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5"/>
  </p:sldMasterIdLst>
  <p:notesMasterIdLst>
    <p:notesMasterId r:id="rId75"/>
  </p:notesMasterIdLst>
  <p:sldIdLst>
    <p:sldId id="871" r:id="rId6"/>
    <p:sldId id="872" r:id="rId7"/>
    <p:sldId id="899" r:id="rId8"/>
    <p:sldId id="929" r:id="rId9"/>
    <p:sldId id="930" r:id="rId10"/>
    <p:sldId id="931" r:id="rId11"/>
    <p:sldId id="932" r:id="rId12"/>
    <p:sldId id="933" r:id="rId13"/>
    <p:sldId id="934" r:id="rId14"/>
    <p:sldId id="935" r:id="rId15"/>
    <p:sldId id="936" r:id="rId16"/>
    <p:sldId id="937" r:id="rId17"/>
    <p:sldId id="950" r:id="rId18"/>
    <p:sldId id="951" r:id="rId19"/>
    <p:sldId id="952" r:id="rId20"/>
    <p:sldId id="953" r:id="rId21"/>
    <p:sldId id="954" r:id="rId22"/>
    <p:sldId id="939" r:id="rId23"/>
    <p:sldId id="949" r:id="rId24"/>
    <p:sldId id="940" r:id="rId25"/>
    <p:sldId id="941" r:id="rId26"/>
    <p:sldId id="883" r:id="rId27"/>
    <p:sldId id="942" r:id="rId28"/>
    <p:sldId id="943" r:id="rId29"/>
    <p:sldId id="944" r:id="rId30"/>
    <p:sldId id="945" r:id="rId31"/>
    <p:sldId id="946" r:id="rId32"/>
    <p:sldId id="947" r:id="rId33"/>
    <p:sldId id="948" r:id="rId34"/>
    <p:sldId id="884" r:id="rId35"/>
    <p:sldId id="994" r:id="rId36"/>
    <p:sldId id="995" r:id="rId37"/>
    <p:sldId id="966" r:id="rId38"/>
    <p:sldId id="967" r:id="rId39"/>
    <p:sldId id="968" r:id="rId40"/>
    <p:sldId id="969" r:id="rId41"/>
    <p:sldId id="970" r:id="rId42"/>
    <p:sldId id="971" r:id="rId43"/>
    <p:sldId id="992" r:id="rId44"/>
    <p:sldId id="987" r:id="rId45"/>
    <p:sldId id="986" r:id="rId46"/>
    <p:sldId id="993" r:id="rId47"/>
    <p:sldId id="988" r:id="rId48"/>
    <p:sldId id="997" r:id="rId49"/>
    <p:sldId id="998" r:id="rId50"/>
    <p:sldId id="974" r:id="rId51"/>
    <p:sldId id="975" r:id="rId52"/>
    <p:sldId id="972" r:id="rId53"/>
    <p:sldId id="999" r:id="rId54"/>
    <p:sldId id="973" r:id="rId55"/>
    <p:sldId id="996" r:id="rId56"/>
    <p:sldId id="976" r:id="rId57"/>
    <p:sldId id="977" r:id="rId58"/>
    <p:sldId id="979" r:id="rId59"/>
    <p:sldId id="980" r:id="rId60"/>
    <p:sldId id="989" r:id="rId61"/>
    <p:sldId id="982" r:id="rId62"/>
    <p:sldId id="983" r:id="rId63"/>
    <p:sldId id="965" r:id="rId64"/>
    <p:sldId id="984" r:id="rId65"/>
    <p:sldId id="1003" r:id="rId66"/>
    <p:sldId id="1000" r:id="rId67"/>
    <p:sldId id="1002" r:id="rId68"/>
    <p:sldId id="1001" r:id="rId69"/>
    <p:sldId id="1004" r:id="rId70"/>
    <p:sldId id="1005" r:id="rId71"/>
    <p:sldId id="1006" r:id="rId72"/>
    <p:sldId id="991" r:id="rId73"/>
    <p:sldId id="990" r:id="rId74"/>
  </p:sldIdLst>
  <p:sldSz cx="9144000" cy="6858000" type="screen4x3"/>
  <p:notesSz cx="6858000" cy="9144000"/>
  <p:custDataLst>
    <p:tags r:id="rId7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455"/>
    <a:srgbClr val="3BCCFF"/>
    <a:srgbClr val="BDE2A2"/>
    <a:srgbClr val="8FF24C"/>
    <a:srgbClr val="69D8FF"/>
    <a:srgbClr val="E7E78D"/>
    <a:srgbClr val="B4DE94"/>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91" autoAdjust="0"/>
    <p:restoredTop sz="96086" autoAdjust="0"/>
  </p:normalViewPr>
  <p:slideViewPr>
    <p:cSldViewPr snapToGrid="0" snapToObjects="1">
      <p:cViewPr varScale="1">
        <p:scale>
          <a:sx n="84" d="100"/>
          <a:sy n="84" d="100"/>
        </p:scale>
        <p:origin x="149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43403136171464"/>
          <c:y val="6.0275142867621201E-2"/>
          <c:w val="0.73257763356647432"/>
          <c:h val="0.62380889716335775"/>
        </c:manualLayout>
      </c:layout>
      <c:barChart>
        <c:barDir val="col"/>
        <c:grouping val="clustered"/>
        <c:varyColors val="0"/>
        <c:ser>
          <c:idx val="0"/>
          <c:order val="0"/>
          <c:tx>
            <c:strRef>
              <c:f>'Big Red II Sum'!$A$18</c:f>
              <c:strCache>
                <c:ptCount val="1"/>
                <c:pt idx="0">
                  <c:v>Sparse LDA Execution Time</c:v>
                </c:pt>
              </c:strCache>
            </c:strRef>
          </c:tx>
          <c:spPr>
            <a:solidFill>
              <a:schemeClr val="accent1"/>
            </a:solidFill>
            <a:ln>
              <a:noFill/>
            </a:ln>
            <a:effectLst/>
          </c:spPr>
          <c:invertIfNegative val="0"/>
          <c:cat>
            <c:numRef>
              <c:f>('Big Red II Sum'!$B$28,'Big Red II Sum'!$B$27,'Big Red II Sum'!$B$26,'Big Red II Sum'!$B$25,'Big Red II Sum'!$B$24)</c:f>
              <c:numCache>
                <c:formatCode>General</c:formatCode>
                <c:ptCount val="5"/>
                <c:pt idx="0">
                  <c:v>25</c:v>
                </c:pt>
                <c:pt idx="1">
                  <c:v>50</c:v>
                </c:pt>
                <c:pt idx="2">
                  <c:v>75</c:v>
                </c:pt>
                <c:pt idx="3">
                  <c:v>100</c:v>
                </c:pt>
                <c:pt idx="4">
                  <c:v>125</c:v>
                </c:pt>
              </c:numCache>
            </c:numRef>
          </c:cat>
          <c:val>
            <c:numRef>
              <c:f>('Big Red II Sum'!$E$68,'Big Red II Sum'!$E$67,'Big Red II Sum'!$E$66,'Big Red II Sum'!$E$65,'Big Red II Sum'!$E$64)</c:f>
              <c:numCache>
                <c:formatCode>General</c:formatCode>
                <c:ptCount val="5"/>
                <c:pt idx="0">
                  <c:v>1.9754647222222221</c:v>
                </c:pt>
                <c:pt idx="1">
                  <c:v>1.1859530555555555</c:v>
                </c:pt>
                <c:pt idx="2">
                  <c:v>0.9479211111111111</c:v>
                </c:pt>
                <c:pt idx="3">
                  <c:v>0.99173388888888891</c:v>
                </c:pt>
                <c:pt idx="4">
                  <c:v>0.82551277777777776</c:v>
                </c:pt>
              </c:numCache>
            </c:numRef>
          </c:val>
          <c:extLst>
            <c:ext xmlns:c16="http://schemas.microsoft.com/office/drawing/2014/chart" uri="{C3380CC4-5D6E-409C-BE32-E72D297353CC}">
              <c16:uniqueId val="{00000000-7CBE-42CD-BC2C-AC64EBA78618}"/>
            </c:ext>
          </c:extLst>
        </c:ser>
        <c:ser>
          <c:idx val="1"/>
          <c:order val="1"/>
          <c:tx>
            <c:strRef>
              <c:f>'Big Red II Sum'!$A$19</c:f>
              <c:strCache>
                <c:ptCount val="1"/>
                <c:pt idx="0">
                  <c:v>Naive LDA Execution Time</c:v>
                </c:pt>
              </c:strCache>
            </c:strRef>
          </c:tx>
          <c:spPr>
            <a:solidFill>
              <a:schemeClr val="accent2"/>
            </a:solidFill>
            <a:ln>
              <a:noFill/>
            </a:ln>
            <a:effectLst/>
          </c:spPr>
          <c:invertIfNegative val="0"/>
          <c:dPt>
            <c:idx val="0"/>
            <c:invertIfNegative val="0"/>
            <c:bubble3D val="0"/>
            <c:spPr>
              <a:solidFill>
                <a:schemeClr val="accent2"/>
              </a:solidFill>
              <a:ln w="25400">
                <a:noFill/>
                <a:prstDash val="sysDash"/>
              </a:ln>
              <a:effectLst/>
            </c:spPr>
            <c:extLst>
              <c:ext xmlns:c16="http://schemas.microsoft.com/office/drawing/2014/chart" uri="{C3380CC4-5D6E-409C-BE32-E72D297353CC}">
                <c16:uniqueId val="{00000002-7CBE-42CD-BC2C-AC64EBA78618}"/>
              </c:ext>
            </c:extLst>
          </c:dPt>
          <c:dPt>
            <c:idx val="1"/>
            <c:invertIfNegative val="0"/>
            <c:bubble3D val="0"/>
            <c:spPr>
              <a:solidFill>
                <a:schemeClr val="accent2"/>
              </a:solidFill>
              <a:ln w="25400">
                <a:noFill/>
                <a:prstDash val="sysDash"/>
              </a:ln>
              <a:effectLst/>
            </c:spPr>
            <c:extLst>
              <c:ext xmlns:c16="http://schemas.microsoft.com/office/drawing/2014/chart" uri="{C3380CC4-5D6E-409C-BE32-E72D297353CC}">
                <c16:uniqueId val="{00000004-7CBE-42CD-BC2C-AC64EBA78618}"/>
              </c:ext>
            </c:extLst>
          </c:dPt>
          <c:cat>
            <c:numRef>
              <c:f>('Big Red II Sum'!$B$28,'Big Red II Sum'!$B$27,'Big Red II Sum'!$B$26,'Big Red II Sum'!$B$25,'Big Red II Sum'!$B$24)</c:f>
              <c:numCache>
                <c:formatCode>General</c:formatCode>
                <c:ptCount val="5"/>
                <c:pt idx="0">
                  <c:v>25</c:v>
                </c:pt>
                <c:pt idx="1">
                  <c:v>50</c:v>
                </c:pt>
                <c:pt idx="2">
                  <c:v>75</c:v>
                </c:pt>
                <c:pt idx="3">
                  <c:v>100</c:v>
                </c:pt>
                <c:pt idx="4">
                  <c:v>125</c:v>
                </c:pt>
              </c:numCache>
            </c:numRef>
          </c:cat>
          <c:val>
            <c:numRef>
              <c:f>('Big Red II Sum'!$E$15,'Big Red II Sum'!$E$14,'Big Red II Sum'!$E$13,'Big Red II Sum'!$E$12,'Big Red II Sum'!$E$11)</c:f>
              <c:numCache>
                <c:formatCode>General</c:formatCode>
                <c:ptCount val="5"/>
                <c:pt idx="0">
                  <c:v>21.258725833333333</c:v>
                </c:pt>
                <c:pt idx="1">
                  <c:v>11.667688055555557</c:v>
                </c:pt>
                <c:pt idx="2">
                  <c:v>7.7845363888888883</c:v>
                </c:pt>
                <c:pt idx="3">
                  <c:v>6.4860188888888892</c:v>
                </c:pt>
                <c:pt idx="4">
                  <c:v>5.9587075</c:v>
                </c:pt>
              </c:numCache>
            </c:numRef>
          </c:val>
          <c:extLst>
            <c:ext xmlns:c16="http://schemas.microsoft.com/office/drawing/2014/chart" uri="{C3380CC4-5D6E-409C-BE32-E72D297353CC}">
              <c16:uniqueId val="{00000005-7CBE-42CD-BC2C-AC64EBA78618}"/>
            </c:ext>
          </c:extLst>
        </c:ser>
        <c:dLbls>
          <c:showLegendKey val="0"/>
          <c:showVal val="0"/>
          <c:showCatName val="0"/>
          <c:showSerName val="0"/>
          <c:showPercent val="0"/>
          <c:showBubbleSize val="0"/>
        </c:dLbls>
        <c:gapWidth val="219"/>
        <c:axId val="474825056"/>
        <c:axId val="474825616"/>
      </c:barChart>
      <c:lineChart>
        <c:grouping val="standard"/>
        <c:varyColors val="0"/>
        <c:ser>
          <c:idx val="2"/>
          <c:order val="2"/>
          <c:tx>
            <c:strRef>
              <c:f>'Big Red II Sum'!$A$20</c:f>
              <c:strCache>
                <c:ptCount val="1"/>
                <c:pt idx="0">
                  <c:v>Sparse LDA Parallel Efficiency</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cat>
            <c:numRef>
              <c:f>('Big Red II Sum'!$B$7,'Big Red II Sum'!$B$15,'Big Red II Sum'!$B$14,'Big Red II Sum'!$B$13,'Big Red II Sum'!$B$12,'Big Red II Sum'!$B$11)</c:f>
              <c:numCache>
                <c:formatCode>General</c:formatCode>
                <c:ptCount val="6"/>
                <c:pt idx="0">
                  <c:v>10</c:v>
                </c:pt>
                <c:pt idx="1">
                  <c:v>25</c:v>
                </c:pt>
                <c:pt idx="2">
                  <c:v>50</c:v>
                </c:pt>
                <c:pt idx="3">
                  <c:v>75</c:v>
                </c:pt>
                <c:pt idx="4">
                  <c:v>100</c:v>
                </c:pt>
                <c:pt idx="5">
                  <c:v>125</c:v>
                </c:pt>
              </c:numCache>
            </c:numRef>
          </c:cat>
          <c:val>
            <c:numRef>
              <c:f>('Big Red II Sum'!$F$68,'Big Red II Sum'!$F$67,'Big Red II Sum'!$F$66,'Big Red II Sum'!$F$65,'Big Red II Sum'!$F$64)</c:f>
              <c:numCache>
                <c:formatCode>General</c:formatCode>
                <c:ptCount val="5"/>
                <c:pt idx="0">
                  <c:v>1</c:v>
                </c:pt>
                <c:pt idx="1">
                  <c:v>0.83285957777511799</c:v>
                </c:pt>
                <c:pt idx="2">
                  <c:v>0.69466565626847365</c:v>
                </c:pt>
                <c:pt idx="3">
                  <c:v>0.49798255972564326</c:v>
                </c:pt>
                <c:pt idx="4">
                  <c:v>0.47860306355039933</c:v>
                </c:pt>
              </c:numCache>
            </c:numRef>
          </c:val>
          <c:smooth val="0"/>
          <c:extLst>
            <c:ext xmlns:c16="http://schemas.microsoft.com/office/drawing/2014/chart" uri="{C3380CC4-5D6E-409C-BE32-E72D297353CC}">
              <c16:uniqueId val="{00000006-7CBE-42CD-BC2C-AC64EBA78618}"/>
            </c:ext>
          </c:extLst>
        </c:ser>
        <c:ser>
          <c:idx val="3"/>
          <c:order val="3"/>
          <c:tx>
            <c:strRef>
              <c:f>'Big Red II Sum'!$A$21</c:f>
              <c:strCache>
                <c:ptCount val="1"/>
                <c:pt idx="0">
                  <c:v>Naive LDA Parallel Efficiency</c:v>
                </c:pt>
              </c:strCache>
            </c:strRef>
          </c:tx>
          <c:spPr>
            <a:ln w="25400"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8-7CBE-42CD-BC2C-AC64EBA78618}"/>
              </c:ext>
            </c:extLst>
          </c:dPt>
          <c:dPt>
            <c:idx val="2"/>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A-7CBE-42CD-BC2C-AC64EBA78618}"/>
              </c:ext>
            </c:extLst>
          </c:dPt>
          <c:cat>
            <c:numRef>
              <c:f>('Big Red II Sum'!$B$7,'Big Red II Sum'!$B$15,'Big Red II Sum'!$B$14,'Big Red II Sum'!$B$13,'Big Red II Sum'!$B$12,'Big Red II Sum'!$B$11)</c:f>
              <c:numCache>
                <c:formatCode>General</c:formatCode>
                <c:ptCount val="6"/>
                <c:pt idx="0">
                  <c:v>10</c:v>
                </c:pt>
                <c:pt idx="1">
                  <c:v>25</c:v>
                </c:pt>
                <c:pt idx="2">
                  <c:v>50</c:v>
                </c:pt>
                <c:pt idx="3">
                  <c:v>75</c:v>
                </c:pt>
                <c:pt idx="4">
                  <c:v>100</c:v>
                </c:pt>
                <c:pt idx="5">
                  <c:v>125</c:v>
                </c:pt>
              </c:numCache>
            </c:numRef>
          </c:cat>
          <c:val>
            <c:numRef>
              <c:f>('Big Red II Sum'!$F$15,'Big Red II Sum'!$F$14,'Big Red II Sum'!$F$13,'Big Red II Sum'!$F$12,'Big Red II Sum'!$F$11)</c:f>
              <c:numCache>
                <c:formatCode>General</c:formatCode>
                <c:ptCount val="5"/>
                <c:pt idx="0">
                  <c:v>1</c:v>
                </c:pt>
                <c:pt idx="1">
                  <c:v>0.91100849337547285</c:v>
                </c:pt>
                <c:pt idx="2">
                  <c:v>0.91029723421408348</c:v>
                </c:pt>
                <c:pt idx="3">
                  <c:v>0.81940579412092707</c:v>
                </c:pt>
                <c:pt idx="4">
                  <c:v>0.71353480040204464</c:v>
                </c:pt>
              </c:numCache>
            </c:numRef>
          </c:val>
          <c:smooth val="0"/>
          <c:extLst>
            <c:ext xmlns:c16="http://schemas.microsoft.com/office/drawing/2014/chart" uri="{C3380CC4-5D6E-409C-BE32-E72D297353CC}">
              <c16:uniqueId val="{0000000B-7CBE-42CD-BC2C-AC64EBA78618}"/>
            </c:ext>
          </c:extLst>
        </c:ser>
        <c:dLbls>
          <c:showLegendKey val="0"/>
          <c:showVal val="0"/>
          <c:showCatName val="0"/>
          <c:showSerName val="0"/>
          <c:showPercent val="0"/>
          <c:showBubbleSize val="0"/>
        </c:dLbls>
        <c:marker val="1"/>
        <c:smooth val="0"/>
        <c:axId val="474826736"/>
        <c:axId val="474826176"/>
      </c:lineChart>
      <c:catAx>
        <c:axId val="474825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825616"/>
        <c:crosses val="autoZero"/>
        <c:auto val="1"/>
        <c:lblAlgn val="ctr"/>
        <c:lblOffset val="100"/>
        <c:noMultiLvlLbl val="0"/>
      </c:catAx>
      <c:valAx>
        <c:axId val="47482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(hours)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825056"/>
        <c:crosses val="autoZero"/>
        <c:crossBetween val="between"/>
      </c:valAx>
      <c:valAx>
        <c:axId val="47482617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Parallel Efficiency</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826736"/>
        <c:crosses val="max"/>
        <c:crossBetween val="between"/>
        <c:majorUnit val="0.1"/>
      </c:valAx>
      <c:catAx>
        <c:axId val="474826736"/>
        <c:scaling>
          <c:orientation val="minMax"/>
        </c:scaling>
        <c:delete val="1"/>
        <c:axPos val="b"/>
        <c:numFmt formatCode="General" sourceLinked="1"/>
        <c:majorTickMark val="out"/>
        <c:minorTickMark val="none"/>
        <c:tickLblPos val="nextTo"/>
        <c:crossAx val="474826176"/>
        <c:crosses val="autoZero"/>
        <c:auto val="1"/>
        <c:lblAlgn val="ctr"/>
        <c:lblOffset val="100"/>
        <c:noMultiLvlLbl val="0"/>
      </c:catAx>
      <c:spPr>
        <a:noFill/>
        <a:ln>
          <a:noFill/>
        </a:ln>
        <a:effectLst/>
      </c:spPr>
    </c:plotArea>
    <c:legend>
      <c:legendPos val="b"/>
      <c:layout>
        <c:manualLayout>
          <c:xMode val="edge"/>
          <c:yMode val="edge"/>
          <c:x val="2.0855367440236215E-2"/>
          <c:y val="0.79040559519006948"/>
          <c:w val="0.95540190665693003"/>
          <c:h val="0.176717054154864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31088560418471"/>
          <c:y val="5.1790382781718179E-2"/>
          <c:w val="0.74103111295461999"/>
          <c:h val="0.66263959676905126"/>
        </c:manualLayout>
      </c:layout>
      <c:barChart>
        <c:barDir val="col"/>
        <c:grouping val="clustered"/>
        <c:varyColors val="0"/>
        <c:ser>
          <c:idx val="0"/>
          <c:order val="0"/>
          <c:tx>
            <c:strRef>
              <c:f>'Juliet Sum'!$A$19</c:f>
              <c:strCache>
                <c:ptCount val="1"/>
                <c:pt idx="0">
                  <c:v>Sparse LDA Execution Time</c:v>
                </c:pt>
              </c:strCache>
            </c:strRef>
          </c:tx>
          <c:spPr>
            <a:solidFill>
              <a:schemeClr val="accent1"/>
            </a:solidFill>
            <a:ln>
              <a:noFill/>
            </a:ln>
            <a:effectLst/>
          </c:spPr>
          <c:invertIfNegative val="0"/>
          <c:cat>
            <c:numRef>
              <c:f>('Juliet Sum'!$B$16,'Juliet Sum'!$B$15,'Juliet Sum'!$B$14,'Juliet Sum'!$B$13,'Juliet Sum'!$B$12)</c:f>
              <c:numCache>
                <c:formatCode>General</c:formatCode>
                <c:ptCount val="5"/>
                <c:pt idx="0">
                  <c:v>10</c:v>
                </c:pt>
                <c:pt idx="1">
                  <c:v>15</c:v>
                </c:pt>
                <c:pt idx="2">
                  <c:v>20</c:v>
                </c:pt>
                <c:pt idx="3">
                  <c:v>25</c:v>
                </c:pt>
                <c:pt idx="4">
                  <c:v>30</c:v>
                </c:pt>
              </c:numCache>
            </c:numRef>
          </c:cat>
          <c:val>
            <c:numRef>
              <c:f>('Juliet Sum'!$E$158,'Juliet Sum'!$E$157,'Juliet Sum'!$E$156,'Juliet Sum'!$E$155,'Juliet Sum'!$E$154)</c:f>
              <c:numCache>
                <c:formatCode>General</c:formatCode>
                <c:ptCount val="5"/>
                <c:pt idx="0">
                  <c:v>1.9231555555555555</c:v>
                </c:pt>
                <c:pt idx="1">
                  <c:v>1.3142900000000002</c:v>
                </c:pt>
                <c:pt idx="2">
                  <c:v>1.0185580555555556</c:v>
                </c:pt>
                <c:pt idx="3">
                  <c:v>0.87794499999999998</c:v>
                </c:pt>
                <c:pt idx="4">
                  <c:v>0.77788972222222219</c:v>
                </c:pt>
              </c:numCache>
            </c:numRef>
          </c:val>
          <c:extLst>
            <c:ext xmlns:c16="http://schemas.microsoft.com/office/drawing/2014/chart" uri="{C3380CC4-5D6E-409C-BE32-E72D297353CC}">
              <c16:uniqueId val="{00000000-297F-4F0E-9E60-2483DB6BF6E3}"/>
            </c:ext>
          </c:extLst>
        </c:ser>
        <c:ser>
          <c:idx val="1"/>
          <c:order val="1"/>
          <c:tx>
            <c:strRef>
              <c:f>'Juliet Sum'!$A$20</c:f>
              <c:strCache>
                <c:ptCount val="1"/>
                <c:pt idx="0">
                  <c:v>Naive LDA Execution Time</c:v>
                </c:pt>
              </c:strCache>
            </c:strRef>
          </c:tx>
          <c:spPr>
            <a:solidFill>
              <a:schemeClr val="accent2"/>
            </a:solidFill>
            <a:ln>
              <a:noFill/>
            </a:ln>
            <a:effectLst/>
          </c:spPr>
          <c:invertIfNegative val="0"/>
          <c:cat>
            <c:numRef>
              <c:f>('Juliet Sum'!$B$16,'Juliet Sum'!$B$15,'Juliet Sum'!$B$14,'Juliet Sum'!$B$13,'Juliet Sum'!$B$12)</c:f>
              <c:numCache>
                <c:formatCode>General</c:formatCode>
                <c:ptCount val="5"/>
                <c:pt idx="0">
                  <c:v>10</c:v>
                </c:pt>
                <c:pt idx="1">
                  <c:v>15</c:v>
                </c:pt>
                <c:pt idx="2">
                  <c:v>20</c:v>
                </c:pt>
                <c:pt idx="3">
                  <c:v>25</c:v>
                </c:pt>
                <c:pt idx="4">
                  <c:v>30</c:v>
                </c:pt>
              </c:numCache>
            </c:numRef>
          </c:cat>
          <c:val>
            <c:numRef>
              <c:f>('Juliet Sum'!$E$16,'Juliet Sum'!$E$15,'Juliet Sum'!$E$14,'Juliet Sum'!$E$13,'Juliet Sum'!$E$12)</c:f>
              <c:numCache>
                <c:formatCode>General</c:formatCode>
                <c:ptCount val="5"/>
                <c:pt idx="0">
                  <c:v>19.212878611111112</c:v>
                </c:pt>
                <c:pt idx="1">
                  <c:v>14.009014166666667</c:v>
                </c:pt>
                <c:pt idx="2">
                  <c:v>10.609790833333335</c:v>
                </c:pt>
                <c:pt idx="3">
                  <c:v>8.430642777777777</c:v>
                </c:pt>
                <c:pt idx="4">
                  <c:v>7.3704905555555555</c:v>
                </c:pt>
              </c:numCache>
            </c:numRef>
          </c:val>
          <c:extLst>
            <c:ext xmlns:c16="http://schemas.microsoft.com/office/drawing/2014/chart" uri="{C3380CC4-5D6E-409C-BE32-E72D297353CC}">
              <c16:uniqueId val="{00000001-297F-4F0E-9E60-2483DB6BF6E3}"/>
            </c:ext>
          </c:extLst>
        </c:ser>
        <c:dLbls>
          <c:showLegendKey val="0"/>
          <c:showVal val="0"/>
          <c:showCatName val="0"/>
          <c:showSerName val="0"/>
          <c:showPercent val="0"/>
          <c:showBubbleSize val="0"/>
        </c:dLbls>
        <c:gapWidth val="219"/>
        <c:axId val="392138672"/>
        <c:axId val="474417952"/>
      </c:barChart>
      <c:lineChart>
        <c:grouping val="standard"/>
        <c:varyColors val="0"/>
        <c:ser>
          <c:idx val="2"/>
          <c:order val="2"/>
          <c:tx>
            <c:strRef>
              <c:f>'Juliet Sum'!$A$21</c:f>
              <c:strCache>
                <c:ptCount val="1"/>
                <c:pt idx="0">
                  <c:v>Sparse LDA Parallel Efficiency</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val>
            <c:numRef>
              <c:f>('Juliet Sum'!$F$158,'Juliet Sum'!$F$157,'Juliet Sum'!$F$156,'Juliet Sum'!$F$155,'Juliet Sum'!$F$154)</c:f>
              <c:numCache>
                <c:formatCode>General</c:formatCode>
                <c:ptCount val="5"/>
                <c:pt idx="0">
                  <c:v>1</c:v>
                </c:pt>
                <c:pt idx="1">
                  <c:v>0.97551050658812255</c:v>
                </c:pt>
                <c:pt idx="2">
                  <c:v>0.94405789884338132</c:v>
                </c:pt>
                <c:pt idx="3">
                  <c:v>0.876207760420325</c:v>
                </c:pt>
                <c:pt idx="4">
                  <c:v>0.82409091358160469</c:v>
                </c:pt>
              </c:numCache>
            </c:numRef>
          </c:val>
          <c:smooth val="0"/>
          <c:extLst>
            <c:ext xmlns:c16="http://schemas.microsoft.com/office/drawing/2014/chart" uri="{C3380CC4-5D6E-409C-BE32-E72D297353CC}">
              <c16:uniqueId val="{00000002-297F-4F0E-9E60-2483DB6BF6E3}"/>
            </c:ext>
          </c:extLst>
        </c:ser>
        <c:ser>
          <c:idx val="3"/>
          <c:order val="3"/>
          <c:tx>
            <c:strRef>
              <c:f>'Juliet Sum'!$A$22</c:f>
              <c:strCache>
                <c:ptCount val="1"/>
                <c:pt idx="0">
                  <c:v>Naive LDA Parallel Efficiency</c:v>
                </c:pt>
              </c:strCache>
            </c:strRef>
          </c:tx>
          <c:spPr>
            <a:ln w="25400" cap="rnd">
              <a:solidFill>
                <a:schemeClr val="accent2"/>
              </a:solidFill>
              <a:round/>
            </a:ln>
            <a:effectLst/>
          </c:spPr>
          <c:marker>
            <c:symbol val="circle"/>
            <c:size val="5"/>
            <c:spPr>
              <a:solidFill>
                <a:schemeClr val="accent2"/>
              </a:solidFill>
              <a:ln w="9525">
                <a:solidFill>
                  <a:schemeClr val="accent2"/>
                </a:solidFill>
              </a:ln>
              <a:effectLst/>
            </c:spPr>
          </c:marker>
          <c:val>
            <c:numRef>
              <c:f>('Juliet Sum'!$F$16,'Juliet Sum'!$F$15,'Juliet Sum'!$F$14,'Juliet Sum'!$F$13,'Juliet Sum'!$F$12)</c:f>
              <c:numCache>
                <c:formatCode>General</c:formatCode>
                <c:ptCount val="5"/>
                <c:pt idx="0">
                  <c:v>1</c:v>
                </c:pt>
                <c:pt idx="1">
                  <c:v>0.91431028538879988</c:v>
                </c:pt>
                <c:pt idx="2">
                  <c:v>0.90543154492494837</c:v>
                </c:pt>
                <c:pt idx="3">
                  <c:v>0.91157360678377164</c:v>
                </c:pt>
                <c:pt idx="4">
                  <c:v>0.86890998938233388</c:v>
                </c:pt>
              </c:numCache>
            </c:numRef>
          </c:val>
          <c:smooth val="0"/>
          <c:extLst>
            <c:ext xmlns:c16="http://schemas.microsoft.com/office/drawing/2014/chart" uri="{C3380CC4-5D6E-409C-BE32-E72D297353CC}">
              <c16:uniqueId val="{00000003-297F-4F0E-9E60-2483DB6BF6E3}"/>
            </c:ext>
          </c:extLst>
        </c:ser>
        <c:dLbls>
          <c:showLegendKey val="0"/>
          <c:showVal val="0"/>
          <c:showCatName val="0"/>
          <c:showSerName val="0"/>
          <c:showPercent val="0"/>
          <c:showBubbleSize val="0"/>
        </c:dLbls>
        <c:marker val="1"/>
        <c:smooth val="0"/>
        <c:axId val="469987696"/>
        <c:axId val="392145376"/>
      </c:lineChart>
      <c:catAx>
        <c:axId val="392138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17952"/>
        <c:crosses val="autoZero"/>
        <c:auto val="1"/>
        <c:lblAlgn val="ctr"/>
        <c:lblOffset val="100"/>
        <c:noMultiLvlLbl val="0"/>
      </c:catAx>
      <c:valAx>
        <c:axId val="474417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(hours)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138672"/>
        <c:crosses val="autoZero"/>
        <c:crossBetween val="between"/>
      </c:valAx>
      <c:valAx>
        <c:axId val="39214537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Parallel Efficiency</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987696"/>
        <c:crosses val="max"/>
        <c:crossBetween val="between"/>
        <c:majorUnit val="0.1"/>
      </c:valAx>
      <c:catAx>
        <c:axId val="469987696"/>
        <c:scaling>
          <c:orientation val="minMax"/>
        </c:scaling>
        <c:delete val="1"/>
        <c:axPos val="b"/>
        <c:majorTickMark val="out"/>
        <c:minorTickMark val="none"/>
        <c:tickLblPos val="nextTo"/>
        <c:crossAx val="392145376"/>
        <c:crosses val="autoZero"/>
        <c:auto val="1"/>
        <c:lblAlgn val="ctr"/>
        <c:lblOffset val="100"/>
        <c:noMultiLvlLbl val="0"/>
      </c:catAx>
      <c:spPr>
        <a:noFill/>
        <a:ln>
          <a:noFill/>
        </a:ln>
        <a:effectLst/>
      </c:spPr>
    </c:plotArea>
    <c:legend>
      <c:legendPos val="b"/>
      <c:layout>
        <c:manualLayout>
          <c:xMode val="edge"/>
          <c:yMode val="edge"/>
          <c:x val="3.0409309602266635E-2"/>
          <c:y val="0.81990960224096276"/>
          <c:w val="0.90283203909765242"/>
          <c:h val="0.151841098059918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0034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20</a:t>
            </a:fld>
            <a:endParaRPr lang="en-US"/>
          </a:p>
        </p:txBody>
      </p:sp>
    </p:spTree>
    <p:extLst>
      <p:ext uri="{BB962C8B-B14F-4D97-AF65-F5344CB8AC3E}">
        <p14:creationId xmlns:p14="http://schemas.microsoft.com/office/powerpoint/2010/main" val="22697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23</a:t>
            </a:fld>
            <a:endParaRPr lang="en-US"/>
          </a:p>
        </p:txBody>
      </p:sp>
    </p:spTree>
    <p:extLst>
      <p:ext uri="{BB962C8B-B14F-4D97-AF65-F5344CB8AC3E}">
        <p14:creationId xmlns:p14="http://schemas.microsoft.com/office/powerpoint/2010/main" val="775226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24</a:t>
            </a:fld>
            <a:endParaRPr lang="en-US"/>
          </a:p>
        </p:txBody>
      </p:sp>
    </p:spTree>
    <p:extLst>
      <p:ext uri="{BB962C8B-B14F-4D97-AF65-F5344CB8AC3E}">
        <p14:creationId xmlns:p14="http://schemas.microsoft.com/office/powerpoint/2010/main" val="278895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25</a:t>
            </a:fld>
            <a:endParaRPr lang="en-US"/>
          </a:p>
        </p:txBody>
      </p:sp>
    </p:spTree>
    <p:extLst>
      <p:ext uri="{BB962C8B-B14F-4D97-AF65-F5344CB8AC3E}">
        <p14:creationId xmlns:p14="http://schemas.microsoft.com/office/powerpoint/2010/main" val="50146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65399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36</a:t>
            </a:fld>
            <a:endParaRPr lang="en-US"/>
          </a:p>
        </p:txBody>
      </p:sp>
    </p:spTree>
    <p:extLst>
      <p:ext uri="{BB962C8B-B14F-4D97-AF65-F5344CB8AC3E}">
        <p14:creationId xmlns:p14="http://schemas.microsoft.com/office/powerpoint/2010/main" val="14591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40</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443325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defRPr>
            </a:lvl1pPr>
            <a:lvl2pPr eaLnBrk="0">
              <a:tabLst>
                <a:tab pos="649628" algn="l"/>
                <a:tab pos="1299256" algn="l"/>
                <a:tab pos="1948884" algn="l"/>
                <a:tab pos="2598511" algn="l"/>
              </a:tabLst>
              <a:defRPr>
                <a:solidFill>
                  <a:schemeClr val="tx1"/>
                </a:solidFill>
                <a:latin typeface="Arial" charset="0"/>
              </a:defRPr>
            </a:lvl2pPr>
            <a:lvl3pPr eaLnBrk="0">
              <a:tabLst>
                <a:tab pos="649628" algn="l"/>
                <a:tab pos="1299256" algn="l"/>
                <a:tab pos="1948884" algn="l"/>
                <a:tab pos="2598511" algn="l"/>
              </a:tabLst>
              <a:defRPr>
                <a:solidFill>
                  <a:schemeClr val="tx1"/>
                </a:solidFill>
                <a:latin typeface="Arial" charset="0"/>
              </a:defRPr>
            </a:lvl3pPr>
            <a:lvl4pPr eaLnBrk="0">
              <a:tabLst>
                <a:tab pos="649628" algn="l"/>
                <a:tab pos="1299256" algn="l"/>
                <a:tab pos="1948884" algn="l"/>
                <a:tab pos="2598511" algn="l"/>
              </a:tabLst>
              <a:defRPr>
                <a:solidFill>
                  <a:schemeClr val="tx1"/>
                </a:solidFill>
                <a:latin typeface="Arial" charset="0"/>
              </a:defRPr>
            </a:lvl4pPr>
            <a:lvl5pPr eaLnBrk="0">
              <a:tabLst>
                <a:tab pos="649628" algn="l"/>
                <a:tab pos="1299256" algn="l"/>
                <a:tab pos="1948884" algn="l"/>
                <a:tab pos="2598511" algn="l"/>
              </a:tabLst>
              <a:defRPr>
                <a:solidFill>
                  <a:schemeClr val="tx1"/>
                </a:solidFill>
                <a:latin typeface="Arial"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9pPr>
          </a:lstStyle>
          <a:p>
            <a:pPr eaLnBrk="1"/>
            <a:fld id="{D5D0003C-1ED3-4FA4-B50A-C2711DE5819A}" type="slidenum">
              <a:rPr lang="en-US">
                <a:solidFill>
                  <a:srgbClr val="000000"/>
                </a:solidFill>
                <a:latin typeface="Times New Roman" pitchFamily="18" charset="0"/>
              </a:rPr>
              <a:pPr eaLnBrk="1"/>
              <a:t>42</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909540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65</a:t>
            </a:fld>
            <a:endParaRPr lang="en-US"/>
          </a:p>
        </p:txBody>
      </p:sp>
    </p:spTree>
    <p:extLst>
      <p:ext uri="{BB962C8B-B14F-4D97-AF65-F5344CB8AC3E}">
        <p14:creationId xmlns:p14="http://schemas.microsoft.com/office/powerpoint/2010/main" val="101318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66</a:t>
            </a:fld>
            <a:endParaRPr lang="en-US"/>
          </a:p>
        </p:txBody>
      </p:sp>
    </p:spTree>
    <p:extLst>
      <p:ext uri="{BB962C8B-B14F-4D97-AF65-F5344CB8AC3E}">
        <p14:creationId xmlns:p14="http://schemas.microsoft.com/office/powerpoint/2010/main" val="222392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602136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67</a:t>
            </a:fld>
            <a:endParaRPr lang="en-US"/>
          </a:p>
        </p:txBody>
      </p:sp>
    </p:spTree>
    <p:extLst>
      <p:ext uri="{BB962C8B-B14F-4D97-AF65-F5344CB8AC3E}">
        <p14:creationId xmlns:p14="http://schemas.microsoft.com/office/powerpoint/2010/main" val="169291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8</a:t>
            </a:fld>
            <a:endParaRPr lang="en-US"/>
          </a:p>
        </p:txBody>
      </p:sp>
    </p:spTree>
    <p:extLst>
      <p:ext uri="{BB962C8B-B14F-4D97-AF65-F5344CB8AC3E}">
        <p14:creationId xmlns:p14="http://schemas.microsoft.com/office/powerpoint/2010/main" val="140016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13</a:t>
            </a:fld>
            <a:endParaRPr lang="en-US"/>
          </a:p>
        </p:txBody>
      </p:sp>
    </p:spTree>
    <p:extLst>
      <p:ext uri="{BB962C8B-B14F-4D97-AF65-F5344CB8AC3E}">
        <p14:creationId xmlns:p14="http://schemas.microsoft.com/office/powerpoint/2010/main" val="37713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337742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16</a:t>
            </a:fld>
            <a:endParaRPr lang="en-US"/>
          </a:p>
        </p:txBody>
      </p:sp>
    </p:spTree>
    <p:extLst>
      <p:ext uri="{BB962C8B-B14F-4D97-AF65-F5344CB8AC3E}">
        <p14:creationId xmlns:p14="http://schemas.microsoft.com/office/powerpoint/2010/main" val="29356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17</a:t>
            </a:fld>
            <a:endParaRPr lang="en-US"/>
          </a:p>
        </p:txBody>
      </p:sp>
    </p:spTree>
    <p:extLst>
      <p:ext uri="{BB962C8B-B14F-4D97-AF65-F5344CB8AC3E}">
        <p14:creationId xmlns:p14="http://schemas.microsoft.com/office/powerpoint/2010/main" val="341252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D8143-D15D-4DF0-B208-8B2BDCDED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896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19</a:t>
            </a:fld>
            <a:endParaRPr lang="en-US"/>
          </a:p>
        </p:txBody>
      </p:sp>
    </p:spTree>
    <p:extLst>
      <p:ext uri="{BB962C8B-B14F-4D97-AF65-F5344CB8AC3E}">
        <p14:creationId xmlns:p14="http://schemas.microsoft.com/office/powerpoint/2010/main" val="3668908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373649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F674A4-B284-4C4B-91FD-CA6F4B8EBD3B}" type="slidenum">
              <a:rPr lang="en-US" smtClean="0"/>
              <a:t>‹#›</a:t>
            </a:fld>
            <a:endParaRPr lang="en-US"/>
          </a:p>
        </p:txBody>
      </p:sp>
    </p:spTree>
    <p:extLst>
      <p:ext uri="{BB962C8B-B14F-4D97-AF65-F5344CB8AC3E}">
        <p14:creationId xmlns:p14="http://schemas.microsoft.com/office/powerpoint/2010/main" val="176691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12090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82661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6308332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4106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95918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endParaRPr lang="en-US" i="1">
              <a:solidFill>
                <a:srgbClr val="000000">
                  <a:tint val="75000"/>
                </a:srgbClr>
              </a:solidFill>
            </a:endParaRPr>
          </a:p>
        </p:txBody>
      </p:sp>
    </p:spTree>
    <p:extLst>
      <p:ext uri="{BB962C8B-B14F-4D97-AF65-F5344CB8AC3E}">
        <p14:creationId xmlns:p14="http://schemas.microsoft.com/office/powerpoint/2010/main" val="47553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21821064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333143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2" descr="Supercomputing-Background-1.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endParaRPr lang="en-US" i="1">
              <a:solidFill>
                <a:srgbClr val="000000">
                  <a:tint val="75000"/>
                </a:srgbClr>
              </a:solidFill>
            </a:endParaRPr>
          </a:p>
        </p:txBody>
      </p:sp>
    </p:spTree>
    <p:extLst>
      <p:ext uri="{BB962C8B-B14F-4D97-AF65-F5344CB8AC3E}">
        <p14:creationId xmlns:p14="http://schemas.microsoft.com/office/powerpoint/2010/main" val="31649813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89" r:id="rId6"/>
    <p:sldLayoutId id="2147483660" r:id="rId7"/>
    <p:sldLayoutId id="2147483745" r:id="rId8"/>
    <p:sldLayoutId id="2147483803" r:id="rId9"/>
    <p:sldLayoutId id="2147483804" r:id="rId10"/>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indiana.peopleadmin.com/postings/190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hpc-abds.org/kaleidoscope/surve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gdatawg.nist.gov/V1_output_docs.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8" y="17019"/>
            <a:ext cx="9144000" cy="1202181"/>
          </a:xfrm>
        </p:spPr>
        <p:txBody>
          <a:bodyPr>
            <a:noAutofit/>
          </a:bodyPr>
          <a:lstStyle/>
          <a:p>
            <a:pPr algn="ctr"/>
            <a:r>
              <a:rPr lang="en-US" sz="3600" dirty="0"/>
              <a:t>Big Data Applications, Software and System Architectures</a:t>
            </a:r>
            <a:endParaRPr lang="en-US" sz="4800" dirty="0">
              <a:solidFill>
                <a:schemeClr val="tx1"/>
              </a:solidFill>
            </a:endParaRPr>
          </a:p>
        </p:txBody>
      </p:sp>
      <p:sp>
        <p:nvSpPr>
          <p:cNvPr id="3" name="Subtitle 2"/>
          <p:cNvSpPr>
            <a:spLocks noGrp="1"/>
          </p:cNvSpPr>
          <p:nvPr>
            <p:ph type="subTitle" idx="1"/>
          </p:nvPr>
        </p:nvSpPr>
        <p:spPr>
          <a:xfrm>
            <a:off x="-16776" y="3097768"/>
            <a:ext cx="9144000" cy="408279"/>
          </a:xfrm>
        </p:spPr>
        <p:txBody>
          <a:bodyPr>
            <a:noAutofit/>
          </a:bodyPr>
          <a:lstStyle/>
          <a:p>
            <a:r>
              <a:rPr lang="en-US" sz="2400" b="1" dirty="0" smtClean="0">
                <a:solidFill>
                  <a:schemeClr val="tx1"/>
                </a:solidFill>
              </a:rPr>
              <a:t>SBAC-PAD 2015</a:t>
            </a:r>
            <a:endParaRPr lang="en-US" sz="2400" b="1" dirty="0">
              <a:solidFill>
                <a:schemeClr val="tx1"/>
              </a:solidFill>
            </a:endParaRPr>
          </a:p>
        </p:txBody>
      </p:sp>
      <p:sp>
        <p:nvSpPr>
          <p:cNvPr id="10" name="Slide Number Placeholder 9"/>
          <p:cNvSpPr>
            <a:spLocks noGrp="1"/>
          </p:cNvSpPr>
          <p:nvPr>
            <p:ph type="sldNum" sz="quarter" idx="12"/>
          </p:nvPr>
        </p:nvSpPr>
        <p:spPr/>
        <p:txBody>
          <a:bodyPr/>
          <a:lstStyle/>
          <a:p>
            <a:fld id="{29CB78FB-1415-9B4D-996E-11F146E2B0ED}" type="slidenum">
              <a:rPr lang="en-US" smtClean="0"/>
              <a:t>1</a:t>
            </a:fld>
            <a:endParaRPr lang="en-US"/>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3484851"/>
            <a:ext cx="9144000" cy="2382191"/>
          </a:xfrm>
          <a:prstGeom prst="rect">
            <a:avLst/>
          </a:prstGeom>
        </p:spPr>
        <p:txBody>
          <a:bodyPr wrap="square">
            <a:spAutoFit/>
          </a:bodyPr>
          <a:lstStyle/>
          <a:p>
            <a:pPr algn="ctr">
              <a:spcBef>
                <a:spcPct val="20000"/>
              </a:spcBef>
              <a:defRPr/>
            </a:pPr>
            <a:r>
              <a:rPr lang="en-US" sz="2400" b="1" dirty="0">
                <a:solidFill>
                  <a:prstClr val="black"/>
                </a:solidFill>
                <a:cs typeface="Times New Roman" pitchFamily="18" charset="0"/>
              </a:rPr>
              <a:t>Geoffrey </a:t>
            </a:r>
            <a:r>
              <a:rPr lang="en-US" sz="2400" b="1" dirty="0" smtClean="0">
                <a:solidFill>
                  <a:prstClr val="black"/>
                </a:solidFill>
                <a:cs typeface="Times New Roman" pitchFamily="18" charset="0"/>
              </a:rPr>
              <a:t>Fox October 19 2015</a:t>
            </a: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endParaRPr lang="en-US" sz="2400" dirty="0">
              <a:solidFill>
                <a:prstClr val="black"/>
              </a:solidFill>
            </a:endParaRPr>
          </a:p>
          <a:p>
            <a:pPr algn="ctr">
              <a:spcBef>
                <a:spcPct val="20000"/>
              </a:spcBef>
              <a:defRPr/>
            </a:pPr>
            <a:r>
              <a:rPr lang="en-US" sz="2000" dirty="0">
                <a:solidFill>
                  <a:prstClr val="black"/>
                </a:solidFill>
              </a:rPr>
              <a:t> </a:t>
            </a:r>
            <a:r>
              <a:rPr lang="en-US" sz="2000" dirty="0">
                <a:solidFill>
                  <a:prstClr val="black"/>
                </a:solidFill>
                <a:hlinkClick r:id="rId4"/>
              </a:rPr>
              <a:t>http://</a:t>
            </a:r>
            <a:r>
              <a:rPr lang="en-US" sz="2000" dirty="0" smtClean="0">
                <a:solidFill>
                  <a:prstClr val="black"/>
                </a:solidFill>
                <a:hlinkClick r:id="rId4"/>
              </a:rPr>
              <a:t>www.infomall.org</a:t>
            </a:r>
            <a:r>
              <a:rPr lang="en-US" sz="2000" dirty="0">
                <a:solidFill>
                  <a:prstClr val="black"/>
                </a:solidFill>
              </a:rPr>
              <a:t>, </a:t>
            </a:r>
            <a:r>
              <a:rPr lang="en-US" sz="2000" dirty="0">
                <a:solidFill>
                  <a:prstClr val="black"/>
                </a:solidFill>
                <a:hlinkClick r:id="rId5"/>
              </a:rPr>
              <a:t>http://spidal.org</a:t>
            </a:r>
            <a:r>
              <a:rPr lang="en-US" sz="2000" dirty="0" smtClean="0">
                <a:solidFill>
                  <a:prstClr val="black"/>
                </a:solidFill>
                <a:hlinkClick r:id="rId5"/>
              </a:rPr>
              <a:t>/</a:t>
            </a:r>
            <a:r>
              <a:rPr lang="en-US" sz="2000" dirty="0" smtClean="0">
                <a:solidFill>
                  <a:prstClr val="black"/>
                </a:solidFill>
              </a:rPr>
              <a:t> </a:t>
            </a:r>
            <a:r>
              <a:rPr lang="en-US" sz="2000" dirty="0">
                <a:hlinkClick r:id="rId6"/>
              </a:rPr>
              <a:t>http://hpc-abds.org/kaleidoscope/</a:t>
            </a:r>
            <a:r>
              <a:rPr lang="en-US" sz="2000" dirty="0"/>
              <a:t> </a:t>
            </a:r>
            <a:endParaRPr lang="en-US" sz="2000" dirty="0">
              <a:solidFill>
                <a:prstClr val="black"/>
              </a:solidFill>
            </a:endParaRPr>
          </a:p>
          <a:p>
            <a:pPr algn="ctr">
              <a:spcBef>
                <a:spcPct val="20000"/>
              </a:spcBef>
            </a:pPr>
            <a:r>
              <a:rPr lang="en-US" sz="2000" b="1" dirty="0" smtClean="0">
                <a:solidFill>
                  <a:prstClr val="black"/>
                </a:solidFill>
                <a:cs typeface="Times New Roman" pitchFamily="18" charset="0"/>
              </a:rPr>
              <a:t>Department of Intelligent Systems Engineering</a:t>
            </a:r>
          </a:p>
          <a:p>
            <a:pPr algn="ctr">
              <a:spcBef>
                <a:spcPct val="20000"/>
              </a:spcBef>
            </a:pPr>
            <a:r>
              <a:rPr lang="en-US" sz="2000" dirty="0" smtClean="0">
                <a:solidFill>
                  <a:prstClr val="black"/>
                </a:solidFill>
                <a:cs typeface="Times New Roman" pitchFamily="18" charset="0"/>
              </a:rPr>
              <a:t>School </a:t>
            </a:r>
            <a:r>
              <a:rPr lang="en-US" sz="2000" dirty="0">
                <a:solidFill>
                  <a:prstClr val="black"/>
                </a:solidFill>
                <a:cs typeface="Times New Roman" pitchFamily="18" charset="0"/>
              </a:rPr>
              <a:t>of Informatics and </a:t>
            </a:r>
            <a:r>
              <a:rPr lang="en-US" sz="2000" dirty="0" smtClean="0">
                <a:solidFill>
                  <a:prstClr val="black"/>
                </a:solidFill>
                <a:cs typeface="Times New Roman" pitchFamily="18" charset="0"/>
              </a:rPr>
              <a:t>Computing, Digital </a:t>
            </a:r>
            <a:r>
              <a:rPr lang="en-US" sz="2000" dirty="0">
                <a:solidFill>
                  <a:prstClr val="black"/>
                </a:solidFill>
                <a:cs typeface="Times New Roman" pitchFamily="18" charset="0"/>
              </a:rPr>
              <a:t>Science Center</a:t>
            </a:r>
          </a:p>
          <a:p>
            <a:pPr algn="ctr">
              <a:spcBef>
                <a:spcPct val="20000"/>
              </a:spcBef>
            </a:pPr>
            <a:r>
              <a:rPr lang="en-US" sz="2000" dirty="0">
                <a:solidFill>
                  <a:prstClr val="black"/>
                </a:solidFill>
                <a:cs typeface="Times New Roman" pitchFamily="18" charset="0"/>
              </a:rPr>
              <a:t>Indiana University Bloomington</a:t>
            </a:r>
            <a:endParaRPr lang="en-US" sz="2000" dirty="0">
              <a:solidFill>
                <a:prstClr val="black"/>
              </a:solidFill>
            </a:endParaRPr>
          </a:p>
        </p:txBody>
      </p:sp>
      <p:sp>
        <p:nvSpPr>
          <p:cNvPr id="6" name="Date Placeholder 5"/>
          <p:cNvSpPr>
            <a:spLocks noGrp="1"/>
          </p:cNvSpPr>
          <p:nvPr>
            <p:ph type="dt" sz="half" idx="10"/>
          </p:nvPr>
        </p:nvSpPr>
        <p:spPr/>
        <p:txBody>
          <a:bodyPr/>
          <a:lstStyle/>
          <a:p>
            <a:endParaRPr lang="en-US"/>
          </a:p>
        </p:txBody>
      </p:sp>
      <p:pic>
        <p:nvPicPr>
          <p:cNvPr id="1026" name="Picture 2" descr="http://www2.sbc.org.br/sbac/2015/images/sbac-top-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8" y="1175892"/>
            <a:ext cx="9135612" cy="176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r>
              <a:rPr lang="en-US" b="1" dirty="0" smtClean="0"/>
              <a:t>Features of 51 Use Cases I</a:t>
            </a:r>
            <a:endParaRPr lang="en-US" b="1" dirty="0"/>
          </a:p>
        </p:txBody>
      </p:sp>
      <p:sp>
        <p:nvSpPr>
          <p:cNvPr id="3" name="Content Placeholder 2"/>
          <p:cNvSpPr>
            <a:spLocks noGrp="1"/>
          </p:cNvSpPr>
          <p:nvPr>
            <p:ph idx="1"/>
          </p:nvPr>
        </p:nvSpPr>
        <p:spPr>
          <a:xfrm>
            <a:off x="0" y="609600"/>
            <a:ext cx="9144000" cy="4038600"/>
          </a:xfrm>
        </p:spPr>
        <p:txBody>
          <a:bodyPr>
            <a:noAutofit/>
          </a:bodyPr>
          <a:lstStyle/>
          <a:p>
            <a:r>
              <a:rPr lang="en-US" sz="2200" b="1" dirty="0" smtClean="0">
                <a:solidFill>
                  <a:srgbClr val="CC00FF"/>
                </a:solidFill>
              </a:rPr>
              <a:t>PP (26)</a:t>
            </a:r>
            <a:r>
              <a:rPr lang="en-US" sz="2200" dirty="0" smtClean="0">
                <a:solidFill>
                  <a:srgbClr val="CC00FF"/>
                </a:solidFill>
              </a:rPr>
              <a:t> </a:t>
            </a:r>
            <a:r>
              <a:rPr lang="en-US" sz="2200" b="1" dirty="0" smtClean="0"/>
              <a:t>“All” </a:t>
            </a:r>
            <a:r>
              <a:rPr lang="en-US" sz="2200" dirty="0" smtClean="0"/>
              <a:t>Pleasingly </a:t>
            </a:r>
            <a:r>
              <a:rPr lang="en-US" sz="2200" dirty="0"/>
              <a:t>Parallel or Map Only</a:t>
            </a:r>
          </a:p>
          <a:p>
            <a:r>
              <a:rPr lang="en-US" sz="2200" b="1" dirty="0" smtClean="0">
                <a:solidFill>
                  <a:srgbClr val="CC00FF"/>
                </a:solidFill>
              </a:rPr>
              <a:t>MR (18) </a:t>
            </a:r>
            <a:r>
              <a:rPr lang="en-US" sz="2200" dirty="0" smtClean="0"/>
              <a:t>Classic </a:t>
            </a:r>
            <a:r>
              <a:rPr lang="en-US" sz="2200" dirty="0"/>
              <a:t>MapReduce MR (add </a:t>
            </a:r>
            <a:r>
              <a:rPr lang="en-US" sz="2200" dirty="0" err="1"/>
              <a:t>MRStat</a:t>
            </a:r>
            <a:r>
              <a:rPr lang="en-US" sz="2200" dirty="0"/>
              <a:t> below for full count)</a:t>
            </a:r>
          </a:p>
          <a:p>
            <a:r>
              <a:rPr lang="en-US" sz="2200" b="1" dirty="0" err="1" smtClean="0">
                <a:solidFill>
                  <a:srgbClr val="CC00FF"/>
                </a:solidFill>
              </a:rPr>
              <a:t>MRStat</a:t>
            </a:r>
            <a:r>
              <a:rPr lang="en-US" sz="2200" b="1" dirty="0" smtClean="0">
                <a:solidFill>
                  <a:srgbClr val="CC00FF"/>
                </a:solidFill>
              </a:rPr>
              <a:t> (7</a:t>
            </a:r>
            <a:r>
              <a:rPr lang="en-US" sz="2200" dirty="0" smtClean="0"/>
              <a:t>) Simple </a:t>
            </a:r>
            <a:r>
              <a:rPr lang="en-US" sz="2200" dirty="0"/>
              <a:t>version of MR where key computations are simple reduction as found in statistical averages such as histograms and averages</a:t>
            </a:r>
          </a:p>
          <a:p>
            <a:r>
              <a:rPr lang="en-US" sz="2200" b="1" dirty="0" err="1" smtClean="0">
                <a:solidFill>
                  <a:srgbClr val="CC00FF"/>
                </a:solidFill>
              </a:rPr>
              <a:t>MRIter</a:t>
            </a:r>
            <a:r>
              <a:rPr lang="en-US" sz="2200" b="1" dirty="0" smtClean="0">
                <a:solidFill>
                  <a:srgbClr val="CC00FF"/>
                </a:solidFill>
              </a:rPr>
              <a:t> (23</a:t>
            </a:r>
            <a:r>
              <a:rPr lang="en-US" sz="2200" dirty="0" smtClean="0">
                <a:solidFill>
                  <a:srgbClr val="CC00FF"/>
                </a:solidFill>
              </a:rPr>
              <a:t>)</a:t>
            </a:r>
            <a:r>
              <a:rPr lang="en-US" sz="2200" dirty="0" smtClean="0"/>
              <a:t> Iterative </a:t>
            </a:r>
            <a:r>
              <a:rPr lang="en-US" sz="2200" dirty="0"/>
              <a:t>MapReduce or </a:t>
            </a:r>
            <a:r>
              <a:rPr lang="en-US" sz="2200" dirty="0" smtClean="0"/>
              <a:t>MPI (Spark, Twister)</a:t>
            </a:r>
            <a:endParaRPr lang="en-US" sz="2200" dirty="0"/>
          </a:p>
          <a:p>
            <a:r>
              <a:rPr lang="en-US" sz="2200" b="1" dirty="0" smtClean="0">
                <a:solidFill>
                  <a:srgbClr val="CC00FF"/>
                </a:solidFill>
              </a:rPr>
              <a:t>Graph (9)</a:t>
            </a:r>
            <a:r>
              <a:rPr lang="en-US" sz="2200" dirty="0" smtClean="0"/>
              <a:t> Complex </a:t>
            </a:r>
            <a:r>
              <a:rPr lang="en-US" sz="2200" dirty="0"/>
              <a:t>graph data structure needed in analysis </a:t>
            </a:r>
          </a:p>
          <a:p>
            <a:r>
              <a:rPr lang="en-US" sz="2200" b="1" dirty="0" smtClean="0">
                <a:solidFill>
                  <a:srgbClr val="CC00FF"/>
                </a:solidFill>
              </a:rPr>
              <a:t>Fusion (11)</a:t>
            </a:r>
            <a:r>
              <a:rPr lang="en-US" sz="2200" dirty="0" smtClean="0"/>
              <a:t> Integrate </a:t>
            </a:r>
            <a:r>
              <a:rPr lang="en-US" sz="2200" dirty="0"/>
              <a:t>diverse data to aid discovery/decision making; could involve sophisticated algorithms or could just be a portal</a:t>
            </a:r>
          </a:p>
          <a:p>
            <a:r>
              <a:rPr lang="en-US" sz="2200" b="1" dirty="0" smtClean="0">
                <a:solidFill>
                  <a:srgbClr val="CC00FF"/>
                </a:solidFill>
              </a:rPr>
              <a:t>Streaming (41) </a:t>
            </a:r>
            <a:r>
              <a:rPr lang="en-US" sz="2200" dirty="0" smtClean="0"/>
              <a:t>Some </a:t>
            </a:r>
            <a:r>
              <a:rPr lang="en-US" sz="2200" dirty="0"/>
              <a:t>data comes in incrementally and is processed this way</a:t>
            </a:r>
          </a:p>
          <a:p>
            <a:r>
              <a:rPr lang="en-US" sz="2200" b="1" dirty="0">
                <a:solidFill>
                  <a:srgbClr val="CC00FF"/>
                </a:solidFill>
              </a:rPr>
              <a:t>Classify	</a:t>
            </a:r>
            <a:r>
              <a:rPr lang="en-US" sz="2200" b="1" dirty="0" smtClean="0">
                <a:solidFill>
                  <a:srgbClr val="CC00FF"/>
                </a:solidFill>
              </a:rPr>
              <a:t>(30) </a:t>
            </a:r>
            <a:r>
              <a:rPr lang="en-US" sz="2200" dirty="0" smtClean="0"/>
              <a:t>Classification</a:t>
            </a:r>
            <a:r>
              <a:rPr lang="en-US" sz="2200" dirty="0"/>
              <a:t>: divide data into </a:t>
            </a:r>
            <a:r>
              <a:rPr lang="en-US" sz="2200" dirty="0" smtClean="0"/>
              <a:t>categories</a:t>
            </a:r>
          </a:p>
          <a:p>
            <a:r>
              <a:rPr lang="en-US" sz="2200" b="1" dirty="0" smtClean="0">
                <a:solidFill>
                  <a:srgbClr val="CC00FF"/>
                </a:solidFill>
              </a:rPr>
              <a:t>S/Q (12) </a:t>
            </a:r>
            <a:r>
              <a:rPr lang="en-US" sz="2200" dirty="0" smtClean="0"/>
              <a:t>Index</a:t>
            </a:r>
            <a:r>
              <a:rPr lang="en-US" sz="2200" dirty="0"/>
              <a:t>,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10</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51957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r>
              <a:rPr lang="en-US" b="1" dirty="0"/>
              <a:t>Features of 51 Use Cases </a:t>
            </a:r>
            <a:r>
              <a:rPr lang="en-US" b="1" dirty="0" smtClean="0"/>
              <a:t>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smtClean="0">
                <a:solidFill>
                  <a:srgbClr val="CC00FF"/>
                </a:solidFill>
              </a:rPr>
              <a:t>CF (4) </a:t>
            </a:r>
            <a:r>
              <a:rPr lang="en-US" dirty="0" smtClean="0"/>
              <a:t>Collaborative </a:t>
            </a:r>
            <a:r>
              <a:rPr lang="en-US" dirty="0"/>
              <a:t>Filtering for recommender engines</a:t>
            </a:r>
          </a:p>
          <a:p>
            <a:r>
              <a:rPr lang="en-US" b="1" dirty="0" smtClean="0">
                <a:solidFill>
                  <a:srgbClr val="CC00FF"/>
                </a:solidFill>
              </a:rPr>
              <a:t>LML (36) </a:t>
            </a:r>
            <a:r>
              <a:rPr lang="en-US" dirty="0" smtClean="0"/>
              <a:t>Local </a:t>
            </a:r>
            <a:r>
              <a:rPr lang="en-US" dirty="0"/>
              <a:t>Machine Learning (Independent for each parallel entity</a:t>
            </a:r>
            <a:r>
              <a:rPr lang="en-US" dirty="0" smtClean="0"/>
              <a:t>) – application could have GML as well</a:t>
            </a:r>
            <a:endParaRPr lang="en-US" dirty="0"/>
          </a:p>
          <a:p>
            <a:r>
              <a:rPr lang="en-US" b="1" dirty="0" smtClean="0">
                <a:solidFill>
                  <a:srgbClr val="CC00FF"/>
                </a:solidFill>
              </a:rPr>
              <a:t>GML (23) </a:t>
            </a:r>
            <a:r>
              <a:rPr lang="en-US" dirty="0" smtClean="0"/>
              <a:t>Global </a:t>
            </a:r>
            <a:r>
              <a:rPr lang="en-US" dirty="0"/>
              <a:t>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smtClean="0">
                <a:solidFill>
                  <a:srgbClr val="CC00FF"/>
                </a:solidFill>
              </a:rPr>
              <a:t>Workflow (51) </a:t>
            </a:r>
            <a:r>
              <a:rPr lang="en-US" dirty="0" smtClean="0"/>
              <a:t>Universal </a:t>
            </a:r>
          </a:p>
          <a:p>
            <a:r>
              <a:rPr lang="en-US" b="1" dirty="0" smtClean="0">
                <a:solidFill>
                  <a:srgbClr val="CC00FF"/>
                </a:solidFill>
              </a:rPr>
              <a:t>GIS (16) </a:t>
            </a:r>
            <a:r>
              <a:rPr lang="en-US" dirty="0" smtClean="0"/>
              <a:t>Geotagged </a:t>
            </a:r>
            <a:r>
              <a:rPr lang="en-US" dirty="0"/>
              <a:t>data and often displayed in ESRI, Microsoft Virtual Earth, Google Earth, </a:t>
            </a:r>
            <a:r>
              <a:rPr lang="en-US" dirty="0" err="1"/>
              <a:t>GeoServer</a:t>
            </a:r>
            <a:r>
              <a:rPr lang="en-US" dirty="0"/>
              <a:t> etc.</a:t>
            </a:r>
          </a:p>
          <a:p>
            <a:r>
              <a:rPr lang="en-US" b="1" dirty="0">
                <a:solidFill>
                  <a:srgbClr val="CC00FF"/>
                </a:solidFill>
              </a:rPr>
              <a:t>HPC	</a:t>
            </a:r>
            <a:r>
              <a:rPr lang="en-US" b="1" dirty="0" smtClean="0">
                <a:solidFill>
                  <a:srgbClr val="CC00FF"/>
                </a:solidFill>
              </a:rPr>
              <a:t>(5) </a:t>
            </a:r>
            <a:r>
              <a:rPr lang="en-US" dirty="0" smtClean="0"/>
              <a:t>Classic </a:t>
            </a:r>
            <a:r>
              <a:rPr lang="en-US" dirty="0"/>
              <a:t>large-scale simulation of cosmos, materials, etc. generating (visualization) data</a:t>
            </a:r>
          </a:p>
          <a:p>
            <a:r>
              <a:rPr lang="en-US" b="1" dirty="0" smtClean="0">
                <a:solidFill>
                  <a:srgbClr val="CC00FF"/>
                </a:solidFill>
              </a:rPr>
              <a:t>Agent (2) </a:t>
            </a:r>
            <a:r>
              <a:rPr lang="en-US" dirty="0" smtClean="0"/>
              <a:t>Simulations </a:t>
            </a:r>
            <a:r>
              <a:rPr lang="en-US" dirty="0"/>
              <a:t>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11</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endParaRPr lang="en-US">
              <a:solidFill>
                <a:srgbClr val="000000">
                  <a:tint val="75000"/>
                </a:srgbClr>
              </a:solidFill>
            </a:endParaRPr>
          </a:p>
        </p:txBody>
      </p:sp>
    </p:spTree>
    <p:extLst>
      <p:ext uri="{BB962C8B-B14F-4D97-AF65-F5344CB8AC3E}">
        <p14:creationId xmlns:p14="http://schemas.microsoft.com/office/powerpoint/2010/main" val="49329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5"/>
            <a:ext cx="9144000" cy="700877"/>
          </a:xfrm>
        </p:spPr>
        <p:txBody>
          <a:bodyPr>
            <a:normAutofit/>
          </a:bodyPr>
          <a:lstStyle/>
          <a:p>
            <a:r>
              <a:rPr lang="en-US" b="1" dirty="0" smtClean="0"/>
              <a:t>Local and Global Machine Learning</a:t>
            </a:r>
            <a:endParaRPr lang="en-US" b="1" dirty="0"/>
          </a:p>
        </p:txBody>
      </p:sp>
      <p:sp>
        <p:nvSpPr>
          <p:cNvPr id="3" name="Content Placeholder 2"/>
          <p:cNvSpPr>
            <a:spLocks noGrp="1"/>
          </p:cNvSpPr>
          <p:nvPr>
            <p:ph idx="1"/>
          </p:nvPr>
        </p:nvSpPr>
        <p:spPr>
          <a:xfrm>
            <a:off x="0" y="716778"/>
            <a:ext cx="9144000" cy="5396219"/>
          </a:xfrm>
        </p:spPr>
        <p:txBody>
          <a:bodyPr>
            <a:normAutofit lnSpcReduction="10000"/>
          </a:bodyPr>
          <a:lstStyle/>
          <a:p>
            <a:r>
              <a:rPr lang="en-US" b="1" dirty="0" smtClean="0"/>
              <a:t>Many applications </a:t>
            </a:r>
            <a:r>
              <a:rPr lang="en-US" dirty="0" smtClean="0"/>
              <a:t>use </a:t>
            </a:r>
            <a:r>
              <a:rPr lang="en-US" b="1" dirty="0" smtClean="0"/>
              <a:t>LML or Local machine Learning </a:t>
            </a:r>
            <a:r>
              <a:rPr lang="en-US" dirty="0" smtClean="0"/>
              <a:t>where machine learning (often from R) is run separately on every data item such as on every image </a:t>
            </a:r>
          </a:p>
          <a:p>
            <a:r>
              <a:rPr lang="en-US" b="1" dirty="0" smtClean="0"/>
              <a:t>But others </a:t>
            </a:r>
            <a:r>
              <a:rPr lang="en-US" dirty="0" smtClean="0"/>
              <a:t>are</a:t>
            </a:r>
            <a:r>
              <a:rPr lang="en-US" b="1" dirty="0" smtClean="0"/>
              <a:t> GML </a:t>
            </a:r>
            <a:r>
              <a:rPr lang="en-US" dirty="0" smtClean="0"/>
              <a:t>Global Machine Learning where  machine learning is a single algorithm run over all data items (over all nodes in computer)</a:t>
            </a:r>
          </a:p>
          <a:p>
            <a:pPr lvl="1"/>
            <a:r>
              <a:rPr lang="en-US" b="1" dirty="0" smtClean="0"/>
              <a:t>maximum likelihood or </a:t>
            </a:r>
            <a:r>
              <a:rPr lang="en-US" b="1" dirty="0" smtClean="0">
                <a:sym typeface="Symbol" panose="05050102010706020507" pitchFamily="18" charset="2"/>
              </a:rPr>
              <a:t></a:t>
            </a:r>
            <a:r>
              <a:rPr lang="en-US" b="1" baseline="30000" dirty="0" smtClean="0">
                <a:sym typeface="Symbol" panose="05050102010706020507" pitchFamily="18" charset="2"/>
              </a:rPr>
              <a:t>2</a:t>
            </a:r>
            <a:r>
              <a:rPr lang="en-US" b="1" dirty="0" smtClean="0">
                <a:sym typeface="Symbol" panose="05050102010706020507" pitchFamily="18" charset="2"/>
              </a:rPr>
              <a:t> </a:t>
            </a:r>
            <a:r>
              <a:rPr lang="en-US" dirty="0" smtClean="0">
                <a:sym typeface="Symbol" panose="05050102010706020507" pitchFamily="18" charset="2"/>
              </a:rPr>
              <a:t>with a sum over the N data items – documents, 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a:t>
            </a:r>
          </a:p>
          <a:p>
            <a:pPr lvl="1"/>
            <a:r>
              <a:rPr lang="en-US" b="1" dirty="0" smtClean="0">
                <a:sym typeface="Symbol" panose="05050102010706020507" pitchFamily="18" charset="2"/>
              </a:rPr>
              <a:t>Graph analytics </a:t>
            </a:r>
            <a:r>
              <a:rPr lang="en-US" dirty="0" smtClean="0">
                <a:sym typeface="Symbol" panose="05050102010706020507" pitchFamily="18" charset="2"/>
              </a:rPr>
              <a:t>is typically GML</a:t>
            </a:r>
          </a:p>
          <a:p>
            <a:r>
              <a:rPr lang="en-US" dirty="0" smtClean="0">
                <a:sym typeface="Symbol" panose="05050102010706020507" pitchFamily="18" charset="2"/>
              </a:rPr>
              <a:t>Covering </a:t>
            </a:r>
            <a:r>
              <a:rPr lang="en-US" b="1" dirty="0" smtClean="0">
                <a:sym typeface="Symbol" panose="05050102010706020507" pitchFamily="18" charset="2"/>
              </a:rPr>
              <a:t>clustering</a:t>
            </a:r>
            <a:r>
              <a:rPr lang="en-US" dirty="0" smtClean="0">
                <a:sym typeface="Symbol" panose="05050102010706020507" pitchFamily="18" charset="2"/>
              </a:rPr>
              <a:t>/community detection, mixture models, topic determination, Multidimensional scaling, (</a:t>
            </a:r>
            <a:r>
              <a:rPr lang="en-US" b="1" dirty="0" smtClean="0">
                <a:sym typeface="Symbol" panose="05050102010706020507" pitchFamily="18" charset="2"/>
              </a:rPr>
              <a:t>Deep</a:t>
            </a:r>
            <a:r>
              <a:rPr lang="en-US" dirty="0" smtClean="0">
                <a:sym typeface="Symbol" panose="05050102010706020507" pitchFamily="18" charset="2"/>
              </a:rPr>
              <a:t>) </a:t>
            </a:r>
            <a:r>
              <a:rPr lang="en-US" b="1" dirty="0" smtClean="0">
                <a:sym typeface="Symbol" panose="05050102010706020507" pitchFamily="18" charset="2"/>
              </a:rPr>
              <a:t>Learning Networks</a:t>
            </a:r>
          </a:p>
          <a:p>
            <a:r>
              <a:rPr lang="en-US" b="1" dirty="0" smtClean="0">
                <a:sym typeface="Symbol" panose="05050102010706020507" pitchFamily="18" charset="2"/>
              </a:rPr>
              <a:t>PageRank</a:t>
            </a:r>
            <a:r>
              <a:rPr lang="en-US" dirty="0" smtClean="0">
                <a:sym typeface="Symbol" panose="05050102010706020507" pitchFamily="18" charset="2"/>
              </a:rPr>
              <a:t> is “just” parallel linear algebra</a:t>
            </a:r>
          </a:p>
          <a:p>
            <a:r>
              <a:rPr lang="en-US" dirty="0" smtClean="0">
                <a:sym typeface="Symbol" panose="05050102010706020507" pitchFamily="18" charset="2"/>
              </a:rPr>
              <a:t>Note many </a:t>
            </a:r>
            <a:r>
              <a:rPr lang="en-US" b="1" dirty="0" smtClean="0">
                <a:sym typeface="Symbol" panose="05050102010706020507" pitchFamily="18" charset="2"/>
              </a:rPr>
              <a:t>Mahout</a:t>
            </a:r>
            <a:r>
              <a:rPr lang="en-US" dirty="0" smtClean="0">
                <a:sym typeface="Symbol" panose="05050102010706020507" pitchFamily="18" charset="2"/>
              </a:rPr>
              <a:t> algorithms are sequential – partly as MapReduce limited; partly because parallelism unclear</a:t>
            </a:r>
          </a:p>
          <a:p>
            <a:pPr lvl="1"/>
            <a:r>
              <a:rPr lang="en-US" b="1" dirty="0" err="1" smtClean="0">
                <a:sym typeface="Symbol" panose="05050102010706020507" pitchFamily="18" charset="2"/>
              </a:rPr>
              <a:t>MLLib</a:t>
            </a:r>
            <a:r>
              <a:rPr lang="en-US" b="1" dirty="0" smtClean="0">
                <a:sym typeface="Symbol" panose="05050102010706020507" pitchFamily="18" charset="2"/>
              </a:rPr>
              <a:t> </a:t>
            </a:r>
            <a:r>
              <a:rPr lang="en-US" dirty="0" smtClean="0">
                <a:sym typeface="Symbol" panose="05050102010706020507" pitchFamily="18" charset="2"/>
              </a:rPr>
              <a:t>(Spark based) better</a:t>
            </a:r>
          </a:p>
          <a:p>
            <a:r>
              <a:rPr lang="en-US" b="1" dirty="0" smtClean="0">
                <a:sym typeface="Symbol" panose="05050102010706020507" pitchFamily="18" charset="2"/>
              </a:rPr>
              <a:t>SVM</a:t>
            </a:r>
            <a:r>
              <a:rPr lang="en-US" dirty="0" smtClean="0">
                <a:sym typeface="Symbol" panose="05050102010706020507" pitchFamily="18" charset="2"/>
              </a:rPr>
              <a:t> and </a:t>
            </a:r>
            <a:r>
              <a:rPr lang="en-US" b="1" dirty="0" smtClean="0">
                <a:sym typeface="Symbol" panose="05050102010706020507" pitchFamily="18" charset="2"/>
              </a:rPr>
              <a:t>Hidden Markov Models </a:t>
            </a:r>
            <a:r>
              <a:rPr lang="en-US" dirty="0" smtClean="0">
                <a:sym typeface="Symbol" panose="05050102010706020507" pitchFamily="18" charset="2"/>
              </a:rPr>
              <a:t>do not use large scale parallelization in practice?</a:t>
            </a:r>
            <a:endParaRPr lang="en-US" b="1" dirty="0" smtClean="0">
              <a:sym typeface="Symbol" panose="05050102010706020507" pitchFamily="18" charset="2"/>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t>12</a:t>
            </a:fld>
            <a:endParaRPr lang="en-US" dirty="0"/>
          </a:p>
        </p:txBody>
      </p:sp>
      <p:sp>
        <p:nvSpPr>
          <p:cNvPr id="4" name="Date Placeholder 3"/>
          <p:cNvSpPr>
            <a:spLocks noGrp="1"/>
          </p:cNvSpPr>
          <p:nvPr>
            <p:ph type="dt" sz="half" idx="2"/>
          </p:nvPr>
        </p:nvSpPr>
        <p:spPr/>
        <p:txBody>
          <a:bodyPr/>
          <a:lstStyle/>
          <a:p>
            <a:endParaRPr lang="en-US" dirty="0"/>
          </a:p>
        </p:txBody>
      </p:sp>
    </p:spTree>
    <p:extLst>
      <p:ext uri="{BB962C8B-B14F-4D97-AF65-F5344CB8AC3E}">
        <p14:creationId xmlns:p14="http://schemas.microsoft.com/office/powerpoint/2010/main" val="342745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Big Data Patterns – the Ogres</a:t>
            </a:r>
            <a:br>
              <a:rPr lang="en-US" sz="4000" b="1" dirty="0" smtClean="0"/>
            </a:br>
            <a:r>
              <a:rPr lang="en-US" sz="4000" dirty="0" smtClean="0"/>
              <a:t>Benchmarking</a:t>
            </a:r>
            <a:endParaRPr lang="en-US" sz="4000" b="1"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13</a:t>
            </a:fld>
            <a:endParaRPr lang="en-US"/>
          </a:p>
        </p:txBody>
      </p:sp>
    </p:spTree>
    <p:extLst>
      <p:ext uri="{BB962C8B-B14F-4D97-AF65-F5344CB8AC3E}">
        <p14:creationId xmlns:p14="http://schemas.microsoft.com/office/powerpoint/2010/main" val="138600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001125" cy="1143000"/>
          </a:xfrm>
        </p:spPr>
        <p:txBody>
          <a:bodyPr/>
          <a:lstStyle/>
          <a:p>
            <a:r>
              <a:rPr lang="en-US" dirty="0" smtClean="0"/>
              <a:t>Classifying Applications and Benchmarks</a:t>
            </a:r>
            <a:endParaRPr lang="en-US" dirty="0"/>
          </a:p>
        </p:txBody>
      </p:sp>
      <p:sp>
        <p:nvSpPr>
          <p:cNvPr id="7" name="Content Placeholder 6"/>
          <p:cNvSpPr>
            <a:spLocks noGrp="1"/>
          </p:cNvSpPr>
          <p:nvPr>
            <p:ph idx="1"/>
          </p:nvPr>
        </p:nvSpPr>
        <p:spPr>
          <a:xfrm>
            <a:off x="310356" y="1069975"/>
            <a:ext cx="8380412" cy="4038600"/>
          </a:xfrm>
        </p:spPr>
        <p:txBody>
          <a:bodyPr/>
          <a:lstStyle/>
          <a:p>
            <a:r>
              <a:rPr lang="en-US" dirty="0" smtClean="0"/>
              <a:t>“Benchmarks” “kernels” “algorithm” “mini-apps” can serve multiple purposes</a:t>
            </a:r>
          </a:p>
          <a:p>
            <a:r>
              <a:rPr lang="en-US" dirty="0" smtClean="0"/>
              <a:t>Motivate hardware and software features</a:t>
            </a:r>
          </a:p>
          <a:p>
            <a:pPr lvl="1"/>
            <a:r>
              <a:rPr lang="en-US" dirty="0" smtClean="0"/>
              <a:t>e.g. collaborative filtering algorithm parallelizes well with MapReduce and suggests using Hadoop on a cloud</a:t>
            </a:r>
          </a:p>
          <a:p>
            <a:pPr lvl="1"/>
            <a:r>
              <a:rPr lang="en-US" dirty="0" smtClean="0"/>
              <a:t>e.g. deep learning on images dominated by matrix operations; needs CUDA&amp;MPI and suggests HPC cluster</a:t>
            </a:r>
          </a:p>
          <a:p>
            <a:r>
              <a:rPr lang="en-US" dirty="0" smtClean="0"/>
              <a:t>Benchmark sets designed cover key features of systems in terms of features and sizes of “important” applications</a:t>
            </a:r>
          </a:p>
          <a:p>
            <a:r>
              <a:rPr lang="en-US" dirty="0" smtClean="0"/>
              <a:t>Take 51 uses cases </a:t>
            </a:r>
            <a:r>
              <a:rPr lang="en-US" dirty="0" smtClean="0">
                <a:sym typeface="Wingdings" panose="05000000000000000000" pitchFamily="2" charset="2"/>
              </a:rPr>
              <a:t> derive specific features; each use case has multiple features</a:t>
            </a:r>
          </a:p>
          <a:p>
            <a:r>
              <a:rPr lang="en-US" dirty="0" smtClean="0"/>
              <a:t>Generalize and systematize as Ogres with features termed “facets”</a:t>
            </a:r>
          </a:p>
          <a:p>
            <a:r>
              <a:rPr lang="en-US" dirty="0" smtClean="0"/>
              <a:t>50 Facets divided into 4 sets or views where each view has “similar” facets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14</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356990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9049110" cy="1143000"/>
          </a:xfrm>
        </p:spPr>
        <p:txBody>
          <a:bodyPr>
            <a:normAutofit/>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2501175"/>
            <a:ext cx="9049110" cy="4525963"/>
          </a:xfrm>
        </p:spPr>
        <p:txBody>
          <a:bodyPr/>
          <a:lstStyle/>
          <a:p>
            <a:pPr marL="514350" indent="-514350">
              <a:buFont typeface="+mj-lt"/>
              <a:buAutoNum type="arabicParenR"/>
            </a:pPr>
            <a:r>
              <a:rPr lang="en-US" sz="2400" b="1" dirty="0" smtClean="0">
                <a:solidFill>
                  <a:srgbClr val="CC00FF"/>
                </a:solidFill>
              </a:rPr>
              <a:t>G1:</a:t>
            </a:r>
            <a:r>
              <a:rPr lang="en-US" sz="2400" dirty="0" smtClean="0"/>
              <a:t>	Basic Statistics e.g. </a:t>
            </a:r>
            <a:r>
              <a:rPr lang="en-US" sz="2400" dirty="0" err="1" smtClean="0"/>
              <a:t>MRStat</a:t>
            </a:r>
            <a:endParaRPr lang="en-US" sz="2400" dirty="0" smtClean="0"/>
          </a:p>
          <a:p>
            <a:pPr marL="514350" indent="-514350">
              <a:buFont typeface="+mj-lt"/>
              <a:buAutoNum type="arabicParenR"/>
            </a:pPr>
            <a:r>
              <a:rPr lang="en-US" sz="2400" b="1" dirty="0" smtClean="0">
                <a:solidFill>
                  <a:srgbClr val="CC00FF"/>
                </a:solidFill>
              </a:rPr>
              <a:t>G2:</a:t>
            </a:r>
            <a:r>
              <a:rPr lang="en-US" sz="2400" dirty="0" smtClean="0"/>
              <a:t>	Generalized N-Body Problems</a:t>
            </a:r>
          </a:p>
          <a:p>
            <a:pPr marL="514350" indent="-514350">
              <a:buFont typeface="+mj-lt"/>
              <a:buAutoNum type="arabicParenR"/>
            </a:pPr>
            <a:r>
              <a:rPr lang="en-US" sz="2400" b="1" dirty="0" smtClean="0">
                <a:solidFill>
                  <a:srgbClr val="CC00FF"/>
                </a:solidFill>
              </a:rPr>
              <a:t>G3:</a:t>
            </a:r>
            <a:r>
              <a:rPr lang="en-US" sz="2400" dirty="0" smtClean="0"/>
              <a:t>	Graph-Theoretic Computations</a:t>
            </a:r>
          </a:p>
          <a:p>
            <a:pPr marL="514350" indent="-514350">
              <a:buFont typeface="+mj-lt"/>
              <a:buAutoNum type="arabicParenR"/>
            </a:pPr>
            <a:r>
              <a:rPr lang="en-US" sz="2400" b="1" dirty="0" smtClean="0">
                <a:solidFill>
                  <a:srgbClr val="CC00FF"/>
                </a:solidFill>
              </a:rPr>
              <a:t>G4:</a:t>
            </a:r>
            <a:r>
              <a:rPr lang="en-US" sz="2400" dirty="0" smtClean="0"/>
              <a:t>	Linear Algebraic Computations</a:t>
            </a:r>
          </a:p>
          <a:p>
            <a:pPr marL="514350" indent="-514350">
              <a:buFont typeface="+mj-lt"/>
              <a:buAutoNum type="arabicParenR"/>
            </a:pPr>
            <a:r>
              <a:rPr lang="en-US" sz="2400" b="1" dirty="0" smtClean="0">
                <a:solidFill>
                  <a:srgbClr val="CC00FF"/>
                </a:solidFill>
              </a:rPr>
              <a:t>G5:</a:t>
            </a:r>
            <a:r>
              <a:rPr lang="en-US" sz="2400" dirty="0" smtClean="0"/>
              <a:t>	Optimizations e.g. Linear Programming</a:t>
            </a:r>
          </a:p>
          <a:p>
            <a:pPr marL="514350" indent="-514350">
              <a:buFont typeface="+mj-lt"/>
              <a:buAutoNum type="arabicParenR"/>
            </a:pPr>
            <a:r>
              <a:rPr lang="en-US" sz="2400" b="1" dirty="0" smtClean="0">
                <a:solidFill>
                  <a:srgbClr val="CC00FF"/>
                </a:solidFill>
              </a:rPr>
              <a:t>G6:</a:t>
            </a:r>
            <a:r>
              <a:rPr lang="en-US" sz="2400" dirty="0" smtClean="0"/>
              <a:t>	Integration e.g. LDA and other GML</a:t>
            </a:r>
          </a:p>
          <a:p>
            <a:pPr marL="514350" indent="-514350">
              <a:buFont typeface="+mj-lt"/>
              <a:buAutoNum type="arabicParenR"/>
            </a:pPr>
            <a:r>
              <a:rPr lang="en-US" sz="2400" b="1" dirty="0" smtClean="0">
                <a:solidFill>
                  <a:srgbClr val="CC00FF"/>
                </a:solidFill>
              </a:rPr>
              <a:t>G7:</a:t>
            </a:r>
            <a:r>
              <a:rPr lang="en-US" sz="2400" dirty="0" smtClean="0"/>
              <a:t>	Alignment Problems e.g. BLAST</a:t>
            </a:r>
            <a:endParaRPr lang="en-US" sz="2400" dirty="0"/>
          </a:p>
        </p:txBody>
      </p:sp>
      <p:sp>
        <p:nvSpPr>
          <p:cNvPr id="6" name="Slide Number Placeholder 5"/>
          <p:cNvSpPr>
            <a:spLocks noGrp="1"/>
          </p:cNvSpPr>
          <p:nvPr>
            <p:ph type="sldNum" sz="quarter" idx="12"/>
          </p:nvPr>
        </p:nvSpPr>
        <p:spPr/>
        <p:txBody>
          <a:bodyPr/>
          <a:lstStyle/>
          <a:p>
            <a:fld id="{29CB78FB-1415-9B4D-996E-11F146E2B0ED}" type="slidenum">
              <a:rPr lang="en-US" smtClean="0"/>
              <a:t>15</a:t>
            </a:fld>
            <a:endParaRPr lang="en-US"/>
          </a:p>
        </p:txBody>
      </p:sp>
      <p:sp>
        <p:nvSpPr>
          <p:cNvPr id="5" name="Date Placeholder 4"/>
          <p:cNvSpPr>
            <a:spLocks noGrp="1"/>
          </p:cNvSpPr>
          <p:nvPr>
            <p:ph type="dt" sz="half" idx="2"/>
          </p:nvPr>
        </p:nvSpPr>
        <p:spPr/>
        <p:txBody>
          <a:bodyPr/>
          <a:lstStyle/>
          <a:p>
            <a:endParaRPr lang="en-US"/>
          </a:p>
        </p:txBody>
      </p:sp>
      <p:sp>
        <p:nvSpPr>
          <p:cNvPr id="4" name="Rectangle 3"/>
          <p:cNvSpPr/>
          <p:nvPr/>
        </p:nvSpPr>
        <p:spPr>
          <a:xfrm>
            <a:off x="242581" y="1854687"/>
            <a:ext cx="6501119"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a:t>
            </a:r>
            <a:r>
              <a:rPr lang="en-US" sz="2400" dirty="0" smtClean="0">
                <a:solidFill>
                  <a:srgbClr val="000000"/>
                </a:solidFill>
                <a:latin typeface="Times New Roman" panose="02020603050405020304" pitchFamily="18" charset="0"/>
                <a:hlinkClick r:id="rId3"/>
              </a:rPr>
              <a:t>www.nap.edu/catalog.php?record_id=18374</a:t>
            </a:r>
            <a:r>
              <a:rPr lang="en-US" sz="2400" dirty="0" smtClean="0">
                <a:solidFill>
                  <a:srgbClr val="000000"/>
                </a:solidFill>
                <a:latin typeface="Times New Roman" panose="02020603050405020304" pitchFamily="18" charset="0"/>
              </a:rPr>
              <a:t>  </a:t>
            </a:r>
            <a:endParaRPr lang="en-US" sz="2400" dirty="0"/>
          </a:p>
        </p:txBody>
      </p:sp>
    </p:spTree>
    <p:extLst>
      <p:ext uri="{BB962C8B-B14F-4D97-AF65-F5344CB8AC3E}">
        <p14:creationId xmlns:p14="http://schemas.microsoft.com/office/powerpoint/2010/main" val="121126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480" y="0"/>
            <a:ext cx="7927520" cy="636814"/>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261257" y="799682"/>
            <a:ext cx="8882743" cy="4525963"/>
          </a:xfrm>
        </p:spPr>
        <p:txBody>
          <a:bodyPr>
            <a:noAutofit/>
          </a:bodyPr>
          <a:lstStyle/>
          <a:p>
            <a:r>
              <a:rPr lang="en-US" sz="2800" b="1" dirty="0" err="1" smtClean="0"/>
              <a:t>Linpack</a:t>
            </a:r>
            <a:r>
              <a:rPr lang="en-US" sz="2800" b="1" dirty="0" smtClean="0"/>
              <a:t> </a:t>
            </a:r>
            <a:r>
              <a:rPr lang="en-US" sz="2800" dirty="0" smtClean="0"/>
              <a:t>or HPL: Parallel LU factorization </a:t>
            </a:r>
            <a:br>
              <a:rPr lang="en-US" sz="2800" dirty="0" smtClean="0"/>
            </a:br>
            <a:r>
              <a:rPr lang="en-US" sz="2800" dirty="0" smtClean="0"/>
              <a:t>for solution of linear equations</a:t>
            </a:r>
          </a:p>
          <a:p>
            <a:r>
              <a:rPr lang="en-US" sz="2800" b="1" dirty="0" smtClean="0"/>
              <a:t>NPB</a:t>
            </a:r>
            <a:r>
              <a:rPr lang="en-US" sz="2800" dirty="0" smtClean="0"/>
              <a:t> version 1: Mainly classic HPC solver kernels</a:t>
            </a:r>
          </a:p>
          <a:p>
            <a:pPr lvl="1"/>
            <a:r>
              <a:rPr lang="en-US" sz="2400" dirty="0" smtClean="0"/>
              <a:t>MG: </a:t>
            </a:r>
            <a:r>
              <a:rPr lang="en-US" sz="2400" dirty="0" err="1" smtClean="0"/>
              <a:t>Multigrid</a:t>
            </a:r>
            <a:endParaRPr lang="en-US" sz="2400" dirty="0" smtClean="0"/>
          </a:p>
          <a:p>
            <a:pPr lvl="1"/>
            <a:r>
              <a:rPr lang="en-US" sz="2400" dirty="0" smtClean="0"/>
              <a:t>CG: Conjugate Gradient</a:t>
            </a:r>
          </a:p>
          <a:p>
            <a:pPr lvl="1"/>
            <a:r>
              <a:rPr lang="en-US" sz="2400" dirty="0" smtClean="0"/>
              <a:t>FT: Fast Fourier Transform</a:t>
            </a:r>
          </a:p>
          <a:p>
            <a:pPr lvl="1"/>
            <a:r>
              <a:rPr lang="en-US" sz="2400" dirty="0" smtClean="0"/>
              <a:t>IS: Integer sort</a:t>
            </a:r>
          </a:p>
          <a:p>
            <a:pPr lvl="1"/>
            <a:r>
              <a:rPr lang="en-US" sz="2400" dirty="0" smtClean="0"/>
              <a:t>EP: Embarrassingly Parallel</a:t>
            </a:r>
          </a:p>
          <a:p>
            <a:pPr lvl="1"/>
            <a:r>
              <a:rPr lang="en-US" sz="2400" dirty="0" smtClean="0"/>
              <a:t>BT: Block </a:t>
            </a:r>
            <a:r>
              <a:rPr lang="en-US" sz="2400" dirty="0" err="1" smtClean="0"/>
              <a:t>Tridiagonal</a:t>
            </a:r>
            <a:endParaRPr lang="en-US" sz="2400" dirty="0" smtClean="0"/>
          </a:p>
          <a:p>
            <a:pPr lvl="1"/>
            <a:r>
              <a:rPr lang="en-US" sz="2400" dirty="0" smtClean="0"/>
              <a:t>SP: Scalar </a:t>
            </a:r>
            <a:r>
              <a:rPr lang="en-US" sz="2400" dirty="0" err="1" smtClean="0"/>
              <a:t>Pentadiagonal</a:t>
            </a:r>
            <a:endParaRPr lang="en-US" sz="2400" dirty="0" smtClean="0"/>
          </a:p>
          <a:p>
            <a:pPr lvl="1"/>
            <a:r>
              <a:rPr lang="en-US" sz="2400" dirty="0" smtClean="0"/>
              <a:t> LU: Lower-Upper symmetric Gauss Seidel</a:t>
            </a:r>
          </a:p>
          <a:p>
            <a:pPr marL="457200" lvl="1" indent="0">
              <a:buNone/>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16</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138204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827477"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172200"/>
          </a:xfrm>
        </p:spPr>
        <p:txBody>
          <a:bodyPr>
            <a:normAutofit/>
          </a:bodyPr>
          <a:lstStyle/>
          <a:p>
            <a:pPr marL="514350" indent="-514350">
              <a:buFont typeface="+mj-lt"/>
              <a:buAutoNum type="arabicParenR"/>
            </a:pPr>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r>
              <a:rPr lang="en-US" dirty="0" smtClean="0"/>
              <a:t/>
            </a:r>
            <a:br>
              <a:rPr lang="en-US" dirty="0" smtClean="0"/>
            </a:br>
            <a:r>
              <a:rPr lang="en-US" dirty="0" smtClean="0"/>
              <a:t>Branch-and-Bound</a:t>
            </a:r>
            <a:endParaRPr lang="en-US" dirty="0"/>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6" name="Slide Number Placeholder 5"/>
          <p:cNvSpPr>
            <a:spLocks noGrp="1"/>
          </p:cNvSpPr>
          <p:nvPr>
            <p:ph type="sldNum" sz="quarter" idx="12"/>
          </p:nvPr>
        </p:nvSpPr>
        <p:spPr/>
        <p:txBody>
          <a:bodyPr/>
          <a:lstStyle/>
          <a:p>
            <a:fld id="{29CB78FB-1415-9B4D-996E-11F146E2B0ED}" type="slidenum">
              <a:rPr lang="en-US" smtClean="0"/>
              <a:t>17</a:t>
            </a:fld>
            <a:endParaRPr lang="en-US"/>
          </a:p>
        </p:txBody>
      </p:sp>
      <p:sp>
        <p:nvSpPr>
          <p:cNvPr id="5" name="Date Placeholder 4"/>
          <p:cNvSpPr>
            <a:spLocks noGrp="1"/>
          </p:cNvSpPr>
          <p:nvPr>
            <p:ph type="dt" sz="half" idx="2"/>
          </p:nvPr>
        </p:nvSpPr>
        <p:spPr/>
        <p:txBody>
          <a:bodyPr/>
          <a:lstStyle/>
          <a:p>
            <a:endParaRPr lang="en-US"/>
          </a:p>
        </p:txBody>
      </p:sp>
      <p:sp>
        <p:nvSpPr>
          <p:cNvPr id="4" name="TextBox 3"/>
          <p:cNvSpPr txBox="1"/>
          <p:nvPr/>
        </p:nvSpPr>
        <p:spPr>
          <a:xfrm>
            <a:off x="4127988" y="1553308"/>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105465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1112157" y="-1119092"/>
            <a:ext cx="7020356" cy="9244669"/>
          </a:xfrm>
          <a:prstGeom prst="rect">
            <a:avLst/>
          </a:prstGeom>
          <a:solidFill>
            <a:schemeClr val="bg1"/>
          </a:solidFill>
        </p:spPr>
      </p:sp>
      <p:cxnSp>
        <p:nvCxnSpPr>
          <p:cNvPr id="4" name="Straight Connector 3"/>
          <p:cNvCxnSpPr/>
          <p:nvPr/>
        </p:nvCxnSpPr>
        <p:spPr>
          <a:xfrm>
            <a:off x="4922234" y="3899735"/>
            <a:ext cx="0" cy="2902354"/>
          </a:xfrm>
          <a:prstGeom prst="line">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4929971" y="390814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928623" y="4110046"/>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928623" y="432639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930229" y="454227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930783" y="500939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930783" y="527412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930783" y="549903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930783" y="574213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929970" y="5952996"/>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921115" y="620330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929970" y="644505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45"/>
          <p:cNvSpPr txBox="1"/>
          <p:nvPr/>
        </p:nvSpPr>
        <p:spPr>
          <a:xfrm rot="5400000">
            <a:off x="2657206" y="3013749"/>
            <a:ext cx="179599" cy="20398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Pleasingly Parallel</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 Box 63"/>
          <p:cNvSpPr txBox="1"/>
          <p:nvPr/>
        </p:nvSpPr>
        <p:spPr>
          <a:xfrm rot="5400000">
            <a:off x="2828969" y="3307680"/>
            <a:ext cx="184242" cy="18465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Classic </a:t>
            </a:r>
            <a:r>
              <a:rPr kumimoji="0" lang="en-US" sz="1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MapReduce</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 Box 63"/>
          <p:cNvSpPr txBox="1"/>
          <p:nvPr/>
        </p:nvSpPr>
        <p:spPr>
          <a:xfrm rot="5400000">
            <a:off x="2344101" y="3485151"/>
            <a:ext cx="285868" cy="20409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Map-Collective</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 Box 49"/>
          <p:cNvSpPr txBox="1"/>
          <p:nvPr/>
        </p:nvSpPr>
        <p:spPr>
          <a:xfrm rot="5400000">
            <a:off x="2543500" y="3563945"/>
            <a:ext cx="259658" cy="226269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Map Point-to-Point</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 Box 63"/>
          <p:cNvSpPr txBox="1"/>
          <p:nvPr/>
        </p:nvSpPr>
        <p:spPr>
          <a:xfrm rot="5400000">
            <a:off x="2562027" y="4191411"/>
            <a:ext cx="144397" cy="1797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Shared Memory</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 Box 63"/>
          <p:cNvSpPr txBox="1"/>
          <p:nvPr/>
        </p:nvSpPr>
        <p:spPr>
          <a:xfrm rot="5400000">
            <a:off x="3089683" y="3780052"/>
            <a:ext cx="137032" cy="301523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Single Program Multiple Data</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 Box 59"/>
          <p:cNvSpPr txBox="1"/>
          <p:nvPr/>
        </p:nvSpPr>
        <p:spPr>
          <a:xfrm rot="5400000">
            <a:off x="2854977" y="4168256"/>
            <a:ext cx="221569" cy="28441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Bulk Synchronous Parallel</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Text Box 63"/>
          <p:cNvSpPr txBox="1"/>
          <p:nvPr/>
        </p:nvSpPr>
        <p:spPr>
          <a:xfrm rot="5400000">
            <a:off x="2296575" y="5454384"/>
            <a:ext cx="201938" cy="7261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Fusion</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Text Box 62"/>
          <p:cNvSpPr txBox="1"/>
          <p:nvPr/>
        </p:nvSpPr>
        <p:spPr>
          <a:xfrm rot="5400000">
            <a:off x="2330161" y="5498838"/>
            <a:ext cx="189035" cy="1045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Dataflow</a:t>
            </a:r>
          </a:p>
        </p:txBody>
      </p:sp>
      <p:sp>
        <p:nvSpPr>
          <p:cNvPr id="27" name="Text Box 63"/>
          <p:cNvSpPr txBox="1"/>
          <p:nvPr/>
        </p:nvSpPr>
        <p:spPr>
          <a:xfrm rot="5400000">
            <a:off x="2339923" y="5935803"/>
            <a:ext cx="209061" cy="6380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Agents</a:t>
            </a:r>
          </a:p>
        </p:txBody>
      </p:sp>
      <p:sp>
        <p:nvSpPr>
          <p:cNvPr id="28" name="Text Box 63"/>
          <p:cNvSpPr txBox="1"/>
          <p:nvPr/>
        </p:nvSpPr>
        <p:spPr>
          <a:xfrm rot="5400000">
            <a:off x="2330553" y="5947088"/>
            <a:ext cx="225107" cy="11075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Workflow</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9" name="Straight Connector 28"/>
          <p:cNvCxnSpPr/>
          <p:nvPr/>
        </p:nvCxnSpPr>
        <p:spPr>
          <a:xfrm rot="5400000">
            <a:off x="3593707" y="1385318"/>
            <a:ext cx="2655279" cy="0"/>
          </a:xfrm>
          <a:prstGeom prst="line">
            <a:avLst/>
          </a:prstGeom>
          <a:ln w="952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927960" y="223747"/>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928842" y="439295"/>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929725" y="66211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929727" y="902087"/>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29725" y="114280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929724" y="140137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928842" y="1688122"/>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928842" y="198776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928842" y="221117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29768" y="2448072"/>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 Box 63"/>
          <p:cNvSpPr txBox="1"/>
          <p:nvPr/>
        </p:nvSpPr>
        <p:spPr>
          <a:xfrm rot="5400000">
            <a:off x="6358984" y="-1119207"/>
            <a:ext cx="206323" cy="28103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Geospatial Information System</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 name="Text Box 85"/>
          <p:cNvSpPr txBox="1"/>
          <p:nvPr/>
        </p:nvSpPr>
        <p:spPr>
          <a:xfrm rot="5400000">
            <a:off x="5851725" y="-360887"/>
            <a:ext cx="156690" cy="1703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HPC Simulations</a:t>
            </a:r>
          </a:p>
        </p:txBody>
      </p:sp>
      <p:sp>
        <p:nvSpPr>
          <p:cNvPr id="42" name="Text Box 63"/>
          <p:cNvSpPr txBox="1"/>
          <p:nvPr/>
        </p:nvSpPr>
        <p:spPr>
          <a:xfrm rot="5400000">
            <a:off x="5774275" y="-55134"/>
            <a:ext cx="197740" cy="16020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Internet of Things</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3" name="Text Box 63"/>
          <p:cNvSpPr txBox="1"/>
          <p:nvPr/>
        </p:nvSpPr>
        <p:spPr>
          <a:xfrm rot="5400000">
            <a:off x="6045101" y="-82733"/>
            <a:ext cx="166777" cy="2112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Metadata/Provenance</a:t>
            </a:r>
          </a:p>
        </p:txBody>
      </p:sp>
      <p:sp>
        <p:nvSpPr>
          <p:cNvPr id="44" name="Text Box 88"/>
          <p:cNvSpPr txBox="1"/>
          <p:nvPr/>
        </p:nvSpPr>
        <p:spPr>
          <a:xfrm rot="5400000">
            <a:off x="6731960" y="-545623"/>
            <a:ext cx="424154" cy="37291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Shared / Dedicated / Transient / Permanent</a:t>
            </a:r>
          </a:p>
        </p:txBody>
      </p:sp>
      <p:sp>
        <p:nvSpPr>
          <p:cNvPr id="45" name="Text Box 63"/>
          <p:cNvSpPr txBox="1"/>
          <p:nvPr/>
        </p:nvSpPr>
        <p:spPr>
          <a:xfrm rot="5400000">
            <a:off x="6362481" y="75158"/>
            <a:ext cx="214361" cy="27952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Archived/Batched/Streaming</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6" name="Text Box 63"/>
          <p:cNvSpPr txBox="1"/>
          <p:nvPr/>
        </p:nvSpPr>
        <p:spPr>
          <a:xfrm rot="5400000">
            <a:off x="5950374" y="799234"/>
            <a:ext cx="220882" cy="19775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HDFS/</a:t>
            </a:r>
            <a:r>
              <a:rPr kumimoji="0" lang="en-US" sz="1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Lustre</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/GPFS</a:t>
            </a:r>
          </a:p>
        </p:txBody>
      </p:sp>
      <p:sp>
        <p:nvSpPr>
          <p:cNvPr id="47" name="Text Box 91"/>
          <p:cNvSpPr txBox="1"/>
          <p:nvPr/>
        </p:nvSpPr>
        <p:spPr>
          <a:xfrm rot="5400000">
            <a:off x="5684319" y="1352689"/>
            <a:ext cx="182754" cy="14073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Files/Objects</a:t>
            </a:r>
          </a:p>
        </p:txBody>
      </p:sp>
      <p:sp>
        <p:nvSpPr>
          <p:cNvPr id="48" name="Text Box 63"/>
          <p:cNvSpPr txBox="1"/>
          <p:nvPr/>
        </p:nvSpPr>
        <p:spPr>
          <a:xfrm rot="5400000">
            <a:off x="6016998" y="1233203"/>
            <a:ext cx="218155" cy="21248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Enterprise Data Model</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 name="Text Box 63"/>
          <p:cNvSpPr txBox="1"/>
          <p:nvPr/>
        </p:nvSpPr>
        <p:spPr>
          <a:xfrm rot="5400000">
            <a:off x="6070616" y="1430429"/>
            <a:ext cx="241059" cy="22103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SQL/</a:t>
            </a:r>
            <a:r>
              <a:rPr kumimoji="0" lang="en-US" sz="1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NoSQL</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1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NewSQL</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51" name="Straight Connector 50"/>
          <p:cNvCxnSpPr/>
          <p:nvPr/>
        </p:nvCxnSpPr>
        <p:spPr>
          <a:xfrm rot="5400000">
            <a:off x="7315201" y="1536418"/>
            <a:ext cx="0" cy="3563201"/>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8927971"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8439469" y="3223610"/>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7945858" y="3223610"/>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7690889"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7464985"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7224921"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6969050"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6709677"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6463063"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6212150"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5958098"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5688173"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Box 159"/>
          <p:cNvSpPr txBox="1"/>
          <p:nvPr/>
        </p:nvSpPr>
        <p:spPr>
          <a:xfrm rot="5400000">
            <a:off x="4894420" y="4366542"/>
            <a:ext cx="1806984" cy="611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Performance Metrics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6" name="Text Box 161"/>
          <p:cNvSpPr txBox="1"/>
          <p:nvPr/>
        </p:nvSpPr>
        <p:spPr>
          <a:xfrm rot="5400000">
            <a:off x="4505942" y="4864928"/>
            <a:ext cx="2957713"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Flops per Byte; Memory I/O</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7" name="Text Box 162"/>
          <p:cNvSpPr txBox="1"/>
          <p:nvPr/>
        </p:nvSpPr>
        <p:spPr>
          <a:xfrm rot="5400000">
            <a:off x="4607399" y="5000837"/>
            <a:ext cx="3231736"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Execution Environment; Core libraries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8" name="Text Box 163"/>
          <p:cNvSpPr txBox="1"/>
          <p:nvPr/>
        </p:nvSpPr>
        <p:spPr>
          <a:xfrm rot="5400000">
            <a:off x="5261419" y="4588029"/>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Volume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9" name="Text Box 164"/>
          <p:cNvSpPr txBox="1"/>
          <p:nvPr/>
        </p:nvSpPr>
        <p:spPr>
          <a:xfrm rot="5400000">
            <a:off x="550574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Velocity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0" name="Text Box 165"/>
          <p:cNvSpPr txBox="1"/>
          <p:nvPr/>
        </p:nvSpPr>
        <p:spPr>
          <a:xfrm rot="5400000">
            <a:off x="5756741"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Variety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 name="Text Box 166"/>
          <p:cNvSpPr txBox="1"/>
          <p:nvPr/>
        </p:nvSpPr>
        <p:spPr>
          <a:xfrm rot="5400000">
            <a:off x="599755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Veracity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2" name="Text Box 167"/>
          <p:cNvSpPr txBox="1"/>
          <p:nvPr/>
        </p:nvSpPr>
        <p:spPr>
          <a:xfrm rot="5400000">
            <a:off x="6257238"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Communication Structure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3" name="Text Box 168"/>
          <p:cNvSpPr txBox="1"/>
          <p:nvPr/>
        </p:nvSpPr>
        <p:spPr>
          <a:xfrm rot="5400000">
            <a:off x="7257898"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Data Abstraction</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Text Box 170"/>
          <p:cNvSpPr txBox="1"/>
          <p:nvPr/>
        </p:nvSpPr>
        <p:spPr>
          <a:xfrm rot="5400000">
            <a:off x="7445398" y="4669550"/>
            <a:ext cx="2588405"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Metric = M / Non-Metric = N</a:t>
            </a:r>
          </a:p>
        </p:txBody>
      </p:sp>
      <mc:AlternateContent xmlns:mc="http://schemas.openxmlformats.org/markup-compatibility/2006" xmlns:a14="http://schemas.microsoft.com/office/drawing/2010/main">
        <mc:Choice Requires="a14">
          <p:sp>
            <p:nvSpPr>
              <p:cNvPr id="76" name="Text Box 172"/>
              <p:cNvSpPr txBox="1"/>
              <p:nvPr/>
            </p:nvSpPr>
            <p:spPr>
              <a:xfrm rot="5400000">
                <a:off x="7790224" y="4578406"/>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14:m>
                  <m:oMath xmlns:m="http://schemas.openxmlformats.org/officeDocument/2006/math">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O</m:t>
                    </m:r>
                    <m:d>
                      <m:d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sSup>
                          <m:sSup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N</m:t>
                            </m:r>
                          </m:e>
                          <m:sup>
                            <m: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e>
                    </m:d>
                  </m:oMath>
                </a14:m>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NN / </a:t>
                </a:r>
                <a14:m>
                  <m:oMath xmlns:m="http://schemas.openxmlformats.org/officeDocument/2006/math">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O</m:t>
                    </m:r>
                    <m: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N</m:t>
                    </m:r>
                    <m: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N</a:t>
                </a:r>
              </a:p>
            </p:txBody>
          </p:sp>
        </mc:Choice>
        <mc:Fallback xmlns="">
          <p:sp>
            <p:nvSpPr>
              <p:cNvPr id="76" name="Text Box 172"/>
              <p:cNvSpPr txBox="1">
                <a:spLocks noRot="1" noChangeAspect="1" noMove="1" noResize="1" noEditPoints="1" noAdjustHandles="1" noChangeArrowheads="1" noChangeShapeType="1" noTextEdit="1"/>
              </p:cNvSpPr>
              <p:nvPr/>
            </p:nvSpPr>
            <p:spPr>
              <a:xfrm rot="5400000">
                <a:off x="7790224" y="4578406"/>
                <a:ext cx="2406120" cy="236546"/>
              </a:xfrm>
              <a:prstGeom prst="rect">
                <a:avLst/>
              </a:prstGeom>
              <a:blipFill rotWithShape="0">
                <a:blip r:embed="rId3"/>
                <a:stretch>
                  <a:fillRect l="-56410" t="-2785" r="-25641"/>
                </a:stretch>
              </a:blipFill>
              <a:ln w="6350">
                <a:noFill/>
              </a:ln>
              <a:effectLst/>
            </p:spPr>
            <p:txBody>
              <a:bodyPr/>
              <a:lstStyle/>
              <a:p>
                <a:r>
                  <a:rPr lang="en-US">
                    <a:noFill/>
                  </a:rPr>
                  <a:t> </a:t>
                </a:r>
              </a:p>
            </p:txBody>
          </p:sp>
        </mc:Fallback>
      </mc:AlternateContent>
      <p:sp>
        <p:nvSpPr>
          <p:cNvPr id="79" name="Text Box 189"/>
          <p:cNvSpPr txBox="1"/>
          <p:nvPr/>
        </p:nvSpPr>
        <p:spPr>
          <a:xfrm rot="5400000">
            <a:off x="676599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Regular = R / Irregular = 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0" name="Text Box 190"/>
          <p:cNvSpPr txBox="1"/>
          <p:nvPr/>
        </p:nvSpPr>
        <p:spPr>
          <a:xfrm rot="5400000">
            <a:off x="6517735" y="4585747"/>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Dynamic = D / Static = 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81" name="Straight Connector 80"/>
          <p:cNvCxnSpPr>
            <a:stCxn id="50" idx="1"/>
          </p:cNvCxnSpPr>
          <p:nvPr/>
        </p:nvCxnSpPr>
        <p:spPr>
          <a:xfrm flipH="1">
            <a:off x="84021" y="3314490"/>
            <a:ext cx="4179187" cy="6267"/>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351402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3240899" y="322635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292433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2642386"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365326"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2058615"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1767471"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1454178"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a:off x="119484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916085"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639637"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171"/>
          <p:cNvSpPr txBox="1"/>
          <p:nvPr/>
        </p:nvSpPr>
        <p:spPr>
          <a:xfrm rot="5400000">
            <a:off x="-828955" y="1906678"/>
            <a:ext cx="2406120" cy="1825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Visualization</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5" name="Text Box 173"/>
          <p:cNvSpPr txBox="1"/>
          <p:nvPr/>
        </p:nvSpPr>
        <p:spPr>
          <a:xfrm rot="5400000">
            <a:off x="-555655" y="1883767"/>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Graph Algorithms</a:t>
            </a:r>
          </a:p>
        </p:txBody>
      </p:sp>
      <p:sp>
        <p:nvSpPr>
          <p:cNvPr id="96" name="Text Box 174"/>
          <p:cNvSpPr txBox="1"/>
          <p:nvPr/>
        </p:nvSpPr>
        <p:spPr>
          <a:xfrm rot="5400000">
            <a:off x="-250904" y="1895058"/>
            <a:ext cx="2406120" cy="2398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Linear Algebra Kernels</a:t>
            </a:r>
          </a:p>
          <a:p>
            <a:pPr marL="0" marR="0" lvl="0" indent="0" algn="r" defTabSz="914400" rtl="0" eaLnBrk="0" fontAlgn="base" latinLnBrk="0" hangingPunct="0">
              <a:lnSpc>
                <a:spcPct val="100000"/>
              </a:lnSpc>
              <a:spcBef>
                <a:spcPct val="0"/>
              </a:spcBef>
              <a:spcAft>
                <a:spcPts val="4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7" name="Text Box 175"/>
          <p:cNvSpPr txBox="1"/>
          <p:nvPr/>
        </p:nvSpPr>
        <p:spPr>
          <a:xfrm rot="5400000">
            <a:off x="21005" y="1886200"/>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Alignment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8" name="Text Box 176"/>
          <p:cNvSpPr txBox="1"/>
          <p:nvPr/>
        </p:nvSpPr>
        <p:spPr>
          <a:xfrm rot="5400000">
            <a:off x="296728" y="1894759"/>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Streaming</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9" name="Text Box 178"/>
          <p:cNvSpPr txBox="1"/>
          <p:nvPr/>
        </p:nvSpPr>
        <p:spPr>
          <a:xfrm rot="5400000">
            <a:off x="582145"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Optimization Methodology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0" name="Text Box 179"/>
          <p:cNvSpPr txBox="1"/>
          <p:nvPr/>
        </p:nvSpPr>
        <p:spPr>
          <a:xfrm rot="5400000">
            <a:off x="873336"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Learning</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1" name="Text Box 180"/>
          <p:cNvSpPr txBox="1"/>
          <p:nvPr/>
        </p:nvSpPr>
        <p:spPr>
          <a:xfrm rot="5400000">
            <a:off x="1182756"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Classification</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 name="Text Box 181"/>
          <p:cNvSpPr txBox="1"/>
          <p:nvPr/>
        </p:nvSpPr>
        <p:spPr>
          <a:xfrm rot="5400000">
            <a:off x="1485731" y="1838782"/>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Search / Query /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Index</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3" name="Text Box 182"/>
          <p:cNvSpPr txBox="1"/>
          <p:nvPr/>
        </p:nvSpPr>
        <p:spPr>
          <a:xfrm rot="5400000">
            <a:off x="2060115" y="1902385"/>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Base Statistics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4" name="Text Box 184"/>
          <p:cNvSpPr txBox="1"/>
          <p:nvPr/>
        </p:nvSpPr>
        <p:spPr>
          <a:xfrm rot="5400000">
            <a:off x="2331397"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Global Analytics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5" name="Text Box 185"/>
          <p:cNvSpPr txBox="1"/>
          <p:nvPr/>
        </p:nvSpPr>
        <p:spPr>
          <a:xfrm rot="5400000">
            <a:off x="2615050" y="186698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Local Analytics</a:t>
            </a:r>
          </a:p>
        </p:txBody>
      </p:sp>
      <p:sp>
        <p:nvSpPr>
          <p:cNvPr id="106" name="Text Box 186"/>
          <p:cNvSpPr txBox="1"/>
          <p:nvPr/>
        </p:nvSpPr>
        <p:spPr>
          <a:xfrm rot="5400000">
            <a:off x="2902192" y="186698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Micro-benchmarks</a:t>
            </a:r>
          </a:p>
        </p:txBody>
      </p:sp>
      <p:cxnSp>
        <p:nvCxnSpPr>
          <p:cNvPr id="107" name="Straight Connector 106"/>
          <p:cNvCxnSpPr/>
          <p:nvPr/>
        </p:nvCxnSpPr>
        <p:spPr>
          <a:xfrm rot="10800000">
            <a:off x="4079596"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0800000">
            <a:off x="3789695" y="322635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 Box 192"/>
          <p:cNvSpPr txBox="1"/>
          <p:nvPr/>
        </p:nvSpPr>
        <p:spPr>
          <a:xfrm rot="5400000">
            <a:off x="1747473" y="1894759"/>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Recommendations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11" name="Straight Connector 110"/>
          <p:cNvCxnSpPr/>
          <p:nvPr/>
        </p:nvCxnSpPr>
        <p:spPr>
          <a:xfrm rot="10800000">
            <a:off x="357425"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 Box 230"/>
          <p:cNvSpPr txBox="1"/>
          <p:nvPr/>
        </p:nvSpPr>
        <p:spPr>
          <a:xfrm>
            <a:off x="1079462" y="214823"/>
            <a:ext cx="2376363" cy="5672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Data Source </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 Style </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View</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6" name="Text Box 230"/>
          <p:cNvSpPr txBox="1"/>
          <p:nvPr/>
        </p:nvSpPr>
        <p:spPr>
          <a:xfrm>
            <a:off x="7331908" y="2603582"/>
            <a:ext cx="1443625" cy="2790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Execution View</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7" name="Text Box 230"/>
          <p:cNvSpPr txBox="1"/>
          <p:nvPr/>
        </p:nvSpPr>
        <p:spPr>
          <a:xfrm rot="10800000" flipH="1" flipV="1">
            <a:off x="179980" y="4060416"/>
            <a:ext cx="1493010" cy="2790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Processing View</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0" name="Text Box 298"/>
          <p:cNvSpPr txBox="1"/>
          <p:nvPr/>
        </p:nvSpPr>
        <p:spPr>
          <a:xfrm>
            <a:off x="5118796" y="4106445"/>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21" name="Text Box 299"/>
          <p:cNvSpPr txBox="1"/>
          <p:nvPr/>
        </p:nvSpPr>
        <p:spPr>
          <a:xfrm>
            <a:off x="5124448" y="434444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22" name="Text Box 300"/>
          <p:cNvSpPr txBox="1"/>
          <p:nvPr/>
        </p:nvSpPr>
        <p:spPr>
          <a:xfrm>
            <a:off x="5120725" y="4513204"/>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23" name="Text Box 301"/>
          <p:cNvSpPr txBox="1"/>
          <p:nvPr/>
        </p:nvSpPr>
        <p:spPr>
          <a:xfrm>
            <a:off x="5115970" y="5001714"/>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24" name="Text Box 302"/>
          <p:cNvSpPr txBox="1"/>
          <p:nvPr/>
        </p:nvSpPr>
        <p:spPr>
          <a:xfrm>
            <a:off x="5123302" y="5270159"/>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25" name="Text Box 303"/>
          <p:cNvSpPr txBox="1"/>
          <p:nvPr/>
        </p:nvSpPr>
        <p:spPr>
          <a:xfrm>
            <a:off x="5136506" y="550520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26" name="Text Box 304"/>
          <p:cNvSpPr txBox="1"/>
          <p:nvPr/>
        </p:nvSpPr>
        <p:spPr>
          <a:xfrm>
            <a:off x="5131859" y="5751941"/>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7" name="Text Box 305"/>
          <p:cNvSpPr txBox="1"/>
          <p:nvPr/>
        </p:nvSpPr>
        <p:spPr>
          <a:xfrm>
            <a:off x="5045132" y="5945221"/>
            <a:ext cx="424460"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8" name="Text Box 306"/>
          <p:cNvSpPr txBox="1"/>
          <p:nvPr/>
        </p:nvSpPr>
        <p:spPr>
          <a:xfrm>
            <a:off x="5046138" y="6193896"/>
            <a:ext cx="392821"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9" name="Text Box 307"/>
          <p:cNvSpPr txBox="1"/>
          <p:nvPr/>
        </p:nvSpPr>
        <p:spPr>
          <a:xfrm>
            <a:off x="5048232" y="6468833"/>
            <a:ext cx="382926" cy="1924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1" name="Text Box 310"/>
          <p:cNvSpPr txBox="1"/>
          <p:nvPr/>
        </p:nvSpPr>
        <p:spPr>
          <a:xfrm>
            <a:off x="4544798" y="246937"/>
            <a:ext cx="288239" cy="2404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32" name="Text Box 311"/>
          <p:cNvSpPr txBox="1"/>
          <p:nvPr/>
        </p:nvSpPr>
        <p:spPr>
          <a:xfrm>
            <a:off x="4645480" y="48263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33" name="Text Box 312"/>
          <p:cNvSpPr txBox="1"/>
          <p:nvPr/>
        </p:nvSpPr>
        <p:spPr>
          <a:xfrm>
            <a:off x="4642654" y="70001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34" name="Text Box 313"/>
          <p:cNvSpPr txBox="1"/>
          <p:nvPr/>
        </p:nvSpPr>
        <p:spPr>
          <a:xfrm>
            <a:off x="4637005" y="909475"/>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35" name="Text Box 315"/>
          <p:cNvSpPr txBox="1"/>
          <p:nvPr/>
        </p:nvSpPr>
        <p:spPr>
          <a:xfrm>
            <a:off x="4629671" y="1147923"/>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36" name="Text Box 316"/>
          <p:cNvSpPr txBox="1"/>
          <p:nvPr/>
        </p:nvSpPr>
        <p:spPr>
          <a:xfrm>
            <a:off x="4625022" y="1399209"/>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37" name="Text Box 317"/>
          <p:cNvSpPr txBox="1"/>
          <p:nvPr/>
        </p:nvSpPr>
        <p:spPr>
          <a:xfrm>
            <a:off x="4626843" y="1684410"/>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38" name="Text Box 318"/>
          <p:cNvSpPr txBox="1"/>
          <p:nvPr/>
        </p:nvSpPr>
        <p:spPr>
          <a:xfrm>
            <a:off x="4630177" y="1998826"/>
            <a:ext cx="188704"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9" name="Text Box 319"/>
          <p:cNvSpPr txBox="1"/>
          <p:nvPr/>
        </p:nvSpPr>
        <p:spPr>
          <a:xfrm>
            <a:off x="4633129" y="2205949"/>
            <a:ext cx="135140" cy="1905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40" name="Text Box 320"/>
          <p:cNvSpPr txBox="1"/>
          <p:nvPr/>
        </p:nvSpPr>
        <p:spPr>
          <a:xfrm>
            <a:off x="4634565" y="2429997"/>
            <a:ext cx="99202" cy="2182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41" name="Text Box 321"/>
          <p:cNvSpPr txBox="1"/>
          <p:nvPr/>
        </p:nvSpPr>
        <p:spPr>
          <a:xfrm>
            <a:off x="5634841"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42" name="Text Box 322"/>
          <p:cNvSpPr txBox="1"/>
          <p:nvPr/>
        </p:nvSpPr>
        <p:spPr>
          <a:xfrm>
            <a:off x="5897613"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43" name="Text Box 323"/>
          <p:cNvSpPr txBox="1"/>
          <p:nvPr/>
        </p:nvSpPr>
        <p:spPr>
          <a:xfrm>
            <a:off x="6170539"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44" name="Text Box 324"/>
          <p:cNvSpPr txBox="1"/>
          <p:nvPr/>
        </p:nvSpPr>
        <p:spPr>
          <a:xfrm>
            <a:off x="6433312"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45" name="Text Box 325"/>
          <p:cNvSpPr txBox="1"/>
          <p:nvPr/>
        </p:nvSpPr>
        <p:spPr>
          <a:xfrm>
            <a:off x="6655434"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46" name="Text Box 326"/>
          <p:cNvSpPr txBox="1"/>
          <p:nvPr/>
        </p:nvSpPr>
        <p:spPr>
          <a:xfrm>
            <a:off x="6932383"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47" name="Text Box 327"/>
          <p:cNvSpPr txBox="1"/>
          <p:nvPr/>
        </p:nvSpPr>
        <p:spPr>
          <a:xfrm>
            <a:off x="7184588"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48" name="Text Box 328"/>
          <p:cNvSpPr txBox="1"/>
          <p:nvPr/>
        </p:nvSpPr>
        <p:spPr>
          <a:xfrm>
            <a:off x="7422308"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49" name="Text Box 329"/>
          <p:cNvSpPr txBox="1"/>
          <p:nvPr/>
        </p:nvSpPr>
        <p:spPr>
          <a:xfrm>
            <a:off x="7642807"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50" name="Text Box 330"/>
          <p:cNvSpPr txBox="1"/>
          <p:nvPr/>
        </p:nvSpPr>
        <p:spPr>
          <a:xfrm>
            <a:off x="7811703" y="3030236"/>
            <a:ext cx="243470" cy="1428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51" name="Text Box 335"/>
          <p:cNvSpPr txBox="1"/>
          <p:nvPr/>
        </p:nvSpPr>
        <p:spPr>
          <a:xfrm>
            <a:off x="8293840" y="3030236"/>
            <a:ext cx="246645" cy="140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2" name="Text Box 336"/>
          <p:cNvSpPr txBox="1"/>
          <p:nvPr/>
        </p:nvSpPr>
        <p:spPr>
          <a:xfrm>
            <a:off x="8803803" y="3030236"/>
            <a:ext cx="235089" cy="1504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14</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5" name="Text Box 340"/>
          <p:cNvSpPr txBox="1"/>
          <p:nvPr/>
        </p:nvSpPr>
        <p:spPr>
          <a:xfrm>
            <a:off x="1734332"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56" name="Text Box 341"/>
          <p:cNvSpPr txBox="1"/>
          <p:nvPr/>
        </p:nvSpPr>
        <p:spPr>
          <a:xfrm>
            <a:off x="2045704"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57" name="Text Box 342"/>
          <p:cNvSpPr txBox="1"/>
          <p:nvPr/>
        </p:nvSpPr>
        <p:spPr>
          <a:xfrm>
            <a:off x="2331028"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58" name="Text Box 343"/>
          <p:cNvSpPr txBox="1"/>
          <p:nvPr/>
        </p:nvSpPr>
        <p:spPr>
          <a:xfrm>
            <a:off x="2857851"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59" name="Text Box 344"/>
          <p:cNvSpPr txBox="1"/>
          <p:nvPr/>
        </p:nvSpPr>
        <p:spPr>
          <a:xfrm>
            <a:off x="3173257"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60" name="Text Box 345"/>
          <p:cNvSpPr txBox="1"/>
          <p:nvPr/>
        </p:nvSpPr>
        <p:spPr>
          <a:xfrm>
            <a:off x="3467435"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61" name="Text Box 346"/>
          <p:cNvSpPr txBox="1"/>
          <p:nvPr/>
        </p:nvSpPr>
        <p:spPr>
          <a:xfrm>
            <a:off x="3750530"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62" name="Text Box 347"/>
          <p:cNvSpPr txBox="1"/>
          <p:nvPr/>
        </p:nvSpPr>
        <p:spPr>
          <a:xfrm>
            <a:off x="4035007"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64" name="Text Box 349"/>
          <p:cNvSpPr txBox="1"/>
          <p:nvPr/>
        </p:nvSpPr>
        <p:spPr>
          <a:xfrm>
            <a:off x="265558"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14</a:t>
            </a:r>
          </a:p>
        </p:txBody>
      </p:sp>
      <p:sp>
        <p:nvSpPr>
          <p:cNvPr id="165" name="Text Box 350"/>
          <p:cNvSpPr txBox="1"/>
          <p:nvPr/>
        </p:nvSpPr>
        <p:spPr>
          <a:xfrm>
            <a:off x="567132"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13</a:t>
            </a:r>
          </a:p>
        </p:txBody>
      </p:sp>
      <p:sp>
        <p:nvSpPr>
          <p:cNvPr id="166" name="Text Box 351"/>
          <p:cNvSpPr txBox="1"/>
          <p:nvPr/>
        </p:nvSpPr>
        <p:spPr>
          <a:xfrm>
            <a:off x="861404"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a:t>
            </a:r>
          </a:p>
        </p:txBody>
      </p:sp>
      <p:sp>
        <p:nvSpPr>
          <p:cNvPr id="167" name="Text Box 352"/>
          <p:cNvSpPr txBox="1"/>
          <p:nvPr/>
        </p:nvSpPr>
        <p:spPr>
          <a:xfrm>
            <a:off x="1115708"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p>
        </p:txBody>
      </p:sp>
      <p:sp>
        <p:nvSpPr>
          <p:cNvPr id="168" name="Text Box 353"/>
          <p:cNvSpPr txBox="1"/>
          <p:nvPr/>
        </p:nvSpPr>
        <p:spPr>
          <a:xfrm>
            <a:off x="1394045" y="3411682"/>
            <a:ext cx="253979"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73" name="Text Box 358"/>
          <p:cNvSpPr txBox="1"/>
          <p:nvPr/>
        </p:nvSpPr>
        <p:spPr>
          <a:xfrm>
            <a:off x="2609763"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p>
        </p:txBody>
      </p:sp>
      <p:cxnSp>
        <p:nvCxnSpPr>
          <p:cNvPr id="174" name="Straight Connector 173"/>
          <p:cNvCxnSpPr/>
          <p:nvPr/>
        </p:nvCxnSpPr>
        <p:spPr>
          <a:xfrm rot="10800000">
            <a:off x="8700572" y="3224447"/>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 Box 361"/>
          <p:cNvSpPr txBox="1"/>
          <p:nvPr/>
        </p:nvSpPr>
        <p:spPr>
          <a:xfrm>
            <a:off x="8558703" y="3030238"/>
            <a:ext cx="256126" cy="1504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13</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78" name="Straight Connector 177"/>
          <p:cNvCxnSpPr/>
          <p:nvPr/>
        </p:nvCxnSpPr>
        <p:spPr>
          <a:xfrm rot="5400000">
            <a:off x="4930783" y="476557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9" name="Text Box 63"/>
          <p:cNvSpPr txBox="1"/>
          <p:nvPr/>
        </p:nvSpPr>
        <p:spPr>
          <a:xfrm rot="5400000">
            <a:off x="2515302" y="3973719"/>
            <a:ext cx="144397" cy="1797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Map Streaming</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0" name="Text Box 301"/>
          <p:cNvSpPr txBox="1"/>
          <p:nvPr/>
        </p:nvSpPr>
        <p:spPr>
          <a:xfrm>
            <a:off x="5115970" y="477467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50" name="Rectangle 49"/>
          <p:cNvSpPr/>
          <p:nvPr/>
        </p:nvSpPr>
        <p:spPr>
          <a:xfrm>
            <a:off x="4263207" y="2712960"/>
            <a:ext cx="1269896" cy="1203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Ogre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Views and </a:t>
            </a:r>
            <a:r>
              <a:rPr kumimoji="0" lang="en-US" sz="18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50 Facets</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84" name="Straight Connector 183"/>
          <p:cNvCxnSpPr/>
          <p:nvPr/>
        </p:nvCxnSpPr>
        <p:spPr>
          <a:xfrm rot="10800000">
            <a:off x="8200979" y="322471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 Box 168"/>
          <p:cNvSpPr txBox="1"/>
          <p:nvPr/>
        </p:nvSpPr>
        <p:spPr>
          <a:xfrm rot="5400000">
            <a:off x="7019408" y="4589131"/>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Iterative / Simple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6" name="Text Box 335"/>
          <p:cNvSpPr txBox="1"/>
          <p:nvPr/>
        </p:nvSpPr>
        <p:spPr>
          <a:xfrm>
            <a:off x="8055351" y="3031338"/>
            <a:ext cx="246645" cy="140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p>
        </p:txBody>
      </p:sp>
      <p:sp>
        <p:nvSpPr>
          <p:cNvPr id="169" name="Text Box 297"/>
          <p:cNvSpPr txBox="1"/>
          <p:nvPr/>
        </p:nvSpPr>
        <p:spPr>
          <a:xfrm>
            <a:off x="5121587" y="392048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6" name="Slide Number Placeholder 1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FED7E6-5016-4859-A78B-1A011CDBB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Date Placeholder 1"/>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4" name="Text Box 265"/>
          <p:cNvSpPr txBox="1"/>
          <p:nvPr/>
        </p:nvSpPr>
        <p:spPr>
          <a:xfrm>
            <a:off x="3217241" y="5804762"/>
            <a:ext cx="1649102" cy="5681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Problem </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Architecture </a:t>
            </a:r>
            <a:endPar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View</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267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5775" y="2578100"/>
            <a:ext cx="7772400" cy="1470025"/>
          </a:xfrm>
        </p:spPr>
        <p:txBody>
          <a:bodyPr>
            <a:noAutofit/>
          </a:bodyPr>
          <a:lstStyle/>
          <a:p>
            <a:pPr algn="ctr"/>
            <a:r>
              <a:rPr lang="en-US" sz="4000" b="1" dirty="0" smtClean="0">
                <a:solidFill>
                  <a:schemeClr val="tx1"/>
                </a:solidFill>
              </a:rPr>
              <a:t>Facets of the Ogres</a:t>
            </a:r>
            <a:r>
              <a:rPr lang="en-US" sz="3600" b="1" dirty="0" smtClean="0"/>
              <a:t/>
            </a:r>
            <a:br>
              <a:rPr lang="en-US" sz="3600" b="1" dirty="0" smtClean="0"/>
            </a:br>
            <a:r>
              <a:rPr lang="en-US" sz="3600" b="1" dirty="0"/>
              <a:t/>
            </a:r>
            <a:br>
              <a:rPr lang="en-US" sz="3600" b="1" dirty="0"/>
            </a:br>
            <a:r>
              <a:rPr lang="en-US" sz="3600" b="1" dirty="0"/>
              <a:t>Probl</a:t>
            </a:r>
            <a:r>
              <a:rPr lang="en-US" sz="3600" b="1" i="1" dirty="0"/>
              <a:t>e</a:t>
            </a:r>
            <a:r>
              <a:rPr lang="en-US" sz="3600" b="1" dirty="0"/>
              <a:t>m </a:t>
            </a:r>
            <a:r>
              <a:rPr lang="en-US" sz="3600" b="1" dirty="0" smtClean="0"/>
              <a:t>Architecture</a:t>
            </a:r>
            <a:br>
              <a:rPr lang="en-US" sz="3600" b="1" dirty="0" smtClean="0"/>
            </a:br>
            <a:r>
              <a:rPr lang="en-US" sz="3600" dirty="0"/>
              <a:t/>
            </a:r>
            <a:br>
              <a:rPr lang="en-US" sz="3600" dirty="0"/>
            </a:br>
            <a:r>
              <a:rPr lang="en-US" sz="2400" dirty="0">
                <a:solidFill>
                  <a:schemeClr val="tx1"/>
                </a:solidFill>
              </a:rPr>
              <a:t>Meta or Macro </a:t>
            </a:r>
            <a:r>
              <a:rPr lang="en-US" sz="2400" dirty="0" smtClean="0">
                <a:solidFill>
                  <a:schemeClr val="tx1"/>
                </a:solidFill>
              </a:rPr>
              <a:t>Aspects</a:t>
            </a:r>
            <a:r>
              <a:rPr lang="en-US" sz="2400" dirty="0">
                <a:solidFill>
                  <a:schemeClr val="tx1"/>
                </a:solidFill>
              </a:rPr>
              <a:t> </a:t>
            </a:r>
            <a:r>
              <a:rPr lang="en-US" sz="2400" dirty="0" smtClean="0">
                <a:solidFill>
                  <a:schemeClr val="tx1"/>
                </a:solidFill>
              </a:rPr>
              <a:t>of Ogres</a:t>
            </a:r>
            <a:endParaRPr lang="en-US" sz="3600" b="1" dirty="0">
              <a:solidFill>
                <a:schemeClr val="tx1"/>
              </a:solidFill>
            </a:endParaRP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19</a:t>
            </a:fld>
            <a:endParaRPr lang="en-US"/>
          </a:p>
        </p:txBody>
      </p:sp>
    </p:spTree>
    <p:extLst>
      <p:ext uri="{BB962C8B-B14F-4D97-AF65-F5344CB8AC3E}">
        <p14:creationId xmlns:p14="http://schemas.microsoft.com/office/powerpoint/2010/main" val="365669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5354" y="43668"/>
            <a:ext cx="5147359" cy="549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0" y="-18107"/>
            <a:ext cx="8382000"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a:lstStyle>
          <a:p>
            <a:pPr defTabSz="914400"/>
            <a:r>
              <a:rPr lang="en-US" altLang="en-US" sz="3600" kern="0" dirty="0" smtClean="0"/>
              <a:t>ISE Structure</a:t>
            </a:r>
            <a:endParaRPr lang="en-US" altLang="en-US" kern="0" dirty="0" smtClean="0"/>
          </a:p>
        </p:txBody>
      </p:sp>
      <p:sp>
        <p:nvSpPr>
          <p:cNvPr id="9" name="Rectangle 8"/>
          <p:cNvSpPr/>
          <p:nvPr/>
        </p:nvSpPr>
        <p:spPr>
          <a:xfrm>
            <a:off x="32655" y="604592"/>
            <a:ext cx="3851282" cy="5339923"/>
          </a:xfrm>
          <a:prstGeom prst="rect">
            <a:avLst/>
          </a:prstGeom>
        </p:spPr>
        <p:txBody>
          <a:bodyPr wrap="square">
            <a:spAutoFit/>
          </a:bodyPr>
          <a:lstStyle/>
          <a:p>
            <a:pPr marL="0" marR="0">
              <a:lnSpc>
                <a:spcPct val="107000"/>
              </a:lnSpc>
              <a:spcBef>
                <a:spcPts val="0"/>
              </a:spcBef>
              <a:spcAft>
                <a:spcPts val="800"/>
              </a:spcAft>
            </a:pP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The focus is on engineering of systems of small scale, often mobile devices that draw upon modern information technology techniques including intelligent systems, big data and user interface design.   The foundation of these devices include sensor and detector technologies, signal processing, and information and control theory.</a:t>
            </a:r>
          </a:p>
          <a:p>
            <a:pPr marL="0" marR="0">
              <a:lnSpc>
                <a:spcPct val="107000"/>
              </a:lnSpc>
              <a:spcBef>
                <a:spcPts val="0"/>
              </a:spcBef>
              <a:spcAft>
                <a:spcPts val="800"/>
              </a:spcAft>
            </a:pPr>
            <a:r>
              <a:rPr lang="en-US" sz="2000" b="1" i="0" dirty="0" smtClean="0">
                <a:latin typeface="Calibri" panose="020F0502020204030204" pitchFamily="34" charset="0"/>
                <a:ea typeface="Calibri" panose="020F0502020204030204" pitchFamily="34" charset="0"/>
                <a:cs typeface="Times New Roman" panose="02020603050405020304" pitchFamily="18" charset="0"/>
              </a:rPr>
              <a:t>End to end Engineering in 6 areas</a:t>
            </a:r>
            <a:endParaRPr lang="en-US" sz="2000" b="1" i="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New faculty/Students Fall 2016</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hlinkClick r:id="rId3"/>
              </a:rPr>
              <a:t>https://</a:t>
            </a:r>
            <a:r>
              <a:rPr lang="en-US" sz="2000" dirty="0" smtClean="0">
                <a:latin typeface="Calibri" panose="020F0502020204030204" pitchFamily="34" charset="0"/>
                <a:ea typeface="Calibri" panose="020F0502020204030204" pitchFamily="34" charset="0"/>
                <a:cs typeface="Times New Roman" panose="02020603050405020304" pitchFamily="18" charset="0"/>
                <a:hlinkClick r:id="rId3"/>
              </a:rPr>
              <a:t>indiana.peopleadmin.com/postings/1900</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501640" y="4897650"/>
            <a:ext cx="5569932" cy="707886"/>
          </a:xfrm>
          <a:prstGeom prst="rect">
            <a:avLst/>
          </a:prstGeom>
        </p:spPr>
        <p:txBody>
          <a:bodyPr wrap="square">
            <a:spAutoFit/>
          </a:bodyPr>
          <a:lstStyle/>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p>
        </p:txBody>
      </p:sp>
      <p:sp>
        <p:nvSpPr>
          <p:cNvPr id="3" name="Rectangle 2"/>
          <p:cNvSpPr/>
          <p:nvPr/>
        </p:nvSpPr>
        <p:spPr>
          <a:xfrm>
            <a:off x="3574069" y="5537386"/>
            <a:ext cx="5569931" cy="584775"/>
          </a:xfrm>
          <a:prstGeom prst="rect">
            <a:avLst/>
          </a:prstGeom>
        </p:spPr>
        <p:txBody>
          <a:bodyPr wrap="square">
            <a:spAutoFit/>
          </a:bodyPr>
          <a:lstStyle/>
          <a:p>
            <a:r>
              <a:rPr lang="en-US" sz="1600" dirty="0">
                <a:solidFill>
                  <a:srgbClr val="000000"/>
                </a:solidFill>
                <a:latin typeface="Calibri" panose="020F0502020204030204" pitchFamily="34" charset="0"/>
              </a:rPr>
              <a:t>IU Bloomington is the only university among AAU’s 62 member institutions that does not have any type of engineering program. </a:t>
            </a:r>
          </a:p>
        </p:txBody>
      </p:sp>
      <p:sp>
        <p:nvSpPr>
          <p:cNvPr id="5" name="Date Placeholder 4"/>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037910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32"/>
            <a:ext cx="9144000" cy="529627"/>
          </a:xfrm>
        </p:spPr>
        <p:txBody>
          <a:bodyPr>
            <a:noAutofit/>
          </a:bodyPr>
          <a:lstStyle/>
          <a:p>
            <a:r>
              <a:rPr lang="en-US" sz="2400" b="1" dirty="0" smtClean="0">
                <a:solidFill>
                  <a:srgbClr val="C00000"/>
                </a:solidFill>
              </a:rPr>
              <a:t>Problem Architecture </a:t>
            </a:r>
            <a:r>
              <a:rPr lang="en-US" sz="2400" b="1" dirty="0" smtClean="0">
                <a:solidFill>
                  <a:schemeClr val="tx1"/>
                </a:solidFill>
              </a:rPr>
              <a:t>View of Ogres (Meta or </a:t>
            </a:r>
            <a:r>
              <a:rPr lang="en-US" sz="2400" b="1" dirty="0" err="1" smtClean="0">
                <a:solidFill>
                  <a:schemeClr val="tx1"/>
                </a:solidFill>
              </a:rPr>
              <a:t>MacroPatterns</a:t>
            </a:r>
            <a:r>
              <a:rPr lang="en-US" sz="2400" b="1" dirty="0" smtClean="0">
                <a:solidFill>
                  <a:schemeClr val="tx1"/>
                </a:solidFill>
              </a:rPr>
              <a:t>)</a:t>
            </a:r>
            <a:endParaRPr lang="en-US" sz="2400" b="1" dirty="0">
              <a:solidFill>
                <a:schemeClr val="tx1"/>
              </a:solidFill>
            </a:endParaRPr>
          </a:p>
        </p:txBody>
      </p:sp>
      <p:sp>
        <p:nvSpPr>
          <p:cNvPr id="3" name="Content Placeholder 2"/>
          <p:cNvSpPr>
            <a:spLocks noGrp="1"/>
          </p:cNvSpPr>
          <p:nvPr>
            <p:ph idx="1"/>
          </p:nvPr>
        </p:nvSpPr>
        <p:spPr>
          <a:xfrm>
            <a:off x="0" y="496757"/>
            <a:ext cx="9144000" cy="5953497"/>
          </a:xfrm>
        </p:spPr>
        <p:txBody>
          <a:bodyPr>
            <a:noAutofit/>
          </a:bodyPr>
          <a:lstStyle/>
          <a:p>
            <a:pPr marL="571500" indent="-514350">
              <a:buFont typeface="+mj-lt"/>
              <a:buAutoNum type="romanLcPeriod"/>
            </a:pPr>
            <a:r>
              <a:rPr lang="en-US" sz="1700" b="1" dirty="0" smtClean="0"/>
              <a:t>Pleasingly </a:t>
            </a:r>
            <a:r>
              <a:rPr lang="en-US" sz="1700" b="1" dirty="0"/>
              <a:t>Parallel </a:t>
            </a:r>
            <a:r>
              <a:rPr lang="en-US" sz="1700" dirty="0"/>
              <a:t>– as in </a:t>
            </a:r>
            <a:r>
              <a:rPr lang="en-US" sz="1700" dirty="0" smtClean="0"/>
              <a:t>BLAST, Protein docking, some (bio-)imagery  including </a:t>
            </a:r>
            <a:r>
              <a:rPr lang="en-US" sz="1700" b="1" dirty="0" smtClean="0"/>
              <a:t>Local Analytics or Machine </a:t>
            </a:r>
            <a:r>
              <a:rPr lang="en-US" sz="1700" b="1" dirty="0"/>
              <a:t>Learning </a:t>
            </a:r>
            <a:r>
              <a:rPr lang="en-US" sz="1700" dirty="0"/>
              <a:t>– </a:t>
            </a:r>
            <a:r>
              <a:rPr lang="en-US" sz="1700" dirty="0" smtClean="0"/>
              <a:t>ML </a:t>
            </a:r>
            <a:r>
              <a:rPr lang="en-US" sz="1700" dirty="0"/>
              <a:t>or filtering pleasingly </a:t>
            </a:r>
            <a:r>
              <a:rPr lang="en-US" sz="1700" dirty="0" smtClean="0"/>
              <a:t>parallel, </a:t>
            </a:r>
            <a:r>
              <a:rPr lang="en-US" sz="1700" dirty="0"/>
              <a:t>as in bio-imagery, radar </a:t>
            </a:r>
            <a:r>
              <a:rPr lang="en-US" sz="1700" dirty="0" smtClean="0"/>
              <a:t>images (pleasingly parallel but sophisticated local analytics)</a:t>
            </a:r>
          </a:p>
          <a:p>
            <a:pPr marL="571500" indent="-514350">
              <a:buFont typeface="+mj-lt"/>
              <a:buAutoNum type="romanLcPeriod"/>
            </a:pPr>
            <a:r>
              <a:rPr lang="en-US" sz="1700" b="1" dirty="0" smtClean="0"/>
              <a:t>Classic MapReduce: </a:t>
            </a:r>
            <a:r>
              <a:rPr lang="en-US" sz="1700" dirty="0"/>
              <a:t>Search, Index and Query and Classification algorithms like collaborative filtering (G1 for </a:t>
            </a:r>
            <a:r>
              <a:rPr lang="en-US" sz="1700" dirty="0" err="1"/>
              <a:t>MRStat</a:t>
            </a:r>
            <a:r>
              <a:rPr lang="en-US" sz="1700" dirty="0"/>
              <a:t> in </a:t>
            </a:r>
            <a:r>
              <a:rPr lang="en-US" sz="1700" dirty="0" smtClean="0"/>
              <a:t>Features, </a:t>
            </a:r>
            <a:r>
              <a:rPr lang="en-US" sz="1700" dirty="0"/>
              <a:t>G7</a:t>
            </a:r>
            <a:r>
              <a:rPr lang="en-US" sz="1700" dirty="0" smtClean="0"/>
              <a:t>)</a:t>
            </a:r>
          </a:p>
          <a:p>
            <a:pPr marL="571500" indent="-514350">
              <a:buFont typeface="+mj-lt"/>
              <a:buAutoNum type="romanLcPeriod"/>
            </a:pPr>
            <a:r>
              <a:rPr lang="en-US" sz="1700" b="1" dirty="0" smtClean="0"/>
              <a:t>Map-Collective: </a:t>
            </a:r>
            <a:r>
              <a:rPr lang="en-US" sz="1700" dirty="0" smtClean="0"/>
              <a:t>Iterative maps + communication dominated by “collective” operations as in reduction, broadcast, gather, scatter. Common </a:t>
            </a:r>
            <a:r>
              <a:rPr lang="en-US" sz="1700" dirty="0" err="1" smtClean="0"/>
              <a:t>datamining</a:t>
            </a:r>
            <a:r>
              <a:rPr lang="en-US" sz="1700" dirty="0" smtClean="0"/>
              <a:t> pattern</a:t>
            </a:r>
          </a:p>
          <a:p>
            <a:pPr marL="571500" indent="-514350">
              <a:buFont typeface="+mj-lt"/>
              <a:buAutoNum type="romanLcPeriod"/>
            </a:pPr>
            <a:r>
              <a:rPr lang="en-US" sz="1700" b="1" dirty="0" smtClean="0"/>
              <a:t>Map-Point to Point: </a:t>
            </a:r>
            <a:r>
              <a:rPr lang="en-US" sz="1700" dirty="0"/>
              <a:t>Iterative maps + communication dominated </a:t>
            </a:r>
            <a:r>
              <a:rPr lang="en-US" sz="1700" dirty="0" smtClean="0"/>
              <a:t>by many small point to point messages as in graph algorithms</a:t>
            </a:r>
            <a:endParaRPr lang="en-US" sz="1700" b="1" dirty="0" smtClean="0"/>
          </a:p>
          <a:p>
            <a:pPr marL="571500" indent="-514350">
              <a:buFont typeface="+mj-lt"/>
              <a:buAutoNum type="romanLcPeriod"/>
            </a:pPr>
            <a:r>
              <a:rPr lang="en-US" sz="1700" b="1" dirty="0" smtClean="0"/>
              <a:t>Map-Streaming: </a:t>
            </a:r>
            <a:r>
              <a:rPr lang="en-US" sz="1700" dirty="0" smtClean="0"/>
              <a:t>Describes streaming, steering and assimilation problems </a:t>
            </a:r>
          </a:p>
          <a:p>
            <a:pPr marL="571500" indent="-514350">
              <a:buFont typeface="+mj-lt"/>
              <a:buAutoNum type="romanLcPeriod"/>
            </a:pPr>
            <a:r>
              <a:rPr lang="en-US" sz="1700" b="1" dirty="0" smtClean="0"/>
              <a:t>Shared Memory: </a:t>
            </a:r>
            <a:r>
              <a:rPr lang="en-US" sz="1700" dirty="0" smtClean="0"/>
              <a:t>Some problems are asynchronous and are easier to parallelize on shared rather than distributed memory – see some graph algorithms</a:t>
            </a:r>
          </a:p>
          <a:p>
            <a:pPr marL="571500" indent="-514350">
              <a:buFont typeface="+mj-lt"/>
              <a:buAutoNum type="romanLcPeriod"/>
            </a:pPr>
            <a:r>
              <a:rPr lang="en-US" sz="1700" b="1" dirty="0" smtClean="0"/>
              <a:t>SPMD: </a:t>
            </a:r>
            <a:r>
              <a:rPr lang="en-US" sz="1700" dirty="0" smtClean="0"/>
              <a:t>Single Program Multiple Data, common parallel programming feature</a:t>
            </a:r>
          </a:p>
          <a:p>
            <a:pPr marL="571500" indent="-514350">
              <a:buFont typeface="+mj-lt"/>
              <a:buAutoNum type="romanLcPeriod"/>
            </a:pPr>
            <a:r>
              <a:rPr lang="en-US" sz="1700" b="1" dirty="0" smtClean="0"/>
              <a:t>BSP or Bulk Synchronous Processing: </a:t>
            </a:r>
            <a:r>
              <a:rPr lang="en-US" sz="1700" dirty="0" smtClean="0"/>
              <a:t>well-defined compute-communication phases</a:t>
            </a:r>
          </a:p>
          <a:p>
            <a:pPr marL="571500" indent="-514350">
              <a:buFont typeface="+mj-lt"/>
              <a:buAutoNum type="romanLcPeriod"/>
            </a:pPr>
            <a:r>
              <a:rPr lang="en-US" sz="1700" b="1" dirty="0" smtClean="0"/>
              <a:t>Fusion</a:t>
            </a:r>
            <a:r>
              <a:rPr lang="en-US" sz="1700" b="1" dirty="0"/>
              <a:t>: </a:t>
            </a:r>
            <a:r>
              <a:rPr lang="en-US" sz="1700" dirty="0"/>
              <a:t>Knowledge discovery often involves fusion of multiple </a:t>
            </a:r>
            <a:r>
              <a:rPr lang="en-US" sz="1700" dirty="0" smtClean="0"/>
              <a:t>methods</a:t>
            </a:r>
            <a:r>
              <a:rPr lang="en-US" sz="1700" dirty="0"/>
              <a:t>. </a:t>
            </a:r>
            <a:endParaRPr lang="en-US" sz="1700" dirty="0" smtClean="0"/>
          </a:p>
          <a:p>
            <a:pPr marL="571500" indent="-514350">
              <a:buFont typeface="+mj-lt"/>
              <a:buAutoNum type="romanLcPeriod"/>
            </a:pPr>
            <a:r>
              <a:rPr lang="en-US" sz="1700" b="1" dirty="0" smtClean="0"/>
              <a:t>Dataflow: </a:t>
            </a:r>
            <a:r>
              <a:rPr lang="en-US" sz="1700" dirty="0" smtClean="0"/>
              <a:t>Important application features often occurring in composite Ogres</a:t>
            </a:r>
          </a:p>
          <a:p>
            <a:pPr marL="571500" indent="-514350">
              <a:buFont typeface="+mj-lt"/>
              <a:buAutoNum type="romanLcPeriod"/>
            </a:pPr>
            <a:r>
              <a:rPr lang="en-US" sz="1700" b="1" dirty="0" smtClean="0"/>
              <a:t>Use Agents: </a:t>
            </a:r>
            <a:r>
              <a:rPr lang="en-US" sz="1700" dirty="0" smtClean="0"/>
              <a:t>as </a:t>
            </a:r>
            <a:r>
              <a:rPr lang="en-US" sz="1700" dirty="0"/>
              <a:t>in epidemiology (swarm approaches</a:t>
            </a:r>
            <a:r>
              <a:rPr lang="en-US" sz="1700" dirty="0" smtClean="0"/>
              <a:t>)</a:t>
            </a:r>
          </a:p>
          <a:p>
            <a:pPr marL="571500" indent="-514350">
              <a:buFont typeface="+mj-lt"/>
              <a:buAutoNum type="romanLcPeriod"/>
            </a:pPr>
            <a:r>
              <a:rPr lang="en-US" sz="1700" b="1" dirty="0"/>
              <a:t>Workflow: </a:t>
            </a:r>
            <a:r>
              <a:rPr lang="en-US" sz="1700" dirty="0"/>
              <a:t>All applications often involve orchestration (workflow) of multiple </a:t>
            </a:r>
            <a:r>
              <a:rPr lang="en-US" sz="1700" dirty="0" smtClean="0"/>
              <a:t>components</a:t>
            </a:r>
          </a:p>
        </p:txBody>
      </p:sp>
      <p:sp>
        <p:nvSpPr>
          <p:cNvPr id="5" name="Slide Number Placeholder 4"/>
          <p:cNvSpPr>
            <a:spLocks noGrp="1"/>
          </p:cNvSpPr>
          <p:nvPr>
            <p:ph type="sldNum" sz="quarter" idx="12"/>
          </p:nvPr>
        </p:nvSpPr>
        <p:spPr/>
        <p:txBody>
          <a:bodyPr/>
          <a:lstStyle/>
          <a:p>
            <a:fld id="{29CB78FB-1415-9B4D-996E-11F146E2B0ED}" type="slidenum">
              <a:rPr lang="en-US" smtClean="0"/>
              <a:t>20</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15925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2042"/>
            <a:ext cx="9144000" cy="742399"/>
          </a:xfrm>
        </p:spPr>
        <p:txBody>
          <a:bodyPr>
            <a:normAutofit fontScale="90000"/>
          </a:bodyPr>
          <a:lstStyle/>
          <a:p>
            <a:pPr marL="0" indent="0">
              <a:buNone/>
            </a:pPr>
            <a:r>
              <a:rPr lang="en-US" sz="3600" dirty="0" smtClean="0"/>
              <a:t>Relation of Problem </a:t>
            </a:r>
            <a:r>
              <a:rPr lang="en-US" sz="3600" dirty="0"/>
              <a:t>and </a:t>
            </a:r>
            <a:r>
              <a:rPr lang="en-US" sz="3600" dirty="0" smtClean="0"/>
              <a:t>Machine Architecture</a:t>
            </a:r>
            <a:endParaRPr lang="en-US" sz="3600" dirty="0"/>
          </a:p>
        </p:txBody>
      </p:sp>
      <p:sp>
        <p:nvSpPr>
          <p:cNvPr id="6" name="Content Placeholder 5"/>
          <p:cNvSpPr>
            <a:spLocks noGrp="1"/>
          </p:cNvSpPr>
          <p:nvPr>
            <p:ph idx="1"/>
          </p:nvPr>
        </p:nvSpPr>
        <p:spPr>
          <a:xfrm>
            <a:off x="0" y="943752"/>
            <a:ext cx="9069355" cy="5351107"/>
          </a:xfrm>
        </p:spPr>
        <p:txBody>
          <a:bodyPr>
            <a:normAutofit/>
          </a:bodyPr>
          <a:lstStyle/>
          <a:p>
            <a:r>
              <a:rPr lang="en-US" dirty="0" smtClean="0"/>
              <a:t>In my old papers (especially book Parallel Computing Works!), I discussed computing as multiple complex systems mapped into each other</a:t>
            </a:r>
            <a:br>
              <a:rPr lang="en-US" dirty="0" smtClean="0"/>
            </a:br>
            <a:r>
              <a:rPr lang="en-US" dirty="0" smtClean="0"/>
              <a:t/>
            </a:r>
            <a:br>
              <a:rPr lang="en-US" dirty="0" smtClean="0"/>
            </a:br>
            <a:r>
              <a:rPr lang="en-US" sz="2800" b="1" dirty="0" smtClean="0">
                <a:solidFill>
                  <a:srgbClr val="C00000"/>
                </a:solidFill>
              </a:rPr>
              <a:t>Problem </a:t>
            </a:r>
            <a:r>
              <a:rPr lang="en-US" sz="2800" b="1" dirty="0" smtClean="0">
                <a:solidFill>
                  <a:srgbClr val="C00000"/>
                </a:solidFill>
                <a:sym typeface="Wingdings" panose="05000000000000000000" pitchFamily="2" charset="2"/>
              </a:rPr>
              <a:t> Numerical formulation  Software  Hardware</a:t>
            </a:r>
            <a:r>
              <a:rPr lang="en-US" sz="2400" b="1" dirty="0" smtClean="0">
                <a:solidFill>
                  <a:srgbClr val="C00000"/>
                </a:solidFill>
                <a:sym typeface="Wingdings" panose="05000000000000000000" pitchFamily="2" charset="2"/>
              </a:rPr>
              <a:t/>
            </a:r>
            <a:br>
              <a:rPr lang="en-US" sz="2400" b="1" dirty="0" smtClean="0">
                <a:solidFill>
                  <a:srgbClr val="C00000"/>
                </a:solidFill>
                <a:sym typeface="Wingdings" panose="05000000000000000000" pitchFamily="2" charset="2"/>
              </a:rPr>
            </a:br>
            <a:endParaRPr lang="en-US" b="1" dirty="0" smtClean="0">
              <a:solidFill>
                <a:srgbClr val="C00000"/>
              </a:solidFill>
              <a:sym typeface="Wingdings" panose="05000000000000000000" pitchFamily="2" charset="2"/>
            </a:endParaRPr>
          </a:p>
          <a:p>
            <a:r>
              <a:rPr lang="en-US" dirty="0" smtClean="0"/>
              <a:t>Each of these 4 systems has an architecture that can be described in similar language</a:t>
            </a:r>
          </a:p>
          <a:p>
            <a:r>
              <a:rPr lang="en-US" dirty="0" smtClean="0"/>
              <a:t>One gets an easy programming model if architecture of problem matches that of Software</a:t>
            </a:r>
          </a:p>
          <a:p>
            <a:r>
              <a:rPr lang="en-US" dirty="0" smtClean="0"/>
              <a:t>One gets good performance if architecture of hardware matches that of software and problem</a:t>
            </a:r>
          </a:p>
          <a:p>
            <a:r>
              <a:rPr lang="en-US" dirty="0" smtClean="0"/>
              <a:t>So “MapReduce” can be used as architecture of software (programming model) or “Numerical formulation of problem” </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21</a:t>
            </a:fld>
            <a:endParaRPr lang="en-US"/>
          </a:p>
        </p:txBody>
      </p:sp>
      <p:sp>
        <p:nvSpPr>
          <p:cNvPr id="3" name="Date Placeholder 2"/>
          <p:cNvSpPr>
            <a:spLocks noGrp="1"/>
          </p:cNvSpPr>
          <p:nvPr>
            <p:ph type="dt" sz="half" idx="2"/>
          </p:nvPr>
        </p:nvSpPr>
        <p:spPr/>
        <p:txBody>
          <a:bodyPr/>
          <a:lstStyle/>
          <a:p>
            <a:endParaRPr lang="en-US"/>
          </a:p>
        </p:txBody>
      </p:sp>
    </p:spTree>
    <p:extLst>
      <p:ext uri="{BB962C8B-B14F-4D97-AF65-F5344CB8AC3E}">
        <p14:creationId xmlns:p14="http://schemas.microsoft.com/office/powerpoint/2010/main" val="178467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719" y="1028887"/>
            <a:ext cx="2177528" cy="1676400"/>
          </a:xfrm>
        </p:spPr>
        <p:txBody>
          <a:bodyPr/>
          <a:lstStyle/>
          <a:p>
            <a:r>
              <a:rPr lang="en-US" sz="2400" dirty="0" smtClean="0"/>
              <a:t>6 Forms of MapReduce</a:t>
            </a:r>
            <a:br>
              <a:rPr lang="en-US" sz="2400" dirty="0" smtClean="0"/>
            </a:br>
            <a:r>
              <a:rPr lang="en-US" sz="2400" b="0" dirty="0" smtClean="0">
                <a:solidFill>
                  <a:schemeClr val="tx1"/>
                </a:solidFill>
              </a:rPr>
              <a:t>cover “all” </a:t>
            </a:r>
            <a:r>
              <a:rPr lang="en-US" sz="2000" b="0" dirty="0" smtClean="0">
                <a:solidFill>
                  <a:schemeClr val="tx1"/>
                </a:solidFill>
              </a:rPr>
              <a:t>circumstances</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Also an interesting software (architecture) discussion</a:t>
            </a: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22</a:t>
            </a:fld>
            <a:endParaRPr lang="en-US" dirty="0">
              <a:solidFill>
                <a:prstClr val="black"/>
              </a:solidFill>
            </a:endParaRPr>
          </a:p>
        </p:txBody>
      </p:sp>
      <p:sp>
        <p:nvSpPr>
          <p:cNvPr id="5" name="Date Placeholder 4"/>
          <p:cNvSpPr>
            <a:spLocks noGrp="1"/>
          </p:cNvSpPr>
          <p:nvPr>
            <p:ph type="dt" sz="half" idx="2"/>
          </p:nvPr>
        </p:nvSpPr>
        <p:spPr>
          <a:xfrm>
            <a:off x="7086600" y="6246813"/>
            <a:ext cx="2057400" cy="365125"/>
          </a:xfrm>
        </p:spPr>
        <p:txBody>
          <a:bodyPr/>
          <a:lstStyle/>
          <a:p>
            <a:endParaRPr lang="en-US">
              <a:solidFill>
                <a:srgbClr val="000000">
                  <a:tint val="75000"/>
                </a:srgb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49916"/>
          <a:stretch/>
        </p:blipFill>
        <p:spPr bwMode="auto">
          <a:xfrm>
            <a:off x="2177528" y="-26894"/>
            <a:ext cx="6947646" cy="3227294"/>
          </a:xfrm>
          <a:prstGeom prst="rect">
            <a:avLst/>
          </a:prstGeom>
          <a:noFill/>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9277"/>
          <a:stretch/>
        </p:blipFill>
        <p:spPr bwMode="auto">
          <a:xfrm>
            <a:off x="2102089" y="3048000"/>
            <a:ext cx="7023085" cy="3221225"/>
          </a:xfrm>
          <a:prstGeom prst="rect">
            <a:avLst/>
          </a:prstGeom>
          <a:noFill/>
        </p:spPr>
      </p:pic>
    </p:spTree>
    <p:extLst>
      <p:ext uri="{BB962C8B-B14F-4D97-AF65-F5344CB8AC3E}">
        <p14:creationId xmlns:p14="http://schemas.microsoft.com/office/powerpoint/2010/main" val="350694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solidFill>
                  <a:schemeClr val="tx1"/>
                </a:solidFill>
              </a:rPr>
              <a:t>Facets of the Ogres</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b="1" dirty="0" smtClean="0"/>
              <a:t>Data Source and Style Aspects</a:t>
            </a:r>
            <a:endParaRPr lang="en-US" b="1"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23</a:t>
            </a:fld>
            <a:endParaRPr lang="en-US"/>
          </a:p>
        </p:txBody>
      </p:sp>
    </p:spTree>
    <p:extLst>
      <p:ext uri="{BB962C8B-B14F-4D97-AF65-F5344CB8AC3E}">
        <p14:creationId xmlns:p14="http://schemas.microsoft.com/office/powerpoint/2010/main" val="42720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16"/>
            <a:ext cx="9144000" cy="710101"/>
          </a:xfrm>
        </p:spPr>
        <p:txBody>
          <a:bodyPr>
            <a:noAutofit/>
          </a:bodyPr>
          <a:lstStyle/>
          <a:p>
            <a:pPr algn="ctr"/>
            <a:r>
              <a:rPr lang="en-US" sz="3600" b="1" dirty="0" smtClean="0">
                <a:solidFill>
                  <a:srgbClr val="C00000"/>
                </a:solidFill>
              </a:rPr>
              <a:t>Data Source and Style </a:t>
            </a:r>
            <a:r>
              <a:rPr lang="en-US" sz="3600" b="1" dirty="0" smtClean="0">
                <a:solidFill>
                  <a:schemeClr val="tx1"/>
                </a:solidFill>
              </a:rPr>
              <a:t>View of Ogres I </a:t>
            </a:r>
            <a:endParaRPr lang="en-US" sz="3600" b="1" dirty="0">
              <a:solidFill>
                <a:schemeClr val="tx1"/>
              </a:solidFill>
            </a:endParaRPr>
          </a:p>
        </p:txBody>
      </p:sp>
      <p:sp>
        <p:nvSpPr>
          <p:cNvPr id="3" name="Content Placeholder 2"/>
          <p:cNvSpPr>
            <a:spLocks noGrp="1"/>
          </p:cNvSpPr>
          <p:nvPr>
            <p:ph idx="1"/>
          </p:nvPr>
        </p:nvSpPr>
        <p:spPr>
          <a:xfrm>
            <a:off x="0" y="746117"/>
            <a:ext cx="9144000" cy="6242539"/>
          </a:xfrm>
        </p:spPr>
        <p:txBody>
          <a:bodyPr>
            <a:noAutofit/>
          </a:bodyPr>
          <a:lstStyle/>
          <a:p>
            <a:pPr marL="514350" indent="-514350">
              <a:spcBef>
                <a:spcPts val="200"/>
              </a:spcBef>
              <a:buFont typeface="+mj-lt"/>
              <a:buAutoNum type="romanLcPeriod"/>
            </a:pPr>
            <a:r>
              <a:rPr lang="en-US" b="1" dirty="0" smtClean="0"/>
              <a:t>SQL </a:t>
            </a:r>
            <a:r>
              <a:rPr lang="en-US" b="1" dirty="0" err="1" smtClean="0"/>
              <a:t>NewSQL</a:t>
            </a:r>
            <a:r>
              <a:rPr lang="en-US" b="1" dirty="0" smtClean="0"/>
              <a:t> or </a:t>
            </a:r>
            <a:r>
              <a:rPr lang="en-US" b="1" dirty="0"/>
              <a:t>NoSQL: </a:t>
            </a:r>
            <a:r>
              <a:rPr lang="en-US" dirty="0"/>
              <a:t>NoSQL includes Document, </a:t>
            </a:r>
            <a:r>
              <a:rPr lang="en-US" dirty="0" smtClean="0"/>
              <a:t/>
            </a:r>
            <a:br>
              <a:rPr lang="en-US" dirty="0" smtClean="0"/>
            </a:br>
            <a:r>
              <a:rPr lang="en-US" dirty="0" smtClean="0"/>
              <a:t>Column</a:t>
            </a:r>
            <a:r>
              <a:rPr lang="en-US" dirty="0"/>
              <a:t>, Key-value, Graph, Triple </a:t>
            </a:r>
            <a:r>
              <a:rPr lang="en-US" dirty="0" smtClean="0"/>
              <a:t>store; </a:t>
            </a:r>
            <a:r>
              <a:rPr lang="en-US" dirty="0" err="1" smtClean="0"/>
              <a:t>NewSQL</a:t>
            </a:r>
            <a:r>
              <a:rPr lang="en-US" dirty="0" smtClean="0"/>
              <a:t> is SQL redone to exploit NoSQL performance</a:t>
            </a:r>
          </a:p>
          <a:p>
            <a:pPr marL="514350" indent="-514350">
              <a:spcBef>
                <a:spcPts val="200"/>
              </a:spcBef>
              <a:buFont typeface="+mj-lt"/>
              <a:buAutoNum type="romanLcPeriod"/>
            </a:pPr>
            <a:r>
              <a:rPr lang="en-US" dirty="0" smtClean="0"/>
              <a:t>Other </a:t>
            </a:r>
            <a:r>
              <a:rPr lang="en-US" b="1" dirty="0" smtClean="0"/>
              <a:t>Enterprise data systems: </a:t>
            </a:r>
            <a:r>
              <a:rPr lang="en-US" dirty="0" smtClean="0"/>
              <a:t>10 examples from </a:t>
            </a:r>
            <a:r>
              <a:rPr lang="en-US" dirty="0"/>
              <a:t>NIST integrate </a:t>
            </a:r>
            <a:r>
              <a:rPr lang="en-US" dirty="0" smtClean="0"/>
              <a:t>SQL/NoSQL</a:t>
            </a:r>
          </a:p>
          <a:p>
            <a:pPr marL="514350" indent="-514350">
              <a:spcBef>
                <a:spcPts val="200"/>
              </a:spcBef>
              <a:buFont typeface="+mj-lt"/>
              <a:buAutoNum type="romanLcPeriod"/>
            </a:pPr>
            <a:r>
              <a:rPr lang="en-US" b="1" dirty="0" smtClean="0"/>
              <a:t>Set </a:t>
            </a:r>
            <a:r>
              <a:rPr lang="en-US" b="1" dirty="0"/>
              <a:t>of </a:t>
            </a:r>
            <a:r>
              <a:rPr lang="en-US" b="1" dirty="0" smtClean="0"/>
              <a:t>Files or Objects: </a:t>
            </a:r>
            <a:r>
              <a:rPr lang="en-US" dirty="0" smtClean="0"/>
              <a:t>as </a:t>
            </a:r>
            <a:r>
              <a:rPr lang="en-US" dirty="0"/>
              <a:t>managed in </a:t>
            </a:r>
            <a:r>
              <a:rPr lang="en-US" dirty="0" err="1"/>
              <a:t>iRODS</a:t>
            </a:r>
            <a:r>
              <a:rPr lang="en-US" dirty="0"/>
              <a:t> and extremely common in scientific </a:t>
            </a:r>
            <a:r>
              <a:rPr lang="en-US" dirty="0" smtClean="0"/>
              <a:t>research</a:t>
            </a:r>
          </a:p>
          <a:p>
            <a:pPr marL="514350" indent="-514350">
              <a:spcBef>
                <a:spcPts val="200"/>
              </a:spcBef>
              <a:buFont typeface="+mj-lt"/>
              <a:buAutoNum type="romanLcPeriod"/>
            </a:pPr>
            <a:r>
              <a:rPr lang="en-US" b="1" dirty="0" smtClean="0"/>
              <a:t>File systems, </a:t>
            </a:r>
            <a:r>
              <a:rPr lang="en-US" b="1" dirty="0"/>
              <a:t>Object, Blob and Data-parallel </a:t>
            </a:r>
            <a:r>
              <a:rPr lang="en-US" dirty="0"/>
              <a:t>(HDFS) raw storage: Separated from computing or </a:t>
            </a:r>
            <a:r>
              <a:rPr lang="en-US" dirty="0" err="1"/>
              <a:t>colocated</a:t>
            </a:r>
            <a:r>
              <a:rPr lang="en-US" dirty="0" smtClean="0"/>
              <a:t>? HDFS v </a:t>
            </a:r>
            <a:r>
              <a:rPr lang="en-US" dirty="0" err="1" smtClean="0"/>
              <a:t>Lustre</a:t>
            </a:r>
            <a:r>
              <a:rPr lang="en-US" dirty="0" smtClean="0"/>
              <a:t> v. </a:t>
            </a:r>
            <a:r>
              <a:rPr lang="en-US" dirty="0" err="1" smtClean="0"/>
              <a:t>Openstack</a:t>
            </a:r>
            <a:r>
              <a:rPr lang="en-US" dirty="0" smtClean="0"/>
              <a:t> Swift v. GPFS</a:t>
            </a:r>
            <a:endParaRPr lang="en-US" dirty="0"/>
          </a:p>
          <a:p>
            <a:pPr marL="514350" indent="-514350">
              <a:spcBef>
                <a:spcPts val="200"/>
              </a:spcBef>
              <a:buFont typeface="+mj-lt"/>
              <a:buAutoNum type="romanLcPeriod"/>
            </a:pPr>
            <a:r>
              <a:rPr lang="en-US" b="1" dirty="0" smtClean="0"/>
              <a:t>Archive/Batched/Streaming: </a:t>
            </a:r>
            <a:r>
              <a:rPr lang="en-US" dirty="0"/>
              <a:t>Streaming </a:t>
            </a:r>
            <a:r>
              <a:rPr lang="en-US" dirty="0" smtClean="0"/>
              <a:t>is incremental </a:t>
            </a:r>
            <a:r>
              <a:rPr lang="en-US" dirty="0"/>
              <a:t>update of datasets with new algorithms to achieve real-time response (G7); Before data gets to compute system, there is often an initial data gathering phase which is characterized by a block size and timing. Block size varies from month (Remote Sensing, Seismic) to day (genomic) to seconds or lower (Real time control, streaming</a:t>
            </a:r>
            <a:r>
              <a:rPr lang="en-US" dirty="0" smtClean="0"/>
              <a:t>)</a:t>
            </a:r>
          </a:p>
        </p:txBody>
      </p:sp>
      <p:sp>
        <p:nvSpPr>
          <p:cNvPr id="5" name="Slide Number Placeholder 4"/>
          <p:cNvSpPr>
            <a:spLocks noGrp="1"/>
          </p:cNvSpPr>
          <p:nvPr>
            <p:ph type="sldNum" sz="quarter" idx="12"/>
          </p:nvPr>
        </p:nvSpPr>
        <p:spPr/>
        <p:txBody>
          <a:bodyPr/>
          <a:lstStyle/>
          <a:p>
            <a:fld id="{29CB78FB-1415-9B4D-996E-11F146E2B0ED}" type="slidenum">
              <a:rPr lang="en-US" smtClean="0"/>
              <a:t>24</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27099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 y="13893"/>
            <a:ext cx="9010436" cy="710101"/>
          </a:xfrm>
        </p:spPr>
        <p:txBody>
          <a:bodyPr>
            <a:noAutofit/>
          </a:bodyPr>
          <a:lstStyle/>
          <a:p>
            <a:pPr algn="ctr"/>
            <a:r>
              <a:rPr lang="en-US" sz="3600" b="1" dirty="0" smtClean="0">
                <a:solidFill>
                  <a:srgbClr val="C00000"/>
                </a:solidFill>
              </a:rPr>
              <a:t>Data Source and Style </a:t>
            </a:r>
            <a:r>
              <a:rPr lang="en-US" sz="3600" b="1" dirty="0" smtClean="0">
                <a:solidFill>
                  <a:schemeClr val="tx1"/>
                </a:solidFill>
              </a:rPr>
              <a:t>View of Ogres II</a:t>
            </a:r>
            <a:r>
              <a:rPr lang="en-US" sz="3600" b="1" dirty="0" smtClean="0">
                <a:solidFill>
                  <a:srgbClr val="C00000"/>
                </a:solidFill>
              </a:rPr>
              <a:t> </a:t>
            </a:r>
            <a:endParaRPr lang="en-US" sz="3600" b="1" dirty="0">
              <a:solidFill>
                <a:srgbClr val="C00000"/>
              </a:solidFill>
            </a:endParaRPr>
          </a:p>
        </p:txBody>
      </p:sp>
      <p:sp>
        <p:nvSpPr>
          <p:cNvPr id="3" name="Content Placeholder 2"/>
          <p:cNvSpPr>
            <a:spLocks noGrp="1"/>
          </p:cNvSpPr>
          <p:nvPr>
            <p:ph idx="1"/>
          </p:nvPr>
        </p:nvSpPr>
        <p:spPr>
          <a:xfrm>
            <a:off x="0" y="645632"/>
            <a:ext cx="9144000" cy="6242539"/>
          </a:xfrm>
        </p:spPr>
        <p:txBody>
          <a:bodyPr>
            <a:noAutofit/>
          </a:bodyPr>
          <a:lstStyle/>
          <a:p>
            <a:pPr marL="514350" indent="-514350">
              <a:spcBef>
                <a:spcPts val="200"/>
              </a:spcBef>
              <a:buFont typeface="+mj-lt"/>
              <a:buAutoNum type="romanLcPeriod" startAt="6"/>
            </a:pPr>
            <a:r>
              <a:rPr lang="en-US" sz="2400" b="1" dirty="0" smtClean="0"/>
              <a:t>Shared/Dedicated/Transient/Permanent: </a:t>
            </a:r>
            <a:r>
              <a:rPr lang="en-US" sz="2400" dirty="0" smtClean="0"/>
              <a:t>qualitative property </a:t>
            </a:r>
            <a:r>
              <a:rPr lang="en-US" sz="2400" dirty="0"/>
              <a:t>of data; Other characteristics are needed for permanent auxiliary/comparison datasets and these could be interdisciplinary, implying nontrivial data </a:t>
            </a:r>
            <a:r>
              <a:rPr lang="en-US" sz="2400" dirty="0" smtClean="0"/>
              <a:t>movement/replication</a:t>
            </a:r>
          </a:p>
          <a:p>
            <a:pPr marL="514350" indent="-514350">
              <a:spcBef>
                <a:spcPts val="200"/>
              </a:spcBef>
              <a:buFont typeface="+mj-lt"/>
              <a:buAutoNum type="romanLcPeriod" startAt="6"/>
            </a:pPr>
            <a:r>
              <a:rPr lang="en-US" sz="2400" b="1" dirty="0"/>
              <a:t>Metadata/Provenance: </a:t>
            </a:r>
            <a:r>
              <a:rPr lang="en-US" sz="2400" dirty="0"/>
              <a:t>Clear qualitative property but not for kernels as important aspect of data collection process</a:t>
            </a:r>
            <a:endParaRPr lang="en-US" sz="2400" dirty="0" smtClean="0"/>
          </a:p>
          <a:p>
            <a:pPr marL="514350" indent="-514350">
              <a:spcBef>
                <a:spcPts val="200"/>
              </a:spcBef>
              <a:buFont typeface="+mj-lt"/>
              <a:buAutoNum type="romanLcPeriod" startAt="6"/>
            </a:pPr>
            <a:r>
              <a:rPr lang="en-US" sz="2400" b="1" dirty="0" smtClean="0"/>
              <a:t>Internet </a:t>
            </a:r>
            <a:r>
              <a:rPr lang="en-US" sz="2400" b="1" dirty="0"/>
              <a:t>of </a:t>
            </a:r>
            <a:r>
              <a:rPr lang="en-US" sz="2400" b="1" dirty="0" smtClean="0"/>
              <a:t>Things: </a:t>
            </a:r>
            <a:r>
              <a:rPr lang="en-US" sz="2400" dirty="0" smtClean="0"/>
              <a:t>24 to 50 Billion devices on Internet by 2020</a:t>
            </a:r>
          </a:p>
          <a:p>
            <a:pPr marL="514350" indent="-514350">
              <a:spcBef>
                <a:spcPts val="200"/>
              </a:spcBef>
              <a:buFont typeface="+mj-lt"/>
              <a:buAutoNum type="romanLcPeriod" startAt="6"/>
            </a:pPr>
            <a:r>
              <a:rPr lang="en-US" sz="2400" b="1" dirty="0" smtClean="0"/>
              <a:t>HPC simulations: </a:t>
            </a:r>
            <a:r>
              <a:rPr lang="en-US" sz="2400" dirty="0"/>
              <a:t>generate major (visualization) output that often needs to </a:t>
            </a:r>
            <a:r>
              <a:rPr lang="en-US" sz="2400" dirty="0" smtClean="0"/>
              <a:t>be mined </a:t>
            </a:r>
          </a:p>
          <a:p>
            <a:pPr marL="514350" indent="-514350">
              <a:spcBef>
                <a:spcPts val="200"/>
              </a:spcBef>
              <a:buFont typeface="+mj-lt"/>
              <a:buAutoNum type="romanLcPeriod" startAt="6"/>
            </a:pPr>
            <a:r>
              <a:rPr lang="en-US" sz="2400" dirty="0" smtClean="0"/>
              <a:t>Using </a:t>
            </a:r>
            <a:r>
              <a:rPr lang="en-US" sz="2400" b="1" dirty="0" smtClean="0"/>
              <a:t>GIS:</a:t>
            </a:r>
            <a:r>
              <a:rPr lang="en-US" sz="2400" dirty="0" smtClean="0"/>
              <a:t> Geographical </a:t>
            </a:r>
            <a:r>
              <a:rPr lang="en-US" sz="2400" dirty="0"/>
              <a:t>Information </a:t>
            </a:r>
            <a:r>
              <a:rPr lang="en-US" sz="2400" dirty="0" smtClean="0"/>
              <a:t>Systems </a:t>
            </a:r>
            <a:r>
              <a:rPr lang="en-US" sz="2400" dirty="0"/>
              <a:t>provide attractive access to geospatial </a:t>
            </a:r>
            <a:r>
              <a:rPr lang="en-US" sz="2400" dirty="0" smtClean="0"/>
              <a:t>data</a:t>
            </a:r>
            <a:br>
              <a:rPr lang="en-US" sz="2400" dirty="0" smtClean="0"/>
            </a:br>
            <a:r>
              <a:rPr lang="en-US" sz="2400" dirty="0" smtClean="0"/>
              <a:t/>
            </a:r>
            <a:br>
              <a:rPr lang="en-US" sz="2400" dirty="0" smtClean="0"/>
            </a:br>
            <a:r>
              <a:rPr lang="en-US" sz="2400" dirty="0" smtClean="0"/>
              <a:t>Note 10 Bob Marcus (led NIST effort) Use cases</a:t>
            </a:r>
          </a:p>
        </p:txBody>
      </p:sp>
      <p:sp>
        <p:nvSpPr>
          <p:cNvPr id="5" name="Slide Number Placeholder 4"/>
          <p:cNvSpPr>
            <a:spLocks noGrp="1"/>
          </p:cNvSpPr>
          <p:nvPr>
            <p:ph type="sldNum" sz="quarter" idx="12"/>
          </p:nvPr>
        </p:nvSpPr>
        <p:spPr/>
        <p:txBody>
          <a:bodyPr/>
          <a:lstStyle/>
          <a:p>
            <a:fld id="{29CB78FB-1415-9B4D-996E-11F146E2B0ED}" type="slidenum">
              <a:rPr lang="en-US" smtClean="0"/>
              <a:t>25</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366457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899"/>
            <a:ext cx="9029700" cy="1143000"/>
          </a:xfrm>
        </p:spPr>
        <p:txBody>
          <a:bodyPr>
            <a:normAutofit fontScale="90000"/>
          </a:bodyPr>
          <a:lstStyle/>
          <a:p>
            <a:r>
              <a:rPr lang="en-US" b="1" dirty="0"/>
              <a:t>2. Perform real time analytics on data source streams and notify users when specified events occur</a:t>
            </a:r>
          </a:p>
        </p:txBody>
      </p:sp>
      <p:sp>
        <p:nvSpPr>
          <p:cNvPr id="28" name="Slide Number Placeholder 27"/>
          <p:cNvSpPr>
            <a:spLocks noGrp="1"/>
          </p:cNvSpPr>
          <p:nvPr>
            <p:ph type="sldNum" sz="quarter" idx="12"/>
          </p:nvPr>
        </p:nvSpPr>
        <p:spPr/>
        <p:txBody>
          <a:bodyPr/>
          <a:lstStyle/>
          <a:p>
            <a:fld id="{29CB78FB-1415-9B4D-996E-11F146E2B0ED}" type="slidenum">
              <a:rPr lang="en-US" smtClean="0"/>
              <a:t>26</a:t>
            </a:fld>
            <a:endParaRPr lang="en-US"/>
          </a:p>
        </p:txBody>
      </p:sp>
      <p:sp>
        <p:nvSpPr>
          <p:cNvPr id="3" name="Date Placeholder 2"/>
          <p:cNvSpPr>
            <a:spLocks noGrp="1"/>
          </p:cNvSpPr>
          <p:nvPr>
            <p:ph type="dt" sz="half" idx="2"/>
          </p:nvPr>
        </p:nvSpPr>
        <p:spPr/>
        <p:txBody>
          <a:bodyPr/>
          <a:lstStyle/>
          <a:p>
            <a:endParaRPr lang="en-US"/>
          </a:p>
        </p:txBody>
      </p:sp>
      <p:sp>
        <p:nvSpPr>
          <p:cNvPr id="4" name="Title 1"/>
          <p:cNvSpPr txBox="1">
            <a:spLocks/>
          </p:cNvSpPr>
          <p:nvPr/>
        </p:nvSpPr>
        <p:spPr>
          <a:xfrm>
            <a:off x="2514562" y="551184"/>
            <a:ext cx="715754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a:p>
        </p:txBody>
      </p:sp>
      <p:grpSp>
        <p:nvGrpSpPr>
          <p:cNvPr id="29" name="Group 28"/>
          <p:cNvGrpSpPr/>
          <p:nvPr/>
        </p:nvGrpSpPr>
        <p:grpSpPr>
          <a:xfrm>
            <a:off x="367866" y="1525918"/>
            <a:ext cx="8776134" cy="4530155"/>
            <a:chOff x="367866" y="2066545"/>
            <a:chExt cx="8776134" cy="4530155"/>
          </a:xfrm>
        </p:grpSpPr>
        <p:sp>
          <p:nvSpPr>
            <p:cNvPr id="5" name="TextBox 4"/>
            <p:cNvSpPr txBox="1"/>
            <p:nvPr/>
          </p:nvSpPr>
          <p:spPr>
            <a:xfrm>
              <a:off x="2857189" y="6196590"/>
              <a:ext cx="3627699" cy="400110"/>
            </a:xfrm>
            <a:prstGeom prst="rect">
              <a:avLst/>
            </a:prstGeom>
            <a:noFill/>
          </p:spPr>
          <p:txBody>
            <a:bodyPr wrap="square" rtlCol="0">
              <a:spAutoFit/>
            </a:bodyPr>
            <a:lstStyle/>
            <a:p>
              <a:r>
                <a:rPr lang="en-US" sz="2000" dirty="0">
                  <a:latin typeface="Calibri" panose="020F0502020204030204" pitchFamily="34" charset="0"/>
                </a:rPr>
                <a:t>Storm, Kafka, </a:t>
              </a:r>
              <a:r>
                <a:rPr lang="en-US" sz="2000" dirty="0" err="1">
                  <a:latin typeface="Calibri" panose="020F0502020204030204" pitchFamily="34" charset="0"/>
                </a:rPr>
                <a:t>Hbase</a:t>
              </a:r>
              <a:r>
                <a:rPr lang="en-US" sz="2000" dirty="0">
                  <a:latin typeface="Calibri" panose="020F0502020204030204" pitchFamily="34" charset="0"/>
                </a:rPr>
                <a:t>, Zookeeper</a:t>
              </a:r>
            </a:p>
          </p:txBody>
        </p:sp>
        <p:grpSp>
          <p:nvGrpSpPr>
            <p:cNvPr id="6" name="Group 5"/>
            <p:cNvGrpSpPr/>
            <p:nvPr/>
          </p:nvGrpSpPr>
          <p:grpSpPr>
            <a:xfrm>
              <a:off x="367866" y="2066545"/>
              <a:ext cx="8776134" cy="3942575"/>
              <a:chOff x="457198" y="1344126"/>
              <a:chExt cx="8776134" cy="3942575"/>
            </a:xfrm>
          </p:grpSpPr>
          <p:sp>
            <p:nvSpPr>
              <p:cNvPr id="7" name="Oval 6"/>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Streaming Data</a:t>
                </a:r>
              </a:p>
            </p:txBody>
          </p:sp>
          <p:sp>
            <p:nvSpPr>
              <p:cNvPr id="8" name="Oval 7"/>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atin typeface="Calibri" panose="020F0502020204030204" pitchFamily="34" charset="0"/>
                  </a:rPr>
                  <a:t>Streaming Data</a:t>
                </a:r>
                <a:endParaRPr lang="en-US" dirty="0">
                  <a:latin typeface="Calibri" panose="020F0502020204030204" pitchFamily="34" charset="0"/>
                </a:endParaRPr>
              </a:p>
            </p:txBody>
          </p:sp>
          <p:sp>
            <p:nvSpPr>
              <p:cNvPr id="9" name="Oval 8"/>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atin typeface="Calibri" panose="020F0502020204030204" pitchFamily="34" charset="0"/>
                  </a:rPr>
                  <a:t>Streaming Data</a:t>
                </a:r>
                <a:endParaRPr lang="en-US" dirty="0">
                  <a:latin typeface="Calibri" panose="020F0502020204030204" pitchFamily="34" charset="0"/>
                </a:endParaRPr>
              </a:p>
            </p:txBody>
          </p:sp>
          <p:sp>
            <p:nvSpPr>
              <p:cNvPr id="10" name="Rounded Rectangle 9"/>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Posted Data</a:t>
                </a:r>
              </a:p>
            </p:txBody>
          </p:sp>
          <p:sp>
            <p:nvSpPr>
              <p:cNvPr id="11" name="Rounded Rectangle 10"/>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Identified Events</a:t>
                </a:r>
              </a:p>
            </p:txBody>
          </p:sp>
          <p:sp>
            <p:nvSpPr>
              <p:cNvPr id="12" name="Rounded Rectangle 11"/>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libri" panose="020F0502020204030204" pitchFamily="34" charset="0"/>
                  </a:rPr>
                  <a:t>Filter Identifying Events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4" name="Straight Arrow Connector 13"/>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Repository</a:t>
                </a:r>
              </a:p>
            </p:txBody>
          </p:sp>
          <p:cxnSp>
            <p:nvCxnSpPr>
              <p:cNvPr id="22" name="Straight Arrow Connector 21"/>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07599" y="1469442"/>
                <a:ext cx="1353512" cy="369332"/>
              </a:xfrm>
              <a:prstGeom prst="rect">
                <a:avLst/>
              </a:prstGeom>
              <a:noFill/>
            </p:spPr>
            <p:txBody>
              <a:bodyPr wrap="none" rtlCol="0">
                <a:spAutoFit/>
              </a:bodyPr>
              <a:lstStyle/>
              <a:p>
                <a:r>
                  <a:rPr lang="en-US" dirty="0">
                    <a:latin typeface="Calibri" panose="020F0502020204030204" pitchFamily="34" charset="0"/>
                  </a:rPr>
                  <a:t>Specify filter</a:t>
                </a:r>
              </a:p>
            </p:txBody>
          </p:sp>
          <p:sp>
            <p:nvSpPr>
              <p:cNvPr id="25" name="TextBox 24"/>
              <p:cNvSpPr txBox="1"/>
              <p:nvPr/>
            </p:nvSpPr>
            <p:spPr>
              <a:xfrm>
                <a:off x="5618939" y="4239453"/>
                <a:ext cx="884345" cy="369332"/>
              </a:xfrm>
              <a:prstGeom prst="rect">
                <a:avLst/>
              </a:prstGeom>
              <a:noFill/>
            </p:spPr>
            <p:txBody>
              <a:bodyPr wrap="none" rtlCol="0">
                <a:spAutoFit/>
              </a:bodyPr>
              <a:lstStyle/>
              <a:p>
                <a:r>
                  <a:rPr lang="en-US" dirty="0">
                    <a:latin typeface="Calibri" panose="020F0502020204030204" pitchFamily="34" charset="0"/>
                  </a:rPr>
                  <a:t>Archive</a:t>
                </a:r>
              </a:p>
            </p:txBody>
          </p:sp>
          <p:sp>
            <p:nvSpPr>
              <p:cNvPr id="26" name="TextBox 25"/>
              <p:cNvSpPr txBox="1"/>
              <p:nvPr/>
            </p:nvSpPr>
            <p:spPr>
              <a:xfrm>
                <a:off x="7730510" y="2613076"/>
                <a:ext cx="1502822" cy="646331"/>
              </a:xfrm>
              <a:prstGeom prst="rect">
                <a:avLst/>
              </a:prstGeom>
              <a:noFill/>
            </p:spPr>
            <p:txBody>
              <a:bodyPr wrap="square" rtlCol="0">
                <a:spAutoFit/>
              </a:bodyPr>
              <a:lstStyle/>
              <a:p>
                <a:r>
                  <a:rPr lang="en-US" dirty="0">
                    <a:latin typeface="Calibri" panose="020F0502020204030204" pitchFamily="34" charset="0"/>
                  </a:rPr>
                  <a:t>Post Selected Events</a:t>
                </a:r>
              </a:p>
            </p:txBody>
          </p:sp>
          <p:sp>
            <p:nvSpPr>
              <p:cNvPr id="27" name="TextBox 26"/>
              <p:cNvSpPr txBox="1"/>
              <p:nvPr/>
            </p:nvSpPr>
            <p:spPr>
              <a:xfrm>
                <a:off x="3486479" y="2698808"/>
                <a:ext cx="1623059" cy="646331"/>
              </a:xfrm>
              <a:prstGeom prst="rect">
                <a:avLst/>
              </a:prstGeom>
              <a:noFill/>
            </p:spPr>
            <p:txBody>
              <a:bodyPr wrap="square" rtlCol="0">
                <a:spAutoFit/>
              </a:bodyPr>
              <a:lstStyle/>
              <a:p>
                <a:r>
                  <a:rPr lang="en-US" dirty="0">
                    <a:latin typeface="Calibri" panose="020F0502020204030204" pitchFamily="34" charset="0"/>
                  </a:rPr>
                  <a:t>Fetch streamed Data</a:t>
                </a:r>
              </a:p>
            </p:txBody>
          </p:sp>
        </p:grpSp>
      </p:grpSp>
    </p:spTree>
    <p:extLst>
      <p:ext uri="{BB962C8B-B14F-4D97-AF65-F5344CB8AC3E}">
        <p14:creationId xmlns:p14="http://schemas.microsoft.com/office/powerpoint/2010/main" val="204933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6"/>
            <a:ext cx="9144000" cy="1143000"/>
          </a:xfrm>
        </p:spPr>
        <p:txBody>
          <a:bodyPr>
            <a:normAutofit/>
          </a:bodyPr>
          <a:lstStyle/>
          <a:p>
            <a:r>
              <a:rPr lang="en-US" b="1" dirty="0" smtClean="0"/>
              <a:t>5. Perform </a:t>
            </a:r>
            <a:r>
              <a:rPr lang="en-US" b="1" dirty="0"/>
              <a:t>interactive analytics on data in analytics-optimized database</a:t>
            </a:r>
          </a:p>
        </p:txBody>
      </p:sp>
      <p:sp>
        <p:nvSpPr>
          <p:cNvPr id="20" name="Slide Number Placeholder 19"/>
          <p:cNvSpPr>
            <a:spLocks noGrp="1"/>
          </p:cNvSpPr>
          <p:nvPr>
            <p:ph type="sldNum" sz="quarter" idx="12"/>
          </p:nvPr>
        </p:nvSpPr>
        <p:spPr/>
        <p:txBody>
          <a:bodyPr/>
          <a:lstStyle/>
          <a:p>
            <a:fld id="{29CB78FB-1415-9B4D-996E-11F146E2B0ED}" type="slidenum">
              <a:rPr lang="en-US" smtClean="0"/>
              <a:t>27</a:t>
            </a:fld>
            <a:endParaRPr lang="en-US"/>
          </a:p>
        </p:txBody>
      </p:sp>
      <p:sp>
        <p:nvSpPr>
          <p:cNvPr id="3" name="Date Placeholder 2"/>
          <p:cNvSpPr>
            <a:spLocks noGrp="1"/>
          </p:cNvSpPr>
          <p:nvPr>
            <p:ph type="dt" sz="half" idx="2"/>
          </p:nvPr>
        </p:nvSpPr>
        <p:spPr/>
        <p:txBody>
          <a:bodyPr/>
          <a:lstStyle/>
          <a:p>
            <a:endParaRPr lang="en-US"/>
          </a:p>
        </p:txBody>
      </p:sp>
      <p:grpSp>
        <p:nvGrpSpPr>
          <p:cNvPr id="19" name="Group 18"/>
          <p:cNvGrpSpPr/>
          <p:nvPr/>
        </p:nvGrpSpPr>
        <p:grpSpPr>
          <a:xfrm>
            <a:off x="1078087" y="1247776"/>
            <a:ext cx="7527852" cy="4799794"/>
            <a:chOff x="1088563" y="1522345"/>
            <a:chExt cx="7527852" cy="4799794"/>
          </a:xfrm>
        </p:grpSpPr>
        <p:sp>
          <p:nvSpPr>
            <p:cNvPr id="4" name="Rounded Rectangle 3"/>
            <p:cNvSpPr/>
            <p:nvPr/>
          </p:nvSpPr>
          <p:spPr>
            <a:xfrm>
              <a:off x="2982870" y="381824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Hadoop, Spark, Giraph, Pig …</a:t>
              </a:r>
            </a:p>
          </p:txBody>
        </p:sp>
        <p:sp>
          <p:nvSpPr>
            <p:cNvPr id="5" name="Rounded Rectangle 4"/>
            <p:cNvSpPr/>
            <p:nvPr/>
          </p:nvSpPr>
          <p:spPr>
            <a:xfrm>
              <a:off x="2972394" y="454886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Data Storage: HDFS, </a:t>
              </a:r>
              <a:r>
                <a:rPr lang="en-US" sz="2000" dirty="0" err="1">
                  <a:latin typeface="Calibri" panose="020F0502020204030204" pitchFamily="34" charset="0"/>
                </a:rPr>
                <a:t>Hbase</a:t>
              </a:r>
              <a:r>
                <a:rPr lang="en-US" sz="2000" dirty="0">
                  <a:latin typeface="Calibri" panose="020F0502020204030204" pitchFamily="34" charset="0"/>
                </a:rPr>
                <a:t> </a:t>
              </a:r>
            </a:p>
          </p:txBody>
        </p:sp>
        <p:sp>
          <p:nvSpPr>
            <p:cNvPr id="6" name="Oval 5"/>
            <p:cNvSpPr/>
            <p:nvPr/>
          </p:nvSpPr>
          <p:spPr>
            <a:xfrm>
              <a:off x="1088563" y="5863902"/>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atin typeface="Calibri" panose="020F0502020204030204" pitchFamily="34" charset="0"/>
                </a:rPr>
                <a:t>Data, Streaming, Batch …..</a:t>
              </a:r>
            </a:p>
          </p:txBody>
        </p:sp>
        <p:cxnSp>
          <p:nvCxnSpPr>
            <p:cNvPr id="7" name="Straight Arrow Connector 6"/>
            <p:cNvCxnSpPr/>
            <p:nvPr/>
          </p:nvCxnSpPr>
          <p:spPr>
            <a:xfrm flipV="1">
              <a:off x="4374369" y="5327463"/>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33974" y="5336297"/>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25476" y="5331935"/>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586751" y="1522345"/>
              <a:ext cx="5613078" cy="869846"/>
              <a:chOff x="1609805" y="1758098"/>
              <a:chExt cx="5613078" cy="869846"/>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17" name="Rounded Rectangle 16"/>
            <p:cNvSpPr/>
            <p:nvPr/>
          </p:nvSpPr>
          <p:spPr>
            <a:xfrm>
              <a:off x="4786177" y="306084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Mahout, R</a:t>
              </a:r>
            </a:p>
          </p:txBody>
        </p:sp>
        <p:sp>
          <p:nvSpPr>
            <p:cNvPr id="18" name="Up-Down Arrow 17"/>
            <p:cNvSpPr/>
            <p:nvPr/>
          </p:nvSpPr>
          <p:spPr>
            <a:xfrm>
              <a:off x="5603826" y="2409373"/>
              <a:ext cx="298475" cy="567703"/>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2168278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00"/>
            <a:ext cx="8229600" cy="1143000"/>
          </a:xfrm>
        </p:spPr>
        <p:txBody>
          <a:bodyPr>
            <a:normAutofit/>
          </a:bodyPr>
          <a:lstStyle/>
          <a:p>
            <a:r>
              <a:rPr lang="en-US" b="1" dirty="0"/>
              <a:t>5A. Perform interactive analytics on observational scientific data</a:t>
            </a:r>
          </a:p>
        </p:txBody>
      </p:sp>
      <p:sp>
        <p:nvSpPr>
          <p:cNvPr id="19" name="Slide Number Placeholder 18"/>
          <p:cNvSpPr>
            <a:spLocks noGrp="1"/>
          </p:cNvSpPr>
          <p:nvPr>
            <p:ph type="sldNum" sz="quarter" idx="12"/>
          </p:nvPr>
        </p:nvSpPr>
        <p:spPr/>
        <p:txBody>
          <a:bodyPr/>
          <a:lstStyle/>
          <a:p>
            <a:fld id="{29CB78FB-1415-9B4D-996E-11F146E2B0ED}" type="slidenum">
              <a:rPr lang="en-US" smtClean="0"/>
              <a:t>28</a:t>
            </a:fld>
            <a:endParaRPr lang="en-US"/>
          </a:p>
        </p:txBody>
      </p:sp>
      <p:sp>
        <p:nvSpPr>
          <p:cNvPr id="3" name="Date Placeholder 2"/>
          <p:cNvSpPr>
            <a:spLocks noGrp="1"/>
          </p:cNvSpPr>
          <p:nvPr>
            <p:ph type="dt" sz="half" idx="2"/>
          </p:nvPr>
        </p:nvSpPr>
        <p:spPr/>
        <p:txBody>
          <a:bodyPr/>
          <a:lstStyle/>
          <a:p>
            <a:endParaRPr lang="en-US"/>
          </a:p>
        </p:txBody>
      </p:sp>
      <p:grpSp>
        <p:nvGrpSpPr>
          <p:cNvPr id="18" name="Group 17"/>
          <p:cNvGrpSpPr/>
          <p:nvPr/>
        </p:nvGrpSpPr>
        <p:grpSpPr>
          <a:xfrm>
            <a:off x="88786" y="1237402"/>
            <a:ext cx="8891927" cy="4911248"/>
            <a:chOff x="88786" y="1452250"/>
            <a:chExt cx="8891927" cy="4911248"/>
          </a:xfrm>
        </p:grpSpPr>
        <p:sp>
          <p:nvSpPr>
            <p:cNvPr id="4" name="Rounded Rectangle 3"/>
            <p:cNvSpPr/>
            <p:nvPr/>
          </p:nvSpPr>
          <p:spPr>
            <a:xfrm>
              <a:off x="2051283" y="271008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Grid or Many Task Software, Hadoop, Spark, Giraph, Pig …</a:t>
              </a:r>
            </a:p>
          </p:txBody>
        </p:sp>
        <p:sp>
          <p:nvSpPr>
            <p:cNvPr id="5" name="Rounded Rectangle 4"/>
            <p:cNvSpPr/>
            <p:nvPr/>
          </p:nvSpPr>
          <p:spPr>
            <a:xfrm>
              <a:off x="2051283" y="356733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Data Storage: HDFS, </a:t>
              </a:r>
              <a:r>
                <a:rPr lang="en-US" dirty="0" err="1">
                  <a:latin typeface="Calibri" panose="020F0502020204030204" pitchFamily="34" charset="0"/>
                </a:rPr>
                <a:t>Hbase</a:t>
              </a:r>
              <a:r>
                <a:rPr lang="en-US" dirty="0">
                  <a:latin typeface="Calibri" panose="020F0502020204030204" pitchFamily="34" charset="0"/>
                </a:rPr>
                <a:t>, File Collection </a:t>
              </a:r>
            </a:p>
          </p:txBody>
        </p:sp>
        <p:sp>
          <p:nvSpPr>
            <p:cNvPr id="6" name="Oval 5"/>
            <p:cNvSpPr/>
            <p:nvPr/>
          </p:nvSpPr>
          <p:spPr>
            <a:xfrm>
              <a:off x="88786" y="4550968"/>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Streaming Twitter data for Social Networking</a:t>
              </a:r>
            </a:p>
          </p:txBody>
        </p:sp>
        <p:cxnSp>
          <p:nvCxnSpPr>
            <p:cNvPr id="7" name="Straight Arrow Connector 6"/>
            <p:cNvCxnSpPr/>
            <p:nvPr/>
          </p:nvCxnSpPr>
          <p:spPr>
            <a:xfrm flipV="1">
              <a:off x="5353559" y="4222575"/>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653393" y="4186892"/>
              <a:ext cx="944798" cy="3193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167267" y="1658818"/>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Science Analysis Code, Mahout, R</a:t>
              </a:r>
            </a:p>
          </p:txBody>
        </p:sp>
        <p:sp>
          <p:nvSpPr>
            <p:cNvPr id="10" name="Up-Down Arrow 9"/>
            <p:cNvSpPr/>
            <p:nvPr/>
          </p:nvSpPr>
          <p:spPr>
            <a:xfrm rot="16200000">
              <a:off x="2376992" y="1661353"/>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53" y="1452250"/>
              <a:ext cx="1258709" cy="1361657"/>
            </a:xfrm>
            <a:prstGeom prst="rect">
              <a:avLst/>
            </a:prstGeom>
          </p:spPr>
        </p:pic>
        <p:sp>
          <p:nvSpPr>
            <p:cNvPr id="12" name="TextBox 11"/>
            <p:cNvSpPr txBox="1"/>
            <p:nvPr/>
          </p:nvSpPr>
          <p:spPr>
            <a:xfrm>
              <a:off x="5574895" y="4225688"/>
              <a:ext cx="3405818" cy="646331"/>
            </a:xfrm>
            <a:prstGeom prst="rect">
              <a:avLst/>
            </a:prstGeom>
            <a:noFill/>
          </p:spPr>
          <p:txBody>
            <a:bodyPr wrap="square" rtlCol="0">
              <a:spAutoFit/>
            </a:bodyPr>
            <a:lstStyle/>
            <a:p>
              <a:r>
                <a:rPr lang="en-US" dirty="0">
                  <a:latin typeface="Calibri" panose="020F0502020204030204" pitchFamily="34" charset="0"/>
                </a:rPr>
                <a:t>Transport batch of data to primary analysis data system</a:t>
              </a:r>
            </a:p>
          </p:txBody>
        </p:sp>
        <p:sp>
          <p:nvSpPr>
            <p:cNvPr id="13" name="Oval 12"/>
            <p:cNvSpPr/>
            <p:nvPr/>
          </p:nvSpPr>
          <p:spPr>
            <a:xfrm>
              <a:off x="641306" y="5527610"/>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Record Scientific Data in “field”</a:t>
              </a:r>
            </a:p>
          </p:txBody>
        </p:sp>
        <p:sp>
          <p:nvSpPr>
            <p:cNvPr id="14" name="Can 13"/>
            <p:cNvSpPr/>
            <p:nvPr/>
          </p:nvSpPr>
          <p:spPr>
            <a:xfrm>
              <a:off x="5228740" y="4824793"/>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Local Accumulate and initial computing</a:t>
              </a:r>
            </a:p>
          </p:txBody>
        </p:sp>
        <p:cxnSp>
          <p:nvCxnSpPr>
            <p:cNvPr id="15" name="Straight Arrow Connector 14"/>
            <p:cNvCxnSpPr/>
            <p:nvPr/>
          </p:nvCxnSpPr>
          <p:spPr>
            <a:xfrm>
              <a:off x="4490357" y="5861894"/>
              <a:ext cx="6893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99728" y="4152344"/>
              <a:ext cx="1612402" cy="369332"/>
            </a:xfrm>
            <a:prstGeom prst="rect">
              <a:avLst/>
            </a:prstGeom>
            <a:noFill/>
          </p:spPr>
          <p:txBody>
            <a:bodyPr wrap="square" rtlCol="0">
              <a:spAutoFit/>
            </a:bodyPr>
            <a:lstStyle/>
            <a:p>
              <a:r>
                <a:rPr lang="en-US" dirty="0">
                  <a:latin typeface="Calibri" panose="020F0502020204030204" pitchFamily="34" charset="0"/>
                </a:rPr>
                <a:t>Direct Transfer</a:t>
              </a:r>
            </a:p>
          </p:txBody>
        </p:sp>
        <p:sp>
          <p:nvSpPr>
            <p:cNvPr id="17" name="TextBox 16"/>
            <p:cNvSpPr txBox="1"/>
            <p:nvPr/>
          </p:nvSpPr>
          <p:spPr>
            <a:xfrm>
              <a:off x="6631793" y="5043062"/>
              <a:ext cx="2281213" cy="1200329"/>
            </a:xfrm>
            <a:prstGeom prst="rect">
              <a:avLst/>
            </a:prstGeom>
            <a:noFill/>
          </p:spPr>
          <p:txBody>
            <a:bodyPr wrap="square" rtlCol="0">
              <a:spAutoFit/>
            </a:bodyPr>
            <a:lstStyle/>
            <a:p>
              <a:r>
                <a:rPr lang="en-US" dirty="0" smtClean="0">
                  <a:latin typeface="Calibri" panose="020F0502020204030204" pitchFamily="34" charset="0"/>
                </a:rPr>
                <a:t>NIST examples include  </a:t>
              </a:r>
              <a:r>
                <a:rPr lang="en-US" dirty="0">
                  <a:latin typeface="Calibri" panose="020F0502020204030204" pitchFamily="34" charset="0"/>
                </a:rPr>
                <a:t>LHC, Remote Sensing, Astronomy and Bioinformatics</a:t>
              </a:r>
            </a:p>
          </p:txBody>
        </p:sp>
      </p:grpSp>
    </p:spTree>
    <p:extLst>
      <p:ext uri="{BB962C8B-B14F-4D97-AF65-F5344CB8AC3E}">
        <p14:creationId xmlns:p14="http://schemas.microsoft.com/office/powerpoint/2010/main" val="1282494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3600" b="1" dirty="0" smtClean="0"/>
              <a:t>Benchmarks and Ogres</a:t>
            </a:r>
            <a:endParaRPr lang="en-US" sz="3600" b="1"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29</a:t>
            </a:fld>
            <a:endParaRPr lang="en-US"/>
          </a:p>
        </p:txBody>
      </p:sp>
    </p:spTree>
    <p:extLst>
      <p:ext uri="{BB962C8B-B14F-4D97-AF65-F5344CB8AC3E}">
        <p14:creationId xmlns:p14="http://schemas.microsoft.com/office/powerpoint/2010/main" val="46224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0327" y="44399"/>
            <a:ext cx="8382000" cy="860948"/>
          </a:xfrm>
        </p:spPr>
        <p:txBody>
          <a:bodyPr/>
          <a:lstStyle/>
          <a:p>
            <a:pPr algn="ctr"/>
            <a:r>
              <a:rPr lang="en-US" dirty="0" smtClean="0"/>
              <a:t>Abstract</a:t>
            </a:r>
            <a:endParaRPr lang="en-US" dirty="0"/>
          </a:p>
        </p:txBody>
      </p:sp>
      <p:sp>
        <p:nvSpPr>
          <p:cNvPr id="6" name="Content Placeholder 5"/>
          <p:cNvSpPr>
            <a:spLocks noGrp="1"/>
          </p:cNvSpPr>
          <p:nvPr>
            <p:ph idx="1"/>
          </p:nvPr>
        </p:nvSpPr>
        <p:spPr>
          <a:xfrm>
            <a:off x="143101" y="766306"/>
            <a:ext cx="8837612" cy="5329694"/>
          </a:xfrm>
        </p:spPr>
        <p:txBody>
          <a:bodyPr/>
          <a:lstStyle/>
          <a:p>
            <a:r>
              <a:rPr lang="en-US" sz="2400" dirty="0"/>
              <a:t>We discuss  the nexus of big data applications, software and infrastructure where we identify 6 overall machine architectures. </a:t>
            </a:r>
            <a:endParaRPr lang="en-US" sz="2400" dirty="0" smtClean="0"/>
          </a:p>
          <a:p>
            <a:r>
              <a:rPr lang="en-US" sz="2400" dirty="0" smtClean="0"/>
              <a:t>The </a:t>
            </a:r>
            <a:r>
              <a:rPr lang="en-US" sz="2400" dirty="0"/>
              <a:t>big Data applications are drawn from a study from NIST and the layered software from a compendium of open-source, commercial and HPC systems. </a:t>
            </a:r>
            <a:endParaRPr lang="en-US" sz="2400" dirty="0" smtClean="0"/>
          </a:p>
          <a:p>
            <a:r>
              <a:rPr lang="en-US" sz="2400" dirty="0" smtClean="0"/>
              <a:t>We </a:t>
            </a:r>
            <a:r>
              <a:rPr lang="en-US" sz="2400" dirty="0"/>
              <a:t>illustrate with typical "big data analytics" Machine learning with varied Parallel Programming Models (MPI, Hadoop, Spark, Storm)  on both cloud and HPC platforms. </a:t>
            </a:r>
            <a:endParaRPr lang="en-US" sz="2400" dirty="0" smtClean="0"/>
          </a:p>
          <a:p>
            <a:r>
              <a:rPr lang="en-US" sz="2400" dirty="0" smtClean="0"/>
              <a:t>We </a:t>
            </a:r>
            <a:r>
              <a:rPr lang="en-US" sz="2400" dirty="0"/>
              <a:t>discuss performance (of Java) and the use of DevOps scripts such as Chef/</a:t>
            </a:r>
            <a:r>
              <a:rPr lang="en-US" sz="2400" dirty="0" err="1"/>
              <a:t>Ansible</a:t>
            </a:r>
            <a:r>
              <a:rPr lang="en-US" sz="2400" dirty="0"/>
              <a:t> and OpenStack Heat to specify software stack. This leads to the interesting virtual cluster concept.</a:t>
            </a:r>
            <a:endParaRPr lang="en-US" sz="2800" dirty="0"/>
          </a:p>
        </p:txBody>
      </p:sp>
      <p:sp>
        <p:nvSpPr>
          <p:cNvPr id="4" name="Slide Number Placeholder 3"/>
          <p:cNvSpPr>
            <a:spLocks noGrp="1"/>
          </p:cNvSpPr>
          <p:nvPr>
            <p:ph type="sldNum" sz="quarter" idx="12"/>
          </p:nvPr>
        </p:nvSpPr>
        <p:spPr/>
        <p:txBody>
          <a:bodyPr/>
          <a:lstStyle/>
          <a:p>
            <a:fld id="{29CB78FB-1415-9B4D-996E-11F146E2B0ED}" type="slidenum">
              <a:rPr lang="en-US" smtClean="0"/>
              <a:t>3</a:t>
            </a:fld>
            <a:endParaRPr lang="en-US"/>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3846034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8453"/>
            <a:ext cx="9143998" cy="792162"/>
          </a:xfrm>
        </p:spPr>
        <p:txBody>
          <a:bodyPr>
            <a:normAutofit/>
          </a:bodyPr>
          <a:lstStyle/>
          <a:p>
            <a:pPr algn="ctr"/>
            <a:r>
              <a:rPr lang="en-US" sz="3600" b="1" smtClean="0">
                <a:latin typeface="+mn-lt"/>
              </a:rPr>
              <a:t>Benchmarks/Mini-apps </a:t>
            </a:r>
            <a:r>
              <a:rPr lang="en-US" sz="3600" b="1" dirty="0" smtClean="0">
                <a:latin typeface="+mn-lt"/>
              </a:rPr>
              <a:t>spanning Facets</a:t>
            </a:r>
            <a:endParaRPr lang="en-US" sz="3600" b="1" dirty="0">
              <a:latin typeface="+mn-lt"/>
            </a:endParaRPr>
          </a:p>
        </p:txBody>
      </p:sp>
      <p:sp>
        <p:nvSpPr>
          <p:cNvPr id="3" name="Content Placeholder 2"/>
          <p:cNvSpPr>
            <a:spLocks noGrp="1"/>
          </p:cNvSpPr>
          <p:nvPr>
            <p:ph idx="1"/>
          </p:nvPr>
        </p:nvSpPr>
        <p:spPr>
          <a:xfrm>
            <a:off x="20619" y="685801"/>
            <a:ext cx="9143999" cy="5410200"/>
          </a:xfrm>
        </p:spPr>
        <p:txBody>
          <a:bodyPr>
            <a:normAutofit fontScale="85000" lnSpcReduction="10000"/>
          </a:bodyPr>
          <a:lstStyle/>
          <a:p>
            <a:r>
              <a:rPr lang="en-US" sz="2400" b="1" dirty="0" smtClean="0"/>
              <a:t>Look at </a:t>
            </a:r>
            <a:r>
              <a:rPr lang="en-US" sz="2400" dirty="0" smtClean="0"/>
              <a:t>NSF SPIDAL Project, NIST 51 use cases, </a:t>
            </a:r>
            <a:r>
              <a:rPr lang="en-US" sz="2400" dirty="0" err="1" smtClean="0"/>
              <a:t>Baru-Rabl</a:t>
            </a:r>
            <a:r>
              <a:rPr lang="en-US" sz="2400" dirty="0" smtClean="0"/>
              <a:t> review</a:t>
            </a:r>
          </a:p>
          <a:p>
            <a:r>
              <a:rPr lang="en-US" sz="2400" b="1" dirty="0" smtClean="0"/>
              <a:t>Catalog facets </a:t>
            </a:r>
            <a:r>
              <a:rPr lang="en-US" sz="2400" dirty="0" smtClean="0"/>
              <a:t>of benchmarks and choose entries to cover “all facets”</a:t>
            </a:r>
          </a:p>
          <a:p>
            <a:r>
              <a:rPr lang="en-US" sz="2400" b="1" dirty="0" smtClean="0"/>
              <a:t>Micro Benchmarks: </a:t>
            </a:r>
            <a:r>
              <a:rPr lang="en-US" sz="2400" dirty="0" smtClean="0"/>
              <a:t>SPEC, </a:t>
            </a:r>
            <a:r>
              <a:rPr lang="en-US" sz="2400" dirty="0" err="1" smtClean="0"/>
              <a:t>EnhancedDFSIO</a:t>
            </a:r>
            <a:r>
              <a:rPr lang="en-US" sz="2400" dirty="0"/>
              <a:t> </a:t>
            </a:r>
            <a:r>
              <a:rPr lang="en-US" sz="2400" dirty="0" smtClean="0"/>
              <a:t>(HDFS), </a:t>
            </a:r>
            <a:r>
              <a:rPr lang="en-US" sz="2400" dirty="0" err="1" smtClean="0"/>
              <a:t>Terasort</a:t>
            </a:r>
            <a:r>
              <a:rPr lang="en-US" sz="2400" dirty="0" smtClean="0"/>
              <a:t>, </a:t>
            </a:r>
            <a:r>
              <a:rPr lang="en-US" sz="2400" dirty="0" err="1" smtClean="0"/>
              <a:t>Wordcount</a:t>
            </a:r>
            <a:r>
              <a:rPr lang="en-US" sz="2400" dirty="0" smtClean="0"/>
              <a:t>, </a:t>
            </a:r>
            <a:r>
              <a:rPr lang="en-US" sz="2400" dirty="0" err="1" smtClean="0"/>
              <a:t>Grep</a:t>
            </a:r>
            <a:r>
              <a:rPr lang="en-US" sz="2400" dirty="0" smtClean="0"/>
              <a:t>, MPI, Basic Pub-Sub ….</a:t>
            </a:r>
          </a:p>
          <a:p>
            <a:r>
              <a:rPr lang="en-US" sz="2400" b="1" dirty="0" smtClean="0"/>
              <a:t>SQL and NoSQL Data systems, Search, Recommenders: </a:t>
            </a:r>
            <a:r>
              <a:rPr lang="en-US" sz="2400" dirty="0" smtClean="0"/>
              <a:t>TPC (-C to x–HS for Hadoop), </a:t>
            </a:r>
            <a:r>
              <a:rPr lang="en-US" sz="2400" dirty="0" err="1" smtClean="0"/>
              <a:t>BigBench</a:t>
            </a:r>
            <a:r>
              <a:rPr lang="en-US" sz="2400" dirty="0" smtClean="0"/>
              <a:t>, Yahoo Cloud Serving, Berkeley Big Data, </a:t>
            </a:r>
            <a:r>
              <a:rPr lang="en-US" sz="2400" dirty="0" err="1" smtClean="0"/>
              <a:t>HiBench</a:t>
            </a:r>
            <a:r>
              <a:rPr lang="en-US" sz="2400" dirty="0" smtClean="0"/>
              <a:t>, </a:t>
            </a:r>
            <a:r>
              <a:rPr lang="en-US" sz="2400" dirty="0" err="1" smtClean="0"/>
              <a:t>BigDataBench</a:t>
            </a:r>
            <a:r>
              <a:rPr lang="en-US" sz="2400" dirty="0" smtClean="0"/>
              <a:t>, </a:t>
            </a:r>
            <a:r>
              <a:rPr lang="en-US" sz="2400" dirty="0" err="1" smtClean="0"/>
              <a:t>Cloudsuite</a:t>
            </a:r>
            <a:r>
              <a:rPr lang="en-US" sz="2400" dirty="0" smtClean="0"/>
              <a:t>, </a:t>
            </a:r>
            <a:r>
              <a:rPr lang="en-US" sz="2400" dirty="0" err="1" smtClean="0"/>
              <a:t>Linkbench</a:t>
            </a:r>
            <a:r>
              <a:rPr lang="en-US" sz="2400" dirty="0" smtClean="0"/>
              <a:t> </a:t>
            </a:r>
          </a:p>
          <a:p>
            <a:pPr lvl="1"/>
            <a:r>
              <a:rPr lang="en-US" sz="2000" dirty="0" smtClean="0"/>
              <a:t>includes MapReduce cases Search, Bayes, Random Forests, Collaborative Filtering</a:t>
            </a:r>
          </a:p>
          <a:p>
            <a:r>
              <a:rPr lang="en-US" sz="2400" b="1" dirty="0" smtClean="0"/>
              <a:t>Spatial Query: </a:t>
            </a:r>
            <a:r>
              <a:rPr lang="en-US" sz="2400" dirty="0" smtClean="0"/>
              <a:t>select from image or earth data</a:t>
            </a:r>
            <a:endParaRPr lang="en-US" sz="2400" dirty="0"/>
          </a:p>
          <a:p>
            <a:r>
              <a:rPr lang="en-US" sz="2400" b="1" dirty="0" smtClean="0"/>
              <a:t>Alignment: </a:t>
            </a:r>
            <a:r>
              <a:rPr lang="en-US" sz="2400" dirty="0" smtClean="0"/>
              <a:t>Biology as in BLAST</a:t>
            </a:r>
          </a:p>
          <a:p>
            <a:r>
              <a:rPr lang="en-US" sz="2400" b="1" dirty="0" smtClean="0"/>
              <a:t>Streaming: </a:t>
            </a:r>
            <a:r>
              <a:rPr lang="en-US" sz="2400" dirty="0" smtClean="0"/>
              <a:t>Online classifiers, Cluster tweets, Robotics, Industrial Internet of Things, Astronomy; </a:t>
            </a:r>
            <a:r>
              <a:rPr lang="en-US" sz="2400" dirty="0" err="1" smtClean="0"/>
              <a:t>BGBenchmark</a:t>
            </a:r>
            <a:r>
              <a:rPr lang="en-US" sz="2400" dirty="0" smtClean="0"/>
              <a:t>.</a:t>
            </a:r>
          </a:p>
          <a:p>
            <a:r>
              <a:rPr lang="en-US" sz="2400" b="1" dirty="0" smtClean="0"/>
              <a:t>Pleasingly parallel (Local Analytics): </a:t>
            </a:r>
            <a:r>
              <a:rPr lang="en-US" sz="2400" dirty="0" smtClean="0"/>
              <a:t>as in initial  steps of LHC, Pathology, </a:t>
            </a:r>
            <a:r>
              <a:rPr lang="en-US" sz="2400" dirty="0" err="1" smtClean="0"/>
              <a:t>Bioimaging</a:t>
            </a:r>
            <a:r>
              <a:rPr lang="en-US" sz="2400" dirty="0" smtClean="0"/>
              <a:t> (differ in type of data analysis)</a:t>
            </a:r>
          </a:p>
          <a:p>
            <a:r>
              <a:rPr lang="en-US" sz="2400" b="1" dirty="0" smtClean="0"/>
              <a:t>Global Analytics: </a:t>
            </a:r>
            <a:r>
              <a:rPr lang="en-US" sz="2400" dirty="0" smtClean="0"/>
              <a:t>Outlier, Clustering, LDA, SVM, Deep Learning, MDS, </a:t>
            </a:r>
            <a:r>
              <a:rPr lang="en-US" sz="2400" dirty="0"/>
              <a:t>PageRank, </a:t>
            </a:r>
            <a:r>
              <a:rPr lang="en-US" sz="2400" dirty="0" err="1" smtClean="0"/>
              <a:t>Levenberg</a:t>
            </a:r>
            <a:r>
              <a:rPr lang="en-US" sz="2400" dirty="0" smtClean="0"/>
              <a:t>-Marquardt, Graph 500 entries</a:t>
            </a:r>
          </a:p>
          <a:p>
            <a:r>
              <a:rPr lang="en-US" sz="2400" b="1" dirty="0" smtClean="0"/>
              <a:t>Workflow</a:t>
            </a:r>
            <a:r>
              <a:rPr lang="en-US" sz="2400" dirty="0" smtClean="0"/>
              <a:t> and </a:t>
            </a:r>
            <a:r>
              <a:rPr lang="en-US" sz="2400" b="1" dirty="0" smtClean="0"/>
              <a:t>Composite</a:t>
            </a:r>
            <a:r>
              <a:rPr lang="en-US" sz="2400" dirty="0" smtClean="0"/>
              <a:t> (analytics on </a:t>
            </a:r>
            <a:r>
              <a:rPr lang="en-US" sz="2400" dirty="0" err="1" smtClean="0"/>
              <a:t>xSQL</a:t>
            </a:r>
            <a:r>
              <a:rPr lang="en-US" sz="2400" dirty="0" smtClean="0"/>
              <a:t>) linking above</a:t>
            </a:r>
          </a:p>
          <a:p>
            <a:endParaRPr lang="en-US" sz="2400" dirty="0"/>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07116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smtClean="0"/>
              <a:t>Summary</a:t>
            </a:r>
            <a:br>
              <a:rPr lang="en-US" sz="3600" b="1" dirty="0" smtClean="0"/>
            </a:br>
            <a:r>
              <a:rPr lang="en-US" sz="3600" b="1" dirty="0" smtClean="0"/>
              <a:t>Classification of Big Data Applications</a:t>
            </a: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31</a:t>
            </a:fld>
            <a:endParaRPr lang="en-US"/>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61711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388" y="10160"/>
            <a:ext cx="8382000" cy="904240"/>
          </a:xfrm>
        </p:spPr>
        <p:txBody>
          <a:bodyPr/>
          <a:lstStyle/>
          <a:p>
            <a:r>
              <a:rPr lang="en-US" dirty="0" smtClean="0"/>
              <a:t>Breadth of Big Data Problems</a:t>
            </a:r>
            <a:endParaRPr lang="en-US" dirty="0"/>
          </a:p>
        </p:txBody>
      </p:sp>
      <p:sp>
        <p:nvSpPr>
          <p:cNvPr id="6" name="Content Placeholder 5"/>
          <p:cNvSpPr>
            <a:spLocks noGrp="1"/>
          </p:cNvSpPr>
          <p:nvPr>
            <p:ph idx="1"/>
          </p:nvPr>
        </p:nvSpPr>
        <p:spPr>
          <a:xfrm>
            <a:off x="103188" y="1072515"/>
            <a:ext cx="9040812" cy="4038600"/>
          </a:xfrm>
        </p:spPr>
        <p:txBody>
          <a:bodyPr/>
          <a:lstStyle/>
          <a:p>
            <a:r>
              <a:rPr lang="en-US" sz="2400" dirty="0" smtClean="0"/>
              <a:t>Analysis of 51 Big Data use cases and current benchmark sets led to 50 features (facets) that described important features</a:t>
            </a:r>
          </a:p>
          <a:p>
            <a:pPr lvl="1"/>
            <a:r>
              <a:rPr lang="en-US" sz="2400" dirty="0" smtClean="0"/>
              <a:t>Generalize Berkeley Dwarfs to Big Data</a:t>
            </a:r>
          </a:p>
          <a:p>
            <a:r>
              <a:rPr lang="en-US" sz="2400" dirty="0" smtClean="0"/>
              <a:t>Online survey </a:t>
            </a:r>
            <a:r>
              <a:rPr lang="en-US" sz="2400" dirty="0">
                <a:hlinkClick r:id="rId2"/>
              </a:rPr>
              <a:t>http://</a:t>
            </a:r>
            <a:r>
              <a:rPr lang="en-US" sz="2400" dirty="0" smtClean="0">
                <a:hlinkClick r:id="rId2"/>
              </a:rPr>
              <a:t>hpc-abds.org/kaleidoscope/survey</a:t>
            </a:r>
            <a:r>
              <a:rPr lang="en-US" sz="2400" dirty="0" smtClean="0"/>
              <a:t> for next set of use cases</a:t>
            </a:r>
          </a:p>
          <a:p>
            <a:r>
              <a:rPr lang="en-US" sz="2400" dirty="0" smtClean="0"/>
              <a:t>Catalog 6 different architectures</a:t>
            </a:r>
          </a:p>
          <a:p>
            <a:r>
              <a:rPr lang="en-US" sz="2400" dirty="0" smtClean="0"/>
              <a:t>Note streaming data very important (80% use cases) as are Map-Collective (50%) and Pleasingly Parallel (50%)</a:t>
            </a:r>
          </a:p>
          <a:p>
            <a:r>
              <a:rPr lang="en-US" sz="2400" dirty="0"/>
              <a:t>Identify “complete set” of benchmarks</a:t>
            </a:r>
          </a:p>
          <a:p>
            <a:r>
              <a:rPr lang="en-US" sz="2400" dirty="0" smtClean="0"/>
              <a:t>Submitted to ISO Big Data standards process</a:t>
            </a:r>
          </a:p>
          <a:p>
            <a:endParaRPr lang="en-US" sz="2400" dirty="0"/>
          </a:p>
        </p:txBody>
      </p:sp>
      <p:sp>
        <p:nvSpPr>
          <p:cNvPr id="4" name="Slide Number Placeholder 3"/>
          <p:cNvSpPr>
            <a:spLocks noGrp="1"/>
          </p:cNvSpPr>
          <p:nvPr>
            <p:ph type="sldNum" sz="quarter" idx="12"/>
          </p:nvPr>
        </p:nvSpPr>
        <p:spPr/>
        <p:txBody>
          <a:bodyPr/>
          <a:lstStyle/>
          <a:p>
            <a:fld id="{29CB78FB-1415-9B4D-996E-11F146E2B0ED}" type="slidenum">
              <a:rPr lang="en-US" smtClean="0"/>
              <a:t>32</a:t>
            </a:fld>
            <a:endParaRPr lang="en-US"/>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550487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smtClean="0"/>
              <a:t>Big Data Software</a:t>
            </a: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33</a:t>
            </a:fld>
            <a:endParaRPr lang="en-US"/>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27812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99738"/>
            <a:ext cx="8229600" cy="551481"/>
          </a:xfrm>
        </p:spPr>
        <p:txBody>
          <a:bodyPr>
            <a:normAutofit fontScale="90000"/>
          </a:bodyPr>
          <a:lstStyle/>
          <a:p>
            <a:pPr algn="ctr"/>
            <a:r>
              <a:rPr lang="en-US" dirty="0" smtClean="0"/>
              <a:t>Data Platforms</a:t>
            </a:r>
            <a:endParaRPr lang="en-US" dirty="0"/>
          </a:p>
        </p:txBody>
      </p:sp>
      <p:pic>
        <p:nvPicPr>
          <p:cNvPr id="8" name="Picture 7"/>
          <p:cNvPicPr>
            <a:picLocks noChangeAspect="1"/>
          </p:cNvPicPr>
          <p:nvPr/>
        </p:nvPicPr>
        <p:blipFill>
          <a:blip r:embed="rId2"/>
          <a:stretch>
            <a:fillRect/>
          </a:stretch>
        </p:blipFill>
        <p:spPr>
          <a:xfrm>
            <a:off x="0" y="651219"/>
            <a:ext cx="9144000" cy="5143500"/>
          </a:xfrm>
          <a:prstGeom prst="rect">
            <a:avLst/>
          </a:prstGeom>
        </p:spPr>
      </p:pic>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340959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35</a:t>
            </a:fld>
            <a:endParaRPr lang="en-US" dirty="0">
              <a:solidFill>
                <a:srgbClr val="000000"/>
              </a:solidFill>
            </a:endParaRPr>
          </a:p>
        </p:txBody>
      </p:sp>
      <p:grpSp>
        <p:nvGrpSpPr>
          <p:cNvPr id="2" name="Group 1"/>
          <p:cNvGrpSpPr/>
          <p:nvPr/>
        </p:nvGrpSpPr>
        <p:grpSpPr>
          <a:xfrm>
            <a:off x="16745" y="209078"/>
            <a:ext cx="9144000" cy="6743700"/>
            <a:chOff x="-1361" y="200025"/>
            <a:chExt cx="9144000" cy="6743700"/>
          </a:xfrm>
        </p:grpSpPr>
        <p:pic>
          <p:nvPicPr>
            <p:cNvPr id="9" name="Picture 8"/>
            <p:cNvPicPr/>
            <p:nvPr/>
          </p:nvPicPr>
          <p:blipFill rotWithShape="1">
            <a:blip r:embed="rId2" cstate="print">
              <a:extLst>
                <a:ext uri="{28A0092B-C50C-407E-A947-70E740481C1C}">
                  <a14:useLocalDpi xmlns:a14="http://schemas.microsoft.com/office/drawing/2010/main" val="0"/>
                </a:ext>
              </a:extLst>
            </a:blip>
            <a:srcRect b="3430"/>
            <a:stretch/>
          </p:blipFill>
          <p:spPr bwMode="auto">
            <a:xfrm>
              <a:off x="-1361" y="200025"/>
              <a:ext cx="9144000" cy="674370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6979103" y="5287743"/>
              <a:ext cx="2163536" cy="646331"/>
            </a:xfrm>
            <a:prstGeom prst="rect">
              <a:avLst/>
            </a:prstGeom>
            <a:solidFill>
              <a:srgbClr val="BDE2A2"/>
            </a:solidFill>
            <a:ln>
              <a:solidFill>
                <a:schemeClr val="tx1"/>
              </a:solidFill>
            </a:ln>
          </p:spPr>
          <p:txBody>
            <a:bodyPr wrap="square" rtlCol="0">
              <a:spAutoFit/>
            </a:bodyPr>
            <a:lstStyle/>
            <a:p>
              <a:r>
                <a:rPr lang="en-US" dirty="0" smtClean="0"/>
                <a:t>Green implies HPC </a:t>
              </a:r>
              <a:br>
                <a:rPr lang="en-US" dirty="0" smtClean="0"/>
              </a:br>
              <a:r>
                <a:rPr lang="en-US" dirty="0" smtClean="0"/>
                <a:t>Integration</a:t>
              </a:r>
              <a:endParaRPr lang="en-US" dirty="0"/>
            </a:p>
          </p:txBody>
        </p:sp>
      </p:grpSp>
      <p:sp>
        <p:nvSpPr>
          <p:cNvPr id="3" name="Date Placeholder 2"/>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3633638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448799"/>
            <a:ext cx="9065491" cy="5609102"/>
          </a:xfrm>
        </p:spPr>
        <p:txBody>
          <a:bodyPr>
            <a:noAutofit/>
          </a:bodyPr>
          <a:lstStyle/>
          <a:p>
            <a:pPr>
              <a:spcBef>
                <a:spcPts val="225"/>
              </a:spcBef>
              <a:buFont typeface="+mj-lt"/>
              <a:buAutoNum type="arabicParenR"/>
            </a:pPr>
            <a:r>
              <a:rPr lang="en-US" sz="1600" dirty="0">
                <a:latin typeface="Calibri" panose="020F0502020204030204" pitchFamily="34" charset="0"/>
              </a:rPr>
              <a:t>Message Protocols:</a:t>
            </a:r>
          </a:p>
          <a:p>
            <a:pPr>
              <a:spcBef>
                <a:spcPts val="225"/>
              </a:spcBef>
              <a:buFont typeface="+mj-lt"/>
              <a:buAutoNum type="arabicParenR"/>
            </a:pPr>
            <a:r>
              <a:rPr lang="en-US" sz="1600" dirty="0">
                <a:latin typeface="Calibri" panose="020F0502020204030204" pitchFamily="34" charset="0"/>
              </a:rPr>
              <a:t>Distributed Coordination:</a:t>
            </a:r>
          </a:p>
          <a:p>
            <a:pPr>
              <a:spcBef>
                <a:spcPts val="225"/>
              </a:spcBef>
              <a:buFont typeface="+mj-lt"/>
              <a:buAutoNum type="arabicParenR"/>
            </a:pPr>
            <a:r>
              <a:rPr lang="en-US" sz="1600" dirty="0">
                <a:latin typeface="Calibri" panose="020F0502020204030204" pitchFamily="34" charset="0"/>
              </a:rPr>
              <a:t>Security &amp; Privacy:</a:t>
            </a:r>
          </a:p>
          <a:p>
            <a:pPr>
              <a:spcBef>
                <a:spcPts val="225"/>
              </a:spcBef>
              <a:buFont typeface="+mj-lt"/>
              <a:buAutoNum type="arabicParenR"/>
            </a:pPr>
            <a:r>
              <a:rPr lang="en-US" sz="1600" dirty="0">
                <a:latin typeface="Calibri" panose="020F0502020204030204" pitchFamily="34" charset="0"/>
              </a:rPr>
              <a:t>Monitoring: </a:t>
            </a:r>
          </a:p>
          <a:p>
            <a:pPr>
              <a:spcBef>
                <a:spcPts val="225"/>
              </a:spcBef>
              <a:buFont typeface="+mj-lt"/>
              <a:buAutoNum type="arabicParenR"/>
            </a:pPr>
            <a:r>
              <a:rPr lang="en-US" sz="1600" dirty="0" err="1">
                <a:latin typeface="Calibri" panose="020F0502020204030204" pitchFamily="34" charset="0"/>
              </a:rPr>
              <a:t>IaaS</a:t>
            </a:r>
            <a:r>
              <a:rPr lang="en-US" sz="1600" dirty="0">
                <a:latin typeface="Calibri" panose="020F0502020204030204" pitchFamily="34" charset="0"/>
              </a:rPr>
              <a:t> Management from HPC to hypervisors:</a:t>
            </a:r>
          </a:p>
          <a:p>
            <a:pPr>
              <a:spcBef>
                <a:spcPts val="225"/>
              </a:spcBef>
              <a:buFont typeface="+mj-lt"/>
              <a:buAutoNum type="arabicParenR"/>
            </a:pPr>
            <a:r>
              <a:rPr lang="en-US" sz="1600" dirty="0">
                <a:latin typeface="Calibri" panose="020F0502020204030204" pitchFamily="34" charset="0"/>
              </a:rPr>
              <a:t>DevOps: </a:t>
            </a:r>
          </a:p>
          <a:p>
            <a:pPr>
              <a:spcBef>
                <a:spcPts val="225"/>
              </a:spcBef>
              <a:buFont typeface="+mj-lt"/>
              <a:buAutoNum type="arabicParenR"/>
            </a:pPr>
            <a:r>
              <a:rPr lang="en-US" sz="1600" dirty="0">
                <a:latin typeface="Calibri" panose="020F0502020204030204" pitchFamily="34" charset="0"/>
              </a:rPr>
              <a:t>Interoperability:</a:t>
            </a:r>
          </a:p>
          <a:p>
            <a:pPr>
              <a:spcBef>
                <a:spcPts val="225"/>
              </a:spcBef>
              <a:buFont typeface="+mj-lt"/>
              <a:buAutoNum type="arabicParenR"/>
            </a:pPr>
            <a:r>
              <a:rPr lang="en-US" sz="1600" dirty="0">
                <a:latin typeface="Calibri" panose="020F0502020204030204" pitchFamily="34" charset="0"/>
              </a:rPr>
              <a:t>File systems: </a:t>
            </a:r>
          </a:p>
          <a:p>
            <a:pPr>
              <a:spcBef>
                <a:spcPts val="225"/>
              </a:spcBef>
              <a:buFont typeface="+mj-lt"/>
              <a:buAutoNum type="arabicParenR"/>
            </a:pPr>
            <a:r>
              <a:rPr lang="en-US" sz="1600" dirty="0">
                <a:latin typeface="Calibri" panose="020F0502020204030204" pitchFamily="34" charset="0"/>
              </a:rPr>
              <a:t>Cluster Resource Management: </a:t>
            </a:r>
          </a:p>
          <a:p>
            <a:pPr>
              <a:spcBef>
                <a:spcPts val="225"/>
              </a:spcBef>
              <a:buFont typeface="+mj-lt"/>
              <a:buAutoNum type="arabicParenR"/>
            </a:pPr>
            <a:r>
              <a:rPr lang="en-US" sz="1600" dirty="0">
                <a:latin typeface="Calibri" panose="020F0502020204030204" pitchFamily="34" charset="0"/>
              </a:rPr>
              <a:t>Data Transport: </a:t>
            </a:r>
          </a:p>
          <a:p>
            <a:pPr>
              <a:spcBef>
                <a:spcPts val="225"/>
              </a:spcBef>
              <a:buFont typeface="+mj-lt"/>
              <a:buAutoNum type="arabicParenR"/>
            </a:pPr>
            <a:r>
              <a:rPr lang="en-US" sz="1600" dirty="0">
                <a:latin typeface="Calibri" panose="020F0502020204030204" pitchFamily="34" charset="0"/>
              </a:rPr>
              <a:t>A) File management</a:t>
            </a:r>
            <a:br>
              <a:rPr lang="en-US" sz="1600" dirty="0">
                <a:latin typeface="Calibri" panose="020F0502020204030204" pitchFamily="34" charset="0"/>
              </a:rPr>
            </a:br>
            <a:r>
              <a:rPr lang="en-US" sz="1600" dirty="0">
                <a:latin typeface="Calibri" panose="020F0502020204030204" pitchFamily="34" charset="0"/>
              </a:rPr>
              <a:t>B) NoSQL</a:t>
            </a:r>
            <a:br>
              <a:rPr lang="en-US" sz="1600" dirty="0">
                <a:latin typeface="Calibri" panose="020F0502020204030204" pitchFamily="34" charset="0"/>
              </a:rPr>
            </a:br>
            <a:r>
              <a:rPr lang="en-US" sz="1600" dirty="0">
                <a:latin typeface="Calibri" panose="020F0502020204030204" pitchFamily="34" charset="0"/>
              </a:rPr>
              <a:t>C) SQL </a:t>
            </a:r>
          </a:p>
          <a:p>
            <a:pPr>
              <a:spcBef>
                <a:spcPts val="225"/>
              </a:spcBef>
              <a:buFont typeface="+mj-lt"/>
              <a:buAutoNum type="arabicParenR"/>
            </a:pPr>
            <a:r>
              <a:rPr lang="en-US" sz="1600" dirty="0">
                <a:latin typeface="Calibri" panose="020F0502020204030204" pitchFamily="34" charset="0"/>
              </a:rPr>
              <a:t>In-memory </a:t>
            </a:r>
            <a:r>
              <a:rPr lang="en-US" sz="1600" dirty="0" err="1">
                <a:latin typeface="Calibri" panose="020F0502020204030204" pitchFamily="34" charset="0"/>
              </a:rPr>
              <a:t>databases&amp;caches</a:t>
            </a:r>
            <a:r>
              <a:rPr lang="en-US" sz="1600" dirty="0">
                <a:latin typeface="Calibri" panose="020F0502020204030204" pitchFamily="34" charset="0"/>
              </a:rPr>
              <a:t> / Object-relational mapping / Extraction Tools</a:t>
            </a:r>
          </a:p>
          <a:p>
            <a:pPr>
              <a:spcBef>
                <a:spcPts val="225"/>
              </a:spcBef>
              <a:buFont typeface="+mj-lt"/>
              <a:buAutoNum type="arabicParenR"/>
            </a:pPr>
            <a:r>
              <a:rPr lang="en-US" sz="16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600" dirty="0">
                <a:latin typeface="Calibri" panose="020F0502020204030204" pitchFamily="34" charset="0"/>
              </a:rPr>
              <a:t>A) Basic Programming model and runtime, SPMD, </a:t>
            </a:r>
            <a:r>
              <a:rPr lang="en-US" sz="1600" dirty="0" err="1">
                <a:latin typeface="Calibri" panose="020F0502020204030204" pitchFamily="34" charset="0"/>
              </a:rPr>
              <a:t>MapReduce</a:t>
            </a:r>
            <a:r>
              <a:rPr lang="en-US" sz="1600" dirty="0">
                <a:latin typeface="Calibri" panose="020F0502020204030204" pitchFamily="34" charset="0"/>
              </a:rPr>
              <a:t>:</a:t>
            </a:r>
            <a:br>
              <a:rPr lang="en-US" sz="1600" dirty="0">
                <a:latin typeface="Calibri" panose="020F0502020204030204" pitchFamily="34" charset="0"/>
              </a:rPr>
            </a:br>
            <a:r>
              <a:rPr lang="en-US" sz="1600" dirty="0">
                <a:latin typeface="Calibri" panose="020F0502020204030204" pitchFamily="34" charset="0"/>
              </a:rPr>
              <a:t>B) Streaming:</a:t>
            </a:r>
          </a:p>
          <a:p>
            <a:pPr>
              <a:spcBef>
                <a:spcPts val="225"/>
              </a:spcBef>
              <a:buFont typeface="+mj-lt"/>
              <a:buAutoNum type="arabicParenR"/>
            </a:pPr>
            <a:r>
              <a:rPr lang="en-US" sz="1600" dirty="0">
                <a:latin typeface="Calibri" panose="020F0502020204030204" pitchFamily="34" charset="0"/>
              </a:rPr>
              <a:t>A) High level Programming: </a:t>
            </a:r>
            <a:br>
              <a:rPr lang="en-US" sz="1600" dirty="0">
                <a:latin typeface="Calibri" panose="020F0502020204030204" pitchFamily="34" charset="0"/>
              </a:rPr>
            </a:br>
            <a:r>
              <a:rPr lang="en-US" sz="1600" dirty="0">
                <a:latin typeface="Calibri" panose="020F0502020204030204" pitchFamily="34" charset="0"/>
              </a:rPr>
              <a:t>B) Frameworks</a:t>
            </a:r>
          </a:p>
          <a:p>
            <a:pPr>
              <a:spcBef>
                <a:spcPts val="225"/>
              </a:spcBef>
              <a:buFont typeface="+mj-lt"/>
              <a:buAutoNum type="arabicParenR"/>
            </a:pPr>
            <a:r>
              <a:rPr lang="en-US" sz="1600" dirty="0">
                <a:latin typeface="Calibri" panose="020F0502020204030204" pitchFamily="34" charset="0"/>
              </a:rPr>
              <a:t>Application and Analytics: </a:t>
            </a:r>
          </a:p>
          <a:p>
            <a:pPr>
              <a:spcBef>
                <a:spcPts val="225"/>
              </a:spcBef>
              <a:buFont typeface="+mj-lt"/>
              <a:buAutoNum type="arabicParenR"/>
            </a:pPr>
            <a:r>
              <a:rPr lang="en-US" sz="1600" dirty="0">
                <a:latin typeface="Calibri" panose="020F0502020204030204" pitchFamily="34" charset="0"/>
              </a:rPr>
              <a:t>Workflow-Orchestration:</a:t>
            </a:r>
          </a:p>
        </p:txBody>
      </p:sp>
      <p:sp>
        <p:nvSpPr>
          <p:cNvPr id="7" name="Slide Number Placeholder 6"/>
          <p:cNvSpPr>
            <a:spLocks noGrp="1"/>
          </p:cNvSpPr>
          <p:nvPr>
            <p:ph type="sldNum" sz="quarter" idx="12"/>
          </p:nvPr>
        </p:nvSpPr>
        <p:spPr/>
        <p:txBody>
          <a:bodyPr/>
          <a:lstStyle/>
          <a:p>
            <a:fld id="{39B2FC35-689C-482B-881D-27C85BFD1D21}" type="slidenum">
              <a:rPr lang="en-US" smtClean="0"/>
              <a:pPr/>
              <a:t>36</a:t>
            </a:fld>
            <a:endParaRPr lang="en-US" dirty="0"/>
          </a:p>
        </p:txBody>
      </p:sp>
      <p:sp>
        <p:nvSpPr>
          <p:cNvPr id="6" name="TextBox 5"/>
          <p:cNvSpPr txBox="1"/>
          <p:nvPr/>
        </p:nvSpPr>
        <p:spPr>
          <a:xfrm>
            <a:off x="4753263" y="787078"/>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5056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smtClean="0">
              <a:solidFill>
                <a:srgbClr val="000000"/>
              </a:solidFill>
            </a:endParaRPr>
          </a:p>
        </p:txBody>
      </p:sp>
      <p:sp>
        <p:nvSpPr>
          <p:cNvPr id="10" name="Slide Number Placeholder 9"/>
          <p:cNvSpPr>
            <a:spLocks noGrp="1"/>
          </p:cNvSpPr>
          <p:nvPr>
            <p:ph type="sldNum" sz="quarter" idx="4294967295"/>
          </p:nvPr>
        </p:nvSpPr>
        <p:spPr>
          <a:xfrm>
            <a:off x="8323943" y="6291943"/>
            <a:ext cx="613228" cy="293913"/>
          </a:xfrm>
          <a:prstGeom prst="rect">
            <a:avLst/>
          </a:prstGeom>
        </p:spPr>
        <p:txBody>
          <a:bodyPr/>
          <a:lstStyle/>
          <a:p>
            <a:fld id="{C4B85148-DB98-4269-ACE6-2DF49F9918C9}" type="slidenum">
              <a:rPr lang="en-US" smtClean="0">
                <a:solidFill>
                  <a:srgbClr val="000000"/>
                </a:solidFill>
              </a:rPr>
              <a:pPr/>
              <a:t>37</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14653" y="326012"/>
            <a:ext cx="9114693" cy="6205976"/>
          </a:xfrm>
          <a:prstGeom prst="rect">
            <a:avLst/>
          </a:prstGeom>
        </p:spPr>
      </p:pic>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4268865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smtClean="0"/>
              <a:t>Java Grande</a:t>
            </a:r>
            <a:br>
              <a:rPr lang="en-US" sz="3600" b="1" dirty="0" smtClean="0"/>
            </a:br>
            <a:r>
              <a:rPr lang="en-US" sz="3600" dirty="0"/>
              <a:t/>
            </a:r>
            <a:br>
              <a:rPr lang="en-US" sz="3600" dirty="0"/>
            </a:br>
            <a:r>
              <a:rPr lang="en-US" sz="3600" dirty="0" smtClean="0"/>
              <a:t>Revisited on 3 data analytics codes</a:t>
            </a:r>
            <a:br>
              <a:rPr lang="en-US" sz="3600" dirty="0" smtClean="0"/>
            </a:br>
            <a:r>
              <a:rPr lang="en-US" sz="3600" dirty="0" smtClean="0"/>
              <a:t>Clustering</a:t>
            </a:r>
            <a:br>
              <a:rPr lang="en-US" sz="3600" dirty="0" smtClean="0"/>
            </a:br>
            <a:r>
              <a:rPr lang="en-US" sz="3600" dirty="0" smtClean="0"/>
              <a:t>Multidimensional Scaling</a:t>
            </a:r>
            <a:br>
              <a:rPr lang="en-US" sz="3600" dirty="0" smtClean="0"/>
            </a:br>
            <a:r>
              <a:rPr lang="en-US" sz="3600" dirty="0" smtClean="0"/>
              <a:t>Latent Dirichlet Allocation</a:t>
            </a:r>
            <a:br>
              <a:rPr lang="en-US" sz="3600" dirty="0" smtClean="0"/>
            </a:br>
            <a:r>
              <a:rPr lang="en-US" sz="3600" dirty="0"/>
              <a:t/>
            </a:r>
            <a:br>
              <a:rPr lang="en-US" sz="3600" dirty="0"/>
            </a:br>
            <a:r>
              <a:rPr lang="en-US" sz="3600" dirty="0" smtClean="0"/>
              <a:t>all sophisticated algorithms</a:t>
            </a:r>
            <a:br>
              <a:rPr lang="en-US" sz="3600" dirty="0" smtClean="0"/>
            </a:br>
            <a:r>
              <a:rPr lang="en-US" sz="3600" dirty="0" smtClean="0"/>
              <a:t/>
            </a:r>
            <a:br>
              <a:rPr lang="en-US" sz="3600" dirty="0" smtClean="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38</a:t>
            </a:fld>
            <a:endParaRPr lang="en-US"/>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49032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14399" y="211015"/>
            <a:ext cx="2198038" cy="830997"/>
          </a:xfrm>
          <a:prstGeom prst="rect">
            <a:avLst/>
          </a:prstGeom>
          <a:noFill/>
        </p:spPr>
        <p:txBody>
          <a:bodyPr wrap="none" rtlCol="0">
            <a:spAutoFit/>
          </a:bodyPr>
          <a:lstStyle/>
          <a:p>
            <a:r>
              <a:rPr lang="en-US" sz="2400" dirty="0" smtClean="0">
                <a:solidFill>
                  <a:schemeClr val="bg1"/>
                </a:solidFill>
              </a:rPr>
              <a:t>446K sequences</a:t>
            </a:r>
          </a:p>
          <a:p>
            <a:r>
              <a:rPr lang="en-US" sz="2400" dirty="0" smtClean="0">
                <a:solidFill>
                  <a:schemeClr val="bg1"/>
                </a:solidFill>
              </a:rPr>
              <a:t>~100 clusters</a:t>
            </a:r>
            <a:endParaRPr lang="en-US" sz="2400" dirty="0">
              <a:solidFill>
                <a:schemeClr val="bg1"/>
              </a:solidFill>
            </a:endParaRPr>
          </a:p>
        </p:txBody>
      </p:sp>
      <p:sp>
        <p:nvSpPr>
          <p:cNvPr id="2" name="Date Placeholder 1"/>
          <p:cNvSpPr>
            <a:spLocks noGrp="1"/>
          </p:cNvSpPr>
          <p:nvPr>
            <p:ph type="dt" sz="half" idx="4294967295"/>
          </p:nvPr>
        </p:nvSpPr>
        <p:spPr/>
        <p:txBody>
          <a:bodyPr/>
          <a:lstStyle/>
          <a:p>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289761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rmAutofit/>
          </a:bodyPr>
          <a:lstStyle/>
          <a:p>
            <a:pPr algn="ctr"/>
            <a:r>
              <a:rPr lang="en-US" sz="3600" b="1" dirty="0" smtClean="0"/>
              <a:t/>
            </a:r>
            <a:br>
              <a:rPr lang="en-US" sz="3600" b="1" dirty="0" smtClean="0"/>
            </a:br>
            <a:r>
              <a:rPr lang="en-US" sz="3600" b="1" dirty="0" smtClean="0"/>
              <a:t> </a:t>
            </a:r>
            <a:r>
              <a:rPr lang="en-US" b="1" dirty="0"/>
              <a:t/>
            </a:r>
            <a:br>
              <a:rPr lang="en-US" b="1" dirty="0"/>
            </a:br>
            <a:r>
              <a:rPr lang="en-US" b="1" dirty="0" smtClean="0"/>
              <a:t>NIST Big Data Initiative</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p>
          <a:p>
            <a:r>
              <a:rPr lang="en-US" dirty="0" smtClean="0">
                <a:solidFill>
                  <a:schemeClr val="tx1">
                    <a:lumMod val="65000"/>
                    <a:lumOff val="35000"/>
                  </a:schemeClr>
                </a:solidFill>
              </a:rPr>
              <a:t>And</a:t>
            </a:r>
          </a:p>
          <a:p>
            <a:r>
              <a:rPr lang="en-US" b="1" dirty="0">
                <a:solidFill>
                  <a:srgbClr val="C00000"/>
                </a:solidFill>
              </a:rPr>
              <a:t>Big Data Application Analysis</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4</a:t>
            </a:fld>
            <a:endParaRPr lang="en-US"/>
          </a:p>
        </p:txBody>
      </p:sp>
    </p:spTree>
    <p:extLst>
      <p:ext uri="{BB962C8B-B14F-4D97-AF65-F5344CB8AC3E}">
        <p14:creationId xmlns:p14="http://schemas.microsoft.com/office/powerpoint/2010/main" val="1317161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02" y="72247"/>
            <a:ext cx="9144000" cy="1144800"/>
          </a:xfrm>
        </p:spPr>
        <p:txBody>
          <a:bodyPr vert="horz" wrap="square" lIns="100794" tIns="35202" rIns="100794" bIns="50397" numCol="1" anchor="ctr" anchorCtr="0" compatLnSpc="1">
            <a:prstTxWarp prst="textNoShape">
              <a:avLst/>
            </a:prstTxWarp>
            <a:normAutofit/>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smtClean="0"/>
              <a:t>Protein Universe Browser for COG Sequences with a few illustrative biologically identified clusters</a:t>
            </a:r>
          </a:p>
        </p:txBody>
      </p:sp>
      <p:sp>
        <p:nvSpPr>
          <p:cNvPr id="5" name="Slide Number Placeholder 5"/>
          <p:cNvSpPr>
            <a:spLocks noGrp="1"/>
          </p:cNvSpPr>
          <p:nvPr>
            <p:ph type="sldNum" sz="quarter" idx="4294967295"/>
          </p:nvPr>
        </p:nvSpPr>
        <p:spPr>
          <a:xfrm>
            <a:off x="6553200" y="6356350"/>
            <a:ext cx="2133600" cy="365125"/>
          </a:xfrm>
          <a:prstGeom prst="rect">
            <a:avLst/>
          </a:prstGeom>
        </p:spPr>
        <p:txBody>
          <a:bodyPr>
            <a:normAutofit/>
          </a:bodyPr>
          <a:lstStyle/>
          <a:p>
            <a:pPr>
              <a:lnSpc>
                <a:spcPct val="73000"/>
              </a:lnSpc>
            </a:pPr>
            <a:fld id="{0AC073B1-9238-43AB-AC67-3B16E1F5FAA3}" type="slidenum">
              <a:rPr lang="en-US" sz="1270"/>
              <a:pPr>
                <a:lnSpc>
                  <a:spcPct val="73000"/>
                </a:lnSpc>
              </a:pPr>
              <a:t>40</a:t>
            </a:fld>
            <a:endParaRPr lang="en-US" sz="1270"/>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521071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 y="-44234"/>
            <a:ext cx="7718612" cy="6929128"/>
          </a:xfrm>
          <a:prstGeom prst="rect">
            <a:avLst/>
          </a:prstGeom>
        </p:spPr>
      </p:pic>
      <p:sp>
        <p:nvSpPr>
          <p:cNvPr id="2" name="Title 1"/>
          <p:cNvSpPr>
            <a:spLocks noGrp="1"/>
          </p:cNvSpPr>
          <p:nvPr>
            <p:ph type="title"/>
          </p:nvPr>
        </p:nvSpPr>
        <p:spPr>
          <a:xfrm>
            <a:off x="6351494" y="0"/>
            <a:ext cx="2819400" cy="1905000"/>
          </a:xfrm>
          <a:solidFill>
            <a:schemeClr val="bg1"/>
          </a:solidFill>
        </p:spPr>
        <p:txBody>
          <a:bodyPr/>
          <a:lstStyle/>
          <a:p>
            <a:r>
              <a:rPr lang="en-US" sz="2400" dirty="0" smtClean="0"/>
              <a:t>10 year US Stock daily price time series mapped to 3D (work in progress)</a:t>
            </a:r>
            <a:endParaRPr lang="en-US" sz="2400" dirty="0"/>
          </a:p>
        </p:txBody>
      </p:sp>
      <p:sp>
        <p:nvSpPr>
          <p:cNvPr id="5" name="TextBox 4"/>
          <p:cNvSpPr txBox="1"/>
          <p:nvPr/>
        </p:nvSpPr>
        <p:spPr>
          <a:xfrm>
            <a:off x="7761194" y="1949234"/>
            <a:ext cx="1295399" cy="1938992"/>
          </a:xfrm>
          <a:prstGeom prst="rect">
            <a:avLst/>
          </a:prstGeom>
          <a:solidFill>
            <a:schemeClr val="bg1"/>
          </a:solidFill>
        </p:spPr>
        <p:txBody>
          <a:bodyPr wrap="square" rtlCol="0">
            <a:spAutoFit/>
          </a:bodyPr>
          <a:lstStyle/>
          <a:p>
            <a:r>
              <a:rPr lang="en-US" dirty="0" smtClean="0"/>
              <a:t>3400 stocks</a:t>
            </a:r>
          </a:p>
          <a:p>
            <a:r>
              <a:rPr lang="en-US" dirty="0" smtClean="0"/>
              <a:t>10 large ones shown</a:t>
            </a:r>
            <a:endParaRPr lang="en-US" dirty="0"/>
          </a:p>
        </p:txBody>
      </p:sp>
      <p:sp>
        <p:nvSpPr>
          <p:cNvPr id="6" name="TextBox 5"/>
          <p:cNvSpPr txBox="1"/>
          <p:nvPr/>
        </p:nvSpPr>
        <p:spPr>
          <a:xfrm>
            <a:off x="7235176" y="4648200"/>
            <a:ext cx="922047" cy="461665"/>
          </a:xfrm>
          <a:prstGeom prst="rect">
            <a:avLst/>
          </a:prstGeom>
          <a:solidFill>
            <a:schemeClr val="bg1"/>
          </a:solidFill>
        </p:spPr>
        <p:txBody>
          <a:bodyPr wrap="none" rtlCol="0">
            <a:spAutoFit/>
          </a:bodyPr>
          <a:lstStyle/>
          <a:p>
            <a:r>
              <a:rPr lang="en-US" dirty="0" smtClean="0"/>
              <a:t>down</a:t>
            </a:r>
            <a:endParaRPr lang="en-US" dirty="0"/>
          </a:p>
        </p:txBody>
      </p:sp>
      <p:sp>
        <p:nvSpPr>
          <p:cNvPr id="7" name="TextBox 6"/>
          <p:cNvSpPr txBox="1"/>
          <p:nvPr/>
        </p:nvSpPr>
        <p:spPr>
          <a:xfrm>
            <a:off x="76200" y="6096000"/>
            <a:ext cx="527709" cy="461665"/>
          </a:xfrm>
          <a:prstGeom prst="rect">
            <a:avLst/>
          </a:prstGeom>
          <a:solidFill>
            <a:schemeClr val="bg1"/>
          </a:solidFill>
        </p:spPr>
        <p:txBody>
          <a:bodyPr wrap="none" rtlCol="0">
            <a:spAutoFit/>
          </a:bodyPr>
          <a:lstStyle/>
          <a:p>
            <a:r>
              <a:rPr lang="en-US" dirty="0" smtClean="0"/>
              <a:t>up</a:t>
            </a:r>
            <a:endParaRPr lang="en-US" dirty="0"/>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sp>
        <p:nvSpPr>
          <p:cNvPr id="8" name="Slide Number Placeholder 7"/>
          <p:cNvSpPr>
            <a:spLocks noGrp="1"/>
          </p:cNvSpPr>
          <p:nvPr>
            <p:ph type="sldNum" sz="quarter" idx="12"/>
          </p:nvPr>
        </p:nvSpPr>
        <p:spPr/>
        <p:txBody>
          <a:bodyPr/>
          <a:lstStyle/>
          <a:p>
            <a:fld id="{C4B85148-DB98-4269-ACE6-2DF49F9918C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357866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96570" y="51976"/>
            <a:ext cx="9047430" cy="1143000"/>
          </a:xfrm>
        </p:spPr>
        <p:txBody>
          <a:bodyPr tIns="35199">
            <a:normAutofit/>
          </a:bodyPr>
          <a:lstStyle/>
          <a:p>
            <a:pPr eaLnBrk="1" fontAlgn="auto" hangingPunct="1">
              <a:spcAft>
                <a:spcPts val="0"/>
              </a:spcAft>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US" dirty="0"/>
              <a:t>Heatmap of </a:t>
            </a:r>
            <a:r>
              <a:rPr lang="en-US" dirty="0" smtClean="0"/>
              <a:t>Original distances vs 3D Euclidean Distances</a:t>
            </a:r>
            <a:endParaRPr lang="en-US" dirty="0"/>
          </a:p>
        </p:txBody>
      </p:sp>
      <p:sp>
        <p:nvSpPr>
          <p:cNvPr id="5" name="Slide Number Placeholder 5"/>
          <p:cNvSpPr>
            <a:spLocks noGrp="1"/>
          </p:cNvSpPr>
          <p:nvPr>
            <p:ph type="sldNum" sz="quarter" idx="12"/>
          </p:nvPr>
        </p:nvSpPr>
        <p:spPr/>
        <p:txBody>
          <a:bodyPr>
            <a:normAutofit fontScale="77500" lnSpcReduction="20000"/>
          </a:bodyPr>
          <a:lstStyle/>
          <a:p>
            <a:pPr>
              <a:defRPr/>
            </a:pPr>
            <a:fld id="{A4520876-8126-4A4E-88CD-DABA9C26EB89}" type="slidenum">
              <a:rPr lang="en-US">
                <a:solidFill>
                  <a:prstClr val="black">
                    <a:tint val="75000"/>
                  </a:prstClr>
                </a:solidFill>
              </a:rPr>
              <a:pPr>
                <a:defRPr/>
              </a:pPr>
              <a:t>42</a:t>
            </a:fld>
            <a:endParaRPr lang="en-US">
              <a:solidFill>
                <a:prstClr val="black">
                  <a:tint val="75000"/>
                </a:prstClr>
              </a:solidFill>
            </a:endParaRPr>
          </a:p>
        </p:txBody>
      </p:sp>
      <p:sp>
        <p:nvSpPr>
          <p:cNvPr id="3" name="Date Placeholder 2"/>
          <p:cNvSpPr>
            <a:spLocks noGrp="1"/>
          </p:cNvSpPr>
          <p:nvPr>
            <p:ph type="dt" sz="half" idx="2"/>
          </p:nvPr>
        </p:nvSpPr>
        <p:spPr/>
        <p:txBody>
          <a:bodyPr/>
          <a:lstStyle/>
          <a:p>
            <a:endParaRPr lang="en-US" dirty="0">
              <a:solidFill>
                <a:prstClr val="black">
                  <a:tint val="75000"/>
                </a:prstClr>
              </a:solidFill>
            </a:endParaRPr>
          </a:p>
        </p:txBody>
      </p:sp>
      <p:grpSp>
        <p:nvGrpSpPr>
          <p:cNvPr id="12" name="Group 11"/>
          <p:cNvGrpSpPr/>
          <p:nvPr/>
        </p:nvGrpSpPr>
        <p:grpSpPr>
          <a:xfrm>
            <a:off x="0" y="1418551"/>
            <a:ext cx="4399984" cy="4573920"/>
            <a:chOff x="0" y="1418551"/>
            <a:chExt cx="4399984" cy="4573920"/>
          </a:xfrm>
        </p:grpSpPr>
        <p:pic>
          <p:nvPicPr>
            <p:cNvPr id="2765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881"/>
            <a:stretch/>
          </p:blipFill>
          <p:spPr bwMode="auto">
            <a:xfrm>
              <a:off x="0" y="1418551"/>
              <a:ext cx="4399984" cy="4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flipH="1">
              <a:off x="258249" y="1418551"/>
              <a:ext cx="3883487" cy="369332"/>
            </a:xfrm>
            <a:prstGeom prst="rect">
              <a:avLst/>
            </a:prstGeom>
            <a:noFill/>
          </p:spPr>
          <p:txBody>
            <a:bodyPr wrap="square" rtlCol="0">
              <a:spAutoFit/>
            </a:bodyPr>
            <a:lstStyle/>
            <a:p>
              <a:r>
                <a:rPr lang="en-US" b="1" dirty="0"/>
                <a:t>Proteomics </a:t>
              </a:r>
              <a:r>
                <a:rPr lang="en-US" b="1" dirty="0" smtClean="0"/>
                <a:t>(Needleman-</a:t>
              </a:r>
              <a:r>
                <a:rPr lang="en-US" b="1" dirty="0" err="1" smtClean="0"/>
                <a:t>Wunsch</a:t>
              </a:r>
              <a:r>
                <a:rPr lang="en-US" b="1" dirty="0"/>
                <a:t>)</a:t>
              </a:r>
            </a:p>
          </p:txBody>
        </p:sp>
        <p:cxnSp>
          <p:nvCxnSpPr>
            <p:cNvPr id="8" name="Straight Connector 7"/>
            <p:cNvCxnSpPr/>
            <p:nvPr/>
          </p:nvCxnSpPr>
          <p:spPr bwMode="auto">
            <a:xfrm flipV="1">
              <a:off x="964194" y="2401812"/>
              <a:ext cx="2657192" cy="2607398"/>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14" name="Group 13"/>
          <p:cNvGrpSpPr/>
          <p:nvPr/>
        </p:nvGrpSpPr>
        <p:grpSpPr>
          <a:xfrm>
            <a:off x="4309449" y="1058721"/>
            <a:ext cx="4834551" cy="4936728"/>
            <a:chOff x="4309449" y="1058721"/>
            <a:chExt cx="4834551" cy="4936728"/>
          </a:xfrm>
        </p:grpSpPr>
        <p:sp>
          <p:nvSpPr>
            <p:cNvPr id="9" name="TextBox 8"/>
            <p:cNvSpPr txBox="1"/>
            <p:nvPr/>
          </p:nvSpPr>
          <p:spPr>
            <a:xfrm flipH="1">
              <a:off x="4620284" y="1058721"/>
              <a:ext cx="4360428" cy="369332"/>
            </a:xfrm>
            <a:prstGeom prst="rect">
              <a:avLst/>
            </a:prstGeom>
            <a:noFill/>
          </p:spPr>
          <p:txBody>
            <a:bodyPr wrap="square" rtlCol="0">
              <a:spAutoFit/>
            </a:bodyPr>
            <a:lstStyle/>
            <a:p>
              <a:r>
                <a:rPr lang="en-US" b="1" dirty="0" smtClean="0"/>
                <a:t>Stock market: Annual Change 2004 </a:t>
              </a:r>
              <a:endParaRPr lang="en-US" b="1"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7097" t="9543" r="6567" b="47289"/>
            <a:stretch/>
          </p:blipFill>
          <p:spPr>
            <a:xfrm>
              <a:off x="4309449" y="1491469"/>
              <a:ext cx="4834551" cy="4503980"/>
            </a:xfrm>
            <a:prstGeom prst="rect">
              <a:avLst/>
            </a:prstGeom>
          </p:spPr>
        </p:pic>
        <p:cxnSp>
          <p:nvCxnSpPr>
            <p:cNvPr id="13" name="Straight Connector 12"/>
            <p:cNvCxnSpPr/>
            <p:nvPr/>
          </p:nvCxnSpPr>
          <p:spPr bwMode="auto">
            <a:xfrm flipV="1">
              <a:off x="5115208" y="2036475"/>
              <a:ext cx="3208734" cy="3188509"/>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15" name="TextBox 14"/>
          <p:cNvSpPr txBox="1"/>
          <p:nvPr/>
        </p:nvSpPr>
        <p:spPr>
          <a:xfrm>
            <a:off x="3182320" y="5441551"/>
            <a:ext cx="1896673" cy="369332"/>
          </a:xfrm>
          <a:prstGeom prst="rect">
            <a:avLst/>
          </a:prstGeom>
          <a:noFill/>
        </p:spPr>
        <p:txBody>
          <a:bodyPr wrap="none" rtlCol="0">
            <a:spAutoFit/>
          </a:bodyPr>
          <a:lstStyle/>
          <a:p>
            <a:r>
              <a:rPr lang="en-US" dirty="0" smtClean="0">
                <a:solidFill>
                  <a:srgbClr val="FF0000"/>
                </a:solidFill>
              </a:rPr>
              <a:t>y=x is perfection</a:t>
            </a:r>
            <a:endParaRPr lang="en-US" dirty="0">
              <a:solidFill>
                <a:srgbClr val="FF0000"/>
              </a:solidFill>
            </a:endParaRPr>
          </a:p>
        </p:txBody>
      </p:sp>
    </p:spTree>
    <p:extLst>
      <p:ext uri="{BB962C8B-B14F-4D97-AF65-F5344CB8AC3E}">
        <p14:creationId xmlns:p14="http://schemas.microsoft.com/office/powerpoint/2010/main" val="2191820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1252"/>
            <a:ext cx="9144000" cy="6056748"/>
          </a:xfrm>
          <a:prstGeom prst="rect">
            <a:avLst/>
          </a:prstGeom>
        </p:spPr>
      </p:pic>
      <p:sp>
        <p:nvSpPr>
          <p:cNvPr id="2" name="Title 1"/>
          <p:cNvSpPr>
            <a:spLocks noGrp="1"/>
          </p:cNvSpPr>
          <p:nvPr>
            <p:ph type="title"/>
          </p:nvPr>
        </p:nvSpPr>
        <p:spPr>
          <a:xfrm>
            <a:off x="0" y="6036"/>
            <a:ext cx="9144000" cy="795216"/>
          </a:xfrm>
        </p:spPr>
        <p:txBody>
          <a:bodyPr/>
          <a:lstStyle/>
          <a:p>
            <a:r>
              <a:rPr lang="en-US" dirty="0" smtClean="0"/>
              <a:t>3D Phylogenetic Tree from WDA SMACOF </a:t>
            </a:r>
            <a:endParaRPr lang="en-US" dirty="0"/>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3704733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57" cy="7137933"/>
          </a:xfrm>
          <a:prstGeom prst="rect">
            <a:avLst/>
          </a:prstGeom>
          <a:noFill/>
          <a:ln>
            <a:noFill/>
          </a:ln>
        </p:spPr>
      </p:pic>
      <p:sp>
        <p:nvSpPr>
          <p:cNvPr id="2" name="Title 1"/>
          <p:cNvSpPr>
            <a:spLocks noGrp="1"/>
          </p:cNvSpPr>
          <p:nvPr>
            <p:ph type="title"/>
          </p:nvPr>
        </p:nvSpPr>
        <p:spPr>
          <a:xfrm>
            <a:off x="1029788" y="2570040"/>
            <a:ext cx="5703025" cy="425840"/>
          </a:xfrm>
        </p:spPr>
        <p:txBody>
          <a:bodyPr/>
          <a:lstStyle/>
          <a:p>
            <a:r>
              <a:rPr lang="en-US" dirty="0" err="1"/>
              <a:t>FastMPJ</a:t>
            </a:r>
            <a:r>
              <a:rPr lang="en-US" dirty="0"/>
              <a:t> </a:t>
            </a:r>
            <a:r>
              <a:rPr lang="en-US" dirty="0" smtClean="0"/>
              <a:t>(Pure Java) v. </a:t>
            </a:r>
            <a:br>
              <a:rPr lang="en-US" dirty="0" smtClean="0"/>
            </a:br>
            <a:r>
              <a:rPr lang="en-US" dirty="0" smtClean="0"/>
              <a:t>Java </a:t>
            </a:r>
            <a:r>
              <a:rPr lang="en-US" dirty="0"/>
              <a:t>on </a:t>
            </a:r>
            <a:r>
              <a:rPr lang="en-US" dirty="0" smtClean="0"/>
              <a:t>C </a:t>
            </a:r>
            <a:r>
              <a:rPr lang="en-US" dirty="0" err="1" smtClean="0"/>
              <a:t>OpenMPI</a:t>
            </a:r>
            <a:r>
              <a:rPr lang="en-US" dirty="0" smtClean="0"/>
              <a:t> </a:t>
            </a:r>
            <a:r>
              <a:rPr lang="en-US" dirty="0"/>
              <a:t>v. </a:t>
            </a:r>
            <a:r>
              <a:rPr lang="en-US" dirty="0" smtClean="0"/>
              <a:t/>
            </a:r>
            <a:br>
              <a:rPr lang="en-US" dirty="0" smtClean="0"/>
            </a:br>
            <a:r>
              <a:rPr lang="en-US" dirty="0" smtClean="0"/>
              <a:t>C </a:t>
            </a:r>
            <a:r>
              <a:rPr lang="en-US" dirty="0" err="1"/>
              <a:t>OpenMPI</a:t>
            </a:r>
            <a:endParaRPr lang="en-US" dirty="0"/>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3280298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09295"/>
          </a:xfrm>
        </p:spPr>
        <p:txBody>
          <a:bodyPr/>
          <a:lstStyle/>
          <a:p>
            <a:r>
              <a:rPr lang="en-US" sz="2800" dirty="0" smtClean="0"/>
              <a:t>DA-MDS Scaling MPI + Habanero Java (22-88 nodes)</a:t>
            </a:r>
            <a:endParaRPr lang="en-US" sz="2800" dirty="0"/>
          </a:p>
        </p:txBody>
      </p:sp>
      <p:sp>
        <p:nvSpPr>
          <p:cNvPr id="6" name="Content Placeholder 5"/>
          <p:cNvSpPr>
            <a:spLocks noGrp="1"/>
          </p:cNvSpPr>
          <p:nvPr>
            <p:ph idx="1"/>
          </p:nvPr>
        </p:nvSpPr>
        <p:spPr>
          <a:xfrm>
            <a:off x="0" y="674153"/>
            <a:ext cx="9144000" cy="564553"/>
          </a:xfrm>
        </p:spPr>
        <p:txBody>
          <a:bodyPr/>
          <a:lstStyle/>
          <a:p>
            <a:r>
              <a:rPr lang="en-US" dirty="0" err="1" smtClean="0"/>
              <a:t>TxP</a:t>
            </a:r>
            <a:r>
              <a:rPr lang="en-US" dirty="0" smtClean="0"/>
              <a:t> is # Threads x # MPI Processes on each Node</a:t>
            </a:r>
          </a:p>
          <a:p>
            <a:r>
              <a:rPr lang="en-US" dirty="0" smtClean="0"/>
              <a:t>As number of nodes increases, using threads not MPI becomes better</a:t>
            </a:r>
          </a:p>
          <a:p>
            <a:r>
              <a:rPr lang="en-US" dirty="0" smtClean="0"/>
              <a:t>DA-MDS is “best general purpose” dimension reduction algorithm</a:t>
            </a:r>
          </a:p>
          <a:p>
            <a:r>
              <a:rPr lang="en-US" dirty="0" smtClean="0"/>
              <a:t>Juliet is a 96 24-core node </a:t>
            </a:r>
            <a:r>
              <a:rPr lang="en-US" dirty="0" err="1" smtClean="0"/>
              <a:t>Haswell</a:t>
            </a:r>
            <a:r>
              <a:rPr lang="en-US" dirty="0" smtClean="0"/>
              <a:t> + 32 36-core </a:t>
            </a:r>
            <a:r>
              <a:rPr lang="en-US" dirty="0" err="1" smtClean="0"/>
              <a:t>Haswell</a:t>
            </a:r>
            <a:r>
              <a:rPr lang="en-US" dirty="0" smtClean="0"/>
              <a:t> </a:t>
            </a:r>
            <a:r>
              <a:rPr lang="en-US" dirty="0" err="1" smtClean="0"/>
              <a:t>Infiniband</a:t>
            </a:r>
            <a:r>
              <a:rPr lang="en-US" dirty="0" smtClean="0"/>
              <a:t> Cluster</a:t>
            </a:r>
          </a:p>
          <a:p>
            <a:r>
              <a:rPr lang="en-US" dirty="0" smtClean="0"/>
              <a:t>Use JNI +</a:t>
            </a:r>
            <a:r>
              <a:rPr lang="en-US" dirty="0" err="1" smtClean="0"/>
              <a:t>OpenMPI</a:t>
            </a:r>
            <a:r>
              <a:rPr lang="en-US" dirty="0" smtClean="0"/>
              <a:t> gives similar MPI performance for Java and C</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45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30" y="2581310"/>
            <a:ext cx="7369521" cy="4276690"/>
          </a:xfrm>
          <a:prstGeom prst="rect">
            <a:avLst/>
          </a:prstGeom>
        </p:spPr>
      </p:pic>
      <p:sp>
        <p:nvSpPr>
          <p:cNvPr id="8" name="TextBox 7"/>
          <p:cNvSpPr txBox="1"/>
          <p:nvPr/>
        </p:nvSpPr>
        <p:spPr>
          <a:xfrm>
            <a:off x="1595824" y="2807647"/>
            <a:ext cx="1056700" cy="646331"/>
          </a:xfrm>
          <a:prstGeom prst="rect">
            <a:avLst/>
          </a:prstGeom>
          <a:noFill/>
        </p:spPr>
        <p:txBody>
          <a:bodyPr wrap="none" rtlCol="0">
            <a:spAutoFit/>
          </a:bodyPr>
          <a:lstStyle/>
          <a:p>
            <a:r>
              <a:rPr lang="en-US" dirty="0" smtClean="0"/>
              <a:t>All MPI </a:t>
            </a:r>
          </a:p>
          <a:p>
            <a:r>
              <a:rPr lang="en-US" dirty="0" smtClean="0"/>
              <a:t>on Node</a:t>
            </a:r>
            <a:endParaRPr lang="en-US" dirty="0"/>
          </a:p>
        </p:txBody>
      </p:sp>
      <p:sp>
        <p:nvSpPr>
          <p:cNvPr id="9" name="TextBox 8"/>
          <p:cNvSpPr txBox="1"/>
          <p:nvPr/>
        </p:nvSpPr>
        <p:spPr>
          <a:xfrm>
            <a:off x="7786348" y="4303008"/>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315500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3511"/>
            <a:ext cx="9144000" cy="5376508"/>
          </a:xfrm>
        </p:spPr>
        <p:txBody>
          <a:bodyPr/>
          <a:lstStyle/>
          <a:p>
            <a:r>
              <a:rPr lang="en-US" sz="1800" dirty="0"/>
              <a:t>Memory mapping exploits </a:t>
            </a:r>
            <a:r>
              <a:rPr lang="en-US" sz="1800" b="1" dirty="0"/>
              <a:t>shared memory </a:t>
            </a:r>
            <a:r>
              <a:rPr lang="en-US" sz="1800" dirty="0"/>
              <a:t>to do inter-process communication for processes within a node and avoid any network overhead</a:t>
            </a:r>
          </a:p>
          <a:p>
            <a:r>
              <a:rPr lang="en-US" sz="1800" dirty="0" smtClean="0"/>
              <a:t>We map part of a file </a:t>
            </a:r>
            <a:r>
              <a:rPr lang="en-US" sz="1800" dirty="0"/>
              <a:t>as an off-heap (i.e. no garbage collection) buffer. Once mapped operations on the buffer takes only memory access time &lt;&lt; network I/O</a:t>
            </a:r>
          </a:p>
          <a:p>
            <a:pPr lvl="1"/>
            <a:r>
              <a:rPr lang="en-US" sz="1800" dirty="0" smtClean="0"/>
              <a:t>Note 1. File </a:t>
            </a:r>
            <a:r>
              <a:rPr lang="en-US" sz="1800" dirty="0"/>
              <a:t>doesn’t need to be in disk </a:t>
            </a:r>
            <a:r>
              <a:rPr lang="en-US" sz="1800" dirty="0" smtClean="0"/>
              <a:t>– </a:t>
            </a:r>
            <a:r>
              <a:rPr lang="en-US" sz="1800" dirty="0"/>
              <a:t>e.g. /</a:t>
            </a:r>
            <a:r>
              <a:rPr lang="en-US" sz="1800" dirty="0" err="1"/>
              <a:t>dev</a:t>
            </a:r>
            <a:r>
              <a:rPr lang="en-US" sz="1800" dirty="0"/>
              <a:t>/</a:t>
            </a:r>
            <a:r>
              <a:rPr lang="en-US" sz="1800" dirty="0" err="1"/>
              <a:t>shm</a:t>
            </a:r>
            <a:r>
              <a:rPr lang="en-US" sz="1800" dirty="0"/>
              <a:t> in Linux is a mount for RAM, which is what we </a:t>
            </a:r>
            <a:r>
              <a:rPr lang="en-US" sz="1800" dirty="0" smtClean="0"/>
              <a:t>use</a:t>
            </a:r>
            <a:r>
              <a:rPr lang="en-US" sz="1800" dirty="0"/>
              <a:t> </a:t>
            </a:r>
            <a:r>
              <a:rPr lang="en-US" sz="1800" dirty="0" smtClean="0"/>
              <a:t>and that avoids OS having to do any disk I/O in the background.</a:t>
            </a:r>
          </a:p>
          <a:p>
            <a:pPr lvl="1"/>
            <a:r>
              <a:rPr lang="en-US" sz="1800" dirty="0" smtClean="0"/>
              <a:t>Note 2. Default Java memory mapping doesn’t guarantee writes from one process to the memory map will be immediately visible to another process with the same mapping. We use a library (</a:t>
            </a:r>
            <a:r>
              <a:rPr lang="en-US" sz="1800" dirty="0" err="1" smtClean="0"/>
              <a:t>OpenHFT</a:t>
            </a:r>
            <a:r>
              <a:rPr lang="en-US" sz="1800" dirty="0" smtClean="0"/>
              <a:t> </a:t>
            </a:r>
            <a:r>
              <a:rPr lang="en-US" sz="1800" dirty="0" err="1" smtClean="0"/>
              <a:t>JavaLang</a:t>
            </a:r>
            <a:r>
              <a:rPr lang="en-US" sz="1800" dirty="0" smtClean="0"/>
              <a:t>) built on </a:t>
            </a:r>
            <a:r>
              <a:rPr lang="en-US" sz="1800" dirty="0" err="1" smtClean="0"/>
              <a:t>sun.misc.Unsafe</a:t>
            </a:r>
            <a:r>
              <a:rPr lang="en-US" sz="1800" dirty="0" smtClean="0"/>
              <a:t> to guarantee this.</a:t>
            </a:r>
            <a:endParaRPr lang="en-US" sz="1800" dirty="0"/>
          </a:p>
          <a:p>
            <a:r>
              <a:rPr lang="en-US" sz="1800" dirty="0" smtClean="0"/>
              <a:t>Processes within a node maps the same file, but at different offsets for their data. </a:t>
            </a:r>
          </a:p>
          <a:p>
            <a:r>
              <a:rPr lang="en-US" sz="1800" dirty="0" smtClean="0"/>
              <a:t>Once all processes (within a node) have written content to buffer a preselected leader process participates in the collective communication through network I/O with other leaders on other nodes.</a:t>
            </a:r>
          </a:p>
          <a:p>
            <a:pPr lvl="1"/>
            <a:r>
              <a:rPr lang="en-US" sz="1800" dirty="0" smtClean="0"/>
              <a:t>Non leaders wait for their leaders to finish communication.</a:t>
            </a:r>
          </a:p>
          <a:p>
            <a:r>
              <a:rPr lang="en-US" sz="1800" dirty="0" smtClean="0"/>
              <a:t>Once leaders complete communication, data is IMMEDIATELY available to all the processes within that node as we are using memory maps.</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
        <p:nvSpPr>
          <p:cNvPr id="5" name="Title 1"/>
          <p:cNvSpPr>
            <a:spLocks noGrp="1"/>
          </p:cNvSpPr>
          <p:nvPr>
            <p:ph type="title"/>
          </p:nvPr>
        </p:nvSpPr>
        <p:spPr>
          <a:xfrm>
            <a:off x="0" y="51072"/>
            <a:ext cx="9144000" cy="642954"/>
          </a:xfrm>
        </p:spPr>
        <p:txBody>
          <a:bodyPr/>
          <a:lstStyle/>
          <a:p>
            <a:r>
              <a:rPr lang="en-US" dirty="0" smtClean="0"/>
              <a:t>Memory Mapping with MPI – How it works</a:t>
            </a:r>
            <a:endParaRPr lang="en-US" dirty="0"/>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771685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9271"/>
            <a:ext cx="9119485" cy="5073999"/>
          </a:xfrm>
        </p:spPr>
        <p:txBody>
          <a:bodyPr/>
          <a:lstStyle/>
          <a:p>
            <a:r>
              <a:rPr lang="en-US" dirty="0" smtClean="0"/>
              <a:t>Reduced network I/O</a:t>
            </a:r>
          </a:p>
          <a:p>
            <a:pPr lvl="1"/>
            <a:r>
              <a:rPr lang="en-US" dirty="0" smtClean="0"/>
              <a:t>1x24x48 with all MPI will have 1152 processes sending M bytes to all 1152 processes through network</a:t>
            </a:r>
          </a:p>
          <a:p>
            <a:pPr lvl="1"/>
            <a:r>
              <a:rPr lang="en-US" dirty="0" smtClean="0"/>
              <a:t>With memory mapping this will be 48 processes sending 24M bytes to 48 processes</a:t>
            </a:r>
          </a:p>
          <a:p>
            <a:pPr lvl="1"/>
            <a:r>
              <a:rPr lang="en-US" dirty="0" smtClean="0"/>
              <a:t>Note. All threads (24x1x48) will have the same communication as memory mapped 1x24x48, so in that is MPI faster than threads not because of communication but because computations with processes is faster than with threads in our applications. </a:t>
            </a:r>
          </a:p>
          <a:p>
            <a:pPr lvl="2"/>
            <a:r>
              <a:rPr lang="en-US" dirty="0" smtClean="0"/>
              <a:t>A possible reason is cache getting invalidated as threads access shared data, but at different offsets</a:t>
            </a:r>
          </a:p>
          <a:p>
            <a:r>
              <a:rPr lang="en-US" dirty="0" smtClean="0"/>
              <a:t>Reduced GC</a:t>
            </a:r>
          </a:p>
          <a:p>
            <a:pPr lvl="1"/>
            <a:r>
              <a:rPr lang="en-US" dirty="0" smtClean="0"/>
              <a:t>As communication buffers are off-heap GC will not get involved. Also, they are allocated (mapped) once, so minimal memory usage</a:t>
            </a:r>
          </a:p>
          <a:p>
            <a:endParaRPr lang="en-US" dirty="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47</a:t>
            </a:fld>
            <a:endParaRPr lang="en-US" dirty="0">
              <a:solidFill>
                <a:prstClr val="black"/>
              </a:solidFill>
            </a:endParaRPr>
          </a:p>
        </p:txBody>
      </p:sp>
      <p:sp>
        <p:nvSpPr>
          <p:cNvPr id="5" name="Title 1"/>
          <p:cNvSpPr>
            <a:spLocks noGrp="1"/>
          </p:cNvSpPr>
          <p:nvPr>
            <p:ph type="title"/>
          </p:nvPr>
        </p:nvSpPr>
        <p:spPr>
          <a:xfrm>
            <a:off x="0" y="86318"/>
            <a:ext cx="9119485" cy="642954"/>
          </a:xfrm>
        </p:spPr>
        <p:txBody>
          <a:bodyPr/>
          <a:lstStyle/>
          <a:p>
            <a:r>
              <a:rPr lang="en-US" dirty="0" smtClean="0"/>
              <a:t>Memory Mapping with MPI – Why it is fast?</a:t>
            </a:r>
            <a:endParaRPr lang="en-US" dirty="0"/>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2559962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pic>
        <p:nvPicPr>
          <p:cNvPr id="7" name="Picture 6"/>
          <p:cNvPicPr>
            <a:picLocks noChangeAspect="1"/>
          </p:cNvPicPr>
          <p:nvPr/>
        </p:nvPicPr>
        <p:blipFill>
          <a:blip r:embed="rId2"/>
          <a:stretch>
            <a:fillRect/>
          </a:stretch>
        </p:blipFill>
        <p:spPr>
          <a:xfrm>
            <a:off x="805758" y="817810"/>
            <a:ext cx="7623017" cy="5099026"/>
          </a:xfrm>
          <a:prstGeom prst="rect">
            <a:avLst/>
          </a:prstGeom>
        </p:spPr>
      </p:pic>
      <p:sp>
        <p:nvSpPr>
          <p:cNvPr id="3" name="Date Placeholder 2"/>
          <p:cNvSpPr>
            <a:spLocks noGrp="1"/>
          </p:cNvSpPr>
          <p:nvPr>
            <p:ph type="dt" sz="half" idx="2"/>
          </p:nvPr>
        </p:nvSpPr>
        <p:spPr/>
        <p:txBody>
          <a:bodyPr/>
          <a:lstStyle/>
          <a:p>
            <a:endParaRPr lang="en-US">
              <a:solidFill>
                <a:srgbClr val="000000">
                  <a:tint val="75000"/>
                </a:srgbClr>
              </a:solidFill>
            </a:endParaRPr>
          </a:p>
        </p:txBody>
      </p:sp>
      <p:sp>
        <p:nvSpPr>
          <p:cNvPr id="2" name="Title 1"/>
          <p:cNvSpPr>
            <a:spLocks noGrp="1"/>
          </p:cNvSpPr>
          <p:nvPr>
            <p:ph type="title"/>
          </p:nvPr>
        </p:nvSpPr>
        <p:spPr>
          <a:xfrm>
            <a:off x="0" y="114677"/>
            <a:ext cx="9144000" cy="881204"/>
          </a:xfrm>
        </p:spPr>
        <p:txBody>
          <a:bodyPr/>
          <a:lstStyle/>
          <a:p>
            <a:r>
              <a:rPr lang="en-US" sz="3200" dirty="0" smtClean="0"/>
              <a:t>48 Nodes 100k </a:t>
            </a:r>
            <a:r>
              <a:rPr lang="en-US" sz="3200" dirty="0"/>
              <a:t>DA-MDS Performance on </a:t>
            </a:r>
            <a:r>
              <a:rPr lang="en-US" sz="3200" dirty="0" smtClean="0"/>
              <a:t>Juliet</a:t>
            </a:r>
            <a:br>
              <a:rPr lang="en-US" sz="3200" dirty="0" smtClean="0"/>
            </a:br>
            <a:r>
              <a:rPr lang="en-US" sz="3200" dirty="0" smtClean="0"/>
              <a:t>All nodes 24 way parallel: threads v. MPI</a:t>
            </a:r>
            <a:endParaRPr lang="en-US" sz="3200" dirty="0"/>
          </a:p>
        </p:txBody>
      </p:sp>
      <p:sp>
        <p:nvSpPr>
          <p:cNvPr id="6" name="TextBox 5"/>
          <p:cNvSpPr txBox="1"/>
          <p:nvPr/>
        </p:nvSpPr>
        <p:spPr>
          <a:xfrm>
            <a:off x="4216651" y="4419951"/>
            <a:ext cx="2996697" cy="369332"/>
          </a:xfrm>
          <a:prstGeom prst="rect">
            <a:avLst/>
          </a:prstGeom>
          <a:noFill/>
        </p:spPr>
        <p:txBody>
          <a:bodyPr wrap="square" rtlCol="0">
            <a:spAutoFit/>
          </a:bodyPr>
          <a:lstStyle/>
          <a:p>
            <a:r>
              <a:rPr lang="en-US" dirty="0" smtClean="0">
                <a:solidFill>
                  <a:srgbClr val="FF0000"/>
                </a:solidFill>
              </a:rPr>
              <a:t>Three approaches to MPI</a:t>
            </a:r>
            <a:endParaRPr lang="en-US" dirty="0">
              <a:solidFill>
                <a:srgbClr val="FF0000"/>
              </a:solidFill>
            </a:endParaRPr>
          </a:p>
        </p:txBody>
      </p:sp>
    </p:spTree>
    <p:extLst>
      <p:ext uri="{BB962C8B-B14F-4D97-AF65-F5344CB8AC3E}">
        <p14:creationId xmlns:p14="http://schemas.microsoft.com/office/powerpoint/2010/main" val="904019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71"/>
            <a:ext cx="9133367" cy="998898"/>
          </a:xfrm>
        </p:spPr>
        <p:txBody>
          <a:bodyPr/>
          <a:lstStyle/>
          <a:p>
            <a:r>
              <a:rPr lang="en-US" sz="3200" dirty="0"/>
              <a:t>48 Nodes </a:t>
            </a:r>
            <a:r>
              <a:rPr lang="en-US" sz="3200" dirty="0" smtClean="0"/>
              <a:t>200k </a:t>
            </a:r>
            <a:r>
              <a:rPr lang="en-US" sz="3200" dirty="0"/>
              <a:t>DA-MDS Performance on Juliet</a:t>
            </a:r>
            <a:br>
              <a:rPr lang="en-US" sz="3200" dirty="0"/>
            </a:br>
            <a:r>
              <a:rPr lang="en-US" sz="3200" dirty="0"/>
              <a:t>All nodes 24 way parallel: threads v. MPI</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pic>
        <p:nvPicPr>
          <p:cNvPr id="7" name="Picture 6"/>
          <p:cNvPicPr>
            <a:picLocks noChangeAspect="1"/>
          </p:cNvPicPr>
          <p:nvPr/>
        </p:nvPicPr>
        <p:blipFill>
          <a:blip r:embed="rId2"/>
          <a:stretch>
            <a:fillRect/>
          </a:stretch>
        </p:blipFill>
        <p:spPr>
          <a:xfrm>
            <a:off x="12553" y="1328331"/>
            <a:ext cx="9131447" cy="4730750"/>
          </a:xfrm>
          <a:prstGeom prst="rect">
            <a:avLst/>
          </a:prstGeom>
        </p:spPr>
      </p:pic>
      <p:sp>
        <p:nvSpPr>
          <p:cNvPr id="5" name="TextBox 4"/>
          <p:cNvSpPr txBox="1"/>
          <p:nvPr/>
        </p:nvSpPr>
        <p:spPr>
          <a:xfrm>
            <a:off x="4671588" y="2989504"/>
            <a:ext cx="2670772" cy="369332"/>
          </a:xfrm>
          <a:prstGeom prst="rect">
            <a:avLst/>
          </a:prstGeom>
          <a:noFill/>
        </p:spPr>
        <p:txBody>
          <a:bodyPr wrap="square" rtlCol="0">
            <a:spAutoFit/>
          </a:bodyPr>
          <a:lstStyle/>
          <a:p>
            <a:r>
              <a:rPr lang="en-US" dirty="0" smtClean="0">
                <a:solidFill>
                  <a:srgbClr val="FF0000"/>
                </a:solidFill>
              </a:rPr>
              <a:t>Two approaches to MPI</a:t>
            </a:r>
            <a:endParaRPr lang="en-US" dirty="0">
              <a:solidFill>
                <a:srgbClr val="FF0000"/>
              </a:solidFill>
            </a:endParaRPr>
          </a:p>
        </p:txBody>
      </p:sp>
    </p:spTree>
    <p:extLst>
      <p:ext uri="{BB962C8B-B14F-4D97-AF65-F5344CB8AC3E}">
        <p14:creationId xmlns:p14="http://schemas.microsoft.com/office/powerpoint/2010/main" val="287086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337"/>
            <a:ext cx="9143999" cy="905435"/>
          </a:xfrm>
        </p:spPr>
        <p:txBody>
          <a:bodyPr>
            <a:noAutofit/>
          </a:bodyPr>
          <a:lstStyle/>
          <a:p>
            <a:r>
              <a:rPr lang="en-US" sz="2800" b="1" dirty="0" smtClean="0"/>
              <a:t>NBD-PWG (NIST Big Data Public Working Group) Subgroups &amp; Co-Chairs</a:t>
            </a:r>
            <a:endParaRPr lang="en-US" sz="2800" b="1" dirty="0"/>
          </a:p>
        </p:txBody>
      </p:sp>
      <p:sp>
        <p:nvSpPr>
          <p:cNvPr id="5" name="Content Placeholder 4"/>
          <p:cNvSpPr>
            <a:spLocks noGrp="1"/>
          </p:cNvSpPr>
          <p:nvPr>
            <p:ph idx="1"/>
          </p:nvPr>
        </p:nvSpPr>
        <p:spPr>
          <a:xfrm>
            <a:off x="0" y="954145"/>
            <a:ext cx="9143999" cy="5631711"/>
          </a:xfrm>
        </p:spPr>
        <p:txBody>
          <a:bodyPr>
            <a:normAutofit lnSpcReduction="10000"/>
          </a:bodyPr>
          <a:lstStyle/>
          <a:p>
            <a:pPr lvl="0"/>
            <a:r>
              <a:rPr lang="en-US" dirty="0" smtClean="0"/>
              <a:t>There were 5 Subgroups</a:t>
            </a:r>
          </a:p>
          <a:p>
            <a:pPr lvl="1"/>
            <a:r>
              <a:rPr lang="en-US" dirty="0" smtClean="0"/>
              <a:t>Note mainly industry</a:t>
            </a:r>
          </a:p>
          <a:p>
            <a:pPr lvl="0"/>
            <a:r>
              <a:rPr lang="en-US" b="1" dirty="0" smtClean="0">
                <a:solidFill>
                  <a:srgbClr val="FF0000"/>
                </a:solidFill>
              </a:rPr>
              <a:t>Requirements and Use Cases Sub Group</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b="1" dirty="0" smtClean="0">
                <a:solidFill>
                  <a:srgbClr val="FF000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b="1" dirty="0" smtClean="0">
                <a:solidFill>
                  <a:srgbClr val="FF0000"/>
                </a:solidFill>
              </a:rPr>
              <a:t>Reference Architecture Sub Group</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b="1" dirty="0" smtClean="0">
                <a:solidFill>
                  <a:srgbClr val="FF0000"/>
                </a:solidFill>
              </a:rPr>
              <a:t>Security and Privacy Sub Group</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b="1" dirty="0" smtClean="0">
                <a:solidFill>
                  <a:srgbClr val="FF0000"/>
                </a:solidFill>
              </a:rPr>
              <a:t>Technology Roadmap Sub Group</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a:t>
            </a:r>
            <a:r>
              <a:rPr lang="en-US" i="1" dirty="0" smtClean="0"/>
              <a:t>Tactics</a:t>
            </a:r>
          </a:p>
          <a:p>
            <a:r>
              <a:rPr lang="en-US" dirty="0" smtClean="0"/>
              <a:t> </a:t>
            </a:r>
            <a:r>
              <a:rPr lang="en-US" dirty="0"/>
              <a:t>See </a:t>
            </a:r>
            <a:r>
              <a:rPr lang="en-US" dirty="0" smtClean="0"/>
              <a:t>             </a:t>
            </a:r>
            <a:r>
              <a:rPr lang="en-US" dirty="0" smtClean="0">
                <a:hlinkClick r:id="rId2"/>
              </a:rPr>
              <a:t>http</a:t>
            </a:r>
            <a:r>
              <a:rPr lang="en-US" dirty="0">
                <a:hlinkClick r:id="rId2"/>
              </a:rPr>
              <a:t>://</a:t>
            </a:r>
            <a:r>
              <a:rPr lang="en-US" dirty="0" smtClean="0">
                <a:hlinkClick r:id="rId2"/>
              </a:rPr>
              <a:t>bigdatawg.nist.gov/usecases.php</a:t>
            </a:r>
            <a:endParaRPr lang="en-US" dirty="0" smtClean="0"/>
          </a:p>
          <a:p>
            <a:r>
              <a:rPr lang="en-US" dirty="0" smtClean="0"/>
              <a:t>              and </a:t>
            </a:r>
            <a:r>
              <a:rPr lang="en-US" dirty="0">
                <a:hlinkClick r:id="rId3"/>
              </a:rPr>
              <a:t>http://</a:t>
            </a:r>
            <a:r>
              <a:rPr lang="en-US" dirty="0" smtClean="0">
                <a:hlinkClick r:id="rId3"/>
              </a:rPr>
              <a:t>bigdatawg.nist.gov/V1_output_docs.php</a:t>
            </a:r>
            <a:endParaRPr lang="en-US" dirty="0" smtClean="0"/>
          </a:p>
          <a:p>
            <a:endParaRPr lang="en-US" dirty="0" smtClean="0"/>
          </a:p>
        </p:txBody>
      </p:sp>
      <p:sp>
        <p:nvSpPr>
          <p:cNvPr id="3" name="Slide Number Placeholder 2"/>
          <p:cNvSpPr>
            <a:spLocks noGrp="1"/>
          </p:cNvSpPr>
          <p:nvPr>
            <p:ph type="sldNum" sz="quarter" idx="12"/>
          </p:nvPr>
        </p:nvSpPr>
        <p:spPr/>
        <p:txBody>
          <a:bodyPr/>
          <a:lstStyle/>
          <a:p>
            <a:fld id="{C4B85148-DB98-4269-ACE6-2DF49F9918C9}" type="slidenum">
              <a:rPr lang="en-US" smtClean="0"/>
              <a:pPr/>
              <a:t>5</a:t>
            </a:fld>
            <a:endParaRPr lang="en-US" dirty="0"/>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2894905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1" y="1225955"/>
            <a:ext cx="9062519" cy="4746816"/>
          </a:xfrm>
          <a:prstGeom prst="rect">
            <a:avLst/>
          </a:prstGeom>
        </p:spPr>
      </p:pic>
      <p:sp>
        <p:nvSpPr>
          <p:cNvPr id="6" name="Date Placeholder 5"/>
          <p:cNvSpPr>
            <a:spLocks noGrp="1"/>
          </p:cNvSpPr>
          <p:nvPr>
            <p:ph type="dt" sz="half" idx="2"/>
          </p:nvPr>
        </p:nvSpPr>
        <p:spPr/>
        <p:txBody>
          <a:bodyPr/>
          <a:lstStyle/>
          <a:p>
            <a:endParaRPr lang="en-US">
              <a:solidFill>
                <a:srgbClr val="000000">
                  <a:tint val="75000"/>
                </a:srgbClr>
              </a:solidFill>
            </a:endParaRPr>
          </a:p>
        </p:txBody>
      </p:sp>
      <p:sp>
        <p:nvSpPr>
          <p:cNvPr id="8" name="TextBox 7"/>
          <p:cNvSpPr txBox="1"/>
          <p:nvPr/>
        </p:nvSpPr>
        <p:spPr>
          <a:xfrm>
            <a:off x="3044228" y="2726953"/>
            <a:ext cx="2670772" cy="369332"/>
          </a:xfrm>
          <a:prstGeom prst="rect">
            <a:avLst/>
          </a:prstGeom>
          <a:noFill/>
        </p:spPr>
        <p:txBody>
          <a:bodyPr wrap="square" rtlCol="0">
            <a:spAutoFit/>
          </a:bodyPr>
          <a:lstStyle/>
          <a:p>
            <a:r>
              <a:rPr lang="en-US" dirty="0" smtClean="0">
                <a:solidFill>
                  <a:srgbClr val="FF0000"/>
                </a:solidFill>
              </a:rPr>
              <a:t>Two approaches to MPI</a:t>
            </a:r>
            <a:endParaRPr lang="en-US" dirty="0">
              <a:solidFill>
                <a:srgbClr val="FF0000"/>
              </a:solidFill>
            </a:endParaRPr>
          </a:p>
        </p:txBody>
      </p:sp>
      <p:sp>
        <p:nvSpPr>
          <p:cNvPr id="3" name="Title 2"/>
          <p:cNvSpPr>
            <a:spLocks noGrp="1"/>
          </p:cNvSpPr>
          <p:nvPr>
            <p:ph type="title"/>
          </p:nvPr>
        </p:nvSpPr>
        <p:spPr>
          <a:xfrm>
            <a:off x="270327" y="82955"/>
            <a:ext cx="8382000" cy="1143000"/>
          </a:xfrm>
        </p:spPr>
        <p:txBody>
          <a:bodyPr/>
          <a:lstStyle/>
          <a:p>
            <a:pPr defTabSz="914400"/>
            <a:r>
              <a:rPr lang="en-US" dirty="0" smtClean="0"/>
              <a:t>100k </a:t>
            </a:r>
            <a:r>
              <a:rPr lang="en-US" dirty="0"/>
              <a:t>DAMDS Speedup as a function of parallelism </a:t>
            </a:r>
            <a:r>
              <a:rPr lang="en-US" dirty="0" smtClean="0"/>
              <a:t>inside </a:t>
            </a:r>
            <a:r>
              <a:rPr lang="en-US" dirty="0"/>
              <a:t>node on 48 nodes</a:t>
            </a:r>
          </a:p>
        </p:txBody>
      </p:sp>
    </p:spTree>
    <p:extLst>
      <p:ext uri="{BB962C8B-B14F-4D97-AF65-F5344CB8AC3E}">
        <p14:creationId xmlns:p14="http://schemas.microsoft.com/office/powerpoint/2010/main" val="1632338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66" y="150891"/>
            <a:ext cx="8382000" cy="808776"/>
          </a:xfrm>
        </p:spPr>
        <p:txBody>
          <a:bodyPr/>
          <a:lstStyle/>
          <a:p>
            <a:r>
              <a:rPr lang="en-US" dirty="0"/>
              <a:t>200k </a:t>
            </a:r>
            <a:r>
              <a:rPr lang="en-US" dirty="0" smtClean="0"/>
              <a:t>DAMDS Speedup as a function of parallelism inside node on </a:t>
            </a:r>
            <a:r>
              <a:rPr lang="en-US" dirty="0"/>
              <a:t>48 nodes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51</a:t>
            </a:fld>
            <a:endParaRPr lang="en-US" dirty="0">
              <a:solidFill>
                <a:prstClr val="black"/>
              </a:solidFill>
            </a:endParaRPr>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pic>
        <p:nvPicPr>
          <p:cNvPr id="5" name="Picture 4"/>
          <p:cNvPicPr>
            <a:picLocks noChangeAspect="1"/>
          </p:cNvPicPr>
          <p:nvPr/>
        </p:nvPicPr>
        <p:blipFill>
          <a:blip r:embed="rId2"/>
          <a:stretch>
            <a:fillRect/>
          </a:stretch>
        </p:blipFill>
        <p:spPr>
          <a:xfrm>
            <a:off x="0" y="1080655"/>
            <a:ext cx="9088009" cy="4725803"/>
          </a:xfrm>
          <a:prstGeom prst="rect">
            <a:avLst/>
          </a:prstGeom>
        </p:spPr>
      </p:pic>
      <p:sp>
        <p:nvSpPr>
          <p:cNvPr id="6" name="TextBox 5"/>
          <p:cNvSpPr txBox="1"/>
          <p:nvPr/>
        </p:nvSpPr>
        <p:spPr>
          <a:xfrm>
            <a:off x="2281473" y="3174170"/>
            <a:ext cx="2670772" cy="369332"/>
          </a:xfrm>
          <a:prstGeom prst="rect">
            <a:avLst/>
          </a:prstGeom>
          <a:noFill/>
        </p:spPr>
        <p:txBody>
          <a:bodyPr wrap="square" rtlCol="0">
            <a:spAutoFit/>
          </a:bodyPr>
          <a:lstStyle/>
          <a:p>
            <a:r>
              <a:rPr lang="en-US" dirty="0" smtClean="0">
                <a:solidFill>
                  <a:srgbClr val="FF0000"/>
                </a:solidFill>
              </a:rPr>
              <a:t>Two approaches to MPI</a:t>
            </a:r>
            <a:endParaRPr lang="en-US" dirty="0">
              <a:solidFill>
                <a:srgbClr val="FF0000"/>
              </a:solidFill>
            </a:endParaRPr>
          </a:p>
        </p:txBody>
      </p:sp>
    </p:spTree>
    <p:extLst>
      <p:ext uri="{BB962C8B-B14F-4D97-AF65-F5344CB8AC3E}">
        <p14:creationId xmlns:p14="http://schemas.microsoft.com/office/powerpoint/2010/main" val="3849983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09295"/>
          </a:xfrm>
        </p:spPr>
        <p:txBody>
          <a:bodyPr/>
          <a:lstStyle/>
          <a:p>
            <a:pPr algn="ctr"/>
            <a:r>
              <a:rPr lang="en-US" sz="3000" dirty="0" smtClean="0"/>
              <a:t>DA-MDS Scaling MPI + Habanero Java (1 node)</a:t>
            </a:r>
            <a:endParaRPr lang="en-US" sz="3000" dirty="0"/>
          </a:p>
        </p:txBody>
      </p:sp>
      <p:sp>
        <p:nvSpPr>
          <p:cNvPr id="6" name="Content Placeholder 5"/>
          <p:cNvSpPr>
            <a:spLocks noGrp="1"/>
          </p:cNvSpPr>
          <p:nvPr>
            <p:ph idx="1"/>
          </p:nvPr>
        </p:nvSpPr>
        <p:spPr>
          <a:xfrm>
            <a:off x="0" y="674153"/>
            <a:ext cx="9144000" cy="564553"/>
          </a:xfrm>
        </p:spPr>
        <p:txBody>
          <a:bodyPr/>
          <a:lstStyle/>
          <a:p>
            <a:r>
              <a:rPr lang="en-US" dirty="0" err="1" smtClean="0"/>
              <a:t>TxP</a:t>
            </a:r>
            <a:r>
              <a:rPr lang="en-US" dirty="0" smtClean="0"/>
              <a:t> is # Threads x # MPI Processes on each Node</a:t>
            </a:r>
          </a:p>
          <a:p>
            <a:r>
              <a:rPr lang="en-US" dirty="0" smtClean="0"/>
              <a:t>On one node MPI better than threads</a:t>
            </a:r>
          </a:p>
          <a:p>
            <a:r>
              <a:rPr lang="en-US" dirty="0" smtClean="0"/>
              <a:t>DA-MDS is “best known” dimension reduction algorithm</a:t>
            </a:r>
          </a:p>
          <a:p>
            <a:r>
              <a:rPr lang="en-US" dirty="0" smtClean="0"/>
              <a:t>Juliet is a 96 24-core node </a:t>
            </a:r>
            <a:r>
              <a:rPr lang="en-US" dirty="0" err="1" smtClean="0"/>
              <a:t>Haswell</a:t>
            </a:r>
            <a:r>
              <a:rPr lang="en-US" dirty="0" smtClean="0"/>
              <a:t> + 32 36-core </a:t>
            </a:r>
            <a:r>
              <a:rPr lang="en-US" dirty="0" err="1" smtClean="0"/>
              <a:t>Haswell</a:t>
            </a:r>
            <a:r>
              <a:rPr lang="en-US" dirty="0" smtClean="0"/>
              <a:t> </a:t>
            </a:r>
            <a:r>
              <a:rPr lang="en-US" dirty="0" err="1" smtClean="0"/>
              <a:t>Infiniband</a:t>
            </a:r>
            <a:r>
              <a:rPr lang="en-US" dirty="0" smtClean="0"/>
              <a:t> Cluster</a:t>
            </a:r>
          </a:p>
          <a:p>
            <a:r>
              <a:rPr lang="en-US" dirty="0" smtClean="0"/>
              <a:t>Use JNI +</a:t>
            </a:r>
            <a:r>
              <a:rPr lang="en-US" dirty="0" err="1" smtClean="0"/>
              <a:t>OpenMPI</a:t>
            </a:r>
            <a:r>
              <a:rPr lang="en-US" dirty="0" smtClean="0"/>
              <a:t> usually gives similar MPI performance for Java and C</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52</a:t>
            </a:fld>
            <a:endParaRPr lang="en-US"/>
          </a:p>
        </p:txBody>
      </p:sp>
      <p:sp>
        <p:nvSpPr>
          <p:cNvPr id="7" name="Date Placeholder 6"/>
          <p:cNvSpPr>
            <a:spLocks noGrp="1"/>
          </p:cNvSpPr>
          <p:nvPr>
            <p:ph type="dt" sz="half" idx="2"/>
          </p:nvPr>
        </p:nvSpPr>
        <p:spPr/>
        <p:txBody>
          <a:bodyPr/>
          <a:lstStyle/>
          <a:p>
            <a:endParaRPr lang="en-US">
              <a:solidFill>
                <a:srgbClr val="000000">
                  <a:tint val="75000"/>
                </a:srgbClr>
              </a:solidFill>
            </a:endParaRPr>
          </a:p>
        </p:txBody>
      </p:sp>
      <p:grpSp>
        <p:nvGrpSpPr>
          <p:cNvPr id="28" name="Group 27"/>
          <p:cNvGrpSpPr/>
          <p:nvPr/>
        </p:nvGrpSpPr>
        <p:grpSpPr>
          <a:xfrm>
            <a:off x="1114943" y="2616189"/>
            <a:ext cx="7696408" cy="4008546"/>
            <a:chOff x="1114943" y="2616189"/>
            <a:chExt cx="7696408" cy="4008546"/>
          </a:xfrm>
        </p:grpSpPr>
        <p:pic>
          <p:nvPicPr>
            <p:cNvPr id="10" name="Picture 9"/>
            <p:cNvPicPr>
              <a:picLocks noChangeAspect="1"/>
            </p:cNvPicPr>
            <p:nvPr/>
          </p:nvPicPr>
          <p:blipFill>
            <a:blip r:embed="rId2"/>
            <a:stretch>
              <a:fillRect/>
            </a:stretch>
          </p:blipFill>
          <p:spPr>
            <a:xfrm>
              <a:off x="1114943" y="2616189"/>
              <a:ext cx="7696408" cy="4008546"/>
            </a:xfrm>
            <a:prstGeom prst="rect">
              <a:avLst/>
            </a:prstGeom>
          </p:spPr>
        </p:pic>
        <p:sp>
          <p:nvSpPr>
            <p:cNvPr id="9" name="TextBox 8"/>
            <p:cNvSpPr txBox="1"/>
            <p:nvPr/>
          </p:nvSpPr>
          <p:spPr>
            <a:xfrm>
              <a:off x="3461244" y="4961330"/>
              <a:ext cx="1358020" cy="369332"/>
            </a:xfrm>
            <a:prstGeom prst="rect">
              <a:avLst/>
            </a:prstGeom>
            <a:noFill/>
          </p:spPr>
          <p:txBody>
            <a:bodyPr wrap="square" rtlCol="0">
              <a:spAutoFit/>
            </a:bodyPr>
            <a:lstStyle/>
            <a:p>
              <a:r>
                <a:rPr lang="en-US" dirty="0" smtClean="0">
                  <a:solidFill>
                    <a:srgbClr val="FF0000"/>
                  </a:solidFill>
                </a:rPr>
                <a:t>All MPI</a:t>
              </a:r>
              <a:endParaRPr lang="en-US" dirty="0">
                <a:solidFill>
                  <a:srgbClr val="FF0000"/>
                </a:solidFill>
              </a:endParaRPr>
            </a:p>
          </p:txBody>
        </p:sp>
        <p:cxnSp>
          <p:nvCxnSpPr>
            <p:cNvPr id="11" name="Straight Arrow Connector 10"/>
            <p:cNvCxnSpPr/>
            <p:nvPr/>
          </p:nvCxnSpPr>
          <p:spPr bwMode="auto">
            <a:xfrm flipH="1" flipV="1">
              <a:off x="3572753" y="4020510"/>
              <a:ext cx="14845" cy="83554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4220850" y="4183022"/>
              <a:ext cx="351149" cy="77830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437739" y="4183022"/>
              <a:ext cx="1353730" cy="77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flipH="1" flipV="1">
              <a:off x="2771590" y="3896139"/>
              <a:ext cx="595162" cy="95991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2242632" y="3754813"/>
              <a:ext cx="1202536" cy="139118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7" name="Straight Arrow Connector 26"/>
            <p:cNvCxnSpPr/>
            <p:nvPr/>
          </p:nvCxnSpPr>
          <p:spPr bwMode="auto">
            <a:xfrm flipV="1">
              <a:off x="4590139" y="4756842"/>
              <a:ext cx="3374418" cy="35718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3" name="Group 2"/>
          <p:cNvGrpSpPr/>
          <p:nvPr/>
        </p:nvGrpSpPr>
        <p:grpSpPr>
          <a:xfrm>
            <a:off x="1114943" y="2716696"/>
            <a:ext cx="7696408" cy="3940037"/>
            <a:chOff x="1093742" y="2579018"/>
            <a:chExt cx="6081758" cy="3799782"/>
          </a:xfrm>
        </p:grpSpPr>
        <p:pic>
          <p:nvPicPr>
            <p:cNvPr id="2" name="Picture 1"/>
            <p:cNvPicPr>
              <a:picLocks noChangeAspect="1"/>
            </p:cNvPicPr>
            <p:nvPr/>
          </p:nvPicPr>
          <p:blipFill>
            <a:blip r:embed="rId3"/>
            <a:stretch>
              <a:fillRect/>
            </a:stretch>
          </p:blipFill>
          <p:spPr>
            <a:xfrm>
              <a:off x="1093742" y="2579018"/>
              <a:ext cx="6081758" cy="3799782"/>
            </a:xfrm>
            <a:prstGeom prst="rect">
              <a:avLst/>
            </a:prstGeom>
          </p:spPr>
        </p:pic>
        <p:sp>
          <p:nvSpPr>
            <p:cNvPr id="16" name="TextBox 15"/>
            <p:cNvSpPr txBox="1"/>
            <p:nvPr/>
          </p:nvSpPr>
          <p:spPr>
            <a:xfrm>
              <a:off x="5929369" y="2681915"/>
              <a:ext cx="1133644" cy="369332"/>
            </a:xfrm>
            <a:prstGeom prst="rect">
              <a:avLst/>
            </a:prstGeom>
            <a:noFill/>
          </p:spPr>
          <p:txBody>
            <a:bodyPr wrap="none" rtlCol="0">
              <a:spAutoFit/>
            </a:bodyPr>
            <a:lstStyle/>
            <a:p>
              <a:r>
                <a:rPr lang="en-US" dirty="0" smtClean="0"/>
                <a:t>MPI Only</a:t>
              </a:r>
              <a:endParaRPr lang="en-US" dirty="0"/>
            </a:p>
          </p:txBody>
        </p:sp>
      </p:grpSp>
    </p:spTree>
    <p:extLst>
      <p:ext uri="{BB962C8B-B14F-4D97-AF65-F5344CB8AC3E}">
        <p14:creationId xmlns:p14="http://schemas.microsoft.com/office/powerpoint/2010/main" val="10039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40640"/>
            <a:ext cx="8382000" cy="1143000"/>
          </a:xfrm>
        </p:spPr>
        <p:txBody>
          <a:bodyPr/>
          <a:lstStyle/>
          <a:p>
            <a:r>
              <a:rPr lang="en-US" dirty="0" smtClean="0"/>
              <a:t>DA-PWC Clustering on old </a:t>
            </a:r>
            <a:r>
              <a:rPr lang="en-US" dirty="0" err="1" smtClean="0"/>
              <a:t>Infiniband</a:t>
            </a:r>
            <a:r>
              <a:rPr lang="en-US" dirty="0" smtClean="0"/>
              <a:t> cluster (FutureGrid India)</a:t>
            </a:r>
            <a:endParaRPr lang="en-US" dirty="0"/>
          </a:p>
        </p:txBody>
      </p:sp>
      <p:sp>
        <p:nvSpPr>
          <p:cNvPr id="3" name="Content Placeholder 2"/>
          <p:cNvSpPr>
            <a:spLocks noGrp="1"/>
          </p:cNvSpPr>
          <p:nvPr>
            <p:ph idx="1"/>
          </p:nvPr>
        </p:nvSpPr>
        <p:spPr>
          <a:xfrm>
            <a:off x="-1" y="1183640"/>
            <a:ext cx="8980713" cy="1071547"/>
          </a:xfrm>
        </p:spPr>
        <p:txBody>
          <a:bodyPr/>
          <a:lstStyle/>
          <a:p>
            <a:r>
              <a:rPr lang="en-US" dirty="0" smtClean="0"/>
              <a:t>Results averaged over </a:t>
            </a:r>
            <a:r>
              <a:rPr lang="en-US" dirty="0" err="1" smtClean="0"/>
              <a:t>TxP</a:t>
            </a:r>
            <a:r>
              <a:rPr lang="en-US" dirty="0" smtClean="0"/>
              <a:t> choices with full 8 way parallelism per node</a:t>
            </a:r>
          </a:p>
          <a:p>
            <a:r>
              <a:rPr lang="en-US" dirty="0" smtClean="0"/>
              <a:t>Dominated by broadcast implemented as pipeline</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53</a:t>
            </a:fld>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17418"/>
            <a:ext cx="9109165" cy="3628932"/>
          </a:xfrm>
          <a:prstGeom prst="rect">
            <a:avLst/>
          </a:prstGeom>
          <a:noFill/>
          <a:ln>
            <a:noFill/>
          </a:ln>
        </p:spPr>
      </p:pic>
      <p:sp>
        <p:nvSpPr>
          <p:cNvPr id="6" name="Date Placeholder 5"/>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563654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 y="0"/>
            <a:ext cx="4408713" cy="697117"/>
          </a:xfrm>
        </p:spPr>
        <p:txBody>
          <a:bodyPr/>
          <a:lstStyle/>
          <a:p>
            <a:r>
              <a:rPr lang="en-US" dirty="0" smtClean="0"/>
              <a:t>Parallel Sparse LDA</a:t>
            </a:r>
            <a:endParaRPr lang="en-US" dirty="0"/>
          </a:p>
        </p:txBody>
      </p:sp>
      <p:sp>
        <p:nvSpPr>
          <p:cNvPr id="3" name="Content Placeholder 2"/>
          <p:cNvSpPr>
            <a:spLocks noGrp="1"/>
          </p:cNvSpPr>
          <p:nvPr>
            <p:ph idx="1"/>
          </p:nvPr>
        </p:nvSpPr>
        <p:spPr>
          <a:xfrm>
            <a:off x="-57413" y="846945"/>
            <a:ext cx="4639642" cy="3497392"/>
          </a:xfrm>
        </p:spPr>
        <p:txBody>
          <a:bodyPr/>
          <a:lstStyle/>
          <a:p>
            <a:r>
              <a:rPr lang="en-US" dirty="0" smtClean="0"/>
              <a:t>Original LDA (orange) compared to LDA exploiting sparseness (blue)</a:t>
            </a:r>
          </a:p>
          <a:p>
            <a:r>
              <a:rPr lang="en-US" dirty="0" smtClean="0"/>
              <a:t>Note data analytics making use of </a:t>
            </a:r>
            <a:r>
              <a:rPr lang="en-US" dirty="0" err="1" smtClean="0"/>
              <a:t>Infiniband</a:t>
            </a:r>
            <a:r>
              <a:rPr lang="en-US" dirty="0" smtClean="0"/>
              <a:t> (i.e. limited by communication!)</a:t>
            </a:r>
          </a:p>
          <a:p>
            <a:r>
              <a:rPr lang="en-US" dirty="0" smtClean="0"/>
              <a:t>Java code running under Harp – Hadoop plus HPC plugin</a:t>
            </a:r>
          </a:p>
          <a:p>
            <a:r>
              <a:rPr lang="en-US" dirty="0"/>
              <a:t>Corpus: 3,775,554 Wikipedia documents, Vocabulary: 1 million words; Topics: 10k topics; </a:t>
            </a:r>
            <a:endParaRPr lang="en-US" dirty="0" smtClean="0"/>
          </a:p>
          <a:p>
            <a:r>
              <a:rPr lang="en-US" dirty="0" smtClean="0"/>
              <a:t>BR II is Big Red II supercomputer with Cray Gemini interconnect</a:t>
            </a:r>
          </a:p>
          <a:p>
            <a:r>
              <a:rPr lang="en-US" dirty="0" smtClean="0"/>
              <a:t>Juliet is Haswell Cluster with Intel (switch) and </a:t>
            </a:r>
            <a:r>
              <a:rPr lang="en-US" dirty="0" err="1" smtClean="0"/>
              <a:t>Mellanox</a:t>
            </a:r>
            <a:r>
              <a:rPr lang="en-US" dirty="0" smtClean="0"/>
              <a:t> (node) </a:t>
            </a:r>
            <a:r>
              <a:rPr lang="en-US" dirty="0" err="1" smtClean="0"/>
              <a:t>infiniband</a:t>
            </a:r>
            <a:r>
              <a:rPr lang="en-US" dirty="0" smtClean="0"/>
              <a:t> (not optimized)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54</a:t>
            </a:fld>
            <a:endParaRPr lang="en-US" dirty="0">
              <a:solidFill>
                <a:prstClr val="black"/>
              </a:solidFill>
            </a:endParaRPr>
          </a:p>
        </p:txBody>
      </p:sp>
      <p:sp>
        <p:nvSpPr>
          <p:cNvPr id="7" name="Rectangle 6"/>
          <p:cNvSpPr/>
          <p:nvPr/>
        </p:nvSpPr>
        <p:spPr>
          <a:xfrm>
            <a:off x="4352633" y="5743957"/>
            <a:ext cx="5010731" cy="369332"/>
          </a:xfrm>
          <a:prstGeom prst="rect">
            <a:avLst/>
          </a:prstGeom>
        </p:spPr>
        <p:txBody>
          <a:bodyPr wrap="none">
            <a:spAutoFit/>
          </a:bodyPr>
          <a:lstStyle/>
          <a:p>
            <a:r>
              <a:rPr lang="en-US" b="1" dirty="0"/>
              <a:t>Harp LDA on </a:t>
            </a:r>
            <a:r>
              <a:rPr lang="en-US" b="1" dirty="0" smtClean="0"/>
              <a:t>Juliet (36 core </a:t>
            </a:r>
            <a:r>
              <a:rPr lang="en-US" b="1" dirty="0" err="1" smtClean="0"/>
              <a:t>Haswell</a:t>
            </a:r>
            <a:r>
              <a:rPr lang="en-US" b="1" dirty="0" smtClean="0"/>
              <a:t> nodes) </a:t>
            </a:r>
            <a:endParaRPr lang="en-US" dirty="0"/>
          </a:p>
        </p:txBody>
      </p:sp>
      <p:sp>
        <p:nvSpPr>
          <p:cNvPr id="8" name="Rectangle 7"/>
          <p:cNvSpPr/>
          <p:nvPr/>
        </p:nvSpPr>
        <p:spPr>
          <a:xfrm>
            <a:off x="4205982" y="2200"/>
            <a:ext cx="5002139" cy="369332"/>
          </a:xfrm>
          <a:prstGeom prst="rect">
            <a:avLst/>
          </a:prstGeom>
        </p:spPr>
        <p:txBody>
          <a:bodyPr wrap="none">
            <a:spAutoFit/>
          </a:bodyPr>
          <a:lstStyle/>
          <a:p>
            <a:r>
              <a:rPr lang="en-US" b="1" dirty="0"/>
              <a:t>Harp LDA on </a:t>
            </a:r>
            <a:r>
              <a:rPr lang="en-US" b="1" dirty="0" smtClean="0"/>
              <a:t>BR II (32 core old AMD nodes) </a:t>
            </a:r>
            <a:endParaRPr lang="en-US" dirty="0"/>
          </a:p>
        </p:txBody>
      </p:sp>
      <p:graphicFrame>
        <p:nvGraphicFramePr>
          <p:cNvPr id="11" name="Chart 10"/>
          <p:cNvGraphicFramePr>
            <a:graphicFrameLocks/>
          </p:cNvGraphicFramePr>
          <p:nvPr>
            <p:extLst/>
          </p:nvPr>
        </p:nvGraphicFramePr>
        <p:xfrm>
          <a:off x="4582229" y="550186"/>
          <a:ext cx="4398484" cy="2317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4582229" y="2867892"/>
          <a:ext cx="4398484" cy="2697412"/>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260338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rmAutofit/>
          </a:bodyPr>
          <a:lstStyle/>
          <a:p>
            <a:r>
              <a:rPr lang="en-US" sz="3600" b="1" dirty="0" smtClean="0"/>
              <a:t/>
            </a:r>
            <a:br>
              <a:rPr lang="en-US" sz="3600" b="1" dirty="0" smtClean="0"/>
            </a:br>
            <a:r>
              <a:rPr lang="en-US" sz="3600" b="1" dirty="0" smtClean="0"/>
              <a:t> </a:t>
            </a:r>
            <a:r>
              <a:rPr lang="en-US" b="1" dirty="0"/>
              <a:t/>
            </a:r>
            <a:br>
              <a:rPr lang="en-US" b="1" dirty="0"/>
            </a:br>
            <a:r>
              <a:rPr lang="en-US" b="1" dirty="0" err="1" smtClean="0"/>
              <a:t>IoT</a:t>
            </a:r>
            <a:r>
              <a:rPr lang="en-US" b="1" dirty="0" smtClean="0"/>
              <a:t> Activities at Indiana University</a:t>
            </a:r>
            <a:endParaRPr lang="en-US" b="1" dirty="0"/>
          </a:p>
        </p:txBody>
      </p:sp>
      <p:sp>
        <p:nvSpPr>
          <p:cNvPr id="2" name="Subtitle 1"/>
          <p:cNvSpPr>
            <a:spLocks noGrp="1"/>
          </p:cNvSpPr>
          <p:nvPr>
            <p:ph type="subTitle" idx="1"/>
          </p:nvPr>
        </p:nvSpPr>
        <p:spPr>
          <a:xfrm>
            <a:off x="0" y="3895344"/>
            <a:ext cx="9144000" cy="1752600"/>
          </a:xfrm>
        </p:spPr>
        <p:txBody>
          <a:bodyPr>
            <a:normAutofit/>
          </a:bodyPr>
          <a:lstStyle/>
          <a:p>
            <a:r>
              <a:rPr lang="en-US" b="1" dirty="0" smtClean="0">
                <a:solidFill>
                  <a:schemeClr val="tx1">
                    <a:lumMod val="65000"/>
                    <a:lumOff val="35000"/>
                  </a:schemeClr>
                </a:solidFill>
              </a:rPr>
              <a:t>Parallel Clustering for Tweets: </a:t>
            </a:r>
            <a:r>
              <a:rPr lang="en-US" dirty="0" smtClean="0">
                <a:solidFill>
                  <a:schemeClr val="tx1">
                    <a:lumMod val="65000"/>
                    <a:lumOff val="35000"/>
                  </a:schemeClr>
                </a:solidFill>
              </a:rPr>
              <a:t>Judy </a:t>
            </a:r>
            <a:r>
              <a:rPr lang="en-US" dirty="0" err="1" smtClean="0">
                <a:solidFill>
                  <a:schemeClr val="tx1">
                    <a:lumMod val="65000"/>
                    <a:lumOff val="35000"/>
                  </a:schemeClr>
                </a:solidFill>
              </a:rPr>
              <a:t>Qiu</a:t>
            </a:r>
            <a:r>
              <a:rPr lang="en-US" dirty="0">
                <a:solidFill>
                  <a:schemeClr val="tx1">
                    <a:lumMod val="65000"/>
                    <a:lumOff val="35000"/>
                  </a:schemeClr>
                </a:solidFill>
              </a:rPr>
              <a:t>, Emilio </a:t>
            </a:r>
            <a:r>
              <a:rPr lang="en-US" dirty="0" smtClean="0">
                <a:solidFill>
                  <a:schemeClr val="tx1">
                    <a:lumMod val="65000"/>
                    <a:lumOff val="35000"/>
                  </a:schemeClr>
                </a:solidFill>
              </a:rPr>
              <a:t>Ferrara, </a:t>
            </a:r>
            <a:r>
              <a:rPr lang="en-US" dirty="0" err="1" smtClean="0">
                <a:solidFill>
                  <a:schemeClr val="tx1">
                    <a:lumMod val="65000"/>
                    <a:lumOff val="35000"/>
                  </a:schemeClr>
                </a:solidFill>
              </a:rPr>
              <a:t>Xiaoming</a:t>
            </a:r>
            <a:r>
              <a:rPr lang="en-US" dirty="0" smtClean="0">
                <a:solidFill>
                  <a:schemeClr val="tx1">
                    <a:lumMod val="65000"/>
                    <a:lumOff val="35000"/>
                  </a:schemeClr>
                </a:solidFill>
              </a:rPr>
              <a:t> Gao</a:t>
            </a:r>
          </a:p>
          <a:p>
            <a:r>
              <a:rPr lang="en-US" b="1" dirty="0" smtClean="0">
                <a:solidFill>
                  <a:schemeClr val="tx1">
                    <a:lumMod val="65000"/>
                    <a:lumOff val="35000"/>
                  </a:schemeClr>
                </a:solidFill>
              </a:rPr>
              <a:t>Parallel Cloud Control </a:t>
            </a:r>
            <a:r>
              <a:rPr lang="en-US" b="1" dirty="0">
                <a:solidFill>
                  <a:schemeClr val="tx1">
                    <a:lumMod val="65000"/>
                    <a:lumOff val="35000"/>
                  </a:schemeClr>
                </a:solidFill>
              </a:rPr>
              <a:t>for Robots: </a:t>
            </a:r>
            <a:r>
              <a:rPr lang="en-US" dirty="0" err="1">
                <a:solidFill>
                  <a:schemeClr val="tx1">
                    <a:lumMod val="65000"/>
                    <a:lumOff val="35000"/>
                  </a:schemeClr>
                </a:solidFill>
              </a:rPr>
              <a:t>Supun</a:t>
            </a:r>
            <a:r>
              <a:rPr lang="en-US" dirty="0">
                <a:solidFill>
                  <a:schemeClr val="tx1">
                    <a:lumMod val="65000"/>
                    <a:lumOff val="35000"/>
                  </a:schemeClr>
                </a:solidFill>
              </a:rPr>
              <a:t> </a:t>
            </a:r>
            <a:r>
              <a:rPr lang="en-US" dirty="0" err="1">
                <a:solidFill>
                  <a:schemeClr val="tx1">
                    <a:lumMod val="65000"/>
                    <a:lumOff val="35000"/>
                  </a:schemeClr>
                </a:solidFill>
              </a:rPr>
              <a:t>Kamburugamuve</a:t>
            </a:r>
            <a:r>
              <a:rPr lang="en-US" dirty="0">
                <a:solidFill>
                  <a:schemeClr val="tx1">
                    <a:lumMod val="65000"/>
                    <a:lumOff val="35000"/>
                  </a:schemeClr>
                </a:solidFill>
              </a:rPr>
              <a:t>, </a:t>
            </a:r>
            <a:r>
              <a:rPr lang="en-US" dirty="0" err="1">
                <a:solidFill>
                  <a:schemeClr val="tx1">
                    <a:lumMod val="65000"/>
                    <a:lumOff val="35000"/>
                  </a:schemeClr>
                </a:solidFill>
              </a:rPr>
              <a:t>Hengjing</a:t>
            </a:r>
            <a:r>
              <a:rPr lang="en-US" dirty="0">
                <a:solidFill>
                  <a:schemeClr val="tx1">
                    <a:lumMod val="65000"/>
                    <a:lumOff val="35000"/>
                  </a:schemeClr>
                </a:solidFill>
              </a:rPr>
              <a:t> </a:t>
            </a:r>
            <a:r>
              <a:rPr lang="en-US" dirty="0" smtClean="0">
                <a:solidFill>
                  <a:schemeClr val="tx1">
                    <a:lumMod val="65000"/>
                    <a:lumOff val="35000"/>
                  </a:schemeClr>
                </a:solidFill>
              </a:rPr>
              <a:t>He, David Crandall </a:t>
            </a:r>
            <a:endParaRPr lang="en-US" dirty="0">
              <a:solidFill>
                <a:schemeClr val="tx1">
                  <a:lumMod val="65000"/>
                  <a:lumOff val="35000"/>
                </a:schemeClr>
              </a:solidFill>
            </a:endParaRP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55</a:t>
            </a:fld>
            <a:endParaRPr lang="en-US"/>
          </a:p>
        </p:txBody>
      </p:sp>
    </p:spTree>
    <p:extLst>
      <p:ext uri="{BB962C8B-B14F-4D97-AF65-F5344CB8AC3E}">
        <p14:creationId xmlns:p14="http://schemas.microsoft.com/office/powerpoint/2010/main" val="449397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1074" y="83720"/>
            <a:ext cx="3120013" cy="760342"/>
          </a:xfrm>
        </p:spPr>
        <p:txBody>
          <a:bodyPr>
            <a:normAutofit/>
          </a:bodyPr>
          <a:lstStyle/>
          <a:p>
            <a:r>
              <a:rPr lang="en-US" dirty="0" err="1" smtClean="0"/>
              <a:t>IOTCloud</a:t>
            </a:r>
            <a:endParaRPr lang="en-US" dirty="0"/>
          </a:p>
        </p:txBody>
      </p:sp>
      <p:sp>
        <p:nvSpPr>
          <p:cNvPr id="4" name="Content Placeholder 3"/>
          <p:cNvSpPr>
            <a:spLocks noGrp="1"/>
          </p:cNvSpPr>
          <p:nvPr>
            <p:ph idx="1"/>
          </p:nvPr>
        </p:nvSpPr>
        <p:spPr>
          <a:xfrm>
            <a:off x="5062194" y="723481"/>
            <a:ext cx="4081806" cy="6134519"/>
          </a:xfrm>
        </p:spPr>
        <p:txBody>
          <a:bodyPr>
            <a:normAutofit/>
          </a:bodyPr>
          <a:lstStyle/>
          <a:p>
            <a:r>
              <a:rPr lang="en-US" sz="2000" b="1" dirty="0" smtClean="0">
                <a:latin typeface="Calibri" panose="020F0502020204030204" pitchFamily="34" charset="0"/>
              </a:rPr>
              <a:t>Device </a:t>
            </a:r>
            <a:r>
              <a:rPr lang="en-US" sz="2000" b="1" dirty="0" smtClean="0">
                <a:latin typeface="Calibri" panose="020F0502020204030204" pitchFamily="34" charset="0"/>
                <a:sym typeface="Wingdings" panose="05000000000000000000" pitchFamily="2" charset="2"/>
              </a:rPr>
              <a:t> </a:t>
            </a:r>
            <a:r>
              <a:rPr lang="en-US" sz="2000" b="1" dirty="0" err="1" smtClean="0">
                <a:latin typeface="Calibri" panose="020F0502020204030204" pitchFamily="34" charset="0"/>
                <a:sym typeface="Wingdings" panose="05000000000000000000" pitchFamily="2" charset="2"/>
              </a:rPr>
              <a:t>Pub-SubStorm</a:t>
            </a:r>
            <a:r>
              <a:rPr lang="en-US" sz="2000" b="1" dirty="0" smtClean="0">
                <a:latin typeface="Calibri" panose="020F0502020204030204" pitchFamily="34" charset="0"/>
                <a:sym typeface="Wingdings" panose="05000000000000000000" pitchFamily="2" charset="2"/>
              </a:rPr>
              <a:t>  </a:t>
            </a:r>
            <a:r>
              <a:rPr lang="en-US" sz="2000" b="1" dirty="0" err="1" smtClean="0">
                <a:latin typeface="Calibri" panose="020F0502020204030204" pitchFamily="34" charset="0"/>
                <a:sym typeface="Wingdings" panose="05000000000000000000" pitchFamily="2" charset="2"/>
              </a:rPr>
              <a:t>Datastore</a:t>
            </a:r>
            <a:r>
              <a:rPr lang="en-US" sz="2000" b="1" dirty="0" smtClean="0">
                <a:latin typeface="Calibri" panose="020F0502020204030204" pitchFamily="34" charset="0"/>
                <a:sym typeface="Wingdings" panose="05000000000000000000" pitchFamily="2" charset="2"/>
              </a:rPr>
              <a:t>  Data Analysis</a:t>
            </a:r>
          </a:p>
          <a:p>
            <a:r>
              <a:rPr lang="en-US" sz="2000" b="1" dirty="0" smtClean="0">
                <a:latin typeface="Calibri" panose="020F0502020204030204" pitchFamily="34" charset="0"/>
              </a:rPr>
              <a:t>Apache Storm </a:t>
            </a:r>
            <a:r>
              <a:rPr lang="en-US" sz="2000" dirty="0">
                <a:latin typeface="Calibri" panose="020F0502020204030204" pitchFamily="34" charset="0"/>
              </a:rPr>
              <a:t>provides scalable distributed system for processing </a:t>
            </a:r>
            <a:r>
              <a:rPr lang="en-US" sz="2000" dirty="0" smtClean="0">
                <a:latin typeface="Calibri" panose="020F0502020204030204" pitchFamily="34" charset="0"/>
              </a:rPr>
              <a:t>data </a:t>
            </a:r>
            <a:r>
              <a:rPr lang="en-US" sz="2000" dirty="0">
                <a:latin typeface="Calibri" panose="020F0502020204030204" pitchFamily="34" charset="0"/>
              </a:rPr>
              <a:t>streams coming from </a:t>
            </a:r>
            <a:r>
              <a:rPr lang="en-US" sz="2000" dirty="0" smtClean="0">
                <a:latin typeface="Calibri" panose="020F0502020204030204" pitchFamily="34" charset="0"/>
              </a:rPr>
              <a:t>devices </a:t>
            </a:r>
            <a:r>
              <a:rPr lang="en-US" sz="2000" dirty="0">
                <a:latin typeface="Calibri" panose="020F0502020204030204" pitchFamily="34" charset="0"/>
              </a:rPr>
              <a:t>in real time. </a:t>
            </a:r>
            <a:endParaRPr lang="en-US" sz="2000" dirty="0" smtClean="0">
              <a:latin typeface="Calibri" panose="020F0502020204030204" pitchFamily="34" charset="0"/>
            </a:endParaRPr>
          </a:p>
          <a:p>
            <a:r>
              <a:rPr lang="en-US" sz="2000" dirty="0" smtClean="0">
                <a:latin typeface="Calibri" panose="020F0502020204030204" pitchFamily="34" charset="0"/>
              </a:rPr>
              <a:t>For </a:t>
            </a:r>
            <a:r>
              <a:rPr lang="en-US" sz="2000" dirty="0">
                <a:latin typeface="Calibri" panose="020F0502020204030204" pitchFamily="34" charset="0"/>
              </a:rPr>
              <a:t>example Storm layer can decide to store the data in cloud storage for further analysis or to send control data back to the </a:t>
            </a:r>
            <a:r>
              <a:rPr lang="en-US" sz="2000" dirty="0" smtClean="0">
                <a:latin typeface="Calibri" panose="020F0502020204030204" pitchFamily="34" charset="0"/>
              </a:rPr>
              <a:t>devices</a:t>
            </a:r>
          </a:p>
          <a:p>
            <a:r>
              <a:rPr lang="en-US" sz="2000" dirty="0" smtClean="0">
                <a:latin typeface="Calibri" panose="020F0502020204030204" pitchFamily="34" charset="0"/>
              </a:rPr>
              <a:t>Evaluating Pub-Sub Systems </a:t>
            </a:r>
            <a:r>
              <a:rPr lang="en-US" sz="2000" dirty="0" err="1" smtClean="0">
                <a:latin typeface="Calibri" panose="020F0502020204030204" pitchFamily="34" charset="0"/>
              </a:rPr>
              <a:t>ActiveMQ</a:t>
            </a:r>
            <a:r>
              <a:rPr lang="en-US" sz="2000" dirty="0" smtClean="0">
                <a:latin typeface="Calibri" panose="020F0502020204030204" pitchFamily="34" charset="0"/>
              </a:rPr>
              <a:t>, </a:t>
            </a:r>
            <a:r>
              <a:rPr lang="en-US" sz="2000" dirty="0" err="1" smtClean="0">
                <a:latin typeface="Calibri" panose="020F0502020204030204" pitchFamily="34" charset="0"/>
              </a:rPr>
              <a:t>RabbitMQ</a:t>
            </a:r>
            <a:r>
              <a:rPr lang="en-US" sz="2000" dirty="0" smtClean="0">
                <a:latin typeface="Calibri" panose="020F0502020204030204" pitchFamily="34" charset="0"/>
              </a:rPr>
              <a:t>, Kafka, Kestrel</a:t>
            </a:r>
            <a:endParaRPr lang="en-US" sz="2000" dirty="0">
              <a:latin typeface="Calibri" panose="020F0502020204030204" pitchFamily="34" charset="0"/>
            </a:endParaRPr>
          </a:p>
        </p:txBody>
      </p:sp>
      <p:pic>
        <p:nvPicPr>
          <p:cNvPr id="7" name="Shape 129"/>
          <p:cNvPicPr preferRelativeResize="0"/>
          <p:nvPr/>
        </p:nvPicPr>
        <p:blipFill>
          <a:blip r:embed="rId2">
            <a:alphaModFix/>
          </a:blip>
          <a:stretch>
            <a:fillRect/>
          </a:stretch>
        </p:blipFill>
        <p:spPr>
          <a:xfrm>
            <a:off x="6332884" y="5079006"/>
            <a:ext cx="2811116" cy="1801297"/>
          </a:xfrm>
          <a:prstGeom prst="rect">
            <a:avLst/>
          </a:prstGeom>
          <a:noFill/>
          <a:ln>
            <a:noFill/>
          </a:ln>
        </p:spPr>
      </p:pic>
      <p:sp>
        <p:nvSpPr>
          <p:cNvPr id="2" name="TextBox 1"/>
          <p:cNvSpPr txBox="1"/>
          <p:nvPr/>
        </p:nvSpPr>
        <p:spPr>
          <a:xfrm>
            <a:off x="6413865" y="6096000"/>
            <a:ext cx="1287116" cy="646331"/>
          </a:xfrm>
          <a:prstGeom prst="rect">
            <a:avLst/>
          </a:prstGeom>
          <a:noFill/>
        </p:spPr>
        <p:txBody>
          <a:bodyPr wrap="square" rtlCol="0">
            <a:spAutoFit/>
          </a:bodyPr>
          <a:lstStyle/>
          <a:p>
            <a:r>
              <a:rPr lang="en-US" sz="1800" dirty="0" err="1" smtClean="0"/>
              <a:t>Turtlebot</a:t>
            </a:r>
            <a:r>
              <a:rPr lang="en-US" sz="1800" dirty="0" smtClean="0"/>
              <a:t> and Kinect</a:t>
            </a:r>
            <a:endParaRPr lang="en-US" sz="1800" dirty="0"/>
          </a:p>
        </p:txBody>
      </p:sp>
      <p:pic>
        <p:nvPicPr>
          <p:cNvPr id="9" name="Picture 8" descr="architecture2 (2)"/>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65477" cy="6259398"/>
          </a:xfrm>
          <a:prstGeom prst="rect">
            <a:avLst/>
          </a:prstGeom>
          <a:noFill/>
        </p:spPr>
      </p:pic>
      <p:sp>
        <p:nvSpPr>
          <p:cNvPr id="5" name="Date Placeholder 4"/>
          <p:cNvSpPr>
            <a:spLocks noGrp="1"/>
          </p:cNvSpPr>
          <p:nvPr>
            <p:ph type="dt" sz="half" idx="2"/>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125736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49363"/>
            <a:ext cx="8382000" cy="773640"/>
          </a:xfrm>
        </p:spPr>
        <p:txBody>
          <a:bodyPr>
            <a:normAutofit/>
          </a:bodyPr>
          <a:lstStyle/>
          <a:p>
            <a:pPr algn="ctr"/>
            <a:r>
              <a:rPr lang="en-US" sz="3200" b="1" dirty="0" smtClean="0"/>
              <a:t>Robot Latency Kafka &amp; </a:t>
            </a:r>
            <a:r>
              <a:rPr lang="en-US" sz="3200" b="1" dirty="0" err="1" smtClean="0"/>
              <a:t>RabbitMQ</a:t>
            </a:r>
            <a:endParaRPr lang="en-US" sz="3200" b="1" dirty="0"/>
          </a:p>
        </p:txBody>
      </p:sp>
      <p:sp>
        <p:nvSpPr>
          <p:cNvPr id="8" name="Slide Number Placeholder 7"/>
          <p:cNvSpPr>
            <a:spLocks noGrp="1"/>
          </p:cNvSpPr>
          <p:nvPr>
            <p:ph type="sldNum" sz="quarter" idx="12"/>
          </p:nvPr>
        </p:nvSpPr>
        <p:spPr/>
        <p:txBody>
          <a:bodyPr/>
          <a:lstStyle/>
          <a:p>
            <a:fld id="{07E37F7B-AF3B-4744-8178-C836E7A20423}" type="slidenum">
              <a:rPr lang="en-US" smtClean="0"/>
              <a:t>57</a:t>
            </a:fld>
            <a:endParaRPr lang="en-US" dirty="0"/>
          </a:p>
        </p:txBody>
      </p:sp>
      <p:sp>
        <p:nvSpPr>
          <p:cNvPr id="5" name="Date Placeholder 4"/>
          <p:cNvSpPr>
            <a:spLocks noGrp="1"/>
          </p:cNvSpPr>
          <p:nvPr>
            <p:ph type="dt" sz="half" idx="2"/>
          </p:nvPr>
        </p:nvSpPr>
        <p:spPr/>
        <p:txBody>
          <a:bodyPr/>
          <a:lstStyle/>
          <a:p>
            <a:endParaRPr lang="en-US" dirty="0"/>
          </a:p>
        </p:txBody>
      </p:sp>
      <p:sp>
        <p:nvSpPr>
          <p:cNvPr id="6" name="TextBox 5"/>
          <p:cNvSpPr txBox="1"/>
          <p:nvPr/>
        </p:nvSpPr>
        <p:spPr>
          <a:xfrm>
            <a:off x="210934" y="4635725"/>
            <a:ext cx="1411993" cy="1200329"/>
          </a:xfrm>
          <a:prstGeom prst="rect">
            <a:avLst/>
          </a:prstGeom>
          <a:noFill/>
        </p:spPr>
        <p:txBody>
          <a:bodyPr wrap="square" rtlCol="0">
            <a:spAutoFit/>
          </a:bodyPr>
          <a:lstStyle/>
          <a:p>
            <a:r>
              <a:rPr lang="en-US" dirty="0" smtClean="0"/>
              <a:t>Kinect with</a:t>
            </a:r>
          </a:p>
          <a:p>
            <a:r>
              <a:rPr lang="en-US" dirty="0" err="1" smtClean="0"/>
              <a:t>Turtlebot</a:t>
            </a:r>
            <a:r>
              <a:rPr lang="en-US" dirty="0" smtClean="0"/>
              <a:t> and </a:t>
            </a:r>
            <a:r>
              <a:rPr lang="en-US" dirty="0" err="1" smtClean="0"/>
              <a:t>RabbitMQ</a:t>
            </a:r>
            <a:endParaRPr lang="en-US" dirty="0"/>
          </a:p>
        </p:txBody>
      </p:sp>
      <p:sp>
        <p:nvSpPr>
          <p:cNvPr id="7" name="TextBox 6"/>
          <p:cNvSpPr txBox="1"/>
          <p:nvPr/>
        </p:nvSpPr>
        <p:spPr>
          <a:xfrm>
            <a:off x="210934" y="1590577"/>
            <a:ext cx="1527331" cy="646331"/>
          </a:xfrm>
          <a:prstGeom prst="rect">
            <a:avLst/>
          </a:prstGeom>
          <a:noFill/>
        </p:spPr>
        <p:txBody>
          <a:bodyPr wrap="square" rtlCol="0">
            <a:spAutoFit/>
          </a:bodyPr>
          <a:lstStyle/>
          <a:p>
            <a:r>
              <a:rPr lang="en-US" dirty="0" err="1" smtClean="0"/>
              <a:t>RabbitMQ</a:t>
            </a:r>
            <a:r>
              <a:rPr lang="en-US" dirty="0" smtClean="0"/>
              <a:t> versus Kafka</a:t>
            </a:r>
            <a:endParaRPr lang="en-US" dirty="0"/>
          </a:p>
        </p:txBody>
      </p:sp>
      <p:pic>
        <p:nvPicPr>
          <p:cNvPr id="9" name="Picture 8"/>
          <p:cNvPicPr>
            <a:picLocks noChangeAspect="1"/>
          </p:cNvPicPr>
          <p:nvPr/>
        </p:nvPicPr>
        <p:blipFill>
          <a:blip r:embed="rId2"/>
          <a:stretch>
            <a:fillRect/>
          </a:stretch>
        </p:blipFill>
        <p:spPr>
          <a:xfrm>
            <a:off x="2278956" y="567335"/>
            <a:ext cx="5636289" cy="2609011"/>
          </a:xfrm>
          <a:prstGeom prst="rect">
            <a:avLst/>
          </a:prstGeom>
        </p:spPr>
      </p:pic>
      <p:pic>
        <p:nvPicPr>
          <p:cNvPr id="11" name="Picture 10"/>
          <p:cNvPicPr>
            <a:picLocks noChangeAspect="1"/>
          </p:cNvPicPr>
          <p:nvPr/>
        </p:nvPicPr>
        <p:blipFill>
          <a:blip r:embed="rId3"/>
          <a:stretch>
            <a:fillRect/>
          </a:stretch>
        </p:blipFill>
        <p:spPr>
          <a:xfrm>
            <a:off x="2361805" y="3472242"/>
            <a:ext cx="5635326" cy="2728918"/>
          </a:xfrm>
          <a:prstGeom prst="rect">
            <a:avLst/>
          </a:prstGeom>
        </p:spPr>
      </p:pic>
    </p:spTree>
    <p:extLst>
      <p:ext uri="{BB962C8B-B14F-4D97-AF65-F5344CB8AC3E}">
        <p14:creationId xmlns:p14="http://schemas.microsoft.com/office/powerpoint/2010/main" val="4275552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4024" y="93881"/>
            <a:ext cx="6142776" cy="1143000"/>
          </a:xfrm>
        </p:spPr>
        <p:txBody>
          <a:bodyPr>
            <a:noAutofit/>
          </a:bodyPr>
          <a:lstStyle/>
          <a:p>
            <a:r>
              <a:rPr lang="en-US" sz="2800" b="1" dirty="0"/>
              <a:t>Parallel SLAM Simultaneous Localization and </a:t>
            </a:r>
            <a:r>
              <a:rPr lang="en-US" sz="2800" b="1" dirty="0" smtClean="0"/>
              <a:t>Mapping by Particle Filtering</a:t>
            </a:r>
            <a:endParaRPr lang="en-US" sz="2800" b="1" dirty="0"/>
          </a:p>
        </p:txBody>
      </p:sp>
      <p:sp>
        <p:nvSpPr>
          <p:cNvPr id="8" name="Slide Number Placeholder 7"/>
          <p:cNvSpPr>
            <a:spLocks noGrp="1"/>
          </p:cNvSpPr>
          <p:nvPr>
            <p:ph type="sldNum" sz="quarter" idx="12"/>
          </p:nvPr>
        </p:nvSpPr>
        <p:spPr/>
        <p:txBody>
          <a:bodyPr/>
          <a:lstStyle/>
          <a:p>
            <a:fld id="{07E37F7B-AF3B-4744-8178-C836E7A20423}" type="slidenum">
              <a:rPr lang="en-US" smtClean="0"/>
              <a:t>58</a:t>
            </a:fld>
            <a:endParaRPr lang="en-US"/>
          </a:p>
        </p:txBody>
      </p:sp>
      <p:sp>
        <p:nvSpPr>
          <p:cNvPr id="5" name="Date Placeholder 4"/>
          <p:cNvSpPr>
            <a:spLocks noGrp="1"/>
          </p:cNvSpPr>
          <p:nvPr>
            <p:ph type="dt" sz="half" idx="2"/>
          </p:nvPr>
        </p:nvSpPr>
        <p:spPr/>
        <p:txBody>
          <a:bodyPr/>
          <a:lstStyle/>
          <a:p>
            <a:endParaRPr lang="en-US" dirty="0"/>
          </a:p>
        </p:txBody>
      </p:sp>
      <p:pic>
        <p:nvPicPr>
          <p:cNvPr id="4" name="Picture 3"/>
          <p:cNvPicPr>
            <a:picLocks noChangeAspect="1"/>
          </p:cNvPicPr>
          <p:nvPr/>
        </p:nvPicPr>
        <p:blipFill rotWithShape="1">
          <a:blip r:embed="rId2"/>
          <a:srcRect l="49896"/>
          <a:stretch/>
        </p:blipFill>
        <p:spPr>
          <a:xfrm>
            <a:off x="4658447" y="1324343"/>
            <a:ext cx="4567034" cy="4834553"/>
          </a:xfrm>
          <a:prstGeom prst="rect">
            <a:avLst/>
          </a:prstGeom>
        </p:spPr>
      </p:pic>
      <p:pic>
        <p:nvPicPr>
          <p:cNvPr id="12" name="Picture 11"/>
          <p:cNvPicPr>
            <a:picLocks noChangeAspect="1"/>
          </p:cNvPicPr>
          <p:nvPr/>
        </p:nvPicPr>
        <p:blipFill>
          <a:blip r:embed="rId3"/>
          <a:stretch>
            <a:fillRect/>
          </a:stretch>
        </p:blipFill>
        <p:spPr>
          <a:xfrm>
            <a:off x="181616" y="96899"/>
            <a:ext cx="2570549" cy="4005274"/>
          </a:xfrm>
          <a:prstGeom prst="rect">
            <a:avLst/>
          </a:prstGeom>
        </p:spPr>
      </p:pic>
      <p:sp>
        <p:nvSpPr>
          <p:cNvPr id="3" name="TextBox 2"/>
          <p:cNvSpPr txBox="1"/>
          <p:nvPr/>
        </p:nvSpPr>
        <p:spPr>
          <a:xfrm>
            <a:off x="3684762" y="1868703"/>
            <a:ext cx="1457608" cy="461665"/>
          </a:xfrm>
          <a:prstGeom prst="rect">
            <a:avLst/>
          </a:prstGeom>
          <a:noFill/>
        </p:spPr>
        <p:txBody>
          <a:bodyPr wrap="square" rtlCol="0">
            <a:spAutoFit/>
          </a:bodyPr>
          <a:lstStyle/>
          <a:p>
            <a:r>
              <a:rPr lang="en-US" sz="2400" dirty="0" smtClean="0"/>
              <a:t>Speedup</a:t>
            </a:r>
            <a:endParaRPr lang="en-US" sz="2400" dirty="0"/>
          </a:p>
        </p:txBody>
      </p:sp>
    </p:spTree>
    <p:extLst>
      <p:ext uri="{BB962C8B-B14F-4D97-AF65-F5344CB8AC3E}">
        <p14:creationId xmlns:p14="http://schemas.microsoft.com/office/powerpoint/2010/main" val="3918187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246517"/>
            <a:ext cx="9184740" cy="6611483"/>
            <a:chOff x="0" y="0"/>
            <a:chExt cx="9184740" cy="6611483"/>
          </a:xfrm>
        </p:grpSpPr>
        <p:pic>
          <p:nvPicPr>
            <p:cNvPr id="5" name="Picture 4"/>
            <p:cNvPicPr>
              <a:picLocks noChangeAspect="1"/>
            </p:cNvPicPr>
            <p:nvPr/>
          </p:nvPicPr>
          <p:blipFill>
            <a:blip r:embed="rId2"/>
            <a:stretch>
              <a:fillRect/>
            </a:stretch>
          </p:blipFill>
          <p:spPr>
            <a:xfrm>
              <a:off x="0" y="3084988"/>
              <a:ext cx="9144000" cy="3526325"/>
            </a:xfrm>
            <a:prstGeom prst="rect">
              <a:avLst/>
            </a:prstGeom>
            <a:solidFill>
              <a:schemeClr val="bg1"/>
            </a:solidFill>
          </p:spPr>
        </p:pic>
        <p:pic>
          <p:nvPicPr>
            <p:cNvPr id="10" name="Picture 9"/>
            <p:cNvPicPr>
              <a:picLocks noChangeAspect="1"/>
            </p:cNvPicPr>
            <p:nvPr/>
          </p:nvPicPr>
          <p:blipFill>
            <a:blip r:embed="rId2"/>
            <a:stretch>
              <a:fillRect/>
            </a:stretch>
          </p:blipFill>
          <p:spPr>
            <a:xfrm>
              <a:off x="0" y="3085158"/>
              <a:ext cx="9144000" cy="3526325"/>
            </a:xfrm>
            <a:prstGeom prst="rect">
              <a:avLst/>
            </a:prstGeom>
            <a:solidFill>
              <a:schemeClr val="bg1"/>
            </a:solidFill>
          </p:spPr>
        </p:pic>
        <p:pic>
          <p:nvPicPr>
            <p:cNvPr id="6" name="Picture 5"/>
            <p:cNvPicPr>
              <a:picLocks noChangeAspect="1"/>
            </p:cNvPicPr>
            <p:nvPr/>
          </p:nvPicPr>
          <p:blipFill rotWithShape="1">
            <a:blip r:embed="rId3"/>
            <a:srcRect l="13335" t="43088" r="6691" b="7241"/>
            <a:stretch/>
          </p:blipFill>
          <p:spPr>
            <a:xfrm>
              <a:off x="13580" y="0"/>
              <a:ext cx="9171160" cy="3787996"/>
            </a:xfrm>
            <a:prstGeom prst="rect">
              <a:avLst/>
            </a:prstGeom>
          </p:spPr>
        </p:pic>
        <p:sp>
          <p:nvSpPr>
            <p:cNvPr id="11" name="TextBox 10"/>
            <p:cNvSpPr txBox="1"/>
            <p:nvPr/>
          </p:nvSpPr>
          <p:spPr>
            <a:xfrm>
              <a:off x="3281881" y="2035263"/>
              <a:ext cx="941283" cy="369332"/>
            </a:xfrm>
            <a:prstGeom prst="rect">
              <a:avLst/>
            </a:prstGeom>
            <a:noFill/>
          </p:spPr>
          <p:txBody>
            <a:bodyPr wrap="none" rtlCol="0">
              <a:spAutoFit/>
            </a:bodyPr>
            <a:lstStyle/>
            <a:p>
              <a:r>
                <a:rPr lang="en-US" b="1" dirty="0" smtClean="0">
                  <a:solidFill>
                    <a:srgbClr val="FF0000"/>
                  </a:solidFill>
                </a:rPr>
                <a:t>No Cut</a:t>
              </a:r>
              <a:endParaRPr lang="en-US" b="1" dirty="0">
                <a:solidFill>
                  <a:srgbClr val="FF0000"/>
                </a:solidFill>
              </a:endParaRPr>
            </a:p>
          </p:txBody>
        </p:sp>
        <p:sp>
          <p:nvSpPr>
            <p:cNvPr id="8" name="TextBox 7"/>
            <p:cNvSpPr txBox="1"/>
            <p:nvPr/>
          </p:nvSpPr>
          <p:spPr>
            <a:xfrm>
              <a:off x="1350197" y="5113203"/>
              <a:ext cx="7391767" cy="369332"/>
            </a:xfrm>
            <a:prstGeom prst="rect">
              <a:avLst/>
            </a:prstGeom>
            <a:noFill/>
          </p:spPr>
          <p:txBody>
            <a:bodyPr wrap="none" rtlCol="0">
              <a:spAutoFit/>
            </a:bodyPr>
            <a:lstStyle/>
            <a:p>
              <a:r>
                <a:rPr lang="en-US" b="1" dirty="0" smtClean="0">
                  <a:solidFill>
                    <a:srgbClr val="FF0000"/>
                  </a:solidFill>
                </a:rPr>
                <a:t>Fluctuations decrease after Cut on #iterations per swarm member</a:t>
              </a:r>
              <a:endParaRPr lang="en-US" b="1" dirty="0">
                <a:solidFill>
                  <a:srgbClr val="FF0000"/>
                </a:solidFill>
              </a:endParaRPr>
            </a:p>
          </p:txBody>
        </p:sp>
      </p:grpSp>
      <p:sp>
        <p:nvSpPr>
          <p:cNvPr id="2" name="Title 1"/>
          <p:cNvSpPr>
            <a:spLocks noGrp="1"/>
          </p:cNvSpPr>
          <p:nvPr>
            <p:ph type="title"/>
          </p:nvPr>
        </p:nvSpPr>
        <p:spPr>
          <a:xfrm>
            <a:off x="598713" y="3566596"/>
            <a:ext cx="8382000" cy="877640"/>
          </a:xfrm>
          <a:solidFill>
            <a:schemeClr val="bg1"/>
          </a:solidFill>
        </p:spPr>
        <p:txBody>
          <a:bodyPr>
            <a:normAutofit/>
          </a:bodyPr>
          <a:lstStyle/>
          <a:p>
            <a:pPr algn="ctr"/>
            <a:r>
              <a:rPr lang="en-US" sz="3600" dirty="0" smtClean="0"/>
              <a:t>SLAM for 4 or 20 way parallelism</a:t>
            </a:r>
            <a:endParaRPr lang="en-US" sz="3600" dirty="0"/>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59</a:t>
            </a:fld>
            <a:endParaRPr lang="en-US" dirty="0">
              <a:solidFill>
                <a:prstClr val="black"/>
              </a:solidFill>
            </a:endParaRPr>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12411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42635"/>
            <a:ext cx="4137814" cy="719366"/>
          </a:xfrm>
        </p:spPr>
        <p:txBody>
          <a:bodyPr>
            <a:normAutofit/>
          </a:bodyPr>
          <a:lstStyle/>
          <a:p>
            <a:r>
              <a:rPr lang="en-US" sz="3200" b="1" dirty="0" smtClean="0">
                <a:latin typeface="+mn-lt"/>
              </a:rPr>
              <a:t>Use Case Template</a:t>
            </a:r>
            <a:endParaRPr lang="en-US" sz="3200" b="1" dirty="0">
              <a:latin typeface="+mn-lt"/>
            </a:endParaRPr>
          </a:p>
        </p:txBody>
      </p:sp>
      <p:sp>
        <p:nvSpPr>
          <p:cNvPr id="7" name="Content Placeholder 6"/>
          <p:cNvSpPr>
            <a:spLocks noGrp="1"/>
          </p:cNvSpPr>
          <p:nvPr>
            <p:ph idx="1"/>
          </p:nvPr>
        </p:nvSpPr>
        <p:spPr>
          <a:xfrm>
            <a:off x="5006186" y="804636"/>
            <a:ext cx="4137814" cy="5615441"/>
          </a:xfrm>
        </p:spPr>
        <p:txBody>
          <a:bodyPr>
            <a:normAutofit/>
          </a:bodyPr>
          <a:lstStyle/>
          <a:p>
            <a:r>
              <a:rPr lang="en-US" dirty="0" smtClean="0">
                <a:solidFill>
                  <a:srgbClr val="C00000"/>
                </a:solidFill>
              </a:rPr>
              <a:t>26 fields completed for 51 apps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p>
          <a:p>
            <a:r>
              <a:rPr lang="en-US" b="1" dirty="0" smtClean="0">
                <a:solidFill>
                  <a:srgbClr val="C00000"/>
                </a:solidFill>
              </a:rPr>
              <a:t>Now an online form</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srgbClr val="000000"/>
                </a:solidFill>
              </a:rPr>
              <a:pPr/>
              <a:t>6</a:t>
            </a:fld>
            <a:endParaRPr lang="en-US" dirty="0">
              <a:solidFill>
                <a:srgbClr val="000000"/>
              </a:solidFill>
            </a:endParaRPr>
          </a:p>
        </p:txBody>
      </p:sp>
      <p:sp>
        <p:nvSpPr>
          <p:cNvPr id="2" name="Date Placeholder 1"/>
          <p:cNvSpPr>
            <a:spLocks noGrp="1"/>
          </p:cNvSpPr>
          <p:nvPr>
            <p:ph type="dt" sz="half" idx="2"/>
          </p:nvPr>
        </p:nvSpPr>
        <p:spPr>
          <a:xfrm>
            <a:off x="5791200" y="6220731"/>
            <a:ext cx="2133600" cy="365125"/>
          </a:xfrm>
          <a:prstGeom prst="rect">
            <a:avLst/>
          </a:prstGeo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690316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7651"/>
          </a:xfrm>
        </p:spPr>
        <p:txBody>
          <a:bodyPr>
            <a:normAutofit/>
          </a:bodyPr>
          <a:lstStyle/>
          <a:p>
            <a:r>
              <a:rPr lang="en-US" sz="3100" dirty="0" smtClean="0"/>
              <a:t>Bringing Optimal Communication to Apache Storm</a:t>
            </a:r>
            <a:endParaRPr lang="en-US" sz="3100" dirty="0"/>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60</a:t>
            </a:fld>
            <a:endParaRPr lang="en-US" dirty="0">
              <a:solidFill>
                <a:prstClr val="black"/>
              </a:solidFill>
            </a:endParaRPr>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pic>
        <p:nvPicPr>
          <p:cNvPr id="5" name="Picture 4"/>
          <p:cNvPicPr>
            <a:picLocks noChangeAspect="1"/>
          </p:cNvPicPr>
          <p:nvPr/>
        </p:nvPicPr>
        <p:blipFill>
          <a:blip r:embed="rId2"/>
          <a:stretch>
            <a:fillRect/>
          </a:stretch>
        </p:blipFill>
        <p:spPr>
          <a:xfrm>
            <a:off x="923453" y="1080241"/>
            <a:ext cx="6848947" cy="4873526"/>
          </a:xfrm>
          <a:prstGeom prst="rect">
            <a:avLst/>
          </a:prstGeom>
        </p:spPr>
      </p:pic>
      <p:sp>
        <p:nvSpPr>
          <p:cNvPr id="6" name="TextBox 5"/>
          <p:cNvSpPr txBox="1"/>
          <p:nvPr/>
        </p:nvSpPr>
        <p:spPr>
          <a:xfrm>
            <a:off x="7428915" y="2988114"/>
            <a:ext cx="1633781" cy="646331"/>
          </a:xfrm>
          <a:prstGeom prst="rect">
            <a:avLst/>
          </a:prstGeom>
          <a:noFill/>
        </p:spPr>
        <p:txBody>
          <a:bodyPr wrap="none" rtlCol="0">
            <a:spAutoFit/>
          </a:bodyPr>
          <a:lstStyle/>
          <a:p>
            <a:r>
              <a:rPr lang="en-US" dirty="0" smtClean="0"/>
              <a:t>Optimized</a:t>
            </a:r>
          </a:p>
          <a:p>
            <a:r>
              <a:rPr lang="en-US" dirty="0" smtClean="0"/>
              <a:t>20 or 50 tasks</a:t>
            </a:r>
            <a:endParaRPr lang="en-US" dirty="0"/>
          </a:p>
        </p:txBody>
      </p:sp>
      <p:sp>
        <p:nvSpPr>
          <p:cNvPr id="7" name="TextBox 6"/>
          <p:cNvSpPr txBox="1"/>
          <p:nvPr/>
        </p:nvSpPr>
        <p:spPr>
          <a:xfrm>
            <a:off x="7428915" y="1241551"/>
            <a:ext cx="1091068" cy="646331"/>
          </a:xfrm>
          <a:prstGeom prst="rect">
            <a:avLst/>
          </a:prstGeom>
          <a:noFill/>
        </p:spPr>
        <p:txBody>
          <a:bodyPr wrap="none" rtlCol="0">
            <a:spAutoFit/>
          </a:bodyPr>
          <a:lstStyle/>
          <a:p>
            <a:r>
              <a:rPr lang="en-US" dirty="0" smtClean="0"/>
              <a:t>Original</a:t>
            </a:r>
          </a:p>
          <a:p>
            <a:r>
              <a:rPr lang="en-US" dirty="0" smtClean="0"/>
              <a:t>50 Tasks</a:t>
            </a:r>
            <a:endParaRPr lang="en-US" dirty="0"/>
          </a:p>
        </p:txBody>
      </p:sp>
      <p:sp>
        <p:nvSpPr>
          <p:cNvPr id="8" name="TextBox 7"/>
          <p:cNvSpPr txBox="1"/>
          <p:nvPr/>
        </p:nvSpPr>
        <p:spPr>
          <a:xfrm>
            <a:off x="7418208" y="2180472"/>
            <a:ext cx="1091068" cy="646331"/>
          </a:xfrm>
          <a:prstGeom prst="rect">
            <a:avLst/>
          </a:prstGeom>
          <a:noFill/>
        </p:spPr>
        <p:txBody>
          <a:bodyPr wrap="none" rtlCol="0">
            <a:spAutoFit/>
          </a:bodyPr>
          <a:lstStyle/>
          <a:p>
            <a:r>
              <a:rPr lang="en-US" dirty="0" smtClean="0"/>
              <a:t>Original</a:t>
            </a:r>
          </a:p>
          <a:p>
            <a:r>
              <a:rPr lang="en-US" dirty="0" smtClean="0"/>
              <a:t>20 Tasks</a:t>
            </a:r>
            <a:endParaRPr lang="en-US" dirty="0"/>
          </a:p>
        </p:txBody>
      </p:sp>
    </p:spTree>
    <p:extLst>
      <p:ext uri="{BB962C8B-B14F-4D97-AF65-F5344CB8AC3E}">
        <p14:creationId xmlns:p14="http://schemas.microsoft.com/office/powerpoint/2010/main" val="139558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2381" y="2026156"/>
            <a:ext cx="8209931" cy="1362075"/>
          </a:xfrm>
        </p:spPr>
        <p:txBody>
          <a:bodyPr/>
          <a:lstStyle/>
          <a:p>
            <a:pPr algn="ctr"/>
            <a:r>
              <a:rPr lang="en-US" sz="4400" cap="none" dirty="0" smtClean="0"/>
              <a:t>Virtual Cluster Comments</a:t>
            </a:r>
            <a:endParaRPr lang="en-US" sz="4400" cap="none" dirty="0"/>
          </a:p>
        </p:txBody>
      </p:sp>
      <p:sp>
        <p:nvSpPr>
          <p:cNvPr id="2" name="Slide Number Placeholder 1"/>
          <p:cNvSpPr>
            <a:spLocks noGrp="1"/>
          </p:cNvSpPr>
          <p:nvPr>
            <p:ph type="sldNum" sz="quarter" idx="12"/>
          </p:nvPr>
        </p:nvSpPr>
        <p:spPr/>
        <p:txBody>
          <a:bodyPr/>
          <a:lstStyle/>
          <a:p>
            <a:fld id="{93F674A4-B284-4C4B-91FD-CA6F4B8EBD3B}" type="slidenum">
              <a:rPr lang="en-US" smtClean="0"/>
              <a:t>61</a:t>
            </a:fld>
            <a:endParaRPr lang="en-US"/>
          </a:p>
        </p:txBody>
      </p:sp>
    </p:spTree>
    <p:extLst>
      <p:ext uri="{BB962C8B-B14F-4D97-AF65-F5344CB8AC3E}">
        <p14:creationId xmlns:p14="http://schemas.microsoft.com/office/powerpoint/2010/main" val="1484800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0"/>
            <a:ext cx="8523611" cy="1143000"/>
          </a:xfrm>
        </p:spPr>
        <p:txBody>
          <a:bodyPr/>
          <a:lstStyle/>
          <a:p>
            <a:pPr algn="ctr"/>
            <a:r>
              <a:rPr lang="en-US" dirty="0" smtClean="0"/>
              <a:t>Automation or</a:t>
            </a:r>
            <a:br>
              <a:rPr lang="en-US" dirty="0" smtClean="0"/>
            </a:br>
            <a:r>
              <a:rPr lang="en-US" dirty="0" smtClean="0"/>
              <a:t>“Software Defined Distributed Systems”</a:t>
            </a:r>
            <a:endParaRPr lang="en-US" dirty="0"/>
          </a:p>
        </p:txBody>
      </p:sp>
      <p:sp>
        <p:nvSpPr>
          <p:cNvPr id="3" name="Content Placeholder 2"/>
          <p:cNvSpPr>
            <a:spLocks noGrp="1"/>
          </p:cNvSpPr>
          <p:nvPr>
            <p:ph idx="1"/>
          </p:nvPr>
        </p:nvSpPr>
        <p:spPr>
          <a:xfrm>
            <a:off x="0" y="1143000"/>
            <a:ext cx="9079264" cy="4038600"/>
          </a:xfrm>
        </p:spPr>
        <p:txBody>
          <a:bodyPr/>
          <a:lstStyle/>
          <a:p>
            <a:r>
              <a:rPr lang="en-US" sz="1800" dirty="0" smtClean="0"/>
              <a:t>This means we specify </a:t>
            </a:r>
            <a:r>
              <a:rPr lang="en-US" sz="1800" b="1" dirty="0" smtClean="0"/>
              <a:t>Software</a:t>
            </a:r>
            <a:r>
              <a:rPr lang="en-US" sz="1800" dirty="0" smtClean="0"/>
              <a:t> (Application, Platform) in configuration file and/or scripts</a:t>
            </a:r>
          </a:p>
          <a:p>
            <a:r>
              <a:rPr lang="en-US" sz="1800" dirty="0" smtClean="0"/>
              <a:t>Specify </a:t>
            </a:r>
            <a:r>
              <a:rPr lang="en-US" sz="1800" b="1" dirty="0" smtClean="0"/>
              <a:t>Hardware </a:t>
            </a:r>
            <a:r>
              <a:rPr lang="en-US" sz="1800" b="1" dirty="0"/>
              <a:t>I</a:t>
            </a:r>
            <a:r>
              <a:rPr lang="en-US" sz="1800" b="1" dirty="0" smtClean="0"/>
              <a:t>nfrastructure </a:t>
            </a:r>
            <a:r>
              <a:rPr lang="en-US" sz="1800" dirty="0" smtClean="0"/>
              <a:t>in a similar way</a:t>
            </a:r>
          </a:p>
          <a:p>
            <a:pPr lvl="1"/>
            <a:r>
              <a:rPr lang="en-US" sz="1800" dirty="0" smtClean="0"/>
              <a:t>Could be very specific or just ask for N nodes</a:t>
            </a:r>
          </a:p>
          <a:p>
            <a:pPr lvl="1"/>
            <a:r>
              <a:rPr lang="en-US" sz="1800" dirty="0" smtClean="0"/>
              <a:t>Could be dynamic as in elastic clouds</a:t>
            </a:r>
          </a:p>
          <a:p>
            <a:pPr lvl="1"/>
            <a:r>
              <a:rPr lang="en-US" sz="1800" dirty="0" smtClean="0"/>
              <a:t>Could be distributed</a:t>
            </a:r>
          </a:p>
          <a:p>
            <a:r>
              <a:rPr lang="en-US" sz="1800" dirty="0" smtClean="0"/>
              <a:t>Specify </a:t>
            </a:r>
            <a:r>
              <a:rPr lang="en-US" sz="1800" b="1" dirty="0"/>
              <a:t>Operating </a:t>
            </a:r>
            <a:r>
              <a:rPr lang="en-US" sz="1800" b="1" dirty="0" smtClean="0"/>
              <a:t>Environment </a:t>
            </a:r>
            <a:r>
              <a:rPr lang="en-US" sz="1800" dirty="0" smtClean="0"/>
              <a:t>(Linux HPC, OpenStack, Docker)</a:t>
            </a:r>
          </a:p>
          <a:p>
            <a:r>
              <a:rPr lang="en-US" sz="1800" b="1" dirty="0" smtClean="0"/>
              <a:t>Virtual </a:t>
            </a:r>
            <a:r>
              <a:rPr lang="en-US" sz="1800" b="1" dirty="0"/>
              <a:t>Cluster </a:t>
            </a:r>
            <a:r>
              <a:rPr lang="en-US" sz="1800" dirty="0"/>
              <a:t>is Hardware + Operating environment</a:t>
            </a:r>
          </a:p>
          <a:p>
            <a:r>
              <a:rPr lang="en-US" sz="1800" b="1" dirty="0"/>
              <a:t>Grid</a:t>
            </a:r>
            <a:r>
              <a:rPr lang="en-US" sz="1800" dirty="0"/>
              <a:t> is perhaps a distributed </a:t>
            </a:r>
            <a:r>
              <a:rPr lang="en-US" sz="1800" dirty="0" smtClean="0"/>
              <a:t>SDDS but only ask tools to deliver “possible grids” where specification consistent with actual hardware and administrative rules</a:t>
            </a:r>
          </a:p>
          <a:p>
            <a:pPr lvl="1"/>
            <a:r>
              <a:rPr lang="en-US" sz="1800" dirty="0" smtClean="0"/>
              <a:t>Allowing O/S level </a:t>
            </a:r>
            <a:r>
              <a:rPr lang="en-US" sz="1800" dirty="0" err="1" smtClean="0"/>
              <a:t>reprovisioning</a:t>
            </a:r>
            <a:r>
              <a:rPr lang="en-US" sz="1800" dirty="0" smtClean="0"/>
              <a:t> makes it easier than yesterday’s grids</a:t>
            </a:r>
          </a:p>
          <a:p>
            <a:r>
              <a:rPr lang="en-US" sz="1800" dirty="0"/>
              <a:t>Have </a:t>
            </a:r>
            <a:r>
              <a:rPr lang="en-US" sz="1800" dirty="0" smtClean="0"/>
              <a:t>tools </a:t>
            </a:r>
            <a:r>
              <a:rPr lang="en-US" sz="1800" dirty="0"/>
              <a:t>that realize the deployment of </a:t>
            </a:r>
            <a:r>
              <a:rPr lang="en-US" sz="1800" dirty="0" smtClean="0"/>
              <a:t>application</a:t>
            </a:r>
          </a:p>
          <a:p>
            <a:pPr lvl="1"/>
            <a:r>
              <a:rPr lang="en-US" sz="1800" dirty="0" smtClean="0"/>
              <a:t>This capability is a subset of “system management” and includes DevOps</a:t>
            </a:r>
            <a:endParaRPr lang="en-US" sz="1800" dirty="0"/>
          </a:p>
          <a:p>
            <a:r>
              <a:rPr lang="en-US" sz="1800" dirty="0" smtClean="0"/>
              <a:t>Have a set of needed functionalities and a set of tools from various </a:t>
            </a:r>
            <a:r>
              <a:rPr lang="en-US" sz="1800" dirty="0" err="1" smtClean="0"/>
              <a:t>commuinies</a:t>
            </a:r>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12655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47724"/>
          </a:xfrm>
        </p:spPr>
        <p:txBody>
          <a:bodyPr/>
          <a:lstStyle/>
          <a:p>
            <a:pPr algn="ctr"/>
            <a:r>
              <a:rPr lang="en-US" sz="2800" dirty="0" smtClean="0"/>
              <a:t>Functionalities needed in SDDS Management/Configuration Systems</a:t>
            </a:r>
            <a:endParaRPr lang="en-US" sz="2800" dirty="0"/>
          </a:p>
        </p:txBody>
      </p:sp>
      <p:sp>
        <p:nvSpPr>
          <p:cNvPr id="5" name="Content Placeholder 4"/>
          <p:cNvSpPr>
            <a:spLocks noGrp="1"/>
          </p:cNvSpPr>
          <p:nvPr>
            <p:ph idx="1"/>
          </p:nvPr>
        </p:nvSpPr>
        <p:spPr>
          <a:xfrm>
            <a:off x="209550" y="847724"/>
            <a:ext cx="7439025" cy="5029201"/>
          </a:xfrm>
        </p:spPr>
        <p:txBody>
          <a:bodyPr/>
          <a:lstStyle/>
          <a:p>
            <a:r>
              <a:rPr lang="en-US" sz="1800" dirty="0"/>
              <a:t>Planning job -- identifying nodes/cores to use</a:t>
            </a:r>
          </a:p>
          <a:p>
            <a:r>
              <a:rPr lang="en-US" sz="1800" dirty="0"/>
              <a:t>Preparing image</a:t>
            </a:r>
          </a:p>
          <a:p>
            <a:r>
              <a:rPr lang="en-US" sz="1800" dirty="0"/>
              <a:t>Booting machines</a:t>
            </a:r>
          </a:p>
          <a:p>
            <a:r>
              <a:rPr lang="en-US" sz="1800" dirty="0"/>
              <a:t>Deploying images on cores</a:t>
            </a:r>
          </a:p>
          <a:p>
            <a:r>
              <a:rPr lang="en-US" sz="1800" dirty="0"/>
              <a:t>Supporting </a:t>
            </a:r>
            <a:r>
              <a:rPr lang="en-US" sz="1800" dirty="0" smtClean="0"/>
              <a:t>parallel and distributed </a:t>
            </a:r>
            <a:r>
              <a:rPr lang="en-US" sz="1800" dirty="0"/>
              <a:t>deployment</a:t>
            </a:r>
          </a:p>
          <a:p>
            <a:r>
              <a:rPr lang="en-US" sz="1800" dirty="0" smtClean="0"/>
              <a:t>Execution including Scheduling inside and across nodes</a:t>
            </a:r>
            <a:endParaRPr lang="en-US" sz="1800" dirty="0"/>
          </a:p>
          <a:p>
            <a:r>
              <a:rPr lang="en-US" sz="1800" dirty="0" smtClean="0"/>
              <a:t>Monitoring</a:t>
            </a:r>
          </a:p>
          <a:p>
            <a:r>
              <a:rPr lang="en-US" sz="1800" dirty="0" smtClean="0"/>
              <a:t>Data Management</a:t>
            </a:r>
          </a:p>
          <a:p>
            <a:r>
              <a:rPr lang="en-US" sz="1800" dirty="0" smtClean="0"/>
              <a:t>Replication/failover/Elasticity/Bursting/Shifting</a:t>
            </a:r>
          </a:p>
          <a:p>
            <a:r>
              <a:rPr lang="en-US" sz="1800" dirty="0" smtClean="0"/>
              <a:t>Orchestration/Workflow</a:t>
            </a:r>
          </a:p>
          <a:p>
            <a:r>
              <a:rPr lang="en-US" sz="1800" dirty="0" smtClean="0"/>
              <a:t>Discovery</a:t>
            </a:r>
          </a:p>
          <a:p>
            <a:r>
              <a:rPr lang="en-US" sz="1800" dirty="0" smtClean="0"/>
              <a:t>Security</a:t>
            </a:r>
          </a:p>
          <a:p>
            <a:r>
              <a:rPr lang="en-US" sz="1800" dirty="0" smtClean="0"/>
              <a:t>Language to express systems of computers and software</a:t>
            </a:r>
          </a:p>
          <a:p>
            <a:r>
              <a:rPr lang="en-US" sz="1800" dirty="0" smtClean="0"/>
              <a:t>Available Ontologies</a:t>
            </a:r>
          </a:p>
          <a:p>
            <a:r>
              <a:rPr lang="en-US" sz="1800" dirty="0" smtClean="0"/>
              <a:t>Available Scripts (thousands?)</a:t>
            </a:r>
            <a:endParaRPr lang="en-US" sz="1800" dirty="0"/>
          </a:p>
        </p:txBody>
      </p:sp>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810977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312"/>
            <a:ext cx="8908610" cy="771525"/>
          </a:xfrm>
        </p:spPr>
        <p:txBody>
          <a:bodyPr/>
          <a:lstStyle/>
          <a:p>
            <a:pPr algn="ctr"/>
            <a:r>
              <a:rPr lang="en-US" dirty="0" smtClean="0"/>
              <a:t>“Communities” partially satisfying SDDS management requirements </a:t>
            </a:r>
            <a:endParaRPr lang="en-US" dirty="0"/>
          </a:p>
        </p:txBody>
      </p:sp>
      <p:sp>
        <p:nvSpPr>
          <p:cNvPr id="3" name="Content Placeholder 2"/>
          <p:cNvSpPr>
            <a:spLocks noGrp="1"/>
          </p:cNvSpPr>
          <p:nvPr>
            <p:ph idx="1"/>
          </p:nvPr>
        </p:nvSpPr>
        <p:spPr>
          <a:xfrm>
            <a:off x="0" y="1146174"/>
            <a:ext cx="9144000" cy="4787900"/>
          </a:xfrm>
        </p:spPr>
        <p:txBody>
          <a:bodyPr/>
          <a:lstStyle/>
          <a:p>
            <a:r>
              <a:rPr lang="en-US" b="1" dirty="0" smtClean="0"/>
              <a:t>IaaS: </a:t>
            </a:r>
            <a:r>
              <a:rPr lang="en-US" dirty="0" smtClean="0"/>
              <a:t>OpenStack</a:t>
            </a:r>
          </a:p>
          <a:p>
            <a:r>
              <a:rPr lang="en-US" b="1" dirty="0" smtClean="0"/>
              <a:t>DevOps Tools: </a:t>
            </a:r>
            <a:r>
              <a:rPr lang="en-US" dirty="0" smtClean="0"/>
              <a:t>Docker and tools (Swarm, Kubernetes, Centurion, </a:t>
            </a:r>
            <a:r>
              <a:rPr lang="en-US" dirty="0" err="1" smtClean="0"/>
              <a:t>Shutit</a:t>
            </a:r>
            <a:r>
              <a:rPr lang="en-US" dirty="0" smtClean="0"/>
              <a:t>), Chef, </a:t>
            </a:r>
            <a:r>
              <a:rPr lang="en-US" dirty="0" err="1" smtClean="0"/>
              <a:t>Ansible</a:t>
            </a:r>
            <a:r>
              <a:rPr lang="en-US" dirty="0" smtClean="0"/>
              <a:t>, Cobbler, OpenStack Ironic, Heat, Sahara</a:t>
            </a:r>
            <a:r>
              <a:rPr lang="en-US" dirty="0"/>
              <a:t>; AWS </a:t>
            </a:r>
            <a:r>
              <a:rPr lang="en-US" dirty="0" err="1"/>
              <a:t>OpsWorks</a:t>
            </a:r>
            <a:r>
              <a:rPr lang="en-US" dirty="0"/>
              <a:t>,</a:t>
            </a:r>
            <a:endParaRPr lang="en-US" dirty="0" smtClean="0"/>
          </a:p>
          <a:p>
            <a:r>
              <a:rPr lang="en-US" b="1" dirty="0" smtClean="0"/>
              <a:t>DevOps Standards: </a:t>
            </a:r>
            <a:r>
              <a:rPr lang="en-US" dirty="0" err="1" smtClean="0"/>
              <a:t>OpenTOSCA</a:t>
            </a:r>
            <a:r>
              <a:rPr lang="en-US" dirty="0" smtClean="0"/>
              <a:t>; Winery</a:t>
            </a:r>
          </a:p>
          <a:p>
            <a:r>
              <a:rPr lang="en-US" b="1" dirty="0" smtClean="0"/>
              <a:t>Monitoring: </a:t>
            </a:r>
            <a:r>
              <a:rPr lang="en-US" dirty="0" err="1" smtClean="0"/>
              <a:t>Hashicorp</a:t>
            </a:r>
            <a:r>
              <a:rPr lang="en-US" dirty="0" smtClean="0"/>
              <a:t> Consul, (Ganglia, Nagios)</a:t>
            </a:r>
          </a:p>
          <a:p>
            <a:r>
              <a:rPr lang="en-US" b="1" dirty="0" smtClean="0"/>
              <a:t>Cluster Control: </a:t>
            </a:r>
            <a:r>
              <a:rPr lang="en-US" dirty="0" smtClean="0"/>
              <a:t>Rocks, Marathon/</a:t>
            </a:r>
            <a:r>
              <a:rPr lang="en-US" dirty="0" err="1" smtClean="0"/>
              <a:t>Mesos</a:t>
            </a:r>
            <a:r>
              <a:rPr lang="en-US" dirty="0" smtClean="0"/>
              <a:t>, Docker Shipyard/citadel, CoreOS Fleet</a:t>
            </a:r>
          </a:p>
          <a:p>
            <a:r>
              <a:rPr lang="en-US" b="1" dirty="0" smtClean="0"/>
              <a:t>Orchestration/Workflow Standards: </a:t>
            </a:r>
            <a:r>
              <a:rPr lang="en-US" dirty="0" smtClean="0"/>
              <a:t>BPEL </a:t>
            </a:r>
          </a:p>
          <a:p>
            <a:r>
              <a:rPr lang="en-US" b="1" dirty="0" smtClean="0"/>
              <a:t>Orchestration Tools: </a:t>
            </a:r>
            <a:r>
              <a:rPr lang="en-US" dirty="0" smtClean="0"/>
              <a:t>Pegasus, Kepler, Crunch, Docker Compose, Spotify Helios</a:t>
            </a:r>
          </a:p>
          <a:p>
            <a:r>
              <a:rPr lang="en-US" b="1" dirty="0" smtClean="0"/>
              <a:t>Data Integration and Management: </a:t>
            </a:r>
            <a:r>
              <a:rPr lang="en-US" dirty="0" err="1" smtClean="0"/>
              <a:t>Jitterbit</a:t>
            </a:r>
            <a:r>
              <a:rPr lang="en-US" dirty="0" smtClean="0"/>
              <a:t>, </a:t>
            </a:r>
            <a:r>
              <a:rPr lang="en-US" dirty="0" err="1" smtClean="0"/>
              <a:t>Talend</a:t>
            </a:r>
            <a:endParaRPr lang="en-US" dirty="0" smtClean="0"/>
          </a:p>
          <a:p>
            <a:r>
              <a:rPr lang="en-US" b="1" dirty="0" smtClean="0"/>
              <a:t>Platform As A Service: </a:t>
            </a:r>
            <a:r>
              <a:rPr lang="en-US" dirty="0" err="1" smtClean="0"/>
              <a:t>Heroku</a:t>
            </a:r>
            <a:r>
              <a:rPr lang="en-US" dirty="0" smtClean="0"/>
              <a:t>, </a:t>
            </a:r>
            <a:r>
              <a:rPr lang="en-US" dirty="0" err="1" smtClean="0"/>
              <a:t>Jelastic</a:t>
            </a:r>
            <a:r>
              <a:rPr lang="en-US" dirty="0" smtClean="0"/>
              <a:t>, </a:t>
            </a:r>
            <a:r>
              <a:rPr lang="en-US" dirty="0" err="1" smtClean="0"/>
              <a:t>Stackato</a:t>
            </a:r>
            <a:r>
              <a:rPr lang="en-US" dirty="0" smtClean="0"/>
              <a:t>, AWS </a:t>
            </a:r>
            <a:r>
              <a:rPr lang="en-US" dirty="0"/>
              <a:t>Elastic </a:t>
            </a:r>
            <a:r>
              <a:rPr lang="en-US" dirty="0" smtClean="0"/>
              <a:t>Beanstalk, </a:t>
            </a:r>
            <a:r>
              <a:rPr lang="en-US" dirty="0" err="1" smtClean="0"/>
              <a:t>Dokku</a:t>
            </a:r>
            <a:r>
              <a:rPr lang="en-US" dirty="0" smtClean="0"/>
              <a:t>, </a:t>
            </a:r>
            <a:r>
              <a:rPr lang="en-US" dirty="0" err="1" smtClean="0"/>
              <a:t>dotCloud</a:t>
            </a:r>
            <a:r>
              <a:rPr lang="en-US" dirty="0" smtClean="0"/>
              <a:t>, </a:t>
            </a:r>
            <a:r>
              <a:rPr lang="en-US" dirty="0" err="1" smtClean="0"/>
              <a:t>OpenShift</a:t>
            </a:r>
            <a:r>
              <a:rPr lang="en-US" dirty="0" smtClean="0"/>
              <a:t> (Origin)</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44255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769545"/>
          </a:xfrm>
        </p:spPr>
        <p:txBody>
          <a:bodyPr/>
          <a:lstStyle/>
          <a:p>
            <a:r>
              <a:rPr lang="en-US" dirty="0" smtClean="0"/>
              <a:t>Virtual Cluster</a:t>
            </a:r>
            <a:endParaRPr lang="en-US" dirty="0"/>
          </a:p>
        </p:txBody>
      </p:sp>
      <p:sp>
        <p:nvSpPr>
          <p:cNvPr id="3" name="Content Placeholder 2"/>
          <p:cNvSpPr>
            <a:spLocks noGrp="1"/>
          </p:cNvSpPr>
          <p:nvPr>
            <p:ph idx="1"/>
          </p:nvPr>
        </p:nvSpPr>
        <p:spPr>
          <a:xfrm>
            <a:off x="0" y="664910"/>
            <a:ext cx="9144000" cy="5437126"/>
          </a:xfrm>
        </p:spPr>
        <p:txBody>
          <a:bodyPr>
            <a:normAutofit/>
          </a:bodyPr>
          <a:lstStyle/>
          <a:p>
            <a:r>
              <a:rPr lang="en-US" sz="2400" b="1" dirty="0" smtClean="0"/>
              <a:t>Definition:</a:t>
            </a:r>
            <a:r>
              <a:rPr lang="en-US" sz="2400" dirty="0" smtClean="0"/>
              <a:t> A set of (virtual) resources that constitute a cluster over which the user has full control. This includes virtual compute, network and storage resources.</a:t>
            </a:r>
            <a:endParaRPr lang="en-US" sz="2400" dirty="0"/>
          </a:p>
          <a:p>
            <a:endParaRPr lang="en-US" sz="2400" dirty="0"/>
          </a:p>
          <a:p>
            <a:r>
              <a:rPr lang="en-US" sz="2400" b="1" dirty="0" smtClean="0"/>
              <a:t>Variations: </a:t>
            </a:r>
          </a:p>
          <a:p>
            <a:pPr lvl="1"/>
            <a:r>
              <a:rPr lang="en-US" sz="2400" b="1" dirty="0" smtClean="0"/>
              <a:t>Bare metal cluster: </a:t>
            </a:r>
            <a:r>
              <a:rPr lang="en-US" sz="2400" dirty="0" smtClean="0"/>
              <a:t>A set of bare metal resources that can be used to build a cluster</a:t>
            </a:r>
          </a:p>
          <a:p>
            <a:pPr lvl="1"/>
            <a:r>
              <a:rPr lang="en-US" sz="2400" b="1" dirty="0" smtClean="0"/>
              <a:t>Virtual Platform Cluster: </a:t>
            </a:r>
            <a:r>
              <a:rPr lang="en-US" sz="2400" dirty="0" smtClean="0"/>
              <a:t>In addition to a virtual cluster with network, compute and disk resources a software environment  is deployed over them to provide a platform (as a service) to the user</a:t>
            </a:r>
          </a:p>
          <a:p>
            <a:pPr lvl="1"/>
            <a:r>
              <a:rPr lang="en-US" sz="2400" b="1" dirty="0" smtClean="0"/>
              <a:t>Hypervisor </a:t>
            </a:r>
            <a:r>
              <a:rPr lang="en-US" sz="2400" dirty="0" smtClean="0"/>
              <a:t>based or</a:t>
            </a:r>
            <a:r>
              <a:rPr lang="en-US" sz="2400" b="1" dirty="0" smtClean="0"/>
              <a:t> Container </a:t>
            </a:r>
            <a:r>
              <a:rPr lang="en-US" sz="2400" dirty="0" smtClean="0"/>
              <a:t>based or both</a:t>
            </a:r>
          </a:p>
          <a:p>
            <a:pPr lvl="2"/>
            <a:r>
              <a:rPr lang="en-US" sz="2000" dirty="0" smtClean="0"/>
              <a:t>Containers at node level; OpenStack at core level</a:t>
            </a:r>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147376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05" y="19523"/>
            <a:ext cx="8229600" cy="642308"/>
          </a:xfrm>
        </p:spPr>
        <p:txBody>
          <a:bodyPr/>
          <a:lstStyle/>
          <a:p>
            <a:pPr algn="ctr"/>
            <a:r>
              <a:rPr lang="en-US" b="1" dirty="0" err="1" smtClean="0"/>
              <a:t>Cloudmesh</a:t>
            </a:r>
            <a:r>
              <a:rPr lang="en-US" b="1" dirty="0" smtClean="0"/>
              <a:t> Functionality</a:t>
            </a:r>
            <a:endParaRPr lang="en-US" b="1" dirty="0"/>
          </a:p>
        </p:txBody>
      </p:sp>
      <p:grpSp>
        <p:nvGrpSpPr>
          <p:cNvPr id="38" name="Diagram group"/>
          <p:cNvGrpSpPr/>
          <p:nvPr/>
        </p:nvGrpSpPr>
        <p:grpSpPr>
          <a:xfrm>
            <a:off x="2257141" y="4459074"/>
            <a:ext cx="4338236" cy="1788899"/>
            <a:chOff x="0" y="1338791"/>
            <a:chExt cx="6095999" cy="892527"/>
          </a:xfrm>
          <a:scene3d>
            <a:camera prst="perspectiveRelaxedModerately" zoom="92000"/>
            <a:lightRig rig="balanced" dir="t">
              <a:rot lat="0" lon="0" rev="12700000"/>
            </a:lightRig>
          </a:scene3d>
        </p:grpSpPr>
        <p:grpSp>
          <p:nvGrpSpPr>
            <p:cNvPr id="39" name="Group 38"/>
            <p:cNvGrpSpPr/>
            <p:nvPr/>
          </p:nvGrpSpPr>
          <p:grpSpPr>
            <a:xfrm>
              <a:off x="0" y="1338791"/>
              <a:ext cx="6095999" cy="892527"/>
              <a:chOff x="0" y="1338791"/>
              <a:chExt cx="6095999" cy="892527"/>
            </a:xfrm>
          </p:grpSpPr>
          <p:sp>
            <p:nvSpPr>
              <p:cNvPr id="40" name="Rounded Rectangle 39"/>
              <p:cNvSpPr/>
              <p:nvPr/>
            </p:nvSpPr>
            <p:spPr>
              <a:xfrm>
                <a:off x="0" y="1338791"/>
                <a:ext cx="6095999" cy="892527"/>
              </a:xfrm>
              <a:prstGeom prst="roundRect">
                <a:avLst>
                  <a:gd name="adj" fmla="val 10000"/>
                </a:avLst>
              </a:prstGeom>
              <a:solidFill>
                <a:srgbClr val="8064A2">
                  <a:alpha val="80000"/>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sp>
          <p:sp>
            <p:nvSpPr>
              <p:cNvPr id="41" name="Rounded Rectangle 4"/>
              <p:cNvSpPr/>
              <p:nvPr/>
            </p:nvSpPr>
            <p:spPr>
              <a:xfrm>
                <a:off x="26141" y="1364932"/>
                <a:ext cx="6043717" cy="840245"/>
              </a:xfrm>
              <a:prstGeom prst="rect">
                <a:avLst/>
              </a:prstGeom>
              <a:noFill/>
              <a:ln>
                <a:noFill/>
              </a:ln>
              <a:effectLst/>
              <a:sp3d/>
            </p:spPr>
            <p:txBody>
              <a:bodyPr spcFirstLastPara="0" vert="horz" wrap="square" lIns="45720" tIns="30480" rIns="45720" bIns="3048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a:ea typeface="+mn-ea"/>
                    <a:cs typeface="+mn-cs"/>
                  </a:rPr>
                  <a:t>User On-Ramp</a:t>
                </a:r>
              </a:p>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Amazon, Azure, </a:t>
                </a: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FutureSystems</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  Comet, XSEDE,  </a:t>
                </a: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ExoGeni</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 Other Science Clouds</a:t>
                </a:r>
              </a:p>
            </p:txBody>
          </p:sp>
        </p:grpSp>
      </p:grpSp>
      <p:grpSp>
        <p:nvGrpSpPr>
          <p:cNvPr id="42" name="Group 41"/>
          <p:cNvGrpSpPr/>
          <p:nvPr/>
        </p:nvGrpSpPr>
        <p:grpSpPr>
          <a:xfrm>
            <a:off x="229411" y="19523"/>
            <a:ext cx="8571187" cy="5165086"/>
            <a:chOff x="318157" y="423169"/>
            <a:chExt cx="8571187" cy="5237217"/>
          </a:xfrm>
          <a:scene3d>
            <a:camera prst="perspectiveRelaxedModerately" zoom="92000"/>
            <a:lightRig rig="balanced" dir="t">
              <a:rot lat="0" lon="0" rev="12700000"/>
            </a:lightRig>
          </a:scene3d>
        </p:grpSpPr>
        <p:sp>
          <p:nvSpPr>
            <p:cNvPr id="43" name="Freeform 42"/>
            <p:cNvSpPr/>
            <p:nvPr/>
          </p:nvSpPr>
          <p:spPr>
            <a:xfrm>
              <a:off x="3383822" y="4121834"/>
              <a:ext cx="2439857" cy="1400485"/>
            </a:xfrm>
            <a:custGeom>
              <a:avLst/>
              <a:gdLst>
                <a:gd name="connsiteX0" fmla="*/ 0 w 2439857"/>
                <a:gd name="connsiteY0" fmla="*/ 700243 h 1400485"/>
                <a:gd name="connsiteX1" fmla="*/ 1219929 w 2439857"/>
                <a:gd name="connsiteY1" fmla="*/ 0 h 1400485"/>
                <a:gd name="connsiteX2" fmla="*/ 2439858 w 2439857"/>
                <a:gd name="connsiteY2" fmla="*/ 700243 h 1400485"/>
                <a:gd name="connsiteX3" fmla="*/ 1219929 w 2439857"/>
                <a:gd name="connsiteY3" fmla="*/ 1400486 h 1400485"/>
                <a:gd name="connsiteX4" fmla="*/ 0 w 2439857"/>
                <a:gd name="connsiteY4" fmla="*/ 700243 h 140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857" h="1400485">
                  <a:moveTo>
                    <a:pt x="0" y="700243"/>
                  </a:moveTo>
                  <a:cubicBezTo>
                    <a:pt x="0" y="313509"/>
                    <a:pt x="546181" y="0"/>
                    <a:pt x="1219929" y="0"/>
                  </a:cubicBezTo>
                  <a:cubicBezTo>
                    <a:pt x="1893677" y="0"/>
                    <a:pt x="2439858" y="313509"/>
                    <a:pt x="2439858" y="700243"/>
                  </a:cubicBezTo>
                  <a:cubicBezTo>
                    <a:pt x="2439858" y="1086977"/>
                    <a:pt x="1893677" y="1400486"/>
                    <a:pt x="1219929" y="1400486"/>
                  </a:cubicBezTo>
                  <a:cubicBezTo>
                    <a:pt x="546181" y="1400486"/>
                    <a:pt x="0" y="1086977"/>
                    <a:pt x="0" y="700243"/>
                  </a:cubicBezTo>
                  <a:close/>
                </a:path>
              </a:pathLst>
            </a:custGeom>
            <a:solidFill>
              <a:srgbClr val="9BBB59">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372549" tIns="220336" rIns="372549" bIns="220336"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err="1" smtClean="0">
                  <a:ln>
                    <a:noFill/>
                  </a:ln>
                  <a:solidFill>
                    <a:prstClr val="white"/>
                  </a:solidFill>
                  <a:effectLst/>
                  <a:uLnTx/>
                  <a:uFillTx/>
                  <a:latin typeface="Calibri"/>
                  <a:ea typeface="+mn-ea"/>
                  <a:cs typeface="Arial"/>
                </a:rPr>
                <a:t>Cloudmesh</a:t>
              </a:r>
              <a:endParaRPr kumimoji="0" lang="en-US" sz="2400" b="1"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44" name="Left Arrow 43"/>
            <p:cNvSpPr/>
            <p:nvPr/>
          </p:nvSpPr>
          <p:spPr>
            <a:xfrm rot="10800000">
              <a:off x="1366044" y="4507710"/>
              <a:ext cx="1906799" cy="628732"/>
            </a:xfrm>
            <a:prstGeom prst="leftArrow">
              <a:avLst>
                <a:gd name="adj1" fmla="val 60000"/>
                <a:gd name="adj2" fmla="val 50000"/>
              </a:avLst>
            </a:prstGeom>
            <a:solidFill>
              <a:srgbClr val="8064A2">
                <a:hueOff val="0"/>
                <a:satOff val="0"/>
                <a:lumOff val="0"/>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45" name="Freeform 44"/>
            <p:cNvSpPr/>
            <p:nvPr/>
          </p:nvSpPr>
          <p:spPr>
            <a:xfrm>
              <a:off x="318157"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olidFill>
              <a:srgbClr val="8064A2">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Information Services</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err="1" smtClean="0">
                  <a:ln>
                    <a:noFill/>
                  </a:ln>
                  <a:solidFill>
                    <a:prstClr val="white"/>
                  </a:solidFill>
                  <a:effectLst/>
                  <a:uLnTx/>
                  <a:uFillTx/>
                  <a:latin typeface="Calibri"/>
                  <a:ea typeface="+mn-ea"/>
                  <a:cs typeface="Arial"/>
                </a:rPr>
                <a:t>CloudMetrics</a:t>
              </a:r>
              <a:endParaRPr kumimoji="0" lang="en-US" sz="1900" b="1"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46" name="Left Arrow 45"/>
            <p:cNvSpPr/>
            <p:nvPr/>
          </p:nvSpPr>
          <p:spPr>
            <a:xfrm rot="13089708">
              <a:off x="1572278" y="3092967"/>
              <a:ext cx="2462373" cy="628732"/>
            </a:xfrm>
            <a:prstGeom prst="leftArrow">
              <a:avLst>
                <a:gd name="adj1" fmla="val 60000"/>
                <a:gd name="adj2" fmla="val 50000"/>
              </a:avLst>
            </a:prstGeom>
            <a:solidFill>
              <a:srgbClr val="8064A2">
                <a:hueOff val="-1116192"/>
                <a:satOff val="6725"/>
                <a:lumOff val="539"/>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47" name="Freeform 46"/>
            <p:cNvSpPr/>
            <p:nvPr/>
          </p:nvSpPr>
          <p:spPr>
            <a:xfrm>
              <a:off x="531827" y="1808292"/>
              <a:ext cx="2607186" cy="1676620"/>
            </a:xfrm>
            <a:custGeom>
              <a:avLst/>
              <a:gdLst>
                <a:gd name="connsiteX0" fmla="*/ 0 w 2607186"/>
                <a:gd name="connsiteY0" fmla="*/ 167662 h 1676620"/>
                <a:gd name="connsiteX1" fmla="*/ 167662 w 2607186"/>
                <a:gd name="connsiteY1" fmla="*/ 0 h 1676620"/>
                <a:gd name="connsiteX2" fmla="*/ 2439524 w 2607186"/>
                <a:gd name="connsiteY2" fmla="*/ 0 h 1676620"/>
                <a:gd name="connsiteX3" fmla="*/ 2607186 w 2607186"/>
                <a:gd name="connsiteY3" fmla="*/ 167662 h 1676620"/>
                <a:gd name="connsiteX4" fmla="*/ 2607186 w 2607186"/>
                <a:gd name="connsiteY4" fmla="*/ 1508958 h 1676620"/>
                <a:gd name="connsiteX5" fmla="*/ 2439524 w 2607186"/>
                <a:gd name="connsiteY5" fmla="*/ 1676620 h 1676620"/>
                <a:gd name="connsiteX6" fmla="*/ 167662 w 2607186"/>
                <a:gd name="connsiteY6" fmla="*/ 1676620 h 1676620"/>
                <a:gd name="connsiteX7" fmla="*/ 0 w 2607186"/>
                <a:gd name="connsiteY7" fmla="*/ 1508958 h 1676620"/>
                <a:gd name="connsiteX8" fmla="*/ 0 w 2607186"/>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186" h="1676620">
                  <a:moveTo>
                    <a:pt x="0" y="167662"/>
                  </a:moveTo>
                  <a:cubicBezTo>
                    <a:pt x="0" y="75065"/>
                    <a:pt x="75065" y="0"/>
                    <a:pt x="167662" y="0"/>
                  </a:cubicBezTo>
                  <a:lnTo>
                    <a:pt x="2439524" y="0"/>
                  </a:lnTo>
                  <a:cubicBezTo>
                    <a:pt x="2532121" y="0"/>
                    <a:pt x="2607186" y="75065"/>
                    <a:pt x="2607186" y="167662"/>
                  </a:cubicBezTo>
                  <a:lnTo>
                    <a:pt x="2607186" y="1508958"/>
                  </a:lnTo>
                  <a:cubicBezTo>
                    <a:pt x="2607186" y="1601555"/>
                    <a:pt x="2532121" y="1676620"/>
                    <a:pt x="2439524" y="1676620"/>
                  </a:cubicBezTo>
                  <a:lnTo>
                    <a:pt x="167662" y="1676620"/>
                  </a:lnTo>
                  <a:cubicBezTo>
                    <a:pt x="75065" y="1676620"/>
                    <a:pt x="0" y="1601555"/>
                    <a:pt x="0" y="1508958"/>
                  </a:cubicBezTo>
                  <a:lnTo>
                    <a:pt x="0" y="167662"/>
                  </a:lnTo>
                  <a:close/>
                </a:path>
              </a:pathLst>
            </a:custGeom>
            <a:solidFill>
              <a:srgbClr val="8064A2">
                <a:hueOff val="-1116192"/>
                <a:satOff val="6725"/>
                <a:lumOff val="539"/>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a:ea typeface="+mn-ea"/>
                  <a:cs typeface="Arial"/>
                </a:rPr>
                <a:t>Provisioning Management</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Rain</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Cloud Shifting</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Cloud Bursting</a:t>
              </a:r>
            </a:p>
          </p:txBody>
        </p:sp>
        <p:sp>
          <p:nvSpPr>
            <p:cNvPr id="48" name="Left Arrow 47"/>
            <p:cNvSpPr/>
            <p:nvPr/>
          </p:nvSpPr>
          <p:spPr>
            <a:xfrm rot="16114334">
              <a:off x="3196720" y="2298664"/>
              <a:ext cx="2703942" cy="628732"/>
            </a:xfrm>
            <a:prstGeom prst="leftArrow">
              <a:avLst>
                <a:gd name="adj1" fmla="val 60000"/>
                <a:gd name="adj2" fmla="val 50000"/>
              </a:avLst>
            </a:prstGeom>
            <a:solidFill>
              <a:srgbClr val="8064A2">
                <a:hueOff val="-2232385"/>
                <a:satOff val="13449"/>
                <a:lumOff val="1078"/>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49" name="Freeform 48"/>
            <p:cNvSpPr/>
            <p:nvPr/>
          </p:nvSpPr>
          <p:spPr>
            <a:xfrm>
              <a:off x="3250519" y="423169"/>
              <a:ext cx="2528972" cy="1676620"/>
            </a:xfrm>
            <a:custGeom>
              <a:avLst/>
              <a:gdLst>
                <a:gd name="connsiteX0" fmla="*/ 0 w 2528972"/>
                <a:gd name="connsiteY0" fmla="*/ 167662 h 1676620"/>
                <a:gd name="connsiteX1" fmla="*/ 167662 w 2528972"/>
                <a:gd name="connsiteY1" fmla="*/ 0 h 1676620"/>
                <a:gd name="connsiteX2" fmla="*/ 2361310 w 2528972"/>
                <a:gd name="connsiteY2" fmla="*/ 0 h 1676620"/>
                <a:gd name="connsiteX3" fmla="*/ 2528972 w 2528972"/>
                <a:gd name="connsiteY3" fmla="*/ 167662 h 1676620"/>
                <a:gd name="connsiteX4" fmla="*/ 2528972 w 2528972"/>
                <a:gd name="connsiteY4" fmla="*/ 1508958 h 1676620"/>
                <a:gd name="connsiteX5" fmla="*/ 2361310 w 2528972"/>
                <a:gd name="connsiteY5" fmla="*/ 1676620 h 1676620"/>
                <a:gd name="connsiteX6" fmla="*/ 167662 w 2528972"/>
                <a:gd name="connsiteY6" fmla="*/ 1676620 h 1676620"/>
                <a:gd name="connsiteX7" fmla="*/ 0 w 2528972"/>
                <a:gd name="connsiteY7" fmla="*/ 1508958 h 1676620"/>
                <a:gd name="connsiteX8" fmla="*/ 0 w 2528972"/>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972" h="1676620">
                  <a:moveTo>
                    <a:pt x="0" y="167662"/>
                  </a:moveTo>
                  <a:cubicBezTo>
                    <a:pt x="0" y="75065"/>
                    <a:pt x="75065" y="0"/>
                    <a:pt x="167662" y="0"/>
                  </a:cubicBezTo>
                  <a:lnTo>
                    <a:pt x="2361310" y="0"/>
                  </a:lnTo>
                  <a:cubicBezTo>
                    <a:pt x="2453907" y="0"/>
                    <a:pt x="2528972" y="75065"/>
                    <a:pt x="2528972" y="167662"/>
                  </a:cubicBezTo>
                  <a:lnTo>
                    <a:pt x="2528972" y="1508958"/>
                  </a:lnTo>
                  <a:cubicBezTo>
                    <a:pt x="2528972" y="1601555"/>
                    <a:pt x="2453907" y="1676620"/>
                    <a:pt x="2361310" y="1676620"/>
                  </a:cubicBezTo>
                  <a:lnTo>
                    <a:pt x="167662" y="1676620"/>
                  </a:lnTo>
                  <a:cubicBezTo>
                    <a:pt x="75065" y="1676620"/>
                    <a:pt x="0" y="1601555"/>
                    <a:pt x="0" y="1508958"/>
                  </a:cubicBezTo>
                  <a:lnTo>
                    <a:pt x="0" y="167662"/>
                  </a:lnTo>
                  <a:close/>
                </a:path>
              </a:pathLst>
            </a:custGeom>
            <a:solidFill>
              <a:srgbClr val="8064A2">
                <a:hueOff val="-2232385"/>
                <a:satOff val="13449"/>
                <a:lumOff val="1078"/>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Virtual Machine</a:t>
              </a:r>
              <a:br>
                <a:rPr kumimoji="0" lang="en-US" sz="2400" b="1" i="0" u="none" strike="noStrike" kern="0" cap="none" spc="0" normalizeH="0" baseline="0" noProof="0" dirty="0" smtClean="0">
                  <a:ln>
                    <a:noFill/>
                  </a:ln>
                  <a:solidFill>
                    <a:prstClr val="white"/>
                  </a:solidFill>
                  <a:effectLst/>
                  <a:uLnTx/>
                  <a:uFillTx/>
                  <a:latin typeface="Calibri"/>
                  <a:ea typeface="+mn-ea"/>
                  <a:cs typeface="Arial"/>
                </a:rPr>
              </a:br>
              <a:r>
                <a:rPr kumimoji="0" lang="en-US" sz="2400" b="1" i="0" u="none" strike="noStrike" kern="0" cap="none" spc="0" normalizeH="0" baseline="0" noProof="0" dirty="0" smtClean="0">
                  <a:ln>
                    <a:noFill/>
                  </a:ln>
                  <a:solidFill>
                    <a:prstClr val="white"/>
                  </a:solidFill>
                  <a:effectLst/>
                  <a:uLnTx/>
                  <a:uFillTx/>
                  <a:latin typeface="Calibri"/>
                  <a:ea typeface="+mn-ea"/>
                  <a:cs typeface="Arial"/>
                </a:rPr>
                <a:t>Management</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err="1" smtClean="0">
                  <a:ln>
                    <a:noFill/>
                  </a:ln>
                  <a:solidFill>
                    <a:prstClr val="white"/>
                  </a:solidFill>
                  <a:effectLst/>
                  <a:uLnTx/>
                  <a:uFillTx/>
                  <a:latin typeface="Calibri"/>
                  <a:ea typeface="+mn-ea"/>
                  <a:cs typeface="Arial"/>
                </a:rPr>
                <a:t>IaaS</a:t>
              </a:r>
              <a:r>
                <a:rPr kumimoji="0" lang="en-US" sz="1900" b="1" i="0" u="none" strike="noStrike" kern="0" cap="none" spc="0" normalizeH="0" baseline="0" noProof="0" dirty="0" smtClean="0">
                  <a:ln>
                    <a:noFill/>
                  </a:ln>
                  <a:solidFill>
                    <a:prstClr val="white"/>
                  </a:solidFill>
                  <a:effectLst/>
                  <a:uLnTx/>
                  <a:uFillTx/>
                  <a:latin typeface="Calibri"/>
                  <a:ea typeface="+mn-ea"/>
                  <a:cs typeface="Arial"/>
                </a:rPr>
                <a:t> Abstraction</a:t>
              </a:r>
            </a:p>
          </p:txBody>
        </p:sp>
        <p:sp>
          <p:nvSpPr>
            <p:cNvPr id="50" name="Left Arrow 49"/>
            <p:cNvSpPr/>
            <p:nvPr/>
          </p:nvSpPr>
          <p:spPr>
            <a:xfrm rot="18900000">
              <a:off x="4974359" y="3013097"/>
              <a:ext cx="2248008" cy="628732"/>
            </a:xfrm>
            <a:prstGeom prst="leftArrow">
              <a:avLst>
                <a:gd name="adj1" fmla="val 60000"/>
                <a:gd name="adj2" fmla="val 50000"/>
              </a:avLst>
            </a:prstGeom>
            <a:solidFill>
              <a:srgbClr val="8064A2">
                <a:hueOff val="-3348577"/>
                <a:satOff val="20174"/>
                <a:lumOff val="1617"/>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51" name="Freeform 50"/>
            <p:cNvSpPr/>
            <p:nvPr/>
          </p:nvSpPr>
          <p:spPr>
            <a:xfrm>
              <a:off x="5845267" y="1694362"/>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olidFill>
              <a:srgbClr val="8064A2">
                <a:hueOff val="-3348577"/>
                <a:satOff val="20174"/>
                <a:lumOff val="1617"/>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Experiment</a:t>
              </a:r>
              <a:br>
                <a:rPr kumimoji="0" lang="en-US" sz="2400" b="1" i="0" u="none" strike="noStrike" kern="0" cap="none" spc="0" normalizeH="0" baseline="0" noProof="0" dirty="0" smtClean="0">
                  <a:ln>
                    <a:noFill/>
                  </a:ln>
                  <a:solidFill>
                    <a:prstClr val="white"/>
                  </a:solidFill>
                  <a:effectLst/>
                  <a:uLnTx/>
                  <a:uFillTx/>
                  <a:latin typeface="Calibri"/>
                  <a:ea typeface="+mn-ea"/>
                  <a:cs typeface="Arial"/>
                </a:rPr>
              </a:br>
              <a:r>
                <a:rPr kumimoji="0" lang="en-US" sz="2400" b="1" i="0" u="none" strike="noStrike" kern="0" cap="none" spc="0" normalizeH="0" baseline="0" noProof="0" dirty="0" smtClean="0">
                  <a:ln>
                    <a:noFill/>
                  </a:ln>
                  <a:solidFill>
                    <a:prstClr val="white"/>
                  </a:solidFill>
                  <a:effectLst/>
                  <a:uLnTx/>
                  <a:uFillTx/>
                  <a:latin typeface="Calibri"/>
                  <a:ea typeface="+mn-ea"/>
                  <a:cs typeface="Arial"/>
                </a:rPr>
                <a:t>Management</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Shell</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err="1" smtClean="0">
                  <a:ln>
                    <a:noFill/>
                  </a:ln>
                  <a:solidFill>
                    <a:prstClr val="white"/>
                  </a:solidFill>
                  <a:effectLst/>
                  <a:uLnTx/>
                  <a:uFillTx/>
                  <a:latin typeface="Calibri"/>
                  <a:ea typeface="+mn-ea"/>
                  <a:cs typeface="Arial"/>
                </a:rPr>
                <a:t>IPython</a:t>
              </a:r>
              <a:endParaRPr kumimoji="0" lang="en-US" sz="1900" b="1"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52" name="Left Arrow 51"/>
            <p:cNvSpPr/>
            <p:nvPr/>
          </p:nvSpPr>
          <p:spPr>
            <a:xfrm>
              <a:off x="5934657" y="4507710"/>
              <a:ext cx="1906799" cy="628732"/>
            </a:xfrm>
            <a:prstGeom prst="leftArrow">
              <a:avLst>
                <a:gd name="adj1" fmla="val 60000"/>
                <a:gd name="adj2" fmla="val 50000"/>
              </a:avLst>
            </a:prstGeom>
            <a:solidFill>
              <a:srgbClr val="8064A2">
                <a:hueOff val="-4464770"/>
                <a:satOff val="26899"/>
                <a:lumOff val="2156"/>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53" name="Freeform 52"/>
            <p:cNvSpPr/>
            <p:nvPr/>
          </p:nvSpPr>
          <p:spPr>
            <a:xfrm>
              <a:off x="6793569"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olidFill>
              <a:srgbClr val="8064A2">
                <a:hueOff val="-4464770"/>
                <a:satOff val="26899"/>
                <a:lumOff val="2156"/>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Accounting</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Internal</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External</a:t>
              </a:r>
            </a:p>
          </p:txBody>
        </p:sp>
      </p:gr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66</a:t>
            </a:fld>
            <a:endParaRPr lang="en-US" dirty="0">
              <a:solidFill>
                <a:prstClr val="black"/>
              </a:solidFill>
            </a:endParaRPr>
          </a:p>
        </p:txBody>
      </p:sp>
      <p:sp>
        <p:nvSpPr>
          <p:cNvPr id="4" name="TextBox 3"/>
          <p:cNvSpPr txBox="1"/>
          <p:nvPr/>
        </p:nvSpPr>
        <p:spPr>
          <a:xfrm>
            <a:off x="400205" y="838454"/>
            <a:ext cx="2912016" cy="646331"/>
          </a:xfrm>
          <a:prstGeom prst="rect">
            <a:avLst/>
          </a:prstGeom>
          <a:noFill/>
        </p:spPr>
        <p:txBody>
          <a:bodyPr wrap="none" rtlCol="0">
            <a:spAutoFit/>
          </a:bodyPr>
          <a:lstStyle/>
          <a:p>
            <a:r>
              <a:rPr lang="en-US" dirty="0" smtClean="0"/>
              <a:t>Python based</a:t>
            </a:r>
          </a:p>
          <a:p>
            <a:r>
              <a:rPr lang="en-US" dirty="0" smtClean="0"/>
              <a:t>Hides low level differences</a:t>
            </a:r>
            <a:endParaRPr lang="en-US" dirty="0"/>
          </a:p>
        </p:txBody>
      </p:sp>
    </p:spTree>
    <p:extLst>
      <p:ext uri="{BB962C8B-B14F-4D97-AF65-F5344CB8AC3E}">
        <p14:creationId xmlns:p14="http://schemas.microsoft.com/office/powerpoint/2010/main" val="3623376519"/>
      </p:ext>
    </p:extLst>
  </p:cSld>
  <p:clrMapOvr>
    <a:masterClrMapping/>
  </p:clrMapOvr>
  <mc:AlternateContent xmlns:mc="http://schemas.openxmlformats.org/markup-compatibility/2006" xmlns:p14="http://schemas.microsoft.com/office/powerpoint/2010/main">
    <mc:Choice Requires="p14">
      <p:transition spd="slow" p14:dur="2000" advTm="58097"/>
    </mc:Choice>
    <mc:Fallback xmlns="">
      <p:transition spd="slow" advTm="58097"/>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77"/>
            <a:ext cx="9062519" cy="526078"/>
          </a:xfrm>
        </p:spPr>
        <p:txBody>
          <a:bodyPr>
            <a:normAutofit fontScale="90000"/>
          </a:bodyPr>
          <a:lstStyle/>
          <a:p>
            <a:r>
              <a:rPr lang="en-US" dirty="0" smtClean="0">
                <a:latin typeface="Arial" charset="0"/>
              </a:rPr>
              <a:t>Container-powered </a:t>
            </a:r>
            <a:r>
              <a:rPr lang="en-US" dirty="0">
                <a:latin typeface="Arial" charset="0"/>
              </a:rPr>
              <a:t>Virtual Clusters (Tools)</a:t>
            </a:r>
          </a:p>
        </p:txBody>
      </p:sp>
      <p:sp>
        <p:nvSpPr>
          <p:cNvPr id="3" name="Content Placeholder 2"/>
          <p:cNvSpPr>
            <a:spLocks noGrp="1"/>
          </p:cNvSpPr>
          <p:nvPr>
            <p:ph idx="1"/>
          </p:nvPr>
        </p:nvSpPr>
        <p:spPr>
          <a:xfrm>
            <a:off x="40100" y="491794"/>
            <a:ext cx="9144000" cy="5833456"/>
          </a:xfrm>
          <a:noFill/>
        </p:spPr>
        <p:txBody>
          <a:bodyPr vert="horz" lIns="91440" tIns="45720" rIns="91440" bIns="45720" rtlCol="0" anchor="t">
            <a:noAutofit/>
          </a:bodyPr>
          <a:lstStyle/>
          <a:p>
            <a:r>
              <a:rPr lang="en-US" sz="1600" b="1" dirty="0"/>
              <a:t>Application Containers</a:t>
            </a:r>
            <a:endParaRPr lang="x-none" sz="1600" b="1" dirty="0">
              <a:solidFill>
                <a:srgbClr val="000000"/>
              </a:solidFill>
            </a:endParaRPr>
          </a:p>
          <a:p>
            <a:pPr lvl="1"/>
            <a:r>
              <a:rPr lang="en-US" sz="1600" dirty="0"/>
              <a:t>Docker, Rocket (rkt), runc (previously lmctfy) by </a:t>
            </a:r>
            <a:r>
              <a:rPr lang="en-US" sz="1600" dirty="0" smtClean="0"/>
              <a:t>OCI </a:t>
            </a:r>
            <a:r>
              <a:rPr lang="en-US" sz="1600" dirty="0"/>
              <a:t>(Open Container Initiative), Kurma, Jetpack</a:t>
            </a:r>
            <a:endParaRPr lang="x-none" sz="2400" dirty="0">
              <a:solidFill>
                <a:srgbClr val="000000"/>
              </a:solidFill>
            </a:endParaRPr>
          </a:p>
          <a:p>
            <a:r>
              <a:rPr lang="en-US" sz="1600" b="1" dirty="0">
                <a:solidFill>
                  <a:srgbClr val="000000"/>
                </a:solidFill>
              </a:rPr>
              <a:t>Operating </a:t>
            </a:r>
            <a:r>
              <a:rPr lang="en-US" sz="1600" b="1" dirty="0" smtClean="0">
                <a:solidFill>
                  <a:srgbClr val="000000"/>
                </a:solidFill>
              </a:rPr>
              <a:t>Systems and support </a:t>
            </a:r>
            <a:r>
              <a:rPr lang="en-US" sz="1600" dirty="0">
                <a:solidFill>
                  <a:srgbClr val="000000"/>
                </a:solidFill>
              </a:rPr>
              <a:t>for Containers</a:t>
            </a:r>
          </a:p>
          <a:p>
            <a:pPr lvl="1"/>
            <a:r>
              <a:rPr lang="en-US" sz="1600" dirty="0">
                <a:solidFill>
                  <a:srgbClr val="000000"/>
                </a:solidFill>
              </a:rPr>
              <a:t>CoreOS, </a:t>
            </a:r>
            <a:r>
              <a:rPr lang="en-US" sz="1600" dirty="0" err="1" smtClean="0">
                <a:solidFill>
                  <a:srgbClr val="000000"/>
                </a:solidFill>
              </a:rPr>
              <a:t>docker</a:t>
            </a:r>
            <a:r>
              <a:rPr lang="en-US" sz="1600" dirty="0" smtClean="0">
                <a:solidFill>
                  <a:srgbClr val="000000"/>
                </a:solidFill>
              </a:rPr>
              <a:t>-machine</a:t>
            </a:r>
            <a:endParaRPr lang="en-US" sz="2400" dirty="0">
              <a:solidFill>
                <a:srgbClr val="000000"/>
              </a:solidFill>
            </a:endParaRPr>
          </a:p>
          <a:p>
            <a:pPr lvl="1"/>
            <a:r>
              <a:rPr lang="en-US" sz="1600" dirty="0">
                <a:solidFill>
                  <a:srgbClr val="000000"/>
                </a:solidFill>
              </a:rPr>
              <a:t>requirements: kernel support (3.10+) and </a:t>
            </a:r>
            <a:r>
              <a:rPr lang="en-US" sz="1600" dirty="0" smtClean="0">
                <a:solidFill>
                  <a:srgbClr val="000000"/>
                </a:solidFill>
              </a:rPr>
              <a:t>Application Containers installed i.e. Docker</a:t>
            </a:r>
            <a:endParaRPr lang="en-US" sz="1600" dirty="0">
              <a:solidFill>
                <a:srgbClr val="000000"/>
              </a:solidFill>
            </a:endParaRPr>
          </a:p>
          <a:p>
            <a:r>
              <a:rPr lang="en-US" sz="1600" b="1" dirty="0">
                <a:solidFill>
                  <a:srgbClr val="000000"/>
                </a:solidFill>
              </a:rPr>
              <a:t>Cluster management for containers</a:t>
            </a:r>
          </a:p>
          <a:p>
            <a:pPr lvl="1"/>
            <a:r>
              <a:rPr lang="en-US" sz="1600" dirty="0" smtClean="0">
                <a:solidFill>
                  <a:srgbClr val="000000"/>
                </a:solidFill>
              </a:rPr>
              <a:t>Kubernetes</a:t>
            </a:r>
            <a:r>
              <a:rPr lang="en-US" sz="1600" dirty="0">
                <a:solidFill>
                  <a:srgbClr val="000000"/>
                </a:solidFill>
              </a:rPr>
              <a:t>, Docker Swarm, Marathon/Mesos, Centurion, OpenShift, Shipyard, OpenShift Geard, Smartstack, Joyent sdf-docker, OpenStack Magnum</a:t>
            </a:r>
          </a:p>
          <a:p>
            <a:pPr lvl="1"/>
            <a:r>
              <a:rPr lang="en-US" sz="1600" dirty="0">
                <a:solidFill>
                  <a:srgbClr val="000000"/>
                </a:solidFill>
              </a:rPr>
              <a:t>requirements: job </a:t>
            </a:r>
            <a:r>
              <a:rPr lang="en-US" sz="1600" dirty="0" smtClean="0">
                <a:solidFill>
                  <a:srgbClr val="000000"/>
                </a:solidFill>
              </a:rPr>
              <a:t>execution &amp; scheduling</a:t>
            </a:r>
            <a:r>
              <a:rPr lang="en-US" sz="1600" dirty="0">
                <a:solidFill>
                  <a:srgbClr val="000000"/>
                </a:solidFill>
              </a:rPr>
              <a:t>, resource allocation, service discovery</a:t>
            </a:r>
          </a:p>
          <a:p>
            <a:r>
              <a:rPr lang="en-US" sz="1600" b="1" dirty="0">
                <a:solidFill>
                  <a:srgbClr val="000000"/>
                </a:solidFill>
              </a:rPr>
              <a:t>Containers on IaaS</a:t>
            </a:r>
          </a:p>
          <a:p>
            <a:pPr lvl="1"/>
            <a:r>
              <a:rPr lang="en-US" sz="1600" dirty="0">
                <a:solidFill>
                  <a:srgbClr val="000000"/>
                </a:solidFill>
              </a:rPr>
              <a:t>Amazon ECS (EC2 Container Service supporting Docker), Joyent Triton</a:t>
            </a:r>
          </a:p>
          <a:p>
            <a:r>
              <a:rPr lang="en-US" sz="1600" b="1" dirty="0">
                <a:solidFill>
                  <a:srgbClr val="000000"/>
                </a:solidFill>
              </a:rPr>
              <a:t>Service </a:t>
            </a:r>
            <a:r>
              <a:rPr lang="en-US" sz="1600" b="1" dirty="0" smtClean="0">
                <a:solidFill>
                  <a:srgbClr val="000000"/>
                </a:solidFill>
              </a:rPr>
              <a:t>Utilities</a:t>
            </a:r>
            <a:endParaRPr lang="en-US" sz="1600" b="1" dirty="0">
              <a:solidFill>
                <a:srgbClr val="000000"/>
              </a:solidFill>
            </a:endParaRPr>
          </a:p>
          <a:p>
            <a:pPr lvl="1"/>
            <a:r>
              <a:rPr lang="en-US" sz="1600" dirty="0" err="1" smtClean="0">
                <a:solidFill>
                  <a:srgbClr val="000000"/>
                </a:solidFill>
              </a:rPr>
              <a:t>etcd</a:t>
            </a:r>
            <a:r>
              <a:rPr lang="en-US" sz="1600" dirty="0">
                <a:solidFill>
                  <a:srgbClr val="000000"/>
                </a:solidFill>
              </a:rPr>
              <a:t>, consul, </a:t>
            </a:r>
            <a:r>
              <a:rPr lang="en-US" sz="1600" dirty="0" smtClean="0">
                <a:solidFill>
                  <a:srgbClr val="000000"/>
                </a:solidFill>
              </a:rPr>
              <a:t>ha/ </a:t>
            </a:r>
            <a:r>
              <a:rPr lang="en-US" sz="1600" dirty="0" err="1" smtClean="0">
                <a:solidFill>
                  <a:srgbClr val="000000"/>
                </a:solidFill>
              </a:rPr>
              <a:t>doozer</a:t>
            </a:r>
            <a:r>
              <a:rPr lang="en-US" sz="1600" dirty="0" smtClean="0">
                <a:solidFill>
                  <a:srgbClr val="000000"/>
                </a:solidFill>
              </a:rPr>
              <a:t>, </a:t>
            </a:r>
            <a:r>
              <a:rPr lang="en-US" sz="1600" dirty="0" err="1" smtClean="0">
                <a:solidFill>
                  <a:srgbClr val="000000"/>
                </a:solidFill>
              </a:rPr>
              <a:t>doozerd</a:t>
            </a:r>
            <a:r>
              <a:rPr lang="en-US" sz="1600" dirty="0" smtClean="0">
                <a:solidFill>
                  <a:srgbClr val="000000"/>
                </a:solidFill>
              </a:rPr>
              <a:t>, Zookeeper</a:t>
            </a:r>
          </a:p>
          <a:p>
            <a:pPr lvl="1"/>
            <a:r>
              <a:rPr lang="en-US" sz="1600" dirty="0" smtClean="0">
                <a:solidFill>
                  <a:srgbClr val="000000"/>
                </a:solidFill>
              </a:rPr>
              <a:t>Requirements: Coordination, Discovery, Registration</a:t>
            </a:r>
          </a:p>
          <a:p>
            <a:r>
              <a:rPr lang="en-US" sz="1600" b="1" dirty="0" smtClean="0">
                <a:solidFill>
                  <a:srgbClr val="000000"/>
                </a:solidFill>
              </a:rPr>
              <a:t>Platform as  a Service</a:t>
            </a:r>
            <a:endParaRPr lang="en-US" sz="1600" b="1" dirty="0">
              <a:solidFill>
                <a:srgbClr val="000000"/>
              </a:solidFill>
            </a:endParaRPr>
          </a:p>
          <a:p>
            <a:pPr lvl="1"/>
            <a:r>
              <a:rPr lang="en-US" sz="1600" dirty="0">
                <a:solidFill>
                  <a:srgbClr val="000000"/>
                </a:solidFill>
              </a:rPr>
              <a:t>AWS OpsWorks, Elastic Beanstalk, </a:t>
            </a:r>
            <a:r>
              <a:rPr lang="en-US" sz="1600" dirty="0" err="1" smtClean="0">
                <a:solidFill>
                  <a:srgbClr val="000000"/>
                </a:solidFill>
              </a:rPr>
              <a:t>EngineYard</a:t>
            </a:r>
            <a:r>
              <a:rPr lang="en-US" sz="1600" dirty="0">
                <a:solidFill>
                  <a:srgbClr val="000000"/>
                </a:solidFill>
              </a:rPr>
              <a:t>, Heroku, Jelastic, Stackato (moved to </a:t>
            </a:r>
            <a:r>
              <a:rPr lang="en-US" sz="1600" dirty="0" smtClean="0">
                <a:solidFill>
                  <a:srgbClr val="000000"/>
                </a:solidFill>
              </a:rPr>
              <a:t>HP)</a:t>
            </a:r>
          </a:p>
          <a:p>
            <a:r>
              <a:rPr lang="en-US" sz="1600" b="1" dirty="0" smtClean="0">
                <a:solidFill>
                  <a:srgbClr val="000000"/>
                </a:solidFill>
              </a:rPr>
              <a:t>Configuration </a:t>
            </a:r>
            <a:r>
              <a:rPr lang="en-US" sz="1600" b="1" dirty="0">
                <a:solidFill>
                  <a:srgbClr val="000000"/>
                </a:solidFill>
              </a:rPr>
              <a:t>Management</a:t>
            </a:r>
          </a:p>
          <a:p>
            <a:pPr lvl="1"/>
            <a:r>
              <a:rPr lang="en-US" sz="1600" dirty="0" smtClean="0">
                <a:solidFill>
                  <a:srgbClr val="000000"/>
                </a:solidFill>
              </a:rPr>
              <a:t>     </a:t>
            </a:r>
            <a:r>
              <a:rPr lang="en-US" sz="1600" dirty="0" err="1" smtClean="0">
                <a:solidFill>
                  <a:srgbClr val="000000"/>
                </a:solidFill>
              </a:rPr>
              <a:t>Ansible</a:t>
            </a:r>
            <a:r>
              <a:rPr lang="en-US" sz="1600" dirty="0">
                <a:solidFill>
                  <a:srgbClr val="000000"/>
                </a:solidFill>
              </a:rPr>
              <a:t>, Chef, Puppet, </a:t>
            </a:r>
            <a:r>
              <a:rPr lang="en-US" sz="1600" dirty="0" smtClean="0">
                <a:solidFill>
                  <a:srgbClr val="000000"/>
                </a:solidFill>
              </a:rPr>
              <a:t>Salt</a:t>
            </a:r>
            <a:endParaRPr lang="en-US" sz="1600" dirty="0">
              <a:solidFill>
                <a:srgbClr val="00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9985488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Conclusions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68</a:t>
            </a:fld>
            <a:endParaRPr lang="en-US" dirty="0">
              <a:solidFill>
                <a:prstClr val="black"/>
              </a:solidFill>
            </a:endParaRPr>
          </a:p>
        </p:txBody>
      </p:sp>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0764591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0"/>
            <a:ext cx="8382000" cy="771525"/>
          </a:xfrm>
        </p:spPr>
        <p:txBody>
          <a:bodyPr>
            <a:normAutofit/>
          </a:bodyPr>
          <a:lstStyle/>
          <a:p>
            <a:pPr algn="ctr"/>
            <a:r>
              <a:rPr lang="en-US" sz="4000" b="1" dirty="0" smtClean="0"/>
              <a:t>Conclusions</a:t>
            </a:r>
            <a:endParaRPr lang="en-US" sz="4000" b="1" dirty="0"/>
          </a:p>
        </p:txBody>
      </p:sp>
      <p:sp>
        <p:nvSpPr>
          <p:cNvPr id="3" name="Content Placeholder 2"/>
          <p:cNvSpPr>
            <a:spLocks noGrp="1"/>
          </p:cNvSpPr>
          <p:nvPr>
            <p:ph idx="1"/>
          </p:nvPr>
        </p:nvSpPr>
        <p:spPr>
          <a:xfrm>
            <a:off x="373063" y="784224"/>
            <a:ext cx="8380412" cy="4997451"/>
          </a:xfrm>
        </p:spPr>
        <p:txBody>
          <a:bodyPr>
            <a:normAutofit lnSpcReduction="10000"/>
          </a:bodyPr>
          <a:lstStyle/>
          <a:p>
            <a:pPr>
              <a:buFont typeface="Wingdings" panose="05000000000000000000" pitchFamily="2" charset="2"/>
              <a:buChar char="§"/>
            </a:pPr>
            <a:r>
              <a:rPr lang="en-US" sz="2400" dirty="0" smtClean="0"/>
              <a:t>Surveyed and categorized 350 software systems</a:t>
            </a:r>
          </a:p>
          <a:p>
            <a:pPr>
              <a:buFont typeface="Wingdings" panose="05000000000000000000" pitchFamily="2" charset="2"/>
              <a:buChar char="§"/>
            </a:pPr>
            <a:r>
              <a:rPr lang="en-US" sz="2400" dirty="0" smtClean="0"/>
              <a:t>Explored “Java Grande”, finding it surprisingly hard to get good performance with Java data analytics</a:t>
            </a:r>
          </a:p>
          <a:p>
            <a:pPr>
              <a:buFont typeface="Wingdings" panose="05000000000000000000" pitchFamily="2" charset="2"/>
              <a:buChar char="§"/>
            </a:pPr>
            <a:r>
              <a:rPr lang="en-US" sz="2400" dirty="0" smtClean="0"/>
              <a:t>Collected 51 use cases; useful although certainly incomplete and biased (to research and against energy for example)</a:t>
            </a:r>
          </a:p>
          <a:p>
            <a:pPr>
              <a:buFont typeface="Wingdings" panose="05000000000000000000" pitchFamily="2" charset="2"/>
              <a:buChar char="§"/>
            </a:pPr>
            <a:r>
              <a:rPr lang="en-US" sz="2400" dirty="0" smtClean="0"/>
              <a:t>Identified 50 features called facets divided into 4 sets (views) used to classify applications</a:t>
            </a:r>
          </a:p>
          <a:p>
            <a:pPr>
              <a:buFont typeface="Wingdings" panose="05000000000000000000" pitchFamily="2" charset="2"/>
              <a:buChar char="§"/>
            </a:pPr>
            <a:r>
              <a:rPr lang="en-US" sz="2400" dirty="0" smtClean="0"/>
              <a:t>Used to derive set of hardware architectures</a:t>
            </a:r>
          </a:p>
          <a:p>
            <a:pPr>
              <a:buFont typeface="Wingdings" panose="05000000000000000000" pitchFamily="2" charset="2"/>
              <a:buChar char="§"/>
            </a:pPr>
            <a:r>
              <a:rPr lang="en-US" sz="2400" dirty="0" smtClean="0"/>
              <a:t>Surveyed some benchmarks</a:t>
            </a:r>
          </a:p>
          <a:p>
            <a:pPr>
              <a:buFont typeface="Wingdings" panose="05000000000000000000" pitchFamily="2" charset="2"/>
              <a:buChar char="§"/>
            </a:pPr>
            <a:r>
              <a:rPr lang="en-US" sz="2400" dirty="0" smtClean="0"/>
              <a:t>Suggested integration of DevOps, Cluster Control, PaaS and workflow to generate software defined systems (not discussed)</a:t>
            </a:r>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69</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140793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smtClean="0">
                <a:latin typeface="+mn-lt"/>
              </a:rPr>
              <a:t>51 Detailed Use Cases: </a:t>
            </a:r>
            <a:r>
              <a:rPr lang="en-US" sz="2400" b="1" dirty="0" smtClean="0">
                <a:latin typeface="+mn-lt"/>
              </a:rPr>
              <a:t>Contributed July-September 2013</a:t>
            </a:r>
            <a:br>
              <a:rPr lang="en-US" sz="2400" b="1" dirty="0" smtClean="0">
                <a:latin typeface="+mn-lt"/>
              </a:rPr>
            </a:br>
            <a:r>
              <a:rPr lang="en-US" sz="2400" b="1" dirty="0" smtClean="0">
                <a:latin typeface="+mn-lt"/>
              </a:rPr>
              <a:t>Covers goals, data features such as 3 V’s, software, hardware</a:t>
            </a:r>
            <a:endParaRPr lang="en-US" sz="24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600" u="sng" dirty="0">
                <a:solidFill>
                  <a:srgbClr val="0070C0"/>
                </a:solidFill>
                <a:hlinkClick r:id="rId3"/>
              </a:rPr>
              <a:t>http://bigdatawg.nist.gov/usecases.php</a:t>
            </a:r>
            <a:endParaRPr lang="en-US" sz="1600" u="sng" dirty="0">
              <a:solidFill>
                <a:srgbClr val="0070C0"/>
              </a:solidFill>
            </a:endParaRPr>
          </a:p>
          <a:p>
            <a:r>
              <a:rPr lang="en-US" sz="1600" dirty="0">
                <a:hlinkClick r:id="rId4"/>
              </a:rPr>
              <a:t>https://</a:t>
            </a:r>
            <a:r>
              <a:rPr lang="en-US" sz="1600" dirty="0" smtClean="0">
                <a:hlinkClick r:id="rId4"/>
              </a:rPr>
              <a:t>bigdatacoursespring2014.appspot.com/course</a:t>
            </a:r>
            <a:r>
              <a:rPr lang="en-US" sz="1600" dirty="0" smtClean="0"/>
              <a:t> (Section 5)</a:t>
            </a:r>
          </a:p>
          <a:p>
            <a:r>
              <a:rPr lang="en-US" sz="1600" b="1" dirty="0" smtClean="0"/>
              <a:t>Government Operation(4): </a:t>
            </a:r>
            <a:r>
              <a:rPr lang="en-US" sz="1600" dirty="0"/>
              <a:t>National Archives and Records </a:t>
            </a:r>
            <a:r>
              <a:rPr lang="en-US" sz="1600" dirty="0" smtClean="0"/>
              <a:t>Administration, Census Bureau</a:t>
            </a:r>
          </a:p>
          <a:p>
            <a:r>
              <a:rPr lang="en-US" sz="1600" b="1" dirty="0" smtClean="0"/>
              <a:t>Commercial(8): </a:t>
            </a:r>
            <a:r>
              <a:rPr lang="en-US" sz="1600" dirty="0" smtClean="0"/>
              <a:t>Finance in Cloud, Cloud Backup, </a:t>
            </a:r>
            <a:r>
              <a:rPr lang="en-US" sz="1600" dirty="0" err="1" smtClean="0"/>
              <a:t>Mendeley</a:t>
            </a:r>
            <a:r>
              <a:rPr lang="en-US" sz="1600" dirty="0" smtClean="0"/>
              <a:t> (Citations), Netflix, Web Search, Digital Materials, Cargo shipping (as in UPS)</a:t>
            </a:r>
          </a:p>
          <a:p>
            <a:r>
              <a:rPr lang="en-US" sz="1600" b="1" dirty="0" smtClean="0"/>
              <a:t>Defense(3): </a:t>
            </a:r>
            <a:r>
              <a:rPr lang="en-US" sz="1600" dirty="0" smtClean="0"/>
              <a:t>Sensors, Image surveillance, Situation Assessment</a:t>
            </a:r>
          </a:p>
          <a:p>
            <a:r>
              <a:rPr lang="en-US" sz="1600" b="1" dirty="0" smtClean="0"/>
              <a:t>Healthcare and Life Sciences(10): </a:t>
            </a:r>
            <a:r>
              <a:rPr lang="en-US" sz="1600" dirty="0" smtClean="0"/>
              <a:t>Medical records, Graph and Probabilistic analysis, Pathology, </a:t>
            </a:r>
            <a:r>
              <a:rPr lang="en-US" sz="1600" dirty="0" err="1" smtClean="0"/>
              <a:t>Bioimaging</a:t>
            </a:r>
            <a:r>
              <a:rPr lang="en-US" sz="1600" dirty="0" smtClean="0"/>
              <a:t>, Genomics, Epidemiology, People Activity models, Biodiversity</a:t>
            </a:r>
          </a:p>
          <a:p>
            <a:r>
              <a:rPr lang="en-US" sz="1600" b="1" dirty="0"/>
              <a:t>Deep Learning and Social </a:t>
            </a:r>
            <a:r>
              <a:rPr lang="en-US" sz="1600" b="1" dirty="0" smtClean="0"/>
              <a:t>Media(6): </a:t>
            </a:r>
            <a:r>
              <a:rPr lang="en-US" sz="1600" dirty="0" smtClean="0"/>
              <a:t>Driving Car, </a:t>
            </a:r>
            <a:r>
              <a:rPr lang="en-US" sz="1600" dirty="0" err="1" smtClean="0"/>
              <a:t>Geolocate</a:t>
            </a:r>
            <a:r>
              <a:rPr lang="en-US" sz="1600" dirty="0" smtClean="0"/>
              <a:t> images/cameras, Twitter, Crowd Sourcing, Network Science, NIST benchmark datasets</a:t>
            </a:r>
          </a:p>
          <a:p>
            <a:r>
              <a:rPr lang="en-US" sz="1600" b="1" dirty="0"/>
              <a:t>The Ecosystem for </a:t>
            </a:r>
            <a:r>
              <a:rPr lang="en-US" sz="1600" b="1" dirty="0" smtClean="0"/>
              <a:t>Research(4): </a:t>
            </a:r>
            <a:r>
              <a:rPr lang="en-US" sz="1600" dirty="0" smtClean="0"/>
              <a:t>Metadata, Collaboration, Language Translation, Light source experiments</a:t>
            </a:r>
          </a:p>
          <a:p>
            <a:r>
              <a:rPr lang="en-US" sz="1600" b="1" dirty="0"/>
              <a:t>Astronomy and </a:t>
            </a:r>
            <a:r>
              <a:rPr lang="en-US" sz="1600" b="1" dirty="0" smtClean="0"/>
              <a:t>Physics(5): </a:t>
            </a:r>
            <a:r>
              <a:rPr lang="en-US" sz="1600" dirty="0" smtClean="0"/>
              <a:t>Sky Surveys including comparison to simulation, Large Hadron Collider at CERN, Belle Accelerator II in Japan</a:t>
            </a:r>
          </a:p>
          <a:p>
            <a:r>
              <a:rPr lang="en-US" sz="1600" b="1" dirty="0" smtClean="0"/>
              <a:t>Earth</a:t>
            </a:r>
            <a:r>
              <a:rPr lang="en-US" sz="1600" b="1" dirty="0"/>
              <a:t>, Environmental and Polar </a:t>
            </a:r>
            <a:r>
              <a:rPr lang="en-US" sz="1600" b="1" dirty="0" smtClean="0"/>
              <a:t>Science(10): </a:t>
            </a:r>
            <a:r>
              <a:rPr lang="en-US" sz="1600" dirty="0" smtClean="0"/>
              <a:t>Radar Scattering in Atmosphere, Earthquake, Ocean, Earth Observation, Ice sheet Radar scattering, Earth radar mapping, Climate simulation datasets, Atmospheric </a:t>
            </a:r>
            <a:r>
              <a:rPr lang="en-US" sz="1600" dirty="0"/>
              <a:t>turbulence identification, Subsurface </a:t>
            </a:r>
            <a:r>
              <a:rPr lang="en-US" sz="1600" dirty="0" smtClean="0"/>
              <a:t>Biogeochemistry (microbes </a:t>
            </a:r>
            <a:r>
              <a:rPr lang="en-US" sz="1600" dirty="0"/>
              <a:t>to watersheds), AmeriFlux and FLUXNET </a:t>
            </a:r>
            <a:r>
              <a:rPr lang="en-US" sz="1600" dirty="0" smtClean="0"/>
              <a:t>gas sensors</a:t>
            </a:r>
          </a:p>
          <a:p>
            <a:r>
              <a:rPr lang="en-US" sz="1600" b="1" dirty="0" smtClean="0"/>
              <a:t>                Energy(1): </a:t>
            </a:r>
            <a:r>
              <a:rPr lang="en-US" sz="1600" dirty="0" smtClean="0"/>
              <a:t>Smart grid</a:t>
            </a:r>
          </a:p>
          <a:p>
            <a:pPr marL="0" indent="0">
              <a:buNone/>
            </a:pPr>
            <a:endParaRPr lang="en-US" sz="1600" dirty="0"/>
          </a:p>
        </p:txBody>
      </p:sp>
      <p:sp>
        <p:nvSpPr>
          <p:cNvPr id="5" name="Slide Number Placeholder 4"/>
          <p:cNvSpPr>
            <a:spLocks noGrp="1"/>
          </p:cNvSpPr>
          <p:nvPr>
            <p:ph type="sldNum" sz="quarter" idx="12"/>
          </p:nvPr>
        </p:nvSpPr>
        <p:spPr/>
        <p:txBody>
          <a:bodyPr/>
          <a:lstStyle/>
          <a:p>
            <a:fld id="{C4B85148-DB98-4269-ACE6-2DF49F9918C9}" type="slidenum">
              <a:rPr lang="en-US" smtClean="0">
                <a:solidFill>
                  <a:srgbClr val="000000"/>
                </a:solidFill>
              </a:rPr>
              <a:pPr/>
              <a:t>7</a:t>
            </a:fld>
            <a:endParaRPr lang="en-US" dirty="0">
              <a:solidFill>
                <a:srgbClr val="000000"/>
              </a:solidFill>
            </a:endParaRPr>
          </a:p>
        </p:txBody>
      </p:sp>
      <p:sp>
        <p:nvSpPr>
          <p:cNvPr id="4" name="TextBox 3"/>
          <p:cNvSpPr txBox="1"/>
          <p:nvPr/>
        </p:nvSpPr>
        <p:spPr>
          <a:xfrm>
            <a:off x="5050715" y="793700"/>
            <a:ext cx="4114800" cy="707886"/>
          </a:xfrm>
          <a:prstGeom prst="rect">
            <a:avLst/>
          </a:prstGeom>
          <a:noFill/>
        </p:spPr>
        <p:txBody>
          <a:bodyPr wrap="square" rtlCol="0">
            <a:spAutoFit/>
          </a:bodyPr>
          <a:lstStyle/>
          <a:p>
            <a:pPr defTabSz="914400" eaLnBrk="0" fontAlgn="base" hangingPunct="0">
              <a:spcBef>
                <a:spcPct val="0"/>
              </a:spcBef>
              <a:spcAft>
                <a:spcPct val="0"/>
              </a:spcAft>
            </a:pPr>
            <a:r>
              <a:rPr lang="en-US" sz="2000" i="1" dirty="0" smtClean="0">
                <a:solidFill>
                  <a:srgbClr val="0070C0"/>
                </a:solidFill>
                <a:cs typeface="Times New Roman" panose="02020603050405020304" pitchFamily="18" charset="0"/>
              </a:rPr>
              <a:t>26 Features for each use case</a:t>
            </a:r>
          </a:p>
          <a:p>
            <a:pPr defTabSz="914400" eaLnBrk="0" fontAlgn="base" hangingPunct="0">
              <a:spcBef>
                <a:spcPct val="0"/>
              </a:spcBef>
              <a:spcAft>
                <a:spcPct val="0"/>
              </a:spcAft>
            </a:pPr>
            <a:r>
              <a:rPr lang="en-US" sz="2000" i="1" dirty="0" smtClean="0">
                <a:solidFill>
                  <a:srgbClr val="0070C0"/>
                </a:solidFill>
                <a:cs typeface="Times New Roman" panose="02020603050405020304" pitchFamily="18" charset="0"/>
              </a:rPr>
              <a:t>                         Biased to science</a:t>
            </a:r>
            <a:endParaRPr lang="en-US" sz="2000" i="1" dirty="0">
              <a:solidFill>
                <a:srgbClr val="0070C0"/>
              </a:solidFill>
              <a:cs typeface="Times New Roman" panose="02020603050405020304" pitchFamily="18" charset="0"/>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47047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Features and Examples</a:t>
            </a:r>
            <a:endParaRPr lang="en-US" sz="4000" b="1"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8</a:t>
            </a:fld>
            <a:endParaRPr lang="en-US"/>
          </a:p>
        </p:txBody>
      </p:sp>
    </p:spTree>
    <p:extLst>
      <p:ext uri="{BB962C8B-B14F-4D97-AF65-F5344CB8AC3E}">
        <p14:creationId xmlns:p14="http://schemas.microsoft.com/office/powerpoint/2010/main" val="396530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622584"/>
            <a:ext cx="9144000" cy="6098891"/>
          </a:xfrm>
        </p:spPr>
        <p:txBody>
          <a:bodyPr>
            <a:normAutofit/>
          </a:bodyPr>
          <a:lstStyle/>
          <a:p>
            <a:r>
              <a:rPr lang="en-US" sz="1800" b="1" dirty="0">
                <a:solidFill>
                  <a:srgbClr val="006BB5"/>
                </a:solidFill>
              </a:rPr>
              <a:t>People</a:t>
            </a:r>
            <a:r>
              <a:rPr lang="en-US" sz="1800" dirty="0">
                <a:solidFill>
                  <a:srgbClr val="006BB5"/>
                </a:solidFill>
              </a:rPr>
              <a:t>: </a:t>
            </a:r>
            <a:r>
              <a:rPr lang="en-US" sz="1800" dirty="0"/>
              <a:t>either the users (but see below) or subjects of </a:t>
            </a:r>
            <a:r>
              <a:rPr lang="en-US" sz="1800" dirty="0" smtClean="0"/>
              <a:t>application and often both</a:t>
            </a:r>
            <a:endParaRPr lang="en-US" sz="1800" dirty="0"/>
          </a:p>
          <a:p>
            <a:r>
              <a:rPr lang="en-US" sz="1800" b="1" dirty="0">
                <a:solidFill>
                  <a:srgbClr val="006BB5"/>
                </a:solidFill>
              </a:rPr>
              <a:t>Decision makers </a:t>
            </a:r>
            <a:r>
              <a:rPr lang="en-US" sz="1800" dirty="0"/>
              <a:t>like researchers or doctors (users of application)</a:t>
            </a:r>
          </a:p>
          <a:p>
            <a:r>
              <a:rPr lang="en-US" sz="1800" b="1" dirty="0" smtClean="0">
                <a:solidFill>
                  <a:srgbClr val="006BB5"/>
                </a:solidFill>
              </a:rPr>
              <a:t>Items</a:t>
            </a:r>
            <a:r>
              <a:rPr lang="en-US" sz="1800" dirty="0" smtClean="0"/>
              <a:t> </a:t>
            </a:r>
            <a:r>
              <a:rPr lang="en-US" sz="1800" dirty="0"/>
              <a:t>such as Images, EMR, Sequences below; observations or contents of online store</a:t>
            </a:r>
          </a:p>
          <a:p>
            <a:pPr lvl="1"/>
            <a:r>
              <a:rPr lang="en-US" sz="1600" b="1" dirty="0">
                <a:solidFill>
                  <a:srgbClr val="006BB5"/>
                </a:solidFill>
              </a:rPr>
              <a:t>Images </a:t>
            </a:r>
            <a:r>
              <a:rPr lang="en-US" sz="1600" dirty="0"/>
              <a:t>or “Electronic Information nuggets”</a:t>
            </a:r>
          </a:p>
          <a:p>
            <a:pPr lvl="1"/>
            <a:r>
              <a:rPr lang="en-US" sz="1600" b="1" dirty="0">
                <a:solidFill>
                  <a:srgbClr val="006BB5"/>
                </a:solidFill>
              </a:rPr>
              <a:t>EMR</a:t>
            </a:r>
            <a:r>
              <a:rPr lang="en-US" sz="1600" dirty="0"/>
              <a:t>: Electronic Medical Records (often similar to people parallelism)</a:t>
            </a:r>
          </a:p>
          <a:p>
            <a:pPr lvl="1"/>
            <a:r>
              <a:rPr lang="en-US" sz="1600" dirty="0"/>
              <a:t>Protein or Gene </a:t>
            </a:r>
            <a:r>
              <a:rPr lang="en-US" sz="1600" b="1" dirty="0">
                <a:solidFill>
                  <a:srgbClr val="006BB5"/>
                </a:solidFill>
              </a:rPr>
              <a:t>Sequences</a:t>
            </a:r>
            <a:r>
              <a:rPr lang="en-US" sz="1600" dirty="0"/>
              <a:t>;</a:t>
            </a:r>
          </a:p>
          <a:p>
            <a:pPr lvl="1"/>
            <a:r>
              <a:rPr lang="en-US" sz="1600" b="1" dirty="0">
                <a:solidFill>
                  <a:srgbClr val="006BB5"/>
                </a:solidFill>
              </a:rPr>
              <a:t>Material</a:t>
            </a:r>
            <a:r>
              <a:rPr lang="en-US" sz="1600" dirty="0"/>
              <a:t> properties, </a:t>
            </a:r>
            <a:r>
              <a:rPr lang="en-US" sz="1600" b="1" dirty="0">
                <a:solidFill>
                  <a:srgbClr val="006BB5"/>
                </a:solidFill>
              </a:rPr>
              <a:t>Manufactured Object </a:t>
            </a:r>
            <a:r>
              <a:rPr lang="en-US" sz="1600" dirty="0" smtClean="0"/>
              <a:t>specifications, </a:t>
            </a:r>
            <a:r>
              <a:rPr lang="en-US" sz="1600" dirty="0"/>
              <a:t>etc</a:t>
            </a:r>
            <a:r>
              <a:rPr lang="en-US" sz="1600" dirty="0" smtClean="0"/>
              <a:t>., </a:t>
            </a:r>
            <a:r>
              <a:rPr lang="en-US" sz="1600" dirty="0"/>
              <a:t>in custom dataset</a:t>
            </a:r>
          </a:p>
          <a:p>
            <a:pPr lvl="1"/>
            <a:r>
              <a:rPr lang="en-US" sz="1600" b="1" dirty="0">
                <a:solidFill>
                  <a:srgbClr val="006BB5"/>
                </a:solidFill>
              </a:rPr>
              <a:t>Modelled</a:t>
            </a:r>
            <a:r>
              <a:rPr lang="en-US" sz="1600" b="1" dirty="0"/>
              <a:t> </a:t>
            </a:r>
            <a:r>
              <a:rPr lang="en-US" sz="1600" b="1" dirty="0">
                <a:solidFill>
                  <a:srgbClr val="006BB5"/>
                </a:solidFill>
              </a:rPr>
              <a:t>entities</a:t>
            </a:r>
            <a:r>
              <a:rPr lang="en-US" sz="1600" b="1" dirty="0"/>
              <a:t> </a:t>
            </a:r>
            <a:r>
              <a:rPr lang="en-US" sz="1600" dirty="0"/>
              <a:t>like vehicles and people</a:t>
            </a:r>
          </a:p>
          <a:p>
            <a:r>
              <a:rPr lang="en-US" sz="1800" b="1" dirty="0" smtClean="0">
                <a:solidFill>
                  <a:srgbClr val="006BB5"/>
                </a:solidFill>
              </a:rPr>
              <a:t>Sensors</a:t>
            </a:r>
            <a:r>
              <a:rPr lang="en-US" sz="1800" dirty="0" smtClean="0"/>
              <a:t> – Internet of Things</a:t>
            </a:r>
          </a:p>
          <a:p>
            <a:r>
              <a:rPr lang="en-US" sz="1800" b="1" dirty="0" smtClean="0">
                <a:solidFill>
                  <a:srgbClr val="006BB5"/>
                </a:solidFill>
              </a:rPr>
              <a:t>Events</a:t>
            </a:r>
            <a:r>
              <a:rPr lang="en-US" sz="1800" dirty="0" smtClean="0"/>
              <a:t> such as detected anomalies in telescope or credit card data or atmosphere</a:t>
            </a:r>
          </a:p>
          <a:p>
            <a:r>
              <a:rPr lang="en-US" sz="1800" b="1" dirty="0" smtClean="0">
                <a:solidFill>
                  <a:srgbClr val="0070C0"/>
                </a:solidFill>
              </a:rPr>
              <a:t>(Complex) </a:t>
            </a:r>
            <a:r>
              <a:rPr lang="en-US" sz="1800" b="1" dirty="0" smtClean="0">
                <a:solidFill>
                  <a:srgbClr val="006BB5"/>
                </a:solidFill>
              </a:rPr>
              <a:t>Nodes</a:t>
            </a:r>
            <a:r>
              <a:rPr lang="en-US" sz="1800" b="1" dirty="0" smtClean="0"/>
              <a:t> </a:t>
            </a:r>
            <a:r>
              <a:rPr lang="en-US" sz="1800" dirty="0" smtClean="0"/>
              <a:t>in RDF Graph</a:t>
            </a:r>
          </a:p>
          <a:p>
            <a:r>
              <a:rPr lang="en-US" sz="1800" b="1" dirty="0" smtClean="0">
                <a:solidFill>
                  <a:srgbClr val="006BB5"/>
                </a:solidFill>
              </a:rPr>
              <a:t>Simple nodes </a:t>
            </a:r>
            <a:r>
              <a:rPr lang="en-US" sz="1800" dirty="0" smtClean="0"/>
              <a:t>as in a learning network</a:t>
            </a:r>
          </a:p>
          <a:p>
            <a:r>
              <a:rPr lang="en-US" sz="1800" b="1" dirty="0" smtClean="0">
                <a:solidFill>
                  <a:srgbClr val="006BB5"/>
                </a:solidFill>
              </a:rPr>
              <a:t>Tweets</a:t>
            </a:r>
            <a:r>
              <a:rPr lang="en-US" sz="1800" dirty="0" smtClean="0"/>
              <a:t>, </a:t>
            </a:r>
            <a:r>
              <a:rPr lang="en-US" sz="1800" b="1" dirty="0" smtClean="0">
                <a:solidFill>
                  <a:srgbClr val="006BB5"/>
                </a:solidFill>
              </a:rPr>
              <a:t>Blogs</a:t>
            </a:r>
            <a:r>
              <a:rPr lang="en-US" sz="1800" dirty="0" smtClean="0"/>
              <a:t>, </a:t>
            </a:r>
            <a:r>
              <a:rPr lang="en-US" sz="1800" b="1" dirty="0" smtClean="0">
                <a:solidFill>
                  <a:srgbClr val="006BB5"/>
                </a:solidFill>
              </a:rPr>
              <a:t>Documents</a:t>
            </a:r>
            <a:r>
              <a:rPr lang="en-US" sz="1800" dirty="0" smtClean="0"/>
              <a:t>, </a:t>
            </a:r>
            <a:r>
              <a:rPr lang="en-US" sz="1800" b="1" dirty="0" smtClean="0">
                <a:solidFill>
                  <a:srgbClr val="006BB5"/>
                </a:solidFill>
              </a:rPr>
              <a:t>Web Pages, </a:t>
            </a:r>
            <a:r>
              <a:rPr lang="en-US" sz="1800" dirty="0" smtClean="0"/>
              <a:t>etc.</a:t>
            </a:r>
          </a:p>
          <a:p>
            <a:pPr lvl="1"/>
            <a:r>
              <a:rPr lang="en-US" sz="1800" dirty="0" smtClean="0"/>
              <a:t>And characters/words in them</a:t>
            </a:r>
          </a:p>
          <a:p>
            <a:r>
              <a:rPr lang="en-US" sz="1800" b="1" dirty="0" smtClean="0">
                <a:solidFill>
                  <a:srgbClr val="006BB5"/>
                </a:solidFill>
              </a:rPr>
              <a:t>Files</a:t>
            </a:r>
            <a:r>
              <a:rPr lang="en-US" sz="1800" dirty="0" smtClean="0"/>
              <a:t> or data to be backed up, moved or assigned metadata</a:t>
            </a:r>
          </a:p>
          <a:p>
            <a:r>
              <a:rPr lang="en-US" sz="1800" b="1" dirty="0">
                <a:solidFill>
                  <a:srgbClr val="006BB5"/>
                </a:solidFill>
              </a:rPr>
              <a:t>Particles</a:t>
            </a:r>
            <a:r>
              <a:rPr lang="en-US" sz="1800" b="1" dirty="0"/>
              <a:t>/</a:t>
            </a:r>
            <a:r>
              <a:rPr lang="en-US" sz="1800" b="1" dirty="0">
                <a:solidFill>
                  <a:srgbClr val="006BB5"/>
                </a:solidFill>
              </a:rPr>
              <a:t>cells</a:t>
            </a:r>
            <a:r>
              <a:rPr lang="en-US" sz="1800" b="1" dirty="0"/>
              <a:t>/</a:t>
            </a:r>
            <a:r>
              <a:rPr lang="en-US" sz="1800" b="1" dirty="0">
                <a:solidFill>
                  <a:srgbClr val="006BB5"/>
                </a:solidFill>
              </a:rPr>
              <a:t>mesh</a:t>
            </a:r>
            <a:r>
              <a:rPr lang="en-US" sz="1800" b="1" dirty="0"/>
              <a:t> </a:t>
            </a:r>
            <a:r>
              <a:rPr lang="en-US" sz="1800" b="1" dirty="0">
                <a:solidFill>
                  <a:srgbClr val="006BB5"/>
                </a:solidFill>
              </a:rPr>
              <a:t>points</a:t>
            </a:r>
            <a:r>
              <a:rPr lang="en-US" sz="1800" b="1" dirty="0"/>
              <a:t> </a:t>
            </a:r>
            <a:r>
              <a:rPr lang="en-US" sz="1800" dirty="0"/>
              <a:t>as in parallel </a:t>
            </a:r>
            <a:r>
              <a:rPr lang="en-US" sz="1800" dirty="0" smtClean="0"/>
              <a:t>simulations</a:t>
            </a:r>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srgbClr val="000000"/>
                </a:solidFill>
              </a:rPr>
              <a:pPr/>
              <a:t>9</a:t>
            </a:fld>
            <a:endParaRPr lang="en-US" dirty="0">
              <a:solidFill>
                <a:srgbClr val="000000"/>
              </a:solidFill>
            </a:endParaRPr>
          </a:p>
        </p:txBody>
      </p:sp>
      <p:sp>
        <p:nvSpPr>
          <p:cNvPr id="5" name="Date Placeholder 4"/>
          <p:cNvSpPr>
            <a:spLocks noGrp="1"/>
          </p:cNvSpPr>
          <p:nvPr>
            <p:ph type="dt" sz="half" idx="2"/>
          </p:nvPr>
        </p:nvSpPr>
        <p:spPr>
          <a:xfrm>
            <a:off x="5861957" y="6176420"/>
            <a:ext cx="2133600" cy="365125"/>
          </a:xfrm>
          <a:prstGeom prst="rect">
            <a:avLst/>
          </a:prstGeo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288170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556807&quot;&gt;&lt;property id=&quot;20148&quot; value=&quot;5&quot;/&gt;&lt;property id=&quot;20300&quot; value=&quot;Slide 1 - &amp;quot;Big Data Applications, Software and System Architectures&amp;quot;&quot;/&gt;&lt;property id=&quot;20307&quot; value=&quot;871&quot;/&gt;&lt;/object&gt;&lt;object type=&quot;3&quot; unique_id=&quot;556808&quot;&gt;&lt;property id=&quot;20148&quot; value=&quot;5&quot;/&gt;&lt;property id=&quot;20300&quot; value=&quot;Slide 2&quot;/&gt;&lt;property id=&quot;20307&quot; value=&quot;872&quot;/&gt;&lt;/object&gt;&lt;object type=&quot;3&quot; unique_id=&quot;556818&quot;&gt;&lt;property id=&quot;20148&quot; value=&quot;5&quot;/&gt;&lt;property id=&quot;20300&quot; value=&quot;Slide 22 - &amp;quot;6 Forms of MapReduce cover “all” circumstances  Also an interesting software (architecture) discussion&amp;quot;&quot;/&gt;&lt;property id=&quot;20307&quot; value=&quot;883&quot;/&gt;&lt;/object&gt;&lt;object type=&quot;3&quot; unique_id=&quot;556819&quot;&gt;&lt;property id=&quot;20148&quot; value=&quot;5&quot;/&gt;&lt;property id=&quot;20300&quot; value=&quot;Slide 30 - &amp;quot;Benchmarks/Mini-apps spanning Facets&amp;quot;&quot;/&gt;&lt;property id=&quot;20307&quot; value=&quot;884&quot;/&gt;&lt;/object&gt;&lt;object type=&quot;3&quot; unique_id=&quot;558377&quot;&gt;&lt;property id=&quot;20148&quot; value=&quot;5&quot;/&gt;&lt;property id=&quot;20300&quot; value=&quot;Slide 3 - &amp;quot;Abstract&amp;quot;&quot;/&gt;&lt;property id=&quot;20307&quot; value=&quot;899&quot;/&gt;&lt;/object&gt;&lt;object type=&quot;3&quot; unique_id=&quot;565721&quot;&gt;&lt;property id=&quot;20148&quot; value=&quot;5&quot;/&gt;&lt;property id=&quot;20300&quot; value=&quot;Slide 4 - &amp;quot;   NIST Big Data Initiative&amp;quot;&quot;/&gt;&lt;property id=&quot;20307&quot; value=&quot;929&quot;/&gt;&lt;/object&gt;&lt;object type=&quot;3&quot; unique_id=&quot;565722&quot;&gt;&lt;property id=&quot;20148&quot; value=&quot;5&quot;/&gt;&lt;property id=&quot;20300&quot; value=&quot;Slide 5 - &amp;quot;NBD-PWG (NIST Big Data Public Working Group) Subgroups &amp;amp; Co-Chairs&amp;quot;&quot;/&gt;&lt;property id=&quot;20307&quot; value=&quot;930&quot;/&gt;&lt;/object&gt;&lt;object type=&quot;3&quot; unique_id=&quot;565723&quot;&gt;&lt;property id=&quot;20148&quot; value=&quot;5&quot;/&gt;&lt;property id=&quot;20300&quot; value=&quot;Slide 6 - &amp;quot;Use Case Template&amp;quot;&quot;/&gt;&lt;property id=&quot;20307&quot; value=&quot;931&quot;/&gt;&lt;/object&gt;&lt;object type=&quot;3&quot; unique_id=&quot;565724&quot;&gt;&lt;property id=&quot;20148&quot; value=&quot;5&quot;/&gt;&lt;property id=&quot;20300&quot; value=&quot;Slide 7 - &amp;quot;51 Detailed Use Cases: Contributed July-September 2013 Covers goals, data features such as 3 V’s, software, hardwar&quot;/&gt;&lt;property id=&quot;20307&quot; value=&quot;932&quot;/&gt;&lt;/object&gt;&lt;object type=&quot;3&quot; unique_id=&quot;565725&quot;&gt;&lt;property id=&quot;20148&quot; value=&quot;5&quot;/&gt;&lt;property id=&quot;20300&quot; value=&quot;Slide 8 - &amp;quot;Features and Examples&amp;quot;&quot;/&gt;&lt;property id=&quot;20307&quot; value=&quot;933&quot;/&gt;&lt;/object&gt;&lt;object type=&quot;3&quot; unique_id=&quot;565726&quot;&gt;&lt;property id=&quot;20148&quot; value=&quot;5&quot;/&gt;&lt;property id=&quot;20300&quot; value=&quot;Slide 9 - &amp;quot;51 Use Cases: What is Parallelism Over?&amp;quot;&quot;/&gt;&lt;property id=&quot;20307&quot; value=&quot;934&quot;/&gt;&lt;/object&gt;&lt;object type=&quot;3&quot; unique_id=&quot;565727&quot;&gt;&lt;property id=&quot;20148&quot; value=&quot;5&quot;/&gt;&lt;property id=&quot;20300&quot; value=&quot;Slide 10 - &amp;quot;Features of 51 Use Cases I&amp;quot;&quot;/&gt;&lt;property id=&quot;20307&quot; value=&quot;935&quot;/&gt;&lt;/object&gt;&lt;object type=&quot;3&quot; unique_id=&quot;565728&quot;&gt;&lt;property id=&quot;20148&quot; value=&quot;5&quot;/&gt;&lt;property id=&quot;20300&quot; value=&quot;Slide 11 - &amp;quot;Features of 51 Use Cases II&amp;quot;&quot;/&gt;&lt;property id=&quot;20307&quot; value=&quot;936&quot;/&gt;&lt;/object&gt;&lt;object type=&quot;3&quot; unique_id=&quot;565729&quot;&gt;&lt;property id=&quot;20148&quot; value=&quot;5&quot;/&gt;&lt;property id=&quot;20300&quot; value=&quot;Slide 12 - &amp;quot;Local and Global Machine Learning&amp;quot;&quot;/&gt;&lt;property id=&quot;20307&quot; value=&quot;937&quot;/&gt;&lt;/object&gt;&lt;object type=&quot;3&quot; unique_id=&quot;565730&quot;&gt;&lt;property id=&quot;20148&quot; value=&quot;5&quot;/&gt;&lt;property id=&quot;20300&quot; value=&quot;Slide 13 - &amp;quot;Big Data Patterns – the Ogres Benchmarking&amp;quot;&quot;/&gt;&lt;property id=&quot;20307&quot; value=&quot;950&quot;/&gt;&lt;/object&gt;&lt;object type=&quot;3&quot; unique_id=&quot;565731&quot;&gt;&lt;property id=&quot;20148&quot; value=&quot;5&quot;/&gt;&lt;property id=&quot;20300&quot; value=&quot;Slide 14 - &amp;quot;Classifying Applications and Benchmarks&amp;quot;&quot;/&gt;&lt;property id=&quot;20307&quot; value=&quot;951&quot;/&gt;&lt;/object&gt;&lt;object type=&quot;3&quot; unique_id=&quot;565732&quot;&gt;&lt;property id=&quot;20148&quot; value=&quot;5&quot;/&gt;&lt;property id=&quot;20300&quot; value=&quot;Slide 15 - &amp;quot;7 Computational Giants of  NRC Massive Data Analysis Report &amp;quot;&quot;/&gt;&lt;property id=&quot;20307&quot; value=&quot;952&quot;/&gt;&lt;/object&gt;&lt;object type=&quot;3&quot; unique_id=&quot;565733&quot;&gt;&lt;property id=&quot;20148&quot; value=&quot;5&quot;/&gt;&lt;property id=&quot;20300&quot; value=&quot;Slide 16 - &amp;quot;HPC Benchmark Classics&amp;quot;&quot;/&gt;&lt;property id=&quot;20307&quot; value=&quot;953&quot;/&gt;&lt;/object&gt;&lt;object type=&quot;3&quot; unique_id=&quot;565734&quot;&gt;&lt;property id=&quot;20148&quot; value=&quot;5&quot;/&gt;&lt;property id=&quot;20300&quot; value=&quot;Slide 17 - &amp;quot;13 Berkeley Dwarfs&amp;quot;&quot;/&gt;&lt;property id=&quot;20307&quot; value=&quot;954&quot;/&gt;&lt;/object&gt;&lt;object type=&quot;3&quot; unique_id=&quot;565735&quot;&gt;&lt;property id=&quot;20148&quot; value=&quot;5&quot;/&gt;&lt;property id=&quot;20300&quot; value=&quot;Slide 18&quot;/&gt;&lt;property id=&quot;20307&quot; value=&quot;939&quot;/&gt;&lt;/object&gt;&lt;object type=&quot;3&quot; unique_id=&quot;565736&quot;&gt;&lt;property id=&quot;20148&quot; value=&quot;5&quot;/&gt;&lt;property id=&quot;20300&quot; value=&quot;Slide 19 - &amp;quot;Facets of the Ogres  Problem Architecture  Meta or Macro Aspects of Ogres&amp;quot;&quot;/&gt;&lt;property id=&quot;20307&quot; value=&quot;949&quot;/&gt;&lt;/object&gt;&lt;object type=&quot;3&quot; unique_id=&quot;565737&quot;&gt;&lt;property id=&quot;20148&quot; value=&quot;5&quot;/&gt;&lt;property id=&quot;20300&quot; value=&quot;Slide 20 - &amp;quot;Problem Architecture View of Ogres (Meta or MacroPatterns)&amp;quot;&quot;/&gt;&lt;property id=&quot;20307&quot; value=&quot;940&quot;/&gt;&lt;/object&gt;&lt;object type=&quot;3&quot; unique_id=&quot;565738&quot;&gt;&lt;property id=&quot;20148&quot; value=&quot;5&quot;/&gt;&lt;property id=&quot;20300&quot; value=&quot;Slide 21 - &amp;quot;Relation of Problem and Machine Architecture&amp;quot;&quot;/&gt;&lt;property id=&quot;20307&quot; value=&quot;941&quot;/&gt;&lt;/object&gt;&lt;object type=&quot;3&quot; unique_id=&quot;565739&quot;&gt;&lt;property id=&quot;20148&quot; value=&quot;5&quot;/&gt;&lt;property id=&quot;20300&quot; value=&quot;Slide 23 - &amp;quot;Facets of the Ogres  Data Source and Style Aspects&amp;quot;&quot;/&gt;&lt;property id=&quot;20307&quot; value=&quot;942&quot;/&gt;&lt;/object&gt;&lt;object type=&quot;3&quot; unique_id=&quot;565740&quot;&gt;&lt;property id=&quot;20148&quot; value=&quot;5&quot;/&gt;&lt;property id=&quot;20300&quot; value=&quot;Slide 24 - &amp;quot;Data Source and Style View of Ogres I &amp;quot;&quot;/&gt;&lt;property id=&quot;20307&quot; value=&quot;943&quot;/&gt;&lt;/object&gt;&lt;object type=&quot;3&quot; unique_id=&quot;565741&quot;&gt;&lt;property id=&quot;20148&quot; value=&quot;5&quot;/&gt;&lt;property id=&quot;20300&quot; value=&quot;Slide 25 - &amp;quot;Data Source and Style View of Ogres II &amp;quot;&quot;/&gt;&lt;property id=&quot;20307&quot; value=&quot;944&quot;/&gt;&lt;/object&gt;&lt;object type=&quot;3&quot; unique_id=&quot;565742&quot;&gt;&lt;property id=&quot;20148&quot; value=&quot;5&quot;/&gt;&lt;property id=&quot;20300&quot; value=&quot;Slide 26 - &amp;quot;2. Perform real time analytics on data source streams and notify users when specified events occur&amp;quot;&quot;/&gt;&lt;property id=&quot;20307&quot; value=&quot;945&quot;/&gt;&lt;/object&gt;&lt;object type=&quot;3&quot; unique_id=&quot;565743&quot;&gt;&lt;property id=&quot;20148&quot; value=&quot;5&quot;/&gt;&lt;property id=&quot;20300&quot; value=&quot;Slide 27 - &amp;quot;5. Perform interactive analytics on data in analytics-optimized database&amp;quot;&quot;/&gt;&lt;property id=&quot;20307&quot; value=&quot;946&quot;/&gt;&lt;/object&gt;&lt;object type=&quot;3&quot; unique_id=&quot;565744&quot;&gt;&lt;property id=&quot;20148&quot; value=&quot;5&quot;/&gt;&lt;property id=&quot;20300&quot; value=&quot;Slide 28 - &amp;quot;5A. Perform interactive analytics on observational scientific data&amp;quot;&quot;/&gt;&lt;property id=&quot;20307&quot; value=&quot;947&quot;/&gt;&lt;/object&gt;&lt;object type=&quot;3&quot; unique_id=&quot;565745&quot;&gt;&lt;property id=&quot;20148&quot; value=&quot;5&quot;/&gt;&lt;property id=&quot;20300&quot; value=&quot;Slide 29 - &amp;quot;Benchmarks and Ogres&amp;quot;&quot;/&gt;&lt;property id=&quot;20307&quot; value=&quot;948&quot;/&gt;&lt;/object&gt;&lt;object type=&quot;3&quot; unique_id=&quot;567971&quot;&gt;&lt;property id=&quot;20148&quot; value=&quot;5&quot;/&gt;&lt;property id=&quot;20300&quot; value=&quot;Slide 59 - &amp;quot;SLAM for 4 or 20 way parallelism&amp;quot;&quot;/&gt;&lt;property id=&quot;20307&quot; value=&quot;965&quot;/&gt;&lt;/object&gt;&lt;object type=&quot;3&quot; unique_id=&quot;569734&quot;&gt;&lt;property id=&quot;20148&quot; value=&quot;5&quot;/&gt;&lt;property id=&quot;20300&quot; value=&quot;Slide 33 - &amp;quot;Big Data Software&amp;quot;&quot;/&gt;&lt;property id=&quot;20307&quot; value=&quot;966&quot;/&gt;&lt;/object&gt;&lt;object type=&quot;3&quot; unique_id=&quot;569735&quot;&gt;&lt;property id=&quot;20148&quot; value=&quot;5&quot;/&gt;&lt;property id=&quot;20300&quot; value=&quot;Slide 34 - &amp;quot;Data Platforms&amp;quot;&quot;/&gt;&lt;property id=&quot;20307&quot; value=&quot;967&quot;/&gt;&lt;/object&gt;&lt;object type=&quot;3&quot; unique_id=&quot;569736&quot;&gt;&lt;property id=&quot;20148&quot; value=&quot;5&quot;/&gt;&lt;property id=&quot;20300&quot; value=&quot;Slide 35&quot;/&gt;&lt;property id=&quot;20307&quot; value=&quot;968&quot;/&gt;&lt;/object&gt;&lt;object type=&quot;3&quot; unique_id=&quot;569737&quot;&gt;&lt;property id=&quot;20148&quot; value=&quot;5&quot;/&gt;&lt;property id=&quot;20300&quot; value=&quot;Slide 36 - &amp;quot;Functionality of 21 HPC-ABDS Layers&amp;quot;&quot;/&gt;&lt;property id=&quot;20307&quot; value=&quot;969&quot;/&gt;&lt;/object&gt;&lt;object type=&quot;3&quot; unique_id=&quot;569738&quot;&gt;&lt;property id=&quot;20148&quot; value=&quot;5&quot;/&gt;&lt;property id=&quot;20300&quot; value=&quot;Slide 37&quot;/&gt;&lt;property id=&quot;20307&quot; value=&quot;970&quot;/&gt;&lt;/object&gt;&lt;object type=&quot;3&quot; unique_id=&quot;569739&quot;&gt;&lt;property id=&quot;20148&quot; value=&quot;5&quot;/&gt;&lt;property id=&quot;20300&quot; value=&quot;Slide 38 - &amp;quot;Java Grande  Revisited on 3 data analytics codes Clustering Multidimensional Scaling Latent Dirichlet Allocation  &quot;/&gt;&lt;property id=&quot;20307&quot; value=&quot;971&quot;/&gt;&lt;/object&gt;&lt;object type=&quot;3&quot; unique_id=&quot;569740&quot;&gt;&lt;property id=&quot;20148&quot; value=&quot;5&quot;/&gt;&lt;property id=&quot;20300&quot; value=&quot;Slide 48 - &amp;quot;48 Nodes 100k DA-MDS Performance on Juliet All nodes 24 way parallel: threads v. MPI&amp;quot;&quot;/&gt;&lt;property id=&quot;20307&quot; value=&quot;972&quot;/&gt;&lt;/object&gt;&lt;object type=&quot;3&quot; unique_id=&quot;569741&quot;&gt;&lt;property id=&quot;20148&quot; value=&quot;5&quot;/&gt;&lt;property id=&quot;20300&quot; value=&quot;Slide 50 - &amp;quot;100k DAMDS Speedup as a function of parallelism inside node on 48 nodes&amp;quot;&quot;/&gt;&lt;property id=&quot;20307&quot; value=&quot;973&quot;/&gt;&lt;/object&gt;&lt;object type=&quot;3&quot; unique_id=&quot;569742&quot;&gt;&lt;property id=&quot;20148&quot; value=&quot;5&quot;/&gt;&lt;property id=&quot;20300&quot; value=&quot;Slide 46 - &amp;quot;Memory Mapping with MPI – How it works&amp;quot;&quot;/&gt;&lt;property id=&quot;20307&quot; value=&quot;974&quot;/&gt;&lt;/object&gt;&lt;object type=&quot;3&quot; unique_id=&quot;569743&quot;&gt;&lt;property id=&quot;20148&quot; value=&quot;5&quot;/&gt;&lt;property id=&quot;20300&quot; value=&quot;Slide 47 - &amp;quot;Memory Mapping with MPI – Why it is fast?&amp;quot;&quot;/&gt;&lt;property id=&quot;20307&quot; value=&quot;975&quot;/&gt;&lt;/object&gt;&lt;object type=&quot;3&quot; unique_id=&quot;569744&quot;&gt;&lt;property id=&quot;20148&quot; value=&quot;5&quot;/&gt;&lt;property id=&quot;20300&quot; value=&quot;Slide 52 - &amp;quot;DA-MDS Scaling MPI + Habanero Java (1 node)&amp;quot;&quot;/&gt;&lt;property id=&quot;20307&quot; value=&quot;976&quot;/&gt;&lt;/object&gt;&lt;object type=&quot;3&quot; unique_id=&quot;569745&quot;&gt;&lt;property id=&quot;20148&quot; value=&quot;5&quot;/&gt;&lt;property id=&quot;20300&quot; value=&quot;Slide 53 - &amp;quot;DA-PWC Clustering on old Infiniband cluster (FutureGrid India)&amp;quot;&quot;/&gt;&lt;property id=&quot;20307&quot; value=&quot;977&quot;/&gt;&lt;/object&gt;&lt;object type=&quot;3&quot; unique_id=&quot;569747&quot;&gt;&lt;property id=&quot;20148&quot; value=&quot;5&quot;/&gt;&lt;property id=&quot;20300&quot; value=&quot;Slide 54 - &amp;quot;Parallel Sparse LDA&amp;quot;&quot;/&gt;&lt;property id=&quot;20307&quot; value=&quot;979&quot;/&gt;&lt;/object&gt;&lt;object type=&quot;3&quot; unique_id=&quot;569748&quot;&gt;&lt;property id=&quot;20148&quot; value=&quot;5&quot;/&gt;&lt;property id=&quot;20300&quot; value=&quot;Slide 55 - &amp;quot;   IoT Activities at Indiana University&amp;quot;&quot;/&gt;&lt;property id=&quot;20307&quot; value=&quot;980&quot;/&gt;&lt;/object&gt;&lt;object type=&quot;3&quot; unique_id=&quot;569750&quot;&gt;&lt;property id=&quot;20148&quot; value=&quot;5&quot;/&gt;&lt;property id=&quot;20300&quot; value=&quot;Slide 57 - &amp;quot;Robot Latency Kafka &amp;amp; RabbitMQ&amp;quot;&quot;/&gt;&lt;property id=&quot;20307&quot; value=&quot;982&quot;/&gt;&lt;/object&gt;&lt;object type=&quot;3&quot; unique_id=&quot;569751&quot;&gt;&lt;property id=&quot;20148&quot; value=&quot;5&quot;/&gt;&lt;property id=&quot;20300&quot; value=&quot;Slide 58 - &amp;quot;Parallel SLAM Simultaneous Localization and Mapping by Particle Filtering&amp;quot;&quot;/&gt;&lt;property id=&quot;20307&quot; value=&quot;983&quot;/&gt;&lt;/object&gt;&lt;object type=&quot;3&quot; unique_id=&quot;569752&quot;&gt;&lt;property id=&quot;20148&quot; value=&quot;5&quot;/&gt;&lt;property id=&quot;20300&quot; value=&quot;Slide 60 - &amp;quot;Bringing Optimal Communication to Apache Storm&amp;quot;&quot;/&gt;&lt;property id=&quot;20307&quot; value=&quot;984&quot;/&gt;&lt;/object&gt;&lt;object type=&quot;3&quot; unique_id=&quot;570800&quot;&gt;&lt;property id=&quot;20148&quot; value=&quot;5&quot;/&gt;&lt;property id=&quot;20300&quot; value=&quot;Slide 40 - &amp;quot;Protein Universe Browser for COG Sequences with a few illustrative biologically identified clusters&amp;quot;&quot;/&gt;&lt;property id=&quot;20307&quot; value=&quot;987&quot;/&gt;&lt;/object&gt;&lt;object type=&quot;3&quot; unique_id=&quot;570801&quot;&gt;&lt;property id=&quot;20148&quot; value=&quot;5&quot;/&gt;&lt;property id=&quot;20300&quot; value=&quot;Slide 43 - &amp;quot;3D Phylogenetic Tree from WDA SMACOF &amp;quot;&quot;/&gt;&lt;property id=&quot;20307&quot; value=&quot;988&quot;/&gt;&lt;/object&gt;&lt;object type=&quot;3&quot; unique_id=&quot;570802&quot;&gt;&lt;property id=&quot;20148&quot; value=&quot;5&quot;/&gt;&lt;property id=&quot;20300&quot; value=&quot;Slide 41 - &amp;quot;10 year US Stock daily price time series mapped to 3D (work in progress)&amp;quot;&quot;/&gt;&lt;property id=&quot;20307&quot; value=&quot;986&quot;/&gt;&lt;/object&gt;&lt;object type=&quot;3&quot; unique_id=&quot;570803&quot;&gt;&lt;property id=&quot;20148&quot; value=&quot;5&quot;/&gt;&lt;property id=&quot;20300&quot; value=&quot;Slide 56 - &amp;quot;IOTCloud&amp;quot;&quot;/&gt;&lt;property id=&quot;20307&quot; value=&quot;989&quot;/&gt;&lt;/object&gt;&lt;object type=&quot;3&quot; unique_id=&quot;570804&quot;&gt;&lt;property id=&quot;20148&quot; value=&quot;5&quot;/&gt;&lt;property id=&quot;20300&quot; value=&quot;Slide 69 - &amp;quot;Conclusions&amp;quot;&quot;/&gt;&lt;property id=&quot;20307&quot; value=&quot;990&quot;/&gt;&lt;/object&gt;&lt;object type=&quot;3&quot; unique_id=&quot;570805&quot;&gt;&lt;property id=&quot;20148&quot; value=&quot;5&quot;/&gt;&lt;property id=&quot;20300&quot; value=&quot;Slide 68 - &amp;quot;Conclusions&amp;quot;&quot;/&gt;&lt;property id=&quot;20307&quot; value=&quot;991&quot;/&gt;&lt;/object&gt;&lt;object type=&quot;3&quot; unique_id=&quot;571319&quot;&gt;&lt;property id=&quot;20148&quot; value=&quot;5&quot;/&gt;&lt;property id=&quot;20300&quot; value=&quot;Slide 39&quot;/&gt;&lt;property id=&quot;20307&quot; value=&quot;992&quot;/&gt;&lt;/object&gt;&lt;object type=&quot;3&quot; unique_id=&quot;571320&quot;&gt;&lt;property id=&quot;20148&quot; value=&quot;5&quot;/&gt;&lt;property id=&quot;20300&quot; value=&quot;Slide 42 - &amp;quot;Heatmap of Original distances vs 3D Euclidean Distances&amp;quot;&quot;/&gt;&lt;property id=&quot;20307&quot; value=&quot;993&quot;/&gt;&lt;/object&gt;&lt;object type=&quot;3&quot; unique_id=&quot;571916&quot;&gt;&lt;property id=&quot;20148&quot; value=&quot;5&quot;/&gt;&lt;property id=&quot;20300&quot; value=&quot;Slide 31 - &amp;quot;Summary Classification of Big Data Applications&amp;quot;&quot;/&gt;&lt;property id=&quot;20307&quot; value=&quot;994&quot;/&gt;&lt;/object&gt;&lt;object type=&quot;3&quot; unique_id=&quot;571917&quot;&gt;&lt;property id=&quot;20148&quot; value=&quot;5&quot;/&gt;&lt;property id=&quot;20300&quot; value=&quot;Slide 32 - &amp;quot;Breadth of Big Data Problems&amp;quot;&quot;/&gt;&lt;property id=&quot;20307&quot; value=&quot;995&quot;/&gt;&lt;/object&gt;&lt;object type=&quot;3&quot; unique_id=&quot;572699&quot;&gt;&lt;property id=&quot;20148&quot; value=&quot;5&quot;/&gt;&lt;property id=&quot;20300&quot; value=&quot;Slide 44 - &amp;quot;FastMPJ (Pure Java) v.  Java on C OpenMPI v.  C OpenMPI&amp;quot;&quot;/&gt;&lt;property id=&quot;20307&quot; value=&quot;997&quot;/&gt;&lt;/object&gt;&lt;object type=&quot;3&quot; unique_id=&quot;572700&quot;&gt;&lt;property id=&quot;20148&quot; value=&quot;5&quot;/&gt;&lt;property id=&quot;20300&quot; value=&quot;Slide 51 - &amp;quot;200k DAMDS Speedup as a function of parallelism inside node on 48 nodes&amp;quot;&quot;/&gt;&lt;property id=&quot;20307&quot; value=&quot;996&quot;/&gt;&lt;/object&gt;&lt;object type=&quot;3&quot; unique_id=&quot;573093&quot;&gt;&lt;property id=&quot;20148&quot; value=&quot;5&quot;/&gt;&lt;property id=&quot;20300&quot; value=&quot;Slide 45 - &amp;quot;DA-MDS Scaling MPI + Habanero Java (22-88 nodes)&amp;quot;&quot;/&gt;&lt;property id=&quot;20307&quot; value=&quot;998&quot;/&gt;&lt;/object&gt;&lt;object type=&quot;3&quot; unique_id=&quot;573094&quot;&gt;&lt;property id=&quot;20148&quot; value=&quot;5&quot;/&gt;&lt;property id=&quot;20300&quot; value=&quot;Slide 49 - &amp;quot;48 Nodes 200k DA-MDS Performance on Juliet All nodes 24 way parallel: threads v. MPI&amp;quot;&quot;/&gt;&lt;property id=&quot;20307&quot; value=&quot;999&quot;/&gt;&lt;/object&gt;&lt;object type=&quot;3&quot; unique_id=&quot;574291&quot;&gt;&lt;property id=&quot;20148&quot; value=&quot;5&quot;/&gt;&lt;property id=&quot;20300&quot; value=&quot;Slide 61 - &amp;quot;Virtual Cluster Comments&amp;quot;&quot;/&gt;&lt;property id=&quot;20307&quot; value=&quot;1003&quot;/&gt;&lt;/object&gt;&lt;object type=&quot;3&quot; unique_id=&quot;574292&quot;&gt;&lt;property id=&quot;20148&quot; value=&quot;5&quot;/&gt;&lt;property id=&quot;20300&quot; value=&quot;Slide 62 - &amp;quot;Automation or “Software Defined Distributed Systems”&amp;quot;&quot;/&gt;&lt;property id=&quot;20307&quot; value=&quot;1000&quot;/&gt;&lt;/object&gt;&lt;object type=&quot;3&quot; unique_id=&quot;574293&quot;&gt;&lt;property id=&quot;20148&quot; value=&quot;5&quot;/&gt;&lt;property id=&quot;20300&quot; value=&quot;Slide 63 - &amp;quot;Functionalities needed in SDDS Management/Configuration Systems&amp;quot;&quot;/&gt;&lt;property id=&quot;20307&quot; value=&quot;1002&quot;/&gt;&lt;/object&gt;&lt;object type=&quot;3&quot; unique_id=&quot;574294&quot;&gt;&lt;property id=&quot;20148&quot; value=&quot;5&quot;/&gt;&lt;property id=&quot;20300&quot; value=&quot;Slide 64 - &amp;quot;“Communities” partially satisfying SDDS management requirements &amp;quot;&quot;/&gt;&lt;property id=&quot;20307&quot; value=&quot;1001&quot;/&gt;&lt;/object&gt;&lt;object type=&quot;3&quot; unique_id=&quot;574295&quot;&gt;&lt;property id=&quot;20148&quot; value=&quot;5&quot;/&gt;&lt;property id=&quot;20300&quot; value=&quot;Slide 65 - &amp;quot;Virtual Cluster&amp;quot;&quot;/&gt;&lt;property id=&quot;20307&quot; value=&quot;1004&quot;/&gt;&lt;/object&gt;&lt;object type=&quot;3&quot; unique_id=&quot;574296&quot;&gt;&lt;property id=&quot;20148&quot; value=&quot;5&quot;/&gt;&lt;property id=&quot;20300&quot; value=&quot;Slide 66 - &amp;quot;Cloudmesh Functionality&amp;quot;&quot;/&gt;&lt;property id=&quot;20307&quot; value=&quot;1005&quot;/&gt;&lt;/object&gt;&lt;object type=&quot;3&quot; unique_id=&quot;574297&quot;&gt;&lt;property id=&quot;20148&quot; value=&quot;5&quot;/&gt;&lt;property id=&quot;20300&quot; value=&quot;Slide 67 - &amp;quot;Container-powered Virtual Clusters (Tools)&amp;quot;&quot;/&gt;&lt;property id=&quot;20307&quot; value=&quot;1006&quot;/&gt;&lt;/object&gt;&lt;/object&gt;&lt;object type=&quot;8&quot; unique_id=&quot;10016&quot;&gt;&lt;/object&gt;&lt;/object&gt;&lt;/database&gt;"/>
  <p:tag name="SECTOMILLISECCONVERTED" val="1"/>
</p:tagLst>
</file>

<file path=ppt/theme/theme1.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Props1.xml><?xml version="1.0" encoding="utf-8"?>
<ds:datastoreItem xmlns:ds="http://schemas.openxmlformats.org/officeDocument/2006/customXml" ds:itemID="{8EB78B8A-8892-4EDF-8FBF-57B4F544245A}">
  <ds:schemaRefs>
    <ds:schemaRef ds:uri="http://schemas.microsoft.com/edu/athena"/>
  </ds:schemaRefs>
</ds:datastoreItem>
</file>

<file path=customXml/itemProps2.xml><?xml version="1.0" encoding="utf-8"?>
<ds:datastoreItem xmlns:ds="http://schemas.openxmlformats.org/officeDocument/2006/customXml" ds:itemID="{6ED799BC-8176-4448-B4C2-B6D8D2FD89CB}">
  <ds:schemaRefs>
    <ds:schemaRef ds:uri="http://schemas.microsoft.com/edu/athena"/>
  </ds:schemaRefs>
</ds:datastoreItem>
</file>

<file path=customXml/itemProps3.xml><?xml version="1.0" encoding="utf-8"?>
<ds:datastoreItem xmlns:ds="http://schemas.openxmlformats.org/officeDocument/2006/customXml" ds:itemID="{C85416F4-52BF-4112-B3A5-F0ED97AD92EE}">
  <ds:schemaRefs>
    <ds:schemaRef ds:uri="http://schemas.microsoft.com/edu/athena"/>
  </ds:schemaRefs>
</ds:datastoreItem>
</file>

<file path=customXml/itemProps4.xml><?xml version="1.0" encoding="utf-8"?>
<ds:datastoreItem xmlns:ds="http://schemas.openxmlformats.org/officeDocument/2006/customXml" ds:itemID="{83489A5D-7D4F-45E9-B9CE-A5881C1ADCA1}">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39520</TotalTime>
  <Words>4268</Words>
  <Application>Microsoft Office PowerPoint</Application>
  <PresentationFormat>On-screen Show (4:3)</PresentationFormat>
  <Paragraphs>679</Paragraphs>
  <Slides>69</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Calibri</vt:lpstr>
      <vt:lpstr>Cambria Math</vt:lpstr>
      <vt:lpstr>Franklin Gothic Demi</vt:lpstr>
      <vt:lpstr>Franklin Gothic Medium</vt:lpstr>
      <vt:lpstr>ＭＳ Ｐゴシック</vt:lpstr>
      <vt:lpstr>Symbol</vt:lpstr>
      <vt:lpstr>Times New Roman</vt:lpstr>
      <vt:lpstr>Wingdings</vt:lpstr>
      <vt:lpstr>2_Blank Presentation</vt:lpstr>
      <vt:lpstr>Big Data Applications, Software and System Architectures</vt:lpstr>
      <vt:lpstr>PowerPoint Presentation</vt:lpstr>
      <vt:lpstr>Abstract</vt:lpstr>
      <vt:lpstr>   NIST Big Data Initiative</vt:lpstr>
      <vt:lpstr>NBD-PWG (NIST Big Data Public Working Group) Subgroups &amp; Co-Chairs</vt:lpstr>
      <vt:lpstr>Use Case Template</vt:lpstr>
      <vt:lpstr>51 Detailed Use Cases: Contributed July-September 2013 Covers goals, data features such as 3 V’s, software, hardware</vt:lpstr>
      <vt:lpstr>Features and Examples</vt:lpstr>
      <vt:lpstr>51 Use Cases: What is Parallelism Over?</vt:lpstr>
      <vt:lpstr>Features of 51 Use Cases I</vt:lpstr>
      <vt:lpstr>Features of 51 Use Cases II</vt:lpstr>
      <vt:lpstr>Local and Global Machine Learning</vt:lpstr>
      <vt:lpstr>Big Data Patterns – the Ogres Benchmarking</vt:lpstr>
      <vt:lpstr>Classifying Applications and Benchmarks</vt:lpstr>
      <vt:lpstr>7 Computational Giants of  NRC Massive Data Analysis Report </vt:lpstr>
      <vt:lpstr>HPC Benchmark Classics</vt:lpstr>
      <vt:lpstr>13 Berkeley Dwarfs</vt:lpstr>
      <vt:lpstr>PowerPoint Presentation</vt:lpstr>
      <vt:lpstr>Facets of the Ogres  Problem Architecture  Meta or Macro Aspects of Ogres</vt:lpstr>
      <vt:lpstr>Problem Architecture View of Ogres (Meta or MacroPatterns)</vt:lpstr>
      <vt:lpstr>Relation of Problem and Machine Architecture</vt:lpstr>
      <vt:lpstr>6 Forms of MapReduce cover “all” circumstances  Also an interesting software (architecture) discussion</vt:lpstr>
      <vt:lpstr>Facets of the Ogres  Data Source and Style Aspects</vt:lpstr>
      <vt:lpstr>Data Source and Style View of Ogres I </vt:lpstr>
      <vt:lpstr>Data Source and Style View of Ogres II </vt:lpstr>
      <vt:lpstr>2. Perform real time analytics on data source streams and notify users when specified events occur</vt:lpstr>
      <vt:lpstr>5. Perform interactive analytics on data in analytics-optimized database</vt:lpstr>
      <vt:lpstr>5A. Perform interactive analytics on observational scientific data</vt:lpstr>
      <vt:lpstr>Benchmarks and Ogres</vt:lpstr>
      <vt:lpstr>Benchmarks/Mini-apps spanning Facets</vt:lpstr>
      <vt:lpstr>Summary Classification of Big Data Applications</vt:lpstr>
      <vt:lpstr>Breadth of Big Data Problems</vt:lpstr>
      <vt:lpstr>Big Data Software</vt:lpstr>
      <vt:lpstr>Data Platforms</vt:lpstr>
      <vt:lpstr>PowerPoint Presentation</vt:lpstr>
      <vt:lpstr>Functionality of 21 HPC-ABDS Layers</vt:lpstr>
      <vt:lpstr>PowerPoint Presentation</vt:lpstr>
      <vt:lpstr>Java Grande  Revisited on 3 data analytics codes Clustering Multidimensional Scaling Latent Dirichlet Allocation  all sophisticated algorithms  </vt:lpstr>
      <vt:lpstr>PowerPoint Presentation</vt:lpstr>
      <vt:lpstr>Protein Universe Browser for COG Sequences with a few illustrative biologically identified clusters</vt:lpstr>
      <vt:lpstr>10 year US Stock daily price time series mapped to 3D (work in progress)</vt:lpstr>
      <vt:lpstr>Heatmap of Original distances vs 3D Euclidean Distances</vt:lpstr>
      <vt:lpstr>3D Phylogenetic Tree from WDA SMACOF </vt:lpstr>
      <vt:lpstr>FastMPJ (Pure Java) v.  Java on C OpenMPI v.  C OpenMPI</vt:lpstr>
      <vt:lpstr>DA-MDS Scaling MPI + Habanero Java (22-88 nodes)</vt:lpstr>
      <vt:lpstr>Memory Mapping with MPI – How it works</vt:lpstr>
      <vt:lpstr>Memory Mapping with MPI – Why it is fast?</vt:lpstr>
      <vt:lpstr>48 Nodes 100k DA-MDS Performance on Juliet All nodes 24 way parallel: threads v. MPI</vt:lpstr>
      <vt:lpstr>48 Nodes 200k DA-MDS Performance on Juliet All nodes 24 way parallel: threads v. MPI</vt:lpstr>
      <vt:lpstr>100k DAMDS Speedup as a function of parallelism inside node on 48 nodes</vt:lpstr>
      <vt:lpstr>200k DAMDS Speedup as a function of parallelism inside node on 48 nodes</vt:lpstr>
      <vt:lpstr>DA-MDS Scaling MPI + Habanero Java (1 node)</vt:lpstr>
      <vt:lpstr>DA-PWC Clustering on old Infiniband cluster (FutureGrid India)</vt:lpstr>
      <vt:lpstr>Parallel Sparse LDA</vt:lpstr>
      <vt:lpstr>   IoT Activities at Indiana University</vt:lpstr>
      <vt:lpstr>IOTCloud</vt:lpstr>
      <vt:lpstr>Robot Latency Kafka &amp; RabbitMQ</vt:lpstr>
      <vt:lpstr>Parallel SLAM Simultaneous Localization and Mapping by Particle Filtering</vt:lpstr>
      <vt:lpstr>SLAM for 4 or 20 way parallelism</vt:lpstr>
      <vt:lpstr>Bringing Optimal Communication to Apache Storm</vt:lpstr>
      <vt:lpstr>Virtual Cluster Comments</vt:lpstr>
      <vt:lpstr>Automation or “Software Defined Distributed Systems”</vt:lpstr>
      <vt:lpstr>Functionalities needed in SDDS Management/Configuration Systems</vt:lpstr>
      <vt:lpstr>“Communities” partially satisfying SDDS management requirements </vt:lpstr>
      <vt:lpstr>Virtual Cluster</vt:lpstr>
      <vt:lpstr>Cloudmesh Functionality</vt:lpstr>
      <vt:lpstr>Container-powered Virtual Clusters (Tools)</vt:lpstr>
      <vt:lpstr>Conclusions</vt:lpstr>
      <vt:lpstr>Conclusions</vt:lpstr>
    </vt:vector>
  </TitlesOfParts>
  <Compa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766</cp:revision>
  <dcterms:created xsi:type="dcterms:W3CDTF">2014-02-25T01:32:12Z</dcterms:created>
  <dcterms:modified xsi:type="dcterms:W3CDTF">2016-01-22T03:24:45Z</dcterms:modified>
</cp:coreProperties>
</file>