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849" r:id="rId4"/>
    <p:sldMasterId id="2147483911" r:id="rId5"/>
    <p:sldMasterId id="2147483921" r:id="rId6"/>
    <p:sldMasterId id="2147484132" r:id="rId7"/>
    <p:sldMasterId id="2147484149" r:id="rId8"/>
    <p:sldMasterId id="2147484161" r:id="rId9"/>
    <p:sldMasterId id="2147484173" r:id="rId10"/>
    <p:sldMasterId id="2147484185" r:id="rId11"/>
    <p:sldMasterId id="2147484197" r:id="rId12"/>
    <p:sldMasterId id="2147484209" r:id="rId13"/>
    <p:sldMasterId id="2147484223" r:id="rId14"/>
    <p:sldMasterId id="2147484240" r:id="rId15"/>
  </p:sldMasterIdLst>
  <p:notesMasterIdLst>
    <p:notesMasterId r:id="rId35"/>
  </p:notesMasterIdLst>
  <p:sldIdLst>
    <p:sldId id="1503" r:id="rId16"/>
    <p:sldId id="1646" r:id="rId17"/>
    <p:sldId id="1647" r:id="rId18"/>
    <p:sldId id="1648" r:id="rId19"/>
    <p:sldId id="1625" r:id="rId20"/>
    <p:sldId id="1606" r:id="rId21"/>
    <p:sldId id="1614" r:id="rId22"/>
    <p:sldId id="1632" r:id="rId23"/>
    <p:sldId id="1626" r:id="rId24"/>
    <p:sldId id="1627" r:id="rId25"/>
    <p:sldId id="1636" r:id="rId26"/>
    <p:sldId id="1643" r:id="rId27"/>
    <p:sldId id="1644" r:id="rId28"/>
    <p:sldId id="1645" r:id="rId29"/>
    <p:sldId id="1634" r:id="rId30"/>
    <p:sldId id="1633" r:id="rId31"/>
    <p:sldId id="1635" r:id="rId32"/>
    <p:sldId id="1630" r:id="rId33"/>
    <p:sldId id="1629" r:id="rId34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0066"/>
    <a:srgbClr val="006600"/>
    <a:srgbClr val="00FF00"/>
    <a:srgbClr val="0033CC"/>
    <a:srgbClr val="FF0000"/>
    <a:srgbClr val="008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09" autoAdjust="0"/>
    <p:restoredTop sz="99511" autoAdjust="0"/>
  </p:normalViewPr>
  <p:slideViewPr>
    <p:cSldViewPr>
      <p:cViewPr>
        <p:scale>
          <a:sx n="90" d="100"/>
          <a:sy n="90" d="100"/>
        </p:scale>
        <p:origin x="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4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370173B2-124D-4BC8-AF9F-167E85A2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D16C9F-DC02-415C-AAAD-5A2A1BC75D74}" type="slidenum">
              <a:rPr lang="en-US" sz="1200" b="0"/>
              <a:pPr algn="r" eaLnBrk="0" hangingPunct="0"/>
              <a:t>1</a:t>
            </a:fld>
            <a:endParaRPr lang="en-US" sz="1200" b="0" dirty="0"/>
          </a:p>
        </p:txBody>
      </p:sp>
      <p:sp>
        <p:nvSpPr>
          <p:cNvPr id="79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690BF3-F110-43EF-AE49-96575553C9C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12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0337D-9C9D-4E19-A436-7DA24691DCCD}" type="slidenum">
              <a:rPr lang="en-US"/>
              <a:pPr/>
              <a:t>13</a:t>
            </a:fld>
            <a:endParaRPr lang="en-US"/>
          </a:p>
        </p:txBody>
      </p:sp>
      <p:sp>
        <p:nvSpPr>
          <p:cNvPr id="44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14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6E6C8B-A0C9-4B37-B28A-7415FD26DB36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89A9CD-1E14-43B7-9194-5E10E89B9983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3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B52E6F-B749-4E80-A6D3-2DA5122E9056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662A00-6E4B-4DA8-9104-23858B748539}" type="slidenum">
              <a:rPr lang="en-US" sz="11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1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9A7FDEC-0965-4CD0-BBC2-32AF011608A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008F7809-F9F0-418A-A176-23E67F7778B0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E6242D4C-E63D-4D18-AF76-C51DCFB5DC4F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C486A868-BBE1-4EBE-9F78-969A47B2342C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2771" name="Rectangle 2"/>
          <p:cNvSpPr>
            <a:spLocks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>
              <a:spcBef>
                <a:spcPct val="0"/>
              </a:spcBef>
            </a:pPr>
            <a:endParaRPr lang="en-US" sz="24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BBECB82-38E8-402F-B3DC-B044C5BD4A1C}" type="slidenum">
              <a:rPr lang="en-US" sz="1200" kern="1200">
                <a:solidFill>
                  <a:prstClr val="black"/>
                </a:solidFill>
                <a:latin typeface="Arial" charset="0"/>
                <a:cs typeface="+mn-cs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353CC8D-5389-4B02-B9D8-2B0D253C4F5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6B41D2C-BC6D-4D6A-8028-9723F6F09E8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1038"/>
            <a:ext cx="4538662" cy="3403600"/>
          </a:xfrm>
          <a:ln/>
        </p:spPr>
      </p:sp>
      <p:sp>
        <p:nvSpPr>
          <p:cNvPr id="43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3A70DE-5EA9-48D8-A57E-FE4DE200D8F0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1BF98-9216-4364-8034-ABD0BF0E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FC96-1B57-4A3D-B601-E4F9625B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6AF7A0-C943-4321-9BD1-158ADDBC682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C95F79C-D588-4A10-A4C8-CF5435D9247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DC8813F-2AF9-4574-8394-ECE88CBFC15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F2E178-B492-4B01-8502-4D54D7B28F1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55286-44E8-42F9-A152-4B2D70EA58D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B4BE4D-B95C-49AE-BF3B-8D6EA3A6D04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42953E8-AAFE-4C8C-86D4-F77FE32955F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A84FDD6-A2CE-48A5-879F-681BFABBB2B0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FDCFD4B-2826-49BF-83D6-3D6C3DD970B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A3257B3-4B4D-4B49-A5B0-DC8957D5F8D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B548EE2-BF66-43A6-A574-EFB9612B1171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38B0A64-FEA7-4FB0-9247-E40F2A6ACEC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05D4DF5-665E-4434-94EF-2B9235E93A52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F8D5BBC-575F-4364-B250-39A15BD4004C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2D65-87BD-4B09-BE1A-443E12E3C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F5F73F7-32FF-4B59-9FA0-C36E06469319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83F66D5-4B94-4201-8BC1-E22157D7D859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428E6FA-3502-430C-B722-11143A9C7ABA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E06F2C2-B9DD-400A-9967-8E6A23A29682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5752753-C030-446B-A77D-1099BB31E09D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5579D4F-7BF8-4077-A3DF-D42AF7383BEF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D66DC80-A829-4351-8282-13A81D6D515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CB05D1B-60BD-4B69-817A-4814C846722D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7D0AF05-4AC4-4D18-B7EE-26BC2BCAA210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FF06CCD-FD6D-4932-B543-9E39E4ABC2B5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FEF56A0-423D-49FA-95F9-CA6AB8EB84C8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E3EA2E0-39DE-4C14-81B0-DDCE9D65A4B8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C47DB52-BF5E-4028-9436-70BA97FAAF77}" type="datetimeFigureOut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11/20/2008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B687C8C-C232-491C-881B-9C4EE584A371}" type="slidenum">
              <a:rPr 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BE817B-D0AF-4811-B339-3E6C54A8A8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DFBA56-1FD4-4135-AB70-ABC25330D3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860DBF-6C34-4989-BD1B-C793633E2C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34C9AB-EDCB-46A5-937F-5D4FC1E10F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2BC90D-2746-41D3-8972-2283075534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F771D9-E054-4F33-8EC6-8CD19FF7C6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BD63C0-E184-4EF9-B82F-E2C06E058B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8FDBDE-65DC-4BE9-AE8E-73A8C0B41E5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AEA751-C172-4473-8890-538B50C7D1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5B51D6-C85C-41C4-AFCD-D72B1736C40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681EB0-4425-4646-A442-CE4F4CD4E50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73EC43-8ED0-46A5-91C8-C8BFDFBD91A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3D2F991-AD5C-4C98-897A-AA89DF4F6D7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9EE4-234D-4B3F-BC10-B8123EA6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5EB00A7-3503-4F70-BDB5-A889D703F1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F97428A-8BF9-4E1D-8994-0971CA437E2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144198-4F5A-4C2A-A88F-4BA237708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3DD729-D505-498C-8845-61FC5E7E85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292B67-60CD-421A-84C6-AFC8B98727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30B9C5-D082-4710-847B-3BA860EC3B1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0EA1D3-309F-4C2F-8C25-2204B51B745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FE18A47-8A6E-4511-8B87-EB3DB00C88F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2DD6F7-2BE3-4431-822B-29943CA4CB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485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85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85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85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85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85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85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85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85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E8CE946-8784-4B38-AAB6-C51B0214FF1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89D1-D8DB-4435-91B5-1928D6C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4741F5-96BA-4A87-BA6E-F972B2A0E5D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0CFD738-B5A8-4E8A-84E0-5795837826A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F93062E-B5CE-4E19-A49A-F4F6FB38C725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780BA3-83E9-4F9B-88C6-68A0CF37D8C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A9033B1-F3E4-43F3-AC80-319D7E717C5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2F009F-04AF-4514-A20C-977FD08B410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5995A84-6C16-4712-9EB5-AD54046FCC5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388AC8-A31F-493A-8136-E32A5934F8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69590F-4A44-4B9B-95C5-2A63A4A9E43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F61B183-8750-4BBA-B302-44AF4C9CCF7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56F-EA7D-41E8-9DB3-F16A88FC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692A844-8718-4C61-AFCE-2A9A367D1EF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30D4786-F461-46AF-8D30-3C89BACF453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5C39695-0DE8-42B3-A80E-966CCFDAAE58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66527132-4EB6-4908-985B-B0D5058CB031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B02BB1C-A419-4B2B-AC73-837FD659D0DF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9D74A1C-B63E-43D4-9131-44C727DD9A5C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FF1E342-A533-47E7-B534-8461173BB2FC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15E9693-77DB-4552-9EE4-DF45D3CCC25E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A662CC86-063E-4E94-A2E9-C542F57F871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C83CFF-E223-47A2-B296-590897060B0E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3135C95-0E34-4EB2-A085-48BCA7692D8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F603AC2-6792-4A3A-8C76-8F4E77068F0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4824DD7D-8350-48C7-8F99-882B51F5159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BB38F9BD-8F30-4AE0-917F-DDA61C6CF61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7556156-0DF6-45B4-B9E6-97955D920BD5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A6B818C-A397-417D-B762-BD8EF78877A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D542698-0901-4774-ADF1-915DBA0AB55C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43F2B538-D0CC-4FDB-8FD0-879BE374745E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34DE-00BA-4047-8143-777041E1C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891A22F-5437-420D-929A-F979E4D0228F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5EE5AAE-D92C-4329-BE2C-87D64B119E92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F90B386-F6D0-4DA4-A556-97EF21551445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ADC1A91-77B8-4209-AE2C-292809D6C441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A32BA92C-6084-4E44-9147-9553D7E436F3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C59DB8D-6419-43E6-98DF-60B9538EA67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3B7F8E2-8C24-450A-8EE5-D6EA995986F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37F27F9-8BBE-408D-9C03-BDC3481130F0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CB40AD7-71D1-46DD-BB95-D01252165F23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B9181A1-253A-499C-B371-E98273ED0B2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E69628E-84F1-444C-88E5-42524C16F8D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285AB3-6A78-466F-AC4C-40D00390FD7C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0A89F2D-AF59-408D-A058-709AC3B182D0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3096804-852B-46FD-B124-120471398B3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899925E-82C4-4D3B-B3D6-C8408852832B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28D53AD-54B4-4416-B8BB-2E107D23FBE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5C39695-0DE8-42B3-A80E-966CCFDAAE58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66527132-4EB6-4908-985B-B0D5058CB031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B02BB1C-A419-4B2B-AC73-837FD659D0DF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9D74A1C-B63E-43D4-9131-44C727DD9A5C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A324-8627-4FE2-9775-7D58149F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FF1E342-A533-47E7-B534-8461173BB2FC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15E9693-77DB-4552-9EE4-DF45D3CCC25E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A662CC86-063E-4E94-A2E9-C542F57F871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C83CFF-E223-47A2-B296-590897060B0E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3135C95-0E34-4EB2-A085-48BCA7692D8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F603AC2-6792-4A3A-8C76-8F4E77068F0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4824DD7D-8350-48C7-8F99-882B51F5159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BB38F9BD-8F30-4AE0-917F-DDA61C6CF61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7556156-0DF6-45B4-B9E6-97955D920BD5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A6B818C-A397-417D-B762-BD8EF78877A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D542698-0901-4774-ADF1-915DBA0AB55C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43F2B538-D0CC-4FDB-8FD0-879BE374745E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891A22F-5437-420D-929A-F979E4D0228F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5EE5AAE-D92C-4329-BE2C-87D64B119E92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F90B386-F6D0-4DA4-A556-97EF21551445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ADC1A91-77B8-4209-AE2C-292809D6C441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A32BA92C-6084-4E44-9147-9553D7E436F3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C59DB8D-6419-43E6-98DF-60B9538EA67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3B7F8E2-8C24-450A-8EE5-D6EA995986F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37F27F9-8BBE-408D-9C03-BDC3481130F0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6D4-DD02-427F-9CBF-BA5B9EB13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CB40AD7-71D1-46DD-BB95-D01252165F23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B9181A1-253A-499C-B371-E98273ED0B2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E69628E-84F1-444C-88E5-42524C16F8D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285AB3-6A78-466F-AC4C-40D00390FD7C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0A89F2D-AF59-408D-A058-709AC3B182D0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3096804-852B-46FD-B124-120471398B3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899925E-82C4-4D3B-B3D6-C8408852832B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28D53AD-54B4-4416-B8BB-2E107D23FBE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851-FD25-4BB5-A49F-750968B5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606-098A-47A5-B85F-3A7240FE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9365-E238-418A-A92B-920CD10D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79B-2D93-4FC1-BD88-EED4219DF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2F02-4693-469F-8BFB-10F95CD8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BC0F-3A9E-461C-908A-973BA2CDB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6888" y="6300788"/>
            <a:ext cx="184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5" descr="in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0" y="6199188"/>
            <a:ext cx="1317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9100" y="6596063"/>
            <a:ext cx="29162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/>
              <a:t>Pradeep K. Dubey, pradeep.dubey@intel.com</a:t>
            </a:r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11313" y="304800"/>
            <a:ext cx="7532687" cy="2590800"/>
          </a:xfrm>
        </p:spPr>
        <p:txBody>
          <a:bodyPr/>
          <a:lstStyle>
            <a:lvl1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1313" y="2873375"/>
            <a:ext cx="6232525" cy="1752600"/>
          </a:xfrm>
        </p:spPr>
        <p:txBody>
          <a:bodyPr/>
          <a:lstStyle>
            <a:lvl1pPr marL="0" inden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 sz="2400"/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Department</a:t>
            </a:r>
          </a:p>
          <a:p>
            <a:r>
              <a:rPr lang="en-US"/>
              <a:t>Intel Corporation</a:t>
            </a:r>
          </a:p>
          <a:p>
            <a:endParaRPr lang="en-US"/>
          </a:p>
          <a:p>
            <a:r>
              <a:rPr lang="en-US"/>
              <a:t>Date of Presentation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DC15-2656-4892-8C64-E0FA73E00A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E896-C725-4A96-8211-149EEF18E9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2513-C537-46E4-928D-413FE2031E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4457-0568-4FBB-B0E1-B9AF31BCC6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E1CF-52BA-4B14-AE5E-78EC52E1F3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8098-75C2-4987-BAAF-7972EC5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840A-E129-4DCA-92CF-CE41D9417B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6C861-D72E-44C6-8FF0-9D970BDB41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4102-0027-4A11-BF85-2D6BAB98EF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8A6-AE35-4879-A81A-ABC53B2F3B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2243F-8B14-4B01-A4D3-FC2CDD140F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6238" y="15240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5240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6238" y="39243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9243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75C5-5A95-4ABC-B9B4-6FAF943AC5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FC6-6C4F-4D0E-B4F1-DB9A459AAD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C11-B156-4C9C-9669-C713862613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78B9-1A8E-4F65-8E04-ED1E8A0C85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1AA-EB08-4FFE-8ED0-8ABC7EF7D3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E34-5525-4E76-87FA-7CDCF563C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F63A-081D-46F1-A649-0FA0822DF2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9A2C-2734-4268-B971-E38CEDAC5A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9C55-49F7-4BAB-99E2-2B902E0FC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FA66-22E1-4FC9-A5D8-6871F6640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0FC7-DC5D-4688-8398-9E2F150A43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F6CA-7A86-4146-9DB3-F6FF59DD37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437-884E-479A-9EFB-61DB48F54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010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7012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7015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19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44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fld id="{C3AAF073-2D2A-46FA-9578-398F07B29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840E7F-FE3F-4682-8E39-1A28756760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A9249D-16C6-40D4-A6EC-0D0166B70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AC4E-522F-4442-99DE-3625A213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B47BBE-CD3A-4021-AE3A-23B389FDA1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0331-8BDC-407B-8042-BCFF6251C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6D1D4B-7BDD-4770-A6D9-3E0429BB1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3D03F7-E355-4E24-8A39-D08BCE231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71B461-1CDF-4C11-8759-1D137E3C7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329643-44A5-4F34-A11F-02315DC8E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19C4E-50D1-453F-B24F-2E62B84C43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5A7614-2225-4571-A0C3-F3FA98EB3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TitleSlid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3F773A3-7CCD-49AA-987E-3C59289C1C9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64206E85-649A-4B48-A952-26FA3299FC2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130BB53-7C63-4505-AED5-3522A7E0227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0A3839B-C0E2-452B-8FF8-E23032835037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ADFA-A11A-49E9-BF3D-96065F8E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SectionHead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410BED4-C5EF-4A55-B4A5-8B65FE6ABAC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59AE2D4-EBDD-4FFB-9296-E40E687DECD6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A4A614D-AC6C-4FED-BA03-B2EAC992999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15F94F5-99F2-410D-8F6B-D1D5F0D78BA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74713" y="2286000"/>
            <a:ext cx="356235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16475" y="2286000"/>
            <a:ext cx="3565525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FC47A50-FEC1-496D-A117-5F5AC72ED4E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4E130E8-0BA1-400E-ABC8-550B6E56ABB8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A4B6764-47DE-480C-863A-4227FBCBC13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31D6036-2E9C-4AEB-B8EB-37AF3B1A582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7DE5FC4-6B8E-49D9-B21B-AE69CC74C8A0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2A489BB-845F-45BD-8E64-7F04430F695A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1235981D-7EF9-4504-8C05-02663E34DB3D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F1D39D72-1FF1-45FB-A43E-F204E00AC1D4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27CDD1A-5C01-462D-A970-B700EABCEAD2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5DB1128-861D-47CD-A9D2-3E25040DDFC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195BD57-7D45-4350-95D8-0B20182489AE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7C6B1DCA-1174-498E-891C-B86F557D74F6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Content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CBD42B8B-73EB-4498-A9AF-358020F416F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002C23D-C76F-44D7-936B-B414A33284E9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325"/>
            <a:ext cx="8535987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2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0090A46-A55E-44D6-8B7A-6470C19E33DA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6288088"/>
            <a:ext cx="26765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8FF9E2A2-5B90-49DD-ABDB-5CA127176E4D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7F8D-2009-4535-8F56-680AABCE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35018EB6-5A73-4025-BAB6-7841DCA2AF09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2B1545D4-B800-49B7-A74F-D0CFB1D7FCDB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Overlay-PictureCaption-Extr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87325"/>
            <a:ext cx="88265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653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38DAF66-FAAB-4992-80A7-91DFA4A06D74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088"/>
            <a:ext cx="52181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EF715E6D-3413-41FB-9E64-85F57B131D4D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5D1CE7D9-2984-4E3A-A154-324138EC60AA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9BCBE8C7-1664-45D7-AAE9-CA54154B394F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verlay-ContentSlid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87325"/>
            <a:ext cx="8828087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88088"/>
            <a:ext cx="1887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0875D654-7FF7-439C-B280-5409CEBC8888}" type="datetime1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11/20/2008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5175" y="6288088"/>
            <a:ext cx="52387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4225" y="219075"/>
            <a:ext cx="49371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fld id="{BB961EE3-AF2C-46D2-B82D-91A0C72AF762}" type="slidenum"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pPr algn="l" defTabSz="457200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AFFC70E-4EFB-4B57-9122-A7D98231866A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BBFCE-F254-42AD-9901-C2EB4992D90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C3C05BD-CFD8-4C42-90FA-4EBBCAAAB7BA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1A2FB7-4804-4CEA-B4F2-BB9039A3E02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E5D9E8D-CEDA-4CC3-92D4-A27693229B55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BB55DE3-4EE7-405C-AAFF-79A41FAE15F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01BDE11-ADA0-4862-B6A5-42C88850E3F8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3855E8-CE3F-4E25-909D-2DF63573170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9DBF103-2533-4EFF-89EF-E657BC2149D3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26EA53-7E81-493A-9C3D-7B64096D983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BF0CC29-4B3E-470A-863E-14E0125F48A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9E868D-CA31-433E-BD03-283DBC507AC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224B-C614-4CE5-9F0D-BB25EF2D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FD7D920-0AB6-4926-AAB6-9A3FA9A8867F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E906CE-C43D-4343-BC1C-B0B3D523041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25BB670-F78D-4ACC-B013-D6F6ECE3A57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DBAE3-6293-406C-ABF4-6091C2EC089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B9FCF1F-C004-440C-AEC4-E48D4722D9B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CEFFEE4-84A2-493E-8425-EAB10F116B9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B1B715C-D08D-4EDB-A6E2-D5C05CD5DAC8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895F2AC-43EB-48AC-9647-39D6E396024B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C800D34-659E-4A80-B1C0-C8CA4B8EEEDD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86325-3E82-4CE7-A072-1D4BE44EC56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FE4CDA-D57B-4D5D-9680-B479F11E244D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464232-CAAE-48C8-B8B7-230EFFAF9A0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2288BA-C9CB-45D1-897A-03F5DF4FE9F1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ED1CF3-27C7-440D-A2AA-B897E4C9A1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A246C5-FEE1-436A-9EEB-B4E6607F62B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433D1984-3521-4E7F-8285-9CA3F58D2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1BA1FB18-F4B5-4A93-9434-5C389668509E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11/20/2008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E22137D6-0E77-459B-9EA1-E5360065B745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D165E73-8074-4B64-969C-0DBA8B85F0F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0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0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0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C05E93-B0BA-4676-8B88-5EEB312CFA3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75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6CEF1340-0CD2-4E18-8DED-F48BC7635FA8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rebuchet MS"/>
              <a:ea typeface="ＭＳ Ｐゴシック" pitchFamily="-112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-112" charset="2"/>
        <a:buChar char=""/>
        <a:defRPr sz="2800" kern="1200">
          <a:solidFill>
            <a:schemeClr val="bg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sz="24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sz="16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rebuchet MS"/>
              <a:ea typeface="ＭＳ Ｐゴシック" pitchFamily="-112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  <p:sldLayoutId id="2147484256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-112" charset="2"/>
        <a:buChar char=""/>
        <a:defRPr sz="2800" kern="1200">
          <a:solidFill>
            <a:schemeClr val="bg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sz="24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-112" charset="2"/>
        <a:buChar char=""/>
        <a:defRPr sz="16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35D57F75-6928-485D-91EB-07CEA2731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GGF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latin typeface="Arial" pitchFamily="34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 dirty="0">
                <a:latin typeface="Arial" pitchFamily="34" charset="0"/>
              </a:rPr>
              <a:t>SAN DIEGO SUPERCOMPUTER CENTER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SDSC_logo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 dirty="0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 dirty="0"/>
          </a:p>
          <a:p>
            <a:pPr eaLnBrk="0" hangingPunct="0">
              <a:defRPr/>
            </a:pPr>
            <a:endParaRPr lang="en-US" sz="1200" dirty="0"/>
          </a:p>
        </p:txBody>
      </p:sp>
      <p:pic>
        <p:nvPicPr>
          <p:cNvPr id="15365" name="Picture 5" descr="inte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C9E825E3-2F64-40DF-882E-589C0DEEB3B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tx2"/>
                </a:solidFill>
              </a:rPr>
              <a:t>Pradeep</a:t>
            </a:r>
            <a:r>
              <a:rPr lang="en-US" sz="1000" dirty="0">
                <a:solidFill>
                  <a:schemeClr val="tx2"/>
                </a:solidFill>
              </a:rPr>
              <a:t> K. </a:t>
            </a:r>
            <a:r>
              <a:rPr lang="en-US" sz="1000" dirty="0" err="1">
                <a:solidFill>
                  <a:schemeClr val="tx2"/>
                </a:solidFill>
              </a:rPr>
              <a:t>Dubey</a:t>
            </a:r>
            <a:r>
              <a:rPr lang="en-US" sz="1000" dirty="0">
                <a:solidFill>
                  <a:schemeClr val="tx2"/>
                </a:solidFill>
              </a:rPr>
              <a:t>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/>
          </a:p>
          <a:p>
            <a:pPr eaLnBrk="0" hangingPunct="0">
              <a:defRPr/>
            </a:pPr>
            <a:endParaRPr lang="en-US" sz="1200"/>
          </a:p>
        </p:txBody>
      </p:sp>
      <p:pic>
        <p:nvPicPr>
          <p:cNvPr id="503813" name="Picture 5" descr="inte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6D68724F-D291-44C4-AD7A-E5BCBCE5CD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</a:rPr>
              <a:t>Pradeep K. Dubey,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986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5988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5991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99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6020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fld id="{7DB1300F-F3ED-4689-BC70-40DB35F89F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190500" y="190500"/>
            <a:ext cx="8764588" cy="6478588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Trebuchet MS"/>
              <a:ea typeface="ＭＳ Ｐゴシック" pitchFamily="-112" charset="-128"/>
              <a:cs typeface="+mn-cs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Trebuchet MS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82575" indent="-282575" algn="l" rtl="0" eaLnBrk="0" fontAlgn="base" hangingPunct="0">
        <a:spcBef>
          <a:spcPts val="2000"/>
        </a:spcBef>
        <a:spcAft>
          <a:spcPct val="0"/>
        </a:spcAft>
        <a:buFont typeface="Wingdings 2" pitchFamily="18" charset="2"/>
        <a:buChar char=""/>
        <a:defRPr sz="2800" kern="1200">
          <a:solidFill>
            <a:schemeClr val="bg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4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Font typeface="Wingdings 2" pitchFamily="18" charset="2"/>
        <a:buChar char=""/>
        <a:defRPr sz="1600" kern="1200">
          <a:solidFill>
            <a:schemeClr val="bg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63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A44E84FE-E951-440B-BFDA-9DC49C38AC98}" type="datetimeFigureOut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11/20/2008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8B91EBD-6B88-469D-B19F-931BE6E8FBF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63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2A8C385-A513-41CE-85D5-C6BD8DB26B60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1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wmf"/><Relationship Id="rId3" Type="http://schemas.openxmlformats.org/officeDocument/2006/relationships/image" Target="../media/image21.wmf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4.wmf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 txBox="1">
            <a:spLocks noGrp="1"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E45674F-CBAD-4FA8-A742-10C60A1812A9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1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5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71600"/>
            <a:ext cx="9144000" cy="1676400"/>
          </a:xfrm>
        </p:spPr>
        <p:txBody>
          <a:bodyPr anchor="b"/>
          <a:lstStyle/>
          <a:p>
            <a:pPr eaLnBrk="1" hangingPunct="1"/>
            <a:r>
              <a:rPr lang="en-US" smtClean="0"/>
              <a:t>Earthquake Polar</a:t>
            </a:r>
            <a:br>
              <a:rPr lang="en-US" smtClean="0"/>
            </a:br>
            <a:r>
              <a:rPr lang="en-US" smtClean="0"/>
              <a:t> </a:t>
            </a:r>
            <a:r>
              <a:rPr lang="en-US" dirty="0" smtClean="0"/>
              <a:t>and Sensor </a:t>
            </a:r>
            <a:r>
              <a:rPr lang="en-US" dirty="0" smtClean="0"/>
              <a:t>Grids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7956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76200" y="2667000"/>
            <a:ext cx="9144000" cy="3276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Community Grids Laboratory</a:t>
            </a:r>
            <a:b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November 20 2008</a:t>
            </a: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Geoffrey Fox</a:t>
            </a: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</a:rPr>
              <a:t>Community Grids Laboratory</a:t>
            </a:r>
            <a:r>
              <a:rPr lang="en-US" altLang="ja-JP" sz="2400" dirty="0" smtClean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  <a:t>School of informatics </a:t>
            </a:r>
            <a:b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400" b="0" dirty="0" smtClean="0">
                <a:latin typeface="Arial" pitchFamily="34" charset="0"/>
              </a:rPr>
              <a:t>Indiana University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3"/>
              </a:rPr>
              <a:t>gcf@indiana.edu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4"/>
              </a:rPr>
              <a:t>http://www.infomall.org</a:t>
            </a:r>
            <a:endParaRPr lang="en-US" sz="2400" b="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/>
              <a:t>Deploying eScience Cloud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5063" y="3646488"/>
            <a:ext cx="806450" cy="392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Portal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3438" y="3798888"/>
            <a:ext cx="1085850" cy="392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Archives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7725" y="2427288"/>
            <a:ext cx="1047750" cy="392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Petaflop</a:t>
            </a:r>
          </a:p>
        </p:txBody>
      </p:sp>
      <p:sp>
        <p:nvSpPr>
          <p:cNvPr id="9" name="Rectangle 8"/>
          <p:cNvSpPr/>
          <p:nvPr/>
        </p:nvSpPr>
        <p:spPr>
          <a:xfrm>
            <a:off x="5962650" y="1438275"/>
            <a:ext cx="1504950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INTERNET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Other clouds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425" y="3905250"/>
            <a:ext cx="9207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Virtual </a:t>
            </a:r>
          </a:p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World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538" y="3241675"/>
            <a:ext cx="882650" cy="39211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Mobile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579688"/>
            <a:ext cx="1174750" cy="3921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Client PC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850" y="5781675"/>
            <a:ext cx="15938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Other nifty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user interface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5975" y="2968625"/>
            <a:ext cx="2357438" cy="20399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Cloud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extending Client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”simple compute”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Modestly Parallel</a:t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Portal Services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Web 2.0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access analysis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4150" y="5554663"/>
            <a:ext cx="2420938" cy="1216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Specialized Machines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Grape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Road Runner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FPGA, GPU 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32588" y="4411663"/>
            <a:ext cx="2166937" cy="941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Satellites, Sensors,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LHC, Microarray, 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Phones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07175" y="5553075"/>
            <a:ext cx="2332038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Legacy Systems</a:t>
            </a:r>
          </a:p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e.g. current TeraGrid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800600" y="2133600"/>
            <a:ext cx="1219200" cy="838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7" idx="1"/>
          </p:cNvCxnSpPr>
          <p:nvPr/>
        </p:nvCxnSpPr>
        <p:spPr>
          <a:xfrm flipV="1">
            <a:off x="5508625" y="2624138"/>
            <a:ext cx="1676400" cy="423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1"/>
          </p:cNvCxnSpPr>
          <p:nvPr/>
        </p:nvCxnSpPr>
        <p:spPr>
          <a:xfrm flipV="1">
            <a:off x="5494338" y="3995738"/>
            <a:ext cx="1676400" cy="44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6" idx="1"/>
          </p:cNvCxnSpPr>
          <p:nvPr/>
        </p:nvCxnSpPr>
        <p:spPr>
          <a:xfrm>
            <a:off x="5424488" y="4725988"/>
            <a:ext cx="1295400" cy="1571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62600" y="5029200"/>
            <a:ext cx="11430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0"/>
          </p:cNvCxnSpPr>
          <p:nvPr/>
        </p:nvCxnSpPr>
        <p:spPr>
          <a:xfrm rot="16200000" flipH="1">
            <a:off x="4737101" y="5073650"/>
            <a:ext cx="533400" cy="403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45338" y="2962275"/>
            <a:ext cx="2038350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Capacity Clouds</a:t>
            </a:r>
            <a:b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(smallish clusters)</a:t>
            </a:r>
          </a:p>
        </p:txBody>
      </p:sp>
      <p:cxnSp>
        <p:nvCxnSpPr>
          <p:cNvPr id="25" name="Straight Connector 24"/>
          <p:cNvCxnSpPr>
            <a:endCxn id="24" idx="1"/>
          </p:cNvCxnSpPr>
          <p:nvPr/>
        </p:nvCxnSpPr>
        <p:spPr>
          <a:xfrm flipV="1">
            <a:off x="5456238" y="3295650"/>
            <a:ext cx="1676400" cy="571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30200" y="4843463"/>
            <a:ext cx="958850" cy="6667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>
              <a:defRPr/>
            </a:pP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Display</a:t>
            </a:r>
            <a:b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“walls”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410200"/>
          </a:xfrm>
        </p:spPr>
        <p:txBody>
          <a:bodyPr/>
          <a:lstStyle/>
          <a:p>
            <a:r>
              <a:rPr lang="en-US" dirty="0" smtClean="0"/>
              <a:t>Similar architecture for a Web/Net/Grid of</a:t>
            </a:r>
          </a:p>
          <a:p>
            <a:pPr lvl="1"/>
            <a:r>
              <a:rPr lang="en-US" dirty="0" smtClean="0"/>
              <a:t>Mobile Phones</a:t>
            </a:r>
          </a:p>
          <a:p>
            <a:pPr lvl="1"/>
            <a:r>
              <a:rPr lang="en-US" dirty="0" smtClean="0"/>
              <a:t>Video cams</a:t>
            </a:r>
          </a:p>
          <a:p>
            <a:pPr lvl="1"/>
            <a:r>
              <a:rPr lang="en-US" dirty="0" smtClean="0"/>
              <a:t>Surveillance devices</a:t>
            </a:r>
          </a:p>
          <a:p>
            <a:pPr lvl="1"/>
            <a:r>
              <a:rPr lang="en-US" dirty="0" smtClean="0"/>
              <a:t>Smart Cities/Homes</a:t>
            </a:r>
          </a:p>
          <a:p>
            <a:pPr lvl="1"/>
            <a:r>
              <a:rPr lang="en-US" dirty="0" smtClean="0"/>
              <a:t>Environmental/Polar/Earthquake sensors</a:t>
            </a:r>
          </a:p>
          <a:p>
            <a:pPr lvl="1"/>
            <a:r>
              <a:rPr lang="en-US" dirty="0" smtClean="0"/>
              <a:t>Military sensors</a:t>
            </a:r>
          </a:p>
          <a:p>
            <a:r>
              <a:rPr lang="en-US" dirty="0" smtClean="0"/>
              <a:t>Similar System support for</a:t>
            </a:r>
          </a:p>
          <a:p>
            <a:pPr lvl="1"/>
            <a:r>
              <a:rPr lang="en-US" dirty="0" smtClean="0"/>
              <a:t>QuakeSim</a:t>
            </a:r>
          </a:p>
          <a:p>
            <a:pPr lvl="1"/>
            <a:r>
              <a:rPr lang="en-US" dirty="0" smtClean="0"/>
              <a:t>PolarGrid</a:t>
            </a:r>
          </a:p>
          <a:p>
            <a:pPr lvl="1"/>
            <a:r>
              <a:rPr lang="en-US" dirty="0" smtClean="0"/>
              <a:t>Command and Control </a:t>
            </a:r>
          </a:p>
          <a:p>
            <a:pPr lvl="1"/>
            <a:r>
              <a:rPr lang="en-US" dirty="0" smtClean="0"/>
              <a:t>Emergency Response</a:t>
            </a:r>
          </a:p>
          <a:p>
            <a:pPr lvl="1"/>
            <a:r>
              <a:rPr lang="en-US" dirty="0" smtClean="0"/>
              <a:t>Distance Education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Geoffrey Fox\Desktop\PolarGrid_CReSIS_wThwa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14400"/>
            <a:ext cx="9097031" cy="594360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7467600" cy="33855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PolarGrid (collaboration ECSU and Indiana) has remote and TeraGrid components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BDED-1485-4EDB-8C90-65685588337D}" type="slidenum">
              <a:rPr lang="en-US"/>
              <a:pPr/>
              <a:t>13</a:t>
            </a:fld>
            <a:endParaRPr lang="en-US"/>
          </a:p>
        </p:txBody>
      </p:sp>
      <p:sp>
        <p:nvSpPr>
          <p:cNvPr id="44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28650"/>
          </a:xfrm>
        </p:spPr>
        <p:txBody>
          <a:bodyPr/>
          <a:lstStyle/>
          <a:p>
            <a:r>
              <a:rPr lang="en-US" sz="4000" dirty="0"/>
              <a:t>Polar Grid goes to Greenland</a:t>
            </a:r>
          </a:p>
        </p:txBody>
      </p:sp>
      <p:pic>
        <p:nvPicPr>
          <p:cNvPr id="4445188" name="Picture 4" descr="DSC_7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8200"/>
            <a:ext cx="4495800" cy="2997200"/>
          </a:xfrm>
          <a:prstGeom prst="rect">
            <a:avLst/>
          </a:prstGeom>
          <a:noFill/>
        </p:spPr>
      </p:pic>
      <p:pic>
        <p:nvPicPr>
          <p:cNvPr id="4445189" name="Picture 5" descr="DSC_16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572000" cy="3043238"/>
          </a:xfrm>
          <a:prstGeom prst="rect">
            <a:avLst/>
          </a:prstGeom>
          <a:noFill/>
        </p:spPr>
      </p:pic>
      <p:pic>
        <p:nvPicPr>
          <p:cNvPr id="4445190" name="Picture 6" descr="DSC_1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14763"/>
            <a:ext cx="4572000" cy="3043237"/>
          </a:xfrm>
          <a:prstGeom prst="rect">
            <a:avLst/>
          </a:prstGeom>
          <a:noFill/>
        </p:spPr>
      </p:pic>
      <p:pic>
        <p:nvPicPr>
          <p:cNvPr id="4445191" name="Picture 7" descr="DSC_1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65563"/>
            <a:ext cx="4572000" cy="29924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6171561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Field 8 core server and ruggedized laptops with USB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Base camp 8-64 cores and 32 GB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Power: Solar, Hotel Room, Generator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453" y="3810000"/>
            <a:ext cx="27475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Leaving IU for Greenland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Geoffrey Fox\Desktop\PolarGrid_CReSIS_wThwai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14400"/>
            <a:ext cx="9097031" cy="5943600"/>
          </a:xfrm>
          <a:prstGeom prst="rect">
            <a:avLst/>
          </a:prstGeom>
          <a:noFill/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381000"/>
            <a:ext cx="7467600" cy="338554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PolarGrid (collaboration ECSU and Indiana) has remote and TeraGrid components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76200" y="76200"/>
            <a:ext cx="9422528" cy="6858000"/>
            <a:chOff x="-76200" y="0"/>
            <a:chExt cx="9422528" cy="6858000"/>
          </a:xfrm>
        </p:grpSpPr>
        <p:pic>
          <p:nvPicPr>
            <p:cNvPr id="8194" name="Picture 2" descr="C:\Documents and Settings\Geoffrey Fox\Local Settings\Temp\wz1a36\out1.20080809115525.0331.0398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76200" y="0"/>
              <a:ext cx="9133851" cy="68580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152400" y="6400800"/>
              <a:ext cx="9193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66"/>
                  </a:solidFill>
                </a:rPr>
                <a:t>PolarGrid  August 9 2008 looking at bed 2500metres deep; real time analysis removes noise </a:t>
              </a:r>
              <a:endParaRPr lang="en-US" sz="1800" dirty="0">
                <a:solidFill>
                  <a:srgbClr val="000066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0" y="304800"/>
            <a:ext cx="8737600" cy="6553200"/>
            <a:chOff x="-152400" y="304800"/>
            <a:chExt cx="8737600" cy="655320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52400" y="304800"/>
              <a:ext cx="8737600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124200" y="533400"/>
              <a:ext cx="3962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66"/>
                  </a:solidFill>
                </a:rPr>
                <a:t>Retreat of </a:t>
              </a:r>
              <a:r>
                <a:rPr lang="en-US" sz="2000" dirty="0" err="1" smtClean="0">
                  <a:solidFill>
                    <a:srgbClr val="000066"/>
                  </a:solidFill>
                </a:rPr>
                <a:t>Jakobshavn</a:t>
              </a:r>
              <a:r>
                <a:rPr lang="en-US" sz="2000" dirty="0" smtClean="0">
                  <a:solidFill>
                    <a:srgbClr val="000066"/>
                  </a:solidFill>
                </a:rPr>
                <a:t> Glacier </a:t>
              </a:r>
              <a:endParaRPr lang="en-US" sz="2000" dirty="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D6CD0B-400D-47B3-BA39-E0166322FCF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Environmental Monitoring Sensor Grid at Clemson</a:t>
            </a:r>
          </a:p>
        </p:txBody>
      </p:sp>
      <p:pic>
        <p:nvPicPr>
          <p:cNvPr id="4434947" name="Picture 3" descr="Clemson-Sensor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145088"/>
          </a:xfrm>
          <a:prstGeom prst="rect">
            <a:avLst/>
          </a:prstGeom>
          <a:noFill/>
        </p:spPr>
      </p:pic>
      <p:pic>
        <p:nvPicPr>
          <p:cNvPr id="4434948" name="Picture 4" descr="GroundwaterMonitor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25925"/>
            <a:ext cx="3048000" cy="2632075"/>
          </a:xfrm>
          <a:prstGeom prst="rect">
            <a:avLst/>
          </a:prstGeom>
          <a:noFill/>
        </p:spPr>
      </p:pic>
      <p:pic>
        <p:nvPicPr>
          <p:cNvPr id="4434949" name="Picture 5"/>
          <p:cNvPicPr>
            <a:picLocks noChangeAspect="1" noChangeArrowheads="1"/>
          </p:cNvPicPr>
          <p:nvPr/>
        </p:nvPicPr>
        <p:blipFill>
          <a:blip r:embed="rId5"/>
          <a:srcRect l="6883" t="21716" r="6693" b="9651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03E898-7812-40DA-BF35-4666D4449AB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dirty="0" smtClean="0"/>
              <a:t>Heterogeneous Sensor Grids</a:t>
            </a:r>
            <a:endParaRPr lang="en-US" dirty="0"/>
          </a:p>
        </p:txBody>
      </p:sp>
      <p:sp>
        <p:nvSpPr>
          <p:cNvPr id="44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US" dirty="0"/>
              <a:t>Note </a:t>
            </a:r>
            <a:r>
              <a:rPr lang="en-US" dirty="0">
                <a:solidFill>
                  <a:srgbClr val="FFFF00"/>
                </a:solidFill>
              </a:rPr>
              <a:t>sensors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are any time dependent source of information and a fixed source of information  is just a broken sensor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SAR </a:t>
            </a:r>
            <a:r>
              <a:rPr lang="en-US" dirty="0">
                <a:solidFill>
                  <a:srgbClr val="FFFF00"/>
                </a:solidFill>
              </a:rPr>
              <a:t>Satellites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Environmental</a:t>
            </a:r>
            <a:r>
              <a:rPr lang="en-US" dirty="0"/>
              <a:t> Monitors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Nokia N800 </a:t>
            </a:r>
            <a:r>
              <a:rPr lang="en-US" dirty="0">
                <a:solidFill>
                  <a:srgbClr val="FFFF00"/>
                </a:solidFill>
              </a:rPr>
              <a:t>pocket</a:t>
            </a:r>
            <a:r>
              <a:rPr lang="en-US" dirty="0"/>
              <a:t> computers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RFID</a:t>
            </a:r>
            <a:r>
              <a:rPr lang="en-US" dirty="0"/>
              <a:t> tags and readers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GPS </a:t>
            </a:r>
            <a:r>
              <a:rPr lang="en-US" dirty="0"/>
              <a:t>Sensors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Lego</a:t>
            </a:r>
            <a:r>
              <a:rPr lang="en-US" dirty="0"/>
              <a:t> </a:t>
            </a:r>
            <a:r>
              <a:rPr lang="en-US" dirty="0" smtClean="0"/>
              <a:t>Robots including , accelerometer, gyroscope, compass, ultrasonic, temperature sensors</a:t>
            </a:r>
            <a:endParaRPr lang="en-US" dirty="0"/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RSS Feeds</a:t>
            </a: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FFFF00"/>
                </a:solidFill>
              </a:rPr>
              <a:t>Wii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remote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sensor</a:t>
            </a:r>
          </a:p>
          <a:p>
            <a:pPr lvl="1">
              <a:spcBef>
                <a:spcPct val="10000"/>
              </a:spcBef>
            </a:pPr>
            <a:r>
              <a:rPr lang="en-US" dirty="0" smtClean="0"/>
              <a:t>Audio/video</a:t>
            </a:r>
            <a:r>
              <a:rPr lang="en-US" dirty="0"/>
              <a:t>: </a:t>
            </a:r>
            <a:r>
              <a:rPr lang="en-US" dirty="0">
                <a:solidFill>
                  <a:srgbClr val="FFFF00"/>
                </a:solidFill>
              </a:rPr>
              <a:t>web-cams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Presentation</a:t>
            </a:r>
            <a:r>
              <a:rPr lang="en-US" dirty="0"/>
              <a:t> of teacher in distance education</a:t>
            </a:r>
          </a:p>
          <a:p>
            <a:pPr lvl="1">
              <a:spcBef>
                <a:spcPct val="10000"/>
              </a:spcBef>
            </a:pPr>
            <a:r>
              <a:rPr lang="en-US" dirty="0">
                <a:solidFill>
                  <a:srgbClr val="FFFF00"/>
                </a:solidFill>
              </a:rPr>
              <a:t>Text chats</a:t>
            </a:r>
            <a:r>
              <a:rPr lang="en-US" dirty="0"/>
              <a:t> of students</a:t>
            </a:r>
          </a:p>
          <a:p>
            <a:pPr>
              <a:spcBef>
                <a:spcPct val="10000"/>
              </a:spcBef>
              <a:buFont typeface="Wingdings" pitchFamily="2" charset="2"/>
              <a:buNone/>
            </a:pPr>
            <a:endParaRPr lang="en-US" dirty="0"/>
          </a:p>
          <a:p>
            <a:pPr lvl="1">
              <a:spcBef>
                <a:spcPct val="1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1C90EE-1BC4-4968-BB63-663CB8EFA19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4390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 dirty="0" smtClean="0"/>
              <a:t>Components of the Sensor Grid</a:t>
            </a:r>
            <a:endParaRPr lang="en-US" sz="4000" dirty="0"/>
          </a:p>
        </p:txBody>
      </p:sp>
      <p:graphicFrame>
        <p:nvGraphicFramePr>
          <p:cNvPr id="4439043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203778" name="PhotoImpact" r:id="rId4" imgW="2685714" imgH="2266667" progId="">
              <p:embed/>
            </p:oleObj>
          </a:graphicData>
        </a:graphic>
      </p:graphicFrame>
      <p:graphicFrame>
        <p:nvGraphicFramePr>
          <p:cNvPr id="44390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203779" name="PhotoImpact" r:id="rId5" imgW="2542857" imgH="2276190" progId="">
              <p:embed/>
            </p:oleObj>
          </a:graphicData>
        </a:graphic>
      </p:graphicFrame>
      <p:graphicFrame>
        <p:nvGraphicFramePr>
          <p:cNvPr id="443904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203780" name="PhotoImpact" r:id="rId6" imgW="20723810" imgH="15542857" progId="">
              <p:embed/>
            </p:oleObj>
          </a:graphicData>
        </a:graphic>
      </p:graphicFrame>
      <p:graphicFrame>
        <p:nvGraphicFramePr>
          <p:cNvPr id="4439046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203781" name="PhotoImpact" r:id="rId7" imgW="1857143" imgH="1838095" progId="">
              <p:embed/>
            </p:oleObj>
          </a:graphicData>
        </a:graphic>
      </p:graphicFrame>
      <p:graphicFrame>
        <p:nvGraphicFramePr>
          <p:cNvPr id="4439047" name="Object 7"/>
          <p:cNvGraphicFramePr>
            <a:graphicFrameLocks noChangeAspect="1"/>
          </p:cNvGraphicFramePr>
          <p:nvPr/>
        </p:nvGraphicFramePr>
        <p:xfrm>
          <a:off x="5105400" y="5334000"/>
          <a:ext cx="1193800" cy="971550"/>
        </p:xfrm>
        <a:graphic>
          <a:graphicData uri="http://schemas.openxmlformats.org/presentationml/2006/ole">
            <p:oleObj spid="_x0000_s203782" name="PhotoImpact" r:id="rId8" imgW="1777778" imgH="1447619" progId="">
              <p:embed/>
            </p:oleObj>
          </a:graphicData>
        </a:graphic>
      </p:graphicFrame>
      <p:sp>
        <p:nvSpPr>
          <p:cNvPr id="4439048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Lego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Robot            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GPS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         Nokia N800                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 RFID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Tag                   RFID Reader</a:t>
            </a:r>
          </a:p>
        </p:txBody>
      </p:sp>
      <p:pic>
        <p:nvPicPr>
          <p:cNvPr id="44390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83820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439050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193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Laptop </a:t>
            </a:r>
            <a:r>
              <a: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for PowerPoint</a:t>
            </a:r>
          </a:p>
        </p:txBody>
      </p:sp>
      <p:sp>
        <p:nvSpPr>
          <p:cNvPr id="4439051" name="Text Box 11"/>
          <p:cNvSpPr txBox="1">
            <a:spLocks noChangeArrowheads="1"/>
          </p:cNvSpPr>
          <p:nvPr/>
        </p:nvSpPr>
        <p:spPr bwMode="auto">
          <a:xfrm>
            <a:off x="5715000" y="30480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2 </a:t>
            </a:r>
            <a:r>
              <a:rPr lang="en-US" sz="1600" b="1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Robots</a:t>
            </a:r>
            <a:r>
              <a: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used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3581400"/>
            <a:ext cx="1390650" cy="105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257800" y="4724400"/>
            <a:ext cx="1295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err="1" smtClean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rPr>
              <a:t>Wii</a:t>
            </a:r>
            <a:r>
              <a:rPr lang="en-US" sz="1600" b="1" kern="1200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remote</a:t>
            </a:r>
            <a:endParaRPr lang="en-US" sz="1600" b="1" kern="1200" dirty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F382978-4C07-4825-9C33-849638AE37B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1447800" cy="6858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222250"/>
            <a:ext cx="1295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kern="1200">
                <a:solidFill>
                  <a:srgbClr val="FFFFFF"/>
                </a:solidFill>
                <a:latin typeface="Impact" pitchFamily="34" charset="0"/>
                <a:ea typeface="+mn-ea"/>
                <a:cs typeface="+mn-cs"/>
              </a:rPr>
              <a:t>ANABAS</a:t>
            </a:r>
            <a:endParaRPr lang="en-US" alt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2772" name="Picture 4" descr="G:\CTS08 Demo Screenshots\CTS-VED-Irvine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rdahm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QuakeSim Grid of Grids with RDAHMM  Filter (Compute) Grid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200400" y="1600200"/>
            <a:ext cx="28194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Portlets + Client Stubs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143000" y="3429000"/>
            <a:ext cx="1600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DB Service 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219200" y="45720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t>JDBC</a:t>
            </a:r>
          </a:p>
        </p:txBody>
      </p:sp>
      <p:sp>
        <p:nvSpPr>
          <p:cNvPr id="24585" name="Line 8"/>
          <p:cNvSpPr>
            <a:spLocks noChangeShapeType="1"/>
          </p:cNvSpPr>
          <p:nvPr/>
        </p:nvSpPr>
        <p:spPr bwMode="auto">
          <a:xfrm flipH="1">
            <a:off x="1828800" y="2514600"/>
            <a:ext cx="1752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586" name="Line 9"/>
          <p:cNvSpPr>
            <a:spLocks noChangeShapeType="1"/>
          </p:cNvSpPr>
          <p:nvPr/>
        </p:nvSpPr>
        <p:spPr bwMode="auto">
          <a:xfrm flipV="1">
            <a:off x="2057400" y="2514600"/>
            <a:ext cx="1676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1600200" y="5257800"/>
            <a:ext cx="762000" cy="914400"/>
          </a:xfrm>
          <a:prstGeom prst="can">
            <a:avLst>
              <a:gd name="adj" fmla="val 3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DB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3733800" y="3429000"/>
            <a:ext cx="1600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Job Sub/Mon 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And File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Services</a:t>
            </a:r>
          </a:p>
        </p:txBody>
      </p:sp>
      <p:sp>
        <p:nvSpPr>
          <p:cNvPr id="24593" name="Line 12"/>
          <p:cNvSpPr>
            <a:spLocks noChangeShapeType="1"/>
          </p:cNvSpPr>
          <p:nvPr/>
        </p:nvSpPr>
        <p:spPr bwMode="auto">
          <a:xfrm>
            <a:off x="4267200" y="25146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594" name="Line 13"/>
          <p:cNvSpPr>
            <a:spLocks noChangeShapeType="1"/>
          </p:cNvSpPr>
          <p:nvPr/>
        </p:nvSpPr>
        <p:spPr bwMode="auto">
          <a:xfrm flipH="1" flipV="1">
            <a:off x="4191000" y="25146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595" name="Line 14"/>
          <p:cNvSpPr>
            <a:spLocks noChangeShapeType="1"/>
          </p:cNvSpPr>
          <p:nvPr/>
        </p:nvSpPr>
        <p:spPr bwMode="auto">
          <a:xfrm>
            <a:off x="2743200" y="3733800"/>
            <a:ext cx="990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596" name="Line 15"/>
          <p:cNvSpPr>
            <a:spLocks noChangeShapeType="1"/>
          </p:cNvSpPr>
          <p:nvPr/>
        </p:nvSpPr>
        <p:spPr bwMode="auto">
          <a:xfrm>
            <a:off x="4114800" y="4267200"/>
            <a:ext cx="1588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3733800" y="5334000"/>
            <a:ext cx="1600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Operating and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Queuing 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Systems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1143000" y="3200400"/>
            <a:ext cx="16002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24603" name="Line 25"/>
          <p:cNvSpPr>
            <a:spLocks noChangeShapeType="1"/>
          </p:cNvSpPr>
          <p:nvPr/>
        </p:nvSpPr>
        <p:spPr bwMode="auto">
          <a:xfrm>
            <a:off x="1981200" y="4267200"/>
            <a:ext cx="1588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273" name="Rectangle 33"/>
          <p:cNvSpPr>
            <a:spLocks noChangeArrowheads="1"/>
          </p:cNvSpPr>
          <p:nvPr/>
        </p:nvSpPr>
        <p:spPr bwMode="auto">
          <a:xfrm>
            <a:off x="3200400" y="2286000"/>
            <a:ext cx="6858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24607" name="Line 34"/>
          <p:cNvSpPr>
            <a:spLocks noChangeShapeType="1"/>
          </p:cNvSpPr>
          <p:nvPr/>
        </p:nvSpPr>
        <p:spPr bwMode="auto">
          <a:xfrm>
            <a:off x="4572000" y="4267200"/>
            <a:ext cx="1588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4572000" y="3200400"/>
            <a:ext cx="7620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24611" name="Line 36"/>
          <p:cNvSpPr>
            <a:spLocks noChangeShapeType="1"/>
          </p:cNvSpPr>
          <p:nvPr/>
        </p:nvSpPr>
        <p:spPr bwMode="auto">
          <a:xfrm>
            <a:off x="4953000" y="25146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612" name="Line 37"/>
          <p:cNvSpPr>
            <a:spLocks noChangeShapeType="1"/>
          </p:cNvSpPr>
          <p:nvPr/>
        </p:nvSpPr>
        <p:spPr bwMode="auto">
          <a:xfrm flipH="1" flipV="1">
            <a:off x="4876800" y="2514600"/>
            <a:ext cx="158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613" name="Line 40"/>
          <p:cNvSpPr>
            <a:spLocks noChangeShapeType="1"/>
          </p:cNvSpPr>
          <p:nvPr/>
        </p:nvSpPr>
        <p:spPr bwMode="auto">
          <a:xfrm flipV="1">
            <a:off x="5029200" y="4267200"/>
            <a:ext cx="1588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4572000" y="2286000"/>
            <a:ext cx="6858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10284" name="Rectangle 44"/>
          <p:cNvSpPr>
            <a:spLocks noChangeArrowheads="1"/>
          </p:cNvSpPr>
          <p:nvPr/>
        </p:nvSpPr>
        <p:spPr bwMode="auto">
          <a:xfrm>
            <a:off x="3886200" y="2286000"/>
            <a:ext cx="6858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10285" name="Rectangle 45"/>
          <p:cNvSpPr>
            <a:spLocks noChangeArrowheads="1"/>
          </p:cNvSpPr>
          <p:nvPr/>
        </p:nvSpPr>
        <p:spPr bwMode="auto">
          <a:xfrm>
            <a:off x="5257800" y="2286000"/>
            <a:ext cx="7620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6324600" y="3429000"/>
            <a:ext cx="1600200" cy="838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Visualization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Or Map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Service</a:t>
            </a:r>
          </a:p>
        </p:txBody>
      </p:sp>
      <p:sp>
        <p:nvSpPr>
          <p:cNvPr id="10288" name="AutoShape 48"/>
          <p:cNvSpPr>
            <a:spLocks noChangeArrowheads="1"/>
          </p:cNvSpPr>
          <p:nvPr/>
        </p:nvSpPr>
        <p:spPr bwMode="auto">
          <a:xfrm>
            <a:off x="6781800" y="5257800"/>
            <a:ext cx="762000" cy="914400"/>
          </a:xfrm>
          <a:prstGeom prst="can">
            <a:avLst>
              <a:gd name="adj" fmla="val 3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DB,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Arial" charset="0"/>
                <a:ea typeface="ＭＳ Ｐゴシック" pitchFamily="-112" charset="-128"/>
                <a:cs typeface="+mn-cs"/>
              </a:rPr>
              <a:t>etc</a:t>
            </a:r>
          </a:p>
        </p:txBody>
      </p:sp>
      <p:sp>
        <p:nvSpPr>
          <p:cNvPr id="10289" name="Rectangle 49"/>
          <p:cNvSpPr>
            <a:spLocks noChangeArrowheads="1"/>
          </p:cNvSpPr>
          <p:nvPr/>
        </p:nvSpPr>
        <p:spPr bwMode="auto">
          <a:xfrm>
            <a:off x="6324600" y="3200400"/>
            <a:ext cx="16002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sp>
        <p:nvSpPr>
          <p:cNvPr id="24632" name="Line 50"/>
          <p:cNvSpPr>
            <a:spLocks noChangeShapeType="1"/>
          </p:cNvSpPr>
          <p:nvPr/>
        </p:nvSpPr>
        <p:spPr bwMode="auto">
          <a:xfrm>
            <a:off x="7162800" y="4267200"/>
            <a:ext cx="1588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633" name="Line 51"/>
          <p:cNvSpPr>
            <a:spLocks noChangeShapeType="1"/>
          </p:cNvSpPr>
          <p:nvPr/>
        </p:nvSpPr>
        <p:spPr bwMode="auto">
          <a:xfrm>
            <a:off x="5867400" y="25146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634" name="Line 52"/>
          <p:cNvSpPr>
            <a:spLocks noChangeShapeType="1"/>
          </p:cNvSpPr>
          <p:nvPr/>
        </p:nvSpPr>
        <p:spPr bwMode="auto">
          <a:xfrm>
            <a:off x="5562600" y="25146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635" name="Line 53"/>
          <p:cNvSpPr>
            <a:spLocks noChangeShapeType="1"/>
          </p:cNvSpPr>
          <p:nvPr/>
        </p:nvSpPr>
        <p:spPr bwMode="auto">
          <a:xfrm>
            <a:off x="5334000" y="3810000"/>
            <a:ext cx="990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4636" name="Rectangle 61"/>
          <p:cNvSpPr>
            <a:spLocks noChangeArrowheads="1"/>
          </p:cNvSpPr>
          <p:nvPr/>
        </p:nvSpPr>
        <p:spPr bwMode="auto">
          <a:xfrm>
            <a:off x="914400" y="2971800"/>
            <a:ext cx="2057400" cy="34290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Calibri" pitchFamily="-112" charset="0"/>
              <a:cs typeface="+mn-cs"/>
            </a:endParaRPr>
          </a:p>
        </p:txBody>
      </p:sp>
      <p:sp>
        <p:nvSpPr>
          <p:cNvPr id="24637" name="Rectangle 62"/>
          <p:cNvSpPr>
            <a:spLocks noChangeArrowheads="1"/>
          </p:cNvSpPr>
          <p:nvPr/>
        </p:nvSpPr>
        <p:spPr bwMode="auto">
          <a:xfrm>
            <a:off x="3505200" y="2971800"/>
            <a:ext cx="2057400" cy="34290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Calibri" pitchFamily="-112" charset="0"/>
              <a:cs typeface="+mn-cs"/>
            </a:endParaRPr>
          </a:p>
        </p:txBody>
      </p:sp>
      <p:sp>
        <p:nvSpPr>
          <p:cNvPr id="24638" name="Rectangle 63"/>
          <p:cNvSpPr>
            <a:spLocks noChangeArrowheads="1"/>
          </p:cNvSpPr>
          <p:nvPr/>
        </p:nvSpPr>
        <p:spPr bwMode="auto">
          <a:xfrm>
            <a:off x="6172200" y="2971800"/>
            <a:ext cx="2057400" cy="34290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prstClr val="black"/>
              </a:solidFill>
              <a:latin typeface="Calibri" pitchFamily="-112" charset="0"/>
              <a:cs typeface="+mn-cs"/>
            </a:endParaRPr>
          </a:p>
        </p:txBody>
      </p:sp>
      <p:sp>
        <p:nvSpPr>
          <p:cNvPr id="24639" name="Text Box 64"/>
          <p:cNvSpPr txBox="1">
            <a:spLocks noChangeArrowheads="1"/>
          </p:cNvSpPr>
          <p:nvPr/>
        </p:nvSpPr>
        <p:spPr bwMode="auto">
          <a:xfrm>
            <a:off x="790575" y="6397625"/>
            <a:ext cx="2433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t>Host 1 (QT or GRWS)</a:t>
            </a:r>
          </a:p>
        </p:txBody>
      </p:sp>
      <p:sp>
        <p:nvSpPr>
          <p:cNvPr id="24640" name="Text Box 65"/>
          <p:cNvSpPr txBox="1">
            <a:spLocks noChangeArrowheads="1"/>
          </p:cNvSpPr>
          <p:nvPr/>
        </p:nvSpPr>
        <p:spPr bwMode="auto">
          <a:xfrm>
            <a:off x="3505200" y="6400800"/>
            <a:ext cx="2185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t>Host 2 (Comp Grid)</a:t>
            </a:r>
          </a:p>
        </p:txBody>
      </p:sp>
      <p:sp>
        <p:nvSpPr>
          <p:cNvPr id="24641" name="Text Box 66"/>
          <p:cNvSpPr txBox="1">
            <a:spLocks noChangeArrowheads="1"/>
          </p:cNvSpPr>
          <p:nvPr/>
        </p:nvSpPr>
        <p:spPr bwMode="auto">
          <a:xfrm>
            <a:off x="6351588" y="640080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Arial" charset="0"/>
                <a:cs typeface="+mn-cs"/>
              </a:rPr>
              <a:t>Host 3 (GIS)</a:t>
            </a:r>
          </a:p>
        </p:txBody>
      </p:sp>
      <p:sp>
        <p:nvSpPr>
          <p:cNvPr id="24642" name="TextBox 45"/>
          <p:cNvSpPr txBox="1">
            <a:spLocks noChangeArrowheads="1"/>
          </p:cNvSpPr>
          <p:nvPr/>
        </p:nvSpPr>
        <p:spPr bwMode="auto">
          <a:xfrm>
            <a:off x="1295400" y="2209800"/>
            <a:ext cx="1479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Calibri" pitchFamily="-112" charset="0"/>
                <a:cs typeface="+mn-cs"/>
              </a:rPr>
              <a:t>SOAP/HTTP</a:t>
            </a:r>
          </a:p>
        </p:txBody>
      </p:sp>
      <p:cxnSp>
        <p:nvCxnSpPr>
          <p:cNvPr id="48" name="Straight Arrow Connector 47"/>
          <p:cNvCxnSpPr>
            <a:stCxn id="24642" idx="2"/>
          </p:cNvCxnSpPr>
          <p:nvPr/>
        </p:nvCxnSpPr>
        <p:spPr>
          <a:xfrm rot="16200000" flipH="1">
            <a:off x="2324101" y="2287587"/>
            <a:ext cx="239712" cy="817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44" name="TextBox 50"/>
          <p:cNvSpPr txBox="1">
            <a:spLocks noChangeArrowheads="1"/>
          </p:cNvSpPr>
          <p:nvPr/>
        </p:nvSpPr>
        <p:spPr bwMode="auto">
          <a:xfrm>
            <a:off x="5019675" y="381000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prstClr val="black"/>
                </a:solidFill>
                <a:latin typeface="Calibri" pitchFamily="-112" charset="0"/>
                <a:cs typeface="+mn-cs"/>
              </a:rPr>
              <a:t>HTTP(S)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rot="10800000" flipV="1">
            <a:off x="4114800" y="609600"/>
            <a:ext cx="904875" cy="182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5"/>
          <p:cNvSpPr>
            <a:spLocks noChangeArrowheads="1"/>
          </p:cNvSpPr>
          <p:nvPr/>
        </p:nvSpPr>
        <p:spPr bwMode="auto">
          <a:xfrm>
            <a:off x="3733800" y="3200400"/>
            <a:ext cx="762000" cy="228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FFFFFF"/>
                </a:solidFill>
                <a:latin typeface="Trebuchet MS"/>
                <a:ea typeface="ＭＳ Ｐゴシック" pitchFamily="-112" charset="-128"/>
                <a:cs typeface="+mn-cs"/>
              </a:rPr>
              <a:t>WSDL</a:t>
            </a:r>
          </a:p>
        </p:txBody>
      </p:sp>
      <p:pic>
        <p:nvPicPr>
          <p:cNvPr id="24649" name="Picture 50" descr="Picture 4.png"/>
          <p:cNvPicPr>
            <a:picLocks noChangeAspect="1"/>
          </p:cNvPicPr>
          <p:nvPr/>
        </p:nvPicPr>
        <p:blipFill>
          <a:blip r:embed="rId3" cstate="print"/>
          <a:srcRect r="1421"/>
          <a:stretch>
            <a:fillRect/>
          </a:stretch>
        </p:blipFill>
        <p:spPr bwMode="auto">
          <a:xfrm>
            <a:off x="152400" y="125413"/>
            <a:ext cx="2286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Shape 53"/>
          <p:cNvCxnSpPr/>
          <p:nvPr/>
        </p:nvCxnSpPr>
        <p:spPr>
          <a:xfrm>
            <a:off x="2438400" y="1016000"/>
            <a:ext cx="2171700" cy="584200"/>
          </a:xfrm>
          <a:prstGeom prst="bentConnector2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52400" y="133350"/>
            <a:ext cx="5264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200">
                <a:solidFill>
                  <a:prstClr val="black"/>
                </a:solidFill>
                <a:latin typeface="Arial" charset="0"/>
                <a:cs typeface="+mn-cs"/>
              </a:rPr>
              <a:t>Daily RDAHMM Updates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133350"/>
            <a:ext cx="2854325" cy="15700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/>
                <a:ea typeface="ＭＳ Ｐゴシック" pitchFamily="-112" charset="-128"/>
                <a:cs typeface="+mn-cs"/>
              </a:rPr>
              <a:t>Daily analysis and </a:t>
            </a:r>
          </a:p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/>
                <a:ea typeface="ＭＳ Ｐゴシック" pitchFamily="-112" charset="-128"/>
                <a:cs typeface="+mn-cs"/>
              </a:rPr>
              <a:t>event classification</a:t>
            </a:r>
          </a:p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/>
                <a:ea typeface="ＭＳ Ｐゴシック" pitchFamily="-112" charset="-128"/>
                <a:cs typeface="+mn-cs"/>
              </a:rPr>
              <a:t>of GPS data from </a:t>
            </a:r>
          </a:p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/>
                <a:ea typeface="ＭＳ Ｐゴシック" pitchFamily="-112" charset="-128"/>
                <a:cs typeface="+mn-cs"/>
              </a:rPr>
              <a:t>REASoN’s GRWS.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914400"/>
          </a:xfrm>
        </p:spPr>
        <p:txBody>
          <a:bodyPr/>
          <a:lstStyle/>
          <a:p>
            <a:r>
              <a:rPr lang="en-US" smtClean="0"/>
              <a:t>Integrating QuakeSim and UAVSAR</a:t>
            </a:r>
          </a:p>
        </p:txBody>
      </p:sp>
      <p:pic>
        <p:nvPicPr>
          <p:cNvPr id="4099" name="Picture 3" descr="UAVSAR+EarthquakeDisplace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8238" y="1066800"/>
            <a:ext cx="5237162" cy="5308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3297238" cy="5395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smtClean="0"/>
              <a:t>July 29, 2008 M 5.4 Chino Hills Earthquake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Used QuakeSim to model expected surface displacements from the event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Passed on KML file to UAVSAR program/project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Overlaid displacements with UAVSAR image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Will continue to merge projects using the Los Angeles ShakeOut in mid–November as a testbed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QuakeSpace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QuakeSim built using Web 2.0 and Cloud Technology</a:t>
            </a:r>
          </a:p>
          <a:p>
            <a:r>
              <a:rPr lang="en-US" dirty="0" smtClean="0"/>
              <a:t>Applications, Sensors, Data Repositories as Services</a:t>
            </a:r>
          </a:p>
          <a:p>
            <a:r>
              <a:rPr lang="en-US" dirty="0" smtClean="0"/>
              <a:t>Computing via Clouds</a:t>
            </a:r>
          </a:p>
          <a:p>
            <a:r>
              <a:rPr lang="en-US" dirty="0" smtClean="0"/>
              <a:t>Portals as Gadgets</a:t>
            </a:r>
          </a:p>
          <a:p>
            <a:r>
              <a:rPr lang="en-US" dirty="0" smtClean="0"/>
              <a:t>Metadata by tagging</a:t>
            </a:r>
          </a:p>
          <a:p>
            <a:r>
              <a:rPr lang="en-US" dirty="0" smtClean="0"/>
              <a:t>Data sharing as in YouTube</a:t>
            </a:r>
          </a:p>
          <a:p>
            <a:r>
              <a:rPr lang="en-US" dirty="0" smtClean="0"/>
              <a:t>Alerts by RSS</a:t>
            </a:r>
          </a:p>
          <a:p>
            <a:r>
              <a:rPr lang="en-US" dirty="0" smtClean="0"/>
              <a:t>Virtual Organizations via Social Networking</a:t>
            </a:r>
          </a:p>
          <a:p>
            <a:r>
              <a:rPr lang="en-US" dirty="0" smtClean="0"/>
              <a:t>Workflow by Mashups</a:t>
            </a:r>
          </a:p>
          <a:p>
            <a:r>
              <a:rPr lang="en-US" dirty="0" smtClean="0"/>
              <a:t>Performance by multicore</a:t>
            </a:r>
          </a:p>
          <a:p>
            <a:r>
              <a:rPr lang="en-US" dirty="0" smtClean="0"/>
              <a:t>Interfaces via </a:t>
            </a:r>
            <a:r>
              <a:rPr lang="en-US" dirty="0" err="1" smtClean="0"/>
              <a:t>iPhone</a:t>
            </a:r>
            <a:r>
              <a:rPr lang="en-US" dirty="0" smtClean="0"/>
              <a:t>, Android etc.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1ADFA-A11A-49E9-BF3D-96065F8E70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152400"/>
          <a:ext cx="8077200" cy="6556379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Enterprise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Web 2.0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JSR 168 Portlets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Gadgets, Widgets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28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Server-side integration and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AJAX, client-side integration and processing, JavaScript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SOAP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RSS, Atom, JSON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WSDL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REST (GET, PUT, DELETE, POST)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16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Portlet Containers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Open Social Containers (Orkut, LinkedIn, Shindig);  Facebook; StartPages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User Centric Gateways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Social Networking Portals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Workflow managers (Taverna, Kepler, etc)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Mash-ups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Grid computing: Globus, condor, etc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12" charset="0"/>
                          <a:ea typeface="ＭＳ Ｐゴシック" pitchFamily="-112" charset="-128"/>
                        </a:rPr>
                        <a:t>Cloud computing: Amazon WS Suite, Xen Virtualization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Web 2.0 and Clouds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410200"/>
          </a:xfrm>
        </p:spPr>
        <p:txBody>
          <a:bodyPr/>
          <a:lstStyle/>
          <a:p>
            <a:r>
              <a:rPr lang="en-US" sz="2400" smtClean="0">
                <a:solidFill>
                  <a:srgbClr val="FFFF00"/>
                </a:solidFill>
              </a:rPr>
              <a:t>Grids</a:t>
            </a:r>
            <a:r>
              <a:rPr lang="en-US" sz="2400" smtClean="0"/>
              <a:t> are less popular but most of what we did is reusable</a:t>
            </a:r>
          </a:p>
          <a:p>
            <a:r>
              <a:rPr lang="en-US" smtClean="0">
                <a:solidFill>
                  <a:srgbClr val="FFFF00"/>
                </a:solidFill>
              </a:rPr>
              <a:t>Clouds</a:t>
            </a:r>
            <a:r>
              <a:rPr lang="en-US" smtClean="0"/>
              <a:t> are </a:t>
            </a:r>
            <a:r>
              <a:rPr lang="en-US" smtClean="0">
                <a:solidFill>
                  <a:srgbClr val="FFFF00"/>
                </a:solidFill>
              </a:rPr>
              <a:t>designed</a:t>
            </a:r>
            <a:r>
              <a:rPr lang="en-US" smtClean="0"/>
              <a:t> </a:t>
            </a:r>
            <a:r>
              <a:rPr lang="en-US" smtClean="0">
                <a:solidFill>
                  <a:srgbClr val="FFFF00"/>
                </a:solidFill>
              </a:rPr>
              <a:t>heterogeneous</a:t>
            </a:r>
            <a:r>
              <a:rPr lang="en-US" smtClean="0"/>
              <a:t> (for functionality) scalable distributed systems whereas </a:t>
            </a:r>
            <a:r>
              <a:rPr lang="en-US" smtClean="0">
                <a:solidFill>
                  <a:srgbClr val="FFFF00"/>
                </a:solidFill>
              </a:rPr>
              <a:t>Grids</a:t>
            </a:r>
            <a:r>
              <a:rPr lang="en-US" smtClean="0"/>
              <a:t> integrate </a:t>
            </a:r>
            <a:r>
              <a:rPr lang="en-US" smtClean="0">
                <a:solidFill>
                  <a:srgbClr val="FFFF00"/>
                </a:solidFill>
              </a:rPr>
              <a:t>a priori heterogeneous</a:t>
            </a:r>
            <a:r>
              <a:rPr lang="en-US" smtClean="0"/>
              <a:t> (for politics) systems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Clouds</a:t>
            </a:r>
            <a:r>
              <a:rPr lang="en-US" sz="2200" smtClean="0"/>
              <a:t> should be </a:t>
            </a:r>
            <a:r>
              <a:rPr lang="en-US" sz="2200" smtClean="0">
                <a:solidFill>
                  <a:srgbClr val="FFFF00"/>
                </a:solidFill>
              </a:rPr>
              <a:t>easier to use</a:t>
            </a:r>
            <a:r>
              <a:rPr lang="en-US" sz="2200" smtClean="0"/>
              <a:t>, </a:t>
            </a:r>
            <a:br>
              <a:rPr lang="en-US" sz="2200" smtClean="0"/>
            </a:br>
            <a:r>
              <a:rPr lang="en-US" sz="2200" smtClean="0"/>
              <a:t>cheaper, faster and scale to larger</a:t>
            </a:r>
            <a:br>
              <a:rPr lang="en-US" sz="2200" smtClean="0"/>
            </a:br>
            <a:r>
              <a:rPr lang="en-US" sz="2200" smtClean="0"/>
              <a:t> sizes than Grids 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Grids</a:t>
            </a:r>
            <a:r>
              <a:rPr lang="en-US" sz="2200" smtClean="0"/>
              <a:t> assume you can’t design </a:t>
            </a:r>
            <a:br>
              <a:rPr lang="en-US" sz="2200" smtClean="0"/>
            </a:br>
            <a:r>
              <a:rPr lang="en-US" sz="2200" smtClean="0"/>
              <a:t>system but rather must accept </a:t>
            </a:r>
            <a:br>
              <a:rPr lang="en-US" sz="2200" smtClean="0"/>
            </a:br>
            <a:r>
              <a:rPr lang="en-US" sz="2200" smtClean="0"/>
              <a:t>results of N </a:t>
            </a:r>
            <a:r>
              <a:rPr lang="en-US" sz="2200" smtClean="0">
                <a:solidFill>
                  <a:srgbClr val="FFFF00"/>
                </a:solidFill>
              </a:rPr>
              <a:t>independent </a:t>
            </a:r>
            <a:br>
              <a:rPr lang="en-US" sz="2200" smtClean="0">
                <a:solidFill>
                  <a:srgbClr val="FFFF00"/>
                </a:solidFill>
              </a:rPr>
            </a:br>
            <a:r>
              <a:rPr lang="en-US" sz="2200" smtClean="0">
                <a:solidFill>
                  <a:srgbClr val="FFFF00"/>
                </a:solidFill>
              </a:rPr>
              <a:t>supercomputer funding calls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SaaS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Software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IaaS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Infrastructure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  <a:r>
              <a:rPr lang="en-US" sz="2200" smtClean="0"/>
              <a:t> </a:t>
            </a:r>
            <a:br>
              <a:rPr lang="en-US" sz="2200" smtClean="0"/>
            </a:br>
            <a:r>
              <a:rPr lang="en-US" sz="2200" smtClean="0"/>
              <a:t>or </a:t>
            </a:r>
            <a:r>
              <a:rPr lang="en-US" sz="2200" smtClean="0">
                <a:solidFill>
                  <a:srgbClr val="FFFF00"/>
                </a:solidFill>
              </a:rPr>
              <a:t>HaaS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Hardware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smtClean="0">
                <a:solidFill>
                  <a:srgbClr val="FFFF00"/>
                </a:solidFill>
              </a:rPr>
              <a:t>PaaS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FF00"/>
                </a:solidFill>
              </a:rPr>
              <a:t>Platform</a:t>
            </a:r>
            <a:r>
              <a:rPr lang="en-US" sz="2200" smtClean="0"/>
              <a:t> as a </a:t>
            </a:r>
            <a:r>
              <a:rPr lang="en-US" sz="2200" smtClean="0">
                <a:solidFill>
                  <a:srgbClr val="FFFF00"/>
                </a:solidFill>
              </a:rPr>
              <a:t>Service </a:t>
            </a:r>
            <a:r>
              <a:rPr lang="en-US" sz="2200" smtClean="0"/>
              <a:t/>
            </a:r>
            <a:br>
              <a:rPr lang="en-US" sz="2200" smtClean="0"/>
            </a:br>
            <a:r>
              <a:rPr lang="en-US" sz="2200" smtClean="0"/>
              <a:t>delivers </a:t>
            </a:r>
            <a:r>
              <a:rPr lang="en-US" sz="2200" smtClean="0">
                <a:solidFill>
                  <a:srgbClr val="FFFF00"/>
                </a:solidFill>
              </a:rPr>
              <a:t>SaaS on IaaS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CC8C1C-C7DF-4071-8522-5AB5116975B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4354" name="Picture 2" descr="C:\Documents and Settings\Geoffrey Fox\Desktop\cloudcomputinggraphic.jpeg"/>
          <p:cNvPicPr>
            <a:picLocks noChangeAspect="1" noChangeArrowheads="1"/>
          </p:cNvPicPr>
          <p:nvPr/>
        </p:nvPicPr>
        <p:blipFill>
          <a:blip r:embed="rId3"/>
          <a:srcRect b="14118"/>
          <a:stretch>
            <a:fillRect/>
          </a:stretch>
        </p:blipFill>
        <p:spPr bwMode="auto">
          <a:xfrm>
            <a:off x="4581525" y="2686050"/>
            <a:ext cx="456247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EABC357-A724-49FD-9481-BC99EB1EE8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308994" name="Line 2"/>
          <p:cNvSpPr>
            <a:spLocks noChangeShapeType="1"/>
          </p:cNvSpPr>
          <p:nvPr/>
        </p:nvSpPr>
        <p:spPr bwMode="auto">
          <a:xfrm flipV="1">
            <a:off x="6934200" y="2667000"/>
            <a:ext cx="381000" cy="2590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5" name="Line 3"/>
          <p:cNvSpPr>
            <a:spLocks noChangeShapeType="1"/>
          </p:cNvSpPr>
          <p:nvPr/>
        </p:nvSpPr>
        <p:spPr bwMode="auto">
          <a:xfrm flipV="1">
            <a:off x="1143000" y="1905000"/>
            <a:ext cx="563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8996" name="Line 4"/>
          <p:cNvSpPr>
            <a:spLocks noChangeShapeType="1"/>
          </p:cNvSpPr>
          <p:nvPr/>
        </p:nvSpPr>
        <p:spPr bwMode="auto">
          <a:xfrm flipV="1">
            <a:off x="1295400" y="2133600"/>
            <a:ext cx="5638800" cy="3124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08997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371600" y="533400"/>
            <a:ext cx="8382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43089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6088"/>
            <a:ext cx="914400" cy="646112"/>
          </a:xfrm>
          <a:prstGeom prst="rect">
            <a:avLst/>
          </a:prstGeom>
          <a:noFill/>
        </p:spPr>
      </p:pic>
      <p:pic>
        <p:nvPicPr>
          <p:cNvPr id="4308999" name="Picture 7" descr="chapte13ii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 bwMode="auto">
          <a:xfrm>
            <a:off x="1371600" y="6127750"/>
            <a:ext cx="476250" cy="730250"/>
          </a:xfrm>
          <a:prstGeom prst="rect">
            <a:avLst/>
          </a:prstGeom>
          <a:noFill/>
        </p:spPr>
      </p:pic>
      <p:pic>
        <p:nvPicPr>
          <p:cNvPr id="430900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6170613"/>
            <a:ext cx="838200" cy="687387"/>
          </a:xfrm>
          <a:prstGeom prst="rect">
            <a:avLst/>
          </a:prstGeom>
          <a:noFill/>
        </p:spPr>
      </p:pic>
      <p:pic>
        <p:nvPicPr>
          <p:cNvPr id="4309001" name="Picture 9"/>
          <p:cNvPicPr>
            <a:picLocks noChangeAspect="1" noChangeArrowheads="1"/>
          </p:cNvPicPr>
          <p:nvPr/>
        </p:nvPicPr>
        <p:blipFill>
          <a:blip r:embed="rId7" cstate="print"/>
          <a:srcRect l="29417" t="-19330" r="28354" b="-2440"/>
          <a:stretch>
            <a:fillRect/>
          </a:stretch>
        </p:blipFill>
        <p:spPr bwMode="auto">
          <a:xfrm>
            <a:off x="0" y="4495800"/>
            <a:ext cx="838200" cy="533400"/>
          </a:xfrm>
          <a:prstGeom prst="rect">
            <a:avLst/>
          </a:prstGeom>
          <a:noFill/>
        </p:spPr>
      </p:pic>
      <p:pic>
        <p:nvPicPr>
          <p:cNvPr id="430900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457200"/>
            <a:ext cx="609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6248400"/>
            <a:ext cx="1143000" cy="609600"/>
            <a:chOff x="506" y="717"/>
            <a:chExt cx="790" cy="445"/>
          </a:xfrm>
        </p:grpSpPr>
        <p:sp>
          <p:nvSpPr>
            <p:cNvPr id="4309004" name="Oval 12"/>
            <p:cNvSpPr>
              <a:spLocks noChangeArrowheads="1"/>
            </p:cNvSpPr>
            <p:nvPr/>
          </p:nvSpPr>
          <p:spPr bwMode="auto">
            <a:xfrm>
              <a:off x="547" y="980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5" name="Line 13"/>
            <p:cNvSpPr>
              <a:spLocks noChangeShapeType="1"/>
            </p:cNvSpPr>
            <p:nvPr/>
          </p:nvSpPr>
          <p:spPr bwMode="auto">
            <a:xfrm>
              <a:off x="1241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6" name="Line 14"/>
            <p:cNvSpPr>
              <a:spLocks noChangeShapeType="1"/>
            </p:cNvSpPr>
            <p:nvPr/>
          </p:nvSpPr>
          <p:spPr bwMode="auto">
            <a:xfrm>
              <a:off x="728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7" name="Line 15"/>
            <p:cNvSpPr>
              <a:spLocks noChangeShapeType="1"/>
            </p:cNvSpPr>
            <p:nvPr/>
          </p:nvSpPr>
          <p:spPr bwMode="auto">
            <a:xfrm>
              <a:off x="939" y="899"/>
              <a:ext cx="0" cy="81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8" name="Rectangle 16"/>
            <p:cNvSpPr>
              <a:spLocks noChangeArrowheads="1"/>
            </p:cNvSpPr>
            <p:nvPr/>
          </p:nvSpPr>
          <p:spPr bwMode="auto">
            <a:xfrm>
              <a:off x="849" y="899"/>
              <a:ext cx="90" cy="24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09" name="Rectangle 17"/>
            <p:cNvSpPr>
              <a:spLocks noChangeArrowheads="1"/>
            </p:cNvSpPr>
            <p:nvPr/>
          </p:nvSpPr>
          <p:spPr bwMode="auto">
            <a:xfrm>
              <a:off x="939" y="879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0" name="Rectangle 18"/>
            <p:cNvSpPr>
              <a:spLocks noChangeArrowheads="1"/>
            </p:cNvSpPr>
            <p:nvPr/>
          </p:nvSpPr>
          <p:spPr bwMode="auto">
            <a:xfrm>
              <a:off x="728" y="899"/>
              <a:ext cx="121" cy="22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1" name="Rectangle 19"/>
            <p:cNvSpPr>
              <a:spLocks noChangeArrowheads="1"/>
            </p:cNvSpPr>
            <p:nvPr/>
          </p:nvSpPr>
          <p:spPr bwMode="auto">
            <a:xfrm>
              <a:off x="547" y="818"/>
              <a:ext cx="12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2" name="Rectangle 20"/>
            <p:cNvSpPr>
              <a:spLocks noChangeArrowheads="1"/>
            </p:cNvSpPr>
            <p:nvPr/>
          </p:nvSpPr>
          <p:spPr bwMode="auto">
            <a:xfrm>
              <a:off x="668" y="859"/>
              <a:ext cx="12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3" name="Rectangle 21"/>
            <p:cNvSpPr>
              <a:spLocks noChangeArrowheads="1"/>
            </p:cNvSpPr>
            <p:nvPr/>
          </p:nvSpPr>
          <p:spPr bwMode="auto">
            <a:xfrm>
              <a:off x="1030" y="859"/>
              <a:ext cx="90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4" name="Rectangle 22"/>
            <p:cNvSpPr>
              <a:spLocks noChangeArrowheads="1"/>
            </p:cNvSpPr>
            <p:nvPr/>
          </p:nvSpPr>
          <p:spPr bwMode="auto">
            <a:xfrm>
              <a:off x="1120" y="83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5" name="Rectangle 23"/>
            <p:cNvSpPr>
              <a:spLocks noChangeArrowheads="1"/>
            </p:cNvSpPr>
            <p:nvPr/>
          </p:nvSpPr>
          <p:spPr bwMode="auto">
            <a:xfrm>
              <a:off x="1150" y="818"/>
              <a:ext cx="91" cy="26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6" name="Oval 24"/>
            <p:cNvSpPr>
              <a:spLocks noChangeArrowheads="1"/>
            </p:cNvSpPr>
            <p:nvPr/>
          </p:nvSpPr>
          <p:spPr bwMode="auto">
            <a:xfrm>
              <a:off x="547" y="717"/>
              <a:ext cx="694" cy="1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7" name="Line 25"/>
            <p:cNvSpPr>
              <a:spLocks noChangeShapeType="1"/>
            </p:cNvSpPr>
            <p:nvPr/>
          </p:nvSpPr>
          <p:spPr bwMode="auto">
            <a:xfrm>
              <a:off x="547" y="798"/>
              <a:ext cx="0" cy="28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18" name="Text Box 26"/>
            <p:cNvSpPr txBox="1">
              <a:spLocks noChangeArrowheads="1"/>
            </p:cNvSpPr>
            <p:nvPr/>
          </p:nvSpPr>
          <p:spPr bwMode="auto">
            <a:xfrm>
              <a:off x="506" y="873"/>
              <a:ext cx="790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Database</a:t>
              </a:r>
              <a:endParaRPr kumimoji="1" lang="en-US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946900" y="6096000"/>
            <a:ext cx="685800" cy="762000"/>
            <a:chOff x="1968" y="576"/>
            <a:chExt cx="475" cy="528"/>
          </a:xfrm>
        </p:grpSpPr>
        <p:sp>
          <p:nvSpPr>
            <p:cNvPr id="4309020" name="Oval 28"/>
            <p:cNvSpPr>
              <a:spLocks noChangeArrowheads="1"/>
            </p:cNvSpPr>
            <p:nvPr/>
          </p:nvSpPr>
          <p:spPr bwMode="auto">
            <a:xfrm>
              <a:off x="1968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1" name="Oval 29"/>
            <p:cNvSpPr>
              <a:spLocks noChangeArrowheads="1"/>
            </p:cNvSpPr>
            <p:nvPr/>
          </p:nvSpPr>
          <p:spPr bwMode="auto">
            <a:xfrm>
              <a:off x="2093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2" name="Oval 30"/>
            <p:cNvSpPr>
              <a:spLocks noChangeArrowheads="1"/>
            </p:cNvSpPr>
            <p:nvPr/>
          </p:nvSpPr>
          <p:spPr bwMode="auto">
            <a:xfrm>
              <a:off x="2219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3" name="Oval 31"/>
            <p:cNvSpPr>
              <a:spLocks noChangeArrowheads="1"/>
            </p:cNvSpPr>
            <p:nvPr/>
          </p:nvSpPr>
          <p:spPr bwMode="auto">
            <a:xfrm>
              <a:off x="2344" y="1005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4" name="Oval 32"/>
            <p:cNvSpPr>
              <a:spLocks noChangeArrowheads="1"/>
            </p:cNvSpPr>
            <p:nvPr/>
          </p:nvSpPr>
          <p:spPr bwMode="auto">
            <a:xfrm>
              <a:off x="1968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5" name="Oval 33"/>
            <p:cNvSpPr>
              <a:spLocks noChangeArrowheads="1"/>
            </p:cNvSpPr>
            <p:nvPr/>
          </p:nvSpPr>
          <p:spPr bwMode="auto">
            <a:xfrm>
              <a:off x="2093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6" name="Oval 34"/>
            <p:cNvSpPr>
              <a:spLocks noChangeArrowheads="1"/>
            </p:cNvSpPr>
            <p:nvPr/>
          </p:nvSpPr>
          <p:spPr bwMode="auto">
            <a:xfrm>
              <a:off x="2219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7" name="Oval 35"/>
            <p:cNvSpPr>
              <a:spLocks noChangeArrowheads="1"/>
            </p:cNvSpPr>
            <p:nvPr/>
          </p:nvSpPr>
          <p:spPr bwMode="auto">
            <a:xfrm>
              <a:off x="2344" y="862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8" name="Oval 36"/>
            <p:cNvSpPr>
              <a:spLocks noChangeArrowheads="1"/>
            </p:cNvSpPr>
            <p:nvPr/>
          </p:nvSpPr>
          <p:spPr bwMode="auto">
            <a:xfrm>
              <a:off x="1968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29" name="Oval 37"/>
            <p:cNvSpPr>
              <a:spLocks noChangeArrowheads="1"/>
            </p:cNvSpPr>
            <p:nvPr/>
          </p:nvSpPr>
          <p:spPr bwMode="auto">
            <a:xfrm>
              <a:off x="2093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0" name="Oval 38"/>
            <p:cNvSpPr>
              <a:spLocks noChangeArrowheads="1"/>
            </p:cNvSpPr>
            <p:nvPr/>
          </p:nvSpPr>
          <p:spPr bwMode="auto">
            <a:xfrm>
              <a:off x="2219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1" name="Oval 39"/>
            <p:cNvSpPr>
              <a:spLocks noChangeArrowheads="1"/>
            </p:cNvSpPr>
            <p:nvPr/>
          </p:nvSpPr>
          <p:spPr bwMode="auto">
            <a:xfrm>
              <a:off x="2344" y="719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2" name="Oval 40"/>
            <p:cNvSpPr>
              <a:spLocks noChangeArrowheads="1"/>
            </p:cNvSpPr>
            <p:nvPr/>
          </p:nvSpPr>
          <p:spPr bwMode="auto">
            <a:xfrm>
              <a:off x="1968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3" name="Oval 41"/>
            <p:cNvSpPr>
              <a:spLocks noChangeArrowheads="1"/>
            </p:cNvSpPr>
            <p:nvPr/>
          </p:nvSpPr>
          <p:spPr bwMode="auto">
            <a:xfrm>
              <a:off x="2093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4" name="Oval 42"/>
            <p:cNvSpPr>
              <a:spLocks noChangeArrowheads="1"/>
            </p:cNvSpPr>
            <p:nvPr/>
          </p:nvSpPr>
          <p:spPr bwMode="auto">
            <a:xfrm>
              <a:off x="2219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5" name="Oval 43"/>
            <p:cNvSpPr>
              <a:spLocks noChangeArrowheads="1"/>
            </p:cNvSpPr>
            <p:nvPr/>
          </p:nvSpPr>
          <p:spPr bwMode="auto">
            <a:xfrm>
              <a:off x="2344" y="576"/>
              <a:ext cx="99" cy="99"/>
            </a:xfrm>
            <a:prstGeom prst="ellipse">
              <a:avLst/>
            </a:prstGeom>
            <a:solidFill>
              <a:srgbClr val="FF0000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6" name="Line 44"/>
            <p:cNvSpPr>
              <a:spLocks noChangeShapeType="1"/>
            </p:cNvSpPr>
            <p:nvPr/>
          </p:nvSpPr>
          <p:spPr bwMode="auto">
            <a:xfrm>
              <a:off x="2021" y="1055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7" name="Line 45"/>
            <p:cNvSpPr>
              <a:spLocks noChangeShapeType="1"/>
            </p:cNvSpPr>
            <p:nvPr/>
          </p:nvSpPr>
          <p:spPr bwMode="auto">
            <a:xfrm>
              <a:off x="2021" y="90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8" name="Line 46"/>
            <p:cNvSpPr>
              <a:spLocks noChangeShapeType="1"/>
            </p:cNvSpPr>
            <p:nvPr/>
          </p:nvSpPr>
          <p:spPr bwMode="auto">
            <a:xfrm>
              <a:off x="2021" y="764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39" name="Line 47"/>
            <p:cNvSpPr>
              <a:spLocks noChangeShapeType="1"/>
            </p:cNvSpPr>
            <p:nvPr/>
          </p:nvSpPr>
          <p:spPr bwMode="auto">
            <a:xfrm>
              <a:off x="2021" y="619"/>
              <a:ext cx="369" cy="0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0" name="Line 48"/>
            <p:cNvSpPr>
              <a:spLocks noChangeShapeType="1"/>
            </p:cNvSpPr>
            <p:nvPr/>
          </p:nvSpPr>
          <p:spPr bwMode="auto">
            <a:xfrm flipV="1">
              <a:off x="2390" y="619"/>
              <a:ext cx="0" cy="449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1" name="Line 49"/>
            <p:cNvSpPr>
              <a:spLocks noChangeShapeType="1"/>
            </p:cNvSpPr>
            <p:nvPr/>
          </p:nvSpPr>
          <p:spPr bwMode="auto">
            <a:xfrm flipV="1">
              <a:off x="2267" y="624"/>
              <a:ext cx="0" cy="444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2" name="Line 50"/>
            <p:cNvSpPr>
              <a:spLocks noChangeShapeType="1"/>
            </p:cNvSpPr>
            <p:nvPr/>
          </p:nvSpPr>
          <p:spPr bwMode="auto">
            <a:xfrm flipV="1">
              <a:off x="2144" y="624"/>
              <a:ext cx="0" cy="432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43" name="Line 51"/>
            <p:cNvSpPr>
              <a:spLocks noChangeShapeType="1"/>
            </p:cNvSpPr>
            <p:nvPr/>
          </p:nvSpPr>
          <p:spPr bwMode="auto">
            <a:xfrm flipV="1">
              <a:off x="2021" y="619"/>
              <a:ext cx="0" cy="437"/>
            </a:xfrm>
            <a:prstGeom prst="line">
              <a:avLst/>
            </a:prstGeom>
            <a:noFill/>
            <a:ln w="28575">
              <a:solidFill>
                <a:srgbClr val="FF99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4309044" name="Picture 5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457200"/>
            <a:ext cx="6858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045" name="Picture 5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62400"/>
            <a:ext cx="590550" cy="609600"/>
          </a:xfrm>
          <a:prstGeom prst="rect">
            <a:avLst/>
          </a:prstGeom>
          <a:noFill/>
        </p:spPr>
      </p:pic>
      <p:pic>
        <p:nvPicPr>
          <p:cNvPr id="4309046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6172200"/>
            <a:ext cx="60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7" name="Picture 5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47800"/>
            <a:ext cx="7620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9048" name="Picture 5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6172200"/>
            <a:ext cx="4413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49" name="Picture 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0" y="6172200"/>
            <a:ext cx="530225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0" name="Picture 5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133600"/>
            <a:ext cx="766763" cy="501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309051" name="AutoShape 59"/>
          <p:cNvSpPr>
            <a:spLocks noChangeArrowheads="1"/>
          </p:cNvSpPr>
          <p:nvPr/>
        </p:nvSpPr>
        <p:spPr bwMode="auto">
          <a:xfrm rot="-2866024">
            <a:off x="975519" y="5796756"/>
            <a:ext cx="390525" cy="360363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2" name="AutoShape 60"/>
          <p:cNvSpPr>
            <a:spLocks noChangeArrowheads="1"/>
          </p:cNvSpPr>
          <p:nvPr/>
        </p:nvSpPr>
        <p:spPr bwMode="auto">
          <a:xfrm rot="16200000">
            <a:off x="1450182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3" name="AutoShape 61"/>
          <p:cNvSpPr>
            <a:spLocks noChangeArrowheads="1"/>
          </p:cNvSpPr>
          <p:nvPr/>
        </p:nvSpPr>
        <p:spPr bwMode="auto">
          <a:xfrm rot="16200000">
            <a:off x="2023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4" name="AutoShape 62"/>
          <p:cNvSpPr>
            <a:spLocks noChangeArrowheads="1"/>
          </p:cNvSpPr>
          <p:nvPr/>
        </p:nvSpPr>
        <p:spPr bwMode="auto">
          <a:xfrm rot="16200000">
            <a:off x="3852069" y="5596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5" name="AutoShape 63"/>
          <p:cNvSpPr>
            <a:spLocks noChangeArrowheads="1"/>
          </p:cNvSpPr>
          <p:nvPr/>
        </p:nvSpPr>
        <p:spPr bwMode="auto">
          <a:xfrm rot="16200000">
            <a:off x="4309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6" name="AutoShape 64"/>
          <p:cNvSpPr>
            <a:spLocks noChangeArrowheads="1"/>
          </p:cNvSpPr>
          <p:nvPr/>
        </p:nvSpPr>
        <p:spPr bwMode="auto">
          <a:xfrm rot="16200000">
            <a:off x="5071269" y="56459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57" name="AutoShape 65"/>
          <p:cNvSpPr>
            <a:spLocks noChangeArrowheads="1"/>
          </p:cNvSpPr>
          <p:nvPr/>
        </p:nvSpPr>
        <p:spPr bwMode="auto">
          <a:xfrm rot="16200000">
            <a:off x="7074694" y="56586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pic>
        <p:nvPicPr>
          <p:cNvPr id="4309058" name="Picture 6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3352800"/>
            <a:ext cx="838200" cy="56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309059" name="Picture 67" descr="via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2924733">
            <a:off x="7835106" y="1080294"/>
            <a:ext cx="484188" cy="609600"/>
          </a:xfrm>
          <a:prstGeom prst="rect">
            <a:avLst/>
          </a:prstGeom>
          <a:noFill/>
        </p:spPr>
      </p:pic>
      <p:pic>
        <p:nvPicPr>
          <p:cNvPr id="4309060" name="Picture 68" descr="B_OEQ12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rot="2730464">
            <a:off x="8396288" y="1738312"/>
            <a:ext cx="528638" cy="557213"/>
          </a:xfrm>
          <a:prstGeom prst="rect">
            <a:avLst/>
          </a:prstGeom>
          <a:noFill/>
        </p:spPr>
      </p:pic>
      <p:pic>
        <p:nvPicPr>
          <p:cNvPr id="4309061" name="Picture 69" descr="rocketebook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612188" y="914400"/>
            <a:ext cx="531812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9062" name="Oval 70"/>
          <p:cNvSpPr>
            <a:spLocks noChangeArrowheads="1"/>
          </p:cNvSpPr>
          <p:nvPr/>
        </p:nvSpPr>
        <p:spPr bwMode="auto">
          <a:xfrm rot="2650181">
            <a:off x="6629400" y="1828800"/>
            <a:ext cx="2514600" cy="61753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Portal</a:t>
            </a:r>
          </a:p>
        </p:txBody>
      </p:sp>
      <p:sp>
        <p:nvSpPr>
          <p:cNvPr id="4309063" name="Text Box 71"/>
          <p:cNvSpPr txBox="1">
            <a:spLocks noChangeArrowheads="1"/>
          </p:cNvSpPr>
          <p:nvPr/>
        </p:nvSpPr>
        <p:spPr bwMode="auto">
          <a:xfrm>
            <a:off x="7499350" y="5486400"/>
            <a:ext cx="164465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Sensor or Data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Interchange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4" name="Rectangle 72"/>
          <p:cNvSpPr>
            <a:spLocks noChangeArrowheads="1"/>
          </p:cNvSpPr>
          <p:nvPr/>
        </p:nvSpPr>
        <p:spPr bwMode="auto">
          <a:xfrm>
            <a:off x="0" y="5029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65" name="Text Box 73"/>
          <p:cNvSpPr txBox="1">
            <a:spLocks noChangeArrowheads="1"/>
          </p:cNvSpPr>
          <p:nvPr/>
        </p:nvSpPr>
        <p:spPr bwMode="auto">
          <a:xfrm>
            <a:off x="179388" y="115888"/>
            <a:ext cx="8859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Raw Data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  <a:sym typeface="Wingdings" pitchFamily="2" charset="2"/>
              </a:rPr>
              <a:t>     Data    Information     Knowledge      Wisdom    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Decisions</a:t>
            </a:r>
          </a:p>
        </p:txBody>
      </p:sp>
      <p:sp>
        <p:nvSpPr>
          <p:cNvPr id="4309066" name="AutoShape 74"/>
          <p:cNvSpPr>
            <a:spLocks noChangeArrowheads="1"/>
          </p:cNvSpPr>
          <p:nvPr/>
        </p:nvSpPr>
        <p:spPr bwMode="auto">
          <a:xfrm rot="5400000">
            <a:off x="25566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7" name="AutoShape 75"/>
          <p:cNvSpPr>
            <a:spLocks noChangeArrowheads="1"/>
          </p:cNvSpPr>
          <p:nvPr/>
        </p:nvSpPr>
        <p:spPr bwMode="auto">
          <a:xfrm rot="5400000">
            <a:off x="1566069" y="10247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68" name="Rectangle 76"/>
          <p:cNvSpPr>
            <a:spLocks noChangeArrowheads="1"/>
          </p:cNvSpPr>
          <p:nvPr/>
        </p:nvSpPr>
        <p:spPr bwMode="auto">
          <a:xfrm>
            <a:off x="0" y="2743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Service</a:t>
            </a:r>
          </a:p>
        </p:txBody>
      </p:sp>
      <p:sp>
        <p:nvSpPr>
          <p:cNvPr id="4309069" name="AutoShape 77"/>
          <p:cNvSpPr>
            <a:spLocks noChangeArrowheads="1"/>
          </p:cNvSpPr>
          <p:nvPr/>
        </p:nvSpPr>
        <p:spPr bwMode="auto">
          <a:xfrm rot="5400000">
            <a:off x="3547269" y="1100931"/>
            <a:ext cx="407988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0" name="Rectangle 78"/>
          <p:cNvSpPr>
            <a:spLocks noChangeArrowheads="1"/>
          </p:cNvSpPr>
          <p:nvPr/>
        </p:nvSpPr>
        <p:spPr bwMode="auto">
          <a:xfrm>
            <a:off x="0" y="838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sp>
        <p:nvSpPr>
          <p:cNvPr id="4309071" name="AutoShape 79"/>
          <p:cNvSpPr>
            <a:spLocks noChangeArrowheads="1"/>
          </p:cNvSpPr>
          <p:nvPr/>
        </p:nvSpPr>
        <p:spPr bwMode="auto">
          <a:xfrm rot="5400000">
            <a:off x="4842669" y="1150144"/>
            <a:ext cx="407987" cy="339725"/>
          </a:xfrm>
          <a:prstGeom prst="flowChartDelay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SS</a:t>
            </a:r>
          </a:p>
        </p:txBody>
      </p:sp>
      <p:sp>
        <p:nvSpPr>
          <p:cNvPr id="4309072" name="Rectangle 80"/>
          <p:cNvSpPr>
            <a:spLocks noChangeArrowheads="1"/>
          </p:cNvSpPr>
          <p:nvPr/>
        </p:nvSpPr>
        <p:spPr bwMode="auto">
          <a:xfrm>
            <a:off x="4495800" y="457200"/>
            <a:ext cx="915988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Another</a:t>
            </a:r>
            <a:b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Grid</a:t>
            </a: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990600" y="1198563"/>
            <a:ext cx="533400" cy="4537075"/>
            <a:chOff x="624" y="755"/>
            <a:chExt cx="336" cy="2858"/>
          </a:xfrm>
        </p:grpSpPr>
        <p:sp>
          <p:nvSpPr>
            <p:cNvPr id="4309074" name="AutoShape 82"/>
            <p:cNvSpPr>
              <a:spLocks noChangeArrowheads="1"/>
            </p:cNvSpPr>
            <p:nvPr/>
          </p:nvSpPr>
          <p:spPr bwMode="auto">
            <a:xfrm rot="2360223">
              <a:off x="693" y="755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5" name="AutoShape 83"/>
            <p:cNvSpPr>
              <a:spLocks noChangeArrowheads="1"/>
            </p:cNvSpPr>
            <p:nvPr/>
          </p:nvSpPr>
          <p:spPr bwMode="auto">
            <a:xfrm>
              <a:off x="624" y="1109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6" name="AutoShape 84"/>
            <p:cNvSpPr>
              <a:spLocks noChangeArrowheads="1"/>
            </p:cNvSpPr>
            <p:nvPr/>
          </p:nvSpPr>
          <p:spPr bwMode="auto">
            <a:xfrm>
              <a:off x="624" y="148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7" name="AutoShape 85"/>
            <p:cNvSpPr>
              <a:spLocks noChangeArrowheads="1"/>
            </p:cNvSpPr>
            <p:nvPr/>
          </p:nvSpPr>
          <p:spPr bwMode="auto">
            <a:xfrm>
              <a:off x="624" y="185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8" name="AutoShape 86"/>
            <p:cNvSpPr>
              <a:spLocks noChangeArrowheads="1"/>
            </p:cNvSpPr>
            <p:nvPr/>
          </p:nvSpPr>
          <p:spPr bwMode="auto">
            <a:xfrm>
              <a:off x="624" y="2234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79" name="AutoShape 87"/>
            <p:cNvSpPr>
              <a:spLocks noChangeArrowheads="1"/>
            </p:cNvSpPr>
            <p:nvPr/>
          </p:nvSpPr>
          <p:spPr bwMode="auto">
            <a:xfrm>
              <a:off x="624" y="2609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0" name="AutoShape 88"/>
            <p:cNvSpPr>
              <a:spLocks noChangeArrowheads="1"/>
            </p:cNvSpPr>
            <p:nvPr/>
          </p:nvSpPr>
          <p:spPr bwMode="auto">
            <a:xfrm>
              <a:off x="624" y="2984"/>
              <a:ext cx="267" cy="253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  <p:sp>
          <p:nvSpPr>
            <p:cNvPr id="4309081" name="AutoShape 89"/>
            <p:cNvSpPr>
              <a:spLocks noChangeArrowheads="1"/>
            </p:cNvSpPr>
            <p:nvPr/>
          </p:nvSpPr>
          <p:spPr bwMode="auto">
            <a:xfrm>
              <a:off x="624" y="3360"/>
              <a:ext cx="267" cy="253"/>
            </a:xfrm>
            <a:prstGeom prst="flowChartDelay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sp>
        <p:nvSpPr>
          <p:cNvPr id="4309082" name="Text Box 90"/>
          <p:cNvSpPr txBox="1">
            <a:spLocks noChangeArrowheads="1"/>
          </p:cNvSpPr>
          <p:nvPr/>
        </p:nvSpPr>
        <p:spPr bwMode="auto">
          <a:xfrm rot="2671048">
            <a:off x="6248400" y="22860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Inter-Service Messages</a:t>
            </a:r>
          </a:p>
        </p:txBody>
      </p: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5715000" y="6091238"/>
            <a:ext cx="1143000" cy="766762"/>
            <a:chOff x="2256" y="2641"/>
            <a:chExt cx="720" cy="483"/>
          </a:xfrm>
        </p:grpSpPr>
        <p:sp>
          <p:nvSpPr>
            <p:cNvPr id="430908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5" name="Text Box 93"/>
            <p:cNvSpPr txBox="1">
              <a:spLocks noChangeArrowheads="1"/>
            </p:cNvSpPr>
            <p:nvPr/>
          </p:nvSpPr>
          <p:spPr bwMode="auto">
            <a:xfrm>
              <a:off x="2389" y="2688"/>
              <a:ext cx="48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Storage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2514600" y="6019800"/>
            <a:ext cx="1143000" cy="766763"/>
            <a:chOff x="2256" y="2641"/>
            <a:chExt cx="720" cy="483"/>
          </a:xfrm>
        </p:grpSpPr>
        <p:sp>
          <p:nvSpPr>
            <p:cNvPr id="4309087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88" name="Text Box 96"/>
            <p:cNvSpPr txBox="1">
              <a:spLocks noChangeArrowheads="1"/>
            </p:cNvSpPr>
            <p:nvPr/>
          </p:nvSpPr>
          <p:spPr bwMode="auto">
            <a:xfrm>
              <a:off x="2352" y="2688"/>
              <a:ext cx="557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Compute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2590800" y="5257800"/>
            <a:ext cx="339725" cy="762000"/>
            <a:chOff x="1632" y="3312"/>
            <a:chExt cx="214" cy="480"/>
          </a:xfrm>
        </p:grpSpPr>
        <p:sp>
          <p:nvSpPr>
            <p:cNvPr id="4309090" name="Line 98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1" name="AutoShape 99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5638800" y="5334000"/>
            <a:ext cx="339725" cy="762000"/>
            <a:chOff x="1632" y="3312"/>
            <a:chExt cx="214" cy="480"/>
          </a:xfrm>
        </p:grpSpPr>
        <p:sp>
          <p:nvSpPr>
            <p:cNvPr id="4309093" name="Line 101"/>
            <p:cNvSpPr>
              <a:spLocks noChangeShapeType="1"/>
            </p:cNvSpPr>
            <p:nvPr/>
          </p:nvSpPr>
          <p:spPr bwMode="auto">
            <a:xfrm>
              <a:off x="1632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4" name="AutoShape 102"/>
            <p:cNvSpPr>
              <a:spLocks noChangeArrowheads="1"/>
            </p:cNvSpPr>
            <p:nvPr/>
          </p:nvSpPr>
          <p:spPr bwMode="auto">
            <a:xfrm rot="16200000">
              <a:off x="1610" y="3382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3352800" y="5181600"/>
            <a:ext cx="339725" cy="762000"/>
            <a:chOff x="2208" y="3312"/>
            <a:chExt cx="214" cy="480"/>
          </a:xfrm>
        </p:grpSpPr>
        <p:sp>
          <p:nvSpPr>
            <p:cNvPr id="4309096" name="Line 104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097" name="AutoShape 105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0" name="Group 106"/>
          <p:cNvGrpSpPr>
            <a:grpSpLocks/>
          </p:cNvGrpSpPr>
          <p:nvPr/>
        </p:nvGrpSpPr>
        <p:grpSpPr bwMode="auto">
          <a:xfrm>
            <a:off x="6477000" y="5257800"/>
            <a:ext cx="339725" cy="762000"/>
            <a:chOff x="2208" y="3312"/>
            <a:chExt cx="214" cy="480"/>
          </a:xfrm>
        </p:grpSpPr>
        <p:sp>
          <p:nvSpPr>
            <p:cNvPr id="4309099" name="Line 107"/>
            <p:cNvSpPr>
              <a:spLocks noChangeShapeType="1"/>
            </p:cNvSpPr>
            <p:nvPr/>
          </p:nvSpPr>
          <p:spPr bwMode="auto">
            <a:xfrm flipH="1">
              <a:off x="2208" y="3312"/>
              <a:ext cx="192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0" name="AutoShape 108"/>
            <p:cNvSpPr>
              <a:spLocks noChangeArrowheads="1"/>
            </p:cNvSpPr>
            <p:nvPr/>
          </p:nvSpPr>
          <p:spPr bwMode="auto">
            <a:xfrm rot="16200000">
              <a:off x="2186" y="3461"/>
              <a:ext cx="257" cy="214"/>
            </a:xfrm>
            <a:prstGeom prst="flowChartDelay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SS</a:t>
              </a:r>
            </a:p>
          </p:txBody>
        </p:sp>
      </p:grp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5795963" y="2241550"/>
            <a:ext cx="827087" cy="766763"/>
            <a:chOff x="2256" y="2641"/>
            <a:chExt cx="720" cy="483"/>
          </a:xfrm>
        </p:grpSpPr>
        <p:sp>
          <p:nvSpPr>
            <p:cNvPr id="430910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3" name="Text Box 11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2" name="Group 112"/>
          <p:cNvGrpSpPr>
            <a:grpSpLocks/>
          </p:cNvGrpSpPr>
          <p:nvPr/>
        </p:nvGrpSpPr>
        <p:grpSpPr bwMode="auto">
          <a:xfrm>
            <a:off x="4824413" y="4437063"/>
            <a:ext cx="827087" cy="766762"/>
            <a:chOff x="2256" y="2641"/>
            <a:chExt cx="720" cy="483"/>
          </a:xfrm>
        </p:grpSpPr>
        <p:sp>
          <p:nvSpPr>
            <p:cNvPr id="430910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6" name="Text Box 11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3" name="Group 115"/>
          <p:cNvGrpSpPr>
            <a:grpSpLocks/>
          </p:cNvGrpSpPr>
          <p:nvPr/>
        </p:nvGrpSpPr>
        <p:grpSpPr bwMode="auto">
          <a:xfrm>
            <a:off x="1584325" y="1952625"/>
            <a:ext cx="827088" cy="766763"/>
            <a:chOff x="2256" y="2641"/>
            <a:chExt cx="720" cy="483"/>
          </a:xfrm>
        </p:grpSpPr>
        <p:sp>
          <p:nvSpPr>
            <p:cNvPr id="4309108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09" name="Text Box 117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4" name="Group 118"/>
          <p:cNvGrpSpPr>
            <a:grpSpLocks/>
          </p:cNvGrpSpPr>
          <p:nvPr/>
        </p:nvGrpSpPr>
        <p:grpSpPr bwMode="auto">
          <a:xfrm>
            <a:off x="4859338" y="1592263"/>
            <a:ext cx="981075" cy="647700"/>
            <a:chOff x="2256" y="2641"/>
            <a:chExt cx="720" cy="483"/>
          </a:xfrm>
        </p:grpSpPr>
        <p:sp>
          <p:nvSpPr>
            <p:cNvPr id="4309111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2" name="Text Box 120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5" name="Group 121"/>
          <p:cNvGrpSpPr>
            <a:grpSpLocks/>
          </p:cNvGrpSpPr>
          <p:nvPr/>
        </p:nvGrpSpPr>
        <p:grpSpPr bwMode="auto">
          <a:xfrm>
            <a:off x="7315200" y="3429000"/>
            <a:ext cx="981075" cy="647700"/>
            <a:chOff x="2256" y="2641"/>
            <a:chExt cx="720" cy="483"/>
          </a:xfrm>
        </p:grpSpPr>
        <p:sp>
          <p:nvSpPr>
            <p:cNvPr id="4309114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15" name="Text Box 123"/>
            <p:cNvSpPr txBox="1">
              <a:spLocks noChangeArrowheads="1"/>
            </p:cNvSpPr>
            <p:nvPr/>
          </p:nvSpPr>
          <p:spPr bwMode="auto">
            <a:xfrm>
              <a:off x="2287" y="2688"/>
              <a:ext cx="688" cy="3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Discovery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16" name="Group 124"/>
          <p:cNvGrpSpPr>
            <a:grpSpLocks/>
          </p:cNvGrpSpPr>
          <p:nvPr/>
        </p:nvGrpSpPr>
        <p:grpSpPr bwMode="auto">
          <a:xfrm>
            <a:off x="2663825" y="1628775"/>
            <a:ext cx="2052638" cy="1079500"/>
            <a:chOff x="1156" y="1253"/>
            <a:chExt cx="1293" cy="680"/>
          </a:xfrm>
        </p:grpSpPr>
        <p:grpSp>
          <p:nvGrpSpPr>
            <p:cNvPr id="17" name="Group 125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19" name="Oval 127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20" name="Oval 128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21" name="Oval 129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19" name="Group 130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0" name="Group 131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1" name="Group 134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27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2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29" name="AutoShape 137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38"/>
          <p:cNvGrpSpPr>
            <a:grpSpLocks/>
          </p:cNvGrpSpPr>
          <p:nvPr/>
        </p:nvGrpSpPr>
        <p:grpSpPr bwMode="auto">
          <a:xfrm>
            <a:off x="1619250" y="2852738"/>
            <a:ext cx="2052638" cy="1079500"/>
            <a:chOff x="1156" y="1253"/>
            <a:chExt cx="1293" cy="680"/>
          </a:xfrm>
        </p:grpSpPr>
        <p:grpSp>
          <p:nvGrpSpPr>
            <p:cNvPr id="23" name="Group 139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24" name="Group 140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33" name="Oval 141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34" name="Oval 142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35" name="Oval 143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25" name="Group 144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26" name="Group 145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3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3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27" name="Group 148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4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4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43" name="AutoShape 151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52"/>
          <p:cNvGrpSpPr>
            <a:grpSpLocks/>
          </p:cNvGrpSpPr>
          <p:nvPr/>
        </p:nvGrpSpPr>
        <p:grpSpPr bwMode="auto">
          <a:xfrm>
            <a:off x="2590800" y="4038600"/>
            <a:ext cx="2052638" cy="1079500"/>
            <a:chOff x="1156" y="1253"/>
            <a:chExt cx="1293" cy="680"/>
          </a:xfrm>
        </p:grpSpPr>
        <p:grpSp>
          <p:nvGrpSpPr>
            <p:cNvPr id="29" name="Group 153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30" name="Group 154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47" name="Oval 155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48" name="Oval 156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49" name="Oval 157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31" name="Group 158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089" name="Group 159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092" name="Group 162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5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56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57" name="AutoShape 165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309095" name="Group 166"/>
          <p:cNvGrpSpPr>
            <a:grpSpLocks/>
          </p:cNvGrpSpPr>
          <p:nvPr/>
        </p:nvGrpSpPr>
        <p:grpSpPr bwMode="auto">
          <a:xfrm>
            <a:off x="6335713" y="4473575"/>
            <a:ext cx="827087" cy="766763"/>
            <a:chOff x="2256" y="2641"/>
            <a:chExt cx="720" cy="483"/>
          </a:xfrm>
        </p:grpSpPr>
        <p:sp>
          <p:nvSpPr>
            <p:cNvPr id="4309159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0" name="Text Box 168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098" name="Group 169"/>
          <p:cNvGrpSpPr>
            <a:grpSpLocks/>
          </p:cNvGrpSpPr>
          <p:nvPr/>
        </p:nvGrpSpPr>
        <p:grpSpPr bwMode="auto">
          <a:xfrm>
            <a:off x="3816350" y="2889250"/>
            <a:ext cx="827088" cy="766763"/>
            <a:chOff x="2256" y="2641"/>
            <a:chExt cx="720" cy="483"/>
          </a:xfrm>
        </p:grpSpPr>
        <p:sp>
          <p:nvSpPr>
            <p:cNvPr id="4309162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3" name="Text Box 171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1" name="Group 172"/>
          <p:cNvGrpSpPr>
            <a:grpSpLocks/>
          </p:cNvGrpSpPr>
          <p:nvPr/>
        </p:nvGrpSpPr>
        <p:grpSpPr bwMode="auto">
          <a:xfrm>
            <a:off x="1584325" y="4292600"/>
            <a:ext cx="827088" cy="766763"/>
            <a:chOff x="2256" y="2641"/>
            <a:chExt cx="720" cy="483"/>
          </a:xfrm>
        </p:grpSpPr>
        <p:sp>
          <p:nvSpPr>
            <p:cNvPr id="4309165" name="Cloud"/>
            <p:cNvSpPr>
              <a:spLocks noChangeAspect="1" noEditPoints="1" noChangeArrowheads="1"/>
            </p:cNvSpPr>
            <p:nvPr/>
          </p:nvSpPr>
          <p:spPr bwMode="auto">
            <a:xfrm>
              <a:off x="2256" y="2641"/>
              <a:ext cx="720" cy="48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309166" name="Text Box 174"/>
            <p:cNvSpPr txBox="1">
              <a:spLocks noChangeArrowheads="1"/>
            </p:cNvSpPr>
            <p:nvPr/>
          </p:nvSpPr>
          <p:spPr bwMode="auto">
            <a:xfrm>
              <a:off x="2349" y="2688"/>
              <a:ext cx="563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Filter</a:t>
              </a:r>
              <a:b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Cloud</a:t>
              </a:r>
            </a:p>
          </p:txBody>
        </p:sp>
      </p:grpSp>
      <p:grpSp>
        <p:nvGrpSpPr>
          <p:cNvPr id="4309104" name="Group 175"/>
          <p:cNvGrpSpPr>
            <a:grpSpLocks/>
          </p:cNvGrpSpPr>
          <p:nvPr/>
        </p:nvGrpSpPr>
        <p:grpSpPr bwMode="auto">
          <a:xfrm>
            <a:off x="4824413" y="3249613"/>
            <a:ext cx="2052637" cy="1079500"/>
            <a:chOff x="1156" y="1253"/>
            <a:chExt cx="1293" cy="680"/>
          </a:xfrm>
        </p:grpSpPr>
        <p:grpSp>
          <p:nvGrpSpPr>
            <p:cNvPr id="4309107" name="Group 176"/>
            <p:cNvGrpSpPr>
              <a:grpSpLocks/>
            </p:cNvGrpSpPr>
            <p:nvPr/>
          </p:nvGrpSpPr>
          <p:grpSpPr bwMode="auto">
            <a:xfrm>
              <a:off x="1186" y="1264"/>
              <a:ext cx="1233" cy="658"/>
              <a:chOff x="1179" y="1253"/>
              <a:chExt cx="1233" cy="658"/>
            </a:xfrm>
          </p:grpSpPr>
          <p:grpSp>
            <p:nvGrpSpPr>
              <p:cNvPr id="4309110" name="Group 177"/>
              <p:cNvGrpSpPr>
                <a:grpSpLocks/>
              </p:cNvGrpSpPr>
              <p:nvPr/>
            </p:nvGrpSpPr>
            <p:grpSpPr bwMode="auto">
              <a:xfrm>
                <a:off x="1179" y="1414"/>
                <a:ext cx="1233" cy="336"/>
                <a:chOff x="1179" y="1407"/>
                <a:chExt cx="1233" cy="336"/>
              </a:xfrm>
            </p:grpSpPr>
            <p:sp>
              <p:nvSpPr>
                <p:cNvPr id="4309170" name="Oval 178"/>
                <p:cNvSpPr>
                  <a:spLocks noChangeArrowheads="1"/>
                </p:cNvSpPr>
                <p:nvPr/>
              </p:nvSpPr>
              <p:spPr bwMode="auto">
                <a:xfrm>
                  <a:off x="1535" y="1407"/>
                  <a:ext cx="521" cy="336"/>
                </a:xfrm>
                <a:prstGeom prst="ellips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Filter </a:t>
                  </a:r>
                </a:p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000" b="1" kern="1200">
                      <a:solidFill>
                        <a:srgbClr val="FF0000"/>
                      </a:solidFill>
                      <a:latin typeface="Arial" pitchFamily="34" charset="0"/>
                      <a:ea typeface="+mn-ea"/>
                      <a:cs typeface="+mn-cs"/>
                    </a:rPr>
                    <a:t>Service</a:t>
                  </a:r>
                </a:p>
              </p:txBody>
            </p:sp>
            <p:sp>
              <p:nvSpPr>
                <p:cNvPr id="4309171" name="Oval 179"/>
                <p:cNvSpPr>
                  <a:spLocks noChangeArrowheads="1"/>
                </p:cNvSpPr>
                <p:nvPr/>
              </p:nvSpPr>
              <p:spPr bwMode="auto">
                <a:xfrm>
                  <a:off x="2154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  <p:sp>
              <p:nvSpPr>
                <p:cNvPr id="4309172" name="Oval 180"/>
                <p:cNvSpPr>
                  <a:spLocks noChangeArrowheads="1"/>
                </p:cNvSpPr>
                <p:nvPr/>
              </p:nvSpPr>
              <p:spPr bwMode="auto">
                <a:xfrm>
                  <a:off x="1179" y="1462"/>
                  <a:ext cx="258" cy="227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kern="1200">
                      <a:solidFill>
                        <a:srgbClr val="FF0000"/>
                      </a:solidFill>
                      <a:latin typeface="Arial Black" pitchFamily="34" charset="0"/>
                      <a:ea typeface="+mn-ea"/>
                      <a:cs typeface="+mn-cs"/>
                    </a:rPr>
                    <a:t>fs</a:t>
                  </a:r>
                </a:p>
              </p:txBody>
            </p:sp>
          </p:grpSp>
          <p:grpSp>
            <p:nvGrpSpPr>
              <p:cNvPr id="4309113" name="Group 181"/>
              <p:cNvGrpSpPr>
                <a:grpSpLocks/>
              </p:cNvGrpSpPr>
              <p:nvPr/>
            </p:nvGrpSpPr>
            <p:grpSpPr bwMode="auto">
              <a:xfrm>
                <a:off x="1349" y="1253"/>
                <a:ext cx="893" cy="658"/>
                <a:chOff x="1315" y="1275"/>
                <a:chExt cx="893" cy="658"/>
              </a:xfrm>
            </p:grpSpPr>
            <p:grpSp>
              <p:nvGrpSpPr>
                <p:cNvPr id="4309116" name="Group 182"/>
                <p:cNvGrpSpPr>
                  <a:grpSpLocks/>
                </p:cNvGrpSpPr>
                <p:nvPr/>
              </p:nvGrpSpPr>
              <p:grpSpPr bwMode="auto">
                <a:xfrm>
                  <a:off x="1315" y="1275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  <p:grpSp>
              <p:nvGrpSpPr>
                <p:cNvPr id="4309117" name="Group 185"/>
                <p:cNvGrpSpPr>
                  <a:grpSpLocks/>
                </p:cNvGrpSpPr>
                <p:nvPr/>
              </p:nvGrpSpPr>
              <p:grpSpPr bwMode="auto">
                <a:xfrm>
                  <a:off x="1315" y="1706"/>
                  <a:ext cx="893" cy="227"/>
                  <a:chOff x="1338" y="1275"/>
                  <a:chExt cx="893" cy="227"/>
                </a:xfrm>
              </p:grpSpPr>
              <p:sp>
                <p:nvSpPr>
                  <p:cNvPr id="430917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338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  <p:sp>
                <p:nvSpPr>
                  <p:cNvPr id="430917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973" y="1275"/>
                    <a:ext cx="258" cy="2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spAutoFit/>
                  </a:bodyPr>
                  <a:lstStyle/>
                  <a:p>
                    <a:pPr algn="ctr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200" kern="1200">
                        <a:solidFill>
                          <a:srgbClr val="FF0000"/>
                        </a:solidFill>
                        <a:latin typeface="Arial Black" pitchFamily="34" charset="0"/>
                        <a:ea typeface="+mn-ea"/>
                        <a:cs typeface="+mn-cs"/>
                      </a:rPr>
                      <a:t>fs</a:t>
                    </a:r>
                  </a:p>
                </p:txBody>
              </p:sp>
            </p:grpSp>
          </p:grpSp>
        </p:grpSp>
        <p:sp>
          <p:nvSpPr>
            <p:cNvPr id="4309180" name="AutoShape 188"/>
            <p:cNvSpPr>
              <a:spLocks noChangeArrowheads="1"/>
            </p:cNvSpPr>
            <p:nvPr/>
          </p:nvSpPr>
          <p:spPr bwMode="auto">
            <a:xfrm>
              <a:off x="1156" y="1253"/>
              <a:ext cx="1293" cy="68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309181" name="Rectangle 18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Information and Cyberinfrastructure</a:t>
            </a:r>
          </a:p>
        </p:txBody>
      </p:sp>
      <p:sp>
        <p:nvSpPr>
          <p:cNvPr id="4309182" name="Text Box 190"/>
          <p:cNvSpPr txBox="1">
            <a:spLocks noChangeArrowheads="1"/>
          </p:cNvSpPr>
          <p:nvPr/>
        </p:nvSpPr>
        <p:spPr bwMode="auto">
          <a:xfrm>
            <a:off x="7467600" y="4267200"/>
            <a:ext cx="16764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Traditional Grid with exposed services</a:t>
            </a:r>
          </a:p>
        </p:txBody>
      </p:sp>
      <p:sp>
        <p:nvSpPr>
          <p:cNvPr id="4309183" name="Line 191"/>
          <p:cNvSpPr>
            <a:spLocks noChangeShapeType="1"/>
          </p:cNvSpPr>
          <p:nvPr/>
        </p:nvSpPr>
        <p:spPr bwMode="auto">
          <a:xfrm flipH="1" flipV="1">
            <a:off x="6705600" y="4114800"/>
            <a:ext cx="838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91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Core (eScience) Cloud Architecture</a:t>
            </a:r>
            <a:endParaRPr lang="en-US" dirty="0"/>
          </a:p>
        </p:txBody>
      </p:sp>
      <p:sp>
        <p:nvSpPr>
          <p:cNvPr id="23555" name="Content Placeholder 2"/>
          <p:cNvSpPr txBox="1">
            <a:spLocks/>
          </p:cNvSpPr>
          <p:nvPr/>
        </p:nvSpPr>
        <p:spPr bwMode="auto">
          <a:xfrm>
            <a:off x="228600" y="838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800" kern="1200">
              <a:solidFill>
                <a:prstClr val="black"/>
              </a:solidFill>
              <a:latin typeface="Calibri" pitchFamily="-11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25525"/>
            <a:ext cx="68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PAAS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38200" y="1085850"/>
            <a:ext cx="2667000" cy="879237"/>
            <a:chOff x="838200" y="1085838"/>
            <a:chExt cx="2667000" cy="878670"/>
          </a:xfrm>
        </p:grpSpPr>
        <p:sp>
          <p:nvSpPr>
            <p:cNvPr id="5" name="Rectangle 4"/>
            <p:cNvSpPr/>
            <p:nvPr/>
          </p:nvSpPr>
          <p:spPr>
            <a:xfrm>
              <a:off x="838200" y="1085838"/>
              <a:ext cx="1295400" cy="6060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VO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Portal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133600" y="1103290"/>
              <a:ext cx="1371600" cy="861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Gadgets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Open Social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Ringside</a:t>
              </a:r>
              <a:endPara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2255838"/>
            <a:ext cx="2743200" cy="584775"/>
            <a:chOff x="838200" y="2255838"/>
            <a:chExt cx="2743200" cy="584775"/>
          </a:xfrm>
        </p:grpSpPr>
        <p:sp>
          <p:nvSpPr>
            <p:cNvPr id="10" name="Rectangle 9"/>
            <p:cNvSpPr/>
            <p:nvPr/>
          </p:nvSpPr>
          <p:spPr bwMode="auto">
            <a:xfrm>
              <a:off x="838200" y="2255838"/>
              <a:ext cx="12954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Build Cloud Application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133600" y="2255838"/>
              <a:ext cx="1447800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Ruby on Rails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1200" dirty="0" err="1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Django</a:t>
              </a:r>
              <a:r>
                <a:rPr lang="en-US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(GAI)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10000" y="1103313"/>
            <a:ext cx="2049463" cy="850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Move Service</a:t>
            </a:r>
            <a:b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(from PC or internet </a:t>
            </a:r>
            <a:b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to Cloud)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1143000" y="3048000"/>
            <a:ext cx="1898650" cy="1127125"/>
            <a:chOff x="911226" y="3373441"/>
            <a:chExt cx="1898108" cy="1127293"/>
          </a:xfrm>
        </p:grpSpPr>
        <p:sp>
          <p:nvSpPr>
            <p:cNvPr id="14" name="Rectangle 13"/>
            <p:cNvSpPr/>
            <p:nvPr/>
          </p:nvSpPr>
          <p:spPr>
            <a:xfrm>
              <a:off x="911226" y="3373441"/>
              <a:ext cx="999839" cy="6065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Security 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Model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99957" y="3405196"/>
              <a:ext cx="909377" cy="1095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VOMS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“UNIX”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OpenID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125913" y="612775"/>
            <a:ext cx="1203325" cy="3619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Deploy VM</a:t>
            </a: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4038600" y="2136775"/>
            <a:ext cx="1752600" cy="2449195"/>
            <a:chOff x="3657600" y="2365375"/>
            <a:chExt cx="1752600" cy="2448864"/>
          </a:xfrm>
        </p:grpSpPr>
        <p:sp>
          <p:nvSpPr>
            <p:cNvPr id="21" name="Rectangle 20"/>
            <p:cNvSpPr/>
            <p:nvPr/>
          </p:nvSpPr>
          <p:spPr>
            <a:xfrm>
              <a:off x="3657600" y="2365375"/>
              <a:ext cx="1752600" cy="3692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Workflow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7600" y="2844735"/>
              <a:ext cx="1752600" cy="1969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MapReduce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Taverna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BPEL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F#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DSS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Windows  Workflow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DRYAD</a:t>
              </a: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976813" y="4651375"/>
            <a:ext cx="1463675" cy="1265238"/>
            <a:chOff x="3833810" y="5184774"/>
            <a:chExt cx="1463499" cy="1264660"/>
          </a:xfrm>
        </p:grpSpPr>
        <p:sp>
          <p:nvSpPr>
            <p:cNvPr id="22" name="Rectangle 21"/>
            <p:cNvSpPr/>
            <p:nvPr/>
          </p:nvSpPr>
          <p:spPr>
            <a:xfrm>
              <a:off x="3841746" y="5598923"/>
              <a:ext cx="1373023" cy="850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Sho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Matlab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Mathematica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33810" y="5184774"/>
              <a:ext cx="1463499" cy="36178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Scripted Math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97225" y="4651375"/>
            <a:ext cx="1527175" cy="758825"/>
            <a:chOff x="3197225" y="4651375"/>
            <a:chExt cx="1527175" cy="75882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197225" y="4651375"/>
              <a:ext cx="9971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Libraries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00400" y="5040868"/>
              <a:ext cx="15240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R, SCALAPACK</a:t>
              </a:r>
            </a:p>
          </p:txBody>
        </p:sp>
      </p:grpSp>
      <p:grpSp>
        <p:nvGrpSpPr>
          <p:cNvPr id="17" name="Group 27"/>
          <p:cNvGrpSpPr>
            <a:grpSpLocks/>
          </p:cNvGrpSpPr>
          <p:nvPr/>
        </p:nvGrpSpPr>
        <p:grpSpPr bwMode="auto">
          <a:xfrm>
            <a:off x="3090863" y="5659438"/>
            <a:ext cx="2343150" cy="1030287"/>
            <a:chOff x="5529266" y="5049816"/>
            <a:chExt cx="2343033" cy="1029202"/>
          </a:xfrm>
        </p:grpSpPr>
        <p:sp>
          <p:nvSpPr>
            <p:cNvPr id="20" name="Rectangle 19"/>
            <p:cNvSpPr/>
            <p:nvPr/>
          </p:nvSpPr>
          <p:spPr>
            <a:xfrm>
              <a:off x="5564189" y="5049816"/>
              <a:ext cx="1101670" cy="6057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High level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Parallel 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29266" y="5717449"/>
              <a:ext cx="2343033" cy="36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“HPF”, PGAS, OpenMP</a:t>
              </a:r>
            </a:p>
          </p:txBody>
        </p:sp>
      </p:grpSp>
      <p:grpSp>
        <p:nvGrpSpPr>
          <p:cNvPr id="28" name="Group 32"/>
          <p:cNvGrpSpPr>
            <a:grpSpLocks/>
          </p:cNvGrpSpPr>
          <p:nvPr/>
        </p:nvGrpSpPr>
        <p:grpSpPr bwMode="auto">
          <a:xfrm>
            <a:off x="6553200" y="1255713"/>
            <a:ext cx="2490788" cy="3328987"/>
            <a:chOff x="6324603" y="1408106"/>
            <a:chExt cx="2490627" cy="3328412"/>
          </a:xfrm>
        </p:grpSpPr>
        <p:sp>
          <p:nvSpPr>
            <p:cNvPr id="18" name="Rectangle 17"/>
            <p:cNvSpPr/>
            <p:nvPr/>
          </p:nvSpPr>
          <p:spPr>
            <a:xfrm>
              <a:off x="6857969" y="1408106"/>
              <a:ext cx="1752487" cy="85075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Classic Compute File Database 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on a cloud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32570" y="2419168"/>
              <a:ext cx="1982660" cy="2317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EC2, S3, SimpleDB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CloudDB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Bigtable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GFS (Hadoop)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? Lustre GPFS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(low level ||)</a:t>
              </a:r>
              <a:b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MPI CCR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Linux Clusters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? Windows Cluster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24603" y="2419168"/>
              <a:ext cx="514317" cy="23173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  <a:b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</a:br>
              <a:endPara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120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VM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543800" y="614363"/>
            <a:ext cx="6858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IAAS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62800" y="4989513"/>
            <a:ext cx="1752600" cy="8509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IAAS = Infrastructure As A Service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8200" y="5048250"/>
            <a:ext cx="1752600" cy="606425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006600"/>
                </a:solidFill>
                <a:latin typeface="Calibri"/>
                <a:ea typeface="+mn-ea"/>
                <a:cs typeface="+mn-cs"/>
              </a:rPr>
              <a:t>PAAS = Platform As A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_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2_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32139</TotalTime>
  <Words>788</Words>
  <Application>Microsoft PowerPoint</Application>
  <PresentationFormat>On-screen Show (4:3)</PresentationFormat>
  <Paragraphs>309</Paragraphs>
  <Slides>19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Globe</vt:lpstr>
      <vt:lpstr>Blue_HP_Light</vt:lpstr>
      <vt:lpstr>1_NPACI/SDSC (logo) template</vt:lpstr>
      <vt:lpstr>DataStream</vt:lpstr>
      <vt:lpstr>2_DataStream</vt:lpstr>
      <vt:lpstr>7_Globe</vt:lpstr>
      <vt:lpstr>Revolution</vt:lpstr>
      <vt:lpstr>9_Globe</vt:lpstr>
      <vt:lpstr>2_Globe</vt:lpstr>
      <vt:lpstr>1_Office Theme</vt:lpstr>
      <vt:lpstr>Default Design</vt:lpstr>
      <vt:lpstr>6_Default Design</vt:lpstr>
      <vt:lpstr>1_Globe</vt:lpstr>
      <vt:lpstr>1_Revolution</vt:lpstr>
      <vt:lpstr>2_Revolution</vt:lpstr>
      <vt:lpstr>PhotoImpact</vt:lpstr>
      <vt:lpstr>Earthquake Polar  and Sensor Grids </vt:lpstr>
      <vt:lpstr>Slide 2</vt:lpstr>
      <vt:lpstr>Slide 3</vt:lpstr>
      <vt:lpstr>Integrating QuakeSim and UAVSAR</vt:lpstr>
      <vt:lpstr>QuakeSpace</vt:lpstr>
      <vt:lpstr>Slide 6</vt:lpstr>
      <vt:lpstr>Web 2.0 and Clouds</vt:lpstr>
      <vt:lpstr>Information and Cyberinfrastructure</vt:lpstr>
      <vt:lpstr>Core (eScience) Cloud Architecture</vt:lpstr>
      <vt:lpstr>Deploying eScience Cloud</vt:lpstr>
      <vt:lpstr>Sensors as a Service</vt:lpstr>
      <vt:lpstr>Slide 12</vt:lpstr>
      <vt:lpstr>Polar Grid goes to Greenland</vt:lpstr>
      <vt:lpstr>Slide 14</vt:lpstr>
      <vt:lpstr>Environmental Monitoring Sensor Grid at Clemson</vt:lpstr>
      <vt:lpstr>Heterogeneous Sensor Grids</vt:lpstr>
      <vt:lpstr>Components of the Sensor Grid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518</cp:revision>
  <dcterms:created xsi:type="dcterms:W3CDTF">1601-01-01T00:00:00Z</dcterms:created>
  <dcterms:modified xsi:type="dcterms:W3CDTF">2008-11-20T16:46:01Z</dcterms:modified>
</cp:coreProperties>
</file>