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7" r:id="rId2"/>
    <p:sldMasterId id="2147483710" r:id="rId3"/>
    <p:sldMasterId id="2147483738" r:id="rId4"/>
  </p:sldMasterIdLst>
  <p:notesMasterIdLst>
    <p:notesMasterId r:id="rId36"/>
  </p:notesMasterIdLst>
  <p:sldIdLst>
    <p:sldId id="424" r:id="rId5"/>
    <p:sldId id="466" r:id="rId6"/>
    <p:sldId id="467" r:id="rId7"/>
    <p:sldId id="468" r:id="rId8"/>
    <p:sldId id="469" r:id="rId9"/>
    <p:sldId id="470" r:id="rId10"/>
    <p:sldId id="471" r:id="rId11"/>
    <p:sldId id="472" r:id="rId12"/>
    <p:sldId id="474" r:id="rId13"/>
    <p:sldId id="483" r:id="rId14"/>
    <p:sldId id="476" r:id="rId15"/>
    <p:sldId id="477" r:id="rId16"/>
    <p:sldId id="478" r:id="rId17"/>
    <p:sldId id="479" r:id="rId18"/>
    <p:sldId id="480" r:id="rId19"/>
    <p:sldId id="481" r:id="rId20"/>
    <p:sldId id="482" r:id="rId21"/>
    <p:sldId id="455" r:id="rId22"/>
    <p:sldId id="456" r:id="rId23"/>
    <p:sldId id="300" r:id="rId24"/>
    <p:sldId id="282" r:id="rId25"/>
    <p:sldId id="283" r:id="rId26"/>
    <p:sldId id="277" r:id="rId27"/>
    <p:sldId id="425" r:id="rId28"/>
    <p:sldId id="426" r:id="rId29"/>
    <p:sldId id="484" r:id="rId30"/>
    <p:sldId id="429" r:id="rId31"/>
    <p:sldId id="343" r:id="rId32"/>
    <p:sldId id="325" r:id="rId33"/>
    <p:sldId id="344" r:id="rId34"/>
    <p:sldId id="45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96" autoAdjust="0"/>
    <p:restoredTop sz="94276" autoAdjust="0"/>
  </p:normalViewPr>
  <p:slideViewPr>
    <p:cSldViewPr>
      <p:cViewPr varScale="1">
        <p:scale>
          <a:sx n="107" d="100"/>
          <a:sy n="107" d="100"/>
        </p:scale>
        <p:origin x="-9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rchit:Desktop:nodestim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gunarat\Desktop\CloudCom_Temp_resul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ilina\Desktop\CloudCom_Temp_resul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 algn="l">
              <a:defRPr/>
            </a:pPr>
            <a:r>
              <a:rPr lang="en-US" dirty="0"/>
              <a:t>Total Provisioning </a:t>
            </a:r>
            <a:r>
              <a:rPr lang="en-US" dirty="0" smtClean="0"/>
              <a:t>Time </a:t>
            </a:r>
            <a:br>
              <a:rPr lang="en-US" dirty="0" smtClean="0"/>
            </a:br>
            <a:r>
              <a:rPr lang="en-US" dirty="0" smtClean="0"/>
              <a:t>minutes</a:t>
            </a:r>
            <a:endParaRPr lang="en-US" dirty="0"/>
          </a:p>
        </c:rich>
      </c:tx>
      <c:layout>
        <c:manualLayout>
          <c:xMode val="edge"/>
          <c:yMode val="edge"/>
          <c:x val="1.2812773403324579E-3"/>
          <c:y val="0"/>
        </c:manualLayout>
      </c:layout>
    </c:title>
    <c:plotArea>
      <c:layout>
        <c:manualLayout>
          <c:layoutTarget val="inner"/>
          <c:xMode val="edge"/>
          <c:yMode val="edge"/>
          <c:x val="6.8021981627296599E-2"/>
          <c:y val="0.18247115912836484"/>
          <c:w val="0.91392246281714751"/>
          <c:h val="0.71101385582616128"/>
        </c:manualLayout>
      </c:layout>
      <c:lineChart>
        <c:grouping val="stacked"/>
        <c:ser>
          <c:idx val="1"/>
          <c:order val="0"/>
          <c:tx>
            <c:strRef>
              <c:f>Sheet1!$B$1</c:f>
              <c:strCache>
                <c:ptCount val="1"/>
                <c:pt idx="0">
                  <c:v>Time</c:v>
                </c:pt>
              </c:strCache>
            </c:strRef>
          </c:tx>
          <c:spPr>
            <a:ln w="44450"/>
          </c:spPr>
          <c:marker>
            <c:symbol val="diamond"/>
            <c:size val="15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</c:numCache>
            </c:numRef>
          </c:cat>
          <c:val>
            <c:numRef>
              <c:f>Sheet1!$B$2:$B$5</c:f>
              <c:numCache>
                <c:formatCode>h:mm:ss</c:formatCode>
                <c:ptCount val="4"/>
                <c:pt idx="0">
                  <c:v>2.6388888888889852E-3</c:v>
                </c:pt>
                <c:pt idx="1">
                  <c:v>2.5347222222223014E-3</c:v>
                </c:pt>
                <c:pt idx="2">
                  <c:v>2.7083333333334436E-3</c:v>
                </c:pt>
                <c:pt idx="3">
                  <c:v>2.8124999999999908E-3</c:v>
                </c:pt>
              </c:numCache>
            </c:numRef>
          </c:val>
        </c:ser>
        <c:marker val="1"/>
        <c:axId val="92529024"/>
        <c:axId val="92530560"/>
      </c:lineChart>
      <c:catAx>
        <c:axId val="92529024"/>
        <c:scaling>
          <c:orientation val="minMax"/>
        </c:scaling>
        <c:axPos val="b"/>
        <c:numFmt formatCode="General" sourceLinked="1"/>
        <c:tickLblPos val="nextTo"/>
        <c:spPr>
          <a:ln w="19050" cmpd="sng"/>
        </c:spPr>
        <c:txPr>
          <a:bodyPr/>
          <a:lstStyle/>
          <a:p>
            <a:pPr>
              <a:defRPr sz="1400" b="1" i="0" baseline="0"/>
            </a:pPr>
            <a:endParaRPr lang="en-US"/>
          </a:p>
        </c:txPr>
        <c:crossAx val="92530560"/>
        <c:crosses val="autoZero"/>
        <c:auto val="1"/>
        <c:lblAlgn val="ctr"/>
        <c:lblOffset val="100"/>
      </c:catAx>
      <c:valAx>
        <c:axId val="92530560"/>
        <c:scaling>
          <c:orientation val="minMax"/>
          <c:max val="3.0000000000000018E-3"/>
          <c:min val="0"/>
        </c:scaling>
        <c:axPos val="l"/>
        <c:majorGridlines/>
        <c:numFmt formatCode="h:mm:ss" sourceLinked="1"/>
        <c:tickLblPos val="nextTo"/>
        <c:crossAx val="92529024"/>
        <c:crosses val="autoZero"/>
        <c:crossBetween val="between"/>
      </c:valAx>
    </c:plotArea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Cap3 Sequence Assembly</a:t>
            </a:r>
          </a:p>
        </c:rich>
      </c:tx>
      <c:layout>
        <c:manualLayout>
          <c:xMode val="edge"/>
          <c:yMode val="edge"/>
          <c:x val="0.33395133420822398"/>
          <c:y val="2.7027027027027119E-2"/>
        </c:manualLayout>
      </c:layout>
      <c:overlay val="1"/>
    </c:title>
    <c:plotArea>
      <c:layout>
        <c:manualLayout>
          <c:layoutTarget val="inner"/>
          <c:xMode val="edge"/>
          <c:yMode val="edge"/>
          <c:x val="0.11836382770994207"/>
          <c:y val="0.14609296788721152"/>
          <c:w val="0.81983203790347692"/>
          <c:h val="0.63895931041406984"/>
        </c:manualLayout>
      </c:layout>
      <c:lineChart>
        <c:grouping val="standard"/>
        <c:ser>
          <c:idx val="0"/>
          <c:order val="0"/>
          <c:tx>
            <c:strRef>
              <c:f>'Cap3'!$G$27</c:f>
              <c:strCache>
                <c:ptCount val="1"/>
                <c:pt idx="0">
                  <c:v>Azure MapReduce</c:v>
                </c:pt>
              </c:strCache>
            </c:strRef>
          </c:tx>
          <c:cat>
            <c:strRef>
              <c:f>'Cap3'!$F$28:$F$32</c:f>
              <c:strCache>
                <c:ptCount val="5"/>
                <c:pt idx="0">
                  <c:v>64 * 1024</c:v>
                </c:pt>
                <c:pt idx="1">
                  <c:v>96 * 1536</c:v>
                </c:pt>
                <c:pt idx="2">
                  <c:v>128 * 2048</c:v>
                </c:pt>
                <c:pt idx="3">
                  <c:v>160 * 2560</c:v>
                </c:pt>
                <c:pt idx="4">
                  <c:v>192 * 3072</c:v>
                </c:pt>
              </c:strCache>
            </c:strRef>
          </c:cat>
          <c:val>
            <c:numRef>
              <c:f>'Cap3'!$G$28:$G$32</c:f>
              <c:numCache>
                <c:formatCode>General</c:formatCode>
                <c:ptCount val="5"/>
                <c:pt idx="0">
                  <c:v>1835.9280000000001</c:v>
                </c:pt>
                <c:pt idx="1">
                  <c:v>1835.471</c:v>
                </c:pt>
                <c:pt idx="2">
                  <c:v>1811.8739999999998</c:v>
                </c:pt>
                <c:pt idx="3">
                  <c:v>1844.6959999999999</c:v>
                </c:pt>
                <c:pt idx="4">
                  <c:v>1807.6029999999998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'Cap3'!$H$27</c:f>
              <c:strCache>
                <c:ptCount val="1"/>
                <c:pt idx="0">
                  <c:v>Amazon EMR</c:v>
                </c:pt>
              </c:strCache>
            </c:strRef>
          </c:tx>
          <c:cat>
            <c:strRef>
              <c:f>'Cap3'!$F$28:$F$32</c:f>
              <c:strCache>
                <c:ptCount val="5"/>
                <c:pt idx="0">
                  <c:v>64 * 1024</c:v>
                </c:pt>
                <c:pt idx="1">
                  <c:v>96 * 1536</c:v>
                </c:pt>
                <c:pt idx="2">
                  <c:v>128 * 2048</c:v>
                </c:pt>
                <c:pt idx="3">
                  <c:v>160 * 2560</c:v>
                </c:pt>
                <c:pt idx="4">
                  <c:v>192 * 3072</c:v>
                </c:pt>
              </c:strCache>
            </c:strRef>
          </c:cat>
          <c:val>
            <c:numRef>
              <c:f>'Cap3'!$H$28:$H$32</c:f>
              <c:numCache>
                <c:formatCode>#,##0.000</c:formatCode>
                <c:ptCount val="5"/>
                <c:pt idx="0">
                  <c:v>1772.625</c:v>
                </c:pt>
                <c:pt idx="1">
                  <c:v>1808.829</c:v>
                </c:pt>
                <c:pt idx="2">
                  <c:v>1790.9839999999999</c:v>
                </c:pt>
                <c:pt idx="3">
                  <c:v>1786.797</c:v>
                </c:pt>
                <c:pt idx="4">
                  <c:v>1843.2380000000001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'Cap3'!$I$27</c:f>
              <c:strCache>
                <c:ptCount val="1"/>
                <c:pt idx="0">
                  <c:v>Hadoop Bare Metal</c:v>
                </c:pt>
              </c:strCache>
            </c:strRef>
          </c:tx>
          <c:cat>
            <c:strRef>
              <c:f>'Cap3'!$F$28:$F$32</c:f>
              <c:strCache>
                <c:ptCount val="5"/>
                <c:pt idx="0">
                  <c:v>64 * 1024</c:v>
                </c:pt>
                <c:pt idx="1">
                  <c:v>96 * 1536</c:v>
                </c:pt>
                <c:pt idx="2">
                  <c:v>128 * 2048</c:v>
                </c:pt>
                <c:pt idx="3">
                  <c:v>160 * 2560</c:v>
                </c:pt>
                <c:pt idx="4">
                  <c:v>192 * 3072</c:v>
                </c:pt>
              </c:strCache>
            </c:strRef>
          </c:cat>
          <c:val>
            <c:numRef>
              <c:f>'Cap3'!$I$28:$I$32</c:f>
              <c:numCache>
                <c:formatCode>#,##0.000</c:formatCode>
                <c:ptCount val="5"/>
                <c:pt idx="0" formatCode="General">
                  <c:v>1740.3329999999999</c:v>
                </c:pt>
                <c:pt idx="1">
                  <c:v>1744.777</c:v>
                </c:pt>
                <c:pt idx="2">
                  <c:v>1744.9870000000001</c:v>
                </c:pt>
                <c:pt idx="3">
                  <c:v>1743.3679999999999</c:v>
                </c:pt>
                <c:pt idx="4">
                  <c:v>1741.2650000000001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'Cap3'!$J$27</c:f>
              <c:strCache>
                <c:ptCount val="1"/>
                <c:pt idx="0">
                  <c:v>Hadoop on EC2</c:v>
                </c:pt>
              </c:strCache>
            </c:strRef>
          </c:tx>
          <c:cat>
            <c:strRef>
              <c:f>'Cap3'!$F$28:$F$32</c:f>
              <c:strCache>
                <c:ptCount val="5"/>
                <c:pt idx="0">
                  <c:v>64 * 1024</c:v>
                </c:pt>
                <c:pt idx="1">
                  <c:v>96 * 1536</c:v>
                </c:pt>
                <c:pt idx="2">
                  <c:v>128 * 2048</c:v>
                </c:pt>
                <c:pt idx="3">
                  <c:v>160 * 2560</c:v>
                </c:pt>
                <c:pt idx="4">
                  <c:v>192 * 3072</c:v>
                </c:pt>
              </c:strCache>
            </c:strRef>
          </c:cat>
          <c:val>
            <c:numRef>
              <c:f>'Cap3'!$J$28:$J$32</c:f>
              <c:numCache>
                <c:formatCode>General</c:formatCode>
                <c:ptCount val="5"/>
                <c:pt idx="0">
                  <c:v>1807.7280000000001</c:v>
                </c:pt>
                <c:pt idx="1">
                  <c:v>1806.84</c:v>
                </c:pt>
                <c:pt idx="2">
                  <c:v>1815.7180000000001</c:v>
                </c:pt>
                <c:pt idx="3">
                  <c:v>1821.548</c:v>
                </c:pt>
                <c:pt idx="4">
                  <c:v>1823.1829999999998</c:v>
                </c:pt>
              </c:numCache>
            </c:numRef>
          </c:val>
          <c:smooth val="1"/>
        </c:ser>
        <c:marker val="1"/>
        <c:axId val="92984064"/>
        <c:axId val="92985984"/>
      </c:lineChart>
      <c:catAx>
        <c:axId val="929840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Cores * Number of files</a:t>
                </a:r>
              </a:p>
            </c:rich>
          </c:tx>
          <c:layout/>
        </c:title>
        <c:numFmt formatCode="General" sourceLinked="1"/>
        <c:tickLblPos val="nextTo"/>
        <c:txPr>
          <a:bodyPr rot="-2460000" vert="horz"/>
          <a:lstStyle/>
          <a:p>
            <a:pPr>
              <a:defRPr/>
            </a:pPr>
            <a:endParaRPr lang="en-US"/>
          </a:p>
        </c:txPr>
        <c:crossAx val="92985984"/>
        <c:crosses val="autoZero"/>
        <c:auto val="1"/>
        <c:lblAlgn val="ctr"/>
        <c:lblOffset val="100"/>
        <c:tickMarkSkip val="1"/>
      </c:catAx>
      <c:valAx>
        <c:axId val="92985984"/>
        <c:scaling>
          <c:orientation val="minMax"/>
          <c:min val="10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 (s)</a:t>
                </a:r>
              </a:p>
            </c:rich>
          </c:tx>
          <c:layout/>
        </c:title>
        <c:numFmt formatCode="General" sourceLinked="1"/>
        <c:tickLblPos val="nextTo"/>
        <c:crossAx val="9298406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496394356955403"/>
          <c:y val="0.42050560402922632"/>
          <c:w val="0.32484569116360595"/>
          <c:h val="0.26350329159674712"/>
        </c:manualLayout>
      </c:layout>
      <c:spPr>
        <a:solidFill>
          <a:schemeClr val="bg1"/>
        </a:solidFill>
      </c:spPr>
      <c:txPr>
        <a:bodyPr/>
        <a:lstStyle/>
        <a:p>
          <a:pPr>
            <a:defRPr sz="2000" b="1"/>
          </a:pPr>
          <a:endParaRPr lang="en-US"/>
        </a:p>
      </c:txPr>
    </c:legend>
    <c:plotVisOnly val="1"/>
  </c:chart>
  <c:txPr>
    <a:bodyPr/>
    <a:lstStyle/>
    <a:p>
      <a:pPr>
        <a:defRPr sz="12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SWG!$F$54</c:f>
              <c:strCache>
                <c:ptCount val="1"/>
                <c:pt idx="0">
                  <c:v>AzureMR</c:v>
                </c:pt>
              </c:strCache>
            </c:strRef>
          </c:tx>
          <c:cat>
            <c:strRef>
              <c:f>SWG!$E$55:$E$59</c:f>
              <c:strCache>
                <c:ptCount val="5"/>
                <c:pt idx="0">
                  <c:v>64 * 1024</c:v>
                </c:pt>
                <c:pt idx="1">
                  <c:v>96 * 1536</c:v>
                </c:pt>
                <c:pt idx="2">
                  <c:v>128 * 2048</c:v>
                </c:pt>
                <c:pt idx="3">
                  <c:v>160 * 2560</c:v>
                </c:pt>
                <c:pt idx="4">
                  <c:v>192 * 3072</c:v>
                </c:pt>
              </c:strCache>
            </c:strRef>
          </c:cat>
          <c:val>
            <c:numRef>
              <c:f>SWG!$F$55:$F$59</c:f>
              <c:numCache>
                <c:formatCode>General</c:formatCode>
                <c:ptCount val="5"/>
                <c:pt idx="0">
                  <c:v>8.8283071999999994</c:v>
                </c:pt>
                <c:pt idx="1">
                  <c:v>12.655417600000026</c:v>
                </c:pt>
                <c:pt idx="2">
                  <c:v>17.183756799999987</c:v>
                </c:pt>
                <c:pt idx="3">
                  <c:v>21.677914666666751</c:v>
                </c:pt>
                <c:pt idx="4">
                  <c:v>24.525401599999924</c:v>
                </c:pt>
              </c:numCache>
            </c:numRef>
          </c:val>
        </c:ser>
        <c:ser>
          <c:idx val="2"/>
          <c:order val="1"/>
          <c:tx>
            <c:strRef>
              <c:f>SWG!$H$54</c:f>
              <c:strCache>
                <c:ptCount val="1"/>
                <c:pt idx="0">
                  <c:v>Amazon EMR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cat>
            <c:strRef>
              <c:f>SWG!$E$55:$E$59</c:f>
              <c:strCache>
                <c:ptCount val="5"/>
                <c:pt idx="0">
                  <c:v>64 * 1024</c:v>
                </c:pt>
                <c:pt idx="1">
                  <c:v>96 * 1536</c:v>
                </c:pt>
                <c:pt idx="2">
                  <c:v>128 * 2048</c:v>
                </c:pt>
                <c:pt idx="3">
                  <c:v>160 * 2560</c:v>
                </c:pt>
                <c:pt idx="4">
                  <c:v>192 * 3072</c:v>
                </c:pt>
              </c:strCache>
            </c:strRef>
          </c:cat>
          <c:val>
            <c:numRef>
              <c:f>SWG!$H$55:$H$59</c:f>
              <c:numCache>
                <c:formatCode>General</c:formatCode>
                <c:ptCount val="5"/>
                <c:pt idx="0">
                  <c:v>8.8799296000000005</c:v>
                </c:pt>
                <c:pt idx="1">
                  <c:v>12.981365277777778</c:v>
                </c:pt>
                <c:pt idx="2">
                  <c:v>16.887888966666747</c:v>
                </c:pt>
                <c:pt idx="3">
                  <c:v>21.815976088888895</c:v>
                </c:pt>
                <c:pt idx="4">
                  <c:v>25.830348911111109</c:v>
                </c:pt>
              </c:numCache>
            </c:numRef>
          </c:val>
        </c:ser>
        <c:ser>
          <c:idx val="4"/>
          <c:order val="2"/>
          <c:tx>
            <c:strRef>
              <c:f>SWG!$J$54</c:f>
              <c:strCache>
                <c:ptCount val="1"/>
                <c:pt idx="0">
                  <c:v>Hadoop on EC2</c:v>
                </c:pt>
              </c:strCache>
            </c:strRef>
          </c:tx>
          <c:spPr>
            <a:solidFill>
              <a:srgbClr val="8D42C6"/>
            </a:solidFill>
          </c:spPr>
          <c:cat>
            <c:strRef>
              <c:f>SWG!$E$55:$E$59</c:f>
              <c:strCache>
                <c:ptCount val="5"/>
                <c:pt idx="0">
                  <c:v>64 * 1024</c:v>
                </c:pt>
                <c:pt idx="1">
                  <c:v>96 * 1536</c:v>
                </c:pt>
                <c:pt idx="2">
                  <c:v>128 * 2048</c:v>
                </c:pt>
                <c:pt idx="3">
                  <c:v>160 * 2560</c:v>
                </c:pt>
                <c:pt idx="4">
                  <c:v>192 * 3072</c:v>
                </c:pt>
              </c:strCache>
            </c:strRef>
          </c:cat>
          <c:val>
            <c:numRef>
              <c:f>SWG!$J$55:$J$59</c:f>
              <c:numCache>
                <c:formatCode>General</c:formatCode>
                <c:ptCount val="5"/>
                <c:pt idx="0">
                  <c:v>8.283751500000001</c:v>
                </c:pt>
                <c:pt idx="1">
                  <c:v>12.626556388888927</c:v>
                </c:pt>
                <c:pt idx="2">
                  <c:v>16.203263266666667</c:v>
                </c:pt>
                <c:pt idx="3">
                  <c:v>20.051559311111117</c:v>
                </c:pt>
                <c:pt idx="4">
                  <c:v>23.875742177777649</c:v>
                </c:pt>
              </c:numCache>
            </c:numRef>
          </c:val>
        </c:ser>
        <c:axId val="93090176"/>
        <c:axId val="93092096"/>
      </c:barChart>
      <c:catAx>
        <c:axId val="930901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Num. Cores * Num. Blocks</a:t>
                </a:r>
              </a:p>
            </c:rich>
          </c:tx>
          <c:layout/>
        </c:title>
        <c:tickLblPos val="nextTo"/>
        <c:crossAx val="93092096"/>
        <c:crosses val="autoZero"/>
        <c:auto val="1"/>
        <c:lblAlgn val="ctr"/>
        <c:lblOffset val="100"/>
      </c:catAx>
      <c:valAx>
        <c:axId val="9309209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Cost ($)</a:t>
                </a:r>
              </a:p>
            </c:rich>
          </c:tx>
          <c:layout/>
        </c:title>
        <c:numFmt formatCode="General" sourceLinked="1"/>
        <c:tickLblPos val="nextTo"/>
        <c:crossAx val="9309017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CDD406-BBC9-41DF-B545-264B5E5498E6}" type="doc">
      <dgm:prSet loTypeId="urn:microsoft.com/office/officeart/2005/8/layout/gear1" loCatId="process" qsTypeId="urn:microsoft.com/office/officeart/2005/8/quickstyle/simple3" qsCatId="simple" csTypeId="urn:microsoft.com/office/officeart/2005/8/colors/accent0_2" csCatId="mainScheme" phldr="0"/>
      <dgm:spPr/>
    </dgm:pt>
    <dgm:pt modelId="{0218F697-4CBE-4C0C-AF58-C286B54C9059}">
      <dgm:prSet phldrT="[Text]" phldr="1"/>
      <dgm:spPr/>
      <dgm:t>
        <a:bodyPr/>
        <a:lstStyle/>
        <a:p>
          <a:endParaRPr lang="en-US" dirty="0"/>
        </a:p>
      </dgm:t>
    </dgm:pt>
    <dgm:pt modelId="{BD60233B-3BC9-48ED-A37B-867C1C2360C2}" type="parTrans" cxnId="{906F09DB-0A46-4415-BF1B-2D1617A51094}">
      <dgm:prSet/>
      <dgm:spPr/>
      <dgm:t>
        <a:bodyPr/>
        <a:lstStyle/>
        <a:p>
          <a:endParaRPr lang="en-US"/>
        </a:p>
      </dgm:t>
    </dgm:pt>
    <dgm:pt modelId="{299C7145-7777-4205-843A-E1FE08E5307A}" type="sibTrans" cxnId="{906F09DB-0A46-4415-BF1B-2D1617A51094}">
      <dgm:prSet/>
      <dgm:spPr/>
      <dgm:t>
        <a:bodyPr/>
        <a:lstStyle/>
        <a:p>
          <a:endParaRPr lang="en-US"/>
        </a:p>
      </dgm:t>
    </dgm:pt>
    <dgm:pt modelId="{08C9E0A0-152E-4A32-9D22-D5C5F728CB6B}">
      <dgm:prSet phldrT="[Text]" phldr="1"/>
      <dgm:spPr/>
      <dgm:t>
        <a:bodyPr/>
        <a:lstStyle/>
        <a:p>
          <a:endParaRPr lang="en-US" dirty="0"/>
        </a:p>
      </dgm:t>
    </dgm:pt>
    <dgm:pt modelId="{D7641B3A-049C-4C98-A16C-18BFA1BB43B3}" type="parTrans" cxnId="{F7A7953A-3275-4DC1-953D-4F4613D7EA97}">
      <dgm:prSet/>
      <dgm:spPr/>
      <dgm:t>
        <a:bodyPr/>
        <a:lstStyle/>
        <a:p>
          <a:endParaRPr lang="en-US"/>
        </a:p>
      </dgm:t>
    </dgm:pt>
    <dgm:pt modelId="{0531585E-CEBE-41B8-B3FF-4709D4A8A600}" type="sibTrans" cxnId="{F7A7953A-3275-4DC1-953D-4F4613D7EA97}">
      <dgm:prSet/>
      <dgm:spPr/>
      <dgm:t>
        <a:bodyPr/>
        <a:lstStyle/>
        <a:p>
          <a:endParaRPr lang="en-US"/>
        </a:p>
      </dgm:t>
    </dgm:pt>
    <dgm:pt modelId="{AB250563-8AD6-4C26-85DD-3AAE44EE9668}">
      <dgm:prSet phldrT="[Text]" phldr="1"/>
      <dgm:spPr/>
      <dgm:t>
        <a:bodyPr/>
        <a:lstStyle/>
        <a:p>
          <a:endParaRPr lang="en-US" dirty="0"/>
        </a:p>
      </dgm:t>
    </dgm:pt>
    <dgm:pt modelId="{5C1E5509-16DD-4F3F-A834-0F66DCA91F81}" type="parTrans" cxnId="{AA291191-A861-4930-B3CE-52474FE714A0}">
      <dgm:prSet/>
      <dgm:spPr/>
      <dgm:t>
        <a:bodyPr/>
        <a:lstStyle/>
        <a:p>
          <a:endParaRPr lang="en-US"/>
        </a:p>
      </dgm:t>
    </dgm:pt>
    <dgm:pt modelId="{4CACBA08-CE71-4AA1-897E-742989903C60}" type="sibTrans" cxnId="{AA291191-A861-4930-B3CE-52474FE714A0}">
      <dgm:prSet/>
      <dgm:spPr/>
      <dgm:t>
        <a:bodyPr/>
        <a:lstStyle/>
        <a:p>
          <a:endParaRPr lang="en-US"/>
        </a:p>
      </dgm:t>
    </dgm:pt>
    <dgm:pt modelId="{3E3C3B26-C72A-43C7-803F-E2A4950DC1FC}" type="pres">
      <dgm:prSet presAssocID="{28CDD406-BBC9-41DF-B545-264B5E5498E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D3374D2-C99A-4581-A802-C87DD13E12BB}" type="pres">
      <dgm:prSet presAssocID="{0218F697-4CBE-4C0C-AF58-C286B54C9059}" presName="gear1" presStyleLbl="node1" presStyleIdx="0" presStyleCnt="3" custLinFactNeighborY="1244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6D8C90-16C7-42D6-9F9D-BF026488E359}" type="pres">
      <dgm:prSet presAssocID="{0218F697-4CBE-4C0C-AF58-C286B54C9059}" presName="gear1srcNode" presStyleLbl="node1" presStyleIdx="0" presStyleCnt="3"/>
      <dgm:spPr/>
      <dgm:t>
        <a:bodyPr/>
        <a:lstStyle/>
        <a:p>
          <a:endParaRPr lang="en-US"/>
        </a:p>
      </dgm:t>
    </dgm:pt>
    <dgm:pt modelId="{E6A9C372-B334-4B3C-AA83-DF4E47E9249C}" type="pres">
      <dgm:prSet presAssocID="{0218F697-4CBE-4C0C-AF58-C286B54C9059}" presName="gear1dstNode" presStyleLbl="node1" presStyleIdx="0" presStyleCnt="3"/>
      <dgm:spPr/>
      <dgm:t>
        <a:bodyPr/>
        <a:lstStyle/>
        <a:p>
          <a:endParaRPr lang="en-US"/>
        </a:p>
      </dgm:t>
    </dgm:pt>
    <dgm:pt modelId="{176A518A-F69D-4996-9A2C-68DB036C749D}" type="pres">
      <dgm:prSet presAssocID="{08C9E0A0-152E-4A32-9D22-D5C5F728CB6B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B3DCBC-B637-4B29-85A6-2C48BC4AF47C}" type="pres">
      <dgm:prSet presAssocID="{08C9E0A0-152E-4A32-9D22-D5C5F728CB6B}" presName="gear2srcNode" presStyleLbl="node1" presStyleIdx="1" presStyleCnt="3"/>
      <dgm:spPr/>
      <dgm:t>
        <a:bodyPr/>
        <a:lstStyle/>
        <a:p>
          <a:endParaRPr lang="en-US"/>
        </a:p>
      </dgm:t>
    </dgm:pt>
    <dgm:pt modelId="{C583A7DA-50CE-4044-9423-AB553E59E267}" type="pres">
      <dgm:prSet presAssocID="{08C9E0A0-152E-4A32-9D22-D5C5F728CB6B}" presName="gear2dstNode" presStyleLbl="node1" presStyleIdx="1" presStyleCnt="3"/>
      <dgm:spPr/>
      <dgm:t>
        <a:bodyPr/>
        <a:lstStyle/>
        <a:p>
          <a:endParaRPr lang="en-US"/>
        </a:p>
      </dgm:t>
    </dgm:pt>
    <dgm:pt modelId="{211B5417-98E0-47A9-B06D-B14C08C8830D}" type="pres">
      <dgm:prSet presAssocID="{AB250563-8AD6-4C26-85DD-3AAE44EE9668}" presName="gear3" presStyleLbl="node1" presStyleIdx="2" presStyleCnt="3"/>
      <dgm:spPr/>
      <dgm:t>
        <a:bodyPr/>
        <a:lstStyle/>
        <a:p>
          <a:endParaRPr lang="en-US"/>
        </a:p>
      </dgm:t>
    </dgm:pt>
    <dgm:pt modelId="{1D72DCD1-6D11-4AB9-A15D-F84334CE9938}" type="pres">
      <dgm:prSet presAssocID="{AB250563-8AD6-4C26-85DD-3AAE44EE966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120FCF-4908-40AD-B782-ECC3DD3C6EFE}" type="pres">
      <dgm:prSet presAssocID="{AB250563-8AD6-4C26-85DD-3AAE44EE9668}" presName="gear3srcNode" presStyleLbl="node1" presStyleIdx="2" presStyleCnt="3"/>
      <dgm:spPr/>
      <dgm:t>
        <a:bodyPr/>
        <a:lstStyle/>
        <a:p>
          <a:endParaRPr lang="en-US"/>
        </a:p>
      </dgm:t>
    </dgm:pt>
    <dgm:pt modelId="{A377D33A-F578-4119-8EA1-6060677C6653}" type="pres">
      <dgm:prSet presAssocID="{AB250563-8AD6-4C26-85DD-3AAE44EE9668}" presName="gear3dstNode" presStyleLbl="node1" presStyleIdx="2" presStyleCnt="3"/>
      <dgm:spPr/>
      <dgm:t>
        <a:bodyPr/>
        <a:lstStyle/>
        <a:p>
          <a:endParaRPr lang="en-US"/>
        </a:p>
      </dgm:t>
    </dgm:pt>
    <dgm:pt modelId="{9E90F593-217C-49A2-A49E-D19075CCCFB7}" type="pres">
      <dgm:prSet presAssocID="{299C7145-7777-4205-843A-E1FE08E5307A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1CFE3FCB-9A8A-4C97-BE6D-EF29F46EDD25}" type="pres">
      <dgm:prSet presAssocID="{0531585E-CEBE-41B8-B3FF-4709D4A8A600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78F1FF08-C20D-49B0-B75F-07D108D0A83C}" type="pres">
      <dgm:prSet presAssocID="{4CACBA08-CE71-4AA1-897E-742989903C60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AA291191-A861-4930-B3CE-52474FE714A0}" srcId="{28CDD406-BBC9-41DF-B545-264B5E5498E6}" destId="{AB250563-8AD6-4C26-85DD-3AAE44EE9668}" srcOrd="2" destOrd="0" parTransId="{5C1E5509-16DD-4F3F-A834-0F66DCA91F81}" sibTransId="{4CACBA08-CE71-4AA1-897E-742989903C60}"/>
    <dgm:cxn modelId="{9A301C54-0DC6-485A-859B-804BE04D6158}" type="presOf" srcId="{4CACBA08-CE71-4AA1-897E-742989903C60}" destId="{78F1FF08-C20D-49B0-B75F-07D108D0A83C}" srcOrd="0" destOrd="0" presId="urn:microsoft.com/office/officeart/2005/8/layout/gear1"/>
    <dgm:cxn modelId="{E0979D7D-E316-494D-A0A1-BDEF46E9802E}" type="presOf" srcId="{08C9E0A0-152E-4A32-9D22-D5C5F728CB6B}" destId="{58B3DCBC-B637-4B29-85A6-2C48BC4AF47C}" srcOrd="1" destOrd="0" presId="urn:microsoft.com/office/officeart/2005/8/layout/gear1"/>
    <dgm:cxn modelId="{C73D7F1F-AA48-4622-8CE2-72BDCAD00D04}" type="presOf" srcId="{0218F697-4CBE-4C0C-AF58-C286B54C9059}" destId="{0F6D8C90-16C7-42D6-9F9D-BF026488E359}" srcOrd="1" destOrd="0" presId="urn:microsoft.com/office/officeart/2005/8/layout/gear1"/>
    <dgm:cxn modelId="{0F7FD60F-2711-40AB-92E2-61FD9FDE37C1}" type="presOf" srcId="{0218F697-4CBE-4C0C-AF58-C286B54C9059}" destId="{E6A9C372-B334-4B3C-AA83-DF4E47E9249C}" srcOrd="2" destOrd="0" presId="urn:microsoft.com/office/officeart/2005/8/layout/gear1"/>
    <dgm:cxn modelId="{CC750E75-EC23-4AFC-95F6-BD475AA2EEAE}" type="presOf" srcId="{0218F697-4CBE-4C0C-AF58-C286B54C9059}" destId="{6D3374D2-C99A-4581-A802-C87DD13E12BB}" srcOrd="0" destOrd="0" presId="urn:microsoft.com/office/officeart/2005/8/layout/gear1"/>
    <dgm:cxn modelId="{6E0B0ACF-19C7-4EE7-8FEB-9E3CC6DB541A}" type="presOf" srcId="{08C9E0A0-152E-4A32-9D22-D5C5F728CB6B}" destId="{C583A7DA-50CE-4044-9423-AB553E59E267}" srcOrd="2" destOrd="0" presId="urn:microsoft.com/office/officeart/2005/8/layout/gear1"/>
    <dgm:cxn modelId="{D987279D-035A-4F39-9564-2C190B29E7DD}" type="presOf" srcId="{AB250563-8AD6-4C26-85DD-3AAE44EE9668}" destId="{A377D33A-F578-4119-8EA1-6060677C6653}" srcOrd="3" destOrd="0" presId="urn:microsoft.com/office/officeart/2005/8/layout/gear1"/>
    <dgm:cxn modelId="{47A90E7D-62D6-42DA-B9E2-2F5F5348205A}" type="presOf" srcId="{AB250563-8AD6-4C26-85DD-3AAE44EE9668}" destId="{211B5417-98E0-47A9-B06D-B14C08C8830D}" srcOrd="0" destOrd="0" presId="urn:microsoft.com/office/officeart/2005/8/layout/gear1"/>
    <dgm:cxn modelId="{906F09DB-0A46-4415-BF1B-2D1617A51094}" srcId="{28CDD406-BBC9-41DF-B545-264B5E5498E6}" destId="{0218F697-4CBE-4C0C-AF58-C286B54C9059}" srcOrd="0" destOrd="0" parTransId="{BD60233B-3BC9-48ED-A37B-867C1C2360C2}" sibTransId="{299C7145-7777-4205-843A-E1FE08E5307A}"/>
    <dgm:cxn modelId="{F7A7953A-3275-4DC1-953D-4F4613D7EA97}" srcId="{28CDD406-BBC9-41DF-B545-264B5E5498E6}" destId="{08C9E0A0-152E-4A32-9D22-D5C5F728CB6B}" srcOrd="1" destOrd="0" parTransId="{D7641B3A-049C-4C98-A16C-18BFA1BB43B3}" sibTransId="{0531585E-CEBE-41B8-B3FF-4709D4A8A600}"/>
    <dgm:cxn modelId="{BFD642F2-F035-40FD-A9D1-65AA063EDE27}" type="presOf" srcId="{0531585E-CEBE-41B8-B3FF-4709D4A8A600}" destId="{1CFE3FCB-9A8A-4C97-BE6D-EF29F46EDD25}" srcOrd="0" destOrd="0" presId="urn:microsoft.com/office/officeart/2005/8/layout/gear1"/>
    <dgm:cxn modelId="{0C4D809B-0447-48F3-A4B4-E721747249C4}" type="presOf" srcId="{AB250563-8AD6-4C26-85DD-3AAE44EE9668}" destId="{1D72DCD1-6D11-4AB9-A15D-F84334CE9938}" srcOrd="1" destOrd="0" presId="urn:microsoft.com/office/officeart/2005/8/layout/gear1"/>
    <dgm:cxn modelId="{4CA4E64A-19A4-42DF-8697-D9868EC96412}" type="presOf" srcId="{28CDD406-BBC9-41DF-B545-264B5E5498E6}" destId="{3E3C3B26-C72A-43C7-803F-E2A4950DC1FC}" srcOrd="0" destOrd="0" presId="urn:microsoft.com/office/officeart/2005/8/layout/gear1"/>
    <dgm:cxn modelId="{19ECA36B-931C-44CF-9A87-D3278C94B5FA}" type="presOf" srcId="{AB250563-8AD6-4C26-85DD-3AAE44EE9668}" destId="{C9120FCF-4908-40AD-B782-ECC3DD3C6EFE}" srcOrd="2" destOrd="0" presId="urn:microsoft.com/office/officeart/2005/8/layout/gear1"/>
    <dgm:cxn modelId="{51C664C7-8B5B-45E0-8695-E8A9535F632B}" type="presOf" srcId="{08C9E0A0-152E-4A32-9D22-D5C5F728CB6B}" destId="{176A518A-F69D-4996-9A2C-68DB036C749D}" srcOrd="0" destOrd="0" presId="urn:microsoft.com/office/officeart/2005/8/layout/gear1"/>
    <dgm:cxn modelId="{AA4C7AB5-DF1A-4394-882D-D183CE257F10}" type="presOf" srcId="{299C7145-7777-4205-843A-E1FE08E5307A}" destId="{9E90F593-217C-49A2-A49E-D19075CCCFB7}" srcOrd="0" destOrd="0" presId="urn:microsoft.com/office/officeart/2005/8/layout/gear1"/>
    <dgm:cxn modelId="{3672BA96-7976-424D-A652-708B2D28E22F}" type="presParOf" srcId="{3E3C3B26-C72A-43C7-803F-E2A4950DC1FC}" destId="{6D3374D2-C99A-4581-A802-C87DD13E12BB}" srcOrd="0" destOrd="0" presId="urn:microsoft.com/office/officeart/2005/8/layout/gear1"/>
    <dgm:cxn modelId="{582EF654-C0D3-4A31-A038-F0E2D0623103}" type="presParOf" srcId="{3E3C3B26-C72A-43C7-803F-E2A4950DC1FC}" destId="{0F6D8C90-16C7-42D6-9F9D-BF026488E359}" srcOrd="1" destOrd="0" presId="urn:microsoft.com/office/officeart/2005/8/layout/gear1"/>
    <dgm:cxn modelId="{EAC833CD-71F4-428B-9CB8-83BF8D7930E3}" type="presParOf" srcId="{3E3C3B26-C72A-43C7-803F-E2A4950DC1FC}" destId="{E6A9C372-B334-4B3C-AA83-DF4E47E9249C}" srcOrd="2" destOrd="0" presId="urn:microsoft.com/office/officeart/2005/8/layout/gear1"/>
    <dgm:cxn modelId="{A62A4330-9F5B-4F65-82C1-B72BBF418F57}" type="presParOf" srcId="{3E3C3B26-C72A-43C7-803F-E2A4950DC1FC}" destId="{176A518A-F69D-4996-9A2C-68DB036C749D}" srcOrd="3" destOrd="0" presId="urn:microsoft.com/office/officeart/2005/8/layout/gear1"/>
    <dgm:cxn modelId="{611C4BDA-51D8-4234-A5ED-3A748F8D0269}" type="presParOf" srcId="{3E3C3B26-C72A-43C7-803F-E2A4950DC1FC}" destId="{58B3DCBC-B637-4B29-85A6-2C48BC4AF47C}" srcOrd="4" destOrd="0" presId="urn:microsoft.com/office/officeart/2005/8/layout/gear1"/>
    <dgm:cxn modelId="{0529228B-BD8E-4C97-899B-1C71D16859F1}" type="presParOf" srcId="{3E3C3B26-C72A-43C7-803F-E2A4950DC1FC}" destId="{C583A7DA-50CE-4044-9423-AB553E59E267}" srcOrd="5" destOrd="0" presId="urn:microsoft.com/office/officeart/2005/8/layout/gear1"/>
    <dgm:cxn modelId="{2358F8B5-0F61-4C81-B875-D867CCA3BC57}" type="presParOf" srcId="{3E3C3B26-C72A-43C7-803F-E2A4950DC1FC}" destId="{211B5417-98E0-47A9-B06D-B14C08C8830D}" srcOrd="6" destOrd="0" presId="urn:microsoft.com/office/officeart/2005/8/layout/gear1"/>
    <dgm:cxn modelId="{0D4260BD-EB15-43AE-9610-52CB8A2DEF6C}" type="presParOf" srcId="{3E3C3B26-C72A-43C7-803F-E2A4950DC1FC}" destId="{1D72DCD1-6D11-4AB9-A15D-F84334CE9938}" srcOrd="7" destOrd="0" presId="urn:microsoft.com/office/officeart/2005/8/layout/gear1"/>
    <dgm:cxn modelId="{D2DF664A-E8CC-4636-802F-C4C4BD1428E8}" type="presParOf" srcId="{3E3C3B26-C72A-43C7-803F-E2A4950DC1FC}" destId="{C9120FCF-4908-40AD-B782-ECC3DD3C6EFE}" srcOrd="8" destOrd="0" presId="urn:microsoft.com/office/officeart/2005/8/layout/gear1"/>
    <dgm:cxn modelId="{75925366-76C1-4722-BEAE-FCBDA5A0F029}" type="presParOf" srcId="{3E3C3B26-C72A-43C7-803F-E2A4950DC1FC}" destId="{A377D33A-F578-4119-8EA1-6060677C6653}" srcOrd="9" destOrd="0" presId="urn:microsoft.com/office/officeart/2005/8/layout/gear1"/>
    <dgm:cxn modelId="{4F6A3F4C-E1D5-4DDF-9C2B-C5DE79270EC7}" type="presParOf" srcId="{3E3C3B26-C72A-43C7-803F-E2A4950DC1FC}" destId="{9E90F593-217C-49A2-A49E-D19075CCCFB7}" srcOrd="10" destOrd="0" presId="urn:microsoft.com/office/officeart/2005/8/layout/gear1"/>
    <dgm:cxn modelId="{1C047290-D3DC-4405-8CCA-F0F4EF2A03CE}" type="presParOf" srcId="{3E3C3B26-C72A-43C7-803F-E2A4950DC1FC}" destId="{1CFE3FCB-9A8A-4C97-BE6D-EF29F46EDD25}" srcOrd="11" destOrd="0" presId="urn:microsoft.com/office/officeart/2005/8/layout/gear1"/>
    <dgm:cxn modelId="{A522816B-2E76-455C-8959-A3BF9940E31B}" type="presParOf" srcId="{3E3C3B26-C72A-43C7-803F-E2A4950DC1FC}" destId="{78F1FF08-C20D-49B0-B75F-07D108D0A83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CDD406-BBC9-41DF-B545-264B5E5498E6}" type="doc">
      <dgm:prSet loTypeId="urn:microsoft.com/office/officeart/2005/8/layout/gear1" loCatId="process" qsTypeId="urn:microsoft.com/office/officeart/2005/8/quickstyle/simple3" qsCatId="simple" csTypeId="urn:microsoft.com/office/officeart/2005/8/colors/accent0_2" csCatId="mainScheme" phldr="0"/>
      <dgm:spPr/>
    </dgm:pt>
    <dgm:pt modelId="{0218F697-4CBE-4C0C-AF58-C286B54C9059}">
      <dgm:prSet phldrT="[Text]" phldr="1"/>
      <dgm:spPr/>
      <dgm:t>
        <a:bodyPr/>
        <a:lstStyle/>
        <a:p>
          <a:endParaRPr lang="en-US" dirty="0"/>
        </a:p>
      </dgm:t>
    </dgm:pt>
    <dgm:pt modelId="{BD60233B-3BC9-48ED-A37B-867C1C2360C2}" type="parTrans" cxnId="{906F09DB-0A46-4415-BF1B-2D1617A51094}">
      <dgm:prSet/>
      <dgm:spPr/>
      <dgm:t>
        <a:bodyPr/>
        <a:lstStyle/>
        <a:p>
          <a:endParaRPr lang="en-US"/>
        </a:p>
      </dgm:t>
    </dgm:pt>
    <dgm:pt modelId="{299C7145-7777-4205-843A-E1FE08E5307A}" type="sibTrans" cxnId="{906F09DB-0A46-4415-BF1B-2D1617A51094}">
      <dgm:prSet/>
      <dgm:spPr/>
      <dgm:t>
        <a:bodyPr/>
        <a:lstStyle/>
        <a:p>
          <a:endParaRPr lang="en-US"/>
        </a:p>
      </dgm:t>
    </dgm:pt>
    <dgm:pt modelId="{08C9E0A0-152E-4A32-9D22-D5C5F728CB6B}">
      <dgm:prSet phldrT="[Text]" phldr="1"/>
      <dgm:spPr/>
      <dgm:t>
        <a:bodyPr/>
        <a:lstStyle/>
        <a:p>
          <a:endParaRPr lang="en-US" dirty="0"/>
        </a:p>
      </dgm:t>
    </dgm:pt>
    <dgm:pt modelId="{D7641B3A-049C-4C98-A16C-18BFA1BB43B3}" type="parTrans" cxnId="{F7A7953A-3275-4DC1-953D-4F4613D7EA97}">
      <dgm:prSet/>
      <dgm:spPr/>
      <dgm:t>
        <a:bodyPr/>
        <a:lstStyle/>
        <a:p>
          <a:endParaRPr lang="en-US"/>
        </a:p>
      </dgm:t>
    </dgm:pt>
    <dgm:pt modelId="{0531585E-CEBE-41B8-B3FF-4709D4A8A600}" type="sibTrans" cxnId="{F7A7953A-3275-4DC1-953D-4F4613D7EA97}">
      <dgm:prSet/>
      <dgm:spPr/>
      <dgm:t>
        <a:bodyPr/>
        <a:lstStyle/>
        <a:p>
          <a:endParaRPr lang="en-US"/>
        </a:p>
      </dgm:t>
    </dgm:pt>
    <dgm:pt modelId="{AB250563-8AD6-4C26-85DD-3AAE44EE9668}">
      <dgm:prSet phldrT="[Text]" phldr="1"/>
      <dgm:spPr/>
      <dgm:t>
        <a:bodyPr/>
        <a:lstStyle/>
        <a:p>
          <a:endParaRPr lang="en-US" dirty="0"/>
        </a:p>
      </dgm:t>
    </dgm:pt>
    <dgm:pt modelId="{5C1E5509-16DD-4F3F-A834-0F66DCA91F81}" type="parTrans" cxnId="{AA291191-A861-4930-B3CE-52474FE714A0}">
      <dgm:prSet/>
      <dgm:spPr/>
      <dgm:t>
        <a:bodyPr/>
        <a:lstStyle/>
        <a:p>
          <a:endParaRPr lang="en-US"/>
        </a:p>
      </dgm:t>
    </dgm:pt>
    <dgm:pt modelId="{4CACBA08-CE71-4AA1-897E-742989903C60}" type="sibTrans" cxnId="{AA291191-A861-4930-B3CE-52474FE714A0}">
      <dgm:prSet/>
      <dgm:spPr/>
      <dgm:t>
        <a:bodyPr/>
        <a:lstStyle/>
        <a:p>
          <a:endParaRPr lang="en-US"/>
        </a:p>
      </dgm:t>
    </dgm:pt>
    <dgm:pt modelId="{3E3C3B26-C72A-43C7-803F-E2A4950DC1FC}" type="pres">
      <dgm:prSet presAssocID="{28CDD406-BBC9-41DF-B545-264B5E5498E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D3374D2-C99A-4581-A802-C87DD13E12BB}" type="pres">
      <dgm:prSet presAssocID="{0218F697-4CBE-4C0C-AF58-C286B54C9059}" presName="gear1" presStyleLbl="node1" presStyleIdx="0" presStyleCnt="3" custLinFactNeighborY="1244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6D8C90-16C7-42D6-9F9D-BF026488E359}" type="pres">
      <dgm:prSet presAssocID="{0218F697-4CBE-4C0C-AF58-C286B54C9059}" presName="gear1srcNode" presStyleLbl="node1" presStyleIdx="0" presStyleCnt="3"/>
      <dgm:spPr/>
      <dgm:t>
        <a:bodyPr/>
        <a:lstStyle/>
        <a:p>
          <a:endParaRPr lang="en-US"/>
        </a:p>
      </dgm:t>
    </dgm:pt>
    <dgm:pt modelId="{E6A9C372-B334-4B3C-AA83-DF4E47E9249C}" type="pres">
      <dgm:prSet presAssocID="{0218F697-4CBE-4C0C-AF58-C286B54C9059}" presName="gear1dstNode" presStyleLbl="node1" presStyleIdx="0" presStyleCnt="3"/>
      <dgm:spPr/>
      <dgm:t>
        <a:bodyPr/>
        <a:lstStyle/>
        <a:p>
          <a:endParaRPr lang="en-US"/>
        </a:p>
      </dgm:t>
    </dgm:pt>
    <dgm:pt modelId="{176A518A-F69D-4996-9A2C-68DB036C749D}" type="pres">
      <dgm:prSet presAssocID="{08C9E0A0-152E-4A32-9D22-D5C5F728CB6B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B3DCBC-B637-4B29-85A6-2C48BC4AF47C}" type="pres">
      <dgm:prSet presAssocID="{08C9E0A0-152E-4A32-9D22-D5C5F728CB6B}" presName="gear2srcNode" presStyleLbl="node1" presStyleIdx="1" presStyleCnt="3"/>
      <dgm:spPr/>
      <dgm:t>
        <a:bodyPr/>
        <a:lstStyle/>
        <a:p>
          <a:endParaRPr lang="en-US"/>
        </a:p>
      </dgm:t>
    </dgm:pt>
    <dgm:pt modelId="{C583A7DA-50CE-4044-9423-AB553E59E267}" type="pres">
      <dgm:prSet presAssocID="{08C9E0A0-152E-4A32-9D22-D5C5F728CB6B}" presName="gear2dstNode" presStyleLbl="node1" presStyleIdx="1" presStyleCnt="3"/>
      <dgm:spPr/>
      <dgm:t>
        <a:bodyPr/>
        <a:lstStyle/>
        <a:p>
          <a:endParaRPr lang="en-US"/>
        </a:p>
      </dgm:t>
    </dgm:pt>
    <dgm:pt modelId="{211B5417-98E0-47A9-B06D-B14C08C8830D}" type="pres">
      <dgm:prSet presAssocID="{AB250563-8AD6-4C26-85DD-3AAE44EE9668}" presName="gear3" presStyleLbl="node1" presStyleIdx="2" presStyleCnt="3"/>
      <dgm:spPr/>
      <dgm:t>
        <a:bodyPr/>
        <a:lstStyle/>
        <a:p>
          <a:endParaRPr lang="en-US"/>
        </a:p>
      </dgm:t>
    </dgm:pt>
    <dgm:pt modelId="{1D72DCD1-6D11-4AB9-A15D-F84334CE9938}" type="pres">
      <dgm:prSet presAssocID="{AB250563-8AD6-4C26-85DD-3AAE44EE966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120FCF-4908-40AD-B782-ECC3DD3C6EFE}" type="pres">
      <dgm:prSet presAssocID="{AB250563-8AD6-4C26-85DD-3AAE44EE9668}" presName="gear3srcNode" presStyleLbl="node1" presStyleIdx="2" presStyleCnt="3"/>
      <dgm:spPr/>
      <dgm:t>
        <a:bodyPr/>
        <a:lstStyle/>
        <a:p>
          <a:endParaRPr lang="en-US"/>
        </a:p>
      </dgm:t>
    </dgm:pt>
    <dgm:pt modelId="{A377D33A-F578-4119-8EA1-6060677C6653}" type="pres">
      <dgm:prSet presAssocID="{AB250563-8AD6-4C26-85DD-3AAE44EE9668}" presName="gear3dstNode" presStyleLbl="node1" presStyleIdx="2" presStyleCnt="3"/>
      <dgm:spPr/>
      <dgm:t>
        <a:bodyPr/>
        <a:lstStyle/>
        <a:p>
          <a:endParaRPr lang="en-US"/>
        </a:p>
      </dgm:t>
    </dgm:pt>
    <dgm:pt modelId="{9E90F593-217C-49A2-A49E-D19075CCCFB7}" type="pres">
      <dgm:prSet presAssocID="{299C7145-7777-4205-843A-E1FE08E5307A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1CFE3FCB-9A8A-4C97-BE6D-EF29F46EDD25}" type="pres">
      <dgm:prSet presAssocID="{0531585E-CEBE-41B8-B3FF-4709D4A8A600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78F1FF08-C20D-49B0-B75F-07D108D0A83C}" type="pres">
      <dgm:prSet presAssocID="{4CACBA08-CE71-4AA1-897E-742989903C60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ED3E34E6-62F8-4437-B7FC-043352A28711}" type="presOf" srcId="{28CDD406-BBC9-41DF-B545-264B5E5498E6}" destId="{3E3C3B26-C72A-43C7-803F-E2A4950DC1FC}" srcOrd="0" destOrd="0" presId="urn:microsoft.com/office/officeart/2005/8/layout/gear1"/>
    <dgm:cxn modelId="{AA291191-A861-4930-B3CE-52474FE714A0}" srcId="{28CDD406-BBC9-41DF-B545-264B5E5498E6}" destId="{AB250563-8AD6-4C26-85DD-3AAE44EE9668}" srcOrd="2" destOrd="0" parTransId="{5C1E5509-16DD-4F3F-A834-0F66DCA91F81}" sibTransId="{4CACBA08-CE71-4AA1-897E-742989903C60}"/>
    <dgm:cxn modelId="{B3D67C57-7BAA-409F-9781-DD56126157BC}" type="presOf" srcId="{AB250563-8AD6-4C26-85DD-3AAE44EE9668}" destId="{C9120FCF-4908-40AD-B782-ECC3DD3C6EFE}" srcOrd="2" destOrd="0" presId="urn:microsoft.com/office/officeart/2005/8/layout/gear1"/>
    <dgm:cxn modelId="{BB414F8C-BAD0-442D-B18E-E801E5BD498F}" type="presOf" srcId="{299C7145-7777-4205-843A-E1FE08E5307A}" destId="{9E90F593-217C-49A2-A49E-D19075CCCFB7}" srcOrd="0" destOrd="0" presId="urn:microsoft.com/office/officeart/2005/8/layout/gear1"/>
    <dgm:cxn modelId="{A46B46FD-B4F1-4DF7-B10F-B43F2B613DCF}" type="presOf" srcId="{08C9E0A0-152E-4A32-9D22-D5C5F728CB6B}" destId="{58B3DCBC-B637-4B29-85A6-2C48BC4AF47C}" srcOrd="1" destOrd="0" presId="urn:microsoft.com/office/officeart/2005/8/layout/gear1"/>
    <dgm:cxn modelId="{F6AF7927-0E20-4075-A9DB-95128409B516}" type="presOf" srcId="{0218F697-4CBE-4C0C-AF58-C286B54C9059}" destId="{6D3374D2-C99A-4581-A802-C87DD13E12BB}" srcOrd="0" destOrd="0" presId="urn:microsoft.com/office/officeart/2005/8/layout/gear1"/>
    <dgm:cxn modelId="{54A85C8E-D3DB-4DF3-93B1-F7DFCF30B0E8}" type="presOf" srcId="{0531585E-CEBE-41B8-B3FF-4709D4A8A600}" destId="{1CFE3FCB-9A8A-4C97-BE6D-EF29F46EDD25}" srcOrd="0" destOrd="0" presId="urn:microsoft.com/office/officeart/2005/8/layout/gear1"/>
    <dgm:cxn modelId="{906F09DB-0A46-4415-BF1B-2D1617A51094}" srcId="{28CDD406-BBC9-41DF-B545-264B5E5498E6}" destId="{0218F697-4CBE-4C0C-AF58-C286B54C9059}" srcOrd="0" destOrd="0" parTransId="{BD60233B-3BC9-48ED-A37B-867C1C2360C2}" sibTransId="{299C7145-7777-4205-843A-E1FE08E5307A}"/>
    <dgm:cxn modelId="{F7A7953A-3275-4DC1-953D-4F4613D7EA97}" srcId="{28CDD406-BBC9-41DF-B545-264B5E5498E6}" destId="{08C9E0A0-152E-4A32-9D22-D5C5F728CB6B}" srcOrd="1" destOrd="0" parTransId="{D7641B3A-049C-4C98-A16C-18BFA1BB43B3}" sibTransId="{0531585E-CEBE-41B8-B3FF-4709D4A8A600}"/>
    <dgm:cxn modelId="{802A1A71-98A6-4702-A334-DE0BD51DC760}" type="presOf" srcId="{0218F697-4CBE-4C0C-AF58-C286B54C9059}" destId="{0F6D8C90-16C7-42D6-9F9D-BF026488E359}" srcOrd="1" destOrd="0" presId="urn:microsoft.com/office/officeart/2005/8/layout/gear1"/>
    <dgm:cxn modelId="{7DDB51EF-1E42-4571-A743-A226DE27A942}" type="presOf" srcId="{0218F697-4CBE-4C0C-AF58-C286B54C9059}" destId="{E6A9C372-B334-4B3C-AA83-DF4E47E9249C}" srcOrd="2" destOrd="0" presId="urn:microsoft.com/office/officeart/2005/8/layout/gear1"/>
    <dgm:cxn modelId="{36323EB3-9361-4804-98A1-4E16320AF76D}" type="presOf" srcId="{AB250563-8AD6-4C26-85DD-3AAE44EE9668}" destId="{A377D33A-F578-4119-8EA1-6060677C6653}" srcOrd="3" destOrd="0" presId="urn:microsoft.com/office/officeart/2005/8/layout/gear1"/>
    <dgm:cxn modelId="{3243CB38-A2F6-4D21-B9C5-CCB67ABF9729}" type="presOf" srcId="{08C9E0A0-152E-4A32-9D22-D5C5F728CB6B}" destId="{176A518A-F69D-4996-9A2C-68DB036C749D}" srcOrd="0" destOrd="0" presId="urn:microsoft.com/office/officeart/2005/8/layout/gear1"/>
    <dgm:cxn modelId="{9B4892A9-C580-465E-883E-F59060B0FE4E}" type="presOf" srcId="{AB250563-8AD6-4C26-85DD-3AAE44EE9668}" destId="{211B5417-98E0-47A9-B06D-B14C08C8830D}" srcOrd="0" destOrd="0" presId="urn:microsoft.com/office/officeart/2005/8/layout/gear1"/>
    <dgm:cxn modelId="{03EBAE54-7008-45E8-BEAD-BF618B301CA8}" type="presOf" srcId="{08C9E0A0-152E-4A32-9D22-D5C5F728CB6B}" destId="{C583A7DA-50CE-4044-9423-AB553E59E267}" srcOrd="2" destOrd="0" presId="urn:microsoft.com/office/officeart/2005/8/layout/gear1"/>
    <dgm:cxn modelId="{FB027116-51FA-4B54-82F5-E6B2656DCFD0}" type="presOf" srcId="{4CACBA08-CE71-4AA1-897E-742989903C60}" destId="{78F1FF08-C20D-49B0-B75F-07D108D0A83C}" srcOrd="0" destOrd="0" presId="urn:microsoft.com/office/officeart/2005/8/layout/gear1"/>
    <dgm:cxn modelId="{B74EECEC-3CCC-48DC-A544-06EBF2B1B2AE}" type="presOf" srcId="{AB250563-8AD6-4C26-85DD-3AAE44EE9668}" destId="{1D72DCD1-6D11-4AB9-A15D-F84334CE9938}" srcOrd="1" destOrd="0" presId="urn:microsoft.com/office/officeart/2005/8/layout/gear1"/>
    <dgm:cxn modelId="{32597449-964C-4AD5-94BD-73031B1ECB24}" type="presParOf" srcId="{3E3C3B26-C72A-43C7-803F-E2A4950DC1FC}" destId="{6D3374D2-C99A-4581-A802-C87DD13E12BB}" srcOrd="0" destOrd="0" presId="urn:microsoft.com/office/officeart/2005/8/layout/gear1"/>
    <dgm:cxn modelId="{A6F3EA09-7AF9-4465-8702-E61AC4290BB1}" type="presParOf" srcId="{3E3C3B26-C72A-43C7-803F-E2A4950DC1FC}" destId="{0F6D8C90-16C7-42D6-9F9D-BF026488E359}" srcOrd="1" destOrd="0" presId="urn:microsoft.com/office/officeart/2005/8/layout/gear1"/>
    <dgm:cxn modelId="{BA273CD1-5273-4BB2-9A47-85E26D55B7DF}" type="presParOf" srcId="{3E3C3B26-C72A-43C7-803F-E2A4950DC1FC}" destId="{E6A9C372-B334-4B3C-AA83-DF4E47E9249C}" srcOrd="2" destOrd="0" presId="urn:microsoft.com/office/officeart/2005/8/layout/gear1"/>
    <dgm:cxn modelId="{6A21700F-187C-41E9-BA66-F184FCBB95C6}" type="presParOf" srcId="{3E3C3B26-C72A-43C7-803F-E2A4950DC1FC}" destId="{176A518A-F69D-4996-9A2C-68DB036C749D}" srcOrd="3" destOrd="0" presId="urn:microsoft.com/office/officeart/2005/8/layout/gear1"/>
    <dgm:cxn modelId="{53870473-4DFD-4F38-A5E1-2250C4F3EFCE}" type="presParOf" srcId="{3E3C3B26-C72A-43C7-803F-E2A4950DC1FC}" destId="{58B3DCBC-B637-4B29-85A6-2C48BC4AF47C}" srcOrd="4" destOrd="0" presId="urn:microsoft.com/office/officeart/2005/8/layout/gear1"/>
    <dgm:cxn modelId="{E2B4697D-E962-4707-8D35-C399F5492518}" type="presParOf" srcId="{3E3C3B26-C72A-43C7-803F-E2A4950DC1FC}" destId="{C583A7DA-50CE-4044-9423-AB553E59E267}" srcOrd="5" destOrd="0" presId="urn:microsoft.com/office/officeart/2005/8/layout/gear1"/>
    <dgm:cxn modelId="{BEBD58A5-E9D8-4584-9681-5612D204DA4E}" type="presParOf" srcId="{3E3C3B26-C72A-43C7-803F-E2A4950DC1FC}" destId="{211B5417-98E0-47A9-B06D-B14C08C8830D}" srcOrd="6" destOrd="0" presId="urn:microsoft.com/office/officeart/2005/8/layout/gear1"/>
    <dgm:cxn modelId="{700C6150-DE45-4F05-A75C-9C2104937D23}" type="presParOf" srcId="{3E3C3B26-C72A-43C7-803F-E2A4950DC1FC}" destId="{1D72DCD1-6D11-4AB9-A15D-F84334CE9938}" srcOrd="7" destOrd="0" presId="urn:microsoft.com/office/officeart/2005/8/layout/gear1"/>
    <dgm:cxn modelId="{31A31455-449E-4530-AEC6-0701FCA65409}" type="presParOf" srcId="{3E3C3B26-C72A-43C7-803F-E2A4950DC1FC}" destId="{C9120FCF-4908-40AD-B782-ECC3DD3C6EFE}" srcOrd="8" destOrd="0" presId="urn:microsoft.com/office/officeart/2005/8/layout/gear1"/>
    <dgm:cxn modelId="{158EFF2E-2055-4D17-B04B-D4D020233CED}" type="presParOf" srcId="{3E3C3B26-C72A-43C7-803F-E2A4950DC1FC}" destId="{A377D33A-F578-4119-8EA1-6060677C6653}" srcOrd="9" destOrd="0" presId="urn:microsoft.com/office/officeart/2005/8/layout/gear1"/>
    <dgm:cxn modelId="{BBA21B0C-7C0E-45ED-BD74-60AABCD7EFC1}" type="presParOf" srcId="{3E3C3B26-C72A-43C7-803F-E2A4950DC1FC}" destId="{9E90F593-217C-49A2-A49E-D19075CCCFB7}" srcOrd="10" destOrd="0" presId="urn:microsoft.com/office/officeart/2005/8/layout/gear1"/>
    <dgm:cxn modelId="{7F9C3422-1790-4EA6-A441-9297562097BE}" type="presParOf" srcId="{3E3C3B26-C72A-43C7-803F-E2A4950DC1FC}" destId="{1CFE3FCB-9A8A-4C97-BE6D-EF29F46EDD25}" srcOrd="11" destOrd="0" presId="urn:microsoft.com/office/officeart/2005/8/layout/gear1"/>
    <dgm:cxn modelId="{EA5C85CE-798A-419E-A99F-0447D612C49C}" type="presParOf" srcId="{3E3C3B26-C72A-43C7-803F-E2A4950DC1FC}" destId="{78F1FF08-C20D-49B0-B75F-07D108D0A83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CDD406-BBC9-41DF-B545-264B5E5498E6}" type="doc">
      <dgm:prSet loTypeId="urn:microsoft.com/office/officeart/2005/8/layout/gear1" loCatId="process" qsTypeId="urn:microsoft.com/office/officeart/2005/8/quickstyle/simple3" qsCatId="simple" csTypeId="urn:microsoft.com/office/officeart/2005/8/colors/accent0_2" csCatId="mainScheme" phldr="0"/>
      <dgm:spPr/>
    </dgm:pt>
    <dgm:pt modelId="{0218F697-4CBE-4C0C-AF58-C286B54C9059}">
      <dgm:prSet phldrT="[Text]" phldr="1"/>
      <dgm:spPr/>
      <dgm:t>
        <a:bodyPr/>
        <a:lstStyle/>
        <a:p>
          <a:endParaRPr lang="en-US" dirty="0"/>
        </a:p>
      </dgm:t>
    </dgm:pt>
    <dgm:pt modelId="{BD60233B-3BC9-48ED-A37B-867C1C2360C2}" type="parTrans" cxnId="{906F09DB-0A46-4415-BF1B-2D1617A51094}">
      <dgm:prSet/>
      <dgm:spPr/>
      <dgm:t>
        <a:bodyPr/>
        <a:lstStyle/>
        <a:p>
          <a:endParaRPr lang="en-US"/>
        </a:p>
      </dgm:t>
    </dgm:pt>
    <dgm:pt modelId="{299C7145-7777-4205-843A-E1FE08E5307A}" type="sibTrans" cxnId="{906F09DB-0A46-4415-BF1B-2D1617A51094}">
      <dgm:prSet/>
      <dgm:spPr/>
      <dgm:t>
        <a:bodyPr/>
        <a:lstStyle/>
        <a:p>
          <a:endParaRPr lang="en-US"/>
        </a:p>
      </dgm:t>
    </dgm:pt>
    <dgm:pt modelId="{08C9E0A0-152E-4A32-9D22-D5C5F728CB6B}">
      <dgm:prSet phldrT="[Text]" phldr="1"/>
      <dgm:spPr/>
      <dgm:t>
        <a:bodyPr/>
        <a:lstStyle/>
        <a:p>
          <a:endParaRPr lang="en-US" dirty="0"/>
        </a:p>
      </dgm:t>
    </dgm:pt>
    <dgm:pt modelId="{D7641B3A-049C-4C98-A16C-18BFA1BB43B3}" type="parTrans" cxnId="{F7A7953A-3275-4DC1-953D-4F4613D7EA97}">
      <dgm:prSet/>
      <dgm:spPr/>
      <dgm:t>
        <a:bodyPr/>
        <a:lstStyle/>
        <a:p>
          <a:endParaRPr lang="en-US"/>
        </a:p>
      </dgm:t>
    </dgm:pt>
    <dgm:pt modelId="{0531585E-CEBE-41B8-B3FF-4709D4A8A600}" type="sibTrans" cxnId="{F7A7953A-3275-4DC1-953D-4F4613D7EA97}">
      <dgm:prSet/>
      <dgm:spPr/>
      <dgm:t>
        <a:bodyPr/>
        <a:lstStyle/>
        <a:p>
          <a:endParaRPr lang="en-US"/>
        </a:p>
      </dgm:t>
    </dgm:pt>
    <dgm:pt modelId="{AB250563-8AD6-4C26-85DD-3AAE44EE9668}">
      <dgm:prSet phldrT="[Text]" phldr="1"/>
      <dgm:spPr/>
      <dgm:t>
        <a:bodyPr/>
        <a:lstStyle/>
        <a:p>
          <a:endParaRPr lang="en-US" dirty="0"/>
        </a:p>
      </dgm:t>
    </dgm:pt>
    <dgm:pt modelId="{5C1E5509-16DD-4F3F-A834-0F66DCA91F81}" type="parTrans" cxnId="{AA291191-A861-4930-B3CE-52474FE714A0}">
      <dgm:prSet/>
      <dgm:spPr/>
      <dgm:t>
        <a:bodyPr/>
        <a:lstStyle/>
        <a:p>
          <a:endParaRPr lang="en-US"/>
        </a:p>
      </dgm:t>
    </dgm:pt>
    <dgm:pt modelId="{4CACBA08-CE71-4AA1-897E-742989903C60}" type="sibTrans" cxnId="{AA291191-A861-4930-B3CE-52474FE714A0}">
      <dgm:prSet/>
      <dgm:spPr/>
      <dgm:t>
        <a:bodyPr/>
        <a:lstStyle/>
        <a:p>
          <a:endParaRPr lang="en-US"/>
        </a:p>
      </dgm:t>
    </dgm:pt>
    <dgm:pt modelId="{3E3C3B26-C72A-43C7-803F-E2A4950DC1FC}" type="pres">
      <dgm:prSet presAssocID="{28CDD406-BBC9-41DF-B545-264B5E5498E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D3374D2-C99A-4581-A802-C87DD13E12BB}" type="pres">
      <dgm:prSet presAssocID="{0218F697-4CBE-4C0C-AF58-C286B54C9059}" presName="gear1" presStyleLbl="node1" presStyleIdx="0" presStyleCnt="3" custLinFactNeighborY="1244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6D8C90-16C7-42D6-9F9D-BF026488E359}" type="pres">
      <dgm:prSet presAssocID="{0218F697-4CBE-4C0C-AF58-C286B54C9059}" presName="gear1srcNode" presStyleLbl="node1" presStyleIdx="0" presStyleCnt="3"/>
      <dgm:spPr/>
      <dgm:t>
        <a:bodyPr/>
        <a:lstStyle/>
        <a:p>
          <a:endParaRPr lang="en-US"/>
        </a:p>
      </dgm:t>
    </dgm:pt>
    <dgm:pt modelId="{E6A9C372-B334-4B3C-AA83-DF4E47E9249C}" type="pres">
      <dgm:prSet presAssocID="{0218F697-4CBE-4C0C-AF58-C286B54C9059}" presName="gear1dstNode" presStyleLbl="node1" presStyleIdx="0" presStyleCnt="3"/>
      <dgm:spPr/>
      <dgm:t>
        <a:bodyPr/>
        <a:lstStyle/>
        <a:p>
          <a:endParaRPr lang="en-US"/>
        </a:p>
      </dgm:t>
    </dgm:pt>
    <dgm:pt modelId="{176A518A-F69D-4996-9A2C-68DB036C749D}" type="pres">
      <dgm:prSet presAssocID="{08C9E0A0-152E-4A32-9D22-D5C5F728CB6B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B3DCBC-B637-4B29-85A6-2C48BC4AF47C}" type="pres">
      <dgm:prSet presAssocID="{08C9E0A0-152E-4A32-9D22-D5C5F728CB6B}" presName="gear2srcNode" presStyleLbl="node1" presStyleIdx="1" presStyleCnt="3"/>
      <dgm:spPr/>
      <dgm:t>
        <a:bodyPr/>
        <a:lstStyle/>
        <a:p>
          <a:endParaRPr lang="en-US"/>
        </a:p>
      </dgm:t>
    </dgm:pt>
    <dgm:pt modelId="{C583A7DA-50CE-4044-9423-AB553E59E267}" type="pres">
      <dgm:prSet presAssocID="{08C9E0A0-152E-4A32-9D22-D5C5F728CB6B}" presName="gear2dstNode" presStyleLbl="node1" presStyleIdx="1" presStyleCnt="3"/>
      <dgm:spPr/>
      <dgm:t>
        <a:bodyPr/>
        <a:lstStyle/>
        <a:p>
          <a:endParaRPr lang="en-US"/>
        </a:p>
      </dgm:t>
    </dgm:pt>
    <dgm:pt modelId="{211B5417-98E0-47A9-B06D-B14C08C8830D}" type="pres">
      <dgm:prSet presAssocID="{AB250563-8AD6-4C26-85DD-3AAE44EE9668}" presName="gear3" presStyleLbl="node1" presStyleIdx="2" presStyleCnt="3"/>
      <dgm:spPr/>
      <dgm:t>
        <a:bodyPr/>
        <a:lstStyle/>
        <a:p>
          <a:endParaRPr lang="en-US"/>
        </a:p>
      </dgm:t>
    </dgm:pt>
    <dgm:pt modelId="{1D72DCD1-6D11-4AB9-A15D-F84334CE9938}" type="pres">
      <dgm:prSet presAssocID="{AB250563-8AD6-4C26-85DD-3AAE44EE966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120FCF-4908-40AD-B782-ECC3DD3C6EFE}" type="pres">
      <dgm:prSet presAssocID="{AB250563-8AD6-4C26-85DD-3AAE44EE9668}" presName="gear3srcNode" presStyleLbl="node1" presStyleIdx="2" presStyleCnt="3"/>
      <dgm:spPr/>
      <dgm:t>
        <a:bodyPr/>
        <a:lstStyle/>
        <a:p>
          <a:endParaRPr lang="en-US"/>
        </a:p>
      </dgm:t>
    </dgm:pt>
    <dgm:pt modelId="{A377D33A-F578-4119-8EA1-6060677C6653}" type="pres">
      <dgm:prSet presAssocID="{AB250563-8AD6-4C26-85DD-3AAE44EE9668}" presName="gear3dstNode" presStyleLbl="node1" presStyleIdx="2" presStyleCnt="3"/>
      <dgm:spPr/>
      <dgm:t>
        <a:bodyPr/>
        <a:lstStyle/>
        <a:p>
          <a:endParaRPr lang="en-US"/>
        </a:p>
      </dgm:t>
    </dgm:pt>
    <dgm:pt modelId="{9E90F593-217C-49A2-A49E-D19075CCCFB7}" type="pres">
      <dgm:prSet presAssocID="{299C7145-7777-4205-843A-E1FE08E5307A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1CFE3FCB-9A8A-4C97-BE6D-EF29F46EDD25}" type="pres">
      <dgm:prSet presAssocID="{0531585E-CEBE-41B8-B3FF-4709D4A8A600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78F1FF08-C20D-49B0-B75F-07D108D0A83C}" type="pres">
      <dgm:prSet presAssocID="{4CACBA08-CE71-4AA1-897E-742989903C60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AA291191-A861-4930-B3CE-52474FE714A0}" srcId="{28CDD406-BBC9-41DF-B545-264B5E5498E6}" destId="{AB250563-8AD6-4C26-85DD-3AAE44EE9668}" srcOrd="2" destOrd="0" parTransId="{5C1E5509-16DD-4F3F-A834-0F66DCA91F81}" sibTransId="{4CACBA08-CE71-4AA1-897E-742989903C60}"/>
    <dgm:cxn modelId="{F8182F86-1627-4D39-96F3-75DE3ABB7292}" type="presOf" srcId="{08C9E0A0-152E-4A32-9D22-D5C5F728CB6B}" destId="{176A518A-F69D-4996-9A2C-68DB036C749D}" srcOrd="0" destOrd="0" presId="urn:microsoft.com/office/officeart/2005/8/layout/gear1"/>
    <dgm:cxn modelId="{6F138437-B12E-45EC-AB0C-EE4BEC2B1A68}" type="presOf" srcId="{28CDD406-BBC9-41DF-B545-264B5E5498E6}" destId="{3E3C3B26-C72A-43C7-803F-E2A4950DC1FC}" srcOrd="0" destOrd="0" presId="urn:microsoft.com/office/officeart/2005/8/layout/gear1"/>
    <dgm:cxn modelId="{5CF2ADCE-9B59-405A-852C-F13BFC1AF804}" type="presOf" srcId="{0218F697-4CBE-4C0C-AF58-C286B54C9059}" destId="{6D3374D2-C99A-4581-A802-C87DD13E12BB}" srcOrd="0" destOrd="0" presId="urn:microsoft.com/office/officeart/2005/8/layout/gear1"/>
    <dgm:cxn modelId="{8E09F491-5533-4A63-B7BE-01257666CFC5}" type="presOf" srcId="{4CACBA08-CE71-4AA1-897E-742989903C60}" destId="{78F1FF08-C20D-49B0-B75F-07D108D0A83C}" srcOrd="0" destOrd="0" presId="urn:microsoft.com/office/officeart/2005/8/layout/gear1"/>
    <dgm:cxn modelId="{B9AD9550-3910-4A18-9390-115C14BC7985}" type="presOf" srcId="{AB250563-8AD6-4C26-85DD-3AAE44EE9668}" destId="{C9120FCF-4908-40AD-B782-ECC3DD3C6EFE}" srcOrd="2" destOrd="0" presId="urn:microsoft.com/office/officeart/2005/8/layout/gear1"/>
    <dgm:cxn modelId="{906F09DB-0A46-4415-BF1B-2D1617A51094}" srcId="{28CDD406-BBC9-41DF-B545-264B5E5498E6}" destId="{0218F697-4CBE-4C0C-AF58-C286B54C9059}" srcOrd="0" destOrd="0" parTransId="{BD60233B-3BC9-48ED-A37B-867C1C2360C2}" sibTransId="{299C7145-7777-4205-843A-E1FE08E5307A}"/>
    <dgm:cxn modelId="{F7A7953A-3275-4DC1-953D-4F4613D7EA97}" srcId="{28CDD406-BBC9-41DF-B545-264B5E5498E6}" destId="{08C9E0A0-152E-4A32-9D22-D5C5F728CB6B}" srcOrd="1" destOrd="0" parTransId="{D7641B3A-049C-4C98-A16C-18BFA1BB43B3}" sibTransId="{0531585E-CEBE-41B8-B3FF-4709D4A8A600}"/>
    <dgm:cxn modelId="{3ABC2B74-8196-4916-BD7A-60DC75ADBBA3}" type="presOf" srcId="{AB250563-8AD6-4C26-85DD-3AAE44EE9668}" destId="{A377D33A-F578-4119-8EA1-6060677C6653}" srcOrd="3" destOrd="0" presId="urn:microsoft.com/office/officeart/2005/8/layout/gear1"/>
    <dgm:cxn modelId="{BEF9D24E-49A0-432D-9F82-6A61ADBA129C}" type="presOf" srcId="{AB250563-8AD6-4C26-85DD-3AAE44EE9668}" destId="{211B5417-98E0-47A9-B06D-B14C08C8830D}" srcOrd="0" destOrd="0" presId="urn:microsoft.com/office/officeart/2005/8/layout/gear1"/>
    <dgm:cxn modelId="{6D937FBE-458B-472F-97BC-78D6EF133C88}" type="presOf" srcId="{0218F697-4CBE-4C0C-AF58-C286B54C9059}" destId="{0F6D8C90-16C7-42D6-9F9D-BF026488E359}" srcOrd="1" destOrd="0" presId="urn:microsoft.com/office/officeart/2005/8/layout/gear1"/>
    <dgm:cxn modelId="{37DF1A00-B778-4A6F-BD8D-414FEB53DD00}" type="presOf" srcId="{0531585E-CEBE-41B8-B3FF-4709D4A8A600}" destId="{1CFE3FCB-9A8A-4C97-BE6D-EF29F46EDD25}" srcOrd="0" destOrd="0" presId="urn:microsoft.com/office/officeart/2005/8/layout/gear1"/>
    <dgm:cxn modelId="{E5251C35-201B-429D-A2D3-0A34C49ED475}" type="presOf" srcId="{0218F697-4CBE-4C0C-AF58-C286B54C9059}" destId="{E6A9C372-B334-4B3C-AA83-DF4E47E9249C}" srcOrd="2" destOrd="0" presId="urn:microsoft.com/office/officeart/2005/8/layout/gear1"/>
    <dgm:cxn modelId="{07E8DE52-F1F2-4866-AA69-7C3E795D05BC}" type="presOf" srcId="{AB250563-8AD6-4C26-85DD-3AAE44EE9668}" destId="{1D72DCD1-6D11-4AB9-A15D-F84334CE9938}" srcOrd="1" destOrd="0" presId="urn:microsoft.com/office/officeart/2005/8/layout/gear1"/>
    <dgm:cxn modelId="{E9CE997F-0BE6-4EF7-80B8-14A21229E351}" type="presOf" srcId="{299C7145-7777-4205-843A-E1FE08E5307A}" destId="{9E90F593-217C-49A2-A49E-D19075CCCFB7}" srcOrd="0" destOrd="0" presId="urn:microsoft.com/office/officeart/2005/8/layout/gear1"/>
    <dgm:cxn modelId="{D6B30B01-0E34-4ECE-90F5-88F01B67733E}" type="presOf" srcId="{08C9E0A0-152E-4A32-9D22-D5C5F728CB6B}" destId="{58B3DCBC-B637-4B29-85A6-2C48BC4AF47C}" srcOrd="1" destOrd="0" presId="urn:microsoft.com/office/officeart/2005/8/layout/gear1"/>
    <dgm:cxn modelId="{F277AA21-7C19-4884-9177-02050099E328}" type="presOf" srcId="{08C9E0A0-152E-4A32-9D22-D5C5F728CB6B}" destId="{C583A7DA-50CE-4044-9423-AB553E59E267}" srcOrd="2" destOrd="0" presId="urn:microsoft.com/office/officeart/2005/8/layout/gear1"/>
    <dgm:cxn modelId="{C00E332B-A2CE-4C92-988D-E657F08E324F}" type="presParOf" srcId="{3E3C3B26-C72A-43C7-803F-E2A4950DC1FC}" destId="{6D3374D2-C99A-4581-A802-C87DD13E12BB}" srcOrd="0" destOrd="0" presId="urn:microsoft.com/office/officeart/2005/8/layout/gear1"/>
    <dgm:cxn modelId="{B9484E78-AF7D-48D0-B428-2FB30070C6EF}" type="presParOf" srcId="{3E3C3B26-C72A-43C7-803F-E2A4950DC1FC}" destId="{0F6D8C90-16C7-42D6-9F9D-BF026488E359}" srcOrd="1" destOrd="0" presId="urn:microsoft.com/office/officeart/2005/8/layout/gear1"/>
    <dgm:cxn modelId="{908558FB-2236-4C7A-9FB8-5DFB16F5DC9A}" type="presParOf" srcId="{3E3C3B26-C72A-43C7-803F-E2A4950DC1FC}" destId="{E6A9C372-B334-4B3C-AA83-DF4E47E9249C}" srcOrd="2" destOrd="0" presId="urn:microsoft.com/office/officeart/2005/8/layout/gear1"/>
    <dgm:cxn modelId="{2DDEDE8D-32BD-47FA-9AA4-8AADDF83B80C}" type="presParOf" srcId="{3E3C3B26-C72A-43C7-803F-E2A4950DC1FC}" destId="{176A518A-F69D-4996-9A2C-68DB036C749D}" srcOrd="3" destOrd="0" presId="urn:microsoft.com/office/officeart/2005/8/layout/gear1"/>
    <dgm:cxn modelId="{1B74226B-950B-4FF3-85A4-A5EFC3833F2C}" type="presParOf" srcId="{3E3C3B26-C72A-43C7-803F-E2A4950DC1FC}" destId="{58B3DCBC-B637-4B29-85A6-2C48BC4AF47C}" srcOrd="4" destOrd="0" presId="urn:microsoft.com/office/officeart/2005/8/layout/gear1"/>
    <dgm:cxn modelId="{8D6CF3B6-34EC-439F-A229-74BA0FFF023D}" type="presParOf" srcId="{3E3C3B26-C72A-43C7-803F-E2A4950DC1FC}" destId="{C583A7DA-50CE-4044-9423-AB553E59E267}" srcOrd="5" destOrd="0" presId="urn:microsoft.com/office/officeart/2005/8/layout/gear1"/>
    <dgm:cxn modelId="{0ED83E24-6ABC-424C-9994-E3B6A6136D1B}" type="presParOf" srcId="{3E3C3B26-C72A-43C7-803F-E2A4950DC1FC}" destId="{211B5417-98E0-47A9-B06D-B14C08C8830D}" srcOrd="6" destOrd="0" presId="urn:microsoft.com/office/officeart/2005/8/layout/gear1"/>
    <dgm:cxn modelId="{92F1E600-EBF8-4B22-B904-E3EC47292ED2}" type="presParOf" srcId="{3E3C3B26-C72A-43C7-803F-E2A4950DC1FC}" destId="{1D72DCD1-6D11-4AB9-A15D-F84334CE9938}" srcOrd="7" destOrd="0" presId="urn:microsoft.com/office/officeart/2005/8/layout/gear1"/>
    <dgm:cxn modelId="{26116558-6C4D-433F-B17E-A63B30234B51}" type="presParOf" srcId="{3E3C3B26-C72A-43C7-803F-E2A4950DC1FC}" destId="{C9120FCF-4908-40AD-B782-ECC3DD3C6EFE}" srcOrd="8" destOrd="0" presId="urn:microsoft.com/office/officeart/2005/8/layout/gear1"/>
    <dgm:cxn modelId="{BE8CEB26-1F61-41DB-A978-C420F8628F2B}" type="presParOf" srcId="{3E3C3B26-C72A-43C7-803F-E2A4950DC1FC}" destId="{A377D33A-F578-4119-8EA1-6060677C6653}" srcOrd="9" destOrd="0" presId="urn:microsoft.com/office/officeart/2005/8/layout/gear1"/>
    <dgm:cxn modelId="{4EB26F73-D26A-458A-8E12-CF47D41D9294}" type="presParOf" srcId="{3E3C3B26-C72A-43C7-803F-E2A4950DC1FC}" destId="{9E90F593-217C-49A2-A49E-D19075CCCFB7}" srcOrd="10" destOrd="0" presId="urn:microsoft.com/office/officeart/2005/8/layout/gear1"/>
    <dgm:cxn modelId="{8AE745FC-A2E1-4395-8C18-65F718364188}" type="presParOf" srcId="{3E3C3B26-C72A-43C7-803F-E2A4950DC1FC}" destId="{1CFE3FCB-9A8A-4C97-BE6D-EF29F46EDD25}" srcOrd="11" destOrd="0" presId="urn:microsoft.com/office/officeart/2005/8/layout/gear1"/>
    <dgm:cxn modelId="{AD7CCA87-0619-40D5-8C8F-F35B592D25EE}" type="presParOf" srcId="{3E3C3B26-C72A-43C7-803F-E2A4950DC1FC}" destId="{78F1FF08-C20D-49B0-B75F-07D108D0A83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CDD406-BBC9-41DF-B545-264B5E5498E6}" type="doc">
      <dgm:prSet loTypeId="urn:microsoft.com/office/officeart/2005/8/layout/gear1" loCatId="process" qsTypeId="urn:microsoft.com/office/officeart/2005/8/quickstyle/simple3" qsCatId="simple" csTypeId="urn:microsoft.com/office/officeart/2005/8/colors/accent0_2" csCatId="mainScheme" phldr="0"/>
      <dgm:spPr/>
    </dgm:pt>
    <dgm:pt modelId="{0218F697-4CBE-4C0C-AF58-C286B54C9059}">
      <dgm:prSet phldrT="[Text]" phldr="1"/>
      <dgm:spPr/>
      <dgm:t>
        <a:bodyPr/>
        <a:lstStyle/>
        <a:p>
          <a:endParaRPr lang="en-US" dirty="0"/>
        </a:p>
      </dgm:t>
    </dgm:pt>
    <dgm:pt modelId="{BD60233B-3BC9-48ED-A37B-867C1C2360C2}" type="parTrans" cxnId="{906F09DB-0A46-4415-BF1B-2D1617A51094}">
      <dgm:prSet/>
      <dgm:spPr/>
      <dgm:t>
        <a:bodyPr/>
        <a:lstStyle/>
        <a:p>
          <a:endParaRPr lang="en-US"/>
        </a:p>
      </dgm:t>
    </dgm:pt>
    <dgm:pt modelId="{299C7145-7777-4205-843A-E1FE08E5307A}" type="sibTrans" cxnId="{906F09DB-0A46-4415-BF1B-2D1617A51094}">
      <dgm:prSet/>
      <dgm:spPr/>
      <dgm:t>
        <a:bodyPr/>
        <a:lstStyle/>
        <a:p>
          <a:endParaRPr lang="en-US"/>
        </a:p>
      </dgm:t>
    </dgm:pt>
    <dgm:pt modelId="{08C9E0A0-152E-4A32-9D22-D5C5F728CB6B}">
      <dgm:prSet phldrT="[Text]" phldr="1"/>
      <dgm:spPr/>
      <dgm:t>
        <a:bodyPr/>
        <a:lstStyle/>
        <a:p>
          <a:endParaRPr lang="en-US" dirty="0"/>
        </a:p>
      </dgm:t>
    </dgm:pt>
    <dgm:pt modelId="{D7641B3A-049C-4C98-A16C-18BFA1BB43B3}" type="parTrans" cxnId="{F7A7953A-3275-4DC1-953D-4F4613D7EA97}">
      <dgm:prSet/>
      <dgm:spPr/>
      <dgm:t>
        <a:bodyPr/>
        <a:lstStyle/>
        <a:p>
          <a:endParaRPr lang="en-US"/>
        </a:p>
      </dgm:t>
    </dgm:pt>
    <dgm:pt modelId="{0531585E-CEBE-41B8-B3FF-4709D4A8A600}" type="sibTrans" cxnId="{F7A7953A-3275-4DC1-953D-4F4613D7EA97}">
      <dgm:prSet/>
      <dgm:spPr/>
      <dgm:t>
        <a:bodyPr/>
        <a:lstStyle/>
        <a:p>
          <a:endParaRPr lang="en-US"/>
        </a:p>
      </dgm:t>
    </dgm:pt>
    <dgm:pt modelId="{AB250563-8AD6-4C26-85DD-3AAE44EE9668}">
      <dgm:prSet phldrT="[Text]" phldr="1"/>
      <dgm:spPr/>
      <dgm:t>
        <a:bodyPr/>
        <a:lstStyle/>
        <a:p>
          <a:endParaRPr lang="en-US" dirty="0"/>
        </a:p>
      </dgm:t>
    </dgm:pt>
    <dgm:pt modelId="{5C1E5509-16DD-4F3F-A834-0F66DCA91F81}" type="parTrans" cxnId="{AA291191-A861-4930-B3CE-52474FE714A0}">
      <dgm:prSet/>
      <dgm:spPr/>
      <dgm:t>
        <a:bodyPr/>
        <a:lstStyle/>
        <a:p>
          <a:endParaRPr lang="en-US"/>
        </a:p>
      </dgm:t>
    </dgm:pt>
    <dgm:pt modelId="{4CACBA08-CE71-4AA1-897E-742989903C60}" type="sibTrans" cxnId="{AA291191-A861-4930-B3CE-52474FE714A0}">
      <dgm:prSet/>
      <dgm:spPr/>
      <dgm:t>
        <a:bodyPr/>
        <a:lstStyle/>
        <a:p>
          <a:endParaRPr lang="en-US"/>
        </a:p>
      </dgm:t>
    </dgm:pt>
    <dgm:pt modelId="{3E3C3B26-C72A-43C7-803F-E2A4950DC1FC}" type="pres">
      <dgm:prSet presAssocID="{28CDD406-BBC9-41DF-B545-264B5E5498E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D3374D2-C99A-4581-A802-C87DD13E12BB}" type="pres">
      <dgm:prSet presAssocID="{0218F697-4CBE-4C0C-AF58-C286B54C9059}" presName="gear1" presStyleLbl="node1" presStyleIdx="0" presStyleCnt="3" custLinFactNeighborY="1244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6D8C90-16C7-42D6-9F9D-BF026488E359}" type="pres">
      <dgm:prSet presAssocID="{0218F697-4CBE-4C0C-AF58-C286B54C9059}" presName="gear1srcNode" presStyleLbl="node1" presStyleIdx="0" presStyleCnt="3"/>
      <dgm:spPr/>
      <dgm:t>
        <a:bodyPr/>
        <a:lstStyle/>
        <a:p>
          <a:endParaRPr lang="en-US"/>
        </a:p>
      </dgm:t>
    </dgm:pt>
    <dgm:pt modelId="{E6A9C372-B334-4B3C-AA83-DF4E47E9249C}" type="pres">
      <dgm:prSet presAssocID="{0218F697-4CBE-4C0C-AF58-C286B54C9059}" presName="gear1dstNode" presStyleLbl="node1" presStyleIdx="0" presStyleCnt="3"/>
      <dgm:spPr/>
      <dgm:t>
        <a:bodyPr/>
        <a:lstStyle/>
        <a:p>
          <a:endParaRPr lang="en-US"/>
        </a:p>
      </dgm:t>
    </dgm:pt>
    <dgm:pt modelId="{176A518A-F69D-4996-9A2C-68DB036C749D}" type="pres">
      <dgm:prSet presAssocID="{08C9E0A0-152E-4A32-9D22-D5C5F728CB6B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B3DCBC-B637-4B29-85A6-2C48BC4AF47C}" type="pres">
      <dgm:prSet presAssocID="{08C9E0A0-152E-4A32-9D22-D5C5F728CB6B}" presName="gear2srcNode" presStyleLbl="node1" presStyleIdx="1" presStyleCnt="3"/>
      <dgm:spPr/>
      <dgm:t>
        <a:bodyPr/>
        <a:lstStyle/>
        <a:p>
          <a:endParaRPr lang="en-US"/>
        </a:p>
      </dgm:t>
    </dgm:pt>
    <dgm:pt modelId="{C583A7DA-50CE-4044-9423-AB553E59E267}" type="pres">
      <dgm:prSet presAssocID="{08C9E0A0-152E-4A32-9D22-D5C5F728CB6B}" presName="gear2dstNode" presStyleLbl="node1" presStyleIdx="1" presStyleCnt="3"/>
      <dgm:spPr/>
      <dgm:t>
        <a:bodyPr/>
        <a:lstStyle/>
        <a:p>
          <a:endParaRPr lang="en-US"/>
        </a:p>
      </dgm:t>
    </dgm:pt>
    <dgm:pt modelId="{211B5417-98E0-47A9-B06D-B14C08C8830D}" type="pres">
      <dgm:prSet presAssocID="{AB250563-8AD6-4C26-85DD-3AAE44EE9668}" presName="gear3" presStyleLbl="node1" presStyleIdx="2" presStyleCnt="3"/>
      <dgm:spPr/>
      <dgm:t>
        <a:bodyPr/>
        <a:lstStyle/>
        <a:p>
          <a:endParaRPr lang="en-US"/>
        </a:p>
      </dgm:t>
    </dgm:pt>
    <dgm:pt modelId="{1D72DCD1-6D11-4AB9-A15D-F84334CE9938}" type="pres">
      <dgm:prSet presAssocID="{AB250563-8AD6-4C26-85DD-3AAE44EE966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120FCF-4908-40AD-B782-ECC3DD3C6EFE}" type="pres">
      <dgm:prSet presAssocID="{AB250563-8AD6-4C26-85DD-3AAE44EE9668}" presName="gear3srcNode" presStyleLbl="node1" presStyleIdx="2" presStyleCnt="3"/>
      <dgm:spPr/>
      <dgm:t>
        <a:bodyPr/>
        <a:lstStyle/>
        <a:p>
          <a:endParaRPr lang="en-US"/>
        </a:p>
      </dgm:t>
    </dgm:pt>
    <dgm:pt modelId="{A377D33A-F578-4119-8EA1-6060677C6653}" type="pres">
      <dgm:prSet presAssocID="{AB250563-8AD6-4C26-85DD-3AAE44EE9668}" presName="gear3dstNode" presStyleLbl="node1" presStyleIdx="2" presStyleCnt="3"/>
      <dgm:spPr/>
      <dgm:t>
        <a:bodyPr/>
        <a:lstStyle/>
        <a:p>
          <a:endParaRPr lang="en-US"/>
        </a:p>
      </dgm:t>
    </dgm:pt>
    <dgm:pt modelId="{9E90F593-217C-49A2-A49E-D19075CCCFB7}" type="pres">
      <dgm:prSet presAssocID="{299C7145-7777-4205-843A-E1FE08E5307A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1CFE3FCB-9A8A-4C97-BE6D-EF29F46EDD25}" type="pres">
      <dgm:prSet presAssocID="{0531585E-CEBE-41B8-B3FF-4709D4A8A600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78F1FF08-C20D-49B0-B75F-07D108D0A83C}" type="pres">
      <dgm:prSet presAssocID="{4CACBA08-CE71-4AA1-897E-742989903C60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AA291191-A861-4930-B3CE-52474FE714A0}" srcId="{28CDD406-BBC9-41DF-B545-264B5E5498E6}" destId="{AB250563-8AD6-4C26-85DD-3AAE44EE9668}" srcOrd="2" destOrd="0" parTransId="{5C1E5509-16DD-4F3F-A834-0F66DCA91F81}" sibTransId="{4CACBA08-CE71-4AA1-897E-742989903C60}"/>
    <dgm:cxn modelId="{ABAD3964-6545-4678-B475-2E10C9B4C9A0}" type="presOf" srcId="{28CDD406-BBC9-41DF-B545-264B5E5498E6}" destId="{3E3C3B26-C72A-43C7-803F-E2A4950DC1FC}" srcOrd="0" destOrd="0" presId="urn:microsoft.com/office/officeart/2005/8/layout/gear1"/>
    <dgm:cxn modelId="{79003696-6BA4-475D-88C2-4FEB6DDA9376}" type="presOf" srcId="{AB250563-8AD6-4C26-85DD-3AAE44EE9668}" destId="{1D72DCD1-6D11-4AB9-A15D-F84334CE9938}" srcOrd="1" destOrd="0" presId="urn:microsoft.com/office/officeart/2005/8/layout/gear1"/>
    <dgm:cxn modelId="{84601FA1-2A29-44A4-8F08-80AEED832DC5}" type="presOf" srcId="{299C7145-7777-4205-843A-E1FE08E5307A}" destId="{9E90F593-217C-49A2-A49E-D19075CCCFB7}" srcOrd="0" destOrd="0" presId="urn:microsoft.com/office/officeart/2005/8/layout/gear1"/>
    <dgm:cxn modelId="{70179435-CDAF-483E-B42D-1110489E6065}" type="presOf" srcId="{0531585E-CEBE-41B8-B3FF-4709D4A8A600}" destId="{1CFE3FCB-9A8A-4C97-BE6D-EF29F46EDD25}" srcOrd="0" destOrd="0" presId="urn:microsoft.com/office/officeart/2005/8/layout/gear1"/>
    <dgm:cxn modelId="{67479915-BDBD-4FED-B396-F49282D2D053}" type="presOf" srcId="{AB250563-8AD6-4C26-85DD-3AAE44EE9668}" destId="{C9120FCF-4908-40AD-B782-ECC3DD3C6EFE}" srcOrd="2" destOrd="0" presId="urn:microsoft.com/office/officeart/2005/8/layout/gear1"/>
    <dgm:cxn modelId="{5BEF02DE-1FEF-4E13-A6A5-ADBFBE81BECF}" type="presOf" srcId="{08C9E0A0-152E-4A32-9D22-D5C5F728CB6B}" destId="{C583A7DA-50CE-4044-9423-AB553E59E267}" srcOrd="2" destOrd="0" presId="urn:microsoft.com/office/officeart/2005/8/layout/gear1"/>
    <dgm:cxn modelId="{B4593319-FDDD-4BF1-A15C-B4125DC16247}" type="presOf" srcId="{08C9E0A0-152E-4A32-9D22-D5C5F728CB6B}" destId="{58B3DCBC-B637-4B29-85A6-2C48BC4AF47C}" srcOrd="1" destOrd="0" presId="urn:microsoft.com/office/officeart/2005/8/layout/gear1"/>
    <dgm:cxn modelId="{F7A7953A-3275-4DC1-953D-4F4613D7EA97}" srcId="{28CDD406-BBC9-41DF-B545-264B5E5498E6}" destId="{08C9E0A0-152E-4A32-9D22-D5C5F728CB6B}" srcOrd="1" destOrd="0" parTransId="{D7641B3A-049C-4C98-A16C-18BFA1BB43B3}" sibTransId="{0531585E-CEBE-41B8-B3FF-4709D4A8A600}"/>
    <dgm:cxn modelId="{906F09DB-0A46-4415-BF1B-2D1617A51094}" srcId="{28CDD406-BBC9-41DF-B545-264B5E5498E6}" destId="{0218F697-4CBE-4C0C-AF58-C286B54C9059}" srcOrd="0" destOrd="0" parTransId="{BD60233B-3BC9-48ED-A37B-867C1C2360C2}" sibTransId="{299C7145-7777-4205-843A-E1FE08E5307A}"/>
    <dgm:cxn modelId="{642B78DA-87D4-4113-8BF5-CDD026A11889}" type="presOf" srcId="{AB250563-8AD6-4C26-85DD-3AAE44EE9668}" destId="{A377D33A-F578-4119-8EA1-6060677C6653}" srcOrd="3" destOrd="0" presId="urn:microsoft.com/office/officeart/2005/8/layout/gear1"/>
    <dgm:cxn modelId="{E955A9CF-DC21-46DF-83E6-EA3FFF3E3CC7}" type="presOf" srcId="{0218F697-4CBE-4C0C-AF58-C286B54C9059}" destId="{E6A9C372-B334-4B3C-AA83-DF4E47E9249C}" srcOrd="2" destOrd="0" presId="urn:microsoft.com/office/officeart/2005/8/layout/gear1"/>
    <dgm:cxn modelId="{920A01CA-2487-4AC7-829C-AF5AB7ACD0EC}" type="presOf" srcId="{08C9E0A0-152E-4A32-9D22-D5C5F728CB6B}" destId="{176A518A-F69D-4996-9A2C-68DB036C749D}" srcOrd="0" destOrd="0" presId="urn:microsoft.com/office/officeart/2005/8/layout/gear1"/>
    <dgm:cxn modelId="{A78B9B18-05B7-4C93-9BF2-9D0FED4D2DCD}" type="presOf" srcId="{0218F697-4CBE-4C0C-AF58-C286B54C9059}" destId="{6D3374D2-C99A-4581-A802-C87DD13E12BB}" srcOrd="0" destOrd="0" presId="urn:microsoft.com/office/officeart/2005/8/layout/gear1"/>
    <dgm:cxn modelId="{5EF45CBA-E437-4418-87A8-545881D8A4E3}" type="presOf" srcId="{4CACBA08-CE71-4AA1-897E-742989903C60}" destId="{78F1FF08-C20D-49B0-B75F-07D108D0A83C}" srcOrd="0" destOrd="0" presId="urn:microsoft.com/office/officeart/2005/8/layout/gear1"/>
    <dgm:cxn modelId="{C138EE75-173C-4557-8DF8-197706611D97}" type="presOf" srcId="{AB250563-8AD6-4C26-85DD-3AAE44EE9668}" destId="{211B5417-98E0-47A9-B06D-B14C08C8830D}" srcOrd="0" destOrd="0" presId="urn:microsoft.com/office/officeart/2005/8/layout/gear1"/>
    <dgm:cxn modelId="{E0B97BAB-D2B0-48E3-8067-898388AD2733}" type="presOf" srcId="{0218F697-4CBE-4C0C-AF58-C286B54C9059}" destId="{0F6D8C90-16C7-42D6-9F9D-BF026488E359}" srcOrd="1" destOrd="0" presId="urn:microsoft.com/office/officeart/2005/8/layout/gear1"/>
    <dgm:cxn modelId="{74C7E073-739A-4229-82B0-128777C43078}" type="presParOf" srcId="{3E3C3B26-C72A-43C7-803F-E2A4950DC1FC}" destId="{6D3374D2-C99A-4581-A802-C87DD13E12BB}" srcOrd="0" destOrd="0" presId="urn:microsoft.com/office/officeart/2005/8/layout/gear1"/>
    <dgm:cxn modelId="{CD9B1F43-FB9E-4A78-8599-F1351913B424}" type="presParOf" srcId="{3E3C3B26-C72A-43C7-803F-E2A4950DC1FC}" destId="{0F6D8C90-16C7-42D6-9F9D-BF026488E359}" srcOrd="1" destOrd="0" presId="urn:microsoft.com/office/officeart/2005/8/layout/gear1"/>
    <dgm:cxn modelId="{B3DE7DEE-448E-40CA-A659-7C18F27A046D}" type="presParOf" srcId="{3E3C3B26-C72A-43C7-803F-E2A4950DC1FC}" destId="{E6A9C372-B334-4B3C-AA83-DF4E47E9249C}" srcOrd="2" destOrd="0" presId="urn:microsoft.com/office/officeart/2005/8/layout/gear1"/>
    <dgm:cxn modelId="{FCB6637F-0FA3-4C55-A6AD-89F2BFB68D14}" type="presParOf" srcId="{3E3C3B26-C72A-43C7-803F-E2A4950DC1FC}" destId="{176A518A-F69D-4996-9A2C-68DB036C749D}" srcOrd="3" destOrd="0" presId="urn:microsoft.com/office/officeart/2005/8/layout/gear1"/>
    <dgm:cxn modelId="{0B3F9C81-B54B-4CAC-B8EB-AF5F86044A1E}" type="presParOf" srcId="{3E3C3B26-C72A-43C7-803F-E2A4950DC1FC}" destId="{58B3DCBC-B637-4B29-85A6-2C48BC4AF47C}" srcOrd="4" destOrd="0" presId="urn:microsoft.com/office/officeart/2005/8/layout/gear1"/>
    <dgm:cxn modelId="{40FBC3EB-16D3-42A0-A293-5BAE60E7B8E5}" type="presParOf" srcId="{3E3C3B26-C72A-43C7-803F-E2A4950DC1FC}" destId="{C583A7DA-50CE-4044-9423-AB553E59E267}" srcOrd="5" destOrd="0" presId="urn:microsoft.com/office/officeart/2005/8/layout/gear1"/>
    <dgm:cxn modelId="{F79EBE35-F4AA-4B28-B979-C771130C7115}" type="presParOf" srcId="{3E3C3B26-C72A-43C7-803F-E2A4950DC1FC}" destId="{211B5417-98E0-47A9-B06D-B14C08C8830D}" srcOrd="6" destOrd="0" presId="urn:microsoft.com/office/officeart/2005/8/layout/gear1"/>
    <dgm:cxn modelId="{AF4CD2FC-3B9B-4F52-AD29-F045FA68566C}" type="presParOf" srcId="{3E3C3B26-C72A-43C7-803F-E2A4950DC1FC}" destId="{1D72DCD1-6D11-4AB9-A15D-F84334CE9938}" srcOrd="7" destOrd="0" presId="urn:microsoft.com/office/officeart/2005/8/layout/gear1"/>
    <dgm:cxn modelId="{3891F168-8934-463C-8680-6A0A0BBA920F}" type="presParOf" srcId="{3E3C3B26-C72A-43C7-803F-E2A4950DC1FC}" destId="{C9120FCF-4908-40AD-B782-ECC3DD3C6EFE}" srcOrd="8" destOrd="0" presId="urn:microsoft.com/office/officeart/2005/8/layout/gear1"/>
    <dgm:cxn modelId="{9BD24640-62BA-4F3F-8EDD-C35ECD774DC4}" type="presParOf" srcId="{3E3C3B26-C72A-43C7-803F-E2A4950DC1FC}" destId="{A377D33A-F578-4119-8EA1-6060677C6653}" srcOrd="9" destOrd="0" presId="urn:microsoft.com/office/officeart/2005/8/layout/gear1"/>
    <dgm:cxn modelId="{F4BF96F5-E9C6-45A7-B486-3C48C045C258}" type="presParOf" srcId="{3E3C3B26-C72A-43C7-803F-E2A4950DC1FC}" destId="{9E90F593-217C-49A2-A49E-D19075CCCFB7}" srcOrd="10" destOrd="0" presId="urn:microsoft.com/office/officeart/2005/8/layout/gear1"/>
    <dgm:cxn modelId="{4D180D36-E9CD-4C58-8DD9-E6842A670ABB}" type="presParOf" srcId="{3E3C3B26-C72A-43C7-803F-E2A4950DC1FC}" destId="{1CFE3FCB-9A8A-4C97-BE6D-EF29F46EDD25}" srcOrd="11" destOrd="0" presId="urn:microsoft.com/office/officeart/2005/8/layout/gear1"/>
    <dgm:cxn modelId="{D5CD0DB7-CEEA-4657-AC53-9FB45A0AF03B}" type="presParOf" srcId="{3E3C3B26-C72A-43C7-803F-E2A4950DC1FC}" destId="{78F1FF08-C20D-49B0-B75F-07D108D0A83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3374D2-C99A-4581-A802-C87DD13E12BB}">
      <dsp:nvSpPr>
        <dsp:cNvPr id="0" name=""/>
        <dsp:cNvSpPr/>
      </dsp:nvSpPr>
      <dsp:spPr>
        <a:xfrm>
          <a:off x="401449" y="353351"/>
          <a:ext cx="431874" cy="431874"/>
        </a:xfrm>
        <a:prstGeom prst="gear9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401449" y="353351"/>
        <a:ext cx="431874" cy="431874"/>
      </dsp:txXfrm>
    </dsp:sp>
    <dsp:sp modelId="{176A518A-F69D-4996-9A2C-68DB036C749D}">
      <dsp:nvSpPr>
        <dsp:cNvPr id="0" name=""/>
        <dsp:cNvSpPr/>
      </dsp:nvSpPr>
      <dsp:spPr>
        <a:xfrm>
          <a:off x="150177" y="251272"/>
          <a:ext cx="314090" cy="314090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50177" y="251272"/>
        <a:ext cx="314090" cy="314090"/>
      </dsp:txXfrm>
    </dsp:sp>
    <dsp:sp modelId="{211B5417-98E0-47A9-B06D-B14C08C8830D}">
      <dsp:nvSpPr>
        <dsp:cNvPr id="0" name=""/>
        <dsp:cNvSpPr/>
      </dsp:nvSpPr>
      <dsp:spPr>
        <a:xfrm rot="20700000">
          <a:off x="326100" y="34581"/>
          <a:ext cx="307744" cy="307744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93597" y="102079"/>
        <a:ext cx="172749" cy="172749"/>
      </dsp:txXfrm>
    </dsp:sp>
    <dsp:sp modelId="{9E90F593-217C-49A2-A49E-D19075CCCFB7}">
      <dsp:nvSpPr>
        <dsp:cNvPr id="0" name=""/>
        <dsp:cNvSpPr/>
      </dsp:nvSpPr>
      <dsp:spPr>
        <a:xfrm>
          <a:off x="340110" y="301822"/>
          <a:ext cx="552799" cy="552799"/>
        </a:xfrm>
        <a:prstGeom prst="circularArrow">
          <a:avLst>
            <a:gd name="adj1" fmla="val 4688"/>
            <a:gd name="adj2" fmla="val 299029"/>
            <a:gd name="adj3" fmla="val 2250495"/>
            <a:gd name="adj4" fmla="val 16657508"/>
            <a:gd name="adj5" fmla="val 5469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CFE3FCB-9A8A-4C97-BE6D-EF29F46EDD25}">
      <dsp:nvSpPr>
        <dsp:cNvPr id="0" name=""/>
        <dsp:cNvSpPr/>
      </dsp:nvSpPr>
      <dsp:spPr>
        <a:xfrm>
          <a:off x="94552" y="196406"/>
          <a:ext cx="401643" cy="40164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8F1FF08-C20D-49B0-B75F-07D108D0A83C}">
      <dsp:nvSpPr>
        <dsp:cNvPr id="0" name=""/>
        <dsp:cNvSpPr/>
      </dsp:nvSpPr>
      <dsp:spPr>
        <a:xfrm>
          <a:off x="254915" y="-18195"/>
          <a:ext cx="433052" cy="43305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3374D2-C99A-4581-A802-C87DD13E12BB}">
      <dsp:nvSpPr>
        <dsp:cNvPr id="0" name=""/>
        <dsp:cNvSpPr/>
      </dsp:nvSpPr>
      <dsp:spPr>
        <a:xfrm>
          <a:off x="401449" y="353351"/>
          <a:ext cx="431874" cy="431874"/>
        </a:xfrm>
        <a:prstGeom prst="gear9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401449" y="353351"/>
        <a:ext cx="431874" cy="431874"/>
      </dsp:txXfrm>
    </dsp:sp>
    <dsp:sp modelId="{176A518A-F69D-4996-9A2C-68DB036C749D}">
      <dsp:nvSpPr>
        <dsp:cNvPr id="0" name=""/>
        <dsp:cNvSpPr/>
      </dsp:nvSpPr>
      <dsp:spPr>
        <a:xfrm>
          <a:off x="150177" y="251272"/>
          <a:ext cx="314090" cy="314090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50177" y="251272"/>
        <a:ext cx="314090" cy="314090"/>
      </dsp:txXfrm>
    </dsp:sp>
    <dsp:sp modelId="{211B5417-98E0-47A9-B06D-B14C08C8830D}">
      <dsp:nvSpPr>
        <dsp:cNvPr id="0" name=""/>
        <dsp:cNvSpPr/>
      </dsp:nvSpPr>
      <dsp:spPr>
        <a:xfrm rot="20700000">
          <a:off x="326100" y="34581"/>
          <a:ext cx="307744" cy="307744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93597" y="102079"/>
        <a:ext cx="172749" cy="172749"/>
      </dsp:txXfrm>
    </dsp:sp>
    <dsp:sp modelId="{9E90F593-217C-49A2-A49E-D19075CCCFB7}">
      <dsp:nvSpPr>
        <dsp:cNvPr id="0" name=""/>
        <dsp:cNvSpPr/>
      </dsp:nvSpPr>
      <dsp:spPr>
        <a:xfrm>
          <a:off x="340110" y="301822"/>
          <a:ext cx="552799" cy="552799"/>
        </a:xfrm>
        <a:prstGeom prst="circularArrow">
          <a:avLst>
            <a:gd name="adj1" fmla="val 4688"/>
            <a:gd name="adj2" fmla="val 299029"/>
            <a:gd name="adj3" fmla="val 2250495"/>
            <a:gd name="adj4" fmla="val 16657508"/>
            <a:gd name="adj5" fmla="val 5469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CFE3FCB-9A8A-4C97-BE6D-EF29F46EDD25}">
      <dsp:nvSpPr>
        <dsp:cNvPr id="0" name=""/>
        <dsp:cNvSpPr/>
      </dsp:nvSpPr>
      <dsp:spPr>
        <a:xfrm>
          <a:off x="94552" y="196406"/>
          <a:ext cx="401643" cy="40164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8F1FF08-C20D-49B0-B75F-07D108D0A83C}">
      <dsp:nvSpPr>
        <dsp:cNvPr id="0" name=""/>
        <dsp:cNvSpPr/>
      </dsp:nvSpPr>
      <dsp:spPr>
        <a:xfrm>
          <a:off x="254915" y="-18195"/>
          <a:ext cx="433052" cy="43305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3374D2-C99A-4581-A802-C87DD13E12BB}">
      <dsp:nvSpPr>
        <dsp:cNvPr id="0" name=""/>
        <dsp:cNvSpPr/>
      </dsp:nvSpPr>
      <dsp:spPr>
        <a:xfrm>
          <a:off x="401449" y="353351"/>
          <a:ext cx="431874" cy="431874"/>
        </a:xfrm>
        <a:prstGeom prst="gear9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401449" y="353351"/>
        <a:ext cx="431874" cy="431874"/>
      </dsp:txXfrm>
    </dsp:sp>
    <dsp:sp modelId="{176A518A-F69D-4996-9A2C-68DB036C749D}">
      <dsp:nvSpPr>
        <dsp:cNvPr id="0" name=""/>
        <dsp:cNvSpPr/>
      </dsp:nvSpPr>
      <dsp:spPr>
        <a:xfrm>
          <a:off x="150177" y="251272"/>
          <a:ext cx="314090" cy="314090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50177" y="251272"/>
        <a:ext cx="314090" cy="314090"/>
      </dsp:txXfrm>
    </dsp:sp>
    <dsp:sp modelId="{211B5417-98E0-47A9-B06D-B14C08C8830D}">
      <dsp:nvSpPr>
        <dsp:cNvPr id="0" name=""/>
        <dsp:cNvSpPr/>
      </dsp:nvSpPr>
      <dsp:spPr>
        <a:xfrm rot="20700000">
          <a:off x="326100" y="34581"/>
          <a:ext cx="307744" cy="307744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93597" y="102079"/>
        <a:ext cx="172749" cy="172749"/>
      </dsp:txXfrm>
    </dsp:sp>
    <dsp:sp modelId="{9E90F593-217C-49A2-A49E-D19075CCCFB7}">
      <dsp:nvSpPr>
        <dsp:cNvPr id="0" name=""/>
        <dsp:cNvSpPr/>
      </dsp:nvSpPr>
      <dsp:spPr>
        <a:xfrm>
          <a:off x="340110" y="301822"/>
          <a:ext cx="552799" cy="552799"/>
        </a:xfrm>
        <a:prstGeom prst="circularArrow">
          <a:avLst>
            <a:gd name="adj1" fmla="val 4688"/>
            <a:gd name="adj2" fmla="val 299029"/>
            <a:gd name="adj3" fmla="val 2250495"/>
            <a:gd name="adj4" fmla="val 16657508"/>
            <a:gd name="adj5" fmla="val 5469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CFE3FCB-9A8A-4C97-BE6D-EF29F46EDD25}">
      <dsp:nvSpPr>
        <dsp:cNvPr id="0" name=""/>
        <dsp:cNvSpPr/>
      </dsp:nvSpPr>
      <dsp:spPr>
        <a:xfrm>
          <a:off x="94552" y="196406"/>
          <a:ext cx="401643" cy="40164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8F1FF08-C20D-49B0-B75F-07D108D0A83C}">
      <dsp:nvSpPr>
        <dsp:cNvPr id="0" name=""/>
        <dsp:cNvSpPr/>
      </dsp:nvSpPr>
      <dsp:spPr>
        <a:xfrm>
          <a:off x="254915" y="-18195"/>
          <a:ext cx="433052" cy="43305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3374D2-C99A-4581-A802-C87DD13E12BB}">
      <dsp:nvSpPr>
        <dsp:cNvPr id="0" name=""/>
        <dsp:cNvSpPr/>
      </dsp:nvSpPr>
      <dsp:spPr>
        <a:xfrm>
          <a:off x="401449" y="353351"/>
          <a:ext cx="431874" cy="431874"/>
        </a:xfrm>
        <a:prstGeom prst="gear9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401449" y="353351"/>
        <a:ext cx="431874" cy="431874"/>
      </dsp:txXfrm>
    </dsp:sp>
    <dsp:sp modelId="{176A518A-F69D-4996-9A2C-68DB036C749D}">
      <dsp:nvSpPr>
        <dsp:cNvPr id="0" name=""/>
        <dsp:cNvSpPr/>
      </dsp:nvSpPr>
      <dsp:spPr>
        <a:xfrm>
          <a:off x="150177" y="251272"/>
          <a:ext cx="314090" cy="314090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50177" y="251272"/>
        <a:ext cx="314090" cy="314090"/>
      </dsp:txXfrm>
    </dsp:sp>
    <dsp:sp modelId="{211B5417-98E0-47A9-B06D-B14C08C8830D}">
      <dsp:nvSpPr>
        <dsp:cNvPr id="0" name=""/>
        <dsp:cNvSpPr/>
      </dsp:nvSpPr>
      <dsp:spPr>
        <a:xfrm rot="20700000">
          <a:off x="326100" y="34581"/>
          <a:ext cx="307744" cy="307744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93597" y="102079"/>
        <a:ext cx="172749" cy="172749"/>
      </dsp:txXfrm>
    </dsp:sp>
    <dsp:sp modelId="{9E90F593-217C-49A2-A49E-D19075CCCFB7}">
      <dsp:nvSpPr>
        <dsp:cNvPr id="0" name=""/>
        <dsp:cNvSpPr/>
      </dsp:nvSpPr>
      <dsp:spPr>
        <a:xfrm>
          <a:off x="340110" y="301822"/>
          <a:ext cx="552799" cy="552799"/>
        </a:xfrm>
        <a:prstGeom prst="circularArrow">
          <a:avLst>
            <a:gd name="adj1" fmla="val 4688"/>
            <a:gd name="adj2" fmla="val 299029"/>
            <a:gd name="adj3" fmla="val 2250495"/>
            <a:gd name="adj4" fmla="val 16657508"/>
            <a:gd name="adj5" fmla="val 5469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CFE3FCB-9A8A-4C97-BE6D-EF29F46EDD25}">
      <dsp:nvSpPr>
        <dsp:cNvPr id="0" name=""/>
        <dsp:cNvSpPr/>
      </dsp:nvSpPr>
      <dsp:spPr>
        <a:xfrm>
          <a:off x="94552" y="196406"/>
          <a:ext cx="401643" cy="40164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8F1FF08-C20D-49B0-B75F-07D108D0A83C}">
      <dsp:nvSpPr>
        <dsp:cNvPr id="0" name=""/>
        <dsp:cNvSpPr/>
      </dsp:nvSpPr>
      <dsp:spPr>
        <a:xfrm>
          <a:off x="254915" y="-18195"/>
          <a:ext cx="433052" cy="43305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D83D6-BC8D-4DF2-B085-69437481D5ED}" type="datetimeFigureOut">
              <a:rPr lang="en-US" smtClean="0"/>
              <a:pPr/>
              <a:t>11/17/2010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E2EF6-2C29-45ED-84E7-564F5EB110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40E11-BA82-46EE-9322-3958EA9B7CA0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3685C-CFC7-40CD-888A-AF8AAE07154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CGL-</a:t>
            </a:r>
            <a:r>
              <a:rPr lang="en-US" sz="1200" dirty="0" err="1" smtClean="0"/>
              <a:t>MapReduce</a:t>
            </a:r>
            <a:r>
              <a:rPr lang="en-US" sz="1200" dirty="0" smtClean="0"/>
              <a:t> is an example of </a:t>
            </a:r>
            <a:r>
              <a:rPr lang="en-US" sz="1200" dirty="0" err="1" smtClean="0"/>
              <a:t>MapReduce</a:t>
            </a:r>
            <a:r>
              <a:rPr lang="en-US" sz="1200" dirty="0" smtClean="0"/>
              <a:t>++ -- supports </a:t>
            </a:r>
            <a:r>
              <a:rPr lang="en-US" sz="1200" dirty="0" err="1" smtClean="0"/>
              <a:t>MapReduce</a:t>
            </a:r>
            <a:r>
              <a:rPr lang="en-US" sz="1200" dirty="0" smtClean="0"/>
              <a:t> model with iteration (data stays in memory and communication via streams not files)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EC547-398A-4BEA-B97B-98F7CF26DFDE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0B5E0-7156-4862-863D-0FB174F91A90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AF14E-00CF-4109-8A6C-03858277468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E7238-03A3-42EA-AF91-937FDCA976A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just the cost for</a:t>
            </a:r>
            <a:r>
              <a:rPr lang="en-US" baseline="0" dirty="0" smtClean="0"/>
              <a:t> the compute instances. In addition to this, there will be minor charges for the data storage for EMR &amp; </a:t>
            </a:r>
            <a:r>
              <a:rPr lang="en-US" baseline="0" dirty="0" err="1" smtClean="0"/>
              <a:t>AzureMR</a:t>
            </a:r>
            <a:r>
              <a:rPr lang="en-US" baseline="0" dirty="0" smtClean="0"/>
              <a:t>.  Also there will be additional minor charges for the queue service and table service for </a:t>
            </a:r>
            <a:r>
              <a:rPr lang="en-US" baseline="0" dirty="0" err="1" smtClean="0"/>
              <a:t>AzureMR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Cost presented here are amortized for the actual time (time/3600 * </a:t>
            </a:r>
            <a:r>
              <a:rPr lang="en-US" baseline="0" dirty="0" err="1" smtClean="0"/>
              <a:t>num_instances</a:t>
            </a:r>
            <a:r>
              <a:rPr lang="en-US" baseline="0" dirty="0" smtClean="0"/>
              <a:t> * </a:t>
            </a:r>
            <a:r>
              <a:rPr lang="en-US" baseline="0" dirty="0" err="1" smtClean="0"/>
              <a:t>instance_price_per_hour</a:t>
            </a:r>
            <a:r>
              <a:rPr lang="en-US" baseline="0" dirty="0" smtClean="0"/>
              <a:t>), assuming the remaining time of the instance hour have been put to useful work.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Note: EMR &amp; Hadoop-EC2 requires one extra node to act as the master node (included in the cost calculation)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70418-98F1-4037-8E69-636E449EAD1F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C1F34-762F-4548-869D-104EF585F8B2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D9FE2A-AC00-4F85-917C-D99647094551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E40701"/>
                </a:solidFill>
              </a:rPr>
              <a:t>A</a:t>
            </a:r>
            <a:r>
              <a:rPr lang="en-US" b="1" i="1" dirty="0">
                <a:solidFill>
                  <a:srgbClr val="EFBA00"/>
                </a:solidFill>
              </a:rPr>
              <a:t>L</a:t>
            </a: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18A221"/>
                </a:solidFill>
              </a:rPr>
              <a:t>A</a:t>
            </a:r>
            <a:endParaRPr lang="en-US" dirty="0">
              <a:solidFill>
                <a:prstClr val="black"/>
              </a:solidFill>
              <a:latin typeface="Corbel" pitchFamily="34" charset="0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futuregri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64777" y="0"/>
            <a:ext cx="1679223" cy="1143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B5EF-3C16-8247-B600-F227746994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54A7-9B4C-D840-A9AA-F0272692B4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85E6-44D5-1E4A-9CCE-7FD89FE0C0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9E271-7C45-7946-B049-E49140536B0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E4CB-0A3E-C64B-80EB-2460B0DE362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39FBA-6C66-8A46-8B30-D681EC38CF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CB6AF-3A18-1F44-A06C-03B8493C47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B33D-AC9C-F54B-A67E-238924A4F2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24CA-C5D5-1B47-84FE-C81C640BB1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D340F-448A-534D-84C3-EC1367A22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34AF-CD67-B94E-B1CA-C240C6DA5B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95400" cy="1247285"/>
          </a:xfrm>
          <a:prstGeom prst="rect">
            <a:avLst/>
          </a:prstGeom>
        </p:spPr>
      </p:pic>
      <p:pic>
        <p:nvPicPr>
          <p:cNvPr id="8" name="Picture 7" descr="futuregrid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464777" y="0"/>
            <a:ext cx="1679223" cy="1143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pic>
        <p:nvPicPr>
          <p:cNvPr id="9" name="Picture 8" descr="futuregrid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464777" y="0"/>
            <a:ext cx="1679223" cy="1143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8" y="274638"/>
            <a:ext cx="54126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5571518-69A3-3241-9B01-F4E37C1869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11/17/2010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futuregri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9420" y="0"/>
            <a:ext cx="1450728" cy="987470"/>
          </a:xfrm>
          <a:prstGeom prst="rect">
            <a:avLst/>
          </a:prstGeom>
        </p:spPr>
      </p:pic>
      <p:pic>
        <p:nvPicPr>
          <p:cNvPr id="11" name="Picture 10" descr="futuregri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693272" y="0"/>
            <a:ext cx="1450728" cy="9874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futuregri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464777" y="0"/>
            <a:ext cx="1679223" cy="1143000"/>
          </a:xfrm>
          <a:prstGeom prst="rect">
            <a:avLst/>
          </a:prstGeom>
        </p:spPr>
      </p:pic>
      <p:pic>
        <p:nvPicPr>
          <p:cNvPr id="9" name="Picture 8" descr="futuregri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9420" y="0"/>
            <a:ext cx="1450728" cy="9874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uturegrid.org/" TargetMode="External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28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turegrid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8600" y="228600"/>
            <a:ext cx="9144000" cy="1470025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Cloud Data mining</a:t>
            </a:r>
            <a:br>
              <a:rPr lang="en-US" sz="4000" b="1" dirty="0" smtClean="0"/>
            </a:br>
            <a:r>
              <a:rPr lang="en-US" sz="4000" b="1" dirty="0" smtClean="0"/>
              <a:t> and FutureGrid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981200"/>
            <a:ext cx="9144000" cy="16002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SC10 New Orleans LA</a:t>
            </a:r>
          </a:p>
          <a:p>
            <a:r>
              <a:rPr lang="en-US" sz="2400" b="1" dirty="0" smtClean="0"/>
              <a:t>AIST Booth</a:t>
            </a:r>
            <a:endParaRPr lang="pt-BR" sz="2400" b="1" dirty="0" smtClean="0"/>
          </a:p>
          <a:p>
            <a:r>
              <a:rPr lang="it-IT" sz="2400" b="1" dirty="0" smtClean="0"/>
              <a:t>November 17 2010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657600"/>
            <a:ext cx="9144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Geoffrey Fox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 smtClean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000" dirty="0" smtClean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hlinkClick r:id="rId4"/>
              </a:rPr>
              <a:t>http://www.infomall.org</a:t>
            </a:r>
            <a:r>
              <a:rPr lang="en-US" sz="2000" dirty="0" smtClean="0">
                <a:solidFill>
                  <a:prstClr val="black"/>
                </a:solidFill>
              </a:rPr>
              <a:t>    </a:t>
            </a:r>
            <a:r>
              <a:rPr lang="en-US" sz="2000" dirty="0" smtClean="0">
                <a:solidFill>
                  <a:prstClr val="black"/>
                </a:solidFill>
                <a:hlinkClick r:id="rId5"/>
              </a:rPr>
              <a:t>http://www.futuregrid.org</a:t>
            </a:r>
            <a:r>
              <a:rPr lang="en-US" sz="2000" dirty="0" smtClean="0">
                <a:solidFill>
                  <a:prstClr val="black"/>
                </a:solidFill>
              </a:rPr>
              <a:t>  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400" dirty="0" smtClean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Director, Digital Science Center, Pervasive Technology Institute</a:t>
            </a:r>
          </a:p>
          <a:p>
            <a:pPr algn="ctr">
              <a:spcBef>
                <a:spcPct val="20000"/>
              </a:spcBef>
            </a:pP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Associate Dean for Research and Graduate Studies,  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Indiana University Bloomington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/>
          <p:cNvPicPr>
            <a:picLocks noChangeAspect="1" noChangeArrowheads="1"/>
          </p:cNvPicPr>
          <p:nvPr/>
        </p:nvPicPr>
        <p:blipFill>
          <a:blip r:embed="rId3" cstate="print"/>
          <a:srcRect l="16751" t="16552" r="19289" b="5517"/>
          <a:stretch>
            <a:fillRect/>
          </a:stretch>
        </p:blipFill>
        <p:spPr bwMode="auto">
          <a:xfrm>
            <a:off x="1497027" y="0"/>
            <a:ext cx="76469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609600"/>
            <a:ext cx="2348380" cy="985740"/>
          </a:xfrm>
        </p:spPr>
        <p:txBody>
          <a:bodyPr/>
          <a:lstStyle/>
          <a:p>
            <a:r>
              <a:rPr lang="en-US" b="1" dirty="0" smtClean="0"/>
              <a:t>Some Current FutureGrid users II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0059" y="2359193"/>
            <a:ext cx="1422400" cy="2425700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09770"/>
          </a:xfrm>
        </p:spPr>
        <p:txBody>
          <a:bodyPr>
            <a:normAutofit/>
          </a:bodyPr>
          <a:lstStyle/>
          <a:p>
            <a:r>
              <a:rPr lang="en-US" b="1" dirty="0" smtClean="0"/>
              <a:t>OGF’10 Demo</a:t>
            </a:r>
            <a:endParaRPr lang="en-US" b="1" dirty="0"/>
          </a:p>
        </p:txBody>
      </p:sp>
      <p:sp>
        <p:nvSpPr>
          <p:cNvPr id="6" name="Nuage 4"/>
          <p:cNvSpPr/>
          <p:nvPr/>
        </p:nvSpPr>
        <p:spPr>
          <a:xfrm>
            <a:off x="216570" y="962849"/>
            <a:ext cx="2459788" cy="136325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mtClean="0">
                <a:solidFill>
                  <a:srgbClr val="000000"/>
                </a:solidFill>
              </a:rPr>
              <a:t>SDSC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Nuage 5"/>
          <p:cNvSpPr/>
          <p:nvPr/>
        </p:nvSpPr>
        <p:spPr>
          <a:xfrm>
            <a:off x="634391" y="2673686"/>
            <a:ext cx="2841485" cy="15748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mtClean="0">
                <a:solidFill>
                  <a:srgbClr val="000000"/>
                </a:solidFill>
              </a:rPr>
              <a:t>UF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Nuage 6"/>
          <p:cNvSpPr/>
          <p:nvPr/>
        </p:nvSpPr>
        <p:spPr>
          <a:xfrm>
            <a:off x="457200" y="4737769"/>
            <a:ext cx="2571326" cy="1425073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mtClean="0">
                <a:solidFill>
                  <a:srgbClr val="000000"/>
                </a:solidFill>
              </a:rPr>
              <a:t>UC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Nuage 7"/>
          <p:cNvSpPr/>
          <p:nvPr/>
        </p:nvSpPr>
        <p:spPr>
          <a:xfrm>
            <a:off x="5243094" y="2673685"/>
            <a:ext cx="2730529" cy="1513306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mtClean="0">
                <a:solidFill>
                  <a:srgbClr val="000000"/>
                </a:solidFill>
              </a:rPr>
              <a:t>Lille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Nuage 8"/>
          <p:cNvSpPr/>
          <p:nvPr/>
        </p:nvSpPr>
        <p:spPr>
          <a:xfrm>
            <a:off x="6227010" y="962849"/>
            <a:ext cx="2459790" cy="1363258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mtClean="0">
                <a:solidFill>
                  <a:srgbClr val="000000"/>
                </a:solidFill>
              </a:rPr>
              <a:t>Rennes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Nuage 9"/>
          <p:cNvSpPr/>
          <p:nvPr/>
        </p:nvSpPr>
        <p:spPr>
          <a:xfrm>
            <a:off x="6227010" y="4737769"/>
            <a:ext cx="2571326" cy="1425073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mtClean="0">
                <a:solidFill>
                  <a:srgbClr val="000000"/>
                </a:solidFill>
              </a:rPr>
              <a:t>Sophia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Ellipse 10"/>
          <p:cNvSpPr/>
          <p:nvPr/>
        </p:nvSpPr>
        <p:spPr>
          <a:xfrm>
            <a:off x="5483726" y="3296653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Ellipse 11"/>
          <p:cNvSpPr/>
          <p:nvPr/>
        </p:nvSpPr>
        <p:spPr>
          <a:xfrm>
            <a:off x="1681660" y="1304932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lipse 12"/>
          <p:cNvSpPr/>
          <p:nvPr/>
        </p:nvSpPr>
        <p:spPr>
          <a:xfrm>
            <a:off x="2826170" y="3371516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lipse 13"/>
          <p:cNvSpPr/>
          <p:nvPr/>
        </p:nvSpPr>
        <p:spPr>
          <a:xfrm>
            <a:off x="2425117" y="5074739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6" name="Connecteur droit 15"/>
          <p:cNvCxnSpPr>
            <a:stCxn id="13" idx="6"/>
            <a:endCxn id="12" idx="1"/>
          </p:cNvCxnSpPr>
          <p:nvPr/>
        </p:nvCxnSpPr>
        <p:spPr>
          <a:xfrm>
            <a:off x="2082713" y="1505459"/>
            <a:ext cx="3459746" cy="184992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7"/>
          <p:cNvCxnSpPr>
            <a:stCxn id="14" idx="6"/>
            <a:endCxn id="12" idx="2"/>
          </p:cNvCxnSpPr>
          <p:nvPr/>
        </p:nvCxnSpPr>
        <p:spPr>
          <a:xfrm flipV="1">
            <a:off x="3227223" y="3497180"/>
            <a:ext cx="2256503" cy="7486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20"/>
          <p:cNvCxnSpPr>
            <a:stCxn id="15" idx="6"/>
            <a:endCxn id="12" idx="3"/>
          </p:cNvCxnSpPr>
          <p:nvPr/>
        </p:nvCxnSpPr>
        <p:spPr>
          <a:xfrm flipV="1">
            <a:off x="2826170" y="3638973"/>
            <a:ext cx="2716289" cy="163629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23"/>
          <p:cNvCxnSpPr>
            <a:stCxn id="20" idx="1"/>
            <a:endCxn id="12" idx="5"/>
          </p:cNvCxnSpPr>
          <p:nvPr/>
        </p:nvCxnSpPr>
        <p:spPr>
          <a:xfrm rot="16200000" flipV="1">
            <a:off x="5241846" y="4223173"/>
            <a:ext cx="1753760" cy="58536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Ellipse 24"/>
          <p:cNvSpPr/>
          <p:nvPr/>
        </p:nvSpPr>
        <p:spPr>
          <a:xfrm>
            <a:off x="6352673" y="5334000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Ellipse 25"/>
          <p:cNvSpPr/>
          <p:nvPr/>
        </p:nvSpPr>
        <p:spPr>
          <a:xfrm>
            <a:off x="6352673" y="1622926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2" name="Connecteur droit 28"/>
          <p:cNvCxnSpPr>
            <a:stCxn id="12" idx="7"/>
            <a:endCxn id="21" idx="3"/>
          </p:cNvCxnSpPr>
          <p:nvPr/>
        </p:nvCxnSpPr>
        <p:spPr>
          <a:xfrm rot="5400000" flipH="1" flipV="1">
            <a:off x="5423656" y="2367636"/>
            <a:ext cx="1390140" cy="58536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31"/>
          <p:cNvCxnSpPr>
            <a:stCxn id="14" idx="0"/>
            <a:endCxn id="13" idx="5"/>
          </p:cNvCxnSpPr>
          <p:nvPr/>
        </p:nvCxnSpPr>
        <p:spPr>
          <a:xfrm rot="16200000" flipV="1">
            <a:off x="1663207" y="2008025"/>
            <a:ext cx="1724264" cy="100271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34"/>
          <p:cNvCxnSpPr>
            <a:stCxn id="15" idx="1"/>
            <a:endCxn id="13" idx="4"/>
          </p:cNvCxnSpPr>
          <p:nvPr/>
        </p:nvCxnSpPr>
        <p:spPr>
          <a:xfrm rot="16200000" flipV="1">
            <a:off x="469276" y="3118897"/>
            <a:ext cx="3427487" cy="60166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37"/>
          <p:cNvCxnSpPr>
            <a:stCxn id="15" idx="7"/>
            <a:endCxn id="14" idx="4"/>
          </p:cNvCxnSpPr>
          <p:nvPr/>
        </p:nvCxnSpPr>
        <p:spPr>
          <a:xfrm rot="5400000" flipH="1" flipV="1">
            <a:off x="2216616" y="4323391"/>
            <a:ext cx="1360903" cy="25926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ZoneTexte 60"/>
          <p:cNvSpPr txBox="1"/>
          <p:nvPr/>
        </p:nvSpPr>
        <p:spPr>
          <a:xfrm>
            <a:off x="3227223" y="5105400"/>
            <a:ext cx="30586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mtClean="0">
                <a:solidFill>
                  <a:prstClr val="black"/>
                </a:solidFill>
              </a:rPr>
              <a:t>ViNe provided the necessary inter-cloud connectivity to deploy CloudBLAST across 5 Nimbus sites, with a mix of public and private subnets.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Ellipse 61"/>
          <p:cNvSpPr/>
          <p:nvPr/>
        </p:nvSpPr>
        <p:spPr>
          <a:xfrm>
            <a:off x="634391" y="1104406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8" name="Connecteur droit 62"/>
          <p:cNvCxnSpPr>
            <a:stCxn id="13" idx="1"/>
            <a:endCxn id="27" idx="6"/>
          </p:cNvCxnSpPr>
          <p:nvPr/>
        </p:nvCxnSpPr>
        <p:spPr>
          <a:xfrm rot="16200000" flipV="1">
            <a:off x="1358553" y="981824"/>
            <a:ext cx="58732" cy="704949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Ellipse 68"/>
          <p:cNvSpPr/>
          <p:nvPr/>
        </p:nvSpPr>
        <p:spPr>
          <a:xfrm>
            <a:off x="2224590" y="2828669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0" name="Connecteur droit 69"/>
          <p:cNvCxnSpPr>
            <a:stCxn id="14" idx="1"/>
            <a:endCxn id="29" idx="5"/>
          </p:cNvCxnSpPr>
          <p:nvPr/>
        </p:nvCxnSpPr>
        <p:spPr>
          <a:xfrm rot="16200000" flipV="1">
            <a:off x="2596277" y="3141622"/>
            <a:ext cx="259260" cy="317993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Ellipse 75"/>
          <p:cNvSpPr/>
          <p:nvPr/>
        </p:nvSpPr>
        <p:spPr>
          <a:xfrm>
            <a:off x="1756701" y="5534526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2" name="Connecteur droit 76"/>
          <p:cNvCxnSpPr>
            <a:stCxn id="15" idx="3"/>
            <a:endCxn id="31" idx="7"/>
          </p:cNvCxnSpPr>
          <p:nvPr/>
        </p:nvCxnSpPr>
        <p:spPr>
          <a:xfrm rot="5400000">
            <a:off x="2203336" y="5312745"/>
            <a:ext cx="176200" cy="384829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Ellipse 78"/>
          <p:cNvSpPr/>
          <p:nvPr/>
        </p:nvSpPr>
        <p:spPr>
          <a:xfrm>
            <a:off x="7261725" y="1764719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Connecteur droit 79"/>
          <p:cNvCxnSpPr>
            <a:stCxn id="21" idx="6"/>
            <a:endCxn id="33" idx="2"/>
          </p:cNvCxnSpPr>
          <p:nvPr/>
        </p:nvCxnSpPr>
        <p:spPr>
          <a:xfrm>
            <a:off x="6753726" y="1823453"/>
            <a:ext cx="507999" cy="141793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Ellipse 86"/>
          <p:cNvSpPr/>
          <p:nvPr/>
        </p:nvSpPr>
        <p:spPr>
          <a:xfrm>
            <a:off x="7262519" y="4874212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6" name="Connecteur droit 87"/>
          <p:cNvCxnSpPr>
            <a:stCxn id="20" idx="7"/>
            <a:endCxn id="35" idx="2"/>
          </p:cNvCxnSpPr>
          <p:nvPr/>
        </p:nvCxnSpPr>
        <p:spPr>
          <a:xfrm rot="5400000" flipH="1" flipV="1">
            <a:off x="6819759" y="4949973"/>
            <a:ext cx="317994" cy="567526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ZoneTexte 130"/>
          <p:cNvSpPr txBox="1"/>
          <p:nvPr/>
        </p:nvSpPr>
        <p:spPr>
          <a:xfrm>
            <a:off x="4562597" y="1670036"/>
            <a:ext cx="1360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smtClean="0">
                <a:solidFill>
                  <a:prstClr val="black"/>
                </a:solidFill>
              </a:rPr>
              <a:t>Grid’5000 firewall</a:t>
            </a:r>
            <a:endParaRPr lang="en-US" sz="200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3"/>
          <p:cNvGrpSpPr/>
          <p:nvPr/>
        </p:nvGrpSpPr>
        <p:grpSpPr>
          <a:xfrm>
            <a:off x="-127205" y="1828800"/>
            <a:ext cx="8947355" cy="5029200"/>
            <a:chOff x="-152400" y="1657350"/>
            <a:chExt cx="8972550" cy="52006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b="1094"/>
            <a:stretch>
              <a:fillRect/>
            </a:stretch>
          </p:blipFill>
          <p:spPr bwMode="auto">
            <a:xfrm>
              <a:off x="550021" y="1692649"/>
              <a:ext cx="8212979" cy="5165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26"/>
            <p:cNvGrpSpPr/>
            <p:nvPr/>
          </p:nvGrpSpPr>
          <p:grpSpPr>
            <a:xfrm>
              <a:off x="914400" y="2038350"/>
              <a:ext cx="7391400" cy="3962400"/>
              <a:chOff x="914400" y="1981200"/>
              <a:chExt cx="7391400" cy="3962400"/>
            </a:xfrm>
          </p:grpSpPr>
          <p:cxnSp>
            <p:nvCxnSpPr>
              <p:cNvPr id="101" name="Straight Connector 100"/>
              <p:cNvCxnSpPr>
                <a:stCxn id="43" idx="3"/>
              </p:cNvCxnSpPr>
              <p:nvPr/>
            </p:nvCxnSpPr>
            <p:spPr>
              <a:xfrm>
                <a:off x="5020550" y="2795511"/>
                <a:ext cx="1065925" cy="172886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4" name="Group 125"/>
              <p:cNvGrpSpPr/>
              <p:nvPr/>
            </p:nvGrpSpPr>
            <p:grpSpPr>
              <a:xfrm>
                <a:off x="914400" y="1981200"/>
                <a:ext cx="7391400" cy="3962400"/>
                <a:chOff x="914400" y="1981200"/>
                <a:chExt cx="7391400" cy="3962400"/>
              </a:xfrm>
            </p:grpSpPr>
            <p:cxnSp>
              <p:nvCxnSpPr>
                <p:cNvPr id="98" name="Straight Connector 97"/>
                <p:cNvCxnSpPr/>
                <p:nvPr/>
              </p:nvCxnSpPr>
              <p:spPr>
                <a:xfrm rot="16200000" flipH="1">
                  <a:off x="5372100" y="3619500"/>
                  <a:ext cx="1066800" cy="5334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>
                  <a:stCxn id="63" idx="3"/>
                </p:cNvCxnSpPr>
                <p:nvPr/>
              </p:nvCxnSpPr>
              <p:spPr>
                <a:xfrm flipV="1">
                  <a:off x="994005" y="4552950"/>
                  <a:ext cx="5178195" cy="721926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>
                  <a:stCxn id="33" idx="3"/>
                </p:cNvCxnSpPr>
                <p:nvPr/>
              </p:nvCxnSpPr>
              <p:spPr>
                <a:xfrm flipH="1">
                  <a:off x="6172200" y="3537785"/>
                  <a:ext cx="1352550" cy="1015165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rot="10800000" flipV="1">
                  <a:off x="6172200" y="3124200"/>
                  <a:ext cx="2133600" cy="13716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16200000" flipV="1">
                  <a:off x="5867400" y="4800600"/>
                  <a:ext cx="1447800" cy="8382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4800600" y="3581400"/>
                  <a:ext cx="1371600" cy="9144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rot="5400000">
                  <a:off x="5448300" y="3619500"/>
                  <a:ext cx="1600200" cy="1524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rot="5400000" flipH="1" flipV="1">
                  <a:off x="5486400" y="4572000"/>
                  <a:ext cx="762000" cy="6096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flipV="1">
                  <a:off x="3200400" y="4495800"/>
                  <a:ext cx="2971800" cy="9906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1524000" y="1981200"/>
                  <a:ext cx="4648200" cy="25146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914400" y="3657600"/>
                  <a:ext cx="5181600" cy="8382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914400" y="4419600"/>
                  <a:ext cx="5257800" cy="762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>
                  <a:stCxn id="47" idx="3"/>
                </p:cNvCxnSpPr>
                <p:nvPr/>
              </p:nvCxnSpPr>
              <p:spPr>
                <a:xfrm flipH="1">
                  <a:off x="6248400" y="3745741"/>
                  <a:ext cx="152400" cy="79299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" name="Group 17"/>
            <p:cNvGrpSpPr/>
            <p:nvPr/>
          </p:nvGrpSpPr>
          <p:grpSpPr>
            <a:xfrm>
              <a:off x="4724400" y="5162550"/>
              <a:ext cx="1295400" cy="762001"/>
              <a:chOff x="4572000" y="5105399"/>
              <a:chExt cx="1295400" cy="762001"/>
            </a:xfrm>
          </p:grpSpPr>
          <p:pic>
            <p:nvPicPr>
              <p:cNvPr id="12" name="Picture 11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572000" y="5105399"/>
                <a:ext cx="1295400" cy="762001"/>
              </a:xfrm>
              <a:prstGeom prst="rect">
                <a:avLst/>
              </a:prstGeom>
            </p:spPr>
          </p:pic>
          <p:pic>
            <p:nvPicPr>
              <p:cNvPr id="8" name="Picture 7" descr="arkansas.png"/>
              <p:cNvPicPr>
                <a:picLocks noChangeAspect="1"/>
              </p:cNvPicPr>
              <p:nvPr/>
            </p:nvPicPr>
            <p:blipFill>
              <a:blip r:embed="rId5" cstate="print"/>
              <a:srcRect l="22969" t="9376" r="22478" b="6238"/>
              <a:stretch>
                <a:fillRect/>
              </a:stretch>
            </p:blipFill>
            <p:spPr>
              <a:xfrm>
                <a:off x="4686300" y="5307430"/>
                <a:ext cx="266700" cy="378995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4924425" y="5276850"/>
                <a:ext cx="91082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100" dirty="0" smtClean="0">
                    <a:solidFill>
                      <a:prstClr val="black"/>
                    </a:solidFill>
                  </a:rPr>
                  <a:t>University of</a:t>
                </a:r>
              </a:p>
              <a:p>
                <a:pPr defTabSz="457200"/>
                <a:r>
                  <a:rPr lang="en-US" sz="1100" dirty="0" smtClean="0">
                    <a:solidFill>
                      <a:prstClr val="black"/>
                    </a:solidFill>
                  </a:rPr>
                  <a:t>Arkansas</a:t>
                </a:r>
                <a:endParaRPr lang="en-US" sz="11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" name="Group 19"/>
            <p:cNvGrpSpPr/>
            <p:nvPr/>
          </p:nvGrpSpPr>
          <p:grpSpPr>
            <a:xfrm>
              <a:off x="5486400" y="4095750"/>
              <a:ext cx="1219200" cy="685800"/>
              <a:chOff x="5295901" y="3377547"/>
              <a:chExt cx="1615126" cy="908509"/>
            </a:xfrm>
          </p:grpSpPr>
          <p:pic>
            <p:nvPicPr>
              <p:cNvPr id="9" name="Picture 8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295901" y="3377547"/>
                <a:ext cx="1615126" cy="908509"/>
              </a:xfrm>
              <a:prstGeom prst="rect">
                <a:avLst/>
              </a:prstGeom>
            </p:spPr>
          </p:pic>
          <p:pic>
            <p:nvPicPr>
              <p:cNvPr id="10" name="Picture 9" descr="iu.png"/>
              <p:cNvPicPr>
                <a:picLocks noChangeAspect="1"/>
              </p:cNvPicPr>
              <p:nvPr/>
            </p:nvPicPr>
            <p:blipFill>
              <a:blip r:embed="rId6" cstate="print"/>
              <a:srcRect l="30000" t="23802" r="20000" b="21771"/>
              <a:stretch>
                <a:fillRect/>
              </a:stretch>
            </p:blipFill>
            <p:spPr>
              <a:xfrm>
                <a:off x="5486402" y="3663542"/>
                <a:ext cx="381000" cy="381000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5699681" y="3541584"/>
                <a:ext cx="1110399" cy="605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1200" dirty="0" smtClean="0">
                    <a:solidFill>
                      <a:prstClr val="black"/>
                    </a:solidFill>
                  </a:rPr>
                  <a:t>Indiana </a:t>
                </a:r>
              </a:p>
              <a:p>
                <a:pPr defTabSz="457200"/>
                <a:r>
                  <a:rPr lang="en-US" sz="1200" dirty="0" smtClean="0">
                    <a:solidFill>
                      <a:prstClr val="black"/>
                    </a:solidFill>
                  </a:rPr>
                  <a:t>University</a:t>
                </a: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" name="Group 25"/>
            <p:cNvGrpSpPr/>
            <p:nvPr/>
          </p:nvGrpSpPr>
          <p:grpSpPr>
            <a:xfrm>
              <a:off x="1" y="4095750"/>
              <a:ext cx="1676400" cy="762001"/>
              <a:chOff x="2219326" y="761999"/>
              <a:chExt cx="1676400" cy="762001"/>
            </a:xfrm>
          </p:grpSpPr>
          <p:pic>
            <p:nvPicPr>
              <p:cNvPr id="22" name="Picture 21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219326" y="761999"/>
                <a:ext cx="1676400" cy="762001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2867025" y="857250"/>
                <a:ext cx="878767" cy="5770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50" dirty="0" smtClean="0">
                    <a:solidFill>
                      <a:prstClr val="black"/>
                    </a:solidFill>
                  </a:rPr>
                  <a:t>University of</a:t>
                </a:r>
              </a:p>
              <a:p>
                <a:pPr defTabSz="457200"/>
                <a:r>
                  <a:rPr lang="en-US" sz="1050" dirty="0" smtClean="0">
                    <a:solidFill>
                      <a:prstClr val="black"/>
                    </a:solidFill>
                  </a:rPr>
                  <a:t>California at</a:t>
                </a:r>
              </a:p>
              <a:p>
                <a:pPr defTabSz="457200"/>
                <a:r>
                  <a:rPr lang="en-US" sz="1050" dirty="0" smtClean="0">
                    <a:solidFill>
                      <a:prstClr val="black"/>
                    </a:solidFill>
                  </a:rPr>
                  <a:t>Los Angeles</a:t>
                </a:r>
                <a:endParaRPr lang="en-US" sz="1050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25" name="Picture 24" descr="ucla.png"/>
              <p:cNvPicPr>
                <a:picLocks noChangeAspect="1"/>
              </p:cNvPicPr>
              <p:nvPr/>
            </p:nvPicPr>
            <p:blipFill>
              <a:blip r:embed="rId7" cstate="print"/>
              <a:srcRect l="31583" t="40630" r="16736" b="31241"/>
              <a:stretch>
                <a:fillRect/>
              </a:stretch>
            </p:blipFill>
            <p:spPr>
              <a:xfrm>
                <a:off x="2400300" y="1057275"/>
                <a:ext cx="476250" cy="238125"/>
              </a:xfrm>
              <a:prstGeom prst="rect">
                <a:avLst/>
              </a:prstGeom>
            </p:spPr>
          </p:pic>
        </p:grpSp>
        <p:grpSp>
          <p:nvGrpSpPr>
            <p:cNvPr id="14" name="Group 33"/>
            <p:cNvGrpSpPr/>
            <p:nvPr/>
          </p:nvGrpSpPr>
          <p:grpSpPr>
            <a:xfrm>
              <a:off x="6914654" y="3181350"/>
              <a:ext cx="1010146" cy="685800"/>
              <a:chOff x="2418854" y="533401"/>
              <a:chExt cx="1010146" cy="685800"/>
            </a:xfrm>
          </p:grpSpPr>
          <p:pic>
            <p:nvPicPr>
              <p:cNvPr id="31" name="Picture 30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438400" y="533401"/>
                <a:ext cx="990600" cy="685800"/>
              </a:xfrm>
              <a:prstGeom prst="rect">
                <a:avLst/>
              </a:prstGeom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2876550" y="676275"/>
                <a:ext cx="50687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100" dirty="0" smtClean="0">
                    <a:solidFill>
                      <a:prstClr val="black"/>
                    </a:solidFill>
                  </a:rPr>
                  <a:t>Penn </a:t>
                </a:r>
              </a:p>
              <a:p>
                <a:pPr defTabSz="457200"/>
                <a:r>
                  <a:rPr lang="en-US" sz="1100" dirty="0" smtClean="0">
                    <a:solidFill>
                      <a:prstClr val="black"/>
                    </a:solidFill>
                  </a:rPr>
                  <a:t>State</a:t>
                </a:r>
                <a:endParaRPr lang="en-US" sz="1100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33" name="Picture 32" descr="penn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418854" y="609600"/>
                <a:ext cx="610096" cy="560471"/>
              </a:xfrm>
              <a:prstGeom prst="rect">
                <a:avLst/>
              </a:prstGeom>
            </p:spPr>
          </p:pic>
        </p:grpSp>
        <p:grpSp>
          <p:nvGrpSpPr>
            <p:cNvPr id="16" name="Group 39"/>
            <p:cNvGrpSpPr/>
            <p:nvPr/>
          </p:nvGrpSpPr>
          <p:grpSpPr>
            <a:xfrm>
              <a:off x="4019550" y="3200400"/>
              <a:ext cx="1295400" cy="770021"/>
              <a:chOff x="1295400" y="457200"/>
              <a:chExt cx="1295400" cy="770021"/>
            </a:xfrm>
          </p:grpSpPr>
          <p:pic>
            <p:nvPicPr>
              <p:cNvPr id="39" name="Picture 38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447800" y="533400"/>
                <a:ext cx="1143000" cy="644401"/>
              </a:xfrm>
              <a:prstGeom prst="rect">
                <a:avLst/>
              </a:prstGeom>
            </p:spPr>
          </p:pic>
          <p:pic>
            <p:nvPicPr>
              <p:cNvPr id="37" name="Picture 36" descr="iowa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295400" y="457200"/>
                <a:ext cx="838200" cy="770021"/>
              </a:xfrm>
              <a:prstGeom prst="rect">
                <a:avLst/>
              </a:prstGeom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1905000" y="619125"/>
                <a:ext cx="47961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100" dirty="0" smtClean="0">
                    <a:solidFill>
                      <a:prstClr val="black"/>
                    </a:solidFill>
                  </a:rPr>
                  <a:t>Iowa</a:t>
                </a:r>
              </a:p>
              <a:p>
                <a:pPr defTabSz="457200"/>
                <a:r>
                  <a:rPr lang="en-US" sz="1100" dirty="0" smtClean="0">
                    <a:solidFill>
                      <a:prstClr val="black"/>
                    </a:solidFill>
                  </a:rPr>
                  <a:t>State</a:t>
                </a:r>
              </a:p>
            </p:txBody>
          </p:sp>
        </p:grpSp>
        <p:grpSp>
          <p:nvGrpSpPr>
            <p:cNvPr id="18" name="Group 20"/>
            <p:cNvGrpSpPr/>
            <p:nvPr/>
          </p:nvGrpSpPr>
          <p:grpSpPr>
            <a:xfrm>
              <a:off x="4953000" y="3009900"/>
              <a:ext cx="1219200" cy="609600"/>
              <a:chOff x="2514597" y="634346"/>
              <a:chExt cx="1615127" cy="807564"/>
            </a:xfrm>
          </p:grpSpPr>
          <p:pic>
            <p:nvPicPr>
              <p:cNvPr id="15" name="Picture 14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514597" y="634346"/>
                <a:ext cx="1615127" cy="807564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2975384" y="787237"/>
                <a:ext cx="1154340" cy="570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1050" dirty="0" err="1" smtClean="0">
                    <a:solidFill>
                      <a:prstClr val="black"/>
                    </a:solidFill>
                  </a:rPr>
                  <a:t>Univ.Illinois</a:t>
                </a:r>
                <a:r>
                  <a:rPr lang="en-US" sz="1050" dirty="0" smtClean="0">
                    <a:solidFill>
                      <a:prstClr val="black"/>
                    </a:solidFill>
                  </a:rPr>
                  <a:t> </a:t>
                </a:r>
              </a:p>
              <a:p>
                <a:pPr defTabSz="457200"/>
                <a:r>
                  <a:rPr lang="en-US" sz="1050" dirty="0" smtClean="0">
                    <a:solidFill>
                      <a:prstClr val="black"/>
                    </a:solidFill>
                  </a:rPr>
                  <a:t>at Chicago</a:t>
                </a:r>
                <a:endParaRPr lang="en-US" sz="1050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19" name="Picture 18" descr="chicago.pn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533649" y="814238"/>
                <a:ext cx="586619" cy="538904"/>
              </a:xfrm>
              <a:prstGeom prst="rect">
                <a:avLst/>
              </a:prstGeom>
            </p:spPr>
          </p:pic>
        </p:grpSp>
        <p:grpSp>
          <p:nvGrpSpPr>
            <p:cNvPr id="20" name="Group 43"/>
            <p:cNvGrpSpPr/>
            <p:nvPr/>
          </p:nvGrpSpPr>
          <p:grpSpPr>
            <a:xfrm>
              <a:off x="4305300" y="2419350"/>
              <a:ext cx="1357851" cy="720601"/>
              <a:chOff x="1552575" y="609600"/>
              <a:chExt cx="1357851" cy="720601"/>
            </a:xfrm>
          </p:grpSpPr>
          <p:pic>
            <p:nvPicPr>
              <p:cNvPr id="41" name="Picture 40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600200" y="609600"/>
                <a:ext cx="1295400" cy="720601"/>
              </a:xfrm>
              <a:prstGeom prst="rect">
                <a:avLst/>
              </a:prstGeom>
            </p:spPr>
          </p:pic>
          <p:sp>
            <p:nvSpPr>
              <p:cNvPr id="42" name="TextBox 41"/>
              <p:cNvSpPr txBox="1"/>
              <p:nvPr/>
            </p:nvSpPr>
            <p:spPr>
              <a:xfrm>
                <a:off x="2066925" y="790575"/>
                <a:ext cx="8435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</a:rPr>
                  <a:t>University of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</a:rPr>
                  <a:t>Minnesota</a:t>
                </a:r>
                <a:endParaRPr lang="en-US" sz="1000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43" name="Picture 42" descr="minn.pn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552575" y="657225"/>
                <a:ext cx="715250" cy="657072"/>
              </a:xfrm>
              <a:prstGeom prst="rect">
                <a:avLst/>
              </a:prstGeom>
            </p:spPr>
          </p:pic>
        </p:grpSp>
        <p:grpSp>
          <p:nvGrpSpPr>
            <p:cNvPr id="21" name="Group 29"/>
            <p:cNvGrpSpPr/>
            <p:nvPr/>
          </p:nvGrpSpPr>
          <p:grpSpPr>
            <a:xfrm>
              <a:off x="5810463" y="2657475"/>
              <a:ext cx="1047537" cy="609600"/>
              <a:chOff x="1981200" y="555813"/>
              <a:chExt cx="1355635" cy="788895"/>
            </a:xfrm>
          </p:grpSpPr>
          <p:pic>
            <p:nvPicPr>
              <p:cNvPr id="27" name="Picture 26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981200" y="555813"/>
                <a:ext cx="1281954" cy="788895"/>
              </a:xfrm>
              <a:prstGeom prst="rect">
                <a:avLst/>
              </a:prstGeom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2442322" y="686920"/>
                <a:ext cx="894513" cy="517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</a:rPr>
                  <a:t>Michigan 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</a:rPr>
                  <a:t>State</a:t>
                </a:r>
              </a:p>
            </p:txBody>
          </p:sp>
          <p:pic>
            <p:nvPicPr>
              <p:cNvPr id="29" name="Picture 28" descr="msu.png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039470" y="679077"/>
                <a:ext cx="551491" cy="506632"/>
              </a:xfrm>
              <a:prstGeom prst="rect">
                <a:avLst/>
              </a:prstGeom>
            </p:spPr>
          </p:pic>
        </p:grpSp>
        <p:grpSp>
          <p:nvGrpSpPr>
            <p:cNvPr id="23" name="Group 47"/>
            <p:cNvGrpSpPr/>
            <p:nvPr/>
          </p:nvGrpSpPr>
          <p:grpSpPr>
            <a:xfrm>
              <a:off x="5638800" y="3395731"/>
              <a:ext cx="1143000" cy="700019"/>
              <a:chOff x="1676400" y="533400"/>
              <a:chExt cx="1143000" cy="700019"/>
            </a:xfrm>
          </p:grpSpPr>
          <p:pic>
            <p:nvPicPr>
              <p:cNvPr id="45" name="Picture 44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752600" y="533400"/>
                <a:ext cx="1066800" cy="644401"/>
              </a:xfrm>
              <a:prstGeom prst="rect">
                <a:avLst/>
              </a:prstGeom>
            </p:spPr>
          </p:pic>
          <p:sp>
            <p:nvSpPr>
              <p:cNvPr id="46" name="TextBox 45"/>
              <p:cNvSpPr txBox="1"/>
              <p:nvPr/>
            </p:nvSpPr>
            <p:spPr>
              <a:xfrm>
                <a:off x="2247900" y="638175"/>
                <a:ext cx="52129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100" dirty="0" smtClean="0">
                    <a:solidFill>
                      <a:prstClr val="black"/>
                    </a:solidFill>
                  </a:rPr>
                  <a:t>Notre</a:t>
                </a:r>
              </a:p>
              <a:p>
                <a:pPr defTabSz="457200"/>
                <a:r>
                  <a:rPr lang="en-US" sz="1100" dirty="0" smtClean="0">
                    <a:solidFill>
                      <a:prstClr val="black"/>
                    </a:solidFill>
                  </a:rPr>
                  <a:t>Dame</a:t>
                </a:r>
                <a:endParaRPr lang="en-US" sz="1100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47" name="Picture 46" descr="nd.png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676400" y="533400"/>
                <a:ext cx="762000" cy="700019"/>
              </a:xfrm>
              <a:prstGeom prst="rect">
                <a:avLst/>
              </a:prstGeom>
            </p:spPr>
          </p:pic>
        </p:grpSp>
        <p:grpSp>
          <p:nvGrpSpPr>
            <p:cNvPr id="26" name="Group 51"/>
            <p:cNvGrpSpPr/>
            <p:nvPr/>
          </p:nvGrpSpPr>
          <p:grpSpPr>
            <a:xfrm>
              <a:off x="2362200" y="5162550"/>
              <a:ext cx="1524000" cy="720601"/>
              <a:chOff x="1828800" y="685800"/>
              <a:chExt cx="1524000" cy="720601"/>
            </a:xfrm>
          </p:grpSpPr>
          <p:pic>
            <p:nvPicPr>
              <p:cNvPr id="49" name="Picture 48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828800" y="685800"/>
                <a:ext cx="1524000" cy="720601"/>
              </a:xfrm>
              <a:prstGeom prst="rect">
                <a:avLst/>
              </a:prstGeom>
            </p:spPr>
          </p:pic>
          <p:sp>
            <p:nvSpPr>
              <p:cNvPr id="50" name="TextBox 49"/>
              <p:cNvSpPr txBox="1"/>
              <p:nvPr/>
            </p:nvSpPr>
            <p:spPr>
              <a:xfrm>
                <a:off x="2286000" y="841802"/>
                <a:ext cx="104547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50" dirty="0" smtClean="0">
                    <a:solidFill>
                      <a:prstClr val="black"/>
                    </a:solidFill>
                  </a:rPr>
                  <a:t>University of </a:t>
                </a:r>
              </a:p>
              <a:p>
                <a:pPr defTabSz="457200"/>
                <a:r>
                  <a:rPr lang="en-US" sz="1050" dirty="0" smtClean="0">
                    <a:solidFill>
                      <a:prstClr val="black"/>
                    </a:solidFill>
                  </a:rPr>
                  <a:t>Texas</a:t>
                </a:r>
                <a:r>
                  <a:rPr lang="en-US" sz="1050" dirty="0">
                    <a:solidFill>
                      <a:prstClr val="black"/>
                    </a:solidFill>
                  </a:rPr>
                  <a:t> a</a:t>
                </a:r>
                <a:r>
                  <a:rPr lang="en-US" sz="1050" dirty="0" smtClean="0">
                    <a:solidFill>
                      <a:prstClr val="black"/>
                    </a:solidFill>
                  </a:rPr>
                  <a:t>t El Paso</a:t>
                </a:r>
                <a:endParaRPr lang="en-US" sz="1050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51" name="Picture 50" descr="utep.png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857375" y="785926"/>
                <a:ext cx="619125" cy="568766"/>
              </a:xfrm>
              <a:prstGeom prst="rect">
                <a:avLst/>
              </a:prstGeom>
            </p:spPr>
          </p:pic>
        </p:grpSp>
        <p:grpSp>
          <p:nvGrpSpPr>
            <p:cNvPr id="30" name="Group 55"/>
            <p:cNvGrpSpPr/>
            <p:nvPr/>
          </p:nvGrpSpPr>
          <p:grpSpPr>
            <a:xfrm>
              <a:off x="-152400" y="3257550"/>
              <a:ext cx="1924050" cy="952347"/>
              <a:chOff x="1581150" y="838200"/>
              <a:chExt cx="1924050" cy="952347"/>
            </a:xfrm>
          </p:grpSpPr>
          <p:pic>
            <p:nvPicPr>
              <p:cNvPr id="53" name="Picture 52" descr="cloud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19000"/>
              </a:blip>
              <a:stretch>
                <a:fillRect/>
              </a:stretch>
            </p:blipFill>
            <p:spPr>
              <a:xfrm>
                <a:off x="1752600" y="838200"/>
                <a:ext cx="1752600" cy="838200"/>
              </a:xfrm>
              <a:prstGeom prst="rect">
                <a:avLst/>
              </a:prstGeom>
            </p:spPr>
          </p:pic>
          <p:sp>
            <p:nvSpPr>
              <p:cNvPr id="54" name="TextBox 53"/>
              <p:cNvSpPr txBox="1"/>
              <p:nvPr/>
            </p:nvSpPr>
            <p:spPr>
              <a:xfrm>
                <a:off x="2293846" y="1076325"/>
                <a:ext cx="112562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50" dirty="0" smtClean="0">
                    <a:solidFill>
                      <a:prstClr val="black"/>
                    </a:solidFill>
                  </a:rPr>
                  <a:t>IBM </a:t>
                </a:r>
                <a:r>
                  <a:rPr lang="en-US" sz="1050" dirty="0" err="1" smtClean="0">
                    <a:solidFill>
                      <a:prstClr val="black"/>
                    </a:solidFill>
                  </a:rPr>
                  <a:t>Almaden</a:t>
                </a:r>
                <a:endParaRPr lang="en-US" sz="1050" dirty="0" smtClean="0">
                  <a:solidFill>
                    <a:prstClr val="black"/>
                  </a:solidFill>
                </a:endParaRPr>
              </a:p>
              <a:p>
                <a:pPr defTabSz="457200"/>
                <a:r>
                  <a:rPr lang="en-US" sz="1050" dirty="0" smtClean="0">
                    <a:solidFill>
                      <a:prstClr val="black"/>
                    </a:solidFill>
                  </a:rPr>
                  <a:t>Research Center</a:t>
                </a:r>
              </a:p>
            </p:txBody>
          </p:sp>
          <p:pic>
            <p:nvPicPr>
              <p:cNvPr id="55" name="Picture 54" descr="ibm.png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581150" y="876300"/>
                <a:ext cx="995196" cy="914247"/>
              </a:xfrm>
              <a:prstGeom prst="rect">
                <a:avLst/>
              </a:prstGeom>
            </p:spPr>
          </p:pic>
        </p:grpSp>
        <p:grpSp>
          <p:nvGrpSpPr>
            <p:cNvPr id="34" name="Group 59"/>
            <p:cNvGrpSpPr/>
            <p:nvPr/>
          </p:nvGrpSpPr>
          <p:grpSpPr>
            <a:xfrm>
              <a:off x="685800" y="1657350"/>
              <a:ext cx="1409700" cy="720601"/>
              <a:chOff x="1409700" y="609600"/>
              <a:chExt cx="1409700" cy="720601"/>
            </a:xfrm>
          </p:grpSpPr>
          <p:pic>
            <p:nvPicPr>
              <p:cNvPr id="57" name="Picture 56" descr="cloud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19000"/>
              </a:blip>
              <a:stretch>
                <a:fillRect/>
              </a:stretch>
            </p:blipFill>
            <p:spPr>
              <a:xfrm>
                <a:off x="1447800" y="609600"/>
                <a:ext cx="1371600" cy="720601"/>
              </a:xfrm>
              <a:prstGeom prst="rect">
                <a:avLst/>
              </a:prstGeom>
            </p:spPr>
          </p:pic>
          <p:sp>
            <p:nvSpPr>
              <p:cNvPr id="58" name="TextBox 57"/>
              <p:cNvSpPr txBox="1"/>
              <p:nvPr/>
            </p:nvSpPr>
            <p:spPr>
              <a:xfrm>
                <a:off x="1885950" y="790575"/>
                <a:ext cx="87075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100" dirty="0" smtClean="0">
                    <a:solidFill>
                      <a:prstClr val="black"/>
                    </a:solidFill>
                  </a:rPr>
                  <a:t>Washington</a:t>
                </a:r>
              </a:p>
              <a:p>
                <a:pPr defTabSz="457200"/>
                <a:r>
                  <a:rPr lang="en-US" sz="1100" dirty="0" smtClean="0">
                    <a:solidFill>
                      <a:prstClr val="black"/>
                    </a:solidFill>
                  </a:rPr>
                  <a:t>University</a:t>
                </a:r>
                <a:endParaRPr lang="en-US" sz="1100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59" name="Picture 58" descr="washington.png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409700" y="711458"/>
                <a:ext cx="666750" cy="612517"/>
              </a:xfrm>
              <a:prstGeom prst="rect">
                <a:avLst/>
              </a:prstGeom>
            </p:spPr>
          </p:pic>
        </p:grpSp>
        <p:grpSp>
          <p:nvGrpSpPr>
            <p:cNvPr id="35" name="Group 63"/>
            <p:cNvGrpSpPr/>
            <p:nvPr/>
          </p:nvGrpSpPr>
          <p:grpSpPr>
            <a:xfrm>
              <a:off x="228600" y="4781550"/>
              <a:ext cx="1627641" cy="890154"/>
              <a:chOff x="1752600" y="516248"/>
              <a:chExt cx="1627641" cy="890154"/>
            </a:xfrm>
          </p:grpSpPr>
          <p:pic>
            <p:nvPicPr>
              <p:cNvPr id="61" name="Picture 60" descr="cloud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19000"/>
              </a:blip>
              <a:stretch>
                <a:fillRect/>
              </a:stretch>
            </p:blipFill>
            <p:spPr>
              <a:xfrm>
                <a:off x="1752600" y="516248"/>
                <a:ext cx="1600200" cy="890154"/>
              </a:xfrm>
              <a:prstGeom prst="rect">
                <a:avLst/>
              </a:prstGeom>
            </p:spPr>
          </p:pic>
          <p:sp>
            <p:nvSpPr>
              <p:cNvPr id="62" name="TextBox 61"/>
              <p:cNvSpPr txBox="1"/>
              <p:nvPr/>
            </p:nvSpPr>
            <p:spPr>
              <a:xfrm>
                <a:off x="2381250" y="742950"/>
                <a:ext cx="998991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</a:rPr>
                  <a:t>San Diego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</a:rPr>
                  <a:t>Supercomputer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</a:rPr>
                  <a:t>Center</a:t>
                </a:r>
                <a:endParaRPr lang="en-US" sz="1000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63" name="Picture 62" descr="sdsc.png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1771650" y="666750"/>
                <a:ext cx="746355" cy="685647"/>
              </a:xfrm>
              <a:prstGeom prst="rect">
                <a:avLst/>
              </a:prstGeom>
            </p:spPr>
          </p:pic>
        </p:grpSp>
        <p:grpSp>
          <p:nvGrpSpPr>
            <p:cNvPr id="38" name="Group 68"/>
            <p:cNvGrpSpPr/>
            <p:nvPr/>
          </p:nvGrpSpPr>
          <p:grpSpPr>
            <a:xfrm>
              <a:off x="6248400" y="5619750"/>
              <a:ext cx="1447800" cy="838047"/>
              <a:chOff x="1143000" y="533400"/>
              <a:chExt cx="1447800" cy="838047"/>
            </a:xfrm>
          </p:grpSpPr>
          <p:grpSp>
            <p:nvGrpSpPr>
              <p:cNvPr id="40" name="Group 67"/>
              <p:cNvGrpSpPr/>
              <p:nvPr/>
            </p:nvGrpSpPr>
            <p:grpSpPr>
              <a:xfrm>
                <a:off x="1143000" y="533400"/>
                <a:ext cx="1447800" cy="720601"/>
                <a:chOff x="1143000" y="533400"/>
                <a:chExt cx="1447800" cy="720601"/>
              </a:xfrm>
            </p:grpSpPr>
            <p:pic>
              <p:nvPicPr>
                <p:cNvPr id="65" name="Picture 64" descr="cloud.png"/>
                <p:cNvPicPr>
                  <a:picLocks noChangeAspect="1"/>
                </p:cNvPicPr>
                <p:nvPr/>
              </p:nvPicPr>
              <p:blipFill>
                <a:blip r:embed="rId4" cstate="print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lum bright="19000"/>
                </a:blip>
                <a:stretch>
                  <a:fillRect/>
                </a:stretch>
              </p:blipFill>
              <p:spPr>
                <a:xfrm>
                  <a:off x="1143000" y="533400"/>
                  <a:ext cx="1447800" cy="720601"/>
                </a:xfrm>
                <a:prstGeom prst="rect">
                  <a:avLst/>
                </a:prstGeom>
              </p:spPr>
            </p:pic>
            <p:sp>
              <p:nvSpPr>
                <p:cNvPr id="66" name="TextBox 65"/>
                <p:cNvSpPr txBox="1"/>
                <p:nvPr/>
              </p:nvSpPr>
              <p:spPr>
                <a:xfrm>
                  <a:off x="1752853" y="685800"/>
                  <a:ext cx="761747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457200"/>
                  <a:r>
                    <a:rPr lang="en-US" sz="1100" dirty="0" smtClean="0">
                      <a:solidFill>
                        <a:prstClr val="black"/>
                      </a:solidFill>
                    </a:rPr>
                    <a:t>University</a:t>
                  </a:r>
                </a:p>
                <a:p>
                  <a:pPr defTabSz="457200"/>
                  <a:r>
                    <a:rPr lang="en-US" sz="1100" dirty="0" smtClean="0">
                      <a:solidFill>
                        <a:prstClr val="black"/>
                      </a:solidFill>
                    </a:rPr>
                    <a:t>of Florida</a:t>
                  </a:r>
                  <a:endParaRPr lang="en-US" sz="1100" dirty="0">
                    <a:solidFill>
                      <a:prstClr val="black"/>
                    </a:solidFill>
                  </a:endParaRPr>
                </a:p>
              </p:txBody>
            </p:sp>
          </p:grpSp>
          <p:pic>
            <p:nvPicPr>
              <p:cNvPr id="67" name="Picture 66" descr="florida.png"/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1143000" y="609600"/>
                <a:ext cx="829302" cy="761847"/>
              </a:xfrm>
              <a:prstGeom prst="rect">
                <a:avLst/>
              </a:prstGeom>
            </p:spPr>
          </p:pic>
        </p:grpSp>
        <p:grpSp>
          <p:nvGrpSpPr>
            <p:cNvPr id="44" name="Group 72"/>
            <p:cNvGrpSpPr/>
            <p:nvPr/>
          </p:nvGrpSpPr>
          <p:grpSpPr>
            <a:xfrm>
              <a:off x="7543800" y="2647950"/>
              <a:ext cx="1276350" cy="770021"/>
              <a:chOff x="1771650" y="485775"/>
              <a:chExt cx="1276350" cy="770021"/>
            </a:xfrm>
          </p:grpSpPr>
          <p:pic>
            <p:nvPicPr>
              <p:cNvPr id="70" name="Picture 69" descr="cloud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19000"/>
              </a:blip>
              <a:stretch>
                <a:fillRect/>
              </a:stretch>
            </p:blipFill>
            <p:spPr>
              <a:xfrm>
                <a:off x="1828800" y="533400"/>
                <a:ext cx="1219200" cy="644401"/>
              </a:xfrm>
              <a:prstGeom prst="rect">
                <a:avLst/>
              </a:prstGeom>
            </p:spPr>
          </p:pic>
          <p:sp>
            <p:nvSpPr>
              <p:cNvPr id="71" name="TextBox 70"/>
              <p:cNvSpPr txBox="1"/>
              <p:nvPr/>
            </p:nvSpPr>
            <p:spPr>
              <a:xfrm>
                <a:off x="2324100" y="609600"/>
                <a:ext cx="64472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100" dirty="0" smtClean="0">
                    <a:solidFill>
                      <a:prstClr val="black"/>
                    </a:solidFill>
                  </a:rPr>
                  <a:t>Johns </a:t>
                </a:r>
              </a:p>
              <a:p>
                <a:pPr defTabSz="457200"/>
                <a:r>
                  <a:rPr lang="en-US" sz="1100" dirty="0" smtClean="0">
                    <a:solidFill>
                      <a:prstClr val="black"/>
                    </a:solidFill>
                  </a:rPr>
                  <a:t>Hopkins</a:t>
                </a:r>
                <a:endParaRPr lang="en-US" sz="1100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72" name="Picture 71" descr="hopkins.png"/>
              <p:cNvPicPr>
                <a:picLocks noChangeAspect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1771650" y="485775"/>
                <a:ext cx="838200" cy="770021"/>
              </a:xfrm>
              <a:prstGeom prst="rect">
                <a:avLst/>
              </a:prstGeom>
            </p:spPr>
          </p:pic>
        </p:grpSp>
      </p:grpSp>
      <p:grpSp>
        <p:nvGrpSpPr>
          <p:cNvPr id="48" name="Group 129"/>
          <p:cNvGrpSpPr/>
          <p:nvPr/>
        </p:nvGrpSpPr>
        <p:grpSpPr>
          <a:xfrm>
            <a:off x="0" y="-19050"/>
            <a:ext cx="9144000" cy="1314450"/>
            <a:chOff x="0" y="0"/>
            <a:chExt cx="9144000" cy="1314450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0" y="0"/>
              <a:ext cx="8210550" cy="1314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20" cstate="print"/>
            <a:srcRect r="88399"/>
            <a:stretch>
              <a:fillRect/>
            </a:stretch>
          </p:blipFill>
          <p:spPr bwMode="auto">
            <a:xfrm>
              <a:off x="8191500" y="0"/>
              <a:ext cx="952500" cy="1314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1" name="Rectangle 130"/>
          <p:cNvSpPr/>
          <p:nvPr/>
        </p:nvSpPr>
        <p:spPr>
          <a:xfrm>
            <a:off x="3657600" y="1295400"/>
            <a:ext cx="548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57200"/>
            <a:r>
              <a:rPr lang="en-US" sz="1600" i="1" dirty="0" smtClean="0">
                <a:solidFill>
                  <a:srgbClr val="990000"/>
                </a:solidFill>
              </a:rPr>
              <a:t>July 26-30, 2010  NCSA Summer School Workshop</a:t>
            </a:r>
          </a:p>
          <a:p>
            <a:pPr algn="r" defTabSz="457200"/>
            <a:r>
              <a:rPr lang="en-US" sz="1600" dirty="0" smtClean="0">
                <a:solidFill>
                  <a:srgbClr val="7030A0"/>
                </a:solidFill>
              </a:rPr>
              <a:t>http://salsahpc.indiana.edu/tutorial</a:t>
            </a:r>
            <a:endParaRPr lang="en-US" sz="1600" i="1" dirty="0" smtClean="0">
              <a:solidFill>
                <a:srgbClr val="7030A0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0" y="1295400"/>
            <a:ext cx="548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600" i="1" dirty="0" smtClean="0">
                <a:solidFill>
                  <a:prstClr val="black"/>
                </a:solidFill>
              </a:rPr>
              <a:t>300+ Students learning about Twister &amp; </a:t>
            </a:r>
            <a:r>
              <a:rPr lang="en-US" sz="1600" i="1" dirty="0" err="1" smtClean="0">
                <a:solidFill>
                  <a:prstClr val="black"/>
                </a:solidFill>
              </a:rPr>
              <a:t>Hadoop</a:t>
            </a:r>
            <a:r>
              <a:rPr lang="en-US" sz="1600" i="1" dirty="0" smtClean="0">
                <a:solidFill>
                  <a:prstClr val="black"/>
                </a:solidFill>
              </a:rPr>
              <a:t> </a:t>
            </a:r>
          </a:p>
          <a:p>
            <a:pPr defTabSz="457200"/>
            <a:r>
              <a:rPr lang="en-US" sz="1600" i="1" dirty="0" err="1" smtClean="0">
                <a:solidFill>
                  <a:prstClr val="black"/>
                </a:solidFill>
              </a:rPr>
              <a:t>MapReduce</a:t>
            </a:r>
            <a:r>
              <a:rPr lang="en-US" sz="1600" i="1" dirty="0" smtClean="0">
                <a:solidFill>
                  <a:prstClr val="black"/>
                </a:solidFill>
              </a:rPr>
              <a:t> technologies, supported by </a:t>
            </a:r>
            <a:r>
              <a:rPr lang="en-US" sz="1600" i="1" dirty="0" err="1" smtClean="0">
                <a:solidFill>
                  <a:prstClr val="black"/>
                </a:solidFill>
              </a:rPr>
              <a:t>FutureGrid</a:t>
            </a:r>
            <a:r>
              <a:rPr lang="en-US" sz="1600" i="1" dirty="0" smtClean="0">
                <a:solidFill>
                  <a:prstClr val="black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20" y="152400"/>
            <a:ext cx="5488399" cy="914400"/>
          </a:xfrm>
        </p:spPr>
        <p:txBody>
          <a:bodyPr/>
          <a:lstStyle/>
          <a:p>
            <a:r>
              <a:rPr lang="en-US" b="1" dirty="0" smtClean="0"/>
              <a:t>Software Components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788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Portals</a:t>
            </a:r>
            <a:r>
              <a:rPr lang="en-US" dirty="0" smtClean="0"/>
              <a:t> including “Support” “use FutureGrid” “Outreach”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Monitoring</a:t>
            </a:r>
            <a:r>
              <a:rPr lang="en-US" dirty="0" smtClean="0"/>
              <a:t> – INCA, Power (</a:t>
            </a:r>
            <a:r>
              <a:rPr lang="en-US" dirty="0" err="1" smtClean="0"/>
              <a:t>GreenIT</a:t>
            </a:r>
            <a:r>
              <a:rPr lang="en-US" dirty="0" smtClean="0"/>
              <a:t>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Experiment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Manager</a:t>
            </a:r>
            <a:r>
              <a:rPr lang="en-US" dirty="0" smtClean="0"/>
              <a:t>: specify/workflow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Image</a:t>
            </a:r>
            <a:r>
              <a:rPr lang="en-US" dirty="0" smtClean="0"/>
              <a:t> Generation and Repository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Intercloud</a:t>
            </a:r>
            <a:r>
              <a:rPr lang="en-US" dirty="0" smtClean="0"/>
              <a:t> Networking </a:t>
            </a:r>
            <a:r>
              <a:rPr lang="en-US" dirty="0" err="1" smtClean="0"/>
              <a:t>ViNE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Virtual Clusters </a:t>
            </a:r>
            <a:r>
              <a:rPr lang="en-US" dirty="0" smtClean="0"/>
              <a:t>built with virtual networks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Performance</a:t>
            </a:r>
            <a:r>
              <a:rPr lang="en-US" dirty="0" smtClean="0"/>
              <a:t> library </a:t>
            </a:r>
          </a:p>
          <a:p>
            <a:r>
              <a:rPr lang="fr-FR" b="1" dirty="0" err="1" smtClean="0">
                <a:solidFill>
                  <a:srgbClr val="FF0000"/>
                </a:solidFill>
              </a:rPr>
              <a:t>Rain</a:t>
            </a:r>
            <a:r>
              <a:rPr lang="fr-FR" dirty="0" smtClean="0"/>
              <a:t> or </a:t>
            </a:r>
            <a:r>
              <a:rPr lang="fr-FR" b="1" dirty="0" err="1" smtClean="0"/>
              <a:t>R</a:t>
            </a:r>
            <a:r>
              <a:rPr lang="fr-FR" dirty="0" err="1" smtClean="0"/>
              <a:t>untime</a:t>
            </a:r>
            <a:r>
              <a:rPr lang="fr-FR" dirty="0" smtClean="0"/>
              <a:t> </a:t>
            </a:r>
            <a:r>
              <a:rPr lang="fr-FR" b="1" dirty="0" smtClean="0"/>
              <a:t>A</a:t>
            </a:r>
            <a:r>
              <a:rPr lang="fr-FR" dirty="0" smtClean="0"/>
              <a:t>daptable </a:t>
            </a:r>
            <a:r>
              <a:rPr lang="fr-FR" b="1" dirty="0" err="1" smtClean="0"/>
              <a:t>I</a:t>
            </a:r>
            <a:r>
              <a:rPr lang="fr-FR" dirty="0" err="1" smtClean="0"/>
              <a:t>nsertio</a:t>
            </a:r>
            <a:r>
              <a:rPr lang="fr-FR" b="1" dirty="0" err="1" smtClean="0"/>
              <a:t>N</a:t>
            </a:r>
            <a:r>
              <a:rPr lang="fr-FR" dirty="0" smtClean="0"/>
              <a:t> Service: </a:t>
            </a:r>
            <a:r>
              <a:rPr lang="en-US" dirty="0" smtClean="0"/>
              <a:t>Schedule and Deploy images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Security</a:t>
            </a:r>
            <a:r>
              <a:rPr lang="en-US" dirty="0" smtClean="0"/>
              <a:t> (including use of isolated network), Authentication, Authorization,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1524000"/>
            <a:ext cx="3810000" cy="2971800"/>
          </a:xfrm>
        </p:spPr>
        <p:txBody>
          <a:bodyPr/>
          <a:lstStyle/>
          <a:p>
            <a:r>
              <a:rPr lang="en-US" dirty="0" smtClean="0"/>
              <a:t>FutureGrid</a:t>
            </a:r>
            <a:br>
              <a:rPr lang="en-US" dirty="0" smtClean="0"/>
            </a:br>
            <a:r>
              <a:rPr lang="en-US" dirty="0" smtClean="0"/>
              <a:t>Layered Software Stack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C:\Users\Geoffrey Fox\Desktop\plan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86400" cy="6964511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152400" y="3962400"/>
            <a:ext cx="3886200" cy="609600"/>
          </a:xfrm>
          <a:prstGeom prst="roundRect">
            <a:avLst/>
          </a:prstGeom>
          <a:solidFill>
            <a:srgbClr val="66FFCC"/>
          </a:solidFill>
          <a:ln>
            <a:solidFill>
              <a:srgbClr val="66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User Supported Software usable in Experiments e.g. </a:t>
            </a:r>
            <a:r>
              <a:rPr lang="en-US" sz="1400" b="1" dirty="0" err="1" smtClean="0">
                <a:solidFill>
                  <a:prstClr val="black"/>
                </a:solidFill>
              </a:rPr>
              <a:t>OpenNebula</a:t>
            </a:r>
            <a:r>
              <a:rPr lang="en-US" sz="1400" b="1" dirty="0" smtClean="0">
                <a:solidFill>
                  <a:prstClr val="black"/>
                </a:solidFill>
              </a:rPr>
              <a:t>, Charm++, Other MPI, Bigtable </a:t>
            </a:r>
            <a:endParaRPr lang="en-US" sz="14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8" y="0"/>
            <a:ext cx="5412699" cy="1143000"/>
          </a:xfrm>
        </p:spPr>
        <p:txBody>
          <a:bodyPr/>
          <a:lstStyle/>
          <a:p>
            <a:r>
              <a:rPr lang="en-US" b="1" dirty="0" smtClean="0"/>
              <a:t>FutureGrid Interaction with Commercial Clouds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143000"/>
            <a:ext cx="8153400" cy="5715000"/>
          </a:xfrm>
        </p:spPr>
        <p:txBody>
          <a:bodyPr>
            <a:noAutofit/>
          </a:bodyPr>
          <a:lstStyle/>
          <a:p>
            <a:pPr marL="91440">
              <a:lnSpc>
                <a:spcPts val="2200"/>
              </a:lnSpc>
              <a:spcBef>
                <a:spcPts val="376"/>
              </a:spcBef>
            </a:pPr>
            <a:r>
              <a:rPr lang="en-US" sz="2000" dirty="0" smtClean="0"/>
              <a:t>We support experiments that link Commercial Clouds and FutureGrid with one or more workflow environments and portal technology  installed to link components across these platforms</a:t>
            </a:r>
          </a:p>
          <a:p>
            <a:pPr marL="91440">
              <a:lnSpc>
                <a:spcPts val="2200"/>
              </a:lnSpc>
              <a:spcBef>
                <a:spcPts val="376"/>
              </a:spcBef>
            </a:pPr>
            <a:r>
              <a:rPr lang="en-US" sz="2000" dirty="0" smtClean="0"/>
              <a:t>We support environments on FutureGrid that are similar to Commercial Clouds and natural for performance and functionality comparisons </a:t>
            </a:r>
          </a:p>
          <a:p>
            <a:pPr marL="91440" lvl="1">
              <a:lnSpc>
                <a:spcPts val="2200"/>
              </a:lnSpc>
              <a:spcBef>
                <a:spcPts val="376"/>
              </a:spcBef>
            </a:pPr>
            <a:r>
              <a:rPr lang="en-US" sz="2000" dirty="0" smtClean="0"/>
              <a:t>These can both be used to prepare for using Commercial Clouds and as the most likely starting point for porting to them</a:t>
            </a:r>
          </a:p>
          <a:p>
            <a:pPr marL="91440" lvl="1">
              <a:lnSpc>
                <a:spcPts val="2200"/>
              </a:lnSpc>
              <a:spcBef>
                <a:spcPts val="376"/>
              </a:spcBef>
            </a:pPr>
            <a:r>
              <a:rPr lang="en-US" sz="2000" dirty="0" smtClean="0"/>
              <a:t>One example would be support of MapReduce-like environments on FutureGrid including Hadoop on Linux and Dryad on Windows HPCS which are already part of FutureGrid portfolio of supported software</a:t>
            </a:r>
          </a:p>
          <a:p>
            <a:pPr marL="91440">
              <a:lnSpc>
                <a:spcPts val="2200"/>
              </a:lnSpc>
              <a:spcBef>
                <a:spcPts val="376"/>
              </a:spcBef>
            </a:pPr>
            <a:r>
              <a:rPr lang="en-US" sz="2000" dirty="0" smtClean="0"/>
              <a:t>We develop expertise and support porting to Commercial Clouds from other Windows or Linux environments</a:t>
            </a:r>
          </a:p>
          <a:p>
            <a:pPr marL="91440">
              <a:lnSpc>
                <a:spcPts val="2200"/>
              </a:lnSpc>
              <a:spcBef>
                <a:spcPts val="376"/>
              </a:spcBef>
            </a:pPr>
            <a:r>
              <a:rPr lang="en-US" sz="2000" dirty="0" smtClean="0"/>
              <a:t>We support comparisons between and integration of multiple commercial Cloud environments – especially Amazon and Azure in the immediate future </a:t>
            </a:r>
          </a:p>
          <a:p>
            <a:pPr marL="91440">
              <a:lnSpc>
                <a:spcPts val="2200"/>
              </a:lnSpc>
              <a:spcBef>
                <a:spcPts val="376"/>
              </a:spcBef>
            </a:pPr>
            <a:r>
              <a:rPr lang="en-US" sz="2000" dirty="0" smtClean="0"/>
              <a:t>We develop tutorials and expertise to help users move to Commercial Clouds from other environments</a:t>
            </a:r>
          </a:p>
          <a:p>
            <a:pPr marL="91440">
              <a:lnSpc>
                <a:spcPts val="2200"/>
              </a:lnSpc>
              <a:spcBef>
                <a:spcPts val="376"/>
              </a:spcBef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6172192" cy="1143000"/>
          </a:xfrm>
        </p:spPr>
        <p:txBody>
          <a:bodyPr/>
          <a:lstStyle/>
          <a:p>
            <a:r>
              <a:rPr lang="en-US" b="1" dirty="0" smtClean="0"/>
              <a:t>FutureGrid Viral Growth Model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067800" cy="4983163"/>
          </a:xfrm>
        </p:spPr>
        <p:txBody>
          <a:bodyPr/>
          <a:lstStyle/>
          <a:p>
            <a:r>
              <a:rPr lang="en-US" dirty="0" smtClean="0"/>
              <a:t>Users apply for a project</a:t>
            </a:r>
          </a:p>
          <a:p>
            <a:r>
              <a:rPr lang="en-US" dirty="0" smtClean="0"/>
              <a:t>Users improve/develop some software in project</a:t>
            </a:r>
          </a:p>
          <a:p>
            <a:r>
              <a:rPr lang="en-US" dirty="0" smtClean="0"/>
              <a:t>This project leads to new images which are placed in FutureGrid repository</a:t>
            </a:r>
          </a:p>
          <a:p>
            <a:r>
              <a:rPr lang="en-US" dirty="0" smtClean="0"/>
              <a:t>Project report and other web pages document use of new images</a:t>
            </a:r>
          </a:p>
          <a:p>
            <a:r>
              <a:rPr lang="en-US" dirty="0" smtClean="0"/>
              <a:t>Images are used by other users</a:t>
            </a:r>
          </a:p>
          <a:p>
            <a:r>
              <a:rPr lang="en-US" dirty="0" smtClean="0"/>
              <a:t>And so on ad infinitum ………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316" name="Picture 4" descr="C:\Documents and Settings\Geoffrey Fox\Desktop\cloud_com_mockup_11_4_Pag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91670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6248400"/>
            <a:ext cx="8841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194 papers submitted to main track; 48 accepted; 4 days of tutorials</a:t>
            </a:r>
            <a:endParaRPr lang="en-US" sz="24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Philosophy of </a:t>
            </a:r>
            <a:br>
              <a:rPr lang="en-US" dirty="0" smtClean="0"/>
            </a:br>
            <a:r>
              <a:rPr lang="en-US" dirty="0" smtClean="0"/>
              <a:t>Clouds and Grids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Clouds</a:t>
            </a:r>
            <a:r>
              <a:rPr lang="en-US" sz="2800" dirty="0" smtClean="0"/>
              <a:t> are (by definition) commercially supported approach to large scale computing</a:t>
            </a:r>
          </a:p>
          <a:p>
            <a:pPr lvl="1"/>
            <a:r>
              <a:rPr lang="en-US" sz="2400" dirty="0" smtClean="0"/>
              <a:t>So we should expect </a:t>
            </a:r>
            <a:r>
              <a:rPr lang="en-US" sz="2400" dirty="0" smtClean="0">
                <a:solidFill>
                  <a:srgbClr val="FF0000"/>
                </a:solidFill>
              </a:rPr>
              <a:t>Clouds to replace Compute Grids</a:t>
            </a:r>
          </a:p>
          <a:p>
            <a:pPr lvl="1"/>
            <a:r>
              <a:rPr lang="en-US" sz="2400" dirty="0" smtClean="0"/>
              <a:t>Current Grid technology involves “non-commercial” software solutions which are hard to evolve/sustain</a:t>
            </a:r>
          </a:p>
          <a:p>
            <a:pPr lvl="1"/>
            <a:r>
              <a:rPr lang="en-US" sz="2400" dirty="0" smtClean="0"/>
              <a:t>Maybe Clouds </a:t>
            </a:r>
            <a:r>
              <a:rPr lang="en-US" sz="2400" dirty="0" smtClean="0">
                <a:solidFill>
                  <a:srgbClr val="FF0000"/>
                </a:solidFill>
              </a:rPr>
              <a:t>~4% IT </a:t>
            </a:r>
            <a:r>
              <a:rPr lang="en-US" sz="2400" dirty="0" smtClean="0"/>
              <a:t>expenditure 2008 growing to </a:t>
            </a:r>
            <a:r>
              <a:rPr lang="en-US" sz="2400" dirty="0" smtClean="0">
                <a:solidFill>
                  <a:srgbClr val="FF0000"/>
                </a:solidFill>
              </a:rPr>
              <a:t>14% </a:t>
            </a:r>
            <a:r>
              <a:rPr lang="en-US" sz="2400" dirty="0" smtClean="0"/>
              <a:t>in 2012 (IDC Estimate)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Public Clouds </a:t>
            </a:r>
            <a:r>
              <a:rPr lang="en-US" sz="2800" dirty="0" smtClean="0"/>
              <a:t>are broadly accessible resources like Amazon and Microsoft Azure – powerful but not easy to customize and perhaps data trust/privacy issues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Private Clouds </a:t>
            </a:r>
            <a:r>
              <a:rPr lang="en-US" sz="2800" dirty="0" smtClean="0"/>
              <a:t>run similar software and mechanisms but on “your own computers” (not clear if still elastic)</a:t>
            </a:r>
          </a:p>
          <a:p>
            <a:pPr lvl="1"/>
            <a:r>
              <a:rPr lang="en-US" sz="2400" dirty="0" smtClean="0"/>
              <a:t>Platform features such as Queues, Tables, Databases currently limited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Services</a:t>
            </a:r>
            <a:r>
              <a:rPr lang="en-US" sz="2800" dirty="0" smtClean="0"/>
              <a:t> still are correct architecture with either REST (Web 2.0) or Web  Services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Clusters </a:t>
            </a:r>
            <a:r>
              <a:rPr lang="en-US" sz="2800" dirty="0" smtClean="0"/>
              <a:t>are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still critical concept for MPI or Cloud software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60198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Grids MPI and Clouds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Grids</a:t>
            </a:r>
            <a:r>
              <a:rPr lang="en-US" dirty="0" smtClean="0"/>
              <a:t> are useful for </a:t>
            </a:r>
            <a:r>
              <a:rPr lang="en-US" b="1" dirty="0" smtClean="0"/>
              <a:t>managing distributed systems</a:t>
            </a:r>
          </a:p>
          <a:p>
            <a:pPr lvl="1"/>
            <a:r>
              <a:rPr lang="en-US" dirty="0" smtClean="0"/>
              <a:t>Pioneered service model for Science</a:t>
            </a:r>
          </a:p>
          <a:p>
            <a:pPr lvl="1"/>
            <a:r>
              <a:rPr lang="en-US" dirty="0" smtClean="0"/>
              <a:t>Developed importance of </a:t>
            </a:r>
            <a:r>
              <a:rPr lang="en-US" dirty="0" smtClean="0">
                <a:solidFill>
                  <a:srgbClr val="FF0000"/>
                </a:solidFill>
              </a:rPr>
              <a:t>Workflow</a:t>
            </a:r>
          </a:p>
          <a:p>
            <a:pPr lvl="1"/>
            <a:r>
              <a:rPr lang="en-US" dirty="0" smtClean="0"/>
              <a:t>Performance issues – communication latency – intrinsic to distributed systems</a:t>
            </a:r>
          </a:p>
          <a:p>
            <a:pPr lvl="1"/>
            <a:r>
              <a:rPr lang="en-US" dirty="0" smtClean="0"/>
              <a:t>Can never run large differential equation based simulations or datamining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Clouds</a:t>
            </a:r>
            <a:r>
              <a:rPr lang="en-US" b="1" dirty="0" smtClean="0"/>
              <a:t> can execute any job class that was good for Grids </a:t>
            </a:r>
            <a:r>
              <a:rPr lang="en-US" dirty="0" smtClean="0"/>
              <a:t>plus</a:t>
            </a:r>
          </a:p>
          <a:p>
            <a:pPr lvl="1"/>
            <a:r>
              <a:rPr lang="en-US" dirty="0" smtClean="0"/>
              <a:t>More attractive due to platform plus </a:t>
            </a:r>
            <a:r>
              <a:rPr lang="en-US" b="1" dirty="0" smtClean="0">
                <a:solidFill>
                  <a:srgbClr val="FF0000"/>
                </a:solidFill>
              </a:rPr>
              <a:t>elastic </a:t>
            </a:r>
            <a:r>
              <a:rPr lang="en-US" dirty="0" smtClean="0"/>
              <a:t>on-demand model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MapReduce</a:t>
            </a:r>
            <a:r>
              <a:rPr lang="en-US" b="1" dirty="0" smtClean="0"/>
              <a:t> easier to use than MPI for appropriate parallel jobs</a:t>
            </a:r>
          </a:p>
          <a:p>
            <a:pPr lvl="1"/>
            <a:r>
              <a:rPr lang="en-US" dirty="0" smtClean="0"/>
              <a:t>Currently have performance limitations due to poor affinity (locality) for compute-compute (MPI) and Compute-data </a:t>
            </a:r>
          </a:p>
          <a:p>
            <a:pPr lvl="1"/>
            <a:r>
              <a:rPr lang="en-US" dirty="0" smtClean="0"/>
              <a:t>These limitations are not “inevitable” and should  gradually improve as in July 13 Amazon Cluster announcement</a:t>
            </a:r>
          </a:p>
          <a:p>
            <a:pPr lvl="1"/>
            <a:r>
              <a:rPr lang="en-US" dirty="0" smtClean="0"/>
              <a:t>Will probably never be best for most sophisticated parallel differential equation based simulations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Classic Supercomputers </a:t>
            </a:r>
            <a:r>
              <a:rPr lang="en-US" dirty="0" smtClean="0"/>
              <a:t>(MPI Engines) run </a:t>
            </a:r>
            <a:r>
              <a:rPr lang="en-US" b="1" dirty="0" smtClean="0"/>
              <a:t>communication demanding differential equation based simulations </a:t>
            </a:r>
          </a:p>
          <a:p>
            <a:pPr lvl="1"/>
            <a:r>
              <a:rPr lang="en-US" b="1" dirty="0" smtClean="0"/>
              <a:t>MapReduce and Clouds replaces MPI </a:t>
            </a:r>
            <a:r>
              <a:rPr lang="en-US" dirty="0" smtClean="0"/>
              <a:t>for other problems</a:t>
            </a:r>
          </a:p>
          <a:p>
            <a:pPr lvl="1"/>
            <a:r>
              <a:rPr lang="en-US" dirty="0" smtClean="0"/>
              <a:t>Much more data processed today by MapReduce than MPI (Industry Informational Retrieval ~50 </a:t>
            </a:r>
            <a:r>
              <a:rPr lang="en-US" dirty="0" err="1" smtClean="0"/>
              <a:t>Petabytes</a:t>
            </a:r>
            <a:r>
              <a:rPr lang="en-US" dirty="0" smtClean="0"/>
              <a:t> per day)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34448"/>
          </a:xfrm>
        </p:spPr>
        <p:txBody>
          <a:bodyPr>
            <a:normAutofit/>
          </a:bodyPr>
          <a:lstStyle/>
          <a:p>
            <a:r>
              <a:rPr lang="en-US" b="1" dirty="0" smtClean="0"/>
              <a:t>FutureGrid key Concepts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4725"/>
            <a:ext cx="9144000" cy="5883275"/>
          </a:xfrm>
        </p:spPr>
        <p:txBody>
          <a:bodyPr>
            <a:noAutofit/>
          </a:bodyPr>
          <a:lstStyle/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FutureGrid is an 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international testbed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modeled on Grid5000</a:t>
            </a:r>
          </a:p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Rather than loading images onto VM’s, FutureGrid supports 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Cloud, Grid and Parallel computing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environments by 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dynamically provisioning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software as needed onto “bare-metal” using Moab/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xCAT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Image library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for MPI,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OpenMP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, Hadoop, Dryad,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gLite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Unicore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, Globus,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ScaleMP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(distributed Shared Memory), Nimbus, Eucalyptus,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OpenNebula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KVM, Windows …..</a:t>
            </a:r>
          </a:p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The FutureGrid testbed provides to its users:</a:t>
            </a:r>
          </a:p>
          <a:p>
            <a:pPr lvl="1"/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A flexible development and testing platform for middleware and application users looking at 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interoperability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functionality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performance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Each use of FutureGrid is an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experiment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that is 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reproducible</a:t>
            </a:r>
          </a:p>
          <a:p>
            <a:pPr lvl="1"/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A rich 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education and teaching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platform for advanced cyberinfrastructure classes</a:t>
            </a:r>
          </a:p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Growth comes from users depositing novel images in library</a:t>
            </a:r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152400"/>
            <a:ext cx="90678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Cloud Computing: </a:t>
            </a:r>
            <a:br>
              <a:rPr lang="en-US" sz="3200" b="1" dirty="0" smtClean="0"/>
            </a:br>
            <a:r>
              <a:rPr lang="en-US" sz="3200" b="1" dirty="0" smtClean="0"/>
              <a:t>Infrastructure and Runtimes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991600" cy="5562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Cloud infrastructure: </a:t>
            </a:r>
            <a:r>
              <a:rPr lang="en-US" sz="2400" dirty="0" smtClean="0"/>
              <a:t>outsourcing of servers, computing, data, file space, utility computing, etc.</a:t>
            </a:r>
          </a:p>
          <a:p>
            <a:pPr lvl="1"/>
            <a:r>
              <a:rPr lang="en-US" sz="2400" dirty="0" smtClean="0"/>
              <a:t>Handled through Web services that control virtual machine lifecycles.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Cloud runtimes or Platform:</a:t>
            </a:r>
            <a:r>
              <a:rPr lang="en-US" sz="2400" dirty="0" smtClean="0">
                <a:solidFill>
                  <a:srgbClr val="DDF53D"/>
                </a:solidFill>
              </a:rPr>
              <a:t> </a:t>
            </a:r>
            <a:r>
              <a:rPr lang="en-US" sz="2400" dirty="0" smtClean="0"/>
              <a:t>tools (for using clouds) to do data-parallel (and other) computations. </a:t>
            </a:r>
          </a:p>
          <a:p>
            <a:pPr lvl="1"/>
            <a:r>
              <a:rPr lang="en-US" sz="2400" dirty="0" smtClean="0"/>
              <a:t>Apache </a:t>
            </a:r>
            <a:r>
              <a:rPr lang="en-US" sz="2400" dirty="0" err="1" smtClean="0"/>
              <a:t>Hadoop</a:t>
            </a:r>
            <a:r>
              <a:rPr lang="en-US" sz="2400" dirty="0" smtClean="0"/>
              <a:t>, Google MapReduce, Microsoft Dryad, </a:t>
            </a:r>
            <a:r>
              <a:rPr lang="en-US" sz="2400" dirty="0" err="1" smtClean="0"/>
              <a:t>Bigtable</a:t>
            </a:r>
            <a:r>
              <a:rPr lang="en-US" sz="2400" dirty="0" smtClean="0"/>
              <a:t>, Chubby and others </a:t>
            </a:r>
          </a:p>
          <a:p>
            <a:pPr lvl="1"/>
            <a:r>
              <a:rPr lang="en-US" sz="2400" dirty="0" smtClean="0"/>
              <a:t>MapReduce designed for information retrieval but is excellent for a wide range of </a:t>
            </a:r>
            <a:r>
              <a:rPr lang="en-US" sz="2400" dirty="0" smtClean="0">
                <a:solidFill>
                  <a:srgbClr val="FF0000"/>
                </a:solidFill>
              </a:rPr>
              <a:t>science data analysis applications</a:t>
            </a:r>
            <a:endParaRPr lang="en-US" sz="2400" dirty="0" smtClean="0"/>
          </a:p>
          <a:p>
            <a:pPr lvl="1"/>
            <a:r>
              <a:rPr lang="en-US" sz="2400" dirty="0" smtClean="0"/>
              <a:t>Can also do much traditional parallel computing for data-mining if extended to support </a:t>
            </a:r>
            <a:r>
              <a:rPr lang="en-US" sz="2400" dirty="0" smtClean="0">
                <a:solidFill>
                  <a:srgbClr val="FF0000"/>
                </a:solidFill>
              </a:rPr>
              <a:t>iterative</a:t>
            </a:r>
            <a:r>
              <a:rPr lang="en-US" sz="2400" dirty="0" smtClean="0"/>
              <a:t> operations</a:t>
            </a:r>
          </a:p>
          <a:p>
            <a:pPr lvl="1"/>
            <a:r>
              <a:rPr lang="en-US" sz="2400" dirty="0" smtClean="0"/>
              <a:t>MapReduce not usually on Virtual Machines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Application Classes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1295400"/>
          <a:ext cx="8534400" cy="5296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"/>
                <a:gridCol w="1727200"/>
                <a:gridCol w="4876800"/>
                <a:gridCol w="1524000"/>
              </a:tblGrid>
              <a:tr h="561144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Synchronous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Lockstep Operation as in SIMD architectures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SIMD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813658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Loosely Synchronous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Iterative Compute-Communication stages with independent compute (map) operations for each CPU. Heart of most MPI jobs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MPP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59344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Asynchronous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cs typeface="Arial" pitchFamily="34" charset="0"/>
                        </a:rPr>
                        <a:t>Computer Chess; Combinatorial Search often supported by dynamic threads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MPP</a:t>
                      </a:r>
                      <a:endParaRPr lang="en-US" b="1" dirty="0"/>
                    </a:p>
                  </a:txBody>
                  <a:tcPr/>
                </a:tc>
              </a:tr>
              <a:tr h="561144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Pleasingly Parallel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cs typeface="Arial" pitchFamily="34" charset="0"/>
                        </a:rPr>
                        <a:t>Each component independent –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in 1988, Fox estimated at 20% of total  number of applications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Grids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31286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Metaproblems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cs typeface="Arial" pitchFamily="34" charset="0"/>
                        </a:rPr>
                        <a:t>Coarse grain (asynchronous) combinations of classes 1)-4).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The preserve of workflow.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Grids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955024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MapReduce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++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 describes file(database) to file(database) operations which has subcategories including.</a:t>
                      </a:r>
                    </a:p>
                    <a:p>
                      <a:pPr marL="800100" lvl="1" indent="-342900">
                        <a:buFont typeface="+mj-lt"/>
                        <a:buAutoNum type="arabicParenR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Pleasingly Parallel Map Only</a:t>
                      </a:r>
                    </a:p>
                    <a:p>
                      <a:pPr marL="800100" lvl="1" indent="-342900">
                        <a:buFont typeface="+mj-lt"/>
                        <a:buAutoNum type="arabicParenR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Map followed by reductions</a:t>
                      </a:r>
                    </a:p>
                    <a:p>
                      <a:pPr marL="800100" lvl="1" indent="-342900">
                        <a:buFont typeface="+mj-lt"/>
                        <a:buAutoNum type="arabicParenR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Iterative “Map followed by reductions” – Extension of Current Technologies that supports much linear algebra and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datamining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Clouds</a:t>
                      </a:r>
                    </a:p>
                    <a:p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Hadoop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br>
                        <a:rPr lang="en-US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Dryad</a:t>
                      </a:r>
                    </a:p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           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Twister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19200" y="457200"/>
            <a:ext cx="63525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Old classification of P</a:t>
            </a:r>
            <a:r>
              <a:rPr lang="en-US" sz="2000" dirty="0" smtClean="0">
                <a:cs typeface="Arial" pitchFamily="34" charset="0"/>
              </a:rPr>
              <a:t>arallel software/hardware in terms of </a:t>
            </a:r>
          </a:p>
          <a:p>
            <a:r>
              <a:rPr lang="en-US" sz="2000" dirty="0" smtClean="0">
                <a:cs typeface="Arial" pitchFamily="34" charset="0"/>
              </a:rPr>
              <a:t>5 (becoming 6) “Application architecture” Structures</a:t>
            </a:r>
            <a:r>
              <a:rPr lang="en-US" sz="2000" dirty="0" smtClean="0"/>
              <a:t>) </a:t>
            </a:r>
            <a:endParaRPr lang="en-US" sz="2000" dirty="0"/>
          </a:p>
        </p:txBody>
      </p:sp>
      <p:pic>
        <p:nvPicPr>
          <p:cNvPr id="6" name="Picture 2" descr="D:\academic\phd\Publications\MapReduce++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5638800"/>
            <a:ext cx="501094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6553200" cy="7620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+mn-lt"/>
              </a:rPr>
              <a:t>Applications &amp; Different</a:t>
            </a:r>
            <a:r>
              <a:rPr lang="en-US" sz="2400" b="1" dirty="0" smtClean="0"/>
              <a:t> Interconnection Patterns</a:t>
            </a:r>
            <a:endParaRPr lang="en-US" sz="24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2400" y="609601"/>
          <a:ext cx="8839200" cy="5837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692"/>
                <a:gridCol w="2210143"/>
                <a:gridCol w="2210143"/>
                <a:gridCol w="2131222"/>
              </a:tblGrid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Map Only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Classic</a:t>
                      </a:r>
                    </a:p>
                    <a:p>
                      <a:pPr algn="ctr"/>
                      <a:r>
                        <a:rPr lang="en-US" sz="1800" dirty="0" smtClean="0"/>
                        <a:t>MapReduce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Iterative</a:t>
                      </a:r>
                      <a:r>
                        <a:rPr lang="en-US" sz="1800" baseline="0" dirty="0" smtClean="0"/>
                        <a:t> Reductions 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MapReduce++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Loosely Synchronous</a:t>
                      </a:r>
                      <a:endParaRPr lang="en-US" sz="1800" dirty="0"/>
                    </a:p>
                  </a:txBody>
                  <a:tcPr/>
                </a:tc>
              </a:tr>
              <a:tr h="196287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14647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CAP3</a:t>
                      </a:r>
                      <a:r>
                        <a:rPr lang="en-US" sz="1600" dirty="0" smtClean="0"/>
                        <a:t> Analysis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Document conversion</a:t>
                      </a:r>
                      <a:r>
                        <a:rPr lang="en-US" sz="1600" baseline="0" dirty="0" smtClean="0"/>
                        <a:t> (</a:t>
                      </a:r>
                      <a:r>
                        <a:rPr lang="en-US" sz="1600" dirty="0" smtClean="0"/>
                        <a:t>PDF -&gt; HTML)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Brute force searches in cryptography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Parametric sweeps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High Energy</a:t>
                      </a:r>
                      <a:r>
                        <a:rPr lang="en-US" sz="1600" baseline="0" dirty="0" smtClean="0"/>
                        <a:t> Physics (</a:t>
                      </a:r>
                      <a:r>
                        <a:rPr lang="en-US" sz="1600" b="1" baseline="0" dirty="0" smtClean="0"/>
                        <a:t>HEP</a:t>
                      </a:r>
                      <a:r>
                        <a:rPr lang="en-US" sz="1600" baseline="0" dirty="0" smtClean="0"/>
                        <a:t>) </a:t>
                      </a:r>
                      <a:r>
                        <a:rPr lang="en-US" sz="1600" dirty="0" smtClean="0"/>
                        <a:t>Histograms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SWG</a:t>
                      </a:r>
                      <a:r>
                        <a:rPr lang="en-US" sz="1600" baseline="0" dirty="0" smtClean="0"/>
                        <a:t> gene alignment</a:t>
                      </a:r>
                      <a:endParaRPr lang="en-US" sz="1600" dirty="0" smtClean="0"/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Distributed search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Distributed sorting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Information retrieval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Expectation maximization algorithms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Clustering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Linear Algebra</a:t>
                      </a:r>
                    </a:p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Many MPI scientific applications utilizing</a:t>
                      </a:r>
                      <a:r>
                        <a:rPr lang="en-US" sz="1600" baseline="0" dirty="0" smtClean="0"/>
                        <a:t> wide variety of communication constructs including local interactions</a:t>
                      </a:r>
                    </a:p>
                  </a:txBody>
                  <a:tcPr/>
                </a:tc>
              </a:tr>
              <a:tr h="152762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 CAP3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Gene Assembly</a:t>
                      </a:r>
                      <a:br>
                        <a:rPr lang="en-US" sz="16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 PolarGrid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Matlab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data analysis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 Information Retrieval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HEP Data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Analysis</a:t>
                      </a:r>
                    </a:p>
                    <a:p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- Calculation of Pairwise Distances for ALU Sequences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Kmeans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Deterministic Annealing 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Clustering</a:t>
                      </a:r>
                    </a:p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Multidimensional Scaling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MDS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 Solving Differential Equations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and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- particle dynamics with short range forces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Group 35"/>
          <p:cNvGrpSpPr/>
          <p:nvPr/>
        </p:nvGrpSpPr>
        <p:grpSpPr>
          <a:xfrm>
            <a:off x="609600" y="1600200"/>
            <a:ext cx="1524000" cy="1512332"/>
            <a:chOff x="762000" y="1219200"/>
            <a:chExt cx="1524000" cy="1512332"/>
          </a:xfrm>
        </p:grpSpPr>
        <p:sp>
          <p:nvSpPr>
            <p:cNvPr id="37" name="TextBox 36"/>
            <p:cNvSpPr txBox="1"/>
            <p:nvPr/>
          </p:nvSpPr>
          <p:spPr>
            <a:xfrm>
              <a:off x="1066800" y="121920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Input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4" name="Group 33"/>
            <p:cNvGrpSpPr/>
            <p:nvPr/>
          </p:nvGrpSpPr>
          <p:grpSpPr>
            <a:xfrm>
              <a:off x="762000" y="1600200"/>
              <a:ext cx="1524000" cy="1131332"/>
              <a:chOff x="762000" y="1600200"/>
              <a:chExt cx="1524000" cy="1131332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762000" y="1828800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40" name="Straight Arrow Connector 39"/>
              <p:cNvCxnSpPr>
                <a:endCxn id="39" idx="0"/>
              </p:cNvCxnSpPr>
              <p:nvPr/>
            </p:nvCxnSpPr>
            <p:spPr>
              <a:xfrm rot="5400000">
                <a:off x="800100" y="1714500"/>
                <a:ext cx="228600" cy="1588"/>
              </a:xfrm>
              <a:prstGeom prst="straightConnector1">
                <a:avLst/>
              </a:prstGeom>
              <a:ln w="25400" cap="flat">
                <a:round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rot="5400000">
                <a:off x="800894" y="2247106"/>
                <a:ext cx="228600" cy="1588"/>
              </a:xfrm>
              <a:prstGeom prst="straightConnector1">
                <a:avLst/>
              </a:prstGeom>
              <a:ln w="25400" cap="flat">
                <a:round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Oval 41"/>
              <p:cNvSpPr/>
              <p:nvPr/>
            </p:nvSpPr>
            <p:spPr>
              <a:xfrm>
                <a:off x="1143000" y="1828800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43" name="Straight Arrow Connector 42"/>
              <p:cNvCxnSpPr>
                <a:endCxn id="42" idx="0"/>
              </p:cNvCxnSpPr>
              <p:nvPr/>
            </p:nvCxnSpPr>
            <p:spPr>
              <a:xfrm rot="5400000">
                <a:off x="1181100" y="1714500"/>
                <a:ext cx="228600" cy="1588"/>
              </a:xfrm>
              <a:prstGeom prst="straightConnector1">
                <a:avLst/>
              </a:prstGeom>
              <a:ln w="25400" cap="flat">
                <a:round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 rot="5400000">
                <a:off x="1181894" y="2247106"/>
                <a:ext cx="228600" cy="1588"/>
              </a:xfrm>
              <a:prstGeom prst="straightConnector1">
                <a:avLst/>
              </a:prstGeom>
              <a:ln w="25400" cap="flat">
                <a:round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oup 27"/>
              <p:cNvGrpSpPr/>
              <p:nvPr/>
            </p:nvGrpSpPr>
            <p:grpSpPr>
              <a:xfrm>
                <a:off x="1981200" y="1600200"/>
                <a:ext cx="304800" cy="761206"/>
                <a:chOff x="1752600" y="1600994"/>
                <a:chExt cx="304800" cy="761206"/>
              </a:xfrm>
            </p:grpSpPr>
            <p:sp>
              <p:nvSpPr>
                <p:cNvPr id="50" name="Oval 49"/>
                <p:cNvSpPr/>
                <p:nvPr/>
              </p:nvSpPr>
              <p:spPr>
                <a:xfrm>
                  <a:off x="1752600" y="1828800"/>
                  <a:ext cx="304800" cy="304800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51" name="Straight Arrow Connector 50"/>
                <p:cNvCxnSpPr>
                  <a:endCxn id="50" idx="0"/>
                </p:cNvCxnSpPr>
                <p:nvPr/>
              </p:nvCxnSpPr>
              <p:spPr>
                <a:xfrm rot="5400000">
                  <a:off x="1790700" y="1714500"/>
                  <a:ext cx="228600" cy="1588"/>
                </a:xfrm>
                <a:prstGeom prst="straightConnector1">
                  <a:avLst/>
                </a:prstGeom>
                <a:ln w="25400" cap="flat">
                  <a:round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Arrow Connector 51"/>
                <p:cNvCxnSpPr/>
                <p:nvPr/>
              </p:nvCxnSpPr>
              <p:spPr>
                <a:xfrm rot="5400000">
                  <a:off x="1791494" y="2247106"/>
                  <a:ext cx="228600" cy="1588"/>
                </a:xfrm>
                <a:prstGeom prst="straightConnector1">
                  <a:avLst/>
                </a:prstGeom>
                <a:ln w="25400" cap="flat">
                  <a:round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6" name="TextBox 45"/>
              <p:cNvSpPr txBox="1"/>
              <p:nvPr/>
            </p:nvSpPr>
            <p:spPr>
              <a:xfrm>
                <a:off x="1143000" y="2362200"/>
                <a:ext cx="8563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</a:rPr>
                  <a:t>Output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1600200" y="1981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752600" y="1981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371600" y="1600200"/>
                <a:ext cx="6014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</a:rPr>
                  <a:t>map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" name="Group 105"/>
          <p:cNvGrpSpPr/>
          <p:nvPr/>
        </p:nvGrpSpPr>
        <p:grpSpPr>
          <a:xfrm>
            <a:off x="2590800" y="1524000"/>
            <a:ext cx="2129474" cy="1600200"/>
            <a:chOff x="6705600" y="1905000"/>
            <a:chExt cx="2129474" cy="1600200"/>
          </a:xfrm>
        </p:grpSpPr>
        <p:sp>
          <p:nvSpPr>
            <p:cNvPr id="54" name="TextBox 53"/>
            <p:cNvSpPr txBox="1"/>
            <p:nvPr/>
          </p:nvSpPr>
          <p:spPr>
            <a:xfrm>
              <a:off x="7086600" y="190500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Input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705600" y="24384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57" name="Straight Arrow Connector 56"/>
            <p:cNvCxnSpPr>
              <a:endCxn id="56" idx="0"/>
            </p:cNvCxnSpPr>
            <p:nvPr/>
          </p:nvCxnSpPr>
          <p:spPr>
            <a:xfrm rot="5400000">
              <a:off x="6743700" y="23241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56" idx="4"/>
              <a:endCxn id="70" idx="1"/>
            </p:cNvCxnSpPr>
            <p:nvPr/>
          </p:nvCxnSpPr>
          <p:spPr>
            <a:xfrm rot="16200000" flipH="1">
              <a:off x="6858000" y="2743199"/>
              <a:ext cx="273237" cy="2732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/>
            <p:cNvSpPr/>
            <p:nvPr/>
          </p:nvSpPr>
          <p:spPr>
            <a:xfrm>
              <a:off x="7086600" y="24384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60" name="Straight Arrow Connector 59"/>
            <p:cNvCxnSpPr>
              <a:endCxn id="59" idx="0"/>
            </p:cNvCxnSpPr>
            <p:nvPr/>
          </p:nvCxnSpPr>
          <p:spPr>
            <a:xfrm rot="5400000">
              <a:off x="7124700" y="23241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59" idx="4"/>
              <a:endCxn id="70" idx="0"/>
            </p:cNvCxnSpPr>
            <p:nvPr/>
          </p:nvCxnSpPr>
          <p:spPr>
            <a:xfrm rot="5400000">
              <a:off x="7124700" y="28575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/>
            <p:nvPr/>
          </p:nvSpPr>
          <p:spPr>
            <a:xfrm>
              <a:off x="7924800" y="2437606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68" name="Straight Arrow Connector 67"/>
            <p:cNvCxnSpPr>
              <a:endCxn id="67" idx="0"/>
            </p:cNvCxnSpPr>
            <p:nvPr/>
          </p:nvCxnSpPr>
          <p:spPr>
            <a:xfrm rot="5400000">
              <a:off x="7962900" y="23233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67" idx="4"/>
              <a:endCxn id="70" idx="7"/>
            </p:cNvCxnSpPr>
            <p:nvPr/>
          </p:nvCxnSpPr>
          <p:spPr>
            <a:xfrm rot="5400000">
              <a:off x="7574967" y="2514203"/>
              <a:ext cx="274031" cy="7304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>
            <a:xfrm>
              <a:off x="7543800" y="2590800"/>
              <a:ext cx="45719" cy="45719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7696200" y="2590800"/>
              <a:ext cx="45719" cy="45719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315200" y="2209800"/>
              <a:ext cx="601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map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7086600" y="29718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7696200" y="29718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74" name="Straight Arrow Connector 73"/>
            <p:cNvCxnSpPr>
              <a:stCxn id="56" idx="4"/>
              <a:endCxn id="71" idx="1"/>
            </p:cNvCxnSpPr>
            <p:nvPr/>
          </p:nvCxnSpPr>
          <p:spPr>
            <a:xfrm rot="16200000" flipH="1">
              <a:off x="7162800" y="2438399"/>
              <a:ext cx="273237" cy="8828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59" idx="4"/>
              <a:endCxn id="71" idx="0"/>
            </p:cNvCxnSpPr>
            <p:nvPr/>
          </p:nvCxnSpPr>
          <p:spPr>
            <a:xfrm rot="16200000" flipH="1">
              <a:off x="7429500" y="2552700"/>
              <a:ext cx="228600" cy="609600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67" idx="4"/>
              <a:endCxn id="71" idx="7"/>
            </p:cNvCxnSpPr>
            <p:nvPr/>
          </p:nvCxnSpPr>
          <p:spPr>
            <a:xfrm rot="5400000">
              <a:off x="7879767" y="2819003"/>
              <a:ext cx="274031" cy="1208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 rot="5400000">
              <a:off x="7125494" y="33901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rot="5400000">
              <a:off x="7735094" y="33901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102"/>
            <p:cNvGrpSpPr/>
            <p:nvPr/>
          </p:nvGrpSpPr>
          <p:grpSpPr>
            <a:xfrm>
              <a:off x="7467600" y="3124200"/>
              <a:ext cx="198119" cy="45719"/>
              <a:chOff x="7696200" y="2743200"/>
              <a:chExt cx="198119" cy="45719"/>
            </a:xfrm>
          </p:grpSpPr>
          <p:sp>
            <p:nvSpPr>
              <p:cNvPr id="101" name="Oval 100"/>
              <p:cNvSpPr/>
              <p:nvPr/>
            </p:nvSpPr>
            <p:spPr>
              <a:xfrm>
                <a:off x="7696200" y="2743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7848600" y="2743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4" name="TextBox 103"/>
            <p:cNvSpPr txBox="1"/>
            <p:nvPr/>
          </p:nvSpPr>
          <p:spPr>
            <a:xfrm>
              <a:off x="8001000" y="2971800"/>
              <a:ext cx="8340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reduce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32" name="Arc 131"/>
          <p:cNvSpPr/>
          <p:nvPr/>
        </p:nvSpPr>
        <p:spPr>
          <a:xfrm rot="856400">
            <a:off x="5452446" y="1546558"/>
            <a:ext cx="1014734" cy="1706020"/>
          </a:xfrm>
          <a:prstGeom prst="arc">
            <a:avLst>
              <a:gd name="adj1" fmla="val 13184796"/>
              <a:gd name="adj2" fmla="val 6304267"/>
            </a:avLst>
          </a:prstGeom>
          <a:ln w="25400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9" name="Group 162"/>
          <p:cNvGrpSpPr/>
          <p:nvPr/>
        </p:nvGrpSpPr>
        <p:grpSpPr>
          <a:xfrm>
            <a:off x="4724400" y="1447800"/>
            <a:ext cx="2141390" cy="1752600"/>
            <a:chOff x="4572000" y="1752600"/>
            <a:chExt cx="2141390" cy="1752600"/>
          </a:xfrm>
        </p:grpSpPr>
        <p:sp>
          <p:nvSpPr>
            <p:cNvPr id="108" name="TextBox 107"/>
            <p:cNvSpPr txBox="1"/>
            <p:nvPr/>
          </p:nvSpPr>
          <p:spPr>
            <a:xfrm>
              <a:off x="4724400" y="190500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Input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4572000" y="24384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110" name="Straight Arrow Connector 109"/>
            <p:cNvCxnSpPr>
              <a:endCxn id="109" idx="0"/>
            </p:cNvCxnSpPr>
            <p:nvPr/>
          </p:nvCxnSpPr>
          <p:spPr>
            <a:xfrm rot="5400000">
              <a:off x="4610100" y="23241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>
              <a:stCxn id="109" idx="4"/>
              <a:endCxn id="121" idx="1"/>
            </p:cNvCxnSpPr>
            <p:nvPr/>
          </p:nvCxnSpPr>
          <p:spPr>
            <a:xfrm rot="16200000" flipH="1">
              <a:off x="4724400" y="2743199"/>
              <a:ext cx="273237" cy="2732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Oval 111"/>
            <p:cNvSpPr/>
            <p:nvPr/>
          </p:nvSpPr>
          <p:spPr>
            <a:xfrm>
              <a:off x="4953000" y="24384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113" name="Straight Arrow Connector 112"/>
            <p:cNvCxnSpPr>
              <a:endCxn id="112" idx="0"/>
            </p:cNvCxnSpPr>
            <p:nvPr/>
          </p:nvCxnSpPr>
          <p:spPr>
            <a:xfrm rot="5400000">
              <a:off x="4991100" y="23241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>
              <a:stCxn id="112" idx="4"/>
              <a:endCxn id="121" idx="0"/>
            </p:cNvCxnSpPr>
            <p:nvPr/>
          </p:nvCxnSpPr>
          <p:spPr>
            <a:xfrm rot="5400000">
              <a:off x="4991100" y="28575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Oval 114"/>
            <p:cNvSpPr/>
            <p:nvPr/>
          </p:nvSpPr>
          <p:spPr>
            <a:xfrm>
              <a:off x="5791200" y="2437606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116" name="Straight Arrow Connector 115"/>
            <p:cNvCxnSpPr>
              <a:endCxn id="115" idx="0"/>
            </p:cNvCxnSpPr>
            <p:nvPr/>
          </p:nvCxnSpPr>
          <p:spPr>
            <a:xfrm rot="5400000">
              <a:off x="5829300" y="23233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115" idx="4"/>
              <a:endCxn id="121" idx="7"/>
            </p:cNvCxnSpPr>
            <p:nvPr/>
          </p:nvCxnSpPr>
          <p:spPr>
            <a:xfrm rot="5400000">
              <a:off x="5441367" y="2514203"/>
              <a:ext cx="274031" cy="7304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Oval 117"/>
            <p:cNvSpPr/>
            <p:nvPr/>
          </p:nvSpPr>
          <p:spPr>
            <a:xfrm>
              <a:off x="5410200" y="2590800"/>
              <a:ext cx="45719" cy="45719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9" name="Oval 118"/>
            <p:cNvSpPr/>
            <p:nvPr/>
          </p:nvSpPr>
          <p:spPr>
            <a:xfrm>
              <a:off x="5562600" y="2590800"/>
              <a:ext cx="45719" cy="45719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5181600" y="2209800"/>
              <a:ext cx="601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map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4953000" y="29718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5562600" y="29718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123" name="Straight Arrow Connector 122"/>
            <p:cNvCxnSpPr>
              <a:stCxn id="109" idx="4"/>
              <a:endCxn id="122" idx="1"/>
            </p:cNvCxnSpPr>
            <p:nvPr/>
          </p:nvCxnSpPr>
          <p:spPr>
            <a:xfrm rot="16200000" flipH="1">
              <a:off x="5029200" y="2438399"/>
              <a:ext cx="273237" cy="8828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stCxn id="112" idx="4"/>
              <a:endCxn id="122" idx="0"/>
            </p:cNvCxnSpPr>
            <p:nvPr/>
          </p:nvCxnSpPr>
          <p:spPr>
            <a:xfrm rot="16200000" flipH="1">
              <a:off x="5295900" y="2552700"/>
              <a:ext cx="228600" cy="609600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>
              <a:stCxn id="115" idx="4"/>
              <a:endCxn id="122" idx="7"/>
            </p:cNvCxnSpPr>
            <p:nvPr/>
          </p:nvCxnSpPr>
          <p:spPr>
            <a:xfrm rot="5400000">
              <a:off x="5746167" y="2819003"/>
              <a:ext cx="274031" cy="1208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 rot="5400000">
              <a:off x="4991894" y="33901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/>
            <p:nvPr/>
          </p:nvCxnSpPr>
          <p:spPr>
            <a:xfrm rot="5400000">
              <a:off x="5601494" y="33901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102"/>
            <p:cNvGrpSpPr/>
            <p:nvPr/>
          </p:nvGrpSpPr>
          <p:grpSpPr>
            <a:xfrm>
              <a:off x="5334000" y="3124200"/>
              <a:ext cx="198119" cy="45719"/>
              <a:chOff x="7696200" y="2743200"/>
              <a:chExt cx="198119" cy="45719"/>
            </a:xfrm>
          </p:grpSpPr>
          <p:sp>
            <p:nvSpPr>
              <p:cNvPr id="130" name="Oval 129"/>
              <p:cNvSpPr/>
              <p:nvPr/>
            </p:nvSpPr>
            <p:spPr>
              <a:xfrm>
                <a:off x="7696200" y="2743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7848600" y="2743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9" name="TextBox 128"/>
            <p:cNvSpPr txBox="1"/>
            <p:nvPr/>
          </p:nvSpPr>
          <p:spPr>
            <a:xfrm>
              <a:off x="4648200" y="3124200"/>
              <a:ext cx="8340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reduce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638800" y="1752600"/>
              <a:ext cx="1074590" cy="369332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iterations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roup 161"/>
          <p:cNvGrpSpPr/>
          <p:nvPr/>
        </p:nvGrpSpPr>
        <p:grpSpPr>
          <a:xfrm>
            <a:off x="6934200" y="1524000"/>
            <a:ext cx="1752600" cy="1676400"/>
            <a:chOff x="6934200" y="1828800"/>
            <a:chExt cx="1752600" cy="1676400"/>
          </a:xfrm>
        </p:grpSpPr>
        <p:sp>
          <p:nvSpPr>
            <p:cNvPr id="135" name="Rectangle 134"/>
            <p:cNvSpPr/>
            <p:nvPr/>
          </p:nvSpPr>
          <p:spPr>
            <a:xfrm>
              <a:off x="7162800" y="2057400"/>
              <a:ext cx="1295400" cy="12954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137" name="Straight Connector 136"/>
            <p:cNvCxnSpPr/>
            <p:nvPr/>
          </p:nvCxnSpPr>
          <p:spPr>
            <a:xfrm rot="5400000">
              <a:off x="6973094" y="2704306"/>
              <a:ext cx="1295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5400000">
              <a:off x="7354094" y="2704306"/>
              <a:ext cx="1295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7162800" y="2514600"/>
              <a:ext cx="1295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7162800" y="2819400"/>
              <a:ext cx="1295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Box 144"/>
            <p:cNvSpPr txBox="1"/>
            <p:nvPr/>
          </p:nvSpPr>
          <p:spPr>
            <a:xfrm>
              <a:off x="7543800" y="2514600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prstClr val="black"/>
                  </a:solidFill>
                </a:rPr>
                <a:t>Pij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147" name="Straight Arrow Connector 146"/>
            <p:cNvCxnSpPr/>
            <p:nvPr/>
          </p:nvCxnSpPr>
          <p:spPr>
            <a:xfrm rot="5400000" flipH="1" flipV="1">
              <a:off x="7658894" y="2247106"/>
              <a:ext cx="228600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/>
            <p:nvPr/>
          </p:nvCxnSpPr>
          <p:spPr>
            <a:xfrm rot="10800000">
              <a:off x="7239000" y="2667000"/>
              <a:ext cx="228600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Arc 159"/>
            <p:cNvSpPr/>
            <p:nvPr/>
          </p:nvSpPr>
          <p:spPr>
            <a:xfrm flipV="1">
              <a:off x="6934200" y="2590800"/>
              <a:ext cx="1752600" cy="457200"/>
            </a:xfrm>
            <a:prstGeom prst="arc">
              <a:avLst>
                <a:gd name="adj1" fmla="val 10327336"/>
                <a:gd name="adj2" fmla="val 598130"/>
              </a:avLst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Arc 160"/>
            <p:cNvSpPr/>
            <p:nvPr/>
          </p:nvSpPr>
          <p:spPr>
            <a:xfrm rot="16200000" flipV="1">
              <a:off x="7162800" y="2438400"/>
              <a:ext cx="1676400" cy="457200"/>
            </a:xfrm>
            <a:prstGeom prst="arc">
              <a:avLst>
                <a:gd name="adj1" fmla="val 10327336"/>
                <a:gd name="adj2" fmla="val 598130"/>
              </a:avLst>
            </a:prstGeom>
            <a:ln w="22225"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1219200" y="6488668"/>
            <a:ext cx="4631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Domain of MapReduce and Iterative Extensions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6096000" y="6629400"/>
            <a:ext cx="609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rot="10800000">
            <a:off x="304800" y="6629400"/>
            <a:ext cx="7620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7391400" y="6488668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MPI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648200" y="609600"/>
            <a:ext cx="2209800" cy="5867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Fault Tolerance and MapReduce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MPI</a:t>
            </a:r>
            <a:r>
              <a:rPr lang="en-US" dirty="0" smtClean="0"/>
              <a:t> does “maps” followed by “communication” including “reduce” but does this iteratively</a:t>
            </a:r>
          </a:p>
          <a:p>
            <a:r>
              <a:rPr lang="en-US" dirty="0" smtClean="0"/>
              <a:t>There must (for most communication patterns of interest) be a </a:t>
            </a:r>
            <a:r>
              <a:rPr lang="en-US" dirty="0" smtClean="0">
                <a:solidFill>
                  <a:srgbClr val="FF0000"/>
                </a:solidFill>
              </a:rPr>
              <a:t>strict synchronization </a:t>
            </a:r>
            <a:r>
              <a:rPr lang="en-US" dirty="0" smtClean="0"/>
              <a:t>at end of each communication phase</a:t>
            </a:r>
          </a:p>
          <a:p>
            <a:pPr lvl="1"/>
            <a:r>
              <a:rPr lang="en-US" dirty="0" smtClean="0"/>
              <a:t>Thus if a </a:t>
            </a:r>
            <a:r>
              <a:rPr lang="en-US" dirty="0" smtClean="0">
                <a:solidFill>
                  <a:srgbClr val="FF0000"/>
                </a:solidFill>
              </a:rPr>
              <a:t>process fails then everything grinds to a halt</a:t>
            </a:r>
          </a:p>
          <a:p>
            <a:r>
              <a:rPr lang="en-US" dirty="0" smtClean="0"/>
              <a:t>In MapReduce, all Map processes and all reduce processes are </a:t>
            </a:r>
            <a:r>
              <a:rPr lang="en-US" dirty="0" smtClean="0">
                <a:solidFill>
                  <a:srgbClr val="FF0000"/>
                </a:solidFill>
              </a:rPr>
              <a:t>independent</a:t>
            </a:r>
            <a:r>
              <a:rPr lang="en-US" dirty="0" smtClean="0"/>
              <a:t> and stateless and read and write to disks</a:t>
            </a:r>
          </a:p>
          <a:p>
            <a:pPr lvl="1"/>
            <a:r>
              <a:rPr lang="en-US" dirty="0" smtClean="0"/>
              <a:t>As 1 or 2 (</a:t>
            </a:r>
            <a:r>
              <a:rPr lang="en-US" dirty="0" err="1" smtClean="0"/>
              <a:t>reduce+map</a:t>
            </a:r>
            <a:r>
              <a:rPr lang="en-US" dirty="0" smtClean="0"/>
              <a:t>) iterations, no difficult synchronization issues</a:t>
            </a:r>
          </a:p>
          <a:p>
            <a:r>
              <a:rPr lang="en-US" dirty="0" smtClean="0"/>
              <a:t>Thus </a:t>
            </a:r>
            <a:r>
              <a:rPr lang="en-US" dirty="0" smtClean="0">
                <a:solidFill>
                  <a:srgbClr val="FF0000"/>
                </a:solidFill>
              </a:rPr>
              <a:t>failures can easily be recovered </a:t>
            </a:r>
            <a:r>
              <a:rPr lang="en-US" dirty="0" smtClean="0"/>
              <a:t>by rerunning process without other jobs hanging around waiting</a:t>
            </a:r>
          </a:p>
          <a:p>
            <a:r>
              <a:rPr lang="en-US" b="1" dirty="0" smtClean="0"/>
              <a:t>Re-examine MPI fault tolerance in light of MapReduce</a:t>
            </a:r>
          </a:p>
          <a:p>
            <a:pPr lvl="1"/>
            <a:r>
              <a:rPr lang="en-US" dirty="0" smtClean="0"/>
              <a:t>Twister (later) will interpolate between MPI and MapReduce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5791200" cy="762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Twister</a:t>
            </a:r>
            <a:endParaRPr lang="en-US" sz="4000" b="1" dirty="0"/>
          </a:p>
        </p:txBody>
      </p:sp>
      <p:sp>
        <p:nvSpPr>
          <p:cNvPr id="192" name="Content Placeholder 2"/>
          <p:cNvSpPr txBox="1">
            <a:spLocks/>
          </p:cNvSpPr>
          <p:nvPr/>
        </p:nvSpPr>
        <p:spPr>
          <a:xfrm>
            <a:off x="5715000" y="1219200"/>
            <a:ext cx="3429000" cy="2514600"/>
          </a:xfrm>
          <a:prstGeom prst="rect">
            <a:avLst/>
          </a:prstGeom>
        </p:spPr>
        <p:txBody>
          <a:bodyPr vert="horz" lIns="91435" tIns="45718" rIns="91435" bIns="45718" rtlCol="0">
            <a:normAutofit fontScale="40000" lnSpcReduction="20000"/>
          </a:bodyPr>
          <a:lstStyle/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srgbClr val="990033"/>
                </a:solidFill>
              </a:rPr>
              <a:t>Streaming based </a:t>
            </a:r>
            <a:r>
              <a:rPr lang="en-US" sz="3500" dirty="0" smtClean="0">
                <a:solidFill>
                  <a:prstClr val="black"/>
                </a:solidFill>
              </a:rPr>
              <a:t>communication</a:t>
            </a: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prstClr val="black"/>
                </a:solidFill>
              </a:rPr>
              <a:t>Intermediate results are directly transferred from the map tasks to the reduce tasks – </a:t>
            </a:r>
            <a:r>
              <a:rPr lang="en-US" sz="3500" b="1" dirty="0" smtClean="0">
                <a:solidFill>
                  <a:prstClr val="black"/>
                </a:solidFill>
              </a:rPr>
              <a:t>eliminates local files</a:t>
            </a: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srgbClr val="990033"/>
                </a:solidFill>
              </a:rPr>
              <a:t>Cacheable</a:t>
            </a:r>
            <a:r>
              <a:rPr lang="en-US" sz="3500" dirty="0" smtClean="0">
                <a:solidFill>
                  <a:srgbClr val="E4CFA0"/>
                </a:solidFill>
              </a:rPr>
              <a:t> </a:t>
            </a:r>
            <a:r>
              <a:rPr lang="en-US" sz="3500" dirty="0" smtClean="0">
                <a:solidFill>
                  <a:prstClr val="black"/>
                </a:solidFill>
              </a:rPr>
              <a:t>map/reduce tasks</a:t>
            </a:r>
          </a:p>
          <a:p>
            <a:pPr marL="569913" lvl="1" indent="-11271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prstClr val="black"/>
                </a:solidFill>
              </a:rPr>
              <a:t>Static data remains in memory</a:t>
            </a: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srgbClr val="990033"/>
                </a:solidFill>
              </a:rPr>
              <a:t>Combine </a:t>
            </a:r>
            <a:r>
              <a:rPr lang="en-US" sz="3500" dirty="0" smtClean="0">
                <a:solidFill>
                  <a:prstClr val="black"/>
                </a:solidFill>
              </a:rPr>
              <a:t>phase to combine reductions</a:t>
            </a: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prstClr val="black"/>
                </a:solidFill>
              </a:rPr>
              <a:t>User Program is the </a:t>
            </a:r>
            <a:r>
              <a:rPr lang="en-US" sz="3500" b="1" dirty="0" smtClean="0">
                <a:solidFill>
                  <a:prstClr val="black"/>
                </a:solidFill>
              </a:rPr>
              <a:t>composer</a:t>
            </a:r>
            <a:r>
              <a:rPr lang="en-US" sz="3500" dirty="0" smtClean="0">
                <a:solidFill>
                  <a:prstClr val="black"/>
                </a:solidFill>
              </a:rPr>
              <a:t> of MapReduce computations</a:t>
            </a: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b="1" dirty="0" smtClean="0">
                <a:solidFill>
                  <a:srgbClr val="990033"/>
                </a:solidFill>
              </a:rPr>
              <a:t>Extends</a:t>
            </a:r>
            <a:r>
              <a:rPr lang="en-US" sz="3500" b="1" dirty="0" smtClean="0">
                <a:solidFill>
                  <a:srgbClr val="E4CFA0"/>
                </a:solidFill>
              </a:rPr>
              <a:t> </a:t>
            </a:r>
            <a:r>
              <a:rPr lang="en-US" sz="3500" b="1" dirty="0" smtClean="0">
                <a:solidFill>
                  <a:prstClr val="black"/>
                </a:solidFill>
              </a:rPr>
              <a:t>the MapReduce model to </a:t>
            </a:r>
            <a:r>
              <a:rPr lang="en-US" sz="3500" b="1" dirty="0" smtClean="0">
                <a:solidFill>
                  <a:srgbClr val="00B0F0"/>
                </a:solidFill>
              </a:rPr>
              <a:t>iterative</a:t>
            </a:r>
            <a:r>
              <a:rPr lang="en-US" sz="3500" b="1" dirty="0" smtClean="0">
                <a:solidFill>
                  <a:srgbClr val="E4CFA0"/>
                </a:solidFill>
              </a:rPr>
              <a:t> </a:t>
            </a:r>
            <a:r>
              <a:rPr lang="en-US" sz="3500" b="1" dirty="0" smtClean="0">
                <a:solidFill>
                  <a:prstClr val="black"/>
                </a:solidFill>
              </a:rPr>
              <a:t>computations</a:t>
            </a:r>
          </a:p>
          <a:p>
            <a:pPr marL="342883" indent="-342883">
              <a:spcBef>
                <a:spcPct val="20000"/>
              </a:spcBef>
              <a:defRPr/>
            </a:pPr>
            <a:endParaRPr lang="en-US" sz="3200" dirty="0" smtClean="0">
              <a:solidFill>
                <a:srgbClr val="E4CFA0"/>
              </a:solidFill>
            </a:endParaRP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>
              <a:solidFill>
                <a:srgbClr val="E4CFA0"/>
              </a:solidFill>
            </a:endParaRPr>
          </a:p>
        </p:txBody>
      </p:sp>
      <p:grpSp>
        <p:nvGrpSpPr>
          <p:cNvPr id="3" name="Group 195"/>
          <p:cNvGrpSpPr/>
          <p:nvPr/>
        </p:nvGrpSpPr>
        <p:grpSpPr>
          <a:xfrm>
            <a:off x="304800" y="762000"/>
            <a:ext cx="3733800" cy="2413000"/>
            <a:chOff x="1371600" y="762000"/>
            <a:chExt cx="4572000" cy="2438400"/>
          </a:xfrm>
        </p:grpSpPr>
        <p:sp>
          <p:nvSpPr>
            <p:cNvPr id="197" name="Rounded Rectangle 196"/>
            <p:cNvSpPr/>
            <p:nvPr/>
          </p:nvSpPr>
          <p:spPr>
            <a:xfrm>
              <a:off x="1371600" y="1524000"/>
              <a:ext cx="1066800" cy="914400"/>
            </a:xfrm>
            <a:prstGeom prst="roundRect">
              <a:avLst>
                <a:gd name="adj" fmla="val 12870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198" name="Rounded Rectangle 197"/>
            <p:cNvSpPr/>
            <p:nvPr/>
          </p:nvSpPr>
          <p:spPr>
            <a:xfrm>
              <a:off x="1371600" y="762000"/>
              <a:ext cx="4495800" cy="38100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199" name="Rounded Rectangle 198"/>
            <p:cNvSpPr/>
            <p:nvPr/>
          </p:nvSpPr>
          <p:spPr>
            <a:xfrm>
              <a:off x="1371600" y="2743200"/>
              <a:ext cx="4495800" cy="4572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1447800" y="2819400"/>
              <a:ext cx="2209800" cy="304800"/>
            </a:xfrm>
            <a:prstGeom prst="rect">
              <a:avLst/>
            </a:prstGeom>
            <a:solidFill>
              <a:srgbClr val="E6CF7A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Data Split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01" name="Rounded Rectangle 200"/>
            <p:cNvSpPr/>
            <p:nvPr/>
          </p:nvSpPr>
          <p:spPr>
            <a:xfrm>
              <a:off x="4038600" y="1524001"/>
              <a:ext cx="838200" cy="68580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202" name="Rounded Rectangle 201"/>
            <p:cNvSpPr/>
            <p:nvPr/>
          </p:nvSpPr>
          <p:spPr>
            <a:xfrm>
              <a:off x="5029200" y="1524000"/>
              <a:ext cx="838200" cy="68580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1752600" y="1524000"/>
              <a:ext cx="304800" cy="228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prstClr val="white"/>
                  </a:solidFill>
                </a:rPr>
                <a:t>D</a:t>
              </a:r>
              <a:endParaRPr lang="en-US" sz="1400" b="1" dirty="0">
                <a:solidFill>
                  <a:prstClr val="white"/>
                </a:solidFill>
              </a:endParaRP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4038600" y="1524001"/>
              <a:ext cx="834100" cy="4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 smtClean="0">
                  <a:solidFill>
                    <a:srgbClr val="1F497D">
                      <a:lumMod val="75000"/>
                    </a:srgbClr>
                  </a:solidFill>
                </a:rPr>
                <a:t>MR</a:t>
              </a:r>
            </a:p>
            <a:p>
              <a:pPr algn="ctr"/>
              <a:r>
                <a:rPr lang="en-US" sz="1300" b="1" dirty="0" smtClean="0">
                  <a:solidFill>
                    <a:srgbClr val="1F497D">
                      <a:lumMod val="75000"/>
                    </a:srgbClr>
                  </a:solidFill>
                </a:rPr>
                <a:t>Driver</a:t>
              </a:r>
              <a:endParaRPr lang="en-US" sz="13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4953000" y="1524001"/>
              <a:ext cx="990600" cy="4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 smtClean="0">
                  <a:solidFill>
                    <a:srgbClr val="1F497D">
                      <a:lumMod val="75000"/>
                    </a:srgbClr>
                  </a:solidFill>
                </a:rPr>
                <a:t>User</a:t>
              </a:r>
            </a:p>
            <a:p>
              <a:pPr algn="ctr"/>
              <a:r>
                <a:rPr lang="en-US" sz="1300" b="1" dirty="0" smtClean="0">
                  <a:solidFill>
                    <a:srgbClr val="1F497D">
                      <a:lumMod val="75000"/>
                    </a:srgbClr>
                  </a:solidFill>
                </a:rPr>
                <a:t>Program</a:t>
              </a:r>
              <a:endParaRPr lang="en-US" sz="13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1447800" y="762000"/>
              <a:ext cx="4495800" cy="311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Pub/Sub Broker Network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07" name="Rounded Rectangle 206"/>
            <p:cNvSpPr/>
            <p:nvPr/>
          </p:nvSpPr>
          <p:spPr>
            <a:xfrm>
              <a:off x="2667000" y="1524000"/>
              <a:ext cx="1066800" cy="914400"/>
            </a:xfrm>
            <a:prstGeom prst="roundRect">
              <a:avLst>
                <a:gd name="adj" fmla="val 12870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3048000" y="1524000"/>
              <a:ext cx="304800" cy="228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prstClr val="white"/>
                  </a:solidFill>
                </a:rPr>
                <a:t>D</a:t>
              </a:r>
              <a:endParaRPr lang="en-US" sz="1400" b="1" dirty="0">
                <a:solidFill>
                  <a:prstClr val="white"/>
                </a:solidFill>
              </a:endParaRPr>
            </a:p>
          </p:txBody>
        </p:sp>
        <p:cxnSp>
          <p:nvCxnSpPr>
            <p:cNvPr id="209" name="Straight Connector 208"/>
            <p:cNvCxnSpPr/>
            <p:nvPr/>
          </p:nvCxnSpPr>
          <p:spPr>
            <a:xfrm rot="5400000">
              <a:off x="3276600" y="2971800"/>
              <a:ext cx="3048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5400000">
              <a:off x="2667794" y="2971006"/>
              <a:ext cx="3048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5400000">
              <a:off x="2896394" y="2971006"/>
              <a:ext cx="3048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TextBox 211"/>
            <p:cNvSpPr txBox="1"/>
            <p:nvPr/>
          </p:nvSpPr>
          <p:spPr>
            <a:xfrm>
              <a:off x="4038600" y="2743201"/>
              <a:ext cx="1296581" cy="311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File System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cxnSp>
          <p:nvCxnSpPr>
            <p:cNvPr id="213" name="Straight Arrow Connector 212"/>
            <p:cNvCxnSpPr/>
            <p:nvPr/>
          </p:nvCxnSpPr>
          <p:spPr>
            <a:xfrm rot="5400000">
              <a:off x="1639094" y="1332706"/>
              <a:ext cx="381000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4" name="Straight Arrow Connector 213"/>
            <p:cNvCxnSpPr/>
            <p:nvPr/>
          </p:nvCxnSpPr>
          <p:spPr>
            <a:xfrm rot="5400000">
              <a:off x="3010694" y="1332706"/>
              <a:ext cx="381000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5" name="Straight Arrow Connector 214"/>
            <p:cNvCxnSpPr/>
            <p:nvPr/>
          </p:nvCxnSpPr>
          <p:spPr>
            <a:xfrm rot="5400000">
              <a:off x="4306094" y="1332706"/>
              <a:ext cx="381000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6" name="Straight Arrow Connector 215"/>
            <p:cNvCxnSpPr/>
            <p:nvPr/>
          </p:nvCxnSpPr>
          <p:spPr>
            <a:xfrm rot="5400000">
              <a:off x="5220494" y="1332706"/>
              <a:ext cx="381000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17" name="Up-Down Arrow 216"/>
            <p:cNvSpPr/>
            <p:nvPr/>
          </p:nvSpPr>
          <p:spPr>
            <a:xfrm>
              <a:off x="1828800" y="2438400"/>
              <a:ext cx="152400" cy="304800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18" name="Up-Down Arrow 217"/>
            <p:cNvSpPr/>
            <p:nvPr/>
          </p:nvSpPr>
          <p:spPr>
            <a:xfrm>
              <a:off x="3124200" y="2438400"/>
              <a:ext cx="152400" cy="304800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19" name="Up-Down Arrow 218"/>
            <p:cNvSpPr/>
            <p:nvPr/>
          </p:nvSpPr>
          <p:spPr>
            <a:xfrm>
              <a:off x="5334000" y="2209800"/>
              <a:ext cx="152400" cy="533400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20" name="Hexagon 219"/>
            <p:cNvSpPr/>
            <p:nvPr/>
          </p:nvSpPr>
          <p:spPr>
            <a:xfrm>
              <a:off x="14478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M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1" name="Oval 220"/>
            <p:cNvSpPr/>
            <p:nvPr/>
          </p:nvSpPr>
          <p:spPr>
            <a:xfrm>
              <a:off x="14478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R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2" name="Hexagon 221"/>
            <p:cNvSpPr/>
            <p:nvPr/>
          </p:nvSpPr>
          <p:spPr>
            <a:xfrm>
              <a:off x="20574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M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3" name="Oval 222"/>
            <p:cNvSpPr/>
            <p:nvPr/>
          </p:nvSpPr>
          <p:spPr>
            <a:xfrm>
              <a:off x="21336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R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4" name="Hexagon 223"/>
            <p:cNvSpPr/>
            <p:nvPr/>
          </p:nvSpPr>
          <p:spPr>
            <a:xfrm>
              <a:off x="27432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M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5" name="Oval 224"/>
            <p:cNvSpPr/>
            <p:nvPr/>
          </p:nvSpPr>
          <p:spPr>
            <a:xfrm>
              <a:off x="27432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R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6" name="Hexagon 225"/>
            <p:cNvSpPr/>
            <p:nvPr/>
          </p:nvSpPr>
          <p:spPr>
            <a:xfrm>
              <a:off x="33528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M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7" name="Oval 226"/>
            <p:cNvSpPr/>
            <p:nvPr/>
          </p:nvSpPr>
          <p:spPr>
            <a:xfrm>
              <a:off x="34290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R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8" name="Flowchart: Connector 227"/>
            <p:cNvSpPr/>
            <p:nvPr/>
          </p:nvSpPr>
          <p:spPr>
            <a:xfrm>
              <a:off x="1828800" y="19050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29" name="Flowchart: Connector 228"/>
            <p:cNvSpPr/>
            <p:nvPr/>
          </p:nvSpPr>
          <p:spPr>
            <a:xfrm>
              <a:off x="1905000" y="19050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30" name="Flowchart: Connector 229"/>
            <p:cNvSpPr/>
            <p:nvPr/>
          </p:nvSpPr>
          <p:spPr>
            <a:xfrm>
              <a:off x="1828800" y="22098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31" name="Flowchart: Connector 230"/>
            <p:cNvSpPr/>
            <p:nvPr/>
          </p:nvSpPr>
          <p:spPr>
            <a:xfrm>
              <a:off x="1905000" y="22098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grpSp>
          <p:nvGrpSpPr>
            <p:cNvPr id="4" name="Group 108"/>
            <p:cNvGrpSpPr/>
            <p:nvPr/>
          </p:nvGrpSpPr>
          <p:grpSpPr>
            <a:xfrm>
              <a:off x="2514600" y="1981200"/>
              <a:ext cx="121919" cy="45719"/>
              <a:chOff x="3200400" y="3352800"/>
              <a:chExt cx="121919" cy="45719"/>
            </a:xfrm>
          </p:grpSpPr>
          <p:sp>
            <p:nvSpPr>
              <p:cNvPr id="243" name="Flowchart: Connector 43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4" name="Flowchart: Connector 44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" name="Group 45"/>
            <p:cNvGrpSpPr/>
            <p:nvPr/>
          </p:nvGrpSpPr>
          <p:grpSpPr>
            <a:xfrm>
              <a:off x="3124200" y="1905000"/>
              <a:ext cx="121919" cy="45719"/>
              <a:chOff x="3200400" y="3352800"/>
              <a:chExt cx="121919" cy="45719"/>
            </a:xfrm>
          </p:grpSpPr>
          <p:sp>
            <p:nvSpPr>
              <p:cNvPr id="241" name="Flowchart: Connector 240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2" name="Flowchart: Connector 241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" name="Group 48"/>
            <p:cNvGrpSpPr/>
            <p:nvPr/>
          </p:nvGrpSpPr>
          <p:grpSpPr>
            <a:xfrm>
              <a:off x="3124200" y="2209800"/>
              <a:ext cx="121919" cy="45719"/>
              <a:chOff x="3200400" y="3352800"/>
              <a:chExt cx="121919" cy="45719"/>
            </a:xfrm>
          </p:grpSpPr>
          <p:sp>
            <p:nvSpPr>
              <p:cNvPr id="239" name="Flowchart: Connector 238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0" name="Flowchart: Connector 239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" name="Group 51"/>
            <p:cNvGrpSpPr/>
            <p:nvPr/>
          </p:nvGrpSpPr>
          <p:grpSpPr>
            <a:xfrm>
              <a:off x="3200400" y="2971800"/>
              <a:ext cx="121919" cy="45719"/>
              <a:chOff x="3200400" y="3352800"/>
              <a:chExt cx="121919" cy="45719"/>
            </a:xfrm>
          </p:grpSpPr>
          <p:sp>
            <p:nvSpPr>
              <p:cNvPr id="237" name="Flowchart: Connector 236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8" name="Flowchart: Connector 237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36" name="TextBox 235"/>
            <p:cNvSpPr txBox="1"/>
            <p:nvPr/>
          </p:nvSpPr>
          <p:spPr>
            <a:xfrm>
              <a:off x="1828801" y="1219201"/>
              <a:ext cx="1591458" cy="311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prstClr val="black"/>
                  </a:solidFill>
                </a:rPr>
                <a:t>Worker Nodes</a:t>
              </a:r>
              <a:endParaRPr lang="en-US" sz="14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245" name="Hexagon 244"/>
          <p:cNvSpPr/>
          <p:nvPr/>
        </p:nvSpPr>
        <p:spPr>
          <a:xfrm>
            <a:off x="4029074" y="965200"/>
            <a:ext cx="304800" cy="228600"/>
          </a:xfrm>
          <a:prstGeom prst="hexagon">
            <a:avLst/>
          </a:prstGeom>
          <a:solidFill>
            <a:srgbClr val="66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400" b="1" dirty="0" smtClean="0">
                <a:solidFill>
                  <a:srgbClr val="1F497D">
                    <a:lumMod val="75000"/>
                  </a:srgbClr>
                </a:solidFill>
              </a:rPr>
              <a:t>M</a:t>
            </a:r>
            <a:endParaRPr lang="en-US" sz="14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246" name="Oval 245"/>
          <p:cNvSpPr/>
          <p:nvPr/>
        </p:nvSpPr>
        <p:spPr>
          <a:xfrm>
            <a:off x="4029074" y="1346200"/>
            <a:ext cx="228600" cy="228600"/>
          </a:xfrm>
          <a:prstGeom prst="ellipse">
            <a:avLst/>
          </a:prstGeom>
          <a:solidFill>
            <a:srgbClr val="FF6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400" b="1" dirty="0" smtClean="0">
                <a:solidFill>
                  <a:srgbClr val="1F497D">
                    <a:lumMod val="75000"/>
                  </a:srgbClr>
                </a:solidFill>
              </a:rPr>
              <a:t>R</a:t>
            </a:r>
            <a:endParaRPr lang="en-US" sz="14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247" name="Up-Down Arrow 246"/>
          <p:cNvSpPr/>
          <p:nvPr/>
        </p:nvSpPr>
        <p:spPr>
          <a:xfrm>
            <a:off x="4105274" y="2184400"/>
            <a:ext cx="152400" cy="304800"/>
          </a:xfrm>
          <a:prstGeom prst="upDownArrow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248" name="Rectangle 247"/>
          <p:cNvSpPr/>
          <p:nvPr/>
        </p:nvSpPr>
        <p:spPr>
          <a:xfrm>
            <a:off x="4029074" y="1803400"/>
            <a:ext cx="3048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400" b="1" dirty="0" smtClean="0">
                <a:solidFill>
                  <a:prstClr val="white"/>
                </a:solidFill>
              </a:rPr>
              <a:t>D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4333875" y="889000"/>
            <a:ext cx="1118501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Map Worker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4333875" y="1270000"/>
            <a:ext cx="1322660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Reduce Worker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4333875" y="1727200"/>
            <a:ext cx="1072719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MRDeamon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252" name="TextBox 251"/>
          <p:cNvSpPr txBox="1"/>
          <p:nvPr/>
        </p:nvSpPr>
        <p:spPr>
          <a:xfrm>
            <a:off x="4333875" y="2108200"/>
            <a:ext cx="1441090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Data Read/Write</a:t>
            </a:r>
            <a:endParaRPr lang="en-US" sz="1400" b="1" dirty="0">
              <a:solidFill>
                <a:prstClr val="black"/>
              </a:solidFill>
            </a:endParaRPr>
          </a:p>
        </p:txBody>
      </p:sp>
      <p:cxnSp>
        <p:nvCxnSpPr>
          <p:cNvPr id="253" name="Straight Arrow Connector 252"/>
          <p:cNvCxnSpPr/>
          <p:nvPr/>
        </p:nvCxnSpPr>
        <p:spPr>
          <a:xfrm rot="5400000">
            <a:off x="4029868" y="2793207"/>
            <a:ext cx="304800" cy="15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4" name="TextBox 253"/>
          <p:cNvSpPr txBox="1"/>
          <p:nvPr/>
        </p:nvSpPr>
        <p:spPr>
          <a:xfrm>
            <a:off x="4333875" y="2565400"/>
            <a:ext cx="1364979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Communication</a:t>
            </a:r>
            <a:endParaRPr lang="en-US" sz="1400" b="1" dirty="0">
              <a:solidFill>
                <a:prstClr val="black"/>
              </a:solidFill>
            </a:endParaRPr>
          </a:p>
        </p:txBody>
      </p:sp>
      <p:grpSp>
        <p:nvGrpSpPr>
          <p:cNvPr id="8" name="Group 148"/>
          <p:cNvGrpSpPr/>
          <p:nvPr/>
        </p:nvGrpSpPr>
        <p:grpSpPr>
          <a:xfrm>
            <a:off x="4648200" y="3598954"/>
            <a:ext cx="4191000" cy="2954245"/>
            <a:chOff x="1807721" y="808977"/>
            <a:chExt cx="4648200" cy="3370355"/>
          </a:xfrm>
        </p:grpSpPr>
        <p:grpSp>
          <p:nvGrpSpPr>
            <p:cNvPr id="9" name="Group 26"/>
            <p:cNvGrpSpPr/>
            <p:nvPr/>
          </p:nvGrpSpPr>
          <p:grpSpPr>
            <a:xfrm>
              <a:off x="2743200" y="808977"/>
              <a:ext cx="3712721" cy="3094411"/>
              <a:chOff x="304800" y="1694153"/>
              <a:chExt cx="3712721" cy="3094411"/>
            </a:xfrm>
          </p:grpSpPr>
          <p:sp>
            <p:nvSpPr>
              <p:cNvPr id="159" name="Arc 158"/>
              <p:cNvSpPr/>
              <p:nvPr/>
            </p:nvSpPr>
            <p:spPr>
              <a:xfrm rot="3177236">
                <a:off x="1648167" y="2620252"/>
                <a:ext cx="2942011" cy="1394613"/>
              </a:xfrm>
              <a:prstGeom prst="arc">
                <a:avLst>
                  <a:gd name="adj1" fmla="val 9813537"/>
                  <a:gd name="adj2" fmla="val 1099694"/>
                </a:avLst>
              </a:prstGeom>
              <a:ln w="50800"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664721" y="3323575"/>
                <a:ext cx="2590800" cy="350007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prstClr val="black"/>
                    </a:solidFill>
                    <a:cs typeface="Courier New" pitchFamily="49" charset="0"/>
                  </a:rPr>
                  <a:t>Reduce (Key, List&lt;Value&gt;) </a:t>
                </a:r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2264921" y="1694153"/>
                <a:ext cx="882047" cy="360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C00000"/>
                    </a:solidFill>
                  </a:rPr>
                  <a:t>Iterate</a:t>
                </a:r>
                <a:endParaRPr lang="en-US" sz="1400" b="1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162" name="Straight Arrow Connector 161"/>
              <p:cNvCxnSpPr/>
              <p:nvPr/>
            </p:nvCxnSpPr>
            <p:spPr>
              <a:xfrm rot="16200000" flipH="1">
                <a:off x="1296194" y="2972594"/>
                <a:ext cx="381000" cy="37941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3" name="TextBox 162"/>
              <p:cNvSpPr txBox="1"/>
              <p:nvPr/>
            </p:nvSpPr>
            <p:spPr>
              <a:xfrm>
                <a:off x="304800" y="2667000"/>
                <a:ext cx="1916468" cy="360424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prstClr val="black"/>
                    </a:solidFill>
                    <a:cs typeface="Courier New" pitchFamily="49" charset="0"/>
                  </a:rPr>
                  <a:t>Map(Key, Value)  </a:t>
                </a:r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1198120" y="4009377"/>
                <a:ext cx="2743199" cy="359669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prstClr val="black"/>
                    </a:solidFill>
                    <a:cs typeface="Courier New" pitchFamily="49" charset="0"/>
                  </a:rPr>
                  <a:t>Combine (Key, List&lt;Value&gt;)</a:t>
                </a:r>
                <a:endParaRPr lang="en-US" sz="1400" b="1" dirty="0">
                  <a:solidFill>
                    <a:prstClr val="black"/>
                  </a:solidFill>
                  <a:cs typeface="Courier New" pitchFamily="49" charset="0"/>
                </a:endParaRPr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2666999" y="2180576"/>
                <a:ext cx="1350522" cy="762000"/>
              </a:xfrm>
              <a:prstGeom prst="ellipse">
                <a:avLst/>
              </a:prstGeom>
              <a:ln w="25400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prstClr val="black"/>
                    </a:solidFill>
                  </a:rPr>
                  <a:t>User Program</a:t>
                </a:r>
                <a:endParaRPr lang="en-US" sz="1400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66" name="Straight Arrow Connector 165"/>
              <p:cNvCxnSpPr/>
              <p:nvPr/>
            </p:nvCxnSpPr>
            <p:spPr>
              <a:xfrm rot="16200000" flipH="1">
                <a:off x="1883921" y="3704576"/>
                <a:ext cx="304800" cy="3048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1" name="TextBox 150"/>
            <p:cNvSpPr txBox="1"/>
            <p:nvPr/>
          </p:nvSpPr>
          <p:spPr>
            <a:xfrm>
              <a:off x="4550921" y="3810000"/>
              <a:ext cx="990600" cy="36933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prstClr val="black"/>
                  </a:solidFill>
                  <a:cs typeface="Courier New" pitchFamily="49" charset="0"/>
                </a:rPr>
                <a:t>Close()</a:t>
              </a:r>
              <a:endParaRPr lang="en-US" sz="1400" b="1" dirty="0">
                <a:solidFill>
                  <a:prstClr val="black"/>
                </a:solidFill>
                <a:cs typeface="Courier New" pitchFamily="49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3026922" y="1066801"/>
              <a:ext cx="1295400" cy="351128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prstClr val="black"/>
                  </a:solidFill>
                  <a:cs typeface="Courier New" pitchFamily="49" charset="0"/>
                </a:rPr>
                <a:t>Configure()</a:t>
              </a:r>
              <a:endParaRPr lang="en-US" sz="1400" b="1" dirty="0">
                <a:solidFill>
                  <a:prstClr val="black"/>
                </a:solidFill>
                <a:cs typeface="Courier New" pitchFamily="49" charset="0"/>
              </a:endParaRPr>
            </a:p>
          </p:txBody>
        </p:sp>
        <p:cxnSp>
          <p:nvCxnSpPr>
            <p:cNvPr id="153" name="Straight Arrow Connector 152"/>
            <p:cNvCxnSpPr>
              <a:stCxn id="152" idx="2"/>
            </p:cNvCxnSpPr>
            <p:nvPr/>
          </p:nvCxnSpPr>
          <p:spPr>
            <a:xfrm rot="5400000">
              <a:off x="3489272" y="1596474"/>
              <a:ext cx="363895" cy="680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/>
            <p:nvPr/>
          </p:nvCxnSpPr>
          <p:spPr>
            <a:xfrm rot="5400000">
              <a:off x="4762479" y="3674642"/>
              <a:ext cx="345692" cy="680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Left Arrow Callout 154"/>
            <p:cNvSpPr/>
            <p:nvPr/>
          </p:nvSpPr>
          <p:spPr>
            <a:xfrm flipH="1">
              <a:off x="1807721" y="990600"/>
              <a:ext cx="1143000" cy="533400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79538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prstClr val="black"/>
                  </a:solidFill>
                </a:rPr>
                <a:t>Static</a:t>
              </a:r>
            </a:p>
            <a:p>
              <a:pPr algn="ctr"/>
              <a:r>
                <a:rPr lang="en-US" sz="1400" b="1" dirty="0" smtClean="0">
                  <a:solidFill>
                    <a:prstClr val="black"/>
                  </a:solidFill>
                </a:rPr>
                <a:t>data</a:t>
              </a:r>
            </a:p>
          </p:txBody>
        </p:sp>
        <p:sp>
          <p:nvSpPr>
            <p:cNvPr id="156" name="Left Arrow Callout 155"/>
            <p:cNvSpPr/>
            <p:nvPr/>
          </p:nvSpPr>
          <p:spPr>
            <a:xfrm flipH="1">
              <a:off x="1828800" y="2256777"/>
              <a:ext cx="1143000" cy="533400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80756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sz="1400" b="1" dirty="0" smtClean="0">
                  <a:solidFill>
                    <a:prstClr val="black"/>
                  </a:solidFill>
                </a:rPr>
                <a:t>δ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 flow</a:t>
              </a:r>
            </a:p>
          </p:txBody>
        </p:sp>
        <p:cxnSp>
          <p:nvCxnSpPr>
            <p:cNvPr id="157" name="Straight Arrow Connector 156"/>
            <p:cNvCxnSpPr>
              <a:stCxn id="156" idx="1"/>
            </p:cNvCxnSpPr>
            <p:nvPr/>
          </p:nvCxnSpPr>
          <p:spPr>
            <a:xfrm flipV="1">
              <a:off x="2971800" y="2256777"/>
              <a:ext cx="914400" cy="266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>
              <a:stCxn id="156" idx="1"/>
            </p:cNvCxnSpPr>
            <p:nvPr/>
          </p:nvCxnSpPr>
          <p:spPr>
            <a:xfrm>
              <a:off x="2971800" y="2523477"/>
              <a:ext cx="1371600" cy="44832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505200"/>
            <a:ext cx="3962400" cy="2733798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68" name="TextBox 167"/>
          <p:cNvSpPr txBox="1"/>
          <p:nvPr/>
        </p:nvSpPr>
        <p:spPr>
          <a:xfrm>
            <a:off x="304800" y="6257835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Different synchronization and intercommunication mechanisms used by the parallel runtimes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1026" name="Picture 2" descr="D:\academic\phd\Publications\MapReduce++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76200"/>
            <a:ext cx="501094" cy="609600"/>
          </a:xfrm>
          <a:prstGeom prst="rect">
            <a:avLst/>
          </a:prstGeom>
          <a:noFill/>
        </p:spPr>
      </p:pic>
      <p:pic>
        <p:nvPicPr>
          <p:cNvPr id="84" name="Picture 2" descr="D:\academic\phd\Publications\MapReduce++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76200"/>
            <a:ext cx="501094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229600" cy="8382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Iterative and non-Iterative </a:t>
            </a:r>
            <a:br>
              <a:rPr lang="en-US" sz="3600" b="1" dirty="0" smtClean="0"/>
            </a:br>
            <a:r>
              <a:rPr lang="en-US" sz="3600" b="1" dirty="0" smtClean="0"/>
              <a:t>Computations</a:t>
            </a:r>
            <a:endParaRPr lang="en-US" sz="3600" b="1" dirty="0"/>
          </a:p>
        </p:txBody>
      </p:sp>
      <p:pic>
        <p:nvPicPr>
          <p:cNvPr id="4" name="Picture 2" descr="D:\Academic\Ph.D\eScience2008\images\eps\kmeans_col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762000"/>
            <a:ext cx="3405613" cy="2844509"/>
          </a:xfrm>
          <a:prstGeom prst="rect">
            <a:avLst/>
          </a:prstGeom>
          <a:noFill/>
        </p:spPr>
      </p:pic>
      <p:sp>
        <p:nvSpPr>
          <p:cNvPr id="11" name="Right Arrow Callout 10"/>
          <p:cNvSpPr/>
          <p:nvPr/>
        </p:nvSpPr>
        <p:spPr>
          <a:xfrm>
            <a:off x="152400" y="1447800"/>
            <a:ext cx="1371600" cy="6858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139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rgbClr val="1F497D">
                  <a:lumMod val="75000"/>
                </a:srgbClr>
              </a:solidFill>
            </a:endParaRPr>
          </a:p>
          <a:p>
            <a:pPr algn="ctr"/>
            <a:r>
              <a:rPr lang="en-US" b="1" dirty="0" smtClean="0">
                <a:solidFill>
                  <a:srgbClr val="1F497D">
                    <a:lumMod val="75000"/>
                  </a:srgbClr>
                </a:solidFill>
              </a:rPr>
              <a:t>K-means</a:t>
            </a: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3581400"/>
            <a:ext cx="2559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Performance of K-Means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15" name="Picture 14" descr="kmeans-color-lo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886200"/>
            <a:ext cx="4129088" cy="2667000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886200"/>
            <a:ext cx="4495800" cy="2832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181600" y="30480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Smith Waterman is a non iterative case and of course runs fine</a:t>
            </a:r>
            <a:endParaRPr lang="en-US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Candara" pitchFamily="34" charset="0"/>
              </a:rPr>
              <a:t>Multi-dimensional Scaling</a:t>
            </a:r>
            <a:endParaRPr lang="en-US" sz="4000" dirty="0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105400"/>
            <a:ext cx="8458200" cy="1143000"/>
          </a:xfrm>
        </p:spPr>
        <p:txBody>
          <a:bodyPr>
            <a:normAutofit fontScale="92500"/>
          </a:bodyPr>
          <a:lstStyle/>
          <a:p>
            <a:pPr>
              <a:buClr>
                <a:srgbClr val="C00000"/>
              </a:buClr>
            </a:pPr>
            <a:r>
              <a:rPr lang="en-US" sz="2200" dirty="0" smtClean="0">
                <a:solidFill>
                  <a:srgbClr val="002060"/>
                </a:solidFill>
                <a:latin typeface="Candara" pitchFamily="34" charset="0"/>
              </a:rPr>
              <a:t>Iterative</a:t>
            </a:r>
          </a:p>
          <a:p>
            <a:pPr>
              <a:buClr>
                <a:srgbClr val="C00000"/>
              </a:buClr>
            </a:pPr>
            <a:r>
              <a:rPr lang="en-US" sz="2200" dirty="0" smtClean="0">
                <a:solidFill>
                  <a:srgbClr val="002060"/>
                </a:solidFill>
                <a:latin typeface="Candara" pitchFamily="34" charset="0"/>
              </a:rPr>
              <a:t>Maps high dimensional data to lower dimensions (typically 2D or 3D)</a:t>
            </a:r>
          </a:p>
          <a:p>
            <a:pPr>
              <a:buClr>
                <a:srgbClr val="C00000"/>
              </a:buClr>
            </a:pPr>
            <a:r>
              <a:rPr lang="en-US" sz="2200" dirty="0" smtClean="0">
                <a:solidFill>
                  <a:srgbClr val="002060"/>
                </a:solidFill>
                <a:latin typeface="Candara" pitchFamily="34" charset="0"/>
              </a:rPr>
              <a:t>SMACOF (Scaling by </a:t>
            </a:r>
            <a:r>
              <a:rPr lang="en-US" sz="2200" dirty="0" err="1" smtClean="0">
                <a:solidFill>
                  <a:srgbClr val="002060"/>
                </a:solidFill>
                <a:latin typeface="Candara" pitchFamily="34" charset="0"/>
              </a:rPr>
              <a:t>Majorizing</a:t>
            </a:r>
            <a:r>
              <a:rPr lang="en-US" sz="2200" dirty="0" smtClean="0">
                <a:solidFill>
                  <a:srgbClr val="002060"/>
                </a:solidFill>
                <a:latin typeface="Candara" pitchFamily="34" charset="0"/>
              </a:rPr>
              <a:t> of </a:t>
            </a:r>
            <a:r>
              <a:rPr lang="en-US" sz="2200" dirty="0" err="1" smtClean="0">
                <a:solidFill>
                  <a:srgbClr val="002060"/>
                </a:solidFill>
                <a:latin typeface="Candara" pitchFamily="34" charset="0"/>
              </a:rPr>
              <a:t>COmplicated</a:t>
            </a:r>
            <a:r>
              <a:rPr lang="en-US" sz="2200" dirty="0" smtClean="0">
                <a:solidFill>
                  <a:srgbClr val="002060"/>
                </a:solidFill>
                <a:latin typeface="Candara" pitchFamily="34" charset="0"/>
              </a:rPr>
              <a:t> Function)[1]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371600"/>
            <a:ext cx="4672626" cy="329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59436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>
                <a:latin typeface="Candara" pitchFamily="34" charset="0"/>
              </a:rPr>
              <a:t>[1] J. de </a:t>
            </a:r>
            <a:r>
              <a:rPr lang="en-US" dirty="0" err="1" smtClean="0">
                <a:latin typeface="Candara" pitchFamily="34" charset="0"/>
              </a:rPr>
              <a:t>Leeuw</a:t>
            </a:r>
            <a:r>
              <a:rPr lang="en-US" dirty="0" smtClean="0">
                <a:latin typeface="Candara" pitchFamily="34" charset="0"/>
              </a:rPr>
              <a:t>, "Applications of convex analysis to multidimensional scaling," </a:t>
            </a:r>
            <a:r>
              <a:rPr lang="en-US" i="1" dirty="0" smtClean="0">
                <a:latin typeface="Candara" pitchFamily="34" charset="0"/>
              </a:rPr>
              <a:t>Recent Developments in Statistics, pp. 133-145, 1977. </a:t>
            </a:r>
            <a:endParaRPr lang="en-US" dirty="0" smtClean="0">
              <a:latin typeface="Candara" pitchFamily="34" charset="0"/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1143000"/>
            <a:ext cx="3733800" cy="14773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While(condition)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&lt;X&gt; = [A] [B] &lt;C&gt;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C =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CalcStress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(&lt;X&gt;)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} 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3200400"/>
            <a:ext cx="3906839" cy="175432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While(condition)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&lt;T&gt; = MapReduce1([B],&lt;C&gt;)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&lt;X&gt; = MapReduce2([A],&lt;T&gt;)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C = MapReduce3(&lt;X&gt;)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1905000" y="2667000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152400"/>
            <a:ext cx="64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Performance of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Pagerank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using </a:t>
            </a:r>
            <a:b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ClueWeb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Data (Time for 20 iterations)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using </a:t>
            </a:r>
            <a:r>
              <a:rPr lang="fr-F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32 </a:t>
            </a:r>
            <a:r>
              <a:rPr lang="fr-FR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nodes</a:t>
            </a:r>
            <a:r>
              <a:rPr lang="fr-F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(256 CPU </a:t>
            </a:r>
            <a:r>
              <a:rPr lang="fr-FR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cores</a:t>
            </a:r>
            <a:r>
              <a:rPr lang="fr-F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of Crevasse</a:t>
            </a: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Geoffrey Fox\Desktop\pagrank-hadoop-twis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24000"/>
            <a:ext cx="7990807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TwisterMPIReduce</a:t>
            </a:r>
            <a:endParaRPr lang="en-US" b="1" dirty="0"/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152400" y="4724400"/>
            <a:ext cx="88392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Runtime package supporting subset of MPI mapped to Twister</a:t>
            </a:r>
          </a:p>
          <a:p>
            <a:r>
              <a:rPr lang="en-US" dirty="0" smtClean="0"/>
              <a:t>Set-up, Barrier, Broadcast, Reduce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52400" y="1524000"/>
            <a:ext cx="8534400" cy="3042751"/>
            <a:chOff x="1251857" y="2245862"/>
            <a:chExt cx="6640286" cy="2362200"/>
          </a:xfrm>
        </p:grpSpPr>
        <p:sp>
          <p:nvSpPr>
            <p:cNvPr id="3" name="AutoShape 2"/>
            <p:cNvSpPr>
              <a:spLocks noChangeArrowheads="1"/>
            </p:cNvSpPr>
            <p:nvPr/>
          </p:nvSpPr>
          <p:spPr bwMode="auto">
            <a:xfrm>
              <a:off x="4604657" y="3922262"/>
              <a:ext cx="990600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4" name="Diagram 3"/>
            <p:cNvGraphicFramePr/>
            <p:nvPr/>
          </p:nvGraphicFramePr>
          <p:xfrm>
            <a:off x="4942115" y="3933148"/>
            <a:ext cx="685800" cy="6096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5" name="AutoShape 2"/>
            <p:cNvSpPr>
              <a:spLocks noChangeArrowheads="1"/>
            </p:cNvSpPr>
            <p:nvPr/>
          </p:nvSpPr>
          <p:spPr bwMode="auto">
            <a:xfrm>
              <a:off x="1251857" y="3084062"/>
              <a:ext cx="6629400" cy="304800"/>
            </a:xfrm>
            <a:prstGeom prst="roundRect">
              <a:avLst>
                <a:gd name="adj" fmla="val 16667"/>
              </a:avLst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 prst="coolSlan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TwisterMPIReduce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1251857" y="2245862"/>
              <a:ext cx="1589089" cy="7620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w="95250" h="44450" prst="coolSlant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0" tIns="45720" rIns="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PairwiseClustering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b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MPI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AutoShape 3"/>
            <p:cNvSpPr>
              <a:spLocks noChangeArrowheads="1"/>
            </p:cNvSpPr>
            <p:nvPr/>
          </p:nvSpPr>
          <p:spPr bwMode="auto">
            <a:xfrm>
              <a:off x="2928257" y="2245862"/>
              <a:ext cx="1600200" cy="7620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w="95250" h="4445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Multi Dimensional Scaling MPI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AutoShape 3"/>
            <p:cNvSpPr>
              <a:spLocks noChangeArrowheads="1"/>
            </p:cNvSpPr>
            <p:nvPr/>
          </p:nvSpPr>
          <p:spPr bwMode="auto">
            <a:xfrm>
              <a:off x="4604657" y="2245862"/>
              <a:ext cx="1600200" cy="7620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w="95250" h="44450" prst="coolSlant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Generative</a:t>
              </a:r>
              <a:r>
                <a:rPr kumimoji="0" lang="en-US" sz="16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Topographic Mappin</a:t>
              </a:r>
              <a:r>
                <a:rPr lang="en-US" sz="1600" b="1" dirty="0" smtClean="0">
                  <a:latin typeface="Calibri" pitchFamily="34" charset="0"/>
                  <a:cs typeface="Arial" pitchFamily="34" charset="0"/>
                </a:rPr>
                <a:t>g MPI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AutoShape 3"/>
            <p:cNvSpPr>
              <a:spLocks noChangeArrowheads="1"/>
            </p:cNvSpPr>
            <p:nvPr/>
          </p:nvSpPr>
          <p:spPr bwMode="auto">
            <a:xfrm>
              <a:off x="6281057" y="2245862"/>
              <a:ext cx="1600200" cy="7620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w="95250" h="44450" prst="coolSlant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Other …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AutoShape 2"/>
            <p:cNvSpPr>
              <a:spLocks noChangeArrowheads="1"/>
            </p:cNvSpPr>
            <p:nvPr/>
          </p:nvSpPr>
          <p:spPr bwMode="auto">
            <a:xfrm>
              <a:off x="1251857" y="3465062"/>
              <a:ext cx="3276600" cy="3810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Azure Twister (C# C++)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AutoShape 2"/>
            <p:cNvSpPr>
              <a:spLocks noChangeArrowheads="1"/>
            </p:cNvSpPr>
            <p:nvPr/>
          </p:nvSpPr>
          <p:spPr bwMode="auto">
            <a:xfrm>
              <a:off x="4604657" y="3465062"/>
              <a:ext cx="3276600" cy="3810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Java Twister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AutoShape 2"/>
            <p:cNvSpPr>
              <a:spLocks noChangeArrowheads="1"/>
            </p:cNvSpPr>
            <p:nvPr/>
          </p:nvSpPr>
          <p:spPr bwMode="auto">
            <a:xfrm>
              <a:off x="1251857" y="3922262"/>
              <a:ext cx="3276600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Microsoft </a:t>
              </a:r>
              <a:r>
                <a:rPr kumimoji="0" lang="en-US" sz="20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Azure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AutoShape 2"/>
            <p:cNvSpPr>
              <a:spLocks noChangeArrowheads="1"/>
            </p:cNvSpPr>
            <p:nvPr/>
          </p:nvSpPr>
          <p:spPr bwMode="auto">
            <a:xfrm>
              <a:off x="5671457" y="3922262"/>
              <a:ext cx="1143000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AutoShape 2"/>
            <p:cNvSpPr>
              <a:spLocks noChangeArrowheads="1"/>
            </p:cNvSpPr>
            <p:nvPr/>
          </p:nvSpPr>
          <p:spPr bwMode="auto">
            <a:xfrm>
              <a:off x="6890657" y="3922262"/>
              <a:ext cx="990600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45720" tIns="45720" rIns="4572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5" name="Diagram 14"/>
            <p:cNvGraphicFramePr/>
            <p:nvPr/>
          </p:nvGraphicFramePr>
          <p:xfrm>
            <a:off x="3766457" y="3922262"/>
            <a:ext cx="685800" cy="6096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16" name="Rectangle 15"/>
            <p:cNvSpPr/>
            <p:nvPr/>
          </p:nvSpPr>
          <p:spPr>
            <a:xfrm>
              <a:off x="4528457" y="3961731"/>
              <a:ext cx="1051443" cy="3106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kumimoji="0" lang="en-US" sz="2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FutureGrid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7" name="Diagram 16"/>
            <p:cNvGraphicFramePr/>
            <p:nvPr/>
          </p:nvGraphicFramePr>
          <p:xfrm>
            <a:off x="6161313" y="3944034"/>
            <a:ext cx="685800" cy="6096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sp>
          <p:nvSpPr>
            <p:cNvPr id="18" name="Rectangle 17"/>
            <p:cNvSpPr/>
            <p:nvPr/>
          </p:nvSpPr>
          <p:spPr>
            <a:xfrm>
              <a:off x="5638799" y="3965806"/>
              <a:ext cx="990600" cy="54955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Local </a:t>
              </a:r>
              <a:r>
                <a:rPr kumimoji="0" lang="en-US" sz="20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Cluster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9" name="Diagram 18"/>
            <p:cNvGraphicFramePr/>
            <p:nvPr/>
          </p:nvGraphicFramePr>
          <p:xfrm>
            <a:off x="7206343" y="3965804"/>
            <a:ext cx="685800" cy="6096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8" r:lo="rId19" r:qs="rId20" r:cs="rId21"/>
            </a:graphicData>
          </a:graphic>
        </p:graphicFrame>
        <p:sp>
          <p:nvSpPr>
            <p:cNvPr id="20" name="Rectangle 19"/>
            <p:cNvSpPr/>
            <p:nvPr/>
          </p:nvSpPr>
          <p:spPr>
            <a:xfrm>
              <a:off x="6847518" y="3961731"/>
              <a:ext cx="979309" cy="54955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Amazon EC2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Sequence Assembly in the Clouds</a:t>
            </a:r>
            <a:endParaRPr lang="en-US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5334000"/>
            <a:ext cx="4038600" cy="14017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/>
              <a:t>Cap3</a:t>
            </a:r>
            <a:r>
              <a:rPr lang="en-US" dirty="0" smtClean="0"/>
              <a:t> Parallel </a:t>
            </a:r>
            <a:r>
              <a:rPr lang="en-US" b="1" dirty="0" smtClean="0"/>
              <a:t>Efficiency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5303837"/>
            <a:ext cx="4038600" cy="13255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/>
              <a:t>Cap3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b="1" dirty="0" smtClean="0"/>
              <a:t>Time</a:t>
            </a:r>
            <a:r>
              <a:rPr lang="en-US" dirty="0" smtClean="0"/>
              <a:t> Per core per file (458 reads in each file) to process sequences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8" name="Picture 7" descr="cap3_tempest_eff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600200"/>
            <a:ext cx="4419600" cy="3657600"/>
          </a:xfrm>
          <a:prstGeom prst="rect">
            <a:avLst/>
          </a:prstGeom>
        </p:spPr>
      </p:pic>
      <p:pic>
        <p:nvPicPr>
          <p:cNvPr id="11" name="Picture 10" descr="fig4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19600" y="1371600"/>
            <a:ext cx="47244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Dynamic Provisioning Results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="" val="1166398280"/>
              </p:ext>
            </p:extLst>
          </p:nvPr>
        </p:nvGraphicFramePr>
        <p:xfrm>
          <a:off x="0" y="1295400"/>
          <a:ext cx="91440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85800" y="53340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Time elapsed between requesting a job and the jobs reported start time on the provisioned node. The numbers here are an average of 2 sets of experiments.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4876800"/>
            <a:ext cx="184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Number of nodes</a:t>
            </a:r>
            <a:endParaRPr lang="en-US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391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Early Results with </a:t>
            </a:r>
            <a:br>
              <a:rPr lang="en-US" b="1" dirty="0" smtClean="0"/>
            </a:br>
            <a:r>
              <a:rPr lang="en-US" b="1" dirty="0" smtClean="0"/>
              <a:t>Azure/Amazon MapReduce</a:t>
            </a:r>
            <a:endParaRPr lang="en-US" b="1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0" y="1219200"/>
          <a:ext cx="91440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SWG  Cost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r>
              <a:rPr lang="en-US" b="1" dirty="0" smtClean="0"/>
              <a:t>FutureGrid key Concepts 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Autofit/>
          </a:bodyPr>
          <a:lstStyle/>
          <a:p>
            <a:r>
              <a:rPr lang="en-US" sz="2600" dirty="0" smtClean="0"/>
              <a:t>Support </a:t>
            </a:r>
            <a:r>
              <a:rPr lang="en-US" sz="2600" dirty="0" smtClean="0">
                <a:solidFill>
                  <a:srgbClr val="FF0000"/>
                </a:solidFill>
              </a:rPr>
              <a:t>Computer Science </a:t>
            </a:r>
            <a:r>
              <a:rPr lang="en-US" sz="2600" dirty="0" smtClean="0"/>
              <a:t>and </a:t>
            </a:r>
            <a:r>
              <a:rPr lang="en-US" sz="2600" dirty="0" smtClean="0">
                <a:solidFill>
                  <a:srgbClr val="FF0000"/>
                </a:solidFill>
              </a:rPr>
              <a:t>Computational Science</a:t>
            </a:r>
          </a:p>
          <a:p>
            <a:pPr lvl="1"/>
            <a:r>
              <a:rPr lang="en-US" sz="2600" dirty="0" smtClean="0"/>
              <a:t>Industry and Academia</a:t>
            </a:r>
          </a:p>
          <a:p>
            <a:pPr lvl="1"/>
            <a:r>
              <a:rPr lang="en-US" sz="2600" dirty="0" smtClean="0">
                <a:solidFill>
                  <a:srgbClr val="FF0000"/>
                </a:solidFill>
              </a:rPr>
              <a:t>Asia, Europe and Americas</a:t>
            </a:r>
            <a:endParaRPr lang="en-US" sz="2600" dirty="0" smtClean="0"/>
          </a:p>
          <a:p>
            <a:r>
              <a:rPr lang="en-US" sz="2600" dirty="0" smtClean="0"/>
              <a:t>Note most current use Education, Computer </a:t>
            </a:r>
            <a:r>
              <a:rPr lang="en-US" sz="2600" smtClean="0"/>
              <a:t>Science Systems  and </a:t>
            </a:r>
            <a:r>
              <a:rPr lang="en-US" sz="2600" dirty="0" smtClean="0"/>
              <a:t>Biology</a:t>
            </a:r>
          </a:p>
          <a:p>
            <a:pPr lvl="1"/>
            <a:r>
              <a:rPr lang="en-US" sz="2600" dirty="0" smtClean="0"/>
              <a:t>Very </a:t>
            </a:r>
            <a:r>
              <a:rPr lang="en-US" sz="2600" b="1" dirty="0" smtClean="0"/>
              <a:t>different from TeraGrid </a:t>
            </a:r>
            <a:r>
              <a:rPr lang="en-US" sz="2600" dirty="0" smtClean="0"/>
              <a:t>use</a:t>
            </a:r>
          </a:p>
          <a:p>
            <a:r>
              <a:rPr lang="en-US" sz="2600" dirty="0" smtClean="0"/>
              <a:t>FutureGrid has ~5000 distributed cores with a dedicated network and a Spirent XGEM network fault and delay generator</a:t>
            </a:r>
          </a:p>
          <a:p>
            <a:r>
              <a:rPr lang="en-US" sz="2600" b="1" dirty="0" smtClean="0"/>
              <a:t>Key early user oriented milestones:</a:t>
            </a:r>
          </a:p>
          <a:p>
            <a:pPr lvl="1"/>
            <a:r>
              <a:rPr lang="en-US" sz="2600" b="1" dirty="0" smtClean="0"/>
              <a:t>June 2010 </a:t>
            </a:r>
            <a:r>
              <a:rPr lang="en-US" sz="2600" dirty="0" smtClean="0"/>
              <a:t>Initial users</a:t>
            </a:r>
          </a:p>
          <a:p>
            <a:pPr lvl="1"/>
            <a:r>
              <a:rPr lang="en-US" sz="2600" b="1" dirty="0" smtClean="0"/>
              <a:t>November 1 2010 </a:t>
            </a:r>
            <a:r>
              <a:rPr lang="en-US" sz="2600" dirty="0" smtClean="0"/>
              <a:t>Increasing number of users allocated by FutureGrid</a:t>
            </a:r>
          </a:p>
          <a:p>
            <a:r>
              <a:rPr lang="en-US" sz="2600" dirty="0" smtClean="0"/>
              <a:t>Apply now to use FutureGrid on web  site </a:t>
            </a:r>
            <a:r>
              <a:rPr lang="en-US" sz="2600" dirty="0" smtClean="0">
                <a:hlinkClick r:id="rId3"/>
              </a:rPr>
              <a:t>www.futuregrid.org</a:t>
            </a:r>
            <a:r>
              <a:rPr lang="en-US" sz="2600" dirty="0" smtClean="0"/>
              <a:t>  </a:t>
            </a:r>
          </a:p>
          <a:p>
            <a:endParaRPr lang="en-US" sz="2600" dirty="0" smtClean="0"/>
          </a:p>
          <a:p>
            <a:endParaRPr lang="en-US" sz="2600" dirty="0" smtClean="0"/>
          </a:p>
          <a:p>
            <a:pPr>
              <a:buNone/>
            </a:pP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FutureGrid Partners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" y="905069"/>
            <a:ext cx="9144000" cy="5952931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rgbClr val="00B0F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Indiana University </a:t>
            </a:r>
            <a:r>
              <a:rPr lang="en-US" sz="2200" dirty="0" smtClean="0"/>
              <a:t>(Architecture, core software, Support)</a:t>
            </a:r>
          </a:p>
          <a:p>
            <a:pPr lvl="1"/>
            <a:r>
              <a:rPr lang="en-US" sz="2200" dirty="0" smtClean="0"/>
              <a:t>Collaboration between research and infrastructure groups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Purdue University </a:t>
            </a:r>
            <a:r>
              <a:rPr lang="en-US" sz="2200" dirty="0" smtClean="0"/>
              <a:t>(HTC Hardware)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San Diego Supercomputer Center </a:t>
            </a:r>
            <a:r>
              <a:rPr lang="en-US" sz="2200" dirty="0" smtClean="0"/>
              <a:t>at University of California San Diego (INCA, Monitoring)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Chicago</a:t>
            </a:r>
            <a:r>
              <a:rPr lang="en-US" sz="2200" dirty="0" smtClean="0"/>
              <a:t>/Argonne National Labs (Nimbus)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Florida </a:t>
            </a:r>
            <a:r>
              <a:rPr lang="en-US" sz="2200" dirty="0" smtClean="0"/>
              <a:t>(</a:t>
            </a:r>
            <a:r>
              <a:rPr lang="en-US" sz="2200" dirty="0" err="1" smtClean="0"/>
              <a:t>ViNE</a:t>
            </a:r>
            <a:r>
              <a:rPr lang="en-US" sz="2200" dirty="0" smtClean="0"/>
              <a:t>, Education and Outreach)</a:t>
            </a:r>
          </a:p>
          <a:p>
            <a:r>
              <a:rPr lang="en-US" sz="2200" dirty="0" smtClean="0"/>
              <a:t>University of Southern California Information Sciences (Pegasus to manage experiments) </a:t>
            </a:r>
          </a:p>
          <a:p>
            <a:r>
              <a:rPr lang="en-US" sz="2200" dirty="0" smtClean="0"/>
              <a:t>University of Tennessee Knoxville (Benchmarking)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Texas at Austin</a:t>
            </a:r>
            <a:r>
              <a:rPr lang="en-US" sz="2200" dirty="0" smtClean="0"/>
              <a:t>/Texas Advanced Computing Center (Portal)</a:t>
            </a:r>
          </a:p>
          <a:p>
            <a:r>
              <a:rPr lang="en-US" sz="2200" dirty="0" smtClean="0"/>
              <a:t>University of Virginia (OGF, Advisory Board and allocation)</a:t>
            </a:r>
          </a:p>
          <a:p>
            <a:r>
              <a:rPr lang="en-US" sz="2200" dirty="0" smtClean="0"/>
              <a:t>Center for Information Services and GWT-TUD from </a:t>
            </a:r>
            <a:r>
              <a:rPr lang="en-US" sz="2200" dirty="0" err="1" smtClean="0"/>
              <a:t>Technische</a:t>
            </a:r>
            <a:r>
              <a:rPr lang="en-US" sz="2200" dirty="0" smtClean="0"/>
              <a:t> </a:t>
            </a:r>
            <a:r>
              <a:rPr lang="en-US" sz="2200" dirty="0" err="1" smtClean="0"/>
              <a:t>Universtität</a:t>
            </a:r>
            <a:r>
              <a:rPr lang="en-US" sz="2200" dirty="0" smtClean="0"/>
              <a:t> Dresden. (VAMPIR)</a:t>
            </a:r>
            <a:endParaRPr lang="en-US" sz="22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2200" dirty="0" smtClean="0">
                <a:solidFill>
                  <a:srgbClr val="FF0000"/>
                </a:solidFill>
              </a:rPr>
              <a:t>Red institutions </a:t>
            </a:r>
            <a:r>
              <a:rPr lang="en-US" sz="2200" dirty="0" smtClean="0"/>
              <a:t>have FutureGrid hardware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20" y="129778"/>
            <a:ext cx="6158379" cy="944847"/>
          </a:xfrm>
        </p:spPr>
        <p:txBody>
          <a:bodyPr/>
          <a:lstStyle/>
          <a:p>
            <a:r>
              <a:rPr lang="en-US" b="1" dirty="0" smtClean="0"/>
              <a:t>FutureGrid: a Grid/Cloud/HPC Testbed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66800" y="1198872"/>
            <a:ext cx="8077200" cy="934727"/>
          </a:xfrm>
        </p:spPr>
        <p:txBody>
          <a:bodyPr>
            <a:normAutofit fontScale="70000" lnSpcReduction="20000"/>
          </a:bodyPr>
          <a:lstStyle/>
          <a:p>
            <a:r>
              <a:rPr lang="en-US" sz="2400" b="1" dirty="0" smtClean="0"/>
              <a:t>Operational: IU</a:t>
            </a:r>
            <a:r>
              <a:rPr lang="en-US" sz="2400" dirty="0" smtClean="0"/>
              <a:t> Cray operational;    </a:t>
            </a:r>
            <a:r>
              <a:rPr lang="en-US" sz="2400" b="1" dirty="0" smtClean="0"/>
              <a:t>IU</a:t>
            </a:r>
            <a:r>
              <a:rPr lang="en-US" sz="2400" dirty="0" smtClean="0"/>
              <a:t> , </a:t>
            </a:r>
            <a:r>
              <a:rPr lang="en-US" sz="2400" b="1" dirty="0" smtClean="0"/>
              <a:t>UCSD</a:t>
            </a:r>
            <a:r>
              <a:rPr lang="en-US" sz="2400" dirty="0" smtClean="0"/>
              <a:t>, </a:t>
            </a:r>
            <a:r>
              <a:rPr lang="en-US" sz="2400" b="1" dirty="0" smtClean="0"/>
              <a:t>UF</a:t>
            </a:r>
            <a:r>
              <a:rPr lang="en-US" sz="2400" dirty="0" smtClean="0"/>
              <a:t> &amp; </a:t>
            </a:r>
            <a:r>
              <a:rPr lang="en-US" sz="2400" b="1" dirty="0" smtClean="0"/>
              <a:t>UC</a:t>
            </a:r>
            <a:r>
              <a:rPr lang="en-US" sz="2400" dirty="0" smtClean="0"/>
              <a:t> IBM iDataPlex operational</a:t>
            </a:r>
          </a:p>
          <a:p>
            <a:r>
              <a:rPr lang="en-US" sz="2400" b="1" dirty="0" smtClean="0"/>
              <a:t>Network</a:t>
            </a:r>
            <a:r>
              <a:rPr lang="en-US" sz="2400" dirty="0" smtClean="0"/>
              <a:t>, </a:t>
            </a:r>
            <a:r>
              <a:rPr lang="en-US" sz="2400" b="1" dirty="0" smtClean="0"/>
              <a:t>NID</a:t>
            </a:r>
            <a:r>
              <a:rPr lang="en-US" sz="2400" dirty="0" smtClean="0"/>
              <a:t> operational</a:t>
            </a:r>
          </a:p>
          <a:p>
            <a:r>
              <a:rPr lang="en-US" sz="2400" b="1" dirty="0" smtClean="0"/>
              <a:t>TACC</a:t>
            </a:r>
            <a:r>
              <a:rPr lang="en-US" sz="2400" dirty="0" smtClean="0"/>
              <a:t> Dell finished acceptance tests </a:t>
            </a:r>
          </a:p>
          <a:p>
            <a:endParaRPr lang="en-US" sz="2400" dirty="0"/>
          </a:p>
        </p:txBody>
      </p:sp>
      <p:pic>
        <p:nvPicPr>
          <p:cNvPr id="6" name="Picture 5" descr="gtb network v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93826"/>
            <a:ext cx="9100728" cy="45641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39000" y="5943600"/>
            <a:ext cx="1811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 dirty="0" smtClean="0">
                <a:solidFill>
                  <a:prstClr val="black"/>
                </a:solidFill>
              </a:rPr>
              <a:t>NID</a:t>
            </a:r>
            <a:r>
              <a:rPr lang="en-US" sz="1400" dirty="0" smtClean="0">
                <a:solidFill>
                  <a:prstClr val="black"/>
                </a:solidFill>
              </a:rPr>
              <a:t>: Network Impairment Device</a:t>
            </a:r>
            <a:endParaRPr lang="en-US" sz="1400" dirty="0">
              <a:solidFill>
                <a:prstClr val="black"/>
              </a:solidFill>
            </a:endParaRPr>
          </a:p>
        </p:txBody>
      </p:sp>
      <p:grpSp>
        <p:nvGrpSpPr>
          <p:cNvPr id="3" name="Group 11"/>
          <p:cNvGrpSpPr/>
          <p:nvPr/>
        </p:nvGrpSpPr>
        <p:grpSpPr>
          <a:xfrm>
            <a:off x="152400" y="6172200"/>
            <a:ext cx="2820573" cy="646331"/>
            <a:chOff x="152400" y="6172200"/>
            <a:chExt cx="2820573" cy="646331"/>
          </a:xfrm>
        </p:grpSpPr>
        <p:sp>
          <p:nvSpPr>
            <p:cNvPr id="7" name="TextBox 6"/>
            <p:cNvSpPr txBox="1"/>
            <p:nvPr/>
          </p:nvSpPr>
          <p:spPr>
            <a:xfrm>
              <a:off x="838200" y="6172200"/>
              <a:ext cx="8354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 smtClean="0">
                  <a:solidFill>
                    <a:prstClr val="black"/>
                  </a:solidFill>
                </a:rPr>
                <a:t>Private</a:t>
              </a:r>
              <a:br>
                <a:rPr lang="en-US" dirty="0" smtClean="0">
                  <a:solidFill>
                    <a:prstClr val="black"/>
                  </a:solidFill>
                </a:rPr>
              </a:br>
              <a:r>
                <a:rPr lang="en-US" dirty="0" smtClean="0">
                  <a:solidFill>
                    <a:prstClr val="black"/>
                  </a:solidFill>
                </a:rPr>
                <a:t>Public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52400" y="6400800"/>
              <a:ext cx="4572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52400" y="6629400"/>
              <a:ext cx="457200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676400" y="6324600"/>
              <a:ext cx="12965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 smtClean="0">
                  <a:solidFill>
                    <a:prstClr val="black"/>
                  </a:solidFill>
                </a:rPr>
                <a:t>FG Network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12" name="Picture 11" descr="Screen shot 2010-09-14 at 3.25.16 PM.png"/>
          <p:cNvPicPr>
            <a:picLocks noChangeAspect="1"/>
          </p:cNvPicPr>
          <p:nvPr/>
        </p:nvPicPr>
        <p:blipFill>
          <a:blip r:embed="rId4" cstate="print"/>
          <a:srcRect t="34231" r="27131"/>
          <a:stretch>
            <a:fillRect/>
          </a:stretch>
        </p:blipFill>
        <p:spPr>
          <a:xfrm>
            <a:off x="54558" y="630815"/>
            <a:ext cx="9089442" cy="6227185"/>
          </a:xfrm>
          <a:prstGeom prst="rect">
            <a:avLst/>
          </a:prstGeom>
        </p:spPr>
      </p:pic>
      <p:grpSp>
        <p:nvGrpSpPr>
          <p:cNvPr id="8" name="Group 14"/>
          <p:cNvGrpSpPr/>
          <p:nvPr/>
        </p:nvGrpSpPr>
        <p:grpSpPr>
          <a:xfrm>
            <a:off x="762000" y="650060"/>
            <a:ext cx="7696200" cy="6207940"/>
            <a:chOff x="762000" y="650060"/>
            <a:chExt cx="7696200" cy="6207940"/>
          </a:xfrm>
        </p:grpSpPr>
        <p:pic>
          <p:nvPicPr>
            <p:cNvPr id="13" name="Content Placeholder 3" descr="Screen shot 2010-09-14 at 3.42.47 PM.png"/>
            <p:cNvPicPr>
              <a:picLocks noChangeAspect="1"/>
            </p:cNvPicPr>
            <p:nvPr/>
          </p:nvPicPr>
          <p:blipFill>
            <a:blip r:embed="rId5" cstate="print"/>
            <a:srcRect l="30119" t="16914" r="27417" b="45852"/>
            <a:stretch>
              <a:fillRect/>
            </a:stretch>
          </p:blipFill>
          <p:spPr>
            <a:xfrm>
              <a:off x="762000" y="650060"/>
              <a:ext cx="7696200" cy="620794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352800" y="1295400"/>
              <a:ext cx="41523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prstClr val="black"/>
                  </a:solidFill>
                </a:rPr>
                <a:t>INCA Node Operating Mode Statistics</a:t>
              </a:r>
              <a:endParaRPr lang="en-US" sz="2000" b="1" dirty="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308" y="186490"/>
            <a:ext cx="5495399" cy="95328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Network &amp; Internal Interconnects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1904999"/>
          </a:xfrm>
        </p:spPr>
        <p:txBody>
          <a:bodyPr>
            <a:normAutofit fontScale="70000" lnSpcReduction="20000"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FutureGrid has </a:t>
            </a:r>
            <a:r>
              <a:rPr lang="en-US" dirty="0" smtClean="0">
                <a:solidFill>
                  <a:srgbClr val="FF0000"/>
                </a:solidFill>
              </a:rPr>
              <a:t>dedicated network </a:t>
            </a:r>
            <a:r>
              <a:rPr lang="en-US" dirty="0" smtClean="0">
                <a:solidFill>
                  <a:prstClr val="black"/>
                </a:solidFill>
              </a:rPr>
              <a:t>(except to TACC) and a </a:t>
            </a:r>
            <a:r>
              <a:rPr lang="en-US" dirty="0" smtClean="0">
                <a:solidFill>
                  <a:srgbClr val="FF0000"/>
                </a:solidFill>
              </a:rPr>
              <a:t>network fault and delay generator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Can isolate experiments on request; IU runs Network for NLR/Internet2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(Many) </a:t>
            </a:r>
            <a:r>
              <a:rPr lang="en-US" dirty="0" smtClean="0">
                <a:solidFill>
                  <a:srgbClr val="FF0000"/>
                </a:solidFill>
              </a:rPr>
              <a:t>additional partner machines </a:t>
            </a:r>
            <a:r>
              <a:rPr lang="en-US" dirty="0" smtClean="0">
                <a:solidFill>
                  <a:prstClr val="black"/>
                </a:solidFill>
              </a:rPr>
              <a:t>will run FutureGrid software and be supported (but allocated in specialized ways)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3454400"/>
          <a:ext cx="9143999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900"/>
                <a:gridCol w="876300"/>
                <a:gridCol w="67817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Machine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Internal</a:t>
                      </a:r>
                      <a:r>
                        <a:rPr lang="en-US" baseline="0" dirty="0" smtClean="0"/>
                        <a:t>  Network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IU Cray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xray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Cray 2D Torus </a:t>
                      </a:r>
                      <a:r>
                        <a:rPr lang="en-US" dirty="0" err="1" smtClean="0"/>
                        <a:t>SeaStar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IU iDataPlex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india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DDR IB, </a:t>
                      </a:r>
                      <a:r>
                        <a:rPr lang="en-US" dirty="0" err="1" smtClean="0"/>
                        <a:t>QLogic</a:t>
                      </a:r>
                      <a:r>
                        <a:rPr lang="en-US" dirty="0" smtClean="0"/>
                        <a:t> switch with </a:t>
                      </a:r>
                      <a:r>
                        <a:rPr lang="en-US" dirty="0" err="1" smtClean="0"/>
                        <a:t>Mellanox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ConnectX</a:t>
                      </a:r>
                      <a:r>
                        <a:rPr lang="en-US" dirty="0" smtClean="0"/>
                        <a:t> adapters Blade Network Technologies &amp; Force10 Ethernet switches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SDSC iDataPlex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sierra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DDR IB, Cisco switch with </a:t>
                      </a:r>
                      <a:r>
                        <a:rPr lang="en-US" dirty="0" err="1" smtClean="0"/>
                        <a:t>Mellanox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ConnectX</a:t>
                      </a:r>
                      <a:r>
                        <a:rPr lang="en-US" dirty="0" smtClean="0"/>
                        <a:t> adapters Juniper Ethernet switches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UC iDataPlex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hotel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DDR IB, </a:t>
                      </a:r>
                      <a:r>
                        <a:rPr lang="en-US" dirty="0" err="1" smtClean="0"/>
                        <a:t>QLogic</a:t>
                      </a:r>
                      <a:r>
                        <a:rPr lang="en-US" dirty="0" smtClean="0"/>
                        <a:t> switch with </a:t>
                      </a:r>
                      <a:r>
                        <a:rPr lang="en-US" dirty="0" err="1" smtClean="0"/>
                        <a:t>Mellanox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ConnectX</a:t>
                      </a:r>
                      <a:r>
                        <a:rPr lang="en-US" dirty="0" smtClean="0"/>
                        <a:t> adapters Blade Network Technologies &amp; Juniper switches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UF iDataPlex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foxtrot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Gigabit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Ethernet only (Blade Network Technologies; Force10 switches)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TACC Dell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alamo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QDR IB, </a:t>
                      </a:r>
                      <a:r>
                        <a:rPr lang="en-US" dirty="0" err="1" smtClean="0"/>
                        <a:t>Mellanox</a:t>
                      </a:r>
                      <a:r>
                        <a:rPr lang="en-US" dirty="0" smtClean="0"/>
                        <a:t> switches and adapters Dell Ethernet switches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5495399" cy="106149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Network Impairment Device</a:t>
            </a:r>
          </a:p>
        </p:txBody>
      </p:sp>
      <p:sp>
        <p:nvSpPr>
          <p:cNvPr id="40963" name="Content Placeholder 4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8307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3000" dirty="0" smtClean="0"/>
              <a:t>Spirent XGEM Network Impairments Simulator for jitter, errors, delay, etc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3000" dirty="0" smtClean="0"/>
              <a:t>Full Bidirectional 10G w/64 byte packets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3000" dirty="0" smtClean="0"/>
              <a:t>up to 15 seconds introduced delay (in 16ns increments)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3000" dirty="0" smtClean="0"/>
              <a:t>0-100% introduced packet loss in .0001% increments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3000" dirty="0" smtClean="0"/>
              <a:t>Packet manipulation in first 2000 bytes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3000" dirty="0" smtClean="0"/>
              <a:t>up to 16k frame size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3000" dirty="0" smtClean="0"/>
              <a:t>TCL for scripting, HTML for manual configuration</a:t>
            </a:r>
          </a:p>
          <a:p>
            <a:pPr eaLnBrk="1" hangingPunct="1">
              <a:lnSpc>
                <a:spcPct val="90000"/>
              </a:lnSpc>
            </a:pPr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7800"/>
            <a:ext cx="2348380" cy="985740"/>
          </a:xfrm>
        </p:spPr>
        <p:txBody>
          <a:bodyPr/>
          <a:lstStyle/>
          <a:p>
            <a:r>
              <a:rPr lang="en-US" b="1" dirty="0" smtClean="0"/>
              <a:t>Some Current FutureGrid users I</a:t>
            </a:r>
            <a:endParaRPr lang="en-US" b="1" dirty="0"/>
          </a:p>
        </p:txBody>
      </p:sp>
      <p:pic>
        <p:nvPicPr>
          <p:cNvPr id="176131" name="Picture 3"/>
          <p:cNvPicPr>
            <a:picLocks noChangeAspect="1" noChangeArrowheads="1"/>
          </p:cNvPicPr>
          <p:nvPr/>
        </p:nvPicPr>
        <p:blipFill>
          <a:blip r:embed="rId3" cstate="print"/>
          <a:srcRect l="17103" t="15862" r="21104" b="5517"/>
          <a:stretch>
            <a:fillRect/>
          </a:stretch>
        </p:blipFill>
        <p:spPr bwMode="auto">
          <a:xfrm>
            <a:off x="2286000" y="0"/>
            <a:ext cx="67376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7038</TotalTime>
  <Words>2377</Words>
  <Application>Microsoft Office PowerPoint</Application>
  <PresentationFormat>On-screen Show (4:3)</PresentationFormat>
  <Paragraphs>414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3_Office Theme</vt:lpstr>
      <vt:lpstr>4_Office Theme</vt:lpstr>
      <vt:lpstr>Office Theme</vt:lpstr>
      <vt:lpstr>5_Office Theme</vt:lpstr>
      <vt:lpstr>Cloud Data mining  and FutureGrid</vt:lpstr>
      <vt:lpstr>FutureGrid key Concepts I</vt:lpstr>
      <vt:lpstr>Dynamic Provisioning Results</vt:lpstr>
      <vt:lpstr>FutureGrid key Concepts II</vt:lpstr>
      <vt:lpstr>FutureGrid Partners</vt:lpstr>
      <vt:lpstr>FutureGrid: a Grid/Cloud/HPC Testbed</vt:lpstr>
      <vt:lpstr>Network &amp; Internal Interconnects</vt:lpstr>
      <vt:lpstr>Network Impairment Device</vt:lpstr>
      <vt:lpstr>Some Current FutureGrid users I</vt:lpstr>
      <vt:lpstr>Some Current FutureGrid users II</vt:lpstr>
      <vt:lpstr>OGF’10 Demo</vt:lpstr>
      <vt:lpstr>Slide 12</vt:lpstr>
      <vt:lpstr>Software Components</vt:lpstr>
      <vt:lpstr>FutureGrid Layered Software Stack </vt:lpstr>
      <vt:lpstr>FutureGrid Interaction with Commercial Clouds</vt:lpstr>
      <vt:lpstr>FutureGrid Viral Growth Model</vt:lpstr>
      <vt:lpstr>Slide 17</vt:lpstr>
      <vt:lpstr>Philosophy of  Clouds and Grids</vt:lpstr>
      <vt:lpstr>Grids MPI and Clouds </vt:lpstr>
      <vt:lpstr>Cloud Computing:  Infrastructure and Runtimes</vt:lpstr>
      <vt:lpstr>Application Classes </vt:lpstr>
      <vt:lpstr>Applications &amp; Different Interconnection Patterns</vt:lpstr>
      <vt:lpstr>Fault Tolerance and MapReduce</vt:lpstr>
      <vt:lpstr>Twister</vt:lpstr>
      <vt:lpstr>Iterative and non-Iterative  Computations</vt:lpstr>
      <vt:lpstr>Multi-dimensional Scaling</vt:lpstr>
      <vt:lpstr>Slide 27</vt:lpstr>
      <vt:lpstr>TwisterMPIReduce</vt:lpstr>
      <vt:lpstr>Sequence Assembly in the Clouds</vt:lpstr>
      <vt:lpstr>Early Results with  Azure/Amazon MapReduce</vt:lpstr>
      <vt:lpstr>SWG  Cost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Geoffrey Fox</dc:creator>
  <cp:lastModifiedBy>Judy Qiu</cp:lastModifiedBy>
  <cp:revision>263</cp:revision>
  <dcterms:created xsi:type="dcterms:W3CDTF">2010-05-04T01:29:55Z</dcterms:created>
  <dcterms:modified xsi:type="dcterms:W3CDTF">2010-11-17T19:34:38Z</dcterms:modified>
</cp:coreProperties>
</file>