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84" r:id="rId2"/>
    <p:sldId id="578" r:id="rId3"/>
    <p:sldId id="582" r:id="rId4"/>
    <p:sldId id="581" r:id="rId5"/>
    <p:sldId id="579" r:id="rId6"/>
    <p:sldId id="577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10C"/>
    <a:srgbClr val="D6A300"/>
    <a:srgbClr val="B30838"/>
    <a:srgbClr val="0083E6"/>
    <a:srgbClr val="0033CC"/>
    <a:srgbClr val="F8F3D2"/>
    <a:srgbClr val="6D6E70"/>
    <a:srgbClr val="598EDD"/>
    <a:srgbClr val="A9C9F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0" autoAdjust="0"/>
    <p:restoredTop sz="94660"/>
  </p:normalViewPr>
  <p:slideViewPr>
    <p:cSldViewPr>
      <p:cViewPr varScale="1">
        <p:scale>
          <a:sx n="109" d="100"/>
          <a:sy n="109" d="100"/>
        </p:scale>
        <p:origin x="582" y="108"/>
      </p:cViewPr>
      <p:guideLst>
        <p:guide orient="horz" pos="65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90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0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1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1E1AB-7B31-4D7D-91DA-40F1E3DDE310}" type="datetime1">
              <a:rPr lang="en-US" smtClean="0"/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B709-D39F-4184-A1CC-EA2C210CA1CB}" type="datetime1">
              <a:rPr lang="en-US" smtClean="0"/>
              <a:t>11/16/2016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3" r:id="rId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i="0" u="none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pc-abds.org/kaleidoscope/" TargetMode="External"/><Relationship Id="rId5" Type="http://schemas.openxmlformats.org/officeDocument/2006/relationships/hyperlink" Target="http://spidal.org/" TargetMode="External"/><Relationship Id="rId4" Type="http://schemas.openxmlformats.org/officeDocument/2006/relationships/hyperlink" Target="http://www.dsc.soic.indiana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84" y="2133600"/>
            <a:ext cx="914400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BDEC Birds of a Feather </a:t>
            </a:r>
            <a:br>
              <a:rPr lang="en-US" sz="1600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</a:b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Geoffrey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Fox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November 16, 2016</a:t>
            </a:r>
            <a:endParaRPr lang="en-US" i="0" dirty="0">
              <a:solidFill>
                <a:prstClr val="black"/>
              </a:solidFill>
              <a:latin typeface="Arial"/>
              <a:hlinkClick r:id="rId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  <a:hlinkClick r:id="rId3"/>
              </a:rPr>
              <a:t>gcf@indiana.edu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      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  <a:hlinkClick r:id="rId4"/>
              </a:rPr>
              <a:t>http://www.dsc.soic.indiana.edu/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,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  <a:hlinkClick r:id="rId5"/>
              </a:rPr>
              <a:t>http://spidal.org/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+mn-cs"/>
                <a:hlinkClick r:id="rId6"/>
              </a:rPr>
              <a:t>http://hpc-abds.org/kaleidoscope/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Department of Intelligent Systems Engineering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School of Informatics and Computing, Digital Science Center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Indiana University Bloomington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584" y="862828"/>
            <a:ext cx="9144000" cy="1118372"/>
          </a:xfrm>
        </p:spPr>
        <p:txBody>
          <a:bodyPr/>
          <a:lstStyle/>
          <a:p>
            <a:pPr algn="ctr"/>
            <a:r>
              <a:rPr lang="en-US" dirty="0"/>
              <a:t>Convergence of Big Data and Extreme Computing</a:t>
            </a:r>
            <a:endParaRPr lang="en-US" sz="3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5278747"/>
            <a:ext cx="9144000" cy="4082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b="1" i="0" kern="0" dirty="0"/>
              <a:t>NSF Funded through NSF14-43054 </a:t>
            </a:r>
            <a:r>
              <a:rPr lang="en-US" b="1" i="0" kern="0" dirty="0" err="1"/>
              <a:t>Datanet</a:t>
            </a:r>
            <a:r>
              <a:rPr lang="en-US" b="1" i="0" kern="0" dirty="0"/>
              <a:t>: CIF21 DIBBs: Middleware and High Performance Analytics Libraries for Scalable Data Science</a:t>
            </a:r>
          </a:p>
          <a:p>
            <a:pPr marL="0" indent="0" algn="ctr">
              <a:buNone/>
            </a:pPr>
            <a:r>
              <a:rPr lang="en-US" b="1" i="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83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8138" cy="1143000"/>
          </a:xfrm>
        </p:spPr>
        <p:txBody>
          <a:bodyPr/>
          <a:lstStyle/>
          <a:p>
            <a:pPr algn="ctr"/>
            <a:r>
              <a:rPr lang="en-US" dirty="0"/>
              <a:t>Using “Apache” (Commercial Big Data) Data Systems for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38138" cy="4038600"/>
          </a:xfrm>
        </p:spPr>
        <p:txBody>
          <a:bodyPr/>
          <a:lstStyle/>
          <a:p>
            <a:r>
              <a:rPr lang="en-US" sz="2400" b="1" dirty="0"/>
              <a:t>Pro</a:t>
            </a:r>
            <a:r>
              <a:rPr lang="en-US" sz="2400" dirty="0"/>
              <a:t>: Use rich </a:t>
            </a:r>
            <a:r>
              <a:rPr lang="en-US" sz="2400" b="1" dirty="0"/>
              <a:t>functionality </a:t>
            </a:r>
            <a:r>
              <a:rPr lang="en-US" sz="2400" dirty="0"/>
              <a:t>and</a:t>
            </a:r>
            <a:r>
              <a:rPr lang="en-US" sz="2400" b="1" dirty="0"/>
              <a:t> usability </a:t>
            </a:r>
            <a:r>
              <a:rPr lang="en-US" sz="2400" dirty="0"/>
              <a:t>of ABDS (Apache Big Data Stack)</a:t>
            </a:r>
          </a:p>
          <a:p>
            <a:r>
              <a:rPr lang="en-US" sz="2400" b="1" dirty="0"/>
              <a:t>Pro</a:t>
            </a:r>
            <a:r>
              <a:rPr lang="en-US" sz="2400" dirty="0"/>
              <a:t>: </a:t>
            </a:r>
            <a:r>
              <a:rPr lang="en-US" sz="2400" b="1" dirty="0"/>
              <a:t>Sustainability</a:t>
            </a:r>
            <a:r>
              <a:rPr lang="en-US" sz="2400" dirty="0"/>
              <a:t> model of community open source</a:t>
            </a:r>
          </a:p>
          <a:p>
            <a:r>
              <a:rPr lang="en-US" sz="2400" b="1" dirty="0"/>
              <a:t>Con</a:t>
            </a:r>
            <a:r>
              <a:rPr lang="en-US" sz="2400" dirty="0"/>
              <a:t> (Pro for many commercial users): Optimized for </a:t>
            </a:r>
            <a:r>
              <a:rPr lang="en-US" sz="2400" b="1" dirty="0"/>
              <a:t>fault-tolerance</a:t>
            </a:r>
            <a:r>
              <a:rPr lang="en-US" sz="2400" dirty="0"/>
              <a:t> and </a:t>
            </a:r>
            <a:r>
              <a:rPr lang="en-US" sz="2400" b="1" dirty="0"/>
              <a:t>usability </a:t>
            </a:r>
            <a:r>
              <a:rPr lang="en-US" sz="2400" dirty="0"/>
              <a:t>and </a:t>
            </a:r>
            <a:r>
              <a:rPr lang="en-US" sz="2400" b="1" dirty="0"/>
              <a:t>not performance</a:t>
            </a:r>
          </a:p>
          <a:p>
            <a:r>
              <a:rPr lang="en-US" sz="2400" b="1" dirty="0"/>
              <a:t>Feature</a:t>
            </a:r>
            <a:r>
              <a:rPr lang="en-US" sz="2400" dirty="0"/>
              <a:t>: Naturally run on </a:t>
            </a:r>
            <a:r>
              <a:rPr lang="en-US" sz="2400" b="1" dirty="0"/>
              <a:t>clouds</a:t>
            </a:r>
            <a:r>
              <a:rPr lang="en-US" sz="2400" dirty="0"/>
              <a:t> and not </a:t>
            </a:r>
            <a:r>
              <a:rPr lang="en-US" sz="2400" b="1" dirty="0"/>
              <a:t>HPC platforms</a:t>
            </a:r>
          </a:p>
          <a:p>
            <a:r>
              <a:rPr lang="en-US" sz="2400" b="1" dirty="0"/>
              <a:t>Feature</a:t>
            </a:r>
            <a:r>
              <a:rPr lang="en-US" sz="2400" dirty="0"/>
              <a:t>: Cloud is </a:t>
            </a:r>
            <a:r>
              <a:rPr lang="en-US" sz="2400" b="1" dirty="0"/>
              <a:t>logically centralize</a:t>
            </a:r>
            <a:r>
              <a:rPr lang="en-US" sz="2400" dirty="0"/>
              <a:t>d, physically distributed</a:t>
            </a:r>
          </a:p>
          <a:p>
            <a:r>
              <a:rPr lang="en-US" sz="2400" b="1" dirty="0"/>
              <a:t>Question</a:t>
            </a:r>
            <a:r>
              <a:rPr lang="en-US" sz="2400" dirty="0"/>
              <a:t>: how do </a:t>
            </a:r>
            <a:r>
              <a:rPr lang="en-US" sz="2400" b="1" dirty="0"/>
              <a:t>science data analysis requirements </a:t>
            </a:r>
            <a:r>
              <a:rPr lang="en-US" sz="2400" dirty="0"/>
              <a:t>differ from those commercially e.g. recommender systems heavily used commercially</a:t>
            </a:r>
          </a:p>
          <a:p>
            <a:r>
              <a:rPr lang="en-US" sz="2400" b="1" dirty="0"/>
              <a:t>Approach</a:t>
            </a:r>
            <a:r>
              <a:rPr lang="en-US" sz="2400" dirty="0"/>
              <a:t>: </a:t>
            </a:r>
            <a:r>
              <a:rPr lang="en-US" sz="2400" b="1" dirty="0"/>
              <a:t>HPC-ABDS</a:t>
            </a:r>
            <a:r>
              <a:rPr lang="en-US" sz="2400" dirty="0"/>
              <a:t> using HPC runtime and tools to enhance commercial data systems (ABDS on top of HPC)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E1E1AB-7B31-4D7D-91DA-40F1E3DDE310}" type="datetime1">
              <a:rPr lang="en-US" smtClean="0"/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2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980713" cy="914400"/>
          </a:xfrm>
        </p:spPr>
        <p:txBody>
          <a:bodyPr/>
          <a:lstStyle/>
          <a:p>
            <a:pPr algn="ctr"/>
            <a:r>
              <a:rPr lang="en-US" dirty="0"/>
              <a:t>Harp (Hadoop Plugin) brings HPC to ABDS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1" y="533400"/>
            <a:ext cx="9144000" cy="1506273"/>
          </a:xfrm>
        </p:spPr>
        <p:txBody>
          <a:bodyPr/>
          <a:lstStyle/>
          <a:p>
            <a:r>
              <a:rPr lang="en-US" b="1" dirty="0"/>
              <a:t>Judy </a:t>
            </a:r>
            <a:r>
              <a:rPr lang="en-US" b="1" dirty="0" err="1"/>
              <a:t>Qiu</a:t>
            </a:r>
            <a:r>
              <a:rPr lang="en-US" b="1" dirty="0"/>
              <a:t>: Iterative HPC communication; scientific data abstractions</a:t>
            </a:r>
          </a:p>
          <a:p>
            <a:r>
              <a:rPr lang="en-US" dirty="0"/>
              <a:t>Careful support of distributed </a:t>
            </a:r>
            <a:r>
              <a:rPr lang="en-US" b="1" dirty="0"/>
              <a:t>data</a:t>
            </a:r>
            <a:r>
              <a:rPr lang="en-US" dirty="0"/>
              <a:t> AND </a:t>
            </a:r>
            <a:r>
              <a:rPr lang="en-US" b="1" dirty="0"/>
              <a:t>distributed model</a:t>
            </a:r>
          </a:p>
          <a:p>
            <a:r>
              <a:rPr lang="en-US" dirty="0"/>
              <a:t>Avoids parameter server approach but distributes model over worker nodes and supports collective communication to bring global model to each node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Have also added </a:t>
            </a:r>
            <a:r>
              <a:rPr lang="en-US" b="1" dirty="0"/>
              <a:t>HPC</a:t>
            </a:r>
            <a:r>
              <a:rPr lang="en-US" dirty="0"/>
              <a:t> to Apache </a:t>
            </a:r>
            <a:r>
              <a:rPr lang="en-US" b="1" dirty="0"/>
              <a:t>Storm</a:t>
            </a:r>
            <a:r>
              <a:rPr lang="en-US" dirty="0"/>
              <a:t> and </a:t>
            </a:r>
            <a:r>
              <a:rPr lang="en-US" b="1" dirty="0"/>
              <a:t>Heron</a:t>
            </a:r>
            <a:r>
              <a:rPr lang="en-US" dirty="0"/>
              <a:t>; working on adding Parallel Computing Runtime to Distributed computing model built into Apache </a:t>
            </a:r>
            <a:r>
              <a:rPr lang="en-US" b="1" dirty="0"/>
              <a:t>Spark</a:t>
            </a:r>
            <a:r>
              <a:rPr lang="en-US" dirty="0"/>
              <a:t>, </a:t>
            </a:r>
            <a:r>
              <a:rPr lang="en-US" b="1" dirty="0"/>
              <a:t>Flink</a:t>
            </a:r>
            <a:r>
              <a:rPr lang="en-US" dirty="0"/>
              <a:t>, </a:t>
            </a:r>
            <a:r>
              <a:rPr lang="en-US" b="1" dirty="0"/>
              <a:t>Beam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220731"/>
            <a:ext cx="2057400" cy="365125"/>
          </a:xfrm>
        </p:spPr>
        <p:txBody>
          <a:bodyPr/>
          <a:lstStyle/>
          <a:p>
            <a:fld id="{F5547308-E976-4E56-9FCD-E170A1417B0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11/16/2016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71" y="2012236"/>
            <a:ext cx="8918770" cy="3031342"/>
            <a:chOff x="152400" y="2686313"/>
            <a:chExt cx="8918770" cy="3031342"/>
          </a:xfrm>
        </p:grpSpPr>
        <p:grpSp>
          <p:nvGrpSpPr>
            <p:cNvPr id="10" name="Group 9"/>
            <p:cNvGrpSpPr/>
            <p:nvPr/>
          </p:nvGrpSpPr>
          <p:grpSpPr>
            <a:xfrm>
              <a:off x="152400" y="2686313"/>
              <a:ext cx="5464147" cy="3031342"/>
              <a:chOff x="619450" y="2618515"/>
              <a:chExt cx="5207216" cy="2548397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19450" y="3878661"/>
                <a:ext cx="2296904" cy="482803"/>
              </a:xfrm>
              <a:prstGeom prst="roundRect">
                <a:avLst/>
              </a:prstGeom>
              <a:solidFill>
                <a:srgbClr val="A5A5A5"/>
              </a:solidFill>
              <a:ln w="190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Shuffle</a:t>
                </a: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3325523" y="3184456"/>
                <a:ext cx="2501143" cy="1558993"/>
                <a:chOff x="7121236" y="2211758"/>
                <a:chExt cx="4525819" cy="2166276"/>
              </a:xfrm>
            </p:grpSpPr>
            <p:sp>
              <p:nvSpPr>
                <p:cNvPr id="29" name="Rounded Rectangle 28"/>
                <p:cNvSpPr/>
                <p:nvPr/>
              </p:nvSpPr>
              <p:spPr>
                <a:xfrm>
                  <a:off x="7214931" y="2211758"/>
                  <a:ext cx="493643" cy="2166276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8224318" y="2211759"/>
                  <a:ext cx="493643" cy="2162314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9233706" y="2211758"/>
                  <a:ext cx="493643" cy="2166276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11079339" y="2211758"/>
                  <a:ext cx="493643" cy="2166276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9992253" y="3313373"/>
                  <a:ext cx="918295" cy="0"/>
                </a:xfrm>
                <a:prstGeom prst="line">
                  <a:avLst/>
                </a:prstGeom>
                <a:noFill/>
                <a:ln w="50800" cap="rnd" cmpd="sng" algn="ctr">
                  <a:solidFill>
                    <a:srgbClr val="5B9BD5"/>
                  </a:solidFill>
                  <a:prstDash val="sysDot"/>
                  <a:round/>
                </a:ln>
                <a:effectLst/>
              </p:spPr>
            </p:cxnSp>
            <p:sp>
              <p:nvSpPr>
                <p:cNvPr id="34" name="Rounded Rectangle 33"/>
                <p:cNvSpPr/>
                <p:nvPr/>
              </p:nvSpPr>
              <p:spPr>
                <a:xfrm>
                  <a:off x="7121236" y="3477892"/>
                  <a:ext cx="4525819" cy="457578"/>
                </a:xfrm>
                <a:prstGeom prst="roundRect">
                  <a:avLst/>
                </a:prstGeom>
                <a:solidFill>
                  <a:srgbClr val="ED7D31"/>
                </a:solidFill>
                <a:ln w="1905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Collective Communication</a:t>
                  </a:r>
                </a:p>
              </p:txBody>
            </p:sp>
          </p:grpSp>
          <p:sp>
            <p:nvSpPr>
              <p:cNvPr id="19" name="Rounded Rectangle 18"/>
              <p:cNvSpPr/>
              <p:nvPr/>
            </p:nvSpPr>
            <p:spPr>
              <a:xfrm>
                <a:off x="845356" y="300599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1274123" y="3006000"/>
                <a:ext cx="209689" cy="94382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702889" y="300599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486875" y="300599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025104" y="3486841"/>
                <a:ext cx="390072" cy="0"/>
              </a:xfrm>
              <a:prstGeom prst="line">
                <a:avLst/>
              </a:prstGeom>
              <a:noFill/>
              <a:ln w="50800" cap="rnd" cmpd="sng" algn="ctr">
                <a:solidFill>
                  <a:srgbClr val="5B9BD5"/>
                </a:solidFill>
                <a:prstDash val="sysDot"/>
                <a:round/>
              </a:ln>
              <a:effectLst/>
            </p:spPr>
          </p:cxnSp>
          <p:sp>
            <p:nvSpPr>
              <p:cNvPr id="24" name="Rounded Rectangle 23"/>
              <p:cNvSpPr/>
              <p:nvPr/>
            </p:nvSpPr>
            <p:spPr>
              <a:xfrm>
                <a:off x="1361468" y="422135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R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063514" y="422135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R</a:t>
                </a:r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2947163" y="3953854"/>
                <a:ext cx="368801" cy="271536"/>
              </a:xfrm>
              <a:prstGeom prst="rightArrow">
                <a:avLst/>
              </a:prstGeom>
              <a:solidFill>
                <a:srgbClr val="70AD47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79801" y="2618515"/>
                <a:ext cx="2428589" cy="284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MapCollective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Model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22607" y="2621650"/>
                <a:ext cx="1970251" cy="284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MapReduce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Model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771714" y="2686313"/>
              <a:ext cx="3299456" cy="2800087"/>
              <a:chOff x="4311196" y="1747347"/>
              <a:chExt cx="6044188" cy="459212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11196" y="5178056"/>
                <a:ext cx="6044188" cy="1161413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YARN</a:t>
                </a:r>
              </a:p>
            </p:txBody>
          </p:sp>
          <p:sp>
            <p:nvSpPr>
              <p:cNvPr id="13" name="L-Shape 12"/>
              <p:cNvSpPr/>
              <p:nvPr/>
            </p:nvSpPr>
            <p:spPr>
              <a:xfrm>
                <a:off x="4311196" y="3454399"/>
                <a:ext cx="6044184" cy="1563233"/>
              </a:xfrm>
              <a:prstGeom prst="corner">
                <a:avLst>
                  <a:gd name="adj1" fmla="val 38508"/>
                  <a:gd name="adj2" fmla="val 175135"/>
                </a:avLst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MapReduce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 V2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031345" y="3454399"/>
                <a:ext cx="3324039" cy="922218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Harp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311196" y="1747347"/>
                <a:ext cx="2607918" cy="1707052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MapReduce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 Applications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031344" y="1751863"/>
                <a:ext cx="3324039" cy="1611161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MapCollective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 Applications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071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4" y="163793"/>
            <a:ext cx="9143999" cy="753134"/>
          </a:xfrm>
        </p:spPr>
        <p:txBody>
          <a:bodyPr/>
          <a:lstStyle/>
          <a:p>
            <a:pPr algn="ctr"/>
            <a:r>
              <a:rPr lang="en-US" dirty="0"/>
              <a:t>HPC Runtime versus ABDS distributed Computing Model on Data Analytics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718DB7-5B71-4554-9073-B2EFA0B42FD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11/16/2016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14" name="Picture 1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5529463" cy="449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1177898"/>
            <a:ext cx="56912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33610"/>
          <a:stretch/>
        </p:blipFill>
        <p:spPr>
          <a:xfrm>
            <a:off x="5585210" y="2362200"/>
            <a:ext cx="3570513" cy="36693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l="64287" t="22314" b="28656"/>
          <a:stretch/>
        </p:blipFill>
        <p:spPr>
          <a:xfrm>
            <a:off x="7525709" y="861242"/>
            <a:ext cx="1596465" cy="1676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24" y="1085513"/>
            <a:ext cx="7684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Hadoop writes to disk and is slowest; Spark and Flink spawn many processes and do not support </a:t>
            </a:r>
            <a:r>
              <a:rPr lang="en-US" dirty="0" err="1"/>
              <a:t>allreduce</a:t>
            </a:r>
            <a:r>
              <a:rPr lang="en-US" dirty="0"/>
              <a:t> directly; MPI does in-place combined reduce/broadcast</a:t>
            </a:r>
          </a:p>
        </p:txBody>
      </p:sp>
    </p:spTree>
    <p:extLst>
      <p:ext uri="{BB962C8B-B14F-4D97-AF65-F5344CB8AC3E}">
        <p14:creationId xmlns:p14="http://schemas.microsoft.com/office/powerpoint/2010/main" val="98924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0"/>
            <a:ext cx="8382000" cy="685800"/>
          </a:xfrm>
        </p:spPr>
        <p:txBody>
          <a:bodyPr/>
          <a:lstStyle/>
          <a:p>
            <a:pPr algn="ctr"/>
            <a:r>
              <a:rPr lang="en-US" dirty="0"/>
              <a:t>Some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17623" cy="5410200"/>
          </a:xfrm>
        </p:spPr>
        <p:txBody>
          <a:bodyPr/>
          <a:lstStyle/>
          <a:p>
            <a:r>
              <a:rPr lang="en-US" dirty="0"/>
              <a:t>Need an </a:t>
            </a:r>
            <a:r>
              <a:rPr lang="en-US" b="1" dirty="0"/>
              <a:t>HPC</a:t>
            </a:r>
            <a:r>
              <a:rPr lang="en-US" dirty="0"/>
              <a:t> project in </a:t>
            </a:r>
            <a:r>
              <a:rPr lang="en-US" b="1" dirty="0"/>
              <a:t>Apache Foundation</a:t>
            </a:r>
          </a:p>
          <a:p>
            <a:r>
              <a:rPr lang="en-US" dirty="0"/>
              <a:t>Need to distinguish </a:t>
            </a:r>
            <a:r>
              <a:rPr lang="en-US" b="1" dirty="0"/>
              <a:t>data management </a:t>
            </a:r>
            <a:r>
              <a:rPr lang="en-US" dirty="0"/>
              <a:t>from </a:t>
            </a:r>
            <a:r>
              <a:rPr lang="en-US" b="1" dirty="0"/>
              <a:t>data analytics</a:t>
            </a:r>
          </a:p>
          <a:p>
            <a:r>
              <a:rPr lang="en-US" b="1" dirty="0"/>
              <a:t>Management </a:t>
            </a:r>
            <a:r>
              <a:rPr lang="en-US" dirty="0"/>
              <a:t>and</a:t>
            </a:r>
            <a:r>
              <a:rPr lang="en-US" b="1" dirty="0"/>
              <a:t> Search </a:t>
            </a:r>
            <a:r>
              <a:rPr lang="en-US" dirty="0"/>
              <a:t>I/O intensive and suitable for classic clouds</a:t>
            </a:r>
          </a:p>
          <a:p>
            <a:pPr lvl="1"/>
            <a:r>
              <a:rPr lang="en-US" dirty="0"/>
              <a:t>Science data has fewer users than commercial</a:t>
            </a:r>
          </a:p>
          <a:p>
            <a:r>
              <a:rPr lang="en-US" b="1" dirty="0"/>
              <a:t>Analytics</a:t>
            </a:r>
            <a:r>
              <a:rPr lang="en-US" dirty="0"/>
              <a:t> has many features in common with large scale </a:t>
            </a:r>
            <a:r>
              <a:rPr lang="en-US" b="1" dirty="0"/>
              <a:t>simulations</a:t>
            </a:r>
          </a:p>
          <a:p>
            <a:pPr lvl="1"/>
            <a:r>
              <a:rPr lang="en-US" dirty="0"/>
              <a:t>Data analytics often </a:t>
            </a:r>
            <a:r>
              <a:rPr lang="en-US" b="1" dirty="0"/>
              <a:t>SPMD</a:t>
            </a:r>
            <a:r>
              <a:rPr lang="en-US" dirty="0"/>
              <a:t>, </a:t>
            </a:r>
            <a:r>
              <a:rPr lang="en-US" b="1" dirty="0"/>
              <a:t>BSP</a:t>
            </a:r>
            <a:r>
              <a:rPr lang="en-US" dirty="0"/>
              <a:t> and benefits from high performance networking and communication libraries.</a:t>
            </a:r>
          </a:p>
          <a:p>
            <a:pPr lvl="1"/>
            <a:r>
              <a:rPr lang="en-US" b="1" dirty="0"/>
              <a:t>Decompose Model </a:t>
            </a:r>
            <a:r>
              <a:rPr lang="en-US" dirty="0"/>
              <a:t>(as in simulation) and </a:t>
            </a:r>
            <a:r>
              <a:rPr lang="en-US" b="1" dirty="0"/>
              <a:t>Data</a:t>
            </a:r>
            <a:r>
              <a:rPr lang="en-US" dirty="0"/>
              <a:t> (bit different and confusing across nodes of cluster</a:t>
            </a:r>
          </a:p>
          <a:p>
            <a:r>
              <a:rPr lang="en-US" b="1" dirty="0"/>
              <a:t>Big Data Ogres </a:t>
            </a:r>
            <a:r>
              <a:rPr lang="en-US" dirty="0"/>
              <a:t>classify applications with 64 features derived from NIST collection of use cases</a:t>
            </a:r>
          </a:p>
          <a:p>
            <a:pPr lvl="1"/>
            <a:r>
              <a:rPr lang="en-US" b="1" dirty="0"/>
              <a:t>Overall application structure </a:t>
            </a:r>
            <a:r>
              <a:rPr lang="en-US" dirty="0"/>
              <a:t>e.g. pleasingly parallel</a:t>
            </a:r>
          </a:p>
          <a:p>
            <a:pPr lvl="1"/>
            <a:r>
              <a:rPr lang="en-US" b="1" dirty="0"/>
              <a:t>Data Features </a:t>
            </a:r>
            <a:r>
              <a:rPr lang="en-US" dirty="0"/>
              <a:t>e.g. from </a:t>
            </a:r>
            <a:r>
              <a:rPr lang="en-US" dirty="0" err="1"/>
              <a:t>IoT</a:t>
            </a:r>
            <a:r>
              <a:rPr lang="en-US" dirty="0"/>
              <a:t>, stored in HDFS ….</a:t>
            </a:r>
          </a:p>
          <a:p>
            <a:pPr lvl="1"/>
            <a:r>
              <a:rPr lang="en-US" b="1" dirty="0"/>
              <a:t>Processing Features </a:t>
            </a:r>
            <a:r>
              <a:rPr lang="en-US" dirty="0"/>
              <a:t>e.g. uses neural nets or conjugate gradient</a:t>
            </a:r>
          </a:p>
          <a:p>
            <a:pPr lvl="1"/>
            <a:r>
              <a:rPr lang="en-US" b="1" dirty="0"/>
              <a:t>Execution Structure </a:t>
            </a:r>
            <a:r>
              <a:rPr lang="en-US" dirty="0"/>
              <a:t>e.g. data or model volume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E1E1AB-7B31-4D7D-91DA-40F1E3DDE310}" type="datetime1">
              <a:rPr lang="en-US" smtClean="0"/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0"/>
            <a:ext cx="8382000" cy="762000"/>
          </a:xfrm>
        </p:spPr>
        <p:txBody>
          <a:bodyPr/>
          <a:lstStyle/>
          <a:p>
            <a:pPr algn="ctr"/>
            <a:r>
              <a:rPr lang="en-US" dirty="0"/>
              <a:t>Summary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en-US" dirty="0"/>
              <a:t>This talk covers </a:t>
            </a:r>
            <a:r>
              <a:rPr lang="en-US" dirty="0"/>
              <a:t>http://www.exascale.org/bdec/sites/www.exascale.org.bdec/files/whitepapers/bdec2016pathways-16Nov16-b.pdf</a:t>
            </a:r>
            <a:endParaRPr lang="en-US" sz="1200" dirty="0"/>
          </a:p>
          <a:p>
            <a:pPr lvl="1"/>
            <a:r>
              <a:rPr lang="en-US" dirty="0"/>
              <a:t>3.4.4 Alternative 4: Logically Centralized Data (in the Cloud)</a:t>
            </a:r>
          </a:p>
          <a:p>
            <a:pPr lvl="1"/>
            <a:r>
              <a:rPr lang="en-US" dirty="0"/>
              <a:t>3.4.5 Research Computing Moves to Big Data Stack</a:t>
            </a:r>
          </a:p>
          <a:p>
            <a:pPr lvl="1"/>
            <a:r>
              <a:rPr lang="en-US" dirty="0"/>
              <a:t>5.1 Taxonomy of Application/workflow patterns and templates</a:t>
            </a:r>
          </a:p>
          <a:p>
            <a:r>
              <a:rPr lang="en-US" dirty="0"/>
              <a:t>Questions to answer:</a:t>
            </a:r>
          </a:p>
          <a:p>
            <a:pPr lvl="1"/>
            <a:r>
              <a:rPr lang="en-US" b="1" dirty="0"/>
              <a:t>Use of both HPC and high-end data analytics hardware platforms: </a:t>
            </a:r>
            <a:r>
              <a:rPr lang="en-US" dirty="0"/>
              <a:t>distinguish management and analytics; need work on storage and I/O model but classic HPC good for data analytics but the many pleasingly parallel analytics can use clouds/HTC etc.</a:t>
            </a:r>
          </a:p>
          <a:p>
            <a:pPr lvl="1"/>
            <a:r>
              <a:rPr lang="en-US" b="1" dirty="0"/>
              <a:t>software: </a:t>
            </a:r>
            <a:r>
              <a:rPr lang="en-US" dirty="0"/>
              <a:t>Use HPC-ABDS for data and simulations</a:t>
            </a:r>
          </a:p>
          <a:p>
            <a:pPr lvl="1"/>
            <a:r>
              <a:rPr lang="en-US" b="1" dirty="0"/>
              <a:t>and algorithms: </a:t>
            </a:r>
            <a:r>
              <a:rPr lang="en-US" dirty="0"/>
              <a:t>need to build high performance libraries for streaming and batch use </a:t>
            </a:r>
          </a:p>
          <a:p>
            <a:pPr lvl="1"/>
            <a:r>
              <a:rPr lang="en-US" b="1" dirty="0"/>
              <a:t>so that scientists can move seamlessly between both simulation and data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E1E1AB-7B31-4D7D-91DA-40F1E3DDE310}" type="datetime1">
              <a:rPr lang="en-US" smtClean="0"/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9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592686&quot;&gt;&lt;property id=&quot;20148&quot; value=&quot;5&quot;/&gt;&lt;property id=&quot;20300&quot; value=&quot;Slide 7 - &amp;quot;HPC-ABDS Mapping of Activities&amp;quot;&quot;/&gt;&lt;property id=&quot;20307&quot; value=&quot;337&quot;/&gt;&lt;/object&gt;&lt;object type=&quot;3&quot; unique_id=&quot;605784&quot;&gt;&lt;property id=&quot;20148&quot; value=&quot;5&quot;/&gt;&lt;property id=&quot;20300&quot; value=&quot;Slide 9 - &amp;quot;Java MPI performs better than Threads 128 24-core Haswell nodes on SPIDAL DA-MDS Code&amp;quot;&quot;/&gt;&lt;property id=&quot;20307&quot; value=&quot;339&quot;/&gt;&lt;/object&gt;&lt;object type=&quot;3&quot; unique_id=&quot;605787&quot;&gt;&lt;property id=&quot;20148&quot; value=&quot;5&quot;/&gt;&lt;property id=&quot;20300&quot; value=&quot;Slide 3 - &amp;quot;Big Data - Big Simulation (Exascale) Convergence&amp;quot;&quot;/&gt;&lt;property id=&quot;20307&quot; value=&quot;375&quot;/&gt;&lt;/object&gt;&lt;object type=&quot;3&quot; unique_id=&quot;605788&quot;&gt;&lt;property id=&quot;20148&quot; value=&quot;5&quot;/&gt;&lt;property id=&quot;20300&quot; value=&quot;Slide 5 - &amp;quot;6 Forms of MapReduce  Cover “all” circumstances  Describes  - Problem (Model     reflecting data)  - Machine  - Sof&quot;/&gt;&lt;property id=&quot;20307&quot; value=&quot;377&quot;/&gt;&lt;/object&gt;&lt;object type=&quot;3&quot; unique_id=&quot;605789&quot;&gt;&lt;property id=&quot;20148&quot; value=&quot;5&quot;/&gt;&lt;property id=&quot;20300&quot; value=&quot;Slide 8&quot;/&gt;&lt;property id=&quot;20307&quot; value=&quot;378&quot;/&gt;&lt;/object&gt;&lt;object type=&quot;3&quot; unique_id=&quot;605790&quot;&gt;&lt;property id=&quot;20148&quot; value=&quot;5&quot;/&gt;&lt;property id=&quot;20300&quot; value=&quot;Slide 10 - &amp;quot;MIDAS: Software Activities in DIBBS&amp;quot;&quot;/&gt;&lt;property id=&quot;20307&quot; value=&quot;365&quot;/&gt;&lt;/object&gt;&lt;object type=&quot;3&quot; unique_id=&quot;605791&quot;&gt;&lt;property id=&quot;20148&quot; value=&quot;5&quot;/&gt;&lt;property id=&quot;20300&quot; value=&quot;Slide 11 - &amp;quot;Cloudmesh Client&amp;quot;&quot;/&gt;&lt;property id=&quot;20307&quot; value=&quot;354&quot;/&gt;&lt;/object&gt;&lt;object type=&quot;3&quot; unique_id=&quot;605792&quot;&gt;&lt;property id=&quot;20148&quot; value=&quot;5&quot;/&gt;&lt;property id=&quot;20300&quot; value=&quot;Slide 12 - &amp;quot;Cloudmesh Client - Architecture&amp;quot;&quot;/&gt;&lt;property id=&quot;20307&quot; value=&quot;355&quot;/&gt;&lt;/object&gt;&lt;object type=&quot;3&quot; unique_id=&quot;605793&quot;&gt;&lt;property id=&quot;20148&quot; value=&quot;5&quot;/&gt;&lt;property id=&quot;20300&quot; value=&quot;Slide 13 - &amp;quot;Cloudmesh Client – OSG management&amp;quot;&quot;/&gt;&lt;property id=&quot;20307&quot; value=&quot;360&quot;/&gt;&lt;/object&gt;&lt;object type=&quot;3&quot; unique_id=&quot;605794&quot;&gt;&lt;property id=&quot;20148&quot; value=&quot;5&quot;/&gt;&lt;property id=&quot;20300&quot; value=&quot;Slide 14 - &amp;quot;Cloudmesh Client –  In support of Experiment Workflow &amp;quot;&quot;/&gt;&lt;property id=&quot;20307&quot; value=&quot;361&quot;/&gt;&lt;/object&gt;&lt;object type=&quot;3&quot; unique_id=&quot;605795&quot;&gt;&lt;property id=&quot;20148&quot; value=&quot;5&quot;/&gt;&lt;property id=&quot;20300&quot; value=&quot;Slide 15 - &amp;quot;Pilot-Hadoop/Spark Architecture&amp;quot;&quot;/&gt;&lt;property id=&quot;20307&quot; value=&quot;366&quot;/&gt;&lt;/object&gt;&lt;object type=&quot;3&quot; unique_id=&quot;605796&quot;&gt;&lt;property id=&quot;20148&quot; value=&quot;5&quot;/&gt;&lt;property id=&quot;20300&quot; value=&quot;Slide 16 - &amp;quot;Pilot-Hadoop Example&amp;quot;&quot;/&gt;&lt;property id=&quot;20307&quot; value=&quot;367&quot;/&gt;&lt;/object&gt;&lt;object type=&quot;3&quot; unique_id=&quot;605797&quot;&gt;&lt;property id=&quot;20148&quot; value=&quot;5&quot;/&gt;&lt;property id=&quot;20300&quot; value=&quot;Slide 17 - &amp;quot;Pilot-Data/Memory for Iterative  Processing&amp;quot;&quot;/&gt;&lt;property id=&quot;20307&quot; value=&quot;368&quot;/&gt;&lt;/object&gt;&lt;object type=&quot;3&quot; unique_id=&quot;605798&quot;&gt;&lt;property id=&quot;20148&quot; value=&quot;5&quot;/&gt;&lt;property id=&quot;20300&quot; value=&quot;Slide 18 - &amp;quot;Harp Implementations &amp;quot;&quot;/&gt;&lt;property id=&quot;20307&quot; value=&quot;380&quot;/&gt;&lt;/object&gt;&lt;object type=&quot;3&quot; unique_id=&quot;605799&quot;&gt;&lt;property id=&quot;20148&quot; value=&quot;5&quot;/&gt;&lt;property id=&quot;20300&quot; value=&quot;Slide 19&quot;/&gt;&lt;property id=&quot;20307&quot; value=&quot;379&quot;/&gt;&lt;/object&gt;&lt;object type=&quot;3&quot; unique_id=&quot;605800&quot;&gt;&lt;property id=&quot;20148&quot; value=&quot;5&quot;/&gt;&lt;property id=&quot;20300&quot; value=&quot;Slide 20 - &amp;quot;Harp LDA on Big Red II Supercomputer (Cray)&amp;quot;&quot;/&gt;&lt;property id=&quot;20307&quot; value=&quot;381&quot;/&gt;&lt;/object&gt;&lt;object type=&quot;3&quot; unique_id=&quot;605801&quot;&gt;&lt;property id=&quot;20148&quot; value=&quot;5&quot;/&gt;&lt;property id=&quot;20300&quot; value=&quot;Slide 21 - &amp;quot;SPIDAL Algorithms – Subgraph mining&amp;quot;&quot;/&gt;&lt;property id=&quot;20307&quot; value=&quot;345&quot;/&gt;&lt;/object&gt;&lt;object type=&quot;3&quot; unique_id=&quot;605802&quot;&gt;&lt;property id=&quot;20148&quot; value=&quot;5&quot;/&gt;&lt;property id=&quot;20300&quot; value=&quot;Slide 22 - &amp;quot;SPIDAL Algorithms – Random Graph Generation&amp;quot;&quot;/&gt;&lt;property id=&quot;20307&quot; value=&quot;362&quot;/&gt;&lt;/object&gt;&lt;object type=&quot;3&quot; unique_id=&quot;605803&quot;&gt;&lt;property id=&quot;20148&quot; value=&quot;5&quot;/&gt;&lt;property id=&quot;20300&quot; value=&quot;Slide 23 - &amp;quot;SPIDAL Algorithms – Triangle Counting&amp;quot;&quot;/&gt;&lt;property id=&quot;20307&quot; value=&quot;363&quot;/&gt;&lt;/object&gt;&lt;object type=&quot;3&quot; unique_id=&quot;605804&quot;&gt;&lt;property id=&quot;20148&quot; value=&quot;5&quot;/&gt;&lt;property id=&quot;20300&quot; value=&quot;Slide 24 - &amp;quot;SPIDAL Algorithms – Core I&amp;quot;&quot;/&gt;&lt;property id=&quot;20307&quot; value=&quot;342&quot;/&gt;&lt;/object&gt;&lt;object type=&quot;3&quot; unique_id=&quot;605805&quot;&gt;&lt;property id=&quot;20148&quot; value=&quot;5&quot;/&gt;&lt;property id=&quot;20300&quot; value=&quot;Slide 25 - &amp;quot;SPIDAL Algorithms – Core II&amp;quot;&quot;/&gt;&lt;property id=&quot;20307&quot; value=&quot;364&quot;/&gt;&lt;/object&gt;&lt;object type=&quot;3&quot; unique_id=&quot;605806&quot;&gt;&lt;property id=&quot;20148&quot; value=&quot;5&quot;/&gt;&lt;property id=&quot;20300&quot; value=&quot;Slide 26 - &amp;quot;SPIDAL Algorithms – Optimization I&amp;quot;&quot;/&gt;&lt;property id=&quot;20307&quot; value=&quot;350&quot;/&gt;&lt;/object&gt;&lt;object type=&quot;3&quot; unique_id=&quot;605807&quot;&gt;&lt;property id=&quot;20148&quot; value=&quot;5&quot;/&gt;&lt;property id=&quot;20300&quot; value=&quot;Slide 27 - &amp;quot;SPIDAL Algorithms – Optimization II&amp;quot;&quot;/&gt;&lt;property id=&quot;20307&quot; value=&quot;351&quot;/&gt;&lt;/object&gt;&lt;object type=&quot;3&quot; unique_id=&quot;605808&quot;&gt;&lt;property id=&quot;20148&quot; value=&quot;5&quot;/&gt;&lt;property id=&quot;20300&quot; value=&quot;Slide 28 - &amp;quot;2D Radar Polar Remote Sensing&amp;quot;&quot;/&gt;&lt;property id=&quot;20307&quot; value=&quot;352&quot;/&gt;&lt;/object&gt;&lt;object type=&quot;3&quot; unique_id=&quot;605809&quot;&gt;&lt;property id=&quot;20148&quot; value=&quot;5&quot;/&gt;&lt;property id=&quot;20300&quot; value=&quot;Slide 29 - &amp;quot;Imaging Applications: Remote Sensing,  Pathology, Spatial  Systems &amp;quot;&quot;/&gt;&lt;property id=&quot;20307&quot; value=&quot;344&quot;/&gt;&lt;/object&gt;&lt;object type=&quot;3&quot; unique_id=&quot;605810&quot;&gt;&lt;property id=&quot;20148&quot; value=&quot;5&quot;/&gt;&lt;property id=&quot;20300&quot; value=&quot;Slide 30 - &amp;quot;Some Applications Enabled&amp;quot;&quot;/&gt;&lt;property id=&quot;20307&quot; value=&quot;341&quot;/&gt;&lt;/object&gt;&lt;object type=&quot;3&quot; unique_id=&quot;605811&quot;&gt;&lt;property id=&quot;20148&quot; value=&quot;5&quot;/&gt;&lt;property id=&quot;20300&quot; value=&quot;Slide 31 - &amp;quot;3D Radar Polar Remote Sensing&amp;quot;&quot;/&gt;&lt;property id=&quot;20307&quot; value=&quot;353&quot;/&gt;&lt;/object&gt;&lt;object type=&quot;3&quot; unique_id=&quot;605812&quot;&gt;&lt;property id=&quot;20148&quot; value=&quot;5&quot;/&gt;&lt;property id=&quot;20300&quot; value=&quot;Slide 32 - &amp;quot;Algorithms – Nuclei Segmentation for Pathology Images&amp;quot;&quot;/&gt;&lt;property id=&quot;20307&quot; value=&quot;346&quot;/&gt;&lt;/object&gt;&lt;object type=&quot;3&quot; unique_id=&quot;605813&quot;&gt;&lt;property id=&quot;20148&quot; value=&quot;5&quot;/&gt;&lt;property id=&quot;20300&quot; value=&quot;Slide 33 - &amp;quot;Algorithms – Spatial Querying Methods&amp;quot;&quot;/&gt;&lt;property id=&quot;20307&quot; value=&quot;347&quot;/&gt;&lt;/object&gt;&lt;object type=&quot;3&quot; unique_id=&quot;605814&quot;&gt;&lt;property id=&quot;20148&quot; value=&quot;5&quot;/&gt;&lt;property id=&quot;20300&quot; value=&quot;Slide 34 - &amp;quot;Enabled Applications – Digital Pathology&amp;quot;&quot;/&gt;&lt;property id=&quot;20307&quot; value=&quot;348&quot;/&gt;&lt;/object&gt;&lt;object type=&quot;3&quot; unique_id=&quot;605815&quot;&gt;&lt;property id=&quot;20148&quot; value=&quot;5&quot;/&gt;&lt;property id=&quot;20300&quot; value=&quot;Slide 35 - &amp;quot;Applications – Public Health&amp;quot;&quot;/&gt;&lt;property id=&quot;20307&quot; value=&quot;349&quot;/&gt;&lt;/object&gt;&lt;object type=&quot;3&quot; unique_id=&quot;605816&quot;&gt;&lt;property id=&quot;20148&quot; value=&quot;5&quot;/&gt;&lt;property id=&quot;20300&quot; value=&quot;Slide 36 - &amp;quot;Biomolecular Simulation Data Analysis&amp;quot;&quot;/&gt;&lt;property id=&quot;20307&quot; value=&quot;369&quot;/&gt;&lt;/object&gt;&lt;object type=&quot;3&quot; unique_id=&quot;605817&quot;&gt;&lt;property id=&quot;20148&quot; value=&quot;5&quot;/&gt;&lt;property id=&quot;20300&quot; value=&quot;Slide 37 - &amp;quot;RADICAL-Pilot Hausdorff distance: all-pairs problem&amp;#x0D; &amp;quot;&quot;/&gt;&lt;property id=&quot;20307&quot; value=&quot;370&quot;/&gt;&lt;/object&gt;&lt;object type=&quot;3&quot; unique_id=&quot;605818&quot;&gt;&lt;property id=&quot;20148&quot; value=&quot;5&quot;/&gt;&lt;property id=&quot;20300&quot; value=&quot;Slide 38 - &amp;quot;Classification of lipids in membranes&amp;quot;&quot;/&gt;&lt;property id=&quot;20307&quot; value=&quot;372&quot;/&gt;&lt;/object&gt;&lt;object type=&quot;3&quot; unique_id=&quot;605819&quot;&gt;&lt;property id=&quot;20148&quot; value=&quot;5&quot;/&gt;&lt;property id=&quot;20300&quot; value=&quot;Slide 39 - &amp;quot;LeafletFinder&amp;quot;&quot;/&gt;&lt;property id=&quot;20307&quot; value=&quot;373&quot;/&gt;&lt;/object&gt;&lt;object type=&quot;3&quot; unique_id=&quot;605820&quot;&gt;&lt;property id=&quot;20148&quot; value=&quot;5&quot;/&gt;&lt;property id=&quot;20300&quot; value=&quot;Slide 40&quot;/&gt;&lt;property id=&quot;20307&quot; value=&quot;374&quot;/&gt;&lt;/object&gt;&lt;object type=&quot;3&quot; unique_id=&quot;606129&quot;&gt;&lt;property id=&quot;20148&quot; value=&quot;5&quot;/&gt;&lt;property id=&quot;20300&quot; value=&quot;Slide 4 - &amp;quot;64 Features in 4 views for Unified Classification of Big Data and Simulation Applications&amp;quot;&quot;/&gt;&lt;property id=&quot;20307&quot; value=&quot;382&quot;/&gt;&lt;/object&gt;&lt;object type=&quot;3&quot; unique_id=&quot;606342&quot;&gt;&lt;property id=&quot;20148&quot; value=&quot;5&quot;/&gt;&lt;property id=&quot;20300&quot; value=&quot;Slide 1 - &amp;quot;NSF14-43054 started October 1, 2014 Datanet: CIF21 DIBBs: Middleware and High Performance Analytics Libraries for S&quot;/&gt;&lt;property id=&quot;20307&quot; value=&quot;384&quot;/&gt;&lt;/object&gt;&lt;object type=&quot;3&quot; unique_id=&quot;606343&quot;&gt;&lt;property id=&quot;20148&quot; value=&quot;5&quot;/&gt;&lt;property id=&quot;20300&quot; value=&quot;Slide 2 - &amp;quot;Some Important Components of SPIDAL Dibbs&amp;quot;&quot;/&gt;&lt;property id=&quot;20307&quot; value=&quot;383&quot;/&gt;&lt;/object&gt;&lt;object type=&quot;3&quot; unique_id=&quot;606472&quot;&gt;&lt;property id=&quot;20148&quot; value=&quot;5&quot;/&gt;&lt;property id=&quot;20300&quot; value=&quot;Slide 6&quot;/&gt;&lt;property id=&quot;20307&quot; value=&quot;385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28570</TotalTime>
  <Words>509</Words>
  <Application>Microsoft Office PowerPoint</Application>
  <PresentationFormat>On-screen Show (4:3)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Franklin Gothic Medium</vt:lpstr>
      <vt:lpstr>Times New Roman</vt:lpstr>
      <vt:lpstr>Blank Presentation</vt:lpstr>
      <vt:lpstr>Convergence of Big Data and Extreme Computing</vt:lpstr>
      <vt:lpstr>Using “Apache” (Commercial Big Data) Data Systems for Science</vt:lpstr>
      <vt:lpstr>Harp (Hadoop Plugin) brings HPC to ABDS </vt:lpstr>
      <vt:lpstr>HPC Runtime versus ABDS distributed Computing Model on Data Analytics</vt:lpstr>
      <vt:lpstr>Some Observations</vt:lpstr>
      <vt:lpstr>Summary and Conclusions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598</cp:revision>
  <cp:lastPrinted>2009-05-27T19:00:23Z</cp:lastPrinted>
  <dcterms:created xsi:type="dcterms:W3CDTF">2011-04-26T20:44:01Z</dcterms:created>
  <dcterms:modified xsi:type="dcterms:W3CDTF">2016-11-17T00:30:02Z</dcterms:modified>
</cp:coreProperties>
</file>