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0" r:id="rId4"/>
    <p:sldMasterId id="2147483733" r:id="rId5"/>
  </p:sldMasterIdLst>
  <p:notesMasterIdLst>
    <p:notesMasterId r:id="rId15"/>
  </p:notesMasterIdLst>
  <p:handoutMasterIdLst>
    <p:handoutMasterId r:id="rId16"/>
  </p:handoutMasterIdLst>
  <p:sldIdLst>
    <p:sldId id="1074" r:id="rId6"/>
    <p:sldId id="1088" r:id="rId7"/>
    <p:sldId id="1140" r:id="rId8"/>
    <p:sldId id="1092" r:id="rId9"/>
    <p:sldId id="1105" r:id="rId10"/>
    <p:sldId id="1095" r:id="rId11"/>
    <p:sldId id="1181" r:id="rId12"/>
    <p:sldId id="1182" r:id="rId13"/>
    <p:sldId id="1183" r:id="rId14"/>
  </p:sldIdLst>
  <p:sldSz cx="9144000" cy="6858000" type="screen4x3"/>
  <p:notesSz cx="7251700" cy="95377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003399"/>
    <a:srgbClr val="008080"/>
    <a:srgbClr val="006666"/>
    <a:srgbClr val="CC0000"/>
    <a:srgbClr val="0066FF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33" autoAdjust="0"/>
    <p:restoredTop sz="90614" autoAdjust="0"/>
  </p:normalViewPr>
  <p:slideViewPr>
    <p:cSldViewPr>
      <p:cViewPr varScale="1">
        <p:scale>
          <a:sx n="93" d="100"/>
          <a:sy n="93" d="100"/>
        </p:scale>
        <p:origin x="87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256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34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5" tIns="45373" rIns="90745" bIns="45373" numCol="1" anchor="t" anchorCtr="0" compatLnSpc="1">
            <a:prstTxWarp prst="textNoShape">
              <a:avLst/>
            </a:prstTxWarp>
          </a:bodyPr>
          <a:lstStyle>
            <a:lvl1pPr defTabSz="908050">
              <a:defRPr sz="1200" i="0"/>
            </a:lvl1pPr>
          </a:lstStyle>
          <a:p>
            <a:endParaRPr lang="en-US" altLang="en-US"/>
          </a:p>
        </p:txBody>
      </p:sp>
      <p:sp>
        <p:nvSpPr>
          <p:cNvPr id="1239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79875" y="0"/>
            <a:ext cx="317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5" tIns="45373" rIns="90745" bIns="45373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 i="0"/>
            </a:lvl1pPr>
          </a:lstStyle>
          <a:p>
            <a:endParaRPr lang="en-US" altLang="en-US"/>
          </a:p>
        </p:txBody>
      </p:sp>
      <p:sp>
        <p:nvSpPr>
          <p:cNvPr id="1239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83675"/>
            <a:ext cx="31734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5" tIns="45373" rIns="90745" bIns="45373" numCol="1" anchor="b" anchorCtr="0" compatLnSpc="1">
            <a:prstTxWarp prst="textNoShape">
              <a:avLst/>
            </a:prstTxWarp>
          </a:bodyPr>
          <a:lstStyle>
            <a:lvl1pPr defTabSz="908050">
              <a:defRPr sz="1200" i="0"/>
            </a:lvl1pPr>
          </a:lstStyle>
          <a:p>
            <a:endParaRPr lang="en-US" altLang="en-US"/>
          </a:p>
        </p:txBody>
      </p:sp>
      <p:sp>
        <p:nvSpPr>
          <p:cNvPr id="1239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79875" y="9083675"/>
            <a:ext cx="317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5" tIns="45373" rIns="90745" bIns="45373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 i="0"/>
            </a:lvl1pPr>
          </a:lstStyle>
          <a:p>
            <a:fld id="{DFC6D6C9-5814-4948-A00D-F098AA9737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2376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529138"/>
            <a:ext cx="5318125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20" tIns="46478" rIns="94620" bIns="464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41425" y="715963"/>
            <a:ext cx="4768850" cy="35766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4184656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1425" y="715963"/>
            <a:ext cx="4768850" cy="3576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78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1425" y="715963"/>
            <a:ext cx="4768850" cy="3576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Virtualization </a:t>
            </a:r>
            <a:r>
              <a:rPr lang="en-US" dirty="0">
                <a:latin typeface="+mn-lt"/>
                <a:sym typeface="Wingdings"/>
              </a:rPr>
              <a:t> </a:t>
            </a:r>
            <a:r>
              <a:rPr lang="en-US" dirty="0">
                <a:latin typeface="+mn-lt"/>
              </a:rPr>
              <a:t>flexibility to run </a:t>
            </a:r>
            <a:r>
              <a:rPr lang="en-US" i="1" dirty="0">
                <a:latin typeface="+mn-lt"/>
              </a:rPr>
              <a:t>compute appliances</a:t>
            </a:r>
            <a:r>
              <a:rPr lang="en-US" dirty="0">
                <a:latin typeface="+mn-lt"/>
              </a:rPr>
              <a:t>: </a:t>
            </a:r>
          </a:p>
          <a:p>
            <a:pPr lvl="1"/>
            <a:r>
              <a:rPr lang="en-US" dirty="0">
                <a:latin typeface="+mn-lt"/>
              </a:rPr>
              <a:t>run complex workflows with very specific application environments</a:t>
            </a:r>
          </a:p>
          <a:p>
            <a:pPr lvl="1"/>
            <a:r>
              <a:rPr lang="en-US" b="1" u="sng" dirty="0">
                <a:latin typeface="+mn-lt"/>
              </a:rPr>
              <a:t>tightly integrated, custom combinations of software</a:t>
            </a:r>
            <a:r>
              <a:rPr lang="en-US" dirty="0">
                <a:latin typeface="+mn-lt"/>
              </a:rPr>
              <a:t>: OS, libraries, and applications code/versions</a:t>
            </a:r>
          </a:p>
          <a:p>
            <a:r>
              <a:rPr lang="en-US" dirty="0">
                <a:latin typeface="+mn-lt"/>
              </a:rPr>
              <a:t>Performance loss due to virtualized environments has been the major barrier</a:t>
            </a:r>
          </a:p>
          <a:p>
            <a:pPr lvl="1"/>
            <a:r>
              <a:rPr lang="en-US" dirty="0">
                <a:latin typeface="+mn-lt"/>
              </a:rPr>
              <a:t>Virtualizing IO (DMAs) can cause excessive CPU interrupts</a:t>
            </a:r>
          </a:p>
          <a:p>
            <a:pPr lvl="1"/>
            <a:r>
              <a:rPr lang="en-US" dirty="0">
                <a:latin typeface="+mn-lt"/>
              </a:rPr>
              <a:t>High-performance interconnect </a:t>
            </a:r>
            <a:r>
              <a:rPr lang="en-US" b="1" u="sng" dirty="0">
                <a:latin typeface="+mn-lt"/>
              </a:rPr>
              <a:t>(</a:t>
            </a:r>
            <a:r>
              <a:rPr lang="en-US" b="1" u="sng" dirty="0" err="1">
                <a:latin typeface="+mn-lt"/>
              </a:rPr>
              <a:t>InfiniBand</a:t>
            </a:r>
            <a:r>
              <a:rPr lang="en-US" b="1" u="sng" dirty="0">
                <a:latin typeface="+mn-lt"/>
              </a:rPr>
              <a:t>) performance suffers</a:t>
            </a:r>
          </a:p>
          <a:p>
            <a:r>
              <a:rPr lang="en-US" dirty="0">
                <a:latin typeface="+mn-lt"/>
              </a:rPr>
              <a:t>Solution: Single Root I/O Virtualization (SR-IOV) within </a:t>
            </a:r>
            <a:r>
              <a:rPr lang="en-US" dirty="0" err="1">
                <a:latin typeface="+mn-lt"/>
              </a:rPr>
              <a:t>Mellanox</a:t>
            </a:r>
            <a:r>
              <a:rPr lang="en-US" dirty="0">
                <a:latin typeface="+mn-lt"/>
              </a:rPr>
              <a:t> ConnectX-3 </a:t>
            </a:r>
            <a:r>
              <a:rPr lang="en-US" dirty="0" err="1">
                <a:latin typeface="+mn-lt"/>
              </a:rPr>
              <a:t>InfiniBand</a:t>
            </a:r>
            <a:r>
              <a:rPr lang="en-US" dirty="0">
                <a:latin typeface="+mn-lt"/>
              </a:rPr>
              <a:t> HCAs </a:t>
            </a:r>
          </a:p>
          <a:p>
            <a:pPr lvl="1"/>
            <a:r>
              <a:rPr lang="en-US" dirty="0">
                <a:latin typeface="+mn-lt"/>
              </a:rPr>
              <a:t>provides technology for </a:t>
            </a:r>
            <a:r>
              <a:rPr lang="en-US" b="1" u="sng" dirty="0">
                <a:latin typeface="+mn-lt"/>
              </a:rPr>
              <a:t>low-overhead DMA to virtual machines</a:t>
            </a:r>
          </a:p>
          <a:p>
            <a:pPr lvl="1"/>
            <a:r>
              <a:rPr lang="en-US" b="1" u="sng" dirty="0">
                <a:latin typeface="+mn-lt"/>
              </a:rPr>
              <a:t>non-proprietary industry standard</a:t>
            </a:r>
            <a:r>
              <a:rPr lang="en-US" dirty="0">
                <a:latin typeface="+mn-lt"/>
              </a:rPr>
              <a:t>: provides virtual functions for </a:t>
            </a:r>
            <a:r>
              <a:rPr lang="en-US" dirty="0" err="1">
                <a:latin typeface="+mn-lt"/>
              </a:rPr>
              <a:t>PCIe</a:t>
            </a:r>
            <a:r>
              <a:rPr lang="en-US" dirty="0">
                <a:latin typeface="+mn-lt"/>
              </a:rPr>
              <a:t> devices</a:t>
            </a: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538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7000" y="6199714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5393049" y="6243309"/>
            <a:ext cx="1083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Indiana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2707538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7000" y="6199714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5393049" y="6243309"/>
            <a:ext cx="1083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Indiana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242679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7000" y="6199714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5393049" y="6243309"/>
            <a:ext cx="1083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Indiana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1382735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A08-5AFA-E84F-984B-6BB2A08D208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laszewski@gmail.com, https://github.com/cloudmesh/client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0AF8-5BA3-9641-820A-B08DD17CE7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0117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AB86-8116-CE49-AA36-18D4C289BAB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laszewski@gmail.com, https://github.com/cloudmesh/client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0AF8-5BA3-9641-820A-B08DD17CE7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7437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64DD-4178-D248-AD12-D40154D583C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laszewski@gmail.com, https://github.com/cloudmesh/client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0AF8-5BA3-9641-820A-B08DD17CE7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7993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06D-86BA-CE4F-B601-24697C38EFA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laszewski@gmail.com, https://github.com/cloudmesh/client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0AF8-5BA3-9641-820A-B08DD17CE7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0877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6737-C4B5-9A40-960D-72446197352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laszewski@gmail.com, https://github.com/cloudmesh/client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0AF8-5BA3-9641-820A-B08DD17CE7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3687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1D41-6090-7346-B7FD-D6033645742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laszewski@gmail.com, https://github.com/cloudmesh/client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0AF8-5BA3-9641-820A-B08DD17CE7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8249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C79E-6254-B24C-80B3-746CC608F58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laszewski@gmail.com, https://github.com/cloudmesh/client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0AF8-5BA3-9641-820A-B08DD17CE7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7606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35A4-2537-3646-909F-10C192FB503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laszewski@gmail.com, https://github.com/cloudmesh/client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0AF8-5BA3-9641-820A-B08DD17CE7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0550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7000" y="6199714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5393049" y="6243309"/>
            <a:ext cx="1083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Indiana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1513838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DBE8-DFEC-504B-A0F0-75948AE0445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laszewski@gmail.com, https://github.com/cloudmesh/client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0AF8-5BA3-9641-820A-B08DD17CE7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6328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2124-5ACD-364F-84FC-6706308F31E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laszewski@gmail.com, https://github.com/cloudmesh/client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0AF8-5BA3-9641-820A-B08DD17CE7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3426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8F22-6842-454C-A06D-C2D884711AB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11/23/2017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laszewski@gmail.com, https://github.com/cloudmesh/client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0AF8-5BA3-9641-820A-B08DD17CE7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358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7000" y="6199714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5393049" y="6243309"/>
            <a:ext cx="1083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Indiana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2682789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7000" y="6199714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393049" y="6243309"/>
            <a:ext cx="1083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Indiana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399532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7000" y="6199714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393049" y="6243309"/>
            <a:ext cx="1083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Indiana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98328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7000" y="6199714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393049" y="6243309"/>
            <a:ext cx="1083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Indiana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4255140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7000" y="6199714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393049" y="6243309"/>
            <a:ext cx="1083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Indiana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202131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7000" y="6199714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393049" y="6243309"/>
            <a:ext cx="1083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Indiana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1478059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7000" y="6199714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393049" y="6243309"/>
            <a:ext cx="1083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Indiana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220114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191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191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191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A559F-4BB5-B14B-BE29-D64C8335CA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6154220"/>
            <a:ext cx="9144000" cy="7037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782" y="6340068"/>
            <a:ext cx="1779117" cy="2756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500" y="6340375"/>
            <a:ext cx="1238250" cy="33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8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marR="0" indent="-342900" algn="l" defTabSz="914400" rtl="0" eaLnBrk="1" fontAlgn="base" latinLnBrk="0" hangingPunct="1">
        <a:lnSpc>
          <a:spcPct val="9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Tx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9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Tx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base" latinLnBrk="0" hangingPunct="1">
        <a:lnSpc>
          <a:spcPct val="9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Tx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3C7AD07-789F-D641-86E4-4D5A67CA76B7}" type="datetime1">
              <a:rPr lang="en-US" i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11/23/2017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0">
                <a:solidFill>
                  <a:prstClr val="black">
                    <a:tint val="75000"/>
                  </a:prstClr>
                </a:solidFill>
                <a:latin typeface="Calibri"/>
              </a:rPr>
              <a:t>laszewski@gmail.com, https://github.com/cloudmesh/client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7510AF8-5BA3-9641-820A-B08DD17CE733}" type="slidenum">
              <a:rPr lang="en-US" i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237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4000" cy="7037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Placeholder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703781"/>
            <a:ext cx="9144000" cy="545044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786371"/>
            <a:ext cx="8610600" cy="79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6000" b="1" i="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2pPr>
            <a:lvl3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3pPr>
            <a:lvl4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4pPr>
            <a:lvl5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5pPr>
            <a:lvl6pPr marL="457200"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6pPr>
            <a:lvl7pPr marL="914400"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7pPr>
            <a:lvl8pPr marL="1371600"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8pPr>
            <a:lvl9pPr marL="1828800"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9pPr>
          </a:lstStyle>
          <a:p>
            <a:pPr algn="l"/>
            <a:r>
              <a:rPr lang="en-US" sz="2400" dirty="0">
                <a:solidFill>
                  <a:schemeClr val="bg1"/>
                </a:solidFill>
              </a:rPr>
              <a:t>Versatile HPC: </a:t>
            </a:r>
            <a:r>
              <a:rPr lang="en-US" sz="2400" i="1" dirty="0">
                <a:solidFill>
                  <a:schemeClr val="bg1"/>
                </a:solidFill>
              </a:rPr>
              <a:t>Comet</a:t>
            </a:r>
            <a:r>
              <a:rPr lang="en-US" sz="2400" dirty="0">
                <a:solidFill>
                  <a:schemeClr val="bg1"/>
                </a:solidFill>
              </a:rPr>
              <a:t> Virtual Clusters for the Long Tail of </a:t>
            </a:r>
            <a:r>
              <a:rPr lang="en-US" sz="2400">
                <a:solidFill>
                  <a:schemeClr val="bg1"/>
                </a:solidFill>
              </a:rPr>
              <a:t>Science </a:t>
            </a:r>
            <a:r>
              <a:rPr lang="en-US" sz="1800" b="0" i="1">
                <a:solidFill>
                  <a:schemeClr val="bg1"/>
                </a:solidFill>
                <a:latin typeface="Arial"/>
                <a:cs typeface="Arial"/>
              </a:rPr>
              <a:t>SC17 Denver Colorado</a:t>
            </a:r>
            <a:endParaRPr lang="en-US" sz="1800" b="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352800" y="1640180"/>
            <a:ext cx="5562600" cy="140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6000" b="1" i="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2pPr>
            <a:lvl3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3pPr>
            <a:lvl4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4pPr>
            <a:lvl5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5pPr>
            <a:lvl6pPr marL="457200"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6pPr>
            <a:lvl7pPr marL="914400"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7pPr>
            <a:lvl8pPr marL="1371600"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8pPr>
            <a:lvl9pPr marL="1828800"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9pPr>
          </a:lstStyle>
          <a:p>
            <a:pPr algn="l"/>
            <a:r>
              <a:rPr lang="en-US" sz="1800" i="1" dirty="0">
                <a:solidFill>
                  <a:prstClr val="white"/>
                </a:solidFill>
                <a:latin typeface="Arial"/>
                <a:cs typeface="Arial"/>
              </a:rPr>
              <a:t>Comet Virtualization Team: </a:t>
            </a:r>
            <a:r>
              <a:rPr lang="en-US" sz="1800" b="0" dirty="0">
                <a:solidFill>
                  <a:prstClr val="white"/>
                </a:solidFill>
                <a:latin typeface="Arial"/>
                <a:cs typeface="Arial"/>
              </a:rPr>
              <a:t>Trevor Cooper, Dmitry </a:t>
            </a:r>
            <a:r>
              <a:rPr lang="en-US" sz="1800" b="0" dirty="0" err="1">
                <a:solidFill>
                  <a:prstClr val="white"/>
                </a:solidFill>
                <a:latin typeface="Arial"/>
                <a:cs typeface="Arial"/>
              </a:rPr>
              <a:t>Mishin</a:t>
            </a:r>
            <a:r>
              <a:rPr lang="en-US" sz="1800" b="0" dirty="0">
                <a:solidFill>
                  <a:prstClr val="white"/>
                </a:solidFill>
                <a:latin typeface="Arial"/>
                <a:cs typeface="Arial"/>
              </a:rPr>
              <a:t>, Christopher Irving, Gregor von Laszewski (IU) </a:t>
            </a:r>
            <a:r>
              <a:rPr lang="en-US" sz="1800" b="0" dirty="0" err="1">
                <a:solidFill>
                  <a:prstClr val="white"/>
                </a:solidFill>
                <a:latin typeface="Arial"/>
                <a:cs typeface="Arial"/>
              </a:rPr>
              <a:t>Fugang</a:t>
            </a:r>
            <a:r>
              <a:rPr lang="en-US" sz="1800" b="0" dirty="0">
                <a:solidFill>
                  <a:prstClr val="white"/>
                </a:solidFill>
                <a:latin typeface="Arial"/>
                <a:cs typeface="Arial"/>
              </a:rPr>
              <a:t> Wang (IU), Geoffrey C. </a:t>
            </a:r>
            <a:r>
              <a:rPr lang="en-US" sz="1800" b="0">
                <a:solidFill>
                  <a:prstClr val="white"/>
                </a:solidFill>
                <a:latin typeface="Arial"/>
                <a:cs typeface="Arial"/>
              </a:rPr>
              <a:t>Fox (IU), </a:t>
            </a:r>
            <a:br>
              <a:rPr lang="en-US" sz="1800" b="0">
                <a:solidFill>
                  <a:prstClr val="white"/>
                </a:solidFill>
                <a:latin typeface="Arial"/>
                <a:cs typeface="Arial"/>
              </a:rPr>
            </a:br>
            <a:r>
              <a:rPr lang="en-US" sz="1800" b="0">
                <a:solidFill>
                  <a:prstClr val="white"/>
                </a:solidFill>
                <a:latin typeface="Arial"/>
                <a:cs typeface="Arial"/>
              </a:rPr>
              <a:t>Phil Papadopoulos</a:t>
            </a:r>
          </a:p>
          <a:p>
            <a:pPr algn="l"/>
            <a:endParaRPr lang="en-US" sz="1800" b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61997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15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1455"/>
          </a:xfrm>
        </p:spPr>
        <p:txBody>
          <a:bodyPr>
            <a:normAutofit/>
          </a:bodyPr>
          <a:lstStyle/>
          <a:p>
            <a:r>
              <a:rPr lang="en-US" sz="4000" dirty="0"/>
              <a:t>Motivation for Virtual Clusters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6538" y="4267200"/>
            <a:ext cx="8839200" cy="16764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5000"/>
              </a:lnSpc>
              <a:spcBef>
                <a:spcPts val="600"/>
              </a:spcBef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Calibri"/>
              </a:rPr>
              <a:t>Goal:</a:t>
            </a:r>
            <a:r>
              <a:rPr lang="en-US" i="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i="0" dirty="0">
                <a:solidFill>
                  <a:srgbClr val="000000"/>
                </a:solidFill>
                <a:latin typeface="Calibri"/>
              </a:rPr>
              <a:t>Provide near bare metal HPC performance and management experience for groups that can manage their own clusters.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46538" y="914400"/>
            <a:ext cx="8839200" cy="3048000"/>
          </a:xfrm>
          <a:prstGeom prst="rect">
            <a:avLst/>
          </a:prstGeom>
          <a:ln w="38100" cmpd="sng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8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Bef>
                <a:spcPts val="600"/>
              </a:spcBef>
              <a:buClr>
                <a:prstClr val="black"/>
              </a:buClr>
            </a:pPr>
            <a:r>
              <a:rPr lang="en-US" sz="2400" b="0" i="0" dirty="0">
                <a:solidFill>
                  <a:srgbClr val="000000"/>
                </a:solidFill>
                <a:latin typeface="Calibri"/>
              </a:rPr>
              <a:t>OS and software requirements are diversifying. </a:t>
            </a:r>
            <a:r>
              <a:rPr lang="en-US" sz="2400" b="0" dirty="0">
                <a:solidFill>
                  <a:srgbClr val="000000"/>
                </a:solidFill>
                <a:latin typeface="Calibri"/>
              </a:rPr>
              <a:t>Growing number of user communities that can’t work in traditional HPC software environment. </a:t>
            </a:r>
          </a:p>
          <a:p>
            <a:pPr>
              <a:lnSpc>
                <a:spcPct val="105000"/>
              </a:lnSpc>
              <a:spcBef>
                <a:spcPts val="600"/>
              </a:spcBef>
              <a:buClr>
                <a:prstClr val="black"/>
              </a:buClr>
            </a:pPr>
            <a:r>
              <a:rPr lang="en-US" sz="2400" b="0" i="0" dirty="0">
                <a:solidFill>
                  <a:srgbClr val="000000"/>
                </a:solidFill>
                <a:latin typeface="Calibri"/>
              </a:rPr>
              <a:t>Communities that have expertise and ability to utilize large clusters but </a:t>
            </a:r>
            <a:r>
              <a:rPr lang="en-US" sz="2400" b="0" dirty="0">
                <a:solidFill>
                  <a:srgbClr val="000000"/>
                </a:solidFill>
                <a:latin typeface="Calibri"/>
              </a:rPr>
              <a:t>need hardware</a:t>
            </a:r>
            <a:r>
              <a:rPr lang="en-US" sz="2400" b="0" i="0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>
              <a:lnSpc>
                <a:spcPct val="105000"/>
              </a:lnSpc>
              <a:spcBef>
                <a:spcPts val="600"/>
              </a:spcBef>
              <a:buClr>
                <a:prstClr val="black"/>
              </a:buClr>
            </a:pPr>
            <a:r>
              <a:rPr lang="en-US" sz="2400" b="0" i="0" dirty="0">
                <a:solidFill>
                  <a:srgbClr val="000000"/>
                </a:solidFill>
                <a:latin typeface="Calibri"/>
              </a:rPr>
              <a:t>Institutions that have </a:t>
            </a:r>
            <a:r>
              <a:rPr lang="en-US" sz="2400" b="0" dirty="0" err="1">
                <a:solidFill>
                  <a:srgbClr val="000000"/>
                </a:solidFill>
                <a:latin typeface="Calibri"/>
              </a:rPr>
              <a:t>bursty</a:t>
            </a:r>
            <a:r>
              <a:rPr lang="en-US" sz="2400" b="0" dirty="0">
                <a:solidFill>
                  <a:srgbClr val="000000"/>
                </a:solidFill>
                <a:latin typeface="Calibri"/>
              </a:rPr>
              <a:t> or intermittent need </a:t>
            </a:r>
            <a:r>
              <a:rPr lang="en-US" sz="2400" b="0" i="0" dirty="0">
                <a:solidFill>
                  <a:srgbClr val="000000"/>
                </a:solidFill>
                <a:latin typeface="Calibri"/>
              </a:rPr>
              <a:t>for computational resources.</a:t>
            </a:r>
          </a:p>
        </p:txBody>
      </p:sp>
    </p:spTree>
    <p:extLst>
      <p:ext uri="{BB962C8B-B14F-4D97-AF65-F5344CB8AC3E}">
        <p14:creationId xmlns:p14="http://schemas.microsoft.com/office/powerpoint/2010/main" val="1542389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2"/>
            <a:ext cx="8839200" cy="1325563"/>
          </a:xfrm>
        </p:spPr>
        <p:txBody>
          <a:bodyPr>
            <a:noAutofit/>
          </a:bodyPr>
          <a:lstStyle/>
          <a:p>
            <a:r>
              <a:rPr lang="en-US" sz="3600" dirty="0"/>
              <a:t>Key for Performance: </a:t>
            </a:r>
            <a:br>
              <a:rPr lang="en-US" sz="3600" dirty="0"/>
            </a:br>
            <a:r>
              <a:rPr lang="en-US" sz="3600" i="1" dirty="0"/>
              <a:t>Single Root I/O Virtualization (SR-IOV)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5867400" cy="4343400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tx2"/>
                </a:solidFill>
              </a:rPr>
              <a:t>Problem</a:t>
            </a:r>
            <a:r>
              <a:rPr lang="en-US" sz="2000" b="0" dirty="0">
                <a:solidFill>
                  <a:schemeClr val="tx2"/>
                </a:solidFill>
              </a:rPr>
              <a:t>: Virtualization </a:t>
            </a:r>
            <a:r>
              <a:rPr lang="en-US" sz="2000" b="0" dirty="0">
                <a:solidFill>
                  <a:schemeClr val="tx2"/>
                </a:solidFill>
                <a:sym typeface="Wingdings"/>
              </a:rPr>
              <a:t>generally has resulted in</a:t>
            </a:r>
            <a:r>
              <a:rPr lang="en-US" sz="2000" b="0" dirty="0">
                <a:solidFill>
                  <a:schemeClr val="tx2"/>
                </a:solidFill>
              </a:rPr>
              <a:t> significant I/O performance degradation (e.g., excessive DMA interrupts)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tx2"/>
                </a:solidFill>
              </a:rPr>
              <a:t>Solution</a:t>
            </a:r>
            <a:r>
              <a:rPr lang="en-US" sz="2000" b="0" dirty="0">
                <a:solidFill>
                  <a:schemeClr val="tx2"/>
                </a:solidFill>
              </a:rPr>
              <a:t>: SR-IOV and </a:t>
            </a:r>
            <a:r>
              <a:rPr lang="en-US" sz="2000" b="0" dirty="0" err="1">
                <a:solidFill>
                  <a:schemeClr val="tx2"/>
                </a:solidFill>
              </a:rPr>
              <a:t>Mellanox</a:t>
            </a:r>
            <a:r>
              <a:rPr lang="en-US" sz="2000" b="0" dirty="0">
                <a:solidFill>
                  <a:schemeClr val="tx2"/>
                </a:solidFill>
              </a:rPr>
              <a:t> ConnectX-3 </a:t>
            </a:r>
            <a:r>
              <a:rPr lang="en-US" sz="2000" b="0" dirty="0" err="1">
                <a:solidFill>
                  <a:schemeClr val="tx2"/>
                </a:solidFill>
              </a:rPr>
              <a:t>InfiniBand</a:t>
            </a:r>
            <a:r>
              <a:rPr lang="en-US" sz="2000" b="0" dirty="0">
                <a:solidFill>
                  <a:schemeClr val="tx2"/>
                </a:solidFill>
              </a:rPr>
              <a:t> host channel adapters </a:t>
            </a:r>
          </a:p>
          <a:p>
            <a:pPr lvl="1">
              <a:lnSpc>
                <a:spcPct val="105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tx2"/>
                </a:solidFill>
              </a:rPr>
              <a:t>One physical function </a:t>
            </a:r>
            <a:r>
              <a:rPr lang="en-US" sz="2000" dirty="0">
                <a:solidFill>
                  <a:schemeClr val="tx2"/>
                </a:solidFill>
                <a:sym typeface="Wingdings"/>
              </a:rPr>
              <a:t> multiple virtual functions, each light weight but with its own DMA streams, memory space, interrupts</a:t>
            </a:r>
          </a:p>
          <a:p>
            <a:pPr lvl="1">
              <a:lnSpc>
                <a:spcPct val="105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tx2"/>
                </a:solidFill>
                <a:sym typeface="Wingdings"/>
              </a:rPr>
              <a:t>Allows DMA to bypass hypervisor to VMs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2000" i="1" dirty="0">
                <a:solidFill>
                  <a:schemeClr val="tx2"/>
                </a:solidFill>
              </a:rPr>
              <a:t>SRIOV enables virtual HPC cluster w/ near-native InfiniBand latency/bandwidth and minimal overhead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1371600"/>
            <a:ext cx="3394818" cy="3048000"/>
          </a:xfrm>
          <a:prstGeom prst="rect">
            <a:avLst/>
          </a:prstGeom>
        </p:spPr>
      </p:pic>
      <p:pic>
        <p:nvPicPr>
          <p:cNvPr id="5" name="Picture 4" descr="Mellanox_logoCMYK_JPEG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4724400"/>
            <a:ext cx="1600200" cy="122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40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 bwMode="auto">
          <a:xfrm>
            <a:off x="1638300" y="2132106"/>
            <a:ext cx="0" cy="1270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51492" cy="63798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User-Customized HPC</a:t>
            </a:r>
            <a:br>
              <a:rPr lang="en-US" dirty="0"/>
            </a:br>
            <a:r>
              <a:rPr lang="en-US" sz="4000" dirty="0"/>
              <a:t>1:1 physical-to-virtual compute node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990600" y="1905000"/>
            <a:ext cx="1295400" cy="63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tx1">
                <a:lumMod val="75000"/>
                <a:lumOff val="25000"/>
                <a:alpha val="60000"/>
              </a:schemeClr>
            </a:glo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i="0" dirty="0">
                <a:solidFill>
                  <a:prstClr val="black"/>
                </a:solidFill>
              </a:rPr>
              <a:t>Frontend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390912" y="1719730"/>
            <a:ext cx="1828800" cy="115420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tx1">
                <a:lumMod val="75000"/>
                <a:lumOff val="25000"/>
                <a:alpha val="60000"/>
              </a:scheme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i="0" dirty="0">
                <a:solidFill>
                  <a:prstClr val="black"/>
                </a:solidFill>
              </a:rPr>
              <a:t>Virtual Frontend</a:t>
            </a:r>
          </a:p>
          <a:p>
            <a:pPr algn="ctr"/>
            <a:r>
              <a:rPr lang="en-US" sz="1400" b="1" i="0" dirty="0">
                <a:solidFill>
                  <a:prstClr val="black"/>
                </a:solidFill>
              </a:rPr>
              <a:t>Hosting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6172200" y="1905000"/>
            <a:ext cx="1828800" cy="58270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tx1">
                <a:lumMod val="75000"/>
                <a:lumOff val="25000"/>
                <a:alpha val="60000"/>
              </a:scheme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i="0" dirty="0">
                <a:solidFill>
                  <a:prstClr val="black"/>
                </a:solidFill>
              </a:rPr>
              <a:t>Disk Image Vault</a:t>
            </a:r>
          </a:p>
        </p:txBody>
      </p:sp>
      <p:sp>
        <p:nvSpPr>
          <p:cNvPr id="6" name="Can 5"/>
          <p:cNvSpPr/>
          <p:nvPr/>
        </p:nvSpPr>
        <p:spPr bwMode="auto">
          <a:xfrm>
            <a:off x="6324600" y="2655047"/>
            <a:ext cx="228600" cy="228600"/>
          </a:xfrm>
          <a:prstGeom prst="can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</a:endParaRPr>
          </a:p>
        </p:txBody>
      </p:sp>
      <p:sp>
        <p:nvSpPr>
          <p:cNvPr id="7" name="Can 6"/>
          <p:cNvSpPr/>
          <p:nvPr/>
        </p:nvSpPr>
        <p:spPr bwMode="auto">
          <a:xfrm>
            <a:off x="6553200" y="2655047"/>
            <a:ext cx="228600" cy="228600"/>
          </a:xfrm>
          <a:prstGeom prst="can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</a:endParaRPr>
          </a:p>
        </p:txBody>
      </p:sp>
      <p:sp>
        <p:nvSpPr>
          <p:cNvPr id="8" name="Can 7"/>
          <p:cNvSpPr/>
          <p:nvPr/>
        </p:nvSpPr>
        <p:spPr bwMode="auto">
          <a:xfrm>
            <a:off x="6779558" y="2655047"/>
            <a:ext cx="228600" cy="228600"/>
          </a:xfrm>
          <a:prstGeom prst="can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</a:endParaRPr>
          </a:p>
        </p:txBody>
      </p:sp>
      <p:sp>
        <p:nvSpPr>
          <p:cNvPr id="9" name="Can 8"/>
          <p:cNvSpPr/>
          <p:nvPr/>
        </p:nvSpPr>
        <p:spPr bwMode="auto">
          <a:xfrm>
            <a:off x="7014880" y="2655047"/>
            <a:ext cx="228600" cy="228600"/>
          </a:xfrm>
          <a:prstGeom prst="can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</a:endParaRPr>
          </a:p>
        </p:txBody>
      </p:sp>
      <p:sp>
        <p:nvSpPr>
          <p:cNvPr id="10" name="Can 9"/>
          <p:cNvSpPr/>
          <p:nvPr/>
        </p:nvSpPr>
        <p:spPr bwMode="auto">
          <a:xfrm>
            <a:off x="7254684" y="2655047"/>
            <a:ext cx="228600" cy="228600"/>
          </a:xfrm>
          <a:prstGeom prst="can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</a:endParaRPr>
          </a:p>
        </p:txBody>
      </p:sp>
      <p:sp>
        <p:nvSpPr>
          <p:cNvPr id="11" name="Can 10"/>
          <p:cNvSpPr/>
          <p:nvPr/>
        </p:nvSpPr>
        <p:spPr bwMode="auto">
          <a:xfrm>
            <a:off x="7472077" y="2655047"/>
            <a:ext cx="228600" cy="228600"/>
          </a:xfrm>
          <a:prstGeom prst="can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</a:endParaRPr>
          </a:p>
        </p:txBody>
      </p:sp>
      <p:sp>
        <p:nvSpPr>
          <p:cNvPr id="12" name="Can 11"/>
          <p:cNvSpPr/>
          <p:nvPr/>
        </p:nvSpPr>
        <p:spPr bwMode="auto">
          <a:xfrm>
            <a:off x="6456829" y="2758888"/>
            <a:ext cx="228600" cy="228600"/>
          </a:xfrm>
          <a:prstGeom prst="can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</a:endParaRPr>
          </a:p>
        </p:txBody>
      </p:sp>
      <p:sp>
        <p:nvSpPr>
          <p:cNvPr id="13" name="Can 12"/>
          <p:cNvSpPr/>
          <p:nvPr/>
        </p:nvSpPr>
        <p:spPr bwMode="auto">
          <a:xfrm>
            <a:off x="6685429" y="2758888"/>
            <a:ext cx="228600" cy="228600"/>
          </a:xfrm>
          <a:prstGeom prst="can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</a:endParaRPr>
          </a:p>
        </p:txBody>
      </p:sp>
      <p:sp>
        <p:nvSpPr>
          <p:cNvPr id="14" name="Can 13"/>
          <p:cNvSpPr/>
          <p:nvPr/>
        </p:nvSpPr>
        <p:spPr bwMode="auto">
          <a:xfrm>
            <a:off x="6911787" y="2758888"/>
            <a:ext cx="228600" cy="228600"/>
          </a:xfrm>
          <a:prstGeom prst="can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</a:endParaRPr>
          </a:p>
        </p:txBody>
      </p:sp>
      <p:sp>
        <p:nvSpPr>
          <p:cNvPr id="15" name="Can 14"/>
          <p:cNvSpPr/>
          <p:nvPr/>
        </p:nvSpPr>
        <p:spPr bwMode="auto">
          <a:xfrm>
            <a:off x="7147109" y="2758888"/>
            <a:ext cx="228600" cy="228600"/>
          </a:xfrm>
          <a:prstGeom prst="can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</a:endParaRPr>
          </a:p>
        </p:txBody>
      </p:sp>
      <p:sp>
        <p:nvSpPr>
          <p:cNvPr id="16" name="Can 15"/>
          <p:cNvSpPr/>
          <p:nvPr/>
        </p:nvSpPr>
        <p:spPr bwMode="auto">
          <a:xfrm>
            <a:off x="7386913" y="2758888"/>
            <a:ext cx="228600" cy="228600"/>
          </a:xfrm>
          <a:prstGeom prst="can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</a:endParaRPr>
          </a:p>
        </p:txBody>
      </p:sp>
      <p:sp>
        <p:nvSpPr>
          <p:cNvPr id="17" name="Can 16"/>
          <p:cNvSpPr/>
          <p:nvPr/>
        </p:nvSpPr>
        <p:spPr bwMode="auto">
          <a:xfrm>
            <a:off x="7604306" y="2758888"/>
            <a:ext cx="228600" cy="228600"/>
          </a:xfrm>
          <a:prstGeom prst="can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914400" y="3402106"/>
            <a:ext cx="1447800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tx1">
                <a:lumMod val="75000"/>
                <a:lumOff val="25000"/>
                <a:alpha val="60000"/>
              </a:scheme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i="0" dirty="0">
                <a:solidFill>
                  <a:prstClr val="black"/>
                </a:solidFill>
              </a:rPr>
              <a:t>Compute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914400" y="4253753"/>
            <a:ext cx="1447800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tx1">
                <a:lumMod val="75000"/>
                <a:lumOff val="25000"/>
                <a:alpha val="60000"/>
              </a:scheme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i="0" dirty="0">
                <a:solidFill>
                  <a:prstClr val="black"/>
                </a:solidFill>
              </a:rPr>
              <a:t>Compute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914400" y="5105400"/>
            <a:ext cx="14478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tx1">
                <a:lumMod val="75000"/>
                <a:lumOff val="25000"/>
                <a:alpha val="60000"/>
              </a:scheme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i="0" dirty="0">
                <a:solidFill>
                  <a:prstClr val="black"/>
                </a:solidFill>
              </a:rPr>
              <a:t>Compute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3124200" y="3402106"/>
            <a:ext cx="1447800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tx1">
                <a:lumMod val="75000"/>
                <a:lumOff val="25000"/>
                <a:alpha val="60000"/>
              </a:scheme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i="0" dirty="0">
                <a:solidFill>
                  <a:prstClr val="black"/>
                </a:solidFill>
              </a:rPr>
              <a:t>Compute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3124200" y="4253753"/>
            <a:ext cx="1447800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tx1">
                <a:lumMod val="75000"/>
                <a:lumOff val="25000"/>
                <a:alpha val="60000"/>
              </a:scheme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i="0" dirty="0">
                <a:solidFill>
                  <a:prstClr val="black"/>
                </a:solidFill>
              </a:rPr>
              <a:t>Compute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3124200" y="5105400"/>
            <a:ext cx="1447800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tx1">
                <a:lumMod val="75000"/>
                <a:lumOff val="25000"/>
                <a:alpha val="60000"/>
              </a:scheme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i="0" dirty="0">
                <a:solidFill>
                  <a:prstClr val="black"/>
                </a:solidFill>
              </a:rPr>
              <a:t>Compute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7014880" y="3379694"/>
            <a:ext cx="1447800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tx1">
                <a:lumMod val="75000"/>
                <a:lumOff val="25000"/>
                <a:alpha val="60000"/>
              </a:scheme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i="0" dirty="0">
                <a:solidFill>
                  <a:prstClr val="black"/>
                </a:solidFill>
              </a:rPr>
              <a:t>Compute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7014880" y="4231341"/>
            <a:ext cx="1447800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tx1">
                <a:lumMod val="75000"/>
                <a:lumOff val="25000"/>
                <a:alpha val="60000"/>
              </a:scheme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i="0" dirty="0">
                <a:solidFill>
                  <a:prstClr val="black"/>
                </a:solidFill>
              </a:rPr>
              <a:t>Compute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7014880" y="5082988"/>
            <a:ext cx="1447800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tx1">
                <a:lumMod val="75000"/>
                <a:lumOff val="25000"/>
                <a:alpha val="60000"/>
              </a:schemeClr>
            </a:glo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i="0" dirty="0">
                <a:solidFill>
                  <a:prstClr val="black"/>
                </a:solidFill>
              </a:rPr>
              <a:t>Compute</a:t>
            </a:r>
          </a:p>
        </p:txBody>
      </p:sp>
      <p:cxnSp>
        <p:nvCxnSpPr>
          <p:cNvPr id="28" name="Straight Connector 27"/>
          <p:cNvCxnSpPr>
            <a:stCxn id="18" idx="3"/>
            <a:endCxn id="21" idx="1"/>
          </p:cNvCxnSpPr>
          <p:nvPr/>
        </p:nvCxnSpPr>
        <p:spPr bwMode="auto">
          <a:xfrm>
            <a:off x="2362200" y="3821206"/>
            <a:ext cx="762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9" idx="3"/>
            <a:endCxn id="22" idx="1"/>
          </p:cNvCxnSpPr>
          <p:nvPr/>
        </p:nvCxnSpPr>
        <p:spPr bwMode="auto">
          <a:xfrm>
            <a:off x="2362200" y="4672853"/>
            <a:ext cx="762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20" idx="3"/>
            <a:endCxn id="23" idx="1"/>
          </p:cNvCxnSpPr>
          <p:nvPr/>
        </p:nvCxnSpPr>
        <p:spPr bwMode="auto">
          <a:xfrm flipV="1">
            <a:off x="2362200" y="5524500"/>
            <a:ext cx="762000" cy="381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1638300" y="3124200"/>
            <a:ext cx="40767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5" idx="1"/>
          </p:cNvCxnSpPr>
          <p:nvPr/>
        </p:nvCxnSpPr>
        <p:spPr bwMode="auto">
          <a:xfrm flipH="1">
            <a:off x="5715000" y="2196355"/>
            <a:ext cx="457200" cy="1344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715000" y="2209800"/>
            <a:ext cx="0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5715000" y="3124200"/>
            <a:ext cx="0" cy="2362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26" idx="1"/>
          </p:cNvCxnSpPr>
          <p:nvPr/>
        </p:nvCxnSpPr>
        <p:spPr bwMode="auto">
          <a:xfrm flipH="1" flipV="1">
            <a:off x="5715000" y="5486400"/>
            <a:ext cx="1299880" cy="156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25" idx="1"/>
          </p:cNvCxnSpPr>
          <p:nvPr/>
        </p:nvCxnSpPr>
        <p:spPr bwMode="auto">
          <a:xfrm flipH="1">
            <a:off x="5715000" y="4650441"/>
            <a:ext cx="129988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>
            <a:stCxn id="24" idx="1"/>
          </p:cNvCxnSpPr>
          <p:nvPr/>
        </p:nvCxnSpPr>
        <p:spPr bwMode="auto">
          <a:xfrm flipH="1" flipV="1">
            <a:off x="5715000" y="3782361"/>
            <a:ext cx="1299880" cy="1643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2743200" y="3124200"/>
            <a:ext cx="0" cy="24003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4" idx="2"/>
          </p:cNvCxnSpPr>
          <p:nvPr/>
        </p:nvCxnSpPr>
        <p:spPr bwMode="auto">
          <a:xfrm>
            <a:off x="4305312" y="2873936"/>
            <a:ext cx="0" cy="6364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>
            <a:stCxn id="3" idx="0"/>
          </p:cNvCxnSpPr>
          <p:nvPr/>
        </p:nvCxnSpPr>
        <p:spPr bwMode="auto">
          <a:xfrm flipV="1">
            <a:off x="1638300" y="1398494"/>
            <a:ext cx="0" cy="5065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1371600" y="1398494"/>
            <a:ext cx="4267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4" idx="0"/>
          </p:cNvCxnSpPr>
          <p:nvPr/>
        </p:nvCxnSpPr>
        <p:spPr bwMode="auto">
          <a:xfrm flipV="1">
            <a:off x="4305312" y="1398494"/>
            <a:ext cx="0" cy="3212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5715000" y="1143001"/>
            <a:ext cx="95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prstClr val="black"/>
                </a:solidFill>
              </a:rPr>
              <a:t>public network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90600" y="2667002"/>
            <a:ext cx="647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prstClr val="white">
                    <a:lumMod val="75000"/>
                  </a:prstClr>
                </a:solidFill>
              </a:rPr>
              <a:t>private</a:t>
            </a:r>
          </a:p>
        </p:txBody>
      </p:sp>
      <p:cxnSp>
        <p:nvCxnSpPr>
          <p:cNvPr id="46" name="Straight Connector 45"/>
          <p:cNvCxnSpPr>
            <a:stCxn id="51" idx="1"/>
          </p:cNvCxnSpPr>
          <p:nvPr/>
        </p:nvCxnSpPr>
        <p:spPr bwMode="auto">
          <a:xfrm flipH="1">
            <a:off x="2589680" y="5636822"/>
            <a:ext cx="70148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3886200" y="2439038"/>
            <a:ext cx="0" cy="5550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Rounded Rectangle 48"/>
          <p:cNvSpPr/>
          <p:nvPr/>
        </p:nvSpPr>
        <p:spPr bwMode="auto">
          <a:xfrm>
            <a:off x="1290922" y="3680011"/>
            <a:ext cx="741822" cy="474382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i="0" dirty="0">
                <a:solidFill>
                  <a:prstClr val="black"/>
                </a:solidFill>
              </a:rPr>
              <a:t>Virtual</a:t>
            </a:r>
          </a:p>
          <a:p>
            <a:pPr algn="ctr"/>
            <a:r>
              <a:rPr lang="en-US" sz="1000" b="1" i="0" dirty="0">
                <a:solidFill>
                  <a:prstClr val="black"/>
                </a:solidFill>
              </a:rPr>
              <a:t>Compute</a:t>
            </a:r>
          </a:p>
        </p:txBody>
      </p:sp>
      <p:sp>
        <p:nvSpPr>
          <p:cNvPr id="50" name="Rounded Rectangle 49"/>
          <p:cNvSpPr/>
          <p:nvPr/>
        </p:nvSpPr>
        <p:spPr bwMode="auto">
          <a:xfrm>
            <a:off x="1267389" y="4533899"/>
            <a:ext cx="741822" cy="474382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i="0" dirty="0">
                <a:solidFill>
                  <a:prstClr val="black"/>
                </a:solidFill>
              </a:rPr>
              <a:t>Virtual</a:t>
            </a:r>
          </a:p>
          <a:p>
            <a:pPr algn="ctr"/>
            <a:r>
              <a:rPr lang="en-US" sz="1000" b="1" i="0" dirty="0">
                <a:solidFill>
                  <a:prstClr val="black"/>
                </a:solidFill>
              </a:rPr>
              <a:t>Compute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3291168" y="5399631"/>
            <a:ext cx="741822" cy="474382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i="0" dirty="0">
                <a:solidFill>
                  <a:prstClr val="black"/>
                </a:solidFill>
              </a:rPr>
              <a:t>Virtual</a:t>
            </a:r>
          </a:p>
          <a:p>
            <a:pPr algn="ctr"/>
            <a:r>
              <a:rPr lang="en-US" sz="1000" b="1" i="0" dirty="0">
                <a:solidFill>
                  <a:prstClr val="black"/>
                </a:solidFill>
              </a:rPr>
              <a:t>Compute</a:t>
            </a: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2590800" y="2987488"/>
            <a:ext cx="0" cy="26513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stCxn id="50" idx="3"/>
          </p:cNvCxnSpPr>
          <p:nvPr/>
        </p:nvCxnSpPr>
        <p:spPr bwMode="auto">
          <a:xfrm flipV="1">
            <a:off x="2009212" y="4762874"/>
            <a:ext cx="588027" cy="82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2040316" y="3924674"/>
            <a:ext cx="55692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2589680" y="2987490"/>
            <a:ext cx="1303895" cy="1380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flipH="1">
            <a:off x="3200400" y="2514600"/>
            <a:ext cx="38771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 flipV="1">
            <a:off x="3200400" y="1371600"/>
            <a:ext cx="0" cy="114300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2590800" y="2667002"/>
            <a:ext cx="647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rgbClr val="002060"/>
                </a:solidFill>
              </a:rPr>
              <a:t>private</a:t>
            </a:r>
          </a:p>
        </p:txBody>
      </p:sp>
      <p:sp>
        <p:nvSpPr>
          <p:cNvPr id="62" name="Rounded Rectangle 61"/>
          <p:cNvSpPr/>
          <p:nvPr/>
        </p:nvSpPr>
        <p:spPr bwMode="auto">
          <a:xfrm>
            <a:off x="1277471" y="5469218"/>
            <a:ext cx="741822" cy="474382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i="0" dirty="0">
                <a:solidFill>
                  <a:prstClr val="black"/>
                </a:solidFill>
              </a:rPr>
              <a:t>Virtual</a:t>
            </a:r>
          </a:p>
          <a:p>
            <a:pPr algn="ctr"/>
            <a:r>
              <a:rPr lang="en-US" sz="1000" b="1" i="0" dirty="0">
                <a:solidFill>
                  <a:prstClr val="black"/>
                </a:solidFill>
              </a:rPr>
              <a:t>Compute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3487277" y="4586566"/>
            <a:ext cx="741822" cy="474382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i="0" dirty="0">
                <a:solidFill>
                  <a:prstClr val="black"/>
                </a:solidFill>
              </a:rPr>
              <a:t>Virtual</a:t>
            </a:r>
          </a:p>
          <a:p>
            <a:pPr algn="ctr"/>
            <a:r>
              <a:rPr lang="en-US" sz="1000" b="1" i="0" dirty="0">
                <a:solidFill>
                  <a:prstClr val="black"/>
                </a:solidFill>
              </a:rPr>
              <a:t>Compute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7375709" y="4586566"/>
            <a:ext cx="741822" cy="474382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i="0" dirty="0">
                <a:solidFill>
                  <a:prstClr val="black"/>
                </a:solidFill>
              </a:rPr>
              <a:t>Virtual</a:t>
            </a:r>
          </a:p>
          <a:p>
            <a:pPr algn="ctr"/>
            <a:r>
              <a:rPr lang="en-US" sz="1000" b="1" i="0" dirty="0">
                <a:solidFill>
                  <a:prstClr val="black"/>
                </a:solidFill>
              </a:rPr>
              <a:t>Compute</a:t>
            </a:r>
          </a:p>
        </p:txBody>
      </p:sp>
      <p:cxnSp>
        <p:nvCxnSpPr>
          <p:cNvPr id="65" name="Straight Connector 64"/>
          <p:cNvCxnSpPr>
            <a:stCxn id="62" idx="3"/>
          </p:cNvCxnSpPr>
          <p:nvPr/>
        </p:nvCxnSpPr>
        <p:spPr bwMode="auto">
          <a:xfrm>
            <a:off x="2019294" y="5706409"/>
            <a:ext cx="85221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flipH="1" flipV="1">
            <a:off x="2863950" y="3222814"/>
            <a:ext cx="6437" cy="248359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2856523" y="3222812"/>
            <a:ext cx="156755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 flipV="1">
            <a:off x="4648200" y="2590802"/>
            <a:ext cx="0" cy="64209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>
            <a:stCxn id="63" idx="1"/>
          </p:cNvCxnSpPr>
          <p:nvPr/>
        </p:nvCxnSpPr>
        <p:spPr bwMode="auto">
          <a:xfrm flipH="1">
            <a:off x="2870387" y="4823757"/>
            <a:ext cx="61689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>
            <a:off x="4424080" y="3222812"/>
            <a:ext cx="121472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>
            <a:off x="5638800" y="3222812"/>
            <a:ext cx="0" cy="160094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64" idx="1"/>
          </p:cNvCxnSpPr>
          <p:nvPr/>
        </p:nvCxnSpPr>
        <p:spPr bwMode="auto">
          <a:xfrm flipH="1">
            <a:off x="5638801" y="4823757"/>
            <a:ext cx="173690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5029200" y="2514600"/>
            <a:ext cx="35970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 flipV="1">
            <a:off x="5388906" y="1371600"/>
            <a:ext cx="0" cy="114300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TextBox 77"/>
          <p:cNvSpPr txBox="1"/>
          <p:nvPr/>
        </p:nvSpPr>
        <p:spPr>
          <a:xfrm>
            <a:off x="5029200" y="3200402"/>
            <a:ext cx="647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rgbClr val="92D050"/>
                </a:solidFill>
              </a:rPr>
              <a:t>private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086600" y="1143000"/>
            <a:ext cx="815784" cy="5741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prstClr val="white">
                    <a:lumMod val="75000"/>
                  </a:prstClr>
                </a:solidFill>
              </a:rPr>
              <a:t>physical</a:t>
            </a:r>
          </a:p>
          <a:p>
            <a:r>
              <a:rPr lang="en-US" sz="1000" b="1" i="0" dirty="0">
                <a:solidFill>
                  <a:srgbClr val="92D050"/>
                </a:solidFill>
              </a:rPr>
              <a:t>virtual </a:t>
            </a:r>
          </a:p>
          <a:p>
            <a:r>
              <a:rPr lang="en-US" sz="1000" b="1" i="0" dirty="0">
                <a:solidFill>
                  <a:srgbClr val="0070C0"/>
                </a:solidFill>
              </a:rPr>
              <a:t>virtual</a:t>
            </a:r>
          </a:p>
        </p:txBody>
      </p:sp>
      <p:sp>
        <p:nvSpPr>
          <p:cNvPr id="48" name="Rounded Rectangle 47"/>
          <p:cNvSpPr/>
          <p:nvPr/>
        </p:nvSpPr>
        <p:spPr bwMode="auto">
          <a:xfrm>
            <a:off x="3505200" y="2286002"/>
            <a:ext cx="741822" cy="440017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i="0" dirty="0">
                <a:solidFill>
                  <a:prstClr val="black"/>
                </a:solidFill>
              </a:rPr>
              <a:t>Virtual</a:t>
            </a:r>
          </a:p>
          <a:p>
            <a:pPr algn="ctr"/>
            <a:r>
              <a:rPr lang="en-US" sz="1000" b="1" i="0" dirty="0">
                <a:solidFill>
                  <a:prstClr val="black"/>
                </a:solidFill>
              </a:rPr>
              <a:t> Frontend</a:t>
            </a:r>
          </a:p>
        </p:txBody>
      </p:sp>
      <p:sp>
        <p:nvSpPr>
          <p:cNvPr id="61" name="Rounded Rectangle 60"/>
          <p:cNvSpPr/>
          <p:nvPr/>
        </p:nvSpPr>
        <p:spPr bwMode="auto">
          <a:xfrm>
            <a:off x="4343401" y="2286002"/>
            <a:ext cx="719411" cy="440017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i="0" dirty="0">
                <a:solidFill>
                  <a:prstClr val="black"/>
                </a:solidFill>
              </a:rPr>
              <a:t>Virtual</a:t>
            </a:r>
          </a:p>
          <a:p>
            <a:pPr algn="ctr"/>
            <a:r>
              <a:rPr lang="en-US" sz="1000" b="1" i="0" dirty="0">
                <a:solidFill>
                  <a:prstClr val="black"/>
                </a:solidFill>
              </a:rPr>
              <a:t> Frontend</a:t>
            </a:r>
          </a:p>
        </p:txBody>
      </p:sp>
    </p:spTree>
    <p:extLst>
      <p:ext uri="{BB962C8B-B14F-4D97-AF65-F5344CB8AC3E}">
        <p14:creationId xmlns:p14="http://schemas.microsoft.com/office/powerpoint/2010/main" val="2373353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2514600" y="2514600"/>
            <a:ext cx="1295400" cy="457200"/>
          </a:xfrm>
          <a:prstGeom prst="round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i="0" dirty="0">
                <a:solidFill>
                  <a:prstClr val="black"/>
                </a:solidFill>
              </a:rPr>
              <a:t>Nucleus</a:t>
            </a:r>
          </a:p>
        </p:txBody>
      </p:sp>
      <p:sp>
        <p:nvSpPr>
          <p:cNvPr id="6" name="Cloud 5"/>
          <p:cNvSpPr/>
          <p:nvPr/>
        </p:nvSpPr>
        <p:spPr bwMode="auto">
          <a:xfrm>
            <a:off x="2895600" y="4267200"/>
            <a:ext cx="838200" cy="5334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38200" y="4572002"/>
            <a:ext cx="1219200" cy="703385"/>
          </a:xfrm>
          <a:prstGeom prst="rect">
            <a:avLst/>
          </a:prstGeom>
          <a:solidFill>
            <a:srgbClr val="9933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</a:endParaRPr>
          </a:p>
        </p:txBody>
      </p:sp>
      <p:sp>
        <p:nvSpPr>
          <p:cNvPr id="8" name="Parallelogram 7"/>
          <p:cNvSpPr/>
          <p:nvPr/>
        </p:nvSpPr>
        <p:spPr bwMode="auto">
          <a:xfrm>
            <a:off x="609600" y="5228492"/>
            <a:ext cx="1447800" cy="562708"/>
          </a:xfrm>
          <a:prstGeom prst="parallelogram">
            <a:avLst>
              <a:gd name="adj" fmla="val 47917"/>
            </a:avLst>
          </a:prstGeom>
          <a:solidFill>
            <a:srgbClr val="9933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14401" y="4648200"/>
            <a:ext cx="1082675" cy="4083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4953002"/>
            <a:ext cx="2270285" cy="307777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0" dirty="0">
                <a:solidFill>
                  <a:prstClr val="black"/>
                </a:solidFill>
              </a:rPr>
              <a:t>Persistent virtual front end</a:t>
            </a:r>
          </a:p>
        </p:txBody>
      </p:sp>
      <p:cxnSp>
        <p:nvCxnSpPr>
          <p:cNvPr id="12" name="Curved Connector 11"/>
          <p:cNvCxnSpPr>
            <a:stCxn id="11" idx="0"/>
            <a:endCxn id="14" idx="2"/>
          </p:cNvCxnSpPr>
          <p:nvPr/>
        </p:nvCxnSpPr>
        <p:spPr bwMode="auto">
          <a:xfrm rot="16200000" flipV="1">
            <a:off x="4072771" y="4233029"/>
            <a:ext cx="762002" cy="67794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3886200" y="3886200"/>
            <a:ext cx="457200" cy="304800"/>
          </a:xfrm>
          <a:prstGeom prst="rect">
            <a:avLst/>
          </a:prstGeom>
          <a:solidFill>
            <a:srgbClr val="993366"/>
          </a:solidFill>
          <a:ln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1981200" y="3352800"/>
            <a:ext cx="1295400" cy="457200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i="0" dirty="0">
                <a:solidFill>
                  <a:prstClr val="black"/>
                </a:solidFill>
              </a:rPr>
              <a:t>API</a:t>
            </a:r>
          </a:p>
        </p:txBody>
      </p:sp>
      <p:cxnSp>
        <p:nvCxnSpPr>
          <p:cNvPr id="21" name="Curved Connector 20"/>
          <p:cNvCxnSpPr>
            <a:stCxn id="7" idx="3"/>
            <a:endCxn id="6" idx="2"/>
          </p:cNvCxnSpPr>
          <p:nvPr/>
        </p:nvCxnSpPr>
        <p:spPr bwMode="auto">
          <a:xfrm flipV="1">
            <a:off x="2057401" y="4533902"/>
            <a:ext cx="840800" cy="389793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Curved Connector 21"/>
          <p:cNvCxnSpPr/>
          <p:nvPr/>
        </p:nvCxnSpPr>
        <p:spPr bwMode="auto">
          <a:xfrm rot="16200000" flipV="1">
            <a:off x="2689851" y="3710949"/>
            <a:ext cx="487698" cy="685800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3" name="Curved Connector 22"/>
          <p:cNvCxnSpPr>
            <a:stCxn id="6" idx="0"/>
            <a:endCxn id="14" idx="1"/>
          </p:cNvCxnSpPr>
          <p:nvPr/>
        </p:nvCxnSpPr>
        <p:spPr bwMode="auto">
          <a:xfrm flipV="1">
            <a:off x="3733102" y="4038600"/>
            <a:ext cx="153098" cy="495300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685800" y="3733800"/>
            <a:ext cx="142859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200" i="0" dirty="0">
                <a:solidFill>
                  <a:prstClr val="black"/>
                </a:solidFill>
                <a:latin typeface="Calibri"/>
              </a:rPr>
              <a:t>Request nodes</a:t>
            </a:r>
          </a:p>
          <a:p>
            <a:pPr marL="171450" indent="-171450">
              <a:buFont typeface="Arial"/>
              <a:buChar char="•"/>
            </a:pPr>
            <a:r>
              <a:rPr lang="en-US" sz="1200" i="0" dirty="0">
                <a:solidFill>
                  <a:prstClr val="black"/>
                </a:solidFill>
                <a:latin typeface="Calibri"/>
              </a:rPr>
              <a:t>Console &amp; power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4800" y="2057402"/>
            <a:ext cx="227498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200" i="0" dirty="0">
                <a:solidFill>
                  <a:prstClr val="black"/>
                </a:solidFill>
                <a:latin typeface="Calibri"/>
              </a:rPr>
              <a:t>Scheduling</a:t>
            </a:r>
          </a:p>
          <a:p>
            <a:pPr marL="171450" indent="-171450">
              <a:buFont typeface="Arial"/>
              <a:buChar char="•"/>
            </a:pPr>
            <a:r>
              <a:rPr lang="en-US" sz="1200" i="0" dirty="0">
                <a:solidFill>
                  <a:prstClr val="black"/>
                </a:solidFill>
                <a:latin typeface="Calibri"/>
              </a:rPr>
              <a:t>Storage management</a:t>
            </a:r>
          </a:p>
          <a:p>
            <a:pPr marL="171450" indent="-171450">
              <a:buFont typeface="Arial"/>
              <a:buChar char="•"/>
            </a:pPr>
            <a:r>
              <a:rPr lang="en-US" sz="1200" i="0" dirty="0">
                <a:solidFill>
                  <a:prstClr val="black"/>
                </a:solidFill>
                <a:latin typeface="Calibri"/>
              </a:rPr>
              <a:t>Coordinating network changes</a:t>
            </a:r>
          </a:p>
          <a:p>
            <a:pPr marL="171450" indent="-171450">
              <a:buFont typeface="Arial"/>
              <a:buChar char="•"/>
            </a:pPr>
            <a:r>
              <a:rPr lang="en-US" sz="1200" i="0" dirty="0">
                <a:solidFill>
                  <a:prstClr val="black"/>
                </a:solidFill>
                <a:latin typeface="Calibri"/>
              </a:rPr>
              <a:t>VM launch &amp; shutdown</a:t>
            </a:r>
          </a:p>
        </p:txBody>
      </p:sp>
      <p:cxnSp>
        <p:nvCxnSpPr>
          <p:cNvPr id="26" name="Curved Connector 25"/>
          <p:cNvCxnSpPr>
            <a:stCxn id="5" idx="2"/>
            <a:endCxn id="20" idx="0"/>
          </p:cNvCxnSpPr>
          <p:nvPr/>
        </p:nvCxnSpPr>
        <p:spPr bwMode="auto">
          <a:xfrm rot="5400000">
            <a:off x="2705100" y="2895600"/>
            <a:ext cx="381000" cy="533400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6705601" y="5181602"/>
            <a:ext cx="1471927" cy="307777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0" dirty="0">
                <a:solidFill>
                  <a:prstClr val="black"/>
                </a:solidFill>
              </a:rPr>
              <a:t>Idle disk images</a:t>
            </a:r>
          </a:p>
        </p:txBody>
      </p:sp>
      <p:cxnSp>
        <p:nvCxnSpPr>
          <p:cNvPr id="31" name="Curved Connector 30"/>
          <p:cNvCxnSpPr>
            <a:stCxn id="30" idx="0"/>
            <a:endCxn id="153" idx="3"/>
          </p:cNvCxnSpPr>
          <p:nvPr/>
        </p:nvCxnSpPr>
        <p:spPr bwMode="auto">
          <a:xfrm rot="5400000" flipH="1" flipV="1">
            <a:off x="7245031" y="4768534"/>
            <a:ext cx="609602" cy="21653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Rectangle 37"/>
          <p:cNvSpPr/>
          <p:nvPr/>
        </p:nvSpPr>
        <p:spPr bwMode="auto">
          <a:xfrm>
            <a:off x="4800600" y="2514600"/>
            <a:ext cx="685800" cy="381000"/>
          </a:xfrm>
          <a:prstGeom prst="rect">
            <a:avLst/>
          </a:prstGeom>
          <a:solidFill>
            <a:srgbClr val="993366"/>
          </a:solidFill>
          <a:ln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4876800" y="3200400"/>
            <a:ext cx="685800" cy="381000"/>
          </a:xfrm>
          <a:prstGeom prst="rect">
            <a:avLst/>
          </a:prstGeom>
          <a:solidFill>
            <a:srgbClr val="993366"/>
          </a:solidFill>
          <a:ln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4876800" y="3962400"/>
            <a:ext cx="685800" cy="381000"/>
          </a:xfrm>
          <a:prstGeom prst="rect">
            <a:avLst/>
          </a:prstGeom>
          <a:solidFill>
            <a:srgbClr val="993366"/>
          </a:solidFill>
          <a:ln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76601" y="1447802"/>
            <a:ext cx="2479891" cy="307777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0" dirty="0">
                <a:solidFill>
                  <a:prstClr val="black"/>
                </a:solidFill>
              </a:rPr>
              <a:t>Active virtual compute nodes</a:t>
            </a:r>
          </a:p>
        </p:txBody>
      </p:sp>
      <p:cxnSp>
        <p:nvCxnSpPr>
          <p:cNvPr id="50" name="Curved Connector 49"/>
          <p:cNvCxnSpPr>
            <a:stCxn id="48" idx="2"/>
            <a:endCxn id="38" idx="0"/>
          </p:cNvCxnSpPr>
          <p:nvPr/>
        </p:nvCxnSpPr>
        <p:spPr bwMode="auto">
          <a:xfrm rot="16200000" flipH="1">
            <a:off x="4450513" y="1821612"/>
            <a:ext cx="759021" cy="62695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Curved Connector 50"/>
          <p:cNvCxnSpPr>
            <a:stCxn id="48" idx="2"/>
            <a:endCxn id="45" idx="0"/>
          </p:cNvCxnSpPr>
          <p:nvPr/>
        </p:nvCxnSpPr>
        <p:spPr bwMode="auto">
          <a:xfrm rot="16200000" flipH="1">
            <a:off x="4145713" y="2126412"/>
            <a:ext cx="1444821" cy="70315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Can 51"/>
          <p:cNvSpPr/>
          <p:nvPr/>
        </p:nvSpPr>
        <p:spPr bwMode="auto">
          <a:xfrm>
            <a:off x="7391400" y="3657600"/>
            <a:ext cx="381000" cy="228600"/>
          </a:xfrm>
          <a:prstGeom prst="can">
            <a:avLst/>
          </a:prstGeom>
          <a:solidFill>
            <a:srgbClr val="9933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53" name="Can 52"/>
          <p:cNvSpPr/>
          <p:nvPr/>
        </p:nvSpPr>
        <p:spPr bwMode="auto">
          <a:xfrm>
            <a:off x="8077200" y="3429000"/>
            <a:ext cx="381000" cy="228600"/>
          </a:xfrm>
          <a:prstGeom prst="can">
            <a:avLst/>
          </a:prstGeom>
          <a:solidFill>
            <a:srgbClr val="9933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54" name="Can 53"/>
          <p:cNvSpPr/>
          <p:nvPr/>
        </p:nvSpPr>
        <p:spPr bwMode="auto">
          <a:xfrm>
            <a:off x="7848600" y="3124200"/>
            <a:ext cx="381000" cy="228600"/>
          </a:xfrm>
          <a:prstGeom prst="can">
            <a:avLst/>
          </a:prstGeom>
          <a:solidFill>
            <a:srgbClr val="9933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772401" y="2590802"/>
            <a:ext cx="1162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>
                <a:solidFill>
                  <a:prstClr val="black"/>
                </a:solidFill>
              </a:rPr>
              <a:t>Disk images</a:t>
            </a:r>
          </a:p>
        </p:txBody>
      </p:sp>
      <p:cxnSp>
        <p:nvCxnSpPr>
          <p:cNvPr id="56" name="Curved Connector 55"/>
          <p:cNvCxnSpPr>
            <a:stCxn id="55" idx="2"/>
            <a:endCxn id="53" idx="4"/>
          </p:cNvCxnSpPr>
          <p:nvPr/>
        </p:nvCxnSpPr>
        <p:spPr bwMode="auto">
          <a:xfrm rot="16200000" flipH="1">
            <a:off x="8083537" y="3168636"/>
            <a:ext cx="644721" cy="104606"/>
          </a:xfrm>
          <a:prstGeom prst="curvedConnector4">
            <a:avLst>
              <a:gd name="adj1" fmla="val 41136"/>
              <a:gd name="adj2" fmla="val 77413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Connector 56"/>
          <p:cNvCxnSpPr>
            <a:stCxn id="46" idx="3"/>
            <a:endCxn id="52" idx="2"/>
          </p:cNvCxnSpPr>
          <p:nvPr/>
        </p:nvCxnSpPr>
        <p:spPr bwMode="auto">
          <a:xfrm flipV="1">
            <a:off x="5562600" y="3771900"/>
            <a:ext cx="182880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45" idx="3"/>
            <a:endCxn id="53" idx="2"/>
          </p:cNvCxnSpPr>
          <p:nvPr/>
        </p:nvCxnSpPr>
        <p:spPr bwMode="auto">
          <a:xfrm>
            <a:off x="5562600" y="3390900"/>
            <a:ext cx="25146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>
            <a:stCxn id="38" idx="3"/>
            <a:endCxn id="54" idx="2"/>
          </p:cNvCxnSpPr>
          <p:nvPr/>
        </p:nvCxnSpPr>
        <p:spPr bwMode="auto">
          <a:xfrm>
            <a:off x="5486400" y="2705100"/>
            <a:ext cx="2362200" cy="533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38" idx="1"/>
            <a:endCxn id="14" idx="3"/>
          </p:cNvCxnSpPr>
          <p:nvPr/>
        </p:nvCxnSpPr>
        <p:spPr bwMode="auto">
          <a:xfrm flipH="1">
            <a:off x="4343400" y="2705100"/>
            <a:ext cx="457200" cy="13335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46" idx="1"/>
            <a:endCxn id="14" idx="3"/>
          </p:cNvCxnSpPr>
          <p:nvPr/>
        </p:nvCxnSpPr>
        <p:spPr bwMode="auto">
          <a:xfrm flipH="1" flipV="1">
            <a:off x="4343400" y="4038600"/>
            <a:ext cx="533400" cy="1143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5" name="Picture 7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1" y="4724400"/>
            <a:ext cx="894851" cy="292230"/>
          </a:xfrm>
          <a:prstGeom prst="rect">
            <a:avLst/>
          </a:prstGeom>
          <a:effectLst/>
        </p:spPr>
      </p:pic>
      <p:cxnSp>
        <p:nvCxnSpPr>
          <p:cNvPr id="108" name="Straight Connector 107"/>
          <p:cNvCxnSpPr>
            <a:stCxn id="45" idx="1"/>
            <a:endCxn id="14" idx="3"/>
          </p:cNvCxnSpPr>
          <p:nvPr/>
        </p:nvCxnSpPr>
        <p:spPr bwMode="auto">
          <a:xfrm flipH="1">
            <a:off x="4343400" y="3390900"/>
            <a:ext cx="533400" cy="6477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3" name="Can 152"/>
          <p:cNvSpPr/>
          <p:nvPr/>
        </p:nvSpPr>
        <p:spPr bwMode="auto">
          <a:xfrm>
            <a:off x="7467600" y="4343400"/>
            <a:ext cx="381000" cy="228600"/>
          </a:xfrm>
          <a:prstGeom prst="can">
            <a:avLst/>
          </a:prstGeom>
          <a:solidFill>
            <a:srgbClr val="993366">
              <a:alpha val="65000"/>
            </a:srgb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154" name="Can 153"/>
          <p:cNvSpPr/>
          <p:nvPr/>
        </p:nvSpPr>
        <p:spPr bwMode="auto">
          <a:xfrm>
            <a:off x="8153400" y="4572000"/>
            <a:ext cx="381000" cy="228600"/>
          </a:xfrm>
          <a:prstGeom prst="can">
            <a:avLst/>
          </a:prstGeom>
          <a:solidFill>
            <a:srgbClr val="993366">
              <a:alpha val="65000"/>
            </a:srgb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000" b="1" i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156" name="Title 1"/>
          <p:cNvSpPr>
            <a:spLocks noGrp="1"/>
          </p:cNvSpPr>
          <p:nvPr>
            <p:ph type="title"/>
          </p:nvPr>
        </p:nvSpPr>
        <p:spPr>
          <a:xfrm>
            <a:off x="381000" y="152402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User Perspective</a:t>
            </a:r>
            <a:br>
              <a:rPr lang="en-US" dirty="0"/>
            </a:br>
            <a:r>
              <a:rPr lang="en-US" sz="3600" i="1" dirty="0"/>
              <a:t>User</a:t>
            </a:r>
            <a:r>
              <a:rPr lang="en-US" sz="3600" dirty="0"/>
              <a:t> is a system administrator –we give them their own HPC cluster</a:t>
            </a:r>
            <a:endParaRPr lang="en-US" dirty="0"/>
          </a:p>
        </p:txBody>
      </p:sp>
      <p:sp>
        <p:nvSpPr>
          <p:cNvPr id="165" name="TextBox 164"/>
          <p:cNvSpPr txBox="1"/>
          <p:nvPr/>
        </p:nvSpPr>
        <p:spPr>
          <a:xfrm>
            <a:off x="5638800" y="1981202"/>
            <a:ext cx="2350498" cy="307777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0" dirty="0">
                <a:solidFill>
                  <a:prstClr val="black"/>
                </a:solidFill>
              </a:rPr>
              <a:t>Attached and synchronized</a:t>
            </a:r>
          </a:p>
        </p:txBody>
      </p:sp>
      <p:cxnSp>
        <p:nvCxnSpPr>
          <p:cNvPr id="166" name="Curved Connector 165"/>
          <p:cNvCxnSpPr>
            <a:stCxn id="165" idx="2"/>
          </p:cNvCxnSpPr>
          <p:nvPr/>
        </p:nvCxnSpPr>
        <p:spPr bwMode="auto">
          <a:xfrm rot="5400000">
            <a:off x="6266018" y="2347570"/>
            <a:ext cx="606623" cy="48944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98198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2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Accessing Virtual Cluster Capabilities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410200" cy="4343400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REST API</a:t>
            </a:r>
          </a:p>
          <a:p>
            <a:r>
              <a:rPr lang="en-US" dirty="0">
                <a:solidFill>
                  <a:schemeClr val="tx1"/>
                </a:solidFill>
              </a:rPr>
              <a:t>Command line interface</a:t>
            </a:r>
          </a:p>
          <a:p>
            <a:r>
              <a:rPr lang="en-US" dirty="0">
                <a:solidFill>
                  <a:schemeClr val="tx1"/>
                </a:solidFill>
              </a:rPr>
              <a:t>Command shell for scripting</a:t>
            </a:r>
          </a:p>
          <a:p>
            <a:r>
              <a:rPr lang="en-US" dirty="0">
                <a:solidFill>
                  <a:schemeClr val="tx1"/>
                </a:solidFill>
              </a:rPr>
              <a:t>Console Access</a:t>
            </a:r>
          </a:p>
          <a:p>
            <a:r>
              <a:rPr lang="en-US" dirty="0">
                <a:solidFill>
                  <a:schemeClr val="tx1"/>
                </a:solidFill>
              </a:rPr>
              <a:t>(Portal)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4267202"/>
            <a:ext cx="3645054" cy="1190359"/>
          </a:xfrm>
          <a:prstGeom prst="rect">
            <a:avLst/>
          </a:prstGeom>
          <a:ln w="6350" cmpd="sng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161272" y="5638802"/>
            <a:ext cx="49530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mpd="sng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0" dirty="0">
                <a:solidFill>
                  <a:prstClr val="black"/>
                </a:solidFill>
                <a:latin typeface="Calibri"/>
              </a:rPr>
              <a:t>User does NOT see: Rocks, </a:t>
            </a:r>
            <a:r>
              <a:rPr lang="en-US" sz="2400" i="0" dirty="0" err="1">
                <a:solidFill>
                  <a:prstClr val="black"/>
                </a:solidFill>
                <a:latin typeface="Calibri"/>
              </a:rPr>
              <a:t>Slurm</a:t>
            </a:r>
            <a:r>
              <a:rPr lang="en-US" sz="2400" i="0" dirty="0">
                <a:solidFill>
                  <a:prstClr val="black"/>
                </a:solidFill>
                <a:latin typeface="Calibri"/>
              </a:rPr>
              <a:t>, etc.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0688" y="4556060"/>
            <a:ext cx="1657427" cy="1311549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4876802"/>
            <a:ext cx="1524000" cy="1083469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Straight Arrow Connector 11"/>
          <p:cNvCxnSpPr/>
          <p:nvPr/>
        </p:nvCxnSpPr>
        <p:spPr bwMode="auto">
          <a:xfrm>
            <a:off x="2675715" y="4054171"/>
            <a:ext cx="372286" cy="44163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1" y="990602"/>
            <a:ext cx="2505885" cy="143670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1" y="2545615"/>
            <a:ext cx="3384627" cy="1587418"/>
          </a:xfrm>
          <a:prstGeom prst="rect">
            <a:avLst/>
          </a:prstGeom>
          <a:ln w="6350" cmpd="sng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4" name="Straight Arrow Connector 13"/>
          <p:cNvCxnSpPr/>
          <p:nvPr/>
        </p:nvCxnSpPr>
        <p:spPr bwMode="auto">
          <a:xfrm flipV="1">
            <a:off x="2057400" y="1828800"/>
            <a:ext cx="1295400" cy="457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3429000" y="3581400"/>
            <a:ext cx="990600" cy="609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4114800" y="2895600"/>
            <a:ext cx="1371600" cy="76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6"/>
          <p:cNvSpPr/>
          <p:nvPr/>
        </p:nvSpPr>
        <p:spPr>
          <a:xfrm>
            <a:off x="245073" y="30354"/>
            <a:ext cx="44518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/>
              <a:t>Reference: 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cloudmesh</a:t>
            </a:r>
            <a:r>
              <a:rPr lang="en-US" dirty="0"/>
              <a:t>/client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72624" y="49990"/>
            <a:ext cx="34724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cloudmesh</a:t>
            </a:r>
            <a:r>
              <a:rPr lang="en-US" dirty="0"/>
              <a:t>/comet</a:t>
            </a:r>
          </a:p>
        </p:txBody>
      </p:sp>
      <p:sp>
        <p:nvSpPr>
          <p:cNvPr id="8" name="Rectangle 7"/>
          <p:cNvSpPr/>
          <p:nvPr/>
        </p:nvSpPr>
        <p:spPr>
          <a:xfrm>
            <a:off x="6263415" y="821325"/>
            <a:ext cx="26838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hybrid clouds OpenStack, (EC2, AWS, Azure); </a:t>
            </a:r>
          </a:p>
        </p:txBody>
      </p:sp>
    </p:spTree>
    <p:extLst>
      <p:ext uri="{BB962C8B-B14F-4D97-AF65-F5344CB8AC3E}">
        <p14:creationId xmlns:p14="http://schemas.microsoft.com/office/powerpoint/2010/main" val="3783102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7168"/>
            <a:ext cx="7848600" cy="644366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Cloudmesh supports </a:t>
            </a:r>
            <a:br>
              <a:rPr lang="en-US" dirty="0"/>
            </a:br>
            <a:r>
              <a:rPr lang="en-US" dirty="0"/>
              <a:t>Continuous Improvement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laszewski@gmail.com, https://github.com/cloudmesh/client</a:t>
            </a:r>
          </a:p>
        </p:txBody>
      </p:sp>
    </p:spTree>
    <p:extLst>
      <p:ext uri="{BB962C8B-B14F-4D97-AF65-F5344CB8AC3E}">
        <p14:creationId xmlns:p14="http://schemas.microsoft.com/office/powerpoint/2010/main" val="1588994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2949178" cy="1600200"/>
          </a:xfrm>
        </p:spPr>
        <p:txBody>
          <a:bodyPr/>
          <a:lstStyle/>
          <a:p>
            <a:r>
              <a:rPr lang="en-US" dirty="0"/>
              <a:t>Layered Architecture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657226"/>
            <a:ext cx="6139055" cy="5211762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laszewski@gmail.com, https://github.com/cloudmesh/client</a:t>
            </a:r>
          </a:p>
        </p:txBody>
      </p:sp>
    </p:spTree>
    <p:extLst>
      <p:ext uri="{BB962C8B-B14F-4D97-AF65-F5344CB8AC3E}">
        <p14:creationId xmlns:p14="http://schemas.microsoft.com/office/powerpoint/2010/main" val="3632983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 same machine</a:t>
            </a:r>
          </a:p>
          <a:p>
            <a:pPr lvl="1"/>
            <a:r>
              <a:rPr lang="en-US" dirty="0"/>
              <a:t>MPI</a:t>
            </a:r>
          </a:p>
          <a:p>
            <a:pPr lvl="1"/>
            <a:r>
              <a:rPr lang="en-US" dirty="0"/>
              <a:t>Virtual Cluster</a:t>
            </a:r>
          </a:p>
          <a:p>
            <a:pPr lvl="1"/>
            <a:r>
              <a:rPr lang="en-US" dirty="0"/>
              <a:t>Containers</a:t>
            </a:r>
          </a:p>
          <a:p>
            <a:pPr lvl="1"/>
            <a:endParaRPr lang="en-US" dirty="0"/>
          </a:p>
          <a:p>
            <a:r>
              <a:rPr lang="en-US" dirty="0"/>
              <a:t>Allows reuse </a:t>
            </a:r>
            <a:r>
              <a:rPr lang="en-US"/>
              <a:t>of technologies developed </a:t>
            </a:r>
            <a:r>
              <a:rPr lang="en-US" dirty="0"/>
              <a:t>by local staff</a:t>
            </a:r>
          </a:p>
          <a:p>
            <a:pPr lvl="1"/>
            <a:r>
              <a:rPr lang="en-US" dirty="0"/>
              <a:t>Replicate your cluster on comet</a:t>
            </a:r>
          </a:p>
          <a:p>
            <a:pPr lvl="1"/>
            <a:r>
              <a:rPr lang="en-US" dirty="0"/>
              <a:t>Leverage local account management, e.g. if you have a large class you could use the existing account system simplifying access</a:t>
            </a:r>
          </a:p>
          <a:p>
            <a:pPr lvl="1"/>
            <a:r>
              <a:rPr lang="en-US" dirty="0"/>
              <a:t>Software stacks you developed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laszewski@gmail.com, https://github.com/cloudmesh/client</a:t>
            </a:r>
          </a:p>
        </p:txBody>
      </p:sp>
    </p:spTree>
    <p:extLst>
      <p:ext uri="{BB962C8B-B14F-4D97-AF65-F5344CB8AC3E}">
        <p14:creationId xmlns:p14="http://schemas.microsoft.com/office/powerpoint/2010/main" val="477193101"/>
      </p:ext>
    </p:extLst>
  </p:cSld>
  <p:clrMapOvr>
    <a:masterClrMapping/>
  </p:clrMapOvr>
</p:sld>
</file>

<file path=ppt/theme/theme1.xml><?xml version="1.0" encoding="utf-8"?>
<a:theme xmlns:a="http://schemas.openxmlformats.org/drawingml/2006/main" name="5_NPACI/SDSC (logo)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FA4C4024B51A489F0381F616258345" ma:contentTypeVersion="0" ma:contentTypeDescription="Create a new document." ma:contentTypeScope="" ma:versionID="63074d4c601ba00019c9480eb5a4534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8E7798-F991-4E44-912B-80C2C1849E6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4C7EBE1-C473-4191-9FDE-091DE6B74D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A30DAF2-4CE6-43DA-BDA4-9DB78A37DD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3054</TotalTime>
  <Pages>1</Pages>
  <Words>528</Words>
  <Application>Microsoft Office PowerPoint</Application>
  <PresentationFormat>On-screen Show (4:3)</PresentationFormat>
  <Paragraphs>99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Times</vt:lpstr>
      <vt:lpstr>Wingdings</vt:lpstr>
      <vt:lpstr>5_NPACI/SDSC (logo) template</vt:lpstr>
      <vt:lpstr>Office Theme</vt:lpstr>
      <vt:lpstr>PowerPoint Presentation</vt:lpstr>
      <vt:lpstr>Motivation for Virtual Clusters</vt:lpstr>
      <vt:lpstr>Key for Performance:  Single Root I/O Virtualization (SR-IOV)</vt:lpstr>
      <vt:lpstr>User-Customized HPC 1:1 physical-to-virtual compute node</vt:lpstr>
      <vt:lpstr>User Perspective User is a system administrator –we give them their own HPC cluster</vt:lpstr>
      <vt:lpstr>Accessing Virtual Cluster Capabilities</vt:lpstr>
      <vt:lpstr>Cloudmesh supports  Continuous Improvement</vt:lpstr>
      <vt:lpstr>Layered Architecture</vt:lpstr>
      <vt:lpstr>Benefits</vt:lpstr>
    </vt:vector>
  </TitlesOfParts>
  <Company>SC-MCP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Title</dc:title>
  <dc:subject/>
  <dc:creator>Tolo, Benjamin</dc:creator>
  <cp:keywords/>
  <dc:description>The 2 blue colors should print out the same, even if they look different on screen.</dc:description>
  <cp:lastModifiedBy>Geoffrey Fox</cp:lastModifiedBy>
  <cp:revision>200</cp:revision>
  <cp:lastPrinted>2001-01-12T19:39:24Z</cp:lastPrinted>
  <dcterms:created xsi:type="dcterms:W3CDTF">2015-04-02T20:03:04Z</dcterms:created>
  <dcterms:modified xsi:type="dcterms:W3CDTF">2017-11-23T18:03:31Z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0x010100C3FA4C4024B51A489F0381F616258345</vt:lpwstr>
  </property>
</Properties>
</file>