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92" r:id="rId3"/>
    <p:sldMasterId id="2147483716" r:id="rId4"/>
  </p:sldMasterIdLst>
  <p:notesMasterIdLst>
    <p:notesMasterId r:id="rId57"/>
  </p:notesMasterIdLst>
  <p:sldIdLst>
    <p:sldId id="297" r:id="rId5"/>
    <p:sldId id="359" r:id="rId6"/>
    <p:sldId id="364" r:id="rId7"/>
    <p:sldId id="362" r:id="rId8"/>
    <p:sldId id="299" r:id="rId9"/>
    <p:sldId id="334" r:id="rId10"/>
    <p:sldId id="349" r:id="rId11"/>
    <p:sldId id="350" r:id="rId12"/>
    <p:sldId id="298" r:id="rId13"/>
    <p:sldId id="320" r:id="rId14"/>
    <p:sldId id="319" r:id="rId15"/>
    <p:sldId id="324" r:id="rId16"/>
    <p:sldId id="325" r:id="rId17"/>
    <p:sldId id="326" r:id="rId18"/>
    <p:sldId id="391" r:id="rId19"/>
    <p:sldId id="327" r:id="rId20"/>
    <p:sldId id="397" r:id="rId21"/>
    <p:sldId id="392" r:id="rId22"/>
    <p:sldId id="393" r:id="rId23"/>
    <p:sldId id="292" r:id="rId24"/>
    <p:sldId id="307" r:id="rId25"/>
    <p:sldId id="376" r:id="rId26"/>
    <p:sldId id="375" r:id="rId27"/>
    <p:sldId id="398" r:id="rId28"/>
    <p:sldId id="302" r:id="rId29"/>
    <p:sldId id="301" r:id="rId30"/>
    <p:sldId id="372" r:id="rId31"/>
    <p:sldId id="371" r:id="rId32"/>
    <p:sldId id="384" r:id="rId33"/>
    <p:sldId id="381" r:id="rId34"/>
    <p:sldId id="382" r:id="rId35"/>
    <p:sldId id="383" r:id="rId36"/>
    <p:sldId id="310" r:id="rId37"/>
    <p:sldId id="374" r:id="rId38"/>
    <p:sldId id="296" r:id="rId39"/>
    <p:sldId id="373" r:id="rId40"/>
    <p:sldId id="377" r:id="rId41"/>
    <p:sldId id="387" r:id="rId42"/>
    <p:sldId id="378" r:id="rId43"/>
    <p:sldId id="385" r:id="rId44"/>
    <p:sldId id="380" r:id="rId45"/>
    <p:sldId id="353" r:id="rId46"/>
    <p:sldId id="366" r:id="rId47"/>
    <p:sldId id="386" r:id="rId48"/>
    <p:sldId id="354" r:id="rId49"/>
    <p:sldId id="355" r:id="rId50"/>
    <p:sldId id="339" r:id="rId51"/>
    <p:sldId id="340" r:id="rId52"/>
    <p:sldId id="341" r:id="rId53"/>
    <p:sldId id="342" r:id="rId54"/>
    <p:sldId id="343" r:id="rId55"/>
    <p:sldId id="34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83228" autoAdjust="0"/>
  </p:normalViewPr>
  <p:slideViewPr>
    <p:cSldViewPr>
      <p:cViewPr varScale="1">
        <p:scale>
          <a:sx n="104" d="100"/>
          <a:sy n="104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Twister4AzureEScience\twister4azure_7_3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06992875890514"/>
          <c:y val="0.14473385826771654"/>
          <c:w val="0.81289960629921243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strRef>
              <c:f>new_KMeans!$O$18</c:f>
              <c:strCache>
                <c:ptCount val="1"/>
                <c:pt idx="0">
                  <c:v>Twister4Azure</c:v>
                </c:pt>
              </c:strCache>
            </c:strRef>
          </c:tx>
          <c:xVal>
            <c:numRef>
              <c:f>new_KMeans!$N$19:$N$22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new_KMeans!$O$19:$O$22</c:f>
              <c:numCache>
                <c:formatCode>General</c:formatCode>
                <c:ptCount val="4"/>
                <c:pt idx="0">
                  <c:v>32</c:v>
                </c:pt>
                <c:pt idx="1">
                  <c:v>62.580065285188553</c:v>
                </c:pt>
                <c:pt idx="2">
                  <c:v>110.88210342674564</c:v>
                </c:pt>
                <c:pt idx="3">
                  <c:v>164.06112995586679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new_KMeans!$P$18</c:f>
              <c:strCache>
                <c:ptCount val="1"/>
                <c:pt idx="0">
                  <c:v>Twister</c:v>
                </c:pt>
              </c:strCache>
            </c:strRef>
          </c:tx>
          <c:xVal>
            <c:numRef>
              <c:f>new_KMeans!$N$19:$N$22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new_KMeans!$P$19:$P$22</c:f>
              <c:numCache>
                <c:formatCode>General</c:formatCode>
                <c:ptCount val="4"/>
                <c:pt idx="0">
                  <c:v>32</c:v>
                </c:pt>
                <c:pt idx="1">
                  <c:v>67.408282197346011</c:v>
                </c:pt>
                <c:pt idx="2">
                  <c:v>117.67738806849754</c:v>
                </c:pt>
                <c:pt idx="3">
                  <c:v>216.92446938610811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new_KMeans!$Q$18</c:f>
              <c:strCache>
                <c:ptCount val="1"/>
                <c:pt idx="0">
                  <c:v>Hadoop</c:v>
                </c:pt>
              </c:strCache>
            </c:strRef>
          </c:tx>
          <c:xVal>
            <c:numRef>
              <c:f>new_KMeans!$N$19:$N$22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new_KMeans!$Q$19:$Q$22</c:f>
              <c:numCache>
                <c:formatCode>General</c:formatCode>
                <c:ptCount val="4"/>
                <c:pt idx="0">
                  <c:v>32</c:v>
                </c:pt>
                <c:pt idx="1">
                  <c:v>55.015973317780585</c:v>
                </c:pt>
                <c:pt idx="2">
                  <c:v>92.586022834341904</c:v>
                </c:pt>
                <c:pt idx="3">
                  <c:v>137.66608023818017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749696"/>
        <c:axId val="166751616"/>
      </c:scatterChart>
      <c:valAx>
        <c:axId val="166749696"/>
        <c:scaling>
          <c:orientation val="minMax"/>
          <c:max val="256"/>
          <c:min val="32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Number of </a:t>
                </a:r>
                <a:r>
                  <a:rPr lang="en-US" sz="1600" dirty="0" smtClean="0"/>
                  <a:t>Cores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6751616"/>
        <c:crosses val="autoZero"/>
        <c:crossBetween val="midCat"/>
        <c:majorUnit val="32"/>
      </c:valAx>
      <c:valAx>
        <c:axId val="166751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6749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245714821361614"/>
          <c:y val="0.59868328958880135"/>
          <c:w val="0.24600087489063868"/>
          <c:h val="0.2511515748031495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9D69D58-7F62-43B5-BB73-741984D9A793}" type="presOf" srcId="{C28CBA46-91FB-40F3-A628-651FEF6505A4}" destId="{85BE17F5-B104-42DE-BA3E-6063A1EC77A7}" srcOrd="1" destOrd="0" presId="urn:microsoft.com/office/officeart/2005/8/layout/gear1"/>
    <dgm:cxn modelId="{B6528BFB-D85F-4E6E-B043-384221C739B1}" type="presOf" srcId="{BE40E365-A8E0-4066-95BA-0D1881C5DDC7}" destId="{44D0B37B-6A70-4DFA-A98D-651290407B3A}" srcOrd="0" destOrd="0" presId="urn:microsoft.com/office/officeart/2005/8/layout/gear1"/>
    <dgm:cxn modelId="{CD0AD790-054F-4BBC-AF21-EC6261A6463B}" type="presOf" srcId="{7E5B2486-365F-4902-9B4F-782CDB84C1B6}" destId="{2CB5F1AB-6C9D-428B-BF86-D612FBCC8ADF}" srcOrd="3" destOrd="0" presId="urn:microsoft.com/office/officeart/2005/8/layout/gear1"/>
    <dgm:cxn modelId="{F2936055-786D-4E1C-8EA3-5B7B500D881D}" type="presOf" srcId="{7E5B2486-365F-4902-9B4F-782CDB84C1B6}" destId="{BB8C5C0D-25FC-4441-AA1A-D0FB45BB7ECA}" srcOrd="2" destOrd="0" presId="urn:microsoft.com/office/officeart/2005/8/layout/gear1"/>
    <dgm:cxn modelId="{730655D5-66D9-4F17-9587-CCA10FFE3868}" type="presOf" srcId="{C28CBA46-91FB-40F3-A628-651FEF6505A4}" destId="{B61E837A-BA49-4017-BA60-FA2CD74AD679}" srcOrd="2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09D3D1B2-E48E-406C-9858-4FFE58B9EF9E}" type="presOf" srcId="{5DE8E24B-17AF-40BA-8C0D-6EA0DB53EF33}" destId="{8F010314-54F9-414B-A14F-2DA6461EB11E}" srcOrd="0" destOrd="0" presId="urn:microsoft.com/office/officeart/2005/8/layout/gear1"/>
    <dgm:cxn modelId="{6BD7C4E8-D393-44AC-ACAA-DD9C8D79C1ED}" type="presOf" srcId="{3F14F4E4-8651-425E-B220-B778EE59893D}" destId="{BD4931DA-6333-462C-9DEC-757480D4DE59}" srcOrd="0" destOrd="0" presId="urn:microsoft.com/office/officeart/2005/8/layout/gear1"/>
    <dgm:cxn modelId="{A856BC14-03FF-4A74-80E4-C3E19402C7A4}" type="presOf" srcId="{64E7D985-19D3-4D12-8DD4-79A246852F7C}" destId="{CF8D61D2-9347-4194-BA15-27B0AC4D50D6}" srcOrd="1" destOrd="0" presId="urn:microsoft.com/office/officeart/2005/8/layout/gear1"/>
    <dgm:cxn modelId="{66676E2C-DCB3-402C-8504-3527B2BE6553}" type="presOf" srcId="{3AF9E325-90FF-42AA-B519-43744C7F5FEC}" destId="{59924272-8EE5-4E54-86F9-3E6D04025004}" srcOrd="0" destOrd="0" presId="urn:microsoft.com/office/officeart/2005/8/layout/gear1"/>
    <dgm:cxn modelId="{12150561-D583-415F-BC71-8E940C52B6D4}" type="presOf" srcId="{64E7D985-19D3-4D12-8DD4-79A246852F7C}" destId="{BB524EDC-ECC9-4FCE-99D8-48C2D3B7BE14}" srcOrd="2" destOrd="0" presId="urn:microsoft.com/office/officeart/2005/8/layout/gear1"/>
    <dgm:cxn modelId="{F00E3D52-5185-4D9C-A711-AFC399E6CBCD}" type="presOf" srcId="{7E5B2486-365F-4902-9B4F-782CDB84C1B6}" destId="{F262F588-F893-422E-9A54-DC44037042AC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511615D1-9164-4FE6-8084-F08876E097E3}" type="presOf" srcId="{C28CBA46-91FB-40F3-A628-651FEF6505A4}" destId="{1272E820-6FA3-47C2-9D51-81D45D983788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619DC18E-2D80-4AD0-86D1-DC04BB4DE6CD}" type="presOf" srcId="{7E5B2486-365F-4902-9B4F-782CDB84C1B6}" destId="{5140F291-ED28-498B-BAE6-9F621477E60F}" srcOrd="0" destOrd="0" presId="urn:microsoft.com/office/officeart/2005/8/layout/gear1"/>
    <dgm:cxn modelId="{95F744A4-B24D-4119-8981-739F418295CC}" type="presOf" srcId="{64E7D985-19D3-4D12-8DD4-79A246852F7C}" destId="{C635D7FC-BB98-49DB-AD9E-646C885914FB}" srcOrd="0" destOrd="0" presId="urn:microsoft.com/office/officeart/2005/8/layout/gear1"/>
    <dgm:cxn modelId="{9ADFFF3D-FF80-400F-BF66-056F1CEC9B5B}" type="presParOf" srcId="{59924272-8EE5-4E54-86F9-3E6D04025004}" destId="{1272E820-6FA3-47C2-9D51-81D45D983788}" srcOrd="0" destOrd="0" presId="urn:microsoft.com/office/officeart/2005/8/layout/gear1"/>
    <dgm:cxn modelId="{56931806-2521-4259-A96B-3991DCF90C87}" type="presParOf" srcId="{59924272-8EE5-4E54-86F9-3E6D04025004}" destId="{85BE17F5-B104-42DE-BA3E-6063A1EC77A7}" srcOrd="1" destOrd="0" presId="urn:microsoft.com/office/officeart/2005/8/layout/gear1"/>
    <dgm:cxn modelId="{6D0E293A-E38D-4489-BB17-E3AB01CAA8C2}" type="presParOf" srcId="{59924272-8EE5-4E54-86F9-3E6D04025004}" destId="{B61E837A-BA49-4017-BA60-FA2CD74AD679}" srcOrd="2" destOrd="0" presId="urn:microsoft.com/office/officeart/2005/8/layout/gear1"/>
    <dgm:cxn modelId="{7C97D32B-93AE-45F3-9816-E535D1DAED25}" type="presParOf" srcId="{59924272-8EE5-4E54-86F9-3E6D04025004}" destId="{C635D7FC-BB98-49DB-AD9E-646C885914FB}" srcOrd="3" destOrd="0" presId="urn:microsoft.com/office/officeart/2005/8/layout/gear1"/>
    <dgm:cxn modelId="{9708D364-CF92-4F8A-96FC-BED6877DC84F}" type="presParOf" srcId="{59924272-8EE5-4E54-86F9-3E6D04025004}" destId="{CF8D61D2-9347-4194-BA15-27B0AC4D50D6}" srcOrd="4" destOrd="0" presId="urn:microsoft.com/office/officeart/2005/8/layout/gear1"/>
    <dgm:cxn modelId="{CC41C742-87BA-466E-B8FB-F2DA82EDB96D}" type="presParOf" srcId="{59924272-8EE5-4E54-86F9-3E6D04025004}" destId="{BB524EDC-ECC9-4FCE-99D8-48C2D3B7BE14}" srcOrd="5" destOrd="0" presId="urn:microsoft.com/office/officeart/2005/8/layout/gear1"/>
    <dgm:cxn modelId="{F7E1AC37-0188-4F6A-82C7-239F814F3D35}" type="presParOf" srcId="{59924272-8EE5-4E54-86F9-3E6D04025004}" destId="{5140F291-ED28-498B-BAE6-9F621477E60F}" srcOrd="6" destOrd="0" presId="urn:microsoft.com/office/officeart/2005/8/layout/gear1"/>
    <dgm:cxn modelId="{EB803C05-8D04-4A35-83E6-93F321A57B75}" type="presParOf" srcId="{59924272-8EE5-4E54-86F9-3E6D04025004}" destId="{F262F588-F893-422E-9A54-DC44037042AC}" srcOrd="7" destOrd="0" presId="urn:microsoft.com/office/officeart/2005/8/layout/gear1"/>
    <dgm:cxn modelId="{D78CC01E-F565-4B6C-A502-BE2B8FB5B28F}" type="presParOf" srcId="{59924272-8EE5-4E54-86F9-3E6D04025004}" destId="{BB8C5C0D-25FC-4441-AA1A-D0FB45BB7ECA}" srcOrd="8" destOrd="0" presId="urn:microsoft.com/office/officeart/2005/8/layout/gear1"/>
    <dgm:cxn modelId="{B36B72D9-DBFF-424F-A584-B5DBD58BA132}" type="presParOf" srcId="{59924272-8EE5-4E54-86F9-3E6D04025004}" destId="{2CB5F1AB-6C9D-428B-BF86-D612FBCC8ADF}" srcOrd="9" destOrd="0" presId="urn:microsoft.com/office/officeart/2005/8/layout/gear1"/>
    <dgm:cxn modelId="{1002ADF0-60E2-4765-83DE-F74F9A2B2F4D}" type="presParOf" srcId="{59924272-8EE5-4E54-86F9-3E6D04025004}" destId="{8F010314-54F9-414B-A14F-2DA6461EB11E}" srcOrd="10" destOrd="0" presId="urn:microsoft.com/office/officeart/2005/8/layout/gear1"/>
    <dgm:cxn modelId="{B4D6FD1D-79AA-48AE-8232-59A758EAAEB6}" type="presParOf" srcId="{59924272-8EE5-4E54-86F9-3E6D04025004}" destId="{44D0B37B-6A70-4DFA-A98D-651290407B3A}" srcOrd="11" destOrd="0" presId="urn:microsoft.com/office/officeart/2005/8/layout/gear1"/>
    <dgm:cxn modelId="{F1CD110D-66C8-4B0E-BD1F-D40F6297A500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D719A80-6317-430C-AF84-F0962F271002}" type="presOf" srcId="{7E5B2486-365F-4902-9B4F-782CDB84C1B6}" destId="{5140F291-ED28-498B-BAE6-9F621477E60F}" srcOrd="0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E53099E9-7B86-4BD3-8F72-B6C9F907E417}" type="presOf" srcId="{64E7D985-19D3-4D12-8DD4-79A246852F7C}" destId="{CF8D61D2-9347-4194-BA15-27B0AC4D50D6}" srcOrd="1" destOrd="0" presId="urn:microsoft.com/office/officeart/2005/8/layout/gear1"/>
    <dgm:cxn modelId="{6A6BA84C-76D8-45FC-819E-3EAC5E4491E1}" type="presOf" srcId="{C28CBA46-91FB-40F3-A628-651FEF6505A4}" destId="{85BE17F5-B104-42DE-BA3E-6063A1EC77A7}" srcOrd="1" destOrd="0" presId="urn:microsoft.com/office/officeart/2005/8/layout/gear1"/>
    <dgm:cxn modelId="{37791E18-D4CE-420C-A894-C910246BD869}" type="presOf" srcId="{3F14F4E4-8651-425E-B220-B778EE59893D}" destId="{BD4931DA-6333-462C-9DEC-757480D4DE59}" srcOrd="0" destOrd="0" presId="urn:microsoft.com/office/officeart/2005/8/layout/gear1"/>
    <dgm:cxn modelId="{F7D8F71D-93F9-4713-8B1E-8B4070BA4EDA}" type="presOf" srcId="{BE40E365-A8E0-4066-95BA-0D1881C5DDC7}" destId="{44D0B37B-6A70-4DFA-A98D-651290407B3A}" srcOrd="0" destOrd="0" presId="urn:microsoft.com/office/officeart/2005/8/layout/gear1"/>
    <dgm:cxn modelId="{9970BA03-67B8-4406-8006-9380EA3A0BDA}" type="presOf" srcId="{64E7D985-19D3-4D12-8DD4-79A246852F7C}" destId="{C635D7FC-BB98-49DB-AD9E-646C885914FB}" srcOrd="0" destOrd="0" presId="urn:microsoft.com/office/officeart/2005/8/layout/gear1"/>
    <dgm:cxn modelId="{83652790-F8B6-47DF-90B3-A73FA6CB3091}" type="presOf" srcId="{C28CBA46-91FB-40F3-A628-651FEF6505A4}" destId="{B61E837A-BA49-4017-BA60-FA2CD74AD679}" srcOrd="2" destOrd="0" presId="urn:microsoft.com/office/officeart/2005/8/layout/gear1"/>
    <dgm:cxn modelId="{44DCFABC-6168-45E3-8611-4428F0904594}" type="presOf" srcId="{3AF9E325-90FF-42AA-B519-43744C7F5FEC}" destId="{59924272-8EE5-4E54-86F9-3E6D04025004}" srcOrd="0" destOrd="0" presId="urn:microsoft.com/office/officeart/2005/8/layout/gear1"/>
    <dgm:cxn modelId="{9F7302F3-254C-484C-AAE0-0DE25645800C}" type="presOf" srcId="{7E5B2486-365F-4902-9B4F-782CDB84C1B6}" destId="{2CB5F1AB-6C9D-428B-BF86-D612FBCC8ADF}" srcOrd="3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F7DBFC86-88BF-4DA1-8EFC-924E0F3DD1C9}" type="presOf" srcId="{C28CBA46-91FB-40F3-A628-651FEF6505A4}" destId="{1272E820-6FA3-47C2-9D51-81D45D983788}" srcOrd="0" destOrd="0" presId="urn:microsoft.com/office/officeart/2005/8/layout/gear1"/>
    <dgm:cxn modelId="{193D8E3C-A8E5-4DBA-A11B-179DAE69E7A0}" type="presOf" srcId="{64E7D985-19D3-4D12-8DD4-79A246852F7C}" destId="{BB524EDC-ECC9-4FCE-99D8-48C2D3B7BE14}" srcOrd="2" destOrd="0" presId="urn:microsoft.com/office/officeart/2005/8/layout/gear1"/>
    <dgm:cxn modelId="{F1C09678-E831-42BB-91D5-3FC775ABC48D}" type="presOf" srcId="{5DE8E24B-17AF-40BA-8C0D-6EA0DB53EF33}" destId="{8F010314-54F9-414B-A14F-2DA6461EB11E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315A187A-E795-4E13-84BD-FDADE53B88A9}" type="presOf" srcId="{7E5B2486-365F-4902-9B4F-782CDB84C1B6}" destId="{F262F588-F893-422E-9A54-DC44037042AC}" srcOrd="1" destOrd="0" presId="urn:microsoft.com/office/officeart/2005/8/layout/gear1"/>
    <dgm:cxn modelId="{3B8B09BF-382C-43C1-92C3-9D4E88ABB407}" type="presOf" srcId="{7E5B2486-365F-4902-9B4F-782CDB84C1B6}" destId="{BB8C5C0D-25FC-4441-AA1A-D0FB45BB7ECA}" srcOrd="2" destOrd="0" presId="urn:microsoft.com/office/officeart/2005/8/layout/gear1"/>
    <dgm:cxn modelId="{B1550366-6E68-4C0A-A69C-7A972A56E9CC}" type="presParOf" srcId="{59924272-8EE5-4E54-86F9-3E6D04025004}" destId="{1272E820-6FA3-47C2-9D51-81D45D983788}" srcOrd="0" destOrd="0" presId="urn:microsoft.com/office/officeart/2005/8/layout/gear1"/>
    <dgm:cxn modelId="{BA730B32-C739-40E5-9AC7-9F97E2B72544}" type="presParOf" srcId="{59924272-8EE5-4E54-86F9-3E6D04025004}" destId="{85BE17F5-B104-42DE-BA3E-6063A1EC77A7}" srcOrd="1" destOrd="0" presId="urn:microsoft.com/office/officeart/2005/8/layout/gear1"/>
    <dgm:cxn modelId="{AAE47630-329F-45F9-BB1E-285D725E8148}" type="presParOf" srcId="{59924272-8EE5-4E54-86F9-3E6D04025004}" destId="{B61E837A-BA49-4017-BA60-FA2CD74AD679}" srcOrd="2" destOrd="0" presId="urn:microsoft.com/office/officeart/2005/8/layout/gear1"/>
    <dgm:cxn modelId="{6CC10FAB-6DFD-40C6-80BA-CB2A42E8765A}" type="presParOf" srcId="{59924272-8EE5-4E54-86F9-3E6D04025004}" destId="{C635D7FC-BB98-49DB-AD9E-646C885914FB}" srcOrd="3" destOrd="0" presId="urn:microsoft.com/office/officeart/2005/8/layout/gear1"/>
    <dgm:cxn modelId="{D2F697AA-D0AB-4ABF-859A-A452113EAA70}" type="presParOf" srcId="{59924272-8EE5-4E54-86F9-3E6D04025004}" destId="{CF8D61D2-9347-4194-BA15-27B0AC4D50D6}" srcOrd="4" destOrd="0" presId="urn:microsoft.com/office/officeart/2005/8/layout/gear1"/>
    <dgm:cxn modelId="{86534A1C-0F25-43FF-8D2E-469BEE423855}" type="presParOf" srcId="{59924272-8EE5-4E54-86F9-3E6D04025004}" destId="{BB524EDC-ECC9-4FCE-99D8-48C2D3B7BE14}" srcOrd="5" destOrd="0" presId="urn:microsoft.com/office/officeart/2005/8/layout/gear1"/>
    <dgm:cxn modelId="{D64AD435-5F4F-442D-A588-3B8FD3E7E13C}" type="presParOf" srcId="{59924272-8EE5-4E54-86F9-3E6D04025004}" destId="{5140F291-ED28-498B-BAE6-9F621477E60F}" srcOrd="6" destOrd="0" presId="urn:microsoft.com/office/officeart/2005/8/layout/gear1"/>
    <dgm:cxn modelId="{63A39874-44B2-44C7-943F-042EE2079F7B}" type="presParOf" srcId="{59924272-8EE5-4E54-86F9-3E6D04025004}" destId="{F262F588-F893-422E-9A54-DC44037042AC}" srcOrd="7" destOrd="0" presId="urn:microsoft.com/office/officeart/2005/8/layout/gear1"/>
    <dgm:cxn modelId="{39856859-B2AD-46DE-BD43-50E62C1BAF4F}" type="presParOf" srcId="{59924272-8EE5-4E54-86F9-3E6D04025004}" destId="{BB8C5C0D-25FC-4441-AA1A-D0FB45BB7ECA}" srcOrd="8" destOrd="0" presId="urn:microsoft.com/office/officeart/2005/8/layout/gear1"/>
    <dgm:cxn modelId="{FC41D0F9-CEA2-4DB9-84EE-76D2C24058B2}" type="presParOf" srcId="{59924272-8EE5-4E54-86F9-3E6D04025004}" destId="{2CB5F1AB-6C9D-428B-BF86-D612FBCC8ADF}" srcOrd="9" destOrd="0" presId="urn:microsoft.com/office/officeart/2005/8/layout/gear1"/>
    <dgm:cxn modelId="{529B956F-EF19-4210-862C-98DE815669BC}" type="presParOf" srcId="{59924272-8EE5-4E54-86F9-3E6D04025004}" destId="{8F010314-54F9-414B-A14F-2DA6461EB11E}" srcOrd="10" destOrd="0" presId="urn:microsoft.com/office/officeart/2005/8/layout/gear1"/>
    <dgm:cxn modelId="{6D232F71-D07E-4F12-9679-D05C7163EE46}" type="presParOf" srcId="{59924272-8EE5-4E54-86F9-3E6D04025004}" destId="{44D0B37B-6A70-4DFA-A98D-651290407B3A}" srcOrd="11" destOrd="0" presId="urn:microsoft.com/office/officeart/2005/8/layout/gear1"/>
    <dgm:cxn modelId="{02FA7409-782C-4272-A22F-88D645F0BA84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124C040-895B-42B2-9DAE-0198030F7C8A}" type="presOf" srcId="{7E5B2486-365F-4902-9B4F-782CDB84C1B6}" destId="{BB8C5C0D-25FC-4441-AA1A-D0FB45BB7ECA}" srcOrd="2" destOrd="0" presId="urn:microsoft.com/office/officeart/2005/8/layout/gear1"/>
    <dgm:cxn modelId="{0E53B337-3709-45CF-85C6-FFBF2133CBF9}" type="presOf" srcId="{C28CBA46-91FB-40F3-A628-651FEF6505A4}" destId="{85BE17F5-B104-42DE-BA3E-6063A1EC77A7}" srcOrd="1" destOrd="0" presId="urn:microsoft.com/office/officeart/2005/8/layout/gear1"/>
    <dgm:cxn modelId="{CA7EA6C9-F626-420B-A406-77B37B605233}" type="presOf" srcId="{64E7D985-19D3-4D12-8DD4-79A246852F7C}" destId="{C635D7FC-BB98-49DB-AD9E-646C885914FB}" srcOrd="0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CCE8C855-09BA-4E17-91EB-A350760BF049}" type="presOf" srcId="{5DE8E24B-17AF-40BA-8C0D-6EA0DB53EF33}" destId="{8F010314-54F9-414B-A14F-2DA6461EB11E}" srcOrd="0" destOrd="0" presId="urn:microsoft.com/office/officeart/2005/8/layout/gear1"/>
    <dgm:cxn modelId="{70A847A5-84B7-4F43-925E-D5A938AEFD4C}" type="presOf" srcId="{3AF9E325-90FF-42AA-B519-43744C7F5FEC}" destId="{59924272-8EE5-4E54-86F9-3E6D04025004}" srcOrd="0" destOrd="0" presId="urn:microsoft.com/office/officeart/2005/8/layout/gear1"/>
    <dgm:cxn modelId="{BB932894-1E95-4F80-BBB3-AFEE661E5888}" type="presOf" srcId="{7E5B2486-365F-4902-9B4F-782CDB84C1B6}" destId="{5140F291-ED28-498B-BAE6-9F621477E60F}" srcOrd="0" destOrd="0" presId="urn:microsoft.com/office/officeart/2005/8/layout/gear1"/>
    <dgm:cxn modelId="{8F97C561-24C4-4D40-BCA0-956F8E7F44FE}" type="presOf" srcId="{BE40E365-A8E0-4066-95BA-0D1881C5DDC7}" destId="{44D0B37B-6A70-4DFA-A98D-651290407B3A}" srcOrd="0" destOrd="0" presId="urn:microsoft.com/office/officeart/2005/8/layout/gear1"/>
    <dgm:cxn modelId="{903A4868-D0DF-4E99-910C-4BEA24718CE3}" type="presOf" srcId="{C28CBA46-91FB-40F3-A628-651FEF6505A4}" destId="{B61E837A-BA49-4017-BA60-FA2CD74AD679}" srcOrd="2" destOrd="0" presId="urn:microsoft.com/office/officeart/2005/8/layout/gear1"/>
    <dgm:cxn modelId="{EC4A34DE-F26A-40F6-B11B-BC877DF1E5CA}" type="presOf" srcId="{64E7D985-19D3-4D12-8DD4-79A246852F7C}" destId="{CF8D61D2-9347-4194-BA15-27B0AC4D50D6}" srcOrd="1" destOrd="0" presId="urn:microsoft.com/office/officeart/2005/8/layout/gear1"/>
    <dgm:cxn modelId="{611EC735-625F-4BFE-84AF-CB4EA74AF063}" type="presOf" srcId="{7E5B2486-365F-4902-9B4F-782CDB84C1B6}" destId="{F262F588-F893-422E-9A54-DC44037042AC}" srcOrd="1" destOrd="0" presId="urn:microsoft.com/office/officeart/2005/8/layout/gear1"/>
    <dgm:cxn modelId="{DF940779-B1DD-4CA0-B543-A8EADD40701D}" type="presOf" srcId="{7E5B2486-365F-4902-9B4F-782CDB84C1B6}" destId="{2CB5F1AB-6C9D-428B-BF86-D612FBCC8ADF}" srcOrd="3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2E6CEC90-9E08-4F63-82CA-2299F7AB60A7}" type="presOf" srcId="{3F14F4E4-8651-425E-B220-B778EE59893D}" destId="{BD4931DA-6333-462C-9DEC-757480D4DE59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55F8F52E-C27A-446B-BFD1-C220D6602C70}" type="presOf" srcId="{64E7D985-19D3-4D12-8DD4-79A246852F7C}" destId="{BB524EDC-ECC9-4FCE-99D8-48C2D3B7BE14}" srcOrd="2" destOrd="0" presId="urn:microsoft.com/office/officeart/2005/8/layout/gear1"/>
    <dgm:cxn modelId="{03E235AA-3B09-4135-95DC-B58EC1BD9873}" type="presOf" srcId="{C28CBA46-91FB-40F3-A628-651FEF6505A4}" destId="{1272E820-6FA3-47C2-9D51-81D45D983788}" srcOrd="0" destOrd="0" presId="urn:microsoft.com/office/officeart/2005/8/layout/gear1"/>
    <dgm:cxn modelId="{3A1F78F4-BC98-4F73-BBD0-337267845E26}" type="presParOf" srcId="{59924272-8EE5-4E54-86F9-3E6D04025004}" destId="{1272E820-6FA3-47C2-9D51-81D45D983788}" srcOrd="0" destOrd="0" presId="urn:microsoft.com/office/officeart/2005/8/layout/gear1"/>
    <dgm:cxn modelId="{AB96E716-BC24-4641-AB2A-72C5B18B3DD3}" type="presParOf" srcId="{59924272-8EE5-4E54-86F9-3E6D04025004}" destId="{85BE17F5-B104-42DE-BA3E-6063A1EC77A7}" srcOrd="1" destOrd="0" presId="urn:microsoft.com/office/officeart/2005/8/layout/gear1"/>
    <dgm:cxn modelId="{63B76987-10A9-407E-8C5F-2749A3F9ED1E}" type="presParOf" srcId="{59924272-8EE5-4E54-86F9-3E6D04025004}" destId="{B61E837A-BA49-4017-BA60-FA2CD74AD679}" srcOrd="2" destOrd="0" presId="urn:microsoft.com/office/officeart/2005/8/layout/gear1"/>
    <dgm:cxn modelId="{5DC19B85-16DC-44CB-8899-97E342AE1A5F}" type="presParOf" srcId="{59924272-8EE5-4E54-86F9-3E6D04025004}" destId="{C635D7FC-BB98-49DB-AD9E-646C885914FB}" srcOrd="3" destOrd="0" presId="urn:microsoft.com/office/officeart/2005/8/layout/gear1"/>
    <dgm:cxn modelId="{48140ACF-F07F-482B-8B4A-477E3242BB43}" type="presParOf" srcId="{59924272-8EE5-4E54-86F9-3E6D04025004}" destId="{CF8D61D2-9347-4194-BA15-27B0AC4D50D6}" srcOrd="4" destOrd="0" presId="urn:microsoft.com/office/officeart/2005/8/layout/gear1"/>
    <dgm:cxn modelId="{F17173F4-584B-45BE-A59E-7B19F7555BFC}" type="presParOf" srcId="{59924272-8EE5-4E54-86F9-3E6D04025004}" destId="{BB524EDC-ECC9-4FCE-99D8-48C2D3B7BE14}" srcOrd="5" destOrd="0" presId="urn:microsoft.com/office/officeart/2005/8/layout/gear1"/>
    <dgm:cxn modelId="{59072977-DFDD-4D9F-B640-F875FCC3B7E3}" type="presParOf" srcId="{59924272-8EE5-4E54-86F9-3E6D04025004}" destId="{5140F291-ED28-498B-BAE6-9F621477E60F}" srcOrd="6" destOrd="0" presId="urn:microsoft.com/office/officeart/2005/8/layout/gear1"/>
    <dgm:cxn modelId="{332AC9A9-6043-4B95-812D-EB955F33B8B1}" type="presParOf" srcId="{59924272-8EE5-4E54-86F9-3E6D04025004}" destId="{F262F588-F893-422E-9A54-DC44037042AC}" srcOrd="7" destOrd="0" presId="urn:microsoft.com/office/officeart/2005/8/layout/gear1"/>
    <dgm:cxn modelId="{6E8D9EA0-B460-49EB-86C6-C6691B05EDE7}" type="presParOf" srcId="{59924272-8EE5-4E54-86F9-3E6D04025004}" destId="{BB8C5C0D-25FC-4441-AA1A-D0FB45BB7ECA}" srcOrd="8" destOrd="0" presId="urn:microsoft.com/office/officeart/2005/8/layout/gear1"/>
    <dgm:cxn modelId="{A49EA724-6C03-4286-9C89-D50270B4468D}" type="presParOf" srcId="{59924272-8EE5-4E54-86F9-3E6D04025004}" destId="{2CB5F1AB-6C9D-428B-BF86-D612FBCC8ADF}" srcOrd="9" destOrd="0" presId="urn:microsoft.com/office/officeart/2005/8/layout/gear1"/>
    <dgm:cxn modelId="{40CE19E8-06C6-4D80-8E99-6F5C64661FDF}" type="presParOf" srcId="{59924272-8EE5-4E54-86F9-3E6D04025004}" destId="{8F010314-54F9-414B-A14F-2DA6461EB11E}" srcOrd="10" destOrd="0" presId="urn:microsoft.com/office/officeart/2005/8/layout/gear1"/>
    <dgm:cxn modelId="{1E6C87E2-4A5B-4A66-AFC9-301A8883964F}" type="presParOf" srcId="{59924272-8EE5-4E54-86F9-3E6D04025004}" destId="{44D0B37B-6A70-4DFA-A98D-651290407B3A}" srcOrd="11" destOrd="0" presId="urn:microsoft.com/office/officeart/2005/8/layout/gear1"/>
    <dgm:cxn modelId="{9B797022-CC0C-4AB2-97E9-6B3D161D1239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337CEF37-95DA-4F53-9A56-B310B77B6BA8}" type="presOf" srcId="{C28CBA46-91FB-40F3-A628-651FEF6505A4}" destId="{85BE17F5-B104-42DE-BA3E-6063A1EC77A7}" srcOrd="1" destOrd="0" presId="urn:microsoft.com/office/officeart/2005/8/layout/gear1"/>
    <dgm:cxn modelId="{FA1F4E43-991A-486F-81B2-DB123C0DD904}" type="presOf" srcId="{64E7D985-19D3-4D12-8DD4-79A246852F7C}" destId="{C635D7FC-BB98-49DB-AD9E-646C885914FB}" srcOrd="0" destOrd="0" presId="urn:microsoft.com/office/officeart/2005/8/layout/gear1"/>
    <dgm:cxn modelId="{CC258C9E-8BC8-479B-A4A1-BF8913B3979F}" type="presOf" srcId="{5DE8E24B-17AF-40BA-8C0D-6EA0DB53EF33}" destId="{8F010314-54F9-414B-A14F-2DA6461EB11E}" srcOrd="0" destOrd="0" presId="urn:microsoft.com/office/officeart/2005/8/layout/gear1"/>
    <dgm:cxn modelId="{B7591310-CB05-4200-9989-E0E7AD35075D}" type="presOf" srcId="{7E5B2486-365F-4902-9B4F-782CDB84C1B6}" destId="{BB8C5C0D-25FC-4441-AA1A-D0FB45BB7ECA}" srcOrd="2" destOrd="0" presId="urn:microsoft.com/office/officeart/2005/8/layout/gear1"/>
    <dgm:cxn modelId="{BEA848FA-A385-44F1-BEA6-AF3EE3294C1B}" type="presOf" srcId="{BE40E365-A8E0-4066-95BA-0D1881C5DDC7}" destId="{44D0B37B-6A70-4DFA-A98D-651290407B3A}" srcOrd="0" destOrd="0" presId="urn:microsoft.com/office/officeart/2005/8/layout/gear1"/>
    <dgm:cxn modelId="{E992693C-E37D-4C75-BFCC-48B6CBEAEFE1}" type="presOf" srcId="{64E7D985-19D3-4D12-8DD4-79A246852F7C}" destId="{BB524EDC-ECC9-4FCE-99D8-48C2D3B7BE14}" srcOrd="2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1214443E-4B35-4D69-92C9-0771E1F479C1}" type="presOf" srcId="{7E5B2486-365F-4902-9B4F-782CDB84C1B6}" destId="{2CB5F1AB-6C9D-428B-BF86-D612FBCC8ADF}" srcOrd="3" destOrd="0" presId="urn:microsoft.com/office/officeart/2005/8/layout/gear1"/>
    <dgm:cxn modelId="{2DEC968B-C5BF-480E-AF33-B19C1CAC5CF5}" type="presOf" srcId="{C28CBA46-91FB-40F3-A628-651FEF6505A4}" destId="{B61E837A-BA49-4017-BA60-FA2CD74AD679}" srcOrd="2" destOrd="0" presId="urn:microsoft.com/office/officeart/2005/8/layout/gear1"/>
    <dgm:cxn modelId="{4B37790D-52F2-4D16-9267-16F2D42DEA34}" type="presOf" srcId="{7E5B2486-365F-4902-9B4F-782CDB84C1B6}" destId="{5140F291-ED28-498B-BAE6-9F621477E60F}" srcOrd="0" destOrd="0" presId="urn:microsoft.com/office/officeart/2005/8/layout/gear1"/>
    <dgm:cxn modelId="{7F8524A2-E332-442F-AF56-18D084A24F23}" type="presOf" srcId="{C28CBA46-91FB-40F3-A628-651FEF6505A4}" destId="{1272E820-6FA3-47C2-9D51-81D45D983788}" srcOrd="0" destOrd="0" presId="urn:microsoft.com/office/officeart/2005/8/layout/gear1"/>
    <dgm:cxn modelId="{62EBBB29-A445-4466-9086-59945FD97F66}" type="presOf" srcId="{7E5B2486-365F-4902-9B4F-782CDB84C1B6}" destId="{F262F588-F893-422E-9A54-DC44037042AC}" srcOrd="1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D839A99D-7176-43B3-A0A2-5E29D447172E}" type="presOf" srcId="{64E7D985-19D3-4D12-8DD4-79A246852F7C}" destId="{CF8D61D2-9347-4194-BA15-27B0AC4D50D6}" srcOrd="1" destOrd="0" presId="urn:microsoft.com/office/officeart/2005/8/layout/gear1"/>
    <dgm:cxn modelId="{024A5BC9-09DE-4F31-818E-0321F8C13610}" type="presOf" srcId="{3AF9E325-90FF-42AA-B519-43744C7F5FEC}" destId="{59924272-8EE5-4E54-86F9-3E6D04025004}" srcOrd="0" destOrd="0" presId="urn:microsoft.com/office/officeart/2005/8/layout/gear1"/>
    <dgm:cxn modelId="{3D44CE44-76CA-40E1-A4F9-DD289486A922}" type="presOf" srcId="{3F14F4E4-8651-425E-B220-B778EE59893D}" destId="{BD4931DA-6333-462C-9DEC-757480D4DE59}" srcOrd="0" destOrd="0" presId="urn:microsoft.com/office/officeart/2005/8/layout/gear1"/>
    <dgm:cxn modelId="{A0C60841-91BF-4DD5-86DA-0185DFD90698}" type="presParOf" srcId="{59924272-8EE5-4E54-86F9-3E6D04025004}" destId="{1272E820-6FA3-47C2-9D51-81D45D983788}" srcOrd="0" destOrd="0" presId="urn:microsoft.com/office/officeart/2005/8/layout/gear1"/>
    <dgm:cxn modelId="{E794E05F-7BFD-4C0D-A1EB-F61E0FF106C3}" type="presParOf" srcId="{59924272-8EE5-4E54-86F9-3E6D04025004}" destId="{85BE17F5-B104-42DE-BA3E-6063A1EC77A7}" srcOrd="1" destOrd="0" presId="urn:microsoft.com/office/officeart/2005/8/layout/gear1"/>
    <dgm:cxn modelId="{5F44A93C-8950-4D9D-9C11-AABD2C09603B}" type="presParOf" srcId="{59924272-8EE5-4E54-86F9-3E6D04025004}" destId="{B61E837A-BA49-4017-BA60-FA2CD74AD679}" srcOrd="2" destOrd="0" presId="urn:microsoft.com/office/officeart/2005/8/layout/gear1"/>
    <dgm:cxn modelId="{069586CB-340A-4EF7-B013-5CC4891D2D81}" type="presParOf" srcId="{59924272-8EE5-4E54-86F9-3E6D04025004}" destId="{C635D7FC-BB98-49DB-AD9E-646C885914FB}" srcOrd="3" destOrd="0" presId="urn:microsoft.com/office/officeart/2005/8/layout/gear1"/>
    <dgm:cxn modelId="{1E3449CD-5A5F-4441-949E-BC2DE5483D29}" type="presParOf" srcId="{59924272-8EE5-4E54-86F9-3E6D04025004}" destId="{CF8D61D2-9347-4194-BA15-27B0AC4D50D6}" srcOrd="4" destOrd="0" presId="urn:microsoft.com/office/officeart/2005/8/layout/gear1"/>
    <dgm:cxn modelId="{AB8E4CF5-DFE0-46D7-9460-B730B511C45D}" type="presParOf" srcId="{59924272-8EE5-4E54-86F9-3E6D04025004}" destId="{BB524EDC-ECC9-4FCE-99D8-48C2D3B7BE14}" srcOrd="5" destOrd="0" presId="urn:microsoft.com/office/officeart/2005/8/layout/gear1"/>
    <dgm:cxn modelId="{62171DCB-8321-4CC7-8A25-31EC12FEA9BD}" type="presParOf" srcId="{59924272-8EE5-4E54-86F9-3E6D04025004}" destId="{5140F291-ED28-498B-BAE6-9F621477E60F}" srcOrd="6" destOrd="0" presId="urn:microsoft.com/office/officeart/2005/8/layout/gear1"/>
    <dgm:cxn modelId="{9561859D-8726-4B1D-BD5E-387319193446}" type="presParOf" srcId="{59924272-8EE5-4E54-86F9-3E6D04025004}" destId="{F262F588-F893-422E-9A54-DC44037042AC}" srcOrd="7" destOrd="0" presId="urn:microsoft.com/office/officeart/2005/8/layout/gear1"/>
    <dgm:cxn modelId="{83975288-FAE3-4D77-A8D0-9C51F344D769}" type="presParOf" srcId="{59924272-8EE5-4E54-86F9-3E6D04025004}" destId="{BB8C5C0D-25FC-4441-AA1A-D0FB45BB7ECA}" srcOrd="8" destOrd="0" presId="urn:microsoft.com/office/officeart/2005/8/layout/gear1"/>
    <dgm:cxn modelId="{76D9D7AC-065E-41DB-9449-45676C5462B0}" type="presParOf" srcId="{59924272-8EE5-4E54-86F9-3E6D04025004}" destId="{2CB5F1AB-6C9D-428B-BF86-D612FBCC8ADF}" srcOrd="9" destOrd="0" presId="urn:microsoft.com/office/officeart/2005/8/layout/gear1"/>
    <dgm:cxn modelId="{AC232134-1FFA-4BDC-AAAC-A89AB50352F5}" type="presParOf" srcId="{59924272-8EE5-4E54-86F9-3E6D04025004}" destId="{8F010314-54F9-414B-A14F-2DA6461EB11E}" srcOrd="10" destOrd="0" presId="urn:microsoft.com/office/officeart/2005/8/layout/gear1"/>
    <dgm:cxn modelId="{8EB9382D-D5CB-410E-8C46-D9C7231F78A8}" type="presParOf" srcId="{59924272-8EE5-4E54-86F9-3E6D04025004}" destId="{44D0B37B-6A70-4DFA-A98D-651290407B3A}" srcOrd="11" destOrd="0" presId="urn:microsoft.com/office/officeart/2005/8/layout/gear1"/>
    <dgm:cxn modelId="{C9CD91FE-A961-441F-8717-E06E1FA8EB1C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D68A9BD-6C34-4C6B-8F53-DBF53A34ECBC}" type="presOf" srcId="{7E5B2486-365F-4902-9B4F-782CDB84C1B6}" destId="{2CB5F1AB-6C9D-428B-BF86-D612FBCC8ADF}" srcOrd="3" destOrd="0" presId="urn:microsoft.com/office/officeart/2005/8/layout/gear1"/>
    <dgm:cxn modelId="{A2AF7CF8-A190-40A7-A933-E1F8B123C169}" type="presOf" srcId="{7E5B2486-365F-4902-9B4F-782CDB84C1B6}" destId="{F262F588-F893-422E-9A54-DC44037042AC}" srcOrd="1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13E96723-F1E8-4884-9475-69B3C3AAFE2F}" type="presOf" srcId="{3AF9E325-90FF-42AA-B519-43744C7F5FEC}" destId="{59924272-8EE5-4E54-86F9-3E6D04025004}" srcOrd="0" destOrd="0" presId="urn:microsoft.com/office/officeart/2005/8/layout/gear1"/>
    <dgm:cxn modelId="{224CDD4B-4C91-4009-8B2E-D71CD5293A8E}" type="presOf" srcId="{7E5B2486-365F-4902-9B4F-782CDB84C1B6}" destId="{5140F291-ED28-498B-BAE6-9F621477E60F}" srcOrd="0" destOrd="0" presId="urn:microsoft.com/office/officeart/2005/8/layout/gear1"/>
    <dgm:cxn modelId="{9D2AA892-08B3-40D6-B403-E8C1AB3B98E3}" type="presOf" srcId="{64E7D985-19D3-4D12-8DD4-79A246852F7C}" destId="{BB524EDC-ECC9-4FCE-99D8-48C2D3B7BE14}" srcOrd="2" destOrd="0" presId="urn:microsoft.com/office/officeart/2005/8/layout/gear1"/>
    <dgm:cxn modelId="{206F42AE-3FF8-401C-937E-25CB8F07ABF0}" type="presOf" srcId="{5DE8E24B-17AF-40BA-8C0D-6EA0DB53EF33}" destId="{8F010314-54F9-414B-A14F-2DA6461EB11E}" srcOrd="0" destOrd="0" presId="urn:microsoft.com/office/officeart/2005/8/layout/gear1"/>
    <dgm:cxn modelId="{3EE3FE9C-16B4-46E0-A276-073DF27D1F09}" type="presOf" srcId="{C28CBA46-91FB-40F3-A628-651FEF6505A4}" destId="{B61E837A-BA49-4017-BA60-FA2CD74AD679}" srcOrd="2" destOrd="0" presId="urn:microsoft.com/office/officeart/2005/8/layout/gear1"/>
    <dgm:cxn modelId="{78F5F10A-3BEB-4B70-8164-E6EE3D130DAC}" type="presOf" srcId="{3F14F4E4-8651-425E-B220-B778EE59893D}" destId="{BD4931DA-6333-462C-9DEC-757480D4DE59}" srcOrd="0" destOrd="0" presId="urn:microsoft.com/office/officeart/2005/8/layout/gear1"/>
    <dgm:cxn modelId="{A3FF313B-CB96-493B-B5A4-991B9C724033}" type="presOf" srcId="{64E7D985-19D3-4D12-8DD4-79A246852F7C}" destId="{C635D7FC-BB98-49DB-AD9E-646C885914FB}" srcOrd="0" destOrd="0" presId="urn:microsoft.com/office/officeart/2005/8/layout/gear1"/>
    <dgm:cxn modelId="{7F21B195-7480-4A82-8C39-5D802E39AF7F}" type="presOf" srcId="{BE40E365-A8E0-4066-95BA-0D1881C5DDC7}" destId="{44D0B37B-6A70-4DFA-A98D-651290407B3A}" srcOrd="0" destOrd="0" presId="urn:microsoft.com/office/officeart/2005/8/layout/gear1"/>
    <dgm:cxn modelId="{2CDDFC03-CB9D-447A-B702-D1B47444A5A9}" type="presOf" srcId="{64E7D985-19D3-4D12-8DD4-79A246852F7C}" destId="{CF8D61D2-9347-4194-BA15-27B0AC4D50D6}" srcOrd="1" destOrd="0" presId="urn:microsoft.com/office/officeart/2005/8/layout/gear1"/>
    <dgm:cxn modelId="{BD2E2E78-71AA-4983-98EF-2BC47744475F}" type="presOf" srcId="{C28CBA46-91FB-40F3-A628-651FEF6505A4}" destId="{85BE17F5-B104-42DE-BA3E-6063A1EC77A7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E7268BCC-2081-4023-A140-552E67D081D0}" type="presOf" srcId="{7E5B2486-365F-4902-9B4F-782CDB84C1B6}" destId="{BB8C5C0D-25FC-4441-AA1A-D0FB45BB7ECA}" srcOrd="2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281C1199-9106-4F70-B20A-4450DE256238}" type="presOf" srcId="{C28CBA46-91FB-40F3-A628-651FEF6505A4}" destId="{1272E820-6FA3-47C2-9D51-81D45D983788}" srcOrd="0" destOrd="0" presId="urn:microsoft.com/office/officeart/2005/8/layout/gear1"/>
    <dgm:cxn modelId="{6558B25A-5672-48A1-979E-EAB01F8022A2}" type="presParOf" srcId="{59924272-8EE5-4E54-86F9-3E6D04025004}" destId="{1272E820-6FA3-47C2-9D51-81D45D983788}" srcOrd="0" destOrd="0" presId="urn:microsoft.com/office/officeart/2005/8/layout/gear1"/>
    <dgm:cxn modelId="{9BED976E-0496-4503-9755-CCE44A653C86}" type="presParOf" srcId="{59924272-8EE5-4E54-86F9-3E6D04025004}" destId="{85BE17F5-B104-42DE-BA3E-6063A1EC77A7}" srcOrd="1" destOrd="0" presId="urn:microsoft.com/office/officeart/2005/8/layout/gear1"/>
    <dgm:cxn modelId="{8D7ACE6F-2C41-452F-9D18-BC6436846A7F}" type="presParOf" srcId="{59924272-8EE5-4E54-86F9-3E6D04025004}" destId="{B61E837A-BA49-4017-BA60-FA2CD74AD679}" srcOrd="2" destOrd="0" presId="urn:microsoft.com/office/officeart/2005/8/layout/gear1"/>
    <dgm:cxn modelId="{8F4807F2-3C19-47EA-B5D3-DA557F94D776}" type="presParOf" srcId="{59924272-8EE5-4E54-86F9-3E6D04025004}" destId="{C635D7FC-BB98-49DB-AD9E-646C885914FB}" srcOrd="3" destOrd="0" presId="urn:microsoft.com/office/officeart/2005/8/layout/gear1"/>
    <dgm:cxn modelId="{380E6276-43B4-44F1-9F08-2687A08FC2E3}" type="presParOf" srcId="{59924272-8EE5-4E54-86F9-3E6D04025004}" destId="{CF8D61D2-9347-4194-BA15-27B0AC4D50D6}" srcOrd="4" destOrd="0" presId="urn:microsoft.com/office/officeart/2005/8/layout/gear1"/>
    <dgm:cxn modelId="{5721CC42-A3B8-4D30-BD4D-4C26EEE0E601}" type="presParOf" srcId="{59924272-8EE5-4E54-86F9-3E6D04025004}" destId="{BB524EDC-ECC9-4FCE-99D8-48C2D3B7BE14}" srcOrd="5" destOrd="0" presId="urn:microsoft.com/office/officeart/2005/8/layout/gear1"/>
    <dgm:cxn modelId="{EDD8F7A7-308E-40F4-A5DE-996AB0E94F4E}" type="presParOf" srcId="{59924272-8EE5-4E54-86F9-3E6D04025004}" destId="{5140F291-ED28-498B-BAE6-9F621477E60F}" srcOrd="6" destOrd="0" presId="urn:microsoft.com/office/officeart/2005/8/layout/gear1"/>
    <dgm:cxn modelId="{54B99723-40F8-44F2-8F52-27BA640AE3C5}" type="presParOf" srcId="{59924272-8EE5-4E54-86F9-3E6D04025004}" destId="{F262F588-F893-422E-9A54-DC44037042AC}" srcOrd="7" destOrd="0" presId="urn:microsoft.com/office/officeart/2005/8/layout/gear1"/>
    <dgm:cxn modelId="{F76AB84C-6340-43F8-8643-9CEBF1A4CA10}" type="presParOf" srcId="{59924272-8EE5-4E54-86F9-3E6D04025004}" destId="{BB8C5C0D-25FC-4441-AA1A-D0FB45BB7ECA}" srcOrd="8" destOrd="0" presId="urn:microsoft.com/office/officeart/2005/8/layout/gear1"/>
    <dgm:cxn modelId="{150DA82F-8443-455D-B864-8416E43717C8}" type="presParOf" srcId="{59924272-8EE5-4E54-86F9-3E6D04025004}" destId="{2CB5F1AB-6C9D-428B-BF86-D612FBCC8ADF}" srcOrd="9" destOrd="0" presId="urn:microsoft.com/office/officeart/2005/8/layout/gear1"/>
    <dgm:cxn modelId="{84101DEF-A097-45B6-B4CF-3290A48305E8}" type="presParOf" srcId="{59924272-8EE5-4E54-86F9-3E6D04025004}" destId="{8F010314-54F9-414B-A14F-2DA6461EB11E}" srcOrd="10" destOrd="0" presId="urn:microsoft.com/office/officeart/2005/8/layout/gear1"/>
    <dgm:cxn modelId="{D4F5F96A-2B4F-4410-89B9-68F29B31426A}" type="presParOf" srcId="{59924272-8EE5-4E54-86F9-3E6D04025004}" destId="{44D0B37B-6A70-4DFA-A98D-651290407B3A}" srcOrd="11" destOrd="0" presId="urn:microsoft.com/office/officeart/2005/8/layout/gear1"/>
    <dgm:cxn modelId="{A5320183-D13C-4ACD-BC17-F4EF29059B1F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C024706-F282-4691-BCCF-F658C8E6700E}" type="presOf" srcId="{7E5B2486-365F-4902-9B4F-782CDB84C1B6}" destId="{BB8C5C0D-25FC-4441-AA1A-D0FB45BB7ECA}" srcOrd="2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8517AB4A-B223-4430-907E-6D910543E8F1}" type="presOf" srcId="{5DE8E24B-17AF-40BA-8C0D-6EA0DB53EF33}" destId="{8F010314-54F9-414B-A14F-2DA6461EB11E}" srcOrd="0" destOrd="0" presId="urn:microsoft.com/office/officeart/2005/8/layout/gear1"/>
    <dgm:cxn modelId="{62FCEAAA-FA5C-4452-90D6-9EDD8FE540D7}" type="presOf" srcId="{C28CBA46-91FB-40F3-A628-651FEF6505A4}" destId="{B61E837A-BA49-4017-BA60-FA2CD74AD679}" srcOrd="2" destOrd="0" presId="urn:microsoft.com/office/officeart/2005/8/layout/gear1"/>
    <dgm:cxn modelId="{C26B5340-E156-4CAA-A7FF-AA630AB08B6B}" type="presOf" srcId="{C28CBA46-91FB-40F3-A628-651FEF6505A4}" destId="{1272E820-6FA3-47C2-9D51-81D45D983788}" srcOrd="0" destOrd="0" presId="urn:microsoft.com/office/officeart/2005/8/layout/gear1"/>
    <dgm:cxn modelId="{1F290FDD-048A-466A-8A3C-E21882AB3A3E}" type="presOf" srcId="{3F14F4E4-8651-425E-B220-B778EE59893D}" destId="{BD4931DA-6333-462C-9DEC-757480D4DE59}" srcOrd="0" destOrd="0" presId="urn:microsoft.com/office/officeart/2005/8/layout/gear1"/>
    <dgm:cxn modelId="{C172D677-0479-412F-9877-DE15C07F3577}" type="presOf" srcId="{7E5B2486-365F-4902-9B4F-782CDB84C1B6}" destId="{5140F291-ED28-498B-BAE6-9F621477E60F}" srcOrd="0" destOrd="0" presId="urn:microsoft.com/office/officeart/2005/8/layout/gear1"/>
    <dgm:cxn modelId="{BACC44BF-2F72-42C0-9199-28E261F08F1F}" type="presOf" srcId="{3AF9E325-90FF-42AA-B519-43744C7F5FEC}" destId="{59924272-8EE5-4E54-86F9-3E6D04025004}" srcOrd="0" destOrd="0" presId="urn:microsoft.com/office/officeart/2005/8/layout/gear1"/>
    <dgm:cxn modelId="{5E9420A8-5135-4A8E-8073-849E409F3939}" type="presOf" srcId="{BE40E365-A8E0-4066-95BA-0D1881C5DDC7}" destId="{44D0B37B-6A70-4DFA-A98D-651290407B3A}" srcOrd="0" destOrd="0" presId="urn:microsoft.com/office/officeart/2005/8/layout/gear1"/>
    <dgm:cxn modelId="{38BEEE6D-CDE8-493E-A189-3A3AC37ED7A3}" type="presOf" srcId="{7E5B2486-365F-4902-9B4F-782CDB84C1B6}" destId="{2CB5F1AB-6C9D-428B-BF86-D612FBCC8ADF}" srcOrd="3" destOrd="0" presId="urn:microsoft.com/office/officeart/2005/8/layout/gear1"/>
    <dgm:cxn modelId="{E7561242-6038-46D5-A783-C7469C94A493}" type="presOf" srcId="{7E5B2486-365F-4902-9B4F-782CDB84C1B6}" destId="{F262F588-F893-422E-9A54-DC44037042AC}" srcOrd="1" destOrd="0" presId="urn:microsoft.com/office/officeart/2005/8/layout/gear1"/>
    <dgm:cxn modelId="{96793479-6ED1-4E27-A4D9-68E7AEABC849}" type="presOf" srcId="{64E7D985-19D3-4D12-8DD4-79A246852F7C}" destId="{C635D7FC-BB98-49DB-AD9E-646C885914FB}" srcOrd="0" destOrd="0" presId="urn:microsoft.com/office/officeart/2005/8/layout/gear1"/>
    <dgm:cxn modelId="{99A72B9F-FA5D-4533-A778-00DE5401096C}" type="presOf" srcId="{C28CBA46-91FB-40F3-A628-651FEF6505A4}" destId="{85BE17F5-B104-42DE-BA3E-6063A1EC77A7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E6155FDB-96E5-40CB-B6A2-74E0ED2FBB77}" type="presOf" srcId="{64E7D985-19D3-4D12-8DD4-79A246852F7C}" destId="{CF8D61D2-9347-4194-BA15-27B0AC4D50D6}" srcOrd="1" destOrd="0" presId="urn:microsoft.com/office/officeart/2005/8/layout/gear1"/>
    <dgm:cxn modelId="{084CC468-A5C2-4E87-A624-7070F7BFFFC8}" type="presOf" srcId="{64E7D985-19D3-4D12-8DD4-79A246852F7C}" destId="{BB524EDC-ECC9-4FCE-99D8-48C2D3B7BE14}" srcOrd="2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9DF426E8-A69C-46A4-8652-6C992263F6E6}" type="presParOf" srcId="{59924272-8EE5-4E54-86F9-3E6D04025004}" destId="{1272E820-6FA3-47C2-9D51-81D45D983788}" srcOrd="0" destOrd="0" presId="urn:microsoft.com/office/officeart/2005/8/layout/gear1"/>
    <dgm:cxn modelId="{CA5D778F-A862-49C7-8A30-5BEDEA2C5A90}" type="presParOf" srcId="{59924272-8EE5-4E54-86F9-3E6D04025004}" destId="{85BE17F5-B104-42DE-BA3E-6063A1EC77A7}" srcOrd="1" destOrd="0" presId="urn:microsoft.com/office/officeart/2005/8/layout/gear1"/>
    <dgm:cxn modelId="{41987AE7-CC67-4E70-BCD7-C918E36325CD}" type="presParOf" srcId="{59924272-8EE5-4E54-86F9-3E6D04025004}" destId="{B61E837A-BA49-4017-BA60-FA2CD74AD679}" srcOrd="2" destOrd="0" presId="urn:microsoft.com/office/officeart/2005/8/layout/gear1"/>
    <dgm:cxn modelId="{877E30DC-4C54-4728-A96E-BFB5084429CA}" type="presParOf" srcId="{59924272-8EE5-4E54-86F9-3E6D04025004}" destId="{C635D7FC-BB98-49DB-AD9E-646C885914FB}" srcOrd="3" destOrd="0" presId="urn:microsoft.com/office/officeart/2005/8/layout/gear1"/>
    <dgm:cxn modelId="{D806B0EE-98AA-45D8-9806-469B11F810C6}" type="presParOf" srcId="{59924272-8EE5-4E54-86F9-3E6D04025004}" destId="{CF8D61D2-9347-4194-BA15-27B0AC4D50D6}" srcOrd="4" destOrd="0" presId="urn:microsoft.com/office/officeart/2005/8/layout/gear1"/>
    <dgm:cxn modelId="{46AD7176-3970-4694-AE37-6E91310D6DBC}" type="presParOf" srcId="{59924272-8EE5-4E54-86F9-3E6D04025004}" destId="{BB524EDC-ECC9-4FCE-99D8-48C2D3B7BE14}" srcOrd="5" destOrd="0" presId="urn:microsoft.com/office/officeart/2005/8/layout/gear1"/>
    <dgm:cxn modelId="{2265BEB8-283F-41A0-BA6D-5513606E2882}" type="presParOf" srcId="{59924272-8EE5-4E54-86F9-3E6D04025004}" destId="{5140F291-ED28-498B-BAE6-9F621477E60F}" srcOrd="6" destOrd="0" presId="urn:microsoft.com/office/officeart/2005/8/layout/gear1"/>
    <dgm:cxn modelId="{5A66F152-D28A-4D24-83EE-4D666BA19732}" type="presParOf" srcId="{59924272-8EE5-4E54-86F9-3E6D04025004}" destId="{F262F588-F893-422E-9A54-DC44037042AC}" srcOrd="7" destOrd="0" presId="urn:microsoft.com/office/officeart/2005/8/layout/gear1"/>
    <dgm:cxn modelId="{93DB8068-224E-4185-B52F-69D15391BA67}" type="presParOf" srcId="{59924272-8EE5-4E54-86F9-3E6D04025004}" destId="{BB8C5C0D-25FC-4441-AA1A-D0FB45BB7ECA}" srcOrd="8" destOrd="0" presId="urn:microsoft.com/office/officeart/2005/8/layout/gear1"/>
    <dgm:cxn modelId="{73157A3C-555B-463F-8DB0-3DCC0DABE188}" type="presParOf" srcId="{59924272-8EE5-4E54-86F9-3E6D04025004}" destId="{2CB5F1AB-6C9D-428B-BF86-D612FBCC8ADF}" srcOrd="9" destOrd="0" presId="urn:microsoft.com/office/officeart/2005/8/layout/gear1"/>
    <dgm:cxn modelId="{31B622D0-F841-4D6F-8A88-5FEB6BA97922}" type="presParOf" srcId="{59924272-8EE5-4E54-86F9-3E6D04025004}" destId="{8F010314-54F9-414B-A14F-2DA6461EB11E}" srcOrd="10" destOrd="0" presId="urn:microsoft.com/office/officeart/2005/8/layout/gear1"/>
    <dgm:cxn modelId="{93F57797-CA31-4B44-BFDC-386C7506F1F0}" type="presParOf" srcId="{59924272-8EE5-4E54-86F9-3E6D04025004}" destId="{44D0B37B-6A70-4DFA-A98D-651290407B3A}" srcOrd="11" destOrd="0" presId="urn:microsoft.com/office/officeart/2005/8/layout/gear1"/>
    <dgm:cxn modelId="{4CEC9753-FB0C-4D0F-8B95-B876AFF9F480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153100" y="153572"/>
          <a:ext cx="174289" cy="17428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188140" y="194398"/>
        <a:ext cx="104209" cy="89589"/>
      </dsp:txXfrm>
    </dsp:sp>
    <dsp:sp modelId="{C635D7FC-BB98-49DB-AD9E-646C885914FB}">
      <dsp:nvSpPr>
        <dsp:cNvPr id="0" name=""/>
        <dsp:cNvSpPr/>
      </dsp:nvSpPr>
      <dsp:spPr>
        <a:xfrm>
          <a:off x="51695" y="112376"/>
          <a:ext cx="126756" cy="126756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83606" y="144480"/>
        <a:ext cx="62934" cy="62548"/>
      </dsp:txXfrm>
    </dsp:sp>
    <dsp:sp modelId="{5140F291-ED28-498B-BAE6-9F621477E60F}">
      <dsp:nvSpPr>
        <dsp:cNvPr id="0" name=""/>
        <dsp:cNvSpPr/>
      </dsp:nvSpPr>
      <dsp:spPr>
        <a:xfrm rot="20700000">
          <a:off x="122692" y="24928"/>
          <a:ext cx="124195" cy="124195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149931" y="52167"/>
        <a:ext cx="69715" cy="69715"/>
      </dsp:txXfrm>
    </dsp:sp>
    <dsp:sp modelId="{8F010314-54F9-414B-A14F-2DA6461EB11E}">
      <dsp:nvSpPr>
        <dsp:cNvPr id="0" name=""/>
        <dsp:cNvSpPr/>
      </dsp:nvSpPr>
      <dsp:spPr>
        <a:xfrm>
          <a:off x="118584" y="133844"/>
          <a:ext cx="223091" cy="223091"/>
        </a:xfrm>
        <a:prstGeom prst="circularArrow">
          <a:avLst>
            <a:gd name="adj1" fmla="val 4687"/>
            <a:gd name="adj2" fmla="val 299029"/>
            <a:gd name="adj3" fmla="val 2201173"/>
            <a:gd name="adj4" fmla="val 1763604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29247" y="99033"/>
          <a:ext cx="162089" cy="1620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93964" y="12427"/>
          <a:ext cx="174765" cy="1747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153100" y="153572"/>
          <a:ext cx="174289" cy="17428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188140" y="194398"/>
        <a:ext cx="104209" cy="89589"/>
      </dsp:txXfrm>
    </dsp:sp>
    <dsp:sp modelId="{C635D7FC-BB98-49DB-AD9E-646C885914FB}">
      <dsp:nvSpPr>
        <dsp:cNvPr id="0" name=""/>
        <dsp:cNvSpPr/>
      </dsp:nvSpPr>
      <dsp:spPr>
        <a:xfrm>
          <a:off x="51695" y="112376"/>
          <a:ext cx="126756" cy="126756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83606" y="144480"/>
        <a:ext cx="62934" cy="62548"/>
      </dsp:txXfrm>
    </dsp:sp>
    <dsp:sp modelId="{5140F291-ED28-498B-BAE6-9F621477E60F}">
      <dsp:nvSpPr>
        <dsp:cNvPr id="0" name=""/>
        <dsp:cNvSpPr/>
      </dsp:nvSpPr>
      <dsp:spPr>
        <a:xfrm rot="20700000">
          <a:off x="122692" y="24928"/>
          <a:ext cx="124195" cy="124195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149931" y="52167"/>
        <a:ext cx="69715" cy="69715"/>
      </dsp:txXfrm>
    </dsp:sp>
    <dsp:sp modelId="{8F010314-54F9-414B-A14F-2DA6461EB11E}">
      <dsp:nvSpPr>
        <dsp:cNvPr id="0" name=""/>
        <dsp:cNvSpPr/>
      </dsp:nvSpPr>
      <dsp:spPr>
        <a:xfrm>
          <a:off x="118584" y="133844"/>
          <a:ext cx="223091" cy="223091"/>
        </a:xfrm>
        <a:prstGeom prst="circularArrow">
          <a:avLst>
            <a:gd name="adj1" fmla="val 4687"/>
            <a:gd name="adj2" fmla="val 299029"/>
            <a:gd name="adj3" fmla="val 2201173"/>
            <a:gd name="adj4" fmla="val 1763604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29247" y="99033"/>
          <a:ext cx="162089" cy="1620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93964" y="12427"/>
          <a:ext cx="174765" cy="1747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148200" y="167615"/>
          <a:ext cx="181133" cy="181133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184616" y="210045"/>
        <a:ext cx="108301" cy="93106"/>
      </dsp:txXfrm>
    </dsp:sp>
    <dsp:sp modelId="{C635D7FC-BB98-49DB-AD9E-646C885914FB}">
      <dsp:nvSpPr>
        <dsp:cNvPr id="0" name=""/>
        <dsp:cNvSpPr/>
      </dsp:nvSpPr>
      <dsp:spPr>
        <a:xfrm>
          <a:off x="42813" y="124802"/>
          <a:ext cx="131733" cy="131733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75977" y="158167"/>
        <a:ext cx="65405" cy="65003"/>
      </dsp:txXfrm>
    </dsp:sp>
    <dsp:sp modelId="{5140F291-ED28-498B-BAE6-9F621477E60F}">
      <dsp:nvSpPr>
        <dsp:cNvPr id="0" name=""/>
        <dsp:cNvSpPr/>
      </dsp:nvSpPr>
      <dsp:spPr>
        <a:xfrm rot="20700000">
          <a:off x="116597" y="33919"/>
          <a:ext cx="129072" cy="12907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144907" y="62228"/>
        <a:ext cx="72453" cy="72453"/>
      </dsp:txXfrm>
    </dsp:sp>
    <dsp:sp modelId="{8F010314-54F9-414B-A14F-2DA6461EB11E}">
      <dsp:nvSpPr>
        <dsp:cNvPr id="0" name=""/>
        <dsp:cNvSpPr/>
      </dsp:nvSpPr>
      <dsp:spPr>
        <a:xfrm>
          <a:off x="112243" y="147086"/>
          <a:ext cx="231851" cy="231851"/>
        </a:xfrm>
        <a:prstGeom prst="circularArrow">
          <a:avLst>
            <a:gd name="adj1" fmla="val 4687"/>
            <a:gd name="adj2" fmla="val 299029"/>
            <a:gd name="adj3" fmla="val 2202327"/>
            <a:gd name="adj4" fmla="val 1764692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19483" y="111042"/>
          <a:ext cx="168454" cy="1684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86742" y="21035"/>
          <a:ext cx="181627" cy="18162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206378" y="204943"/>
          <a:ext cx="244434" cy="24443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255520" y="262200"/>
        <a:ext cx="146150" cy="125645"/>
      </dsp:txXfrm>
    </dsp:sp>
    <dsp:sp modelId="{C635D7FC-BB98-49DB-AD9E-646C885914FB}">
      <dsp:nvSpPr>
        <dsp:cNvPr id="0" name=""/>
        <dsp:cNvSpPr/>
      </dsp:nvSpPr>
      <dsp:spPr>
        <a:xfrm>
          <a:off x="64161" y="147167"/>
          <a:ext cx="177770" cy="177770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8915" y="192192"/>
        <a:ext cx="88262" cy="87720"/>
      </dsp:txXfrm>
    </dsp:sp>
    <dsp:sp modelId="{5140F291-ED28-498B-BAE6-9F621477E60F}">
      <dsp:nvSpPr>
        <dsp:cNvPr id="0" name=""/>
        <dsp:cNvSpPr/>
      </dsp:nvSpPr>
      <dsp:spPr>
        <a:xfrm rot="20700000">
          <a:off x="163731" y="24523"/>
          <a:ext cx="174179" cy="174179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201934" y="62726"/>
        <a:ext cx="97773" cy="97773"/>
      </dsp:txXfrm>
    </dsp:sp>
    <dsp:sp modelId="{8F010314-54F9-414B-A14F-2DA6461EB11E}">
      <dsp:nvSpPr>
        <dsp:cNvPr id="0" name=""/>
        <dsp:cNvSpPr/>
      </dsp:nvSpPr>
      <dsp:spPr>
        <a:xfrm>
          <a:off x="162546" y="177787"/>
          <a:ext cx="312876" cy="312876"/>
        </a:xfrm>
        <a:prstGeom prst="circularArrow">
          <a:avLst>
            <a:gd name="adj1" fmla="val 4687"/>
            <a:gd name="adj2" fmla="val 299029"/>
            <a:gd name="adj3" fmla="val 2184418"/>
            <a:gd name="adj4" fmla="val 1725305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32679" y="123423"/>
          <a:ext cx="227324" cy="2273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123442" y="1962"/>
          <a:ext cx="245101" cy="2451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206378" y="204943"/>
          <a:ext cx="244434" cy="24443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255520" y="262200"/>
        <a:ext cx="146150" cy="125645"/>
      </dsp:txXfrm>
    </dsp:sp>
    <dsp:sp modelId="{C635D7FC-BB98-49DB-AD9E-646C885914FB}">
      <dsp:nvSpPr>
        <dsp:cNvPr id="0" name=""/>
        <dsp:cNvSpPr/>
      </dsp:nvSpPr>
      <dsp:spPr>
        <a:xfrm>
          <a:off x="64161" y="147167"/>
          <a:ext cx="177770" cy="177770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8915" y="192192"/>
        <a:ext cx="88262" cy="87720"/>
      </dsp:txXfrm>
    </dsp:sp>
    <dsp:sp modelId="{5140F291-ED28-498B-BAE6-9F621477E60F}">
      <dsp:nvSpPr>
        <dsp:cNvPr id="0" name=""/>
        <dsp:cNvSpPr/>
      </dsp:nvSpPr>
      <dsp:spPr>
        <a:xfrm rot="20700000">
          <a:off x="163731" y="24523"/>
          <a:ext cx="174179" cy="174179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201934" y="62726"/>
        <a:ext cx="97773" cy="97773"/>
      </dsp:txXfrm>
    </dsp:sp>
    <dsp:sp modelId="{8F010314-54F9-414B-A14F-2DA6461EB11E}">
      <dsp:nvSpPr>
        <dsp:cNvPr id="0" name=""/>
        <dsp:cNvSpPr/>
      </dsp:nvSpPr>
      <dsp:spPr>
        <a:xfrm>
          <a:off x="162546" y="177787"/>
          <a:ext cx="312876" cy="312876"/>
        </a:xfrm>
        <a:prstGeom prst="circularArrow">
          <a:avLst>
            <a:gd name="adj1" fmla="val 4687"/>
            <a:gd name="adj2" fmla="val 299029"/>
            <a:gd name="adj3" fmla="val 2184418"/>
            <a:gd name="adj4" fmla="val 1725305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32679" y="123423"/>
          <a:ext cx="227324" cy="2273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123442" y="1962"/>
          <a:ext cx="245101" cy="2451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206378" y="204943"/>
          <a:ext cx="244434" cy="24443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255520" y="262200"/>
        <a:ext cx="146150" cy="125645"/>
      </dsp:txXfrm>
    </dsp:sp>
    <dsp:sp modelId="{C635D7FC-BB98-49DB-AD9E-646C885914FB}">
      <dsp:nvSpPr>
        <dsp:cNvPr id="0" name=""/>
        <dsp:cNvSpPr/>
      </dsp:nvSpPr>
      <dsp:spPr>
        <a:xfrm>
          <a:off x="64161" y="147167"/>
          <a:ext cx="177770" cy="177770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8915" y="192192"/>
        <a:ext cx="88262" cy="87720"/>
      </dsp:txXfrm>
    </dsp:sp>
    <dsp:sp modelId="{5140F291-ED28-498B-BAE6-9F621477E60F}">
      <dsp:nvSpPr>
        <dsp:cNvPr id="0" name=""/>
        <dsp:cNvSpPr/>
      </dsp:nvSpPr>
      <dsp:spPr>
        <a:xfrm rot="20700000">
          <a:off x="163731" y="24523"/>
          <a:ext cx="174179" cy="174179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201934" y="62726"/>
        <a:ext cx="97773" cy="97773"/>
      </dsp:txXfrm>
    </dsp:sp>
    <dsp:sp modelId="{8F010314-54F9-414B-A14F-2DA6461EB11E}">
      <dsp:nvSpPr>
        <dsp:cNvPr id="0" name=""/>
        <dsp:cNvSpPr/>
      </dsp:nvSpPr>
      <dsp:spPr>
        <a:xfrm>
          <a:off x="162546" y="177787"/>
          <a:ext cx="312876" cy="312876"/>
        </a:xfrm>
        <a:prstGeom prst="circularArrow">
          <a:avLst>
            <a:gd name="adj1" fmla="val 4687"/>
            <a:gd name="adj2" fmla="val 299029"/>
            <a:gd name="adj3" fmla="val 2184418"/>
            <a:gd name="adj4" fmla="val 1725305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32679" y="123423"/>
          <a:ext cx="227324" cy="2273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123442" y="1962"/>
          <a:ext cx="245101" cy="2451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0941-BBAD-4EF7-AB6D-111D6000CC4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B4C3-791F-4941-B41C-463985A9EE5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53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~123 million sequence alignments, for under 30$ with zero up front hardware cost,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98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B5E0-7156-4862-863D-0FB174F91A9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2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Azure Queues</a:t>
            </a:r>
            <a:r>
              <a:rPr lang="en-US" baseline="0" dirty="0" smtClean="0"/>
              <a:t> for scheduling, Tables to store meta-data and monitoring data, Blobs for input/output/intermediate data storage.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0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0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our current work, we extend MR4Azure to support iterative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 We added an additional merge step to the programming model, where the computations decides whether to go for a new iteration or not. We also support in-memory caching of static data between iterations and we developed a hybrid scheduling strategy to perform cache aware scheduling.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4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4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94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Right(c):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128 million data points in 128 Azure small instances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KMeansClustering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Scalability.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Left(a):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parallel efficiency of strong scaling using 128 million data points.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Center(b):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scaling. Workload per core is kept constant (ideal is a straight horizontal line).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9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9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9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6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6. Twister4Azure MDS performance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Instance type study using 76800 data points, 32 instances, 20 iterations.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Twister4Azure MDS individual task execution time histogram for 144384 x144384 distance matrix in 64 Azure small instances, 10 iterations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144384 x144384 distance matrix in 64 Azure small instances, 10 iterations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7.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 where workload per core is ~constant. Ideal is a straight horizontal line.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size scaling with 128 Azure small instances/cores, 20 iterations.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Time per iteration with increasing number of iterations 30k x 30k distance matrix, 15 instances.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8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2462-40BB-49EC-81D3-B2D2D6D8EF9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15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7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4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040E0-0610-409E-8CF7-FBD89E58EDE7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BA79C-1AB2-465C-B64D-C3BDC5A89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7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D0BC24-B970-4BFF-A4A1-154EFE859A7B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D25B9-C8A2-4B31-A07E-F8E0B271C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700C7-C1F2-4828-A1E5-32F045116C01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A2DEB-C58B-4012-97C6-B168F993F0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2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B1851-E62C-4FF9-9E6A-F62EDDBDC873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B5131-F7AB-4E29-A874-03BF40D4E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A3331-788E-4FEA-B33B-5293332056E6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BF021-4FAE-4A37-AF68-848C56E06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9FFBA-36B3-4778-BD0A-2EAF5664492C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F5898-6011-4122-8256-B55C81629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7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DD60F-ACCD-45BE-8FCA-DE069F6DCCAB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1E25C-DB47-43A7-A15B-1746E314E3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2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EC0E4-7C6A-45C4-B814-0669FCD7F542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8B26E-29FB-493F-BC2D-0DDF0898A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2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639CA-722C-4799-A697-F21A59DA9A0E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0BD35-6DDF-4F80-9530-2262D11BB5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3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54AF-81AF-4D72-B9E5-4DC3FBCB3C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6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0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EEC0-0553-4E28-97A1-94B2FD4255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8BBE-F9F1-40CD-B0C2-2DC4CE5C9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14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EA73F-CBA0-480F-8620-5B946AF7B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65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D644D-FCDB-4309-919A-DE501910A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01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BBB27-0738-4421-A873-1B7FC9258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36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7724C-6BFD-4CA5-867E-364EFF07E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61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B404C-0F1D-4233-BDD4-75D734E73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37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E49C8-13D8-46F8-BA1B-4EDCD5372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63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A6C5E-C18E-4194-A779-26CD0419C2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8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C2903-7AC9-44DB-B44D-04109C50FF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E1BAC-2122-43F8-8F14-0D3EAC3ADBBC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58E66-1327-4F1D-8C5C-A65E7F69C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A1DD9-6831-4907-AB6E-75F8D5B8D593}" type="datetime1">
              <a:rPr lang="en-US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65C8-3055-40ED-97C7-6BABE885B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7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12/1/2011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2998E0-E3C3-467F-A859-F8BB242610B0}" type="datetime1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12/1/2011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72DFEA6-E3AF-4A5B-A60D-C3AE484347DF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12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EF2DB-F545-4624-AD8C-FBEB4FC295F9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3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12/1/2011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alsahpc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hpc.indiana.edu/mapreduceroles4azur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41.png"/><Relationship Id="rId4" Type="http://schemas.openxmlformats.org/officeDocument/2006/relationships/image" Target="../media/image25.png"/><Relationship Id="rId9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hpc.indiana.edu/twister4azur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sall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304800"/>
            <a:ext cx="8763000" cy="1470025"/>
          </a:xfrm>
        </p:spPr>
        <p:txBody>
          <a:bodyPr>
            <a:noAutofit/>
          </a:bodyPr>
          <a:lstStyle/>
          <a:p>
            <a:r>
              <a:rPr lang="en-US" sz="4800" dirty="0"/>
              <a:t>Data Intensive Applications on Clouds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The Second International Workshop on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Data Intensive Computing in the Clouds (DataCloud-SC11)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at SC11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November 14 2011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581400"/>
            <a:ext cx="9144000" cy="4655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</a:t>
            </a:r>
            <a:r>
              <a:rPr lang="en-US" sz="2000" dirty="0" smtClean="0">
                <a:solidFill>
                  <a:prstClr val="black"/>
                </a:solidFill>
              </a:rPr>
              <a:t> 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http://www.salsahpc.org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endParaRPr lang="en-US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Bloomington</a:t>
            </a:r>
          </a:p>
          <a:p>
            <a:pPr algn="ctr">
              <a:spcBef>
                <a:spcPct val="20000"/>
              </a:spcBef>
            </a:pP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Judy Qiu and several students 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MapReduce “File/Data Repository” Parallelism</a:t>
            </a:r>
            <a:endParaRPr lang="en-US" sz="24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20000" cy="3810000"/>
            <a:chOff x="228600" y="3048000"/>
            <a:chExt cx="76200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20000" cy="3810000"/>
              <a:chOff x="228600" y="3048000"/>
              <a:chExt cx="76200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3914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Instruments</a:t>
            </a: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Disks</a:t>
            </a: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1</a:t>
            </a:r>
            <a:endParaRPr lang="en-US" b="1" baseline="-25000" dirty="0">
              <a:solidFill>
                <a:srgbClr val="00B05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endParaRPr lang="en-US" b="1" baseline="-25000" dirty="0">
              <a:solidFill>
                <a:srgbClr val="00B05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  <a:latin typeface="Arial" pitchFamily="34" charset="0"/>
                <a:ea typeface="ＭＳ Ｐゴシック" pitchFamily="34" charset="-128"/>
              </a:rPr>
              <a:t>3</a:t>
            </a:r>
            <a:endParaRPr lang="en-US" b="1" baseline="-25000" dirty="0">
              <a:solidFill>
                <a:srgbClr val="00B05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</a:rPr>
              <a:t>Reduce</a:t>
            </a:r>
            <a:endParaRPr lang="en-US" b="1" baseline="-25000" dirty="0">
              <a:solidFill>
                <a:srgbClr val="FFC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Communication</a:t>
            </a: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457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Map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     = (data parallel) computation reading and writing data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Reduce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= Collective/Consolidation phase e.g. forming multiple global sums as in histogram</a:t>
            </a: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Portals</a:t>
            </a:r>
            <a:b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/Users</a:t>
            </a:r>
            <a:endParaRPr lang="en-US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49" name="Group 448"/>
          <p:cNvGrpSpPr/>
          <p:nvPr/>
        </p:nvGrpSpPr>
        <p:grpSpPr>
          <a:xfrm>
            <a:off x="3505200" y="1752600"/>
            <a:ext cx="4648200" cy="4876800"/>
            <a:chOff x="3505200" y="1752600"/>
            <a:chExt cx="4648200" cy="4876800"/>
          </a:xfrm>
        </p:grpSpPr>
        <p:grpSp>
          <p:nvGrpSpPr>
            <p:cNvPr id="243" name="Group 242"/>
            <p:cNvGrpSpPr/>
            <p:nvPr/>
          </p:nvGrpSpPr>
          <p:grpSpPr>
            <a:xfrm>
              <a:off x="3505200" y="1752600"/>
              <a:ext cx="4648200" cy="4876800"/>
              <a:chOff x="381000" y="1219200"/>
              <a:chExt cx="4648200" cy="4876800"/>
            </a:xfrm>
          </p:grpSpPr>
          <p:grpSp>
            <p:nvGrpSpPr>
              <p:cNvPr id="244" name="Group 291"/>
              <p:cNvGrpSpPr/>
              <p:nvPr/>
            </p:nvGrpSpPr>
            <p:grpSpPr>
              <a:xfrm>
                <a:off x="381000" y="1219200"/>
                <a:ext cx="4648200" cy="4876800"/>
                <a:chOff x="228600" y="1905000"/>
                <a:chExt cx="4331278" cy="4724400"/>
              </a:xfrm>
            </p:grpSpPr>
            <p:grpSp>
              <p:nvGrpSpPr>
                <p:cNvPr id="271" name="Group 163"/>
                <p:cNvGrpSpPr/>
                <p:nvPr/>
              </p:nvGrpSpPr>
              <p:grpSpPr>
                <a:xfrm>
                  <a:off x="228600" y="1905000"/>
                  <a:ext cx="4331278" cy="4724400"/>
                  <a:chOff x="228600" y="1905000"/>
                  <a:chExt cx="4331278" cy="4724400"/>
                </a:xfrm>
              </p:grpSpPr>
              <p:sp>
                <p:nvSpPr>
                  <p:cNvPr id="273" name="Rectangle 272"/>
                  <p:cNvSpPr/>
                  <p:nvPr/>
                </p:nvSpPr>
                <p:spPr>
                  <a:xfrm>
                    <a:off x="228600" y="1905000"/>
                    <a:ext cx="4331278" cy="472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74" name="Group 94"/>
                  <p:cNvGrpSpPr/>
                  <p:nvPr/>
                </p:nvGrpSpPr>
                <p:grpSpPr>
                  <a:xfrm>
                    <a:off x="304800" y="2895600"/>
                    <a:ext cx="685801" cy="3668485"/>
                    <a:chOff x="304800" y="2895600"/>
                    <a:chExt cx="685801" cy="3668485"/>
                  </a:xfrm>
                </p:grpSpPr>
                <p:grpSp>
                  <p:nvGrpSpPr>
                    <p:cNvPr id="307" name="Group 13"/>
                    <p:cNvGrpSpPr/>
                    <p:nvPr/>
                  </p:nvGrpSpPr>
                  <p:grpSpPr>
                    <a:xfrm>
                      <a:off x="304800" y="2895600"/>
                      <a:ext cx="457200" cy="3668485"/>
                      <a:chOff x="3581400" y="3037115"/>
                      <a:chExt cx="457200" cy="3668485"/>
                    </a:xfrm>
                    <a:solidFill>
                      <a:srgbClr val="92D050"/>
                    </a:solidFill>
                  </p:grpSpPr>
                  <p:sp>
                    <p:nvSpPr>
                      <p:cNvPr id="341" name="Oval 59"/>
                      <p:cNvSpPr/>
                      <p:nvPr/>
                    </p:nvSpPr>
                    <p:spPr>
                      <a:xfrm rot="16200000">
                        <a:off x="3581400" y="6248400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4" name="Oval 5"/>
                      <p:cNvSpPr/>
                      <p:nvPr/>
                    </p:nvSpPr>
                    <p:spPr>
                      <a:xfrm rot="16200000">
                        <a:off x="3581400" y="5606143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5" name="Oval 6"/>
                      <p:cNvSpPr/>
                      <p:nvPr/>
                    </p:nvSpPr>
                    <p:spPr>
                      <a:xfrm rot="16200000">
                        <a:off x="3581400" y="4963886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6" name="Oval 7"/>
                      <p:cNvSpPr/>
                      <p:nvPr/>
                    </p:nvSpPr>
                    <p:spPr>
                      <a:xfrm rot="16200000">
                        <a:off x="3581400" y="4321629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 rot="16200000">
                        <a:off x="3581400" y="3037115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8" name="Oval 357"/>
                      <p:cNvSpPr/>
                      <p:nvPr/>
                    </p:nvSpPr>
                    <p:spPr>
                      <a:xfrm rot="16200000">
                        <a:off x="3581400" y="3679372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08" name="Group 81"/>
                    <p:cNvGrpSpPr/>
                    <p:nvPr/>
                  </p:nvGrpSpPr>
                  <p:grpSpPr>
                    <a:xfrm>
                      <a:off x="838200" y="30480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339" name="Straight Arrow Connector 57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0" name="Straight Arrow Connector 58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09" name="Group 82"/>
                    <p:cNvGrpSpPr/>
                    <p:nvPr/>
                  </p:nvGrpSpPr>
                  <p:grpSpPr>
                    <a:xfrm>
                      <a:off x="838200" y="43434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325" name="Straight Arrow Connector 324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8" name="Straight Arrow Connector 337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2" name="Group 87"/>
                    <p:cNvGrpSpPr/>
                    <p:nvPr/>
                  </p:nvGrpSpPr>
                  <p:grpSpPr>
                    <a:xfrm>
                      <a:off x="838200" y="56388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323" name="Straight Arrow Connector 322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4" name="Straight Arrow Connector 323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75" name="Group 95"/>
                  <p:cNvGrpSpPr/>
                  <p:nvPr/>
                </p:nvGrpSpPr>
                <p:grpSpPr>
                  <a:xfrm>
                    <a:off x="1143000" y="2895600"/>
                    <a:ext cx="685801" cy="3668485"/>
                    <a:chOff x="304800" y="2895600"/>
                    <a:chExt cx="685801" cy="3668485"/>
                  </a:xfrm>
                </p:grpSpPr>
                <p:grpSp>
                  <p:nvGrpSpPr>
                    <p:cNvPr id="283" name="Group 13"/>
                    <p:cNvGrpSpPr/>
                    <p:nvPr/>
                  </p:nvGrpSpPr>
                  <p:grpSpPr>
                    <a:xfrm>
                      <a:off x="304800" y="2895600"/>
                      <a:ext cx="457200" cy="3668485"/>
                      <a:chOff x="3581400" y="3037115"/>
                      <a:chExt cx="457200" cy="3668485"/>
                    </a:xfrm>
                    <a:solidFill>
                      <a:srgbClr val="92D050"/>
                    </a:solidFill>
                  </p:grpSpPr>
                  <p:sp>
                    <p:nvSpPr>
                      <p:cNvPr id="293" name="Oval 43"/>
                      <p:cNvSpPr/>
                      <p:nvPr/>
                    </p:nvSpPr>
                    <p:spPr>
                      <a:xfrm rot="16200000">
                        <a:off x="3581400" y="6248400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6" name="Oval 44"/>
                      <p:cNvSpPr/>
                      <p:nvPr/>
                    </p:nvSpPr>
                    <p:spPr>
                      <a:xfrm rot="16200000">
                        <a:off x="3581400" y="5606143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7" name="Oval 296"/>
                      <p:cNvSpPr/>
                      <p:nvPr/>
                    </p:nvSpPr>
                    <p:spPr>
                      <a:xfrm rot="16200000">
                        <a:off x="3581400" y="4963886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8" name="Oval 297"/>
                      <p:cNvSpPr/>
                      <p:nvPr/>
                    </p:nvSpPr>
                    <p:spPr>
                      <a:xfrm rot="16200000">
                        <a:off x="3581400" y="4321629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9" name="Oval 298"/>
                      <p:cNvSpPr/>
                      <p:nvPr/>
                    </p:nvSpPr>
                    <p:spPr>
                      <a:xfrm rot="16200000">
                        <a:off x="3581400" y="3037115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6" name="Oval 305"/>
                      <p:cNvSpPr/>
                      <p:nvPr/>
                    </p:nvSpPr>
                    <p:spPr>
                      <a:xfrm rot="16200000">
                        <a:off x="3581400" y="3679372"/>
                        <a:ext cx="457200" cy="457200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4572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84" name="Group 97"/>
                    <p:cNvGrpSpPr/>
                    <p:nvPr/>
                  </p:nvGrpSpPr>
                  <p:grpSpPr>
                    <a:xfrm>
                      <a:off x="838200" y="30480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291" name="Straight Arrow Connector 41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Straight Arrow Connector 42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5" name="Group 98"/>
                    <p:cNvGrpSpPr/>
                    <p:nvPr/>
                  </p:nvGrpSpPr>
                  <p:grpSpPr>
                    <a:xfrm>
                      <a:off x="838200" y="43434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289" name="Straight Arrow Connector 288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0" name="Straight Arrow Connector 289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6" name="Group 102"/>
                    <p:cNvGrpSpPr/>
                    <p:nvPr/>
                  </p:nvGrpSpPr>
                  <p:grpSpPr>
                    <a:xfrm>
                      <a:off x="838200" y="5638800"/>
                      <a:ext cx="152401" cy="838200"/>
                      <a:chOff x="838200" y="3048000"/>
                      <a:chExt cx="152401" cy="838200"/>
                    </a:xfrm>
                  </p:grpSpPr>
                  <p:cxnSp>
                    <p:nvCxnSpPr>
                      <p:cNvPr id="287" name="Straight Arrow Connector 286"/>
                      <p:cNvCxnSpPr/>
                      <p:nvPr/>
                    </p:nvCxnSpPr>
                    <p:spPr>
                      <a:xfrm rot="16200000" flipH="1">
                        <a:off x="495301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Straight Arrow Connector 287"/>
                      <p:cNvCxnSpPr/>
                      <p:nvPr/>
                    </p:nvCxnSpPr>
                    <p:spPr>
                      <a:xfrm rot="5400000" flipH="1" flipV="1">
                        <a:off x="495300" y="3390900"/>
                        <a:ext cx="838200" cy="152400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92D05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76" name="Group 13"/>
                  <p:cNvGrpSpPr/>
                  <p:nvPr/>
                </p:nvGrpSpPr>
                <p:grpSpPr>
                  <a:xfrm>
                    <a:off x="1981200" y="2895600"/>
                    <a:ext cx="457200" cy="3668485"/>
                    <a:chOff x="3581400" y="3037115"/>
                    <a:chExt cx="457200" cy="3668485"/>
                  </a:xfrm>
                  <a:solidFill>
                    <a:srgbClr val="92D050"/>
                  </a:solidFill>
                </p:grpSpPr>
                <p:sp>
                  <p:nvSpPr>
                    <p:cNvPr id="277" name="Oval 276"/>
                    <p:cNvSpPr/>
                    <p:nvPr/>
                  </p:nvSpPr>
                  <p:spPr>
                    <a:xfrm rot="16200000">
                      <a:off x="3581400" y="6248400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>
                    <a:xfrm rot="16200000">
                      <a:off x="3581400" y="5606143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9" name="Oval 29"/>
                    <p:cNvSpPr/>
                    <p:nvPr/>
                  </p:nvSpPr>
                  <p:spPr>
                    <a:xfrm rot="16200000">
                      <a:off x="3581400" y="4963886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 rot="16200000">
                      <a:off x="3581400" y="4321629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 rot="16200000">
                      <a:off x="3581400" y="3037115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2" name="Oval 32"/>
                    <p:cNvSpPr/>
                    <p:nvPr/>
                  </p:nvSpPr>
                  <p:spPr>
                    <a:xfrm rot="16200000">
                      <a:off x="3581400" y="3679372"/>
                      <a:ext cx="457200" cy="4572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72" name="Rectangle 271"/>
                <p:cNvSpPr/>
                <p:nvPr/>
              </p:nvSpPr>
              <p:spPr>
                <a:xfrm>
                  <a:off x="228600" y="1905000"/>
                  <a:ext cx="3976256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dirty="0" smtClean="0">
                      <a:solidFill>
                        <a:prstClr val="black"/>
                      </a:solidFill>
                    </a:rPr>
                    <a:t>MPI or Iterative MapReduce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dirty="0" smtClean="0">
                      <a:solidFill>
                        <a:prstClr val="black"/>
                      </a:solidFill>
                    </a:rPr>
                    <a:t>Map        Reduce      Map       Reduce     Map   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dirty="0" smtClean="0">
                      <a:solidFill>
                        <a:prstClr val="black"/>
                      </a:solidFill>
                    </a:rPr>
                    <a:t>      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5" name="Group 77"/>
              <p:cNvGrpSpPr/>
              <p:nvPr/>
            </p:nvGrpSpPr>
            <p:grpSpPr>
              <a:xfrm>
                <a:off x="2834269" y="2241755"/>
                <a:ext cx="817756" cy="3786823"/>
                <a:chOff x="2834269" y="2241755"/>
                <a:chExt cx="817756" cy="3786823"/>
              </a:xfrm>
            </p:grpSpPr>
            <p:cxnSp>
              <p:nvCxnSpPr>
                <p:cNvPr id="259" name="Straight Arrow Connector 258"/>
                <p:cNvCxnSpPr/>
                <p:nvPr/>
              </p:nvCxnSpPr>
              <p:spPr>
                <a:xfrm rot="16200000" flipH="1">
                  <a:off x="2483426" y="2749915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Arrow Connector 259"/>
                <p:cNvCxnSpPr/>
                <p:nvPr/>
              </p:nvCxnSpPr>
              <p:spPr>
                <a:xfrm rot="5400000" flipH="1" flipV="1">
                  <a:off x="2483425" y="2749915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Arrow Connector 260"/>
                <p:cNvCxnSpPr/>
                <p:nvPr/>
              </p:nvCxnSpPr>
              <p:spPr>
                <a:xfrm rot="16200000" flipH="1">
                  <a:off x="2483426" y="4087102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Arrow Connector 261"/>
                <p:cNvCxnSpPr/>
                <p:nvPr/>
              </p:nvCxnSpPr>
              <p:spPr>
                <a:xfrm rot="5400000" flipH="1" flipV="1">
                  <a:off x="2483425" y="4087102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Arrow Connector 262"/>
                <p:cNvCxnSpPr/>
                <p:nvPr/>
              </p:nvCxnSpPr>
              <p:spPr>
                <a:xfrm rot="16200000" flipH="1">
                  <a:off x="2483426" y="5424289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Arrow Connector 263"/>
                <p:cNvCxnSpPr/>
                <p:nvPr/>
              </p:nvCxnSpPr>
              <p:spPr>
                <a:xfrm rot="5400000" flipH="1" flipV="1">
                  <a:off x="2483425" y="5424289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Oval 264"/>
                <p:cNvSpPr/>
                <p:nvPr/>
              </p:nvSpPr>
              <p:spPr>
                <a:xfrm rot="16200000">
                  <a:off x="3170724" y="554727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 rot="16200000">
                  <a:off x="3170724" y="488430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 rot="16200000">
                  <a:off x="3170724" y="422132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 rot="16200000">
                  <a:off x="3170724" y="355835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 rot="16200000">
                  <a:off x="3170724" y="223240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 rot="16200000">
                  <a:off x="3170724" y="289537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6" name="Group 78"/>
              <p:cNvGrpSpPr/>
              <p:nvPr/>
            </p:nvGrpSpPr>
            <p:grpSpPr>
              <a:xfrm>
                <a:off x="3733800" y="2286000"/>
                <a:ext cx="817756" cy="3786823"/>
                <a:chOff x="2834269" y="2241755"/>
                <a:chExt cx="817756" cy="3786823"/>
              </a:xfrm>
            </p:grpSpPr>
            <p:cxnSp>
              <p:nvCxnSpPr>
                <p:cNvPr id="247" name="Straight Arrow Connector 246"/>
                <p:cNvCxnSpPr/>
                <p:nvPr/>
              </p:nvCxnSpPr>
              <p:spPr>
                <a:xfrm rot="16200000" flipH="1">
                  <a:off x="2483426" y="2749915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Arrow Connector 247"/>
                <p:cNvCxnSpPr/>
                <p:nvPr/>
              </p:nvCxnSpPr>
              <p:spPr>
                <a:xfrm rot="5400000" flipH="1" flipV="1">
                  <a:off x="2483425" y="2749915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Arrow Connector 248"/>
                <p:cNvCxnSpPr/>
                <p:nvPr/>
              </p:nvCxnSpPr>
              <p:spPr>
                <a:xfrm rot="16200000" flipH="1">
                  <a:off x="2483426" y="4087102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Arrow Connector 249"/>
                <p:cNvCxnSpPr/>
                <p:nvPr/>
              </p:nvCxnSpPr>
              <p:spPr>
                <a:xfrm rot="5400000" flipH="1" flipV="1">
                  <a:off x="2483425" y="4087102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Arrow Connector 250"/>
                <p:cNvCxnSpPr/>
                <p:nvPr/>
              </p:nvCxnSpPr>
              <p:spPr>
                <a:xfrm rot="16200000" flipH="1">
                  <a:off x="2483426" y="5424289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Arrow Connector 251"/>
                <p:cNvCxnSpPr/>
                <p:nvPr/>
              </p:nvCxnSpPr>
              <p:spPr>
                <a:xfrm rot="5400000" flipH="1" flipV="1">
                  <a:off x="2483425" y="5424289"/>
                  <a:ext cx="865239" cy="163551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3" name="Oval 252"/>
                <p:cNvSpPr/>
                <p:nvPr/>
              </p:nvSpPr>
              <p:spPr>
                <a:xfrm rot="16200000">
                  <a:off x="3170724" y="554727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16200000">
                  <a:off x="3170724" y="488430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16200000">
                  <a:off x="3170724" y="422132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16200000">
                  <a:off x="3170724" y="355835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 rot="16200000">
                  <a:off x="3170724" y="2232402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 rot="16200000">
                  <a:off x="3170724" y="2895377"/>
                  <a:ext cx="471948" cy="490654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359" name="Straight Arrow Connector 358"/>
            <p:cNvCxnSpPr/>
            <p:nvPr/>
          </p:nvCxnSpPr>
          <p:spPr>
            <a:xfrm rot="16200000" flipH="1">
              <a:off x="7772400" y="3276600"/>
              <a:ext cx="304800" cy="3048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>
              <a:off x="7772400" y="3733800"/>
              <a:ext cx="304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>
              <a:off x="7772400" y="4419600"/>
              <a:ext cx="304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>
              <a:off x="7772400" y="5715000"/>
              <a:ext cx="304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7772400" y="6096000"/>
              <a:ext cx="381000" cy="3048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7772400" y="4800600"/>
              <a:ext cx="381000" cy="3048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46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34579" y="6474146"/>
            <a:ext cx="2514459" cy="429512"/>
          </a:xfrm>
        </p:spPr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Canvas 17"/>
          <p:cNvGrpSpPr/>
          <p:nvPr/>
        </p:nvGrpSpPr>
        <p:grpSpPr>
          <a:xfrm>
            <a:off x="0" y="685800"/>
            <a:ext cx="9159814" cy="6195894"/>
            <a:chOff x="0" y="0"/>
            <a:chExt cx="6191250" cy="3514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35147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2400" b="1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28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8" y="592084"/>
              <a:ext cx="1621694" cy="1252943"/>
              <a:chOff x="4697170" y="1719596"/>
              <a:chExt cx="1622044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05819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32474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67247" y="539684"/>
              <a:ext cx="1564537" cy="1366075"/>
              <a:chOff x="4658943" y="1765169"/>
              <a:chExt cx="1564875" cy="1435231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58943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78126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118430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BLAST Analysis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Smith-Waterman Distances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Parametric sweeps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PolarGrid Matlab data analysis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118236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High Energy Physics (HEP) Histograms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Distributed search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Distributed sorting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Information retrieval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118233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Many MPI scientific applications such as solving differential equations and particle dynamics</a:t>
              </a:r>
              <a:endParaRPr lang="en-US" sz="160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3090860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Extensions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3089107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  <a:endParaRPr lang="en-US" sz="16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3274350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3265284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117628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Expectation maximization clustering e.g.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Kmeans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Linear Algebra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Multimensional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 Scaling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Page Rank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Application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62940" y="617220"/>
            <a:ext cx="7600950" cy="123444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Twister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v0.9</a:t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March 15, 2011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45920"/>
            <a:ext cx="7658100" cy="108585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New Interfaces for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</a:rPr>
              <a:t>Iterative MapReduce Programming</a:t>
            </a: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dirty="0">
                <a:solidFill>
                  <a:srgbClr val="FF0000"/>
                </a:solidFill>
              </a:rPr>
              <a:t>http://www.iterativemapreduce.org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SALSA Group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773" y="3220272"/>
            <a:ext cx="7932420" cy="1991314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</a:rPr>
              <a:t>Bingjing Zhang, Yang </a:t>
            </a:r>
            <a:r>
              <a:rPr lang="en-US" sz="2500" dirty="0" err="1" smtClean="0">
                <a:solidFill>
                  <a:srgbClr val="000000"/>
                </a:solidFill>
                <a:ea typeface="ＭＳ Ｐゴシック" pitchFamily="34" charset="-128"/>
              </a:rPr>
              <a:t>Ruan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en-US" sz="2500" dirty="0" err="1" smtClean="0">
                <a:solidFill>
                  <a:srgbClr val="000000"/>
                </a:solidFill>
                <a:ea typeface="ＭＳ Ｐゴシック" pitchFamily="34" charset="-128"/>
              </a:rPr>
              <a:t>Tak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</a:rPr>
              <a:t>-Lon Wu, Judy Qiu, Adam Hughes, Geoffrey Fox, </a:t>
            </a:r>
            <a:r>
              <a:rPr lang="en-US" sz="2500" b="1" dirty="0" smtClean="0">
                <a:solidFill>
                  <a:srgbClr val="7030A0"/>
                </a:solidFill>
                <a:ea typeface="ＭＳ Ｐゴシック" pitchFamily="34" charset="-128"/>
              </a:rPr>
              <a:t>Applying Twister to Scientific Applications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</a:rPr>
              <a:t>, Proceedings of IEEE </a:t>
            </a:r>
            <a:r>
              <a:rPr lang="en-US" sz="2500" dirty="0" err="1" smtClean="0">
                <a:solidFill>
                  <a:srgbClr val="000000"/>
                </a:solidFill>
                <a:ea typeface="ＭＳ Ｐゴシック" pitchFamily="34" charset="-128"/>
              </a:rPr>
              <a:t>CloudCom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</a:rPr>
              <a:t> 2010 Conference, Indianapolis, November 30-December 3,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043" y="4876800"/>
            <a:ext cx="67942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ＭＳ Ｐゴシック" pitchFamily="34" charset="-128"/>
              </a:rPr>
              <a:t>Twister4Azure</a:t>
            </a: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released May 2011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salsahpc.indiana.edu/twister4azure/</a:t>
            </a: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a typeface="ＭＳ Ｐゴシック" pitchFamily="34" charset="-128"/>
              </a:rPr>
              <a:t>MapReduceRoles4Azure </a:t>
            </a: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available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for some time at</a:t>
            </a:r>
          </a:p>
          <a:p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http://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salsahpc.indiana.edu/mapreduceroles4azure/ </a:t>
            </a:r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Microsoft Daytona project July 2011 is Azure version</a:t>
            </a:r>
            <a:endParaRPr lang="en-US" sz="24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7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87150"/>
            <a:ext cx="5194428" cy="36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955" y="106326"/>
            <a:ext cx="8229600" cy="808074"/>
          </a:xfrm>
        </p:spPr>
        <p:txBody>
          <a:bodyPr>
            <a:normAutofit/>
          </a:bodyPr>
          <a:lstStyle/>
          <a:p>
            <a:r>
              <a:rPr lang="en-US" b="1" dirty="0" smtClean="0"/>
              <a:t>K-Means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" y="4419600"/>
            <a:ext cx="8153400" cy="2438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Iteratively refining operation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Typical MapReduce runtimes incur extremely high overheads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New maps/reducers/vertices in every iteration 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File system based communication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Long running tasks and faste</a:t>
            </a:r>
            <a:r>
              <a:rPr lang="en-US" sz="2100" dirty="0" smtClean="0"/>
              <a:t>r communication in Twister enables it to perform close to MPI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67761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ea typeface="ＭＳ Ｐゴシック" pitchFamily="34" charset="-128"/>
              </a:rPr>
              <a:t>Time for 20 iterations</a:t>
            </a:r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8656" y="1291704"/>
            <a:ext cx="3657626" cy="3006613"/>
            <a:chOff x="118656" y="714154"/>
            <a:chExt cx="3657626" cy="3006613"/>
          </a:xfrm>
        </p:grpSpPr>
        <p:grpSp>
          <p:nvGrpSpPr>
            <p:cNvPr id="6" name="Group 5"/>
            <p:cNvGrpSpPr/>
            <p:nvPr/>
          </p:nvGrpSpPr>
          <p:grpSpPr>
            <a:xfrm>
              <a:off x="118656" y="1286391"/>
              <a:ext cx="1516998" cy="2278180"/>
              <a:chOff x="118656" y="1286391"/>
              <a:chExt cx="1516998" cy="227818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80743" y="3226017"/>
                <a:ext cx="1354911" cy="338554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9" name="Freeform 2058"/>
              <p:cNvSpPr/>
              <p:nvPr/>
            </p:nvSpPr>
            <p:spPr>
              <a:xfrm>
                <a:off x="118656" y="1286391"/>
                <a:ext cx="529930" cy="1924642"/>
              </a:xfrm>
              <a:custGeom>
                <a:avLst/>
                <a:gdLst>
                  <a:gd name="connsiteX0" fmla="*/ 529930 w 529930"/>
                  <a:gd name="connsiteY0" fmla="*/ 1924642 h 1924642"/>
                  <a:gd name="connsiteX1" fmla="*/ 62097 w 529930"/>
                  <a:gd name="connsiteY1" fmla="*/ 1531237 h 1924642"/>
                  <a:gd name="connsiteX2" fmla="*/ 30200 w 529930"/>
                  <a:gd name="connsiteY2" fmla="*/ 106474 h 1924642"/>
                  <a:gd name="connsiteX3" fmla="*/ 296014 w 529930"/>
                  <a:gd name="connsiteY3" fmla="*/ 212800 h 19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930" h="1924642">
                    <a:moveTo>
                      <a:pt x="529930" y="1924642"/>
                    </a:moveTo>
                    <a:cubicBezTo>
                      <a:pt x="337657" y="1879453"/>
                      <a:pt x="145385" y="1834265"/>
                      <a:pt x="62097" y="1531237"/>
                    </a:cubicBezTo>
                    <a:cubicBezTo>
                      <a:pt x="-21191" y="1228209"/>
                      <a:pt x="-8786" y="326213"/>
                      <a:pt x="30200" y="106474"/>
                    </a:cubicBezTo>
                    <a:cubicBezTo>
                      <a:pt x="69186" y="-113265"/>
                      <a:pt x="182600" y="49767"/>
                      <a:pt x="296014" y="212800"/>
                    </a:cubicBezTo>
                  </a:path>
                </a:pathLst>
              </a:custGeom>
              <a:ln w="444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0990" y="714154"/>
              <a:ext cx="3475292" cy="3006613"/>
              <a:chOff x="205620" y="714154"/>
              <a:chExt cx="3475292" cy="300661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05620" y="1497643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620" y="714154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Arrow Connector 15"/>
              <p:cNvCxnSpPr>
                <a:stCxn id="15" idx="2"/>
                <a:endCxn id="14" idx="0"/>
              </p:cNvCxnSpPr>
              <p:nvPr/>
            </p:nvCxnSpPr>
            <p:spPr>
              <a:xfrm>
                <a:off x="510420" y="1323754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7800" y="737192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Arrow Connector 17"/>
              <p:cNvCxnSpPr>
                <a:stCxn id="17" idx="2"/>
              </p:cNvCxnSpPr>
              <p:nvPr/>
            </p:nvCxnSpPr>
            <p:spPr>
              <a:xfrm>
                <a:off x="1752600" y="1346792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66800" y="1694094"/>
                <a:ext cx="152400" cy="45719"/>
                <a:chOff x="1417319" y="3060684"/>
                <a:chExt cx="152400" cy="45719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417319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24000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20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275" y="2034362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Arrow Connector 20"/>
              <p:cNvCxnSpPr>
                <a:stCxn id="20" idx="2"/>
              </p:cNvCxnSpPr>
              <p:nvPr/>
            </p:nvCxnSpPr>
            <p:spPr>
              <a:xfrm>
                <a:off x="501724" y="2447260"/>
                <a:ext cx="179018" cy="200005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7455" y="2057400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>
                <a:off x="1424488" y="2431448"/>
                <a:ext cx="225698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77245" y="2596853"/>
                <a:ext cx="824827" cy="381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94693" y="1878643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43904" y="1901681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28932" y="1518866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ea typeface="ＭＳ Ｐゴシック" pitchFamily="34" charset="-128"/>
                  </a:rPr>
                  <a:t>map</a:t>
                </a:r>
                <a:endParaRPr lang="en-US" sz="1600" b="1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24488" y="1499458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47800" y="1520681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ea typeface="ＭＳ Ｐゴシック" pitchFamily="34" charset="-128"/>
                  </a:rPr>
                  <a:t>map</a:t>
                </a:r>
                <a:endParaRPr lang="en-US" sz="1600" b="1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8173" y="2608521"/>
                <a:ext cx="769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ea typeface="ＭＳ Ｐゴシック" pitchFamily="34" charset="-128"/>
                  </a:rPr>
                  <a:t>reduce</a:t>
                </a:r>
                <a:endParaRPr lang="en-US" sz="1600" b="1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91907" y="2986801"/>
                <a:ext cx="141982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057400" y="1085303"/>
                <a:ext cx="16235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  <a:ea typeface="ＭＳ Ｐゴシック" pitchFamily="34" charset="-128"/>
                  </a:rPr>
                  <a:t>Compute the distance to each data point from each cluster center and assign points to cluster centers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37455" y="2571489"/>
                <a:ext cx="1762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  <a:ea typeface="ＭＳ Ｐゴシック" pitchFamily="34" charset="-128"/>
                  </a:rPr>
                  <a:t>Compute new cluster</a:t>
                </a:r>
              </a:p>
              <a:p>
                <a:r>
                  <a:rPr lang="en-US" sz="1400" b="1" dirty="0" smtClean="0">
                    <a:solidFill>
                      <a:srgbClr val="002060"/>
                    </a:solidFill>
                    <a:ea typeface="ＭＳ Ｐゴシック" pitchFamily="34" charset="-128"/>
                  </a:rPr>
                  <a:t>centers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17247" y="3197547"/>
                <a:ext cx="18230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  <a:ea typeface="ＭＳ Ｐゴシック" pitchFamily="34" charset="-128"/>
                  </a:rPr>
                  <a:t>Compute new cluster centers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0215" y="3242846"/>
                <a:ext cx="1351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ea typeface="ＭＳ Ｐゴシック" pitchFamily="34" charset="-128"/>
                  </a:rPr>
                  <a:t>User program</a:t>
                </a:r>
                <a:endParaRPr lang="en-US" sz="1600" b="1" dirty="0">
                  <a:solidFill>
                    <a:prstClr val="black"/>
                  </a:solidFill>
                  <a:ea typeface="ＭＳ Ｐゴシック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02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  <a:ea typeface="ＭＳ Ｐゴシック" pitchFamily="34" charset="-128"/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  <a:ea typeface="ＭＳ Ｐゴシック" pitchFamily="34" charset="-128"/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  <a:ea typeface="ＭＳ Ｐゴシック" pitchFamily="34" charset="-128"/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  <a:ea typeface="ＭＳ Ｐゴシック" pitchFamily="34" charset="-128"/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ea typeface="ＭＳ Ｐゴシック" pitchFamily="34" charset="-128"/>
                </a:rPr>
                <a:t>Worker Nodes</a:t>
              </a:r>
              <a:endParaRPr lang="en-US" sz="14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Map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Reduce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MRDeamon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Data Read/Write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  <a:ea typeface="ＭＳ Ｐゴシック" pitchFamily="34" charset="-128"/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249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SWG Sequence Alignment Performance</a:t>
            </a:r>
            <a:endParaRPr lang="en-US" dirty="0"/>
          </a:p>
        </p:txBody>
      </p:sp>
      <p:pic>
        <p:nvPicPr>
          <p:cNvPr id="2050" name="Picture 2" descr="swg_all_in_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47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67400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Smith-Waterman-GOTOH to calculate all-pairs dissimilarity</a:t>
            </a:r>
          </a:p>
        </p:txBody>
      </p:sp>
    </p:spTree>
    <p:extLst>
      <p:ext uri="{BB962C8B-B14F-4D97-AF65-F5344CB8AC3E}">
        <p14:creationId xmlns:p14="http://schemas.microsoft.com/office/powerpoint/2010/main" val="4277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524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Performance of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Pagerank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using </a:t>
            </a:r>
            <a:b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ClueWeb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Data (Time for 20 iterations)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using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32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nodes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(256 CPU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cores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of Crevasse</a:t>
            </a:r>
            <a:endParaRPr lang="en-US" sz="2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26" name="Picture 2" descr="C:\Users\Geoffrey Fox\Desktop\pagrank-hadoop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990807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0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974558"/>
          </a:xfrm>
        </p:spPr>
        <p:txBody>
          <a:bodyPr/>
          <a:lstStyle/>
          <a:p>
            <a:r>
              <a:rPr lang="en-US" dirty="0" smtClean="0"/>
              <a:t>Map Collective Model (Judy Qiu)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685800"/>
          </a:xfrm>
        </p:spPr>
        <p:txBody>
          <a:bodyPr/>
          <a:lstStyle/>
          <a:p>
            <a:r>
              <a:rPr lang="en-US" dirty="0" smtClean="0"/>
              <a:t>Combine MPI and MapReduce ideas</a:t>
            </a:r>
          </a:p>
          <a:p>
            <a:r>
              <a:rPr lang="en-US" dirty="0" smtClean="0"/>
              <a:t>Implement collectives optimally on Infiniband, Azure, Amazon 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288507" y="1961650"/>
            <a:ext cx="5112293" cy="4439150"/>
            <a:chOff x="956357" y="1691945"/>
            <a:chExt cx="5112293" cy="4439150"/>
          </a:xfrm>
        </p:grpSpPr>
        <p:sp>
          <p:nvSpPr>
            <p:cNvPr id="5" name="Arc 4"/>
            <p:cNvSpPr/>
            <p:nvPr/>
          </p:nvSpPr>
          <p:spPr>
            <a:xfrm rot="900000">
              <a:off x="4158248" y="1691945"/>
              <a:ext cx="1910402" cy="4439150"/>
            </a:xfrm>
            <a:prstGeom prst="arc">
              <a:avLst>
                <a:gd name="adj1" fmla="val 13843730"/>
                <a:gd name="adj2" fmla="val 6352167"/>
              </a:avLst>
            </a:prstGeom>
            <a:ln w="254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92"/>
            <p:cNvSpPr txBox="1"/>
            <p:nvPr/>
          </p:nvSpPr>
          <p:spPr>
            <a:xfrm>
              <a:off x="3653705" y="258767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Arrow Connector 6"/>
            <p:cNvCxnSpPr>
              <a:endCxn id="14" idx="0"/>
            </p:cNvCxnSpPr>
            <p:nvPr/>
          </p:nvCxnSpPr>
          <p:spPr>
            <a:xfrm flipH="1">
              <a:off x="3647478" y="2984605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50110" y="3493902"/>
              <a:ext cx="77997" cy="39229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15" idx="0"/>
            </p:cNvCxnSpPr>
            <p:nvPr/>
          </p:nvCxnSpPr>
          <p:spPr>
            <a:xfrm flipH="1">
              <a:off x="4028478" y="2984605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034705" y="3494671"/>
              <a:ext cx="1588" cy="391529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6" idx="0"/>
            </p:cNvCxnSpPr>
            <p:nvPr/>
          </p:nvCxnSpPr>
          <p:spPr>
            <a:xfrm flipH="1">
              <a:off x="4866678" y="2983811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6" idx="4"/>
            </p:cNvCxnSpPr>
            <p:nvPr/>
          </p:nvCxnSpPr>
          <p:spPr>
            <a:xfrm flipH="1">
              <a:off x="4712353" y="3516417"/>
              <a:ext cx="154325" cy="369783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3495078" y="3211617"/>
              <a:ext cx="1524000" cy="305594"/>
              <a:chOff x="3501305" y="3211617"/>
              <a:chExt cx="1524000" cy="30559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501305" y="3212411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82305" y="3212411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20505" y="321161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39505" y="3364811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91905" y="3364811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TextBox 135"/>
            <p:cNvSpPr txBox="1"/>
            <p:nvPr/>
          </p:nvSpPr>
          <p:spPr>
            <a:xfrm>
              <a:off x="2500113" y="322586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map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33800" y="4495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343400" y="4495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91904" y="4243957"/>
              <a:ext cx="1" cy="251843"/>
            </a:xfrm>
            <a:prstGeom prst="straightConnector1">
              <a:avLst/>
            </a:prstGeom>
            <a:ln w="25400" cap="flat"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3772694" y="4914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382294" y="4914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4108098" y="4648200"/>
              <a:ext cx="198119" cy="45719"/>
              <a:chOff x="7696200" y="2743200"/>
              <a:chExt cx="198119" cy="457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TextBox 150"/>
            <p:cNvSpPr txBox="1"/>
            <p:nvPr/>
          </p:nvSpPr>
          <p:spPr>
            <a:xfrm>
              <a:off x="1471413" y="448376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Generalized Reduce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887788" y="4243957"/>
              <a:ext cx="1" cy="251843"/>
            </a:xfrm>
            <a:prstGeom prst="straightConnector1">
              <a:avLst/>
            </a:prstGeom>
            <a:ln w="25400" cap="flat"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3498163" y="3962400"/>
              <a:ext cx="1517831" cy="260523"/>
              <a:chOff x="3511369" y="3962400"/>
              <a:chExt cx="1517831" cy="260523"/>
            </a:xfrm>
          </p:grpSpPr>
          <p:sp>
            <p:nvSpPr>
              <p:cNvPr id="31" name="Hexagon 30"/>
              <p:cNvSpPr/>
              <p:nvPr/>
            </p:nvSpPr>
            <p:spPr>
              <a:xfrm>
                <a:off x="3511369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3916577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321785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4726993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TextBox 92"/>
            <p:cNvSpPr txBox="1"/>
            <p:nvPr/>
          </p:nvSpPr>
          <p:spPr>
            <a:xfrm>
              <a:off x="956357" y="3849469"/>
              <a:ext cx="21452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Initial Collective Step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Network of Brokers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498163" y="5105400"/>
              <a:ext cx="1517831" cy="260523"/>
              <a:chOff x="3511369" y="3962400"/>
              <a:chExt cx="1517831" cy="260523"/>
            </a:xfrm>
          </p:grpSpPr>
          <p:sp>
            <p:nvSpPr>
              <p:cNvPr id="37" name="Hexagon 36"/>
              <p:cNvSpPr/>
              <p:nvPr/>
            </p:nvSpPr>
            <p:spPr>
              <a:xfrm>
                <a:off x="3511369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3916577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4321785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4726993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TextBox 92"/>
            <p:cNvSpPr txBox="1"/>
            <p:nvPr/>
          </p:nvSpPr>
          <p:spPr>
            <a:xfrm>
              <a:off x="1108756" y="4939145"/>
              <a:ext cx="20634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Final Collective Step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Network of Brokers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135"/>
            <p:cNvSpPr txBox="1"/>
            <p:nvPr/>
          </p:nvSpPr>
          <p:spPr>
            <a:xfrm>
              <a:off x="5015994" y="2209800"/>
              <a:ext cx="805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Iterate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2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9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MapReduceRoles4Azure Architecture</a:t>
            </a:r>
            <a:endParaRPr lang="en-US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67"/>
            <a:ext cx="8989254" cy="51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638800"/>
            <a:ext cx="8244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Azure </a:t>
            </a:r>
            <a:r>
              <a:rPr lang="en-US" b="1" dirty="0">
                <a:solidFill>
                  <a:srgbClr val="FF0000"/>
                </a:solidFill>
              </a:rPr>
              <a:t>Queues</a:t>
            </a:r>
            <a:r>
              <a:rPr lang="en-US" dirty="0"/>
              <a:t> for scheduling,</a:t>
            </a:r>
            <a:r>
              <a:rPr lang="en-US" b="1" dirty="0">
                <a:solidFill>
                  <a:srgbClr val="FF0000"/>
                </a:solidFill>
              </a:rPr>
              <a:t> Tables </a:t>
            </a:r>
            <a:r>
              <a:rPr lang="en-US" dirty="0"/>
              <a:t>to store meta-data and monitoring data, </a:t>
            </a:r>
            <a:r>
              <a:rPr lang="en-US" b="1" dirty="0">
                <a:solidFill>
                  <a:srgbClr val="FF0000"/>
                </a:solidFill>
              </a:rPr>
              <a:t>Blobs</a:t>
            </a:r>
            <a:r>
              <a:rPr lang="en-US" dirty="0"/>
              <a:t> for input/output/intermediate data storage.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MapReduceRoles4Azure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+mj-lt"/>
              </a:rPr>
              <a:t>Use distributed, highly scalable and highly available  cloud services as the building blocks.</a:t>
            </a:r>
          </a:p>
          <a:p>
            <a:pPr lvl="1"/>
            <a:r>
              <a:rPr lang="en-US" sz="2400" b="1" dirty="0">
                <a:latin typeface="+mj-lt"/>
              </a:rPr>
              <a:t>Azure Queues </a:t>
            </a:r>
            <a:r>
              <a:rPr lang="en-US" sz="2400" dirty="0">
                <a:latin typeface="+mj-lt"/>
              </a:rPr>
              <a:t>for task scheduling.</a:t>
            </a:r>
          </a:p>
          <a:p>
            <a:pPr lvl="1"/>
            <a:r>
              <a:rPr lang="en-US" sz="2400" b="1" dirty="0">
                <a:latin typeface="+mj-lt"/>
              </a:rPr>
              <a:t>Azure Blob storage</a:t>
            </a:r>
            <a:r>
              <a:rPr lang="en-US" sz="2400" dirty="0">
                <a:latin typeface="+mj-lt"/>
              </a:rPr>
              <a:t> for input, output and intermediate data storage.</a:t>
            </a:r>
          </a:p>
          <a:p>
            <a:pPr lvl="1"/>
            <a:r>
              <a:rPr lang="en-US" sz="2400" b="1" dirty="0">
                <a:latin typeface="+mj-lt"/>
              </a:rPr>
              <a:t>Azure Tables </a:t>
            </a:r>
            <a:r>
              <a:rPr lang="en-US" sz="2400" dirty="0">
                <a:latin typeface="+mj-lt"/>
              </a:rPr>
              <a:t>for meta-data storage and monitoring</a:t>
            </a:r>
          </a:p>
          <a:p>
            <a:r>
              <a:rPr lang="en-US" sz="2800" dirty="0">
                <a:latin typeface="+mj-lt"/>
              </a:rPr>
              <a:t>Utilize eventually-consistent , high-latency  cloud services effectively to deliver performance comparable to traditional MapReduce runtimes.</a:t>
            </a:r>
          </a:p>
          <a:p>
            <a:r>
              <a:rPr lang="en-US" sz="2800" dirty="0">
                <a:latin typeface="+mj-lt"/>
              </a:rPr>
              <a:t>Minimal management and maintenance overhead</a:t>
            </a:r>
          </a:p>
          <a:p>
            <a:r>
              <a:rPr lang="en-US" sz="2800" dirty="0" smtClean="0">
                <a:latin typeface="+mj-lt"/>
              </a:rPr>
              <a:t>Supports </a:t>
            </a:r>
            <a:r>
              <a:rPr lang="en-US" sz="2800" dirty="0">
                <a:latin typeface="+mj-lt"/>
              </a:rPr>
              <a:t>dynamically scaling up and down of the compute resources</a:t>
            </a:r>
            <a:r>
              <a:rPr lang="en-US" sz="2800" dirty="0" smtClean="0">
                <a:latin typeface="+mj-lt"/>
              </a:rPr>
              <a:t>.</a:t>
            </a:r>
          </a:p>
          <a:p>
            <a:r>
              <a:rPr lang="en-US" sz="2800" dirty="0" smtClean="0">
                <a:latin typeface="+mj-lt"/>
              </a:rPr>
              <a:t>MapReduce fault tolerance</a:t>
            </a:r>
          </a:p>
          <a:p>
            <a:r>
              <a:rPr lang="en-US" dirty="0">
                <a:hlinkClick r:id="rId3"/>
              </a:rPr>
              <a:t>http://salsahpc.indiana.edu/mapreduceroles4azure/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02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Some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Data Deluge </a:t>
            </a:r>
            <a:r>
              <a:rPr lang="en-US" sz="2800" dirty="0" smtClean="0"/>
              <a:t>is clear trend from Commercial (Amazon, transactions) , Community (Facebook, Search) and Scientific applications</a:t>
            </a:r>
          </a:p>
          <a:p>
            <a:r>
              <a:rPr lang="en-US" sz="2800" b="1" dirty="0" smtClean="0"/>
              <a:t>Exascale</a:t>
            </a:r>
            <a:r>
              <a:rPr lang="en-US" sz="2800" dirty="0" smtClean="0"/>
              <a:t> initiatives will continue drive to high end with a simulation orientation</a:t>
            </a:r>
          </a:p>
          <a:p>
            <a:r>
              <a:rPr lang="en-US" sz="2800" b="1" dirty="0" smtClean="0"/>
              <a:t>Clouds</a:t>
            </a:r>
            <a:r>
              <a:rPr lang="en-US" sz="2800" dirty="0" smtClean="0"/>
              <a:t> offer from different points of view</a:t>
            </a:r>
          </a:p>
          <a:p>
            <a:pPr lvl="1"/>
            <a:r>
              <a:rPr lang="en-US" sz="2400" b="1" dirty="0" smtClean="0"/>
              <a:t>NIST: </a:t>
            </a:r>
            <a:r>
              <a:rPr lang="en-US" sz="2400" dirty="0" smtClean="0"/>
              <a:t>On-demand service (elastic); Broad </a:t>
            </a:r>
            <a:r>
              <a:rPr lang="en-US" sz="2400" dirty="0"/>
              <a:t>network </a:t>
            </a:r>
            <a:r>
              <a:rPr lang="en-US" sz="2400" dirty="0" smtClean="0"/>
              <a:t>access; Resource pooling; Flexible </a:t>
            </a:r>
            <a:r>
              <a:rPr lang="en-US" sz="2400" dirty="0"/>
              <a:t>resource </a:t>
            </a:r>
            <a:r>
              <a:rPr lang="en-US" sz="2400" dirty="0" smtClean="0"/>
              <a:t>allocation; Measured service</a:t>
            </a:r>
          </a:p>
          <a:p>
            <a:pPr lvl="1"/>
            <a:r>
              <a:rPr lang="en-US" sz="2400" b="1" dirty="0" smtClean="0"/>
              <a:t>Economies of scale</a:t>
            </a:r>
          </a:p>
          <a:p>
            <a:pPr lvl="1"/>
            <a:r>
              <a:rPr lang="en-US" sz="2400" dirty="0" smtClean="0"/>
              <a:t>Powerful new </a:t>
            </a:r>
            <a:r>
              <a:rPr lang="en-US" sz="2400" b="1" dirty="0" smtClean="0"/>
              <a:t>software models</a:t>
            </a:r>
            <a:endParaRPr lang="en-US" sz="2400" b="1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High Level Flow Twister4Azure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54300" y="4490881"/>
            <a:ext cx="72390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1F497D"/>
                </a:solidFill>
              </a:rPr>
              <a:t>Merge Step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1F497D"/>
                </a:solidFill>
              </a:rPr>
              <a:t>In-Memory Caching of static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1F497D"/>
                </a:solidFill>
              </a:rPr>
              <a:t>Cache aware hybrid scheduling using Queues as well as </a:t>
            </a:r>
            <a:r>
              <a:rPr lang="en-US" sz="2400" dirty="0" smtClean="0">
                <a:solidFill>
                  <a:srgbClr val="1F497D"/>
                </a:solidFill>
              </a:rPr>
              <a:t>using a </a:t>
            </a:r>
            <a:r>
              <a:rPr lang="en-US" sz="2400" dirty="0">
                <a:solidFill>
                  <a:srgbClr val="1F497D"/>
                </a:solidFill>
              </a:rPr>
              <a:t>bulletin board (special table)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88452" y="1085328"/>
            <a:ext cx="7720177" cy="3405553"/>
            <a:chOff x="1371600" y="2161519"/>
            <a:chExt cx="7720177" cy="3405553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0" y="2723921"/>
              <a:ext cx="1295400" cy="1618966"/>
              <a:chOff x="4011304" y="2209800"/>
              <a:chExt cx="1295400" cy="1618966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4011304" y="2209800"/>
                <a:ext cx="1295400" cy="1618966"/>
              </a:xfrm>
              <a:prstGeom prst="roundRect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4191000" y="2394136"/>
                <a:ext cx="962430" cy="457200"/>
                <a:chOff x="4191000" y="2394136"/>
                <a:chExt cx="962430" cy="457200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4191000" y="2394136"/>
                  <a:ext cx="914400" cy="457200"/>
                  <a:chOff x="4191000" y="2394136"/>
                  <a:chExt cx="914400" cy="457200"/>
                </a:xfrm>
              </p:grpSpPr>
              <p:sp>
                <p:nvSpPr>
                  <p:cNvPr id="65" name="Rounded Rectangle 64"/>
                  <p:cNvSpPr/>
                  <p:nvPr/>
                </p:nvSpPr>
                <p:spPr>
                  <a:xfrm>
                    <a:off x="4191000" y="2394136"/>
                    <a:ext cx="914400" cy="457200"/>
                  </a:xfrm>
                  <a:prstGeom prst="round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66" name="Diagram 65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338963280"/>
                      </p:ext>
                    </p:extLst>
                  </p:nvPr>
                </p:nvGraphicFramePr>
                <p:xfrm>
                  <a:off x="4191000" y="2496220"/>
                  <a:ext cx="381000" cy="355115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" r:lo="rId4" r:qs="rId5" r:cs="rId6"/>
                  </a:graphicData>
                </a:graphic>
              </p:graphicFrame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4343400" y="2404646"/>
                  <a:ext cx="8100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Reduce</a:t>
                  </a:r>
                  <a:endParaRPr lang="en-US" sz="1600" b="1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4191000" y="3200400"/>
                <a:ext cx="962430" cy="457200"/>
                <a:chOff x="4191000" y="2394136"/>
                <a:chExt cx="962430" cy="457200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4191000" y="2394136"/>
                  <a:ext cx="914400" cy="457200"/>
                  <a:chOff x="4191000" y="2394136"/>
                  <a:chExt cx="914400" cy="457200"/>
                </a:xfrm>
              </p:grpSpPr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4191000" y="2394136"/>
                    <a:ext cx="914400" cy="457200"/>
                  </a:xfrm>
                  <a:prstGeom prst="round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62" name="Diagram 61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319412827"/>
                      </p:ext>
                    </p:extLst>
                  </p:nvPr>
                </p:nvGraphicFramePr>
                <p:xfrm>
                  <a:off x="4191000" y="2496220"/>
                  <a:ext cx="381000" cy="355115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8" r:lo="rId9" r:qs="rId10" r:cs="rId11"/>
                  </a:graphicData>
                </a:graphic>
              </p:graphicFrame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4343400" y="2404646"/>
                  <a:ext cx="8100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Reduce</a:t>
                  </a:r>
                  <a:endParaRPr lang="en-US" sz="1600" b="1" dirty="0"/>
                </a:p>
              </p:txBody>
            </p: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4636475" y="2912246"/>
                <a:ext cx="0" cy="2286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6248400" y="3123687"/>
              <a:ext cx="1752600" cy="840142"/>
              <a:chOff x="5943600" y="2895600"/>
              <a:chExt cx="1752600" cy="840142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971770" y="2971800"/>
                <a:ext cx="1114830" cy="57766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50" name="Diagram 49"/>
              <p:cNvGraphicFramePr/>
              <p:nvPr>
                <p:extLst>
                  <p:ext uri="{D42A27DB-BD31-4B8C-83A1-F6EECF244321}">
                    <p14:modId xmlns:p14="http://schemas.microsoft.com/office/powerpoint/2010/main" val="2032597527"/>
                  </p:ext>
                </p:extLst>
              </p:nvPr>
            </p:nvGraphicFramePr>
            <p:xfrm>
              <a:off x="5971771" y="3164161"/>
              <a:ext cx="352829" cy="3853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sp>
            <p:nvSpPr>
              <p:cNvPr id="51" name="TextBox 50"/>
              <p:cNvSpPr txBox="1"/>
              <p:nvPr/>
            </p:nvSpPr>
            <p:spPr>
              <a:xfrm>
                <a:off x="5943600" y="2895600"/>
                <a:ext cx="736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Merge</a:t>
                </a:r>
                <a:endParaRPr lang="en-US" sz="1600" b="1" dirty="0"/>
              </a:p>
            </p:txBody>
          </p:sp>
          <p:sp>
            <p:nvSpPr>
              <p:cNvPr id="52" name="Right Arrow Callout 51"/>
              <p:cNvSpPr/>
              <p:nvPr/>
            </p:nvSpPr>
            <p:spPr>
              <a:xfrm>
                <a:off x="6324600" y="3200400"/>
                <a:ext cx="1371600" cy="311624"/>
              </a:xfrm>
              <a:prstGeom prst="rightArrowCallout">
                <a:avLst>
                  <a:gd name="adj1" fmla="val 50000"/>
                  <a:gd name="adj2" fmla="val 40271"/>
                  <a:gd name="adj3" fmla="val 19897"/>
                  <a:gd name="adj4" fmla="val 51183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70008" y="3151496"/>
                <a:ext cx="866814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b="1" dirty="0"/>
                  <a:t>Add Iteration?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136822" y="3427965"/>
                <a:ext cx="399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No</a:t>
                </a:r>
                <a:endParaRPr lang="en-US" sz="1400" b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97928" y="2161519"/>
              <a:ext cx="1927192" cy="2714768"/>
              <a:chOff x="1383528" y="2009632"/>
              <a:chExt cx="1927192" cy="271476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383528" y="2009632"/>
                <a:ext cx="1927192" cy="2714768"/>
              </a:xfrm>
              <a:prstGeom prst="roundRect">
                <a:avLst/>
              </a:prstGeom>
              <a:ln w="28575"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494942" y="2186250"/>
                <a:ext cx="1705458" cy="480750"/>
                <a:chOff x="1371600" y="2262450"/>
                <a:chExt cx="1705458" cy="480750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1371600" y="2286000"/>
                  <a:ext cx="838200" cy="45720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43" name="Diagram 42"/>
                <p:cNvGraphicFramePr/>
                <p:nvPr>
                  <p:extLst>
                    <p:ext uri="{D42A27DB-BD31-4B8C-83A1-F6EECF244321}">
                      <p14:modId xmlns:p14="http://schemas.microsoft.com/office/powerpoint/2010/main" val="1711840344"/>
                    </p:ext>
                  </p:extLst>
                </p:nvPr>
              </p:nvGraphicFramePr>
              <p:xfrm>
                <a:off x="1371600" y="2276098"/>
                <a:ext cx="457200" cy="46710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8" r:lo="rId19" r:qs="rId20" r:cs="rId21"/>
                </a:graphicData>
              </a:graphic>
            </p:graphicFrame>
            <p:sp>
              <p:nvSpPr>
                <p:cNvPr id="44" name="TextBox 43"/>
                <p:cNvSpPr txBox="1"/>
                <p:nvPr/>
              </p:nvSpPr>
              <p:spPr>
                <a:xfrm>
                  <a:off x="1680279" y="2262450"/>
                  <a:ext cx="5757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Map</a:t>
                  </a:r>
                  <a:endParaRPr lang="en-US" sz="1600" b="1" dirty="0"/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2320120" y="2369024"/>
                  <a:ext cx="756938" cy="291072"/>
                  <a:chOff x="2340592" y="2362200"/>
                  <a:chExt cx="756938" cy="291072"/>
                </a:xfrm>
              </p:grpSpPr>
              <p:sp>
                <p:nvSpPr>
                  <p:cNvPr id="47" name="Rounded Rectangle 46"/>
                  <p:cNvSpPr/>
                  <p:nvPr/>
                </p:nvSpPr>
                <p:spPr>
                  <a:xfrm>
                    <a:off x="2374710" y="2362200"/>
                    <a:ext cx="688700" cy="291072"/>
                  </a:xfrm>
                  <a:prstGeom prst="roundRect">
                    <a:avLst/>
                  </a:prstGeom>
                  <a:ln>
                    <a:solidFill>
                      <a:srgbClr val="CC3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340592" y="2362625"/>
                    <a:ext cx="75693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Combine</a:t>
                    </a:r>
                    <a:endParaRPr lang="en-US" sz="1200" b="1" dirty="0"/>
                  </a:p>
                </p:txBody>
              </p:sp>
            </p:grpSp>
            <p:sp>
              <p:nvSpPr>
                <p:cNvPr id="46" name="Right Arrow 45"/>
                <p:cNvSpPr/>
                <p:nvPr/>
              </p:nvSpPr>
              <p:spPr>
                <a:xfrm>
                  <a:off x="2174544" y="2416792"/>
                  <a:ext cx="228600" cy="169277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524000" y="2743200"/>
                <a:ext cx="1705458" cy="480750"/>
                <a:chOff x="1371600" y="2262450"/>
                <a:chExt cx="1705458" cy="480750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1371600" y="2286000"/>
                  <a:ext cx="838200" cy="45720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36" name="Diagram 35"/>
                <p:cNvGraphicFramePr/>
                <p:nvPr>
                  <p:extLst>
                    <p:ext uri="{D42A27DB-BD31-4B8C-83A1-F6EECF244321}">
                      <p14:modId xmlns:p14="http://schemas.microsoft.com/office/powerpoint/2010/main" val="1463851254"/>
                    </p:ext>
                  </p:extLst>
                </p:nvPr>
              </p:nvGraphicFramePr>
              <p:xfrm>
                <a:off x="1371600" y="2276098"/>
                <a:ext cx="457200" cy="46710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3" r:lo="rId24" r:qs="rId25" r:cs="rId26"/>
                </a:graphicData>
              </a:graphic>
            </p:graphicFrame>
            <p:sp>
              <p:nvSpPr>
                <p:cNvPr id="37" name="TextBox 36"/>
                <p:cNvSpPr txBox="1"/>
                <p:nvPr/>
              </p:nvSpPr>
              <p:spPr>
                <a:xfrm>
                  <a:off x="1680279" y="2262450"/>
                  <a:ext cx="5757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Map</a:t>
                  </a:r>
                  <a:endParaRPr lang="en-US" sz="1600" b="1" dirty="0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2320120" y="2369024"/>
                  <a:ext cx="756938" cy="291072"/>
                  <a:chOff x="2340592" y="2362200"/>
                  <a:chExt cx="756938" cy="291072"/>
                </a:xfrm>
              </p:grpSpPr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2374710" y="2362200"/>
                    <a:ext cx="688700" cy="291072"/>
                  </a:xfrm>
                  <a:prstGeom prst="roundRect">
                    <a:avLst/>
                  </a:prstGeom>
                  <a:ln>
                    <a:solidFill>
                      <a:srgbClr val="CC3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340592" y="2362625"/>
                    <a:ext cx="75693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Combine</a:t>
                    </a:r>
                    <a:endParaRPr lang="en-US" sz="1200" b="1" dirty="0"/>
                  </a:p>
                </p:txBody>
              </p:sp>
            </p:grpSp>
            <p:sp>
              <p:nvSpPr>
                <p:cNvPr id="39" name="Right Arrow 38"/>
                <p:cNvSpPr/>
                <p:nvPr/>
              </p:nvSpPr>
              <p:spPr>
                <a:xfrm>
                  <a:off x="2174544" y="2416792"/>
                  <a:ext cx="228600" cy="169277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524000" y="3657600"/>
                <a:ext cx="1705458" cy="480750"/>
                <a:chOff x="1371600" y="2262450"/>
                <a:chExt cx="1705458" cy="48075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1371600" y="2286000"/>
                  <a:ext cx="838200" cy="45720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29" name="Diagram 28"/>
                <p:cNvGraphicFramePr/>
                <p:nvPr>
                  <p:extLst>
                    <p:ext uri="{D42A27DB-BD31-4B8C-83A1-F6EECF244321}">
                      <p14:modId xmlns:p14="http://schemas.microsoft.com/office/powerpoint/2010/main" val="4233274949"/>
                    </p:ext>
                  </p:extLst>
                </p:nvPr>
              </p:nvGraphicFramePr>
              <p:xfrm>
                <a:off x="1371600" y="2276098"/>
                <a:ext cx="457200" cy="46710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8" r:lo="rId29" r:qs="rId30" r:cs="rId31"/>
                </a:graphicData>
              </a:graphic>
            </p:graphicFrame>
            <p:sp>
              <p:nvSpPr>
                <p:cNvPr id="30" name="TextBox 29"/>
                <p:cNvSpPr txBox="1"/>
                <p:nvPr/>
              </p:nvSpPr>
              <p:spPr>
                <a:xfrm>
                  <a:off x="1680279" y="2262450"/>
                  <a:ext cx="5757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Map</a:t>
                  </a:r>
                  <a:endParaRPr lang="en-US" sz="1600" b="1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2320120" y="2369024"/>
                  <a:ext cx="756938" cy="291072"/>
                  <a:chOff x="2340592" y="2362200"/>
                  <a:chExt cx="756938" cy="291072"/>
                </a:xfrm>
              </p:grpSpPr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2374710" y="2362200"/>
                    <a:ext cx="688700" cy="291072"/>
                  </a:xfrm>
                  <a:prstGeom prst="roundRect">
                    <a:avLst/>
                  </a:prstGeom>
                  <a:ln>
                    <a:solidFill>
                      <a:srgbClr val="CC3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340592" y="2362625"/>
                    <a:ext cx="75693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Combine</a:t>
                    </a:r>
                    <a:endParaRPr lang="en-US" sz="1200" b="1" dirty="0"/>
                  </a:p>
                </p:txBody>
              </p:sp>
            </p:grpSp>
            <p:sp>
              <p:nvSpPr>
                <p:cNvPr id="32" name="Right Arrow 31"/>
                <p:cNvSpPr/>
                <p:nvPr/>
              </p:nvSpPr>
              <p:spPr>
                <a:xfrm>
                  <a:off x="2174544" y="2416792"/>
                  <a:ext cx="228600" cy="169277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2408478" y="3236845"/>
                <a:ext cx="3708" cy="4572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ounded Rectangle 26"/>
              <p:cNvSpPr/>
              <p:nvPr/>
            </p:nvSpPr>
            <p:spPr>
              <a:xfrm>
                <a:off x="1575783" y="4238389"/>
                <a:ext cx="1553058" cy="29054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Data Cache</a:t>
                </a:r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676400" y="3546298"/>
              <a:ext cx="5360504" cy="1491678"/>
              <a:chOff x="762000" y="3394411"/>
              <a:chExt cx="5360504" cy="149167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088049" y="3581400"/>
                <a:ext cx="0" cy="1295400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762000" y="4874150"/>
                <a:ext cx="5360504" cy="2650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801755" y="3450866"/>
                <a:ext cx="9278" cy="1435223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Right Arrow 20"/>
              <p:cNvSpPr/>
              <p:nvPr/>
            </p:nvSpPr>
            <p:spPr>
              <a:xfrm>
                <a:off x="791218" y="3394411"/>
                <a:ext cx="685138" cy="186989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40823" y="4148930"/>
              <a:ext cx="425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Yes</a:t>
              </a:r>
              <a:endParaRPr lang="en-US" sz="1400" b="1" dirty="0"/>
            </a:p>
          </p:txBody>
        </p:sp>
        <p:sp>
          <p:nvSpPr>
            <p:cNvPr id="12" name="Striped Right Arrow 11"/>
            <p:cNvSpPr/>
            <p:nvPr/>
          </p:nvSpPr>
          <p:spPr>
            <a:xfrm>
              <a:off x="5714126" y="3239642"/>
              <a:ext cx="618101" cy="501075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riped Right Arrow 12"/>
            <p:cNvSpPr/>
            <p:nvPr/>
          </p:nvSpPr>
          <p:spPr>
            <a:xfrm>
              <a:off x="4080680" y="3123687"/>
              <a:ext cx="647159" cy="717881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0336" y="5228518"/>
              <a:ext cx="3454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Hybrid scheduling of the new iteration</a:t>
              </a:r>
              <a:endParaRPr lang="en-US" sz="1600" b="1" dirty="0"/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1371600" y="2788105"/>
              <a:ext cx="1002529" cy="359132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2842637"/>
              <a:ext cx="699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Job Start</a:t>
              </a:r>
              <a:endParaRPr lang="en-US" sz="11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79348" y="3452911"/>
              <a:ext cx="9124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Job Finish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47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Cache aware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953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Job (1</a:t>
            </a:r>
            <a:r>
              <a:rPr lang="en-US" baseline="30000" dirty="0" smtClean="0"/>
              <a:t>st</a:t>
            </a:r>
            <a:r>
              <a:rPr lang="en-US" dirty="0" smtClean="0"/>
              <a:t> iteration)</a:t>
            </a:r>
          </a:p>
          <a:p>
            <a:pPr lvl="1"/>
            <a:r>
              <a:rPr lang="en-US" dirty="0" smtClean="0"/>
              <a:t>Through queues</a:t>
            </a:r>
          </a:p>
          <a:p>
            <a:r>
              <a:rPr lang="en-US" dirty="0" smtClean="0"/>
              <a:t>New iteration</a:t>
            </a:r>
          </a:p>
          <a:p>
            <a:pPr lvl="1"/>
            <a:r>
              <a:rPr lang="en-US" dirty="0" smtClean="0"/>
              <a:t>Publish entry to Job Bulletin Board</a:t>
            </a:r>
          </a:p>
          <a:p>
            <a:pPr lvl="1"/>
            <a:r>
              <a:rPr lang="en-US" dirty="0" smtClean="0"/>
              <a:t>Workers pick tasks based on in-memory data cache and execution history (</a:t>
            </a:r>
            <a:r>
              <a:rPr lang="en-US" dirty="0" err="1" smtClean="0"/>
              <a:t>MapTask</a:t>
            </a:r>
            <a:r>
              <a:rPr lang="en-US" dirty="0" smtClean="0"/>
              <a:t> Meta-Data cache) </a:t>
            </a:r>
          </a:p>
          <a:p>
            <a:pPr lvl="1"/>
            <a:r>
              <a:rPr lang="en-US" dirty="0" smtClean="0"/>
              <a:t>Any tasks that do not get scheduled through the bulletin board will be added to the queue.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74939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6" y="21771"/>
            <a:ext cx="8229600" cy="892629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Performance Comparisons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3497813"/>
            <a:ext cx="4597928" cy="2617178"/>
            <a:chOff x="407590" y="3810000"/>
            <a:chExt cx="5307409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90" y="4142228"/>
              <a:ext cx="5307409" cy="2334772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1890140" y="3810000"/>
              <a:ext cx="2342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Cap3 Sequence Assembly</a:t>
              </a:r>
              <a:endParaRPr lang="en-US" sz="1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953000" y="3234154"/>
            <a:ext cx="4071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Arial" pitchFamily="34" charset="0"/>
              </a:rPr>
              <a:t>Smith Waterman Sequence Alignment</a:t>
            </a:r>
            <a:endParaRPr lang="en-US" sz="1600" b="1" dirty="0"/>
          </a:p>
        </p:txBody>
      </p:sp>
      <p:pic>
        <p:nvPicPr>
          <p:cNvPr id="10" name="Picture 9" descr="D:\academic\phd\Publications\CloudComp09\figures\cap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65" y="1022801"/>
            <a:ext cx="171964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48271"/>
            <a:ext cx="6960238" cy="200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94200" y="2758524"/>
            <a:ext cx="2194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BLAST Sequence Search</a:t>
            </a:r>
            <a:endParaRPr lang="en-US" sz="1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97813"/>
            <a:ext cx="43767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4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/>
    </mc:Choice>
    <mc:Fallback xmlns="">
      <p:transition spd="slow" advTm="857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144068"/>
            <a:ext cx="8229600" cy="7703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Performance – </a:t>
            </a:r>
            <a:r>
              <a:rPr lang="en-US" sz="3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Kmeans</a:t>
            </a:r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Clustering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257800" y="284246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Number of Executing Map Task Histogram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57200" y="586469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Strong Scaling with 128M </a:t>
            </a:r>
            <a:r>
              <a:rPr lang="en-US" sz="1400" b="1" dirty="0">
                <a:cs typeface="Arial" pitchFamily="34" charset="0"/>
              </a:rPr>
              <a:t>D</a:t>
            </a:r>
            <a:r>
              <a:rPr lang="en-US" sz="1400" b="1" dirty="0" smtClean="0">
                <a:cs typeface="Arial" pitchFamily="34" charset="0"/>
              </a:rPr>
              <a:t>ata </a:t>
            </a:r>
            <a:r>
              <a:rPr lang="en-US" sz="1400" b="1" dirty="0">
                <a:cs typeface="Arial" pitchFamily="34" charset="0"/>
              </a:rPr>
              <a:t>P</a:t>
            </a:r>
            <a:r>
              <a:rPr lang="en-US" sz="1400" b="1" dirty="0" smtClean="0">
                <a:cs typeface="Arial" pitchFamily="34" charset="0"/>
              </a:rPr>
              <a:t>oints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5143500" y="6012632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990600" y="2834402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Task Execution Time Histogram</a:t>
            </a:r>
            <a:endParaRPr lang="en-US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8244"/>
            <a:ext cx="9109075" cy="278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0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Kmeans</a:t>
            </a:r>
            <a:r>
              <a:rPr lang="en-US" dirty="0" smtClean="0"/>
              <a:t> Speedup from 32 cores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838443"/>
              </p:ext>
            </p:extLst>
          </p:nvPr>
        </p:nvGraphicFramePr>
        <p:xfrm>
          <a:off x="685800" y="457200"/>
          <a:ext cx="7467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87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944562"/>
          </a:xfrm>
        </p:spPr>
        <p:txBody>
          <a:bodyPr/>
          <a:lstStyle/>
          <a:p>
            <a:r>
              <a:rPr lang="en-US" dirty="0"/>
              <a:t>Look at one problem in </a:t>
            </a:r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37418"/>
            <a:ext cx="9144000" cy="5158582"/>
          </a:xfrm>
        </p:spPr>
        <p:txBody>
          <a:bodyPr/>
          <a:lstStyle/>
          <a:p>
            <a:r>
              <a:rPr lang="en-US" sz="2800" dirty="0"/>
              <a:t>Visualizing </a:t>
            </a:r>
            <a:r>
              <a:rPr lang="en-US" sz="2800" dirty="0" smtClean="0"/>
              <a:t>Metagenomics where sequences are ~1000 dimensions</a:t>
            </a:r>
          </a:p>
          <a:p>
            <a:r>
              <a:rPr lang="en-US" sz="2800" dirty="0" smtClean="0"/>
              <a:t>Map sequences to 3D so you can visualize</a:t>
            </a:r>
          </a:p>
          <a:p>
            <a:r>
              <a:rPr lang="en-US" sz="2800" dirty="0" smtClean="0"/>
              <a:t>Minimize Stress</a:t>
            </a:r>
          </a:p>
          <a:p>
            <a:endParaRPr lang="en-US" sz="2800" dirty="0"/>
          </a:p>
          <a:p>
            <a:r>
              <a:rPr lang="en-US" sz="2800" dirty="0" smtClean="0"/>
              <a:t>Improve with deterministic annealing (gives lower stress with less variation between random starts)</a:t>
            </a:r>
          </a:p>
          <a:p>
            <a:r>
              <a:rPr lang="en-US" sz="2800" dirty="0" smtClean="0"/>
              <a:t>Need to </a:t>
            </a:r>
            <a:r>
              <a:rPr lang="en-US" sz="2800" dirty="0" smtClean="0">
                <a:solidFill>
                  <a:srgbClr val="FF0000"/>
                </a:solidFill>
              </a:rPr>
              <a:t>iterate</a:t>
            </a:r>
            <a:r>
              <a:rPr lang="en-US" sz="2800" dirty="0" smtClean="0"/>
              <a:t> Expectation Maximization </a:t>
            </a:r>
          </a:p>
          <a:p>
            <a:r>
              <a:rPr lang="en-US" sz="2800" dirty="0" smtClean="0"/>
              <a:t>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dissimilarities (Smith Waterman, Needleman-</a:t>
            </a:r>
            <a:r>
              <a:rPr lang="en-US" sz="2800" dirty="0" err="1" smtClean="0"/>
              <a:t>Wunsch</a:t>
            </a:r>
            <a:r>
              <a:rPr lang="en-US" sz="2800" dirty="0" smtClean="0"/>
              <a:t>, Blast) </a:t>
            </a:r>
            <a:r>
              <a:rPr lang="en-US" sz="2800" dirty="0" smtClean="0">
                <a:sym typeface="Symbol"/>
              </a:rPr>
              <a:t></a:t>
            </a:r>
            <a:r>
              <a:rPr lang="en-US" sz="2800" i="1" baseline="-25000" dirty="0" smtClean="0">
                <a:sym typeface="Symbol"/>
              </a:rPr>
              <a:t>i j</a:t>
            </a:r>
            <a:endParaRPr lang="en-US" sz="2800" i="1" baseline="-25000" dirty="0" smtClean="0"/>
          </a:p>
          <a:p>
            <a:r>
              <a:rPr lang="en-US" sz="2800" dirty="0" smtClean="0"/>
              <a:t>Communicate N positions </a:t>
            </a:r>
            <a:r>
              <a:rPr lang="en-US" sz="2800" b="1" u="sng" dirty="0" smtClean="0"/>
              <a:t>X</a:t>
            </a:r>
            <a:r>
              <a:rPr lang="en-US" sz="2800" dirty="0" smtClean="0"/>
              <a:t> between steps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MDS_eqs.png"/>
          <p:cNvPicPr>
            <a:picLocks noChangeAspect="1"/>
          </p:cNvPicPr>
          <p:nvPr/>
        </p:nvPicPr>
        <p:blipFill rotWithShape="1">
          <a:blip r:embed="rId3" cstate="print"/>
          <a:srcRect r="22783" b="50000"/>
          <a:stretch/>
        </p:blipFill>
        <p:spPr>
          <a:xfrm>
            <a:off x="2971800" y="2514600"/>
            <a:ext cx="55866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Geoffrey Fox\Desktop\mina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7" b="24581"/>
          <a:stretch/>
        </p:blipFill>
        <p:spPr bwMode="auto">
          <a:xfrm>
            <a:off x="-13447" y="0"/>
            <a:ext cx="9157447" cy="68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483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100,043 Metagenomics Sequences mapped to 3D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Its an O(N</a:t>
            </a:r>
            <a:r>
              <a:rPr lang="en-US" baseline="30000" dirty="0" smtClean="0"/>
              <a:t>2</a:t>
            </a:r>
            <a:r>
              <a:rPr lang="en-US" dirty="0" smtClean="0"/>
              <a:t>)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1" y="838200"/>
            <a:ext cx="8915400" cy="4525963"/>
          </a:xfrm>
        </p:spPr>
        <p:txBody>
          <a:bodyPr/>
          <a:lstStyle/>
          <a:p>
            <a:r>
              <a:rPr lang="en-US" dirty="0" smtClean="0"/>
              <a:t>100,000 sequences takes a few days on 768 cores 32 nodes Windows Cluster Tempest</a:t>
            </a:r>
          </a:p>
          <a:p>
            <a:r>
              <a:rPr lang="en-US" dirty="0" smtClean="0"/>
              <a:t>Could just run 680K on 6.8</a:t>
            </a:r>
            <a:r>
              <a:rPr lang="en-US" baseline="30000" dirty="0" smtClean="0"/>
              <a:t>2 </a:t>
            </a:r>
            <a:r>
              <a:rPr lang="en-US" dirty="0" smtClean="0"/>
              <a:t>larger machine but lets try to be “cleverer” and use hierarchical methods</a:t>
            </a:r>
          </a:p>
          <a:p>
            <a:r>
              <a:rPr lang="en-US" dirty="0" smtClean="0"/>
              <a:t>Start with 100K sample run fully </a:t>
            </a:r>
          </a:p>
          <a:p>
            <a:r>
              <a:rPr lang="en-US" dirty="0" smtClean="0"/>
              <a:t>Divide into “</a:t>
            </a:r>
            <a:r>
              <a:rPr lang="en-US" dirty="0" err="1" smtClean="0"/>
              <a:t>megaregions</a:t>
            </a:r>
            <a:r>
              <a:rPr lang="en-US" dirty="0" smtClean="0"/>
              <a:t>” using 3D projection</a:t>
            </a:r>
          </a:p>
          <a:p>
            <a:r>
              <a:rPr lang="en-US" dirty="0" smtClean="0"/>
              <a:t>Interpolate full sample into </a:t>
            </a:r>
            <a:r>
              <a:rPr lang="en-US" dirty="0" err="1" smtClean="0"/>
              <a:t>megaregions</a:t>
            </a:r>
            <a:r>
              <a:rPr lang="en-US" dirty="0" smtClean="0"/>
              <a:t> and analyze latter separately</a:t>
            </a:r>
          </a:p>
          <a:p>
            <a:r>
              <a:rPr lang="en-US" dirty="0"/>
              <a:t>See </a:t>
            </a:r>
            <a:r>
              <a:rPr lang="en-US" sz="2800" dirty="0"/>
              <a:t>http://salsahpc.org/millionseq/16SrRNA_index.html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 descr="C:\Users\Geoffrey Fox\Desktop\Rc_haixu_100k_af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7" r="15760" b="7305"/>
          <a:stretch/>
        </p:blipFill>
        <p:spPr bwMode="auto">
          <a:xfrm>
            <a:off x="762000" y="990"/>
            <a:ext cx="8382000" cy="6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OctTree</a:t>
            </a:r>
            <a:r>
              <a:rPr lang="en-US" sz="2800" dirty="0" smtClean="0"/>
              <a:t> for 100K sample of Fungi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953000"/>
            <a:ext cx="327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/>
              <a:t>We will use </a:t>
            </a:r>
            <a:r>
              <a:rPr lang="en-US" sz="2800" dirty="0" err="1" smtClean="0"/>
              <a:t>OctTree</a:t>
            </a:r>
            <a:r>
              <a:rPr lang="en-US" sz="2800" dirty="0" smtClean="0"/>
              <a:t> for logarithmic interpolation</a:t>
            </a:r>
            <a:endParaRPr lang="en-US" sz="28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-51603" y="2514600"/>
            <a:ext cx="3023404" cy="1981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smtClean="0"/>
              <a:t>Use Barnes Hut OctTree originally developed to make O(N</a:t>
            </a:r>
            <a:r>
              <a:rPr lang="en-US" sz="2400" baseline="30000" smtClean="0"/>
              <a:t>2</a:t>
            </a:r>
            <a:r>
              <a:rPr lang="en-US" sz="2400" smtClean="0"/>
              <a:t>) astrophysics O(NlogN)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88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850134"/>
          </a:xfrm>
        </p:spPr>
        <p:txBody>
          <a:bodyPr/>
          <a:lstStyle/>
          <a:p>
            <a:r>
              <a:rPr lang="en-US" dirty="0" smtClean="0"/>
              <a:t>440K Interpolated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 descr="C:\Users\Geoffrey Fox\Desktop\Talk\Haixu440KInterpol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Some Data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4525963"/>
          </a:xfrm>
        </p:spPr>
        <p:txBody>
          <a:bodyPr/>
          <a:lstStyle/>
          <a:p>
            <a:r>
              <a:rPr lang="en-US" sz="2800" dirty="0" smtClean="0"/>
              <a:t>~40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Web pages at ~300 kilobytes each = 10 Petabytes</a:t>
            </a:r>
          </a:p>
          <a:p>
            <a:r>
              <a:rPr lang="en-US" sz="2800" dirty="0" err="1" smtClean="0"/>
              <a:t>Youtube</a:t>
            </a:r>
            <a:r>
              <a:rPr lang="en-US" sz="2800" dirty="0" smtClean="0"/>
              <a:t> 48 hours video uploaded per minute; </a:t>
            </a:r>
          </a:p>
          <a:p>
            <a:pPr lvl="1"/>
            <a:r>
              <a:rPr lang="en-US" sz="2400" dirty="0" smtClean="0"/>
              <a:t>in 2 months in 2010, uploaded  more than total NBC ABC CBS</a:t>
            </a:r>
          </a:p>
          <a:p>
            <a:pPr lvl="1"/>
            <a:r>
              <a:rPr lang="en-US" sz="2400" dirty="0" smtClean="0"/>
              <a:t>~2.5 petabytes per year uploaded?</a:t>
            </a:r>
          </a:p>
          <a:p>
            <a:r>
              <a:rPr lang="en-US" sz="2800" dirty="0" smtClean="0"/>
              <a:t>LHC 15 petabytes per year</a:t>
            </a:r>
          </a:p>
          <a:p>
            <a:r>
              <a:rPr lang="en-US" sz="2800" dirty="0" smtClean="0"/>
              <a:t>Radiology 69 petabytes per year</a:t>
            </a:r>
          </a:p>
          <a:p>
            <a:r>
              <a:rPr lang="en-US" sz="2400" dirty="0" smtClean="0"/>
              <a:t>Square Kilometer Array Telescope will be 100 terabits/second</a:t>
            </a:r>
          </a:p>
          <a:p>
            <a:r>
              <a:rPr lang="en-US" sz="2800" dirty="0" smtClean="0"/>
              <a:t>Earth Observation becoming ~4 petabytes per year</a:t>
            </a:r>
          </a:p>
          <a:p>
            <a:r>
              <a:rPr lang="en-US" sz="2800" dirty="0" smtClean="0"/>
              <a:t>Earthquake Science – few terabytes </a:t>
            </a:r>
            <a:r>
              <a:rPr lang="en-US" sz="2800" b="1" dirty="0" smtClean="0"/>
              <a:t>total</a:t>
            </a:r>
            <a:r>
              <a:rPr lang="en-US" sz="2800" dirty="0" smtClean="0"/>
              <a:t> today</a:t>
            </a:r>
          </a:p>
          <a:p>
            <a:r>
              <a:rPr lang="en-US" sz="2800" dirty="0" smtClean="0"/>
              <a:t>PolarGrid – 100’s terabytes/year</a:t>
            </a:r>
          </a:p>
          <a:p>
            <a:r>
              <a:rPr lang="en-US" sz="2800" dirty="0" smtClean="0"/>
              <a:t>Exascale simulation data dumps – terabytes/second</a:t>
            </a:r>
          </a:p>
          <a:p>
            <a:r>
              <a:rPr lang="en-US" sz="2800" dirty="0" smtClean="0"/>
              <a:t>Not very quantitative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1336" y="320040"/>
            <a:ext cx="9067800" cy="990790"/>
          </a:xfrm>
        </p:spPr>
        <p:txBody>
          <a:bodyPr/>
          <a:lstStyle/>
          <a:p>
            <a:r>
              <a:rPr lang="en-US" sz="3600" dirty="0"/>
              <a:t>12 </a:t>
            </a:r>
            <a:r>
              <a:rPr lang="en-US" sz="3600" dirty="0" err="1"/>
              <a:t>Megaregions</a:t>
            </a:r>
            <a:r>
              <a:rPr lang="en-US" sz="3600" dirty="0"/>
              <a:t> defined from initial sample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6" name="Picture 2" descr="C:\Users\Geoffrey Fox\Desktop\Talk\16S rRNA_100000_Megaregions_2Nov-1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022"/>
            <a:ext cx="9144000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Megaregion</a:t>
            </a:r>
            <a:r>
              <a:rPr lang="en-US" dirty="0" smtClean="0"/>
              <a:t> divided into many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 descr="C:\Users\Geoffrey Fox\Desktop\Talk\MinaMetaRegion2-Oct3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4684"/>
            <a:ext cx="9144000" cy="510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1"/>
            <a:ext cx="8229600" cy="914400"/>
          </a:xfrm>
        </p:spPr>
        <p:txBody>
          <a:bodyPr/>
          <a:lstStyle/>
          <a:p>
            <a:r>
              <a:rPr lang="en-US" dirty="0" smtClean="0"/>
              <a:t>A more compact </a:t>
            </a:r>
            <a:r>
              <a:rPr lang="en-US" dirty="0" err="1" smtClean="0"/>
              <a:t>Megaregion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218" name="Picture 2" descr="C:\Users\Geoffrey Fox\Desktop\Talk\MinaMetaRegion10-Oct30-1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269"/>
            <a:ext cx="9144000" cy="58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Geoffrey Fox\Desktop\Talk\MinaMetaRegion10-Oct30-11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790"/>
            <a:ext cx="9144000" cy="584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Multi-Dimensional-Scaling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237"/>
            <a:ext cx="8686800" cy="4525963"/>
          </a:xfrm>
        </p:spPr>
        <p:txBody>
          <a:bodyPr/>
          <a:lstStyle/>
          <a:p>
            <a:r>
              <a:rPr lang="en-US" dirty="0" smtClean="0"/>
              <a:t>Many iterations</a:t>
            </a:r>
          </a:p>
          <a:p>
            <a:r>
              <a:rPr lang="en-US" dirty="0" smtClean="0"/>
              <a:t>Memory &amp; Data intensive</a:t>
            </a:r>
          </a:p>
          <a:p>
            <a:r>
              <a:rPr lang="en-US" dirty="0" smtClean="0"/>
              <a:t>3 Map Reduce jobs per iteration</a:t>
            </a:r>
          </a:p>
          <a:p>
            <a:r>
              <a:rPr lang="en-US" u="sng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invV</a:t>
            </a:r>
            <a:r>
              <a:rPr lang="en-US" dirty="0"/>
              <a:t> * </a:t>
            </a:r>
            <a:r>
              <a:rPr lang="en-US" dirty="0" smtClean="0"/>
              <a:t>B(</a:t>
            </a:r>
            <a:r>
              <a:rPr lang="en-US" u="sng" dirty="0" smtClean="0"/>
              <a:t>X</a:t>
            </a:r>
            <a:r>
              <a:rPr lang="en-US" baseline="-25000" dirty="0" smtClean="0"/>
              <a:t>(k-1)</a:t>
            </a:r>
            <a:r>
              <a:rPr lang="en-US" dirty="0" smtClean="0"/>
              <a:t>) </a:t>
            </a:r>
            <a:r>
              <a:rPr lang="en-US" dirty="0"/>
              <a:t>* </a:t>
            </a:r>
            <a:r>
              <a:rPr lang="en-US" u="sng" dirty="0" smtClean="0"/>
              <a:t>X</a:t>
            </a:r>
            <a:r>
              <a:rPr lang="en-US" baseline="-25000" dirty="0" smtClean="0"/>
              <a:t>(k-1)</a:t>
            </a:r>
          </a:p>
          <a:p>
            <a:r>
              <a:rPr lang="en-US" dirty="0" smtClean="0"/>
              <a:t>2 matrix vector multiplications termed BC and X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6800" y="4267200"/>
            <a:ext cx="2057400" cy="838200"/>
            <a:chOff x="1066800" y="4267200"/>
            <a:chExt cx="2057400" cy="838200"/>
          </a:xfrm>
        </p:grpSpPr>
        <p:sp>
          <p:nvSpPr>
            <p:cNvPr id="4" name="Rectangle 3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/>
                <a:t>Calculate BX </a:t>
              </a:r>
              <a:endParaRPr lang="en-US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1400" y="4267200"/>
            <a:ext cx="2057400" cy="838200"/>
            <a:chOff x="1066800" y="4267200"/>
            <a:chExt cx="2057400" cy="838200"/>
          </a:xfrm>
        </p:grpSpPr>
        <p:sp>
          <p:nvSpPr>
            <p:cNvPr id="12" name="Rectangle 11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/>
                <a:t>Calculate </a:t>
              </a:r>
              <a:r>
                <a:rPr lang="en-US" b="1" dirty="0" err="1" smtClean="0"/>
                <a:t>invV</a:t>
              </a:r>
              <a:r>
                <a:rPr lang="en-US" b="1" dirty="0" smtClean="0"/>
                <a:t> (BX)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4267200"/>
            <a:ext cx="2057400" cy="838200"/>
            <a:chOff x="1066800" y="4267200"/>
            <a:chExt cx="2057400" cy="838200"/>
          </a:xfrm>
        </p:grpSpPr>
        <p:sp>
          <p:nvSpPr>
            <p:cNvPr id="19" name="Rectangle 18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091543" y="4572000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606143" y="4572000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9" idx="3"/>
            <a:endCxn id="4" idx="1"/>
          </p:cNvCxnSpPr>
          <p:nvPr/>
        </p:nvCxnSpPr>
        <p:spPr>
          <a:xfrm flipH="1">
            <a:off x="1066800" y="4686300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7917" y="5483423"/>
            <a:ext cx="120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New Iteration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915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Performance – Multi Dimensional Scaling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-272478" y="1295400"/>
            <a:ext cx="9753600" cy="4724400"/>
            <a:chOff x="-76200" y="1295400"/>
            <a:chExt cx="9753600" cy="4724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66" y="1295400"/>
              <a:ext cx="8256713" cy="199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81400"/>
              <a:ext cx="8363234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76200" y="3200400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Azure Instance Type Study</a:t>
              </a:r>
              <a:endParaRPr lang="en-US" sz="14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48400" y="5712023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Increasing Number of Iterations</a:t>
              </a:r>
              <a:endParaRPr lang="en-US" sz="1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18420" y="3229510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Number of Executing Map Task Histogram</a:t>
              </a:r>
              <a:endParaRPr lang="en-US" sz="1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4800" y="5712023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Weak Scaling</a:t>
              </a:r>
              <a:endParaRPr lang="en-US" sz="14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29000" y="5712023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Data Size Scaling</a:t>
              </a:r>
              <a:endParaRPr lang="en-US" sz="14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9400" y="3200400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Task Execution Time Histogram</a:t>
              </a:r>
              <a:endParaRPr lang="en-US" sz="1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74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Twister4Azure </a:t>
            </a: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Twister4Azure enables users </a:t>
            </a:r>
            <a:r>
              <a:rPr lang="en-US" sz="2800" dirty="0">
                <a:latin typeface="+mn-lt"/>
              </a:rPr>
              <a:t>to easily and efficiently perform large scale iterative data analysis and scientific computations on Azure </a:t>
            </a:r>
            <a:r>
              <a:rPr lang="en-US" sz="2800" dirty="0" smtClean="0">
                <a:latin typeface="+mn-lt"/>
              </a:rPr>
              <a:t>cloud. </a:t>
            </a:r>
          </a:p>
          <a:p>
            <a:pPr lvl="1"/>
            <a:r>
              <a:rPr lang="en-US" sz="2400" dirty="0" smtClean="0"/>
              <a:t>Supports classic and iterative MapReduce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Non pleasingly parallel use of Azure</a:t>
            </a:r>
          </a:p>
          <a:p>
            <a:r>
              <a:rPr lang="en-US" sz="2800" dirty="0" smtClean="0">
                <a:latin typeface="+mn-lt"/>
              </a:rPr>
              <a:t>Utilizes </a:t>
            </a:r>
            <a:r>
              <a:rPr lang="en-US" sz="2800" dirty="0">
                <a:latin typeface="+mn-lt"/>
              </a:rPr>
              <a:t>a </a:t>
            </a:r>
            <a:r>
              <a:rPr lang="en-US" sz="2800" dirty="0" smtClean="0">
                <a:latin typeface="+mn-lt"/>
              </a:rPr>
              <a:t>hybrid </a:t>
            </a:r>
            <a:r>
              <a:rPr lang="en-US" sz="2800" dirty="0">
                <a:latin typeface="+mn-lt"/>
              </a:rPr>
              <a:t>scheduling mechanism </a:t>
            </a:r>
            <a:r>
              <a:rPr lang="en-US" sz="2800" dirty="0" smtClean="0">
                <a:latin typeface="+mn-lt"/>
              </a:rPr>
              <a:t>to </a:t>
            </a:r>
            <a:r>
              <a:rPr lang="en-US" sz="2800" dirty="0">
                <a:latin typeface="+mn-lt"/>
              </a:rPr>
              <a:t>provide the caching of static data across </a:t>
            </a:r>
            <a:r>
              <a:rPr lang="en-US" sz="2800" dirty="0" smtClean="0">
                <a:latin typeface="+mn-lt"/>
              </a:rPr>
              <a:t>iterations. </a:t>
            </a:r>
          </a:p>
          <a:p>
            <a:r>
              <a:rPr lang="en-US" sz="2800" dirty="0" smtClean="0"/>
              <a:t>Should integrate with workflow systems</a:t>
            </a:r>
          </a:p>
          <a:p>
            <a:r>
              <a:rPr lang="en-US" sz="2800" dirty="0" smtClean="0">
                <a:latin typeface="+mn-lt"/>
              </a:rPr>
              <a:t>Plenty of testing and improvements needed!</a:t>
            </a:r>
          </a:p>
          <a:p>
            <a:r>
              <a:rPr lang="en-US" sz="2800" dirty="0" smtClean="0"/>
              <a:t>Open source: </a:t>
            </a:r>
            <a:r>
              <a:rPr lang="en-US" sz="2800" dirty="0" smtClean="0">
                <a:latin typeface="+mn-lt"/>
              </a:rPr>
              <a:t>Please use</a:t>
            </a:r>
            <a:r>
              <a:rPr lang="en-US" sz="2800" dirty="0">
                <a:latin typeface="+mn-lt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hlinkClick r:id="rId3"/>
              </a:rPr>
              <a:t>http://salsahpc.indiana.edu/twister4azure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5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92"/>
            <a:ext cx="8229600" cy="1143000"/>
          </a:xfrm>
        </p:spPr>
        <p:txBody>
          <a:bodyPr/>
          <a:lstStyle/>
          <a:p>
            <a:r>
              <a:rPr lang="en-US" dirty="0" smtClean="0"/>
              <a:t>What was/can be done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2" y="914400"/>
            <a:ext cx="9048008" cy="5334000"/>
          </a:xfrm>
        </p:spPr>
        <p:txBody>
          <a:bodyPr/>
          <a:lstStyle/>
          <a:p>
            <a:r>
              <a:rPr lang="en-US" sz="2400" b="1" dirty="0" smtClean="0"/>
              <a:t>Dissimilarity Computation </a:t>
            </a:r>
            <a:r>
              <a:rPr lang="en-US" sz="2400" dirty="0" smtClean="0"/>
              <a:t>(largest time)</a:t>
            </a:r>
          </a:p>
          <a:p>
            <a:pPr lvl="1"/>
            <a:r>
              <a:rPr lang="en-US" sz="2000" dirty="0" smtClean="0"/>
              <a:t>Done using Twister on HPC</a:t>
            </a:r>
          </a:p>
          <a:p>
            <a:pPr lvl="1"/>
            <a:r>
              <a:rPr lang="en-US" sz="2000" dirty="0" smtClean="0"/>
              <a:t>Have running on Azure and Dryad</a:t>
            </a:r>
          </a:p>
          <a:p>
            <a:pPr lvl="1"/>
            <a:r>
              <a:rPr lang="en-US" sz="2000" dirty="0" smtClean="0"/>
              <a:t>Used Tempest with MPI as well (MPI.NET failed(!), Twister didn’t)</a:t>
            </a:r>
            <a:endParaRPr lang="en-US" sz="2000" dirty="0"/>
          </a:p>
          <a:p>
            <a:r>
              <a:rPr lang="en-US" sz="2800" b="1" dirty="0" smtClean="0"/>
              <a:t>Full MDS </a:t>
            </a:r>
          </a:p>
          <a:p>
            <a:pPr lvl="1"/>
            <a:r>
              <a:rPr lang="en-US" sz="2000" dirty="0" smtClean="0"/>
              <a:t>Done using MPI on Tempest</a:t>
            </a:r>
          </a:p>
          <a:p>
            <a:pPr lvl="1"/>
            <a:r>
              <a:rPr lang="en-US" sz="2000" dirty="0" smtClean="0"/>
              <a:t>Have running well using Twister on HPC clusters and Azure</a:t>
            </a:r>
          </a:p>
          <a:p>
            <a:r>
              <a:rPr lang="en-US" sz="2400" b="1" dirty="0" smtClean="0"/>
              <a:t>Pairwise Clustering</a:t>
            </a:r>
          </a:p>
          <a:p>
            <a:pPr lvl="1"/>
            <a:r>
              <a:rPr lang="en-US" sz="2000" dirty="0"/>
              <a:t>Done using MPI on Tempest</a:t>
            </a:r>
          </a:p>
          <a:p>
            <a:pPr lvl="1"/>
            <a:r>
              <a:rPr lang="en-US" sz="2000" dirty="0" smtClean="0"/>
              <a:t>Probably need to change algorithm to get good efficiency on cloud</a:t>
            </a:r>
          </a:p>
          <a:p>
            <a:r>
              <a:rPr lang="en-US" sz="2400" b="1" dirty="0" smtClean="0"/>
              <a:t>Interpolation</a:t>
            </a:r>
            <a:r>
              <a:rPr lang="en-US" sz="2400" dirty="0" smtClean="0"/>
              <a:t> (smallest time)</a:t>
            </a:r>
          </a:p>
          <a:p>
            <a:pPr lvl="1"/>
            <a:r>
              <a:rPr lang="en-US" sz="2000" dirty="0" smtClean="0"/>
              <a:t>Done using Twister on HPC</a:t>
            </a:r>
          </a:p>
          <a:p>
            <a:pPr lvl="1"/>
            <a:r>
              <a:rPr lang="en-US" sz="2000" dirty="0" smtClean="0"/>
              <a:t>Running on Azure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Expectation Maximization and Iterative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648200"/>
          </a:xfrm>
        </p:spPr>
        <p:txBody>
          <a:bodyPr/>
          <a:lstStyle/>
          <a:p>
            <a:r>
              <a:rPr lang="en-US" sz="2800" b="1" dirty="0" smtClean="0"/>
              <a:t>Clustering</a:t>
            </a:r>
            <a:r>
              <a:rPr lang="en-US" sz="2800" dirty="0" smtClean="0"/>
              <a:t> and </a:t>
            </a:r>
            <a:r>
              <a:rPr lang="en-US" sz="2800" b="1" dirty="0" smtClean="0"/>
              <a:t>Multidimensional Scaling </a:t>
            </a:r>
            <a:r>
              <a:rPr lang="en-US" sz="2800" dirty="0" smtClean="0"/>
              <a:t>are both EM (</a:t>
            </a:r>
            <a:r>
              <a:rPr lang="en-US" sz="2800" b="1" dirty="0" smtClean="0"/>
              <a:t>expectation maximization</a:t>
            </a:r>
            <a:r>
              <a:rPr lang="en-US" sz="2800" dirty="0" smtClean="0"/>
              <a:t>) using deterministic annealing for improved performance</a:t>
            </a:r>
          </a:p>
          <a:p>
            <a:r>
              <a:rPr lang="en-US" sz="2800" b="1" dirty="0" smtClean="0"/>
              <a:t>EM </a:t>
            </a:r>
            <a:r>
              <a:rPr lang="en-US" sz="2800" dirty="0" smtClean="0"/>
              <a:t>tends to be </a:t>
            </a:r>
            <a:r>
              <a:rPr lang="en-US" sz="2800" b="1" dirty="0" smtClean="0"/>
              <a:t>good</a:t>
            </a:r>
            <a:r>
              <a:rPr lang="en-US" sz="2800" dirty="0" smtClean="0"/>
              <a:t> for </a:t>
            </a:r>
            <a:r>
              <a:rPr lang="en-US" sz="2800" b="1" dirty="0" smtClean="0"/>
              <a:t>clouds</a:t>
            </a:r>
            <a:r>
              <a:rPr lang="en-US" sz="2800" dirty="0" smtClean="0"/>
              <a:t> and </a:t>
            </a:r>
            <a:r>
              <a:rPr lang="en-US" sz="2800" b="1" dirty="0" smtClean="0"/>
              <a:t>Iterative MapReduce</a:t>
            </a:r>
          </a:p>
          <a:p>
            <a:pPr lvl="1"/>
            <a:r>
              <a:rPr lang="en-US" sz="2400" dirty="0" smtClean="0"/>
              <a:t>Quite </a:t>
            </a:r>
            <a:r>
              <a:rPr lang="en-US" sz="2400" b="1" dirty="0" smtClean="0"/>
              <a:t>complicated computations </a:t>
            </a:r>
            <a:r>
              <a:rPr lang="en-US" sz="2400" dirty="0" smtClean="0"/>
              <a:t>(so compute largish compared to communicate)</a:t>
            </a:r>
          </a:p>
          <a:p>
            <a:pPr lvl="1"/>
            <a:r>
              <a:rPr lang="en-US" sz="2400" dirty="0" smtClean="0"/>
              <a:t>Communication is </a:t>
            </a:r>
            <a:r>
              <a:rPr lang="en-US" sz="2400" b="1" dirty="0" smtClean="0"/>
              <a:t>Reduction</a:t>
            </a:r>
            <a:r>
              <a:rPr lang="en-US" sz="2400" dirty="0" smtClean="0"/>
              <a:t> operations (global sums in our case)</a:t>
            </a:r>
          </a:p>
          <a:p>
            <a:pPr lvl="1"/>
            <a:r>
              <a:rPr lang="en-US" sz="2400" dirty="0" smtClean="0"/>
              <a:t>See also </a:t>
            </a:r>
            <a:r>
              <a:rPr lang="en-US" sz="2400" b="1" dirty="0" smtClean="0"/>
              <a:t>Latent Dirichlet Allocation </a:t>
            </a:r>
            <a:r>
              <a:rPr lang="en-US" sz="2400" dirty="0" smtClean="0"/>
              <a:t>and related Information Retrieval algorithms similar structure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524000"/>
            <a:ext cx="9122229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000" b="1" dirty="0" smtClean="0">
                <a:solidFill>
                  <a:srgbClr val="FF0000"/>
                </a:solidFill>
              </a:rPr>
              <a:t>A(k</a:t>
            </a:r>
            <a:r>
              <a:rPr lang="en-US" sz="3000" b="1" dirty="0">
                <a:solidFill>
                  <a:srgbClr val="FF0000"/>
                </a:solidFill>
              </a:rPr>
              <a:t>) = - 0.5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i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j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3000" b="1" dirty="0" smtClean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i="1" dirty="0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)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/ &lt;C(k)&gt;</a:t>
            </a:r>
            <a:r>
              <a:rPr lang="en-US" sz="3000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>
                <a:solidFill>
                  <a:srgbClr val="FF0000"/>
                </a:solidFill>
                <a:sym typeface="Symbol"/>
              </a:rPr>
              <a:t></a:t>
            </a:r>
            <a:r>
              <a:rPr lang="en-US" b="1" dirty="0">
                <a:solidFill>
                  <a:srgbClr val="FF0000"/>
                </a:solidFill>
              </a:rPr>
              <a:t>(k) = 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rgbClr val="FF0000"/>
                </a:solidFill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=1</a:t>
            </a:r>
            <a:r>
              <a:rPr lang="en-US" b="1" baseline="30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</a:t>
            </a:r>
            <a:r>
              <a:rPr lang="en-US" b="1" dirty="0">
                <a:solidFill>
                  <a:srgbClr val="FF0000"/>
                </a:solidFill>
              </a:rPr>
              <a:t>) &lt;</a:t>
            </a: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i="1" baseline="-25000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)&gt; / &lt;C(k)&gt;	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b="1" baseline="-25000" dirty="0">
                <a:solidFill>
                  <a:srgbClr val="FF0000"/>
                </a:solidFill>
                <a:sym typeface="Symbol"/>
              </a:rPr>
              <a:t>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 = (B</a:t>
            </a:r>
            <a:r>
              <a:rPr lang="en-US" b="1" baseline="-25000" dirty="0">
                <a:solidFill>
                  <a:srgbClr val="FF0000"/>
                </a:solidFill>
                <a:sym typeface="Symbol"/>
              </a:rPr>
              <a:t></a:t>
            </a:r>
            <a:r>
              <a:rPr lang="en-US" b="1" dirty="0">
                <a:solidFill>
                  <a:srgbClr val="FF0000"/>
                </a:solidFill>
              </a:rPr>
              <a:t>(k) + A(k))</a:t>
            </a:r>
            <a:r>
              <a:rPr lang="en-US" b="1" dirty="0"/>
              <a:t>			</a:t>
            </a:r>
            <a:endParaRPr lang="en-US" b="1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100" b="1" dirty="0" smtClean="0"/>
              <a:t>&lt;</a:t>
            </a:r>
            <a:r>
              <a:rPr lang="en-US" sz="3100" b="1" dirty="0" err="1" smtClean="0"/>
              <a:t>M</a:t>
            </a:r>
            <a:r>
              <a:rPr lang="en-US" sz="3100" b="1" i="1" baseline="-25000" dirty="0" err="1" smtClean="0"/>
              <a:t>i</a:t>
            </a:r>
            <a:r>
              <a:rPr lang="en-US" sz="3100" b="1" dirty="0" smtClean="0"/>
              <a:t>(</a:t>
            </a:r>
            <a:r>
              <a:rPr lang="en-US" sz="3100" b="1" i="1" dirty="0" smtClean="0"/>
              <a:t>k</a:t>
            </a:r>
            <a:r>
              <a:rPr lang="en-US" sz="3100" b="1" dirty="0" smtClean="0"/>
              <a:t>)&gt; </a:t>
            </a:r>
            <a:r>
              <a:rPr lang="en-US" sz="3100" b="1" dirty="0"/>
              <a:t>= </a:t>
            </a:r>
            <a:r>
              <a:rPr lang="en-US" sz="3100" b="1" dirty="0" smtClean="0"/>
              <a:t>p(k</a:t>
            </a:r>
            <a:r>
              <a:rPr lang="en-US" sz="3100" b="1" dirty="0"/>
              <a:t>) </a:t>
            </a:r>
            <a:r>
              <a:rPr lang="en-US" sz="3100" b="1" dirty="0" err="1"/>
              <a:t>exp</a:t>
            </a:r>
            <a:r>
              <a:rPr lang="en-US" sz="3100" b="1" dirty="0"/>
              <a:t>( 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/>
              <a:t>i</a:t>
            </a:r>
            <a:r>
              <a:rPr lang="en-US" sz="3100" b="1" dirty="0"/>
              <a:t>(</a:t>
            </a:r>
            <a:r>
              <a:rPr lang="en-US" sz="3100" b="1" i="1" dirty="0"/>
              <a:t>k</a:t>
            </a:r>
            <a:r>
              <a:rPr lang="en-US" sz="3100" b="1" dirty="0"/>
              <a:t>)/T </a:t>
            </a:r>
            <a:r>
              <a:rPr lang="en-US" sz="3100" b="1" dirty="0" smtClean="0"/>
              <a:t>)/</a:t>
            </a:r>
            <a:br>
              <a:rPr lang="en-US" sz="3100" b="1" dirty="0" smtClean="0"/>
            </a:br>
            <a:r>
              <a:rPr lang="en-US" sz="3100" b="1" dirty="0" smtClean="0">
                <a:sym typeface="Symbol"/>
              </a:rPr>
              <a:t></a:t>
            </a:r>
            <a:r>
              <a:rPr lang="en-US" sz="3100" b="1" baseline="-25000" dirty="0" smtClean="0"/>
              <a:t>k’=</a:t>
            </a:r>
            <a:r>
              <a:rPr lang="en-US" sz="3100" b="1" baseline="-25000" dirty="0"/>
              <a:t>1</a:t>
            </a:r>
            <a:r>
              <a:rPr lang="en-US" sz="3100" b="1" baseline="30000" dirty="0"/>
              <a:t>K</a:t>
            </a:r>
            <a:r>
              <a:rPr lang="en-US" sz="3100" b="1" dirty="0"/>
              <a:t> </a:t>
            </a:r>
            <a:r>
              <a:rPr lang="en-US" sz="3100" b="1" dirty="0" smtClean="0"/>
              <a:t>p(k’) </a:t>
            </a:r>
            <a:r>
              <a:rPr lang="en-US" sz="3100" b="1" dirty="0" err="1" smtClean="0"/>
              <a:t>exp</a:t>
            </a:r>
            <a:r>
              <a:rPr lang="en-US" sz="3100" b="1" dirty="0" smtClean="0"/>
              <a:t>(-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 smtClean="0"/>
              <a:t>i</a:t>
            </a:r>
            <a:r>
              <a:rPr lang="en-US" sz="3100" b="1" dirty="0" smtClean="0"/>
              <a:t>(</a:t>
            </a:r>
            <a:r>
              <a:rPr lang="en-US" sz="3100" b="1" i="1" dirty="0" smtClean="0"/>
              <a:t>k’</a:t>
            </a:r>
            <a:r>
              <a:rPr lang="en-US" sz="3100" b="1" dirty="0" smtClean="0"/>
              <a:t>)/T)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C(k</a:t>
            </a:r>
            <a:r>
              <a:rPr lang="en-US" b="1" dirty="0"/>
              <a:t>) = </a:t>
            </a:r>
            <a:r>
              <a:rPr lang="en-US" b="1" dirty="0">
                <a:sym typeface="Symbol"/>
              </a:rPr>
              <a:t></a:t>
            </a:r>
            <a:r>
              <a:rPr lang="en-US" b="1" i="1" baseline="-25000" dirty="0"/>
              <a:t>i</a:t>
            </a:r>
            <a:r>
              <a:rPr lang="en-US" b="1" baseline="-25000" dirty="0"/>
              <a:t>=1</a:t>
            </a:r>
            <a:r>
              <a:rPr lang="en-US" b="1" baseline="30000" dirty="0"/>
              <a:t>N</a:t>
            </a:r>
            <a:r>
              <a:rPr lang="en-US" b="1" dirty="0"/>
              <a:t> </a:t>
            </a:r>
            <a:r>
              <a:rPr lang="en-US" b="1" dirty="0" smtClean="0"/>
              <a:t>&lt;</a:t>
            </a:r>
            <a:r>
              <a:rPr lang="en-US" b="1" dirty="0" err="1" smtClean="0"/>
              <a:t>M</a:t>
            </a:r>
            <a:r>
              <a:rPr lang="en-US" b="1" i="1" baseline="-25000" dirty="0" err="1" smtClean="0"/>
              <a:t>i</a:t>
            </a:r>
            <a:r>
              <a:rPr lang="en-US" b="1" dirty="0" smtClean="0"/>
              <a:t>(</a:t>
            </a:r>
            <a:r>
              <a:rPr lang="en-US" b="1" i="1" dirty="0" smtClean="0"/>
              <a:t>k</a:t>
            </a:r>
            <a:r>
              <a:rPr lang="en-US" b="1" dirty="0" smtClean="0"/>
              <a:t>)&gt;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p(k) </a:t>
            </a:r>
            <a:r>
              <a:rPr lang="en-US" b="1" dirty="0" smtClean="0"/>
              <a:t>= </a:t>
            </a:r>
            <a:r>
              <a:rPr lang="en-US" b="1" dirty="0"/>
              <a:t>C(k) / N	</a:t>
            </a:r>
          </a:p>
          <a:p>
            <a:r>
              <a:rPr lang="en-US" b="1" dirty="0" smtClean="0"/>
              <a:t>Loop to converge variables; decrease T from </a:t>
            </a:r>
            <a:r>
              <a:rPr lang="en-US" b="1" dirty="0" smtClean="0">
                <a:sym typeface="Symbol"/>
              </a:rPr>
              <a:t>; split centers by halving p(k) 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58" y="228600"/>
            <a:ext cx="9144000" cy="1143000"/>
          </a:xfrm>
        </p:spPr>
        <p:txBody>
          <a:bodyPr/>
          <a:lstStyle/>
          <a:p>
            <a:r>
              <a:rPr lang="en-US" dirty="0" smtClean="0"/>
              <a:t>DA-PWC EM Steps (</a:t>
            </a:r>
            <a:r>
              <a:rPr lang="en-US" dirty="0" smtClean="0">
                <a:solidFill>
                  <a:srgbClr val="FF0000"/>
                </a:solidFill>
              </a:rPr>
              <a:t>E is red</a:t>
            </a:r>
            <a:r>
              <a:rPr lang="en-US" dirty="0" smtClean="0"/>
              <a:t>, M Black)</a:t>
            </a:r>
            <a:br>
              <a:rPr lang="en-US" dirty="0" smtClean="0"/>
            </a:br>
            <a:r>
              <a:rPr lang="en-US" dirty="0" smtClean="0"/>
              <a:t>k runs over clusters; </a:t>
            </a:r>
            <a:r>
              <a:rPr lang="en-US" dirty="0" err="1" smtClean="0"/>
              <a:t>i,j</a:t>
            </a:r>
            <a:r>
              <a:rPr lang="en-US" dirty="0" smtClean="0"/>
              <a:t>,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</a:t>
            </a:r>
            <a:r>
              <a:rPr lang="en-US" dirty="0" smtClean="0"/>
              <a:t>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3581400"/>
            <a:ext cx="35814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Steps 1 global sum (reduction)</a:t>
            </a:r>
          </a:p>
          <a:p>
            <a:r>
              <a:rPr lang="en-US" sz="2400" b="1" dirty="0" smtClean="0"/>
              <a:t>Step 1, 2, 5 local sum if </a:t>
            </a:r>
            <a:r>
              <a:rPr lang="en-US" sz="2400" b="1" dirty="0"/>
              <a:t>&lt;</a:t>
            </a:r>
            <a:r>
              <a:rPr lang="en-US" sz="2400" b="1" dirty="0" err="1"/>
              <a:t>M</a:t>
            </a:r>
            <a:r>
              <a:rPr lang="en-US" sz="2400" b="1" baseline="-25000" dirty="0" err="1"/>
              <a:t>i</a:t>
            </a:r>
            <a:r>
              <a:rPr lang="en-US" sz="2400" b="1" dirty="0"/>
              <a:t>(k)&gt; </a:t>
            </a:r>
            <a:r>
              <a:rPr lang="en-US" sz="2400" b="1" dirty="0" smtClean="0"/>
              <a:t>broadcast</a:t>
            </a:r>
          </a:p>
        </p:txBody>
      </p:sp>
    </p:spTree>
    <p:extLst>
      <p:ext uri="{BB962C8B-B14F-4D97-AF65-F5344CB8AC3E}">
        <p14:creationId xmlns:p14="http://schemas.microsoft.com/office/powerpoint/2010/main" val="8260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May Need New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059363"/>
          </a:xfrm>
        </p:spPr>
        <p:txBody>
          <a:bodyPr/>
          <a:lstStyle/>
          <a:p>
            <a:r>
              <a:rPr lang="en-US" sz="2400" b="1" dirty="0" smtClean="0"/>
              <a:t>DA-PWC</a:t>
            </a:r>
            <a:r>
              <a:rPr lang="en-US" sz="2400" dirty="0" smtClean="0"/>
              <a:t> (Deterministically Annealed Pairwise Clustering) splits clusters automatically as temperature lowers and reveals clusters of size O(√T)</a:t>
            </a:r>
          </a:p>
          <a:p>
            <a:r>
              <a:rPr lang="en-US" sz="2400" dirty="0" smtClean="0"/>
              <a:t>Two approaches to splitting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Look at correlation matrix and see when becomes singular which is a separate parallel step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Formulate problem with multiple centers for each cluster and perturb ever so often spitting centers into 2 groups; unstable clusters separate</a:t>
            </a:r>
          </a:p>
          <a:p>
            <a:pPr marL="514350" indent="-457200"/>
            <a:r>
              <a:rPr lang="en-US" sz="2400" dirty="0" smtClean="0"/>
              <a:t>Current MPI code uses first method which will run on Twister as matrix singularity analysis is the usual “power eigenvalue method” (as is </a:t>
            </a:r>
            <a:r>
              <a:rPr lang="en-US" sz="2400" dirty="0"/>
              <a:t>page </a:t>
            </a:r>
            <a:r>
              <a:rPr lang="en-US" sz="2400" dirty="0" smtClean="0"/>
              <a:t>rank) </a:t>
            </a:r>
          </a:p>
          <a:p>
            <a:pPr marL="914400" lvl="1" indent="-457200"/>
            <a:r>
              <a:rPr lang="en-US" sz="2000" dirty="0" smtClean="0"/>
              <a:t>However not very good compute/communicate ratio</a:t>
            </a:r>
          </a:p>
          <a:p>
            <a:pPr marL="514350" indent="-457200"/>
            <a:r>
              <a:rPr lang="en-US" sz="2400" dirty="0" smtClean="0"/>
              <a:t>Experiment with second method which “just” EM with better compute/communicate ratio  (simpler code as well)</a:t>
            </a:r>
          </a:p>
          <a:p>
            <a:pPr marL="914400" lvl="1" indent="-4572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Genomics in Personal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4525963"/>
          </a:xfrm>
        </p:spPr>
        <p:txBody>
          <a:bodyPr/>
          <a:lstStyle/>
          <a:p>
            <a:r>
              <a:rPr lang="en-US" sz="2800" dirty="0" smtClean="0"/>
              <a:t>Suppose you measured everybody’s genome every 2 years</a:t>
            </a:r>
          </a:p>
          <a:p>
            <a:r>
              <a:rPr lang="en-US" sz="2800" dirty="0" smtClean="0"/>
              <a:t>30 </a:t>
            </a:r>
            <a:r>
              <a:rPr lang="en-US" sz="2800" dirty="0" err="1" smtClean="0"/>
              <a:t>petabits</a:t>
            </a:r>
            <a:r>
              <a:rPr lang="en-US" sz="2800" dirty="0" smtClean="0"/>
              <a:t> of new gene data per day </a:t>
            </a:r>
          </a:p>
          <a:p>
            <a:pPr lvl="1"/>
            <a:r>
              <a:rPr lang="en-US" sz="2400" dirty="0" smtClean="0"/>
              <a:t>factor of 100 more for raw reads with coverage</a:t>
            </a:r>
          </a:p>
          <a:p>
            <a:r>
              <a:rPr lang="en-GB" sz="2800" dirty="0" smtClean="0"/>
              <a:t>Data surely distributed</a:t>
            </a:r>
          </a:p>
          <a:p>
            <a:r>
              <a:rPr lang="en-GB" sz="2800" dirty="0" smtClean="0"/>
              <a:t>1.5*10^8 </a:t>
            </a:r>
            <a:r>
              <a:rPr lang="en-GB" sz="2800" dirty="0"/>
              <a:t>to 1.5*10^10 continuously running present day cores to perform a simple Blast </a:t>
            </a:r>
            <a:r>
              <a:rPr lang="en-GB" sz="2800" dirty="0" smtClean="0"/>
              <a:t>analysis on this data</a:t>
            </a:r>
          </a:p>
          <a:p>
            <a:pPr lvl="1"/>
            <a:r>
              <a:rPr lang="en-GB" sz="2400" dirty="0" smtClean="0"/>
              <a:t>Amount depends on clever hashing and maybe Blast not good enough as field gets more sophisticated</a:t>
            </a:r>
            <a:endParaRPr lang="en-GB" dirty="0"/>
          </a:p>
          <a:p>
            <a:r>
              <a:rPr lang="en-GB" sz="2800" dirty="0" smtClean="0"/>
              <a:t>Analysis requirements not well articulated in many fields – See </a:t>
            </a:r>
            <a:r>
              <a:rPr lang="en-GB" sz="2800" dirty="0" smtClean="0">
                <a:hlinkClick r:id="rId2"/>
              </a:rPr>
              <a:t>http://www.delsall.org </a:t>
            </a:r>
            <a:r>
              <a:rPr lang="en-GB" sz="2800" dirty="0" smtClean="0"/>
              <a:t>for life sciences</a:t>
            </a:r>
          </a:p>
          <a:p>
            <a:pPr lvl="1"/>
            <a:r>
              <a:rPr lang="en-GB" sz="2400" dirty="0" smtClean="0"/>
              <a:t>LHC data analysis well understood – is it typical?</a:t>
            </a:r>
          </a:p>
          <a:p>
            <a:pPr lvl="1"/>
            <a:r>
              <a:rPr lang="en-GB" sz="2400" dirty="0" smtClean="0"/>
              <a:t>LHC Pleasing parallel (PP) – some in Life Sciences </a:t>
            </a:r>
            <a:r>
              <a:rPr lang="en-GB" sz="2400" dirty="0"/>
              <a:t>like Blast </a:t>
            </a:r>
            <a:r>
              <a:rPr lang="en-GB" sz="2400" dirty="0" smtClean="0"/>
              <a:t> also PP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What can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/>
          <a:lstStyle/>
          <a:p>
            <a:r>
              <a:rPr lang="en-US" dirty="0" smtClean="0"/>
              <a:t>There are many </a:t>
            </a:r>
            <a:r>
              <a:rPr lang="en-US" b="1" dirty="0" smtClean="0"/>
              <a:t>pleasingly parallel data analysis </a:t>
            </a:r>
            <a:r>
              <a:rPr lang="en-US" dirty="0" smtClean="0"/>
              <a:t>algorithms which are super for clouds</a:t>
            </a:r>
          </a:p>
          <a:p>
            <a:pPr lvl="1"/>
            <a:r>
              <a:rPr lang="en-US" dirty="0" smtClean="0"/>
              <a:t>Remember SWG computation longer than other parts of analysis</a:t>
            </a:r>
          </a:p>
          <a:p>
            <a:r>
              <a:rPr lang="en-US" dirty="0" smtClean="0"/>
              <a:t>There are interesting data mining algorithms needing </a:t>
            </a:r>
            <a:r>
              <a:rPr lang="en-US" b="1" dirty="0" smtClean="0"/>
              <a:t>iterative parallel run times</a:t>
            </a:r>
          </a:p>
          <a:p>
            <a:r>
              <a:rPr lang="en-US" dirty="0" smtClean="0"/>
              <a:t>There are </a:t>
            </a:r>
            <a:r>
              <a:rPr lang="en-US" b="1" dirty="0" smtClean="0"/>
              <a:t>linear algebra </a:t>
            </a:r>
            <a:r>
              <a:rPr lang="en-US" dirty="0" smtClean="0"/>
              <a:t>algorithms with flaky compute/communication ratios</a:t>
            </a:r>
          </a:p>
          <a:p>
            <a:r>
              <a:rPr lang="en-US" b="1" dirty="0" smtClean="0"/>
              <a:t>Expectation Maximization </a:t>
            </a:r>
            <a:r>
              <a:rPr lang="en-US" dirty="0" smtClean="0"/>
              <a:t>good for Iterative 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Research Issues for (Iterative) MapReduce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11" y="990600"/>
            <a:ext cx="91440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Quantify and </a:t>
            </a:r>
            <a:r>
              <a:rPr lang="en-US" dirty="0" smtClean="0"/>
              <a:t>Extend that </a:t>
            </a:r>
            <a:r>
              <a:rPr lang="en-US" dirty="0" smtClean="0">
                <a:solidFill>
                  <a:srgbClr val="FF0000"/>
                </a:solidFill>
              </a:rPr>
              <a:t>Data analysis for Science </a:t>
            </a:r>
            <a:r>
              <a:rPr lang="en-US" dirty="0" smtClean="0"/>
              <a:t>seems to work well on Iterative MapReduce and clouds so far.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Iterative MapReduce (Map Collective) </a:t>
            </a:r>
            <a:r>
              <a:rPr lang="en-US" dirty="0" smtClean="0"/>
              <a:t>spans all architectures as unifying idea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Fault Tolerance </a:t>
            </a:r>
            <a:r>
              <a:rPr lang="en-US" dirty="0" smtClean="0"/>
              <a:t>Trade-offs; </a:t>
            </a:r>
          </a:p>
          <a:p>
            <a:pPr lvl="1"/>
            <a:r>
              <a:rPr lang="en-US" dirty="0" smtClean="0"/>
              <a:t>Writing to disk each iteration (as in Hadoop) naturally lowers performance but increases fault-tolerance</a:t>
            </a:r>
          </a:p>
          <a:p>
            <a:pPr lvl="1"/>
            <a:r>
              <a:rPr lang="en-US" dirty="0" smtClean="0"/>
              <a:t>Integration of </a:t>
            </a:r>
            <a:r>
              <a:rPr lang="en-US" dirty="0" smtClean="0">
                <a:solidFill>
                  <a:srgbClr val="FF0000"/>
                </a:solidFill>
              </a:rPr>
              <a:t>GPU</a:t>
            </a:r>
            <a:r>
              <a:rPr lang="en-US" dirty="0" smtClean="0"/>
              <a:t>’s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and Privacy technology and policy essential for use in many biomedical applications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Storage</a:t>
            </a:r>
            <a:r>
              <a:rPr lang="en-US" dirty="0" smtClean="0"/>
              <a:t>: multi-user data parallel file systems have </a:t>
            </a:r>
            <a:r>
              <a:rPr lang="en-US" dirty="0" smtClean="0">
                <a:solidFill>
                  <a:srgbClr val="FF0000"/>
                </a:solidFill>
              </a:rPr>
              <a:t>scheduling</a:t>
            </a:r>
            <a:r>
              <a:rPr lang="en-US" dirty="0" smtClean="0"/>
              <a:t> and management </a:t>
            </a:r>
          </a:p>
          <a:p>
            <a:pPr lvl="1"/>
            <a:r>
              <a:rPr lang="en-US" dirty="0" smtClean="0"/>
              <a:t>NOSQL and </a:t>
            </a:r>
            <a:r>
              <a:rPr lang="en-US" dirty="0" err="1" smtClean="0"/>
              <a:t>SciDB</a:t>
            </a:r>
            <a:r>
              <a:rPr lang="en-US" dirty="0" smtClean="0"/>
              <a:t> on virtualized and HPC systems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parallel Data analysis languages</a:t>
            </a:r>
            <a:r>
              <a:rPr lang="en-US" dirty="0" smtClean="0"/>
              <a:t>: Sawzall and Pig Latin more successful than HPF?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Scheduling: </a:t>
            </a:r>
            <a:r>
              <a:rPr lang="en-US" dirty="0" smtClean="0"/>
              <a:t>How does research here fit into scheduling built into clouds and Iterative MapReduce (Hadoop)</a:t>
            </a:r>
          </a:p>
          <a:p>
            <a:pPr lvl="1"/>
            <a:r>
              <a:rPr lang="en-US" dirty="0" smtClean="0"/>
              <a:t>important load balancing issues  for MapReduce for heterogeneous workloads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52600"/>
            <a:ext cx="825264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Components of a Scientific Computing Platform</a:t>
            </a:r>
            <a:endParaRPr lang="en-US" sz="32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20912"/>
              </p:ext>
            </p:extLst>
          </p:nvPr>
        </p:nvGraphicFramePr>
        <p:xfrm>
          <a:off x="0" y="174847"/>
          <a:ext cx="9144000" cy="6487667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809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Authentication and Authorization: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Provide single sign in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All system architectures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Workflow: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Support workflows that link job components between Grids and Clouds.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Provenance: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Continues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to be critical to record all processing and data sources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 Transport: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Transport data between job components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Grids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and Commercial Clouds respecting custom storage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patterns like Lustre v HDFS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Program Library: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Store Images and other Program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Blob: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Basic storage concept similar to Azure Blob or Amazon S3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DPFS Data Parallel File System: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of file systems like Google (MapReduce), HDFS (Hadoop) or Cosmos (dryad) with compute-data affinity optimized for data processing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Table: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of Table Data structures modeled on  Apache 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Hbase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CouchDB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or Amazon SimpleDB/Azure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Table. There is “Big” and “Little” tables – generally NOSQL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SQL: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Relational Database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Queues: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Publish Subscribe based queuing system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Worker Role: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concept is implicitly used in both Amazon and TeraGrid but was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(first)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introduced as a high level construct by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Azure. Naturally support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Elastic Utility Computing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MapReduce: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MapReduce Programming model including Hadoop on Linux, Dryad on Windows HPCS and Twister on Windows and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Linux. Need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Iteration for Datamining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Software as a Service: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concept is shared between Clouds and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Grids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Web Role: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is used in Azure to describe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user interface and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can be supported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portals in Grid or HPC systems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806532"/>
          </a:xfrm>
        </p:spPr>
        <p:txBody>
          <a:bodyPr/>
          <a:lstStyle/>
          <a:p>
            <a:r>
              <a:rPr lang="en-US" dirty="0" smtClean="0"/>
              <a:t>Architecture of Data Repositories?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4525963"/>
          </a:xfrm>
        </p:spPr>
        <p:txBody>
          <a:bodyPr/>
          <a:lstStyle/>
          <a:p>
            <a:r>
              <a:rPr lang="en-US" dirty="0" smtClean="0"/>
              <a:t>Traditionally governments set up repositories for data associated with particular missions</a:t>
            </a:r>
          </a:p>
          <a:p>
            <a:pPr lvl="1"/>
            <a:r>
              <a:rPr lang="en-US" dirty="0" smtClean="0"/>
              <a:t>For example EOSDIS, </a:t>
            </a:r>
            <a:r>
              <a:rPr lang="en-US" dirty="0" err="1" smtClean="0"/>
              <a:t>GenBank</a:t>
            </a:r>
            <a:r>
              <a:rPr lang="en-US" dirty="0" smtClean="0"/>
              <a:t>, NSIDC, IPAC for Earth Observation , Gene, Polar Science and Infrared astronomy</a:t>
            </a:r>
          </a:p>
          <a:p>
            <a:pPr lvl="1"/>
            <a:r>
              <a:rPr lang="en-US" dirty="0" smtClean="0"/>
              <a:t>LHC/OSG computing grids for particle physics</a:t>
            </a:r>
          </a:p>
          <a:p>
            <a:r>
              <a:rPr lang="en-US" dirty="0" smtClean="0"/>
              <a:t>This is complicated by volume of data deluge, distributed instruments as in gene sequencers (maybe centralize?) and need for complicated intense computing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Clouds as Support for Data Repositories?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/>
          <a:lstStyle/>
          <a:p>
            <a:r>
              <a:rPr lang="en-US" dirty="0" smtClean="0"/>
              <a:t>The data deluge needs cost effective computing</a:t>
            </a:r>
          </a:p>
          <a:p>
            <a:pPr lvl="1"/>
            <a:r>
              <a:rPr lang="en-US" dirty="0" smtClean="0"/>
              <a:t>Clouds are by definition cheapest</a:t>
            </a:r>
          </a:p>
          <a:p>
            <a:r>
              <a:rPr lang="en-US" dirty="0" smtClean="0"/>
              <a:t>Shared resources essential (to be cost effective and large)</a:t>
            </a:r>
          </a:p>
          <a:p>
            <a:pPr lvl="1"/>
            <a:r>
              <a:rPr lang="en-US" dirty="0" smtClean="0"/>
              <a:t>Can’t have every scientists downloading petabytes to </a:t>
            </a:r>
            <a:r>
              <a:rPr lang="en-US" smtClean="0"/>
              <a:t>personal cluster</a:t>
            </a:r>
            <a:endParaRPr lang="en-US" dirty="0" smtClean="0"/>
          </a:p>
          <a:p>
            <a:r>
              <a:rPr lang="en-US" dirty="0" smtClean="0"/>
              <a:t>Need to reconcile distributed (initial source of ) data with shared  computing</a:t>
            </a:r>
          </a:p>
          <a:p>
            <a:pPr lvl="1"/>
            <a:r>
              <a:rPr lang="en-US" dirty="0" smtClean="0"/>
              <a:t>Can move data to (disciple specific) clouds</a:t>
            </a:r>
          </a:p>
          <a:p>
            <a:pPr lvl="1"/>
            <a:r>
              <a:rPr lang="en-US" dirty="0" smtClean="0"/>
              <a:t>How do you deal with multi-disciplinary studies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Traditional File System?</a:t>
            </a:r>
            <a:endParaRPr lang="en-US" b="1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78956" y="4680860"/>
            <a:ext cx="8229600" cy="17199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Typically a shared file system (Lustre, NFS …) used to support high performance computing</a:t>
            </a:r>
          </a:p>
          <a:p>
            <a:r>
              <a:rPr lang="en-US" dirty="0" smtClean="0"/>
              <a:t>Big advantages in flexible computing on shared data but doesn’t “</a:t>
            </a:r>
            <a:r>
              <a:rPr lang="en-US" b="1" dirty="0" smtClean="0"/>
              <a:t>bring computing to data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Object stores similar to this?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89274" y="1041118"/>
            <a:ext cx="7772400" cy="3639742"/>
            <a:chOff x="228600" y="1894341"/>
            <a:chExt cx="7772400" cy="3639742"/>
          </a:xfrm>
        </p:grpSpPr>
        <p:grpSp>
          <p:nvGrpSpPr>
            <p:cNvPr id="206" name="Group 205"/>
            <p:cNvGrpSpPr/>
            <p:nvPr/>
          </p:nvGrpSpPr>
          <p:grpSpPr>
            <a:xfrm>
              <a:off x="2833514" y="1894341"/>
              <a:ext cx="1447800" cy="3124200"/>
              <a:chOff x="1562100" y="2286000"/>
              <a:chExt cx="1447800" cy="3124200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1562100" y="22860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85" name="Group 284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87" name="Oval 286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8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90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5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7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8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9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0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1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4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89" name="Straight Connector 288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>
                <a:off x="1562100" y="39624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59" name="Group 258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63" name="Oval 26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6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6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8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65" name="Straight Connector 26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>
                <a:off x="1562100" y="31242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39" name="Oval 238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4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4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6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7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8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3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4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6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1" name="Straight Connector 240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/>
            </p:nvGrpSpPr>
            <p:grpSpPr>
              <a:xfrm>
                <a:off x="1562100" y="4800600"/>
                <a:ext cx="1447800" cy="609600"/>
                <a:chOff x="1562100" y="2103137"/>
                <a:chExt cx="1447800" cy="609600"/>
              </a:xfrm>
            </p:grpSpPr>
            <p:grpSp>
              <p:nvGrpSpPr>
                <p:cNvPr id="213" name="Group 212"/>
                <p:cNvGrpSpPr/>
                <p:nvPr/>
              </p:nvGrpSpPr>
              <p:grpSpPr>
                <a:xfrm>
                  <a:off x="1562100" y="2103137"/>
                  <a:ext cx="1447800" cy="609600"/>
                  <a:chOff x="838200" y="2130534"/>
                  <a:chExt cx="1447800" cy="609600"/>
                </a:xfrm>
              </p:grpSpPr>
              <p:sp>
                <p:nvSpPr>
                  <p:cNvPr id="215" name="Oval 214"/>
                  <p:cNvSpPr/>
                  <p:nvPr/>
                </p:nvSpPr>
                <p:spPr>
                  <a:xfrm>
                    <a:off x="1828800" y="2206734"/>
                    <a:ext cx="457200" cy="4572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S</a:t>
                    </a:r>
                    <a:endParaRPr lang="en-US" b="1" dirty="0"/>
                  </a:p>
                </p:txBody>
              </p:sp>
              <p:grpSp>
                <p:nvGrpSpPr>
                  <p:cNvPr id="2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838200" y="2130534"/>
                    <a:ext cx="742513" cy="609600"/>
                    <a:chOff x="506" y="717"/>
                    <a:chExt cx="790" cy="445"/>
                  </a:xfrm>
                </p:grpSpPr>
                <p:sp>
                  <p:nvSpPr>
                    <p:cNvPr id="218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980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1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8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2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" y="899"/>
                      <a:ext cx="90" cy="2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9" y="879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899"/>
                      <a:ext cx="121" cy="2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818"/>
                      <a:ext cx="12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" y="859"/>
                      <a:ext cx="12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0" y="859"/>
                      <a:ext cx="9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83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0" y="81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0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717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" y="884"/>
                      <a:ext cx="790" cy="24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kumimoji="1" lang="en-US" sz="1600" b="1" dirty="0" smtClean="0"/>
                        <a:t>Data</a:t>
                      </a:r>
                      <a:endParaRPr kumimoji="1" lang="en-US" sz="16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524000" y="2435334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4" name="Rectangle 213"/>
                <p:cNvSpPr/>
                <p:nvPr/>
              </p:nvSpPr>
              <p:spPr>
                <a:xfrm>
                  <a:off x="1562100" y="2103137"/>
                  <a:ext cx="1447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05" name="TextBox 504"/>
            <p:cNvSpPr txBox="1"/>
            <p:nvPr/>
          </p:nvSpPr>
          <p:spPr>
            <a:xfrm>
              <a:off x="5769772" y="4980085"/>
              <a:ext cx="177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Compute Cluster</a:t>
              </a:r>
              <a:endParaRPr lang="en-US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32378" y="2174089"/>
              <a:ext cx="2768622" cy="2564704"/>
              <a:chOff x="3713724" y="2020475"/>
              <a:chExt cx="2768622" cy="25647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713724" y="204657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8" name="Group 51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19" name="Oval 51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23" name="Oval 52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4" name="Straight Connector 52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" name="Group 525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27" name="Oval 52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8" name="Straight Connector 52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0" name="Group 529"/>
              <p:cNvGrpSpPr/>
              <p:nvPr/>
            </p:nvGrpSpPr>
            <p:grpSpPr>
              <a:xfrm>
                <a:off x="4501146" y="203701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31" name="Group 530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3" name="Oval 54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44" name="Straight Connector 54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2" name="Group 531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0" name="Oval 53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41" name="Straight Connector 54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Connector 54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3" name="Group 532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37" name="Oval 53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38" name="Straight Connector 53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4" name="Group 533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35" name="Oval 53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36" name="Straight Connector 53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6" name="Group 545"/>
              <p:cNvGrpSpPr/>
              <p:nvPr/>
            </p:nvGrpSpPr>
            <p:grpSpPr>
              <a:xfrm>
                <a:off x="5263146" y="2020475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47" name="Group 546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9" name="Oval 55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60" name="Straight Connector 55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8" name="Group 54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6" name="Oval 555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7" name="Straight Connector 556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3" name="Oval 55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4" name="Straight Connector 55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0" name="Group 549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51" name="Oval 550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2" name="Straight Connector 551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2" name="Group 561"/>
              <p:cNvGrpSpPr/>
              <p:nvPr/>
            </p:nvGrpSpPr>
            <p:grpSpPr>
              <a:xfrm>
                <a:off x="6025146" y="2037012"/>
                <a:ext cx="457200" cy="2538607"/>
                <a:chOff x="3713724" y="2046572"/>
                <a:chExt cx="457200" cy="2538607"/>
              </a:xfrm>
            </p:grpSpPr>
            <p:grpSp>
              <p:nvGrpSpPr>
                <p:cNvPr id="563" name="Group 562"/>
                <p:cNvGrpSpPr/>
                <p:nvPr/>
              </p:nvGrpSpPr>
              <p:grpSpPr>
                <a:xfrm>
                  <a:off x="3713724" y="2046572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5" name="Oval 57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7" name="Straight Connector 57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4" name="Group 563"/>
                <p:cNvGrpSpPr/>
                <p:nvPr/>
              </p:nvGrpSpPr>
              <p:grpSpPr>
                <a:xfrm>
                  <a:off x="3713724" y="2724508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2" name="Oval 57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4" name="Straight Connector 57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5" name="Group 564"/>
                <p:cNvGrpSpPr/>
                <p:nvPr/>
              </p:nvGrpSpPr>
              <p:grpSpPr>
                <a:xfrm>
                  <a:off x="3713724" y="3420996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69" name="Oval 56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1" name="Straight Connector 57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7" name="Oval 566"/>
                <p:cNvSpPr/>
                <p:nvPr/>
              </p:nvSpPr>
              <p:spPr>
                <a:xfrm>
                  <a:off x="3713724" y="4127979"/>
                  <a:ext cx="457200" cy="4572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C</a:t>
                  </a:r>
                  <a:endParaRPr lang="en-US" b="1" dirty="0"/>
                </a:p>
              </p:txBody>
            </p:sp>
          </p:grpSp>
        </p:grpSp>
        <p:sp>
          <p:nvSpPr>
            <p:cNvPr id="18" name="Left-Right Arrow 17"/>
            <p:cNvSpPr/>
            <p:nvPr/>
          </p:nvSpPr>
          <p:spPr>
            <a:xfrm>
              <a:off x="4281314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Left-Right Arrow 578"/>
            <p:cNvSpPr/>
            <p:nvPr/>
          </p:nvSpPr>
          <p:spPr>
            <a:xfrm>
              <a:off x="1772779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28600" y="2971800"/>
              <a:ext cx="1466924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Archive</a:t>
              </a:r>
              <a:endParaRPr lang="en-US" b="1" dirty="0"/>
            </a:p>
          </p:txBody>
        </p:sp>
        <p:sp>
          <p:nvSpPr>
            <p:cNvPr id="580" name="TextBox 579"/>
            <p:cNvSpPr txBox="1"/>
            <p:nvPr/>
          </p:nvSpPr>
          <p:spPr>
            <a:xfrm>
              <a:off x="2774282" y="5164751"/>
              <a:ext cx="156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Storage Nodes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34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36154"/>
          </a:xfrm>
        </p:spPr>
        <p:txBody>
          <a:bodyPr>
            <a:noAutofit/>
          </a:bodyPr>
          <a:lstStyle/>
          <a:p>
            <a:r>
              <a:rPr lang="en-US" b="1" dirty="0" smtClean="0"/>
              <a:t>Data Parallel File System?</a:t>
            </a:r>
            <a:endParaRPr lang="en-US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14585" y="6248400"/>
            <a:ext cx="8229600" cy="5146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No archival storage and computing brought to data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2400" y="756223"/>
            <a:ext cx="8305800" cy="5568377"/>
            <a:chOff x="152400" y="926440"/>
            <a:chExt cx="8305800" cy="5568377"/>
          </a:xfrm>
        </p:grpSpPr>
        <p:grpSp>
          <p:nvGrpSpPr>
            <p:cNvPr id="503" name="Group 502"/>
            <p:cNvGrpSpPr/>
            <p:nvPr/>
          </p:nvGrpSpPr>
          <p:grpSpPr>
            <a:xfrm>
              <a:off x="1778572" y="2200602"/>
              <a:ext cx="6679628" cy="3124200"/>
              <a:chOff x="1245172" y="2286000"/>
              <a:chExt cx="6679628" cy="3124200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47244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4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34" name="Group 13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3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3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38" name="Straight Connector 13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Rectangle 13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59" name="Group 158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62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64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5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6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7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8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9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0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1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2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3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4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5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6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7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8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0" name="Rectangle 159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186" name="Oval 185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18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18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0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1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2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3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4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5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6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7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8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9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0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3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245172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81" name="Group 280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83" name="Group 2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85" name="Group 284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88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9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89" name="Straight Connector 288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86" name="Rectangle 285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84" name="Straight Connector 28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59" name="Group 2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61" name="Group 260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64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66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7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8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9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0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1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2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3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4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5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6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7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8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9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80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65" name="Straight Connector 264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62" name="Rectangle 261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60" name="Straight Connector 259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37" name="Group 236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40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42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3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4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5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6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7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8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9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0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1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3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4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5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6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41" name="Straight Connector 240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8" name="Rectangle 237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36" name="Straight Connector 235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215" name="Oval 21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21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21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1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17" name="Straight Connector 21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4" name="Rectangle 21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5" name="Group 304"/>
              <p:cNvGrpSpPr/>
              <p:nvPr/>
            </p:nvGrpSpPr>
            <p:grpSpPr>
              <a:xfrm>
                <a:off x="29718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82" name="Group 38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84" name="Group 38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86" name="Oval 38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8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8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88" name="Straight Connector 38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85" name="Rectangle 38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1" name="Straight Connector 38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58" name="Group 357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60" name="Group 359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62" name="Oval 361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63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65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6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7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8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9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0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1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2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3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4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5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6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7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8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9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64" name="Straight Connector 363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61" name="Rectangle 360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7" name="Straight Connector 356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34" name="Group 33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36" name="Group 335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38" name="Oval 337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41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2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3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4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5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6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7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8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9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0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1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2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3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4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5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40" name="Straight Connector 339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7" name="Rectangle 336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314" name="Oval 313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31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317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8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9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0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1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2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4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5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6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7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8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9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1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11" name="Straight Connector 310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4" name="Group 403"/>
              <p:cNvGrpSpPr/>
              <p:nvPr/>
            </p:nvGrpSpPr>
            <p:grpSpPr>
              <a:xfrm>
                <a:off x="6477000" y="2286000"/>
                <a:ext cx="1447800" cy="3124200"/>
                <a:chOff x="1562100" y="2286000"/>
                <a:chExt cx="1447800" cy="3124200"/>
              </a:xfrm>
            </p:grpSpPr>
            <p:grpSp>
              <p:nvGrpSpPr>
                <p:cNvPr id="405" name="Group 404"/>
                <p:cNvGrpSpPr/>
                <p:nvPr/>
              </p:nvGrpSpPr>
              <p:grpSpPr>
                <a:xfrm>
                  <a:off x="1562100" y="22860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83" name="Group 4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85" name="Oval 48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8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8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8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87" name="Straight Connector 48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405"/>
                <p:cNvGrpSpPr/>
                <p:nvPr/>
              </p:nvGrpSpPr>
              <p:grpSpPr>
                <a:xfrm>
                  <a:off x="1562100" y="39624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57" name="Group 45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59" name="Group 4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61" name="Oval 460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6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64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5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6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7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8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9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0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1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2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3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4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5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6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7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8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63" name="Straight Connector 462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0" name="Rectangle 459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56" name="Straight Connector 4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/>
                <p:cNvGrpSpPr/>
                <p:nvPr/>
              </p:nvGrpSpPr>
              <p:grpSpPr>
                <a:xfrm>
                  <a:off x="1562100" y="31242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33" name="Group 432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35" name="Group 4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37" name="Oval 436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3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40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1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2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3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4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5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6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7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8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9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0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1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3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4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39" name="Straight Connector 438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Rectangle 435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2" name="Straight Connector 43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1562100" y="4800600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411" name="Group 41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p:txBody>
                </p:sp>
                <p:grpSp>
                  <p:nvGrpSpPr>
                    <p:cNvPr id="41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1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3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15" name="Straight Connector 41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1262755" y="5334000"/>
              <a:ext cx="6197382" cy="1160817"/>
              <a:chOff x="964674" y="5334000"/>
              <a:chExt cx="6197382" cy="116081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64674" y="5422240"/>
                <a:ext cx="2156983" cy="1072577"/>
                <a:chOff x="1224819" y="5588445"/>
                <a:chExt cx="2156983" cy="1072577"/>
              </a:xfrm>
            </p:grpSpPr>
            <p:sp>
              <p:nvSpPr>
                <p:cNvPr id="3" name="Parallelogram 2"/>
                <p:cNvSpPr/>
                <p:nvPr/>
              </p:nvSpPr>
              <p:spPr>
                <a:xfrm>
                  <a:off x="1224819" y="5934233"/>
                  <a:ext cx="756381" cy="381000"/>
                </a:xfrm>
                <a:prstGeom prst="parallelogram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File1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766361" y="5588445"/>
                  <a:ext cx="615441" cy="1072577"/>
                  <a:chOff x="2766361" y="5588445"/>
                  <a:chExt cx="615441" cy="1072577"/>
                </a:xfrm>
              </p:grpSpPr>
              <p:sp>
                <p:nvSpPr>
                  <p:cNvPr id="5" name="Parallelogram 4"/>
                  <p:cNvSpPr/>
                  <p:nvPr/>
                </p:nvSpPr>
                <p:spPr>
                  <a:xfrm>
                    <a:off x="2809955" y="55884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Block1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8" name="Parallelogram 407"/>
                  <p:cNvSpPr/>
                  <p:nvPr/>
                </p:nvSpPr>
                <p:spPr>
                  <a:xfrm>
                    <a:off x="2809955" y="58932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Block2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0" name="Parallelogram 409"/>
                  <p:cNvSpPr/>
                  <p:nvPr/>
                </p:nvSpPr>
                <p:spPr>
                  <a:xfrm>
                    <a:off x="2809955" y="6409729"/>
                    <a:ext cx="571847" cy="251293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err="1" smtClean="0">
                        <a:solidFill>
                          <a:schemeClr val="tx1"/>
                        </a:solidFill>
                      </a:rPr>
                      <a:t>BlockN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766361" y="5979467"/>
                    <a:ext cx="61106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……</a:t>
                    </a:r>
                    <a:endParaRPr lang="en-US" sz="2400" dirty="0"/>
                  </a:p>
                </p:txBody>
              </p:sp>
            </p:grp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133600" y="6124733"/>
                  <a:ext cx="632761" cy="1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3207119" y="5853594"/>
                <a:ext cx="39549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00200" y="6058858"/>
                <a:ext cx="957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Breakup</a:t>
                </a:r>
                <a:endParaRPr lang="en-US" dirty="0"/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3699621" y="5957434"/>
                <a:ext cx="209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Replicate each block</a:t>
                </a: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3571796" y="5343108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V="1">
                <a:off x="5335080" y="5334000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flipV="1">
                <a:off x="7155477" y="5356515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9" name="Group 478"/>
            <p:cNvGrpSpPr/>
            <p:nvPr/>
          </p:nvGrpSpPr>
          <p:grpSpPr>
            <a:xfrm>
              <a:off x="152400" y="926440"/>
              <a:ext cx="2156983" cy="1072577"/>
              <a:chOff x="1224819" y="5588445"/>
              <a:chExt cx="2156983" cy="1072577"/>
            </a:xfrm>
          </p:grpSpPr>
          <p:sp>
            <p:nvSpPr>
              <p:cNvPr id="509" name="Parallelogram 508"/>
              <p:cNvSpPr/>
              <p:nvPr/>
            </p:nvSpPr>
            <p:spPr>
              <a:xfrm>
                <a:off x="1224819" y="5934233"/>
                <a:ext cx="756381" cy="381000"/>
              </a:xfrm>
              <a:prstGeom prst="parallelogram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File1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0" name="Group 509"/>
              <p:cNvGrpSpPr/>
              <p:nvPr/>
            </p:nvGrpSpPr>
            <p:grpSpPr>
              <a:xfrm>
                <a:off x="2766361" y="5588445"/>
                <a:ext cx="615441" cy="1072577"/>
                <a:chOff x="2766361" y="5588445"/>
                <a:chExt cx="615441" cy="1072577"/>
              </a:xfrm>
            </p:grpSpPr>
            <p:sp>
              <p:nvSpPr>
                <p:cNvPr id="512" name="Parallelogram 511"/>
                <p:cNvSpPr/>
                <p:nvPr/>
              </p:nvSpPr>
              <p:spPr>
                <a:xfrm>
                  <a:off x="2809955" y="55884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Block1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3" name="Parallelogram 512"/>
                <p:cNvSpPr/>
                <p:nvPr/>
              </p:nvSpPr>
              <p:spPr>
                <a:xfrm>
                  <a:off x="2809955" y="58932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Block2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4" name="Parallelogram 513"/>
                <p:cNvSpPr/>
                <p:nvPr/>
              </p:nvSpPr>
              <p:spPr>
                <a:xfrm>
                  <a:off x="2809955" y="6409729"/>
                  <a:ext cx="571847" cy="251293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err="1" smtClean="0">
                      <a:solidFill>
                        <a:schemeClr val="tx1"/>
                      </a:solidFill>
                    </a:rPr>
                    <a:t>BlockN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5" name="TextBox 514"/>
                <p:cNvSpPr txBox="1"/>
                <p:nvPr/>
              </p:nvSpPr>
              <p:spPr>
                <a:xfrm>
                  <a:off x="2766361" y="5979467"/>
                  <a:ext cx="6110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……</a:t>
                  </a:r>
                  <a:endParaRPr lang="en-US" sz="2400" dirty="0"/>
                </a:p>
              </p:txBody>
            </p:sp>
          </p:grpSp>
          <p:cxnSp>
            <p:nvCxnSpPr>
              <p:cNvPr id="511" name="Straight Arrow Connector 510"/>
              <p:cNvCxnSpPr/>
              <p:nvPr/>
            </p:nvCxnSpPr>
            <p:spPr>
              <a:xfrm>
                <a:off x="2133600" y="6124733"/>
                <a:ext cx="632761" cy="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2" name="Straight Connector 481"/>
            <p:cNvCxnSpPr/>
            <p:nvPr/>
          </p:nvCxnSpPr>
          <p:spPr>
            <a:xfrm>
              <a:off x="2394845" y="1357794"/>
              <a:ext cx="39549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787926" y="1563058"/>
              <a:ext cx="957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Breakup</a:t>
              </a:r>
              <a:endParaRPr lang="en-US" dirty="0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3275577" y="948130"/>
              <a:ext cx="209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Replicate each block</a:t>
              </a:r>
              <a:endParaRPr lang="en-US" dirty="0"/>
            </a:p>
          </p:txBody>
        </p:sp>
        <p:cxnSp>
          <p:nvCxnSpPr>
            <p:cNvPr id="506" name="Straight Connector 505"/>
            <p:cNvCxnSpPr/>
            <p:nvPr/>
          </p:nvCxnSpPr>
          <p:spPr>
            <a:xfrm flipV="1">
              <a:off x="2185544" y="1389817"/>
              <a:ext cx="580557" cy="810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V="1">
              <a:off x="3954937" y="1380709"/>
              <a:ext cx="574448" cy="1823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>
              <a:stCxn id="500" idx="4"/>
            </p:cNvCxnSpPr>
            <p:nvPr/>
          </p:nvCxnSpPr>
          <p:spPr>
            <a:xfrm flipH="1" flipV="1">
              <a:off x="6349782" y="1403224"/>
              <a:ext cx="1025295" cy="10466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89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FutureGrid 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pPr lvl="1"/>
            <a:r>
              <a:rPr lang="en-US" sz="2400" dirty="0"/>
              <a:t>Note much of current use Education, Computer Science Systems and </a:t>
            </a:r>
            <a:r>
              <a:rPr lang="en-US" sz="2400" dirty="0" smtClean="0"/>
              <a:t>Biology/Bioinformatics</a:t>
            </a:r>
            <a:endParaRPr lang="en-US" sz="2500" dirty="0" smtClean="0"/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OpenNebula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prstClr val="black"/>
                    </a:solidFill>
                  </a:rPr>
                  <a:t>ImageN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…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Load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Choose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Run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621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30203"/>
              </p:ext>
            </p:extLst>
          </p:nvPr>
        </p:nvGraphicFramePr>
        <p:xfrm>
          <a:off x="1219200" y="1676400"/>
          <a:ext cx="37338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1676400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11TF 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4TF 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TB Disk </a:t>
                      </a:r>
                    </a:p>
                    <a:p>
                      <a:r>
                        <a:rPr lang="en-US" dirty="0" smtClean="0"/>
                        <a:t>192 GB </a:t>
                      </a:r>
                      <a:r>
                        <a:rPr lang="en-US" dirty="0" err="1" smtClean="0"/>
                        <a:t>mem</a:t>
                      </a:r>
                      <a:r>
                        <a:rPr lang="en-US" dirty="0" smtClean="0"/>
                        <a:t>, </a:t>
                      </a:r>
                    </a:p>
                    <a:p>
                      <a:r>
                        <a:rPr lang="en-US" dirty="0" smtClean="0"/>
                        <a:t>GPU on 8 nodes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6TF 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XT5M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8TF 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7TF 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2TF Florida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7TF Chicago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371600"/>
            <a:ext cx="9144000" cy="4839366"/>
            <a:chOff x="0" y="1371600"/>
            <a:chExt cx="9144000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1600"/>
              <a:ext cx="9144000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5393741"/>
              <a:ext cx="2853768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5029200"/>
              <a:ext cx="18328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434" y="2790470"/>
              <a:ext cx="2062069" cy="20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63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gcf\aaaJanMarch2011\cost_per_megab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75"/>
            <a:ext cx="9067800" cy="68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400" y="2518258"/>
            <a:ext cx="429260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need cost effective </a:t>
            </a:r>
          </a:p>
          <a:p>
            <a:r>
              <a:rPr lang="en-US" sz="2800" dirty="0" smtClean="0"/>
              <a:t>Computing!</a:t>
            </a:r>
          </a:p>
          <a:p>
            <a:r>
              <a:rPr lang="en-US" sz="2400" dirty="0" smtClean="0"/>
              <a:t>(Note Public Clouds not allowed for human genomes)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87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299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~122 </a:t>
            </a:r>
            <a:r>
              <a:rPr lang="en-US" sz="2800" dirty="0" smtClean="0"/>
              <a:t>approved projects over last 10 months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</a:t>
            </a:r>
            <a:r>
              <a:rPr lang="en-US" sz="2800" b="1" dirty="0" smtClean="0">
                <a:solidFill>
                  <a:srgbClr val="FF0000"/>
                </a:solidFill>
              </a:rPr>
              <a:t>(11%)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non research intensive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</a:t>
            </a:r>
            <a:r>
              <a:rPr lang="en-US" sz="2800" b="1" dirty="0" smtClean="0">
                <a:solidFill>
                  <a:srgbClr val="FF0000"/>
                </a:solidFill>
              </a:rPr>
              <a:t>(3%)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Open Grid Forum OGF really needs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</a:t>
            </a:r>
            <a:r>
              <a:rPr lang="en-US" sz="2800" b="1" dirty="0" smtClean="0">
                <a:solidFill>
                  <a:srgbClr val="FF0000"/>
                </a:solidFill>
              </a:rPr>
              <a:t>(34%)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sciences highlighted </a:t>
            </a:r>
            <a:r>
              <a:rPr lang="en-US" sz="2400" dirty="0" smtClean="0">
                <a:solidFill>
                  <a:srgbClr val="FF0000"/>
                </a:solidFill>
              </a:rPr>
              <a:t>(17%)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 smtClean="0"/>
              <a:t>Computer science </a:t>
            </a:r>
            <a:r>
              <a:rPr lang="en-US" sz="2400" b="1" dirty="0">
                <a:solidFill>
                  <a:srgbClr val="FF0000"/>
                </a:solidFill>
              </a:rPr>
              <a:t>(41</a:t>
            </a:r>
            <a:r>
              <a:rPr lang="en-US" sz="2400" b="1" dirty="0" smtClean="0">
                <a:solidFill>
                  <a:srgbClr val="FF0000"/>
                </a:solidFill>
              </a:rPr>
              <a:t>%)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</a:t>
            </a:r>
            <a:r>
              <a:rPr lang="en-US" sz="2800" b="1" dirty="0" smtClean="0">
                <a:solidFill>
                  <a:srgbClr val="FF0000"/>
                </a:solidFill>
              </a:rPr>
              <a:t>(29%)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EGI, Campuses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3072318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32912" y="2743200"/>
            <a:ext cx="1553688" cy="9144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72000" y="3949481"/>
            <a:ext cx="3962400" cy="87716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 smtClean="0"/>
              <a:t>Clouds and Grids/HPC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150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Synchronization/communication Performance</a:t>
            </a:r>
            <a:br>
              <a:rPr lang="en-US" sz="2800" dirty="0" smtClean="0"/>
            </a:br>
            <a:r>
              <a:rPr lang="en-US" sz="2800" b="1" dirty="0" smtClean="0"/>
              <a:t>Grids &gt; Clouds &gt; HPC Systems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Clouds appear to execute effectively Grid workloads but are not easily used for closely coupled HPC applications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Service Oriented Architectures </a:t>
            </a:r>
            <a:r>
              <a:rPr lang="en-US" sz="2800" dirty="0" smtClean="0"/>
              <a:t>and </a:t>
            </a:r>
            <a:r>
              <a:rPr lang="en-US" sz="2800" b="1" dirty="0" smtClean="0"/>
              <a:t>workflow </a:t>
            </a:r>
            <a:r>
              <a:rPr lang="en-US" sz="2800" dirty="0" smtClean="0"/>
              <a:t>appear to work similarly in both grids and clouds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Assume for immediate future, science supported by a mixture of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Clouds – data analysis (and pleasingly parallel)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Grids/High Throughput Systems (moving to clouds  as convenient)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Supercomputers (“MPI Engines”) going to exascale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730" y="76200"/>
            <a:ext cx="8229600" cy="838200"/>
          </a:xfrm>
        </p:spPr>
        <p:txBody>
          <a:bodyPr/>
          <a:lstStyle/>
          <a:p>
            <a:r>
              <a:rPr lang="en-US" b="1" dirty="0" smtClean="0"/>
              <a:t>Clouds and Jobs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81" y="914400"/>
            <a:ext cx="8991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Clouds</a:t>
            </a:r>
            <a:r>
              <a:rPr lang="en-US" dirty="0" smtClean="0"/>
              <a:t> </a:t>
            </a:r>
            <a:r>
              <a:rPr lang="en-US" dirty="0"/>
              <a:t>are a major industry thrust with a growing fraction of IT expenditure that IDC estimates will grow to </a:t>
            </a:r>
            <a:r>
              <a:rPr lang="en-US" b="1" dirty="0"/>
              <a:t>$44.2 billion direct investment in </a:t>
            </a:r>
            <a:r>
              <a:rPr lang="en-US" b="1" dirty="0" smtClean="0"/>
              <a:t>2013</a:t>
            </a:r>
            <a:r>
              <a:rPr lang="en-US" dirty="0" smtClean="0"/>
              <a:t> </a:t>
            </a:r>
            <a:r>
              <a:rPr lang="en-US" dirty="0"/>
              <a:t>while </a:t>
            </a:r>
            <a:r>
              <a:rPr lang="en-US" dirty="0">
                <a:solidFill>
                  <a:srgbClr val="FF0000"/>
                </a:solidFill>
              </a:rPr>
              <a:t>15% of IT investment in 2011 </a:t>
            </a:r>
            <a:r>
              <a:rPr lang="en-US" dirty="0"/>
              <a:t>will be related to cloud systems with a 30% growth in public </a:t>
            </a:r>
            <a:r>
              <a:rPr lang="en-US" dirty="0" smtClean="0"/>
              <a:t>sector.</a:t>
            </a:r>
          </a:p>
          <a:p>
            <a:r>
              <a:rPr lang="en-US" dirty="0" smtClean="0"/>
              <a:t>Gartner </a:t>
            </a:r>
            <a:r>
              <a:rPr lang="en-US" dirty="0"/>
              <a:t>also rates cloud computing high on list of critical emerging technologies with for example “</a:t>
            </a:r>
            <a:r>
              <a:rPr lang="en-US" dirty="0">
                <a:solidFill>
                  <a:srgbClr val="FF0000"/>
                </a:solidFill>
              </a:rPr>
              <a:t>Cloud Computing</a:t>
            </a:r>
            <a:r>
              <a:rPr lang="en-US" dirty="0"/>
              <a:t>” and “</a:t>
            </a:r>
            <a:r>
              <a:rPr lang="en-US" dirty="0">
                <a:solidFill>
                  <a:srgbClr val="FF0000"/>
                </a:solidFill>
              </a:rPr>
              <a:t>Cloud Web Platforms</a:t>
            </a:r>
            <a:r>
              <a:rPr lang="en-US" dirty="0"/>
              <a:t>” rated as </a:t>
            </a:r>
            <a:r>
              <a:rPr lang="en-US" dirty="0">
                <a:solidFill>
                  <a:srgbClr val="FF0000"/>
                </a:solidFill>
              </a:rPr>
              <a:t>transformational</a:t>
            </a:r>
            <a:r>
              <a:rPr lang="en-US" dirty="0"/>
              <a:t> (their highest rating for impact) in the next 2-5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Correspondingly </a:t>
            </a:r>
            <a:r>
              <a:rPr lang="en-US" dirty="0"/>
              <a:t>there is and will continue to be major opportunities for </a:t>
            </a:r>
            <a:r>
              <a:rPr lang="en-US" dirty="0">
                <a:solidFill>
                  <a:srgbClr val="FF0000"/>
                </a:solidFill>
              </a:rPr>
              <a:t>new jobs in cloud computing </a:t>
            </a:r>
            <a:r>
              <a:rPr lang="en-US" dirty="0"/>
              <a:t>with a recent European study estimating there will be </a:t>
            </a:r>
            <a:r>
              <a:rPr lang="en-US" b="1" dirty="0"/>
              <a:t>2.4 million new cloud computing jobs in Europe alone by </a:t>
            </a:r>
            <a:r>
              <a:rPr lang="en-US" b="1" dirty="0" smtClean="0"/>
              <a:t>2015</a:t>
            </a:r>
            <a:r>
              <a:rPr lang="en-US" dirty="0" smtClean="0"/>
              <a:t>. </a:t>
            </a:r>
          </a:p>
          <a:p>
            <a:r>
              <a:rPr lang="en-US" dirty="0"/>
              <a:t>C</a:t>
            </a:r>
            <a:r>
              <a:rPr lang="en-US" dirty="0" smtClean="0"/>
              <a:t>loud </a:t>
            </a:r>
            <a:r>
              <a:rPr lang="en-US" dirty="0"/>
              <a:t>computing </a:t>
            </a:r>
            <a:r>
              <a:rPr lang="en-US" dirty="0" smtClean="0"/>
              <a:t>spans research and economy and so attractive component of </a:t>
            </a:r>
            <a:r>
              <a:rPr lang="en-US" b="1" dirty="0" smtClean="0">
                <a:solidFill>
                  <a:srgbClr val="FF0000"/>
                </a:solidFill>
              </a:rPr>
              <a:t>curriculum</a:t>
            </a:r>
            <a:r>
              <a:rPr lang="en-US" b="1" dirty="0" smtClean="0"/>
              <a:t> </a:t>
            </a:r>
            <a:r>
              <a:rPr lang="en-US" dirty="0" smtClean="0"/>
              <a:t>for students that mix “going on to PhD” or “graduating and working in industry” (as at Indiana University where most CS Masters students go to industry)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 Aspects of Cloud Computing: </a:t>
            </a:r>
            <a:br>
              <a:rPr lang="en-US" sz="3200" b="1" dirty="0" smtClean="0"/>
            </a:br>
            <a:r>
              <a:rPr lang="en-US" sz="3200" b="1" dirty="0" smtClean="0"/>
              <a:t>Infrastructure and Runtimes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to do data-parallel (and other) computations. Valid on Clouds and traditional clusters</a:t>
            </a:r>
          </a:p>
          <a:p>
            <a:pPr lvl="1"/>
            <a:r>
              <a:rPr lang="en-US" sz="2400" dirty="0" smtClean="0"/>
              <a:t>Apache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Google </a:t>
            </a:r>
            <a:r>
              <a:rPr lang="en-US" sz="2400" b="1" dirty="0" smtClean="0"/>
              <a:t>MapReduce</a:t>
            </a:r>
            <a:r>
              <a:rPr lang="en-US" sz="2400" dirty="0" smtClean="0"/>
              <a:t>, Microsoft Dryad,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Chubby and others 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science data 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operations</a:t>
            </a:r>
          </a:p>
          <a:p>
            <a:pPr lvl="1"/>
            <a:r>
              <a:rPr lang="en-US" sz="2400" b="1" dirty="0" smtClean="0"/>
              <a:t>Data Parallel File system </a:t>
            </a:r>
            <a:r>
              <a:rPr lang="en-US" sz="2400" dirty="0" smtClean="0"/>
              <a:t>as in HDFS and Bigtable</a:t>
            </a:r>
          </a:p>
        </p:txBody>
      </p:sp>
    </p:spTree>
    <p:extLst>
      <p:ext uri="{BB962C8B-B14F-4D97-AF65-F5344CB8AC3E}">
        <p14:creationId xmlns:p14="http://schemas.microsoft.com/office/powerpoint/2010/main" val="34818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70"/>
            <a:ext cx="8229600" cy="880730"/>
          </a:xfrm>
        </p:spPr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4525963"/>
          </a:xfrm>
        </p:spPr>
        <p:txBody>
          <a:bodyPr/>
          <a:lstStyle/>
          <a:p>
            <a:r>
              <a:rPr lang="en-US" sz="2400" dirty="0" smtClean="0"/>
              <a:t>Clouds may not be suitable for everything but they are suitable for majority of data intensive applications</a:t>
            </a:r>
          </a:p>
          <a:p>
            <a:pPr lvl="1"/>
            <a:r>
              <a:rPr lang="en-US" sz="2000" dirty="0" smtClean="0"/>
              <a:t>Solving partial differential equations on 100,000 cores probably needs classic MPI engines</a:t>
            </a:r>
          </a:p>
          <a:p>
            <a:r>
              <a:rPr lang="en-US" sz="2400" dirty="0" smtClean="0"/>
              <a:t>Cost effectiveness, elasticity and quality programming model will drive use of clouds in many areas such as genomics</a:t>
            </a:r>
          </a:p>
          <a:p>
            <a:r>
              <a:rPr lang="en-US" sz="2400" dirty="0" smtClean="0"/>
              <a:t>Need to solve issues of</a:t>
            </a:r>
          </a:p>
          <a:p>
            <a:pPr lvl="1"/>
            <a:r>
              <a:rPr lang="en-US" sz="2000" dirty="0" smtClean="0"/>
              <a:t>Security-privacy-trust for sensitive data</a:t>
            </a:r>
          </a:p>
          <a:p>
            <a:pPr lvl="1"/>
            <a:r>
              <a:rPr lang="en-US" sz="2000" dirty="0" smtClean="0"/>
              <a:t>How to store data – “data parallel file systems” (HDFS), Object Stores, or classic HPC approach with shared file systems with Lustre etc.</a:t>
            </a:r>
          </a:p>
          <a:p>
            <a:r>
              <a:rPr lang="en-US" sz="2400" dirty="0" smtClean="0"/>
              <a:t>Programming model which is likely to be </a:t>
            </a:r>
            <a:r>
              <a:rPr lang="en-US" sz="2400" b="1" dirty="0" smtClean="0">
                <a:solidFill>
                  <a:srgbClr val="FF0000"/>
                </a:solidFill>
              </a:rPr>
              <a:t>MapReduce</a:t>
            </a:r>
            <a:r>
              <a:rPr lang="en-US" sz="2400" dirty="0" smtClean="0"/>
              <a:t> based </a:t>
            </a:r>
          </a:p>
          <a:p>
            <a:pPr lvl="1"/>
            <a:r>
              <a:rPr lang="en-US" sz="2000" dirty="0" smtClean="0"/>
              <a:t>Look at high level languages</a:t>
            </a:r>
          </a:p>
          <a:p>
            <a:pPr lvl="1"/>
            <a:r>
              <a:rPr lang="en-US" sz="2000" dirty="0" smtClean="0"/>
              <a:t>Compare with databases (</a:t>
            </a:r>
            <a:r>
              <a:rPr lang="en-US" sz="2000" dirty="0" err="1" smtClean="0"/>
              <a:t>SciDB</a:t>
            </a:r>
            <a:r>
              <a:rPr lang="en-US" sz="2000" dirty="0" smtClean="0"/>
              <a:t>?)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Must support iteration to do “real parallel computing”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Need Cloud-HPC Cluster Interoperability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7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10829</TotalTime>
  <Words>3725</Words>
  <Application>Microsoft Office PowerPoint</Application>
  <PresentationFormat>On-screen Show (4:3)</PresentationFormat>
  <Paragraphs>696</Paragraphs>
  <Slides>52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1_Office Theme</vt:lpstr>
      <vt:lpstr>Office Theme</vt:lpstr>
      <vt:lpstr>Default Design</vt:lpstr>
      <vt:lpstr>3_Office Theme</vt:lpstr>
      <vt:lpstr>Data Intensive Applications on Clouds</vt:lpstr>
      <vt:lpstr>Some Trends</vt:lpstr>
      <vt:lpstr>Some Data sizes</vt:lpstr>
      <vt:lpstr>Genomics in Personal Health</vt:lpstr>
      <vt:lpstr>PowerPoint Presentation</vt:lpstr>
      <vt:lpstr>Clouds and Grids/HPC</vt:lpstr>
      <vt:lpstr>Clouds and Jobs</vt:lpstr>
      <vt:lpstr>2 Aspects of Cloud Computing:  Infrastructure and Runtimes</vt:lpstr>
      <vt:lpstr>Guiding Principles</vt:lpstr>
      <vt:lpstr>MapReduce “File/Data Repository” Parallelism</vt:lpstr>
      <vt:lpstr>Application Classification</vt:lpstr>
      <vt:lpstr>Twister v0.9 March 15, 2011</vt:lpstr>
      <vt:lpstr>K-Means Clustering</vt:lpstr>
      <vt:lpstr>Twister</vt:lpstr>
      <vt:lpstr>SWG Sequence Alignment Performance</vt:lpstr>
      <vt:lpstr>PowerPoint Presentation</vt:lpstr>
      <vt:lpstr>Map Collective Model (Judy Qiu)</vt:lpstr>
      <vt:lpstr>MapReduceRoles4Azure Architecture</vt:lpstr>
      <vt:lpstr>MapReduceRoles4Azure</vt:lpstr>
      <vt:lpstr>High Level Flow Twister4Azure</vt:lpstr>
      <vt:lpstr>Cache aware scheduling</vt:lpstr>
      <vt:lpstr>Performance Comparisons</vt:lpstr>
      <vt:lpstr>Performance – Kmeans Clustering</vt:lpstr>
      <vt:lpstr>Kmeans Speedup from 32 cores</vt:lpstr>
      <vt:lpstr>Look at one problem in detail</vt:lpstr>
      <vt:lpstr>PowerPoint Presentation</vt:lpstr>
      <vt:lpstr>Its an O(N2) Problem </vt:lpstr>
      <vt:lpstr>OctTree for 100K sample of Fungi</vt:lpstr>
      <vt:lpstr>440K Interpolated</vt:lpstr>
      <vt:lpstr>12 Megaregions defined from initial sample </vt:lpstr>
      <vt:lpstr>One Megaregion divided into many clusters</vt:lpstr>
      <vt:lpstr>A more compact Megaregion</vt:lpstr>
      <vt:lpstr>Multi-Dimensional-Scaling</vt:lpstr>
      <vt:lpstr>Performance – Multi Dimensional Scaling</vt:lpstr>
      <vt:lpstr>Twister4Azure Conclusions</vt:lpstr>
      <vt:lpstr>What was/can be done where?</vt:lpstr>
      <vt:lpstr>Expectation Maximization and Iterative MapReduce</vt:lpstr>
      <vt:lpstr>DA-PWC EM Steps (E is red, M Black) k runs over clusters; i,j,  points</vt:lpstr>
      <vt:lpstr>May Need New Algorithms</vt:lpstr>
      <vt:lpstr>What can we learn?</vt:lpstr>
      <vt:lpstr>Research Issues for (Iterative) MapReduce </vt:lpstr>
      <vt:lpstr>PowerPoint Presentation</vt:lpstr>
      <vt:lpstr>Architecture of Data Repositories?</vt:lpstr>
      <vt:lpstr>Clouds as Support for Data Repositories?</vt:lpstr>
      <vt:lpstr>Traditional File System?</vt:lpstr>
      <vt:lpstr>Data Parallel File System?</vt:lpstr>
      <vt:lpstr>FutureGrid key Concepts I</vt:lpstr>
      <vt:lpstr>FutureGrid key Concepts II</vt:lpstr>
      <vt:lpstr>FutureGrid:  a Grid/Cloud/HPC Testbed</vt:lpstr>
      <vt:lpstr>FutureGrid Partners</vt:lpstr>
      <vt:lpstr>5 Use Types for FutureGrid</vt:lpstr>
      <vt:lpstr>Software Components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647</cp:revision>
  <dcterms:created xsi:type="dcterms:W3CDTF">2010-11-02T19:01:47Z</dcterms:created>
  <dcterms:modified xsi:type="dcterms:W3CDTF">2011-12-01T21:42:28Z</dcterms:modified>
</cp:coreProperties>
</file>