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5"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Lst>
  <p:sldSz cx="9144000" cy="5143500" type="screen16x9"/>
  <p:notesSz cx="6858000" cy="9144000"/>
  <p:embeddedFontLst>
    <p:embeddedFont>
      <p:font typeface="Arial Black" panose="020B0A04020102020204" pitchFamily="34" charset="0"/>
      <p:regular r:id="rId30"/>
      <p:bold r:id="rId31"/>
    </p:embeddedFont>
    <p:embeddedFont>
      <p:font typeface="Calibri" panose="020F0502020204030204" pitchFamily="34" charset="0"/>
      <p:regular r:id="rId32"/>
      <p:bold r:id="rId33"/>
      <p:italic r:id="rId34"/>
      <p:boldItalic r:id="rId35"/>
    </p:embeddedFont>
    <p:embeddedFont>
      <p:font typeface="Open Sans" panose="020B0606030504020204" pitchFamily="3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A63F0FB-956D-4A43-BD49-1BA90E314034}">
  <a:tblStyle styleId="{CA63F0FB-956D-4A43-BD49-1BA90E31403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76" d="100"/>
          <a:sy n="176" d="100"/>
        </p:scale>
        <p:origin x="104" y="3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g740bf1d149_2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 name="Google Shape;37;g740bf1d149_2_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 name="Google Shape;38;g740bf1d149_2_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740bf1d149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740bf1d149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740bf1d149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740bf1d149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741dc1d0e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741dc1d0e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741dc1d0ed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741dc1d0ed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741dc1d0ed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741dc1d0ed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741dc1d0ed_0_25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5" name="Google Shape;195;g741dc1d0ed_0_2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741dc1d0ed_0_28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8" name="Google Shape;228;g741dc1d0ed_0_2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6b10de9924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6b10de992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74457f5ad5_2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g74457f5ad5_2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740bf1d149_2_26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3" name="Google Shape;263;g740bf1d149_2_2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41dc1d0ed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41dc1d0e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78f7dc25d2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78f7dc25d2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 a lucky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740bf1d149_2_3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78" name="Google Shape;278;g740bf1d149_2_3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740bf1d149_2_28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1" name="Google Shape;291;g740bf1d149_2_2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740bf1d149_2_29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8" name="Google Shape;298;g740bf1d149_2_2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740bf1d149_2_3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g740bf1d149_2_30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g740bf1d149_2_30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78f7dc25d2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78f7dc25d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78f7dc25d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78f7dc25d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740bf1d149_2_4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54" name="Google Shape;354;g740bf1d149_2_4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741dc1d0ed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741dc1d0e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740bf1d149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740bf1d149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7417549be1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 name="Google Shape;80;g7417549be1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7417549be1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g7417549be1_1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740bf1d149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740bf1d149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741dc1d0ed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741dc1d0ed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740bf1d149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740bf1d149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 name="Google Shape;14;p2"/>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5" name="Google Shape;15;p2"/>
          <p:cNvSpPr txBox="1">
            <a:spLocks noGrp="1"/>
          </p:cNvSpPr>
          <p:nvPr>
            <p:ph type="sldNum" idx="12"/>
          </p:nvPr>
        </p:nvSpPr>
        <p:spPr>
          <a:xfrm>
            <a:off x="8246603" y="4834130"/>
            <a:ext cx="81852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8" name="Google Shape;18;p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 name="Google Shape;19;p3"/>
          <p:cNvSpPr txBox="1">
            <a:spLocks noGrp="1"/>
          </p:cNvSpPr>
          <p:nvPr>
            <p:ph type="sldNum" idx="12"/>
          </p:nvPr>
        </p:nvSpPr>
        <p:spPr>
          <a:xfrm>
            <a:off x="8246603" y="4834130"/>
            <a:ext cx="81852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20"/>
        <p:cNvGrpSpPr/>
        <p:nvPr/>
      </p:nvGrpSpPr>
      <p:grpSpPr>
        <a:xfrm>
          <a:off x="0" y="0"/>
          <a:ext cx="0" cy="0"/>
          <a:chOff x="0" y="0"/>
          <a:chExt cx="0" cy="0"/>
        </a:xfrm>
      </p:grpSpPr>
      <p:sp>
        <p:nvSpPr>
          <p:cNvPr id="21" name="Google Shape;21;p4"/>
          <p:cNvSpPr txBox="1">
            <a:spLocks noGrp="1"/>
          </p:cNvSpPr>
          <p:nvPr>
            <p:ph type="sldNum" idx="12"/>
          </p:nvPr>
        </p:nvSpPr>
        <p:spPr>
          <a:xfrm>
            <a:off x="8246603" y="4834130"/>
            <a:ext cx="81852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a:solidFill>
                  <a:srgbClr val="888888"/>
                </a:solidFill>
                <a:latin typeface="Calibri"/>
                <a:ea typeface="Calibri"/>
                <a:cs typeface="Calibri"/>
                <a:sym typeface="Calibri"/>
              </a:defRPr>
            </a:lvl1pPr>
            <a:lvl2pPr marL="0" lvl="1" indent="0" algn="r">
              <a:spcBef>
                <a:spcPts val="0"/>
              </a:spcBef>
              <a:buNone/>
              <a:defRPr sz="900">
                <a:solidFill>
                  <a:srgbClr val="888888"/>
                </a:solidFill>
                <a:latin typeface="Calibri"/>
                <a:ea typeface="Calibri"/>
                <a:cs typeface="Calibri"/>
                <a:sym typeface="Calibri"/>
              </a:defRPr>
            </a:lvl2pPr>
            <a:lvl3pPr marL="0" lvl="2" indent="0" algn="r">
              <a:spcBef>
                <a:spcPts val="0"/>
              </a:spcBef>
              <a:buNone/>
              <a:defRPr sz="900">
                <a:solidFill>
                  <a:srgbClr val="888888"/>
                </a:solidFill>
                <a:latin typeface="Calibri"/>
                <a:ea typeface="Calibri"/>
                <a:cs typeface="Calibri"/>
                <a:sym typeface="Calibri"/>
              </a:defRPr>
            </a:lvl3pPr>
            <a:lvl4pPr marL="0" lvl="3" indent="0" algn="r">
              <a:spcBef>
                <a:spcPts val="0"/>
              </a:spcBef>
              <a:buNone/>
              <a:defRPr sz="900">
                <a:solidFill>
                  <a:srgbClr val="888888"/>
                </a:solidFill>
                <a:latin typeface="Calibri"/>
                <a:ea typeface="Calibri"/>
                <a:cs typeface="Calibri"/>
                <a:sym typeface="Calibri"/>
              </a:defRPr>
            </a:lvl4pPr>
            <a:lvl5pPr marL="0" lvl="4" indent="0" algn="r">
              <a:spcBef>
                <a:spcPts val="0"/>
              </a:spcBef>
              <a:buNone/>
              <a:defRPr sz="900">
                <a:solidFill>
                  <a:srgbClr val="888888"/>
                </a:solidFill>
                <a:latin typeface="Calibri"/>
                <a:ea typeface="Calibri"/>
                <a:cs typeface="Calibri"/>
                <a:sym typeface="Calibri"/>
              </a:defRPr>
            </a:lvl5pPr>
            <a:lvl6pPr marL="0" lvl="5" indent="0" algn="r">
              <a:spcBef>
                <a:spcPts val="0"/>
              </a:spcBef>
              <a:buNone/>
              <a:defRPr sz="900">
                <a:solidFill>
                  <a:srgbClr val="888888"/>
                </a:solidFill>
                <a:latin typeface="Calibri"/>
                <a:ea typeface="Calibri"/>
                <a:cs typeface="Calibri"/>
                <a:sym typeface="Calibri"/>
              </a:defRPr>
            </a:lvl6pPr>
            <a:lvl7pPr marL="0" lvl="6" indent="0" algn="r">
              <a:spcBef>
                <a:spcPts val="0"/>
              </a:spcBef>
              <a:buNone/>
              <a:defRPr sz="900">
                <a:solidFill>
                  <a:srgbClr val="888888"/>
                </a:solidFill>
                <a:latin typeface="Calibri"/>
                <a:ea typeface="Calibri"/>
                <a:cs typeface="Calibri"/>
                <a:sym typeface="Calibri"/>
              </a:defRPr>
            </a:lvl7pPr>
            <a:lvl8pPr marL="0" lvl="7" indent="0" algn="r">
              <a:spcBef>
                <a:spcPts val="0"/>
              </a:spcBef>
              <a:buNone/>
              <a:defRPr sz="900">
                <a:solidFill>
                  <a:srgbClr val="888888"/>
                </a:solidFill>
                <a:latin typeface="Calibri"/>
                <a:ea typeface="Calibri"/>
                <a:cs typeface="Calibri"/>
                <a:sym typeface="Calibri"/>
              </a:defRPr>
            </a:lvl8pPr>
            <a:lvl9pPr marL="0" lvl="8" indent="0" algn="r">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4" name="Google Shape;24;p5"/>
          <p:cNvSpPr txBox="1">
            <a:spLocks noGrp="1"/>
          </p:cNvSpPr>
          <p:nvPr>
            <p:ph type="sldNum" idx="12"/>
          </p:nvPr>
        </p:nvSpPr>
        <p:spPr>
          <a:xfrm>
            <a:off x="8246603" y="4834130"/>
            <a:ext cx="81852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211225" y="93325"/>
            <a:ext cx="8520600" cy="572700"/>
          </a:xfrm>
          <a:prstGeom prst="rect">
            <a:avLst/>
          </a:prstGeom>
          <a:noFill/>
          <a:ln>
            <a:noFill/>
          </a:ln>
        </p:spPr>
        <p:txBody>
          <a:bodyPr spcFirstLastPara="1" wrap="square" lIns="68575" tIns="68575" rIns="68575" bIns="68575" anchor="t" anchorCtr="0">
            <a:noAutofit/>
          </a:bodyPr>
          <a:lstStyle>
            <a:lvl1pPr lvl="0" algn="l">
              <a:lnSpc>
                <a:spcPct val="90000"/>
              </a:lnSpc>
              <a:spcBef>
                <a:spcPts val="0"/>
              </a:spcBef>
              <a:spcAft>
                <a:spcPts val="0"/>
              </a:spcAft>
              <a:buClr>
                <a:schemeClr val="dk1"/>
              </a:buClr>
              <a:buSzPts val="2100"/>
              <a:buFont typeface="Calibri"/>
              <a:buNone/>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a:endParaRPr/>
          </a:p>
        </p:txBody>
      </p:sp>
      <p:sp>
        <p:nvSpPr>
          <p:cNvPr id="27" name="Google Shape;27;p6"/>
          <p:cNvSpPr txBox="1">
            <a:spLocks noGrp="1"/>
          </p:cNvSpPr>
          <p:nvPr>
            <p:ph type="body" idx="1"/>
          </p:nvPr>
        </p:nvSpPr>
        <p:spPr>
          <a:xfrm>
            <a:off x="6900" y="771475"/>
            <a:ext cx="8520600" cy="3416400"/>
          </a:xfrm>
          <a:prstGeom prst="rect">
            <a:avLst/>
          </a:prstGeom>
          <a:noFill/>
          <a:ln>
            <a:noFill/>
          </a:ln>
        </p:spPr>
        <p:txBody>
          <a:bodyPr spcFirstLastPara="1" wrap="square" lIns="68575" tIns="68575" rIns="68575" bIns="68575" anchor="t" anchorCtr="0">
            <a:noAutofit/>
          </a:bodyPr>
          <a:lstStyle>
            <a:lvl1pPr marL="457200" lvl="0" indent="-317500" algn="l">
              <a:lnSpc>
                <a:spcPct val="90000"/>
              </a:lnSpc>
              <a:spcBef>
                <a:spcPts val="0"/>
              </a:spcBef>
              <a:spcAft>
                <a:spcPts val="0"/>
              </a:spcAft>
              <a:buClr>
                <a:schemeClr val="dk1"/>
              </a:buClr>
              <a:buSzPts val="1400"/>
              <a:buChar char="●"/>
              <a:defRPr/>
            </a:lvl1pPr>
            <a:lvl2pPr marL="914400" lvl="1" indent="-317500" algn="l">
              <a:lnSpc>
                <a:spcPct val="90000"/>
              </a:lnSpc>
              <a:spcBef>
                <a:spcPts val="1600"/>
              </a:spcBef>
              <a:spcAft>
                <a:spcPts val="0"/>
              </a:spcAft>
              <a:buClr>
                <a:schemeClr val="dk1"/>
              </a:buClr>
              <a:buSzPts val="1400"/>
              <a:buChar char="○"/>
              <a:defRPr/>
            </a:lvl2pPr>
            <a:lvl3pPr marL="1371600" lvl="2" indent="-298450" algn="l">
              <a:lnSpc>
                <a:spcPct val="90000"/>
              </a:lnSpc>
              <a:spcBef>
                <a:spcPts val="1600"/>
              </a:spcBef>
              <a:spcAft>
                <a:spcPts val="0"/>
              </a:spcAft>
              <a:buClr>
                <a:schemeClr val="dk1"/>
              </a:buClr>
              <a:buSzPts val="1100"/>
              <a:buChar char="■"/>
              <a:defRPr/>
            </a:lvl3pPr>
            <a:lvl4pPr marL="1828800" lvl="3" indent="-298450" algn="l">
              <a:lnSpc>
                <a:spcPct val="90000"/>
              </a:lnSpc>
              <a:spcBef>
                <a:spcPts val="1600"/>
              </a:spcBef>
              <a:spcAft>
                <a:spcPts val="0"/>
              </a:spcAft>
              <a:buClr>
                <a:schemeClr val="dk1"/>
              </a:buClr>
              <a:buSzPts val="1100"/>
              <a:buChar char="●"/>
              <a:defRPr/>
            </a:lvl4pPr>
            <a:lvl5pPr marL="2286000" lvl="4" indent="-298450" algn="l">
              <a:lnSpc>
                <a:spcPct val="90000"/>
              </a:lnSpc>
              <a:spcBef>
                <a:spcPts val="1600"/>
              </a:spcBef>
              <a:spcAft>
                <a:spcPts val="0"/>
              </a:spcAft>
              <a:buClr>
                <a:schemeClr val="dk1"/>
              </a:buClr>
              <a:buSzPts val="1100"/>
              <a:buChar char="○"/>
              <a:defRPr/>
            </a:lvl5pPr>
            <a:lvl6pPr marL="2743200" lvl="5" indent="-298450" algn="l">
              <a:lnSpc>
                <a:spcPct val="90000"/>
              </a:lnSpc>
              <a:spcBef>
                <a:spcPts val="1600"/>
              </a:spcBef>
              <a:spcAft>
                <a:spcPts val="0"/>
              </a:spcAft>
              <a:buClr>
                <a:schemeClr val="dk1"/>
              </a:buClr>
              <a:buSzPts val="1100"/>
              <a:buChar char="■"/>
              <a:defRPr/>
            </a:lvl6pPr>
            <a:lvl7pPr marL="3200400" lvl="6" indent="-298450" algn="l">
              <a:lnSpc>
                <a:spcPct val="90000"/>
              </a:lnSpc>
              <a:spcBef>
                <a:spcPts val="1600"/>
              </a:spcBef>
              <a:spcAft>
                <a:spcPts val="0"/>
              </a:spcAft>
              <a:buClr>
                <a:schemeClr val="dk1"/>
              </a:buClr>
              <a:buSzPts val="1100"/>
              <a:buChar char="●"/>
              <a:defRPr/>
            </a:lvl7pPr>
            <a:lvl8pPr marL="3657600" lvl="7" indent="-298450" algn="l">
              <a:lnSpc>
                <a:spcPct val="90000"/>
              </a:lnSpc>
              <a:spcBef>
                <a:spcPts val="1600"/>
              </a:spcBef>
              <a:spcAft>
                <a:spcPts val="0"/>
              </a:spcAft>
              <a:buClr>
                <a:schemeClr val="dk1"/>
              </a:buClr>
              <a:buSzPts val="1100"/>
              <a:buChar char="○"/>
              <a:defRPr/>
            </a:lvl8pPr>
            <a:lvl9pPr marL="4114800" lvl="8" indent="-298450" algn="l">
              <a:lnSpc>
                <a:spcPct val="90000"/>
              </a:lnSpc>
              <a:spcBef>
                <a:spcPts val="1600"/>
              </a:spcBef>
              <a:spcAft>
                <a:spcPts val="1600"/>
              </a:spcAft>
              <a:buClr>
                <a:schemeClr val="dk1"/>
              </a:buClr>
              <a:buSzPts val="1100"/>
              <a:buChar char="■"/>
              <a:defRPr/>
            </a:lvl9pPr>
          </a:lstStyle>
          <a:p>
            <a:endParaRPr/>
          </a:p>
        </p:txBody>
      </p:sp>
      <p:sp>
        <p:nvSpPr>
          <p:cNvPr id="28" name="Google Shape;28;p6"/>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lvl="0" indent="0" algn="r">
              <a:buClr>
                <a:srgbClr val="888888"/>
              </a:buClr>
              <a:buSzPts val="900"/>
              <a:buFont typeface="Calibri"/>
              <a:buNone/>
              <a:defRPr sz="900">
                <a:solidFill>
                  <a:srgbClr val="888888"/>
                </a:solidFill>
                <a:latin typeface="Calibri"/>
                <a:ea typeface="Calibri"/>
                <a:cs typeface="Calibri"/>
                <a:sym typeface="Calibri"/>
              </a:defRPr>
            </a:lvl1pPr>
            <a:lvl2pPr marL="0" lvl="1" indent="0" algn="r">
              <a:buClr>
                <a:srgbClr val="888888"/>
              </a:buClr>
              <a:buSzPts val="900"/>
              <a:buFont typeface="Calibri"/>
              <a:buNone/>
              <a:defRPr sz="900">
                <a:solidFill>
                  <a:srgbClr val="888888"/>
                </a:solidFill>
                <a:latin typeface="Calibri"/>
                <a:ea typeface="Calibri"/>
                <a:cs typeface="Calibri"/>
                <a:sym typeface="Calibri"/>
              </a:defRPr>
            </a:lvl2pPr>
            <a:lvl3pPr marL="0" lvl="2" indent="0" algn="r">
              <a:buClr>
                <a:srgbClr val="888888"/>
              </a:buClr>
              <a:buSzPts val="900"/>
              <a:buFont typeface="Calibri"/>
              <a:buNone/>
              <a:defRPr sz="900">
                <a:solidFill>
                  <a:srgbClr val="888888"/>
                </a:solidFill>
                <a:latin typeface="Calibri"/>
                <a:ea typeface="Calibri"/>
                <a:cs typeface="Calibri"/>
                <a:sym typeface="Calibri"/>
              </a:defRPr>
            </a:lvl3pPr>
            <a:lvl4pPr marL="0" lvl="3" indent="0" algn="r">
              <a:buClr>
                <a:srgbClr val="888888"/>
              </a:buClr>
              <a:buSzPts val="900"/>
              <a:buFont typeface="Calibri"/>
              <a:buNone/>
              <a:defRPr sz="900">
                <a:solidFill>
                  <a:srgbClr val="888888"/>
                </a:solidFill>
                <a:latin typeface="Calibri"/>
                <a:ea typeface="Calibri"/>
                <a:cs typeface="Calibri"/>
                <a:sym typeface="Calibri"/>
              </a:defRPr>
            </a:lvl4pPr>
            <a:lvl5pPr marL="0" lvl="4" indent="0" algn="r">
              <a:buClr>
                <a:srgbClr val="888888"/>
              </a:buClr>
              <a:buSzPts val="900"/>
              <a:buFont typeface="Calibri"/>
              <a:buNone/>
              <a:defRPr sz="900">
                <a:solidFill>
                  <a:srgbClr val="888888"/>
                </a:solidFill>
                <a:latin typeface="Calibri"/>
                <a:ea typeface="Calibri"/>
                <a:cs typeface="Calibri"/>
                <a:sym typeface="Calibri"/>
              </a:defRPr>
            </a:lvl5pPr>
            <a:lvl6pPr marL="0" lvl="5" indent="0" algn="r">
              <a:buClr>
                <a:srgbClr val="888888"/>
              </a:buClr>
              <a:buSzPts val="900"/>
              <a:buFont typeface="Calibri"/>
              <a:buNone/>
              <a:defRPr sz="900">
                <a:solidFill>
                  <a:srgbClr val="888888"/>
                </a:solidFill>
                <a:latin typeface="Calibri"/>
                <a:ea typeface="Calibri"/>
                <a:cs typeface="Calibri"/>
                <a:sym typeface="Calibri"/>
              </a:defRPr>
            </a:lvl6pPr>
            <a:lvl7pPr marL="0" lvl="6" indent="0" algn="r">
              <a:buClr>
                <a:srgbClr val="888888"/>
              </a:buClr>
              <a:buSzPts val="900"/>
              <a:buFont typeface="Calibri"/>
              <a:buNone/>
              <a:defRPr sz="900">
                <a:solidFill>
                  <a:srgbClr val="888888"/>
                </a:solidFill>
                <a:latin typeface="Calibri"/>
                <a:ea typeface="Calibri"/>
                <a:cs typeface="Calibri"/>
                <a:sym typeface="Calibri"/>
              </a:defRPr>
            </a:lvl7pPr>
            <a:lvl8pPr marL="0" lvl="7" indent="0" algn="r">
              <a:buClr>
                <a:srgbClr val="888888"/>
              </a:buClr>
              <a:buSzPts val="900"/>
              <a:buFont typeface="Calibri"/>
              <a:buNone/>
              <a:defRPr sz="900">
                <a:solidFill>
                  <a:srgbClr val="888888"/>
                </a:solidFill>
                <a:latin typeface="Calibri"/>
                <a:ea typeface="Calibri"/>
                <a:cs typeface="Calibri"/>
                <a:sym typeface="Calibri"/>
              </a:defRPr>
            </a:lvl8pPr>
            <a:lvl9pPr marL="0" lvl="8" indent="0" algn="r">
              <a:buClr>
                <a:srgbClr val="888888"/>
              </a:buClr>
              <a:buSzPts val="900"/>
              <a:buFont typeface="Calibri"/>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9"/>
        <p:cNvGrpSpPr/>
        <p:nvPr/>
      </p:nvGrpSpPr>
      <p:grpSpPr>
        <a:xfrm>
          <a:off x="0" y="0"/>
          <a:ext cx="0" cy="0"/>
          <a:chOff x="0" y="0"/>
          <a:chExt cx="0" cy="0"/>
        </a:xfrm>
      </p:grpSpPr>
      <p:sp>
        <p:nvSpPr>
          <p:cNvPr id="30" name="Google Shape;30;p7"/>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1" name="Google Shape;31;p7"/>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32" name="Google Shape;32;p7"/>
          <p:cNvSpPr txBox="1">
            <a:spLocks noGrp="1"/>
          </p:cNvSpPr>
          <p:nvPr>
            <p:ph type="sldNum" idx="12"/>
          </p:nvPr>
        </p:nvSpPr>
        <p:spPr>
          <a:xfrm>
            <a:off x="8246603" y="4834130"/>
            <a:ext cx="81852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p8"/>
          <p:cNvSpPr txBox="1">
            <a:spLocks noGrp="1"/>
          </p:cNvSpPr>
          <p:nvPr>
            <p:ph type="sldNum" idx="12"/>
          </p:nvPr>
        </p:nvSpPr>
        <p:spPr>
          <a:xfrm>
            <a:off x="8246603" y="4834130"/>
            <a:ext cx="81852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1"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7" name="Google Shape;7;p1"/>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246603" y="4834130"/>
            <a:ext cx="81852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p:nvPr/>
        </p:nvSpPr>
        <p:spPr>
          <a:xfrm>
            <a:off x="0" y="4816725"/>
            <a:ext cx="1748700" cy="32670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b="0" i="0" u="none" strike="noStrike" cap="none">
                <a:solidFill>
                  <a:schemeClr val="lt1"/>
                </a:solidFill>
                <a:latin typeface="Calibri"/>
                <a:ea typeface="Calibri"/>
                <a:cs typeface="Calibri"/>
                <a:sym typeface="Calibri"/>
              </a:rPr>
              <a:t>Digital Science Center</a:t>
            </a:r>
            <a:endParaRPr sz="1100"/>
          </a:p>
        </p:txBody>
      </p:sp>
      <p:cxnSp>
        <p:nvCxnSpPr>
          <p:cNvPr id="10" name="Google Shape;10;p1"/>
          <p:cNvCxnSpPr/>
          <p:nvPr/>
        </p:nvCxnSpPr>
        <p:spPr>
          <a:xfrm>
            <a:off x="-30008" y="4688653"/>
            <a:ext cx="9151500" cy="0"/>
          </a:xfrm>
          <a:prstGeom prst="straightConnector1">
            <a:avLst/>
          </a:prstGeom>
          <a:noFill/>
          <a:ln w="9525" cap="flat" cmpd="sng">
            <a:solidFill>
              <a:srgbClr val="B30838"/>
            </a:solidFill>
            <a:prstDash val="solid"/>
            <a:round/>
            <a:headEnd type="none" w="sm" len="sm"/>
            <a:tailEnd type="none" w="sm" len="sm"/>
          </a:ln>
        </p:spPr>
      </p:cxnSp>
      <p:sp>
        <p:nvSpPr>
          <p:cNvPr id="11" name="Google Shape;11;p1"/>
          <p:cNvSpPr txBox="1"/>
          <p:nvPr/>
        </p:nvSpPr>
        <p:spPr>
          <a:xfrm>
            <a:off x="1748700" y="4761325"/>
            <a:ext cx="7052400" cy="346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b="0" i="0" u="none" strike="noStrike" cap="none">
                <a:solidFill>
                  <a:srgbClr val="BBD6EE"/>
                </a:solidFill>
                <a:latin typeface="Calibri"/>
                <a:ea typeface="Calibri"/>
                <a:cs typeface="Calibri"/>
                <a:sym typeface="Calibri"/>
              </a:rPr>
              <a:t>Parallel Computing: from Digital Twins to Grids to Deep Learning and Back</a:t>
            </a:r>
            <a:endParaRPr sz="110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mailto:gcf@indiana.edu" TargetMode="External"/><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hyperlink" Target="http://www.infomall.org/" TargetMode="Externa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arxiv.org/abs/1909.1334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arxiv.org/abs/1909.02363"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authors.library.caltech.edu/910/1/PHYS1971.pdf"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2.jp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png"/><Relationship Id="rId10" Type="http://schemas.openxmlformats.org/officeDocument/2006/relationships/hyperlink" Target="https://drive.google.com/open?id=14VFmWWlCriFR7p2LMOjwcG9zNUbCBfkM" TargetMode="External"/><Relationship Id="rId4" Type="http://schemas.openxmlformats.org/officeDocument/2006/relationships/image" Target="../media/image17.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
        <p:cNvGrpSpPr/>
        <p:nvPr/>
      </p:nvGrpSpPr>
      <p:grpSpPr>
        <a:xfrm>
          <a:off x="0" y="0"/>
          <a:ext cx="0" cy="0"/>
          <a:chOff x="0" y="0"/>
          <a:chExt cx="0" cy="0"/>
        </a:xfrm>
      </p:grpSpPr>
      <p:sp>
        <p:nvSpPr>
          <p:cNvPr id="40" name="Google Shape;40;p9"/>
          <p:cNvSpPr txBox="1">
            <a:spLocks noGrp="1"/>
          </p:cNvSpPr>
          <p:nvPr>
            <p:ph type="title"/>
          </p:nvPr>
        </p:nvSpPr>
        <p:spPr>
          <a:xfrm>
            <a:off x="-46650" y="1356158"/>
            <a:ext cx="9144000" cy="12156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dk1"/>
              </a:buClr>
              <a:buSzPts val="4100"/>
              <a:buFont typeface="Calibri"/>
              <a:buNone/>
            </a:pPr>
            <a:r>
              <a:rPr lang="en" sz="4100"/>
              <a:t>Parallel Computing: from Digital Twins to Grids to Deep Learning and Back</a:t>
            </a:r>
            <a:endParaRPr sz="1100" b="1">
              <a:latin typeface="Arial Black"/>
              <a:ea typeface="Arial Black"/>
              <a:cs typeface="Arial Black"/>
              <a:sym typeface="Arial Black"/>
            </a:endParaRPr>
          </a:p>
        </p:txBody>
      </p:sp>
      <p:sp>
        <p:nvSpPr>
          <p:cNvPr id="41" name="Google Shape;41;p9"/>
          <p:cNvSpPr/>
          <p:nvPr/>
        </p:nvSpPr>
        <p:spPr>
          <a:xfrm>
            <a:off x="2173100" y="2989675"/>
            <a:ext cx="4374600" cy="12696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400" b="1">
                <a:solidFill>
                  <a:schemeClr val="dk1"/>
                </a:solidFill>
                <a:latin typeface="Calibri"/>
                <a:ea typeface="Calibri"/>
                <a:cs typeface="Calibri"/>
                <a:sym typeface="Calibri"/>
              </a:rPr>
              <a:t>Geoffrey Fox, </a:t>
            </a:r>
            <a:endParaRPr sz="2400" b="1">
              <a:solidFill>
                <a:schemeClr val="dk1"/>
              </a:solidFill>
              <a:latin typeface="Calibri"/>
              <a:ea typeface="Calibri"/>
              <a:cs typeface="Calibri"/>
              <a:sym typeface="Calibri"/>
            </a:endParaRPr>
          </a:p>
          <a:p>
            <a:pPr marL="0" marR="0" lvl="0" indent="0" algn="ctr" rtl="0">
              <a:spcBef>
                <a:spcPts val="0"/>
              </a:spcBef>
              <a:spcAft>
                <a:spcPts val="0"/>
              </a:spcAft>
              <a:buNone/>
            </a:pPr>
            <a:r>
              <a:rPr lang="en" sz="2400" b="1">
                <a:solidFill>
                  <a:schemeClr val="dk1"/>
                </a:solidFill>
                <a:latin typeface="Calibri"/>
                <a:ea typeface="Calibri"/>
                <a:cs typeface="Calibri"/>
                <a:sym typeface="Calibri"/>
              </a:rPr>
              <a:t>November 20, 2019</a:t>
            </a:r>
            <a:br>
              <a:rPr lang="en" sz="1800" b="1">
                <a:solidFill>
                  <a:schemeClr val="dk1"/>
                </a:solidFill>
                <a:latin typeface="Calibri"/>
                <a:ea typeface="Calibri"/>
                <a:cs typeface="Calibri"/>
                <a:sym typeface="Calibri"/>
              </a:rPr>
            </a:br>
            <a:r>
              <a:rPr lang="en" sz="1800" b="1">
                <a:solidFill>
                  <a:schemeClr val="dk1"/>
                </a:solidFill>
                <a:latin typeface="Calibri"/>
                <a:ea typeface="Calibri"/>
                <a:cs typeface="Calibri"/>
                <a:sym typeface="Calibri"/>
              </a:rPr>
              <a:t>SC19, Denver, Colorado, USA</a:t>
            </a:r>
            <a:endParaRPr sz="1800" b="1">
              <a:solidFill>
                <a:schemeClr val="dk1"/>
              </a:solidFill>
              <a:latin typeface="Calibri"/>
              <a:ea typeface="Calibri"/>
              <a:cs typeface="Calibri"/>
              <a:sym typeface="Calibri"/>
            </a:endParaRPr>
          </a:p>
          <a:p>
            <a:pPr marL="0" marR="0" lvl="0" indent="0" algn="ctr" rtl="0">
              <a:spcBef>
                <a:spcPts val="0"/>
              </a:spcBef>
              <a:spcAft>
                <a:spcPts val="0"/>
              </a:spcAft>
              <a:buNone/>
            </a:pPr>
            <a:r>
              <a:rPr lang="en" sz="1800" u="sng">
                <a:solidFill>
                  <a:schemeClr val="hlink"/>
                </a:solidFill>
                <a:latin typeface="Arial"/>
                <a:ea typeface="Arial"/>
                <a:cs typeface="Arial"/>
                <a:sym typeface="Arial"/>
                <a:hlinkClick r:id="rId3"/>
              </a:rPr>
              <a:t>gcf@indiana.edu</a:t>
            </a:r>
            <a:r>
              <a:rPr lang="en" sz="1800">
                <a:solidFill>
                  <a:schemeClr val="dk1"/>
                </a:solidFill>
                <a:latin typeface="Arial"/>
                <a:ea typeface="Arial"/>
                <a:cs typeface="Arial"/>
                <a:sym typeface="Arial"/>
              </a:rPr>
              <a:t>, </a:t>
            </a:r>
            <a:endParaRPr sz="1800">
              <a:solidFill>
                <a:schemeClr val="dk1"/>
              </a:solidFill>
              <a:latin typeface="Arial"/>
              <a:ea typeface="Arial"/>
              <a:cs typeface="Arial"/>
              <a:sym typeface="Arial"/>
            </a:endParaRPr>
          </a:p>
          <a:p>
            <a:pPr marL="0" marR="0" lvl="0" indent="0" algn="ctr" rtl="0">
              <a:spcBef>
                <a:spcPts val="0"/>
              </a:spcBef>
              <a:spcAft>
                <a:spcPts val="0"/>
              </a:spcAft>
              <a:buNone/>
            </a:pPr>
            <a:r>
              <a:rPr lang="en" sz="1800" u="sng">
                <a:solidFill>
                  <a:schemeClr val="hlink"/>
                </a:solidFill>
                <a:latin typeface="Arial"/>
                <a:ea typeface="Arial"/>
                <a:cs typeface="Arial"/>
                <a:sym typeface="Arial"/>
                <a:hlinkClick r:id="rId4"/>
              </a:rPr>
              <a:t>http://www.</a:t>
            </a:r>
            <a:r>
              <a:rPr lang="en" sz="1800" u="sng">
                <a:solidFill>
                  <a:schemeClr val="hlink"/>
                </a:solidFill>
                <a:hlinkClick r:id="rId4"/>
              </a:rPr>
              <a:t>infomall.org</a:t>
            </a:r>
            <a:r>
              <a:rPr lang="en" sz="1800" u="sng">
                <a:solidFill>
                  <a:schemeClr val="hlink"/>
                </a:solidFill>
                <a:latin typeface="Arial"/>
                <a:ea typeface="Arial"/>
                <a:cs typeface="Arial"/>
                <a:sym typeface="Arial"/>
                <a:hlinkClick r:id="rId4"/>
              </a:rPr>
              <a:t>/</a:t>
            </a:r>
            <a:endParaRPr sz="1100"/>
          </a:p>
        </p:txBody>
      </p:sp>
      <p:sp>
        <p:nvSpPr>
          <p:cNvPr id="42" name="Google Shape;42;p9"/>
          <p:cNvSpPr txBox="1">
            <a:spLocks noGrp="1"/>
          </p:cNvSpPr>
          <p:nvPr>
            <p:ph type="sldNum" idx="12"/>
          </p:nvPr>
        </p:nvSpPr>
        <p:spPr>
          <a:xfrm>
            <a:off x="8301713" y="4869656"/>
            <a:ext cx="81852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a:t>
            </a:fld>
            <a:endParaRPr/>
          </a:p>
        </p:txBody>
      </p:sp>
      <p:pic>
        <p:nvPicPr>
          <p:cNvPr id="43" name="Google Shape;43;p9"/>
          <p:cNvPicPr preferRelativeResize="0"/>
          <p:nvPr/>
        </p:nvPicPr>
        <p:blipFill>
          <a:blip r:embed="rId5">
            <a:alphaModFix/>
          </a:blip>
          <a:stretch>
            <a:fillRect/>
          </a:stretch>
        </p:blipFill>
        <p:spPr>
          <a:xfrm>
            <a:off x="0" y="2788363"/>
            <a:ext cx="2270051" cy="1889525"/>
          </a:xfrm>
          <a:prstGeom prst="rect">
            <a:avLst/>
          </a:prstGeom>
          <a:noFill/>
          <a:ln>
            <a:noFill/>
          </a:ln>
        </p:spPr>
      </p:pic>
      <p:pic>
        <p:nvPicPr>
          <p:cNvPr id="44" name="Google Shape;44;p9"/>
          <p:cNvPicPr preferRelativeResize="0"/>
          <p:nvPr/>
        </p:nvPicPr>
        <p:blipFill>
          <a:blip r:embed="rId6">
            <a:alphaModFix/>
          </a:blip>
          <a:stretch>
            <a:fillRect/>
          </a:stretch>
        </p:blipFill>
        <p:spPr>
          <a:xfrm>
            <a:off x="2317851" y="2495140"/>
            <a:ext cx="3825599" cy="520935"/>
          </a:xfrm>
          <a:prstGeom prst="rect">
            <a:avLst/>
          </a:prstGeom>
          <a:noFill/>
          <a:ln>
            <a:noFill/>
          </a:ln>
        </p:spPr>
      </p:pic>
      <p:pic>
        <p:nvPicPr>
          <p:cNvPr id="45" name="Google Shape;45;p9"/>
          <p:cNvPicPr preferRelativeResize="0"/>
          <p:nvPr/>
        </p:nvPicPr>
        <p:blipFill>
          <a:blip r:embed="rId7">
            <a:alphaModFix/>
          </a:blip>
          <a:stretch>
            <a:fillRect/>
          </a:stretch>
        </p:blipFill>
        <p:spPr>
          <a:xfrm>
            <a:off x="0" y="30700"/>
            <a:ext cx="9144000" cy="1397632"/>
          </a:xfrm>
          <a:prstGeom prst="rect">
            <a:avLst/>
          </a:prstGeom>
          <a:noFill/>
          <a:ln>
            <a:noFill/>
          </a:ln>
        </p:spPr>
      </p:pic>
      <p:pic>
        <p:nvPicPr>
          <p:cNvPr id="46" name="Google Shape;46;p9"/>
          <p:cNvPicPr preferRelativeResize="0"/>
          <p:nvPr/>
        </p:nvPicPr>
        <p:blipFill>
          <a:blip r:embed="rId8">
            <a:alphaModFix/>
          </a:blip>
          <a:stretch>
            <a:fillRect/>
          </a:stretch>
        </p:blipFill>
        <p:spPr>
          <a:xfrm>
            <a:off x="6143450" y="3089563"/>
            <a:ext cx="2952750" cy="1552575"/>
          </a:xfrm>
          <a:prstGeom prst="rect">
            <a:avLst/>
          </a:prstGeom>
          <a:noFill/>
          <a:ln>
            <a:noFill/>
          </a:ln>
        </p:spPr>
      </p:pic>
      <p:grpSp>
        <p:nvGrpSpPr>
          <p:cNvPr id="47" name="Google Shape;47;p9"/>
          <p:cNvGrpSpPr/>
          <p:nvPr/>
        </p:nvGrpSpPr>
        <p:grpSpPr>
          <a:xfrm>
            <a:off x="0" y="2529125"/>
            <a:ext cx="9144000" cy="2190700"/>
            <a:chOff x="0" y="2529125"/>
            <a:chExt cx="9144000" cy="2190700"/>
          </a:xfrm>
        </p:grpSpPr>
        <p:pic>
          <p:nvPicPr>
            <p:cNvPr id="48" name="Google Shape;48;p9"/>
            <p:cNvPicPr preferRelativeResize="0"/>
            <p:nvPr/>
          </p:nvPicPr>
          <p:blipFill rotWithShape="1">
            <a:blip r:embed="rId9">
              <a:alphaModFix/>
            </a:blip>
            <a:srcRect r="38661"/>
            <a:stretch/>
          </p:blipFill>
          <p:spPr>
            <a:xfrm>
              <a:off x="0" y="2529125"/>
              <a:ext cx="2270050" cy="2190700"/>
            </a:xfrm>
            <a:prstGeom prst="rect">
              <a:avLst/>
            </a:prstGeom>
            <a:noFill/>
            <a:ln>
              <a:noFill/>
            </a:ln>
          </p:spPr>
        </p:pic>
        <p:pic>
          <p:nvPicPr>
            <p:cNvPr id="49" name="Google Shape;49;p9"/>
            <p:cNvPicPr preferRelativeResize="0"/>
            <p:nvPr/>
          </p:nvPicPr>
          <p:blipFill>
            <a:blip r:embed="rId10">
              <a:alphaModFix/>
            </a:blip>
            <a:stretch>
              <a:fillRect/>
            </a:stretch>
          </p:blipFill>
          <p:spPr>
            <a:xfrm>
              <a:off x="6143449" y="2589246"/>
              <a:ext cx="3000551" cy="2076203"/>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8"/>
          <p:cNvSpPr txBox="1">
            <a:spLocks noGrp="1"/>
          </p:cNvSpPr>
          <p:nvPr>
            <p:ph type="title"/>
          </p:nvPr>
        </p:nvSpPr>
        <p:spPr>
          <a:xfrm>
            <a:off x="0" y="79850"/>
            <a:ext cx="9122400" cy="6246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3000"/>
              <a:t>Center for Research on Parallel Computation CRPC </a:t>
            </a:r>
            <a:endParaRPr sz="3000"/>
          </a:p>
        </p:txBody>
      </p:sp>
      <p:sp>
        <p:nvSpPr>
          <p:cNvPr id="147" name="Google Shape;147;p18"/>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endParaRPr/>
          </a:p>
        </p:txBody>
      </p:sp>
      <p:sp>
        <p:nvSpPr>
          <p:cNvPr id="148" name="Google Shape;148;p18"/>
          <p:cNvSpPr txBox="1">
            <a:spLocks noGrp="1"/>
          </p:cNvSpPr>
          <p:nvPr>
            <p:ph type="sldNum" idx="12"/>
          </p:nvPr>
        </p:nvSpPr>
        <p:spPr>
          <a:xfrm>
            <a:off x="8246603" y="4834130"/>
            <a:ext cx="818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10</a:t>
            </a:fld>
            <a:endParaRPr/>
          </a:p>
        </p:txBody>
      </p:sp>
      <p:pic>
        <p:nvPicPr>
          <p:cNvPr id="149" name="Google Shape;149;p18"/>
          <p:cNvPicPr preferRelativeResize="0"/>
          <p:nvPr/>
        </p:nvPicPr>
        <p:blipFill>
          <a:blip r:embed="rId3">
            <a:alphaModFix/>
          </a:blip>
          <a:stretch>
            <a:fillRect/>
          </a:stretch>
        </p:blipFill>
        <p:spPr>
          <a:xfrm>
            <a:off x="5659625" y="767600"/>
            <a:ext cx="3462776" cy="4375900"/>
          </a:xfrm>
          <a:prstGeom prst="rect">
            <a:avLst/>
          </a:prstGeom>
          <a:noFill/>
          <a:ln>
            <a:noFill/>
          </a:ln>
        </p:spPr>
      </p:pic>
      <p:pic>
        <p:nvPicPr>
          <p:cNvPr id="150" name="Google Shape;150;p18"/>
          <p:cNvPicPr preferRelativeResize="0"/>
          <p:nvPr/>
        </p:nvPicPr>
        <p:blipFill>
          <a:blip r:embed="rId4">
            <a:alphaModFix/>
          </a:blip>
          <a:stretch>
            <a:fillRect/>
          </a:stretch>
        </p:blipFill>
        <p:spPr>
          <a:xfrm>
            <a:off x="0" y="812348"/>
            <a:ext cx="3462777" cy="4331151"/>
          </a:xfrm>
          <a:prstGeom prst="rect">
            <a:avLst/>
          </a:prstGeom>
          <a:noFill/>
          <a:ln>
            <a:noFill/>
          </a:ln>
        </p:spPr>
      </p:pic>
      <p:sp>
        <p:nvSpPr>
          <p:cNvPr id="151" name="Google Shape;151;p18"/>
          <p:cNvSpPr/>
          <p:nvPr/>
        </p:nvSpPr>
        <p:spPr>
          <a:xfrm>
            <a:off x="3462775" y="4680775"/>
            <a:ext cx="2196900" cy="496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Colorado Bill 1995 </a:t>
            </a:r>
            <a:endParaRPr/>
          </a:p>
        </p:txBody>
      </p:sp>
      <p:pic>
        <p:nvPicPr>
          <p:cNvPr id="152" name="Google Shape;152;p18"/>
          <p:cNvPicPr preferRelativeResize="0"/>
          <p:nvPr/>
        </p:nvPicPr>
        <p:blipFill>
          <a:blip r:embed="rId5">
            <a:alphaModFix/>
          </a:blip>
          <a:stretch>
            <a:fillRect/>
          </a:stretch>
        </p:blipFill>
        <p:spPr>
          <a:xfrm>
            <a:off x="3676692" y="767599"/>
            <a:ext cx="1751074" cy="2440052"/>
          </a:xfrm>
          <a:prstGeom prst="rect">
            <a:avLst/>
          </a:prstGeom>
          <a:noFill/>
          <a:ln>
            <a:noFill/>
          </a:ln>
        </p:spPr>
      </p:pic>
      <p:sp>
        <p:nvSpPr>
          <p:cNvPr id="153" name="Google Shape;153;p18"/>
          <p:cNvSpPr txBox="1"/>
          <p:nvPr/>
        </p:nvSpPr>
        <p:spPr>
          <a:xfrm>
            <a:off x="3569551" y="3270800"/>
            <a:ext cx="1915800" cy="62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Calibri"/>
                <a:ea typeface="Calibri"/>
                <a:cs typeface="Calibri"/>
                <a:sym typeface="Calibri"/>
              </a:rPr>
              <a:t>I met Ken Kennedy first </a:t>
            </a:r>
            <a:br>
              <a:rPr lang="en" dirty="0">
                <a:latin typeface="Calibri"/>
                <a:ea typeface="Calibri"/>
                <a:cs typeface="Calibri"/>
                <a:sym typeface="Calibri"/>
              </a:rPr>
            </a:br>
            <a:r>
              <a:rPr lang="en" dirty="0">
                <a:latin typeface="Calibri"/>
                <a:ea typeface="Calibri"/>
                <a:cs typeface="Calibri"/>
                <a:sym typeface="Calibri"/>
              </a:rPr>
              <a:t>at ICS87 Athens (</a:t>
            </a:r>
            <a:r>
              <a:rPr lang="en-US" dirty="0">
                <a:latin typeface="Calibri"/>
                <a:ea typeface="Calibri"/>
                <a:cs typeface="Calibri"/>
                <a:sym typeface="Calibri"/>
              </a:rPr>
              <a:t>on Olympic Airlines flight back)</a:t>
            </a:r>
            <a:endParaRPr dirty="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9"/>
          <p:cNvSpPr txBox="1">
            <a:spLocks noGrp="1"/>
          </p:cNvSpPr>
          <p:nvPr>
            <p:ph type="title"/>
          </p:nvPr>
        </p:nvSpPr>
        <p:spPr>
          <a:xfrm>
            <a:off x="1693900" y="207575"/>
            <a:ext cx="3337800" cy="6798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CRPC Education</a:t>
            </a:r>
            <a:endParaRPr/>
          </a:p>
        </p:txBody>
      </p:sp>
      <p:sp>
        <p:nvSpPr>
          <p:cNvPr id="159" name="Google Shape;159;p19"/>
          <p:cNvSpPr txBox="1">
            <a:spLocks noGrp="1"/>
          </p:cNvSpPr>
          <p:nvPr>
            <p:ph type="sldNum" idx="12"/>
          </p:nvPr>
        </p:nvSpPr>
        <p:spPr>
          <a:xfrm>
            <a:off x="8246603" y="4834130"/>
            <a:ext cx="818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11</a:t>
            </a:fld>
            <a:endParaRPr/>
          </a:p>
        </p:txBody>
      </p:sp>
      <p:pic>
        <p:nvPicPr>
          <p:cNvPr id="160" name="Google Shape;160;p19"/>
          <p:cNvPicPr preferRelativeResize="0"/>
          <p:nvPr/>
        </p:nvPicPr>
        <p:blipFill>
          <a:blip r:embed="rId3">
            <a:alphaModFix/>
          </a:blip>
          <a:stretch>
            <a:fillRect/>
          </a:stretch>
        </p:blipFill>
        <p:spPr>
          <a:xfrm>
            <a:off x="-74525" y="887252"/>
            <a:ext cx="5658823" cy="4277898"/>
          </a:xfrm>
          <a:prstGeom prst="rect">
            <a:avLst/>
          </a:prstGeom>
          <a:noFill/>
          <a:ln>
            <a:noFill/>
          </a:ln>
        </p:spPr>
      </p:pic>
      <p:pic>
        <p:nvPicPr>
          <p:cNvPr id="161" name="Google Shape;161;p19"/>
          <p:cNvPicPr preferRelativeResize="0"/>
          <p:nvPr/>
        </p:nvPicPr>
        <p:blipFill>
          <a:blip r:embed="rId4">
            <a:alphaModFix/>
          </a:blip>
          <a:stretch>
            <a:fillRect/>
          </a:stretch>
        </p:blipFill>
        <p:spPr>
          <a:xfrm>
            <a:off x="5345850" y="1965225"/>
            <a:ext cx="3663200" cy="3142801"/>
          </a:xfrm>
          <a:prstGeom prst="rect">
            <a:avLst/>
          </a:prstGeom>
          <a:noFill/>
          <a:ln>
            <a:noFill/>
          </a:ln>
        </p:spPr>
      </p:pic>
      <p:pic>
        <p:nvPicPr>
          <p:cNvPr id="162" name="Google Shape;162;p19"/>
          <p:cNvPicPr preferRelativeResize="0"/>
          <p:nvPr/>
        </p:nvPicPr>
        <p:blipFill>
          <a:blip r:embed="rId5">
            <a:alphaModFix/>
          </a:blip>
          <a:stretch>
            <a:fillRect/>
          </a:stretch>
        </p:blipFill>
        <p:spPr>
          <a:xfrm>
            <a:off x="5584300" y="0"/>
            <a:ext cx="3153799" cy="236535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1"/>
          <p:cNvSpPr txBox="1">
            <a:spLocks noGrp="1"/>
          </p:cNvSpPr>
          <p:nvPr>
            <p:ph type="title"/>
          </p:nvPr>
        </p:nvSpPr>
        <p:spPr>
          <a:xfrm>
            <a:off x="645775" y="68325"/>
            <a:ext cx="7772400" cy="6912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b="1" dirty="0">
                <a:latin typeface="Arial"/>
                <a:ea typeface="Arial"/>
                <a:cs typeface="Arial"/>
                <a:sym typeface="Arial"/>
              </a:rPr>
              <a:t>Status and Future of HPF</a:t>
            </a:r>
            <a:endParaRPr b="1" dirty="0">
              <a:latin typeface="Arial"/>
              <a:ea typeface="Arial"/>
              <a:cs typeface="Arial"/>
              <a:sym typeface="Arial"/>
            </a:endParaRPr>
          </a:p>
        </p:txBody>
      </p:sp>
      <p:sp>
        <p:nvSpPr>
          <p:cNvPr id="177" name="Google Shape;177;p21"/>
          <p:cNvSpPr txBox="1">
            <a:spLocks noGrp="1"/>
          </p:cNvSpPr>
          <p:nvPr>
            <p:ph type="sldNum" idx="12"/>
          </p:nvPr>
        </p:nvSpPr>
        <p:spPr>
          <a:xfrm>
            <a:off x="8472458" y="4663217"/>
            <a:ext cx="548700" cy="393600"/>
          </a:xfrm>
          <a:prstGeom prst="rect">
            <a:avLst/>
          </a:prstGeom>
        </p:spPr>
        <p:txBody>
          <a:bodyPr spcFirstLastPara="1" wrap="square" lIns="68575" tIns="68575" rIns="68575" bIns="68575" anchor="ctr" anchorCtr="0">
            <a:noAutofit/>
          </a:bodyPr>
          <a:lstStyle/>
          <a:p>
            <a:pPr marL="0" lvl="0" indent="0" algn="r" rtl="0">
              <a:spcBef>
                <a:spcPts val="0"/>
              </a:spcBef>
              <a:spcAft>
                <a:spcPts val="0"/>
              </a:spcAft>
              <a:buClr>
                <a:srgbClr val="888888"/>
              </a:buClr>
              <a:buSzPts val="900"/>
              <a:buFont typeface="Calibri"/>
              <a:buNone/>
            </a:pPr>
            <a:fld id="{00000000-1234-1234-1234-123412341234}" type="slidenum">
              <a:rPr lang="en"/>
              <a:t>12</a:t>
            </a:fld>
            <a:endParaRPr/>
          </a:p>
        </p:txBody>
      </p:sp>
      <p:sp>
        <p:nvSpPr>
          <p:cNvPr id="178" name="Google Shape;178;p21"/>
          <p:cNvSpPr txBox="1">
            <a:spLocks noGrp="1"/>
          </p:cNvSpPr>
          <p:nvPr>
            <p:ph type="body" idx="1"/>
          </p:nvPr>
        </p:nvSpPr>
        <p:spPr>
          <a:xfrm>
            <a:off x="-17075" y="527450"/>
            <a:ext cx="9098100" cy="3086100"/>
          </a:xfrm>
          <a:prstGeom prst="rect">
            <a:avLst/>
          </a:prstGeom>
        </p:spPr>
        <p:txBody>
          <a:bodyPr spcFirstLastPara="1" wrap="square" lIns="68575" tIns="68575" rIns="68575" bIns="68575" anchor="t" anchorCtr="0">
            <a:noAutofit/>
          </a:bodyPr>
          <a:lstStyle/>
          <a:p>
            <a:pPr marL="457200" lvl="0" indent="-355600" algn="l" rtl="0">
              <a:spcBef>
                <a:spcPts val="0"/>
              </a:spcBef>
              <a:spcAft>
                <a:spcPts val="0"/>
              </a:spcAft>
              <a:buSzPts val="2000"/>
              <a:buFont typeface="Arial"/>
              <a:buChar char="●"/>
            </a:pPr>
            <a:r>
              <a:rPr lang="en" sz="2000" b="1" dirty="0">
                <a:latin typeface="Arial"/>
                <a:ea typeface="Arial"/>
                <a:cs typeface="Arial"/>
                <a:sym typeface="Arial"/>
              </a:rPr>
              <a:t>HPF model </a:t>
            </a:r>
            <a:r>
              <a:rPr lang="en" sz="2000" dirty="0">
                <a:latin typeface="Arial"/>
                <a:ea typeface="Arial"/>
                <a:cs typeface="Arial"/>
                <a:sym typeface="Arial"/>
              </a:rPr>
              <a:t>was roughly</a:t>
            </a:r>
            <a:endParaRPr sz="2000" dirty="0">
              <a:latin typeface="Arial"/>
              <a:ea typeface="Arial"/>
              <a:cs typeface="Arial"/>
              <a:sym typeface="Arial"/>
            </a:endParaRPr>
          </a:p>
          <a:p>
            <a:pPr marL="914400" lvl="1" indent="-330200" algn="l" rtl="0">
              <a:spcBef>
                <a:spcPts val="0"/>
              </a:spcBef>
              <a:spcAft>
                <a:spcPts val="0"/>
              </a:spcAft>
              <a:buSzPts val="1600"/>
              <a:buFont typeface="Arial"/>
              <a:buChar char="○"/>
            </a:pPr>
            <a:r>
              <a:rPr lang="en" sz="1600" dirty="0">
                <a:latin typeface="Arial"/>
                <a:ea typeface="Arial"/>
                <a:cs typeface="Arial"/>
                <a:sym typeface="Arial"/>
              </a:rPr>
              <a:t>Decompose tensors across parallel tasks</a:t>
            </a:r>
            <a:endParaRPr sz="1600" dirty="0">
              <a:latin typeface="Arial"/>
              <a:ea typeface="Arial"/>
              <a:cs typeface="Arial"/>
              <a:sym typeface="Arial"/>
            </a:endParaRPr>
          </a:p>
          <a:p>
            <a:pPr marL="914400" lvl="1" indent="-330200" algn="l" rtl="0">
              <a:spcBef>
                <a:spcPts val="0"/>
              </a:spcBef>
              <a:spcAft>
                <a:spcPts val="0"/>
              </a:spcAft>
              <a:buSzPts val="1600"/>
              <a:buFont typeface="Arial"/>
              <a:buChar char="○"/>
            </a:pPr>
            <a:r>
              <a:rPr lang="en" sz="1600" dirty="0">
                <a:latin typeface="Arial"/>
                <a:ea typeface="Arial"/>
                <a:cs typeface="Arial"/>
                <a:sym typeface="Arial"/>
              </a:rPr>
              <a:t>Owner Computes Rule</a:t>
            </a:r>
            <a:endParaRPr sz="1600" dirty="0">
              <a:latin typeface="Arial"/>
              <a:ea typeface="Arial"/>
              <a:cs typeface="Arial"/>
              <a:sym typeface="Arial"/>
            </a:endParaRPr>
          </a:p>
          <a:p>
            <a:pPr marL="914400" lvl="1" indent="-330200" algn="l" rtl="0">
              <a:spcBef>
                <a:spcPts val="0"/>
              </a:spcBef>
              <a:spcAft>
                <a:spcPts val="0"/>
              </a:spcAft>
              <a:buSzPts val="1600"/>
              <a:buFont typeface="Arial"/>
              <a:buChar char="○"/>
            </a:pPr>
            <a:r>
              <a:rPr lang="en" sz="1600" dirty="0">
                <a:latin typeface="Arial"/>
                <a:ea typeface="Arial"/>
                <a:cs typeface="Arial"/>
                <a:sym typeface="Arial"/>
              </a:rPr>
              <a:t>Invoke MPI kernel libraries</a:t>
            </a:r>
            <a:endParaRPr sz="1600" dirty="0">
              <a:latin typeface="Arial"/>
              <a:ea typeface="Arial"/>
              <a:cs typeface="Arial"/>
              <a:sym typeface="Arial"/>
            </a:endParaRPr>
          </a:p>
          <a:p>
            <a:pPr marL="914400" lvl="1" indent="-330200" algn="l" rtl="0">
              <a:spcBef>
                <a:spcPts val="0"/>
              </a:spcBef>
              <a:spcAft>
                <a:spcPts val="0"/>
              </a:spcAft>
              <a:buSzPts val="1600"/>
              <a:buFont typeface="Arial"/>
              <a:buChar char="○"/>
            </a:pPr>
            <a:r>
              <a:rPr lang="en" sz="1600" dirty="0">
                <a:latin typeface="Arial"/>
                <a:ea typeface="Arial"/>
                <a:cs typeface="Arial"/>
                <a:sym typeface="Arial"/>
              </a:rPr>
              <a:t>OpenMP for the threads</a:t>
            </a:r>
            <a:endParaRPr sz="1600" dirty="0">
              <a:latin typeface="Arial"/>
              <a:ea typeface="Arial"/>
              <a:cs typeface="Arial"/>
              <a:sym typeface="Arial"/>
            </a:endParaRPr>
          </a:p>
          <a:p>
            <a:pPr marL="457200" lvl="0" indent="-355600" algn="l" rtl="0">
              <a:spcBef>
                <a:spcPts val="0"/>
              </a:spcBef>
              <a:spcAft>
                <a:spcPts val="0"/>
              </a:spcAft>
              <a:buSzPts val="2000"/>
              <a:buFont typeface="Arial"/>
              <a:buChar char="●"/>
            </a:pPr>
            <a:r>
              <a:rPr lang="en" sz="2000" dirty="0">
                <a:latin typeface="Arial"/>
                <a:ea typeface="Arial"/>
                <a:cs typeface="Arial"/>
                <a:sym typeface="Arial"/>
              </a:rPr>
              <a:t>This would solve parallel programming for applications as they stood at start of </a:t>
            </a:r>
            <a:r>
              <a:rPr lang="en" sz="2000" b="1" dirty="0">
                <a:latin typeface="Arial"/>
                <a:ea typeface="Arial"/>
                <a:cs typeface="Arial"/>
                <a:sym typeface="Arial"/>
              </a:rPr>
              <a:t>CRPC</a:t>
            </a:r>
            <a:r>
              <a:rPr lang="en" sz="2000" dirty="0">
                <a:latin typeface="Arial"/>
                <a:ea typeface="Arial"/>
                <a:cs typeface="Arial"/>
                <a:sym typeface="Arial"/>
              </a:rPr>
              <a:t> (1989)</a:t>
            </a:r>
            <a:endParaRPr sz="2000" dirty="0">
              <a:latin typeface="Arial"/>
              <a:ea typeface="Arial"/>
              <a:cs typeface="Arial"/>
              <a:sym typeface="Arial"/>
            </a:endParaRPr>
          </a:p>
          <a:p>
            <a:pPr marL="914400" lvl="1" indent="-330200" algn="l" rtl="0">
              <a:spcBef>
                <a:spcPts val="0"/>
              </a:spcBef>
              <a:spcAft>
                <a:spcPts val="0"/>
              </a:spcAft>
              <a:buSzPts val="1600"/>
              <a:buFont typeface="Arial"/>
              <a:buChar char="○"/>
            </a:pPr>
            <a:r>
              <a:rPr lang="en" sz="1600" dirty="0">
                <a:latin typeface="Arial"/>
                <a:ea typeface="Arial"/>
                <a:cs typeface="Arial"/>
                <a:sym typeface="Arial"/>
              </a:rPr>
              <a:t>However large scale simulations became extremely complex in many “Grand Challenges” of the 1990’s and one needs dynamic runtime not just compile time support</a:t>
            </a:r>
            <a:endParaRPr sz="1600" dirty="0">
              <a:latin typeface="Arial"/>
              <a:ea typeface="Arial"/>
              <a:cs typeface="Arial"/>
              <a:sym typeface="Arial"/>
            </a:endParaRPr>
          </a:p>
          <a:p>
            <a:pPr marL="457200" lvl="0" indent="-355600" algn="l" rtl="0">
              <a:spcBef>
                <a:spcPts val="0"/>
              </a:spcBef>
              <a:spcAft>
                <a:spcPts val="0"/>
              </a:spcAft>
              <a:buSzPts val="2000"/>
              <a:buFont typeface="Arial"/>
              <a:buChar char="●"/>
            </a:pPr>
            <a:r>
              <a:rPr lang="en" sz="2000" dirty="0">
                <a:latin typeface="Arial"/>
                <a:ea typeface="Arial"/>
                <a:cs typeface="Arial"/>
                <a:sym typeface="Arial"/>
              </a:rPr>
              <a:t>It takes a huge effort and a long time to develop parallel compilers</a:t>
            </a:r>
            <a:endParaRPr sz="2000" dirty="0">
              <a:latin typeface="Arial"/>
              <a:ea typeface="Arial"/>
              <a:cs typeface="Arial"/>
              <a:sym typeface="Arial"/>
            </a:endParaRPr>
          </a:p>
          <a:p>
            <a:pPr marL="914400" lvl="1" indent="-330200" algn="l" rtl="0">
              <a:spcBef>
                <a:spcPts val="0"/>
              </a:spcBef>
              <a:spcAft>
                <a:spcPts val="0"/>
              </a:spcAft>
              <a:buSzPts val="1600"/>
              <a:buFont typeface="Arial"/>
              <a:buChar char="○"/>
            </a:pPr>
            <a:r>
              <a:rPr lang="en" sz="1600" dirty="0">
                <a:latin typeface="Arial"/>
                <a:ea typeface="Arial"/>
                <a:cs typeface="Arial"/>
                <a:sym typeface="Arial"/>
              </a:rPr>
              <a:t>And they need to track rapid architectural change</a:t>
            </a:r>
            <a:endParaRPr sz="1600" dirty="0">
              <a:latin typeface="Arial"/>
              <a:ea typeface="Arial"/>
              <a:cs typeface="Arial"/>
              <a:sym typeface="Arial"/>
            </a:endParaRPr>
          </a:p>
          <a:p>
            <a:pPr marL="914400" lvl="1" indent="-330200" algn="l" rtl="0">
              <a:spcBef>
                <a:spcPts val="0"/>
              </a:spcBef>
              <a:spcAft>
                <a:spcPts val="0"/>
              </a:spcAft>
              <a:buSzPts val="1600"/>
              <a:buFont typeface="Arial"/>
              <a:buChar char="○"/>
            </a:pPr>
            <a:r>
              <a:rPr lang="en" sz="1600" dirty="0">
                <a:latin typeface="Arial"/>
                <a:ea typeface="Arial"/>
                <a:cs typeface="Arial"/>
                <a:sym typeface="Arial"/>
              </a:rPr>
              <a:t>Users need to trust that paradigm will have long term support</a:t>
            </a:r>
            <a:endParaRPr sz="1600" dirty="0">
              <a:latin typeface="Arial"/>
              <a:ea typeface="Arial"/>
              <a:cs typeface="Arial"/>
              <a:sym typeface="Arial"/>
            </a:endParaRPr>
          </a:p>
          <a:p>
            <a:pPr marL="457200" lvl="0" indent="-355600" algn="l" rtl="0">
              <a:spcBef>
                <a:spcPts val="0"/>
              </a:spcBef>
              <a:spcAft>
                <a:spcPts val="0"/>
              </a:spcAft>
              <a:buSzPts val="2000"/>
              <a:buFont typeface="Arial"/>
              <a:buChar char="●"/>
            </a:pPr>
            <a:r>
              <a:rPr lang="en" sz="2000" b="1" dirty="0">
                <a:latin typeface="Arial"/>
                <a:ea typeface="Arial"/>
                <a:cs typeface="Arial"/>
                <a:sym typeface="Arial"/>
              </a:rPr>
              <a:t>HP</a:t>
            </a:r>
            <a:r>
              <a:rPr lang="en-US" sz="2000" b="1" dirty="0">
                <a:latin typeface="Arial"/>
                <a:ea typeface="Arial"/>
                <a:cs typeface="Arial"/>
                <a:sym typeface="Arial"/>
              </a:rPr>
              <a:t>F style</a:t>
            </a:r>
            <a:r>
              <a:rPr lang="en" sz="2000" dirty="0">
                <a:latin typeface="Arial"/>
                <a:ea typeface="Arial"/>
                <a:cs typeface="Arial"/>
                <a:sym typeface="Arial"/>
              </a:rPr>
              <a:t> model for </a:t>
            </a:r>
            <a:r>
              <a:rPr lang="en" sz="2000" b="1" dirty="0">
                <a:latin typeface="Arial"/>
                <a:ea typeface="Arial"/>
                <a:cs typeface="Arial"/>
                <a:sym typeface="Arial"/>
              </a:rPr>
              <a:t>Java, C++, Go, Python</a:t>
            </a:r>
            <a:r>
              <a:rPr lang="en" sz="2000" dirty="0">
                <a:latin typeface="Arial"/>
                <a:ea typeface="Arial"/>
                <a:cs typeface="Arial"/>
                <a:sym typeface="Arial"/>
              </a:rPr>
              <a:t>,</a:t>
            </a:r>
            <a:r>
              <a:rPr lang="en" sz="2000" b="1" dirty="0">
                <a:latin typeface="Arial"/>
                <a:ea typeface="Arial"/>
                <a:cs typeface="Arial"/>
                <a:sym typeface="Arial"/>
              </a:rPr>
              <a:t> </a:t>
            </a:r>
            <a:r>
              <a:rPr lang="en-US" sz="2000" b="1" dirty="0">
                <a:latin typeface="Arial"/>
                <a:ea typeface="Arial"/>
                <a:cs typeface="Arial"/>
                <a:sym typeface="Arial"/>
              </a:rPr>
              <a:t>Julia</a:t>
            </a:r>
            <a:r>
              <a:rPr lang="en-US" sz="2000" dirty="0">
                <a:latin typeface="Arial"/>
                <a:ea typeface="Arial"/>
                <a:cs typeface="Arial"/>
                <a:sym typeface="Arial"/>
              </a:rPr>
              <a:t>, </a:t>
            </a:r>
            <a:r>
              <a:rPr lang="en" sz="2000" dirty="0">
                <a:latin typeface="Arial"/>
                <a:ea typeface="Arial"/>
                <a:cs typeface="Arial"/>
                <a:sym typeface="Arial"/>
              </a:rPr>
              <a:t>Fortran would address most Big Data and modest simulation problems</a:t>
            </a:r>
            <a:endParaRPr sz="2000" dirty="0">
              <a:latin typeface="Arial"/>
              <a:ea typeface="Arial"/>
              <a:cs typeface="Arial"/>
              <a:sym typeface="Arial"/>
            </a:endParaRPr>
          </a:p>
          <a:p>
            <a:pPr marL="914400" lvl="1" indent="-330200" algn="l" rtl="0">
              <a:spcBef>
                <a:spcPts val="0"/>
              </a:spcBef>
              <a:spcAft>
                <a:spcPts val="0"/>
              </a:spcAft>
              <a:buSzPts val="1600"/>
              <a:buFont typeface="Arial"/>
              <a:buChar char="○"/>
            </a:pPr>
            <a:r>
              <a:rPr lang="en" sz="1600" dirty="0">
                <a:latin typeface="Arial"/>
                <a:ea typeface="Arial"/>
                <a:cs typeface="Arial"/>
                <a:sym typeface="Arial"/>
              </a:rPr>
              <a:t>not the most sophisticated simulations but those are naturally developed by dedicated teams</a:t>
            </a:r>
            <a:endParaRPr sz="1600" dirty="0">
              <a:latin typeface="Arial"/>
              <a:ea typeface="Arial"/>
              <a:cs typeface="Arial"/>
              <a:sym typeface="Arial"/>
            </a:endParaRPr>
          </a:p>
          <a:p>
            <a:pPr marL="914400" lvl="1" indent="-330200" algn="l" rtl="0">
              <a:spcBef>
                <a:spcPts val="0"/>
              </a:spcBef>
              <a:spcAft>
                <a:spcPts val="0"/>
              </a:spcAft>
              <a:buSzPts val="1600"/>
              <a:buFont typeface="Arial"/>
              <a:buChar char="○"/>
            </a:pPr>
            <a:r>
              <a:rPr lang="en" sz="1600" dirty="0">
                <a:latin typeface="Arial"/>
                <a:ea typeface="Arial"/>
                <a:cs typeface="Arial"/>
                <a:sym typeface="Arial"/>
              </a:rPr>
              <a:t>ML surrogates could change problem in favor of HP</a:t>
            </a:r>
            <a:r>
              <a:rPr lang="en-US" sz="1600" dirty="0">
                <a:latin typeface="Arial"/>
                <a:ea typeface="Arial"/>
                <a:cs typeface="Arial"/>
                <a:sym typeface="Arial"/>
              </a:rPr>
              <a:t>F style</a:t>
            </a:r>
            <a:endParaRPr sz="1600" dirty="0">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2"/>
          <p:cNvSpPr txBox="1">
            <a:spLocks noGrp="1"/>
          </p:cNvSpPr>
          <p:nvPr>
            <p:ph type="title"/>
          </p:nvPr>
        </p:nvSpPr>
        <p:spPr>
          <a:xfrm>
            <a:off x="577150" y="-23125"/>
            <a:ext cx="7772400" cy="8574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sz="3600" b="1">
                <a:latin typeface="Arial"/>
                <a:ea typeface="Arial"/>
                <a:cs typeface="Arial"/>
                <a:sym typeface="Arial"/>
              </a:rPr>
              <a:t>What did CRPC miss?</a:t>
            </a:r>
            <a:endParaRPr sz="3600" b="1">
              <a:latin typeface="Arial"/>
              <a:ea typeface="Arial"/>
              <a:cs typeface="Arial"/>
              <a:sym typeface="Arial"/>
            </a:endParaRPr>
          </a:p>
        </p:txBody>
      </p:sp>
      <p:sp>
        <p:nvSpPr>
          <p:cNvPr id="184" name="Google Shape;184;p22"/>
          <p:cNvSpPr txBox="1">
            <a:spLocks noGrp="1"/>
          </p:cNvSpPr>
          <p:nvPr>
            <p:ph type="sldNum" idx="12"/>
          </p:nvPr>
        </p:nvSpPr>
        <p:spPr>
          <a:xfrm>
            <a:off x="8472458" y="4663217"/>
            <a:ext cx="548700" cy="393600"/>
          </a:xfrm>
          <a:prstGeom prst="rect">
            <a:avLst/>
          </a:prstGeom>
        </p:spPr>
        <p:txBody>
          <a:bodyPr spcFirstLastPara="1" wrap="square" lIns="68575" tIns="68575" rIns="68575" bIns="68575" anchor="ctr" anchorCtr="0">
            <a:noAutofit/>
          </a:bodyPr>
          <a:lstStyle/>
          <a:p>
            <a:pPr marL="0" lvl="0" indent="0" algn="r" rtl="0">
              <a:spcBef>
                <a:spcPts val="0"/>
              </a:spcBef>
              <a:spcAft>
                <a:spcPts val="0"/>
              </a:spcAft>
              <a:buClr>
                <a:srgbClr val="888888"/>
              </a:buClr>
              <a:buSzPts val="900"/>
              <a:buFont typeface="Calibri"/>
              <a:buNone/>
            </a:pPr>
            <a:fld id="{00000000-1234-1234-1234-123412341234}" type="slidenum">
              <a:rPr lang="en"/>
              <a:t>13</a:t>
            </a:fld>
            <a:endParaRPr/>
          </a:p>
        </p:txBody>
      </p:sp>
      <p:sp>
        <p:nvSpPr>
          <p:cNvPr id="185" name="Google Shape;185;p22"/>
          <p:cNvSpPr txBox="1">
            <a:spLocks noGrp="1"/>
          </p:cNvSpPr>
          <p:nvPr>
            <p:ph type="body" idx="1"/>
          </p:nvPr>
        </p:nvSpPr>
        <p:spPr>
          <a:xfrm>
            <a:off x="-48050" y="494900"/>
            <a:ext cx="9114600" cy="3086100"/>
          </a:xfrm>
          <a:prstGeom prst="rect">
            <a:avLst/>
          </a:prstGeom>
        </p:spPr>
        <p:txBody>
          <a:bodyPr spcFirstLastPara="1" wrap="square" lIns="68575" tIns="68575" rIns="68575" bIns="68575" anchor="t" anchorCtr="0">
            <a:noAutofit/>
          </a:bodyPr>
          <a:lstStyle/>
          <a:p>
            <a:pPr marL="457200" lvl="0" indent="-355600" algn="l" rtl="0">
              <a:lnSpc>
                <a:spcPct val="100000"/>
              </a:lnSpc>
              <a:spcBef>
                <a:spcPts val="0"/>
              </a:spcBef>
              <a:spcAft>
                <a:spcPts val="0"/>
              </a:spcAft>
              <a:buSzPts val="2000"/>
              <a:buFont typeface="Arial"/>
              <a:buChar char="●"/>
            </a:pPr>
            <a:r>
              <a:rPr lang="en" sz="2000" b="1" dirty="0">
                <a:latin typeface="Arial"/>
                <a:ea typeface="Arial"/>
                <a:cs typeface="Arial"/>
                <a:sym typeface="Arial"/>
              </a:rPr>
              <a:t>High Throughput Computing HTC</a:t>
            </a:r>
            <a:r>
              <a:rPr lang="en" sz="2000" dirty="0">
                <a:latin typeface="Arial"/>
                <a:ea typeface="Arial"/>
                <a:cs typeface="Arial"/>
                <a:sym typeface="Arial"/>
              </a:rPr>
              <a:t> and massively pleasingly parallel problems</a:t>
            </a:r>
            <a:endParaRPr sz="2000" dirty="0">
              <a:latin typeface="Arial"/>
              <a:ea typeface="Arial"/>
              <a:cs typeface="Arial"/>
              <a:sym typeface="Arial"/>
            </a:endParaRPr>
          </a:p>
          <a:p>
            <a:pPr marL="914400" lvl="1" indent="-342900" algn="l" rtl="0">
              <a:lnSpc>
                <a:spcPct val="100000"/>
              </a:lnSpc>
              <a:spcBef>
                <a:spcPts val="0"/>
              </a:spcBef>
              <a:spcAft>
                <a:spcPts val="0"/>
              </a:spcAft>
              <a:buSzPts val="1800"/>
              <a:buFont typeface="Arial"/>
              <a:buChar char="○"/>
            </a:pPr>
            <a:r>
              <a:rPr lang="en" dirty="0">
                <a:latin typeface="Arial"/>
                <a:ea typeface="Arial"/>
                <a:cs typeface="Arial"/>
                <a:sym typeface="Arial"/>
              </a:rPr>
              <a:t>Became the Grid and a dominant cloud pattern</a:t>
            </a:r>
            <a:endParaRPr dirty="0">
              <a:latin typeface="Arial"/>
              <a:ea typeface="Arial"/>
              <a:cs typeface="Arial"/>
              <a:sym typeface="Arial"/>
            </a:endParaRPr>
          </a:p>
          <a:p>
            <a:pPr marL="457200" lvl="0" indent="-355600" algn="l" rtl="0">
              <a:lnSpc>
                <a:spcPct val="100000"/>
              </a:lnSpc>
              <a:spcBef>
                <a:spcPts val="0"/>
              </a:spcBef>
              <a:spcAft>
                <a:spcPts val="0"/>
              </a:spcAft>
              <a:buSzPts val="2000"/>
              <a:buFont typeface="Arial"/>
              <a:buChar char="●"/>
            </a:pPr>
            <a:r>
              <a:rPr lang="en" sz="2000" b="1" dirty="0">
                <a:latin typeface="Arial"/>
                <a:ea typeface="Arial"/>
                <a:cs typeface="Arial"/>
                <a:sym typeface="Arial"/>
              </a:rPr>
              <a:t>Big Data problems</a:t>
            </a:r>
            <a:r>
              <a:rPr lang="en" sz="2000" dirty="0">
                <a:latin typeface="Arial"/>
                <a:ea typeface="Arial"/>
                <a:cs typeface="Arial"/>
                <a:sym typeface="Arial"/>
              </a:rPr>
              <a:t> and Machine Learning don’t have nearest neighbor connections and are</a:t>
            </a:r>
            <a:endParaRPr sz="2000" dirty="0">
              <a:latin typeface="Arial"/>
              <a:ea typeface="Arial"/>
              <a:cs typeface="Arial"/>
              <a:sym typeface="Arial"/>
            </a:endParaRPr>
          </a:p>
          <a:p>
            <a:pPr marL="914400" lvl="1" indent="-342900" algn="l" rtl="0">
              <a:lnSpc>
                <a:spcPct val="100000"/>
              </a:lnSpc>
              <a:spcBef>
                <a:spcPts val="0"/>
              </a:spcBef>
              <a:spcAft>
                <a:spcPts val="0"/>
              </a:spcAft>
              <a:buSzPts val="1800"/>
              <a:buFont typeface="Arial"/>
              <a:buChar char="○"/>
            </a:pPr>
            <a:r>
              <a:rPr lang="en" dirty="0">
                <a:latin typeface="Arial"/>
                <a:ea typeface="Arial"/>
                <a:cs typeface="Arial"/>
                <a:sym typeface="Arial"/>
              </a:rPr>
              <a:t>Either pleasingly parallel or fit HP</a:t>
            </a:r>
            <a:r>
              <a:rPr lang="en-US" dirty="0">
                <a:latin typeface="Arial"/>
                <a:ea typeface="Arial"/>
                <a:cs typeface="Arial"/>
                <a:sym typeface="Arial"/>
              </a:rPr>
              <a:t>F</a:t>
            </a:r>
            <a:r>
              <a:rPr lang="en" dirty="0">
                <a:latin typeface="Arial"/>
                <a:ea typeface="Arial"/>
                <a:cs typeface="Arial"/>
                <a:sym typeface="Arial"/>
              </a:rPr>
              <a:t> style?</a:t>
            </a:r>
            <a:endParaRPr dirty="0">
              <a:latin typeface="Arial"/>
              <a:ea typeface="Arial"/>
              <a:cs typeface="Arial"/>
              <a:sym typeface="Arial"/>
            </a:endParaRPr>
          </a:p>
          <a:p>
            <a:pPr marL="457200" lvl="0" indent="-355600" algn="l" rtl="0">
              <a:lnSpc>
                <a:spcPct val="100000"/>
              </a:lnSpc>
              <a:spcBef>
                <a:spcPts val="0"/>
              </a:spcBef>
              <a:spcAft>
                <a:spcPts val="0"/>
              </a:spcAft>
              <a:buSzPts val="2000"/>
              <a:buFont typeface="Arial"/>
              <a:buChar char="●"/>
            </a:pPr>
            <a:r>
              <a:rPr lang="en" sz="2000" dirty="0">
                <a:latin typeface="Arial"/>
                <a:ea typeface="Arial"/>
                <a:cs typeface="Arial"/>
                <a:sym typeface="Arial"/>
              </a:rPr>
              <a:t>Importance of </a:t>
            </a:r>
            <a:r>
              <a:rPr lang="en" sz="2000" b="1" dirty="0">
                <a:latin typeface="Arial"/>
                <a:ea typeface="Arial"/>
                <a:cs typeface="Arial"/>
                <a:sym typeface="Arial"/>
              </a:rPr>
              <a:t>Deep Learning</a:t>
            </a:r>
            <a:r>
              <a:rPr lang="en" sz="2000" dirty="0">
                <a:latin typeface="Arial"/>
                <a:ea typeface="Arial"/>
                <a:cs typeface="Arial"/>
                <a:sym typeface="Arial"/>
              </a:rPr>
              <a:t> whose training fits HP</a:t>
            </a:r>
            <a:r>
              <a:rPr lang="en-US" sz="2000" dirty="0">
                <a:latin typeface="Arial"/>
                <a:ea typeface="Arial"/>
                <a:cs typeface="Arial"/>
                <a:sym typeface="Arial"/>
              </a:rPr>
              <a:t>F style</a:t>
            </a:r>
            <a:r>
              <a:rPr lang="en" sz="2000" dirty="0">
                <a:latin typeface="Arial"/>
                <a:ea typeface="Arial"/>
                <a:cs typeface="Arial"/>
                <a:sym typeface="Arial"/>
              </a:rPr>
              <a:t> today</a:t>
            </a:r>
            <a:endParaRPr sz="2000" dirty="0">
              <a:latin typeface="Arial"/>
              <a:ea typeface="Arial"/>
              <a:cs typeface="Arial"/>
              <a:sym typeface="Arial"/>
            </a:endParaRPr>
          </a:p>
          <a:p>
            <a:pPr marL="914400" lvl="1" indent="-342900" algn="l" rtl="0">
              <a:lnSpc>
                <a:spcPct val="100000"/>
              </a:lnSpc>
              <a:spcBef>
                <a:spcPts val="0"/>
              </a:spcBef>
              <a:spcAft>
                <a:spcPts val="0"/>
              </a:spcAft>
              <a:buSzPts val="1800"/>
              <a:buFont typeface="Arial"/>
              <a:buChar char="○"/>
            </a:pPr>
            <a:r>
              <a:rPr lang="en" dirty="0">
                <a:latin typeface="Arial"/>
                <a:ea typeface="Arial"/>
                <a:cs typeface="Arial"/>
                <a:sym typeface="Arial"/>
              </a:rPr>
              <a:t>Will it be like simulation become more sophisticated?</a:t>
            </a:r>
            <a:endParaRPr dirty="0">
              <a:latin typeface="Arial"/>
              <a:ea typeface="Arial"/>
              <a:cs typeface="Arial"/>
              <a:sym typeface="Arial"/>
            </a:endParaRPr>
          </a:p>
          <a:p>
            <a:pPr marL="914400" lvl="1" indent="-342900" algn="l" rtl="0">
              <a:lnSpc>
                <a:spcPct val="100000"/>
              </a:lnSpc>
              <a:spcBef>
                <a:spcPts val="0"/>
              </a:spcBef>
              <a:spcAft>
                <a:spcPts val="0"/>
              </a:spcAft>
              <a:buSzPts val="1800"/>
              <a:buFont typeface="Arial"/>
              <a:buChar char="○"/>
            </a:pPr>
            <a:r>
              <a:rPr lang="en" dirty="0">
                <a:latin typeface="Arial"/>
                <a:ea typeface="Arial"/>
                <a:cs typeface="Arial"/>
                <a:sym typeface="Arial"/>
              </a:rPr>
              <a:t>We are in a 1989 moment for Big Data — just started</a:t>
            </a:r>
            <a:endParaRPr dirty="0">
              <a:latin typeface="Arial"/>
              <a:ea typeface="Arial"/>
              <a:cs typeface="Arial"/>
              <a:sym typeface="Arial"/>
            </a:endParaRPr>
          </a:p>
          <a:p>
            <a:pPr marL="457200" lvl="0" indent="-355600" algn="l" rtl="0">
              <a:lnSpc>
                <a:spcPct val="100000"/>
              </a:lnSpc>
              <a:spcBef>
                <a:spcPts val="0"/>
              </a:spcBef>
              <a:spcAft>
                <a:spcPts val="0"/>
              </a:spcAft>
              <a:buSzPts val="2000"/>
              <a:buFont typeface="Arial"/>
              <a:buChar char="●"/>
            </a:pPr>
            <a:r>
              <a:rPr lang="en" sz="2000" dirty="0">
                <a:latin typeface="Arial"/>
                <a:ea typeface="Arial"/>
                <a:cs typeface="Arial"/>
                <a:sym typeface="Arial"/>
              </a:rPr>
              <a:t>We were confused over </a:t>
            </a:r>
            <a:r>
              <a:rPr lang="en" sz="2000" b="1" dirty="0">
                <a:latin typeface="Arial"/>
                <a:ea typeface="Arial"/>
                <a:cs typeface="Arial"/>
                <a:sym typeface="Arial"/>
              </a:rPr>
              <a:t>distributed systems</a:t>
            </a:r>
            <a:r>
              <a:rPr lang="en" sz="2000" dirty="0">
                <a:latin typeface="Arial"/>
                <a:ea typeface="Arial"/>
                <a:cs typeface="Arial"/>
                <a:sym typeface="Arial"/>
              </a:rPr>
              <a:t> and tried to develop a model that spanned clusters and grids</a:t>
            </a:r>
            <a:endParaRPr sz="2000" dirty="0">
              <a:latin typeface="Arial"/>
              <a:ea typeface="Arial"/>
              <a:cs typeface="Arial"/>
              <a:sym typeface="Arial"/>
            </a:endParaRPr>
          </a:p>
          <a:p>
            <a:pPr marL="914400" lvl="1" indent="-342900" algn="l" rtl="0">
              <a:lnSpc>
                <a:spcPct val="100000"/>
              </a:lnSpc>
              <a:spcBef>
                <a:spcPts val="0"/>
              </a:spcBef>
              <a:spcAft>
                <a:spcPts val="0"/>
              </a:spcAft>
              <a:buSzPts val="1800"/>
              <a:buFont typeface="Arial"/>
              <a:buChar char="○"/>
            </a:pPr>
            <a:r>
              <a:rPr lang="en" dirty="0">
                <a:latin typeface="Arial"/>
                <a:ea typeface="Arial"/>
                <a:cs typeface="Arial"/>
                <a:sym typeface="Arial"/>
              </a:rPr>
              <a:t>A good problem but not the one CRPC was aimed at solving</a:t>
            </a:r>
            <a:endParaRPr dirty="0">
              <a:latin typeface="Arial"/>
              <a:ea typeface="Arial"/>
              <a:cs typeface="Arial"/>
              <a:sym typeface="Arial"/>
            </a:endParaRPr>
          </a:p>
          <a:p>
            <a:pPr marL="914400" lvl="1" indent="-342900" algn="l" rtl="0">
              <a:lnSpc>
                <a:spcPct val="100000"/>
              </a:lnSpc>
              <a:spcBef>
                <a:spcPts val="0"/>
              </a:spcBef>
              <a:spcAft>
                <a:spcPts val="0"/>
              </a:spcAft>
              <a:buSzPts val="1800"/>
              <a:buFont typeface="Arial"/>
              <a:buChar char="○"/>
            </a:pPr>
            <a:r>
              <a:rPr lang="en" dirty="0">
                <a:latin typeface="Arial"/>
                <a:ea typeface="Arial"/>
                <a:cs typeface="Arial"/>
                <a:sym typeface="Arial"/>
              </a:rPr>
              <a:t>Which should have kept the faith and delivered HP</a:t>
            </a:r>
            <a:r>
              <a:rPr lang="en-US" dirty="0">
                <a:latin typeface="Arial"/>
                <a:ea typeface="Arial"/>
                <a:cs typeface="Arial"/>
                <a:sym typeface="Arial"/>
              </a:rPr>
              <a:t>F Style</a:t>
            </a:r>
            <a:endParaRPr dirty="0">
              <a:latin typeface="Arial"/>
              <a:ea typeface="Arial"/>
              <a:cs typeface="Arial"/>
              <a:sym typeface="Arial"/>
            </a:endParaRPr>
          </a:p>
          <a:p>
            <a:pPr marL="457200" lvl="0" indent="-355600" algn="l" rtl="0">
              <a:lnSpc>
                <a:spcPct val="100000"/>
              </a:lnSpc>
              <a:spcBef>
                <a:spcPts val="0"/>
              </a:spcBef>
              <a:spcAft>
                <a:spcPts val="0"/>
              </a:spcAft>
              <a:buSzPts val="2000"/>
              <a:buFont typeface="Arial"/>
              <a:buChar char="●"/>
            </a:pPr>
            <a:r>
              <a:rPr lang="en" sz="2000" dirty="0">
                <a:latin typeface="Arial"/>
                <a:ea typeface="Arial"/>
                <a:cs typeface="Arial"/>
                <a:sym typeface="Arial"/>
              </a:rPr>
              <a:t>Note original </a:t>
            </a:r>
            <a:r>
              <a:rPr lang="en" sz="2000" b="1" dirty="0">
                <a:latin typeface="Arial"/>
                <a:ea typeface="Arial"/>
                <a:cs typeface="Arial"/>
                <a:sym typeface="Arial"/>
              </a:rPr>
              <a:t>compute Grid </a:t>
            </a:r>
            <a:r>
              <a:rPr lang="en" sz="2000" dirty="0">
                <a:latin typeface="Arial"/>
                <a:ea typeface="Arial"/>
                <a:cs typeface="Arial"/>
                <a:sym typeface="Arial"/>
              </a:rPr>
              <a:t>is now a </a:t>
            </a:r>
            <a:r>
              <a:rPr lang="en" sz="2000" b="1" dirty="0">
                <a:latin typeface="Arial"/>
                <a:ea typeface="Arial"/>
                <a:cs typeface="Arial"/>
                <a:sym typeface="Arial"/>
              </a:rPr>
              <a:t>data Grid</a:t>
            </a:r>
            <a:r>
              <a:rPr lang="en" sz="2000" dirty="0">
                <a:latin typeface="Arial"/>
                <a:ea typeface="Arial"/>
                <a:cs typeface="Arial"/>
                <a:sym typeface="Arial"/>
              </a:rPr>
              <a:t> and called </a:t>
            </a:r>
            <a:r>
              <a:rPr lang="en" sz="2000" b="1" dirty="0">
                <a:latin typeface="Arial"/>
                <a:ea typeface="Arial"/>
                <a:cs typeface="Arial"/>
                <a:sym typeface="Arial"/>
              </a:rPr>
              <a:t>Edge</a:t>
            </a:r>
            <a:r>
              <a:rPr lang="en" sz="2000" dirty="0">
                <a:latin typeface="Arial"/>
                <a:ea typeface="Arial"/>
                <a:cs typeface="Arial"/>
                <a:sym typeface="Arial"/>
              </a:rPr>
              <a:t> computing</a:t>
            </a:r>
            <a:endParaRPr sz="2000" dirty="0">
              <a:latin typeface="Arial"/>
              <a:ea typeface="Arial"/>
              <a:cs typeface="Arial"/>
              <a:sym typeface="Arial"/>
            </a:endParaRPr>
          </a:p>
          <a:p>
            <a:pPr marL="0" lvl="0" indent="0" algn="l" rtl="0">
              <a:lnSpc>
                <a:spcPct val="100000"/>
              </a:lnSpc>
              <a:spcBef>
                <a:spcPts val="0"/>
              </a:spcBef>
              <a:spcAft>
                <a:spcPts val="0"/>
              </a:spcAft>
              <a:buNone/>
            </a:pPr>
            <a:endParaRPr sz="2000" dirty="0">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3"/>
          <p:cNvSpPr txBox="1">
            <a:spLocks noGrp="1"/>
          </p:cNvSpPr>
          <p:nvPr>
            <p:ph type="title"/>
          </p:nvPr>
        </p:nvSpPr>
        <p:spPr>
          <a:xfrm>
            <a:off x="485925" y="23450"/>
            <a:ext cx="8600400" cy="6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3000"/>
              <a:t>Remarks on Convergence Big Data, Simulation, HPC</a:t>
            </a:r>
            <a:endParaRPr sz="3000"/>
          </a:p>
        </p:txBody>
      </p:sp>
      <p:sp>
        <p:nvSpPr>
          <p:cNvPr id="191" name="Google Shape;191;p23"/>
          <p:cNvSpPr txBox="1">
            <a:spLocks noGrp="1"/>
          </p:cNvSpPr>
          <p:nvPr>
            <p:ph type="body" idx="1"/>
          </p:nvPr>
        </p:nvSpPr>
        <p:spPr>
          <a:xfrm>
            <a:off x="-28800" y="539500"/>
            <a:ext cx="9144000" cy="4058700"/>
          </a:xfrm>
          <a:prstGeom prst="rect">
            <a:avLst/>
          </a:prstGeom>
        </p:spPr>
        <p:txBody>
          <a:bodyPr spcFirstLastPara="1" wrap="square" lIns="68575" tIns="34275" rIns="68575" bIns="34275" anchor="t" anchorCtr="0">
            <a:noAutofit/>
          </a:bodyPr>
          <a:lstStyle/>
          <a:p>
            <a:pPr marL="457200" lvl="0" indent="-361950" algn="l" rtl="0">
              <a:spcBef>
                <a:spcPts val="800"/>
              </a:spcBef>
              <a:spcAft>
                <a:spcPts val="0"/>
              </a:spcAft>
              <a:buSzPts val="2100"/>
              <a:buChar char="•"/>
            </a:pPr>
            <a:r>
              <a:rPr lang="en">
                <a:latin typeface="Arial"/>
                <a:ea typeface="Arial"/>
                <a:cs typeface="Arial"/>
                <a:sym typeface="Arial"/>
              </a:rPr>
              <a:t>HPC integration with both Big Data and (Big) Simulation has one clear aspect as both areas need high performance reached by HPC technology </a:t>
            </a:r>
            <a:endParaRPr>
              <a:latin typeface="Arial"/>
              <a:ea typeface="Arial"/>
              <a:cs typeface="Arial"/>
              <a:sym typeface="Arial"/>
            </a:endParaRPr>
          </a:p>
          <a:p>
            <a:pPr marL="914400" lvl="1" indent="-361950" algn="l" rtl="0">
              <a:spcBef>
                <a:spcPts val="0"/>
              </a:spcBef>
              <a:spcAft>
                <a:spcPts val="0"/>
              </a:spcAft>
              <a:buSzPts val="2100"/>
              <a:buFont typeface="Arial"/>
              <a:buChar char="•"/>
            </a:pPr>
            <a:r>
              <a:rPr lang="en" sz="2100">
                <a:latin typeface="Arial"/>
                <a:ea typeface="Arial"/>
                <a:cs typeface="Arial"/>
                <a:sym typeface="Arial"/>
              </a:rPr>
              <a:t>Clear in exascale initiative and underlied CRPC for Big Simulation.</a:t>
            </a:r>
            <a:endParaRPr sz="2100">
              <a:latin typeface="Arial"/>
              <a:ea typeface="Arial"/>
              <a:cs typeface="Arial"/>
              <a:sym typeface="Arial"/>
            </a:endParaRPr>
          </a:p>
          <a:p>
            <a:pPr marL="914400" lvl="1" indent="-361950" algn="l" rtl="0">
              <a:spcBef>
                <a:spcPts val="0"/>
              </a:spcBef>
              <a:spcAft>
                <a:spcPts val="0"/>
              </a:spcAft>
              <a:buSzPts val="2100"/>
              <a:buFont typeface="Arial"/>
              <a:buChar char="•"/>
            </a:pPr>
            <a:r>
              <a:rPr lang="en" sz="2100">
                <a:latin typeface="Arial"/>
                <a:ea typeface="Arial"/>
                <a:cs typeface="Arial"/>
                <a:sym typeface="Arial"/>
              </a:rPr>
              <a:t>Part of Systems for ML in Dean’s talk at NeurIPS 2017 for Big Data</a:t>
            </a:r>
            <a:endParaRPr sz="2100">
              <a:latin typeface="Arial"/>
              <a:ea typeface="Arial"/>
              <a:cs typeface="Arial"/>
              <a:sym typeface="Arial"/>
            </a:endParaRPr>
          </a:p>
          <a:p>
            <a:pPr marL="914400" lvl="1" indent="-361950" algn="l" rtl="0">
              <a:spcBef>
                <a:spcPts val="0"/>
              </a:spcBef>
              <a:spcAft>
                <a:spcPts val="0"/>
              </a:spcAft>
              <a:buSzPts val="2100"/>
              <a:buFont typeface="Arial"/>
              <a:buChar char="•"/>
            </a:pPr>
            <a:r>
              <a:rPr lang="en" sz="2100">
                <a:latin typeface="Arial"/>
                <a:ea typeface="Arial"/>
                <a:cs typeface="Arial"/>
                <a:sym typeface="Arial"/>
              </a:rPr>
              <a:t>We term </a:t>
            </a:r>
            <a:r>
              <a:rPr lang="en" sz="2100" b="1">
                <a:latin typeface="Arial"/>
                <a:ea typeface="Arial"/>
                <a:cs typeface="Arial"/>
                <a:sym typeface="Arial"/>
              </a:rPr>
              <a:t>HPCforML</a:t>
            </a:r>
            <a:endParaRPr sz="2100" b="1">
              <a:latin typeface="Arial"/>
              <a:ea typeface="Arial"/>
              <a:cs typeface="Arial"/>
              <a:sym typeface="Arial"/>
            </a:endParaRPr>
          </a:p>
          <a:p>
            <a:pPr marL="457200" lvl="0" indent="-361950" algn="l" rtl="0">
              <a:spcBef>
                <a:spcPts val="0"/>
              </a:spcBef>
              <a:spcAft>
                <a:spcPts val="0"/>
              </a:spcAft>
              <a:buSzPts val="2100"/>
              <a:buChar char="•"/>
            </a:pPr>
            <a:r>
              <a:rPr lang="en">
                <a:latin typeface="Arial"/>
                <a:ea typeface="Arial"/>
                <a:cs typeface="Arial"/>
                <a:sym typeface="Arial"/>
              </a:rPr>
              <a:t>We can also integrate Big Data technology (from Apache Software Stack to Containers) with simulations</a:t>
            </a:r>
            <a:endParaRPr>
              <a:latin typeface="Arial"/>
              <a:ea typeface="Arial"/>
              <a:cs typeface="Arial"/>
              <a:sym typeface="Arial"/>
            </a:endParaRPr>
          </a:p>
          <a:p>
            <a:pPr marL="457200" lvl="0" indent="-361950" algn="l" rtl="0">
              <a:spcBef>
                <a:spcPts val="0"/>
              </a:spcBef>
              <a:spcAft>
                <a:spcPts val="0"/>
              </a:spcAft>
              <a:buSzPts val="2100"/>
              <a:buChar char="•"/>
            </a:pPr>
            <a:r>
              <a:rPr lang="en">
                <a:latin typeface="Arial"/>
                <a:ea typeface="Arial"/>
                <a:cs typeface="Arial"/>
                <a:sym typeface="Arial"/>
              </a:rPr>
              <a:t>Dean also discussed ML for Systems which becomes </a:t>
            </a:r>
            <a:r>
              <a:rPr lang="en" b="1">
                <a:latin typeface="Arial"/>
                <a:ea typeface="Arial"/>
                <a:cs typeface="Arial"/>
                <a:sym typeface="Arial"/>
              </a:rPr>
              <a:t>MLforHPC</a:t>
            </a:r>
            <a:r>
              <a:rPr lang="en">
                <a:latin typeface="Arial"/>
                <a:ea typeface="Arial"/>
                <a:cs typeface="Arial"/>
                <a:sym typeface="Arial"/>
              </a:rPr>
              <a:t> when system built on HPC technology</a:t>
            </a:r>
            <a:endParaRPr>
              <a:latin typeface="Arial"/>
              <a:ea typeface="Arial"/>
              <a:cs typeface="Arial"/>
              <a:sym typeface="Arial"/>
            </a:endParaRPr>
          </a:p>
          <a:p>
            <a:pPr marL="457200" lvl="0" indent="-361950" algn="l" rtl="0">
              <a:lnSpc>
                <a:spcPct val="100000"/>
              </a:lnSpc>
              <a:spcBef>
                <a:spcPts val="0"/>
              </a:spcBef>
              <a:spcAft>
                <a:spcPts val="400"/>
              </a:spcAft>
              <a:buSzPts val="2100"/>
              <a:buFont typeface="Arial"/>
              <a:buChar char="•"/>
            </a:pPr>
            <a:r>
              <a:rPr lang="en">
                <a:latin typeface="Arial"/>
                <a:ea typeface="Arial"/>
                <a:cs typeface="Arial"/>
                <a:sym typeface="Arial"/>
              </a:rPr>
              <a:t>Detailed analysis with 100 papers divided into many subcategories given in </a:t>
            </a:r>
            <a:r>
              <a:rPr lang="en" u="sng">
                <a:solidFill>
                  <a:schemeClr val="hlink"/>
                </a:solidFill>
                <a:latin typeface="Arial"/>
                <a:ea typeface="Arial"/>
                <a:cs typeface="Arial"/>
                <a:sym typeface="Arial"/>
                <a:hlinkClick r:id="rId3"/>
              </a:rPr>
              <a:t>https://arxiv.org/abs/1909.13340</a:t>
            </a:r>
            <a:r>
              <a:rPr lang="en">
                <a:latin typeface="Arial"/>
                <a:ea typeface="Arial"/>
                <a:cs typeface="Arial"/>
                <a:sym typeface="Arial"/>
              </a:rPr>
              <a:t> and </a:t>
            </a:r>
            <a:r>
              <a:rPr lang="en" u="sng">
                <a:solidFill>
                  <a:schemeClr val="hlink"/>
                </a:solidFill>
                <a:latin typeface="Arial"/>
                <a:ea typeface="Arial"/>
                <a:cs typeface="Arial"/>
                <a:sym typeface="Arial"/>
                <a:hlinkClick r:id="rId4"/>
              </a:rPr>
              <a:t>https://arxiv.org/abs/1909.02363</a:t>
            </a:r>
            <a:r>
              <a:rPr lang="en">
                <a:latin typeface="Arial"/>
                <a:ea typeface="Arial"/>
                <a:cs typeface="Arial"/>
                <a:sym typeface="Arial"/>
              </a:rPr>
              <a:t> in work with Shantenu Jha</a:t>
            </a:r>
            <a:endParaRPr>
              <a:latin typeface="Arial"/>
              <a:ea typeface="Arial"/>
              <a:cs typeface="Arial"/>
              <a:sym typeface="Arial"/>
            </a:endParaRPr>
          </a:p>
        </p:txBody>
      </p:sp>
      <p:sp>
        <p:nvSpPr>
          <p:cNvPr id="192" name="Google Shape;192;p23"/>
          <p:cNvSpPr txBox="1">
            <a:spLocks noGrp="1"/>
          </p:cNvSpPr>
          <p:nvPr>
            <p:ph type="sldNum" idx="12"/>
          </p:nvPr>
        </p:nvSpPr>
        <p:spPr>
          <a:xfrm>
            <a:off x="8246603" y="4834130"/>
            <a:ext cx="818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4"/>
          <p:cNvSpPr txBox="1">
            <a:spLocks noGrp="1"/>
          </p:cNvSpPr>
          <p:nvPr>
            <p:ph type="title"/>
          </p:nvPr>
        </p:nvSpPr>
        <p:spPr>
          <a:xfrm>
            <a:off x="339307" y="88361"/>
            <a:ext cx="8471700" cy="5556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3000"/>
              <a:buFont typeface="Calibri"/>
              <a:buNone/>
            </a:pPr>
            <a:r>
              <a:rPr lang="en" sz="3000"/>
              <a:t>Big Data and Simulation Difficulties in Parallelism</a:t>
            </a:r>
            <a:br>
              <a:rPr lang="en" sz="3000"/>
            </a:br>
            <a:r>
              <a:rPr lang="en" sz="2100">
                <a:solidFill>
                  <a:srgbClr val="FF0000"/>
                </a:solidFill>
              </a:rPr>
              <a:t>Complexity of Synchronization and Parallellization </a:t>
            </a:r>
            <a:endParaRPr sz="3000">
              <a:solidFill>
                <a:srgbClr val="FF0000"/>
              </a:solidFill>
            </a:endParaRPr>
          </a:p>
        </p:txBody>
      </p:sp>
      <p:grpSp>
        <p:nvGrpSpPr>
          <p:cNvPr id="198" name="Google Shape;198;p24"/>
          <p:cNvGrpSpPr/>
          <p:nvPr/>
        </p:nvGrpSpPr>
        <p:grpSpPr>
          <a:xfrm>
            <a:off x="370111" y="573229"/>
            <a:ext cx="8416300" cy="0"/>
            <a:chOff x="370111" y="573229"/>
            <a:chExt cx="8416300" cy="0"/>
          </a:xfrm>
        </p:grpSpPr>
        <p:cxnSp>
          <p:nvCxnSpPr>
            <p:cNvPr id="199" name="Google Shape;199;p24"/>
            <p:cNvCxnSpPr/>
            <p:nvPr/>
          </p:nvCxnSpPr>
          <p:spPr>
            <a:xfrm>
              <a:off x="370111" y="573229"/>
              <a:ext cx="1363200" cy="0"/>
            </a:xfrm>
            <a:prstGeom prst="straightConnector1">
              <a:avLst/>
            </a:prstGeom>
            <a:noFill/>
            <a:ln w="28575" cap="flat" cmpd="sng">
              <a:solidFill>
                <a:srgbClr val="FF0000"/>
              </a:solidFill>
              <a:prstDash val="solid"/>
              <a:miter lim="800000"/>
              <a:headEnd type="none" w="sm" len="sm"/>
              <a:tailEnd type="triangle" w="med" len="med"/>
            </a:ln>
          </p:spPr>
        </p:cxnSp>
        <p:cxnSp>
          <p:nvCxnSpPr>
            <p:cNvPr id="200" name="Google Shape;200;p24"/>
            <p:cNvCxnSpPr/>
            <p:nvPr/>
          </p:nvCxnSpPr>
          <p:spPr>
            <a:xfrm>
              <a:off x="7433111" y="573229"/>
              <a:ext cx="1353300" cy="0"/>
            </a:xfrm>
            <a:prstGeom prst="straightConnector1">
              <a:avLst/>
            </a:prstGeom>
            <a:noFill/>
            <a:ln w="28575" cap="flat" cmpd="sng">
              <a:solidFill>
                <a:srgbClr val="FF0000"/>
              </a:solidFill>
              <a:prstDash val="solid"/>
              <a:miter lim="800000"/>
              <a:headEnd type="none" w="sm" len="sm"/>
              <a:tailEnd type="triangle" w="med" len="med"/>
            </a:ln>
          </p:spPr>
        </p:cxnSp>
      </p:grpSp>
      <p:sp>
        <p:nvSpPr>
          <p:cNvPr id="201" name="Google Shape;201;p24"/>
          <p:cNvSpPr txBox="1"/>
          <p:nvPr/>
        </p:nvSpPr>
        <p:spPr>
          <a:xfrm>
            <a:off x="708819" y="2545183"/>
            <a:ext cx="2268900" cy="531000"/>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chemeClr val="dk1"/>
                </a:solidFill>
                <a:latin typeface="Calibri"/>
                <a:ea typeface="Calibri"/>
                <a:cs typeface="Calibri"/>
                <a:sym typeface="Calibri"/>
              </a:rPr>
              <a:t>Pleasingly Parallel</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chemeClr val="dk1"/>
                </a:solidFill>
                <a:latin typeface="Calibri"/>
                <a:ea typeface="Calibri"/>
                <a:cs typeface="Calibri"/>
                <a:sym typeface="Calibri"/>
              </a:rPr>
              <a:t>Often independent events</a:t>
            </a:r>
            <a:endParaRPr sz="1100" b="0" i="0" u="none" strike="noStrike" cap="none">
              <a:solidFill>
                <a:srgbClr val="000000"/>
              </a:solidFill>
              <a:latin typeface="Arial"/>
              <a:ea typeface="Arial"/>
              <a:cs typeface="Arial"/>
              <a:sym typeface="Arial"/>
            </a:endParaRPr>
          </a:p>
        </p:txBody>
      </p:sp>
      <p:sp>
        <p:nvSpPr>
          <p:cNvPr id="202" name="Google Shape;202;p24"/>
          <p:cNvSpPr txBox="1"/>
          <p:nvPr/>
        </p:nvSpPr>
        <p:spPr>
          <a:xfrm>
            <a:off x="864589" y="1827625"/>
            <a:ext cx="1721400" cy="531000"/>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chemeClr val="dk1"/>
                </a:solidFill>
                <a:latin typeface="Calibri"/>
                <a:ea typeface="Calibri"/>
                <a:cs typeface="Calibri"/>
                <a:sym typeface="Calibri"/>
              </a:rPr>
              <a:t>MapReduce as in scalable databases</a:t>
            </a:r>
            <a:endParaRPr sz="1100" b="0" i="0" u="none" strike="noStrike" cap="none">
              <a:solidFill>
                <a:srgbClr val="000000"/>
              </a:solidFill>
              <a:latin typeface="Arial"/>
              <a:ea typeface="Arial"/>
              <a:cs typeface="Arial"/>
              <a:sym typeface="Arial"/>
            </a:endParaRPr>
          </a:p>
        </p:txBody>
      </p:sp>
      <p:sp>
        <p:nvSpPr>
          <p:cNvPr id="203" name="Google Shape;203;p24"/>
          <p:cNvSpPr txBox="1"/>
          <p:nvPr/>
        </p:nvSpPr>
        <p:spPr>
          <a:xfrm>
            <a:off x="5273734" y="3557639"/>
            <a:ext cx="2314500" cy="300000"/>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chemeClr val="dk1"/>
                </a:solidFill>
                <a:latin typeface="Calibri"/>
                <a:ea typeface="Calibri"/>
                <a:cs typeface="Calibri"/>
                <a:sym typeface="Calibri"/>
              </a:rPr>
              <a:t>Structured Adaptive Sparse</a:t>
            </a:r>
            <a:endParaRPr sz="1100" b="0" i="0" u="none" strike="noStrike" cap="none">
              <a:solidFill>
                <a:srgbClr val="000000"/>
              </a:solidFill>
              <a:latin typeface="Arial"/>
              <a:ea typeface="Arial"/>
              <a:cs typeface="Arial"/>
              <a:sym typeface="Arial"/>
            </a:endParaRPr>
          </a:p>
        </p:txBody>
      </p:sp>
      <p:sp>
        <p:nvSpPr>
          <p:cNvPr id="204" name="Google Shape;204;p24"/>
          <p:cNvSpPr txBox="1"/>
          <p:nvPr/>
        </p:nvSpPr>
        <p:spPr>
          <a:xfrm>
            <a:off x="3721978" y="3110902"/>
            <a:ext cx="1188300" cy="531000"/>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chemeClr val="dk1"/>
                </a:solidFill>
                <a:latin typeface="Calibri"/>
                <a:ea typeface="Calibri"/>
                <a:cs typeface="Calibri"/>
                <a:sym typeface="Calibri"/>
              </a:rPr>
              <a:t>Regular simulations</a:t>
            </a:r>
            <a:endParaRPr sz="1100" b="0" i="0" u="none" strike="noStrike" cap="none">
              <a:solidFill>
                <a:srgbClr val="000000"/>
              </a:solidFill>
              <a:latin typeface="Arial"/>
              <a:ea typeface="Arial"/>
              <a:cs typeface="Arial"/>
              <a:sym typeface="Arial"/>
            </a:endParaRPr>
          </a:p>
        </p:txBody>
      </p:sp>
      <p:sp>
        <p:nvSpPr>
          <p:cNvPr id="205" name="Google Shape;205;p24"/>
          <p:cNvSpPr txBox="1"/>
          <p:nvPr/>
        </p:nvSpPr>
        <p:spPr>
          <a:xfrm>
            <a:off x="955077" y="3972016"/>
            <a:ext cx="1660800" cy="531000"/>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FF0000"/>
                </a:solidFill>
                <a:latin typeface="Calibri"/>
                <a:ea typeface="Calibri"/>
                <a:cs typeface="Calibri"/>
                <a:sym typeface="Calibri"/>
              </a:rPr>
              <a:t>Current major Big Data category</a:t>
            </a:r>
            <a:endParaRPr sz="1100" b="0" i="0" u="none" strike="noStrike" cap="none">
              <a:solidFill>
                <a:srgbClr val="000000"/>
              </a:solidFill>
              <a:latin typeface="Arial"/>
              <a:ea typeface="Arial"/>
              <a:cs typeface="Arial"/>
              <a:sym typeface="Arial"/>
            </a:endParaRPr>
          </a:p>
        </p:txBody>
      </p:sp>
      <p:sp>
        <p:nvSpPr>
          <p:cNvPr id="206" name="Google Shape;206;p24"/>
          <p:cNvSpPr txBox="1"/>
          <p:nvPr/>
        </p:nvSpPr>
        <p:spPr>
          <a:xfrm>
            <a:off x="864589" y="1268772"/>
            <a:ext cx="1660800" cy="300000"/>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6600CC"/>
                </a:solidFill>
                <a:latin typeface="Calibri"/>
                <a:ea typeface="Calibri"/>
                <a:cs typeface="Calibri"/>
                <a:sym typeface="Calibri"/>
              </a:rPr>
              <a:t>Commodity Clouds</a:t>
            </a:r>
            <a:endParaRPr sz="1100" b="0" i="0" u="none" strike="noStrike" cap="none">
              <a:solidFill>
                <a:srgbClr val="000000"/>
              </a:solidFill>
              <a:latin typeface="Arial"/>
              <a:ea typeface="Arial"/>
              <a:cs typeface="Arial"/>
              <a:sym typeface="Arial"/>
            </a:endParaRPr>
          </a:p>
        </p:txBody>
      </p:sp>
      <p:sp>
        <p:nvSpPr>
          <p:cNvPr id="207" name="Google Shape;207;p24"/>
          <p:cNvSpPr txBox="1"/>
          <p:nvPr/>
        </p:nvSpPr>
        <p:spPr>
          <a:xfrm>
            <a:off x="3234734" y="1156493"/>
            <a:ext cx="2674500" cy="531000"/>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500" b="1" i="0" u="none" strike="noStrike" cap="none">
                <a:solidFill>
                  <a:srgbClr val="6600CC"/>
                </a:solidFill>
                <a:latin typeface="Calibri"/>
                <a:ea typeface="Calibri"/>
                <a:cs typeface="Calibri"/>
                <a:sym typeface="Calibri"/>
              </a:rPr>
              <a:t>HPC Clouds: Accelerators</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 sz="1500" b="1" i="0" u="none" strike="noStrike" cap="none">
                <a:solidFill>
                  <a:srgbClr val="6600CC"/>
                </a:solidFill>
                <a:latin typeface="Calibri"/>
                <a:ea typeface="Calibri"/>
                <a:cs typeface="Calibri"/>
                <a:sym typeface="Calibri"/>
              </a:rPr>
              <a:t>High Performance Interconnect</a:t>
            </a:r>
            <a:endParaRPr sz="1100" b="0" i="0" u="none" strike="noStrike" cap="none">
              <a:solidFill>
                <a:srgbClr val="000000"/>
              </a:solidFill>
              <a:latin typeface="Arial"/>
              <a:ea typeface="Arial"/>
              <a:cs typeface="Arial"/>
              <a:sym typeface="Arial"/>
            </a:endParaRPr>
          </a:p>
        </p:txBody>
      </p:sp>
      <p:sp>
        <p:nvSpPr>
          <p:cNvPr id="208" name="Google Shape;208;p24"/>
          <p:cNvSpPr txBox="1"/>
          <p:nvPr/>
        </p:nvSpPr>
        <p:spPr>
          <a:xfrm>
            <a:off x="3092469" y="1862250"/>
            <a:ext cx="1386300" cy="992700"/>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chemeClr val="dk1"/>
                </a:solidFill>
                <a:latin typeface="Calibri"/>
                <a:ea typeface="Calibri"/>
                <a:cs typeface="Calibri"/>
                <a:sym typeface="Calibri"/>
              </a:rPr>
              <a:t>Global Machine Learning</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chemeClr val="dk1"/>
                </a:solidFill>
                <a:latin typeface="Calibri"/>
                <a:ea typeface="Calibri"/>
                <a:cs typeface="Calibri"/>
                <a:sym typeface="Calibri"/>
              </a:rPr>
              <a:t>e.g. parallel clustering </a:t>
            </a:r>
            <a:endParaRPr sz="1100" b="0" i="0" u="none" strike="noStrike" cap="none">
              <a:solidFill>
                <a:srgbClr val="000000"/>
              </a:solidFill>
              <a:latin typeface="Arial"/>
              <a:ea typeface="Arial"/>
              <a:cs typeface="Arial"/>
              <a:sym typeface="Arial"/>
            </a:endParaRPr>
          </a:p>
        </p:txBody>
      </p:sp>
      <p:sp>
        <p:nvSpPr>
          <p:cNvPr id="209" name="Google Shape;209;p24"/>
          <p:cNvSpPr txBox="1"/>
          <p:nvPr/>
        </p:nvSpPr>
        <p:spPr>
          <a:xfrm>
            <a:off x="4600385" y="2144185"/>
            <a:ext cx="1455600" cy="300000"/>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chemeClr val="dk1"/>
                </a:solidFill>
                <a:latin typeface="Calibri"/>
                <a:ea typeface="Calibri"/>
                <a:cs typeface="Calibri"/>
                <a:sym typeface="Calibri"/>
              </a:rPr>
              <a:t>Deep Learning</a:t>
            </a:r>
            <a:endParaRPr sz="1100" b="0" i="0" u="none" strike="noStrike" cap="none">
              <a:solidFill>
                <a:srgbClr val="000000"/>
              </a:solidFill>
              <a:latin typeface="Arial"/>
              <a:ea typeface="Arial"/>
              <a:cs typeface="Arial"/>
              <a:sym typeface="Arial"/>
            </a:endParaRPr>
          </a:p>
        </p:txBody>
      </p:sp>
      <p:sp>
        <p:nvSpPr>
          <p:cNvPr id="210" name="Google Shape;210;p24"/>
          <p:cNvSpPr txBox="1"/>
          <p:nvPr/>
        </p:nvSpPr>
        <p:spPr>
          <a:xfrm>
            <a:off x="6251044" y="1153356"/>
            <a:ext cx="2674500" cy="531000"/>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500" b="1" i="0" u="none" strike="noStrike" cap="none">
                <a:solidFill>
                  <a:srgbClr val="6600CC"/>
                </a:solidFill>
                <a:latin typeface="Calibri"/>
                <a:ea typeface="Calibri"/>
                <a:cs typeface="Calibri"/>
                <a:sym typeface="Calibri"/>
              </a:rPr>
              <a:t>HPC Clouds/Supercomputers</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 sz="1500" b="1" i="0" u="none" strike="noStrike" cap="none">
                <a:solidFill>
                  <a:srgbClr val="6600CC"/>
                </a:solidFill>
                <a:latin typeface="Calibri"/>
                <a:ea typeface="Calibri"/>
                <a:cs typeface="Calibri"/>
                <a:sym typeface="Calibri"/>
              </a:rPr>
              <a:t>Memory access also critical</a:t>
            </a:r>
            <a:endParaRPr sz="1100" b="0" i="0" u="none" strike="noStrike" cap="none">
              <a:solidFill>
                <a:srgbClr val="000000"/>
              </a:solidFill>
              <a:latin typeface="Arial"/>
              <a:ea typeface="Arial"/>
              <a:cs typeface="Arial"/>
              <a:sym typeface="Arial"/>
            </a:endParaRPr>
          </a:p>
        </p:txBody>
      </p:sp>
      <p:sp>
        <p:nvSpPr>
          <p:cNvPr id="211" name="Google Shape;211;p24"/>
          <p:cNvSpPr txBox="1"/>
          <p:nvPr/>
        </p:nvSpPr>
        <p:spPr>
          <a:xfrm>
            <a:off x="6248004" y="3043831"/>
            <a:ext cx="2521800" cy="300000"/>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chemeClr val="dk1"/>
                </a:solidFill>
                <a:latin typeface="Calibri"/>
                <a:ea typeface="Calibri"/>
                <a:cs typeface="Calibri"/>
                <a:sym typeface="Calibri"/>
              </a:rPr>
              <a:t>Unstructured Adaptive Sparse</a:t>
            </a:r>
            <a:endParaRPr sz="1100" b="0" i="0" u="none" strike="noStrike" cap="none">
              <a:solidFill>
                <a:srgbClr val="000000"/>
              </a:solidFill>
              <a:latin typeface="Arial"/>
              <a:ea typeface="Arial"/>
              <a:cs typeface="Arial"/>
              <a:sym typeface="Arial"/>
            </a:endParaRPr>
          </a:p>
        </p:txBody>
      </p:sp>
      <p:sp>
        <p:nvSpPr>
          <p:cNvPr id="212" name="Google Shape;212;p24"/>
          <p:cNvSpPr txBox="1"/>
          <p:nvPr/>
        </p:nvSpPr>
        <p:spPr>
          <a:xfrm>
            <a:off x="7075116" y="1957499"/>
            <a:ext cx="1721400" cy="531000"/>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chemeClr val="dk1"/>
                </a:solidFill>
                <a:latin typeface="Calibri"/>
                <a:ea typeface="Calibri"/>
                <a:cs typeface="Calibri"/>
                <a:sym typeface="Calibri"/>
              </a:rPr>
              <a:t>Graph Analytics e.g. subgraph mining</a:t>
            </a:r>
            <a:endParaRPr sz="1100" b="0" i="0" u="none" strike="noStrike" cap="none">
              <a:solidFill>
                <a:srgbClr val="000000"/>
              </a:solidFill>
              <a:latin typeface="Arial"/>
              <a:ea typeface="Arial"/>
              <a:cs typeface="Arial"/>
              <a:sym typeface="Arial"/>
            </a:endParaRPr>
          </a:p>
        </p:txBody>
      </p:sp>
      <p:sp>
        <p:nvSpPr>
          <p:cNvPr id="213" name="Google Shape;213;p24"/>
          <p:cNvSpPr txBox="1"/>
          <p:nvPr/>
        </p:nvSpPr>
        <p:spPr>
          <a:xfrm>
            <a:off x="6371375" y="2093179"/>
            <a:ext cx="505200" cy="300000"/>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chemeClr val="dk1"/>
                </a:solidFill>
                <a:latin typeface="Calibri"/>
                <a:ea typeface="Calibri"/>
                <a:cs typeface="Calibri"/>
                <a:sym typeface="Calibri"/>
              </a:rPr>
              <a:t>LDA</a:t>
            </a:r>
            <a:endParaRPr sz="1100" b="0" i="0" u="none" strike="noStrike" cap="none">
              <a:solidFill>
                <a:srgbClr val="000000"/>
              </a:solidFill>
              <a:latin typeface="Arial"/>
              <a:ea typeface="Arial"/>
              <a:cs typeface="Arial"/>
              <a:sym typeface="Arial"/>
            </a:endParaRPr>
          </a:p>
        </p:txBody>
      </p:sp>
      <p:sp>
        <p:nvSpPr>
          <p:cNvPr id="214" name="Google Shape;214;p24"/>
          <p:cNvSpPr txBox="1"/>
          <p:nvPr/>
        </p:nvSpPr>
        <p:spPr>
          <a:xfrm>
            <a:off x="3547555" y="3958579"/>
            <a:ext cx="2007300" cy="725400"/>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dirty="0">
                <a:solidFill>
                  <a:srgbClr val="FF0000"/>
                </a:solidFill>
                <a:latin typeface="Calibri"/>
                <a:ea typeface="Calibri"/>
                <a:cs typeface="Calibri"/>
                <a:sym typeface="Calibri"/>
              </a:rPr>
              <a:t>Linear Algebra at core (often not sparse)</a:t>
            </a:r>
            <a:endParaRPr dirty="0"/>
          </a:p>
          <a:p>
            <a:pPr marL="0" marR="0" lvl="0" indent="0" algn="l" rtl="0">
              <a:lnSpc>
                <a:spcPct val="100000"/>
              </a:lnSpc>
              <a:spcBef>
                <a:spcPts val="0"/>
              </a:spcBef>
              <a:spcAft>
                <a:spcPts val="0"/>
              </a:spcAft>
              <a:buClr>
                <a:srgbClr val="000000"/>
              </a:buClr>
              <a:buSzPts val="1500"/>
              <a:buFont typeface="Arial"/>
              <a:buNone/>
            </a:pPr>
            <a:r>
              <a:rPr lang="en" sz="1500" b="1" i="0" u="none" strike="noStrike" cap="none" dirty="0">
                <a:solidFill>
                  <a:srgbClr val="FF0000"/>
                </a:solidFill>
                <a:latin typeface="Calibri"/>
                <a:ea typeface="Calibri"/>
                <a:cs typeface="Calibri"/>
                <a:sym typeface="Calibri"/>
              </a:rPr>
              <a:t>HP</a:t>
            </a:r>
            <a:r>
              <a:rPr lang="en-US" sz="1500" b="1" i="0" u="none" strike="noStrike" cap="none" dirty="0">
                <a:solidFill>
                  <a:srgbClr val="FF0000"/>
                </a:solidFill>
                <a:latin typeface="Calibri"/>
                <a:ea typeface="Calibri"/>
                <a:cs typeface="Calibri"/>
                <a:sym typeface="Calibri"/>
              </a:rPr>
              <a:t>F Style </a:t>
            </a:r>
            <a:r>
              <a:rPr lang="en" sz="1500" b="1" i="0" u="none" strike="noStrike" cap="none" dirty="0">
                <a:solidFill>
                  <a:srgbClr val="FF0000"/>
                </a:solidFill>
                <a:latin typeface="Calibri"/>
                <a:ea typeface="Calibri"/>
                <a:cs typeface="Calibri"/>
                <a:sym typeface="Calibri"/>
              </a:rPr>
              <a:t>Target</a:t>
            </a:r>
            <a:endParaRPr sz="1100" b="0" i="0" u="none" strike="noStrike" cap="none" dirty="0">
              <a:solidFill>
                <a:srgbClr val="000000"/>
              </a:solidFill>
              <a:latin typeface="Arial"/>
              <a:ea typeface="Arial"/>
              <a:cs typeface="Arial"/>
              <a:sym typeface="Arial"/>
            </a:endParaRPr>
          </a:p>
        </p:txBody>
      </p:sp>
      <p:cxnSp>
        <p:nvCxnSpPr>
          <p:cNvPr id="215" name="Google Shape;215;p24"/>
          <p:cNvCxnSpPr/>
          <p:nvPr/>
        </p:nvCxnSpPr>
        <p:spPr>
          <a:xfrm rot="10800000">
            <a:off x="265082" y="756008"/>
            <a:ext cx="0" cy="3894600"/>
          </a:xfrm>
          <a:prstGeom prst="straightConnector1">
            <a:avLst/>
          </a:prstGeom>
          <a:noFill/>
          <a:ln w="28575" cap="flat" cmpd="sng">
            <a:solidFill>
              <a:srgbClr val="FF0000"/>
            </a:solidFill>
            <a:prstDash val="solid"/>
            <a:miter lim="800000"/>
            <a:headEnd type="none" w="sm" len="sm"/>
            <a:tailEnd type="triangle" w="med" len="med"/>
          </a:ln>
        </p:spPr>
      </p:cxnSp>
      <p:sp>
        <p:nvSpPr>
          <p:cNvPr id="216" name="Google Shape;216;p24"/>
          <p:cNvSpPr txBox="1"/>
          <p:nvPr/>
        </p:nvSpPr>
        <p:spPr>
          <a:xfrm>
            <a:off x="925064" y="3243927"/>
            <a:ext cx="1660800" cy="531000"/>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chemeClr val="dk1"/>
                </a:solidFill>
                <a:latin typeface="Calibri"/>
                <a:ea typeface="Calibri"/>
                <a:cs typeface="Calibri"/>
                <a:sym typeface="Calibri"/>
              </a:rPr>
              <a:t>Parameter sweep simulations</a:t>
            </a:r>
            <a:endParaRPr sz="1100" b="0" i="0" u="none" strike="noStrike" cap="none">
              <a:solidFill>
                <a:srgbClr val="000000"/>
              </a:solidFill>
              <a:latin typeface="Arial"/>
              <a:ea typeface="Arial"/>
              <a:cs typeface="Arial"/>
              <a:sym typeface="Arial"/>
            </a:endParaRPr>
          </a:p>
        </p:txBody>
      </p:sp>
      <p:sp>
        <p:nvSpPr>
          <p:cNvPr id="217" name="Google Shape;217;p24"/>
          <p:cNvSpPr txBox="1">
            <a:spLocks noGrp="1"/>
          </p:cNvSpPr>
          <p:nvPr>
            <p:ph type="sldNum" idx="12"/>
          </p:nvPr>
        </p:nvSpPr>
        <p:spPr>
          <a:xfrm>
            <a:off x="8246603" y="4834130"/>
            <a:ext cx="818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15</a:t>
            </a:fld>
            <a:endParaRPr/>
          </a:p>
        </p:txBody>
      </p:sp>
      <p:sp>
        <p:nvSpPr>
          <p:cNvPr id="218" name="Google Shape;218;p24"/>
          <p:cNvSpPr txBox="1"/>
          <p:nvPr/>
        </p:nvSpPr>
        <p:spPr>
          <a:xfrm>
            <a:off x="1008140" y="751463"/>
            <a:ext cx="1450200" cy="300000"/>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FF0000"/>
                </a:solidFill>
                <a:latin typeface="Calibri"/>
                <a:ea typeface="Calibri"/>
                <a:cs typeface="Calibri"/>
                <a:sym typeface="Calibri"/>
              </a:rPr>
              <a:t>Loosely Coupled</a:t>
            </a:r>
            <a:endParaRPr sz="1100" b="0" i="0" u="none" strike="noStrike" cap="none">
              <a:solidFill>
                <a:srgbClr val="000000"/>
              </a:solidFill>
              <a:latin typeface="Arial"/>
              <a:ea typeface="Arial"/>
              <a:cs typeface="Arial"/>
              <a:sym typeface="Arial"/>
            </a:endParaRPr>
          </a:p>
        </p:txBody>
      </p:sp>
      <p:sp>
        <p:nvSpPr>
          <p:cNvPr id="219" name="Google Shape;219;p24"/>
          <p:cNvSpPr txBox="1"/>
          <p:nvPr/>
        </p:nvSpPr>
        <p:spPr>
          <a:xfrm>
            <a:off x="6987836" y="751463"/>
            <a:ext cx="1600500" cy="300000"/>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FF0000"/>
                </a:solidFill>
                <a:latin typeface="Calibri"/>
                <a:ea typeface="Calibri"/>
                <a:cs typeface="Calibri"/>
                <a:sym typeface="Calibri"/>
              </a:rPr>
              <a:t>Complex Coupling</a:t>
            </a:r>
            <a:endParaRPr sz="1100" b="0" i="0" u="none" strike="noStrike" cap="none">
              <a:solidFill>
                <a:srgbClr val="000000"/>
              </a:solidFill>
              <a:latin typeface="Arial"/>
              <a:ea typeface="Arial"/>
              <a:cs typeface="Arial"/>
              <a:sym typeface="Arial"/>
            </a:endParaRPr>
          </a:p>
        </p:txBody>
      </p:sp>
      <p:sp>
        <p:nvSpPr>
          <p:cNvPr id="220" name="Google Shape;220;p24"/>
          <p:cNvSpPr txBox="1"/>
          <p:nvPr/>
        </p:nvSpPr>
        <p:spPr>
          <a:xfrm>
            <a:off x="3906250" y="751463"/>
            <a:ext cx="1633800" cy="300000"/>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FF0000"/>
                </a:solidFill>
                <a:latin typeface="Calibri"/>
                <a:ea typeface="Calibri"/>
                <a:cs typeface="Calibri"/>
                <a:sym typeface="Calibri"/>
              </a:rPr>
              <a:t>Regular Coupling</a:t>
            </a:r>
            <a:endParaRPr sz="1100" b="0" i="0" u="none" strike="noStrike" cap="none">
              <a:solidFill>
                <a:srgbClr val="000000"/>
              </a:solidFill>
              <a:latin typeface="Arial"/>
              <a:ea typeface="Arial"/>
              <a:cs typeface="Arial"/>
              <a:sym typeface="Arial"/>
            </a:endParaRPr>
          </a:p>
        </p:txBody>
      </p:sp>
      <p:sp>
        <p:nvSpPr>
          <p:cNvPr id="221" name="Google Shape;221;p24"/>
          <p:cNvSpPr txBox="1"/>
          <p:nvPr/>
        </p:nvSpPr>
        <p:spPr>
          <a:xfrm>
            <a:off x="6713105" y="4008161"/>
            <a:ext cx="2007300" cy="544200"/>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FF0000"/>
                </a:solidFill>
                <a:latin typeface="Calibri"/>
                <a:ea typeface="Calibri"/>
                <a:cs typeface="Calibri"/>
                <a:sym typeface="Calibri"/>
              </a:rPr>
              <a:t>User Performed Parallelism</a:t>
            </a:r>
            <a:endParaRPr sz="1100" b="0" i="0" u="none" strike="noStrike" cap="none">
              <a:solidFill>
                <a:srgbClr val="000000"/>
              </a:solidFill>
              <a:latin typeface="Arial"/>
              <a:ea typeface="Arial"/>
              <a:cs typeface="Arial"/>
              <a:sym typeface="Arial"/>
            </a:endParaRPr>
          </a:p>
        </p:txBody>
      </p:sp>
      <p:sp>
        <p:nvSpPr>
          <p:cNvPr id="223" name="Google Shape;223;p24"/>
          <p:cNvSpPr txBox="1"/>
          <p:nvPr/>
        </p:nvSpPr>
        <p:spPr>
          <a:xfrm>
            <a:off x="49161" y="1127337"/>
            <a:ext cx="583800" cy="5232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1" i="0" u="none" strike="noStrike" cap="none">
                <a:solidFill>
                  <a:srgbClr val="000000"/>
                </a:solidFill>
                <a:latin typeface="Arial"/>
                <a:ea typeface="Arial"/>
                <a:cs typeface="Arial"/>
                <a:sym typeface="Arial"/>
              </a:rPr>
              <a:t>Big</a:t>
            </a:r>
            <a:br>
              <a:rPr lang="en" sz="1400" b="1" i="0" u="none" strike="noStrike" cap="none">
                <a:solidFill>
                  <a:srgbClr val="000000"/>
                </a:solidFill>
                <a:latin typeface="Arial"/>
                <a:ea typeface="Arial"/>
                <a:cs typeface="Arial"/>
                <a:sym typeface="Arial"/>
              </a:rPr>
            </a:br>
            <a:r>
              <a:rPr lang="en" sz="1400" b="1" i="0" u="none" strike="noStrike" cap="none">
                <a:solidFill>
                  <a:srgbClr val="000000"/>
                </a:solidFill>
                <a:latin typeface="Arial"/>
                <a:ea typeface="Arial"/>
                <a:cs typeface="Arial"/>
                <a:sym typeface="Arial"/>
              </a:rPr>
              <a:t>Data</a:t>
            </a:r>
            <a:endParaRPr/>
          </a:p>
        </p:txBody>
      </p:sp>
      <p:sp>
        <p:nvSpPr>
          <p:cNvPr id="224" name="Google Shape;224;p24"/>
          <p:cNvSpPr txBox="1"/>
          <p:nvPr/>
        </p:nvSpPr>
        <p:spPr>
          <a:xfrm>
            <a:off x="25182" y="4571263"/>
            <a:ext cx="1206900" cy="307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1" i="0" u="none" strike="noStrike" cap="none">
                <a:solidFill>
                  <a:srgbClr val="000000"/>
                </a:solidFill>
                <a:latin typeface="Arial"/>
                <a:ea typeface="Arial"/>
                <a:cs typeface="Arial"/>
                <a:sym typeface="Arial"/>
              </a:rPr>
              <a:t>Simulations</a:t>
            </a:r>
            <a:endParaRPr/>
          </a:p>
        </p:txBody>
      </p:sp>
      <p:sp>
        <p:nvSpPr>
          <p:cNvPr id="225" name="Google Shape;225;p24"/>
          <p:cNvSpPr txBox="1"/>
          <p:nvPr/>
        </p:nvSpPr>
        <p:spPr>
          <a:xfrm>
            <a:off x="1713000" y="4702850"/>
            <a:ext cx="7304700" cy="4671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Big Data (machine learning) and Simulations have similar (“converged”) Challenges</a:t>
            </a:r>
            <a:endParaRPr b="1"/>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25"/>
          <p:cNvPicPr preferRelativeResize="0"/>
          <p:nvPr/>
        </p:nvPicPr>
        <p:blipFill rotWithShape="1">
          <a:blip r:embed="rId3">
            <a:alphaModFix/>
          </a:blip>
          <a:srcRect l="321" t="16016" r="17347" b="19966"/>
          <a:stretch/>
        </p:blipFill>
        <p:spPr>
          <a:xfrm>
            <a:off x="25392" y="371916"/>
            <a:ext cx="9093215" cy="4002974"/>
          </a:xfrm>
          <a:prstGeom prst="rect">
            <a:avLst/>
          </a:prstGeom>
          <a:noFill/>
          <a:ln>
            <a:noFill/>
          </a:ln>
        </p:spPr>
      </p:pic>
      <p:sp>
        <p:nvSpPr>
          <p:cNvPr id="231" name="Google Shape;231;p25"/>
          <p:cNvSpPr txBox="1"/>
          <p:nvPr/>
        </p:nvSpPr>
        <p:spPr>
          <a:xfrm>
            <a:off x="763419" y="4307143"/>
            <a:ext cx="2386800" cy="2769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Calibri"/>
                <a:ea typeface="Calibri"/>
                <a:cs typeface="Calibri"/>
                <a:sym typeface="Calibri"/>
              </a:rPr>
              <a:t>Classic Cloud Workload</a:t>
            </a:r>
            <a:endParaRPr sz="1100" b="0" i="0" u="none" strike="noStrike" cap="none">
              <a:solidFill>
                <a:srgbClr val="000000"/>
              </a:solidFill>
              <a:latin typeface="Arial"/>
              <a:ea typeface="Arial"/>
              <a:cs typeface="Arial"/>
              <a:sym typeface="Arial"/>
            </a:endParaRPr>
          </a:p>
        </p:txBody>
      </p:sp>
      <p:grpSp>
        <p:nvGrpSpPr>
          <p:cNvPr id="232" name="Google Shape;232;p25"/>
          <p:cNvGrpSpPr/>
          <p:nvPr/>
        </p:nvGrpSpPr>
        <p:grpSpPr>
          <a:xfrm>
            <a:off x="50785" y="4263847"/>
            <a:ext cx="9093149" cy="0"/>
            <a:chOff x="67713" y="5705936"/>
            <a:chExt cx="12124199" cy="0"/>
          </a:xfrm>
        </p:grpSpPr>
        <p:cxnSp>
          <p:nvCxnSpPr>
            <p:cNvPr id="233" name="Google Shape;233;p25"/>
            <p:cNvCxnSpPr/>
            <p:nvPr/>
          </p:nvCxnSpPr>
          <p:spPr>
            <a:xfrm>
              <a:off x="4746812" y="5705936"/>
              <a:ext cx="7445100" cy="0"/>
            </a:xfrm>
            <a:prstGeom prst="straightConnector1">
              <a:avLst/>
            </a:prstGeom>
            <a:noFill/>
            <a:ln w="38100" cap="flat" cmpd="sng">
              <a:solidFill>
                <a:srgbClr val="FF0000"/>
              </a:solidFill>
              <a:prstDash val="solid"/>
              <a:miter lim="800000"/>
              <a:headEnd type="triangle" w="med" len="med"/>
              <a:tailEnd type="triangle" w="med" len="med"/>
            </a:ln>
          </p:spPr>
        </p:cxnSp>
        <p:cxnSp>
          <p:nvCxnSpPr>
            <p:cNvPr id="234" name="Google Shape;234;p25"/>
            <p:cNvCxnSpPr/>
            <p:nvPr/>
          </p:nvCxnSpPr>
          <p:spPr>
            <a:xfrm>
              <a:off x="67713" y="5705936"/>
              <a:ext cx="4746300" cy="0"/>
            </a:xfrm>
            <a:prstGeom prst="straightConnector1">
              <a:avLst/>
            </a:prstGeom>
            <a:noFill/>
            <a:ln w="38100" cap="flat" cmpd="sng">
              <a:solidFill>
                <a:schemeClr val="dk1"/>
              </a:solidFill>
              <a:prstDash val="solid"/>
              <a:miter lim="800000"/>
              <a:headEnd type="triangle" w="med" len="med"/>
              <a:tailEnd type="triangle" w="med" len="med"/>
            </a:ln>
          </p:spPr>
        </p:cxnSp>
      </p:grpSp>
      <p:sp>
        <p:nvSpPr>
          <p:cNvPr id="235" name="Google Shape;235;p25"/>
          <p:cNvSpPr txBox="1"/>
          <p:nvPr/>
        </p:nvSpPr>
        <p:spPr>
          <a:xfrm>
            <a:off x="4928462" y="3915355"/>
            <a:ext cx="2378400" cy="300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FF0000"/>
                </a:solidFill>
                <a:latin typeface="Calibri"/>
                <a:ea typeface="Calibri"/>
                <a:cs typeface="Calibri"/>
                <a:sym typeface="Calibri"/>
              </a:rPr>
              <a:t>Global Machine Learning</a:t>
            </a:r>
            <a:endParaRPr sz="1100" b="0" i="0" u="none" strike="noStrike" cap="none">
              <a:solidFill>
                <a:srgbClr val="000000"/>
              </a:solidFill>
              <a:latin typeface="Arial"/>
              <a:ea typeface="Arial"/>
              <a:cs typeface="Arial"/>
              <a:sym typeface="Arial"/>
            </a:endParaRPr>
          </a:p>
        </p:txBody>
      </p:sp>
      <p:sp>
        <p:nvSpPr>
          <p:cNvPr id="236" name="Google Shape;236;p25"/>
          <p:cNvSpPr txBox="1"/>
          <p:nvPr/>
        </p:nvSpPr>
        <p:spPr>
          <a:xfrm>
            <a:off x="3939748" y="4263850"/>
            <a:ext cx="2951100" cy="2769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Calibri"/>
                <a:ea typeface="Calibri"/>
                <a:cs typeface="Calibri"/>
                <a:sym typeface="Calibri"/>
              </a:rPr>
              <a:t>High Performance Big Data Workload</a:t>
            </a:r>
            <a:endParaRPr sz="1100" b="0" i="0" u="none" strike="noStrike" cap="none">
              <a:solidFill>
                <a:srgbClr val="000000"/>
              </a:solidFill>
              <a:latin typeface="Arial"/>
              <a:ea typeface="Arial"/>
              <a:cs typeface="Arial"/>
              <a:sym typeface="Arial"/>
            </a:endParaRPr>
          </a:p>
        </p:txBody>
      </p:sp>
      <p:sp>
        <p:nvSpPr>
          <p:cNvPr id="237" name="Google Shape;237;p25"/>
          <p:cNvSpPr txBox="1">
            <a:spLocks noGrp="1"/>
          </p:cNvSpPr>
          <p:nvPr>
            <p:ph type="title"/>
          </p:nvPr>
        </p:nvSpPr>
        <p:spPr>
          <a:xfrm>
            <a:off x="1677854" y="37071"/>
            <a:ext cx="6183900" cy="497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000"/>
              <a:buFont typeface="Calibri"/>
              <a:buNone/>
            </a:pPr>
            <a:r>
              <a:rPr lang="en" sz="3000"/>
              <a:t>Five Major Application Structures</a:t>
            </a:r>
            <a:endParaRPr sz="1100"/>
          </a:p>
        </p:txBody>
      </p:sp>
      <p:sp>
        <p:nvSpPr>
          <p:cNvPr id="238" name="Google Shape;238;p25"/>
          <p:cNvSpPr txBox="1">
            <a:spLocks noGrp="1"/>
          </p:cNvSpPr>
          <p:nvPr>
            <p:ph type="sldNum" idx="12"/>
          </p:nvPr>
        </p:nvSpPr>
        <p:spPr>
          <a:xfrm>
            <a:off x="8246603" y="4834130"/>
            <a:ext cx="818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16</a:t>
            </a:fld>
            <a:endParaRPr/>
          </a:p>
        </p:txBody>
      </p:sp>
      <p:sp>
        <p:nvSpPr>
          <p:cNvPr id="239" name="Google Shape;239;p25"/>
          <p:cNvSpPr txBox="1"/>
          <p:nvPr/>
        </p:nvSpPr>
        <p:spPr>
          <a:xfrm>
            <a:off x="1796100" y="4718625"/>
            <a:ext cx="7044600" cy="4671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t>5 Application Classes cover both Applications and Simulations</a:t>
            </a:r>
            <a:endParaRPr sz="1800" b="1"/>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26"/>
          <p:cNvSpPr txBox="1">
            <a:spLocks noGrp="1"/>
          </p:cNvSpPr>
          <p:nvPr>
            <p:ph type="title"/>
          </p:nvPr>
        </p:nvSpPr>
        <p:spPr>
          <a:xfrm>
            <a:off x="561250" y="19248"/>
            <a:ext cx="7886700" cy="703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MLaroundHPC and MLAutotuningHPC</a:t>
            </a:r>
            <a:endParaRPr/>
          </a:p>
        </p:txBody>
      </p:sp>
      <p:sp>
        <p:nvSpPr>
          <p:cNvPr id="245" name="Google Shape;245;p26"/>
          <p:cNvSpPr txBox="1">
            <a:spLocks noGrp="1"/>
          </p:cNvSpPr>
          <p:nvPr>
            <p:ph type="body" idx="1"/>
          </p:nvPr>
        </p:nvSpPr>
        <p:spPr>
          <a:xfrm>
            <a:off x="185700" y="847500"/>
            <a:ext cx="8732400" cy="3817800"/>
          </a:xfrm>
          <a:prstGeom prst="rect">
            <a:avLst/>
          </a:prstGeom>
        </p:spPr>
        <p:txBody>
          <a:bodyPr spcFirstLastPara="1" wrap="square" lIns="68575" tIns="34275" rIns="68575" bIns="34275" anchor="t" anchorCtr="0">
            <a:noAutofit/>
          </a:bodyPr>
          <a:lstStyle/>
          <a:p>
            <a:pPr marL="457200" lvl="0" indent="-342900" algn="l" rtl="0">
              <a:lnSpc>
                <a:spcPct val="100000"/>
              </a:lnSpc>
              <a:spcBef>
                <a:spcPts val="0"/>
              </a:spcBef>
              <a:spcAft>
                <a:spcPts val="0"/>
              </a:spcAft>
              <a:buSzPts val="1800"/>
              <a:buChar char="•"/>
            </a:pPr>
            <a:r>
              <a:rPr lang="en" sz="1800">
                <a:latin typeface="Arial"/>
                <a:ea typeface="Arial"/>
                <a:cs typeface="Arial"/>
                <a:sym typeface="Arial"/>
              </a:rPr>
              <a:t>Use Computation to represent Simulation or Big Data</a:t>
            </a:r>
            <a:endParaRPr sz="1800">
              <a:latin typeface="Arial"/>
              <a:ea typeface="Arial"/>
              <a:cs typeface="Arial"/>
              <a:sym typeface="Arial"/>
            </a:endParaRPr>
          </a:p>
          <a:p>
            <a:pPr marL="457200" lvl="0" indent="-342900" algn="l" rtl="0">
              <a:lnSpc>
                <a:spcPct val="100000"/>
              </a:lnSpc>
              <a:spcBef>
                <a:spcPts val="0"/>
              </a:spcBef>
              <a:spcAft>
                <a:spcPts val="0"/>
              </a:spcAft>
              <a:buSzPts val="1800"/>
              <a:buChar char="•"/>
            </a:pPr>
            <a:r>
              <a:rPr lang="en" sz="1800" b="1">
                <a:latin typeface="Arial"/>
                <a:ea typeface="Arial"/>
                <a:cs typeface="Arial"/>
                <a:sym typeface="Arial"/>
              </a:rPr>
              <a:t>Improving Computations with Configurations and Integration of Data</a:t>
            </a:r>
            <a:endParaRPr sz="1800" b="1">
              <a:latin typeface="Arial"/>
              <a:ea typeface="Arial"/>
              <a:cs typeface="Arial"/>
              <a:sym typeface="Arial"/>
            </a:endParaRPr>
          </a:p>
          <a:p>
            <a:pPr marL="914400" lvl="1" indent="-342900" algn="l" rtl="0">
              <a:lnSpc>
                <a:spcPct val="100000"/>
              </a:lnSpc>
              <a:spcBef>
                <a:spcPts val="0"/>
              </a:spcBef>
              <a:spcAft>
                <a:spcPts val="0"/>
              </a:spcAft>
              <a:buSzPts val="1800"/>
              <a:buChar char="•"/>
            </a:pPr>
            <a:r>
              <a:rPr lang="en">
                <a:latin typeface="Arial"/>
                <a:ea typeface="Arial"/>
                <a:cs typeface="Arial"/>
                <a:sym typeface="Arial"/>
              </a:rPr>
              <a:t>Autotuning of initial and running configuration; data assimilation</a:t>
            </a:r>
            <a:endParaRPr>
              <a:latin typeface="Arial"/>
              <a:ea typeface="Arial"/>
              <a:cs typeface="Arial"/>
              <a:sym typeface="Arial"/>
            </a:endParaRPr>
          </a:p>
          <a:p>
            <a:pPr marL="457200" lvl="0" indent="-342900" algn="l" rtl="0">
              <a:lnSpc>
                <a:spcPct val="100000"/>
              </a:lnSpc>
              <a:spcBef>
                <a:spcPts val="0"/>
              </a:spcBef>
              <a:spcAft>
                <a:spcPts val="0"/>
              </a:spcAft>
              <a:buSzPts val="1800"/>
              <a:buChar char="•"/>
            </a:pPr>
            <a:r>
              <a:rPr lang="en" sz="1800" b="1">
                <a:latin typeface="Arial"/>
                <a:ea typeface="Arial"/>
                <a:cs typeface="Arial"/>
                <a:sym typeface="Arial"/>
              </a:rPr>
              <a:t>Learn Structure, Theory and Model for Computations</a:t>
            </a:r>
            <a:endParaRPr sz="1800" b="1">
              <a:latin typeface="Arial"/>
              <a:ea typeface="Arial"/>
              <a:cs typeface="Arial"/>
              <a:sym typeface="Arial"/>
            </a:endParaRPr>
          </a:p>
          <a:p>
            <a:pPr marL="914400" lvl="1" indent="-342900" algn="l" rtl="0">
              <a:lnSpc>
                <a:spcPct val="100000"/>
              </a:lnSpc>
              <a:spcBef>
                <a:spcPts val="0"/>
              </a:spcBef>
              <a:spcAft>
                <a:spcPts val="0"/>
              </a:spcAft>
              <a:buSzPts val="1800"/>
              <a:buChar char="•"/>
            </a:pPr>
            <a:r>
              <a:rPr lang="en">
                <a:latin typeface="Arial"/>
                <a:ea typeface="Arial"/>
                <a:cs typeface="Arial"/>
                <a:sym typeface="Arial"/>
              </a:rPr>
              <a:t>Learn potentials, support cross-scale integration; learn microscale structure; derive fundamental theories</a:t>
            </a:r>
            <a:endParaRPr>
              <a:latin typeface="Arial"/>
              <a:ea typeface="Arial"/>
              <a:cs typeface="Arial"/>
              <a:sym typeface="Arial"/>
            </a:endParaRPr>
          </a:p>
          <a:p>
            <a:pPr marL="914400" lvl="1" indent="-317500" algn="l" rtl="0">
              <a:lnSpc>
                <a:spcPct val="100000"/>
              </a:lnSpc>
              <a:spcBef>
                <a:spcPts val="0"/>
              </a:spcBef>
              <a:spcAft>
                <a:spcPts val="0"/>
              </a:spcAft>
              <a:buSzPts val="1400"/>
              <a:buFont typeface="Arial"/>
              <a:buChar char="•"/>
            </a:pPr>
            <a:r>
              <a:rPr lang="en">
                <a:latin typeface="Arial"/>
                <a:ea typeface="Arial"/>
                <a:cs typeface="Arial"/>
                <a:sym typeface="Arial"/>
              </a:rPr>
              <a:t>Generate smart ensembles and collective coordinates</a:t>
            </a:r>
            <a:endParaRPr>
              <a:latin typeface="Arial"/>
              <a:ea typeface="Arial"/>
              <a:cs typeface="Arial"/>
              <a:sym typeface="Arial"/>
            </a:endParaRPr>
          </a:p>
          <a:p>
            <a:pPr marL="457200" lvl="0" indent="-342900" algn="l" rtl="0">
              <a:lnSpc>
                <a:spcPct val="100000"/>
              </a:lnSpc>
              <a:spcBef>
                <a:spcPts val="0"/>
              </a:spcBef>
              <a:spcAft>
                <a:spcPts val="0"/>
              </a:spcAft>
              <a:buSzPts val="1800"/>
              <a:buChar char="•"/>
            </a:pPr>
            <a:r>
              <a:rPr lang="en" sz="1800" b="1">
                <a:latin typeface="Arial"/>
                <a:ea typeface="Arial"/>
                <a:cs typeface="Arial"/>
                <a:sym typeface="Arial"/>
              </a:rPr>
              <a:t>Learn Surrogates for Simulations</a:t>
            </a:r>
            <a:endParaRPr sz="1800" b="1">
              <a:latin typeface="Arial"/>
              <a:ea typeface="Arial"/>
              <a:cs typeface="Arial"/>
              <a:sym typeface="Arial"/>
            </a:endParaRPr>
          </a:p>
          <a:p>
            <a:pPr marL="914400" lvl="1" indent="-342900" algn="l" rtl="0">
              <a:lnSpc>
                <a:spcPct val="100000"/>
              </a:lnSpc>
              <a:spcBef>
                <a:spcPts val="0"/>
              </a:spcBef>
              <a:spcAft>
                <a:spcPts val="0"/>
              </a:spcAft>
              <a:buSzPts val="1800"/>
              <a:buChar char="•"/>
            </a:pPr>
            <a:r>
              <a:rPr lang="en">
                <a:latin typeface="Arial"/>
                <a:ea typeface="Arial"/>
                <a:cs typeface="Arial"/>
                <a:sym typeface="Arial"/>
              </a:rPr>
              <a:t>Can be input specifications mapped into output features </a:t>
            </a:r>
            <a:endParaRPr>
              <a:latin typeface="Arial"/>
              <a:ea typeface="Arial"/>
              <a:cs typeface="Arial"/>
              <a:sym typeface="Arial"/>
            </a:endParaRPr>
          </a:p>
          <a:p>
            <a:pPr marL="1371600" lvl="2" indent="-317500" algn="l" rtl="0">
              <a:lnSpc>
                <a:spcPct val="100000"/>
              </a:lnSpc>
              <a:spcBef>
                <a:spcPts val="0"/>
              </a:spcBef>
              <a:spcAft>
                <a:spcPts val="0"/>
              </a:spcAft>
              <a:buSzPts val="1400"/>
              <a:buFont typeface="Arial"/>
              <a:buChar char="•"/>
            </a:pPr>
            <a:r>
              <a:rPr lang="en">
                <a:latin typeface="Arial"/>
                <a:ea typeface="Arial"/>
                <a:cs typeface="Arial"/>
                <a:sym typeface="Arial"/>
              </a:rPr>
              <a:t>Can be combined with experimental observation over same input specifications</a:t>
            </a:r>
            <a:endParaRPr>
              <a:latin typeface="Arial"/>
              <a:ea typeface="Arial"/>
              <a:cs typeface="Arial"/>
              <a:sym typeface="Arial"/>
            </a:endParaRPr>
          </a:p>
          <a:p>
            <a:pPr marL="914400" lvl="1" indent="-342900" algn="l" rtl="0">
              <a:lnSpc>
                <a:spcPct val="100000"/>
              </a:lnSpc>
              <a:spcBef>
                <a:spcPts val="0"/>
              </a:spcBef>
              <a:spcAft>
                <a:spcPts val="0"/>
              </a:spcAft>
              <a:buSzPts val="1800"/>
              <a:buChar char="•"/>
            </a:pPr>
            <a:r>
              <a:rPr lang="en">
                <a:latin typeface="Arial"/>
                <a:ea typeface="Arial"/>
                <a:cs typeface="Arial"/>
                <a:sym typeface="Arial"/>
              </a:rPr>
              <a:t>Or input field values mapped to output field values</a:t>
            </a:r>
            <a:endParaRPr>
              <a:latin typeface="Arial"/>
              <a:ea typeface="Arial"/>
              <a:cs typeface="Arial"/>
              <a:sym typeface="Arial"/>
            </a:endParaRPr>
          </a:p>
          <a:p>
            <a:pPr marL="457200" lvl="0" indent="-342900" algn="l" rtl="0">
              <a:lnSpc>
                <a:spcPct val="100000"/>
              </a:lnSpc>
              <a:spcBef>
                <a:spcPts val="0"/>
              </a:spcBef>
              <a:spcAft>
                <a:spcPts val="0"/>
              </a:spcAft>
              <a:buSzPts val="1800"/>
              <a:buChar char="•"/>
            </a:pPr>
            <a:r>
              <a:rPr lang="en" sz="1800">
                <a:latin typeface="Arial"/>
                <a:ea typeface="Arial"/>
                <a:cs typeface="Arial"/>
                <a:sym typeface="Arial"/>
              </a:rPr>
              <a:t>ML gives speedup factors from </a:t>
            </a:r>
            <a:r>
              <a:rPr lang="en" sz="1800" b="1">
                <a:latin typeface="Arial"/>
                <a:ea typeface="Arial"/>
                <a:cs typeface="Arial"/>
                <a:sym typeface="Arial"/>
              </a:rPr>
              <a:t>2</a:t>
            </a:r>
            <a:r>
              <a:rPr lang="en" sz="1800">
                <a:latin typeface="Arial"/>
                <a:ea typeface="Arial"/>
                <a:cs typeface="Arial"/>
                <a:sym typeface="Arial"/>
              </a:rPr>
              <a:t>  (static Autotuning) to </a:t>
            </a:r>
            <a:r>
              <a:rPr lang="en" sz="1800" b="1">
                <a:latin typeface="Arial"/>
                <a:ea typeface="Arial"/>
                <a:cs typeface="Arial"/>
                <a:sym typeface="Arial"/>
              </a:rPr>
              <a:t>10</a:t>
            </a:r>
            <a:r>
              <a:rPr lang="en" sz="1800" b="1" baseline="30000">
                <a:latin typeface="Arial"/>
                <a:ea typeface="Arial"/>
                <a:cs typeface="Arial"/>
                <a:sym typeface="Arial"/>
              </a:rPr>
              <a:t>N</a:t>
            </a:r>
            <a:r>
              <a:rPr lang="en" sz="1800">
                <a:latin typeface="Arial"/>
                <a:ea typeface="Arial"/>
                <a:cs typeface="Arial"/>
                <a:sym typeface="Arial"/>
              </a:rPr>
              <a:t> (N</a:t>
            </a:r>
            <a:r>
              <a:rPr lang="en" sz="1800" b="1">
                <a:latin typeface="Arial"/>
                <a:ea typeface="Arial"/>
                <a:cs typeface="Arial"/>
                <a:sym typeface="Arial"/>
              </a:rPr>
              <a:t>=5-8</a:t>
            </a:r>
            <a:r>
              <a:rPr lang="en" sz="1800">
                <a:latin typeface="Arial"/>
                <a:ea typeface="Arial"/>
                <a:cs typeface="Arial"/>
                <a:sym typeface="Arial"/>
              </a:rPr>
              <a:t> in examples) from surrogates with</a:t>
            </a:r>
            <a:r>
              <a:rPr lang="en" sz="1800" b="1">
                <a:latin typeface="Arial"/>
                <a:ea typeface="Arial"/>
                <a:cs typeface="Arial"/>
                <a:sym typeface="Arial"/>
              </a:rPr>
              <a:t> strong speedup</a:t>
            </a:r>
            <a:r>
              <a:rPr lang="en" sz="1800">
                <a:latin typeface="Arial"/>
                <a:ea typeface="Arial"/>
                <a:cs typeface="Arial"/>
                <a:sym typeface="Arial"/>
              </a:rPr>
              <a:t> (fixed problem speedup)</a:t>
            </a:r>
            <a:endParaRPr sz="1800">
              <a:latin typeface="Arial"/>
              <a:ea typeface="Arial"/>
              <a:cs typeface="Arial"/>
              <a:sym typeface="Arial"/>
            </a:endParaRPr>
          </a:p>
        </p:txBody>
      </p:sp>
      <p:sp>
        <p:nvSpPr>
          <p:cNvPr id="246" name="Google Shape;246;p26"/>
          <p:cNvSpPr txBox="1">
            <a:spLocks noGrp="1"/>
          </p:cNvSpPr>
          <p:nvPr>
            <p:ph type="sldNum" idx="12"/>
          </p:nvPr>
        </p:nvSpPr>
        <p:spPr>
          <a:xfrm>
            <a:off x="8246603" y="4834130"/>
            <a:ext cx="818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27"/>
          <p:cNvSpPr txBox="1">
            <a:spLocks noGrp="1"/>
          </p:cNvSpPr>
          <p:nvPr>
            <p:ph type="title"/>
          </p:nvPr>
        </p:nvSpPr>
        <p:spPr>
          <a:xfrm>
            <a:off x="0" y="5825"/>
            <a:ext cx="9144000" cy="699821"/>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800"/>
              <a:buFont typeface="Calibri"/>
              <a:buNone/>
            </a:pPr>
            <a:r>
              <a:rPr lang="en" sz="1800"/>
              <a:t>MLaroundHPC: Machine learning for performance enhancement with Surrogates of molecular dynamics simulations</a:t>
            </a:r>
            <a:endParaRPr sz="1100"/>
          </a:p>
        </p:txBody>
      </p:sp>
      <p:sp>
        <p:nvSpPr>
          <p:cNvPr id="252" name="Google Shape;252;p27"/>
          <p:cNvSpPr txBox="1">
            <a:spLocks noGrp="1"/>
          </p:cNvSpPr>
          <p:nvPr>
            <p:ph type="body" idx="1"/>
          </p:nvPr>
        </p:nvSpPr>
        <p:spPr>
          <a:xfrm>
            <a:off x="6029857" y="336232"/>
            <a:ext cx="3148500" cy="4097400"/>
          </a:xfrm>
          <a:prstGeom prst="rect">
            <a:avLst/>
          </a:prstGeom>
          <a:noFill/>
          <a:ln>
            <a:noFill/>
          </a:ln>
        </p:spPr>
        <p:txBody>
          <a:bodyPr spcFirstLastPara="1" wrap="square" lIns="68575" tIns="34275" rIns="68575" bIns="34275" anchor="t" anchorCtr="0">
            <a:noAutofit/>
          </a:bodyPr>
          <a:lstStyle/>
          <a:p>
            <a:pPr marL="177800" lvl="0" indent="-177800" algn="l" rtl="0">
              <a:lnSpc>
                <a:spcPct val="115000"/>
              </a:lnSpc>
              <a:spcBef>
                <a:spcPts val="0"/>
              </a:spcBef>
              <a:spcAft>
                <a:spcPts val="0"/>
              </a:spcAft>
              <a:buClr>
                <a:schemeClr val="dk1"/>
              </a:buClr>
              <a:buSzPts val="1400"/>
              <a:buFont typeface="Open Sans"/>
              <a:buChar char="•"/>
            </a:pPr>
            <a:r>
              <a:rPr lang="en" sz="1400" dirty="0"/>
              <a:t>Employed to extract the ionic structure in electrolyte solutions confined by planar and spherical surfaces.</a:t>
            </a:r>
            <a:endParaRPr sz="1100" dirty="0"/>
          </a:p>
          <a:p>
            <a:pPr marL="177800" lvl="0" indent="-177800" algn="l" rtl="0">
              <a:lnSpc>
                <a:spcPct val="115000"/>
              </a:lnSpc>
              <a:spcBef>
                <a:spcPts val="800"/>
              </a:spcBef>
              <a:spcAft>
                <a:spcPts val="0"/>
              </a:spcAft>
              <a:buClr>
                <a:schemeClr val="dk1"/>
              </a:buClr>
              <a:buSzPts val="1400"/>
              <a:buFont typeface="Open Sans"/>
              <a:buChar char="•"/>
            </a:pPr>
            <a:r>
              <a:rPr lang="en" sz="1400" dirty="0"/>
              <a:t>Written with C++ and accelerated with hybrid MPI-OpenMP.</a:t>
            </a:r>
            <a:endParaRPr sz="1100" dirty="0"/>
          </a:p>
          <a:p>
            <a:pPr marL="177800" lvl="0" indent="-177800" algn="l" rtl="0">
              <a:lnSpc>
                <a:spcPct val="115000"/>
              </a:lnSpc>
              <a:spcBef>
                <a:spcPts val="800"/>
              </a:spcBef>
              <a:spcAft>
                <a:spcPts val="0"/>
              </a:spcAft>
              <a:buClr>
                <a:schemeClr val="dk1"/>
              </a:buClr>
              <a:buSzPts val="1400"/>
              <a:buFont typeface="Open Sans"/>
              <a:buChar char="•"/>
            </a:pPr>
            <a:r>
              <a:rPr lang="en" sz="1400" dirty="0"/>
              <a:t>MLaroundHPC successfully learns desired features associated with the output ionic density that are in excellent agreement with the results from explicit molecular dynamics simulations. </a:t>
            </a:r>
            <a:endParaRPr sz="1100" dirty="0"/>
          </a:p>
          <a:p>
            <a:pPr marL="177800" lvl="0" indent="-177800" algn="l" rtl="0">
              <a:lnSpc>
                <a:spcPct val="115000"/>
              </a:lnSpc>
              <a:spcBef>
                <a:spcPts val="800"/>
              </a:spcBef>
              <a:spcAft>
                <a:spcPts val="0"/>
              </a:spcAft>
              <a:buClr>
                <a:schemeClr val="dk1"/>
              </a:buClr>
              <a:buSzPts val="1400"/>
              <a:buFont typeface="Open Sans"/>
              <a:buChar char="•"/>
            </a:pPr>
            <a:r>
              <a:rPr lang="en" sz="1400" dirty="0"/>
              <a:t>Deployed on </a:t>
            </a:r>
            <a:r>
              <a:rPr lang="en" sz="1400" b="1" dirty="0"/>
              <a:t>nanoHub</a:t>
            </a:r>
            <a:r>
              <a:rPr lang="en" sz="1400" dirty="0"/>
              <a:t> where surrogates particularly useful in education</a:t>
            </a:r>
            <a:endParaRPr sz="1400" dirty="0"/>
          </a:p>
          <a:p>
            <a:pPr marL="177800" lvl="0" indent="-177800" algn="l" rtl="0">
              <a:lnSpc>
                <a:spcPct val="115000"/>
              </a:lnSpc>
              <a:spcBef>
                <a:spcPts val="800"/>
              </a:spcBef>
              <a:spcAft>
                <a:spcPts val="0"/>
              </a:spcAft>
              <a:buSzPts val="1400"/>
              <a:buFont typeface="Open Sans"/>
              <a:buChar char="•"/>
            </a:pPr>
            <a:r>
              <a:rPr lang="en" sz="1400" b="1" dirty="0"/>
              <a:t>Speedup 10</a:t>
            </a:r>
            <a:r>
              <a:rPr lang="en" sz="1400" b="1" baseline="30000" dirty="0"/>
              <a:t>5</a:t>
            </a:r>
            <a:endParaRPr sz="1100" b="1" dirty="0"/>
          </a:p>
          <a:p>
            <a:pPr marL="0" lvl="0" indent="0" algn="l" rtl="0">
              <a:lnSpc>
                <a:spcPct val="115000"/>
              </a:lnSpc>
              <a:spcBef>
                <a:spcPts val="800"/>
              </a:spcBef>
              <a:spcAft>
                <a:spcPts val="0"/>
              </a:spcAft>
              <a:buNone/>
            </a:pPr>
            <a:endParaRPr sz="1400" dirty="0"/>
          </a:p>
        </p:txBody>
      </p:sp>
      <p:grpSp>
        <p:nvGrpSpPr>
          <p:cNvPr id="253" name="Google Shape;253;p27"/>
          <p:cNvGrpSpPr/>
          <p:nvPr/>
        </p:nvGrpSpPr>
        <p:grpSpPr>
          <a:xfrm>
            <a:off x="0" y="2901549"/>
            <a:ext cx="5995282" cy="1764222"/>
            <a:chOff x="196690" y="1128045"/>
            <a:chExt cx="8947310" cy="3315768"/>
          </a:xfrm>
        </p:grpSpPr>
        <p:pic>
          <p:nvPicPr>
            <p:cNvPr id="254" name="Google Shape;254;p27"/>
            <p:cNvPicPr preferRelativeResize="0"/>
            <p:nvPr/>
          </p:nvPicPr>
          <p:blipFill rotWithShape="1">
            <a:blip r:embed="rId3">
              <a:alphaModFix/>
            </a:blip>
            <a:srcRect/>
            <a:stretch/>
          </p:blipFill>
          <p:spPr>
            <a:xfrm>
              <a:off x="196690" y="1128045"/>
              <a:ext cx="8947310" cy="3315768"/>
            </a:xfrm>
            <a:prstGeom prst="rect">
              <a:avLst/>
            </a:prstGeom>
            <a:noFill/>
            <a:ln>
              <a:noFill/>
            </a:ln>
          </p:spPr>
        </p:pic>
        <p:sp>
          <p:nvSpPr>
            <p:cNvPr id="255" name="Google Shape;255;p27"/>
            <p:cNvSpPr/>
            <p:nvPr/>
          </p:nvSpPr>
          <p:spPr>
            <a:xfrm>
              <a:off x="2414187" y="2870219"/>
              <a:ext cx="1525424" cy="1206124"/>
            </a:xfrm>
            <a:prstGeom prst="rect">
              <a:avLst/>
            </a:prstGeom>
            <a:solidFill>
              <a:srgbClr val="DDEAF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000" b="0" i="0" u="none" strike="noStrike" cap="none">
                  <a:solidFill>
                    <a:srgbClr val="000000"/>
                  </a:solidFill>
                  <a:latin typeface="Arial"/>
                  <a:ea typeface="Arial"/>
                  <a:cs typeface="Arial"/>
                  <a:sym typeface="Arial"/>
                </a:rPr>
                <a:t>ML-Based Simulation Prediction </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ANN Model</a:t>
              </a:r>
              <a:endParaRPr sz="1100"/>
            </a:p>
          </p:txBody>
        </p:sp>
        <p:sp>
          <p:nvSpPr>
            <p:cNvPr id="256" name="Google Shape;256;p27"/>
            <p:cNvSpPr/>
            <p:nvPr/>
          </p:nvSpPr>
          <p:spPr>
            <a:xfrm>
              <a:off x="4042160" y="2955031"/>
              <a:ext cx="1119500" cy="35219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18275" tIns="9125" rIns="0" bIns="9125" anchor="ctr" anchorCtr="0">
              <a:noAutofit/>
            </a:bodyPr>
            <a:lstStyle/>
            <a:p>
              <a:pPr marL="0" marR="0" lvl="0" indent="0" algn="ctr" rtl="0">
                <a:spcBef>
                  <a:spcPts val="0"/>
                </a:spcBef>
                <a:spcAft>
                  <a:spcPts val="0"/>
                </a:spcAft>
                <a:buNone/>
              </a:pPr>
              <a:r>
                <a:rPr lang="en" sz="1000" b="0" i="0" u="none" strike="noStrike" cap="none">
                  <a:solidFill>
                    <a:srgbClr val="FFFFFF"/>
                  </a:solidFill>
                  <a:latin typeface="Arial"/>
                  <a:ea typeface="Arial"/>
                  <a:cs typeface="Arial"/>
                  <a:sym typeface="Arial"/>
                </a:rPr>
                <a:t>Training</a:t>
              </a:r>
              <a:endParaRPr sz="1100"/>
            </a:p>
          </p:txBody>
        </p:sp>
        <p:sp>
          <p:nvSpPr>
            <p:cNvPr id="257" name="Google Shape;257;p27"/>
            <p:cNvSpPr/>
            <p:nvPr/>
          </p:nvSpPr>
          <p:spPr>
            <a:xfrm>
              <a:off x="4042160" y="3376235"/>
              <a:ext cx="1119500" cy="639220"/>
            </a:xfrm>
            <a:prstGeom prst="rect">
              <a:avLst/>
            </a:prstGeom>
            <a:solidFill>
              <a:srgbClr val="FF99CC"/>
            </a:solidFill>
            <a:ln w="12700" cap="flat" cmpd="sng">
              <a:solidFill>
                <a:srgbClr val="31538F"/>
              </a:solidFill>
              <a:prstDash val="solid"/>
              <a:miter lim="800000"/>
              <a:headEnd type="none" w="sm" len="sm"/>
              <a:tailEnd type="none" w="sm" len="sm"/>
            </a:ln>
          </p:spPr>
          <p:txBody>
            <a:bodyPr spcFirstLastPara="1" wrap="square" lIns="18275" tIns="9125" rIns="0" bIns="9125" anchor="ctr" anchorCtr="0">
              <a:noAutofit/>
            </a:bodyPr>
            <a:lstStyle/>
            <a:p>
              <a:pPr marL="0" marR="0" lvl="0" indent="0" algn="ctr" rtl="0">
                <a:spcBef>
                  <a:spcPts val="0"/>
                </a:spcBef>
                <a:spcAft>
                  <a:spcPts val="0"/>
                </a:spcAft>
                <a:buNone/>
              </a:pPr>
              <a:r>
                <a:rPr lang="en" sz="1000" b="0" i="0" u="none" strike="noStrike" cap="none">
                  <a:solidFill>
                    <a:srgbClr val="FFFFFF"/>
                  </a:solidFill>
                  <a:latin typeface="Arial"/>
                  <a:ea typeface="Arial"/>
                  <a:cs typeface="Arial"/>
                  <a:sym typeface="Arial"/>
                </a:rPr>
                <a:t>Inference</a:t>
              </a:r>
              <a:endParaRPr sz="1100"/>
            </a:p>
          </p:txBody>
        </p:sp>
      </p:grpSp>
      <p:pic>
        <p:nvPicPr>
          <p:cNvPr id="258" name="Google Shape;258;p27"/>
          <p:cNvPicPr preferRelativeResize="0"/>
          <p:nvPr/>
        </p:nvPicPr>
        <p:blipFill rotWithShape="1">
          <a:blip r:embed="rId4">
            <a:alphaModFix/>
          </a:blip>
          <a:srcRect/>
          <a:stretch/>
        </p:blipFill>
        <p:spPr>
          <a:xfrm>
            <a:off x="88979" y="656690"/>
            <a:ext cx="3285286" cy="2029017"/>
          </a:xfrm>
          <a:prstGeom prst="rect">
            <a:avLst/>
          </a:prstGeom>
          <a:noFill/>
          <a:ln>
            <a:noFill/>
          </a:ln>
        </p:spPr>
      </p:pic>
      <p:pic>
        <p:nvPicPr>
          <p:cNvPr id="259" name="Google Shape;259;p27"/>
          <p:cNvPicPr preferRelativeResize="0"/>
          <p:nvPr/>
        </p:nvPicPr>
        <p:blipFill rotWithShape="1">
          <a:blip r:embed="rId5">
            <a:alphaModFix/>
          </a:blip>
          <a:srcRect/>
          <a:stretch/>
        </p:blipFill>
        <p:spPr>
          <a:xfrm>
            <a:off x="3463245" y="708668"/>
            <a:ext cx="2679979" cy="1977040"/>
          </a:xfrm>
          <a:prstGeom prst="rect">
            <a:avLst/>
          </a:prstGeom>
          <a:noFill/>
          <a:ln>
            <a:noFill/>
          </a:ln>
        </p:spPr>
      </p:pic>
      <p:sp>
        <p:nvSpPr>
          <p:cNvPr id="260" name="Google Shape;260;p27"/>
          <p:cNvSpPr txBox="1"/>
          <p:nvPr/>
        </p:nvSpPr>
        <p:spPr>
          <a:xfrm>
            <a:off x="2530903" y="379800"/>
            <a:ext cx="3464700" cy="276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Work with JCS Kadupitiya and Vikram Jadhao</a:t>
            </a:r>
            <a:endParaRPr sz="14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8"/>
          <p:cNvSpPr txBox="1">
            <a:spLocks noGrp="1"/>
          </p:cNvSpPr>
          <p:nvPr>
            <p:ph type="title"/>
          </p:nvPr>
        </p:nvSpPr>
        <p:spPr>
          <a:xfrm>
            <a:off x="9549" y="543219"/>
            <a:ext cx="9144000" cy="5028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3000"/>
              <a:buFont typeface="Arial"/>
              <a:buNone/>
            </a:pPr>
            <a:r>
              <a:rPr lang="en" sz="2400">
                <a:latin typeface="Arial"/>
                <a:ea typeface="Arial"/>
                <a:cs typeface="Arial"/>
                <a:sym typeface="Arial"/>
              </a:rPr>
              <a:t>INSILICO MEDICINE USED CREATIVE AI TO DESIGN POTENTIAL DRUGS IN JUST 21 DAYS</a:t>
            </a:r>
            <a:endParaRPr sz="2400">
              <a:latin typeface="Arial"/>
              <a:ea typeface="Arial"/>
              <a:cs typeface="Arial"/>
              <a:sym typeface="Arial"/>
            </a:endParaRPr>
          </a:p>
        </p:txBody>
      </p:sp>
      <p:sp>
        <p:nvSpPr>
          <p:cNvPr id="266" name="Google Shape;266;p28"/>
          <p:cNvSpPr txBox="1">
            <a:spLocks noGrp="1"/>
          </p:cNvSpPr>
          <p:nvPr>
            <p:ph type="body" idx="1"/>
          </p:nvPr>
        </p:nvSpPr>
        <p:spPr>
          <a:xfrm>
            <a:off x="9550" y="1083525"/>
            <a:ext cx="9021900" cy="3568800"/>
          </a:xfrm>
          <a:prstGeom prst="rect">
            <a:avLst/>
          </a:prstGeom>
          <a:noFill/>
          <a:ln>
            <a:noFill/>
          </a:ln>
        </p:spPr>
        <p:txBody>
          <a:bodyPr spcFirstLastPara="1" wrap="square" lIns="68575" tIns="34275" rIns="68575" bIns="34275" anchor="t" anchorCtr="0">
            <a:noAutofit/>
          </a:bodyPr>
          <a:lstStyle/>
          <a:p>
            <a:pPr marL="177800" lvl="0" indent="-177800" algn="l" rtl="0">
              <a:lnSpc>
                <a:spcPct val="100000"/>
              </a:lnSpc>
              <a:spcBef>
                <a:spcPts val="0"/>
              </a:spcBef>
              <a:spcAft>
                <a:spcPts val="0"/>
              </a:spcAft>
              <a:buClr>
                <a:schemeClr val="dk1"/>
              </a:buClr>
              <a:buSzPts val="1600"/>
              <a:buChar char="•"/>
            </a:pPr>
            <a:r>
              <a:rPr lang="en" sz="1600" b="1">
                <a:latin typeface="Arial"/>
                <a:ea typeface="Arial"/>
                <a:cs typeface="Arial"/>
                <a:sym typeface="Arial"/>
              </a:rPr>
              <a:t>Map Drug (Material) Structure to Drug (Material) Properties</a:t>
            </a:r>
            <a:endParaRPr sz="1600">
              <a:latin typeface="Arial"/>
              <a:ea typeface="Arial"/>
              <a:cs typeface="Arial"/>
              <a:sym typeface="Arial"/>
            </a:endParaRPr>
          </a:p>
          <a:p>
            <a:pPr marL="177800" lvl="0" indent="-177800" algn="l" rtl="0">
              <a:lnSpc>
                <a:spcPct val="100000"/>
              </a:lnSpc>
              <a:spcBef>
                <a:spcPts val="0"/>
              </a:spcBef>
              <a:spcAft>
                <a:spcPts val="0"/>
              </a:spcAft>
              <a:buClr>
                <a:schemeClr val="dk1"/>
              </a:buClr>
              <a:buSzPts val="1600"/>
              <a:buChar char="•"/>
            </a:pPr>
            <a:r>
              <a:rPr lang="en" sz="1600">
                <a:latin typeface="Arial"/>
                <a:ea typeface="Arial"/>
                <a:cs typeface="Arial"/>
                <a:sym typeface="Arial"/>
              </a:rPr>
              <a:t>Hong Kong-based </a:t>
            </a:r>
            <a:r>
              <a:rPr lang="en" sz="1600" b="1">
                <a:latin typeface="Arial"/>
                <a:ea typeface="Arial"/>
                <a:cs typeface="Arial"/>
                <a:sym typeface="Arial"/>
              </a:rPr>
              <a:t>Insilico Medicine </a:t>
            </a:r>
            <a:r>
              <a:rPr lang="en" sz="1600">
                <a:latin typeface="Arial"/>
                <a:ea typeface="Arial"/>
                <a:cs typeface="Arial"/>
                <a:sym typeface="Arial"/>
              </a:rPr>
              <a:t>sent shockwaves through the pharma industry after publishing research in Nature Biotechnology that proves its AI-powered drug discovery system was capable of producing at least one </a:t>
            </a:r>
            <a:r>
              <a:rPr lang="en" sz="1600" b="1">
                <a:latin typeface="Arial"/>
                <a:ea typeface="Arial"/>
                <a:cs typeface="Arial"/>
                <a:sym typeface="Arial"/>
              </a:rPr>
              <a:t>potential treatment for fibrosis </a:t>
            </a:r>
            <a:r>
              <a:rPr lang="en" sz="1600">
                <a:latin typeface="Arial"/>
                <a:ea typeface="Arial"/>
                <a:cs typeface="Arial"/>
                <a:sym typeface="Arial"/>
              </a:rPr>
              <a:t>in less than a month's time.</a:t>
            </a:r>
            <a:endParaRPr sz="1600">
              <a:latin typeface="Arial"/>
              <a:ea typeface="Arial"/>
              <a:cs typeface="Arial"/>
              <a:sym typeface="Arial"/>
            </a:endParaRPr>
          </a:p>
          <a:p>
            <a:pPr marL="177800" lvl="0" indent="-177800" algn="l" rtl="0">
              <a:lnSpc>
                <a:spcPct val="100000"/>
              </a:lnSpc>
              <a:spcBef>
                <a:spcPts val="0"/>
              </a:spcBef>
              <a:spcAft>
                <a:spcPts val="0"/>
              </a:spcAft>
              <a:buClr>
                <a:schemeClr val="dk1"/>
              </a:buClr>
              <a:buSzPts val="1600"/>
              <a:buChar char="•"/>
            </a:pPr>
            <a:r>
              <a:rPr lang="en" sz="1600">
                <a:latin typeface="Arial"/>
                <a:ea typeface="Arial"/>
                <a:cs typeface="Arial"/>
                <a:sym typeface="Arial"/>
              </a:rPr>
              <a:t> The system uses a </a:t>
            </a:r>
            <a:r>
              <a:rPr lang="en" sz="1600" b="1">
                <a:latin typeface="Arial"/>
                <a:ea typeface="Arial"/>
                <a:cs typeface="Arial"/>
                <a:sym typeface="Arial"/>
              </a:rPr>
              <a:t>Deep Reinforcement Learning </a:t>
            </a:r>
            <a:r>
              <a:rPr lang="en" sz="1600">
                <a:latin typeface="Arial"/>
                <a:ea typeface="Arial"/>
                <a:cs typeface="Arial"/>
                <a:sym typeface="Arial"/>
              </a:rPr>
              <a:t>algorithm that can imagine potential protein structures based on existing research and certain preprogrammed design criteria. </a:t>
            </a:r>
            <a:endParaRPr sz="1600">
              <a:latin typeface="Arial"/>
              <a:ea typeface="Arial"/>
              <a:cs typeface="Arial"/>
              <a:sym typeface="Arial"/>
            </a:endParaRPr>
          </a:p>
          <a:p>
            <a:pPr marL="177800" lvl="0" indent="-177800" algn="l" rtl="0">
              <a:lnSpc>
                <a:spcPct val="100000"/>
              </a:lnSpc>
              <a:spcBef>
                <a:spcPts val="0"/>
              </a:spcBef>
              <a:spcAft>
                <a:spcPts val="0"/>
              </a:spcAft>
              <a:buClr>
                <a:schemeClr val="dk1"/>
              </a:buClr>
              <a:buSzPts val="1600"/>
              <a:buChar char="•"/>
            </a:pPr>
            <a:r>
              <a:rPr lang="en" sz="1600">
                <a:latin typeface="Arial"/>
                <a:ea typeface="Arial"/>
                <a:cs typeface="Arial"/>
                <a:sym typeface="Arial"/>
              </a:rPr>
              <a:t>Insilico's system initially produced 30,000 possible designs, which the research team whittled down to six that were synthesized in the lab, with one design eventually tested on mice to promising results.</a:t>
            </a:r>
            <a:endParaRPr sz="1600">
              <a:latin typeface="Arial"/>
              <a:ea typeface="Arial"/>
              <a:cs typeface="Arial"/>
              <a:sym typeface="Arial"/>
            </a:endParaRPr>
          </a:p>
          <a:p>
            <a:pPr marL="177800" lvl="0" indent="-190500" algn="l" rtl="0">
              <a:lnSpc>
                <a:spcPct val="100000"/>
              </a:lnSpc>
              <a:spcBef>
                <a:spcPts val="0"/>
              </a:spcBef>
              <a:spcAft>
                <a:spcPts val="0"/>
              </a:spcAft>
              <a:buClr>
                <a:schemeClr val="dk1"/>
              </a:buClr>
              <a:buSzPts val="1800"/>
              <a:buChar char="•"/>
            </a:pPr>
            <a:r>
              <a:rPr lang="en" sz="1600">
                <a:latin typeface="Arial"/>
                <a:ea typeface="Arial"/>
                <a:cs typeface="Arial"/>
                <a:sym typeface="Arial"/>
              </a:rPr>
              <a:t>Insilico's AI-powered research process could offer a massive push forward for the pharmaceutical industry, which faces increasingly high drug development costs. In </a:t>
            </a:r>
            <a:r>
              <a:rPr lang="en" sz="1600" b="1">
                <a:latin typeface="Arial"/>
                <a:ea typeface="Arial"/>
                <a:cs typeface="Arial"/>
                <a:sym typeface="Arial"/>
              </a:rPr>
              <a:t>just a handful of weeks</a:t>
            </a:r>
            <a:r>
              <a:rPr lang="en" sz="1600">
                <a:latin typeface="Arial"/>
                <a:ea typeface="Arial"/>
                <a:cs typeface="Arial"/>
                <a:sym typeface="Arial"/>
              </a:rPr>
              <a:t> and for </a:t>
            </a:r>
            <a:r>
              <a:rPr lang="en" sz="1600" b="1">
                <a:latin typeface="Arial"/>
                <a:ea typeface="Arial"/>
                <a:cs typeface="Arial"/>
                <a:sym typeface="Arial"/>
              </a:rPr>
              <a:t>approximately $150,000</a:t>
            </a:r>
            <a:r>
              <a:rPr lang="en" sz="1600">
                <a:latin typeface="Arial"/>
                <a:ea typeface="Arial"/>
                <a:cs typeface="Arial"/>
                <a:sym typeface="Arial"/>
              </a:rPr>
              <a:t>, Insilico delivered what typically takes pharmaceutical companies </a:t>
            </a:r>
            <a:r>
              <a:rPr lang="en" sz="1600" b="1">
                <a:latin typeface="Arial"/>
                <a:ea typeface="Arial"/>
                <a:cs typeface="Arial"/>
                <a:sym typeface="Arial"/>
              </a:rPr>
              <a:t>$2.6 billion </a:t>
            </a:r>
            <a:r>
              <a:rPr lang="en" sz="1600">
                <a:latin typeface="Arial"/>
                <a:ea typeface="Arial"/>
                <a:cs typeface="Arial"/>
                <a:sym typeface="Arial"/>
              </a:rPr>
              <a:t>over </a:t>
            </a:r>
            <a:r>
              <a:rPr lang="en" sz="1600" b="1">
                <a:latin typeface="Arial"/>
                <a:ea typeface="Arial"/>
                <a:cs typeface="Arial"/>
                <a:sym typeface="Arial"/>
              </a:rPr>
              <a:t>seven years</a:t>
            </a:r>
            <a:r>
              <a:rPr lang="en" sz="1600">
                <a:latin typeface="Arial"/>
                <a:ea typeface="Arial"/>
                <a:cs typeface="Arial"/>
                <a:sym typeface="Arial"/>
              </a:rPr>
              <a:t>.</a:t>
            </a:r>
            <a:r>
              <a:rPr lang="en" sz="1800">
                <a:latin typeface="Arial"/>
                <a:ea typeface="Arial"/>
                <a:cs typeface="Arial"/>
                <a:sym typeface="Arial"/>
              </a:rPr>
              <a:t> </a:t>
            </a:r>
            <a:endParaRPr sz="1800">
              <a:latin typeface="Arial"/>
              <a:ea typeface="Arial"/>
              <a:cs typeface="Arial"/>
              <a:sym typeface="Arial"/>
            </a:endParaRPr>
          </a:p>
        </p:txBody>
      </p:sp>
      <p:sp>
        <p:nvSpPr>
          <p:cNvPr id="267" name="Google Shape;267;p28"/>
          <p:cNvSpPr txBox="1">
            <a:spLocks noGrp="1"/>
          </p:cNvSpPr>
          <p:nvPr>
            <p:ph type="sldNum" idx="12"/>
          </p:nvPr>
        </p:nvSpPr>
        <p:spPr>
          <a:xfrm>
            <a:off x="8246603" y="4834130"/>
            <a:ext cx="81852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19</a:t>
            </a:fld>
            <a:endParaRPr/>
          </a:p>
        </p:txBody>
      </p:sp>
      <p:sp>
        <p:nvSpPr>
          <p:cNvPr id="268" name="Google Shape;268;p28"/>
          <p:cNvSpPr txBox="1"/>
          <p:nvPr/>
        </p:nvSpPr>
        <p:spPr>
          <a:xfrm>
            <a:off x="161100" y="81775"/>
            <a:ext cx="4410900" cy="399600"/>
          </a:xfrm>
          <a:prstGeom prst="rect">
            <a:avLst/>
          </a:prstGeom>
          <a:noFill/>
          <a:ln>
            <a:noFill/>
          </a:ln>
        </p:spPr>
        <p:txBody>
          <a:bodyPr spcFirstLastPara="1" wrap="square" lIns="91425" tIns="91425" rIns="91425" bIns="91425" anchor="t" anchorCtr="0">
            <a:noAutofit/>
          </a:bodyPr>
          <a:lstStyle/>
          <a:p>
            <a:pPr marL="0" lvl="0" indent="0" algn="l" rtl="0">
              <a:lnSpc>
                <a:spcPct val="70000"/>
              </a:lnSpc>
              <a:spcBef>
                <a:spcPts val="0"/>
              </a:spcBef>
              <a:spcAft>
                <a:spcPts val="0"/>
              </a:spcAft>
              <a:buNone/>
            </a:pPr>
            <a:r>
              <a:rPr lang="en" sz="1800" i="1">
                <a:solidFill>
                  <a:schemeClr val="dk1"/>
                </a:solidFill>
              </a:rPr>
              <a:t>September 4 2019 News Item</a:t>
            </a:r>
            <a:endParaRPr i="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0"/>
          <p:cNvSpPr txBox="1">
            <a:spLocks noGrp="1"/>
          </p:cNvSpPr>
          <p:nvPr>
            <p:ph type="title"/>
          </p:nvPr>
        </p:nvSpPr>
        <p:spPr>
          <a:xfrm>
            <a:off x="622900" y="45450"/>
            <a:ext cx="7772400" cy="7206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b="1">
                <a:latin typeface="Arial"/>
                <a:ea typeface="Arial"/>
                <a:cs typeface="Arial"/>
                <a:sym typeface="Arial"/>
              </a:rPr>
              <a:t>Starting with Big Data</a:t>
            </a:r>
            <a:endParaRPr b="1">
              <a:latin typeface="Arial"/>
              <a:ea typeface="Arial"/>
              <a:cs typeface="Arial"/>
              <a:sym typeface="Arial"/>
            </a:endParaRPr>
          </a:p>
        </p:txBody>
      </p:sp>
      <p:sp>
        <p:nvSpPr>
          <p:cNvPr id="55" name="Google Shape;55;p10"/>
          <p:cNvSpPr txBox="1">
            <a:spLocks noGrp="1"/>
          </p:cNvSpPr>
          <p:nvPr>
            <p:ph type="body" idx="1"/>
          </p:nvPr>
        </p:nvSpPr>
        <p:spPr>
          <a:xfrm>
            <a:off x="0" y="616675"/>
            <a:ext cx="9144000" cy="4412400"/>
          </a:xfrm>
          <a:prstGeom prst="rect">
            <a:avLst/>
          </a:prstGeom>
        </p:spPr>
        <p:txBody>
          <a:bodyPr spcFirstLastPara="1" wrap="square" lIns="68575" tIns="68575" rIns="68575" bIns="68575" anchor="t" anchorCtr="0">
            <a:noAutofit/>
          </a:bodyPr>
          <a:lstStyle/>
          <a:p>
            <a:pPr marL="457200" lvl="0" indent="-349250" algn="l" rtl="0">
              <a:spcBef>
                <a:spcPts val="0"/>
              </a:spcBef>
              <a:spcAft>
                <a:spcPts val="0"/>
              </a:spcAft>
              <a:buSzPts val="1900"/>
              <a:buChar char="●"/>
            </a:pPr>
            <a:r>
              <a:rPr lang="en" sz="1900"/>
              <a:t>In 1964 my PhD supervisor told me </a:t>
            </a:r>
            <a:br>
              <a:rPr lang="en" sz="1900"/>
            </a:br>
            <a:r>
              <a:rPr lang="en" sz="1900"/>
              <a:t>       </a:t>
            </a:r>
            <a:r>
              <a:rPr lang="en" sz="1900" i="1"/>
              <a:t>“Geoffrey, not many people look at data, why don’t you!”</a:t>
            </a:r>
            <a:endParaRPr sz="1900" i="1"/>
          </a:p>
          <a:p>
            <a:pPr marL="457200" lvl="0" indent="-349250" algn="l" rtl="0">
              <a:spcBef>
                <a:spcPts val="0"/>
              </a:spcBef>
              <a:spcAft>
                <a:spcPts val="0"/>
              </a:spcAft>
              <a:buSzPts val="1900"/>
              <a:buChar char="●"/>
            </a:pPr>
            <a:r>
              <a:rPr lang="en" sz="1900"/>
              <a:t>For next 20 years I compared particle physics theory and experimental data with models (approximate </a:t>
            </a:r>
            <a:r>
              <a:rPr lang="en" sz="1900" b="1"/>
              <a:t>Digital Twins </a:t>
            </a:r>
            <a:r>
              <a:rPr lang="en" sz="1900"/>
              <a:t>and termed phenomenology)</a:t>
            </a:r>
            <a:endParaRPr sz="1900"/>
          </a:p>
          <a:p>
            <a:pPr marL="457200" lvl="0" indent="-349250" algn="l" rtl="0">
              <a:spcBef>
                <a:spcPts val="0"/>
              </a:spcBef>
              <a:spcAft>
                <a:spcPts val="0"/>
              </a:spcAft>
              <a:buSzPts val="1900"/>
              <a:buChar char="●"/>
            </a:pPr>
            <a:r>
              <a:rPr lang="en" sz="1900"/>
              <a:t>Cambridge and indeed all of UK, had at the time modest computing facilities so I crossed the ocean</a:t>
            </a:r>
            <a:endParaRPr sz="1900"/>
          </a:p>
          <a:p>
            <a:pPr marL="457200" lvl="0" indent="-349250" algn="l" rtl="0">
              <a:spcBef>
                <a:spcPts val="0"/>
              </a:spcBef>
              <a:spcAft>
                <a:spcPts val="0"/>
              </a:spcAft>
              <a:buSzPts val="1900"/>
              <a:buChar char="●"/>
            </a:pPr>
            <a:r>
              <a:rPr lang="en" sz="1900"/>
              <a:t>Note phenomenology was typically not respected but Feynman and Gell-Mann built theories on experiment and Feynman liked models</a:t>
            </a:r>
            <a:endParaRPr sz="1900"/>
          </a:p>
          <a:p>
            <a:pPr marL="457200" lvl="0" indent="-349250" algn="l" rtl="0">
              <a:spcBef>
                <a:spcPts val="0"/>
              </a:spcBef>
              <a:spcAft>
                <a:spcPts val="0"/>
              </a:spcAft>
              <a:buSzPts val="1900"/>
              <a:buChar char="●"/>
            </a:pPr>
            <a:r>
              <a:rPr lang="en" sz="1900"/>
              <a:t>In ~1980 I taught first </a:t>
            </a:r>
            <a:r>
              <a:rPr lang="en" sz="1900" b="1"/>
              <a:t>statistics class</a:t>
            </a:r>
            <a:r>
              <a:rPr lang="en" sz="1900"/>
              <a:t> Ph229 at Caltech — quite respectable syllabus with Maximum Likelihood, Central Limit theorem, Bayes, Least Squares</a:t>
            </a:r>
            <a:endParaRPr sz="1900"/>
          </a:p>
          <a:p>
            <a:pPr marL="914400" lvl="1" indent="-349250" algn="l" rtl="0">
              <a:spcBef>
                <a:spcPts val="0"/>
              </a:spcBef>
              <a:spcAft>
                <a:spcPts val="0"/>
              </a:spcAft>
              <a:buSzPts val="1900"/>
              <a:buChar char="○"/>
            </a:pPr>
            <a:r>
              <a:rPr lang="en" sz="1900"/>
              <a:t>At that time, Physics dominated data analysis field with Kolmogorov on theory and Feller on combinatorics</a:t>
            </a:r>
            <a:endParaRPr sz="1900"/>
          </a:p>
          <a:p>
            <a:pPr marL="457200" lvl="0" indent="-349250" algn="l" rtl="0">
              <a:spcBef>
                <a:spcPts val="0"/>
              </a:spcBef>
              <a:spcAft>
                <a:spcPts val="0"/>
              </a:spcAft>
              <a:buSzPts val="1900"/>
              <a:buChar char="●"/>
            </a:pPr>
            <a:r>
              <a:rPr lang="en" sz="1900"/>
              <a:t>Then Carver Mead changed my career by explaining inevitability of parallel computing</a:t>
            </a:r>
            <a:endParaRPr sz="1900"/>
          </a:p>
          <a:p>
            <a:pPr marL="457200" lvl="0" indent="-349250" algn="l" rtl="0">
              <a:spcBef>
                <a:spcPts val="0"/>
              </a:spcBef>
              <a:spcAft>
                <a:spcPts val="0"/>
              </a:spcAft>
              <a:buSzPts val="1900"/>
              <a:buChar char="●"/>
            </a:pPr>
            <a:r>
              <a:rPr lang="en" sz="1900"/>
              <a:t>I tried and failed to move forward with</a:t>
            </a:r>
            <a:r>
              <a:rPr lang="en" sz="1900" b="1"/>
              <a:t> computational science</a:t>
            </a:r>
            <a:r>
              <a:rPr lang="en" sz="1900"/>
              <a:t> </a:t>
            </a:r>
            <a:r>
              <a:rPr lang="en" sz="1900" b="1"/>
              <a:t>education</a:t>
            </a:r>
            <a:r>
              <a:rPr lang="en" sz="1900"/>
              <a:t> expressing importance of simulation on parallel computers</a:t>
            </a:r>
            <a:endParaRPr sz="1900"/>
          </a:p>
        </p:txBody>
      </p:sp>
      <p:sp>
        <p:nvSpPr>
          <p:cNvPr id="56" name="Google Shape;56;p10"/>
          <p:cNvSpPr txBox="1">
            <a:spLocks noGrp="1"/>
          </p:cNvSpPr>
          <p:nvPr>
            <p:ph type="sldNum" idx="12"/>
          </p:nvPr>
        </p:nvSpPr>
        <p:spPr>
          <a:xfrm>
            <a:off x="8472458" y="4663217"/>
            <a:ext cx="548700" cy="393600"/>
          </a:xfrm>
          <a:prstGeom prst="rect">
            <a:avLst/>
          </a:prstGeom>
        </p:spPr>
        <p:txBody>
          <a:bodyPr spcFirstLastPara="1" wrap="square" lIns="68575" tIns="68575" rIns="68575" bIns="68575" anchor="ctr" anchorCtr="0">
            <a:noAutofit/>
          </a:bodyPr>
          <a:lstStyle/>
          <a:p>
            <a:pPr marL="0" lvl="0" indent="0" algn="r" rtl="0">
              <a:spcBef>
                <a:spcPts val="0"/>
              </a:spcBef>
              <a:spcAft>
                <a:spcPts val="0"/>
              </a:spcAft>
              <a:buClr>
                <a:srgbClr val="888888"/>
              </a:buClr>
              <a:buSzPts val="900"/>
              <a:buFont typeface="Calibri"/>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9"/>
          <p:cNvSpPr txBox="1">
            <a:spLocks noGrp="1"/>
          </p:cNvSpPr>
          <p:nvPr>
            <p:ph type="title"/>
          </p:nvPr>
        </p:nvSpPr>
        <p:spPr>
          <a:xfrm>
            <a:off x="211225" y="93325"/>
            <a:ext cx="58077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a:t>DeepDriveMD Smart Ensemble</a:t>
            </a:r>
            <a:endParaRPr/>
          </a:p>
        </p:txBody>
      </p:sp>
      <p:pic>
        <p:nvPicPr>
          <p:cNvPr id="274" name="Google Shape;274;p29"/>
          <p:cNvPicPr preferRelativeResize="0"/>
          <p:nvPr/>
        </p:nvPicPr>
        <p:blipFill>
          <a:blip r:embed="rId3">
            <a:alphaModFix/>
          </a:blip>
          <a:stretch>
            <a:fillRect/>
          </a:stretch>
        </p:blipFill>
        <p:spPr>
          <a:xfrm>
            <a:off x="2964376" y="744450"/>
            <a:ext cx="6179625" cy="4399050"/>
          </a:xfrm>
          <a:prstGeom prst="rect">
            <a:avLst/>
          </a:prstGeom>
          <a:noFill/>
          <a:ln>
            <a:noFill/>
          </a:ln>
        </p:spPr>
      </p:pic>
      <p:sp>
        <p:nvSpPr>
          <p:cNvPr id="275" name="Google Shape;275;p29"/>
          <p:cNvSpPr txBox="1"/>
          <p:nvPr/>
        </p:nvSpPr>
        <p:spPr>
          <a:xfrm>
            <a:off x="21900" y="902425"/>
            <a:ext cx="3060000" cy="1784700"/>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O(10) improvement in sampling efficiency with DL model</a:t>
            </a:r>
            <a:endParaRPr sz="1800">
              <a:solidFill>
                <a:schemeClr val="dk1"/>
              </a:solidFill>
              <a:latin typeface="Calibri"/>
              <a:ea typeface="Calibri"/>
              <a:cs typeface="Calibri"/>
              <a:sym typeface="Calibri"/>
            </a:endParaRPr>
          </a:p>
          <a:p>
            <a:pPr marL="457200" lvl="0" indent="-342900" algn="l" rtl="0">
              <a:lnSpc>
                <a:spcPct val="100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O(1000) concurrent simulations on Summit supercomputer</a:t>
            </a:r>
            <a:endParaRPr sz="1800">
              <a:solidFill>
                <a:schemeClr val="dk1"/>
              </a:solidFill>
              <a:latin typeface="Calibri"/>
              <a:ea typeface="Calibri"/>
              <a:cs typeface="Calibri"/>
              <a:sym typeface="Calibri"/>
            </a:endParaRPr>
          </a:p>
          <a:p>
            <a:pPr marL="457200" lvl="0" indent="-342900" algn="l" rtl="0">
              <a:lnSpc>
                <a:spcPct val="100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Jha (BNL/Rutgers) and Ramanathan (ANL)</a:t>
            </a:r>
            <a:endParaRPr sz="18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cxnSp>
        <p:nvCxnSpPr>
          <p:cNvPr id="280" name="Google Shape;280;p30"/>
          <p:cNvCxnSpPr/>
          <p:nvPr/>
        </p:nvCxnSpPr>
        <p:spPr>
          <a:xfrm>
            <a:off x="430675" y="968950"/>
            <a:ext cx="1887900" cy="0"/>
          </a:xfrm>
          <a:prstGeom prst="straightConnector1">
            <a:avLst/>
          </a:prstGeom>
          <a:noFill/>
          <a:ln w="19050" cap="flat" cmpd="sng">
            <a:solidFill>
              <a:srgbClr val="B30838"/>
            </a:solidFill>
            <a:prstDash val="solid"/>
            <a:round/>
            <a:headEnd type="none" w="sm" len="sm"/>
            <a:tailEnd type="none" w="sm" len="sm"/>
          </a:ln>
        </p:spPr>
      </p:cxnSp>
      <p:sp>
        <p:nvSpPr>
          <p:cNvPr id="281" name="Google Shape;281;p30"/>
          <p:cNvSpPr txBox="1">
            <a:spLocks noGrp="1"/>
          </p:cNvSpPr>
          <p:nvPr>
            <p:ph type="title"/>
          </p:nvPr>
        </p:nvSpPr>
        <p:spPr>
          <a:xfrm>
            <a:off x="64581" y="141963"/>
            <a:ext cx="8217300" cy="544500"/>
          </a:xfrm>
          <a:prstGeom prst="rect">
            <a:avLst/>
          </a:prstGeom>
          <a:noFill/>
          <a:ln>
            <a:noFill/>
          </a:ln>
        </p:spPr>
        <p:txBody>
          <a:bodyPr spcFirstLastPara="1" wrap="square" lIns="68575" tIns="34275" rIns="68575" bIns="34275" anchor="ctr" anchorCtr="0">
            <a:noAutofit/>
          </a:bodyPr>
          <a:lstStyle/>
          <a:p>
            <a:pPr marL="0" lvl="0" indent="0" algn="l" rtl="0">
              <a:lnSpc>
                <a:spcPct val="115000"/>
              </a:lnSpc>
              <a:spcBef>
                <a:spcPts val="0"/>
              </a:spcBef>
              <a:spcAft>
                <a:spcPts val="0"/>
              </a:spcAft>
              <a:buClr>
                <a:schemeClr val="dk1"/>
              </a:buClr>
              <a:buSzPts val="2200"/>
              <a:buFont typeface="Open Sans"/>
              <a:buNone/>
            </a:pPr>
            <a:r>
              <a:rPr lang="en" sz="2200">
                <a:latin typeface="Open Sans"/>
                <a:ea typeface="Open Sans"/>
                <a:cs typeface="Open Sans"/>
                <a:sym typeface="Open Sans"/>
              </a:rPr>
              <a:t>Putting it all Together</a:t>
            </a:r>
            <a:br>
              <a:rPr lang="en" sz="2200">
                <a:latin typeface="Open Sans"/>
                <a:ea typeface="Open Sans"/>
                <a:cs typeface="Open Sans"/>
                <a:sym typeface="Open Sans"/>
              </a:rPr>
            </a:br>
            <a:r>
              <a:rPr lang="en" sz="2200">
                <a:latin typeface="Open Sans"/>
                <a:ea typeface="Open Sans"/>
                <a:cs typeface="Open Sans"/>
                <a:sym typeface="Open Sans"/>
              </a:rPr>
              <a:t>Simulating Biological Organisms (with James Glazier @IU) </a:t>
            </a:r>
            <a:endParaRPr sz="2200">
              <a:latin typeface="Open Sans"/>
              <a:ea typeface="Open Sans"/>
              <a:cs typeface="Open Sans"/>
              <a:sym typeface="Open Sans"/>
            </a:endParaRPr>
          </a:p>
        </p:txBody>
      </p:sp>
      <p:sp>
        <p:nvSpPr>
          <p:cNvPr id="282" name="Google Shape;282;p30"/>
          <p:cNvSpPr txBox="1">
            <a:spLocks noGrp="1"/>
          </p:cNvSpPr>
          <p:nvPr>
            <p:ph type="sldNum" idx="12"/>
          </p:nvPr>
        </p:nvSpPr>
        <p:spPr>
          <a:xfrm>
            <a:off x="8616495" y="4701288"/>
            <a:ext cx="411600" cy="408300"/>
          </a:xfrm>
          <a:prstGeom prst="rect">
            <a:avLst/>
          </a:prstGeom>
          <a:noFill/>
          <a:ln>
            <a:noFill/>
          </a:ln>
        </p:spPr>
        <p:txBody>
          <a:bodyPr spcFirstLastPara="1" wrap="square" lIns="51425" tIns="25700" rIns="51425" bIns="2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21</a:t>
            </a:fld>
            <a:endParaRPr/>
          </a:p>
        </p:txBody>
      </p:sp>
      <p:pic>
        <p:nvPicPr>
          <p:cNvPr id="283" name="Google Shape;283;p30"/>
          <p:cNvPicPr preferRelativeResize="0"/>
          <p:nvPr/>
        </p:nvPicPr>
        <p:blipFill rotWithShape="1">
          <a:blip r:embed="rId3">
            <a:alphaModFix/>
          </a:blip>
          <a:srcRect/>
          <a:stretch/>
        </p:blipFill>
        <p:spPr>
          <a:xfrm>
            <a:off x="0" y="1769013"/>
            <a:ext cx="9144000" cy="2878525"/>
          </a:xfrm>
          <a:prstGeom prst="rect">
            <a:avLst/>
          </a:prstGeom>
          <a:noFill/>
          <a:ln>
            <a:noFill/>
          </a:ln>
        </p:spPr>
      </p:pic>
      <p:sp>
        <p:nvSpPr>
          <p:cNvPr id="284" name="Google Shape;284;p30"/>
          <p:cNvSpPr txBox="1"/>
          <p:nvPr/>
        </p:nvSpPr>
        <p:spPr>
          <a:xfrm>
            <a:off x="64581" y="966800"/>
            <a:ext cx="3786656" cy="8775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 sz="1800" b="1">
                <a:solidFill>
                  <a:schemeClr val="dk1"/>
                </a:solidFill>
                <a:latin typeface="Calibri"/>
                <a:ea typeface="Calibri"/>
                <a:cs typeface="Calibri"/>
                <a:sym typeface="Calibri"/>
              </a:rPr>
              <a:t>Learning Model (Agent) Behavior</a:t>
            </a:r>
            <a:br>
              <a:rPr lang="en" sz="1800">
                <a:solidFill>
                  <a:schemeClr val="dk1"/>
                </a:solidFill>
                <a:latin typeface="Calibri"/>
                <a:ea typeface="Calibri"/>
                <a:cs typeface="Calibri"/>
                <a:sym typeface="Calibri"/>
              </a:rPr>
            </a:br>
            <a:r>
              <a:rPr lang="en" sz="1500">
                <a:solidFill>
                  <a:schemeClr val="dk1"/>
                </a:solidFill>
                <a:latin typeface="Calibri"/>
                <a:ea typeface="Calibri"/>
                <a:cs typeface="Calibri"/>
                <a:sym typeface="Calibri"/>
              </a:rPr>
              <a:t>Replace components by </a:t>
            </a:r>
            <a:r>
              <a:rPr lang="en" sz="1500" b="1">
                <a:solidFill>
                  <a:schemeClr val="dk1"/>
                </a:solidFill>
                <a:latin typeface="Calibri"/>
                <a:ea typeface="Calibri"/>
                <a:cs typeface="Calibri"/>
                <a:sym typeface="Calibri"/>
              </a:rPr>
              <a:t>learned surrogates</a:t>
            </a:r>
            <a:r>
              <a:rPr lang="en" sz="1500">
                <a:solidFill>
                  <a:schemeClr val="dk1"/>
                </a:solidFill>
                <a:latin typeface="Calibri"/>
                <a:ea typeface="Calibri"/>
                <a:cs typeface="Calibri"/>
                <a:sym typeface="Calibri"/>
              </a:rPr>
              <a:t> </a:t>
            </a:r>
            <a:br>
              <a:rPr lang="en" sz="1500">
                <a:solidFill>
                  <a:schemeClr val="dk1"/>
                </a:solidFill>
                <a:latin typeface="Calibri"/>
                <a:ea typeface="Calibri"/>
                <a:cs typeface="Calibri"/>
                <a:sym typeface="Calibri"/>
              </a:rPr>
            </a:br>
            <a:r>
              <a:rPr lang="en" sz="1500">
                <a:solidFill>
                  <a:schemeClr val="dk1"/>
                </a:solidFill>
                <a:latin typeface="Calibri"/>
                <a:ea typeface="Calibri"/>
                <a:cs typeface="Calibri"/>
                <a:sym typeface="Calibri"/>
              </a:rPr>
              <a:t>(Reaction Kinetics Coupled ODE’s)</a:t>
            </a:r>
            <a:endParaRPr sz="1800">
              <a:solidFill>
                <a:schemeClr val="dk1"/>
              </a:solidFill>
              <a:latin typeface="Calibri"/>
              <a:ea typeface="Calibri"/>
              <a:cs typeface="Calibri"/>
              <a:sym typeface="Calibri"/>
            </a:endParaRPr>
          </a:p>
        </p:txBody>
      </p:sp>
      <p:sp>
        <p:nvSpPr>
          <p:cNvPr id="285" name="Google Shape;285;p30"/>
          <p:cNvSpPr txBox="1"/>
          <p:nvPr/>
        </p:nvSpPr>
        <p:spPr>
          <a:xfrm>
            <a:off x="6205076" y="1536750"/>
            <a:ext cx="2740200" cy="5445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 sz="1800" b="1">
                <a:solidFill>
                  <a:schemeClr val="dk1"/>
                </a:solidFill>
                <a:latin typeface="Calibri"/>
                <a:ea typeface="Calibri"/>
                <a:cs typeface="Calibri"/>
                <a:sym typeface="Calibri"/>
              </a:rPr>
              <a:t>Dynamic Data Assimilation</a:t>
            </a:r>
            <a:endParaRPr sz="1800" b="1">
              <a:solidFill>
                <a:schemeClr val="dk1"/>
              </a:solidFill>
              <a:latin typeface="Calibri"/>
              <a:ea typeface="Calibri"/>
              <a:cs typeface="Calibri"/>
              <a:sym typeface="Calibri"/>
            </a:endParaRPr>
          </a:p>
        </p:txBody>
      </p:sp>
      <p:sp>
        <p:nvSpPr>
          <p:cNvPr id="286" name="Google Shape;286;p30"/>
          <p:cNvSpPr txBox="1"/>
          <p:nvPr/>
        </p:nvSpPr>
        <p:spPr>
          <a:xfrm>
            <a:off x="3587619" y="1454976"/>
            <a:ext cx="2259600" cy="3540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 sz="1800" b="1">
                <a:solidFill>
                  <a:schemeClr val="dk1"/>
                </a:solidFill>
                <a:latin typeface="Calibri"/>
                <a:ea typeface="Calibri"/>
                <a:cs typeface="Calibri"/>
                <a:sym typeface="Calibri"/>
              </a:rPr>
              <a:t>Smart Ensembles</a:t>
            </a:r>
            <a:endParaRPr sz="1800" b="1">
              <a:solidFill>
                <a:schemeClr val="dk1"/>
              </a:solidFill>
              <a:latin typeface="Calibri"/>
              <a:ea typeface="Calibri"/>
              <a:cs typeface="Calibri"/>
              <a:sym typeface="Calibri"/>
            </a:endParaRPr>
          </a:p>
        </p:txBody>
      </p:sp>
      <p:sp>
        <p:nvSpPr>
          <p:cNvPr id="287" name="Google Shape;287;p30"/>
          <p:cNvSpPr/>
          <p:nvPr/>
        </p:nvSpPr>
        <p:spPr>
          <a:xfrm rot="-3329700">
            <a:off x="1707224" y="1754694"/>
            <a:ext cx="251554" cy="544300"/>
          </a:xfrm>
          <a:prstGeom prst="upDownArrow">
            <a:avLst>
              <a:gd name="adj1" fmla="val 50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8" name="Google Shape;288;p30"/>
          <p:cNvSpPr txBox="1"/>
          <p:nvPr/>
        </p:nvSpPr>
        <p:spPr>
          <a:xfrm>
            <a:off x="4367950" y="992238"/>
            <a:ext cx="3343200" cy="5445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 sz="1800" b="1">
                <a:solidFill>
                  <a:schemeClr val="dk1"/>
                </a:solidFill>
                <a:latin typeface="Calibri"/>
                <a:ea typeface="Calibri"/>
                <a:cs typeface="Calibri"/>
                <a:sym typeface="Calibri"/>
              </a:rPr>
              <a:t>All steps use MLAutotuning</a:t>
            </a:r>
            <a:endParaRPr sz="1800" b="1">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1"/>
          <p:cNvSpPr txBox="1">
            <a:spLocks noGrp="1"/>
          </p:cNvSpPr>
          <p:nvPr>
            <p:ph type="title"/>
          </p:nvPr>
        </p:nvSpPr>
        <p:spPr>
          <a:xfrm>
            <a:off x="33725" y="-36625"/>
            <a:ext cx="9110400" cy="5655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Operator Formulation of Deep Learning Inference</a:t>
            </a:r>
            <a:endParaRPr sz="3000">
              <a:latin typeface="Arial"/>
              <a:ea typeface="Arial"/>
              <a:cs typeface="Arial"/>
              <a:sym typeface="Arial"/>
            </a:endParaRPr>
          </a:p>
        </p:txBody>
      </p:sp>
      <p:sp>
        <p:nvSpPr>
          <p:cNvPr id="294" name="Google Shape;294;p31"/>
          <p:cNvSpPr txBox="1">
            <a:spLocks noGrp="1"/>
          </p:cNvSpPr>
          <p:nvPr>
            <p:ph type="body" idx="1"/>
          </p:nvPr>
        </p:nvSpPr>
        <p:spPr>
          <a:xfrm>
            <a:off x="115784" y="625525"/>
            <a:ext cx="9028216" cy="4139400"/>
          </a:xfrm>
          <a:prstGeom prst="rect">
            <a:avLst/>
          </a:prstGeom>
          <a:noFill/>
          <a:ln>
            <a:noFill/>
          </a:ln>
        </p:spPr>
        <p:txBody>
          <a:bodyPr spcFirstLastPara="1" wrap="square" lIns="68575" tIns="34275" rIns="68575" bIns="34275" anchor="t" anchorCtr="0">
            <a:noAutofit/>
          </a:bodyPr>
          <a:lstStyle/>
          <a:p>
            <a:pPr marL="177800" lvl="0" indent="-171450" algn="l" rtl="0">
              <a:lnSpc>
                <a:spcPct val="80000"/>
              </a:lnSpc>
              <a:spcBef>
                <a:spcPts val="0"/>
              </a:spcBef>
              <a:spcAft>
                <a:spcPts val="0"/>
              </a:spcAft>
              <a:buClr>
                <a:schemeClr val="dk1"/>
              </a:buClr>
              <a:buSzPts val="1900"/>
              <a:buChar char="•"/>
            </a:pPr>
            <a:r>
              <a:rPr lang="en" sz="1900" dirty="0"/>
              <a:t>Suppose we are solving PDE’s or sets of coupled ODE’s</a:t>
            </a:r>
            <a:endParaRPr sz="1100" dirty="0"/>
          </a:p>
          <a:p>
            <a:pPr marL="177800" lvl="0" indent="-171450" algn="l" rtl="0">
              <a:lnSpc>
                <a:spcPct val="80000"/>
              </a:lnSpc>
              <a:spcBef>
                <a:spcPts val="800"/>
              </a:spcBef>
              <a:spcAft>
                <a:spcPts val="0"/>
              </a:spcAft>
              <a:buClr>
                <a:schemeClr val="dk1"/>
              </a:buClr>
              <a:buSzPts val="1900"/>
              <a:buChar char="•"/>
            </a:pPr>
            <a:r>
              <a:rPr lang="en" sz="1900" dirty="0"/>
              <a:t>Typically we solve iteratively </a:t>
            </a:r>
            <a:r>
              <a:rPr lang="en" sz="1900" b="1" dirty="0"/>
              <a:t>New Values = (Differential Operator) Previous Values</a:t>
            </a:r>
            <a:endParaRPr sz="1100" dirty="0"/>
          </a:p>
          <a:p>
            <a:pPr marL="177800" lvl="0" indent="-171450" algn="l" rtl="0">
              <a:lnSpc>
                <a:spcPct val="80000"/>
              </a:lnSpc>
              <a:spcBef>
                <a:spcPts val="800"/>
              </a:spcBef>
              <a:spcAft>
                <a:spcPts val="0"/>
              </a:spcAft>
              <a:buClr>
                <a:schemeClr val="dk1"/>
              </a:buClr>
              <a:buSzPts val="1900"/>
              <a:buChar char="•"/>
            </a:pPr>
            <a:r>
              <a:rPr lang="en" sz="1900" dirty="0"/>
              <a:t>Classic applied math tells you nifty difference equations and spectral methods to represent Operator numerically</a:t>
            </a:r>
            <a:endParaRPr sz="1100" dirty="0"/>
          </a:p>
          <a:p>
            <a:pPr marL="177800" lvl="0" indent="-171450" algn="l" rtl="0">
              <a:lnSpc>
                <a:spcPct val="80000"/>
              </a:lnSpc>
              <a:spcBef>
                <a:spcPts val="800"/>
              </a:spcBef>
              <a:spcAft>
                <a:spcPts val="0"/>
              </a:spcAft>
              <a:buClr>
                <a:schemeClr val="dk1"/>
              </a:buClr>
              <a:buSzPts val="1900"/>
              <a:buChar char="•"/>
            </a:pPr>
            <a:r>
              <a:rPr lang="en" sz="1900" dirty="0"/>
              <a:t>Deep Learning learns the operator from classic numerics or observational data or their combination</a:t>
            </a:r>
            <a:endParaRPr sz="1100" dirty="0"/>
          </a:p>
          <a:p>
            <a:pPr marL="177800" lvl="0" indent="-171450" algn="l" rtl="0">
              <a:lnSpc>
                <a:spcPct val="80000"/>
              </a:lnSpc>
              <a:spcBef>
                <a:spcPts val="800"/>
              </a:spcBef>
              <a:spcAft>
                <a:spcPts val="0"/>
              </a:spcAft>
              <a:buClr>
                <a:schemeClr val="dk1"/>
              </a:buClr>
              <a:buSzPts val="1900"/>
              <a:buChar char="•"/>
            </a:pPr>
            <a:r>
              <a:rPr lang="en" sz="1900" dirty="0"/>
              <a:t>Inference is </a:t>
            </a:r>
            <a:r>
              <a:rPr lang="en" sz="1900" b="1" dirty="0"/>
              <a:t>New Values = (DL Operator) Previous Values</a:t>
            </a:r>
            <a:endParaRPr sz="1100" dirty="0"/>
          </a:p>
          <a:p>
            <a:pPr marL="177800" lvl="0" indent="-171450" algn="l" rtl="0">
              <a:lnSpc>
                <a:spcPct val="80000"/>
              </a:lnSpc>
              <a:spcBef>
                <a:spcPts val="800"/>
              </a:spcBef>
              <a:spcAft>
                <a:spcPts val="0"/>
              </a:spcAft>
              <a:buClr>
                <a:schemeClr val="dk1"/>
              </a:buClr>
              <a:buSzPts val="1900"/>
              <a:buChar char="•"/>
            </a:pPr>
            <a:r>
              <a:rPr lang="en" sz="1900" dirty="0"/>
              <a:t>This new nonlinear trained DL operator can allow much larger time steps, incorporate variations in parameters etc.</a:t>
            </a:r>
            <a:endParaRPr sz="1100" dirty="0"/>
          </a:p>
          <a:p>
            <a:pPr marL="177800" lvl="0" indent="-171450" algn="l" rtl="0">
              <a:lnSpc>
                <a:spcPct val="80000"/>
              </a:lnSpc>
              <a:spcBef>
                <a:spcPts val="800"/>
              </a:spcBef>
              <a:spcAft>
                <a:spcPts val="0"/>
              </a:spcAft>
              <a:buClr>
                <a:schemeClr val="dk1"/>
              </a:buClr>
              <a:buSzPts val="1900"/>
              <a:buChar char="•"/>
            </a:pPr>
            <a:r>
              <a:rPr lang="en" sz="1900" b="1" dirty="0"/>
              <a:t>DL Operator </a:t>
            </a:r>
            <a:r>
              <a:rPr lang="en" sz="1900" dirty="0"/>
              <a:t>is the new </a:t>
            </a:r>
            <a:r>
              <a:rPr lang="en" sz="1900" b="1" dirty="0"/>
              <a:t>theory </a:t>
            </a:r>
            <a:r>
              <a:rPr lang="en" sz="1900" dirty="0"/>
              <a:t>(Newton’s laws) of science</a:t>
            </a:r>
            <a:endParaRPr sz="1100" dirty="0"/>
          </a:p>
          <a:p>
            <a:pPr marL="177800" lvl="0" indent="-171450" algn="l" rtl="0">
              <a:lnSpc>
                <a:spcPct val="80000"/>
              </a:lnSpc>
              <a:spcBef>
                <a:spcPts val="800"/>
              </a:spcBef>
              <a:spcAft>
                <a:spcPts val="0"/>
              </a:spcAft>
              <a:buClr>
                <a:schemeClr val="dk1"/>
              </a:buClr>
              <a:buSzPts val="1900"/>
              <a:buChar char="•"/>
            </a:pPr>
            <a:r>
              <a:rPr lang="en" sz="1900" dirty="0"/>
              <a:t>High order approximations are traditionally very sensitive to noise and one was taught to avoid but ANN are the opposite – both verbose and robust</a:t>
            </a:r>
            <a:endParaRPr sz="1100" dirty="0"/>
          </a:p>
          <a:p>
            <a:pPr marL="520700" lvl="1" indent="-184150" algn="l" rtl="0">
              <a:lnSpc>
                <a:spcPct val="80000"/>
              </a:lnSpc>
              <a:spcBef>
                <a:spcPts val="400"/>
              </a:spcBef>
              <a:spcAft>
                <a:spcPts val="0"/>
              </a:spcAft>
              <a:buClr>
                <a:schemeClr val="dk1"/>
              </a:buClr>
              <a:buSzPts val="1700"/>
              <a:buChar char="•"/>
            </a:pPr>
            <a:r>
              <a:rPr lang="en" sz="1700" dirty="0"/>
              <a:t>See DL operator for Lennard Jones Potential in two LSTM layers </a:t>
            </a:r>
            <a:r>
              <a:rPr lang="en-US" sz="1700" dirty="0"/>
              <a:t>with 100-100,000 parameters</a:t>
            </a:r>
            <a:endParaRPr sz="1100" dirty="0"/>
          </a:p>
          <a:p>
            <a:pPr marL="520700" lvl="1" indent="-184150" algn="l" rtl="0">
              <a:lnSpc>
                <a:spcPct val="80000"/>
              </a:lnSpc>
              <a:spcBef>
                <a:spcPts val="400"/>
              </a:spcBef>
              <a:spcAft>
                <a:spcPts val="0"/>
              </a:spcAft>
              <a:buClr>
                <a:schemeClr val="dk1"/>
              </a:buClr>
              <a:buSzPts val="1700"/>
              <a:buChar char="•"/>
            </a:pPr>
            <a:r>
              <a:rPr lang="en" sz="1700" dirty="0"/>
              <a:t>Newton’s laws for this have 2-4 parameters</a:t>
            </a:r>
            <a:endParaRPr sz="1100" dirty="0"/>
          </a:p>
        </p:txBody>
      </p:sp>
      <p:sp>
        <p:nvSpPr>
          <p:cNvPr id="295" name="Google Shape;295;p31"/>
          <p:cNvSpPr txBox="1">
            <a:spLocks noGrp="1"/>
          </p:cNvSpPr>
          <p:nvPr>
            <p:ph type="sldNum" idx="12"/>
          </p:nvPr>
        </p:nvSpPr>
        <p:spPr>
          <a:xfrm>
            <a:off x="8246603" y="4834130"/>
            <a:ext cx="81852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2"/>
          <p:cNvSpPr txBox="1">
            <a:spLocks noGrp="1"/>
          </p:cNvSpPr>
          <p:nvPr>
            <p:ph type="title"/>
          </p:nvPr>
        </p:nvSpPr>
        <p:spPr>
          <a:xfrm>
            <a:off x="41525" y="37825"/>
            <a:ext cx="5607000" cy="5973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Learning how Apples Fall ?</a:t>
            </a:r>
            <a:endParaRPr sz="3000">
              <a:latin typeface="Arial"/>
              <a:ea typeface="Arial"/>
              <a:cs typeface="Arial"/>
              <a:sym typeface="Arial"/>
            </a:endParaRPr>
          </a:p>
        </p:txBody>
      </p:sp>
      <p:sp>
        <p:nvSpPr>
          <p:cNvPr id="301" name="Google Shape;301;p32"/>
          <p:cNvSpPr txBox="1">
            <a:spLocks noGrp="1"/>
          </p:cNvSpPr>
          <p:nvPr>
            <p:ph type="sldNum" idx="12"/>
          </p:nvPr>
        </p:nvSpPr>
        <p:spPr>
          <a:xfrm>
            <a:off x="8246603" y="4834130"/>
            <a:ext cx="81852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23</a:t>
            </a:fld>
            <a:endParaRPr/>
          </a:p>
        </p:txBody>
      </p:sp>
      <p:sp>
        <p:nvSpPr>
          <p:cNvPr id="302" name="Google Shape;302;p32"/>
          <p:cNvSpPr txBox="1">
            <a:spLocks noGrp="1"/>
          </p:cNvSpPr>
          <p:nvPr>
            <p:ph type="body" idx="1"/>
          </p:nvPr>
        </p:nvSpPr>
        <p:spPr>
          <a:xfrm>
            <a:off x="41525" y="583500"/>
            <a:ext cx="5607000" cy="855000"/>
          </a:xfrm>
          <a:prstGeom prst="rect">
            <a:avLst/>
          </a:prstGeom>
          <a:noFill/>
          <a:ln>
            <a:noFill/>
          </a:ln>
        </p:spPr>
        <p:txBody>
          <a:bodyPr spcFirstLastPara="1" wrap="square" lIns="68575" tIns="34275" rIns="68575" bIns="34275" anchor="t" anchorCtr="0">
            <a:noAutofit/>
          </a:bodyPr>
          <a:lstStyle/>
          <a:p>
            <a:pPr marL="177800" lvl="0" indent="-190500" algn="l" rtl="0">
              <a:lnSpc>
                <a:spcPct val="100000"/>
              </a:lnSpc>
              <a:spcBef>
                <a:spcPts val="0"/>
              </a:spcBef>
              <a:spcAft>
                <a:spcPts val="0"/>
              </a:spcAft>
              <a:buClr>
                <a:schemeClr val="dk1"/>
              </a:buClr>
              <a:buSzPts val="1800"/>
              <a:buChar char="•"/>
            </a:pPr>
            <a:r>
              <a:rPr lang="en" sz="1800" b="1">
                <a:latin typeface="Arial"/>
                <a:ea typeface="Arial"/>
                <a:cs typeface="Arial"/>
                <a:sym typeface="Arial"/>
              </a:rPr>
              <a:t>Work with JCS Kadupitiya and Vikram Jadhao</a:t>
            </a:r>
            <a:endParaRPr sz="1800" b="1">
              <a:latin typeface="Arial"/>
              <a:ea typeface="Arial"/>
              <a:cs typeface="Arial"/>
              <a:sym typeface="Arial"/>
            </a:endParaRPr>
          </a:p>
          <a:p>
            <a:pPr marL="177800" lvl="0" indent="-184150" algn="l" rtl="0">
              <a:lnSpc>
                <a:spcPct val="100000"/>
              </a:lnSpc>
              <a:spcBef>
                <a:spcPts val="0"/>
              </a:spcBef>
              <a:spcAft>
                <a:spcPts val="0"/>
              </a:spcAft>
              <a:buSzPts val="1700"/>
              <a:buChar char="•"/>
            </a:pPr>
            <a:r>
              <a:rPr lang="en" sz="1700">
                <a:latin typeface="Arial"/>
                <a:ea typeface="Arial"/>
                <a:cs typeface="Arial"/>
                <a:sym typeface="Arial"/>
              </a:rPr>
              <a:t>We could use </a:t>
            </a:r>
            <a:r>
              <a:rPr lang="en" sz="1700" b="1">
                <a:latin typeface="Arial"/>
                <a:ea typeface="Arial"/>
                <a:cs typeface="Arial"/>
                <a:sym typeface="Arial"/>
              </a:rPr>
              <a:t>F=ma </a:t>
            </a:r>
            <a:r>
              <a:rPr lang="en" sz="1700">
                <a:latin typeface="Arial"/>
                <a:ea typeface="Arial"/>
                <a:cs typeface="Arial"/>
                <a:sym typeface="Arial"/>
              </a:rPr>
              <a:t>with 1D ODE solved by Verlet</a:t>
            </a:r>
            <a:endParaRPr sz="1700">
              <a:latin typeface="Arial"/>
              <a:ea typeface="Arial"/>
              <a:cs typeface="Arial"/>
              <a:sym typeface="Arial"/>
            </a:endParaRPr>
          </a:p>
          <a:p>
            <a:pPr marL="177800" lvl="0" indent="-184150" algn="l" rtl="0">
              <a:lnSpc>
                <a:spcPct val="100000"/>
              </a:lnSpc>
              <a:spcBef>
                <a:spcPts val="0"/>
              </a:spcBef>
              <a:spcAft>
                <a:spcPts val="0"/>
              </a:spcAft>
              <a:buSzPts val="1700"/>
              <a:buChar char="•"/>
            </a:pPr>
            <a:r>
              <a:rPr lang="en" sz="1700">
                <a:latin typeface="Arial"/>
                <a:ea typeface="Arial"/>
                <a:cs typeface="Arial"/>
                <a:sym typeface="Arial"/>
              </a:rPr>
              <a:t>Or </a:t>
            </a:r>
            <a:r>
              <a:rPr lang="en" sz="1800">
                <a:latin typeface="Arial"/>
                <a:ea typeface="Arial"/>
                <a:cs typeface="Arial"/>
                <a:sym typeface="Arial"/>
              </a:rPr>
              <a:t>use Recurrent Neural Network (LSTM) and Tensorflow (the new Newton) for particle in  Lennard-Jones potential </a:t>
            </a:r>
            <a:endParaRPr sz="1800" b="1">
              <a:latin typeface="Arial"/>
              <a:ea typeface="Arial"/>
              <a:cs typeface="Arial"/>
              <a:sym typeface="Arial"/>
            </a:endParaRPr>
          </a:p>
          <a:p>
            <a:pPr marL="177800" lvl="0" indent="-139700" algn="l" rtl="0">
              <a:lnSpc>
                <a:spcPct val="100000"/>
              </a:lnSpc>
              <a:spcBef>
                <a:spcPts val="0"/>
              </a:spcBef>
              <a:spcAft>
                <a:spcPts val="0"/>
              </a:spcAft>
              <a:buClr>
                <a:schemeClr val="dk1"/>
              </a:buClr>
              <a:buSzPts val="500"/>
              <a:buNone/>
            </a:pPr>
            <a:endParaRPr sz="500"/>
          </a:p>
        </p:txBody>
      </p:sp>
      <p:grpSp>
        <p:nvGrpSpPr>
          <p:cNvPr id="303" name="Google Shape;303;p32"/>
          <p:cNvGrpSpPr/>
          <p:nvPr/>
        </p:nvGrpSpPr>
        <p:grpSpPr>
          <a:xfrm>
            <a:off x="5373456" y="59212"/>
            <a:ext cx="3740349" cy="1484902"/>
            <a:chOff x="5373456" y="59212"/>
            <a:chExt cx="3740349" cy="1484902"/>
          </a:xfrm>
        </p:grpSpPr>
        <p:pic>
          <p:nvPicPr>
            <p:cNvPr id="304" name="Google Shape;304;p32"/>
            <p:cNvPicPr preferRelativeResize="0"/>
            <p:nvPr/>
          </p:nvPicPr>
          <p:blipFill rotWithShape="1">
            <a:blip r:embed="rId3">
              <a:alphaModFix/>
            </a:blip>
            <a:srcRect/>
            <a:stretch/>
          </p:blipFill>
          <p:spPr>
            <a:xfrm>
              <a:off x="5373456" y="59212"/>
              <a:ext cx="2157243" cy="1484902"/>
            </a:xfrm>
            <a:prstGeom prst="rect">
              <a:avLst/>
            </a:prstGeom>
            <a:noFill/>
            <a:ln>
              <a:noFill/>
            </a:ln>
          </p:spPr>
        </p:pic>
        <p:pic>
          <p:nvPicPr>
            <p:cNvPr id="305" name="Google Shape;305;p32" descr="Image result for falling apples"/>
            <p:cNvPicPr preferRelativeResize="0"/>
            <p:nvPr/>
          </p:nvPicPr>
          <p:blipFill rotWithShape="1">
            <a:blip r:embed="rId4">
              <a:alphaModFix/>
            </a:blip>
            <a:srcRect/>
            <a:stretch/>
          </p:blipFill>
          <p:spPr>
            <a:xfrm>
              <a:off x="7628876" y="59213"/>
              <a:ext cx="1484929" cy="1484900"/>
            </a:xfrm>
            <a:prstGeom prst="rect">
              <a:avLst/>
            </a:prstGeom>
            <a:noFill/>
            <a:ln>
              <a:noFill/>
            </a:ln>
          </p:spPr>
        </p:pic>
      </p:grpSp>
      <p:pic>
        <p:nvPicPr>
          <p:cNvPr id="306" name="Google Shape;306;p32"/>
          <p:cNvPicPr preferRelativeResize="0"/>
          <p:nvPr/>
        </p:nvPicPr>
        <p:blipFill rotWithShape="1">
          <a:blip r:embed="rId5">
            <a:alphaModFix/>
          </a:blip>
          <a:srcRect l="22098" t="2558" r="60994" b="67963"/>
          <a:stretch/>
        </p:blipFill>
        <p:spPr>
          <a:xfrm>
            <a:off x="667300" y="2018050"/>
            <a:ext cx="1643250" cy="2313751"/>
          </a:xfrm>
          <a:prstGeom prst="rect">
            <a:avLst/>
          </a:prstGeom>
          <a:noFill/>
          <a:ln>
            <a:noFill/>
          </a:ln>
        </p:spPr>
      </p:pic>
      <p:grpSp>
        <p:nvGrpSpPr>
          <p:cNvPr id="307" name="Google Shape;307;p32"/>
          <p:cNvGrpSpPr/>
          <p:nvPr/>
        </p:nvGrpSpPr>
        <p:grpSpPr>
          <a:xfrm>
            <a:off x="3397900" y="1744163"/>
            <a:ext cx="5746101" cy="3108425"/>
            <a:chOff x="3497000" y="1582100"/>
            <a:chExt cx="5746101" cy="3108425"/>
          </a:xfrm>
        </p:grpSpPr>
        <p:pic>
          <p:nvPicPr>
            <p:cNvPr id="308" name="Google Shape;308;p32"/>
            <p:cNvPicPr preferRelativeResize="0"/>
            <p:nvPr/>
          </p:nvPicPr>
          <p:blipFill rotWithShape="1">
            <a:blip r:embed="rId5">
              <a:alphaModFix/>
            </a:blip>
            <a:srcRect l="3334" t="35254"/>
            <a:stretch/>
          </p:blipFill>
          <p:spPr>
            <a:xfrm>
              <a:off x="3497000" y="1582100"/>
              <a:ext cx="5746101" cy="3108425"/>
            </a:xfrm>
            <a:prstGeom prst="rect">
              <a:avLst/>
            </a:prstGeom>
            <a:noFill/>
            <a:ln>
              <a:noFill/>
            </a:ln>
          </p:spPr>
        </p:pic>
        <p:sp>
          <p:nvSpPr>
            <p:cNvPr id="309" name="Google Shape;309;p32"/>
            <p:cNvSpPr txBox="1"/>
            <p:nvPr/>
          </p:nvSpPr>
          <p:spPr>
            <a:xfrm>
              <a:off x="3809650" y="1606875"/>
              <a:ext cx="1332300" cy="32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Error Squared</a:t>
              </a:r>
              <a:endParaRPr>
                <a:latin typeface="Calibri"/>
                <a:ea typeface="Calibri"/>
                <a:cs typeface="Calibri"/>
                <a:sym typeface="Calibri"/>
              </a:endParaRPr>
            </a:p>
          </p:txBody>
        </p:sp>
        <p:sp>
          <p:nvSpPr>
            <p:cNvPr id="310" name="Google Shape;310;p32"/>
            <p:cNvSpPr txBox="1"/>
            <p:nvPr/>
          </p:nvSpPr>
          <p:spPr>
            <a:xfrm>
              <a:off x="6263050" y="2676500"/>
              <a:ext cx="1332300" cy="32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MD dt &gt; 0.01</a:t>
              </a:r>
              <a:endParaRPr>
                <a:latin typeface="Calibri"/>
                <a:ea typeface="Calibri"/>
                <a:cs typeface="Calibri"/>
                <a:sym typeface="Calibri"/>
              </a:endParaRPr>
            </a:p>
          </p:txBody>
        </p:sp>
        <p:cxnSp>
          <p:nvCxnSpPr>
            <p:cNvPr id="311" name="Google Shape;311;p32"/>
            <p:cNvCxnSpPr/>
            <p:nvPr/>
          </p:nvCxnSpPr>
          <p:spPr>
            <a:xfrm>
              <a:off x="7588750" y="1730900"/>
              <a:ext cx="6600" cy="1847700"/>
            </a:xfrm>
            <a:prstGeom prst="straightConnector1">
              <a:avLst/>
            </a:prstGeom>
            <a:noFill/>
            <a:ln w="38100" cap="flat" cmpd="sng">
              <a:solidFill>
                <a:schemeClr val="dk1"/>
              </a:solidFill>
              <a:prstDash val="solid"/>
              <a:miter lim="800000"/>
              <a:headEnd type="triangle" w="med" len="med"/>
              <a:tailEnd type="triangle" w="med" len="med"/>
            </a:ln>
          </p:spPr>
        </p:cxnSp>
        <p:sp>
          <p:nvSpPr>
            <p:cNvPr id="312" name="Google Shape;312;p32"/>
            <p:cNvSpPr txBox="1"/>
            <p:nvPr/>
          </p:nvSpPr>
          <p:spPr>
            <a:xfrm>
              <a:off x="6053200" y="4200375"/>
              <a:ext cx="1434600" cy="225600"/>
            </a:xfrm>
            <a:prstGeom prst="rect">
              <a:avLst/>
            </a:prstGeom>
            <a:solidFill>
              <a:srgbClr val="FFFFFF"/>
            </a:solidFill>
            <a:ln>
              <a:noFill/>
            </a:ln>
          </p:spPr>
          <p:txBody>
            <a:bodyPr spcFirstLastPara="1" wrap="square" lIns="0" tIns="0" rIns="0" bIns="0" anchor="t" anchorCtr="0">
              <a:noAutofit/>
            </a:bodyPr>
            <a:lstStyle/>
            <a:p>
              <a:pPr marL="0" lvl="0" indent="0" algn="l" rtl="0">
                <a:spcBef>
                  <a:spcPts val="0"/>
                </a:spcBef>
                <a:spcAft>
                  <a:spcPts val="0"/>
                </a:spcAft>
                <a:buNone/>
              </a:pPr>
              <a:r>
                <a:rPr lang="en">
                  <a:latin typeface="Calibri"/>
                  <a:ea typeface="Calibri"/>
                  <a:cs typeface="Calibri"/>
                  <a:sym typeface="Calibri"/>
                </a:rPr>
                <a:t>MD dt = 0.01, LSTM</a:t>
              </a:r>
              <a:endParaRPr>
                <a:latin typeface="Calibri"/>
                <a:ea typeface="Calibri"/>
                <a:cs typeface="Calibri"/>
                <a:sym typeface="Calibri"/>
              </a:endParaRPr>
            </a:p>
          </p:txBody>
        </p:sp>
      </p:grpSp>
      <p:sp>
        <p:nvSpPr>
          <p:cNvPr id="313" name="Google Shape;313;p32"/>
          <p:cNvSpPr txBox="1"/>
          <p:nvPr/>
        </p:nvSpPr>
        <p:spPr>
          <a:xfrm>
            <a:off x="455525" y="4380675"/>
            <a:ext cx="2451900" cy="28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12833 Trained Parameters</a:t>
            </a:r>
            <a:endParaRPr>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grpSp>
        <p:nvGrpSpPr>
          <p:cNvPr id="319" name="Google Shape;319;p33"/>
          <p:cNvGrpSpPr/>
          <p:nvPr/>
        </p:nvGrpSpPr>
        <p:grpSpPr>
          <a:xfrm>
            <a:off x="7420045" y="0"/>
            <a:ext cx="1713432" cy="1327920"/>
            <a:chOff x="9768950" y="0"/>
            <a:chExt cx="2408874" cy="1872948"/>
          </a:xfrm>
        </p:grpSpPr>
        <p:pic>
          <p:nvPicPr>
            <p:cNvPr id="320" name="Google Shape;320;p33" descr="Image result for lstm"/>
            <p:cNvPicPr preferRelativeResize="0"/>
            <p:nvPr/>
          </p:nvPicPr>
          <p:blipFill rotWithShape="1">
            <a:blip r:embed="rId3">
              <a:alphaModFix/>
            </a:blip>
            <a:srcRect/>
            <a:stretch/>
          </p:blipFill>
          <p:spPr>
            <a:xfrm>
              <a:off x="9768950" y="0"/>
              <a:ext cx="2408874" cy="1872948"/>
            </a:xfrm>
            <a:prstGeom prst="rect">
              <a:avLst/>
            </a:prstGeom>
            <a:noFill/>
            <a:ln>
              <a:noFill/>
            </a:ln>
          </p:spPr>
        </p:pic>
        <p:sp>
          <p:nvSpPr>
            <p:cNvPr id="321" name="Google Shape;321;p33"/>
            <p:cNvSpPr txBox="1"/>
            <p:nvPr/>
          </p:nvSpPr>
          <p:spPr>
            <a:xfrm>
              <a:off x="10097866" y="54600"/>
              <a:ext cx="1276500" cy="369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b="1">
                  <a:solidFill>
                    <a:schemeClr val="dk1"/>
                  </a:solidFill>
                  <a:latin typeface="Calibri"/>
                  <a:ea typeface="Calibri"/>
                  <a:cs typeface="Calibri"/>
                  <a:sym typeface="Calibri"/>
                </a:rPr>
                <a:t>LSTM Cell</a:t>
              </a:r>
              <a:endParaRPr sz="1100" b="1"/>
            </a:p>
          </p:txBody>
        </p:sp>
      </p:grpSp>
      <p:sp>
        <p:nvSpPr>
          <p:cNvPr id="322" name="Google Shape;322;p33"/>
          <p:cNvSpPr txBox="1">
            <a:spLocks noGrp="1"/>
          </p:cNvSpPr>
          <p:nvPr>
            <p:ph type="title"/>
          </p:nvPr>
        </p:nvSpPr>
        <p:spPr>
          <a:xfrm>
            <a:off x="280708" y="27305"/>
            <a:ext cx="7886700" cy="6633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Extending to longer times</a:t>
            </a:r>
            <a:endParaRPr sz="3000">
              <a:latin typeface="Arial"/>
              <a:ea typeface="Arial"/>
              <a:cs typeface="Arial"/>
              <a:sym typeface="Arial"/>
            </a:endParaRPr>
          </a:p>
        </p:txBody>
      </p:sp>
      <p:sp>
        <p:nvSpPr>
          <p:cNvPr id="323" name="Google Shape;323;p33"/>
          <p:cNvSpPr txBox="1">
            <a:spLocks noGrp="1"/>
          </p:cNvSpPr>
          <p:nvPr>
            <p:ph type="sldNum" idx="12"/>
          </p:nvPr>
        </p:nvSpPr>
        <p:spPr>
          <a:xfrm>
            <a:off x="8246603" y="4834130"/>
            <a:ext cx="81852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24</a:t>
            </a:fld>
            <a:endParaRPr/>
          </a:p>
        </p:txBody>
      </p:sp>
      <p:sp>
        <p:nvSpPr>
          <p:cNvPr id="324" name="Google Shape;324;p33"/>
          <p:cNvSpPr txBox="1">
            <a:spLocks noGrp="1"/>
          </p:cNvSpPr>
          <p:nvPr>
            <p:ph type="body" idx="1"/>
          </p:nvPr>
        </p:nvSpPr>
        <p:spPr>
          <a:xfrm>
            <a:off x="241238" y="608577"/>
            <a:ext cx="8902800" cy="1770600"/>
          </a:xfrm>
          <a:prstGeom prst="rect">
            <a:avLst/>
          </a:prstGeom>
          <a:noFill/>
          <a:ln>
            <a:noFill/>
          </a:ln>
        </p:spPr>
        <p:txBody>
          <a:bodyPr spcFirstLastPara="1" wrap="square" lIns="68575" tIns="34275" rIns="68575" bIns="34275" anchor="t" anchorCtr="0">
            <a:noAutofit/>
          </a:bodyPr>
          <a:lstStyle/>
          <a:p>
            <a:pPr marL="177800" lvl="0" indent="-177800" algn="l" rtl="0">
              <a:lnSpc>
                <a:spcPct val="70000"/>
              </a:lnSpc>
              <a:spcBef>
                <a:spcPts val="0"/>
              </a:spcBef>
              <a:spcAft>
                <a:spcPts val="0"/>
              </a:spcAft>
              <a:buClr>
                <a:schemeClr val="dk1"/>
              </a:buClr>
              <a:buSzPts val="1800"/>
              <a:buChar char="•"/>
            </a:pPr>
            <a:r>
              <a:rPr lang="en" sz="1800"/>
              <a:t>System trained up to t=100; network used up to t=10,000 or 10,000,000</a:t>
            </a:r>
            <a:endParaRPr sz="1100"/>
          </a:p>
          <a:p>
            <a:pPr marL="177800" lvl="0" indent="-177800" algn="l" rtl="0">
              <a:lnSpc>
                <a:spcPct val="70000"/>
              </a:lnSpc>
              <a:spcBef>
                <a:spcPts val="800"/>
              </a:spcBef>
              <a:spcAft>
                <a:spcPts val="0"/>
              </a:spcAft>
              <a:buClr>
                <a:schemeClr val="dk1"/>
              </a:buClr>
              <a:buSzPts val="1800"/>
              <a:buChar char="•"/>
            </a:pPr>
            <a:r>
              <a:rPr lang="en" sz="1800"/>
              <a:t>Plots show error for MD and LSTM for different time steps. LSTM upto t=4</a:t>
            </a:r>
            <a:endParaRPr sz="1100"/>
          </a:p>
          <a:p>
            <a:pPr marL="177800" lvl="0" indent="-177800" algn="l" rtl="0">
              <a:lnSpc>
                <a:spcPct val="70000"/>
              </a:lnSpc>
              <a:spcBef>
                <a:spcPts val="800"/>
              </a:spcBef>
              <a:spcAft>
                <a:spcPts val="0"/>
              </a:spcAft>
              <a:buClr>
                <a:schemeClr val="dk1"/>
              </a:buClr>
              <a:buSzPts val="1800"/>
              <a:buChar char="•"/>
            </a:pPr>
            <a:r>
              <a:rPr lang="en" sz="1800"/>
              <a:t>LSTM allows reliable large time steps; </a:t>
            </a:r>
            <a:r>
              <a:rPr lang="en" sz="1800" b="1"/>
              <a:t>learns potential and differential operator</a:t>
            </a:r>
            <a:endParaRPr sz="1100" b="1"/>
          </a:p>
          <a:p>
            <a:pPr marL="177800" lvl="0" indent="-177800" algn="l" rtl="0">
              <a:lnSpc>
                <a:spcPct val="70000"/>
              </a:lnSpc>
              <a:spcBef>
                <a:spcPts val="800"/>
              </a:spcBef>
              <a:spcAft>
                <a:spcPts val="0"/>
              </a:spcAft>
              <a:buClr>
                <a:schemeClr val="dk1"/>
              </a:buClr>
              <a:buSzPts val="1800"/>
              <a:buChar char="•"/>
            </a:pPr>
            <a:r>
              <a:rPr lang="en" sz="1800"/>
              <a:t>Compared to classic numerics has LOTS of parameters, statistical averaging (e.g. 32 initial LSTM’s only differing in randomized initial conditions) and nonlinear activation nodes</a:t>
            </a:r>
            <a:endParaRPr sz="1800"/>
          </a:p>
          <a:p>
            <a:pPr marL="177800" lvl="0" indent="-203200" algn="l" rtl="0">
              <a:lnSpc>
                <a:spcPct val="70000"/>
              </a:lnSpc>
              <a:spcBef>
                <a:spcPts val="800"/>
              </a:spcBef>
              <a:spcAft>
                <a:spcPts val="0"/>
              </a:spcAft>
              <a:buSzPts val="1800"/>
              <a:buChar char="•"/>
            </a:pPr>
            <a:r>
              <a:rPr lang="en" sz="1800"/>
              <a:t>Looking at multiparticle systems learning O(N^2) potentia</a:t>
            </a:r>
            <a:endParaRPr sz="1800"/>
          </a:p>
        </p:txBody>
      </p:sp>
      <p:sp>
        <p:nvSpPr>
          <p:cNvPr id="325" name="Google Shape;325;p33"/>
          <p:cNvSpPr/>
          <p:nvPr/>
        </p:nvSpPr>
        <p:spPr>
          <a:xfrm>
            <a:off x="4457700" y="2457450"/>
            <a:ext cx="228600" cy="228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6" name="Google Shape;326;p33"/>
          <p:cNvSpPr/>
          <p:nvPr/>
        </p:nvSpPr>
        <p:spPr>
          <a:xfrm>
            <a:off x="4572000" y="2571750"/>
            <a:ext cx="228600" cy="228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7" name="Google Shape;327;p33"/>
          <p:cNvSpPr/>
          <p:nvPr/>
        </p:nvSpPr>
        <p:spPr>
          <a:xfrm>
            <a:off x="4686300" y="2686050"/>
            <a:ext cx="228600" cy="228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8" name="Google Shape;328;p33"/>
          <p:cNvSpPr txBox="1"/>
          <p:nvPr/>
        </p:nvSpPr>
        <p:spPr>
          <a:xfrm>
            <a:off x="62575" y="2271150"/>
            <a:ext cx="2919600" cy="52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Simple Harmonic Oscillator used upto 10</a:t>
            </a:r>
            <a:r>
              <a:rPr lang="en" sz="1800" baseline="30000"/>
              <a:t>9 </a:t>
            </a:r>
            <a:r>
              <a:rPr lang="en" sz="1800"/>
              <a:t>dt</a:t>
            </a:r>
            <a:endParaRPr sz="1800"/>
          </a:p>
        </p:txBody>
      </p:sp>
      <p:pic>
        <p:nvPicPr>
          <p:cNvPr id="329" name="Google Shape;329;p33"/>
          <p:cNvPicPr preferRelativeResize="0"/>
          <p:nvPr/>
        </p:nvPicPr>
        <p:blipFill rotWithShape="1">
          <a:blip r:embed="rId4">
            <a:alphaModFix/>
          </a:blip>
          <a:srcRect l="28062" t="3998" r="55237" b="74870"/>
          <a:stretch/>
        </p:blipFill>
        <p:spPr>
          <a:xfrm>
            <a:off x="280700" y="2963175"/>
            <a:ext cx="1674311" cy="1404700"/>
          </a:xfrm>
          <a:prstGeom prst="rect">
            <a:avLst/>
          </a:prstGeom>
          <a:noFill/>
          <a:ln>
            <a:noFill/>
          </a:ln>
        </p:spPr>
      </p:pic>
      <p:grpSp>
        <p:nvGrpSpPr>
          <p:cNvPr id="330" name="Google Shape;330;p33"/>
          <p:cNvGrpSpPr/>
          <p:nvPr/>
        </p:nvGrpSpPr>
        <p:grpSpPr>
          <a:xfrm>
            <a:off x="2635975" y="2184075"/>
            <a:ext cx="6193251" cy="2466476"/>
            <a:chOff x="2635975" y="2184075"/>
            <a:chExt cx="6193251" cy="2466476"/>
          </a:xfrm>
        </p:grpSpPr>
        <p:pic>
          <p:nvPicPr>
            <p:cNvPr id="331" name="Google Shape;331;p33"/>
            <p:cNvPicPr preferRelativeResize="0"/>
            <p:nvPr/>
          </p:nvPicPr>
          <p:blipFill rotWithShape="1">
            <a:blip r:embed="rId4">
              <a:alphaModFix/>
            </a:blip>
            <a:srcRect l="3138" t="41819"/>
            <a:stretch/>
          </p:blipFill>
          <p:spPr>
            <a:xfrm>
              <a:off x="2635975" y="2184075"/>
              <a:ext cx="6193251" cy="2466476"/>
            </a:xfrm>
            <a:prstGeom prst="rect">
              <a:avLst/>
            </a:prstGeom>
            <a:noFill/>
            <a:ln>
              <a:noFill/>
            </a:ln>
          </p:spPr>
        </p:pic>
        <p:sp>
          <p:nvSpPr>
            <p:cNvPr id="332" name="Google Shape;332;p33"/>
            <p:cNvSpPr txBox="1"/>
            <p:nvPr/>
          </p:nvSpPr>
          <p:spPr>
            <a:xfrm>
              <a:off x="2924525" y="2210850"/>
              <a:ext cx="1284300" cy="3609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Calibri"/>
                  <a:ea typeface="Calibri"/>
                  <a:cs typeface="Calibri"/>
                  <a:sym typeface="Calibri"/>
                </a:rPr>
                <a:t>Error Squared</a:t>
              </a:r>
              <a:endParaRPr/>
            </a:p>
          </p:txBody>
        </p:sp>
        <p:sp>
          <p:nvSpPr>
            <p:cNvPr id="333" name="Google Shape;333;p33"/>
            <p:cNvSpPr txBox="1"/>
            <p:nvPr/>
          </p:nvSpPr>
          <p:spPr>
            <a:xfrm>
              <a:off x="5421850" y="4367875"/>
              <a:ext cx="818400" cy="228600"/>
            </a:xfrm>
            <a:prstGeom prst="rect">
              <a:avLst/>
            </a:prstGeom>
            <a:solidFill>
              <a:srgbClr val="FFFFFF"/>
            </a:solidFill>
            <a:ln>
              <a:noFill/>
            </a:ln>
          </p:spPr>
          <p:txBody>
            <a:bodyPr spcFirstLastPara="1" wrap="square" lIns="0" tIns="0" rIns="0" bIns="0" anchor="t" anchorCtr="0">
              <a:noAutofit/>
            </a:bodyPr>
            <a:lstStyle/>
            <a:p>
              <a:pPr marL="0" lvl="0" indent="0" algn="l" rtl="0">
                <a:spcBef>
                  <a:spcPts val="0"/>
                </a:spcBef>
                <a:spcAft>
                  <a:spcPts val="0"/>
                </a:spcAft>
                <a:buNone/>
              </a:pPr>
              <a:r>
                <a:rPr lang="en">
                  <a:solidFill>
                    <a:schemeClr val="dk1"/>
                  </a:solidFill>
                  <a:latin typeface="Calibri"/>
                  <a:ea typeface="Calibri"/>
                  <a:cs typeface="Calibri"/>
                  <a:sym typeface="Calibri"/>
                </a:rPr>
                <a:t>Timesteps</a:t>
              </a:r>
              <a:endParaRPr/>
            </a:p>
          </p:txBody>
        </p:sp>
      </p:grpSp>
      <p:sp>
        <p:nvSpPr>
          <p:cNvPr id="334" name="Google Shape;334;p33"/>
          <p:cNvSpPr txBox="1"/>
          <p:nvPr/>
        </p:nvSpPr>
        <p:spPr>
          <a:xfrm>
            <a:off x="323550" y="4367875"/>
            <a:ext cx="2451900" cy="28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905 Trained Parameters</a:t>
            </a:r>
            <a:endParaRPr>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34"/>
          <p:cNvSpPr txBox="1">
            <a:spLocks noGrp="1"/>
          </p:cNvSpPr>
          <p:nvPr>
            <p:ph type="title"/>
          </p:nvPr>
        </p:nvSpPr>
        <p:spPr>
          <a:xfrm>
            <a:off x="0" y="61025"/>
            <a:ext cx="9144000" cy="5181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3000"/>
              <a:t>Speedup from use of LSTM compared to Velocity Verlet</a:t>
            </a:r>
            <a:endParaRPr sz="3000"/>
          </a:p>
        </p:txBody>
      </p:sp>
      <p:sp>
        <p:nvSpPr>
          <p:cNvPr id="340" name="Google Shape;340;p34"/>
          <p:cNvSpPr txBox="1">
            <a:spLocks noGrp="1"/>
          </p:cNvSpPr>
          <p:nvPr>
            <p:ph type="sldNum" idx="12"/>
          </p:nvPr>
        </p:nvSpPr>
        <p:spPr>
          <a:xfrm>
            <a:off x="8246603" y="4834130"/>
            <a:ext cx="818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25</a:t>
            </a:fld>
            <a:endParaRPr/>
          </a:p>
        </p:txBody>
      </p:sp>
      <p:sp>
        <p:nvSpPr>
          <p:cNvPr id="341" name="Google Shape;341;p34"/>
          <p:cNvSpPr txBox="1">
            <a:spLocks noGrp="1"/>
          </p:cNvSpPr>
          <p:nvPr>
            <p:ph type="body" idx="1"/>
          </p:nvPr>
        </p:nvSpPr>
        <p:spPr>
          <a:xfrm>
            <a:off x="17075" y="560375"/>
            <a:ext cx="9126900" cy="1317300"/>
          </a:xfrm>
          <a:prstGeom prst="rect">
            <a:avLst/>
          </a:prstGeom>
        </p:spPr>
        <p:txBody>
          <a:bodyPr spcFirstLastPara="1" wrap="square" lIns="68575" tIns="34275" rIns="68575" bIns="34275" anchor="t" anchorCtr="0">
            <a:noAutofit/>
          </a:bodyPr>
          <a:lstStyle/>
          <a:p>
            <a:pPr marL="457200" lvl="0" indent="-317500" algn="l" rtl="0">
              <a:spcBef>
                <a:spcPts val="800"/>
              </a:spcBef>
              <a:spcAft>
                <a:spcPts val="0"/>
              </a:spcAft>
              <a:buSzPts val="1400"/>
              <a:buChar char="●"/>
            </a:pPr>
            <a:r>
              <a:rPr lang="en" dirty="0"/>
              <a:t>Timings are integration from t=0 to 100 and MD velocity verlet used dt of 0.001 to get a accurate result</a:t>
            </a:r>
            <a:endParaRPr dirty="0"/>
          </a:p>
          <a:p>
            <a:pPr marL="457200" lvl="0" indent="-317500" algn="l" rtl="0">
              <a:spcBef>
                <a:spcPts val="0"/>
              </a:spcBef>
              <a:spcAft>
                <a:spcPts val="0"/>
              </a:spcAft>
              <a:buSzPts val="1400"/>
              <a:buChar char="●"/>
            </a:pPr>
            <a:r>
              <a:rPr lang="en" b="1" dirty="0"/>
              <a:t>Speedup</a:t>
            </a:r>
            <a:r>
              <a:rPr lang="en" dirty="0"/>
              <a:t> = (Time to do MD Simulation with dt=0.001) / (Time to do RNN (LSTM)-based simulation)</a:t>
            </a:r>
            <a:endParaRPr dirty="0"/>
          </a:p>
        </p:txBody>
      </p:sp>
      <p:grpSp>
        <p:nvGrpSpPr>
          <p:cNvPr id="342" name="Google Shape;342;p34"/>
          <p:cNvGrpSpPr/>
          <p:nvPr/>
        </p:nvGrpSpPr>
        <p:grpSpPr>
          <a:xfrm>
            <a:off x="1783425" y="1808300"/>
            <a:ext cx="6448375" cy="3341700"/>
            <a:chOff x="1790650" y="1626425"/>
            <a:chExt cx="6448375" cy="3341700"/>
          </a:xfrm>
        </p:grpSpPr>
        <p:sp>
          <p:nvSpPr>
            <p:cNvPr id="343" name="Google Shape;343;p34"/>
            <p:cNvSpPr/>
            <p:nvPr/>
          </p:nvSpPr>
          <p:spPr>
            <a:xfrm>
              <a:off x="1790650" y="1830725"/>
              <a:ext cx="6331800" cy="31374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FFFF"/>
                </a:highlight>
              </a:endParaRPr>
            </a:p>
          </p:txBody>
        </p:sp>
        <p:pic>
          <p:nvPicPr>
            <p:cNvPr id="344" name="Google Shape;344;p34"/>
            <p:cNvPicPr preferRelativeResize="0"/>
            <p:nvPr/>
          </p:nvPicPr>
          <p:blipFill>
            <a:blip r:embed="rId3">
              <a:alphaModFix/>
            </a:blip>
            <a:stretch>
              <a:fillRect/>
            </a:stretch>
          </p:blipFill>
          <p:spPr>
            <a:xfrm>
              <a:off x="1814050" y="1626425"/>
              <a:ext cx="6424975" cy="3341700"/>
            </a:xfrm>
            <a:prstGeom prst="rect">
              <a:avLst/>
            </a:prstGeom>
            <a:noFill/>
            <a:ln>
              <a:noFill/>
            </a:ln>
          </p:spPr>
        </p:pic>
      </p:grpSp>
      <p:sp>
        <p:nvSpPr>
          <p:cNvPr id="8" name="TextBox 7">
            <a:extLst>
              <a:ext uri="{FF2B5EF4-FFF2-40B4-BE49-F238E27FC236}">
                <a16:creationId xmlns:a16="http://schemas.microsoft.com/office/drawing/2014/main" id="{313014AC-FD07-46DA-83C6-5413A04003B9}"/>
              </a:ext>
            </a:extLst>
          </p:cNvPr>
          <p:cNvSpPr txBox="1"/>
          <p:nvPr/>
        </p:nvSpPr>
        <p:spPr>
          <a:xfrm>
            <a:off x="3987800" y="4186546"/>
            <a:ext cx="4049772" cy="307777"/>
          </a:xfrm>
          <a:prstGeom prst="rect">
            <a:avLst/>
          </a:prstGeom>
          <a:noFill/>
        </p:spPr>
        <p:txBody>
          <a:bodyPr wrap="square" rtlCol="0">
            <a:spAutoFit/>
          </a:bodyPr>
          <a:lstStyle/>
          <a:p>
            <a:r>
              <a:rPr lang="en-US" b="1" dirty="0"/>
              <a:t>Can increase dt=4 and increase speedup</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35"/>
          <p:cNvSpPr txBox="1">
            <a:spLocks noGrp="1"/>
          </p:cNvSpPr>
          <p:nvPr>
            <p:ph type="title"/>
          </p:nvPr>
        </p:nvSpPr>
        <p:spPr>
          <a:xfrm>
            <a:off x="185675" y="0"/>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a:t>Status of MLaroundHPC</a:t>
            </a:r>
            <a:endParaRPr/>
          </a:p>
        </p:txBody>
      </p:sp>
      <p:sp>
        <p:nvSpPr>
          <p:cNvPr id="350" name="Google Shape;350;p35"/>
          <p:cNvSpPr txBox="1">
            <a:spLocks noGrp="1"/>
          </p:cNvSpPr>
          <p:nvPr>
            <p:ph type="body" idx="1"/>
          </p:nvPr>
        </p:nvSpPr>
        <p:spPr>
          <a:xfrm>
            <a:off x="0" y="524575"/>
            <a:ext cx="9144000" cy="4138800"/>
          </a:xfrm>
          <a:prstGeom prst="rect">
            <a:avLst/>
          </a:prstGeom>
        </p:spPr>
        <p:txBody>
          <a:bodyPr spcFirstLastPara="1" wrap="square" lIns="68575" tIns="68575" rIns="68575" bIns="68575" anchor="t" anchorCtr="0">
            <a:noAutofit/>
          </a:bodyPr>
          <a:lstStyle/>
          <a:p>
            <a:pPr marL="457200" lvl="0" indent="-342900" algn="l" rtl="0">
              <a:spcBef>
                <a:spcPts val="0"/>
              </a:spcBef>
              <a:spcAft>
                <a:spcPts val="0"/>
              </a:spcAft>
              <a:buSzPts val="1800"/>
              <a:buChar char="●"/>
            </a:pPr>
            <a:r>
              <a:rPr lang="en" sz="1800" b="1">
                <a:latin typeface="Arial"/>
                <a:ea typeface="Arial"/>
                <a:cs typeface="Arial"/>
                <a:sym typeface="Arial"/>
              </a:rPr>
              <a:t>MLaroundHPC</a:t>
            </a:r>
            <a:r>
              <a:rPr lang="en" sz="1800">
                <a:latin typeface="Arial"/>
                <a:ea typeface="Arial"/>
                <a:cs typeface="Arial"/>
                <a:sym typeface="Arial"/>
              </a:rPr>
              <a:t> broadly applicable but current </a:t>
            </a:r>
            <a:r>
              <a:rPr lang="en" sz="1800" b="1">
                <a:latin typeface="Arial"/>
                <a:ea typeface="Arial"/>
                <a:cs typeface="Arial"/>
                <a:sym typeface="Arial"/>
              </a:rPr>
              <a:t>use is nonuniform </a:t>
            </a:r>
            <a:r>
              <a:rPr lang="en" sz="1800">
                <a:latin typeface="Arial"/>
                <a:ea typeface="Arial"/>
                <a:cs typeface="Arial"/>
                <a:sym typeface="Arial"/>
              </a:rPr>
              <a:t>across domains</a:t>
            </a:r>
            <a:endParaRPr sz="1800">
              <a:latin typeface="Arial"/>
              <a:ea typeface="Arial"/>
              <a:cs typeface="Arial"/>
              <a:sym typeface="Arial"/>
            </a:endParaRPr>
          </a:p>
          <a:p>
            <a:pPr marL="914400" lvl="1" indent="-342900" algn="l" rtl="0">
              <a:spcBef>
                <a:spcPts val="0"/>
              </a:spcBef>
              <a:spcAft>
                <a:spcPts val="0"/>
              </a:spcAft>
              <a:buSzPts val="1800"/>
              <a:buChar char="○"/>
            </a:pPr>
            <a:r>
              <a:rPr lang="en">
                <a:latin typeface="Arial"/>
                <a:ea typeface="Arial"/>
                <a:cs typeface="Arial"/>
                <a:sym typeface="Arial"/>
              </a:rPr>
              <a:t>we need to improve Cyberinfrastructure support to make MLforHPC more effective for </a:t>
            </a:r>
            <a:r>
              <a:rPr lang="en" b="1">
                <a:latin typeface="Arial"/>
                <a:ea typeface="Arial"/>
                <a:cs typeface="Arial"/>
                <a:sym typeface="Arial"/>
              </a:rPr>
              <a:t>more users</a:t>
            </a:r>
            <a:endParaRPr b="1">
              <a:latin typeface="Arial"/>
              <a:ea typeface="Arial"/>
              <a:cs typeface="Arial"/>
              <a:sym typeface="Arial"/>
            </a:endParaRPr>
          </a:p>
          <a:p>
            <a:pPr marL="457200" lvl="0" indent="-342900" algn="l" rtl="0">
              <a:spcBef>
                <a:spcPts val="0"/>
              </a:spcBef>
              <a:spcAft>
                <a:spcPts val="0"/>
              </a:spcAft>
              <a:buSzPts val="1800"/>
              <a:buChar char="●"/>
            </a:pPr>
            <a:r>
              <a:rPr lang="en" sz="1800">
                <a:latin typeface="Arial"/>
                <a:ea typeface="Arial"/>
                <a:cs typeface="Arial"/>
                <a:sym typeface="Arial"/>
              </a:rPr>
              <a:t>Use of modest DL network to </a:t>
            </a:r>
            <a:r>
              <a:rPr lang="en" sz="1800" b="1">
                <a:latin typeface="Arial"/>
                <a:ea typeface="Arial"/>
                <a:cs typeface="Arial"/>
                <a:sym typeface="Arial"/>
              </a:rPr>
              <a:t>map material/potential drug structure to properties</a:t>
            </a:r>
            <a:r>
              <a:rPr lang="en" sz="1800">
                <a:latin typeface="Arial"/>
                <a:ea typeface="Arial"/>
                <a:cs typeface="Arial"/>
                <a:sym typeface="Arial"/>
              </a:rPr>
              <a:t> (generalized QSAR) with simulation and observation: Advanced Progress</a:t>
            </a:r>
            <a:endParaRPr sz="1800">
              <a:latin typeface="Arial"/>
              <a:ea typeface="Arial"/>
              <a:cs typeface="Arial"/>
              <a:sym typeface="Arial"/>
            </a:endParaRPr>
          </a:p>
          <a:p>
            <a:pPr marL="457200" lvl="0" indent="-342900" algn="l" rtl="0">
              <a:spcBef>
                <a:spcPts val="0"/>
              </a:spcBef>
              <a:spcAft>
                <a:spcPts val="0"/>
              </a:spcAft>
              <a:buSzPts val="1800"/>
              <a:buFont typeface="Arial"/>
              <a:buChar char="●"/>
            </a:pPr>
            <a:r>
              <a:rPr lang="en" sz="1800">
                <a:latin typeface="Arial"/>
                <a:ea typeface="Arial"/>
                <a:cs typeface="Arial"/>
                <a:sym typeface="Arial"/>
              </a:rPr>
              <a:t>Learn </a:t>
            </a:r>
            <a:r>
              <a:rPr lang="en" sz="1800" b="1">
                <a:latin typeface="Arial"/>
                <a:ea typeface="Arial"/>
                <a:cs typeface="Arial"/>
                <a:sym typeface="Arial"/>
              </a:rPr>
              <a:t>surrogates </a:t>
            </a:r>
            <a:r>
              <a:rPr lang="en" sz="1800">
                <a:latin typeface="Arial"/>
                <a:ea typeface="Arial"/>
                <a:cs typeface="Arial"/>
                <a:sym typeface="Arial"/>
              </a:rPr>
              <a:t>for </a:t>
            </a:r>
            <a:r>
              <a:rPr lang="en" sz="1800" b="1">
                <a:latin typeface="Arial"/>
                <a:ea typeface="Arial"/>
                <a:cs typeface="Arial"/>
                <a:sym typeface="Arial"/>
              </a:rPr>
              <a:t>large scale simulations</a:t>
            </a:r>
            <a:r>
              <a:rPr lang="en" sz="1800">
                <a:latin typeface="Arial"/>
                <a:ea typeface="Arial"/>
                <a:cs typeface="Arial"/>
                <a:sym typeface="Arial"/>
              </a:rPr>
              <a:t>: initial small scale results</a:t>
            </a:r>
            <a:endParaRPr sz="1800">
              <a:latin typeface="Arial"/>
              <a:ea typeface="Arial"/>
              <a:cs typeface="Arial"/>
              <a:sym typeface="Arial"/>
            </a:endParaRPr>
          </a:p>
          <a:p>
            <a:pPr marL="457200" lvl="0" indent="-342900" algn="l" rtl="0">
              <a:spcBef>
                <a:spcPts val="0"/>
              </a:spcBef>
              <a:spcAft>
                <a:spcPts val="0"/>
              </a:spcAft>
              <a:buSzPts val="1800"/>
              <a:buFont typeface="Arial"/>
              <a:buChar char="●"/>
            </a:pPr>
            <a:r>
              <a:rPr lang="en" sz="1800">
                <a:latin typeface="Arial"/>
                <a:ea typeface="Arial"/>
                <a:cs typeface="Arial"/>
                <a:sym typeface="Arial"/>
              </a:rPr>
              <a:t>Use of MLforHPC in </a:t>
            </a:r>
            <a:r>
              <a:rPr lang="en" sz="1800" b="1">
                <a:latin typeface="Arial"/>
                <a:ea typeface="Arial"/>
                <a:cs typeface="Arial"/>
                <a:sym typeface="Arial"/>
              </a:rPr>
              <a:t>agent-based systems </a:t>
            </a:r>
            <a:r>
              <a:rPr lang="en" sz="1800">
                <a:latin typeface="Arial"/>
                <a:ea typeface="Arial"/>
                <a:cs typeface="Arial"/>
                <a:sym typeface="Arial"/>
              </a:rPr>
              <a:t>(learn agents): Very promising but few results</a:t>
            </a:r>
            <a:endParaRPr sz="1800">
              <a:latin typeface="Arial"/>
              <a:ea typeface="Arial"/>
              <a:cs typeface="Arial"/>
              <a:sym typeface="Arial"/>
            </a:endParaRPr>
          </a:p>
          <a:p>
            <a:pPr marL="457200" lvl="0" indent="-342900" algn="l" rtl="0">
              <a:spcBef>
                <a:spcPts val="0"/>
              </a:spcBef>
              <a:spcAft>
                <a:spcPts val="0"/>
              </a:spcAft>
              <a:buSzPts val="1800"/>
              <a:buFont typeface="Arial"/>
              <a:buChar char="●"/>
            </a:pPr>
            <a:r>
              <a:rPr lang="en" sz="1800" b="1">
                <a:latin typeface="Arial"/>
                <a:ea typeface="Arial"/>
                <a:cs typeface="Arial"/>
                <a:sym typeface="Arial"/>
              </a:rPr>
              <a:t>Macroscopic</a:t>
            </a:r>
            <a:r>
              <a:rPr lang="en" sz="1800">
                <a:latin typeface="Arial"/>
                <a:ea typeface="Arial"/>
                <a:cs typeface="Arial"/>
                <a:sym typeface="Arial"/>
              </a:rPr>
              <a:t> Structure as in learn complex multi-particle </a:t>
            </a:r>
            <a:r>
              <a:rPr lang="en" sz="1800" b="1">
                <a:latin typeface="Arial"/>
                <a:ea typeface="Arial"/>
                <a:cs typeface="Arial"/>
                <a:sym typeface="Arial"/>
              </a:rPr>
              <a:t>potentials</a:t>
            </a:r>
            <a:r>
              <a:rPr lang="en" sz="1800">
                <a:latin typeface="Arial"/>
                <a:ea typeface="Arial"/>
                <a:cs typeface="Arial"/>
                <a:sym typeface="Arial"/>
              </a:rPr>
              <a:t> scaling to N</a:t>
            </a:r>
            <a:r>
              <a:rPr lang="en" sz="1800" baseline="30000">
                <a:latin typeface="Arial"/>
                <a:ea typeface="Arial"/>
                <a:cs typeface="Arial"/>
                <a:sym typeface="Arial"/>
              </a:rPr>
              <a:t>7</a:t>
            </a:r>
            <a:r>
              <a:rPr lang="en" sz="1800">
                <a:latin typeface="Arial"/>
                <a:ea typeface="Arial"/>
                <a:cs typeface="Arial"/>
                <a:sym typeface="Arial"/>
              </a:rPr>
              <a:t>: many great successes</a:t>
            </a:r>
            <a:endParaRPr sz="1800">
              <a:latin typeface="Arial"/>
              <a:ea typeface="Arial"/>
              <a:cs typeface="Arial"/>
              <a:sym typeface="Arial"/>
            </a:endParaRPr>
          </a:p>
          <a:p>
            <a:pPr marL="457200" lvl="0" indent="-342900" algn="l" rtl="0">
              <a:spcBef>
                <a:spcPts val="0"/>
              </a:spcBef>
              <a:spcAft>
                <a:spcPts val="0"/>
              </a:spcAft>
              <a:buSzPts val="1800"/>
              <a:buChar char="●"/>
            </a:pPr>
            <a:r>
              <a:rPr lang="en" sz="1800" b="1">
                <a:latin typeface="Arial"/>
                <a:ea typeface="Arial"/>
                <a:cs typeface="Arial"/>
                <a:sym typeface="Arial"/>
              </a:rPr>
              <a:t>Learn Collective coordinates and guide ensemble</a:t>
            </a:r>
            <a:r>
              <a:rPr lang="en" sz="1800">
                <a:latin typeface="Arial"/>
                <a:ea typeface="Arial"/>
                <a:cs typeface="Arial"/>
                <a:sym typeface="Arial"/>
              </a:rPr>
              <a:t> computations: dramatic progress with speedups up to 10</a:t>
            </a:r>
            <a:r>
              <a:rPr lang="en" sz="1800" baseline="30000">
                <a:latin typeface="Arial"/>
                <a:ea typeface="Arial"/>
                <a:cs typeface="Arial"/>
                <a:sym typeface="Arial"/>
              </a:rPr>
              <a:t>8</a:t>
            </a:r>
            <a:endParaRPr sz="1800" baseline="30000">
              <a:latin typeface="Arial"/>
              <a:ea typeface="Arial"/>
              <a:cs typeface="Arial"/>
              <a:sym typeface="Arial"/>
            </a:endParaRPr>
          </a:p>
          <a:p>
            <a:pPr marL="457200" lvl="0" indent="-342900" algn="l" rtl="0">
              <a:spcBef>
                <a:spcPts val="0"/>
              </a:spcBef>
              <a:spcAft>
                <a:spcPts val="0"/>
              </a:spcAft>
              <a:buSzPts val="1800"/>
              <a:buChar char="●"/>
            </a:pPr>
            <a:r>
              <a:rPr lang="en" sz="1800" b="1">
                <a:latin typeface="Arial"/>
                <a:ea typeface="Arial"/>
                <a:cs typeface="Arial"/>
                <a:sym typeface="Arial"/>
              </a:rPr>
              <a:t>Microscale</a:t>
            </a:r>
            <a:r>
              <a:rPr lang="en" sz="1800">
                <a:latin typeface="Arial"/>
                <a:ea typeface="Arial"/>
                <a:cs typeface="Arial"/>
                <a:sym typeface="Arial"/>
              </a:rPr>
              <a:t>; learn dynamics of small scale such as clouds, turbulence: Interesting results but much more to do</a:t>
            </a:r>
            <a:endParaRPr sz="1800">
              <a:latin typeface="Arial"/>
              <a:ea typeface="Arial"/>
              <a:cs typeface="Arial"/>
              <a:sym typeface="Arial"/>
            </a:endParaRPr>
          </a:p>
          <a:p>
            <a:pPr marL="457200" lvl="0" indent="-342900" algn="l" rtl="0">
              <a:spcBef>
                <a:spcPts val="0"/>
              </a:spcBef>
              <a:spcAft>
                <a:spcPts val="0"/>
              </a:spcAft>
              <a:buSzPts val="1800"/>
              <a:buChar char="●"/>
            </a:pPr>
            <a:r>
              <a:rPr lang="en" sz="1800">
                <a:latin typeface="Arial"/>
                <a:ea typeface="Arial"/>
                <a:cs typeface="Arial"/>
                <a:sym typeface="Arial"/>
              </a:rPr>
              <a:t>Use of </a:t>
            </a:r>
            <a:r>
              <a:rPr lang="en" sz="1800" b="1">
                <a:latin typeface="Arial"/>
                <a:ea typeface="Arial"/>
                <a:cs typeface="Arial"/>
                <a:sym typeface="Arial"/>
              </a:rPr>
              <a:t>Recurrent NN</a:t>
            </a:r>
            <a:r>
              <a:rPr lang="en" sz="1800">
                <a:latin typeface="Arial"/>
                <a:ea typeface="Arial"/>
                <a:cs typeface="Arial"/>
                <a:sym typeface="Arial"/>
              </a:rPr>
              <a:t>’s to represent dynamics (</a:t>
            </a:r>
            <a:r>
              <a:rPr lang="en" sz="1800" b="1">
                <a:latin typeface="Arial"/>
                <a:ea typeface="Arial"/>
                <a:cs typeface="Arial"/>
                <a:sym typeface="Arial"/>
              </a:rPr>
              <a:t>learn numerical differential operators</a:t>
            </a:r>
            <a:r>
              <a:rPr lang="en" sz="1800">
                <a:latin typeface="Arial"/>
                <a:ea typeface="Arial"/>
                <a:cs typeface="Arial"/>
                <a:sym typeface="Arial"/>
              </a:rPr>
              <a:t>): Promising but only studied in small problems</a:t>
            </a:r>
            <a:endParaRPr sz="1800">
              <a:latin typeface="Arial"/>
              <a:ea typeface="Arial"/>
              <a:cs typeface="Arial"/>
              <a:sym typeface="Arial"/>
            </a:endParaRPr>
          </a:p>
        </p:txBody>
      </p:sp>
      <p:sp>
        <p:nvSpPr>
          <p:cNvPr id="351" name="Google Shape;351;p35"/>
          <p:cNvSpPr txBox="1">
            <a:spLocks noGrp="1"/>
          </p:cNvSpPr>
          <p:nvPr>
            <p:ph type="sldNum" idx="12"/>
          </p:nvPr>
        </p:nvSpPr>
        <p:spPr>
          <a:xfrm>
            <a:off x="8472458" y="4663217"/>
            <a:ext cx="548700" cy="393600"/>
          </a:xfrm>
          <a:prstGeom prst="rect">
            <a:avLst/>
          </a:prstGeom>
        </p:spPr>
        <p:txBody>
          <a:bodyPr spcFirstLastPara="1" wrap="square" lIns="68575" tIns="68575" rIns="68575" bIns="68575" anchor="ctr" anchorCtr="0">
            <a:noAutofit/>
          </a:bodyPr>
          <a:lstStyle/>
          <a:p>
            <a:pPr marL="0" lvl="0" indent="0" algn="r" rtl="0">
              <a:spcBef>
                <a:spcPts val="0"/>
              </a:spcBef>
              <a:spcAft>
                <a:spcPts val="0"/>
              </a:spcAft>
              <a:buClr>
                <a:srgbClr val="888888"/>
              </a:buClr>
              <a:buSzPts val="900"/>
              <a:buFont typeface="Calibri"/>
              <a:buNone/>
            </a:pPr>
            <a:fld id="{00000000-1234-1234-1234-123412341234}" type="slidenum">
              <a:rPr lang="en"/>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36"/>
          <p:cNvSpPr txBox="1">
            <a:spLocks noGrp="1"/>
          </p:cNvSpPr>
          <p:nvPr>
            <p:ph type="title"/>
          </p:nvPr>
        </p:nvSpPr>
        <p:spPr>
          <a:xfrm>
            <a:off x="628650" y="115786"/>
            <a:ext cx="7886700" cy="499800"/>
          </a:xfrm>
          <a:prstGeom prst="rect">
            <a:avLst/>
          </a:prstGeom>
          <a:noFill/>
          <a:ln>
            <a:noFill/>
          </a:ln>
        </p:spPr>
        <p:txBody>
          <a:bodyPr spcFirstLastPara="1" wrap="square" lIns="68575" tIns="34275" rIns="68575" bIns="34275" anchor="ctr" anchorCtr="0">
            <a:noAutofit/>
          </a:bodyPr>
          <a:lstStyle/>
          <a:p>
            <a:pPr marL="0" lvl="0" indent="0" algn="l" rtl="0">
              <a:lnSpc>
                <a:spcPct val="115000"/>
              </a:lnSpc>
              <a:spcBef>
                <a:spcPts val="0"/>
              </a:spcBef>
              <a:spcAft>
                <a:spcPts val="0"/>
              </a:spcAft>
              <a:buClr>
                <a:schemeClr val="dk1"/>
              </a:buClr>
              <a:buSzPts val="2200"/>
              <a:buFont typeface="Calibri"/>
              <a:buNone/>
            </a:pPr>
            <a:r>
              <a:rPr lang="en" sz="2200"/>
              <a:t>Issues and Summary</a:t>
            </a:r>
            <a:endParaRPr sz="2200"/>
          </a:p>
        </p:txBody>
      </p:sp>
      <p:sp>
        <p:nvSpPr>
          <p:cNvPr id="357" name="Google Shape;357;p36"/>
          <p:cNvSpPr txBox="1">
            <a:spLocks noGrp="1"/>
          </p:cNvSpPr>
          <p:nvPr>
            <p:ph type="body" idx="1"/>
          </p:nvPr>
        </p:nvSpPr>
        <p:spPr>
          <a:xfrm>
            <a:off x="0" y="597900"/>
            <a:ext cx="9144000" cy="3947700"/>
          </a:xfrm>
          <a:prstGeom prst="rect">
            <a:avLst/>
          </a:prstGeom>
          <a:noFill/>
          <a:ln>
            <a:noFill/>
          </a:ln>
        </p:spPr>
        <p:txBody>
          <a:bodyPr spcFirstLastPara="1" wrap="square" lIns="68575" tIns="34275" rIns="68575" bIns="34275" anchor="t" anchorCtr="0">
            <a:noAutofit/>
          </a:bodyPr>
          <a:lstStyle/>
          <a:p>
            <a:pPr marL="457200" lvl="0" indent="-342900" algn="l" rtl="0">
              <a:lnSpc>
                <a:spcPct val="100000"/>
              </a:lnSpc>
              <a:spcBef>
                <a:spcPts val="0"/>
              </a:spcBef>
              <a:spcAft>
                <a:spcPts val="0"/>
              </a:spcAft>
              <a:buClr>
                <a:schemeClr val="dk1"/>
              </a:buClr>
              <a:buSzPts val="1400"/>
              <a:buFont typeface="Open Sans"/>
              <a:buChar char="•"/>
            </a:pPr>
            <a:r>
              <a:rPr lang="en" sz="1800" b="1" dirty="0">
                <a:latin typeface="Arial"/>
                <a:ea typeface="Arial"/>
                <a:cs typeface="Arial"/>
                <a:sym typeface="Arial"/>
              </a:rPr>
              <a:t>Parallel Computing </a:t>
            </a:r>
            <a:r>
              <a:rPr lang="en" sz="1800" dirty="0">
                <a:latin typeface="Arial"/>
                <a:ea typeface="Arial"/>
                <a:cs typeface="Arial"/>
                <a:sym typeface="Arial"/>
              </a:rPr>
              <a:t>has a renaissance with Big Data</a:t>
            </a:r>
            <a:endParaRPr sz="1800" dirty="0">
              <a:latin typeface="Arial"/>
              <a:ea typeface="Arial"/>
              <a:cs typeface="Arial"/>
              <a:sym typeface="Arial"/>
            </a:endParaRPr>
          </a:p>
          <a:p>
            <a:pPr marL="457200" lvl="0" indent="-368300" algn="l" rtl="0">
              <a:lnSpc>
                <a:spcPct val="100000"/>
              </a:lnSpc>
              <a:spcBef>
                <a:spcPts val="0"/>
              </a:spcBef>
              <a:spcAft>
                <a:spcPts val="0"/>
              </a:spcAft>
              <a:buSzPts val="1800"/>
              <a:buFont typeface="Open Sans"/>
              <a:buChar char="•"/>
            </a:pPr>
            <a:r>
              <a:rPr lang="en" sz="1800" b="1" dirty="0">
                <a:latin typeface="Arial"/>
                <a:ea typeface="Arial"/>
                <a:cs typeface="Arial"/>
                <a:sym typeface="Arial"/>
              </a:rPr>
              <a:t>HP</a:t>
            </a:r>
            <a:r>
              <a:rPr lang="en-US" sz="1800" b="1" dirty="0">
                <a:latin typeface="Arial"/>
                <a:ea typeface="Arial"/>
                <a:cs typeface="Arial"/>
                <a:sym typeface="Arial"/>
              </a:rPr>
              <a:t>F Style</a:t>
            </a:r>
            <a:r>
              <a:rPr lang="en" sz="1800" dirty="0">
                <a:latin typeface="Arial"/>
                <a:ea typeface="Arial"/>
                <a:cs typeface="Arial"/>
                <a:sym typeface="Arial"/>
              </a:rPr>
              <a:t> could be well suited to Big Data and MLforHPC</a:t>
            </a:r>
            <a:endParaRPr sz="1800" dirty="0">
              <a:latin typeface="Arial"/>
              <a:ea typeface="Arial"/>
              <a:cs typeface="Arial"/>
              <a:sym typeface="Arial"/>
            </a:endParaRPr>
          </a:p>
          <a:p>
            <a:pPr marL="457200" lvl="0" indent="-342900" algn="l" rtl="0">
              <a:lnSpc>
                <a:spcPct val="100000"/>
              </a:lnSpc>
              <a:spcBef>
                <a:spcPts val="0"/>
              </a:spcBef>
              <a:spcAft>
                <a:spcPts val="0"/>
              </a:spcAft>
              <a:buClr>
                <a:schemeClr val="dk1"/>
              </a:buClr>
              <a:buSzPts val="1400"/>
              <a:buFont typeface="Open Sans"/>
              <a:buChar char="•"/>
            </a:pPr>
            <a:r>
              <a:rPr lang="en" sz="1800" b="1" dirty="0">
                <a:latin typeface="Arial"/>
                <a:ea typeface="Arial"/>
                <a:cs typeface="Arial"/>
                <a:sym typeface="Arial"/>
              </a:rPr>
              <a:t>MLforHPC  </a:t>
            </a:r>
            <a:r>
              <a:rPr lang="en" sz="1800" dirty="0">
                <a:latin typeface="Arial"/>
                <a:ea typeface="Arial"/>
                <a:cs typeface="Arial"/>
                <a:sym typeface="Arial"/>
              </a:rPr>
              <a:t>will lead to many</a:t>
            </a:r>
            <a:r>
              <a:rPr lang="en" sz="1800" b="1" dirty="0">
                <a:latin typeface="Arial"/>
                <a:ea typeface="Arial"/>
                <a:cs typeface="Arial"/>
                <a:sym typeface="Arial"/>
              </a:rPr>
              <a:t> remarkable discoveries </a:t>
            </a:r>
            <a:r>
              <a:rPr lang="en" sz="1800" dirty="0">
                <a:latin typeface="Arial"/>
                <a:ea typeface="Arial"/>
                <a:cs typeface="Arial"/>
                <a:sym typeface="Arial"/>
              </a:rPr>
              <a:t>in both</a:t>
            </a:r>
            <a:r>
              <a:rPr lang="en" sz="1800" b="1" dirty="0">
                <a:latin typeface="Arial"/>
                <a:ea typeface="Arial"/>
                <a:cs typeface="Arial"/>
                <a:sym typeface="Arial"/>
              </a:rPr>
              <a:t> computational </a:t>
            </a:r>
            <a:r>
              <a:rPr lang="en" sz="1800" dirty="0">
                <a:latin typeface="Arial"/>
                <a:ea typeface="Arial"/>
                <a:cs typeface="Arial"/>
                <a:sym typeface="Arial"/>
              </a:rPr>
              <a:t>and</a:t>
            </a:r>
            <a:r>
              <a:rPr lang="en" sz="1800" b="1" dirty="0">
                <a:latin typeface="Arial"/>
                <a:ea typeface="Arial"/>
                <a:cs typeface="Arial"/>
                <a:sym typeface="Arial"/>
              </a:rPr>
              <a:t> data science</a:t>
            </a:r>
            <a:endParaRPr sz="1800" b="1" dirty="0">
              <a:latin typeface="Arial"/>
              <a:ea typeface="Arial"/>
              <a:cs typeface="Arial"/>
              <a:sym typeface="Arial"/>
            </a:endParaRPr>
          </a:p>
          <a:p>
            <a:pPr lvl="0" indent="-342900">
              <a:lnSpc>
                <a:spcPct val="100000"/>
              </a:lnSpc>
              <a:spcBef>
                <a:spcPts val="0"/>
              </a:spcBef>
              <a:buFont typeface="Open Sans"/>
              <a:buChar char="•"/>
            </a:pPr>
            <a:r>
              <a:rPr lang="en-US" sz="1800" b="1" dirty="0">
                <a:latin typeface="Arial"/>
                <a:ea typeface="Arial"/>
                <a:cs typeface="Arial"/>
                <a:sym typeface="Arial"/>
              </a:rPr>
              <a:t>1981-3 Moment </a:t>
            </a:r>
            <a:r>
              <a:rPr lang="en-US" sz="1800" dirty="0">
                <a:latin typeface="Arial"/>
                <a:ea typeface="Arial"/>
                <a:cs typeface="Arial"/>
                <a:sym typeface="Arial"/>
              </a:rPr>
              <a:t>for me with </a:t>
            </a:r>
            <a:r>
              <a:rPr lang="en-US" sz="1800" dirty="0" err="1">
                <a:latin typeface="Arial"/>
                <a:ea typeface="Arial"/>
                <a:cs typeface="Arial"/>
                <a:sym typeface="Arial"/>
              </a:rPr>
              <a:t>MLforHPC</a:t>
            </a:r>
            <a:r>
              <a:rPr lang="en-US" sz="1800" dirty="0">
                <a:latin typeface="Arial"/>
                <a:ea typeface="Arial"/>
                <a:cs typeface="Arial"/>
                <a:sym typeface="Arial"/>
              </a:rPr>
              <a:t> replacing parallelism; inspire users</a:t>
            </a:r>
          </a:p>
          <a:p>
            <a:pPr lvl="0" indent="-342900">
              <a:lnSpc>
                <a:spcPct val="100000"/>
              </a:lnSpc>
              <a:spcBef>
                <a:spcPts val="0"/>
              </a:spcBef>
              <a:buFont typeface="Open Sans"/>
              <a:buChar char="•"/>
            </a:pPr>
            <a:r>
              <a:rPr lang="en" sz="1800" b="1" dirty="0">
                <a:latin typeface="Arial"/>
                <a:ea typeface="Arial"/>
                <a:cs typeface="Arial"/>
                <a:sym typeface="Arial"/>
              </a:rPr>
              <a:t>What computations </a:t>
            </a:r>
            <a:r>
              <a:rPr lang="en" sz="1800" dirty="0">
                <a:latin typeface="Arial"/>
                <a:ea typeface="Arial"/>
                <a:cs typeface="Arial"/>
                <a:sym typeface="Arial"/>
              </a:rPr>
              <a:t>can be assisted by what ML in which of different scenarios</a:t>
            </a:r>
            <a:endParaRPr sz="1100" dirty="0">
              <a:latin typeface="Arial"/>
              <a:ea typeface="Arial"/>
              <a:cs typeface="Arial"/>
              <a:sym typeface="Arial"/>
            </a:endParaRPr>
          </a:p>
          <a:p>
            <a:pPr marL="800100" lvl="1" indent="-342900" algn="l" rtl="0">
              <a:lnSpc>
                <a:spcPct val="100000"/>
              </a:lnSpc>
              <a:spcBef>
                <a:spcPts val="0"/>
              </a:spcBef>
              <a:spcAft>
                <a:spcPts val="0"/>
              </a:spcAft>
              <a:buClr>
                <a:schemeClr val="dk1"/>
              </a:buClr>
              <a:buSzPts val="1400"/>
              <a:buChar char="•"/>
            </a:pPr>
            <a:r>
              <a:rPr lang="en" sz="1600" dirty="0">
                <a:latin typeface="Arial"/>
                <a:ea typeface="Arial"/>
                <a:cs typeface="Arial"/>
                <a:sym typeface="Arial"/>
              </a:rPr>
              <a:t>Not known how large training sets need to be.</a:t>
            </a:r>
            <a:r>
              <a:rPr lang="en" sz="1500" dirty="0">
                <a:latin typeface="Arial"/>
                <a:ea typeface="Arial"/>
                <a:cs typeface="Arial"/>
                <a:sym typeface="Arial"/>
              </a:rPr>
              <a:t> </a:t>
            </a:r>
            <a:endParaRPr sz="1500" dirty="0">
              <a:latin typeface="Arial"/>
              <a:ea typeface="Arial"/>
              <a:cs typeface="Arial"/>
              <a:sym typeface="Arial"/>
            </a:endParaRPr>
          </a:p>
          <a:p>
            <a:pPr marL="457200" lvl="0" indent="-342900" algn="l" rtl="0">
              <a:lnSpc>
                <a:spcPct val="100000"/>
              </a:lnSpc>
              <a:spcBef>
                <a:spcPts val="0"/>
              </a:spcBef>
              <a:spcAft>
                <a:spcPts val="0"/>
              </a:spcAft>
              <a:buClr>
                <a:schemeClr val="dk1"/>
              </a:buClr>
              <a:buSzPts val="1400"/>
              <a:buFont typeface="Open Sans"/>
              <a:buChar char="•"/>
            </a:pPr>
            <a:r>
              <a:rPr lang="en" sz="1800" dirty="0">
                <a:latin typeface="Arial"/>
                <a:ea typeface="Arial"/>
                <a:cs typeface="Arial"/>
                <a:sym typeface="Arial"/>
              </a:rPr>
              <a:t>What is </a:t>
            </a:r>
            <a:r>
              <a:rPr lang="en" sz="1800" b="1" dirty="0">
                <a:latin typeface="Arial"/>
                <a:ea typeface="Arial"/>
                <a:cs typeface="Arial"/>
                <a:sym typeface="Arial"/>
              </a:rPr>
              <a:t>performance</a:t>
            </a:r>
            <a:r>
              <a:rPr lang="en" sz="1800" dirty="0">
                <a:latin typeface="Arial"/>
                <a:ea typeface="Arial"/>
                <a:cs typeface="Arial"/>
                <a:sym typeface="Arial"/>
              </a:rPr>
              <a:t> of different DL (ML) choices in compute time and capability</a:t>
            </a:r>
            <a:endParaRPr sz="1100" dirty="0">
              <a:latin typeface="Arial"/>
              <a:ea typeface="Arial"/>
              <a:cs typeface="Arial"/>
              <a:sym typeface="Arial"/>
            </a:endParaRPr>
          </a:p>
          <a:p>
            <a:pPr marL="457200" lvl="0" indent="-342900" algn="l" rtl="0">
              <a:lnSpc>
                <a:spcPct val="100000"/>
              </a:lnSpc>
              <a:spcBef>
                <a:spcPts val="0"/>
              </a:spcBef>
              <a:spcAft>
                <a:spcPts val="0"/>
              </a:spcAft>
              <a:buClr>
                <a:schemeClr val="dk1"/>
              </a:buClr>
              <a:buSzPts val="1400"/>
              <a:buFont typeface="Open Sans"/>
              <a:buChar char="•"/>
            </a:pPr>
            <a:r>
              <a:rPr lang="en" sz="1800" dirty="0">
                <a:latin typeface="Arial"/>
                <a:ea typeface="Arial"/>
                <a:cs typeface="Arial"/>
                <a:sym typeface="Arial"/>
              </a:rPr>
              <a:t>Little or no study of either </a:t>
            </a:r>
            <a:r>
              <a:rPr lang="en" sz="1800" b="1" dirty="0">
                <a:latin typeface="Arial"/>
                <a:ea typeface="Arial"/>
                <a:cs typeface="Arial"/>
                <a:sym typeface="Arial"/>
              </a:rPr>
              <a:t>predicting errors </a:t>
            </a:r>
            <a:r>
              <a:rPr lang="en" sz="1800" dirty="0">
                <a:latin typeface="Arial"/>
                <a:ea typeface="Arial"/>
                <a:cs typeface="Arial"/>
                <a:sym typeface="Arial"/>
              </a:rPr>
              <a:t>or in fact of getting floating point numbers from deep learning.</a:t>
            </a:r>
            <a:endParaRPr sz="1800" dirty="0">
              <a:latin typeface="Arial"/>
              <a:ea typeface="Arial"/>
              <a:cs typeface="Arial"/>
              <a:sym typeface="Arial"/>
            </a:endParaRPr>
          </a:p>
          <a:p>
            <a:pPr marL="457200" lvl="0" indent="-342900" algn="l" rtl="0">
              <a:lnSpc>
                <a:spcPct val="100000"/>
              </a:lnSpc>
              <a:spcBef>
                <a:spcPts val="0"/>
              </a:spcBef>
              <a:spcAft>
                <a:spcPts val="0"/>
              </a:spcAft>
              <a:buClr>
                <a:schemeClr val="dk1"/>
              </a:buClr>
              <a:buSzPts val="1400"/>
              <a:buFont typeface="Open Sans"/>
              <a:buChar char="•"/>
            </a:pPr>
            <a:r>
              <a:rPr lang="en" sz="1800" dirty="0">
                <a:latin typeface="Arial"/>
                <a:ea typeface="Arial"/>
                <a:cs typeface="Arial"/>
                <a:sym typeface="Arial"/>
              </a:rPr>
              <a:t>What can we do with </a:t>
            </a:r>
            <a:r>
              <a:rPr lang="en" sz="1800" b="1" dirty="0">
                <a:latin typeface="Arial"/>
                <a:ea typeface="Arial"/>
                <a:cs typeface="Arial"/>
                <a:sym typeface="Arial"/>
              </a:rPr>
              <a:t>Yottascale computing</a:t>
            </a:r>
            <a:r>
              <a:rPr lang="en" sz="1800" dirty="0">
                <a:latin typeface="Arial"/>
                <a:ea typeface="Arial"/>
                <a:cs typeface="Arial"/>
                <a:sym typeface="Arial"/>
              </a:rPr>
              <a:t>? (10</a:t>
            </a:r>
            <a:r>
              <a:rPr lang="en" sz="1800" baseline="30000" dirty="0">
                <a:latin typeface="Arial"/>
                <a:ea typeface="Arial"/>
                <a:cs typeface="Arial"/>
                <a:sym typeface="Arial"/>
              </a:rPr>
              <a:t>6</a:t>
            </a:r>
            <a:r>
              <a:rPr lang="en" sz="1800" dirty="0">
                <a:latin typeface="Arial"/>
                <a:ea typeface="Arial"/>
                <a:cs typeface="Arial"/>
                <a:sym typeface="Arial"/>
              </a:rPr>
              <a:t> </a:t>
            </a:r>
            <a:r>
              <a:rPr lang="en-US" sz="1800" dirty="0">
                <a:latin typeface="Arial"/>
                <a:ea typeface="Arial"/>
                <a:cs typeface="Arial"/>
                <a:sym typeface="Arial"/>
              </a:rPr>
              <a:t>above</a:t>
            </a:r>
            <a:r>
              <a:rPr lang="en" sz="1800" dirty="0">
                <a:latin typeface="Arial"/>
                <a:ea typeface="Arial"/>
                <a:cs typeface="Arial"/>
                <a:sym typeface="Arial"/>
              </a:rPr>
              <a:t> Exascale)</a:t>
            </a:r>
            <a:endParaRPr sz="1800" dirty="0">
              <a:latin typeface="Arial"/>
              <a:ea typeface="Arial"/>
              <a:cs typeface="Arial"/>
              <a:sym typeface="Arial"/>
            </a:endParaRPr>
          </a:p>
          <a:p>
            <a:pPr marL="457200" lvl="0" indent="-342900" algn="l" rtl="0">
              <a:lnSpc>
                <a:spcPct val="100000"/>
              </a:lnSpc>
              <a:spcBef>
                <a:spcPts val="0"/>
              </a:spcBef>
              <a:spcAft>
                <a:spcPts val="0"/>
              </a:spcAft>
              <a:buClr>
                <a:schemeClr val="dk1"/>
              </a:buClr>
              <a:buSzPts val="1400"/>
              <a:buFont typeface="Open Sans"/>
              <a:buChar char="•"/>
            </a:pPr>
            <a:r>
              <a:rPr lang="en" sz="1800" b="1" dirty="0">
                <a:latin typeface="Arial"/>
                <a:ea typeface="Arial"/>
                <a:cs typeface="Arial"/>
                <a:sym typeface="Arial"/>
              </a:rPr>
              <a:t>Redesign all algorithms </a:t>
            </a:r>
            <a:r>
              <a:rPr lang="en" sz="1800" dirty="0">
                <a:latin typeface="Arial"/>
                <a:ea typeface="Arial"/>
                <a:cs typeface="Arial"/>
                <a:sym typeface="Arial"/>
              </a:rPr>
              <a:t>so they can be DL-assisted</a:t>
            </a:r>
            <a:endParaRPr sz="1100" dirty="0">
              <a:latin typeface="Arial"/>
              <a:ea typeface="Arial"/>
              <a:cs typeface="Arial"/>
              <a:sym typeface="Arial"/>
            </a:endParaRPr>
          </a:p>
          <a:p>
            <a:pPr marL="457200" lvl="0" indent="-342900" algn="l" rtl="0">
              <a:lnSpc>
                <a:spcPct val="100000"/>
              </a:lnSpc>
              <a:spcBef>
                <a:spcPts val="0"/>
              </a:spcBef>
              <a:spcAft>
                <a:spcPts val="0"/>
              </a:spcAft>
              <a:buClr>
                <a:schemeClr val="dk1"/>
              </a:buClr>
              <a:buSzPts val="1400"/>
              <a:buFont typeface="Open Sans"/>
              <a:buChar char="•"/>
            </a:pPr>
            <a:r>
              <a:rPr lang="en" sz="1800" dirty="0">
                <a:latin typeface="Arial"/>
                <a:ea typeface="Arial"/>
                <a:cs typeface="Arial"/>
                <a:sym typeface="Arial"/>
              </a:rPr>
              <a:t>Interesting </a:t>
            </a:r>
            <a:r>
              <a:rPr lang="en" sz="1800" b="1" dirty="0">
                <a:latin typeface="Arial"/>
                <a:ea typeface="Arial"/>
                <a:cs typeface="Arial"/>
                <a:sym typeface="Arial"/>
              </a:rPr>
              <a:t>load balancing </a:t>
            </a:r>
            <a:r>
              <a:rPr lang="en" sz="1800" dirty="0">
                <a:latin typeface="Arial"/>
                <a:ea typeface="Arial"/>
                <a:cs typeface="Arial"/>
                <a:sym typeface="Arial"/>
              </a:rPr>
              <a:t>issues if in parallel case some points learnt using surrogates and some points calculated from scratch </a:t>
            </a:r>
            <a:endParaRPr sz="1800" dirty="0">
              <a:latin typeface="Arial"/>
              <a:ea typeface="Arial"/>
              <a:cs typeface="Arial"/>
              <a:sym typeface="Arial"/>
            </a:endParaRPr>
          </a:p>
          <a:p>
            <a:pPr marL="520700" lvl="1" indent="-190500" algn="l" rtl="0">
              <a:lnSpc>
                <a:spcPct val="100000"/>
              </a:lnSpc>
              <a:spcBef>
                <a:spcPts val="0"/>
              </a:spcBef>
              <a:spcAft>
                <a:spcPts val="0"/>
              </a:spcAft>
              <a:buSzPts val="1600"/>
              <a:buChar char="•"/>
            </a:pPr>
            <a:r>
              <a:rPr lang="en" sz="1600" dirty="0">
                <a:latin typeface="Arial"/>
                <a:ea typeface="Arial"/>
                <a:cs typeface="Arial"/>
                <a:sym typeface="Arial"/>
              </a:rPr>
              <a:t>Also, complex </a:t>
            </a:r>
            <a:r>
              <a:rPr lang="en" sz="1600" b="1" dirty="0">
                <a:latin typeface="Arial"/>
                <a:ea typeface="Arial"/>
                <a:cs typeface="Arial"/>
                <a:sym typeface="Arial"/>
              </a:rPr>
              <a:t>difficult to load balance microscale</a:t>
            </a:r>
            <a:r>
              <a:rPr lang="en" sz="1600" dirty="0">
                <a:latin typeface="Arial"/>
                <a:ea typeface="Arial"/>
                <a:cs typeface="Arial"/>
                <a:sym typeface="Arial"/>
              </a:rPr>
              <a:t> replaced by uniform inference</a:t>
            </a:r>
            <a:endParaRPr sz="1600" dirty="0">
              <a:latin typeface="Arial"/>
              <a:ea typeface="Arial"/>
              <a:cs typeface="Arial"/>
              <a:sym typeface="Arial"/>
            </a:endParaRPr>
          </a:p>
        </p:txBody>
      </p:sp>
      <p:sp>
        <p:nvSpPr>
          <p:cNvPr id="358" name="Google Shape;358;p36"/>
          <p:cNvSpPr txBox="1">
            <a:spLocks noGrp="1"/>
          </p:cNvSpPr>
          <p:nvPr>
            <p:ph type="sldNum" idx="4294967295"/>
          </p:nvPr>
        </p:nvSpPr>
        <p:spPr>
          <a:xfrm>
            <a:off x="8674152" y="4699199"/>
            <a:ext cx="411900" cy="408300"/>
          </a:xfrm>
          <a:prstGeom prst="rect">
            <a:avLst/>
          </a:prstGeom>
          <a:noFill/>
          <a:ln>
            <a:noFill/>
          </a:ln>
        </p:spPr>
        <p:txBody>
          <a:bodyPr spcFirstLastPara="1" wrap="square" lIns="51425" tIns="25700" rIns="51425" bIns="25700" anchor="ctr"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n" sz="900" b="0" i="0" u="none" strike="noStrike" cap="none">
                <a:solidFill>
                  <a:srgbClr val="888888"/>
                </a:solidFill>
                <a:latin typeface="Open Sans"/>
                <a:ea typeface="Open Sans"/>
                <a:cs typeface="Open Sans"/>
                <a:sym typeface="Open Sans"/>
              </a:rPr>
              <a:t>27</a:t>
            </a:fld>
            <a:endParaRPr sz="900" b="0" i="0" u="none" strike="noStrike" cap="none">
              <a:solidFill>
                <a:srgbClr val="888888"/>
              </a:solidFill>
              <a:latin typeface="Open Sans"/>
              <a:ea typeface="Open Sans"/>
              <a:cs typeface="Open Sans"/>
              <a:sym typeface="Open Sans"/>
            </a:endParaRPr>
          </a:p>
        </p:txBody>
      </p:sp>
      <p:cxnSp>
        <p:nvCxnSpPr>
          <p:cNvPr id="359" name="Google Shape;359;p36"/>
          <p:cNvCxnSpPr/>
          <p:nvPr/>
        </p:nvCxnSpPr>
        <p:spPr>
          <a:xfrm>
            <a:off x="262029" y="621593"/>
            <a:ext cx="1887900" cy="0"/>
          </a:xfrm>
          <a:prstGeom prst="straightConnector1">
            <a:avLst/>
          </a:prstGeom>
          <a:noFill/>
          <a:ln w="19050" cap="flat" cmpd="sng">
            <a:solidFill>
              <a:srgbClr val="B30838"/>
            </a:solidFill>
            <a:prstDash val="solid"/>
            <a:round/>
            <a:headEnd type="none" w="sm" len="sm"/>
            <a:tailEnd type="none" w="sm" len="sm"/>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1"/>
          <p:cNvSpPr txBox="1">
            <a:spLocks noGrp="1"/>
          </p:cNvSpPr>
          <p:nvPr>
            <p:ph type="title"/>
          </p:nvPr>
        </p:nvSpPr>
        <p:spPr>
          <a:xfrm>
            <a:off x="645750" y="28300"/>
            <a:ext cx="7772400" cy="6462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b="1">
                <a:latin typeface="Arial"/>
                <a:ea typeface="Arial"/>
                <a:cs typeface="Arial"/>
                <a:sym typeface="Arial"/>
              </a:rPr>
              <a:t>Early view of Data Science?</a:t>
            </a:r>
            <a:endParaRPr b="1">
              <a:latin typeface="Arial"/>
              <a:ea typeface="Arial"/>
              <a:cs typeface="Arial"/>
              <a:sym typeface="Arial"/>
            </a:endParaRPr>
          </a:p>
        </p:txBody>
      </p:sp>
      <p:sp>
        <p:nvSpPr>
          <p:cNvPr id="62" name="Google Shape;62;p11"/>
          <p:cNvSpPr txBox="1">
            <a:spLocks noGrp="1"/>
          </p:cNvSpPr>
          <p:nvPr>
            <p:ph type="sldNum" idx="12"/>
          </p:nvPr>
        </p:nvSpPr>
        <p:spPr>
          <a:xfrm>
            <a:off x="8472458" y="4663217"/>
            <a:ext cx="548700" cy="393600"/>
          </a:xfrm>
          <a:prstGeom prst="rect">
            <a:avLst/>
          </a:prstGeom>
        </p:spPr>
        <p:txBody>
          <a:bodyPr spcFirstLastPara="1" wrap="square" lIns="68575" tIns="68575" rIns="68575" bIns="68575" anchor="ctr" anchorCtr="0">
            <a:noAutofit/>
          </a:bodyPr>
          <a:lstStyle/>
          <a:p>
            <a:pPr marL="0" lvl="0" indent="0" algn="r" rtl="0">
              <a:spcBef>
                <a:spcPts val="0"/>
              </a:spcBef>
              <a:spcAft>
                <a:spcPts val="0"/>
              </a:spcAft>
              <a:buClr>
                <a:srgbClr val="888888"/>
              </a:buClr>
              <a:buSzPts val="900"/>
              <a:buFont typeface="Calibri"/>
              <a:buNone/>
            </a:pPr>
            <a:fld id="{00000000-1234-1234-1234-123412341234}" type="slidenum">
              <a:rPr lang="en"/>
              <a:t>3</a:t>
            </a:fld>
            <a:endParaRPr/>
          </a:p>
        </p:txBody>
      </p:sp>
      <p:sp>
        <p:nvSpPr>
          <p:cNvPr id="63" name="Google Shape;63;p11"/>
          <p:cNvSpPr txBox="1">
            <a:spLocks noGrp="1"/>
          </p:cNvSpPr>
          <p:nvPr>
            <p:ph type="body" idx="1"/>
          </p:nvPr>
        </p:nvSpPr>
        <p:spPr>
          <a:xfrm>
            <a:off x="0" y="799675"/>
            <a:ext cx="9144000" cy="4418100"/>
          </a:xfrm>
          <a:prstGeom prst="rect">
            <a:avLst/>
          </a:prstGeom>
          <a:solidFill>
            <a:srgbClr val="FFFFFF"/>
          </a:solidFill>
        </p:spPr>
        <p:txBody>
          <a:bodyPr spcFirstLastPara="1" wrap="square" lIns="0" tIns="0" rIns="0" bIns="91425" anchor="t" anchorCtr="0">
            <a:noAutofit/>
          </a:bodyPr>
          <a:lstStyle/>
          <a:p>
            <a:pPr marL="457200" marR="0" lvl="0" indent="-317500" algn="l" rtl="0">
              <a:lnSpc>
                <a:spcPct val="100000"/>
              </a:lnSpc>
              <a:spcBef>
                <a:spcPts val="500"/>
              </a:spcBef>
              <a:spcAft>
                <a:spcPts val="0"/>
              </a:spcAft>
              <a:buSzPts val="1400"/>
              <a:buFont typeface="Arial"/>
              <a:buChar char="●"/>
            </a:pPr>
            <a:r>
              <a:rPr lang="en" sz="1800">
                <a:latin typeface="Arial"/>
                <a:ea typeface="Arial"/>
                <a:cs typeface="Arial"/>
                <a:sym typeface="Arial"/>
              </a:rPr>
              <a:t>Phenomenology in Particle Physics, 1971, (C. B. Chiu, G. Fox and </a:t>
            </a:r>
            <a:r>
              <a:rPr lang="en" sz="1800" b="1">
                <a:latin typeface="Arial"/>
                <a:ea typeface="Arial"/>
                <a:cs typeface="Arial"/>
                <a:sym typeface="Arial"/>
              </a:rPr>
              <a:t>A. J. G. Hey</a:t>
            </a:r>
            <a:r>
              <a:rPr lang="en" sz="1800">
                <a:latin typeface="Arial"/>
                <a:ea typeface="Arial"/>
                <a:cs typeface="Arial"/>
                <a:sym typeface="Arial"/>
              </a:rPr>
              <a:t>) </a:t>
            </a:r>
            <a:r>
              <a:rPr lang="en" sz="1800" u="sng">
                <a:solidFill>
                  <a:schemeClr val="hlink"/>
                </a:solidFill>
                <a:latin typeface="Arial"/>
                <a:ea typeface="Arial"/>
                <a:cs typeface="Arial"/>
                <a:sym typeface="Arial"/>
                <a:hlinkClick r:id="rId3"/>
              </a:rPr>
              <a:t>http://authors.library.caltech.edu/910/1/PHYS1971.pdf</a:t>
            </a:r>
            <a:r>
              <a:rPr lang="en" sz="1800">
                <a:latin typeface="Arial"/>
                <a:ea typeface="Arial"/>
                <a:cs typeface="Arial"/>
                <a:sym typeface="Arial"/>
              </a:rPr>
              <a:t>  </a:t>
            </a:r>
            <a:endParaRPr sz="1800">
              <a:latin typeface="Arial"/>
              <a:ea typeface="Arial"/>
              <a:cs typeface="Arial"/>
              <a:sym typeface="Arial"/>
            </a:endParaRPr>
          </a:p>
          <a:p>
            <a:pPr marL="457200" marR="0" lvl="0" indent="-317500" algn="l" rtl="0">
              <a:lnSpc>
                <a:spcPct val="120000"/>
              </a:lnSpc>
              <a:spcBef>
                <a:spcPts val="0"/>
              </a:spcBef>
              <a:spcAft>
                <a:spcPts val="0"/>
              </a:spcAft>
              <a:buSzPts val="1400"/>
              <a:buFont typeface="Arial"/>
              <a:buChar char="●"/>
            </a:pPr>
            <a:r>
              <a:rPr lang="en" sz="1800" b="1">
                <a:latin typeface="Arial"/>
                <a:ea typeface="Arial"/>
                <a:cs typeface="Arial"/>
                <a:sym typeface="Arial"/>
              </a:rPr>
              <a:t>What is phenomenology?</a:t>
            </a:r>
            <a:r>
              <a:rPr lang="en" sz="1800">
                <a:latin typeface="Arial"/>
                <a:ea typeface="Arial"/>
                <a:cs typeface="Arial"/>
                <a:sym typeface="Arial"/>
              </a:rPr>
              <a:t> Reach not for your dictionary; make no vain efforts to pronounce it; we will come clean and explain all.</a:t>
            </a:r>
            <a:endParaRPr sz="1800">
              <a:latin typeface="Arial"/>
              <a:ea typeface="Arial"/>
              <a:cs typeface="Arial"/>
              <a:sym typeface="Arial"/>
            </a:endParaRPr>
          </a:p>
          <a:p>
            <a:pPr marL="457200" marR="0" lvl="0" indent="-317500" algn="l" rtl="0">
              <a:lnSpc>
                <a:spcPct val="120000"/>
              </a:lnSpc>
              <a:spcBef>
                <a:spcPts val="0"/>
              </a:spcBef>
              <a:spcAft>
                <a:spcPts val="0"/>
              </a:spcAft>
              <a:buSzPts val="1400"/>
              <a:buFont typeface="Arial"/>
              <a:buChar char="●"/>
            </a:pPr>
            <a:r>
              <a:rPr lang="en" sz="1800">
                <a:latin typeface="Arial"/>
                <a:ea typeface="Arial"/>
                <a:cs typeface="Arial"/>
                <a:sym typeface="Arial"/>
              </a:rPr>
              <a:t>Science is noted for a competitive and helpful interaction between theorists and experimentalists. Unfortunately in almost all developing sciences, the moving hand of time drives a widening wedge between theory and experiment. Thus theorists are fully occupied in the mathematical and philosophical intricacies of their latest ideas. Again, experimentalists must concentrate on the design of their apparatus to insure they will get the best possible results current technology will allow. Phenomenology seeks to close the between those once close friends, theory and experiment, and so restore the interaction which is both vital to and characteristic of science. Although a classical concept, phenomenology is best known in its second-quantized form.</a:t>
            </a:r>
            <a:endParaRPr sz="1800">
              <a:latin typeface="Arial"/>
              <a:ea typeface="Arial"/>
              <a:cs typeface="Arial"/>
              <a:sym typeface="Arial"/>
            </a:endParaRPr>
          </a:p>
          <a:p>
            <a:pPr marL="91440" marR="0" lvl="0" indent="9144" algn="l" rtl="0">
              <a:spcBef>
                <a:spcPts val="0"/>
              </a:spcBef>
              <a:spcAft>
                <a:spcPts val="0"/>
              </a:spcAft>
              <a:buNone/>
            </a:pPr>
            <a:endParaRPr sz="1800">
              <a:latin typeface="Arial"/>
              <a:ea typeface="Arial"/>
              <a:cs typeface="Arial"/>
              <a:sym typeface="Arial"/>
            </a:endParaRPr>
          </a:p>
        </p:txBody>
      </p:sp>
      <p:sp>
        <p:nvSpPr>
          <p:cNvPr id="64" name="Google Shape;64;p11"/>
          <p:cNvSpPr txBox="1"/>
          <p:nvPr/>
        </p:nvSpPr>
        <p:spPr>
          <a:xfrm>
            <a:off x="7108225" y="1103375"/>
            <a:ext cx="1645800" cy="38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Times New Roman"/>
                <a:ea typeface="Times New Roman"/>
                <a:cs typeface="Times New Roman"/>
                <a:sym typeface="Times New Roman"/>
              </a:rPr>
              <a:t>Our first publication</a:t>
            </a:r>
            <a:endParaRPr>
              <a:solidFill>
                <a:srgbClr val="FF0000"/>
              </a:solidFill>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2"/>
          <p:cNvSpPr txBox="1">
            <a:spLocks noGrp="1"/>
          </p:cNvSpPr>
          <p:nvPr>
            <p:ph type="sldNum" idx="12"/>
          </p:nvPr>
        </p:nvSpPr>
        <p:spPr>
          <a:xfrm>
            <a:off x="8472458" y="4663217"/>
            <a:ext cx="548700" cy="393600"/>
          </a:xfrm>
          <a:prstGeom prst="rect">
            <a:avLst/>
          </a:prstGeom>
        </p:spPr>
        <p:txBody>
          <a:bodyPr spcFirstLastPara="1" wrap="square" lIns="68575" tIns="68575" rIns="68575" bIns="68575" anchor="ctr" anchorCtr="0">
            <a:noAutofit/>
          </a:bodyPr>
          <a:lstStyle/>
          <a:p>
            <a:pPr marL="0" lvl="0" indent="0" algn="r" rtl="0">
              <a:spcBef>
                <a:spcPts val="0"/>
              </a:spcBef>
              <a:spcAft>
                <a:spcPts val="0"/>
              </a:spcAft>
              <a:buClr>
                <a:srgbClr val="888888"/>
              </a:buClr>
              <a:buSzPts val="900"/>
              <a:buFont typeface="Calibri"/>
              <a:buNone/>
            </a:pPr>
            <a:fld id="{00000000-1234-1234-1234-123412341234}" type="slidenum">
              <a:rPr lang="en"/>
              <a:t>4</a:t>
            </a:fld>
            <a:endParaRPr/>
          </a:p>
        </p:txBody>
      </p:sp>
      <p:sp>
        <p:nvSpPr>
          <p:cNvPr id="70" name="Google Shape;70;p12"/>
          <p:cNvSpPr txBox="1">
            <a:spLocks noGrp="1"/>
          </p:cNvSpPr>
          <p:nvPr>
            <p:ph type="body" idx="1"/>
          </p:nvPr>
        </p:nvSpPr>
        <p:spPr>
          <a:xfrm>
            <a:off x="0" y="829925"/>
            <a:ext cx="4786800" cy="4313400"/>
          </a:xfrm>
          <a:prstGeom prst="rect">
            <a:avLst/>
          </a:prstGeom>
        </p:spPr>
        <p:txBody>
          <a:bodyPr spcFirstLastPara="1" wrap="square" lIns="68575" tIns="68575" rIns="68575" bIns="68575" anchor="t" anchorCtr="0">
            <a:noAutofit/>
          </a:bodyPr>
          <a:lstStyle/>
          <a:p>
            <a:pPr marL="457200" lvl="0" indent="-330200" algn="l" rtl="0">
              <a:spcBef>
                <a:spcPts val="0"/>
              </a:spcBef>
              <a:spcAft>
                <a:spcPts val="0"/>
              </a:spcAft>
              <a:buSzPts val="1600"/>
              <a:buFont typeface="Arial"/>
              <a:buChar char="●"/>
            </a:pPr>
            <a:r>
              <a:rPr lang="en" sz="1600" dirty="0">
                <a:latin typeface="Arial"/>
                <a:ea typeface="Arial"/>
                <a:cs typeface="Arial"/>
                <a:sym typeface="Arial"/>
              </a:rPr>
              <a:t>(Caltech) </a:t>
            </a:r>
            <a:r>
              <a:rPr lang="en" sz="1600" i="1" dirty="0">
                <a:latin typeface="Arial"/>
                <a:ea typeface="Arial"/>
                <a:cs typeface="Arial"/>
                <a:sym typeface="Arial"/>
              </a:rPr>
              <a:t>Observables for the analysis of event shapes in e+ e− annihilation and other processe</a:t>
            </a:r>
            <a:r>
              <a:rPr lang="en" sz="1600" dirty="0">
                <a:latin typeface="Arial"/>
                <a:ea typeface="Arial"/>
                <a:cs typeface="Arial"/>
                <a:sym typeface="Arial"/>
              </a:rPr>
              <a:t>s, GC Fox, S Wolfram, Physical Review Letters </a:t>
            </a:r>
            <a:r>
              <a:rPr lang="en" sz="1600" b="1" dirty="0">
                <a:latin typeface="Arial"/>
                <a:ea typeface="Arial"/>
                <a:cs typeface="Arial"/>
                <a:sym typeface="Arial"/>
              </a:rPr>
              <a:t>1978, 1648 citations (50 in 2019) </a:t>
            </a:r>
            <a:r>
              <a:rPr lang="en" sz="1600" dirty="0">
                <a:latin typeface="Arial"/>
                <a:ea typeface="Arial"/>
                <a:cs typeface="Arial"/>
                <a:sym typeface="Arial"/>
              </a:rPr>
              <a:t>introduced quantities to characterize shapes of collections of particles. They were invariant exactly to rotations and approximately to decays of hidden particles (quarks, gluons, Higgs, W/Z bosons) as involved sums over momenta preserved in decays</a:t>
            </a:r>
            <a:endParaRPr sz="1600" dirty="0">
              <a:latin typeface="Arial"/>
              <a:ea typeface="Arial"/>
              <a:cs typeface="Arial"/>
              <a:sym typeface="Arial"/>
            </a:endParaRPr>
          </a:p>
          <a:p>
            <a:pPr marL="457200" lvl="0" indent="-330200" algn="l" rtl="0">
              <a:spcBef>
                <a:spcPts val="0"/>
              </a:spcBef>
              <a:spcAft>
                <a:spcPts val="0"/>
              </a:spcAft>
              <a:buSzPts val="1600"/>
              <a:buFont typeface="Arial"/>
              <a:buChar char="●"/>
            </a:pPr>
            <a:r>
              <a:rPr lang="en" sz="1600" dirty="0">
                <a:latin typeface="Arial"/>
                <a:ea typeface="Arial"/>
                <a:cs typeface="Arial"/>
                <a:sym typeface="Arial"/>
              </a:rPr>
              <a:t>(Caltech, Fermilab, CERN) arXiv:1908.05318 from CMS introduces JEDI-NET with 3 DNN’s for this</a:t>
            </a:r>
            <a:endParaRPr sz="1600" dirty="0">
              <a:latin typeface="Arial"/>
              <a:ea typeface="Arial"/>
              <a:cs typeface="Arial"/>
              <a:sym typeface="Arial"/>
            </a:endParaRPr>
          </a:p>
          <a:p>
            <a:pPr marL="457200" lvl="0" indent="-330200" algn="l" rtl="0">
              <a:spcBef>
                <a:spcPts val="0"/>
              </a:spcBef>
              <a:spcAft>
                <a:spcPts val="0"/>
              </a:spcAft>
              <a:buSzPts val="1600"/>
              <a:buFont typeface="Arial"/>
              <a:buChar char="●"/>
            </a:pPr>
            <a:r>
              <a:rPr lang="en" sz="1600" dirty="0">
                <a:latin typeface="Arial"/>
                <a:ea typeface="Arial"/>
                <a:cs typeface="Arial"/>
                <a:sym typeface="Arial"/>
              </a:rPr>
              <a:t>This just one of many classic ideas replaced by deep learning; we will see more!</a:t>
            </a:r>
            <a:endParaRPr sz="1600" dirty="0">
              <a:latin typeface="Arial"/>
              <a:ea typeface="Arial"/>
              <a:cs typeface="Arial"/>
              <a:sym typeface="Arial"/>
            </a:endParaRPr>
          </a:p>
          <a:p>
            <a:pPr marL="457200" lvl="0" indent="-330200" algn="l" rtl="0">
              <a:spcBef>
                <a:spcPts val="0"/>
              </a:spcBef>
              <a:spcAft>
                <a:spcPts val="0"/>
              </a:spcAft>
              <a:buSzPts val="1600"/>
              <a:buFont typeface="Arial"/>
              <a:buChar char="●"/>
            </a:pPr>
            <a:r>
              <a:rPr lang="en" sz="1600" dirty="0">
                <a:latin typeface="Arial"/>
                <a:ea typeface="Arial"/>
                <a:cs typeface="Arial"/>
                <a:sym typeface="Arial"/>
              </a:rPr>
              <a:t>DNN’s recognize patterns</a:t>
            </a:r>
            <a:endParaRPr sz="1600" dirty="0">
              <a:latin typeface="Arial"/>
              <a:ea typeface="Arial"/>
              <a:cs typeface="Arial"/>
              <a:sym typeface="Arial"/>
            </a:endParaRPr>
          </a:p>
        </p:txBody>
      </p:sp>
      <p:pic>
        <p:nvPicPr>
          <p:cNvPr id="71" name="Google Shape;71;p12"/>
          <p:cNvPicPr preferRelativeResize="0"/>
          <p:nvPr/>
        </p:nvPicPr>
        <p:blipFill>
          <a:blip r:embed="rId3">
            <a:alphaModFix/>
          </a:blip>
          <a:stretch>
            <a:fillRect/>
          </a:stretch>
        </p:blipFill>
        <p:spPr>
          <a:xfrm>
            <a:off x="4758249" y="1"/>
            <a:ext cx="4411025" cy="1849650"/>
          </a:xfrm>
          <a:prstGeom prst="rect">
            <a:avLst/>
          </a:prstGeom>
          <a:noFill/>
          <a:ln>
            <a:noFill/>
          </a:ln>
        </p:spPr>
      </p:pic>
      <p:pic>
        <p:nvPicPr>
          <p:cNvPr id="72" name="Google Shape;72;p12"/>
          <p:cNvPicPr preferRelativeResize="0"/>
          <p:nvPr/>
        </p:nvPicPr>
        <p:blipFill>
          <a:blip r:embed="rId4">
            <a:alphaModFix/>
          </a:blip>
          <a:stretch>
            <a:fillRect/>
          </a:stretch>
        </p:blipFill>
        <p:spPr>
          <a:xfrm>
            <a:off x="5382250" y="1769375"/>
            <a:ext cx="3899224" cy="3374126"/>
          </a:xfrm>
          <a:prstGeom prst="rect">
            <a:avLst/>
          </a:prstGeom>
          <a:noFill/>
          <a:ln>
            <a:noFill/>
          </a:ln>
        </p:spPr>
      </p:pic>
      <p:sp>
        <p:nvSpPr>
          <p:cNvPr id="73" name="Google Shape;73;p12"/>
          <p:cNvSpPr txBox="1">
            <a:spLocks noGrp="1"/>
          </p:cNvSpPr>
          <p:nvPr>
            <p:ph type="title"/>
          </p:nvPr>
        </p:nvSpPr>
        <p:spPr>
          <a:xfrm>
            <a:off x="0" y="0"/>
            <a:ext cx="5067300" cy="7155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sz="2400" b="1">
                <a:latin typeface="Arial"/>
                <a:ea typeface="Arial"/>
                <a:cs typeface="Arial"/>
                <a:sym typeface="Arial"/>
              </a:rPr>
              <a:t>Fox-Wolfram Moments Replaced by Deep Learning</a:t>
            </a:r>
            <a:endParaRPr sz="2400" b="1">
              <a:latin typeface="Arial"/>
              <a:ea typeface="Arial"/>
              <a:cs typeface="Arial"/>
              <a:sym typeface="Arial"/>
            </a:endParaRPr>
          </a:p>
        </p:txBody>
      </p:sp>
      <p:sp>
        <p:nvSpPr>
          <p:cNvPr id="74" name="Google Shape;74;p12"/>
          <p:cNvSpPr txBox="1"/>
          <p:nvPr/>
        </p:nvSpPr>
        <p:spPr>
          <a:xfrm>
            <a:off x="5557500" y="1736250"/>
            <a:ext cx="1227600" cy="408900"/>
          </a:xfrm>
          <a:prstGeom prst="rect">
            <a:avLst/>
          </a:prstGeom>
          <a:noFill/>
          <a:ln>
            <a:noFill/>
          </a:ln>
        </p:spPr>
        <p:txBody>
          <a:bodyPr spcFirstLastPara="1" wrap="square" lIns="91425" tIns="91425" rIns="91425" bIns="91425" anchor="t" anchorCtr="0">
            <a:noAutofit/>
          </a:bodyPr>
          <a:lstStyle/>
          <a:p>
            <a:pPr marL="0" lvl="0" indent="0" algn="l" rtl="0">
              <a:spcBef>
                <a:spcPts val="360"/>
              </a:spcBef>
              <a:spcAft>
                <a:spcPts val="0"/>
              </a:spcAft>
              <a:buNone/>
            </a:pPr>
            <a:r>
              <a:rPr lang="en" sz="1800" b="1">
                <a:solidFill>
                  <a:schemeClr val="dk1"/>
                </a:solidFill>
              </a:rPr>
              <a:t>JEDI-NET</a:t>
            </a:r>
            <a:endParaRPr b="1"/>
          </a:p>
        </p:txBody>
      </p:sp>
      <p:grpSp>
        <p:nvGrpSpPr>
          <p:cNvPr id="75" name="Google Shape;75;p12"/>
          <p:cNvGrpSpPr/>
          <p:nvPr/>
        </p:nvGrpSpPr>
        <p:grpSpPr>
          <a:xfrm>
            <a:off x="-5537" y="971785"/>
            <a:ext cx="9143999" cy="4171715"/>
            <a:chOff x="-226550" y="1255292"/>
            <a:chExt cx="9143999" cy="4171715"/>
          </a:xfrm>
        </p:grpSpPr>
        <p:pic>
          <p:nvPicPr>
            <p:cNvPr id="76" name="Google Shape;76;p12"/>
            <p:cNvPicPr preferRelativeResize="0"/>
            <p:nvPr/>
          </p:nvPicPr>
          <p:blipFill>
            <a:blip r:embed="rId5">
              <a:alphaModFix/>
            </a:blip>
            <a:stretch>
              <a:fillRect/>
            </a:stretch>
          </p:blipFill>
          <p:spPr>
            <a:xfrm>
              <a:off x="-226550" y="1255292"/>
              <a:ext cx="9143999" cy="4171715"/>
            </a:xfrm>
            <a:prstGeom prst="rect">
              <a:avLst/>
            </a:prstGeom>
            <a:noFill/>
            <a:ln>
              <a:noFill/>
            </a:ln>
          </p:spPr>
        </p:pic>
        <p:sp>
          <p:nvSpPr>
            <p:cNvPr id="77" name="Google Shape;77;p12"/>
            <p:cNvSpPr txBox="1"/>
            <p:nvPr/>
          </p:nvSpPr>
          <p:spPr>
            <a:xfrm>
              <a:off x="767300" y="1357350"/>
              <a:ext cx="1013400" cy="38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Times New Roman"/>
                  <a:ea typeface="Times New Roman"/>
                  <a:cs typeface="Times New Roman"/>
                  <a:sym typeface="Times New Roman"/>
                </a:rPr>
                <a:t>JEDI-NET</a:t>
              </a:r>
              <a:endParaRPr b="1">
                <a:latin typeface="Times New Roman"/>
                <a:ea typeface="Times New Roman"/>
                <a:cs typeface="Times New Roman"/>
                <a:sym typeface="Times New Roman"/>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
        <p:cNvGrpSpPr/>
        <p:nvPr/>
      </p:nvGrpSpPr>
      <p:grpSpPr>
        <a:xfrm>
          <a:off x="0" y="0"/>
          <a:ext cx="0" cy="0"/>
          <a:chOff x="0" y="0"/>
          <a:chExt cx="0" cy="0"/>
        </a:xfrm>
      </p:grpSpPr>
      <p:sp>
        <p:nvSpPr>
          <p:cNvPr id="82" name="Google Shape;82;p13"/>
          <p:cNvSpPr txBox="1">
            <a:spLocks noGrp="1"/>
          </p:cNvSpPr>
          <p:nvPr>
            <p:ph type="title"/>
          </p:nvPr>
        </p:nvSpPr>
        <p:spPr>
          <a:xfrm>
            <a:off x="0" y="0"/>
            <a:ext cx="9144000" cy="62865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accent2"/>
              </a:buClr>
              <a:buSzPts val="4400"/>
              <a:buFont typeface="Times New Roman"/>
              <a:buNone/>
            </a:pPr>
            <a:r>
              <a:rPr lang="en" b="1">
                <a:solidFill>
                  <a:srgbClr val="000000"/>
                </a:solidFill>
                <a:latin typeface="Arial"/>
                <a:ea typeface="Arial"/>
                <a:cs typeface="Arial"/>
                <a:sym typeface="Arial"/>
              </a:rPr>
              <a:t>Initially Data Science for Physics</a:t>
            </a:r>
            <a:endParaRPr b="1">
              <a:solidFill>
                <a:srgbClr val="000000"/>
              </a:solidFill>
              <a:latin typeface="Arial"/>
              <a:ea typeface="Arial"/>
              <a:cs typeface="Arial"/>
              <a:sym typeface="Arial"/>
            </a:endParaRPr>
          </a:p>
        </p:txBody>
      </p:sp>
      <p:grpSp>
        <p:nvGrpSpPr>
          <p:cNvPr id="83" name="Google Shape;83;p13"/>
          <p:cNvGrpSpPr/>
          <p:nvPr/>
        </p:nvGrpSpPr>
        <p:grpSpPr>
          <a:xfrm>
            <a:off x="5024539" y="628650"/>
            <a:ext cx="4124325" cy="4421981"/>
            <a:chOff x="2867" y="415"/>
            <a:chExt cx="2598" cy="3714"/>
          </a:xfrm>
        </p:grpSpPr>
        <p:pic>
          <p:nvPicPr>
            <p:cNvPr id="84" name="Google Shape;84;p13"/>
            <p:cNvPicPr preferRelativeResize="0"/>
            <p:nvPr/>
          </p:nvPicPr>
          <p:blipFill rotWithShape="1">
            <a:blip r:embed="rId3">
              <a:alphaModFix/>
            </a:blip>
            <a:srcRect/>
            <a:stretch/>
          </p:blipFill>
          <p:spPr>
            <a:xfrm>
              <a:off x="2867" y="415"/>
              <a:ext cx="2598" cy="3714"/>
            </a:xfrm>
            <a:prstGeom prst="rect">
              <a:avLst/>
            </a:prstGeom>
            <a:noFill/>
            <a:ln>
              <a:noFill/>
            </a:ln>
          </p:spPr>
        </p:pic>
        <p:sp>
          <p:nvSpPr>
            <p:cNvPr id="85" name="Google Shape;85;p13"/>
            <p:cNvSpPr txBox="1"/>
            <p:nvPr/>
          </p:nvSpPr>
          <p:spPr>
            <a:xfrm>
              <a:off x="3511" y="2729"/>
              <a:ext cx="488" cy="2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2"/>
                </a:buClr>
                <a:buSzPts val="2400"/>
                <a:buFont typeface="Times New Roman"/>
                <a:buNone/>
              </a:pPr>
              <a:r>
                <a:rPr lang="en" sz="2400" b="0" i="0" u="none" strike="noStrike" cap="none">
                  <a:solidFill>
                    <a:schemeClr val="lt2"/>
                  </a:solidFill>
                  <a:latin typeface="Times New Roman"/>
                  <a:ea typeface="Times New Roman"/>
                  <a:cs typeface="Times New Roman"/>
                  <a:sym typeface="Times New Roman"/>
                </a:rPr>
                <a:t>π</a:t>
              </a:r>
              <a:r>
                <a:rPr lang="en" sz="2400" b="0" i="0" u="none" strike="noStrike" cap="none" baseline="30000">
                  <a:solidFill>
                    <a:schemeClr val="lt2"/>
                  </a:solidFill>
                  <a:latin typeface="Times New Roman"/>
                  <a:ea typeface="Times New Roman"/>
                  <a:cs typeface="Times New Roman"/>
                  <a:sym typeface="Times New Roman"/>
                </a:rPr>
                <a:t>0</a:t>
              </a:r>
              <a:r>
                <a:rPr lang="en" sz="2400" b="0" i="0" u="none" strike="noStrike" cap="none">
                  <a:solidFill>
                    <a:schemeClr val="lt2"/>
                  </a:solidFill>
                  <a:latin typeface="Times New Roman"/>
                  <a:ea typeface="Times New Roman"/>
                  <a:cs typeface="Times New Roman"/>
                  <a:sym typeface="Times New Roman"/>
                </a:rPr>
                <a:t>X</a:t>
              </a:r>
              <a:r>
                <a:rPr lang="en" sz="2400" b="0" i="0" u="none" strike="noStrike" cap="none" baseline="30000">
                  <a:solidFill>
                    <a:schemeClr val="lt2"/>
                  </a:solidFill>
                  <a:latin typeface="Times New Roman"/>
                  <a:ea typeface="Times New Roman"/>
                  <a:cs typeface="Times New Roman"/>
                  <a:sym typeface="Times New Roman"/>
                </a:rPr>
                <a:t>0</a:t>
              </a:r>
              <a:endParaRPr/>
            </a:p>
          </p:txBody>
        </p:sp>
        <p:sp>
          <p:nvSpPr>
            <p:cNvPr id="86" name="Google Shape;86;p13"/>
            <p:cNvSpPr txBox="1"/>
            <p:nvPr/>
          </p:nvSpPr>
          <p:spPr>
            <a:xfrm>
              <a:off x="3682" y="1052"/>
              <a:ext cx="424" cy="2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2"/>
                </a:buClr>
                <a:buSzPts val="2400"/>
                <a:buFont typeface="Times New Roman"/>
                <a:buNone/>
              </a:pPr>
              <a:r>
                <a:rPr lang="en" sz="2400" b="0" i="0" u="none" strike="noStrike" cap="none">
                  <a:solidFill>
                    <a:schemeClr val="lt2"/>
                  </a:solidFill>
                  <a:latin typeface="Times New Roman"/>
                  <a:ea typeface="Times New Roman"/>
                  <a:cs typeface="Times New Roman"/>
                  <a:sym typeface="Times New Roman"/>
                </a:rPr>
                <a:t>π</a:t>
              </a:r>
              <a:r>
                <a:rPr lang="en" sz="2400" b="0" i="0" u="none" strike="noStrike" cap="none" baseline="30000">
                  <a:solidFill>
                    <a:schemeClr val="lt2"/>
                  </a:solidFill>
                  <a:latin typeface="Times New Roman"/>
                  <a:ea typeface="Times New Roman"/>
                  <a:cs typeface="Times New Roman"/>
                  <a:sym typeface="Times New Roman"/>
                </a:rPr>
                <a:t>0</a:t>
              </a:r>
              <a:r>
                <a:rPr lang="en" sz="2400" b="0" i="0" u="none" strike="noStrike" cap="none">
                  <a:solidFill>
                    <a:schemeClr val="lt2"/>
                  </a:solidFill>
                  <a:latin typeface="Times New Roman"/>
                  <a:ea typeface="Times New Roman"/>
                  <a:cs typeface="Times New Roman"/>
                  <a:sym typeface="Times New Roman"/>
                </a:rPr>
                <a:t>X</a:t>
              </a:r>
              <a:endParaRPr/>
            </a:p>
          </p:txBody>
        </p:sp>
        <p:sp>
          <p:nvSpPr>
            <p:cNvPr id="87" name="Google Shape;87;p13"/>
            <p:cNvSpPr txBox="1"/>
            <p:nvPr/>
          </p:nvSpPr>
          <p:spPr>
            <a:xfrm>
              <a:off x="4661" y="1020"/>
              <a:ext cx="435" cy="2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2"/>
                </a:buClr>
                <a:buSzPts val="2400"/>
                <a:buFont typeface="Times New Roman"/>
                <a:buNone/>
              </a:pPr>
              <a:r>
                <a:rPr lang="en" sz="2400" b="0" i="0" u="none" strike="noStrike" cap="none">
                  <a:solidFill>
                    <a:schemeClr val="lt2"/>
                  </a:solidFill>
                  <a:latin typeface="Times New Roman"/>
                  <a:ea typeface="Times New Roman"/>
                  <a:cs typeface="Times New Roman"/>
                  <a:sym typeface="Times New Roman"/>
                </a:rPr>
                <a:t>η</a:t>
              </a:r>
              <a:r>
                <a:rPr lang="en" sz="2400" b="0" i="0" u="none" strike="noStrike" cap="none" baseline="30000">
                  <a:solidFill>
                    <a:schemeClr val="lt2"/>
                  </a:solidFill>
                  <a:latin typeface="Times New Roman"/>
                  <a:ea typeface="Times New Roman"/>
                  <a:cs typeface="Times New Roman"/>
                  <a:sym typeface="Times New Roman"/>
                </a:rPr>
                <a:t>0</a:t>
              </a:r>
              <a:r>
                <a:rPr lang="en" sz="2400" b="0" i="0" u="none" strike="noStrike" cap="none">
                  <a:solidFill>
                    <a:schemeClr val="lt2"/>
                  </a:solidFill>
                  <a:latin typeface="Times New Roman"/>
                  <a:ea typeface="Times New Roman"/>
                  <a:cs typeface="Times New Roman"/>
                  <a:sym typeface="Times New Roman"/>
                </a:rPr>
                <a:t>X</a:t>
              </a:r>
              <a:endParaRPr/>
            </a:p>
          </p:txBody>
        </p:sp>
        <p:sp>
          <p:nvSpPr>
            <p:cNvPr id="88" name="Google Shape;88;p13"/>
            <p:cNvSpPr txBox="1"/>
            <p:nvPr/>
          </p:nvSpPr>
          <p:spPr>
            <a:xfrm>
              <a:off x="4610" y="2638"/>
              <a:ext cx="499" cy="2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2"/>
                </a:buClr>
                <a:buSzPts val="2400"/>
                <a:buFont typeface="Times New Roman"/>
                <a:buNone/>
              </a:pPr>
              <a:r>
                <a:rPr lang="en" sz="2400" b="0" i="0" u="none" strike="noStrike" cap="none">
                  <a:solidFill>
                    <a:schemeClr val="lt2"/>
                  </a:solidFill>
                  <a:latin typeface="Times New Roman"/>
                  <a:ea typeface="Times New Roman"/>
                  <a:cs typeface="Times New Roman"/>
                  <a:sym typeface="Times New Roman"/>
                </a:rPr>
                <a:t>η</a:t>
              </a:r>
              <a:r>
                <a:rPr lang="en" sz="2400" b="0" i="0" u="none" strike="noStrike" cap="none" baseline="30000">
                  <a:solidFill>
                    <a:schemeClr val="lt2"/>
                  </a:solidFill>
                  <a:latin typeface="Times New Roman"/>
                  <a:ea typeface="Times New Roman"/>
                  <a:cs typeface="Times New Roman"/>
                  <a:sym typeface="Times New Roman"/>
                </a:rPr>
                <a:t>0</a:t>
              </a:r>
              <a:r>
                <a:rPr lang="en" sz="2400" b="0" i="0" u="none" strike="noStrike" cap="none">
                  <a:solidFill>
                    <a:schemeClr val="lt2"/>
                  </a:solidFill>
                  <a:latin typeface="Times New Roman"/>
                  <a:ea typeface="Times New Roman"/>
                  <a:cs typeface="Times New Roman"/>
                  <a:sym typeface="Times New Roman"/>
                </a:rPr>
                <a:t>X</a:t>
              </a:r>
              <a:r>
                <a:rPr lang="en" sz="2400" b="0" i="0" u="none" strike="noStrike" cap="none" baseline="30000">
                  <a:solidFill>
                    <a:schemeClr val="lt2"/>
                  </a:solidFill>
                  <a:latin typeface="Times New Roman"/>
                  <a:ea typeface="Times New Roman"/>
                  <a:cs typeface="Times New Roman"/>
                  <a:sym typeface="Times New Roman"/>
                </a:rPr>
                <a:t>0</a:t>
              </a:r>
              <a:endParaRPr/>
            </a:p>
          </p:txBody>
        </p:sp>
      </p:grpSp>
      <p:pic>
        <p:nvPicPr>
          <p:cNvPr id="89" name="Google Shape;89;p13"/>
          <p:cNvPicPr preferRelativeResize="0"/>
          <p:nvPr/>
        </p:nvPicPr>
        <p:blipFill rotWithShape="1">
          <a:blip r:embed="rId4">
            <a:alphaModFix/>
          </a:blip>
          <a:srcRect/>
          <a:stretch/>
        </p:blipFill>
        <p:spPr>
          <a:xfrm>
            <a:off x="0" y="1593725"/>
            <a:ext cx="3485075" cy="3549775"/>
          </a:xfrm>
          <a:prstGeom prst="rect">
            <a:avLst/>
          </a:prstGeom>
          <a:noFill/>
          <a:ln>
            <a:noFill/>
          </a:ln>
        </p:spPr>
      </p:pic>
      <p:sp>
        <p:nvSpPr>
          <p:cNvPr id="90" name="Google Shape;90;p13"/>
          <p:cNvSpPr txBox="1"/>
          <p:nvPr/>
        </p:nvSpPr>
        <p:spPr>
          <a:xfrm>
            <a:off x="6791873" y="2763450"/>
            <a:ext cx="433800" cy="34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2"/>
              </a:buClr>
              <a:buSzPts val="2400"/>
              <a:buFont typeface="Times New Roman"/>
              <a:buNone/>
            </a:pPr>
            <a:r>
              <a:rPr lang="en" sz="2400" b="1" i="0" u="none" strike="noStrike" cap="none">
                <a:solidFill>
                  <a:schemeClr val="dk1"/>
                </a:solidFill>
                <a:latin typeface="Times New Roman"/>
                <a:ea typeface="Times New Roman"/>
                <a:cs typeface="Times New Roman"/>
                <a:sym typeface="Times New Roman"/>
              </a:rPr>
              <a:t>-t</a:t>
            </a:r>
            <a:endParaRPr b="1">
              <a:solidFill>
                <a:schemeClr val="dk1"/>
              </a:solidFill>
            </a:endParaRPr>
          </a:p>
        </p:txBody>
      </p:sp>
      <p:sp>
        <p:nvSpPr>
          <p:cNvPr id="91" name="Google Shape;91;p13"/>
          <p:cNvSpPr txBox="1"/>
          <p:nvPr/>
        </p:nvSpPr>
        <p:spPr>
          <a:xfrm>
            <a:off x="1320800" y="4126706"/>
            <a:ext cx="1674812" cy="34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2"/>
              </a:buClr>
              <a:buSzPts val="2400"/>
              <a:buFont typeface="Times New Roman"/>
              <a:buNone/>
            </a:pPr>
            <a:r>
              <a:rPr lang="en" sz="2400" b="0" i="0" u="none" strike="noStrike" cap="none">
                <a:solidFill>
                  <a:schemeClr val="lt2"/>
                </a:solidFill>
                <a:latin typeface="Times New Roman"/>
                <a:ea typeface="Times New Roman"/>
                <a:cs typeface="Times New Roman"/>
                <a:sym typeface="Times New Roman"/>
              </a:rPr>
              <a:t>200 GeV </a:t>
            </a:r>
            <a:endParaRPr/>
          </a:p>
        </p:txBody>
      </p:sp>
      <p:sp>
        <p:nvSpPr>
          <p:cNvPr id="92" name="Google Shape;92;p13"/>
          <p:cNvSpPr txBox="1"/>
          <p:nvPr/>
        </p:nvSpPr>
        <p:spPr>
          <a:xfrm>
            <a:off x="0" y="771725"/>
            <a:ext cx="4903500" cy="820200"/>
          </a:xfrm>
          <a:prstGeom prst="rect">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r>
              <a:rPr lang="en" sz="2400"/>
              <a:t>Experiments at Fermilab</a:t>
            </a:r>
            <a:endParaRPr sz="2400"/>
          </a:p>
          <a:p>
            <a:pPr marL="0" marR="0" lvl="0" indent="0" algn="l" rtl="0">
              <a:lnSpc>
                <a:spcPct val="100000"/>
              </a:lnSpc>
              <a:spcBef>
                <a:spcPts val="0"/>
              </a:spcBef>
              <a:spcAft>
                <a:spcPts val="0"/>
              </a:spcAft>
              <a:buClr>
                <a:schemeClr val="dk1"/>
              </a:buClr>
              <a:buSzPts val="2400"/>
              <a:buFont typeface="Times New Roman"/>
              <a:buNone/>
            </a:pPr>
            <a:r>
              <a:rPr lang="en" sz="2400"/>
              <a:t>E110, E260, E350</a:t>
            </a:r>
            <a:endParaRPr sz="2400"/>
          </a:p>
        </p:txBody>
      </p:sp>
      <p:sp>
        <p:nvSpPr>
          <p:cNvPr id="93" name="Google Shape;93;p13"/>
          <p:cNvSpPr txBox="1"/>
          <p:nvPr/>
        </p:nvSpPr>
        <p:spPr>
          <a:xfrm>
            <a:off x="1463675" y="3548063"/>
            <a:ext cx="844550" cy="34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2"/>
              </a:buClr>
              <a:buSzPts val="2400"/>
              <a:buFont typeface="Times New Roman"/>
              <a:buNone/>
            </a:pPr>
            <a:r>
              <a:rPr lang="en" sz="2400" b="1" i="0" u="none" strike="noStrike" cap="none">
                <a:solidFill>
                  <a:schemeClr val="dk1"/>
                </a:solidFill>
                <a:latin typeface="Times New Roman"/>
                <a:ea typeface="Times New Roman"/>
                <a:cs typeface="Times New Roman"/>
                <a:sym typeface="Times New Roman"/>
              </a:rPr>
              <a:t>E260</a:t>
            </a:r>
            <a:endParaRPr b="1">
              <a:solidFill>
                <a:schemeClr val="dk1"/>
              </a:solidFill>
            </a:endParaRPr>
          </a:p>
        </p:txBody>
      </p:sp>
      <p:sp>
        <p:nvSpPr>
          <p:cNvPr id="94" name="Google Shape;94;p13"/>
          <p:cNvSpPr txBox="1"/>
          <p:nvPr/>
        </p:nvSpPr>
        <p:spPr>
          <a:xfrm>
            <a:off x="5043787" y="712197"/>
            <a:ext cx="844500" cy="34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2"/>
              </a:buClr>
              <a:buSzPts val="2400"/>
              <a:buFont typeface="Times New Roman"/>
              <a:buNone/>
            </a:pPr>
            <a:r>
              <a:rPr lang="en" sz="2400" b="1" i="0" u="none" strike="noStrike" cap="none">
                <a:latin typeface="Times New Roman"/>
                <a:ea typeface="Times New Roman"/>
                <a:cs typeface="Times New Roman"/>
                <a:sym typeface="Times New Roman"/>
              </a:rPr>
              <a:t>E350</a:t>
            </a:r>
            <a:endParaRPr/>
          </a:p>
        </p:txBody>
      </p:sp>
      <p:sp>
        <p:nvSpPr>
          <p:cNvPr id="95" name="Google Shape;95;p13"/>
          <p:cNvSpPr txBox="1"/>
          <p:nvPr/>
        </p:nvSpPr>
        <p:spPr>
          <a:xfrm>
            <a:off x="3485075" y="2874225"/>
            <a:ext cx="1432500" cy="32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imes New Roman"/>
                <a:ea typeface="Times New Roman"/>
                <a:cs typeface="Times New Roman"/>
                <a:sym typeface="Times New Roman"/>
              </a:rPr>
              <a:t>Model Field - Feynman-Fox</a:t>
            </a:r>
            <a:endParaRPr>
              <a:latin typeface="Times New Roman"/>
              <a:ea typeface="Times New Roman"/>
              <a:cs typeface="Times New Roman"/>
              <a:sym typeface="Times New Roman"/>
            </a:endParaRPr>
          </a:p>
        </p:txBody>
      </p:sp>
      <p:sp>
        <p:nvSpPr>
          <p:cNvPr id="96" name="Google Shape;96;p13"/>
          <p:cNvSpPr txBox="1"/>
          <p:nvPr/>
        </p:nvSpPr>
        <p:spPr>
          <a:xfrm>
            <a:off x="3565175" y="2113950"/>
            <a:ext cx="1432500" cy="59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imes New Roman"/>
                <a:ea typeface="Times New Roman"/>
                <a:cs typeface="Times New Roman"/>
                <a:sym typeface="Times New Roman"/>
              </a:rPr>
              <a:t>Model Regge Theory</a:t>
            </a:r>
            <a:endParaRPr>
              <a:latin typeface="Times New Roman"/>
              <a:ea typeface="Times New Roman"/>
              <a:cs typeface="Times New Roman"/>
              <a:sym typeface="Times New Roman"/>
            </a:endParaRPr>
          </a:p>
        </p:txBody>
      </p:sp>
      <p:cxnSp>
        <p:nvCxnSpPr>
          <p:cNvPr id="97" name="Google Shape;97;p13"/>
          <p:cNvCxnSpPr/>
          <p:nvPr/>
        </p:nvCxnSpPr>
        <p:spPr>
          <a:xfrm>
            <a:off x="4545525" y="2544800"/>
            <a:ext cx="848400" cy="0"/>
          </a:xfrm>
          <a:prstGeom prst="straightConnector1">
            <a:avLst/>
          </a:prstGeom>
          <a:noFill/>
          <a:ln w="9525" cap="flat" cmpd="sng">
            <a:solidFill>
              <a:schemeClr val="dk2"/>
            </a:solidFill>
            <a:prstDash val="solid"/>
            <a:round/>
            <a:headEnd type="none" w="med" len="med"/>
            <a:tailEnd type="triangle" w="med" len="med"/>
          </a:ln>
        </p:spPr>
      </p:cxnSp>
      <p:cxnSp>
        <p:nvCxnSpPr>
          <p:cNvPr id="98" name="Google Shape;98;p13"/>
          <p:cNvCxnSpPr/>
          <p:nvPr/>
        </p:nvCxnSpPr>
        <p:spPr>
          <a:xfrm rot="10800000">
            <a:off x="3620150" y="2927300"/>
            <a:ext cx="669900" cy="9600"/>
          </a:xfrm>
          <a:prstGeom prst="straightConnector1">
            <a:avLst/>
          </a:prstGeom>
          <a:noFill/>
          <a:ln w="9525" cap="flat" cmpd="sng">
            <a:solidFill>
              <a:schemeClr val="dk2"/>
            </a:solidFill>
            <a:prstDash val="solid"/>
            <a:round/>
            <a:headEnd type="none" w="med" len="med"/>
            <a:tailEnd type="triangle" w="med" len="med"/>
          </a:ln>
        </p:spPr>
      </p:cxnSp>
      <p:pic>
        <p:nvPicPr>
          <p:cNvPr id="99" name="Google Shape;99;p13"/>
          <p:cNvPicPr preferRelativeResize="0"/>
          <p:nvPr/>
        </p:nvPicPr>
        <p:blipFill>
          <a:blip r:embed="rId5">
            <a:alphaModFix/>
          </a:blip>
          <a:stretch>
            <a:fillRect/>
          </a:stretch>
        </p:blipFill>
        <p:spPr>
          <a:xfrm>
            <a:off x="3401750" y="3421475"/>
            <a:ext cx="1717373" cy="13273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3"/>
        <p:cNvGrpSpPr/>
        <p:nvPr/>
      </p:nvGrpSpPr>
      <p:grpSpPr>
        <a:xfrm>
          <a:off x="0" y="0"/>
          <a:ext cx="0" cy="0"/>
          <a:chOff x="0" y="0"/>
          <a:chExt cx="0" cy="0"/>
        </a:xfrm>
      </p:grpSpPr>
      <p:sp>
        <p:nvSpPr>
          <p:cNvPr id="104" name="Google Shape;104;p14"/>
          <p:cNvSpPr txBox="1">
            <a:spLocks noGrp="1"/>
          </p:cNvSpPr>
          <p:nvPr>
            <p:ph type="title"/>
          </p:nvPr>
        </p:nvSpPr>
        <p:spPr>
          <a:xfrm>
            <a:off x="5090225" y="0"/>
            <a:ext cx="3605400" cy="1392900"/>
          </a:xfrm>
          <a:prstGeom prst="rect">
            <a:avLst/>
          </a:prstGeom>
          <a:solidFill>
            <a:schemeClr val="dk1"/>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400"/>
              <a:buFont typeface="Times New Roman"/>
              <a:buNone/>
            </a:pPr>
            <a:r>
              <a:rPr lang="en" sz="4400" b="1" i="0" u="none">
                <a:solidFill>
                  <a:schemeClr val="lt1"/>
                </a:solidFill>
                <a:latin typeface="Times New Roman"/>
                <a:ea typeface="Times New Roman"/>
                <a:cs typeface="Times New Roman"/>
                <a:sym typeface="Times New Roman"/>
              </a:rPr>
              <a:t>Caltech </a:t>
            </a:r>
            <a:r>
              <a:rPr lang="en" sz="3600" b="1" i="0" u="none">
                <a:solidFill>
                  <a:schemeClr val="lt1"/>
                </a:solidFill>
                <a:latin typeface="Times New Roman"/>
                <a:ea typeface="Times New Roman"/>
                <a:cs typeface="Times New Roman"/>
                <a:sym typeface="Times New Roman"/>
              </a:rPr>
              <a:t>Hypercube 1983</a:t>
            </a:r>
            <a:endParaRPr sz="3600">
              <a:solidFill>
                <a:schemeClr val="lt1"/>
              </a:solidFill>
            </a:endParaRPr>
          </a:p>
        </p:txBody>
      </p:sp>
      <p:pic>
        <p:nvPicPr>
          <p:cNvPr id="105" name="Google Shape;105;p14"/>
          <p:cNvPicPr preferRelativeResize="0"/>
          <p:nvPr/>
        </p:nvPicPr>
        <p:blipFill rotWithShape="1">
          <a:blip r:embed="rId3">
            <a:alphaModFix/>
          </a:blip>
          <a:srcRect/>
          <a:stretch/>
        </p:blipFill>
        <p:spPr>
          <a:xfrm>
            <a:off x="0" y="-26431"/>
            <a:ext cx="4785121" cy="3331369"/>
          </a:xfrm>
          <a:prstGeom prst="rect">
            <a:avLst/>
          </a:prstGeom>
          <a:noFill/>
          <a:ln>
            <a:noFill/>
          </a:ln>
        </p:spPr>
      </p:pic>
      <p:sp>
        <p:nvSpPr>
          <p:cNvPr id="106" name="Google Shape;106;p14"/>
          <p:cNvSpPr txBox="1"/>
          <p:nvPr/>
        </p:nvSpPr>
        <p:spPr>
          <a:xfrm>
            <a:off x="5036508" y="3304938"/>
            <a:ext cx="3454500" cy="462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r>
              <a:rPr lang="en" sz="2400" b="1" i="0" u="none" strike="noStrike" cap="none" dirty="0">
                <a:solidFill>
                  <a:schemeClr val="dk1"/>
                </a:solidFill>
                <a:latin typeface="Times New Roman"/>
                <a:ea typeface="Times New Roman"/>
                <a:cs typeface="Times New Roman"/>
                <a:sym typeface="Times New Roman"/>
              </a:rPr>
              <a:t>NASA JPL Mark II 1985 </a:t>
            </a:r>
            <a:r>
              <a:rPr lang="en" sz="2400" i="0" u="none" strike="noStrike" cap="none" dirty="0">
                <a:solidFill>
                  <a:schemeClr val="dk1"/>
                </a:solidFill>
                <a:latin typeface="Times New Roman"/>
                <a:ea typeface="Times New Roman"/>
                <a:cs typeface="Times New Roman"/>
                <a:sym typeface="Times New Roman"/>
              </a:rPr>
              <a:t>(</a:t>
            </a:r>
            <a:r>
              <a:rPr lang="en-US" sz="2400" i="0" u="none" strike="noStrike" cap="none" dirty="0">
                <a:solidFill>
                  <a:schemeClr val="dk1"/>
                </a:solidFill>
                <a:latin typeface="Times New Roman"/>
                <a:ea typeface="Times New Roman"/>
                <a:cs typeface="Times New Roman"/>
                <a:sym typeface="Times New Roman"/>
              </a:rPr>
              <a:t>used in Mars rover image analysis studies)</a:t>
            </a:r>
            <a:endParaRPr dirty="0"/>
          </a:p>
        </p:txBody>
      </p:sp>
      <p:pic>
        <p:nvPicPr>
          <p:cNvPr id="107" name="Google Shape;107;p14"/>
          <p:cNvPicPr preferRelativeResize="0"/>
          <p:nvPr/>
        </p:nvPicPr>
        <p:blipFill rotWithShape="1">
          <a:blip r:embed="rId4">
            <a:alphaModFix/>
          </a:blip>
          <a:srcRect/>
          <a:stretch/>
        </p:blipFill>
        <p:spPr>
          <a:xfrm>
            <a:off x="1" y="3080175"/>
            <a:ext cx="4909402" cy="2063324"/>
          </a:xfrm>
          <a:prstGeom prst="rect">
            <a:avLst/>
          </a:prstGeom>
          <a:noFill/>
          <a:ln>
            <a:noFill/>
          </a:ln>
        </p:spPr>
      </p:pic>
      <p:sp>
        <p:nvSpPr>
          <p:cNvPr id="108" name="Google Shape;108;p14"/>
          <p:cNvSpPr txBox="1"/>
          <p:nvPr/>
        </p:nvSpPr>
        <p:spPr>
          <a:xfrm>
            <a:off x="829125" y="-26425"/>
            <a:ext cx="2511300" cy="29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2400"/>
              <a:buFont typeface="Times New Roman"/>
              <a:buNone/>
            </a:pPr>
            <a:r>
              <a:rPr lang="en" b="1">
                <a:solidFill>
                  <a:schemeClr val="dk1"/>
                </a:solidFill>
              </a:rPr>
              <a:t>With Chuck Seitz 1983</a:t>
            </a:r>
            <a:endParaRPr/>
          </a:p>
        </p:txBody>
      </p:sp>
      <p:sp>
        <p:nvSpPr>
          <p:cNvPr id="109" name="Google Shape;109;p14"/>
          <p:cNvSpPr txBox="1"/>
          <p:nvPr/>
        </p:nvSpPr>
        <p:spPr>
          <a:xfrm>
            <a:off x="4909403" y="1565574"/>
            <a:ext cx="3873000" cy="3240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dirty="0"/>
              <a:t>Motivated for me </a:t>
            </a:r>
            <a:r>
              <a:rPr lang="en-US" sz="1800" dirty="0"/>
              <a:t>and Tony Hey </a:t>
            </a:r>
            <a:r>
              <a:rPr lang="en" sz="1800" dirty="0"/>
              <a:t>by a Physics Colloquium by Carver Mead on VLSI and inevitable parallelism</a:t>
            </a:r>
            <a:endParaRPr sz="1800" dirty="0"/>
          </a:p>
          <a:p>
            <a:pPr marL="457200" lvl="0" indent="-342900" algn="l" rtl="0">
              <a:spcBef>
                <a:spcPts val="0"/>
              </a:spcBef>
              <a:spcAft>
                <a:spcPts val="0"/>
              </a:spcAft>
              <a:buSzPts val="1800"/>
              <a:buChar char="●"/>
            </a:pPr>
            <a:r>
              <a:rPr lang="en" sz="1800" dirty="0"/>
              <a:t>Mapped into QCD and 9 other computations at Caltech</a:t>
            </a:r>
            <a:endParaRPr sz="1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5"/>
          <p:cNvSpPr txBox="1">
            <a:spLocks noGrp="1"/>
          </p:cNvSpPr>
          <p:nvPr>
            <p:ph type="body" idx="1"/>
          </p:nvPr>
        </p:nvSpPr>
        <p:spPr>
          <a:xfrm>
            <a:off x="0" y="1515900"/>
            <a:ext cx="3670800" cy="3182400"/>
          </a:xfrm>
          <a:prstGeom prst="rect">
            <a:avLst/>
          </a:prstGeom>
        </p:spPr>
        <p:txBody>
          <a:bodyPr spcFirstLastPara="1" wrap="square" lIns="68575" tIns="34275" rIns="68575" bIns="34275" anchor="t" anchorCtr="0">
            <a:noAutofit/>
          </a:bodyPr>
          <a:lstStyle/>
          <a:p>
            <a:pPr marL="91440" lvl="0" indent="-134620" algn="l" rtl="0">
              <a:lnSpc>
                <a:spcPct val="100000"/>
              </a:lnSpc>
              <a:spcBef>
                <a:spcPts val="400"/>
              </a:spcBef>
              <a:spcAft>
                <a:spcPts val="0"/>
              </a:spcAft>
              <a:buSzPts val="1400"/>
              <a:buChar char="•"/>
            </a:pPr>
            <a:r>
              <a:rPr lang="en" dirty="0"/>
              <a:t>All implemented with </a:t>
            </a:r>
            <a:r>
              <a:rPr lang="en" b="1" dirty="0"/>
              <a:t>message passing</a:t>
            </a:r>
            <a:r>
              <a:rPr lang="en" dirty="0"/>
              <a:t> but some early compiler generated parallelism</a:t>
            </a:r>
            <a:endParaRPr dirty="0"/>
          </a:p>
          <a:p>
            <a:pPr marL="91440" lvl="0" indent="-134620" algn="l" rtl="0">
              <a:lnSpc>
                <a:spcPct val="100000"/>
              </a:lnSpc>
              <a:spcBef>
                <a:spcPts val="400"/>
              </a:spcBef>
              <a:spcAft>
                <a:spcPts val="0"/>
              </a:spcAft>
              <a:buSzPts val="1400"/>
              <a:buChar char="•"/>
            </a:pPr>
            <a:r>
              <a:rPr lang="en" dirty="0"/>
              <a:t>14% Pleasingly Parallel</a:t>
            </a:r>
            <a:endParaRPr dirty="0"/>
          </a:p>
          <a:p>
            <a:pPr marL="91440" lvl="0" indent="-134620" algn="l" rtl="0">
              <a:lnSpc>
                <a:spcPct val="100000"/>
              </a:lnSpc>
              <a:spcBef>
                <a:spcPts val="400"/>
              </a:spcBef>
              <a:spcAft>
                <a:spcPts val="0"/>
              </a:spcAft>
              <a:buSzPts val="1400"/>
              <a:buChar char="•"/>
            </a:pPr>
            <a:r>
              <a:rPr lang="en" dirty="0"/>
              <a:t>40% Synchronous (</a:t>
            </a:r>
            <a:r>
              <a:rPr lang="en-US" dirty="0"/>
              <a:t>SIMD)</a:t>
            </a:r>
            <a:endParaRPr dirty="0"/>
          </a:p>
          <a:p>
            <a:pPr marL="91440" lvl="0" indent="-134620" algn="l" rtl="0">
              <a:lnSpc>
                <a:spcPct val="100000"/>
              </a:lnSpc>
              <a:spcBef>
                <a:spcPts val="400"/>
              </a:spcBef>
              <a:spcAft>
                <a:spcPts val="0"/>
              </a:spcAft>
              <a:buSzPts val="1400"/>
              <a:buChar char="•"/>
            </a:pPr>
            <a:r>
              <a:rPr lang="en" dirty="0"/>
              <a:t>36% Bulk Synchronous Processing (</a:t>
            </a:r>
            <a:r>
              <a:rPr lang="en-US" dirty="0"/>
              <a:t>BSP)</a:t>
            </a:r>
            <a:endParaRPr dirty="0"/>
          </a:p>
          <a:p>
            <a:pPr marL="91440" lvl="0" indent="-134620" algn="l" rtl="0">
              <a:lnSpc>
                <a:spcPct val="100000"/>
              </a:lnSpc>
              <a:spcBef>
                <a:spcPts val="400"/>
              </a:spcBef>
              <a:spcAft>
                <a:spcPts val="0"/>
              </a:spcAft>
              <a:buSzPts val="1400"/>
              <a:buChar char="•"/>
            </a:pPr>
            <a:r>
              <a:rPr lang="en" dirty="0"/>
              <a:t>10% Difficult (e.g. event driven simulations, computer chess)</a:t>
            </a:r>
            <a:endParaRPr dirty="0"/>
          </a:p>
          <a:p>
            <a:pPr marL="91440" lvl="0" indent="-134620" algn="l" rtl="0">
              <a:lnSpc>
                <a:spcPct val="100000"/>
              </a:lnSpc>
              <a:spcBef>
                <a:spcPts val="400"/>
              </a:spcBef>
              <a:spcAft>
                <a:spcPts val="0"/>
              </a:spcAft>
              <a:buSzPts val="1400"/>
              <a:buChar char="•"/>
            </a:pPr>
            <a:endParaRPr dirty="0"/>
          </a:p>
        </p:txBody>
      </p:sp>
      <p:sp>
        <p:nvSpPr>
          <p:cNvPr id="115" name="Google Shape;115;p15"/>
          <p:cNvSpPr txBox="1">
            <a:spLocks noGrp="1"/>
          </p:cNvSpPr>
          <p:nvPr>
            <p:ph type="sldNum" idx="12"/>
          </p:nvPr>
        </p:nvSpPr>
        <p:spPr>
          <a:xfrm>
            <a:off x="8246603" y="4834130"/>
            <a:ext cx="818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7</a:t>
            </a:fld>
            <a:endParaRPr/>
          </a:p>
        </p:txBody>
      </p:sp>
      <p:pic>
        <p:nvPicPr>
          <p:cNvPr id="116" name="Google Shape;116;p15"/>
          <p:cNvPicPr preferRelativeResize="0"/>
          <p:nvPr/>
        </p:nvPicPr>
        <p:blipFill>
          <a:blip r:embed="rId3">
            <a:alphaModFix/>
          </a:blip>
          <a:stretch>
            <a:fillRect/>
          </a:stretch>
        </p:blipFill>
        <p:spPr>
          <a:xfrm>
            <a:off x="3602690" y="0"/>
            <a:ext cx="5541322" cy="5143502"/>
          </a:xfrm>
          <a:prstGeom prst="rect">
            <a:avLst/>
          </a:prstGeom>
          <a:noFill/>
          <a:ln>
            <a:noFill/>
          </a:ln>
        </p:spPr>
      </p:pic>
      <p:sp>
        <p:nvSpPr>
          <p:cNvPr id="117" name="Google Shape;117;p15"/>
          <p:cNvSpPr txBox="1">
            <a:spLocks noGrp="1"/>
          </p:cNvSpPr>
          <p:nvPr>
            <p:ph type="title"/>
          </p:nvPr>
        </p:nvSpPr>
        <p:spPr>
          <a:xfrm>
            <a:off x="0" y="48600"/>
            <a:ext cx="4946700" cy="1539900"/>
          </a:xfrm>
          <a:prstGeom prst="rect">
            <a:avLst/>
          </a:prstGeom>
        </p:spPr>
        <p:txBody>
          <a:bodyPr spcFirstLastPara="1" wrap="square" lIns="68575" tIns="34275" rIns="68575" bIns="34275" anchor="ctr" anchorCtr="0">
            <a:noAutofit/>
          </a:bodyPr>
          <a:lstStyle/>
          <a:p>
            <a:pPr marL="0" lvl="0" indent="0" algn="l" rtl="0">
              <a:lnSpc>
                <a:spcPct val="100000"/>
              </a:lnSpc>
              <a:spcBef>
                <a:spcPts val="0"/>
              </a:spcBef>
              <a:spcAft>
                <a:spcPts val="0"/>
              </a:spcAft>
              <a:buNone/>
            </a:pPr>
            <a:r>
              <a:rPr lang="en" sz="3200"/>
              <a:t>Parallel Application Summary at 3rd Hypercube Conference 1988</a:t>
            </a:r>
            <a:endParaRPr sz="32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6"/>
          <p:cNvSpPr txBox="1">
            <a:spLocks noGrp="1"/>
          </p:cNvSpPr>
          <p:nvPr>
            <p:ph type="title"/>
          </p:nvPr>
        </p:nvSpPr>
        <p:spPr>
          <a:xfrm>
            <a:off x="0" y="0"/>
            <a:ext cx="9144000" cy="6465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sz="2400">
                <a:latin typeface="Arial"/>
                <a:ea typeface="Arial"/>
                <a:cs typeface="Arial"/>
                <a:sym typeface="Arial"/>
              </a:rPr>
              <a:t>Center for Research on Parallel Computation CRPC 1989-2000</a:t>
            </a:r>
            <a:endParaRPr sz="2400">
              <a:latin typeface="Arial"/>
              <a:ea typeface="Arial"/>
              <a:cs typeface="Arial"/>
              <a:sym typeface="Arial"/>
            </a:endParaRPr>
          </a:p>
        </p:txBody>
      </p:sp>
      <p:sp>
        <p:nvSpPr>
          <p:cNvPr id="123" name="Google Shape;123;p16"/>
          <p:cNvSpPr txBox="1">
            <a:spLocks noGrp="1"/>
          </p:cNvSpPr>
          <p:nvPr>
            <p:ph type="body" idx="1"/>
          </p:nvPr>
        </p:nvSpPr>
        <p:spPr>
          <a:xfrm>
            <a:off x="-33650" y="491400"/>
            <a:ext cx="9052500" cy="4116900"/>
          </a:xfrm>
          <a:prstGeom prst="rect">
            <a:avLst/>
          </a:prstGeom>
        </p:spPr>
        <p:txBody>
          <a:bodyPr spcFirstLastPara="1" wrap="square" lIns="68575" tIns="34275" rIns="68575" bIns="34275" anchor="t" anchorCtr="0">
            <a:noAutofit/>
          </a:bodyPr>
          <a:lstStyle/>
          <a:p>
            <a:pPr marL="457200" lvl="0" indent="-317500" algn="l" rtl="0">
              <a:spcBef>
                <a:spcPts val="800"/>
              </a:spcBef>
              <a:spcAft>
                <a:spcPts val="0"/>
              </a:spcAft>
              <a:buSzPts val="1400"/>
              <a:buChar char="•"/>
            </a:pPr>
            <a:r>
              <a:rPr lang="en" dirty="0"/>
              <a:t>We were convinced that we could build parallel compilers to provide a high level interface for portable high performance codes</a:t>
            </a:r>
            <a:endParaRPr dirty="0"/>
          </a:p>
          <a:p>
            <a:pPr marL="457200" lvl="0" indent="-317500" algn="l" rtl="0">
              <a:spcBef>
                <a:spcPts val="0"/>
              </a:spcBef>
              <a:spcAft>
                <a:spcPts val="0"/>
              </a:spcAft>
              <a:buSzPts val="1400"/>
              <a:buChar char="•"/>
            </a:pPr>
            <a:r>
              <a:rPr lang="en" b="1" dirty="0"/>
              <a:t>FortranD: </a:t>
            </a:r>
            <a:r>
              <a:rPr lang="en" dirty="0"/>
              <a:t>Decompose arrays (tensors today) across nodes</a:t>
            </a:r>
            <a:endParaRPr dirty="0"/>
          </a:p>
          <a:p>
            <a:pPr marL="457200" lvl="0" indent="-317500" algn="l" rtl="0">
              <a:spcBef>
                <a:spcPts val="0"/>
              </a:spcBef>
              <a:spcAft>
                <a:spcPts val="0"/>
              </a:spcAft>
              <a:buSzPts val="1400"/>
              <a:buChar char="•"/>
            </a:pPr>
            <a:r>
              <a:rPr lang="en" dirty="0"/>
              <a:t>Support with high performance libraries written by experts in message passing</a:t>
            </a:r>
            <a:endParaRPr dirty="0"/>
          </a:p>
          <a:p>
            <a:pPr marL="457200" lvl="0" indent="-317500" algn="l" rtl="0">
              <a:spcBef>
                <a:spcPts val="0"/>
              </a:spcBef>
              <a:spcAft>
                <a:spcPts val="0"/>
              </a:spcAft>
              <a:buSzPts val="1400"/>
              <a:buChar char="•"/>
            </a:pPr>
            <a:r>
              <a:rPr lang="en" dirty="0"/>
              <a:t>Standardized as </a:t>
            </a:r>
            <a:r>
              <a:rPr lang="en" b="1" dirty="0"/>
              <a:t>High Performance Fortran HPF</a:t>
            </a:r>
            <a:endParaRPr b="1" dirty="0"/>
          </a:p>
          <a:p>
            <a:pPr marL="457200" lvl="0" indent="-317500" algn="l" rtl="0">
              <a:spcBef>
                <a:spcPts val="0"/>
              </a:spcBef>
              <a:spcAft>
                <a:spcPts val="0"/>
              </a:spcAft>
              <a:buSzPts val="1400"/>
              <a:buChar char="•"/>
            </a:pPr>
            <a:r>
              <a:rPr lang="en" dirty="0"/>
              <a:t>Use Fortran as limited syntax made efficient compilation easier</a:t>
            </a:r>
            <a:endParaRPr dirty="0"/>
          </a:p>
          <a:p>
            <a:pPr marL="457200" lvl="0" indent="-317500" algn="l" rtl="0">
              <a:spcBef>
                <a:spcPts val="0"/>
              </a:spcBef>
              <a:spcAft>
                <a:spcPts val="0"/>
              </a:spcAft>
              <a:buSzPts val="1400"/>
              <a:buChar char="•"/>
            </a:pPr>
            <a:r>
              <a:rPr lang="en" dirty="0"/>
              <a:t>Tries to extend to Java with</a:t>
            </a:r>
            <a:r>
              <a:rPr lang="en" b="1" dirty="0"/>
              <a:t> Java Grande </a:t>
            </a:r>
            <a:r>
              <a:rPr lang="en" dirty="0"/>
              <a:t>but that didn’t catch on and was dealt a crushing blow by stock market crash in 2000 and its impact on Sun Microsystems</a:t>
            </a:r>
            <a:endParaRPr dirty="0"/>
          </a:p>
          <a:p>
            <a:pPr marL="457200" lvl="0" indent="-317500" algn="l" rtl="0">
              <a:spcBef>
                <a:spcPts val="0"/>
              </a:spcBef>
              <a:spcAft>
                <a:spcPts val="0"/>
              </a:spcAft>
              <a:buSzPts val="1400"/>
              <a:buChar char="•"/>
            </a:pPr>
            <a:r>
              <a:rPr lang="en" dirty="0"/>
              <a:t>HPF could do a lot of problem classes but not the </a:t>
            </a:r>
            <a:r>
              <a:rPr lang="en" b="1" dirty="0"/>
              <a:t>dynamic irregular cases </a:t>
            </a:r>
            <a:r>
              <a:rPr lang="en" dirty="0"/>
              <a:t>such as complex adaptive meshes, Fast multipole methods etc., so it didn’t catch on</a:t>
            </a:r>
            <a:endParaRPr dirty="0"/>
          </a:p>
          <a:p>
            <a:pPr marL="457200" lvl="0" indent="-317500" algn="l" rtl="0">
              <a:spcBef>
                <a:spcPts val="0"/>
              </a:spcBef>
              <a:spcAft>
                <a:spcPts val="0"/>
              </a:spcAft>
              <a:buSzPts val="1400"/>
              <a:buChar char="•"/>
            </a:pPr>
            <a:r>
              <a:rPr lang="en" dirty="0"/>
              <a:t>In retrospect, we gave up too soon!</a:t>
            </a:r>
            <a:endParaRPr dirty="0"/>
          </a:p>
        </p:txBody>
      </p:sp>
      <p:sp>
        <p:nvSpPr>
          <p:cNvPr id="124" name="Google Shape;124;p16"/>
          <p:cNvSpPr txBox="1">
            <a:spLocks noGrp="1"/>
          </p:cNvSpPr>
          <p:nvPr>
            <p:ph type="sldNum" idx="12"/>
          </p:nvPr>
        </p:nvSpPr>
        <p:spPr>
          <a:xfrm>
            <a:off x="8246603" y="4834130"/>
            <a:ext cx="818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7"/>
          <p:cNvSpPr txBox="1">
            <a:spLocks noGrp="1"/>
          </p:cNvSpPr>
          <p:nvPr>
            <p:ph type="title"/>
          </p:nvPr>
        </p:nvSpPr>
        <p:spPr>
          <a:xfrm>
            <a:off x="590125" y="-2"/>
            <a:ext cx="7886700" cy="6993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CRPC Short Course January Caltech 1994</a:t>
            </a:r>
            <a:endParaRPr/>
          </a:p>
        </p:txBody>
      </p:sp>
      <p:sp>
        <p:nvSpPr>
          <p:cNvPr id="130" name="Google Shape;130;p17"/>
          <p:cNvSpPr txBox="1">
            <a:spLocks noGrp="1"/>
          </p:cNvSpPr>
          <p:nvPr>
            <p:ph type="sldNum" idx="12"/>
          </p:nvPr>
        </p:nvSpPr>
        <p:spPr>
          <a:xfrm>
            <a:off x="8246603" y="4834130"/>
            <a:ext cx="818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9</a:t>
            </a:fld>
            <a:endParaRPr/>
          </a:p>
        </p:txBody>
      </p:sp>
      <p:pic>
        <p:nvPicPr>
          <p:cNvPr id="131" name="Google Shape;131;p17"/>
          <p:cNvPicPr preferRelativeResize="0"/>
          <p:nvPr/>
        </p:nvPicPr>
        <p:blipFill>
          <a:blip r:embed="rId3">
            <a:alphaModFix/>
          </a:blip>
          <a:stretch>
            <a:fillRect/>
          </a:stretch>
        </p:blipFill>
        <p:spPr>
          <a:xfrm>
            <a:off x="-1" y="2916738"/>
            <a:ext cx="2916250" cy="2226774"/>
          </a:xfrm>
          <a:prstGeom prst="rect">
            <a:avLst/>
          </a:prstGeom>
          <a:noFill/>
          <a:ln>
            <a:noFill/>
          </a:ln>
        </p:spPr>
      </p:pic>
      <p:pic>
        <p:nvPicPr>
          <p:cNvPr id="132" name="Google Shape;132;p17"/>
          <p:cNvPicPr preferRelativeResize="0"/>
          <p:nvPr/>
        </p:nvPicPr>
        <p:blipFill>
          <a:blip r:embed="rId4">
            <a:alphaModFix/>
          </a:blip>
          <a:stretch>
            <a:fillRect/>
          </a:stretch>
        </p:blipFill>
        <p:spPr>
          <a:xfrm>
            <a:off x="1855925" y="858300"/>
            <a:ext cx="3148411" cy="2058450"/>
          </a:xfrm>
          <a:prstGeom prst="rect">
            <a:avLst/>
          </a:prstGeom>
          <a:noFill/>
          <a:ln>
            <a:noFill/>
          </a:ln>
        </p:spPr>
      </p:pic>
      <p:pic>
        <p:nvPicPr>
          <p:cNvPr id="133" name="Google Shape;133;p17"/>
          <p:cNvPicPr preferRelativeResize="0"/>
          <p:nvPr/>
        </p:nvPicPr>
        <p:blipFill>
          <a:blip r:embed="rId5">
            <a:alphaModFix/>
          </a:blip>
          <a:stretch>
            <a:fillRect/>
          </a:stretch>
        </p:blipFill>
        <p:spPr>
          <a:xfrm>
            <a:off x="2916250" y="2800025"/>
            <a:ext cx="2270051" cy="1889525"/>
          </a:xfrm>
          <a:prstGeom prst="rect">
            <a:avLst/>
          </a:prstGeom>
          <a:noFill/>
          <a:ln>
            <a:noFill/>
          </a:ln>
        </p:spPr>
      </p:pic>
      <p:pic>
        <p:nvPicPr>
          <p:cNvPr id="134" name="Google Shape;134;p17"/>
          <p:cNvPicPr preferRelativeResize="0"/>
          <p:nvPr/>
        </p:nvPicPr>
        <p:blipFill>
          <a:blip r:embed="rId6">
            <a:alphaModFix/>
          </a:blip>
          <a:stretch>
            <a:fillRect/>
          </a:stretch>
        </p:blipFill>
        <p:spPr>
          <a:xfrm>
            <a:off x="5085300" y="2864675"/>
            <a:ext cx="2039851" cy="1796800"/>
          </a:xfrm>
          <a:prstGeom prst="rect">
            <a:avLst/>
          </a:prstGeom>
          <a:noFill/>
          <a:ln>
            <a:noFill/>
          </a:ln>
        </p:spPr>
      </p:pic>
      <p:pic>
        <p:nvPicPr>
          <p:cNvPr id="135" name="Google Shape;135;p17"/>
          <p:cNvPicPr preferRelativeResize="0"/>
          <p:nvPr/>
        </p:nvPicPr>
        <p:blipFill>
          <a:blip r:embed="rId7">
            <a:alphaModFix/>
          </a:blip>
          <a:stretch>
            <a:fillRect/>
          </a:stretch>
        </p:blipFill>
        <p:spPr>
          <a:xfrm>
            <a:off x="7125152" y="2875700"/>
            <a:ext cx="1921948" cy="2226750"/>
          </a:xfrm>
          <a:prstGeom prst="rect">
            <a:avLst/>
          </a:prstGeom>
          <a:noFill/>
          <a:ln>
            <a:noFill/>
          </a:ln>
        </p:spPr>
      </p:pic>
      <p:pic>
        <p:nvPicPr>
          <p:cNvPr id="136" name="Google Shape;136;p17"/>
          <p:cNvPicPr preferRelativeResize="0"/>
          <p:nvPr/>
        </p:nvPicPr>
        <p:blipFill>
          <a:blip r:embed="rId8">
            <a:alphaModFix/>
          </a:blip>
          <a:stretch>
            <a:fillRect/>
          </a:stretch>
        </p:blipFill>
        <p:spPr>
          <a:xfrm>
            <a:off x="4431662" y="858300"/>
            <a:ext cx="1995213" cy="2006375"/>
          </a:xfrm>
          <a:prstGeom prst="rect">
            <a:avLst/>
          </a:prstGeom>
          <a:noFill/>
          <a:ln>
            <a:noFill/>
          </a:ln>
        </p:spPr>
      </p:pic>
      <p:pic>
        <p:nvPicPr>
          <p:cNvPr id="137" name="Google Shape;137;p17"/>
          <p:cNvPicPr preferRelativeResize="0"/>
          <p:nvPr/>
        </p:nvPicPr>
        <p:blipFill>
          <a:blip r:embed="rId9">
            <a:alphaModFix/>
          </a:blip>
          <a:stretch>
            <a:fillRect/>
          </a:stretch>
        </p:blipFill>
        <p:spPr>
          <a:xfrm>
            <a:off x="19350" y="858294"/>
            <a:ext cx="1836584" cy="2090880"/>
          </a:xfrm>
          <a:prstGeom prst="rect">
            <a:avLst/>
          </a:prstGeom>
          <a:noFill/>
          <a:ln>
            <a:noFill/>
          </a:ln>
        </p:spPr>
      </p:pic>
      <p:sp>
        <p:nvSpPr>
          <p:cNvPr id="138" name="Google Shape;138;p17"/>
          <p:cNvSpPr/>
          <p:nvPr/>
        </p:nvSpPr>
        <p:spPr>
          <a:xfrm>
            <a:off x="2916250" y="4770975"/>
            <a:ext cx="4209000" cy="273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7"/>
          <p:cNvSpPr txBox="1">
            <a:spLocks noGrp="1"/>
          </p:cNvSpPr>
          <p:nvPr>
            <p:ph type="body" idx="1"/>
          </p:nvPr>
        </p:nvSpPr>
        <p:spPr>
          <a:xfrm>
            <a:off x="2916250" y="4780325"/>
            <a:ext cx="4209000" cy="273900"/>
          </a:xfrm>
          <a:prstGeom prst="rect">
            <a:avLst/>
          </a:prstGeom>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u="sng">
                <a:solidFill>
                  <a:schemeClr val="hlink"/>
                </a:solidFill>
                <a:latin typeface="Arial"/>
                <a:ea typeface="Arial"/>
                <a:cs typeface="Arial"/>
                <a:sym typeface="Arial"/>
                <a:hlinkClick r:id="rId10"/>
              </a:rPr>
              <a:t>https://drive.google.com/open?id=14VFmWWlCriFR7p2LMOjwcG9zNUbCBfkM</a:t>
            </a:r>
            <a:r>
              <a:rPr lang="en" sz="900">
                <a:latin typeface="Arial"/>
                <a:ea typeface="Arial"/>
                <a:cs typeface="Arial"/>
                <a:sym typeface="Arial"/>
              </a:rPr>
              <a:t>    </a:t>
            </a:r>
            <a:endParaRPr sz="900">
              <a:latin typeface="Arial"/>
              <a:ea typeface="Arial"/>
              <a:cs typeface="Arial"/>
              <a:sym typeface="Arial"/>
            </a:endParaRPr>
          </a:p>
        </p:txBody>
      </p:sp>
      <p:pic>
        <p:nvPicPr>
          <p:cNvPr id="140" name="Google Shape;140;p17"/>
          <p:cNvPicPr preferRelativeResize="0"/>
          <p:nvPr/>
        </p:nvPicPr>
        <p:blipFill>
          <a:blip r:embed="rId11">
            <a:alphaModFix/>
          </a:blip>
          <a:stretch>
            <a:fillRect/>
          </a:stretch>
        </p:blipFill>
        <p:spPr>
          <a:xfrm>
            <a:off x="6472625" y="844850"/>
            <a:ext cx="2672067" cy="2006376"/>
          </a:xfrm>
          <a:prstGeom prst="rect">
            <a:avLst/>
          </a:prstGeom>
          <a:noFill/>
          <a:ln>
            <a:noFill/>
          </a:ln>
        </p:spPr>
      </p:pic>
      <p:pic>
        <p:nvPicPr>
          <p:cNvPr id="141" name="Google Shape;141;p17"/>
          <p:cNvPicPr preferRelativeResize="0"/>
          <p:nvPr/>
        </p:nvPicPr>
        <p:blipFill>
          <a:blip r:embed="rId12">
            <a:alphaModFix/>
          </a:blip>
          <a:stretch>
            <a:fillRect/>
          </a:stretch>
        </p:blipFill>
        <p:spPr>
          <a:xfrm>
            <a:off x="6404000" y="844850"/>
            <a:ext cx="2717120" cy="20063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fade">
                                      <p:cBhvr>
                                        <p:cTn id="7" dur="10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1373</TotalTime>
  <Words>2554</Words>
  <Application>Microsoft Office PowerPoint</Application>
  <PresentationFormat>On-screen Show (16:9)</PresentationFormat>
  <Paragraphs>253</Paragraphs>
  <Slides>27</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 Black</vt:lpstr>
      <vt:lpstr>Open Sans</vt:lpstr>
      <vt:lpstr>Arial</vt:lpstr>
      <vt:lpstr>Times New Roman</vt:lpstr>
      <vt:lpstr>Calibri</vt:lpstr>
      <vt:lpstr>1_Office Theme</vt:lpstr>
      <vt:lpstr>Parallel Computing: from Digital Twins to Grids to Deep Learning and Back</vt:lpstr>
      <vt:lpstr>Starting with Big Data</vt:lpstr>
      <vt:lpstr>Early view of Data Science?</vt:lpstr>
      <vt:lpstr>Fox-Wolfram Moments Replaced by Deep Learning</vt:lpstr>
      <vt:lpstr>Initially Data Science for Physics</vt:lpstr>
      <vt:lpstr>Caltech Hypercube 1983</vt:lpstr>
      <vt:lpstr>Parallel Application Summary at 3rd Hypercube Conference 1988</vt:lpstr>
      <vt:lpstr>Center for Research on Parallel Computation CRPC 1989-2000</vt:lpstr>
      <vt:lpstr>CRPC Short Course January Caltech 1994</vt:lpstr>
      <vt:lpstr>Center for Research on Parallel Computation CRPC </vt:lpstr>
      <vt:lpstr>CRPC Education</vt:lpstr>
      <vt:lpstr>Status and Future of HPF</vt:lpstr>
      <vt:lpstr>What did CRPC miss?</vt:lpstr>
      <vt:lpstr>Remarks on Convergence Big Data, Simulation, HPC</vt:lpstr>
      <vt:lpstr>Big Data and Simulation Difficulties in Parallelism Complexity of Synchronization and Parallellization </vt:lpstr>
      <vt:lpstr>Five Major Application Structures</vt:lpstr>
      <vt:lpstr>MLaroundHPC and MLAutotuningHPC</vt:lpstr>
      <vt:lpstr>MLaroundHPC: Machine learning for performance enhancement with Surrogates of molecular dynamics simulations</vt:lpstr>
      <vt:lpstr>INSILICO MEDICINE USED CREATIVE AI TO DESIGN POTENTIAL DRUGS IN JUST 21 DAYS</vt:lpstr>
      <vt:lpstr>DeepDriveMD Smart Ensemble</vt:lpstr>
      <vt:lpstr>Putting it all Together Simulating Biological Organisms (with James Glazier @IU) </vt:lpstr>
      <vt:lpstr>Operator Formulation of Deep Learning Inference</vt:lpstr>
      <vt:lpstr>Learning how Apples Fall ?</vt:lpstr>
      <vt:lpstr>Extending to longer times</vt:lpstr>
      <vt:lpstr>Speedup from use of LSTM compared to Velocity Verlet</vt:lpstr>
      <vt:lpstr>Status of MLaroundHPC</vt:lpstr>
      <vt:lpstr>Issues and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Parallel Computing: from Digital Twins to Grids to Deep Learning and Back</dc:title>
  <cp:lastModifiedBy>Geoffrey Fox</cp:lastModifiedBy>
  <cp:revision>13</cp:revision>
  <dcterms:modified xsi:type="dcterms:W3CDTF">2020-03-04T03:16:44Z</dcterms:modified>
</cp:coreProperties>
</file>