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96" r:id="rId2"/>
    <p:sldId id="399" r:id="rId3"/>
    <p:sldId id="410" r:id="rId4"/>
    <p:sldId id="400" r:id="rId5"/>
    <p:sldId id="409" r:id="rId6"/>
    <p:sldId id="397" r:id="rId7"/>
    <p:sldId id="407" r:id="rId8"/>
    <p:sldId id="406" r:id="rId9"/>
    <p:sldId id="405" r:id="rId10"/>
    <p:sldId id="408" r:id="rId11"/>
    <p:sldId id="411" r:id="rId12"/>
    <p:sldId id="412" r:id="rId13"/>
    <p:sldId id="417" r:id="rId14"/>
    <p:sldId id="414" r:id="rId15"/>
    <p:sldId id="398" r:id="rId16"/>
    <p:sldId id="415" r:id="rId17"/>
    <p:sldId id="416" r:id="rId18"/>
    <p:sldId id="418" r:id="rId19"/>
    <p:sldId id="366" r:id="rId20"/>
    <p:sldId id="382" r:id="rId21"/>
    <p:sldId id="367" r:id="rId22"/>
    <p:sldId id="368" r:id="rId23"/>
    <p:sldId id="387" r:id="rId24"/>
    <p:sldId id="385" r:id="rId25"/>
  </p:sldIdLst>
  <p:sldSz cx="9144000" cy="6858000" type="screen4x3"/>
  <p:notesSz cx="9144000" cy="6858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9FF"/>
    <a:srgbClr val="FF9900"/>
    <a:srgbClr val="1D48B3"/>
    <a:srgbClr val="478949"/>
    <a:srgbClr val="F9F600"/>
    <a:srgbClr val="B30838"/>
    <a:srgbClr val="7D110C"/>
    <a:srgbClr val="F8F3D2"/>
    <a:srgbClr val="6D6E70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82" autoAdjust="0"/>
    <p:restoredTop sz="92928"/>
  </p:normalViewPr>
  <p:slideViewPr>
    <p:cSldViewPr>
      <p:cViewPr varScale="1">
        <p:scale>
          <a:sx n="88" d="100"/>
          <a:sy n="88" d="100"/>
        </p:scale>
        <p:origin x="2176" y="192"/>
      </p:cViewPr>
      <p:guideLst>
        <p:guide orient="horz" pos="656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1668575090" y="203629040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CD81A-737D-B74B-AE15-BF94A41176C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0DC2B-A104-7B44-9A07-DCA7D4BC47EC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/>
            <a:t>Sensors, Detectors, Mobile Devices, Internet of Things, Robotics, Intelligent Systems, Big Data, HPC, Modeling and Simulation, User Interface Design, Signal Processing, Control Theory, Information Theory</a:t>
          </a:r>
        </a:p>
      </dgm:t>
    </dgm:pt>
    <dgm:pt modelId="{45B87852-D8F6-5F46-84AE-CA5114E8AB6E}" type="parTrans" cxnId="{4DA0E6E9-2CEA-854D-BF6A-ADC1EB8CFD94}">
      <dgm:prSet/>
      <dgm:spPr/>
      <dgm:t>
        <a:bodyPr/>
        <a:lstStyle/>
        <a:p>
          <a:endParaRPr lang="en-US"/>
        </a:p>
      </dgm:t>
    </dgm:pt>
    <dgm:pt modelId="{6FAC47C9-DE2A-314B-BAB8-AE0811297664}" type="sibTrans" cxnId="{4DA0E6E9-2CEA-854D-BF6A-ADC1EB8CFD94}">
      <dgm:prSet/>
      <dgm:spPr/>
      <dgm:t>
        <a:bodyPr/>
        <a:lstStyle/>
        <a:p>
          <a:endParaRPr lang="en-US"/>
        </a:p>
      </dgm:t>
    </dgm:pt>
    <dgm:pt modelId="{ADAF4210-04D1-814F-AA6A-2B43803F5E0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2600" b="1" dirty="0"/>
            <a:t>BIO</a:t>
          </a:r>
        </a:p>
      </dgm:t>
    </dgm:pt>
    <dgm:pt modelId="{4A6D5D18-9320-944A-BDBF-07625C79CD2E}" type="parTrans" cxnId="{7BB19439-D9C8-CE4B-91D0-A1B64ED2497D}">
      <dgm:prSet/>
      <dgm:spPr/>
      <dgm:t>
        <a:bodyPr/>
        <a:lstStyle/>
        <a:p>
          <a:endParaRPr lang="en-US"/>
        </a:p>
      </dgm:t>
    </dgm:pt>
    <dgm:pt modelId="{42A85F10-3DD4-6C44-A095-8F77D6AC7D07}" type="sibTrans" cxnId="{7BB19439-D9C8-CE4B-91D0-A1B64ED2497D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22A1A7C-E68D-A249-B4C6-128771731DB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1" dirty="0"/>
            <a:t>CE</a:t>
          </a:r>
        </a:p>
      </dgm:t>
    </dgm:pt>
    <dgm:pt modelId="{2C9D6748-A246-A449-8741-F84750D52AB4}" type="parTrans" cxnId="{C94092DD-5F32-D14C-ADE2-161DD73230F9}">
      <dgm:prSet/>
      <dgm:spPr/>
      <dgm:t>
        <a:bodyPr/>
        <a:lstStyle/>
        <a:p>
          <a:endParaRPr lang="en-US"/>
        </a:p>
      </dgm:t>
    </dgm:pt>
    <dgm:pt modelId="{375FC7E2-776D-8A43-B9A4-7BBF1888657D}" type="sibTrans" cxnId="{C94092DD-5F32-D14C-ADE2-161DD73230F9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6AD5D7D-D494-384A-8E14-A90A56032EC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1" dirty="0"/>
            <a:t>CPS</a:t>
          </a:r>
        </a:p>
      </dgm:t>
    </dgm:pt>
    <dgm:pt modelId="{F7C1FCF9-D2D4-204C-BA7D-807FF1769DF1}" type="parTrans" cxnId="{828CF276-FDBA-9D44-A62F-55E1E51D254D}">
      <dgm:prSet/>
      <dgm:spPr/>
      <dgm:t>
        <a:bodyPr/>
        <a:lstStyle/>
        <a:p>
          <a:endParaRPr lang="en-US"/>
        </a:p>
      </dgm:t>
    </dgm:pt>
    <dgm:pt modelId="{7D8A7B97-A609-0A47-8616-328240D75C01}" type="sibTrans" cxnId="{828CF276-FDBA-9D44-A62F-55E1E51D254D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9C8F2541-D258-4E42-BB8B-14A7461BC08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1" dirty="0"/>
            <a:t>NANO</a:t>
          </a:r>
        </a:p>
      </dgm:t>
    </dgm:pt>
    <dgm:pt modelId="{0C101CEC-C0E4-164D-99A5-A4B97AB6A135}" type="parTrans" cxnId="{BFC7A00F-B746-064F-9AE8-3221170FF9A4}">
      <dgm:prSet/>
      <dgm:spPr/>
      <dgm:t>
        <a:bodyPr/>
        <a:lstStyle/>
        <a:p>
          <a:endParaRPr lang="en-US"/>
        </a:p>
      </dgm:t>
    </dgm:pt>
    <dgm:pt modelId="{59078E0E-C1CB-0F4E-B972-C279C2CCF9A6}" type="sibTrans" cxnId="{BFC7A00F-B746-064F-9AE8-3221170FF9A4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EABFB98D-AB31-A243-BA11-819BF73F39E6}" type="pres">
      <dgm:prSet presAssocID="{A96CD81A-737D-B74B-AE15-BF94A41176C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E9109E2-2E30-DE4D-B221-38C0A1BDBBB0}" type="pres">
      <dgm:prSet presAssocID="{5BA0DC2B-A104-7B44-9A07-DCA7D4BC47EC}" presName="centerShape" presStyleLbl="node0" presStyleIdx="0" presStyleCnt="1" custScaleX="141916" custScaleY="141916"/>
      <dgm:spPr/>
    </dgm:pt>
    <dgm:pt modelId="{C08AB256-87F9-F147-BBF9-A162E804F07F}" type="pres">
      <dgm:prSet presAssocID="{ADAF4210-04D1-814F-AA6A-2B43803F5E08}" presName="node" presStyleLbl="node1" presStyleIdx="0" presStyleCnt="4">
        <dgm:presLayoutVars>
          <dgm:bulletEnabled val="1"/>
        </dgm:presLayoutVars>
      </dgm:prSet>
      <dgm:spPr/>
    </dgm:pt>
    <dgm:pt modelId="{21EBA33B-747D-E94C-A67C-A835F05E116A}" type="pres">
      <dgm:prSet presAssocID="{ADAF4210-04D1-814F-AA6A-2B43803F5E08}" presName="dummy" presStyleCnt="0"/>
      <dgm:spPr/>
    </dgm:pt>
    <dgm:pt modelId="{19D471AC-FD44-C640-9F9F-58F53B838E0E}" type="pres">
      <dgm:prSet presAssocID="{42A85F10-3DD4-6C44-A095-8F77D6AC7D07}" presName="sibTrans" presStyleLbl="sibTrans2D1" presStyleIdx="0" presStyleCnt="4"/>
      <dgm:spPr/>
    </dgm:pt>
    <dgm:pt modelId="{3C48241A-5A6D-B94D-9E4D-7C64E5A46C2B}" type="pres">
      <dgm:prSet presAssocID="{522A1A7C-E68D-A249-B4C6-128771731DB2}" presName="node" presStyleLbl="node1" presStyleIdx="1" presStyleCnt="4">
        <dgm:presLayoutVars>
          <dgm:bulletEnabled val="1"/>
        </dgm:presLayoutVars>
      </dgm:prSet>
      <dgm:spPr/>
    </dgm:pt>
    <dgm:pt modelId="{D3208182-4746-8B49-93B7-2AFE5B9ED84E}" type="pres">
      <dgm:prSet presAssocID="{522A1A7C-E68D-A249-B4C6-128771731DB2}" presName="dummy" presStyleCnt="0"/>
      <dgm:spPr/>
    </dgm:pt>
    <dgm:pt modelId="{17824660-034F-5C44-8F73-19B1AF9AE938}" type="pres">
      <dgm:prSet presAssocID="{375FC7E2-776D-8A43-B9A4-7BBF1888657D}" presName="sibTrans" presStyleLbl="sibTrans2D1" presStyleIdx="1" presStyleCnt="4"/>
      <dgm:spPr/>
    </dgm:pt>
    <dgm:pt modelId="{BA15A2D8-A392-0245-8943-E3D584DF93FD}" type="pres">
      <dgm:prSet presAssocID="{D6AD5D7D-D494-384A-8E14-A90A56032EC5}" presName="node" presStyleLbl="node1" presStyleIdx="2" presStyleCnt="4">
        <dgm:presLayoutVars>
          <dgm:bulletEnabled val="1"/>
        </dgm:presLayoutVars>
      </dgm:prSet>
      <dgm:spPr/>
    </dgm:pt>
    <dgm:pt modelId="{00255F43-B63A-3644-A9E2-F3D207D2BAE7}" type="pres">
      <dgm:prSet presAssocID="{D6AD5D7D-D494-384A-8E14-A90A56032EC5}" presName="dummy" presStyleCnt="0"/>
      <dgm:spPr/>
    </dgm:pt>
    <dgm:pt modelId="{FA20BCA5-EB22-B840-97BA-0638E2A3C1E7}" type="pres">
      <dgm:prSet presAssocID="{7D8A7B97-A609-0A47-8616-328240D75C01}" presName="sibTrans" presStyleLbl="sibTrans2D1" presStyleIdx="2" presStyleCnt="4"/>
      <dgm:spPr/>
    </dgm:pt>
    <dgm:pt modelId="{3A98D2EA-1D90-1B4C-B3B0-79616E9249DE}" type="pres">
      <dgm:prSet presAssocID="{9C8F2541-D258-4E42-BB8B-14A7461BC084}" presName="node" presStyleLbl="node1" presStyleIdx="3" presStyleCnt="4">
        <dgm:presLayoutVars>
          <dgm:bulletEnabled val="1"/>
        </dgm:presLayoutVars>
      </dgm:prSet>
      <dgm:spPr/>
    </dgm:pt>
    <dgm:pt modelId="{A66FBEAF-89E8-ED4A-BCED-490DD9D06AA4}" type="pres">
      <dgm:prSet presAssocID="{9C8F2541-D258-4E42-BB8B-14A7461BC084}" presName="dummy" presStyleCnt="0"/>
      <dgm:spPr/>
    </dgm:pt>
    <dgm:pt modelId="{D4CE7A96-8985-DB4D-A78D-22D09552BE15}" type="pres">
      <dgm:prSet presAssocID="{59078E0E-C1CB-0F4E-B972-C279C2CCF9A6}" presName="sibTrans" presStyleLbl="sibTrans2D1" presStyleIdx="3" presStyleCnt="4"/>
      <dgm:spPr/>
    </dgm:pt>
  </dgm:ptLst>
  <dgm:cxnLst>
    <dgm:cxn modelId="{BFC7A00F-B746-064F-9AE8-3221170FF9A4}" srcId="{5BA0DC2B-A104-7B44-9A07-DCA7D4BC47EC}" destId="{9C8F2541-D258-4E42-BB8B-14A7461BC084}" srcOrd="3" destOrd="0" parTransId="{0C101CEC-C0E4-164D-99A5-A4B97AB6A135}" sibTransId="{59078E0E-C1CB-0F4E-B972-C279C2CCF9A6}"/>
    <dgm:cxn modelId="{44D2E620-43C7-A446-B758-8E9D63D865A0}" type="presOf" srcId="{59078E0E-C1CB-0F4E-B972-C279C2CCF9A6}" destId="{D4CE7A96-8985-DB4D-A78D-22D09552BE15}" srcOrd="0" destOrd="0" presId="urn:microsoft.com/office/officeart/2005/8/layout/radial6"/>
    <dgm:cxn modelId="{FA3F8821-6DFC-9646-AA4B-6448536E5B9F}" type="presOf" srcId="{375FC7E2-776D-8A43-B9A4-7BBF1888657D}" destId="{17824660-034F-5C44-8F73-19B1AF9AE938}" srcOrd="0" destOrd="0" presId="urn:microsoft.com/office/officeart/2005/8/layout/radial6"/>
    <dgm:cxn modelId="{7BB19439-D9C8-CE4B-91D0-A1B64ED2497D}" srcId="{5BA0DC2B-A104-7B44-9A07-DCA7D4BC47EC}" destId="{ADAF4210-04D1-814F-AA6A-2B43803F5E08}" srcOrd="0" destOrd="0" parTransId="{4A6D5D18-9320-944A-BDBF-07625C79CD2E}" sibTransId="{42A85F10-3DD4-6C44-A095-8F77D6AC7D07}"/>
    <dgm:cxn modelId="{D9156245-079D-EF48-A988-501F8EEDD98E}" type="presOf" srcId="{ADAF4210-04D1-814F-AA6A-2B43803F5E08}" destId="{C08AB256-87F9-F147-BBF9-A162E804F07F}" srcOrd="0" destOrd="0" presId="urn:microsoft.com/office/officeart/2005/8/layout/radial6"/>
    <dgm:cxn modelId="{D1F49169-3F6F-0946-972F-3E74BC13AF8E}" type="presOf" srcId="{42A85F10-3DD4-6C44-A095-8F77D6AC7D07}" destId="{19D471AC-FD44-C640-9F9F-58F53B838E0E}" srcOrd="0" destOrd="0" presId="urn:microsoft.com/office/officeart/2005/8/layout/radial6"/>
    <dgm:cxn modelId="{828CF276-FDBA-9D44-A62F-55E1E51D254D}" srcId="{5BA0DC2B-A104-7B44-9A07-DCA7D4BC47EC}" destId="{D6AD5D7D-D494-384A-8E14-A90A56032EC5}" srcOrd="2" destOrd="0" parTransId="{F7C1FCF9-D2D4-204C-BA7D-807FF1769DF1}" sibTransId="{7D8A7B97-A609-0A47-8616-328240D75C01}"/>
    <dgm:cxn modelId="{20453B7D-9D20-064D-B12C-44590B16522E}" type="presOf" srcId="{A96CD81A-737D-B74B-AE15-BF94A41176C5}" destId="{EABFB98D-AB31-A243-BA11-819BF73F39E6}" srcOrd="0" destOrd="0" presId="urn:microsoft.com/office/officeart/2005/8/layout/radial6"/>
    <dgm:cxn modelId="{89244987-FFE7-3842-B7C9-892CEC44D6E7}" type="presOf" srcId="{5BA0DC2B-A104-7B44-9A07-DCA7D4BC47EC}" destId="{3E9109E2-2E30-DE4D-B221-38C0A1BDBBB0}" srcOrd="0" destOrd="0" presId="urn:microsoft.com/office/officeart/2005/8/layout/radial6"/>
    <dgm:cxn modelId="{303CAD9E-DEDC-7741-83C4-4D0B218CDA23}" type="presOf" srcId="{522A1A7C-E68D-A249-B4C6-128771731DB2}" destId="{3C48241A-5A6D-B94D-9E4D-7C64E5A46C2B}" srcOrd="0" destOrd="0" presId="urn:microsoft.com/office/officeart/2005/8/layout/radial6"/>
    <dgm:cxn modelId="{5E951FAC-AC39-EC4A-98FF-EAD7322E59AE}" type="presOf" srcId="{D6AD5D7D-D494-384A-8E14-A90A56032EC5}" destId="{BA15A2D8-A392-0245-8943-E3D584DF93FD}" srcOrd="0" destOrd="0" presId="urn:microsoft.com/office/officeart/2005/8/layout/radial6"/>
    <dgm:cxn modelId="{F55A4BD9-9F41-9D42-BDB7-C39842975EBA}" type="presOf" srcId="{9C8F2541-D258-4E42-BB8B-14A7461BC084}" destId="{3A98D2EA-1D90-1B4C-B3B0-79616E9249DE}" srcOrd="0" destOrd="0" presId="urn:microsoft.com/office/officeart/2005/8/layout/radial6"/>
    <dgm:cxn modelId="{C94092DD-5F32-D14C-ADE2-161DD73230F9}" srcId="{5BA0DC2B-A104-7B44-9A07-DCA7D4BC47EC}" destId="{522A1A7C-E68D-A249-B4C6-128771731DB2}" srcOrd="1" destOrd="0" parTransId="{2C9D6748-A246-A449-8741-F84750D52AB4}" sibTransId="{375FC7E2-776D-8A43-B9A4-7BBF1888657D}"/>
    <dgm:cxn modelId="{4DA0E6E9-2CEA-854D-BF6A-ADC1EB8CFD94}" srcId="{A96CD81A-737D-B74B-AE15-BF94A41176C5}" destId="{5BA0DC2B-A104-7B44-9A07-DCA7D4BC47EC}" srcOrd="0" destOrd="0" parTransId="{45B87852-D8F6-5F46-84AE-CA5114E8AB6E}" sibTransId="{6FAC47C9-DE2A-314B-BAB8-AE0811297664}"/>
    <dgm:cxn modelId="{6D1E92EE-0BE2-5C40-94BB-FD7BF2F434C6}" type="presOf" srcId="{7D8A7B97-A609-0A47-8616-328240D75C01}" destId="{FA20BCA5-EB22-B840-97BA-0638E2A3C1E7}" srcOrd="0" destOrd="0" presId="urn:microsoft.com/office/officeart/2005/8/layout/radial6"/>
    <dgm:cxn modelId="{779A4E5C-1F45-8045-BA38-664AFE6F638D}" type="presParOf" srcId="{EABFB98D-AB31-A243-BA11-819BF73F39E6}" destId="{3E9109E2-2E30-DE4D-B221-38C0A1BDBBB0}" srcOrd="0" destOrd="0" presId="urn:microsoft.com/office/officeart/2005/8/layout/radial6"/>
    <dgm:cxn modelId="{44019DBD-9DA5-C449-A745-84973C6AFC6C}" type="presParOf" srcId="{EABFB98D-AB31-A243-BA11-819BF73F39E6}" destId="{C08AB256-87F9-F147-BBF9-A162E804F07F}" srcOrd="1" destOrd="0" presId="urn:microsoft.com/office/officeart/2005/8/layout/radial6"/>
    <dgm:cxn modelId="{840EB03E-FCF9-D24A-A3AB-C9982874E686}" type="presParOf" srcId="{EABFB98D-AB31-A243-BA11-819BF73F39E6}" destId="{21EBA33B-747D-E94C-A67C-A835F05E116A}" srcOrd="2" destOrd="0" presId="urn:microsoft.com/office/officeart/2005/8/layout/radial6"/>
    <dgm:cxn modelId="{D244C8AD-4C90-7A40-A532-705CB43F0ACC}" type="presParOf" srcId="{EABFB98D-AB31-A243-BA11-819BF73F39E6}" destId="{19D471AC-FD44-C640-9F9F-58F53B838E0E}" srcOrd="3" destOrd="0" presId="urn:microsoft.com/office/officeart/2005/8/layout/radial6"/>
    <dgm:cxn modelId="{7009FEEC-DFA6-D64F-8A6B-FBD8D3CA3D52}" type="presParOf" srcId="{EABFB98D-AB31-A243-BA11-819BF73F39E6}" destId="{3C48241A-5A6D-B94D-9E4D-7C64E5A46C2B}" srcOrd="4" destOrd="0" presId="urn:microsoft.com/office/officeart/2005/8/layout/radial6"/>
    <dgm:cxn modelId="{F4A5BC1E-7FFB-1844-A0C0-66DE04F0284F}" type="presParOf" srcId="{EABFB98D-AB31-A243-BA11-819BF73F39E6}" destId="{D3208182-4746-8B49-93B7-2AFE5B9ED84E}" srcOrd="5" destOrd="0" presId="urn:microsoft.com/office/officeart/2005/8/layout/radial6"/>
    <dgm:cxn modelId="{F1E54ECB-B668-4C4A-9C10-103E6B56F747}" type="presParOf" srcId="{EABFB98D-AB31-A243-BA11-819BF73F39E6}" destId="{17824660-034F-5C44-8F73-19B1AF9AE938}" srcOrd="6" destOrd="0" presId="urn:microsoft.com/office/officeart/2005/8/layout/radial6"/>
    <dgm:cxn modelId="{84993234-E8ED-7F47-8B49-1B7F2E5B264F}" type="presParOf" srcId="{EABFB98D-AB31-A243-BA11-819BF73F39E6}" destId="{BA15A2D8-A392-0245-8943-E3D584DF93FD}" srcOrd="7" destOrd="0" presId="urn:microsoft.com/office/officeart/2005/8/layout/radial6"/>
    <dgm:cxn modelId="{A66E58BF-A848-8541-9E1B-DC7778E9EE8C}" type="presParOf" srcId="{EABFB98D-AB31-A243-BA11-819BF73F39E6}" destId="{00255F43-B63A-3644-A9E2-F3D207D2BAE7}" srcOrd="8" destOrd="0" presId="urn:microsoft.com/office/officeart/2005/8/layout/radial6"/>
    <dgm:cxn modelId="{E0203ECB-9167-4E47-9E31-BB6FEA63455B}" type="presParOf" srcId="{EABFB98D-AB31-A243-BA11-819BF73F39E6}" destId="{FA20BCA5-EB22-B840-97BA-0638E2A3C1E7}" srcOrd="9" destOrd="0" presId="urn:microsoft.com/office/officeart/2005/8/layout/radial6"/>
    <dgm:cxn modelId="{08625C1A-55B7-054F-A868-44A7AAAE12BB}" type="presParOf" srcId="{EABFB98D-AB31-A243-BA11-819BF73F39E6}" destId="{3A98D2EA-1D90-1B4C-B3B0-79616E9249DE}" srcOrd="10" destOrd="0" presId="urn:microsoft.com/office/officeart/2005/8/layout/radial6"/>
    <dgm:cxn modelId="{C5C624A0-0A89-F84B-B8F9-CF39E5456864}" type="presParOf" srcId="{EABFB98D-AB31-A243-BA11-819BF73F39E6}" destId="{A66FBEAF-89E8-ED4A-BCED-490DD9D06AA4}" srcOrd="11" destOrd="0" presId="urn:microsoft.com/office/officeart/2005/8/layout/radial6"/>
    <dgm:cxn modelId="{092C5F92-6F91-AE4C-B37A-434EB4F5C12B}" type="presParOf" srcId="{EABFB98D-AB31-A243-BA11-819BF73F39E6}" destId="{D4CE7A96-8985-DB4D-A78D-22D09552BE15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6CD81A-737D-B74B-AE15-BF94A41176C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0DC2B-A104-7B44-9A07-DCA7D4BC47EC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500" dirty="0"/>
            <a:t>Sensors, Detectors, Mobile Devices, Internet of Things, Robotics, Intelligent Systems, Big Data, HPC, Modeling and Simulation, User Interface Design, Signal Processing, Control Theory, Information Theory</a:t>
          </a:r>
        </a:p>
      </dgm:t>
    </dgm:pt>
    <dgm:pt modelId="{45B87852-D8F6-5F46-84AE-CA5114E8AB6E}" type="parTrans" cxnId="{4DA0E6E9-2CEA-854D-BF6A-ADC1EB8CFD94}">
      <dgm:prSet/>
      <dgm:spPr/>
      <dgm:t>
        <a:bodyPr/>
        <a:lstStyle/>
        <a:p>
          <a:endParaRPr lang="en-US"/>
        </a:p>
      </dgm:t>
    </dgm:pt>
    <dgm:pt modelId="{6FAC47C9-DE2A-314B-BAB8-AE0811297664}" type="sibTrans" cxnId="{4DA0E6E9-2CEA-854D-BF6A-ADC1EB8CFD94}">
      <dgm:prSet/>
      <dgm:spPr/>
      <dgm:t>
        <a:bodyPr/>
        <a:lstStyle/>
        <a:p>
          <a:endParaRPr lang="en-US"/>
        </a:p>
      </dgm:t>
    </dgm:pt>
    <dgm:pt modelId="{ADAF4210-04D1-814F-AA6A-2B43803F5E0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700"/>
            <a:t>BIO</a:t>
          </a:r>
        </a:p>
      </dgm:t>
    </dgm:pt>
    <dgm:pt modelId="{4A6D5D18-9320-944A-BDBF-07625C79CD2E}" type="parTrans" cxnId="{7BB19439-D9C8-CE4B-91D0-A1B64ED2497D}">
      <dgm:prSet/>
      <dgm:spPr/>
      <dgm:t>
        <a:bodyPr/>
        <a:lstStyle/>
        <a:p>
          <a:endParaRPr lang="en-US"/>
        </a:p>
      </dgm:t>
    </dgm:pt>
    <dgm:pt modelId="{42A85F10-3DD4-6C44-A095-8F77D6AC7D07}" type="sibTrans" cxnId="{7BB19439-D9C8-CE4B-91D0-A1B64ED2497D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22A1A7C-E68D-A249-B4C6-128771731DB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ENVIRO</a:t>
          </a:r>
        </a:p>
      </dgm:t>
    </dgm:pt>
    <dgm:pt modelId="{2C9D6748-A246-A449-8741-F84750D52AB4}" type="parTrans" cxnId="{C94092DD-5F32-D14C-ADE2-161DD73230F9}">
      <dgm:prSet/>
      <dgm:spPr/>
      <dgm:t>
        <a:bodyPr/>
        <a:lstStyle/>
        <a:p>
          <a:endParaRPr lang="en-US"/>
        </a:p>
      </dgm:t>
    </dgm:pt>
    <dgm:pt modelId="{375FC7E2-776D-8A43-B9A4-7BBF1888657D}" type="sibTrans" cxnId="{C94092DD-5F32-D14C-ADE2-161DD73230F9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6AD5D7D-D494-384A-8E14-A90A56032EC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NANO</a:t>
          </a:r>
        </a:p>
      </dgm:t>
    </dgm:pt>
    <dgm:pt modelId="{F7C1FCF9-D2D4-204C-BA7D-807FF1769DF1}" type="parTrans" cxnId="{828CF276-FDBA-9D44-A62F-55E1E51D254D}">
      <dgm:prSet/>
      <dgm:spPr/>
      <dgm:t>
        <a:bodyPr/>
        <a:lstStyle/>
        <a:p>
          <a:endParaRPr lang="en-US"/>
        </a:p>
      </dgm:t>
    </dgm:pt>
    <dgm:pt modelId="{7D8A7B97-A609-0A47-8616-328240D75C01}" type="sibTrans" cxnId="{828CF276-FDBA-9D44-A62F-55E1E51D254D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9C8F2541-D258-4E42-BB8B-14A7461BC084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NEURO</a:t>
          </a:r>
        </a:p>
      </dgm:t>
    </dgm:pt>
    <dgm:pt modelId="{0C101CEC-C0E4-164D-99A5-A4B97AB6A135}" type="parTrans" cxnId="{BFC7A00F-B746-064F-9AE8-3221170FF9A4}">
      <dgm:prSet/>
      <dgm:spPr/>
      <dgm:t>
        <a:bodyPr/>
        <a:lstStyle/>
        <a:p>
          <a:endParaRPr lang="en-US"/>
        </a:p>
      </dgm:t>
    </dgm:pt>
    <dgm:pt modelId="{59078E0E-C1CB-0F4E-B972-C279C2CCF9A6}" type="sibTrans" cxnId="{BFC7A00F-B746-064F-9AE8-3221170FF9A4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F2B8E01F-3704-C043-B325-44E77F90DEAD}">
      <dgm:prSet/>
      <dgm:spPr/>
      <dgm:t>
        <a:bodyPr/>
        <a:lstStyle/>
        <a:p>
          <a:endParaRPr lang="en-US"/>
        </a:p>
      </dgm:t>
    </dgm:pt>
    <dgm:pt modelId="{1AE22909-4D68-4D4F-8192-4CA344259D23}" type="parTrans" cxnId="{DD29B3D1-AD1A-2341-B7FC-752BD7049FD1}">
      <dgm:prSet/>
      <dgm:spPr/>
      <dgm:t>
        <a:bodyPr/>
        <a:lstStyle/>
        <a:p>
          <a:endParaRPr lang="en-US"/>
        </a:p>
      </dgm:t>
    </dgm:pt>
    <dgm:pt modelId="{C36B2E9C-385D-8F4B-A2AE-4A3379D05C2B}" type="sibTrans" cxnId="{DD29B3D1-AD1A-2341-B7FC-752BD7049FD1}">
      <dgm:prSet/>
      <dgm:spPr/>
      <dgm:t>
        <a:bodyPr/>
        <a:lstStyle/>
        <a:p>
          <a:endParaRPr lang="en-US"/>
        </a:p>
      </dgm:t>
    </dgm:pt>
    <dgm:pt modelId="{D2586944-7C2F-8E4F-BDB5-5EF7B46E04B9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CE</a:t>
          </a:r>
        </a:p>
      </dgm:t>
    </dgm:pt>
    <dgm:pt modelId="{8B5118DF-01F4-D648-9517-D51F876685B4}" type="parTrans" cxnId="{74CB1FF1-7588-8446-9B58-C75DFFF721E7}">
      <dgm:prSet/>
      <dgm:spPr/>
      <dgm:t>
        <a:bodyPr/>
        <a:lstStyle/>
        <a:p>
          <a:endParaRPr lang="en-US"/>
        </a:p>
      </dgm:t>
    </dgm:pt>
    <dgm:pt modelId="{12051A01-FA8B-C740-B5AB-0ED42B7B2323}" type="sibTrans" cxnId="{74CB1FF1-7588-8446-9B58-C75DFFF721E7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95EC0B16-34F6-A143-8289-43F3FF41A0DA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CPS</a:t>
          </a:r>
        </a:p>
      </dgm:t>
    </dgm:pt>
    <dgm:pt modelId="{0A1CCBDA-EE46-F744-8DF5-B85200023965}" type="parTrans" cxnId="{9D4CB8A1-8C65-544B-9978-163B19E5619C}">
      <dgm:prSet/>
      <dgm:spPr/>
      <dgm:t>
        <a:bodyPr/>
        <a:lstStyle/>
        <a:p>
          <a:endParaRPr lang="en-US"/>
        </a:p>
      </dgm:t>
    </dgm:pt>
    <dgm:pt modelId="{99147458-E822-114B-A162-A40E7CD0C0EC}" type="sibTrans" cxnId="{9D4CB8A1-8C65-544B-9978-163B19E5619C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EABFB98D-AB31-A243-BA11-819BF73F39E6}" type="pres">
      <dgm:prSet presAssocID="{A96CD81A-737D-B74B-AE15-BF94A41176C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E9109E2-2E30-DE4D-B221-38C0A1BDBBB0}" type="pres">
      <dgm:prSet presAssocID="{5BA0DC2B-A104-7B44-9A07-DCA7D4BC47EC}" presName="centerShape" presStyleLbl="node0" presStyleIdx="0" presStyleCnt="1" custScaleX="141916" custScaleY="141916"/>
      <dgm:spPr/>
    </dgm:pt>
    <dgm:pt modelId="{C08AB256-87F9-F147-BBF9-A162E804F07F}" type="pres">
      <dgm:prSet presAssocID="{ADAF4210-04D1-814F-AA6A-2B43803F5E08}" presName="node" presStyleLbl="node1" presStyleIdx="0" presStyleCnt="6">
        <dgm:presLayoutVars>
          <dgm:bulletEnabled val="1"/>
        </dgm:presLayoutVars>
      </dgm:prSet>
      <dgm:spPr/>
    </dgm:pt>
    <dgm:pt modelId="{21EBA33B-747D-E94C-A67C-A835F05E116A}" type="pres">
      <dgm:prSet presAssocID="{ADAF4210-04D1-814F-AA6A-2B43803F5E08}" presName="dummy" presStyleCnt="0"/>
      <dgm:spPr/>
    </dgm:pt>
    <dgm:pt modelId="{19D471AC-FD44-C640-9F9F-58F53B838E0E}" type="pres">
      <dgm:prSet presAssocID="{42A85F10-3DD4-6C44-A095-8F77D6AC7D07}" presName="sibTrans" presStyleLbl="sibTrans2D1" presStyleIdx="0" presStyleCnt="6"/>
      <dgm:spPr/>
    </dgm:pt>
    <dgm:pt modelId="{4F302A17-C440-074A-9AB0-A352EAA30640}" type="pres">
      <dgm:prSet presAssocID="{D2586944-7C2F-8E4F-BDB5-5EF7B46E04B9}" presName="node" presStyleLbl="node1" presStyleIdx="1" presStyleCnt="6">
        <dgm:presLayoutVars>
          <dgm:bulletEnabled val="1"/>
        </dgm:presLayoutVars>
      </dgm:prSet>
      <dgm:spPr/>
    </dgm:pt>
    <dgm:pt modelId="{0CF206C0-24E3-E341-AB2B-AE7E3CC5A1D7}" type="pres">
      <dgm:prSet presAssocID="{D2586944-7C2F-8E4F-BDB5-5EF7B46E04B9}" presName="dummy" presStyleCnt="0"/>
      <dgm:spPr/>
    </dgm:pt>
    <dgm:pt modelId="{209DEC52-52EB-854F-ABC8-F18C2B3D2852}" type="pres">
      <dgm:prSet presAssocID="{12051A01-FA8B-C740-B5AB-0ED42B7B2323}" presName="sibTrans" presStyleLbl="sibTrans2D1" presStyleIdx="1" presStyleCnt="6"/>
      <dgm:spPr/>
    </dgm:pt>
    <dgm:pt modelId="{55309C82-2D7A-4945-9C0E-CC9860C6A5AB}" type="pres">
      <dgm:prSet presAssocID="{95EC0B16-34F6-A143-8289-43F3FF41A0DA}" presName="node" presStyleLbl="node1" presStyleIdx="2" presStyleCnt="6">
        <dgm:presLayoutVars>
          <dgm:bulletEnabled val="1"/>
        </dgm:presLayoutVars>
      </dgm:prSet>
      <dgm:spPr/>
    </dgm:pt>
    <dgm:pt modelId="{D4C7C41B-E39A-764A-A2FE-D8E6DF397119}" type="pres">
      <dgm:prSet presAssocID="{95EC0B16-34F6-A143-8289-43F3FF41A0DA}" presName="dummy" presStyleCnt="0"/>
      <dgm:spPr/>
    </dgm:pt>
    <dgm:pt modelId="{4DF4C0CD-9CF9-484C-90D4-28E35108107B}" type="pres">
      <dgm:prSet presAssocID="{99147458-E822-114B-A162-A40E7CD0C0EC}" presName="sibTrans" presStyleLbl="sibTrans2D1" presStyleIdx="2" presStyleCnt="6"/>
      <dgm:spPr/>
    </dgm:pt>
    <dgm:pt modelId="{3C48241A-5A6D-B94D-9E4D-7C64E5A46C2B}" type="pres">
      <dgm:prSet presAssocID="{522A1A7C-E68D-A249-B4C6-128771731DB2}" presName="node" presStyleLbl="node1" presStyleIdx="3" presStyleCnt="6">
        <dgm:presLayoutVars>
          <dgm:bulletEnabled val="1"/>
        </dgm:presLayoutVars>
      </dgm:prSet>
      <dgm:spPr/>
    </dgm:pt>
    <dgm:pt modelId="{D3208182-4746-8B49-93B7-2AFE5B9ED84E}" type="pres">
      <dgm:prSet presAssocID="{522A1A7C-E68D-A249-B4C6-128771731DB2}" presName="dummy" presStyleCnt="0"/>
      <dgm:spPr/>
    </dgm:pt>
    <dgm:pt modelId="{17824660-034F-5C44-8F73-19B1AF9AE938}" type="pres">
      <dgm:prSet presAssocID="{375FC7E2-776D-8A43-B9A4-7BBF1888657D}" presName="sibTrans" presStyleLbl="sibTrans2D1" presStyleIdx="3" presStyleCnt="6"/>
      <dgm:spPr/>
    </dgm:pt>
    <dgm:pt modelId="{BA15A2D8-A392-0245-8943-E3D584DF93FD}" type="pres">
      <dgm:prSet presAssocID="{D6AD5D7D-D494-384A-8E14-A90A56032EC5}" presName="node" presStyleLbl="node1" presStyleIdx="4" presStyleCnt="6">
        <dgm:presLayoutVars>
          <dgm:bulletEnabled val="1"/>
        </dgm:presLayoutVars>
      </dgm:prSet>
      <dgm:spPr/>
    </dgm:pt>
    <dgm:pt modelId="{00255F43-B63A-3644-A9E2-F3D207D2BAE7}" type="pres">
      <dgm:prSet presAssocID="{D6AD5D7D-D494-384A-8E14-A90A56032EC5}" presName="dummy" presStyleCnt="0"/>
      <dgm:spPr/>
    </dgm:pt>
    <dgm:pt modelId="{FA20BCA5-EB22-B840-97BA-0638E2A3C1E7}" type="pres">
      <dgm:prSet presAssocID="{7D8A7B97-A609-0A47-8616-328240D75C01}" presName="sibTrans" presStyleLbl="sibTrans2D1" presStyleIdx="4" presStyleCnt="6"/>
      <dgm:spPr/>
    </dgm:pt>
    <dgm:pt modelId="{3A98D2EA-1D90-1B4C-B3B0-79616E9249DE}" type="pres">
      <dgm:prSet presAssocID="{9C8F2541-D258-4E42-BB8B-14A7461BC084}" presName="node" presStyleLbl="node1" presStyleIdx="5" presStyleCnt="6">
        <dgm:presLayoutVars>
          <dgm:bulletEnabled val="1"/>
        </dgm:presLayoutVars>
      </dgm:prSet>
      <dgm:spPr/>
    </dgm:pt>
    <dgm:pt modelId="{A66FBEAF-89E8-ED4A-BCED-490DD9D06AA4}" type="pres">
      <dgm:prSet presAssocID="{9C8F2541-D258-4E42-BB8B-14A7461BC084}" presName="dummy" presStyleCnt="0"/>
      <dgm:spPr/>
    </dgm:pt>
    <dgm:pt modelId="{D4CE7A96-8985-DB4D-A78D-22D09552BE15}" type="pres">
      <dgm:prSet presAssocID="{59078E0E-C1CB-0F4E-B972-C279C2CCF9A6}" presName="sibTrans" presStyleLbl="sibTrans2D1" presStyleIdx="5" presStyleCnt="6"/>
      <dgm:spPr/>
    </dgm:pt>
  </dgm:ptLst>
  <dgm:cxnLst>
    <dgm:cxn modelId="{19E48002-B702-B942-8573-F67FC960A955}" type="presOf" srcId="{12051A01-FA8B-C740-B5AB-0ED42B7B2323}" destId="{209DEC52-52EB-854F-ABC8-F18C2B3D2852}" srcOrd="0" destOrd="0" presId="urn:microsoft.com/office/officeart/2005/8/layout/radial6"/>
    <dgm:cxn modelId="{BFC7A00F-B746-064F-9AE8-3221170FF9A4}" srcId="{5BA0DC2B-A104-7B44-9A07-DCA7D4BC47EC}" destId="{9C8F2541-D258-4E42-BB8B-14A7461BC084}" srcOrd="5" destOrd="0" parTransId="{0C101CEC-C0E4-164D-99A5-A4B97AB6A135}" sibTransId="{59078E0E-C1CB-0F4E-B972-C279C2CCF9A6}"/>
    <dgm:cxn modelId="{44D2E620-43C7-A446-B758-8E9D63D865A0}" type="presOf" srcId="{59078E0E-C1CB-0F4E-B972-C279C2CCF9A6}" destId="{D4CE7A96-8985-DB4D-A78D-22D09552BE15}" srcOrd="0" destOrd="0" presId="urn:microsoft.com/office/officeart/2005/8/layout/radial6"/>
    <dgm:cxn modelId="{FA3F8821-6DFC-9646-AA4B-6448536E5B9F}" type="presOf" srcId="{375FC7E2-776D-8A43-B9A4-7BBF1888657D}" destId="{17824660-034F-5C44-8F73-19B1AF9AE938}" srcOrd="0" destOrd="0" presId="urn:microsoft.com/office/officeart/2005/8/layout/radial6"/>
    <dgm:cxn modelId="{7BB19439-D9C8-CE4B-91D0-A1B64ED2497D}" srcId="{5BA0DC2B-A104-7B44-9A07-DCA7D4BC47EC}" destId="{ADAF4210-04D1-814F-AA6A-2B43803F5E08}" srcOrd="0" destOrd="0" parTransId="{4A6D5D18-9320-944A-BDBF-07625C79CD2E}" sibTransId="{42A85F10-3DD4-6C44-A095-8F77D6AC7D07}"/>
    <dgm:cxn modelId="{D9156245-079D-EF48-A988-501F8EEDD98E}" type="presOf" srcId="{ADAF4210-04D1-814F-AA6A-2B43803F5E08}" destId="{C08AB256-87F9-F147-BBF9-A162E804F07F}" srcOrd="0" destOrd="0" presId="urn:microsoft.com/office/officeart/2005/8/layout/radial6"/>
    <dgm:cxn modelId="{EF2FC554-9B01-1547-8333-7F90D69EA951}" type="presOf" srcId="{95EC0B16-34F6-A143-8289-43F3FF41A0DA}" destId="{55309C82-2D7A-4945-9C0E-CC9860C6A5AB}" srcOrd="0" destOrd="0" presId="urn:microsoft.com/office/officeart/2005/8/layout/radial6"/>
    <dgm:cxn modelId="{D1F49169-3F6F-0946-972F-3E74BC13AF8E}" type="presOf" srcId="{42A85F10-3DD4-6C44-A095-8F77D6AC7D07}" destId="{19D471AC-FD44-C640-9F9F-58F53B838E0E}" srcOrd="0" destOrd="0" presId="urn:microsoft.com/office/officeart/2005/8/layout/radial6"/>
    <dgm:cxn modelId="{828CF276-FDBA-9D44-A62F-55E1E51D254D}" srcId="{5BA0DC2B-A104-7B44-9A07-DCA7D4BC47EC}" destId="{D6AD5D7D-D494-384A-8E14-A90A56032EC5}" srcOrd="4" destOrd="0" parTransId="{F7C1FCF9-D2D4-204C-BA7D-807FF1769DF1}" sibTransId="{7D8A7B97-A609-0A47-8616-328240D75C01}"/>
    <dgm:cxn modelId="{20453B7D-9D20-064D-B12C-44590B16522E}" type="presOf" srcId="{A96CD81A-737D-B74B-AE15-BF94A41176C5}" destId="{EABFB98D-AB31-A243-BA11-819BF73F39E6}" srcOrd="0" destOrd="0" presId="urn:microsoft.com/office/officeart/2005/8/layout/radial6"/>
    <dgm:cxn modelId="{89244987-FFE7-3842-B7C9-892CEC44D6E7}" type="presOf" srcId="{5BA0DC2B-A104-7B44-9A07-DCA7D4BC47EC}" destId="{3E9109E2-2E30-DE4D-B221-38C0A1BDBBB0}" srcOrd="0" destOrd="0" presId="urn:microsoft.com/office/officeart/2005/8/layout/radial6"/>
    <dgm:cxn modelId="{303CAD9E-DEDC-7741-83C4-4D0B218CDA23}" type="presOf" srcId="{522A1A7C-E68D-A249-B4C6-128771731DB2}" destId="{3C48241A-5A6D-B94D-9E4D-7C64E5A46C2B}" srcOrd="0" destOrd="0" presId="urn:microsoft.com/office/officeart/2005/8/layout/radial6"/>
    <dgm:cxn modelId="{9D4CB8A1-8C65-544B-9978-163B19E5619C}" srcId="{5BA0DC2B-A104-7B44-9A07-DCA7D4BC47EC}" destId="{95EC0B16-34F6-A143-8289-43F3FF41A0DA}" srcOrd="2" destOrd="0" parTransId="{0A1CCBDA-EE46-F744-8DF5-B85200023965}" sibTransId="{99147458-E822-114B-A162-A40E7CD0C0EC}"/>
    <dgm:cxn modelId="{5E951FAC-AC39-EC4A-98FF-EAD7322E59AE}" type="presOf" srcId="{D6AD5D7D-D494-384A-8E14-A90A56032EC5}" destId="{BA15A2D8-A392-0245-8943-E3D584DF93FD}" srcOrd="0" destOrd="0" presId="urn:microsoft.com/office/officeart/2005/8/layout/radial6"/>
    <dgm:cxn modelId="{1D71B5BD-17AD-EB46-868A-2D74B24A9F4D}" type="presOf" srcId="{99147458-E822-114B-A162-A40E7CD0C0EC}" destId="{4DF4C0CD-9CF9-484C-90D4-28E35108107B}" srcOrd="0" destOrd="0" presId="urn:microsoft.com/office/officeart/2005/8/layout/radial6"/>
    <dgm:cxn modelId="{DD29B3D1-AD1A-2341-B7FC-752BD7049FD1}" srcId="{A96CD81A-737D-B74B-AE15-BF94A41176C5}" destId="{F2B8E01F-3704-C043-B325-44E77F90DEAD}" srcOrd="1" destOrd="0" parTransId="{1AE22909-4D68-4D4F-8192-4CA344259D23}" sibTransId="{C36B2E9C-385D-8F4B-A2AE-4A3379D05C2B}"/>
    <dgm:cxn modelId="{A81024D6-BF5A-EE48-9692-5910D12BF0CE}" type="presOf" srcId="{D2586944-7C2F-8E4F-BDB5-5EF7B46E04B9}" destId="{4F302A17-C440-074A-9AB0-A352EAA30640}" srcOrd="0" destOrd="0" presId="urn:microsoft.com/office/officeart/2005/8/layout/radial6"/>
    <dgm:cxn modelId="{F55A4BD9-9F41-9D42-BDB7-C39842975EBA}" type="presOf" srcId="{9C8F2541-D258-4E42-BB8B-14A7461BC084}" destId="{3A98D2EA-1D90-1B4C-B3B0-79616E9249DE}" srcOrd="0" destOrd="0" presId="urn:microsoft.com/office/officeart/2005/8/layout/radial6"/>
    <dgm:cxn modelId="{C94092DD-5F32-D14C-ADE2-161DD73230F9}" srcId="{5BA0DC2B-A104-7B44-9A07-DCA7D4BC47EC}" destId="{522A1A7C-E68D-A249-B4C6-128771731DB2}" srcOrd="3" destOrd="0" parTransId="{2C9D6748-A246-A449-8741-F84750D52AB4}" sibTransId="{375FC7E2-776D-8A43-B9A4-7BBF1888657D}"/>
    <dgm:cxn modelId="{4DA0E6E9-2CEA-854D-BF6A-ADC1EB8CFD94}" srcId="{A96CD81A-737D-B74B-AE15-BF94A41176C5}" destId="{5BA0DC2B-A104-7B44-9A07-DCA7D4BC47EC}" srcOrd="0" destOrd="0" parTransId="{45B87852-D8F6-5F46-84AE-CA5114E8AB6E}" sibTransId="{6FAC47C9-DE2A-314B-BAB8-AE0811297664}"/>
    <dgm:cxn modelId="{6D1E92EE-0BE2-5C40-94BB-FD7BF2F434C6}" type="presOf" srcId="{7D8A7B97-A609-0A47-8616-328240D75C01}" destId="{FA20BCA5-EB22-B840-97BA-0638E2A3C1E7}" srcOrd="0" destOrd="0" presId="urn:microsoft.com/office/officeart/2005/8/layout/radial6"/>
    <dgm:cxn modelId="{74CB1FF1-7588-8446-9B58-C75DFFF721E7}" srcId="{5BA0DC2B-A104-7B44-9A07-DCA7D4BC47EC}" destId="{D2586944-7C2F-8E4F-BDB5-5EF7B46E04B9}" srcOrd="1" destOrd="0" parTransId="{8B5118DF-01F4-D648-9517-D51F876685B4}" sibTransId="{12051A01-FA8B-C740-B5AB-0ED42B7B2323}"/>
    <dgm:cxn modelId="{779A4E5C-1F45-8045-BA38-664AFE6F638D}" type="presParOf" srcId="{EABFB98D-AB31-A243-BA11-819BF73F39E6}" destId="{3E9109E2-2E30-DE4D-B221-38C0A1BDBBB0}" srcOrd="0" destOrd="0" presId="urn:microsoft.com/office/officeart/2005/8/layout/radial6"/>
    <dgm:cxn modelId="{44019DBD-9DA5-C449-A745-84973C6AFC6C}" type="presParOf" srcId="{EABFB98D-AB31-A243-BA11-819BF73F39E6}" destId="{C08AB256-87F9-F147-BBF9-A162E804F07F}" srcOrd="1" destOrd="0" presId="urn:microsoft.com/office/officeart/2005/8/layout/radial6"/>
    <dgm:cxn modelId="{840EB03E-FCF9-D24A-A3AB-C9982874E686}" type="presParOf" srcId="{EABFB98D-AB31-A243-BA11-819BF73F39E6}" destId="{21EBA33B-747D-E94C-A67C-A835F05E116A}" srcOrd="2" destOrd="0" presId="urn:microsoft.com/office/officeart/2005/8/layout/radial6"/>
    <dgm:cxn modelId="{D244C8AD-4C90-7A40-A532-705CB43F0ACC}" type="presParOf" srcId="{EABFB98D-AB31-A243-BA11-819BF73F39E6}" destId="{19D471AC-FD44-C640-9F9F-58F53B838E0E}" srcOrd="3" destOrd="0" presId="urn:microsoft.com/office/officeart/2005/8/layout/radial6"/>
    <dgm:cxn modelId="{C748664E-7F4F-334F-BD94-E59267C2922C}" type="presParOf" srcId="{EABFB98D-AB31-A243-BA11-819BF73F39E6}" destId="{4F302A17-C440-074A-9AB0-A352EAA30640}" srcOrd="4" destOrd="0" presId="urn:microsoft.com/office/officeart/2005/8/layout/radial6"/>
    <dgm:cxn modelId="{95D4C684-3606-FA46-9509-CB9230D11BFA}" type="presParOf" srcId="{EABFB98D-AB31-A243-BA11-819BF73F39E6}" destId="{0CF206C0-24E3-E341-AB2B-AE7E3CC5A1D7}" srcOrd="5" destOrd="0" presId="urn:microsoft.com/office/officeart/2005/8/layout/radial6"/>
    <dgm:cxn modelId="{2419E7CD-394D-7F40-AEEB-257E9C672BAC}" type="presParOf" srcId="{EABFB98D-AB31-A243-BA11-819BF73F39E6}" destId="{209DEC52-52EB-854F-ABC8-F18C2B3D2852}" srcOrd="6" destOrd="0" presId="urn:microsoft.com/office/officeart/2005/8/layout/radial6"/>
    <dgm:cxn modelId="{34DD1F8C-3873-F84C-9F4A-56E1D57EEB14}" type="presParOf" srcId="{EABFB98D-AB31-A243-BA11-819BF73F39E6}" destId="{55309C82-2D7A-4945-9C0E-CC9860C6A5AB}" srcOrd="7" destOrd="0" presId="urn:microsoft.com/office/officeart/2005/8/layout/radial6"/>
    <dgm:cxn modelId="{B3E4BC7C-2A43-3948-9A97-BEE2F912D878}" type="presParOf" srcId="{EABFB98D-AB31-A243-BA11-819BF73F39E6}" destId="{D4C7C41B-E39A-764A-A2FE-D8E6DF397119}" srcOrd="8" destOrd="0" presId="urn:microsoft.com/office/officeart/2005/8/layout/radial6"/>
    <dgm:cxn modelId="{5C5208F2-370C-9444-A3CE-93EAAE901EF2}" type="presParOf" srcId="{EABFB98D-AB31-A243-BA11-819BF73F39E6}" destId="{4DF4C0CD-9CF9-484C-90D4-28E35108107B}" srcOrd="9" destOrd="0" presId="urn:microsoft.com/office/officeart/2005/8/layout/radial6"/>
    <dgm:cxn modelId="{7009FEEC-DFA6-D64F-8A6B-FBD8D3CA3D52}" type="presParOf" srcId="{EABFB98D-AB31-A243-BA11-819BF73F39E6}" destId="{3C48241A-5A6D-B94D-9E4D-7C64E5A46C2B}" srcOrd="10" destOrd="0" presId="urn:microsoft.com/office/officeart/2005/8/layout/radial6"/>
    <dgm:cxn modelId="{F4A5BC1E-7FFB-1844-A0C0-66DE04F0284F}" type="presParOf" srcId="{EABFB98D-AB31-A243-BA11-819BF73F39E6}" destId="{D3208182-4746-8B49-93B7-2AFE5B9ED84E}" srcOrd="11" destOrd="0" presId="urn:microsoft.com/office/officeart/2005/8/layout/radial6"/>
    <dgm:cxn modelId="{F1E54ECB-B668-4C4A-9C10-103E6B56F747}" type="presParOf" srcId="{EABFB98D-AB31-A243-BA11-819BF73F39E6}" destId="{17824660-034F-5C44-8F73-19B1AF9AE938}" srcOrd="12" destOrd="0" presId="urn:microsoft.com/office/officeart/2005/8/layout/radial6"/>
    <dgm:cxn modelId="{84993234-E8ED-7F47-8B49-1B7F2E5B264F}" type="presParOf" srcId="{EABFB98D-AB31-A243-BA11-819BF73F39E6}" destId="{BA15A2D8-A392-0245-8943-E3D584DF93FD}" srcOrd="13" destOrd="0" presId="urn:microsoft.com/office/officeart/2005/8/layout/radial6"/>
    <dgm:cxn modelId="{A66E58BF-A848-8541-9E1B-DC7778E9EE8C}" type="presParOf" srcId="{EABFB98D-AB31-A243-BA11-819BF73F39E6}" destId="{00255F43-B63A-3644-A9E2-F3D207D2BAE7}" srcOrd="14" destOrd="0" presId="urn:microsoft.com/office/officeart/2005/8/layout/radial6"/>
    <dgm:cxn modelId="{E0203ECB-9167-4E47-9E31-BB6FEA63455B}" type="presParOf" srcId="{EABFB98D-AB31-A243-BA11-819BF73F39E6}" destId="{FA20BCA5-EB22-B840-97BA-0638E2A3C1E7}" srcOrd="15" destOrd="0" presId="urn:microsoft.com/office/officeart/2005/8/layout/radial6"/>
    <dgm:cxn modelId="{08625C1A-55B7-054F-A868-44A7AAAE12BB}" type="presParOf" srcId="{EABFB98D-AB31-A243-BA11-819BF73F39E6}" destId="{3A98D2EA-1D90-1B4C-B3B0-79616E9249DE}" srcOrd="16" destOrd="0" presId="urn:microsoft.com/office/officeart/2005/8/layout/radial6"/>
    <dgm:cxn modelId="{C5C624A0-0A89-F84B-B8F9-CF39E5456864}" type="presParOf" srcId="{EABFB98D-AB31-A243-BA11-819BF73F39E6}" destId="{A66FBEAF-89E8-ED4A-BCED-490DD9D06AA4}" srcOrd="17" destOrd="0" presId="urn:microsoft.com/office/officeart/2005/8/layout/radial6"/>
    <dgm:cxn modelId="{092C5F92-6F91-AE4C-B37A-434EB4F5C12B}" type="presParOf" srcId="{EABFB98D-AB31-A243-BA11-819BF73F39E6}" destId="{D4CE7A96-8985-DB4D-A78D-22D09552BE15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E7A96-8985-DB4D-A78D-22D09552BE15}">
      <dsp:nvSpPr>
        <dsp:cNvPr id="0" name=""/>
        <dsp:cNvSpPr/>
      </dsp:nvSpPr>
      <dsp:spPr>
        <a:xfrm>
          <a:off x="921197" y="692597"/>
          <a:ext cx="4634605" cy="4634605"/>
        </a:xfrm>
        <a:prstGeom prst="blockArc">
          <a:avLst>
            <a:gd name="adj1" fmla="val 10800000"/>
            <a:gd name="adj2" fmla="val 16200000"/>
            <a:gd name="adj3" fmla="val 4636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0BCA5-EB22-B840-97BA-0638E2A3C1E7}">
      <dsp:nvSpPr>
        <dsp:cNvPr id="0" name=""/>
        <dsp:cNvSpPr/>
      </dsp:nvSpPr>
      <dsp:spPr>
        <a:xfrm>
          <a:off x="921197" y="692597"/>
          <a:ext cx="4634605" cy="4634605"/>
        </a:xfrm>
        <a:prstGeom prst="blockArc">
          <a:avLst>
            <a:gd name="adj1" fmla="val 5400000"/>
            <a:gd name="adj2" fmla="val 10800000"/>
            <a:gd name="adj3" fmla="val 4636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24660-034F-5C44-8F73-19B1AF9AE938}">
      <dsp:nvSpPr>
        <dsp:cNvPr id="0" name=""/>
        <dsp:cNvSpPr/>
      </dsp:nvSpPr>
      <dsp:spPr>
        <a:xfrm>
          <a:off x="921197" y="692597"/>
          <a:ext cx="4634605" cy="4634605"/>
        </a:xfrm>
        <a:prstGeom prst="blockArc">
          <a:avLst>
            <a:gd name="adj1" fmla="val 0"/>
            <a:gd name="adj2" fmla="val 5400000"/>
            <a:gd name="adj3" fmla="val 4636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471AC-FD44-C640-9F9F-58F53B838E0E}">
      <dsp:nvSpPr>
        <dsp:cNvPr id="0" name=""/>
        <dsp:cNvSpPr/>
      </dsp:nvSpPr>
      <dsp:spPr>
        <a:xfrm>
          <a:off x="921197" y="692597"/>
          <a:ext cx="4634605" cy="4634605"/>
        </a:xfrm>
        <a:prstGeom prst="blockArc">
          <a:avLst>
            <a:gd name="adj1" fmla="val 16200000"/>
            <a:gd name="adj2" fmla="val 0"/>
            <a:gd name="adj3" fmla="val 4636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109E2-2E30-DE4D-B221-38C0A1BDBBB0}">
      <dsp:nvSpPr>
        <dsp:cNvPr id="0" name=""/>
        <dsp:cNvSpPr/>
      </dsp:nvSpPr>
      <dsp:spPr>
        <a:xfrm>
          <a:off x="1725965" y="1497365"/>
          <a:ext cx="3025068" cy="3025068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Sensors, Detectors, Mobile Devices, Internet of Things, Robotics, Intelligent Systems, Big Data, HPC, Modeling and Simulation, User Interface Design, Signal Processing, Control Theory, Information Theory</a:t>
          </a:r>
        </a:p>
      </dsp:txBody>
      <dsp:txXfrm>
        <a:off x="2168976" y="1940376"/>
        <a:ext cx="2139046" cy="2139046"/>
      </dsp:txXfrm>
    </dsp:sp>
    <dsp:sp modelId="{C08AB256-87F9-F147-BBF9-A162E804F07F}">
      <dsp:nvSpPr>
        <dsp:cNvPr id="0" name=""/>
        <dsp:cNvSpPr/>
      </dsp:nvSpPr>
      <dsp:spPr>
        <a:xfrm>
          <a:off x="2492443" y="256"/>
          <a:ext cx="1492113" cy="1492113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BIO</a:t>
          </a:r>
        </a:p>
      </dsp:txBody>
      <dsp:txXfrm>
        <a:off x="2710958" y="218771"/>
        <a:ext cx="1055083" cy="1055083"/>
      </dsp:txXfrm>
    </dsp:sp>
    <dsp:sp modelId="{3C48241A-5A6D-B94D-9E4D-7C64E5A46C2B}">
      <dsp:nvSpPr>
        <dsp:cNvPr id="0" name=""/>
        <dsp:cNvSpPr/>
      </dsp:nvSpPr>
      <dsp:spPr>
        <a:xfrm>
          <a:off x="4756029" y="2263843"/>
          <a:ext cx="1492113" cy="1492113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CE</a:t>
          </a:r>
        </a:p>
      </dsp:txBody>
      <dsp:txXfrm>
        <a:off x="4974544" y="2482358"/>
        <a:ext cx="1055083" cy="1055083"/>
      </dsp:txXfrm>
    </dsp:sp>
    <dsp:sp modelId="{BA15A2D8-A392-0245-8943-E3D584DF93FD}">
      <dsp:nvSpPr>
        <dsp:cNvPr id="0" name=""/>
        <dsp:cNvSpPr/>
      </dsp:nvSpPr>
      <dsp:spPr>
        <a:xfrm>
          <a:off x="2492443" y="4527429"/>
          <a:ext cx="1492113" cy="1492113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CPS</a:t>
          </a:r>
        </a:p>
      </dsp:txBody>
      <dsp:txXfrm>
        <a:off x="2710958" y="4745944"/>
        <a:ext cx="1055083" cy="1055083"/>
      </dsp:txXfrm>
    </dsp:sp>
    <dsp:sp modelId="{3A98D2EA-1D90-1B4C-B3B0-79616E9249DE}">
      <dsp:nvSpPr>
        <dsp:cNvPr id="0" name=""/>
        <dsp:cNvSpPr/>
      </dsp:nvSpPr>
      <dsp:spPr>
        <a:xfrm>
          <a:off x="228856" y="2263843"/>
          <a:ext cx="1492113" cy="1492113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NANO</a:t>
          </a:r>
        </a:p>
      </dsp:txBody>
      <dsp:txXfrm>
        <a:off x="447371" y="2482358"/>
        <a:ext cx="1055083" cy="1055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E7A96-8985-DB4D-A78D-22D09552BE15}">
      <dsp:nvSpPr>
        <dsp:cNvPr id="0" name=""/>
        <dsp:cNvSpPr/>
      </dsp:nvSpPr>
      <dsp:spPr>
        <a:xfrm>
          <a:off x="1666482" y="637782"/>
          <a:ext cx="4363235" cy="4363235"/>
        </a:xfrm>
        <a:prstGeom prst="blockArc">
          <a:avLst>
            <a:gd name="adj1" fmla="val 12600000"/>
            <a:gd name="adj2" fmla="val 16200000"/>
            <a:gd name="adj3" fmla="val 4523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0BCA5-EB22-B840-97BA-0638E2A3C1E7}">
      <dsp:nvSpPr>
        <dsp:cNvPr id="0" name=""/>
        <dsp:cNvSpPr/>
      </dsp:nvSpPr>
      <dsp:spPr>
        <a:xfrm>
          <a:off x="1666482" y="637782"/>
          <a:ext cx="4363235" cy="4363235"/>
        </a:xfrm>
        <a:prstGeom prst="blockArc">
          <a:avLst>
            <a:gd name="adj1" fmla="val 9000000"/>
            <a:gd name="adj2" fmla="val 12600000"/>
            <a:gd name="adj3" fmla="val 4523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24660-034F-5C44-8F73-19B1AF9AE938}">
      <dsp:nvSpPr>
        <dsp:cNvPr id="0" name=""/>
        <dsp:cNvSpPr/>
      </dsp:nvSpPr>
      <dsp:spPr>
        <a:xfrm>
          <a:off x="1666482" y="637782"/>
          <a:ext cx="4363235" cy="4363235"/>
        </a:xfrm>
        <a:prstGeom prst="blockArc">
          <a:avLst>
            <a:gd name="adj1" fmla="val 5400000"/>
            <a:gd name="adj2" fmla="val 9000000"/>
            <a:gd name="adj3" fmla="val 4523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4C0CD-9CF9-484C-90D4-28E35108107B}">
      <dsp:nvSpPr>
        <dsp:cNvPr id="0" name=""/>
        <dsp:cNvSpPr/>
      </dsp:nvSpPr>
      <dsp:spPr>
        <a:xfrm>
          <a:off x="1666482" y="637782"/>
          <a:ext cx="4363235" cy="4363235"/>
        </a:xfrm>
        <a:prstGeom prst="blockArc">
          <a:avLst>
            <a:gd name="adj1" fmla="val 1800000"/>
            <a:gd name="adj2" fmla="val 5400000"/>
            <a:gd name="adj3" fmla="val 4523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DEC52-52EB-854F-ABC8-F18C2B3D2852}">
      <dsp:nvSpPr>
        <dsp:cNvPr id="0" name=""/>
        <dsp:cNvSpPr/>
      </dsp:nvSpPr>
      <dsp:spPr>
        <a:xfrm>
          <a:off x="1666482" y="637782"/>
          <a:ext cx="4363235" cy="4363235"/>
        </a:xfrm>
        <a:prstGeom prst="blockArc">
          <a:avLst>
            <a:gd name="adj1" fmla="val 19800000"/>
            <a:gd name="adj2" fmla="val 1800000"/>
            <a:gd name="adj3" fmla="val 4523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471AC-FD44-C640-9F9F-58F53B838E0E}">
      <dsp:nvSpPr>
        <dsp:cNvPr id="0" name=""/>
        <dsp:cNvSpPr/>
      </dsp:nvSpPr>
      <dsp:spPr>
        <a:xfrm>
          <a:off x="1666482" y="637782"/>
          <a:ext cx="4363235" cy="4363235"/>
        </a:xfrm>
        <a:prstGeom prst="blockArc">
          <a:avLst>
            <a:gd name="adj1" fmla="val 16200000"/>
            <a:gd name="adj2" fmla="val 19800000"/>
            <a:gd name="adj3" fmla="val 4523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109E2-2E30-DE4D-B221-38C0A1BDBBB0}">
      <dsp:nvSpPr>
        <dsp:cNvPr id="0" name=""/>
        <dsp:cNvSpPr/>
      </dsp:nvSpPr>
      <dsp:spPr>
        <a:xfrm>
          <a:off x="2458833" y="1430133"/>
          <a:ext cx="2778532" cy="2778532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Sensors, Detectors, Mobile Devices, Internet of Things, Robotics, Intelligent Systems, Big Data, HPC, Modeling and Simulation, User Interface Design, Signal Processing, Control Theory, Information Theory</a:t>
          </a:r>
        </a:p>
      </dsp:txBody>
      <dsp:txXfrm>
        <a:off x="2865740" y="1837040"/>
        <a:ext cx="1964718" cy="1964718"/>
      </dsp:txXfrm>
    </dsp:sp>
    <dsp:sp modelId="{C08AB256-87F9-F147-BBF9-A162E804F07F}">
      <dsp:nvSpPr>
        <dsp:cNvPr id="0" name=""/>
        <dsp:cNvSpPr/>
      </dsp:nvSpPr>
      <dsp:spPr>
        <a:xfrm>
          <a:off x="3162845" y="1865"/>
          <a:ext cx="1370509" cy="1370509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BIO</a:t>
          </a:r>
        </a:p>
      </dsp:txBody>
      <dsp:txXfrm>
        <a:off x="3363551" y="202571"/>
        <a:ext cx="969097" cy="969097"/>
      </dsp:txXfrm>
    </dsp:sp>
    <dsp:sp modelId="{4F302A17-C440-074A-9AB0-A352EAA30640}">
      <dsp:nvSpPr>
        <dsp:cNvPr id="0" name=""/>
        <dsp:cNvSpPr/>
      </dsp:nvSpPr>
      <dsp:spPr>
        <a:xfrm>
          <a:off x="5009453" y="1068005"/>
          <a:ext cx="1370509" cy="1370509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CE</a:t>
          </a:r>
        </a:p>
      </dsp:txBody>
      <dsp:txXfrm>
        <a:off x="5210159" y="1268711"/>
        <a:ext cx="969097" cy="969097"/>
      </dsp:txXfrm>
    </dsp:sp>
    <dsp:sp modelId="{55309C82-2D7A-4945-9C0E-CC9860C6A5AB}">
      <dsp:nvSpPr>
        <dsp:cNvPr id="0" name=""/>
        <dsp:cNvSpPr/>
      </dsp:nvSpPr>
      <dsp:spPr>
        <a:xfrm>
          <a:off x="5009453" y="3200284"/>
          <a:ext cx="1370509" cy="1370509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CPS</a:t>
          </a:r>
        </a:p>
      </dsp:txBody>
      <dsp:txXfrm>
        <a:off x="5210159" y="3400990"/>
        <a:ext cx="969097" cy="969097"/>
      </dsp:txXfrm>
    </dsp:sp>
    <dsp:sp modelId="{3C48241A-5A6D-B94D-9E4D-7C64E5A46C2B}">
      <dsp:nvSpPr>
        <dsp:cNvPr id="0" name=""/>
        <dsp:cNvSpPr/>
      </dsp:nvSpPr>
      <dsp:spPr>
        <a:xfrm>
          <a:off x="3162845" y="4266424"/>
          <a:ext cx="1370509" cy="1370509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ENVIRO</a:t>
          </a:r>
        </a:p>
      </dsp:txBody>
      <dsp:txXfrm>
        <a:off x="3363551" y="4467130"/>
        <a:ext cx="969097" cy="969097"/>
      </dsp:txXfrm>
    </dsp:sp>
    <dsp:sp modelId="{BA15A2D8-A392-0245-8943-E3D584DF93FD}">
      <dsp:nvSpPr>
        <dsp:cNvPr id="0" name=""/>
        <dsp:cNvSpPr/>
      </dsp:nvSpPr>
      <dsp:spPr>
        <a:xfrm>
          <a:off x="1316236" y="3200284"/>
          <a:ext cx="1370509" cy="1370509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NANO</a:t>
          </a:r>
        </a:p>
      </dsp:txBody>
      <dsp:txXfrm>
        <a:off x="1516942" y="3400990"/>
        <a:ext cx="969097" cy="969097"/>
      </dsp:txXfrm>
    </dsp:sp>
    <dsp:sp modelId="{3A98D2EA-1D90-1B4C-B3B0-79616E9249DE}">
      <dsp:nvSpPr>
        <dsp:cNvPr id="0" name=""/>
        <dsp:cNvSpPr/>
      </dsp:nvSpPr>
      <dsp:spPr>
        <a:xfrm>
          <a:off x="1316236" y="1068005"/>
          <a:ext cx="1370509" cy="1370509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NEURO</a:t>
          </a:r>
        </a:p>
      </dsp:txBody>
      <dsp:txXfrm>
        <a:off x="1516942" y="1268711"/>
        <a:ext cx="969097" cy="969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825700C-869F-1249-B95C-B9C0613DD57D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0801CE1-4189-BA47-A02B-291D6678E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90BFC4C-D081-0240-8247-AF92647074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MS PGothic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75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MS PGothic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9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58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igna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7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6388" y="1336675"/>
            <a:ext cx="83804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5" r:id="rId2"/>
    <p:sldLayoutId id="2147484386" r:id="rId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+mj-lt"/>
          <a:ea typeface="MS PGothic" panose="020B0600070205080204" pitchFamily="34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MS PGothic" panose="020B0600070205080204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MS PGothic" panose="020B0600070205080204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MS PGothic" panose="020B0600070205080204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MS PGothic" panose="020B0600070205080204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457200"/>
            <a:ext cx="9296400" cy="2286000"/>
          </a:xfrm>
          <a:noFill/>
        </p:spPr>
        <p:txBody>
          <a:bodyPr/>
          <a:lstStyle/>
          <a:p>
            <a:pPr algn="ctr"/>
            <a:br>
              <a:rPr lang="en-US" altLang="en-US" sz="4600" dirty="0">
                <a:ea typeface="MS PGothic" charset="-128"/>
                <a:cs typeface="ＭＳ Ｐゴシック" charset="-128"/>
              </a:rPr>
            </a:br>
            <a:r>
              <a:rPr lang="en-US" altLang="en-US" sz="4600" dirty="0">
                <a:ea typeface="MS PGothic" charset="-128"/>
                <a:cs typeface="ＭＳ Ｐゴシック" charset="-128"/>
              </a:rPr>
              <a:t>Intelligent Systems Engineering </a:t>
            </a:r>
            <a:br>
              <a:rPr lang="en-US" altLang="en-US" sz="3600" dirty="0">
                <a:ea typeface="MS PGothic" charset="-128"/>
                <a:cs typeface="ＭＳ Ｐゴシック" charset="-128"/>
              </a:rPr>
            </a:br>
            <a:r>
              <a:rPr lang="en-US" altLang="en-US" sz="4000" dirty="0">
                <a:ea typeface="MS PGothic" charset="-128"/>
                <a:cs typeface="ＭＳ Ｐゴシック" charset="-128"/>
              </a:rPr>
              <a:t>SICE Connect Day</a:t>
            </a:r>
            <a:br>
              <a:rPr lang="en-US" altLang="en-US" sz="4000" dirty="0">
                <a:ea typeface="MS PGothic" charset="-128"/>
                <a:cs typeface="ＭＳ Ｐゴシック" charset="-128"/>
              </a:rPr>
            </a:br>
            <a:r>
              <a:rPr lang="en-US" altLang="en-US" sz="3000" i="1" dirty="0">
                <a:ea typeface="MS PGothic" charset="-128"/>
                <a:cs typeface="ＭＳ Ｐゴシック" charset="-128"/>
              </a:rPr>
              <a:t>Saturday, February 17, 2018</a:t>
            </a:r>
            <a:br>
              <a:rPr lang="en-US" altLang="en-US" sz="3600" dirty="0">
                <a:ea typeface="MS PGothic" charset="-128"/>
                <a:cs typeface="ＭＳ Ｐゴシック" charset="-128"/>
              </a:rPr>
            </a:br>
            <a:endParaRPr lang="en-US" altLang="en-US" sz="3600" dirty="0">
              <a:solidFill>
                <a:srgbClr val="8E0C33"/>
              </a:solidFill>
              <a:ea typeface="MS PGothic" charset="-128"/>
              <a:cs typeface="ＭＳ Ｐゴシック" charset="-128"/>
            </a:endParaRPr>
          </a:p>
        </p:txBody>
      </p:sp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8600" y="4486275"/>
            <a:ext cx="86868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1800" i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006725"/>
            <a:ext cx="3614737" cy="240347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  <a:effectLst>
            <a:outerShdw blurRad="152400" dist="76201" dir="2700000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005138"/>
            <a:ext cx="2057400" cy="2405062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  <a:effectLst>
            <a:outerShdw blurRad="152400" dist="76201" dir="2700000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05138"/>
            <a:ext cx="2057400" cy="2405062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  <a:effectLst>
            <a:outerShdw blurRad="152400" dist="76201" dir="2700000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161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8B95-3200-4F4D-8BA6-030BDCE8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C3525-6D17-B44E-AC45-9DA677E35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200" b="1" dirty="0">
                <a:ea typeface="MS PGothic" charset="-128"/>
                <a:cs typeface="ＭＳ Ｐゴシック" charset="-128"/>
              </a:rPr>
              <a:t>Nanoengineering 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is for students who want to explore sensing technologies, energy devices, nanomedicine, and materials.</a:t>
            </a:r>
            <a:endParaRPr lang="en-US" altLang="en-US" sz="2200" b="1" dirty="0">
              <a:ea typeface="MS PGothic" charset="-128"/>
              <a:cs typeface="ＭＳ Ｐゴシック" charset="-128"/>
            </a:endParaRPr>
          </a:p>
          <a:p>
            <a:pPr marL="0" indent="0">
              <a:buNone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Nanoengineering coursework: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integrates electrical and materials engineering to prepare students to work with cyber-physical systems or other responsive intelligent systems;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includes modeling and simulation; and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contains experimental and computational aspects of </a:t>
            </a:r>
            <a:r>
              <a:rPr lang="en-US" altLang="en-US" sz="2200" dirty="0" err="1">
                <a:ea typeface="MS PGothic" charset="-128"/>
                <a:cs typeface="ＭＳ Ｐゴシック" charset="-128"/>
              </a:rPr>
              <a:t>nanoengineering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6861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8A9FC-9042-0747-B45A-91DD2BF9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 and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7AD6B-ABFD-8347-8D7F-19FD80045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88" y="1336674"/>
            <a:ext cx="8380412" cy="4683126"/>
          </a:xfrm>
        </p:spPr>
        <p:txBody>
          <a:bodyPr/>
          <a:lstStyle/>
          <a:p>
            <a:r>
              <a:rPr lang="en-US" sz="2200" dirty="0"/>
              <a:t>Our core philosophy is that students should </a:t>
            </a:r>
            <a:r>
              <a:rPr lang="en-US" sz="2200" b="1" i="1" dirty="0">
                <a:solidFill>
                  <a:srgbClr val="C00000"/>
                </a:solidFill>
              </a:rPr>
              <a:t>learn</a:t>
            </a:r>
            <a:r>
              <a:rPr lang="en-US" sz="2200" dirty="0"/>
              <a:t>, </a:t>
            </a:r>
            <a:r>
              <a:rPr lang="en-US" sz="2200" b="1" i="1" dirty="0">
                <a:solidFill>
                  <a:srgbClr val="C00000"/>
                </a:solidFill>
              </a:rPr>
              <a:t>apply</a:t>
            </a:r>
            <a:r>
              <a:rPr lang="en-US" sz="2200" dirty="0"/>
              <a:t>, and </a:t>
            </a:r>
            <a:r>
              <a:rPr lang="en-US" sz="2200" b="1" i="1" dirty="0">
                <a:solidFill>
                  <a:srgbClr val="C00000"/>
                </a:solidFill>
              </a:rPr>
              <a:t>contextualize</a:t>
            </a:r>
            <a:r>
              <a:rPr lang="en-US" sz="2200" i="1" dirty="0"/>
              <a:t>.</a:t>
            </a:r>
            <a:endParaRPr lang="en-US" sz="2200" i="1" dirty="0">
              <a:solidFill>
                <a:srgbClr val="C00000"/>
              </a:solidFill>
            </a:endParaRPr>
          </a:p>
          <a:p>
            <a:r>
              <a:rPr lang="en-US" sz="2200" dirty="0"/>
              <a:t>Courses are hands-on from the beginning to facilitate contextualization:</a:t>
            </a:r>
          </a:p>
          <a:p>
            <a:pPr lvl="1"/>
            <a:r>
              <a:rPr lang="en-US" sz="2200" dirty="0"/>
              <a:t>Science observes the world and derives principles; engineering applies those principles to create</a:t>
            </a:r>
          </a:p>
          <a:p>
            <a:r>
              <a:rPr lang="en-US" sz="2200" dirty="0"/>
              <a:t>Each concentration requires a fundamental understanding of computing:</a:t>
            </a:r>
          </a:p>
          <a:p>
            <a:pPr lvl="1"/>
            <a:r>
              <a:rPr lang="en-US" sz="2200" dirty="0"/>
              <a:t>Whether designing </a:t>
            </a:r>
            <a:r>
              <a:rPr lang="en-US" sz="2200" dirty="0" err="1"/>
              <a:t>nanosensors</a:t>
            </a:r>
            <a:r>
              <a:rPr lang="en-US" sz="2200" dirty="0"/>
              <a:t> or high-performance image processing pipelines, a solid understanding of how computers work is essential</a:t>
            </a:r>
          </a:p>
          <a:p>
            <a:r>
              <a:rPr lang="en-US" sz="2200" dirty="0"/>
              <a:t>Thus, we begin with computing early in the program.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87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8C51-3D5F-0E43-9885-8AA175D2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07D02-9315-0941-B18E-1445F2922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120 Credit Hours</a:t>
            </a:r>
          </a:p>
          <a:p>
            <a:r>
              <a:rPr lang="en-US" dirty="0"/>
              <a:t>69 credits in engineering</a:t>
            </a:r>
          </a:p>
          <a:p>
            <a:r>
              <a:rPr lang="en-US" dirty="0"/>
              <a:t>21 credits in university general education</a:t>
            </a:r>
          </a:p>
          <a:p>
            <a:r>
              <a:rPr lang="en-US" dirty="0"/>
              <a:t>30 credits in university math and science</a:t>
            </a:r>
          </a:p>
          <a:p>
            <a:r>
              <a:rPr lang="en-US" dirty="0"/>
              <a:t>6 credits in engineering electives</a:t>
            </a:r>
          </a:p>
        </p:txBody>
      </p:sp>
    </p:spTree>
    <p:extLst>
      <p:ext uri="{BB962C8B-B14F-4D97-AF65-F5344CB8AC3E}">
        <p14:creationId xmlns:p14="http://schemas.microsoft.com/office/powerpoint/2010/main" val="3878455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87E23-29BE-274D-9C1E-45DC87C6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96DF-CB03-D545-ADBE-7ABB84403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Academic year research</a:t>
            </a:r>
          </a:p>
          <a:p>
            <a:r>
              <a:rPr lang="en-US" sz="2200" dirty="0"/>
              <a:t>Outreach activities</a:t>
            </a:r>
          </a:p>
          <a:p>
            <a:r>
              <a:rPr lang="en-US" sz="2200" dirty="0"/>
              <a:t>Custom advising</a:t>
            </a:r>
          </a:p>
          <a:p>
            <a:r>
              <a:rPr lang="en-US" sz="2200" dirty="0"/>
              <a:t>Small class sizes</a:t>
            </a:r>
          </a:p>
          <a:p>
            <a:r>
              <a:rPr lang="en-US" sz="2200" dirty="0"/>
              <a:t>Faculty-Student ratio</a:t>
            </a:r>
          </a:p>
          <a:p>
            <a:r>
              <a:rPr lang="en-US" sz="2200" dirty="0"/>
              <a:t>A thoughtful, student-faculty support team committed to helping each student to and through college completion. </a:t>
            </a:r>
          </a:p>
          <a:p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66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BCC03-E60D-B245-90B3-866D72D4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62E4-53F3-D745-A65D-7423BC0C8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88" y="1336674"/>
            <a:ext cx="8380412" cy="4454525"/>
          </a:xfrm>
        </p:spPr>
        <p:txBody>
          <a:bodyPr/>
          <a:lstStyle/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altLang="en-US" b="1" dirty="0">
                <a:ea typeface="MS PGothic" charset="-128"/>
              </a:rPr>
              <a:t>Scholarship Information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ea typeface="MS PGothic" charset="-128"/>
              </a:rPr>
              <a:t>IU/ISE 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ea typeface="MS PGothic" charset="-128"/>
              </a:rPr>
              <a:t>PLTW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ea typeface="MS PGothic" charset="-128"/>
              </a:rPr>
              <a:t>First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ea typeface="MS PGothic" charset="-128"/>
              </a:rPr>
              <a:t>Schnabel-Hatfield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ea typeface="MS PGothic" charset="-128"/>
              </a:rPr>
              <a:t>Summer camp attendees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altLang="en-US" b="1" dirty="0">
                <a:ea typeface="MS PGothic" charset="-128"/>
              </a:rPr>
              <a:t>Other Funding Opportunities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ea typeface="MS PGothic" charset="-128"/>
              </a:rPr>
              <a:t>Summer camps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dirty="0">
                <a:ea typeface="MS PGothic" charset="-128"/>
              </a:rPr>
              <a:t>Summer research</a:t>
            </a:r>
          </a:p>
          <a:p>
            <a:pPr>
              <a:spcBef>
                <a:spcPts val="600"/>
              </a:spcBef>
              <a:defRPr/>
            </a:pPr>
            <a:r>
              <a:rPr lang="en-US" dirty="0">
                <a:ea typeface="MS PGothic" charset="-128"/>
              </a:rPr>
              <a:t>Lab support</a:t>
            </a:r>
          </a:p>
          <a:p>
            <a:pPr>
              <a:spcBef>
                <a:spcPts val="600"/>
              </a:spcBef>
              <a:defRPr/>
            </a:pPr>
            <a:r>
              <a:rPr lang="en-US" dirty="0">
                <a:ea typeface="MS PGothic" charset="-128"/>
              </a:rPr>
              <a:t>Tutoring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30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EAFB9F2-404C-9144-8654-FB4DF8540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3981585"/>
              </p:ext>
            </p:extLst>
          </p:nvPr>
        </p:nvGraphicFramePr>
        <p:xfrm>
          <a:off x="2362200" y="152400"/>
          <a:ext cx="7696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4A9EEC1F-445D-8F47-9D08-D354E77AA6CD}"/>
              </a:ext>
            </a:extLst>
          </p:cNvPr>
          <p:cNvSpPr txBox="1">
            <a:spLocks/>
          </p:cNvSpPr>
          <p:nvPr/>
        </p:nvSpPr>
        <p:spPr>
          <a:xfrm>
            <a:off x="76200" y="381000"/>
            <a:ext cx="3733800" cy="1676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+mj-lt"/>
                <a:ea typeface="MS PGothic" panose="020B0600070205080204" pitchFamily="34" charset="-128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i="0" kern="0" dirty="0"/>
              <a:t>Master’s &amp; Ph.D. </a:t>
            </a:r>
          </a:p>
          <a:p>
            <a:r>
              <a:rPr lang="en-US" i="0" kern="0" dirty="0"/>
              <a:t>Engineering</a:t>
            </a:r>
          </a:p>
          <a:p>
            <a:r>
              <a:rPr lang="en-US" i="0" kern="0" dirty="0"/>
              <a:t>Tracks</a:t>
            </a:r>
          </a:p>
        </p:txBody>
      </p:sp>
    </p:spTree>
    <p:extLst>
      <p:ext uri="{BB962C8B-B14F-4D97-AF65-F5344CB8AC3E}">
        <p14:creationId xmlns:p14="http://schemas.microsoft.com/office/powerpoint/2010/main" val="232357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70AA-43F2-9241-BF5F-EB53EC10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Master’s in 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1CA1E-1985-6C45-A27B-FF126CAEA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30 Credit Hours </a:t>
            </a:r>
            <a:r>
              <a:rPr lang="en-US" dirty="0"/>
              <a:t>(Traditional or Accelerated)</a:t>
            </a:r>
          </a:p>
          <a:p>
            <a:r>
              <a:rPr lang="en-US" dirty="0"/>
              <a:t>Accelerated Masters (4+1) shares 12 credits of graduate courses between both Bachelor’s and Master’s plans of study.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90 Credit Hours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AD7BB2-875D-E848-B72D-132B06C42FD2}"/>
              </a:ext>
            </a:extLst>
          </p:cNvPr>
          <p:cNvSpPr txBox="1">
            <a:spLocks/>
          </p:cNvSpPr>
          <p:nvPr/>
        </p:nvSpPr>
        <p:spPr bwMode="auto">
          <a:xfrm>
            <a:off x="312057" y="2479675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+mj-lt"/>
                <a:ea typeface="MS PGothic" panose="020B0600070205080204" pitchFamily="34" charset="-128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i="0" kern="0" dirty="0"/>
              <a:t>Ph.D. in ISE</a:t>
            </a:r>
          </a:p>
        </p:txBody>
      </p:sp>
    </p:spTree>
    <p:extLst>
      <p:ext uri="{BB962C8B-B14F-4D97-AF65-F5344CB8AC3E}">
        <p14:creationId xmlns:p14="http://schemas.microsoft.com/office/powerpoint/2010/main" val="423104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364BE-BEB6-ED49-A545-2673CD27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Accreditation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8BB58-3CE4-CD46-912A-007A7B01C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altLang="en-US" sz="2200" b="1" dirty="0">
                <a:ea typeface="MS PGothic" charset="-128"/>
              </a:rPr>
              <a:t>Accreditation Information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2200" dirty="0">
                <a:ea typeface="MS PGothic" charset="-128"/>
              </a:rPr>
              <a:t>The curriculum has been designed to meet the ABET requirements. 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2200" dirty="0">
                <a:ea typeface="MS PGothic" charset="-128"/>
              </a:rPr>
              <a:t>SICE can apply for accreditation after the first graduating class, which means that the first cohort of graduates’ degrees will be accredited. 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2200" dirty="0">
                <a:ea typeface="MS PGothic" charset="-128"/>
              </a:rPr>
              <a:t>SICE will seek accreditation (retroactive).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2200" dirty="0">
                <a:ea typeface="MS PGothic" charset="-128"/>
              </a:rPr>
              <a:t>The B.S. in Intelligent Systems Engineering is a degree from Indiana University; it is an accredited degree. 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2200" dirty="0">
                <a:ea typeface="MS PGothic" charset="-128"/>
              </a:rPr>
              <a:t>IU holds North Central Association accreditation.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7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B10E-8BF5-B344-AF6A-57E8B47D1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Our Faculty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B642-6C9A-7449-9AFA-6DAAF6090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24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1902803" y="471487"/>
            <a:ext cx="7218972" cy="524351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altLang="en-US" b="1" dirty="0">
                <a:ea typeface="ＭＳ Ｐゴシック" charset="-128"/>
                <a:cs typeface="ＭＳ Ｐゴシック" charset="-128"/>
              </a:rPr>
              <a:t>Raj Acharya, CE, Intelligent Systems: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Dean of the School of Informatics and Computing, Rudy Professor of Engineering, Computer Science and Informatics</a:t>
            </a:r>
            <a:endParaRPr lang="en-US" altLang="en-US" b="1" dirty="0">
              <a:ea typeface="ＭＳ Ｐゴシック" charset="-128"/>
              <a:cs typeface="ＭＳ Ｐゴシック" charset="-128"/>
            </a:endParaRPr>
          </a:p>
          <a:p>
            <a:pPr marL="342900" lvl="1" indent="-342900">
              <a:buFontTx/>
              <a:buChar char="•"/>
            </a:pPr>
            <a:endParaRPr lang="en-US" altLang="en-US" b="1" dirty="0">
              <a:ea typeface="ＭＳ Ｐゴシック" charset="-128"/>
              <a:cs typeface="ＭＳ Ｐゴシック" charset="-128"/>
            </a:endParaRPr>
          </a:p>
          <a:p>
            <a:pPr>
              <a:buFont typeface="Arial" charset="0"/>
              <a:buChar char="•"/>
            </a:pPr>
            <a:r>
              <a:rPr lang="en-US" altLang="en-US" b="1" dirty="0">
                <a:ea typeface="MS PGothic" charset="-128"/>
              </a:rPr>
              <a:t>Geoffrey Fox; </a:t>
            </a:r>
            <a:r>
              <a:rPr lang="en-US" altLang="en-US" i="1" dirty="0">
                <a:ea typeface="MS PGothic" charset="-128"/>
              </a:rPr>
              <a:t>Chair</a:t>
            </a:r>
            <a:r>
              <a:rPr lang="en-US" altLang="en-US" dirty="0">
                <a:ea typeface="MS PGothic" charset="-128"/>
              </a:rPr>
              <a:t>, </a:t>
            </a:r>
            <a:r>
              <a:rPr lang="en-US" altLang="en-US" b="1" dirty="0">
                <a:ea typeface="MS PGothic" charset="-128"/>
              </a:rPr>
              <a:t>CPS, Intelligent Systems:</a:t>
            </a:r>
            <a:r>
              <a:rPr lang="en-US" altLang="en-US" dirty="0">
                <a:ea typeface="MS PGothic" charset="-128"/>
              </a:rPr>
              <a:t>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IU distinguished professor, </a:t>
            </a:r>
            <a:r>
              <a:rPr lang="en-US" altLang="en-US" dirty="0">
                <a:ea typeface="MS PGothic" charset="-128"/>
              </a:rPr>
              <a:t>Data Analytics, Parallel computing, Physics.	</a:t>
            </a:r>
            <a:br>
              <a:rPr lang="en-US" altLang="en-US" dirty="0">
                <a:ea typeface="MS PGothic" charset="-128"/>
              </a:rPr>
            </a:b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  <a:p>
            <a:pPr>
              <a:buFont typeface="Arial" charset="0"/>
              <a:buChar char="•"/>
            </a:pPr>
            <a:r>
              <a:rPr lang="en-US" altLang="en-US" b="1" dirty="0">
                <a:ea typeface="MS PGothic" charset="-128"/>
              </a:rPr>
              <a:t>Martin Swany; </a:t>
            </a:r>
            <a:r>
              <a:rPr lang="en-US" altLang="en-US" i="1" dirty="0">
                <a:ea typeface="MS PGothic" charset="-128"/>
              </a:rPr>
              <a:t>Associate Chair,</a:t>
            </a:r>
            <a:r>
              <a:rPr lang="en-US" altLang="en-US" b="1" dirty="0">
                <a:ea typeface="MS PGothic" charset="-128"/>
              </a:rPr>
              <a:t> CE, CPS: </a:t>
            </a:r>
            <a:r>
              <a:rPr lang="en-US" altLang="en-US" dirty="0">
                <a:ea typeface="MS PGothic" charset="-128"/>
              </a:rPr>
              <a:t>Network Systems, Embedded Systems, High-Performance Computing, Data Management</a:t>
            </a:r>
            <a:br>
              <a:rPr lang="en-US" altLang="en-US" dirty="0">
                <a:ea typeface="MS PGothic" charset="-128"/>
              </a:rPr>
            </a:b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  <a:p>
            <a:pPr>
              <a:buFont typeface="Arial" charset="0"/>
              <a:buChar char="•"/>
            </a:pPr>
            <a:r>
              <a:rPr lang="en-US" altLang="en-US" b="1" dirty="0">
                <a:ea typeface="ＭＳ Ｐゴシック" charset="-128"/>
                <a:cs typeface="ＭＳ Ｐゴシック" charset="-128"/>
              </a:rPr>
              <a:t>Katy </a:t>
            </a:r>
            <a:r>
              <a:rPr lang="en-US" altLang="en-US" b="1" dirty="0" err="1">
                <a:ea typeface="ＭＳ Ｐゴシック" charset="-128"/>
                <a:cs typeface="ＭＳ Ｐゴシック" charset="-128"/>
              </a:rPr>
              <a:t>Borner</a:t>
            </a:r>
            <a:r>
              <a:rPr lang="en-US" altLang="en-US" b="1" dirty="0">
                <a:ea typeface="ＭＳ Ｐゴシック" charset="-128"/>
                <a:cs typeface="ＭＳ Ｐゴシック" charset="-128"/>
              </a:rPr>
              <a:t>, Intelligent Systems: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IU distinguished professor, data analysis and visualization, particularly in the areas of science and technology studies.</a:t>
            </a:r>
          </a:p>
          <a:p>
            <a:pPr>
              <a:buFont typeface="Arial" charset="0"/>
              <a:buChar char="•"/>
            </a:pPr>
            <a:endParaRPr lang="en-US" altLang="en-US" dirty="0">
              <a:ea typeface="MS PGothic" charset="-128"/>
            </a:endParaRPr>
          </a:p>
        </p:txBody>
      </p:sp>
      <p:pic>
        <p:nvPicPr>
          <p:cNvPr id="13319" name="Picture 5" descr="Geoffr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7055"/>
            <a:ext cx="1266956" cy="131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06760"/>
            <a:ext cx="1266956" cy="126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Related image">
            <a:extLst>
              <a:ext uri="{FF2B5EF4-FFF2-40B4-BE49-F238E27FC236}">
                <a16:creationId xmlns:a16="http://schemas.microsoft.com/office/drawing/2014/main" id="{1D08A900-49D8-4A43-A21C-21159FBF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4" y="4717811"/>
            <a:ext cx="1286911" cy="128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A3E9EC-9AEE-41C5-A830-0A31F0DA6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0" y="304800"/>
            <a:ext cx="1281594" cy="1381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349FC-BC53-D548-95C7-99F87C37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859A-DDE6-4E42-A5D9-6005A7C01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94" y="1524000"/>
            <a:ext cx="8380412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Introductions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Martin </a:t>
            </a:r>
            <a:r>
              <a:rPr lang="en-US" sz="2200" dirty="0" err="1"/>
              <a:t>Swany</a:t>
            </a:r>
            <a:r>
              <a:rPr lang="en-US" sz="2200" dirty="0"/>
              <a:t>, Director of Undergraduate Studies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Faculty and Staff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Background</a:t>
            </a:r>
          </a:p>
          <a:p>
            <a:r>
              <a:rPr lang="en-US" sz="2200" dirty="0"/>
              <a:t>Established in 2016</a:t>
            </a:r>
          </a:p>
          <a:p>
            <a:r>
              <a:rPr lang="en-US" sz="2200" dirty="0"/>
              <a:t>Last of the AAU </a:t>
            </a:r>
          </a:p>
          <a:p>
            <a:r>
              <a:rPr lang="en-US" sz="2200" dirty="0"/>
              <a:t>Builds on existing strengths at IU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48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157" y="644525"/>
            <a:ext cx="7440490" cy="40386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b="1" dirty="0">
                <a:ea typeface="MS PGothic" charset="-128"/>
              </a:rPr>
              <a:t>James Glazier;</a:t>
            </a:r>
            <a:r>
              <a:rPr lang="en-US" altLang="en-US" dirty="0">
                <a:ea typeface="MS PGothic" charset="-128"/>
              </a:rPr>
              <a:t> </a:t>
            </a:r>
            <a:r>
              <a:rPr lang="en-US" altLang="en-US" b="1" dirty="0">
                <a:ea typeface="MS PGothic" charset="-128"/>
              </a:rPr>
              <a:t>Bio-engineering: </a:t>
            </a:r>
            <a:r>
              <a:rPr lang="en-US" altLang="en-US" dirty="0">
                <a:ea typeface="MS PGothic" charset="-128"/>
              </a:rPr>
              <a:t>Biocomplexity, Virtual Tissue, toxicity.</a:t>
            </a:r>
            <a:br>
              <a:rPr lang="en-US" altLang="en-US" dirty="0">
                <a:ea typeface="MS PGothic" charset="-128"/>
              </a:rPr>
            </a:b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  <a:p>
            <a:pPr>
              <a:buFont typeface="Arial" charset="0"/>
              <a:buChar char="•"/>
            </a:pPr>
            <a:r>
              <a:rPr lang="en-US" altLang="en-US" b="1" dirty="0">
                <a:ea typeface="MS PGothic" charset="-128"/>
              </a:rPr>
              <a:t>Judy </a:t>
            </a:r>
            <a:r>
              <a:rPr lang="en-US" altLang="en-US" b="1" dirty="0" err="1">
                <a:ea typeface="MS PGothic" charset="-128"/>
              </a:rPr>
              <a:t>Qiu</a:t>
            </a:r>
            <a:r>
              <a:rPr lang="en-US" altLang="en-US" b="1" dirty="0">
                <a:ea typeface="MS PGothic" charset="-128"/>
              </a:rPr>
              <a:t>; CE, Intelligent Systems: </a:t>
            </a:r>
            <a:r>
              <a:rPr lang="en-US" altLang="en-US" dirty="0">
                <a:ea typeface="MS PGothic" charset="-128"/>
              </a:rPr>
              <a:t>Big Data, Cloud and Parallel Computing.</a:t>
            </a:r>
            <a:br>
              <a:rPr lang="en-US" altLang="en-US" dirty="0">
                <a:ea typeface="MS PGothic" charset="-128"/>
              </a:rPr>
            </a:br>
            <a:br>
              <a:rPr lang="en-US" altLang="en-US" dirty="0">
                <a:ea typeface="MS PGothic" charset="-128"/>
              </a:rPr>
            </a:b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  <a:p>
            <a:pPr>
              <a:buFont typeface="Arial" charset="0"/>
              <a:buChar char="•"/>
            </a:pPr>
            <a:r>
              <a:rPr lang="en-US" altLang="en-US" b="1" dirty="0">
                <a:ea typeface="MS PGothic" charset="-128"/>
              </a:rPr>
              <a:t>Thomas Sterling</a:t>
            </a:r>
            <a:r>
              <a:rPr lang="en-US" altLang="en-US" dirty="0">
                <a:ea typeface="MS PGothic" charset="-128"/>
              </a:rPr>
              <a:t>; </a:t>
            </a:r>
            <a:r>
              <a:rPr lang="en-US" altLang="en-US" b="1" dirty="0">
                <a:ea typeface="MS PGothic" charset="-128"/>
              </a:rPr>
              <a:t>CE, CPS: </a:t>
            </a:r>
            <a:r>
              <a:rPr lang="en-US" altLang="en-US" dirty="0">
                <a:ea typeface="MS PGothic" charset="-128"/>
              </a:rPr>
              <a:t>Electrical Engineering, Extreme Scale high performance hardware/software</a:t>
            </a:r>
            <a:br>
              <a:rPr lang="en-US" altLang="en-US" dirty="0">
                <a:ea typeface="MS PGothic" charset="-128"/>
              </a:rPr>
            </a:br>
            <a:br>
              <a:rPr lang="en-US" altLang="en-US" dirty="0">
                <a:ea typeface="MS PGothic" charset="-128"/>
              </a:rPr>
            </a:br>
            <a:endParaRPr lang="en-US" dirty="0"/>
          </a:p>
          <a:p>
            <a:r>
              <a:rPr lang="en-US" b="1" dirty="0"/>
              <a:t>Clint Whaley CE; </a:t>
            </a:r>
            <a:r>
              <a:rPr lang="en-US" dirty="0"/>
              <a:t>HPC Software systems, Performance </a:t>
            </a:r>
            <a:r>
              <a:rPr lang="en-US" dirty="0" err="1"/>
              <a:t>Engy</a:t>
            </a:r>
            <a:r>
              <a:rPr lang="en-US" dirty="0"/>
              <a:t>; </a:t>
            </a:r>
            <a:r>
              <a:rPr lang="en-US" dirty="0" err="1"/>
              <a:t>Assoc</a:t>
            </a:r>
            <a:r>
              <a:rPr lang="en-US" dirty="0"/>
              <a:t> Tenured LSU, Asst. Prof UTSA, PhD CS FSU 2004; MS and Researcher CS UTK, BS Math Oklahoma.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0584A1-578C-4F1C-AA85-8446021F1377}"/>
              </a:ext>
            </a:extLst>
          </p:cNvPr>
          <p:cNvGrpSpPr/>
          <p:nvPr/>
        </p:nvGrpSpPr>
        <p:grpSpPr>
          <a:xfrm>
            <a:off x="173948" y="0"/>
            <a:ext cx="1458857" cy="6172200"/>
            <a:chOff x="202182" y="165100"/>
            <a:chExt cx="1458857" cy="6172200"/>
          </a:xfrm>
        </p:grpSpPr>
        <p:pic>
          <p:nvPicPr>
            <p:cNvPr id="1026" name="Picture 2" descr="http://www.csc.lsu.edu/~whaley/whaley13a.jpg">
              <a:extLst>
                <a:ext uri="{FF2B5EF4-FFF2-40B4-BE49-F238E27FC236}">
                  <a16:creationId xmlns:a16="http://schemas.microsoft.com/office/drawing/2014/main" id="{D03449FC-CB0B-4B2F-92A3-BE65EC97E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98" y="4432300"/>
              <a:ext cx="1343025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http://newsinfo.iu.edu/pub/libs/images/usr/4203.jpg">
              <a:extLst>
                <a:ext uri="{FF2B5EF4-FFF2-40B4-BE49-F238E27FC236}">
                  <a16:creationId xmlns:a16="http://schemas.microsoft.com/office/drawing/2014/main" id="{3300A268-5C8D-4E91-BAF1-D4FC5D593B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82" y="165100"/>
              <a:ext cx="145885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https://www.soic.indiana.edu/img/people/Sterling-Thomas-2014-09.jpg">
              <a:extLst>
                <a:ext uri="{FF2B5EF4-FFF2-40B4-BE49-F238E27FC236}">
                  <a16:creationId xmlns:a16="http://schemas.microsoft.com/office/drawing/2014/main" id="{372D9DED-A124-40BB-9F4D-6AC7967A4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92" y="3165863"/>
              <a:ext cx="1358437" cy="140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Judy  Qiu">
              <a:extLst>
                <a:ext uri="{FF2B5EF4-FFF2-40B4-BE49-F238E27FC236}">
                  <a16:creationId xmlns:a16="http://schemas.microsoft.com/office/drawing/2014/main" id="{5FAF104B-18FD-4E8F-9C42-181DA6E7F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5" y="1701798"/>
              <a:ext cx="1413730" cy="146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0093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1752600" y="476250"/>
            <a:ext cx="7453313" cy="4038600"/>
          </a:xfrm>
        </p:spPr>
        <p:txBody>
          <a:bodyPr/>
          <a:lstStyle/>
          <a:p>
            <a:r>
              <a:rPr lang="en-US" altLang="en-US" b="1" dirty="0">
                <a:ea typeface="MS PGothic" charset="-128"/>
                <a:cs typeface="ＭＳ Ｐゴシック" charset="-128"/>
              </a:rPr>
              <a:t>Lei Jiang, CE: </a:t>
            </a:r>
            <a:r>
              <a:rPr lang="en-US" altLang="en-US" dirty="0">
                <a:ea typeface="MS PGothic" charset="-128"/>
                <a:cs typeface="ＭＳ Ｐゴシック" charset="-128"/>
              </a:rPr>
              <a:t>HPC hardware studies: undergraduate Computer science, masters and PhD (Pittsburgh) in Computer Engineering; industry work with AMD as Senior Design Engineer.</a:t>
            </a:r>
          </a:p>
          <a:p>
            <a:r>
              <a:rPr lang="en-US" altLang="en-US" b="1" dirty="0" err="1">
                <a:ea typeface="MS PGothic" charset="-128"/>
                <a:cs typeface="ＭＳ Ｐゴシック" charset="-128"/>
              </a:rPr>
              <a:t>Minje</a:t>
            </a:r>
            <a:r>
              <a:rPr lang="en-US" altLang="en-US" b="1" dirty="0">
                <a:ea typeface="MS PGothic" charset="-128"/>
                <a:cs typeface="ＭＳ Ｐゴシック" charset="-128"/>
              </a:rPr>
              <a:t> Kim, Intelligent Systems: </a:t>
            </a:r>
            <a:r>
              <a:rPr lang="en-US" altLang="en-US" dirty="0">
                <a:ea typeface="MS PGothic" charset="-128"/>
                <a:cs typeface="ＭＳ Ｐゴシック" charset="-128"/>
              </a:rPr>
              <a:t>signal processing &amp; machine learning in multimedia area; Undergraduate and Masters in computer engineering; PhD (UIUC) in Computer Science. </a:t>
            </a:r>
          </a:p>
          <a:p>
            <a:r>
              <a:rPr lang="en-US" altLang="en-US" b="1" dirty="0" err="1">
                <a:ea typeface="MS PGothic" charset="-128"/>
                <a:cs typeface="ＭＳ Ｐゴシック" charset="-128"/>
              </a:rPr>
              <a:t>Vikram</a:t>
            </a:r>
            <a:r>
              <a:rPr lang="en-US" altLang="en-US" b="1" dirty="0">
                <a:ea typeface="MS PGothic" charset="-128"/>
                <a:cs typeface="ＭＳ Ｐゴシック" charset="-128"/>
              </a:rPr>
              <a:t> </a:t>
            </a:r>
            <a:r>
              <a:rPr lang="en-US" altLang="en-US" b="1" dirty="0" err="1">
                <a:ea typeface="MS PGothic" charset="-128"/>
                <a:cs typeface="ＭＳ Ｐゴシック" charset="-128"/>
              </a:rPr>
              <a:t>Jadhao</a:t>
            </a:r>
            <a:r>
              <a:rPr lang="en-US" altLang="en-US" b="1" dirty="0">
                <a:ea typeface="MS PGothic" charset="-128"/>
                <a:cs typeface="ＭＳ Ｐゴシック" charset="-128"/>
              </a:rPr>
              <a:t>, Nanoengineering: </a:t>
            </a:r>
            <a:r>
              <a:rPr lang="en-US" altLang="en-US" dirty="0">
                <a:ea typeface="MS PGothic" charset="-128"/>
                <a:cs typeface="ＭＳ Ｐゴシック" charset="-128"/>
              </a:rPr>
              <a:t>using HPC simulation; Physics degrees (UIUC PhD); Postdocs in Department of Materials Science and Engineering at Northwestern, Physics at JHU</a:t>
            </a:r>
          </a:p>
          <a:p>
            <a:r>
              <a:rPr lang="en-US" altLang="en-US" b="1" dirty="0">
                <a:ea typeface="MS PGothic" charset="-128"/>
                <a:cs typeface="ＭＳ Ｐゴシック" charset="-128"/>
              </a:rPr>
              <a:t>Alexander </a:t>
            </a:r>
            <a:r>
              <a:rPr lang="en-US" altLang="en-US" b="1" dirty="0" err="1">
                <a:ea typeface="MS PGothic" charset="-128"/>
                <a:cs typeface="ＭＳ Ｐゴシック" charset="-128"/>
              </a:rPr>
              <a:t>Gumennik</a:t>
            </a:r>
            <a:r>
              <a:rPr lang="en-US" altLang="en-US" b="1" dirty="0">
                <a:ea typeface="MS PGothic" charset="-128"/>
                <a:cs typeface="ＭＳ Ｐゴシック" charset="-128"/>
              </a:rPr>
              <a:t>, Nanoengineering; </a:t>
            </a:r>
            <a:r>
              <a:rPr lang="en-US" altLang="en-US" dirty="0">
                <a:ea typeface="MS PGothic" charset="-128"/>
                <a:cs typeface="ＭＳ Ｐゴシック" charset="-128"/>
              </a:rPr>
              <a:t>Intelligent fibers and 3D printing; Physics and Math Undergraduate, Applied Physics Masters and PhD (Hebrew University), Postdoc in MIT's Department of Materials Science and Engineering, Industry Process Engineer in 3D printing startup</a:t>
            </a:r>
          </a:p>
        </p:txBody>
      </p:sp>
      <p:grpSp>
        <p:nvGrpSpPr>
          <p:cNvPr id="15363" name="Group 1"/>
          <p:cNvGrpSpPr>
            <a:grpSpLocks/>
          </p:cNvGrpSpPr>
          <p:nvPr/>
        </p:nvGrpSpPr>
        <p:grpSpPr bwMode="auto">
          <a:xfrm>
            <a:off x="215900" y="568325"/>
            <a:ext cx="1401763" cy="5445125"/>
            <a:chOff x="215503" y="567928"/>
            <a:chExt cx="1402556" cy="5446157"/>
          </a:xfrm>
        </p:grpSpPr>
        <p:pic>
          <p:nvPicPr>
            <p:cNvPr id="15364" name="Picture 5" descr="Lei Jia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34" y="567928"/>
              <a:ext cx="1207294" cy="120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7" descr="http://minjekim.com/images/minj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00"/>
            <a:stretch>
              <a:fillRect/>
            </a:stretch>
          </p:blipFill>
          <p:spPr bwMode="auto">
            <a:xfrm>
              <a:off x="394578" y="1855930"/>
              <a:ext cx="1044406" cy="1394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9" descr="vikr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8" b="39005"/>
            <a:stretch>
              <a:fillRect/>
            </a:stretch>
          </p:blipFill>
          <p:spPr bwMode="auto">
            <a:xfrm>
              <a:off x="215503" y="3330918"/>
              <a:ext cx="1402556" cy="121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1" descr="Alexander Gumenni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6" y="4623435"/>
              <a:ext cx="1390650" cy="139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547813" y="609600"/>
            <a:ext cx="7573962" cy="5859463"/>
          </a:xfrm>
        </p:spPr>
        <p:txBody>
          <a:bodyPr/>
          <a:lstStyle/>
          <a:p>
            <a:r>
              <a:rPr lang="en-US" altLang="en-US" b="1" dirty="0" err="1">
                <a:ea typeface="MS PGothic" charset="-128"/>
                <a:cs typeface="ＭＳ Ｐゴシック" charset="-128"/>
              </a:rPr>
              <a:t>Eleftherios</a:t>
            </a:r>
            <a:r>
              <a:rPr lang="en-US" altLang="en-US" b="1" dirty="0">
                <a:ea typeface="MS PGothic" charset="-128"/>
                <a:cs typeface="ＭＳ Ｐゴシック" charset="-128"/>
              </a:rPr>
              <a:t> </a:t>
            </a:r>
            <a:r>
              <a:rPr lang="en-US" altLang="en-US" b="1" dirty="0" err="1">
                <a:ea typeface="MS PGothic" charset="-128"/>
                <a:cs typeface="ＭＳ Ｐゴシック" charset="-128"/>
              </a:rPr>
              <a:t>Garyfallidis</a:t>
            </a:r>
            <a:r>
              <a:rPr lang="en-US" altLang="en-US" b="1" dirty="0">
                <a:ea typeface="MS PGothic" charset="-128"/>
                <a:cs typeface="ＭＳ Ｐゴシック" charset="-128"/>
              </a:rPr>
              <a:t>, </a:t>
            </a:r>
            <a:r>
              <a:rPr lang="en-US" altLang="en-US" b="1" dirty="0" err="1">
                <a:ea typeface="MS PGothic" charset="-128"/>
                <a:cs typeface="ＭＳ Ｐゴシック" charset="-128"/>
              </a:rPr>
              <a:t>Neuroengineering</a:t>
            </a:r>
            <a:r>
              <a:rPr lang="en-US" altLang="en-US" b="1" dirty="0">
                <a:ea typeface="MS PGothic" charset="-128"/>
                <a:cs typeface="ＭＳ Ｐゴシック" charset="-128"/>
              </a:rPr>
              <a:t>: </a:t>
            </a:r>
            <a:r>
              <a:rPr lang="en-US" altLang="en-US" dirty="0">
                <a:ea typeface="MS PGothic" charset="-128"/>
                <a:cs typeface="ＭＳ Ｐゴシック" charset="-128"/>
              </a:rPr>
              <a:t>with software lab for MRI imaging; Undergraduate degree in Computer Science; Masters in Brain &amp; Mind Sciences, PhD in Cognition and Brain Sciences (Neuroscience Cambridge)</a:t>
            </a:r>
          </a:p>
          <a:p>
            <a:r>
              <a:rPr lang="en-US" altLang="en-US" b="1" dirty="0">
                <a:ea typeface="MS PGothic" charset="-128"/>
                <a:cs typeface="ＭＳ Ｐゴシック" charset="-128"/>
              </a:rPr>
              <a:t>Maria </a:t>
            </a:r>
            <a:r>
              <a:rPr lang="en-US" altLang="en-US" b="1" dirty="0" err="1">
                <a:ea typeface="MS PGothic" charset="-128"/>
                <a:cs typeface="ＭＳ Ｐゴシック" charset="-128"/>
              </a:rPr>
              <a:t>Bondesson</a:t>
            </a:r>
            <a:r>
              <a:rPr lang="en-US" altLang="en-US" b="1" dirty="0">
                <a:ea typeface="MS PGothic" charset="-128"/>
                <a:cs typeface="ＭＳ Ｐゴシック" charset="-128"/>
              </a:rPr>
              <a:t>-Bolin, Bioengineering: </a:t>
            </a:r>
            <a:r>
              <a:rPr lang="en-US" altLang="en-US" dirty="0">
                <a:ea typeface="MS PGothic" charset="-128"/>
                <a:cs typeface="ＭＳ Ｐゴシック" charset="-128"/>
              </a:rPr>
              <a:t>Systems biology and computational toxicology and experimental imaging analysis; Undergraduate degree in biology, PhD and research position in Department of Cell and Molecular Biology </a:t>
            </a:r>
            <a:r>
              <a:rPr lang="en-US" altLang="en-US" dirty="0" err="1">
                <a:ea typeface="MS PGothic" charset="-128"/>
                <a:cs typeface="ＭＳ Ｐゴシック" charset="-128"/>
              </a:rPr>
              <a:t>Karolinska</a:t>
            </a:r>
            <a:r>
              <a:rPr lang="en-US" altLang="en-US" dirty="0">
                <a:ea typeface="MS PGothic" charset="-128"/>
                <a:cs typeface="ＭＳ Ｐゴシック" charset="-128"/>
              </a:rPr>
              <a:t> </a:t>
            </a:r>
            <a:r>
              <a:rPr lang="en-US" altLang="en-US" dirty="0" err="1">
                <a:ea typeface="MS PGothic" charset="-128"/>
                <a:cs typeface="ＭＳ Ｐゴシック" charset="-128"/>
              </a:rPr>
              <a:t>Institutet</a:t>
            </a:r>
            <a:r>
              <a:rPr lang="en-US" altLang="en-US" dirty="0">
                <a:ea typeface="MS PGothic" charset="-128"/>
                <a:cs typeface="ＭＳ Ｐゴシック" charset="-128"/>
              </a:rPr>
              <a:t>, Sweden</a:t>
            </a:r>
          </a:p>
          <a:p>
            <a:r>
              <a:rPr lang="en-US" altLang="en-US" b="1" dirty="0">
                <a:ea typeface="MS PGothic" charset="-128"/>
                <a:cs typeface="ＭＳ Ｐゴシック" charset="-128"/>
              </a:rPr>
              <a:t>Paul Macklin, Bioengineering: </a:t>
            </a:r>
            <a:r>
              <a:rPr lang="en-US" altLang="en-US" dirty="0">
                <a:ea typeface="MS PGothic" charset="-128"/>
                <a:cs typeface="ＭＳ Ｐゴシック" charset="-128"/>
              </a:rPr>
              <a:t>Modeling and data analysis for medical applications including cancer; Undergraduate degree in Mathematics, Graduate degrees in Industrial, Computational and Applied Mathematics (PhD, UC Irvine)</a:t>
            </a:r>
          </a:p>
        </p:txBody>
      </p:sp>
      <p:pic>
        <p:nvPicPr>
          <p:cNvPr id="163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475038"/>
            <a:ext cx="126523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2" descr="https://gm1.ggpht.com/JJmdFxPKY3HvvdzZPF3m9xsZ2ikFnPldr58SHTfwNiaPuquX_sE6hKWw9n0SC6BgNKWXdiutCGpD6rmYgECLbjYfP3ygJNBUk6JBMbOz_tvFxj7xvYr2g2dCbAzWLsDmcVdG25lMVJIuoi_D8HYhlxpeJCw-vCzJAFjcESZqJhjXM7hC5Tdi_o68QDKh8b2RoH2eAI6jLEIoXJfxn4YHPCiXicHYxtx3SA4ZNYcCr6qZd4T326nHwdkFVtNMu1QL-m_6LitbRDp_yFIsR7V42b9RnGFf6I-4_kwbh3zXYB47-4Dhm7z4Oy-UbjDRiyyMQt2MR6q4b-r9XFyE0cu1OVQxHbcH4Vl4N8SCof3l1vGSAjWmDAWVO1P-k1gj4hF4woWpgzAPdHyvk842zYuNPjmYiiSCAmaG3ag5qcVXLR_G9DnFFsiddFg51X4cdcKfCULPEfjwKuVrPgU2VJ4BdDMwfjREF1TH6ucBbUPRAOqa27z8m0w89h7aol5CHB5uF2BTvI04LNH8vwg2rbQOqOQZDzyfQIIyxMywDrTQ658wyu1M8Cr55bHB9PbkcPNNOy7RUS2jtaeDvq72VP1H436tVJy0iqaDzx6a41nehaoa8pcsT0zs7KKDKKkAno8M-2yNF59NCLGZO-1EZOCODFpmcsmaWbhHmOMn_faVbtb2dEwMSGaIM13pprvF7eZQvBIijtSQDt9stHWV=w450-h578-l75-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057400"/>
            <a:ext cx="106838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6" descr="https://www.soic.indiana.edu/img/people/Garyfallidis-Eleftherios-2016-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9600"/>
            <a:ext cx="140493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E3A3D-1D1B-41C9-96F5-1B0CAA1AE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438" y="700882"/>
            <a:ext cx="7685087" cy="5105400"/>
          </a:xfrm>
        </p:spPr>
        <p:txBody>
          <a:bodyPr/>
          <a:lstStyle/>
          <a:p>
            <a:r>
              <a:rPr lang="en-US" b="1" dirty="0" err="1"/>
              <a:t>Lantao</a:t>
            </a:r>
            <a:r>
              <a:rPr lang="en-US" b="1" dirty="0"/>
              <a:t> Liu; CPS, </a:t>
            </a:r>
            <a:r>
              <a:rPr lang="en-US" b="1" dirty="0" err="1"/>
              <a:t>Env</a:t>
            </a:r>
            <a:r>
              <a:rPr lang="en-US" b="1" dirty="0"/>
              <a:t>: </a:t>
            </a:r>
            <a:r>
              <a:rPr lang="en-US" dirty="0"/>
              <a:t>Planning, decision-making, and machine learning methods for autonomous robots; Postdoc USC and CMU Robotics. PhD </a:t>
            </a:r>
            <a:r>
              <a:rPr lang="en-US" dirty="0" err="1"/>
              <a:t>CS&amp;Eng</a:t>
            </a:r>
            <a:r>
              <a:rPr lang="en-US" dirty="0"/>
              <a:t> Texas A&amp;M. BS Control China. </a:t>
            </a:r>
          </a:p>
          <a:p>
            <a:r>
              <a:rPr lang="en-US" b="1" dirty="0" err="1"/>
              <a:t>Eatai</a:t>
            </a:r>
            <a:r>
              <a:rPr lang="en-US" b="1" dirty="0"/>
              <a:t> Roth; Neuro, CPS: </a:t>
            </a:r>
            <a:r>
              <a:rPr lang="en-US" dirty="0"/>
              <a:t>Animal-robot flight analogies. reverse engineers intelligent (living) systems with a focus on cyber-physical interactions; Postdoc Seattle, PhD Mech </a:t>
            </a:r>
            <a:r>
              <a:rPr lang="en-US" dirty="0" err="1"/>
              <a:t>Engy</a:t>
            </a:r>
            <a:r>
              <a:rPr lang="en-US" dirty="0"/>
              <a:t>, BS Mech </a:t>
            </a:r>
            <a:r>
              <a:rPr lang="en-US" dirty="0" err="1"/>
              <a:t>Engy</a:t>
            </a:r>
            <a:r>
              <a:rPr lang="en-US" dirty="0"/>
              <a:t> Pitt, BS Fine Arts Wash U St. Louis 2001. </a:t>
            </a:r>
          </a:p>
          <a:p>
            <a:r>
              <a:rPr lang="en-US" b="1" dirty="0"/>
              <a:t>Greg Lewis; Bio, CPS: </a:t>
            </a:r>
            <a:r>
              <a:rPr lang="en-US" dirty="0"/>
              <a:t>Wearables, work with Kinsey Institute; Asst. Prof. Psychiatry UNC-Chapel Hill, PhD University of Illinois Chicago, B.A., Psychology UNC-Chapel Hill.</a:t>
            </a:r>
          </a:p>
          <a:p>
            <a:r>
              <a:rPr lang="en-US" b="1" dirty="0"/>
              <a:t>Feng Guo; Bio, Nano: </a:t>
            </a:r>
            <a:r>
              <a:rPr lang="en-US" dirty="0"/>
              <a:t>Acoustic tweezers. biomedical devices, and instruments for apps ranging from Single Cell Analysis and Prenatal Diagnostics to Virology and Neuroscience; Postdoc Stanford, Engineering Science and Mechanics Ph.D. PSU; B.S. Physics, Wuhan 2007. hindex 20.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Image result for greg lewis unc">
            <a:extLst>
              <a:ext uri="{FF2B5EF4-FFF2-40B4-BE49-F238E27FC236}">
                <a16:creationId xmlns:a16="http://schemas.microsoft.com/office/drawing/2014/main" id="{D8EA5397-5789-4E47-8D53-250C8AFC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458369"/>
            <a:ext cx="1331912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atairoth.com/wp-content/uploads/2016/11/Eatai-004.jpg">
            <a:extLst>
              <a:ext uri="{FF2B5EF4-FFF2-40B4-BE49-F238E27FC236}">
                <a16:creationId xmlns:a16="http://schemas.microsoft.com/office/drawing/2014/main" id="{B72855F0-BF2C-44E3-8B4D-7293E5A4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066925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EFB168-7021-401B-80DE-54FAF462E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" y="614363"/>
            <a:ext cx="1442243" cy="1442243"/>
          </a:xfrm>
          <a:prstGeom prst="rect">
            <a:avLst/>
          </a:prstGeom>
        </p:spPr>
      </p:pic>
      <p:pic>
        <p:nvPicPr>
          <p:cNvPr id="8" name="Picture 4" descr="Feng Guo">
            <a:extLst>
              <a:ext uri="{FF2B5EF4-FFF2-40B4-BE49-F238E27FC236}">
                <a16:creationId xmlns:a16="http://schemas.microsoft.com/office/drawing/2014/main" id="{1B9BFEE6-CD4C-4553-9F34-D676F2DAE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800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82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990600"/>
            <a:ext cx="3314700" cy="220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820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10" y="922655"/>
            <a:ext cx="5105400" cy="5105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9783"/>
            <a:ext cx="4267200" cy="284441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7432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0301-7FBD-F440-AC4F-E5DF2B4B6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Intelligent Systems Engineering?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8661-8389-9F42-BBC2-F1D016AB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84086"/>
            <a:ext cx="8380412" cy="461191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The practice of system design and building with </a:t>
            </a:r>
            <a:r>
              <a:rPr lang="en-US" altLang="en-US" sz="2200" b="1" dirty="0">
                <a:ea typeface="MS PGothic" charset="-128"/>
                <a:cs typeface="ＭＳ Ｐゴシック" charset="-128"/>
              </a:rPr>
              <a:t>computing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 and </a:t>
            </a:r>
            <a:r>
              <a:rPr lang="en-US" altLang="en-US" sz="2200" b="1" dirty="0">
                <a:ea typeface="MS PGothic" charset="-128"/>
                <a:cs typeface="ＭＳ Ｐゴシック" charset="-128"/>
              </a:rPr>
              <a:t>artificial intelligence 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as key components:</a:t>
            </a:r>
          </a:p>
          <a:p>
            <a:pPr marL="0" indent="0">
              <a:buNone/>
            </a:pPr>
            <a:endParaRPr lang="en-US" altLang="en-US" sz="2200" dirty="0">
              <a:ea typeface="MS PGothic" charset="-128"/>
              <a:cs typeface="ＭＳ Ｐゴシック" charset="-128"/>
            </a:endParaRPr>
          </a:p>
          <a:p>
            <a:r>
              <a:rPr lang="en-US" altLang="en-US" sz="2200" b="1" dirty="0">
                <a:ea typeface="MS PGothic" charset="-128"/>
                <a:cs typeface="ＭＳ Ｐゴシック" charset="-128"/>
              </a:rPr>
              <a:t>Intelligent Systems 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– sense their environment, act accordingly—and use machine learning, artificial intelligence with edge (small devices), and cloud computing</a:t>
            </a:r>
          </a:p>
          <a:p>
            <a:r>
              <a:rPr lang="en-US" altLang="en-US" sz="2200" b="1" dirty="0">
                <a:ea typeface="MS PGothic" charset="-128"/>
                <a:cs typeface="ＭＳ Ｐゴシック" charset="-128"/>
              </a:rPr>
              <a:t>Systems Engineering 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– design of systems that are the complex interrelation of many elements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2200" dirty="0">
              <a:ea typeface="MS PGothic" charset="-128"/>
              <a:cs typeface="ＭＳ Ｐゴシック" charset="-128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200" b="1" dirty="0">
                <a:ea typeface="MS PGothic" charset="-128"/>
                <a:cs typeface="ＭＳ Ｐゴシック" charset="-128"/>
              </a:rPr>
              <a:t>Intelligent Systems 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is purpose-engineered systems—from the raw hardware and embedded systems; through data acquisition and signal processing; and to the transformation of data into decisions and/or knowledge.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09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26250-8D55-6642-BE21-C4DB5AC6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ISE? </a:t>
            </a:r>
            <a:r>
              <a:rPr lang="en-US" sz="2000" i="1" dirty="0"/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EE84A-5C79-8B4D-A11C-E534EF5D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88" y="1336674"/>
            <a:ext cx="8380412" cy="475932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200" i="1" dirty="0">
                <a:ea typeface="MS PGothic" charset="-128"/>
                <a:cs typeface="ＭＳ Ｐゴシック" charset="-128"/>
              </a:rPr>
              <a:t>From the small to the large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:</a:t>
            </a:r>
          </a:p>
          <a:p>
            <a:r>
              <a:rPr lang="en-US" altLang="en-US" sz="2200" b="1" dirty="0">
                <a:ea typeface="MS PGothic" charset="-128"/>
                <a:cs typeface="ＭＳ Ｐゴシック" charset="-128"/>
              </a:rPr>
              <a:t>Edge Computing: Embedded Systems and Nanoscale Sensors 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– computing and sensing will be ubiquitous as we move toward smart homes, smart cities and smart transportation, with computing and intelligent systems helping us lead healthier lives</a:t>
            </a:r>
          </a:p>
          <a:p>
            <a:r>
              <a:rPr lang="en-US" altLang="en-US" sz="2200" b="1" dirty="0">
                <a:ea typeface="MS PGothic" charset="-128"/>
                <a:cs typeface="ＭＳ Ｐゴシック" charset="-128"/>
              </a:rPr>
              <a:t>Cloud and High-Performance Computing 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– behind all of these edge devices are massive systems that analyze and manage the floods of data that are being produced; they also allow modelling and simulation of the engineered systems</a:t>
            </a:r>
          </a:p>
          <a:p>
            <a:pPr marL="0" indent="0">
              <a:buNone/>
            </a:pPr>
            <a:endParaRPr lang="en-US" altLang="en-US" sz="2200" dirty="0">
              <a:ea typeface="MS PGothic" charset="-128"/>
              <a:cs typeface="ＭＳ Ｐゴシック" charset="-128"/>
            </a:endParaRPr>
          </a:p>
          <a:p>
            <a:pPr marL="0" indent="0" algn="ctr">
              <a:buNone/>
            </a:pPr>
            <a:r>
              <a:rPr lang="en-US" altLang="en-US" sz="2200" b="1" i="1" dirty="0">
                <a:ea typeface="MS PGothic" charset="-128"/>
                <a:cs typeface="ＭＳ Ｐゴシック" charset="-128"/>
              </a:rPr>
              <a:t>All students have courses on edge, cloud, HPC systems, machine learning and modelling and simulation.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6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26250-8D55-6642-BE21-C4DB5AC6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ISE Different? </a:t>
            </a:r>
            <a:endParaRPr lang="en-US" sz="20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EE84A-5C79-8B4D-A11C-E534EF5D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88" y="1336674"/>
            <a:ext cx="8380412" cy="4606925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Artificial Intelligence </a:t>
            </a:r>
            <a:r>
              <a:rPr lang="en-US" sz="2200" dirty="0"/>
              <a:t>and </a:t>
            </a:r>
            <a:r>
              <a:rPr lang="en-US" sz="2200" b="1" dirty="0"/>
              <a:t>Computing </a:t>
            </a:r>
            <a:r>
              <a:rPr lang="en-US" sz="2200" dirty="0"/>
              <a:t>are at the core of our curriculum.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We built a modern curriculum that includes up-to-date content and methods.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We incorporated today’s technology and keep our pulse on what tomorrow will bring.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We looked at the field of engineering with fresh eyes without having to retrofit.</a:t>
            </a:r>
          </a:p>
        </p:txBody>
      </p:sp>
    </p:spTree>
    <p:extLst>
      <p:ext uri="{BB962C8B-B14F-4D97-AF65-F5344CB8AC3E}">
        <p14:creationId xmlns:p14="http://schemas.microsoft.com/office/powerpoint/2010/main" val="2193476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F3D6624-25B2-2349-B34A-30F09DABE4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442503"/>
              </p:ext>
            </p:extLst>
          </p:nvPr>
        </p:nvGraphicFramePr>
        <p:xfrm>
          <a:off x="2667000" y="76200"/>
          <a:ext cx="6477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7064FDE-C3C0-BD4E-A248-D0872CFBA232}"/>
              </a:ext>
            </a:extLst>
          </p:cNvPr>
          <p:cNvSpPr txBox="1">
            <a:spLocks/>
          </p:cNvSpPr>
          <p:nvPr/>
        </p:nvSpPr>
        <p:spPr>
          <a:xfrm>
            <a:off x="76200" y="381000"/>
            <a:ext cx="3581400" cy="1676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+mj-lt"/>
                <a:ea typeface="MS PGothic" panose="020B0600070205080204" pitchFamily="34" charset="-128"/>
                <a:cs typeface="ＭＳ Ｐゴシック" pitchFamily="-107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MS PGothic" panose="020B0600070205080204" pitchFamily="34" charset="-128"/>
                <a:cs typeface="ＭＳ Ｐゴシック" pitchFamily="-107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i="0" kern="0" dirty="0"/>
              <a:t>Undergraduate</a:t>
            </a:r>
          </a:p>
          <a:p>
            <a:r>
              <a:rPr lang="en-US" i="0" kern="0" dirty="0"/>
              <a:t>Engineering</a:t>
            </a:r>
          </a:p>
          <a:p>
            <a:r>
              <a:rPr lang="en-US" i="0" kern="0" dirty="0"/>
              <a:t>Concentrations</a:t>
            </a:r>
          </a:p>
        </p:txBody>
      </p:sp>
    </p:spTree>
    <p:extLst>
      <p:ext uri="{BB962C8B-B14F-4D97-AF65-F5344CB8AC3E}">
        <p14:creationId xmlns:p14="http://schemas.microsoft.com/office/powerpoint/2010/main" val="318745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D3B7-6B06-D544-A0B8-7A546E1F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3A2B7-1B70-B542-83D1-27149ADC0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200" b="1" dirty="0">
                <a:ea typeface="MS PGothic" charset="-128"/>
                <a:cs typeface="ＭＳ Ｐゴシック" charset="-128"/>
              </a:rPr>
              <a:t>Bioengineering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 is for students who are interested in combining life sciences, computing, and engineering practices to solve problems spanning biology, medicine, environmental remediation, and more. </a:t>
            </a:r>
          </a:p>
          <a:p>
            <a:pPr marL="0" indent="0">
              <a:buNone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Bioengineering coursework: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ea typeface="MS PGothic" charset="-128"/>
              </a:rPr>
              <a:t>includes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1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68E1-45CD-664B-ACEE-093BC2C57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9A9C6-124F-384E-821D-9C92046C7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sz="2200" b="1" dirty="0">
                <a:ea typeface="MS PGothic" charset="-128"/>
                <a:cs typeface="ＭＳ Ｐゴシック" charset="-128"/>
              </a:rPr>
              <a:t>Computer Engineering 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is for students who are interested in building computing systems of various scales or an internet-of-things device.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CE coursework:</a:t>
            </a:r>
          </a:p>
          <a:p>
            <a:pPr>
              <a:spcBef>
                <a:spcPts val="600"/>
              </a:spcBef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includes hardware and low-level software, e.g., drivers</a:t>
            </a:r>
          </a:p>
          <a:p>
            <a:pPr>
              <a:spcBef>
                <a:spcPts val="600"/>
              </a:spcBef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allows students to mix and match courses to tailor the program toward their interests (e.g., big data, deep learning analysis systems, high-performance computing systems, specialized computing devices)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3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7C1C3-237F-E045-94C4-6CAA7754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Cyber-Physical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E7CC-169B-0F43-8427-8B1EF39F1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200" b="1" dirty="0">
                <a:ea typeface="MS PGothic" charset="-128"/>
                <a:cs typeface="ＭＳ Ｐゴシック" charset="-128"/>
              </a:rPr>
              <a:t>Cyber-Physical Systems </a:t>
            </a:r>
            <a:r>
              <a:rPr lang="en-US" altLang="en-US" sz="2200" dirty="0">
                <a:ea typeface="MS PGothic" charset="-128"/>
                <a:cs typeface="ＭＳ Ｐゴシック" charset="-128"/>
              </a:rPr>
              <a:t>is for students who on systems that interact with the physical work directly in some way. </a:t>
            </a:r>
          </a:p>
          <a:p>
            <a:pPr marL="0" indent="0">
              <a:buNone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CPS coursework: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addresses the entire system including high-level software;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usually emphasizes small devices;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 dirty="0">
                <a:ea typeface="MS PGothic" charset="-128"/>
                <a:cs typeface="ＭＳ Ｐゴシック" charset="-128"/>
              </a:rPr>
              <a:t>includes Robotics as well as sensor-rich environments like Smart Homes, Smart Cars and Smart Cities. In all of these cases, the Intelligence comes from computing devices.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567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Indiana University Bloomington Intelligent Systems Engineering&amp;quot;&quot;/&gt;&lt;property id=&quot;20307&quot; value=&quot;351&quot;/&gt;&lt;/object&gt;&lt;object type=&quot;3&quot; unique_id=&quot;10006&quot;&gt;&lt;property id=&quot;20148&quot; value=&quot;5&quot;/&gt;&lt;property id=&quot;20300&quot; value=&quot;Slide 2 - &amp;quot;Engineering  Structure&amp;quot;&quot;/&gt;&lt;property id=&quot;20307&quot; value=&quot;349&quot;/&gt;&lt;/object&gt;&lt;object type=&quot;3&quot; unique_id=&quot;10007&quot;&gt;&lt;property id=&quot;20148&quot; value=&quot;5&quot;/&gt;&lt;property id=&quot;20300&quot; value=&quot;Slide 3 - &amp;quot;B.S. in Engineering&amp;quot;&quot;/&gt;&lt;property id=&quot;20307&quot; value=&quot;345&quot;/&gt;&lt;/object&gt;&lt;object type=&quot;3&quot; unique_id=&quot;10008&quot;&gt;&lt;property id=&quot;20148&quot; value=&quot;5&quot;/&gt;&lt;property id=&quot;20300&quot; value=&quot;Slide 4 - &amp;quot;Ph.D. in Engineering&amp;quot;&quot;/&gt;&lt;property id=&quot;20307&quot; value=&quot;346&quot;/&gt;&lt;/object&gt;&lt;object type=&quot;3&quot; unique_id=&quot;10009&quot;&gt;&lt;property id=&quot;20148&quot; value=&quot;5&quot;/&gt;&lt;property id=&quot;20300&quot; value=&quot;Slide 5 - &amp;quot;Structure and Timeline&amp;quot;&quot;/&gt;&lt;property id=&quot;20307&quot; value=&quot;350&quot;/&gt;&lt;/object&gt;&lt;object type=&quot;3&quot; unique_id=&quot;10055&quot;&gt;&lt;property id=&quot;20148&quot; value=&quot;5&quot;/&gt;&lt;property id=&quot;20300&quot; value=&quot;Slide 7 - &amp;quot;Important Areas for Today’s Meeting&amp;quot;&quot;/&gt;&lt;property id=&quot;20307&quot; value=&quot;352&quot;/&gt;&lt;/object&gt;&lt;object type=&quot;3&quot; unique_id=&quot;10056&quot;&gt;&lt;property id=&quot;20148&quot; value=&quot;5&quot;/&gt;&lt;property id=&quot;20300&quot; value=&quot;Slide 9 - &amp;quot;Outreach&amp;quot;&quot;/&gt;&lt;property id=&quot;20307&quot; value=&quot;353&quot;/&gt;&lt;/object&gt;&lt;object type=&quot;3&quot; unique_id=&quot;10057&quot;&gt;&lt;property id=&quot;20148&quot; value=&quot;5&quot;/&gt;&lt;property id=&quot;20300&quot; value=&quot;Slide 10 - &amp;quot;Structure of ISE Department&amp;quot;&quot;/&gt;&lt;property id=&quot;20307&quot; value=&quot;354&quot;/&gt;&lt;/object&gt;&lt;object type=&quot;3&quot; unique_id=&quot;10089&quot;&gt;&lt;property id=&quot;20148&quot; value=&quot;5&quot;/&gt;&lt;property id=&quot;20300&quot; value=&quot;Slide 6 - &amp;quot;Messages from Blue Ribbon Committee&amp;quot;&quot;/&gt;&lt;property id=&quot;20307&quot; value=&quot;355&quot;/&gt;&lt;/object&gt;&lt;object type=&quot;3&quot; unique_id=&quot;10124&quot;&gt;&lt;property id=&quot;20148&quot; value=&quot;5&quot;/&gt;&lt;property id=&quot;20300&quot; value=&quot;Slide 11 - &amp;quot;Possible Involvement of Faculty with Department of Engineering&amp;quot;&quot;/&gt;&lt;property id=&quot;20307&quot; value=&quot;356&quot;/&gt;&lt;/object&gt;&lt;object type=&quot;3&quot; unique_id=&quot;10192&quot;&gt;&lt;property id=&quot;20148&quot; value=&quot;5&quot;/&gt;&lt;property id=&quot;20300&quot; value=&quot;Slide 8 - &amp;quot;What’s in a Name?&amp;quot;&quot;/&gt;&lt;property id=&quot;20307&quot; value=&quot;357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lank Presentation">
  <a:themeElements>
    <a:clrScheme name="Custom 2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8E0C33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8E0C33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12856</TotalTime>
  <Words>1280</Words>
  <Application>Microsoft Macintosh PowerPoint</Application>
  <PresentationFormat>On-screen Show (4:3)</PresentationFormat>
  <Paragraphs>142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ＭＳ Ｐゴシック</vt:lpstr>
      <vt:lpstr>ＭＳ Ｐゴシック</vt:lpstr>
      <vt:lpstr>Arial</vt:lpstr>
      <vt:lpstr>Blank Presentation</vt:lpstr>
      <vt:lpstr> Intelligent Systems Engineering  SICE Connect Day Saturday, February 17, 2018 </vt:lpstr>
      <vt:lpstr>Welcome</vt:lpstr>
      <vt:lpstr>What is Intelligent Systems Engineering?</vt:lpstr>
      <vt:lpstr>What is ISE? (continued)</vt:lpstr>
      <vt:lpstr>How is ISE Different? </vt:lpstr>
      <vt:lpstr>PowerPoint Presentation</vt:lpstr>
      <vt:lpstr>Bioengineering</vt:lpstr>
      <vt:lpstr>Computer Engineering</vt:lpstr>
      <vt:lpstr>Cyber-Physical Systems</vt:lpstr>
      <vt:lpstr>Nanoengineering</vt:lpstr>
      <vt:lpstr>Curriculum and Instruction</vt:lpstr>
      <vt:lpstr>Degree Structure</vt:lpstr>
      <vt:lpstr>Student Opportunities</vt:lpstr>
      <vt:lpstr>Funding Opportunities</vt:lpstr>
      <vt:lpstr>PowerPoint Presentation</vt:lpstr>
      <vt:lpstr>Master’s in ISE</vt:lpstr>
      <vt:lpstr>Accreditation</vt:lpstr>
      <vt:lpstr>Meet Our Faculty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Indiana University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Information Technology and The Indiana University School of Informatics</dc:title>
  <dc:creator>Neal Moore</dc:creator>
  <cp:keywords/>
  <cp:lastModifiedBy>Nelson, Kelly LinzJ</cp:lastModifiedBy>
  <cp:revision>396</cp:revision>
  <cp:lastPrinted>2017-09-06T12:39:19Z</cp:lastPrinted>
  <dcterms:created xsi:type="dcterms:W3CDTF">2011-04-26T20:44:01Z</dcterms:created>
  <dcterms:modified xsi:type="dcterms:W3CDTF">2018-02-16T19:22:50Z</dcterms:modified>
</cp:coreProperties>
</file>