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326" r:id="rId2"/>
    <p:sldId id="340" r:id="rId3"/>
    <p:sldId id="329" r:id="rId4"/>
    <p:sldId id="412" r:id="rId5"/>
    <p:sldId id="335" r:id="rId6"/>
    <p:sldId id="411" r:id="rId7"/>
    <p:sldId id="410" r:id="rId8"/>
    <p:sldId id="337" r:id="rId9"/>
    <p:sldId id="328" r:id="rId10"/>
    <p:sldId id="339" r:id="rId11"/>
  </p:sldIdLst>
  <p:sldSz cx="9144000" cy="5143500" type="screen16x9"/>
  <p:notesSz cx="6858000" cy="9144000"/>
  <p:defaultTextStyle>
    <a:defPPr>
      <a:defRPr lang="en-US"/>
    </a:defPPr>
    <a:lvl1pPr algn="l" defTabSz="684213" rtl="0" eaLnBrk="0" fontAlgn="base" hangingPunct="0">
      <a:spcBef>
        <a:spcPct val="0"/>
      </a:spcBef>
      <a:spcAft>
        <a:spcPct val="0"/>
      </a:spcAft>
      <a:defRPr sz="1300" kern="1200">
        <a:solidFill>
          <a:schemeClr val="tx1"/>
        </a:solidFill>
        <a:latin typeface="Arial" charset="0"/>
        <a:ea typeface="+mn-ea"/>
        <a:cs typeface="+mn-cs"/>
      </a:defRPr>
    </a:lvl1pPr>
    <a:lvl2pPr marL="341313" indent="115888" algn="l" defTabSz="684213" rtl="0" eaLnBrk="0" fontAlgn="base" hangingPunct="0">
      <a:spcBef>
        <a:spcPct val="0"/>
      </a:spcBef>
      <a:spcAft>
        <a:spcPct val="0"/>
      </a:spcAft>
      <a:defRPr sz="1300" kern="1200">
        <a:solidFill>
          <a:schemeClr val="tx1"/>
        </a:solidFill>
        <a:latin typeface="Arial" charset="0"/>
        <a:ea typeface="+mn-ea"/>
        <a:cs typeface="+mn-cs"/>
      </a:defRPr>
    </a:lvl2pPr>
    <a:lvl3pPr marL="684213" indent="230188" algn="l" defTabSz="684213" rtl="0" eaLnBrk="0" fontAlgn="base" hangingPunct="0">
      <a:spcBef>
        <a:spcPct val="0"/>
      </a:spcBef>
      <a:spcAft>
        <a:spcPct val="0"/>
      </a:spcAft>
      <a:defRPr sz="1300" kern="1200">
        <a:solidFill>
          <a:schemeClr val="tx1"/>
        </a:solidFill>
        <a:latin typeface="Arial" charset="0"/>
        <a:ea typeface="+mn-ea"/>
        <a:cs typeface="+mn-cs"/>
      </a:defRPr>
    </a:lvl3pPr>
    <a:lvl4pPr marL="1027113" indent="344488" algn="l" defTabSz="684213" rtl="0" eaLnBrk="0" fontAlgn="base" hangingPunct="0">
      <a:spcBef>
        <a:spcPct val="0"/>
      </a:spcBef>
      <a:spcAft>
        <a:spcPct val="0"/>
      </a:spcAft>
      <a:defRPr sz="1300" kern="1200">
        <a:solidFill>
          <a:schemeClr val="tx1"/>
        </a:solidFill>
        <a:latin typeface="Arial" charset="0"/>
        <a:ea typeface="+mn-ea"/>
        <a:cs typeface="+mn-cs"/>
      </a:defRPr>
    </a:lvl4pPr>
    <a:lvl5pPr marL="1370013" indent="458788" algn="l" defTabSz="684213" rtl="0" eaLnBrk="0" fontAlgn="base" hangingPunct="0">
      <a:spcBef>
        <a:spcPct val="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Arial" charset="0"/>
        <a:ea typeface="+mn-ea"/>
        <a:cs typeface="+mn-cs"/>
      </a:defRPr>
    </a:lvl6pPr>
    <a:lvl7pPr marL="2743200" algn="l" defTabSz="914400" rtl="0" eaLnBrk="1" latinLnBrk="0" hangingPunct="1">
      <a:defRPr sz="1300" kern="1200">
        <a:solidFill>
          <a:schemeClr val="tx1"/>
        </a:solidFill>
        <a:latin typeface="Arial" charset="0"/>
        <a:ea typeface="+mn-ea"/>
        <a:cs typeface="+mn-cs"/>
      </a:defRPr>
    </a:lvl7pPr>
    <a:lvl8pPr marL="3200400" algn="l" defTabSz="914400" rtl="0" eaLnBrk="1" latinLnBrk="0" hangingPunct="1">
      <a:defRPr sz="1300" kern="1200">
        <a:solidFill>
          <a:schemeClr val="tx1"/>
        </a:solidFill>
        <a:latin typeface="Arial" charset="0"/>
        <a:ea typeface="+mn-ea"/>
        <a:cs typeface="+mn-cs"/>
      </a:defRPr>
    </a:lvl8pPr>
    <a:lvl9pPr marL="3657600" algn="l" defTabSz="914400" rtl="0" eaLnBrk="1" latinLnBrk="0" hangingPunct="1">
      <a:defRPr sz="13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80532"/>
    <a:srgbClr val="990000"/>
    <a:srgbClr val="D2D2D2"/>
    <a:srgbClr val="006297"/>
    <a:srgbClr val="DC8722"/>
    <a:srgbClr val="F2BE48"/>
    <a:srgbClr val="808080"/>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5" autoAdjust="0"/>
    <p:restoredTop sz="95696" autoAdjust="0"/>
  </p:normalViewPr>
  <p:slideViewPr>
    <p:cSldViewPr snapToGrid="0" snapToObjects="1" showGuides="1">
      <p:cViewPr varScale="1">
        <p:scale>
          <a:sx n="98" d="100"/>
          <a:sy n="98" d="100"/>
        </p:scale>
        <p:origin x="56" y="1220"/>
      </p:cViewPr>
      <p:guideLst>
        <p:guide orient="horz" pos="1620"/>
        <p:guide pos="2880"/>
      </p:guideLst>
    </p:cSldViewPr>
  </p:slideViewPr>
  <p:notesTextViewPr>
    <p:cViewPr>
      <p:scale>
        <a:sx n="1" d="1"/>
        <a:sy n="1" d="1"/>
      </p:scale>
      <p:origin x="0" y="0"/>
    </p:cViewPr>
  </p:notesTextViewPr>
  <p:notesViewPr>
    <p:cSldViewPr snapToGrid="0" snapToObjects="1" showGuides="1">
      <p:cViewPr varScale="1">
        <p:scale>
          <a:sx n="149" d="100"/>
          <a:sy n="149" d="100"/>
        </p:scale>
        <p:origin x="428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6C858-13FB-4FD4-8798-F8B009BC6775}"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US"/>
        </a:p>
      </dgm:t>
    </dgm:pt>
    <dgm:pt modelId="{38503E24-3703-4BB6-9434-4E47F3AD0380}">
      <dgm:prSet phldrT="[Text]" custT="1"/>
      <dgm:spPr/>
      <dgm:t>
        <a:bodyPr/>
        <a:lstStyle/>
        <a:p>
          <a:r>
            <a:rPr lang="en-US" sz="1100" dirty="0"/>
            <a:t>Sensors and Background Data</a:t>
          </a:r>
        </a:p>
      </dgm:t>
    </dgm:pt>
    <dgm:pt modelId="{563A4191-19A3-4FB1-B11A-E194DE74B716}" type="parTrans" cxnId="{A870CC85-B2E6-4BB7-8B19-E4E3E9902575}">
      <dgm:prSet/>
      <dgm:spPr/>
      <dgm:t>
        <a:bodyPr/>
        <a:lstStyle/>
        <a:p>
          <a:endParaRPr lang="en-US"/>
        </a:p>
      </dgm:t>
    </dgm:pt>
    <dgm:pt modelId="{6C62FA5A-A3C2-4C42-975B-8D086595E31F}" type="sibTrans" cxnId="{A870CC85-B2E6-4BB7-8B19-E4E3E9902575}">
      <dgm:prSet/>
      <dgm:spPr>
        <a:ln w="31750">
          <a:solidFill>
            <a:srgbClr val="002060"/>
          </a:solidFill>
        </a:ln>
      </dgm:spPr>
      <dgm:t>
        <a:bodyPr/>
        <a:lstStyle/>
        <a:p>
          <a:endParaRPr lang="en-US"/>
        </a:p>
      </dgm:t>
    </dgm:pt>
    <dgm:pt modelId="{774D5D3D-4EC7-4EDA-AF05-67D7FD7D6E93}">
      <dgm:prSet phldrT="[Text]" custT="1"/>
      <dgm:spPr/>
      <dgm:t>
        <a:bodyPr/>
        <a:lstStyle/>
        <a:p>
          <a:r>
            <a:rPr lang="en-US" sz="1100" dirty="0"/>
            <a:t>Health State Inference</a:t>
          </a:r>
        </a:p>
      </dgm:t>
    </dgm:pt>
    <dgm:pt modelId="{603CDEBB-DE94-4FAB-B5EE-A05D4DA371E9}" type="parTrans" cxnId="{1B8B2D19-AD30-45FD-9C92-7633A70886D0}">
      <dgm:prSet/>
      <dgm:spPr/>
      <dgm:t>
        <a:bodyPr/>
        <a:lstStyle/>
        <a:p>
          <a:endParaRPr lang="en-US"/>
        </a:p>
      </dgm:t>
    </dgm:pt>
    <dgm:pt modelId="{D0B3C009-1E2D-4565-9A7A-D33888DDC736}" type="sibTrans" cxnId="{1B8B2D19-AD30-45FD-9C92-7633A70886D0}">
      <dgm:prSet/>
      <dgm:spPr>
        <a:ln w="31750"/>
      </dgm:spPr>
      <dgm:t>
        <a:bodyPr/>
        <a:lstStyle/>
        <a:p>
          <a:endParaRPr lang="en-US"/>
        </a:p>
      </dgm:t>
    </dgm:pt>
    <dgm:pt modelId="{1938BB1E-0F47-4B00-AD04-57F828542554}">
      <dgm:prSet phldrT="[Text]" custT="1"/>
      <dgm:spPr/>
      <dgm:t>
        <a:bodyPr/>
        <a:lstStyle/>
        <a:p>
          <a:r>
            <a:rPr lang="en-US" sz="1100" dirty="0"/>
            <a:t>Prognosis/</a:t>
          </a:r>
          <a:br>
            <a:rPr lang="en-US" sz="1100" dirty="0"/>
          </a:br>
          <a:r>
            <a:rPr lang="en-US" sz="1100" dirty="0"/>
            <a:t>Diagnosis</a:t>
          </a:r>
        </a:p>
      </dgm:t>
    </dgm:pt>
    <dgm:pt modelId="{336A82A6-1A86-4F07-948A-B1FB4B3BA998}" type="parTrans" cxnId="{9B0B353C-38B1-4EF6-9B31-BF468E1CB345}">
      <dgm:prSet/>
      <dgm:spPr/>
      <dgm:t>
        <a:bodyPr/>
        <a:lstStyle/>
        <a:p>
          <a:endParaRPr lang="en-US"/>
        </a:p>
      </dgm:t>
    </dgm:pt>
    <dgm:pt modelId="{E4E1BB1E-7CA0-4761-B662-5D36529FC2E5}" type="sibTrans" cxnId="{9B0B353C-38B1-4EF6-9B31-BF468E1CB345}">
      <dgm:prSet/>
      <dgm:spPr>
        <a:ln w="31750"/>
      </dgm:spPr>
      <dgm:t>
        <a:bodyPr/>
        <a:lstStyle/>
        <a:p>
          <a:endParaRPr lang="en-US"/>
        </a:p>
      </dgm:t>
    </dgm:pt>
    <dgm:pt modelId="{BE3868C4-8B41-4B67-B236-5A804271C792}">
      <dgm:prSet phldrT="[Text]" custT="1"/>
      <dgm:spPr/>
      <dgm:t>
        <a:bodyPr/>
        <a:lstStyle/>
        <a:p>
          <a:r>
            <a:rPr lang="en-US" sz="1100" dirty="0"/>
            <a:t>Treatment Evaluations</a:t>
          </a:r>
        </a:p>
      </dgm:t>
    </dgm:pt>
    <dgm:pt modelId="{E8B66591-6425-44B2-814D-87A6BDE148BB}" type="parTrans" cxnId="{7DFE5DA0-F56B-4814-B2E2-A55968D2C12F}">
      <dgm:prSet/>
      <dgm:spPr/>
      <dgm:t>
        <a:bodyPr/>
        <a:lstStyle/>
        <a:p>
          <a:endParaRPr lang="en-US"/>
        </a:p>
      </dgm:t>
    </dgm:pt>
    <dgm:pt modelId="{B864825B-9891-488F-BAFB-C086909E15FC}" type="sibTrans" cxnId="{7DFE5DA0-F56B-4814-B2E2-A55968D2C12F}">
      <dgm:prSet>
        <dgm:style>
          <a:lnRef idx="1">
            <a:schemeClr val="accent5"/>
          </a:lnRef>
          <a:fillRef idx="0">
            <a:schemeClr val="accent5"/>
          </a:fillRef>
          <a:effectRef idx="0">
            <a:schemeClr val="accent5"/>
          </a:effectRef>
          <a:fontRef idx="minor">
            <a:schemeClr val="tx1"/>
          </a:fontRef>
        </dgm:style>
      </dgm:prSet>
      <dgm:spPr>
        <a:ln w="31750"/>
      </dgm:spPr>
      <dgm:t>
        <a:bodyPr/>
        <a:lstStyle/>
        <a:p>
          <a:endParaRPr lang="en-US"/>
        </a:p>
      </dgm:t>
    </dgm:pt>
    <dgm:pt modelId="{A625E7DC-23F0-42C7-916B-38BFC5597422}">
      <dgm:prSet phldrT="[Text]" custT="1"/>
      <dgm:spPr/>
      <dgm:t>
        <a:bodyPr/>
        <a:lstStyle/>
        <a:p>
          <a:r>
            <a:rPr lang="en-US" sz="1100" dirty="0"/>
            <a:t>Intervention Delivery</a:t>
          </a:r>
        </a:p>
      </dgm:t>
    </dgm:pt>
    <dgm:pt modelId="{918017E8-4097-4376-B18E-DDCD5752DEE4}" type="parTrans" cxnId="{71C57D80-5CA9-4AEC-A0BE-9EC7DAC98F61}">
      <dgm:prSet/>
      <dgm:spPr/>
      <dgm:t>
        <a:bodyPr/>
        <a:lstStyle/>
        <a:p>
          <a:endParaRPr lang="en-US"/>
        </a:p>
      </dgm:t>
    </dgm:pt>
    <dgm:pt modelId="{EF2435F7-92D8-48BE-99F8-A15D0840C707}" type="sibTrans" cxnId="{71C57D80-5CA9-4AEC-A0BE-9EC7DAC98F61}">
      <dgm:prSet>
        <dgm:style>
          <a:lnRef idx="0">
            <a:scrgbClr r="0" g="0" b="0"/>
          </a:lnRef>
          <a:fillRef idx="0">
            <a:scrgbClr r="0" g="0" b="0"/>
          </a:fillRef>
          <a:effectRef idx="0">
            <a:scrgbClr r="0" g="0" b="0"/>
          </a:effectRef>
          <a:fontRef idx="minor">
            <a:schemeClr val="tx1"/>
          </a:fontRef>
        </dgm:style>
      </dgm:prSet>
      <dgm:spPr>
        <a:noFill/>
        <a:ln w="31750" cap="flat" cmpd="sng" algn="ctr">
          <a:solidFill>
            <a:schemeClr val="accent5"/>
          </a:solidFill>
          <a:prstDash val="solid"/>
          <a:round/>
          <a:headEnd type="none" w="med" len="med"/>
          <a:tailEnd type="arrow" w="med" len="med"/>
        </a:ln>
      </dgm:spPr>
      <dgm:t>
        <a:bodyPr/>
        <a:lstStyle/>
        <a:p>
          <a:endParaRPr lang="en-US"/>
        </a:p>
      </dgm:t>
    </dgm:pt>
    <dgm:pt modelId="{D3223E08-E1D8-4F6D-8112-D2A958E84769}" type="pres">
      <dgm:prSet presAssocID="{B7D6C858-13FB-4FD4-8798-F8B009BC6775}" presName="cycle" presStyleCnt="0">
        <dgm:presLayoutVars>
          <dgm:dir/>
          <dgm:resizeHandles val="exact"/>
        </dgm:presLayoutVars>
      </dgm:prSet>
      <dgm:spPr/>
    </dgm:pt>
    <dgm:pt modelId="{8DB3D18E-0927-4783-8CC5-0DE3A522AB60}" type="pres">
      <dgm:prSet presAssocID="{38503E24-3703-4BB6-9434-4E47F3AD0380}" presName="node" presStyleLbl="node1" presStyleIdx="0" presStyleCnt="5">
        <dgm:presLayoutVars>
          <dgm:bulletEnabled val="1"/>
        </dgm:presLayoutVars>
      </dgm:prSet>
      <dgm:spPr/>
    </dgm:pt>
    <dgm:pt modelId="{9FBF7972-3D88-4301-9F53-D17720B5A190}" type="pres">
      <dgm:prSet presAssocID="{38503E24-3703-4BB6-9434-4E47F3AD0380}" presName="spNode" presStyleCnt="0"/>
      <dgm:spPr/>
    </dgm:pt>
    <dgm:pt modelId="{39F26CA5-25F0-47E2-97F4-F45C6827F018}" type="pres">
      <dgm:prSet presAssocID="{6C62FA5A-A3C2-4C42-975B-8D086595E31F}" presName="sibTrans" presStyleLbl="sibTrans1D1" presStyleIdx="0" presStyleCnt="5"/>
      <dgm:spPr/>
    </dgm:pt>
    <dgm:pt modelId="{266A17F7-C437-4527-A6BC-C77734ACE3D1}" type="pres">
      <dgm:prSet presAssocID="{774D5D3D-4EC7-4EDA-AF05-67D7FD7D6E93}" presName="node" presStyleLbl="node1" presStyleIdx="1" presStyleCnt="5" custRadScaleRad="101323" custRadScaleInc="971">
        <dgm:presLayoutVars>
          <dgm:bulletEnabled val="1"/>
        </dgm:presLayoutVars>
      </dgm:prSet>
      <dgm:spPr/>
    </dgm:pt>
    <dgm:pt modelId="{9802D1CF-E9BD-4095-AC05-607D4B8EA52C}" type="pres">
      <dgm:prSet presAssocID="{774D5D3D-4EC7-4EDA-AF05-67D7FD7D6E93}" presName="spNode" presStyleCnt="0"/>
      <dgm:spPr/>
    </dgm:pt>
    <dgm:pt modelId="{09A3CC08-1EBC-4549-8CBF-A055329B0FAF}" type="pres">
      <dgm:prSet presAssocID="{D0B3C009-1E2D-4565-9A7A-D33888DDC736}" presName="sibTrans" presStyleLbl="sibTrans1D1" presStyleIdx="1" presStyleCnt="5"/>
      <dgm:spPr/>
    </dgm:pt>
    <dgm:pt modelId="{D3FFCC3A-B871-4D3E-9B22-FDCAC9F0E707}" type="pres">
      <dgm:prSet presAssocID="{1938BB1E-0F47-4B00-AD04-57F828542554}" presName="node" presStyleLbl="node1" presStyleIdx="2" presStyleCnt="5">
        <dgm:presLayoutVars>
          <dgm:bulletEnabled val="1"/>
        </dgm:presLayoutVars>
      </dgm:prSet>
      <dgm:spPr/>
    </dgm:pt>
    <dgm:pt modelId="{BAFC3373-2CF8-47A6-BA41-E13A6637CFBC}" type="pres">
      <dgm:prSet presAssocID="{1938BB1E-0F47-4B00-AD04-57F828542554}" presName="spNode" presStyleCnt="0"/>
      <dgm:spPr/>
    </dgm:pt>
    <dgm:pt modelId="{8F221920-AF26-423F-BFE1-F744FB83CB3A}" type="pres">
      <dgm:prSet presAssocID="{E4E1BB1E-7CA0-4761-B662-5D36529FC2E5}" presName="sibTrans" presStyleLbl="sibTrans1D1" presStyleIdx="2" presStyleCnt="5"/>
      <dgm:spPr/>
    </dgm:pt>
    <dgm:pt modelId="{77AF59B0-BE9C-424B-83C4-039995A08608}" type="pres">
      <dgm:prSet presAssocID="{BE3868C4-8B41-4B67-B236-5A804271C792}" presName="node" presStyleLbl="node1" presStyleIdx="3" presStyleCnt="5">
        <dgm:presLayoutVars>
          <dgm:bulletEnabled val="1"/>
        </dgm:presLayoutVars>
      </dgm:prSet>
      <dgm:spPr/>
    </dgm:pt>
    <dgm:pt modelId="{2EFDE76E-7DE2-4496-97E2-F536E0417242}" type="pres">
      <dgm:prSet presAssocID="{BE3868C4-8B41-4B67-B236-5A804271C792}" presName="spNode" presStyleCnt="0"/>
      <dgm:spPr/>
    </dgm:pt>
    <dgm:pt modelId="{C6A9F4F9-0D3E-41CD-9E26-637C6BED189F}" type="pres">
      <dgm:prSet presAssocID="{B864825B-9891-488F-BAFB-C086909E15FC}" presName="sibTrans" presStyleLbl="sibTrans1D1" presStyleIdx="3" presStyleCnt="5"/>
      <dgm:spPr/>
    </dgm:pt>
    <dgm:pt modelId="{AC50F40A-361D-4D17-ACC7-7731E626434E}" type="pres">
      <dgm:prSet presAssocID="{A625E7DC-23F0-42C7-916B-38BFC5597422}" presName="node" presStyleLbl="node1" presStyleIdx="4" presStyleCnt="5">
        <dgm:presLayoutVars>
          <dgm:bulletEnabled val="1"/>
        </dgm:presLayoutVars>
      </dgm:prSet>
      <dgm:spPr/>
    </dgm:pt>
    <dgm:pt modelId="{39B11DBF-84E4-4433-AC74-32DA4D46767C}" type="pres">
      <dgm:prSet presAssocID="{A625E7DC-23F0-42C7-916B-38BFC5597422}" presName="spNode" presStyleCnt="0"/>
      <dgm:spPr/>
    </dgm:pt>
    <dgm:pt modelId="{5FC17F8D-6516-4D27-A84B-DDE0F48323A9}" type="pres">
      <dgm:prSet presAssocID="{EF2435F7-92D8-48BE-99F8-A15D0840C707}" presName="sibTrans" presStyleLbl="sibTrans1D1" presStyleIdx="4" presStyleCnt="5"/>
      <dgm:spPr/>
    </dgm:pt>
  </dgm:ptLst>
  <dgm:cxnLst>
    <dgm:cxn modelId="{1B8B2D19-AD30-45FD-9C92-7633A70886D0}" srcId="{B7D6C858-13FB-4FD4-8798-F8B009BC6775}" destId="{774D5D3D-4EC7-4EDA-AF05-67D7FD7D6E93}" srcOrd="1" destOrd="0" parTransId="{603CDEBB-DE94-4FAB-B5EE-A05D4DA371E9}" sibTransId="{D0B3C009-1E2D-4565-9A7A-D33888DDC736}"/>
    <dgm:cxn modelId="{5EFC5022-34E6-4238-AE79-974CE022FF39}" type="presOf" srcId="{EF2435F7-92D8-48BE-99F8-A15D0840C707}" destId="{5FC17F8D-6516-4D27-A84B-DDE0F48323A9}" srcOrd="0" destOrd="0" presId="urn:microsoft.com/office/officeart/2005/8/layout/cycle5"/>
    <dgm:cxn modelId="{AE490326-6EEB-4D9E-B4AB-E10BC8619296}" type="presOf" srcId="{B864825B-9891-488F-BAFB-C086909E15FC}" destId="{C6A9F4F9-0D3E-41CD-9E26-637C6BED189F}" srcOrd="0" destOrd="0" presId="urn:microsoft.com/office/officeart/2005/8/layout/cycle5"/>
    <dgm:cxn modelId="{5C172B27-AE5B-4F8C-828E-EFC7B86A9B76}" type="presOf" srcId="{A625E7DC-23F0-42C7-916B-38BFC5597422}" destId="{AC50F40A-361D-4D17-ACC7-7731E626434E}" srcOrd="0" destOrd="0" presId="urn:microsoft.com/office/officeart/2005/8/layout/cycle5"/>
    <dgm:cxn modelId="{C6FB6E36-E50C-4593-AB9C-0F473B200493}" type="presOf" srcId="{BE3868C4-8B41-4B67-B236-5A804271C792}" destId="{77AF59B0-BE9C-424B-83C4-039995A08608}" srcOrd="0" destOrd="0" presId="urn:microsoft.com/office/officeart/2005/8/layout/cycle5"/>
    <dgm:cxn modelId="{9B0B353C-38B1-4EF6-9B31-BF468E1CB345}" srcId="{B7D6C858-13FB-4FD4-8798-F8B009BC6775}" destId="{1938BB1E-0F47-4B00-AD04-57F828542554}" srcOrd="2" destOrd="0" parTransId="{336A82A6-1A86-4F07-948A-B1FB4B3BA998}" sibTransId="{E4E1BB1E-7CA0-4761-B662-5D36529FC2E5}"/>
    <dgm:cxn modelId="{EEB5037A-BDC4-4A4D-A3B9-67674165A1BC}" type="presOf" srcId="{6C62FA5A-A3C2-4C42-975B-8D086595E31F}" destId="{39F26CA5-25F0-47E2-97F4-F45C6827F018}" srcOrd="0" destOrd="0" presId="urn:microsoft.com/office/officeart/2005/8/layout/cycle5"/>
    <dgm:cxn modelId="{71C57D80-5CA9-4AEC-A0BE-9EC7DAC98F61}" srcId="{B7D6C858-13FB-4FD4-8798-F8B009BC6775}" destId="{A625E7DC-23F0-42C7-916B-38BFC5597422}" srcOrd="4" destOrd="0" parTransId="{918017E8-4097-4376-B18E-DDCD5752DEE4}" sibTransId="{EF2435F7-92D8-48BE-99F8-A15D0840C707}"/>
    <dgm:cxn modelId="{A870CC85-B2E6-4BB7-8B19-E4E3E9902575}" srcId="{B7D6C858-13FB-4FD4-8798-F8B009BC6775}" destId="{38503E24-3703-4BB6-9434-4E47F3AD0380}" srcOrd="0" destOrd="0" parTransId="{563A4191-19A3-4FB1-B11A-E194DE74B716}" sibTransId="{6C62FA5A-A3C2-4C42-975B-8D086595E31F}"/>
    <dgm:cxn modelId="{E7F17493-53D1-4FAC-86A7-50D2E17105C4}" type="presOf" srcId="{B7D6C858-13FB-4FD4-8798-F8B009BC6775}" destId="{D3223E08-E1D8-4F6D-8112-D2A958E84769}" srcOrd="0" destOrd="0" presId="urn:microsoft.com/office/officeart/2005/8/layout/cycle5"/>
    <dgm:cxn modelId="{303AE29E-E96B-42ED-8B13-EB07E2AD5C3C}" type="presOf" srcId="{1938BB1E-0F47-4B00-AD04-57F828542554}" destId="{D3FFCC3A-B871-4D3E-9B22-FDCAC9F0E707}" srcOrd="0" destOrd="0" presId="urn:microsoft.com/office/officeart/2005/8/layout/cycle5"/>
    <dgm:cxn modelId="{7DFE5DA0-F56B-4814-B2E2-A55968D2C12F}" srcId="{B7D6C858-13FB-4FD4-8798-F8B009BC6775}" destId="{BE3868C4-8B41-4B67-B236-5A804271C792}" srcOrd="3" destOrd="0" parTransId="{E8B66591-6425-44B2-814D-87A6BDE148BB}" sibTransId="{B864825B-9891-488F-BAFB-C086909E15FC}"/>
    <dgm:cxn modelId="{96EBEBCA-544A-42D5-8BB3-6C18B70EC402}" type="presOf" srcId="{38503E24-3703-4BB6-9434-4E47F3AD0380}" destId="{8DB3D18E-0927-4783-8CC5-0DE3A522AB60}" srcOrd="0" destOrd="0" presId="urn:microsoft.com/office/officeart/2005/8/layout/cycle5"/>
    <dgm:cxn modelId="{4575FFD3-390A-4698-BC88-083CFE7D98B5}" type="presOf" srcId="{774D5D3D-4EC7-4EDA-AF05-67D7FD7D6E93}" destId="{266A17F7-C437-4527-A6BC-C77734ACE3D1}" srcOrd="0" destOrd="0" presId="urn:microsoft.com/office/officeart/2005/8/layout/cycle5"/>
    <dgm:cxn modelId="{5A2B81D5-62DD-4FF3-9116-1BA4069BC208}" type="presOf" srcId="{E4E1BB1E-7CA0-4761-B662-5D36529FC2E5}" destId="{8F221920-AF26-423F-BFE1-F744FB83CB3A}" srcOrd="0" destOrd="0" presId="urn:microsoft.com/office/officeart/2005/8/layout/cycle5"/>
    <dgm:cxn modelId="{F202D5F5-F97E-4877-AC20-4EB0620CF64C}" type="presOf" srcId="{D0B3C009-1E2D-4565-9A7A-D33888DDC736}" destId="{09A3CC08-1EBC-4549-8CBF-A055329B0FAF}" srcOrd="0" destOrd="0" presId="urn:microsoft.com/office/officeart/2005/8/layout/cycle5"/>
    <dgm:cxn modelId="{FCFFDD49-043F-4689-928A-463B889122C4}" type="presParOf" srcId="{D3223E08-E1D8-4F6D-8112-D2A958E84769}" destId="{8DB3D18E-0927-4783-8CC5-0DE3A522AB60}" srcOrd="0" destOrd="0" presId="urn:microsoft.com/office/officeart/2005/8/layout/cycle5"/>
    <dgm:cxn modelId="{6AAA2065-BC2A-46CB-B3F8-62AE275F16A2}" type="presParOf" srcId="{D3223E08-E1D8-4F6D-8112-D2A958E84769}" destId="{9FBF7972-3D88-4301-9F53-D17720B5A190}" srcOrd="1" destOrd="0" presId="urn:microsoft.com/office/officeart/2005/8/layout/cycle5"/>
    <dgm:cxn modelId="{C02F6AFA-BF74-498B-92B3-A2624EA4BED2}" type="presParOf" srcId="{D3223E08-E1D8-4F6D-8112-D2A958E84769}" destId="{39F26CA5-25F0-47E2-97F4-F45C6827F018}" srcOrd="2" destOrd="0" presId="urn:microsoft.com/office/officeart/2005/8/layout/cycle5"/>
    <dgm:cxn modelId="{C4E089BA-107C-4866-A634-E15F6A570A4A}" type="presParOf" srcId="{D3223E08-E1D8-4F6D-8112-D2A958E84769}" destId="{266A17F7-C437-4527-A6BC-C77734ACE3D1}" srcOrd="3" destOrd="0" presId="urn:microsoft.com/office/officeart/2005/8/layout/cycle5"/>
    <dgm:cxn modelId="{F88FB4DE-EE97-43E2-B87E-ED736BBF9E69}" type="presParOf" srcId="{D3223E08-E1D8-4F6D-8112-D2A958E84769}" destId="{9802D1CF-E9BD-4095-AC05-607D4B8EA52C}" srcOrd="4" destOrd="0" presId="urn:microsoft.com/office/officeart/2005/8/layout/cycle5"/>
    <dgm:cxn modelId="{3D2A8431-8C83-4A8A-8CB2-31EAA10112CF}" type="presParOf" srcId="{D3223E08-E1D8-4F6D-8112-D2A958E84769}" destId="{09A3CC08-1EBC-4549-8CBF-A055329B0FAF}" srcOrd="5" destOrd="0" presId="urn:microsoft.com/office/officeart/2005/8/layout/cycle5"/>
    <dgm:cxn modelId="{B630FAF4-18C0-4F88-9F94-0173031D1F58}" type="presParOf" srcId="{D3223E08-E1D8-4F6D-8112-D2A958E84769}" destId="{D3FFCC3A-B871-4D3E-9B22-FDCAC9F0E707}" srcOrd="6" destOrd="0" presId="urn:microsoft.com/office/officeart/2005/8/layout/cycle5"/>
    <dgm:cxn modelId="{46649E87-B660-4953-A02B-4F8D87465C8E}" type="presParOf" srcId="{D3223E08-E1D8-4F6D-8112-D2A958E84769}" destId="{BAFC3373-2CF8-47A6-BA41-E13A6637CFBC}" srcOrd="7" destOrd="0" presId="urn:microsoft.com/office/officeart/2005/8/layout/cycle5"/>
    <dgm:cxn modelId="{F6136DD0-34F1-4950-B791-F7AF82F9DBD1}" type="presParOf" srcId="{D3223E08-E1D8-4F6D-8112-D2A958E84769}" destId="{8F221920-AF26-423F-BFE1-F744FB83CB3A}" srcOrd="8" destOrd="0" presId="urn:microsoft.com/office/officeart/2005/8/layout/cycle5"/>
    <dgm:cxn modelId="{A8758C88-9215-4371-8A9A-563EF9DC859F}" type="presParOf" srcId="{D3223E08-E1D8-4F6D-8112-D2A958E84769}" destId="{77AF59B0-BE9C-424B-83C4-039995A08608}" srcOrd="9" destOrd="0" presId="urn:microsoft.com/office/officeart/2005/8/layout/cycle5"/>
    <dgm:cxn modelId="{9F38E82C-F80D-4BE3-AB63-7921D1A92173}" type="presParOf" srcId="{D3223E08-E1D8-4F6D-8112-D2A958E84769}" destId="{2EFDE76E-7DE2-4496-97E2-F536E0417242}" srcOrd="10" destOrd="0" presId="urn:microsoft.com/office/officeart/2005/8/layout/cycle5"/>
    <dgm:cxn modelId="{D7BB4546-177A-40FD-841D-09B24E408006}" type="presParOf" srcId="{D3223E08-E1D8-4F6D-8112-D2A958E84769}" destId="{C6A9F4F9-0D3E-41CD-9E26-637C6BED189F}" srcOrd="11" destOrd="0" presId="urn:microsoft.com/office/officeart/2005/8/layout/cycle5"/>
    <dgm:cxn modelId="{973A432E-B6CE-46F6-94E9-F79731486A60}" type="presParOf" srcId="{D3223E08-E1D8-4F6D-8112-D2A958E84769}" destId="{AC50F40A-361D-4D17-ACC7-7731E626434E}" srcOrd="12" destOrd="0" presId="urn:microsoft.com/office/officeart/2005/8/layout/cycle5"/>
    <dgm:cxn modelId="{2EB43D43-557F-4D27-A818-EE6B57A2D5C8}" type="presParOf" srcId="{D3223E08-E1D8-4F6D-8112-D2A958E84769}" destId="{39B11DBF-84E4-4433-AC74-32DA4D46767C}" srcOrd="13" destOrd="0" presId="urn:microsoft.com/office/officeart/2005/8/layout/cycle5"/>
    <dgm:cxn modelId="{663EBF4C-D1D6-48DB-9F2A-B11C224050E4}" type="presParOf" srcId="{D3223E08-E1D8-4F6D-8112-D2A958E84769}" destId="{5FC17F8D-6516-4D27-A84B-DDE0F48323A9}" srcOrd="14" destOrd="0" presId="urn:microsoft.com/office/officeart/2005/8/layout/cycle5"/>
  </dgm:cxnLst>
  <dgm:bg/>
  <dgm:whole>
    <a:ln>
      <a:solidFill>
        <a:schemeClr val="accent1">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3D18E-0927-4783-8CC5-0DE3A522AB60}">
      <dsp:nvSpPr>
        <dsp:cNvPr id="0" name=""/>
        <dsp:cNvSpPr/>
      </dsp:nvSpPr>
      <dsp:spPr>
        <a:xfrm>
          <a:off x="1200519" y="1086"/>
          <a:ext cx="930483" cy="6048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Sensors and Background Data</a:t>
          </a:r>
        </a:p>
      </dsp:txBody>
      <dsp:txXfrm>
        <a:off x="1230044" y="30611"/>
        <a:ext cx="871433" cy="545764"/>
      </dsp:txXfrm>
    </dsp:sp>
    <dsp:sp modelId="{39F26CA5-25F0-47E2-97F4-F45C6827F018}">
      <dsp:nvSpPr>
        <dsp:cNvPr id="0" name=""/>
        <dsp:cNvSpPr/>
      </dsp:nvSpPr>
      <dsp:spPr>
        <a:xfrm>
          <a:off x="484739" y="314205"/>
          <a:ext cx="2415119" cy="2415119"/>
        </a:xfrm>
        <a:custGeom>
          <a:avLst/>
          <a:gdLst/>
          <a:ahLst/>
          <a:cxnLst/>
          <a:rect l="0" t="0" r="0" b="0"/>
          <a:pathLst>
            <a:path>
              <a:moveTo>
                <a:pt x="1774728" y="141482"/>
              </a:moveTo>
              <a:arcTo wR="1207559" hR="1207559" stAng="17880818" swAng="1237870"/>
            </a:path>
          </a:pathLst>
        </a:custGeom>
        <a:noFill/>
        <a:ln w="31750" cap="flat" cmpd="sng" algn="ctr">
          <a:solidFill>
            <a:srgbClr val="002060"/>
          </a:solidFill>
          <a:prstDash val="solid"/>
          <a:miter lim="800000"/>
          <a:tailEnd type="arrow"/>
        </a:ln>
        <a:effectLst/>
      </dsp:spPr>
      <dsp:style>
        <a:lnRef idx="1">
          <a:scrgbClr r="0" g="0" b="0"/>
        </a:lnRef>
        <a:fillRef idx="0">
          <a:scrgbClr r="0" g="0" b="0"/>
        </a:fillRef>
        <a:effectRef idx="0">
          <a:scrgbClr r="0" g="0" b="0"/>
        </a:effectRef>
        <a:fontRef idx="minor"/>
      </dsp:style>
    </dsp:sp>
    <dsp:sp modelId="{266A17F7-C437-4527-A6BC-C77734ACE3D1}">
      <dsp:nvSpPr>
        <dsp:cNvPr id="0" name=""/>
        <dsp:cNvSpPr/>
      </dsp:nvSpPr>
      <dsp:spPr>
        <a:xfrm>
          <a:off x="2365699" y="835288"/>
          <a:ext cx="930483" cy="604814"/>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Health State Inference</a:t>
          </a:r>
        </a:p>
      </dsp:txBody>
      <dsp:txXfrm>
        <a:off x="2395224" y="864813"/>
        <a:ext cx="871433" cy="545764"/>
      </dsp:txXfrm>
    </dsp:sp>
    <dsp:sp modelId="{09A3CC08-1EBC-4549-8CBF-A055329B0FAF}">
      <dsp:nvSpPr>
        <dsp:cNvPr id="0" name=""/>
        <dsp:cNvSpPr/>
      </dsp:nvSpPr>
      <dsp:spPr>
        <a:xfrm>
          <a:off x="473125" y="281845"/>
          <a:ext cx="2415119" cy="2415119"/>
        </a:xfrm>
        <a:custGeom>
          <a:avLst/>
          <a:gdLst/>
          <a:ahLst/>
          <a:cxnLst/>
          <a:rect l="0" t="0" r="0" b="0"/>
          <a:pathLst>
            <a:path>
              <a:moveTo>
                <a:pt x="2410458" y="1313553"/>
              </a:moveTo>
              <a:arcTo wR="1207559" hR="1207559" stAng="21902137" swAng="1367684"/>
            </a:path>
          </a:pathLst>
        </a:custGeom>
        <a:noFill/>
        <a:ln w="317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3FFCC3A-B871-4D3E-9B22-FDCAC9F0E707}">
      <dsp:nvSpPr>
        <dsp:cNvPr id="0" name=""/>
        <dsp:cNvSpPr/>
      </dsp:nvSpPr>
      <dsp:spPr>
        <a:xfrm>
          <a:off x="1910305" y="2185582"/>
          <a:ext cx="930483" cy="60481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Prognosis/</a:t>
          </a:r>
          <a:br>
            <a:rPr lang="en-US" sz="1100" kern="1200" dirty="0"/>
          </a:br>
          <a:r>
            <a:rPr lang="en-US" sz="1100" kern="1200" dirty="0"/>
            <a:t>Diagnosis</a:t>
          </a:r>
        </a:p>
      </dsp:txBody>
      <dsp:txXfrm>
        <a:off x="1939830" y="2215107"/>
        <a:ext cx="871433" cy="545764"/>
      </dsp:txXfrm>
    </dsp:sp>
    <dsp:sp modelId="{8F221920-AF26-423F-BFE1-F744FB83CB3A}">
      <dsp:nvSpPr>
        <dsp:cNvPr id="0" name=""/>
        <dsp:cNvSpPr/>
      </dsp:nvSpPr>
      <dsp:spPr>
        <a:xfrm>
          <a:off x="458201" y="303493"/>
          <a:ext cx="2415119" cy="2415119"/>
        </a:xfrm>
        <a:custGeom>
          <a:avLst/>
          <a:gdLst/>
          <a:ahLst/>
          <a:cxnLst/>
          <a:rect l="0" t="0" r="0" b="0"/>
          <a:pathLst>
            <a:path>
              <a:moveTo>
                <a:pt x="1355615" y="2406008"/>
              </a:moveTo>
              <a:arcTo wR="1207559" hR="1207559" stAng="4977443" swAng="845114"/>
            </a:path>
          </a:pathLst>
        </a:custGeom>
        <a:noFill/>
        <a:ln w="317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77AF59B0-BE9C-424B-83C4-039995A08608}">
      <dsp:nvSpPr>
        <dsp:cNvPr id="0" name=""/>
        <dsp:cNvSpPr/>
      </dsp:nvSpPr>
      <dsp:spPr>
        <a:xfrm>
          <a:off x="490733" y="2185582"/>
          <a:ext cx="930483" cy="604814"/>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Treatment Evaluations</a:t>
          </a:r>
        </a:p>
      </dsp:txBody>
      <dsp:txXfrm>
        <a:off x="520258" y="2215107"/>
        <a:ext cx="871433" cy="545764"/>
      </dsp:txXfrm>
    </dsp:sp>
    <dsp:sp modelId="{C6A9F4F9-0D3E-41CD-9E26-637C6BED189F}">
      <dsp:nvSpPr>
        <dsp:cNvPr id="0" name=""/>
        <dsp:cNvSpPr/>
      </dsp:nvSpPr>
      <dsp:spPr>
        <a:xfrm>
          <a:off x="458201" y="303493"/>
          <a:ext cx="2415119" cy="2415119"/>
        </a:xfrm>
        <a:custGeom>
          <a:avLst/>
          <a:gdLst/>
          <a:ahLst/>
          <a:cxnLst/>
          <a:rect l="0" t="0" r="0" b="0"/>
          <a:pathLst>
            <a:path>
              <a:moveTo>
                <a:pt x="128061" y="1748746"/>
              </a:moveTo>
              <a:arcTo wR="1207559" hR="1207559" stAng="9202437" swAng="1359160"/>
            </a:path>
          </a:pathLst>
        </a:custGeom>
        <a:noFill/>
        <a:ln w="31750" cap="flat" cmpd="sng" algn="ctr">
          <a:solidFill>
            <a:schemeClr val="accent5"/>
          </a:solidFill>
          <a:prstDash val="solid"/>
          <a:miter lim="800000"/>
          <a:tailEnd type="arrow"/>
        </a:ln>
        <a:effectLst/>
      </dsp:spPr>
      <dsp:style>
        <a:lnRef idx="1">
          <a:schemeClr val="accent5"/>
        </a:lnRef>
        <a:fillRef idx="0">
          <a:schemeClr val="accent5"/>
        </a:fillRef>
        <a:effectRef idx="0">
          <a:schemeClr val="accent5"/>
        </a:effectRef>
        <a:fontRef idx="minor">
          <a:schemeClr val="tx1"/>
        </a:fontRef>
      </dsp:style>
    </dsp:sp>
    <dsp:sp modelId="{AC50F40A-361D-4D17-ACC7-7731E626434E}">
      <dsp:nvSpPr>
        <dsp:cNvPr id="0" name=""/>
        <dsp:cNvSpPr/>
      </dsp:nvSpPr>
      <dsp:spPr>
        <a:xfrm>
          <a:off x="52061" y="835489"/>
          <a:ext cx="930483" cy="60481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Intervention Delivery</a:t>
          </a:r>
        </a:p>
      </dsp:txBody>
      <dsp:txXfrm>
        <a:off x="81586" y="865014"/>
        <a:ext cx="871433" cy="545764"/>
      </dsp:txXfrm>
    </dsp:sp>
    <dsp:sp modelId="{5FC17F8D-6516-4D27-A84B-DDE0F48323A9}">
      <dsp:nvSpPr>
        <dsp:cNvPr id="0" name=""/>
        <dsp:cNvSpPr/>
      </dsp:nvSpPr>
      <dsp:spPr>
        <a:xfrm>
          <a:off x="458201" y="303493"/>
          <a:ext cx="2415119" cy="2415119"/>
        </a:xfrm>
        <a:custGeom>
          <a:avLst/>
          <a:gdLst/>
          <a:ahLst/>
          <a:cxnLst/>
          <a:rect l="0" t="0" r="0" b="0"/>
          <a:pathLst>
            <a:path>
              <a:moveTo>
                <a:pt x="290533" y="421898"/>
              </a:moveTo>
              <a:arcTo wR="1207559" hR="1207559" stAng="13235297" swAng="1210806"/>
            </a:path>
          </a:pathLst>
        </a:custGeom>
        <a:noFill/>
        <a:ln w="31750" cap="flat" cmpd="sng" algn="ctr">
          <a:solidFill>
            <a:schemeClr val="accent5"/>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685783" eaLnBrk="1" fontAlgn="auto" hangingPunct="1">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685783" eaLnBrk="1" fontAlgn="auto" hangingPunct="1">
              <a:spcBef>
                <a:spcPts val="0"/>
              </a:spcBef>
              <a:spcAft>
                <a:spcPts val="0"/>
              </a:spcAft>
              <a:defRPr sz="1200" smtClean="0">
                <a:latin typeface="+mn-lt"/>
              </a:defRPr>
            </a:lvl1pPr>
          </a:lstStyle>
          <a:p>
            <a:pPr>
              <a:defRPr/>
            </a:pPr>
            <a:fld id="{1AAC7D5A-5852-7B44-B6BB-275DC4399E67}" type="datetimeFigureOut">
              <a:rPr lang="en-US"/>
              <a:pPr>
                <a:defRPr/>
              </a:pPr>
              <a:t>8/12/2018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685783" eaLnBrk="1" fontAlgn="auto" hangingPunct="1">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685783" eaLnBrk="1" fontAlgn="auto" hangingPunct="1">
              <a:spcBef>
                <a:spcPts val="0"/>
              </a:spcBef>
              <a:spcAft>
                <a:spcPts val="0"/>
              </a:spcAft>
              <a:defRPr sz="1200" smtClean="0">
                <a:latin typeface="+mn-lt"/>
              </a:defRPr>
            </a:lvl1pPr>
          </a:lstStyle>
          <a:p>
            <a:pPr>
              <a:defRPr/>
            </a:pPr>
            <a:fld id="{87803193-FCA0-6748-8BD4-F29C990F53A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684213" rtl="0" fontAlgn="base">
      <a:spcBef>
        <a:spcPct val="30000"/>
      </a:spcBef>
      <a:spcAft>
        <a:spcPct val="0"/>
      </a:spcAft>
      <a:defRPr sz="900" kern="1200">
        <a:solidFill>
          <a:schemeClr val="tx1"/>
        </a:solidFill>
        <a:latin typeface="+mn-lt"/>
        <a:ea typeface="+mn-ea"/>
        <a:cs typeface="+mn-cs"/>
      </a:defRPr>
    </a:lvl1pPr>
    <a:lvl2pPr marL="341313" algn="l" defTabSz="684213" rtl="0" fontAlgn="base">
      <a:spcBef>
        <a:spcPct val="30000"/>
      </a:spcBef>
      <a:spcAft>
        <a:spcPct val="0"/>
      </a:spcAft>
      <a:defRPr sz="900" kern="1200">
        <a:solidFill>
          <a:schemeClr val="tx1"/>
        </a:solidFill>
        <a:latin typeface="+mn-lt"/>
        <a:ea typeface="+mn-ea"/>
        <a:cs typeface="+mn-cs"/>
      </a:defRPr>
    </a:lvl2pPr>
    <a:lvl3pPr marL="684213" algn="l" defTabSz="684213" rtl="0" fontAlgn="base">
      <a:spcBef>
        <a:spcPct val="30000"/>
      </a:spcBef>
      <a:spcAft>
        <a:spcPct val="0"/>
      </a:spcAft>
      <a:defRPr sz="900" kern="1200">
        <a:solidFill>
          <a:schemeClr val="tx1"/>
        </a:solidFill>
        <a:latin typeface="+mn-lt"/>
        <a:ea typeface="+mn-ea"/>
        <a:cs typeface="+mn-cs"/>
      </a:defRPr>
    </a:lvl3pPr>
    <a:lvl4pPr marL="1027113" algn="l" defTabSz="684213" rtl="0" fontAlgn="base">
      <a:spcBef>
        <a:spcPct val="30000"/>
      </a:spcBef>
      <a:spcAft>
        <a:spcPct val="0"/>
      </a:spcAft>
      <a:defRPr sz="900" kern="1200">
        <a:solidFill>
          <a:schemeClr val="tx1"/>
        </a:solidFill>
        <a:latin typeface="+mn-lt"/>
        <a:ea typeface="+mn-ea"/>
        <a:cs typeface="+mn-cs"/>
      </a:defRPr>
    </a:lvl4pPr>
    <a:lvl5pPr marL="1370013" algn="l" defTabSz="684213" rtl="0" fontAlgn="base">
      <a:spcBef>
        <a:spcPct val="30000"/>
      </a:spcBef>
      <a:spcAft>
        <a:spcPct val="0"/>
      </a:spcAft>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1</a:t>
            </a:fld>
            <a:endParaRPr lang="en-US" dirty="0"/>
          </a:p>
        </p:txBody>
      </p:sp>
    </p:spTree>
    <p:extLst>
      <p:ext uri="{BB962C8B-B14F-4D97-AF65-F5344CB8AC3E}">
        <p14:creationId xmlns:p14="http://schemas.microsoft.com/office/powerpoint/2010/main" val="197746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2</a:t>
            </a:fld>
            <a:endParaRPr lang="en-US" dirty="0"/>
          </a:p>
        </p:txBody>
      </p:sp>
    </p:spTree>
    <p:extLst>
      <p:ext uri="{BB962C8B-B14F-4D97-AF65-F5344CB8AC3E}">
        <p14:creationId xmlns:p14="http://schemas.microsoft.com/office/powerpoint/2010/main" val="4198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3</a:t>
            </a:fld>
            <a:endParaRPr lang="en-US" dirty="0"/>
          </a:p>
        </p:txBody>
      </p:sp>
    </p:spTree>
    <p:extLst>
      <p:ext uri="{BB962C8B-B14F-4D97-AF65-F5344CB8AC3E}">
        <p14:creationId xmlns:p14="http://schemas.microsoft.com/office/powerpoint/2010/main" val="163408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4</a:t>
            </a:fld>
            <a:endParaRPr lang="en-US" dirty="0"/>
          </a:p>
        </p:txBody>
      </p:sp>
    </p:spTree>
    <p:extLst>
      <p:ext uri="{BB962C8B-B14F-4D97-AF65-F5344CB8AC3E}">
        <p14:creationId xmlns:p14="http://schemas.microsoft.com/office/powerpoint/2010/main" val="269057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5</a:t>
            </a:fld>
            <a:endParaRPr lang="en-US" dirty="0"/>
          </a:p>
        </p:txBody>
      </p:sp>
    </p:spTree>
    <p:extLst>
      <p:ext uri="{BB962C8B-B14F-4D97-AF65-F5344CB8AC3E}">
        <p14:creationId xmlns:p14="http://schemas.microsoft.com/office/powerpoint/2010/main" val="131097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ISE department, we have a world-class team of researchers investigating high performance computing and cyberinfrastructure. Basically they look at the hardware, middleware and software libraries needed to develop the next generation of supercomputers for scientific computing. They are truly foundational for doing big-data research in which you need efficient systems that can handle lots of throughput of data. While our faculty are pushing the frontier of research in this area, they are also committed to translating their research into practice with production systems available to scientists.</a:t>
            </a:r>
          </a:p>
          <a:p>
            <a:endParaRPr lang="en-US" dirty="0"/>
          </a:p>
          <a:p>
            <a:r>
              <a:rPr lang="en-US" dirty="0"/>
              <a:t>Geoffrey Fox and Martin </a:t>
            </a:r>
            <a:r>
              <a:rPr lang="en-US" dirty="0" err="1"/>
              <a:t>Swany</a:t>
            </a:r>
            <a:r>
              <a:rPr lang="en-US" dirty="0"/>
              <a:t> are here to represent his area.</a:t>
            </a:r>
          </a:p>
        </p:txBody>
      </p:sp>
      <p:sp>
        <p:nvSpPr>
          <p:cNvPr id="4" name="Slide Number Placeholder 3"/>
          <p:cNvSpPr>
            <a:spLocks noGrp="1"/>
          </p:cNvSpPr>
          <p:nvPr>
            <p:ph type="sldNum" sz="quarter" idx="10"/>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34417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final group I would like to introduce you to is the complex networks and systems group. Again, it is rare to have such an impressive collection of faculty around this topic of how we can use network science to better understand the world around us. They create new techniques and apply existing techniques to new data sets to understand very complicated systems that have complicated interactions, such as how information spreads in a social network, or how disease spreads in a community. They are at the forefront of using new, exciting data sets, such as twitter, to understand a variety of phenomena. Johan and Santo are here representing that group.</a:t>
            </a:r>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9</a:t>
            </a:fld>
            <a:endParaRPr lang="en-US" dirty="0"/>
          </a:p>
        </p:txBody>
      </p:sp>
    </p:spTree>
    <p:extLst>
      <p:ext uri="{BB962C8B-B14F-4D97-AF65-F5344CB8AC3E}">
        <p14:creationId xmlns:p14="http://schemas.microsoft.com/office/powerpoint/2010/main" val="150878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group is the security and privacy group, which has members from both computer science and informatics. This group is inherently interdisciplinary, because not only do you need to solve the very technical security problems, such as cryptography and how to secure systems, but humans are the weakest link in security, so we must understand policy, HCI and privacy concerns of real people in order to build a complete system. This group is also very active in educational initiatives, providing certificate and masters programs. </a:t>
            </a:r>
            <a:r>
              <a:rPr lang="en-US" dirty="0" err="1"/>
              <a:t>Apu</a:t>
            </a:r>
            <a:r>
              <a:rPr lang="en-US" dirty="0"/>
              <a:t> and Raquel are here representing this group.</a:t>
            </a:r>
          </a:p>
        </p:txBody>
      </p:sp>
      <p:sp>
        <p:nvSpPr>
          <p:cNvPr id="4" name="Slide Number Placeholder 3"/>
          <p:cNvSpPr>
            <a:spLocks noGrp="1"/>
          </p:cNvSpPr>
          <p:nvPr>
            <p:ph type="sldNum" sz="quarter" idx="10"/>
          </p:nvPr>
        </p:nvSpPr>
        <p:spPr/>
        <p:txBody>
          <a:bodyPr/>
          <a:lstStyle/>
          <a:p>
            <a:fld id="{9706D261-4ACC-5E49-97C5-9D8FD2D9A3AF}" type="slidenum">
              <a:rPr lang="en-US" smtClean="0"/>
              <a:t>10</a:t>
            </a:fld>
            <a:endParaRPr lang="en-US"/>
          </a:p>
        </p:txBody>
      </p:sp>
    </p:spTree>
    <p:extLst>
      <p:ext uri="{BB962C8B-B14F-4D97-AF65-F5344CB8AC3E}">
        <p14:creationId xmlns:p14="http://schemas.microsoft.com/office/powerpoint/2010/main" val="3206827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75FD8B72-F16A-EC45-9FC3-49B2FB3B6A1B}" type="datetimeFigureOut">
              <a:rPr lang="en-US"/>
              <a:pPr>
                <a:defRPr/>
              </a:pPr>
              <a:t>8/12/2018</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22F94E5E-9D14-B94C-8082-37E84987EEA6}" type="slidenum">
              <a:rPr lang="en-US"/>
              <a:pPr>
                <a:defRPr/>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14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C3778266-94E0-EF4C-8F4D-E06EC0D8AE1F}" type="datetimeFigureOut">
              <a:rPr lang="en-US"/>
              <a:pPr>
                <a:defRPr/>
              </a:pPr>
              <a:t>8/12/2018</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3A548C5F-E1EE-A341-9872-077AED5062C4}" type="slidenum">
              <a:rPr lang="en-US"/>
              <a:pPr>
                <a:defRPr/>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78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E23D5C5B-37A5-2B4C-AF91-5B7C93F66D90}" type="datetimeFigureOut">
              <a:rPr lang="en-US"/>
              <a:pPr>
                <a:defRPr/>
              </a:pPr>
              <a:t>8/12/2018</a:t>
            </a:fld>
            <a:endParaRPr lang="en-US" dirty="0"/>
          </a:p>
        </p:txBody>
      </p:sp>
      <p:sp>
        <p:nvSpPr>
          <p:cNvPr id="6" name="Footer Placeholder 4"/>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7" name="Slide Number Placeholder 5"/>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C2A020FB-706C-D748-BDCB-93BC392AEA05}" type="slidenum">
              <a:rPr lang="en-US"/>
              <a:pPr>
                <a:defRPr/>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46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4D1A1A26-6338-5846-89C8-A4E45B51E0E4}" type="datetimeFigureOut">
              <a:rPr lang="en-US"/>
              <a:pPr>
                <a:defRPr/>
              </a:pPr>
              <a:t>8/12/2018</a:t>
            </a:fld>
            <a:endParaRPr lang="en-US" dirty="0"/>
          </a:p>
        </p:txBody>
      </p:sp>
      <p:sp>
        <p:nvSpPr>
          <p:cNvPr id="7" name="Footer Placeholder 5"/>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8" name="Slide Number Placeholder 6"/>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896D883B-B73C-514E-863C-DA07A3AE14FB}" type="slidenum">
              <a:rPr lang="en-US"/>
              <a:pPr>
                <a:defRPr/>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66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E7E98E93-EE7C-014F-A1D1-C7BBEF695864}" type="datetimeFigureOut">
              <a:rPr lang="en-US"/>
              <a:pPr>
                <a:defRPr/>
              </a:pPr>
              <a:t>8/12/2018</a:t>
            </a:fld>
            <a:endParaRPr lang="en-US" dirty="0"/>
          </a:p>
        </p:txBody>
      </p:sp>
      <p:sp>
        <p:nvSpPr>
          <p:cNvPr id="9" name="Footer Placeholder 7"/>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10" name="Slide Number Placeholder 8"/>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9F823074-C3FB-AF48-962A-9909C27E601E}" type="slidenum">
              <a:rPr lang="en-US"/>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0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A1BB51F9-8BEC-484D-85CB-45A0DE713928}" type="datetimeFigureOut">
              <a:rPr lang="en-US"/>
              <a:pPr>
                <a:defRPr/>
              </a:pPr>
              <a:t>8/12/2018</a:t>
            </a:fld>
            <a:endParaRPr lang="en-US" dirty="0"/>
          </a:p>
        </p:txBody>
      </p:sp>
      <p:sp>
        <p:nvSpPr>
          <p:cNvPr id="5" name="Footer Placeholder 3"/>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6" name="Slide Number Placeholder 4"/>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7EA434D6-62F0-3D4B-9D14-FC0154A3B16C}" type="slidenum">
              <a:rPr lang="en-US"/>
              <a:pPr>
                <a:defRPr/>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4418044"/>
            <a:ext cx="9144000" cy="7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36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4B44BA73-E49C-6B42-B137-563BA9FD5F3B}" type="datetimeFigureOut">
              <a:rPr lang="en-US"/>
              <a:pPr>
                <a:defRPr/>
              </a:pPr>
              <a:t>8/12/2018</a:t>
            </a:fld>
            <a:endParaRPr lang="en-US" dirty="0"/>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13E40573-DD6B-8B46-A92C-CE30148FA4EF}" type="slidenum">
              <a:rPr lang="en-US"/>
              <a:pPr>
                <a:defRPr/>
              </a:pPr>
              <a:t>‹#›</a:t>
            </a:fld>
            <a:endParaRPr lang="en-US" dirty="0"/>
          </a:p>
        </p:txBody>
      </p:sp>
    </p:spTree>
    <p:extLst>
      <p:ext uri="{BB962C8B-B14F-4D97-AF65-F5344CB8AC3E}">
        <p14:creationId xmlns:p14="http://schemas.microsoft.com/office/powerpoint/2010/main" val="119044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with footer: white">
    <p:spTree>
      <p:nvGrpSpPr>
        <p:cNvPr id="1" name=""/>
        <p:cNvGrpSpPr/>
        <p:nvPr/>
      </p:nvGrpSpPr>
      <p:grpSpPr>
        <a:xfrm>
          <a:off x="0" y="0"/>
          <a:ext cx="0" cy="0"/>
          <a:chOff x="0" y="0"/>
          <a:chExt cx="0" cy="0"/>
        </a:xfrm>
      </p:grpSpPr>
      <p:grpSp>
        <p:nvGrpSpPr>
          <p:cNvPr id="8" name="Group 7"/>
          <p:cNvGrpSpPr/>
          <p:nvPr userDrawn="1"/>
        </p:nvGrpSpPr>
        <p:grpSpPr>
          <a:xfrm>
            <a:off x="-30788" y="4661517"/>
            <a:ext cx="9228667" cy="528963"/>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37437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628650" y="1370013"/>
            <a:ext cx="7886700" cy="28971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685800" rtl="0" eaLnBrk="1" fontAlgn="base" hangingPunct="1">
        <a:lnSpc>
          <a:spcPct val="90000"/>
        </a:lnSpc>
        <a:spcBef>
          <a:spcPct val="0"/>
        </a:spcBef>
        <a:spcAft>
          <a:spcPct val="0"/>
        </a:spcAft>
        <a:defRPr sz="3300" b="1" kern="1200">
          <a:solidFill>
            <a:srgbClr val="990000"/>
          </a:solidFill>
          <a:latin typeface="+mj-lt"/>
          <a:ea typeface="+mj-ea"/>
          <a:cs typeface="+mj-cs"/>
        </a:defRPr>
      </a:lvl1pPr>
      <a:lvl2pPr algn="l" defTabSz="685800" rtl="0" eaLnBrk="1" fontAlgn="base" hangingPunct="1">
        <a:lnSpc>
          <a:spcPct val="90000"/>
        </a:lnSpc>
        <a:spcBef>
          <a:spcPct val="0"/>
        </a:spcBef>
        <a:spcAft>
          <a:spcPct val="0"/>
        </a:spcAft>
        <a:defRPr sz="3300" b="1">
          <a:solidFill>
            <a:srgbClr val="990000"/>
          </a:solidFill>
          <a:latin typeface="Arial" charset="0"/>
        </a:defRPr>
      </a:lvl2pPr>
      <a:lvl3pPr algn="l" defTabSz="685800" rtl="0" eaLnBrk="1" fontAlgn="base" hangingPunct="1">
        <a:lnSpc>
          <a:spcPct val="90000"/>
        </a:lnSpc>
        <a:spcBef>
          <a:spcPct val="0"/>
        </a:spcBef>
        <a:spcAft>
          <a:spcPct val="0"/>
        </a:spcAft>
        <a:defRPr sz="3300" b="1">
          <a:solidFill>
            <a:srgbClr val="990000"/>
          </a:solidFill>
          <a:latin typeface="Arial" charset="0"/>
        </a:defRPr>
      </a:lvl3pPr>
      <a:lvl4pPr algn="l" defTabSz="685800" rtl="0" eaLnBrk="1" fontAlgn="base" hangingPunct="1">
        <a:lnSpc>
          <a:spcPct val="90000"/>
        </a:lnSpc>
        <a:spcBef>
          <a:spcPct val="0"/>
        </a:spcBef>
        <a:spcAft>
          <a:spcPct val="0"/>
        </a:spcAft>
        <a:defRPr sz="3300" b="1">
          <a:solidFill>
            <a:srgbClr val="990000"/>
          </a:solidFill>
          <a:latin typeface="Arial" charset="0"/>
        </a:defRPr>
      </a:lvl4pPr>
      <a:lvl5pPr algn="l" defTabSz="685800" rtl="0" eaLnBrk="1" fontAlgn="base" hangingPunct="1">
        <a:lnSpc>
          <a:spcPct val="90000"/>
        </a:lnSpc>
        <a:spcBef>
          <a:spcPct val="0"/>
        </a:spcBef>
        <a:spcAft>
          <a:spcPct val="0"/>
        </a:spcAft>
        <a:defRPr sz="3300" b="1">
          <a:solidFill>
            <a:srgbClr val="990000"/>
          </a:solidFill>
          <a:latin typeface="Arial" charset="0"/>
        </a:defRPr>
      </a:lvl5pPr>
      <a:lvl6pPr marL="457200" algn="l" defTabSz="685800" rtl="0" eaLnBrk="1" fontAlgn="base" hangingPunct="1">
        <a:lnSpc>
          <a:spcPct val="90000"/>
        </a:lnSpc>
        <a:spcBef>
          <a:spcPct val="0"/>
        </a:spcBef>
        <a:spcAft>
          <a:spcPct val="0"/>
        </a:spcAft>
        <a:defRPr sz="3300" b="1">
          <a:solidFill>
            <a:srgbClr val="990000"/>
          </a:solidFill>
          <a:latin typeface="Arial" charset="0"/>
        </a:defRPr>
      </a:lvl6pPr>
      <a:lvl7pPr marL="914400" algn="l" defTabSz="685800" rtl="0" eaLnBrk="1" fontAlgn="base" hangingPunct="1">
        <a:lnSpc>
          <a:spcPct val="90000"/>
        </a:lnSpc>
        <a:spcBef>
          <a:spcPct val="0"/>
        </a:spcBef>
        <a:spcAft>
          <a:spcPct val="0"/>
        </a:spcAft>
        <a:defRPr sz="3300" b="1">
          <a:solidFill>
            <a:srgbClr val="990000"/>
          </a:solidFill>
          <a:latin typeface="Arial" charset="0"/>
        </a:defRPr>
      </a:lvl7pPr>
      <a:lvl8pPr marL="1371600" algn="l" defTabSz="685800" rtl="0" eaLnBrk="1" fontAlgn="base" hangingPunct="1">
        <a:lnSpc>
          <a:spcPct val="90000"/>
        </a:lnSpc>
        <a:spcBef>
          <a:spcPct val="0"/>
        </a:spcBef>
        <a:spcAft>
          <a:spcPct val="0"/>
        </a:spcAft>
        <a:defRPr sz="3300" b="1">
          <a:solidFill>
            <a:srgbClr val="990000"/>
          </a:solidFill>
          <a:latin typeface="Arial" charset="0"/>
        </a:defRPr>
      </a:lvl8pPr>
      <a:lvl9pPr marL="1828800" algn="l" defTabSz="685800" rtl="0" eaLnBrk="1" fontAlgn="base" hangingPunct="1">
        <a:lnSpc>
          <a:spcPct val="90000"/>
        </a:lnSpc>
        <a:spcBef>
          <a:spcPct val="0"/>
        </a:spcBef>
        <a:spcAft>
          <a:spcPct val="0"/>
        </a:spcAft>
        <a:defRPr sz="3300" b="1">
          <a:solidFill>
            <a:srgbClr val="990000"/>
          </a:solidFill>
          <a:latin typeface="Arial" charset="0"/>
        </a:defRPr>
      </a:lvl9pPr>
    </p:titleStyle>
    <p:body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tiff"/><Relationship Id="rId18" Type="http://schemas.openxmlformats.org/officeDocument/2006/relationships/image" Target="../media/image34.tiff"/><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tiff"/><Relationship Id="rId17" Type="http://schemas.openxmlformats.org/officeDocument/2006/relationships/image" Target="../media/image33.tiff"/><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2.emf"/><Relationship Id="rId11" Type="http://schemas.openxmlformats.org/officeDocument/2006/relationships/image" Target="../media/image27.tiff"/><Relationship Id="rId5" Type="http://schemas.openxmlformats.org/officeDocument/2006/relationships/image" Target="../media/image21.jpeg"/><Relationship Id="rId15" Type="http://schemas.openxmlformats.org/officeDocument/2006/relationships/image" Target="../media/image31.jpg"/><Relationship Id="rId10" Type="http://schemas.openxmlformats.org/officeDocument/2006/relationships/image" Target="../media/image26.png"/><Relationship Id="rId19" Type="http://schemas.openxmlformats.org/officeDocument/2006/relationships/image" Target="../media/image35.tiff"/><Relationship Id="rId4" Type="http://schemas.openxmlformats.org/officeDocument/2006/relationships/image" Target="../media/image20.jpeg"/><Relationship Id="rId9" Type="http://schemas.openxmlformats.org/officeDocument/2006/relationships/image" Target="../media/image25.tiff"/><Relationship Id="rId14" Type="http://schemas.openxmlformats.org/officeDocument/2006/relationships/image" Target="../media/image30.tif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emf"/><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23349" y="274974"/>
            <a:ext cx="3256395" cy="993775"/>
          </a:xfrm>
        </p:spPr>
        <p:txBody>
          <a:bodyPr/>
          <a:lstStyle/>
          <a:p>
            <a:r>
              <a:rPr lang="en-US" altLang="en-US" dirty="0"/>
              <a:t>History of SICE</a:t>
            </a:r>
          </a:p>
        </p:txBody>
      </p:sp>
      <p:sp>
        <p:nvSpPr>
          <p:cNvPr id="16386" name="Content Placeholder 2"/>
          <p:cNvSpPr>
            <a:spLocks noGrp="1"/>
          </p:cNvSpPr>
          <p:nvPr>
            <p:ph idx="1"/>
          </p:nvPr>
        </p:nvSpPr>
        <p:spPr bwMode="auto">
          <a:xfrm>
            <a:off x="628649" y="1268749"/>
            <a:ext cx="8122243" cy="2799579"/>
          </a:xfrm>
        </p:spPr>
        <p:txBody>
          <a:bodyPr wrap="square" numCol="1" anchor="t" anchorCtr="0" compatLnSpc="1">
            <a:prstTxWarp prst="textNoShape">
              <a:avLst/>
            </a:prstTxWarp>
            <a:noAutofit/>
          </a:bodyPr>
          <a:lstStyle/>
          <a:p>
            <a:pPr>
              <a:lnSpc>
                <a:spcPct val="120000"/>
              </a:lnSpc>
              <a:spcBef>
                <a:spcPts val="0"/>
              </a:spcBef>
              <a:spcAft>
                <a:spcPts val="600"/>
              </a:spcAft>
            </a:pPr>
            <a:r>
              <a:rPr lang="en-US" altLang="en-US" sz="1700" dirty="0"/>
              <a:t>2000: School of Informatics established—first of its kind in the United States.</a:t>
            </a:r>
          </a:p>
          <a:p>
            <a:pPr>
              <a:lnSpc>
                <a:spcPct val="120000"/>
              </a:lnSpc>
              <a:spcBef>
                <a:spcPts val="0"/>
              </a:spcBef>
              <a:spcAft>
                <a:spcPts val="600"/>
              </a:spcAft>
            </a:pPr>
            <a:r>
              <a:rPr lang="en-US" altLang="en-US" sz="1700" dirty="0"/>
              <a:t>2005: Computer Science (established in 1971) becomes part of the school</a:t>
            </a:r>
          </a:p>
          <a:p>
            <a:pPr>
              <a:lnSpc>
                <a:spcPct val="120000"/>
              </a:lnSpc>
              <a:spcBef>
                <a:spcPts val="0"/>
              </a:spcBef>
              <a:spcAft>
                <a:spcPts val="600"/>
              </a:spcAft>
            </a:pPr>
            <a:r>
              <a:rPr lang="en-US" altLang="en-US" sz="1700" dirty="0"/>
              <a:t>2009: Becomes School of Informatics and Computing</a:t>
            </a:r>
          </a:p>
          <a:p>
            <a:pPr>
              <a:lnSpc>
                <a:spcPct val="120000"/>
              </a:lnSpc>
              <a:spcBef>
                <a:spcPts val="0"/>
              </a:spcBef>
              <a:spcAft>
                <a:spcPts val="600"/>
              </a:spcAft>
            </a:pPr>
            <a:r>
              <a:rPr lang="en-US" altLang="en-US" sz="1700" dirty="0"/>
              <a:t>2013: Library and Information Science (established in 1951) joins the school</a:t>
            </a:r>
          </a:p>
          <a:p>
            <a:pPr>
              <a:lnSpc>
                <a:spcPct val="120000"/>
              </a:lnSpc>
              <a:spcBef>
                <a:spcPts val="0"/>
              </a:spcBef>
              <a:spcAft>
                <a:spcPts val="600"/>
              </a:spcAft>
            </a:pPr>
            <a:r>
              <a:rPr lang="en-US" altLang="en-US" sz="1700" dirty="0"/>
              <a:t>2015: Data Science Program launched</a:t>
            </a:r>
          </a:p>
          <a:p>
            <a:pPr>
              <a:lnSpc>
                <a:spcPct val="120000"/>
              </a:lnSpc>
              <a:spcBef>
                <a:spcPts val="0"/>
              </a:spcBef>
              <a:spcAft>
                <a:spcPts val="600"/>
              </a:spcAft>
            </a:pPr>
            <a:r>
              <a:rPr lang="en-US" altLang="en-US" sz="1700" dirty="0"/>
              <a:t>2016: Intelligent Systems Engineering launches</a:t>
            </a:r>
          </a:p>
          <a:p>
            <a:pPr>
              <a:lnSpc>
                <a:spcPct val="120000"/>
              </a:lnSpc>
              <a:spcBef>
                <a:spcPts val="0"/>
              </a:spcBef>
              <a:spcAft>
                <a:spcPts val="600"/>
              </a:spcAft>
            </a:pPr>
            <a:r>
              <a:rPr lang="en-US" altLang="en-US" sz="1700" dirty="0"/>
              <a:t>2017: Becomes School of Informatics, Computing, and Engineering</a:t>
            </a:r>
          </a:p>
        </p:txBody>
      </p:sp>
      <p:pic>
        <p:nvPicPr>
          <p:cNvPr id="4" name="Picture 3">
            <a:extLst>
              <a:ext uri="{FF2B5EF4-FFF2-40B4-BE49-F238E27FC236}">
                <a16:creationId xmlns:a16="http://schemas.microsoft.com/office/drawing/2014/main" id="{4A8AC3AC-6938-40D2-B4AF-3EFD45A01C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676"/>
          <a:stretch/>
        </p:blipFill>
        <p:spPr>
          <a:xfrm>
            <a:off x="3479744" y="137486"/>
            <a:ext cx="5346357" cy="11129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A347A-3BEF-B141-85DF-20DABF2EA745}"/>
              </a:ext>
            </a:extLst>
          </p:cNvPr>
          <p:cNvSpPr txBox="1"/>
          <p:nvPr/>
        </p:nvSpPr>
        <p:spPr>
          <a:xfrm>
            <a:off x="-11054" y="34918"/>
            <a:ext cx="8492800" cy="507831"/>
          </a:xfrm>
          <a:prstGeom prst="rect">
            <a:avLst/>
          </a:prstGeom>
          <a:noFill/>
        </p:spPr>
        <p:txBody>
          <a:bodyPr wrap="square" rtlCol="0">
            <a:spAutoFit/>
          </a:bodyPr>
          <a:lstStyle/>
          <a:p>
            <a:r>
              <a:rPr lang="en-US" sz="2700" b="1" dirty="0">
                <a:solidFill>
                  <a:srgbClr val="C00000"/>
                </a:solidFill>
              </a:rPr>
              <a:t>Security &amp; Privacy in Informatics, and Computing</a:t>
            </a:r>
          </a:p>
        </p:txBody>
      </p:sp>
      <p:sp>
        <p:nvSpPr>
          <p:cNvPr id="5" name="TextBox 4">
            <a:extLst>
              <a:ext uri="{FF2B5EF4-FFF2-40B4-BE49-F238E27FC236}">
                <a16:creationId xmlns:a16="http://schemas.microsoft.com/office/drawing/2014/main" id="{30DD3B8D-071B-EF46-918D-72EC8AF7BC63}"/>
              </a:ext>
            </a:extLst>
          </p:cNvPr>
          <p:cNvSpPr txBox="1"/>
          <p:nvPr/>
        </p:nvSpPr>
        <p:spPr>
          <a:xfrm>
            <a:off x="44438" y="2719495"/>
            <a:ext cx="1069524" cy="300082"/>
          </a:xfrm>
          <a:prstGeom prst="rect">
            <a:avLst/>
          </a:prstGeom>
          <a:noFill/>
        </p:spPr>
        <p:txBody>
          <a:bodyPr wrap="none" rtlCol="0">
            <a:spAutoFit/>
          </a:bodyPr>
          <a:lstStyle/>
          <a:p>
            <a:pPr algn="ctr"/>
            <a:r>
              <a:rPr lang="en-US" sz="1350" dirty="0"/>
              <a:t>Jean Camp</a:t>
            </a:r>
          </a:p>
        </p:txBody>
      </p:sp>
      <p:sp>
        <p:nvSpPr>
          <p:cNvPr id="6" name="TextBox 5">
            <a:extLst>
              <a:ext uri="{FF2B5EF4-FFF2-40B4-BE49-F238E27FC236}">
                <a16:creationId xmlns:a16="http://schemas.microsoft.com/office/drawing/2014/main" id="{1ED6FF76-4C09-5044-A3ED-B2BA8B7FD0C8}"/>
              </a:ext>
            </a:extLst>
          </p:cNvPr>
          <p:cNvSpPr txBox="1"/>
          <p:nvPr/>
        </p:nvSpPr>
        <p:spPr>
          <a:xfrm>
            <a:off x="8045580" y="4495277"/>
            <a:ext cx="1175322" cy="300082"/>
          </a:xfrm>
          <a:prstGeom prst="rect">
            <a:avLst/>
          </a:prstGeom>
          <a:solidFill>
            <a:schemeClr val="bg1"/>
          </a:solidFill>
        </p:spPr>
        <p:txBody>
          <a:bodyPr wrap="none" rtlCol="0">
            <a:spAutoFit/>
          </a:bodyPr>
          <a:lstStyle/>
          <a:p>
            <a:pPr algn="ctr"/>
            <a:r>
              <a:rPr lang="en-US" sz="1350" dirty="0"/>
              <a:t>Sameer </a:t>
            </a:r>
            <a:r>
              <a:rPr lang="en-US" sz="1350" dirty="0" err="1"/>
              <a:t>Patil</a:t>
            </a:r>
            <a:endParaRPr lang="en-US" sz="1350" dirty="0"/>
          </a:p>
        </p:txBody>
      </p:sp>
      <p:sp>
        <p:nvSpPr>
          <p:cNvPr id="7" name="TextBox 6">
            <a:extLst>
              <a:ext uri="{FF2B5EF4-FFF2-40B4-BE49-F238E27FC236}">
                <a16:creationId xmlns:a16="http://schemas.microsoft.com/office/drawing/2014/main" id="{50EB35D7-60F8-DA4C-A6B6-8E3EAC93B107}"/>
              </a:ext>
            </a:extLst>
          </p:cNvPr>
          <p:cNvSpPr txBox="1"/>
          <p:nvPr/>
        </p:nvSpPr>
        <p:spPr>
          <a:xfrm>
            <a:off x="-25325" y="1523651"/>
            <a:ext cx="1285548" cy="276999"/>
          </a:xfrm>
          <a:prstGeom prst="rect">
            <a:avLst/>
          </a:prstGeom>
          <a:noFill/>
        </p:spPr>
        <p:txBody>
          <a:bodyPr wrap="square" rtlCol="0">
            <a:spAutoFit/>
          </a:bodyPr>
          <a:lstStyle/>
          <a:p>
            <a:pPr algn="ctr"/>
            <a:r>
              <a:rPr lang="en-US" sz="1200" dirty="0" err="1"/>
              <a:t>Xiaofeng</a:t>
            </a:r>
            <a:r>
              <a:rPr lang="en-US" sz="1200" dirty="0"/>
              <a:t> Wang</a:t>
            </a:r>
          </a:p>
        </p:txBody>
      </p:sp>
      <p:sp>
        <p:nvSpPr>
          <p:cNvPr id="8" name="TextBox 7">
            <a:extLst>
              <a:ext uri="{FF2B5EF4-FFF2-40B4-BE49-F238E27FC236}">
                <a16:creationId xmlns:a16="http://schemas.microsoft.com/office/drawing/2014/main" id="{5EDF9588-A7EB-D246-BD90-FA696B333554}"/>
              </a:ext>
            </a:extLst>
          </p:cNvPr>
          <p:cNvSpPr txBox="1"/>
          <p:nvPr/>
        </p:nvSpPr>
        <p:spPr>
          <a:xfrm>
            <a:off x="3786" y="3824639"/>
            <a:ext cx="1175322" cy="300082"/>
          </a:xfrm>
          <a:prstGeom prst="rect">
            <a:avLst/>
          </a:prstGeom>
          <a:noFill/>
        </p:spPr>
        <p:txBody>
          <a:bodyPr wrap="none" rtlCol="0">
            <a:spAutoFit/>
          </a:bodyPr>
          <a:lstStyle/>
          <a:p>
            <a:pPr algn="ctr"/>
            <a:r>
              <a:rPr lang="en-US" sz="1350" dirty="0" err="1"/>
              <a:t>Apu</a:t>
            </a:r>
            <a:r>
              <a:rPr lang="en-US" sz="1350" dirty="0"/>
              <a:t> Kapadia</a:t>
            </a:r>
          </a:p>
        </p:txBody>
      </p:sp>
      <p:sp>
        <p:nvSpPr>
          <p:cNvPr id="9" name="TextBox 8">
            <a:extLst>
              <a:ext uri="{FF2B5EF4-FFF2-40B4-BE49-F238E27FC236}">
                <a16:creationId xmlns:a16="http://schemas.microsoft.com/office/drawing/2014/main" id="{E6551D8E-8607-A544-A23A-599BE731AAD0}"/>
              </a:ext>
            </a:extLst>
          </p:cNvPr>
          <p:cNvSpPr txBox="1"/>
          <p:nvPr/>
        </p:nvSpPr>
        <p:spPr>
          <a:xfrm>
            <a:off x="1373935" y="2118095"/>
            <a:ext cx="6705080" cy="1015663"/>
          </a:xfrm>
          <a:prstGeom prst="rect">
            <a:avLst/>
          </a:prstGeom>
          <a:noFill/>
        </p:spPr>
        <p:txBody>
          <a:bodyPr wrap="square" rtlCol="0">
            <a:spAutoFit/>
          </a:bodyPr>
          <a:lstStyle/>
          <a:p>
            <a:r>
              <a:rPr lang="en-US" sz="2000" b="1" i="1" dirty="0">
                <a:solidFill>
                  <a:srgbClr val="C00000"/>
                </a:solidFill>
                <a:latin typeface="Century Gothic" panose="020B0502020202020204" pitchFamily="34" charset="0"/>
                <a:ea typeface="Ayuthaya" pitchFamily="2" charset="-34"/>
                <a:cs typeface="Ayuthaya" pitchFamily="2" charset="-34"/>
              </a:rPr>
              <a:t>Building a more secure digital world for all users through research, multidisciplinary education, and outreach to industry, government, and academia.</a:t>
            </a:r>
          </a:p>
        </p:txBody>
      </p:sp>
      <p:pic>
        <p:nvPicPr>
          <p:cNvPr id="22" name="Picture Placeholder 4">
            <a:extLst>
              <a:ext uri="{FF2B5EF4-FFF2-40B4-BE49-F238E27FC236}">
                <a16:creationId xmlns:a16="http://schemas.microsoft.com/office/drawing/2014/main" id="{A8E55C35-95C1-5649-96FE-F3ABD54DC16E}"/>
              </a:ext>
            </a:extLst>
          </p:cNvPr>
          <p:cNvPicPr>
            <a:picLocks noChangeAspect="1"/>
          </p:cNvPicPr>
          <p:nvPr/>
        </p:nvPicPr>
        <p:blipFill>
          <a:blip r:embed="rId3">
            <a:extLst>
              <a:ext uri="{28A0092B-C50C-407E-A947-70E740481C1C}">
                <a14:useLocalDpi xmlns:a14="http://schemas.microsoft.com/office/drawing/2010/main" val="0"/>
              </a:ext>
            </a:extLst>
          </a:blip>
          <a:srcRect t="5049" b="5049"/>
          <a:stretch>
            <a:fillRect/>
          </a:stretch>
        </p:blipFill>
        <p:spPr>
          <a:xfrm>
            <a:off x="109414" y="630791"/>
            <a:ext cx="1016070" cy="914300"/>
          </a:xfrm>
          <a:prstGeom prst="rect">
            <a:avLst/>
          </a:prstGeom>
        </p:spPr>
      </p:pic>
      <p:sp>
        <p:nvSpPr>
          <p:cNvPr id="24" name="TextBox 23">
            <a:extLst>
              <a:ext uri="{FF2B5EF4-FFF2-40B4-BE49-F238E27FC236}">
                <a16:creationId xmlns:a16="http://schemas.microsoft.com/office/drawing/2014/main" id="{8A452216-8566-CA42-A8B3-F16DE44B10F8}"/>
              </a:ext>
            </a:extLst>
          </p:cNvPr>
          <p:cNvSpPr txBox="1"/>
          <p:nvPr/>
        </p:nvSpPr>
        <p:spPr>
          <a:xfrm>
            <a:off x="8084052" y="1026137"/>
            <a:ext cx="1098378" cy="300082"/>
          </a:xfrm>
          <a:prstGeom prst="rect">
            <a:avLst/>
          </a:prstGeom>
          <a:noFill/>
        </p:spPr>
        <p:txBody>
          <a:bodyPr wrap="none" rtlCol="0">
            <a:spAutoFit/>
          </a:bodyPr>
          <a:lstStyle/>
          <a:p>
            <a:pPr algn="ctr"/>
            <a:r>
              <a:rPr lang="en-US" sz="1350" dirty="0"/>
              <a:t>Ryan Henry</a:t>
            </a:r>
          </a:p>
        </p:txBody>
      </p:sp>
      <p:sp>
        <p:nvSpPr>
          <p:cNvPr id="25" name="TextBox 24">
            <a:extLst>
              <a:ext uri="{FF2B5EF4-FFF2-40B4-BE49-F238E27FC236}">
                <a16:creationId xmlns:a16="http://schemas.microsoft.com/office/drawing/2014/main" id="{4A43FAA6-5E59-2943-8CF3-94E402B9CF32}"/>
              </a:ext>
            </a:extLst>
          </p:cNvPr>
          <p:cNvSpPr txBox="1"/>
          <p:nvPr/>
        </p:nvSpPr>
        <p:spPr>
          <a:xfrm>
            <a:off x="8122525" y="2165348"/>
            <a:ext cx="1021433" cy="300082"/>
          </a:xfrm>
          <a:prstGeom prst="rect">
            <a:avLst/>
          </a:prstGeom>
          <a:noFill/>
        </p:spPr>
        <p:txBody>
          <a:bodyPr wrap="none" rtlCol="0">
            <a:spAutoFit/>
          </a:bodyPr>
          <a:lstStyle/>
          <a:p>
            <a:pPr algn="ctr"/>
            <a:r>
              <a:rPr lang="en-US" sz="1350" dirty="0"/>
              <a:t>Raquel Hill</a:t>
            </a:r>
          </a:p>
        </p:txBody>
      </p:sp>
      <p:sp>
        <p:nvSpPr>
          <p:cNvPr id="26" name="TextBox 25">
            <a:extLst>
              <a:ext uri="{FF2B5EF4-FFF2-40B4-BE49-F238E27FC236}">
                <a16:creationId xmlns:a16="http://schemas.microsoft.com/office/drawing/2014/main" id="{0CC78FC1-3B9D-7A40-AAB7-7342EE67D90F}"/>
              </a:ext>
            </a:extLst>
          </p:cNvPr>
          <p:cNvSpPr txBox="1"/>
          <p:nvPr/>
        </p:nvSpPr>
        <p:spPr>
          <a:xfrm>
            <a:off x="8114510" y="3382332"/>
            <a:ext cx="1037463" cy="300082"/>
          </a:xfrm>
          <a:prstGeom prst="rect">
            <a:avLst/>
          </a:prstGeom>
          <a:noFill/>
        </p:spPr>
        <p:txBody>
          <a:bodyPr wrap="none" rtlCol="0">
            <a:spAutoFit/>
          </a:bodyPr>
          <a:lstStyle/>
          <a:p>
            <a:pPr algn="ctr"/>
            <a:r>
              <a:rPr lang="en-US" sz="1350"/>
              <a:t>Yan Huang</a:t>
            </a:r>
            <a:endParaRPr lang="en-US" sz="1350" dirty="0"/>
          </a:p>
        </p:txBody>
      </p:sp>
      <p:pic>
        <p:nvPicPr>
          <p:cNvPr id="27" name="Picture Placeholder 4">
            <a:extLst>
              <a:ext uri="{FF2B5EF4-FFF2-40B4-BE49-F238E27FC236}">
                <a16:creationId xmlns:a16="http://schemas.microsoft.com/office/drawing/2014/main" id="{2C838ACD-879C-104B-B34F-E3C0BA7991E4}"/>
              </a:ext>
            </a:extLst>
          </p:cNvPr>
          <p:cNvPicPr>
            <a:picLocks noChangeAspect="1"/>
          </p:cNvPicPr>
          <p:nvPr/>
        </p:nvPicPr>
        <p:blipFill>
          <a:blip r:embed="rId4">
            <a:extLst>
              <a:ext uri="{28A0092B-C50C-407E-A947-70E740481C1C}">
                <a14:useLocalDpi xmlns:a14="http://schemas.microsoft.com/office/drawing/2010/main" val="0"/>
              </a:ext>
            </a:extLst>
          </a:blip>
          <a:srcRect t="5049" b="5049"/>
          <a:stretch>
            <a:fillRect/>
          </a:stretch>
        </p:blipFill>
        <p:spPr>
          <a:xfrm>
            <a:off x="103804" y="3017664"/>
            <a:ext cx="975287" cy="830469"/>
          </a:xfrm>
          <a:prstGeom prst="rect">
            <a:avLst/>
          </a:prstGeom>
        </p:spPr>
      </p:pic>
      <p:pic>
        <p:nvPicPr>
          <p:cNvPr id="28" name="Picture 27">
            <a:extLst>
              <a:ext uri="{FF2B5EF4-FFF2-40B4-BE49-F238E27FC236}">
                <a16:creationId xmlns:a16="http://schemas.microsoft.com/office/drawing/2014/main" id="{22BA003F-4457-5348-AD3A-0134405CEF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7063" y="58046"/>
            <a:ext cx="992356" cy="102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4">
            <a:extLst>
              <a:ext uri="{FF2B5EF4-FFF2-40B4-BE49-F238E27FC236}">
                <a16:creationId xmlns:a16="http://schemas.microsoft.com/office/drawing/2014/main" id="{63852DEC-E277-2A49-8C11-220D5633659D}"/>
              </a:ext>
            </a:extLst>
          </p:cNvPr>
          <p:cNvSpPr>
            <a:spLocks noChangeArrowheads="1"/>
          </p:cNvSpPr>
          <p:nvPr/>
        </p:nvSpPr>
        <p:spPr bwMode="auto">
          <a:xfrm>
            <a:off x="8171420" y="3645042"/>
            <a:ext cx="923642" cy="859838"/>
          </a:xfrm>
          <a:prstGeom prst="rect">
            <a:avLst/>
          </a:prstGeom>
          <a:blipFill dpi="0" rotWithShape="1">
            <a:blip r:embed="rId6"/>
            <a:srcRect/>
            <a:stretch>
              <a:fillRect/>
            </a:stretch>
          </a:blipFill>
          <a:ln w="9525">
            <a:solidFill>
              <a:schemeClr val="tx1"/>
            </a:solidFill>
            <a:round/>
            <a:headEnd/>
            <a:tailEnd/>
          </a:ln>
        </p:spPr>
        <p:txBody>
          <a:bodyPr/>
          <a:lstStyle>
            <a:lvl1pPr>
              <a:spcBef>
                <a:spcPct val="20000"/>
              </a:spcBef>
              <a:buChar char="•"/>
              <a:defRPr sz="2000">
                <a:solidFill>
                  <a:schemeClr val="tx1"/>
                </a:solidFill>
                <a:latin typeface="Arial" charset="0"/>
                <a:ea typeface="ＭＳ Ｐゴシック" charset="-128"/>
              </a:defRPr>
            </a:lvl1pPr>
            <a:lvl2pPr marL="742950" indent="-285750">
              <a:spcBef>
                <a:spcPct val="20000"/>
              </a:spcBef>
              <a:buChar char="–"/>
              <a:defRPr sz="2000">
                <a:solidFill>
                  <a:schemeClr val="tx1"/>
                </a:solidFill>
                <a:latin typeface="Arial" charset="0"/>
                <a:ea typeface="ＭＳ Ｐゴシック" charset="-128"/>
              </a:defRPr>
            </a:lvl2pPr>
            <a:lvl3pPr marL="1143000" indent="-228600">
              <a:spcBef>
                <a:spcPct val="20000"/>
              </a:spcBef>
              <a:buChar char="•"/>
              <a:defRPr sz="1600">
                <a:solidFill>
                  <a:schemeClr val="tx1"/>
                </a:solidFill>
                <a:latin typeface="Arial" charset="0"/>
                <a:ea typeface="ＭＳ Ｐゴシック" charset="-128"/>
              </a:defRPr>
            </a:lvl3pPr>
            <a:lvl4pPr marL="1600200" indent="-228600">
              <a:spcBef>
                <a:spcPct val="20000"/>
              </a:spcBef>
              <a:buChar char="–"/>
              <a:defRPr sz="1600">
                <a:solidFill>
                  <a:schemeClr val="tx1"/>
                </a:solidFill>
                <a:latin typeface="Arial" charset="0"/>
                <a:ea typeface="ＭＳ Ｐゴシック" charset="-128"/>
              </a:defRPr>
            </a:lvl4pPr>
            <a:lvl5pPr marL="2057400" indent="-228600">
              <a:spcBef>
                <a:spcPct val="20000"/>
              </a:spcBef>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lgn="ctr">
              <a:spcBef>
                <a:spcPct val="0"/>
              </a:spcBef>
              <a:buFontTx/>
              <a:buNone/>
            </a:pPr>
            <a:endParaRPr lang="x-none" altLang="x-none" sz="1800"/>
          </a:p>
        </p:txBody>
      </p:sp>
      <p:grpSp>
        <p:nvGrpSpPr>
          <p:cNvPr id="55" name="Group 54">
            <a:extLst>
              <a:ext uri="{FF2B5EF4-FFF2-40B4-BE49-F238E27FC236}">
                <a16:creationId xmlns:a16="http://schemas.microsoft.com/office/drawing/2014/main" id="{8FF38001-CEB8-C042-ACE2-933D194E64EE}"/>
              </a:ext>
            </a:extLst>
          </p:cNvPr>
          <p:cNvGrpSpPr/>
          <p:nvPr/>
        </p:nvGrpSpPr>
        <p:grpSpPr>
          <a:xfrm>
            <a:off x="3657220" y="3128687"/>
            <a:ext cx="1420818" cy="1331507"/>
            <a:chOff x="3657220" y="3461196"/>
            <a:chExt cx="1420818" cy="1331507"/>
          </a:xfrm>
        </p:grpSpPr>
        <p:sp>
          <p:nvSpPr>
            <p:cNvPr id="19" name="TextBox 18">
              <a:extLst>
                <a:ext uri="{FF2B5EF4-FFF2-40B4-BE49-F238E27FC236}">
                  <a16:creationId xmlns:a16="http://schemas.microsoft.com/office/drawing/2014/main" id="{E87004F2-7034-BC47-954A-1DD0FD4F8A38}"/>
                </a:ext>
              </a:extLst>
            </p:cNvPr>
            <p:cNvSpPr txBox="1"/>
            <p:nvPr/>
          </p:nvSpPr>
          <p:spPr>
            <a:xfrm>
              <a:off x="3657220" y="4331038"/>
              <a:ext cx="1420818" cy="461665"/>
            </a:xfrm>
            <a:prstGeom prst="rect">
              <a:avLst/>
            </a:prstGeom>
            <a:noFill/>
          </p:spPr>
          <p:txBody>
            <a:bodyPr wrap="square" rtlCol="0">
              <a:spAutoFit/>
            </a:bodyPr>
            <a:lstStyle/>
            <a:p>
              <a:pPr algn="ctr"/>
              <a:r>
                <a:rPr lang="en-US" sz="1200" dirty="0"/>
                <a:t>MS in Secure Computing</a:t>
              </a:r>
            </a:p>
          </p:txBody>
        </p:sp>
        <p:pic>
          <p:nvPicPr>
            <p:cNvPr id="34" name="Picture 33">
              <a:extLst>
                <a:ext uri="{FF2B5EF4-FFF2-40B4-BE49-F238E27FC236}">
                  <a16:creationId xmlns:a16="http://schemas.microsoft.com/office/drawing/2014/main" id="{F776C830-E239-D741-9A1E-691A2467D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473" y="3461196"/>
              <a:ext cx="730313" cy="916303"/>
            </a:xfrm>
            <a:prstGeom prst="rect">
              <a:avLst/>
            </a:prstGeom>
          </p:spPr>
        </p:pic>
      </p:grpSp>
      <p:grpSp>
        <p:nvGrpSpPr>
          <p:cNvPr id="50" name="Group 49">
            <a:extLst>
              <a:ext uri="{FF2B5EF4-FFF2-40B4-BE49-F238E27FC236}">
                <a16:creationId xmlns:a16="http://schemas.microsoft.com/office/drawing/2014/main" id="{13303667-7028-5F4A-AD15-3C677DD7F98F}"/>
              </a:ext>
            </a:extLst>
          </p:cNvPr>
          <p:cNvGrpSpPr/>
          <p:nvPr/>
        </p:nvGrpSpPr>
        <p:grpSpPr>
          <a:xfrm>
            <a:off x="1285267" y="554084"/>
            <a:ext cx="6955404" cy="1619670"/>
            <a:chOff x="1285267" y="978034"/>
            <a:chExt cx="6955404" cy="1619670"/>
          </a:xfrm>
        </p:grpSpPr>
        <p:grpSp>
          <p:nvGrpSpPr>
            <p:cNvPr id="44" name="Group 43">
              <a:extLst>
                <a:ext uri="{FF2B5EF4-FFF2-40B4-BE49-F238E27FC236}">
                  <a16:creationId xmlns:a16="http://schemas.microsoft.com/office/drawing/2014/main" id="{F6BFBAC2-E54A-7948-80FA-615BECECFE37}"/>
                </a:ext>
              </a:extLst>
            </p:cNvPr>
            <p:cNvGrpSpPr/>
            <p:nvPr/>
          </p:nvGrpSpPr>
          <p:grpSpPr>
            <a:xfrm>
              <a:off x="1285267" y="978034"/>
              <a:ext cx="1100185" cy="1604433"/>
              <a:chOff x="1285267" y="978034"/>
              <a:chExt cx="1100185" cy="1604433"/>
            </a:xfrm>
          </p:grpSpPr>
          <p:sp>
            <p:nvSpPr>
              <p:cNvPr id="13" name="TextBox 12">
                <a:extLst>
                  <a:ext uri="{FF2B5EF4-FFF2-40B4-BE49-F238E27FC236}">
                    <a16:creationId xmlns:a16="http://schemas.microsoft.com/office/drawing/2014/main" id="{73EC0395-E745-074B-BC72-258F883FCFD3}"/>
                  </a:ext>
                </a:extLst>
              </p:cNvPr>
              <p:cNvSpPr txBox="1"/>
              <p:nvPr/>
            </p:nvSpPr>
            <p:spPr>
              <a:xfrm>
                <a:off x="1285267" y="2074636"/>
                <a:ext cx="1097339" cy="507831"/>
              </a:xfrm>
              <a:prstGeom prst="rect">
                <a:avLst/>
              </a:prstGeom>
              <a:noFill/>
            </p:spPr>
            <p:txBody>
              <a:bodyPr wrap="square" rtlCol="0">
                <a:spAutoFit/>
              </a:bodyPr>
              <a:lstStyle/>
              <a:p>
                <a:pPr algn="ctr"/>
                <a:r>
                  <a:rPr lang="en-US" sz="1350" dirty="0" err="1"/>
                  <a:t>IoT</a:t>
                </a:r>
                <a:r>
                  <a:rPr lang="en-US" sz="1350" dirty="0"/>
                  <a:t> &amp; Wearables</a:t>
                </a:r>
              </a:p>
            </p:txBody>
          </p:sp>
          <p:pic>
            <p:nvPicPr>
              <p:cNvPr id="30" name="Picture 29">
                <a:extLst>
                  <a:ext uri="{FF2B5EF4-FFF2-40B4-BE49-F238E27FC236}">
                    <a16:creationId xmlns:a16="http://schemas.microsoft.com/office/drawing/2014/main" id="{32BA7DE2-B2F1-E048-8B99-ED4268E7AE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6632" y="978034"/>
                <a:ext cx="1098820" cy="1157471"/>
              </a:xfrm>
              <a:prstGeom prst="rect">
                <a:avLst/>
              </a:prstGeom>
            </p:spPr>
          </p:pic>
        </p:grpSp>
        <p:grpSp>
          <p:nvGrpSpPr>
            <p:cNvPr id="49" name="Group 48">
              <a:extLst>
                <a:ext uri="{FF2B5EF4-FFF2-40B4-BE49-F238E27FC236}">
                  <a16:creationId xmlns:a16="http://schemas.microsoft.com/office/drawing/2014/main" id="{69907FDE-5559-E540-8A0B-86F07F3DC924}"/>
                </a:ext>
              </a:extLst>
            </p:cNvPr>
            <p:cNvGrpSpPr/>
            <p:nvPr/>
          </p:nvGrpSpPr>
          <p:grpSpPr>
            <a:xfrm>
              <a:off x="6645426" y="984907"/>
              <a:ext cx="1595245" cy="1597835"/>
              <a:chOff x="6645426" y="984907"/>
              <a:chExt cx="1595245" cy="1597835"/>
            </a:xfrm>
          </p:grpSpPr>
          <p:sp>
            <p:nvSpPr>
              <p:cNvPr id="15" name="TextBox 14">
                <a:extLst>
                  <a:ext uri="{FF2B5EF4-FFF2-40B4-BE49-F238E27FC236}">
                    <a16:creationId xmlns:a16="http://schemas.microsoft.com/office/drawing/2014/main" id="{32E1F39D-8EC2-1149-A463-9B422173A2FB}"/>
                  </a:ext>
                </a:extLst>
              </p:cNvPr>
              <p:cNvSpPr txBox="1"/>
              <p:nvPr/>
            </p:nvSpPr>
            <p:spPr>
              <a:xfrm>
                <a:off x="6645426" y="2074911"/>
                <a:ext cx="1595245" cy="507831"/>
              </a:xfrm>
              <a:prstGeom prst="rect">
                <a:avLst/>
              </a:prstGeom>
              <a:noFill/>
            </p:spPr>
            <p:txBody>
              <a:bodyPr wrap="square" rtlCol="0">
                <a:spAutoFit/>
              </a:bodyPr>
              <a:lstStyle/>
              <a:p>
                <a:pPr algn="ctr"/>
                <a:r>
                  <a:rPr lang="en-US" sz="1350" dirty="0" err="1"/>
                  <a:t>eCrime</a:t>
                </a:r>
                <a:r>
                  <a:rPr lang="en-US" sz="1350" dirty="0"/>
                  <a:t> &amp;</a:t>
                </a:r>
              </a:p>
              <a:p>
                <a:pPr algn="ctr"/>
                <a:r>
                  <a:rPr lang="en-US" sz="1350" dirty="0"/>
                  <a:t>Malware</a:t>
                </a:r>
              </a:p>
            </p:txBody>
          </p:sp>
          <p:pic>
            <p:nvPicPr>
              <p:cNvPr id="31" name="Picture 30">
                <a:extLst>
                  <a:ext uri="{FF2B5EF4-FFF2-40B4-BE49-F238E27FC236}">
                    <a16:creationId xmlns:a16="http://schemas.microsoft.com/office/drawing/2014/main" id="{C6B34EC2-C9C8-D74F-AAEC-D9559D127D99}"/>
                  </a:ext>
                </a:extLst>
              </p:cNvPr>
              <p:cNvPicPr>
                <a:picLocks noChangeAspect="1"/>
              </p:cNvPicPr>
              <p:nvPr/>
            </p:nvPicPr>
            <p:blipFill>
              <a:blip r:embed="rId9"/>
              <a:stretch>
                <a:fillRect/>
              </a:stretch>
            </p:blipFill>
            <p:spPr>
              <a:xfrm>
                <a:off x="6942662" y="984907"/>
                <a:ext cx="1000772" cy="1115153"/>
              </a:xfrm>
              <a:prstGeom prst="rect">
                <a:avLst/>
              </a:prstGeom>
            </p:spPr>
          </p:pic>
        </p:grpSp>
        <p:grpSp>
          <p:nvGrpSpPr>
            <p:cNvPr id="46" name="Group 45">
              <a:extLst>
                <a:ext uri="{FF2B5EF4-FFF2-40B4-BE49-F238E27FC236}">
                  <a16:creationId xmlns:a16="http://schemas.microsoft.com/office/drawing/2014/main" id="{D480A3B6-C631-5942-B04D-257E6D92BEBA}"/>
                </a:ext>
              </a:extLst>
            </p:cNvPr>
            <p:cNvGrpSpPr/>
            <p:nvPr/>
          </p:nvGrpSpPr>
          <p:grpSpPr>
            <a:xfrm>
              <a:off x="3300222" y="989582"/>
              <a:ext cx="1605281" cy="1592514"/>
              <a:chOff x="3300222" y="989582"/>
              <a:chExt cx="1605281" cy="1592514"/>
            </a:xfrm>
          </p:grpSpPr>
          <p:sp>
            <p:nvSpPr>
              <p:cNvPr id="12" name="TextBox 11">
                <a:extLst>
                  <a:ext uri="{FF2B5EF4-FFF2-40B4-BE49-F238E27FC236}">
                    <a16:creationId xmlns:a16="http://schemas.microsoft.com/office/drawing/2014/main" id="{6617C13F-A2E2-1343-83D2-3C5B2EE272C3}"/>
                  </a:ext>
                </a:extLst>
              </p:cNvPr>
              <p:cNvSpPr txBox="1"/>
              <p:nvPr/>
            </p:nvSpPr>
            <p:spPr>
              <a:xfrm>
                <a:off x="3300222" y="2074265"/>
                <a:ext cx="1605281" cy="507831"/>
              </a:xfrm>
              <a:prstGeom prst="rect">
                <a:avLst/>
              </a:prstGeom>
              <a:noFill/>
            </p:spPr>
            <p:txBody>
              <a:bodyPr wrap="square" rtlCol="0">
                <a:spAutoFit/>
              </a:bodyPr>
              <a:lstStyle/>
              <a:p>
                <a:pPr algn="ctr"/>
                <a:r>
                  <a:rPr lang="en-US" sz="1350" dirty="0"/>
                  <a:t>Genomic</a:t>
                </a:r>
              </a:p>
              <a:p>
                <a:pPr algn="ctr"/>
                <a:r>
                  <a:rPr lang="en-US" sz="1350" dirty="0"/>
                  <a:t>Privacy</a:t>
                </a:r>
              </a:p>
            </p:txBody>
          </p:sp>
          <p:pic>
            <p:nvPicPr>
              <p:cNvPr id="32" name="Picture 2">
                <a:extLst>
                  <a:ext uri="{FF2B5EF4-FFF2-40B4-BE49-F238E27FC236}">
                    <a16:creationId xmlns:a16="http://schemas.microsoft.com/office/drawing/2014/main" id="{DD2D7505-643E-964E-B7FA-556B4BCC0C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flipV="1">
                <a:off x="3536150" y="1110651"/>
                <a:ext cx="1133424" cy="89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a:extLst>
                <a:ext uri="{FF2B5EF4-FFF2-40B4-BE49-F238E27FC236}">
                  <a16:creationId xmlns:a16="http://schemas.microsoft.com/office/drawing/2014/main" id="{5F16C498-D260-0940-BE23-3151971E3B67}"/>
                </a:ext>
              </a:extLst>
            </p:cNvPr>
            <p:cNvGrpSpPr/>
            <p:nvPr/>
          </p:nvGrpSpPr>
          <p:grpSpPr>
            <a:xfrm>
              <a:off x="2397696" y="982147"/>
              <a:ext cx="1229331" cy="1415074"/>
              <a:chOff x="2397696" y="982147"/>
              <a:chExt cx="1229331" cy="1415074"/>
            </a:xfrm>
          </p:grpSpPr>
          <p:sp>
            <p:nvSpPr>
              <p:cNvPr id="14" name="TextBox 13">
                <a:extLst>
                  <a:ext uri="{FF2B5EF4-FFF2-40B4-BE49-F238E27FC236}">
                    <a16:creationId xmlns:a16="http://schemas.microsoft.com/office/drawing/2014/main" id="{07E136A7-1B27-8740-940C-60C87083093A}"/>
                  </a:ext>
                </a:extLst>
              </p:cNvPr>
              <p:cNvSpPr txBox="1"/>
              <p:nvPr/>
            </p:nvSpPr>
            <p:spPr>
              <a:xfrm>
                <a:off x="2397696" y="2097139"/>
                <a:ext cx="1229331" cy="300082"/>
              </a:xfrm>
              <a:prstGeom prst="rect">
                <a:avLst/>
              </a:prstGeom>
              <a:noFill/>
            </p:spPr>
            <p:txBody>
              <a:bodyPr wrap="square" rtlCol="0">
                <a:spAutoFit/>
              </a:bodyPr>
              <a:lstStyle/>
              <a:p>
                <a:pPr algn="ctr"/>
                <a:r>
                  <a:rPr lang="en-US" sz="1350" dirty="0"/>
                  <a:t>Crypto</a:t>
                </a:r>
              </a:p>
            </p:txBody>
          </p:sp>
          <p:pic>
            <p:nvPicPr>
              <p:cNvPr id="33" name="Picture 32">
                <a:extLst>
                  <a:ext uri="{FF2B5EF4-FFF2-40B4-BE49-F238E27FC236}">
                    <a16:creationId xmlns:a16="http://schemas.microsoft.com/office/drawing/2014/main" id="{3991ED10-DAB6-6A4A-8279-D85381011AD6}"/>
                  </a:ext>
                </a:extLst>
              </p:cNvPr>
              <p:cNvPicPr>
                <a:picLocks noChangeAspect="1"/>
              </p:cNvPicPr>
              <p:nvPr/>
            </p:nvPicPr>
            <p:blipFill>
              <a:blip r:embed="rId11"/>
              <a:stretch>
                <a:fillRect/>
              </a:stretch>
            </p:blipFill>
            <p:spPr>
              <a:xfrm>
                <a:off x="2541602" y="982147"/>
                <a:ext cx="941518" cy="1143734"/>
              </a:xfrm>
              <a:prstGeom prst="rect">
                <a:avLst/>
              </a:prstGeom>
            </p:spPr>
          </p:pic>
        </p:grpSp>
        <p:grpSp>
          <p:nvGrpSpPr>
            <p:cNvPr id="47" name="Group 46">
              <a:extLst>
                <a:ext uri="{FF2B5EF4-FFF2-40B4-BE49-F238E27FC236}">
                  <a16:creationId xmlns:a16="http://schemas.microsoft.com/office/drawing/2014/main" id="{37E783D6-242E-D54C-9DF4-E1B4B543C75F}"/>
                </a:ext>
              </a:extLst>
            </p:cNvPr>
            <p:cNvGrpSpPr/>
            <p:nvPr/>
          </p:nvGrpSpPr>
          <p:grpSpPr>
            <a:xfrm>
              <a:off x="4395745" y="984541"/>
              <a:ext cx="1445327" cy="1613163"/>
              <a:chOff x="4395745" y="984541"/>
              <a:chExt cx="1445327" cy="1613163"/>
            </a:xfrm>
          </p:grpSpPr>
          <p:sp>
            <p:nvSpPr>
              <p:cNvPr id="16" name="TextBox 15">
                <a:extLst>
                  <a:ext uri="{FF2B5EF4-FFF2-40B4-BE49-F238E27FC236}">
                    <a16:creationId xmlns:a16="http://schemas.microsoft.com/office/drawing/2014/main" id="{E818C793-A4DF-5F49-8831-D08C8C5D4B28}"/>
                  </a:ext>
                </a:extLst>
              </p:cNvPr>
              <p:cNvSpPr txBox="1"/>
              <p:nvPr/>
            </p:nvSpPr>
            <p:spPr>
              <a:xfrm>
                <a:off x="4395745" y="2089873"/>
                <a:ext cx="1445327" cy="507831"/>
              </a:xfrm>
              <a:prstGeom prst="rect">
                <a:avLst/>
              </a:prstGeom>
              <a:noFill/>
            </p:spPr>
            <p:txBody>
              <a:bodyPr wrap="square" rtlCol="0">
                <a:spAutoFit/>
              </a:bodyPr>
              <a:lstStyle/>
              <a:p>
                <a:pPr algn="ctr"/>
                <a:r>
                  <a:rPr lang="en-US" sz="1350" dirty="0"/>
                  <a:t>Usable </a:t>
                </a:r>
              </a:p>
              <a:p>
                <a:pPr algn="ctr"/>
                <a:r>
                  <a:rPr lang="en-US" sz="1350" dirty="0"/>
                  <a:t>Security</a:t>
                </a:r>
              </a:p>
            </p:txBody>
          </p:sp>
          <p:pic>
            <p:nvPicPr>
              <p:cNvPr id="35" name="Picture 34">
                <a:extLst>
                  <a:ext uri="{FF2B5EF4-FFF2-40B4-BE49-F238E27FC236}">
                    <a16:creationId xmlns:a16="http://schemas.microsoft.com/office/drawing/2014/main" id="{509BE783-8CBF-9C47-90E6-43B6498D841C}"/>
                  </a:ext>
                </a:extLst>
              </p:cNvPr>
              <p:cNvPicPr>
                <a:picLocks noChangeAspect="1"/>
              </p:cNvPicPr>
              <p:nvPr/>
            </p:nvPicPr>
            <p:blipFill>
              <a:blip r:embed="rId12"/>
              <a:stretch>
                <a:fillRect/>
              </a:stretch>
            </p:blipFill>
            <p:spPr>
              <a:xfrm>
                <a:off x="4663790" y="984541"/>
                <a:ext cx="909236" cy="1136545"/>
              </a:xfrm>
              <a:prstGeom prst="rect">
                <a:avLst/>
              </a:prstGeom>
            </p:spPr>
          </p:pic>
        </p:grpSp>
        <p:grpSp>
          <p:nvGrpSpPr>
            <p:cNvPr id="48" name="Group 47">
              <a:extLst>
                <a:ext uri="{FF2B5EF4-FFF2-40B4-BE49-F238E27FC236}">
                  <a16:creationId xmlns:a16="http://schemas.microsoft.com/office/drawing/2014/main" id="{645BDD6D-D723-B445-B524-723C3E028165}"/>
                </a:ext>
              </a:extLst>
            </p:cNvPr>
            <p:cNvGrpSpPr/>
            <p:nvPr/>
          </p:nvGrpSpPr>
          <p:grpSpPr>
            <a:xfrm>
              <a:off x="5472790" y="989581"/>
              <a:ext cx="1605281" cy="1606862"/>
              <a:chOff x="5472790" y="989581"/>
              <a:chExt cx="1605281" cy="1606862"/>
            </a:xfrm>
          </p:grpSpPr>
          <p:sp>
            <p:nvSpPr>
              <p:cNvPr id="11" name="TextBox 10">
                <a:extLst>
                  <a:ext uri="{FF2B5EF4-FFF2-40B4-BE49-F238E27FC236}">
                    <a16:creationId xmlns:a16="http://schemas.microsoft.com/office/drawing/2014/main" id="{1757C132-4DA4-6445-BF04-DC0429F5814A}"/>
                  </a:ext>
                </a:extLst>
              </p:cNvPr>
              <p:cNvSpPr txBox="1"/>
              <p:nvPr/>
            </p:nvSpPr>
            <p:spPr>
              <a:xfrm>
                <a:off x="5472790" y="2088612"/>
                <a:ext cx="1605281" cy="507831"/>
              </a:xfrm>
              <a:prstGeom prst="rect">
                <a:avLst/>
              </a:prstGeom>
              <a:noFill/>
            </p:spPr>
            <p:txBody>
              <a:bodyPr wrap="square" rtlCol="0">
                <a:spAutoFit/>
              </a:bodyPr>
              <a:lstStyle/>
              <a:p>
                <a:pPr algn="ctr"/>
                <a:r>
                  <a:rPr lang="en-US" sz="1350" dirty="0"/>
                  <a:t>Secure </a:t>
                </a:r>
              </a:p>
              <a:p>
                <a:pPr algn="ctr"/>
                <a:r>
                  <a:rPr lang="en-US" sz="1350" dirty="0"/>
                  <a:t>Systems</a:t>
                </a:r>
              </a:p>
            </p:txBody>
          </p:sp>
          <p:pic>
            <p:nvPicPr>
              <p:cNvPr id="36" name="Picture 35">
                <a:extLst>
                  <a:ext uri="{FF2B5EF4-FFF2-40B4-BE49-F238E27FC236}">
                    <a16:creationId xmlns:a16="http://schemas.microsoft.com/office/drawing/2014/main" id="{6037DC1A-400C-C842-9524-B35978B154BF}"/>
                  </a:ext>
                </a:extLst>
              </p:cNvPr>
              <p:cNvPicPr>
                <a:picLocks noChangeAspect="1"/>
              </p:cNvPicPr>
              <p:nvPr/>
            </p:nvPicPr>
            <p:blipFill>
              <a:blip r:embed="rId13"/>
              <a:stretch>
                <a:fillRect/>
              </a:stretch>
            </p:blipFill>
            <p:spPr>
              <a:xfrm>
                <a:off x="5778501" y="989581"/>
                <a:ext cx="993859" cy="1103981"/>
              </a:xfrm>
              <a:prstGeom prst="rect">
                <a:avLst/>
              </a:prstGeom>
            </p:spPr>
          </p:pic>
        </p:grpSp>
      </p:grpSp>
      <p:grpSp>
        <p:nvGrpSpPr>
          <p:cNvPr id="54" name="Group 53">
            <a:extLst>
              <a:ext uri="{FF2B5EF4-FFF2-40B4-BE49-F238E27FC236}">
                <a16:creationId xmlns:a16="http://schemas.microsoft.com/office/drawing/2014/main" id="{D6D9B0F5-5176-CF4B-A29F-476CDBC5311F}"/>
              </a:ext>
            </a:extLst>
          </p:cNvPr>
          <p:cNvGrpSpPr/>
          <p:nvPr/>
        </p:nvGrpSpPr>
        <p:grpSpPr>
          <a:xfrm>
            <a:off x="2517911" y="3128687"/>
            <a:ext cx="1445327" cy="1146841"/>
            <a:chOff x="2321966" y="3461196"/>
            <a:chExt cx="1445327" cy="1146841"/>
          </a:xfrm>
        </p:grpSpPr>
        <p:sp>
          <p:nvSpPr>
            <p:cNvPr id="20" name="TextBox 19">
              <a:extLst>
                <a:ext uri="{FF2B5EF4-FFF2-40B4-BE49-F238E27FC236}">
                  <a16:creationId xmlns:a16="http://schemas.microsoft.com/office/drawing/2014/main" id="{66D0048F-C12E-5A4F-A8F2-A14E5F861043}"/>
                </a:ext>
              </a:extLst>
            </p:cNvPr>
            <p:cNvSpPr txBox="1"/>
            <p:nvPr/>
          </p:nvSpPr>
          <p:spPr>
            <a:xfrm>
              <a:off x="2321966" y="4331038"/>
              <a:ext cx="1445327" cy="276999"/>
            </a:xfrm>
            <a:prstGeom prst="rect">
              <a:avLst/>
            </a:prstGeom>
            <a:noFill/>
          </p:spPr>
          <p:txBody>
            <a:bodyPr wrap="square" rtlCol="0">
              <a:spAutoFit/>
            </a:bodyPr>
            <a:lstStyle/>
            <a:p>
              <a:pPr algn="ctr"/>
              <a:r>
                <a:rPr lang="en-US" sz="1200" dirty="0"/>
                <a:t>Online Privacy</a:t>
              </a:r>
            </a:p>
          </p:txBody>
        </p:sp>
        <p:pic>
          <p:nvPicPr>
            <p:cNvPr id="37" name="Picture 36">
              <a:extLst>
                <a:ext uri="{FF2B5EF4-FFF2-40B4-BE49-F238E27FC236}">
                  <a16:creationId xmlns:a16="http://schemas.microsoft.com/office/drawing/2014/main" id="{7E572491-F00D-B243-8175-90E6F390349F}"/>
                </a:ext>
              </a:extLst>
            </p:cNvPr>
            <p:cNvPicPr>
              <a:picLocks noChangeAspect="1"/>
            </p:cNvPicPr>
            <p:nvPr/>
          </p:nvPicPr>
          <p:blipFill>
            <a:blip r:embed="rId14"/>
            <a:stretch>
              <a:fillRect/>
            </a:stretch>
          </p:blipFill>
          <p:spPr>
            <a:xfrm>
              <a:off x="2579216" y="3461196"/>
              <a:ext cx="914400" cy="914400"/>
            </a:xfrm>
            <a:prstGeom prst="rect">
              <a:avLst/>
            </a:prstGeom>
          </p:spPr>
        </p:pic>
      </p:grpSp>
      <p:pic>
        <p:nvPicPr>
          <p:cNvPr id="38" name="Picture 37">
            <a:extLst>
              <a:ext uri="{FF2B5EF4-FFF2-40B4-BE49-F238E27FC236}">
                <a16:creationId xmlns:a16="http://schemas.microsoft.com/office/drawing/2014/main" id="{6A6A345E-AC50-B245-A4D8-BAEA6D7DE491}"/>
              </a:ext>
            </a:extLst>
          </p:cNvPr>
          <p:cNvPicPr>
            <a:picLocks noChangeAspect="1"/>
          </p:cNvPicPr>
          <p:nvPr/>
        </p:nvPicPr>
        <p:blipFill rotWithShape="1">
          <a:blip r:embed="rId15">
            <a:extLst>
              <a:ext uri="{28A0092B-C50C-407E-A947-70E740481C1C}">
                <a14:useLocalDpi xmlns:a14="http://schemas.microsoft.com/office/drawing/2010/main" val="0"/>
              </a:ext>
            </a:extLst>
          </a:blip>
          <a:srcRect b="18400"/>
          <a:stretch/>
        </p:blipFill>
        <p:spPr>
          <a:xfrm>
            <a:off x="105830" y="1822154"/>
            <a:ext cx="948910" cy="932370"/>
          </a:xfrm>
          <a:prstGeom prst="rect">
            <a:avLst/>
          </a:prstGeom>
        </p:spPr>
      </p:pic>
      <p:grpSp>
        <p:nvGrpSpPr>
          <p:cNvPr id="53" name="Group 52">
            <a:extLst>
              <a:ext uri="{FF2B5EF4-FFF2-40B4-BE49-F238E27FC236}">
                <a16:creationId xmlns:a16="http://schemas.microsoft.com/office/drawing/2014/main" id="{436C0025-D841-8A42-A545-26760CE8C444}"/>
              </a:ext>
            </a:extLst>
          </p:cNvPr>
          <p:cNvGrpSpPr/>
          <p:nvPr/>
        </p:nvGrpSpPr>
        <p:grpSpPr>
          <a:xfrm>
            <a:off x="1415889" y="3128687"/>
            <a:ext cx="1568122" cy="1331507"/>
            <a:chOff x="1024002" y="3461196"/>
            <a:chExt cx="1568122" cy="1331507"/>
          </a:xfrm>
        </p:grpSpPr>
        <p:sp>
          <p:nvSpPr>
            <p:cNvPr id="21" name="TextBox 20">
              <a:extLst>
                <a:ext uri="{FF2B5EF4-FFF2-40B4-BE49-F238E27FC236}">
                  <a16:creationId xmlns:a16="http://schemas.microsoft.com/office/drawing/2014/main" id="{A57C7563-56A2-EF43-9000-88E9AA8DB1C9}"/>
                </a:ext>
              </a:extLst>
            </p:cNvPr>
            <p:cNvSpPr txBox="1"/>
            <p:nvPr/>
          </p:nvSpPr>
          <p:spPr>
            <a:xfrm>
              <a:off x="1024002" y="4331038"/>
              <a:ext cx="1568122" cy="461665"/>
            </a:xfrm>
            <a:prstGeom prst="rect">
              <a:avLst/>
            </a:prstGeom>
            <a:noFill/>
          </p:spPr>
          <p:txBody>
            <a:bodyPr wrap="square" rtlCol="0">
              <a:spAutoFit/>
            </a:bodyPr>
            <a:lstStyle/>
            <a:p>
              <a:pPr algn="ctr"/>
              <a:r>
                <a:rPr lang="en-US" sz="1200" dirty="0"/>
                <a:t>CTF &amp; Cyber Course</a:t>
              </a:r>
            </a:p>
          </p:txBody>
        </p:sp>
        <p:pic>
          <p:nvPicPr>
            <p:cNvPr id="39" name="Picture 38">
              <a:extLst>
                <a:ext uri="{FF2B5EF4-FFF2-40B4-BE49-F238E27FC236}">
                  <a16:creationId xmlns:a16="http://schemas.microsoft.com/office/drawing/2014/main" id="{B407EAD3-FCA0-3D4B-A8A4-761B5C4695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0897" y="3461196"/>
              <a:ext cx="713232" cy="916191"/>
            </a:xfrm>
            <a:prstGeom prst="rect">
              <a:avLst/>
            </a:prstGeom>
          </p:spPr>
        </p:pic>
      </p:grpSp>
      <p:grpSp>
        <p:nvGrpSpPr>
          <p:cNvPr id="56" name="Group 55">
            <a:extLst>
              <a:ext uri="{FF2B5EF4-FFF2-40B4-BE49-F238E27FC236}">
                <a16:creationId xmlns:a16="http://schemas.microsoft.com/office/drawing/2014/main" id="{E3725547-92D8-FE46-8069-57E4F0CB37AF}"/>
              </a:ext>
            </a:extLst>
          </p:cNvPr>
          <p:cNvGrpSpPr/>
          <p:nvPr/>
        </p:nvGrpSpPr>
        <p:grpSpPr>
          <a:xfrm>
            <a:off x="4794577" y="3128687"/>
            <a:ext cx="1445327" cy="1146841"/>
            <a:chOff x="5042774" y="3461196"/>
            <a:chExt cx="1445327" cy="1146841"/>
          </a:xfrm>
        </p:grpSpPr>
        <p:sp>
          <p:nvSpPr>
            <p:cNvPr id="17" name="TextBox 16">
              <a:extLst>
                <a:ext uri="{FF2B5EF4-FFF2-40B4-BE49-F238E27FC236}">
                  <a16:creationId xmlns:a16="http://schemas.microsoft.com/office/drawing/2014/main" id="{275FDF1A-6CA2-004A-8848-7E75CCB934D1}"/>
                </a:ext>
              </a:extLst>
            </p:cNvPr>
            <p:cNvSpPr txBox="1"/>
            <p:nvPr/>
          </p:nvSpPr>
          <p:spPr>
            <a:xfrm>
              <a:off x="5042774" y="4331038"/>
              <a:ext cx="1445327" cy="276999"/>
            </a:xfrm>
            <a:prstGeom prst="rect">
              <a:avLst/>
            </a:prstGeom>
            <a:noFill/>
          </p:spPr>
          <p:txBody>
            <a:bodyPr wrap="square" rtlCol="0">
              <a:spAutoFit/>
            </a:bodyPr>
            <a:lstStyle/>
            <a:p>
              <a:pPr algn="ctr"/>
              <a:r>
                <a:rPr lang="en-US" sz="1200" dirty="0"/>
                <a:t>Joint Certificate</a:t>
              </a:r>
            </a:p>
          </p:txBody>
        </p:sp>
        <p:pic>
          <p:nvPicPr>
            <p:cNvPr id="40" name="Picture 39">
              <a:extLst>
                <a:ext uri="{FF2B5EF4-FFF2-40B4-BE49-F238E27FC236}">
                  <a16:creationId xmlns:a16="http://schemas.microsoft.com/office/drawing/2014/main" id="{FE2A6FC9-D0C4-4D47-B51B-294510861201}"/>
                </a:ext>
              </a:extLst>
            </p:cNvPr>
            <p:cNvPicPr>
              <a:picLocks noChangeAspect="1"/>
            </p:cNvPicPr>
            <p:nvPr/>
          </p:nvPicPr>
          <p:blipFill>
            <a:blip r:embed="rId17"/>
            <a:stretch>
              <a:fillRect/>
            </a:stretch>
          </p:blipFill>
          <p:spPr>
            <a:xfrm>
              <a:off x="5298523" y="3461196"/>
              <a:ext cx="914400" cy="914400"/>
            </a:xfrm>
            <a:prstGeom prst="rect">
              <a:avLst/>
            </a:prstGeom>
          </p:spPr>
        </p:pic>
      </p:grpSp>
      <p:pic>
        <p:nvPicPr>
          <p:cNvPr id="41" name="Picture 40">
            <a:extLst>
              <a:ext uri="{FF2B5EF4-FFF2-40B4-BE49-F238E27FC236}">
                <a16:creationId xmlns:a16="http://schemas.microsoft.com/office/drawing/2014/main" id="{0AE29386-A33F-5F42-B890-C86B81DA7367}"/>
              </a:ext>
            </a:extLst>
          </p:cNvPr>
          <p:cNvPicPr>
            <a:picLocks noChangeAspect="1"/>
          </p:cNvPicPr>
          <p:nvPr/>
        </p:nvPicPr>
        <p:blipFill>
          <a:blip r:embed="rId18"/>
          <a:stretch>
            <a:fillRect/>
          </a:stretch>
        </p:blipFill>
        <p:spPr>
          <a:xfrm>
            <a:off x="8156140" y="2458794"/>
            <a:ext cx="954202" cy="982727"/>
          </a:xfrm>
          <a:prstGeom prst="rect">
            <a:avLst/>
          </a:prstGeom>
        </p:spPr>
      </p:pic>
      <p:pic>
        <p:nvPicPr>
          <p:cNvPr id="42" name="Picture 41">
            <a:extLst>
              <a:ext uri="{FF2B5EF4-FFF2-40B4-BE49-F238E27FC236}">
                <a16:creationId xmlns:a16="http://schemas.microsoft.com/office/drawing/2014/main" id="{989B902C-BE7B-1F40-95EF-303A8D4004E8}"/>
              </a:ext>
            </a:extLst>
          </p:cNvPr>
          <p:cNvPicPr>
            <a:picLocks noChangeAspect="1"/>
          </p:cNvPicPr>
          <p:nvPr/>
        </p:nvPicPr>
        <p:blipFill rotWithShape="1">
          <a:blip r:embed="rId19"/>
          <a:srcRect b="12111"/>
          <a:stretch/>
        </p:blipFill>
        <p:spPr>
          <a:xfrm>
            <a:off x="8220665" y="1285242"/>
            <a:ext cx="825152" cy="919156"/>
          </a:xfrm>
          <a:prstGeom prst="rect">
            <a:avLst/>
          </a:prstGeom>
        </p:spPr>
      </p:pic>
      <p:grpSp>
        <p:nvGrpSpPr>
          <p:cNvPr id="57" name="Group 56">
            <a:extLst>
              <a:ext uri="{FF2B5EF4-FFF2-40B4-BE49-F238E27FC236}">
                <a16:creationId xmlns:a16="http://schemas.microsoft.com/office/drawing/2014/main" id="{8DF31895-4427-AD43-81AD-6F4B8A87702A}"/>
              </a:ext>
            </a:extLst>
          </p:cNvPr>
          <p:cNvGrpSpPr/>
          <p:nvPr/>
        </p:nvGrpSpPr>
        <p:grpSpPr>
          <a:xfrm>
            <a:off x="5936832" y="3128687"/>
            <a:ext cx="1727352" cy="1146841"/>
            <a:chOff x="6407096" y="3461196"/>
            <a:chExt cx="1727352" cy="1146841"/>
          </a:xfrm>
        </p:grpSpPr>
        <p:sp>
          <p:nvSpPr>
            <p:cNvPr id="18" name="TextBox 17">
              <a:extLst>
                <a:ext uri="{FF2B5EF4-FFF2-40B4-BE49-F238E27FC236}">
                  <a16:creationId xmlns:a16="http://schemas.microsoft.com/office/drawing/2014/main" id="{9D72D512-E210-D94A-B02B-CD4BCAC1687B}"/>
                </a:ext>
              </a:extLst>
            </p:cNvPr>
            <p:cNvSpPr txBox="1"/>
            <p:nvPr/>
          </p:nvSpPr>
          <p:spPr>
            <a:xfrm>
              <a:off x="6407096" y="4331038"/>
              <a:ext cx="1727352" cy="276999"/>
            </a:xfrm>
            <a:prstGeom prst="rect">
              <a:avLst/>
            </a:prstGeom>
            <a:noFill/>
          </p:spPr>
          <p:txBody>
            <a:bodyPr wrap="square" rtlCol="0">
              <a:spAutoFit/>
            </a:bodyPr>
            <a:lstStyle/>
            <a:p>
              <a:pPr algn="ctr"/>
              <a:r>
                <a:rPr lang="en-US" sz="1200" dirty="0"/>
                <a:t>IU Joint Programs</a:t>
              </a:r>
            </a:p>
          </p:txBody>
        </p:sp>
        <p:pic>
          <p:nvPicPr>
            <p:cNvPr id="43" name="Picture 42">
              <a:extLst>
                <a:ext uri="{FF2B5EF4-FFF2-40B4-BE49-F238E27FC236}">
                  <a16:creationId xmlns:a16="http://schemas.microsoft.com/office/drawing/2014/main" id="{D935A868-0041-7F49-9EBB-C20302C76AF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00817" y="3461196"/>
              <a:ext cx="969264" cy="913479"/>
            </a:xfrm>
            <a:prstGeom prst="rect">
              <a:avLst/>
            </a:prstGeom>
          </p:spPr>
        </p:pic>
      </p:grpSp>
    </p:spTree>
    <p:extLst>
      <p:ext uri="{BB962C8B-B14F-4D97-AF65-F5344CB8AC3E}">
        <p14:creationId xmlns:p14="http://schemas.microsoft.com/office/powerpoint/2010/main" val="194518779"/>
      </p:ext>
    </p:extLst>
  </p:cSld>
  <p:clrMapOvr>
    <a:masterClrMapping/>
  </p:clrMapOvr>
  <mc:AlternateContent xmlns:mc="http://schemas.openxmlformats.org/markup-compatibility/2006" xmlns:p14="http://schemas.microsoft.com/office/powerpoint/2010/main">
    <mc:Choice Requires="p14">
      <p:transition spd="slow" p14:dur="2000" advTm="75898"/>
    </mc:Choice>
    <mc:Fallback xmlns="">
      <p:transition spd="slow" advTm="758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9252" y="1589112"/>
            <a:ext cx="1243998" cy="1242508"/>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96855" y="1518792"/>
            <a:ext cx="1566367" cy="1568245"/>
          </a:xfrm>
          <a:prstGeom prst="rect">
            <a:avLst/>
          </a:prstGeom>
        </p:spPr>
      </p:pic>
      <p:sp>
        <p:nvSpPr>
          <p:cNvPr id="16" name="TextBox 15"/>
          <p:cNvSpPr txBox="1"/>
          <p:nvPr/>
        </p:nvSpPr>
        <p:spPr>
          <a:xfrm>
            <a:off x="7334420" y="2718695"/>
            <a:ext cx="1691236" cy="723275"/>
          </a:xfrm>
          <a:prstGeom prst="rect">
            <a:avLst/>
          </a:prstGeom>
          <a:noFill/>
        </p:spPr>
        <p:txBody>
          <a:bodyPr wrap="square" rtlCol="0">
            <a:spAutoFit/>
          </a:bodyPr>
          <a:lstStyle/>
          <a:p>
            <a:pPr algn="ctr"/>
            <a:r>
              <a:rPr lang="en-US" sz="2800" b="1" dirty="0">
                <a:solidFill>
                  <a:srgbClr val="990000"/>
                </a:solidFill>
              </a:rPr>
              <a:t>$13M</a:t>
            </a:r>
          </a:p>
          <a:p>
            <a:pPr algn="ctr"/>
            <a:r>
              <a:rPr lang="en-US" dirty="0"/>
              <a:t>(2017-2018)</a:t>
            </a:r>
          </a:p>
        </p:txBody>
      </p:sp>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81544" y="1569464"/>
            <a:ext cx="1343627" cy="1343627"/>
          </a:xfrm>
          <a:prstGeom prst="rect">
            <a:avLst/>
          </a:prstGeom>
        </p:spPr>
      </p:pic>
      <p:sp>
        <p:nvSpPr>
          <p:cNvPr id="2" name="Title 1"/>
          <p:cNvSpPr>
            <a:spLocks noGrp="1"/>
          </p:cNvSpPr>
          <p:nvPr>
            <p:ph type="title"/>
          </p:nvPr>
        </p:nvSpPr>
        <p:spPr>
          <a:xfrm>
            <a:off x="3902725" y="274638"/>
            <a:ext cx="5258367" cy="993775"/>
          </a:xfrm>
        </p:spPr>
        <p:txBody>
          <a:bodyPr/>
          <a:lstStyle/>
          <a:p>
            <a:r>
              <a:rPr lang="en-US" sz="3250" dirty="0"/>
              <a:t>Size of School (2017-18)</a:t>
            </a:r>
          </a:p>
        </p:txBody>
      </p:sp>
      <p:sp>
        <p:nvSpPr>
          <p:cNvPr id="11" name="TextBox 10"/>
          <p:cNvSpPr txBox="1"/>
          <p:nvPr/>
        </p:nvSpPr>
        <p:spPr>
          <a:xfrm>
            <a:off x="3885633" y="2718695"/>
            <a:ext cx="1691236" cy="723275"/>
          </a:xfrm>
          <a:prstGeom prst="rect">
            <a:avLst/>
          </a:prstGeom>
          <a:noFill/>
        </p:spPr>
        <p:txBody>
          <a:bodyPr wrap="square" rtlCol="0">
            <a:spAutoFit/>
          </a:bodyPr>
          <a:lstStyle/>
          <a:p>
            <a:pPr algn="ctr"/>
            <a:r>
              <a:rPr lang="en-US" sz="2800" b="1" dirty="0">
                <a:solidFill>
                  <a:srgbClr val="990000"/>
                </a:solidFill>
              </a:rPr>
              <a:t>129</a:t>
            </a:r>
          </a:p>
          <a:p>
            <a:pPr algn="ctr"/>
            <a:r>
              <a:rPr lang="en-US" dirty="0"/>
              <a:t>(101 Tenure Track)</a:t>
            </a:r>
          </a:p>
        </p:txBody>
      </p:sp>
      <p:sp>
        <p:nvSpPr>
          <p:cNvPr id="14" name="TextBox 13"/>
          <p:cNvSpPr txBox="1"/>
          <p:nvPr/>
        </p:nvSpPr>
        <p:spPr>
          <a:xfrm>
            <a:off x="5607739" y="2661805"/>
            <a:ext cx="1691236" cy="1384995"/>
          </a:xfrm>
          <a:prstGeom prst="rect">
            <a:avLst/>
          </a:prstGeom>
          <a:noFill/>
        </p:spPr>
        <p:txBody>
          <a:bodyPr wrap="square" rtlCol="0">
            <a:spAutoFit/>
          </a:bodyPr>
          <a:lstStyle/>
          <a:p>
            <a:pPr algn="ctr"/>
            <a:r>
              <a:rPr lang="en-US" dirty="0"/>
              <a:t>Undergraduate</a:t>
            </a:r>
          </a:p>
          <a:p>
            <a:pPr algn="ctr"/>
            <a:r>
              <a:rPr lang="en-US" sz="2800" b="1" dirty="0">
                <a:solidFill>
                  <a:srgbClr val="990000"/>
                </a:solidFill>
              </a:rPr>
              <a:t>1,904</a:t>
            </a:r>
          </a:p>
          <a:p>
            <a:pPr algn="ctr"/>
            <a:endParaRPr lang="en-US" sz="200" dirty="0"/>
          </a:p>
          <a:p>
            <a:pPr algn="ctr"/>
            <a:r>
              <a:rPr lang="en-US" dirty="0"/>
              <a:t>Graduate Students</a:t>
            </a:r>
          </a:p>
          <a:p>
            <a:pPr algn="ctr"/>
            <a:r>
              <a:rPr lang="en-US" sz="2800" b="1" dirty="0">
                <a:solidFill>
                  <a:srgbClr val="990000"/>
                </a:solidFill>
              </a:rPr>
              <a:t>1,101</a:t>
            </a:r>
          </a:p>
        </p:txBody>
      </p:sp>
      <p:sp>
        <p:nvSpPr>
          <p:cNvPr id="17" name="TextBox 16"/>
          <p:cNvSpPr txBox="1"/>
          <p:nvPr/>
        </p:nvSpPr>
        <p:spPr>
          <a:xfrm>
            <a:off x="4099258" y="1176102"/>
            <a:ext cx="1263987" cy="369332"/>
          </a:xfrm>
          <a:prstGeom prst="rect">
            <a:avLst/>
          </a:prstGeom>
          <a:noFill/>
        </p:spPr>
        <p:txBody>
          <a:bodyPr wrap="square" rtlCol="0">
            <a:spAutoFit/>
          </a:bodyPr>
          <a:lstStyle/>
          <a:p>
            <a:pPr algn="ctr"/>
            <a:r>
              <a:rPr lang="en-US" sz="1800" dirty="0"/>
              <a:t>Faculty</a:t>
            </a:r>
          </a:p>
        </p:txBody>
      </p:sp>
      <p:sp>
        <p:nvSpPr>
          <p:cNvPr id="18" name="TextBox 17"/>
          <p:cNvSpPr txBox="1"/>
          <p:nvPr/>
        </p:nvSpPr>
        <p:spPr>
          <a:xfrm>
            <a:off x="5821364" y="1175856"/>
            <a:ext cx="1263987" cy="369332"/>
          </a:xfrm>
          <a:prstGeom prst="rect">
            <a:avLst/>
          </a:prstGeom>
          <a:noFill/>
        </p:spPr>
        <p:txBody>
          <a:bodyPr wrap="square" rtlCol="0">
            <a:spAutoFit/>
          </a:bodyPr>
          <a:lstStyle/>
          <a:p>
            <a:pPr algn="ctr"/>
            <a:r>
              <a:rPr lang="en-US" sz="1800" dirty="0"/>
              <a:t>Students</a:t>
            </a:r>
          </a:p>
        </p:txBody>
      </p:sp>
      <p:sp>
        <p:nvSpPr>
          <p:cNvPr id="19" name="TextBox 18"/>
          <p:cNvSpPr txBox="1"/>
          <p:nvPr/>
        </p:nvSpPr>
        <p:spPr>
          <a:xfrm>
            <a:off x="7345253" y="1169787"/>
            <a:ext cx="1669570" cy="646331"/>
          </a:xfrm>
          <a:prstGeom prst="rect">
            <a:avLst/>
          </a:prstGeom>
          <a:noFill/>
        </p:spPr>
        <p:txBody>
          <a:bodyPr wrap="square" rtlCol="0">
            <a:spAutoFit/>
          </a:bodyPr>
          <a:lstStyle/>
          <a:p>
            <a:pPr algn="ctr"/>
            <a:r>
              <a:rPr lang="en-US" sz="1800" dirty="0"/>
              <a:t>Research Expenditures</a:t>
            </a:r>
          </a:p>
        </p:txBody>
      </p:sp>
      <p:pic>
        <p:nvPicPr>
          <p:cNvPr id="15" name="Picture 14">
            <a:extLst>
              <a:ext uri="{FF2B5EF4-FFF2-40B4-BE49-F238E27FC236}">
                <a16:creationId xmlns:a16="http://schemas.microsoft.com/office/drawing/2014/main" id="{AAC031B9-1242-5040-A127-01259AC1333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7000"/>
                    </a14:imgEffect>
                  </a14:imgLayer>
                </a14:imgProps>
              </a:ext>
              <a:ext uri="{28A0092B-C50C-407E-A947-70E740481C1C}">
                <a14:useLocalDpi xmlns:a14="http://schemas.microsoft.com/office/drawing/2010/main"/>
              </a:ext>
            </a:extLst>
          </a:blip>
          <a:srcRect/>
          <a:stretch/>
        </p:blipFill>
        <p:spPr>
          <a:xfrm>
            <a:off x="3667" y="2290272"/>
            <a:ext cx="3765740" cy="2107905"/>
          </a:xfrm>
          <a:prstGeom prst="rect">
            <a:avLst/>
          </a:prstGeom>
        </p:spPr>
      </p:pic>
      <p:pic>
        <p:nvPicPr>
          <p:cNvPr id="20" name="Picture 19">
            <a:extLst>
              <a:ext uri="{FF2B5EF4-FFF2-40B4-BE49-F238E27FC236}">
                <a16:creationId xmlns:a16="http://schemas.microsoft.com/office/drawing/2014/main" id="{442B47A1-B150-5447-8417-CD3EC89897C4}"/>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a:ext>
            </a:extLst>
          </a:blip>
          <a:srcRect/>
          <a:stretch/>
        </p:blipFill>
        <p:spPr>
          <a:xfrm>
            <a:off x="3667" y="0"/>
            <a:ext cx="3765739" cy="2110811"/>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908"/>
            <a:ext cx="4572000" cy="5120592"/>
          </a:xfrm>
        </p:spPr>
        <p:txBody>
          <a:bodyPr>
            <a:normAutofit fontScale="92500"/>
          </a:bodyPr>
          <a:lstStyle/>
          <a:p>
            <a:pPr>
              <a:lnSpc>
                <a:spcPct val="120000"/>
              </a:lnSpc>
              <a:spcBef>
                <a:spcPts val="0"/>
              </a:spcBef>
              <a:spcAft>
                <a:spcPts val="600"/>
              </a:spcAft>
            </a:pPr>
            <a:r>
              <a:rPr lang="en-US" sz="2200" b="1" dirty="0">
                <a:solidFill>
                  <a:srgbClr val="A80532"/>
                </a:solidFill>
              </a:rPr>
              <a:t>Undergraduate Degrees </a:t>
            </a:r>
          </a:p>
          <a:p>
            <a:pPr>
              <a:lnSpc>
                <a:spcPct val="120000"/>
              </a:lnSpc>
              <a:spcBef>
                <a:spcPts val="0"/>
              </a:spcBef>
              <a:spcAft>
                <a:spcPts val="600"/>
              </a:spcAft>
            </a:pPr>
            <a:r>
              <a:rPr lang="en-US" sz="2000" dirty="0"/>
              <a:t>Computer Science (B.S. and B.A.)</a:t>
            </a:r>
          </a:p>
          <a:p>
            <a:pPr>
              <a:lnSpc>
                <a:spcPct val="120000"/>
              </a:lnSpc>
              <a:spcBef>
                <a:spcPts val="0"/>
              </a:spcBef>
              <a:spcAft>
                <a:spcPts val="600"/>
              </a:spcAft>
            </a:pPr>
            <a:r>
              <a:rPr lang="en-US" sz="2000" dirty="0"/>
              <a:t>Informatics (B.S.)</a:t>
            </a:r>
          </a:p>
          <a:p>
            <a:pPr>
              <a:lnSpc>
                <a:spcPct val="120000"/>
              </a:lnSpc>
              <a:spcBef>
                <a:spcPts val="0"/>
              </a:spcBef>
              <a:spcAft>
                <a:spcPts val="600"/>
              </a:spcAft>
            </a:pPr>
            <a:r>
              <a:rPr lang="en-US" sz="2000" dirty="0"/>
              <a:t>Intelligent Systems Engineering (B.S.)</a:t>
            </a:r>
          </a:p>
          <a:p>
            <a:pPr lvl="1">
              <a:lnSpc>
                <a:spcPct val="120000"/>
              </a:lnSpc>
              <a:spcBef>
                <a:spcPts val="0"/>
              </a:spcBef>
              <a:spcAft>
                <a:spcPts val="600"/>
              </a:spcAft>
            </a:pPr>
            <a:r>
              <a:rPr lang="en-US" sz="1900" dirty="0"/>
              <a:t>CE, CPS, Nanoengineering, Bioengineering</a:t>
            </a:r>
          </a:p>
          <a:p>
            <a:r>
              <a:rPr lang="en-US" sz="2200" b="1" dirty="0">
                <a:solidFill>
                  <a:srgbClr val="A80532"/>
                </a:solidFill>
              </a:rPr>
              <a:t>Ph.D. Degrees</a:t>
            </a:r>
          </a:p>
          <a:p>
            <a:r>
              <a:rPr lang="en-US" dirty="0"/>
              <a:t>Computer Science</a:t>
            </a:r>
          </a:p>
          <a:p>
            <a:r>
              <a:rPr lang="en-US" dirty="0"/>
              <a:t>Informatics </a:t>
            </a:r>
          </a:p>
          <a:p>
            <a:r>
              <a:rPr lang="en-US" dirty="0"/>
              <a:t>Information Science</a:t>
            </a:r>
          </a:p>
          <a:p>
            <a:r>
              <a:rPr lang="en-US" dirty="0"/>
              <a:t>Intelligent Systems Engineering</a:t>
            </a:r>
          </a:p>
          <a:p>
            <a:pPr lvl="1"/>
            <a:r>
              <a:rPr lang="en-US" sz="1900" dirty="0"/>
              <a:t>6 Tracks (4 UG tracks plus environmental and Neuroengineering)</a:t>
            </a:r>
          </a:p>
        </p:txBody>
      </p:sp>
      <p:sp>
        <p:nvSpPr>
          <p:cNvPr id="7" name="Content Placeholder 2">
            <a:extLst>
              <a:ext uri="{FF2B5EF4-FFF2-40B4-BE49-F238E27FC236}">
                <a16:creationId xmlns:a16="http://schemas.microsoft.com/office/drawing/2014/main" id="{FD716214-F6C4-4462-91BD-3C226FF1153C}"/>
              </a:ext>
            </a:extLst>
          </p:cNvPr>
          <p:cNvSpPr txBox="1">
            <a:spLocks/>
          </p:cNvSpPr>
          <p:nvPr/>
        </p:nvSpPr>
        <p:spPr>
          <a:xfrm>
            <a:off x="4804756" y="173619"/>
            <a:ext cx="4246647" cy="4969881"/>
          </a:xfrm>
          <a:prstGeom prst="rect">
            <a:avLst/>
          </a:prstGeom>
        </p:spPr>
        <p:txBody>
          <a:bodyPr vert="horz" lIns="91440" tIns="45720" rIns="91440" bIns="45720" rtlCol="0">
            <a:normAutofit/>
          </a:bodyPr>
          <a:lst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a:solidFill>
                  <a:srgbClr val="A80532"/>
                </a:solidFill>
              </a:rPr>
              <a:t>Master’s Degrees</a:t>
            </a:r>
          </a:p>
          <a:p>
            <a:r>
              <a:rPr lang="en-US" sz="1800" dirty="0"/>
              <a:t>Bioinformatics</a:t>
            </a:r>
          </a:p>
          <a:p>
            <a:r>
              <a:rPr lang="en-US" sz="1800" dirty="0"/>
              <a:t>Computer Science</a:t>
            </a:r>
          </a:p>
          <a:p>
            <a:r>
              <a:rPr lang="en-US" sz="1800" dirty="0"/>
              <a:t>Data Science (online, in residence, or hybrid)</a:t>
            </a:r>
          </a:p>
          <a:p>
            <a:r>
              <a:rPr lang="en-US" sz="1800" dirty="0"/>
              <a:t>Human-Computer Interaction/Design</a:t>
            </a:r>
          </a:p>
          <a:p>
            <a:r>
              <a:rPr lang="en-US" sz="1800" dirty="0"/>
              <a:t>Informatics</a:t>
            </a:r>
          </a:p>
          <a:p>
            <a:r>
              <a:rPr lang="en-US" sz="1800" dirty="0"/>
              <a:t>Information Science</a:t>
            </a:r>
          </a:p>
          <a:p>
            <a:r>
              <a:rPr lang="en-US" sz="1800" dirty="0"/>
              <a:t>Intelligent Systems Engineering</a:t>
            </a:r>
          </a:p>
          <a:p>
            <a:pPr lvl="1"/>
            <a:r>
              <a:rPr lang="en-US" sz="1800" dirty="0"/>
              <a:t>Same 6 tracks as Ph.D.</a:t>
            </a:r>
          </a:p>
          <a:p>
            <a:r>
              <a:rPr lang="en-US" sz="1800" dirty="0"/>
              <a:t>Library Science</a:t>
            </a:r>
          </a:p>
          <a:p>
            <a:r>
              <a:rPr lang="en-US" sz="1800" dirty="0"/>
              <a:t>Secure Computing</a:t>
            </a:r>
          </a:p>
        </p:txBody>
      </p:sp>
    </p:spTree>
    <p:extLst>
      <p:ext uri="{BB962C8B-B14F-4D97-AF65-F5344CB8AC3E}">
        <p14:creationId xmlns:p14="http://schemas.microsoft.com/office/powerpoint/2010/main" val="79193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570" y="0"/>
            <a:ext cx="5714209" cy="652421"/>
          </a:xfrm>
        </p:spPr>
        <p:txBody>
          <a:bodyPr/>
          <a:lstStyle/>
          <a:p>
            <a:r>
              <a:rPr lang="en-US" dirty="0">
                <a:solidFill>
                  <a:srgbClr val="A80532"/>
                </a:solidFill>
              </a:rPr>
              <a:t>Major SICE Research Foci</a:t>
            </a:r>
          </a:p>
        </p:txBody>
      </p:sp>
      <p:sp>
        <p:nvSpPr>
          <p:cNvPr id="3" name="Content Placeholder 2"/>
          <p:cNvSpPr>
            <a:spLocks noGrp="1"/>
          </p:cNvSpPr>
          <p:nvPr>
            <p:ph idx="1"/>
          </p:nvPr>
        </p:nvSpPr>
        <p:spPr>
          <a:xfrm>
            <a:off x="121298" y="507780"/>
            <a:ext cx="8901404" cy="3983854"/>
          </a:xfrm>
        </p:spPr>
        <p:txBody>
          <a:bodyPr>
            <a:normAutofit fontScale="70000" lnSpcReduction="20000"/>
          </a:bodyPr>
          <a:lstStyle/>
          <a:p>
            <a:pPr>
              <a:lnSpc>
                <a:spcPct val="110000"/>
              </a:lnSpc>
            </a:pPr>
            <a:r>
              <a:rPr lang="en-US" altLang="en-US" dirty="0"/>
              <a:t>Bioinformatics: Genomics, Genome privacy, Precision medicine, Structural bioinformatics, Mass spectrometry proteomics, Metagenomics</a:t>
            </a:r>
          </a:p>
          <a:p>
            <a:pPr>
              <a:lnSpc>
                <a:spcPct val="110000"/>
              </a:lnSpc>
            </a:pPr>
            <a:r>
              <a:rPr lang="en-US" altLang="en-US" dirty="0"/>
              <a:t>Computational Biology and Biocomplexity: virtual tissues</a:t>
            </a:r>
          </a:p>
          <a:p>
            <a:pPr>
              <a:lnSpc>
                <a:spcPct val="110000"/>
              </a:lnSpc>
            </a:pPr>
            <a:r>
              <a:rPr lang="en-US" altLang="en-US" dirty="0"/>
              <a:t>Complex Networks and Systems: Network Science</a:t>
            </a:r>
          </a:p>
          <a:p>
            <a:pPr>
              <a:lnSpc>
                <a:spcPct val="110000"/>
              </a:lnSpc>
            </a:pPr>
            <a:r>
              <a:rPr lang="en-US" altLang="en-US" dirty="0"/>
              <a:t>Cyberinfrastructure, e-Science  and High Performance Computing</a:t>
            </a:r>
          </a:p>
          <a:p>
            <a:pPr>
              <a:lnSpc>
                <a:spcPct val="110000"/>
              </a:lnSpc>
            </a:pPr>
            <a:r>
              <a:rPr lang="en-US" altLang="en-US" dirty="0"/>
              <a:t>Cybersecurity, Security and Privacy </a:t>
            </a:r>
          </a:p>
          <a:p>
            <a:pPr>
              <a:lnSpc>
                <a:spcPct val="110000"/>
              </a:lnSpc>
            </a:pPr>
            <a:r>
              <a:rPr lang="en-US" altLang="en-US" dirty="0"/>
              <a:t>Data Science</a:t>
            </a:r>
          </a:p>
          <a:p>
            <a:pPr>
              <a:lnSpc>
                <a:spcPct val="110000"/>
              </a:lnSpc>
            </a:pPr>
            <a:r>
              <a:rPr lang="en-US" altLang="en-US" dirty="0"/>
              <a:t>Documentation and Information Science; Ontologies,  </a:t>
            </a:r>
          </a:p>
          <a:p>
            <a:pPr>
              <a:lnSpc>
                <a:spcPct val="110000"/>
              </a:lnSpc>
            </a:pPr>
            <a:r>
              <a:rPr lang="en-US" altLang="en-US" dirty="0"/>
              <a:t>HCI Human Computer Interaction/Design</a:t>
            </a:r>
          </a:p>
          <a:p>
            <a:pPr>
              <a:lnSpc>
                <a:spcPct val="110000"/>
              </a:lnSpc>
            </a:pPr>
            <a:r>
              <a:rPr lang="en-US" altLang="en-US" dirty="0"/>
              <a:t>Health/Medical Engineering and Informatics; Wearables</a:t>
            </a:r>
          </a:p>
          <a:p>
            <a:pPr>
              <a:lnSpc>
                <a:spcPct val="110000"/>
              </a:lnSpc>
            </a:pPr>
            <a:r>
              <a:rPr lang="en-US" altLang="en-US" dirty="0"/>
              <a:t>Machine Learning, Data mining, Intelligent Systems</a:t>
            </a:r>
          </a:p>
          <a:p>
            <a:pPr>
              <a:lnSpc>
                <a:spcPct val="110000"/>
              </a:lnSpc>
            </a:pPr>
            <a:r>
              <a:rPr lang="en-US" altLang="en-US" dirty="0"/>
              <a:t>Programming Languages</a:t>
            </a:r>
          </a:p>
          <a:p>
            <a:pPr>
              <a:lnSpc>
                <a:spcPct val="110000"/>
              </a:lnSpc>
            </a:pPr>
            <a:r>
              <a:rPr lang="en-US" altLang="en-US" dirty="0"/>
              <a:t>Social Informatics; Computing Culture and Society</a:t>
            </a:r>
          </a:p>
        </p:txBody>
      </p:sp>
    </p:spTree>
    <p:extLst>
      <p:ext uri="{BB962C8B-B14F-4D97-AF65-F5344CB8AC3E}">
        <p14:creationId xmlns:p14="http://schemas.microsoft.com/office/powerpoint/2010/main" val="110065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16" y="0"/>
            <a:ext cx="7837715" cy="652421"/>
          </a:xfrm>
        </p:spPr>
        <p:txBody>
          <a:bodyPr/>
          <a:lstStyle/>
          <a:p>
            <a:r>
              <a:rPr lang="en-US" dirty="0">
                <a:solidFill>
                  <a:srgbClr val="A80532"/>
                </a:solidFill>
              </a:rPr>
              <a:t>Other Important SICE Research Foci</a:t>
            </a:r>
          </a:p>
        </p:txBody>
      </p:sp>
      <p:sp>
        <p:nvSpPr>
          <p:cNvPr id="3" name="Content Placeholder 2"/>
          <p:cNvSpPr>
            <a:spLocks noGrp="1"/>
          </p:cNvSpPr>
          <p:nvPr>
            <p:ph idx="1"/>
          </p:nvPr>
        </p:nvSpPr>
        <p:spPr>
          <a:xfrm>
            <a:off x="752669" y="588146"/>
            <a:ext cx="8167396" cy="3958972"/>
          </a:xfrm>
        </p:spPr>
        <p:txBody>
          <a:bodyPr>
            <a:normAutofit fontScale="92500" lnSpcReduction="20000"/>
          </a:bodyPr>
          <a:lstStyle/>
          <a:p>
            <a:r>
              <a:rPr lang="en-US" altLang="en-US" dirty="0"/>
              <a:t>Experimental Bioengineering</a:t>
            </a:r>
          </a:p>
          <a:p>
            <a:r>
              <a:rPr lang="en-US" altLang="en-US" dirty="0"/>
              <a:t>Computer Theory</a:t>
            </a:r>
          </a:p>
          <a:p>
            <a:r>
              <a:rPr lang="en-US" altLang="en-US" dirty="0"/>
              <a:t>Computer Vision including medical imaging</a:t>
            </a:r>
          </a:p>
          <a:p>
            <a:r>
              <a:rPr lang="en-US" altLang="en-US" dirty="0"/>
              <a:t>Databases</a:t>
            </a:r>
          </a:p>
          <a:p>
            <a:r>
              <a:rPr lang="en-US" altLang="en-US" dirty="0"/>
              <a:t>Digital Humanities: Curation, Preservation and Digital Libraries</a:t>
            </a:r>
          </a:p>
          <a:p>
            <a:r>
              <a:rPr lang="en-US" altLang="en-US" dirty="0"/>
              <a:t>Information Visualization</a:t>
            </a:r>
          </a:p>
          <a:p>
            <a:r>
              <a:rPr lang="en-US" altLang="en-US" dirty="0"/>
              <a:t>Music Informatics</a:t>
            </a:r>
          </a:p>
          <a:p>
            <a:r>
              <a:rPr lang="en-US" altLang="en-US" dirty="0"/>
              <a:t>Nano engineering simulation and experiment</a:t>
            </a:r>
          </a:p>
          <a:p>
            <a:r>
              <a:rPr lang="en-US" altLang="en-US" dirty="0"/>
              <a:t>Parallel and Distributed Systems</a:t>
            </a:r>
          </a:p>
          <a:p>
            <a:r>
              <a:rPr lang="en-US" altLang="en-US" dirty="0"/>
              <a:t>Quantum Computing and Sensing</a:t>
            </a:r>
          </a:p>
          <a:p>
            <a:r>
              <a:rPr lang="en-US" altLang="en-US" dirty="0"/>
              <a:t>Robotics</a:t>
            </a:r>
          </a:p>
          <a:p>
            <a:r>
              <a:rPr lang="en-US" altLang="en-US" dirty="0"/>
              <a:t>Virtual Heritage</a:t>
            </a:r>
          </a:p>
        </p:txBody>
      </p:sp>
    </p:spTree>
    <p:extLst>
      <p:ext uri="{BB962C8B-B14F-4D97-AF65-F5344CB8AC3E}">
        <p14:creationId xmlns:p14="http://schemas.microsoft.com/office/powerpoint/2010/main" val="356813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252DB-62A4-4C70-A0E3-92AAD650EF21}"/>
              </a:ext>
            </a:extLst>
          </p:cNvPr>
          <p:cNvSpPr>
            <a:spLocks noGrp="1"/>
          </p:cNvSpPr>
          <p:nvPr>
            <p:ph type="title"/>
          </p:nvPr>
        </p:nvSpPr>
        <p:spPr>
          <a:xfrm>
            <a:off x="628650" y="13692"/>
            <a:ext cx="7886700" cy="662024"/>
          </a:xfrm>
        </p:spPr>
        <p:txBody>
          <a:bodyPr/>
          <a:lstStyle/>
          <a:p>
            <a:r>
              <a:rPr lang="en-US" dirty="0"/>
              <a:t>Laboratories in Engineering</a:t>
            </a:r>
          </a:p>
        </p:txBody>
      </p:sp>
      <p:sp>
        <p:nvSpPr>
          <p:cNvPr id="6" name="Content Placeholder 5">
            <a:extLst>
              <a:ext uri="{FF2B5EF4-FFF2-40B4-BE49-F238E27FC236}">
                <a16:creationId xmlns:a16="http://schemas.microsoft.com/office/drawing/2014/main" id="{B682AF8B-BE24-4378-880B-1EDC36F4E6F2}"/>
              </a:ext>
            </a:extLst>
          </p:cNvPr>
          <p:cNvSpPr>
            <a:spLocks noGrp="1"/>
          </p:cNvSpPr>
          <p:nvPr>
            <p:ph idx="1"/>
          </p:nvPr>
        </p:nvSpPr>
        <p:spPr>
          <a:xfrm>
            <a:off x="0" y="547267"/>
            <a:ext cx="9046509" cy="3993631"/>
          </a:xfrm>
        </p:spPr>
        <p:txBody>
          <a:bodyPr>
            <a:normAutofit lnSpcReduction="10000"/>
          </a:bodyPr>
          <a:lstStyle/>
          <a:p>
            <a:pPr fontAlgn="base"/>
            <a:r>
              <a:rPr lang="en-US" sz="1400" b="1" dirty="0"/>
              <a:t>Deep Learning Laboratory</a:t>
            </a:r>
            <a:r>
              <a:rPr lang="en-US" sz="1400" dirty="0"/>
              <a:t> (Minje Kim): Supported by the Cluster Romeo with Nvidia K80 and Volta GPU's; </a:t>
            </a:r>
            <a:r>
              <a:rPr lang="en-US" sz="1400" dirty="0" err="1"/>
              <a:t>Tensorflow</a:t>
            </a:r>
            <a:r>
              <a:rPr lang="en-US" sz="1400" dirty="0"/>
              <a:t>, Caffe, other software; and diverse large-scale datasets.</a:t>
            </a:r>
          </a:p>
          <a:p>
            <a:pPr fontAlgn="base"/>
            <a:r>
              <a:rPr lang="en-US" sz="1400" b="1" dirty="0"/>
              <a:t>Cloud Computing Laboratory </a:t>
            </a:r>
            <a:r>
              <a:rPr lang="en-US" sz="1400" dirty="0"/>
              <a:t>(Gregor von Laszewski) Multiple Docker and OpenStack Clusters</a:t>
            </a:r>
          </a:p>
          <a:p>
            <a:pPr fontAlgn="base"/>
            <a:r>
              <a:rPr lang="en-US" sz="1400" b="1" dirty="0"/>
              <a:t>High-Performance Big Data Computing Laboratory</a:t>
            </a:r>
            <a:r>
              <a:rPr lang="en-US" sz="1400" dirty="0"/>
              <a:t> (Judy </a:t>
            </a:r>
            <a:r>
              <a:rPr lang="en-US" sz="1400" dirty="0" err="1"/>
              <a:t>Qiu</a:t>
            </a:r>
            <a:r>
              <a:rPr lang="en-US" sz="1400" dirty="0"/>
              <a:t>) Haswell, Xeon Platinum and Knight’s Landing clusters. New NEC Vector machine for machine learning</a:t>
            </a:r>
          </a:p>
          <a:p>
            <a:pPr fontAlgn="base"/>
            <a:r>
              <a:rPr lang="en-US" sz="1400" b="1" dirty="0"/>
              <a:t>Robotics and Internet of Things</a:t>
            </a:r>
            <a:r>
              <a:rPr lang="en-US" sz="1400" dirty="0"/>
              <a:t> </a:t>
            </a:r>
            <a:r>
              <a:rPr lang="en-US" sz="1400" b="1" dirty="0"/>
              <a:t>Laboratory (</a:t>
            </a:r>
            <a:r>
              <a:rPr lang="en-US" sz="1400" dirty="0" err="1"/>
              <a:t>Lantao</a:t>
            </a:r>
            <a:r>
              <a:rPr lang="en-US" sz="1400" dirty="0"/>
              <a:t> Liu): A smart network of a variety of small devices and robots. A large drone laboratory is being constructed for MESH.</a:t>
            </a:r>
          </a:p>
          <a:p>
            <a:pPr fontAlgn="base"/>
            <a:r>
              <a:rPr lang="en-US" sz="1400" b="1" dirty="0"/>
              <a:t>Network Computing Laboratory</a:t>
            </a:r>
            <a:r>
              <a:rPr lang="en-US" sz="1400" dirty="0"/>
              <a:t> (Martin </a:t>
            </a:r>
            <a:r>
              <a:rPr lang="en-US" sz="1400" dirty="0" err="1"/>
              <a:t>Swany</a:t>
            </a:r>
            <a:r>
              <a:rPr lang="en-US" sz="1400" dirty="0"/>
              <a:t>) focused on networked systems with embedded and reconfigurable computing elements for edge computing and the Internet of Things using a large cluster with FPGAs, network processors and software-defined network infrastructure. MESH and </a:t>
            </a:r>
            <a:r>
              <a:rPr lang="en-US" sz="1400" dirty="0" err="1"/>
              <a:t>Luddy</a:t>
            </a:r>
            <a:r>
              <a:rPr lang="en-US" sz="1400" dirty="0"/>
              <a:t> facilities</a:t>
            </a:r>
          </a:p>
          <a:p>
            <a:pPr fontAlgn="base"/>
            <a:r>
              <a:rPr lang="en-US" sz="1400" b="1" dirty="0"/>
              <a:t>Visualization Laboratory</a:t>
            </a:r>
            <a:r>
              <a:rPr lang="en-US" sz="1400" dirty="0"/>
              <a:t> (Katy </a:t>
            </a:r>
            <a:r>
              <a:rPr lang="en-US" sz="1400" dirty="0" err="1"/>
              <a:t>Börner</a:t>
            </a:r>
            <a:r>
              <a:rPr lang="en-US" sz="1400" dirty="0"/>
              <a:t>): Ultra-high resolution stereo display wall, HTC VIVE, and Microsoft HoloLens setups for data visualization, scientific visualization, and virtual/augmented/mixed reality R&amp;D. </a:t>
            </a:r>
            <a:r>
              <a:rPr lang="en-US" sz="1400" dirty="0" err="1"/>
              <a:t>Luddy</a:t>
            </a:r>
            <a:r>
              <a:rPr lang="en-US" sz="1400" dirty="0"/>
              <a:t> facility</a:t>
            </a:r>
          </a:p>
          <a:p>
            <a:r>
              <a:rPr lang="en-US" sz="1400" b="1" dirty="0"/>
              <a:t>Medical Imaging Laboratory</a:t>
            </a:r>
            <a:r>
              <a:rPr lang="en-US" sz="1400" dirty="0"/>
              <a:t> (</a:t>
            </a:r>
            <a:r>
              <a:rPr lang="en-US" sz="1400" dirty="0" err="1"/>
              <a:t>Eleftherios</a:t>
            </a:r>
            <a:r>
              <a:rPr lang="en-US" sz="1400" dirty="0"/>
              <a:t> </a:t>
            </a:r>
            <a:r>
              <a:rPr lang="en-US" sz="1400" dirty="0" err="1"/>
              <a:t>Garyfallidis</a:t>
            </a:r>
            <a:r>
              <a:rPr lang="en-US" sz="1400" dirty="0"/>
              <a:t>): Access to critical brain and other medical datasets. Provide software tools such as DIPY and NILEARN. Also training available for medical visualization and interactive tractography analysis. Major Open Source Software emphasis (also in HPBDC and </a:t>
            </a:r>
            <a:r>
              <a:rPr lang="en-US" sz="1400" dirty="0" err="1"/>
              <a:t>nanoBIO</a:t>
            </a:r>
            <a:r>
              <a:rPr lang="en-US" sz="1400" dirty="0"/>
              <a:t>)</a:t>
            </a:r>
          </a:p>
          <a:p>
            <a:r>
              <a:rPr lang="en-US" sz="1400" b="1" dirty="0"/>
              <a:t>Fibers &amp; Additive Manufacturing Enabled Systems FAMES Laboratory </a:t>
            </a:r>
            <a:r>
              <a:rPr lang="en-US" sz="1400" dirty="0"/>
              <a:t>(Alexander </a:t>
            </a:r>
            <a:r>
              <a:rPr lang="en-US" sz="1400" dirty="0" err="1"/>
              <a:t>Gumennik</a:t>
            </a:r>
            <a:r>
              <a:rPr lang="en-US" sz="1400" dirty="0"/>
              <a:t>) engineering of fibers and fabrics, embedding ensembles of </a:t>
            </a:r>
            <a:r>
              <a:rPr lang="en-US" sz="1400" dirty="0" err="1"/>
              <a:t>nano</a:t>
            </a:r>
            <a:r>
              <a:rPr lang="en-US" sz="1400" dirty="0"/>
              <a:t>-transducers and sensors. Major MESH Facility</a:t>
            </a:r>
          </a:p>
        </p:txBody>
      </p:sp>
      <p:sp>
        <p:nvSpPr>
          <p:cNvPr id="4" name="Slide Number Placeholder 3">
            <a:extLst>
              <a:ext uri="{FF2B5EF4-FFF2-40B4-BE49-F238E27FC236}">
                <a16:creationId xmlns:a16="http://schemas.microsoft.com/office/drawing/2014/main" id="{41E68008-38DE-4AB0-A29A-713AD1F9E5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75889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9C73-9D3D-408C-82D8-878228D41C30}"/>
              </a:ext>
            </a:extLst>
          </p:cNvPr>
          <p:cNvSpPr>
            <a:spLocks noGrp="1"/>
          </p:cNvSpPr>
          <p:nvPr>
            <p:ph type="title"/>
          </p:nvPr>
        </p:nvSpPr>
        <p:spPr>
          <a:xfrm>
            <a:off x="636066" y="13692"/>
            <a:ext cx="7886700" cy="566213"/>
          </a:xfrm>
        </p:spPr>
        <p:txBody>
          <a:bodyPr/>
          <a:lstStyle/>
          <a:p>
            <a:r>
              <a:rPr lang="en-US" b="1" dirty="0"/>
              <a:t>Bio/Nano/Neuro Engineering Health</a:t>
            </a:r>
          </a:p>
        </p:txBody>
      </p:sp>
      <p:sp>
        <p:nvSpPr>
          <p:cNvPr id="3" name="Content Placeholder 2">
            <a:extLst>
              <a:ext uri="{FF2B5EF4-FFF2-40B4-BE49-F238E27FC236}">
                <a16:creationId xmlns:a16="http://schemas.microsoft.com/office/drawing/2014/main" id="{241693D5-D1E9-4E31-AE5C-9EE25F9090AB}"/>
              </a:ext>
            </a:extLst>
          </p:cNvPr>
          <p:cNvSpPr>
            <a:spLocks noGrp="1"/>
          </p:cNvSpPr>
          <p:nvPr>
            <p:ph idx="1"/>
          </p:nvPr>
        </p:nvSpPr>
        <p:spPr>
          <a:xfrm>
            <a:off x="0" y="504265"/>
            <a:ext cx="9144000" cy="1381685"/>
          </a:xfrm>
        </p:spPr>
        <p:txBody>
          <a:bodyPr>
            <a:noAutofit/>
          </a:bodyPr>
          <a:lstStyle/>
          <a:p>
            <a:r>
              <a:rPr lang="en-US" sz="1400" dirty="0"/>
              <a:t>10 Faculty: Maria Bondesson, </a:t>
            </a:r>
            <a:r>
              <a:rPr lang="en-US" sz="1400" dirty="0" err="1"/>
              <a:t>Eleftherios</a:t>
            </a:r>
            <a:r>
              <a:rPr lang="en-US" sz="1400" dirty="0"/>
              <a:t> </a:t>
            </a:r>
            <a:r>
              <a:rPr lang="en-US" sz="1400" dirty="0" err="1"/>
              <a:t>Garyfallidis</a:t>
            </a:r>
            <a:r>
              <a:rPr lang="en-US" sz="1400" dirty="0"/>
              <a:t>, James A. Glazier, Alexander </a:t>
            </a:r>
            <a:r>
              <a:rPr lang="en-US" sz="1400" dirty="0" err="1"/>
              <a:t>Gumennik</a:t>
            </a:r>
            <a:r>
              <a:rPr lang="en-US" sz="1400" dirty="0"/>
              <a:t>, Feng Guo, </a:t>
            </a:r>
            <a:r>
              <a:rPr lang="en-US" sz="1400" dirty="0" err="1"/>
              <a:t>Vikram</a:t>
            </a:r>
            <a:r>
              <a:rPr lang="en-US" sz="1400" dirty="0"/>
              <a:t> </a:t>
            </a:r>
            <a:r>
              <a:rPr lang="en-US" sz="1400" dirty="0" err="1"/>
              <a:t>Jadhao</a:t>
            </a:r>
            <a:r>
              <a:rPr lang="en-US" sz="1400" dirty="0"/>
              <a:t>, Minje Kim, Gregory Lewis Paul Macklin, </a:t>
            </a:r>
            <a:r>
              <a:rPr lang="en-US" sz="1400" dirty="0" err="1"/>
              <a:t>Eatai</a:t>
            </a:r>
            <a:r>
              <a:rPr lang="en-US" sz="1400" dirty="0"/>
              <a:t> Roth. Also CE/IS for Big Data/Simulations</a:t>
            </a:r>
          </a:p>
          <a:p>
            <a:pPr>
              <a:spcBef>
                <a:spcPts val="375"/>
              </a:spcBef>
            </a:pPr>
            <a:r>
              <a:rPr lang="en-US" sz="1400" dirty="0"/>
              <a:t>Current medical care is reactive and open-loop, with long delays between onset of problems, diagnosis, treatment specification, treatment and outcome evaluation</a:t>
            </a:r>
          </a:p>
          <a:p>
            <a:pPr>
              <a:spcBef>
                <a:spcPts val="375"/>
              </a:spcBef>
            </a:pPr>
            <a:r>
              <a:rPr lang="en-US" sz="1400" dirty="0"/>
              <a:t>Integration of sensor technology, informatics, modeling and delivery</a:t>
            </a:r>
            <a:br>
              <a:rPr lang="en-US" sz="1400" dirty="0"/>
            </a:br>
            <a:r>
              <a:rPr lang="en-US" sz="1400" dirty="0"/>
              <a:t>technologies will allow closed-loop continuous monitoring and </a:t>
            </a:r>
            <a:br>
              <a:rPr lang="en-US" sz="1400" dirty="0"/>
            </a:br>
            <a:r>
              <a:rPr lang="en-US" sz="1400" dirty="0"/>
              <a:t>prediction of health states of individuals to maintain health and </a:t>
            </a:r>
            <a:br>
              <a:rPr lang="en-US" sz="1400" dirty="0"/>
            </a:br>
            <a:r>
              <a:rPr lang="en-US" sz="1400" dirty="0"/>
              <a:t>respond more rapidly and effectively when problems do occur</a:t>
            </a:r>
          </a:p>
          <a:p>
            <a:endParaRPr lang="en-US" sz="1400" dirty="0"/>
          </a:p>
        </p:txBody>
      </p:sp>
      <p:sp>
        <p:nvSpPr>
          <p:cNvPr id="5" name="Subtitle 2">
            <a:extLst>
              <a:ext uri="{FF2B5EF4-FFF2-40B4-BE49-F238E27FC236}">
                <a16:creationId xmlns:a16="http://schemas.microsoft.com/office/drawing/2014/main" id="{EE576AFB-4662-422C-B163-98F6CC589F09}"/>
              </a:ext>
            </a:extLst>
          </p:cNvPr>
          <p:cNvSpPr txBox="1">
            <a:spLocks/>
          </p:cNvSpPr>
          <p:nvPr/>
        </p:nvSpPr>
        <p:spPr>
          <a:xfrm>
            <a:off x="405370" y="2214485"/>
            <a:ext cx="5038282" cy="29996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spcBef>
                <a:spcPts val="600"/>
              </a:spcBef>
              <a:buFont typeface="Arial" panose="020B0604020202020204" pitchFamily="34" charset="0"/>
              <a:buChar char="•"/>
            </a:pPr>
            <a:r>
              <a:rPr lang="en-US" sz="1400" b="1" dirty="0"/>
              <a:t>Core skills include:</a:t>
            </a:r>
          </a:p>
          <a:p>
            <a:pPr marL="257175" indent="-257175" algn="l">
              <a:spcBef>
                <a:spcPts val="600"/>
              </a:spcBef>
              <a:buFont typeface="Arial" panose="020B0604020202020204" pitchFamily="34" charset="0"/>
              <a:buChar char="•"/>
            </a:pPr>
            <a:r>
              <a:rPr lang="en-US" sz="1400" dirty="0"/>
              <a:t>Wearable sensors</a:t>
            </a:r>
          </a:p>
          <a:p>
            <a:pPr marL="257175" indent="-257175" algn="l">
              <a:spcBef>
                <a:spcPts val="600"/>
              </a:spcBef>
              <a:buFont typeface="Arial" panose="020B0604020202020204" pitchFamily="34" charset="0"/>
              <a:buChar char="•"/>
            </a:pPr>
            <a:r>
              <a:rPr lang="en-US" sz="1400" dirty="0"/>
              <a:t>Image and data analysis</a:t>
            </a:r>
          </a:p>
          <a:p>
            <a:pPr marL="257175" indent="-257175" algn="l">
              <a:spcBef>
                <a:spcPts val="600"/>
              </a:spcBef>
              <a:buFont typeface="Arial" panose="020B0604020202020204" pitchFamily="34" charset="0"/>
              <a:buChar char="•"/>
            </a:pPr>
            <a:r>
              <a:rPr lang="en-US" sz="1400" dirty="0"/>
              <a:t>Predictive modeling of medical states</a:t>
            </a:r>
          </a:p>
          <a:p>
            <a:pPr marL="257175" indent="-257175" algn="l">
              <a:spcBef>
                <a:spcPts val="600"/>
              </a:spcBef>
              <a:buFont typeface="Arial" panose="020B0604020202020204" pitchFamily="34" charset="0"/>
              <a:buChar char="•"/>
            </a:pPr>
            <a:r>
              <a:rPr lang="en-US" sz="1400" dirty="0"/>
              <a:t>Design of therapeutic strategies</a:t>
            </a:r>
          </a:p>
          <a:p>
            <a:pPr marL="257175" indent="-257175" algn="l">
              <a:spcBef>
                <a:spcPts val="600"/>
              </a:spcBef>
              <a:buFont typeface="Arial" panose="020B0604020202020204" pitchFamily="34" charset="0"/>
              <a:buChar char="•"/>
            </a:pPr>
            <a:r>
              <a:rPr lang="en-US" sz="1400" dirty="0"/>
              <a:t>Hardware for intervention delivery</a:t>
            </a:r>
          </a:p>
          <a:p>
            <a:pPr marL="257175" indent="-257175" algn="l">
              <a:spcBef>
                <a:spcPts val="600"/>
              </a:spcBef>
              <a:buFont typeface="Arial" panose="020B0604020202020204" pitchFamily="34" charset="0"/>
              <a:buChar char="•"/>
            </a:pPr>
            <a:r>
              <a:rPr lang="en-US" sz="1400" dirty="0"/>
              <a:t>Biomedical workflow design</a:t>
            </a:r>
          </a:p>
          <a:p>
            <a:pPr marL="257175" indent="-257175" algn="l">
              <a:spcBef>
                <a:spcPts val="600"/>
              </a:spcBef>
              <a:buFont typeface="Arial" panose="020B0604020202020204" pitchFamily="34" charset="0"/>
              <a:buChar char="•"/>
            </a:pPr>
            <a:r>
              <a:rPr lang="en-US" sz="1400" dirty="0"/>
              <a:t>Social/legal/economic approaches to health delivery</a:t>
            </a:r>
          </a:p>
        </p:txBody>
      </p:sp>
      <p:grpSp>
        <p:nvGrpSpPr>
          <p:cNvPr id="18" name="Group 17">
            <a:extLst>
              <a:ext uri="{FF2B5EF4-FFF2-40B4-BE49-F238E27FC236}">
                <a16:creationId xmlns:a16="http://schemas.microsoft.com/office/drawing/2014/main" id="{4484D7A1-48E8-4C3A-99F2-6F23418E76EF}"/>
              </a:ext>
            </a:extLst>
          </p:cNvPr>
          <p:cNvGrpSpPr/>
          <p:nvPr/>
        </p:nvGrpSpPr>
        <p:grpSpPr>
          <a:xfrm>
            <a:off x="5711129" y="1455000"/>
            <a:ext cx="3331523" cy="2831357"/>
            <a:chOff x="5407107" y="1451475"/>
            <a:chExt cx="3331523" cy="2831357"/>
          </a:xfrm>
        </p:grpSpPr>
        <p:graphicFrame>
          <p:nvGraphicFramePr>
            <p:cNvPr id="7" name="Diagram 6">
              <a:extLst>
                <a:ext uri="{FF2B5EF4-FFF2-40B4-BE49-F238E27FC236}">
                  <a16:creationId xmlns:a16="http://schemas.microsoft.com/office/drawing/2014/main" id="{171D9D5B-EC17-4EE3-8624-4BF68D878193}"/>
                </a:ext>
              </a:extLst>
            </p:cNvPr>
            <p:cNvGraphicFramePr/>
            <p:nvPr>
              <p:extLst>
                <p:ext uri="{D42A27DB-BD31-4B8C-83A1-F6EECF244321}">
                  <p14:modId xmlns:p14="http://schemas.microsoft.com/office/powerpoint/2010/main" val="25678578"/>
                </p:ext>
              </p:extLst>
            </p:nvPr>
          </p:nvGraphicFramePr>
          <p:xfrm>
            <a:off x="5407107" y="1451475"/>
            <a:ext cx="3331523" cy="2831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6">
              <a:extLst>
                <a:ext uri="{FF2B5EF4-FFF2-40B4-BE49-F238E27FC236}">
                  <a16:creationId xmlns:a16="http://schemas.microsoft.com/office/drawing/2014/main" id="{A0430CA3-B84C-44B0-AC53-F08583A8FA01}"/>
                </a:ext>
              </a:extLst>
            </p:cNvPr>
            <p:cNvSpPr/>
            <p:nvPr/>
          </p:nvSpPr>
          <p:spPr>
            <a:xfrm>
              <a:off x="6774281" y="2375415"/>
              <a:ext cx="680195" cy="498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Patient</a:t>
              </a:r>
            </a:p>
          </p:txBody>
        </p:sp>
        <p:sp>
          <p:nvSpPr>
            <p:cNvPr id="9" name="Rounded Rectangle 7">
              <a:extLst>
                <a:ext uri="{FF2B5EF4-FFF2-40B4-BE49-F238E27FC236}">
                  <a16:creationId xmlns:a16="http://schemas.microsoft.com/office/drawing/2014/main" id="{E607060F-CA3C-4AA9-B42F-BA7E57E56252}"/>
                </a:ext>
              </a:extLst>
            </p:cNvPr>
            <p:cNvSpPr/>
            <p:nvPr/>
          </p:nvSpPr>
          <p:spPr>
            <a:xfrm>
              <a:off x="6774281" y="2976186"/>
              <a:ext cx="659081" cy="498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chemeClr val="bg1"/>
                  </a:solidFill>
                </a:rPr>
                <a:t>Physician</a:t>
              </a:r>
              <a:endParaRPr lang="en-US" sz="900" dirty="0">
                <a:solidFill>
                  <a:schemeClr val="bg1"/>
                </a:solidFill>
              </a:endParaRPr>
            </a:p>
          </p:txBody>
        </p:sp>
        <p:cxnSp>
          <p:nvCxnSpPr>
            <p:cNvPr id="10" name="Straight Arrow Connector 9">
              <a:extLst>
                <a:ext uri="{FF2B5EF4-FFF2-40B4-BE49-F238E27FC236}">
                  <a16:creationId xmlns:a16="http://schemas.microsoft.com/office/drawing/2014/main" id="{603E4DB5-19C7-40BA-B76D-3AEC74EF30B0}"/>
                </a:ext>
              </a:extLst>
            </p:cNvPr>
            <p:cNvCxnSpPr/>
            <p:nvPr/>
          </p:nvCxnSpPr>
          <p:spPr>
            <a:xfrm flipV="1">
              <a:off x="7103821" y="2019156"/>
              <a:ext cx="0" cy="35625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393663-585E-46EB-940F-408469CCDE35}"/>
                </a:ext>
              </a:extLst>
            </p:cNvPr>
            <p:cNvCxnSpPr/>
            <p:nvPr/>
          </p:nvCxnSpPr>
          <p:spPr>
            <a:xfrm flipH="1">
              <a:off x="7433362" y="2553545"/>
              <a:ext cx="355426" cy="71252"/>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C520FF-AF82-4C0C-AAB5-CAE635BE1585}"/>
                </a:ext>
              </a:extLst>
            </p:cNvPr>
            <p:cNvCxnSpPr/>
            <p:nvPr/>
          </p:nvCxnSpPr>
          <p:spPr>
            <a:xfrm flipH="1">
              <a:off x="7442914" y="2553545"/>
              <a:ext cx="345874" cy="67202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6D592BD-639C-4146-B965-01CA72ABDEDF}"/>
                </a:ext>
              </a:extLst>
            </p:cNvPr>
            <p:cNvCxnSpPr>
              <a:stCxn id="9" idx="3"/>
            </p:cNvCxnSpPr>
            <p:nvPr/>
          </p:nvCxnSpPr>
          <p:spPr>
            <a:xfrm>
              <a:off x="7433362" y="3225569"/>
              <a:ext cx="364978" cy="398414"/>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91D118-48D1-405B-9CD6-9B6CA3037E06}"/>
                </a:ext>
              </a:extLst>
            </p:cNvPr>
            <p:cNvCxnSpPr/>
            <p:nvPr/>
          </p:nvCxnSpPr>
          <p:spPr>
            <a:xfrm flipH="1">
              <a:off x="6397454" y="3225569"/>
              <a:ext cx="367275" cy="398414"/>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83B191-2706-4B10-81DC-795D6DCA4559}"/>
                </a:ext>
              </a:extLst>
            </p:cNvPr>
            <p:cNvCxnSpPr>
              <a:cxnSpLocks/>
              <a:stCxn id="8" idx="1"/>
            </p:cNvCxnSpPr>
            <p:nvPr/>
          </p:nvCxnSpPr>
          <p:spPr>
            <a:xfrm flipH="1">
              <a:off x="6387903" y="2624797"/>
              <a:ext cx="386378" cy="999185"/>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EFBFDF-E67B-4923-AA79-017B460B91AC}"/>
                </a:ext>
              </a:extLst>
            </p:cNvPr>
            <p:cNvCxnSpPr>
              <a:cxnSpLocks/>
              <a:endCxn id="8" idx="1"/>
            </p:cNvCxnSpPr>
            <p:nvPr/>
          </p:nvCxnSpPr>
          <p:spPr>
            <a:xfrm>
              <a:off x="6406547" y="2553545"/>
              <a:ext cx="367734" cy="712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9453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offrey">
            <a:extLst>
              <a:ext uri="{FF2B5EF4-FFF2-40B4-BE49-F238E27FC236}">
                <a16:creationId xmlns:a16="http://schemas.microsoft.com/office/drawing/2014/main" id="{DB05FFBD-8D0D-E942-B7AD-A56287F08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083" y="1498833"/>
            <a:ext cx="875123" cy="90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ei Jiang">
            <a:extLst>
              <a:ext uri="{FF2B5EF4-FFF2-40B4-BE49-F238E27FC236}">
                <a16:creationId xmlns:a16="http://schemas.microsoft.com/office/drawing/2014/main" id="{8CA8997B-F953-2846-B496-32ADF02EB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165" y="2663575"/>
            <a:ext cx="904959" cy="90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udy  Qiu">
            <a:extLst>
              <a:ext uri="{FF2B5EF4-FFF2-40B4-BE49-F238E27FC236}">
                <a16:creationId xmlns:a16="http://schemas.microsoft.com/office/drawing/2014/main" id="{733E39EF-076E-914F-8A33-009DD818B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6961" y="2565938"/>
            <a:ext cx="875124" cy="90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DF8C0AD-9B72-6142-96E2-A8472B7AFBD8}"/>
              </a:ext>
            </a:extLst>
          </p:cNvPr>
          <p:cNvSpPr txBox="1"/>
          <p:nvPr/>
        </p:nvSpPr>
        <p:spPr>
          <a:xfrm>
            <a:off x="8209138" y="3568874"/>
            <a:ext cx="797013" cy="276999"/>
          </a:xfrm>
          <a:prstGeom prst="rect">
            <a:avLst/>
          </a:prstGeom>
          <a:noFill/>
        </p:spPr>
        <p:txBody>
          <a:bodyPr wrap="none" rtlCol="0">
            <a:spAutoFit/>
          </a:bodyPr>
          <a:lstStyle/>
          <a:p>
            <a:pPr algn="ctr"/>
            <a:r>
              <a:rPr lang="en-US" sz="1200" dirty="0"/>
              <a:t>Lei Jiang</a:t>
            </a:r>
          </a:p>
        </p:txBody>
      </p:sp>
      <p:sp>
        <p:nvSpPr>
          <p:cNvPr id="9" name="TextBox 8">
            <a:extLst>
              <a:ext uri="{FF2B5EF4-FFF2-40B4-BE49-F238E27FC236}">
                <a16:creationId xmlns:a16="http://schemas.microsoft.com/office/drawing/2014/main" id="{180E7359-0A0E-A943-A60D-D0ED318580EF}"/>
              </a:ext>
            </a:extLst>
          </p:cNvPr>
          <p:cNvSpPr txBox="1"/>
          <p:nvPr/>
        </p:nvSpPr>
        <p:spPr>
          <a:xfrm>
            <a:off x="8019990" y="2366211"/>
            <a:ext cx="1071575" cy="276999"/>
          </a:xfrm>
          <a:prstGeom prst="rect">
            <a:avLst/>
          </a:prstGeom>
          <a:noFill/>
        </p:spPr>
        <p:txBody>
          <a:bodyPr wrap="none" rtlCol="0">
            <a:spAutoFit/>
          </a:bodyPr>
          <a:lstStyle/>
          <a:p>
            <a:pPr algn="ctr"/>
            <a:r>
              <a:rPr lang="en-US" sz="1200" dirty="0"/>
              <a:t>Geoffrey Fox</a:t>
            </a:r>
          </a:p>
        </p:txBody>
      </p:sp>
      <p:sp>
        <p:nvSpPr>
          <p:cNvPr id="10" name="TextBox 9">
            <a:extLst>
              <a:ext uri="{FF2B5EF4-FFF2-40B4-BE49-F238E27FC236}">
                <a16:creationId xmlns:a16="http://schemas.microsoft.com/office/drawing/2014/main" id="{CFA47CAE-C886-D24B-A8E3-5EEC28529D08}"/>
              </a:ext>
            </a:extLst>
          </p:cNvPr>
          <p:cNvSpPr txBox="1"/>
          <p:nvPr/>
        </p:nvSpPr>
        <p:spPr>
          <a:xfrm>
            <a:off x="7057850" y="3524857"/>
            <a:ext cx="790601" cy="276999"/>
          </a:xfrm>
          <a:prstGeom prst="rect">
            <a:avLst/>
          </a:prstGeom>
          <a:noFill/>
        </p:spPr>
        <p:txBody>
          <a:bodyPr wrap="none" rtlCol="0">
            <a:spAutoFit/>
          </a:bodyPr>
          <a:lstStyle/>
          <a:p>
            <a:pPr algn="ctr"/>
            <a:r>
              <a:rPr lang="en-US" sz="1200" dirty="0"/>
              <a:t>Judy </a:t>
            </a:r>
            <a:r>
              <a:rPr lang="en-US" sz="1200" dirty="0" err="1"/>
              <a:t>Qiu</a:t>
            </a:r>
            <a:endParaRPr lang="en-US" sz="1200" dirty="0"/>
          </a:p>
        </p:txBody>
      </p:sp>
      <p:sp>
        <p:nvSpPr>
          <p:cNvPr id="11" name="TextBox 10">
            <a:extLst>
              <a:ext uri="{FF2B5EF4-FFF2-40B4-BE49-F238E27FC236}">
                <a16:creationId xmlns:a16="http://schemas.microsoft.com/office/drawing/2014/main" id="{7AE88086-0A47-7548-8BF7-3DF9528AB27F}"/>
              </a:ext>
            </a:extLst>
          </p:cNvPr>
          <p:cNvSpPr txBox="1"/>
          <p:nvPr/>
        </p:nvSpPr>
        <p:spPr>
          <a:xfrm>
            <a:off x="8209138" y="4791341"/>
            <a:ext cx="857927" cy="276999"/>
          </a:xfrm>
          <a:prstGeom prst="rect">
            <a:avLst/>
          </a:prstGeom>
          <a:solidFill>
            <a:schemeClr val="bg1"/>
          </a:solidFill>
        </p:spPr>
        <p:txBody>
          <a:bodyPr wrap="none" rtlCol="0">
            <a:spAutoFit/>
          </a:bodyPr>
          <a:lstStyle/>
          <a:p>
            <a:pPr algn="ctr"/>
            <a:r>
              <a:rPr lang="en-US" sz="1200" dirty="0"/>
              <a:t>Minje Kim</a:t>
            </a:r>
          </a:p>
        </p:txBody>
      </p:sp>
      <p:pic>
        <p:nvPicPr>
          <p:cNvPr id="12" name="Picture 11" descr="http://minjekim.com/images/minje.jpg">
            <a:extLst>
              <a:ext uri="{FF2B5EF4-FFF2-40B4-BE49-F238E27FC236}">
                <a16:creationId xmlns:a16="http://schemas.microsoft.com/office/drawing/2014/main" id="{5666FC82-05CD-3548-9D1F-6A23EDD42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000"/>
          <a:stretch>
            <a:fillRect/>
          </a:stretch>
        </p:blipFill>
        <p:spPr bwMode="auto">
          <a:xfrm>
            <a:off x="8263278" y="3829181"/>
            <a:ext cx="688732" cy="9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E47DF35-C4E6-0744-B555-67EBD13AE9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3087" y="567421"/>
            <a:ext cx="915784" cy="91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www.csc.lsu.edu/~whaley/whaley13a.jpg">
            <a:extLst>
              <a:ext uri="{FF2B5EF4-FFF2-40B4-BE49-F238E27FC236}">
                <a16:creationId xmlns:a16="http://schemas.microsoft.com/office/drawing/2014/main" id="{E382D7A3-1927-F64F-BCB5-224B729FAE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4687" y="3886708"/>
            <a:ext cx="637767" cy="904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www.soic.indiana.edu/img/people/Sterling-Thomas-2014-09.jpg">
            <a:extLst>
              <a:ext uri="{FF2B5EF4-FFF2-40B4-BE49-F238E27FC236}">
                <a16:creationId xmlns:a16="http://schemas.microsoft.com/office/drawing/2014/main" id="{6F735627-4643-564A-952F-E59F80A2C6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619" y="1699029"/>
            <a:ext cx="884720" cy="91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F85A8EE-A735-ED4B-B434-F9084F2E35A0}"/>
              </a:ext>
            </a:extLst>
          </p:cNvPr>
          <p:cNvSpPr txBox="1"/>
          <p:nvPr/>
        </p:nvSpPr>
        <p:spPr>
          <a:xfrm>
            <a:off x="93775" y="1434314"/>
            <a:ext cx="1114408" cy="276999"/>
          </a:xfrm>
          <a:prstGeom prst="rect">
            <a:avLst/>
          </a:prstGeom>
          <a:noFill/>
        </p:spPr>
        <p:txBody>
          <a:bodyPr wrap="none" rtlCol="0">
            <a:spAutoFit/>
          </a:bodyPr>
          <a:lstStyle/>
          <a:p>
            <a:pPr algn="ctr"/>
            <a:r>
              <a:rPr lang="en-US" sz="1200" dirty="0"/>
              <a:t>Martin </a:t>
            </a:r>
            <a:r>
              <a:rPr lang="en-US" sz="1200" dirty="0" err="1"/>
              <a:t>Swany</a:t>
            </a:r>
            <a:endParaRPr lang="en-US" sz="1200" dirty="0"/>
          </a:p>
        </p:txBody>
      </p:sp>
      <p:sp>
        <p:nvSpPr>
          <p:cNvPr id="18" name="TextBox 17">
            <a:extLst>
              <a:ext uri="{FF2B5EF4-FFF2-40B4-BE49-F238E27FC236}">
                <a16:creationId xmlns:a16="http://schemas.microsoft.com/office/drawing/2014/main" id="{88A3E4A1-16A1-3145-82CF-D825C90EAB85}"/>
              </a:ext>
            </a:extLst>
          </p:cNvPr>
          <p:cNvSpPr txBox="1"/>
          <p:nvPr/>
        </p:nvSpPr>
        <p:spPr>
          <a:xfrm>
            <a:off x="107392" y="3727972"/>
            <a:ext cx="1087174" cy="461665"/>
          </a:xfrm>
          <a:prstGeom prst="rect">
            <a:avLst/>
          </a:prstGeom>
          <a:noFill/>
        </p:spPr>
        <p:txBody>
          <a:bodyPr wrap="square" rtlCol="0">
            <a:spAutoFit/>
          </a:bodyPr>
          <a:lstStyle/>
          <a:p>
            <a:pPr algn="ctr"/>
            <a:r>
              <a:rPr lang="en-US" sz="1200" dirty="0" err="1"/>
              <a:t>Gregor</a:t>
            </a:r>
            <a:r>
              <a:rPr lang="en-US" sz="1200" dirty="0"/>
              <a:t> von </a:t>
            </a:r>
            <a:r>
              <a:rPr lang="en-US" sz="1200" dirty="0" err="1"/>
              <a:t>Laszewski</a:t>
            </a:r>
            <a:endParaRPr lang="en-US" sz="1200" dirty="0"/>
          </a:p>
        </p:txBody>
      </p:sp>
      <p:sp>
        <p:nvSpPr>
          <p:cNvPr id="19" name="TextBox 18">
            <a:extLst>
              <a:ext uri="{FF2B5EF4-FFF2-40B4-BE49-F238E27FC236}">
                <a16:creationId xmlns:a16="http://schemas.microsoft.com/office/drawing/2014/main" id="{C1266787-2940-C241-B4EE-647111419A91}"/>
              </a:ext>
            </a:extLst>
          </p:cNvPr>
          <p:cNvSpPr txBox="1"/>
          <p:nvPr/>
        </p:nvSpPr>
        <p:spPr>
          <a:xfrm>
            <a:off x="0" y="2605496"/>
            <a:ext cx="1301959" cy="276999"/>
          </a:xfrm>
          <a:prstGeom prst="rect">
            <a:avLst/>
          </a:prstGeom>
          <a:noFill/>
        </p:spPr>
        <p:txBody>
          <a:bodyPr wrap="none" rtlCol="0">
            <a:spAutoFit/>
          </a:bodyPr>
          <a:lstStyle/>
          <a:p>
            <a:pPr algn="ctr"/>
            <a:r>
              <a:rPr lang="en-US" sz="1200" dirty="0"/>
              <a:t>Thomas Sterling</a:t>
            </a:r>
          </a:p>
        </p:txBody>
      </p:sp>
      <p:pic>
        <p:nvPicPr>
          <p:cNvPr id="20" name="Picture 2" descr="https://plus.google.com/_/focus/photos/public/AIbEiAIAAABECKnP5ciZ28PkxQEiC3ZjYXJkX3Bob3RvKigzNDBlMzM4MDZhNjIzMzIwNGZhOTIyZWIxYTQ1OGJmNTkxN2NlNWQzMAGnlDBRa7WJchAsDV1rME3Txfa9uw?sz=128">
            <a:extLst>
              <a:ext uri="{FF2B5EF4-FFF2-40B4-BE49-F238E27FC236}">
                <a16:creationId xmlns:a16="http://schemas.microsoft.com/office/drawing/2014/main" id="{6CFEC5C2-8E97-0640-9E69-13823D3F5F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79" y="285364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988A64B-BD3E-E74E-BA50-3C90201C55C7}"/>
              </a:ext>
            </a:extLst>
          </p:cNvPr>
          <p:cNvSpPr txBox="1"/>
          <p:nvPr/>
        </p:nvSpPr>
        <p:spPr>
          <a:xfrm>
            <a:off x="6931230" y="4832070"/>
            <a:ext cx="1088760" cy="276999"/>
          </a:xfrm>
          <a:prstGeom prst="rect">
            <a:avLst/>
          </a:prstGeom>
          <a:solidFill>
            <a:schemeClr val="bg1"/>
          </a:solidFill>
        </p:spPr>
        <p:txBody>
          <a:bodyPr wrap="none" rtlCol="0">
            <a:spAutoFit/>
          </a:bodyPr>
          <a:lstStyle/>
          <a:p>
            <a:r>
              <a:rPr lang="en-US" sz="1200" dirty="0"/>
              <a:t>Clint Whaley </a:t>
            </a:r>
          </a:p>
        </p:txBody>
      </p:sp>
      <p:grpSp>
        <p:nvGrpSpPr>
          <p:cNvPr id="22" name="Group 21">
            <a:extLst>
              <a:ext uri="{FF2B5EF4-FFF2-40B4-BE49-F238E27FC236}">
                <a16:creationId xmlns:a16="http://schemas.microsoft.com/office/drawing/2014/main" id="{BB20748B-8594-0B44-874A-409FE18D7452}"/>
              </a:ext>
            </a:extLst>
          </p:cNvPr>
          <p:cNvGrpSpPr>
            <a:grpSpLocks noChangeAspect="1"/>
          </p:cNvGrpSpPr>
          <p:nvPr/>
        </p:nvGrpSpPr>
        <p:grpSpPr>
          <a:xfrm>
            <a:off x="5847578" y="417404"/>
            <a:ext cx="2172412" cy="2033819"/>
            <a:chOff x="4478868" y="1930988"/>
            <a:chExt cx="3222522" cy="3016936"/>
          </a:xfrm>
        </p:grpSpPr>
        <p:sp>
          <p:nvSpPr>
            <p:cNvPr id="23" name="Oval 22">
              <a:extLst>
                <a:ext uri="{FF2B5EF4-FFF2-40B4-BE49-F238E27FC236}">
                  <a16:creationId xmlns:a16="http://schemas.microsoft.com/office/drawing/2014/main" id="{3790FE5E-6EB5-C543-9FE2-622446CD9D72}"/>
                </a:ext>
              </a:extLst>
            </p:cNvPr>
            <p:cNvSpPr/>
            <p:nvPr/>
          </p:nvSpPr>
          <p:spPr>
            <a:xfrm>
              <a:off x="4596621" y="1930988"/>
              <a:ext cx="3016936" cy="30169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4" name="Picture 23">
              <a:extLst>
                <a:ext uri="{FF2B5EF4-FFF2-40B4-BE49-F238E27FC236}">
                  <a16:creationId xmlns:a16="http://schemas.microsoft.com/office/drawing/2014/main" id="{ABEE5846-C63C-9348-ACCC-C2138F4751FD}"/>
                </a:ext>
              </a:extLst>
            </p:cNvPr>
            <p:cNvPicPr>
              <a:picLocks noChangeAspect="1"/>
            </p:cNvPicPr>
            <p:nvPr/>
          </p:nvPicPr>
          <p:blipFill rotWithShape="1">
            <a:blip r:embed="rId11"/>
            <a:srcRect l="35498" r="32441" b="25372"/>
            <a:stretch/>
          </p:blipFill>
          <p:spPr>
            <a:xfrm>
              <a:off x="4478868" y="2005254"/>
              <a:ext cx="3222522" cy="2942670"/>
            </a:xfrm>
            <a:prstGeom prst="rect">
              <a:avLst/>
            </a:prstGeom>
          </p:spPr>
        </p:pic>
      </p:grpSp>
      <p:sp>
        <p:nvSpPr>
          <p:cNvPr id="25" name="Title 23">
            <a:extLst>
              <a:ext uri="{FF2B5EF4-FFF2-40B4-BE49-F238E27FC236}">
                <a16:creationId xmlns:a16="http://schemas.microsoft.com/office/drawing/2014/main" id="{8D98AB42-1CBC-B04C-A894-640A01A293AF}"/>
              </a:ext>
            </a:extLst>
          </p:cNvPr>
          <p:cNvSpPr txBox="1">
            <a:spLocks/>
          </p:cNvSpPr>
          <p:nvPr/>
        </p:nvSpPr>
        <p:spPr>
          <a:xfrm>
            <a:off x="1010380" y="-37252"/>
            <a:ext cx="7941630" cy="617903"/>
          </a:xfrm>
          <a:prstGeom prst="rect">
            <a:avLst/>
          </a:prstGeom>
          <a:ln>
            <a:solidFill>
              <a:schemeClr val="bg1"/>
            </a:solidFill>
          </a:ln>
        </p:spPr>
        <p:txBody>
          <a:bodyPr>
            <a:noAutofit/>
          </a:bodyPr>
          <a:lstStyle>
            <a:lvl1pPr algn="l" defTabSz="457200" rtl="0" eaLnBrk="1" latinLnBrk="0" hangingPunct="1">
              <a:spcBef>
                <a:spcPct val="0"/>
              </a:spcBef>
              <a:buNone/>
              <a:defRPr sz="3200" b="1" i="0" kern="100" spc="0">
                <a:solidFill>
                  <a:schemeClr val="tx1"/>
                </a:solidFill>
                <a:latin typeface="Arial"/>
                <a:ea typeface="+mj-ea"/>
                <a:cs typeface="Arial"/>
              </a:defRPr>
            </a:lvl1pPr>
          </a:lstStyle>
          <a:p>
            <a:r>
              <a:rPr lang="en-US" sz="2325" dirty="0"/>
              <a:t>High Performance Computing and Cyberinfrastructure</a:t>
            </a:r>
          </a:p>
        </p:txBody>
      </p:sp>
      <p:sp>
        <p:nvSpPr>
          <p:cNvPr id="28" name="Content Placeholder 24">
            <a:extLst>
              <a:ext uri="{FF2B5EF4-FFF2-40B4-BE49-F238E27FC236}">
                <a16:creationId xmlns:a16="http://schemas.microsoft.com/office/drawing/2014/main" id="{ED394B74-6F64-B24F-A654-0D236886E49B}"/>
              </a:ext>
            </a:extLst>
          </p:cNvPr>
          <p:cNvSpPr txBox="1">
            <a:spLocks/>
          </p:cNvSpPr>
          <p:nvPr/>
        </p:nvSpPr>
        <p:spPr>
          <a:xfrm>
            <a:off x="1279163" y="3119979"/>
            <a:ext cx="5834185" cy="1385952"/>
          </a:xfrm>
          <a:prstGeom prst="rect">
            <a:avLst/>
          </a:prstGeom>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t>High-Performance Big Data Computing</a:t>
            </a:r>
          </a:p>
          <a:p>
            <a:r>
              <a:rPr lang="en-US" sz="3400" dirty="0"/>
              <a:t>Twister2 to subsume Hadoop, Kubernetes, Spark, MPI </a:t>
            </a:r>
          </a:p>
          <a:p>
            <a:r>
              <a:rPr lang="en-US" sz="3400" dirty="0"/>
              <a:t>Teach Cloud, HPC, Deep Learning, HP ML online</a:t>
            </a:r>
          </a:p>
          <a:p>
            <a:r>
              <a:rPr lang="en-US" sz="3400" dirty="0"/>
              <a:t>Run optimized Big Data systems for research and teaching </a:t>
            </a:r>
          </a:p>
        </p:txBody>
      </p:sp>
      <p:sp>
        <p:nvSpPr>
          <p:cNvPr id="29" name="TextBox 28">
            <a:extLst>
              <a:ext uri="{FF2B5EF4-FFF2-40B4-BE49-F238E27FC236}">
                <a16:creationId xmlns:a16="http://schemas.microsoft.com/office/drawing/2014/main" id="{76D3F88C-2CAF-464B-B419-D605EC16E505}"/>
              </a:ext>
            </a:extLst>
          </p:cNvPr>
          <p:cNvSpPr txBox="1"/>
          <p:nvPr/>
        </p:nvSpPr>
        <p:spPr>
          <a:xfrm>
            <a:off x="1283494" y="489802"/>
            <a:ext cx="5390182" cy="2554545"/>
          </a:xfrm>
          <a:prstGeom prst="rect">
            <a:avLst/>
          </a:prstGeom>
          <a:noFill/>
        </p:spPr>
        <p:txBody>
          <a:bodyPr wrap="square" rtlCol="0">
            <a:spAutoFit/>
          </a:bodyPr>
          <a:lstStyle/>
          <a:p>
            <a:r>
              <a:rPr lang="en-US" sz="1600" b="1" dirty="0"/>
              <a:t>Integration of HPC, Cloud, parallel, networking, </a:t>
            </a:r>
            <a:br>
              <a:rPr lang="en-US" sz="1600" b="1" dirty="0"/>
            </a:br>
            <a:r>
              <a:rPr lang="en-US" sz="1600" b="1" dirty="0"/>
              <a:t>distributed and edge systems</a:t>
            </a:r>
          </a:p>
          <a:p>
            <a:r>
              <a:rPr lang="en-US" sz="1600" b="1" dirty="0"/>
              <a:t>Exascale machines:</a:t>
            </a:r>
            <a:r>
              <a:rPr lang="en-US" sz="1600" dirty="0"/>
              <a:t> </a:t>
            </a:r>
          </a:p>
          <a:p>
            <a:pPr marL="742950" lvl="1" indent="-285750">
              <a:buFont typeface="Arial" panose="020B0604020202020204" pitchFamily="34" charset="0"/>
              <a:buChar char="•"/>
            </a:pPr>
            <a:r>
              <a:rPr lang="en-US" sz="1600" dirty="0"/>
              <a:t>Next generation supercomputers</a:t>
            </a:r>
          </a:p>
          <a:p>
            <a:pPr marL="742950" lvl="1" indent="-285750">
              <a:buFont typeface="Arial" panose="020B0604020202020204" pitchFamily="34" charset="0"/>
              <a:buChar char="•"/>
            </a:pPr>
            <a:r>
              <a:rPr lang="en-US" sz="1600" dirty="0"/>
              <a:t>New memory, CPU and software</a:t>
            </a:r>
          </a:p>
          <a:p>
            <a:r>
              <a:rPr lang="en-US" sz="1600" b="1" dirty="0"/>
              <a:t>Parallel big data systems: </a:t>
            </a:r>
          </a:p>
          <a:p>
            <a:pPr marL="742950" lvl="1" indent="-285750">
              <a:buFont typeface="Arial" panose="020B0604020202020204" pitchFamily="34" charset="0"/>
              <a:buChar char="•"/>
            </a:pPr>
            <a:r>
              <a:rPr lang="en-US" sz="1600" dirty="0"/>
              <a:t>30 optimized ML libraries orders of </a:t>
            </a:r>
            <a:br>
              <a:rPr lang="en-US" sz="1600" dirty="0"/>
            </a:br>
            <a:r>
              <a:rPr lang="en-US" sz="1600" dirty="0"/>
              <a:t>magnitude faster than R, Spark, Flink</a:t>
            </a:r>
          </a:p>
          <a:p>
            <a:r>
              <a:rPr lang="en-US" sz="1600" b="1" dirty="0"/>
              <a:t>Embedded edge systems: </a:t>
            </a:r>
          </a:p>
          <a:p>
            <a:pPr marL="742950" lvl="1" indent="-285750">
              <a:buFont typeface="Arial" panose="020B0604020202020204" pitchFamily="34" charset="0"/>
              <a:buChar char="•"/>
            </a:pPr>
            <a:r>
              <a:rPr lang="en-US" sz="1600" dirty="0"/>
              <a:t>FPGA, Pi</a:t>
            </a:r>
          </a:p>
        </p:txBody>
      </p:sp>
    </p:spTree>
    <p:extLst>
      <p:ext uri="{BB962C8B-B14F-4D97-AF65-F5344CB8AC3E}">
        <p14:creationId xmlns:p14="http://schemas.microsoft.com/office/powerpoint/2010/main" val="2788639264"/>
      </p:ext>
    </p:extLst>
  </p:cSld>
  <p:clrMapOvr>
    <a:masterClrMapping/>
  </p:clrMapOvr>
  <mc:AlternateContent xmlns:mc="http://schemas.openxmlformats.org/markup-compatibility/2006" xmlns:p14="http://schemas.microsoft.com/office/powerpoint/2010/main">
    <mc:Choice Requires="p14">
      <p:transition spd="slow" p14:dur="2000" advTm="84759"/>
    </mc:Choice>
    <mc:Fallback xmlns="">
      <p:transition spd="slow" advTm="8475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CCB48C8-A180-AA4E-A189-28F97AC5CE55}"/>
              </a:ext>
            </a:extLst>
          </p:cNvPr>
          <p:cNvPicPr>
            <a:picLocks noGrp="1" noChangeAspect="1"/>
          </p:cNvPicPr>
          <p:nvPr>
            <p:ph idx="1"/>
          </p:nvPr>
        </p:nvPicPr>
        <p:blipFill rotWithShape="1">
          <a:blip r:embed="rId3"/>
          <a:srcRect t="9224"/>
          <a:stretch/>
        </p:blipFill>
        <p:spPr>
          <a:xfrm>
            <a:off x="2712028" y="56227"/>
            <a:ext cx="6251145" cy="4292020"/>
          </a:xfrm>
        </p:spPr>
      </p:pic>
      <p:sp>
        <p:nvSpPr>
          <p:cNvPr id="8" name="TextBox 7">
            <a:extLst>
              <a:ext uri="{FF2B5EF4-FFF2-40B4-BE49-F238E27FC236}">
                <a16:creationId xmlns:a16="http://schemas.microsoft.com/office/drawing/2014/main" id="{242F2F48-38DC-6541-801A-233F7DC659EB}"/>
              </a:ext>
            </a:extLst>
          </p:cNvPr>
          <p:cNvSpPr txBox="1"/>
          <p:nvPr/>
        </p:nvSpPr>
        <p:spPr>
          <a:xfrm>
            <a:off x="0" y="1017478"/>
            <a:ext cx="2599668" cy="3108543"/>
          </a:xfrm>
          <a:prstGeom prst="rect">
            <a:avLst/>
          </a:prstGeom>
          <a:noFill/>
        </p:spPr>
        <p:txBody>
          <a:bodyPr wrap="square" rtlCol="0">
            <a:spAutoFit/>
          </a:bodyPr>
          <a:lstStyle/>
          <a:p>
            <a:r>
              <a:rPr lang="en-US" sz="1400" dirty="0"/>
              <a:t>draws on world-class faculty in a distinctly </a:t>
            </a:r>
            <a:r>
              <a:rPr lang="en-US" sz="1400" b="1" dirty="0"/>
              <a:t>multi-disciplinary</a:t>
            </a:r>
            <a:r>
              <a:rPr lang="en-US" sz="1400" dirty="0"/>
              <a:t> environment. Our researchers are experts in </a:t>
            </a:r>
            <a:r>
              <a:rPr lang="en-US" sz="1400" b="1" dirty="0"/>
              <a:t>network science, data science, computation, computational biology, statistical physics, cognitive science, and information science</a:t>
            </a:r>
            <a:r>
              <a:rPr lang="en-US" sz="1400" dirty="0"/>
              <a:t>; they study multi-scale networks that extend across </a:t>
            </a:r>
            <a:r>
              <a:rPr lang="en-US" sz="1400" b="1" dirty="0"/>
              <a:t>social, informational, technological, infrastructural, and biological </a:t>
            </a:r>
            <a:r>
              <a:rPr lang="en-US" sz="1400" dirty="0"/>
              <a:t>systems.</a:t>
            </a:r>
          </a:p>
        </p:txBody>
      </p:sp>
      <p:sp>
        <p:nvSpPr>
          <p:cNvPr id="2" name="Rectangle 1">
            <a:extLst>
              <a:ext uri="{FF2B5EF4-FFF2-40B4-BE49-F238E27FC236}">
                <a16:creationId xmlns:a16="http://schemas.microsoft.com/office/drawing/2014/main" id="{4A9EEBA5-1FDE-4C68-8C6B-45D7A3780F8F}"/>
              </a:ext>
            </a:extLst>
          </p:cNvPr>
          <p:cNvSpPr/>
          <p:nvPr/>
        </p:nvSpPr>
        <p:spPr>
          <a:xfrm>
            <a:off x="80863" y="156800"/>
            <a:ext cx="2340912" cy="646331"/>
          </a:xfrm>
          <a:prstGeom prst="rect">
            <a:avLst/>
          </a:prstGeom>
        </p:spPr>
        <p:txBody>
          <a:bodyPr wrap="square">
            <a:spAutoFit/>
          </a:bodyPr>
          <a:lstStyle/>
          <a:p>
            <a:r>
              <a:rPr lang="en-US" sz="1800" b="1" dirty="0">
                <a:solidFill>
                  <a:srgbClr val="A80532"/>
                </a:solidFill>
              </a:rPr>
              <a:t>Complex Networks and Systems</a:t>
            </a:r>
            <a:endParaRPr lang="en-US" sz="1600" dirty="0"/>
          </a:p>
        </p:txBody>
      </p:sp>
    </p:spTree>
    <p:extLst>
      <p:ext uri="{BB962C8B-B14F-4D97-AF65-F5344CB8AC3E}">
        <p14:creationId xmlns:p14="http://schemas.microsoft.com/office/powerpoint/2010/main" val="205410999"/>
      </p:ext>
    </p:extLst>
  </p:cSld>
  <p:clrMapOvr>
    <a:masterClrMapping/>
  </p:clrMapOvr>
  <mc:AlternateContent xmlns:mc="http://schemas.openxmlformats.org/markup-compatibility/2006" xmlns:p14="http://schemas.microsoft.com/office/powerpoint/2010/main">
    <mc:Choice Requires="p14">
      <p:transition spd="slow" p14:dur="2000" advTm="50572"/>
    </mc:Choice>
    <mc:Fallback xmlns="">
      <p:transition spd="slow" advTm="50572"/>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2866109-2C4B-694B-9562-CBD4A7EF4A52}" vid="{E2DAD485-B9D0-6C4D-937A-FCC8056896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SICE-Template-16x9</Template>
  <TotalTime>4910</TotalTime>
  <Words>1273</Words>
  <Application>Microsoft Office PowerPoint</Application>
  <PresentationFormat>On-screen Show (16:9)</PresentationFormat>
  <Paragraphs>158</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ＭＳ Ｐゴシック</vt:lpstr>
      <vt:lpstr>Arial</vt:lpstr>
      <vt:lpstr>Ayuthaya</vt:lpstr>
      <vt:lpstr>Calibri</vt:lpstr>
      <vt:lpstr>Century Gothic</vt:lpstr>
      <vt:lpstr>Office Theme</vt:lpstr>
      <vt:lpstr>History of SICE</vt:lpstr>
      <vt:lpstr>Size of School (2017-18)</vt:lpstr>
      <vt:lpstr>PowerPoint Presentation</vt:lpstr>
      <vt:lpstr>Major SICE Research Foci</vt:lpstr>
      <vt:lpstr>Other Important SICE Research Foci</vt:lpstr>
      <vt:lpstr>Laboratories in Engineering</vt:lpstr>
      <vt:lpstr>Bio/Nano/Neuro Engineering Health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Fox</cp:lastModifiedBy>
  <cp:revision>82</cp:revision>
  <cp:lastPrinted>2017-11-06T14:57:49Z</cp:lastPrinted>
  <dcterms:created xsi:type="dcterms:W3CDTF">2017-09-14T14:31:07Z</dcterms:created>
  <dcterms:modified xsi:type="dcterms:W3CDTF">2018-08-13T00:17:07Z</dcterms:modified>
</cp:coreProperties>
</file>