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4.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74" r:id="rId2"/>
    <p:sldMasterId id="2147484314" r:id="rId3"/>
  </p:sldMasterIdLst>
  <p:notesMasterIdLst>
    <p:notesMasterId r:id="rId77"/>
  </p:notesMasterIdLst>
  <p:sldIdLst>
    <p:sldId id="384" r:id="rId4"/>
    <p:sldId id="391" r:id="rId5"/>
    <p:sldId id="485" r:id="rId6"/>
    <p:sldId id="432" r:id="rId7"/>
    <p:sldId id="476" r:id="rId8"/>
    <p:sldId id="386" r:id="rId9"/>
    <p:sldId id="487" r:id="rId10"/>
    <p:sldId id="492" r:id="rId11"/>
    <p:sldId id="489" r:id="rId12"/>
    <p:sldId id="488" r:id="rId13"/>
    <p:sldId id="490" r:id="rId14"/>
    <p:sldId id="491" r:id="rId15"/>
    <p:sldId id="493" r:id="rId16"/>
    <p:sldId id="494" r:id="rId17"/>
    <p:sldId id="495" r:id="rId18"/>
    <p:sldId id="496" r:id="rId19"/>
    <p:sldId id="497" r:id="rId20"/>
    <p:sldId id="498" r:id="rId21"/>
    <p:sldId id="499" r:id="rId22"/>
    <p:sldId id="500" r:id="rId23"/>
    <p:sldId id="504" r:id="rId24"/>
    <p:sldId id="505" r:id="rId25"/>
    <p:sldId id="506" r:id="rId26"/>
    <p:sldId id="508" r:id="rId27"/>
    <p:sldId id="507" r:id="rId28"/>
    <p:sldId id="501" r:id="rId29"/>
    <p:sldId id="502" r:id="rId30"/>
    <p:sldId id="486" r:id="rId31"/>
    <p:sldId id="385" r:id="rId32"/>
    <p:sldId id="537" r:id="rId33"/>
    <p:sldId id="387" r:id="rId34"/>
    <p:sldId id="509" r:id="rId35"/>
    <p:sldId id="510" r:id="rId36"/>
    <p:sldId id="517" r:id="rId37"/>
    <p:sldId id="473" r:id="rId38"/>
    <p:sldId id="511" r:id="rId39"/>
    <p:sldId id="512" r:id="rId40"/>
    <p:sldId id="513" r:id="rId41"/>
    <p:sldId id="514" r:id="rId42"/>
    <p:sldId id="527" r:id="rId43"/>
    <p:sldId id="533" r:id="rId44"/>
    <p:sldId id="516" r:id="rId45"/>
    <p:sldId id="528" r:id="rId46"/>
    <p:sldId id="414" r:id="rId47"/>
    <p:sldId id="518" r:id="rId48"/>
    <p:sldId id="521" r:id="rId49"/>
    <p:sldId id="520" r:id="rId50"/>
    <p:sldId id="522" r:id="rId51"/>
    <p:sldId id="523" r:id="rId52"/>
    <p:sldId id="524" r:id="rId53"/>
    <p:sldId id="525" r:id="rId54"/>
    <p:sldId id="526" r:id="rId55"/>
    <p:sldId id="447" r:id="rId56"/>
    <p:sldId id="366" r:id="rId57"/>
    <p:sldId id="484" r:id="rId58"/>
    <p:sldId id="529" r:id="rId59"/>
    <p:sldId id="530" r:id="rId60"/>
    <p:sldId id="531" r:id="rId61"/>
    <p:sldId id="532" r:id="rId62"/>
    <p:sldId id="448" r:id="rId63"/>
    <p:sldId id="342" r:id="rId64"/>
    <p:sldId id="364" r:id="rId65"/>
    <p:sldId id="350" r:id="rId66"/>
    <p:sldId id="351" r:id="rId67"/>
    <p:sldId id="345" r:id="rId68"/>
    <p:sldId id="449" r:id="rId69"/>
    <p:sldId id="344" r:id="rId70"/>
    <p:sldId id="352" r:id="rId71"/>
    <p:sldId id="353" r:id="rId72"/>
    <p:sldId id="370" r:id="rId73"/>
    <p:sldId id="534" r:id="rId74"/>
    <p:sldId id="535" r:id="rId75"/>
    <p:sldId id="536" r:id="rId76"/>
  </p:sldIdLst>
  <p:sldSz cx="9144000" cy="6858000" type="screen4x3"/>
  <p:notesSz cx="6858000" cy="9144000"/>
  <p:custDataLst>
    <p:tags r:id="rId78"/>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0033CC"/>
    <a:srgbClr val="F8F3D2"/>
    <a:srgbClr val="6D6E70"/>
    <a:srgbClr val="B30838"/>
    <a:srgbClr val="7D110C"/>
    <a:srgbClr val="598EDD"/>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8" autoAdjust="0"/>
    <p:restoredTop sz="94660"/>
  </p:normalViewPr>
  <p:slideViewPr>
    <p:cSldViewPr>
      <p:cViewPr varScale="1">
        <p:scale>
          <a:sx n="83" d="100"/>
          <a:sy n="83" d="100"/>
        </p:scale>
        <p:origin x="810" y="78"/>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118390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50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58</a:t>
            </a:fld>
            <a:endParaRPr lang="en-US" altLang="en-US"/>
          </a:p>
        </p:txBody>
      </p:sp>
    </p:spTree>
    <p:extLst>
      <p:ext uri="{BB962C8B-B14F-4D97-AF65-F5344CB8AC3E}">
        <p14:creationId xmlns:p14="http://schemas.microsoft.com/office/powerpoint/2010/main" val="19026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9281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72</a:t>
            </a:fld>
            <a:endParaRPr lang="en-US" altLang="en-US"/>
          </a:p>
        </p:txBody>
      </p:sp>
    </p:spTree>
    <p:extLst>
      <p:ext uri="{BB962C8B-B14F-4D97-AF65-F5344CB8AC3E}">
        <p14:creationId xmlns:p14="http://schemas.microsoft.com/office/powerpoint/2010/main" val="13342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923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68204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13</a:t>
            </a:fld>
            <a:endParaRPr lang="en-US"/>
          </a:p>
        </p:txBody>
      </p:sp>
    </p:spTree>
    <p:extLst>
      <p:ext uri="{BB962C8B-B14F-4D97-AF65-F5344CB8AC3E}">
        <p14:creationId xmlns:p14="http://schemas.microsoft.com/office/powerpoint/2010/main" val="346967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14</a:t>
            </a:fld>
            <a:endParaRPr lang="en-US"/>
          </a:p>
        </p:txBody>
      </p:sp>
    </p:spTree>
    <p:extLst>
      <p:ext uri="{BB962C8B-B14F-4D97-AF65-F5344CB8AC3E}">
        <p14:creationId xmlns:p14="http://schemas.microsoft.com/office/powerpoint/2010/main" val="128462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15</a:t>
            </a:fld>
            <a:endParaRPr lang="en-US"/>
          </a:p>
        </p:txBody>
      </p:sp>
    </p:spTree>
    <p:extLst>
      <p:ext uri="{BB962C8B-B14F-4D97-AF65-F5344CB8AC3E}">
        <p14:creationId xmlns:p14="http://schemas.microsoft.com/office/powerpoint/2010/main" val="261028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22</a:t>
            </a:fld>
            <a:endParaRPr lang="en-US" altLang="en-US"/>
          </a:p>
        </p:txBody>
      </p:sp>
    </p:spTree>
    <p:extLst>
      <p:ext uri="{BB962C8B-B14F-4D97-AF65-F5344CB8AC3E}">
        <p14:creationId xmlns:p14="http://schemas.microsoft.com/office/powerpoint/2010/main" val="25246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30</a:t>
            </a:fld>
            <a:endParaRPr lang="en-US"/>
          </a:p>
        </p:txBody>
      </p:sp>
    </p:spTree>
    <p:extLst>
      <p:ext uri="{BB962C8B-B14F-4D97-AF65-F5344CB8AC3E}">
        <p14:creationId xmlns:p14="http://schemas.microsoft.com/office/powerpoint/2010/main" val="248556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46</a:t>
            </a:fld>
            <a:endParaRPr lang="en-US" altLang="en-US"/>
          </a:p>
        </p:txBody>
      </p:sp>
    </p:spTree>
    <p:extLst>
      <p:ext uri="{BB962C8B-B14F-4D97-AF65-F5344CB8AC3E}">
        <p14:creationId xmlns:p14="http://schemas.microsoft.com/office/powerpoint/2010/main" val="278824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19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6453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15000" y="6246358"/>
            <a:ext cx="2057400" cy="365125"/>
          </a:xfrm>
          <a:prstGeom prst="rect">
            <a:avLst/>
          </a:prstGeom>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5774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a:xfrm>
            <a:off x="5715000" y="6246358"/>
            <a:ext cx="2057400" cy="365125"/>
          </a:xfrm>
          <a:prstGeom prst="rect">
            <a:avLst/>
          </a:prstGeom>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69594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11135982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
        <p:cNvGrpSpPr/>
        <p:nvPr/>
      </p:nvGrpSpPr>
      <p:grpSpPr>
        <a:xfrm>
          <a:off x="0" y="0"/>
          <a:ext cx="0" cy="0"/>
          <a:chOff x="0" y="0"/>
          <a:chExt cx="0" cy="0"/>
        </a:xfrm>
      </p:grpSpPr>
      <p:sp>
        <p:nvSpPr>
          <p:cNvPr id="61" name="Shape 61"/>
          <p:cNvSpPr txBox="1">
            <a:spLocks noGrp="1"/>
          </p:cNvSpPr>
          <p:nvPr>
            <p:ph type="title"/>
          </p:nvPr>
        </p:nvSpPr>
        <p:spPr>
          <a:xfrm>
            <a:off x="457200" y="274636"/>
            <a:ext cx="8229600" cy="15219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lvl="1" indent="0">
              <a:spcBef>
                <a:spcPts val="0"/>
              </a:spcBef>
              <a:buClr>
                <a:schemeClr val="lt1"/>
              </a:buClr>
              <a:buFont typeface="Arial"/>
              <a:buNone/>
              <a:defRPr sz="4800" b="1">
                <a:solidFill>
                  <a:schemeClr val="lt1"/>
                </a:solidFill>
              </a:defRPr>
            </a:lvl2pPr>
            <a:lvl3pPr lvl="2" indent="0">
              <a:spcBef>
                <a:spcPts val="0"/>
              </a:spcBef>
              <a:buClr>
                <a:schemeClr val="lt1"/>
              </a:buClr>
              <a:buFont typeface="Arial"/>
              <a:buNone/>
              <a:defRPr sz="4800" b="1">
                <a:solidFill>
                  <a:schemeClr val="lt1"/>
                </a:solidFill>
              </a:defRPr>
            </a:lvl3pPr>
            <a:lvl4pPr lvl="3" indent="0">
              <a:spcBef>
                <a:spcPts val="0"/>
              </a:spcBef>
              <a:buClr>
                <a:schemeClr val="lt1"/>
              </a:buClr>
              <a:buFont typeface="Arial"/>
              <a:buNone/>
              <a:defRPr sz="4800" b="1">
                <a:solidFill>
                  <a:schemeClr val="lt1"/>
                </a:solidFill>
              </a:defRPr>
            </a:lvl4pPr>
            <a:lvl5pPr lvl="4" indent="0">
              <a:spcBef>
                <a:spcPts val="0"/>
              </a:spcBef>
              <a:buClr>
                <a:schemeClr val="lt1"/>
              </a:buClr>
              <a:buFont typeface="Arial"/>
              <a:buNone/>
              <a:defRPr sz="4800" b="1">
                <a:solidFill>
                  <a:schemeClr val="lt1"/>
                </a:solidFill>
              </a:defRPr>
            </a:lvl5pPr>
            <a:lvl6pPr lvl="5" indent="0">
              <a:spcBef>
                <a:spcPts val="0"/>
              </a:spcBef>
              <a:buClr>
                <a:schemeClr val="lt1"/>
              </a:buClr>
              <a:buFont typeface="Arial"/>
              <a:buNone/>
              <a:defRPr sz="4800" b="1">
                <a:solidFill>
                  <a:schemeClr val="lt1"/>
                </a:solidFill>
              </a:defRPr>
            </a:lvl6pPr>
            <a:lvl7pPr lvl="6" indent="0">
              <a:spcBef>
                <a:spcPts val="0"/>
              </a:spcBef>
              <a:buClr>
                <a:schemeClr val="lt1"/>
              </a:buClr>
              <a:buFont typeface="Arial"/>
              <a:buNone/>
              <a:defRPr sz="4800" b="1">
                <a:solidFill>
                  <a:schemeClr val="lt1"/>
                </a:solidFill>
              </a:defRPr>
            </a:lvl7pPr>
            <a:lvl8pPr lvl="7" indent="0">
              <a:spcBef>
                <a:spcPts val="0"/>
              </a:spcBef>
              <a:buClr>
                <a:schemeClr val="lt1"/>
              </a:buClr>
              <a:buFont typeface="Arial"/>
              <a:buNone/>
              <a:defRPr sz="4800" b="1">
                <a:solidFill>
                  <a:schemeClr val="lt1"/>
                </a:solidFill>
              </a:defRPr>
            </a:lvl8pPr>
            <a:lvl9pPr lvl="8" indent="0">
              <a:spcBef>
                <a:spcPts val="0"/>
              </a:spcBef>
              <a:buClr>
                <a:schemeClr val="lt1"/>
              </a:buClr>
              <a:buFont typeface="Arial"/>
              <a:buNone/>
              <a:defRPr sz="4800" b="1">
                <a:solidFill>
                  <a:schemeClr val="lt1"/>
                </a:solidFill>
              </a:defRPr>
            </a:lvl9pPr>
          </a:lstStyle>
          <a:p>
            <a:endParaRPr/>
          </a:p>
        </p:txBody>
      </p:sp>
      <p:sp>
        <p:nvSpPr>
          <p:cNvPr id="62" name="Shape 62"/>
          <p:cNvSpPr txBox="1">
            <a:spLocks noGrp="1"/>
          </p:cNvSpPr>
          <p:nvPr>
            <p:ph type="body" idx="1"/>
          </p:nvPr>
        </p:nvSpPr>
        <p:spPr>
          <a:xfrm>
            <a:off x="457200" y="1947332"/>
            <a:ext cx="8229600" cy="462039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9pPr>
          </a:lstStyle>
          <a:p>
            <a:endParaRPr dirty="0"/>
          </a:p>
        </p:txBody>
      </p:sp>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4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7"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063607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94481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1435405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12788609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338197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02/16/2016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82654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198016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02/16/2016</a:t>
            </a:r>
          </a:p>
        </p:txBody>
      </p:sp>
    </p:spTree>
    <p:extLst>
      <p:ext uri="{BB962C8B-B14F-4D97-AF65-F5344CB8AC3E}">
        <p14:creationId xmlns:p14="http://schemas.microsoft.com/office/powerpoint/2010/main" val="72652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53999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55186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58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98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64791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02/16/2016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57821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809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1360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cSld>
  <p:clrMap bg1="lt1" tx1="dk1" bg2="lt2" tx2="dk2" accent1="accent1" accent2="accent2" accent3="accent3" accent4="accent4" accent5="accent5" accent6="accent6" hlink="hlink" folHlink="folHlink"/>
  <p:sldLayoutIdLst>
    <p:sldLayoutId id="2147484215" r:id="rId1"/>
    <p:sldLayoutId id="2147484213" r:id="rId2"/>
    <p:sldLayoutId id="2147484230" r:id="rId3"/>
    <p:sldLayoutId id="2147484248" r:id="rId4"/>
    <p:sldLayoutId id="2147484273" r:id="rId5"/>
    <p:sldLayoutId id="2147484304" r:id="rId6"/>
    <p:sldLayoutId id="2147484323" r:id="rId7"/>
  </p:sldLayoutIdLst>
  <p:hf hdr="0" ftr="0"/>
  <p:txStyles>
    <p:titleStyle>
      <a:lvl1pPr algn="l" rtl="0" eaLnBrk="0" fontAlgn="base" hangingPunct="0">
        <a:spcBef>
          <a:spcPct val="0"/>
        </a:spcBef>
        <a:spcAft>
          <a:spcPct val="0"/>
        </a:spcAft>
        <a:defRPr sz="3400" b="1" i="0" u="none">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Tree>
    <p:extLst>
      <p:ext uri="{BB962C8B-B14F-4D97-AF65-F5344CB8AC3E}">
        <p14:creationId xmlns:p14="http://schemas.microsoft.com/office/powerpoint/2010/main" val="98668161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8" r:id="rId3"/>
    <p:sldLayoutId id="2147484279" r:id="rId4"/>
    <p:sldLayoutId id="2147484280" r:id="rId5"/>
    <p:sldLayoutId id="2147484281" r:id="rId6"/>
    <p:sldLayoutId id="2147484292" r:id="rId7"/>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02/16/2016</a:t>
            </a:r>
          </a:p>
        </p:txBody>
      </p:sp>
    </p:spTree>
    <p:extLst>
      <p:ext uri="{BB962C8B-B14F-4D97-AF65-F5344CB8AC3E}">
        <p14:creationId xmlns:p14="http://schemas.microsoft.com/office/powerpoint/2010/main" val="208327373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knowledgegrid.net/skg2016/" TargetMode="External"/><Relationship Id="rId3" Type="http://schemas.openxmlformats.org/officeDocument/2006/relationships/hyperlink" Target="mailto:gcf@indiana.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nvlpubs.nist.gov/nistpubs/SpecialPublications/NIST.SP.1500-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hyperlink" Target="https://docs.google.com/document/d/1INwwU4aUAD_bj-XpNzi2rz3qY8rBMPFRVlx95k0-xc4"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hyperlink" Target="https://www.gitbook.com/book/esaliya/global-machine-learning-with-dsc-spidal/details" TargetMode="Externa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9.xml"/><Relationship Id="rId4" Type="http://schemas.openxmlformats.org/officeDocument/2006/relationships/image" Target="../media/image4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
        <p:nvSpPr>
          <p:cNvPr id="7" name="Rectangle 6"/>
          <p:cNvSpPr/>
          <p:nvPr/>
        </p:nvSpPr>
        <p:spPr>
          <a:xfrm>
            <a:off x="4985" y="3733800"/>
            <a:ext cx="9144000" cy="2382191"/>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Geoffrey Fox</a:t>
            </a:r>
            <a:r>
              <a:rPr kumimoji="0" lang="en-US" sz="2400" b="1" i="0" u="none" strike="noStrike" kern="1200" cap="none" spc="0" normalizeH="0" noProof="0" dirty="0">
                <a:ln>
                  <a:noFill/>
                </a:ln>
                <a:solidFill>
                  <a:prstClr val="black"/>
                </a:solidFill>
                <a:effectLst/>
                <a:uLnTx/>
                <a:uFillTx/>
                <a:latin typeface="Arial"/>
                <a:cs typeface="Times New Roman" pitchFamily="18" charset="0"/>
              </a:rPr>
              <a:t> </a:t>
            </a: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August 16, 2016</a:t>
            </a: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Arial"/>
                <a:cs typeface="+mn-cs"/>
                <a:hlinkClick r:id="rId3"/>
              </a:rPr>
              <a:t>gcf@indiana.edu</a:t>
            </a:r>
            <a:r>
              <a:rPr kumimoji="0" lang="en-US" sz="2400" b="0" i="0" u="none" strike="noStrike" kern="1200" cap="none" spc="0" normalizeH="0" baseline="0" noProof="0" dirty="0">
                <a:ln>
                  <a:noFill/>
                </a:ln>
                <a:solidFill>
                  <a:prstClr val="black"/>
                </a:solidFill>
                <a:effectLst/>
                <a:uLnTx/>
                <a:uFillTx/>
                <a:latin typeface="Arial"/>
                <a:cs typeface="+mn-cs"/>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5"/>
              </a:rPr>
              <a:t>http://spidal.org/</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srgbClr val="000000"/>
                </a:solidFill>
                <a:effectLst/>
                <a:uLnTx/>
                <a:uFillTx/>
                <a:latin typeface="Arial"/>
                <a:cs typeface="+mn-cs"/>
                <a:hlinkClick r:id="rId6"/>
              </a:rPr>
              <a:t>http://hpc-abds.org/kaleidoscope/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School of Informatics and Computing, Digital 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3419855"/>
          </a:xfrm>
          <a:prstGeom prst="rect">
            <a:avLst/>
          </a:prstGeom>
        </p:spPr>
      </p:pic>
      <p:sp>
        <p:nvSpPr>
          <p:cNvPr id="2" name="Title 1"/>
          <p:cNvSpPr>
            <a:spLocks noGrp="1"/>
          </p:cNvSpPr>
          <p:nvPr>
            <p:ph type="title" idx="4294967295"/>
          </p:nvPr>
        </p:nvSpPr>
        <p:spPr>
          <a:xfrm>
            <a:off x="0" y="1770163"/>
            <a:ext cx="9144000" cy="1765210"/>
          </a:xfrm>
        </p:spPr>
        <p:txBody>
          <a:bodyPr/>
          <a:lstStyle/>
          <a:p>
            <a:pPr algn="ctr"/>
            <a:r>
              <a:rPr lang="en-US" sz="2800" dirty="0">
                <a:solidFill>
                  <a:schemeClr val="bg1"/>
                </a:solidFill>
              </a:rPr>
              <a:t>Designing and Building an Analytics Library with the  Convergence of High Performance Computing and Big Data</a:t>
            </a:r>
            <a:endParaRPr lang="en-US" sz="2800" b="1" dirty="0">
              <a:solidFill>
                <a:schemeClr val="bg1"/>
              </a:solidFill>
            </a:endParaRPr>
          </a:p>
        </p:txBody>
      </p:sp>
      <p:sp>
        <p:nvSpPr>
          <p:cNvPr id="8" name="Subtitle 2"/>
          <p:cNvSpPr txBox="1">
            <a:spLocks/>
          </p:cNvSpPr>
          <p:nvPr/>
        </p:nvSpPr>
        <p:spPr>
          <a:xfrm>
            <a:off x="-163287" y="3451112"/>
            <a:ext cx="9144000" cy="408279"/>
          </a:xfrm>
          <a:prstGeom prst="rect">
            <a:avLst/>
          </a:prstGeom>
        </p:spPr>
        <p:txBody>
          <a:bodyPr>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b="1" i="0" kern="0" dirty="0">
                <a:solidFill>
                  <a:schemeClr val="bg1"/>
                </a:solidFill>
                <a:hlinkClick r:id="rId8"/>
              </a:rPr>
              <a:t>http://www.knowledgegrid.net/skg2016/</a:t>
            </a:r>
            <a:r>
              <a:rPr lang="en-US" b="1" i="0" kern="0" dirty="0">
                <a:solidFill>
                  <a:schemeClr val="bg1"/>
                </a:solidFill>
              </a:rPr>
              <a:t> </a:t>
            </a:r>
          </a:p>
        </p:txBody>
      </p:sp>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Autofit/>
          </a:bodyPr>
          <a:lstStyle/>
          <a:p>
            <a:pPr algn="ctr"/>
            <a:r>
              <a:rPr lang="en-US" sz="2800" b="1" dirty="0">
                <a:latin typeface="+mn-lt"/>
              </a:rPr>
              <a:t>51 Detailed Use Cases: </a:t>
            </a:r>
            <a:r>
              <a:rPr lang="en-US" sz="2400" b="1" dirty="0">
                <a:latin typeface="+mn-lt"/>
              </a:rPr>
              <a:t>Contributed July-September 2013</a:t>
            </a:r>
            <a:br>
              <a:rPr lang="en-US" sz="2400" b="1" dirty="0">
                <a:latin typeface="+mn-lt"/>
              </a:rPr>
            </a:br>
            <a:r>
              <a:rPr lang="en-US" sz="2400" b="1" dirty="0">
                <a:latin typeface="+mn-lt"/>
              </a:rPr>
              <a:t>Covers goals, data features such as 3 V’s, software, hardware</a:t>
            </a:r>
          </a:p>
        </p:txBody>
      </p:sp>
      <p:sp>
        <p:nvSpPr>
          <p:cNvPr id="3" name="Content Placeholder 2"/>
          <p:cNvSpPr>
            <a:spLocks noGrp="1"/>
          </p:cNvSpPr>
          <p:nvPr>
            <p:ph idx="1"/>
          </p:nvPr>
        </p:nvSpPr>
        <p:spPr>
          <a:xfrm>
            <a:off x="0" y="958233"/>
            <a:ext cx="9144000" cy="5898036"/>
          </a:xfrm>
        </p:spPr>
        <p:txBody>
          <a:bodyPr>
            <a:noAutofit/>
          </a:bodyPr>
          <a:lstStyle/>
          <a:p>
            <a:r>
              <a:rPr lang="en-US" sz="1600" b="1" dirty="0"/>
              <a:t>Government Operation(4): </a:t>
            </a:r>
            <a:r>
              <a:rPr lang="en-US" sz="1600" dirty="0"/>
              <a:t>National Archives and Records Administration, Census Bureau</a:t>
            </a:r>
          </a:p>
          <a:p>
            <a:r>
              <a:rPr lang="en-US" sz="1600" b="1" dirty="0"/>
              <a:t>Commercial(8): </a:t>
            </a:r>
            <a:r>
              <a:rPr lang="en-US" sz="1600" dirty="0"/>
              <a:t>Finance in Cloud, Cloud Backup, </a:t>
            </a:r>
            <a:r>
              <a:rPr lang="en-US" sz="1600" dirty="0" err="1"/>
              <a:t>Mendeley</a:t>
            </a:r>
            <a:r>
              <a:rPr lang="en-US" sz="1600" dirty="0"/>
              <a:t> (Citations), Netflix, Web Search, Digital Materials, Cargo shipping (as in UPS)</a:t>
            </a:r>
          </a:p>
          <a:p>
            <a:r>
              <a:rPr lang="en-US" sz="1600" b="1" dirty="0"/>
              <a:t>Defense(3): </a:t>
            </a:r>
            <a:r>
              <a:rPr lang="en-US" sz="1600" dirty="0"/>
              <a:t>Sensors, Image surveillance, Situation Assessment</a:t>
            </a:r>
          </a:p>
          <a:p>
            <a:r>
              <a:rPr lang="en-US" sz="1600" b="1" dirty="0"/>
              <a:t>Healthcare and Life Sciences(10): </a:t>
            </a:r>
            <a:r>
              <a:rPr lang="en-US" sz="1600" dirty="0"/>
              <a:t>Medical records, Graph and Probabilistic analysis, Pathology, </a:t>
            </a:r>
            <a:r>
              <a:rPr lang="en-US" sz="1600" dirty="0" err="1"/>
              <a:t>Bioimaging</a:t>
            </a:r>
            <a:r>
              <a:rPr lang="en-US" sz="1600" dirty="0"/>
              <a:t>, Genomics, Epidemiology, People Activity models, Biodiversity</a:t>
            </a:r>
          </a:p>
          <a:p>
            <a:r>
              <a:rPr lang="en-US" sz="1600" b="1" dirty="0"/>
              <a:t>Deep Learning and Social Media(6): </a:t>
            </a:r>
            <a:r>
              <a:rPr lang="en-US" sz="1600" dirty="0"/>
              <a:t>Driving Car, </a:t>
            </a:r>
            <a:r>
              <a:rPr lang="en-US" sz="1600" dirty="0" err="1"/>
              <a:t>Geolocate</a:t>
            </a:r>
            <a:r>
              <a:rPr lang="en-US" sz="1600" dirty="0"/>
              <a:t> images/cameras, Twitter, Crowd Sourcing, Network Science, NIST benchmark datasets</a:t>
            </a:r>
          </a:p>
          <a:p>
            <a:r>
              <a:rPr lang="en-US" sz="1600" b="1" dirty="0"/>
              <a:t>The Ecosystem for Research(4): </a:t>
            </a:r>
            <a:r>
              <a:rPr lang="en-US" sz="1600" dirty="0"/>
              <a:t>Metadata, Collaboration, Language Translation, Light source experiments</a:t>
            </a:r>
          </a:p>
          <a:p>
            <a:r>
              <a:rPr lang="en-US" sz="1600" b="1" dirty="0"/>
              <a:t>Astronomy and Physics(5): </a:t>
            </a:r>
            <a:r>
              <a:rPr lang="en-US" sz="1600" dirty="0"/>
              <a:t>Sky Surveys including comparison to simulation, Large Hadron Collider at CERN, Belle Accelerator II in Japan</a:t>
            </a:r>
          </a:p>
          <a:p>
            <a:r>
              <a:rPr lang="en-US" sz="1600" b="1" dirty="0"/>
              <a:t>Earth, Environmental and Polar Science(10): </a:t>
            </a:r>
            <a:r>
              <a:rPr lang="en-US" sz="1600" dirty="0"/>
              <a:t>Radar Scattering in Atmosphere, Earthquake, Ocean, Earth Observation, Ice sheet Radar scattering, Earth radar mapping, Climate simulation datasets, Atmospheric turbulence identification, Subsurface Biogeochemistry (microbes to watersheds), AmeriFlux and FLUXNET gas sensors</a:t>
            </a:r>
          </a:p>
          <a:p>
            <a:r>
              <a:rPr lang="en-US" sz="1600" b="1" dirty="0"/>
              <a:t>Energy(1): </a:t>
            </a:r>
            <a:r>
              <a:rPr lang="en-US" sz="1600" dirty="0"/>
              <a:t>Smart grid</a:t>
            </a:r>
          </a:p>
          <a:p>
            <a:r>
              <a:rPr lang="en-US" sz="1600" dirty="0"/>
              <a:t>Published by NIST as </a:t>
            </a:r>
            <a:r>
              <a:rPr lang="en-US" sz="1600" dirty="0">
                <a:hlinkClick r:id="rId3"/>
              </a:rPr>
              <a:t>http://nvlpubs.nist.gov/nistpubs/SpecialPublications/NIST.SP.1500-3.pdf</a:t>
            </a:r>
            <a:endParaRPr lang="en-US" sz="1600" dirty="0"/>
          </a:p>
          <a:p>
            <a:r>
              <a:rPr lang="en-US" sz="1600" dirty="0"/>
              <a:t>             “Version 2” being prepared</a:t>
            </a:r>
          </a:p>
          <a:p>
            <a:pPr marL="0" indent="0">
              <a:buNone/>
            </a:pPr>
            <a:endParaRPr lang="en-US" sz="1600"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rgbClr val="000000"/>
              </a:solidFill>
              <a:effectLst/>
              <a:uLnTx/>
              <a:uFillTx/>
            </a:endParaRPr>
          </a:p>
        </p:txBody>
      </p:sp>
      <p:sp>
        <p:nvSpPr>
          <p:cNvPr id="6" name="Date Placeholder 5"/>
          <p:cNvSpPr>
            <a:spLocks noGrp="1"/>
          </p:cNvSpPr>
          <p:nvPr>
            <p:ph type="dt" sz="half" idx="2"/>
          </p:nvPr>
        </p:nvSpPr>
        <p:spPr>
          <a:xfrm>
            <a:off x="5715000" y="6226117"/>
            <a:ext cx="21336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tint val="75000"/>
                  </a:srgbClr>
                </a:solidFill>
                <a:effectLst/>
                <a:uLnTx/>
                <a:uFillTx/>
              </a:rPr>
              <a:t>02/16/2016</a:t>
            </a:r>
          </a:p>
        </p:txBody>
      </p:sp>
      <p:sp>
        <p:nvSpPr>
          <p:cNvPr id="4" name="TextBox 3"/>
          <p:cNvSpPr txBox="1"/>
          <p:nvPr/>
        </p:nvSpPr>
        <p:spPr>
          <a:xfrm>
            <a:off x="3352800" y="6156196"/>
            <a:ext cx="5791200" cy="400110"/>
          </a:xfrm>
          <a:prstGeom prst="rect">
            <a:avLst/>
          </a:prstGeom>
          <a:solidFill>
            <a:srgbClr val="2975A3"/>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26 Features for each use case</a:t>
            </a:r>
            <a:r>
              <a:rPr kumimoji="0" lang="en-US" sz="2000" b="0" i="1" u="none" strike="noStrike" kern="0" cap="none" spc="0" normalizeH="0" noProof="0" dirty="0">
                <a:ln>
                  <a:noFill/>
                </a:ln>
                <a:solidFill>
                  <a:schemeClr val="bg1"/>
                </a:solidFill>
                <a:effectLst/>
                <a:uLnTx/>
                <a:uFillTx/>
                <a:cs typeface="Times New Roman" panose="02020603050405020304" pitchFamily="18" charset="0"/>
              </a:rPr>
              <a:t> </a:t>
            </a: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Biased to science</a:t>
            </a:r>
          </a:p>
        </p:txBody>
      </p:sp>
    </p:spTree>
    <p:extLst>
      <p:ext uri="{BB962C8B-B14F-4D97-AF65-F5344CB8AC3E}">
        <p14:creationId xmlns:p14="http://schemas.microsoft.com/office/powerpoint/2010/main" val="248433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1"/>
            <a:ext cx="8382000" cy="607559"/>
          </a:xfrm>
        </p:spPr>
        <p:txBody>
          <a:bodyPr>
            <a:noAutofit/>
          </a:bodyPr>
          <a:lstStyle/>
          <a:p>
            <a:pPr algn="ctr"/>
            <a:r>
              <a:rPr lang="en-US" b="1" dirty="0"/>
              <a:t>Sample Features of 51 Use Cases I</a:t>
            </a:r>
          </a:p>
        </p:txBody>
      </p:sp>
      <p:sp>
        <p:nvSpPr>
          <p:cNvPr id="3" name="Content Placeholder 2"/>
          <p:cNvSpPr>
            <a:spLocks noGrp="1"/>
          </p:cNvSpPr>
          <p:nvPr>
            <p:ph idx="1"/>
          </p:nvPr>
        </p:nvSpPr>
        <p:spPr>
          <a:xfrm>
            <a:off x="0" y="609600"/>
            <a:ext cx="9144000" cy="4038600"/>
          </a:xfrm>
        </p:spPr>
        <p:txBody>
          <a:bodyPr>
            <a:noAutofit/>
          </a:bodyPr>
          <a:lstStyle/>
          <a:p>
            <a:r>
              <a:rPr lang="en-US" sz="2200" b="1" dirty="0">
                <a:solidFill>
                  <a:srgbClr val="CC00FF"/>
                </a:solidFill>
              </a:rPr>
              <a:t>PP (26)</a:t>
            </a:r>
            <a:r>
              <a:rPr lang="en-US" sz="2200" dirty="0">
                <a:solidFill>
                  <a:srgbClr val="CC00FF"/>
                </a:solidFill>
              </a:rPr>
              <a:t> </a:t>
            </a:r>
            <a:r>
              <a:rPr lang="en-US" sz="2200" b="1" dirty="0"/>
              <a:t>“All” </a:t>
            </a:r>
            <a:r>
              <a:rPr lang="en-US" sz="2200" dirty="0"/>
              <a:t>Pleasingly Parallel or Map Only</a:t>
            </a:r>
          </a:p>
          <a:p>
            <a:r>
              <a:rPr lang="en-US" sz="2200" b="1" dirty="0">
                <a:solidFill>
                  <a:srgbClr val="CC00FF"/>
                </a:solidFill>
              </a:rPr>
              <a:t>MR (18) </a:t>
            </a:r>
            <a:r>
              <a:rPr lang="en-US" sz="2200" dirty="0"/>
              <a:t>Classic MapReduce MR (add </a:t>
            </a:r>
            <a:r>
              <a:rPr lang="en-US" sz="2200" dirty="0" err="1"/>
              <a:t>MRStat</a:t>
            </a:r>
            <a:r>
              <a:rPr lang="en-US" sz="2200" dirty="0"/>
              <a:t> below for full count)</a:t>
            </a:r>
          </a:p>
          <a:p>
            <a:r>
              <a:rPr lang="en-US" sz="2200" b="1" dirty="0" err="1">
                <a:solidFill>
                  <a:srgbClr val="CC00FF"/>
                </a:solidFill>
              </a:rPr>
              <a:t>MRStat</a:t>
            </a:r>
            <a:r>
              <a:rPr lang="en-US" sz="2200" b="1" dirty="0">
                <a:solidFill>
                  <a:srgbClr val="CC00FF"/>
                </a:solidFill>
              </a:rPr>
              <a:t> (7</a:t>
            </a:r>
            <a:r>
              <a:rPr lang="en-US" sz="2200" dirty="0"/>
              <a:t>) Simple version of MR where key computations are simple reduction as found in statistical averages such as histograms and averages</a:t>
            </a:r>
          </a:p>
          <a:p>
            <a:r>
              <a:rPr lang="en-US" sz="2200" b="1" dirty="0" err="1">
                <a:solidFill>
                  <a:srgbClr val="CC00FF"/>
                </a:solidFill>
              </a:rPr>
              <a:t>MRIter</a:t>
            </a:r>
            <a:r>
              <a:rPr lang="en-US" sz="2200" b="1" dirty="0">
                <a:solidFill>
                  <a:srgbClr val="CC00FF"/>
                </a:solidFill>
              </a:rPr>
              <a:t> (23</a:t>
            </a:r>
            <a:r>
              <a:rPr lang="en-US" sz="2200" dirty="0">
                <a:solidFill>
                  <a:srgbClr val="CC00FF"/>
                </a:solidFill>
              </a:rPr>
              <a:t>)</a:t>
            </a:r>
            <a:r>
              <a:rPr lang="en-US" sz="2200" dirty="0"/>
              <a:t> Iterative MapReduce or MPI (</a:t>
            </a:r>
            <a:r>
              <a:rPr lang="en-US" sz="2200" dirty="0" err="1"/>
              <a:t>Flink</a:t>
            </a:r>
            <a:r>
              <a:rPr lang="en-US" sz="2200" dirty="0"/>
              <a:t>, Spark, Twister)</a:t>
            </a:r>
          </a:p>
          <a:p>
            <a:r>
              <a:rPr lang="en-US" sz="2200" b="1" dirty="0">
                <a:solidFill>
                  <a:srgbClr val="CC00FF"/>
                </a:solidFill>
              </a:rPr>
              <a:t>Graph (9)</a:t>
            </a:r>
            <a:r>
              <a:rPr lang="en-US" sz="2200" dirty="0"/>
              <a:t> Complex graph data structure needed in analysis </a:t>
            </a:r>
          </a:p>
          <a:p>
            <a:r>
              <a:rPr lang="en-US" sz="2200" b="1" dirty="0">
                <a:solidFill>
                  <a:srgbClr val="CC00FF"/>
                </a:solidFill>
              </a:rPr>
              <a:t>Fusion (11)</a:t>
            </a:r>
            <a:r>
              <a:rPr lang="en-US" sz="2200" dirty="0"/>
              <a:t> Integrate diverse data to aid discovery/decision making; could involve sophisticated algorithms or could just be a portal</a:t>
            </a:r>
          </a:p>
          <a:p>
            <a:r>
              <a:rPr lang="en-US" sz="2200" b="1" dirty="0">
                <a:solidFill>
                  <a:srgbClr val="CC00FF"/>
                </a:solidFill>
              </a:rPr>
              <a:t>Streaming (41) </a:t>
            </a:r>
            <a:r>
              <a:rPr lang="en-US" sz="2200" dirty="0"/>
              <a:t>Some data comes in incrementally and is processed this way</a:t>
            </a:r>
          </a:p>
          <a:p>
            <a:r>
              <a:rPr lang="en-US" sz="2200" b="1" dirty="0">
                <a:solidFill>
                  <a:srgbClr val="CC00FF"/>
                </a:solidFill>
              </a:rPr>
              <a:t>Classify	(30) </a:t>
            </a:r>
            <a:r>
              <a:rPr lang="en-US" sz="2200" dirty="0"/>
              <a:t>Classification: divide data into categories</a:t>
            </a:r>
          </a:p>
          <a:p>
            <a:r>
              <a:rPr lang="en-US" sz="2200" b="1" dirty="0">
                <a:solidFill>
                  <a:srgbClr val="CC00FF"/>
                </a:solidFill>
              </a:rPr>
              <a:t>S/Q (12) </a:t>
            </a:r>
            <a:r>
              <a:rPr lang="en-US" sz="2200" dirty="0"/>
              <a:t>Index, Search and Query</a:t>
            </a:r>
          </a:p>
          <a:p>
            <a:endParaRPr lang="en-US" sz="2200"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11</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a:solidFill>
                  <a:srgbClr val="000000">
                    <a:tint val="75000"/>
                  </a:srgbClr>
                </a:solidFill>
              </a:rPr>
              <a:t>02/16/2016</a:t>
            </a:r>
            <a:endParaRPr lang="en-US" dirty="0">
              <a:solidFill>
                <a:srgbClr val="000000">
                  <a:tint val="75000"/>
                </a:srgbClr>
              </a:solidFill>
            </a:endParaRPr>
          </a:p>
        </p:txBody>
      </p:sp>
    </p:spTree>
    <p:extLst>
      <p:ext uri="{BB962C8B-B14F-4D97-AF65-F5344CB8AC3E}">
        <p14:creationId xmlns:p14="http://schemas.microsoft.com/office/powerpoint/2010/main" val="341056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6"/>
            <a:ext cx="8382000" cy="606014"/>
          </a:xfrm>
        </p:spPr>
        <p:txBody>
          <a:bodyPr/>
          <a:lstStyle/>
          <a:p>
            <a:pPr algn="ctr"/>
            <a:r>
              <a:rPr lang="en-US" b="1" dirty="0"/>
              <a:t>Sample Features of 51 Use Cases II</a:t>
            </a:r>
            <a:endParaRPr lang="en-US" dirty="0"/>
          </a:p>
        </p:txBody>
      </p:sp>
      <p:sp>
        <p:nvSpPr>
          <p:cNvPr id="3" name="Content Placeholder 2"/>
          <p:cNvSpPr>
            <a:spLocks noGrp="1"/>
          </p:cNvSpPr>
          <p:nvPr>
            <p:ph idx="1"/>
          </p:nvPr>
        </p:nvSpPr>
        <p:spPr>
          <a:xfrm>
            <a:off x="1588" y="609600"/>
            <a:ext cx="9142412" cy="4038600"/>
          </a:xfrm>
        </p:spPr>
        <p:txBody>
          <a:bodyPr>
            <a:noAutofit/>
          </a:bodyPr>
          <a:lstStyle/>
          <a:p>
            <a:r>
              <a:rPr lang="en-US" b="1" dirty="0">
                <a:solidFill>
                  <a:srgbClr val="CC00FF"/>
                </a:solidFill>
              </a:rPr>
              <a:t>CF (4) </a:t>
            </a:r>
            <a:r>
              <a:rPr lang="en-US" dirty="0"/>
              <a:t>Collaborative Filtering for recommender engines</a:t>
            </a:r>
          </a:p>
          <a:p>
            <a:r>
              <a:rPr lang="en-US" b="1" dirty="0">
                <a:solidFill>
                  <a:srgbClr val="CC00FF"/>
                </a:solidFill>
              </a:rPr>
              <a:t>LML (36) </a:t>
            </a:r>
            <a:r>
              <a:rPr lang="en-US" dirty="0"/>
              <a:t>Local Machine Learning (Independent for each parallel entity) – application could have GML as well</a:t>
            </a:r>
          </a:p>
          <a:p>
            <a:r>
              <a:rPr lang="en-US" b="1" dirty="0">
                <a:solidFill>
                  <a:srgbClr val="CC00FF"/>
                </a:solidFill>
              </a:rPr>
              <a:t>GML (23) </a:t>
            </a:r>
            <a:r>
              <a:rPr lang="en-US" dirty="0"/>
              <a:t>Global 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a:solidFill>
                  <a:srgbClr val="CC00FF"/>
                </a:solidFill>
              </a:rPr>
              <a:t>Workflow (51) </a:t>
            </a:r>
            <a:r>
              <a:rPr lang="en-US" dirty="0"/>
              <a:t>Universal </a:t>
            </a:r>
          </a:p>
          <a:p>
            <a:r>
              <a:rPr lang="en-US" b="1" dirty="0">
                <a:solidFill>
                  <a:srgbClr val="CC00FF"/>
                </a:solidFill>
              </a:rPr>
              <a:t>GIS (16) </a:t>
            </a:r>
            <a:r>
              <a:rPr lang="en-US" dirty="0"/>
              <a:t>Geotagged data and often displayed in ESRI, Microsoft Virtual Earth, Google Earth, </a:t>
            </a:r>
            <a:r>
              <a:rPr lang="en-US" dirty="0" err="1"/>
              <a:t>GeoServer</a:t>
            </a:r>
            <a:r>
              <a:rPr lang="en-US" dirty="0"/>
              <a:t> etc.</a:t>
            </a:r>
          </a:p>
          <a:p>
            <a:r>
              <a:rPr lang="en-US" b="1" dirty="0">
                <a:solidFill>
                  <a:srgbClr val="CC00FF"/>
                </a:solidFill>
              </a:rPr>
              <a:t>HPC	(5) </a:t>
            </a:r>
            <a:r>
              <a:rPr lang="en-US" dirty="0"/>
              <a:t>Classic large-scale simulation of cosmos, materials, etc. generating (visualization) data</a:t>
            </a:r>
          </a:p>
          <a:p>
            <a:r>
              <a:rPr lang="en-US" b="1" dirty="0">
                <a:solidFill>
                  <a:srgbClr val="CC00FF"/>
                </a:solidFill>
              </a:rPr>
              <a:t>Agent (2) </a:t>
            </a:r>
            <a:r>
              <a:rPr lang="en-US" dirty="0"/>
              <a:t>Simulations of models of data-defined macroscopic entities represented as agents</a:t>
            </a:r>
          </a:p>
          <a:p>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12</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a:solidFill>
                  <a:srgbClr val="000000">
                    <a:tint val="75000"/>
                  </a:srgbClr>
                </a:solidFill>
              </a:rPr>
              <a:t>02/16/2016</a:t>
            </a:r>
          </a:p>
        </p:txBody>
      </p:sp>
    </p:spTree>
    <p:extLst>
      <p:ext uri="{BB962C8B-B14F-4D97-AF65-F5344CB8AC3E}">
        <p14:creationId xmlns:p14="http://schemas.microsoft.com/office/powerpoint/2010/main" val="1271102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90" y="526864"/>
            <a:ext cx="9049110" cy="1143000"/>
          </a:xfrm>
        </p:spPr>
        <p:txBody>
          <a:bodyPr>
            <a:normAutofit/>
          </a:bodyPr>
          <a:lstStyle/>
          <a:p>
            <a:r>
              <a:rPr lang="en-US" b="1" dirty="0"/>
              <a:t>7 Computational Giants of </a:t>
            </a:r>
            <a:br>
              <a:rPr lang="en-US" b="1" dirty="0"/>
            </a:br>
            <a:r>
              <a:rPr lang="en-US" b="1" dirty="0"/>
              <a:t>NRC Massive Data Analysis Report </a:t>
            </a:r>
          </a:p>
        </p:txBody>
      </p:sp>
      <p:sp>
        <p:nvSpPr>
          <p:cNvPr id="3" name="Content Placeholder 2"/>
          <p:cNvSpPr>
            <a:spLocks noGrp="1"/>
          </p:cNvSpPr>
          <p:nvPr>
            <p:ph idx="1"/>
          </p:nvPr>
        </p:nvSpPr>
        <p:spPr>
          <a:xfrm>
            <a:off x="94890" y="2501175"/>
            <a:ext cx="9049110" cy="4525963"/>
          </a:xfrm>
        </p:spPr>
        <p:txBody>
          <a:bodyPr/>
          <a:lstStyle/>
          <a:p>
            <a:pPr marL="514350" indent="-514350">
              <a:buFont typeface="+mj-lt"/>
              <a:buAutoNum type="arabicParenR"/>
            </a:pPr>
            <a:r>
              <a:rPr lang="en-US" sz="2400" b="1" dirty="0">
                <a:solidFill>
                  <a:srgbClr val="CC00FF"/>
                </a:solidFill>
              </a:rPr>
              <a:t>G1:</a:t>
            </a:r>
            <a:r>
              <a:rPr lang="en-US" sz="2400" dirty="0"/>
              <a:t>	Basic Statistics e.g. </a:t>
            </a:r>
            <a:r>
              <a:rPr lang="en-US" sz="2400" dirty="0" err="1"/>
              <a:t>MRStat</a:t>
            </a:r>
            <a:endParaRPr lang="en-US" sz="2400" dirty="0"/>
          </a:p>
          <a:p>
            <a:pPr marL="514350" indent="-514350">
              <a:buFont typeface="+mj-lt"/>
              <a:buAutoNum type="arabicParenR"/>
            </a:pPr>
            <a:r>
              <a:rPr lang="en-US" sz="2400" b="1" dirty="0">
                <a:solidFill>
                  <a:srgbClr val="CC00FF"/>
                </a:solidFill>
              </a:rPr>
              <a:t>G2:</a:t>
            </a:r>
            <a:r>
              <a:rPr lang="en-US" sz="2400" dirty="0"/>
              <a:t>	Generalized N-Body Problems</a:t>
            </a:r>
          </a:p>
          <a:p>
            <a:pPr marL="514350" indent="-514350">
              <a:buFont typeface="+mj-lt"/>
              <a:buAutoNum type="arabicParenR"/>
            </a:pPr>
            <a:r>
              <a:rPr lang="en-US" sz="2400" b="1" dirty="0">
                <a:solidFill>
                  <a:srgbClr val="CC00FF"/>
                </a:solidFill>
              </a:rPr>
              <a:t>G3:</a:t>
            </a:r>
            <a:r>
              <a:rPr lang="en-US" sz="2400" dirty="0"/>
              <a:t>	Graph-Theoretic Computations</a:t>
            </a:r>
          </a:p>
          <a:p>
            <a:pPr marL="514350" indent="-514350">
              <a:buFont typeface="+mj-lt"/>
              <a:buAutoNum type="arabicParenR"/>
            </a:pPr>
            <a:r>
              <a:rPr lang="en-US" sz="2400" b="1" dirty="0">
                <a:solidFill>
                  <a:srgbClr val="CC00FF"/>
                </a:solidFill>
              </a:rPr>
              <a:t>G4:</a:t>
            </a:r>
            <a:r>
              <a:rPr lang="en-US" sz="2400" dirty="0"/>
              <a:t>	Linear Algebraic Computations</a:t>
            </a:r>
          </a:p>
          <a:p>
            <a:pPr marL="514350" indent="-514350">
              <a:buFont typeface="+mj-lt"/>
              <a:buAutoNum type="arabicParenR"/>
            </a:pPr>
            <a:r>
              <a:rPr lang="en-US" sz="2400" b="1" dirty="0">
                <a:solidFill>
                  <a:srgbClr val="CC00FF"/>
                </a:solidFill>
              </a:rPr>
              <a:t>G5:</a:t>
            </a:r>
            <a:r>
              <a:rPr lang="en-US" sz="2400" dirty="0"/>
              <a:t>	Optimizations e.g. Linear Programming</a:t>
            </a:r>
          </a:p>
          <a:p>
            <a:pPr marL="514350" indent="-514350">
              <a:buFont typeface="+mj-lt"/>
              <a:buAutoNum type="arabicParenR"/>
            </a:pPr>
            <a:r>
              <a:rPr lang="en-US" sz="2400" b="1" dirty="0">
                <a:solidFill>
                  <a:srgbClr val="CC00FF"/>
                </a:solidFill>
              </a:rPr>
              <a:t>G6:</a:t>
            </a:r>
            <a:r>
              <a:rPr lang="en-US" sz="2400" dirty="0"/>
              <a:t>	Integration e.g. LDA and other GML</a:t>
            </a:r>
          </a:p>
          <a:p>
            <a:pPr marL="514350" indent="-514350">
              <a:buFont typeface="+mj-lt"/>
              <a:buAutoNum type="arabicParenR"/>
            </a:pPr>
            <a:r>
              <a:rPr lang="en-US" sz="2400" b="1" dirty="0">
                <a:solidFill>
                  <a:srgbClr val="CC00FF"/>
                </a:solidFill>
              </a:rPr>
              <a:t>G7:</a:t>
            </a:r>
            <a:r>
              <a:rPr lang="en-US" sz="2400" dirty="0"/>
              <a:t>	Alignment Problems e.g. BLAST</a:t>
            </a:r>
          </a:p>
        </p:txBody>
      </p:sp>
      <p:sp>
        <p:nvSpPr>
          <p:cNvPr id="6" name="Slide Number Placeholder 5"/>
          <p:cNvSpPr>
            <a:spLocks noGrp="1"/>
          </p:cNvSpPr>
          <p:nvPr>
            <p:ph type="sldNum" sz="quarter" idx="12"/>
          </p:nvPr>
        </p:nvSpPr>
        <p:spPr/>
        <p:txBody>
          <a:bodyPr/>
          <a:lstStyle/>
          <a:p>
            <a:fld id="{29CB78FB-1415-9B4D-996E-11F146E2B0ED}" type="slidenum">
              <a:rPr lang="en-US" smtClean="0"/>
              <a:t>13</a:t>
            </a:fld>
            <a:endParaRPr lang="en-US"/>
          </a:p>
        </p:txBody>
      </p:sp>
      <p:sp>
        <p:nvSpPr>
          <p:cNvPr id="5" name="Date Placeholder 4"/>
          <p:cNvSpPr>
            <a:spLocks noGrp="1"/>
          </p:cNvSpPr>
          <p:nvPr>
            <p:ph type="dt" sz="half" idx="2"/>
          </p:nvPr>
        </p:nvSpPr>
        <p:spPr/>
        <p:txBody>
          <a:bodyPr/>
          <a:lstStyle/>
          <a:p>
            <a:r>
              <a:rPr lang="en-US"/>
              <a:t>02/16/2016</a:t>
            </a:r>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http://www.nap.edu/catalog.php?record_id=18374</a:t>
            </a:r>
            <a:r>
              <a:rPr lang="en-US" sz="2400" dirty="0">
                <a:solidFill>
                  <a:srgbClr val="000000"/>
                </a:solidFill>
                <a:latin typeface="Times New Roman" panose="02020603050405020304" pitchFamily="18" charset="0"/>
              </a:rPr>
              <a:t>   </a:t>
            </a:r>
            <a:r>
              <a:rPr lang="en-US" sz="2400" b="1" dirty="0">
                <a:solidFill>
                  <a:srgbClr val="C00000"/>
                </a:solidFill>
                <a:latin typeface="Times New Roman" panose="02020603050405020304" pitchFamily="18" charset="0"/>
              </a:rPr>
              <a:t>Big Data Models?</a:t>
            </a:r>
            <a:r>
              <a:rPr lang="en-US" sz="2400" dirty="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14889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6814"/>
          </a:xfrm>
        </p:spPr>
        <p:txBody>
          <a:bodyPr/>
          <a:lstStyle/>
          <a:p>
            <a:pPr algn="ctr"/>
            <a:r>
              <a:rPr lang="en-US" b="1" dirty="0"/>
              <a:t>HPC (Simulation) Benchmark Classics</a:t>
            </a:r>
          </a:p>
        </p:txBody>
      </p:sp>
      <p:sp>
        <p:nvSpPr>
          <p:cNvPr id="3" name="Content Placeholder 2"/>
          <p:cNvSpPr>
            <a:spLocks noGrp="1"/>
          </p:cNvSpPr>
          <p:nvPr>
            <p:ph idx="1"/>
          </p:nvPr>
        </p:nvSpPr>
        <p:spPr>
          <a:xfrm>
            <a:off x="261257" y="799682"/>
            <a:ext cx="8882743" cy="4525963"/>
          </a:xfrm>
        </p:spPr>
        <p:txBody>
          <a:bodyPr>
            <a:noAutofit/>
          </a:bodyPr>
          <a:lstStyle/>
          <a:p>
            <a:r>
              <a:rPr lang="en-US" sz="2800" b="1" dirty="0" err="1"/>
              <a:t>Linpack</a:t>
            </a:r>
            <a:r>
              <a:rPr lang="en-US" sz="2800" b="1" dirty="0"/>
              <a:t> </a:t>
            </a:r>
            <a:r>
              <a:rPr lang="en-US" sz="2800" dirty="0"/>
              <a:t>or HPL: Parallel LU factorization </a:t>
            </a:r>
            <a:br>
              <a:rPr lang="en-US" sz="2800" dirty="0"/>
            </a:br>
            <a:r>
              <a:rPr lang="en-US" sz="2800" dirty="0"/>
              <a:t>for solution of linear equations; </a:t>
            </a:r>
            <a:r>
              <a:rPr lang="en-US" sz="2800" b="1" dirty="0"/>
              <a:t>HPCG</a:t>
            </a:r>
          </a:p>
          <a:p>
            <a:r>
              <a:rPr lang="en-US" sz="2800" b="1" dirty="0"/>
              <a:t>NPB</a:t>
            </a:r>
            <a:r>
              <a:rPr lang="en-US" sz="2800" dirty="0"/>
              <a:t> version 1: Mainly classic HPC solver kernels</a:t>
            </a:r>
          </a:p>
          <a:p>
            <a:pPr lvl="1"/>
            <a:r>
              <a:rPr lang="en-US" sz="2400" dirty="0"/>
              <a:t>MG: </a:t>
            </a:r>
            <a:r>
              <a:rPr lang="en-US" sz="2400" dirty="0" err="1"/>
              <a:t>Multigrid</a:t>
            </a:r>
            <a:endParaRPr lang="en-US" sz="2400" dirty="0"/>
          </a:p>
          <a:p>
            <a:pPr lvl="1"/>
            <a:r>
              <a:rPr lang="en-US" sz="2400" dirty="0"/>
              <a:t>CG: Conjugate Gradient</a:t>
            </a:r>
          </a:p>
          <a:p>
            <a:pPr lvl="1"/>
            <a:r>
              <a:rPr lang="en-US" sz="2400" dirty="0"/>
              <a:t>FT: Fast Fourier Transform</a:t>
            </a:r>
          </a:p>
          <a:p>
            <a:pPr lvl="1"/>
            <a:r>
              <a:rPr lang="en-US" sz="2400" dirty="0"/>
              <a:t>IS: Integer sort</a:t>
            </a:r>
          </a:p>
          <a:p>
            <a:pPr lvl="1"/>
            <a:r>
              <a:rPr lang="en-US" sz="2400" dirty="0"/>
              <a:t>EP: Embarrassingly Parallel</a:t>
            </a:r>
          </a:p>
          <a:p>
            <a:pPr lvl="1"/>
            <a:r>
              <a:rPr lang="en-US" sz="2400" dirty="0"/>
              <a:t>BT: Block </a:t>
            </a:r>
            <a:r>
              <a:rPr lang="en-US" sz="2400" dirty="0" err="1"/>
              <a:t>Tridiagonal</a:t>
            </a:r>
            <a:endParaRPr lang="en-US" sz="2400" dirty="0"/>
          </a:p>
          <a:p>
            <a:pPr lvl="1"/>
            <a:r>
              <a:rPr lang="en-US" sz="2400" dirty="0"/>
              <a:t>SP: Scalar </a:t>
            </a:r>
            <a:r>
              <a:rPr lang="en-US" sz="2400" dirty="0" err="1"/>
              <a:t>Pentadiagonal</a:t>
            </a:r>
            <a:endParaRPr lang="en-US" sz="2400" dirty="0"/>
          </a:p>
          <a:p>
            <a:pPr lvl="1"/>
            <a:r>
              <a:rPr lang="en-US" sz="2400" dirty="0"/>
              <a:t> LU: Lower-Upper symmetric Gauss Seidel</a:t>
            </a:r>
          </a:p>
          <a:p>
            <a:pPr marL="457200" lvl="1" indent="0">
              <a:buNone/>
            </a:pP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14</a:t>
            </a:fld>
            <a:endParaRPr lang="en-US"/>
          </a:p>
        </p:txBody>
      </p:sp>
      <p:sp>
        <p:nvSpPr>
          <p:cNvPr id="4" name="Date Placeholder 3"/>
          <p:cNvSpPr>
            <a:spLocks noGrp="1"/>
          </p:cNvSpPr>
          <p:nvPr>
            <p:ph type="dt" sz="half" idx="2"/>
          </p:nvPr>
        </p:nvSpPr>
        <p:spPr/>
        <p:txBody>
          <a:bodyPr/>
          <a:lstStyle/>
          <a:p>
            <a:r>
              <a:rPr lang="en-US"/>
              <a:t>02/16/2016</a:t>
            </a:r>
          </a:p>
        </p:txBody>
      </p:sp>
      <p:sp>
        <p:nvSpPr>
          <p:cNvPr id="6" name="Rectangle 5"/>
          <p:cNvSpPr/>
          <p:nvPr/>
        </p:nvSpPr>
        <p:spPr>
          <a:xfrm>
            <a:off x="5715000" y="2801053"/>
            <a:ext cx="3068469" cy="523220"/>
          </a:xfrm>
          <a:prstGeom prst="rect">
            <a:avLst/>
          </a:prstGeom>
        </p:spPr>
        <p:txBody>
          <a:bodyPr wrap="none">
            <a:spAutoFit/>
          </a:bodyPr>
          <a:lstStyle/>
          <a:p>
            <a:r>
              <a:rPr lang="en-US" sz="2800" b="1" dirty="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245744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827477" cy="867508"/>
          </a:xfrm>
        </p:spPr>
        <p:txBody>
          <a:bodyPr/>
          <a:lstStyle/>
          <a:p>
            <a:r>
              <a:rPr lang="en-US" b="1" dirty="0"/>
              <a:t>13 Berkeley Dwarfs</a:t>
            </a:r>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arenR"/>
            </a:pPr>
            <a:r>
              <a:rPr lang="en-US" dirty="0">
                <a:solidFill>
                  <a:srgbClr val="0070C0"/>
                </a:solidFill>
              </a:rPr>
              <a:t>Dense Linear Algebra </a:t>
            </a: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br>
              <a:rPr lang="en-US" dirty="0"/>
            </a:br>
            <a:r>
              <a:rPr lang="en-US" dirty="0"/>
              <a:t>Branch-and-Bound</a:t>
            </a:r>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6" name="Slide Number Placeholder 5"/>
          <p:cNvSpPr>
            <a:spLocks noGrp="1"/>
          </p:cNvSpPr>
          <p:nvPr>
            <p:ph type="sldNum" sz="quarter" idx="12"/>
          </p:nvPr>
        </p:nvSpPr>
        <p:spPr/>
        <p:txBody>
          <a:bodyPr/>
          <a:lstStyle/>
          <a:p>
            <a:fld id="{29CB78FB-1415-9B4D-996E-11F146E2B0ED}" type="slidenum">
              <a:rPr lang="en-US" smtClean="0"/>
              <a:t>15</a:t>
            </a:fld>
            <a:endParaRPr lang="en-US"/>
          </a:p>
        </p:txBody>
      </p:sp>
      <p:sp>
        <p:nvSpPr>
          <p:cNvPr id="5" name="Date Placeholder 4"/>
          <p:cNvSpPr>
            <a:spLocks noGrp="1"/>
          </p:cNvSpPr>
          <p:nvPr>
            <p:ph type="dt" sz="half" idx="2"/>
          </p:nvPr>
        </p:nvSpPr>
        <p:spPr/>
        <p:txBody>
          <a:bodyPr/>
          <a:lstStyle/>
          <a:p>
            <a:r>
              <a:rPr lang="en-US"/>
              <a:t>02/16/2016</a:t>
            </a:r>
          </a:p>
        </p:txBody>
      </p:sp>
      <p:sp>
        <p:nvSpPr>
          <p:cNvPr id="4" name="TextBox 3"/>
          <p:cNvSpPr txBox="1"/>
          <p:nvPr/>
        </p:nvSpPr>
        <p:spPr>
          <a:xfrm>
            <a:off x="3505200" y="1318301"/>
            <a:ext cx="5475513" cy="4524315"/>
          </a:xfrm>
          <a:prstGeom prst="rect">
            <a:avLst/>
          </a:prstGeom>
          <a:noFill/>
        </p:spPr>
        <p:txBody>
          <a:bodyPr wrap="square" rtlCol="0">
            <a:spAutoFit/>
          </a:bodyPr>
          <a:lstStyle/>
          <a:p>
            <a:r>
              <a:rPr lang="en-US" sz="2400" dirty="0"/>
              <a:t>First 6 of these correspond to </a:t>
            </a:r>
            <a:r>
              <a:rPr lang="en-US" sz="2400" dirty="0" err="1"/>
              <a:t>Colella’s</a:t>
            </a:r>
            <a:r>
              <a:rPr lang="en-US" sz="2400" dirty="0"/>
              <a:t> original. (Classic simulations)</a:t>
            </a:r>
          </a:p>
          <a:p>
            <a:r>
              <a:rPr lang="en-US" sz="2400" dirty="0"/>
              <a:t>Monte Carlo dropped.</a:t>
            </a:r>
          </a:p>
          <a:p>
            <a:r>
              <a:rPr lang="en-US" sz="2400" dirty="0"/>
              <a:t>N-body methods are a subset of Particle in </a:t>
            </a:r>
            <a:r>
              <a:rPr lang="en-US" sz="2400" dirty="0" err="1"/>
              <a:t>Colella</a:t>
            </a:r>
            <a:r>
              <a:rPr lang="en-US" sz="2400" dirty="0"/>
              <a:t>.</a:t>
            </a:r>
            <a:br>
              <a:rPr lang="en-US" sz="2400" dirty="0"/>
            </a:br>
            <a:endParaRPr lang="en-US" sz="2400" dirty="0"/>
          </a:p>
          <a:p>
            <a:r>
              <a:rPr lang="en-US" sz="2400" dirty="0"/>
              <a:t>Note a little inconsistent in that MapReduce is a programming model and spectral method is a numerical method.</a:t>
            </a:r>
          </a:p>
          <a:p>
            <a:r>
              <a:rPr lang="en-US" sz="2400" dirty="0"/>
              <a:t>Need multiple facets to classify </a:t>
            </a:r>
            <a:r>
              <a:rPr lang="en-US" sz="2400"/>
              <a:t>use cases!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78015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Classifying Use cases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234939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56" y="0"/>
            <a:ext cx="8382000" cy="685800"/>
          </a:xfrm>
        </p:spPr>
        <p:txBody>
          <a:bodyPr/>
          <a:lstStyle/>
          <a:p>
            <a:r>
              <a:rPr lang="en-US" dirty="0"/>
              <a:t>Classifying Use Cases</a:t>
            </a:r>
          </a:p>
        </p:txBody>
      </p:sp>
      <p:sp>
        <p:nvSpPr>
          <p:cNvPr id="3" name="Content Placeholder 2"/>
          <p:cNvSpPr>
            <a:spLocks noGrp="1"/>
          </p:cNvSpPr>
          <p:nvPr>
            <p:ph idx="1"/>
          </p:nvPr>
        </p:nvSpPr>
        <p:spPr>
          <a:xfrm>
            <a:off x="0" y="609600"/>
            <a:ext cx="9115779" cy="4038600"/>
          </a:xfrm>
        </p:spPr>
        <p:txBody>
          <a:bodyPr/>
          <a:lstStyle/>
          <a:p>
            <a:pPr>
              <a:spcBef>
                <a:spcPts val="600"/>
              </a:spcBef>
            </a:pPr>
            <a:r>
              <a:rPr lang="en-US" dirty="0"/>
              <a:t>The </a:t>
            </a:r>
            <a:r>
              <a:rPr lang="en-US" b="1" dirty="0"/>
              <a:t>Big Data Ogres </a:t>
            </a:r>
            <a:r>
              <a:rPr lang="en-US" dirty="0"/>
              <a:t>built on a collection of 51 big data uses gathered by the NIST Public Working Group where 26 properties were gathered for each application. </a:t>
            </a:r>
          </a:p>
          <a:p>
            <a:pPr>
              <a:spcBef>
                <a:spcPts val="600"/>
              </a:spcBef>
            </a:pPr>
            <a:r>
              <a:rPr lang="en-US" dirty="0"/>
              <a:t>This information was combined with other studies including the </a:t>
            </a:r>
            <a:r>
              <a:rPr lang="en-US" b="1" dirty="0"/>
              <a:t>Berkeley dwarfs</a:t>
            </a:r>
            <a:r>
              <a:rPr lang="en-US" dirty="0"/>
              <a:t>, the </a:t>
            </a:r>
            <a:r>
              <a:rPr lang="en-US" b="1" dirty="0"/>
              <a:t>NAS parallel benchmarks </a:t>
            </a:r>
            <a:r>
              <a:rPr lang="en-US" dirty="0"/>
              <a:t>and the </a:t>
            </a:r>
            <a:r>
              <a:rPr lang="en-US" b="1" dirty="0"/>
              <a:t>Computational Giants of the NRC Massive Data Analysis Report</a:t>
            </a:r>
            <a:r>
              <a:rPr lang="en-US" dirty="0"/>
              <a:t>. </a:t>
            </a:r>
          </a:p>
          <a:p>
            <a:pPr>
              <a:spcBef>
                <a:spcPts val="600"/>
              </a:spcBef>
            </a:pPr>
            <a:r>
              <a:rPr lang="en-US" dirty="0"/>
              <a:t>The Ogre analysis led to a set of </a:t>
            </a:r>
            <a:r>
              <a:rPr lang="en-US" b="1" dirty="0"/>
              <a:t>50 features </a:t>
            </a:r>
            <a:r>
              <a:rPr lang="en-US" dirty="0"/>
              <a:t>divided into four views that could be used to categorize and distinguish between applications. </a:t>
            </a:r>
          </a:p>
          <a:p>
            <a:pPr>
              <a:spcBef>
                <a:spcPts val="600"/>
              </a:spcBef>
            </a:pPr>
            <a:r>
              <a:rPr lang="en-US" dirty="0"/>
              <a:t>The four views are </a:t>
            </a:r>
            <a:r>
              <a:rPr lang="en-US" b="1" dirty="0"/>
              <a:t>Problem Architecture </a:t>
            </a:r>
            <a:r>
              <a:rPr lang="en-US" dirty="0"/>
              <a:t>(Macro pattern); </a:t>
            </a:r>
            <a:r>
              <a:rPr lang="en-US" b="1" dirty="0"/>
              <a:t>Execution Features </a:t>
            </a:r>
            <a:r>
              <a:rPr lang="en-US" dirty="0"/>
              <a:t>(Micro patterns); </a:t>
            </a:r>
            <a:r>
              <a:rPr lang="en-US" b="1" dirty="0"/>
              <a:t>Data Source and Style</a:t>
            </a:r>
            <a:r>
              <a:rPr lang="en-US" dirty="0"/>
              <a:t>; and finally the </a:t>
            </a:r>
            <a:r>
              <a:rPr lang="en-US" b="1" dirty="0"/>
              <a:t>Processing View </a:t>
            </a:r>
            <a:r>
              <a:rPr lang="en-US" dirty="0"/>
              <a:t>or runtime features. </a:t>
            </a:r>
          </a:p>
          <a:p>
            <a:pPr>
              <a:spcBef>
                <a:spcPts val="600"/>
              </a:spcBef>
            </a:pPr>
            <a:r>
              <a:rPr lang="en-US" dirty="0"/>
              <a:t>We generalized this approach to integrate Big Data and Simulation applications into a single classification looking separately at </a:t>
            </a:r>
            <a:r>
              <a:rPr lang="en-US" b="1" dirty="0"/>
              <a:t>Data </a:t>
            </a:r>
            <a:r>
              <a:rPr lang="en-US" dirty="0"/>
              <a:t>and </a:t>
            </a:r>
            <a:r>
              <a:rPr lang="en-US" b="1" dirty="0"/>
              <a:t>Model</a:t>
            </a:r>
            <a:r>
              <a:rPr lang="en-US" dirty="0"/>
              <a:t>  with the total facets growing to 64 in number, called </a:t>
            </a:r>
            <a:r>
              <a:rPr lang="en-US" b="1" dirty="0"/>
              <a:t>convergence diamonds</a:t>
            </a:r>
            <a:r>
              <a:rPr lang="en-US" dirty="0"/>
              <a:t>, and split between the same 4 views.</a:t>
            </a:r>
          </a:p>
          <a:p>
            <a:pPr>
              <a:spcBef>
                <a:spcPts val="600"/>
              </a:spcBef>
            </a:pPr>
            <a:r>
              <a:rPr lang="en-US" dirty="0"/>
              <a:t>A mapping of facets into work of the SPIDAL project has been given.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1158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18</a:t>
            </a:fld>
            <a:endParaRPr lang="en-US" dirty="0">
              <a:solidFill>
                <a:prstClr val="black"/>
              </a:solidFill>
            </a:endParaRPr>
          </a:p>
        </p:txBody>
      </p:sp>
      <p:sp>
        <p:nvSpPr>
          <p:cNvPr id="3" name="Date Placeholder 2"/>
          <p:cNvSpPr>
            <a:spLocks noGrp="1"/>
          </p:cNvSpPr>
          <p:nvPr>
            <p:ph type="dt" sz="half" idx="2"/>
          </p:nvPr>
        </p:nvSpPr>
        <p:spPr/>
        <p:txBody>
          <a:bodyPr/>
          <a:lstStyle/>
          <a:p>
            <a:r>
              <a:rPr lang="en-US">
                <a:solidFill>
                  <a:srgbClr val="000000">
                    <a:tint val="75000"/>
                  </a:srgbClr>
                </a:solidFill>
              </a:rPr>
              <a:t>02/16/2016</a:t>
            </a:r>
          </a:p>
        </p:txBody>
      </p:sp>
      <p:pic>
        <p:nvPicPr>
          <p:cNvPr id="4" name="Picture 3"/>
          <p:cNvPicPr>
            <a:picLocks noChangeAspect="1"/>
          </p:cNvPicPr>
          <p:nvPr/>
        </p:nvPicPr>
        <p:blipFill>
          <a:blip r:embed="rId2"/>
          <a:stretch>
            <a:fillRect/>
          </a:stretch>
        </p:blipFill>
        <p:spPr>
          <a:xfrm>
            <a:off x="69358" y="0"/>
            <a:ext cx="8922785" cy="6858000"/>
          </a:xfrm>
          <a:prstGeom prst="rect">
            <a:avLst/>
          </a:prstGeom>
          <a:solidFill>
            <a:schemeClr val="bg1"/>
          </a:solidFill>
        </p:spPr>
      </p:pic>
    </p:spTree>
    <p:extLst>
      <p:ext uri="{BB962C8B-B14F-4D97-AF65-F5344CB8AC3E}">
        <p14:creationId xmlns:p14="http://schemas.microsoft.com/office/powerpoint/2010/main" val="3794432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8724" y="86459"/>
            <a:ext cx="9372599" cy="523141"/>
          </a:xfrm>
        </p:spPr>
        <p:txBody>
          <a:bodyPr/>
          <a:lstStyle/>
          <a:p>
            <a:pPr algn="ctr"/>
            <a:r>
              <a:rPr lang="en-US" sz="2400" dirty="0"/>
              <a:t>64 Features in 4 views for Unified Classification of Big Data and Simulation Applications</a:t>
            </a: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endParaRP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497397" y="852941"/>
              <a:ext cx="1485956"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Big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40811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762000"/>
          </a:xfrm>
        </p:spPr>
        <p:txBody>
          <a:bodyPr/>
          <a:lstStyle/>
          <a:p>
            <a:r>
              <a:rPr lang="en-US" dirty="0"/>
              <a:t>Abstract</a:t>
            </a:r>
          </a:p>
        </p:txBody>
      </p:sp>
      <p:sp>
        <p:nvSpPr>
          <p:cNvPr id="3" name="Content Placeholder 2"/>
          <p:cNvSpPr>
            <a:spLocks noGrp="1"/>
          </p:cNvSpPr>
          <p:nvPr>
            <p:ph idx="1"/>
          </p:nvPr>
        </p:nvSpPr>
        <p:spPr>
          <a:xfrm>
            <a:off x="-19050" y="609600"/>
            <a:ext cx="9067800" cy="5181600"/>
          </a:xfrm>
        </p:spPr>
        <p:txBody>
          <a:bodyPr/>
          <a:lstStyle/>
          <a:p>
            <a:r>
              <a:rPr lang="en-US" sz="1800" dirty="0"/>
              <a:t>Two major trends in computing systems are the growth in high performance computing (HPC) with an international exascale initiative, and the big data phenomenon with an accompanying cloud infrastructure of well publicized dramatic and increasing size and sophistication.</a:t>
            </a:r>
          </a:p>
          <a:p>
            <a:r>
              <a:rPr lang="en-US" sz="1800" dirty="0"/>
              <a:t>We describe a classification of applications that considers separately "data" and "model" and allows one to get a unified picture of large scale data analytics and large scale simulations. </a:t>
            </a:r>
          </a:p>
          <a:p>
            <a:r>
              <a:rPr lang="en-US" sz="1800" dirty="0"/>
              <a:t>We introduce the High Performance Computing enhanced Apache Big Data software Stack HPC-ABDS and give several examples of advantageously linking HPC and ABDS. </a:t>
            </a:r>
          </a:p>
          <a:p>
            <a:r>
              <a:rPr lang="en-US" sz="1800" dirty="0"/>
              <a:t>In particular we discuss a Scalable Parallel Interoperable Data Analytics Library SPIDAL that is being developed to embody these ideas. SPIDAL covers some core machine learning, image processing, graph, simulation data analysis and network science kernels. </a:t>
            </a:r>
          </a:p>
          <a:p>
            <a:r>
              <a:rPr lang="en-US" sz="1800" dirty="0"/>
              <a:t>We use this to discuss the convergence of Big Data, Big Simulations, HPC and clouds.</a:t>
            </a:r>
          </a:p>
          <a:p>
            <a:r>
              <a:rPr lang="en-US" sz="1800" dirty="0"/>
              <a:t>We give examples of data analytics running on HPC systems including details on persuading Java to run fast.</a:t>
            </a:r>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1741249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5"/>
            <a:ext cx="9144000" cy="700877"/>
          </a:xfrm>
        </p:spPr>
        <p:txBody>
          <a:bodyPr>
            <a:normAutofit/>
          </a:bodyPr>
          <a:lstStyle/>
          <a:p>
            <a:pPr algn="ctr"/>
            <a:r>
              <a:rPr lang="en-US" b="1" dirty="0"/>
              <a:t>Local and Global Machine Learning</a:t>
            </a:r>
          </a:p>
        </p:txBody>
      </p:sp>
      <p:sp>
        <p:nvSpPr>
          <p:cNvPr id="3" name="Content Placeholder 2"/>
          <p:cNvSpPr>
            <a:spLocks noGrp="1"/>
          </p:cNvSpPr>
          <p:nvPr>
            <p:ph idx="1"/>
          </p:nvPr>
        </p:nvSpPr>
        <p:spPr>
          <a:xfrm>
            <a:off x="0" y="716778"/>
            <a:ext cx="9144000" cy="5396219"/>
          </a:xfrm>
        </p:spPr>
        <p:txBody>
          <a:bodyPr>
            <a:normAutofit lnSpcReduction="10000"/>
          </a:bodyPr>
          <a:lstStyle/>
          <a:p>
            <a:r>
              <a:rPr lang="en-US" sz="2400" b="1" dirty="0"/>
              <a:t>Many applications </a:t>
            </a:r>
            <a:r>
              <a:rPr lang="en-US" sz="2400" dirty="0"/>
              <a:t>use </a:t>
            </a:r>
            <a:r>
              <a:rPr lang="en-US" sz="2400" b="1" dirty="0"/>
              <a:t>LML or Local machine Learning </a:t>
            </a:r>
            <a:r>
              <a:rPr lang="en-US" sz="2400" dirty="0"/>
              <a:t>where machine learning (often from R or Python or Matlab) is run separately on every data item such as on every image </a:t>
            </a:r>
          </a:p>
          <a:p>
            <a:r>
              <a:rPr lang="en-US" sz="2400" b="1" dirty="0"/>
              <a:t>But others </a:t>
            </a:r>
            <a:r>
              <a:rPr lang="en-US" sz="2400" dirty="0"/>
              <a:t>are</a:t>
            </a:r>
            <a:r>
              <a:rPr lang="en-US" sz="2400" b="1" dirty="0"/>
              <a:t> GML </a:t>
            </a:r>
            <a:r>
              <a:rPr lang="en-US" sz="2400" dirty="0"/>
              <a:t>Global Machine Learning where  machine learning is a basic algorithm run over all data items (over all nodes in computer)</a:t>
            </a:r>
          </a:p>
          <a:p>
            <a:pPr lvl="1"/>
            <a:r>
              <a:rPr lang="en-US" sz="2400" b="1" dirty="0"/>
              <a:t>maximum likelihood or </a:t>
            </a:r>
            <a:r>
              <a:rPr lang="en-US" sz="2400" b="1" dirty="0">
                <a:sym typeface="Symbol" panose="05050102010706020507" pitchFamily="18" charset="2"/>
              </a:rPr>
              <a:t></a:t>
            </a:r>
            <a:r>
              <a:rPr lang="en-US" sz="2400" b="1" baseline="30000" dirty="0">
                <a:sym typeface="Symbol" panose="05050102010706020507" pitchFamily="18" charset="2"/>
              </a:rPr>
              <a:t>2</a:t>
            </a:r>
            <a:r>
              <a:rPr lang="en-US" sz="2400" b="1" dirty="0">
                <a:sym typeface="Symbol" panose="05050102010706020507" pitchFamily="18" charset="2"/>
              </a:rPr>
              <a:t> </a:t>
            </a:r>
            <a:r>
              <a:rPr lang="en-US" sz="2400" dirty="0">
                <a:sym typeface="Symbol" panose="05050102010706020507" pitchFamily="18" charset="2"/>
              </a:rPr>
              <a:t>with a sum over the N data items – documents, sequences, items to be sold, images etc. and often links (point-pairs). </a:t>
            </a:r>
          </a:p>
          <a:p>
            <a:pPr lvl="1"/>
            <a:r>
              <a:rPr lang="en-US" sz="2400" b="1" dirty="0">
                <a:sym typeface="Symbol" panose="05050102010706020507" pitchFamily="18" charset="2"/>
              </a:rPr>
              <a:t>GML includes Graph analytics, clustering</a:t>
            </a:r>
            <a:r>
              <a:rPr lang="en-US" sz="2400" dirty="0">
                <a:sym typeface="Symbol" panose="05050102010706020507" pitchFamily="18" charset="2"/>
              </a:rPr>
              <a:t>/community detection, mixture models, topic determination, Multidimensional scaling, (</a:t>
            </a:r>
            <a:r>
              <a:rPr lang="en-US" sz="2400" b="1" dirty="0">
                <a:sym typeface="Symbol" panose="05050102010706020507" pitchFamily="18" charset="2"/>
              </a:rPr>
              <a:t>Deep</a:t>
            </a:r>
            <a:r>
              <a:rPr lang="en-US" sz="2400" dirty="0">
                <a:sym typeface="Symbol" panose="05050102010706020507" pitchFamily="18" charset="2"/>
              </a:rPr>
              <a:t>) </a:t>
            </a:r>
            <a:r>
              <a:rPr lang="en-US" sz="2400" b="1" dirty="0">
                <a:sym typeface="Symbol" panose="05050102010706020507" pitchFamily="18" charset="2"/>
              </a:rPr>
              <a:t>Learning Networks</a:t>
            </a:r>
          </a:p>
          <a:p>
            <a:r>
              <a:rPr lang="en-US" sz="2400" dirty="0">
                <a:sym typeface="Symbol" panose="05050102010706020507" pitchFamily="18" charset="2"/>
              </a:rPr>
              <a:t>Note Facebook may need lots of small graphs (one per person and ~LML) rather than one giant graph of connected people (GML)</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806343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
            <a:ext cx="9139646" cy="703217"/>
          </a:xfrm>
        </p:spPr>
        <p:txBody>
          <a:bodyPr/>
          <a:lstStyle/>
          <a:p>
            <a:r>
              <a:rPr lang="en-US" dirty="0"/>
              <a:t>Examples in Problem Architecture View PA</a:t>
            </a:r>
          </a:p>
        </p:txBody>
      </p:sp>
      <p:sp>
        <p:nvSpPr>
          <p:cNvPr id="3" name="Content Placeholder 2"/>
          <p:cNvSpPr>
            <a:spLocks noGrp="1"/>
          </p:cNvSpPr>
          <p:nvPr>
            <p:ph idx="1"/>
          </p:nvPr>
        </p:nvSpPr>
        <p:spPr>
          <a:xfrm>
            <a:off x="0" y="533400"/>
            <a:ext cx="9139646" cy="5638800"/>
          </a:xfrm>
        </p:spPr>
        <p:txBody>
          <a:bodyPr/>
          <a:lstStyle/>
          <a:p>
            <a:r>
              <a:rPr lang="en-US" dirty="0"/>
              <a:t>The facets in the Problem architecture view include 5 very common ones describing synchronization structure of a parallel job: </a:t>
            </a:r>
          </a:p>
          <a:p>
            <a:pPr lvl="1"/>
            <a:r>
              <a:rPr lang="en-US" b="1" dirty="0" err="1"/>
              <a:t>MapOnly</a:t>
            </a:r>
            <a:r>
              <a:rPr lang="en-US" b="1" dirty="0"/>
              <a:t> or Pleasingly Parallel (PA1): </a:t>
            </a:r>
            <a:r>
              <a:rPr lang="en-US" dirty="0"/>
              <a:t>the processing of a collection of independent events; </a:t>
            </a:r>
          </a:p>
          <a:p>
            <a:pPr lvl="1"/>
            <a:r>
              <a:rPr lang="en-US" b="1" dirty="0"/>
              <a:t>MapReduce (PA2): </a:t>
            </a:r>
            <a:r>
              <a:rPr lang="en-US" dirty="0"/>
              <a:t>independent calculations (maps) followed by a final consolidation via MapReduce; </a:t>
            </a:r>
          </a:p>
          <a:p>
            <a:pPr lvl="1"/>
            <a:r>
              <a:rPr lang="en-US" b="1" dirty="0" err="1"/>
              <a:t>MapCollective</a:t>
            </a:r>
            <a:r>
              <a:rPr lang="en-US" b="1" dirty="0"/>
              <a:t> (PA3): </a:t>
            </a:r>
            <a:r>
              <a:rPr lang="en-US" dirty="0"/>
              <a:t>parallel machine learning dominated by scatter, gather, reduce and broadcast; </a:t>
            </a:r>
          </a:p>
          <a:p>
            <a:pPr lvl="1"/>
            <a:r>
              <a:rPr lang="en-US" b="1" dirty="0"/>
              <a:t>MapPoint-to-Point (PA4): </a:t>
            </a:r>
            <a:r>
              <a:rPr lang="en-US" dirty="0"/>
              <a:t>simulations or graph processing with many local linkages in points (nodes) of studied system. </a:t>
            </a:r>
          </a:p>
          <a:p>
            <a:pPr lvl="1"/>
            <a:r>
              <a:rPr lang="en-US" b="1" dirty="0" err="1"/>
              <a:t>MapStreaming</a:t>
            </a:r>
            <a:r>
              <a:rPr lang="en-US" b="1" dirty="0"/>
              <a:t> (PA5): </a:t>
            </a:r>
            <a:r>
              <a:rPr lang="en-US" dirty="0"/>
              <a:t>The fifth important problem architecture is seen in recent approaches to processing real-time data. </a:t>
            </a:r>
          </a:p>
          <a:p>
            <a:pPr lvl="1"/>
            <a:r>
              <a:rPr lang="en-US" dirty="0"/>
              <a:t>We do not focus on pure </a:t>
            </a:r>
            <a:r>
              <a:rPr lang="en-US" b="1" dirty="0"/>
              <a:t>shared memory architectures PA6 </a:t>
            </a:r>
            <a:r>
              <a:rPr lang="en-US" dirty="0"/>
              <a:t>but look at hybrid architectures with clusters of multicore nodes and find important performances issues dependent on the node programming model.</a:t>
            </a:r>
          </a:p>
          <a:p>
            <a:r>
              <a:rPr lang="en-US" dirty="0"/>
              <a:t>Most of our codes are </a:t>
            </a:r>
            <a:r>
              <a:rPr lang="en-US" b="1" dirty="0"/>
              <a:t>SPMD</a:t>
            </a:r>
            <a:r>
              <a:rPr lang="en-US" dirty="0"/>
              <a:t> (PA-7) and</a:t>
            </a:r>
            <a:r>
              <a:rPr lang="en-US" b="1" dirty="0"/>
              <a:t> BSP </a:t>
            </a:r>
            <a:r>
              <a:rPr lang="en-US" dirty="0"/>
              <a:t>(PA-8).</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78730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373" y="1345093"/>
            <a:ext cx="2305050" cy="3790950"/>
          </a:xfrm>
        </p:spPr>
        <p:txBody>
          <a:bodyPr/>
          <a:lstStyle/>
          <a:p>
            <a:r>
              <a:rPr lang="en-US" sz="2800" dirty="0"/>
              <a:t>6 Forms of MapReduce</a:t>
            </a:r>
            <a:br>
              <a:rPr lang="en-US" sz="2000" dirty="0"/>
            </a:br>
            <a:br>
              <a:rPr lang="en-US" sz="2000" b="0" dirty="0">
                <a:solidFill>
                  <a:schemeClr val="tx1"/>
                </a:solidFill>
              </a:rPr>
            </a:br>
            <a:r>
              <a:rPr lang="en-US" sz="2000" b="0" dirty="0">
                <a:solidFill>
                  <a:schemeClr val="tx1"/>
                </a:solidFill>
              </a:rPr>
              <a:t>Describes Architecture of </a:t>
            </a:r>
            <a:br>
              <a:rPr lang="en-US" sz="2000" b="0" dirty="0">
                <a:solidFill>
                  <a:schemeClr val="tx1"/>
                </a:solidFill>
              </a:rPr>
            </a:br>
            <a:r>
              <a:rPr lang="en-US" sz="2000" b="0" dirty="0">
                <a:solidFill>
                  <a:schemeClr val="tx1"/>
                </a:solidFill>
              </a:rPr>
              <a:t> - Problem (Model     reflecting data)</a:t>
            </a:r>
            <a:br>
              <a:rPr lang="en-US" sz="2000" b="0" dirty="0">
                <a:solidFill>
                  <a:schemeClr val="tx1"/>
                </a:solidFill>
              </a:rPr>
            </a:br>
            <a:r>
              <a:rPr lang="en-US" sz="2000" b="0" dirty="0">
                <a:solidFill>
                  <a:schemeClr val="tx1"/>
                </a:solidFill>
              </a:rPr>
              <a:t> - Machine</a:t>
            </a:r>
            <a:br>
              <a:rPr lang="en-US" sz="2000" b="0" dirty="0">
                <a:solidFill>
                  <a:schemeClr val="tx1"/>
                </a:solidFill>
              </a:rPr>
            </a:br>
            <a:r>
              <a:rPr lang="en-US" sz="2000" b="0" dirty="0">
                <a:solidFill>
                  <a:schemeClr val="tx1"/>
                </a:solidFill>
              </a:rPr>
              <a:t> - Software</a:t>
            </a:r>
            <a:br>
              <a:rPr lang="en-US" sz="2000" b="0" dirty="0">
                <a:solidFill>
                  <a:schemeClr val="tx1"/>
                </a:solidFill>
              </a:rPr>
            </a:br>
            <a:br>
              <a:rPr lang="en-US" sz="2000" b="0" dirty="0">
                <a:solidFill>
                  <a:schemeClr val="tx1"/>
                </a:solidFill>
              </a:rPr>
            </a:br>
            <a:r>
              <a:rPr lang="en-US" sz="2000" b="0" dirty="0">
                <a:solidFill>
                  <a:schemeClr val="tx1"/>
                </a:solidFill>
              </a:rPr>
              <a:t>2 important variants (software) of Iterative MapReduce and Map-Streaming</a:t>
            </a:r>
            <a:br>
              <a:rPr lang="en-US" sz="2000" b="0" dirty="0">
                <a:solidFill>
                  <a:schemeClr val="tx1"/>
                </a:solidFill>
              </a:rPr>
            </a:br>
            <a:r>
              <a:rPr lang="en-US" sz="2000" dirty="0">
                <a:solidFill>
                  <a:schemeClr val="tx1"/>
                </a:solidFill>
              </a:rPr>
              <a:t>a) “In-place” </a:t>
            </a:r>
            <a:r>
              <a:rPr lang="en-US" sz="2000" b="0" dirty="0">
                <a:solidFill>
                  <a:schemeClr val="tx1"/>
                </a:solidFill>
              </a:rPr>
              <a:t>HPC </a:t>
            </a:r>
            <a:br>
              <a:rPr lang="en-US" sz="2000" dirty="0">
                <a:solidFill>
                  <a:schemeClr val="tx1"/>
                </a:solidFill>
              </a:rPr>
            </a:br>
            <a:r>
              <a:rPr lang="en-US" sz="2000" dirty="0">
                <a:solidFill>
                  <a:schemeClr val="tx1"/>
                </a:solidFill>
              </a:rPr>
              <a:t>b) Flow </a:t>
            </a:r>
            <a:r>
              <a:rPr lang="en-US" sz="2000" b="0" dirty="0">
                <a:solidFill>
                  <a:schemeClr val="tx1"/>
                </a:solidFill>
              </a:rPr>
              <a:t>for model and data</a:t>
            </a:r>
            <a:br>
              <a:rPr lang="en-US" sz="2000" b="0" dirty="0">
                <a:solidFill>
                  <a:schemeClr val="tx1"/>
                </a:solidFill>
              </a:rPr>
            </a:b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22</a:t>
            </a:fld>
            <a:endParaRPr lang="en-US" dirty="0">
              <a:solidFill>
                <a:prstClr val="black"/>
              </a:solidFill>
            </a:endParaRP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grpSp>
        <p:nvGrpSpPr>
          <p:cNvPr id="3" name="Group 2"/>
          <p:cNvGrpSpPr>
            <a:grpSpLocks noChangeAspect="1"/>
          </p:cNvGrpSpPr>
          <p:nvPr/>
        </p:nvGrpSpPr>
        <p:grpSpPr>
          <a:xfrm>
            <a:off x="2270580" y="0"/>
            <a:ext cx="6949620" cy="6766560"/>
            <a:chOff x="3522924" y="19792"/>
            <a:chExt cx="5638890" cy="5490359"/>
          </a:xfrm>
        </p:grpSpPr>
        <p:pic>
          <p:nvPicPr>
            <p:cNvPr id="18" name="Picture 17"/>
            <p:cNvPicPr>
              <a:picLocks noChangeAspect="1"/>
            </p:cNvPicPr>
            <p:nvPr/>
          </p:nvPicPr>
          <p:blipFill rotWithShape="1">
            <a:blip r:embed="rId3"/>
            <a:srcRect l="50000" t="394" r="-567" b="-394"/>
            <a:stretch/>
          </p:blipFill>
          <p:spPr>
            <a:xfrm>
              <a:off x="3522924" y="2676693"/>
              <a:ext cx="5638890" cy="2833458"/>
            </a:xfrm>
            <a:prstGeom prst="rect">
              <a:avLst/>
            </a:prstGeom>
          </p:spPr>
        </p:pic>
        <p:pic>
          <p:nvPicPr>
            <p:cNvPr id="19" name="Picture 18"/>
            <p:cNvPicPr>
              <a:picLocks noChangeAspect="1"/>
            </p:cNvPicPr>
            <p:nvPr/>
          </p:nvPicPr>
          <p:blipFill rotWithShape="1">
            <a:blip r:embed="rId3"/>
            <a:srcRect t="-394" r="49432" b="394"/>
            <a:stretch/>
          </p:blipFill>
          <p:spPr>
            <a:xfrm>
              <a:off x="3524072" y="19792"/>
              <a:ext cx="5556100" cy="2791857"/>
            </a:xfrm>
            <a:prstGeom prst="rect">
              <a:avLst/>
            </a:prstGeom>
          </p:spPr>
        </p:pic>
      </p:grpSp>
    </p:spTree>
    <p:extLst>
      <p:ext uri="{BB962C8B-B14F-4D97-AF65-F5344CB8AC3E}">
        <p14:creationId xmlns:p14="http://schemas.microsoft.com/office/powerpoint/2010/main" val="1048988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a:t>Examples in Execution View EV</a:t>
            </a:r>
          </a:p>
        </p:txBody>
      </p:sp>
      <p:sp>
        <p:nvSpPr>
          <p:cNvPr id="3" name="Content Placeholder 2"/>
          <p:cNvSpPr>
            <a:spLocks noGrp="1"/>
          </p:cNvSpPr>
          <p:nvPr>
            <p:ph idx="1"/>
          </p:nvPr>
        </p:nvSpPr>
        <p:spPr>
          <a:xfrm>
            <a:off x="0" y="685800"/>
            <a:ext cx="9144000" cy="5181600"/>
          </a:xfrm>
        </p:spPr>
        <p:txBody>
          <a:bodyPr/>
          <a:lstStyle/>
          <a:p>
            <a:r>
              <a:rPr lang="en-US" dirty="0"/>
              <a:t>The Execution view is a mix of facets describing either data or model; PA was largely the overall </a:t>
            </a:r>
            <a:r>
              <a:rPr lang="en-US" dirty="0" err="1"/>
              <a:t>Data+Model</a:t>
            </a:r>
            <a:endParaRPr lang="en-US" dirty="0"/>
          </a:p>
          <a:p>
            <a:r>
              <a:rPr lang="en-US" b="1" dirty="0"/>
              <a:t>EV-M14 is Complexity of model </a:t>
            </a:r>
            <a:r>
              <a:rPr lang="en-US" dirty="0"/>
              <a:t>(O(N</a:t>
            </a:r>
            <a:r>
              <a:rPr lang="en-US" baseline="30000" dirty="0"/>
              <a:t>2</a:t>
            </a:r>
            <a:r>
              <a:rPr lang="en-US" dirty="0"/>
              <a:t>) for N points) seen in </a:t>
            </a:r>
            <a:r>
              <a:rPr lang="en-US" b="1" dirty="0"/>
              <a:t>the non-metric space models EV-M13</a:t>
            </a:r>
            <a:r>
              <a:rPr lang="en-US" dirty="0"/>
              <a:t> such as one gets with DNA sequences.</a:t>
            </a:r>
          </a:p>
          <a:p>
            <a:r>
              <a:rPr lang="en-US" b="1" dirty="0"/>
              <a:t>EV-M11</a:t>
            </a:r>
            <a:r>
              <a:rPr lang="en-US" dirty="0"/>
              <a:t> describes i</a:t>
            </a:r>
            <a:r>
              <a:rPr lang="en-US" b="1" dirty="0"/>
              <a:t>terative structure </a:t>
            </a:r>
            <a:r>
              <a:rPr lang="en-US" dirty="0"/>
              <a:t>distinguishing Spark, </a:t>
            </a:r>
            <a:r>
              <a:rPr lang="en-US" dirty="0" err="1"/>
              <a:t>Flink</a:t>
            </a:r>
            <a:r>
              <a:rPr lang="en-US" dirty="0"/>
              <a:t>, and Harp from the original Hadoop. </a:t>
            </a:r>
          </a:p>
          <a:p>
            <a:r>
              <a:rPr lang="en-US" dirty="0"/>
              <a:t>The facet</a:t>
            </a:r>
            <a:r>
              <a:rPr lang="en-US" b="1" dirty="0"/>
              <a:t> EV-M8 </a:t>
            </a:r>
            <a:r>
              <a:rPr lang="en-US" dirty="0"/>
              <a:t>describes the </a:t>
            </a:r>
            <a:r>
              <a:rPr lang="en-US" b="1" dirty="0"/>
              <a:t>communication structure </a:t>
            </a:r>
            <a:r>
              <a:rPr lang="en-US" dirty="0"/>
              <a:t>which is a focus of our research as much data analytics relies on </a:t>
            </a:r>
            <a:r>
              <a:rPr lang="en-US" b="1" dirty="0"/>
              <a:t>collective communication </a:t>
            </a:r>
            <a:r>
              <a:rPr lang="en-US" dirty="0"/>
              <a:t>which is in principle understood but we find that significant new work is needed compared to basic HPC releases  which tend to address point to point communication. </a:t>
            </a:r>
          </a:p>
          <a:p>
            <a:r>
              <a:rPr lang="en-US" dirty="0"/>
              <a:t>The </a:t>
            </a:r>
            <a:r>
              <a:rPr lang="en-US" b="1" dirty="0"/>
              <a:t>model size EV-M4 </a:t>
            </a:r>
            <a:r>
              <a:rPr lang="en-US" dirty="0"/>
              <a:t>and </a:t>
            </a:r>
            <a:r>
              <a:rPr lang="en-US" b="1" dirty="0"/>
              <a:t>data volume EV-D4 </a:t>
            </a:r>
            <a:r>
              <a:rPr lang="en-US" dirty="0"/>
              <a:t>are important in describing the algorithm performance as just like in simulation problems, the </a:t>
            </a:r>
            <a:r>
              <a:rPr lang="en-US" b="1" dirty="0"/>
              <a:t>grain size </a:t>
            </a:r>
            <a:r>
              <a:rPr lang="en-US" dirty="0"/>
              <a:t>(the number of model parameters held in the unit – thread or process – of parallel computing) is a critical measure of performance.</a:t>
            </a:r>
            <a:br>
              <a:rPr lang="en-US" dirty="0"/>
            </a:b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4088257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50" y="0"/>
            <a:ext cx="8382000" cy="685800"/>
          </a:xfrm>
        </p:spPr>
        <p:txBody>
          <a:bodyPr/>
          <a:lstStyle/>
          <a:p>
            <a:r>
              <a:rPr lang="en-US" dirty="0"/>
              <a:t>Examples in Data View DV</a:t>
            </a:r>
          </a:p>
        </p:txBody>
      </p:sp>
      <p:sp>
        <p:nvSpPr>
          <p:cNvPr id="3" name="Content Placeholder 2"/>
          <p:cNvSpPr>
            <a:spLocks noGrp="1"/>
          </p:cNvSpPr>
          <p:nvPr>
            <p:ph idx="1"/>
          </p:nvPr>
        </p:nvSpPr>
        <p:spPr>
          <a:xfrm>
            <a:off x="-4354" y="533400"/>
            <a:ext cx="9144000" cy="4038600"/>
          </a:xfrm>
        </p:spPr>
        <p:txBody>
          <a:bodyPr/>
          <a:lstStyle/>
          <a:p>
            <a:r>
              <a:rPr lang="en-US" sz="2400" dirty="0"/>
              <a:t>We can highlight </a:t>
            </a:r>
            <a:r>
              <a:rPr lang="en-US" sz="2400" b="1" dirty="0"/>
              <a:t>DV-5 streaming </a:t>
            </a:r>
            <a:r>
              <a:rPr lang="en-US" sz="2400" dirty="0"/>
              <a:t>where there is a lot of recent progress;</a:t>
            </a:r>
          </a:p>
          <a:p>
            <a:r>
              <a:rPr lang="en-US" sz="2400" b="1" dirty="0"/>
              <a:t>DV-9 </a:t>
            </a:r>
            <a:r>
              <a:rPr lang="en-US" sz="2400" dirty="0"/>
              <a:t>categorizes our Biomolecular simulation application with </a:t>
            </a:r>
            <a:r>
              <a:rPr lang="en-US" sz="2400" b="1" dirty="0"/>
              <a:t>data produced by an HPC simulation</a:t>
            </a:r>
          </a:p>
          <a:p>
            <a:r>
              <a:rPr lang="en-US" sz="2400" b="1" dirty="0"/>
              <a:t>DV-10</a:t>
            </a:r>
            <a:r>
              <a:rPr lang="en-US" sz="2400" dirty="0"/>
              <a:t> is </a:t>
            </a:r>
            <a:r>
              <a:rPr lang="en-US" sz="2400" b="1" dirty="0"/>
              <a:t>Geospatial Information Systems </a:t>
            </a:r>
            <a:r>
              <a:rPr lang="en-US" sz="2400" dirty="0"/>
              <a:t>covered by our spatial algorithms. </a:t>
            </a:r>
          </a:p>
          <a:p>
            <a:r>
              <a:rPr lang="en-US" sz="2400" b="1" dirty="0"/>
              <a:t>DV-7 provenance</a:t>
            </a:r>
            <a:r>
              <a:rPr lang="en-US" sz="2400" dirty="0"/>
              <a:t>, is an example of an important feature that we are not covering. </a:t>
            </a:r>
          </a:p>
          <a:p>
            <a:r>
              <a:rPr lang="en-US" sz="2400" dirty="0"/>
              <a:t>The </a:t>
            </a:r>
            <a:r>
              <a:rPr lang="en-US" sz="2400" b="1" dirty="0"/>
              <a:t>data storage </a:t>
            </a:r>
            <a:r>
              <a:rPr lang="en-US" sz="2400" dirty="0"/>
              <a:t>and </a:t>
            </a:r>
            <a:r>
              <a:rPr lang="en-US" sz="2400" b="1" dirty="0"/>
              <a:t>access</a:t>
            </a:r>
            <a:r>
              <a:rPr lang="en-US" sz="2400" dirty="0"/>
              <a:t> </a:t>
            </a:r>
            <a:r>
              <a:rPr lang="en-US" sz="2400" b="1" dirty="0"/>
              <a:t>DV-3 and D-4 </a:t>
            </a:r>
            <a:r>
              <a:rPr lang="en-US" sz="2400" dirty="0"/>
              <a:t>is covered in our pilot data work. </a:t>
            </a:r>
          </a:p>
          <a:p>
            <a:r>
              <a:rPr lang="en-US" sz="2400" dirty="0"/>
              <a:t>The </a:t>
            </a:r>
            <a:r>
              <a:rPr lang="en-US" sz="2400" b="1" dirty="0"/>
              <a:t>Internet of Things DV-8 </a:t>
            </a:r>
            <a:r>
              <a:rPr lang="en-US" sz="2400" dirty="0"/>
              <a:t>is not a focus of our project although our recent streaming work relates to this and our addition of HPC to Apache Heron and Storm is an example of the value of HPC-ABDS to </a:t>
            </a:r>
            <a:r>
              <a:rPr lang="en-US" sz="2400" dirty="0" err="1"/>
              <a:t>IoT</a:t>
            </a:r>
            <a:r>
              <a:rPr lang="en-US" sz="2400" dirty="0"/>
              <a:t>.</a:t>
            </a:r>
          </a:p>
          <a:p>
            <a:br>
              <a:rPr lang="en-US" sz="2400" dirty="0"/>
            </a:b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861823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0"/>
            <a:ext cx="8382000" cy="685800"/>
          </a:xfrm>
        </p:spPr>
        <p:txBody>
          <a:bodyPr/>
          <a:lstStyle/>
          <a:p>
            <a:r>
              <a:rPr lang="en-US" dirty="0"/>
              <a:t>Examples in Processing View PV</a:t>
            </a:r>
          </a:p>
        </p:txBody>
      </p:sp>
      <p:sp>
        <p:nvSpPr>
          <p:cNvPr id="3" name="Content Placeholder 2"/>
          <p:cNvSpPr>
            <a:spLocks noGrp="1"/>
          </p:cNvSpPr>
          <p:nvPr>
            <p:ph idx="1"/>
          </p:nvPr>
        </p:nvSpPr>
        <p:spPr>
          <a:xfrm>
            <a:off x="32068" y="716280"/>
            <a:ext cx="9111932" cy="4038600"/>
          </a:xfrm>
        </p:spPr>
        <p:txBody>
          <a:bodyPr/>
          <a:lstStyle/>
          <a:p>
            <a:r>
              <a:rPr lang="en-US" dirty="0"/>
              <a:t>The </a:t>
            </a:r>
            <a:r>
              <a:rPr lang="en-US" b="1" dirty="0"/>
              <a:t>Processing view PV </a:t>
            </a:r>
            <a:r>
              <a:rPr lang="en-US" dirty="0"/>
              <a:t>characterizes </a:t>
            </a:r>
            <a:r>
              <a:rPr lang="en-US" b="1" dirty="0"/>
              <a:t>algorithms</a:t>
            </a:r>
            <a:r>
              <a:rPr lang="en-US" dirty="0"/>
              <a:t> and </a:t>
            </a:r>
            <a:r>
              <a:rPr lang="en-US" b="1" dirty="0"/>
              <a:t>is only Model </a:t>
            </a:r>
            <a:r>
              <a:rPr lang="en-US" dirty="0"/>
              <a:t>(no Data features)</a:t>
            </a:r>
            <a:r>
              <a:rPr lang="en-US" b="1" dirty="0"/>
              <a:t> </a:t>
            </a:r>
            <a:r>
              <a:rPr lang="en-US" dirty="0"/>
              <a:t>but covers both </a:t>
            </a:r>
            <a:r>
              <a:rPr lang="en-US" b="1" dirty="0"/>
              <a:t>Big data </a:t>
            </a:r>
            <a:r>
              <a:rPr lang="en-US" dirty="0"/>
              <a:t>and </a:t>
            </a:r>
            <a:r>
              <a:rPr lang="en-US" b="1" dirty="0"/>
              <a:t>Simulation </a:t>
            </a:r>
            <a:r>
              <a:rPr lang="en-US" dirty="0"/>
              <a:t>use cases.</a:t>
            </a:r>
          </a:p>
          <a:p>
            <a:r>
              <a:rPr lang="en-US" b="1" dirty="0"/>
              <a:t>Graph PV-M13 </a:t>
            </a:r>
            <a:r>
              <a:rPr lang="en-US" dirty="0"/>
              <a:t>and </a:t>
            </a:r>
            <a:r>
              <a:rPr lang="en-US" b="1" dirty="0"/>
              <a:t>Visualization PV-M14 </a:t>
            </a:r>
            <a:r>
              <a:rPr lang="en-US" dirty="0"/>
              <a:t>covered in SPIDAL. </a:t>
            </a:r>
          </a:p>
          <a:p>
            <a:r>
              <a:rPr lang="en-US" b="1" dirty="0"/>
              <a:t>PV-M15 </a:t>
            </a:r>
            <a:r>
              <a:rPr lang="en-US" dirty="0"/>
              <a:t>directly describes SPIDAL which is a library of core and other analytics. </a:t>
            </a:r>
          </a:p>
          <a:p>
            <a:r>
              <a:rPr lang="en-US" dirty="0"/>
              <a:t>This project covers many aspects of </a:t>
            </a:r>
            <a:r>
              <a:rPr lang="en-US" b="1" dirty="0"/>
              <a:t>PV-M4 to PV-M11 </a:t>
            </a:r>
            <a:r>
              <a:rPr lang="en-US" dirty="0"/>
              <a:t>as these characterize the SPIDAL algorithms (such as optimization, learning, classification). </a:t>
            </a:r>
          </a:p>
          <a:p>
            <a:pPr lvl="1"/>
            <a:r>
              <a:rPr lang="en-US" dirty="0"/>
              <a:t>We are of course NOT addressing</a:t>
            </a:r>
            <a:r>
              <a:rPr lang="en-US" b="1" dirty="0"/>
              <a:t> PV-M16 to PV-M22 </a:t>
            </a:r>
            <a:r>
              <a:rPr lang="en-US" dirty="0"/>
              <a:t>which are </a:t>
            </a:r>
            <a:r>
              <a:rPr lang="en-US" b="1" dirty="0"/>
              <a:t>simulation</a:t>
            </a:r>
            <a:r>
              <a:rPr lang="en-US" dirty="0"/>
              <a:t> algorithm characteristics and not applicable to data analytics. </a:t>
            </a:r>
          </a:p>
          <a:p>
            <a:r>
              <a:rPr lang="en-US" dirty="0"/>
              <a:t>Our work largely addresses </a:t>
            </a:r>
            <a:r>
              <a:rPr lang="en-US" b="1" dirty="0"/>
              <a:t>Global Machine Learning PV-M3 </a:t>
            </a:r>
            <a:r>
              <a:rPr lang="en-US" dirty="0"/>
              <a:t>although some of our image analytics are </a:t>
            </a:r>
            <a:r>
              <a:rPr lang="en-US" b="1" dirty="0"/>
              <a:t>local machine learning PV-M2 </a:t>
            </a:r>
            <a:r>
              <a:rPr lang="en-US" dirty="0"/>
              <a:t>with parallelism over images and not over the analytics. </a:t>
            </a:r>
          </a:p>
          <a:p>
            <a:r>
              <a:rPr lang="en-US" dirty="0"/>
              <a:t>Many of our SPIDAL algorithms have </a:t>
            </a:r>
            <a:r>
              <a:rPr lang="en-US" b="1" dirty="0"/>
              <a:t>linear algebra PV-M12 </a:t>
            </a:r>
            <a:r>
              <a:rPr lang="en-US" dirty="0"/>
              <a:t>at their core; one nice example is multi-dimensional scaling MDS which is based on matrix-matrix multiplication and conjugate gradient.</a:t>
            </a:r>
          </a:p>
          <a:p>
            <a:br>
              <a:rPr lang="en-US" dirty="0"/>
            </a:b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3072281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048750" cy="600076"/>
          </a:xfrm>
        </p:spPr>
        <p:txBody>
          <a:bodyPr>
            <a:noAutofit/>
          </a:bodyPr>
          <a:lstStyle/>
          <a:p>
            <a:pPr algn="ctr"/>
            <a:r>
              <a:rPr lang="en-US" sz="3000" b="1" dirty="0"/>
              <a:t>Comparison of Data Analytics with Simulation I</a:t>
            </a:r>
          </a:p>
        </p:txBody>
      </p:sp>
      <p:sp>
        <p:nvSpPr>
          <p:cNvPr id="3" name="Content Placeholder 2"/>
          <p:cNvSpPr>
            <a:spLocks noGrp="1"/>
          </p:cNvSpPr>
          <p:nvPr>
            <p:ph idx="1"/>
          </p:nvPr>
        </p:nvSpPr>
        <p:spPr>
          <a:xfrm>
            <a:off x="0" y="561976"/>
            <a:ext cx="9144000" cy="5735053"/>
          </a:xfrm>
        </p:spPr>
        <p:txBody>
          <a:bodyPr>
            <a:normAutofit/>
          </a:bodyPr>
          <a:lstStyle/>
          <a:p>
            <a:r>
              <a:rPr lang="en-US" b="1" dirty="0"/>
              <a:t>Simulations (models) </a:t>
            </a:r>
            <a:r>
              <a:rPr lang="en-US" dirty="0"/>
              <a:t>produce</a:t>
            </a:r>
            <a:r>
              <a:rPr lang="en-US" b="1" dirty="0"/>
              <a:t> big data </a:t>
            </a:r>
            <a:r>
              <a:rPr lang="en-US" dirty="0"/>
              <a:t>as visualization of results – they are </a:t>
            </a:r>
            <a:r>
              <a:rPr lang="en-US" b="1" dirty="0"/>
              <a:t>data source</a:t>
            </a:r>
          </a:p>
          <a:p>
            <a:pPr lvl="1"/>
            <a:r>
              <a:rPr lang="en-US" b="1" dirty="0"/>
              <a:t>Or </a:t>
            </a:r>
            <a:r>
              <a:rPr lang="en-US" dirty="0"/>
              <a:t>consume often smallish data to define a simulation problem</a:t>
            </a:r>
          </a:p>
          <a:p>
            <a:pPr lvl="1"/>
            <a:r>
              <a:rPr lang="en-US" b="1" dirty="0"/>
              <a:t>HPC simulation </a:t>
            </a:r>
            <a:r>
              <a:rPr lang="en-US" dirty="0"/>
              <a:t>in (weather) data assimilation is </a:t>
            </a:r>
            <a:r>
              <a:rPr lang="en-US" b="1" dirty="0"/>
              <a:t>data + model</a:t>
            </a:r>
          </a:p>
          <a:p>
            <a:r>
              <a:rPr lang="en-US" b="1" dirty="0"/>
              <a:t>Pleasingly parallel </a:t>
            </a:r>
            <a:r>
              <a:rPr lang="en-US" dirty="0"/>
              <a:t>often important in both</a:t>
            </a:r>
          </a:p>
          <a:p>
            <a:r>
              <a:rPr lang="en-US" dirty="0"/>
              <a:t>Both are often </a:t>
            </a:r>
            <a:r>
              <a:rPr lang="en-US" b="1" dirty="0"/>
              <a:t>SPMD</a:t>
            </a:r>
            <a:r>
              <a:rPr lang="en-US" dirty="0"/>
              <a:t> and </a:t>
            </a:r>
            <a:r>
              <a:rPr lang="en-US" b="1" dirty="0"/>
              <a:t>BSP</a:t>
            </a:r>
          </a:p>
          <a:p>
            <a:pPr marL="342900" lvl="1" indent="-342900">
              <a:buFont typeface="Arial"/>
              <a:buChar char="•"/>
            </a:pPr>
            <a:r>
              <a:rPr lang="en-US" b="1" dirty="0"/>
              <a:t>Non-iterative MapReduce </a:t>
            </a:r>
            <a:r>
              <a:rPr lang="en-US" dirty="0"/>
              <a:t>is major big data paradigm</a:t>
            </a:r>
          </a:p>
          <a:p>
            <a:pPr lvl="1"/>
            <a:r>
              <a:rPr lang="en-US" sz="1800" dirty="0"/>
              <a:t>not a common simulation paradigm except where “Reduce” summarizes pleasingly parallel execution as in some Monte Carlos</a:t>
            </a:r>
          </a:p>
          <a:p>
            <a:r>
              <a:rPr lang="en-US" dirty="0"/>
              <a:t>Big Data often has </a:t>
            </a:r>
            <a:r>
              <a:rPr lang="en-US" b="1" dirty="0"/>
              <a:t>large collective communication</a:t>
            </a:r>
          </a:p>
          <a:p>
            <a:pPr lvl="1"/>
            <a:r>
              <a:rPr lang="en-US" sz="1800" dirty="0"/>
              <a:t>Classic simulation has a lot of smallish point-to-point messages</a:t>
            </a:r>
          </a:p>
          <a:p>
            <a:pPr lvl="1"/>
            <a:r>
              <a:rPr lang="en-US" sz="1800" dirty="0"/>
              <a:t>Motivates </a:t>
            </a:r>
            <a:r>
              <a:rPr lang="en-US" sz="1800" b="1" dirty="0" err="1"/>
              <a:t>MapCollective</a:t>
            </a:r>
            <a:r>
              <a:rPr lang="en-US" sz="1800" b="1" dirty="0"/>
              <a:t> </a:t>
            </a:r>
            <a:r>
              <a:rPr lang="en-US" sz="1800" dirty="0"/>
              <a:t>model</a:t>
            </a:r>
          </a:p>
          <a:p>
            <a:r>
              <a:rPr lang="en-US" dirty="0"/>
              <a:t>Simulations characterized often by </a:t>
            </a:r>
            <a:r>
              <a:rPr lang="en-US" b="1" dirty="0"/>
              <a:t>difference</a:t>
            </a:r>
            <a:r>
              <a:rPr lang="en-US" dirty="0"/>
              <a:t> or differential operators leading to nearest neighbor </a:t>
            </a:r>
            <a:r>
              <a:rPr lang="en-US" b="1" dirty="0"/>
              <a:t>sparsity</a:t>
            </a:r>
          </a:p>
          <a:p>
            <a:r>
              <a:rPr lang="en-US" sz="1800" dirty="0"/>
              <a:t>Some important </a:t>
            </a:r>
            <a:r>
              <a:rPr lang="en-US" sz="1800" b="1" dirty="0"/>
              <a:t>data analytics </a:t>
            </a:r>
            <a:r>
              <a:rPr lang="en-US" sz="1800" dirty="0"/>
              <a:t>can be </a:t>
            </a:r>
            <a:r>
              <a:rPr lang="en-US" sz="1800" b="1" dirty="0"/>
              <a:t>sparse</a:t>
            </a:r>
            <a:r>
              <a:rPr lang="en-US" sz="1800" dirty="0"/>
              <a:t> as in PageRank and “Bag of words” algorithms but many involve full matrix algorithm</a:t>
            </a:r>
          </a:p>
        </p:txBody>
      </p:sp>
      <p:sp>
        <p:nvSpPr>
          <p:cNvPr id="4" name="Date Placeholder 3"/>
          <p:cNvSpPr>
            <a:spLocks noGrp="1"/>
          </p:cNvSpPr>
          <p:nvPr>
            <p:ph type="dt" sz="half" idx="2"/>
          </p:nvPr>
        </p:nvSpPr>
        <p:spPr/>
        <p:txBody>
          <a:bodyPr/>
          <a:lstStyle/>
          <a:p>
            <a:r>
              <a:rPr lang="en-US">
                <a:solidFill>
                  <a:srgbClr val="000000">
                    <a:tint val="75000"/>
                  </a:srgbClr>
                </a:solidFill>
              </a:rPr>
              <a:t>02/16/2016</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461282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9144000" cy="708772"/>
          </a:xfrm>
        </p:spPr>
        <p:txBody>
          <a:bodyPr>
            <a:normAutofit fontScale="90000"/>
          </a:bodyPr>
          <a:lstStyle/>
          <a:p>
            <a:pPr algn="ctr"/>
            <a:r>
              <a:rPr lang="en-US" sz="3100" b="1" dirty="0"/>
              <a:t>Comparison</a:t>
            </a:r>
            <a:r>
              <a:rPr lang="en-US" b="1" dirty="0"/>
              <a:t> of Data Analytics with Simulation II</a:t>
            </a:r>
          </a:p>
        </p:txBody>
      </p:sp>
      <p:sp>
        <p:nvSpPr>
          <p:cNvPr id="3" name="Content Placeholder 2"/>
          <p:cNvSpPr>
            <a:spLocks noGrp="1"/>
          </p:cNvSpPr>
          <p:nvPr>
            <p:ph idx="1"/>
          </p:nvPr>
        </p:nvSpPr>
        <p:spPr>
          <a:xfrm>
            <a:off x="-27709" y="581151"/>
            <a:ext cx="9144000" cy="5705474"/>
          </a:xfrm>
        </p:spPr>
        <p:txBody>
          <a:bodyPr>
            <a:normAutofit fontScale="92500" lnSpcReduction="10000"/>
          </a:bodyPr>
          <a:lstStyle/>
          <a:p>
            <a:r>
              <a:rPr lang="en-US" dirty="0"/>
              <a:t>There are similarities between some </a:t>
            </a:r>
            <a:r>
              <a:rPr lang="en-US" b="1" dirty="0"/>
              <a:t>graph problems and particle simulations </a:t>
            </a:r>
            <a:r>
              <a:rPr lang="en-US" dirty="0"/>
              <a:t>with a particular </a:t>
            </a:r>
            <a:r>
              <a:rPr lang="en-US" b="1" dirty="0"/>
              <a:t>cutoff force.</a:t>
            </a:r>
          </a:p>
          <a:p>
            <a:pPr lvl="1"/>
            <a:r>
              <a:rPr lang="en-US" dirty="0"/>
              <a:t>Both are </a:t>
            </a:r>
            <a:r>
              <a:rPr lang="en-US" b="1" dirty="0"/>
              <a:t>MapPoint-to-Point </a:t>
            </a:r>
            <a:r>
              <a:rPr lang="en-US" dirty="0"/>
              <a:t>problem architecture</a:t>
            </a:r>
          </a:p>
          <a:p>
            <a:r>
              <a:rPr lang="en-US" dirty="0"/>
              <a:t>Note many big data problems are “</a:t>
            </a:r>
            <a:r>
              <a:rPr lang="en-US" b="1" dirty="0"/>
              <a:t>long range force</a:t>
            </a:r>
            <a:r>
              <a:rPr lang="en-US" dirty="0"/>
              <a:t>” (as in gravitational simulations) as all points are linked.</a:t>
            </a:r>
          </a:p>
          <a:p>
            <a:pPr lvl="1"/>
            <a:r>
              <a:rPr lang="en-US" dirty="0"/>
              <a:t>Easiest to parallelize. Often full matrix algorithms</a:t>
            </a:r>
          </a:p>
          <a:p>
            <a:pPr lvl="1"/>
            <a:r>
              <a:rPr lang="en-US" dirty="0"/>
              <a:t>e.g. in DNA sequence studies, distance </a:t>
            </a:r>
            <a:r>
              <a:rPr lang="en-US" dirty="0">
                <a:sym typeface="Symbol"/>
              </a:rPr>
              <a:t></a:t>
            </a:r>
            <a:r>
              <a:rPr lang="en-US" dirty="0"/>
              <a:t>(</a:t>
            </a:r>
            <a:r>
              <a:rPr lang="en-US" i="1" dirty="0" err="1"/>
              <a:t>i</a:t>
            </a:r>
            <a:r>
              <a:rPr lang="en-US" dirty="0"/>
              <a:t>, </a:t>
            </a:r>
            <a:r>
              <a:rPr lang="en-US" i="1" dirty="0">
                <a:sym typeface="Symbol"/>
              </a:rPr>
              <a:t>j</a:t>
            </a:r>
            <a:r>
              <a:rPr lang="en-US" dirty="0"/>
              <a:t>) defined by BLAST, Smith-Waterman, etc., between all sequences </a:t>
            </a:r>
            <a:r>
              <a:rPr lang="en-US" i="1" dirty="0" err="1"/>
              <a:t>i</a:t>
            </a:r>
            <a:r>
              <a:rPr lang="en-US" dirty="0"/>
              <a:t>, </a:t>
            </a:r>
            <a:r>
              <a:rPr lang="en-US" i="1" dirty="0">
                <a:sym typeface="Symbol"/>
              </a:rPr>
              <a:t>j.</a:t>
            </a:r>
          </a:p>
          <a:p>
            <a:pPr lvl="1"/>
            <a:r>
              <a:rPr lang="en-US" dirty="0">
                <a:sym typeface="Symbol"/>
              </a:rPr>
              <a:t>Opportunity for “fast multipole” ideas in big data. See NRC report</a:t>
            </a:r>
            <a:endParaRPr lang="en-US" i="1" dirty="0">
              <a:sym typeface="Symbol"/>
            </a:endParaRPr>
          </a:p>
          <a:p>
            <a:r>
              <a:rPr lang="en-US" dirty="0">
                <a:sym typeface="Symbol"/>
              </a:rPr>
              <a:t>Current Ogres/Diamonds do not have facets to designate </a:t>
            </a:r>
            <a:r>
              <a:rPr lang="en-US" b="1" dirty="0">
                <a:sym typeface="Symbol"/>
              </a:rPr>
              <a:t>underlying hardware</a:t>
            </a:r>
            <a:r>
              <a:rPr lang="en-US" dirty="0">
                <a:sym typeface="Symbol"/>
              </a:rPr>
              <a:t>: GPU v. Many-core (Xeon Phi)  v. Multi-core as these define how maps processed; they keep map-X structure fixed; maybe should change as ability to exploit vector or SIMD parallelism could be a model facet.</a:t>
            </a:r>
          </a:p>
          <a:p>
            <a:r>
              <a:rPr lang="en-US" dirty="0">
                <a:sym typeface="Symbol"/>
              </a:rPr>
              <a:t>In image-based </a:t>
            </a:r>
            <a:r>
              <a:rPr lang="en-US" b="1" dirty="0">
                <a:sym typeface="Symbol"/>
              </a:rPr>
              <a:t>deep learning</a:t>
            </a:r>
            <a:r>
              <a:rPr lang="en-US" dirty="0">
                <a:sym typeface="Symbol"/>
              </a:rPr>
              <a:t>, neural network weights are block sparse (corresponding to links to pixel blocks) but can be formulated as full matrix operations on GPUs and MPI in blocks.</a:t>
            </a:r>
          </a:p>
          <a:p>
            <a:r>
              <a:rPr lang="en-US" dirty="0"/>
              <a:t>In </a:t>
            </a:r>
            <a:r>
              <a:rPr lang="en-US" b="1" dirty="0"/>
              <a:t>HPC benchmarking</a:t>
            </a:r>
            <a:r>
              <a:rPr lang="en-US" dirty="0"/>
              <a:t>, </a:t>
            </a:r>
            <a:r>
              <a:rPr lang="en-US" dirty="0" err="1"/>
              <a:t>Linpack</a:t>
            </a:r>
            <a:r>
              <a:rPr lang="en-US" dirty="0"/>
              <a:t> being challenged by a new sparse conjugate gradient benchmark </a:t>
            </a:r>
            <a:r>
              <a:rPr lang="en-US" b="1" dirty="0"/>
              <a:t>HPCG</a:t>
            </a:r>
            <a:r>
              <a:rPr lang="en-US" dirty="0"/>
              <a:t>, while I am diligently using </a:t>
            </a:r>
            <a:r>
              <a:rPr lang="en-US" b="1" dirty="0"/>
              <a:t>non- sparse conjugate gradient solvers </a:t>
            </a:r>
            <a:r>
              <a:rPr lang="en-US" dirty="0"/>
              <a:t>in clustering and Multi-dimensional scaling.</a:t>
            </a:r>
          </a:p>
        </p:txBody>
      </p:sp>
      <p:sp>
        <p:nvSpPr>
          <p:cNvPr id="4" name="Date Placeholder 3"/>
          <p:cNvSpPr>
            <a:spLocks noGrp="1"/>
          </p:cNvSpPr>
          <p:nvPr>
            <p:ph type="dt" sz="half" idx="2"/>
          </p:nvPr>
        </p:nvSpPr>
        <p:spPr/>
        <p:txBody>
          <a:bodyPr/>
          <a:lstStyle/>
          <a:p>
            <a:r>
              <a:rPr lang="en-US">
                <a:solidFill>
                  <a:srgbClr val="000000">
                    <a:tint val="75000"/>
                  </a:srgbClr>
                </a:solidFill>
              </a:rPr>
              <a:t>02/16/2016</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977972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pPr algn="ctr"/>
            <a:r>
              <a:rPr lang="en-US" sz="3600" dirty="0"/>
              <a:t>Software Nexus</a:t>
            </a:r>
            <a:br>
              <a:rPr lang="en-US" dirty="0"/>
            </a:br>
            <a:br>
              <a:rPr lang="en-US" dirty="0"/>
            </a:br>
            <a:r>
              <a:rPr lang="en-US" sz="2800" dirty="0">
                <a:solidFill>
                  <a:schemeClr val="tx1"/>
                </a:solidFill>
              </a:rPr>
              <a:t>Application Layer </a:t>
            </a:r>
            <a:r>
              <a:rPr lang="en-US" sz="2800" dirty="0">
                <a:solidFill>
                  <a:srgbClr val="FF0000"/>
                </a:solidFill>
              </a:rPr>
              <a:t>On</a:t>
            </a:r>
            <a:br>
              <a:rPr lang="en-US" sz="2800" dirty="0">
                <a:solidFill>
                  <a:schemeClr val="tx1"/>
                </a:solidFill>
              </a:rPr>
            </a:br>
            <a:r>
              <a:rPr lang="en-US" sz="2800" dirty="0">
                <a:solidFill>
                  <a:schemeClr val="tx1"/>
                </a:solidFill>
              </a:rPr>
              <a:t>Big Data Software Components for Programming and Data Processing </a:t>
            </a:r>
            <a:r>
              <a:rPr lang="en-US" sz="2800" dirty="0">
                <a:solidFill>
                  <a:srgbClr val="FF0000"/>
                </a:solidFill>
              </a:rPr>
              <a:t>On</a:t>
            </a:r>
            <a:br>
              <a:rPr lang="en-US" sz="2800" dirty="0">
                <a:solidFill>
                  <a:schemeClr val="tx1"/>
                </a:solidFill>
              </a:rPr>
            </a:br>
            <a:r>
              <a:rPr lang="en-US" sz="2800" dirty="0">
                <a:solidFill>
                  <a:schemeClr val="tx1"/>
                </a:solidFill>
              </a:rPr>
              <a:t>HPC for runtime </a:t>
            </a:r>
            <a:r>
              <a:rPr lang="en-US" sz="2800" dirty="0">
                <a:solidFill>
                  <a:srgbClr val="FF0000"/>
                </a:solidFill>
              </a:rPr>
              <a:t>On</a:t>
            </a:r>
            <a:br>
              <a:rPr lang="en-US" sz="2800" dirty="0">
                <a:solidFill>
                  <a:schemeClr val="tx1"/>
                </a:solidFill>
              </a:rPr>
            </a:br>
            <a:r>
              <a:rPr lang="en-US" sz="2800" dirty="0">
                <a:solidFill>
                  <a:schemeClr val="tx1"/>
                </a:solidFill>
              </a:rPr>
              <a:t>IaaS and DevOps Hardware and Systems</a:t>
            </a:r>
            <a:br>
              <a:rPr lang="en-US" sz="2800"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1219200" y="4114800"/>
            <a:ext cx="6400800" cy="1752600"/>
          </a:xfrm>
        </p:spPr>
        <p:txBody>
          <a:bodyPr/>
          <a:lstStyle/>
          <a:p>
            <a:pPr marL="342900" indent="-342900" algn="l">
              <a:buFont typeface="Arial" panose="020B0604020202020204" pitchFamily="34" charset="0"/>
              <a:buChar char="•"/>
            </a:pPr>
            <a:r>
              <a:rPr lang="en-US" sz="2400" b="1" dirty="0">
                <a:solidFill>
                  <a:schemeClr val="tx1"/>
                </a:solidFill>
              </a:rPr>
              <a:t>HPC-ABDS</a:t>
            </a:r>
          </a:p>
          <a:p>
            <a:pPr marL="342900" indent="-342900" algn="l">
              <a:buFont typeface="Arial" panose="020B0604020202020204" pitchFamily="34" charset="0"/>
              <a:buChar char="•"/>
            </a:pPr>
            <a:r>
              <a:rPr lang="en-US" sz="2400" b="1" dirty="0">
                <a:solidFill>
                  <a:schemeClr val="tx1"/>
                </a:solidFill>
              </a:rPr>
              <a:t>MIDAS</a:t>
            </a:r>
          </a:p>
          <a:p>
            <a:pPr marL="342900" indent="-342900" algn="l">
              <a:buFont typeface="Arial" panose="020B0604020202020204" pitchFamily="34" charset="0"/>
              <a:buChar char="•"/>
            </a:pPr>
            <a:r>
              <a:rPr lang="en-US" sz="2400" b="1" dirty="0">
                <a:solidFill>
                  <a:schemeClr val="tx1"/>
                </a:solidFill>
              </a:rPr>
              <a:t>Java Grande</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28</a:t>
            </a:fld>
            <a:endParaRPr lang="en-US"/>
          </a:p>
        </p:txBody>
      </p:sp>
    </p:spTree>
    <p:extLst>
      <p:ext uri="{BB962C8B-B14F-4D97-AF65-F5344CB8AC3E}">
        <p14:creationId xmlns:p14="http://schemas.microsoft.com/office/powerpoint/2010/main" val="345955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29</a:t>
            </a:fld>
            <a:endParaRPr lang="en-US" dirty="0">
              <a:solidFill>
                <a:srgbClr val="000000"/>
              </a:solidFill>
            </a:endParaRPr>
          </a:p>
        </p:txBody>
      </p:sp>
      <p:sp>
        <p:nvSpPr>
          <p:cNvPr id="3" name="Date Placeholder 2"/>
          <p:cNvSpPr>
            <a:spLocks noGrp="1"/>
          </p:cNvSpPr>
          <p:nvPr>
            <p:ph type="dt" sz="half" idx="4294967295"/>
          </p:nvPr>
        </p:nvSpPr>
        <p:spPr>
          <a:xfrm>
            <a:off x="5715000" y="6222082"/>
            <a:ext cx="2057400" cy="365125"/>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a:lstStyle/>
          <a:p>
            <a:r>
              <a:rPr lang="en-US">
                <a:solidFill>
                  <a:srgbClr val="000000">
                    <a:tint val="75000"/>
                  </a:srgbClr>
                </a:solidFill>
              </a:rPr>
              <a:t>5/17/2016</a:t>
            </a:r>
            <a:endParaRPr lang="en-US" dirty="0">
              <a:solidFill>
                <a:srgbClr val="000000">
                  <a:tint val="75000"/>
                </a:srgbClr>
              </a:solidFill>
            </a:endParaRPr>
          </a:p>
        </p:txBody>
      </p:sp>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4" y="196553"/>
            <a:ext cx="9144000" cy="685800"/>
          </a:xfrm>
        </p:spPr>
        <p:txBody>
          <a:bodyPr/>
          <a:lstStyle/>
          <a:p>
            <a:pPr algn="ctr"/>
            <a:r>
              <a:rPr lang="en-US" sz="2800" dirty="0"/>
              <a:t>Convergence Points for</a:t>
            </a:r>
            <a:br>
              <a:rPr lang="en-US" sz="2800" dirty="0"/>
            </a:br>
            <a:r>
              <a:rPr lang="en-US" sz="2800" dirty="0"/>
              <a:t>HPC-Cloud-Big Data-Simulation</a:t>
            </a:r>
          </a:p>
        </p:txBody>
      </p:sp>
      <p:sp>
        <p:nvSpPr>
          <p:cNvPr id="3" name="Content Placeholder 2"/>
          <p:cNvSpPr>
            <a:spLocks noGrp="1"/>
          </p:cNvSpPr>
          <p:nvPr>
            <p:ph idx="1"/>
          </p:nvPr>
        </p:nvSpPr>
        <p:spPr>
          <a:xfrm>
            <a:off x="17804" y="914400"/>
            <a:ext cx="8962909" cy="4038600"/>
          </a:xfrm>
        </p:spPr>
        <p:txBody>
          <a:bodyPr/>
          <a:lstStyle/>
          <a:p>
            <a:r>
              <a:rPr lang="en-US" sz="2400" b="1" dirty="0"/>
              <a:t>Nexus 1: Applications </a:t>
            </a:r>
            <a:r>
              <a:rPr lang="en-US" sz="2400" dirty="0"/>
              <a:t>– Divide use cases into Data and Model and compare characteristics separately in these two components with 64 Convergence Diamonds (features)</a:t>
            </a:r>
          </a:p>
          <a:p>
            <a:r>
              <a:rPr lang="en-US" sz="2400" b="1" dirty="0"/>
              <a:t>Nexus 2: Software </a:t>
            </a:r>
            <a:r>
              <a:rPr lang="en-US" sz="2400" dirty="0"/>
              <a:t>– High Performance Computing (HPC) Enhanced Big Data Stack HPC-ABDS. 21 Layers adding high performance runtime to Apache systems (Hadoop is fast!). Establish principles to get good performance from Java or C programming languages</a:t>
            </a:r>
          </a:p>
          <a:p>
            <a:r>
              <a:rPr lang="en-US" sz="2400" b="1" dirty="0"/>
              <a:t>Nexus 3: Hardware </a:t>
            </a:r>
            <a:r>
              <a:rPr lang="en-US" sz="2400" dirty="0"/>
              <a:t>– Use Infrastructure as a Service IaaS and DevOps to automate deployment of software defined systems on hardware designed for functionality and performance e.g. appropriate disks, interconnect, memory</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3532985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 y="28288"/>
            <a:ext cx="8229600" cy="507421"/>
          </a:xfrm>
        </p:spPr>
        <p:txBody>
          <a:bodyPr>
            <a:noAutofit/>
          </a:bodyPr>
          <a:lstStyle/>
          <a:p>
            <a:r>
              <a:rPr lang="en-US" sz="2800" b="1" dirty="0"/>
              <a:t>Functionality of 21 HPC-ABDS Layers</a:t>
            </a:r>
          </a:p>
        </p:txBody>
      </p:sp>
      <p:sp>
        <p:nvSpPr>
          <p:cNvPr id="3" name="Content Placeholder 2"/>
          <p:cNvSpPr>
            <a:spLocks noGrp="1"/>
          </p:cNvSpPr>
          <p:nvPr>
            <p:ph idx="1"/>
          </p:nvPr>
        </p:nvSpPr>
        <p:spPr>
          <a:xfrm>
            <a:off x="78509" y="477036"/>
            <a:ext cx="4036291" cy="5609102"/>
          </a:xfrm>
          <a:ln>
            <a:solidFill>
              <a:schemeClr val="tx1"/>
            </a:solidFill>
          </a:ln>
        </p:spPr>
        <p:txBody>
          <a:bodyPr>
            <a:noAutofit/>
          </a:bodyPr>
          <a:lstStyle/>
          <a:p>
            <a:pPr>
              <a:spcBef>
                <a:spcPts val="225"/>
              </a:spcBef>
              <a:buFont typeface="+mj-lt"/>
              <a:buAutoNum type="arabicParenR"/>
            </a:pPr>
            <a:r>
              <a:rPr lang="en-US" sz="2200" dirty="0">
                <a:latin typeface="Calibri" panose="020F0502020204030204" pitchFamily="34" charset="0"/>
              </a:rPr>
              <a:t>Message Protocols:</a:t>
            </a:r>
          </a:p>
          <a:p>
            <a:pPr>
              <a:spcBef>
                <a:spcPts val="225"/>
              </a:spcBef>
              <a:buFont typeface="+mj-lt"/>
              <a:buAutoNum type="arabicParenR"/>
            </a:pPr>
            <a:r>
              <a:rPr lang="en-US" sz="2200" dirty="0">
                <a:latin typeface="Calibri" panose="020F0502020204030204" pitchFamily="34" charset="0"/>
              </a:rPr>
              <a:t>Distributed Coordination:</a:t>
            </a:r>
          </a:p>
          <a:p>
            <a:pPr>
              <a:spcBef>
                <a:spcPts val="225"/>
              </a:spcBef>
              <a:buFont typeface="+mj-lt"/>
              <a:buAutoNum type="arabicParenR"/>
            </a:pPr>
            <a:r>
              <a:rPr lang="en-US" sz="2200" dirty="0">
                <a:latin typeface="Calibri" panose="020F0502020204030204" pitchFamily="34" charset="0"/>
              </a:rPr>
              <a:t>Security &amp; Privacy:</a:t>
            </a:r>
          </a:p>
          <a:p>
            <a:pPr>
              <a:spcBef>
                <a:spcPts val="225"/>
              </a:spcBef>
              <a:buFont typeface="+mj-lt"/>
              <a:buAutoNum type="arabicParenR"/>
            </a:pPr>
            <a:r>
              <a:rPr lang="en-US" sz="2200" dirty="0">
                <a:latin typeface="Calibri" panose="020F0502020204030204" pitchFamily="34" charset="0"/>
              </a:rPr>
              <a:t>Monitoring: </a:t>
            </a:r>
          </a:p>
          <a:p>
            <a:pPr>
              <a:spcBef>
                <a:spcPts val="225"/>
              </a:spcBef>
              <a:buFont typeface="+mj-lt"/>
              <a:buAutoNum type="arabicParenR"/>
            </a:pPr>
            <a:r>
              <a:rPr lang="en-US" sz="2200" dirty="0" err="1">
                <a:latin typeface="Calibri" panose="020F0502020204030204" pitchFamily="34" charset="0"/>
              </a:rPr>
              <a:t>IaaS</a:t>
            </a:r>
            <a:r>
              <a:rPr lang="en-US" sz="2200" dirty="0">
                <a:latin typeface="Calibri" panose="020F0502020204030204" pitchFamily="34" charset="0"/>
              </a:rPr>
              <a:t> Management from HPC to hypervisors:</a:t>
            </a:r>
          </a:p>
          <a:p>
            <a:pPr>
              <a:spcBef>
                <a:spcPts val="225"/>
              </a:spcBef>
              <a:buFont typeface="+mj-lt"/>
              <a:buAutoNum type="arabicParenR"/>
            </a:pPr>
            <a:r>
              <a:rPr lang="en-US" sz="2200" dirty="0">
                <a:latin typeface="Calibri" panose="020F0502020204030204" pitchFamily="34" charset="0"/>
              </a:rPr>
              <a:t>DevOps: </a:t>
            </a:r>
          </a:p>
          <a:p>
            <a:pPr>
              <a:spcBef>
                <a:spcPts val="225"/>
              </a:spcBef>
              <a:buFont typeface="+mj-lt"/>
              <a:buAutoNum type="arabicParenR"/>
            </a:pPr>
            <a:r>
              <a:rPr lang="en-US" sz="2200" dirty="0">
                <a:latin typeface="Calibri" panose="020F0502020204030204" pitchFamily="34" charset="0"/>
              </a:rPr>
              <a:t>Interoperability:</a:t>
            </a:r>
          </a:p>
          <a:p>
            <a:pPr>
              <a:spcBef>
                <a:spcPts val="225"/>
              </a:spcBef>
              <a:buFont typeface="+mj-lt"/>
              <a:buAutoNum type="arabicParenR"/>
            </a:pPr>
            <a:r>
              <a:rPr lang="en-US" sz="2200" dirty="0">
                <a:latin typeface="Calibri" panose="020F0502020204030204" pitchFamily="34" charset="0"/>
              </a:rPr>
              <a:t>File systems: </a:t>
            </a:r>
          </a:p>
          <a:p>
            <a:pPr>
              <a:spcBef>
                <a:spcPts val="225"/>
              </a:spcBef>
              <a:buFont typeface="+mj-lt"/>
              <a:buAutoNum type="arabicParenR"/>
            </a:pPr>
            <a:r>
              <a:rPr lang="en-US" sz="2200" dirty="0">
                <a:latin typeface="Calibri" panose="020F0502020204030204" pitchFamily="34" charset="0"/>
              </a:rPr>
              <a:t>Cluster Resource Management: </a:t>
            </a:r>
          </a:p>
          <a:p>
            <a:pPr>
              <a:spcBef>
                <a:spcPts val="225"/>
              </a:spcBef>
              <a:buFont typeface="+mj-lt"/>
              <a:buAutoNum type="arabicParenR"/>
            </a:pPr>
            <a:r>
              <a:rPr lang="en-US" sz="2200" dirty="0">
                <a:latin typeface="Calibri" panose="020F0502020204030204" pitchFamily="34" charset="0"/>
              </a:rPr>
              <a:t> Data Transport: </a:t>
            </a:r>
          </a:p>
          <a:p>
            <a:pPr>
              <a:spcBef>
                <a:spcPts val="225"/>
              </a:spcBef>
              <a:buFont typeface="+mj-lt"/>
              <a:buAutoNum type="arabicParenR"/>
            </a:pPr>
            <a:r>
              <a:rPr lang="en-US" sz="2200" dirty="0">
                <a:latin typeface="Calibri" panose="020F0502020204030204" pitchFamily="34" charset="0"/>
              </a:rPr>
              <a:t> A) File management</a:t>
            </a:r>
            <a:br>
              <a:rPr lang="en-US" sz="2200" dirty="0">
                <a:latin typeface="Calibri" panose="020F0502020204030204" pitchFamily="34" charset="0"/>
              </a:rPr>
            </a:br>
            <a:r>
              <a:rPr lang="en-US" sz="2200" dirty="0">
                <a:latin typeface="Calibri" panose="020F0502020204030204" pitchFamily="34" charset="0"/>
              </a:rPr>
              <a:t>B) NoSQL</a:t>
            </a:r>
            <a:br>
              <a:rPr lang="en-US" sz="2200" dirty="0">
                <a:latin typeface="Calibri" panose="020F0502020204030204" pitchFamily="34" charset="0"/>
              </a:rPr>
            </a:br>
            <a:r>
              <a:rPr lang="en-US" sz="2200" dirty="0">
                <a:latin typeface="Calibri" panose="020F0502020204030204" pitchFamily="34" charset="0"/>
              </a:rPr>
              <a:t>C) SQL</a:t>
            </a:r>
          </a:p>
        </p:txBody>
      </p:sp>
      <p:sp>
        <p:nvSpPr>
          <p:cNvPr id="7" name="Slide Number Placeholder 6"/>
          <p:cNvSpPr>
            <a:spLocks noGrp="1"/>
          </p:cNvSpPr>
          <p:nvPr>
            <p:ph type="sldNum" sz="quarter" idx="12"/>
          </p:nvPr>
        </p:nvSpPr>
        <p:spPr/>
        <p:txBody>
          <a:bodyPr/>
          <a:lstStyle/>
          <a:p>
            <a:fld id="{39B2FC35-689C-482B-881D-27C85BFD1D21}" type="slidenum">
              <a:rPr lang="en-US" smtClean="0"/>
              <a:pPr/>
              <a:t>30</a:t>
            </a:fld>
            <a:endParaRPr lang="en-US" dirty="0"/>
          </a:p>
        </p:txBody>
      </p:sp>
      <p:sp>
        <p:nvSpPr>
          <p:cNvPr id="4" name="Date Placeholder 3"/>
          <p:cNvSpPr>
            <a:spLocks noGrp="1"/>
          </p:cNvSpPr>
          <p:nvPr>
            <p:ph type="dt" sz="half" idx="2"/>
          </p:nvPr>
        </p:nvSpPr>
        <p:spPr/>
        <p:txBody>
          <a:bodyPr/>
          <a:lstStyle/>
          <a:p>
            <a:r>
              <a:rPr lang="en-US">
                <a:solidFill>
                  <a:srgbClr val="000000">
                    <a:tint val="75000"/>
                  </a:srgbClr>
                </a:solidFill>
              </a:rPr>
              <a:t>02/16/2016</a:t>
            </a:r>
          </a:p>
        </p:txBody>
      </p:sp>
      <p:sp>
        <p:nvSpPr>
          <p:cNvPr id="8" name="Content Placeholder 2"/>
          <p:cNvSpPr txBox="1">
            <a:spLocks/>
          </p:cNvSpPr>
          <p:nvPr/>
        </p:nvSpPr>
        <p:spPr bwMode="auto">
          <a:xfrm>
            <a:off x="4193309" y="489483"/>
            <a:ext cx="4953001" cy="56091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225"/>
              </a:spcBef>
              <a:buFont typeface="+mj-lt"/>
              <a:buAutoNum type="arabicParenR" startAt="12"/>
            </a:pPr>
            <a:r>
              <a:rPr lang="en-US" sz="2200" i="0" kern="0" dirty="0">
                <a:latin typeface="Calibri" panose="020F0502020204030204" pitchFamily="34" charset="0"/>
              </a:rPr>
              <a:t> In-memory databases &amp; caches / Object-relational mapping / Extraction Tools</a:t>
            </a:r>
          </a:p>
          <a:p>
            <a:pPr>
              <a:spcBef>
                <a:spcPts val="225"/>
              </a:spcBef>
              <a:buFont typeface="+mj-lt"/>
              <a:buAutoNum type="arabicParenR" startAt="12"/>
            </a:pPr>
            <a:r>
              <a:rPr lang="en-US" sz="2200" i="0" kern="0" dirty="0">
                <a:latin typeface="Calibri" panose="020F0502020204030204" pitchFamily="34" charset="0"/>
              </a:rPr>
              <a:t> Inter process communication Collectives, point-to-point, publish-subscribe, MPI:</a:t>
            </a:r>
          </a:p>
          <a:p>
            <a:pPr>
              <a:spcBef>
                <a:spcPts val="225"/>
              </a:spcBef>
              <a:buFont typeface="+mj-lt"/>
              <a:buAutoNum type="arabicParenR" startAt="12"/>
            </a:pPr>
            <a:r>
              <a:rPr lang="en-US" sz="2200" i="0" kern="0" dirty="0">
                <a:latin typeface="Calibri" panose="020F0502020204030204" pitchFamily="34" charset="0"/>
              </a:rPr>
              <a:t> A) Basic Programming model and runtime, SPMD, MapReduce:</a:t>
            </a:r>
            <a:br>
              <a:rPr lang="en-US" sz="2200" i="0" kern="0" dirty="0">
                <a:latin typeface="Calibri" panose="020F0502020204030204" pitchFamily="34" charset="0"/>
              </a:rPr>
            </a:br>
            <a:r>
              <a:rPr lang="en-US" sz="2200" i="0" kern="0" dirty="0">
                <a:latin typeface="Calibri" panose="020F0502020204030204" pitchFamily="34" charset="0"/>
              </a:rPr>
              <a:t>B) Streaming:</a:t>
            </a:r>
          </a:p>
          <a:p>
            <a:pPr>
              <a:spcBef>
                <a:spcPts val="225"/>
              </a:spcBef>
              <a:buFont typeface="+mj-lt"/>
              <a:buAutoNum type="arabicParenR" startAt="12"/>
            </a:pPr>
            <a:r>
              <a:rPr lang="en-US" sz="2200" i="0" kern="0" dirty="0">
                <a:latin typeface="Calibri" panose="020F0502020204030204" pitchFamily="34" charset="0"/>
              </a:rPr>
              <a:t> A) High level Programming: </a:t>
            </a:r>
            <a:br>
              <a:rPr lang="en-US" sz="2200" i="0" kern="0" dirty="0">
                <a:latin typeface="Calibri" panose="020F0502020204030204" pitchFamily="34" charset="0"/>
              </a:rPr>
            </a:br>
            <a:r>
              <a:rPr lang="en-US" sz="2200" i="0" kern="0" dirty="0">
                <a:latin typeface="Calibri" panose="020F0502020204030204" pitchFamily="34" charset="0"/>
              </a:rPr>
              <a:t>B) Frameworks</a:t>
            </a:r>
          </a:p>
          <a:p>
            <a:pPr>
              <a:spcBef>
                <a:spcPts val="225"/>
              </a:spcBef>
              <a:buFont typeface="+mj-lt"/>
              <a:buAutoNum type="arabicParenR" startAt="12"/>
            </a:pPr>
            <a:r>
              <a:rPr lang="en-US" sz="2200" i="0" kern="0" dirty="0">
                <a:latin typeface="Calibri" panose="020F0502020204030204" pitchFamily="34" charset="0"/>
              </a:rPr>
              <a:t> Application and Analytics: </a:t>
            </a:r>
          </a:p>
          <a:p>
            <a:pPr>
              <a:spcBef>
                <a:spcPts val="225"/>
              </a:spcBef>
              <a:buFont typeface="+mj-lt"/>
              <a:buAutoNum type="arabicParenR" startAt="12"/>
            </a:pPr>
            <a:r>
              <a:rPr lang="en-US" sz="2200" i="0" kern="0" dirty="0">
                <a:latin typeface="Calibri" panose="020F0502020204030204" pitchFamily="34" charset="0"/>
              </a:rPr>
              <a:t> Workflow-Orchestration:</a:t>
            </a:r>
          </a:p>
        </p:txBody>
      </p:sp>
    </p:spTree>
    <p:extLst>
      <p:ext uri="{BB962C8B-B14F-4D97-AF65-F5344CB8AC3E}">
        <p14:creationId xmlns:p14="http://schemas.microsoft.com/office/powerpoint/2010/main" val="352239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1372"/>
            <a:ext cx="7433724" cy="685800"/>
          </a:xfrm>
        </p:spPr>
        <p:txBody>
          <a:bodyPr/>
          <a:lstStyle/>
          <a:p>
            <a:pPr algn="ctr"/>
            <a:r>
              <a:rPr lang="en-US" sz="3200" dirty="0"/>
              <a:t>HPC-ABDS SPIDAL Project Activities</a:t>
            </a:r>
          </a:p>
        </p:txBody>
      </p:sp>
      <p:sp>
        <p:nvSpPr>
          <p:cNvPr id="3" name="Content Placeholder 2"/>
          <p:cNvSpPr>
            <a:spLocks noGrp="1"/>
          </p:cNvSpPr>
          <p:nvPr>
            <p:ph idx="1"/>
          </p:nvPr>
        </p:nvSpPr>
        <p:spPr>
          <a:xfrm>
            <a:off x="-2177" y="706243"/>
            <a:ext cx="9144000" cy="5105400"/>
          </a:xfrm>
        </p:spPr>
        <p:txBody>
          <a:bodyPr/>
          <a:lstStyle/>
          <a:p>
            <a:r>
              <a:rPr lang="en-US" sz="1900" b="1" dirty="0">
                <a:solidFill>
                  <a:srgbClr val="00B050"/>
                </a:solidFill>
              </a:rPr>
              <a:t>Level 17: Orchestration</a:t>
            </a:r>
            <a:r>
              <a:rPr lang="en-US" sz="1900" dirty="0">
                <a:solidFill>
                  <a:srgbClr val="00B050"/>
                </a:solidFill>
              </a:rPr>
              <a:t>: Apache Beam (Google Cloud Dataflow) integrated with Heron/</a:t>
            </a:r>
            <a:r>
              <a:rPr lang="en-US" sz="1900" dirty="0" err="1">
                <a:solidFill>
                  <a:srgbClr val="00B050"/>
                </a:solidFill>
              </a:rPr>
              <a:t>Flink</a:t>
            </a:r>
            <a:r>
              <a:rPr lang="en-US" sz="1900" dirty="0">
                <a:solidFill>
                  <a:srgbClr val="00B050"/>
                </a:solidFill>
              </a:rPr>
              <a:t> and Cloudmesh on HPC cluster</a:t>
            </a:r>
          </a:p>
          <a:p>
            <a:r>
              <a:rPr lang="en-US" sz="1900" b="1" dirty="0"/>
              <a:t>Level 16: Applications: </a:t>
            </a:r>
            <a:r>
              <a:rPr lang="en-US" sz="1900" dirty="0"/>
              <a:t>Datamining for molecular dynamics, Image processing for remote sensing and pathology, graphs, streaming, bioinformatics, social media, financial informatics, text mining</a:t>
            </a:r>
          </a:p>
          <a:p>
            <a:r>
              <a:rPr lang="en-US" sz="1900" b="1" dirty="0"/>
              <a:t>Level 16: Algorithms: </a:t>
            </a:r>
            <a:r>
              <a:rPr lang="en-US" sz="1900" dirty="0"/>
              <a:t>Generic and custom for applications </a:t>
            </a:r>
            <a:r>
              <a:rPr lang="en-US" sz="1900" b="1" dirty="0"/>
              <a:t>SPIDAL</a:t>
            </a:r>
          </a:p>
          <a:p>
            <a:r>
              <a:rPr lang="en-US" sz="1900" b="1" dirty="0">
                <a:solidFill>
                  <a:srgbClr val="00B050"/>
                </a:solidFill>
              </a:rPr>
              <a:t>Level 14: Programming: </a:t>
            </a:r>
            <a:r>
              <a:rPr lang="en-US" sz="1900" dirty="0">
                <a:solidFill>
                  <a:srgbClr val="00B050"/>
                </a:solidFill>
              </a:rPr>
              <a:t>Storm, Heron (Twitter replaces Storm), Hadoop, Spark, </a:t>
            </a:r>
            <a:r>
              <a:rPr lang="en-US" sz="1900" dirty="0" err="1">
                <a:solidFill>
                  <a:srgbClr val="00B050"/>
                </a:solidFill>
              </a:rPr>
              <a:t>Flink</a:t>
            </a:r>
            <a:r>
              <a:rPr lang="en-US" sz="1900" dirty="0">
                <a:solidFill>
                  <a:srgbClr val="00B050"/>
                </a:solidFill>
              </a:rPr>
              <a:t>. Improve Inter- and Intra-node performance; science data structures</a:t>
            </a:r>
          </a:p>
          <a:p>
            <a:r>
              <a:rPr lang="en-US" sz="1900" b="1" dirty="0">
                <a:solidFill>
                  <a:srgbClr val="00B050"/>
                </a:solidFill>
              </a:rPr>
              <a:t>Level 13: Runtime Communication: </a:t>
            </a:r>
            <a:r>
              <a:rPr lang="en-US" sz="1900" dirty="0">
                <a:solidFill>
                  <a:srgbClr val="00B050"/>
                </a:solidFill>
              </a:rPr>
              <a:t>Enhanced Storm and Hadoop (Spark, </a:t>
            </a:r>
            <a:r>
              <a:rPr lang="en-US" sz="1900" dirty="0" err="1">
                <a:solidFill>
                  <a:srgbClr val="00B050"/>
                </a:solidFill>
              </a:rPr>
              <a:t>Flink</a:t>
            </a:r>
            <a:r>
              <a:rPr lang="en-US" sz="1900" dirty="0">
                <a:solidFill>
                  <a:srgbClr val="00B050"/>
                </a:solidFill>
              </a:rPr>
              <a:t>, </a:t>
            </a:r>
            <a:r>
              <a:rPr lang="en-US" sz="1900" dirty="0" err="1">
                <a:solidFill>
                  <a:srgbClr val="00B050"/>
                </a:solidFill>
              </a:rPr>
              <a:t>Giraph</a:t>
            </a:r>
            <a:r>
              <a:rPr lang="en-US" sz="1900" dirty="0">
                <a:solidFill>
                  <a:srgbClr val="00B050"/>
                </a:solidFill>
              </a:rPr>
              <a:t>) using HPC runtime technologies, Harp</a:t>
            </a:r>
          </a:p>
          <a:p>
            <a:r>
              <a:rPr lang="en-US" sz="1900" b="1" dirty="0">
                <a:solidFill>
                  <a:srgbClr val="00B050"/>
                </a:solidFill>
              </a:rPr>
              <a:t>Level 12: In-memory Database: </a:t>
            </a:r>
            <a:r>
              <a:rPr lang="en-US" sz="1900" dirty="0" err="1">
                <a:solidFill>
                  <a:srgbClr val="00B050"/>
                </a:solidFill>
              </a:rPr>
              <a:t>Redis</a:t>
            </a:r>
            <a:r>
              <a:rPr lang="en-US" sz="1900" dirty="0">
                <a:solidFill>
                  <a:srgbClr val="00B050"/>
                </a:solidFill>
              </a:rPr>
              <a:t> + Spark used in Pilot-Data Memory</a:t>
            </a:r>
          </a:p>
          <a:p>
            <a:r>
              <a:rPr lang="en-US" sz="1900" b="1" dirty="0">
                <a:solidFill>
                  <a:srgbClr val="00B050"/>
                </a:solidFill>
              </a:rPr>
              <a:t>Level 11: Data management: </a:t>
            </a:r>
            <a:r>
              <a:rPr lang="en-US" sz="1900" dirty="0">
                <a:solidFill>
                  <a:srgbClr val="00B050"/>
                </a:solidFill>
              </a:rPr>
              <a:t>Hbase and MongoDB integrated via use of Beam and other Apache tools; enhance Hbase</a:t>
            </a:r>
          </a:p>
          <a:p>
            <a:r>
              <a:rPr lang="en-US" sz="1900" b="1" dirty="0">
                <a:solidFill>
                  <a:srgbClr val="00B050"/>
                </a:solidFill>
              </a:rPr>
              <a:t>Level 9: Cluster Management: </a:t>
            </a:r>
            <a:r>
              <a:rPr lang="en-US" sz="1900" dirty="0">
                <a:solidFill>
                  <a:srgbClr val="00B050"/>
                </a:solidFill>
              </a:rPr>
              <a:t>Integrate Pilot Jobs with Yarn, </a:t>
            </a:r>
            <a:r>
              <a:rPr lang="en-US" sz="1900" dirty="0" err="1">
                <a:solidFill>
                  <a:srgbClr val="00B050"/>
                </a:solidFill>
              </a:rPr>
              <a:t>Mesos</a:t>
            </a:r>
            <a:r>
              <a:rPr lang="en-US" sz="1900" dirty="0">
                <a:solidFill>
                  <a:srgbClr val="00B050"/>
                </a:solidFill>
              </a:rPr>
              <a:t>, Spark, Hadoop; integrate Storm and Heron with </a:t>
            </a:r>
            <a:r>
              <a:rPr lang="en-US" sz="1900" dirty="0" err="1">
                <a:solidFill>
                  <a:srgbClr val="00B050"/>
                </a:solidFill>
              </a:rPr>
              <a:t>Slurm</a:t>
            </a:r>
            <a:endParaRPr lang="en-US" sz="1900" dirty="0">
              <a:solidFill>
                <a:srgbClr val="00B050"/>
              </a:solidFill>
            </a:endParaRPr>
          </a:p>
          <a:p>
            <a:r>
              <a:rPr lang="en-US" sz="1900" b="1" dirty="0">
                <a:solidFill>
                  <a:srgbClr val="00B050"/>
                </a:solidFill>
              </a:rPr>
              <a:t>Level 6: </a:t>
            </a:r>
            <a:r>
              <a:rPr lang="en-US" sz="1900" b="1" dirty="0" err="1">
                <a:solidFill>
                  <a:srgbClr val="00B050"/>
                </a:solidFill>
              </a:rPr>
              <a:t>DevOps</a:t>
            </a:r>
            <a:r>
              <a:rPr lang="en-US" sz="1900" b="1" dirty="0">
                <a:solidFill>
                  <a:srgbClr val="00B050"/>
                </a:solidFill>
              </a:rPr>
              <a:t>: </a:t>
            </a:r>
            <a:r>
              <a:rPr lang="en-US" sz="1900" dirty="0">
                <a:solidFill>
                  <a:srgbClr val="00B050"/>
                </a:solidFill>
              </a:rPr>
              <a:t>Python Cloudmesh virtual Cluster Interoperability</a:t>
            </a:r>
          </a:p>
          <a:p>
            <a:endParaRPr lang="en-US" sz="1900" dirty="0"/>
          </a:p>
          <a:p>
            <a:endParaRPr lang="en-US" sz="1900" dirty="0"/>
          </a:p>
          <a:p>
            <a:pPr lvl="1"/>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31</a:t>
            </a:fld>
            <a:endParaRPr lang="en-US" dirty="0">
              <a:solidFill>
                <a:prstClr val="black"/>
              </a:solidFill>
            </a:endParaRPr>
          </a:p>
        </p:txBody>
      </p:sp>
      <p:sp>
        <p:nvSpPr>
          <p:cNvPr id="6" name="TextBox 5"/>
          <p:cNvSpPr txBox="1"/>
          <p:nvPr/>
        </p:nvSpPr>
        <p:spPr>
          <a:xfrm>
            <a:off x="7241179" y="14004"/>
            <a:ext cx="1900644" cy="646331"/>
          </a:xfrm>
          <a:prstGeom prst="rect">
            <a:avLst/>
          </a:prstGeom>
          <a:noFill/>
        </p:spPr>
        <p:txBody>
          <a:bodyPr wrap="square" rtlCol="0">
            <a:spAutoFit/>
          </a:bodyPr>
          <a:lstStyle/>
          <a:p>
            <a:r>
              <a:rPr lang="en-US" sz="1800" dirty="0">
                <a:solidFill>
                  <a:srgbClr val="00B050"/>
                </a:solidFill>
              </a:rPr>
              <a:t>Green is MIDAS</a:t>
            </a:r>
          </a:p>
          <a:p>
            <a:r>
              <a:rPr lang="en-US" sz="1800" dirty="0"/>
              <a:t>Black is SPIDAL</a:t>
            </a: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80440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6" y="95594"/>
            <a:ext cx="9029700" cy="1143000"/>
          </a:xfrm>
        </p:spPr>
        <p:txBody>
          <a:bodyPr>
            <a:normAutofit fontScale="90000"/>
          </a:bodyPr>
          <a:lstStyle/>
          <a:p>
            <a:r>
              <a:rPr lang="en-US" b="1" dirty="0"/>
              <a:t>Typical Big Data Pattern 2. Perform real time analytics on data source streams and notify users when specified events occur</a:t>
            </a:r>
          </a:p>
        </p:txBody>
      </p:sp>
      <p:sp>
        <p:nvSpPr>
          <p:cNvPr id="28" name="Slide Number Placeholder 27"/>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
        <p:nvSpPr>
          <p:cNvPr id="3" name="Date Placeholder 2"/>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
        <p:nvSpPr>
          <p:cNvPr id="4" name="Title 1"/>
          <p:cNvSpPr txBox="1">
            <a:spLocks/>
          </p:cNvSpPr>
          <p:nvPr/>
        </p:nvSpPr>
        <p:spPr>
          <a:xfrm>
            <a:off x="2514562" y="551184"/>
            <a:ext cx="715754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29" name="Group 28"/>
          <p:cNvGrpSpPr/>
          <p:nvPr/>
        </p:nvGrpSpPr>
        <p:grpSpPr>
          <a:xfrm>
            <a:off x="367866" y="1405162"/>
            <a:ext cx="8776134" cy="4650911"/>
            <a:chOff x="367866" y="1945789"/>
            <a:chExt cx="8776134" cy="4650911"/>
          </a:xfrm>
        </p:grpSpPr>
        <p:sp>
          <p:nvSpPr>
            <p:cNvPr id="5" name="TextBox 4"/>
            <p:cNvSpPr txBox="1"/>
            <p:nvPr/>
          </p:nvSpPr>
          <p:spPr>
            <a:xfrm>
              <a:off x="2857189" y="6196590"/>
              <a:ext cx="46406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Storm (Heron), Kafka, Hbase, Zookeeper</a:t>
              </a:r>
            </a:p>
          </p:txBody>
        </p:sp>
        <p:grpSp>
          <p:nvGrpSpPr>
            <p:cNvPr id="6" name="Group 5"/>
            <p:cNvGrpSpPr/>
            <p:nvPr/>
          </p:nvGrpSpPr>
          <p:grpSpPr>
            <a:xfrm>
              <a:off x="367866" y="1945789"/>
              <a:ext cx="8776134" cy="4028173"/>
              <a:chOff x="457198" y="1223370"/>
              <a:chExt cx="8776134" cy="4028173"/>
            </a:xfrm>
          </p:grpSpPr>
          <p:sp>
            <p:nvSpPr>
              <p:cNvPr id="7" name="Oval 6"/>
              <p:cNvSpPr/>
              <p:nvPr/>
            </p:nvSpPr>
            <p:spPr>
              <a:xfrm>
                <a:off x="457200" y="278524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Data</a:t>
                </a:r>
              </a:p>
            </p:txBody>
          </p:sp>
          <p:sp>
            <p:nvSpPr>
              <p:cNvPr id="8" name="Oval 7"/>
              <p:cNvSpPr/>
              <p:nvPr/>
            </p:nvSpPr>
            <p:spPr>
              <a:xfrm>
                <a:off x="457199" y="3505199"/>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9" name="Oval 8"/>
              <p:cNvSpPr/>
              <p:nvPr/>
            </p:nvSpPr>
            <p:spPr>
              <a:xfrm>
                <a:off x="457198" y="4225157"/>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10" name="Rounded Rectangle 9"/>
              <p:cNvSpPr/>
              <p:nvPr/>
            </p:nvSpPr>
            <p:spPr>
              <a:xfrm>
                <a:off x="3804744"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Posted Data</a:t>
                </a:r>
              </a:p>
            </p:txBody>
          </p:sp>
          <p:sp>
            <p:nvSpPr>
              <p:cNvPr id="11" name="Rounded Rectangle 10"/>
              <p:cNvSpPr/>
              <p:nvPr/>
            </p:nvSpPr>
            <p:spPr>
              <a:xfrm>
                <a:off x="6574220"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Identified Events</a:t>
                </a:r>
              </a:p>
            </p:txBody>
          </p:sp>
          <p:sp>
            <p:nvSpPr>
              <p:cNvPr id="12" name="Rounded Rectangle 11"/>
              <p:cNvSpPr/>
              <p:nvPr/>
            </p:nvSpPr>
            <p:spPr>
              <a:xfrm>
                <a:off x="5770179" y="1881352"/>
                <a:ext cx="1912883"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Filter Identifying Events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0709" y="1223370"/>
                <a:ext cx="1258709" cy="1361657"/>
              </a:xfrm>
              <a:prstGeom prst="rect">
                <a:avLst/>
              </a:prstGeom>
            </p:spPr>
          </p:pic>
          <p:cxnSp>
            <p:nvCxnSpPr>
              <p:cNvPr id="14" name="Straight Arrow Connector 13"/>
              <p:cNvCxnSpPr/>
              <p:nvPr/>
            </p:nvCxnSpPr>
            <p:spPr>
              <a:xfrm>
                <a:off x="4434098" y="1817031"/>
                <a:ext cx="1230978" cy="207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45040" y="3058510"/>
                <a:ext cx="912406" cy="34455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95780" y="3976513"/>
                <a:ext cx="861666" cy="45885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46521" y="3695211"/>
                <a:ext cx="810925" cy="403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873812" y="2407350"/>
                <a:ext cx="787007" cy="8070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87200" y="2705783"/>
                <a:ext cx="95862" cy="5338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652818" y="2492507"/>
                <a:ext cx="1782774" cy="9999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5049587" y="460515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Repository</a:t>
                </a:r>
                <a:endParaRPr kumimoji="0" lang="en-US" sz="1800" b="0" i="0" u="none" strike="noStrike" kern="0" cap="none" spc="0" normalizeH="0" baseline="0" noProof="0" dirty="0">
                  <a:ln>
                    <a:noFill/>
                  </a:ln>
                  <a:solidFill>
                    <a:schemeClr val="bg1"/>
                  </a:solidFill>
                  <a:effectLst/>
                  <a:uLnTx/>
                  <a:uFillTx/>
                  <a:latin typeface="Calibri" panose="020F0502020204030204" pitchFamily="34" charset="0"/>
                </a:endParaRPr>
              </a:p>
            </p:txBody>
          </p:sp>
          <p:cxnSp>
            <p:nvCxnSpPr>
              <p:cNvPr id="22" name="Straight Arrow Connector 21"/>
              <p:cNvCxnSpPr/>
              <p:nvPr/>
            </p:nvCxnSpPr>
            <p:spPr>
              <a:xfrm flipH="1">
                <a:off x="6824480" y="4016062"/>
                <a:ext cx="333065" cy="5611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7821" y="4002368"/>
                <a:ext cx="434191" cy="574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07599" y="1469442"/>
                <a:ext cx="135351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Specify filter</a:t>
                </a:r>
              </a:p>
            </p:txBody>
          </p:sp>
          <p:sp>
            <p:nvSpPr>
              <p:cNvPr id="25" name="TextBox 24"/>
              <p:cNvSpPr txBox="1"/>
              <p:nvPr/>
            </p:nvSpPr>
            <p:spPr>
              <a:xfrm>
                <a:off x="5618939" y="4239453"/>
                <a:ext cx="8843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Archive</a:t>
                </a:r>
              </a:p>
            </p:txBody>
          </p:sp>
          <p:sp>
            <p:nvSpPr>
              <p:cNvPr id="26" name="TextBox 25"/>
              <p:cNvSpPr txBox="1"/>
              <p:nvPr/>
            </p:nvSpPr>
            <p:spPr>
              <a:xfrm>
                <a:off x="7730510" y="2613076"/>
                <a:ext cx="150282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Post Selected Events</a:t>
                </a:r>
              </a:p>
            </p:txBody>
          </p:sp>
          <p:sp>
            <p:nvSpPr>
              <p:cNvPr id="27" name="TextBox 26"/>
              <p:cNvSpPr txBox="1"/>
              <p:nvPr/>
            </p:nvSpPr>
            <p:spPr>
              <a:xfrm>
                <a:off x="3346226" y="2649519"/>
                <a:ext cx="162305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Fetch streamed Data</a:t>
                </a:r>
              </a:p>
            </p:txBody>
          </p:sp>
        </p:grpSp>
      </p:grpSp>
    </p:spTree>
    <p:extLst>
      <p:ext uri="{BB962C8B-B14F-4D97-AF65-F5344CB8AC3E}">
        <p14:creationId xmlns:p14="http://schemas.microsoft.com/office/powerpoint/2010/main" val="4247202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16807"/>
            <a:ext cx="9144000" cy="1143000"/>
          </a:xfrm>
        </p:spPr>
        <p:txBody>
          <a:bodyPr>
            <a:normAutofit fontScale="90000"/>
          </a:bodyPr>
          <a:lstStyle/>
          <a:p>
            <a:r>
              <a:rPr lang="en-US" dirty="0"/>
              <a:t>Typical Big Data Pattern 5A</a:t>
            </a:r>
            <a:r>
              <a:rPr lang="en-US" b="1" dirty="0"/>
              <a:t>. Perform interactive analytics on observational scientific data</a:t>
            </a:r>
          </a:p>
        </p:txBody>
      </p:sp>
      <p:sp>
        <p:nvSpPr>
          <p:cNvPr id="19" name="Slide Number Placeholder 18"/>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
        <p:nvSpPr>
          <p:cNvPr id="3" name="Date Placeholder 2"/>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grpSp>
        <p:nvGrpSpPr>
          <p:cNvPr id="24" name="Group 23"/>
          <p:cNvGrpSpPr/>
          <p:nvPr/>
        </p:nvGrpSpPr>
        <p:grpSpPr>
          <a:xfrm>
            <a:off x="88786" y="1182767"/>
            <a:ext cx="8891927" cy="4911248"/>
            <a:chOff x="88786" y="1237402"/>
            <a:chExt cx="8891927" cy="4911248"/>
          </a:xfrm>
        </p:grpSpPr>
        <p:grpSp>
          <p:nvGrpSpPr>
            <p:cNvPr id="18" name="Group 17"/>
            <p:cNvGrpSpPr/>
            <p:nvPr/>
          </p:nvGrpSpPr>
          <p:grpSpPr>
            <a:xfrm>
              <a:off x="88786" y="1237402"/>
              <a:ext cx="8891927" cy="4911248"/>
              <a:chOff x="88786" y="1452250"/>
              <a:chExt cx="8891927" cy="4911248"/>
            </a:xfrm>
          </p:grpSpPr>
          <p:sp>
            <p:nvSpPr>
              <p:cNvPr id="4" name="Rounded Rectangle 3"/>
              <p:cNvSpPr/>
              <p:nvPr/>
            </p:nvSpPr>
            <p:spPr>
              <a:xfrm>
                <a:off x="2051283" y="259680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Grid or Many Task Software, Hadoop, Spark, Giraph, Pig …</a:t>
                </a:r>
              </a:p>
            </p:txBody>
          </p:sp>
          <p:sp>
            <p:nvSpPr>
              <p:cNvPr id="5" name="Rounded Rectangle 4"/>
              <p:cNvSpPr/>
              <p:nvPr/>
            </p:nvSpPr>
            <p:spPr>
              <a:xfrm>
                <a:off x="2051283" y="356733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Data Storage: HDFS, </a:t>
                </a:r>
                <a:r>
                  <a:rPr kumimoji="0" lang="en-US" sz="1800" b="0" i="0" u="none" strike="noStrike" kern="0" cap="none" spc="0" normalizeH="0" baseline="0" noProof="0" dirty="0" err="1">
                    <a:ln>
                      <a:noFill/>
                    </a:ln>
                    <a:solidFill>
                      <a:schemeClr val="bg1"/>
                    </a:solidFill>
                    <a:effectLst/>
                    <a:uLnTx/>
                    <a:uFillTx/>
                    <a:latin typeface="Calibri" panose="020F0502020204030204" pitchFamily="34" charset="0"/>
                  </a:rPr>
                  <a:t>Hbase</a:t>
                </a: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 File Collection </a:t>
                </a:r>
              </a:p>
            </p:txBody>
          </p:sp>
          <p:sp>
            <p:nvSpPr>
              <p:cNvPr id="6" name="Oval 5"/>
              <p:cNvSpPr/>
              <p:nvPr/>
            </p:nvSpPr>
            <p:spPr>
              <a:xfrm>
                <a:off x="88786" y="4550968"/>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Twitter data for Social Networking</a:t>
                </a:r>
              </a:p>
            </p:txBody>
          </p:sp>
          <p:cxnSp>
            <p:nvCxnSpPr>
              <p:cNvPr id="7" name="Straight Arrow Connector 6"/>
              <p:cNvCxnSpPr/>
              <p:nvPr/>
            </p:nvCxnSpPr>
            <p:spPr>
              <a:xfrm flipV="1">
                <a:off x="5353559" y="4222575"/>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53393" y="4186892"/>
                <a:ext cx="944798" cy="3193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93655" y="1505412"/>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Science Analysis Code, Mahout, R, SPIDAL</a:t>
                </a:r>
              </a:p>
            </p:txBody>
          </p:sp>
          <p:sp>
            <p:nvSpPr>
              <p:cNvPr id="10" name="Up-Down Arrow 9"/>
              <p:cNvSpPr/>
              <p:nvPr/>
            </p:nvSpPr>
            <p:spPr>
              <a:xfrm rot="16200000">
                <a:off x="2376992" y="1661353"/>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53" y="1452250"/>
                <a:ext cx="1258709" cy="1361657"/>
              </a:xfrm>
              <a:prstGeom prst="rect">
                <a:avLst/>
              </a:prstGeom>
            </p:spPr>
          </p:pic>
          <p:sp>
            <p:nvSpPr>
              <p:cNvPr id="12" name="TextBox 11"/>
              <p:cNvSpPr txBox="1"/>
              <p:nvPr/>
            </p:nvSpPr>
            <p:spPr>
              <a:xfrm>
                <a:off x="5574895" y="4225688"/>
                <a:ext cx="340581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Transport batch of data to primary analysis data system</a:t>
                </a:r>
              </a:p>
            </p:txBody>
          </p:sp>
          <p:sp>
            <p:nvSpPr>
              <p:cNvPr id="13" name="Oval 12"/>
              <p:cNvSpPr/>
              <p:nvPr/>
            </p:nvSpPr>
            <p:spPr>
              <a:xfrm>
                <a:off x="641306" y="5527610"/>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Record Scientific Data in “field”</a:t>
                </a:r>
              </a:p>
            </p:txBody>
          </p:sp>
          <p:sp>
            <p:nvSpPr>
              <p:cNvPr id="14" name="Can 13"/>
              <p:cNvSpPr/>
              <p:nvPr/>
            </p:nvSpPr>
            <p:spPr>
              <a:xfrm>
                <a:off x="5228740" y="4824793"/>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Local Accumulate and initial computing</a:t>
                </a:r>
              </a:p>
            </p:txBody>
          </p:sp>
          <p:cxnSp>
            <p:nvCxnSpPr>
              <p:cNvPr id="15" name="Straight Arrow Connector 14"/>
              <p:cNvCxnSpPr/>
              <p:nvPr/>
            </p:nvCxnSpPr>
            <p:spPr>
              <a:xfrm>
                <a:off x="4490357" y="5861894"/>
                <a:ext cx="68932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99728" y="4152344"/>
                <a:ext cx="161240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Direct Transfer</a:t>
                </a:r>
              </a:p>
            </p:txBody>
          </p:sp>
          <p:sp>
            <p:nvSpPr>
              <p:cNvPr id="17" name="TextBox 16"/>
              <p:cNvSpPr txBox="1"/>
              <p:nvPr/>
            </p:nvSpPr>
            <p:spPr>
              <a:xfrm>
                <a:off x="6631793" y="5043062"/>
                <a:ext cx="228121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NIST examples include  LHC, Remote Sensing, Astronomy and Bioinformatics</a:t>
                </a:r>
              </a:p>
            </p:txBody>
          </p:sp>
        </p:grpSp>
        <p:cxnSp>
          <p:nvCxnSpPr>
            <p:cNvPr id="20" name="Straight Arrow Connector 19"/>
            <p:cNvCxnSpPr/>
            <p:nvPr/>
          </p:nvCxnSpPr>
          <p:spPr>
            <a:xfrm>
              <a:off x="4557124" y="2928851"/>
              <a:ext cx="4716" cy="423633"/>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52408" y="1988729"/>
              <a:ext cx="4716" cy="423633"/>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4178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a:t>Java Grande</a:t>
            </a:r>
            <a:br>
              <a:rPr lang="en-US" sz="3600" b="1" dirty="0"/>
            </a:br>
            <a:br>
              <a:rPr lang="en-US" sz="3600" dirty="0"/>
            </a:br>
            <a:r>
              <a:rPr lang="en-US" sz="3600" dirty="0"/>
              <a:t>Revisited on 3 data analytics codes</a:t>
            </a:r>
            <a:br>
              <a:rPr lang="en-US" sz="3600" dirty="0"/>
            </a:br>
            <a:r>
              <a:rPr lang="en-US" sz="3600" dirty="0"/>
              <a:t>Clustering</a:t>
            </a:r>
            <a:br>
              <a:rPr lang="en-US" sz="3600" dirty="0"/>
            </a:br>
            <a:r>
              <a:rPr lang="en-US" sz="3600" dirty="0"/>
              <a:t>Multidimensional Scaling</a:t>
            </a:r>
            <a:br>
              <a:rPr lang="en-US" sz="3600" dirty="0"/>
            </a:br>
            <a:r>
              <a:rPr lang="en-US" sz="3600" dirty="0"/>
              <a:t>Latent Dirichlet Allocation</a:t>
            </a:r>
            <a:br>
              <a:rPr lang="en-US" sz="3600" dirty="0"/>
            </a:br>
            <a:br>
              <a:rPr lang="en-US" sz="3600" dirty="0"/>
            </a:br>
            <a:r>
              <a:rPr lang="en-US" sz="3600" dirty="0"/>
              <a:t>all sophisticated algorithms</a:t>
            </a:r>
            <a:br>
              <a:rPr lang="en-US" sz="3600" dirty="0"/>
            </a:br>
            <a:br>
              <a:rPr lang="en-US" sz="3600" dirty="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34</a:t>
            </a:fld>
            <a:endParaRPr lang="en-US"/>
          </a:p>
        </p:txBody>
      </p:sp>
      <p:sp>
        <p:nvSpPr>
          <p:cNvPr id="2" name="Date Placeholder 1"/>
          <p:cNvSpPr>
            <a:spLocks noGrp="1"/>
          </p:cNvSpPr>
          <p:nvPr>
            <p:ph type="dt" sz="half" idx="10"/>
          </p:nvPr>
        </p:nvSpPr>
        <p:spPr/>
        <p:txBody>
          <a:bodyPr/>
          <a:lstStyle/>
          <a:p>
            <a:r>
              <a:rPr lang="en-US"/>
              <a:t>02/16/2016</a:t>
            </a:r>
          </a:p>
        </p:txBody>
      </p:sp>
    </p:spTree>
    <p:extLst>
      <p:ext uri="{BB962C8B-B14F-4D97-AF65-F5344CB8AC3E}">
        <p14:creationId xmlns:p14="http://schemas.microsoft.com/office/powerpoint/2010/main" val="722429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4552" y="-54448"/>
            <a:ext cx="3489897" cy="751840"/>
          </a:xfrm>
        </p:spPr>
        <p:txBody>
          <a:bodyPr>
            <a:normAutofit fontScale="90000"/>
          </a:bodyPr>
          <a:lstStyle/>
          <a:p>
            <a:r>
              <a:rPr lang="en-US" dirty="0"/>
              <a:t>Some large scale analytics</a:t>
            </a:r>
          </a:p>
        </p:txBody>
      </p:sp>
      <p:sp>
        <p:nvSpPr>
          <p:cNvPr id="5" name="Slide Number Placeholder 4"/>
          <p:cNvSpPr>
            <a:spLocks noGrp="1"/>
          </p:cNvSpPr>
          <p:nvPr>
            <p:ph type="sldNum" sz="quarter" idx="12"/>
          </p:nvPr>
        </p:nvSpPr>
        <p:spPr/>
        <p:txBody>
          <a:bodyPr/>
          <a:lstStyle/>
          <a:p>
            <a:fld id="{29CB78FB-1415-9B4D-996E-11F146E2B0ED}" type="slidenum">
              <a:rPr lang="en-US" smtClean="0"/>
              <a:t>35</a:t>
            </a:fld>
            <a:endParaRPr lang="en-US"/>
          </a:p>
        </p:txBody>
      </p:sp>
      <p:sp>
        <p:nvSpPr>
          <p:cNvPr id="4" name="Date Placeholder 3"/>
          <p:cNvSpPr>
            <a:spLocks noGrp="1"/>
          </p:cNvSpPr>
          <p:nvPr>
            <p:ph type="dt" sz="half" idx="2"/>
          </p:nvPr>
        </p:nvSpPr>
        <p:spPr/>
        <p:txBody>
          <a:bodyPr/>
          <a:lstStyle/>
          <a:p>
            <a:r>
              <a:rPr lang="en-US"/>
              <a:t>02/16/2016</a:t>
            </a:r>
          </a:p>
        </p:txBody>
      </p:sp>
      <p:pic>
        <p:nvPicPr>
          <p:cNvPr id="7" name="Picture 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2" y="0"/>
            <a:ext cx="3111224" cy="3111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106" y="0"/>
            <a:ext cx="2884126" cy="30942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43472" y="621852"/>
            <a:ext cx="2706648" cy="1569660"/>
          </a:xfrm>
          <a:prstGeom prst="rect">
            <a:avLst/>
          </a:prstGeom>
        </p:spPr>
        <p:txBody>
          <a:bodyPr wrap="square">
            <a:spAutoFit/>
          </a:bodyPr>
          <a:lstStyle/>
          <a:p>
            <a:pPr algn="ctr"/>
            <a:r>
              <a:rPr lang="en-US" dirty="0">
                <a:ea typeface="Times New Roman" panose="02020603050405020304" pitchFamily="18" charset="0"/>
              </a:rPr>
              <a:t>100,000 fungi </a:t>
            </a:r>
          </a:p>
          <a:p>
            <a:pPr algn="ctr"/>
            <a:r>
              <a:rPr lang="en-US" dirty="0">
                <a:ea typeface="Times New Roman" panose="02020603050405020304" pitchFamily="18" charset="0"/>
              </a:rPr>
              <a:t>Sequences</a:t>
            </a:r>
          </a:p>
          <a:p>
            <a:pPr algn="ctr"/>
            <a:r>
              <a:rPr lang="en-US" dirty="0"/>
              <a:t>Eventually </a:t>
            </a:r>
          </a:p>
          <a:p>
            <a:pPr algn="ctr"/>
            <a:r>
              <a:rPr lang="en-US" dirty="0"/>
              <a:t>120 clusters</a:t>
            </a:r>
          </a:p>
        </p:txBody>
      </p:sp>
      <p:sp>
        <p:nvSpPr>
          <p:cNvPr id="11" name="Rectangle 10"/>
          <p:cNvSpPr/>
          <p:nvPr/>
        </p:nvSpPr>
        <p:spPr>
          <a:xfrm>
            <a:off x="3084552" y="2318329"/>
            <a:ext cx="3084693" cy="400110"/>
          </a:xfrm>
          <a:prstGeom prst="rect">
            <a:avLst/>
          </a:prstGeom>
        </p:spPr>
        <p:txBody>
          <a:bodyPr wrap="square">
            <a:spAutoFit/>
          </a:bodyPr>
          <a:lstStyle/>
          <a:p>
            <a:pPr algn="ctr"/>
            <a:r>
              <a:rPr lang="en-US" sz="2000" dirty="0">
                <a:ea typeface="Times New Roman" panose="02020603050405020304" pitchFamily="18" charset="0"/>
              </a:rPr>
              <a:t>3D phylogenetic tree</a:t>
            </a:r>
            <a:endParaRPr lang="en-US" sz="2000" dirty="0"/>
          </a:p>
        </p:txBody>
      </p:sp>
      <p:pic>
        <p:nvPicPr>
          <p:cNvPr id="13" name="Picture 12"/>
          <p:cNvPicPr>
            <a:picLocks noChangeAspect="1"/>
          </p:cNvPicPr>
          <p:nvPr/>
        </p:nvPicPr>
        <p:blipFill>
          <a:blip r:embed="rId4"/>
          <a:stretch>
            <a:fillRect/>
          </a:stretch>
        </p:blipFill>
        <p:spPr>
          <a:xfrm>
            <a:off x="-10160" y="3118152"/>
            <a:ext cx="9144000" cy="3739848"/>
          </a:xfrm>
          <a:prstGeom prst="rect">
            <a:avLst/>
          </a:prstGeom>
        </p:spPr>
      </p:pic>
      <p:sp>
        <p:nvSpPr>
          <p:cNvPr id="14" name="TextBox 13"/>
          <p:cNvSpPr txBox="1"/>
          <p:nvPr/>
        </p:nvSpPr>
        <p:spPr>
          <a:xfrm>
            <a:off x="1258331" y="3277364"/>
            <a:ext cx="4456669" cy="461665"/>
          </a:xfrm>
          <a:prstGeom prst="rect">
            <a:avLst/>
          </a:prstGeom>
          <a:noFill/>
        </p:spPr>
        <p:txBody>
          <a:bodyPr wrap="none" rtlCol="0">
            <a:spAutoFit/>
          </a:bodyPr>
          <a:lstStyle/>
          <a:p>
            <a:r>
              <a:rPr lang="en-US" dirty="0">
                <a:solidFill>
                  <a:schemeClr val="bg1"/>
                </a:solidFill>
              </a:rPr>
              <a:t>Jan 1 2004 </a:t>
            </a:r>
            <a:r>
              <a:rPr lang="en-US" dirty="0">
                <a:solidFill>
                  <a:schemeClr val="bg1"/>
                </a:solidFill>
                <a:sym typeface="Wingdings" panose="05000000000000000000" pitchFamily="2" charset="2"/>
              </a:rPr>
              <a:t></a:t>
            </a:r>
            <a:r>
              <a:rPr lang="en-US" dirty="0">
                <a:solidFill>
                  <a:schemeClr val="bg1"/>
                </a:solidFill>
              </a:rPr>
              <a:t> December 2015</a:t>
            </a:r>
          </a:p>
        </p:txBody>
      </p:sp>
      <p:sp>
        <p:nvSpPr>
          <p:cNvPr id="12" name="Rectangle 11"/>
          <p:cNvSpPr/>
          <p:nvPr/>
        </p:nvSpPr>
        <p:spPr>
          <a:xfrm>
            <a:off x="4656040" y="6403263"/>
            <a:ext cx="4487960" cy="461665"/>
          </a:xfrm>
          <a:prstGeom prst="rect">
            <a:avLst/>
          </a:prstGeom>
        </p:spPr>
        <p:txBody>
          <a:bodyPr wrap="none">
            <a:spAutoFit/>
          </a:bodyPr>
          <a:lstStyle/>
          <a:p>
            <a:pPr algn="ctr"/>
            <a:r>
              <a:rPr lang="en-US" b="1" dirty="0">
                <a:solidFill>
                  <a:schemeClr val="bg1"/>
                </a:solidFill>
                <a:ea typeface="Times New Roman" panose="02020603050405020304" pitchFamily="18" charset="0"/>
              </a:rPr>
              <a:t>Daily Stock Time Series in 3D</a:t>
            </a:r>
            <a:endParaRPr lang="en-US" b="1" dirty="0">
              <a:solidFill>
                <a:schemeClr val="bg1"/>
              </a:solidFill>
            </a:endParaRPr>
          </a:p>
        </p:txBody>
      </p:sp>
      <p:cxnSp>
        <p:nvCxnSpPr>
          <p:cNvPr id="16" name="Straight Arrow Connector 15"/>
          <p:cNvCxnSpPr/>
          <p:nvPr/>
        </p:nvCxnSpPr>
        <p:spPr bwMode="auto">
          <a:xfrm>
            <a:off x="5544306" y="2746742"/>
            <a:ext cx="6858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3143765" y="1981200"/>
            <a:ext cx="685800" cy="0"/>
          </a:xfrm>
          <a:prstGeom prst="straightConnector1">
            <a:avLst/>
          </a:prstGeom>
          <a:solidFill>
            <a:schemeClr val="accent1"/>
          </a:solidFill>
          <a:ln w="38100" cap="flat" cmpd="sng" algn="ctr">
            <a:solidFill>
              <a:schemeClr val="tx1"/>
            </a:solidFill>
            <a:prstDash val="solid"/>
            <a:round/>
            <a:headEnd type="triangle" w="med" len="med"/>
            <a:tailEnd type="none" w="med" len="med"/>
          </a:ln>
          <a:effectLst/>
        </p:spPr>
      </p:cxnSp>
      <p:grpSp>
        <p:nvGrpSpPr>
          <p:cNvPr id="15" name="Group 14"/>
          <p:cNvGrpSpPr/>
          <p:nvPr/>
        </p:nvGrpSpPr>
        <p:grpSpPr>
          <a:xfrm>
            <a:off x="-29768" y="2959621"/>
            <a:ext cx="9144000" cy="3905307"/>
            <a:chOff x="-35238" y="2971588"/>
            <a:chExt cx="9144000" cy="3905307"/>
          </a:xfrm>
        </p:grpSpPr>
        <p:pic>
          <p:nvPicPr>
            <p:cNvPr id="3" name="Picture 2"/>
            <p:cNvPicPr>
              <a:picLocks noChangeAspect="1"/>
            </p:cNvPicPr>
            <p:nvPr/>
          </p:nvPicPr>
          <p:blipFill>
            <a:blip r:embed="rId5"/>
            <a:stretch>
              <a:fillRect/>
            </a:stretch>
          </p:blipFill>
          <p:spPr>
            <a:xfrm>
              <a:off x="-35238" y="2997623"/>
              <a:ext cx="9144000" cy="3879272"/>
            </a:xfrm>
            <a:prstGeom prst="rect">
              <a:avLst/>
            </a:prstGeom>
          </p:spPr>
        </p:pic>
        <p:sp>
          <p:nvSpPr>
            <p:cNvPr id="9" name="TextBox 8"/>
            <p:cNvSpPr txBox="1"/>
            <p:nvPr/>
          </p:nvSpPr>
          <p:spPr>
            <a:xfrm>
              <a:off x="129835" y="2971588"/>
              <a:ext cx="8864010" cy="369332"/>
            </a:xfrm>
            <a:prstGeom prst="rect">
              <a:avLst/>
            </a:prstGeom>
            <a:solidFill>
              <a:schemeClr val="tx1"/>
            </a:solidFill>
          </p:spPr>
          <p:txBody>
            <a:bodyPr wrap="square" rtlCol="0">
              <a:spAutoFit/>
            </a:bodyPr>
            <a:lstStyle/>
            <a:p>
              <a:r>
                <a:rPr lang="en-US" sz="1800" i="0" dirty="0">
                  <a:solidFill>
                    <a:schemeClr val="bg1"/>
                  </a:solidFill>
                </a:rPr>
                <a:t>LCMS Mass Spectrometer Peak Clustering. Sample of 25 million points. 700 clusters</a:t>
              </a:r>
            </a:p>
          </p:txBody>
        </p:sp>
      </p:grpSp>
    </p:spTree>
    <p:extLst>
      <p:ext uri="{BB962C8B-B14F-4D97-AF65-F5344CB8AC3E}">
        <p14:creationId xmlns:p14="http://schemas.microsoft.com/office/powerpoint/2010/main" val="9761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15"/>
            <a:ext cx="9144000" cy="731285"/>
          </a:xfrm>
        </p:spPr>
        <p:txBody>
          <a:bodyPr/>
          <a:lstStyle/>
          <a:p>
            <a:r>
              <a:rPr lang="en-US" dirty="0"/>
              <a:t>MPI, Fork-Join and Long Running Threads</a:t>
            </a:r>
          </a:p>
        </p:txBody>
      </p:sp>
      <p:sp>
        <p:nvSpPr>
          <p:cNvPr id="3" name="Content Placeholder 2"/>
          <p:cNvSpPr>
            <a:spLocks noGrp="1"/>
          </p:cNvSpPr>
          <p:nvPr>
            <p:ph idx="1"/>
          </p:nvPr>
        </p:nvSpPr>
        <p:spPr>
          <a:xfrm>
            <a:off x="85324" y="749704"/>
            <a:ext cx="9058675" cy="2180714"/>
          </a:xfrm>
        </p:spPr>
        <p:txBody>
          <a:bodyPr/>
          <a:lstStyle/>
          <a:p>
            <a:r>
              <a:rPr lang="en-US" dirty="0">
                <a:sym typeface="Wingdings" panose="05000000000000000000" pitchFamily="2" charset="2"/>
              </a:rPr>
              <a:t>Quite large number of cores per node in simple main stream clusters</a:t>
            </a:r>
            <a:endParaRPr lang="en-US" dirty="0"/>
          </a:p>
          <a:p>
            <a:pPr lvl="1"/>
            <a:r>
              <a:rPr lang="en-US" dirty="0"/>
              <a:t>E.g. 1 Node in Juliet 128 node HPC cluster</a:t>
            </a:r>
          </a:p>
          <a:p>
            <a:pPr lvl="2"/>
            <a:r>
              <a:rPr lang="en-US" sz="1800" dirty="0"/>
              <a:t>2 Sockets, 12 or 18 Cores each, 2 Hardware threads per core</a:t>
            </a:r>
          </a:p>
          <a:p>
            <a:pPr lvl="2"/>
            <a:r>
              <a:rPr lang="en-US" sz="1800" dirty="0"/>
              <a:t>L1 and L2 per core, L3 shared per socket</a:t>
            </a:r>
            <a:endParaRPr lang="en-US" dirty="0"/>
          </a:p>
          <a:p>
            <a:r>
              <a:rPr lang="en-US" dirty="0"/>
              <a:t>Denote Configurations </a:t>
            </a:r>
            <a:r>
              <a:rPr lang="en-US" dirty="0" err="1"/>
              <a:t>TxPxN</a:t>
            </a:r>
            <a:r>
              <a:rPr lang="en-US" dirty="0"/>
              <a:t> for N nodes each with P processes and T threads per process</a:t>
            </a:r>
          </a:p>
          <a:p>
            <a:pPr marL="411480" lvl="2" indent="0">
              <a:buNone/>
            </a:pPr>
            <a:endParaRPr lang="en-US" dirty="0"/>
          </a:p>
        </p:txBody>
      </p:sp>
      <p:sp>
        <p:nvSpPr>
          <p:cNvPr id="7" name="Slide Number Placeholder 6"/>
          <p:cNvSpPr>
            <a:spLocks noGrp="1"/>
          </p:cNvSpPr>
          <p:nvPr>
            <p:ph type="sldNum" sz="quarter" idx="12"/>
          </p:nvPr>
        </p:nvSpPr>
        <p:spPr/>
        <p:txBody>
          <a:bodyPr>
            <a:normAutofit fontScale="77500" lnSpcReduction="20000"/>
          </a:bodyPr>
          <a:lstStyle/>
          <a:p>
            <a:fld id="{9C1BBE50-AC4E-4E27-8193-601C5ABE0879}" type="slidenum">
              <a:rPr lang="en-US" smtClean="0">
                <a:solidFill>
                  <a:srgbClr val="46464A">
                    <a:lumMod val="60000"/>
                    <a:lumOff val="40000"/>
                  </a:srgbClr>
                </a:solidFill>
              </a:rPr>
              <a:pPr/>
              <a:t>36</a:t>
            </a:fld>
            <a:endParaRPr lang="en-US" dirty="0">
              <a:solidFill>
                <a:srgbClr val="46464A">
                  <a:lumMod val="60000"/>
                  <a:lumOff val="40000"/>
                </a:srgbClr>
              </a:solidFill>
            </a:endParaRPr>
          </a:p>
        </p:txBody>
      </p:sp>
      <p:sp>
        <p:nvSpPr>
          <p:cNvPr id="4" name="Date Placeholder 3"/>
          <p:cNvSpPr>
            <a:spLocks noGrp="1"/>
          </p:cNvSpPr>
          <p:nvPr>
            <p:ph type="dt" sz="half" idx="2"/>
          </p:nvPr>
        </p:nvSpPr>
        <p:spPr/>
        <p:txBody>
          <a:bodyPr/>
          <a:lstStyle/>
          <a:p>
            <a:r>
              <a:rPr lang="en-US" dirty="0">
                <a:solidFill>
                  <a:srgbClr val="46464A">
                    <a:lumMod val="20000"/>
                    <a:lumOff val="80000"/>
                  </a:srgbClr>
                </a:solidFill>
              </a:rPr>
              <a:t>5/16/2016</a:t>
            </a:r>
          </a:p>
        </p:txBody>
      </p:sp>
      <p:grpSp>
        <p:nvGrpSpPr>
          <p:cNvPr id="6" name="Group 5"/>
          <p:cNvGrpSpPr/>
          <p:nvPr/>
        </p:nvGrpSpPr>
        <p:grpSpPr>
          <a:xfrm>
            <a:off x="3652156" y="3115084"/>
            <a:ext cx="5509749" cy="3742916"/>
            <a:chOff x="3490354" y="2171921"/>
            <a:chExt cx="5509749" cy="374291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354" y="2171921"/>
              <a:ext cx="5509749" cy="3535306"/>
            </a:xfrm>
            <a:prstGeom prst="rect">
              <a:avLst/>
            </a:prstGeom>
          </p:spPr>
        </p:pic>
        <p:sp>
          <p:nvSpPr>
            <p:cNvPr id="10" name="TextBox 9"/>
            <p:cNvSpPr txBox="1"/>
            <p:nvPr/>
          </p:nvSpPr>
          <p:spPr>
            <a:xfrm>
              <a:off x="6705600" y="2331889"/>
              <a:ext cx="1133644" cy="369332"/>
            </a:xfrm>
            <a:prstGeom prst="rect">
              <a:avLst/>
            </a:prstGeom>
            <a:solidFill>
              <a:schemeClr val="bg1"/>
            </a:solidFill>
            <a:ln w="19050">
              <a:solidFill>
                <a:srgbClr val="7030A0"/>
              </a:solidFill>
            </a:ln>
          </p:spPr>
          <p:txBody>
            <a:bodyPr wrap="none" rtlCol="0">
              <a:spAutoFit/>
            </a:bodyPr>
            <a:lstStyle/>
            <a:p>
              <a:r>
                <a:rPr lang="en-US" sz="1800" b="1" dirty="0">
                  <a:solidFill>
                    <a:srgbClr val="0070C0"/>
                  </a:solidFill>
                </a:rPr>
                <a:t>Socket 0</a:t>
              </a:r>
            </a:p>
          </p:txBody>
        </p:sp>
        <p:sp>
          <p:nvSpPr>
            <p:cNvPr id="11" name="TextBox 10"/>
            <p:cNvSpPr txBox="1"/>
            <p:nvPr/>
          </p:nvSpPr>
          <p:spPr>
            <a:xfrm>
              <a:off x="6781800" y="5545505"/>
              <a:ext cx="1133644" cy="369332"/>
            </a:xfrm>
            <a:prstGeom prst="rect">
              <a:avLst/>
            </a:prstGeom>
            <a:solidFill>
              <a:schemeClr val="bg1"/>
            </a:solidFill>
            <a:ln w="19050">
              <a:solidFill>
                <a:srgbClr val="7030A0"/>
              </a:solidFill>
            </a:ln>
          </p:spPr>
          <p:txBody>
            <a:bodyPr wrap="none" rtlCol="0">
              <a:spAutoFit/>
            </a:bodyPr>
            <a:lstStyle/>
            <a:p>
              <a:r>
                <a:rPr lang="en-US" sz="1800" b="1" dirty="0">
                  <a:solidFill>
                    <a:srgbClr val="0070C0"/>
                  </a:solidFill>
                </a:rPr>
                <a:t>Socket 1</a:t>
              </a:r>
            </a:p>
          </p:txBody>
        </p:sp>
        <p:sp>
          <p:nvSpPr>
            <p:cNvPr id="12" name="Oval 11"/>
            <p:cNvSpPr/>
            <p:nvPr/>
          </p:nvSpPr>
          <p:spPr>
            <a:xfrm>
              <a:off x="3962781" y="3199184"/>
              <a:ext cx="414667" cy="545795"/>
            </a:xfrm>
            <a:prstGeom prst="ellipse">
              <a:avLst/>
            </a:prstGeom>
            <a:noFill/>
            <a:ln w="190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Arrow Connector 13"/>
            <p:cNvCxnSpPr>
              <a:stCxn id="15" idx="1"/>
              <a:endCxn id="12" idx="4"/>
            </p:cNvCxnSpPr>
            <p:nvPr/>
          </p:nvCxnSpPr>
          <p:spPr>
            <a:xfrm flipH="1" flipV="1">
              <a:off x="4170115" y="3744979"/>
              <a:ext cx="239209" cy="20032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324" y="3760637"/>
              <a:ext cx="1779077" cy="369332"/>
            </a:xfrm>
            <a:prstGeom prst="rect">
              <a:avLst/>
            </a:prstGeom>
            <a:noFill/>
            <a:ln w="19050">
              <a:solidFill>
                <a:srgbClr val="7030A0"/>
              </a:solidFill>
            </a:ln>
          </p:spPr>
          <p:txBody>
            <a:bodyPr wrap="none" rtlCol="0">
              <a:spAutoFit/>
            </a:bodyPr>
            <a:lstStyle/>
            <a:p>
              <a:r>
                <a:rPr lang="en-US" sz="1800" b="1" dirty="0">
                  <a:solidFill>
                    <a:srgbClr val="0070C0"/>
                  </a:solidFill>
                </a:rPr>
                <a:t>1 Core – 2 HTs</a:t>
              </a:r>
            </a:p>
          </p:txBody>
        </p:sp>
      </p:grpSp>
      <p:sp>
        <p:nvSpPr>
          <p:cNvPr id="5" name="Rectangle 4"/>
          <p:cNvSpPr/>
          <p:nvPr/>
        </p:nvSpPr>
        <p:spPr>
          <a:xfrm>
            <a:off x="90241" y="2988185"/>
            <a:ext cx="3338366" cy="2862322"/>
          </a:xfrm>
          <a:prstGeom prst="rect">
            <a:avLst/>
          </a:prstGeom>
          <a:noFill/>
          <a:ln w="28575">
            <a:solidFill>
              <a:schemeClr val="tx1"/>
            </a:solidFill>
          </a:ln>
        </p:spPr>
        <p:txBody>
          <a:bodyPr wrap="square">
            <a:spAutoFit/>
          </a:bodyPr>
          <a:lstStyle/>
          <a:p>
            <a:pPr marL="214313" lvl="1" indent="-214313">
              <a:buFont typeface="Arial" panose="020B0604020202020204" pitchFamily="34" charset="0"/>
              <a:buChar char="•"/>
            </a:pPr>
            <a:r>
              <a:rPr lang="en-US" sz="2000" dirty="0">
                <a:solidFill>
                  <a:srgbClr val="0070C0"/>
                </a:solidFill>
                <a:sym typeface="Wingdings" panose="05000000000000000000" pitchFamily="2" charset="2"/>
              </a:rPr>
              <a:t>Many choices in T and P </a:t>
            </a:r>
          </a:p>
          <a:p>
            <a:pPr marL="214313" lvl="1" indent="-214313">
              <a:buFont typeface="Arial" panose="020B0604020202020204" pitchFamily="34" charset="0"/>
              <a:buChar char="•"/>
            </a:pPr>
            <a:r>
              <a:rPr lang="en-US" sz="2000" dirty="0">
                <a:solidFill>
                  <a:srgbClr val="0070C0"/>
                </a:solidFill>
                <a:sym typeface="Wingdings" panose="05000000000000000000" pitchFamily="2" charset="2"/>
              </a:rPr>
              <a:t>Choices in Binding of processes and threads</a:t>
            </a:r>
          </a:p>
          <a:p>
            <a:pPr marL="214313" lvl="1" indent="-214313">
              <a:buFont typeface="Arial" panose="020B0604020202020204" pitchFamily="34" charset="0"/>
              <a:buChar char="•"/>
            </a:pPr>
            <a:r>
              <a:rPr lang="en-US" sz="2000" dirty="0">
                <a:solidFill>
                  <a:srgbClr val="0070C0"/>
                </a:solidFill>
                <a:sym typeface="Wingdings" panose="05000000000000000000" pitchFamily="2" charset="2"/>
              </a:rPr>
              <a:t>Choices in MPI where best seems to be SM “shared memory” with all messages for node combined in node shared memory</a:t>
            </a:r>
          </a:p>
        </p:txBody>
      </p:sp>
    </p:spTree>
    <p:extLst>
      <p:ext uri="{BB962C8B-B14F-4D97-AF65-F5344CB8AC3E}">
        <p14:creationId xmlns:p14="http://schemas.microsoft.com/office/powerpoint/2010/main" val="1880707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5" y="5051"/>
            <a:ext cx="9235100" cy="724889"/>
          </a:xfrm>
        </p:spPr>
        <p:txBody>
          <a:bodyPr/>
          <a:lstStyle/>
          <a:p>
            <a:r>
              <a:rPr lang="en-US" dirty="0"/>
              <a:t>Java MPI performs better than FJ Threads I</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 y="1743877"/>
            <a:ext cx="9168425" cy="5127163"/>
          </a:xfrm>
          <a:prstGeom prst="rect">
            <a:avLst/>
          </a:prstGeom>
        </p:spPr>
      </p:pic>
      <p:sp>
        <p:nvSpPr>
          <p:cNvPr id="3" name="Rectangle 2"/>
          <p:cNvSpPr/>
          <p:nvPr/>
        </p:nvSpPr>
        <p:spPr>
          <a:xfrm>
            <a:off x="69430" y="600589"/>
            <a:ext cx="8980713" cy="1323439"/>
          </a:xfrm>
          <a:prstGeom prst="rect">
            <a:avLst/>
          </a:prstGeom>
        </p:spPr>
        <p:txBody>
          <a:bodyPr wrap="square">
            <a:spAutoFit/>
          </a:bodyPr>
          <a:lstStyle/>
          <a:p>
            <a:pPr marL="285750" indent="-285750">
              <a:buFont typeface="Arial" panose="020B0604020202020204" pitchFamily="34" charset="0"/>
              <a:buChar char="•"/>
            </a:pPr>
            <a:r>
              <a:rPr lang="en-US" sz="2000" i="0" dirty="0"/>
              <a:t>48 24 core Haswell nodes 200K DA-MDS Dataset size</a:t>
            </a:r>
          </a:p>
          <a:p>
            <a:pPr marL="285750" indent="-285750">
              <a:buFont typeface="Arial" panose="020B0604020202020204" pitchFamily="34" charset="0"/>
              <a:buChar char="•"/>
            </a:pPr>
            <a:r>
              <a:rPr lang="en-US" sz="2000" i="0" dirty="0"/>
              <a:t>Default MPI much worse than threads</a:t>
            </a:r>
          </a:p>
          <a:p>
            <a:pPr marL="285750" indent="-285750">
              <a:buFont typeface="Arial" panose="020B0604020202020204" pitchFamily="34" charset="0"/>
              <a:buChar char="•"/>
            </a:pPr>
            <a:r>
              <a:rPr lang="en-US" sz="2000" i="0" dirty="0"/>
              <a:t>Optimized MPI using shared memory node-based messaging is much better than threads </a:t>
            </a:r>
            <a:r>
              <a:rPr lang="en-US" sz="1800" i="0" dirty="0"/>
              <a:t>(default OMPI does not support SM for needed collectives)</a:t>
            </a:r>
            <a:endParaRPr lang="en-US" sz="2000" i="0" dirty="0"/>
          </a:p>
        </p:txBody>
      </p:sp>
      <p:sp>
        <p:nvSpPr>
          <p:cNvPr id="6" name="TextBox 5"/>
          <p:cNvSpPr txBox="1"/>
          <p:nvPr/>
        </p:nvSpPr>
        <p:spPr>
          <a:xfrm>
            <a:off x="1295400" y="3429000"/>
            <a:ext cx="1208985" cy="461665"/>
          </a:xfrm>
          <a:prstGeom prst="rect">
            <a:avLst/>
          </a:prstGeom>
          <a:noFill/>
        </p:spPr>
        <p:txBody>
          <a:bodyPr wrap="none" rtlCol="0">
            <a:spAutoFit/>
          </a:bodyPr>
          <a:lstStyle/>
          <a:p>
            <a:r>
              <a:rPr lang="en-US" b="1" dirty="0"/>
              <a:t>All MPI</a:t>
            </a:r>
          </a:p>
        </p:txBody>
      </p:sp>
      <p:sp>
        <p:nvSpPr>
          <p:cNvPr id="8" name="TextBox 7"/>
          <p:cNvSpPr txBox="1"/>
          <p:nvPr/>
        </p:nvSpPr>
        <p:spPr>
          <a:xfrm>
            <a:off x="7190338" y="4724400"/>
            <a:ext cx="1859805" cy="461665"/>
          </a:xfrm>
          <a:prstGeom prst="rect">
            <a:avLst/>
          </a:prstGeom>
          <a:noFill/>
        </p:spPr>
        <p:txBody>
          <a:bodyPr wrap="none" rtlCol="0">
            <a:spAutoFit/>
          </a:bodyPr>
          <a:lstStyle/>
          <a:p>
            <a:r>
              <a:rPr lang="en-US" b="1" dirty="0"/>
              <a:t>All Threads</a:t>
            </a:r>
          </a:p>
        </p:txBody>
      </p:sp>
    </p:spTree>
    <p:extLst>
      <p:ext uri="{BB962C8B-B14F-4D97-AF65-F5344CB8AC3E}">
        <p14:creationId xmlns:p14="http://schemas.microsoft.com/office/powerpoint/2010/main" val="3891506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100" y="139905"/>
            <a:ext cx="3217536" cy="784860"/>
          </a:xfrm>
        </p:spPr>
        <p:txBody>
          <a:bodyPr/>
          <a:lstStyle/>
          <a:p>
            <a:pPr algn="ctr"/>
            <a:r>
              <a:rPr lang="en-US" dirty="0"/>
              <a:t>Intra-node Parallelism</a:t>
            </a:r>
          </a:p>
        </p:txBody>
      </p:sp>
      <p:sp>
        <p:nvSpPr>
          <p:cNvPr id="3" name="Content Placeholder 2"/>
          <p:cNvSpPr>
            <a:spLocks noGrp="1"/>
          </p:cNvSpPr>
          <p:nvPr>
            <p:ph idx="1"/>
          </p:nvPr>
        </p:nvSpPr>
        <p:spPr>
          <a:xfrm>
            <a:off x="5908040" y="1100022"/>
            <a:ext cx="3241040" cy="2057400"/>
          </a:xfrm>
        </p:spPr>
        <p:txBody>
          <a:bodyPr/>
          <a:lstStyle/>
          <a:p>
            <a:r>
              <a:rPr lang="en-US" dirty="0"/>
              <a:t>All Processes: 32 nodes with 1-36 cores each; speedup compared to 32 nodes with 1 process; optimized Java</a:t>
            </a:r>
            <a:br>
              <a:rPr lang="en-US" dirty="0"/>
            </a:br>
            <a:br>
              <a:rPr lang="en-US" dirty="0"/>
            </a:br>
            <a:br>
              <a:rPr lang="en-US" dirty="0"/>
            </a:br>
            <a:endParaRPr lang="en-US" dirty="0"/>
          </a:p>
          <a:p>
            <a:r>
              <a:rPr lang="en-US" dirty="0"/>
              <a:t>Processes (Green) and FJ Threads (Blue) on 48 nodes with 1-24 cores; speedup compared to 48 nodes with 1 process; optimized Java</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 y="-1"/>
            <a:ext cx="5826760" cy="328302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32680"/>
            <a:ext cx="5867400" cy="3525320"/>
          </a:xfrm>
          <a:prstGeom prst="rect">
            <a:avLst/>
          </a:prstGeom>
        </p:spPr>
      </p:pic>
    </p:spTree>
    <p:extLst>
      <p:ext uri="{BB962C8B-B14F-4D97-AF65-F5344CB8AC3E}">
        <p14:creationId xmlns:p14="http://schemas.microsoft.com/office/powerpoint/2010/main" val="953363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689"/>
            <a:ext cx="9143999" cy="724889"/>
          </a:xfrm>
        </p:spPr>
        <p:txBody>
          <a:bodyPr/>
          <a:lstStyle/>
          <a:p>
            <a:r>
              <a:rPr lang="en-US" sz="3300" dirty="0"/>
              <a:t>Java MPI performs better than FJ Threads II</a:t>
            </a:r>
            <a:br>
              <a:rPr lang="en-US" dirty="0"/>
            </a:br>
            <a:r>
              <a:rPr lang="en-US" sz="2800" b="0" dirty="0"/>
              <a:t>128 24 core Haswell nodes on SPIDAL DA-MDS Code</a:t>
            </a:r>
            <a:endParaRPr lang="en-US" b="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grpSp>
        <p:nvGrpSpPr>
          <p:cNvPr id="16" name="Group 15"/>
          <p:cNvGrpSpPr/>
          <p:nvPr/>
        </p:nvGrpSpPr>
        <p:grpSpPr>
          <a:xfrm>
            <a:off x="120675" y="907527"/>
            <a:ext cx="8850962" cy="5415146"/>
            <a:chOff x="-2181254" y="2434253"/>
            <a:chExt cx="8850962" cy="5415146"/>
          </a:xfrm>
        </p:grpSpPr>
        <p:grpSp>
          <p:nvGrpSpPr>
            <p:cNvPr id="7" name="Group 6"/>
            <p:cNvGrpSpPr/>
            <p:nvPr/>
          </p:nvGrpSpPr>
          <p:grpSpPr>
            <a:xfrm>
              <a:off x="-2181254" y="2434253"/>
              <a:ext cx="8850962" cy="5415146"/>
              <a:chOff x="83731" y="887578"/>
              <a:chExt cx="8850962" cy="5415146"/>
            </a:xfrm>
          </p:grpSpPr>
          <p:pic>
            <p:nvPicPr>
              <p:cNvPr id="12"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3731" y="887578"/>
                <a:ext cx="8850962" cy="54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126180" y="4058227"/>
                <a:ext cx="2338369" cy="5539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48A59"/>
                    </a:solidFill>
                    <a:effectLst/>
                    <a:uLnTx/>
                    <a:uFillTx/>
                  </a:rPr>
                  <a:t>Best FJ Threads</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intra node;</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MPI inter node</a:t>
                </a:r>
              </a:p>
            </p:txBody>
          </p:sp>
          <p:sp>
            <p:nvSpPr>
              <p:cNvPr id="14" name="TextBox 13"/>
              <p:cNvSpPr txBox="1"/>
              <p:nvPr/>
            </p:nvSpPr>
            <p:spPr>
              <a:xfrm>
                <a:off x="6924859" y="2100928"/>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6FF33"/>
                    </a:solidFill>
                    <a:effectLst/>
                    <a:uLnTx/>
                    <a:uFillTx/>
                  </a:rPr>
                  <a:t>Best MPI; inter and intra node</a:t>
                </a:r>
              </a:p>
            </p:txBody>
          </p:sp>
          <p:sp>
            <p:nvSpPr>
              <p:cNvPr id="15" name="TextBox 14"/>
              <p:cNvSpPr txBox="1"/>
              <p:nvPr/>
            </p:nvSpPr>
            <p:spPr>
              <a:xfrm>
                <a:off x="6899459" y="3286051"/>
                <a:ext cx="1565090" cy="738664"/>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3CC"/>
                    </a:solidFill>
                    <a:effectLst/>
                    <a:uLnTx/>
                    <a:uFillTx/>
                  </a:rPr>
                  <a:t>MPI; inter/intra node; Java not optimized</a:t>
                </a:r>
              </a:p>
            </p:txBody>
          </p:sp>
        </p:grpSp>
        <p:sp>
          <p:nvSpPr>
            <p:cNvPr id="6" name="TextBox 5"/>
            <p:cNvSpPr txBox="1"/>
            <p:nvPr/>
          </p:nvSpPr>
          <p:spPr>
            <a:xfrm>
              <a:off x="2895374" y="2551100"/>
              <a:ext cx="3310640" cy="646331"/>
            </a:xfrm>
            <a:prstGeom prst="rect">
              <a:avLst/>
            </a:prstGeom>
            <a:solidFill>
              <a:schemeClr val="bg1"/>
            </a:solidFill>
          </p:spPr>
          <p:txBody>
            <a:bodyPr wrap="square" rtlCol="0">
              <a:spAutoFit/>
            </a:bodyPr>
            <a:lstStyle/>
            <a:p>
              <a:r>
                <a:rPr lang="en-US" sz="1800" dirty="0"/>
                <a:t>Speedup compared to 1 process per node on 48 nodes</a:t>
              </a:r>
            </a:p>
          </p:txBody>
        </p:sp>
      </p:grpSp>
    </p:spTree>
    <p:extLst>
      <p:ext uri="{BB962C8B-B14F-4D97-AF65-F5344CB8AC3E}">
        <p14:creationId xmlns:p14="http://schemas.microsoft.com/office/powerpoint/2010/main" val="207453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5815" y="91332"/>
            <a:ext cx="7772400" cy="1752235"/>
          </a:xfrm>
        </p:spPr>
        <p:txBody>
          <a:bodyPr>
            <a:normAutofit fontScale="90000"/>
          </a:bodyPr>
          <a:lstStyle/>
          <a:p>
            <a:pPr algn="ctr"/>
            <a:r>
              <a:rPr lang="en-US" sz="3200" dirty="0"/>
              <a:t>SPIDAL Project</a:t>
            </a:r>
            <a:br>
              <a:rPr lang="en-US" sz="3200" dirty="0"/>
            </a:br>
            <a:r>
              <a:rPr lang="en-US" sz="3200" dirty="0" err="1"/>
              <a:t>Datanet</a:t>
            </a:r>
            <a:r>
              <a:rPr lang="en-US" sz="3200" dirty="0"/>
              <a:t>: CIF21 DIBBs: Middleware and High Performance Analytics Libraries for Scalable Data Science</a:t>
            </a:r>
            <a:endParaRPr lang="en-US" b="1" dirty="0"/>
          </a:p>
        </p:txBody>
      </p:sp>
      <p:sp>
        <p:nvSpPr>
          <p:cNvPr id="2" name="Subtitle 1"/>
          <p:cNvSpPr>
            <a:spLocks noGrp="1"/>
          </p:cNvSpPr>
          <p:nvPr>
            <p:ph type="subTitle" idx="1"/>
          </p:nvPr>
        </p:nvSpPr>
        <p:spPr>
          <a:xfrm>
            <a:off x="381000" y="1981200"/>
            <a:ext cx="8458200" cy="2577054"/>
          </a:xfrm>
        </p:spPr>
        <p:txBody>
          <a:bodyPr/>
          <a:lstStyle/>
          <a:p>
            <a:pPr marL="342900" indent="-342900" algn="l">
              <a:buFont typeface="Arial" panose="020B0604020202020204" pitchFamily="34" charset="0"/>
              <a:buChar char="•"/>
            </a:pPr>
            <a:r>
              <a:rPr lang="en-US" sz="2400" dirty="0">
                <a:solidFill>
                  <a:schemeClr val="tx1"/>
                </a:solidFill>
              </a:rPr>
              <a:t>NSF14-43054 started October 1, 2014 </a:t>
            </a:r>
          </a:p>
          <a:p>
            <a:pPr marL="342900" indent="-342900" algn="l">
              <a:buFont typeface="Arial" panose="020B0604020202020204" pitchFamily="34" charset="0"/>
              <a:buChar char="•"/>
            </a:pPr>
            <a:r>
              <a:rPr lang="en-US" sz="2400" dirty="0">
                <a:solidFill>
                  <a:schemeClr val="tx1"/>
                </a:solidFill>
              </a:rPr>
              <a:t>Indiana University (Fox, </a:t>
            </a:r>
            <a:r>
              <a:rPr lang="en-US" sz="2400" dirty="0" err="1">
                <a:solidFill>
                  <a:schemeClr val="tx1"/>
                </a:solidFill>
              </a:rPr>
              <a:t>Qiu</a:t>
            </a:r>
            <a:r>
              <a:rPr lang="en-US" sz="2400" dirty="0">
                <a:solidFill>
                  <a:schemeClr val="tx1"/>
                </a:solidFill>
              </a:rPr>
              <a:t>, Crandall, von </a:t>
            </a:r>
            <a:r>
              <a:rPr lang="en-US" sz="2400" dirty="0" err="1">
                <a:solidFill>
                  <a:schemeClr val="tx1"/>
                </a:solidFill>
              </a:rPr>
              <a:t>Laszewski</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Rutgers (</a:t>
            </a:r>
            <a:r>
              <a:rPr lang="en-US" sz="2400" dirty="0" err="1">
                <a:solidFill>
                  <a:schemeClr val="tx1"/>
                </a:solidFill>
              </a:rPr>
              <a:t>Jha</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Virginia Tech (</a:t>
            </a:r>
            <a:r>
              <a:rPr lang="en-US" sz="2400" dirty="0" err="1">
                <a:solidFill>
                  <a:schemeClr val="tx1"/>
                </a:solidFill>
              </a:rPr>
              <a:t>Marathe</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Kansas (Paden)</a:t>
            </a:r>
          </a:p>
          <a:p>
            <a:pPr marL="342900" indent="-342900" algn="l">
              <a:buFont typeface="Arial" panose="020B0604020202020204" pitchFamily="34" charset="0"/>
              <a:buChar char="•"/>
            </a:pPr>
            <a:r>
              <a:rPr lang="en-US" sz="2400" dirty="0">
                <a:solidFill>
                  <a:schemeClr val="tx1"/>
                </a:solidFill>
              </a:rPr>
              <a:t>Stony Brook (Wang)</a:t>
            </a:r>
          </a:p>
          <a:p>
            <a:pPr marL="342900" indent="-342900" algn="l">
              <a:buFont typeface="Arial" panose="020B0604020202020204" pitchFamily="34" charset="0"/>
              <a:buChar char="•"/>
            </a:pPr>
            <a:r>
              <a:rPr lang="en-US" sz="2400" dirty="0">
                <a:solidFill>
                  <a:schemeClr val="tx1"/>
                </a:solidFill>
              </a:rPr>
              <a:t>Arizona State (</a:t>
            </a:r>
            <a:r>
              <a:rPr lang="en-US" sz="2400" dirty="0" err="1">
                <a:solidFill>
                  <a:schemeClr val="tx1"/>
                </a:solidFill>
              </a:rPr>
              <a:t>Beckstein</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Utah (Cheatham)</a:t>
            </a:r>
          </a:p>
          <a:p>
            <a:pPr marL="342900" indent="-342900" algn="l">
              <a:buFont typeface="Arial" panose="020B0604020202020204" pitchFamily="34" charset="0"/>
              <a:buChar char="•"/>
            </a:pPr>
            <a:r>
              <a:rPr lang="en-US" sz="2400" dirty="0">
                <a:solidFill>
                  <a:schemeClr val="tx1"/>
                </a:solidFill>
              </a:rPr>
              <a:t>A</a:t>
            </a:r>
            <a:r>
              <a:rPr lang="en-US" sz="2400" b="1" dirty="0">
                <a:solidFill>
                  <a:schemeClr val="tx1"/>
                </a:solidFill>
              </a:rPr>
              <a:t> co-design </a:t>
            </a:r>
            <a:r>
              <a:rPr lang="en-US" sz="2400" dirty="0">
                <a:solidFill>
                  <a:schemeClr val="tx1"/>
                </a:solidFill>
              </a:rPr>
              <a:t>project: Software, algorithms, applications</a:t>
            </a:r>
          </a:p>
          <a:p>
            <a:pPr algn="l"/>
            <a:endParaRPr lang="en-US" sz="2400" b="1" dirty="0">
              <a:solidFill>
                <a:schemeClr val="tx1"/>
              </a:solidFill>
            </a:endParaRPr>
          </a:p>
        </p:txBody>
      </p:sp>
      <p:sp>
        <p:nvSpPr>
          <p:cNvPr id="3" name="Date Placeholder 2"/>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4</a:t>
            </a:fld>
            <a:endParaRPr lang="en-US"/>
          </a:p>
        </p:txBody>
      </p:sp>
    </p:spTree>
    <p:extLst>
      <p:ext uri="{BB962C8B-B14F-4D97-AF65-F5344CB8AC3E}">
        <p14:creationId xmlns:p14="http://schemas.microsoft.com/office/powerpoint/2010/main" val="2071996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dirty="0"/>
              <a:t>Investigating Process and Thread Models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40</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pic>
        <p:nvPicPr>
          <p:cNvPr id="9" name="Picture 8"/>
          <p:cNvPicPr>
            <a:picLocks noChangeAspect="1"/>
          </p:cNvPicPr>
          <p:nvPr/>
        </p:nvPicPr>
        <p:blipFill>
          <a:blip r:embed="rId2"/>
          <a:stretch>
            <a:fillRect/>
          </a:stretch>
        </p:blipFill>
        <p:spPr>
          <a:xfrm>
            <a:off x="4636903" y="735934"/>
            <a:ext cx="4480973" cy="3656761"/>
          </a:xfrm>
          <a:prstGeom prst="rect">
            <a:avLst/>
          </a:prstGeom>
        </p:spPr>
      </p:pic>
      <p:pic>
        <p:nvPicPr>
          <p:cNvPr id="16" name="Picture 15"/>
          <p:cNvPicPr>
            <a:picLocks noChangeAspect="1"/>
          </p:cNvPicPr>
          <p:nvPr/>
        </p:nvPicPr>
        <p:blipFill>
          <a:blip r:embed="rId3"/>
          <a:stretch>
            <a:fillRect/>
          </a:stretch>
        </p:blipFill>
        <p:spPr>
          <a:xfrm>
            <a:off x="3973136" y="4392696"/>
            <a:ext cx="5140386" cy="1670900"/>
          </a:xfrm>
          <a:prstGeom prst="rect">
            <a:avLst/>
          </a:prstGeom>
        </p:spPr>
      </p:pic>
      <p:sp>
        <p:nvSpPr>
          <p:cNvPr id="3" name="Content Placeholder 2"/>
          <p:cNvSpPr>
            <a:spLocks noGrp="1"/>
          </p:cNvSpPr>
          <p:nvPr>
            <p:ph idx="1"/>
          </p:nvPr>
        </p:nvSpPr>
        <p:spPr>
          <a:xfrm>
            <a:off x="-39916" y="762000"/>
            <a:ext cx="4650696" cy="5181600"/>
          </a:xfrm>
        </p:spPr>
        <p:txBody>
          <a:bodyPr/>
          <a:lstStyle/>
          <a:p>
            <a:r>
              <a:rPr lang="en-US" b="1" dirty="0"/>
              <a:t>FJ Fork Join </a:t>
            </a:r>
            <a:r>
              <a:rPr lang="en-US" dirty="0"/>
              <a:t>Threads lower performance than </a:t>
            </a:r>
            <a:r>
              <a:rPr lang="en-US" b="1" dirty="0"/>
              <a:t>Long Running Threads LRT</a:t>
            </a:r>
          </a:p>
          <a:p>
            <a:r>
              <a:rPr lang="en-US" b="1" dirty="0"/>
              <a:t>Results</a:t>
            </a:r>
          </a:p>
          <a:p>
            <a:pPr lvl="1"/>
            <a:r>
              <a:rPr lang="en-US" dirty="0"/>
              <a:t>Large effects for Java</a:t>
            </a:r>
          </a:p>
          <a:p>
            <a:pPr lvl="1"/>
            <a:r>
              <a:rPr lang="en-US" dirty="0"/>
              <a:t>Best affinity is process and thread binding to cores - CE</a:t>
            </a:r>
          </a:p>
          <a:p>
            <a:pPr lvl="1"/>
            <a:r>
              <a:rPr lang="en-US"/>
              <a:t>At </a:t>
            </a:r>
            <a:r>
              <a:rPr lang="en-US" dirty="0"/>
              <a:t>best LRT mimics performance of “all processes”</a:t>
            </a:r>
            <a:br>
              <a:rPr lang="en-US" dirty="0"/>
            </a:br>
            <a:br>
              <a:rPr lang="en-US"/>
            </a:br>
            <a:br>
              <a:rPr lang="en-US"/>
            </a:br>
            <a:endParaRPr lang="en-US" dirty="0"/>
          </a:p>
          <a:p>
            <a:r>
              <a:rPr lang="en-US" b="1" dirty="0"/>
              <a:t>6 Thread/Process Affinity Models</a:t>
            </a:r>
          </a:p>
        </p:txBody>
      </p:sp>
    </p:spTree>
    <p:extLst>
      <p:ext uri="{BB962C8B-B14F-4D97-AF65-F5344CB8AC3E}">
        <p14:creationId xmlns:p14="http://schemas.microsoft.com/office/powerpoint/2010/main" val="415006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 y="67021"/>
            <a:ext cx="9115697" cy="867787"/>
          </a:xfrm>
        </p:spPr>
        <p:txBody>
          <a:bodyPr/>
          <a:lstStyle/>
          <a:p>
            <a:r>
              <a:rPr lang="en-US" sz="2400" dirty="0"/>
              <a:t>Java and C K-Means LRT-FJ and LRT-BSP with different affinity patterns over varying threads and processes. </a:t>
            </a:r>
            <a:endParaRPr lang="en-US" dirty="0"/>
          </a:p>
        </p:txBody>
      </p:sp>
      <p:sp>
        <p:nvSpPr>
          <p:cNvPr id="4" name="Slide Number Placeholder 3"/>
          <p:cNvSpPr>
            <a:spLocks noGrp="1"/>
          </p:cNvSpPr>
          <p:nvPr>
            <p:ph type="sldNum" sz="quarter" idx="12"/>
          </p:nvPr>
        </p:nvSpPr>
        <p:spPr/>
        <p:txBody>
          <a:bodyPr/>
          <a:lstStyle/>
          <a:p>
            <a:br>
              <a:rPr lang="en-US" dirty="0">
                <a:solidFill>
                  <a:prstClr val="black"/>
                </a:solidFill>
              </a:rPr>
            </a:br>
            <a:endParaRPr lang="en-US" dirty="0">
              <a:solidFill>
                <a:prstClr val="black"/>
              </a:solidFill>
            </a:endParaRPr>
          </a:p>
          <a:p>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grpSp>
        <p:nvGrpSpPr>
          <p:cNvPr id="10" name="Group 9"/>
          <p:cNvGrpSpPr/>
          <p:nvPr/>
        </p:nvGrpSpPr>
        <p:grpSpPr>
          <a:xfrm>
            <a:off x="4354" y="3386364"/>
            <a:ext cx="9153797" cy="2540501"/>
            <a:chOff x="4354" y="3386364"/>
            <a:chExt cx="9153797" cy="2540501"/>
          </a:xfrm>
        </p:grpSpPr>
        <p:pic>
          <p:nvPicPr>
            <p:cNvPr id="8" name="Picture 7"/>
            <p:cNvPicPr>
              <a:picLocks noChangeAspect="1"/>
            </p:cNvPicPr>
            <p:nvPr/>
          </p:nvPicPr>
          <p:blipFill>
            <a:blip r:embed="rId2"/>
            <a:stretch>
              <a:fillRect/>
            </a:stretch>
          </p:blipFill>
          <p:spPr>
            <a:xfrm>
              <a:off x="4354" y="3386364"/>
              <a:ext cx="4572000" cy="2540501"/>
            </a:xfrm>
            <a:prstGeom prst="rect">
              <a:avLst/>
            </a:prstGeom>
          </p:spPr>
        </p:pic>
        <p:sp>
          <p:nvSpPr>
            <p:cNvPr id="7" name="TextBox 6"/>
            <p:cNvSpPr txBox="1"/>
            <p:nvPr/>
          </p:nvSpPr>
          <p:spPr>
            <a:xfrm>
              <a:off x="533400" y="4038600"/>
              <a:ext cx="914400" cy="461665"/>
            </a:xfrm>
            <a:prstGeom prst="rect">
              <a:avLst/>
            </a:prstGeom>
            <a:noFill/>
          </p:spPr>
          <p:txBody>
            <a:bodyPr wrap="square" rtlCol="0">
              <a:spAutoFit/>
            </a:bodyPr>
            <a:lstStyle/>
            <a:p>
              <a:r>
                <a:rPr lang="en-US" b="1" dirty="0"/>
                <a:t>Java</a:t>
              </a:r>
            </a:p>
          </p:txBody>
        </p:sp>
        <p:pic>
          <p:nvPicPr>
            <p:cNvPr id="9" name="Picture 8"/>
            <p:cNvPicPr>
              <a:picLocks noChangeAspect="1"/>
            </p:cNvPicPr>
            <p:nvPr/>
          </p:nvPicPr>
          <p:blipFill>
            <a:blip r:embed="rId3"/>
            <a:stretch>
              <a:fillRect/>
            </a:stretch>
          </p:blipFill>
          <p:spPr>
            <a:xfrm>
              <a:off x="4586151" y="3386364"/>
              <a:ext cx="4572000" cy="2507453"/>
            </a:xfrm>
            <a:prstGeom prst="rect">
              <a:avLst/>
            </a:prstGeom>
          </p:spPr>
        </p:pic>
        <p:sp>
          <p:nvSpPr>
            <p:cNvPr id="6" name="TextBox 5"/>
            <p:cNvSpPr txBox="1"/>
            <p:nvPr/>
          </p:nvSpPr>
          <p:spPr>
            <a:xfrm>
              <a:off x="5257800" y="4425781"/>
              <a:ext cx="457200" cy="461665"/>
            </a:xfrm>
            <a:prstGeom prst="rect">
              <a:avLst/>
            </a:prstGeom>
            <a:noFill/>
          </p:spPr>
          <p:txBody>
            <a:bodyPr wrap="square" rtlCol="0">
              <a:spAutoFit/>
            </a:bodyPr>
            <a:lstStyle/>
            <a:p>
              <a:r>
                <a:rPr lang="en-US" b="1" dirty="0"/>
                <a:t>C</a:t>
              </a:r>
            </a:p>
          </p:txBody>
        </p:sp>
      </p:grpSp>
      <p:pic>
        <p:nvPicPr>
          <p:cNvPr id="11" name="Picture 10"/>
          <p:cNvPicPr>
            <a:picLocks noChangeAspect="1"/>
          </p:cNvPicPr>
          <p:nvPr/>
        </p:nvPicPr>
        <p:blipFill>
          <a:blip r:embed="rId4"/>
          <a:stretch>
            <a:fillRect/>
          </a:stretch>
        </p:blipFill>
        <p:spPr>
          <a:xfrm>
            <a:off x="4600302" y="1020623"/>
            <a:ext cx="4572000" cy="2358686"/>
          </a:xfrm>
          <a:prstGeom prst="rect">
            <a:avLst/>
          </a:prstGeom>
        </p:spPr>
      </p:pic>
      <p:sp>
        <p:nvSpPr>
          <p:cNvPr id="13" name="TextBox 12"/>
          <p:cNvSpPr txBox="1"/>
          <p:nvPr/>
        </p:nvSpPr>
        <p:spPr>
          <a:xfrm>
            <a:off x="0" y="2882111"/>
            <a:ext cx="4386137" cy="369332"/>
          </a:xfrm>
          <a:prstGeom prst="rect">
            <a:avLst/>
          </a:prstGeom>
          <a:noFill/>
        </p:spPr>
        <p:txBody>
          <a:bodyPr wrap="none" rtlCol="0">
            <a:spAutoFit/>
          </a:bodyPr>
          <a:lstStyle/>
          <a:p>
            <a:r>
              <a:rPr lang="en-US" sz="1800" i="0" dirty="0"/>
              <a:t>10</a:t>
            </a:r>
            <a:r>
              <a:rPr lang="en-US" sz="1800" i="0" baseline="30000" dirty="0"/>
              <a:t>6</a:t>
            </a:r>
            <a:r>
              <a:rPr lang="en-US" sz="1800" i="0" dirty="0"/>
              <a:t> points and 1000 centers on 16 nodes</a:t>
            </a:r>
          </a:p>
        </p:txBody>
      </p:sp>
      <p:sp>
        <p:nvSpPr>
          <p:cNvPr id="14" name="TextBox 13"/>
          <p:cNvSpPr txBox="1"/>
          <p:nvPr/>
        </p:nvSpPr>
        <p:spPr>
          <a:xfrm>
            <a:off x="183282" y="1132345"/>
            <a:ext cx="4309937" cy="646331"/>
          </a:xfrm>
          <a:prstGeom prst="rect">
            <a:avLst/>
          </a:prstGeom>
          <a:noFill/>
        </p:spPr>
        <p:txBody>
          <a:bodyPr wrap="square" rtlCol="0">
            <a:spAutoFit/>
          </a:bodyPr>
          <a:lstStyle/>
          <a:p>
            <a:r>
              <a:rPr lang="en-US" sz="1800" i="0" dirty="0"/>
              <a:t>10</a:t>
            </a:r>
            <a:r>
              <a:rPr lang="en-US" sz="1800" i="0" baseline="30000" dirty="0"/>
              <a:t>6</a:t>
            </a:r>
            <a:r>
              <a:rPr lang="en-US" sz="1800" i="0" dirty="0"/>
              <a:t> points and 50k, and 500k centers</a:t>
            </a:r>
          </a:p>
          <a:p>
            <a:r>
              <a:rPr lang="en-US" sz="1800" i="0" dirty="0"/>
              <a:t>performance on 16 nodes</a:t>
            </a:r>
          </a:p>
        </p:txBody>
      </p:sp>
    </p:spTree>
    <p:extLst>
      <p:ext uri="{BB962C8B-B14F-4D97-AF65-F5344CB8AC3E}">
        <p14:creationId xmlns:p14="http://schemas.microsoft.com/office/powerpoint/2010/main" val="2190649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1143000"/>
          </a:xfrm>
        </p:spPr>
        <p:txBody>
          <a:bodyPr/>
          <a:lstStyle/>
          <a:p>
            <a:r>
              <a:rPr lang="en-US" dirty="0"/>
              <a:t>DA-PWC Non Vector Clustering</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52265"/>
          <a:stretch/>
        </p:blipFill>
        <p:spPr>
          <a:xfrm>
            <a:off x="0" y="914400"/>
            <a:ext cx="9144000" cy="5963920"/>
          </a:xfrm>
        </p:spPr>
      </p:pic>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sp>
        <p:nvSpPr>
          <p:cNvPr id="7" name="TextBox 6"/>
          <p:cNvSpPr txBox="1"/>
          <p:nvPr/>
        </p:nvSpPr>
        <p:spPr>
          <a:xfrm>
            <a:off x="990600" y="1905000"/>
            <a:ext cx="3505200" cy="1200329"/>
          </a:xfrm>
          <a:prstGeom prst="rect">
            <a:avLst/>
          </a:prstGeom>
          <a:noFill/>
        </p:spPr>
        <p:txBody>
          <a:bodyPr wrap="square" rtlCol="0">
            <a:spAutoFit/>
          </a:bodyPr>
          <a:lstStyle/>
          <a:p>
            <a:r>
              <a:rPr lang="en-US" dirty="0"/>
              <a:t>Speedup referenced to 1 Thread, 24 processes, 16 nodes</a:t>
            </a:r>
          </a:p>
        </p:txBody>
      </p:sp>
      <p:sp>
        <p:nvSpPr>
          <p:cNvPr id="8" name="TextBox 7"/>
          <p:cNvSpPr txBox="1"/>
          <p:nvPr/>
        </p:nvSpPr>
        <p:spPr>
          <a:xfrm>
            <a:off x="5257800" y="4495800"/>
            <a:ext cx="3581400" cy="1200329"/>
          </a:xfrm>
          <a:prstGeom prst="rect">
            <a:avLst/>
          </a:prstGeom>
          <a:noFill/>
        </p:spPr>
        <p:txBody>
          <a:bodyPr wrap="square" rtlCol="0">
            <a:spAutoFit/>
          </a:bodyPr>
          <a:lstStyle/>
          <a:p>
            <a:r>
              <a:rPr lang="en-US" dirty="0"/>
              <a:t>Circles 24 processes</a:t>
            </a:r>
          </a:p>
          <a:p>
            <a:r>
              <a:rPr lang="en-US" dirty="0"/>
              <a:t>Triangles: 12 threads, 2 processes on each node</a:t>
            </a:r>
          </a:p>
        </p:txBody>
      </p:sp>
      <p:sp>
        <p:nvSpPr>
          <p:cNvPr id="9" name="TextBox 8"/>
          <p:cNvSpPr txBox="1"/>
          <p:nvPr/>
        </p:nvSpPr>
        <p:spPr>
          <a:xfrm>
            <a:off x="7239000" y="2164081"/>
            <a:ext cx="1600200" cy="1200329"/>
          </a:xfrm>
          <a:prstGeom prst="rect">
            <a:avLst/>
          </a:prstGeom>
          <a:noFill/>
        </p:spPr>
        <p:txBody>
          <a:bodyPr wrap="square" rtlCol="0">
            <a:spAutoFit/>
          </a:bodyPr>
          <a:lstStyle/>
          <a:p>
            <a:r>
              <a:rPr lang="en-US" dirty="0"/>
              <a:t>Increasing problem size </a:t>
            </a:r>
          </a:p>
        </p:txBody>
      </p:sp>
      <p:cxnSp>
        <p:nvCxnSpPr>
          <p:cNvPr id="11" name="Straight Arrow Connector 10"/>
          <p:cNvCxnSpPr/>
          <p:nvPr/>
        </p:nvCxnSpPr>
        <p:spPr bwMode="auto">
          <a:xfrm flipV="1">
            <a:off x="7086600" y="1752600"/>
            <a:ext cx="0" cy="19812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534290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929"/>
            <a:ext cx="8382000" cy="896471"/>
          </a:xfrm>
        </p:spPr>
        <p:txBody>
          <a:bodyPr/>
          <a:lstStyle/>
          <a:p>
            <a:pPr algn="ctr"/>
            <a:r>
              <a:rPr lang="en-US" dirty="0">
                <a:solidFill>
                  <a:srgbClr val="0083E6"/>
                </a:solidFill>
              </a:rPr>
              <a:t>Java</a:t>
            </a:r>
            <a:r>
              <a:rPr lang="en-US" dirty="0"/>
              <a:t> </a:t>
            </a:r>
            <a:r>
              <a:rPr lang="en-US" dirty="0">
                <a:solidFill>
                  <a:schemeClr val="tx1"/>
                </a:solidFill>
              </a:rPr>
              <a:t>versus</a:t>
            </a:r>
            <a:r>
              <a:rPr lang="en-US" dirty="0"/>
              <a:t> </a:t>
            </a:r>
            <a:r>
              <a:rPr lang="en-US" dirty="0">
                <a:solidFill>
                  <a:srgbClr val="7030A0"/>
                </a:solidFill>
              </a:rPr>
              <a:t>C</a:t>
            </a:r>
            <a:r>
              <a:rPr lang="en-US" dirty="0"/>
              <a:t> </a:t>
            </a:r>
            <a:r>
              <a:rPr lang="en-US" dirty="0">
                <a:solidFill>
                  <a:schemeClr val="tx1"/>
                </a:solidFill>
              </a:rPr>
              <a:t>Performance</a:t>
            </a:r>
          </a:p>
        </p:txBody>
      </p:sp>
      <p:sp>
        <p:nvSpPr>
          <p:cNvPr id="3" name="Content Placeholder 2"/>
          <p:cNvSpPr>
            <a:spLocks noGrp="1"/>
          </p:cNvSpPr>
          <p:nvPr>
            <p:ph idx="1"/>
          </p:nvPr>
        </p:nvSpPr>
        <p:spPr>
          <a:xfrm>
            <a:off x="271915" y="708224"/>
            <a:ext cx="8380412" cy="1195144"/>
          </a:xfrm>
        </p:spPr>
        <p:txBody>
          <a:bodyPr/>
          <a:lstStyle/>
          <a:p>
            <a:r>
              <a:rPr lang="en-US" dirty="0"/>
              <a:t>C and Java Comparable with Java doing better on larger problem sizes</a:t>
            </a:r>
          </a:p>
          <a:p>
            <a:r>
              <a:rPr lang="en-US" dirty="0"/>
              <a:t>All data from one million point dataset with varying number of centers on 16 nodes 24 core Haswell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pic>
        <p:nvPicPr>
          <p:cNvPr id="8" name="Picture 7"/>
          <p:cNvPicPr>
            <a:picLocks noChangeAspect="1"/>
          </p:cNvPicPr>
          <p:nvPr/>
        </p:nvPicPr>
        <p:blipFill>
          <a:blip r:embed="rId2"/>
          <a:stretch>
            <a:fillRect/>
          </a:stretch>
        </p:blipFill>
        <p:spPr>
          <a:xfrm>
            <a:off x="0" y="2121042"/>
            <a:ext cx="9144000" cy="4717364"/>
          </a:xfrm>
          <a:prstGeom prst="rect">
            <a:avLst/>
          </a:prstGeom>
        </p:spPr>
      </p:pic>
    </p:spTree>
    <p:extLst>
      <p:ext uri="{BB962C8B-B14F-4D97-AF65-F5344CB8AC3E}">
        <p14:creationId xmlns:p14="http://schemas.microsoft.com/office/powerpoint/2010/main" val="74293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a:t>HPC-ABDS </a:t>
            </a:r>
            <a:br>
              <a:rPr lang="en-US" sz="3600" b="1" dirty="0"/>
            </a:br>
            <a:r>
              <a:rPr lang="en-US" sz="3600" b="1" dirty="0" err="1"/>
              <a:t>DataFlow</a:t>
            </a:r>
            <a:r>
              <a:rPr lang="en-US" sz="3600" b="1" dirty="0"/>
              <a:t> and In-place Runtime</a:t>
            </a:r>
            <a:br>
              <a:rPr lang="en-US" sz="3600" b="1" dirty="0"/>
            </a:br>
            <a:br>
              <a:rPr lang="en-US" sz="3600" dirty="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44</a:t>
            </a:fld>
            <a:endParaRPr lang="en-US"/>
          </a:p>
        </p:txBody>
      </p:sp>
      <p:sp>
        <p:nvSpPr>
          <p:cNvPr id="2" name="Date Placeholder 1"/>
          <p:cNvSpPr>
            <a:spLocks noGrp="1"/>
          </p:cNvSpPr>
          <p:nvPr>
            <p:ph type="dt" sz="half" idx="10"/>
          </p:nvPr>
        </p:nvSpPr>
        <p:spPr/>
        <p:txBody>
          <a:bodyPr/>
          <a:lstStyle/>
          <a:p>
            <a:r>
              <a:rPr lang="en-US"/>
              <a:t>02/16/2016</a:t>
            </a:r>
          </a:p>
        </p:txBody>
      </p:sp>
    </p:spTree>
    <p:extLst>
      <p:ext uri="{BB962C8B-B14F-4D97-AF65-F5344CB8AC3E}">
        <p14:creationId xmlns:p14="http://schemas.microsoft.com/office/powerpoint/2010/main" val="2425830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1"/>
            <a:ext cx="9144000" cy="654269"/>
          </a:xfrm>
        </p:spPr>
        <p:txBody>
          <a:bodyPr/>
          <a:lstStyle/>
          <a:p>
            <a:pPr algn="ctr"/>
            <a:r>
              <a:rPr lang="en-US" dirty="0"/>
              <a:t>HPC-ABDS Parallel Computing I</a:t>
            </a:r>
          </a:p>
        </p:txBody>
      </p:sp>
      <p:sp>
        <p:nvSpPr>
          <p:cNvPr id="3" name="Content Placeholder 2"/>
          <p:cNvSpPr>
            <a:spLocks noGrp="1"/>
          </p:cNvSpPr>
          <p:nvPr>
            <p:ph idx="1"/>
          </p:nvPr>
        </p:nvSpPr>
        <p:spPr>
          <a:xfrm>
            <a:off x="-39240" y="661987"/>
            <a:ext cx="9183240" cy="5562600"/>
          </a:xfrm>
        </p:spPr>
        <p:txBody>
          <a:bodyPr/>
          <a:lstStyle/>
          <a:p>
            <a:r>
              <a:rPr lang="en-US" dirty="0"/>
              <a:t>Both simulations and data analytics use similar </a:t>
            </a:r>
            <a:r>
              <a:rPr lang="en-US" b="1" dirty="0"/>
              <a:t>parallel computing </a:t>
            </a:r>
            <a:r>
              <a:rPr lang="en-US" dirty="0"/>
              <a:t>ideas</a:t>
            </a:r>
          </a:p>
          <a:p>
            <a:r>
              <a:rPr lang="en-US" dirty="0"/>
              <a:t>Both do </a:t>
            </a:r>
            <a:r>
              <a:rPr lang="en-US" b="1" dirty="0"/>
              <a:t>decomposition</a:t>
            </a:r>
            <a:r>
              <a:rPr lang="en-US" dirty="0"/>
              <a:t> of both model and data</a:t>
            </a:r>
          </a:p>
          <a:p>
            <a:r>
              <a:rPr lang="en-US" dirty="0"/>
              <a:t>Both tend use </a:t>
            </a:r>
            <a:r>
              <a:rPr lang="en-US" b="1" dirty="0"/>
              <a:t>SPMD </a:t>
            </a:r>
            <a:r>
              <a:rPr lang="en-US" dirty="0"/>
              <a:t>and often use</a:t>
            </a:r>
            <a:r>
              <a:rPr lang="en-US" b="1" dirty="0"/>
              <a:t> BSP </a:t>
            </a:r>
            <a:r>
              <a:rPr lang="en-US" dirty="0"/>
              <a:t>Bulk Synchronous Processing</a:t>
            </a:r>
          </a:p>
          <a:p>
            <a:r>
              <a:rPr lang="en-US" dirty="0"/>
              <a:t>One has computing (called </a:t>
            </a:r>
            <a:r>
              <a:rPr lang="en-US" b="1" dirty="0"/>
              <a:t>maps</a:t>
            </a:r>
            <a:r>
              <a:rPr lang="en-US" dirty="0"/>
              <a:t> in big data terminology) and </a:t>
            </a:r>
            <a:r>
              <a:rPr lang="en-US" b="1" dirty="0"/>
              <a:t>communication/reduction</a:t>
            </a:r>
            <a:r>
              <a:rPr lang="en-US" dirty="0"/>
              <a:t> (more generally collective) </a:t>
            </a:r>
            <a:r>
              <a:rPr lang="en-US" b="1" dirty="0"/>
              <a:t>phases</a:t>
            </a:r>
          </a:p>
          <a:p>
            <a:r>
              <a:rPr lang="en-US" b="1" dirty="0"/>
              <a:t>Big data </a:t>
            </a:r>
            <a:r>
              <a:rPr lang="en-US" dirty="0"/>
              <a:t>thinks of problems as </a:t>
            </a:r>
            <a:r>
              <a:rPr lang="en-US" b="1" dirty="0"/>
              <a:t>multiple linked queries </a:t>
            </a:r>
            <a:r>
              <a:rPr lang="en-US" dirty="0"/>
              <a:t>even when queries are small and uses </a:t>
            </a:r>
            <a:r>
              <a:rPr lang="en-US" b="1" dirty="0"/>
              <a:t>dataflow </a:t>
            </a:r>
            <a:r>
              <a:rPr lang="en-US" dirty="0"/>
              <a:t>model</a:t>
            </a:r>
          </a:p>
          <a:p>
            <a:r>
              <a:rPr lang="en-US" b="1" dirty="0"/>
              <a:t>Simulation</a:t>
            </a:r>
            <a:r>
              <a:rPr lang="en-US" dirty="0"/>
              <a:t> uses dataflow for multiple linked applications but small steps just as iterations are done </a:t>
            </a:r>
            <a:r>
              <a:rPr lang="en-US" b="1" dirty="0"/>
              <a:t>in place</a:t>
            </a:r>
          </a:p>
          <a:p>
            <a:r>
              <a:rPr lang="en-US" b="1" dirty="0"/>
              <a:t>Reduction</a:t>
            </a:r>
            <a:r>
              <a:rPr lang="en-US" dirty="0"/>
              <a:t> in HPC (</a:t>
            </a:r>
            <a:r>
              <a:rPr lang="en-US" b="1" dirty="0" err="1"/>
              <a:t>MPIReduce</a:t>
            </a:r>
            <a:r>
              <a:rPr lang="en-US" dirty="0"/>
              <a:t>) done as optimized tree or pipelined communication between same processes that did computing</a:t>
            </a:r>
          </a:p>
          <a:p>
            <a:r>
              <a:rPr lang="en-US" b="1" dirty="0"/>
              <a:t>Reduction</a:t>
            </a:r>
            <a:r>
              <a:rPr lang="en-US" dirty="0"/>
              <a:t> in Hadoop or </a:t>
            </a:r>
            <a:r>
              <a:rPr lang="en-US" dirty="0" err="1"/>
              <a:t>Flink</a:t>
            </a:r>
            <a:r>
              <a:rPr lang="en-US" dirty="0"/>
              <a:t> done as separate map and reduce processes using dataflow</a:t>
            </a:r>
          </a:p>
          <a:p>
            <a:pPr lvl="1"/>
            <a:r>
              <a:rPr lang="en-US" dirty="0"/>
              <a:t>This leads to 2 forms (</a:t>
            </a:r>
            <a:r>
              <a:rPr lang="en-US" b="1" dirty="0"/>
              <a:t>In-Place</a:t>
            </a:r>
            <a:r>
              <a:rPr lang="en-US" dirty="0"/>
              <a:t> and </a:t>
            </a:r>
            <a:r>
              <a:rPr lang="en-US" b="1" dirty="0"/>
              <a:t>Flow</a:t>
            </a:r>
            <a:r>
              <a:rPr lang="en-US" dirty="0"/>
              <a:t>) of </a:t>
            </a:r>
            <a:r>
              <a:rPr lang="en-US" b="1" dirty="0"/>
              <a:t>Map-X</a:t>
            </a:r>
            <a:r>
              <a:rPr lang="en-US" dirty="0"/>
              <a:t> mentioned earlier</a:t>
            </a:r>
          </a:p>
          <a:p>
            <a:r>
              <a:rPr lang="en-US" dirty="0"/>
              <a:t>Interesting </a:t>
            </a:r>
            <a:r>
              <a:rPr lang="en-US" b="1" dirty="0"/>
              <a:t>Fault Tolerance </a:t>
            </a:r>
            <a:r>
              <a:rPr lang="en-US" dirty="0"/>
              <a:t>issues highlighted by Hadoop-MPI comparisons – not discussed here!</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098373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3" y="-12653"/>
            <a:ext cx="8859729" cy="848710"/>
          </a:xfrm>
        </p:spPr>
        <p:txBody>
          <a:bodyPr/>
          <a:lstStyle/>
          <a:p>
            <a:pPr algn="ctr"/>
            <a:r>
              <a:rPr lang="en-US" dirty="0"/>
              <a:t>Programming Model I</a:t>
            </a:r>
          </a:p>
        </p:txBody>
      </p:sp>
      <p:sp>
        <p:nvSpPr>
          <p:cNvPr id="3" name="Content Placeholder 2"/>
          <p:cNvSpPr>
            <a:spLocks noGrp="1"/>
          </p:cNvSpPr>
          <p:nvPr>
            <p:ph idx="1"/>
          </p:nvPr>
        </p:nvSpPr>
        <p:spPr>
          <a:xfrm>
            <a:off x="143355" y="632712"/>
            <a:ext cx="8959692" cy="1413375"/>
          </a:xfrm>
        </p:spPr>
        <p:txBody>
          <a:bodyPr/>
          <a:lstStyle/>
          <a:p>
            <a:r>
              <a:rPr lang="en-US" sz="2400" dirty="0"/>
              <a:t>Programs are broken up into parts</a:t>
            </a:r>
          </a:p>
          <a:p>
            <a:pPr lvl="1"/>
            <a:r>
              <a:rPr lang="en-US" sz="2400" dirty="0"/>
              <a:t>Functionally (coarse grain)</a:t>
            </a:r>
          </a:p>
          <a:p>
            <a:pPr lvl="1"/>
            <a:r>
              <a:rPr lang="en-US" sz="2400" dirty="0"/>
              <a:t>Data/model parameter decomposition (fine grain)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145" name="Group 144"/>
          <p:cNvGrpSpPr/>
          <p:nvPr/>
        </p:nvGrpSpPr>
        <p:grpSpPr>
          <a:xfrm>
            <a:off x="381000" y="2046087"/>
            <a:ext cx="2590800" cy="4056776"/>
            <a:chOff x="6295028" y="456071"/>
            <a:chExt cx="2590800" cy="4056776"/>
          </a:xfrm>
        </p:grpSpPr>
        <p:grpSp>
          <p:nvGrpSpPr>
            <p:cNvPr id="128" name="Group 127"/>
            <p:cNvGrpSpPr/>
            <p:nvPr/>
          </p:nvGrpSpPr>
          <p:grpSpPr>
            <a:xfrm>
              <a:off x="6295028" y="456071"/>
              <a:ext cx="1496832" cy="2579725"/>
              <a:chOff x="6275568" y="456071"/>
              <a:chExt cx="1496832" cy="2579725"/>
            </a:xfrm>
          </p:grpSpPr>
          <p:sp>
            <p:nvSpPr>
              <p:cNvPr id="40" name="Rectangle 39"/>
              <p:cNvSpPr/>
              <p:nvPr/>
            </p:nvSpPr>
            <p:spPr bwMode="auto">
              <a:xfrm>
                <a:off x="6389868" y="4560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1" name="Rectangle 40"/>
              <p:cNvSpPr/>
              <p:nvPr/>
            </p:nvSpPr>
            <p:spPr bwMode="auto">
              <a:xfrm>
                <a:off x="7239734" y="77550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2" name="Rectangle 41"/>
              <p:cNvSpPr/>
              <p:nvPr/>
            </p:nvSpPr>
            <p:spPr bwMode="auto">
              <a:xfrm>
                <a:off x="6275568" y="12942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ectangle 42"/>
              <p:cNvSpPr/>
              <p:nvPr/>
            </p:nvSpPr>
            <p:spPr bwMode="auto">
              <a:xfrm>
                <a:off x="6967780" y="17520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ectangle 43"/>
              <p:cNvSpPr/>
              <p:nvPr/>
            </p:nvSpPr>
            <p:spPr bwMode="auto">
              <a:xfrm>
                <a:off x="7543800" y="22854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ectangle 44"/>
              <p:cNvSpPr/>
              <p:nvPr/>
            </p:nvSpPr>
            <p:spPr bwMode="auto">
              <a:xfrm>
                <a:off x="7542486" y="128104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ectangle 45"/>
              <p:cNvSpPr/>
              <p:nvPr/>
            </p:nvSpPr>
            <p:spPr bwMode="auto">
              <a:xfrm>
                <a:off x="6923268" y="2807196"/>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ectangle 46"/>
              <p:cNvSpPr/>
              <p:nvPr/>
            </p:nvSpPr>
            <p:spPr bwMode="auto">
              <a:xfrm>
                <a:off x="6275568" y="237965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39" name="Straight Arrow Connector 38"/>
              <p:cNvCxnSpPr/>
              <p:nvPr/>
            </p:nvCxnSpPr>
            <p:spPr bwMode="auto">
              <a:xfrm>
                <a:off x="6577161" y="554606"/>
                <a:ext cx="640080" cy="354538"/>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p:cNvCxnSpPr>
                <a:endCxn id="44" idx="1"/>
              </p:cNvCxnSpPr>
              <p:nvPr/>
            </p:nvCxnSpPr>
            <p:spPr bwMode="auto">
              <a:xfrm>
                <a:off x="6606644" y="685373"/>
                <a:ext cx="937156" cy="1714362"/>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Straight Arrow Connector 51"/>
              <p:cNvCxnSpPr>
                <a:endCxn id="45" idx="1"/>
              </p:cNvCxnSpPr>
              <p:nvPr/>
            </p:nvCxnSpPr>
            <p:spPr bwMode="auto">
              <a:xfrm>
                <a:off x="6513206" y="1354705"/>
                <a:ext cx="1029280" cy="40635"/>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Straight Arrow Connector 52"/>
              <p:cNvCxnSpPr>
                <a:endCxn id="44" idx="0"/>
              </p:cNvCxnSpPr>
              <p:nvPr/>
            </p:nvCxnSpPr>
            <p:spPr bwMode="auto">
              <a:xfrm>
                <a:off x="7089224" y="1885538"/>
                <a:ext cx="568876" cy="399897"/>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Straight Arrow Connector 53"/>
              <p:cNvCxnSpPr>
                <a:endCxn id="44" idx="2"/>
              </p:cNvCxnSpPr>
              <p:nvPr/>
            </p:nvCxnSpPr>
            <p:spPr bwMode="auto">
              <a:xfrm flipV="1">
                <a:off x="7122227" y="2514035"/>
                <a:ext cx="535873" cy="38259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Straight Arrow Connector 54"/>
              <p:cNvCxnSpPr>
                <a:endCxn id="43" idx="2"/>
              </p:cNvCxnSpPr>
              <p:nvPr/>
            </p:nvCxnSpPr>
            <p:spPr bwMode="auto">
              <a:xfrm flipV="1">
                <a:off x="6382406" y="1980635"/>
                <a:ext cx="640080" cy="460006"/>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p:cNvCxnSpPr>
                <a:endCxn id="43" idx="3"/>
              </p:cNvCxnSpPr>
              <p:nvPr/>
            </p:nvCxnSpPr>
            <p:spPr bwMode="auto">
              <a:xfrm>
                <a:off x="6461390" y="1395151"/>
                <a:ext cx="548640" cy="47118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p:nvPr/>
            </p:nvCxnSpPr>
            <p:spPr bwMode="auto">
              <a:xfrm>
                <a:off x="6461390" y="2540861"/>
                <a:ext cx="548640" cy="38099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41" name="TextBox 140"/>
            <p:cNvSpPr txBox="1"/>
            <p:nvPr/>
          </p:nvSpPr>
          <p:spPr>
            <a:xfrm>
              <a:off x="6314204" y="3312518"/>
              <a:ext cx="2571624" cy="1200329"/>
            </a:xfrm>
            <a:prstGeom prst="rect">
              <a:avLst/>
            </a:prstGeom>
            <a:noFill/>
          </p:spPr>
          <p:txBody>
            <a:bodyPr wrap="square" rtlCol="0">
              <a:spAutoFit/>
            </a:bodyPr>
            <a:lstStyle/>
            <a:p>
              <a:r>
                <a:rPr lang="en-US" b="1" i="0" dirty="0">
                  <a:solidFill>
                    <a:srgbClr val="0070C0"/>
                  </a:solidFill>
                </a:rPr>
                <a:t>Corse Grain Dataflow </a:t>
              </a:r>
              <a:br>
                <a:rPr lang="en-US" b="1" i="0" dirty="0">
                  <a:solidFill>
                    <a:srgbClr val="0070C0"/>
                  </a:solidFill>
                </a:rPr>
              </a:br>
              <a:r>
                <a:rPr lang="en-US" b="1" i="0" dirty="0">
                  <a:solidFill>
                    <a:srgbClr val="0070C0"/>
                  </a:solidFill>
                </a:rPr>
                <a:t>HPC or ABDS</a:t>
              </a:r>
            </a:p>
          </p:txBody>
        </p:sp>
      </p:grpSp>
      <p:pic>
        <p:nvPicPr>
          <p:cNvPr id="114"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280" y="2174173"/>
            <a:ext cx="5760720" cy="4683827"/>
          </a:xfrm>
          <a:prstGeom prst="rect">
            <a:avLst/>
          </a:prstGeom>
        </p:spPr>
      </p:pic>
    </p:spTree>
    <p:extLst>
      <p:ext uri="{BB962C8B-B14F-4D97-AF65-F5344CB8AC3E}">
        <p14:creationId xmlns:p14="http://schemas.microsoft.com/office/powerpoint/2010/main" val="2116495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a:xfrm>
            <a:off x="76200" y="0"/>
            <a:ext cx="8686800" cy="754421"/>
          </a:xfrm>
        </p:spPr>
        <p:txBody>
          <a:bodyPr/>
          <a:lstStyle/>
          <a:p>
            <a:pPr algn="ctr"/>
            <a:r>
              <a:rPr lang="en-US" sz="3200" dirty="0"/>
              <a:t>Illustration of In-Place </a:t>
            </a:r>
            <a:r>
              <a:rPr lang="en-US" sz="3200" dirty="0" err="1"/>
              <a:t>AllReduce</a:t>
            </a:r>
            <a:r>
              <a:rPr lang="en-US" sz="3200" dirty="0"/>
              <a:t> in MPI</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9" name="Picture 2" descr="http://cs.umw.edu/~finlayson/class/fall14/cpsc425/notes/images/all-reduc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421"/>
            <a:ext cx="9144000" cy="5650223"/>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552399" y="5364962"/>
            <a:ext cx="184731" cy="461665"/>
          </a:xfrm>
          <a:prstGeom prst="rect">
            <a:avLst/>
          </a:prstGeom>
          <a:noFill/>
        </p:spPr>
        <p:txBody>
          <a:bodyPr wrap="none" rtlCol="0">
            <a:spAutoFit/>
          </a:bodyPr>
          <a:lstStyle/>
          <a:p>
            <a:endParaRPr lang="en-US" b="1" i="0" dirty="0"/>
          </a:p>
        </p:txBody>
      </p:sp>
    </p:spTree>
    <p:extLst>
      <p:ext uri="{BB962C8B-B14F-4D97-AF65-F5344CB8AC3E}">
        <p14:creationId xmlns:p14="http://schemas.microsoft.com/office/powerpoint/2010/main" val="227433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20352" cy="5486400"/>
          </a:xfrm>
        </p:spPr>
        <p:txBody>
          <a:bodyPr/>
          <a:lstStyle/>
          <a:p>
            <a:r>
              <a:rPr lang="en-US" sz="2200" b="1" dirty="0"/>
              <a:t>MPI</a:t>
            </a:r>
            <a:r>
              <a:rPr lang="en-US" sz="2200" dirty="0"/>
              <a:t> designed for fine grain case and typical of parallel computing used in large scale simulations</a:t>
            </a:r>
          </a:p>
          <a:p>
            <a:pPr lvl="1"/>
            <a:r>
              <a:rPr lang="en-US" sz="2200" b="1" dirty="0"/>
              <a:t>Only change in model parameters </a:t>
            </a:r>
            <a:r>
              <a:rPr lang="en-US" sz="2200" dirty="0"/>
              <a:t>are transmitted</a:t>
            </a:r>
          </a:p>
          <a:p>
            <a:r>
              <a:rPr lang="en-US" sz="2200" b="1" dirty="0"/>
              <a:t>Dataflow</a:t>
            </a:r>
            <a:r>
              <a:rPr lang="en-US" sz="2200" dirty="0"/>
              <a:t> typical of distributed or Grid computing paradigms</a:t>
            </a:r>
          </a:p>
          <a:p>
            <a:pPr lvl="1"/>
            <a:r>
              <a:rPr lang="en-US" sz="2200" dirty="0"/>
              <a:t>Data sometimes and model parameters certainly transmitted </a:t>
            </a:r>
          </a:p>
          <a:p>
            <a:pPr lvl="1"/>
            <a:r>
              <a:rPr lang="en-US" sz="2200" dirty="0"/>
              <a:t>Caching in iterative MapReduce avoids data communication and in fact systems like </a:t>
            </a:r>
            <a:r>
              <a:rPr lang="en-US" sz="2200" dirty="0" err="1"/>
              <a:t>TensorFlow</a:t>
            </a:r>
            <a:r>
              <a:rPr lang="en-US" sz="2200" dirty="0"/>
              <a:t>, Spark or </a:t>
            </a:r>
            <a:r>
              <a:rPr lang="en-US" sz="2200" dirty="0" err="1"/>
              <a:t>Flink</a:t>
            </a:r>
            <a:r>
              <a:rPr lang="en-US" sz="2200" dirty="0"/>
              <a:t> are called dataflow but usually implement </a:t>
            </a:r>
            <a:r>
              <a:rPr lang="en-US" sz="2200" b="1" dirty="0"/>
              <a:t>“model-parameter” flow</a:t>
            </a:r>
          </a:p>
          <a:p>
            <a:r>
              <a:rPr lang="en-US" sz="2200" dirty="0"/>
              <a:t>Different </a:t>
            </a:r>
            <a:r>
              <a:rPr lang="en-US" sz="2200" b="1" dirty="0"/>
              <a:t>Communication/Compute ratios </a:t>
            </a:r>
            <a:r>
              <a:rPr lang="en-US" sz="2200" dirty="0"/>
              <a:t>seen in different cases with ratio (measuring overhead) larger when grain size smaller. Compare</a:t>
            </a:r>
          </a:p>
          <a:p>
            <a:pPr lvl="1"/>
            <a:r>
              <a:rPr lang="en-US" sz="2200" b="1" dirty="0"/>
              <a:t>Intra-job reduction such as </a:t>
            </a:r>
            <a:r>
              <a:rPr lang="en-US" sz="2200" b="1" dirty="0" err="1"/>
              <a:t>Kmeans</a:t>
            </a:r>
            <a:r>
              <a:rPr lang="en-US" sz="2200" dirty="0"/>
              <a:t> clustering accumulation of center changes at end of each iteration and </a:t>
            </a:r>
          </a:p>
          <a:p>
            <a:pPr lvl="1"/>
            <a:r>
              <a:rPr lang="en-US" sz="2200" b="1" dirty="0"/>
              <a:t>Inter-Job</a:t>
            </a:r>
            <a:r>
              <a:rPr lang="en-US" sz="2200" dirty="0"/>
              <a:t> Reduction as at end of a </a:t>
            </a:r>
            <a:r>
              <a:rPr lang="en-US" sz="2200" b="1" dirty="0"/>
              <a:t>query</a:t>
            </a:r>
            <a:r>
              <a:rPr lang="en-US" sz="2200" dirty="0"/>
              <a:t> or word count operation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
        <p:nvSpPr>
          <p:cNvPr id="6" name="Title 1"/>
          <p:cNvSpPr>
            <a:spLocks noGrp="1"/>
          </p:cNvSpPr>
          <p:nvPr>
            <p:ph type="title"/>
          </p:nvPr>
        </p:nvSpPr>
        <p:spPr>
          <a:xfrm>
            <a:off x="285367" y="12551"/>
            <a:ext cx="8382000" cy="749449"/>
          </a:xfrm>
        </p:spPr>
        <p:txBody>
          <a:bodyPr/>
          <a:lstStyle/>
          <a:p>
            <a:pPr algn="ctr"/>
            <a:r>
              <a:rPr lang="en-US" dirty="0"/>
              <a:t>HPC-ABDS Parallel Computing II</a:t>
            </a:r>
          </a:p>
        </p:txBody>
      </p:sp>
    </p:spTree>
    <p:extLst>
      <p:ext uri="{BB962C8B-B14F-4D97-AF65-F5344CB8AC3E}">
        <p14:creationId xmlns:p14="http://schemas.microsoft.com/office/powerpoint/2010/main" val="4112466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dirty="0" err="1"/>
              <a:t>Kmeans</a:t>
            </a:r>
            <a:r>
              <a:rPr lang="en-US" dirty="0"/>
              <a:t> Clustering </a:t>
            </a:r>
            <a:r>
              <a:rPr lang="en-US" dirty="0" err="1"/>
              <a:t>Flink</a:t>
            </a:r>
            <a:r>
              <a:rPr lang="en-US" dirty="0"/>
              <a:t> and MPI</a:t>
            </a:r>
            <a:br>
              <a:rPr lang="en-US" dirty="0"/>
            </a:br>
            <a:r>
              <a:rPr lang="en-US" sz="2800" dirty="0"/>
              <a:t>one million 2D points fixed; various # centers</a:t>
            </a:r>
            <a:br>
              <a:rPr lang="en-US" sz="2800" dirty="0"/>
            </a:br>
            <a:r>
              <a:rPr lang="en-US" sz="2800" dirty="0"/>
              <a:t>24 cores on 16 nodes</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3" name="Picture 2"/>
          <p:cNvPicPr>
            <a:picLocks noChangeAspect="1"/>
          </p:cNvPicPr>
          <p:nvPr/>
        </p:nvPicPr>
        <p:blipFill>
          <a:blip r:embed="rId2"/>
          <a:stretch>
            <a:fillRect/>
          </a:stretch>
        </p:blipFill>
        <p:spPr>
          <a:xfrm>
            <a:off x="-4354" y="1710807"/>
            <a:ext cx="9148354" cy="5158079"/>
          </a:xfrm>
          <a:prstGeom prst="rect">
            <a:avLst/>
          </a:prstGeom>
        </p:spPr>
      </p:pic>
    </p:spTree>
    <p:extLst>
      <p:ext uri="{BB962C8B-B14F-4D97-AF65-F5344CB8AC3E}">
        <p14:creationId xmlns:p14="http://schemas.microsoft.com/office/powerpoint/2010/main" val="215859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a:t>
            </a:fld>
            <a:endParaRPr lang="en-US" dirty="0">
              <a:solidFill>
                <a:prstClr val="black"/>
              </a:solidFill>
            </a:endParaRPr>
          </a:p>
        </p:txBody>
      </p:sp>
      <p:sp>
        <p:nvSpPr>
          <p:cNvPr id="5" name="Date Placeholder 4"/>
          <p:cNvSpPr>
            <a:spLocks noGrp="1"/>
          </p:cNvSpPr>
          <p:nvPr>
            <p:ph type="dt" sz="half" idx="4294967295"/>
          </p:nvPr>
        </p:nvSpPr>
        <p:spPr>
          <a:xfrm>
            <a:off x="7086600" y="6246813"/>
            <a:ext cx="2057400" cy="365125"/>
          </a:xfrm>
        </p:spPr>
        <p:txBody>
          <a:bodyPr/>
          <a:lstStyle/>
          <a:p>
            <a:r>
              <a:rPr lang="en-US" dirty="0"/>
              <a:t>5/17/2016</a:t>
            </a:r>
          </a:p>
        </p:txBody>
      </p:sp>
      <p:grpSp>
        <p:nvGrpSpPr>
          <p:cNvPr id="17" name="Group 16"/>
          <p:cNvGrpSpPr/>
          <p:nvPr/>
        </p:nvGrpSpPr>
        <p:grpSpPr>
          <a:xfrm>
            <a:off x="0" y="20918"/>
            <a:ext cx="9144000" cy="6837082"/>
            <a:chOff x="0" y="20918"/>
            <a:chExt cx="9144000" cy="6837082"/>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42222"/>
            <a:stretch/>
          </p:blipFill>
          <p:spPr>
            <a:xfrm>
              <a:off x="0" y="20918"/>
              <a:ext cx="9144000" cy="6837082"/>
            </a:xfrm>
            <a:prstGeom prst="rect">
              <a:avLst/>
            </a:prstGeom>
          </p:spPr>
        </p:pic>
        <p:pic>
          <p:nvPicPr>
            <p:cNvPr id="7" name="Picture 6"/>
            <p:cNvPicPr>
              <a:picLocks noChangeAspect="1"/>
            </p:cNvPicPr>
            <p:nvPr/>
          </p:nvPicPr>
          <p:blipFill>
            <a:blip r:embed="rId3"/>
            <a:stretch>
              <a:fillRect/>
            </a:stretch>
          </p:blipFill>
          <p:spPr>
            <a:xfrm>
              <a:off x="227310" y="2949465"/>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87871"/>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8028213" y="2652459"/>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856665"/>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97031"/>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736620"/>
              <a:ext cx="1504841" cy="990600"/>
            </a:xfrm>
            <a:prstGeom prst="rect">
              <a:avLst/>
            </a:prstGeom>
          </p:spPr>
        </p:pic>
        <p:sp>
          <p:nvSpPr>
            <p:cNvPr id="13" name="TextBox 12"/>
            <p:cNvSpPr txBox="1"/>
            <p:nvPr/>
          </p:nvSpPr>
          <p:spPr>
            <a:xfrm>
              <a:off x="7047905" y="5022220"/>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18" name="TextBox 17"/>
          <p:cNvSpPr txBox="1"/>
          <p:nvPr/>
        </p:nvSpPr>
        <p:spPr>
          <a:xfrm>
            <a:off x="227310" y="44094"/>
            <a:ext cx="5030490" cy="830997"/>
          </a:xfrm>
          <a:prstGeom prst="rect">
            <a:avLst/>
          </a:prstGeom>
          <a:noFill/>
        </p:spPr>
        <p:txBody>
          <a:bodyPr wrap="square" rtlCol="0">
            <a:spAutoFit/>
          </a:bodyPr>
          <a:lstStyle/>
          <a:p>
            <a:r>
              <a:rPr lang="en-US" b="1" i="0" dirty="0">
                <a:solidFill>
                  <a:schemeClr val="bg1"/>
                </a:solidFill>
              </a:rPr>
              <a:t>Co-designing Building Blocks Collaboratively</a:t>
            </a:r>
          </a:p>
        </p:txBody>
      </p:sp>
    </p:spTree>
    <p:extLst>
      <p:ext uri="{BB962C8B-B14F-4D97-AF65-F5344CB8AC3E}">
        <p14:creationId xmlns:p14="http://schemas.microsoft.com/office/powerpoint/2010/main" val="1053891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5" y="762000"/>
            <a:ext cx="9120352" cy="5239407"/>
          </a:xfrm>
        </p:spPr>
        <p:txBody>
          <a:bodyPr/>
          <a:lstStyle/>
          <a:p>
            <a:r>
              <a:rPr lang="en-US" sz="2200" dirty="0"/>
              <a:t>Need to distinguish</a:t>
            </a:r>
          </a:p>
          <a:p>
            <a:pPr lvl="1"/>
            <a:r>
              <a:rPr lang="en-US" sz="2200" b="1" dirty="0"/>
              <a:t>Grain size </a:t>
            </a:r>
            <a:r>
              <a:rPr lang="en-US" sz="2200" dirty="0"/>
              <a:t>and </a:t>
            </a:r>
            <a:r>
              <a:rPr lang="en-US" sz="2200" b="1" dirty="0"/>
              <a:t>Communication/Compute ratio </a:t>
            </a:r>
            <a:r>
              <a:rPr lang="en-US" sz="2200" dirty="0"/>
              <a:t>(characteristic of problem or component (iteration) of problem)</a:t>
            </a:r>
          </a:p>
          <a:p>
            <a:pPr lvl="1"/>
            <a:r>
              <a:rPr lang="en-US" sz="2200" b="1" dirty="0" err="1"/>
              <a:t>DataFlow</a:t>
            </a:r>
            <a:r>
              <a:rPr lang="en-US" sz="2200" b="1" dirty="0"/>
              <a:t> </a:t>
            </a:r>
            <a:r>
              <a:rPr lang="en-US" sz="2200" dirty="0"/>
              <a:t>versus </a:t>
            </a:r>
            <a:r>
              <a:rPr lang="en-US" sz="2200" b="1" dirty="0"/>
              <a:t>“Model-parameter” Flow </a:t>
            </a:r>
            <a:r>
              <a:rPr lang="en-US" sz="2200" dirty="0"/>
              <a:t>(characteristic of algorithm)</a:t>
            </a:r>
          </a:p>
          <a:p>
            <a:pPr lvl="1"/>
            <a:r>
              <a:rPr lang="en-US" sz="2200" b="1" dirty="0"/>
              <a:t>In-Place </a:t>
            </a:r>
            <a:r>
              <a:rPr lang="en-US" sz="2200" dirty="0"/>
              <a:t>versus </a:t>
            </a:r>
            <a:r>
              <a:rPr lang="en-US" sz="2200" b="1" dirty="0"/>
              <a:t>Flow </a:t>
            </a:r>
            <a:r>
              <a:rPr lang="en-US" sz="2200" dirty="0"/>
              <a:t>Software implementations</a:t>
            </a:r>
          </a:p>
          <a:p>
            <a:r>
              <a:rPr lang="en-US" sz="2200" dirty="0"/>
              <a:t>Inefficient to use same mechanism independent of characteristics</a:t>
            </a:r>
          </a:p>
          <a:p>
            <a:r>
              <a:rPr lang="en-US" sz="2200" dirty="0"/>
              <a:t>Classic Dataflow is approach of Spark and </a:t>
            </a:r>
            <a:r>
              <a:rPr lang="en-US" sz="2200" dirty="0" err="1"/>
              <a:t>Flink</a:t>
            </a:r>
            <a:r>
              <a:rPr lang="en-US" sz="2200" dirty="0"/>
              <a:t> so need to add parallel in-place computing as done by </a:t>
            </a:r>
            <a:r>
              <a:rPr lang="en-US" sz="2200" b="1" dirty="0"/>
              <a:t>Harp for Hadoop</a:t>
            </a:r>
          </a:p>
          <a:p>
            <a:pPr lvl="1"/>
            <a:r>
              <a:rPr lang="en-US" sz="2200" b="1" dirty="0" err="1"/>
              <a:t>TensorFlow</a:t>
            </a:r>
            <a:r>
              <a:rPr lang="en-US" sz="2200" b="1" dirty="0"/>
              <a:t> </a:t>
            </a:r>
            <a:r>
              <a:rPr lang="en-US" sz="2200" dirty="0"/>
              <a:t>uses In-Place technology</a:t>
            </a:r>
          </a:p>
          <a:p>
            <a:r>
              <a:rPr lang="en-US" sz="2200" dirty="0"/>
              <a:t>Note parallel machine learning (GML not LML) ca</a:t>
            </a:r>
            <a:r>
              <a:rPr lang="en-US" sz="2200" b="1" dirty="0"/>
              <a:t>n benefit from HPC style interconnects </a:t>
            </a:r>
            <a:r>
              <a:rPr lang="en-US" sz="2200" dirty="0"/>
              <a:t>and </a:t>
            </a:r>
            <a:r>
              <a:rPr lang="en-US" sz="2200" b="1" dirty="0"/>
              <a:t>architectures </a:t>
            </a:r>
            <a:r>
              <a:rPr lang="en-US" sz="2200" dirty="0"/>
              <a:t>as seen in GPU-based deep learning </a:t>
            </a:r>
          </a:p>
          <a:p>
            <a:pPr lvl="1"/>
            <a:r>
              <a:rPr lang="en-US" sz="2200" dirty="0"/>
              <a:t>So commodity clouds not necessarily best</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50</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
        <p:nvSpPr>
          <p:cNvPr id="6" name="Title 1"/>
          <p:cNvSpPr>
            <a:spLocks noGrp="1"/>
          </p:cNvSpPr>
          <p:nvPr>
            <p:ph type="title"/>
          </p:nvPr>
        </p:nvSpPr>
        <p:spPr>
          <a:xfrm>
            <a:off x="285367" y="12551"/>
            <a:ext cx="8382000" cy="749449"/>
          </a:xfrm>
        </p:spPr>
        <p:txBody>
          <a:bodyPr/>
          <a:lstStyle/>
          <a:p>
            <a:pPr algn="ctr"/>
            <a:r>
              <a:rPr lang="en-US" dirty="0"/>
              <a:t>HPC-ABDS Parallel Computing III</a:t>
            </a:r>
          </a:p>
        </p:txBody>
      </p:sp>
    </p:spTree>
    <p:extLst>
      <p:ext uri="{BB962C8B-B14F-4D97-AF65-F5344CB8AC3E}">
        <p14:creationId xmlns:p14="http://schemas.microsoft.com/office/powerpoint/2010/main" val="1536155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80713" cy="914400"/>
          </a:xfrm>
        </p:spPr>
        <p:txBody>
          <a:bodyPr/>
          <a:lstStyle/>
          <a:p>
            <a:pPr algn="ctr"/>
            <a:r>
              <a:rPr lang="en-US" dirty="0"/>
              <a:t>Harp (Hadoop Plugin) brings HPC to ABDS </a:t>
            </a:r>
          </a:p>
        </p:txBody>
      </p:sp>
      <p:sp>
        <p:nvSpPr>
          <p:cNvPr id="3" name="Content Placeholder 2"/>
          <p:cNvSpPr>
            <a:spLocks noGrp="1"/>
          </p:cNvSpPr>
          <p:nvPr>
            <p:ph idx="1"/>
          </p:nvPr>
        </p:nvSpPr>
        <p:spPr>
          <a:xfrm>
            <a:off x="23471" y="533400"/>
            <a:ext cx="9144000" cy="1905000"/>
          </a:xfrm>
        </p:spPr>
        <p:txBody>
          <a:bodyPr/>
          <a:lstStyle/>
          <a:p>
            <a:r>
              <a:rPr lang="en-US" b="1" dirty="0"/>
              <a:t>Basic Harp: Iterative HPC communication; scientific data abstractions</a:t>
            </a:r>
          </a:p>
          <a:p>
            <a:r>
              <a:rPr lang="en-US" dirty="0"/>
              <a:t>Careful support of distributed data AND distributed model</a:t>
            </a:r>
          </a:p>
          <a:p>
            <a:r>
              <a:rPr lang="en-US" dirty="0"/>
              <a:t>Avoids parameter server approach but distributes model over worker nodes and supports collective communication to bring global model to each node</a:t>
            </a:r>
          </a:p>
          <a:p>
            <a:r>
              <a:rPr lang="en-US" dirty="0"/>
              <a:t>Applied first to Latent Dirichlet Allocation LDA with large model and data</a:t>
            </a:r>
          </a:p>
        </p:txBody>
      </p:sp>
      <p:sp>
        <p:nvSpPr>
          <p:cNvPr id="6" name="Slide Number Placeholder 5"/>
          <p:cNvSpPr>
            <a:spLocks noGrp="1"/>
          </p:cNvSpPr>
          <p:nvPr>
            <p:ph type="sldNum" sz="quarter" idx="12"/>
          </p:nvPr>
        </p:nvSpPr>
        <p:spPr/>
        <p:txBody>
          <a:bodyPr/>
          <a:lstStyle/>
          <a:p>
            <a:fld id="{C4B85148-DB98-4269-ACE6-2DF49F9918C9}" type="slidenum">
              <a:rPr lang="en-US" smtClean="0">
                <a:solidFill>
                  <a:prstClr val="black"/>
                </a:solidFill>
              </a:rPr>
              <a:pPr/>
              <a:t>51</a:t>
            </a:fld>
            <a:endParaRPr lang="en-US" dirty="0">
              <a:solidFill>
                <a:prstClr val="black"/>
              </a:solidFill>
            </a:endParaRPr>
          </a:p>
        </p:txBody>
      </p:sp>
      <p:sp>
        <p:nvSpPr>
          <p:cNvPr id="4" name="Date Placeholder 3"/>
          <p:cNvSpPr>
            <a:spLocks noGrp="1"/>
          </p:cNvSpPr>
          <p:nvPr>
            <p:ph type="dt" sz="half" idx="2"/>
          </p:nvPr>
        </p:nvSpPr>
        <p:spPr>
          <a:xfrm>
            <a:off x="5791200" y="6220731"/>
            <a:ext cx="2057400" cy="365125"/>
          </a:xfrm>
        </p:spPr>
        <p:txBody>
          <a:bodyPr/>
          <a:lstStyle/>
          <a:p>
            <a:r>
              <a:rPr lang="en-US">
                <a:solidFill>
                  <a:srgbClr val="000000">
                    <a:tint val="75000"/>
                  </a:srgbClr>
                </a:solidFill>
              </a:rPr>
              <a:t>5/17/2016</a:t>
            </a:r>
          </a:p>
        </p:txBody>
      </p:sp>
      <p:grpSp>
        <p:nvGrpSpPr>
          <p:cNvPr id="9" name="Group 8"/>
          <p:cNvGrpSpPr/>
          <p:nvPr/>
        </p:nvGrpSpPr>
        <p:grpSpPr>
          <a:xfrm>
            <a:off x="152400" y="2686313"/>
            <a:ext cx="8918770" cy="3031342"/>
            <a:chOff x="152400" y="2686313"/>
            <a:chExt cx="8918770" cy="3031342"/>
          </a:xfrm>
        </p:grpSpPr>
        <p:grpSp>
          <p:nvGrpSpPr>
            <p:cNvPr id="10" name="Group 9"/>
            <p:cNvGrpSpPr/>
            <p:nvPr/>
          </p:nvGrpSpPr>
          <p:grpSpPr>
            <a:xfrm>
              <a:off x="152400" y="2686313"/>
              <a:ext cx="5464147" cy="3031342"/>
              <a:chOff x="619450" y="2618515"/>
              <a:chExt cx="5207216" cy="2548397"/>
            </a:xfrm>
          </p:grpSpPr>
          <p:sp>
            <p:nvSpPr>
              <p:cNvPr id="17" name="Rounded Rectangle 16"/>
              <p:cNvSpPr/>
              <p:nvPr/>
            </p:nvSpPr>
            <p:spPr>
              <a:xfrm>
                <a:off x="619450" y="3878661"/>
                <a:ext cx="2296904" cy="482803"/>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Shuffle</a:t>
                </a:r>
              </a:p>
            </p:txBody>
          </p:sp>
          <p:grpSp>
            <p:nvGrpSpPr>
              <p:cNvPr id="18" name="Group 17"/>
              <p:cNvGrpSpPr/>
              <p:nvPr/>
            </p:nvGrpSpPr>
            <p:grpSpPr>
              <a:xfrm>
                <a:off x="3325523" y="3184456"/>
                <a:ext cx="2501143" cy="1558993"/>
                <a:chOff x="7121236" y="2211758"/>
                <a:chExt cx="4525819" cy="2166276"/>
              </a:xfrm>
            </p:grpSpPr>
            <p:sp>
              <p:nvSpPr>
                <p:cNvPr id="29" name="Rounded Rectangle 28"/>
                <p:cNvSpPr/>
                <p:nvPr/>
              </p:nvSpPr>
              <p:spPr>
                <a:xfrm>
                  <a:off x="7214931"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0" name="Rounded Rectangle 29"/>
                <p:cNvSpPr/>
                <p:nvPr/>
              </p:nvSpPr>
              <p:spPr>
                <a:xfrm>
                  <a:off x="8224318" y="2211759"/>
                  <a:ext cx="493643" cy="216231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1" name="Rounded Rectangle 30"/>
                <p:cNvSpPr/>
                <p:nvPr/>
              </p:nvSpPr>
              <p:spPr>
                <a:xfrm>
                  <a:off x="9233706"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2" name="Rounded Rectangle 31"/>
                <p:cNvSpPr/>
                <p:nvPr/>
              </p:nvSpPr>
              <p:spPr>
                <a:xfrm>
                  <a:off x="11079339"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33" name="Straight Connector 32"/>
                <p:cNvCxnSpPr/>
                <p:nvPr/>
              </p:nvCxnSpPr>
              <p:spPr>
                <a:xfrm>
                  <a:off x="9992253" y="3313373"/>
                  <a:ext cx="918295" cy="0"/>
                </a:xfrm>
                <a:prstGeom prst="line">
                  <a:avLst/>
                </a:prstGeom>
                <a:noFill/>
                <a:ln w="50800" cap="rnd" cmpd="sng" algn="ctr">
                  <a:solidFill>
                    <a:srgbClr val="5B9BD5"/>
                  </a:solidFill>
                  <a:prstDash val="sysDot"/>
                  <a:round/>
                </a:ln>
                <a:effectLst/>
              </p:spPr>
            </p:cxnSp>
            <p:sp>
              <p:nvSpPr>
                <p:cNvPr id="34" name="Rounded Rectangle 33"/>
                <p:cNvSpPr/>
                <p:nvPr/>
              </p:nvSpPr>
              <p:spPr>
                <a:xfrm>
                  <a:off x="7121236" y="3477892"/>
                  <a:ext cx="4525819" cy="457578"/>
                </a:xfrm>
                <a:prstGeom prst="round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Collective Communication</a:t>
                  </a:r>
                </a:p>
              </p:txBody>
            </p:sp>
          </p:grpSp>
          <p:sp>
            <p:nvSpPr>
              <p:cNvPr id="19" name="Rounded Rectangle 18"/>
              <p:cNvSpPr/>
              <p:nvPr/>
            </p:nvSpPr>
            <p:spPr>
              <a:xfrm>
                <a:off x="845356"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0" name="Rounded Rectangle 19"/>
              <p:cNvSpPr/>
              <p:nvPr/>
            </p:nvSpPr>
            <p:spPr>
              <a:xfrm>
                <a:off x="1274123" y="3006000"/>
                <a:ext cx="209689" cy="94382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1" name="Rounded Rectangle 20"/>
              <p:cNvSpPr/>
              <p:nvPr/>
            </p:nvSpPr>
            <p:spPr>
              <a:xfrm>
                <a:off x="1702889"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2" name="Rounded Rectangle 21"/>
              <p:cNvSpPr/>
              <p:nvPr/>
            </p:nvSpPr>
            <p:spPr>
              <a:xfrm>
                <a:off x="2486875"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23" name="Straight Connector 22"/>
              <p:cNvCxnSpPr/>
              <p:nvPr/>
            </p:nvCxnSpPr>
            <p:spPr>
              <a:xfrm>
                <a:off x="2025104" y="3486841"/>
                <a:ext cx="390072" cy="0"/>
              </a:xfrm>
              <a:prstGeom prst="line">
                <a:avLst/>
              </a:prstGeom>
              <a:noFill/>
              <a:ln w="50800" cap="rnd" cmpd="sng" algn="ctr">
                <a:solidFill>
                  <a:srgbClr val="5B9BD5"/>
                </a:solidFill>
                <a:prstDash val="sysDot"/>
                <a:round/>
              </a:ln>
              <a:effectLst/>
            </p:spPr>
          </p:cxnSp>
          <p:sp>
            <p:nvSpPr>
              <p:cNvPr id="24" name="Rounded Rectangle 23"/>
              <p:cNvSpPr/>
              <p:nvPr/>
            </p:nvSpPr>
            <p:spPr>
              <a:xfrm>
                <a:off x="1361468"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5" name="Rounded Rectangle 24"/>
              <p:cNvSpPr/>
              <p:nvPr/>
            </p:nvSpPr>
            <p:spPr>
              <a:xfrm>
                <a:off x="2063514"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6" name="Right Arrow 25"/>
              <p:cNvSpPr/>
              <p:nvPr/>
            </p:nvSpPr>
            <p:spPr>
              <a:xfrm>
                <a:off x="2947163" y="3953854"/>
                <a:ext cx="368801" cy="271536"/>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27" name="TextBox 26"/>
              <p:cNvSpPr txBox="1"/>
              <p:nvPr/>
            </p:nvSpPr>
            <p:spPr>
              <a:xfrm>
                <a:off x="3279801" y="2618515"/>
                <a:ext cx="2428589" cy="2846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MapCollective</a:t>
                </a:r>
                <a:r>
                  <a:rPr kumimoji="0" lang="en-US" sz="1600" b="0" i="0" u="none" strike="noStrike" kern="0" cap="none" spc="0" normalizeH="0" baseline="0" noProof="0" dirty="0">
                    <a:ln>
                      <a:noFill/>
                    </a:ln>
                    <a:solidFill>
                      <a:prstClr val="black"/>
                    </a:solidFill>
                    <a:effectLst/>
                    <a:uLnTx/>
                    <a:uFillTx/>
                  </a:rPr>
                  <a:t>  Model</a:t>
                </a:r>
              </a:p>
            </p:txBody>
          </p:sp>
          <p:sp>
            <p:nvSpPr>
              <p:cNvPr id="28" name="TextBox 27"/>
              <p:cNvSpPr txBox="1"/>
              <p:nvPr/>
            </p:nvSpPr>
            <p:spPr>
              <a:xfrm>
                <a:off x="822607" y="2621650"/>
                <a:ext cx="1970251" cy="2846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MapReduce</a:t>
                </a:r>
                <a:r>
                  <a:rPr kumimoji="0" lang="en-US" sz="1600" b="0" i="0" u="none" strike="noStrike" kern="0" cap="none" spc="0" normalizeH="0" baseline="0" noProof="0" dirty="0">
                    <a:ln>
                      <a:noFill/>
                    </a:ln>
                    <a:solidFill>
                      <a:prstClr val="black"/>
                    </a:solidFill>
                    <a:effectLst/>
                    <a:uLnTx/>
                    <a:uFillTx/>
                  </a:rPr>
                  <a:t>  Model</a:t>
                </a:r>
              </a:p>
            </p:txBody>
          </p:sp>
        </p:grpSp>
        <p:grpSp>
          <p:nvGrpSpPr>
            <p:cNvPr id="11" name="Group 10"/>
            <p:cNvGrpSpPr/>
            <p:nvPr/>
          </p:nvGrpSpPr>
          <p:grpSpPr>
            <a:xfrm>
              <a:off x="5771714" y="2686313"/>
              <a:ext cx="3299456" cy="2800087"/>
              <a:chOff x="4311196" y="1747347"/>
              <a:chExt cx="6044188" cy="4592122"/>
            </a:xfrm>
          </p:grpSpPr>
          <p:sp>
            <p:nvSpPr>
              <p:cNvPr id="12" name="Rectangle 11"/>
              <p:cNvSpPr/>
              <p:nvPr/>
            </p:nvSpPr>
            <p:spPr>
              <a:xfrm>
                <a:off x="4311196" y="5178056"/>
                <a:ext cx="6044188" cy="116141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YARN</a:t>
                </a:r>
              </a:p>
            </p:txBody>
          </p:sp>
          <p:sp>
            <p:nvSpPr>
              <p:cNvPr id="13" name="L-Shape 12"/>
              <p:cNvSpPr/>
              <p:nvPr/>
            </p:nvSpPr>
            <p:spPr>
              <a:xfrm>
                <a:off x="4311196" y="3454399"/>
                <a:ext cx="6044184" cy="1563233"/>
              </a:xfrm>
              <a:prstGeom prst="corner">
                <a:avLst>
                  <a:gd name="adj1" fmla="val 38508"/>
                  <a:gd name="adj2" fmla="val 175135"/>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V2</a:t>
                </a:r>
              </a:p>
            </p:txBody>
          </p:sp>
          <p:sp>
            <p:nvSpPr>
              <p:cNvPr id="14" name="Rectangle 13"/>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Harp</a:t>
                </a:r>
              </a:p>
            </p:txBody>
          </p:sp>
          <p:sp>
            <p:nvSpPr>
              <p:cNvPr id="15" name="Rectangle 14"/>
              <p:cNvSpPr/>
              <p:nvPr/>
            </p:nvSpPr>
            <p:spPr>
              <a:xfrm>
                <a:off x="4311196" y="1747347"/>
                <a:ext cx="2607918" cy="1707052"/>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sp>
            <p:nvSpPr>
              <p:cNvPr id="16" name="Rectangle 15"/>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MapCollective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grpSp>
      </p:grpSp>
    </p:spTree>
    <p:extLst>
      <p:ext uri="{BB962C8B-B14F-4D97-AF65-F5344CB8AC3E}">
        <p14:creationId xmlns:p14="http://schemas.microsoft.com/office/powerpoint/2010/main" val="2035015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lstStyle/>
          <a:p>
            <a:pPr algn="ctr"/>
            <a:r>
              <a:rPr lang="en-US" dirty="0"/>
              <a:t>Automatic parallelization</a:t>
            </a:r>
          </a:p>
        </p:txBody>
      </p:sp>
      <p:sp>
        <p:nvSpPr>
          <p:cNvPr id="6" name="Content Placeholder 5"/>
          <p:cNvSpPr>
            <a:spLocks noGrp="1"/>
          </p:cNvSpPr>
          <p:nvPr>
            <p:ph idx="1"/>
          </p:nvPr>
        </p:nvSpPr>
        <p:spPr>
          <a:xfrm>
            <a:off x="65690" y="685800"/>
            <a:ext cx="8904513" cy="4038600"/>
          </a:xfrm>
        </p:spPr>
        <p:txBody>
          <a:bodyPr/>
          <a:lstStyle/>
          <a:p>
            <a:r>
              <a:rPr lang="en-US" dirty="0"/>
              <a:t>Database community looks at big data job as a dataflow of (SQL) </a:t>
            </a:r>
            <a:r>
              <a:rPr lang="en-US" b="1" dirty="0"/>
              <a:t>queries</a:t>
            </a:r>
            <a:r>
              <a:rPr lang="en-US" dirty="0"/>
              <a:t> and </a:t>
            </a:r>
            <a:r>
              <a:rPr lang="en-US" b="1" dirty="0"/>
              <a:t>filters</a:t>
            </a:r>
          </a:p>
          <a:p>
            <a:r>
              <a:rPr lang="en-US" dirty="0"/>
              <a:t>Apache projects like Pig, MRQL and </a:t>
            </a:r>
            <a:r>
              <a:rPr lang="en-US" dirty="0" err="1"/>
              <a:t>Flink</a:t>
            </a:r>
            <a:r>
              <a:rPr lang="en-US" dirty="0"/>
              <a:t> aim at </a:t>
            </a:r>
            <a:r>
              <a:rPr lang="en-US" b="1" dirty="0"/>
              <a:t>automatic query optimization</a:t>
            </a:r>
            <a:r>
              <a:rPr lang="en-US" dirty="0"/>
              <a:t> by dynamic integration of queries and filters including iteration and different data analytics functions</a:t>
            </a:r>
          </a:p>
          <a:p>
            <a:r>
              <a:rPr lang="en-US" dirty="0"/>
              <a:t>Going back to ~1993, High Performance Fortran HPF compilers optimized set of array and loop operations for large scale parallel execution of optimized vector and matrix operations</a:t>
            </a:r>
          </a:p>
          <a:p>
            <a:r>
              <a:rPr lang="en-US" b="1" dirty="0"/>
              <a:t>HPF worked fine </a:t>
            </a:r>
            <a:r>
              <a:rPr lang="en-US" dirty="0"/>
              <a:t>for initial simple regular applications but ran into trouble for cases where parallelism hard (irregular, dynamic)</a:t>
            </a:r>
          </a:p>
          <a:p>
            <a:r>
              <a:rPr lang="en-US" dirty="0"/>
              <a:t>Will same happen in Big Data world?</a:t>
            </a:r>
          </a:p>
          <a:p>
            <a:r>
              <a:rPr lang="en-US" dirty="0"/>
              <a:t>Straightforward to </a:t>
            </a:r>
            <a:r>
              <a:rPr lang="en-US" b="1" dirty="0"/>
              <a:t>parallelize k-means clustering </a:t>
            </a:r>
            <a:r>
              <a:rPr lang="en-US" dirty="0"/>
              <a:t>but sophisticated algorithms like </a:t>
            </a:r>
            <a:r>
              <a:rPr lang="en-US" dirty="0" err="1"/>
              <a:t>Elkans</a:t>
            </a:r>
            <a:r>
              <a:rPr lang="en-US" dirty="0"/>
              <a:t> method (use triangle inequality) and fuzzy clustering are much harder (but not used much NOW) </a:t>
            </a:r>
          </a:p>
          <a:p>
            <a:r>
              <a:rPr lang="en-US" dirty="0"/>
              <a:t>Will </a:t>
            </a:r>
            <a:r>
              <a:rPr lang="en-US" b="1" dirty="0"/>
              <a:t>Big Data technology run into HPF-style trouble </a:t>
            </a:r>
            <a:r>
              <a:rPr lang="en-US" dirty="0"/>
              <a:t>with growing use of sophisticated data analytics?</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52</a:t>
            </a:fld>
            <a:endParaRPr lang="en-US" dirty="0">
              <a:solidFill>
                <a:prstClr val="black"/>
              </a:solidFill>
            </a:endParaRP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278471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MIDAS</a:t>
            </a:r>
          </a:p>
        </p:txBody>
      </p:sp>
      <p:sp>
        <p:nvSpPr>
          <p:cNvPr id="3" name="Subtitle 2"/>
          <p:cNvSpPr>
            <a:spLocks noGrp="1"/>
          </p:cNvSpPr>
          <p:nvPr>
            <p:ph type="subTitle" idx="1"/>
          </p:nvPr>
        </p:nvSpPr>
        <p:spPr/>
        <p:txBody>
          <a:bodyPr/>
          <a:lstStyle/>
          <a:p>
            <a:r>
              <a:rPr lang="en-US" dirty="0">
                <a:solidFill>
                  <a:schemeClr val="tx1"/>
                </a:solidFill>
              </a:rPr>
              <a:t>Continued</a:t>
            </a:r>
          </a:p>
          <a:p>
            <a:r>
              <a:rPr lang="en-US" dirty="0">
                <a:solidFill>
                  <a:schemeClr val="tx1"/>
                </a:solidFill>
              </a:rPr>
              <a:t>Harp earlier is part of MIDAS</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53</a:t>
            </a:fld>
            <a:endParaRPr lang="en-US"/>
          </a:p>
        </p:txBody>
      </p:sp>
    </p:spTree>
    <p:extLst>
      <p:ext uri="{BB962C8B-B14F-4D97-AF65-F5344CB8AC3E}">
        <p14:creationId xmlns:p14="http://schemas.microsoft.com/office/powerpoint/2010/main" val="534311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192343" y="1506277"/>
            <a:ext cx="8759314" cy="4235400"/>
          </a:xfrm>
          <a:prstGeom prst="rect">
            <a:avLst/>
          </a:prstGeom>
          <a:noFill/>
          <a:ln>
            <a:noFill/>
          </a:ln>
        </p:spPr>
      </p:pic>
      <p:sp>
        <p:nvSpPr>
          <p:cNvPr id="89" name="Shape 89"/>
          <p:cNvSpPr txBox="1">
            <a:spLocks noGrp="1"/>
          </p:cNvSpPr>
          <p:nvPr>
            <p:ph type="title"/>
          </p:nvPr>
        </p:nvSpPr>
        <p:spPr>
          <a:xfrm>
            <a:off x="381000" y="157320"/>
            <a:ext cx="8382000" cy="833280"/>
          </a:xfrm>
          <a:prstGeom prst="rect">
            <a:avLst/>
          </a:prstGeom>
          <a:noFill/>
          <a:ln>
            <a:noFill/>
          </a:ln>
        </p:spPr>
        <p:txBody>
          <a:bodyPr vert="horz" wrap="square" lIns="91425" tIns="91425" rIns="91425" bIns="91425" numCol="1" anchor="t" anchorCtr="0" compatLnSpc="1">
            <a:prstTxWarp prst="textNoShape">
              <a:avLst/>
            </a:prstTxWarp>
            <a:noAutofit/>
          </a:bodyPr>
          <a:lstStyle/>
          <a:p>
            <a:pPr algn="ctr">
              <a:buSzPct val="25000"/>
            </a:pPr>
            <a:r>
              <a:rPr lang="en" sz="3200" dirty="0"/>
              <a:t>Pilot-Hadoop/Spark Architecture</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54</a:t>
            </a:fld>
            <a:endParaRPr lang="en-US" dirty="0">
              <a:solidFill>
                <a:prstClr val="black"/>
              </a:solidFill>
            </a:endParaRPr>
          </a:p>
        </p:txBody>
      </p:sp>
      <p:sp>
        <p:nvSpPr>
          <p:cNvPr id="90" name="Shape 90"/>
          <p:cNvSpPr/>
          <p:nvPr/>
        </p:nvSpPr>
        <p:spPr>
          <a:xfrm>
            <a:off x="6914246" y="5749560"/>
            <a:ext cx="2300629" cy="276998"/>
          </a:xfrm>
          <a:prstGeom prst="rect">
            <a:avLst/>
          </a:prstGeom>
          <a:noFill/>
          <a:ln>
            <a:noFill/>
          </a:ln>
        </p:spPr>
        <p:txBody>
          <a:bodyPr lIns="91425" tIns="45700" rIns="91425" bIns="45700" anchor="t" anchorCtr="0">
            <a:noAutofit/>
          </a:bodyPr>
          <a:lstStyle/>
          <a:p>
            <a:pPr>
              <a:spcBef>
                <a:spcPts val="0"/>
              </a:spcBef>
              <a:spcAft>
                <a:spcPts val="0"/>
              </a:spcAft>
              <a:buClr>
                <a:srgbClr val="000000"/>
              </a:buClr>
              <a:buSzPct val="25000"/>
            </a:pPr>
            <a:r>
              <a:rPr lang="en" sz="1200" i="0">
                <a:solidFill>
                  <a:srgbClr val="000000"/>
                </a:solidFill>
                <a:latin typeface="Arial"/>
                <a:ea typeface="Arial"/>
                <a:cs typeface="Arial"/>
                <a:sym typeface="Arial"/>
              </a:rPr>
              <a:t>http://arxiv.org/abs/1602.00345</a:t>
            </a:r>
          </a:p>
        </p:txBody>
      </p:sp>
      <p:sp>
        <p:nvSpPr>
          <p:cNvPr id="6" name="TextBox 5"/>
          <p:cNvSpPr txBox="1"/>
          <p:nvPr/>
        </p:nvSpPr>
        <p:spPr>
          <a:xfrm>
            <a:off x="2362200" y="961103"/>
            <a:ext cx="4131259" cy="461665"/>
          </a:xfrm>
          <a:prstGeom prst="rect">
            <a:avLst/>
          </a:prstGeom>
          <a:solidFill>
            <a:schemeClr val="tx1"/>
          </a:solidFill>
        </p:spPr>
        <p:txBody>
          <a:bodyPr wrap="none" rtlCol="0">
            <a:spAutoFit/>
          </a:bodyPr>
          <a:lstStyle/>
          <a:p>
            <a:r>
              <a:rPr lang="en-US" b="1" dirty="0">
                <a:solidFill>
                  <a:schemeClr val="tx2"/>
                </a:solidFill>
              </a:rPr>
              <a:t>HPC into Scheduling Layer</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2285418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1" y="0"/>
            <a:ext cx="8382000" cy="762000"/>
          </a:xfrm>
        </p:spPr>
        <p:txBody>
          <a:bodyPr/>
          <a:lstStyle/>
          <a:p>
            <a:pPr algn="ctr"/>
            <a:r>
              <a:rPr lang="en-US" dirty="0"/>
              <a:t>Workflow in HPC-ABDS</a:t>
            </a:r>
          </a:p>
        </p:txBody>
      </p:sp>
      <p:sp>
        <p:nvSpPr>
          <p:cNvPr id="3" name="Content Placeholder 2"/>
          <p:cNvSpPr>
            <a:spLocks noGrp="1"/>
          </p:cNvSpPr>
          <p:nvPr>
            <p:ph idx="1"/>
          </p:nvPr>
        </p:nvSpPr>
        <p:spPr>
          <a:xfrm>
            <a:off x="0" y="786580"/>
            <a:ext cx="9067800" cy="5004619"/>
          </a:xfrm>
        </p:spPr>
        <p:txBody>
          <a:bodyPr/>
          <a:lstStyle/>
          <a:p>
            <a:r>
              <a:rPr lang="en-US" sz="2400" dirty="0"/>
              <a:t>HPC familiar with </a:t>
            </a:r>
            <a:r>
              <a:rPr lang="en-US" sz="2400" dirty="0" err="1"/>
              <a:t>Taverna</a:t>
            </a:r>
            <a:r>
              <a:rPr lang="en-US" sz="2400" dirty="0"/>
              <a:t>, Pegasus, Kepler, Galaxy … but ABDS has many workflow systems with recently Crunch, </a:t>
            </a:r>
            <a:r>
              <a:rPr lang="en-US" sz="2400" dirty="0" err="1"/>
              <a:t>NiFi</a:t>
            </a:r>
            <a:r>
              <a:rPr lang="en-US" sz="2400" dirty="0"/>
              <a:t> and Beam (open source version of Google Cloud Dataflow)</a:t>
            </a:r>
          </a:p>
          <a:p>
            <a:pPr lvl="1"/>
            <a:r>
              <a:rPr lang="en-US" sz="2400" dirty="0"/>
              <a:t>Use ABDS for sustainability reasons? </a:t>
            </a:r>
          </a:p>
          <a:p>
            <a:pPr lvl="1"/>
            <a:r>
              <a:rPr lang="en-US" sz="2400" dirty="0"/>
              <a:t>ABDS approaches are better integrated than HPC approaches with ABDS data management like Hbase and are optimized for distributed data.</a:t>
            </a:r>
          </a:p>
          <a:p>
            <a:r>
              <a:rPr lang="en-US" sz="2400" dirty="0"/>
              <a:t>Heron, Spark and </a:t>
            </a:r>
            <a:r>
              <a:rPr lang="en-US" sz="2400" dirty="0" err="1"/>
              <a:t>Flink</a:t>
            </a:r>
            <a:r>
              <a:rPr lang="en-US" sz="2400" dirty="0"/>
              <a:t> </a:t>
            </a:r>
            <a:r>
              <a:rPr lang="en-US" sz="2400" b="1" dirty="0"/>
              <a:t>provide distributed dataflow runtime</a:t>
            </a:r>
          </a:p>
          <a:p>
            <a:r>
              <a:rPr lang="en-US" sz="2400" b="1" dirty="0"/>
              <a:t>Beam</a:t>
            </a:r>
            <a:r>
              <a:rPr lang="en-US" sz="2400" dirty="0"/>
              <a:t> prefers </a:t>
            </a:r>
            <a:r>
              <a:rPr lang="en-US" sz="2400" b="1" dirty="0" err="1"/>
              <a:t>Flink</a:t>
            </a:r>
            <a:r>
              <a:rPr lang="en-US" sz="2400" dirty="0"/>
              <a:t> as runtime and supports streaming and batch data</a:t>
            </a:r>
          </a:p>
          <a:p>
            <a:r>
              <a:rPr lang="en-US" sz="2400" dirty="0"/>
              <a:t>Use extensions of </a:t>
            </a:r>
            <a:r>
              <a:rPr lang="en-US" sz="2400" b="1" dirty="0"/>
              <a:t>Harp</a:t>
            </a:r>
            <a:r>
              <a:rPr lang="en-US" sz="2400" dirty="0"/>
              <a:t> as parallel computing interface and </a:t>
            </a:r>
            <a:r>
              <a:rPr lang="en-US" sz="2400" b="1" dirty="0"/>
              <a:t>Beam</a:t>
            </a:r>
            <a:r>
              <a:rPr lang="en-US" sz="2400" dirty="0"/>
              <a:t> as streaming/batch support of parallel workflows</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2650943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Infrastructure Nexus</a:t>
            </a:r>
          </a:p>
        </p:txBody>
      </p:sp>
      <p:sp>
        <p:nvSpPr>
          <p:cNvPr id="3" name="Subtitle 2"/>
          <p:cNvSpPr>
            <a:spLocks noGrp="1"/>
          </p:cNvSpPr>
          <p:nvPr>
            <p:ph type="subTitle" idx="1"/>
          </p:nvPr>
        </p:nvSpPr>
        <p:spPr/>
        <p:txBody>
          <a:bodyPr/>
          <a:lstStyle/>
          <a:p>
            <a:r>
              <a:rPr lang="en-US" sz="2400" dirty="0">
                <a:solidFill>
                  <a:schemeClr val="tx1"/>
                </a:solidFill>
              </a:rPr>
              <a:t>IaaS</a:t>
            </a:r>
            <a:br>
              <a:rPr lang="en-US" sz="2400" dirty="0">
                <a:solidFill>
                  <a:schemeClr val="tx1"/>
                </a:solidFill>
              </a:rPr>
            </a:br>
            <a:r>
              <a:rPr lang="en-US" sz="2400" dirty="0">
                <a:solidFill>
                  <a:schemeClr val="tx1"/>
                </a:solidFill>
              </a:rPr>
              <a:t>DevOps</a:t>
            </a:r>
            <a:br>
              <a:rPr lang="en-US" sz="2400" dirty="0">
                <a:solidFill>
                  <a:schemeClr val="tx1"/>
                </a:solidFill>
              </a:rPr>
            </a:br>
            <a:r>
              <a:rPr lang="en-US" sz="2400" dirty="0">
                <a:solidFill>
                  <a:schemeClr val="tx1"/>
                </a:solidFill>
              </a:rPr>
              <a:t>Cloudmesh</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56</a:t>
            </a:fld>
            <a:endParaRPr lang="en-US"/>
          </a:p>
        </p:txBody>
      </p:sp>
    </p:spTree>
    <p:extLst>
      <p:ext uri="{BB962C8B-B14F-4D97-AF65-F5344CB8AC3E}">
        <p14:creationId xmlns:p14="http://schemas.microsoft.com/office/powerpoint/2010/main" val="3490686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0"/>
            <a:ext cx="8382000" cy="685800"/>
          </a:xfrm>
        </p:spPr>
        <p:txBody>
          <a:bodyPr/>
          <a:lstStyle/>
          <a:p>
            <a:r>
              <a:rPr lang="en-US" dirty="0"/>
              <a:t>Constructing HPC-ABDS Exemplars</a:t>
            </a:r>
          </a:p>
        </p:txBody>
      </p:sp>
      <p:sp>
        <p:nvSpPr>
          <p:cNvPr id="3" name="Content Placeholder 2"/>
          <p:cNvSpPr>
            <a:spLocks noGrp="1"/>
          </p:cNvSpPr>
          <p:nvPr>
            <p:ph idx="1"/>
          </p:nvPr>
        </p:nvSpPr>
        <p:spPr>
          <a:xfrm>
            <a:off x="0" y="624975"/>
            <a:ext cx="9144000" cy="5606143"/>
          </a:xfrm>
        </p:spPr>
        <p:txBody>
          <a:bodyPr/>
          <a:lstStyle/>
          <a:p>
            <a:r>
              <a:rPr lang="en-US" sz="1800" dirty="0"/>
              <a:t>This is one of next steps in </a:t>
            </a:r>
            <a:r>
              <a:rPr lang="en-US" sz="1800" b="1" dirty="0"/>
              <a:t>NIST Big Data Working Group</a:t>
            </a:r>
          </a:p>
          <a:p>
            <a:r>
              <a:rPr lang="en-US" sz="1800" dirty="0"/>
              <a:t>Jobs are defined hierarchically as a combination of Ansible (preferred over Chef or Puppet as Python) scripts</a:t>
            </a:r>
          </a:p>
          <a:p>
            <a:r>
              <a:rPr lang="en-US" sz="1800" dirty="0"/>
              <a:t>Scripts are invoked on Infrastructure (</a:t>
            </a:r>
            <a:r>
              <a:rPr lang="en-US" sz="1800" b="1" dirty="0"/>
              <a:t>Cloudmesh</a:t>
            </a:r>
            <a:r>
              <a:rPr lang="en-US" sz="1800" dirty="0"/>
              <a:t> Tool)</a:t>
            </a:r>
          </a:p>
          <a:p>
            <a:r>
              <a:rPr lang="en-US" sz="1800" dirty="0"/>
              <a:t>INFO 524 </a:t>
            </a:r>
            <a:r>
              <a:rPr lang="en-US" sz="1800" b="1" dirty="0"/>
              <a:t>“Big Data Open Source Software Projects” </a:t>
            </a:r>
            <a:r>
              <a:rPr lang="en-US" sz="1800" dirty="0"/>
              <a:t>IU Data Science class required final project to be defined in Ansible and decent grade required that script worked (On NSF Chameleon and FutureSystems)</a:t>
            </a:r>
          </a:p>
          <a:p>
            <a:pPr lvl="1"/>
            <a:r>
              <a:rPr lang="en-US" sz="1800" dirty="0"/>
              <a:t>80 students gave 37 projects with ~15 pretty good such as</a:t>
            </a:r>
          </a:p>
          <a:p>
            <a:pPr lvl="1"/>
            <a:r>
              <a:rPr lang="en-US" sz="1800" dirty="0"/>
              <a:t>“Machine Learning benchmarks on Hadoop with </a:t>
            </a:r>
            <a:r>
              <a:rPr lang="en-US" sz="1800" dirty="0" err="1"/>
              <a:t>HiBench</a:t>
            </a:r>
            <a:r>
              <a:rPr lang="en-US" sz="1800" dirty="0"/>
              <a:t>”, Hadoop/Yarn, Spark, Mahout, Hbase</a:t>
            </a:r>
          </a:p>
          <a:p>
            <a:pPr lvl="1"/>
            <a:r>
              <a:rPr lang="en-US" sz="1800" dirty="0"/>
              <a:t>“Human and Face Detection from Video”, Hadoop (Yarn), Spark, </a:t>
            </a:r>
            <a:r>
              <a:rPr lang="en-US" sz="1800" dirty="0" err="1"/>
              <a:t>OpenCV</a:t>
            </a:r>
            <a:r>
              <a:rPr lang="en-US" sz="1800" dirty="0"/>
              <a:t>, Mahout, </a:t>
            </a:r>
            <a:r>
              <a:rPr lang="en-US" sz="1800" dirty="0" err="1"/>
              <a:t>MLLib</a:t>
            </a:r>
            <a:endParaRPr lang="en-US" sz="1800" dirty="0"/>
          </a:p>
          <a:p>
            <a:r>
              <a:rPr lang="en-US" sz="1800" dirty="0"/>
              <a:t>Build up </a:t>
            </a:r>
            <a:r>
              <a:rPr lang="en-US" sz="1800" b="1" dirty="0"/>
              <a:t>curated collection of Ansible scripts </a:t>
            </a:r>
            <a:r>
              <a:rPr lang="en-US" sz="1800" dirty="0"/>
              <a:t>defining use cases for benchmarking, standards, education </a:t>
            </a:r>
            <a:br>
              <a:rPr lang="en-US" sz="1800" dirty="0"/>
            </a:br>
            <a:r>
              <a:rPr lang="en-US" sz="1400" dirty="0">
                <a:hlinkClick r:id="rId2"/>
              </a:rPr>
              <a:t>https://docs.google.com/document/d/1INwwU4aUAD_bj-XpNzi2rz3qY8rBMPFRVlx95k0-xc4</a:t>
            </a:r>
            <a:endParaRPr lang="en-US" sz="1400" dirty="0"/>
          </a:p>
          <a:p>
            <a:r>
              <a:rPr lang="en-US" sz="1800" dirty="0"/>
              <a:t>Fall 2015 class INFO 523 introductory data science class was less constrained; students just had to run a data science application but catalog interesting</a:t>
            </a:r>
          </a:p>
          <a:p>
            <a:pPr lvl="1"/>
            <a:r>
              <a:rPr lang="en-US" sz="1800" dirty="0"/>
              <a:t>140 students: 45 Projects (NOT required) with </a:t>
            </a:r>
            <a:r>
              <a:rPr lang="fr-FR" sz="1800" dirty="0"/>
              <a:t>91 technologies, 39 </a:t>
            </a:r>
            <a:r>
              <a:rPr lang="fr-FR" sz="1800" dirty="0" err="1"/>
              <a:t>datasets</a:t>
            </a:r>
            <a:endParaRPr lang="en-US" sz="18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5/17/2016</a:t>
            </a:r>
          </a:p>
        </p:txBody>
      </p:sp>
    </p:spTree>
    <p:extLst>
      <p:ext uri="{BB962C8B-B14F-4D97-AF65-F5344CB8AC3E}">
        <p14:creationId xmlns:p14="http://schemas.microsoft.com/office/powerpoint/2010/main" val="1360208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09600"/>
            <a:ext cx="9144000" cy="5410200"/>
          </a:xfrm>
        </p:spPr>
        <p:txBody>
          <a:bodyPr>
            <a:noAutofit/>
          </a:bodyPr>
          <a:lstStyle/>
          <a:p>
            <a:pPr>
              <a:spcBef>
                <a:spcPts val="0"/>
              </a:spcBef>
            </a:pPr>
            <a:r>
              <a:rPr lang="en-US" sz="2100" b="1" dirty="0"/>
              <a:t>Model: </a:t>
            </a:r>
            <a:r>
              <a:rPr lang="en-US" sz="2100" dirty="0"/>
              <a:t>Define software configuration with tools like Ansible (Chef, Puppet); instantiate on a virtual cluster</a:t>
            </a:r>
          </a:p>
          <a:p>
            <a:pPr>
              <a:spcBef>
                <a:spcPts val="0"/>
              </a:spcBef>
            </a:pPr>
            <a:r>
              <a:rPr lang="en-US" sz="2100" b="1" dirty="0"/>
              <a:t>Save scripts not virtual machines </a:t>
            </a:r>
            <a:r>
              <a:rPr lang="en-US" sz="2100" dirty="0"/>
              <a:t>and let script build applications</a:t>
            </a:r>
          </a:p>
          <a:p>
            <a:pPr>
              <a:spcBef>
                <a:spcPts val="0"/>
              </a:spcBef>
            </a:pPr>
            <a:r>
              <a:rPr lang="en-US" sz="2100" b="1" dirty="0"/>
              <a:t>Cloudmesh</a:t>
            </a:r>
            <a:r>
              <a:rPr lang="en-US" sz="2100" dirty="0"/>
              <a:t> is an easy-to-use command line program/shell and portal to interface with heterogeneous infrastructures taking script as input</a:t>
            </a:r>
          </a:p>
          <a:p>
            <a:pPr lvl="1">
              <a:spcBef>
                <a:spcPts val="0"/>
              </a:spcBef>
            </a:pPr>
            <a:r>
              <a:rPr lang="en-US" sz="2100" dirty="0"/>
              <a:t>It first defines virtual cluster and then instantiates script on it</a:t>
            </a:r>
          </a:p>
          <a:p>
            <a:pPr lvl="1">
              <a:spcBef>
                <a:spcPts val="0"/>
              </a:spcBef>
            </a:pPr>
            <a:r>
              <a:rPr lang="en-US" sz="2100" dirty="0"/>
              <a:t>It has several common Ansible defined software built in</a:t>
            </a:r>
          </a:p>
          <a:p>
            <a:pPr>
              <a:spcBef>
                <a:spcPts val="0"/>
              </a:spcBef>
            </a:pPr>
            <a:r>
              <a:rPr lang="en-US" sz="2100" dirty="0"/>
              <a:t>Supports OpenStack, AWS, Azure, SDSC Comet, virtualbox, libcloud supported clouds as well as classic HPC and Docker infrastructures</a:t>
            </a:r>
          </a:p>
          <a:p>
            <a:pPr lvl="1">
              <a:spcBef>
                <a:spcPts val="0"/>
              </a:spcBef>
            </a:pPr>
            <a:r>
              <a:rPr lang="en-US" sz="2100" dirty="0"/>
              <a:t>Has an abstraction layer that makes it possible to integrate other IaaS frameworks</a:t>
            </a:r>
          </a:p>
          <a:p>
            <a:pPr>
              <a:spcBef>
                <a:spcPts val="0"/>
              </a:spcBef>
            </a:pPr>
            <a:r>
              <a:rPr lang="en-US" sz="2100" dirty="0"/>
              <a:t>Managing VMs across different IaaS providers is easier</a:t>
            </a:r>
          </a:p>
          <a:p>
            <a:pPr>
              <a:spcBef>
                <a:spcPts val="0"/>
              </a:spcBef>
            </a:pPr>
            <a:r>
              <a:rPr lang="en-US" sz="2100" dirty="0"/>
              <a:t>Demonstrated interaction with various cloud providers:</a:t>
            </a:r>
          </a:p>
          <a:p>
            <a:pPr lvl="1">
              <a:spcBef>
                <a:spcPts val="0"/>
              </a:spcBef>
            </a:pPr>
            <a:r>
              <a:rPr lang="en-US" sz="2100" dirty="0"/>
              <a:t>FutureSystems, Chameleon Cloud, Jetstream, </a:t>
            </a:r>
            <a:r>
              <a:rPr lang="en-US" sz="2100" dirty="0" err="1"/>
              <a:t>CloudLab</a:t>
            </a:r>
            <a:r>
              <a:rPr lang="en-US" sz="2100" dirty="0"/>
              <a:t>, </a:t>
            </a:r>
            <a:r>
              <a:rPr lang="en-US" sz="2100" dirty="0" err="1"/>
              <a:t>Cybera</a:t>
            </a:r>
            <a:r>
              <a:rPr lang="en-US" sz="2100" dirty="0"/>
              <a:t>, AWS, Azure, virtualbox</a:t>
            </a:r>
          </a:p>
          <a:p>
            <a:pPr>
              <a:spcBef>
                <a:spcPts val="0"/>
              </a:spcBef>
            </a:pPr>
            <a:r>
              <a:rPr lang="en-US" sz="2100" b="1" dirty="0"/>
              <a:t>Status: </a:t>
            </a:r>
            <a:r>
              <a:rPr lang="en-US" sz="2100" dirty="0"/>
              <a:t>AWS, and Azure, </a:t>
            </a:r>
            <a:r>
              <a:rPr lang="en-US" sz="2100" dirty="0" err="1"/>
              <a:t>VirtualBox</a:t>
            </a:r>
            <a:r>
              <a:rPr lang="en-US" sz="2100" dirty="0"/>
              <a:t>, Docker need improvements; we focus currently on SDSC Comet and NSF resources that use OpenStack</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58</a:t>
            </a:fld>
            <a:endParaRPr lang="en-US" dirty="0">
              <a:solidFill>
                <a:prstClr val="black"/>
              </a:solidFill>
            </a:endParaRPr>
          </a:p>
        </p:txBody>
      </p:sp>
      <p:sp>
        <p:nvSpPr>
          <p:cNvPr id="5" name="TextBox 4"/>
          <p:cNvSpPr txBox="1"/>
          <p:nvPr/>
        </p:nvSpPr>
        <p:spPr>
          <a:xfrm>
            <a:off x="1905000" y="6208066"/>
            <a:ext cx="5004896" cy="461665"/>
          </a:xfrm>
          <a:prstGeom prst="rect">
            <a:avLst/>
          </a:prstGeom>
          <a:solidFill>
            <a:schemeClr val="tx1"/>
          </a:solidFill>
        </p:spPr>
        <p:txBody>
          <a:bodyPr wrap="none" rtlCol="0">
            <a:spAutoFit/>
          </a:bodyPr>
          <a:lstStyle/>
          <a:p>
            <a:r>
              <a:rPr lang="en-US" b="1" dirty="0">
                <a:solidFill>
                  <a:schemeClr val="tx2"/>
                </a:solidFill>
              </a:rPr>
              <a:t>HPC Cloud Interoperability Layer</a:t>
            </a:r>
          </a:p>
        </p:txBody>
      </p:sp>
      <p:sp>
        <p:nvSpPr>
          <p:cNvPr id="6" name="Date Placeholder 5"/>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74609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994" y="0"/>
            <a:ext cx="4339046" cy="793180"/>
          </a:xfrm>
        </p:spPr>
        <p:txBody>
          <a:bodyPr/>
          <a:lstStyle/>
          <a:p>
            <a:pPr algn="ctr"/>
            <a:r>
              <a:rPr lang="en-US" sz="2800" dirty="0"/>
              <a:t>Cloudmesh Architecture</a:t>
            </a:r>
          </a:p>
        </p:txBody>
      </p:sp>
      <p:sp>
        <p:nvSpPr>
          <p:cNvPr id="3" name="Content Placeholder 2"/>
          <p:cNvSpPr>
            <a:spLocks noGrp="1"/>
          </p:cNvSpPr>
          <p:nvPr>
            <p:ph idx="1"/>
          </p:nvPr>
        </p:nvSpPr>
        <p:spPr>
          <a:xfrm>
            <a:off x="0" y="3538083"/>
            <a:ext cx="9144000" cy="949325"/>
          </a:xfrm>
        </p:spPr>
        <p:txBody>
          <a:bodyPr/>
          <a:lstStyle/>
          <a:p>
            <a:r>
              <a:rPr lang="en-US" sz="1600" dirty="0"/>
              <a:t>We define a basic virtual cluster which is a set of instances with a common security context</a:t>
            </a:r>
          </a:p>
          <a:p>
            <a:r>
              <a:rPr lang="en-US" sz="1600" dirty="0"/>
              <a:t>We then add basic tools including languages Python Java etc.</a:t>
            </a:r>
          </a:p>
          <a:p>
            <a:r>
              <a:rPr lang="en-US" sz="1600" dirty="0"/>
              <a:t>Then add management tools such as Yarn, </a:t>
            </a:r>
            <a:r>
              <a:rPr lang="en-US" sz="1600" dirty="0" err="1"/>
              <a:t>Mesos</a:t>
            </a:r>
            <a:r>
              <a:rPr lang="en-US" sz="1600" dirty="0"/>
              <a:t>, Storm, </a:t>
            </a:r>
            <a:r>
              <a:rPr lang="en-US" sz="1600" dirty="0" err="1"/>
              <a:t>Slurm</a:t>
            </a:r>
            <a:r>
              <a:rPr lang="en-US" sz="1600" dirty="0"/>
              <a:t> </a:t>
            </a:r>
            <a:r>
              <a:rPr lang="en-US" sz="1600" dirty="0" err="1"/>
              <a:t>etc</a:t>
            </a:r>
            <a:r>
              <a:rPr lang="en-US" sz="1600" dirty="0"/>
              <a:t> …..</a:t>
            </a:r>
          </a:p>
          <a:p>
            <a:r>
              <a:rPr lang="en-US" sz="1600" dirty="0"/>
              <a:t>Then add roles for different HPC-ABDS PaaS subsystems such as Hbase, Spark</a:t>
            </a:r>
          </a:p>
          <a:p>
            <a:pPr lvl="1"/>
            <a:r>
              <a:rPr lang="en-US" sz="1600" dirty="0"/>
              <a:t>There will be dependencies e.g. Storm role uses Zookeeper</a:t>
            </a:r>
          </a:p>
          <a:p>
            <a:r>
              <a:rPr lang="en-US" sz="1600" dirty="0"/>
              <a:t>Any one project picks some of HPC-ABDS PaaS Ansible roles and adds &gt;=1 SaaS that are specific to their project and for example read project data and perform project analytics</a:t>
            </a:r>
          </a:p>
          <a:p>
            <a:r>
              <a:rPr lang="en-US" sz="1600" dirty="0"/>
              <a:t>E.g. there will be an </a:t>
            </a:r>
            <a:r>
              <a:rPr lang="en-US" sz="1600" dirty="0" err="1"/>
              <a:t>OpenCV</a:t>
            </a:r>
            <a:r>
              <a:rPr lang="en-US" sz="1600" dirty="0"/>
              <a:t> role used in Image processing applications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a:picLocks noChangeAspect="1"/>
          </p:cNvPicPr>
          <p:nvPr/>
        </p:nvPicPr>
        <p:blipFill>
          <a:blip r:embed="rId2"/>
          <a:stretch>
            <a:fillRect/>
          </a:stretch>
        </p:blipFill>
        <p:spPr>
          <a:xfrm>
            <a:off x="5029200" y="715482"/>
            <a:ext cx="4019006" cy="2680295"/>
          </a:xfrm>
          <a:prstGeom prst="rect">
            <a:avLst/>
          </a:prstGeom>
        </p:spPr>
      </p:pic>
      <p:pic>
        <p:nvPicPr>
          <p:cNvPr id="7" name="Picture 6"/>
          <p:cNvPicPr>
            <a:picLocks noChangeAspect="1"/>
          </p:cNvPicPr>
          <p:nvPr/>
        </p:nvPicPr>
        <p:blipFill>
          <a:blip r:embed="rId3"/>
          <a:stretch>
            <a:fillRect/>
          </a:stretch>
        </p:blipFill>
        <p:spPr>
          <a:xfrm>
            <a:off x="1172391" y="52919"/>
            <a:ext cx="3429000" cy="3452428"/>
          </a:xfrm>
          <a:prstGeom prst="rect">
            <a:avLst/>
          </a:prstGeom>
        </p:spPr>
      </p:pic>
      <p:sp>
        <p:nvSpPr>
          <p:cNvPr id="8" name="TextBox 7"/>
          <p:cNvSpPr txBox="1"/>
          <p:nvPr/>
        </p:nvSpPr>
        <p:spPr>
          <a:xfrm flipH="1">
            <a:off x="102324" y="2646047"/>
            <a:ext cx="3002281" cy="830997"/>
          </a:xfrm>
          <a:prstGeom prst="rect">
            <a:avLst/>
          </a:prstGeom>
          <a:solidFill>
            <a:schemeClr val="tx2">
              <a:lumMod val="90000"/>
            </a:schemeClr>
          </a:solidFill>
        </p:spPr>
        <p:txBody>
          <a:bodyPr wrap="square" rtlCol="0">
            <a:spAutoFit/>
          </a:bodyPr>
          <a:lstStyle/>
          <a:p>
            <a:r>
              <a:rPr lang="en-US" dirty="0"/>
              <a:t>Software Engineering Process</a:t>
            </a:r>
          </a:p>
        </p:txBody>
      </p:sp>
    </p:spTree>
    <p:extLst>
      <p:ext uri="{BB962C8B-B14F-4D97-AF65-F5344CB8AC3E}">
        <p14:creationId xmlns:p14="http://schemas.microsoft.com/office/powerpoint/2010/main" val="13314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2578"/>
            <a:ext cx="8382000" cy="510822"/>
          </a:xfrm>
        </p:spPr>
        <p:txBody>
          <a:bodyPr/>
          <a:lstStyle/>
          <a:p>
            <a:pPr algn="ctr"/>
            <a:r>
              <a:rPr lang="en-US" sz="2800" b="1" dirty="0"/>
              <a:t>Main Components of SPIDAL Project</a:t>
            </a:r>
          </a:p>
        </p:txBody>
      </p:sp>
      <p:sp>
        <p:nvSpPr>
          <p:cNvPr id="3" name="Content Placeholder 2"/>
          <p:cNvSpPr>
            <a:spLocks noGrp="1"/>
          </p:cNvSpPr>
          <p:nvPr>
            <p:ph idx="1"/>
          </p:nvPr>
        </p:nvSpPr>
        <p:spPr>
          <a:xfrm>
            <a:off x="18393" y="381000"/>
            <a:ext cx="9144000" cy="4038600"/>
          </a:xfrm>
        </p:spPr>
        <p:txBody>
          <a:bodyPr>
            <a:noAutofit/>
          </a:bodyPr>
          <a:lstStyle/>
          <a:p>
            <a:pPr>
              <a:spcBef>
                <a:spcPts val="600"/>
              </a:spcBef>
            </a:pPr>
            <a:r>
              <a:rPr lang="en-US" sz="1800" dirty="0">
                <a:solidFill>
                  <a:srgbClr val="B30838"/>
                </a:solidFill>
              </a:rPr>
              <a:t>Design and Build </a:t>
            </a:r>
            <a:r>
              <a:rPr lang="en-US" sz="1800" b="1" dirty="0">
                <a:solidFill>
                  <a:srgbClr val="B30838"/>
                </a:solidFill>
              </a:rPr>
              <a:t>Scalable High Performance Data Analytics Library</a:t>
            </a:r>
          </a:p>
          <a:p>
            <a:pPr>
              <a:spcBef>
                <a:spcPts val="600"/>
              </a:spcBef>
            </a:pPr>
            <a:r>
              <a:rPr lang="en-US" sz="1800" b="1" dirty="0">
                <a:solidFill>
                  <a:srgbClr val="B30838"/>
                </a:solidFill>
              </a:rPr>
              <a:t>SPIDAL (Scalable Parallel Interoperable Data Analytics Library): </a:t>
            </a:r>
            <a:r>
              <a:rPr lang="en-US" sz="1800" dirty="0">
                <a:solidFill>
                  <a:srgbClr val="B30838"/>
                </a:solidFill>
              </a:rPr>
              <a:t>Scalable Analytics for:</a:t>
            </a:r>
          </a:p>
          <a:p>
            <a:pPr lvl="1">
              <a:spcBef>
                <a:spcPts val="600"/>
              </a:spcBef>
            </a:pPr>
            <a:r>
              <a:rPr lang="en-US" sz="1800" dirty="0">
                <a:solidFill>
                  <a:srgbClr val="B30838"/>
                </a:solidFill>
              </a:rPr>
              <a:t>Domain specific data analytics libraries – mainly from project.</a:t>
            </a:r>
          </a:p>
          <a:p>
            <a:pPr lvl="1">
              <a:spcBef>
                <a:spcPts val="600"/>
              </a:spcBef>
            </a:pPr>
            <a:r>
              <a:rPr lang="en-US" sz="1800" dirty="0">
                <a:solidFill>
                  <a:srgbClr val="B30838"/>
                </a:solidFill>
              </a:rPr>
              <a:t>Add Core Machine learning libraries – mainly from community.</a:t>
            </a:r>
          </a:p>
          <a:p>
            <a:pPr lvl="1">
              <a:spcBef>
                <a:spcPts val="600"/>
              </a:spcBef>
            </a:pPr>
            <a:r>
              <a:rPr lang="en-US" sz="1800" dirty="0">
                <a:solidFill>
                  <a:srgbClr val="B30838"/>
                </a:solidFill>
              </a:rPr>
              <a:t>Performance of Java and MIDAS Inter- and Intra-node</a:t>
            </a:r>
            <a:r>
              <a:rPr lang="en-US" sz="1600" dirty="0"/>
              <a:t>.</a:t>
            </a:r>
          </a:p>
          <a:p>
            <a:pPr>
              <a:spcBef>
                <a:spcPts val="600"/>
              </a:spcBef>
            </a:pPr>
            <a:r>
              <a:rPr lang="en-US" sz="1800" b="1" dirty="0"/>
              <a:t>NIST Big Data Application Analysis </a:t>
            </a:r>
            <a:r>
              <a:rPr lang="en-US" sz="1800" dirty="0"/>
              <a:t>– features of data intensive Applications deriving 64 Convergence Diamonds. </a:t>
            </a:r>
            <a:r>
              <a:rPr lang="en-US" sz="1800" b="1" dirty="0">
                <a:solidFill>
                  <a:srgbClr val="FF0000"/>
                </a:solidFill>
              </a:rPr>
              <a:t>Application Nexus.</a:t>
            </a:r>
          </a:p>
          <a:p>
            <a:pPr>
              <a:spcBef>
                <a:spcPts val="600"/>
              </a:spcBef>
            </a:pPr>
            <a:r>
              <a:rPr lang="en-US" sz="1800" b="1" dirty="0"/>
              <a:t>HPC-ABDS: </a:t>
            </a:r>
            <a:r>
              <a:rPr lang="en-US" sz="1800" dirty="0"/>
              <a:t>Cloud-HPC interoperable software </a:t>
            </a:r>
            <a:r>
              <a:rPr lang="en-US" sz="1800" b="1" dirty="0"/>
              <a:t>performance of HPC </a:t>
            </a:r>
            <a:r>
              <a:rPr lang="en-US" sz="1800" dirty="0"/>
              <a:t>(High Performance Computing) and the rich</a:t>
            </a:r>
            <a:r>
              <a:rPr lang="en-US" sz="1800" b="1" dirty="0"/>
              <a:t> functionality </a:t>
            </a:r>
            <a:r>
              <a:rPr lang="en-US" sz="1800" dirty="0"/>
              <a:t>of the commodity </a:t>
            </a:r>
            <a:r>
              <a:rPr lang="en-US" sz="1800" b="1" dirty="0"/>
              <a:t>Apache Big Data Stack</a:t>
            </a:r>
            <a:r>
              <a:rPr lang="en-US" sz="1800" dirty="0"/>
              <a:t>. </a:t>
            </a:r>
            <a:r>
              <a:rPr lang="en-US" sz="1800" b="1" dirty="0">
                <a:solidFill>
                  <a:srgbClr val="FF0000"/>
                </a:solidFill>
              </a:rPr>
              <a:t>Software Nexus</a:t>
            </a:r>
          </a:p>
          <a:p>
            <a:pPr>
              <a:spcBef>
                <a:spcPts val="600"/>
              </a:spcBef>
            </a:pPr>
            <a:r>
              <a:rPr lang="en-US" sz="1800" b="1" dirty="0"/>
              <a:t>MIDAS: </a:t>
            </a:r>
            <a:r>
              <a:rPr lang="en-US" sz="1800" dirty="0"/>
              <a:t>Integrating Middleware – from project.</a:t>
            </a:r>
          </a:p>
          <a:p>
            <a:pPr>
              <a:spcBef>
                <a:spcPts val="600"/>
              </a:spcBef>
            </a:pPr>
            <a:r>
              <a:rPr lang="en-US" sz="1800" b="1" dirty="0"/>
              <a:t>Applications: </a:t>
            </a:r>
            <a:r>
              <a:rPr lang="en-US" sz="1800" dirty="0"/>
              <a:t>Biomolecular Simulations, Network and Computational Social Science, Epidemiology, Computer Vision, Geographical Information Systems, Remote Sensing for Polar Science and Pathology Informatics, Streaming for robotics, streaming stock analytics</a:t>
            </a:r>
            <a:endParaRPr lang="en-US" sz="800" dirty="0"/>
          </a:p>
          <a:p>
            <a:pPr>
              <a:spcBef>
                <a:spcPts val="600"/>
              </a:spcBef>
            </a:pPr>
            <a:r>
              <a:rPr lang="en-US" sz="1800" b="1" dirty="0"/>
              <a:t>Implementations: </a:t>
            </a:r>
            <a:r>
              <a:rPr lang="en-US" sz="1800" dirty="0"/>
              <a:t>HPC as well as clouds (OpenStack, Docker) Convergence with common DevOps tool  </a:t>
            </a:r>
            <a:r>
              <a:rPr lang="en-US" sz="1800" b="1" dirty="0">
                <a:solidFill>
                  <a:srgbClr val="FF0000"/>
                </a:solidFill>
              </a:rPr>
              <a:t>Hardware Nexus</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6</a:t>
            </a:fld>
            <a:endParaRPr lang="en-US" dirty="0">
              <a:solidFill>
                <a:prstClr val="black"/>
              </a:solidFill>
            </a:endParaRPr>
          </a:p>
        </p:txBody>
      </p:sp>
      <p:sp>
        <p:nvSpPr>
          <p:cNvPr id="4" name="Date Placeholder 3"/>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460169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SPIDAL Algorithms</a:t>
            </a:r>
          </a:p>
        </p:txBody>
      </p:sp>
      <p:sp>
        <p:nvSpPr>
          <p:cNvPr id="3" name="Subtitle 2"/>
          <p:cNvSpPr>
            <a:spLocks noGrp="1"/>
          </p:cNvSpPr>
          <p:nvPr>
            <p:ph type="subTitle" idx="1"/>
          </p:nvPr>
        </p:nvSpPr>
        <p:spPr/>
        <p:txBody>
          <a:bodyPr/>
          <a:lstStyle/>
          <a:p>
            <a:pPr marL="457200" indent="-457200" algn="l">
              <a:buFont typeface="+mj-lt"/>
              <a:buAutoNum type="arabicPeriod"/>
            </a:pPr>
            <a:r>
              <a:rPr lang="en-US" sz="2400" dirty="0">
                <a:solidFill>
                  <a:schemeClr val="tx1"/>
                </a:solidFill>
              </a:rPr>
              <a:t>Core</a:t>
            </a:r>
          </a:p>
          <a:p>
            <a:pPr marL="457200" indent="-457200" algn="l">
              <a:buFont typeface="+mj-lt"/>
              <a:buAutoNum type="arabicPeriod"/>
            </a:pPr>
            <a:r>
              <a:rPr lang="en-US" sz="2400" dirty="0">
                <a:solidFill>
                  <a:schemeClr val="tx1"/>
                </a:solidFill>
              </a:rPr>
              <a:t>Optimization</a:t>
            </a:r>
          </a:p>
          <a:p>
            <a:pPr marL="457200" indent="-457200" algn="l">
              <a:buFont typeface="+mj-lt"/>
              <a:buAutoNum type="arabicPeriod"/>
            </a:pPr>
            <a:r>
              <a:rPr lang="en-US" sz="2400" dirty="0">
                <a:solidFill>
                  <a:schemeClr val="tx1"/>
                </a:solidFill>
              </a:rPr>
              <a:t>Graph</a:t>
            </a:r>
          </a:p>
          <a:p>
            <a:pPr marL="457200" indent="-457200" algn="l">
              <a:buFont typeface="+mj-lt"/>
              <a:buAutoNum type="arabicPeriod"/>
            </a:pPr>
            <a:r>
              <a:rPr lang="en-US" sz="2400" dirty="0">
                <a:solidFill>
                  <a:schemeClr val="tx1"/>
                </a:solidFill>
              </a:rPr>
              <a:t>Domain Specific</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60</a:t>
            </a:fld>
            <a:endParaRPr lang="en-US"/>
          </a:p>
        </p:txBody>
      </p:sp>
    </p:spTree>
    <p:extLst>
      <p:ext uri="{BB962C8B-B14F-4D97-AF65-F5344CB8AC3E}">
        <p14:creationId xmlns:p14="http://schemas.microsoft.com/office/powerpoint/2010/main" val="2825481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a:t>
            </a:r>
          </a:p>
        </p:txBody>
      </p:sp>
      <p:sp>
        <p:nvSpPr>
          <p:cNvPr id="3" name="Content Placeholder 2"/>
          <p:cNvSpPr>
            <a:spLocks noGrp="1"/>
          </p:cNvSpPr>
          <p:nvPr>
            <p:ph idx="1"/>
          </p:nvPr>
        </p:nvSpPr>
        <p:spPr>
          <a:xfrm>
            <a:off x="1" y="609600"/>
            <a:ext cx="8980712" cy="5334000"/>
          </a:xfrm>
        </p:spPr>
        <p:txBody>
          <a:bodyPr/>
          <a:lstStyle/>
          <a:p>
            <a:r>
              <a:rPr lang="en-US" dirty="0"/>
              <a:t>Several parallel core machine learning algorithms; need to add SPIDAL Java optimizations to complete parallel codes except MPI MDS</a:t>
            </a:r>
          </a:p>
          <a:p>
            <a:pPr lvl="1"/>
            <a:r>
              <a:rPr lang="en-US" sz="1600" u="sng" dirty="0">
                <a:hlinkClick r:id="rId2"/>
              </a:rPr>
              <a:t>https://www.gitbook.com/book/esaliya/global-machine-learning-with-dsc-spidal/details</a:t>
            </a:r>
            <a:endParaRPr lang="en-US" sz="1600" dirty="0"/>
          </a:p>
          <a:p>
            <a:r>
              <a:rPr lang="en-US" b="1" dirty="0"/>
              <a:t>O(N</a:t>
            </a:r>
            <a:r>
              <a:rPr lang="en-US" b="1" baseline="30000" dirty="0"/>
              <a:t>2</a:t>
            </a:r>
            <a:r>
              <a:rPr lang="en-US" b="1" dirty="0"/>
              <a:t>) distance matrices </a:t>
            </a:r>
            <a:r>
              <a:rPr lang="en-US" dirty="0"/>
              <a:t>calculation with Hadoop parallelism and various options (storage </a:t>
            </a:r>
            <a:r>
              <a:rPr lang="en-US" dirty="0" err="1"/>
              <a:t>MongoDB</a:t>
            </a:r>
            <a:r>
              <a:rPr lang="en-US" dirty="0"/>
              <a:t> vs. distributed files), normalization, packing to save memory  usage, exploiting symmetry</a:t>
            </a:r>
            <a:endParaRPr lang="en-US" b="1" dirty="0"/>
          </a:p>
          <a:p>
            <a:r>
              <a:rPr lang="en-US" b="1" dirty="0"/>
              <a:t>WDA-SMACOF: Multidimensional scaling MDS </a:t>
            </a:r>
            <a:r>
              <a:rPr lang="en-US" dirty="0"/>
              <a:t>is optimal nonlinear dimension reduction  enhanced by SMACOF, deterministic annealing and Conjugate gradient for non-uniform weights. Used in many applications</a:t>
            </a:r>
          </a:p>
          <a:p>
            <a:pPr lvl="1"/>
            <a:r>
              <a:rPr lang="en-US" dirty="0"/>
              <a:t>MPI (shared memory) and MIDAS (Harp) versions</a:t>
            </a:r>
          </a:p>
          <a:p>
            <a:r>
              <a:rPr lang="en-US" b="1" dirty="0"/>
              <a:t>MDS Alignment </a:t>
            </a:r>
            <a:r>
              <a:rPr lang="en-US" dirty="0"/>
              <a:t>to optimally align related point sets, as in MDS time series</a:t>
            </a:r>
          </a:p>
          <a:p>
            <a:r>
              <a:rPr lang="en-US" b="1" dirty="0" err="1"/>
              <a:t>WebPlotViz</a:t>
            </a:r>
            <a:r>
              <a:rPr lang="en-US" b="1" dirty="0"/>
              <a:t> </a:t>
            </a:r>
            <a:r>
              <a:rPr lang="en-US" dirty="0"/>
              <a:t>data management (MongoDB) and browser visualization for 3D point sets including time series. Available as source or SaaS</a:t>
            </a:r>
          </a:p>
          <a:p>
            <a:r>
              <a:rPr lang="en-US" b="1" dirty="0"/>
              <a:t>MDS as </a:t>
            </a:r>
            <a:r>
              <a:rPr lang="en-US" b="1" dirty="0">
                <a:sym typeface="Symbol" panose="05050102010706020507" pitchFamily="18" charset="2"/>
              </a:rPr>
              <a:t></a:t>
            </a:r>
            <a:r>
              <a:rPr lang="en-US" b="1" baseline="30000" dirty="0">
                <a:sym typeface="Symbol" panose="05050102010706020507" pitchFamily="18" charset="2"/>
              </a:rPr>
              <a:t>2</a:t>
            </a:r>
            <a:r>
              <a:rPr lang="en-US" b="1" dirty="0">
                <a:sym typeface="Symbol" panose="05050102010706020507" pitchFamily="18" charset="2"/>
              </a:rPr>
              <a:t> using </a:t>
            </a:r>
            <a:r>
              <a:rPr lang="en-US" b="1" dirty="0" err="1">
                <a:sym typeface="Symbol" panose="05050102010706020507" pitchFamily="18" charset="2"/>
              </a:rPr>
              <a:t>Manxcat</a:t>
            </a:r>
            <a:r>
              <a:rPr lang="en-US" b="1" dirty="0">
                <a:sym typeface="Symbol" panose="05050102010706020507" pitchFamily="18" charset="2"/>
              </a:rPr>
              <a:t>. </a:t>
            </a:r>
            <a:r>
              <a:rPr lang="en-US" dirty="0">
                <a:sym typeface="Symbol" panose="05050102010706020507" pitchFamily="18" charset="2"/>
              </a:rPr>
              <a:t>Alternative more general but less reliable solution of MDS. Latest version of WDA-SMACOF usually preferable</a:t>
            </a:r>
          </a:p>
          <a:p>
            <a:r>
              <a:rPr lang="en-US" dirty="0">
                <a:sym typeface="Symbol" panose="05050102010706020507" pitchFamily="18" charset="2"/>
              </a:rPr>
              <a:t>Other </a:t>
            </a:r>
            <a:r>
              <a:rPr lang="en-US" b="1" dirty="0">
                <a:sym typeface="Symbol" panose="05050102010706020507" pitchFamily="18" charset="2"/>
              </a:rPr>
              <a:t>Dimension Reduction</a:t>
            </a:r>
            <a:r>
              <a:rPr lang="en-US" dirty="0">
                <a:sym typeface="Symbol" panose="05050102010706020507" pitchFamily="18" charset="2"/>
              </a:rPr>
              <a:t>: SVD, PCA, GTM to do</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16128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II</a:t>
            </a:r>
          </a:p>
        </p:txBody>
      </p:sp>
      <p:sp>
        <p:nvSpPr>
          <p:cNvPr id="3" name="Content Placeholder 2"/>
          <p:cNvSpPr>
            <a:spLocks noGrp="1"/>
          </p:cNvSpPr>
          <p:nvPr>
            <p:ph idx="1"/>
          </p:nvPr>
        </p:nvSpPr>
        <p:spPr>
          <a:xfrm>
            <a:off x="9525" y="609600"/>
            <a:ext cx="8980712" cy="5446638"/>
          </a:xfrm>
        </p:spPr>
        <p:txBody>
          <a:bodyPr/>
          <a:lstStyle/>
          <a:p>
            <a:r>
              <a:rPr lang="en-US" sz="1800" b="1" dirty="0"/>
              <a:t>Latent Dirichlet Allocation LDA </a:t>
            </a:r>
            <a:r>
              <a:rPr lang="en-US" sz="1800" dirty="0"/>
              <a:t>for topic finding in text collections; new algorithm with MIDAS runtime outperforming current best practice</a:t>
            </a:r>
          </a:p>
          <a:p>
            <a:r>
              <a:rPr lang="en-US" sz="1800" b="1" dirty="0"/>
              <a:t>DA-PWC Deterministic Annealing Pairwise Clustering</a:t>
            </a:r>
            <a:r>
              <a:rPr lang="en-US" sz="1800" dirty="0"/>
              <a:t> for case where points aren’t in a vector space; used extensively to cluster DNA and proteomic sequences; improved algorithm over other published. Parallelism good but needs SPIDAL Java</a:t>
            </a:r>
          </a:p>
          <a:p>
            <a:r>
              <a:rPr lang="en-US" sz="1800" b="1" dirty="0"/>
              <a:t>DAVS Deterministic Annealing Clustering for vectors</a:t>
            </a:r>
            <a:r>
              <a:rPr lang="en-US" sz="1800" dirty="0"/>
              <a:t>; includes specification of errors and limit on cluster sizes. Gives very accurate answers for cases where distinct clustering exists. Being upgraded for new LC-MS proteomics data with one million clusters in 27 million size data set</a:t>
            </a:r>
          </a:p>
          <a:p>
            <a:r>
              <a:rPr lang="en-US" sz="1800" b="1" dirty="0"/>
              <a:t>K-means basic vector clustering</a:t>
            </a:r>
            <a:r>
              <a:rPr lang="en-US" sz="1800" dirty="0"/>
              <a:t>: fast and adequate where clusters aren’t needed accurately</a:t>
            </a:r>
          </a:p>
          <a:p>
            <a:r>
              <a:rPr lang="en-US" sz="1800" b="1" dirty="0"/>
              <a:t>Elkan’s improved K-means vector clustering</a:t>
            </a:r>
            <a:r>
              <a:rPr lang="en-US" sz="1800" dirty="0"/>
              <a:t>: for high dimensional spaces; uses triangle inequality to avoid expensive distance </a:t>
            </a:r>
            <a:r>
              <a:rPr lang="en-US" sz="1800" dirty="0" err="1"/>
              <a:t>calcs</a:t>
            </a:r>
            <a:endParaRPr lang="en-US" sz="1800" dirty="0"/>
          </a:p>
          <a:p>
            <a:r>
              <a:rPr lang="en-US" sz="1800" b="1" dirty="0"/>
              <a:t>Future work </a:t>
            </a:r>
            <a:r>
              <a:rPr lang="en-US" sz="1800" dirty="0"/>
              <a:t>– </a:t>
            </a:r>
            <a:r>
              <a:rPr lang="en-US" sz="1800" b="1" dirty="0"/>
              <a:t>Classification</a:t>
            </a:r>
            <a:r>
              <a:rPr lang="en-US" sz="1800" dirty="0"/>
              <a:t>: logistic regression, Random Forest, SVM, (deep learning); Collaborative Filtering, TF-IDF search and Spark </a:t>
            </a:r>
            <a:r>
              <a:rPr lang="en-US" sz="1800" b="1" dirty="0" err="1"/>
              <a:t>MLlib</a:t>
            </a:r>
            <a:r>
              <a:rPr lang="en-US" sz="1800" dirty="0"/>
              <a:t> algorithms</a:t>
            </a:r>
          </a:p>
          <a:p>
            <a:r>
              <a:rPr lang="en-US" sz="1800" b="1" dirty="0"/>
              <a:t>Harp-</a:t>
            </a:r>
            <a:r>
              <a:rPr lang="en-US" sz="1800" b="1" dirty="0" err="1"/>
              <a:t>DaaL</a:t>
            </a:r>
            <a:r>
              <a:rPr lang="en-US" sz="1800" b="1" dirty="0"/>
              <a:t> </a:t>
            </a:r>
            <a:r>
              <a:rPr lang="en-US" sz="1800" dirty="0"/>
              <a:t>extends Intel DAAL’s local batch mode to multi-node distributed modes</a:t>
            </a:r>
          </a:p>
          <a:p>
            <a:pPr lvl="1"/>
            <a:r>
              <a:rPr lang="en-US" sz="1800" dirty="0"/>
              <a:t>Leveraging Harp’s benefits of communication for iterative compute models</a:t>
            </a:r>
          </a:p>
          <a:p>
            <a:endParaRPr lang="en-US" sz="1800" b="1"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07112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a:t>
            </a:r>
          </a:p>
        </p:txBody>
      </p:sp>
      <p:sp>
        <p:nvSpPr>
          <p:cNvPr id="3" name="Content Placeholder 2"/>
          <p:cNvSpPr>
            <a:spLocks noGrp="1"/>
          </p:cNvSpPr>
          <p:nvPr>
            <p:ph idx="1"/>
          </p:nvPr>
        </p:nvSpPr>
        <p:spPr>
          <a:xfrm>
            <a:off x="9832" y="762000"/>
            <a:ext cx="9141542" cy="4038600"/>
          </a:xfrm>
        </p:spPr>
        <p:txBody>
          <a:bodyPr/>
          <a:lstStyle/>
          <a:p>
            <a:r>
              <a:rPr lang="en-US" sz="2200" b="1" dirty="0" err="1"/>
              <a:t>Manxcat</a:t>
            </a:r>
            <a:r>
              <a:rPr lang="en-US" sz="2200" b="1" dirty="0"/>
              <a:t>: </a:t>
            </a:r>
            <a:r>
              <a:rPr lang="en-US" sz="2200" b="1" dirty="0" err="1"/>
              <a:t>Levenberg</a:t>
            </a:r>
            <a:r>
              <a:rPr lang="en-US" sz="2200" b="1" dirty="0"/>
              <a:t> Marquardt Algorithm for non-linear </a:t>
            </a:r>
            <a:r>
              <a:rPr lang="en-US" sz="2200" dirty="0">
                <a:sym typeface="Symbol" panose="05050102010706020507" pitchFamily="18" charset="2"/>
              </a:rPr>
              <a:t></a:t>
            </a:r>
            <a:r>
              <a:rPr lang="en-US" sz="2200" baseline="30000" dirty="0">
                <a:sym typeface="Symbol" panose="05050102010706020507" pitchFamily="18" charset="2"/>
              </a:rPr>
              <a:t>2 </a:t>
            </a:r>
            <a:r>
              <a:rPr lang="en-US" sz="2200" dirty="0">
                <a:sym typeface="Symbol" panose="05050102010706020507" pitchFamily="18" charset="2"/>
              </a:rPr>
              <a:t>optimization with sophisticated version of Newton’s method calculating value and derivatives of objective function. Parallelism in calculation of objective function and in parameters to be determined. </a:t>
            </a:r>
            <a:r>
              <a:rPr lang="en-US" sz="2200" b="1" dirty="0">
                <a:sym typeface="Symbol" panose="05050102010706020507" pitchFamily="18" charset="2"/>
              </a:rPr>
              <a:t>Complete – needs SPIDAL Java optimization</a:t>
            </a:r>
            <a:endParaRPr lang="en-US" sz="2200" b="1" dirty="0"/>
          </a:p>
          <a:p>
            <a:r>
              <a:rPr lang="en-US" sz="2200" b="1" dirty="0"/>
              <a:t>Viterbi </a:t>
            </a:r>
            <a:r>
              <a:rPr lang="en-US" sz="2200" dirty="0"/>
              <a:t>algorithm, for finding the maximum a posteriori (MAP) solution for a Hidden Markov Model (HMM). The running time is O(n*s</a:t>
            </a:r>
            <a:r>
              <a:rPr lang="en-US" sz="2200" baseline="30000" dirty="0"/>
              <a:t>2</a:t>
            </a:r>
            <a:r>
              <a:rPr lang="en-US" sz="2200" dirty="0"/>
              <a:t>) where n is the number of variables and s is the number of possible states each variable can take. We will provide an "embarrassingly parallel" version that processes multiple problems (e.g. many images) independently; parallelizing within the same problem not needed in our application space. </a:t>
            </a:r>
            <a:r>
              <a:rPr lang="en-US" sz="2200" b="1" dirty="0"/>
              <a:t>Needs Packaging in SPIDAL</a:t>
            </a:r>
          </a:p>
          <a:p>
            <a:r>
              <a:rPr lang="en-US" sz="2200" b="1" dirty="0"/>
              <a:t>Forward-backward algorithm</a:t>
            </a:r>
            <a:r>
              <a:rPr lang="en-US" sz="2200" dirty="0"/>
              <a:t>, for computing marginal distributions over HMM variables. Similar characteristics as Viterbi above. </a:t>
            </a:r>
            <a:r>
              <a:rPr lang="en-US" sz="2200" b="1" dirty="0"/>
              <a:t>Needs Packaging in SPIDAL</a:t>
            </a:r>
          </a:p>
          <a:p>
            <a:endParaRPr lang="en-US" sz="22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839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II</a:t>
            </a:r>
          </a:p>
        </p:txBody>
      </p:sp>
      <p:sp>
        <p:nvSpPr>
          <p:cNvPr id="3" name="Content Placeholder 2"/>
          <p:cNvSpPr>
            <a:spLocks noGrp="1"/>
          </p:cNvSpPr>
          <p:nvPr>
            <p:ph idx="1"/>
          </p:nvPr>
        </p:nvSpPr>
        <p:spPr>
          <a:xfrm>
            <a:off x="2458" y="762000"/>
            <a:ext cx="9141542" cy="4953000"/>
          </a:xfrm>
        </p:spPr>
        <p:txBody>
          <a:bodyPr/>
          <a:lstStyle/>
          <a:p>
            <a:r>
              <a:rPr lang="en-US" b="1" dirty="0"/>
              <a:t>Loopy belief propagation (LBP) </a:t>
            </a:r>
            <a:r>
              <a:rPr lang="en-US" dirty="0"/>
              <a:t>for approximately finding the maximum a posteriori (MAP) solution for a Markov Random Field (MRF). Here the running time is O(n</a:t>
            </a:r>
            <a:r>
              <a:rPr lang="en-US" baseline="30000" dirty="0"/>
              <a:t>2</a:t>
            </a:r>
            <a:r>
              <a:rPr lang="en-US" dirty="0"/>
              <a:t>*s</a:t>
            </a:r>
            <a:r>
              <a:rPr lang="en-US" baseline="30000" dirty="0"/>
              <a:t>2</a:t>
            </a:r>
            <a:r>
              <a:rPr lang="en-US" dirty="0"/>
              <a:t>*</a:t>
            </a:r>
            <a:r>
              <a:rPr lang="en-US" dirty="0" err="1"/>
              <a:t>i</a:t>
            </a:r>
            <a:r>
              <a:rPr lang="en-US" dirty="0"/>
              <a:t>) in the worst case where n is number of variables, s is number of states per variable, and </a:t>
            </a:r>
            <a:r>
              <a:rPr lang="en-US" dirty="0" err="1"/>
              <a:t>i</a:t>
            </a:r>
            <a:r>
              <a:rPr lang="en-US" dirty="0"/>
              <a:t> is number of iterations required (which is usually a function of n, e.g. log(n) or </a:t>
            </a:r>
            <a:r>
              <a:rPr lang="en-US" dirty="0" err="1"/>
              <a:t>sqrt</a:t>
            </a:r>
            <a:r>
              <a:rPr lang="en-US" dirty="0"/>
              <a:t>(n)). Here there are various parallelization strategies depending on values of s and n for any given problem. </a:t>
            </a:r>
          </a:p>
          <a:p>
            <a:pPr lvl="1"/>
            <a:r>
              <a:rPr lang="en-US" dirty="0"/>
              <a:t>We will provide two parallel versions: embarrassingly parallel version for when s and n are relatively modest, and parallelizing each iteration of the same problem for common situation when s and n are quite large so that each iteration takes a long time.</a:t>
            </a:r>
          </a:p>
          <a:p>
            <a:pPr lvl="1"/>
            <a:r>
              <a:rPr lang="en-US" b="1" dirty="0"/>
              <a:t>Needs Packaging in SPIDAL</a:t>
            </a:r>
            <a:r>
              <a:rPr lang="en-US" dirty="0"/>
              <a:t> </a:t>
            </a:r>
          </a:p>
          <a:p>
            <a:r>
              <a:rPr lang="en-US" b="1" dirty="0"/>
              <a:t>Markov Chain Monte Carlo (MCMC) </a:t>
            </a:r>
            <a:r>
              <a:rPr lang="en-US" dirty="0"/>
              <a:t>for approximately computing marking distributions and sampling over MRF variables. Similar to LBP with the same two parallelization strategies. </a:t>
            </a:r>
            <a:r>
              <a:rPr lang="en-US" b="1" dirty="0"/>
              <a:t>Needs Packaging in SPIDAL</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107098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1" y="18047"/>
            <a:ext cx="8610600" cy="656248"/>
          </a:xfrm>
        </p:spPr>
        <p:txBody>
          <a:bodyPr/>
          <a:lstStyle/>
          <a:p>
            <a:pPr algn="ctr"/>
            <a:r>
              <a:rPr lang="en-US" dirty="0"/>
              <a:t>SPIDAL Graph Algorithms</a:t>
            </a:r>
          </a:p>
        </p:txBody>
      </p:sp>
      <p:sp>
        <p:nvSpPr>
          <p:cNvPr id="3" name="Content Placeholder 2"/>
          <p:cNvSpPr>
            <a:spLocks noGrp="1"/>
          </p:cNvSpPr>
          <p:nvPr>
            <p:ph idx="1"/>
          </p:nvPr>
        </p:nvSpPr>
        <p:spPr>
          <a:xfrm>
            <a:off x="-2458" y="603265"/>
            <a:ext cx="9144000" cy="414563"/>
          </a:xfrm>
        </p:spPr>
        <p:txBody>
          <a:bodyPr/>
          <a:lstStyle/>
          <a:p>
            <a:r>
              <a:rPr lang="en-US" b="1" dirty="0">
                <a:solidFill>
                  <a:srgbClr val="B30838"/>
                </a:solidFill>
              </a:rPr>
              <a:t>Subgraph Mining: </a:t>
            </a:r>
            <a:r>
              <a:rPr lang="en-US" dirty="0"/>
              <a:t>Finding</a:t>
            </a:r>
            <a:r>
              <a:rPr lang="en-US" b="1" dirty="0">
                <a:solidFill>
                  <a:srgbClr val="B30838"/>
                </a:solidFill>
              </a:rPr>
              <a:t> </a:t>
            </a:r>
            <a:r>
              <a:rPr lang="en-US" dirty="0"/>
              <a:t>patterns specified by a template in graphs</a:t>
            </a:r>
          </a:p>
          <a:p>
            <a:pPr lvl="1"/>
            <a:r>
              <a:rPr lang="en-US" dirty="0"/>
              <a:t>Reworking existing parallel VT algorithm </a:t>
            </a:r>
            <a:r>
              <a:rPr lang="en-US" dirty="0" err="1"/>
              <a:t>Sahad</a:t>
            </a:r>
            <a:r>
              <a:rPr lang="en-US" dirty="0"/>
              <a:t> with MIDAS middleware giving </a:t>
            </a:r>
            <a:r>
              <a:rPr lang="en-US" dirty="0" err="1"/>
              <a:t>HarpSahad</a:t>
            </a:r>
            <a:r>
              <a:rPr lang="en-US" dirty="0"/>
              <a:t> which runs 5 (Google) to 9 (Miami) times faster than original Hadoop version</a:t>
            </a:r>
          </a:p>
          <a:p>
            <a:r>
              <a:rPr lang="en-US" b="1" dirty="0">
                <a:solidFill>
                  <a:srgbClr val="B30838"/>
                </a:solidFill>
              </a:rPr>
              <a:t>Triangle Counting: </a:t>
            </a:r>
            <a:r>
              <a:rPr lang="en-US" dirty="0"/>
              <a:t>PATRIC improved memory use (factor of 25 lower) and good MPI scaling</a:t>
            </a:r>
          </a:p>
          <a:p>
            <a:r>
              <a:rPr lang="en-US" b="1" dirty="0">
                <a:solidFill>
                  <a:srgbClr val="B30838"/>
                </a:solidFill>
              </a:rPr>
              <a:t>Random Graph Generation: </a:t>
            </a:r>
            <a:r>
              <a:rPr lang="en-US" dirty="0"/>
              <a:t>with particular degree distribution and clustering coefficients. new DG method with low memory and high performance, almost optimal load balancing and excellent scaling.</a:t>
            </a:r>
          </a:p>
          <a:p>
            <a:pPr lvl="1"/>
            <a:r>
              <a:rPr lang="en-US" dirty="0"/>
              <a:t>Algorithms are about 3-4 times faster than the previous ones.</a:t>
            </a:r>
          </a:p>
          <a:p>
            <a:r>
              <a:rPr lang="en-US" dirty="0"/>
              <a:t>Last 2 need to be packaged for SPIDAL using MIDAS (currently MPI)</a:t>
            </a:r>
          </a:p>
          <a:p>
            <a:r>
              <a:rPr lang="en-US" b="1" dirty="0">
                <a:solidFill>
                  <a:srgbClr val="B30838"/>
                </a:solidFill>
              </a:rPr>
              <a:t>Community Detection: </a:t>
            </a:r>
            <a:r>
              <a:rPr lang="en-US" dirty="0"/>
              <a:t>current work</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19" name="Group 18"/>
          <p:cNvGrpSpPr/>
          <p:nvPr/>
        </p:nvGrpSpPr>
        <p:grpSpPr>
          <a:xfrm>
            <a:off x="3047999" y="4812179"/>
            <a:ext cx="3048001" cy="1981200"/>
            <a:chOff x="3047999" y="4812179"/>
            <a:chExt cx="3048001" cy="1981200"/>
          </a:xfrm>
        </p:grpSpPr>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3047999" y="4812179"/>
              <a:ext cx="3048001" cy="1981200"/>
            </a:xfrm>
            <a:prstGeom prst="rect">
              <a:avLst/>
            </a:prstGeom>
            <a:solidFill>
              <a:srgbClr val="F8F3D2"/>
            </a:solidFill>
          </p:spPr>
        </p:pic>
        <p:sp>
          <p:nvSpPr>
            <p:cNvPr id="13" name="TextBox 12"/>
            <p:cNvSpPr txBox="1"/>
            <p:nvPr/>
          </p:nvSpPr>
          <p:spPr>
            <a:xfrm>
              <a:off x="4980272" y="5733953"/>
              <a:ext cx="944600" cy="523220"/>
            </a:xfrm>
            <a:prstGeom prst="rect">
              <a:avLst/>
            </a:prstGeom>
            <a:noFill/>
          </p:spPr>
          <p:txBody>
            <a:bodyPr wrap="square" rtlCol="0">
              <a:spAutoFit/>
            </a:bodyPr>
            <a:lstStyle/>
            <a:p>
              <a:pPr algn="ctr"/>
              <a:r>
                <a:rPr lang="en-US" sz="1400" b="1" i="0" dirty="0"/>
                <a:t>Old New</a:t>
              </a:r>
            </a:p>
            <a:p>
              <a:pPr algn="ctr"/>
              <a:r>
                <a:rPr lang="en-US" sz="1400" b="1" i="0" dirty="0"/>
                <a:t>VT</a:t>
              </a:r>
            </a:p>
          </p:txBody>
        </p:sp>
      </p:grpSp>
      <p:grpSp>
        <p:nvGrpSpPr>
          <p:cNvPr id="15" name="Group 14"/>
          <p:cNvGrpSpPr/>
          <p:nvPr/>
        </p:nvGrpSpPr>
        <p:grpSpPr>
          <a:xfrm>
            <a:off x="6004114" y="4674528"/>
            <a:ext cx="3139886" cy="2118851"/>
            <a:chOff x="6004114" y="4674528"/>
            <a:chExt cx="3139886" cy="2118851"/>
          </a:xfrm>
        </p:grpSpPr>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004114" y="4674528"/>
              <a:ext cx="3139886" cy="2118851"/>
            </a:xfrm>
            <a:prstGeom prst="rect">
              <a:avLst/>
            </a:prstGeom>
          </p:spPr>
        </p:pic>
        <p:sp>
          <p:nvSpPr>
            <p:cNvPr id="12" name="TextBox 11"/>
            <p:cNvSpPr txBox="1"/>
            <p:nvPr/>
          </p:nvSpPr>
          <p:spPr>
            <a:xfrm>
              <a:off x="6889444" y="4810780"/>
              <a:ext cx="1765911" cy="523220"/>
            </a:xfrm>
            <a:prstGeom prst="rect">
              <a:avLst/>
            </a:prstGeom>
            <a:noFill/>
          </p:spPr>
          <p:txBody>
            <a:bodyPr wrap="square" rtlCol="0">
              <a:spAutoFit/>
            </a:bodyPr>
            <a:lstStyle/>
            <a:p>
              <a:r>
                <a:rPr lang="en-US" sz="1400" i="0" dirty="0"/>
                <a:t>Old version</a:t>
              </a:r>
            </a:p>
            <a:p>
              <a:r>
                <a:rPr lang="en-US" sz="1400" i="0" dirty="0"/>
                <a:t>SPIDAL</a:t>
              </a:r>
            </a:p>
          </p:txBody>
        </p:sp>
      </p:gr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2458" y="4674528"/>
            <a:ext cx="3047999" cy="2183473"/>
          </a:xfrm>
          <a:prstGeom prst="rect">
            <a:avLst/>
          </a:prstGeom>
        </p:spPr>
      </p:pic>
      <p:sp>
        <p:nvSpPr>
          <p:cNvPr id="14" name="TextBox 13"/>
          <p:cNvSpPr txBox="1"/>
          <p:nvPr/>
        </p:nvSpPr>
        <p:spPr>
          <a:xfrm>
            <a:off x="258496" y="5068669"/>
            <a:ext cx="1564559" cy="646331"/>
          </a:xfrm>
          <a:prstGeom prst="rect">
            <a:avLst/>
          </a:prstGeom>
          <a:solidFill>
            <a:schemeClr val="bg1"/>
          </a:solidFill>
        </p:spPr>
        <p:txBody>
          <a:bodyPr wrap="square" rtlCol="0">
            <a:spAutoFit/>
          </a:bodyPr>
          <a:lstStyle/>
          <a:p>
            <a:pPr algn="r"/>
            <a:r>
              <a:rPr lang="en-US" sz="1800" i="0" dirty="0"/>
              <a:t>Harp</a:t>
            </a:r>
          </a:p>
          <a:p>
            <a:pPr algn="r"/>
            <a:r>
              <a:rPr lang="en-US" sz="1800" i="0" dirty="0"/>
              <a:t>Pure Hadoop</a:t>
            </a:r>
          </a:p>
        </p:txBody>
      </p:sp>
      <p:sp>
        <p:nvSpPr>
          <p:cNvPr id="16" name="Rectangle 15"/>
          <p:cNvSpPr/>
          <p:nvPr/>
        </p:nvSpPr>
        <p:spPr bwMode="auto">
          <a:xfrm flipH="1">
            <a:off x="1766692" y="5440251"/>
            <a:ext cx="228600" cy="228600"/>
          </a:xfrm>
          <a:prstGeom prst="rect">
            <a:avLst/>
          </a:prstGeom>
          <a:solidFill>
            <a:srgbClr val="EA145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7" name="Rectangle 16"/>
          <p:cNvSpPr/>
          <p:nvPr/>
        </p:nvSpPr>
        <p:spPr bwMode="auto">
          <a:xfrm flipH="1">
            <a:off x="1766692" y="5165503"/>
            <a:ext cx="228600" cy="228600"/>
          </a:xfrm>
          <a:prstGeom prst="rect">
            <a:avLst/>
          </a:prstGeom>
          <a:solidFill>
            <a:srgbClr val="0083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1653732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035" y="609600"/>
            <a:ext cx="7772400" cy="1470025"/>
          </a:xfrm>
        </p:spPr>
        <p:txBody>
          <a:bodyPr/>
          <a:lstStyle/>
          <a:p>
            <a:pPr algn="ctr"/>
            <a:r>
              <a:rPr lang="en-US" dirty="0"/>
              <a:t>Applications</a:t>
            </a:r>
          </a:p>
        </p:txBody>
      </p:sp>
      <p:sp>
        <p:nvSpPr>
          <p:cNvPr id="3" name="Subtitle 2"/>
          <p:cNvSpPr>
            <a:spLocks noGrp="1"/>
          </p:cNvSpPr>
          <p:nvPr>
            <p:ph type="subTitle" idx="1"/>
          </p:nvPr>
        </p:nvSpPr>
        <p:spPr>
          <a:xfrm>
            <a:off x="1066800" y="2410390"/>
            <a:ext cx="6934200" cy="3380810"/>
          </a:xfrm>
        </p:spPr>
        <p:txBody>
          <a:bodyPr/>
          <a:lstStyle/>
          <a:p>
            <a:pPr marL="457200" indent="-457200" algn="l">
              <a:buFont typeface="+mj-lt"/>
              <a:buAutoNum type="arabicPeriod"/>
            </a:pPr>
            <a:r>
              <a:rPr lang="en-US" dirty="0">
                <a:solidFill>
                  <a:schemeClr val="tx1"/>
                </a:solidFill>
              </a:rPr>
              <a:t>Network Science: start on graph algorithms earlier</a:t>
            </a:r>
          </a:p>
          <a:p>
            <a:pPr marL="457200" indent="-457200" algn="l">
              <a:buFont typeface="+mj-lt"/>
              <a:buAutoNum type="arabicPeriod"/>
            </a:pPr>
            <a:r>
              <a:rPr lang="en-US" dirty="0">
                <a:solidFill>
                  <a:schemeClr val="tx1"/>
                </a:solidFill>
              </a:rPr>
              <a:t>General Discussion of Images</a:t>
            </a:r>
          </a:p>
          <a:p>
            <a:pPr marL="457200" indent="-457200" algn="l">
              <a:buFont typeface="+mj-lt"/>
              <a:buAutoNum type="arabicPeriod"/>
            </a:pPr>
            <a:r>
              <a:rPr lang="en-US" dirty="0">
                <a:solidFill>
                  <a:schemeClr val="tx1"/>
                </a:solidFill>
              </a:rPr>
              <a:t>Remote Sensing in Polar regions: image processing</a:t>
            </a:r>
          </a:p>
          <a:p>
            <a:pPr marL="457200" indent="-457200" algn="l">
              <a:buFont typeface="+mj-lt"/>
              <a:buAutoNum type="arabicPeriod"/>
            </a:pPr>
            <a:r>
              <a:rPr lang="en-US" dirty="0">
                <a:solidFill>
                  <a:schemeClr val="tx1"/>
                </a:solidFill>
              </a:rPr>
              <a:t>Pathology: image processing</a:t>
            </a:r>
          </a:p>
          <a:p>
            <a:pPr marL="457200" indent="-457200" algn="l">
              <a:buFont typeface="+mj-lt"/>
              <a:buAutoNum type="arabicPeriod"/>
            </a:pPr>
            <a:r>
              <a:rPr lang="en-US" dirty="0">
                <a:solidFill>
                  <a:schemeClr val="tx1"/>
                </a:solidFill>
              </a:rPr>
              <a:t>Spatial search and GIS for Public Health</a:t>
            </a:r>
          </a:p>
          <a:p>
            <a:pPr marL="457200" indent="-457200" algn="l">
              <a:buFont typeface="+mj-lt"/>
              <a:buAutoNum type="arabicPeriod"/>
            </a:pPr>
            <a:r>
              <a:rPr lang="en-US" dirty="0">
                <a:solidFill>
                  <a:schemeClr val="tx1"/>
                </a:solidFill>
              </a:rPr>
              <a:t>Biomolecular simulations</a:t>
            </a:r>
          </a:p>
          <a:p>
            <a:pPr marL="914400" lvl="1" indent="-457200" algn="l">
              <a:buFont typeface="+mj-lt"/>
              <a:buAutoNum type="alphaLcPeriod"/>
            </a:pPr>
            <a:r>
              <a:rPr lang="en" dirty="0">
                <a:solidFill>
                  <a:schemeClr val="tx1"/>
                </a:solidFill>
              </a:rPr>
              <a:t>Path Similarity Analysis</a:t>
            </a:r>
          </a:p>
          <a:p>
            <a:pPr marL="914400" lvl="1" indent="-457200" algn="l">
              <a:buFont typeface="+mj-lt"/>
              <a:buAutoNum type="alphaLcPeriod"/>
            </a:pPr>
            <a:r>
              <a:rPr lang="en-US" dirty="0">
                <a:solidFill>
                  <a:schemeClr val="tx1"/>
                </a:solidFill>
              </a:rPr>
              <a:t>Detect continuous lipid membrane leaflets in a MD simulation</a:t>
            </a:r>
          </a:p>
          <a:p>
            <a:pPr marL="914400" lvl="1" indent="-457200" algn="l">
              <a:buFont typeface="+mj-lt"/>
              <a:buAutoNum type="alphaLcPeriod"/>
            </a:pPr>
            <a:endParaRPr lang="en-US" dirty="0">
              <a:solidFill>
                <a:schemeClr val="tx1"/>
              </a:solidFill>
            </a:endParaRP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66</a:t>
            </a:fld>
            <a:endParaRPr lang="en-US"/>
          </a:p>
        </p:txBody>
      </p:sp>
    </p:spTree>
    <p:extLst>
      <p:ext uri="{BB962C8B-B14F-4D97-AF65-F5344CB8AC3E}">
        <p14:creationId xmlns:p14="http://schemas.microsoft.com/office/powerpoint/2010/main" val="3431510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76200"/>
            <a:ext cx="8382000" cy="1143000"/>
          </a:xfrm>
        </p:spPr>
        <p:txBody>
          <a:bodyPr/>
          <a:lstStyle/>
          <a:p>
            <a:pPr algn="ctr"/>
            <a:r>
              <a:rPr lang="en-US" sz="3200" dirty="0"/>
              <a:t>Imaging Applications: Remote Sensing,  Pathology, Spatial  Systems </a:t>
            </a:r>
          </a:p>
        </p:txBody>
      </p:sp>
      <p:sp>
        <p:nvSpPr>
          <p:cNvPr id="3" name="Content Placeholder 2"/>
          <p:cNvSpPr>
            <a:spLocks noGrp="1"/>
          </p:cNvSpPr>
          <p:nvPr>
            <p:ph idx="1"/>
          </p:nvPr>
        </p:nvSpPr>
        <p:spPr>
          <a:xfrm>
            <a:off x="-10510" y="981074"/>
            <a:ext cx="9154510" cy="5038725"/>
          </a:xfrm>
        </p:spPr>
        <p:txBody>
          <a:bodyPr/>
          <a:lstStyle/>
          <a:p>
            <a:r>
              <a:rPr lang="en-US" sz="1900" dirty="0"/>
              <a:t>Both Pathology/Remote sensing working on </a:t>
            </a:r>
            <a:r>
              <a:rPr lang="en-US" sz="1900" b="1" dirty="0"/>
              <a:t>2D moving to 3D images</a:t>
            </a:r>
            <a:endParaRPr lang="en-US" sz="1900" b="1" dirty="0">
              <a:solidFill>
                <a:srgbClr val="FF0000"/>
              </a:solidFill>
            </a:endParaRPr>
          </a:p>
          <a:p>
            <a:r>
              <a:rPr lang="en-US" sz="1900" dirty="0"/>
              <a:t>Each pathology image could have </a:t>
            </a:r>
            <a:r>
              <a:rPr lang="en-US" sz="1900" b="1" dirty="0"/>
              <a:t>10 billion pixels</a:t>
            </a:r>
            <a:r>
              <a:rPr lang="en-US" sz="1900" dirty="0"/>
              <a:t>, and we may extract a </a:t>
            </a:r>
            <a:r>
              <a:rPr lang="en-US" sz="1900" b="1" dirty="0"/>
              <a:t>million spatial objects </a:t>
            </a:r>
            <a:r>
              <a:rPr lang="en-US" sz="1900" dirty="0"/>
              <a:t>per image and 100 million features (dozens to 100 features per object) per image. We often tile the image into 4K x 4K tiles for processing. We develop buffering-based tiling to handle boundary-crossing objects. For each typical study, we may have hundreds to thousands of images</a:t>
            </a:r>
          </a:p>
          <a:p>
            <a:r>
              <a:rPr lang="en-US" sz="1900" dirty="0"/>
              <a:t>Remote sensing aimed at radar images of ice and snow sheets; as data from aircraft flying in a line, we can </a:t>
            </a:r>
            <a:r>
              <a:rPr lang="en-US" sz="1900" b="1" dirty="0"/>
              <a:t>stack radar 2D images to get 3D</a:t>
            </a:r>
          </a:p>
          <a:p>
            <a:r>
              <a:rPr lang="en-US" sz="1900" b="1" dirty="0"/>
              <a:t>2D problems </a:t>
            </a:r>
            <a:r>
              <a:rPr lang="en-US" sz="1900" dirty="0"/>
              <a:t>need modest parallelism “intra-image” but often need parallelism over images </a:t>
            </a:r>
          </a:p>
          <a:p>
            <a:r>
              <a:rPr lang="en-US" sz="1900" b="1" dirty="0"/>
              <a:t>3D problems </a:t>
            </a:r>
            <a:r>
              <a:rPr lang="en-US" sz="1900" dirty="0"/>
              <a:t>need parallelism for an individual image</a:t>
            </a:r>
          </a:p>
          <a:p>
            <a:r>
              <a:rPr lang="en-US" sz="1900" dirty="0"/>
              <a:t>Use many different </a:t>
            </a:r>
            <a:r>
              <a:rPr lang="en-US" sz="1900" b="1" dirty="0"/>
              <a:t>Optimization algorithms </a:t>
            </a:r>
            <a:r>
              <a:rPr lang="en-US" sz="1900" dirty="0"/>
              <a:t>to  support applications (e.g. Markov Chain, Integer Programming, Bayesian Maximum a posteriori, </a:t>
            </a:r>
            <a:r>
              <a:rPr lang="en-US" sz="1900" dirty="0" err="1"/>
              <a:t>variational</a:t>
            </a:r>
            <a:r>
              <a:rPr lang="en-US" sz="1900" dirty="0"/>
              <a:t> level set, Euler-Lagrange Equation)</a:t>
            </a:r>
          </a:p>
          <a:p>
            <a:r>
              <a:rPr lang="en-US" sz="1900" b="1" dirty="0"/>
              <a:t>Classification</a:t>
            </a:r>
            <a:r>
              <a:rPr lang="en-US" sz="1900" dirty="0"/>
              <a:t> (deep learning convolution neural network, SVM, random forest, etc.) will be important</a:t>
            </a:r>
            <a:br>
              <a:rPr lang="en-US" sz="1900" dirty="0"/>
            </a:br>
            <a:endParaRPr lang="en-US" sz="1900" dirty="0"/>
          </a:p>
          <a:p>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28422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2D Radar Polar Remote Sensing</a:t>
            </a:r>
          </a:p>
        </p:txBody>
      </p:sp>
      <p:sp>
        <p:nvSpPr>
          <p:cNvPr id="3" name="Content Placeholder 2"/>
          <p:cNvSpPr>
            <a:spLocks noGrp="1"/>
          </p:cNvSpPr>
          <p:nvPr>
            <p:ph idx="1"/>
          </p:nvPr>
        </p:nvSpPr>
        <p:spPr>
          <a:xfrm>
            <a:off x="0" y="649043"/>
            <a:ext cx="9144000" cy="1408355"/>
          </a:xfrm>
        </p:spPr>
        <p:txBody>
          <a:bodyPr/>
          <a:lstStyle/>
          <a:p>
            <a:r>
              <a:rPr lang="en-US" dirty="0"/>
              <a:t>Need to estimate structure of earth (ice, snow, rock) from radar signals from plane in 2 or 3 dimensions.</a:t>
            </a:r>
          </a:p>
          <a:p>
            <a:r>
              <a:rPr lang="en-US" dirty="0"/>
              <a:t>Original 2D analysis (called [11]) used Hidden Markov Methods; better results using MCMC (our solution)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2665" name="Picture 2664"/>
          <p:cNvPicPr/>
          <p:nvPr/>
        </p:nvPicPr>
        <p:blipFill rotWithShape="1">
          <a:blip r:embed="rId2"/>
          <a:srcRect b="68537"/>
          <a:stretch/>
        </p:blipFill>
        <p:spPr>
          <a:xfrm>
            <a:off x="0" y="2057398"/>
            <a:ext cx="6858000" cy="4800602"/>
          </a:xfrm>
          <a:prstGeom prst="rect">
            <a:avLst/>
          </a:prstGeom>
        </p:spPr>
      </p:pic>
      <p:pic>
        <p:nvPicPr>
          <p:cNvPr id="2666" name="Picture 2665"/>
          <p:cNvPicPr/>
          <p:nvPr/>
        </p:nvPicPr>
        <p:blipFill rotWithShape="1">
          <a:blip r:embed="rId2"/>
          <a:srcRect t="34403" b="34975"/>
          <a:stretch/>
        </p:blipFill>
        <p:spPr>
          <a:xfrm>
            <a:off x="-38100" y="2111175"/>
            <a:ext cx="6934200" cy="4677006"/>
          </a:xfrm>
          <a:prstGeom prst="rect">
            <a:avLst/>
          </a:prstGeom>
        </p:spPr>
      </p:pic>
      <p:pic>
        <p:nvPicPr>
          <p:cNvPr id="8" name="Picture 7" descr="../ClionProjects/LayerDetection/images/output/output_062_new.png"/>
          <p:cNvPicPr/>
          <p:nvPr/>
        </p:nvPicPr>
        <p:blipFill rotWithShape="1">
          <a:blip r:embed="rId3" cstate="print">
            <a:extLst>
              <a:ext uri="{28A0092B-C50C-407E-A947-70E740481C1C}">
                <a14:useLocalDpi xmlns:a14="http://schemas.microsoft.com/office/drawing/2010/main" val="0"/>
              </a:ext>
            </a:extLst>
          </a:blip>
          <a:srcRect l="4578" t="3288" r="4578" b="3288"/>
          <a:stretch/>
        </p:blipFill>
        <p:spPr bwMode="auto">
          <a:xfrm>
            <a:off x="0" y="1981200"/>
            <a:ext cx="6781800" cy="4806981"/>
          </a:xfrm>
          <a:prstGeom prst="rect">
            <a:avLst/>
          </a:prstGeom>
          <a:noFill/>
          <a:ln>
            <a:noFill/>
          </a:ln>
        </p:spPr>
      </p:pic>
      <p:sp>
        <p:nvSpPr>
          <p:cNvPr id="6" name="TextBox 5"/>
          <p:cNvSpPr txBox="1"/>
          <p:nvPr/>
        </p:nvSpPr>
        <p:spPr>
          <a:xfrm>
            <a:off x="6972300" y="2124475"/>
            <a:ext cx="1894113" cy="1200329"/>
          </a:xfrm>
          <a:prstGeom prst="rect">
            <a:avLst/>
          </a:prstGeom>
          <a:noFill/>
        </p:spPr>
        <p:txBody>
          <a:bodyPr wrap="square" rtlCol="0">
            <a:spAutoFit/>
          </a:bodyPr>
          <a:lstStyle/>
          <a:p>
            <a:r>
              <a:rPr lang="en-US" i="0" dirty="0"/>
              <a:t>Extending to snow radar layers</a:t>
            </a:r>
          </a:p>
        </p:txBody>
      </p:sp>
    </p:spTree>
    <p:extLst>
      <p:ext uri="{BB962C8B-B14F-4D97-AF65-F5344CB8AC3E}">
        <p14:creationId xmlns:p14="http://schemas.microsoft.com/office/powerpoint/2010/main" val="41198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6"/>
                                        </p:tgtEl>
                                        <p:attrNameLst>
                                          <p:attrName>style.visibility</p:attrName>
                                        </p:attrNameLst>
                                      </p:cBhvr>
                                      <p:to>
                                        <p:strVal val="visible"/>
                                      </p:to>
                                    </p:set>
                                    <p:animEffect transition="in" filter="fade">
                                      <p:cBhvr>
                                        <p:cTn id="7" dur="1000"/>
                                        <p:tgtEl>
                                          <p:spTgt spid="2666"/>
                                        </p:tgtEl>
                                      </p:cBhvr>
                                    </p:animEffect>
                                    <p:anim calcmode="lin" valueType="num">
                                      <p:cBhvr>
                                        <p:cTn id="8" dur="1000" fill="hold"/>
                                        <p:tgtEl>
                                          <p:spTgt spid="2666"/>
                                        </p:tgtEl>
                                        <p:attrNameLst>
                                          <p:attrName>ppt_x</p:attrName>
                                        </p:attrNameLst>
                                      </p:cBhvr>
                                      <p:tavLst>
                                        <p:tav tm="0">
                                          <p:val>
                                            <p:strVal val="#ppt_x"/>
                                          </p:val>
                                        </p:tav>
                                        <p:tav tm="100000">
                                          <p:val>
                                            <p:strVal val="#ppt_x"/>
                                          </p:val>
                                        </p:tav>
                                      </p:tavLst>
                                    </p:anim>
                                    <p:anim calcmode="lin" valueType="num">
                                      <p:cBhvr>
                                        <p:cTn id="9" dur="1000" fill="hold"/>
                                        <p:tgtEl>
                                          <p:spTgt spid="2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3D Radar Polar Remote Sensing</a:t>
            </a:r>
          </a:p>
        </p:txBody>
      </p:sp>
      <p:sp>
        <p:nvSpPr>
          <p:cNvPr id="3" name="Content Placeholder 2"/>
          <p:cNvSpPr>
            <a:spLocks noGrp="1"/>
          </p:cNvSpPr>
          <p:nvPr>
            <p:ph idx="1"/>
          </p:nvPr>
        </p:nvSpPr>
        <p:spPr>
          <a:xfrm>
            <a:off x="-1" y="806245"/>
            <a:ext cx="8980713" cy="489155"/>
          </a:xfrm>
        </p:spPr>
        <p:txBody>
          <a:bodyPr/>
          <a:lstStyle/>
          <a:p>
            <a:r>
              <a:rPr lang="en-US" dirty="0"/>
              <a:t>Uses Loopy belief propagation LBP to analyze 3D radar images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8" name="Group 7"/>
          <p:cNvGrpSpPr/>
          <p:nvPr/>
        </p:nvGrpSpPr>
        <p:grpSpPr>
          <a:xfrm>
            <a:off x="63062" y="1295400"/>
            <a:ext cx="5486400" cy="2127955"/>
            <a:chOff x="457200" y="1377246"/>
            <a:chExt cx="5486400" cy="2127955"/>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377246"/>
              <a:ext cx="2971800" cy="212795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600450" y="1377247"/>
              <a:ext cx="2343150" cy="2127954"/>
            </a:xfrm>
            <a:prstGeom prst="rect">
              <a:avLst/>
            </a:prstGeom>
          </p:spPr>
        </p:pic>
      </p:grpSp>
      <p:grpSp>
        <p:nvGrpSpPr>
          <p:cNvPr id="11" name="Group 10"/>
          <p:cNvGrpSpPr/>
          <p:nvPr/>
        </p:nvGrpSpPr>
        <p:grpSpPr>
          <a:xfrm>
            <a:off x="-1" y="3947579"/>
            <a:ext cx="6629400" cy="1894758"/>
            <a:chOff x="0" y="4406900"/>
            <a:chExt cx="5340350" cy="1374058"/>
          </a:xfrm>
        </p:grpSpPr>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0" y="4419600"/>
              <a:ext cx="1794510" cy="1346200"/>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1794510" y="4406900"/>
              <a:ext cx="1828800" cy="1371600"/>
            </a:xfrm>
            <a:prstGeom prst="rect">
              <a:avLst/>
            </a:prstGeom>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600450" y="4476033"/>
              <a:ext cx="1739900" cy="1304925"/>
            </a:xfrm>
            <a:prstGeom prst="rect">
              <a:avLst/>
            </a:prstGeom>
          </p:spPr>
        </p:pic>
      </p:grpSp>
      <p:sp>
        <p:nvSpPr>
          <p:cNvPr id="12" name="Rectangle 11"/>
          <p:cNvSpPr/>
          <p:nvPr/>
        </p:nvSpPr>
        <p:spPr>
          <a:xfrm>
            <a:off x="19664" y="5842337"/>
            <a:ext cx="9124335" cy="1015663"/>
          </a:xfrm>
          <a:prstGeom prst="rect">
            <a:avLst/>
          </a:prstGeom>
          <a:solidFill>
            <a:schemeClr val="tx2"/>
          </a:solidFill>
        </p:spPr>
        <p:txBody>
          <a:bodyPr wrap="square">
            <a:spAutoFit/>
          </a:bodyPr>
          <a:lstStyle/>
          <a:p>
            <a:pPr marL="0" marR="0">
              <a:spcBef>
                <a:spcPts val="0"/>
              </a:spcBef>
              <a:spcAft>
                <a:spcPts val="0"/>
              </a:spcAft>
            </a:pPr>
            <a:r>
              <a:rPr lang="en-US" sz="2000" i="0" dirty="0">
                <a:latin typeface="+mn-lt"/>
                <a:ea typeface="MS Mincho"/>
                <a:cs typeface="Times New Roman" panose="02020603050405020304" pitchFamily="18" charset="0"/>
              </a:rPr>
              <a:t> Reconstructing bedrock in 3D, for (left) ground truth, (center) existing algorithm based on maximum likelihood estimators, and (right) our technique based on a Markov Random Field formulation.</a:t>
            </a:r>
            <a:endParaRPr lang="en-US" i="0" dirty="0">
              <a:effectLst/>
              <a:latin typeface="+mn-lt"/>
              <a:ea typeface="MS Mincho"/>
              <a:cs typeface="Times New Roman" panose="02020603050405020304" pitchFamily="18" charset="0"/>
            </a:endParaRPr>
          </a:p>
        </p:txBody>
      </p:sp>
      <p:sp>
        <p:nvSpPr>
          <p:cNvPr id="13" name="Rectangle 12"/>
          <p:cNvSpPr/>
          <p:nvPr/>
        </p:nvSpPr>
        <p:spPr>
          <a:xfrm>
            <a:off x="5566668" y="1295400"/>
            <a:ext cx="3585494" cy="1477328"/>
          </a:xfrm>
          <a:prstGeom prst="rect">
            <a:avLst/>
          </a:prstGeom>
        </p:spPr>
        <p:txBody>
          <a:bodyPr wrap="square">
            <a:spAutoFit/>
          </a:bodyPr>
          <a:lstStyle/>
          <a:p>
            <a:pPr marL="0" marR="0">
              <a:spcBef>
                <a:spcPts val="0"/>
              </a:spcBef>
              <a:spcAft>
                <a:spcPts val="0"/>
              </a:spcAft>
            </a:pPr>
            <a:r>
              <a:rPr lang="en-US" sz="1800" i="0" dirty="0">
                <a:latin typeface="+mn-lt"/>
                <a:ea typeface="MS Mincho"/>
                <a:cs typeface="Times New Roman" panose="02020603050405020304" pitchFamily="18" charset="0"/>
              </a:rPr>
              <a:t>Radar gives a cross-section view, parameterized by angle and range, of the ice structure, which yields a set of 2-d tomographic slices (right) along the flight path.</a:t>
            </a:r>
            <a:endParaRPr lang="en-US" sz="1800" i="0" dirty="0">
              <a:effectLst/>
              <a:latin typeface="+mn-lt"/>
              <a:ea typeface="MS Mincho"/>
              <a:cs typeface="Times New Roman" panose="02020603050405020304" pitchFamily="18" charset="0"/>
            </a:endParaRPr>
          </a:p>
        </p:txBody>
      </p:sp>
      <p:sp>
        <p:nvSpPr>
          <p:cNvPr id="17" name="Rectangle 16"/>
          <p:cNvSpPr/>
          <p:nvPr/>
        </p:nvSpPr>
        <p:spPr>
          <a:xfrm>
            <a:off x="6629703" y="3260893"/>
            <a:ext cx="2394594" cy="2585323"/>
          </a:xfrm>
          <a:prstGeom prst="rect">
            <a:avLst/>
          </a:prstGeom>
        </p:spPr>
        <p:txBody>
          <a:bodyPr wrap="square">
            <a:spAutoFit/>
          </a:bodyPr>
          <a:lstStyle/>
          <a:p>
            <a:r>
              <a:rPr lang="en-US" sz="1800" i="0" dirty="0">
                <a:latin typeface="+mn-lt"/>
                <a:ea typeface="MS Mincho"/>
                <a:cs typeface="Times New Roman" panose="02020603050405020304" pitchFamily="18" charset="0"/>
              </a:rPr>
              <a:t>Each image represents a 3d depth map, with along track and cross track dimensions on the x-axis and y-axis respectively, and depth coded as colors.</a:t>
            </a:r>
            <a:endParaRPr lang="en-US" sz="1800" dirty="0">
              <a:latin typeface="+mn-lt"/>
            </a:endParaRPr>
          </a:p>
        </p:txBody>
      </p:sp>
    </p:spTree>
    <p:extLst>
      <p:ext uri="{BB962C8B-B14F-4D97-AF65-F5344CB8AC3E}">
        <p14:creationId xmlns:p14="http://schemas.microsoft.com/office/powerpoint/2010/main" val="324139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Application Nexus</a:t>
            </a:r>
          </a:p>
        </p:txBody>
      </p:sp>
      <p:sp>
        <p:nvSpPr>
          <p:cNvPr id="3" name="Subtitle 2"/>
          <p:cNvSpPr>
            <a:spLocks noGrp="1"/>
          </p:cNvSpPr>
          <p:nvPr>
            <p:ph type="subTitle" idx="1"/>
          </p:nvPr>
        </p:nvSpPr>
        <p:spPr/>
        <p:txBody>
          <a:bodyPr/>
          <a:lstStyle/>
          <a:p>
            <a:pPr algn="l"/>
            <a:r>
              <a:rPr lang="en-US" sz="2400" b="1" dirty="0">
                <a:solidFill>
                  <a:schemeClr val="tx1"/>
                </a:solidFill>
              </a:rPr>
              <a:t>Use-case Data and Model</a:t>
            </a:r>
          </a:p>
          <a:p>
            <a:pPr algn="l"/>
            <a:r>
              <a:rPr lang="en-US" sz="2400" b="1" dirty="0">
                <a:solidFill>
                  <a:schemeClr val="tx1"/>
                </a:solidFill>
              </a:rPr>
              <a:t>NIST Collection</a:t>
            </a:r>
          </a:p>
          <a:p>
            <a:pPr algn="l"/>
            <a:r>
              <a:rPr lang="en-US" sz="2400" b="1" dirty="0">
                <a:solidFill>
                  <a:schemeClr val="tx1"/>
                </a:solidFill>
              </a:rPr>
              <a:t>Big Data Ogres</a:t>
            </a:r>
          </a:p>
          <a:p>
            <a:pPr algn="l"/>
            <a:r>
              <a:rPr lang="en-US" sz="2400" b="1" dirty="0">
                <a:solidFill>
                  <a:schemeClr val="tx1"/>
                </a:solidFill>
              </a:rPr>
              <a:t>Convergence Diamonds</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7</a:t>
            </a:fld>
            <a:endParaRPr lang="en-US"/>
          </a:p>
        </p:txBody>
      </p:sp>
    </p:spTree>
    <p:extLst>
      <p:ext uri="{BB962C8B-B14F-4D97-AF65-F5344CB8AC3E}">
        <p14:creationId xmlns:p14="http://schemas.microsoft.com/office/powerpoint/2010/main" val="3562795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Shape 69"/>
          <p:cNvSpPr txBox="1">
            <a:spLocks noGrp="1"/>
          </p:cNvSpPr>
          <p:nvPr>
            <p:ph type="body" idx="1"/>
          </p:nvPr>
        </p:nvSpPr>
        <p:spPr>
          <a:xfrm>
            <a:off x="228831" y="1468457"/>
            <a:ext cx="4029000" cy="1437438"/>
          </a:xfrm>
          <a:prstGeom prst="rect">
            <a:avLst/>
          </a:prstGeom>
        </p:spPr>
        <p:txBody>
          <a:bodyPr vert="horz" wrap="square" lIns="91425" tIns="91425" rIns="91425" bIns="91425" numCol="1" anchor="t" anchorCtr="0" compatLnSpc="1">
            <a:prstTxWarp prst="textNoShape">
              <a:avLst/>
            </a:prstTxWarp>
            <a:noAutofit/>
          </a:bodyPr>
          <a:lstStyle/>
          <a:p>
            <a:r>
              <a:rPr lang="en" sz="1800" dirty="0">
                <a:solidFill>
                  <a:schemeClr val="tx1"/>
                </a:solidFill>
              </a:rPr>
              <a:t>Clustered distances for two methods for sampling macromolecular transitions (200 trajectories each) showing that both methods produce distinctly different pathways. </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1400" i="0" smtClean="0">
                <a:solidFill>
                  <a:srgbClr val="000000"/>
                </a:solidFill>
                <a:latin typeface="Arial"/>
                <a:ea typeface="Arial"/>
                <a:cs typeface="Arial"/>
                <a:sym typeface="Arial"/>
              </a:rPr>
              <a:pPr>
                <a:spcBef>
                  <a:spcPts val="0"/>
                </a:spcBef>
                <a:spcAft>
                  <a:spcPts val="0"/>
                </a:spcAft>
                <a:buClr>
                  <a:srgbClr val="000000"/>
                </a:buClr>
                <a:buSzPct val="25000"/>
              </a:pPr>
              <a:t>70</a:t>
            </a:fld>
            <a:endParaRPr lang="en" sz="1400" i="0">
              <a:solidFill>
                <a:srgbClr val="000000"/>
              </a:solidFill>
              <a:latin typeface="Arial"/>
              <a:ea typeface="Arial"/>
              <a:cs typeface="Arial"/>
              <a:sym typeface="Arial"/>
            </a:endParaRPr>
          </a:p>
        </p:txBody>
      </p:sp>
      <p:pic>
        <p:nvPicPr>
          <p:cNvPr id="70" name="Shape 70"/>
          <p:cNvPicPr preferRelativeResize="0"/>
          <p:nvPr/>
        </p:nvPicPr>
        <p:blipFill>
          <a:blip r:embed="rId3">
            <a:alphaModFix/>
          </a:blip>
          <a:stretch>
            <a:fillRect/>
          </a:stretch>
        </p:blipFill>
        <p:spPr>
          <a:xfrm>
            <a:off x="228831" y="3058429"/>
            <a:ext cx="4230875" cy="2835700"/>
          </a:xfrm>
          <a:prstGeom prst="rect">
            <a:avLst/>
          </a:prstGeom>
          <a:noFill/>
          <a:ln>
            <a:noFill/>
          </a:ln>
        </p:spPr>
      </p:pic>
      <p:pic>
        <p:nvPicPr>
          <p:cNvPr id="71" name="Shape 71"/>
          <p:cNvPicPr preferRelativeResize="0"/>
          <p:nvPr/>
        </p:nvPicPr>
        <p:blipFill>
          <a:blip r:embed="rId4">
            <a:alphaModFix/>
          </a:blip>
          <a:stretch>
            <a:fillRect/>
          </a:stretch>
        </p:blipFill>
        <p:spPr>
          <a:xfrm>
            <a:off x="4724400" y="3058429"/>
            <a:ext cx="4258508" cy="2835700"/>
          </a:xfrm>
          <a:prstGeom prst="rect">
            <a:avLst/>
          </a:prstGeom>
          <a:noFill/>
          <a:ln>
            <a:noFill/>
          </a:ln>
        </p:spPr>
      </p:pic>
      <p:sp>
        <p:nvSpPr>
          <p:cNvPr id="72" name="Shape 72"/>
          <p:cNvSpPr txBox="1"/>
          <p:nvPr/>
        </p:nvSpPr>
        <p:spPr>
          <a:xfrm>
            <a:off x="4459706" y="1445819"/>
            <a:ext cx="4523202" cy="1612610"/>
          </a:xfrm>
          <a:prstGeom prst="rect">
            <a:avLst/>
          </a:prstGeom>
          <a:noFill/>
          <a:ln>
            <a:noFill/>
          </a:ln>
        </p:spPr>
        <p:txBody>
          <a:bodyPr lIns="91425" tIns="91425" rIns="91425" bIns="91425" anchor="t" anchorCtr="0">
            <a:noAutofit/>
          </a:bodyPr>
          <a:lstStyle/>
          <a:p>
            <a:pPr marL="342900" indent="-342900">
              <a:spcBef>
                <a:spcPts val="0"/>
              </a:spcBef>
              <a:buFont typeface="Arial" panose="020B0604020202020204" pitchFamily="34" charset="0"/>
              <a:buChar char="•"/>
            </a:pPr>
            <a:r>
              <a:rPr lang="en" sz="2000" i="0" dirty="0"/>
              <a:t>RADICAL Pilot benchmark run for three different test sets of trajectories, using 12x12 “blocks” per task.</a:t>
            </a:r>
          </a:p>
          <a:p>
            <a:pPr marL="342900" indent="-342900">
              <a:spcBef>
                <a:spcPts val="0"/>
              </a:spcBef>
              <a:buFont typeface="Arial" panose="020B0604020202020204" pitchFamily="34" charset="0"/>
              <a:buChar char="•"/>
            </a:pPr>
            <a:r>
              <a:rPr lang="en" sz="2000" i="0" dirty="0"/>
              <a:t>Should use general SPIDAL library</a:t>
            </a:r>
          </a:p>
          <a:p>
            <a:pPr marL="342900" indent="-342900">
              <a:spcBef>
                <a:spcPts val="0"/>
              </a:spcBef>
              <a:buFont typeface="Arial" panose="020B0604020202020204" pitchFamily="34" charset="0"/>
              <a:buChar char="•"/>
            </a:pPr>
            <a:endParaRPr lang="en" sz="2000" i="0" dirty="0"/>
          </a:p>
        </p:txBody>
      </p:sp>
      <p:sp>
        <p:nvSpPr>
          <p:cNvPr id="10" name="Shape 68"/>
          <p:cNvSpPr txBox="1">
            <a:spLocks noGrp="1"/>
          </p:cNvSpPr>
          <p:nvPr>
            <p:ph type="title"/>
          </p:nvPr>
        </p:nvSpPr>
        <p:spPr>
          <a:xfrm>
            <a:off x="12024" y="135094"/>
            <a:ext cx="9131975" cy="1484255"/>
          </a:xfrm>
          <a:prstGeom prst="rect">
            <a:avLst/>
          </a:prstGeom>
          <a:noFill/>
        </p:spPr>
        <p:txBody>
          <a:bodyPr vert="horz" wrap="square" lIns="91425" tIns="91425" rIns="91425" bIns="91425" numCol="1" anchor="t" anchorCtr="0" compatLnSpc="1">
            <a:prstTxWarp prst="textNoShape">
              <a:avLst/>
            </a:prstTxWarp>
            <a:noAutofit/>
          </a:bodyPr>
          <a:lstStyle/>
          <a:p>
            <a:pPr algn="ctr"/>
            <a:r>
              <a:rPr lang="en" sz="4000" dirty="0">
                <a:solidFill>
                  <a:srgbClr val="B30838"/>
                </a:solidFill>
              </a:rPr>
              <a:t>RADICAL-Pilot Hausdorff distance: </a:t>
            </a:r>
            <a:r>
              <a:rPr lang="en" sz="4000" i="1" dirty="0">
                <a:solidFill>
                  <a:srgbClr val="B30838"/>
                </a:solidFill>
              </a:rPr>
              <a:t>all-pairs</a:t>
            </a:r>
            <a:r>
              <a:rPr lang="en" sz="4000" dirty="0">
                <a:solidFill>
                  <a:srgbClr val="B30838"/>
                </a:solidFill>
              </a:rPr>
              <a:t> problem</a:t>
            </a:r>
          </a:p>
          <a:p>
            <a:pPr algn="ctr"/>
            <a:r>
              <a:rPr lang="en" sz="4000" dirty="0">
                <a:solidFill>
                  <a:srgbClr val="FF0000"/>
                </a:solidFill>
              </a:rPr>
              <a:t> </a:t>
            </a:r>
          </a:p>
        </p:txBody>
      </p:sp>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275071845"/>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034029"/>
            <a:ext cx="7772400" cy="1752235"/>
          </a:xfrm>
        </p:spPr>
        <p:txBody>
          <a:bodyPr>
            <a:normAutofit fontScale="90000"/>
          </a:bodyPr>
          <a:lstStyle/>
          <a:p>
            <a:pPr algn="ctr"/>
            <a:br>
              <a:rPr lang="en-US" b="1" dirty="0"/>
            </a:br>
            <a:r>
              <a:rPr lang="en-US" sz="3600" dirty="0"/>
              <a:t>Big Data - Big Simulation </a:t>
            </a:r>
            <a:br>
              <a:rPr lang="en-US" sz="3600" dirty="0"/>
            </a:br>
            <a:r>
              <a:rPr lang="en-US" sz="3600" dirty="0"/>
              <a:t>Convergence?</a:t>
            </a:r>
            <a:br>
              <a:rPr lang="en-US" dirty="0"/>
            </a:br>
            <a:endParaRPr lang="en-US" b="1" dirty="0"/>
          </a:p>
        </p:txBody>
      </p:sp>
      <p:sp>
        <p:nvSpPr>
          <p:cNvPr id="2" name="Subtitle 1"/>
          <p:cNvSpPr>
            <a:spLocks noGrp="1"/>
          </p:cNvSpPr>
          <p:nvPr>
            <p:ph type="subTitle" idx="1"/>
          </p:nvPr>
        </p:nvSpPr>
        <p:spPr>
          <a:xfrm>
            <a:off x="631173" y="2667000"/>
            <a:ext cx="7772400" cy="2133600"/>
          </a:xfrm>
        </p:spPr>
        <p:txBody>
          <a:bodyPr/>
          <a:lstStyle/>
          <a:p>
            <a:r>
              <a:rPr lang="en-US" dirty="0"/>
              <a:t>HPC-Clouds convergence? (easier than converging higher levels in stack)</a:t>
            </a:r>
            <a:br>
              <a:rPr lang="en-US" dirty="0"/>
            </a:br>
            <a:r>
              <a:rPr lang="en-US" dirty="0"/>
              <a:t> </a:t>
            </a:r>
          </a:p>
          <a:p>
            <a:r>
              <a:rPr lang="en-US" dirty="0"/>
              <a:t>Can HPC continue to do it alone?</a:t>
            </a:r>
          </a:p>
          <a:p>
            <a:endParaRPr lang="en-US" sz="2400" dirty="0">
              <a:solidFill>
                <a:schemeClr val="tx1"/>
              </a:solidFill>
            </a:endParaRPr>
          </a:p>
          <a:p>
            <a:r>
              <a:rPr lang="en-US" sz="2400" dirty="0">
                <a:solidFill>
                  <a:schemeClr val="tx1"/>
                </a:solidFill>
              </a:rPr>
              <a:t>Convergence Diamonds</a:t>
            </a:r>
          </a:p>
          <a:p>
            <a:r>
              <a:rPr lang="en-US" sz="2400" dirty="0">
                <a:solidFill>
                  <a:schemeClr val="tx1"/>
                </a:solidFill>
              </a:rPr>
              <a:t>HPC-ABDS Software on differently optimized hardware infrastructure</a:t>
            </a:r>
          </a:p>
        </p:txBody>
      </p:sp>
      <p:sp>
        <p:nvSpPr>
          <p:cNvPr id="3" name="Date Placeholder 2"/>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71</a:t>
            </a:fld>
            <a:endParaRPr lang="en-US"/>
          </a:p>
        </p:txBody>
      </p:sp>
    </p:spTree>
    <p:extLst>
      <p:ext uri="{BB962C8B-B14F-4D97-AF65-F5344CB8AC3E}">
        <p14:creationId xmlns:p14="http://schemas.microsoft.com/office/powerpoint/2010/main" val="3785299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 y="452120"/>
            <a:ext cx="9144000" cy="6405880"/>
          </a:xfrm>
          <a:noFill/>
        </p:spPr>
        <p:txBody>
          <a:bodyPr/>
          <a:lstStyle/>
          <a:p>
            <a:r>
              <a:rPr lang="en-US" sz="1600" b="1" dirty="0"/>
              <a:t>Applications, Benchmarks and Libraries</a:t>
            </a:r>
          </a:p>
          <a:p>
            <a:pPr lvl="1"/>
            <a:r>
              <a:rPr lang="en-US" sz="1600" dirty="0"/>
              <a:t>51 NIST Big Data Use Cases, 7 Computational Giants of the NRC Massive Data Analysis, 13 Berkeley dwarfs, 7 NAS parallel benchmarks</a:t>
            </a:r>
          </a:p>
          <a:p>
            <a:pPr lvl="1"/>
            <a:r>
              <a:rPr lang="en-US" sz="1600" dirty="0"/>
              <a:t>Unified discussion by separately discussing </a:t>
            </a:r>
            <a:r>
              <a:rPr lang="en-US" sz="1600" b="1" dirty="0"/>
              <a:t>data &amp; model </a:t>
            </a:r>
            <a:r>
              <a:rPr lang="en-US" sz="1600" dirty="0"/>
              <a:t>for each application;</a:t>
            </a:r>
          </a:p>
          <a:p>
            <a:pPr lvl="1"/>
            <a:r>
              <a:rPr lang="en-US" sz="1600" dirty="0"/>
              <a:t>64 facets– Convergence Diamonds -- characterize applications</a:t>
            </a:r>
          </a:p>
          <a:p>
            <a:pPr lvl="1"/>
            <a:r>
              <a:rPr lang="en-US" sz="1600" dirty="0"/>
              <a:t>Characterization identifies hardware and software features for each application across big data, simulation; “complete” set of benchmarks (NIST)</a:t>
            </a:r>
          </a:p>
          <a:p>
            <a:r>
              <a:rPr lang="en-US" sz="1600" b="1" dirty="0"/>
              <a:t>Software Architecture and its implementation</a:t>
            </a:r>
          </a:p>
          <a:p>
            <a:pPr lvl="1"/>
            <a:r>
              <a:rPr lang="en-US" sz="1600" b="1" dirty="0"/>
              <a:t>HPC-ABDS: </a:t>
            </a:r>
            <a:r>
              <a:rPr lang="en-US" sz="1600" dirty="0"/>
              <a:t>Cloud-HPC interoperable software: performance of HPC (High Performance Computing) and the rich functionality of the Apache Big Data Stack. </a:t>
            </a:r>
          </a:p>
          <a:p>
            <a:pPr lvl="1"/>
            <a:r>
              <a:rPr lang="en-US" sz="1600" b="1" dirty="0"/>
              <a:t>Added HPC </a:t>
            </a:r>
            <a:r>
              <a:rPr lang="en-US" sz="1600" dirty="0"/>
              <a:t>to Hadoop, Storm, Heron, Spark; could add to Beam and </a:t>
            </a:r>
            <a:r>
              <a:rPr lang="en-US" sz="1600" dirty="0" err="1"/>
              <a:t>Flink</a:t>
            </a:r>
            <a:endParaRPr lang="en-US" sz="1600" dirty="0"/>
          </a:p>
          <a:p>
            <a:pPr lvl="1"/>
            <a:r>
              <a:rPr lang="en-US" sz="1600" dirty="0"/>
              <a:t>Could work in Apache model contributing code</a:t>
            </a:r>
          </a:p>
          <a:p>
            <a:r>
              <a:rPr lang="en-US" sz="1600" b="1" dirty="0"/>
              <a:t>Run same HPC-ABDS across all </a:t>
            </a:r>
            <a:r>
              <a:rPr lang="en-US" sz="1600" dirty="0"/>
              <a:t>platforms but “data management” nodes have different balance in I/O, Network and Compute from “model” nodes</a:t>
            </a:r>
          </a:p>
          <a:p>
            <a:pPr lvl="1"/>
            <a:r>
              <a:rPr lang="en-US" sz="1600" dirty="0"/>
              <a:t>Optimize to data and model functions as specified by convergence diamonds</a:t>
            </a:r>
          </a:p>
          <a:p>
            <a:pPr lvl="1"/>
            <a:r>
              <a:rPr lang="en-US" sz="1600" dirty="0"/>
              <a:t>Do not optimize for simulation and big data</a:t>
            </a:r>
          </a:p>
          <a:p>
            <a:r>
              <a:rPr lang="en-US" sz="1600" b="1" dirty="0"/>
              <a:t>Convergence Language: </a:t>
            </a:r>
            <a:r>
              <a:rPr lang="en-US" sz="1600" dirty="0"/>
              <a:t>Make C++, Java, Scala, Python (R) … perform well</a:t>
            </a:r>
          </a:p>
          <a:p>
            <a:r>
              <a:rPr lang="en-US" sz="1600" b="1" dirty="0"/>
              <a:t>Training: </a:t>
            </a:r>
            <a:r>
              <a:rPr lang="en-US" sz="1600" dirty="0"/>
              <a:t>Students prefer to learn Big Data rather than HPC</a:t>
            </a:r>
          </a:p>
          <a:p>
            <a:r>
              <a:rPr lang="en-US" sz="1600" b="1" dirty="0"/>
              <a:t>Sustainability: </a:t>
            </a:r>
            <a:r>
              <a:rPr lang="en-US" sz="1600" dirty="0"/>
              <a:t>research/HPC communities cannot afford to develop everything (hardware and software) from scratch</a:t>
            </a:r>
          </a:p>
        </p:txBody>
      </p:sp>
      <p:sp>
        <p:nvSpPr>
          <p:cNvPr id="2" name="Title 1"/>
          <p:cNvSpPr>
            <a:spLocks noGrp="1"/>
          </p:cNvSpPr>
          <p:nvPr>
            <p:ph type="title"/>
          </p:nvPr>
        </p:nvSpPr>
        <p:spPr>
          <a:xfrm>
            <a:off x="0" y="0"/>
            <a:ext cx="9144000" cy="533400"/>
          </a:xfrm>
        </p:spPr>
        <p:txBody>
          <a:bodyPr/>
          <a:lstStyle/>
          <a:p>
            <a:pPr algn="ctr"/>
            <a:r>
              <a:rPr lang="en-US" sz="3100" dirty="0"/>
              <a:t>General Aspects of Big Data HPC Convergence</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121880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8"/>
            <a:ext cx="8382000" cy="951801"/>
          </a:xfrm>
        </p:spPr>
        <p:txBody>
          <a:bodyPr/>
          <a:lstStyle/>
          <a:p>
            <a:pPr algn="ctr"/>
            <a:r>
              <a:rPr lang="en-US" dirty="0"/>
              <a:t>Typical Convergence Architecture</a:t>
            </a:r>
          </a:p>
        </p:txBody>
      </p:sp>
      <p:sp>
        <p:nvSpPr>
          <p:cNvPr id="3" name="Content Placeholder 2"/>
          <p:cNvSpPr>
            <a:spLocks noGrp="1"/>
          </p:cNvSpPr>
          <p:nvPr>
            <p:ph idx="1"/>
          </p:nvPr>
        </p:nvSpPr>
        <p:spPr>
          <a:xfrm>
            <a:off x="15240" y="762599"/>
            <a:ext cx="8868635" cy="880885"/>
          </a:xfrm>
        </p:spPr>
        <p:txBody>
          <a:bodyPr/>
          <a:lstStyle/>
          <a:p>
            <a:r>
              <a:rPr lang="en-US" dirty="0"/>
              <a:t>Running </a:t>
            </a:r>
            <a:r>
              <a:rPr lang="en-US" b="1" dirty="0"/>
              <a:t>same HPC-ABDS software </a:t>
            </a:r>
            <a:r>
              <a:rPr lang="en-US" dirty="0"/>
              <a:t>across all platforms but data management machine has different balance in I/O, Network and Compute from “model” machine</a:t>
            </a:r>
          </a:p>
          <a:p>
            <a:r>
              <a:rPr lang="en-US" b="1" dirty="0"/>
              <a:t>Model has similar issues </a:t>
            </a:r>
            <a:r>
              <a:rPr lang="en-US" dirty="0"/>
              <a:t>whether from </a:t>
            </a:r>
            <a:r>
              <a:rPr lang="en-US" b="1" dirty="0"/>
              <a:t>Big Data or Big Simulation</a:t>
            </a:r>
            <a:r>
              <a:rPr lang="en-US" dirty="0"/>
              <a:t>.</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sp>
        <p:nvSpPr>
          <p:cNvPr id="10" name="TextBox 9"/>
          <p:cNvSpPr txBox="1"/>
          <p:nvPr/>
        </p:nvSpPr>
        <p:spPr>
          <a:xfrm>
            <a:off x="1240516" y="5177166"/>
            <a:ext cx="6062878"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Data</a:t>
            </a:r>
            <a:r>
              <a:rPr kumimoji="0" lang="en-US" sz="2000" b="0" i="0" u="none" strike="noStrike" kern="0" cap="none" spc="0" normalizeH="0" baseline="0" noProof="0" dirty="0">
                <a:ln>
                  <a:noFill/>
                </a:ln>
                <a:solidFill>
                  <a:sysClr val="windowText" lastClr="000000"/>
                </a:solidFill>
                <a:effectLst/>
                <a:uLnTx/>
                <a:uFillTx/>
              </a:rPr>
              <a:t> Management                </a:t>
            </a:r>
            <a:r>
              <a:rPr kumimoji="0" lang="en-US" sz="2400" b="1" i="0" u="none" strike="noStrike" kern="0" cap="none" spc="0" normalizeH="0" baseline="0" noProof="0" dirty="0">
                <a:ln>
                  <a:noFill/>
                </a:ln>
                <a:solidFill>
                  <a:sysClr val="windowText" lastClr="000000"/>
                </a:solidFill>
                <a:effectLst/>
                <a:uLnTx/>
                <a:uFillTx/>
              </a:rPr>
              <a:t>Model</a:t>
            </a:r>
            <a:r>
              <a:rPr kumimoji="0" lang="en-US" sz="2000" b="0" i="0" u="none" strike="noStrike" kern="0" cap="none" spc="0" normalizeH="0" baseline="0" noProof="0" dirty="0">
                <a:ln>
                  <a:noFill/>
                </a:ln>
                <a:solidFill>
                  <a:sysClr val="windowText" lastClr="000000"/>
                </a:solidFill>
                <a:effectLst/>
                <a:uLnTx/>
                <a:uFillTx/>
              </a:rPr>
              <a:t> for Big Data </a:t>
            </a:r>
            <a:br>
              <a:rPr kumimoji="0" lang="en-US" sz="2000" b="0" i="0" u="none" strike="noStrike" kern="0" cap="none" spc="0" normalizeH="0" baseline="0" noProof="0" dirty="0">
                <a:ln>
                  <a:noFill/>
                </a:ln>
                <a:solidFill>
                  <a:sysClr val="windowText" lastClr="000000"/>
                </a:solidFill>
                <a:effectLst/>
                <a:uLnTx/>
                <a:uFillTx/>
              </a:rPr>
            </a:br>
            <a:r>
              <a:rPr kumimoji="0" lang="en-US" sz="2000" b="0" i="0" u="none" strike="noStrike" kern="0" cap="none" spc="0" normalizeH="0" baseline="0" noProof="0" dirty="0">
                <a:ln>
                  <a:noFill/>
                </a:ln>
                <a:solidFill>
                  <a:sysClr val="windowText" lastClr="000000"/>
                </a:solidFill>
                <a:effectLst/>
                <a:uLnTx/>
                <a:uFillTx/>
              </a:rPr>
              <a:t>                                                     and Big Simulation</a:t>
            </a:r>
          </a:p>
        </p:txBody>
      </p:sp>
    </p:spTree>
    <p:extLst>
      <p:ext uri="{BB962C8B-B14F-4D97-AF65-F5344CB8AC3E}">
        <p14:creationId xmlns:p14="http://schemas.microsoft.com/office/powerpoint/2010/main" val="655735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Data and Model in Big Data and Simulations</a:t>
            </a:r>
          </a:p>
        </p:txBody>
      </p:sp>
      <p:sp>
        <p:nvSpPr>
          <p:cNvPr id="3" name="Content Placeholder 2"/>
          <p:cNvSpPr>
            <a:spLocks noGrp="1"/>
          </p:cNvSpPr>
          <p:nvPr>
            <p:ph idx="1"/>
          </p:nvPr>
        </p:nvSpPr>
        <p:spPr>
          <a:xfrm>
            <a:off x="10510" y="457200"/>
            <a:ext cx="9133490" cy="5562600"/>
          </a:xfrm>
          <a:noFill/>
        </p:spPr>
        <p:txBody>
          <a:bodyPr/>
          <a:lstStyle/>
          <a:p>
            <a:pPr>
              <a:spcBef>
                <a:spcPts val="0"/>
              </a:spcBef>
            </a:pPr>
            <a:r>
              <a:rPr lang="en-US" sz="2400" dirty="0"/>
              <a:t>Need to discuss </a:t>
            </a:r>
            <a:r>
              <a:rPr lang="en-US" sz="2400" b="1" dirty="0">
                <a:solidFill>
                  <a:srgbClr val="C00000"/>
                </a:solidFill>
              </a:rPr>
              <a:t>Data </a:t>
            </a:r>
            <a:r>
              <a:rPr lang="en-US" sz="2400" dirty="0"/>
              <a:t>and </a:t>
            </a:r>
            <a:r>
              <a:rPr lang="en-US" sz="2400" b="1" dirty="0">
                <a:solidFill>
                  <a:srgbClr val="C00000"/>
                </a:solidFill>
              </a:rPr>
              <a:t>Model</a:t>
            </a:r>
            <a:r>
              <a:rPr lang="en-US" sz="2400" dirty="0"/>
              <a:t> as problems combine them, but we can get insight by separating which allows better understanding of </a:t>
            </a:r>
            <a:r>
              <a:rPr lang="en-US" sz="2400" b="1" dirty="0">
                <a:solidFill>
                  <a:srgbClr val="C00000"/>
                </a:solidFill>
              </a:rPr>
              <a:t>Big Data - Big Simulation “convergence” (or differences!)</a:t>
            </a:r>
          </a:p>
          <a:p>
            <a:r>
              <a:rPr lang="en-US" sz="2400" b="1" dirty="0">
                <a:solidFill>
                  <a:srgbClr val="C00000"/>
                </a:solidFill>
              </a:rPr>
              <a:t>Big Data  </a:t>
            </a:r>
            <a:r>
              <a:rPr lang="en-US" sz="2400" dirty="0"/>
              <a:t>implies Data is large but Model varies</a:t>
            </a:r>
          </a:p>
          <a:p>
            <a:pPr lvl="1"/>
            <a:r>
              <a:rPr lang="en-US" dirty="0"/>
              <a:t>e.g. </a:t>
            </a:r>
            <a:r>
              <a:rPr lang="en-US" b="1" dirty="0"/>
              <a:t>LDA</a:t>
            </a:r>
            <a:r>
              <a:rPr lang="en-US" dirty="0"/>
              <a:t> with many topics or </a:t>
            </a:r>
            <a:r>
              <a:rPr lang="en-US" b="1" dirty="0"/>
              <a:t>deep learning </a:t>
            </a:r>
            <a:r>
              <a:rPr lang="en-US" dirty="0"/>
              <a:t>has large model</a:t>
            </a:r>
          </a:p>
          <a:p>
            <a:pPr lvl="1"/>
            <a:r>
              <a:rPr lang="en-US" dirty="0"/>
              <a:t>Clustering or Dimension reduction can be quite small in model size</a:t>
            </a:r>
          </a:p>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and </a:t>
            </a:r>
            <a:r>
              <a:rPr lang="en-US" sz="2400" b="1" dirty="0">
                <a:solidFill>
                  <a:srgbClr val="C00000"/>
                </a:solidFill>
              </a:rPr>
              <a:t>Model</a:t>
            </a:r>
          </a:p>
          <a:p>
            <a:pPr lvl="1"/>
            <a:r>
              <a:rPr lang="en-US" b="1" dirty="0">
                <a:solidFill>
                  <a:srgbClr val="C00000"/>
                </a:solidFill>
              </a:rPr>
              <a:t>Model</a:t>
            </a:r>
            <a:r>
              <a:rPr lang="en-US" dirty="0"/>
              <a:t> is solving particle dynamics or partial differential equations</a:t>
            </a:r>
          </a:p>
          <a:p>
            <a:pPr lvl="1"/>
            <a:r>
              <a:rPr lang="en-US" b="1" dirty="0">
                <a:solidFill>
                  <a:srgbClr val="C00000"/>
                </a:solidFill>
              </a:rPr>
              <a:t>Data</a:t>
            </a:r>
            <a:r>
              <a:rPr lang="en-US" dirty="0"/>
              <a:t> could be small when just boundary conditions </a:t>
            </a:r>
          </a:p>
          <a:p>
            <a:pPr lvl="1"/>
            <a:r>
              <a:rPr lang="en-US" b="1" dirty="0">
                <a:solidFill>
                  <a:srgbClr val="C00000"/>
                </a:solidFill>
              </a:rPr>
              <a:t>Data</a:t>
            </a:r>
            <a:r>
              <a:rPr lang="en-US" dirty="0"/>
              <a:t> large with data assimilation (weather forecasting) or when data visualizations are produced by simulation</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a:t>
            </a:r>
            <a:r>
              <a:rPr lang="en-US" sz="2400" dirty="0"/>
              <a:t> varies between iterations</a:t>
            </a:r>
          </a:p>
        </p:txBody>
      </p:sp>
      <p:sp>
        <p:nvSpPr>
          <p:cNvPr id="4" name="Slide Number Placeholder 3"/>
          <p:cNvSpPr>
            <a:spLocks noGrp="1"/>
          </p:cNvSpPr>
          <p:nvPr>
            <p:ph type="sldNum" sz="quarter" idx="12"/>
          </p:nvPr>
        </p:nvSpPr>
        <p:spPr>
          <a:xfrm>
            <a:off x="8305800" y="6172200"/>
            <a:ext cx="656771" cy="293913"/>
          </a:xfrm>
        </p:spPr>
        <p:txBody>
          <a:bodyPr/>
          <a:lstStyle/>
          <a:p>
            <a:fld id="{C4B85148-DB98-4269-ACE6-2DF49F9918C9}" type="slidenum">
              <a:rPr lang="en-US" smtClean="0">
                <a:solidFill>
                  <a:prstClr val="black"/>
                </a:solidFill>
              </a:rPr>
              <a:pPr/>
              <a:t>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56444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pic>
        <p:nvPicPr>
          <p:cNvPr id="6" name="Picture 5"/>
          <p:cNvPicPr>
            <a:picLocks noChangeAspect="1"/>
          </p:cNvPicPr>
          <p:nvPr/>
        </p:nvPicPr>
        <p:blipFill rotWithShape="1">
          <a:blip r:embed="rId3"/>
          <a:srcRect l="9426" t="10782" r="11658" b="1872"/>
          <a:stretch/>
        </p:blipFill>
        <p:spPr>
          <a:xfrm>
            <a:off x="0" y="0"/>
            <a:ext cx="4707172" cy="6858000"/>
          </a:xfrm>
          <a:prstGeom prst="rect">
            <a:avLst/>
          </a:prstGeom>
        </p:spPr>
      </p:pic>
      <p:pic>
        <p:nvPicPr>
          <p:cNvPr id="7" name="Picture 6"/>
          <p:cNvPicPr>
            <a:picLocks noChangeAspect="1"/>
          </p:cNvPicPr>
          <p:nvPr/>
        </p:nvPicPr>
        <p:blipFill rotWithShape="1">
          <a:blip r:embed="rId4"/>
          <a:srcRect l="9015" t="10458" r="11796" b="2694"/>
          <a:stretch/>
        </p:blipFill>
        <p:spPr>
          <a:xfrm>
            <a:off x="4420925" y="9939"/>
            <a:ext cx="4723075" cy="6858000"/>
          </a:xfrm>
          <a:prstGeom prst="rect">
            <a:avLst/>
          </a:prstGeom>
        </p:spPr>
      </p:pic>
      <p:sp>
        <p:nvSpPr>
          <p:cNvPr id="9" name="Rectangle 8"/>
          <p:cNvSpPr/>
          <p:nvPr/>
        </p:nvSpPr>
        <p:spPr>
          <a:xfrm>
            <a:off x="-103261" y="9939"/>
            <a:ext cx="468589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http://hpc-abds.org/kaleidoscope/survey/</a:t>
            </a:r>
          </a:p>
        </p:txBody>
      </p:sp>
      <p:sp>
        <p:nvSpPr>
          <p:cNvPr id="2" name="TextBox 1"/>
          <p:cNvSpPr txBox="1"/>
          <p:nvPr/>
        </p:nvSpPr>
        <p:spPr>
          <a:xfrm>
            <a:off x="1796142" y="5001594"/>
            <a:ext cx="260092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Online Use Case Form</a:t>
            </a:r>
          </a:p>
        </p:txBody>
      </p:sp>
    </p:spTree>
    <p:extLst>
      <p:ext uri="{BB962C8B-B14F-4D97-AF65-F5344CB8AC3E}">
        <p14:creationId xmlns:p14="http://schemas.microsoft.com/office/powerpoint/2010/main" val="4182840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23529</TotalTime>
  <Words>6318</Words>
  <Application>Microsoft Office PowerPoint</Application>
  <PresentationFormat>On-screen Show (4:3)</PresentationFormat>
  <Paragraphs>705</Paragraphs>
  <Slides>73</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73</vt:i4>
      </vt:variant>
    </vt:vector>
  </HeadingPairs>
  <TitlesOfParts>
    <vt:vector size="85" baseType="lpstr">
      <vt:lpstr>ＭＳ Ｐゴシック</vt:lpstr>
      <vt:lpstr>Arial</vt:lpstr>
      <vt:lpstr>Calibri</vt:lpstr>
      <vt:lpstr>Franklin Gothic Demi</vt:lpstr>
      <vt:lpstr>Franklin Gothic Medium</vt:lpstr>
      <vt:lpstr>MS Mincho</vt:lpstr>
      <vt:lpstr>Symbol</vt:lpstr>
      <vt:lpstr>Times New Roman</vt:lpstr>
      <vt:lpstr>Wingdings</vt:lpstr>
      <vt:lpstr>Blank Presentation</vt:lpstr>
      <vt:lpstr>2_Blank Presentation</vt:lpstr>
      <vt:lpstr>6_Blank Presentation</vt:lpstr>
      <vt:lpstr>Designing and Building an Analytics Library with the  Convergence of High Performance Computing and Big Data</vt:lpstr>
      <vt:lpstr>Abstract</vt:lpstr>
      <vt:lpstr>Convergence Points for HPC-Cloud-Big Data-Simulation</vt:lpstr>
      <vt:lpstr>SPIDAL Project Datanet: CIF21 DIBBs: Middleware and High Performance Analytics Libraries for Scalable Data Science</vt:lpstr>
      <vt:lpstr>PowerPoint Presentation</vt:lpstr>
      <vt:lpstr>Main Components of SPIDAL Project</vt:lpstr>
      <vt:lpstr>Application Nexus</vt:lpstr>
      <vt:lpstr>Data and Model in Big Data and Simulations</vt:lpstr>
      <vt:lpstr>PowerPoint Presentation</vt:lpstr>
      <vt:lpstr>51 Detailed Use Cases: Contributed July-September 2013 Covers goals, data features such as 3 V’s, software, hardware</vt:lpstr>
      <vt:lpstr>Sample Features of 51 Use Cases I</vt:lpstr>
      <vt:lpstr>Sample Features of 51 Use Cases II</vt:lpstr>
      <vt:lpstr>7 Computational Giants of  NRC Massive Data Analysis Report </vt:lpstr>
      <vt:lpstr>HPC (Simulation) Benchmark Classics</vt:lpstr>
      <vt:lpstr>13 Berkeley Dwarfs</vt:lpstr>
      <vt:lpstr>Classifying Use cases</vt:lpstr>
      <vt:lpstr>Classifying Use Cases</vt:lpstr>
      <vt:lpstr>PowerPoint Presentation</vt:lpstr>
      <vt:lpstr>64 Features in 4 views for Unified Classification of Big Data and Simulation Applications</vt:lpstr>
      <vt:lpstr>Local and Global Machine Learning</vt:lpstr>
      <vt:lpstr>Examples in Problem Architecture View PA</vt:lpstr>
      <vt:lpstr>6 Forms of MapReduce  Describes Architecture of   - Problem (Model     reflecting data)  - Machine  - Software  2 important variants (software) of Iterative MapReduce and Map-Streaming a) “In-place” HPC  b) Flow for model and data </vt:lpstr>
      <vt:lpstr>Examples in Execution View EV</vt:lpstr>
      <vt:lpstr>Examples in Data View DV</vt:lpstr>
      <vt:lpstr>Examples in Processing View PV</vt:lpstr>
      <vt:lpstr>Comparison of Data Analytics with Simulation I</vt:lpstr>
      <vt:lpstr>Comparison of Data Analytics with Simulation II</vt:lpstr>
      <vt:lpstr>Software Nexus  Application Layer On Big Data Software Components for Programming and Data Processing On HPC for runtime On IaaS and DevOps Hardware and Systems </vt:lpstr>
      <vt:lpstr>PowerPoint Presentation</vt:lpstr>
      <vt:lpstr>Functionality of 21 HPC-ABDS Layers</vt:lpstr>
      <vt:lpstr>HPC-ABDS SPIDAL Project Activities</vt:lpstr>
      <vt:lpstr>Typical Big Data Pattern 2. Perform real time analytics on data source streams and notify users when specified events occur</vt:lpstr>
      <vt:lpstr>Typical Big Data Pattern 5A. Perform interactive analytics on observational scientific data</vt:lpstr>
      <vt:lpstr>Java Grande  Revisited on 3 data analytics codes Clustering Multidimensional Scaling Latent Dirichlet Allocation  all sophisticated algorithms  </vt:lpstr>
      <vt:lpstr>Some large scale analytics</vt:lpstr>
      <vt:lpstr>MPI, Fork-Join and Long Running Threads</vt:lpstr>
      <vt:lpstr>Java MPI performs better than FJ Threads I</vt:lpstr>
      <vt:lpstr>Intra-node Parallelism</vt:lpstr>
      <vt:lpstr>Java MPI performs better than FJ Threads II 128 24 core Haswell nodes on SPIDAL DA-MDS Code</vt:lpstr>
      <vt:lpstr>Investigating Process and Thread Models</vt:lpstr>
      <vt:lpstr>Java and C K-Means LRT-FJ and LRT-BSP with different affinity patterns over varying threads and processes. </vt:lpstr>
      <vt:lpstr>DA-PWC Non Vector Clustering</vt:lpstr>
      <vt:lpstr>Java versus C Performance</vt:lpstr>
      <vt:lpstr>HPC-ABDS  DataFlow and In-place Runtime  </vt:lpstr>
      <vt:lpstr>HPC-ABDS Parallel Computing I</vt:lpstr>
      <vt:lpstr>Programming Model I</vt:lpstr>
      <vt:lpstr>Illustration of In-Place AllReduce in MPI</vt:lpstr>
      <vt:lpstr>HPC-ABDS Parallel Computing II</vt:lpstr>
      <vt:lpstr>Kmeans Clustering Flink and MPI one million 2D points fixed; various # centers 24 cores on 16 nodes</vt:lpstr>
      <vt:lpstr>HPC-ABDS Parallel Computing III</vt:lpstr>
      <vt:lpstr>Harp (Hadoop Plugin) brings HPC to ABDS </vt:lpstr>
      <vt:lpstr>Automatic parallelization</vt:lpstr>
      <vt:lpstr>MIDAS</vt:lpstr>
      <vt:lpstr>Pilot-Hadoop/Spark Architecture</vt:lpstr>
      <vt:lpstr>Workflow in HPC-ABDS</vt:lpstr>
      <vt:lpstr>Infrastructure Nexus</vt:lpstr>
      <vt:lpstr>Constructing HPC-ABDS Exemplars</vt:lpstr>
      <vt:lpstr>Cloudmesh Interoperability DevOps Tool</vt:lpstr>
      <vt:lpstr>Cloudmesh Architecture</vt:lpstr>
      <vt:lpstr>SPIDAL Algorithms</vt:lpstr>
      <vt:lpstr>SPIDAL Algorithms – Core I</vt:lpstr>
      <vt:lpstr>SPIDAL Algorithms – Core II</vt:lpstr>
      <vt:lpstr>SPIDAL Algorithms – Optimization I</vt:lpstr>
      <vt:lpstr>SPIDAL Algorithms – Optimization II</vt:lpstr>
      <vt:lpstr>SPIDAL Graph Algorithms</vt:lpstr>
      <vt:lpstr>Applications</vt:lpstr>
      <vt:lpstr>Imaging Applications: Remote Sensing,  Pathology, Spatial  Systems </vt:lpstr>
      <vt:lpstr>2D Radar Polar Remote Sensing</vt:lpstr>
      <vt:lpstr>3D Radar Polar Remote Sensing</vt:lpstr>
      <vt:lpstr>RADICAL-Pilot Hausdorff distance: all-pairs problem  </vt:lpstr>
      <vt:lpstr> Big Data - Big Simulation  Convergence? </vt:lpstr>
      <vt:lpstr>General Aspects of Big Data HPC Convergence</vt:lpstr>
      <vt:lpstr>Typical Convergence Architecture</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510</cp:revision>
  <cp:lastPrinted>2009-05-27T19:00:23Z</cp:lastPrinted>
  <dcterms:created xsi:type="dcterms:W3CDTF">2011-04-26T20:44:01Z</dcterms:created>
  <dcterms:modified xsi:type="dcterms:W3CDTF">2016-08-23T23:45:32Z</dcterms:modified>
</cp:coreProperties>
</file>