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73" r:id="rId3"/>
    <p:sldMasterId id="2147483681" r:id="rId4"/>
    <p:sldMasterId id="2147483689" r:id="rId5"/>
    <p:sldMasterId id="2147483697" r:id="rId6"/>
    <p:sldMasterId id="2147483705" r:id="rId7"/>
    <p:sldMasterId id="2147483713" r:id="rId8"/>
    <p:sldMasterId id="2147483735" r:id="rId9"/>
  </p:sldMasterIdLst>
  <p:notesMasterIdLst>
    <p:notesMasterId r:id="rId76"/>
  </p:notesMasterIdLst>
  <p:sldIdLst>
    <p:sldId id="265" r:id="rId10"/>
    <p:sldId id="548" r:id="rId11"/>
    <p:sldId id="550" r:id="rId12"/>
    <p:sldId id="549" r:id="rId13"/>
    <p:sldId id="298" r:id="rId14"/>
    <p:sldId id="547" r:id="rId15"/>
    <p:sldId id="527" r:id="rId16"/>
    <p:sldId id="524" r:id="rId17"/>
    <p:sldId id="314" r:id="rId18"/>
    <p:sldId id="297" r:id="rId19"/>
    <p:sldId id="316" r:id="rId20"/>
    <p:sldId id="556" r:id="rId21"/>
    <p:sldId id="312" r:id="rId22"/>
    <p:sldId id="300" r:id="rId23"/>
    <p:sldId id="302" r:id="rId24"/>
    <p:sldId id="399" r:id="rId25"/>
    <p:sldId id="482" r:id="rId26"/>
    <p:sldId id="483" r:id="rId27"/>
    <p:sldId id="544" r:id="rId28"/>
    <p:sldId id="543" r:id="rId29"/>
    <p:sldId id="456" r:id="rId30"/>
    <p:sldId id="376" r:id="rId31"/>
    <p:sldId id="557" r:id="rId32"/>
    <p:sldId id="558" r:id="rId33"/>
    <p:sldId id="559" r:id="rId34"/>
    <p:sldId id="560" r:id="rId35"/>
    <p:sldId id="561" r:id="rId36"/>
    <p:sldId id="562" r:id="rId37"/>
    <p:sldId id="457" r:id="rId38"/>
    <p:sldId id="405" r:id="rId39"/>
    <p:sldId id="530" r:id="rId40"/>
    <p:sldId id="551" r:id="rId41"/>
    <p:sldId id="552" r:id="rId42"/>
    <p:sldId id="531" r:id="rId43"/>
    <p:sldId id="553" r:id="rId44"/>
    <p:sldId id="554" r:id="rId45"/>
    <p:sldId id="555" r:id="rId46"/>
    <p:sldId id="538" r:id="rId47"/>
    <p:sldId id="540" r:id="rId48"/>
    <p:sldId id="465" r:id="rId49"/>
    <p:sldId id="563" r:id="rId50"/>
    <p:sldId id="564" r:id="rId51"/>
    <p:sldId id="565" r:id="rId52"/>
    <p:sldId id="566" r:id="rId53"/>
    <p:sldId id="567" r:id="rId54"/>
    <p:sldId id="568" r:id="rId55"/>
    <p:sldId id="487" r:id="rId56"/>
    <p:sldId id="573" r:id="rId57"/>
    <p:sldId id="574" r:id="rId58"/>
    <p:sldId id="575" r:id="rId59"/>
    <p:sldId id="576" r:id="rId60"/>
    <p:sldId id="571" r:id="rId61"/>
    <p:sldId id="572" r:id="rId62"/>
    <p:sldId id="570" r:id="rId63"/>
    <p:sldId id="488" r:id="rId64"/>
    <p:sldId id="491" r:id="rId65"/>
    <p:sldId id="542" r:id="rId66"/>
    <p:sldId id="578" r:id="rId67"/>
    <p:sldId id="541" r:id="rId68"/>
    <p:sldId id="577" r:id="rId69"/>
    <p:sldId id="507" r:id="rId70"/>
    <p:sldId id="511" r:id="rId71"/>
    <p:sldId id="512" r:id="rId72"/>
    <p:sldId id="392" r:id="rId73"/>
    <p:sldId id="481" r:id="rId74"/>
    <p:sldId id="462" r:id="rId75"/>
  </p:sldIdLst>
  <p:sldSz cx="9144000" cy="6858000" type="screen4x3"/>
  <p:notesSz cx="6858000" cy="9144000"/>
  <p:custDataLst>
    <p:tags r:id="rId7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1" autoAdjust="0"/>
    <p:restoredTop sz="96086" autoAdjust="0"/>
  </p:normalViewPr>
  <p:slideViewPr>
    <p:cSldViewPr snapToGrid="0" snapToObjects="1">
      <p:cViewPr varScale="1">
        <p:scale>
          <a:sx n="91" d="100"/>
          <a:sy n="91" d="100"/>
        </p:scale>
        <p:origin x="78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notesMaster" Target="notesMasters/notesMaster1.xml"/><Relationship Id="rId7" Type="http://schemas.openxmlformats.org/officeDocument/2006/relationships/slideMaster" Target="slideMasters/slideMaster6.xml"/><Relationship Id="rId71" Type="http://schemas.openxmlformats.org/officeDocument/2006/relationships/slide" Target="slides/slide62.xml"/><Relationship Id="rId2" Type="http://schemas.openxmlformats.org/officeDocument/2006/relationships/slideMaster" Target="slideMasters/slideMaster1.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4.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gs" Target="tags/tag1.xml"/><Relationship Id="rId8" Type="http://schemas.openxmlformats.org/officeDocument/2006/relationships/slideMaster" Target="slideMasters/slideMaster7.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765694992"/>
        <c:axId val="765697344"/>
      </c:scatterChart>
      <c:valAx>
        <c:axId val="765694992"/>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65697344"/>
        <c:crosses val="autoZero"/>
        <c:crossBetween val="midCat"/>
        <c:majorUnit val="20"/>
      </c:valAx>
      <c:valAx>
        <c:axId val="765697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65694992"/>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0.75058</cdr:x>
      <cdr:y>0.79194</cdr:y>
    </cdr:from>
    <cdr:to>
      <cdr:x>0.89468</cdr:x>
      <cdr:y>1</cdr:y>
    </cdr:to>
    <cdr:sp macro="" textlink="">
      <cdr:nvSpPr>
        <cdr:cNvPr id="2" name="TextBox 1"/>
        <cdr:cNvSpPr txBox="1"/>
      </cdr:nvSpPr>
      <cdr:spPr>
        <a:xfrm xmlns:a="http://schemas.openxmlformats.org/drawingml/2006/main">
          <a:off x="4762970" y="34804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27</a:t>
            </a:fld>
            <a:endParaRPr lang="en-US"/>
          </a:p>
        </p:txBody>
      </p:sp>
    </p:spTree>
    <p:extLst>
      <p:ext uri="{BB962C8B-B14F-4D97-AF65-F5344CB8AC3E}">
        <p14:creationId xmlns:p14="http://schemas.microsoft.com/office/powerpoint/2010/main" val="196796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28</a:t>
            </a:fld>
            <a:endParaRPr lang="en-US"/>
          </a:p>
        </p:txBody>
      </p:sp>
    </p:spTree>
    <p:extLst>
      <p:ext uri="{BB962C8B-B14F-4D97-AF65-F5344CB8AC3E}">
        <p14:creationId xmlns:p14="http://schemas.microsoft.com/office/powerpoint/2010/main" val="172245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31</a:t>
            </a:fld>
            <a:endParaRPr lang="en-US"/>
          </a:p>
        </p:txBody>
      </p:sp>
    </p:spTree>
    <p:extLst>
      <p:ext uri="{BB962C8B-B14F-4D97-AF65-F5344CB8AC3E}">
        <p14:creationId xmlns:p14="http://schemas.microsoft.com/office/powerpoint/2010/main" val="387937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32</a:t>
            </a:fld>
            <a:endParaRPr lang="en-US"/>
          </a:p>
        </p:txBody>
      </p:sp>
    </p:spTree>
    <p:extLst>
      <p:ext uri="{BB962C8B-B14F-4D97-AF65-F5344CB8AC3E}">
        <p14:creationId xmlns:p14="http://schemas.microsoft.com/office/powerpoint/2010/main" val="180869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33</a:t>
            </a:fld>
            <a:endParaRPr lang="en-US"/>
          </a:p>
        </p:txBody>
      </p:sp>
    </p:spTree>
    <p:extLst>
      <p:ext uri="{BB962C8B-B14F-4D97-AF65-F5344CB8AC3E}">
        <p14:creationId xmlns:p14="http://schemas.microsoft.com/office/powerpoint/2010/main" val="4075741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34</a:t>
            </a:fld>
            <a:endParaRPr lang="en-US"/>
          </a:p>
        </p:txBody>
      </p:sp>
    </p:spTree>
    <p:extLst>
      <p:ext uri="{BB962C8B-B14F-4D97-AF65-F5344CB8AC3E}">
        <p14:creationId xmlns:p14="http://schemas.microsoft.com/office/powerpoint/2010/main" val="31129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35</a:t>
            </a:fld>
            <a:endParaRPr lang="en-US"/>
          </a:p>
        </p:txBody>
      </p:sp>
    </p:spTree>
    <p:extLst>
      <p:ext uri="{BB962C8B-B14F-4D97-AF65-F5344CB8AC3E}">
        <p14:creationId xmlns:p14="http://schemas.microsoft.com/office/powerpoint/2010/main" val="227947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36</a:t>
            </a:fld>
            <a:endParaRPr lang="en-US"/>
          </a:p>
        </p:txBody>
      </p:sp>
    </p:spTree>
    <p:extLst>
      <p:ext uri="{BB962C8B-B14F-4D97-AF65-F5344CB8AC3E}">
        <p14:creationId xmlns:p14="http://schemas.microsoft.com/office/powerpoint/2010/main" val="33086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38</a:t>
            </a:fld>
            <a:endParaRPr lang="en-US"/>
          </a:p>
        </p:txBody>
      </p:sp>
    </p:spTree>
    <p:extLst>
      <p:ext uri="{BB962C8B-B14F-4D97-AF65-F5344CB8AC3E}">
        <p14:creationId xmlns:p14="http://schemas.microsoft.com/office/powerpoint/2010/main" val="3048497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39</a:t>
            </a:fld>
            <a:endParaRPr lang="en-US"/>
          </a:p>
        </p:txBody>
      </p:sp>
    </p:spTree>
    <p:extLst>
      <p:ext uri="{BB962C8B-B14F-4D97-AF65-F5344CB8AC3E}">
        <p14:creationId xmlns:p14="http://schemas.microsoft.com/office/powerpoint/2010/main" val="295575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47763" y="685800"/>
            <a:ext cx="4570412" cy="3429000"/>
          </a:xfrm>
          <a:ln/>
        </p:spPr>
      </p:sp>
      <p:sp>
        <p:nvSpPr>
          <p:cNvPr id="103321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0177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49</a:t>
            </a:fld>
            <a:endParaRPr lang="en-US"/>
          </a:p>
        </p:txBody>
      </p:sp>
    </p:spTree>
    <p:extLst>
      <p:ext uri="{BB962C8B-B14F-4D97-AF65-F5344CB8AC3E}">
        <p14:creationId xmlns:p14="http://schemas.microsoft.com/office/powerpoint/2010/main" val="3763240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50</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30855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51</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47062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58</a:t>
            </a:fld>
            <a:endParaRPr lang="en-US"/>
          </a:p>
        </p:txBody>
      </p:sp>
    </p:spTree>
    <p:extLst>
      <p:ext uri="{BB962C8B-B14F-4D97-AF65-F5344CB8AC3E}">
        <p14:creationId xmlns:p14="http://schemas.microsoft.com/office/powerpoint/2010/main" val="47216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7</a:t>
            </a:fld>
            <a:endParaRPr lang="en-US"/>
          </a:p>
        </p:txBody>
      </p:sp>
    </p:spTree>
    <p:extLst>
      <p:ext uri="{BB962C8B-B14F-4D97-AF65-F5344CB8AC3E}">
        <p14:creationId xmlns:p14="http://schemas.microsoft.com/office/powerpoint/2010/main" val="359631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11</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23</a:t>
            </a:fld>
            <a:endParaRPr lang="en-US"/>
          </a:p>
        </p:txBody>
      </p:sp>
    </p:spTree>
    <p:extLst>
      <p:ext uri="{BB962C8B-B14F-4D97-AF65-F5344CB8AC3E}">
        <p14:creationId xmlns:p14="http://schemas.microsoft.com/office/powerpoint/2010/main" val="65310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24</a:t>
            </a:fld>
            <a:endParaRPr lang="en-US"/>
          </a:p>
        </p:txBody>
      </p:sp>
    </p:spTree>
    <p:extLst>
      <p:ext uri="{BB962C8B-B14F-4D97-AF65-F5344CB8AC3E}">
        <p14:creationId xmlns:p14="http://schemas.microsoft.com/office/powerpoint/2010/main" val="39859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25</a:t>
            </a:fld>
            <a:endParaRPr lang="en-US"/>
          </a:p>
        </p:txBody>
      </p:sp>
    </p:spTree>
    <p:extLst>
      <p:ext uri="{BB962C8B-B14F-4D97-AF65-F5344CB8AC3E}">
        <p14:creationId xmlns:p14="http://schemas.microsoft.com/office/powerpoint/2010/main" val="423233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26</a:t>
            </a:fld>
            <a:endParaRPr lang="en-US"/>
          </a:p>
        </p:txBody>
      </p:sp>
    </p:spTree>
    <p:extLst>
      <p:ext uri="{BB962C8B-B14F-4D97-AF65-F5344CB8AC3E}">
        <p14:creationId xmlns:p14="http://schemas.microsoft.com/office/powerpoint/2010/main" val="374517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wmf"/><Relationship Id="rId3" Type="http://schemas.openxmlformats.org/officeDocument/2006/relationships/image" Target="../media/image5.wmf"/><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61" y="797869"/>
            <a:ext cx="9144000" cy="1470025"/>
          </a:xfrm>
        </p:spPr>
        <p:txBody>
          <a:bodyPr>
            <a:noAutofit/>
          </a:bodyPr>
          <a:lstStyle/>
          <a:p>
            <a:r>
              <a:rPr lang="en-US" sz="4800" b="1" dirty="0"/>
              <a:t>Extracting Knowledge </a:t>
            </a:r>
            <a:r>
              <a:rPr lang="en-US" sz="4800" b="1" dirty="0" smtClean="0"/>
              <a:t/>
            </a:r>
            <a:br>
              <a:rPr lang="en-US" sz="4800" b="1" dirty="0" smtClean="0"/>
            </a:br>
            <a:r>
              <a:rPr lang="en-US" sz="4800" b="1" dirty="0" smtClean="0"/>
              <a:t>with </a:t>
            </a:r>
            <a:r>
              <a:rPr lang="en-US" sz="4800" b="1" dirty="0"/>
              <a:t>Data Analytics </a:t>
            </a:r>
            <a:endParaRPr lang="en-US" sz="4800" dirty="0"/>
          </a:p>
        </p:txBody>
      </p:sp>
      <p:sp>
        <p:nvSpPr>
          <p:cNvPr id="3" name="Subtitle 2"/>
          <p:cNvSpPr>
            <a:spLocks noGrp="1"/>
          </p:cNvSpPr>
          <p:nvPr>
            <p:ph type="subTitle" idx="1"/>
          </p:nvPr>
        </p:nvSpPr>
        <p:spPr>
          <a:xfrm>
            <a:off x="0" y="2433989"/>
            <a:ext cx="9144000" cy="1617744"/>
          </a:xfrm>
        </p:spPr>
        <p:txBody>
          <a:bodyPr>
            <a:noAutofit/>
          </a:bodyPr>
          <a:lstStyle/>
          <a:p>
            <a:r>
              <a:rPr lang="en-US" sz="2400" b="1" dirty="0" smtClean="0">
                <a:solidFill>
                  <a:schemeClr val="tx1">
                    <a:lumMod val="75000"/>
                    <a:lumOff val="25000"/>
                  </a:schemeClr>
                </a:solidFill>
              </a:rPr>
              <a:t>SKG 2014</a:t>
            </a:r>
          </a:p>
          <a:p>
            <a:r>
              <a:rPr lang="en-US" sz="2400" b="1" dirty="0">
                <a:solidFill>
                  <a:schemeClr val="tx1"/>
                </a:solidFill>
              </a:rPr>
              <a:t>Institute of Computing Technology, Chinese Academy of Sciences, Beijing, </a:t>
            </a:r>
            <a:r>
              <a:rPr lang="en-US" sz="2400" b="1" dirty="0" smtClean="0">
                <a:solidFill>
                  <a:schemeClr val="tx1"/>
                </a:solidFill>
              </a:rPr>
              <a:t>China</a:t>
            </a:r>
            <a:r>
              <a:rPr lang="en-US" sz="2400" dirty="0"/>
              <a:t/>
            </a:r>
            <a:br>
              <a:rPr lang="en-US" sz="2400" dirty="0"/>
            </a:br>
            <a:r>
              <a:rPr lang="en-US" sz="2400" b="1" dirty="0" smtClean="0">
                <a:solidFill>
                  <a:schemeClr val="tx1">
                    <a:lumMod val="75000"/>
                    <a:lumOff val="25000"/>
                  </a:schemeClr>
                </a:solidFill>
              </a:rPr>
              <a:t>August 28 2014</a:t>
            </a:r>
            <a:endParaRPr lang="it-IT" sz="2400" b="1" dirty="0">
              <a:solidFill>
                <a:schemeClr val="tx1">
                  <a:lumMod val="75000"/>
                  <a:lumOff val="25000"/>
                </a:schemeClr>
              </a:solidFill>
            </a:endParaRPr>
          </a:p>
        </p:txBody>
      </p:sp>
      <p:sp>
        <p:nvSpPr>
          <p:cNvPr id="5" name="Subtitle 2"/>
          <p:cNvSpPr txBox="1">
            <a:spLocks/>
          </p:cNvSpPr>
          <p:nvPr/>
        </p:nvSpPr>
        <p:spPr>
          <a:xfrm>
            <a:off x="223025" y="4186858"/>
            <a:ext cx="9144000" cy="2588653"/>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10</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603375" y="2158999"/>
          <a:ext cx="5937250" cy="3587752"/>
        </p:xfrm>
        <a:graphic>
          <a:graphicData uri="http://schemas.openxmlformats.org/drawingml/2006/table">
            <a:tbl>
              <a:tblPr firstRow="1" firstCol="1" bandRow="1">
                <a:tableStyleId>{5C22544A-7EE6-4342-B048-85BDC9FD1C3A}</a:tableStyleId>
              </a:tblPr>
              <a:tblGrid>
                <a:gridCol w="909320"/>
                <a:gridCol w="1508760"/>
                <a:gridCol w="1099820"/>
                <a:gridCol w="937260"/>
                <a:gridCol w="1482090"/>
              </a:tblGrid>
              <a:tr h="0">
                <a:tc gridSpan="5">
                  <a:txBody>
                    <a:bodyPr/>
                    <a:lstStyle/>
                    <a:p>
                      <a:pPr marL="0" marR="0" algn="ctr">
                        <a:lnSpc>
                          <a:spcPct val="107000"/>
                        </a:lnSpc>
                        <a:spcBef>
                          <a:spcPts val="0"/>
                        </a:spcBef>
                        <a:spcAft>
                          <a:spcPts val="0"/>
                        </a:spcAft>
                      </a:pPr>
                      <a:r>
                        <a:rPr lang="en-US" sz="1100">
                          <a:effectLst/>
                        </a:rPr>
                        <a:t>Table 4: Characteristics of 6 Distributed Applications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l">
                        <a:lnSpc>
                          <a:spcPct val="107000"/>
                        </a:lnSpc>
                        <a:spcBef>
                          <a:spcPts val="0"/>
                        </a:spcBef>
                        <a:spcAft>
                          <a:spcPts val="0"/>
                        </a:spcAft>
                      </a:pPr>
                      <a:r>
                        <a:rPr lang="en-US" sz="1100">
                          <a:effectLst/>
                        </a:rPr>
                        <a:t>Application 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Coordination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Montage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sequential and parallel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(DAG)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 process creation,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NEKTAR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concurrent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 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Co-scheduling, data streaming, async. I/O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Replica-Exchange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and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Pub/sub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and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Decoupled coordination and messaging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Master-Worker,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@Home (BOINC)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a:t>
                      </a:r>
                    </a:p>
                    <a:p>
                      <a:pPr marL="0" marR="0" algn="l">
                        <a:lnSpc>
                          <a:spcPct val="107000"/>
                        </a:lnSpc>
                        <a:spcBef>
                          <a:spcPts val="0"/>
                        </a:spcBef>
                        <a:spcAft>
                          <a:spcPts val="0"/>
                        </a:spcAft>
                      </a:pPr>
                      <a:r>
                        <a:rPr lang="en-US" sz="1100">
                          <a:effectLst/>
                        </a:rPr>
                        <a:t>(analysis)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Dynamics process creation, workflow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SCOOP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Preemptive scheduling, reservations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
                <a:tc>
                  <a:txBody>
                    <a:bodyPr/>
                    <a:lstStyle/>
                    <a:p>
                      <a:pPr marL="0" marR="0" algn="l">
                        <a:lnSpc>
                          <a:spcPct val="107000"/>
                        </a:lnSpc>
                        <a:spcBef>
                          <a:spcPts val="0"/>
                        </a:spcBef>
                        <a:spcAft>
                          <a:spcPts val="0"/>
                        </a:spcAft>
                      </a:pPr>
                      <a:r>
                        <a:rPr lang="en-US" sz="1100">
                          <a:effectLst/>
                        </a:rPr>
                        <a:t>Coupled Fusion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Co-scheduling, data streaming, </a:t>
                      </a:r>
                      <a:r>
                        <a:rPr lang="en-US" sz="1100" dirty="0" err="1">
                          <a:effectLst/>
                        </a:rPr>
                        <a:t>async</a:t>
                      </a:r>
                      <a:r>
                        <a:rPr lang="en-US" sz="1100" dirty="0">
                          <a:effectLst/>
                        </a:rPr>
                        <a:t> 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4B85148-DB98-4269-ACE6-2DF49F9918C9}" type="slidenum">
              <a:rPr lang="en-US" smtClean="0"/>
              <a:pPr/>
              <a:t>11</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2590873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2"/>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362662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51"/>
            <a:ext cx="8229600" cy="700147"/>
          </a:xfrm>
        </p:spPr>
        <p:txBody>
          <a:bodyPr>
            <a:noAutofit/>
          </a:bodyPr>
          <a:lstStyle/>
          <a:p>
            <a:r>
              <a:rPr lang="en-US" b="1" dirty="0" smtClean="0"/>
              <a:t>Features of 51 Use Cases I</a:t>
            </a:r>
            <a:endParaRPr lang="en-US" b="1" dirty="0"/>
          </a:p>
        </p:txBody>
      </p:sp>
      <p:sp>
        <p:nvSpPr>
          <p:cNvPr id="3" name="Content Placeholder 2"/>
          <p:cNvSpPr>
            <a:spLocks noGrp="1"/>
          </p:cNvSpPr>
          <p:nvPr>
            <p:ph idx="1"/>
          </p:nvPr>
        </p:nvSpPr>
        <p:spPr>
          <a:xfrm>
            <a:off x="94891" y="750498"/>
            <a:ext cx="8936966" cy="4525963"/>
          </a:xfrm>
        </p:spPr>
        <p:txBody>
          <a:bodyPr>
            <a:noAutofit/>
          </a:bodyPr>
          <a:lstStyle/>
          <a:p>
            <a:r>
              <a:rPr lang="en-US" sz="2400" b="1" dirty="0" smtClean="0">
                <a:solidFill>
                  <a:srgbClr val="CC00FF"/>
                </a:solidFill>
              </a:rPr>
              <a:t>PP (26)</a:t>
            </a:r>
            <a:r>
              <a:rPr lang="en-US" sz="2400" dirty="0" smtClean="0">
                <a:solidFill>
                  <a:srgbClr val="CC00FF"/>
                </a:solidFill>
              </a:rPr>
              <a:t> </a:t>
            </a:r>
            <a:r>
              <a:rPr lang="en-US" sz="2400" dirty="0" smtClean="0"/>
              <a:t>Pleasingly </a:t>
            </a:r>
            <a:r>
              <a:rPr lang="en-US" sz="2400" dirty="0"/>
              <a:t>Parallel or Map Only</a:t>
            </a:r>
          </a:p>
          <a:p>
            <a:r>
              <a:rPr lang="en-US" sz="2400" b="1" dirty="0" smtClean="0">
                <a:solidFill>
                  <a:srgbClr val="CC00FF"/>
                </a:solidFill>
              </a:rPr>
              <a:t>MR (18) </a:t>
            </a:r>
            <a:r>
              <a:rPr lang="en-US" sz="2400" dirty="0" smtClean="0"/>
              <a:t>Classic </a:t>
            </a:r>
            <a:r>
              <a:rPr lang="en-US" sz="2400" dirty="0"/>
              <a:t>MapReduce MR (add </a:t>
            </a:r>
            <a:r>
              <a:rPr lang="en-US" sz="2400" dirty="0" err="1"/>
              <a:t>MRStat</a:t>
            </a:r>
            <a:r>
              <a:rPr lang="en-US" sz="2400" dirty="0"/>
              <a:t> below for full count)</a:t>
            </a:r>
          </a:p>
          <a:p>
            <a:r>
              <a:rPr lang="en-US" sz="2400" b="1" dirty="0" err="1" smtClean="0">
                <a:solidFill>
                  <a:srgbClr val="CC00FF"/>
                </a:solidFill>
              </a:rPr>
              <a:t>MRStat</a:t>
            </a:r>
            <a:r>
              <a:rPr lang="en-US" sz="2400" b="1" dirty="0" smtClean="0">
                <a:solidFill>
                  <a:srgbClr val="CC00FF"/>
                </a:solidFill>
              </a:rPr>
              <a:t> (7</a:t>
            </a:r>
            <a:r>
              <a:rPr lang="en-US" sz="2400" dirty="0" smtClean="0"/>
              <a:t>) Simple </a:t>
            </a:r>
            <a:r>
              <a:rPr lang="en-US" sz="2400" dirty="0"/>
              <a:t>version of MR where key computations are simple reduction as found in statistical averages such as histograms and averages</a:t>
            </a:r>
          </a:p>
          <a:p>
            <a:r>
              <a:rPr lang="en-US" sz="2400" b="1" dirty="0" err="1" smtClean="0">
                <a:solidFill>
                  <a:srgbClr val="CC00FF"/>
                </a:solidFill>
              </a:rPr>
              <a:t>MRIter</a:t>
            </a:r>
            <a:r>
              <a:rPr lang="en-US" sz="2400" b="1" dirty="0" smtClean="0">
                <a:solidFill>
                  <a:srgbClr val="CC00FF"/>
                </a:solidFill>
              </a:rPr>
              <a:t> (23</a:t>
            </a:r>
            <a:r>
              <a:rPr lang="en-US" sz="2400" dirty="0" smtClean="0">
                <a:solidFill>
                  <a:srgbClr val="CC00FF"/>
                </a:solidFill>
              </a:rPr>
              <a:t>)</a:t>
            </a:r>
            <a:r>
              <a:rPr lang="en-US" sz="2400" dirty="0" smtClean="0"/>
              <a:t> Iterative </a:t>
            </a:r>
            <a:r>
              <a:rPr lang="en-US" sz="2400" dirty="0"/>
              <a:t>MapReduce or </a:t>
            </a:r>
            <a:r>
              <a:rPr lang="en-US" sz="2400" dirty="0" smtClean="0"/>
              <a:t>MPI (Spark, Twister)</a:t>
            </a:r>
            <a:endParaRPr lang="en-US" sz="2400" dirty="0"/>
          </a:p>
          <a:p>
            <a:r>
              <a:rPr lang="en-US" sz="2400" b="1" dirty="0" smtClean="0">
                <a:solidFill>
                  <a:srgbClr val="CC00FF"/>
                </a:solidFill>
              </a:rPr>
              <a:t>Graph (9)</a:t>
            </a:r>
            <a:r>
              <a:rPr lang="en-US" sz="2400" dirty="0" smtClean="0"/>
              <a:t> Complex </a:t>
            </a:r>
            <a:r>
              <a:rPr lang="en-US" sz="2400" dirty="0"/>
              <a:t>graph data structure needed in analysis </a:t>
            </a:r>
          </a:p>
          <a:p>
            <a:r>
              <a:rPr lang="en-US" sz="2400" b="1" dirty="0" smtClean="0">
                <a:solidFill>
                  <a:srgbClr val="CC00FF"/>
                </a:solidFill>
              </a:rPr>
              <a:t>Fusion (11)</a:t>
            </a:r>
            <a:r>
              <a:rPr lang="en-US" sz="2400" dirty="0" smtClean="0"/>
              <a:t> Integrate </a:t>
            </a:r>
            <a:r>
              <a:rPr lang="en-US" sz="2400" dirty="0"/>
              <a:t>diverse data to aid discovery/decision making; could involve sophisticated algorithms or could just be a portal</a:t>
            </a:r>
          </a:p>
          <a:p>
            <a:r>
              <a:rPr lang="en-US" sz="2400" b="1" dirty="0" smtClean="0">
                <a:solidFill>
                  <a:srgbClr val="CC00FF"/>
                </a:solidFill>
              </a:rPr>
              <a:t>Streaming (41) </a:t>
            </a:r>
            <a:r>
              <a:rPr lang="en-US" sz="2400" dirty="0" smtClean="0"/>
              <a:t>Some </a:t>
            </a:r>
            <a:r>
              <a:rPr lang="en-US" sz="2400" dirty="0"/>
              <a:t>data comes in incrementally and is processed this way</a:t>
            </a:r>
          </a:p>
          <a:p>
            <a:r>
              <a:rPr lang="en-US" sz="2400" b="1" dirty="0">
                <a:solidFill>
                  <a:srgbClr val="CC00FF"/>
                </a:solidFill>
              </a:rPr>
              <a:t>Classify	</a:t>
            </a:r>
            <a:r>
              <a:rPr lang="en-US" sz="2400" b="1" dirty="0" smtClean="0">
                <a:solidFill>
                  <a:srgbClr val="CC00FF"/>
                </a:solidFill>
              </a:rPr>
              <a:t>(30) </a:t>
            </a:r>
            <a:r>
              <a:rPr lang="en-US" sz="2400" dirty="0" smtClean="0"/>
              <a:t>Classification</a:t>
            </a:r>
            <a:r>
              <a:rPr lang="en-US" sz="2400" dirty="0"/>
              <a:t>: divide data into </a:t>
            </a:r>
            <a:r>
              <a:rPr lang="en-US" sz="2400" dirty="0" smtClean="0"/>
              <a:t>categories</a:t>
            </a:r>
          </a:p>
          <a:p>
            <a:r>
              <a:rPr lang="en-US" sz="2400" b="1" dirty="0" smtClean="0">
                <a:solidFill>
                  <a:srgbClr val="CC00FF"/>
                </a:solidFill>
              </a:rPr>
              <a:t>S/Q (12) </a:t>
            </a:r>
            <a:r>
              <a:rPr lang="en-US" sz="2400" dirty="0" smtClean="0"/>
              <a:t>Index</a:t>
            </a:r>
            <a:r>
              <a:rPr lang="en-US" sz="2400" dirty="0"/>
              <a:t>, Search and Query</a:t>
            </a:r>
          </a:p>
          <a:p>
            <a:endParaRPr lang="en-US" sz="2400" dirty="0"/>
          </a:p>
        </p:txBody>
      </p:sp>
    </p:spTree>
    <p:extLst>
      <p:ext uri="{BB962C8B-B14F-4D97-AF65-F5344CB8AC3E}">
        <p14:creationId xmlns:p14="http://schemas.microsoft.com/office/powerpoint/2010/main" val="3623882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7751"/>
          </a:xfrm>
        </p:spPr>
        <p:txBody>
          <a:bodyPr/>
          <a:lstStyle/>
          <a:p>
            <a:r>
              <a:rPr lang="en-US" b="1" dirty="0"/>
              <a:t>Features of 51 Use Cases </a:t>
            </a:r>
            <a:r>
              <a:rPr lang="en-US" b="1" dirty="0" smtClean="0"/>
              <a:t>II</a:t>
            </a:r>
            <a:endParaRPr lang="en-US" dirty="0"/>
          </a:p>
        </p:txBody>
      </p:sp>
      <p:sp>
        <p:nvSpPr>
          <p:cNvPr id="3" name="Content Placeholder 2"/>
          <p:cNvSpPr>
            <a:spLocks noGrp="1"/>
          </p:cNvSpPr>
          <p:nvPr>
            <p:ph idx="1"/>
          </p:nvPr>
        </p:nvSpPr>
        <p:spPr>
          <a:xfrm>
            <a:off x="0" y="685799"/>
            <a:ext cx="8988724" cy="5982420"/>
          </a:xfrm>
        </p:spPr>
        <p:txBody>
          <a:bodyPr>
            <a:noAutofit/>
          </a:bodyPr>
          <a:lstStyle/>
          <a:p>
            <a:r>
              <a:rPr lang="en-US" sz="2400" b="1" dirty="0" smtClean="0">
                <a:solidFill>
                  <a:srgbClr val="CC00FF"/>
                </a:solidFill>
              </a:rPr>
              <a:t>CF (4) </a:t>
            </a:r>
            <a:r>
              <a:rPr lang="en-US" sz="2400" dirty="0" smtClean="0"/>
              <a:t>Collaborative </a:t>
            </a:r>
            <a:r>
              <a:rPr lang="en-US" sz="2400" dirty="0"/>
              <a:t>Filtering for recommender engines</a:t>
            </a:r>
          </a:p>
          <a:p>
            <a:r>
              <a:rPr lang="en-US" sz="2400" b="1" dirty="0" smtClean="0">
                <a:solidFill>
                  <a:srgbClr val="CC00FF"/>
                </a:solidFill>
              </a:rPr>
              <a:t>LML (36) </a:t>
            </a:r>
            <a:r>
              <a:rPr lang="en-US" sz="2400" dirty="0" smtClean="0"/>
              <a:t>Local </a:t>
            </a:r>
            <a:r>
              <a:rPr lang="en-US" sz="2400" dirty="0"/>
              <a:t>Machine Learning (Independent for each parallel entity)</a:t>
            </a:r>
          </a:p>
          <a:p>
            <a:r>
              <a:rPr lang="en-US" sz="2400" b="1" dirty="0" smtClean="0">
                <a:solidFill>
                  <a:srgbClr val="CC00FF"/>
                </a:solidFill>
              </a:rPr>
              <a:t>GML (23) </a:t>
            </a:r>
            <a:r>
              <a:rPr lang="en-US" sz="2400" dirty="0" smtClean="0"/>
              <a:t>Global </a:t>
            </a:r>
            <a:r>
              <a:rPr lang="en-US" sz="2400" dirty="0"/>
              <a:t>Machine Learning: Deep Learning, Clustering, LDA, PLSI, MDS, </a:t>
            </a:r>
          </a:p>
          <a:p>
            <a:pPr lvl="1"/>
            <a:r>
              <a:rPr lang="en-US" sz="2000" dirty="0"/>
              <a:t>Large Scale Optimizations as in </a:t>
            </a:r>
            <a:r>
              <a:rPr lang="en-US" sz="2000" dirty="0" err="1"/>
              <a:t>Variational</a:t>
            </a:r>
            <a:r>
              <a:rPr lang="en-US" sz="2000" dirty="0"/>
              <a:t> Bayes, MCMC, Lifted Belief Propagation, Stochastic Gradient Descent, L-BFGS, </a:t>
            </a:r>
            <a:r>
              <a:rPr lang="en-US" sz="2000" dirty="0" err="1"/>
              <a:t>Levenberg</a:t>
            </a:r>
            <a:r>
              <a:rPr lang="en-US" sz="2000" dirty="0"/>
              <a:t>-Marquardt . Can call EGO or Exascale Global Optimization with scalable parallel algorithm</a:t>
            </a:r>
          </a:p>
          <a:p>
            <a:r>
              <a:rPr lang="en-US" sz="2400" b="1" dirty="0" smtClean="0">
                <a:solidFill>
                  <a:srgbClr val="CC00FF"/>
                </a:solidFill>
              </a:rPr>
              <a:t>Workflow (51) </a:t>
            </a:r>
            <a:r>
              <a:rPr lang="en-US" sz="2400" dirty="0" smtClean="0"/>
              <a:t>Universal </a:t>
            </a:r>
          </a:p>
          <a:p>
            <a:r>
              <a:rPr lang="en-US" sz="2400" b="1" dirty="0" smtClean="0">
                <a:solidFill>
                  <a:srgbClr val="CC00FF"/>
                </a:solidFill>
              </a:rPr>
              <a:t>GIS (16) </a:t>
            </a:r>
            <a:r>
              <a:rPr lang="en-US" sz="2400" dirty="0" smtClean="0"/>
              <a:t>Geotagged </a:t>
            </a:r>
            <a:r>
              <a:rPr lang="en-US" sz="2400" dirty="0"/>
              <a:t>data and often displayed in ESRI, Microsoft Virtual Earth, Google Earth, </a:t>
            </a:r>
            <a:r>
              <a:rPr lang="en-US" sz="2400" dirty="0" err="1"/>
              <a:t>GeoServer</a:t>
            </a:r>
            <a:r>
              <a:rPr lang="en-US" sz="2400" dirty="0"/>
              <a:t> etc.</a:t>
            </a:r>
          </a:p>
          <a:p>
            <a:r>
              <a:rPr lang="en-US" sz="2400" b="1" dirty="0">
                <a:solidFill>
                  <a:srgbClr val="CC00FF"/>
                </a:solidFill>
              </a:rPr>
              <a:t>HPC	</a:t>
            </a:r>
            <a:r>
              <a:rPr lang="en-US" sz="2400" b="1" dirty="0" smtClean="0">
                <a:solidFill>
                  <a:srgbClr val="CC00FF"/>
                </a:solidFill>
              </a:rPr>
              <a:t>(5) </a:t>
            </a:r>
            <a:r>
              <a:rPr lang="en-US" sz="2400" dirty="0" smtClean="0"/>
              <a:t>Classic </a:t>
            </a:r>
            <a:r>
              <a:rPr lang="en-US" sz="2400" dirty="0"/>
              <a:t>large-scale simulation of cosmos, materials, etc. generating (visualization) data</a:t>
            </a:r>
          </a:p>
          <a:p>
            <a:r>
              <a:rPr lang="en-US" sz="2400" b="1" dirty="0" smtClean="0">
                <a:solidFill>
                  <a:srgbClr val="CC00FF"/>
                </a:solidFill>
              </a:rPr>
              <a:t>Agent (2) </a:t>
            </a:r>
            <a:r>
              <a:rPr lang="en-US" sz="2400" dirty="0" smtClean="0"/>
              <a:t>Simulations </a:t>
            </a:r>
            <a:r>
              <a:rPr lang="en-US" sz="2400" dirty="0"/>
              <a:t>of models of data-defined macroscopic entities represented as agents</a:t>
            </a:r>
          </a:p>
          <a:p>
            <a:endParaRPr lang="en-US" sz="2400" dirty="0"/>
          </a:p>
        </p:txBody>
      </p:sp>
    </p:spTree>
    <p:extLst>
      <p:ext uri="{BB962C8B-B14F-4D97-AF65-F5344CB8AC3E}">
        <p14:creationId xmlns:p14="http://schemas.microsoft.com/office/powerpoint/2010/main" val="1540927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64"/>
            <a:ext cx="8229600" cy="507751"/>
          </a:xfrm>
        </p:spPr>
        <p:txBody>
          <a:bodyPr>
            <a:normAutofit fontScale="90000"/>
          </a:bodyPr>
          <a:lstStyle/>
          <a:p>
            <a:r>
              <a:rPr lang="en-US" b="1" dirty="0" smtClean="0"/>
              <a:t>4 Forms of MapReduce</a:t>
            </a:r>
            <a:endParaRPr lang="en-US" b="1" dirty="0"/>
          </a:p>
        </p:txBody>
      </p:sp>
      <p:grpSp>
        <p:nvGrpSpPr>
          <p:cNvPr id="4" name="Group 3"/>
          <p:cNvGrpSpPr/>
          <p:nvPr/>
        </p:nvGrpSpPr>
        <p:grpSpPr>
          <a:xfrm>
            <a:off x="82435" y="650263"/>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ext uri="{D42A27DB-BD31-4B8C-83A1-F6EECF244321}">
                <p14:modId xmlns:p14="http://schemas.microsoft.com/office/powerpoint/2010/main" val="1597414979"/>
              </p:ext>
            </p:extLst>
          </p:nvPr>
        </p:nvGraphicFramePr>
        <p:xfrm>
          <a:off x="82433" y="3634074"/>
          <a:ext cx="8726004" cy="2651760"/>
        </p:xfrm>
        <a:graphic>
          <a:graphicData uri="http://schemas.openxmlformats.org/drawingml/2006/table">
            <a:tbl>
              <a:tblPr firstRow="1" bandRow="1">
                <a:tableStyleId>{2D5ABB26-0587-4C30-8999-92F81FD0307C}</a:tableStyleId>
              </a:tblPr>
              <a:tblGrid>
                <a:gridCol w="2031948"/>
                <a:gridCol w="2260121"/>
                <a:gridCol w="2406770"/>
                <a:gridCol w="2027165"/>
              </a:tblGrid>
              <a:tr h="302306">
                <a:tc>
                  <a:txBody>
                    <a:bodyPr/>
                    <a:lstStyle/>
                    <a:p>
                      <a:pPr marL="0" algn="ctr" defTabSz="914400" rtl="0" eaLnBrk="1" latinLnBrk="0" hangingPunct="1"/>
                      <a:r>
                        <a:rPr lang="en-US" sz="2400" b="1" kern="1200" dirty="0" smtClean="0">
                          <a:solidFill>
                            <a:srgbClr val="0070C0"/>
                          </a:solidFill>
                          <a:latin typeface="+mn-lt"/>
                          <a:ea typeface="+mn-ea"/>
                          <a:cs typeface="+mn-cs"/>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rPr>
                        <a:t>MR </a:t>
                      </a:r>
                      <a:r>
                        <a:rPr lang="en-US" sz="2000" b="1" dirty="0" err="1" smtClean="0">
                          <a:solidFill>
                            <a:srgbClr val="0070C0"/>
                          </a:solidFill>
                        </a:rPr>
                        <a:t>MRStat</a:t>
                      </a:r>
                      <a:endParaRPr lang="en-US" sz="2000" b="1"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smtClean="0">
                          <a:solidFill>
                            <a:srgbClr val="0070C0"/>
                          </a:solidFill>
                        </a:rPr>
                        <a:t>MRIter</a:t>
                      </a:r>
                      <a:endParaRPr lang="en-US" sz="2400" b="1"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70C0"/>
                          </a:solidFill>
                        </a:rPr>
                        <a:t>Graph, HPC</a:t>
                      </a:r>
                      <a:endParaRPr lang="en-US" sz="2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756">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376">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402">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52754" y="6339577"/>
            <a:ext cx="8765550"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first 4 of Identified Architectures</a:t>
            </a:r>
            <a:endParaRPr lang="en-US" sz="2400" b="1" dirty="0">
              <a:solidFill>
                <a:prstClr val="black"/>
              </a:solidFill>
            </a:endParaRPr>
          </a:p>
        </p:txBody>
      </p:sp>
    </p:spTree>
    <p:extLst>
      <p:ext uri="{BB962C8B-B14F-4D97-AF65-F5344CB8AC3E}">
        <p14:creationId xmlns:p14="http://schemas.microsoft.com/office/powerpoint/2010/main" val="209871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78" y="208447"/>
            <a:ext cx="8229600" cy="751274"/>
          </a:xfrm>
        </p:spPr>
        <p:txBody>
          <a:bodyPr>
            <a:normAutofit fontScale="90000"/>
          </a:bodyPr>
          <a:lstStyle/>
          <a:p>
            <a:r>
              <a:rPr lang="en-US" b="1" dirty="0" smtClean="0"/>
              <a:t>Analytics and the DIKW Pipeline</a:t>
            </a:r>
            <a:endParaRPr lang="en-US" b="1" dirty="0"/>
          </a:p>
        </p:txBody>
      </p:sp>
      <p:sp>
        <p:nvSpPr>
          <p:cNvPr id="3" name="Content Placeholder 2"/>
          <p:cNvSpPr>
            <a:spLocks noGrp="1"/>
          </p:cNvSpPr>
          <p:nvPr>
            <p:ph idx="1"/>
          </p:nvPr>
        </p:nvSpPr>
        <p:spPr>
          <a:xfrm>
            <a:off x="0" y="1107363"/>
            <a:ext cx="9144000" cy="5627974"/>
          </a:xfrm>
        </p:spPr>
        <p:txBody>
          <a:bodyPr>
            <a:normAutofit fontScale="77500" lnSpcReduction="20000"/>
          </a:bodyPr>
          <a:lstStyle/>
          <a:p>
            <a:r>
              <a:rPr lang="en-US" dirty="0" smtClean="0"/>
              <a:t>Data goes through a pipeline</a:t>
            </a:r>
            <a:br>
              <a:rPr lang="en-US" dirty="0" smtClean="0"/>
            </a:br>
            <a:r>
              <a:rPr lang="en-US" b="1" dirty="0" smtClean="0">
                <a:solidFill>
                  <a:srgbClr val="FF0000"/>
                </a:solidFill>
              </a:rPr>
              <a:t>Raw data </a:t>
            </a:r>
            <a:r>
              <a:rPr lang="en-US" b="1" dirty="0" smtClean="0">
                <a:solidFill>
                  <a:srgbClr val="FF0000"/>
                </a:solidFill>
                <a:sym typeface="Wingdings" panose="05000000000000000000" pitchFamily="2" charset="2"/>
              </a:rPr>
              <a:t> Data  Information  Knowledge  Wisdom  Decisions</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Each link enabled by a filter which is “business logic” or “analytics”</a:t>
            </a:r>
          </a:p>
          <a:p>
            <a:r>
              <a:rPr lang="en-US" dirty="0" smtClean="0">
                <a:sym typeface="Wingdings" panose="05000000000000000000" pitchFamily="2" charset="2"/>
              </a:rPr>
              <a:t>We are interested in filters that involve “sophisticated analytics” which require non trivial parallel algorithms</a:t>
            </a:r>
          </a:p>
          <a:p>
            <a:pPr lvl="1"/>
            <a:r>
              <a:rPr lang="en-US" dirty="0" smtClean="0">
                <a:sym typeface="Wingdings" panose="05000000000000000000" pitchFamily="2" charset="2"/>
              </a:rPr>
              <a:t>Improve state of art in both algorithm quality and (parallel) performance</a:t>
            </a:r>
          </a:p>
          <a:p>
            <a:r>
              <a:rPr lang="en-US" dirty="0" smtClean="0">
                <a:sym typeface="Wingdings" panose="05000000000000000000" pitchFamily="2" charset="2"/>
              </a:rPr>
              <a:t>Design and Build </a:t>
            </a:r>
            <a:r>
              <a:rPr lang="en-US" b="1" dirty="0">
                <a:sym typeface="Wingdings" panose="05000000000000000000" pitchFamily="2" charset="2"/>
              </a:rPr>
              <a:t>SPIDAL </a:t>
            </a:r>
            <a:r>
              <a:rPr lang="en-US" dirty="0">
                <a:sym typeface="Wingdings" panose="05000000000000000000" pitchFamily="2" charset="2"/>
              </a:rPr>
              <a:t>(Scalable Parallel Interoperable Data Analytics Library) </a:t>
            </a:r>
          </a:p>
          <a:p>
            <a:endParaRPr lang="en-US" dirty="0" smtClean="0">
              <a:sym typeface="Wingdings" panose="05000000000000000000" pitchFamily="2" charset="2"/>
            </a:endParaRPr>
          </a:p>
          <a:p>
            <a:endParaRPr lang="en-US" dirty="0"/>
          </a:p>
        </p:txBody>
      </p:sp>
      <p:grpSp>
        <p:nvGrpSpPr>
          <p:cNvPr id="22" name="Group 21"/>
          <p:cNvGrpSpPr/>
          <p:nvPr/>
        </p:nvGrpSpPr>
        <p:grpSpPr>
          <a:xfrm>
            <a:off x="1070519" y="3171593"/>
            <a:ext cx="5285676" cy="735313"/>
            <a:chOff x="1087244" y="2592978"/>
            <a:chExt cx="5285676" cy="735313"/>
          </a:xfrm>
        </p:grpSpPr>
        <p:grpSp>
          <p:nvGrpSpPr>
            <p:cNvPr id="10" name="Group 9"/>
            <p:cNvGrpSpPr/>
            <p:nvPr/>
          </p:nvGrpSpPr>
          <p:grpSpPr>
            <a:xfrm>
              <a:off x="1923586" y="2793033"/>
              <a:ext cx="3755171" cy="535258"/>
              <a:chOff x="1984917" y="3589588"/>
              <a:chExt cx="3755171" cy="535258"/>
            </a:xfrm>
          </p:grpSpPr>
          <p:sp>
            <p:nvSpPr>
              <p:cNvPr id="4" name="Oval 3"/>
              <p:cNvSpPr/>
              <p:nvPr/>
            </p:nvSpPr>
            <p:spPr>
              <a:xfrm>
                <a:off x="2681867" y="3589588"/>
                <a:ext cx="2366845"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More Analytics </a:t>
                </a:r>
                <a:endParaRPr lang="en-US" dirty="0"/>
              </a:p>
            </p:txBody>
          </p:sp>
          <p:cxnSp>
            <p:nvCxnSpPr>
              <p:cNvPr id="6" name="Straight Arrow Connector 5"/>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48712" y="3857217"/>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4912111" y="2592978"/>
              <a:ext cx="1460809" cy="400110"/>
            </a:xfrm>
            <a:prstGeom prst="rect">
              <a:avLst/>
            </a:prstGeom>
            <a:noFill/>
          </p:spPr>
          <p:txBody>
            <a:bodyPr wrap="square" rtlCol="0">
              <a:spAutoFit/>
            </a:bodyPr>
            <a:lstStyle/>
            <a:p>
              <a:r>
                <a:rPr lang="en-US" sz="2000" b="1" dirty="0" smtClean="0"/>
                <a:t>Knowledge</a:t>
              </a:r>
              <a:endParaRPr lang="en-US" sz="2000" b="1" dirty="0"/>
            </a:p>
          </p:txBody>
        </p:sp>
        <p:sp>
          <p:nvSpPr>
            <p:cNvPr id="13" name="TextBox 12"/>
            <p:cNvSpPr txBox="1"/>
            <p:nvPr/>
          </p:nvSpPr>
          <p:spPr>
            <a:xfrm>
              <a:off x="1087244" y="2594152"/>
              <a:ext cx="1460809" cy="400110"/>
            </a:xfrm>
            <a:prstGeom prst="rect">
              <a:avLst/>
            </a:prstGeom>
            <a:noFill/>
          </p:spPr>
          <p:txBody>
            <a:bodyPr wrap="square" rtlCol="0">
              <a:spAutoFit/>
            </a:bodyPr>
            <a:lstStyle/>
            <a:p>
              <a:r>
                <a:rPr lang="en-US" sz="2000" b="1" dirty="0" smtClean="0"/>
                <a:t>Information</a:t>
              </a:r>
              <a:endParaRPr lang="en-US" sz="2000" b="1" dirty="0"/>
            </a:p>
          </p:txBody>
        </p:sp>
      </p:grpSp>
      <p:grpSp>
        <p:nvGrpSpPr>
          <p:cNvPr id="15" name="Group 14"/>
          <p:cNvGrpSpPr/>
          <p:nvPr/>
        </p:nvGrpSpPr>
        <p:grpSpPr>
          <a:xfrm>
            <a:off x="1884562" y="2265293"/>
            <a:ext cx="4084131" cy="769503"/>
            <a:chOff x="1580685" y="3361307"/>
            <a:chExt cx="4084131" cy="769503"/>
          </a:xfrm>
        </p:grpSpPr>
        <p:grpSp>
          <p:nvGrpSpPr>
            <p:cNvPr id="16" name="Group 15"/>
            <p:cNvGrpSpPr/>
            <p:nvPr/>
          </p:nvGrpSpPr>
          <p:grpSpPr>
            <a:xfrm>
              <a:off x="1984917" y="3595552"/>
              <a:ext cx="2877014" cy="535258"/>
              <a:chOff x="1984917" y="3595552"/>
              <a:chExt cx="2877014" cy="535258"/>
            </a:xfrm>
          </p:grpSpPr>
          <p:sp>
            <p:nvSpPr>
              <p:cNvPr id="19" name="Oval 18"/>
              <p:cNvSpPr/>
              <p:nvPr/>
            </p:nvSpPr>
            <p:spPr>
              <a:xfrm>
                <a:off x="2676292" y="3595552"/>
                <a:ext cx="1494263"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Analytics</a:t>
                </a:r>
                <a:endParaRPr lang="en-US" dirty="0"/>
              </a:p>
            </p:txBody>
          </p:sp>
          <p:cxnSp>
            <p:nvCxnSpPr>
              <p:cNvPr id="20" name="Straight Arrow Connector 19"/>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170555"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204007" y="3361307"/>
              <a:ext cx="1460809" cy="400110"/>
            </a:xfrm>
            <a:prstGeom prst="rect">
              <a:avLst/>
            </a:prstGeom>
            <a:noFill/>
          </p:spPr>
          <p:txBody>
            <a:bodyPr wrap="square" rtlCol="0">
              <a:spAutoFit/>
            </a:bodyPr>
            <a:lstStyle/>
            <a:p>
              <a:r>
                <a:rPr lang="en-US" sz="2000" b="1" dirty="0" smtClean="0"/>
                <a:t>Information</a:t>
              </a:r>
              <a:endParaRPr lang="en-US" sz="2000" b="1" dirty="0"/>
            </a:p>
          </p:txBody>
        </p:sp>
        <p:sp>
          <p:nvSpPr>
            <p:cNvPr id="18" name="TextBox 17"/>
            <p:cNvSpPr txBox="1"/>
            <p:nvPr/>
          </p:nvSpPr>
          <p:spPr>
            <a:xfrm>
              <a:off x="1580685" y="3378078"/>
              <a:ext cx="730405" cy="400110"/>
            </a:xfrm>
            <a:prstGeom prst="rect">
              <a:avLst/>
            </a:prstGeom>
            <a:noFill/>
          </p:spPr>
          <p:txBody>
            <a:bodyPr wrap="square" rtlCol="0">
              <a:spAutoFit/>
            </a:bodyPr>
            <a:lstStyle/>
            <a:p>
              <a:r>
                <a:rPr lang="en-US" sz="2000" b="1" dirty="0" smtClean="0"/>
                <a:t>Data</a:t>
              </a:r>
              <a:endParaRPr lang="en-US" sz="2000" b="1" dirty="0"/>
            </a:p>
          </p:txBody>
        </p:sp>
      </p:grpSp>
    </p:spTree>
    <p:extLst>
      <p:ext uri="{BB962C8B-B14F-4D97-AF65-F5344CB8AC3E}">
        <p14:creationId xmlns:p14="http://schemas.microsoft.com/office/powerpoint/2010/main" val="1519974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Classic </a:t>
            </a:r>
            <a:r>
              <a:rPr lang="en-US" sz="2800" b="1" dirty="0" err="1">
                <a:solidFill>
                  <a:srgbClr val="0070C0"/>
                </a:solidFill>
              </a:rPr>
              <a:t>MapReduce</a:t>
            </a:r>
            <a:r>
              <a:rPr lang="en-US" sz="2800" b="1" dirty="0">
                <a:solidFill>
                  <a:srgbClr val="0070C0"/>
                </a:solidFill>
              </a:rPr>
              <a:t> </a:t>
            </a:r>
            <a:r>
              <a:rPr lang="en-US" sz="2800" dirty="0" smtClean="0"/>
              <a:t>including search, collaborative filtering and motif finding implemented using Hadoop etc.</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Large and Shared memory: </a:t>
            </a:r>
            <a:r>
              <a:rPr lang="en-US" sz="2800" b="1" dirty="0" smtClean="0"/>
              <a:t>thread-based </a:t>
            </a:r>
            <a:r>
              <a:rPr lang="en-US" sz="2800" dirty="0"/>
              <a:t>(event driven) graph algorithms (shortest path, </a:t>
            </a:r>
            <a:r>
              <a:rPr lang="en-US" sz="2800" dirty="0" err="1"/>
              <a:t>Betweenness</a:t>
            </a:r>
            <a:r>
              <a:rPr lang="en-US" sz="2800" dirty="0"/>
              <a:t> centrality</a:t>
            </a:r>
            <a:r>
              <a:rPr lang="en-US" sz="2800" dirty="0" smtClean="0"/>
              <a:t>) and Large memory applications</a:t>
            </a:r>
            <a:endParaRPr lang="en-US" sz="2800" dirty="0"/>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1471237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9144000" cy="1143000"/>
          </a:xfrm>
        </p:spPr>
        <p:txBody>
          <a:bodyPr>
            <a:normAutofit fontScale="90000"/>
          </a:bodyPr>
          <a:lstStyle/>
          <a:p>
            <a:r>
              <a:rPr lang="en-US" b="1" dirty="0" smtClean="0"/>
              <a:t>Global Machine Learning aka EGO – Exascale Global Optimization</a:t>
            </a:r>
            <a:endParaRPr lang="en-US" b="1" dirty="0"/>
          </a:p>
        </p:txBody>
      </p:sp>
      <p:sp>
        <p:nvSpPr>
          <p:cNvPr id="3" name="Content Placeholder 2"/>
          <p:cNvSpPr>
            <a:spLocks noGrp="1"/>
          </p:cNvSpPr>
          <p:nvPr>
            <p:ph idx="1"/>
          </p:nvPr>
        </p:nvSpPr>
        <p:spPr>
          <a:xfrm>
            <a:off x="0" y="1283044"/>
            <a:ext cx="9144000" cy="5396219"/>
          </a:xfrm>
        </p:spPr>
        <p:txBody>
          <a:bodyPr>
            <a:normAutofit fontScale="775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a:p>
            <a:r>
              <a:rPr lang="en-US" dirty="0" smtClean="0">
                <a:sym typeface="Symbol" panose="05050102010706020507" pitchFamily="18" charset="2"/>
              </a:rPr>
              <a:t>Name invented at Argonne-Chicago workshop</a:t>
            </a:r>
          </a:p>
        </p:txBody>
      </p:sp>
    </p:spTree>
    <p:extLst>
      <p:ext uri="{BB962C8B-B14F-4D97-AF65-F5344CB8AC3E}">
        <p14:creationId xmlns:p14="http://schemas.microsoft.com/office/powerpoint/2010/main" val="997625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Data Gathering, Storage, Use</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 I </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400" dirty="0" smtClean="0"/>
              <a:t>(</a:t>
            </a:r>
            <a:r>
              <a:rPr lang="en-US" sz="2400" dirty="0" err="1" smtClean="0"/>
              <a:t>i</a:t>
            </a:r>
            <a:r>
              <a:rPr lang="en-US" sz="2400" dirty="0"/>
              <a:t>) </a:t>
            </a:r>
            <a:r>
              <a:rPr lang="en-US" sz="2400" b="1" dirty="0"/>
              <a:t>SQL or NoSQL: </a:t>
            </a:r>
            <a:r>
              <a:rPr lang="en-US" sz="2400" dirty="0"/>
              <a:t>NoSQL includes Document, Column, Key-value, Graph, Triple </a:t>
            </a:r>
            <a:r>
              <a:rPr lang="en-US" sz="2400" dirty="0" smtClean="0"/>
              <a:t>store</a:t>
            </a:r>
          </a:p>
          <a:p>
            <a:pPr>
              <a:spcBef>
                <a:spcPts val="200"/>
              </a:spcBef>
            </a:pPr>
            <a:r>
              <a:rPr lang="en-US" sz="2400" dirty="0" smtClean="0"/>
              <a:t>(ii) Other </a:t>
            </a:r>
            <a:r>
              <a:rPr lang="en-US" sz="2400" b="1" dirty="0" smtClean="0"/>
              <a:t>Enterprise data systems: </a:t>
            </a:r>
            <a:r>
              <a:rPr lang="en-US" sz="2400" dirty="0" smtClean="0"/>
              <a:t>10 examples from </a:t>
            </a:r>
            <a:r>
              <a:rPr lang="en-US" sz="2400" dirty="0"/>
              <a:t>NIST integrate </a:t>
            </a:r>
            <a:r>
              <a:rPr lang="en-US" sz="2400" dirty="0" smtClean="0"/>
              <a:t>SQL/NoSQL</a:t>
            </a:r>
          </a:p>
          <a:p>
            <a:pPr>
              <a:spcBef>
                <a:spcPts val="200"/>
              </a:spcBef>
            </a:pPr>
            <a:r>
              <a:rPr lang="en-US" sz="2400" dirty="0" smtClean="0"/>
              <a:t>(iii) </a:t>
            </a:r>
            <a:r>
              <a:rPr lang="en-US" sz="2400" b="1" dirty="0" smtClean="0"/>
              <a:t>Set </a:t>
            </a:r>
            <a:r>
              <a:rPr lang="en-US" sz="2400" b="1" dirty="0"/>
              <a:t>of </a:t>
            </a:r>
            <a:r>
              <a:rPr lang="en-US" sz="2400" b="1" dirty="0" smtClean="0"/>
              <a:t>Files: </a:t>
            </a:r>
            <a:r>
              <a:rPr lang="en-US" sz="2400" dirty="0" smtClean="0"/>
              <a:t>as </a:t>
            </a:r>
            <a:r>
              <a:rPr lang="en-US" sz="2400" dirty="0"/>
              <a:t>managed in </a:t>
            </a:r>
            <a:r>
              <a:rPr lang="en-US" sz="2400" dirty="0" err="1"/>
              <a:t>iRODS</a:t>
            </a:r>
            <a:r>
              <a:rPr lang="en-US" sz="2400" dirty="0"/>
              <a:t> and extremely common in scientific </a:t>
            </a:r>
            <a:r>
              <a:rPr lang="en-US" sz="2400" dirty="0" smtClean="0"/>
              <a:t>research</a:t>
            </a:r>
          </a:p>
          <a:p>
            <a:pPr>
              <a:spcBef>
                <a:spcPts val="200"/>
              </a:spcBef>
            </a:pPr>
            <a:r>
              <a:rPr lang="en-US" sz="2400" dirty="0" smtClean="0"/>
              <a:t>(iv) </a:t>
            </a:r>
            <a:r>
              <a:rPr lang="en-US" sz="2400" b="1" dirty="0"/>
              <a:t>File, Object, Block and Data-parallel </a:t>
            </a:r>
            <a:r>
              <a:rPr lang="en-US" sz="2400" dirty="0"/>
              <a:t>(HDFS) raw storage: Separated from computing?</a:t>
            </a:r>
            <a:endParaRPr lang="en-US" sz="2400" dirty="0" smtClean="0"/>
          </a:p>
          <a:p>
            <a:pPr>
              <a:spcBef>
                <a:spcPts val="200"/>
              </a:spcBef>
            </a:pPr>
            <a:r>
              <a:rPr lang="en-US" sz="2400" dirty="0" smtClean="0"/>
              <a:t>(v</a:t>
            </a:r>
            <a:r>
              <a:rPr lang="en-US" sz="2400" dirty="0"/>
              <a:t>) </a:t>
            </a:r>
            <a:r>
              <a:rPr lang="en-US" sz="2400" b="1" dirty="0"/>
              <a:t>Internet of </a:t>
            </a:r>
            <a:r>
              <a:rPr lang="en-US" sz="2400" b="1" dirty="0" smtClean="0"/>
              <a:t>Things: </a:t>
            </a:r>
            <a:r>
              <a:rPr lang="en-US" sz="2400" dirty="0" smtClean="0"/>
              <a:t>24 to 50 Billion devices on Internet by 2020</a:t>
            </a:r>
          </a:p>
          <a:p>
            <a:pPr>
              <a:spcBef>
                <a:spcPts val="200"/>
              </a:spcBef>
            </a:pPr>
            <a:r>
              <a:rPr lang="en-US" sz="2400" dirty="0" smtClean="0"/>
              <a:t>(vi) </a:t>
            </a:r>
            <a:r>
              <a:rPr lang="en-US" sz="2400" b="1" dirty="0" smtClean="0"/>
              <a:t>Streaming</a:t>
            </a:r>
            <a:r>
              <a:rPr lang="en-US" sz="2400" b="1" dirty="0"/>
              <a:t>: </a:t>
            </a:r>
            <a:r>
              <a:rPr lang="en-US" sz="2400" dirty="0"/>
              <a:t>Incremental update of datasets with new algorithms to achieve real-time response (G7)</a:t>
            </a:r>
          </a:p>
          <a:p>
            <a:pPr>
              <a:spcBef>
                <a:spcPts val="200"/>
              </a:spcBef>
            </a:pPr>
            <a:r>
              <a:rPr lang="en-US" sz="2400" dirty="0" smtClean="0"/>
              <a:t>(vii) </a:t>
            </a:r>
            <a:r>
              <a:rPr lang="en-US" sz="2400" b="1" dirty="0"/>
              <a:t>HPC </a:t>
            </a:r>
            <a:r>
              <a:rPr lang="en-US" sz="2400" b="1" dirty="0" smtClean="0"/>
              <a:t>simulations: </a:t>
            </a:r>
            <a:r>
              <a:rPr lang="en-US" sz="2400" dirty="0"/>
              <a:t>generate major (visualization) output that often needs to </a:t>
            </a:r>
            <a:r>
              <a:rPr lang="en-US" sz="2400" dirty="0" smtClean="0"/>
              <a:t>be mined </a:t>
            </a:r>
          </a:p>
          <a:p>
            <a:pPr>
              <a:spcBef>
                <a:spcPts val="200"/>
              </a:spcBef>
            </a:pPr>
            <a:r>
              <a:rPr lang="en-US" sz="2400" dirty="0" smtClean="0"/>
              <a:t>(viii) Involve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data</a:t>
            </a:r>
            <a:endParaRPr lang="en-US" sz="2400" dirty="0" smtClean="0"/>
          </a:p>
        </p:txBody>
      </p:sp>
    </p:spTree>
    <p:extLst>
      <p:ext uri="{BB962C8B-B14F-4D97-AF65-F5344CB8AC3E}">
        <p14:creationId xmlns:p14="http://schemas.microsoft.com/office/powerpoint/2010/main" val="1621541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 II</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800" dirty="0" smtClean="0"/>
              <a:t>Before data gets to compute system, there is often an </a:t>
            </a:r>
            <a:r>
              <a:rPr lang="en-US" sz="2800" b="1" dirty="0" smtClean="0"/>
              <a:t>initial data gathering phase</a:t>
            </a:r>
            <a:r>
              <a:rPr lang="en-US" sz="2800" dirty="0" smtClean="0"/>
              <a:t> which is characterized by a </a:t>
            </a:r>
            <a:r>
              <a:rPr lang="en-US" sz="2800" b="1" dirty="0" smtClean="0"/>
              <a:t>block size and timing</a:t>
            </a:r>
            <a:r>
              <a:rPr lang="en-US" sz="2800" dirty="0" smtClean="0"/>
              <a:t>. Block size varies from month (Remote Sensing, Seismic) to day (genomic) to seconds or lower (Real time control, streaming)</a:t>
            </a:r>
          </a:p>
          <a:p>
            <a:pPr>
              <a:spcBef>
                <a:spcPts val="200"/>
              </a:spcBef>
            </a:pPr>
            <a:r>
              <a:rPr lang="en-US" sz="2800" dirty="0" smtClean="0"/>
              <a:t>There are </a:t>
            </a:r>
            <a:r>
              <a:rPr lang="en-US" sz="2800" b="1" dirty="0" smtClean="0"/>
              <a:t>storage/compute system styles: </a:t>
            </a:r>
            <a:r>
              <a:rPr lang="en-US" sz="2800" dirty="0" smtClean="0"/>
              <a:t>Shared, Dedicated, Permanent, Transient</a:t>
            </a:r>
          </a:p>
          <a:p>
            <a:pPr>
              <a:spcBef>
                <a:spcPts val="200"/>
              </a:spcBef>
            </a:pPr>
            <a:r>
              <a:rPr lang="en-US" sz="2800" dirty="0" smtClean="0"/>
              <a:t>Other characteristics are needed for permanent </a:t>
            </a:r>
            <a:r>
              <a:rPr lang="en-US" sz="2800" b="1" dirty="0" smtClean="0"/>
              <a:t>auxiliary/comparison datasets</a:t>
            </a:r>
            <a:r>
              <a:rPr lang="en-US" sz="2800" b="1" dirty="0"/>
              <a:t> </a:t>
            </a:r>
            <a:r>
              <a:rPr lang="en-US" sz="2800" b="1" dirty="0" smtClean="0"/>
              <a:t>a</a:t>
            </a:r>
            <a:r>
              <a:rPr lang="en-US" sz="2800" dirty="0" smtClean="0"/>
              <a:t>nd these could be interdisciplinary, implying nontrivial data movement/replication</a:t>
            </a:r>
          </a:p>
          <a:p>
            <a:pPr>
              <a:spcBef>
                <a:spcPts val="200"/>
              </a:spcBef>
            </a:pPr>
            <a:r>
              <a:rPr lang="en-US" sz="2800" dirty="0" smtClean="0"/>
              <a:t>10 </a:t>
            </a:r>
            <a:r>
              <a:rPr lang="en-US" sz="2800" b="1" dirty="0" smtClean="0"/>
              <a:t>Data Access/Use Styles </a:t>
            </a:r>
            <a:r>
              <a:rPr lang="en-US" sz="2800" dirty="0" smtClean="0"/>
              <a:t>from Bob Marcus at NIST</a:t>
            </a:r>
          </a:p>
        </p:txBody>
      </p:sp>
    </p:spTree>
    <p:extLst>
      <p:ext uri="{BB962C8B-B14F-4D97-AF65-F5344CB8AC3E}">
        <p14:creationId xmlns:p14="http://schemas.microsoft.com/office/powerpoint/2010/main" val="250627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6" y="123379"/>
            <a:ext cx="9088244" cy="774700"/>
          </a:xfrm>
        </p:spPr>
        <p:txBody>
          <a:bodyPr>
            <a:noAutofit/>
          </a:bodyPr>
          <a:lstStyle/>
          <a:p>
            <a:r>
              <a:rPr lang="en-US" sz="4000" b="1" dirty="0" smtClean="0"/>
              <a:t>10 Generic Data Processing Styles</a:t>
            </a:r>
            <a:endParaRPr lang="en-US" sz="4000" b="1" dirty="0"/>
          </a:p>
        </p:txBody>
      </p:sp>
      <p:sp>
        <p:nvSpPr>
          <p:cNvPr id="3" name="Content Placeholder 2"/>
          <p:cNvSpPr>
            <a:spLocks noGrp="1"/>
          </p:cNvSpPr>
          <p:nvPr>
            <p:ph idx="1"/>
          </p:nvPr>
        </p:nvSpPr>
        <p:spPr>
          <a:xfrm>
            <a:off x="55756" y="810279"/>
            <a:ext cx="9144000" cy="6174828"/>
          </a:xfrm>
        </p:spPr>
        <p:txBody>
          <a:bodyPr>
            <a:noAutofit/>
          </a:bodyPr>
          <a:lstStyle/>
          <a:p>
            <a:pPr marL="514350" indent="-514350">
              <a:buFont typeface="+mj-lt"/>
              <a:buAutoNum type="arabicParenR"/>
            </a:pPr>
            <a:r>
              <a:rPr lang="en-US" sz="1800" dirty="0" smtClean="0"/>
              <a:t>Multiple </a:t>
            </a:r>
            <a:r>
              <a:rPr lang="en-US" sz="1800" dirty="0"/>
              <a:t>users performing interactive queries and updates on a database with basic availability and eventual consistency (BASE = (Basically Available, Soft state, Eventual consistency</a:t>
            </a:r>
            <a:r>
              <a:rPr lang="en-US" sz="1800" dirty="0" smtClean="0"/>
              <a:t>) </a:t>
            </a:r>
            <a:r>
              <a:rPr lang="en-US" sz="1800" dirty="0"/>
              <a:t>as opposed to ACID = (Atomicity, Consistency, Isolation, Durability) )</a:t>
            </a:r>
          </a:p>
          <a:p>
            <a:pPr marL="514350" indent="-514350">
              <a:buFont typeface="+mj-lt"/>
              <a:buAutoNum type="arabicParenR"/>
            </a:pPr>
            <a:r>
              <a:rPr lang="en-US" sz="1800" dirty="0" smtClean="0">
                <a:solidFill>
                  <a:srgbClr val="FF0000"/>
                </a:solidFill>
              </a:rPr>
              <a:t>Perform </a:t>
            </a:r>
            <a:r>
              <a:rPr lang="en-US" sz="1800" dirty="0">
                <a:solidFill>
                  <a:srgbClr val="FF0000"/>
                </a:solidFill>
              </a:rPr>
              <a:t>real time analytics on data source streams and notify users when specified events occur</a:t>
            </a:r>
          </a:p>
          <a:p>
            <a:pPr marL="514350" indent="-514350">
              <a:buFont typeface="+mj-lt"/>
              <a:buAutoNum type="arabicParenR"/>
            </a:pPr>
            <a:r>
              <a:rPr lang="en-US" sz="1800" dirty="0" smtClean="0"/>
              <a:t>Move </a:t>
            </a:r>
            <a:r>
              <a:rPr lang="en-US" sz="1800" dirty="0"/>
              <a:t>data from external data sources into a highly horizontally scalable data store, transform it using highly horizontally scalable processing (e.g. Map-Reduce), and return it to the horizontally scalable data store (</a:t>
            </a:r>
            <a:r>
              <a:rPr lang="en-US" sz="1800" dirty="0" smtClean="0"/>
              <a:t>ELT Extract Load Transform)</a:t>
            </a:r>
            <a:endParaRPr lang="en-US" sz="1800" dirty="0"/>
          </a:p>
          <a:p>
            <a:pPr marL="514350" indent="-514350">
              <a:buFont typeface="+mj-lt"/>
              <a:buAutoNum type="arabicParenR"/>
            </a:pPr>
            <a:r>
              <a:rPr lang="en-US" sz="1800" dirty="0" smtClean="0"/>
              <a:t>Perform </a:t>
            </a:r>
            <a:r>
              <a:rPr lang="en-US" sz="1800" dirty="0"/>
              <a:t>batch analytics on the data in a highly horizontally scalable data store using highly horizontally scalable processing (</a:t>
            </a:r>
            <a:r>
              <a:rPr lang="en-US" sz="1800" dirty="0" err="1"/>
              <a:t>e.g</a:t>
            </a:r>
            <a:r>
              <a:rPr lang="en-US" sz="1800" dirty="0"/>
              <a:t> </a:t>
            </a:r>
            <a:r>
              <a:rPr lang="en-US" sz="1800" dirty="0" smtClean="0"/>
              <a:t>MapReduce</a:t>
            </a:r>
            <a:r>
              <a:rPr lang="en-US" sz="1800" dirty="0"/>
              <a:t>) with a user-friendly interface (e.g. SQL like)</a:t>
            </a:r>
          </a:p>
          <a:p>
            <a:pPr marL="514350" indent="-514350">
              <a:buFont typeface="+mj-lt"/>
              <a:buAutoNum type="arabicParenR"/>
            </a:pPr>
            <a:r>
              <a:rPr lang="en-US" sz="1800" dirty="0" smtClean="0">
                <a:solidFill>
                  <a:srgbClr val="FF0000"/>
                </a:solidFill>
              </a:rPr>
              <a:t>Perform </a:t>
            </a:r>
            <a:r>
              <a:rPr lang="en-US" sz="1800" dirty="0">
                <a:solidFill>
                  <a:srgbClr val="FF0000"/>
                </a:solidFill>
              </a:rPr>
              <a:t>interactive analytics on data in analytics-optimized database</a:t>
            </a:r>
          </a:p>
          <a:p>
            <a:pPr marL="514350" indent="-514350">
              <a:buFont typeface="+mj-lt"/>
              <a:buAutoNum type="arabicParenR"/>
            </a:pPr>
            <a:r>
              <a:rPr lang="en-US" sz="1800" dirty="0" smtClean="0"/>
              <a:t>Visualize </a:t>
            </a:r>
            <a:r>
              <a:rPr lang="en-US" sz="1800" dirty="0"/>
              <a:t>data extracted from horizontally scalable Big Data </a:t>
            </a:r>
            <a:r>
              <a:rPr lang="en-US" sz="1800" dirty="0" smtClean="0"/>
              <a:t>store</a:t>
            </a:r>
            <a:endParaRPr lang="en-US" sz="1800" dirty="0"/>
          </a:p>
          <a:p>
            <a:pPr marL="514350" indent="-514350">
              <a:buFont typeface="+mj-lt"/>
              <a:buAutoNum type="arabicParenR"/>
            </a:pPr>
            <a:r>
              <a:rPr lang="en-US" sz="1800" dirty="0" smtClean="0"/>
              <a:t>Move </a:t>
            </a:r>
            <a:r>
              <a:rPr lang="en-US" sz="1800" dirty="0"/>
              <a:t>data from a highly horizontally scalable data store into a traditional Enterprise Data </a:t>
            </a:r>
            <a:r>
              <a:rPr lang="en-US" sz="1800" dirty="0" smtClean="0"/>
              <a:t>Warehouse (EDW)</a:t>
            </a:r>
            <a:endParaRPr lang="en-US" sz="1800" dirty="0"/>
          </a:p>
          <a:p>
            <a:pPr marL="514350" indent="-514350">
              <a:buFont typeface="+mj-lt"/>
              <a:buAutoNum type="arabicParenR"/>
            </a:pPr>
            <a:r>
              <a:rPr lang="en-US" sz="1800" dirty="0" smtClean="0"/>
              <a:t>Extract</a:t>
            </a:r>
            <a:r>
              <a:rPr lang="en-US" sz="1800" dirty="0"/>
              <a:t>, process, and move data from data stores to archives</a:t>
            </a:r>
          </a:p>
          <a:p>
            <a:pPr marL="514350" indent="-514350">
              <a:buFont typeface="+mj-lt"/>
              <a:buAutoNum type="arabicParenR"/>
            </a:pPr>
            <a:r>
              <a:rPr lang="en-US" sz="1800" dirty="0" smtClean="0"/>
              <a:t>Combine </a:t>
            </a:r>
            <a:r>
              <a:rPr lang="en-US" sz="1800" dirty="0"/>
              <a:t>data from Cloud databases and on premise data stores for analytics, data mining, and/or machine learning</a:t>
            </a:r>
          </a:p>
          <a:p>
            <a:pPr marL="514350" indent="-514350">
              <a:buFont typeface="+mj-lt"/>
              <a:buAutoNum type="arabicParenR"/>
            </a:pPr>
            <a:r>
              <a:rPr lang="en-US" sz="1800" dirty="0" smtClean="0"/>
              <a:t>Orchestrate </a:t>
            </a:r>
            <a:r>
              <a:rPr lang="en-US" sz="1800" dirty="0"/>
              <a:t>multiple sequential and parallel data transformations and/or analytic processing using a workflow </a:t>
            </a:r>
            <a:r>
              <a:rPr lang="en-US" sz="1800" dirty="0" smtClean="0"/>
              <a:t>manager</a:t>
            </a:r>
            <a:br>
              <a:rPr lang="en-US" sz="1800" dirty="0" smtClean="0"/>
            </a:br>
            <a:endParaRPr lang="en-US" sz="1800" dirty="0"/>
          </a:p>
        </p:txBody>
      </p:sp>
    </p:spTree>
    <p:extLst>
      <p:ext uri="{BB962C8B-B14F-4D97-AF65-F5344CB8AC3E}">
        <p14:creationId xmlns:p14="http://schemas.microsoft.com/office/powerpoint/2010/main" val="428832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10"/>
            <a:ext cx="9144000" cy="1143000"/>
          </a:xfrm>
        </p:spPr>
        <p:txBody>
          <a:bodyPr>
            <a:noAutofit/>
          </a:bodyPr>
          <a:lstStyle/>
          <a:p>
            <a:r>
              <a:rPr lang="en-US" sz="2800" b="1" dirty="0" smtClean="0"/>
              <a:t>2. Perform </a:t>
            </a:r>
            <a:r>
              <a:rPr lang="en-US" sz="2800" b="1" dirty="0"/>
              <a:t>real time analytics on data source streams and notify users when specified events occur</a:t>
            </a:r>
          </a:p>
        </p:txBody>
      </p:sp>
      <p:sp>
        <p:nvSpPr>
          <p:cNvPr id="27" name="TextBox 26"/>
          <p:cNvSpPr txBox="1"/>
          <p:nvPr/>
        </p:nvSpPr>
        <p:spPr>
          <a:xfrm>
            <a:off x="1606373" y="6051249"/>
            <a:ext cx="4944842" cy="461665"/>
          </a:xfrm>
          <a:prstGeom prst="rect">
            <a:avLst/>
          </a:prstGeom>
          <a:noFill/>
        </p:spPr>
        <p:txBody>
          <a:bodyPr wrap="square" rtlCol="0">
            <a:spAutoFit/>
          </a:bodyPr>
          <a:lstStyle/>
          <a:p>
            <a:r>
              <a:rPr lang="en-US" sz="2400" dirty="0" smtClean="0"/>
              <a:t>Storm, Kafka, </a:t>
            </a:r>
            <a:r>
              <a:rPr lang="en-US" sz="2400" dirty="0" err="1" smtClean="0"/>
              <a:t>Hbase</a:t>
            </a:r>
            <a:r>
              <a:rPr lang="en-US" sz="2400" dirty="0" smtClean="0"/>
              <a:t>, Zookeeper</a:t>
            </a:r>
            <a:endParaRPr lang="en-US" sz="2400" dirty="0"/>
          </a:p>
        </p:txBody>
      </p:sp>
      <p:grpSp>
        <p:nvGrpSpPr>
          <p:cNvPr id="3" name="Group 2"/>
          <p:cNvGrpSpPr/>
          <p:nvPr/>
        </p:nvGrpSpPr>
        <p:grpSpPr>
          <a:xfrm>
            <a:off x="183933" y="1735196"/>
            <a:ext cx="8776134" cy="3942575"/>
            <a:chOff x="457198" y="1344126"/>
            <a:chExt cx="8776134" cy="3942575"/>
          </a:xfrm>
        </p:grpSpPr>
        <p:sp>
          <p:nvSpPr>
            <p:cNvPr id="4" name="Oval 3"/>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5" name="Oval 4"/>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6" name="Oval 5"/>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Posted Data</a:t>
              </a:r>
              <a:endParaRPr lang="en-US" dirty="0"/>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Identified Events</a:t>
              </a:r>
              <a:endParaRPr lang="en-US" dirty="0"/>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Filter Identifying Events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Repository</a:t>
              </a:r>
              <a:endParaRPr lang="en-US" dirty="0"/>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572000" y="1469296"/>
              <a:ext cx="1353512" cy="369332"/>
            </a:xfrm>
            <a:prstGeom prst="rect">
              <a:avLst/>
            </a:prstGeom>
            <a:noFill/>
          </p:spPr>
          <p:txBody>
            <a:bodyPr wrap="none" rtlCol="0">
              <a:spAutoFit/>
            </a:bodyPr>
            <a:lstStyle/>
            <a:p>
              <a:r>
                <a:rPr lang="en-US" dirty="0" smtClean="0"/>
                <a:t>Specify filter</a:t>
              </a:r>
              <a:endParaRPr lang="en-US" dirty="0"/>
            </a:p>
          </p:txBody>
        </p:sp>
        <p:sp>
          <p:nvSpPr>
            <p:cNvPr id="34" name="TextBox 33"/>
            <p:cNvSpPr txBox="1"/>
            <p:nvPr/>
          </p:nvSpPr>
          <p:spPr>
            <a:xfrm>
              <a:off x="5618939" y="4239453"/>
              <a:ext cx="884345" cy="369332"/>
            </a:xfrm>
            <a:prstGeom prst="rect">
              <a:avLst/>
            </a:prstGeom>
            <a:noFill/>
          </p:spPr>
          <p:txBody>
            <a:bodyPr wrap="none" rtlCol="0">
              <a:spAutoFit/>
            </a:bodyPr>
            <a:lstStyle/>
            <a:p>
              <a:r>
                <a:rPr lang="en-US" dirty="0" smtClean="0"/>
                <a:t>Archive</a:t>
              </a:r>
              <a:endParaRPr lang="en-US" dirty="0"/>
            </a:p>
          </p:txBody>
        </p:sp>
        <p:sp>
          <p:nvSpPr>
            <p:cNvPr id="35" name="TextBox 34"/>
            <p:cNvSpPr txBox="1"/>
            <p:nvPr/>
          </p:nvSpPr>
          <p:spPr>
            <a:xfrm>
              <a:off x="7730510" y="2613076"/>
              <a:ext cx="1502822" cy="646331"/>
            </a:xfrm>
            <a:prstGeom prst="rect">
              <a:avLst/>
            </a:prstGeom>
            <a:noFill/>
          </p:spPr>
          <p:txBody>
            <a:bodyPr wrap="square" rtlCol="0">
              <a:spAutoFit/>
            </a:bodyPr>
            <a:lstStyle/>
            <a:p>
              <a:r>
                <a:rPr lang="en-US" dirty="0" smtClean="0"/>
                <a:t>Post Selected Events</a:t>
              </a:r>
              <a:endParaRPr lang="en-US" dirty="0"/>
            </a:p>
          </p:txBody>
        </p:sp>
        <p:sp>
          <p:nvSpPr>
            <p:cNvPr id="36" name="TextBox 35"/>
            <p:cNvSpPr txBox="1"/>
            <p:nvPr/>
          </p:nvSpPr>
          <p:spPr>
            <a:xfrm>
              <a:off x="3486479" y="2698808"/>
              <a:ext cx="1623059" cy="646331"/>
            </a:xfrm>
            <a:prstGeom prst="rect">
              <a:avLst/>
            </a:prstGeom>
            <a:noFill/>
          </p:spPr>
          <p:txBody>
            <a:bodyPr wrap="square" rtlCol="0">
              <a:spAutoFit/>
            </a:bodyPr>
            <a:lstStyle/>
            <a:p>
              <a:r>
                <a:rPr lang="en-US" dirty="0" smtClean="0"/>
                <a:t>Fetch streamed Data</a:t>
              </a:r>
              <a:endParaRPr lang="en-US" dirty="0"/>
            </a:p>
          </p:txBody>
        </p:sp>
      </p:grpSp>
    </p:spTree>
    <p:extLst>
      <p:ext uri="{BB962C8B-B14F-4D97-AF65-F5344CB8AC3E}">
        <p14:creationId xmlns:p14="http://schemas.microsoft.com/office/powerpoint/2010/main" val="321433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9054790" cy="1143000"/>
          </a:xfrm>
        </p:spPr>
        <p:txBody>
          <a:bodyPr>
            <a:noAutofit/>
          </a:bodyPr>
          <a:lstStyle/>
          <a:p>
            <a:r>
              <a:rPr lang="en-US" sz="3200" b="1" dirty="0" smtClean="0"/>
              <a:t>5. Perform </a:t>
            </a:r>
            <a:r>
              <a:rPr lang="en-US" sz="3200" b="1" dirty="0"/>
              <a:t>interactive analytics on data in analytics-optimized </a:t>
            </a:r>
            <a:r>
              <a:rPr lang="en-US" sz="3200" b="1" dirty="0" smtClean="0"/>
              <a:t>data system</a:t>
            </a:r>
            <a:endParaRPr lang="en-US" sz="3200" b="1" dirty="0"/>
          </a:p>
        </p:txBody>
      </p:sp>
      <p:sp>
        <p:nvSpPr>
          <p:cNvPr id="3" name="Rounded Rectangle 2"/>
          <p:cNvSpPr/>
          <p:nvPr/>
        </p:nvSpPr>
        <p:spPr>
          <a:xfrm>
            <a:off x="2236858" y="416210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36858" y="501935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5" name="Oval 4"/>
          <p:cNvSpPr/>
          <p:nvPr/>
        </p:nvSpPr>
        <p:spPr>
          <a:xfrm>
            <a:off x="94594" y="6292407"/>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6" name="Straight Arrow Connector 5"/>
          <p:cNvCxnSpPr/>
          <p:nvPr/>
        </p:nvCxnSpPr>
        <p:spPr>
          <a:xfrm flipV="1">
            <a:off x="2995448" y="568280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615558" y="57353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572000" y="5743352"/>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2277484" y="1571232"/>
            <a:ext cx="5613078" cy="869846"/>
            <a:chOff x="1609805" y="1758098"/>
            <a:chExt cx="5613078" cy="86984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070913" y="3280427"/>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22" name="Up-Down Arrow 21"/>
          <p:cNvSpPr/>
          <p:nvPr/>
        </p:nvSpPr>
        <p:spPr>
          <a:xfrm>
            <a:off x="4904393" y="2540319"/>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45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6842234" cy="1143000"/>
          </a:xfrm>
        </p:spPr>
        <p:txBody>
          <a:bodyPr>
            <a:noAutofit/>
          </a:bodyPr>
          <a:lstStyle/>
          <a:p>
            <a:r>
              <a:rPr lang="en-US" sz="3200" b="1" dirty="0" smtClean="0"/>
              <a:t>5A. Perform </a:t>
            </a:r>
            <a:r>
              <a:rPr lang="en-US" sz="3200" b="1" dirty="0"/>
              <a:t>interactive analytics on </a:t>
            </a:r>
            <a:r>
              <a:rPr lang="en-US" sz="3200" b="1" dirty="0" smtClean="0"/>
              <a:t>observational scientific data</a:t>
            </a:r>
            <a:endParaRPr lang="en-US" sz="3200" b="1" dirty="0"/>
          </a:p>
        </p:txBody>
      </p:sp>
      <p:sp>
        <p:nvSpPr>
          <p:cNvPr id="3" name="Rounded Rectangle 2"/>
          <p:cNvSpPr/>
          <p:nvPr/>
        </p:nvSpPr>
        <p:spPr>
          <a:xfrm>
            <a:off x="2082570" y="274323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or Many Task Software, Hadoop, Spark, Giraph, Pig …</a:t>
            </a:r>
            <a:endParaRPr lang="en-US" dirty="0"/>
          </a:p>
        </p:txBody>
      </p:sp>
      <p:sp>
        <p:nvSpPr>
          <p:cNvPr id="4" name="Rounded Rectangle 3"/>
          <p:cNvSpPr/>
          <p:nvPr/>
        </p:nvSpPr>
        <p:spPr>
          <a:xfrm>
            <a:off x="2082570" y="3600475"/>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File Collection (</a:t>
            </a:r>
            <a:r>
              <a:rPr lang="en-US" dirty="0" err="1" smtClean="0"/>
              <a:t>Lustre</a:t>
            </a:r>
            <a:r>
              <a:rPr lang="en-US" dirty="0" smtClean="0"/>
              <a:t>) </a:t>
            </a:r>
            <a:endParaRPr lang="en-US" dirty="0"/>
          </a:p>
        </p:txBody>
      </p:sp>
      <p:sp>
        <p:nvSpPr>
          <p:cNvPr id="5" name="Oval 4"/>
          <p:cNvSpPr/>
          <p:nvPr/>
        </p:nvSpPr>
        <p:spPr>
          <a:xfrm>
            <a:off x="92706" y="4802586"/>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Twitter data for Social Networking</a:t>
            </a:r>
            <a:endParaRPr lang="en-US" dirty="0"/>
          </a:p>
        </p:txBody>
      </p:sp>
      <p:cxnSp>
        <p:nvCxnSpPr>
          <p:cNvPr id="6" name="Straight Arrow Connector 5"/>
          <p:cNvCxnSpPr/>
          <p:nvPr/>
        </p:nvCxnSpPr>
        <p:spPr>
          <a:xfrm flipV="1">
            <a:off x="5402317" y="445771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16326" y="420998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3198554" y="1691960"/>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Science Analysis Code, Mahout, R</a:t>
            </a:r>
            <a:endParaRPr lang="en-US" dirty="0"/>
          </a:p>
        </p:txBody>
      </p:sp>
      <p:sp>
        <p:nvSpPr>
          <p:cNvPr id="22" name="Up-Down Arrow 21"/>
          <p:cNvSpPr/>
          <p:nvPr/>
        </p:nvSpPr>
        <p:spPr>
          <a:xfrm rot="16200000">
            <a:off x="2408279" y="1694495"/>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40" y="1485392"/>
            <a:ext cx="1258709" cy="1361657"/>
          </a:xfrm>
          <a:prstGeom prst="rect">
            <a:avLst/>
          </a:prstGeom>
        </p:spPr>
      </p:pic>
      <p:sp>
        <p:nvSpPr>
          <p:cNvPr id="16" name="TextBox 15"/>
          <p:cNvSpPr txBox="1"/>
          <p:nvPr/>
        </p:nvSpPr>
        <p:spPr>
          <a:xfrm>
            <a:off x="5633545" y="4437627"/>
            <a:ext cx="3603527" cy="646331"/>
          </a:xfrm>
          <a:prstGeom prst="rect">
            <a:avLst/>
          </a:prstGeom>
          <a:noFill/>
        </p:spPr>
        <p:txBody>
          <a:bodyPr wrap="square" rtlCol="0">
            <a:spAutoFit/>
          </a:bodyPr>
          <a:lstStyle/>
          <a:p>
            <a:r>
              <a:rPr lang="en-US" dirty="0" smtClean="0"/>
              <a:t>Transport batch of data to primary analysis data system</a:t>
            </a:r>
            <a:endParaRPr lang="en-US" dirty="0"/>
          </a:p>
        </p:txBody>
      </p:sp>
      <p:sp>
        <p:nvSpPr>
          <p:cNvPr id="24" name="Oval 23"/>
          <p:cNvSpPr/>
          <p:nvPr/>
        </p:nvSpPr>
        <p:spPr>
          <a:xfrm>
            <a:off x="176626" y="5827522"/>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Record Scientific Data in “field”</a:t>
            </a:r>
            <a:endParaRPr lang="en-US" dirty="0"/>
          </a:p>
        </p:txBody>
      </p:sp>
      <p:sp>
        <p:nvSpPr>
          <p:cNvPr id="25" name="Can 24"/>
          <p:cNvSpPr/>
          <p:nvPr/>
        </p:nvSpPr>
        <p:spPr>
          <a:xfrm>
            <a:off x="5250118" y="5219446"/>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Local Accumulate and initial computing</a:t>
            </a:r>
            <a:endParaRPr lang="en-US" dirty="0"/>
          </a:p>
        </p:txBody>
      </p:sp>
      <p:cxnSp>
        <p:nvCxnSpPr>
          <p:cNvPr id="26" name="Straight Arrow Connector 25"/>
          <p:cNvCxnSpPr/>
          <p:nvPr/>
        </p:nvCxnSpPr>
        <p:spPr>
          <a:xfrm>
            <a:off x="4085112" y="622513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65226" y="4209988"/>
            <a:ext cx="1612402" cy="369332"/>
          </a:xfrm>
          <a:prstGeom prst="rect">
            <a:avLst/>
          </a:prstGeom>
          <a:noFill/>
        </p:spPr>
        <p:txBody>
          <a:bodyPr wrap="square" rtlCol="0">
            <a:spAutoFit/>
          </a:bodyPr>
          <a:lstStyle/>
          <a:p>
            <a:r>
              <a:rPr lang="en-US" dirty="0" smtClean="0"/>
              <a:t>Direct Transfer</a:t>
            </a:r>
            <a:endParaRPr lang="en-US" dirty="0"/>
          </a:p>
        </p:txBody>
      </p:sp>
      <p:sp>
        <p:nvSpPr>
          <p:cNvPr id="28" name="TextBox 27"/>
          <p:cNvSpPr txBox="1"/>
          <p:nvPr/>
        </p:nvSpPr>
        <p:spPr>
          <a:xfrm>
            <a:off x="6758152" y="5219446"/>
            <a:ext cx="2385848" cy="1200329"/>
          </a:xfrm>
          <a:prstGeom prst="rect">
            <a:avLst/>
          </a:prstGeom>
          <a:noFill/>
        </p:spPr>
        <p:txBody>
          <a:bodyPr wrap="square" rtlCol="0">
            <a:spAutoFit/>
          </a:bodyPr>
          <a:lstStyle/>
          <a:p>
            <a:r>
              <a:rPr lang="en-US" dirty="0" smtClean="0"/>
              <a:t>NIST Examples include LHC, Remote Sensing (see later), Astronomy and Bioinformatics</a:t>
            </a:r>
          </a:p>
        </p:txBody>
      </p:sp>
    </p:spTree>
    <p:extLst>
      <p:ext uri="{BB962C8B-B14F-4D97-AF65-F5344CB8AC3E}">
        <p14:creationId xmlns:p14="http://schemas.microsoft.com/office/powerpoint/2010/main" val="204119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Examples: Especially Image based Applications</a:t>
            </a:r>
            <a:endParaRPr lang="en-US" b="1" dirty="0"/>
          </a:p>
        </p:txBody>
      </p:sp>
    </p:spTree>
    <p:extLst>
      <p:ext uri="{BB962C8B-B14F-4D97-AF65-F5344CB8AC3E}">
        <p14:creationId xmlns:p14="http://schemas.microsoft.com/office/powerpoint/2010/main" val="100720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ne 4"/>
          <p:cNvSpPr>
            <a:spLocks noChangeShapeType="1"/>
          </p:cNvSpPr>
          <p:nvPr/>
        </p:nvSpPr>
        <p:spPr bwMode="auto">
          <a:xfrm flipV="1">
            <a:off x="1639041" y="2032341"/>
            <a:ext cx="5192365" cy="1620730"/>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208" name="Line 2"/>
          <p:cNvSpPr>
            <a:spLocks noChangeShapeType="1"/>
          </p:cNvSpPr>
          <p:nvPr/>
        </p:nvSpPr>
        <p:spPr bwMode="auto">
          <a:xfrm flipV="1">
            <a:off x="3574922" y="2353468"/>
            <a:ext cx="3401520" cy="2701925"/>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4" name="Line 2"/>
          <p:cNvSpPr>
            <a:spLocks noChangeShapeType="1"/>
          </p:cNvSpPr>
          <p:nvPr/>
        </p:nvSpPr>
        <p:spPr bwMode="auto">
          <a:xfrm flipV="1">
            <a:off x="6711927" y="2667000"/>
            <a:ext cx="603273" cy="2582503"/>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5" name="Line 3"/>
          <p:cNvSpPr>
            <a:spLocks noChangeShapeType="1"/>
          </p:cNvSpPr>
          <p:nvPr/>
        </p:nvSpPr>
        <p:spPr bwMode="auto">
          <a:xfrm flipV="1">
            <a:off x="1584325" y="1904998"/>
            <a:ext cx="5197475" cy="14678"/>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6" name="Line 4"/>
          <p:cNvSpPr>
            <a:spLocks noChangeShapeType="1"/>
          </p:cNvSpPr>
          <p:nvPr/>
        </p:nvSpPr>
        <p:spPr bwMode="auto">
          <a:xfrm flipV="1">
            <a:off x="1280650" y="2133600"/>
            <a:ext cx="5638800" cy="3124200"/>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51140"/>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a:solidFill>
                    <a:prstClr val="black"/>
                  </a:solidFill>
                </a:rPr>
                <a:t>Database</a:t>
              </a:r>
              <a:endParaRPr kumimoji="1" lang="en-US">
                <a:solidFill>
                  <a:prstClr val="white"/>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solidFill>
                  <a:prstClr val="black"/>
                </a:solidFill>
              </a:rPr>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7" name="AutoShape 65"/>
          <p:cNvSpPr>
            <a:spLocks noChangeArrowheads="1"/>
          </p:cNvSpPr>
          <p:nvPr/>
        </p:nvSpPr>
        <p:spPr bwMode="auto">
          <a:xfrm rot="16200000">
            <a:off x="7015974" y="562229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pic>
        <p:nvPicPr>
          <p:cNvPr id="1032259" name="Picture 67" descr="via2"/>
          <p:cNvPicPr>
            <a:picLocks noChangeAspect="1" noChangeArrowheads="1"/>
          </p:cNvPicPr>
          <p:nvPr/>
        </p:nvPicPr>
        <p:blipFill>
          <a:blip r:embed="rId17"/>
          <a:srcRect/>
          <a:stretch>
            <a:fillRect/>
          </a:stretch>
        </p:blipFill>
        <p:spPr bwMode="auto">
          <a:xfrm rot="2924733">
            <a:off x="7835106" y="1080294"/>
            <a:ext cx="484188" cy="609600"/>
          </a:xfrm>
          <a:prstGeom prst="rect">
            <a:avLst/>
          </a:prstGeom>
          <a:noFill/>
        </p:spPr>
      </p:pic>
      <p:pic>
        <p:nvPicPr>
          <p:cNvPr id="1032260" name="Picture 68" descr="B_OEQ127"/>
          <p:cNvPicPr>
            <a:picLocks noChangeAspect="1" noChangeArrowheads="1"/>
          </p:cNvPicPr>
          <p:nvPr/>
        </p:nvPicPr>
        <p:blipFill>
          <a:blip r:embed="rId18"/>
          <a:srcRect/>
          <a:stretch>
            <a:fillRect/>
          </a:stretch>
        </p:blipFill>
        <p:spPr bwMode="auto">
          <a:xfrm rot="2730464">
            <a:off x="8396288" y="1738312"/>
            <a:ext cx="528638" cy="557213"/>
          </a:xfrm>
          <a:prstGeom prst="rect">
            <a:avLst/>
          </a:prstGeom>
          <a:noFill/>
        </p:spPr>
      </p:pic>
      <p:pic>
        <p:nvPicPr>
          <p:cNvPr id="1032261" name="Picture 69" descr="rocketebook"/>
          <p:cNvPicPr>
            <a:picLocks noChangeAspect="1" noChangeArrowheads="1"/>
          </p:cNvPicPr>
          <p:nvPr/>
        </p:nvPicPr>
        <p:blipFill>
          <a:blip r:embed="rId19"/>
          <a:srcRect/>
          <a:stretch>
            <a:fillRect/>
          </a:stretch>
        </p:blipFill>
        <p:spPr bwMode="auto">
          <a:xfrm>
            <a:off x="8612188" y="914400"/>
            <a:ext cx="531812" cy="712788"/>
          </a:xfrm>
          <a:prstGeom prst="rect">
            <a:avLst/>
          </a:prstGeom>
          <a:noFill/>
          <a:ln w="9525">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bg1">
              <a:lumMod val="85000"/>
            </a:schemeClr>
          </a:solidFill>
          <a:ln w="9525" algn="ctr">
            <a:solidFill>
              <a:schemeClr val="tx1"/>
            </a:solidFill>
            <a:round/>
            <a:headEnd/>
            <a:tailEnd/>
          </a:ln>
          <a:effectLst/>
        </p:spPr>
        <p:txBody>
          <a:bodyPr wrap="none" anchor="ctr"/>
          <a:lstStyle/>
          <a:p>
            <a:pPr algn="ctr"/>
            <a:r>
              <a:rPr lang="en-US" sz="2400">
                <a:solidFill>
                  <a:prstClr val="black"/>
                </a:solidFill>
              </a:rPr>
              <a:t>Portal</a:t>
            </a:r>
          </a:p>
        </p:txBody>
      </p:sp>
      <p:sp>
        <p:nvSpPr>
          <p:cNvPr id="1032264" name="Rectangle 72"/>
          <p:cNvSpPr>
            <a:spLocks noChangeArrowheads="1"/>
          </p:cNvSpPr>
          <p:nvPr/>
        </p:nvSpPr>
        <p:spPr bwMode="auto">
          <a:xfrm>
            <a:off x="0" y="5001310"/>
            <a:ext cx="955711"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solidFill>
                  <a:prstClr val="black"/>
                </a:solidFill>
              </a:rPr>
              <a:t>Another</a:t>
            </a:r>
            <a:br>
              <a:rPr lang="en-US" dirty="0">
                <a:solidFill>
                  <a:prstClr val="black"/>
                </a:solidFill>
              </a:rPr>
            </a:br>
            <a:r>
              <a:rPr lang="en-US" dirty="0" smtClean="0">
                <a:solidFill>
                  <a:prstClr val="black"/>
                </a:solidFill>
              </a:rPr>
              <a:t>Cloud</a:t>
            </a:r>
            <a:endParaRPr lang="en-US" dirty="0">
              <a:solidFill>
                <a:prstClr val="black"/>
              </a:solidFill>
            </a:endParaRPr>
          </a:p>
        </p:txBody>
      </p:sp>
      <p:sp>
        <p:nvSpPr>
          <p:cNvPr id="1032265" name="Text Box 73"/>
          <p:cNvSpPr txBox="1">
            <a:spLocks noChangeArrowheads="1"/>
          </p:cNvSpPr>
          <p:nvPr/>
        </p:nvSpPr>
        <p:spPr bwMode="auto">
          <a:xfrm>
            <a:off x="179388" y="115888"/>
            <a:ext cx="8859837" cy="366712"/>
          </a:xfrm>
          <a:prstGeom prst="rect">
            <a:avLst/>
          </a:prstGeom>
          <a:noFill/>
          <a:ln w="9525">
            <a:noFill/>
            <a:miter lim="800000"/>
            <a:headEnd/>
            <a:tailEnd/>
          </a:ln>
          <a:effectLst/>
        </p:spPr>
        <p:txBody>
          <a:bodyPr wrap="none">
            <a:spAutoFit/>
          </a:bodyPr>
          <a:lstStyle/>
          <a:p>
            <a:r>
              <a:rPr lang="en-US" b="1" dirty="0">
                <a:solidFill>
                  <a:srgbClr val="FF0000"/>
                </a:solidFill>
                <a:latin typeface="Arial" pitchFamily="34" charset="0"/>
              </a:rPr>
              <a:t>Raw Data </a:t>
            </a:r>
            <a:r>
              <a:rPr lang="en-US" b="1" dirty="0">
                <a:solidFill>
                  <a:srgbClr val="FF0000"/>
                </a:solidFill>
                <a:latin typeface="Arial" pitchFamily="34" charset="0"/>
                <a:sym typeface="Wingdings" pitchFamily="2" charset="2"/>
              </a:rPr>
              <a:t>     Data    Information     Knowledge      Wisdom    </a:t>
            </a:r>
            <a:r>
              <a:rPr lang="en-US" b="1" dirty="0">
                <a:solidFill>
                  <a:srgbClr val="FF0000"/>
                </a:solidFill>
                <a:latin typeface="Arial" pitchFamily="34" charset="0"/>
              </a:rPr>
              <a:t>Decisions</a:t>
            </a: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solidFill>
                  <a:prstClr val="black"/>
                </a:solidFill>
              </a:rPr>
              <a:t>Another</a:t>
            </a:r>
            <a:br>
              <a:rPr lang="en-US">
                <a:solidFill>
                  <a:prstClr val="black"/>
                </a:solidFill>
              </a:rPr>
            </a:br>
            <a:r>
              <a:rPr lang="en-US">
                <a:solidFill>
                  <a:prstClr val="black"/>
                </a:solidFill>
              </a:rPr>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solidFill>
                  <a:prstClr val="black"/>
                </a:solidFill>
              </a:rPr>
              <a:t>Another</a:t>
            </a:r>
            <a:br>
              <a:rPr lang="en-US" dirty="0">
                <a:solidFill>
                  <a:prstClr val="black"/>
                </a:solidFill>
              </a:rPr>
            </a:br>
            <a:r>
              <a:rPr lang="en-US" dirty="0">
                <a:solidFill>
                  <a:prstClr val="black"/>
                </a:solidFill>
              </a:rPr>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solidFill>
                  <a:prstClr val="black"/>
                </a:solidFill>
              </a:rPr>
              <a:t>SS</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grpSp>
      <p:sp>
        <p:nvSpPr>
          <p:cNvPr id="1032282" name="Text Box 90"/>
          <p:cNvSpPr txBox="1">
            <a:spLocks noChangeArrowheads="1"/>
          </p:cNvSpPr>
          <p:nvPr/>
        </p:nvSpPr>
        <p:spPr bwMode="auto">
          <a:xfrm rot="2671048">
            <a:off x="5902318" y="2284690"/>
            <a:ext cx="3416320" cy="369332"/>
          </a:xfrm>
          <a:prstGeom prst="rect">
            <a:avLst/>
          </a:prstGeom>
          <a:noFill/>
          <a:ln w="9525">
            <a:noFill/>
            <a:miter lim="800000"/>
            <a:headEnd/>
            <a:tailEnd/>
          </a:ln>
          <a:effectLst/>
        </p:spPr>
        <p:txBody>
          <a:bodyPr wrap="none">
            <a:spAutoFit/>
          </a:bodyPr>
          <a:lstStyle/>
          <a:p>
            <a:r>
              <a:rPr lang="en-US" b="1" dirty="0" smtClean="0">
                <a:solidFill>
                  <a:prstClr val="black"/>
                </a:solidFill>
                <a:latin typeface="Arial" pitchFamily="34" charset="0"/>
              </a:rPr>
              <a:t>Fusion</a:t>
            </a:r>
            <a:r>
              <a:rPr lang="en-US" dirty="0" smtClean="0">
                <a:solidFill>
                  <a:prstClr val="black"/>
                </a:solidFill>
                <a:latin typeface="Arial" pitchFamily="34" charset="0"/>
              </a:rPr>
              <a:t> for Discovery/Decisions</a:t>
            </a:r>
            <a:endParaRPr lang="en-US" dirty="0">
              <a:solidFill>
                <a:prstClr val="black"/>
              </a:solidFill>
              <a:latin typeface="Arial" pitchFamily="34" charset="0"/>
            </a:endParaRP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solidFill>
                    <a:prstClr val="black"/>
                  </a:solidFill>
                </a:rPr>
                <a:t>Storage</a:t>
              </a:r>
              <a:br>
                <a:rPr lang="en-US" sz="1400">
                  <a:solidFill>
                    <a:prstClr val="black"/>
                  </a:solidFill>
                </a:rPr>
              </a:br>
              <a:r>
                <a:rPr lang="en-US" sz="1400">
                  <a:solidFill>
                    <a:prstClr val="black"/>
                  </a:solidFill>
                </a:rPr>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solidFill>
                    <a:prstClr val="black"/>
                  </a:solidFill>
                </a:rPr>
                <a:t>Compute</a:t>
              </a:r>
              <a:br>
                <a:rPr lang="en-US" sz="1400">
                  <a:solidFill>
                    <a:prstClr val="black"/>
                  </a:solidFill>
                </a:rPr>
              </a:br>
              <a:r>
                <a:rPr lang="en-US" sz="1400">
                  <a:solidFill>
                    <a:prstClr val="black"/>
                  </a:solidFill>
                </a:rPr>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solidFill>
                  <a:prstClr val="black"/>
                </a:solidFill>
              </a:endParaRPr>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solidFill>
                  <a:prstClr val="black"/>
                </a:solidFill>
              </a:endParaRPr>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solidFill>
                  <a:prstClr val="black"/>
                </a:solidFill>
              </a:endParaRPr>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solidFill>
                  <a:prstClr val="black"/>
                </a:solidFill>
              </a:endParaRPr>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2" name="Group 112"/>
          <p:cNvGrpSpPr>
            <a:grpSpLocks/>
          </p:cNvGrpSpPr>
          <p:nvPr/>
        </p:nvGrpSpPr>
        <p:grpSpPr bwMode="auto">
          <a:xfrm>
            <a:off x="4810919" y="4429919"/>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3" name="Group 115"/>
          <p:cNvGrpSpPr>
            <a:grpSpLocks/>
          </p:cNvGrpSpPr>
          <p:nvPr/>
        </p:nvGrpSpPr>
        <p:grpSpPr bwMode="auto">
          <a:xfrm>
            <a:off x="1636226" y="1713254"/>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4" name="Group 118"/>
          <p:cNvGrpSpPr>
            <a:grpSpLocks/>
          </p:cNvGrpSpPr>
          <p:nvPr/>
        </p:nvGrpSpPr>
        <p:grpSpPr bwMode="auto">
          <a:xfrm>
            <a:off x="4859338" y="1592263"/>
            <a:ext cx="981075" cy="647700"/>
            <a:chOff x="2256" y="2641"/>
            <a:chExt cx="720" cy="483"/>
          </a:xfrm>
          <a:solidFill>
            <a:schemeClr val="bg1">
              <a:lumMod val="85000"/>
            </a:schemeClr>
          </a:solidFill>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solidFill>
                    <a:prstClr val="black"/>
                  </a:solidFill>
                </a:rPr>
                <a:t>Discovery</a:t>
              </a:r>
              <a:br>
                <a:rPr lang="en-US" sz="1400" dirty="0">
                  <a:solidFill>
                    <a:prstClr val="black"/>
                  </a:solidFill>
                </a:rPr>
              </a:br>
              <a:r>
                <a:rPr lang="en-US" sz="1400" dirty="0">
                  <a:solidFill>
                    <a:prstClr val="black"/>
                  </a:solidFill>
                </a:rPr>
                <a:t>Cloud</a:t>
              </a:r>
            </a:p>
          </p:txBody>
        </p:sp>
      </p:grpSp>
      <p:grpSp>
        <p:nvGrpSpPr>
          <p:cNvPr id="15" name="Group 121"/>
          <p:cNvGrpSpPr>
            <a:grpSpLocks/>
          </p:cNvGrpSpPr>
          <p:nvPr/>
        </p:nvGrpSpPr>
        <p:grpSpPr bwMode="auto">
          <a:xfrm>
            <a:off x="6466849" y="3267258"/>
            <a:ext cx="981075" cy="647700"/>
            <a:chOff x="2256" y="2641"/>
            <a:chExt cx="720" cy="483"/>
          </a:xfrm>
          <a:solidFill>
            <a:schemeClr val="bg1">
              <a:lumMod val="85000"/>
            </a:schemeClr>
          </a:solidFill>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solidFill>
                    <a:prstClr val="black"/>
                  </a:solidFill>
                </a:rPr>
                <a:t>Discovery</a:t>
              </a:r>
              <a:br>
                <a:rPr lang="en-US" sz="1400" dirty="0">
                  <a:solidFill>
                    <a:prstClr val="black"/>
                  </a:solidFill>
                </a:rPr>
              </a:br>
              <a:r>
                <a:rPr lang="en-US" sz="1400" dirty="0">
                  <a:solidFill>
                    <a:prstClr val="black"/>
                  </a:solidFill>
                </a:rPr>
                <a:t>Cloud</a:t>
              </a:r>
            </a:p>
          </p:txBody>
        </p:sp>
      </p:grpSp>
      <p:grpSp>
        <p:nvGrpSpPr>
          <p:cNvPr id="1032203" name="Group 166"/>
          <p:cNvGrpSpPr>
            <a:grpSpLocks/>
          </p:cNvGrpSpPr>
          <p:nvPr/>
        </p:nvGrpSpPr>
        <p:grpSpPr bwMode="auto">
          <a:xfrm>
            <a:off x="6335826" y="4246563"/>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pic>
        <p:nvPicPr>
          <p:cNvPr id="193" name="Picture 192"/>
          <p:cNvPicPr/>
          <p:nvPr/>
        </p:nvPicPr>
        <p:blipFill>
          <a:blip r:embed="rId20" cstate="print"/>
          <a:srcRect/>
          <a:stretch>
            <a:fillRect/>
          </a:stretch>
        </p:blipFill>
        <p:spPr bwMode="auto">
          <a:xfrm>
            <a:off x="4571949" y="542290"/>
            <a:ext cx="798697" cy="459813"/>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3333" r="20416" b="22016"/>
          <a:stretch/>
        </p:blipFill>
        <p:spPr bwMode="auto">
          <a:xfrm>
            <a:off x="5649334" y="454072"/>
            <a:ext cx="793211" cy="6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AutoShape 79"/>
          <p:cNvSpPr>
            <a:spLocks noChangeArrowheads="1"/>
          </p:cNvSpPr>
          <p:nvPr/>
        </p:nvSpPr>
        <p:spPr bwMode="auto">
          <a:xfrm rot="5400000">
            <a:off x="5859234" y="119950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solidFill>
                  <a:prstClr val="black"/>
                </a:solidFill>
              </a:rPr>
              <a:t>SS</a:t>
            </a:r>
          </a:p>
        </p:txBody>
      </p:sp>
      <p:grpSp>
        <p:nvGrpSpPr>
          <p:cNvPr id="194" name="Group 169"/>
          <p:cNvGrpSpPr>
            <a:grpSpLocks/>
          </p:cNvGrpSpPr>
          <p:nvPr/>
        </p:nvGrpSpPr>
        <p:grpSpPr bwMode="auto">
          <a:xfrm>
            <a:off x="3726888" y="4208462"/>
            <a:ext cx="827088" cy="766763"/>
            <a:chOff x="2256" y="2641"/>
            <a:chExt cx="720" cy="483"/>
          </a:xfrm>
        </p:grpSpPr>
        <p:sp>
          <p:nvSpPr>
            <p:cNvPr id="196"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97"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98" name="Group 169"/>
          <p:cNvGrpSpPr>
            <a:grpSpLocks/>
          </p:cNvGrpSpPr>
          <p:nvPr/>
        </p:nvGrpSpPr>
        <p:grpSpPr bwMode="auto">
          <a:xfrm>
            <a:off x="2114597" y="2980532"/>
            <a:ext cx="827088" cy="766763"/>
            <a:chOff x="2256" y="2641"/>
            <a:chExt cx="720" cy="483"/>
          </a:xfrm>
        </p:grpSpPr>
        <p:sp>
          <p:nvSpPr>
            <p:cNvPr id="19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0"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201" name="Group 169"/>
          <p:cNvGrpSpPr>
            <a:grpSpLocks/>
          </p:cNvGrpSpPr>
          <p:nvPr/>
        </p:nvGrpSpPr>
        <p:grpSpPr bwMode="auto">
          <a:xfrm>
            <a:off x="5010174" y="3271043"/>
            <a:ext cx="827088" cy="766763"/>
            <a:chOff x="2256" y="2641"/>
            <a:chExt cx="720" cy="483"/>
          </a:xfrm>
        </p:grpSpPr>
        <p:sp>
          <p:nvSpPr>
            <p:cNvPr id="2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204" name="Group 169"/>
          <p:cNvGrpSpPr>
            <a:grpSpLocks/>
          </p:cNvGrpSpPr>
          <p:nvPr/>
        </p:nvGrpSpPr>
        <p:grpSpPr bwMode="auto">
          <a:xfrm>
            <a:off x="3145172" y="2130425"/>
            <a:ext cx="827088" cy="766763"/>
            <a:chOff x="2256" y="2641"/>
            <a:chExt cx="720" cy="483"/>
          </a:xfrm>
        </p:grpSpPr>
        <p:sp>
          <p:nvSpPr>
            <p:cNvPr id="2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6"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sp>
        <p:nvSpPr>
          <p:cNvPr id="207" name="Line 2"/>
          <p:cNvSpPr>
            <a:spLocks noChangeShapeType="1"/>
          </p:cNvSpPr>
          <p:nvPr/>
        </p:nvSpPr>
        <p:spPr bwMode="auto">
          <a:xfrm flipV="1">
            <a:off x="5702477" y="2600181"/>
            <a:ext cx="1375043" cy="1873251"/>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210" name="Rectangle 78"/>
          <p:cNvSpPr>
            <a:spLocks noChangeArrowheads="1"/>
          </p:cNvSpPr>
          <p:nvPr/>
        </p:nvSpPr>
        <p:spPr bwMode="auto">
          <a:xfrm>
            <a:off x="7810285" y="6169709"/>
            <a:ext cx="1232773"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smtClean="0">
                <a:solidFill>
                  <a:prstClr val="black"/>
                </a:solidFill>
              </a:rPr>
              <a:t>Distributed</a:t>
            </a:r>
            <a:r>
              <a:rPr lang="en-US" dirty="0">
                <a:solidFill>
                  <a:prstClr val="black"/>
                </a:solidFill>
              </a:rPr>
              <a:t/>
            </a:r>
            <a:br>
              <a:rPr lang="en-US" dirty="0">
                <a:solidFill>
                  <a:prstClr val="black"/>
                </a:solidFill>
              </a:rPr>
            </a:br>
            <a:r>
              <a:rPr lang="en-US" dirty="0">
                <a:solidFill>
                  <a:prstClr val="black"/>
                </a:solidFill>
              </a:rPr>
              <a:t>Grid</a:t>
            </a:r>
          </a:p>
        </p:txBody>
      </p:sp>
      <p:sp>
        <p:nvSpPr>
          <p:cNvPr id="211" name="Rectangle 78"/>
          <p:cNvSpPr>
            <a:spLocks noChangeArrowheads="1"/>
          </p:cNvSpPr>
          <p:nvPr/>
        </p:nvSpPr>
        <p:spPr bwMode="auto">
          <a:xfrm>
            <a:off x="6969014" y="6246306"/>
            <a:ext cx="649503" cy="430887"/>
          </a:xfrm>
          <a:prstGeom prst="rect">
            <a:avLst/>
          </a:prstGeom>
          <a:solidFill>
            <a:schemeClr val="bg1"/>
          </a:solidFill>
          <a:ln w="9525" algn="ctr">
            <a:solidFill>
              <a:schemeClr val="tx1"/>
            </a:solidFill>
            <a:miter lim="800000"/>
            <a:headEnd/>
            <a:tailEnd/>
          </a:ln>
          <a:effectLst/>
        </p:spPr>
        <p:txBody>
          <a:bodyPr wrap="square" lIns="18288" tIns="0" rIns="18288" bIns="0" anchor="ctr">
            <a:spAutoFit/>
          </a:bodyPr>
          <a:lstStyle/>
          <a:p>
            <a:r>
              <a:rPr lang="en-US" sz="1400" dirty="0" smtClean="0">
                <a:solidFill>
                  <a:prstClr val="black"/>
                </a:solidFill>
              </a:rPr>
              <a:t>Hadoop Cluster</a:t>
            </a:r>
            <a:endParaRPr lang="en-US" sz="1400" dirty="0">
              <a:solidFill>
                <a:prstClr val="black"/>
              </a:solidFill>
            </a:endParaRPr>
          </a:p>
        </p:txBody>
      </p:sp>
      <p:sp>
        <p:nvSpPr>
          <p:cNvPr id="212" name="AutoShape 65"/>
          <p:cNvSpPr>
            <a:spLocks noChangeArrowheads="1"/>
          </p:cNvSpPr>
          <p:nvPr/>
        </p:nvSpPr>
        <p:spPr bwMode="auto">
          <a:xfrm rot="16200000">
            <a:off x="8131175" y="574240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3" name="Text Box 71"/>
          <p:cNvSpPr txBox="1">
            <a:spLocks noChangeArrowheads="1"/>
          </p:cNvSpPr>
          <p:nvPr/>
        </p:nvSpPr>
        <p:spPr bwMode="auto">
          <a:xfrm>
            <a:off x="7430293" y="3806101"/>
            <a:ext cx="1713707" cy="1815882"/>
          </a:xfrm>
          <a:prstGeom prst="rect">
            <a:avLst/>
          </a:prstGeom>
          <a:solidFill>
            <a:schemeClr val="bg1"/>
          </a:solidFill>
          <a:ln w="9525" algn="ctr">
            <a:noFill/>
            <a:miter lim="800000"/>
            <a:headEnd/>
            <a:tailEnd/>
          </a:ln>
          <a:effectLst/>
        </p:spPr>
        <p:txBody>
          <a:bodyPr wrap="square">
            <a:spAutoFit/>
          </a:bodyPr>
          <a:lstStyle/>
          <a:p>
            <a:r>
              <a:rPr lang="en-US" sz="1600" b="1" dirty="0" smtClean="0">
                <a:solidFill>
                  <a:prstClr val="black"/>
                </a:solidFill>
              </a:rPr>
              <a:t>SS: </a:t>
            </a:r>
            <a:r>
              <a:rPr lang="en-US" sz="1600" dirty="0" smtClean="0">
                <a:solidFill>
                  <a:prstClr val="black"/>
                </a:solidFill>
              </a:rPr>
              <a:t>Sensor </a:t>
            </a:r>
            <a:r>
              <a:rPr lang="en-US" sz="1600" dirty="0">
                <a:solidFill>
                  <a:prstClr val="black"/>
                </a:solidFill>
              </a:rPr>
              <a:t>or Data</a:t>
            </a:r>
          </a:p>
          <a:p>
            <a:r>
              <a:rPr lang="en-US" sz="1600" dirty="0">
                <a:solidFill>
                  <a:prstClr val="black"/>
                </a:solidFill>
              </a:rPr>
              <a:t>Interchange</a:t>
            </a:r>
          </a:p>
          <a:p>
            <a:r>
              <a:rPr lang="en-US" sz="1600" dirty="0" smtClean="0">
                <a:solidFill>
                  <a:prstClr val="black"/>
                </a:solidFill>
              </a:rPr>
              <a:t>Service</a:t>
            </a:r>
          </a:p>
          <a:p>
            <a:r>
              <a:rPr lang="en-US" sz="1600" b="1" dirty="0" smtClean="0">
                <a:solidFill>
                  <a:prstClr val="black"/>
                </a:solidFill>
              </a:rPr>
              <a:t>Workflow </a:t>
            </a:r>
            <a:r>
              <a:rPr lang="en-US" sz="1600" dirty="0" smtClean="0">
                <a:solidFill>
                  <a:prstClr val="black"/>
                </a:solidFill>
              </a:rPr>
              <a:t>through multiple filter/discovery clouds or Services</a:t>
            </a:r>
          </a:p>
        </p:txBody>
      </p:sp>
    </p:spTree>
    <p:extLst>
      <p:ext uri="{BB962C8B-B14F-4D97-AF65-F5344CB8AC3E}">
        <p14:creationId xmlns:p14="http://schemas.microsoft.com/office/powerpoint/2010/main" val="3074832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66765"/>
            <a:chOff x="0" y="0"/>
            <a:chExt cx="9144000" cy="6866765"/>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5061884" y="6497433"/>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2332421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30"/>
            <a:ext cx="8229600" cy="709001"/>
          </a:xfrm>
        </p:spPr>
        <p:txBody>
          <a:bodyPr>
            <a:normAutofit fontScale="90000"/>
          </a:bodyPr>
          <a:lstStyle/>
          <a:p>
            <a:r>
              <a:rPr lang="en-US" b="1" dirty="0" smtClean="0"/>
              <a:t>13 Image-based Use Cases</a:t>
            </a:r>
            <a:endParaRPr lang="en-US" b="1" dirty="0"/>
          </a:p>
        </p:txBody>
      </p:sp>
      <p:sp>
        <p:nvSpPr>
          <p:cNvPr id="3" name="Content Placeholder 2"/>
          <p:cNvSpPr>
            <a:spLocks noGrp="1"/>
          </p:cNvSpPr>
          <p:nvPr>
            <p:ph idx="1"/>
          </p:nvPr>
        </p:nvSpPr>
        <p:spPr>
          <a:xfrm>
            <a:off x="31261" y="836247"/>
            <a:ext cx="9081477" cy="5744307"/>
          </a:xfrm>
        </p:spPr>
        <p:txBody>
          <a:bodyPr>
            <a:normAutofit fontScale="92500" lnSpcReduction="20000"/>
          </a:bodyPr>
          <a:lstStyle/>
          <a:p>
            <a:r>
              <a:rPr lang="en-US" sz="2400" b="1" dirty="0" smtClean="0"/>
              <a:t>13-15 Military Sensor Data Analysis/ Intelligence </a:t>
            </a:r>
            <a:r>
              <a:rPr lang="en-US" sz="2400" b="1" dirty="0">
                <a:solidFill>
                  <a:srgbClr val="0070C0"/>
                </a:solidFill>
              </a:rPr>
              <a:t>PP, </a:t>
            </a:r>
            <a:r>
              <a:rPr lang="en-US" sz="2400" b="1" dirty="0" smtClean="0">
                <a:solidFill>
                  <a:srgbClr val="0070C0"/>
                </a:solidFill>
              </a:rPr>
              <a:t>LML, GIS, MR</a:t>
            </a:r>
            <a:endParaRPr lang="en-US" sz="2400" b="1" dirty="0" smtClean="0"/>
          </a:p>
          <a:p>
            <a:r>
              <a:rPr lang="en-US" sz="2400" b="1" dirty="0" smtClean="0"/>
              <a:t>7:Pathology </a:t>
            </a:r>
            <a:r>
              <a:rPr lang="en-US" sz="2400" b="1" dirty="0"/>
              <a:t>Imaging/ Digital </a:t>
            </a:r>
            <a:r>
              <a:rPr lang="en-US" sz="2400" b="1" dirty="0" smtClean="0"/>
              <a:t>Pathology: </a:t>
            </a:r>
            <a:r>
              <a:rPr lang="en-US" sz="2400" b="1" dirty="0" smtClean="0">
                <a:solidFill>
                  <a:srgbClr val="0070C0"/>
                </a:solidFill>
              </a:rPr>
              <a:t>PP, LML, MR </a:t>
            </a:r>
            <a:r>
              <a:rPr lang="en-US" sz="2400" dirty="0" smtClean="0"/>
              <a:t>for search becoming terabyte 3D images, Global Classification</a:t>
            </a:r>
          </a:p>
          <a:p>
            <a:r>
              <a:rPr lang="en-US" sz="2400" b="1" dirty="0" smtClean="0"/>
              <a:t>18&amp;35: </a:t>
            </a:r>
            <a:r>
              <a:rPr lang="en-US" sz="2400" b="1" dirty="0"/>
              <a:t>Computational </a:t>
            </a:r>
            <a:r>
              <a:rPr lang="en-US" sz="2400" b="1" dirty="0" err="1" smtClean="0"/>
              <a:t>Bioimaging</a:t>
            </a:r>
            <a:r>
              <a:rPr lang="en-US" sz="2400" b="1" dirty="0" smtClean="0"/>
              <a:t> (Light Sources): </a:t>
            </a:r>
            <a:r>
              <a:rPr lang="en-US" sz="2400" b="1" dirty="0" smtClean="0">
                <a:solidFill>
                  <a:srgbClr val="0070C0"/>
                </a:solidFill>
              </a:rPr>
              <a:t>PP, LML </a:t>
            </a:r>
            <a:r>
              <a:rPr lang="en-US" sz="2400" dirty="0" smtClean="0"/>
              <a:t>Also materials</a:t>
            </a:r>
          </a:p>
          <a:p>
            <a:r>
              <a:rPr lang="en-US" sz="2400" b="1" dirty="0"/>
              <a:t>26: Large-scale Deep </a:t>
            </a:r>
            <a:r>
              <a:rPr lang="en-US" sz="2400" b="1" dirty="0" smtClean="0"/>
              <a:t>Learning: </a:t>
            </a:r>
            <a:r>
              <a:rPr lang="en-US" sz="2400" b="1" dirty="0" smtClean="0">
                <a:solidFill>
                  <a:srgbClr val="0070C0"/>
                </a:solidFill>
              </a:rPr>
              <a:t>GML</a:t>
            </a:r>
            <a:r>
              <a:rPr lang="en-US" sz="2400" b="1" dirty="0" smtClean="0"/>
              <a:t> </a:t>
            </a:r>
            <a:r>
              <a:rPr lang="en-US" sz="2400" dirty="0" smtClean="0"/>
              <a:t>Stanford ran 10 </a:t>
            </a:r>
            <a:r>
              <a:rPr lang="en-US" sz="2400" dirty="0"/>
              <a:t>million images and </a:t>
            </a:r>
            <a:r>
              <a:rPr lang="en-US" sz="2400" dirty="0" smtClean="0"/>
              <a:t>11 </a:t>
            </a:r>
            <a:r>
              <a:rPr lang="en-US" sz="2400" dirty="0"/>
              <a:t>billion parameters on a 64 GPU </a:t>
            </a:r>
            <a:r>
              <a:rPr lang="en-US" sz="2400" dirty="0" smtClean="0"/>
              <a:t>HPC; vision (drive car), </a:t>
            </a:r>
            <a:r>
              <a:rPr lang="en-US" sz="2400" dirty="0"/>
              <a:t>speech, and Natural Language Processing </a:t>
            </a:r>
            <a:endParaRPr lang="en-US" sz="2400" dirty="0" smtClean="0"/>
          </a:p>
          <a:p>
            <a:r>
              <a:rPr lang="en-US" sz="2400" b="1" dirty="0" smtClean="0"/>
              <a:t>27</a:t>
            </a:r>
            <a:r>
              <a:rPr lang="en-US" sz="2400" b="1" dirty="0"/>
              <a:t>: Organizing large-scale, unstructured collections </a:t>
            </a:r>
            <a:r>
              <a:rPr lang="en-US" sz="2400" b="1" dirty="0" smtClean="0"/>
              <a:t>of photos: </a:t>
            </a:r>
            <a:r>
              <a:rPr lang="en-US" sz="2400" b="1" dirty="0" smtClean="0">
                <a:solidFill>
                  <a:srgbClr val="0070C0"/>
                </a:solidFill>
              </a:rPr>
              <a:t>GML</a:t>
            </a:r>
            <a:r>
              <a:rPr lang="en-US" sz="2400" b="1" dirty="0" smtClean="0"/>
              <a:t> </a:t>
            </a:r>
            <a:r>
              <a:rPr lang="en-US" sz="2400" dirty="0" smtClean="0"/>
              <a:t>Fit position and camera direction to assemble 3D photo ensemble </a:t>
            </a:r>
          </a:p>
          <a:p>
            <a:r>
              <a:rPr lang="en-US" sz="2400" b="1" dirty="0"/>
              <a:t>36: Catalina Real-Time Transient </a:t>
            </a:r>
            <a:r>
              <a:rPr lang="en-US" sz="2400" b="1" dirty="0" smtClean="0"/>
              <a:t>Synoptic Sky Survey </a:t>
            </a:r>
            <a:r>
              <a:rPr lang="en-US" sz="2400" b="1" dirty="0"/>
              <a:t>(CRTS</a:t>
            </a:r>
            <a:r>
              <a:rPr lang="en-US" sz="2400" b="1" dirty="0" smtClean="0"/>
              <a:t>): </a:t>
            </a:r>
            <a:r>
              <a:rPr lang="en-US" sz="2400" b="1" dirty="0" smtClean="0">
                <a:solidFill>
                  <a:srgbClr val="0070C0"/>
                </a:solidFill>
              </a:rPr>
              <a:t>PP, LML</a:t>
            </a:r>
            <a:r>
              <a:rPr lang="en-US" sz="2400" b="1" dirty="0" smtClean="0"/>
              <a:t> </a:t>
            </a:r>
            <a:r>
              <a:rPr lang="en-US" sz="2400" dirty="0" smtClean="0"/>
              <a:t>followed by classification of events (</a:t>
            </a:r>
            <a:r>
              <a:rPr lang="en-US" sz="2400" b="1" dirty="0" smtClean="0">
                <a:solidFill>
                  <a:srgbClr val="0070C0"/>
                </a:solidFill>
              </a:rPr>
              <a:t>GML</a:t>
            </a:r>
            <a:r>
              <a:rPr lang="en-US" sz="2400" dirty="0" smtClean="0"/>
              <a:t>)</a:t>
            </a:r>
          </a:p>
          <a:p>
            <a:r>
              <a:rPr lang="en-US" sz="2400" b="1" dirty="0" smtClean="0"/>
              <a:t>43</a:t>
            </a:r>
            <a:r>
              <a:rPr lang="en-US" sz="2400" b="1" dirty="0"/>
              <a:t>: Radar Data Analysis for </a:t>
            </a:r>
            <a:r>
              <a:rPr lang="en-US" sz="2400" b="1" dirty="0" err="1"/>
              <a:t>CReSIS</a:t>
            </a:r>
            <a:r>
              <a:rPr lang="en-US" sz="2400" b="1" dirty="0"/>
              <a:t> Remote Sensing of Ice </a:t>
            </a:r>
            <a:r>
              <a:rPr lang="en-US" sz="2400" b="1" dirty="0" smtClean="0"/>
              <a:t>Sheets: </a:t>
            </a:r>
            <a:r>
              <a:rPr lang="en-US" sz="2400" b="1" dirty="0" smtClean="0">
                <a:solidFill>
                  <a:srgbClr val="0070C0"/>
                </a:solidFill>
              </a:rPr>
              <a:t>PP, LML </a:t>
            </a:r>
            <a:r>
              <a:rPr lang="en-US" sz="2400" dirty="0" smtClean="0"/>
              <a:t>to identify glacier beds; </a:t>
            </a:r>
            <a:r>
              <a:rPr lang="en-US" sz="2400" b="1" dirty="0" smtClean="0">
                <a:solidFill>
                  <a:srgbClr val="0070C0"/>
                </a:solidFill>
              </a:rPr>
              <a:t>GML </a:t>
            </a:r>
            <a:r>
              <a:rPr lang="en-US" sz="2400" dirty="0" smtClean="0"/>
              <a:t>for full ice-sheet</a:t>
            </a:r>
          </a:p>
          <a:p>
            <a:r>
              <a:rPr lang="en-US" sz="2400" b="1" dirty="0"/>
              <a:t>44: UAVSAR Data Processing, Data Product Delivery, and Data </a:t>
            </a:r>
            <a:r>
              <a:rPr lang="en-US" sz="2400" b="1" dirty="0" smtClean="0"/>
              <a:t>Services</a:t>
            </a:r>
            <a:r>
              <a:rPr lang="en-US" sz="2400" dirty="0" smtClean="0"/>
              <a:t>: </a:t>
            </a:r>
            <a:r>
              <a:rPr lang="en-US" sz="2400" b="1" dirty="0" smtClean="0">
                <a:solidFill>
                  <a:srgbClr val="0070C0"/>
                </a:solidFill>
              </a:rPr>
              <a:t>PP</a:t>
            </a:r>
            <a:r>
              <a:rPr lang="en-US" sz="2400" dirty="0" smtClean="0"/>
              <a:t> to find slippage from radar images</a:t>
            </a:r>
          </a:p>
          <a:p>
            <a:r>
              <a:rPr lang="en-US" sz="2400" b="1" dirty="0" smtClean="0"/>
              <a:t>45, 46: Analysis of Simulation visualizations: </a:t>
            </a:r>
            <a:r>
              <a:rPr lang="en-US" sz="2400" b="1" dirty="0">
                <a:solidFill>
                  <a:srgbClr val="0070C0"/>
                </a:solidFill>
              </a:rPr>
              <a:t>PP LML ?</a:t>
            </a:r>
            <a:r>
              <a:rPr lang="en-US" sz="2400" b="1" dirty="0" smtClean="0">
                <a:solidFill>
                  <a:srgbClr val="0070C0"/>
                </a:solidFill>
              </a:rPr>
              <a:t>GML</a:t>
            </a:r>
            <a:r>
              <a:rPr lang="en-US" sz="2400" dirty="0" smtClean="0"/>
              <a:t> find paths, classify orbits, classify patterns that signal earthquakes, instabilities, climate, turbulence</a:t>
            </a:r>
            <a:endParaRPr lang="en-US" sz="2400" dirty="0"/>
          </a:p>
        </p:txBody>
      </p:sp>
    </p:spTree>
    <p:extLst>
      <p:ext uri="{BB962C8B-B14F-4D97-AF65-F5344CB8AC3E}">
        <p14:creationId xmlns:p14="http://schemas.microsoft.com/office/powerpoint/2010/main" val="799074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17" y="112109"/>
            <a:ext cx="7389845" cy="734029"/>
          </a:xfrm>
        </p:spPr>
        <p:txBody>
          <a:bodyPr>
            <a:noAutofit/>
          </a:bodyPr>
          <a:lstStyle/>
          <a:p>
            <a:r>
              <a:rPr lang="en-US" sz="3200" b="1" dirty="0" smtClean="0"/>
              <a:t>17:</a:t>
            </a:r>
            <a:r>
              <a:rPr lang="en-US" sz="3200" b="1" dirty="0"/>
              <a:t>Pathology Imaging</a:t>
            </a:r>
            <a:r>
              <a:rPr lang="en-US" sz="3200" b="1" dirty="0" smtClean="0"/>
              <a:t>/ Digital Pathology I</a:t>
            </a:r>
            <a:endParaRPr lang="en-US" sz="3200" b="1" dirty="0"/>
          </a:p>
        </p:txBody>
      </p:sp>
      <p:sp>
        <p:nvSpPr>
          <p:cNvPr id="3" name="Content Placeholder 2"/>
          <p:cNvSpPr>
            <a:spLocks noGrp="1"/>
          </p:cNvSpPr>
          <p:nvPr>
            <p:ph idx="1"/>
          </p:nvPr>
        </p:nvSpPr>
        <p:spPr>
          <a:xfrm>
            <a:off x="95250" y="944962"/>
            <a:ext cx="9048750" cy="2466659"/>
          </a:xfrm>
        </p:spPr>
        <p:txBody>
          <a:bodyPr>
            <a:normAutofit/>
          </a:bodyPr>
          <a:lstStyle/>
          <a:p>
            <a:r>
              <a:rPr lang="en-US" sz="2000" b="1" dirty="0">
                <a:solidFill>
                  <a:srgbClr val="FF0000"/>
                </a:solidFill>
              </a:rPr>
              <a:t>Application:</a:t>
            </a:r>
            <a:r>
              <a:rPr lang="en-US" sz="2000" dirty="0"/>
              <a:t> Digital pathology imaging is an emerging field where examination of high resolution images of tissue specimens enables novel and more effective ways for disease diagnosis. Pathology image analysis segments massive (millions per image) spatial objects such as nuclei and blood vessels, represented with their boundaries, along with many extracted image features from these objects. The derived information is used for many complex queries and analytics to support biomedical research and clinical diagnosis. </a:t>
            </a:r>
            <a:endParaRPr lang="en-US" sz="2000" dirty="0" smtClean="0"/>
          </a:p>
        </p:txBody>
      </p:sp>
      <p:sp>
        <p:nvSpPr>
          <p:cNvPr id="5" name="Slide Number Placeholder 4"/>
          <p:cNvSpPr>
            <a:spLocks noGrp="1"/>
          </p:cNvSpPr>
          <p:nvPr>
            <p:ph type="sldNum" sz="quarter" idx="12"/>
          </p:nvPr>
        </p:nvSpPr>
        <p:spPr/>
        <p:txBody>
          <a:bodyPr/>
          <a:lstStyle/>
          <a:p>
            <a:fld id="{C4B85148-DB98-4269-ACE6-2DF49F9918C9}" type="slidenum">
              <a:rPr lang="en-US" smtClean="0"/>
              <a:pPr/>
              <a:t>32</a:t>
            </a:fld>
            <a:endParaRPr lang="en-US" dirty="0"/>
          </a:p>
        </p:txBody>
      </p:sp>
      <p:sp>
        <p:nvSpPr>
          <p:cNvPr id="7" name="Rounded Rectangle 6"/>
          <p:cNvSpPr/>
          <p:nvPr/>
        </p:nvSpPr>
        <p:spPr>
          <a:xfrm>
            <a:off x="0" y="131049"/>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39644" y="3489110"/>
            <a:ext cx="7555046" cy="2966872"/>
          </a:xfrm>
          <a:prstGeom prst="rect">
            <a:avLst/>
          </a:prstGeom>
          <a:noFill/>
        </p:spPr>
      </p:pic>
      <p:sp>
        <p:nvSpPr>
          <p:cNvPr id="9" name="Rectangle 8"/>
          <p:cNvSpPr/>
          <p:nvPr/>
        </p:nvSpPr>
        <p:spPr>
          <a:xfrm>
            <a:off x="539644" y="6434994"/>
            <a:ext cx="3010990" cy="369332"/>
          </a:xfrm>
          <a:prstGeom prst="rect">
            <a:avLst/>
          </a:prstGeom>
          <a:solidFill>
            <a:schemeClr val="bg2">
              <a:lumMod val="60000"/>
              <a:lumOff val="40000"/>
            </a:schemeClr>
          </a:solidFill>
        </p:spPr>
        <p:txBody>
          <a:bodyPr wrap="square">
            <a:spAutoFit/>
          </a:bodyPr>
          <a:lstStyle/>
          <a:p>
            <a:r>
              <a:rPr lang="en-US" dirty="0">
                <a:solidFill>
                  <a:srgbClr val="006BB5"/>
                </a:solidFill>
              </a:rPr>
              <a:t>MR, </a:t>
            </a:r>
            <a:r>
              <a:rPr lang="en-US" dirty="0" err="1">
                <a:solidFill>
                  <a:srgbClr val="006BB5"/>
                </a:solidFill>
              </a:rPr>
              <a:t>MRIter</a:t>
            </a:r>
            <a:r>
              <a:rPr lang="en-US" dirty="0">
                <a:solidFill>
                  <a:srgbClr val="006BB5"/>
                </a:solidFill>
              </a:rPr>
              <a:t>, PP, Classification</a:t>
            </a:r>
          </a:p>
        </p:txBody>
      </p:sp>
      <p:sp>
        <p:nvSpPr>
          <p:cNvPr id="10" name="Rectangle 9"/>
          <p:cNvSpPr/>
          <p:nvPr/>
        </p:nvSpPr>
        <p:spPr>
          <a:xfrm>
            <a:off x="4795178" y="6429631"/>
            <a:ext cx="2512166"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Images</a:t>
            </a:r>
            <a:endParaRPr lang="en-US" dirty="0">
              <a:solidFill>
                <a:srgbClr val="7030A0"/>
              </a:solidFill>
            </a:endParaRPr>
          </a:p>
        </p:txBody>
      </p:sp>
      <p:sp>
        <p:nvSpPr>
          <p:cNvPr id="11" name="Rectangle 10"/>
          <p:cNvSpPr/>
          <p:nvPr/>
        </p:nvSpPr>
        <p:spPr>
          <a:xfrm>
            <a:off x="3550634" y="6429631"/>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858268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3" y="118644"/>
            <a:ext cx="8229600" cy="633654"/>
          </a:xfrm>
        </p:spPr>
        <p:txBody>
          <a:bodyPr>
            <a:noAutofit/>
          </a:bodyPr>
          <a:lstStyle/>
          <a:p>
            <a:r>
              <a:rPr lang="en-US" sz="3200" b="1" dirty="0" smtClean="0"/>
              <a:t>17:</a:t>
            </a:r>
            <a:r>
              <a:rPr lang="en-US" sz="3200" b="1" dirty="0"/>
              <a:t>Pathology Imaging</a:t>
            </a:r>
            <a:r>
              <a:rPr lang="en-US" sz="3200" b="1" dirty="0" smtClean="0"/>
              <a:t>/ Digital Pathology II</a:t>
            </a:r>
            <a:endParaRPr lang="en-US" sz="3200" b="1" dirty="0"/>
          </a:p>
        </p:txBody>
      </p:sp>
      <p:sp>
        <p:nvSpPr>
          <p:cNvPr id="3" name="Content Placeholder 2"/>
          <p:cNvSpPr>
            <a:spLocks noGrp="1"/>
          </p:cNvSpPr>
          <p:nvPr>
            <p:ph idx="1"/>
          </p:nvPr>
        </p:nvSpPr>
        <p:spPr>
          <a:xfrm>
            <a:off x="-78922" y="838391"/>
            <a:ext cx="9222921" cy="1512247"/>
          </a:xfrm>
        </p:spPr>
        <p:txBody>
          <a:bodyPr>
            <a:noAutofit/>
          </a:bodyPr>
          <a:lstStyle/>
          <a:p>
            <a:r>
              <a:rPr lang="en-US" sz="2000" b="1" dirty="0" smtClean="0">
                <a:solidFill>
                  <a:srgbClr val="FF0000"/>
                </a:solidFill>
              </a:rPr>
              <a:t>Current </a:t>
            </a:r>
            <a:r>
              <a:rPr lang="en-US" sz="2000" b="1" dirty="0">
                <a:solidFill>
                  <a:srgbClr val="FF0000"/>
                </a:solidFill>
              </a:rPr>
              <a:t>Approach:</a:t>
            </a:r>
            <a:r>
              <a:rPr lang="en-US" sz="2000" dirty="0"/>
              <a:t> 1GB raw image data + 1.5GB analytical results per 2D image. MPI for image analysis; MapReduce + Hive with spatial extension on supercomputers and clouds. GPU’s used effectively. Figure </a:t>
            </a:r>
            <a:r>
              <a:rPr lang="en-US" sz="2000" dirty="0" smtClean="0"/>
              <a:t>below shows the </a:t>
            </a:r>
            <a:r>
              <a:rPr lang="en-US" sz="2000" dirty="0"/>
              <a:t>architecture of Hadoop-GIS, a spatial data warehousing system over MapReduce to support spatial analytics for analytical pathology imaging</a:t>
            </a:r>
            <a:r>
              <a:rPr lang="en-US" sz="20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33</a:t>
            </a:fld>
            <a:endParaRPr lang="en-US" dirty="0"/>
          </a:p>
        </p:txBody>
      </p:sp>
      <p:sp>
        <p:nvSpPr>
          <p:cNvPr id="7" name="Rounded Rectangle 6"/>
          <p:cNvSpPr/>
          <p:nvPr/>
        </p:nvSpPr>
        <p:spPr>
          <a:xfrm>
            <a:off x="0" y="59920"/>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Healthcare</a:t>
            </a:r>
          </a:p>
          <a:p>
            <a:pPr algn="ctr"/>
            <a:r>
              <a:rPr lang="en-US" b="1" dirty="0" smtClean="0">
                <a:solidFill>
                  <a:schemeClr val="tx1"/>
                </a:solidFill>
              </a:rPr>
              <a:t>Life Sciences</a:t>
            </a:r>
            <a:endParaRPr lang="en-US" b="1" dirty="0">
              <a:solidFill>
                <a:schemeClr val="tx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73749" y="2350638"/>
            <a:ext cx="5591330" cy="3682546"/>
          </a:xfrm>
          <a:prstGeom prst="rect">
            <a:avLst/>
          </a:prstGeom>
          <a:noFill/>
        </p:spPr>
      </p:pic>
      <p:sp>
        <p:nvSpPr>
          <p:cNvPr id="8" name="Content Placeholder 2"/>
          <p:cNvSpPr txBox="1">
            <a:spLocks/>
          </p:cNvSpPr>
          <p:nvPr/>
        </p:nvSpPr>
        <p:spPr>
          <a:xfrm>
            <a:off x="0" y="2550353"/>
            <a:ext cx="3610947" cy="3161165"/>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solidFill>
                  <a:srgbClr val="FF0000"/>
                </a:solidFill>
              </a:rPr>
              <a:t>Futures:</a:t>
            </a:r>
            <a:r>
              <a:rPr lang="en-US" sz="1600" dirty="0" smtClean="0"/>
              <a:t> Recently, 3D pathology imaging is made possible through 3D laser technologies or serially sectioning hundreds of tissue sections onto slides and scanning them into digital images. Segmenting 3D </a:t>
            </a:r>
            <a:r>
              <a:rPr lang="en-US" sz="1600" dirty="0" err="1" smtClean="0"/>
              <a:t>microanatomic</a:t>
            </a:r>
            <a:r>
              <a:rPr lang="en-US" sz="1600" dirty="0" smtClean="0"/>
              <a:t> objects from registered serial images could produce tens of millions of 3D objects from a single image. This provides a deep “map” of human tissues for next generation diagnosis. 1TB raw image data + 1TB analytical results per 3D image and 1PB data per moderated hospital per year.</a:t>
            </a:r>
            <a:endParaRPr lang="en-US" sz="1600" dirty="0"/>
          </a:p>
        </p:txBody>
      </p:sp>
      <p:sp>
        <p:nvSpPr>
          <p:cNvPr id="4" name="TextBox 3"/>
          <p:cNvSpPr txBox="1"/>
          <p:nvPr/>
        </p:nvSpPr>
        <p:spPr>
          <a:xfrm>
            <a:off x="1923331" y="6033184"/>
            <a:ext cx="7046498" cy="646331"/>
          </a:xfrm>
          <a:prstGeom prst="rect">
            <a:avLst/>
          </a:prstGeom>
          <a:noFill/>
          <a:ln>
            <a:solidFill>
              <a:schemeClr val="tx1"/>
            </a:solidFill>
          </a:ln>
        </p:spPr>
        <p:txBody>
          <a:bodyPr wrap="square" rtlCol="0">
            <a:spAutoFit/>
          </a:bodyPr>
          <a:lstStyle/>
          <a:p>
            <a:r>
              <a:rPr lang="en-US" dirty="0"/>
              <a:t>Architecture of Hadoop-GIS, a spatial data warehousing system over MapReduce to support spatial analytics for analytical pathology imaging</a:t>
            </a:r>
          </a:p>
        </p:txBody>
      </p:sp>
    </p:spTree>
    <p:extLst>
      <p:ext uri="{BB962C8B-B14F-4D97-AF65-F5344CB8AC3E}">
        <p14:creationId xmlns:p14="http://schemas.microsoft.com/office/powerpoint/2010/main" val="2817926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36837"/>
            <a:ext cx="8229600" cy="877276"/>
          </a:xfrm>
        </p:spPr>
        <p:txBody>
          <a:bodyPr>
            <a:normAutofit/>
          </a:bodyPr>
          <a:lstStyle/>
          <a:p>
            <a:r>
              <a:rPr lang="en-US" sz="4800" b="1" dirty="0" smtClean="0"/>
              <a:t>26: Large-scale </a:t>
            </a:r>
            <a:r>
              <a:rPr lang="en-US" sz="4800" b="1" dirty="0"/>
              <a:t>Deep Learning</a:t>
            </a:r>
          </a:p>
        </p:txBody>
      </p:sp>
      <p:sp>
        <p:nvSpPr>
          <p:cNvPr id="3" name="Content Placeholder 2"/>
          <p:cNvSpPr>
            <a:spLocks noGrp="1"/>
          </p:cNvSpPr>
          <p:nvPr>
            <p:ph idx="1"/>
          </p:nvPr>
        </p:nvSpPr>
        <p:spPr>
          <a:xfrm>
            <a:off x="0" y="704827"/>
            <a:ext cx="9048750" cy="2533838"/>
          </a:xfrm>
        </p:spPr>
        <p:txBody>
          <a:bodyPr>
            <a:noAutofit/>
          </a:bodyPr>
          <a:lstStyle/>
          <a:p>
            <a:r>
              <a:rPr lang="en-US" sz="1700" b="1" dirty="0">
                <a:solidFill>
                  <a:srgbClr val="FF0000"/>
                </a:solidFill>
              </a:rPr>
              <a:t>Application: </a:t>
            </a:r>
            <a:r>
              <a:rPr lang="en-US" sz="1700" dirty="0" smtClean="0"/>
              <a:t>Large </a:t>
            </a:r>
            <a:r>
              <a:rPr lang="en-US" sz="17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700" dirty="0" smtClean="0"/>
              <a:t>.</a:t>
            </a:r>
          </a:p>
          <a:p>
            <a:r>
              <a:rPr lang="en-US" sz="1700" b="1" dirty="0" smtClean="0">
                <a:solidFill>
                  <a:srgbClr val="FF0000"/>
                </a:solidFill>
              </a:rPr>
              <a:t>Current </a:t>
            </a:r>
            <a:r>
              <a:rPr lang="en-US" sz="1700" b="1" dirty="0">
                <a:solidFill>
                  <a:srgbClr val="FF0000"/>
                </a:solidFill>
              </a:rPr>
              <a:t>Approach: </a:t>
            </a:r>
            <a:r>
              <a:rPr lang="en-US" sz="1700" dirty="0"/>
              <a:t>The</a:t>
            </a:r>
            <a:r>
              <a:rPr lang="en-US" sz="1700" b="1" dirty="0"/>
              <a:t> </a:t>
            </a:r>
            <a:r>
              <a:rPr lang="en-US" sz="17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700" dirty="0" smtClean="0"/>
              <a:t>applications</a:t>
            </a:r>
            <a:endParaRPr lang="en-US" sz="17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
        <p:nvSpPr>
          <p:cNvPr id="7" name="Rounded Rectangle 6"/>
          <p:cNvSpPr/>
          <p:nvPr/>
        </p:nvSpPr>
        <p:spPr>
          <a:xfrm>
            <a:off x="5250356" y="5746468"/>
            <a:ext cx="3772874"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400"/>
            <a:r>
              <a:rPr lang="en-US" b="1" dirty="0" smtClean="0">
                <a:solidFill>
                  <a:prstClr val="black"/>
                </a:solidFill>
              </a:rPr>
              <a:t>Deep Learning, Social Networking </a:t>
            </a:r>
            <a:br>
              <a:rPr lang="en-US" b="1" dirty="0" smtClean="0">
                <a:solidFill>
                  <a:prstClr val="black"/>
                </a:solidFill>
              </a:rPr>
            </a:br>
            <a:r>
              <a:rPr lang="en-US" b="1" dirty="0" smtClean="0">
                <a:solidFill>
                  <a:prstClr val="black"/>
                </a:solidFill>
              </a:rPr>
              <a:t>GML, EGO, </a:t>
            </a:r>
            <a:r>
              <a:rPr lang="en-US" b="1" dirty="0" err="1" smtClean="0">
                <a:solidFill>
                  <a:prstClr val="black"/>
                </a:solidFill>
              </a:rPr>
              <a:t>MRIter</a:t>
            </a:r>
            <a:r>
              <a:rPr lang="en-US" b="1" dirty="0" smtClean="0">
                <a:solidFill>
                  <a:prstClr val="black"/>
                </a:solidFill>
              </a:rPr>
              <a:t>, Classify</a:t>
            </a:r>
            <a:endParaRPr lang="en-US" b="1" dirty="0">
              <a:solidFill>
                <a:prstClr val="black"/>
              </a:solidFill>
            </a:endParaRPr>
          </a:p>
        </p:txBody>
      </p:sp>
      <p:sp>
        <p:nvSpPr>
          <p:cNvPr id="9" name="Content Placeholder 2"/>
          <p:cNvSpPr txBox="1">
            <a:spLocks/>
          </p:cNvSpPr>
          <p:nvPr/>
        </p:nvSpPr>
        <p:spPr>
          <a:xfrm>
            <a:off x="25052" y="3704210"/>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700" b="1" dirty="0">
                <a:solidFill>
                  <a:srgbClr val="FF0000"/>
                </a:solidFill>
              </a:rPr>
              <a:t>Futures: </a:t>
            </a:r>
            <a:r>
              <a:rPr sz="17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700" b="1" dirty="0" smtClean="0">
              <a:solidFill>
                <a:srgbClr val="FF0000"/>
              </a:solidFill>
            </a:endParaRPr>
          </a:p>
        </p:txBody>
      </p:sp>
      <p:grpSp>
        <p:nvGrpSpPr>
          <p:cNvPr id="12" name="Group 11"/>
          <p:cNvGrpSpPr/>
          <p:nvPr/>
        </p:nvGrpSpPr>
        <p:grpSpPr>
          <a:xfrm>
            <a:off x="5250356" y="3504928"/>
            <a:ext cx="3710040" cy="2164164"/>
            <a:chOff x="5315073" y="3874602"/>
            <a:chExt cx="3710040" cy="2164164"/>
          </a:xfrm>
        </p:grpSpPr>
        <p:pic>
          <p:nvPicPr>
            <p:cNvPr id="8" name="Picture 7"/>
            <p:cNvPicPr>
              <a:picLocks noChangeAspect="1"/>
            </p:cNvPicPr>
            <p:nvPr/>
          </p:nvPicPr>
          <p:blipFill>
            <a:blip r:embed="rId3"/>
            <a:stretch>
              <a:fillRect/>
            </a:stretch>
          </p:blipFill>
          <p:spPr>
            <a:xfrm>
              <a:off x="5435843" y="3874602"/>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588641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107" y="22711"/>
            <a:ext cx="6587412"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a:t>
            </a:r>
            <a:endParaRPr lang="en-US" sz="2800" b="1" dirty="0"/>
          </a:p>
        </p:txBody>
      </p:sp>
      <p:sp>
        <p:nvSpPr>
          <p:cNvPr id="3" name="Content Placeholder 2"/>
          <p:cNvSpPr>
            <a:spLocks noGrp="1"/>
          </p:cNvSpPr>
          <p:nvPr>
            <p:ph idx="1"/>
          </p:nvPr>
        </p:nvSpPr>
        <p:spPr>
          <a:xfrm>
            <a:off x="95250" y="1417638"/>
            <a:ext cx="9048750" cy="4819566"/>
          </a:xfrm>
        </p:spPr>
        <p:txBody>
          <a:bodyPr>
            <a:normAutofit lnSpcReduction="10000"/>
          </a:bodyPr>
          <a:lstStyle/>
          <a:p>
            <a:r>
              <a:rPr lang="en-US" sz="2400" b="1" dirty="0">
                <a:solidFill>
                  <a:srgbClr val="FF0000"/>
                </a:solidFill>
              </a:rPr>
              <a:t>Application:</a:t>
            </a:r>
            <a:r>
              <a:rPr lang="en-US" sz="2400" dirty="0"/>
              <a:t> Produce 3D reconstructions of scenes using collections of millions to billions of consumer images, where neither the scene structure nor the camera positions are known a priori. Use resulting 3d 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3d models. Perform object recognition on each image. 3d 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6-d camera pose of each image and 3-d position of each point in the scene.</a:t>
            </a:r>
            <a:endParaRPr lang="en-US" sz="2400" dirty="0" smtClean="0"/>
          </a:p>
          <a:p>
            <a:r>
              <a:rPr lang="en-US" sz="2400" b="1" dirty="0" smtClean="0">
                <a:solidFill>
                  <a:srgbClr val="FF0000"/>
                </a:solidFill>
              </a:rPr>
              <a:t>Current </a:t>
            </a:r>
            <a:r>
              <a:rPr lang="en-US" sz="2400" b="1" dirty="0">
                <a:solidFill>
                  <a:srgbClr val="FF0000"/>
                </a:solidFill>
              </a:rPr>
              <a:t>Approach:</a:t>
            </a:r>
            <a:r>
              <a:rPr lang="en-US" sz="2400" dirty="0"/>
              <a:t> 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35</a:t>
            </a:fld>
            <a:endParaRPr lang="en-US" dirty="0"/>
          </a:p>
        </p:txBody>
      </p:sp>
      <p:sp>
        <p:nvSpPr>
          <p:cNvPr id="6" name="Rounded Rectangle 5"/>
          <p:cNvSpPr/>
          <p:nvPr/>
        </p:nvSpPr>
        <p:spPr>
          <a:xfrm>
            <a:off x="51396" y="132333"/>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sp>
        <p:nvSpPr>
          <p:cNvPr id="7" name="Rectangle 6"/>
          <p:cNvSpPr/>
          <p:nvPr/>
        </p:nvSpPr>
        <p:spPr>
          <a:xfrm>
            <a:off x="1165510" y="6292759"/>
            <a:ext cx="2915926" cy="369332"/>
          </a:xfrm>
          <a:prstGeom prst="rect">
            <a:avLst/>
          </a:prstGeom>
          <a:solidFill>
            <a:schemeClr val="bg2">
              <a:lumMod val="60000"/>
              <a:lumOff val="40000"/>
            </a:schemeClr>
          </a:solidFill>
        </p:spPr>
        <p:txBody>
          <a:bodyPr wrap="none">
            <a:spAutoFit/>
          </a:bodyPr>
          <a:lstStyle/>
          <a:p>
            <a:r>
              <a:rPr lang="en-US" dirty="0">
                <a:solidFill>
                  <a:srgbClr val="006BB5"/>
                </a:solidFill>
              </a:rPr>
              <a:t>EGO, GIS, MR, Classification</a:t>
            </a:r>
          </a:p>
        </p:txBody>
      </p:sp>
      <p:sp>
        <p:nvSpPr>
          <p:cNvPr id="8" name="Rectangle 7"/>
          <p:cNvSpPr/>
          <p:nvPr/>
        </p:nvSpPr>
        <p:spPr>
          <a:xfrm>
            <a:off x="4081436" y="6292759"/>
            <a:ext cx="2438049" cy="369332"/>
          </a:xfrm>
          <a:prstGeom prst="rect">
            <a:avLst/>
          </a:prstGeom>
          <a:solidFill>
            <a:schemeClr val="bg2">
              <a:lumMod val="60000"/>
              <a:lumOff val="40000"/>
            </a:schemeClr>
          </a:solidFill>
        </p:spPr>
        <p:txBody>
          <a:bodyPr wrap="squar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Photos</a:t>
            </a:r>
            <a:endParaRPr lang="en-US" dirty="0">
              <a:solidFill>
                <a:srgbClr val="7030A0"/>
              </a:solidFill>
            </a:endParaRPr>
          </a:p>
        </p:txBody>
      </p:sp>
    </p:spTree>
    <p:extLst>
      <p:ext uri="{BB962C8B-B14F-4D97-AF65-F5344CB8AC3E}">
        <p14:creationId xmlns:p14="http://schemas.microsoft.com/office/powerpoint/2010/main" val="1366672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420" y="124482"/>
            <a:ext cx="6699380" cy="1143000"/>
          </a:xfrm>
        </p:spPr>
        <p:txBody>
          <a:bodyPr>
            <a:noAutofit/>
          </a:bodyPr>
          <a:lstStyle/>
          <a:p>
            <a:r>
              <a:rPr lang="en-US" sz="2800" b="1" dirty="0" smtClean="0"/>
              <a:t>27: </a:t>
            </a:r>
            <a:r>
              <a:rPr lang="en-US" sz="2800" b="1" dirty="0"/>
              <a:t>Organizing large-scale, unstructured collections of consumer </a:t>
            </a:r>
            <a:r>
              <a:rPr lang="en-US" sz="2800" b="1" dirty="0" smtClean="0"/>
              <a:t>photos II</a:t>
            </a:r>
            <a:endParaRPr lang="en-US" sz="2800" b="1" dirty="0"/>
          </a:p>
        </p:txBody>
      </p:sp>
      <p:sp>
        <p:nvSpPr>
          <p:cNvPr id="3" name="Content Placeholder 2"/>
          <p:cNvSpPr>
            <a:spLocks noGrp="1"/>
          </p:cNvSpPr>
          <p:nvPr>
            <p:ph idx="1"/>
          </p:nvPr>
        </p:nvSpPr>
        <p:spPr>
          <a:xfrm>
            <a:off x="-92334" y="4638245"/>
            <a:ext cx="9048750" cy="1560716"/>
          </a:xfrm>
        </p:spPr>
        <p:txBody>
          <a:bodyPr>
            <a:noAutofit/>
          </a:bodyPr>
          <a:lstStyle/>
          <a:p>
            <a:r>
              <a:rPr lang="en-US" sz="2400" b="1" dirty="0" smtClean="0">
                <a:solidFill>
                  <a:srgbClr val="FF0000"/>
                </a:solidFill>
              </a:rPr>
              <a:t>Futures:</a:t>
            </a:r>
            <a:r>
              <a:rPr lang="en-US" sz="2400" dirty="0" smtClean="0"/>
              <a:t> </a:t>
            </a:r>
            <a:r>
              <a:rPr lang="en-US" sz="2400" dirty="0"/>
              <a:t>Need many analytics including feature extraction, feature matching, and large-scale probabilistic inference, which appear in many or most computer vision and image processing problems, including recognition, stereo resolution, and image denoising. Need to visualize large-scale 3-d 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36</a:t>
            </a:fld>
            <a:endParaRPr lang="en-US" dirty="0"/>
          </a:p>
        </p:txBody>
      </p:sp>
      <p:sp>
        <p:nvSpPr>
          <p:cNvPr id="6" name="Rounded Rectangle 5"/>
          <p:cNvSpPr/>
          <p:nvPr/>
        </p:nvSpPr>
        <p:spPr>
          <a:xfrm>
            <a:off x="85660" y="12448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Deep Learning</a:t>
            </a:r>
          </a:p>
          <a:p>
            <a:pPr algn="ctr"/>
            <a:r>
              <a:rPr lang="en-US" b="1" dirty="0" smtClean="0">
                <a:solidFill>
                  <a:schemeClr val="tx1"/>
                </a:solidFill>
              </a:rPr>
              <a:t>Social Networking</a:t>
            </a:r>
            <a:endParaRPr lang="en-US" b="1" dirty="0">
              <a:solidFill>
                <a:schemeClr val="tx1"/>
              </a:solidFill>
            </a:endParaRPr>
          </a:p>
        </p:txBody>
      </p:sp>
      <p:pic>
        <p:nvPicPr>
          <p:cNvPr id="7" name="Picture 2" descr="colosseum_teaser"/>
          <p:cNvPicPr>
            <a:picLocks noChangeAspect="1" noChangeArrowheads="1"/>
          </p:cNvPicPr>
          <p:nvPr/>
        </p:nvPicPr>
        <p:blipFill>
          <a:blip r:embed="rId3"/>
          <a:srcRect/>
          <a:stretch>
            <a:fillRect/>
          </a:stretch>
        </p:blipFill>
        <p:spPr bwMode="auto">
          <a:xfrm>
            <a:off x="-64342" y="1491624"/>
            <a:ext cx="9144000" cy="3190688"/>
          </a:xfrm>
          <a:prstGeom prst="rect">
            <a:avLst/>
          </a:prstGeom>
          <a:noFill/>
          <a:ln w="9525">
            <a:noFill/>
            <a:miter lim="800000"/>
            <a:headEnd/>
            <a:tailEnd/>
          </a:ln>
        </p:spPr>
      </p:pic>
    </p:spTree>
    <p:extLst>
      <p:ext uri="{BB962C8B-B14F-4D97-AF65-F5344CB8AC3E}">
        <p14:creationId xmlns:p14="http://schemas.microsoft.com/office/powerpoint/2010/main" val="4278929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89"/>
            <a:ext cx="6852745" cy="1143000"/>
          </a:xfrm>
        </p:spPr>
        <p:txBody>
          <a:bodyPr>
            <a:noAutofit/>
          </a:bodyPr>
          <a:lstStyle/>
          <a:p>
            <a:r>
              <a:rPr lang="en-US" sz="3600" b="1" dirty="0" smtClean="0"/>
              <a:t>43: </a:t>
            </a:r>
            <a:r>
              <a:rPr lang="en-US" sz="3600" b="1" dirty="0"/>
              <a:t>Radar Data Analysis for CReSIS Remote Sensing of Ice </a:t>
            </a:r>
            <a:r>
              <a:rPr lang="en-US" sz="3600" b="1" dirty="0" smtClean="0"/>
              <a:t>Sheets I</a:t>
            </a:r>
            <a:endParaRPr lang="en-US" sz="3600" b="1" dirty="0"/>
          </a:p>
        </p:txBody>
      </p:sp>
      <p:sp>
        <p:nvSpPr>
          <p:cNvPr id="3" name="Content Placeholder 2"/>
          <p:cNvSpPr>
            <a:spLocks noGrp="1"/>
          </p:cNvSpPr>
          <p:nvPr>
            <p:ph idx="1"/>
          </p:nvPr>
        </p:nvSpPr>
        <p:spPr>
          <a:xfrm>
            <a:off x="95250" y="1036080"/>
            <a:ext cx="9048750" cy="5164303"/>
          </a:xfrm>
        </p:spPr>
        <p:txBody>
          <a:bodyPr/>
          <a:lstStyle/>
          <a:p>
            <a:r>
              <a:rPr lang="en-US" sz="2100" b="1" dirty="0">
                <a:solidFill>
                  <a:srgbClr val="FF0000"/>
                </a:solidFill>
              </a:rPr>
              <a:t>Application:</a:t>
            </a:r>
            <a:r>
              <a:rPr lang="en-US" sz="2100" dirty="0"/>
              <a:t> This data </a:t>
            </a:r>
            <a:r>
              <a:rPr lang="en-US" sz="2100" dirty="0" smtClean="0"/>
              <a:t>feeds </a:t>
            </a:r>
            <a:r>
              <a:rPr lang="en-US" sz="2100" dirty="0"/>
              <a:t>into intergovernmental Panel on Climate Change (IPCC) and uses custom radars to measures ice sheet bed depths and (annual) snow layers at the North and South poles and mountainous regions. </a:t>
            </a:r>
            <a:endParaRPr lang="en-US" sz="2100" dirty="0" smtClean="0"/>
          </a:p>
          <a:p>
            <a:r>
              <a:rPr lang="en-US" sz="2100" b="1" dirty="0" smtClean="0">
                <a:solidFill>
                  <a:srgbClr val="FF0000"/>
                </a:solidFill>
              </a:rPr>
              <a:t>Current </a:t>
            </a:r>
            <a:r>
              <a:rPr lang="en-US" sz="2100" b="1" dirty="0">
                <a:solidFill>
                  <a:srgbClr val="FF0000"/>
                </a:solidFill>
              </a:rPr>
              <a:t>Approach:</a:t>
            </a:r>
            <a:r>
              <a:rPr lang="en-US" sz="2100" dirty="0"/>
              <a:t> The initial analysis is currently Matlab signal processing that produces a set of radar images. These cannot be transported from field over Internet and are typically copied to removable few TB disks in the field and flown “home” for detailed analysis. Image understanding tools with some human oversight find the image features (layers) </a:t>
            </a:r>
            <a:r>
              <a:rPr lang="en-US" sz="2100" dirty="0" smtClean="0"/>
              <a:t>shown later, </a:t>
            </a:r>
            <a:r>
              <a:rPr lang="en-US" sz="2100" dirty="0"/>
              <a:t>that are stored in a database front-ended by a Geographical Information System. The ice sheet bed depths are used in simulations of glacier flow. The data is taken in “field trips” that each currently gather 50-100 TB of data over a few week period. </a:t>
            </a:r>
            <a:endParaRPr lang="en-US" sz="2100" dirty="0" smtClean="0"/>
          </a:p>
          <a:p>
            <a:r>
              <a:rPr lang="en-US" sz="2100" b="1" dirty="0" smtClean="0">
                <a:solidFill>
                  <a:srgbClr val="FF0000"/>
                </a:solidFill>
              </a:rPr>
              <a:t>Futures:</a:t>
            </a:r>
            <a:r>
              <a:rPr lang="en-US" sz="2100" dirty="0" smtClean="0"/>
              <a:t> </a:t>
            </a:r>
            <a:r>
              <a:rPr lang="en-US" sz="2100" dirty="0"/>
              <a:t>An order of magnitude more data (petabyte per mission) is projected with improved instrumentation. Demands of processing increasing field data in an environment with more data but still constrained power budget, suggests low power/performance architectures such as GPU systems.</a:t>
            </a:r>
          </a:p>
        </p:txBody>
      </p:sp>
      <p:sp>
        <p:nvSpPr>
          <p:cNvPr id="6" name="Rounded Rectangle 5"/>
          <p:cNvSpPr/>
          <p:nvPr/>
        </p:nvSpPr>
        <p:spPr>
          <a:xfrm>
            <a:off x="6664076" y="6101335"/>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sp>
        <p:nvSpPr>
          <p:cNvPr id="7" name="Rectangle 6"/>
          <p:cNvSpPr/>
          <p:nvPr/>
        </p:nvSpPr>
        <p:spPr>
          <a:xfrm>
            <a:off x="1149364" y="6287490"/>
            <a:ext cx="875561" cy="369332"/>
          </a:xfrm>
          <a:prstGeom prst="rect">
            <a:avLst/>
          </a:prstGeom>
          <a:solidFill>
            <a:schemeClr val="bg2">
              <a:lumMod val="60000"/>
              <a:lumOff val="40000"/>
            </a:schemeClr>
          </a:solidFill>
        </p:spPr>
        <p:txBody>
          <a:bodyPr wrap="none">
            <a:spAutoFit/>
          </a:bodyPr>
          <a:lstStyle/>
          <a:p>
            <a:r>
              <a:rPr lang="en-US" dirty="0" smtClean="0">
                <a:solidFill>
                  <a:srgbClr val="006BB5"/>
                </a:solidFill>
              </a:rPr>
              <a:t>PP, </a:t>
            </a:r>
            <a:r>
              <a:rPr lang="en-US" dirty="0">
                <a:solidFill>
                  <a:srgbClr val="006BB5"/>
                </a:solidFill>
              </a:rPr>
              <a:t>GIS</a:t>
            </a:r>
          </a:p>
        </p:txBody>
      </p:sp>
      <p:sp>
        <p:nvSpPr>
          <p:cNvPr id="8" name="Rectangle 7"/>
          <p:cNvSpPr/>
          <p:nvPr/>
        </p:nvSpPr>
        <p:spPr>
          <a:xfrm>
            <a:off x="3269469" y="6281552"/>
            <a:ext cx="3138423" cy="369332"/>
          </a:xfrm>
          <a:prstGeom prst="rect">
            <a:avLst/>
          </a:prstGeom>
          <a:solidFill>
            <a:schemeClr val="bg2">
              <a:lumMod val="60000"/>
              <a:lumOff val="40000"/>
            </a:schemeClr>
          </a:solidFill>
        </p:spPr>
        <p:txBody>
          <a:bodyPr wrap="none">
            <a:spAutoFit/>
          </a:bodyPr>
          <a:lstStyle/>
          <a:p>
            <a:r>
              <a:rPr lang="en-US" dirty="0" smtClean="0">
                <a:solidFill>
                  <a:srgbClr val="7030A0"/>
                </a:solidFill>
              </a:rPr>
              <a:t>Parallelism </a:t>
            </a:r>
            <a:r>
              <a:rPr lang="en-US" dirty="0">
                <a:solidFill>
                  <a:srgbClr val="7030A0"/>
                </a:solidFill>
              </a:rPr>
              <a:t>over </a:t>
            </a:r>
            <a:r>
              <a:rPr lang="en-US" dirty="0" smtClean="0">
                <a:solidFill>
                  <a:srgbClr val="7030A0"/>
                </a:solidFill>
              </a:rPr>
              <a:t>Radar Images</a:t>
            </a:r>
            <a:endParaRPr lang="en-US" dirty="0">
              <a:solidFill>
                <a:srgbClr val="7030A0"/>
              </a:solidFill>
            </a:endParaRPr>
          </a:p>
        </p:txBody>
      </p:sp>
      <p:sp>
        <p:nvSpPr>
          <p:cNvPr id="9" name="Rectangle 8"/>
          <p:cNvSpPr/>
          <p:nvPr/>
        </p:nvSpPr>
        <p:spPr>
          <a:xfrm>
            <a:off x="2024925" y="6281552"/>
            <a:ext cx="1244544" cy="369332"/>
          </a:xfrm>
          <a:prstGeom prst="rect">
            <a:avLst/>
          </a:prstGeom>
          <a:solidFill>
            <a:schemeClr val="bg2">
              <a:lumMod val="60000"/>
              <a:lumOff val="40000"/>
            </a:schemeClr>
          </a:solidFill>
        </p:spPr>
        <p:txBody>
          <a:bodyPr wrap="square">
            <a:spAutoFit/>
          </a:bodyPr>
          <a:lstStyle/>
          <a:p>
            <a:r>
              <a:rPr lang="en-US" dirty="0" smtClean="0">
                <a:solidFill>
                  <a:schemeClr val="accent3">
                    <a:lumMod val="50000"/>
                  </a:schemeClr>
                </a:solidFill>
              </a:rPr>
              <a:t>Streaming</a:t>
            </a:r>
            <a:endParaRPr lang="en-US" dirty="0">
              <a:solidFill>
                <a:schemeClr val="accent3">
                  <a:lumMod val="50000"/>
                </a:schemeClr>
              </a:solidFill>
            </a:endParaRPr>
          </a:p>
        </p:txBody>
      </p:sp>
    </p:spTree>
    <p:extLst>
      <p:ext uri="{BB962C8B-B14F-4D97-AF65-F5344CB8AC3E}">
        <p14:creationId xmlns:p14="http://schemas.microsoft.com/office/powerpoint/2010/main" val="2794667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894811" cy="694041"/>
          </a:xfrm>
        </p:spPr>
        <p:txBody>
          <a:bodyPr>
            <a:normAutofit/>
          </a:bodyPr>
          <a:lstStyle/>
          <a:p>
            <a:r>
              <a:rPr lang="en-US" sz="3200" dirty="0" err="1" smtClean="0"/>
              <a:t>CReSIS</a:t>
            </a:r>
            <a:r>
              <a:rPr lang="en-US" sz="3200" dirty="0" smtClean="0"/>
              <a:t> Remote Sensing: Radar Surveys</a:t>
            </a:r>
            <a:endParaRPr lang="en-US" sz="3200" dirty="0"/>
          </a:p>
        </p:txBody>
      </p:sp>
      <p:sp>
        <p:nvSpPr>
          <p:cNvPr id="5" name="TextBox 4"/>
          <p:cNvSpPr txBox="1"/>
          <p:nvPr/>
        </p:nvSpPr>
        <p:spPr>
          <a:xfrm>
            <a:off x="105103" y="609600"/>
            <a:ext cx="6526924" cy="923330"/>
          </a:xfrm>
          <a:prstGeom prst="rect">
            <a:avLst/>
          </a:prstGeom>
          <a:noFill/>
        </p:spPr>
        <p:txBody>
          <a:bodyPr wrap="square" rtlCol="0">
            <a:spAutoFit/>
          </a:bodyPr>
          <a:lstStyle/>
          <a:p>
            <a:r>
              <a:rPr lang="en-US" dirty="0" smtClean="0"/>
              <a:t>Expeditions last 1-2 months and gather up to 100 TB data. Most is saved on removable disks and flown back to continental US at end. A sample is analyzed in field to check instrument</a:t>
            </a:r>
            <a:endParaRPr lang="en-US" dirty="0"/>
          </a:p>
        </p:txBody>
      </p:sp>
      <p:grpSp>
        <p:nvGrpSpPr>
          <p:cNvPr id="6" name="Group 5"/>
          <p:cNvGrpSpPr/>
          <p:nvPr/>
        </p:nvGrpSpPr>
        <p:grpSpPr>
          <a:xfrm>
            <a:off x="0" y="1252825"/>
            <a:ext cx="9143999" cy="5605175"/>
            <a:chOff x="0" y="1252825"/>
            <a:chExt cx="9143999" cy="560517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464"/>
              <a:ext cx="6894813" cy="53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
            <p:cNvPicPr>
              <a:picLocks noChangeAspect="1" noChangeArrowheads="1"/>
            </p:cNvPicPr>
            <p:nvPr/>
          </p:nvPicPr>
          <p:blipFill>
            <a:blip r:embed="rId4" cstate="print"/>
            <a:srcRect/>
            <a:stretch>
              <a:fillRect/>
            </a:stretch>
          </p:blipFill>
          <p:spPr bwMode="auto">
            <a:xfrm>
              <a:off x="6894811" y="3800682"/>
              <a:ext cx="1522115" cy="1522115"/>
            </a:xfrm>
            <a:prstGeom prst="rect">
              <a:avLst/>
            </a:prstGeom>
            <a:noFill/>
            <a:ln w="9525">
              <a:noFill/>
              <a:miter lim="800000"/>
              <a:headEnd/>
              <a:tailEnd/>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812" y="5322797"/>
              <a:ext cx="2249187" cy="153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Documents and Settings\Geoffrey Fox\Desktop\Cresis\satellite_NEEM_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811" y="1532930"/>
              <a:ext cx="2221081" cy="22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SC_16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0526" y="1252825"/>
              <a:ext cx="1634285" cy="108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0648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442" y="3159"/>
            <a:ext cx="6770558" cy="1143000"/>
          </a:xfrm>
        </p:spPr>
        <p:txBody>
          <a:bodyPr>
            <a:noAutofit/>
          </a:bodyPr>
          <a:lstStyle/>
          <a:p>
            <a:r>
              <a:rPr lang="en-US" sz="3600" b="1" dirty="0" smtClean="0"/>
              <a:t>43: </a:t>
            </a:r>
            <a:r>
              <a:rPr lang="en-US" sz="3600" b="1" dirty="0"/>
              <a:t>Radar Data Analysis for CReSIS Remote Sensing of Ice </a:t>
            </a:r>
            <a:r>
              <a:rPr lang="en-US" sz="3600" b="1" dirty="0" smtClean="0"/>
              <a:t>Sheets IV</a:t>
            </a:r>
            <a:endParaRPr lang="en-US" sz="3600" b="1" dirty="0"/>
          </a:p>
        </p:txBody>
      </p:sp>
      <p:sp>
        <p:nvSpPr>
          <p:cNvPr id="3" name="Content Placeholder 2"/>
          <p:cNvSpPr>
            <a:spLocks noGrp="1"/>
          </p:cNvSpPr>
          <p:nvPr>
            <p:ph idx="1"/>
          </p:nvPr>
        </p:nvSpPr>
        <p:spPr>
          <a:xfrm>
            <a:off x="0" y="1065411"/>
            <a:ext cx="9144000" cy="379360"/>
          </a:xfrm>
        </p:spPr>
        <p:txBody>
          <a:bodyPr>
            <a:noAutofit/>
          </a:bodyPr>
          <a:lstStyle/>
          <a:p>
            <a:r>
              <a:rPr lang="en-US" sz="2000" dirty="0"/>
              <a:t>Typical </a:t>
            </a:r>
            <a:r>
              <a:rPr lang="en-US" sz="2000" dirty="0" smtClean="0"/>
              <a:t>CReSIS echogram </a:t>
            </a:r>
            <a:r>
              <a:rPr lang="en-US" sz="2000" dirty="0"/>
              <a:t>with Detected Boundaries.  The upper (green) boundary is between air and ice layer while the lower (red) boundary is between ice and terrain</a:t>
            </a:r>
          </a:p>
        </p:txBody>
      </p:sp>
      <p:sp>
        <p:nvSpPr>
          <p:cNvPr id="5" name="Slide Number Placeholder 4"/>
          <p:cNvSpPr>
            <a:spLocks noGrp="1"/>
          </p:cNvSpPr>
          <p:nvPr>
            <p:ph type="sldNum" sz="quarter" idx="12"/>
          </p:nvPr>
        </p:nvSpPr>
        <p:spPr/>
        <p:txBody>
          <a:bodyPr/>
          <a:lstStyle/>
          <a:p>
            <a:fld id="{C4B85148-DB98-4269-ACE6-2DF49F9918C9}" type="slidenum">
              <a:rPr lang="en-US" smtClean="0"/>
              <a:pPr/>
              <a:t>39</a:t>
            </a:fld>
            <a:endParaRPr lang="en-US" dirty="0"/>
          </a:p>
        </p:txBody>
      </p:sp>
      <p:sp>
        <p:nvSpPr>
          <p:cNvPr id="6" name="Rounded Rectangle 5"/>
          <p:cNvSpPr/>
          <p:nvPr/>
        </p:nvSpPr>
        <p:spPr>
          <a:xfrm>
            <a:off x="-9993" y="370"/>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9993" y="2040434"/>
            <a:ext cx="8934656" cy="4304244"/>
          </a:xfrm>
          <a:prstGeom prst="rect">
            <a:avLst/>
          </a:prstGeom>
        </p:spPr>
      </p:pic>
      <p:sp>
        <p:nvSpPr>
          <p:cNvPr id="8" name="Rectangle 7"/>
          <p:cNvSpPr/>
          <p:nvPr/>
        </p:nvSpPr>
        <p:spPr>
          <a:xfrm>
            <a:off x="1149364" y="6472156"/>
            <a:ext cx="813300"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PP, </a:t>
            </a:r>
            <a:r>
              <a:rPr lang="en-US" dirty="0">
                <a:solidFill>
                  <a:srgbClr val="0070C0"/>
                </a:solidFill>
              </a:rPr>
              <a:t>GIS</a:t>
            </a:r>
          </a:p>
        </p:txBody>
      </p:sp>
      <p:sp>
        <p:nvSpPr>
          <p:cNvPr id="9" name="Rectangle 8"/>
          <p:cNvSpPr/>
          <p:nvPr/>
        </p:nvSpPr>
        <p:spPr>
          <a:xfrm>
            <a:off x="3269469" y="6466218"/>
            <a:ext cx="2986267" cy="369332"/>
          </a:xfrm>
          <a:prstGeom prst="rect">
            <a:avLst/>
          </a:prstGeom>
          <a:solidFill>
            <a:schemeClr val="bg2">
              <a:lumMod val="60000"/>
              <a:lumOff val="40000"/>
            </a:schemeClr>
          </a:solidFill>
        </p:spPr>
        <p:txBody>
          <a:bodyPr wrap="none">
            <a:spAutoFit/>
          </a:bodyPr>
          <a:lstStyle/>
          <a:p>
            <a:r>
              <a:rPr lang="en-US" dirty="0" smtClean="0">
                <a:solidFill>
                  <a:srgbClr val="0070C0"/>
                </a:solidFill>
              </a:rPr>
              <a:t>Parallelism </a:t>
            </a:r>
            <a:r>
              <a:rPr lang="en-US" dirty="0">
                <a:solidFill>
                  <a:srgbClr val="0070C0"/>
                </a:solidFill>
              </a:rPr>
              <a:t>over </a:t>
            </a:r>
            <a:r>
              <a:rPr lang="en-US" dirty="0" smtClean="0">
                <a:solidFill>
                  <a:srgbClr val="0070C0"/>
                </a:solidFill>
              </a:rPr>
              <a:t>Radar Images</a:t>
            </a:r>
            <a:endParaRPr lang="en-US" dirty="0">
              <a:solidFill>
                <a:srgbClr val="0070C0"/>
              </a:solidFill>
            </a:endParaRPr>
          </a:p>
        </p:txBody>
      </p:sp>
      <p:sp>
        <p:nvSpPr>
          <p:cNvPr id="10" name="Rectangle 9"/>
          <p:cNvSpPr/>
          <p:nvPr/>
        </p:nvSpPr>
        <p:spPr>
          <a:xfrm>
            <a:off x="2024925" y="6466218"/>
            <a:ext cx="1244544" cy="369332"/>
          </a:xfrm>
          <a:prstGeom prst="rect">
            <a:avLst/>
          </a:prstGeom>
          <a:solidFill>
            <a:schemeClr val="bg2">
              <a:lumMod val="60000"/>
              <a:lumOff val="40000"/>
            </a:schemeClr>
          </a:solidFill>
        </p:spPr>
        <p:txBody>
          <a:bodyPr wrap="square">
            <a:spAutoFit/>
          </a:bodyPr>
          <a:lstStyle/>
          <a:p>
            <a:r>
              <a:rPr lang="en-US" dirty="0" smtClean="0">
                <a:solidFill>
                  <a:srgbClr val="0070C0"/>
                </a:solidFill>
              </a:rPr>
              <a:t>Streaming</a:t>
            </a:r>
            <a:endParaRPr lang="en-US" dirty="0">
              <a:solidFill>
                <a:srgbClr val="0070C0"/>
              </a:solidFill>
            </a:endParaRPr>
          </a:p>
        </p:txBody>
      </p:sp>
    </p:spTree>
    <p:extLst>
      <p:ext uri="{BB962C8B-B14F-4D97-AF65-F5344CB8AC3E}">
        <p14:creationId xmlns:p14="http://schemas.microsoft.com/office/powerpoint/2010/main" val="2927211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7" y="29311"/>
            <a:ext cx="8229600" cy="985450"/>
          </a:xfrm>
        </p:spPr>
        <p:txBody>
          <a:bodyPr/>
          <a:lstStyle/>
          <a:p>
            <a:r>
              <a:rPr lang="en-US" b="1" dirty="0" smtClean="0"/>
              <a:t>Strategy to Build SPIDAL</a:t>
            </a:r>
            <a:endParaRPr lang="en-US" b="1" dirty="0"/>
          </a:p>
        </p:txBody>
      </p:sp>
      <p:sp>
        <p:nvSpPr>
          <p:cNvPr id="3" name="Content Placeholder 2"/>
          <p:cNvSpPr>
            <a:spLocks noGrp="1"/>
          </p:cNvSpPr>
          <p:nvPr>
            <p:ph idx="1"/>
          </p:nvPr>
        </p:nvSpPr>
        <p:spPr>
          <a:xfrm>
            <a:off x="133814" y="1009185"/>
            <a:ext cx="8865219" cy="5848815"/>
          </a:xfrm>
        </p:spPr>
        <p:txBody>
          <a:bodyPr>
            <a:normAutofit fontScale="92500" lnSpcReduction="20000"/>
          </a:bodyPr>
          <a:lstStyle/>
          <a:p>
            <a:r>
              <a:rPr lang="en-US" dirty="0" smtClean="0"/>
              <a:t>Analyze Big Data applications to identify analytics needed and generate benchmark applications</a:t>
            </a:r>
          </a:p>
          <a:p>
            <a:r>
              <a:rPr lang="en-US" dirty="0" smtClean="0"/>
              <a:t>Analyze existing analytics libraries (in practice limit to some application domains) – catalog library members available and performance</a:t>
            </a:r>
          </a:p>
          <a:p>
            <a:pPr lvl="1"/>
            <a:r>
              <a:rPr lang="en-US" b="1" dirty="0"/>
              <a:t>Mahout</a:t>
            </a:r>
            <a:r>
              <a:rPr lang="en-US" dirty="0"/>
              <a:t> low </a:t>
            </a:r>
            <a:r>
              <a:rPr lang="en-US" dirty="0" smtClean="0"/>
              <a:t>performance, </a:t>
            </a:r>
            <a:r>
              <a:rPr lang="en-US" b="1" dirty="0" smtClean="0"/>
              <a:t>R</a:t>
            </a:r>
            <a:r>
              <a:rPr lang="en-US" dirty="0" smtClean="0"/>
              <a:t> </a:t>
            </a:r>
            <a:r>
              <a:rPr lang="en-US" dirty="0"/>
              <a:t>largely </a:t>
            </a:r>
            <a:r>
              <a:rPr lang="en-US" dirty="0" smtClean="0"/>
              <a:t>sequential and missing key algorithms, </a:t>
            </a:r>
            <a:r>
              <a:rPr lang="en-US" b="1" dirty="0" err="1" smtClean="0"/>
              <a:t>MLlib</a:t>
            </a:r>
            <a:r>
              <a:rPr lang="en-US" dirty="0" smtClean="0"/>
              <a:t> </a:t>
            </a:r>
            <a:r>
              <a:rPr lang="en-US" dirty="0"/>
              <a:t>just </a:t>
            </a:r>
            <a:r>
              <a:rPr lang="en-US" dirty="0" smtClean="0"/>
              <a:t>starting</a:t>
            </a:r>
            <a:endParaRPr lang="en-US" sz="3300" dirty="0" smtClean="0"/>
          </a:p>
          <a:p>
            <a:r>
              <a:rPr lang="en-US" dirty="0" smtClean="0"/>
              <a:t>Identify big data computer architectures</a:t>
            </a:r>
          </a:p>
          <a:p>
            <a:r>
              <a:rPr lang="en-US" dirty="0" smtClean="0"/>
              <a:t>Identify software model to allow interoperability and performance</a:t>
            </a:r>
          </a:p>
          <a:p>
            <a:r>
              <a:rPr lang="en-US" dirty="0" smtClean="0"/>
              <a:t>Design or identify new or existing algorithm including parallel implementation</a:t>
            </a:r>
          </a:p>
          <a:p>
            <a:r>
              <a:rPr lang="en-US" dirty="0" smtClean="0"/>
              <a:t>Collaborate application scientists, computer systems and statistics/algorithms communities</a:t>
            </a:r>
            <a:endParaRPr lang="en-US" dirty="0"/>
          </a:p>
        </p:txBody>
      </p:sp>
    </p:spTree>
    <p:extLst>
      <p:ext uri="{BB962C8B-B14F-4D97-AF65-F5344CB8AC3E}">
        <p14:creationId xmlns:p14="http://schemas.microsoft.com/office/powerpoint/2010/main" val="3270026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53"/>
            <a:ext cx="9067800" cy="1129619"/>
          </a:xfrm>
        </p:spPr>
        <p:txBody>
          <a:bodyPr>
            <a:normAutofit fontScale="90000"/>
          </a:bodyPr>
          <a:lstStyle/>
          <a:p>
            <a:r>
              <a:rPr lang="en-US" sz="3600" dirty="0" smtClean="0"/>
              <a:t>Machine Learning in Network Science, Imaging in Computer Vision, Pathology, Polar Science</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graphicFrame>
        <p:nvGraphicFramePr>
          <p:cNvPr id="5" name="Table 4"/>
          <p:cNvGraphicFramePr>
            <a:graphicFrameLocks noGrp="1"/>
          </p:cNvGraphicFramePr>
          <p:nvPr>
            <p:extLst/>
          </p:nvPr>
        </p:nvGraphicFramePr>
        <p:xfrm>
          <a:off x="240558" y="1255459"/>
          <a:ext cx="8662884" cy="4919760"/>
        </p:xfrm>
        <a:graphic>
          <a:graphicData uri="http://schemas.openxmlformats.org/drawingml/2006/table">
            <a:tbl>
              <a:tblPr firstRow="1" firstCol="1" bandRow="1">
                <a:tableStyleId>{5C22544A-7EE6-4342-B048-85BDC9FD1C3A}</a:tableStyleId>
              </a:tblPr>
              <a:tblGrid>
                <a:gridCol w="2577387"/>
                <a:gridCol w="2863763"/>
                <a:gridCol w="1726104"/>
                <a:gridCol w="554118"/>
                <a:gridCol w="941512"/>
              </a:tblGrid>
              <a:tr h="301568">
                <a:tc>
                  <a:txBody>
                    <a:bodyPr/>
                    <a:lstStyle/>
                    <a:p>
                      <a:pPr marL="0" marR="0" algn="ctr">
                        <a:lnSpc>
                          <a:spcPts val="1200"/>
                        </a:lnSpc>
                        <a:spcBef>
                          <a:spcPts val="0"/>
                        </a:spcBef>
                        <a:spcAft>
                          <a:spcPts val="0"/>
                        </a:spcAft>
                      </a:pPr>
                      <a:r>
                        <a:rPr lang="en-US" sz="1400" dirty="0">
                          <a:effectLst/>
                        </a:rPr>
                        <a:t>Algorithm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Applications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Features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Status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dirty="0">
                          <a:effectLst/>
                        </a:rPr>
                        <a:t>Parallelism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gridSpan="5">
                  <a:txBody>
                    <a:bodyPr/>
                    <a:lstStyle/>
                    <a:p>
                      <a:pPr marL="0" marR="0" algn="ctr">
                        <a:lnSpc>
                          <a:spcPts val="1200"/>
                        </a:lnSpc>
                        <a:spcBef>
                          <a:spcPts val="0"/>
                        </a:spcBef>
                        <a:spcAft>
                          <a:spcPts val="0"/>
                        </a:spcAft>
                      </a:pPr>
                      <a:r>
                        <a:rPr lang="en-US" sz="1400" dirty="0">
                          <a:effectLst/>
                        </a:rPr>
                        <a:t>Graph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dirty="0">
                          <a:effectLst/>
                        </a:rPr>
                        <a:t>Community detection</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7">
                  <a:txBody>
                    <a:bodyPr/>
                    <a:lstStyle/>
                    <a:p>
                      <a:pPr marL="0" marR="0" algn="just">
                        <a:lnSpc>
                          <a:spcPts val="1200"/>
                        </a:lnSpc>
                        <a:spcBef>
                          <a:spcPts val="0"/>
                        </a:spcBef>
                        <a:spcAft>
                          <a:spcPts val="0"/>
                        </a:spcAft>
                      </a:pPr>
                      <a:r>
                        <a:rPr lang="en-US" sz="1400">
                          <a:effectLst/>
                        </a:rPr>
                        <a:t>Graph </a:t>
                      </a:r>
                    </a:p>
                    <a:p>
                      <a:pPr marL="0" marR="0" algn="just">
                        <a:lnSpc>
                          <a:spcPts val="1200"/>
                        </a:lnSpc>
                        <a:spcBef>
                          <a:spcPts val="0"/>
                        </a:spcBef>
                        <a:spcAft>
                          <a:spcPts val="0"/>
                        </a:spcAft>
                      </a:pPr>
                      <a:r>
                        <a:rPr lang="en-US" sz="1400">
                          <a:effectLst/>
                        </a:rPr>
                        <a: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Subgraph/motif finding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 biological/social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Finding diameter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Clustering coefficient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Page rank</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Maximal cliques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Connected component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Betweenness centrality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Graph, Non-metric, static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GML-GRA</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Shortest path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r>
              <a:tr h="301568">
                <a:tc gridSpan="5">
                  <a:txBody>
                    <a:bodyPr/>
                    <a:lstStyle/>
                    <a:p>
                      <a:pPr marL="0" marR="0" algn="ctr">
                        <a:lnSpc>
                          <a:spcPts val="1200"/>
                        </a:lnSpc>
                        <a:spcBef>
                          <a:spcPts val="0"/>
                        </a:spcBef>
                        <a:spcAft>
                          <a:spcPts val="0"/>
                        </a:spcAft>
                      </a:pPr>
                      <a:r>
                        <a:rPr lang="en-US" sz="1400" dirty="0">
                          <a:effectLst/>
                        </a:rPr>
                        <a:t>Spatial Queries and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a:effectLst/>
                        </a:rPr>
                        <a:t>Spatial relationship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400">
                          <a:effectLst/>
                        </a:rPr>
                        <a:t>GIS/social networks/pathology informatics</a:t>
                      </a:r>
                    </a:p>
                    <a:p>
                      <a:pPr marL="0" marR="0" algn="l">
                        <a:lnSpc>
                          <a:spcPts val="1200"/>
                        </a:lnSpc>
                        <a:spcBef>
                          <a:spcPts val="0"/>
                        </a:spcBef>
                        <a:spcAft>
                          <a:spcPts val="0"/>
                        </a:spcAft>
                      </a:pPr>
                      <a:r>
                        <a:rPr lang="en-US" sz="1400">
                          <a:effectLst/>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just">
                        <a:lnSpc>
                          <a:spcPts val="1200"/>
                        </a:lnSpc>
                        <a:spcBef>
                          <a:spcPts val="0"/>
                        </a:spcBef>
                        <a:spcAft>
                          <a:spcPts val="0"/>
                        </a:spcAft>
                      </a:pPr>
                      <a:r>
                        <a:rPr lang="en-US" sz="1400">
                          <a:effectLst/>
                        </a:rPr>
                        <a:t>Geometric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smtClean="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Distance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PP</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clustering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modeling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52400" y="6248739"/>
            <a:ext cx="3581400" cy="646331"/>
          </a:xfrm>
          <a:prstGeom prst="rect">
            <a:avLst/>
          </a:prstGeom>
          <a:noFill/>
        </p:spPr>
        <p:txBody>
          <a:bodyPr wrap="square" rtlCol="0">
            <a:spAutoFit/>
          </a:bodyPr>
          <a:lstStyle/>
          <a:p>
            <a:r>
              <a:rPr lang="en-US" dirty="0" smtClean="0"/>
              <a:t>GML Global (parallel) ML</a:t>
            </a:r>
          </a:p>
          <a:p>
            <a:r>
              <a:rPr lang="en-US" dirty="0" err="1" smtClean="0"/>
              <a:t>GrA</a:t>
            </a:r>
            <a:r>
              <a:rPr lang="en-US" dirty="0" smtClean="0"/>
              <a:t> Static </a:t>
            </a:r>
            <a:r>
              <a:rPr lang="en-US" dirty="0" err="1" smtClean="0"/>
              <a:t>GrB</a:t>
            </a:r>
            <a:r>
              <a:rPr lang="en-US" dirty="0" smtClean="0"/>
              <a:t> Runtime partitioning  </a:t>
            </a:r>
            <a:endParaRPr lang="en-US" dirty="0"/>
          </a:p>
        </p:txBody>
      </p:sp>
    </p:spTree>
    <p:extLst>
      <p:ext uri="{BB962C8B-B14F-4D97-AF65-F5344CB8AC3E}">
        <p14:creationId xmlns:p14="http://schemas.microsoft.com/office/powerpoint/2010/main" val="2103749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Some specialized data analytics in SPIDAL</a:t>
            </a:r>
            <a:endParaRPr lang="en-US" b="1" dirty="0"/>
          </a:p>
        </p:txBody>
      </p:sp>
      <p:sp>
        <p:nvSpPr>
          <p:cNvPr id="3" name="Content Placeholder 2"/>
          <p:cNvSpPr>
            <a:spLocks noGrp="1"/>
          </p:cNvSpPr>
          <p:nvPr>
            <p:ph idx="1"/>
          </p:nvPr>
        </p:nvSpPr>
        <p:spPr>
          <a:xfrm>
            <a:off x="457200" y="1600201"/>
            <a:ext cx="8229600" cy="685800"/>
          </a:xfrm>
        </p:spPr>
        <p:txBody>
          <a:bodyPr/>
          <a:lstStyle/>
          <a:p>
            <a:r>
              <a:rPr lang="en-US" dirty="0" smtClean="0"/>
              <a:t>aa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graphicFrame>
        <p:nvGraphicFramePr>
          <p:cNvPr id="6" name="Table 5"/>
          <p:cNvGraphicFramePr>
            <a:graphicFrameLocks noGrp="1"/>
          </p:cNvGraphicFramePr>
          <p:nvPr>
            <p:extLst/>
          </p:nvPr>
        </p:nvGraphicFramePr>
        <p:xfrm>
          <a:off x="8237" y="1524000"/>
          <a:ext cx="9135763" cy="4174422"/>
        </p:xfrm>
        <a:graphic>
          <a:graphicData uri="http://schemas.openxmlformats.org/drawingml/2006/table">
            <a:tbl>
              <a:tblPr firstRow="1" firstCol="1" bandRow="1">
                <a:tableStyleId>{5C22544A-7EE6-4342-B048-85BDC9FD1C3A}</a:tableStyleId>
              </a:tblPr>
              <a:tblGrid>
                <a:gridCol w="2718078"/>
                <a:gridCol w="2681275"/>
                <a:gridCol w="2005972"/>
                <a:gridCol w="737532"/>
                <a:gridCol w="992906"/>
              </a:tblGrid>
              <a:tr h="354584">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Parallelism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a:effectLst/>
                        </a:rPr>
                        <a:t>Core Image </a:t>
                      </a:r>
                      <a:r>
                        <a:rPr lang="en-US" sz="1700" dirty="0" smtClean="0">
                          <a:effectLst/>
                        </a:rPr>
                        <a:t>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584">
                <a:tc>
                  <a:txBody>
                    <a:bodyPr/>
                    <a:lstStyle/>
                    <a:p>
                      <a:pPr marL="0" marR="0" algn="l">
                        <a:lnSpc>
                          <a:spcPts val="1200"/>
                        </a:lnSpc>
                        <a:spcBef>
                          <a:spcPts val="0"/>
                        </a:spcBef>
                        <a:spcAft>
                          <a:spcPts val="0"/>
                        </a:spcAft>
                      </a:pPr>
                      <a:r>
                        <a:rPr lang="en-US" sz="1700" dirty="0">
                          <a:effectLst/>
                        </a:rPr>
                        <a:t>Image preprocessing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gn="l">
                        <a:lnSpc>
                          <a:spcPts val="1200"/>
                        </a:lnSpc>
                        <a:spcBef>
                          <a:spcPts val="0"/>
                        </a:spcBef>
                        <a:spcAft>
                          <a:spcPts val="0"/>
                        </a:spcAft>
                      </a:pPr>
                      <a:r>
                        <a:rPr lang="en-US" sz="1700" dirty="0">
                          <a:effectLst/>
                        </a:rPr>
                        <a:t>Computer vision/pathology informatics</a:t>
                      </a:r>
                    </a:p>
                    <a:p>
                      <a:pPr marL="0" marR="0" algn="l">
                        <a:lnSpc>
                          <a:spcPts val="1200"/>
                        </a:lnSpc>
                        <a:spcBef>
                          <a:spcPts val="0"/>
                        </a:spcBef>
                        <a:spcAft>
                          <a:spcPts val="0"/>
                        </a:spcAft>
                      </a:pPr>
                      <a:r>
                        <a:rPr lang="en-US" sz="1700" dirty="0">
                          <a:effectLst/>
                        </a:rPr>
                        <a:t>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700" dirty="0">
                          <a:effectLst/>
                        </a:rPr>
                        <a:t>Metric Space Point Sets, Neighborhood sets &amp; Image features</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P-DM</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Object detection &amp; segmentation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Image/object feature computation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image registration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Seq</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Object matching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l">
                        <a:lnSpc>
                          <a:spcPts val="1200"/>
                        </a:lnSpc>
                        <a:spcBef>
                          <a:spcPts val="0"/>
                        </a:spcBef>
                        <a:spcAft>
                          <a:spcPts val="0"/>
                        </a:spcAft>
                      </a:pPr>
                      <a:r>
                        <a:rPr lang="en-US" sz="1700" dirty="0">
                          <a:effectLst/>
                        </a:rPr>
                        <a:t>Geometric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feature extraction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smtClean="0">
                          <a:effectLst/>
                        </a:rPr>
                        <a:t>Deep Learning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0816">
                <a:tc>
                  <a:txBody>
                    <a:bodyPr/>
                    <a:lstStyle/>
                    <a:p>
                      <a:pPr marL="0" marR="0" algn="l">
                        <a:lnSpc>
                          <a:spcPts val="1400"/>
                        </a:lnSpc>
                        <a:spcBef>
                          <a:spcPts val="0"/>
                        </a:spcBef>
                        <a:spcAft>
                          <a:spcPts val="0"/>
                        </a:spcAft>
                      </a:pPr>
                      <a:r>
                        <a:rPr lang="en-US" sz="1900" dirty="0" smtClean="0">
                          <a:effectLst/>
                          <a:latin typeface="+mn-lt"/>
                        </a:rPr>
                        <a:t>Learning Network, Stochastic Gradient Descent</a:t>
                      </a:r>
                      <a:endParaRPr lang="en-US" sz="19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ea typeface="+mn-ea"/>
                          <a:cs typeface="+mn-cs"/>
                        </a:rPr>
                        <a:t>Image Understanding, Language</a:t>
                      </a:r>
                      <a:r>
                        <a:rPr lang="en-US" sz="1700" baseline="0" dirty="0" smtClean="0">
                          <a:effectLst/>
                          <a:latin typeface="+mn-lt"/>
                          <a:ea typeface="+mn-ea"/>
                          <a:cs typeface="+mn-cs"/>
                        </a:rPr>
                        <a:t> Translation, Voice Recognition, Car driving</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rPr>
                        <a:t>Connections in artificial neural net</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P-DM</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GML</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0" y="5778843"/>
            <a:ext cx="3962400" cy="923330"/>
          </a:xfrm>
          <a:prstGeom prst="rect">
            <a:avLst/>
          </a:prstGeom>
          <a:noFill/>
        </p:spPr>
        <p:txBody>
          <a:bodyPr wrap="square" rtlCol="0">
            <a:spAutoFit/>
          </a:bodyPr>
          <a:lstStyle/>
          <a:p>
            <a:r>
              <a:rPr lang="en-US" b="1" dirty="0" smtClean="0"/>
              <a:t>PP</a:t>
            </a:r>
            <a:r>
              <a:rPr lang="en-US" dirty="0" smtClean="0"/>
              <a:t> Pleasingly Parallel (Local ML)</a:t>
            </a:r>
          </a:p>
          <a:p>
            <a:r>
              <a:rPr lang="en-US" b="1" dirty="0" err="1" smtClean="0"/>
              <a:t>Seq</a:t>
            </a:r>
            <a:r>
              <a:rPr lang="en-US" dirty="0" smtClean="0"/>
              <a:t> Sequential Available</a:t>
            </a:r>
            <a:endParaRPr lang="en-US" dirty="0"/>
          </a:p>
          <a:p>
            <a:r>
              <a:rPr lang="en-US" b="1" dirty="0" smtClean="0"/>
              <a:t>GRA </a:t>
            </a:r>
            <a:r>
              <a:rPr lang="en-US" dirty="0" smtClean="0"/>
              <a:t>Good distributed algorithm needed</a:t>
            </a:r>
            <a:endParaRPr lang="en-US" dirty="0"/>
          </a:p>
        </p:txBody>
      </p:sp>
      <p:sp>
        <p:nvSpPr>
          <p:cNvPr id="8" name="TextBox 7"/>
          <p:cNvSpPr txBox="1"/>
          <p:nvPr/>
        </p:nvSpPr>
        <p:spPr>
          <a:xfrm>
            <a:off x="5181600" y="5791200"/>
            <a:ext cx="3886200" cy="923330"/>
          </a:xfrm>
          <a:prstGeom prst="rect">
            <a:avLst/>
          </a:prstGeom>
          <a:solidFill>
            <a:schemeClr val="bg1"/>
          </a:solidFill>
        </p:spPr>
        <p:txBody>
          <a:bodyPr wrap="square" rtlCol="0">
            <a:spAutoFit/>
          </a:bodyPr>
          <a:lstStyle/>
          <a:p>
            <a:r>
              <a:rPr lang="en-US" b="1" dirty="0" err="1" smtClean="0"/>
              <a:t>Todo</a:t>
            </a:r>
            <a:r>
              <a:rPr lang="en-US" dirty="0" smtClean="0"/>
              <a:t> No prototype Available</a:t>
            </a:r>
          </a:p>
          <a:p>
            <a:r>
              <a:rPr lang="en-US" b="1" dirty="0" smtClean="0"/>
              <a:t>P-DM</a:t>
            </a:r>
            <a:r>
              <a:rPr lang="en-US" dirty="0" smtClean="0"/>
              <a:t> Distributed memory Available</a:t>
            </a:r>
          </a:p>
          <a:p>
            <a:r>
              <a:rPr lang="en-US" b="1" dirty="0"/>
              <a:t>P-</a:t>
            </a:r>
            <a:r>
              <a:rPr lang="en-US" b="1" dirty="0" err="1"/>
              <a:t>Shm</a:t>
            </a:r>
            <a:r>
              <a:rPr lang="en-US" b="1" dirty="0"/>
              <a:t> </a:t>
            </a:r>
            <a:r>
              <a:rPr lang="en-US" dirty="0"/>
              <a:t>Shared </a:t>
            </a:r>
            <a:r>
              <a:rPr lang="en-US" dirty="0" smtClean="0"/>
              <a:t>memory Available</a:t>
            </a:r>
            <a:endParaRPr lang="en-US" dirty="0"/>
          </a:p>
        </p:txBody>
      </p:sp>
    </p:spTree>
    <p:extLst>
      <p:ext uri="{BB962C8B-B14F-4D97-AF65-F5344CB8AC3E}">
        <p14:creationId xmlns:p14="http://schemas.microsoft.com/office/powerpoint/2010/main" val="4097209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34"/>
            <a:ext cx="9067800" cy="727166"/>
          </a:xfrm>
        </p:spPr>
        <p:txBody>
          <a:bodyPr/>
          <a:lstStyle/>
          <a:p>
            <a:r>
              <a:rPr lang="en-US" sz="3600" dirty="0" smtClean="0"/>
              <a:t>Some Core Machine Learning Building Blocks</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graphicFrame>
        <p:nvGraphicFramePr>
          <p:cNvPr id="5" name="Table 4"/>
          <p:cNvGraphicFramePr>
            <a:graphicFrameLocks noGrp="1"/>
          </p:cNvGraphicFramePr>
          <p:nvPr>
            <p:extLst/>
          </p:nvPr>
        </p:nvGraphicFramePr>
        <p:xfrm>
          <a:off x="32951" y="738597"/>
          <a:ext cx="9085218" cy="6159957"/>
        </p:xfrm>
        <a:graphic>
          <a:graphicData uri="http://schemas.openxmlformats.org/drawingml/2006/table">
            <a:tbl>
              <a:tblPr firstRow="1" firstCol="1" bandRow="1">
                <a:tableStyleId>{5C22544A-7EE6-4342-B048-85BDC9FD1C3A}</a:tableStyleId>
              </a:tblPr>
              <a:tblGrid>
                <a:gridCol w="3249386"/>
                <a:gridCol w="2743200"/>
                <a:gridCol w="1720236"/>
                <a:gridCol w="715623"/>
                <a:gridCol w="656773"/>
              </a:tblGrid>
              <a:tr h="328203">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smtClean="0">
                          <a:effectLst/>
                        </a:rPr>
                        <a:t>//ism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256">
                <a:tc>
                  <a:txBody>
                    <a:bodyPr/>
                    <a:lstStyle/>
                    <a:p>
                      <a:pPr marL="0" marR="0" algn="just">
                        <a:lnSpc>
                          <a:spcPts val="1400"/>
                        </a:lnSpc>
                        <a:spcBef>
                          <a:spcPts val="0"/>
                        </a:spcBef>
                        <a:spcAft>
                          <a:spcPts val="0"/>
                        </a:spcAft>
                      </a:pPr>
                      <a:r>
                        <a:rPr lang="en-US" sz="1800" dirty="0">
                          <a:effectLst/>
                          <a:latin typeface="+mn-lt"/>
                        </a:rPr>
                        <a:t>DA Vector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Accurate Clusters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DA Non metric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Accurate </a:t>
                      </a:r>
                      <a:r>
                        <a:rPr lang="en-US" sz="1600" baseline="0" dirty="0" smtClean="0">
                          <a:effectLst/>
                          <a:latin typeface="+mn-lt"/>
                        </a:rPr>
                        <a:t>Clusters</a:t>
                      </a:r>
                      <a:r>
                        <a:rPr lang="en-US" sz="1600" dirty="0" smtClean="0">
                          <a:effectLst/>
                          <a:latin typeface="+mn-lt"/>
                        </a:rPr>
                        <a:t>, Biology</a:t>
                      </a:r>
                      <a:r>
                        <a:rPr lang="en-US" sz="1600" dirty="0">
                          <a:effectLst/>
                          <a:latin typeface="+mn-lt"/>
                        </a:rPr>
                        <a:t>, Web</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 metric,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04">
                <a:tc>
                  <a:txBody>
                    <a:bodyPr/>
                    <a:lstStyle/>
                    <a:p>
                      <a:pPr marL="0" marR="0" algn="just">
                        <a:lnSpc>
                          <a:spcPts val="1400"/>
                        </a:lnSpc>
                        <a:spcBef>
                          <a:spcPts val="0"/>
                        </a:spcBef>
                        <a:spcAft>
                          <a:spcPts val="0"/>
                        </a:spcAft>
                      </a:pPr>
                      <a:r>
                        <a:rPr lang="en-US" sz="1800" dirty="0" err="1">
                          <a:effectLst/>
                          <a:latin typeface="+mn-lt"/>
                        </a:rPr>
                        <a:t>Kmeans</a:t>
                      </a:r>
                      <a:r>
                        <a:rPr lang="en-US" sz="1800" dirty="0">
                          <a:effectLst/>
                          <a:latin typeface="+mn-lt"/>
                        </a:rPr>
                        <a:t>; Basic, Fuzzy and </a:t>
                      </a:r>
                      <a:r>
                        <a:rPr lang="en-US" sz="1800" dirty="0" err="1" smtClean="0">
                          <a:effectLst/>
                          <a:latin typeface="+mn-lt"/>
                        </a:rPr>
                        <a:t>Elkan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Fast Clustering</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Vectors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algn="just">
                        <a:lnSpc>
                          <a:spcPts val="1400"/>
                        </a:lnSpc>
                        <a:spcBef>
                          <a:spcPts val="0"/>
                        </a:spcBef>
                        <a:spcAft>
                          <a:spcPts val="0"/>
                        </a:spcAft>
                      </a:pPr>
                      <a:r>
                        <a:rPr lang="en-US" sz="1800" dirty="0" err="1">
                          <a:effectLst/>
                          <a:latin typeface="+mn-lt"/>
                        </a:rPr>
                        <a:t>Levenberg</a:t>
                      </a:r>
                      <a:r>
                        <a:rPr lang="en-US" sz="1800" dirty="0">
                          <a:effectLst/>
                          <a:latin typeface="+mn-lt"/>
                        </a:rPr>
                        <a:t>-Marquardt Optimization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Non-linear Gauss-Newton, use in MDS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Least Squares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26">
                <a:tc>
                  <a:txBody>
                    <a:bodyPr/>
                    <a:lstStyle/>
                    <a:p>
                      <a:pPr marL="0" marR="0" algn="just">
                        <a:lnSpc>
                          <a:spcPts val="1400"/>
                        </a:lnSpc>
                        <a:spcBef>
                          <a:spcPts val="0"/>
                        </a:spcBef>
                        <a:spcAft>
                          <a:spcPts val="0"/>
                        </a:spcAft>
                      </a:pPr>
                      <a:r>
                        <a:rPr lang="en-US" sz="1800" dirty="0" smtClean="0">
                          <a:effectLst/>
                          <a:latin typeface="+mn-lt"/>
                        </a:rPr>
                        <a:t>SMACOF Dimension</a:t>
                      </a:r>
                      <a:r>
                        <a:rPr lang="en-US" sz="1800" baseline="0" dirty="0" smtClean="0">
                          <a:effectLst/>
                          <a:latin typeface="+mn-lt"/>
                        </a:rPr>
                        <a:t> </a:t>
                      </a:r>
                      <a:r>
                        <a:rPr lang="en-US" sz="1800" dirty="0" smtClean="0">
                          <a:effectLst/>
                          <a:latin typeface="+mn-lt"/>
                        </a:rPr>
                        <a:t>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DA- MDS </a:t>
                      </a:r>
                      <a:r>
                        <a:rPr lang="en-US" sz="1600" dirty="0">
                          <a:effectLst/>
                          <a:latin typeface="+mn-lt"/>
                        </a:rPr>
                        <a:t>with general weights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Least Squares,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Vector Dimension 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DA-GTM and Others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60">
                <a:tc>
                  <a:txBody>
                    <a:bodyPr/>
                    <a:lstStyle/>
                    <a:p>
                      <a:pPr marL="0" marR="0" algn="just">
                        <a:lnSpc>
                          <a:spcPts val="1400"/>
                        </a:lnSpc>
                        <a:spcBef>
                          <a:spcPts val="0"/>
                        </a:spcBef>
                        <a:spcAft>
                          <a:spcPts val="0"/>
                        </a:spcAft>
                      </a:pPr>
                      <a:r>
                        <a:rPr lang="en-US" sz="1800" dirty="0">
                          <a:effectLst/>
                          <a:latin typeface="+mn-lt"/>
                        </a:rPr>
                        <a:t>TFIDF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Find nearest neighbors in document corpus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just">
                        <a:lnSpc>
                          <a:spcPts val="1400"/>
                        </a:lnSpc>
                        <a:spcBef>
                          <a:spcPts val="0"/>
                        </a:spcBef>
                        <a:spcAft>
                          <a:spcPts val="0"/>
                        </a:spcAft>
                      </a:pPr>
                      <a:r>
                        <a:rPr lang="en-US" sz="1600" dirty="0">
                          <a:effectLst/>
                          <a:latin typeface="+mn-lt"/>
                        </a:rPr>
                        <a:t>Bag of “words” (image features)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93">
                <a:tc rowSpan="2">
                  <a:txBody>
                    <a:bodyPr/>
                    <a:lstStyle/>
                    <a:p>
                      <a:pPr marL="0" marR="0" algn="just">
                        <a:lnSpc>
                          <a:spcPts val="1400"/>
                        </a:lnSpc>
                        <a:spcBef>
                          <a:spcPts val="0"/>
                        </a:spcBef>
                        <a:spcAft>
                          <a:spcPts val="0"/>
                        </a:spcAft>
                      </a:pPr>
                      <a:r>
                        <a:rPr lang="en-US" sz="1800" dirty="0">
                          <a:effectLst/>
                          <a:latin typeface="+mn-lt"/>
                        </a:rPr>
                        <a:t>All-pairs similarity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dirty="0">
                          <a:effectLst/>
                          <a:latin typeface="+mn-lt"/>
                        </a:rPr>
                        <a:t>Find pairs of documents with TFIDF distance below a threshold</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489601">
                <a:tc vMerge="1">
                  <a:txBody>
                    <a:bodyPr/>
                    <a:lstStyle/>
                    <a:p>
                      <a:pPr marL="0" marR="0" algn="just">
                        <a:lnSpc>
                          <a:spcPts val="1400"/>
                        </a:lnSpc>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lnSpc>
                          <a:spcPts val="1200"/>
                        </a:lnSpc>
                        <a:spcBef>
                          <a:spcPts val="0"/>
                        </a:spcBef>
                        <a:spcAft>
                          <a:spcPts val="0"/>
                        </a:spcAft>
                      </a:pP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400"/>
                        </a:lnSpc>
                        <a:spcBef>
                          <a:spcPts val="0"/>
                        </a:spcBef>
                        <a:spcAft>
                          <a:spcPts val="0"/>
                        </a:spcAft>
                      </a:pPr>
                      <a:r>
                        <a:rPr lang="en-US" sz="1600">
                          <a:effectLst/>
                          <a:latin typeface="+mn-lt"/>
                        </a:rPr>
                        <a:t>Todo</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938">
                <a:tc>
                  <a:txBody>
                    <a:bodyPr/>
                    <a:lstStyle/>
                    <a:p>
                      <a:pPr marL="0" marR="0" algn="just">
                        <a:lnSpc>
                          <a:spcPts val="1400"/>
                        </a:lnSpc>
                        <a:spcBef>
                          <a:spcPts val="0"/>
                        </a:spcBef>
                        <a:spcAft>
                          <a:spcPts val="0"/>
                        </a:spcAft>
                      </a:pPr>
                      <a:r>
                        <a:rPr lang="en-US" sz="1800" dirty="0">
                          <a:effectLst/>
                          <a:latin typeface="+mn-lt"/>
                        </a:rPr>
                        <a:t>Support Vector Machine SVM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Seq</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Random Forest</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Gibbs sampling (MCMC)</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Solve global inference problems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Graph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Todo</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153">
                <a:tc>
                  <a:txBody>
                    <a:bodyPr/>
                    <a:lstStyle/>
                    <a:p>
                      <a:pPr marL="0" marR="0" algn="just">
                        <a:lnSpc>
                          <a:spcPts val="1400"/>
                        </a:lnSpc>
                        <a:spcBef>
                          <a:spcPts val="0"/>
                        </a:spcBef>
                        <a:spcAft>
                          <a:spcPts val="0"/>
                        </a:spcAft>
                      </a:pPr>
                      <a:r>
                        <a:rPr lang="en-US" sz="1800" dirty="0">
                          <a:effectLst/>
                          <a:latin typeface="+mn-lt"/>
                        </a:rPr>
                        <a:t>Latent </a:t>
                      </a:r>
                      <a:r>
                        <a:rPr lang="en-US" sz="1800" dirty="0" err="1">
                          <a:effectLst/>
                          <a:latin typeface="+mn-lt"/>
                        </a:rPr>
                        <a:t>Dirichlet</a:t>
                      </a:r>
                      <a:r>
                        <a:rPr lang="en-US" sz="1800" dirty="0">
                          <a:effectLst/>
                          <a:latin typeface="+mn-lt"/>
                        </a:rPr>
                        <a:t> Allocation LDA with Gibbs sampling or Var. Bayes</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Topic models (Latent factors)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Bag of “words”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312">
                <a:tc>
                  <a:txBody>
                    <a:bodyPr/>
                    <a:lstStyle/>
                    <a:p>
                      <a:pPr marL="0" marR="0" algn="just">
                        <a:lnSpc>
                          <a:spcPts val="1400"/>
                        </a:lnSpc>
                        <a:spcBef>
                          <a:spcPts val="0"/>
                        </a:spcBef>
                        <a:spcAft>
                          <a:spcPts val="0"/>
                        </a:spcAft>
                      </a:pPr>
                      <a:r>
                        <a:rPr lang="en-US" sz="1800" dirty="0">
                          <a:effectLst/>
                          <a:latin typeface="+mn-lt"/>
                        </a:rPr>
                        <a:t>Singular Value Decomposition SVD</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Dimension Reduction and PCA</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643">
                <a:tc>
                  <a:txBody>
                    <a:bodyPr/>
                    <a:lstStyle/>
                    <a:p>
                      <a:pPr marL="0" marR="0" algn="just">
                        <a:lnSpc>
                          <a:spcPts val="1400"/>
                        </a:lnSpc>
                        <a:spcBef>
                          <a:spcPts val="0"/>
                        </a:spcBef>
                        <a:spcAft>
                          <a:spcPts val="0"/>
                        </a:spcAft>
                      </a:pPr>
                      <a:r>
                        <a:rPr lang="en-US" sz="1800" dirty="0">
                          <a:effectLst/>
                          <a:latin typeface="+mn-lt"/>
                        </a:rPr>
                        <a:t>Hidden Markov Models (HMM)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Global inference on sequence models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PP &amp; 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492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229600" cy="685800"/>
          </a:xfrm>
        </p:spPr>
        <p:txBody>
          <a:bodyPr>
            <a:normAutofit fontScale="90000"/>
          </a:bodyPr>
          <a:lstStyle/>
          <a:p>
            <a:r>
              <a:rPr lang="en-US" b="1" dirty="0" smtClean="0"/>
              <a:t>Remarks on Parallelism</a:t>
            </a:r>
            <a:endParaRPr lang="en-US" b="1" dirty="0"/>
          </a:p>
        </p:txBody>
      </p:sp>
      <p:sp>
        <p:nvSpPr>
          <p:cNvPr id="3" name="Content Placeholder 2"/>
          <p:cNvSpPr>
            <a:spLocks noGrp="1"/>
          </p:cNvSpPr>
          <p:nvPr>
            <p:ph idx="1"/>
          </p:nvPr>
        </p:nvSpPr>
        <p:spPr>
          <a:xfrm>
            <a:off x="30480" y="609600"/>
            <a:ext cx="9042400" cy="5410200"/>
          </a:xfrm>
        </p:spPr>
        <p:txBody>
          <a:bodyPr>
            <a:normAutofit lnSpcReduction="10000"/>
          </a:bodyPr>
          <a:lstStyle/>
          <a:p>
            <a:r>
              <a:rPr lang="en-US" sz="2800" dirty="0" smtClean="0"/>
              <a:t>All use parallelism over data points</a:t>
            </a:r>
          </a:p>
          <a:p>
            <a:pPr lvl="1"/>
            <a:r>
              <a:rPr lang="en-US" sz="2400" dirty="0" smtClean="0"/>
              <a:t>Entities to cluster or map to Euclidean space</a:t>
            </a:r>
          </a:p>
          <a:p>
            <a:r>
              <a:rPr lang="en-US" sz="2800" dirty="0" smtClean="0"/>
              <a:t>Except deep learning which has parallelism over pixel plane in neurons not over items in training set</a:t>
            </a:r>
          </a:p>
          <a:p>
            <a:pPr lvl="1"/>
            <a:r>
              <a:rPr lang="en-US" sz="2400" dirty="0" smtClean="0"/>
              <a:t>as need to look at small numbers of data items at a time in Stochastic Gradient Descent</a:t>
            </a:r>
          </a:p>
          <a:p>
            <a:r>
              <a:rPr lang="en-US" sz="2800" dirty="0"/>
              <a:t>Maximum Likelihood or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both lead to structure like</a:t>
            </a:r>
          </a:p>
          <a:p>
            <a:r>
              <a:rPr lang="en-US" sz="2800" b="1" dirty="0" smtClean="0">
                <a:solidFill>
                  <a:srgbClr val="FF0000"/>
                </a:solidFill>
                <a:sym typeface="Symbol" panose="05050102010706020507" pitchFamily="18" charset="2"/>
              </a:rPr>
              <a:t>Minimize sum </a:t>
            </a:r>
            <a:r>
              <a:rPr lang="en-US" sz="2800" b="1" dirty="0">
                <a:solidFill>
                  <a:srgbClr val="FF0000"/>
                </a:solidFill>
                <a:latin typeface="Arial" pitchFamily="34" charset="0"/>
                <a:cs typeface="Arial" pitchFamily="34" charset="0"/>
                <a:sym typeface="Symbol"/>
              </a:rPr>
              <a:t></a:t>
            </a:r>
            <a:r>
              <a:rPr lang="en-US" sz="2800" b="1" i="1" baseline="-25000" dirty="0">
                <a:solidFill>
                  <a:srgbClr val="FF0000"/>
                </a:solidFill>
                <a:latin typeface="Arial" pitchFamily="34" charset="0"/>
                <a:cs typeface="Arial" pitchFamily="34" charset="0"/>
                <a:sym typeface="Symbol"/>
              </a:rPr>
              <a:t>items</a:t>
            </a:r>
            <a:r>
              <a:rPr lang="en-US" sz="2800" b="1" baseline="-25000" dirty="0">
                <a:solidFill>
                  <a:srgbClr val="FF0000"/>
                </a:solidFill>
                <a:latin typeface="Arial" pitchFamily="34" charset="0"/>
                <a:cs typeface="Arial" pitchFamily="34" charset="0"/>
              </a:rPr>
              <a:t>=1</a:t>
            </a:r>
            <a:r>
              <a:rPr lang="en-US" sz="2800" b="1" baseline="30000" dirty="0">
                <a:solidFill>
                  <a:srgbClr val="FF0000"/>
                </a:solidFill>
                <a:latin typeface="Arial" pitchFamily="34" charset="0"/>
                <a:cs typeface="Arial" pitchFamily="34" charset="0"/>
              </a:rPr>
              <a:t>N</a:t>
            </a:r>
            <a:r>
              <a:rPr lang="en-US" sz="28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(Positive nonlinear function of unknown parameters for </a:t>
            </a:r>
            <a:r>
              <a:rPr lang="en-US" sz="2400" b="1" dirty="0" smtClean="0">
                <a:solidFill>
                  <a:srgbClr val="FF0000"/>
                </a:solidFill>
                <a:latin typeface="Arial" pitchFamily="34" charset="0"/>
                <a:cs typeface="Arial" pitchFamily="34" charset="0"/>
              </a:rPr>
              <a:t>item </a:t>
            </a:r>
            <a:r>
              <a:rPr lang="en-US" sz="2400" b="1" i="1" dirty="0" err="1">
                <a:solidFill>
                  <a:srgbClr val="FF0000"/>
                </a:solidFill>
                <a:latin typeface="Arial" pitchFamily="34" charset="0"/>
                <a:cs typeface="Arial" pitchFamily="34" charset="0"/>
              </a:rPr>
              <a:t>i</a:t>
            </a:r>
            <a:r>
              <a:rPr lang="en-US" sz="2400" b="1" dirty="0">
                <a:solidFill>
                  <a:srgbClr val="FF0000"/>
                </a:solidFill>
                <a:latin typeface="Arial" pitchFamily="34" charset="0"/>
                <a:cs typeface="Arial" pitchFamily="34" charset="0"/>
              </a:rPr>
              <a:t>)</a:t>
            </a:r>
            <a:endParaRPr lang="en-US" sz="2400" b="1" dirty="0">
              <a:solidFill>
                <a:srgbClr val="FF0000"/>
              </a:solidFill>
            </a:endParaRPr>
          </a:p>
          <a:p>
            <a:r>
              <a:rPr lang="en-US" sz="2800" dirty="0" smtClean="0"/>
              <a:t>All solved iteratively with (clever) first or second order approximation to shift in objective function</a:t>
            </a:r>
          </a:p>
          <a:p>
            <a:pPr lvl="1"/>
            <a:r>
              <a:rPr lang="en-US" sz="2400" dirty="0" smtClean="0"/>
              <a:t>Sometimes steepest descent direction; sometimes Newton</a:t>
            </a:r>
          </a:p>
          <a:p>
            <a:pPr lvl="1"/>
            <a:r>
              <a:rPr lang="en-US" sz="2400" dirty="0" smtClean="0"/>
              <a:t>Have classic Expectation Maximization structure</a:t>
            </a:r>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44</a:t>
            </a:fld>
            <a:endParaRPr lang="en-US"/>
          </a:p>
        </p:txBody>
      </p:sp>
    </p:spTree>
    <p:extLst>
      <p:ext uri="{BB962C8B-B14F-4D97-AF65-F5344CB8AC3E}">
        <p14:creationId xmlns:p14="http://schemas.microsoft.com/office/powerpoint/2010/main" val="2407644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
            <a:ext cx="8229600" cy="838200"/>
          </a:xfrm>
        </p:spPr>
        <p:txBody>
          <a:bodyPr/>
          <a:lstStyle/>
          <a:p>
            <a:r>
              <a:rPr lang="en-US" b="1" dirty="0" smtClean="0"/>
              <a:t>Parameter “Server”</a:t>
            </a:r>
            <a:endParaRPr lang="en-US" b="1" dirty="0"/>
          </a:p>
        </p:txBody>
      </p:sp>
      <p:sp>
        <p:nvSpPr>
          <p:cNvPr id="3" name="Content Placeholder 2"/>
          <p:cNvSpPr>
            <a:spLocks noGrp="1"/>
          </p:cNvSpPr>
          <p:nvPr>
            <p:ph idx="1"/>
          </p:nvPr>
        </p:nvSpPr>
        <p:spPr>
          <a:xfrm>
            <a:off x="0" y="919480"/>
            <a:ext cx="8915400" cy="4525963"/>
          </a:xfrm>
        </p:spPr>
        <p:txBody>
          <a:bodyPr>
            <a:normAutofit fontScale="92500" lnSpcReduction="10000"/>
          </a:bodyPr>
          <a:lstStyle/>
          <a:p>
            <a:r>
              <a:rPr lang="en-US" dirty="0" smtClean="0"/>
              <a:t>Note learning networks have huge number of parameters (11 billion in Stanford work) so that inconceivable to look at second derivative</a:t>
            </a:r>
          </a:p>
          <a:p>
            <a:r>
              <a:rPr lang="en-US" dirty="0" smtClean="0"/>
              <a:t>Clustering and MDS have lots of parameters but can be practical to look at second derivative and use Newton’s method to minimize</a:t>
            </a:r>
          </a:p>
          <a:p>
            <a:r>
              <a:rPr lang="en-US" dirty="0" smtClean="0"/>
              <a:t>Parameters are determined in distributed fashion but are typically needed globally </a:t>
            </a:r>
          </a:p>
          <a:p>
            <a:pPr lvl="1"/>
            <a:r>
              <a:rPr lang="en-US" dirty="0" smtClean="0"/>
              <a:t>MPI use broadcast and “</a:t>
            </a:r>
            <a:r>
              <a:rPr lang="en-US" dirty="0" err="1" smtClean="0"/>
              <a:t>AllCollectives</a:t>
            </a:r>
            <a:r>
              <a:rPr lang="en-US" dirty="0" smtClean="0"/>
              <a:t>”</a:t>
            </a:r>
          </a:p>
          <a:p>
            <a:pPr lvl="1"/>
            <a:r>
              <a:rPr lang="en-US" dirty="0" smtClean="0"/>
              <a:t>AI community: use parameter server and access as needed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45</a:t>
            </a:fld>
            <a:endParaRPr lang="en-US"/>
          </a:p>
        </p:txBody>
      </p:sp>
    </p:spTree>
    <p:extLst>
      <p:ext uri="{BB962C8B-B14F-4D97-AF65-F5344CB8AC3E}">
        <p14:creationId xmlns:p14="http://schemas.microsoft.com/office/powerpoint/2010/main" val="2657278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Some Important Cases</a:t>
            </a:r>
            <a:endParaRPr lang="en-US" b="1" dirty="0"/>
          </a:p>
        </p:txBody>
      </p:sp>
      <p:sp>
        <p:nvSpPr>
          <p:cNvPr id="3" name="Content Placeholder 2"/>
          <p:cNvSpPr>
            <a:spLocks noGrp="1"/>
          </p:cNvSpPr>
          <p:nvPr>
            <p:ph idx="1"/>
          </p:nvPr>
        </p:nvSpPr>
        <p:spPr>
          <a:xfrm>
            <a:off x="0" y="760413"/>
            <a:ext cx="9144000" cy="5851525"/>
          </a:xfrm>
        </p:spPr>
        <p:txBody>
          <a:bodyPr/>
          <a:lstStyle/>
          <a:p>
            <a:r>
              <a:rPr lang="en-US" sz="2400" dirty="0" smtClean="0"/>
              <a:t>Need to cover </a:t>
            </a:r>
            <a:r>
              <a:rPr lang="en-US" sz="2400" dirty="0"/>
              <a:t>non </a:t>
            </a:r>
            <a:r>
              <a:rPr lang="en-US" sz="2400" b="1" dirty="0"/>
              <a:t>vector </a:t>
            </a:r>
            <a:r>
              <a:rPr lang="en-US" sz="2400" b="1" dirty="0" err="1"/>
              <a:t>semimetric</a:t>
            </a:r>
            <a:r>
              <a:rPr lang="en-US" sz="2400" b="1" dirty="0"/>
              <a:t> </a:t>
            </a:r>
            <a:r>
              <a:rPr lang="en-US" sz="2400" dirty="0" smtClean="0"/>
              <a:t>and </a:t>
            </a:r>
            <a:r>
              <a:rPr lang="en-US" sz="2400" b="1" dirty="0" smtClean="0"/>
              <a:t>vector spaces </a:t>
            </a:r>
            <a:r>
              <a:rPr lang="en-US" sz="2400" dirty="0" smtClean="0"/>
              <a:t>for clustering and dimension reduction (N points in space)</a:t>
            </a:r>
          </a:p>
          <a:p>
            <a:r>
              <a:rPr lang="en-US" sz="2400" b="1" dirty="0" smtClean="0"/>
              <a:t>Vector spaces </a:t>
            </a:r>
            <a:r>
              <a:rPr lang="en-US" sz="2400" dirty="0" smtClean="0"/>
              <a:t>have Euclidean distance and scalar products</a:t>
            </a:r>
          </a:p>
          <a:p>
            <a:pPr lvl="1"/>
            <a:r>
              <a:rPr lang="en-US" sz="2400" dirty="0" smtClean="0"/>
              <a:t>Algorithms can be O(N) and these are best for clustering but for MDS O(N) methods may not be best as obvious objective function O(N</a:t>
            </a:r>
            <a:r>
              <a:rPr lang="en-US" sz="2400" baseline="30000" dirty="0" smtClean="0"/>
              <a:t>2</a:t>
            </a:r>
            <a:r>
              <a:rPr lang="en-US" sz="2400" dirty="0" smtClean="0"/>
              <a:t>)</a:t>
            </a:r>
          </a:p>
          <a:p>
            <a:r>
              <a:rPr lang="en-US" sz="2800" dirty="0" smtClean="0"/>
              <a:t>MDS Minimizes </a:t>
            </a:r>
            <a:r>
              <a:rPr lang="en-US" altLang="ja-JP" sz="2800" dirty="0">
                <a:ea typeface="ＭＳ Ｐゴシック" pitchFamily="-112" charset="-128"/>
              </a:rPr>
              <a:t>Stress </a:t>
            </a:r>
            <a:br>
              <a:rPr lang="en-US" altLang="ja-JP" sz="2800" dirty="0">
                <a:ea typeface="ＭＳ Ｐゴシック" pitchFamily="-112" charset="-128"/>
              </a:rPr>
            </a:br>
            <a:r>
              <a:rPr lang="en-US" altLang="ja-JP" sz="2800" b="1" dirty="0">
                <a:ea typeface="ＭＳ Ｐゴシック" pitchFamily="-112" charset="-128"/>
              </a:rPr>
              <a:t>	</a:t>
            </a:r>
            <a:r>
              <a:rPr lang="en-US" altLang="ja-JP" sz="2800" b="1" dirty="0">
                <a:solidFill>
                  <a:srgbClr val="FF0000"/>
                </a:solidFill>
                <a:ea typeface="ＭＳ Ｐゴシック" pitchFamily="-112" charset="-128"/>
                <a:sym typeface="Symbol" pitchFamily="18" charset="2"/>
              </a:rPr>
              <a:t></a:t>
            </a:r>
            <a:r>
              <a:rPr lang="en-US" altLang="ja-JP" sz="2800" b="1" dirty="0">
                <a:solidFill>
                  <a:srgbClr val="FF0000"/>
                </a:solidFill>
                <a:ea typeface="ＭＳ Ｐゴシック" pitchFamily="-112" charset="-128"/>
              </a:rPr>
              <a:t>(</a:t>
            </a:r>
            <a:r>
              <a:rPr lang="en-US" altLang="ja-JP" sz="2800" b="1" u="sng" dirty="0">
                <a:solidFill>
                  <a:srgbClr val="FF0000"/>
                </a:solidFill>
                <a:ea typeface="ＭＳ Ｐゴシック" pitchFamily="-112" charset="-128"/>
              </a:rPr>
              <a:t>X</a:t>
            </a:r>
            <a:r>
              <a:rPr lang="en-US" altLang="ja-JP" sz="2800" b="1" dirty="0">
                <a:solidFill>
                  <a:srgbClr val="FF0000"/>
                </a:solidFill>
                <a:ea typeface="ＭＳ Ｐゴシック" pitchFamily="-112" charset="-128"/>
              </a:rPr>
              <a:t>) = </a:t>
            </a:r>
            <a:r>
              <a:rPr lang="en-US" altLang="ja-JP" sz="2800" b="1" dirty="0">
                <a:solidFill>
                  <a:srgbClr val="FF0000"/>
                </a:solidFill>
                <a:ea typeface="ＭＳ Ｐゴシック" pitchFamily="-112" charset="-128"/>
                <a:sym typeface="Symbol" pitchFamily="18" charset="2"/>
              </a:rPr>
              <a:t></a:t>
            </a:r>
            <a:r>
              <a:rPr lang="en-US" altLang="ja-JP" sz="2800" b="1" i="1" baseline="-25000" dirty="0" err="1" smtClean="0">
                <a:solidFill>
                  <a:srgbClr val="FF0000"/>
                </a:solidFill>
                <a:latin typeface="Arial" pitchFamily="34" charset="0"/>
                <a:ea typeface="ＭＳ Ｐゴシック" pitchFamily="-112" charset="-128"/>
              </a:rPr>
              <a:t>i</a:t>
            </a:r>
            <a:r>
              <a:rPr lang="en-US" altLang="ja-JP" sz="2800" b="1" i="1" baseline="-25000" dirty="0" smtClean="0">
                <a:solidFill>
                  <a:srgbClr val="FF0000"/>
                </a:solidFill>
                <a:latin typeface="Arial" pitchFamily="34" charset="0"/>
                <a:ea typeface="ＭＳ Ｐゴシック" pitchFamily="-112" charset="-128"/>
              </a:rPr>
              <a:t>&lt;j</a:t>
            </a:r>
            <a:r>
              <a:rPr lang="en-US" altLang="ja-JP" sz="2800" b="1" i="1" baseline="-25000" dirty="0" smtClean="0">
                <a:solidFill>
                  <a:srgbClr val="FF0000"/>
                </a:solidFill>
                <a:ea typeface="ＭＳ Ｐゴシック" pitchFamily="-112" charset="-128"/>
              </a:rPr>
              <a:t>=1</a:t>
            </a:r>
            <a:r>
              <a:rPr lang="en-US" altLang="ja-JP" sz="2800" b="1" i="1" baseline="30000" dirty="0" smtClean="0">
                <a:solidFill>
                  <a:srgbClr val="FF0000"/>
                </a:solidFill>
                <a:ea typeface="ＭＳ Ｐゴシック" pitchFamily="-112" charset="-128"/>
              </a:rPr>
              <a:t>N</a:t>
            </a:r>
            <a:r>
              <a:rPr lang="en-US" altLang="ja-JP" sz="2800" b="1" i="1" dirty="0" smtClean="0">
                <a:solidFill>
                  <a:srgbClr val="FF0000"/>
                </a:solidFill>
                <a:ea typeface="ＭＳ Ｐゴシック" pitchFamily="-112" charset="-128"/>
              </a:rPr>
              <a:t> </a:t>
            </a:r>
            <a:r>
              <a:rPr lang="en-US" altLang="ja-JP" sz="2800" b="1" dirty="0">
                <a:solidFill>
                  <a:srgbClr val="FF0000"/>
                </a:solidFill>
                <a:ea typeface="ＭＳ Ｐゴシック" pitchFamily="-112" charset="-128"/>
              </a:rPr>
              <a:t>weight(</a:t>
            </a:r>
            <a:r>
              <a:rPr lang="en-US" altLang="ja-JP" sz="2800" b="1" i="1" dirty="0" err="1">
                <a:solidFill>
                  <a:srgbClr val="FF0000"/>
                </a:solidFill>
                <a:ea typeface="ＭＳ Ｐゴシック" pitchFamily="-112" charset="-128"/>
              </a:rPr>
              <a:t>i,j</a:t>
            </a:r>
            <a:r>
              <a:rPr lang="en-US" altLang="ja-JP" sz="2800" b="1" dirty="0">
                <a:solidFill>
                  <a:srgbClr val="FF0000"/>
                </a:solidFill>
                <a:ea typeface="ＭＳ Ｐゴシック" pitchFamily="-112" charset="-128"/>
              </a:rPr>
              <a:t>) (</a:t>
            </a:r>
            <a:r>
              <a:rPr lang="en-US" sz="2800" b="1" dirty="0">
                <a:solidFill>
                  <a:srgbClr val="FF0000"/>
                </a:solidFill>
                <a:sym typeface="Symbol"/>
              </a:rPr>
              <a:t></a:t>
            </a:r>
            <a:r>
              <a:rPr lang="en-US" sz="2800" b="1" dirty="0">
                <a:solidFill>
                  <a:srgbClr val="FF0000"/>
                </a:solidFill>
              </a:rPr>
              <a:t>(</a:t>
            </a:r>
            <a:r>
              <a:rPr lang="en-US" sz="2800" b="1" i="1" dirty="0" err="1">
                <a:solidFill>
                  <a:srgbClr val="FF0000"/>
                </a:solidFill>
              </a:rPr>
              <a:t>i</a:t>
            </a:r>
            <a:r>
              <a:rPr lang="en-US" sz="2800" b="1" dirty="0">
                <a:solidFill>
                  <a:srgbClr val="FF0000"/>
                </a:solidFill>
              </a:rPr>
              <a:t>, </a:t>
            </a:r>
            <a:r>
              <a:rPr lang="en-US" sz="2800" b="1" i="1" dirty="0">
                <a:solidFill>
                  <a:srgbClr val="FF0000"/>
                </a:solidFill>
              </a:rPr>
              <a:t>j</a:t>
            </a:r>
            <a:r>
              <a:rPr lang="en-US" sz="2800" b="1" dirty="0">
                <a:solidFill>
                  <a:srgbClr val="FF0000"/>
                </a:solidFill>
              </a:rPr>
              <a:t>) </a:t>
            </a:r>
            <a:r>
              <a:rPr lang="en-US" altLang="ja-JP" sz="2800" b="1" dirty="0">
                <a:solidFill>
                  <a:srgbClr val="FF0000"/>
                </a:solidFill>
                <a:ea typeface="ＭＳ Ｐゴシック" pitchFamily="-112" charset="-128"/>
              </a:rPr>
              <a:t>- d(</a:t>
            </a:r>
            <a:r>
              <a:rPr lang="en-US" altLang="ja-JP" sz="2800" b="1" u="sng" dirty="0">
                <a:solidFill>
                  <a:srgbClr val="FF0000"/>
                </a:solidFill>
                <a:ea typeface="ＭＳ Ｐゴシック" pitchFamily="-112" charset="-128"/>
              </a:rPr>
              <a:t>X</a:t>
            </a:r>
            <a:r>
              <a:rPr lang="en-US" altLang="ja-JP" sz="2800" b="1" i="1" baseline="-25000" dirty="0">
                <a:solidFill>
                  <a:srgbClr val="FF0000"/>
                </a:solidFill>
                <a:ea typeface="ＭＳ Ｐゴシック" pitchFamily="-112" charset="-128"/>
              </a:rPr>
              <a:t>i </a:t>
            </a:r>
            <a:r>
              <a:rPr lang="en-US" altLang="ja-JP" sz="2800" b="1" i="1" dirty="0">
                <a:solidFill>
                  <a:srgbClr val="FF0000"/>
                </a:solidFill>
                <a:ea typeface="ＭＳ Ｐゴシック" pitchFamily="-112" charset="-128"/>
              </a:rPr>
              <a:t>, </a:t>
            </a:r>
            <a:r>
              <a:rPr lang="en-US" altLang="ja-JP" sz="2800" b="1" u="sng" dirty="0" err="1">
                <a:solidFill>
                  <a:srgbClr val="FF0000"/>
                </a:solidFill>
                <a:ea typeface="ＭＳ Ｐゴシック" pitchFamily="-112" charset="-128"/>
              </a:rPr>
              <a:t>X</a:t>
            </a:r>
            <a:r>
              <a:rPr lang="en-US" altLang="ja-JP" sz="2800" b="1" i="1" baseline="-25000" dirty="0" err="1">
                <a:solidFill>
                  <a:srgbClr val="FF0000"/>
                </a:solidFill>
                <a:ea typeface="ＭＳ Ｐゴシック" pitchFamily="-112" charset="-128"/>
              </a:rPr>
              <a:t>j</a:t>
            </a:r>
            <a:r>
              <a:rPr lang="en-US" altLang="ja-JP" sz="2800" b="1" dirty="0">
                <a:solidFill>
                  <a:srgbClr val="FF0000"/>
                </a:solidFill>
                <a:ea typeface="ＭＳ Ｐゴシック" pitchFamily="-112" charset="-128"/>
              </a:rPr>
              <a:t>))</a:t>
            </a:r>
            <a:r>
              <a:rPr lang="en-US" altLang="ja-JP" sz="2800" b="1" baseline="30000" dirty="0">
                <a:solidFill>
                  <a:srgbClr val="FF0000"/>
                </a:solidFill>
                <a:ea typeface="ＭＳ Ｐゴシック" pitchFamily="-112" charset="-128"/>
              </a:rPr>
              <a:t>2</a:t>
            </a:r>
            <a:r>
              <a:rPr lang="en-US" altLang="ja-JP" sz="2800" dirty="0">
                <a:solidFill>
                  <a:srgbClr val="FF0000"/>
                </a:solidFill>
                <a:ea typeface="ＭＳ Ｐゴシック" pitchFamily="-112" charset="-128"/>
              </a:rPr>
              <a:t> </a:t>
            </a:r>
            <a:endParaRPr lang="en-US" sz="2800" dirty="0" smtClean="0"/>
          </a:p>
          <a:p>
            <a:r>
              <a:rPr lang="en-US" sz="2400" b="1" dirty="0" err="1" smtClean="0"/>
              <a:t>Semimetric</a:t>
            </a:r>
            <a:r>
              <a:rPr lang="en-US" sz="2400" b="1" dirty="0" smtClean="0"/>
              <a:t> spaces </a:t>
            </a:r>
            <a:r>
              <a:rPr lang="en-US" sz="2400" dirty="0" smtClean="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endParaRPr lang="en-US" sz="2400" b="1" dirty="0" smtClean="0">
              <a:solidFill>
                <a:srgbClr val="FF0000"/>
              </a:solidFill>
            </a:endParaRPr>
          </a:p>
          <a:p>
            <a:r>
              <a:rPr lang="en-US" sz="2400" dirty="0" smtClean="0"/>
              <a:t>Note matrix solvers all use conjugate gradient – converges in 5-100 iterations – a big gain for matrix with a million rows. This removes factor of N in time complexity</a:t>
            </a:r>
          </a:p>
          <a:p>
            <a:r>
              <a:rPr lang="en-US" sz="2400" dirty="0" smtClean="0"/>
              <a:t>Ratio of #clusters to #points important; new ideas if ratio &gt;~ 0.1 </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46</a:t>
            </a:fld>
            <a:endParaRPr lang="en-US" dirty="0"/>
          </a:p>
        </p:txBody>
      </p:sp>
    </p:spTree>
    <p:extLst>
      <p:ext uri="{BB962C8B-B14F-4D97-AF65-F5344CB8AC3E}">
        <p14:creationId xmlns:p14="http://schemas.microsoft.com/office/powerpoint/2010/main" val="1065453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SPIDAL Examples</a:t>
            </a:r>
            <a:br>
              <a:rPr lang="en-US" dirty="0" smtClean="0"/>
            </a:b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34649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0352" cy="1143000"/>
          </a:xfrm>
        </p:spPr>
        <p:txBody>
          <a:bodyPr>
            <a:normAutofit fontScale="90000"/>
          </a:bodyPr>
          <a:lstStyle/>
          <a:p>
            <a:pPr algn="l"/>
            <a:r>
              <a:rPr lang="en-US" sz="2800" dirty="0"/>
              <a:t>The </a:t>
            </a:r>
            <a:r>
              <a:rPr lang="en-US" sz="2800" dirty="0" smtClean="0">
                <a:solidFill>
                  <a:schemeClr val="bg2">
                    <a:lumMod val="50000"/>
                  </a:schemeClr>
                </a:solidFill>
              </a:rPr>
              <a:t>brownish </a:t>
            </a:r>
            <a:r>
              <a:rPr lang="en-US" sz="2800" dirty="0">
                <a:solidFill>
                  <a:schemeClr val="bg2">
                    <a:lumMod val="50000"/>
                  </a:schemeClr>
                </a:solidFill>
              </a:rPr>
              <a:t>triangles </a:t>
            </a:r>
            <a:r>
              <a:rPr lang="en-US" sz="2800" dirty="0"/>
              <a:t>are </a:t>
            </a:r>
            <a:r>
              <a:rPr lang="en-US" sz="2800" dirty="0" smtClean="0"/>
              <a:t>stray </a:t>
            </a:r>
            <a:r>
              <a:rPr lang="en-US" sz="2800" dirty="0"/>
              <a:t>peaks outside any cluster. </a:t>
            </a:r>
            <a:r>
              <a:rPr lang="en-US" sz="2800" dirty="0" smtClean="0"/>
              <a:t/>
            </a:r>
            <a:br>
              <a:rPr lang="en-US" sz="2800" dirty="0" smtClean="0"/>
            </a:br>
            <a:r>
              <a:rPr lang="en-US" sz="2800" dirty="0" smtClean="0"/>
              <a:t>The </a:t>
            </a:r>
            <a:r>
              <a:rPr lang="en-US" sz="2800" dirty="0"/>
              <a:t>colored hexagons are peaks inside clusters with the </a:t>
            </a:r>
            <a:r>
              <a:rPr lang="en-US" sz="2800" dirty="0">
                <a:solidFill>
                  <a:schemeClr val="bg1"/>
                </a:solidFill>
              </a:rPr>
              <a:t>white hexagons </a:t>
            </a:r>
            <a:r>
              <a:rPr lang="en-US" sz="2800" dirty="0"/>
              <a:t>being determined cluster center</a:t>
            </a:r>
          </a:p>
        </p:txBody>
      </p:sp>
      <p:sp>
        <p:nvSpPr>
          <p:cNvPr id="3" name="Slide Number Placeholder 2"/>
          <p:cNvSpPr>
            <a:spLocks noGrp="1"/>
          </p:cNvSpPr>
          <p:nvPr>
            <p:ph type="sldNum" sz="quarter" idx="12"/>
          </p:nvPr>
        </p:nvSpPr>
        <p:spPr/>
        <p:txBody>
          <a:bodyPr/>
          <a:lstStyle/>
          <a:p>
            <a:fld id="{D8CFE096-9650-498C-990C-20F2420C253B}" type="slidenum">
              <a:rPr lang="en-US" smtClean="0"/>
              <a:pPr/>
              <a:t>48</a:t>
            </a:fld>
            <a:endParaRPr lang="en-US"/>
          </a:p>
        </p:txBody>
      </p:sp>
      <p:pic>
        <p:nvPicPr>
          <p:cNvPr id="4" name="Picture 3" descr="C:\Users\Geoffrey Fox\Desktop\PynePaper\clusterFinal-M200000-C30424Scaled_.png"/>
          <p:cNvPicPr/>
          <p:nvPr/>
        </p:nvPicPr>
        <p:blipFill>
          <a:blip r:embed="rId2">
            <a:extLst>
              <a:ext uri="{28A0092B-C50C-407E-A947-70E740481C1C}">
                <a14:useLocalDpi xmlns:a14="http://schemas.microsoft.com/office/drawing/2010/main" val="0"/>
              </a:ext>
            </a:extLst>
          </a:blip>
          <a:srcRect/>
          <a:stretch>
            <a:fillRect/>
          </a:stretch>
        </p:blipFill>
        <p:spPr bwMode="auto">
          <a:xfrm>
            <a:off x="13648" y="1676400"/>
            <a:ext cx="9144000" cy="5181600"/>
          </a:xfrm>
          <a:prstGeom prst="rect">
            <a:avLst/>
          </a:prstGeom>
          <a:noFill/>
          <a:ln>
            <a:noFill/>
          </a:ln>
        </p:spPr>
      </p:pic>
      <p:sp>
        <p:nvSpPr>
          <p:cNvPr id="5" name="TextBox 4"/>
          <p:cNvSpPr txBox="1"/>
          <p:nvPr/>
        </p:nvSpPr>
        <p:spPr>
          <a:xfrm>
            <a:off x="2743028" y="1828800"/>
            <a:ext cx="3685240" cy="830997"/>
          </a:xfrm>
          <a:prstGeom prst="rect">
            <a:avLst/>
          </a:prstGeom>
          <a:noFill/>
        </p:spPr>
        <p:txBody>
          <a:bodyPr wrap="none" rtlCol="0">
            <a:spAutoFit/>
          </a:bodyPr>
          <a:lstStyle/>
          <a:p>
            <a:r>
              <a:rPr lang="en-US" sz="2400" dirty="0" smtClean="0">
                <a:solidFill>
                  <a:schemeClr val="bg1"/>
                </a:solidFill>
              </a:rPr>
              <a:t>Fragment of 30,000 Clusters</a:t>
            </a:r>
            <a:br>
              <a:rPr lang="en-US" sz="2400" dirty="0" smtClean="0">
                <a:solidFill>
                  <a:schemeClr val="bg1"/>
                </a:solidFill>
              </a:rPr>
            </a:br>
            <a:r>
              <a:rPr lang="en-US" sz="2400" dirty="0" smtClean="0">
                <a:solidFill>
                  <a:schemeClr val="bg1"/>
                </a:solidFill>
              </a:rPr>
              <a:t>241605 Points</a:t>
            </a:r>
            <a:endParaRPr lang="en-US" sz="2400" dirty="0">
              <a:solidFill>
                <a:schemeClr val="bg1"/>
              </a:solidFill>
            </a:endParaRPr>
          </a:p>
        </p:txBody>
      </p:sp>
    </p:spTree>
    <p:extLst>
      <p:ext uri="{BB962C8B-B14F-4D97-AF65-F5344CB8AC3E}">
        <p14:creationId xmlns:p14="http://schemas.microsoft.com/office/powerpoint/2010/main" val="2781918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8" y="304800"/>
            <a:ext cx="4104526" cy="1143000"/>
          </a:xfrm>
        </p:spPr>
        <p:txBody>
          <a:bodyPr>
            <a:normAutofit fontScale="90000"/>
          </a:bodyPr>
          <a:lstStyle/>
          <a:p>
            <a:r>
              <a:rPr lang="en-US" dirty="0" smtClean="0"/>
              <a:t>“Divergent” Data Sample</a:t>
            </a:r>
            <a:br>
              <a:rPr lang="en-US" dirty="0" smtClean="0"/>
            </a:br>
            <a:r>
              <a:rPr lang="en-US" sz="3200" b="0" dirty="0" smtClean="0"/>
              <a:t>23 True Sequences</a:t>
            </a:r>
            <a:endParaRPr lang="en-US" sz="3200" b="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49</a:t>
            </a:fld>
            <a:endParaRPr lang="en-US"/>
          </a:p>
        </p:txBody>
      </p:sp>
      <p:grpSp>
        <p:nvGrpSpPr>
          <p:cNvPr id="2" name="Group 1"/>
          <p:cNvGrpSpPr/>
          <p:nvPr/>
        </p:nvGrpSpPr>
        <p:grpSpPr>
          <a:xfrm>
            <a:off x="4576281" y="2603100"/>
            <a:ext cx="4572000" cy="4254900"/>
            <a:chOff x="0" y="2270588"/>
            <a:chExt cx="4572000" cy="4254900"/>
          </a:xfrm>
        </p:grpSpPr>
        <p:pic>
          <p:nvPicPr>
            <p:cNvPr id="2053" name="Picture 5" descr="C:\Users\Geoffrey Fox\Downloads\divergent_15761_swg_da_cdhit097.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79" t="24303" r="15267" b="20721"/>
            <a:stretch/>
          </p:blipFill>
          <p:spPr bwMode="auto">
            <a:xfrm>
              <a:off x="0" y="2270588"/>
              <a:ext cx="4572000" cy="4254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59881" y="2280282"/>
              <a:ext cx="889987" cy="461665"/>
            </a:xfrm>
            <a:prstGeom prst="rect">
              <a:avLst/>
            </a:prstGeom>
            <a:noFill/>
          </p:spPr>
          <p:txBody>
            <a:bodyPr wrap="none" rtlCol="0">
              <a:spAutoFit/>
            </a:bodyPr>
            <a:lstStyle/>
            <a:p>
              <a:r>
                <a:rPr lang="en-US" sz="2400" b="1" dirty="0" err="1" smtClean="0">
                  <a:solidFill>
                    <a:schemeClr val="bg1"/>
                  </a:solidFill>
                </a:rPr>
                <a:t>CDhit</a:t>
              </a:r>
              <a:endParaRPr lang="en-US" sz="2400" b="1" dirty="0">
                <a:solidFill>
                  <a:schemeClr val="bg1"/>
                </a:solidFill>
              </a:endParaRPr>
            </a:p>
          </p:txBody>
        </p:sp>
      </p:grpSp>
      <p:grpSp>
        <p:nvGrpSpPr>
          <p:cNvPr id="10" name="Group 9"/>
          <p:cNvGrpSpPr/>
          <p:nvPr/>
        </p:nvGrpSpPr>
        <p:grpSpPr>
          <a:xfrm>
            <a:off x="0" y="2158179"/>
            <a:ext cx="4572000" cy="4692115"/>
            <a:chOff x="4578849" y="2165885"/>
            <a:chExt cx="4572000" cy="4692115"/>
          </a:xfrm>
        </p:grpSpPr>
        <p:pic>
          <p:nvPicPr>
            <p:cNvPr id="2054" name="Picture 6" descr="C:\Users\Geoffrey Fox\Downloads\divergent_15761_swg_da_uclust097.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93" t="19556" r="15241" b="20074"/>
            <a:stretch/>
          </p:blipFill>
          <p:spPr bwMode="auto">
            <a:xfrm>
              <a:off x="4578849" y="2165885"/>
              <a:ext cx="4572000" cy="4692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7632" y="2190126"/>
              <a:ext cx="1016368" cy="461665"/>
            </a:xfrm>
            <a:prstGeom prst="rect">
              <a:avLst/>
            </a:prstGeom>
            <a:noFill/>
          </p:spPr>
          <p:txBody>
            <a:bodyPr wrap="none" rtlCol="0">
              <a:spAutoFit/>
            </a:bodyPr>
            <a:lstStyle/>
            <a:p>
              <a:r>
                <a:rPr lang="en-US" sz="2400" b="1" dirty="0" err="1" smtClean="0">
                  <a:solidFill>
                    <a:schemeClr val="bg1"/>
                  </a:solidFill>
                </a:rPr>
                <a:t>UClust</a:t>
              </a:r>
              <a:endParaRPr lang="en-US" sz="2400" b="1" dirty="0">
                <a:solidFill>
                  <a:schemeClr val="bg1"/>
                </a:solidFill>
              </a:endParaRPr>
            </a:p>
          </p:txBody>
        </p:sp>
      </p:grpSp>
      <p:sp>
        <p:nvSpPr>
          <p:cNvPr id="11" name="TextBox 10"/>
          <p:cNvSpPr txBox="1"/>
          <p:nvPr/>
        </p:nvSpPr>
        <p:spPr>
          <a:xfrm>
            <a:off x="-2650" y="3156975"/>
            <a:ext cx="9233338" cy="3693319"/>
          </a:xfrm>
          <a:prstGeom prst="rect">
            <a:avLst/>
          </a:prstGeom>
          <a:solidFill>
            <a:schemeClr val="bg1"/>
          </a:solidFill>
          <a:ln>
            <a:solidFill>
              <a:schemeClr val="accent1"/>
            </a:solidFill>
          </a:ln>
        </p:spPr>
        <p:txBody>
          <a:bodyPr wrap="square" rtlCol="0">
            <a:spAutoFit/>
          </a:bodyPr>
          <a:lstStyle/>
          <a:p>
            <a:r>
              <a:rPr lang="en-US" b="1" dirty="0"/>
              <a:t>Divergent Data Set </a:t>
            </a:r>
            <a:r>
              <a:rPr lang="en-US" dirty="0"/>
              <a:t>                   </a:t>
            </a:r>
            <a:r>
              <a:rPr lang="en-US" dirty="0" smtClean="0"/>
              <a:t> </a:t>
            </a:r>
            <a:r>
              <a:rPr lang="en-US" dirty="0"/>
              <a:t>                                 </a:t>
            </a:r>
            <a:r>
              <a:rPr lang="en-US" dirty="0" smtClean="0"/>
              <a:t>                                </a:t>
            </a:r>
            <a:r>
              <a:rPr lang="en-US" b="1" dirty="0" err="1" smtClean="0"/>
              <a:t>UClust</a:t>
            </a:r>
            <a:r>
              <a:rPr lang="en-US" b="1" dirty="0" smtClean="0"/>
              <a:t> </a:t>
            </a:r>
            <a:r>
              <a:rPr lang="en-US" b="1" dirty="0"/>
              <a:t>(Cuts 0.65 </a:t>
            </a:r>
            <a:r>
              <a:rPr lang="en-US" b="1" dirty="0" smtClean="0"/>
              <a:t>to 0.95)</a:t>
            </a:r>
            <a:endParaRPr lang="en-US" dirty="0" smtClean="0"/>
          </a:p>
          <a:p>
            <a:r>
              <a:rPr lang="en-US" b="1" dirty="0"/>
              <a:t> </a:t>
            </a:r>
            <a:r>
              <a:rPr lang="en-US" b="1" dirty="0" smtClean="0"/>
              <a:t>                                                                                                  DAPWC</a:t>
            </a:r>
            <a:r>
              <a:rPr lang="en-US" b="1" dirty="0"/>
              <a:t>    0.65    0.75        </a:t>
            </a:r>
            <a:r>
              <a:rPr lang="en-US" b="1" dirty="0" smtClean="0"/>
              <a:t>0.85 </a:t>
            </a:r>
            <a:r>
              <a:rPr lang="en-US" b="1" dirty="0"/>
              <a:t>     </a:t>
            </a:r>
            <a:r>
              <a:rPr lang="en-US" b="1" dirty="0" smtClean="0"/>
              <a:t>0.95</a:t>
            </a:r>
            <a:r>
              <a:rPr lang="en-US" b="1" dirty="0"/>
              <a:t/>
            </a:r>
            <a:br>
              <a:rPr lang="en-US" b="1" dirty="0"/>
            </a:br>
            <a:r>
              <a:rPr lang="en-US" dirty="0"/>
              <a:t>Total </a:t>
            </a:r>
            <a:r>
              <a:rPr lang="en-US" dirty="0" smtClean="0"/>
              <a:t># of </a:t>
            </a:r>
            <a:r>
              <a:rPr lang="en-US" dirty="0"/>
              <a:t>clusters                                                           </a:t>
            </a:r>
            <a:r>
              <a:rPr lang="en-US" dirty="0" smtClean="0"/>
              <a:t>	         23</a:t>
            </a:r>
            <a:r>
              <a:rPr lang="en-US" dirty="0"/>
              <a:t>           </a:t>
            </a:r>
            <a:r>
              <a:rPr lang="en-US" dirty="0" smtClean="0"/>
              <a:t>4 </a:t>
            </a:r>
            <a:r>
              <a:rPr lang="en-US" dirty="0"/>
              <a:t>          10       36         </a:t>
            </a:r>
            <a:r>
              <a:rPr lang="en-US" dirty="0" smtClean="0"/>
              <a:t>91</a:t>
            </a:r>
            <a:r>
              <a:rPr lang="en-US" dirty="0"/>
              <a:t/>
            </a:r>
            <a:br>
              <a:rPr lang="en-US" dirty="0"/>
            </a:br>
            <a:r>
              <a:rPr lang="en-US" dirty="0"/>
              <a:t>Total </a:t>
            </a:r>
            <a:r>
              <a:rPr lang="en-US" dirty="0" smtClean="0"/>
              <a:t># </a:t>
            </a:r>
            <a:r>
              <a:rPr lang="en-US" dirty="0"/>
              <a:t>of clusters uniquely identified                         </a:t>
            </a:r>
            <a:r>
              <a:rPr lang="en-US" dirty="0" smtClean="0"/>
              <a:t>               23</a:t>
            </a:r>
            <a:r>
              <a:rPr lang="en-US" dirty="0"/>
              <a:t>           </a:t>
            </a:r>
            <a:r>
              <a:rPr lang="en-US" dirty="0" smtClean="0"/>
              <a:t>0</a:t>
            </a:r>
            <a:r>
              <a:rPr lang="en-US" dirty="0"/>
              <a:t>            0        </a:t>
            </a:r>
            <a:r>
              <a:rPr lang="en-US" dirty="0" smtClean="0"/>
              <a:t>13 </a:t>
            </a:r>
            <a:r>
              <a:rPr lang="en-US" dirty="0"/>
              <a:t>        </a:t>
            </a:r>
            <a:r>
              <a:rPr lang="en-US" dirty="0" smtClean="0"/>
              <a:t>16</a:t>
            </a:r>
            <a:r>
              <a:rPr lang="en-US" dirty="0"/>
              <a:t/>
            </a:r>
            <a:br>
              <a:rPr lang="en-US" dirty="0"/>
            </a:br>
            <a:r>
              <a:rPr lang="en-US" dirty="0" smtClean="0"/>
              <a:t>(</a:t>
            </a:r>
            <a:r>
              <a:rPr lang="en-US" dirty="0"/>
              <a:t>i.e. one original cluster goes to </a:t>
            </a:r>
            <a:r>
              <a:rPr lang="en-US" dirty="0" smtClean="0"/>
              <a:t>1 </a:t>
            </a:r>
            <a:r>
              <a:rPr lang="en-US" dirty="0" err="1"/>
              <a:t>uclust</a:t>
            </a:r>
            <a:r>
              <a:rPr lang="en-US" dirty="0"/>
              <a:t> cluster </a:t>
            </a:r>
            <a:r>
              <a:rPr lang="en-US" dirty="0" smtClean="0"/>
              <a:t>)</a:t>
            </a:r>
          </a:p>
          <a:p>
            <a:r>
              <a:rPr lang="en-US" dirty="0" smtClean="0"/>
              <a:t>Total # </a:t>
            </a:r>
            <a:r>
              <a:rPr lang="en-US" dirty="0"/>
              <a:t>of shared clusters with significant sharing    </a:t>
            </a:r>
            <a:r>
              <a:rPr lang="en-US" dirty="0" smtClean="0"/>
              <a:t>                 </a:t>
            </a:r>
            <a:r>
              <a:rPr lang="en-US" dirty="0"/>
              <a:t>0            </a:t>
            </a:r>
            <a:r>
              <a:rPr lang="en-US" dirty="0" smtClean="0"/>
              <a:t>4</a:t>
            </a:r>
            <a:r>
              <a:rPr lang="en-US" dirty="0"/>
              <a:t>           </a:t>
            </a:r>
            <a:r>
              <a:rPr lang="en-US" dirty="0" smtClean="0"/>
              <a:t>10 </a:t>
            </a:r>
            <a:r>
              <a:rPr lang="en-US" dirty="0"/>
              <a:t>        </a:t>
            </a:r>
            <a:r>
              <a:rPr lang="en-US" dirty="0" smtClean="0"/>
              <a:t>5 </a:t>
            </a:r>
            <a:r>
              <a:rPr lang="en-US" dirty="0"/>
              <a:t>          0</a:t>
            </a:r>
            <a:br>
              <a:rPr lang="en-US" dirty="0"/>
            </a:br>
            <a:r>
              <a:rPr lang="en-US" dirty="0"/>
              <a:t>(one </a:t>
            </a:r>
            <a:r>
              <a:rPr lang="en-US" dirty="0" err="1"/>
              <a:t>uclust</a:t>
            </a:r>
            <a:r>
              <a:rPr lang="en-US" dirty="0"/>
              <a:t> cluster goes to &gt; 1 real cluster)   </a:t>
            </a:r>
            <a:endParaRPr lang="en-US" dirty="0" smtClean="0"/>
          </a:p>
          <a:p>
            <a:r>
              <a:rPr lang="en-US" dirty="0" smtClean="0"/>
              <a:t>Total # </a:t>
            </a:r>
            <a:r>
              <a:rPr lang="en-US" dirty="0"/>
              <a:t>of </a:t>
            </a:r>
            <a:r>
              <a:rPr lang="en-US" dirty="0" err="1"/>
              <a:t>uclust</a:t>
            </a:r>
            <a:r>
              <a:rPr lang="en-US" dirty="0"/>
              <a:t> clusters that are just part of a real cluster     </a:t>
            </a:r>
            <a:r>
              <a:rPr lang="en-US" dirty="0" smtClean="0"/>
              <a:t>0</a:t>
            </a:r>
            <a:r>
              <a:rPr lang="en-US" dirty="0"/>
              <a:t>            </a:t>
            </a:r>
            <a:r>
              <a:rPr lang="en-US" dirty="0" smtClean="0"/>
              <a:t>4</a:t>
            </a:r>
            <a:r>
              <a:rPr lang="en-US" dirty="0"/>
              <a:t>           </a:t>
            </a:r>
            <a:r>
              <a:rPr lang="en-US" dirty="0" smtClean="0"/>
              <a:t>10 </a:t>
            </a:r>
            <a:r>
              <a:rPr lang="en-US" dirty="0"/>
              <a:t>     </a:t>
            </a:r>
            <a:r>
              <a:rPr lang="en-US" dirty="0" smtClean="0"/>
              <a:t>17(11</a:t>
            </a:r>
            <a:r>
              <a:rPr lang="en-US" dirty="0"/>
              <a:t>)  </a:t>
            </a:r>
            <a:r>
              <a:rPr lang="en-US" dirty="0" smtClean="0"/>
              <a:t>72(62</a:t>
            </a:r>
            <a:r>
              <a:rPr lang="en-US" dirty="0"/>
              <a:t>)</a:t>
            </a:r>
            <a:br>
              <a:rPr lang="en-US" dirty="0"/>
            </a:br>
            <a:r>
              <a:rPr lang="en-US" dirty="0"/>
              <a:t>(numbers in brackets only have one member) </a:t>
            </a:r>
          </a:p>
          <a:p>
            <a:r>
              <a:rPr lang="en-US" dirty="0" smtClean="0"/>
              <a:t>Total # </a:t>
            </a:r>
            <a:r>
              <a:rPr lang="en-US" dirty="0"/>
              <a:t>of real clusters that are </a:t>
            </a:r>
            <a:r>
              <a:rPr lang="en-US" dirty="0" smtClean="0"/>
              <a:t>1 </a:t>
            </a:r>
            <a:r>
              <a:rPr lang="en-US" dirty="0" err="1"/>
              <a:t>uclust</a:t>
            </a:r>
            <a:r>
              <a:rPr lang="en-US" dirty="0"/>
              <a:t> cluster    </a:t>
            </a:r>
            <a:r>
              <a:rPr lang="en-US" dirty="0" smtClean="0"/>
              <a:t>                     0</a:t>
            </a:r>
            <a:r>
              <a:rPr lang="en-US" dirty="0"/>
              <a:t>            </a:t>
            </a:r>
            <a:r>
              <a:rPr lang="en-US" dirty="0" smtClean="0"/>
              <a:t>14</a:t>
            </a:r>
            <a:r>
              <a:rPr lang="en-US" dirty="0"/>
              <a:t>            9          </a:t>
            </a:r>
            <a:r>
              <a:rPr lang="en-US" dirty="0" smtClean="0"/>
              <a:t>5 </a:t>
            </a:r>
            <a:r>
              <a:rPr lang="en-US" dirty="0"/>
              <a:t>         </a:t>
            </a:r>
            <a:r>
              <a:rPr lang="en-US" dirty="0" smtClean="0"/>
              <a:t>0</a:t>
            </a:r>
            <a:r>
              <a:rPr lang="en-US" dirty="0"/>
              <a:t/>
            </a:r>
            <a:br>
              <a:rPr lang="en-US" dirty="0"/>
            </a:br>
            <a:r>
              <a:rPr lang="en-US" dirty="0"/>
              <a:t>but </a:t>
            </a:r>
            <a:r>
              <a:rPr lang="en-US" dirty="0" err="1"/>
              <a:t>uclust</a:t>
            </a:r>
            <a:r>
              <a:rPr lang="en-US" dirty="0"/>
              <a:t> cluster is spread over multiple real clusters </a:t>
            </a:r>
            <a:endParaRPr lang="en-US" dirty="0" smtClean="0"/>
          </a:p>
          <a:p>
            <a:r>
              <a:rPr lang="en-US" dirty="0" smtClean="0"/>
              <a:t>Total # </a:t>
            </a:r>
            <a:r>
              <a:rPr lang="en-US" dirty="0"/>
              <a:t>of real clusters that have                                  </a:t>
            </a:r>
            <a:r>
              <a:rPr lang="en-US" dirty="0" smtClean="0"/>
              <a:t>                0</a:t>
            </a:r>
            <a:r>
              <a:rPr lang="en-US" dirty="0"/>
              <a:t>              </a:t>
            </a:r>
            <a:r>
              <a:rPr lang="en-US" dirty="0" smtClean="0"/>
              <a:t>9</a:t>
            </a:r>
            <a:r>
              <a:rPr lang="en-US" dirty="0"/>
              <a:t>           </a:t>
            </a:r>
            <a:r>
              <a:rPr lang="en-US" dirty="0" smtClean="0"/>
              <a:t>14 </a:t>
            </a:r>
            <a:r>
              <a:rPr lang="en-US" dirty="0"/>
              <a:t>        </a:t>
            </a:r>
            <a:r>
              <a:rPr lang="en-US" dirty="0" smtClean="0"/>
              <a:t>5 </a:t>
            </a:r>
            <a:r>
              <a:rPr lang="en-US" dirty="0"/>
              <a:t>         </a:t>
            </a:r>
            <a:r>
              <a:rPr lang="en-US" dirty="0" smtClean="0"/>
              <a:t>7</a:t>
            </a:r>
            <a:r>
              <a:rPr lang="en-US" dirty="0"/>
              <a:t/>
            </a:r>
            <a:br>
              <a:rPr lang="en-US" dirty="0"/>
            </a:br>
            <a:r>
              <a:rPr lang="en-US" dirty="0"/>
              <a:t>significant contribution from &gt; 1 </a:t>
            </a:r>
            <a:r>
              <a:rPr lang="en-US" dirty="0" err="1"/>
              <a:t>uclust</a:t>
            </a:r>
            <a:r>
              <a:rPr lang="en-US" dirty="0"/>
              <a:t> cluster  </a:t>
            </a:r>
            <a:endParaRPr lang="en-US" dirty="0" smtClean="0"/>
          </a:p>
        </p:txBody>
      </p:sp>
      <p:pic>
        <p:nvPicPr>
          <p:cNvPr id="2056" name="Picture 8" descr="C:\Users\Geoffrey Fox\Downloads\divergent_hist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946" y="7434"/>
            <a:ext cx="3741736" cy="26099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1338" y="7434"/>
            <a:ext cx="6550924" cy="6858000"/>
            <a:chOff x="17794" y="1598836"/>
            <a:chExt cx="6550924" cy="6858000"/>
          </a:xfrm>
        </p:grpSpPr>
        <p:pic>
          <p:nvPicPr>
            <p:cNvPr id="26" name="Picture 7" descr="C:\Users\Geoffrey Fox\Downloads\divergent_0(23)_to_0(23)_zeroidx.png"/>
            <p:cNvPicPr>
              <a:picLocks noChangeAspect="1" noChangeArrowheads="1"/>
            </p:cNvPicPr>
            <p:nvPr/>
          </p:nvPicPr>
          <p:blipFill rotWithShape="1">
            <a:blip r:embed="rId6">
              <a:extLst>
                <a:ext uri="{28A0092B-C50C-407E-A947-70E740481C1C}">
                  <a14:useLocalDpi xmlns:a14="http://schemas.microsoft.com/office/drawing/2010/main" val="0"/>
                </a:ext>
              </a:extLst>
            </a:blip>
            <a:srcRect l="27644" t="9994" r="28219" b="8838"/>
            <a:stretch/>
          </p:blipFill>
          <p:spPr bwMode="auto">
            <a:xfrm>
              <a:off x="17794" y="1598836"/>
              <a:ext cx="6550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314785" y="1624389"/>
              <a:ext cx="1253933" cy="461665"/>
            </a:xfrm>
            <a:prstGeom prst="rect">
              <a:avLst/>
            </a:prstGeom>
            <a:noFill/>
          </p:spPr>
          <p:txBody>
            <a:bodyPr wrap="none" rtlCol="0">
              <a:spAutoFit/>
            </a:bodyPr>
            <a:lstStyle/>
            <a:p>
              <a:r>
                <a:rPr lang="en-US" sz="2400" b="1" dirty="0">
                  <a:solidFill>
                    <a:schemeClr val="bg1"/>
                  </a:solidFill>
                </a:rPr>
                <a:t>DA-PWC</a:t>
              </a:r>
            </a:p>
          </p:txBody>
        </p:sp>
      </p:grpSp>
    </p:spTree>
    <p:extLst>
      <p:ext uri="{BB962C8B-B14F-4D97-AF65-F5344CB8AC3E}">
        <p14:creationId xmlns:p14="http://schemas.microsoft.com/office/powerpoint/2010/main" val="244690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Initiative</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smtClean="0"/>
              <a:t>Protein Universe Browser for COG Sequences with a few illustrative biologically identified clusters</a:t>
            </a:r>
          </a:p>
        </p:txBody>
      </p:sp>
      <p:sp>
        <p:nvSpPr>
          <p:cNvPr id="5" name="Slide Number Placeholder 5"/>
          <p:cNvSpPr>
            <a:spLocks noGrp="1"/>
          </p:cNvSpPr>
          <p:nvPr>
            <p:ph type="sldNum" sz="quarter" idx="12"/>
          </p:nvPr>
        </p:nvSpPr>
        <p:spPr/>
        <p:txBody>
          <a:bodyPr>
            <a:normAutofit/>
          </a:bodyPr>
          <a:lstStyle/>
          <a:p>
            <a:pPr>
              <a:lnSpc>
                <a:spcPct val="73000"/>
              </a:lnSpc>
            </a:pPr>
            <a:fld id="{0AC073B1-9238-43AB-AC67-3B16E1F5FAA3}" type="slidenum">
              <a:rPr lang="en-US" sz="1270"/>
              <a:pPr>
                <a:lnSpc>
                  <a:spcPct val="73000"/>
                </a:lnSpc>
              </a:pPr>
              <a:t>50</a:t>
            </a:fld>
            <a:endParaRPr lang="en-US" sz="127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286458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273630"/>
            <a:ext cx="9144000" cy="1144921"/>
          </a:xfrm>
        </p:spPr>
        <p:txBody>
          <a:bodyPr tIns="35199">
            <a:normAutofit fontScale="90000"/>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a:t>
            </a:r>
            <a:r>
              <a:rPr lang="en-US" dirty="0" smtClean="0"/>
              <a:t>biology distance (Needleman-</a:t>
            </a:r>
            <a:r>
              <a:rPr lang="en-US" dirty="0" err="1" smtClean="0"/>
              <a:t>Wunsch</a:t>
            </a:r>
            <a:r>
              <a:rPr lang="en-US" dirty="0" smtClean="0"/>
              <a:t>) </a:t>
            </a:r>
            <a:r>
              <a:rPr lang="en-US" dirty="0"/>
              <a:t>vs </a:t>
            </a:r>
            <a:r>
              <a:rPr lang="en-US" dirty="0" smtClean="0"/>
              <a:t>3D Euclidean Distances</a:t>
            </a:r>
            <a:endParaRPr lang="en-US" dirty="0"/>
          </a:p>
        </p:txBody>
      </p:sp>
      <p:sp>
        <p:nvSpPr>
          <p:cNvPr id="5" name="Slide Number Placeholder 5"/>
          <p:cNvSpPr>
            <a:spLocks noGrp="1"/>
          </p:cNvSpPr>
          <p:nvPr>
            <p:ph type="sldNum" sz="quarter" idx="12"/>
          </p:nvPr>
        </p:nvSpPr>
        <p:spPr/>
        <p:txBody>
          <a:bodyPr>
            <a:normAutofit/>
          </a:bodyPr>
          <a:lstStyle/>
          <a:p>
            <a:pPr>
              <a:defRPr/>
            </a:pPr>
            <a:fld id="{A4520876-8126-4A4E-88CD-DABA9C26EB89}" type="slidenum">
              <a:rPr lang="en-US"/>
              <a:pPr>
                <a:defRPr/>
              </a:pPr>
              <a:t>51</a:t>
            </a:fld>
            <a:endParaRPr lang="en-US"/>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6602"/>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533400" y="5884104"/>
            <a:ext cx="8251105" cy="461665"/>
          </a:xfrm>
          <a:prstGeom prst="rect">
            <a:avLst/>
          </a:prstGeom>
          <a:noFill/>
        </p:spPr>
        <p:txBody>
          <a:bodyPr wrap="none" rtlCol="0">
            <a:spAutoFit/>
          </a:bodyPr>
          <a:lstStyle/>
          <a:p>
            <a:r>
              <a:rPr lang="en-US" sz="2400" dirty="0" smtClean="0"/>
              <a:t>If d a distance, so is f(d) for any monotonic f. Optimize choice of f</a:t>
            </a:r>
            <a:endParaRPr lang="en-US" sz="2400" dirty="0"/>
          </a:p>
        </p:txBody>
      </p:sp>
    </p:spTree>
    <p:extLst>
      <p:ext uri="{BB962C8B-B14F-4D97-AF65-F5344CB8AC3E}">
        <p14:creationId xmlns:p14="http://schemas.microsoft.com/office/powerpoint/2010/main" val="36228220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678"/>
            <a:ext cx="9144000" cy="5421322"/>
          </a:xfrm>
          <a:prstGeom prst="rect">
            <a:avLst/>
          </a:prstGeom>
        </p:spPr>
      </p:pic>
    </p:spTree>
    <p:extLst>
      <p:ext uri="{BB962C8B-B14F-4D97-AF65-F5344CB8AC3E}">
        <p14:creationId xmlns:p14="http://schemas.microsoft.com/office/powerpoint/2010/main" val="22331994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538868" y="0"/>
            <a:ext cx="7605132" cy="6858000"/>
          </a:xfrm>
          <a:prstGeom prst="rect">
            <a:avLst/>
          </a:prstGeom>
        </p:spPr>
      </p:pic>
      <p:sp>
        <p:nvSpPr>
          <p:cNvPr id="3" name="Text Placeholder 2"/>
          <p:cNvSpPr>
            <a:spLocks noGrp="1"/>
          </p:cNvSpPr>
          <p:nvPr>
            <p:ph type="body" idx="1"/>
          </p:nvPr>
        </p:nvSpPr>
        <p:spPr>
          <a:xfrm>
            <a:off x="167811" y="295160"/>
            <a:ext cx="3512091" cy="1500187"/>
          </a:xfrm>
        </p:spPr>
        <p:txBody>
          <a:bodyPr/>
          <a:lstStyle/>
          <a:p>
            <a:r>
              <a:rPr lang="en-US" dirty="0" smtClean="0">
                <a:solidFill>
                  <a:schemeClr val="tx1"/>
                </a:solidFill>
              </a:rPr>
              <a:t>MDS gives classifying cluster centers and existing sequences for Fungi nice 3D Phylogenetic tree</a:t>
            </a:r>
            <a:r>
              <a:rPr lang="en-US" b="1" dirty="0" smtClean="0">
                <a:solidFill>
                  <a:schemeClr val="tx1"/>
                </a:solidFill>
              </a:rPr>
              <a:t>s</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709365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732998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2646" y="0"/>
            <a:ext cx="7977778" cy="6858000"/>
          </a:xfrm>
          <a:prstGeom prst="rect">
            <a:avLst/>
          </a:prstGeom>
          <a:noFill/>
        </p:spPr>
      </p:pic>
    </p:spTree>
    <p:extLst>
      <p:ext uri="{BB962C8B-B14F-4D97-AF65-F5344CB8AC3E}">
        <p14:creationId xmlns:p14="http://schemas.microsoft.com/office/powerpoint/2010/main" val="3942965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2400" b="1" dirty="0"/>
              <a:t>SPIDAL (Scalable Parallel Interoperable Data Analytics Library) </a:t>
            </a:r>
            <a:r>
              <a:rPr lang="en-US" sz="3600" b="1" dirty="0" smtClean="0"/>
              <a:t/>
            </a:r>
            <a:br>
              <a:rPr lang="en-US" sz="3600" b="1" dirty="0" smtClean="0"/>
            </a:br>
            <a:r>
              <a:rPr lang="en-US" sz="3600" b="1" dirty="0" smtClean="0"/>
              <a:t>Getting High Performance on Data Analytics</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b="1" dirty="0" smtClean="0">
                <a:solidFill>
                  <a:srgbClr val="FF0000"/>
                </a:solidFill>
              </a:rPr>
              <a:t>Performance of HPC and Productivity/Sustainability of ABDS</a:t>
            </a:r>
          </a:p>
          <a:p>
            <a:pPr>
              <a:spcBef>
                <a:spcPts val="0"/>
              </a:spcBef>
            </a:pPr>
            <a:r>
              <a:rPr lang="en-US" sz="2000" dirty="0" smtClean="0"/>
              <a:t>On </a:t>
            </a:r>
            <a:r>
              <a:rPr lang="en-US" sz="2000" dirty="0"/>
              <a:t>the systems side, we have two </a:t>
            </a:r>
            <a:r>
              <a:rPr lang="en-US" sz="2000" dirty="0" smtClean="0"/>
              <a:t>principles:</a:t>
            </a:r>
            <a:endParaRPr lang="en-US" sz="2000" dirty="0"/>
          </a:p>
          <a:p>
            <a:pPr lvl="1">
              <a:spcBef>
                <a:spcPts val="0"/>
              </a:spcBef>
            </a:pPr>
            <a:r>
              <a:rPr lang="en-US" sz="2000" dirty="0" smtClean="0">
                <a:solidFill>
                  <a:srgbClr val="FF0000"/>
                </a:solidFill>
              </a:rPr>
              <a:t>The </a:t>
            </a:r>
            <a:r>
              <a:rPr lang="en-US" sz="2000" dirty="0">
                <a:solidFill>
                  <a:srgbClr val="FF0000"/>
                </a:solidFill>
              </a:rPr>
              <a:t>Apache Big Data Stack with ~</a:t>
            </a:r>
            <a:r>
              <a:rPr lang="en-US" sz="2000" dirty="0" smtClean="0">
                <a:solidFill>
                  <a:srgbClr val="FF0000"/>
                </a:solidFill>
              </a:rPr>
              <a:t>140 </a:t>
            </a:r>
            <a:r>
              <a:rPr lang="en-US" sz="2000" dirty="0">
                <a:solidFill>
                  <a:srgbClr val="FF0000"/>
                </a:solidFill>
              </a:rPr>
              <a:t>projects has important broad functionality with a vital large support organization</a:t>
            </a:r>
          </a:p>
          <a:p>
            <a:pPr lvl="1">
              <a:spcBef>
                <a:spcPts val="0"/>
              </a:spcBef>
            </a:pPr>
            <a:r>
              <a:rPr lang="en-US" sz="2000" dirty="0" smtClean="0">
                <a:solidFill>
                  <a:srgbClr val="FF0000"/>
                </a:solidFill>
              </a:rPr>
              <a:t>HPC </a:t>
            </a:r>
            <a:r>
              <a:rPr lang="en-US" sz="2000" dirty="0">
                <a:solidFill>
                  <a:srgbClr val="FF0000"/>
                </a:solidFill>
              </a:rPr>
              <a:t>including MPI has striking success in delivering high performance, </a:t>
            </a:r>
            <a:endParaRPr lang="en-US" sz="2000" dirty="0" smtClean="0">
              <a:solidFill>
                <a:srgbClr val="FF0000"/>
              </a:solidFill>
            </a:endParaRPr>
          </a:p>
          <a:p>
            <a:pPr marL="457200" lvl="1" indent="0">
              <a:spcBef>
                <a:spcPts val="0"/>
              </a:spcBef>
              <a:buNone/>
            </a:pPr>
            <a:r>
              <a:rPr lang="en-US" sz="2000" dirty="0">
                <a:solidFill>
                  <a:srgbClr val="FF0000"/>
                </a:solidFill>
              </a:rPr>
              <a:t> </a:t>
            </a:r>
            <a:r>
              <a:rPr lang="en-US" sz="2000" dirty="0" smtClean="0">
                <a:solidFill>
                  <a:srgbClr val="FF0000"/>
                </a:solidFill>
              </a:rPr>
              <a:t>    however </a:t>
            </a:r>
            <a:r>
              <a:rPr lang="en-US" sz="2000" dirty="0">
                <a:solidFill>
                  <a:srgbClr val="FF0000"/>
                </a:solidFill>
              </a:rPr>
              <a:t>with </a:t>
            </a:r>
            <a:r>
              <a:rPr lang="en-US" sz="2000" dirty="0" smtClean="0">
                <a:solidFill>
                  <a:srgbClr val="FF0000"/>
                </a:solidFill>
              </a:rPr>
              <a:t>a </a:t>
            </a:r>
            <a:r>
              <a:rPr lang="en-US" sz="2000" dirty="0">
                <a:solidFill>
                  <a:srgbClr val="FF0000"/>
                </a:solidFill>
              </a:rPr>
              <a:t>fragile sustainability </a:t>
            </a:r>
            <a:r>
              <a:rPr lang="en-US" sz="2000" dirty="0" smtClean="0">
                <a:solidFill>
                  <a:srgbClr val="FF0000"/>
                </a:solidFill>
              </a:rPr>
              <a:t>model</a:t>
            </a:r>
            <a:endParaRPr lang="en-US" sz="2000" dirty="0">
              <a:solidFill>
                <a:srgbClr val="FF0000"/>
              </a:solidFill>
            </a:endParaRPr>
          </a:p>
          <a:p>
            <a:pPr>
              <a:spcBef>
                <a:spcPts val="0"/>
              </a:spcBef>
            </a:pPr>
            <a:r>
              <a:rPr lang="en-US" sz="2000" dirty="0" smtClean="0"/>
              <a:t>There are </a:t>
            </a:r>
            <a:r>
              <a:rPr lang="en-US" sz="2000" dirty="0" smtClean="0">
                <a:solidFill>
                  <a:srgbClr val="FF0000"/>
                </a:solidFill>
              </a:rPr>
              <a:t>key systems </a:t>
            </a:r>
            <a:r>
              <a:rPr lang="en-US" sz="2000" dirty="0">
                <a:solidFill>
                  <a:srgbClr val="FF000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FF0000"/>
                </a:solidFill>
              </a:rPr>
              <a:t>application abstractions </a:t>
            </a:r>
            <a:r>
              <a:rPr lang="en-US" sz="2000" dirty="0"/>
              <a:t>to </a:t>
            </a:r>
            <a:r>
              <a:rPr lang="en-US" sz="2000" dirty="0" smtClean="0"/>
              <a:t>support:</a:t>
            </a:r>
            <a:endParaRPr lang="en-US" sz="2000" dirty="0"/>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6660636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a:grpSpLocks noChangeAspect="1"/>
          </p:cNvGrpSpPr>
          <p:nvPr/>
        </p:nvGrpSpPr>
        <p:grpSpPr>
          <a:xfrm>
            <a:off x="1441154" y="0"/>
            <a:ext cx="6533529" cy="6858000"/>
            <a:chOff x="2376155" y="982372"/>
            <a:chExt cx="5197814" cy="5455954"/>
          </a:xfrm>
        </p:grpSpPr>
        <p:grpSp>
          <p:nvGrpSpPr>
            <p:cNvPr id="75" name="Group 74"/>
            <p:cNvGrpSpPr/>
            <p:nvPr/>
          </p:nvGrpSpPr>
          <p:grpSpPr>
            <a:xfrm>
              <a:off x="2376155" y="982372"/>
              <a:ext cx="5197814" cy="5455954"/>
              <a:chOff x="2440874" y="979385"/>
              <a:chExt cx="5197814" cy="5455954"/>
            </a:xfrm>
          </p:grpSpPr>
          <p:grpSp>
            <p:nvGrpSpPr>
              <p:cNvPr id="68" name="Group 67"/>
              <p:cNvGrpSpPr/>
              <p:nvPr/>
            </p:nvGrpSpPr>
            <p:grpSpPr>
              <a:xfrm>
                <a:off x="2440874" y="979385"/>
                <a:ext cx="5197814" cy="5455954"/>
                <a:chOff x="2440874" y="974140"/>
                <a:chExt cx="5197814" cy="5455954"/>
              </a:xfrm>
            </p:grpSpPr>
            <p:grpSp>
              <p:nvGrpSpPr>
                <p:cNvPr id="66" name="Group 65"/>
                <p:cNvGrpSpPr/>
                <p:nvPr/>
              </p:nvGrpSpPr>
              <p:grpSpPr>
                <a:xfrm>
                  <a:off x="2440874" y="974140"/>
                  <a:ext cx="5197814" cy="5455954"/>
                  <a:chOff x="840031" y="1200804"/>
                  <a:chExt cx="5197814" cy="5455954"/>
                </a:xfrm>
              </p:grpSpPr>
              <p:grpSp>
                <p:nvGrpSpPr>
                  <p:cNvPr id="2" name="Group 2"/>
                  <p:cNvGrpSpPr>
                    <a:grpSpLocks/>
                  </p:cNvGrpSpPr>
                  <p:nvPr/>
                </p:nvGrpSpPr>
                <p:grpSpPr bwMode="auto">
                  <a:xfrm>
                    <a:off x="840031" y="1200804"/>
                    <a:ext cx="5197814" cy="5455954"/>
                    <a:chOff x="4634" y="-3855"/>
                    <a:chExt cx="3031" cy="369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 y="-3809"/>
                      <a:ext cx="1861" cy="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 y="-2935"/>
                      <a:ext cx="1435" cy="3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 y="-2514"/>
                      <a:ext cx="1413" cy="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 y="-1667"/>
                      <a:ext cx="1386" cy="4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 y="-3318"/>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 y="-599"/>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 y="-1176"/>
                      <a:ext cx="1861" cy="5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0"/>
                    <p:cNvGrpSpPr>
                      <a:grpSpLocks/>
                    </p:cNvGrpSpPr>
                    <p:nvPr/>
                  </p:nvGrpSpPr>
                  <p:grpSpPr bwMode="auto">
                    <a:xfrm>
                      <a:off x="4682" y="-2301"/>
                      <a:ext cx="2983" cy="2142"/>
                      <a:chOff x="4682" y="-2301"/>
                      <a:chExt cx="2983" cy="2142"/>
                    </a:xfrm>
                  </p:grpSpPr>
                  <p:sp>
                    <p:nvSpPr>
                      <p:cNvPr id="1037" name="Freeform 11"/>
                      <p:cNvSpPr>
                        <a:spLocks/>
                      </p:cNvSpPr>
                      <p:nvPr/>
                    </p:nvSpPr>
                    <p:spPr bwMode="auto">
                      <a:xfrm>
                        <a:off x="4682" y="-2301"/>
                        <a:ext cx="2983" cy="2142"/>
                      </a:xfrm>
                      <a:custGeom>
                        <a:avLst/>
                        <a:gdLst>
                          <a:gd name="T0" fmla="+- 0 6174 4682"/>
                          <a:gd name="T1" fmla="*/ T0 w 2983"/>
                          <a:gd name="T2" fmla="+- 0 -2301 -2301"/>
                          <a:gd name="T3" fmla="*/ -2301 h 2142"/>
                          <a:gd name="T4" fmla="+- 0 6059 4682"/>
                          <a:gd name="T5" fmla="*/ T4 w 2983"/>
                          <a:gd name="T6" fmla="+- 0 -2295 -2301"/>
                          <a:gd name="T7" fmla="*/ -2295 h 2142"/>
                          <a:gd name="T8" fmla="+- 0 5945 4682"/>
                          <a:gd name="T9" fmla="*/ T8 w 2983"/>
                          <a:gd name="T10" fmla="+- 0 -2275 -2301"/>
                          <a:gd name="T11" fmla="*/ -2275 h 2142"/>
                          <a:gd name="T12" fmla="+- 0 5832 4682"/>
                          <a:gd name="T13" fmla="*/ T12 w 2983"/>
                          <a:gd name="T14" fmla="+- 0 -2244 -2301"/>
                          <a:gd name="T15" fmla="*/ -2244 h 2142"/>
                          <a:gd name="T16" fmla="+- 0 5720 4682"/>
                          <a:gd name="T17" fmla="*/ T16 w 2983"/>
                          <a:gd name="T18" fmla="+- 0 -2199 -2301"/>
                          <a:gd name="T19" fmla="*/ -2199 h 2142"/>
                          <a:gd name="T20" fmla="+- 0 5611 4682"/>
                          <a:gd name="T21" fmla="*/ T20 w 2983"/>
                          <a:gd name="T22" fmla="+- 0 -2141 -2301"/>
                          <a:gd name="T23" fmla="*/ -2141 h 2142"/>
                          <a:gd name="T24" fmla="+- 0 5505 4682"/>
                          <a:gd name="T25" fmla="*/ T24 w 2983"/>
                          <a:gd name="T26" fmla="+- 0 -2071 -2301"/>
                          <a:gd name="T27" fmla="*/ -2071 h 2142"/>
                          <a:gd name="T28" fmla="+- 0 5401 4682"/>
                          <a:gd name="T29" fmla="*/ T28 w 2983"/>
                          <a:gd name="T30" fmla="+- 0 -1988 -2301"/>
                          <a:gd name="T31" fmla="*/ -1988 h 2142"/>
                          <a:gd name="T32" fmla="+- 0 5302 4682"/>
                          <a:gd name="T33" fmla="*/ T32 w 2983"/>
                          <a:gd name="T34" fmla="+- 0 -1892 -2301"/>
                          <a:gd name="T35" fmla="*/ -1892 h 2142"/>
                          <a:gd name="T36" fmla="+- 0 5207 4682"/>
                          <a:gd name="T37" fmla="*/ T36 w 2983"/>
                          <a:gd name="T38" fmla="+- 0 -1783 -2301"/>
                          <a:gd name="T39" fmla="*/ -1783 h 2142"/>
                          <a:gd name="T40" fmla="+- 0 5117 4682"/>
                          <a:gd name="T41" fmla="*/ T40 w 2983"/>
                          <a:gd name="T42" fmla="+- 0 -1662 -2301"/>
                          <a:gd name="T43" fmla="*/ -1662 h 2142"/>
                          <a:gd name="T44" fmla="+- 0 5076 4682"/>
                          <a:gd name="T45" fmla="*/ T44 w 2983"/>
                          <a:gd name="T46" fmla="+- 0 -1599 -2301"/>
                          <a:gd name="T47" fmla="*/ -1599 h 2142"/>
                          <a:gd name="T48" fmla="+- 0 5036 4682"/>
                          <a:gd name="T49" fmla="*/ T48 w 2983"/>
                          <a:gd name="T50" fmla="+- 0 -1533 -2301"/>
                          <a:gd name="T51" fmla="*/ -1533 h 2142"/>
                          <a:gd name="T52" fmla="+- 0 4999 4682"/>
                          <a:gd name="T53" fmla="*/ T52 w 2983"/>
                          <a:gd name="T54" fmla="+- 0 -1467 -2301"/>
                          <a:gd name="T55" fmla="*/ -1467 h 2142"/>
                          <a:gd name="T56" fmla="+- 0 4963 4682"/>
                          <a:gd name="T57" fmla="*/ T56 w 2983"/>
                          <a:gd name="T58" fmla="+- 0 -1398 -2301"/>
                          <a:gd name="T59" fmla="*/ -1398 h 2142"/>
                          <a:gd name="T60" fmla="+- 0 4930 4682"/>
                          <a:gd name="T61" fmla="*/ T60 w 2983"/>
                          <a:gd name="T62" fmla="+- 0 -1328 -2301"/>
                          <a:gd name="T63" fmla="*/ -1328 h 2142"/>
                          <a:gd name="T64" fmla="+- 0 4899 4682"/>
                          <a:gd name="T65" fmla="*/ T64 w 2983"/>
                          <a:gd name="T66" fmla="+- 0 -1257 -2301"/>
                          <a:gd name="T67" fmla="*/ -1257 h 2142"/>
                          <a:gd name="T68" fmla="+- 0 4870 4682"/>
                          <a:gd name="T69" fmla="*/ T68 w 2983"/>
                          <a:gd name="T70" fmla="+- 0 -1184 -2301"/>
                          <a:gd name="T71" fmla="*/ -1184 h 2142"/>
                          <a:gd name="T72" fmla="+- 0 4843 4682"/>
                          <a:gd name="T73" fmla="*/ T72 w 2983"/>
                          <a:gd name="T74" fmla="+- 0 -1110 -2301"/>
                          <a:gd name="T75" fmla="*/ -1110 h 2142"/>
                          <a:gd name="T76" fmla="+- 0 4818 4682"/>
                          <a:gd name="T77" fmla="*/ T76 w 2983"/>
                          <a:gd name="T78" fmla="+- 0 -1035 -2301"/>
                          <a:gd name="T79" fmla="*/ -1035 h 2142"/>
                          <a:gd name="T80" fmla="+- 0 4796 4682"/>
                          <a:gd name="T81" fmla="*/ T80 w 2983"/>
                          <a:gd name="T82" fmla="+- 0 -959 -2301"/>
                          <a:gd name="T83" fmla="*/ -959 h 2142"/>
                          <a:gd name="T84" fmla="+- 0 4775 4682"/>
                          <a:gd name="T85" fmla="*/ T84 w 2983"/>
                          <a:gd name="T86" fmla="+- 0 -882 -2301"/>
                          <a:gd name="T87" fmla="*/ -882 h 2142"/>
                          <a:gd name="T88" fmla="+- 0 4756 4682"/>
                          <a:gd name="T89" fmla="*/ T88 w 2983"/>
                          <a:gd name="T90" fmla="+- 0 -804 -2301"/>
                          <a:gd name="T91" fmla="*/ -804 h 2142"/>
                          <a:gd name="T92" fmla="+- 0 4740 4682"/>
                          <a:gd name="T93" fmla="*/ T92 w 2983"/>
                          <a:gd name="T94" fmla="+- 0 -725 -2301"/>
                          <a:gd name="T95" fmla="*/ -725 h 2142"/>
                          <a:gd name="T96" fmla="+- 0 4726 4682"/>
                          <a:gd name="T97" fmla="*/ T96 w 2983"/>
                          <a:gd name="T98" fmla="+- 0 -646 -2301"/>
                          <a:gd name="T99" fmla="*/ -646 h 2142"/>
                          <a:gd name="T100" fmla="+- 0 4713 4682"/>
                          <a:gd name="T101" fmla="*/ T100 w 2983"/>
                          <a:gd name="T102" fmla="+- 0 -566 -2301"/>
                          <a:gd name="T103" fmla="*/ -566 h 2142"/>
                          <a:gd name="T104" fmla="+- 0 4703 4682"/>
                          <a:gd name="T105" fmla="*/ T104 w 2983"/>
                          <a:gd name="T106" fmla="+- 0 -485 -2301"/>
                          <a:gd name="T107" fmla="*/ -485 h 2142"/>
                          <a:gd name="T108" fmla="+- 0 4695 4682"/>
                          <a:gd name="T109" fmla="*/ T108 w 2983"/>
                          <a:gd name="T110" fmla="+- 0 -404 -2301"/>
                          <a:gd name="T111" fmla="*/ -404 h 2142"/>
                          <a:gd name="T112" fmla="+- 0 4688 4682"/>
                          <a:gd name="T113" fmla="*/ T112 w 2983"/>
                          <a:gd name="T114" fmla="+- 0 -322 -2301"/>
                          <a:gd name="T115" fmla="*/ -322 h 2142"/>
                          <a:gd name="T116" fmla="+- 0 4684 4682"/>
                          <a:gd name="T117" fmla="*/ T116 w 2983"/>
                          <a:gd name="T118" fmla="+- 0 -241 -2301"/>
                          <a:gd name="T119" fmla="*/ -241 h 2142"/>
                          <a:gd name="T120" fmla="+- 0 4682 4682"/>
                          <a:gd name="T121" fmla="*/ T120 w 2983"/>
                          <a:gd name="T122" fmla="+- 0 -159 -2301"/>
                          <a:gd name="T123" fmla="*/ -159 h 2142"/>
                          <a:gd name="T124" fmla="+- 0 7665 4682"/>
                          <a:gd name="T125" fmla="*/ T124 w 2983"/>
                          <a:gd name="T126" fmla="+- 0 -159 -2301"/>
                          <a:gd name="T127" fmla="*/ -159 h 2142"/>
                          <a:gd name="T128" fmla="+- 0 7663 4682"/>
                          <a:gd name="T129" fmla="*/ T128 w 2983"/>
                          <a:gd name="T130" fmla="+- 0 -241 -2301"/>
                          <a:gd name="T131" fmla="*/ -241 h 2142"/>
                          <a:gd name="T132" fmla="+- 0 7659 4682"/>
                          <a:gd name="T133" fmla="*/ T132 w 2983"/>
                          <a:gd name="T134" fmla="+- 0 -322 -2301"/>
                          <a:gd name="T135" fmla="*/ -322 h 2142"/>
                          <a:gd name="T136" fmla="+- 0 7653 4682"/>
                          <a:gd name="T137" fmla="*/ T136 w 2983"/>
                          <a:gd name="T138" fmla="+- 0 -403 -2301"/>
                          <a:gd name="T139" fmla="*/ -403 h 2142"/>
                          <a:gd name="T140" fmla="+- 0 7644 4682"/>
                          <a:gd name="T141" fmla="*/ T140 w 2983"/>
                          <a:gd name="T142" fmla="+- 0 -484 -2301"/>
                          <a:gd name="T143" fmla="*/ -484 h 2142"/>
                          <a:gd name="T144" fmla="+- 0 7634 4682"/>
                          <a:gd name="T145" fmla="*/ T144 w 2983"/>
                          <a:gd name="T146" fmla="+- 0 -565 -2301"/>
                          <a:gd name="T147" fmla="*/ -565 h 2142"/>
                          <a:gd name="T148" fmla="+- 0 7622 4682"/>
                          <a:gd name="T149" fmla="*/ T148 w 2983"/>
                          <a:gd name="T150" fmla="+- 0 -645 -2301"/>
                          <a:gd name="T151" fmla="*/ -645 h 2142"/>
                          <a:gd name="T152" fmla="+- 0 7607 4682"/>
                          <a:gd name="T153" fmla="*/ T152 w 2983"/>
                          <a:gd name="T154" fmla="+- 0 -724 -2301"/>
                          <a:gd name="T155" fmla="*/ -724 h 2142"/>
                          <a:gd name="T156" fmla="+- 0 7591 4682"/>
                          <a:gd name="T157" fmla="*/ T156 w 2983"/>
                          <a:gd name="T158" fmla="+- 0 -803 -2301"/>
                          <a:gd name="T159" fmla="*/ -803 h 2142"/>
                          <a:gd name="T160" fmla="+- 0 7572 4682"/>
                          <a:gd name="T161" fmla="*/ T160 w 2983"/>
                          <a:gd name="T162" fmla="+- 0 -881 -2301"/>
                          <a:gd name="T163" fmla="*/ -881 h 2142"/>
                          <a:gd name="T164" fmla="+- 0 7552 4682"/>
                          <a:gd name="T165" fmla="*/ T164 w 2983"/>
                          <a:gd name="T166" fmla="+- 0 -958 -2301"/>
                          <a:gd name="T167" fmla="*/ -958 h 2142"/>
                          <a:gd name="T168" fmla="+- 0 7529 4682"/>
                          <a:gd name="T169" fmla="*/ T168 w 2983"/>
                          <a:gd name="T170" fmla="+- 0 -1034 -2301"/>
                          <a:gd name="T171" fmla="*/ -1034 h 2142"/>
                          <a:gd name="T172" fmla="+- 0 7504 4682"/>
                          <a:gd name="T173" fmla="*/ T172 w 2983"/>
                          <a:gd name="T174" fmla="+- 0 -1109 -2301"/>
                          <a:gd name="T175" fmla="*/ -1109 h 2142"/>
                          <a:gd name="T176" fmla="+- 0 7477 4682"/>
                          <a:gd name="T177" fmla="*/ T176 w 2983"/>
                          <a:gd name="T178" fmla="+- 0 -1183 -2301"/>
                          <a:gd name="T179" fmla="*/ -1183 h 2142"/>
                          <a:gd name="T180" fmla="+- 0 7448 4682"/>
                          <a:gd name="T181" fmla="*/ T180 w 2983"/>
                          <a:gd name="T182" fmla="+- 0 -1256 -2301"/>
                          <a:gd name="T183" fmla="*/ -1256 h 2142"/>
                          <a:gd name="T184" fmla="+- 0 7417 4682"/>
                          <a:gd name="T185" fmla="*/ T184 w 2983"/>
                          <a:gd name="T186" fmla="+- 0 -1327 -2301"/>
                          <a:gd name="T187" fmla="*/ -1327 h 2142"/>
                          <a:gd name="T188" fmla="+- 0 7384 4682"/>
                          <a:gd name="T189" fmla="*/ T188 w 2983"/>
                          <a:gd name="T190" fmla="+- 0 -1397 -2301"/>
                          <a:gd name="T191" fmla="*/ -1397 h 2142"/>
                          <a:gd name="T192" fmla="+- 0 7349 4682"/>
                          <a:gd name="T193" fmla="*/ T192 w 2983"/>
                          <a:gd name="T194" fmla="+- 0 -1466 -2301"/>
                          <a:gd name="T195" fmla="*/ -1466 h 2142"/>
                          <a:gd name="T196" fmla="+- 0 7311 4682"/>
                          <a:gd name="T197" fmla="*/ T196 w 2983"/>
                          <a:gd name="T198" fmla="+- 0 -1532 -2301"/>
                          <a:gd name="T199" fmla="*/ -1532 h 2142"/>
                          <a:gd name="T200" fmla="+- 0 7272 4682"/>
                          <a:gd name="T201" fmla="*/ T200 w 2983"/>
                          <a:gd name="T202" fmla="+- 0 -1597 -2301"/>
                          <a:gd name="T203" fmla="*/ -1597 h 2142"/>
                          <a:gd name="T204" fmla="+- 0 7230 4682"/>
                          <a:gd name="T205" fmla="*/ T204 w 2983"/>
                          <a:gd name="T206" fmla="+- 0 -1661 -2301"/>
                          <a:gd name="T207" fmla="*/ -1661 h 2142"/>
                          <a:gd name="T208" fmla="+- 0 7140 4682"/>
                          <a:gd name="T209" fmla="*/ T208 w 2983"/>
                          <a:gd name="T210" fmla="+- 0 -1782 -2301"/>
                          <a:gd name="T211" fmla="*/ -1782 h 2142"/>
                          <a:gd name="T212" fmla="+- 0 7045 4682"/>
                          <a:gd name="T213" fmla="*/ T212 w 2983"/>
                          <a:gd name="T214" fmla="+- 0 -1891 -2301"/>
                          <a:gd name="T215" fmla="*/ -1891 h 2142"/>
                          <a:gd name="T216" fmla="+- 0 6946 4682"/>
                          <a:gd name="T217" fmla="*/ T216 w 2983"/>
                          <a:gd name="T218" fmla="+- 0 -1987 -2301"/>
                          <a:gd name="T219" fmla="*/ -1987 h 2142"/>
                          <a:gd name="T220" fmla="+- 0 6843 4682"/>
                          <a:gd name="T221" fmla="*/ T220 w 2983"/>
                          <a:gd name="T222" fmla="+- 0 -2070 -2301"/>
                          <a:gd name="T223" fmla="*/ -2070 h 2142"/>
                          <a:gd name="T224" fmla="+- 0 6736 4682"/>
                          <a:gd name="T225" fmla="*/ T224 w 2983"/>
                          <a:gd name="T226" fmla="+- 0 -2141 -2301"/>
                          <a:gd name="T227" fmla="*/ -2141 h 2142"/>
                          <a:gd name="T228" fmla="+- 0 6627 4682"/>
                          <a:gd name="T229" fmla="*/ T228 w 2983"/>
                          <a:gd name="T230" fmla="+- 0 -2198 -2301"/>
                          <a:gd name="T231" fmla="*/ -2198 h 2142"/>
                          <a:gd name="T232" fmla="+- 0 6515 4682"/>
                          <a:gd name="T233" fmla="*/ T232 w 2983"/>
                          <a:gd name="T234" fmla="+- 0 -2243 -2301"/>
                          <a:gd name="T235" fmla="*/ -2243 h 2142"/>
                          <a:gd name="T236" fmla="+- 0 6402 4682"/>
                          <a:gd name="T237" fmla="*/ T236 w 2983"/>
                          <a:gd name="T238" fmla="+- 0 -2275 -2301"/>
                          <a:gd name="T239" fmla="*/ -2275 h 2142"/>
                          <a:gd name="T240" fmla="+- 0 6288 4682"/>
                          <a:gd name="T241" fmla="*/ T240 w 2983"/>
                          <a:gd name="T242" fmla="+- 0 -2295 -2301"/>
                          <a:gd name="T243" fmla="*/ -2295 h 2142"/>
                          <a:gd name="T244" fmla="+- 0 6174 4682"/>
                          <a:gd name="T245" fmla="*/ T244 w 2983"/>
                          <a:gd name="T246" fmla="+- 0 -2301 -2301"/>
                          <a:gd name="T247" fmla="*/ -2301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1492" y="0"/>
                            </a:moveTo>
                            <a:lnTo>
                              <a:pt x="1377" y="6"/>
                            </a:lnTo>
                            <a:lnTo>
                              <a:pt x="1263" y="26"/>
                            </a:lnTo>
                            <a:lnTo>
                              <a:pt x="1150" y="57"/>
                            </a:lnTo>
                            <a:lnTo>
                              <a:pt x="1038" y="102"/>
                            </a:lnTo>
                            <a:lnTo>
                              <a:pt x="929" y="160"/>
                            </a:lnTo>
                            <a:lnTo>
                              <a:pt x="823" y="230"/>
                            </a:lnTo>
                            <a:lnTo>
                              <a:pt x="719" y="313"/>
                            </a:lnTo>
                            <a:lnTo>
                              <a:pt x="620" y="409"/>
                            </a:lnTo>
                            <a:lnTo>
                              <a:pt x="525" y="518"/>
                            </a:lnTo>
                            <a:lnTo>
                              <a:pt x="435" y="639"/>
                            </a:lnTo>
                            <a:lnTo>
                              <a:pt x="394" y="702"/>
                            </a:lnTo>
                            <a:lnTo>
                              <a:pt x="354" y="768"/>
                            </a:lnTo>
                            <a:lnTo>
                              <a:pt x="317" y="834"/>
                            </a:lnTo>
                            <a:lnTo>
                              <a:pt x="281" y="903"/>
                            </a:lnTo>
                            <a:lnTo>
                              <a:pt x="248" y="973"/>
                            </a:lnTo>
                            <a:lnTo>
                              <a:pt x="217" y="1044"/>
                            </a:lnTo>
                            <a:lnTo>
                              <a:pt x="188" y="1117"/>
                            </a:lnTo>
                            <a:lnTo>
                              <a:pt x="161" y="1191"/>
                            </a:lnTo>
                            <a:lnTo>
                              <a:pt x="136" y="1266"/>
                            </a:lnTo>
                            <a:lnTo>
                              <a:pt x="114" y="1342"/>
                            </a:lnTo>
                            <a:lnTo>
                              <a:pt x="93" y="1419"/>
                            </a:lnTo>
                            <a:lnTo>
                              <a:pt x="74" y="1497"/>
                            </a:lnTo>
                            <a:lnTo>
                              <a:pt x="58" y="1576"/>
                            </a:lnTo>
                            <a:lnTo>
                              <a:pt x="44" y="1655"/>
                            </a:lnTo>
                            <a:lnTo>
                              <a:pt x="31" y="1735"/>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3" y="58"/>
                            </a:lnTo>
                            <a:lnTo>
                              <a:pt x="1720" y="26"/>
                            </a:lnTo>
                            <a:lnTo>
                              <a:pt x="1606" y="6"/>
                            </a:lnTo>
                            <a:lnTo>
                              <a:pt x="14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12"/>
                    <p:cNvGrpSpPr>
                      <a:grpSpLocks/>
                    </p:cNvGrpSpPr>
                    <p:nvPr/>
                  </p:nvGrpSpPr>
                  <p:grpSpPr bwMode="auto">
                    <a:xfrm>
                      <a:off x="4682" y="-2301"/>
                      <a:ext cx="2983" cy="2142"/>
                      <a:chOff x="4682" y="-2301"/>
                      <a:chExt cx="2983" cy="2142"/>
                    </a:xfrm>
                  </p:grpSpPr>
                  <p:sp>
                    <p:nvSpPr>
                      <p:cNvPr id="1036" name="Freeform 13"/>
                      <p:cNvSpPr>
                        <a:spLocks/>
                      </p:cNvSpPr>
                      <p:nvPr/>
                    </p:nvSpPr>
                    <p:spPr bwMode="auto">
                      <a:xfrm>
                        <a:off x="4682" y="-2301"/>
                        <a:ext cx="2983" cy="2142"/>
                      </a:xfrm>
                      <a:custGeom>
                        <a:avLst/>
                        <a:gdLst>
                          <a:gd name="T0" fmla="+- 0 5120 4682"/>
                          <a:gd name="T1" fmla="*/ T0 w 2983"/>
                          <a:gd name="T2" fmla="+- 0 -1659 -2301"/>
                          <a:gd name="T3" fmla="*/ -1659 h 2142"/>
                          <a:gd name="T4" fmla="+- 0 5078 4682"/>
                          <a:gd name="T5" fmla="*/ T4 w 2983"/>
                          <a:gd name="T6" fmla="+- 0 -1596 -2301"/>
                          <a:gd name="T7" fmla="*/ -1596 h 2142"/>
                          <a:gd name="T8" fmla="+- 0 5038 4682"/>
                          <a:gd name="T9" fmla="*/ T8 w 2983"/>
                          <a:gd name="T10" fmla="+- 0 -1531 -2301"/>
                          <a:gd name="T11" fmla="*/ -1531 h 2142"/>
                          <a:gd name="T12" fmla="+- 0 5000 4682"/>
                          <a:gd name="T13" fmla="*/ T12 w 2983"/>
                          <a:gd name="T14" fmla="+- 0 -1465 -2301"/>
                          <a:gd name="T15" fmla="*/ -1465 h 2142"/>
                          <a:gd name="T16" fmla="+- 0 4965 4682"/>
                          <a:gd name="T17" fmla="*/ T16 w 2983"/>
                          <a:gd name="T18" fmla="+- 0 -1397 -2301"/>
                          <a:gd name="T19" fmla="*/ -1397 h 2142"/>
                          <a:gd name="T20" fmla="+- 0 4931 4682"/>
                          <a:gd name="T21" fmla="*/ T20 w 2983"/>
                          <a:gd name="T22" fmla="+- 0 -1327 -2301"/>
                          <a:gd name="T23" fmla="*/ -1327 h 2142"/>
                          <a:gd name="T24" fmla="+- 0 4900 4682"/>
                          <a:gd name="T25" fmla="*/ T24 w 2983"/>
                          <a:gd name="T26" fmla="+- 0 -1256 -2301"/>
                          <a:gd name="T27" fmla="*/ -1256 h 2142"/>
                          <a:gd name="T28" fmla="+- 0 4871 4682"/>
                          <a:gd name="T29" fmla="*/ T28 w 2983"/>
                          <a:gd name="T30" fmla="+- 0 -1184 -2301"/>
                          <a:gd name="T31" fmla="*/ -1184 h 2142"/>
                          <a:gd name="T32" fmla="+- 0 4844 4682"/>
                          <a:gd name="T33" fmla="*/ T32 w 2983"/>
                          <a:gd name="T34" fmla="+- 0 -1110 -2301"/>
                          <a:gd name="T35" fmla="*/ -1110 h 2142"/>
                          <a:gd name="T36" fmla="+- 0 4819 4682"/>
                          <a:gd name="T37" fmla="*/ T36 w 2983"/>
                          <a:gd name="T38" fmla="+- 0 -1035 -2301"/>
                          <a:gd name="T39" fmla="*/ -1035 h 2142"/>
                          <a:gd name="T40" fmla="+- 0 4796 4682"/>
                          <a:gd name="T41" fmla="*/ T40 w 2983"/>
                          <a:gd name="T42" fmla="+- 0 -959 -2301"/>
                          <a:gd name="T43" fmla="*/ -959 h 2142"/>
                          <a:gd name="T44" fmla="+- 0 4775 4682"/>
                          <a:gd name="T45" fmla="*/ T44 w 2983"/>
                          <a:gd name="T46" fmla="+- 0 -882 -2301"/>
                          <a:gd name="T47" fmla="*/ -882 h 2142"/>
                          <a:gd name="T48" fmla="+- 0 4757 4682"/>
                          <a:gd name="T49" fmla="*/ T48 w 2983"/>
                          <a:gd name="T50" fmla="+- 0 -804 -2301"/>
                          <a:gd name="T51" fmla="*/ -804 h 2142"/>
                          <a:gd name="T52" fmla="+- 0 4740 4682"/>
                          <a:gd name="T53" fmla="*/ T52 w 2983"/>
                          <a:gd name="T54" fmla="+- 0 -725 -2301"/>
                          <a:gd name="T55" fmla="*/ -725 h 2142"/>
                          <a:gd name="T56" fmla="+- 0 4726 4682"/>
                          <a:gd name="T57" fmla="*/ T56 w 2983"/>
                          <a:gd name="T58" fmla="+- 0 -645 -2301"/>
                          <a:gd name="T59" fmla="*/ -645 h 2142"/>
                          <a:gd name="T60" fmla="+- 0 4713 4682"/>
                          <a:gd name="T61" fmla="*/ T60 w 2983"/>
                          <a:gd name="T62" fmla="+- 0 -565 -2301"/>
                          <a:gd name="T63" fmla="*/ -565 h 2142"/>
                          <a:gd name="T64" fmla="+- 0 4703 4682"/>
                          <a:gd name="T65" fmla="*/ T64 w 2983"/>
                          <a:gd name="T66" fmla="+- 0 -485 -2301"/>
                          <a:gd name="T67" fmla="*/ -485 h 2142"/>
                          <a:gd name="T68" fmla="+- 0 4695 4682"/>
                          <a:gd name="T69" fmla="*/ T68 w 2983"/>
                          <a:gd name="T70" fmla="+- 0 -404 -2301"/>
                          <a:gd name="T71" fmla="*/ -404 h 2142"/>
                          <a:gd name="T72" fmla="+- 0 4688 4682"/>
                          <a:gd name="T73" fmla="*/ T72 w 2983"/>
                          <a:gd name="T74" fmla="+- 0 -322 -2301"/>
                          <a:gd name="T75" fmla="*/ -322 h 2142"/>
                          <a:gd name="T76" fmla="+- 0 4684 4682"/>
                          <a:gd name="T77" fmla="*/ T76 w 2983"/>
                          <a:gd name="T78" fmla="+- 0 -241 -2301"/>
                          <a:gd name="T79" fmla="*/ -241 h 2142"/>
                          <a:gd name="T80" fmla="+- 0 4682 4682"/>
                          <a:gd name="T81" fmla="*/ T80 w 2983"/>
                          <a:gd name="T82" fmla="+- 0 -159 -2301"/>
                          <a:gd name="T83" fmla="*/ -159 h 2142"/>
                          <a:gd name="T84" fmla="+- 0 7665 4682"/>
                          <a:gd name="T85" fmla="*/ T84 w 2983"/>
                          <a:gd name="T86" fmla="+- 0 -159 -2301"/>
                          <a:gd name="T87" fmla="*/ -159 h 2142"/>
                          <a:gd name="T88" fmla="+- 0 7663 4682"/>
                          <a:gd name="T89" fmla="*/ T88 w 2983"/>
                          <a:gd name="T90" fmla="+- 0 -241 -2301"/>
                          <a:gd name="T91" fmla="*/ -241 h 2142"/>
                          <a:gd name="T92" fmla="+- 0 7659 4682"/>
                          <a:gd name="T93" fmla="*/ T92 w 2983"/>
                          <a:gd name="T94" fmla="+- 0 -322 -2301"/>
                          <a:gd name="T95" fmla="*/ -322 h 2142"/>
                          <a:gd name="T96" fmla="+- 0 7653 4682"/>
                          <a:gd name="T97" fmla="*/ T96 w 2983"/>
                          <a:gd name="T98" fmla="+- 0 -403 -2301"/>
                          <a:gd name="T99" fmla="*/ -403 h 2142"/>
                          <a:gd name="T100" fmla="+- 0 7644 4682"/>
                          <a:gd name="T101" fmla="*/ T100 w 2983"/>
                          <a:gd name="T102" fmla="+- 0 -484 -2301"/>
                          <a:gd name="T103" fmla="*/ -484 h 2142"/>
                          <a:gd name="T104" fmla="+- 0 7634 4682"/>
                          <a:gd name="T105" fmla="*/ T104 w 2983"/>
                          <a:gd name="T106" fmla="+- 0 -565 -2301"/>
                          <a:gd name="T107" fmla="*/ -565 h 2142"/>
                          <a:gd name="T108" fmla="+- 0 7622 4682"/>
                          <a:gd name="T109" fmla="*/ T108 w 2983"/>
                          <a:gd name="T110" fmla="+- 0 -645 -2301"/>
                          <a:gd name="T111" fmla="*/ -645 h 2142"/>
                          <a:gd name="T112" fmla="+- 0 7607 4682"/>
                          <a:gd name="T113" fmla="*/ T112 w 2983"/>
                          <a:gd name="T114" fmla="+- 0 -724 -2301"/>
                          <a:gd name="T115" fmla="*/ -724 h 2142"/>
                          <a:gd name="T116" fmla="+- 0 7591 4682"/>
                          <a:gd name="T117" fmla="*/ T116 w 2983"/>
                          <a:gd name="T118" fmla="+- 0 -803 -2301"/>
                          <a:gd name="T119" fmla="*/ -803 h 2142"/>
                          <a:gd name="T120" fmla="+- 0 7572 4682"/>
                          <a:gd name="T121" fmla="*/ T120 w 2983"/>
                          <a:gd name="T122" fmla="+- 0 -881 -2301"/>
                          <a:gd name="T123" fmla="*/ -881 h 2142"/>
                          <a:gd name="T124" fmla="+- 0 7552 4682"/>
                          <a:gd name="T125" fmla="*/ T124 w 2983"/>
                          <a:gd name="T126" fmla="+- 0 -958 -2301"/>
                          <a:gd name="T127" fmla="*/ -958 h 2142"/>
                          <a:gd name="T128" fmla="+- 0 7529 4682"/>
                          <a:gd name="T129" fmla="*/ T128 w 2983"/>
                          <a:gd name="T130" fmla="+- 0 -1034 -2301"/>
                          <a:gd name="T131" fmla="*/ -1034 h 2142"/>
                          <a:gd name="T132" fmla="+- 0 7504 4682"/>
                          <a:gd name="T133" fmla="*/ T132 w 2983"/>
                          <a:gd name="T134" fmla="+- 0 -1109 -2301"/>
                          <a:gd name="T135" fmla="*/ -1109 h 2142"/>
                          <a:gd name="T136" fmla="+- 0 7477 4682"/>
                          <a:gd name="T137" fmla="*/ T136 w 2983"/>
                          <a:gd name="T138" fmla="+- 0 -1183 -2301"/>
                          <a:gd name="T139" fmla="*/ -1183 h 2142"/>
                          <a:gd name="T140" fmla="+- 0 7448 4682"/>
                          <a:gd name="T141" fmla="*/ T140 w 2983"/>
                          <a:gd name="T142" fmla="+- 0 -1256 -2301"/>
                          <a:gd name="T143" fmla="*/ -1256 h 2142"/>
                          <a:gd name="T144" fmla="+- 0 7417 4682"/>
                          <a:gd name="T145" fmla="*/ T144 w 2983"/>
                          <a:gd name="T146" fmla="+- 0 -1327 -2301"/>
                          <a:gd name="T147" fmla="*/ -1327 h 2142"/>
                          <a:gd name="T148" fmla="+- 0 7384 4682"/>
                          <a:gd name="T149" fmla="*/ T148 w 2983"/>
                          <a:gd name="T150" fmla="+- 0 -1397 -2301"/>
                          <a:gd name="T151" fmla="*/ -1397 h 2142"/>
                          <a:gd name="T152" fmla="+- 0 7349 4682"/>
                          <a:gd name="T153" fmla="*/ T152 w 2983"/>
                          <a:gd name="T154" fmla="+- 0 -1466 -2301"/>
                          <a:gd name="T155" fmla="*/ -1466 h 2142"/>
                          <a:gd name="T156" fmla="+- 0 7311 4682"/>
                          <a:gd name="T157" fmla="*/ T156 w 2983"/>
                          <a:gd name="T158" fmla="+- 0 -1532 -2301"/>
                          <a:gd name="T159" fmla="*/ -1532 h 2142"/>
                          <a:gd name="T160" fmla="+- 0 7272 4682"/>
                          <a:gd name="T161" fmla="*/ T160 w 2983"/>
                          <a:gd name="T162" fmla="+- 0 -1597 -2301"/>
                          <a:gd name="T163" fmla="*/ -1597 h 2142"/>
                          <a:gd name="T164" fmla="+- 0 7230 4682"/>
                          <a:gd name="T165" fmla="*/ T164 w 2983"/>
                          <a:gd name="T166" fmla="+- 0 -1661 -2301"/>
                          <a:gd name="T167" fmla="*/ -1661 h 2142"/>
                          <a:gd name="T168" fmla="+- 0 7140 4682"/>
                          <a:gd name="T169" fmla="*/ T168 w 2983"/>
                          <a:gd name="T170" fmla="+- 0 -1782 -2301"/>
                          <a:gd name="T171" fmla="*/ -1782 h 2142"/>
                          <a:gd name="T172" fmla="+- 0 7045 4682"/>
                          <a:gd name="T173" fmla="*/ T172 w 2983"/>
                          <a:gd name="T174" fmla="+- 0 -1891 -2301"/>
                          <a:gd name="T175" fmla="*/ -1891 h 2142"/>
                          <a:gd name="T176" fmla="+- 0 6946 4682"/>
                          <a:gd name="T177" fmla="*/ T176 w 2983"/>
                          <a:gd name="T178" fmla="+- 0 -1987 -2301"/>
                          <a:gd name="T179" fmla="*/ -1987 h 2142"/>
                          <a:gd name="T180" fmla="+- 0 6843 4682"/>
                          <a:gd name="T181" fmla="*/ T180 w 2983"/>
                          <a:gd name="T182" fmla="+- 0 -2070 -2301"/>
                          <a:gd name="T183" fmla="*/ -2070 h 2142"/>
                          <a:gd name="T184" fmla="+- 0 6736 4682"/>
                          <a:gd name="T185" fmla="*/ T184 w 2983"/>
                          <a:gd name="T186" fmla="+- 0 -2141 -2301"/>
                          <a:gd name="T187" fmla="*/ -2141 h 2142"/>
                          <a:gd name="T188" fmla="+- 0 6627 4682"/>
                          <a:gd name="T189" fmla="*/ T188 w 2983"/>
                          <a:gd name="T190" fmla="+- 0 -2198 -2301"/>
                          <a:gd name="T191" fmla="*/ -2198 h 2142"/>
                          <a:gd name="T192" fmla="+- 0 6516 4682"/>
                          <a:gd name="T193" fmla="*/ T192 w 2983"/>
                          <a:gd name="T194" fmla="+- 0 -2243 -2301"/>
                          <a:gd name="T195" fmla="*/ -2243 h 2142"/>
                          <a:gd name="T196" fmla="+- 0 6403 4682"/>
                          <a:gd name="T197" fmla="*/ T196 w 2983"/>
                          <a:gd name="T198" fmla="+- 0 -2275 -2301"/>
                          <a:gd name="T199" fmla="*/ -2275 h 2142"/>
                          <a:gd name="T200" fmla="+- 0 6288 4682"/>
                          <a:gd name="T201" fmla="*/ T200 w 2983"/>
                          <a:gd name="T202" fmla="+- 0 -2294 -2301"/>
                          <a:gd name="T203" fmla="*/ -2294 h 2142"/>
                          <a:gd name="T204" fmla="+- 0 6174 4682"/>
                          <a:gd name="T205" fmla="*/ T204 w 2983"/>
                          <a:gd name="T206" fmla="+- 0 -2301 -2301"/>
                          <a:gd name="T207" fmla="*/ -2301 h 2142"/>
                          <a:gd name="T208" fmla="+- 0 6059 4682"/>
                          <a:gd name="T209" fmla="*/ T208 w 2983"/>
                          <a:gd name="T210" fmla="+- 0 -2294 -2301"/>
                          <a:gd name="T211" fmla="*/ -2294 h 2142"/>
                          <a:gd name="T212" fmla="+- 0 5945 4682"/>
                          <a:gd name="T213" fmla="*/ T212 w 2983"/>
                          <a:gd name="T214" fmla="+- 0 -2275 -2301"/>
                          <a:gd name="T215" fmla="*/ -2275 h 2142"/>
                          <a:gd name="T216" fmla="+- 0 5832 4682"/>
                          <a:gd name="T217" fmla="*/ T216 w 2983"/>
                          <a:gd name="T218" fmla="+- 0 -2243 -2301"/>
                          <a:gd name="T219" fmla="*/ -2243 h 2142"/>
                          <a:gd name="T220" fmla="+- 0 5721 4682"/>
                          <a:gd name="T221" fmla="*/ T220 w 2983"/>
                          <a:gd name="T222" fmla="+- 0 -2198 -2301"/>
                          <a:gd name="T223" fmla="*/ -2198 h 2142"/>
                          <a:gd name="T224" fmla="+- 0 5612 4682"/>
                          <a:gd name="T225" fmla="*/ T224 w 2983"/>
                          <a:gd name="T226" fmla="+- 0 -2140 -2301"/>
                          <a:gd name="T227" fmla="*/ -2140 h 2142"/>
                          <a:gd name="T228" fmla="+- 0 5506 4682"/>
                          <a:gd name="T229" fmla="*/ T228 w 2983"/>
                          <a:gd name="T230" fmla="+- 0 -2069 -2301"/>
                          <a:gd name="T231" fmla="*/ -2069 h 2142"/>
                          <a:gd name="T232" fmla="+- 0 5403 4682"/>
                          <a:gd name="T233" fmla="*/ T232 w 2983"/>
                          <a:gd name="T234" fmla="+- 0 -1986 -2301"/>
                          <a:gd name="T235" fmla="*/ -1986 h 2142"/>
                          <a:gd name="T236" fmla="+- 0 5304 4682"/>
                          <a:gd name="T237" fmla="*/ T236 w 2983"/>
                          <a:gd name="T238" fmla="+- 0 -1890 -2301"/>
                          <a:gd name="T239" fmla="*/ -1890 h 2142"/>
                          <a:gd name="T240" fmla="+- 0 5210 4682"/>
                          <a:gd name="T241" fmla="*/ T240 w 2983"/>
                          <a:gd name="T242" fmla="+- 0 -1781 -2301"/>
                          <a:gd name="T243" fmla="*/ -1781 h 2142"/>
                          <a:gd name="T244" fmla="+- 0 5120 4682"/>
                          <a:gd name="T245" fmla="*/ T244 w 2983"/>
                          <a:gd name="T246" fmla="+- 0 -1659 -2301"/>
                          <a:gd name="T247" fmla="*/ -1659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438" y="642"/>
                            </a:moveTo>
                            <a:lnTo>
                              <a:pt x="396" y="705"/>
                            </a:lnTo>
                            <a:lnTo>
                              <a:pt x="356" y="770"/>
                            </a:lnTo>
                            <a:lnTo>
                              <a:pt x="318" y="836"/>
                            </a:lnTo>
                            <a:lnTo>
                              <a:pt x="283" y="904"/>
                            </a:lnTo>
                            <a:lnTo>
                              <a:pt x="249" y="974"/>
                            </a:lnTo>
                            <a:lnTo>
                              <a:pt x="218" y="1045"/>
                            </a:lnTo>
                            <a:lnTo>
                              <a:pt x="189" y="1117"/>
                            </a:lnTo>
                            <a:lnTo>
                              <a:pt x="162" y="1191"/>
                            </a:lnTo>
                            <a:lnTo>
                              <a:pt x="137" y="1266"/>
                            </a:lnTo>
                            <a:lnTo>
                              <a:pt x="114" y="1342"/>
                            </a:lnTo>
                            <a:lnTo>
                              <a:pt x="93" y="1419"/>
                            </a:lnTo>
                            <a:lnTo>
                              <a:pt x="75" y="1497"/>
                            </a:lnTo>
                            <a:lnTo>
                              <a:pt x="58" y="1576"/>
                            </a:lnTo>
                            <a:lnTo>
                              <a:pt x="44" y="1656"/>
                            </a:lnTo>
                            <a:lnTo>
                              <a:pt x="31" y="1736"/>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4" y="58"/>
                            </a:lnTo>
                            <a:lnTo>
                              <a:pt x="1721" y="26"/>
                            </a:lnTo>
                            <a:lnTo>
                              <a:pt x="1606" y="7"/>
                            </a:lnTo>
                            <a:lnTo>
                              <a:pt x="1492" y="0"/>
                            </a:lnTo>
                            <a:lnTo>
                              <a:pt x="1377" y="7"/>
                            </a:lnTo>
                            <a:lnTo>
                              <a:pt x="1263" y="26"/>
                            </a:lnTo>
                            <a:lnTo>
                              <a:pt x="1150" y="58"/>
                            </a:lnTo>
                            <a:lnTo>
                              <a:pt x="1039" y="103"/>
                            </a:lnTo>
                            <a:lnTo>
                              <a:pt x="930" y="161"/>
                            </a:lnTo>
                            <a:lnTo>
                              <a:pt x="824" y="232"/>
                            </a:lnTo>
                            <a:lnTo>
                              <a:pt x="721" y="315"/>
                            </a:lnTo>
                            <a:lnTo>
                              <a:pt x="622" y="411"/>
                            </a:lnTo>
                            <a:lnTo>
                              <a:pt x="528" y="520"/>
                            </a:lnTo>
                            <a:lnTo>
                              <a:pt x="438" y="642"/>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14"/>
                    <p:cNvGrpSpPr>
                      <a:grpSpLocks/>
                    </p:cNvGrpSpPr>
                    <p:nvPr/>
                  </p:nvGrpSpPr>
                  <p:grpSpPr bwMode="auto">
                    <a:xfrm>
                      <a:off x="4634" y="-3855"/>
                      <a:ext cx="2983" cy="1752"/>
                      <a:chOff x="4634" y="-3855"/>
                      <a:chExt cx="2983" cy="1752"/>
                    </a:xfrm>
                  </p:grpSpPr>
                  <p:sp>
                    <p:nvSpPr>
                      <p:cNvPr id="1035" name="Freeform 15"/>
                      <p:cNvSpPr>
                        <a:spLocks/>
                      </p:cNvSpPr>
                      <p:nvPr/>
                    </p:nvSpPr>
                    <p:spPr bwMode="auto">
                      <a:xfrm>
                        <a:off x="4634" y="-3855"/>
                        <a:ext cx="2983" cy="1752"/>
                      </a:xfrm>
                      <a:custGeom>
                        <a:avLst/>
                        <a:gdLst>
                          <a:gd name="T0" fmla="+- 0 7617 4634"/>
                          <a:gd name="T1" fmla="*/ T0 w 2983"/>
                          <a:gd name="T2" fmla="+- 0 -3855 -3855"/>
                          <a:gd name="T3" fmla="*/ -3855 h 1752"/>
                          <a:gd name="T4" fmla="+- 0 4634 4634"/>
                          <a:gd name="T5" fmla="*/ T4 w 2983"/>
                          <a:gd name="T6" fmla="+- 0 -3855 -3855"/>
                          <a:gd name="T7" fmla="*/ -3855 h 1752"/>
                          <a:gd name="T8" fmla="+- 0 4636 4634"/>
                          <a:gd name="T9" fmla="*/ T8 w 2983"/>
                          <a:gd name="T10" fmla="+- 0 -3788 -3855"/>
                          <a:gd name="T11" fmla="*/ -3788 h 1752"/>
                          <a:gd name="T12" fmla="+- 0 4640 4634"/>
                          <a:gd name="T13" fmla="*/ T12 w 2983"/>
                          <a:gd name="T14" fmla="+- 0 -3721 -3855"/>
                          <a:gd name="T15" fmla="*/ -3721 h 1752"/>
                          <a:gd name="T16" fmla="+- 0 4646 4634"/>
                          <a:gd name="T17" fmla="*/ T16 w 2983"/>
                          <a:gd name="T18" fmla="+- 0 -3655 -3855"/>
                          <a:gd name="T19" fmla="*/ -3655 h 1752"/>
                          <a:gd name="T20" fmla="+- 0 4655 4634"/>
                          <a:gd name="T21" fmla="*/ T20 w 2983"/>
                          <a:gd name="T22" fmla="+- 0 -3589 -3855"/>
                          <a:gd name="T23" fmla="*/ -3589 h 1752"/>
                          <a:gd name="T24" fmla="+- 0 4665 4634"/>
                          <a:gd name="T25" fmla="*/ T24 w 2983"/>
                          <a:gd name="T26" fmla="+- 0 -3523 -3855"/>
                          <a:gd name="T27" fmla="*/ -3523 h 1752"/>
                          <a:gd name="T28" fmla="+- 0 4677 4634"/>
                          <a:gd name="T29" fmla="*/ T28 w 2983"/>
                          <a:gd name="T30" fmla="+- 0 -3457 -3855"/>
                          <a:gd name="T31" fmla="*/ -3457 h 1752"/>
                          <a:gd name="T32" fmla="+- 0 4692 4634"/>
                          <a:gd name="T33" fmla="*/ T32 w 2983"/>
                          <a:gd name="T34" fmla="+- 0 -3392 -3855"/>
                          <a:gd name="T35" fmla="*/ -3392 h 1752"/>
                          <a:gd name="T36" fmla="+- 0 4708 4634"/>
                          <a:gd name="T37" fmla="*/ T36 w 2983"/>
                          <a:gd name="T38" fmla="+- 0 -3328 -3855"/>
                          <a:gd name="T39" fmla="*/ -3328 h 1752"/>
                          <a:gd name="T40" fmla="+- 0 4727 4634"/>
                          <a:gd name="T41" fmla="*/ T40 w 2983"/>
                          <a:gd name="T42" fmla="+- 0 -3264 -3855"/>
                          <a:gd name="T43" fmla="*/ -3264 h 1752"/>
                          <a:gd name="T44" fmla="+- 0 4748 4634"/>
                          <a:gd name="T45" fmla="*/ T44 w 2983"/>
                          <a:gd name="T46" fmla="+- 0 -3201 -3855"/>
                          <a:gd name="T47" fmla="*/ -3201 h 1752"/>
                          <a:gd name="T48" fmla="+- 0 4770 4634"/>
                          <a:gd name="T49" fmla="*/ T48 w 2983"/>
                          <a:gd name="T50" fmla="+- 0 -3139 -3855"/>
                          <a:gd name="T51" fmla="*/ -3139 h 1752"/>
                          <a:gd name="T52" fmla="+- 0 4795 4634"/>
                          <a:gd name="T53" fmla="*/ T52 w 2983"/>
                          <a:gd name="T54" fmla="+- 0 -3077 -3855"/>
                          <a:gd name="T55" fmla="*/ -3077 h 1752"/>
                          <a:gd name="T56" fmla="+- 0 4822 4634"/>
                          <a:gd name="T57" fmla="*/ T56 w 2983"/>
                          <a:gd name="T58" fmla="+- 0 -3017 -3855"/>
                          <a:gd name="T59" fmla="*/ -3017 h 1752"/>
                          <a:gd name="T60" fmla="+- 0 4851 4634"/>
                          <a:gd name="T61" fmla="*/ T60 w 2983"/>
                          <a:gd name="T62" fmla="+- 0 -2958 -3855"/>
                          <a:gd name="T63" fmla="*/ -2958 h 1752"/>
                          <a:gd name="T64" fmla="+- 0 4882 4634"/>
                          <a:gd name="T65" fmla="*/ T64 w 2983"/>
                          <a:gd name="T66" fmla="+- 0 -2899 -3855"/>
                          <a:gd name="T67" fmla="*/ -2899 h 1752"/>
                          <a:gd name="T68" fmla="+- 0 4915 4634"/>
                          <a:gd name="T69" fmla="*/ T68 w 2983"/>
                          <a:gd name="T70" fmla="+- 0 -2842 -3855"/>
                          <a:gd name="T71" fmla="*/ -2842 h 1752"/>
                          <a:gd name="T72" fmla="+- 0 4950 4634"/>
                          <a:gd name="T73" fmla="*/ T72 w 2983"/>
                          <a:gd name="T74" fmla="+- 0 -2786 -3855"/>
                          <a:gd name="T75" fmla="*/ -2786 h 1752"/>
                          <a:gd name="T76" fmla="+- 0 4988 4634"/>
                          <a:gd name="T77" fmla="*/ T76 w 2983"/>
                          <a:gd name="T78" fmla="+- 0 -2731 -3855"/>
                          <a:gd name="T79" fmla="*/ -2731 h 1752"/>
                          <a:gd name="T80" fmla="+- 0 5027 4634"/>
                          <a:gd name="T81" fmla="*/ T80 w 2983"/>
                          <a:gd name="T82" fmla="+- 0 -2678 -3855"/>
                          <a:gd name="T83" fmla="*/ -2678 h 1752"/>
                          <a:gd name="T84" fmla="+- 0 5069 4634"/>
                          <a:gd name="T85" fmla="*/ T84 w 2983"/>
                          <a:gd name="T86" fmla="+- 0 -2627 -3855"/>
                          <a:gd name="T87" fmla="*/ -2627 h 1752"/>
                          <a:gd name="T88" fmla="+- 0 5159 4634"/>
                          <a:gd name="T89" fmla="*/ T88 w 2983"/>
                          <a:gd name="T90" fmla="+- 0 -2527 -3855"/>
                          <a:gd name="T91" fmla="*/ -2527 h 1752"/>
                          <a:gd name="T92" fmla="+- 0 5254 4634"/>
                          <a:gd name="T93" fmla="*/ T92 w 2983"/>
                          <a:gd name="T94" fmla="+- 0 -2438 -3855"/>
                          <a:gd name="T95" fmla="*/ -2438 h 1752"/>
                          <a:gd name="T96" fmla="+- 0 5353 4634"/>
                          <a:gd name="T97" fmla="*/ T96 w 2983"/>
                          <a:gd name="T98" fmla="+- 0 -2360 -3855"/>
                          <a:gd name="T99" fmla="*/ -2360 h 1752"/>
                          <a:gd name="T100" fmla="+- 0 5457 4634"/>
                          <a:gd name="T101" fmla="*/ T100 w 2983"/>
                          <a:gd name="T102" fmla="+- 0 -2291 -3855"/>
                          <a:gd name="T103" fmla="*/ -2291 h 1752"/>
                          <a:gd name="T104" fmla="+- 0 5563 4634"/>
                          <a:gd name="T105" fmla="*/ T104 w 2983"/>
                          <a:gd name="T106" fmla="+- 0 -2234 -3855"/>
                          <a:gd name="T107" fmla="*/ -2234 h 1752"/>
                          <a:gd name="T108" fmla="+- 0 5672 4634"/>
                          <a:gd name="T109" fmla="*/ T108 w 2983"/>
                          <a:gd name="T110" fmla="+- 0 -2187 -3855"/>
                          <a:gd name="T111" fmla="*/ -2187 h 1752"/>
                          <a:gd name="T112" fmla="+- 0 5784 4634"/>
                          <a:gd name="T113" fmla="*/ T112 w 2983"/>
                          <a:gd name="T114" fmla="+- 0 -2150 -3855"/>
                          <a:gd name="T115" fmla="*/ -2150 h 1752"/>
                          <a:gd name="T116" fmla="+- 0 5897 4634"/>
                          <a:gd name="T117" fmla="*/ T116 w 2983"/>
                          <a:gd name="T118" fmla="+- 0 -2124 -3855"/>
                          <a:gd name="T119" fmla="*/ -2124 h 1752"/>
                          <a:gd name="T120" fmla="+- 0 6011 4634"/>
                          <a:gd name="T121" fmla="*/ T120 w 2983"/>
                          <a:gd name="T122" fmla="+- 0 -2108 -3855"/>
                          <a:gd name="T123" fmla="*/ -2108 h 1752"/>
                          <a:gd name="T124" fmla="+- 0 6126 4634"/>
                          <a:gd name="T125" fmla="*/ T124 w 2983"/>
                          <a:gd name="T126" fmla="+- 0 -2103 -3855"/>
                          <a:gd name="T127" fmla="*/ -2103 h 1752"/>
                          <a:gd name="T128" fmla="+- 0 6240 4634"/>
                          <a:gd name="T129" fmla="*/ T128 w 2983"/>
                          <a:gd name="T130" fmla="+- 0 -2108 -3855"/>
                          <a:gd name="T131" fmla="*/ -2108 h 1752"/>
                          <a:gd name="T132" fmla="+- 0 6354 4634"/>
                          <a:gd name="T133" fmla="*/ T132 w 2983"/>
                          <a:gd name="T134" fmla="+- 0 -2124 -3855"/>
                          <a:gd name="T135" fmla="*/ -2124 h 1752"/>
                          <a:gd name="T136" fmla="+- 0 6468 4634"/>
                          <a:gd name="T137" fmla="*/ T136 w 2983"/>
                          <a:gd name="T138" fmla="+- 0 -2150 -3855"/>
                          <a:gd name="T139" fmla="*/ -2150 h 1752"/>
                          <a:gd name="T140" fmla="+- 0 6579 4634"/>
                          <a:gd name="T141" fmla="*/ T140 w 2983"/>
                          <a:gd name="T142" fmla="+- 0 -2186 -3855"/>
                          <a:gd name="T143" fmla="*/ -2186 h 1752"/>
                          <a:gd name="T144" fmla="+- 0 6688 4634"/>
                          <a:gd name="T145" fmla="*/ T144 w 2983"/>
                          <a:gd name="T146" fmla="+- 0 -2234 -3855"/>
                          <a:gd name="T147" fmla="*/ -2234 h 1752"/>
                          <a:gd name="T148" fmla="+- 0 6795 4634"/>
                          <a:gd name="T149" fmla="*/ T148 w 2983"/>
                          <a:gd name="T150" fmla="+- 0 -2291 -3855"/>
                          <a:gd name="T151" fmla="*/ -2291 h 1752"/>
                          <a:gd name="T152" fmla="+- 0 6898 4634"/>
                          <a:gd name="T153" fmla="*/ T152 w 2983"/>
                          <a:gd name="T154" fmla="+- 0 -2359 -3855"/>
                          <a:gd name="T155" fmla="*/ -2359 h 1752"/>
                          <a:gd name="T156" fmla="+- 0 6997 4634"/>
                          <a:gd name="T157" fmla="*/ T156 w 2983"/>
                          <a:gd name="T158" fmla="+- 0 -2437 -3855"/>
                          <a:gd name="T159" fmla="*/ -2437 h 1752"/>
                          <a:gd name="T160" fmla="+- 0 7092 4634"/>
                          <a:gd name="T161" fmla="*/ T160 w 2983"/>
                          <a:gd name="T162" fmla="+- 0 -2526 -3855"/>
                          <a:gd name="T163" fmla="*/ -2526 h 1752"/>
                          <a:gd name="T164" fmla="+- 0 7182 4634"/>
                          <a:gd name="T165" fmla="*/ T164 w 2983"/>
                          <a:gd name="T166" fmla="+- 0 -2626 -3855"/>
                          <a:gd name="T167" fmla="*/ -2626 h 1752"/>
                          <a:gd name="T168" fmla="+- 0 7224 4634"/>
                          <a:gd name="T169" fmla="*/ T168 w 2983"/>
                          <a:gd name="T170" fmla="+- 0 -2677 -3855"/>
                          <a:gd name="T171" fmla="*/ -2677 h 1752"/>
                          <a:gd name="T172" fmla="+- 0 7263 4634"/>
                          <a:gd name="T173" fmla="*/ T172 w 2983"/>
                          <a:gd name="T174" fmla="+- 0 -2731 -3855"/>
                          <a:gd name="T175" fmla="*/ -2731 h 1752"/>
                          <a:gd name="T176" fmla="+- 0 7301 4634"/>
                          <a:gd name="T177" fmla="*/ T176 w 2983"/>
                          <a:gd name="T178" fmla="+- 0 -2785 -3855"/>
                          <a:gd name="T179" fmla="*/ -2785 h 1752"/>
                          <a:gd name="T180" fmla="+- 0 7336 4634"/>
                          <a:gd name="T181" fmla="*/ T180 w 2983"/>
                          <a:gd name="T182" fmla="+- 0 -2841 -3855"/>
                          <a:gd name="T183" fmla="*/ -2841 h 1752"/>
                          <a:gd name="T184" fmla="+- 0 7369 4634"/>
                          <a:gd name="T185" fmla="*/ T184 w 2983"/>
                          <a:gd name="T186" fmla="+- 0 -2898 -3855"/>
                          <a:gd name="T187" fmla="*/ -2898 h 1752"/>
                          <a:gd name="T188" fmla="+- 0 7400 4634"/>
                          <a:gd name="T189" fmla="*/ T188 w 2983"/>
                          <a:gd name="T190" fmla="+- 0 -2957 -3855"/>
                          <a:gd name="T191" fmla="*/ -2957 h 1752"/>
                          <a:gd name="T192" fmla="+- 0 7429 4634"/>
                          <a:gd name="T193" fmla="*/ T192 w 2983"/>
                          <a:gd name="T194" fmla="+- 0 -3016 -3855"/>
                          <a:gd name="T195" fmla="*/ -3016 h 1752"/>
                          <a:gd name="T196" fmla="+- 0 7456 4634"/>
                          <a:gd name="T197" fmla="*/ T196 w 2983"/>
                          <a:gd name="T198" fmla="+- 0 -3077 -3855"/>
                          <a:gd name="T199" fmla="*/ -3077 h 1752"/>
                          <a:gd name="T200" fmla="+- 0 7481 4634"/>
                          <a:gd name="T201" fmla="*/ T200 w 2983"/>
                          <a:gd name="T202" fmla="+- 0 -3138 -3855"/>
                          <a:gd name="T203" fmla="*/ -3138 h 1752"/>
                          <a:gd name="T204" fmla="+- 0 7503 4634"/>
                          <a:gd name="T205" fmla="*/ T204 w 2983"/>
                          <a:gd name="T206" fmla="+- 0 -3200 -3855"/>
                          <a:gd name="T207" fmla="*/ -3200 h 1752"/>
                          <a:gd name="T208" fmla="+- 0 7524 4634"/>
                          <a:gd name="T209" fmla="*/ T208 w 2983"/>
                          <a:gd name="T210" fmla="+- 0 -3263 -3855"/>
                          <a:gd name="T211" fmla="*/ -3263 h 1752"/>
                          <a:gd name="T212" fmla="+- 0 7543 4634"/>
                          <a:gd name="T213" fmla="*/ T212 w 2983"/>
                          <a:gd name="T214" fmla="+- 0 -3327 -3855"/>
                          <a:gd name="T215" fmla="*/ -3327 h 1752"/>
                          <a:gd name="T216" fmla="+- 0 7559 4634"/>
                          <a:gd name="T217" fmla="*/ T216 w 2983"/>
                          <a:gd name="T218" fmla="+- 0 -3392 -3855"/>
                          <a:gd name="T219" fmla="*/ -3392 h 1752"/>
                          <a:gd name="T220" fmla="+- 0 7574 4634"/>
                          <a:gd name="T221" fmla="*/ T220 w 2983"/>
                          <a:gd name="T222" fmla="+- 0 -3457 -3855"/>
                          <a:gd name="T223" fmla="*/ -3457 h 1752"/>
                          <a:gd name="T224" fmla="+- 0 7586 4634"/>
                          <a:gd name="T225" fmla="*/ T224 w 2983"/>
                          <a:gd name="T226" fmla="+- 0 -3522 -3855"/>
                          <a:gd name="T227" fmla="*/ -3522 h 1752"/>
                          <a:gd name="T228" fmla="+- 0 7596 4634"/>
                          <a:gd name="T229" fmla="*/ T228 w 2983"/>
                          <a:gd name="T230" fmla="+- 0 -3588 -3855"/>
                          <a:gd name="T231" fmla="*/ -3588 h 1752"/>
                          <a:gd name="T232" fmla="+- 0 7605 4634"/>
                          <a:gd name="T233" fmla="*/ T232 w 2983"/>
                          <a:gd name="T234" fmla="+- 0 -3655 -3855"/>
                          <a:gd name="T235" fmla="*/ -3655 h 1752"/>
                          <a:gd name="T236" fmla="+- 0 7611 4634"/>
                          <a:gd name="T237" fmla="*/ T236 w 2983"/>
                          <a:gd name="T238" fmla="+- 0 -3721 -3855"/>
                          <a:gd name="T239" fmla="*/ -3721 h 1752"/>
                          <a:gd name="T240" fmla="+- 0 7615 4634"/>
                          <a:gd name="T241" fmla="*/ T240 w 2983"/>
                          <a:gd name="T242" fmla="+- 0 -3788 -3855"/>
                          <a:gd name="T243" fmla="*/ -3788 h 1752"/>
                          <a:gd name="T244" fmla="+- 0 7617 4634"/>
                          <a:gd name="T245" fmla="*/ T244 w 2983"/>
                          <a:gd name="T246" fmla="+- 0 -3855 -3855"/>
                          <a:gd name="T247" fmla="*/ -3855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983" y="0"/>
                            </a:moveTo>
                            <a:lnTo>
                              <a:pt x="0" y="0"/>
                            </a:lnTo>
                            <a:lnTo>
                              <a:pt x="2" y="67"/>
                            </a:lnTo>
                            <a:lnTo>
                              <a:pt x="6" y="134"/>
                            </a:lnTo>
                            <a:lnTo>
                              <a:pt x="12" y="200"/>
                            </a:lnTo>
                            <a:lnTo>
                              <a:pt x="21" y="266"/>
                            </a:lnTo>
                            <a:lnTo>
                              <a:pt x="31" y="332"/>
                            </a:lnTo>
                            <a:lnTo>
                              <a:pt x="43" y="398"/>
                            </a:lnTo>
                            <a:lnTo>
                              <a:pt x="58" y="463"/>
                            </a:lnTo>
                            <a:lnTo>
                              <a:pt x="74" y="527"/>
                            </a:lnTo>
                            <a:lnTo>
                              <a:pt x="93" y="591"/>
                            </a:lnTo>
                            <a:lnTo>
                              <a:pt x="114" y="654"/>
                            </a:lnTo>
                            <a:lnTo>
                              <a:pt x="136" y="716"/>
                            </a:lnTo>
                            <a:lnTo>
                              <a:pt x="161" y="778"/>
                            </a:lnTo>
                            <a:lnTo>
                              <a:pt x="188" y="838"/>
                            </a:lnTo>
                            <a:lnTo>
                              <a:pt x="217" y="897"/>
                            </a:lnTo>
                            <a:lnTo>
                              <a:pt x="248" y="956"/>
                            </a:lnTo>
                            <a:lnTo>
                              <a:pt x="281" y="1013"/>
                            </a:lnTo>
                            <a:lnTo>
                              <a:pt x="316" y="1069"/>
                            </a:lnTo>
                            <a:lnTo>
                              <a:pt x="354" y="1124"/>
                            </a:lnTo>
                            <a:lnTo>
                              <a:pt x="393" y="1177"/>
                            </a:lnTo>
                            <a:lnTo>
                              <a:pt x="435" y="1228"/>
                            </a:lnTo>
                            <a:lnTo>
                              <a:pt x="525" y="1328"/>
                            </a:lnTo>
                            <a:lnTo>
                              <a:pt x="620" y="1417"/>
                            </a:lnTo>
                            <a:lnTo>
                              <a:pt x="719" y="1495"/>
                            </a:lnTo>
                            <a:lnTo>
                              <a:pt x="823" y="1564"/>
                            </a:lnTo>
                            <a:lnTo>
                              <a:pt x="929" y="1621"/>
                            </a:lnTo>
                            <a:lnTo>
                              <a:pt x="1038" y="1668"/>
                            </a:lnTo>
                            <a:lnTo>
                              <a:pt x="1150" y="1705"/>
                            </a:lnTo>
                            <a:lnTo>
                              <a:pt x="1263" y="1731"/>
                            </a:lnTo>
                            <a:lnTo>
                              <a:pt x="1377" y="1747"/>
                            </a:lnTo>
                            <a:lnTo>
                              <a:pt x="1492" y="1752"/>
                            </a:lnTo>
                            <a:lnTo>
                              <a:pt x="1606" y="1747"/>
                            </a:lnTo>
                            <a:lnTo>
                              <a:pt x="1720" y="1731"/>
                            </a:lnTo>
                            <a:lnTo>
                              <a:pt x="1834" y="1705"/>
                            </a:lnTo>
                            <a:lnTo>
                              <a:pt x="1945" y="1669"/>
                            </a:lnTo>
                            <a:lnTo>
                              <a:pt x="2054" y="1621"/>
                            </a:lnTo>
                            <a:lnTo>
                              <a:pt x="2161" y="1564"/>
                            </a:lnTo>
                            <a:lnTo>
                              <a:pt x="2264" y="1496"/>
                            </a:lnTo>
                            <a:lnTo>
                              <a:pt x="2363" y="1418"/>
                            </a:lnTo>
                            <a:lnTo>
                              <a:pt x="2458" y="1329"/>
                            </a:lnTo>
                            <a:lnTo>
                              <a:pt x="2548" y="1229"/>
                            </a:lnTo>
                            <a:lnTo>
                              <a:pt x="2590" y="1178"/>
                            </a:lnTo>
                            <a:lnTo>
                              <a:pt x="2629" y="1124"/>
                            </a:lnTo>
                            <a:lnTo>
                              <a:pt x="2667" y="1070"/>
                            </a:lnTo>
                            <a:lnTo>
                              <a:pt x="2702" y="1014"/>
                            </a:lnTo>
                            <a:lnTo>
                              <a:pt x="2735" y="957"/>
                            </a:lnTo>
                            <a:lnTo>
                              <a:pt x="2766" y="898"/>
                            </a:lnTo>
                            <a:lnTo>
                              <a:pt x="2795" y="839"/>
                            </a:lnTo>
                            <a:lnTo>
                              <a:pt x="2822" y="778"/>
                            </a:lnTo>
                            <a:lnTo>
                              <a:pt x="2847" y="717"/>
                            </a:lnTo>
                            <a:lnTo>
                              <a:pt x="2869" y="655"/>
                            </a:lnTo>
                            <a:lnTo>
                              <a:pt x="2890" y="592"/>
                            </a:lnTo>
                            <a:lnTo>
                              <a:pt x="2909" y="528"/>
                            </a:lnTo>
                            <a:lnTo>
                              <a:pt x="2925" y="463"/>
                            </a:lnTo>
                            <a:lnTo>
                              <a:pt x="2940" y="398"/>
                            </a:lnTo>
                            <a:lnTo>
                              <a:pt x="2952" y="333"/>
                            </a:lnTo>
                            <a:lnTo>
                              <a:pt x="2962" y="267"/>
                            </a:lnTo>
                            <a:lnTo>
                              <a:pt x="2971" y="200"/>
                            </a:lnTo>
                            <a:lnTo>
                              <a:pt x="2977" y="134"/>
                            </a:lnTo>
                            <a:lnTo>
                              <a:pt x="2981" y="67"/>
                            </a:lnTo>
                            <a:lnTo>
                              <a:pt x="29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6"/>
                    <p:cNvGrpSpPr>
                      <a:grpSpLocks/>
                    </p:cNvGrpSpPr>
                    <p:nvPr/>
                  </p:nvGrpSpPr>
                  <p:grpSpPr bwMode="auto">
                    <a:xfrm>
                      <a:off x="4634" y="-3854"/>
                      <a:ext cx="2983" cy="1752"/>
                      <a:chOff x="4634" y="-3854"/>
                      <a:chExt cx="2983" cy="1752"/>
                    </a:xfrm>
                  </p:grpSpPr>
                  <p:sp>
                    <p:nvSpPr>
                      <p:cNvPr id="1034" name="Freeform 17"/>
                      <p:cNvSpPr>
                        <a:spLocks/>
                      </p:cNvSpPr>
                      <p:nvPr/>
                    </p:nvSpPr>
                    <p:spPr bwMode="auto">
                      <a:xfrm>
                        <a:off x="4634" y="-3854"/>
                        <a:ext cx="2983" cy="1752"/>
                      </a:xfrm>
                      <a:custGeom>
                        <a:avLst/>
                        <a:gdLst>
                          <a:gd name="T0" fmla="+- 0 7181 4634"/>
                          <a:gd name="T1" fmla="*/ T0 w 2983"/>
                          <a:gd name="T2" fmla="+- 0 -2624 -3854"/>
                          <a:gd name="T3" fmla="*/ -2624 h 1752"/>
                          <a:gd name="T4" fmla="+- 0 7223 4634"/>
                          <a:gd name="T5" fmla="*/ T4 w 2983"/>
                          <a:gd name="T6" fmla="+- 0 -2676 -3854"/>
                          <a:gd name="T7" fmla="*/ -2676 h 1752"/>
                          <a:gd name="T8" fmla="+- 0 7262 4634"/>
                          <a:gd name="T9" fmla="*/ T8 w 2983"/>
                          <a:gd name="T10" fmla="+- 0 -2730 -3854"/>
                          <a:gd name="T11" fmla="*/ -2730 h 1752"/>
                          <a:gd name="T12" fmla="+- 0 7300 4634"/>
                          <a:gd name="T13" fmla="*/ T12 w 2983"/>
                          <a:gd name="T14" fmla="+- 0 -2784 -3854"/>
                          <a:gd name="T15" fmla="*/ -2784 h 1752"/>
                          <a:gd name="T16" fmla="+- 0 7335 4634"/>
                          <a:gd name="T17" fmla="*/ T16 w 2983"/>
                          <a:gd name="T18" fmla="+- 0 -2840 -3854"/>
                          <a:gd name="T19" fmla="*/ -2840 h 1752"/>
                          <a:gd name="T20" fmla="+- 0 7368 4634"/>
                          <a:gd name="T21" fmla="*/ T20 w 2983"/>
                          <a:gd name="T22" fmla="+- 0 -2898 -3854"/>
                          <a:gd name="T23" fmla="*/ -2898 h 1752"/>
                          <a:gd name="T24" fmla="+- 0 7400 4634"/>
                          <a:gd name="T25" fmla="*/ T24 w 2983"/>
                          <a:gd name="T26" fmla="+- 0 -2956 -3854"/>
                          <a:gd name="T27" fmla="*/ -2956 h 1752"/>
                          <a:gd name="T28" fmla="+- 0 7429 4634"/>
                          <a:gd name="T29" fmla="*/ T28 w 2983"/>
                          <a:gd name="T30" fmla="+- 0 -3016 -3854"/>
                          <a:gd name="T31" fmla="*/ -3016 h 1752"/>
                          <a:gd name="T32" fmla="+- 0 7456 4634"/>
                          <a:gd name="T33" fmla="*/ T32 w 2983"/>
                          <a:gd name="T34" fmla="+- 0 -3076 -3854"/>
                          <a:gd name="T35" fmla="*/ -3076 h 1752"/>
                          <a:gd name="T36" fmla="+- 0 7481 4634"/>
                          <a:gd name="T37" fmla="*/ T36 w 2983"/>
                          <a:gd name="T38" fmla="+- 0 -3138 -3854"/>
                          <a:gd name="T39" fmla="*/ -3138 h 1752"/>
                          <a:gd name="T40" fmla="+- 0 7503 4634"/>
                          <a:gd name="T41" fmla="*/ T40 w 2983"/>
                          <a:gd name="T42" fmla="+- 0 -3200 -3854"/>
                          <a:gd name="T43" fmla="*/ -3200 h 1752"/>
                          <a:gd name="T44" fmla="+- 0 7524 4634"/>
                          <a:gd name="T45" fmla="*/ T44 w 2983"/>
                          <a:gd name="T46" fmla="+- 0 -3263 -3854"/>
                          <a:gd name="T47" fmla="*/ -3263 h 1752"/>
                          <a:gd name="T48" fmla="+- 0 7543 4634"/>
                          <a:gd name="T49" fmla="*/ T48 w 2983"/>
                          <a:gd name="T50" fmla="+- 0 -3327 -3854"/>
                          <a:gd name="T51" fmla="*/ -3327 h 1752"/>
                          <a:gd name="T52" fmla="+- 0 7559 4634"/>
                          <a:gd name="T53" fmla="*/ T52 w 2983"/>
                          <a:gd name="T54" fmla="+- 0 -3392 -3854"/>
                          <a:gd name="T55" fmla="*/ -3392 h 1752"/>
                          <a:gd name="T56" fmla="+- 0 7574 4634"/>
                          <a:gd name="T57" fmla="*/ T56 w 2983"/>
                          <a:gd name="T58" fmla="+- 0 -3457 -3854"/>
                          <a:gd name="T59" fmla="*/ -3457 h 1752"/>
                          <a:gd name="T60" fmla="+- 0 7586 4634"/>
                          <a:gd name="T61" fmla="*/ T60 w 2983"/>
                          <a:gd name="T62" fmla="+- 0 -3522 -3854"/>
                          <a:gd name="T63" fmla="*/ -3522 h 1752"/>
                          <a:gd name="T64" fmla="+- 0 7596 4634"/>
                          <a:gd name="T65" fmla="*/ T64 w 2983"/>
                          <a:gd name="T66" fmla="+- 0 -3588 -3854"/>
                          <a:gd name="T67" fmla="*/ -3588 h 1752"/>
                          <a:gd name="T68" fmla="+- 0 7605 4634"/>
                          <a:gd name="T69" fmla="*/ T68 w 2983"/>
                          <a:gd name="T70" fmla="+- 0 -3654 -3854"/>
                          <a:gd name="T71" fmla="*/ -3654 h 1752"/>
                          <a:gd name="T72" fmla="+- 0 7611 4634"/>
                          <a:gd name="T73" fmla="*/ T72 w 2983"/>
                          <a:gd name="T74" fmla="+- 0 -3721 -3854"/>
                          <a:gd name="T75" fmla="*/ -3721 h 1752"/>
                          <a:gd name="T76" fmla="+- 0 7615 4634"/>
                          <a:gd name="T77" fmla="*/ T76 w 2983"/>
                          <a:gd name="T78" fmla="+- 0 -3788 -3854"/>
                          <a:gd name="T79" fmla="*/ -3788 h 1752"/>
                          <a:gd name="T80" fmla="+- 0 7617 4634"/>
                          <a:gd name="T81" fmla="*/ T80 w 2983"/>
                          <a:gd name="T82" fmla="+- 0 -3854 -3854"/>
                          <a:gd name="T83" fmla="*/ -3854 h 1752"/>
                          <a:gd name="T84" fmla="+- 0 4634 4634"/>
                          <a:gd name="T85" fmla="*/ T84 w 2983"/>
                          <a:gd name="T86" fmla="+- 0 -3854 -3854"/>
                          <a:gd name="T87" fmla="*/ -3854 h 1752"/>
                          <a:gd name="T88" fmla="+- 0 4636 4634"/>
                          <a:gd name="T89" fmla="*/ T88 w 2983"/>
                          <a:gd name="T90" fmla="+- 0 -3788 -3854"/>
                          <a:gd name="T91" fmla="*/ -3788 h 1752"/>
                          <a:gd name="T92" fmla="+- 0 4640 4634"/>
                          <a:gd name="T93" fmla="*/ T92 w 2983"/>
                          <a:gd name="T94" fmla="+- 0 -3721 -3854"/>
                          <a:gd name="T95" fmla="*/ -3721 h 1752"/>
                          <a:gd name="T96" fmla="+- 0 4646 4634"/>
                          <a:gd name="T97" fmla="*/ T96 w 2983"/>
                          <a:gd name="T98" fmla="+- 0 -3655 -3854"/>
                          <a:gd name="T99" fmla="*/ -3655 h 1752"/>
                          <a:gd name="T100" fmla="+- 0 4655 4634"/>
                          <a:gd name="T101" fmla="*/ T100 w 2983"/>
                          <a:gd name="T102" fmla="+- 0 -3588 -3854"/>
                          <a:gd name="T103" fmla="*/ -3588 h 1752"/>
                          <a:gd name="T104" fmla="+- 0 4665 4634"/>
                          <a:gd name="T105" fmla="*/ T104 w 2983"/>
                          <a:gd name="T106" fmla="+- 0 -3523 -3854"/>
                          <a:gd name="T107" fmla="*/ -3523 h 1752"/>
                          <a:gd name="T108" fmla="+- 0 4677 4634"/>
                          <a:gd name="T109" fmla="*/ T108 w 2983"/>
                          <a:gd name="T110" fmla="+- 0 -3457 -3854"/>
                          <a:gd name="T111" fmla="*/ -3457 h 1752"/>
                          <a:gd name="T112" fmla="+- 0 4692 4634"/>
                          <a:gd name="T113" fmla="*/ T112 w 2983"/>
                          <a:gd name="T114" fmla="+- 0 -3392 -3854"/>
                          <a:gd name="T115" fmla="*/ -3392 h 1752"/>
                          <a:gd name="T116" fmla="+- 0 4708 4634"/>
                          <a:gd name="T117" fmla="*/ T116 w 2983"/>
                          <a:gd name="T118" fmla="+- 0 -3328 -3854"/>
                          <a:gd name="T119" fmla="*/ -3328 h 1752"/>
                          <a:gd name="T120" fmla="+- 0 4727 4634"/>
                          <a:gd name="T121" fmla="*/ T120 w 2983"/>
                          <a:gd name="T122" fmla="+- 0 -3264 -3854"/>
                          <a:gd name="T123" fmla="*/ -3264 h 1752"/>
                          <a:gd name="T124" fmla="+- 0 4748 4634"/>
                          <a:gd name="T125" fmla="*/ T124 w 2983"/>
                          <a:gd name="T126" fmla="+- 0 -3201 -3854"/>
                          <a:gd name="T127" fmla="*/ -3201 h 1752"/>
                          <a:gd name="T128" fmla="+- 0 4770 4634"/>
                          <a:gd name="T129" fmla="*/ T128 w 2983"/>
                          <a:gd name="T130" fmla="+- 0 -3139 -3854"/>
                          <a:gd name="T131" fmla="*/ -3139 h 1752"/>
                          <a:gd name="T132" fmla="+- 0 4795 4634"/>
                          <a:gd name="T133" fmla="*/ T132 w 2983"/>
                          <a:gd name="T134" fmla="+- 0 -3077 -3854"/>
                          <a:gd name="T135" fmla="*/ -3077 h 1752"/>
                          <a:gd name="T136" fmla="+- 0 4822 4634"/>
                          <a:gd name="T137" fmla="*/ T136 w 2983"/>
                          <a:gd name="T138" fmla="+- 0 -3017 -3854"/>
                          <a:gd name="T139" fmla="*/ -3017 h 1752"/>
                          <a:gd name="T140" fmla="+- 0 4851 4634"/>
                          <a:gd name="T141" fmla="*/ T140 w 2983"/>
                          <a:gd name="T142" fmla="+- 0 -2957 -3854"/>
                          <a:gd name="T143" fmla="*/ -2957 h 1752"/>
                          <a:gd name="T144" fmla="+- 0 4882 4634"/>
                          <a:gd name="T145" fmla="*/ T144 w 2983"/>
                          <a:gd name="T146" fmla="+- 0 -2899 -3854"/>
                          <a:gd name="T147" fmla="*/ -2899 h 1752"/>
                          <a:gd name="T148" fmla="+- 0 4915 4634"/>
                          <a:gd name="T149" fmla="*/ T148 w 2983"/>
                          <a:gd name="T150" fmla="+- 0 -2842 -3854"/>
                          <a:gd name="T151" fmla="*/ -2842 h 1752"/>
                          <a:gd name="T152" fmla="+- 0 4950 4634"/>
                          <a:gd name="T153" fmla="*/ T152 w 2983"/>
                          <a:gd name="T154" fmla="+- 0 -2786 -3854"/>
                          <a:gd name="T155" fmla="*/ -2786 h 1752"/>
                          <a:gd name="T156" fmla="+- 0 4988 4634"/>
                          <a:gd name="T157" fmla="*/ T156 w 2983"/>
                          <a:gd name="T158" fmla="+- 0 -2731 -3854"/>
                          <a:gd name="T159" fmla="*/ -2731 h 1752"/>
                          <a:gd name="T160" fmla="+- 0 5027 4634"/>
                          <a:gd name="T161" fmla="*/ T160 w 2983"/>
                          <a:gd name="T162" fmla="+- 0 -2678 -3854"/>
                          <a:gd name="T163" fmla="*/ -2678 h 1752"/>
                          <a:gd name="T164" fmla="+- 0 5069 4634"/>
                          <a:gd name="T165" fmla="*/ T164 w 2983"/>
                          <a:gd name="T166" fmla="+- 0 -2627 -3854"/>
                          <a:gd name="T167" fmla="*/ -2627 h 1752"/>
                          <a:gd name="T168" fmla="+- 0 5159 4634"/>
                          <a:gd name="T169" fmla="*/ T168 w 2983"/>
                          <a:gd name="T170" fmla="+- 0 -2527 -3854"/>
                          <a:gd name="T171" fmla="*/ -2527 h 1752"/>
                          <a:gd name="T172" fmla="+- 0 5254 4634"/>
                          <a:gd name="T173" fmla="*/ T172 w 2983"/>
                          <a:gd name="T174" fmla="+- 0 -2438 -3854"/>
                          <a:gd name="T175" fmla="*/ -2438 h 1752"/>
                          <a:gd name="T176" fmla="+- 0 5353 4634"/>
                          <a:gd name="T177" fmla="*/ T176 w 2983"/>
                          <a:gd name="T178" fmla="+- 0 -2360 -3854"/>
                          <a:gd name="T179" fmla="*/ -2360 h 1752"/>
                          <a:gd name="T180" fmla="+- 0 5457 4634"/>
                          <a:gd name="T181" fmla="*/ T180 w 2983"/>
                          <a:gd name="T182" fmla="+- 0 -2291 -3854"/>
                          <a:gd name="T183" fmla="*/ -2291 h 1752"/>
                          <a:gd name="T184" fmla="+- 0 5563 4634"/>
                          <a:gd name="T185" fmla="*/ T184 w 2983"/>
                          <a:gd name="T186" fmla="+- 0 -2234 -3854"/>
                          <a:gd name="T187" fmla="*/ -2234 h 1752"/>
                          <a:gd name="T188" fmla="+- 0 5672 4634"/>
                          <a:gd name="T189" fmla="*/ T188 w 2983"/>
                          <a:gd name="T190" fmla="+- 0 -2187 -3854"/>
                          <a:gd name="T191" fmla="*/ -2187 h 1752"/>
                          <a:gd name="T192" fmla="+- 0 5784 4634"/>
                          <a:gd name="T193" fmla="*/ T192 w 2983"/>
                          <a:gd name="T194" fmla="+- 0 -2150 -3854"/>
                          <a:gd name="T195" fmla="*/ -2150 h 1752"/>
                          <a:gd name="T196" fmla="+- 0 5897 4634"/>
                          <a:gd name="T197" fmla="*/ T196 w 2983"/>
                          <a:gd name="T198" fmla="+- 0 -2124 -3854"/>
                          <a:gd name="T199" fmla="*/ -2124 h 1752"/>
                          <a:gd name="T200" fmla="+- 0 6011 4634"/>
                          <a:gd name="T201" fmla="*/ T200 w 2983"/>
                          <a:gd name="T202" fmla="+- 0 -2108 -3854"/>
                          <a:gd name="T203" fmla="*/ -2108 h 1752"/>
                          <a:gd name="T204" fmla="+- 0 6126 4634"/>
                          <a:gd name="T205" fmla="*/ T204 w 2983"/>
                          <a:gd name="T206" fmla="+- 0 -2103 -3854"/>
                          <a:gd name="T207" fmla="*/ -2103 h 1752"/>
                          <a:gd name="T208" fmla="+- 0 6240 4634"/>
                          <a:gd name="T209" fmla="*/ T208 w 2983"/>
                          <a:gd name="T210" fmla="+- 0 -2108 -3854"/>
                          <a:gd name="T211" fmla="*/ -2108 h 1752"/>
                          <a:gd name="T212" fmla="+- 0 6354 4634"/>
                          <a:gd name="T213" fmla="*/ T212 w 2983"/>
                          <a:gd name="T214" fmla="+- 0 -2123 -3854"/>
                          <a:gd name="T215" fmla="*/ -2123 h 1752"/>
                          <a:gd name="T216" fmla="+- 0 6467 4634"/>
                          <a:gd name="T217" fmla="*/ T216 w 2983"/>
                          <a:gd name="T218" fmla="+- 0 -2150 -3854"/>
                          <a:gd name="T219" fmla="*/ -2150 h 1752"/>
                          <a:gd name="T220" fmla="+- 0 6578 4634"/>
                          <a:gd name="T221" fmla="*/ T220 w 2983"/>
                          <a:gd name="T222" fmla="+- 0 -2186 -3854"/>
                          <a:gd name="T223" fmla="*/ -2186 h 1752"/>
                          <a:gd name="T224" fmla="+- 0 6688 4634"/>
                          <a:gd name="T225" fmla="*/ T224 w 2983"/>
                          <a:gd name="T226" fmla="+- 0 -2233 -3854"/>
                          <a:gd name="T227" fmla="*/ -2233 h 1752"/>
                          <a:gd name="T228" fmla="+- 0 6794 4634"/>
                          <a:gd name="T229" fmla="*/ T228 w 2983"/>
                          <a:gd name="T230" fmla="+- 0 -2290 -3854"/>
                          <a:gd name="T231" fmla="*/ -2290 h 1752"/>
                          <a:gd name="T232" fmla="+- 0 6897 4634"/>
                          <a:gd name="T233" fmla="*/ T232 w 2983"/>
                          <a:gd name="T234" fmla="+- 0 -2358 -3854"/>
                          <a:gd name="T235" fmla="*/ -2358 h 1752"/>
                          <a:gd name="T236" fmla="+- 0 6996 4634"/>
                          <a:gd name="T237" fmla="*/ T236 w 2983"/>
                          <a:gd name="T238" fmla="+- 0 -2436 -3854"/>
                          <a:gd name="T239" fmla="*/ -2436 h 1752"/>
                          <a:gd name="T240" fmla="+- 0 7091 4634"/>
                          <a:gd name="T241" fmla="*/ T240 w 2983"/>
                          <a:gd name="T242" fmla="+- 0 -2525 -3854"/>
                          <a:gd name="T243" fmla="*/ -2525 h 1752"/>
                          <a:gd name="T244" fmla="+- 0 7181 4634"/>
                          <a:gd name="T245" fmla="*/ T244 w 2983"/>
                          <a:gd name="T246" fmla="+- 0 -2624 -3854"/>
                          <a:gd name="T247" fmla="*/ -2624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547" y="1230"/>
                            </a:moveTo>
                            <a:lnTo>
                              <a:pt x="2589" y="1178"/>
                            </a:lnTo>
                            <a:lnTo>
                              <a:pt x="2628" y="1124"/>
                            </a:lnTo>
                            <a:lnTo>
                              <a:pt x="2666" y="1070"/>
                            </a:lnTo>
                            <a:lnTo>
                              <a:pt x="2701" y="1014"/>
                            </a:lnTo>
                            <a:lnTo>
                              <a:pt x="2734" y="956"/>
                            </a:lnTo>
                            <a:lnTo>
                              <a:pt x="2766" y="898"/>
                            </a:lnTo>
                            <a:lnTo>
                              <a:pt x="2795" y="838"/>
                            </a:lnTo>
                            <a:lnTo>
                              <a:pt x="2822" y="778"/>
                            </a:lnTo>
                            <a:lnTo>
                              <a:pt x="2847" y="716"/>
                            </a:lnTo>
                            <a:lnTo>
                              <a:pt x="2869" y="654"/>
                            </a:lnTo>
                            <a:lnTo>
                              <a:pt x="2890" y="591"/>
                            </a:lnTo>
                            <a:lnTo>
                              <a:pt x="2909" y="527"/>
                            </a:lnTo>
                            <a:lnTo>
                              <a:pt x="2925" y="462"/>
                            </a:lnTo>
                            <a:lnTo>
                              <a:pt x="2940" y="397"/>
                            </a:lnTo>
                            <a:lnTo>
                              <a:pt x="2952" y="332"/>
                            </a:lnTo>
                            <a:lnTo>
                              <a:pt x="2962" y="266"/>
                            </a:lnTo>
                            <a:lnTo>
                              <a:pt x="2971" y="200"/>
                            </a:lnTo>
                            <a:lnTo>
                              <a:pt x="2977" y="133"/>
                            </a:lnTo>
                            <a:lnTo>
                              <a:pt x="2981" y="66"/>
                            </a:lnTo>
                            <a:lnTo>
                              <a:pt x="2983" y="0"/>
                            </a:lnTo>
                            <a:lnTo>
                              <a:pt x="0" y="0"/>
                            </a:lnTo>
                            <a:lnTo>
                              <a:pt x="2" y="66"/>
                            </a:lnTo>
                            <a:lnTo>
                              <a:pt x="6" y="133"/>
                            </a:lnTo>
                            <a:lnTo>
                              <a:pt x="12" y="199"/>
                            </a:lnTo>
                            <a:lnTo>
                              <a:pt x="21" y="266"/>
                            </a:lnTo>
                            <a:lnTo>
                              <a:pt x="31" y="331"/>
                            </a:lnTo>
                            <a:lnTo>
                              <a:pt x="43" y="397"/>
                            </a:lnTo>
                            <a:lnTo>
                              <a:pt x="58" y="462"/>
                            </a:lnTo>
                            <a:lnTo>
                              <a:pt x="74" y="526"/>
                            </a:lnTo>
                            <a:lnTo>
                              <a:pt x="93" y="590"/>
                            </a:lnTo>
                            <a:lnTo>
                              <a:pt x="114" y="653"/>
                            </a:lnTo>
                            <a:lnTo>
                              <a:pt x="136" y="715"/>
                            </a:lnTo>
                            <a:lnTo>
                              <a:pt x="161" y="777"/>
                            </a:lnTo>
                            <a:lnTo>
                              <a:pt x="188" y="837"/>
                            </a:lnTo>
                            <a:lnTo>
                              <a:pt x="217" y="897"/>
                            </a:lnTo>
                            <a:lnTo>
                              <a:pt x="248" y="955"/>
                            </a:lnTo>
                            <a:lnTo>
                              <a:pt x="281" y="1012"/>
                            </a:lnTo>
                            <a:lnTo>
                              <a:pt x="316" y="1068"/>
                            </a:lnTo>
                            <a:lnTo>
                              <a:pt x="354" y="1123"/>
                            </a:lnTo>
                            <a:lnTo>
                              <a:pt x="393" y="1176"/>
                            </a:lnTo>
                            <a:lnTo>
                              <a:pt x="435" y="1227"/>
                            </a:lnTo>
                            <a:lnTo>
                              <a:pt x="525" y="1327"/>
                            </a:lnTo>
                            <a:lnTo>
                              <a:pt x="620" y="1416"/>
                            </a:lnTo>
                            <a:lnTo>
                              <a:pt x="719" y="1494"/>
                            </a:lnTo>
                            <a:lnTo>
                              <a:pt x="823" y="1563"/>
                            </a:lnTo>
                            <a:lnTo>
                              <a:pt x="929" y="1620"/>
                            </a:lnTo>
                            <a:lnTo>
                              <a:pt x="1038" y="1667"/>
                            </a:lnTo>
                            <a:lnTo>
                              <a:pt x="1150" y="1704"/>
                            </a:lnTo>
                            <a:lnTo>
                              <a:pt x="1263" y="1730"/>
                            </a:lnTo>
                            <a:lnTo>
                              <a:pt x="1377" y="1746"/>
                            </a:lnTo>
                            <a:lnTo>
                              <a:pt x="1492" y="1751"/>
                            </a:lnTo>
                            <a:lnTo>
                              <a:pt x="1606" y="1746"/>
                            </a:lnTo>
                            <a:lnTo>
                              <a:pt x="1720" y="1731"/>
                            </a:lnTo>
                            <a:lnTo>
                              <a:pt x="1833" y="1704"/>
                            </a:lnTo>
                            <a:lnTo>
                              <a:pt x="1944" y="1668"/>
                            </a:lnTo>
                            <a:lnTo>
                              <a:pt x="2054" y="1621"/>
                            </a:lnTo>
                            <a:lnTo>
                              <a:pt x="2160" y="1564"/>
                            </a:lnTo>
                            <a:lnTo>
                              <a:pt x="2263" y="1496"/>
                            </a:lnTo>
                            <a:lnTo>
                              <a:pt x="2362" y="1418"/>
                            </a:lnTo>
                            <a:lnTo>
                              <a:pt x="2457" y="1329"/>
                            </a:lnTo>
                            <a:lnTo>
                              <a:pt x="2547" y="1230"/>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18"/>
                    <p:cNvGrpSpPr>
                      <a:grpSpLocks/>
                    </p:cNvGrpSpPr>
                    <p:nvPr/>
                  </p:nvGrpSpPr>
                  <p:grpSpPr bwMode="auto">
                    <a:xfrm>
                      <a:off x="5256" y="-3790"/>
                      <a:ext cx="1796" cy="378"/>
                      <a:chOff x="5256" y="-3790"/>
                      <a:chExt cx="1796" cy="378"/>
                    </a:xfrm>
                  </p:grpSpPr>
                  <p:sp>
                    <p:nvSpPr>
                      <p:cNvPr id="1026" name="Freeform 19"/>
                      <p:cNvSpPr>
                        <a:spLocks/>
                      </p:cNvSpPr>
                      <p:nvPr/>
                    </p:nvSpPr>
                    <p:spPr bwMode="auto">
                      <a:xfrm>
                        <a:off x="5256" y="-3790"/>
                        <a:ext cx="1796" cy="378"/>
                      </a:xfrm>
                      <a:custGeom>
                        <a:avLst/>
                        <a:gdLst>
                          <a:gd name="T0" fmla="+- 0 7040 5256"/>
                          <a:gd name="T1" fmla="*/ T0 w 1796"/>
                          <a:gd name="T2" fmla="+- 0 -3790 -3790"/>
                          <a:gd name="T3" fmla="*/ -3790 h 378"/>
                          <a:gd name="T4" fmla="+- 0 5268 5256"/>
                          <a:gd name="T5" fmla="*/ T4 w 1796"/>
                          <a:gd name="T6" fmla="+- 0 -3790 -3790"/>
                          <a:gd name="T7" fmla="*/ -3790 h 378"/>
                          <a:gd name="T8" fmla="+- 0 5256 5256"/>
                          <a:gd name="T9" fmla="*/ T8 w 1796"/>
                          <a:gd name="T10" fmla="+- 0 -3778 -3790"/>
                          <a:gd name="T11" fmla="*/ -3778 h 378"/>
                          <a:gd name="T12" fmla="+- 0 5256 5256"/>
                          <a:gd name="T13" fmla="*/ T12 w 1796"/>
                          <a:gd name="T14" fmla="+- 0 -3425 -3790"/>
                          <a:gd name="T15" fmla="*/ -3425 h 378"/>
                          <a:gd name="T16" fmla="+- 0 5268 5256"/>
                          <a:gd name="T17" fmla="*/ T16 w 1796"/>
                          <a:gd name="T18" fmla="+- 0 -3413 -3790"/>
                          <a:gd name="T19" fmla="*/ -3413 h 378"/>
                          <a:gd name="T20" fmla="+- 0 7040 5256"/>
                          <a:gd name="T21" fmla="*/ T20 w 1796"/>
                          <a:gd name="T22" fmla="+- 0 -3413 -3790"/>
                          <a:gd name="T23" fmla="*/ -3413 h 378"/>
                          <a:gd name="T24" fmla="+- 0 7052 5256"/>
                          <a:gd name="T25" fmla="*/ T24 w 1796"/>
                          <a:gd name="T26" fmla="+- 0 -3425 -3790"/>
                          <a:gd name="T27" fmla="*/ -3425 h 378"/>
                          <a:gd name="T28" fmla="+- 0 7052 5256"/>
                          <a:gd name="T29" fmla="*/ T28 w 1796"/>
                          <a:gd name="T30" fmla="+- 0 -3778 -3790"/>
                          <a:gd name="T31" fmla="*/ -3778 h 378"/>
                          <a:gd name="T32" fmla="+- 0 7040 5256"/>
                          <a:gd name="T33" fmla="*/ T32 w 1796"/>
                          <a:gd name="T34" fmla="+- 0 -3790 -3790"/>
                          <a:gd name="T35" fmla="*/ -3790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378">
                            <a:moveTo>
                              <a:pt x="1784" y="0"/>
                            </a:moveTo>
                            <a:lnTo>
                              <a:pt x="12" y="0"/>
                            </a:lnTo>
                            <a:lnTo>
                              <a:pt x="0" y="12"/>
                            </a:lnTo>
                            <a:lnTo>
                              <a:pt x="0" y="365"/>
                            </a:lnTo>
                            <a:lnTo>
                              <a:pt x="12" y="377"/>
                            </a:lnTo>
                            <a:lnTo>
                              <a:pt x="1784" y="377"/>
                            </a:lnTo>
                            <a:lnTo>
                              <a:pt x="1796" y="365"/>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00"/>
                          </a:solidFill>
                        </a:endParaRPr>
                      </a:p>
                    </p:txBody>
                  </p:sp>
                </p:grpSp>
                <p:grpSp>
                  <p:nvGrpSpPr>
                    <p:cNvPr id="8" name="Group 20"/>
                    <p:cNvGrpSpPr>
                      <a:grpSpLocks/>
                    </p:cNvGrpSpPr>
                    <p:nvPr/>
                  </p:nvGrpSpPr>
                  <p:grpSpPr bwMode="auto">
                    <a:xfrm>
                      <a:off x="5257" y="-3792"/>
                      <a:ext cx="1797" cy="378"/>
                      <a:chOff x="5257" y="-3792"/>
                      <a:chExt cx="1797" cy="378"/>
                    </a:xfrm>
                  </p:grpSpPr>
                  <p:sp>
                    <p:nvSpPr>
                      <p:cNvPr id="1025" name="Freeform 21"/>
                      <p:cNvSpPr>
                        <a:spLocks/>
                      </p:cNvSpPr>
                      <p:nvPr/>
                    </p:nvSpPr>
                    <p:spPr bwMode="auto">
                      <a:xfrm>
                        <a:off x="5257" y="-3792"/>
                        <a:ext cx="1797" cy="378"/>
                      </a:xfrm>
                      <a:custGeom>
                        <a:avLst/>
                        <a:gdLst>
                          <a:gd name="T0" fmla="+- 0 5284 5257"/>
                          <a:gd name="T1" fmla="*/ T0 w 1797"/>
                          <a:gd name="T2" fmla="+- 0 -3792 -3792"/>
                          <a:gd name="T3" fmla="*/ -3792 h 378"/>
                          <a:gd name="T4" fmla="+- 0 7025 5257"/>
                          <a:gd name="T5" fmla="*/ T4 w 1797"/>
                          <a:gd name="T6" fmla="+- 0 -3792 -3792"/>
                          <a:gd name="T7" fmla="*/ -3792 h 378"/>
                          <a:gd name="T8" fmla="+- 0 7044 5257"/>
                          <a:gd name="T9" fmla="*/ T8 w 1797"/>
                          <a:gd name="T10" fmla="+- 0 -3783 -3792"/>
                          <a:gd name="T11" fmla="*/ -3783 h 378"/>
                          <a:gd name="T12" fmla="+- 0 7054 5257"/>
                          <a:gd name="T13" fmla="*/ T12 w 1797"/>
                          <a:gd name="T14" fmla="+- 0 -3764 -3792"/>
                          <a:gd name="T15" fmla="*/ -3764 h 378"/>
                          <a:gd name="T16" fmla="+- 0 7054 5257"/>
                          <a:gd name="T17" fmla="*/ T16 w 1797"/>
                          <a:gd name="T18" fmla="+- 0 -3440 -3792"/>
                          <a:gd name="T19" fmla="*/ -3440 h 378"/>
                          <a:gd name="T20" fmla="+- 0 7045 5257"/>
                          <a:gd name="T21" fmla="*/ T20 w 1797"/>
                          <a:gd name="T22" fmla="+- 0 -3421 -3792"/>
                          <a:gd name="T23" fmla="*/ -3421 h 378"/>
                          <a:gd name="T24" fmla="+- 0 7026 5257"/>
                          <a:gd name="T25" fmla="*/ T24 w 1797"/>
                          <a:gd name="T26" fmla="+- 0 -3415 -3792"/>
                          <a:gd name="T27" fmla="*/ -3415 h 378"/>
                          <a:gd name="T28" fmla="+- 0 5283 5257"/>
                          <a:gd name="T29" fmla="*/ T28 w 1797"/>
                          <a:gd name="T30" fmla="+- 0 -3415 -3792"/>
                          <a:gd name="T31" fmla="*/ -3415 h 378"/>
                          <a:gd name="T32" fmla="+- 0 5264 5257"/>
                          <a:gd name="T33" fmla="*/ T32 w 1797"/>
                          <a:gd name="T34" fmla="+- 0 -3420 -3792"/>
                          <a:gd name="T35" fmla="*/ -3420 h 378"/>
                          <a:gd name="T36" fmla="+- 0 5257 5257"/>
                          <a:gd name="T37" fmla="*/ T36 w 1797"/>
                          <a:gd name="T38" fmla="+- 0 -3438 -3792"/>
                          <a:gd name="T39" fmla="*/ -3438 h 378"/>
                          <a:gd name="T40" fmla="+- 0 5257 5257"/>
                          <a:gd name="T41" fmla="*/ T40 w 1797"/>
                          <a:gd name="T42" fmla="+- 0 -3763 -3792"/>
                          <a:gd name="T43" fmla="*/ -3763 h 378"/>
                          <a:gd name="T44" fmla="+- 0 5263 5257"/>
                          <a:gd name="T45" fmla="*/ T44 w 1797"/>
                          <a:gd name="T46" fmla="+- 0 -3782 -3792"/>
                          <a:gd name="T47" fmla="*/ -3782 h 378"/>
                          <a:gd name="T48" fmla="+- 0 5282 5257"/>
                          <a:gd name="T49" fmla="*/ T48 w 1797"/>
                          <a:gd name="T50" fmla="+- 0 -3792 -3792"/>
                          <a:gd name="T51" fmla="*/ -3792 h 378"/>
                          <a:gd name="T52" fmla="+- 0 5284 5257"/>
                          <a:gd name="T53" fmla="*/ T52 w 1797"/>
                          <a:gd name="T54" fmla="+- 0 -3792 -3792"/>
                          <a:gd name="T55" fmla="*/ -3792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797" h="378">
                            <a:moveTo>
                              <a:pt x="27" y="0"/>
                            </a:moveTo>
                            <a:lnTo>
                              <a:pt x="1768" y="0"/>
                            </a:lnTo>
                            <a:lnTo>
                              <a:pt x="1787" y="9"/>
                            </a:lnTo>
                            <a:lnTo>
                              <a:pt x="1797" y="28"/>
                            </a:lnTo>
                            <a:lnTo>
                              <a:pt x="1797" y="352"/>
                            </a:lnTo>
                            <a:lnTo>
                              <a:pt x="1788" y="371"/>
                            </a:lnTo>
                            <a:lnTo>
                              <a:pt x="1769" y="377"/>
                            </a:lnTo>
                            <a:lnTo>
                              <a:pt x="26" y="377"/>
                            </a:lnTo>
                            <a:lnTo>
                              <a:pt x="7" y="372"/>
                            </a:lnTo>
                            <a:lnTo>
                              <a:pt x="0" y="354"/>
                            </a:lnTo>
                            <a:lnTo>
                              <a:pt x="0" y="29"/>
                            </a:lnTo>
                            <a:lnTo>
                              <a:pt x="6" y="10"/>
                            </a:lnTo>
                            <a:lnTo>
                              <a:pt x="25" y="0"/>
                            </a:lnTo>
                            <a:lnTo>
                              <a:pt x="27"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22"/>
                    <p:cNvGrpSpPr>
                      <a:grpSpLocks/>
                    </p:cNvGrpSpPr>
                    <p:nvPr/>
                  </p:nvGrpSpPr>
                  <p:grpSpPr bwMode="auto">
                    <a:xfrm>
                      <a:off x="5243" y="-501"/>
                      <a:ext cx="1794" cy="270"/>
                      <a:chOff x="5243" y="-501"/>
                      <a:chExt cx="1794" cy="270"/>
                    </a:xfrm>
                  </p:grpSpPr>
                  <p:sp>
                    <p:nvSpPr>
                      <p:cNvPr id="1024" name="Freeform 23"/>
                      <p:cNvSpPr>
                        <a:spLocks/>
                      </p:cNvSpPr>
                      <p:nvPr/>
                    </p:nvSpPr>
                    <p:spPr bwMode="auto">
                      <a:xfrm>
                        <a:off x="5243" y="-501"/>
                        <a:ext cx="1794" cy="270"/>
                      </a:xfrm>
                      <a:custGeom>
                        <a:avLst/>
                        <a:gdLst>
                          <a:gd name="T0" fmla="+- 0 7069 5287"/>
                          <a:gd name="T1" fmla="*/ T0 w 1794"/>
                          <a:gd name="T2" fmla="+- 0 -580 -580"/>
                          <a:gd name="T3" fmla="*/ -580 h 270"/>
                          <a:gd name="T4" fmla="+- 0 5299 5287"/>
                          <a:gd name="T5" fmla="*/ T4 w 1794"/>
                          <a:gd name="T6" fmla="+- 0 -580 -580"/>
                          <a:gd name="T7" fmla="*/ -580 h 270"/>
                          <a:gd name="T8" fmla="+- 0 5287 5287"/>
                          <a:gd name="T9" fmla="*/ T8 w 1794"/>
                          <a:gd name="T10" fmla="+- 0 -568 -580"/>
                          <a:gd name="T11" fmla="*/ -568 h 270"/>
                          <a:gd name="T12" fmla="+- 0 5287 5287"/>
                          <a:gd name="T13" fmla="*/ T12 w 1794"/>
                          <a:gd name="T14" fmla="+- 0 -323 -580"/>
                          <a:gd name="T15" fmla="*/ -323 h 270"/>
                          <a:gd name="T16" fmla="+- 0 5299 5287"/>
                          <a:gd name="T17" fmla="*/ T16 w 1794"/>
                          <a:gd name="T18" fmla="+- 0 -310 -580"/>
                          <a:gd name="T19" fmla="*/ -310 h 270"/>
                          <a:gd name="T20" fmla="+- 0 7069 5287"/>
                          <a:gd name="T21" fmla="*/ T20 w 1794"/>
                          <a:gd name="T22" fmla="+- 0 -310 -580"/>
                          <a:gd name="T23" fmla="*/ -310 h 270"/>
                          <a:gd name="T24" fmla="+- 0 7081 5287"/>
                          <a:gd name="T25" fmla="*/ T24 w 1794"/>
                          <a:gd name="T26" fmla="+- 0 -323 -580"/>
                          <a:gd name="T27" fmla="*/ -323 h 270"/>
                          <a:gd name="T28" fmla="+- 0 7081 5287"/>
                          <a:gd name="T29" fmla="*/ T28 w 1794"/>
                          <a:gd name="T30" fmla="+- 0 -568 -580"/>
                          <a:gd name="T31" fmla="*/ -568 h 270"/>
                          <a:gd name="T32" fmla="+- 0 7069 5287"/>
                          <a:gd name="T33" fmla="*/ T32 w 1794"/>
                          <a:gd name="T34" fmla="+- 0 -580 -580"/>
                          <a:gd name="T35" fmla="*/ -580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4" h="270">
                            <a:moveTo>
                              <a:pt x="1782" y="0"/>
                            </a:moveTo>
                            <a:lnTo>
                              <a:pt x="12" y="0"/>
                            </a:lnTo>
                            <a:lnTo>
                              <a:pt x="0" y="12"/>
                            </a:lnTo>
                            <a:lnTo>
                              <a:pt x="0" y="257"/>
                            </a:lnTo>
                            <a:lnTo>
                              <a:pt x="12" y="270"/>
                            </a:lnTo>
                            <a:lnTo>
                              <a:pt x="1782" y="270"/>
                            </a:lnTo>
                            <a:lnTo>
                              <a:pt x="1794" y="257"/>
                            </a:lnTo>
                            <a:lnTo>
                              <a:pt x="1794" y="12"/>
                            </a:lnTo>
                            <a:lnTo>
                              <a:pt x="1782"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6"/>
                    <p:cNvGrpSpPr>
                      <a:grpSpLocks/>
                    </p:cNvGrpSpPr>
                    <p:nvPr/>
                  </p:nvGrpSpPr>
                  <p:grpSpPr bwMode="auto">
                    <a:xfrm>
                      <a:off x="5284" y="-2910"/>
                      <a:ext cx="1770" cy="373"/>
                      <a:chOff x="5284" y="-2910"/>
                      <a:chExt cx="1770" cy="373"/>
                    </a:xfrm>
                  </p:grpSpPr>
                  <p:sp>
                    <p:nvSpPr>
                      <p:cNvPr id="30" name="Freeform 27"/>
                      <p:cNvSpPr>
                        <a:spLocks/>
                      </p:cNvSpPr>
                      <p:nvPr/>
                    </p:nvSpPr>
                    <p:spPr bwMode="auto">
                      <a:xfrm>
                        <a:off x="5284" y="-2910"/>
                        <a:ext cx="1770" cy="373"/>
                      </a:xfrm>
                      <a:custGeom>
                        <a:avLst/>
                        <a:gdLst>
                          <a:gd name="T0" fmla="+- 0 6852 5494"/>
                          <a:gd name="T1" fmla="*/ T0 w 1370"/>
                          <a:gd name="T2" fmla="+- 0 -2910 -2910"/>
                          <a:gd name="T3" fmla="*/ -2910 h 303"/>
                          <a:gd name="T4" fmla="+- 0 5507 5494"/>
                          <a:gd name="T5" fmla="*/ T4 w 1370"/>
                          <a:gd name="T6" fmla="+- 0 -2910 -2910"/>
                          <a:gd name="T7" fmla="*/ -2910 h 303"/>
                          <a:gd name="T8" fmla="+- 0 5494 5494"/>
                          <a:gd name="T9" fmla="*/ T8 w 1370"/>
                          <a:gd name="T10" fmla="+- 0 -2898 -2910"/>
                          <a:gd name="T11" fmla="*/ -2898 h 303"/>
                          <a:gd name="T12" fmla="+- 0 5494 5494"/>
                          <a:gd name="T13" fmla="*/ T12 w 1370"/>
                          <a:gd name="T14" fmla="+- 0 -2619 -2910"/>
                          <a:gd name="T15" fmla="*/ -2619 h 303"/>
                          <a:gd name="T16" fmla="+- 0 5507 5494"/>
                          <a:gd name="T17" fmla="*/ T16 w 1370"/>
                          <a:gd name="T18" fmla="+- 0 -2606 -2910"/>
                          <a:gd name="T19" fmla="*/ -2606 h 303"/>
                          <a:gd name="T20" fmla="+- 0 6852 5494"/>
                          <a:gd name="T21" fmla="*/ T20 w 1370"/>
                          <a:gd name="T22" fmla="+- 0 -2606 -2910"/>
                          <a:gd name="T23" fmla="*/ -2606 h 303"/>
                          <a:gd name="T24" fmla="+- 0 6864 5494"/>
                          <a:gd name="T25" fmla="*/ T24 w 1370"/>
                          <a:gd name="T26" fmla="+- 0 -2619 -2910"/>
                          <a:gd name="T27" fmla="*/ -2619 h 303"/>
                          <a:gd name="T28" fmla="+- 0 6864 5494"/>
                          <a:gd name="T29" fmla="*/ T28 w 1370"/>
                          <a:gd name="T30" fmla="+- 0 -2898 -2910"/>
                          <a:gd name="T31" fmla="*/ -2898 h 303"/>
                          <a:gd name="T32" fmla="+- 0 6852 5494"/>
                          <a:gd name="T33" fmla="*/ T32 w 1370"/>
                          <a:gd name="T34" fmla="+- 0 -2910 -2910"/>
                          <a:gd name="T35" fmla="*/ -2910 h 3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70" h="303">
                            <a:moveTo>
                              <a:pt x="1358" y="0"/>
                            </a:moveTo>
                            <a:lnTo>
                              <a:pt x="13" y="0"/>
                            </a:lnTo>
                            <a:lnTo>
                              <a:pt x="0" y="12"/>
                            </a:lnTo>
                            <a:lnTo>
                              <a:pt x="0" y="291"/>
                            </a:lnTo>
                            <a:lnTo>
                              <a:pt x="13" y="304"/>
                            </a:lnTo>
                            <a:lnTo>
                              <a:pt x="1358" y="304"/>
                            </a:lnTo>
                            <a:lnTo>
                              <a:pt x="1370" y="291"/>
                            </a:lnTo>
                            <a:lnTo>
                              <a:pt x="1370" y="12"/>
                            </a:lnTo>
                            <a:lnTo>
                              <a:pt x="1358"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30"/>
                    <p:cNvGrpSpPr>
                      <a:grpSpLocks/>
                    </p:cNvGrpSpPr>
                    <p:nvPr/>
                  </p:nvGrpSpPr>
                  <p:grpSpPr bwMode="auto">
                    <a:xfrm>
                      <a:off x="5262" y="-2444"/>
                      <a:ext cx="1743" cy="725"/>
                      <a:chOff x="5262" y="-2444"/>
                      <a:chExt cx="1743" cy="725"/>
                    </a:xfrm>
                  </p:grpSpPr>
                  <p:sp>
                    <p:nvSpPr>
                      <p:cNvPr id="28" name="Freeform 31"/>
                      <p:cNvSpPr>
                        <a:spLocks/>
                      </p:cNvSpPr>
                      <p:nvPr/>
                    </p:nvSpPr>
                    <p:spPr bwMode="auto">
                      <a:xfrm>
                        <a:off x="5262" y="-2444"/>
                        <a:ext cx="1743" cy="725"/>
                      </a:xfrm>
                      <a:custGeom>
                        <a:avLst/>
                        <a:gdLst>
                          <a:gd name="T0" fmla="+- 0 6835 5500"/>
                          <a:gd name="T1" fmla="*/ T0 w 1347"/>
                          <a:gd name="T2" fmla="+- 0 -2490 -2490"/>
                          <a:gd name="T3" fmla="*/ -2490 h 725"/>
                          <a:gd name="T4" fmla="+- 0 5512 5500"/>
                          <a:gd name="T5" fmla="*/ T4 w 1347"/>
                          <a:gd name="T6" fmla="+- 0 -2490 -2490"/>
                          <a:gd name="T7" fmla="*/ -2490 h 725"/>
                          <a:gd name="T8" fmla="+- 0 5500 5500"/>
                          <a:gd name="T9" fmla="*/ T8 w 1347"/>
                          <a:gd name="T10" fmla="+- 0 -2478 -2490"/>
                          <a:gd name="T11" fmla="*/ -2478 h 725"/>
                          <a:gd name="T12" fmla="+- 0 5500 5500"/>
                          <a:gd name="T13" fmla="*/ T12 w 1347"/>
                          <a:gd name="T14" fmla="+- 0 -1777 -2490"/>
                          <a:gd name="T15" fmla="*/ -1777 h 725"/>
                          <a:gd name="T16" fmla="+- 0 5512 5500"/>
                          <a:gd name="T17" fmla="*/ T16 w 1347"/>
                          <a:gd name="T18" fmla="+- 0 -1765 -2490"/>
                          <a:gd name="T19" fmla="*/ -1765 h 725"/>
                          <a:gd name="T20" fmla="+- 0 6835 5500"/>
                          <a:gd name="T21" fmla="*/ T20 w 1347"/>
                          <a:gd name="T22" fmla="+- 0 -1765 -2490"/>
                          <a:gd name="T23" fmla="*/ -1765 h 725"/>
                          <a:gd name="T24" fmla="+- 0 6847 5500"/>
                          <a:gd name="T25" fmla="*/ T24 w 1347"/>
                          <a:gd name="T26" fmla="+- 0 -1777 -2490"/>
                          <a:gd name="T27" fmla="*/ -1777 h 725"/>
                          <a:gd name="T28" fmla="+- 0 6847 5500"/>
                          <a:gd name="T29" fmla="*/ T28 w 1347"/>
                          <a:gd name="T30" fmla="+- 0 -2478 -2490"/>
                          <a:gd name="T31" fmla="*/ -2478 h 725"/>
                          <a:gd name="T32" fmla="+- 0 6835 5500"/>
                          <a:gd name="T33" fmla="*/ T32 w 1347"/>
                          <a:gd name="T34" fmla="+- 0 -2490 -2490"/>
                          <a:gd name="T35" fmla="*/ -2490 h 7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47" h="725">
                            <a:moveTo>
                              <a:pt x="1335" y="0"/>
                            </a:moveTo>
                            <a:lnTo>
                              <a:pt x="12" y="0"/>
                            </a:lnTo>
                            <a:lnTo>
                              <a:pt x="0" y="12"/>
                            </a:lnTo>
                            <a:lnTo>
                              <a:pt x="0" y="713"/>
                            </a:lnTo>
                            <a:lnTo>
                              <a:pt x="12" y="725"/>
                            </a:lnTo>
                            <a:lnTo>
                              <a:pt x="1335" y="725"/>
                            </a:lnTo>
                            <a:lnTo>
                              <a:pt x="1347" y="713"/>
                            </a:lnTo>
                            <a:lnTo>
                              <a:pt x="1347" y="12"/>
                            </a:lnTo>
                            <a:lnTo>
                              <a:pt x="1335"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34"/>
                    <p:cNvGrpSpPr>
                      <a:grpSpLocks/>
                    </p:cNvGrpSpPr>
                    <p:nvPr/>
                  </p:nvGrpSpPr>
                  <p:grpSpPr bwMode="auto">
                    <a:xfrm>
                      <a:off x="5120" y="-1582"/>
                      <a:ext cx="2098" cy="378"/>
                      <a:chOff x="5120" y="-1582"/>
                      <a:chExt cx="2098" cy="378"/>
                    </a:xfrm>
                  </p:grpSpPr>
                  <p:sp>
                    <p:nvSpPr>
                      <p:cNvPr id="26" name="Freeform 35"/>
                      <p:cNvSpPr>
                        <a:spLocks/>
                      </p:cNvSpPr>
                      <p:nvPr/>
                    </p:nvSpPr>
                    <p:spPr bwMode="auto">
                      <a:xfrm>
                        <a:off x="5120" y="-1582"/>
                        <a:ext cx="2098" cy="378"/>
                      </a:xfrm>
                      <a:custGeom>
                        <a:avLst/>
                        <a:gdLst>
                          <a:gd name="T0" fmla="+- 0 6807 5500"/>
                          <a:gd name="T1" fmla="*/ T0 w 1319"/>
                          <a:gd name="T2" fmla="+- 0 -1648 -1648"/>
                          <a:gd name="T3" fmla="*/ -1648 h 378"/>
                          <a:gd name="T4" fmla="+- 0 5512 5500"/>
                          <a:gd name="T5" fmla="*/ T4 w 1319"/>
                          <a:gd name="T6" fmla="+- 0 -1648 -1648"/>
                          <a:gd name="T7" fmla="*/ -1648 h 378"/>
                          <a:gd name="T8" fmla="+- 0 5500 5500"/>
                          <a:gd name="T9" fmla="*/ T8 w 1319"/>
                          <a:gd name="T10" fmla="+- 0 -1636 -1648"/>
                          <a:gd name="T11" fmla="*/ -1636 h 378"/>
                          <a:gd name="T12" fmla="+- 0 5500 5500"/>
                          <a:gd name="T13" fmla="*/ T12 w 1319"/>
                          <a:gd name="T14" fmla="+- 0 -1283 -1648"/>
                          <a:gd name="T15" fmla="*/ -1283 h 378"/>
                          <a:gd name="T16" fmla="+- 0 5512 5500"/>
                          <a:gd name="T17" fmla="*/ T16 w 1319"/>
                          <a:gd name="T18" fmla="+- 0 -1271 -1648"/>
                          <a:gd name="T19" fmla="*/ -1271 h 378"/>
                          <a:gd name="T20" fmla="+- 0 6807 5500"/>
                          <a:gd name="T21" fmla="*/ T20 w 1319"/>
                          <a:gd name="T22" fmla="+- 0 -1271 -1648"/>
                          <a:gd name="T23" fmla="*/ -1271 h 378"/>
                          <a:gd name="T24" fmla="+- 0 6819 5500"/>
                          <a:gd name="T25" fmla="*/ T24 w 1319"/>
                          <a:gd name="T26" fmla="+- 0 -1283 -1648"/>
                          <a:gd name="T27" fmla="*/ -1283 h 378"/>
                          <a:gd name="T28" fmla="+- 0 6819 5500"/>
                          <a:gd name="T29" fmla="*/ T28 w 1319"/>
                          <a:gd name="T30" fmla="+- 0 -1636 -1648"/>
                          <a:gd name="T31" fmla="*/ -1636 h 378"/>
                          <a:gd name="T32" fmla="+- 0 6807 5500"/>
                          <a:gd name="T33" fmla="*/ T32 w 1319"/>
                          <a:gd name="T34" fmla="+- 0 -1648 -1648"/>
                          <a:gd name="T35" fmla="*/ -1648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19" h="378">
                            <a:moveTo>
                              <a:pt x="1307" y="0"/>
                            </a:moveTo>
                            <a:lnTo>
                              <a:pt x="12" y="0"/>
                            </a:lnTo>
                            <a:lnTo>
                              <a:pt x="0" y="12"/>
                            </a:lnTo>
                            <a:lnTo>
                              <a:pt x="0" y="365"/>
                            </a:lnTo>
                            <a:lnTo>
                              <a:pt x="12" y="377"/>
                            </a:lnTo>
                            <a:lnTo>
                              <a:pt x="1307" y="377"/>
                            </a:lnTo>
                            <a:lnTo>
                              <a:pt x="1319" y="365"/>
                            </a:lnTo>
                            <a:lnTo>
                              <a:pt x="1319" y="12"/>
                            </a:lnTo>
                            <a:lnTo>
                              <a:pt x="1307"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38"/>
                    <p:cNvGrpSpPr>
                      <a:grpSpLocks/>
                    </p:cNvGrpSpPr>
                    <p:nvPr/>
                  </p:nvGrpSpPr>
                  <p:grpSpPr bwMode="auto">
                    <a:xfrm>
                      <a:off x="5262" y="-3296"/>
                      <a:ext cx="1796" cy="270"/>
                      <a:chOff x="5262" y="-3296"/>
                      <a:chExt cx="1796" cy="270"/>
                    </a:xfrm>
                  </p:grpSpPr>
                  <p:sp>
                    <p:nvSpPr>
                      <p:cNvPr id="24" name="Freeform 39"/>
                      <p:cNvSpPr>
                        <a:spLocks/>
                      </p:cNvSpPr>
                      <p:nvPr/>
                    </p:nvSpPr>
                    <p:spPr bwMode="auto">
                      <a:xfrm>
                        <a:off x="5262" y="-3296"/>
                        <a:ext cx="1796" cy="270"/>
                      </a:xfrm>
                      <a:custGeom>
                        <a:avLst/>
                        <a:gdLst>
                          <a:gd name="T0" fmla="+- 0 7046 5262"/>
                          <a:gd name="T1" fmla="*/ T0 w 1796"/>
                          <a:gd name="T2" fmla="+- 0 -3296 -3296"/>
                          <a:gd name="T3" fmla="*/ -3296 h 270"/>
                          <a:gd name="T4" fmla="+- 0 5274 5262"/>
                          <a:gd name="T5" fmla="*/ T4 w 1796"/>
                          <a:gd name="T6" fmla="+- 0 -3296 -3296"/>
                          <a:gd name="T7" fmla="*/ -3296 h 270"/>
                          <a:gd name="T8" fmla="+- 0 5262 5262"/>
                          <a:gd name="T9" fmla="*/ T8 w 1796"/>
                          <a:gd name="T10" fmla="+- 0 -3284 -3296"/>
                          <a:gd name="T11" fmla="*/ -3284 h 270"/>
                          <a:gd name="T12" fmla="+- 0 5262 5262"/>
                          <a:gd name="T13" fmla="*/ T12 w 1796"/>
                          <a:gd name="T14" fmla="+- 0 -3038 -3296"/>
                          <a:gd name="T15" fmla="*/ -3038 h 270"/>
                          <a:gd name="T16" fmla="+- 0 5274 5262"/>
                          <a:gd name="T17" fmla="*/ T16 w 1796"/>
                          <a:gd name="T18" fmla="+- 0 -3026 -3296"/>
                          <a:gd name="T19" fmla="*/ -3026 h 270"/>
                          <a:gd name="T20" fmla="+- 0 7046 5262"/>
                          <a:gd name="T21" fmla="*/ T20 w 1796"/>
                          <a:gd name="T22" fmla="+- 0 -3026 -3296"/>
                          <a:gd name="T23" fmla="*/ -3026 h 270"/>
                          <a:gd name="T24" fmla="+- 0 7058 5262"/>
                          <a:gd name="T25" fmla="*/ T24 w 1796"/>
                          <a:gd name="T26" fmla="+- 0 -3038 -3296"/>
                          <a:gd name="T27" fmla="*/ -3038 h 270"/>
                          <a:gd name="T28" fmla="+- 0 7058 5262"/>
                          <a:gd name="T29" fmla="*/ T28 w 1796"/>
                          <a:gd name="T30" fmla="+- 0 -3284 -3296"/>
                          <a:gd name="T31" fmla="*/ -3284 h 270"/>
                          <a:gd name="T32" fmla="+- 0 7046 5262"/>
                          <a:gd name="T33" fmla="*/ T32 w 1796"/>
                          <a:gd name="T34" fmla="+- 0 -3296 -3296"/>
                          <a:gd name="T35"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270">
                            <a:moveTo>
                              <a:pt x="1784" y="0"/>
                            </a:moveTo>
                            <a:lnTo>
                              <a:pt x="12" y="0"/>
                            </a:lnTo>
                            <a:lnTo>
                              <a:pt x="0" y="12"/>
                            </a:lnTo>
                            <a:lnTo>
                              <a:pt x="0" y="258"/>
                            </a:lnTo>
                            <a:lnTo>
                              <a:pt x="12" y="270"/>
                            </a:lnTo>
                            <a:lnTo>
                              <a:pt x="1784" y="270"/>
                            </a:lnTo>
                            <a:lnTo>
                              <a:pt x="1796" y="258"/>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40"/>
                    <p:cNvGrpSpPr>
                      <a:grpSpLocks/>
                    </p:cNvGrpSpPr>
                    <p:nvPr/>
                  </p:nvGrpSpPr>
                  <p:grpSpPr bwMode="auto">
                    <a:xfrm>
                      <a:off x="5262" y="-3296"/>
                      <a:ext cx="1798" cy="270"/>
                      <a:chOff x="5262" y="-3296"/>
                      <a:chExt cx="1798" cy="270"/>
                    </a:xfrm>
                  </p:grpSpPr>
                  <p:sp>
                    <p:nvSpPr>
                      <p:cNvPr id="23" name="Freeform 41"/>
                      <p:cNvSpPr>
                        <a:spLocks/>
                      </p:cNvSpPr>
                      <p:nvPr/>
                    </p:nvSpPr>
                    <p:spPr bwMode="auto">
                      <a:xfrm>
                        <a:off x="5262" y="-3296"/>
                        <a:ext cx="1798" cy="270"/>
                      </a:xfrm>
                      <a:custGeom>
                        <a:avLst/>
                        <a:gdLst>
                          <a:gd name="T0" fmla="+- 0 5290 5262"/>
                          <a:gd name="T1" fmla="*/ T0 w 1798"/>
                          <a:gd name="T2" fmla="+- 0 -3296 -3296"/>
                          <a:gd name="T3" fmla="*/ -3296 h 270"/>
                          <a:gd name="T4" fmla="+- 0 7031 5262"/>
                          <a:gd name="T5" fmla="*/ T4 w 1798"/>
                          <a:gd name="T6" fmla="+- 0 -3296 -3296"/>
                          <a:gd name="T7" fmla="*/ -3296 h 270"/>
                          <a:gd name="T8" fmla="+- 0 7046 5262"/>
                          <a:gd name="T9" fmla="*/ T8 w 1798"/>
                          <a:gd name="T10" fmla="+- 0 -3296 -3296"/>
                          <a:gd name="T11" fmla="*/ -3296 h 270"/>
                          <a:gd name="T12" fmla="+- 0 7058 5262"/>
                          <a:gd name="T13" fmla="*/ T12 w 1798"/>
                          <a:gd name="T14" fmla="+- 0 -3284 -3296"/>
                          <a:gd name="T15" fmla="*/ -3284 h 270"/>
                          <a:gd name="T16" fmla="+- 0 7059 5262"/>
                          <a:gd name="T17" fmla="*/ T16 w 1798"/>
                          <a:gd name="T18" fmla="+- 0 -3269 -3296"/>
                          <a:gd name="T19" fmla="*/ -3269 h 270"/>
                          <a:gd name="T20" fmla="+- 0 7059 5262"/>
                          <a:gd name="T21" fmla="*/ T20 w 1798"/>
                          <a:gd name="T22" fmla="+- 0 -3053 -3296"/>
                          <a:gd name="T23" fmla="*/ -3053 h 270"/>
                          <a:gd name="T24" fmla="+- 0 7058 5262"/>
                          <a:gd name="T25" fmla="*/ T24 w 1798"/>
                          <a:gd name="T26" fmla="+- 0 -3038 -3296"/>
                          <a:gd name="T27" fmla="*/ -3038 h 270"/>
                          <a:gd name="T28" fmla="+- 0 7046 5262"/>
                          <a:gd name="T29" fmla="*/ T28 w 1798"/>
                          <a:gd name="T30" fmla="+- 0 -3026 -3296"/>
                          <a:gd name="T31" fmla="*/ -3026 h 270"/>
                          <a:gd name="T32" fmla="+- 0 7031 5262"/>
                          <a:gd name="T33" fmla="*/ T32 w 1798"/>
                          <a:gd name="T34" fmla="+- 0 -3026 -3296"/>
                          <a:gd name="T35" fmla="*/ -3026 h 270"/>
                          <a:gd name="T36" fmla="+- 0 5289 5262"/>
                          <a:gd name="T37" fmla="*/ T36 w 1798"/>
                          <a:gd name="T38" fmla="+- 0 -3026 -3296"/>
                          <a:gd name="T39" fmla="*/ -3026 h 270"/>
                          <a:gd name="T40" fmla="+- 0 5274 5262"/>
                          <a:gd name="T41" fmla="*/ T40 w 1798"/>
                          <a:gd name="T42" fmla="+- 0 -3026 -3296"/>
                          <a:gd name="T43" fmla="*/ -3026 h 270"/>
                          <a:gd name="T44" fmla="+- 0 5262 5262"/>
                          <a:gd name="T45" fmla="*/ T44 w 1798"/>
                          <a:gd name="T46" fmla="+- 0 -3038 -3296"/>
                          <a:gd name="T47" fmla="*/ -3038 h 270"/>
                          <a:gd name="T48" fmla="+- 0 5263 5262"/>
                          <a:gd name="T49" fmla="*/ T48 w 1798"/>
                          <a:gd name="T50" fmla="+- 0 -3053 -3296"/>
                          <a:gd name="T51" fmla="*/ -3053 h 270"/>
                          <a:gd name="T52" fmla="+- 0 5263 5262"/>
                          <a:gd name="T53" fmla="*/ T52 w 1798"/>
                          <a:gd name="T54" fmla="+- 0 -3269 -3296"/>
                          <a:gd name="T55" fmla="*/ -3269 h 270"/>
                          <a:gd name="T56" fmla="+- 0 5262 5262"/>
                          <a:gd name="T57" fmla="*/ T56 w 1798"/>
                          <a:gd name="T58" fmla="+- 0 -3284 -3296"/>
                          <a:gd name="T59" fmla="*/ -3284 h 270"/>
                          <a:gd name="T60" fmla="+- 0 5274 5262"/>
                          <a:gd name="T61" fmla="*/ T60 w 1798"/>
                          <a:gd name="T62" fmla="+- 0 -3296 -3296"/>
                          <a:gd name="T63" fmla="*/ -3296 h 270"/>
                          <a:gd name="T64" fmla="+- 0 5290 5262"/>
                          <a:gd name="T65" fmla="*/ T64 w 1798"/>
                          <a:gd name="T66" fmla="+- 0 -3296 -3296"/>
                          <a:gd name="T67"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798" h="270">
                            <a:moveTo>
                              <a:pt x="28" y="0"/>
                            </a:moveTo>
                            <a:lnTo>
                              <a:pt x="1769" y="0"/>
                            </a:lnTo>
                            <a:lnTo>
                              <a:pt x="1784" y="0"/>
                            </a:lnTo>
                            <a:lnTo>
                              <a:pt x="1796" y="12"/>
                            </a:lnTo>
                            <a:lnTo>
                              <a:pt x="1797" y="27"/>
                            </a:lnTo>
                            <a:lnTo>
                              <a:pt x="1797" y="243"/>
                            </a:lnTo>
                            <a:lnTo>
                              <a:pt x="1796" y="258"/>
                            </a:lnTo>
                            <a:lnTo>
                              <a:pt x="1784" y="270"/>
                            </a:lnTo>
                            <a:lnTo>
                              <a:pt x="1769" y="270"/>
                            </a:lnTo>
                            <a:lnTo>
                              <a:pt x="27" y="270"/>
                            </a:lnTo>
                            <a:lnTo>
                              <a:pt x="12" y="270"/>
                            </a:lnTo>
                            <a:lnTo>
                              <a:pt x="0" y="258"/>
                            </a:lnTo>
                            <a:lnTo>
                              <a:pt x="1" y="243"/>
                            </a:lnTo>
                            <a:lnTo>
                              <a:pt x="1" y="27"/>
                            </a:lnTo>
                            <a:lnTo>
                              <a:pt x="0" y="12"/>
                            </a:lnTo>
                            <a:lnTo>
                              <a:pt x="12" y="0"/>
                            </a:lnTo>
                            <a:lnTo>
                              <a:pt x="28"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42"/>
                    <p:cNvGrpSpPr>
                      <a:grpSpLocks/>
                    </p:cNvGrpSpPr>
                    <p:nvPr/>
                  </p:nvGrpSpPr>
                  <p:grpSpPr bwMode="auto">
                    <a:xfrm>
                      <a:off x="4993" y="-1107"/>
                      <a:ext cx="2301" cy="534"/>
                      <a:chOff x="4993" y="-1107"/>
                      <a:chExt cx="2301" cy="534"/>
                    </a:xfrm>
                  </p:grpSpPr>
                  <p:sp>
                    <p:nvSpPr>
                      <p:cNvPr id="22" name="Freeform 43"/>
                      <p:cNvSpPr>
                        <a:spLocks/>
                      </p:cNvSpPr>
                      <p:nvPr/>
                    </p:nvSpPr>
                    <p:spPr bwMode="auto">
                      <a:xfrm>
                        <a:off x="4993" y="-1107"/>
                        <a:ext cx="2301" cy="534"/>
                      </a:xfrm>
                      <a:custGeom>
                        <a:avLst/>
                        <a:gdLst>
                          <a:gd name="T0" fmla="+- 0 7071 5287"/>
                          <a:gd name="T1" fmla="*/ T0 w 1796"/>
                          <a:gd name="T2" fmla="+- 0 -1154 -1154"/>
                          <a:gd name="T3" fmla="*/ -1154 h 458"/>
                          <a:gd name="T4" fmla="+- 0 5299 5287"/>
                          <a:gd name="T5" fmla="*/ T4 w 1796"/>
                          <a:gd name="T6" fmla="+- 0 -1154 -1154"/>
                          <a:gd name="T7" fmla="*/ -1154 h 458"/>
                          <a:gd name="T8" fmla="+- 0 5287 5287"/>
                          <a:gd name="T9" fmla="*/ T8 w 1796"/>
                          <a:gd name="T10" fmla="+- 0 -1142 -1154"/>
                          <a:gd name="T11" fmla="*/ -1142 h 458"/>
                          <a:gd name="T12" fmla="+- 0 5287 5287"/>
                          <a:gd name="T13" fmla="*/ T12 w 1796"/>
                          <a:gd name="T14" fmla="+- 0 -709 -1154"/>
                          <a:gd name="T15" fmla="*/ -709 h 458"/>
                          <a:gd name="T16" fmla="+- 0 5299 5287"/>
                          <a:gd name="T17" fmla="*/ T16 w 1796"/>
                          <a:gd name="T18" fmla="+- 0 -697 -1154"/>
                          <a:gd name="T19" fmla="*/ -697 h 458"/>
                          <a:gd name="T20" fmla="+- 0 7071 5287"/>
                          <a:gd name="T21" fmla="*/ T20 w 1796"/>
                          <a:gd name="T22" fmla="+- 0 -697 -1154"/>
                          <a:gd name="T23" fmla="*/ -697 h 458"/>
                          <a:gd name="T24" fmla="+- 0 7083 5287"/>
                          <a:gd name="T25" fmla="*/ T24 w 1796"/>
                          <a:gd name="T26" fmla="+- 0 -709 -1154"/>
                          <a:gd name="T27" fmla="*/ -709 h 458"/>
                          <a:gd name="T28" fmla="+- 0 7083 5287"/>
                          <a:gd name="T29" fmla="*/ T28 w 1796"/>
                          <a:gd name="T30" fmla="+- 0 -1142 -1154"/>
                          <a:gd name="T31" fmla="*/ -1142 h 458"/>
                          <a:gd name="T32" fmla="+- 0 7071 5287"/>
                          <a:gd name="T33" fmla="*/ T32 w 1796"/>
                          <a:gd name="T34" fmla="+- 0 -1154 -1154"/>
                          <a:gd name="T35" fmla="*/ -1154 h 4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458">
                            <a:moveTo>
                              <a:pt x="1784" y="0"/>
                            </a:moveTo>
                            <a:lnTo>
                              <a:pt x="12" y="0"/>
                            </a:lnTo>
                            <a:lnTo>
                              <a:pt x="0" y="12"/>
                            </a:lnTo>
                            <a:lnTo>
                              <a:pt x="0" y="445"/>
                            </a:lnTo>
                            <a:lnTo>
                              <a:pt x="12" y="457"/>
                            </a:lnTo>
                            <a:lnTo>
                              <a:pt x="1784" y="457"/>
                            </a:lnTo>
                            <a:lnTo>
                              <a:pt x="1796" y="445"/>
                            </a:lnTo>
                            <a:lnTo>
                              <a:pt x="1796" y="12"/>
                            </a:lnTo>
                            <a:lnTo>
                              <a:pt x="1784"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5" name="Rectangle 64"/>
                  <p:cNvSpPr/>
                  <p:nvPr/>
                </p:nvSpPr>
                <p:spPr>
                  <a:xfrm>
                    <a:off x="1858334" y="1382206"/>
                    <a:ext cx="3102562" cy="318312"/>
                  </a:xfrm>
                  <a:prstGeom prst="rect">
                    <a:avLst/>
                  </a:prstGeom>
                </p:spPr>
                <p:txBody>
                  <a:bodyPr wrap="square">
                    <a:spAutoFit/>
                  </a:bodyPr>
                  <a:lstStyle/>
                  <a:p>
                    <a:pPr algn="ctr"/>
                    <a:r>
                      <a:rPr lang="en-US" sz="2000" b="1" dirty="0"/>
                      <a:t>HPC ABDS SYSTEM (Middleware)</a:t>
                    </a:r>
                  </a:p>
                </p:txBody>
              </p:sp>
            </p:grpSp>
            <p:sp>
              <p:nvSpPr>
                <p:cNvPr id="67" name="Rectangle 66"/>
                <p:cNvSpPr/>
                <p:nvPr/>
              </p:nvSpPr>
              <p:spPr>
                <a:xfrm>
                  <a:off x="4018108" y="1835259"/>
                  <a:ext cx="1961031" cy="318312"/>
                </a:xfrm>
                <a:prstGeom prst="rect">
                  <a:avLst/>
                </a:prstGeom>
              </p:spPr>
              <p:txBody>
                <a:bodyPr wrap="none">
                  <a:spAutoFit/>
                </a:bodyPr>
                <a:lstStyle/>
                <a:p>
                  <a:pPr algn="ctr"/>
                  <a:r>
                    <a:rPr lang="en-US" sz="2000" dirty="0"/>
                    <a:t>120 </a:t>
                  </a:r>
                  <a:r>
                    <a:rPr lang="en-US" sz="2000" dirty="0" smtClean="0"/>
                    <a:t>Software </a:t>
                  </a:r>
                  <a:r>
                    <a:rPr lang="en-US" sz="2000" dirty="0"/>
                    <a:t>Projects</a:t>
                  </a:r>
                </a:p>
              </p:txBody>
            </p:sp>
          </p:grpSp>
          <p:sp>
            <p:nvSpPr>
              <p:cNvPr id="69" name="Rectangle 68"/>
              <p:cNvSpPr/>
              <p:nvPr/>
            </p:nvSpPr>
            <p:spPr>
              <a:xfrm>
                <a:off x="3445796" y="2384302"/>
                <a:ext cx="3156257" cy="563166"/>
              </a:xfrm>
              <a:prstGeom prst="rect">
                <a:avLst/>
              </a:prstGeom>
              <a:noFill/>
            </p:spPr>
            <p:txBody>
              <a:bodyPr wrap="square">
                <a:spAutoFit/>
              </a:bodyPr>
              <a:lstStyle/>
              <a:p>
                <a:pPr algn="ctr"/>
                <a:r>
                  <a:rPr lang="en-US" sz="2000" dirty="0"/>
                  <a:t>System </a:t>
                </a:r>
                <a:r>
                  <a:rPr lang="en-US" sz="2000" dirty="0" smtClean="0"/>
                  <a:t>Abstraction/Standards</a:t>
                </a:r>
                <a:endParaRPr lang="en-US" sz="2000" dirty="0"/>
              </a:p>
              <a:p>
                <a:pPr algn="ctr"/>
                <a:r>
                  <a:rPr lang="en-US" sz="2000" dirty="0" smtClean="0"/>
                  <a:t>Data </a:t>
                </a:r>
                <a:r>
                  <a:rPr lang="en-US" sz="2000" dirty="0"/>
                  <a:t>Format </a:t>
                </a:r>
                <a:r>
                  <a:rPr lang="en-US" sz="2000" dirty="0" smtClean="0"/>
                  <a:t>and  </a:t>
                </a:r>
                <a:r>
                  <a:rPr lang="en-US" sz="2000" dirty="0"/>
                  <a:t>Storage</a:t>
                </a:r>
              </a:p>
            </p:txBody>
          </p:sp>
        </p:grpSp>
        <p:sp>
          <p:nvSpPr>
            <p:cNvPr id="70" name="Rectangle 69"/>
            <p:cNvSpPr/>
            <p:nvPr/>
          </p:nvSpPr>
          <p:spPr>
            <a:xfrm>
              <a:off x="3408514" y="3098768"/>
              <a:ext cx="3364604" cy="1052876"/>
            </a:xfrm>
            <a:prstGeom prst="rect">
              <a:avLst/>
            </a:prstGeom>
          </p:spPr>
          <p:txBody>
            <a:bodyPr wrap="square">
              <a:spAutoFit/>
            </a:bodyPr>
            <a:lstStyle/>
            <a:p>
              <a:r>
                <a:rPr lang="en-US" sz="1600" dirty="0" smtClean="0"/>
                <a:t>HPC  </a:t>
              </a:r>
              <a:r>
                <a:rPr lang="en-US" sz="1600" dirty="0"/>
                <a:t>Yarn  for  Resource  management</a:t>
              </a:r>
            </a:p>
            <a:p>
              <a:r>
                <a:rPr lang="en-US" sz="1600" dirty="0" smtClean="0"/>
                <a:t>Horizontally </a:t>
              </a:r>
              <a:r>
                <a:rPr lang="en-US" sz="1600" dirty="0"/>
                <a:t>scalable parallel </a:t>
              </a:r>
              <a:endParaRPr lang="en-US" sz="1600" dirty="0" smtClean="0"/>
            </a:p>
            <a:p>
              <a:r>
                <a:rPr lang="en-US" sz="1600" dirty="0"/>
                <a:t> </a:t>
              </a:r>
              <a:r>
                <a:rPr lang="en-US" sz="1600" dirty="0" smtClean="0"/>
                <a:t>                                          programming </a:t>
              </a:r>
              <a:r>
                <a:rPr lang="en-US" sz="1600" dirty="0"/>
                <a:t>model</a:t>
              </a:r>
            </a:p>
            <a:p>
              <a:r>
                <a:rPr lang="en-US" sz="1600" dirty="0" smtClean="0"/>
                <a:t>Collective </a:t>
              </a:r>
              <a:r>
                <a:rPr lang="en-US" sz="1600" dirty="0"/>
                <a:t>and Point to Point </a:t>
              </a:r>
              <a:r>
                <a:rPr lang="en-US" sz="1600" dirty="0" smtClean="0"/>
                <a:t>Communication</a:t>
              </a:r>
              <a:endParaRPr lang="en-US" sz="1600" dirty="0"/>
            </a:p>
            <a:p>
              <a:r>
                <a:rPr lang="en-US" sz="1600" dirty="0" smtClean="0"/>
                <a:t>Support </a:t>
              </a:r>
              <a:r>
                <a:rPr lang="en-US" sz="1600" dirty="0"/>
                <a:t>for </a:t>
              </a:r>
              <a:r>
                <a:rPr lang="en-US" sz="1600" dirty="0" smtClean="0"/>
                <a:t>iteration </a:t>
              </a:r>
              <a:r>
                <a:rPr lang="en-US" sz="1600" dirty="0"/>
                <a:t>(</a:t>
              </a:r>
              <a:r>
                <a:rPr lang="en-US" sz="1600" dirty="0" smtClean="0"/>
                <a:t>in memory </a:t>
              </a:r>
              <a:r>
                <a:rPr lang="en-US" sz="1600" dirty="0"/>
                <a:t>processing)</a:t>
              </a:r>
            </a:p>
          </p:txBody>
        </p:sp>
        <p:sp>
          <p:nvSpPr>
            <p:cNvPr id="72" name="Rectangle 71"/>
            <p:cNvSpPr/>
            <p:nvPr/>
          </p:nvSpPr>
          <p:spPr>
            <a:xfrm>
              <a:off x="3297065" y="4355360"/>
              <a:ext cx="3476052" cy="538680"/>
            </a:xfrm>
            <a:prstGeom prst="rect">
              <a:avLst/>
            </a:prstGeom>
          </p:spPr>
          <p:txBody>
            <a:bodyPr wrap="square">
              <a:spAutoFit/>
            </a:bodyPr>
            <a:lstStyle/>
            <a:p>
              <a:r>
                <a:rPr lang="en-US" sz="2000" dirty="0" smtClean="0"/>
                <a:t>Application  Abstractions/Standards</a:t>
              </a:r>
              <a:endParaRPr lang="en-US" sz="2000" dirty="0"/>
            </a:p>
            <a:p>
              <a:r>
                <a:rPr lang="en-US" dirty="0"/>
                <a:t>Graphs, Networks, Images, </a:t>
              </a:r>
              <a:r>
                <a:rPr lang="en-US" dirty="0" smtClean="0"/>
                <a:t>Geospatial ..</a:t>
              </a:r>
              <a:endParaRPr lang="en-US" dirty="0"/>
            </a:p>
          </p:txBody>
        </p:sp>
        <p:sp>
          <p:nvSpPr>
            <p:cNvPr id="73" name="Rectangle 72"/>
            <p:cNvSpPr/>
            <p:nvPr/>
          </p:nvSpPr>
          <p:spPr>
            <a:xfrm>
              <a:off x="2973082" y="5042305"/>
              <a:ext cx="4130957" cy="923330"/>
            </a:xfrm>
            <a:prstGeom prst="rect">
              <a:avLst/>
            </a:prstGeom>
          </p:spPr>
          <p:txBody>
            <a:bodyPr wrap="square">
              <a:spAutoFit/>
            </a:bodyPr>
            <a:lstStyle/>
            <a:p>
              <a:r>
                <a:rPr lang="en-US" dirty="0"/>
                <a:t>Scalable Parallel Interoperable Data </a:t>
              </a:r>
              <a:r>
                <a:rPr lang="en-US" dirty="0" smtClean="0"/>
                <a:t>Analytics </a:t>
              </a:r>
              <a:r>
                <a:rPr lang="en-US" dirty="0"/>
                <a:t>Library (SPIDAL)</a:t>
              </a:r>
            </a:p>
            <a:p>
              <a:r>
                <a:rPr lang="en-US" dirty="0"/>
                <a:t>High performance Mahout, R, </a:t>
              </a:r>
              <a:r>
                <a:rPr lang="en-US" dirty="0" err="1"/>
                <a:t>Matlab</a:t>
              </a:r>
              <a:r>
                <a:rPr lang="en-US" dirty="0"/>
                <a:t> …..</a:t>
              </a:r>
            </a:p>
          </p:txBody>
        </p:sp>
        <p:sp>
          <p:nvSpPr>
            <p:cNvPr id="74" name="Rectangle 73"/>
            <p:cNvSpPr/>
            <p:nvPr/>
          </p:nvSpPr>
          <p:spPr>
            <a:xfrm>
              <a:off x="3571894" y="5964587"/>
              <a:ext cx="2747691" cy="318312"/>
            </a:xfrm>
            <a:prstGeom prst="rect">
              <a:avLst/>
            </a:prstGeom>
          </p:spPr>
          <p:txBody>
            <a:bodyPr wrap="square">
              <a:spAutoFit/>
            </a:bodyPr>
            <a:lstStyle/>
            <a:p>
              <a:r>
                <a:rPr lang="en-US" sz="2000" b="1" dirty="0"/>
                <a:t>High </a:t>
              </a:r>
              <a:r>
                <a:rPr lang="en-US" sz="2000" b="1" dirty="0" smtClean="0"/>
                <a:t>Performance Applications</a:t>
              </a:r>
              <a:endParaRPr lang="en-US" sz="2000" b="1" dirty="0"/>
            </a:p>
          </p:txBody>
        </p:sp>
      </p:grpSp>
      <p:sp>
        <p:nvSpPr>
          <p:cNvPr id="77" name="TextBox 76"/>
          <p:cNvSpPr txBox="1"/>
          <p:nvPr/>
        </p:nvSpPr>
        <p:spPr>
          <a:xfrm>
            <a:off x="278507" y="2803428"/>
            <a:ext cx="1689886" cy="954107"/>
          </a:xfrm>
          <a:prstGeom prst="rect">
            <a:avLst/>
          </a:prstGeom>
          <a:noFill/>
        </p:spPr>
        <p:txBody>
          <a:bodyPr wrap="none" rtlCol="0">
            <a:spAutoFit/>
          </a:bodyPr>
          <a:lstStyle/>
          <a:p>
            <a:r>
              <a:rPr lang="en-US" sz="2800" b="1" dirty="0" smtClean="0"/>
              <a:t>HPC ABDS</a:t>
            </a:r>
            <a:br>
              <a:rPr lang="en-US" sz="2800" b="1" dirty="0" smtClean="0"/>
            </a:br>
            <a:r>
              <a:rPr lang="en-US" sz="2800" b="1" dirty="0" smtClean="0"/>
              <a:t>Hourglass</a:t>
            </a:r>
            <a:endParaRPr lang="en-US" sz="2800" b="1" dirty="0"/>
          </a:p>
        </p:txBody>
      </p:sp>
    </p:spTree>
    <p:extLst>
      <p:ext uri="{BB962C8B-B14F-4D97-AF65-F5344CB8AC3E}">
        <p14:creationId xmlns:p14="http://schemas.microsoft.com/office/powerpoint/2010/main" val="39240491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775" t="6539" r="10397" b="3211"/>
          <a:stretch/>
        </p:blipFill>
        <p:spPr>
          <a:xfrm>
            <a:off x="0" y="777766"/>
            <a:ext cx="9144000" cy="6080234"/>
          </a:xfrm>
          <a:prstGeom prst="rect">
            <a:avLst/>
          </a:prstGeom>
        </p:spPr>
      </p:pic>
      <p:sp>
        <p:nvSpPr>
          <p:cNvPr id="3" name="Title 2"/>
          <p:cNvSpPr>
            <a:spLocks noGrp="1"/>
          </p:cNvSpPr>
          <p:nvPr>
            <p:ph type="title"/>
          </p:nvPr>
        </p:nvSpPr>
        <p:spPr>
          <a:xfrm>
            <a:off x="457200" y="1369"/>
            <a:ext cx="8229600" cy="849969"/>
          </a:xfrm>
        </p:spPr>
        <p:txBody>
          <a:bodyPr/>
          <a:lstStyle/>
          <a:p>
            <a:r>
              <a:rPr lang="en-US" b="1" dirty="0" smtClean="0"/>
              <a:t>Big Data Software Model</a:t>
            </a:r>
            <a:endParaRPr lang="en-US" b="1" dirty="0"/>
          </a:p>
        </p:txBody>
      </p:sp>
    </p:spTree>
    <p:extLst>
      <p:ext uri="{BB962C8B-B14F-4D97-AF65-F5344CB8AC3E}">
        <p14:creationId xmlns:p14="http://schemas.microsoft.com/office/powerpoint/2010/main" val="22847460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45" y="181333"/>
            <a:ext cx="9078686" cy="807713"/>
          </a:xfrm>
        </p:spPr>
        <p:txBody>
          <a:bodyPr>
            <a:normAutofit fontScale="90000"/>
          </a:bodyPr>
          <a:lstStyle/>
          <a:p>
            <a:r>
              <a:rPr lang="en-US" b="1" dirty="0"/>
              <a:t>Maybe a Big Data Initiative would include</a:t>
            </a:r>
          </a:p>
        </p:txBody>
      </p:sp>
      <p:sp>
        <p:nvSpPr>
          <p:cNvPr id="5" name="Content Placeholder 4"/>
          <p:cNvSpPr>
            <a:spLocks noGrp="1"/>
          </p:cNvSpPr>
          <p:nvPr>
            <p:ph idx="1"/>
          </p:nvPr>
        </p:nvSpPr>
        <p:spPr>
          <a:xfrm>
            <a:off x="0" y="802433"/>
            <a:ext cx="9144000" cy="5495730"/>
          </a:xfrm>
        </p:spPr>
        <p:txBody>
          <a:bodyPr>
            <a:noAutofit/>
          </a:bodyPr>
          <a:lstStyle/>
          <a:p>
            <a:r>
              <a:rPr lang="en-US" sz="2400" dirty="0" smtClean="0">
                <a:solidFill>
                  <a:srgbClr val="FF0000"/>
                </a:solidFill>
              </a:rPr>
              <a:t>We don’t need </a:t>
            </a:r>
            <a:r>
              <a:rPr lang="en-US" sz="2400" dirty="0" smtClean="0">
                <a:solidFill>
                  <a:srgbClr val="FF0000"/>
                </a:solidFill>
              </a:rPr>
              <a:t>266 </a:t>
            </a:r>
            <a:r>
              <a:rPr lang="en-US" sz="2400" dirty="0" smtClean="0">
                <a:solidFill>
                  <a:srgbClr val="FF0000"/>
                </a:solidFill>
              </a:rPr>
              <a:t>software packages so can choose e.g.</a:t>
            </a:r>
          </a:p>
          <a:p>
            <a:r>
              <a:rPr lang="en-US" sz="2400" b="1" dirty="0" smtClean="0"/>
              <a:t>Workflow: </a:t>
            </a:r>
            <a:r>
              <a:rPr lang="en-US" sz="2400" dirty="0" smtClean="0"/>
              <a:t>Python or Kepler</a:t>
            </a:r>
          </a:p>
          <a:p>
            <a:r>
              <a:rPr lang="en-US" sz="2400" b="1" dirty="0" smtClean="0"/>
              <a:t>Data Analytics: </a:t>
            </a:r>
            <a:r>
              <a:rPr lang="en-US" sz="2400" dirty="0" smtClean="0"/>
              <a:t>Mahout, R, </a:t>
            </a:r>
            <a:r>
              <a:rPr lang="en-US" sz="2400" dirty="0" err="1" smtClean="0"/>
              <a:t>ImageJ</a:t>
            </a:r>
            <a:r>
              <a:rPr lang="en-US" sz="2400" dirty="0" smtClean="0"/>
              <a:t>, </a:t>
            </a:r>
            <a:r>
              <a:rPr lang="en-US" sz="2400" dirty="0" err="1" smtClean="0"/>
              <a:t>Scalapack</a:t>
            </a:r>
            <a:r>
              <a:rPr lang="en-US" sz="2400" dirty="0" smtClean="0"/>
              <a:t> </a:t>
            </a:r>
          </a:p>
          <a:p>
            <a:r>
              <a:rPr lang="en-US" sz="2400" b="1" dirty="0" smtClean="0"/>
              <a:t>High level Programming: </a:t>
            </a:r>
            <a:r>
              <a:rPr lang="en-US" sz="2400" dirty="0" smtClean="0"/>
              <a:t>Hive, Pig</a:t>
            </a:r>
          </a:p>
          <a:p>
            <a:r>
              <a:rPr lang="en-US" sz="2400" b="1" dirty="0" smtClean="0"/>
              <a:t>Parallel Programming model: </a:t>
            </a:r>
            <a:r>
              <a:rPr lang="en-US" sz="2400" dirty="0" smtClean="0"/>
              <a:t>Hadoop, Spark, Giraph (Twister4Azure, Harp), MPI; Storm, </a:t>
            </a:r>
            <a:r>
              <a:rPr lang="en-US" sz="2400" dirty="0" err="1" smtClean="0"/>
              <a:t>Kapfka</a:t>
            </a:r>
            <a:r>
              <a:rPr lang="en-US" sz="2400" dirty="0" smtClean="0"/>
              <a:t> or </a:t>
            </a:r>
            <a:r>
              <a:rPr lang="en-US" sz="2400" dirty="0" err="1" smtClean="0"/>
              <a:t>RabbitMQ</a:t>
            </a:r>
            <a:r>
              <a:rPr lang="en-US" sz="2400" dirty="0" smtClean="0"/>
              <a:t> (Sensors)</a:t>
            </a:r>
          </a:p>
          <a:p>
            <a:r>
              <a:rPr lang="en-US" sz="2400" b="1" dirty="0" smtClean="0"/>
              <a:t>In-memory: </a:t>
            </a:r>
            <a:r>
              <a:rPr lang="en-US" sz="2400" dirty="0" err="1" smtClean="0"/>
              <a:t>Memcached</a:t>
            </a:r>
            <a:endParaRPr lang="en-US" sz="2400" dirty="0" smtClean="0"/>
          </a:p>
          <a:p>
            <a:r>
              <a:rPr lang="en-US" sz="2400" b="1" dirty="0" smtClean="0"/>
              <a:t>Data Management: </a:t>
            </a:r>
            <a:r>
              <a:rPr lang="en-US" sz="2400" dirty="0" err="1" smtClean="0"/>
              <a:t>Hbase</a:t>
            </a:r>
            <a:r>
              <a:rPr lang="en-US" sz="2400" dirty="0" smtClean="0"/>
              <a:t>, </a:t>
            </a:r>
            <a:r>
              <a:rPr lang="en-US" sz="2400" dirty="0" err="1" smtClean="0"/>
              <a:t>MongoDB</a:t>
            </a:r>
            <a:r>
              <a:rPr lang="en-US" sz="2400" dirty="0" smtClean="0"/>
              <a:t>, MySQL or Derby</a:t>
            </a:r>
          </a:p>
          <a:p>
            <a:r>
              <a:rPr lang="en-US" sz="2400" b="1" dirty="0" smtClean="0"/>
              <a:t>Distributed Coordination: </a:t>
            </a:r>
            <a:r>
              <a:rPr lang="en-US" sz="2400" dirty="0" smtClean="0"/>
              <a:t>Zookeeper</a:t>
            </a:r>
          </a:p>
          <a:p>
            <a:r>
              <a:rPr lang="en-US" sz="2400" b="1" dirty="0" smtClean="0"/>
              <a:t>Cluster Management: </a:t>
            </a:r>
            <a:r>
              <a:rPr lang="en-US" sz="2400" dirty="0" smtClean="0"/>
              <a:t>Yarn, </a:t>
            </a:r>
            <a:r>
              <a:rPr lang="en-US" sz="2400" dirty="0" err="1" smtClean="0"/>
              <a:t>Slurm</a:t>
            </a:r>
            <a:endParaRPr lang="en-US" sz="2400" dirty="0" smtClean="0"/>
          </a:p>
          <a:p>
            <a:r>
              <a:rPr lang="en-US" sz="2400" b="1" dirty="0" smtClean="0"/>
              <a:t>File Systems: </a:t>
            </a:r>
            <a:r>
              <a:rPr lang="en-US" sz="2400" dirty="0" smtClean="0"/>
              <a:t>HDFS, </a:t>
            </a:r>
            <a:r>
              <a:rPr lang="en-US" sz="2400" dirty="0" err="1" smtClean="0"/>
              <a:t>Lustre</a:t>
            </a:r>
            <a:endParaRPr lang="en-US" sz="2400" dirty="0" smtClean="0"/>
          </a:p>
          <a:p>
            <a:r>
              <a:rPr lang="en-US" sz="2400" b="1" dirty="0" smtClean="0"/>
              <a:t>DevOps: </a:t>
            </a:r>
            <a:r>
              <a:rPr lang="en-US" sz="2400" dirty="0" err="1" smtClean="0"/>
              <a:t>Cloudmesh</a:t>
            </a:r>
            <a:r>
              <a:rPr lang="en-US" sz="2400" dirty="0" smtClean="0"/>
              <a:t>, Chef, Puppet, Docker, Cobbler</a:t>
            </a:r>
          </a:p>
          <a:p>
            <a:r>
              <a:rPr lang="en-US" sz="2400" b="1" dirty="0" err="1" smtClean="0"/>
              <a:t>IaaS</a:t>
            </a:r>
            <a:r>
              <a:rPr lang="en-US" sz="2400" b="1" dirty="0" smtClean="0"/>
              <a:t>: </a:t>
            </a:r>
            <a:r>
              <a:rPr lang="en-US" sz="2400" dirty="0" smtClean="0"/>
              <a:t>Amazon, Azure, OpenStack, Libcloud</a:t>
            </a:r>
          </a:p>
          <a:p>
            <a:r>
              <a:rPr lang="en-US" sz="2400" b="1" dirty="0" smtClean="0"/>
              <a:t>Monitoring: </a:t>
            </a:r>
            <a:r>
              <a:rPr lang="en-US" sz="2400" dirty="0" smtClean="0"/>
              <a:t>Inca, Ganglia, </a:t>
            </a:r>
            <a:r>
              <a:rPr lang="en-US" sz="2400" dirty="0" err="1" smtClean="0"/>
              <a:t>Nagios</a:t>
            </a:r>
            <a:endParaRPr lang="en-US" sz="2400" dirty="0" smtClean="0"/>
          </a:p>
          <a:p>
            <a:endParaRPr lang="en-US" sz="2400" dirty="0"/>
          </a:p>
        </p:txBody>
      </p:sp>
    </p:spTree>
    <p:extLst>
      <p:ext uri="{BB962C8B-B14F-4D97-AF65-F5344CB8AC3E}">
        <p14:creationId xmlns:p14="http://schemas.microsoft.com/office/powerpoint/2010/main" val="182761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8611"/>
            <a:ext cx="6553200" cy="905435"/>
          </a:xfrm>
        </p:spPr>
        <p:txBody>
          <a:bodyPr>
            <a:noAutofit/>
          </a:bodyPr>
          <a:lstStyle/>
          <a:p>
            <a:r>
              <a:rPr lang="en-US" sz="2800" b="1" dirty="0" smtClean="0"/>
              <a:t>NBD-PWG (NIST Big Data Public Working Group) Subgroups &amp; Co-Chairs</a:t>
            </a:r>
            <a:endParaRPr lang="en-US" sz="2800" b="1" dirty="0"/>
          </a:p>
        </p:txBody>
      </p:sp>
      <p:sp>
        <p:nvSpPr>
          <p:cNvPr id="5" name="Content Placeholder 4"/>
          <p:cNvSpPr>
            <a:spLocks noGrp="1"/>
          </p:cNvSpPr>
          <p:nvPr>
            <p:ph idx="1"/>
          </p:nvPr>
        </p:nvSpPr>
        <p:spPr>
          <a:xfrm>
            <a:off x="143435" y="1421457"/>
            <a:ext cx="8913166" cy="5631711"/>
          </a:xfrm>
        </p:spPr>
        <p:txBody>
          <a:bodyPr>
            <a:normAutofit fontScale="77500" lnSpcReduction="20000"/>
          </a:bodyPr>
          <a:lstStyle/>
          <a:p>
            <a:pPr lvl="0"/>
            <a:r>
              <a:rPr lang="en-US" dirty="0" smtClean="0">
                <a:solidFill>
                  <a:srgbClr val="782F40"/>
                </a:solidFill>
              </a:rPr>
              <a:t>There were 5 Subgroups</a:t>
            </a:r>
          </a:p>
          <a:p>
            <a:pPr lvl="0"/>
            <a:r>
              <a:rPr lang="en-US" dirty="0" smtClean="0">
                <a:solidFill>
                  <a:srgbClr val="782F40"/>
                </a:solidFill>
              </a:rPr>
              <a:t>Requirements and Use Cases Sub Group</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dirty="0" smtClean="0">
                <a:solidFill>
                  <a:srgbClr val="782F4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dirty="0" smtClean="0">
                <a:solidFill>
                  <a:srgbClr val="782F40"/>
                </a:solidFill>
              </a:rPr>
              <a:t>Reference Architecture Sub Group</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dirty="0" smtClean="0">
                <a:solidFill>
                  <a:srgbClr val="782F4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dirty="0" smtClean="0">
                <a:solidFill>
                  <a:srgbClr val="782F40"/>
                </a:solidFill>
              </a:rPr>
              <a:t>Technology Roadmap Sub Group</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a:t>
            </a:r>
            <a:r>
              <a:rPr lang="en-US" i="1" dirty="0" smtClean="0"/>
              <a:t>Tactics</a:t>
            </a:r>
          </a:p>
          <a:p>
            <a:r>
              <a:rPr lang="en-US" dirty="0" smtClean="0"/>
              <a:t> </a:t>
            </a:r>
            <a:r>
              <a:rPr lang="en-US" dirty="0"/>
              <a:t>See </a:t>
            </a:r>
            <a:r>
              <a:rPr lang="en-US" dirty="0">
                <a:hlinkClick r:id="rId2"/>
              </a:rPr>
              <a:t>http://</a:t>
            </a:r>
            <a:r>
              <a:rPr lang="en-US" dirty="0" smtClean="0">
                <a:hlinkClick r:id="rId2"/>
              </a:rPr>
              <a:t>bigdatawg.nist.gov/usecases.php</a:t>
            </a:r>
            <a:endParaRPr lang="en-US" dirty="0" smtClean="0"/>
          </a:p>
          <a:p>
            <a:r>
              <a:rPr lang="en-US" dirty="0"/>
              <a:t>And </a:t>
            </a:r>
            <a:r>
              <a:rPr lang="en-US" dirty="0">
                <a:hlinkClick r:id="rId3"/>
              </a:rPr>
              <a:t>http://</a:t>
            </a:r>
            <a:r>
              <a:rPr lang="en-US" dirty="0" smtClean="0">
                <a:hlinkClick r:id="rId3"/>
              </a:rPr>
              <a:t>bigdatawg.nist.gov/V1_output_docs.php</a:t>
            </a:r>
            <a:endParaRPr lang="en-US" dirty="0" smtClean="0"/>
          </a:p>
          <a:p>
            <a:endParaRPr lang="en-US" dirty="0" smtClean="0"/>
          </a:p>
        </p:txBody>
      </p:sp>
      <p:sp>
        <p:nvSpPr>
          <p:cNvPr id="3" name="Slide Number Placeholder 2"/>
          <p:cNvSpPr>
            <a:spLocks noGrp="1"/>
          </p:cNvSpPr>
          <p:nvPr>
            <p:ph type="sldNum" sz="quarter" idx="12"/>
          </p:nvPr>
        </p:nvSpPr>
        <p:spPr/>
        <p:txBody>
          <a:bodyPr/>
          <a:lstStyle/>
          <a:p>
            <a:fld id="{C4B85148-DB98-4269-ACE6-2DF49F9918C9}" type="slidenum">
              <a:rPr lang="en-US" smtClean="0"/>
              <a:pPr/>
              <a:t>6</a:t>
            </a:fld>
            <a:endParaRPr lang="en-US" dirty="0"/>
          </a:p>
        </p:txBody>
      </p:sp>
    </p:spTree>
    <p:extLst>
      <p:ext uri="{BB962C8B-B14F-4D97-AF65-F5344CB8AC3E}">
        <p14:creationId xmlns:p14="http://schemas.microsoft.com/office/powerpoint/2010/main" val="1882033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 name="Table 201"/>
          <p:cNvGraphicFramePr>
            <a:graphicFrameLocks noGrp="1"/>
          </p:cNvGraphicFramePr>
          <p:nvPr>
            <p:extLst>
              <p:ext uri="{D42A27DB-BD31-4B8C-83A1-F6EECF244321}">
                <p14:modId xmlns:p14="http://schemas.microsoft.com/office/powerpoint/2010/main" val="826352759"/>
              </p:ext>
            </p:extLst>
          </p:nvPr>
        </p:nvGraphicFramePr>
        <p:xfrm>
          <a:off x="39189" y="970487"/>
          <a:ext cx="7828156" cy="5781737"/>
        </p:xfrm>
        <a:graphic>
          <a:graphicData uri="http://schemas.openxmlformats.org/drawingml/2006/table">
            <a:tbl>
              <a:tblPr firstRow="1" bandRow="1">
                <a:tableStyleId>{5C22544A-7EE6-4342-B048-85BDC9FD1C3A}</a:tableStyleId>
              </a:tblPr>
              <a:tblGrid>
                <a:gridCol w="986741"/>
                <a:gridCol w="350229"/>
                <a:gridCol w="732427"/>
                <a:gridCol w="465033"/>
                <a:gridCol w="96881"/>
                <a:gridCol w="511422"/>
                <a:gridCol w="804233"/>
                <a:gridCol w="133698"/>
                <a:gridCol w="953318"/>
                <a:gridCol w="228640"/>
                <a:gridCol w="794433"/>
                <a:gridCol w="279020"/>
                <a:gridCol w="802182"/>
                <a:gridCol w="689899"/>
              </a:tblGrid>
              <a:tr h="867566">
                <a:tc>
                  <a:txBody>
                    <a:bodyPr/>
                    <a:lstStyle/>
                    <a:p>
                      <a:pPr algn="ctr"/>
                      <a:r>
                        <a:rPr lang="en-US" sz="1600" dirty="0" smtClean="0">
                          <a:solidFill>
                            <a:schemeClr val="tx1"/>
                          </a:solidFill>
                        </a:rPr>
                        <a:t>Govt. Operations</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ctr"/>
                      <a:r>
                        <a:rPr lang="en-US" sz="1600" dirty="0" smtClean="0">
                          <a:solidFill>
                            <a:schemeClr val="tx1"/>
                          </a:solidFill>
                        </a:rPr>
                        <a:t>Commercial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Defense</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gridSpan="3">
                  <a:txBody>
                    <a:bodyPr/>
                    <a:lstStyle/>
                    <a:p>
                      <a:pPr algn="ctr"/>
                      <a:r>
                        <a:rPr lang="en-US" sz="1600" dirty="0" smtClean="0">
                          <a:solidFill>
                            <a:schemeClr val="tx1"/>
                          </a:solidFill>
                        </a:rPr>
                        <a:t>Healthcare,</a:t>
                      </a:r>
                    </a:p>
                    <a:p>
                      <a:pPr algn="ctr"/>
                      <a:r>
                        <a:rPr lang="en-US" sz="1600" dirty="0" smtClean="0">
                          <a:solidFill>
                            <a:schemeClr val="tx1"/>
                          </a:solidFill>
                        </a:rPr>
                        <a:t>Life Science</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algn="ctr"/>
                      <a:r>
                        <a:rPr lang="en-US" sz="1600" dirty="0" smtClean="0">
                          <a:solidFill>
                            <a:schemeClr val="tx1"/>
                          </a:solidFill>
                        </a:rPr>
                        <a:t>Deep</a:t>
                      </a:r>
                      <a:r>
                        <a:rPr lang="en-US" sz="1600" baseline="0" dirty="0" smtClean="0">
                          <a:solidFill>
                            <a:schemeClr val="tx1"/>
                          </a:solidFill>
                        </a:rPr>
                        <a:t> Learning,</a:t>
                      </a:r>
                    </a:p>
                    <a:p>
                      <a:pPr algn="ctr"/>
                      <a:r>
                        <a:rPr lang="en-US" sz="1400" baseline="0" dirty="0" smtClean="0">
                          <a:solidFill>
                            <a:schemeClr val="tx1"/>
                          </a:solidFill>
                        </a:rPr>
                        <a:t>Social Media</a:t>
                      </a:r>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a:txBody>
                    <a:bodyPr/>
                    <a:lstStyle/>
                    <a:p>
                      <a:pPr algn="ctr"/>
                      <a:r>
                        <a:rPr lang="en-US" sz="1600" dirty="0" smtClean="0">
                          <a:solidFill>
                            <a:schemeClr val="tx1"/>
                          </a:solidFill>
                        </a:rPr>
                        <a:t>Research </a:t>
                      </a:r>
                      <a:r>
                        <a:rPr lang="en-US" sz="1400" dirty="0" smtClean="0">
                          <a:solidFill>
                            <a:schemeClr val="tx1"/>
                          </a:solidFill>
                        </a:rPr>
                        <a:t>Ecosystems</a:t>
                      </a:r>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ctr"/>
                      <a:r>
                        <a:rPr lang="en-US" sz="1600" dirty="0" smtClean="0">
                          <a:solidFill>
                            <a:schemeClr val="tx1"/>
                          </a:solidFill>
                        </a:rPr>
                        <a:t>Astronomy, </a:t>
                      </a:r>
                    </a:p>
                    <a:p>
                      <a:pPr algn="ctr"/>
                      <a:r>
                        <a:rPr lang="en-US" sz="1600" dirty="0" smtClean="0">
                          <a:solidFill>
                            <a:schemeClr val="tx1"/>
                          </a:solidFill>
                        </a:rPr>
                        <a:t>Physics</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gridSpan="2">
                  <a:txBody>
                    <a:bodyPr/>
                    <a:lstStyle/>
                    <a:p>
                      <a:pPr algn="ctr"/>
                      <a:r>
                        <a:rPr lang="en-US" sz="1600" dirty="0" smtClean="0">
                          <a:solidFill>
                            <a:schemeClr val="tx1"/>
                          </a:solidFill>
                        </a:rPr>
                        <a:t>Earth, </a:t>
                      </a:r>
                      <a:r>
                        <a:rPr lang="en-US" sz="1600" dirty="0" err="1" smtClean="0">
                          <a:solidFill>
                            <a:schemeClr val="tx1"/>
                          </a:solidFill>
                        </a:rPr>
                        <a:t>Env</a:t>
                      </a:r>
                      <a:r>
                        <a:rPr lang="en-US" sz="1600" dirty="0" smtClean="0">
                          <a:solidFill>
                            <a:schemeClr val="tx1"/>
                          </a:solidFill>
                        </a:rPr>
                        <a:t>., Polar Science</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a:txBody>
                    <a:bodyPr/>
                    <a:lstStyle/>
                    <a:p>
                      <a:pPr algn="ctr"/>
                      <a:r>
                        <a:rPr lang="en-US" sz="1600" dirty="0" smtClean="0">
                          <a:solidFill>
                            <a:schemeClr val="tx1"/>
                          </a:solidFill>
                        </a:rPr>
                        <a:t>Energy</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65760">
                <a:tc gridSpan="14">
                  <a:txBody>
                    <a:bodyPr/>
                    <a:lstStyle/>
                    <a:p>
                      <a:pPr algn="ctr"/>
                      <a:r>
                        <a:rPr lang="en-US" sz="1600" smtClean="0">
                          <a:solidFill>
                            <a:schemeClr val="tx1"/>
                          </a:solidFill>
                        </a:rPr>
                        <a:t>(Inter)disciplinary Workflow</a:t>
                      </a:r>
                      <a:endParaRPr lang="en-US" sz="1600" dirty="0">
                        <a:solidFill>
                          <a:schemeClr val="tx1"/>
                        </a:solidFill>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339">
                <a:tc gridSpan="14">
                  <a:txBody>
                    <a:bodyPr/>
                    <a:lstStyle/>
                    <a:p>
                      <a:pPr algn="ctr"/>
                      <a:r>
                        <a:rPr lang="en-US" sz="1800" b="1" dirty="0" smtClean="0">
                          <a:solidFill>
                            <a:schemeClr val="tx1"/>
                          </a:solidFill>
                        </a:rPr>
                        <a:t>Analytics Libraries</a:t>
                      </a:r>
                      <a:endParaRPr lang="en-US" sz="1800" b="1"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339">
                <a:tc rowSpan="2" gridSpan="2">
                  <a:txBody>
                    <a:bodyPr/>
                    <a:lstStyle/>
                    <a:p>
                      <a:pPr algn="ctr"/>
                      <a:r>
                        <a:rPr lang="en-US" sz="1600" b="1" dirty="0" smtClean="0">
                          <a:solidFill>
                            <a:schemeClr val="tx1"/>
                          </a:solidFill>
                        </a:rPr>
                        <a:t>Native ABDS</a:t>
                      </a:r>
                    </a:p>
                    <a:p>
                      <a:pPr algn="ctr"/>
                      <a:r>
                        <a:rPr lang="en-US" sz="1600" dirty="0" smtClean="0">
                          <a:solidFill>
                            <a:schemeClr val="tx1"/>
                          </a:solidFill>
                        </a:rPr>
                        <a:t>SQL-engines, Storm,</a:t>
                      </a:r>
                      <a:r>
                        <a:rPr lang="en-US" sz="1600" baseline="0" dirty="0" smtClean="0">
                          <a:solidFill>
                            <a:schemeClr val="tx1"/>
                          </a:solidFill>
                        </a:rPr>
                        <a:t> </a:t>
                      </a:r>
                      <a:r>
                        <a:rPr lang="en-US" sz="1600" dirty="0" smtClean="0">
                          <a:solidFill>
                            <a:schemeClr val="tx1"/>
                          </a:solidFill>
                        </a:rPr>
                        <a:t>Impala, Hive, Shark</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pPr algn="ctr"/>
                      <a:r>
                        <a:rPr lang="en-US" dirty="0" smtClean="0"/>
                        <a:t> </a:t>
                      </a:r>
                      <a:r>
                        <a:rPr lang="en-US" sz="1600" b="1" dirty="0" smtClean="0"/>
                        <a:t>Native HPC</a:t>
                      </a:r>
                    </a:p>
                    <a:p>
                      <a:pPr algn="ctr"/>
                      <a:r>
                        <a:rPr lang="en-US" dirty="0" smtClean="0"/>
                        <a:t>MPI</a:t>
                      </a: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hMerge="1">
                  <a:txBody>
                    <a:bodyPr/>
                    <a:lstStyle/>
                    <a:p>
                      <a:pPr algn="ctr"/>
                      <a:endParaRPr lang="en-US" sz="1600" b="1"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0">
                  <a:txBody>
                    <a:bodyPr/>
                    <a:lstStyle/>
                    <a:p>
                      <a:pPr algn="ctr"/>
                      <a:r>
                        <a:rPr lang="en-US" sz="1600" b="1" dirty="0" smtClean="0">
                          <a:solidFill>
                            <a:schemeClr val="tx1"/>
                          </a:solidFill>
                        </a:rPr>
                        <a:t>HPC-ABDS</a:t>
                      </a:r>
                      <a:r>
                        <a:rPr lang="en-US" sz="1600" b="1" baseline="0" dirty="0" smtClean="0">
                          <a:solidFill>
                            <a:schemeClr val="tx1"/>
                          </a:solidFill>
                        </a:rPr>
                        <a:t> MapReduce</a:t>
                      </a:r>
                      <a:endParaRPr lang="en-US" sz="1600" b="1"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BBDC"/>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5019">
                <a:tc gridSpan="2" vMerge="1">
                  <a:txBody>
                    <a:bodyPr/>
                    <a:lstStyle/>
                    <a:p>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800" dirty="0" smtClean="0">
                          <a:solidFill>
                            <a:schemeClr val="tx1"/>
                          </a:solidFill>
                        </a:rPr>
                        <a:t>Map Only, PP</a:t>
                      </a:r>
                    </a:p>
                    <a:p>
                      <a:r>
                        <a:rPr lang="en-US" sz="1800" dirty="0" smtClean="0">
                          <a:solidFill>
                            <a:schemeClr val="tx1"/>
                          </a:solidFill>
                        </a:rPr>
                        <a:t>Many Task</a:t>
                      </a:r>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sz="14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800" dirty="0" smtClean="0">
                          <a:solidFill>
                            <a:schemeClr val="tx1"/>
                          </a:solidFill>
                        </a:rPr>
                        <a:t>Classic MapReduce</a:t>
                      </a:r>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gridSpan="2">
                  <a:txBody>
                    <a:bodyPr/>
                    <a:lstStyle/>
                    <a:p>
                      <a:r>
                        <a:rPr lang="en-US" dirty="0" smtClean="0"/>
                        <a:t>Map </a:t>
                      </a:r>
                      <a:br>
                        <a:rPr lang="en-US" dirty="0" smtClean="0"/>
                      </a:br>
                      <a:r>
                        <a:rPr lang="en-US" dirty="0" smtClean="0"/>
                        <a:t>Collective</a:t>
                      </a: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r>
                        <a:rPr lang="en-US" dirty="0" smtClean="0"/>
                        <a:t>Map – Point to Point, Graph</a:t>
                      </a: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r>
              <a:tr h="408099">
                <a:tc gridSpan="14">
                  <a:txBody>
                    <a:bodyPr/>
                    <a:lstStyle/>
                    <a:p>
                      <a:pPr algn="ctr"/>
                      <a:r>
                        <a:rPr lang="en-US" sz="1800"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MI</a:t>
                      </a:r>
                      <a:r>
                        <a:rPr lang="en-US" sz="1800" kern="1200" dirty="0" err="1" smtClean="0">
                          <a:solidFill>
                            <a:schemeClr val="dk1"/>
                          </a:solidFill>
                          <a:effectLst/>
                          <a:latin typeface="+mn-lt"/>
                          <a:ea typeface="+mn-ea"/>
                          <a:cs typeface="+mn-cs"/>
                        </a:rPr>
                        <a:t>ddleware</a:t>
                      </a:r>
                      <a:r>
                        <a:rPr lang="en-US" sz="1800" kern="1200" dirty="0" smtClean="0">
                          <a:solidFill>
                            <a:schemeClr val="dk1"/>
                          </a:solidFill>
                          <a:effectLst/>
                          <a:latin typeface="+mn-lt"/>
                          <a:ea typeface="+mn-ea"/>
                          <a:cs typeface="+mn-cs"/>
                        </a:rPr>
                        <a:t> for </a:t>
                      </a:r>
                      <a:r>
                        <a:rPr lang="en-US" sz="1800" b="1" kern="1200" dirty="0" smtClean="0">
                          <a:solidFill>
                            <a:schemeClr val="dk1"/>
                          </a:solidFill>
                          <a:effectLst/>
                          <a:latin typeface="+mn-lt"/>
                          <a:ea typeface="+mn-ea"/>
                          <a:cs typeface="+mn-cs"/>
                        </a:rPr>
                        <a:t>D</a:t>
                      </a:r>
                      <a:r>
                        <a:rPr lang="en-US" sz="1800" kern="1200" dirty="0" smtClean="0">
                          <a:solidFill>
                            <a:schemeClr val="dk1"/>
                          </a:solidFill>
                          <a:effectLst/>
                          <a:latin typeface="+mn-lt"/>
                          <a:ea typeface="+mn-ea"/>
                          <a:cs typeface="+mn-cs"/>
                        </a:rPr>
                        <a:t>ata-Intensive </a:t>
                      </a:r>
                      <a:r>
                        <a:rPr lang="en-US" sz="1800" b="1" kern="1200" dirty="0" smtClean="0">
                          <a:solidFill>
                            <a:schemeClr val="dk1"/>
                          </a:solidFill>
                          <a:effectLst/>
                          <a:latin typeface="+mn-lt"/>
                          <a:ea typeface="+mn-ea"/>
                          <a:cs typeface="+mn-cs"/>
                        </a:rPr>
                        <a:t>A</a:t>
                      </a:r>
                      <a:r>
                        <a:rPr lang="en-US" sz="1800" kern="1200" dirty="0" smtClean="0">
                          <a:solidFill>
                            <a:schemeClr val="dk1"/>
                          </a:solidFill>
                          <a:effectLst/>
                          <a:latin typeface="+mn-lt"/>
                          <a:ea typeface="+mn-ea"/>
                          <a:cs typeface="+mn-cs"/>
                        </a:rPr>
                        <a:t>nalytics and </a:t>
                      </a:r>
                      <a:r>
                        <a:rPr lang="en-US" sz="1800" b="1" kern="1200" dirty="0" smtClean="0">
                          <a:solidFill>
                            <a:schemeClr val="dk1"/>
                          </a:solidFill>
                          <a:effectLst/>
                          <a:latin typeface="+mn-lt"/>
                          <a:ea typeface="+mn-ea"/>
                          <a:cs typeface="+mn-cs"/>
                        </a:rPr>
                        <a:t>S</a:t>
                      </a:r>
                      <a:r>
                        <a:rPr lang="en-US" sz="1800" kern="1200" dirty="0" smtClean="0">
                          <a:solidFill>
                            <a:schemeClr val="dk1"/>
                          </a:solidFill>
                          <a:effectLst/>
                          <a:latin typeface="+mn-lt"/>
                          <a:ea typeface="+mn-ea"/>
                          <a:cs typeface="+mn-cs"/>
                        </a:rPr>
                        <a:t>cience (MIDAS) API</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pPr algn="ctr"/>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8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913164">
                <a:tc gridSpan="7">
                  <a:txBody>
                    <a:bodyPr/>
                    <a:lstStyle/>
                    <a:p>
                      <a:pPr algn="ctr"/>
                      <a:r>
                        <a:rPr lang="en-US" sz="1800" b="1" kern="1200" dirty="0" smtClean="0">
                          <a:solidFill>
                            <a:schemeClr val="dk1"/>
                          </a:solidFill>
                          <a:effectLst/>
                          <a:latin typeface="+mn-lt"/>
                          <a:ea typeface="+mn-ea"/>
                          <a:cs typeface="+mn-cs"/>
                        </a:rPr>
                        <a:t>Communication</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(MPI, RDMA, Hadoop Shuffle/Reduce, HARP Collectives, Giraph point-to-point)</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800" b="1" kern="1200" dirty="0" smtClean="0">
                          <a:solidFill>
                            <a:schemeClr val="dk1"/>
                          </a:solidFill>
                          <a:effectLst/>
                          <a:latin typeface="+mn-lt"/>
                          <a:ea typeface="+mn-ea"/>
                          <a:cs typeface="+mn-cs"/>
                        </a:rPr>
                        <a:t>Data Systems and Abstractions</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(In-Memory; </a:t>
                      </a:r>
                      <a:r>
                        <a:rPr lang="en-US" sz="1800" kern="1200" dirty="0" err="1" smtClean="0">
                          <a:solidFill>
                            <a:schemeClr val="dk1"/>
                          </a:solidFill>
                          <a:effectLst/>
                          <a:latin typeface="+mn-lt"/>
                          <a:ea typeface="+mn-ea"/>
                          <a:cs typeface="+mn-cs"/>
                        </a:rPr>
                        <a:t>HBase</a:t>
                      </a:r>
                      <a:r>
                        <a:rPr lang="en-US" sz="1800" kern="1200" dirty="0" smtClean="0">
                          <a:solidFill>
                            <a:schemeClr val="dk1"/>
                          </a:solidFill>
                          <a:effectLst/>
                          <a:latin typeface="+mn-lt"/>
                          <a:ea typeface="+mn-ea"/>
                          <a:cs typeface="+mn-cs"/>
                        </a:rPr>
                        <a:t>, Object Stores, other NoSQL stores, Spatial, SQL, Files)</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9215">
                <a:tc gridSpan="5">
                  <a:txBody>
                    <a:bodyPr/>
                    <a:lstStyle/>
                    <a:p>
                      <a:pPr algn="ctr"/>
                      <a:r>
                        <a:rPr lang="en-US" sz="1800" b="1" kern="1200" dirty="0" smtClean="0">
                          <a:solidFill>
                            <a:schemeClr val="dk1"/>
                          </a:solidFill>
                          <a:effectLst/>
                          <a:latin typeface="+mn-lt"/>
                          <a:ea typeface="+mn-ea"/>
                          <a:cs typeface="+mn-cs"/>
                        </a:rPr>
                        <a:t>Higher-Level Workload Management </a:t>
                      </a: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Tez</a:t>
                      </a:r>
                      <a:r>
                        <a:rPr lang="en-US" sz="1800" kern="1200" dirty="0" smtClean="0">
                          <a:solidFill>
                            <a:schemeClr val="dk1"/>
                          </a:solidFill>
                          <a:effectLst/>
                          <a:latin typeface="+mn-lt"/>
                          <a:ea typeface="+mn-ea"/>
                          <a:cs typeface="+mn-cs"/>
                        </a:rPr>
                        <a:t>, Llama)</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800" b="1" kern="1200" dirty="0" smtClean="0">
                          <a:solidFill>
                            <a:schemeClr val="dk1"/>
                          </a:solidFill>
                          <a:effectLst/>
                          <a:latin typeface="+mn-lt"/>
                          <a:ea typeface="+mn-ea"/>
                          <a:cs typeface="+mn-cs"/>
                        </a:rPr>
                        <a:t>Workload Management</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(Pilots, Condor)</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4">
                  <a:txBody>
                    <a:bodyPr/>
                    <a:lstStyle/>
                    <a:p>
                      <a:pPr algn="ctr"/>
                      <a:r>
                        <a:rPr lang="en-US" sz="1800" b="1" kern="1200" dirty="0" smtClean="0">
                          <a:solidFill>
                            <a:schemeClr val="dk1"/>
                          </a:solidFill>
                          <a:effectLst/>
                          <a:latin typeface="+mn-lt"/>
                          <a:ea typeface="+mn-ea"/>
                          <a:cs typeface="+mn-cs"/>
                        </a:rPr>
                        <a:t>Framework specific Scheduling </a:t>
                      </a:r>
                      <a:r>
                        <a:rPr lang="en-US" sz="1800" kern="1200" dirty="0" smtClean="0">
                          <a:solidFill>
                            <a:schemeClr val="dk1"/>
                          </a:solidFill>
                          <a:effectLst/>
                          <a:latin typeface="+mn-lt"/>
                          <a:ea typeface="+mn-ea"/>
                          <a:cs typeface="+mn-cs"/>
                        </a:rPr>
                        <a:t>(e.g. YARN)</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9215">
                <a:tc gridSpan="7">
                  <a:txBody>
                    <a:bodyPr/>
                    <a:lstStyle/>
                    <a:p>
                      <a:pPr algn="ctr"/>
                      <a:r>
                        <a:rPr lang="en-US" sz="1800" b="1" kern="1200" dirty="0" smtClean="0">
                          <a:solidFill>
                            <a:schemeClr val="dk1"/>
                          </a:solidFill>
                          <a:effectLst/>
                          <a:latin typeface="+mn-lt"/>
                          <a:ea typeface="+mn-ea"/>
                          <a:cs typeface="+mn-cs"/>
                        </a:rPr>
                        <a:t>External Data Access</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(Virtual </a:t>
                      </a:r>
                      <a:r>
                        <a:rPr lang="en-US" sz="1800" kern="1200" dirty="0" err="1" smtClean="0">
                          <a:solidFill>
                            <a:schemeClr val="dk1"/>
                          </a:solidFill>
                          <a:effectLst/>
                          <a:latin typeface="+mn-lt"/>
                          <a:ea typeface="+mn-ea"/>
                          <a:cs typeface="+mn-cs"/>
                        </a:rPr>
                        <a:t>Filesystem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GridFTP</a:t>
                      </a:r>
                      <a:r>
                        <a:rPr lang="en-US" sz="1800" kern="1200" dirty="0" smtClean="0">
                          <a:solidFill>
                            <a:schemeClr val="dk1"/>
                          </a:solidFill>
                          <a:effectLst/>
                          <a:latin typeface="+mn-lt"/>
                          <a:ea typeface="+mn-ea"/>
                          <a:cs typeface="+mn-cs"/>
                        </a:rPr>
                        <a:t>, SRM, SSH)</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800" b="1" kern="1200" dirty="0" smtClean="0">
                          <a:solidFill>
                            <a:schemeClr val="dk1"/>
                          </a:solidFill>
                          <a:effectLst/>
                          <a:latin typeface="+mn-lt"/>
                          <a:ea typeface="+mn-ea"/>
                          <a:cs typeface="+mn-cs"/>
                        </a:rPr>
                        <a:t>Cluster Resource Manager</a:t>
                      </a: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(YARN, </a:t>
                      </a:r>
                      <a:r>
                        <a:rPr lang="en-US" sz="1800" kern="1200" dirty="0" err="1" smtClean="0">
                          <a:solidFill>
                            <a:schemeClr val="dk1"/>
                          </a:solidFill>
                          <a:effectLst/>
                          <a:latin typeface="+mn-lt"/>
                          <a:ea typeface="+mn-ea"/>
                          <a:cs typeface="+mn-cs"/>
                        </a:rPr>
                        <a:t>Mesos</a:t>
                      </a:r>
                      <a:r>
                        <a:rPr lang="en-US" sz="1800" kern="1200" dirty="0" smtClean="0">
                          <a:solidFill>
                            <a:schemeClr val="dk1"/>
                          </a:solidFill>
                          <a:effectLst/>
                          <a:latin typeface="+mn-lt"/>
                          <a:ea typeface="+mn-ea"/>
                          <a:cs typeface="+mn-cs"/>
                        </a:rPr>
                        <a:t>, SLURM, Torque, SGE)</a:t>
                      </a:r>
                      <a:endParaRPr lang="en-US" sz="1600" dirty="0">
                        <a:solidFill>
                          <a:schemeClr val="tx1"/>
                        </a:solidFill>
                      </a:endParaRP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339">
                <a:tc gridSpan="14">
                  <a:txBody>
                    <a:bodyPr/>
                    <a:lstStyle/>
                    <a:p>
                      <a:pPr algn="ctr"/>
                      <a:r>
                        <a:rPr lang="en-US" sz="1800" b="1" kern="1200" dirty="0" smtClean="0">
                          <a:solidFill>
                            <a:schemeClr val="dk1"/>
                          </a:solidFill>
                          <a:effectLst/>
                          <a:latin typeface="+mn-lt"/>
                          <a:ea typeface="+mn-ea"/>
                          <a:cs typeface="+mn-cs"/>
                        </a:rPr>
                        <a:t>Compute, Storage and Data Resources</a:t>
                      </a:r>
                      <a:r>
                        <a:rPr lang="en-US" sz="1600" dirty="0" smtClean="0">
                          <a:effectLst/>
                        </a:rPr>
                        <a:t> </a:t>
                      </a:r>
                      <a:r>
                        <a:rPr lang="en-US" sz="1800" kern="1200" dirty="0" smtClean="0">
                          <a:solidFill>
                            <a:schemeClr val="dk1"/>
                          </a:solidFill>
                          <a:effectLst/>
                          <a:latin typeface="+mn-lt"/>
                          <a:ea typeface="+mn-ea"/>
                          <a:cs typeface="+mn-cs"/>
                        </a:rPr>
                        <a:t>(Nodes, Cores, </a:t>
                      </a:r>
                      <a:r>
                        <a:rPr lang="en-US" sz="1800" kern="1200" dirty="0" err="1" smtClean="0">
                          <a:solidFill>
                            <a:schemeClr val="dk1"/>
                          </a:solidFill>
                          <a:effectLst/>
                          <a:latin typeface="+mn-lt"/>
                          <a:ea typeface="+mn-ea"/>
                          <a:cs typeface="+mn-cs"/>
                        </a:rPr>
                        <a:t>Lustre</a:t>
                      </a:r>
                      <a:r>
                        <a:rPr lang="en-US" sz="1800" kern="1200" dirty="0" smtClean="0">
                          <a:solidFill>
                            <a:schemeClr val="dk1"/>
                          </a:solidFill>
                          <a:effectLst/>
                          <a:latin typeface="+mn-lt"/>
                          <a:ea typeface="+mn-ea"/>
                          <a:cs typeface="+mn-cs"/>
                        </a:rPr>
                        <a:t>, HDFS)</a:t>
                      </a:r>
                    </a:p>
                  </a:txBody>
                  <a:tcPr marL="18288" marR="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203" name="Table 202"/>
          <p:cNvGraphicFramePr>
            <a:graphicFrameLocks noGrp="1"/>
          </p:cNvGraphicFramePr>
          <p:nvPr>
            <p:extLst/>
          </p:nvPr>
        </p:nvGraphicFramePr>
        <p:xfrm>
          <a:off x="7916092" y="979715"/>
          <a:ext cx="1175658" cy="5800226"/>
        </p:xfrm>
        <a:graphic>
          <a:graphicData uri="http://schemas.openxmlformats.org/drawingml/2006/table">
            <a:tbl>
              <a:tblPr firstRow="1" bandRow="1">
                <a:tableStyleId>{073A0DAA-6AF3-43AB-8588-CEC1D06C72B9}</a:tableStyleId>
              </a:tblPr>
              <a:tblGrid>
                <a:gridCol w="1175658"/>
              </a:tblGrid>
              <a:tr h="1358537">
                <a:tc>
                  <a:txBody>
                    <a:bodyPr/>
                    <a:lstStyle/>
                    <a:p>
                      <a:pPr algn="ctr"/>
                      <a:r>
                        <a:rPr lang="en-US" b="0" dirty="0" smtClean="0">
                          <a:solidFill>
                            <a:schemeClr val="tx1"/>
                          </a:solidFill>
                        </a:rPr>
                        <a:t>Community &amp; Examples</a:t>
                      </a:r>
                      <a:endParaRPr lang="en-US" b="0" dirty="0">
                        <a:solidFill>
                          <a:schemeClr val="tx1"/>
                        </a:solidFill>
                      </a:endParaRP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788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SPIDAL</a:t>
                      </a:r>
                      <a:endParaRPr lang="en-US" sz="1800" kern="1200" dirty="0" smtClean="0">
                        <a:solidFill>
                          <a:schemeClr val="tx1"/>
                        </a:solidFill>
                        <a:effectLst/>
                        <a:latin typeface="+mn-lt"/>
                        <a:ea typeface="+mn-ea"/>
                        <a:cs typeface="+mn-cs"/>
                      </a:endParaRP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0580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tx1"/>
                          </a:solidFill>
                          <a:effectLst/>
                          <a:latin typeface="+mn-lt"/>
                          <a:ea typeface="+mn-ea"/>
                          <a:cs typeface="+mn-cs"/>
                        </a:rPr>
                        <a:t>Programming </a:t>
                      </a:r>
                      <a:r>
                        <a:rPr lang="en-US" sz="1800" i="0" kern="1200" dirty="0" smtClean="0">
                          <a:solidFill>
                            <a:schemeClr val="tx1"/>
                          </a:solidFill>
                          <a:effectLst/>
                          <a:latin typeface="+mn-lt"/>
                          <a:ea typeface="+mn-ea"/>
                          <a:cs typeface="+mn-cs"/>
                        </a:rPr>
                        <a:t>&amp; </a:t>
                      </a:r>
                      <a:r>
                        <a:rPr lang="en-US" sz="1600" i="0" kern="1200" dirty="0" smtClean="0">
                          <a:solidFill>
                            <a:schemeClr val="tx1"/>
                          </a:solidFill>
                          <a:effectLst/>
                          <a:latin typeface="+mn-lt"/>
                          <a:ea typeface="+mn-ea"/>
                          <a:cs typeface="+mn-cs"/>
                        </a:rPr>
                        <a:t>Runtime Models</a:t>
                      </a: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9677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MIDAS</a:t>
                      </a: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03706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Resource Fabric</a:t>
                      </a: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204" name="Title 203"/>
          <p:cNvSpPr>
            <a:spLocks noGrp="1"/>
          </p:cNvSpPr>
          <p:nvPr>
            <p:ph type="title"/>
          </p:nvPr>
        </p:nvSpPr>
        <p:spPr>
          <a:xfrm>
            <a:off x="364603" y="-16163"/>
            <a:ext cx="8229600" cy="1143000"/>
          </a:xfrm>
        </p:spPr>
        <p:txBody>
          <a:bodyPr/>
          <a:lstStyle/>
          <a:p>
            <a:r>
              <a:rPr lang="en-US" b="1" dirty="0" smtClean="0">
                <a:solidFill>
                  <a:schemeClr val="accent1">
                    <a:lumMod val="50000"/>
                  </a:schemeClr>
                </a:solidFill>
              </a:rPr>
              <a:t>Applications SPIDAL MIDAS ABDS</a:t>
            </a:r>
            <a:endParaRPr lang="en-US" b="1" dirty="0">
              <a:solidFill>
                <a:schemeClr val="accent1">
                  <a:lumMod val="50000"/>
                </a:schemeClr>
              </a:solidFill>
            </a:endParaRPr>
          </a:p>
        </p:txBody>
      </p:sp>
    </p:spTree>
    <p:extLst>
      <p:ext uri="{BB962C8B-B14F-4D97-AF65-F5344CB8AC3E}">
        <p14:creationId xmlns:p14="http://schemas.microsoft.com/office/powerpoint/2010/main" val="7994733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Iterative </a:t>
            </a:r>
            <a:r>
              <a:rPr lang="en-US" b="1" dirty="0"/>
              <a:t>MapReduce</a:t>
            </a:r>
            <a:br>
              <a:rPr lang="en-US" b="1" dirty="0"/>
            </a:br>
            <a:r>
              <a:rPr lang="en-US" b="1" dirty="0"/>
              <a:t>Implementing HPC-ABDS</a:t>
            </a:r>
          </a:p>
        </p:txBody>
      </p:sp>
      <p:sp>
        <p:nvSpPr>
          <p:cNvPr id="2" name="Subtitle 1"/>
          <p:cNvSpPr>
            <a:spLocks noGrp="1"/>
          </p:cNvSpPr>
          <p:nvPr>
            <p:ph type="subTitle" idx="1"/>
          </p:nvPr>
        </p:nvSpPr>
        <p:spPr/>
        <p:txBody>
          <a:bodyPr>
            <a:normAutofit/>
          </a:bodyPr>
          <a:lstStyle/>
          <a:p>
            <a:r>
              <a:rPr lang="en-US" dirty="0" smtClean="0">
                <a:solidFill>
                  <a:schemeClr val="tx1">
                    <a:lumMod val="75000"/>
                    <a:lumOff val="25000"/>
                  </a:schemeClr>
                </a:solidFill>
              </a:rPr>
              <a:t>Judy Qiu, Bingjing Zhang, Dennis Gannon, </a:t>
            </a:r>
            <a:r>
              <a:rPr lang="en-US" dirty="0" err="1" smtClean="0">
                <a:solidFill>
                  <a:schemeClr val="tx1">
                    <a:lumMod val="75000"/>
                    <a:lumOff val="25000"/>
                  </a:schemeClr>
                </a:solidFill>
              </a:rPr>
              <a:t>Thilina</a:t>
            </a:r>
            <a:r>
              <a:rPr lang="en-US" dirty="0" smtClean="0">
                <a:solidFill>
                  <a:schemeClr val="tx1">
                    <a:lumMod val="75000"/>
                    <a:lumOff val="25000"/>
                  </a:schemeClr>
                </a:solidFill>
              </a:rPr>
              <a:t> </a:t>
            </a:r>
            <a:r>
              <a:rPr lang="en-US" dirty="0" err="1" smtClean="0">
                <a:solidFill>
                  <a:schemeClr val="tx1">
                    <a:lumMod val="75000"/>
                    <a:lumOff val="25000"/>
                  </a:schemeClr>
                </a:solidFill>
              </a:rPr>
              <a:t>Gunarathne</a:t>
            </a:r>
            <a:endParaRPr lang="en-US" dirty="0">
              <a:solidFill>
                <a:schemeClr val="tx1">
                  <a:lumMod val="75000"/>
                  <a:lumOff val="25000"/>
                </a:schemeClr>
              </a:solidFill>
            </a:endParaRPr>
          </a:p>
        </p:txBody>
      </p:sp>
    </p:spTree>
    <p:extLst>
      <p:ext uri="{BB962C8B-B14F-4D97-AF65-F5344CB8AC3E}">
        <p14:creationId xmlns:p14="http://schemas.microsoft.com/office/powerpoint/2010/main" val="9722559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8921" y="62185"/>
            <a:ext cx="8229600" cy="1143000"/>
          </a:xfrm>
        </p:spPr>
        <p:txBody>
          <a:bodyPr/>
          <a:lstStyle/>
          <a:p>
            <a:r>
              <a:rPr lang="en-US" b="1" dirty="0" smtClean="0"/>
              <a:t>Harp Design</a:t>
            </a:r>
            <a:endParaRPr lang="en-US" b="1" dirty="0"/>
          </a:p>
        </p:txBody>
      </p:sp>
      <p:sp>
        <p:nvSpPr>
          <p:cNvPr id="18" name="Text Placeholder 17"/>
          <p:cNvSpPr>
            <a:spLocks noGrp="1"/>
          </p:cNvSpPr>
          <p:nvPr>
            <p:ph type="body" idx="1"/>
          </p:nvPr>
        </p:nvSpPr>
        <p:spPr/>
        <p:txBody>
          <a:bodyPr/>
          <a:lstStyle/>
          <a:p>
            <a:r>
              <a:rPr lang="en-US" dirty="0"/>
              <a:t>Parallelism Model</a:t>
            </a:r>
          </a:p>
        </p:txBody>
      </p:sp>
      <p:sp>
        <p:nvSpPr>
          <p:cNvPr id="20" name="Text Placeholder 19"/>
          <p:cNvSpPr>
            <a:spLocks noGrp="1"/>
          </p:cNvSpPr>
          <p:nvPr>
            <p:ph type="body" sz="quarter" idx="3"/>
          </p:nvPr>
        </p:nvSpPr>
        <p:spPr>
          <a:xfrm>
            <a:off x="5503653" y="1535113"/>
            <a:ext cx="3183147" cy="639762"/>
          </a:xfrm>
        </p:spPr>
        <p:txBody>
          <a:bodyPr/>
          <a:lstStyle/>
          <a:p>
            <a:r>
              <a:rPr lang="en-US" dirty="0" smtClean="0"/>
              <a:t>Architecture</a:t>
            </a:r>
            <a:endParaRPr lang="en-US" dirty="0"/>
          </a:p>
        </p:txBody>
      </p:sp>
      <p:grpSp>
        <p:nvGrpSpPr>
          <p:cNvPr id="22" name="Group 21"/>
          <p:cNvGrpSpPr/>
          <p:nvPr/>
        </p:nvGrpSpPr>
        <p:grpSpPr>
          <a:xfrm>
            <a:off x="50720" y="2338533"/>
            <a:ext cx="4223351" cy="2197516"/>
            <a:chOff x="619450" y="2618515"/>
            <a:chExt cx="5207216" cy="2548397"/>
          </a:xfrm>
        </p:grpSpPr>
        <p:sp>
          <p:nvSpPr>
            <p:cNvPr id="56" name="Rounded Rectangle 55"/>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57" name="Group 56"/>
            <p:cNvGrpSpPr/>
            <p:nvPr/>
          </p:nvGrpSpPr>
          <p:grpSpPr>
            <a:xfrm>
              <a:off x="3325523" y="3184456"/>
              <a:ext cx="2501143" cy="1558993"/>
              <a:chOff x="7121236" y="2211758"/>
              <a:chExt cx="4525819" cy="2166276"/>
            </a:xfrm>
          </p:grpSpPr>
          <p:sp>
            <p:nvSpPr>
              <p:cNvPr id="68" name="Rounded Rectangle 67"/>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9" name="Rounded Rectangle 68"/>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0" name="Rounded Rectangle 69"/>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1" name="Rounded Rectangle 70"/>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72" name="Straight Connector 71"/>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solidFill>
                      <a:schemeClr val="bg1"/>
                    </a:solidFill>
                  </a:rPr>
                  <a:t>Optimal </a:t>
                </a:r>
                <a:r>
                  <a:rPr lang="en-US" sz="1200" dirty="0">
                    <a:solidFill>
                      <a:schemeClr val="bg1"/>
                    </a:solidFill>
                  </a:rPr>
                  <a:t>Communication</a:t>
                </a:r>
              </a:p>
            </p:txBody>
          </p:sp>
        </p:grpSp>
        <p:sp>
          <p:nvSpPr>
            <p:cNvPr id="58" name="Rounded Rectangle 57"/>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59" name="Rounded Rectangle 58"/>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0" name="Rounded Rectangle 59"/>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1" name="Rounded Rectangle 60"/>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62" name="Straight Connector 61"/>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4" name="Rounded Rectangle 63"/>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5" name="Right Arrow 64"/>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6" name="TextBox 65"/>
            <p:cNvSpPr txBox="1"/>
            <p:nvPr/>
          </p:nvSpPr>
          <p:spPr>
            <a:xfrm>
              <a:off x="3279801" y="2618515"/>
              <a:ext cx="2428589" cy="606763"/>
            </a:xfrm>
            <a:prstGeom prst="rect">
              <a:avLst/>
            </a:prstGeom>
            <a:noFill/>
          </p:spPr>
          <p:txBody>
            <a:bodyPr wrap="square" rtlCol="0">
              <a:spAutoFit/>
            </a:bodyPr>
            <a:lstStyle/>
            <a:p>
              <a:pPr algn="ctr"/>
              <a:r>
                <a:rPr lang="en-US" sz="1400" b="1" dirty="0" smtClean="0"/>
                <a:t>Map-Collective or Map-Communication  </a:t>
              </a:r>
              <a:r>
                <a:rPr lang="en-US" sz="1400" b="1" dirty="0"/>
                <a:t>Model</a:t>
              </a:r>
            </a:p>
          </p:txBody>
        </p:sp>
        <p:sp>
          <p:nvSpPr>
            <p:cNvPr id="67" name="TextBox 66"/>
            <p:cNvSpPr txBox="1"/>
            <p:nvPr/>
          </p:nvSpPr>
          <p:spPr>
            <a:xfrm>
              <a:off x="706682" y="2621650"/>
              <a:ext cx="2269674" cy="356920"/>
            </a:xfrm>
            <a:prstGeom prst="rect">
              <a:avLst/>
            </a:prstGeom>
            <a:noFill/>
          </p:spPr>
          <p:txBody>
            <a:bodyPr wrap="square" rtlCol="0">
              <a:spAutoFit/>
            </a:bodyPr>
            <a:lstStyle/>
            <a:p>
              <a:pPr algn="ctr"/>
              <a:r>
                <a:rPr lang="en-US" sz="1400" b="1" dirty="0" err="1"/>
                <a:t>MapReduce</a:t>
              </a:r>
              <a:r>
                <a:rPr lang="en-US" sz="1400" b="1" dirty="0"/>
                <a:t>  Model</a:t>
              </a:r>
            </a:p>
          </p:txBody>
        </p:sp>
      </p:grpSp>
      <p:grpSp>
        <p:nvGrpSpPr>
          <p:cNvPr id="74" name="Group 73"/>
          <p:cNvGrpSpPr/>
          <p:nvPr/>
        </p:nvGrpSpPr>
        <p:grpSpPr>
          <a:xfrm>
            <a:off x="4690508" y="2558067"/>
            <a:ext cx="3889639" cy="2392395"/>
            <a:chOff x="516900" y="1473352"/>
            <a:chExt cx="9838484" cy="5086250"/>
          </a:xfrm>
        </p:grpSpPr>
        <p:sp>
          <p:nvSpPr>
            <p:cNvPr id="75" name="Rectangle 74"/>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76" name="L-Shape 75"/>
            <p:cNvSpPr/>
            <p:nvPr/>
          </p:nvSpPr>
          <p:spPr>
            <a:xfrm>
              <a:off x="3595076" y="3515421"/>
              <a:ext cx="6760303" cy="1632281"/>
            </a:xfrm>
            <a:custGeom>
              <a:avLst/>
              <a:gdLst>
                <a:gd name="connsiteX0" fmla="*/ 0 w 2672682"/>
                <a:gd name="connsiteY0" fmla="*/ 0 h 767768"/>
                <a:gd name="connsiteX1" fmla="*/ 1444149 w 2672682"/>
                <a:gd name="connsiteY1" fmla="*/ 0 h 767768"/>
                <a:gd name="connsiteX2" fmla="*/ 1444149 w 2672682"/>
                <a:gd name="connsiteY2" fmla="*/ 472116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64055 w 2672682"/>
                <a:gd name="connsiteY3" fmla="*/ 385852 h 767768"/>
                <a:gd name="connsiteX4" fmla="*/ 2672682 w 2672682"/>
                <a:gd name="connsiteY4" fmla="*/ 767768 h 767768"/>
                <a:gd name="connsiteX5" fmla="*/ 0 w 2672682"/>
                <a:gd name="connsiteY5" fmla="*/ 767768 h 767768"/>
                <a:gd name="connsiteX6" fmla="*/ 0 w 2672682"/>
                <a:gd name="connsiteY6" fmla="*/ 0 h 7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682" h="767768">
                  <a:moveTo>
                    <a:pt x="0" y="0"/>
                  </a:moveTo>
                  <a:lnTo>
                    <a:pt x="1444149" y="0"/>
                  </a:lnTo>
                  <a:lnTo>
                    <a:pt x="1504534" y="377225"/>
                  </a:lnTo>
                  <a:lnTo>
                    <a:pt x="2664055" y="385852"/>
                  </a:lnTo>
                  <a:lnTo>
                    <a:pt x="2672682" y="767768"/>
                  </a:lnTo>
                  <a:lnTo>
                    <a:pt x="0" y="767768"/>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smtClean="0"/>
            </a:p>
            <a:p>
              <a:pPr algn="ctr"/>
              <a:r>
                <a:rPr lang="en-US" sz="1400" dirty="0" smtClean="0"/>
                <a:t>MapReduce </a:t>
              </a:r>
              <a:r>
                <a:rPr lang="en-US" sz="1400" dirty="0"/>
                <a:t>V2</a:t>
              </a:r>
            </a:p>
          </p:txBody>
        </p:sp>
        <p:sp>
          <p:nvSpPr>
            <p:cNvPr id="77" name="Rectangle 76"/>
            <p:cNvSpPr/>
            <p:nvPr/>
          </p:nvSpPr>
          <p:spPr>
            <a:xfrm>
              <a:off x="7031339" y="3442735"/>
              <a:ext cx="3324039" cy="8771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t>Harp</a:t>
              </a:r>
            </a:p>
          </p:txBody>
        </p:sp>
        <p:sp>
          <p:nvSpPr>
            <p:cNvPr id="78" name="Rectangle 77"/>
            <p:cNvSpPr/>
            <p:nvPr/>
          </p:nvSpPr>
          <p:spPr>
            <a:xfrm>
              <a:off x="3595076" y="1473352"/>
              <a:ext cx="3324039" cy="1889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79" name="Rectangle 78"/>
            <p:cNvSpPr/>
            <p:nvPr/>
          </p:nvSpPr>
          <p:spPr>
            <a:xfrm>
              <a:off x="7031345" y="1473352"/>
              <a:ext cx="3324039" cy="18896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Map-Collective </a:t>
              </a:r>
              <a:br>
                <a:rPr lang="en-US" sz="1200" dirty="0" smtClean="0"/>
              </a:br>
              <a:r>
                <a:rPr lang="en-US" sz="1200" dirty="0" smtClean="0"/>
                <a:t>or Map-Communication </a:t>
              </a:r>
              <a:r>
                <a:rPr lang="en-US" sz="1200" dirty="0"/>
                <a:t>Applications</a:t>
              </a:r>
            </a:p>
          </p:txBody>
        </p:sp>
        <p:sp>
          <p:nvSpPr>
            <p:cNvPr id="80" name="TextBox 79"/>
            <p:cNvSpPr txBox="1"/>
            <p:nvPr/>
          </p:nvSpPr>
          <p:spPr>
            <a:xfrm>
              <a:off x="516900" y="2132221"/>
              <a:ext cx="2759207" cy="725296"/>
            </a:xfrm>
            <a:prstGeom prst="rect">
              <a:avLst/>
            </a:prstGeom>
            <a:noFill/>
          </p:spPr>
          <p:txBody>
            <a:bodyPr wrap="square" rtlCol="0">
              <a:spAutoFit/>
            </a:bodyPr>
            <a:lstStyle/>
            <a:p>
              <a:r>
                <a:rPr lang="en-US" sz="1400" b="1" dirty="0"/>
                <a:t>Application</a:t>
              </a:r>
            </a:p>
          </p:txBody>
        </p:sp>
        <p:sp>
          <p:nvSpPr>
            <p:cNvPr id="81" name="TextBox 80"/>
            <p:cNvSpPr txBox="1"/>
            <p:nvPr/>
          </p:nvSpPr>
          <p:spPr>
            <a:xfrm>
              <a:off x="562738" y="4079840"/>
              <a:ext cx="2774938" cy="725295"/>
            </a:xfrm>
            <a:prstGeom prst="rect">
              <a:avLst/>
            </a:prstGeom>
            <a:noFill/>
          </p:spPr>
          <p:txBody>
            <a:bodyPr wrap="square" rtlCol="0">
              <a:spAutoFit/>
            </a:bodyPr>
            <a:lstStyle/>
            <a:p>
              <a:r>
                <a:rPr lang="en-US" sz="1400" b="1" dirty="0"/>
                <a:t>Framework</a:t>
              </a:r>
            </a:p>
          </p:txBody>
        </p:sp>
        <p:sp>
          <p:nvSpPr>
            <p:cNvPr id="82" name="TextBox 81"/>
            <p:cNvSpPr txBox="1"/>
            <p:nvPr/>
          </p:nvSpPr>
          <p:spPr>
            <a:xfrm>
              <a:off x="828665" y="5326603"/>
              <a:ext cx="2571765" cy="1232999"/>
            </a:xfrm>
            <a:prstGeom prst="rect">
              <a:avLst/>
            </a:prstGeom>
            <a:noFill/>
          </p:spPr>
          <p:txBody>
            <a:bodyPr wrap="square" rtlCol="0">
              <a:spAutoFit/>
            </a:bodyPr>
            <a:lstStyle/>
            <a:p>
              <a:r>
                <a:rPr lang="en-US" sz="1400" b="1" dirty="0"/>
                <a:t>Resource Manager</a:t>
              </a:r>
            </a:p>
          </p:txBody>
        </p:sp>
        <p:cxnSp>
          <p:nvCxnSpPr>
            <p:cNvPr id="83" name="Straight Connector 82"/>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405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a:t>
            </a:r>
            <a:r>
              <a:rPr lang="en-US" b="1" dirty="0" err="1" smtClean="0">
                <a:latin typeface="+mn-lt"/>
              </a:rPr>
              <a:t>Hadoop</a:t>
            </a:r>
            <a:r>
              <a:rPr lang="en-US" b="1" dirty="0" smtClean="0">
                <a:latin typeface="+mn-lt"/>
              </a:rPr>
              <a:t> Plugin</a:t>
            </a:r>
            <a:endParaRPr lang="en-US" b="1" dirty="0">
              <a:latin typeface="+mn-lt"/>
            </a:endParaRPr>
          </a:p>
        </p:txBody>
      </p:sp>
      <p:sp>
        <p:nvSpPr>
          <p:cNvPr id="3" name="Content Placeholder 2"/>
          <p:cNvSpPr>
            <a:spLocks noGrp="1"/>
          </p:cNvSpPr>
          <p:nvPr>
            <p:ph idx="1"/>
          </p:nvPr>
        </p:nvSpPr>
        <p:spPr>
          <a:xfrm>
            <a:off x="230065" y="1157410"/>
            <a:ext cx="7886700" cy="5700590"/>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 (will extend to Point to Point)</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a:t>
            </a:r>
            <a:r>
              <a:rPr lang="en-US" sz="2800" dirty="0" err="1" smtClean="0"/>
              <a:t>checkpointing</a:t>
            </a:r>
            <a:endParaRPr lang="en-US" sz="2800" dirty="0"/>
          </a:p>
        </p:txBody>
      </p:sp>
    </p:spTree>
    <p:extLst>
      <p:ext uri="{BB962C8B-B14F-4D97-AF65-F5344CB8AC3E}">
        <p14:creationId xmlns:p14="http://schemas.microsoft.com/office/powerpoint/2010/main" val="588812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IU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664307" y="6360256"/>
            <a:ext cx="6823471" cy="400110"/>
          </a:xfrm>
          <a:prstGeom prst="rect">
            <a:avLst/>
          </a:prstGeom>
          <a:noFill/>
        </p:spPr>
        <p:txBody>
          <a:bodyPr wrap="none" rtlCol="0">
            <a:spAutoFit/>
          </a:bodyPr>
          <a:lstStyle/>
          <a:p>
            <a:r>
              <a:rPr lang="en-US" sz="2000" b="1" dirty="0" smtClean="0"/>
              <a:t>Conjugate Gradient (dominant time) and Matrix Multiplication</a:t>
            </a:r>
            <a:endParaRPr lang="en-US" sz="2000" b="1" dirty="0"/>
          </a:p>
        </p:txBody>
      </p:sp>
      <p:graphicFrame>
        <p:nvGraphicFramePr>
          <p:cNvPr id="6" name="Chart 5"/>
          <p:cNvGraphicFramePr/>
          <p:nvPr>
            <p:extLst>
              <p:ext uri="{D42A27DB-BD31-4B8C-83A1-F6EECF244321}">
                <p14:modId xmlns:p14="http://schemas.microsoft.com/office/powerpoint/2010/main" val="4156437607"/>
              </p:ext>
            </p:extLst>
          </p:nvPr>
        </p:nvGraphicFramePr>
        <p:xfrm>
          <a:off x="348292" y="1770891"/>
          <a:ext cx="6345712" cy="4394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15606" y="1770891"/>
            <a:ext cx="2258056" cy="3539430"/>
          </a:xfrm>
          <a:prstGeom prst="rect">
            <a:avLst/>
          </a:prstGeom>
          <a:noFill/>
        </p:spPr>
        <p:txBody>
          <a:bodyPr wrap="square" rtlCol="0">
            <a:spAutoFit/>
          </a:bodyPr>
          <a:lstStyle/>
          <a:p>
            <a:r>
              <a:rPr lang="en-US" sz="2800" b="1" dirty="0" smtClean="0"/>
              <a:t>Best available MDS (much better than that in R)</a:t>
            </a:r>
          </a:p>
          <a:p>
            <a:r>
              <a:rPr lang="en-US" sz="2800" b="1" dirty="0" smtClean="0"/>
              <a:t>Java</a:t>
            </a:r>
          </a:p>
          <a:p>
            <a:endParaRPr lang="en-US" sz="2800" b="1" dirty="0"/>
          </a:p>
          <a:p>
            <a:r>
              <a:rPr lang="en-US" sz="2800" b="1" dirty="0" smtClean="0"/>
              <a:t>Harp (Hadoop plugin)</a:t>
            </a:r>
            <a:endParaRPr lang="en-US" sz="2800" b="1" dirty="0"/>
          </a:p>
        </p:txBody>
      </p:sp>
      <p:sp>
        <p:nvSpPr>
          <p:cNvPr id="7" name="Rectangle 6"/>
          <p:cNvSpPr/>
          <p:nvPr/>
        </p:nvSpPr>
        <p:spPr>
          <a:xfrm>
            <a:off x="2990139" y="4511375"/>
            <a:ext cx="1863652" cy="369332"/>
          </a:xfrm>
          <a:prstGeom prst="rect">
            <a:avLst/>
          </a:prstGeom>
        </p:spPr>
        <p:txBody>
          <a:bodyPr wrap="none">
            <a:spAutoFit/>
          </a:bodyPr>
          <a:lstStyle/>
          <a:p>
            <a:r>
              <a:rPr lang="en-US" b="1" dirty="0"/>
              <a:t>Cores =32 </a:t>
            </a:r>
            <a:r>
              <a:rPr lang="en-US" b="1" dirty="0" smtClean="0"/>
              <a:t>#nodes</a:t>
            </a:r>
            <a:endParaRPr lang="en-US" b="1" dirty="0"/>
          </a:p>
        </p:txBody>
      </p:sp>
    </p:spTree>
    <p:extLst>
      <p:ext uri="{BB962C8B-B14F-4D97-AF65-F5344CB8AC3E}">
        <p14:creationId xmlns:p14="http://schemas.microsoft.com/office/powerpoint/2010/main" val="9200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693304" y="740790"/>
            <a:ext cx="7676940" cy="0"/>
          </a:xfrm>
          <a:prstGeom prst="straightConnector1">
            <a:avLst/>
          </a:prstGeom>
          <a:ln>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1112" y="281820"/>
            <a:ext cx="3141091"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Increasing</a:t>
            </a:r>
            <a:r>
              <a:rPr lang="en-US" b="1" dirty="0">
                <a:latin typeface="Calibri"/>
                <a:ea typeface="+mn-ea"/>
                <a:cs typeface="+mn-cs"/>
              </a:rPr>
              <a:t> </a:t>
            </a:r>
            <a:r>
              <a:rPr lang="en-US" b="1" dirty="0" smtClean="0">
                <a:latin typeface="Calibri"/>
                <a:ea typeface="+mn-ea"/>
                <a:cs typeface="+mn-cs"/>
              </a:rPr>
              <a:t>  Communication</a:t>
            </a:r>
            <a:endParaRPr lang="en-US" b="1" dirty="0">
              <a:latin typeface="Calibri"/>
              <a:ea typeface="+mn-ea"/>
              <a:cs typeface="+mn-cs"/>
            </a:endParaRPr>
          </a:p>
        </p:txBody>
      </p:sp>
      <p:sp>
        <p:nvSpPr>
          <p:cNvPr id="8" name="TextBox 7"/>
          <p:cNvSpPr txBox="1"/>
          <p:nvPr/>
        </p:nvSpPr>
        <p:spPr>
          <a:xfrm>
            <a:off x="4773537" y="326639"/>
            <a:ext cx="2349639"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Identical Computation</a:t>
            </a:r>
            <a:endParaRPr lang="en-US" b="1" dirty="0">
              <a:latin typeface="Calibri"/>
              <a:ea typeface="+mn-ea"/>
              <a:cs typeface="+mn-cs"/>
            </a:endParaRPr>
          </a:p>
        </p:txBody>
      </p:sp>
      <p:sp>
        <p:nvSpPr>
          <p:cNvPr id="2" name="Rectangle 1"/>
          <p:cNvSpPr/>
          <p:nvPr/>
        </p:nvSpPr>
        <p:spPr>
          <a:xfrm>
            <a:off x="693304" y="5410510"/>
            <a:ext cx="7275876" cy="1323439"/>
          </a:xfrm>
          <a:prstGeom prst="rect">
            <a:avLst/>
          </a:prstGeom>
        </p:spPr>
        <p:txBody>
          <a:bodyPr wrap="square">
            <a:spAutoFit/>
          </a:bodyPr>
          <a:lstStyle/>
          <a:p>
            <a:r>
              <a:rPr lang="en-US" sz="2000" b="1" dirty="0"/>
              <a:t>Mahout and </a:t>
            </a:r>
            <a:r>
              <a:rPr lang="en-US" sz="2000" b="1" dirty="0" err="1"/>
              <a:t>Hadoop</a:t>
            </a:r>
            <a:r>
              <a:rPr lang="en-US" sz="2000" b="1" dirty="0"/>
              <a:t> MR </a:t>
            </a:r>
            <a:r>
              <a:rPr lang="en-US" sz="2000" dirty="0"/>
              <a:t>– Slow due to </a:t>
            </a:r>
            <a:r>
              <a:rPr lang="en-US" sz="2000" dirty="0" err="1"/>
              <a:t>MapReduce</a:t>
            </a:r>
            <a:r>
              <a:rPr lang="en-US" sz="2000" dirty="0"/>
              <a:t/>
            </a:r>
            <a:br>
              <a:rPr lang="en-US" sz="2000" dirty="0"/>
            </a:br>
            <a:r>
              <a:rPr lang="en-US" sz="2000" b="1" dirty="0"/>
              <a:t>Python</a:t>
            </a:r>
            <a:r>
              <a:rPr lang="en-US" sz="2000" dirty="0"/>
              <a:t> slow as </a:t>
            </a:r>
            <a:r>
              <a:rPr lang="en-US" sz="2000" dirty="0" smtClean="0"/>
              <a:t>Scripting; </a:t>
            </a:r>
            <a:r>
              <a:rPr lang="en-US" sz="2000" b="1" dirty="0"/>
              <a:t>MPI</a:t>
            </a:r>
            <a:r>
              <a:rPr lang="en-US" sz="2000" dirty="0"/>
              <a:t> fastest </a:t>
            </a:r>
            <a:endParaRPr lang="en-US" sz="2000" dirty="0" smtClean="0"/>
          </a:p>
          <a:p>
            <a:r>
              <a:rPr lang="en-US" sz="2000" b="1" dirty="0" smtClean="0"/>
              <a:t>Spark</a:t>
            </a:r>
            <a:r>
              <a:rPr lang="en-US" sz="2000" dirty="0" smtClean="0"/>
              <a:t> </a:t>
            </a:r>
            <a:r>
              <a:rPr lang="en-US" sz="2000" dirty="0"/>
              <a:t>Iterative MapReduce, non optimal communication</a:t>
            </a:r>
            <a:br>
              <a:rPr lang="en-US" sz="2000" dirty="0"/>
            </a:br>
            <a:r>
              <a:rPr lang="en-US" sz="2000" b="1" dirty="0"/>
              <a:t>Harp</a:t>
            </a:r>
            <a:r>
              <a:rPr lang="en-US" sz="2000" dirty="0"/>
              <a:t> Hadoop plug in with ~MPI collectives </a:t>
            </a:r>
          </a:p>
        </p:txBody>
      </p:sp>
      <p:pic>
        <p:nvPicPr>
          <p:cNvPr id="3" name="Picture 2" descr="kmeans-harp-mpi-spark-speedup-efficienc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5" y="875043"/>
            <a:ext cx="7912473" cy="4395818"/>
          </a:xfrm>
          <a:prstGeom prst="rect">
            <a:avLst/>
          </a:prstGeom>
        </p:spPr>
      </p:pic>
    </p:spTree>
    <p:extLst>
      <p:ext uri="{BB962C8B-B14F-4D97-AF65-F5344CB8AC3E}">
        <p14:creationId xmlns:p14="http://schemas.microsoft.com/office/powerpoint/2010/main" val="2005390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718184"/>
            <a:ext cx="9144000" cy="6139815"/>
          </a:xfrm>
        </p:spPr>
        <p:txBody>
          <a:bodyPr>
            <a:normAutofit fontScale="77500" lnSpcReduction="20000"/>
          </a:bodyPr>
          <a:lstStyle/>
          <a:p>
            <a:r>
              <a:rPr lang="en-US" dirty="0" smtClean="0"/>
              <a:t>Proposed</a:t>
            </a:r>
            <a:r>
              <a:rPr lang="en-US" b="1" dirty="0" smtClean="0"/>
              <a:t> classification of Big Data applications </a:t>
            </a:r>
            <a:r>
              <a:rPr lang="en-US" dirty="0" smtClean="0"/>
              <a:t>with features and kernels for analytics</a:t>
            </a:r>
          </a:p>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~140 members </a:t>
            </a:r>
            <a:r>
              <a:rPr lang="en-US" dirty="0" smtClean="0"/>
              <a:t>with HPC opportunities at Resource management, Data/File, Streaming, Programming, monitoring, workflow layers.</a:t>
            </a:r>
          </a:p>
          <a:p>
            <a:r>
              <a:rPr lang="en-US" dirty="0" smtClean="0"/>
              <a:t>Data intensive algorithms do not have the well developed </a:t>
            </a:r>
            <a:r>
              <a:rPr lang="en-US" b="1" dirty="0" smtClean="0"/>
              <a:t>high performance libraries </a:t>
            </a:r>
            <a:r>
              <a:rPr lang="en-US" dirty="0" smtClean="0"/>
              <a:t>familiar from HPC</a:t>
            </a:r>
          </a:p>
          <a:p>
            <a:r>
              <a:rPr lang="en-US" b="1" dirty="0" smtClean="0"/>
              <a:t>Global Machine Learning </a:t>
            </a:r>
            <a:r>
              <a:rPr lang="en-US" dirty="0" smtClean="0"/>
              <a:t>or (Exascale Global Optimization) particularly challenging</a:t>
            </a:r>
          </a:p>
          <a:p>
            <a:r>
              <a:rPr lang="en-US" b="1" dirty="0" smtClean="0"/>
              <a:t>Develop SPIDAL </a:t>
            </a:r>
            <a:r>
              <a:rPr lang="en-US" b="1" dirty="0"/>
              <a:t>(Scalable Parallel Interoperable Data Analytics Library)</a:t>
            </a:r>
            <a:r>
              <a:rPr lang="en-US" dirty="0"/>
              <a:t> </a:t>
            </a:r>
            <a:endParaRPr lang="en-US" dirty="0" smtClean="0"/>
          </a:p>
          <a:p>
            <a:pPr lvl="1"/>
            <a:r>
              <a:rPr lang="en-US" dirty="0" smtClean="0"/>
              <a:t>New algorithms and new high performance parallel implementations</a:t>
            </a:r>
          </a:p>
          <a:p>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pPr/>
              <a:t>7</a:t>
            </a:fld>
            <a:endParaRPr lang="en-US" dirty="0"/>
          </a:p>
        </p:txBody>
      </p:sp>
      <p:grpSp>
        <p:nvGrpSpPr>
          <p:cNvPr id="5" name="Group 4"/>
          <p:cNvGrpSpPr/>
          <p:nvPr/>
        </p:nvGrpSpPr>
        <p:grpSpPr>
          <a:xfrm>
            <a:off x="43687" y="566057"/>
            <a:ext cx="9116104" cy="6291943"/>
            <a:chOff x="27896" y="0"/>
            <a:chExt cx="9116104" cy="6291943"/>
          </a:xfrm>
        </p:grpSpPr>
        <p:sp>
          <p:nvSpPr>
            <p:cNvPr id="3" name="Rectangle 2"/>
            <p:cNvSpPr/>
            <p:nvPr/>
          </p:nvSpPr>
          <p:spPr>
            <a:xfrm>
              <a:off x="43687" y="0"/>
              <a:ext cx="9100313" cy="629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4670" y="316247"/>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r>
                    <a:rPr lang="en-US" sz="1600" b="1" spc="300" dirty="0" smtClean="0">
                      <a:solidFill>
                        <a:schemeClr val="bg1"/>
                      </a:solidFill>
                    </a:rPr>
                    <a:t>Management</a:t>
                  </a:r>
                  <a:endParaRPr lang="en-US" sz="1600" b="1" spc="300" dirty="0">
                    <a:solidFill>
                      <a:schemeClr val="bg1"/>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r>
                    <a:rPr lang="en-US" sz="1600" b="1" spc="300" dirty="0" smtClean="0">
                      <a:solidFill>
                        <a:schemeClr val="bg1"/>
                      </a:solidFill>
                    </a:rPr>
                    <a:t>Security &amp; Privacy</a:t>
                  </a:r>
                  <a:endParaRPr lang="en-US" sz="1600" b="1" spc="300" dirty="0">
                    <a:solidFill>
                      <a:schemeClr val="bg1"/>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607701"/>
                <a:ext cx="5525907" cy="307777"/>
              </a:xfrm>
              <a:prstGeom prst="rect">
                <a:avLst/>
              </a:prstGeom>
              <a:noFill/>
            </p:spPr>
            <p:txBody>
              <a:bodyPr wrap="square" rtlCol="0">
                <a:spAutoFit/>
              </a:bodyPr>
              <a:lstStyle/>
              <a:p>
                <a:r>
                  <a:rPr lang="en-US" sz="1400" b="1" dirty="0" smtClean="0"/>
                  <a:t>Big Data Application Provider</a:t>
                </a:r>
                <a:endParaRPr lang="en-US" sz="1400" b="1" dirty="0"/>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Visualization</a:t>
                </a:r>
                <a:endParaRPr lang="en-US" sz="1400" b="1" dirty="0">
                  <a:solidFill>
                    <a:schemeClr val="tx1"/>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Access</a:t>
                </a:r>
                <a:endParaRPr lang="en-US" sz="1400" b="1" dirty="0">
                  <a:solidFill>
                    <a:schemeClr val="tx1"/>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Analytics</a:t>
                </a:r>
                <a:endParaRPr lang="en-US" sz="1400" b="1" dirty="0">
                  <a:solidFill>
                    <a:schemeClr val="tx1"/>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err="1" smtClean="0">
                    <a:solidFill>
                      <a:schemeClr val="tx1"/>
                    </a:solidFill>
                  </a:rPr>
                  <a:t>Curation</a:t>
                </a:r>
                <a:r>
                  <a:rPr lang="en-US" sz="1400" b="1" dirty="0" smtClean="0">
                    <a:solidFill>
                      <a:schemeClr val="tx1"/>
                    </a:solidFill>
                  </a:rPr>
                  <a:t> </a:t>
                </a:r>
                <a:endParaRPr lang="en-US" sz="1400" b="1" dirty="0">
                  <a:solidFill>
                    <a:schemeClr val="tx1"/>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Collection</a:t>
                </a:r>
                <a:endParaRPr lang="en-US" sz="1400" b="1" dirty="0">
                  <a:solidFill>
                    <a:schemeClr val="tx1"/>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INFORMATION VALUE CHAIN</a:t>
                </a:r>
                <a:endParaRPr lang="en-US" b="1" spc="300"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IT VALUE CHAIN</a:t>
                </a:r>
                <a:endParaRPr lang="en-US" b="1" spc="300" dirty="0">
                  <a:solidFill>
                    <a:schemeClr val="bg1"/>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a:t>
                </a:r>
                <a:r>
                  <a:rPr lang="en-US" sz="1200" b="1" dirty="0" smtClean="0">
                    <a:solidFill>
                      <a:schemeClr val="tx1"/>
                    </a:solidFill>
                  </a:rPr>
                  <a:t>Scalable (VM clusters)</a:t>
                </a:r>
                <a:endParaRPr lang="en-US" sz="1200" b="1" dirty="0">
                  <a:solidFill>
                    <a:schemeClr val="tx1"/>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Scalable</a:t>
                </a:r>
                <a:endParaRPr lang="en-US" sz="2000" b="1" dirty="0">
                  <a:solidFill>
                    <a:schemeClr val="tx1"/>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Horizontally Scalable</a:t>
                </a:r>
                <a:endParaRPr lang="en-US" sz="2000" b="1" dirty="0">
                  <a:solidFill>
                    <a:schemeClr val="tx1"/>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rPr>
                  <a:t>Vertically Scalable</a:t>
                </a:r>
                <a:endParaRPr lang="en-US" sz="1200" b="1" dirty="0">
                  <a:solidFill>
                    <a:schemeClr val="tx1"/>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r>
                  <a:rPr lang="en-US" sz="1400" b="1" dirty="0" smtClean="0"/>
                  <a:t>Big Data Framework Provider</a:t>
                </a:r>
                <a:endParaRPr lang="en-US" sz="1400" b="1" dirty="0"/>
              </a:p>
            </p:txBody>
          </p:sp>
          <p:sp>
            <p:nvSpPr>
              <p:cNvPr id="66" name="TextBox 65"/>
              <p:cNvSpPr txBox="1"/>
              <p:nvPr/>
            </p:nvSpPr>
            <p:spPr>
              <a:xfrm>
                <a:off x="1634436" y="3550115"/>
                <a:ext cx="4914218" cy="276999"/>
              </a:xfrm>
              <a:prstGeom prst="rect">
                <a:avLst/>
              </a:prstGeom>
              <a:noFill/>
            </p:spPr>
            <p:txBody>
              <a:bodyPr wrap="square" rtlCol="0">
                <a:spAutoFit/>
              </a:bodyPr>
              <a:lstStyle/>
              <a:p>
                <a:r>
                  <a:rPr lang="en-US" sz="1200" b="1" dirty="0" smtClean="0"/>
                  <a:t>Processing Frameworks (analytic </a:t>
                </a:r>
                <a:r>
                  <a:rPr lang="en-US" sz="1200" b="1" dirty="0"/>
                  <a:t>tools, etc.)</a:t>
                </a:r>
                <a:r>
                  <a:rPr lang="en-US" sz="1200" b="1" dirty="0" smtClean="0"/>
                  <a:t> </a:t>
                </a:r>
                <a:endParaRPr lang="en-US" sz="1200" b="1" dirty="0"/>
              </a:p>
            </p:txBody>
          </p:sp>
          <p:sp>
            <p:nvSpPr>
              <p:cNvPr id="67" name="TextBox 66"/>
              <p:cNvSpPr txBox="1"/>
              <p:nvPr/>
            </p:nvSpPr>
            <p:spPr>
              <a:xfrm>
                <a:off x="1616764" y="4272888"/>
                <a:ext cx="4914218" cy="276999"/>
              </a:xfrm>
              <a:prstGeom prst="rect">
                <a:avLst/>
              </a:prstGeom>
              <a:noFill/>
            </p:spPr>
            <p:txBody>
              <a:bodyPr wrap="square" rtlCol="0">
                <a:spAutoFit/>
              </a:bodyPr>
              <a:lstStyle/>
              <a:p>
                <a:r>
                  <a:rPr lang="en-US" sz="1200" b="1" dirty="0" smtClean="0"/>
                  <a:t>Platforms (databases, </a:t>
                </a:r>
                <a:r>
                  <a:rPr lang="en-US" sz="1200" b="1" dirty="0"/>
                  <a:t>etc.)</a:t>
                </a:r>
                <a:r>
                  <a:rPr lang="en-US" sz="1200" b="1" dirty="0" smtClean="0"/>
                  <a:t> </a:t>
                </a:r>
                <a:endParaRPr lang="en-US" sz="1200" b="1" dirty="0"/>
              </a:p>
            </p:txBody>
          </p:sp>
          <p:sp>
            <p:nvSpPr>
              <p:cNvPr id="68" name="TextBox 67"/>
              <p:cNvSpPr txBox="1"/>
              <p:nvPr/>
            </p:nvSpPr>
            <p:spPr>
              <a:xfrm>
                <a:off x="1634436" y="4996154"/>
                <a:ext cx="4914218" cy="276999"/>
              </a:xfrm>
              <a:prstGeom prst="rect">
                <a:avLst/>
              </a:prstGeom>
              <a:noFill/>
            </p:spPr>
            <p:txBody>
              <a:bodyPr wrap="square" rtlCol="0">
                <a:spAutoFit/>
              </a:bodyPr>
              <a:lstStyle/>
              <a:p>
                <a:r>
                  <a:rPr lang="en-US" sz="1200" b="1" dirty="0" smtClean="0"/>
                  <a:t>Infrastructures</a:t>
                </a:r>
                <a:endParaRPr lang="en-US" sz="1200" b="1" dirty="0"/>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616764" y="5730588"/>
                <a:ext cx="4914218" cy="276999"/>
              </a:xfrm>
              <a:prstGeom prst="rect">
                <a:avLst/>
              </a:prstGeom>
              <a:noFill/>
            </p:spPr>
            <p:txBody>
              <a:bodyPr wrap="square" rtlCol="0">
                <a:spAutoFit/>
              </a:bodyPr>
              <a:lstStyle/>
              <a:p>
                <a:r>
                  <a:rPr lang="en-US" sz="1200" b="1" dirty="0" smtClean="0"/>
                  <a:t>Physical and Virtual Resources (networking, computing, etc.)</a:t>
                </a:r>
                <a:endParaRPr lang="en-US" sz="1200" b="1" dirty="0"/>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50" dirty="0" smtClean="0"/>
                  <a:t>DATA</a:t>
                </a:r>
                <a:endParaRPr lang="en-US" sz="900" b="1" spc="50" dirty="0"/>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t>SW</a:t>
                </a:r>
                <a:endParaRPr lang="en-US" sz="1050" b="1" dirty="0"/>
              </a:p>
            </p:txBody>
          </p:sp>
        </p:grpSp>
        <p:sp>
          <p:nvSpPr>
            <p:cNvPr id="80" name="TextBox 79"/>
            <p:cNvSpPr txBox="1"/>
            <p:nvPr/>
          </p:nvSpPr>
          <p:spPr>
            <a:xfrm>
              <a:off x="43687" y="3360439"/>
              <a:ext cx="866930" cy="338554"/>
            </a:xfrm>
            <a:prstGeom prst="rect">
              <a:avLst/>
            </a:prstGeom>
            <a:noFill/>
          </p:spPr>
          <p:txBody>
            <a:bodyPr wrap="square" rtlCol="0">
              <a:spAutoFit/>
            </a:bodyPr>
            <a:lstStyle/>
            <a:p>
              <a:r>
                <a:rPr lang="en-US" sz="1600" b="1" dirty="0" smtClean="0">
                  <a:solidFill>
                    <a:srgbClr val="002060"/>
                  </a:solidFill>
                  <a:effectLst>
                    <a:outerShdw blurRad="38100" dist="38100" dir="2700000" algn="tl">
                      <a:srgbClr val="000000">
                        <a:alpha val="43137"/>
                      </a:srgbClr>
                    </a:outerShdw>
                  </a:effectLst>
                </a:rPr>
                <a:t>K E Y :</a:t>
              </a:r>
              <a:endParaRPr lang="en-US" sz="1600" b="1" dirty="0">
                <a:solidFill>
                  <a:srgbClr val="002060"/>
                </a:solidFill>
                <a:effectLst>
                  <a:outerShdw blurRad="38100" dist="38100" dir="2700000" algn="tl">
                    <a:srgbClr val="000000">
                      <a:alpha val="43137"/>
                    </a:srgbClr>
                  </a:outerShdw>
                </a:effectLst>
              </a:endParaRPr>
            </a:p>
          </p:txBody>
        </p:sp>
        <p:sp>
          <p:nvSpPr>
            <p:cNvPr id="81" name="Rectangle 80"/>
            <p:cNvSpPr/>
            <p:nvPr/>
          </p:nvSpPr>
          <p:spPr>
            <a:xfrm>
              <a:off x="27896" y="3317781"/>
              <a:ext cx="1432363" cy="26898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110830" y="5157326"/>
              <a:ext cx="746257" cy="370257"/>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SW</a:t>
              </a:r>
              <a:endParaRPr lang="en-US" sz="1400" b="1" dirty="0"/>
            </a:p>
          </p:txBody>
        </p:sp>
        <p:cxnSp>
          <p:nvCxnSpPr>
            <p:cNvPr id="84" name="Straight Arrow Connector 83"/>
            <p:cNvCxnSpPr/>
            <p:nvPr/>
          </p:nvCxnSpPr>
          <p:spPr>
            <a:xfrm>
              <a:off x="129891" y="3827114"/>
              <a:ext cx="797433" cy="0"/>
            </a:xfrm>
            <a:prstGeom prst="straightConnector1">
              <a:avLst/>
            </a:prstGeom>
            <a:ln w="7302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7634" y="3962514"/>
              <a:ext cx="1143834" cy="276999"/>
            </a:xfrm>
            <a:prstGeom prst="rect">
              <a:avLst/>
            </a:prstGeom>
            <a:noFill/>
          </p:spPr>
          <p:txBody>
            <a:bodyPr wrap="square" rtlCol="0">
              <a:spAutoFit/>
            </a:bodyPr>
            <a:lstStyle/>
            <a:p>
              <a:r>
                <a:rPr lang="en-US" sz="1200" b="1" dirty="0" smtClean="0">
                  <a:solidFill>
                    <a:srgbClr val="002060"/>
                  </a:solidFill>
                </a:rPr>
                <a:t>Service Use</a:t>
              </a:r>
              <a:endParaRPr lang="en-US" sz="1200" b="1" dirty="0">
                <a:solidFill>
                  <a:srgbClr val="002060"/>
                </a:solidFill>
              </a:endParaRPr>
            </a:p>
          </p:txBody>
        </p:sp>
        <p:sp>
          <p:nvSpPr>
            <p:cNvPr id="86" name="TextBox 85"/>
            <p:cNvSpPr txBox="1"/>
            <p:nvPr/>
          </p:nvSpPr>
          <p:spPr>
            <a:xfrm>
              <a:off x="76224" y="4638729"/>
              <a:ext cx="1343704" cy="276999"/>
            </a:xfrm>
            <a:prstGeom prst="rect">
              <a:avLst/>
            </a:prstGeom>
            <a:noFill/>
          </p:spPr>
          <p:txBody>
            <a:bodyPr wrap="square" rtlCol="0">
              <a:spAutoFit/>
            </a:bodyPr>
            <a:lstStyle/>
            <a:p>
              <a:r>
                <a:rPr lang="en-US" sz="1200" b="1" dirty="0" smtClean="0">
                  <a:solidFill>
                    <a:srgbClr val="002060"/>
                  </a:solidFill>
                </a:rPr>
                <a:t>Data Flow</a:t>
              </a:r>
              <a:endParaRPr lang="en-US" sz="1200" b="1" dirty="0">
                <a:solidFill>
                  <a:srgbClr val="002060"/>
                </a:solidFill>
              </a:endParaRPr>
            </a:p>
          </p:txBody>
        </p:sp>
        <p:sp>
          <p:nvSpPr>
            <p:cNvPr id="87" name="TextBox 86"/>
            <p:cNvSpPr txBox="1"/>
            <p:nvPr/>
          </p:nvSpPr>
          <p:spPr>
            <a:xfrm>
              <a:off x="34596" y="5557736"/>
              <a:ext cx="1496104" cy="461665"/>
            </a:xfrm>
            <a:prstGeom prst="rect">
              <a:avLst/>
            </a:prstGeom>
            <a:noFill/>
          </p:spPr>
          <p:txBody>
            <a:bodyPr wrap="square" rtlCol="0">
              <a:spAutoFit/>
            </a:bodyPr>
            <a:lstStyle/>
            <a:p>
              <a:r>
                <a:rPr lang="en-US" sz="1200" b="1" dirty="0" smtClean="0">
                  <a:solidFill>
                    <a:srgbClr val="002060"/>
                  </a:solidFill>
                </a:rPr>
                <a:t>Analytics Tools Transfer</a:t>
              </a:r>
              <a:endParaRPr lang="en-US" sz="1200" b="1" dirty="0">
                <a:solidFill>
                  <a:srgbClr val="002060"/>
                </a:solidFill>
              </a:endParaRPr>
            </a:p>
          </p:txBody>
        </p:sp>
        <p:sp>
          <p:nvSpPr>
            <p:cNvPr id="88" name="Up Arrow 87"/>
            <p:cNvSpPr/>
            <p:nvPr/>
          </p:nvSpPr>
          <p:spPr>
            <a:xfrm rot="5400000">
              <a:off x="342837" y="4136045"/>
              <a:ext cx="327797" cy="637426"/>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grpSp>
      <p:sp>
        <p:nvSpPr>
          <p:cNvPr id="6" name="Title 5"/>
          <p:cNvSpPr>
            <a:spLocks noGrp="1"/>
          </p:cNvSpPr>
          <p:nvPr>
            <p:ph type="title"/>
          </p:nvPr>
        </p:nvSpPr>
        <p:spPr>
          <a:xfrm>
            <a:off x="0" y="4343"/>
            <a:ext cx="7269112" cy="669798"/>
          </a:xfrm>
        </p:spPr>
        <p:txBody>
          <a:bodyPr>
            <a:normAutofit/>
          </a:bodyPr>
          <a:lstStyle/>
          <a:p>
            <a:r>
              <a:rPr lang="en-US" sz="3600" b="1" dirty="0" smtClean="0"/>
              <a:t>NIST Big Data Reference Architecture</a:t>
            </a:r>
            <a:endParaRPr lang="en-US" sz="3600" b="1" dirty="0"/>
          </a:p>
        </p:txBody>
      </p:sp>
    </p:spTree>
    <p:extLst>
      <p:ext uri="{BB962C8B-B14F-4D97-AF65-F5344CB8AC3E}">
        <p14:creationId xmlns:p14="http://schemas.microsoft.com/office/powerpoint/2010/main" val="368910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27341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Extracting Knowledge  with Data Analytics &amp;quot;&quot;/&gt;&lt;property id=&quot;20307&quot; value=&quot;265&quot;/&gt;&lt;/object&gt;&lt;object type=&quot;3&quot; unique_id=&quot;154283&quot;&gt;&lt;property id=&quot;20148&quot; value=&quot;5&quot;/&gt;&lt;property id=&quot;20300&quot; value=&quot;Slide 5 - &amp;quot;NIST Big Data Initiative&amp;quot;&quot;/&gt;&lt;property id=&quot;20307&quot; value=&quot;298&quot;/&gt;&lt;/object&gt;&lt;object type=&quot;3&quot; unique_id=&quot;154284&quot;&gt;&lt;property id=&quot;20148&quot; value=&quot;5&quot;/&gt;&lt;property id=&quot;20300&quot; value=&quot;Slide 10 - &amp;quot;51 Detailed Use Cases: Contributed July-September 2013 Covers goals, data features such as 3 V’s, software, hardwa&quot;/&gt;&lt;property id=&quot;20307&quot; value=&quot;297&quot;/&gt;&lt;/object&gt;&lt;object type=&quot;3&quot; unique_id=&quot;154285&quot;&gt;&lt;property id=&quot;20148&quot; value=&quot;5&quot;/&gt;&lt;property id=&quot;20300&quot; value=&quot;Slide 13 - &amp;quot;Would like to capture “essence of these use cases”&amp;quot;&quot;/&gt;&lt;property id=&quot;20307&quot; value=&quot;312&quot;/&gt;&lt;/object&gt;&lt;object type=&quot;3&quot; unique_id=&quot;154287&quot;&gt;&lt;property id=&quot;20148&quot; value=&quot;5&quot;/&gt;&lt;property id=&quot;20300&quot; value=&quot;Slide 14 - &amp;quot;HPC Benchmark Classics&amp;quot;&quot;/&gt;&lt;property id=&quot;20307&quot; value=&quot;300&quot;/&gt;&lt;/object&gt;&lt;object type=&quot;3&quot; unique_id=&quot;154289&quot;&gt;&lt;property id=&quot;20148&quot; value=&quot;5&quot;/&gt;&lt;property id=&quot;20300&quot; value=&quot;Slide 15 - &amp;quot;13 Berkeley Dwarfs&amp;quot;&quot;/&gt;&lt;property id=&quot;20307&quot; value=&quot;302&quot;/&gt;&lt;/object&gt;&lt;object type=&quot;3&quot; unique_id=&quot;154833&quot;&gt;&lt;property id=&quot;20148&quot; value=&quot;5&quot;/&gt;&lt;property id=&quot;20300&quot; value=&quot;Slide 9 - &amp;quot;Use Case Template&amp;quot;&quot;/&gt;&lt;property id=&quot;20307&quot; value=&quot;314&quot;/&gt;&lt;/object&gt;&lt;object type=&quot;3&quot; unique_id=&quot;154834&quot;&gt;&lt;property id=&quot;20148&quot; value=&quot;5&quot;/&gt;&lt;property id=&quot;20300&quot; value=&quot;Slide 11&quot;/&gt;&lt;property id=&quot;20307&quot; value=&quot;316&quot;/&gt;&lt;/object&gt;&lt;object type=&quot;3&quot; unique_id=&quot;168000&quot;&gt;&lt;property id=&quot;20148&quot; value=&quot;5&quot;/&gt;&lt;property id=&quot;20300&quot; value=&quot;Slide 22 - &amp;quot;Data Gathering, Storage, Use&amp;quot;&quot;/&gt;&lt;property id=&quot;20307&quot; value=&quot;376&quot;/&gt;&lt;/object&gt;&lt;object type=&quot;3&quot; unique_id=&quot;170873&quot;&gt;&lt;property id=&quot;20148&quot; value=&quot;5&quot;/&gt;&lt;property id=&quot;20300&quot; value=&quot;Slide 64 - &amp;quot;WDA SMACOF MDS (Multidimensional Scaling) using Harp on IU Big Red 2  Parallel Efficiency: on 100-300K sequences &amp;quot;&quot;/&gt;&lt;property id=&quot;20307&quot; value=&quot;392&quot;/&gt;&lt;/object&gt;&lt;object type=&quot;3&quot; unique_id=&quot;172593&quot;&gt;&lt;property id=&quot;20148&quot; value=&quot;5&quot;/&gt;&lt;property id=&quot;20300&quot; value=&quot;Slide 16 - &amp;quot;51 Use Cases: What is Parallelism Over?&amp;quot;&quot;/&gt;&lt;property id=&quot;20307&quot; value=&quot;399&quot;/&gt;&lt;/object&gt;&lt;object type=&quot;3&quot; unique_id=&quot;173558&quot;&gt;&lt;property id=&quot;20148&quot; value=&quot;5&quot;/&gt;&lt;property id=&quot;20300&quot; value=&quot;Slide 30&quot;/&gt;&lt;property id=&quot;20307&quot; value=&quot;405&quot;/&gt;&lt;/object&gt;&lt;object type=&quot;3&quot; unique_id=&quot;181166&quot;&gt;&lt;property id=&quot;20148&quot; value=&quot;5&quot;/&gt;&lt;property id=&quot;20300&quot; value=&quot;Slide 21 - &amp;quot;Global Machine Learning aka EGO – Exascale Global Optimization&amp;quot;&quot;/&gt;&lt;property id=&quot;20307&quot; value=&quot;456&quot;/&gt;&lt;/object&gt;&lt;object type=&quot;3&quot; unique_id=&quot;181167&quot;&gt;&lt;property id=&quot;20148&quot; value=&quot;5&quot;/&gt;&lt;property id=&quot;20300&quot; value=&quot;Slide 29 - &amp;quot;Examples: Especially Image based Applications&amp;quot;&quot;/&gt;&lt;property id=&quot;20307&quot; value=&quot;457&quot;/&gt;&lt;/object&gt;&lt;object type=&quot;3&quot; unique_id=&quot;181172&quot;&gt;&lt;property id=&quot;20148&quot; value=&quot;5&quot;/&gt;&lt;property id=&quot;20300&quot; value=&quot;Slide 66 - &amp;quot;Lessons / Insights&amp;quot;&quot;/&gt;&lt;property id=&quot;20307&quot; value=&quot;462&quot;/&gt;&lt;/object&gt;&lt;object type=&quot;3&quot; unique_id=&quot;181793&quot;&gt;&lt;property id=&quot;20148&quot; value=&quot;5&quot;/&gt;&lt;property id=&quot;20300&quot; value=&quot;Slide 40 - &amp;quot;Analytics Facet (kernels) of the Ogres&amp;quot;&quot;/&gt;&lt;property id=&quot;20307&quot; value=&quot;465&quot;/&gt;&lt;/object&gt;&lt;object type=&quot;3&quot; unique_id=&quot;186212&quot;&gt;&lt;property id=&quot;20148&quot; value=&quot;5&quot;/&gt;&lt;property id=&quot;20300&quot; value=&quot;Slide 65&quot;/&gt;&lt;property id=&quot;20307&quot; value=&quot;481&quot;/&gt;&lt;/object&gt;&lt;object type=&quot;3&quot; unique_id=&quot;186564&quot;&gt;&lt;property id=&quot;20148&quot; value=&quot;5&quot;/&gt;&lt;property id=&quot;20300&quot; value=&quot;Slide 17 - &amp;quot;Features of 51 Use Cases I&amp;quot;&quot;/&gt;&lt;property id=&quot;20307&quot; value=&quot;482&quot;/&gt;&lt;/object&gt;&lt;object type=&quot;3&quot; unique_id=&quot;186565&quot;&gt;&lt;property id=&quot;20148&quot; value=&quot;5&quot;/&gt;&lt;property id=&quot;20300&quot; value=&quot;Slide 18 - &amp;quot;Features of 51 Use Cases II&amp;quot;&quot;/&gt;&lt;property id=&quot;20307&quot; value=&quot;483&quot;/&gt;&lt;/object&gt;&lt;object type=&quot;3&quot; unique_id=&quot;187306&quot;&gt;&lt;property id=&quot;20148&quot; value=&quot;5&quot;/&gt;&lt;property id=&quot;20300&quot; value=&quot;Slide 47 - &amp;quot;SPIDAL Examples &amp;quot;&quot;/&gt;&lt;property id=&quot;20307&quot; value=&quot;487&quot;/&gt;&lt;/object&gt;&lt;object type=&quot;3&quot; unique_id=&quot;187307&quot;&gt;&lt;property id=&quot;20148&quot; value=&quot;5&quot;/&gt;&lt;property id=&quot;20300&quot; value=&quot;Slide 55&quot;/&gt;&lt;property id=&quot;20307&quot; value=&quot;488&quot;/&gt;&lt;/object&gt;&lt;object type=&quot;3&quot; unique_id=&quot;187310&quot;&gt;&lt;property id=&quot;20148&quot; value=&quot;5&quot;/&gt;&lt;property id=&quot;20300&quot; value=&quot;Slide 56 - &amp;quot;SPIDAL (Scalable Parallel Interoperable Data Analytics Library)  Getting High Performance on Data Analytics&amp;quot;&quot;/&gt;&lt;property id=&quot;20307&quot; value=&quot;491&quot;/&gt;&lt;/object&gt;&lt;object type=&quot;3&quot; unique_id=&quot;252521&quot;&gt;&lt;property id=&quot;20148&quot; value=&quot;5&quot;/&gt;&lt;property id=&quot;20300&quot; value=&quot;Slide 61 - &amp;quot;Iterative MapReduce Implementing HPC-ABDS&amp;quot;&quot;/&gt;&lt;property id=&quot;20307&quot; value=&quot;507&quot;/&gt;&lt;/object&gt;&lt;object type=&quot;3&quot; unique_id=&quot;252525&quot;&gt;&lt;property id=&quot;20148&quot; value=&quot;5&quot;/&gt;&lt;property id=&quot;20300&quot; value=&quot;Slide 62 - &amp;quot;Harp Design&amp;quot;&quot;/&gt;&lt;property id=&quot;20307&quot; value=&quot;511&quot;/&gt;&lt;/object&gt;&lt;object type=&quot;3&quot; unique_id=&quot;252526&quot;&gt;&lt;property id=&quot;20148&quot; value=&quot;5&quot;/&gt;&lt;property id=&quot;20300&quot; value=&quot;Slide 63 - &amp;quot;Features of Harp Hadoop Plugin&amp;quot;&quot;/&gt;&lt;property id=&quot;20307&quot; value=&quot;512&quot;/&gt;&lt;/object&gt;&lt;object type=&quot;3&quot; unique_id=&quot;346682&quot;&gt;&lt;property id=&quot;20148&quot; value=&quot;5&quot;/&gt;&lt;property id=&quot;20300&quot; value=&quot;Slide 7 - &amp;quot;NIST Big Data Reference Architecture&amp;quot;&quot;/&gt;&lt;property id=&quot;20307&quot; value=&quot;527&quot;/&gt;&lt;/object&gt;&lt;object type=&quot;3&quot; unique_id=&quot;346684&quot;&gt;&lt;property id=&quot;20148&quot; value=&quot;5&quot;/&gt;&lt;property id=&quot;20300&quot; value=&quot;Slide 8 - &amp;quot;NIST Big Data Use Cases&amp;quot;&quot;/&gt;&lt;property id=&quot;20307&quot; value=&quot;524&quot;/&gt;&lt;/object&gt;&lt;object type=&quot;3&quot; unique_id=&quot;346686&quot;&gt;&lt;property id=&quot;20148&quot; value=&quot;5&quot;/&gt;&lt;property id=&quot;20300&quot; value=&quot;Slide 31 - &amp;quot;13 Image-based Use Cases&amp;quot;&quot;/&gt;&lt;property id=&quot;20307&quot; value=&quot;530&quot;/&gt;&lt;/object&gt;&lt;object type=&quot;3&quot; unique_id=&quot;346687&quot;&gt;&lt;property id=&quot;20148&quot; value=&quot;5&quot;/&gt;&lt;property id=&quot;20300&quot; value=&quot;Slide 34 - &amp;quot;26: Large-scale Deep Learning&amp;quot;&quot;/&gt;&lt;property id=&quot;20307&quot; value=&quot;531&quot;/&gt;&lt;/object&gt;&lt;object type=&quot;3&quot; unique_id=&quot;346695&quot;&gt;&lt;property id=&quot;20148&quot; value=&quot;5&quot;/&gt;&lt;property id=&quot;20300&quot; value=&quot;Slide 38 - &amp;quot;CReSIS Remote Sensing: Radar Surveys&amp;quot;&quot;/&gt;&lt;property id=&quot;20307&quot; value=&quot;538&quot;/&gt;&lt;/object&gt;&lt;object type=&quot;3&quot; unique_id=&quot;346696&quot;&gt;&lt;property id=&quot;20148&quot; value=&quot;5&quot;/&gt;&lt;property id=&quot;20300&quot; value=&quot;Slide 39 - &amp;quot;43: Radar Data Analysis for CReSIS Remote Sensing of Ice Sheets IV&amp;quot;&quot;/&gt;&lt;property id=&quot;20307&quot; value=&quot;540&quot;/&gt;&lt;/object&gt;&lt;object type=&quot;3&quot; unique_id=&quot;347153&quot;&gt;&lt;property id=&quot;20148&quot; value=&quot;5&quot;/&gt;&lt;property id=&quot;20300&quot; value=&quot;Slide 59 - &amp;quot;Maybe a Big Data Initiative would include&amp;quot;&quot;/&gt;&lt;property id=&quot;20307&quot; value=&quot;541&quot;/&gt;&lt;/object&gt;&lt;object type=&quot;3&quot; unique_id=&quot;347154&quot;&gt;&lt;property id=&quot;20148&quot; value=&quot;5&quot;/&gt;&lt;property id=&quot;20300&quot; value=&quot;Slide 57&quot;/&gt;&lt;property id=&quot;20307&quot; value=&quot;542&quot;/&gt;&lt;/object&gt;&lt;object type=&quot;3&quot; unique_id=&quot;347567&quot;&gt;&lt;property id=&quot;20148&quot; value=&quot;5&quot;/&gt;&lt;property id=&quot;20300&quot; value=&quot;Slide 19 - &amp;quot;4 Forms of MapReduce&amp;quot;&quot;/&gt;&lt;property id=&quot;20307&quot; value=&quot;544&quot;/&gt;&lt;/object&gt;&lt;object type=&quot;3&quot; unique_id=&quot;347568&quot;&gt;&lt;property id=&quot;20148&quot; value=&quot;5&quot;/&gt;&lt;property id=&quot;20300&quot; value=&quot;Slide 20 - &amp;quot;Useful Set of Analytics Architectures&amp;quot;&quot;/&gt;&lt;property id=&quot;20307&quot; value=&quot;543&quot;/&gt;&lt;/object&gt;&lt;object type=&quot;3&quot; unique_id=&quot;348538&quot;&gt;&lt;property id=&quot;20148&quot; value=&quot;5&quot;/&gt;&lt;property id=&quot;20300&quot; value=&quot;Slide 6 - &amp;quot;NBD-PWG (NIST Big Data Public Working Group) Subgroups &amp;amp; Co-Chairs&amp;quot;&quot;/&gt;&lt;property id=&quot;20307&quot; value=&quot;547&quot;/&gt;&lt;/object&gt;&lt;object type=&quot;3&quot; unique_id=&quot;350867&quot;&gt;&lt;property id=&quot;20148&quot; value=&quot;5&quot;/&gt;&lt;property id=&quot;20300&quot; value=&quot;Slide 2 - &amp;quot;Analytics and the DIKW Pipeline&amp;quot;&quot;/&gt;&lt;property id=&quot;20307&quot; value=&quot;548&quot;/&gt;&lt;/object&gt;&lt;object type=&quot;3&quot; unique_id=&quot;350868&quot;&gt;&lt;property id=&quot;20148&quot; value=&quot;5&quot;/&gt;&lt;property id=&quot;20300&quot; value=&quot;Slide 3&quot;/&gt;&lt;property id=&quot;20307&quot; value=&quot;550&quot;/&gt;&lt;/object&gt;&lt;object type=&quot;3&quot; unique_id=&quot;350869&quot;&gt;&lt;property id=&quot;20148&quot; value=&quot;5&quot;/&gt;&lt;property id=&quot;20300&quot; value=&quot;Slide 4 - &amp;quot;Strategy to Build SPIDAL&amp;quot;&quot;/&gt;&lt;property id=&quot;20307&quot; value=&quot;549&quot;/&gt;&lt;/object&gt;&lt;object type=&quot;3&quot; unique_id=&quot;350870&quot;&gt;&lt;property id=&quot;20148&quot; value=&quot;5&quot;/&gt;&lt;property id=&quot;20300&quot; value=&quot;Slide 32 - &amp;quot;17:Pathology Imaging/ Digital Pathology I&amp;quot;&quot;/&gt;&lt;property id=&quot;20307&quot; value=&quot;551&quot;/&gt;&lt;/object&gt;&lt;object type=&quot;3&quot; unique_id=&quot;350871&quot;&gt;&lt;property id=&quot;20148&quot; value=&quot;5&quot;/&gt;&lt;property id=&quot;20300&quot; value=&quot;Slide 33 - &amp;quot;17:Pathology Imaging/ Digital Pathology II&amp;quot;&quot;/&gt;&lt;property id=&quot;20307&quot; value=&quot;552&quot;/&gt;&lt;/object&gt;&lt;object type=&quot;3&quot; unique_id=&quot;350872&quot;&gt;&lt;property id=&quot;20148&quot; value=&quot;5&quot;/&gt;&lt;property id=&quot;20300&quot; value=&quot;Slide 35 - &amp;quot;27: Organizing large-scale, unstructured collections of consumer photos I&amp;quot;&quot;/&gt;&lt;property id=&quot;20307&quot; value=&quot;553&quot;/&gt;&lt;/object&gt;&lt;object type=&quot;3&quot; unique_id=&quot;350873&quot;&gt;&lt;property id=&quot;20148&quot; value=&quot;5&quot;/&gt;&lt;property id=&quot;20300&quot; value=&quot;Slide 36 - &amp;quot;27: Organizing large-scale, unstructured collections of consumer photos II&amp;quot;&quot;/&gt;&lt;property id=&quot;20307&quot; value=&quot;554&quot;/&gt;&lt;/object&gt;&lt;object type=&quot;3&quot; unique_id=&quot;350874&quot;&gt;&lt;property id=&quot;20148&quot; value=&quot;5&quot;/&gt;&lt;property id=&quot;20300&quot; value=&quot;Slide 37 - &amp;quot;43: Radar Data Analysis for CReSIS Remote Sensing of Ice Sheets I&amp;quot;&quot;/&gt;&lt;property id=&quot;20307&quot; value=&quot;555&quot;/&gt;&lt;/object&gt;&lt;object type=&quot;3&quot; unique_id=&quot;351942&quot;&gt;&lt;property id=&quot;20148&quot; value=&quot;5&quot;/&gt;&lt;property id=&quot;20300&quot; value=&quot;Slide 12 - &amp;quot;Big Data Patterns – the Ogres&amp;quot;&quot;/&gt;&lt;property id=&quot;20307&quot; value=&quot;556&quot;/&gt;&lt;/object&gt;&lt;object type=&quot;3&quot; unique_id=&quot;351943&quot;&gt;&lt;property id=&quot;20148&quot; value=&quot;5&quot;/&gt;&lt;property id=&quot;20300&quot; value=&quot;Slide 23 - &amp;quot;Data Source and Style Facet of Ogres I &amp;quot;&quot;/&gt;&lt;property id=&quot;20307&quot; value=&quot;557&quot;/&gt;&lt;/object&gt;&lt;object type=&quot;3&quot; unique_id=&quot;351944&quot;&gt;&lt;property id=&quot;20148&quot; value=&quot;5&quot;/&gt;&lt;property id=&quot;20300&quot; value=&quot;Slide 24 - &amp;quot;Data Source and Style Facet of Ogres II&amp;quot;&quot;/&gt;&lt;property id=&quot;20307&quot; value=&quot;558&quot;/&gt;&lt;/object&gt;&lt;object type=&quot;3&quot; unique_id=&quot;351945&quot;&gt;&lt;property id=&quot;20148&quot; value=&quot;5&quot;/&gt;&lt;property id=&quot;20300&quot; value=&quot;Slide 25 - &amp;quot;10 Generic Data Processing Styles&amp;quot;&quot;/&gt;&lt;property id=&quot;20307&quot; value=&quot;559&quot;/&gt;&lt;/object&gt;&lt;object type=&quot;3&quot; unique_id=&quot;351946&quot;&gt;&lt;property id=&quot;20148&quot; value=&quot;5&quot;/&gt;&lt;property id=&quot;20300&quot; value=&quot;Slide 26 - &amp;quot;2. Perform real time analytics on data source streams and notify users when specified events occur&amp;quot;&quot;/&gt;&lt;property id=&quot;20307&quot; value=&quot;560&quot;/&gt;&lt;/object&gt;&lt;object type=&quot;3&quot; unique_id=&quot;351947&quot;&gt;&lt;property id=&quot;20148&quot; value=&quot;5&quot;/&gt;&lt;property id=&quot;20300&quot; value=&quot;Slide 27 - &amp;quot;5. Perform interactive analytics on data in analytics-optimized data system&amp;quot;&quot;/&gt;&lt;property id=&quot;20307&quot; value=&quot;561&quot;/&gt;&lt;/object&gt;&lt;object type=&quot;3&quot; unique_id=&quot;351948&quot;&gt;&lt;property id=&quot;20148&quot; value=&quot;5&quot;/&gt;&lt;property id=&quot;20300&quot; value=&quot;Slide 28 - &amp;quot;5A. Perform interactive analytics on observational scientific data&amp;quot;&quot;/&gt;&lt;property id=&quot;20307&quot; value=&quot;562&quot;/&gt;&lt;/object&gt;&lt;object type=&quot;3&quot; unique_id=&quot;351949&quot;&gt;&lt;property id=&quot;20148&quot; value=&quot;5&quot;/&gt;&lt;property id=&quot;20300&quot; value=&quot;Slide 41 - &amp;quot;Machine Learning in Network Science, Imaging in Computer Vision, Pathology, Polar Science&amp;quot;&quot;/&gt;&lt;property id=&quot;20307&quot; value=&quot;563&quot;/&gt;&lt;/object&gt;&lt;object type=&quot;3&quot; unique_id=&quot;351950&quot;&gt;&lt;property id=&quot;20148&quot; value=&quot;5&quot;/&gt;&lt;property id=&quot;20300&quot; value=&quot;Slide 42 - &amp;quot;Some specialized data analytics in SPIDAL&amp;quot;&quot;/&gt;&lt;property id=&quot;20307&quot; value=&quot;564&quot;/&gt;&lt;/object&gt;&lt;object type=&quot;3&quot; unique_id=&quot;351951&quot;&gt;&lt;property id=&quot;20148&quot; value=&quot;5&quot;/&gt;&lt;property id=&quot;20300&quot; value=&quot;Slide 43 - &amp;quot;Some Core Machine Learning Building Blocks&amp;quot;&quot;/&gt;&lt;property id=&quot;20307&quot; value=&quot;565&quot;/&gt;&lt;/object&gt;&lt;object type=&quot;3&quot; unique_id=&quot;351952&quot;&gt;&lt;property id=&quot;20148&quot; value=&quot;5&quot;/&gt;&lt;property id=&quot;20300&quot; value=&quot;Slide 44 - &amp;quot;Remarks on Parallelism&amp;quot;&quot;/&gt;&lt;property id=&quot;20307&quot; value=&quot;566&quot;/&gt;&lt;/object&gt;&lt;object type=&quot;3&quot; unique_id=&quot;351953&quot;&gt;&lt;property id=&quot;20148&quot; value=&quot;5&quot;/&gt;&lt;property id=&quot;20300&quot; value=&quot;Slide 45 - &amp;quot;Parameter “Server”&amp;quot;&quot;/&gt;&lt;property id=&quot;20307&quot; value=&quot;567&quot;/&gt;&lt;/object&gt;&lt;object type=&quot;3&quot; unique_id=&quot;351954&quot;&gt;&lt;property id=&quot;20148&quot; value=&quot;5&quot;/&gt;&lt;property id=&quot;20300&quot; value=&quot;Slide 46 - &amp;quot;Some Important Cases&amp;quot;&quot;/&gt;&lt;property id=&quot;20307&quot; value=&quot;568&quot;/&gt;&lt;/object&gt;&lt;object type=&quot;3&quot; unique_id=&quot;353199&quot;&gt;&lt;property id=&quot;20148&quot; value=&quot;5&quot;/&gt;&lt;property id=&quot;20300&quot; value=&quot;Slide 52&quot;/&gt;&lt;property id=&quot;20307&quot; value=&quot;571&quot;/&gt;&lt;/object&gt;&lt;object type=&quot;3&quot; unique_id=&quot;353200&quot;&gt;&lt;property id=&quot;20148&quot; value=&quot;5&quot;/&gt;&lt;property id=&quot;20300&quot; value=&quot;Slide 53&quot;/&gt;&lt;property id=&quot;20307&quot; value=&quot;572&quot;/&gt;&lt;/object&gt;&lt;object type=&quot;3&quot; unique_id=&quot;353201&quot;&gt;&lt;property id=&quot;20148&quot; value=&quot;5&quot;/&gt;&lt;property id=&quot;20300&quot; value=&quot;Slide 54 - &amp;quot;HPC-ABDS &amp;quot;&quot;/&gt;&lt;property id=&quot;20307&quot; value=&quot;570&quot;/&gt;&lt;/object&gt;&lt;object type=&quot;3&quot; unique_id=&quot;354018&quot;&gt;&lt;property id=&quot;20148&quot; value=&quot;5&quot;/&gt;&lt;property id=&quot;20300&quot; value=&quot;Slide 48 - &amp;quot;The brownish triangles are stray peaks outside any cluster.  The colored hexagons are peaks inside clusters with t&quot;/&gt;&lt;property id=&quot;20307&quot; value=&quot;573&quot;/&gt;&lt;/object&gt;&lt;object type=&quot;3&quot; unique_id=&quot;354019&quot;&gt;&lt;property id=&quot;20148&quot; value=&quot;5&quot;/&gt;&lt;property id=&quot;20300&quot; value=&quot;Slide 49 - &amp;quot;“Divergent” Data Sample 23 True Sequences&amp;quot;&quot;/&gt;&lt;property id=&quot;20307&quot; value=&quot;574&quot;/&gt;&lt;/object&gt;&lt;object type=&quot;3&quot; unique_id=&quot;354020&quot;&gt;&lt;property id=&quot;20148&quot; value=&quot;5&quot;/&gt;&lt;property id=&quot;20300&quot; value=&quot;Slide 50 - &amp;quot;Protein Universe Browser for COG Sequences with a few illustrative biologically identified clusters&amp;quot;&quot;/&gt;&lt;property id=&quot;20307&quot; value=&quot;575&quot;/&gt;&lt;/object&gt;&lt;object type=&quot;3&quot; unique_id=&quot;354021&quot;&gt;&lt;property id=&quot;20148&quot; value=&quot;5&quot;/&gt;&lt;property id=&quot;20300&quot; value=&quot;Slide 51 - &amp;quot;Heatmap of biology distance (Needleman-Wunsch) vs 3D Euclidean Distances&amp;quot;&quot;/&gt;&lt;property id=&quot;20307&quot; value=&quot;576&quot;/&gt;&lt;/object&gt;&lt;object type=&quot;3&quot; unique_id=&quot;354612&quot;&gt;&lt;property id=&quot;20148&quot; value=&quot;5&quot;/&gt;&lt;property id=&quot;20300&quot; value=&quot;Slide 60 - &amp;quot;Applications SPIDAL MIDAS ABDS&amp;quot;&quot;/&gt;&lt;property id=&quot;20307&quot; value=&quot;577&quot;/&gt;&lt;/object&gt;&lt;object type=&quot;3&quot; unique_id=&quot;405385&quot;&gt;&lt;property id=&quot;20148&quot; value=&quot;5&quot;/&gt;&lt;property id=&quot;20300&quot; value=&quot;Slide 58 - &amp;quot;Big Data Software Model&amp;quot;&quot;/&gt;&lt;property id=&quot;20307&quot; value=&quot;57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1819.0"/>
</file>

<file path=customXml/itemProps1.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22146</TotalTime>
  <Words>5249</Words>
  <Application>Microsoft Office PowerPoint</Application>
  <PresentationFormat>On-screen Show (4:3)</PresentationFormat>
  <Paragraphs>899</Paragraphs>
  <Slides>66</Slides>
  <Notes>23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66</vt:i4>
      </vt:variant>
    </vt:vector>
  </HeadingPairs>
  <TitlesOfParts>
    <vt:vector size="84" baseType="lpstr">
      <vt:lpstr>MS Mincho</vt:lpstr>
      <vt:lpstr>ＭＳ Ｐゴシック</vt: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Extracting Knowledge  with Data Analytics </vt:lpstr>
      <vt:lpstr>Analytics and the DIKW Pipeline</vt:lpstr>
      <vt:lpstr>PowerPoint Presentation</vt:lpstr>
      <vt:lpstr>Strategy to Build SPIDAL</vt:lpstr>
      <vt:lpstr>NIST Big Data Initiative</vt:lpstr>
      <vt:lpstr>NBD-PWG (NIST Big Data Public Working Group) Subgroups &amp; Co-Chairs</vt:lpstr>
      <vt:lpstr>NIST Big Data Reference Architecture</vt:lpstr>
      <vt:lpstr>NIST Big Data Use Cases</vt:lpstr>
      <vt:lpstr>Use Case Template</vt:lpstr>
      <vt:lpstr>51 Detailed Use Cases: Contributed July-September 2013 Covers goals, data features such as 3 V’s, software, hardware</vt:lpstr>
      <vt:lpstr>PowerPoint Presentation</vt:lpstr>
      <vt:lpstr>Big Data Patterns – the Ogres</vt:lpstr>
      <vt:lpstr>Would like to capture “essence of these use cases”</vt:lpstr>
      <vt:lpstr>HPC Benchmark Classics</vt:lpstr>
      <vt:lpstr>13 Berkeley Dwarfs</vt:lpstr>
      <vt:lpstr>51 Use Cases: What is Parallelism Over?</vt:lpstr>
      <vt:lpstr>Features of 51 Use Cases I</vt:lpstr>
      <vt:lpstr>Features of 51 Use Cases II</vt:lpstr>
      <vt:lpstr>4 Forms of MapReduce</vt:lpstr>
      <vt:lpstr>Useful Set of Analytics Architectures</vt:lpstr>
      <vt:lpstr>Global Machine Learning aka EGO – Exascale Global Optimization</vt:lpstr>
      <vt:lpstr>Data Gathering, Storage, Use</vt:lpstr>
      <vt:lpstr>Data Source and Style Facet of Ogres I </vt:lpstr>
      <vt:lpstr>Data Source and Style Facet of Ogres II</vt:lpstr>
      <vt:lpstr>10 Generic Data Processing Styles</vt:lpstr>
      <vt:lpstr>2. Perform real time analytics on data source streams and notify users when specified events occur</vt:lpstr>
      <vt:lpstr>5. Perform interactive analytics on data in analytics-optimized data system</vt:lpstr>
      <vt:lpstr>5A. Perform interactive analytics on observational scientific data</vt:lpstr>
      <vt:lpstr>Examples: Especially Image based Applications</vt:lpstr>
      <vt:lpstr>PowerPoint Presentation</vt:lpstr>
      <vt:lpstr>13 Image-based Use Cases</vt:lpstr>
      <vt:lpstr>17:Pathology Imaging/ Digital Pathology I</vt:lpstr>
      <vt:lpstr>17:Pathology Imaging/ Digital Pathology II</vt:lpstr>
      <vt:lpstr>26: Large-scale Deep Learning</vt:lpstr>
      <vt:lpstr>27: Organizing large-scale, unstructured collections of consumer photos I</vt:lpstr>
      <vt:lpstr>27: Organizing large-scale, unstructured collections of consumer photos II</vt:lpstr>
      <vt:lpstr>43: Radar Data Analysis for CReSIS Remote Sensing of Ice Sheets I</vt:lpstr>
      <vt:lpstr>CReSIS Remote Sensing: Radar Surveys</vt:lpstr>
      <vt:lpstr>43: Radar Data Analysis for CReSIS Remote Sensing of Ice Sheets IV</vt:lpstr>
      <vt:lpstr>Analytics Facet (kernels) of the Ogres</vt:lpstr>
      <vt:lpstr>Machine Learning in Network Science, Imaging in Computer Vision, Pathology, Polar Science</vt:lpstr>
      <vt:lpstr>Some specialized data analytics in SPIDAL</vt:lpstr>
      <vt:lpstr>Some Core Machine Learning Building Blocks</vt:lpstr>
      <vt:lpstr>Remarks on Parallelism</vt:lpstr>
      <vt:lpstr>Parameter “Server”</vt:lpstr>
      <vt:lpstr>Some Important Cases</vt:lpstr>
      <vt:lpstr>SPIDAL Examples </vt:lpstr>
      <vt:lpstr>The brownish triangles are stray peaks outside any cluster.  The colored hexagons are peaks inside clusters with the white hexagons being determined cluster center</vt:lpstr>
      <vt:lpstr>“Divergent” Data Sample 23 True Sequences</vt:lpstr>
      <vt:lpstr>Protein Universe Browser for COG Sequences with a few illustrative biologically identified clusters</vt:lpstr>
      <vt:lpstr>Heatmap of biology distance (Needleman-Wunsch) vs 3D Euclidean Distances</vt:lpstr>
      <vt:lpstr>PowerPoint Presentation</vt:lpstr>
      <vt:lpstr>PowerPoint Presentation</vt:lpstr>
      <vt:lpstr>HPC-ABDS </vt:lpstr>
      <vt:lpstr>PowerPoint Presentation</vt:lpstr>
      <vt:lpstr>SPIDAL (Scalable Parallel Interoperable Data Analytics Library)  Getting High Performance on Data Analytics</vt:lpstr>
      <vt:lpstr>PowerPoint Presentation</vt:lpstr>
      <vt:lpstr>Big Data Software Model</vt:lpstr>
      <vt:lpstr>Maybe a Big Data Initiative would include</vt:lpstr>
      <vt:lpstr>Applications SPIDAL MIDAS ABDS</vt:lpstr>
      <vt:lpstr>Iterative MapReduce Implementing HPC-ABDS</vt:lpstr>
      <vt:lpstr>Harp Design</vt:lpstr>
      <vt:lpstr>Features of Harp Hadoop Plugin</vt:lpstr>
      <vt:lpstr>WDA SMACOF MDS (Multidimensional Scaling) using Harp on IU Big Red 2  Parallel Efficiency: on 100-300K sequences </vt:lpstr>
      <vt:lpstr>PowerPoint Presentation</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436</cp:revision>
  <dcterms:created xsi:type="dcterms:W3CDTF">2014-02-25T01:32:12Z</dcterms:created>
  <dcterms:modified xsi:type="dcterms:W3CDTF">2014-11-06T01:26:23Z</dcterms:modified>
</cp:coreProperties>
</file>