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81" r:id="rId6"/>
    <p:sldMasterId id="2147483689" r:id="rId7"/>
    <p:sldMasterId id="2147483697" r:id="rId8"/>
    <p:sldMasterId id="2147483705" r:id="rId9"/>
    <p:sldMasterId id="2147483713" r:id="rId10"/>
    <p:sldMasterId id="2147483735" r:id="rId11"/>
    <p:sldMasterId id="2147483770" r:id="rId12"/>
    <p:sldMasterId id="2147483790" r:id="rId13"/>
  </p:sldMasterIdLst>
  <p:notesMasterIdLst>
    <p:notesMasterId r:id="rId80"/>
  </p:notesMasterIdLst>
  <p:sldIdLst>
    <p:sldId id="629" r:id="rId14"/>
    <p:sldId id="772" r:id="rId15"/>
    <p:sldId id="298" r:id="rId16"/>
    <p:sldId id="626" r:id="rId17"/>
    <p:sldId id="748" r:id="rId18"/>
    <p:sldId id="749" r:id="rId19"/>
    <p:sldId id="316" r:id="rId20"/>
    <p:sldId id="753" r:id="rId21"/>
    <p:sldId id="754" r:id="rId22"/>
    <p:sldId id="630" r:id="rId23"/>
    <p:sldId id="750" r:id="rId24"/>
    <p:sldId id="751" r:id="rId25"/>
    <p:sldId id="752" r:id="rId26"/>
    <p:sldId id="456" r:id="rId27"/>
    <p:sldId id="627" r:id="rId28"/>
    <p:sldId id="628" r:id="rId29"/>
    <p:sldId id="712" r:id="rId30"/>
    <p:sldId id="769" r:id="rId31"/>
    <p:sldId id="633" r:id="rId32"/>
    <p:sldId id="635" r:id="rId33"/>
    <p:sldId id="636" r:id="rId34"/>
    <p:sldId id="637" r:id="rId35"/>
    <p:sldId id="638" r:id="rId36"/>
    <p:sldId id="639" r:id="rId37"/>
    <p:sldId id="756" r:id="rId38"/>
    <p:sldId id="641" r:id="rId39"/>
    <p:sldId id="643" r:id="rId40"/>
    <p:sldId id="691" r:id="rId41"/>
    <p:sldId id="757" r:id="rId42"/>
    <p:sldId id="764" r:id="rId43"/>
    <p:sldId id="644" r:id="rId44"/>
    <p:sldId id="646" r:id="rId45"/>
    <p:sldId id="647" r:id="rId46"/>
    <p:sldId id="649" r:id="rId47"/>
    <p:sldId id="650" r:id="rId48"/>
    <p:sldId id="688" r:id="rId49"/>
    <p:sldId id="689" r:id="rId50"/>
    <p:sldId id="690" r:id="rId51"/>
    <p:sldId id="651" r:id="rId52"/>
    <p:sldId id="653" r:id="rId53"/>
    <p:sldId id="654" r:id="rId54"/>
    <p:sldId id="683" r:id="rId55"/>
    <p:sldId id="758" r:id="rId56"/>
    <p:sldId id="742" r:id="rId57"/>
    <p:sldId id="759" r:id="rId58"/>
    <p:sldId id="761" r:id="rId59"/>
    <p:sldId id="762" r:id="rId60"/>
    <p:sldId id="760" r:id="rId61"/>
    <p:sldId id="763" r:id="rId62"/>
    <p:sldId id="785" r:id="rId63"/>
    <p:sldId id="765" r:id="rId64"/>
    <p:sldId id="766" r:id="rId65"/>
    <p:sldId id="767" r:id="rId66"/>
    <p:sldId id="768" r:id="rId67"/>
    <p:sldId id="770" r:id="rId68"/>
    <p:sldId id="782" r:id="rId69"/>
    <p:sldId id="783" r:id="rId70"/>
    <p:sldId id="774" r:id="rId71"/>
    <p:sldId id="775" r:id="rId72"/>
    <p:sldId id="776" r:id="rId73"/>
    <p:sldId id="777" r:id="rId74"/>
    <p:sldId id="778" r:id="rId75"/>
    <p:sldId id="779" r:id="rId76"/>
    <p:sldId id="780" r:id="rId77"/>
    <p:sldId id="781" r:id="rId78"/>
    <p:sldId id="771" r:id="rId79"/>
  </p:sldIdLst>
  <p:sldSz cx="9144000" cy="6858000" type="screen4x3"/>
  <p:notesSz cx="6858000" cy="9144000"/>
  <p:custDataLst>
    <p:tags r:id="rId8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E7E78D"/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6" autoAdjust="0"/>
    <p:restoredTop sz="96086" autoAdjust="0"/>
  </p:normalViewPr>
  <p:slideViewPr>
    <p:cSldViewPr snapToGrid="0" snapToObjects="1">
      <p:cViewPr varScale="1">
        <p:scale>
          <a:sx n="101" d="100"/>
          <a:sy n="101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58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48.xml"/><Relationship Id="rId82" Type="http://schemas.openxmlformats.org/officeDocument/2006/relationships/presProps" Target="presProps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C2C5-6D35-3343-9342-3CE0BA3D7B3C}" type="doc">
      <dgm:prSet loTypeId="urn:microsoft.com/office/officeart/2005/8/layout/targe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E25B12-7807-6944-8C8F-647E100DCC99}">
      <dgm:prSet phldrT="[Text]"/>
      <dgm:spPr>
        <a:xfrm>
          <a:off x="2139564" y="1208150"/>
          <a:ext cx="4992316" cy="315585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1488257"/>
              <a:satOff val="8966"/>
              <a:lumOff val="71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IaaS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Orchestration)</a:t>
          </a:r>
          <a:b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Virtual Cluster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8AA2C1-177E-C548-890B-F49CFC5F1903}" type="parTrans" cxnId="{D2B804A5-10BD-A94E-833A-3A873FDAE122}">
      <dgm:prSet/>
      <dgm:spPr/>
      <dgm:t>
        <a:bodyPr/>
        <a:lstStyle/>
        <a:p>
          <a:endParaRPr lang="en-US"/>
        </a:p>
      </dgm:t>
    </dgm:pt>
    <dgm:pt modelId="{218BF23F-431E-9A44-AAF8-3D6E8599CCC1}" type="sibTrans" cxnId="{D2B804A5-10BD-A94E-833A-3A873FDAE122}">
      <dgm:prSet/>
      <dgm:spPr/>
      <dgm:t>
        <a:bodyPr/>
        <a:lstStyle/>
        <a:p>
          <a:endParaRPr lang="en-US"/>
        </a:p>
      </dgm:t>
    </dgm:pt>
    <dgm:pt modelId="{EC0A4967-EED1-CD41-939C-D4C57405A782}">
      <dgm:prSet phldrT="[Text]"/>
      <dgm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Heat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388876-CA6E-BD4D-9687-6D91DE51403A}" type="parTrans" cxnId="{173DE930-14E9-8544-83EA-1B6E2B5F458E}">
      <dgm:prSet/>
      <dgm:spPr/>
      <dgm:t>
        <a:bodyPr/>
        <a:lstStyle/>
        <a:p>
          <a:endParaRPr lang="en-US"/>
        </a:p>
      </dgm:t>
    </dgm:pt>
    <dgm:pt modelId="{DE1A5A2F-2F5C-4144-A4A0-E256B642E3EF}" type="sibTrans" cxnId="{173DE930-14E9-8544-83EA-1B6E2B5F458E}">
      <dgm:prSet/>
      <dgm:spPr/>
      <dgm:t>
        <a:bodyPr/>
        <a:lstStyle/>
        <a:p>
          <a:endParaRPr lang="en-US"/>
        </a:p>
      </dgm:t>
    </dgm:pt>
    <dgm:pt modelId="{4816E84F-D615-A840-9808-4766BD9C63E8}">
      <dgm:prSet phldrT="[Text]"/>
      <dgm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Python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CAF89FD-4352-0745-A498-65EDC5F8F404}" type="parTrans" cxnId="{04CFF833-506E-BE4A-8223-7F28EBDE30DB}">
      <dgm:prSet/>
      <dgm:spPr/>
      <dgm:t>
        <a:bodyPr/>
        <a:lstStyle/>
        <a:p>
          <a:endParaRPr lang="en-US"/>
        </a:p>
      </dgm:t>
    </dgm:pt>
    <dgm:pt modelId="{3ED7B928-D68A-374B-8094-1134080185BA}" type="sibTrans" cxnId="{04CFF833-506E-BE4A-8223-7F28EBDE30DB}">
      <dgm:prSet/>
      <dgm:spPr/>
      <dgm:t>
        <a:bodyPr/>
        <a:lstStyle/>
        <a:p>
          <a:endParaRPr lang="en-US"/>
        </a:p>
      </dgm:t>
    </dgm:pt>
    <dgm:pt modelId="{1E40C10E-092B-4C44-8EEA-C4110E061153}">
      <dgm:prSet phldrT="[Text]"/>
      <dgm:spPr>
        <a:xfrm>
          <a:off x="2139564" y="2117465"/>
          <a:ext cx="4992316" cy="203258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2976513"/>
              <a:satOff val="17933"/>
              <a:lumOff val="143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Components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3899DEF-551E-4049-8EAD-4C0CEAD52178}" type="parTrans" cxnId="{93C014B5-5EFB-4C44-A4EF-244BB92BDF8E}">
      <dgm:prSet/>
      <dgm:spPr/>
      <dgm:t>
        <a:bodyPr/>
        <a:lstStyle/>
        <a:p>
          <a:endParaRPr lang="en-US"/>
        </a:p>
      </dgm:t>
    </dgm:pt>
    <dgm:pt modelId="{31E175A2-12EA-9849-B7AA-11DAAAD70438}" type="sibTrans" cxnId="{93C014B5-5EFB-4C44-A4EF-244BB92BDF8E}">
      <dgm:prSet/>
      <dgm:spPr/>
      <dgm:t>
        <a:bodyPr/>
        <a:lstStyle/>
        <a:p>
          <a:endParaRPr lang="en-US"/>
        </a:p>
      </dgm:t>
    </dgm:pt>
    <dgm:pt modelId="{0D9AF716-B8A7-144D-AC89-E16B3D218F53}">
      <dgm:prSet phldrT="[Text]"/>
      <dgm:spPr>
        <a:xfrm>
          <a:off x="4635722" y="211746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Chef or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Ansible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(Recipes/Playbooks)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7450B2-404B-A64E-B63C-E3A714FC5F41}" type="parTrans" cxnId="{29853A9D-583C-AC40-96B6-0191F4A616A7}">
      <dgm:prSet/>
      <dgm:spPr/>
      <dgm:t>
        <a:bodyPr/>
        <a:lstStyle/>
        <a:p>
          <a:endParaRPr lang="en-US"/>
        </a:p>
      </dgm:t>
    </dgm:pt>
    <dgm:pt modelId="{B2A33DF6-33B1-3F40-8AD2-3EEDC6584DA2}" type="sibTrans" cxnId="{29853A9D-583C-AC40-96B6-0191F4A616A7}">
      <dgm:prSet/>
      <dgm:spPr/>
      <dgm:t>
        <a:bodyPr/>
        <a:lstStyle/>
        <a:p>
          <a:endParaRPr lang="en-US"/>
        </a:p>
      </dgm:t>
    </dgm:pt>
    <dgm:pt modelId="{9A55BC43-5CCE-C04A-9EA1-F67F4A77D86E}">
      <dgm:prSet phldrT="[Text]"/>
      <dgm:spPr>
        <a:xfrm>
          <a:off x="2139564" y="3026780"/>
          <a:ext cx="4992316" cy="9093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Infrastructure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D3223C-5878-884B-9150-A1EFDA0F6CA4}" type="parTrans" cxnId="{FC4608F6-C097-8540-B704-C38E4E423253}">
      <dgm:prSet/>
      <dgm:spPr/>
      <dgm:t>
        <a:bodyPr/>
        <a:lstStyle/>
        <a:p>
          <a:endParaRPr lang="en-US"/>
        </a:p>
      </dgm:t>
    </dgm:pt>
    <dgm:pt modelId="{ED4B17BA-396D-304F-B03F-20A3903F2A5A}" type="sibTrans" cxnId="{FC4608F6-C097-8540-B704-C38E4E423253}">
      <dgm:prSet/>
      <dgm:spPr/>
      <dgm:t>
        <a:bodyPr/>
        <a:lstStyle/>
        <a:p>
          <a:endParaRPr lang="en-US"/>
        </a:p>
      </dgm:t>
    </dgm:pt>
    <dgm:pt modelId="{61813B07-0059-BC4C-9979-1E940CACCD91}">
      <dgm:prSet phldrT="[Text]"/>
      <dgm:spPr>
        <a:xfrm>
          <a:off x="4635722" y="302678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VMs,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Docker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U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Networks, Baremetal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96B46B-184F-384B-A389-1FCB380D36E9}" type="parTrans" cxnId="{17D8973A-7279-A44A-9656-5C1EBC902FF1}">
      <dgm:prSet/>
      <dgm:spPr/>
      <dgm:t>
        <a:bodyPr/>
        <a:lstStyle/>
        <a:p>
          <a:endParaRPr lang="en-US"/>
        </a:p>
      </dgm:t>
    </dgm:pt>
    <dgm:pt modelId="{3FC46328-5030-B640-9761-5890D4A495EF}" type="sibTrans" cxnId="{17D8973A-7279-A44A-9656-5C1EBC902FF1}">
      <dgm:prSet/>
      <dgm:spPr/>
      <dgm:t>
        <a:bodyPr/>
        <a:lstStyle/>
        <a:p>
          <a:endParaRPr lang="en-US"/>
        </a:p>
      </dgm:t>
    </dgm:pt>
    <dgm:pt modelId="{8A623EE8-D161-1F4B-B067-40E8CB821DC2}">
      <dgm:prSet phldrT="[Text]"/>
      <dgm:spPr>
        <a:xfrm>
          <a:off x="2139564" y="298835"/>
          <a:ext cx="4992316" cy="427912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(SaaS Orchestration)</a:t>
          </a:r>
        </a:p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Workflow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FE4A8F-022C-AC44-8C74-20FAC6E16B83}" type="parTrans" cxnId="{9A677D14-36C6-D740-9AD7-37DE034A92F0}">
      <dgm:prSet/>
      <dgm:spPr/>
      <dgm:t>
        <a:bodyPr/>
        <a:lstStyle/>
        <a:p>
          <a:endParaRPr lang="en-US"/>
        </a:p>
      </dgm:t>
    </dgm:pt>
    <dgm:pt modelId="{6E0040A2-056D-BF4D-81F1-2E5F2AE57940}" type="sibTrans" cxnId="{9A677D14-36C6-D740-9AD7-37DE034A92F0}">
      <dgm:prSet/>
      <dgm:spPr/>
      <dgm:t>
        <a:bodyPr/>
        <a:lstStyle/>
        <a:p>
          <a:endParaRPr lang="en-US"/>
        </a:p>
      </dgm:t>
    </dgm:pt>
    <dgm:pt modelId="{D1FFA636-9DB2-EB43-94AF-A185D3E654AB}">
      <dgm:prSet phldrT="[Text]"/>
      <dgm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IPython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50B5B5C-CA11-F04F-B0A8-15DF3EA2852A}" type="parTrans" cxnId="{FD4E511B-6FE9-0844-A1EF-BFD8224853C8}">
      <dgm:prSet/>
      <dgm:spPr/>
      <dgm:t>
        <a:bodyPr/>
        <a:lstStyle/>
        <a:p>
          <a:endParaRPr lang="en-US"/>
        </a:p>
      </dgm:t>
    </dgm:pt>
    <dgm:pt modelId="{2F3651DF-DBBE-D146-935A-B5E5A5972DD6}" type="sibTrans" cxnId="{FD4E511B-6FE9-0844-A1EF-BFD8224853C8}">
      <dgm:prSet/>
      <dgm:spPr/>
      <dgm:t>
        <a:bodyPr/>
        <a:lstStyle/>
        <a:p>
          <a:endParaRPr lang="en-US"/>
        </a:p>
      </dgm:t>
    </dgm:pt>
    <dgm:pt modelId="{6F91135E-4C40-6746-8F08-CE430D855592}">
      <dgm:prSet phldrT="[Text]"/>
      <dgm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Pegasus etc.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675C22F-3D14-9A4F-96F1-6281C882BE27}" type="parTrans" cxnId="{62DD05C5-1D5E-9743-BD4B-A477C751888B}">
      <dgm:prSet/>
      <dgm:spPr/>
      <dgm:t>
        <a:bodyPr/>
        <a:lstStyle/>
        <a:p>
          <a:endParaRPr lang="en-US"/>
        </a:p>
      </dgm:t>
    </dgm:pt>
    <dgm:pt modelId="{A40D2F02-10DF-B54C-A140-DFC519331017}" type="sibTrans" cxnId="{62DD05C5-1D5E-9743-BD4B-A477C751888B}">
      <dgm:prSet/>
      <dgm:spPr/>
      <dgm:t>
        <a:bodyPr/>
        <a:lstStyle/>
        <a:p>
          <a:endParaRPr lang="en-US"/>
        </a:p>
      </dgm:t>
    </dgm:pt>
    <dgm:pt modelId="{8EDAA68C-E4F6-F248-9CEF-CA51121AA7DF}" type="pres">
      <dgm:prSet presAssocID="{1107C2C5-6D35-3343-9342-3CE0BA3D7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1A2B-1A1D-604E-959A-08E07B74CE05}" type="pres">
      <dgm:prSet presAssocID="{8A623EE8-D161-1F4B-B067-40E8CB821DC2}" presName="circle1" presStyleLbl="node1" presStyleIdx="0" presStyleCnt="4" custLinFactNeighborX="957" custLinFactNeighborY="612"/>
      <dgm:spPr>
        <a:xfrm>
          <a:off x="40951" y="325024"/>
          <a:ext cx="4279128" cy="4279128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9C5CA00-511A-A247-B8B4-D8EE95B19DCD}" type="pres">
      <dgm:prSet presAssocID="{8A623EE8-D161-1F4B-B067-40E8CB821DC2}" presName="space" presStyleCnt="0"/>
      <dgm:spPr/>
    </dgm:pt>
    <dgm:pt modelId="{1D4D3C4D-05E1-EA4E-8E6A-C9B0AD385B25}" type="pres">
      <dgm:prSet presAssocID="{8A623EE8-D161-1F4B-B067-40E8CB821DC2}" presName="rect1" presStyleLbl="alignAcc1" presStyleIdx="0" presStyleCnt="4"/>
      <dgm:spPr/>
      <dgm:t>
        <a:bodyPr/>
        <a:lstStyle/>
        <a:p>
          <a:endParaRPr lang="en-US"/>
        </a:p>
      </dgm:t>
    </dgm:pt>
    <dgm:pt modelId="{EEE05515-6487-C44F-B6FD-9006B77462AD}" type="pres">
      <dgm:prSet presAssocID="{E1E25B12-7807-6944-8C8F-647E100DCC99}" presName="vertSpace2" presStyleLbl="node1" presStyleIdx="0" presStyleCnt="4"/>
      <dgm:spPr/>
    </dgm:pt>
    <dgm:pt modelId="{37E32989-327D-384B-99EA-A6910B9E65E9}" type="pres">
      <dgm:prSet presAssocID="{E1E25B12-7807-6944-8C8F-647E100DCC99}" presName="circle2" presStyleLbl="node1" presStyleIdx="1" presStyleCnt="4" custLinFactNeighborX="1297" custLinFactNeighborY="422"/>
      <dgm:spPr>
        <a:xfrm>
          <a:off x="602567" y="1221468"/>
          <a:ext cx="3155856" cy="315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E76B562-F679-4041-99B1-756D7995F956}" type="pres">
      <dgm:prSet presAssocID="{E1E25B12-7807-6944-8C8F-647E100DCC99}" presName="rect2" presStyleLbl="alignAcc1" presStyleIdx="1" presStyleCnt="4"/>
      <dgm:spPr/>
      <dgm:t>
        <a:bodyPr/>
        <a:lstStyle/>
        <a:p>
          <a:endParaRPr lang="en-US"/>
        </a:p>
      </dgm:t>
    </dgm:pt>
    <dgm:pt modelId="{5B444D83-798C-274E-923E-304D624A7C9A}" type="pres">
      <dgm:prSet presAssocID="{1E40C10E-092B-4C44-8EEA-C4110E061153}" presName="vertSpace3" presStyleLbl="node1" presStyleIdx="1" presStyleCnt="4"/>
      <dgm:spPr/>
    </dgm:pt>
    <dgm:pt modelId="{8BF9FB02-694D-9D4E-8F6B-6B521AE825CA}" type="pres">
      <dgm:prSet presAssocID="{1E40C10E-092B-4C44-8EEA-C4110E061153}" presName="circle3" presStyleLbl="node1" presStyleIdx="2" presStyleCnt="4" custLinFactNeighborX="2014" custLinFactNeighborY="655"/>
      <dgm:spPr>
        <a:xfrm>
          <a:off x="1164207" y="2130778"/>
          <a:ext cx="2032585" cy="20325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9E4664A-B20E-B340-86E3-2A69C4E94C5C}" type="pres">
      <dgm:prSet presAssocID="{1E40C10E-092B-4C44-8EEA-C4110E061153}" presName="rect3" presStyleLbl="alignAcc1" presStyleIdx="2" presStyleCnt="4"/>
      <dgm:spPr/>
      <dgm:t>
        <a:bodyPr/>
        <a:lstStyle/>
        <a:p>
          <a:endParaRPr lang="en-US"/>
        </a:p>
      </dgm:t>
    </dgm:pt>
    <dgm:pt modelId="{165680D7-8367-1D4F-92A2-0220BA6810D3}" type="pres">
      <dgm:prSet presAssocID="{9A55BC43-5CCE-C04A-9EA1-F67F4A77D86E}" presName="vertSpace4" presStyleLbl="node1" presStyleIdx="2" presStyleCnt="4"/>
      <dgm:spPr/>
    </dgm:pt>
    <dgm:pt modelId="{64A075C5-DE18-9D4C-BA04-902FC9DA7B2F}" type="pres">
      <dgm:prSet presAssocID="{9A55BC43-5CCE-C04A-9EA1-F67F4A77D86E}" presName="circle4" presStyleLbl="node1" presStyleIdx="3" presStyleCnt="4"/>
      <dgm:spPr>
        <a:xfrm>
          <a:off x="1684906" y="3026780"/>
          <a:ext cx="909314" cy="909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FA07BEE4-13D9-4649-BF1A-F876EF19621B}" type="pres">
      <dgm:prSet presAssocID="{9A55BC43-5CCE-C04A-9EA1-F67F4A77D86E}" presName="rect4" presStyleLbl="alignAcc1" presStyleIdx="3" presStyleCnt="4"/>
      <dgm:spPr/>
      <dgm:t>
        <a:bodyPr/>
        <a:lstStyle/>
        <a:p>
          <a:endParaRPr lang="en-US"/>
        </a:p>
      </dgm:t>
    </dgm:pt>
    <dgm:pt modelId="{EC916D3C-52FE-534E-8FE7-679103DA3DBE}" type="pres">
      <dgm:prSet presAssocID="{8A623EE8-D161-1F4B-B067-40E8CB821DC2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89D0-6850-224D-84E7-C6ED75E7A592}" type="pres">
      <dgm:prSet presAssocID="{8A623EE8-D161-1F4B-B067-40E8CB821DC2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1F26-1659-4B4B-8432-FB08FBD5AC42}" type="pres">
      <dgm:prSet presAssocID="{E1E25B12-7807-6944-8C8F-647E100DCC9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DF7C-3928-C946-85E8-29AC6EE62A4B}" type="pres">
      <dgm:prSet presAssocID="{E1E25B12-7807-6944-8C8F-647E100DCC9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A74-4D8C-AD4B-9EE9-8995F4D7178C}" type="pres">
      <dgm:prSet presAssocID="{1E40C10E-092B-4C44-8EEA-C4110E06115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F7E3-91DD-1345-BF13-3B5CE8152537}" type="pres">
      <dgm:prSet presAssocID="{1E40C10E-092B-4C44-8EEA-C4110E06115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348E-E2F3-954A-B809-9AFE7909A308}" type="pres">
      <dgm:prSet presAssocID="{9A55BC43-5CCE-C04A-9EA1-F67F4A77D86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11E91-EDB2-D748-9EE1-B5B32C614AF1}" type="pres">
      <dgm:prSet presAssocID="{9A55BC43-5CCE-C04A-9EA1-F67F4A77D86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3A8D2-469E-45DC-83A3-1D1569D33343}" type="presOf" srcId="{EC0A4967-EED1-CD41-939C-D4C57405A782}" destId="{CF9DDF7C-3928-C946-85E8-29AC6EE62A4B}" srcOrd="0" destOrd="0" presId="urn:microsoft.com/office/officeart/2005/8/layout/target3"/>
    <dgm:cxn modelId="{17D8973A-7279-A44A-9656-5C1EBC902FF1}" srcId="{9A55BC43-5CCE-C04A-9EA1-F67F4A77D86E}" destId="{61813B07-0059-BC4C-9979-1E940CACCD91}" srcOrd="0" destOrd="0" parTransId="{6296B46B-184F-384B-A389-1FCB380D36E9}" sibTransId="{3FC46328-5030-B640-9761-5890D4A495EF}"/>
    <dgm:cxn modelId="{D0160786-6C03-4BE3-A9F9-41D026AEBE65}" type="presOf" srcId="{0D9AF716-B8A7-144D-AC89-E16B3D218F53}" destId="{E29FF7E3-91DD-1345-BF13-3B5CE8152537}" srcOrd="0" destOrd="0" presId="urn:microsoft.com/office/officeart/2005/8/layout/target3"/>
    <dgm:cxn modelId="{9C9713AC-1AA6-45B6-8B4C-DD124766B305}" type="presOf" srcId="{D1FFA636-9DB2-EB43-94AF-A185D3E654AB}" destId="{028189D0-6850-224D-84E7-C6ED75E7A592}" srcOrd="0" destOrd="0" presId="urn:microsoft.com/office/officeart/2005/8/layout/target3"/>
    <dgm:cxn modelId="{B47E93E6-4A63-4163-8CE2-B484CAECCE2A}" type="presOf" srcId="{E1E25B12-7807-6944-8C8F-647E100DCC99}" destId="{8E76B562-F679-4041-99B1-756D7995F956}" srcOrd="0" destOrd="0" presId="urn:microsoft.com/office/officeart/2005/8/layout/target3"/>
    <dgm:cxn modelId="{614022D7-1D2E-4CB7-B436-949CA62530DC}" type="presOf" srcId="{8A623EE8-D161-1F4B-B067-40E8CB821DC2}" destId="{EC916D3C-52FE-534E-8FE7-679103DA3DBE}" srcOrd="1" destOrd="0" presId="urn:microsoft.com/office/officeart/2005/8/layout/target3"/>
    <dgm:cxn modelId="{A313B801-01DE-41AC-B7D9-69B654D736D7}" type="presOf" srcId="{1E40C10E-092B-4C44-8EEA-C4110E061153}" destId="{39E4664A-B20E-B340-86E3-2A69C4E94C5C}" srcOrd="0" destOrd="0" presId="urn:microsoft.com/office/officeart/2005/8/layout/target3"/>
    <dgm:cxn modelId="{62DD05C5-1D5E-9743-BD4B-A477C751888B}" srcId="{8A623EE8-D161-1F4B-B067-40E8CB821DC2}" destId="{6F91135E-4C40-6746-8F08-CE430D855592}" srcOrd="1" destOrd="0" parTransId="{3675C22F-3D14-9A4F-96F1-6281C882BE27}" sibTransId="{A40D2F02-10DF-B54C-A140-DFC519331017}"/>
    <dgm:cxn modelId="{115C8141-A9AB-4FEA-9239-8CE3A9DAB211}" type="presOf" srcId="{6F91135E-4C40-6746-8F08-CE430D855592}" destId="{028189D0-6850-224D-84E7-C6ED75E7A592}" srcOrd="0" destOrd="1" presId="urn:microsoft.com/office/officeart/2005/8/layout/target3"/>
    <dgm:cxn modelId="{FC4608F6-C097-8540-B704-C38E4E423253}" srcId="{1107C2C5-6D35-3343-9342-3CE0BA3D7B3C}" destId="{9A55BC43-5CCE-C04A-9EA1-F67F4A77D86E}" srcOrd="3" destOrd="0" parTransId="{21D3223C-5878-884B-9150-A1EFDA0F6CA4}" sibTransId="{ED4B17BA-396D-304F-B03F-20A3903F2A5A}"/>
    <dgm:cxn modelId="{173DE930-14E9-8544-83EA-1B6E2B5F458E}" srcId="{E1E25B12-7807-6944-8C8F-647E100DCC99}" destId="{EC0A4967-EED1-CD41-939C-D4C57405A782}" srcOrd="0" destOrd="0" parTransId="{FC388876-CA6E-BD4D-9687-6D91DE51403A}" sibTransId="{DE1A5A2F-2F5C-4144-A4A0-E256B642E3EF}"/>
    <dgm:cxn modelId="{96276974-2C55-471E-B9F6-02C9972F5261}" type="presOf" srcId="{9A55BC43-5CCE-C04A-9EA1-F67F4A77D86E}" destId="{FA07BEE4-13D9-4649-BF1A-F876EF19621B}" srcOrd="0" destOrd="0" presId="urn:microsoft.com/office/officeart/2005/8/layout/target3"/>
    <dgm:cxn modelId="{FD4E511B-6FE9-0844-A1EF-BFD8224853C8}" srcId="{8A623EE8-D161-1F4B-B067-40E8CB821DC2}" destId="{D1FFA636-9DB2-EB43-94AF-A185D3E654AB}" srcOrd="0" destOrd="0" parTransId="{050B5B5C-CA11-F04F-B0A8-15DF3EA2852A}" sibTransId="{2F3651DF-DBBE-D146-935A-B5E5A5972DD6}"/>
    <dgm:cxn modelId="{93C014B5-5EFB-4C44-A4EF-244BB92BDF8E}" srcId="{1107C2C5-6D35-3343-9342-3CE0BA3D7B3C}" destId="{1E40C10E-092B-4C44-8EEA-C4110E061153}" srcOrd="2" destOrd="0" parTransId="{03899DEF-551E-4049-8EAD-4C0CEAD52178}" sibTransId="{31E175A2-12EA-9849-B7AA-11DAAAD70438}"/>
    <dgm:cxn modelId="{29853A9D-583C-AC40-96B6-0191F4A616A7}" srcId="{1E40C10E-092B-4C44-8EEA-C4110E061153}" destId="{0D9AF716-B8A7-144D-AC89-E16B3D218F53}" srcOrd="0" destOrd="0" parTransId="{277450B2-404B-A64E-B63C-E3A714FC5F41}" sibTransId="{B2A33DF6-33B1-3F40-8AD2-3EEDC6584DA2}"/>
    <dgm:cxn modelId="{0094D598-86E9-42FA-BDC4-C1A94B3E8668}" type="presOf" srcId="{1107C2C5-6D35-3343-9342-3CE0BA3D7B3C}" destId="{8EDAA68C-E4F6-F248-9CEF-CA51121AA7DF}" srcOrd="0" destOrd="0" presId="urn:microsoft.com/office/officeart/2005/8/layout/target3"/>
    <dgm:cxn modelId="{04CFF833-506E-BE4A-8223-7F28EBDE30DB}" srcId="{E1E25B12-7807-6944-8C8F-647E100DCC99}" destId="{4816E84F-D615-A840-9808-4766BD9C63E8}" srcOrd="1" destOrd="0" parTransId="{5CAF89FD-4352-0745-A498-65EDC5F8F404}" sibTransId="{3ED7B928-D68A-374B-8094-1134080185BA}"/>
    <dgm:cxn modelId="{B02FFFD1-47FF-4DC3-9539-267E7B0D9247}" type="presOf" srcId="{61813B07-0059-BC4C-9979-1E940CACCD91}" destId="{61811E91-EDB2-D748-9EE1-B5B32C614AF1}" srcOrd="0" destOrd="0" presId="urn:microsoft.com/office/officeart/2005/8/layout/target3"/>
    <dgm:cxn modelId="{D2B804A5-10BD-A94E-833A-3A873FDAE122}" srcId="{1107C2C5-6D35-3343-9342-3CE0BA3D7B3C}" destId="{E1E25B12-7807-6944-8C8F-647E100DCC99}" srcOrd="1" destOrd="0" parTransId="{BF8AA2C1-177E-C548-890B-F49CFC5F1903}" sibTransId="{218BF23F-431E-9A44-AAF8-3D6E8599CCC1}"/>
    <dgm:cxn modelId="{2CDB14E6-71DF-4587-B58C-FCFBA0830C70}" type="presOf" srcId="{4816E84F-D615-A840-9808-4766BD9C63E8}" destId="{CF9DDF7C-3928-C946-85E8-29AC6EE62A4B}" srcOrd="0" destOrd="1" presId="urn:microsoft.com/office/officeart/2005/8/layout/target3"/>
    <dgm:cxn modelId="{9A677D14-36C6-D740-9AD7-37DE034A92F0}" srcId="{1107C2C5-6D35-3343-9342-3CE0BA3D7B3C}" destId="{8A623EE8-D161-1F4B-B067-40E8CB821DC2}" srcOrd="0" destOrd="0" parTransId="{D7FE4A8F-022C-AC44-8C74-20FAC6E16B83}" sibTransId="{6E0040A2-056D-BF4D-81F1-2E5F2AE57940}"/>
    <dgm:cxn modelId="{647D7242-0614-473D-B9D5-C005E2C7E4C6}" type="presOf" srcId="{8A623EE8-D161-1F4B-B067-40E8CB821DC2}" destId="{1D4D3C4D-05E1-EA4E-8E6A-C9B0AD385B25}" srcOrd="0" destOrd="0" presId="urn:microsoft.com/office/officeart/2005/8/layout/target3"/>
    <dgm:cxn modelId="{2692EA05-DD35-4A98-9549-5663A88D4986}" type="presOf" srcId="{9A55BC43-5CCE-C04A-9EA1-F67F4A77D86E}" destId="{634A348E-E2F3-954A-B809-9AFE7909A308}" srcOrd="1" destOrd="0" presId="urn:microsoft.com/office/officeart/2005/8/layout/target3"/>
    <dgm:cxn modelId="{7B303A6B-861D-4F90-89AC-EE6770E2B79F}" type="presOf" srcId="{1E40C10E-092B-4C44-8EEA-C4110E061153}" destId="{B1595A74-4D8C-AD4B-9EE9-8995F4D7178C}" srcOrd="1" destOrd="0" presId="urn:microsoft.com/office/officeart/2005/8/layout/target3"/>
    <dgm:cxn modelId="{4E79BC7D-B863-4ABF-B43F-2BB31A747BA1}" type="presOf" srcId="{E1E25B12-7807-6944-8C8F-647E100DCC99}" destId="{A9B11F26-1659-4B4B-8432-FB08FBD5AC42}" srcOrd="1" destOrd="0" presId="urn:microsoft.com/office/officeart/2005/8/layout/target3"/>
    <dgm:cxn modelId="{FB29E04C-DF8E-4D03-B384-2869C5B9C9C7}" type="presParOf" srcId="{8EDAA68C-E4F6-F248-9CEF-CA51121AA7DF}" destId="{A4B81A2B-1A1D-604E-959A-08E07B74CE05}" srcOrd="0" destOrd="0" presId="urn:microsoft.com/office/officeart/2005/8/layout/target3"/>
    <dgm:cxn modelId="{6C639F62-577A-4AA7-B2D3-98597A5B1EAE}" type="presParOf" srcId="{8EDAA68C-E4F6-F248-9CEF-CA51121AA7DF}" destId="{79C5CA00-511A-A247-B8B4-D8EE95B19DCD}" srcOrd="1" destOrd="0" presId="urn:microsoft.com/office/officeart/2005/8/layout/target3"/>
    <dgm:cxn modelId="{B1B06B14-4457-47B1-BA3C-D037165312AA}" type="presParOf" srcId="{8EDAA68C-E4F6-F248-9CEF-CA51121AA7DF}" destId="{1D4D3C4D-05E1-EA4E-8E6A-C9B0AD385B25}" srcOrd="2" destOrd="0" presId="urn:microsoft.com/office/officeart/2005/8/layout/target3"/>
    <dgm:cxn modelId="{0CAE2F79-B3C0-4400-BE94-2280CAE3D08F}" type="presParOf" srcId="{8EDAA68C-E4F6-F248-9CEF-CA51121AA7DF}" destId="{EEE05515-6487-C44F-B6FD-9006B77462AD}" srcOrd="3" destOrd="0" presId="urn:microsoft.com/office/officeart/2005/8/layout/target3"/>
    <dgm:cxn modelId="{8F4753A8-D011-49D3-928B-97864D08DFE1}" type="presParOf" srcId="{8EDAA68C-E4F6-F248-9CEF-CA51121AA7DF}" destId="{37E32989-327D-384B-99EA-A6910B9E65E9}" srcOrd="4" destOrd="0" presId="urn:microsoft.com/office/officeart/2005/8/layout/target3"/>
    <dgm:cxn modelId="{CF5C2025-819D-49D5-934E-E3B887BA9C20}" type="presParOf" srcId="{8EDAA68C-E4F6-F248-9CEF-CA51121AA7DF}" destId="{8E76B562-F679-4041-99B1-756D7995F956}" srcOrd="5" destOrd="0" presId="urn:microsoft.com/office/officeart/2005/8/layout/target3"/>
    <dgm:cxn modelId="{D048A10F-FA91-41E8-8DF1-B2D357441381}" type="presParOf" srcId="{8EDAA68C-E4F6-F248-9CEF-CA51121AA7DF}" destId="{5B444D83-798C-274E-923E-304D624A7C9A}" srcOrd="6" destOrd="0" presId="urn:microsoft.com/office/officeart/2005/8/layout/target3"/>
    <dgm:cxn modelId="{8D95A00D-945F-4985-BB26-6FF5F81DBFB6}" type="presParOf" srcId="{8EDAA68C-E4F6-F248-9CEF-CA51121AA7DF}" destId="{8BF9FB02-694D-9D4E-8F6B-6B521AE825CA}" srcOrd="7" destOrd="0" presId="urn:microsoft.com/office/officeart/2005/8/layout/target3"/>
    <dgm:cxn modelId="{C0414FF0-A113-4AAF-99E1-5DD7B58D4D98}" type="presParOf" srcId="{8EDAA68C-E4F6-F248-9CEF-CA51121AA7DF}" destId="{39E4664A-B20E-B340-86E3-2A69C4E94C5C}" srcOrd="8" destOrd="0" presId="urn:microsoft.com/office/officeart/2005/8/layout/target3"/>
    <dgm:cxn modelId="{C77BFDC2-BF53-4CBE-9688-45419A0CF3CA}" type="presParOf" srcId="{8EDAA68C-E4F6-F248-9CEF-CA51121AA7DF}" destId="{165680D7-8367-1D4F-92A2-0220BA6810D3}" srcOrd="9" destOrd="0" presId="urn:microsoft.com/office/officeart/2005/8/layout/target3"/>
    <dgm:cxn modelId="{98436701-7D6F-4237-AAAD-45684C8D38FA}" type="presParOf" srcId="{8EDAA68C-E4F6-F248-9CEF-CA51121AA7DF}" destId="{64A075C5-DE18-9D4C-BA04-902FC9DA7B2F}" srcOrd="10" destOrd="0" presId="urn:microsoft.com/office/officeart/2005/8/layout/target3"/>
    <dgm:cxn modelId="{5B9E4F2F-F6AD-4E5D-B2F5-10D52004A513}" type="presParOf" srcId="{8EDAA68C-E4F6-F248-9CEF-CA51121AA7DF}" destId="{FA07BEE4-13D9-4649-BF1A-F876EF19621B}" srcOrd="11" destOrd="0" presId="urn:microsoft.com/office/officeart/2005/8/layout/target3"/>
    <dgm:cxn modelId="{730B4444-1591-4E91-90C5-9A2E5713D42D}" type="presParOf" srcId="{8EDAA68C-E4F6-F248-9CEF-CA51121AA7DF}" destId="{EC916D3C-52FE-534E-8FE7-679103DA3DBE}" srcOrd="12" destOrd="0" presId="urn:microsoft.com/office/officeart/2005/8/layout/target3"/>
    <dgm:cxn modelId="{AB095F63-BBC1-428E-8D57-A8EFF5F2D687}" type="presParOf" srcId="{8EDAA68C-E4F6-F248-9CEF-CA51121AA7DF}" destId="{028189D0-6850-224D-84E7-C6ED75E7A592}" srcOrd="13" destOrd="0" presId="urn:microsoft.com/office/officeart/2005/8/layout/target3"/>
    <dgm:cxn modelId="{5DB64778-316A-4151-A0C4-71377A2D816C}" type="presParOf" srcId="{8EDAA68C-E4F6-F248-9CEF-CA51121AA7DF}" destId="{A9B11F26-1659-4B4B-8432-FB08FBD5AC42}" srcOrd="14" destOrd="0" presId="urn:microsoft.com/office/officeart/2005/8/layout/target3"/>
    <dgm:cxn modelId="{2B4B958E-EB6B-4A0C-8986-90E35F3E1691}" type="presParOf" srcId="{8EDAA68C-E4F6-F248-9CEF-CA51121AA7DF}" destId="{CF9DDF7C-3928-C946-85E8-29AC6EE62A4B}" srcOrd="15" destOrd="0" presId="urn:microsoft.com/office/officeart/2005/8/layout/target3"/>
    <dgm:cxn modelId="{99138136-2C0D-45F4-A476-5D99414F3126}" type="presParOf" srcId="{8EDAA68C-E4F6-F248-9CEF-CA51121AA7DF}" destId="{B1595A74-4D8C-AD4B-9EE9-8995F4D7178C}" srcOrd="16" destOrd="0" presId="urn:microsoft.com/office/officeart/2005/8/layout/target3"/>
    <dgm:cxn modelId="{EECEEAD1-90D5-45E9-B0B3-7C745DEF1686}" type="presParOf" srcId="{8EDAA68C-E4F6-F248-9CEF-CA51121AA7DF}" destId="{E29FF7E3-91DD-1345-BF13-3B5CE8152537}" srcOrd="17" destOrd="0" presId="urn:microsoft.com/office/officeart/2005/8/layout/target3"/>
    <dgm:cxn modelId="{82AEBBFF-A2D2-48B3-ADD4-E4EC925F20C0}" type="presParOf" srcId="{8EDAA68C-E4F6-F248-9CEF-CA51121AA7DF}" destId="{634A348E-E2F3-954A-B809-9AFE7909A308}" srcOrd="18" destOrd="0" presId="urn:microsoft.com/office/officeart/2005/8/layout/target3"/>
    <dgm:cxn modelId="{20F02A4C-2028-48B8-98FE-3A2DE3890656}" type="presParOf" srcId="{8EDAA68C-E4F6-F248-9CEF-CA51121AA7DF}" destId="{61811E91-EDB2-D748-9EE1-B5B32C614AF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1A2B-1A1D-604E-959A-08E07B74CE05}">
      <dsp:nvSpPr>
        <dsp:cNvPr id="0" name=""/>
        <dsp:cNvSpPr/>
      </dsp:nvSpPr>
      <dsp:spPr>
        <a:xfrm>
          <a:off x="40951" y="325024"/>
          <a:ext cx="4279128" cy="4279128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D3C4D-05E1-EA4E-8E6A-C9B0AD385B25}">
      <dsp:nvSpPr>
        <dsp:cNvPr id="0" name=""/>
        <dsp:cNvSpPr/>
      </dsp:nvSpPr>
      <dsp:spPr>
        <a:xfrm>
          <a:off x="2139564" y="298835"/>
          <a:ext cx="4992316" cy="427912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(SaaS Orchestration)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Workflow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39564" y="298835"/>
        <a:ext cx="2496158" cy="909314"/>
      </dsp:txXfrm>
    </dsp:sp>
    <dsp:sp modelId="{37E32989-327D-384B-99EA-A6910B9E65E9}">
      <dsp:nvSpPr>
        <dsp:cNvPr id="0" name=""/>
        <dsp:cNvSpPr/>
      </dsp:nvSpPr>
      <dsp:spPr>
        <a:xfrm>
          <a:off x="602567" y="1221468"/>
          <a:ext cx="3155856" cy="315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6B562-F679-4041-99B1-756D7995F956}">
      <dsp:nvSpPr>
        <dsp:cNvPr id="0" name=""/>
        <dsp:cNvSpPr/>
      </dsp:nvSpPr>
      <dsp:spPr>
        <a:xfrm>
          <a:off x="2139564" y="1208150"/>
          <a:ext cx="4992316" cy="315585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1488257"/>
              <a:satOff val="8966"/>
              <a:lumOff val="719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sz="2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IaaS</a:t>
          </a: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Orchestration)</a:t>
          </a:r>
          <a:b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Virtual Cluster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39564" y="1208150"/>
        <a:ext cx="2496158" cy="909314"/>
      </dsp:txXfrm>
    </dsp:sp>
    <dsp:sp modelId="{8BF9FB02-694D-9D4E-8F6B-6B521AE825CA}">
      <dsp:nvSpPr>
        <dsp:cNvPr id="0" name=""/>
        <dsp:cNvSpPr/>
      </dsp:nvSpPr>
      <dsp:spPr>
        <a:xfrm>
          <a:off x="1164207" y="2130778"/>
          <a:ext cx="2032585" cy="20325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4664A-B20E-B340-86E3-2A69C4E94C5C}">
      <dsp:nvSpPr>
        <dsp:cNvPr id="0" name=""/>
        <dsp:cNvSpPr/>
      </dsp:nvSpPr>
      <dsp:spPr>
        <a:xfrm>
          <a:off x="2139564" y="2117465"/>
          <a:ext cx="4992316" cy="203258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2976513"/>
              <a:satOff val="17933"/>
              <a:lumOff val="143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Components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39564" y="2117465"/>
        <a:ext cx="2496158" cy="909314"/>
      </dsp:txXfrm>
    </dsp:sp>
    <dsp:sp modelId="{64A075C5-DE18-9D4C-BA04-902FC9DA7B2F}">
      <dsp:nvSpPr>
        <dsp:cNvPr id="0" name=""/>
        <dsp:cNvSpPr/>
      </dsp:nvSpPr>
      <dsp:spPr>
        <a:xfrm>
          <a:off x="1684906" y="3026780"/>
          <a:ext cx="909314" cy="909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7BEE4-13D9-4649-BF1A-F876EF19621B}">
      <dsp:nvSpPr>
        <dsp:cNvPr id="0" name=""/>
        <dsp:cNvSpPr/>
      </dsp:nvSpPr>
      <dsp:spPr>
        <a:xfrm>
          <a:off x="2139564" y="3026780"/>
          <a:ext cx="4992316" cy="9093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Infrastructure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39564" y="3026780"/>
        <a:ext cx="2496158" cy="909314"/>
      </dsp:txXfrm>
    </dsp:sp>
    <dsp:sp modelId="{028189D0-6850-224D-84E7-C6ED75E7A592}">
      <dsp:nvSpPr>
        <dsp:cNvPr id="0" name=""/>
        <dsp:cNvSpPr/>
      </dsp:nvSpPr>
      <dsp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IPython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Pegasus etc.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35722" y="298835"/>
        <a:ext cx="2496158" cy="909314"/>
      </dsp:txXfrm>
    </dsp:sp>
    <dsp:sp modelId="{CF9DDF7C-3928-C946-85E8-29AC6EE62A4B}">
      <dsp:nvSpPr>
        <dsp:cNvPr id="0" name=""/>
        <dsp:cNvSpPr/>
      </dsp:nvSpPr>
      <dsp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Heat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Python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35722" y="1208150"/>
        <a:ext cx="2496158" cy="909314"/>
      </dsp:txXfrm>
    </dsp:sp>
    <dsp:sp modelId="{E29FF7E3-91DD-1345-BF13-3B5CE8152537}">
      <dsp:nvSpPr>
        <dsp:cNvPr id="0" name=""/>
        <dsp:cNvSpPr/>
      </dsp:nvSpPr>
      <dsp:spPr>
        <a:xfrm>
          <a:off x="4635722" y="211746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Chef or </a:t>
          </a:r>
          <a:r>
            <a:rPr lang="en-US" sz="1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Ansible</a:t>
          </a: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(Recipes/Playbooks)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35722" y="2117465"/>
        <a:ext cx="2496158" cy="909314"/>
      </dsp:txXfrm>
    </dsp:sp>
    <dsp:sp modelId="{61811E91-EDB2-D748-9EE1-B5B32C614AF1}">
      <dsp:nvSpPr>
        <dsp:cNvPr id="0" name=""/>
        <dsp:cNvSpPr/>
      </dsp:nvSpPr>
      <dsp:spPr>
        <a:xfrm>
          <a:off x="4635722" y="302678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VMs, </a:t>
          </a:r>
          <a:r>
            <a:rPr lang="en-US" sz="1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Docker</a:t>
          </a: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US" sz="1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Networks, Baremetal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35722" y="3026780"/>
        <a:ext cx="2496158" cy="909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6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8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7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1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324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0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0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8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2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73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3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2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2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89" r:id="rId7"/>
    <p:sldLayoutId id="2147483660" r:id="rId8"/>
    <p:sldLayoutId id="2147483745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4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spidal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www.infomall.org/" TargetMode="External"/><Relationship Id="rId5" Type="http://schemas.openxmlformats.org/officeDocument/2006/relationships/hyperlink" Target="mailto:gcf@indiana.edu" TargetMode="External"/><Relationship Id="rId4" Type="http://schemas.openxmlformats.org/officeDocument/2006/relationships/hyperlink" Target="http://hpc-abds.org/kaleidoscop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3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bigdatacoursespring2014.appspot.com/course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nowledgegrid.net/skg2015/images/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/>
          <a:stretch/>
        </p:blipFill>
        <p:spPr bwMode="auto">
          <a:xfrm>
            <a:off x="576615" y="1140273"/>
            <a:ext cx="7990770" cy="18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581"/>
            <a:ext cx="9144000" cy="112753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Classification of Big Data Applications and Convergence of HPC and Cloud Technology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44351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11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International Conference on Semantics, Knowledge and </a:t>
            </a:r>
            <a:r>
              <a:rPr lang="en-US" b="1" dirty="0" smtClean="0">
                <a:solidFill>
                  <a:schemeClr val="tx1"/>
                </a:solidFill>
              </a:rPr>
              <a:t>Grids</a:t>
            </a:r>
          </a:p>
          <a:p>
            <a:r>
              <a:rPr lang="en-US" b="1" dirty="0">
                <a:solidFill>
                  <a:schemeClr val="tx1"/>
                </a:solidFill>
              </a:rPr>
              <a:t>SKG 2015, Aug 19 -21, 2015, Beijing, China,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See: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http://hpc-abds.org/kaleidoscope</a:t>
            </a:r>
            <a:r>
              <a:rPr lang="en-US" sz="1600" b="1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1600" b="1" dirty="0" smtClean="0">
                <a:solidFill>
                  <a:schemeClr val="tx1"/>
                </a:solidFill>
              </a:rPr>
              <a:t> for details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304" y="3984498"/>
            <a:ext cx="672809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August 20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6"/>
              </a:rPr>
              <a:t>www.infomall.org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  <a:hlinkClick r:id="rId7"/>
              </a:rPr>
              <a:t>http://spidal.org</a:t>
            </a:r>
            <a:r>
              <a:rPr lang="en-US" sz="2000" dirty="0" smtClean="0">
                <a:solidFill>
                  <a:prstClr val="black"/>
                </a:solidFill>
                <a:hlinkClick r:id="rId7"/>
              </a:rPr>
              <a:t>/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Computing, Digital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Features and Examples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584"/>
            <a:ext cx="9144000" cy="609889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6BB5"/>
                </a:solidFill>
              </a:rPr>
              <a:t>People</a:t>
            </a:r>
            <a:r>
              <a:rPr lang="en-US" sz="1800" dirty="0">
                <a:solidFill>
                  <a:srgbClr val="006BB5"/>
                </a:solidFill>
              </a:rPr>
              <a:t>: </a:t>
            </a:r>
            <a:r>
              <a:rPr lang="en-US" sz="1800" dirty="0"/>
              <a:t>either the users (but see below) or subjects of </a:t>
            </a:r>
            <a:r>
              <a:rPr lang="en-US" sz="1800" dirty="0" smtClean="0"/>
              <a:t>application and often both</a:t>
            </a:r>
            <a:endParaRPr lang="en-US" sz="1800" dirty="0"/>
          </a:p>
          <a:p>
            <a:r>
              <a:rPr lang="en-US" sz="1800" b="1" dirty="0">
                <a:solidFill>
                  <a:srgbClr val="006BB5"/>
                </a:solidFill>
              </a:rPr>
              <a:t>Decision makers </a:t>
            </a:r>
            <a:r>
              <a:rPr lang="en-US" sz="1800" dirty="0"/>
              <a:t>like researchers or doctors (users of application)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Items</a:t>
            </a:r>
            <a:r>
              <a:rPr lang="en-US" sz="1800" dirty="0" smtClean="0"/>
              <a:t> </a:t>
            </a:r>
            <a:r>
              <a:rPr lang="en-US" sz="1800" dirty="0"/>
              <a:t>such as Images, EMR, Sequences below; observations or contents of online store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Images </a:t>
            </a:r>
            <a:r>
              <a:rPr lang="en-US" sz="1600" dirty="0"/>
              <a:t>or “Electronic Information nuggets”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EMR</a:t>
            </a:r>
            <a:r>
              <a:rPr lang="en-US" sz="1600" dirty="0"/>
              <a:t>: Electronic Medical Records (often similar to people parallelism)</a:t>
            </a:r>
          </a:p>
          <a:p>
            <a:pPr lvl="1"/>
            <a:r>
              <a:rPr lang="en-US" sz="1600" dirty="0"/>
              <a:t>Protein or Gene </a:t>
            </a:r>
            <a:r>
              <a:rPr lang="en-US" sz="1600" b="1" dirty="0">
                <a:solidFill>
                  <a:srgbClr val="006BB5"/>
                </a:solidFill>
              </a:rPr>
              <a:t>Sequences</a:t>
            </a:r>
            <a:r>
              <a:rPr lang="en-US" sz="1600" dirty="0"/>
              <a:t>;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Material</a:t>
            </a:r>
            <a:r>
              <a:rPr lang="en-US" sz="1600" dirty="0"/>
              <a:t> properties, </a:t>
            </a:r>
            <a:r>
              <a:rPr lang="en-US" sz="1600" b="1" dirty="0">
                <a:solidFill>
                  <a:srgbClr val="006BB5"/>
                </a:solidFill>
              </a:rPr>
              <a:t>Manufactured Object </a:t>
            </a:r>
            <a:r>
              <a:rPr lang="en-US" sz="1600" dirty="0" smtClean="0"/>
              <a:t>specifications, </a:t>
            </a:r>
            <a:r>
              <a:rPr lang="en-US" sz="1600" dirty="0"/>
              <a:t>etc</a:t>
            </a:r>
            <a:r>
              <a:rPr lang="en-US" sz="1600" dirty="0" smtClean="0"/>
              <a:t>., </a:t>
            </a:r>
            <a:r>
              <a:rPr lang="en-US" sz="1600" dirty="0"/>
              <a:t>in custom dataset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Modelled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6BB5"/>
                </a:solidFill>
              </a:rPr>
              <a:t>entities</a:t>
            </a:r>
            <a:r>
              <a:rPr lang="en-US" sz="1600" b="1" dirty="0"/>
              <a:t> </a:t>
            </a:r>
            <a:r>
              <a:rPr lang="en-US" sz="1600" dirty="0"/>
              <a:t>like vehicles and people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Sensors</a:t>
            </a:r>
            <a:r>
              <a:rPr lang="en-US" sz="1800" dirty="0" smtClean="0"/>
              <a:t> – Internet of Things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Events</a:t>
            </a:r>
            <a:r>
              <a:rPr lang="en-US" sz="1800" dirty="0" smtClean="0"/>
              <a:t> such as detected anomalies in telescope or credit card data or atmosphere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(Complex) </a:t>
            </a:r>
            <a:r>
              <a:rPr lang="en-US" sz="1800" b="1" dirty="0" smtClean="0">
                <a:solidFill>
                  <a:srgbClr val="006BB5"/>
                </a:solidFill>
              </a:rPr>
              <a:t>Nodes</a:t>
            </a:r>
            <a:r>
              <a:rPr lang="en-US" sz="1800" b="1" dirty="0" smtClean="0"/>
              <a:t> </a:t>
            </a:r>
            <a:r>
              <a:rPr lang="en-US" sz="1800" dirty="0" smtClean="0"/>
              <a:t>in RDF Graph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Simple nodes </a:t>
            </a:r>
            <a:r>
              <a:rPr lang="en-US" sz="1800" dirty="0" smtClean="0"/>
              <a:t>as in a learning network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Tweets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Blogs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Documents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Web Pages,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And characters/words in them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Files</a:t>
            </a:r>
            <a:r>
              <a:rPr lang="en-US" sz="1800" dirty="0" smtClean="0"/>
              <a:t> or data to be backed up, moved or assigned metadata</a:t>
            </a:r>
          </a:p>
          <a:p>
            <a:r>
              <a:rPr lang="en-US" sz="1800" b="1" dirty="0">
                <a:solidFill>
                  <a:srgbClr val="006BB5"/>
                </a:solidFill>
              </a:rPr>
              <a:t>Particles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cells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mesh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points</a:t>
            </a:r>
            <a:r>
              <a:rPr lang="en-US" sz="1800" b="1" dirty="0"/>
              <a:t> </a:t>
            </a:r>
            <a:r>
              <a:rPr lang="en-US" sz="1800" dirty="0"/>
              <a:t>as in parallel </a:t>
            </a:r>
            <a:r>
              <a:rPr lang="en-US" sz="1800" dirty="0" smtClean="0"/>
              <a:t>simulations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861957" y="61764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5"/>
            <a:ext cx="9144000" cy="700877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and Global 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778"/>
            <a:ext cx="9144000" cy="539621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Many applications </a:t>
            </a:r>
            <a:r>
              <a:rPr lang="en-US" dirty="0" smtClean="0"/>
              <a:t>use </a:t>
            </a:r>
            <a:r>
              <a:rPr lang="en-US" b="1" dirty="0" smtClean="0"/>
              <a:t>LML or Local machine Learning </a:t>
            </a:r>
            <a:r>
              <a:rPr lang="en-US" dirty="0" smtClean="0"/>
              <a:t>where machine learning (often from R) is run separately on every data item such as on every image </a:t>
            </a:r>
          </a:p>
          <a:p>
            <a:r>
              <a:rPr lang="en-US" b="1" dirty="0" smtClean="0"/>
              <a:t>But others </a:t>
            </a:r>
            <a:r>
              <a:rPr lang="en-US" dirty="0" smtClean="0"/>
              <a:t>are</a:t>
            </a:r>
            <a:r>
              <a:rPr lang="en-US" b="1" dirty="0" smtClean="0"/>
              <a:t> GML </a:t>
            </a:r>
            <a:r>
              <a:rPr lang="en-US" dirty="0" smtClean="0"/>
              <a:t>Global Machine Learning where  machine learning is a single algorithm run over all data items (over all nodes in computer)</a:t>
            </a:r>
          </a:p>
          <a:p>
            <a:pPr lvl="1"/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  <a:r>
              <a:rPr lang="en-US" dirty="0" smtClean="0">
                <a:sym typeface="Symbol" panose="05050102010706020507" pitchFamily="18" charset="2"/>
              </a:rPr>
              <a:t>is typically GML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  <a:endParaRPr lang="en-US" b="1" dirty="0" smtClean="0">
              <a:sym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504"/>
            <a:ext cx="9081477" cy="524900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C00000"/>
                </a:solidFill>
              </a:rPr>
              <a:t>PP, </a:t>
            </a:r>
            <a:r>
              <a:rPr lang="en-US" sz="2400" b="1" dirty="0" smtClean="0">
                <a:solidFill>
                  <a:srgbClr val="C00000"/>
                </a:solidFill>
              </a:rPr>
              <a:t>LML, GIS, MR</a:t>
            </a:r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C0000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C0000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C00000"/>
                </a:solidFill>
              </a:rPr>
              <a:t>GML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C0000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</a:t>
            </a:r>
            <a:r>
              <a:rPr lang="en-US" sz="2400" b="1" dirty="0" smtClean="0">
                <a:solidFill>
                  <a:srgbClr val="C00000"/>
                </a:solidFill>
              </a:rPr>
              <a:t>: 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C00000"/>
                </a:solidFill>
              </a:rPr>
              <a:t>PP LML ?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" y="571620"/>
            <a:ext cx="9110221" cy="628638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projected that there will </a:t>
            </a:r>
            <a:r>
              <a:rPr lang="en-US" dirty="0" smtClean="0"/>
              <a:t>be </a:t>
            </a:r>
            <a:r>
              <a:rPr lang="en-US" b="1" dirty="0" smtClean="0"/>
              <a:t>24 (Mobile Industry Group)  to 50 (Cisco) </a:t>
            </a:r>
            <a:r>
              <a:rPr lang="en-US" b="1" dirty="0"/>
              <a:t>billion devices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on the </a:t>
            </a:r>
            <a:r>
              <a:rPr lang="en-US" dirty="0" smtClean="0"/>
              <a:t>Internet by 2020.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cloud </a:t>
            </a:r>
            <a:r>
              <a:rPr lang="en-US" dirty="0" smtClean="0"/>
              <a:t>natural controller </a:t>
            </a:r>
            <a:r>
              <a:rPr lang="en-US" dirty="0"/>
              <a:t>of and </a:t>
            </a:r>
            <a:r>
              <a:rPr lang="en-US" b="1" dirty="0"/>
              <a:t>resource provider for the Internet of Things. </a:t>
            </a:r>
            <a:endParaRPr lang="en-US" b="1" dirty="0" smtClean="0"/>
          </a:p>
          <a:p>
            <a:r>
              <a:rPr lang="en-US" dirty="0" smtClean="0"/>
              <a:t>Smart phones/watches, Wearable devices (Smart People), “Intelligent River” “Smart Homes and Grid” </a:t>
            </a:r>
            <a:r>
              <a:rPr lang="en-US" dirty="0"/>
              <a:t>and </a:t>
            </a:r>
            <a:r>
              <a:rPr lang="en-US" dirty="0" smtClean="0"/>
              <a:t>“Ubiquitous Cities”, Robotics.</a:t>
            </a:r>
          </a:p>
          <a:p>
            <a:r>
              <a:rPr lang="en-US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b="1" dirty="0"/>
              <a:t>10: Cargo Shipping </a:t>
            </a:r>
            <a:r>
              <a:rPr lang="en-US" b="1" dirty="0" smtClean="0"/>
              <a:t>Tracking </a:t>
            </a:r>
            <a:r>
              <a:rPr lang="en-US" dirty="0" smtClean="0"/>
              <a:t>as in UPS, </a:t>
            </a:r>
            <a:r>
              <a:rPr lang="en-US" dirty="0" err="1" smtClean="0"/>
              <a:t>Fedex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 smtClean="0"/>
              <a:t>13</a:t>
            </a:r>
            <a:r>
              <a:rPr lang="en-US" b="1" dirty="0"/>
              <a:t>: Large Scale Geospatial Analysis and </a:t>
            </a:r>
            <a:r>
              <a:rPr lang="en-US" b="1" dirty="0" smtClean="0"/>
              <a:t>Visualization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28: </a:t>
            </a:r>
            <a:r>
              <a:rPr lang="en-US" b="1" dirty="0" err="1"/>
              <a:t>Truthy</a:t>
            </a:r>
            <a:r>
              <a:rPr lang="en-US" b="1" dirty="0"/>
              <a:t>: Information diffusion research from Twitter </a:t>
            </a:r>
            <a:r>
              <a:rPr lang="en-US" b="1" dirty="0" smtClean="0"/>
              <a:t>Data </a:t>
            </a:r>
            <a:r>
              <a:rPr lang="en-US" b="1" dirty="0" smtClean="0">
                <a:solidFill>
                  <a:srgbClr val="C00000"/>
                </a:solidFill>
              </a:rPr>
              <a:t>PP MR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for Search, </a:t>
            </a:r>
            <a:r>
              <a:rPr lang="en-US" b="1" dirty="0" smtClean="0">
                <a:solidFill>
                  <a:srgbClr val="C00000"/>
                </a:solidFill>
              </a:rPr>
              <a:t>GML</a:t>
            </a:r>
            <a:r>
              <a:rPr lang="en-US" dirty="0" smtClean="0"/>
              <a:t> for community determination</a:t>
            </a:r>
          </a:p>
          <a:p>
            <a:r>
              <a:rPr lang="en-US" b="1" dirty="0" smtClean="0"/>
              <a:t>39</a:t>
            </a:r>
            <a:r>
              <a:rPr lang="en-US" b="1" dirty="0"/>
              <a:t>: Particle Physics: Analysis of LHC Large Hadron Collider Data: Discovery of Higgs particle </a:t>
            </a:r>
            <a:r>
              <a:rPr lang="en-US" b="1" dirty="0" smtClean="0">
                <a:solidFill>
                  <a:srgbClr val="C00000"/>
                </a:solidFill>
              </a:rPr>
              <a:t>PP </a:t>
            </a:r>
            <a:r>
              <a:rPr lang="en-US" dirty="0" smtClean="0"/>
              <a:t>for event Processing, Global statistics</a:t>
            </a:r>
          </a:p>
          <a:p>
            <a:r>
              <a:rPr lang="en-US" b="1" dirty="0"/>
              <a:t>50: DOE-BER </a:t>
            </a:r>
            <a:r>
              <a:rPr lang="en-US" b="1" dirty="0" err="1"/>
              <a:t>AmeriFlux</a:t>
            </a:r>
            <a:r>
              <a:rPr lang="en-US" b="1" dirty="0"/>
              <a:t> and FLUXNET </a:t>
            </a:r>
            <a:r>
              <a:rPr lang="en-US" b="1" dirty="0" smtClean="0"/>
              <a:t>Networks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51: Consumption forecasting in Smart </a:t>
            </a:r>
            <a:r>
              <a:rPr lang="en-US" b="1" dirty="0" smtClean="0"/>
              <a:t>Grids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Big Data Patterns – the Ogres</a:t>
            </a:r>
            <a:br>
              <a:rPr lang="en-US" sz="4000" b="1" dirty="0" smtClean="0"/>
            </a:br>
            <a:r>
              <a:rPr lang="en-US" sz="4000" dirty="0" smtClean="0"/>
              <a:t>Benchmarking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143000"/>
          </a:xfrm>
        </p:spPr>
        <p:txBody>
          <a:bodyPr/>
          <a:lstStyle/>
          <a:p>
            <a:r>
              <a:rPr lang="en-US" dirty="0" smtClean="0"/>
              <a:t>Classifying Applications and Benchmarks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0356" y="1069975"/>
            <a:ext cx="8380412" cy="4038600"/>
          </a:xfrm>
        </p:spPr>
        <p:txBody>
          <a:bodyPr/>
          <a:lstStyle/>
          <a:p>
            <a:r>
              <a:rPr lang="en-US" dirty="0" smtClean="0"/>
              <a:t>“Benchmarks” “kernels” “algorithm” “mini-apps” can serve multiple purposes</a:t>
            </a:r>
          </a:p>
          <a:p>
            <a:r>
              <a:rPr lang="en-US" dirty="0" smtClean="0"/>
              <a:t>Motivate hardware and software features</a:t>
            </a:r>
          </a:p>
          <a:p>
            <a:pPr lvl="1"/>
            <a:r>
              <a:rPr lang="en-US" dirty="0" smtClean="0"/>
              <a:t>e.g. collaborative filtering algorithm parallelizes well with MapReduce and suggests using Hadoop on a cloud</a:t>
            </a:r>
          </a:p>
          <a:p>
            <a:pPr lvl="1"/>
            <a:r>
              <a:rPr lang="en-US" dirty="0" smtClean="0"/>
              <a:t>e.g. deep learning on images dominated by matrix operations; needs CUDA&amp;MPI and suggests HPC cluster</a:t>
            </a:r>
          </a:p>
          <a:p>
            <a:r>
              <a:rPr lang="en-US" dirty="0" smtClean="0"/>
              <a:t>Benchmark sets designed cover key features of systems in terms of features and sizes of “important” applications</a:t>
            </a:r>
          </a:p>
          <a:p>
            <a:r>
              <a:rPr lang="en-US" dirty="0" smtClean="0"/>
              <a:t>Take 51 uses cases </a:t>
            </a:r>
            <a:r>
              <a:rPr lang="en-US" dirty="0" smtClean="0">
                <a:sym typeface="Wingdings" panose="05000000000000000000" pitchFamily="2" charset="2"/>
              </a:rPr>
              <a:t> derive specific features; each use case has multiple features</a:t>
            </a:r>
          </a:p>
          <a:p>
            <a:r>
              <a:rPr lang="en-US" dirty="0" smtClean="0"/>
              <a:t>Generalize and systematize as Ogres with features termed “facets”</a:t>
            </a:r>
          </a:p>
          <a:p>
            <a:r>
              <a:rPr lang="en-US" dirty="0" smtClean="0"/>
              <a:t>50 Facets divided into 4 sets or views where each view has “similar” facets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01175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G1:</a:t>
            </a:r>
            <a:r>
              <a:rPr lang="en-US" sz="2400" dirty="0" smtClean="0"/>
              <a:t>	Basic Statistics e.g. </a:t>
            </a:r>
            <a:r>
              <a:rPr lang="en-US" sz="2400" dirty="0" err="1" smtClean="0"/>
              <a:t>MRStat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G2:</a:t>
            </a:r>
            <a:r>
              <a:rPr lang="en-US" sz="2400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G3:</a:t>
            </a:r>
            <a:r>
              <a:rPr lang="en-US" sz="2400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G4:</a:t>
            </a:r>
            <a:r>
              <a:rPr lang="en-US" sz="2400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G5:</a:t>
            </a:r>
            <a:r>
              <a:rPr lang="en-US" sz="2400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G6:</a:t>
            </a:r>
            <a:r>
              <a:rPr lang="en-US" sz="2400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G7:</a:t>
            </a:r>
            <a:r>
              <a:rPr lang="en-US" sz="2400" dirty="0" smtClean="0"/>
              <a:t>	Alignment Problems e.g. BLAST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581" y="1854687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www.nap.edu/catalog.php?record_id=18374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0327" y="314325"/>
            <a:ext cx="8382000" cy="847725"/>
          </a:xfrm>
        </p:spPr>
        <p:txBody>
          <a:bodyPr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discuss study of the nature and requirements of many big data applications in terms of Ogres that describe important general characteristics.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develop ways of categorizing applications with features or facets that are useful in understanding suitable software and hardware approaches where 6 different broad paradigms are identified.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allows study of benchmarks and to understand when high performance computing (HPC) is useful.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adoption of DevOps motivated scripts to support hosting of applications on the many different infrastructures like OpenStack, Docker, </a:t>
            </a:r>
            <a:r>
              <a:rPr lang="en-US" dirty="0" err="1"/>
              <a:t>OpenNebula</a:t>
            </a:r>
            <a:r>
              <a:rPr lang="en-US" dirty="0"/>
              <a:t>, Commercial clouds and HPC supercomputers.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80" y="0"/>
            <a:ext cx="7927520" cy="636814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682"/>
            <a:ext cx="8882743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sz="2400" dirty="0" smtClean="0"/>
              <a:t>MG: </a:t>
            </a:r>
            <a:r>
              <a:rPr lang="en-US" sz="2400" dirty="0" err="1" smtClean="0"/>
              <a:t>Multigrid</a:t>
            </a:r>
            <a:endParaRPr lang="en-US" sz="2400" dirty="0" smtClean="0"/>
          </a:p>
          <a:p>
            <a:pPr lvl="1"/>
            <a:r>
              <a:rPr lang="en-US" sz="2400" dirty="0" smtClean="0"/>
              <a:t>CG: Conjugate Gradient</a:t>
            </a:r>
          </a:p>
          <a:p>
            <a:pPr lvl="1"/>
            <a:r>
              <a:rPr lang="en-US" sz="2400" dirty="0" smtClean="0"/>
              <a:t>FT: Fast Fourier Transform</a:t>
            </a:r>
          </a:p>
          <a:p>
            <a:pPr lvl="1"/>
            <a:r>
              <a:rPr lang="en-US" sz="2400" dirty="0" smtClean="0"/>
              <a:t>IS: Integer sort</a:t>
            </a:r>
          </a:p>
          <a:p>
            <a:pPr lvl="1"/>
            <a:r>
              <a:rPr lang="en-US" sz="2400" dirty="0" smtClean="0"/>
              <a:t>EP: Embarrassingly Parallel</a:t>
            </a:r>
          </a:p>
          <a:p>
            <a:pPr lvl="1"/>
            <a:r>
              <a:rPr lang="en-US" sz="2400" dirty="0" smtClean="0"/>
              <a:t>BT: Block </a:t>
            </a:r>
            <a:r>
              <a:rPr lang="en-US" sz="2400" dirty="0" err="1" smtClean="0"/>
              <a:t>Tridiagonal</a:t>
            </a:r>
            <a:endParaRPr lang="en-US" sz="2400" dirty="0" smtClean="0"/>
          </a:p>
          <a:p>
            <a:pPr lvl="1"/>
            <a:r>
              <a:rPr lang="en-US" sz="2400" dirty="0" smtClean="0"/>
              <a:t>SP: Scalar </a:t>
            </a:r>
            <a:r>
              <a:rPr lang="en-US" sz="2400" dirty="0" err="1" smtClean="0"/>
              <a:t>Pentadiagonal</a:t>
            </a:r>
            <a:endParaRPr lang="en-US" sz="2400" dirty="0" smtClean="0"/>
          </a:p>
          <a:p>
            <a:pPr lvl="1"/>
            <a:r>
              <a:rPr lang="en-US" sz="2400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27988" y="1553308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Facets of the Ogres</a:t>
            </a:r>
            <a:endParaRPr lang="en-US" sz="4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916"/>
            <a:ext cx="9144000" cy="533379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facets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rgbClr val="C00000"/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rgbClr val="C00000"/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65"/>
          <p:cNvSpPr txBox="1"/>
          <p:nvPr/>
        </p:nvSpPr>
        <p:spPr>
          <a:xfrm>
            <a:off x="3217241" y="5804762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044483" y="-1254344"/>
            <a:ext cx="7020356" cy="9244669"/>
          </a:xfrm>
          <a:prstGeom prst="rect">
            <a:avLst/>
          </a:prstGeom>
        </p:spPr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61419" y="4588029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 xmlns=""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1079462" y="214823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7331908" y="2603582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179980" y="4060416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5775" y="25781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Probl</a:t>
            </a:r>
            <a:r>
              <a:rPr lang="en-US" sz="3600" b="1" i="1" dirty="0"/>
              <a:t>e</a:t>
            </a:r>
            <a:r>
              <a:rPr lang="en-US" sz="3600" b="1" dirty="0"/>
              <a:t>m </a:t>
            </a:r>
            <a:r>
              <a:rPr lang="en-US" sz="3600" b="1" dirty="0" smtClean="0"/>
              <a:t>Architecture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Meta or Macro </a:t>
            </a:r>
            <a:r>
              <a:rPr lang="en-US" sz="2400" dirty="0" smtClean="0">
                <a:solidFill>
                  <a:schemeClr val="tx1"/>
                </a:solidFill>
              </a:rPr>
              <a:t>Aspects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Ogres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Problem Architecture </a:t>
            </a:r>
            <a:r>
              <a:rPr lang="en-US" sz="2400" b="1" dirty="0" smtClean="0">
                <a:solidFill>
                  <a:schemeClr val="tx1"/>
                </a:solidFill>
              </a:rPr>
              <a:t>View of Ogres (Meta or </a:t>
            </a:r>
            <a:r>
              <a:rPr lang="en-US" sz="2400" b="1" dirty="0" err="1" smtClean="0">
                <a:solidFill>
                  <a:schemeClr val="tx1"/>
                </a:solidFill>
              </a:rPr>
              <a:t>MacroPatterns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757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Pleasingly </a:t>
            </a:r>
            <a:r>
              <a:rPr lang="en-US" sz="1700" b="1" dirty="0"/>
              <a:t>Parallel </a:t>
            </a:r>
            <a:r>
              <a:rPr lang="en-US" sz="1700" dirty="0"/>
              <a:t>– as in </a:t>
            </a:r>
            <a:r>
              <a:rPr lang="en-US" sz="1700" dirty="0" smtClean="0"/>
              <a:t>BLAST, Protein docking, some (bio-)imagery  including </a:t>
            </a:r>
            <a:r>
              <a:rPr lang="en-US" sz="1700" b="1" dirty="0" smtClean="0"/>
              <a:t>Local Analytics or Machine </a:t>
            </a:r>
            <a:r>
              <a:rPr lang="en-US" sz="1700" b="1" dirty="0"/>
              <a:t>Learning </a:t>
            </a:r>
            <a:r>
              <a:rPr lang="en-US" sz="1700" dirty="0"/>
              <a:t>– </a:t>
            </a:r>
            <a:r>
              <a:rPr lang="en-US" sz="1700" dirty="0" smtClean="0"/>
              <a:t>ML </a:t>
            </a:r>
            <a:r>
              <a:rPr lang="en-US" sz="1700" dirty="0"/>
              <a:t>or filtering pleasingly </a:t>
            </a:r>
            <a:r>
              <a:rPr lang="en-US" sz="1700" dirty="0" smtClean="0"/>
              <a:t>parallel, </a:t>
            </a:r>
            <a:r>
              <a:rPr lang="en-US" sz="1700" dirty="0"/>
              <a:t>as in bio-imagery, radar </a:t>
            </a:r>
            <a:r>
              <a:rPr lang="en-US" sz="17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Classic MapReduce: </a:t>
            </a:r>
            <a:r>
              <a:rPr lang="en-US" sz="1700" dirty="0"/>
              <a:t>Search, Index and Query and Classification algorithms like collaborative filtering (G1 for </a:t>
            </a:r>
            <a:r>
              <a:rPr lang="en-US" sz="1700" dirty="0" err="1"/>
              <a:t>MRStat</a:t>
            </a:r>
            <a:r>
              <a:rPr lang="en-US" sz="1700" dirty="0"/>
              <a:t> in </a:t>
            </a:r>
            <a:r>
              <a:rPr lang="en-US" sz="1700" dirty="0" smtClean="0"/>
              <a:t>Features, </a:t>
            </a:r>
            <a:r>
              <a:rPr lang="en-US" sz="1700" dirty="0"/>
              <a:t>G7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Map-Collective: </a:t>
            </a:r>
            <a:r>
              <a:rPr lang="en-US" sz="1700" dirty="0" smtClean="0"/>
              <a:t>Iterative maps + communication dominated by “collective” operations as in reduction, broadcast, gather, scatter. Common </a:t>
            </a:r>
            <a:r>
              <a:rPr lang="en-US" sz="1700" dirty="0" err="1" smtClean="0"/>
              <a:t>datamining</a:t>
            </a:r>
            <a:r>
              <a:rPr lang="en-US" sz="17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Map-Point to Point: </a:t>
            </a:r>
            <a:r>
              <a:rPr lang="en-US" sz="1700" dirty="0"/>
              <a:t>Iterative maps + communication dominated </a:t>
            </a:r>
            <a:r>
              <a:rPr lang="en-US" sz="1700" dirty="0" smtClean="0"/>
              <a:t>by many small point to point messages as in graph algorithms</a:t>
            </a:r>
            <a:endParaRPr lang="en-US" sz="17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Map-Streaming: </a:t>
            </a:r>
            <a:r>
              <a:rPr lang="en-US" sz="17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Shared Memory: </a:t>
            </a:r>
            <a:r>
              <a:rPr lang="en-US" sz="17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SPMD: </a:t>
            </a:r>
            <a:r>
              <a:rPr lang="en-US" sz="17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BSP or Bulk Synchronous Processing: </a:t>
            </a:r>
            <a:r>
              <a:rPr lang="en-US" sz="17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Fusion</a:t>
            </a:r>
            <a:r>
              <a:rPr lang="en-US" sz="1700" b="1" dirty="0"/>
              <a:t>: </a:t>
            </a:r>
            <a:r>
              <a:rPr lang="en-US" sz="1700" dirty="0"/>
              <a:t>Knowledge discovery often involves fusion of multiple </a:t>
            </a:r>
            <a:r>
              <a:rPr lang="en-US" sz="1700" dirty="0" smtClean="0"/>
              <a:t>methods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Dataflow: </a:t>
            </a:r>
            <a:r>
              <a:rPr lang="en-US" sz="17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Use Agents: </a:t>
            </a:r>
            <a:r>
              <a:rPr lang="en-US" sz="1700" dirty="0" smtClean="0"/>
              <a:t>as </a:t>
            </a:r>
            <a:r>
              <a:rPr lang="en-US" sz="1700" dirty="0"/>
              <a:t>in epidemiology (swarm approaches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/>
              <a:t>Workflow: </a:t>
            </a:r>
            <a:r>
              <a:rPr lang="en-US" sz="1700" dirty="0"/>
              <a:t>All applications often involve orchestration (workflow) of multiple </a:t>
            </a:r>
            <a:r>
              <a:rPr lang="en-US" sz="1700" dirty="0" smtClean="0"/>
              <a:t>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42"/>
            <a:ext cx="9144000" cy="74239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/>
              <a:t>Relation of Problem </a:t>
            </a:r>
            <a:r>
              <a:rPr lang="en-US" sz="3600" dirty="0"/>
              <a:t>and </a:t>
            </a:r>
            <a:r>
              <a:rPr lang="en-US" sz="3600" dirty="0" smtClean="0"/>
              <a:t>Machine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43752"/>
            <a:ext cx="9069355" cy="5351107"/>
          </a:xfrm>
        </p:spPr>
        <p:txBody>
          <a:bodyPr>
            <a:normAutofit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7719" y="1028887"/>
            <a:ext cx="2177528" cy="167640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cover “all” </a:t>
            </a:r>
            <a:r>
              <a:rPr lang="en-US" sz="2000" b="0" dirty="0" smtClean="0">
                <a:solidFill>
                  <a:schemeClr val="tx1"/>
                </a:solidFill>
              </a:rPr>
              <a:t>circumstances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Also an interesting software (architecture) discussion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268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7"/>
          <a:stretch/>
        </p:blipFill>
        <p:spPr bwMode="auto">
          <a:xfrm>
            <a:off x="2102089" y="3048000"/>
            <a:ext cx="702308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0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r>
              <a:rPr lang="en-US" b="1" dirty="0">
                <a:solidFill>
                  <a:srgbClr val="C00000"/>
                </a:solidFill>
              </a:rPr>
              <a:t>Big Data Application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554"/>
            <a:ext cx="91440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1) Pleasingly </a:t>
            </a:r>
            <a:r>
              <a:rPr lang="en-US" dirty="0"/>
              <a:t>Parallel</a:t>
            </a:r>
            <a:r>
              <a:rPr lang="en-US" dirty="0">
                <a:solidFill>
                  <a:srgbClr val="FF0000"/>
                </a:solidFill>
              </a:rPr>
              <a:t> PP </a:t>
            </a:r>
            <a:r>
              <a:rPr lang="en-US" dirty="0" smtClean="0"/>
              <a:t>or “map-only</a:t>
            </a:r>
            <a:r>
              <a:rPr lang="en-US" dirty="0"/>
              <a:t>” in </a:t>
            </a:r>
            <a:r>
              <a:rPr lang="en-US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BLAST </a:t>
            </a:r>
            <a:r>
              <a:rPr lang="en-US" sz="1600" dirty="0" smtClean="0"/>
              <a:t>Analysis; Local </a:t>
            </a:r>
            <a:r>
              <a:rPr lang="en-US" sz="1600" dirty="0"/>
              <a:t>Machine </a:t>
            </a:r>
            <a:r>
              <a:rPr lang="en-US" sz="16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2A) Classic </a:t>
            </a:r>
            <a:r>
              <a:rPr lang="en-US" dirty="0"/>
              <a:t>MapReduce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High Energy Physics (HEP) </a:t>
            </a:r>
            <a:r>
              <a:rPr lang="en-US" sz="1600" dirty="0" smtClean="0"/>
              <a:t>Histograms; Web search; Recommender Engines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2B) Simple </a:t>
            </a:r>
            <a:r>
              <a:rPr lang="en-US" dirty="0"/>
              <a:t>version of classic </a:t>
            </a:r>
            <a:r>
              <a:rPr lang="en-US" dirty="0">
                <a:solidFill>
                  <a:srgbClr val="FF0000"/>
                </a:solidFill>
              </a:rPr>
              <a:t>MapReduce </a:t>
            </a:r>
            <a:r>
              <a:rPr lang="en-US" dirty="0" err="1" smtClean="0">
                <a:solidFill>
                  <a:srgbClr val="FF0000"/>
                </a:solidFill>
              </a:rPr>
              <a:t>MRStat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Final reduction is just simple statistics 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3) Iterative </a:t>
            </a:r>
            <a:r>
              <a:rPr lang="en-US" dirty="0"/>
              <a:t>MapReduce </a:t>
            </a:r>
            <a:r>
              <a:rPr lang="en-US" dirty="0" err="1">
                <a:solidFill>
                  <a:srgbClr val="FF0000"/>
                </a:solidFill>
              </a:rPr>
              <a:t>MRIter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Expectation maximization Clustering Linear Algebra, </a:t>
            </a:r>
            <a:r>
              <a:rPr lang="en-US" sz="16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Classic MPI; PDE </a:t>
            </a:r>
            <a:r>
              <a:rPr lang="en-US" sz="1600" dirty="0"/>
              <a:t>Solvers and Particle </a:t>
            </a:r>
            <a:r>
              <a:rPr lang="en-US" sz="1600" dirty="0" smtClean="0"/>
              <a:t>Dynamics; </a:t>
            </a:r>
            <a:r>
              <a:rPr lang="en-US" sz="1600" dirty="0"/>
              <a:t>Graph processing </a:t>
            </a:r>
            <a:r>
              <a:rPr lang="en-US" sz="1600" dirty="0">
                <a:solidFill>
                  <a:srgbClr val="FF0000"/>
                </a:solidFill>
              </a:rPr>
              <a:t>Graph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5) Map + </a:t>
            </a:r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Images from Synchrotron sources; Telescopes; Internet of Things </a:t>
            </a:r>
            <a:r>
              <a:rPr lang="en-US" sz="1600" dirty="0" err="1" smtClean="0"/>
              <a:t>IoT</a:t>
            </a:r>
            <a:endParaRPr lang="en-US" sz="16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6) </a:t>
            </a:r>
            <a:r>
              <a:rPr lang="en-US" dirty="0">
                <a:solidFill>
                  <a:srgbClr val="FF0000"/>
                </a:solidFill>
              </a:rPr>
              <a:t>Shared memory </a:t>
            </a:r>
            <a:r>
              <a:rPr lang="en-US" dirty="0"/>
              <a:t>allowing parallel threads which are tricky to program </a:t>
            </a:r>
            <a:r>
              <a:rPr lang="en-US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Difficult </a:t>
            </a:r>
            <a:r>
              <a:rPr lang="en-US" sz="1600" dirty="0"/>
              <a:t>to parallelize asynchronous </a:t>
            </a:r>
            <a:r>
              <a:rPr lang="en-US" sz="16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Ogre Facets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Execution Features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One View of Ogres has Facets that are </a:t>
            </a:r>
            <a:r>
              <a:rPr lang="en-US" sz="3600" b="1" dirty="0" err="1" smtClean="0">
                <a:solidFill>
                  <a:schemeClr val="tx1"/>
                </a:solidFill>
              </a:rPr>
              <a:t>micropatterns</a:t>
            </a:r>
            <a:r>
              <a:rPr lang="en-US" sz="3600" b="1" dirty="0" smtClean="0">
                <a:solidFill>
                  <a:schemeClr val="tx1"/>
                </a:solidFill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</a:rPr>
              <a:t>Execution Features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463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Performance Metrics; </a:t>
            </a:r>
            <a:r>
              <a:rPr lang="en-US" sz="16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Flops </a:t>
            </a:r>
            <a:r>
              <a:rPr lang="en-US" sz="1600" b="1" dirty="0"/>
              <a:t>per </a:t>
            </a:r>
            <a:r>
              <a:rPr lang="en-US" sz="1600" b="1" dirty="0" smtClean="0"/>
              <a:t>byte; </a:t>
            </a:r>
            <a:r>
              <a:rPr lang="en-US" sz="16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Execution Environment; </a:t>
            </a:r>
            <a:r>
              <a:rPr lang="en-US" sz="1600" b="1" dirty="0"/>
              <a:t>Core libraries needed: </a:t>
            </a:r>
            <a:r>
              <a:rPr lang="en-US" sz="1600" dirty="0"/>
              <a:t>matrix-matrix/vector algebra, conjugate gradient, reduction, </a:t>
            </a:r>
            <a:r>
              <a:rPr lang="en-US" sz="16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Volume: </a:t>
            </a:r>
            <a:r>
              <a:rPr lang="en-US" sz="16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Velocity: </a:t>
            </a:r>
            <a:r>
              <a:rPr lang="en-US" sz="16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Variety: </a:t>
            </a:r>
            <a:r>
              <a:rPr lang="en-US" sz="16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Veracity: </a:t>
            </a:r>
            <a:r>
              <a:rPr lang="en-US" sz="16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Communication Structure; </a:t>
            </a:r>
            <a:r>
              <a:rPr lang="en-US" sz="1600" dirty="0"/>
              <a:t>Interconnect </a:t>
            </a:r>
            <a:r>
              <a:rPr lang="en-US" sz="1600" dirty="0" smtClean="0"/>
              <a:t>requirements; </a:t>
            </a:r>
            <a:r>
              <a:rPr lang="en-US" sz="1600" dirty="0"/>
              <a:t>Is communication BSP, Asynchronous, Pub-Sub, Collective, Point to Point? </a:t>
            </a:r>
            <a:endParaRPr lang="en-US" sz="16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application (graph) </a:t>
            </a:r>
            <a:r>
              <a:rPr lang="en-US" sz="1600" b="1" dirty="0" smtClean="0"/>
              <a:t>static </a:t>
            </a:r>
            <a:r>
              <a:rPr lang="en-US" sz="1600" dirty="0" smtClean="0"/>
              <a:t>or </a:t>
            </a:r>
            <a:r>
              <a:rPr lang="en-US" sz="16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Most applications consist of a set of interconnected entities; is this </a:t>
            </a:r>
            <a:r>
              <a:rPr lang="en-US" sz="1600" b="1" dirty="0" smtClean="0"/>
              <a:t>regular </a:t>
            </a:r>
            <a:r>
              <a:rPr lang="en-US" sz="1600" dirty="0" smtClean="0"/>
              <a:t>as a set of pixels or is it a complicated </a:t>
            </a:r>
            <a:r>
              <a:rPr lang="en-US" sz="16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algorithms </a:t>
            </a:r>
            <a:r>
              <a:rPr lang="en-US" sz="1600" b="1" dirty="0" smtClean="0"/>
              <a:t>Iterative </a:t>
            </a:r>
            <a:r>
              <a:rPr lang="en-US" sz="1600" dirty="0" smtClean="0"/>
              <a:t>or</a:t>
            </a:r>
            <a:r>
              <a:rPr lang="en-US" sz="16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Data Abstraction: </a:t>
            </a:r>
            <a:r>
              <a:rPr lang="en-US" sz="16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dirty="0"/>
              <a:t>data points in </a:t>
            </a:r>
            <a:r>
              <a:rPr lang="en-US" sz="16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</a:t>
            </a:r>
            <a:r>
              <a:rPr lang="en-US" sz="1600" dirty="0"/>
              <a:t>algorithm </a:t>
            </a:r>
            <a:r>
              <a:rPr lang="en-US" sz="1600" b="1" dirty="0"/>
              <a:t>O(N</a:t>
            </a:r>
            <a:r>
              <a:rPr lang="en-US" sz="1600" b="1" baseline="30000" dirty="0"/>
              <a:t>2</a:t>
            </a:r>
            <a:r>
              <a:rPr lang="en-US" sz="1600" b="1" dirty="0"/>
              <a:t>) or O(N) </a:t>
            </a:r>
            <a:r>
              <a:rPr lang="en-US" sz="1600" dirty="0"/>
              <a:t>(up to logs) for N points per iteration (G2)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Data Source and Style Aspects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6"/>
            <a:ext cx="9144000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SQL </a:t>
            </a:r>
            <a:r>
              <a:rPr lang="en-US" b="1" dirty="0" err="1" smtClean="0"/>
              <a:t>NewSQL</a:t>
            </a:r>
            <a:r>
              <a:rPr lang="en-US" b="1" dirty="0" smtClean="0"/>
              <a:t> or </a:t>
            </a:r>
            <a:r>
              <a:rPr lang="en-US" b="1" dirty="0"/>
              <a:t>NoSQL: </a:t>
            </a:r>
            <a:r>
              <a:rPr lang="en-US" dirty="0"/>
              <a:t>NoSQL includes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</a:t>
            </a:r>
            <a:r>
              <a:rPr lang="en-US" dirty="0"/>
              <a:t>, Key-value, Graph, Triple </a:t>
            </a:r>
            <a:r>
              <a:rPr lang="en-US" dirty="0" smtClean="0"/>
              <a:t>store; </a:t>
            </a:r>
            <a:r>
              <a:rPr lang="en-US" dirty="0" err="1" smtClean="0"/>
              <a:t>NewSQL</a:t>
            </a:r>
            <a:r>
              <a:rPr lang="en-US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dirty="0" smtClean="0"/>
              <a:t>Other </a:t>
            </a:r>
            <a:r>
              <a:rPr lang="en-US" b="1" dirty="0" smtClean="0"/>
              <a:t>Enterprise data systems: </a:t>
            </a:r>
            <a:r>
              <a:rPr lang="en-US" dirty="0" smtClean="0"/>
              <a:t>10 examples from </a:t>
            </a:r>
            <a:r>
              <a:rPr lang="en-US" dirty="0"/>
              <a:t>NIST integrate </a:t>
            </a:r>
            <a:r>
              <a:rPr lang="en-US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Set </a:t>
            </a:r>
            <a:r>
              <a:rPr lang="en-US" b="1" dirty="0"/>
              <a:t>of </a:t>
            </a:r>
            <a:r>
              <a:rPr lang="en-US" b="1" dirty="0" smtClean="0"/>
              <a:t>Files or Objects: </a:t>
            </a:r>
            <a:r>
              <a:rPr lang="en-US" dirty="0" smtClean="0"/>
              <a:t>as </a:t>
            </a:r>
            <a:r>
              <a:rPr lang="en-US" dirty="0"/>
              <a:t>managed in </a:t>
            </a:r>
            <a:r>
              <a:rPr lang="en-US" dirty="0" err="1"/>
              <a:t>iRODS</a:t>
            </a:r>
            <a:r>
              <a:rPr lang="en-US" dirty="0"/>
              <a:t> and extremely common in scientific </a:t>
            </a:r>
            <a:r>
              <a:rPr lang="en-US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File systems, </a:t>
            </a:r>
            <a:r>
              <a:rPr lang="en-US" b="1" dirty="0"/>
              <a:t>Object, Blob and Data-parallel </a:t>
            </a:r>
            <a:r>
              <a:rPr lang="en-US" dirty="0"/>
              <a:t>(HDFS) raw storage: Separated from computing or </a:t>
            </a:r>
            <a:r>
              <a:rPr lang="en-US" dirty="0" err="1"/>
              <a:t>colocated</a:t>
            </a:r>
            <a:r>
              <a:rPr lang="en-US" dirty="0" smtClean="0"/>
              <a:t>? HDFS v </a:t>
            </a:r>
            <a:r>
              <a:rPr lang="en-US" dirty="0" err="1" smtClean="0"/>
              <a:t>Lustre</a:t>
            </a:r>
            <a:r>
              <a:rPr lang="en-US" dirty="0" smtClean="0"/>
              <a:t> v. </a:t>
            </a:r>
            <a:r>
              <a:rPr lang="en-US" dirty="0" err="1" smtClean="0"/>
              <a:t>Openstack</a:t>
            </a:r>
            <a:r>
              <a:rPr lang="en-US" dirty="0" smtClean="0"/>
              <a:t> Swift v. GPFS</a:t>
            </a:r>
            <a:endParaRPr lang="en-US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Archive/Batched/Streaming: </a:t>
            </a:r>
            <a:r>
              <a:rPr lang="en-US" dirty="0"/>
              <a:t>Streaming </a:t>
            </a:r>
            <a:r>
              <a:rPr lang="en-US" dirty="0" smtClean="0"/>
              <a:t>is incremental </a:t>
            </a:r>
            <a:r>
              <a:rPr lang="en-US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" y="13893"/>
            <a:ext cx="9010436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32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1525918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1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78087" y="1247776"/>
            <a:ext cx="7527852" cy="4799794"/>
            <a:chOff x="1088563" y="1522345"/>
            <a:chExt cx="7527852" cy="4799794"/>
          </a:xfrm>
        </p:grpSpPr>
        <p:sp>
          <p:nvSpPr>
            <p:cNvPr id="4" name="Rounded Rectangle 3"/>
            <p:cNvSpPr/>
            <p:nvPr/>
          </p:nvSpPr>
          <p:spPr>
            <a:xfrm>
              <a:off x="2982870" y="3818241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72394" y="4548862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88563" y="586390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74369" y="532746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3974" y="5336297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725476" y="533193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86177" y="306084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603826" y="2409373"/>
              <a:ext cx="298475" cy="56770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786" y="1237402"/>
            <a:ext cx="8891927" cy="4911248"/>
            <a:chOff x="88786" y="1452250"/>
            <a:chExt cx="8891927" cy="4911248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8786" y="4550968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53559" y="4222575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653393" y="4186892"/>
              <a:ext cx="944798" cy="319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4895" y="4225688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41306" y="552761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28740" y="4824793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357" y="5861894"/>
              <a:ext cx="689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99728" y="4152344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93" y="5043062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b="1" dirty="0" smtClean="0"/>
              <a:t>Processing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337"/>
            <a:ext cx="9143999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4145"/>
            <a:ext cx="9143999" cy="56317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 smtClean="0"/>
              <a:t>   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 smtClean="0"/>
              <a:t>             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7101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Facets in </a:t>
            </a:r>
            <a:r>
              <a:rPr lang="en-US" sz="3200" b="1" dirty="0" smtClean="0">
                <a:solidFill>
                  <a:srgbClr val="C00000"/>
                </a:solidFill>
              </a:rPr>
              <a:t>Processing </a:t>
            </a:r>
            <a:r>
              <a:rPr lang="en-US" sz="3200" b="1" dirty="0" smtClean="0">
                <a:solidFill>
                  <a:schemeClr val="tx1"/>
                </a:solidFill>
              </a:rPr>
              <a:t>(runtime) View of Ogres 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0464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Micro-benchmarks </a:t>
            </a:r>
            <a:r>
              <a:rPr lang="en-US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Local Analytics </a:t>
            </a:r>
            <a:r>
              <a:rPr lang="en-US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Global </a:t>
            </a:r>
            <a:r>
              <a:rPr lang="en-US" b="1" dirty="0"/>
              <a:t>Analytics </a:t>
            </a:r>
            <a:r>
              <a:rPr lang="en-US" dirty="0"/>
              <a:t>requiring iterative programming models (G5,G6</a:t>
            </a:r>
            <a:r>
              <a:rPr lang="en-US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Optimization Methodology: </a:t>
            </a:r>
            <a:r>
              <a:rPr lang="en-US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Machine </a:t>
            </a:r>
            <a:r>
              <a:rPr lang="en-US" sz="1800" b="1" dirty="0"/>
              <a:t>Learning</a:t>
            </a:r>
            <a:endParaRPr lang="en-US" sz="18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Maximum </a:t>
            </a:r>
            <a:r>
              <a:rPr lang="en-US" sz="1800" b="1" dirty="0"/>
              <a:t>Likelihood</a:t>
            </a:r>
            <a:r>
              <a:rPr lang="en-US" sz="1800" dirty="0"/>
              <a:t> or </a:t>
            </a:r>
            <a:r>
              <a:rPr lang="en-US" sz="1800" b="1" dirty="0">
                <a:sym typeface="Symbol" panose="05050102010706020507" pitchFamily="18" charset="2"/>
              </a:rPr>
              <a:t></a:t>
            </a:r>
            <a:r>
              <a:rPr lang="en-US" sz="1800" b="1" baseline="30000" dirty="0">
                <a:sym typeface="Symbol" panose="05050102010706020507" pitchFamily="18" charset="2"/>
              </a:rPr>
              <a:t>2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/>
              <a:t>Expectation Maximization </a:t>
            </a:r>
            <a:r>
              <a:rPr lang="en-US" sz="18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Visualization </a:t>
            </a:r>
            <a:r>
              <a:rPr lang="en-US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Alignment (G7) </a:t>
            </a:r>
            <a:r>
              <a:rPr lang="en-US" dirty="0" smtClean="0"/>
              <a:t>as in BLAST compares samples with repository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"/>
            <a:ext cx="9144000" cy="6082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Facets in </a:t>
            </a:r>
            <a:r>
              <a:rPr lang="en-US" sz="2800" b="1" dirty="0">
                <a:solidFill>
                  <a:srgbClr val="C00000"/>
                </a:solidFill>
              </a:rPr>
              <a:t>Processing</a:t>
            </a:r>
            <a:r>
              <a:rPr lang="en-US" sz="2800" b="1" dirty="0">
                <a:solidFill>
                  <a:schemeClr val="tx1"/>
                </a:solidFill>
              </a:rPr>
              <a:t> (run time) View of Ogres 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95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events where precise time sequencing unimportant.</a:t>
            </a:r>
          </a:p>
          <a:p>
            <a:pPr marL="914400" lvl="1" indent="-514350"/>
            <a:r>
              <a:rPr lang="en-US" sz="1600" dirty="0" smtClean="0"/>
              <a:t>Time </a:t>
            </a:r>
            <a:r>
              <a:rPr lang="en-US" sz="1600" dirty="0"/>
              <a:t>series of connected small events where time ordering important.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600" dirty="0" smtClean="0"/>
              <a:t>Stream </a:t>
            </a:r>
            <a:r>
              <a:rPr lang="en-US" sz="1600" dirty="0"/>
              <a:t>of connected small or large events </a:t>
            </a:r>
            <a:r>
              <a:rPr lang="en-US" sz="1600" dirty="0" smtClean="0"/>
              <a:t>to </a:t>
            </a:r>
            <a:r>
              <a:rPr lang="en-US" sz="1600" dirty="0"/>
              <a:t>be integrated in a complex way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Basic Statistics (G1): </a:t>
            </a:r>
            <a:r>
              <a:rPr lang="en-US" sz="1800" dirty="0" err="1" smtClean="0"/>
              <a:t>MRStat</a:t>
            </a:r>
            <a:r>
              <a:rPr lang="en-US" sz="18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Search/Query/Index: </a:t>
            </a:r>
            <a:r>
              <a:rPr lang="en-US" sz="1800" dirty="0" smtClean="0"/>
              <a:t>Classic database which is well studied (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Rabl</a:t>
            </a:r>
            <a:r>
              <a:rPr lang="en-US" sz="18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Recommender Engine: </a:t>
            </a:r>
            <a:r>
              <a:rPr lang="en-US" sz="18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Classification: </a:t>
            </a:r>
            <a:r>
              <a:rPr lang="en-US" sz="1800" dirty="0" smtClean="0"/>
              <a:t>assigning items to categories based on many methods</a:t>
            </a:r>
          </a:p>
          <a:p>
            <a:pPr marL="914400" lvl="1" indent="-514350"/>
            <a:r>
              <a:rPr lang="en-US" sz="1400" dirty="0" smtClean="0"/>
              <a:t>MapReduce good in Alignment, Basic statistics, S/Q/I, Recommender, </a:t>
            </a:r>
            <a:r>
              <a:rPr lang="en-US" sz="1400" dirty="0" err="1" smtClean="0"/>
              <a:t>Calssification</a:t>
            </a:r>
            <a:endParaRPr lang="en-US" sz="14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Deep Learning </a:t>
            </a:r>
            <a:r>
              <a:rPr lang="en-US" sz="18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/>
              <a:t>Problem set up as a graph </a:t>
            </a:r>
            <a:r>
              <a:rPr lang="en-US" sz="18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dirty="0" smtClean="0"/>
              <a:t>Using </a:t>
            </a:r>
            <a:r>
              <a:rPr lang="en-US" sz="1800" b="1" dirty="0"/>
              <a:t>Linear Algebra </a:t>
            </a:r>
            <a:r>
              <a:rPr lang="en-US" sz="1800" b="1" dirty="0" smtClean="0"/>
              <a:t>Kernels</a:t>
            </a:r>
            <a:r>
              <a:rPr lang="en-US" sz="1800" dirty="0" smtClean="0"/>
              <a:t>: much machine learning uses linear algebra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Benchmarks and Ogres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" y="685801"/>
            <a:ext cx="9143999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81"/>
              </p:ext>
            </p:extLst>
          </p:nvPr>
        </p:nvGraphicFramePr>
        <p:xfrm>
          <a:off x="0" y="-3"/>
          <a:ext cx="9144000" cy="6323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578"/>
                <a:gridCol w="2684547"/>
                <a:gridCol w="896051"/>
                <a:gridCol w="1155032"/>
                <a:gridCol w="1488387"/>
                <a:gridCol w="32405"/>
              </a:tblGrid>
              <a:tr h="295278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Facets for some 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General (Core) Machine Learning 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7005" marR="7005" marT="7005" marB="70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   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Problem Arch 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Execution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Processing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10I,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9EM,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 Non-metric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Accurate Clusters, Biology, Web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9EM,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56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; Basic, Fuzzy and Elkan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Fast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10I(Elkan),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9EM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10R, 11, 12V,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9NO, 9LS, 9EM, 12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DA, Weighted SMACOF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MDS with general weights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9NO, 9LS, 9EM, 12, 14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TFIDF Search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2, 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7, 8, 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Random Forest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2, 7, 8, 9ML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12BW,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9NO, 9EM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12BW,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9EM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Dimension Reduction and PCA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9S, 10R, 11, 12V, 13M, 14NN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289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9S, 10R, 11, 12BI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2, 9ML,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2782" y="6292956"/>
            <a:ext cx="657455" cy="292900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722381" y="6223340"/>
            <a:ext cx="2059543" cy="363867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14100"/>
              </p:ext>
            </p:extLst>
          </p:nvPr>
        </p:nvGraphicFramePr>
        <p:xfrm>
          <a:off x="0" y="19054"/>
          <a:ext cx="9153526" cy="61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149"/>
                <a:gridCol w="3170785"/>
                <a:gridCol w="4580025"/>
                <a:gridCol w="352311"/>
                <a:gridCol w="352311"/>
                <a:gridCol w="307945"/>
              </a:tblGrid>
              <a:tr h="5032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 and View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7306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Facets in Problem Architecture View (AV)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Pleasingly Parallel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 overlapping Local Analytics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Classic MapReduce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 of non-iterative algorithms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Map-Collective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much machine learning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 Point-to-Point (graphs)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graphs and simulation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 Streaming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Property of growing importance. Not well benchmarked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7548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Shared memory (as opposed to distributed parallel algorithm)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Corresponds to problem where shared memory implementations important. Tend to be dynamic asynchronous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Program Multiple Data SPMD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famous in parallel computing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Bulk Synchronous Processing BSP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Needs to be defined but reasonable qualitative property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Fusion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Dataflow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but uncommon qualitative property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Orchestration (workflow)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2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90367"/>
              </p:ext>
            </p:extLst>
          </p:nvPr>
        </p:nvGraphicFramePr>
        <p:xfrm>
          <a:off x="0" y="-7"/>
          <a:ext cx="9144001" cy="6053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3381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Facet and View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Comments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SP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DB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NI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27147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Facets in Execution View (EV)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Performance Metrics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Result of Benchmark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76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Flops per Byte (Memory or I/O). Flops per watt (power).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I/O Not needed for “pure in memory” benchmark. Value needs detailed quantitative study. Could depend on implementation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76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Execution Environment (LN = Libraries needed, C= Cloud, HPC = HPC, T=Threads, MP= Message Passing)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Depends on how benchmark set up. Could include details of machine used for benchmarking here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Volume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Depends on data size. Benchmark measure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5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Velocity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Associated with streaming facet but value depends on particular problem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6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Variety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Most useful for composite Ogres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7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Veracity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Most problems would not discuss but potentially important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40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Communication Structure (D=Distributed, I=Interconnect, S=Synchronization)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Qualitative property – related to BSP (Bulk Synchronous Processing) and Shared memory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D=Dynamic or S=Static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properties. Importance familiar from parallel computing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10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R=Regular or I=Irregular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7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Iterative?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property. Highlighted by Iterative MapReduce and always present in classic parallel computing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0144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12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Data Abstraction(K= key-value, BW= bag of words, BI = bag of items, P= pixel/spatial, V= vectors/matrices, S= sequence, G= graph)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quantitative property although important data abstractions not agreed upon. All should be supported by Programming model and run time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13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M= Metric Space or N= not?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 discussed in [69]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NN= O(N2) or N= O(N)?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 highlighted in [2]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63643"/>
              </p:ext>
            </p:extLst>
          </p:nvPr>
        </p:nvGraphicFramePr>
        <p:xfrm>
          <a:off x="0" y="-1"/>
          <a:ext cx="9144001" cy="6134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43338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 and View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66714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Facets in Data Source &amp; Style View (DV)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SQL/NoSQL/NewSQL?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property. Can add NoSQL sub-categories such as key-value, graph, document …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Enterprise data model (warehouses)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model highlighted in database community / industry benchmarks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Files/Objects?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model where files important in Science; objects in industry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HDFS/</a:t>
                      </a:r>
                      <a:r>
                        <a:rPr lang="en-US" sz="1200" dirty="0" err="1">
                          <a:effectLst/>
                        </a:rPr>
                        <a:t>Lustre</a:t>
                      </a:r>
                      <a:r>
                        <a:rPr lang="en-US" sz="1200" dirty="0">
                          <a:effectLst/>
                        </a:rPr>
                        <a:t>/GPFS?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where HDFS important in Apache stack but not much used in science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Archive/Batched/Streaming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but not for kernels as it describes how data is collected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Shared/Dedicated/Transient/Permanent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whose importance is not well studied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Metadata/Provenance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but not for kernels as important aspect of data collection process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Internet of Things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Dominant source of commodity data in future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HPC Simulations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Important in science research especially at exascale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50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Geographic Information Systems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property but not for kernels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11767"/>
              </p:ext>
            </p:extLst>
          </p:nvPr>
        </p:nvGraphicFramePr>
        <p:xfrm>
          <a:off x="0" y="-5"/>
          <a:ext cx="9144001" cy="605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32539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Facet and View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DB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1278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Facets in </a:t>
                      </a:r>
                      <a:r>
                        <a:rPr lang="en-US" sz="1100" dirty="0" smtClean="0">
                          <a:effectLst/>
                        </a:rPr>
                        <a:t>Processing View (PV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Micro-benchmarks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Important subset of small kernels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Local Analytics or Informatics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Well defined but overlaps Pleasingly Parallel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88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Global Analytics or Informatics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qualitative property that includes parallel Mahout (E.g. Kmeans) and Hive (database)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 Statistics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Describes simple statistical averages needing simple MapReduce. MRStat in [6]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Recommender Engine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type of machine learning of especial importance commercially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Search/Query/Index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important class of algorithms  in industry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2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Classification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important class of algorithms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27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Learning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 deep learning as category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97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Optimization Methodology ( ML= Machine Learning, NO = Nonlinear Optimization, LS = Least Squares, EM = expectation maximization, LQP = Linear/Quadratic Programming, CO = Combinatorial Optimization)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LQP and CO overshadowed by machine learning but important where used. ML includes many analytics which are often NO and EM and sometimes LS (or similar Maximum Likelihood)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7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Streaming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associated with Internet of Things. Can be called DDDAS Dynamic Data-Driven Application Systems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Alignment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as in BLAST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2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Algebra Kernels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Important property of some analytics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Graph Algorithms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– often hard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88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Visualization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Clearly important aspect of data analysis but different in character to most other facets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42635"/>
            <a:ext cx="4137814" cy="7193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Use Case Template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804636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fields completed for 51 apps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Now an online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Big Data Software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-1361" y="200025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9103" y="5186428"/>
            <a:ext cx="2163536" cy="646331"/>
          </a:xfrm>
          <a:prstGeom prst="rect">
            <a:avLst/>
          </a:prstGeom>
          <a:solidFill>
            <a:srgbClr val="BDE2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Green implies HPC </a:t>
            </a:r>
            <a:br>
              <a:rPr lang="en-US" dirty="0" smtClean="0"/>
            </a:br>
            <a:r>
              <a:rPr lang="en-US" dirty="0" smtClean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8229600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448799"/>
            <a:ext cx="9065491" cy="5609102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 err="1">
                <a:latin typeface="Calibri" panose="020F0502020204030204" pitchFamily="34" charset="0"/>
              </a:rPr>
              <a:t>IaaS</a:t>
            </a:r>
            <a:r>
              <a:rPr lang="en-US" sz="16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File management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NoSQL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In-memory </a:t>
            </a:r>
            <a:r>
              <a:rPr lang="en-US" sz="1600" dirty="0" err="1">
                <a:latin typeface="Calibri" panose="020F0502020204030204" pitchFamily="34" charset="0"/>
              </a:rPr>
              <a:t>databases&amp;caches</a:t>
            </a:r>
            <a:r>
              <a:rPr lang="en-US" sz="16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600" dirty="0" err="1">
                <a:latin typeface="Calibri" panose="020F0502020204030204" pitchFamily="34" charset="0"/>
              </a:rPr>
              <a:t>MapReduce</a:t>
            </a:r>
            <a:r>
              <a:rPr lang="en-US" sz="1600" dirty="0">
                <a:latin typeface="Calibri" panose="020F0502020204030204" pitchFamily="34" charset="0"/>
              </a:rPr>
              <a:t>: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High level Programming: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Frameworks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3263" y="787078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37157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" y="326012"/>
            <a:ext cx="9114693" cy="62059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11697"/>
            <a:ext cx="9069355" cy="807713"/>
          </a:xfrm>
        </p:spPr>
        <p:txBody>
          <a:bodyPr>
            <a:noAutofit/>
          </a:bodyPr>
          <a:lstStyle/>
          <a:p>
            <a:r>
              <a:rPr lang="en-US" b="1" dirty="0" smtClean="0"/>
              <a:t>Software for a Big </a:t>
            </a:r>
            <a:r>
              <a:rPr lang="en-US" b="1" dirty="0"/>
              <a:t>Data </a:t>
            </a:r>
            <a:r>
              <a:rPr lang="en-US" b="1" dirty="0" smtClean="0"/>
              <a:t>Initiative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99572"/>
            <a:ext cx="9144000" cy="578628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Functionality of ABDS and Performance of HPC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Workflow: </a:t>
            </a:r>
            <a:r>
              <a:rPr lang="en-US" sz="1800" dirty="0" smtClean="0"/>
              <a:t>Apache Crunch, Python or Kepler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Data Analytics: </a:t>
            </a:r>
            <a:r>
              <a:rPr lang="en-US" sz="1800" dirty="0" smtClean="0"/>
              <a:t>Mahout, R, </a:t>
            </a:r>
            <a:r>
              <a:rPr lang="en-US" sz="1800" dirty="0" err="1" smtClean="0"/>
              <a:t>ImageJ</a:t>
            </a:r>
            <a:r>
              <a:rPr lang="en-US" sz="1800" dirty="0" smtClean="0"/>
              <a:t>, </a:t>
            </a:r>
            <a:r>
              <a:rPr lang="en-US" sz="1800" dirty="0" err="1" smtClean="0"/>
              <a:t>Scalapack</a:t>
            </a:r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High level Programming: </a:t>
            </a:r>
            <a:r>
              <a:rPr lang="en-US" sz="1800" dirty="0" smtClean="0"/>
              <a:t>Hive, Pig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Programming </a:t>
            </a:r>
            <a:r>
              <a:rPr lang="en-US" sz="1800" b="1" dirty="0" smtClean="0">
                <a:solidFill>
                  <a:srgbClr val="FF0000"/>
                </a:solidFill>
              </a:rPr>
              <a:t>model: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b="1" dirty="0"/>
              <a:t>Batch </a:t>
            </a:r>
            <a:r>
              <a:rPr lang="en-US" sz="1800" b="1" dirty="0" smtClean="0"/>
              <a:t>Parallel: </a:t>
            </a:r>
            <a:r>
              <a:rPr lang="en-US" sz="1800" dirty="0" smtClean="0"/>
              <a:t>Hadoop</a:t>
            </a:r>
            <a:r>
              <a:rPr lang="en-US" sz="1800" dirty="0" smtClean="0"/>
              <a:t>, Spark, </a:t>
            </a:r>
            <a:r>
              <a:rPr lang="en-US" sz="1800" dirty="0" err="1" smtClean="0"/>
              <a:t>Giraph</a:t>
            </a:r>
            <a:r>
              <a:rPr lang="en-US" sz="1800" dirty="0" smtClean="0"/>
              <a:t>, Harp, </a:t>
            </a:r>
            <a:r>
              <a:rPr lang="en-US" sz="1800" dirty="0" smtClean="0"/>
              <a:t>MPI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b="1" dirty="0" smtClean="0"/>
              <a:t>Streaming: </a:t>
            </a:r>
            <a:r>
              <a:rPr lang="en-US" sz="1800" dirty="0" smtClean="0"/>
              <a:t>Storm</a:t>
            </a:r>
            <a:r>
              <a:rPr lang="en-US" sz="1800" dirty="0" smtClean="0"/>
              <a:t>, Kafka or RabbitMQ</a:t>
            </a:r>
          </a:p>
          <a:p>
            <a:r>
              <a:rPr lang="en-US" sz="1800" b="1" dirty="0" smtClean="0"/>
              <a:t>In-memory: </a:t>
            </a:r>
            <a:r>
              <a:rPr lang="en-US" sz="1800" dirty="0" err="1" smtClean="0"/>
              <a:t>Memcached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Data Management: </a:t>
            </a:r>
            <a:r>
              <a:rPr lang="en-US" sz="1800" dirty="0" err="1" smtClean="0"/>
              <a:t>Hbase</a:t>
            </a:r>
            <a:r>
              <a:rPr lang="en-US" sz="1800" dirty="0" smtClean="0"/>
              <a:t>, </a:t>
            </a:r>
            <a:r>
              <a:rPr lang="en-US" sz="1800" dirty="0" err="1" smtClean="0"/>
              <a:t>MongoDB</a:t>
            </a:r>
            <a:r>
              <a:rPr lang="en-US" sz="1800" dirty="0" smtClean="0"/>
              <a:t>, MySQL </a:t>
            </a:r>
          </a:p>
          <a:p>
            <a:r>
              <a:rPr lang="en-US" sz="1800" b="1" dirty="0" smtClean="0"/>
              <a:t>Distributed Coordination: </a:t>
            </a:r>
            <a:r>
              <a:rPr lang="en-US" sz="1800" dirty="0" smtClean="0"/>
              <a:t>Zookeeper</a:t>
            </a:r>
          </a:p>
          <a:p>
            <a:r>
              <a:rPr lang="en-US" sz="1800" b="1" dirty="0" smtClean="0"/>
              <a:t>Cluster Management: </a:t>
            </a:r>
            <a:r>
              <a:rPr lang="en-US" sz="1800" dirty="0" smtClean="0"/>
              <a:t>Yarn, </a:t>
            </a:r>
            <a:r>
              <a:rPr lang="en-US" sz="1800" dirty="0" err="1" smtClean="0"/>
              <a:t>Mesos</a:t>
            </a:r>
            <a:r>
              <a:rPr lang="en-US" sz="1800" dirty="0" smtClean="0"/>
              <a:t>, </a:t>
            </a:r>
            <a:r>
              <a:rPr lang="en-US" sz="1800" dirty="0" err="1" smtClean="0"/>
              <a:t>Slurm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File Systems: </a:t>
            </a:r>
            <a:r>
              <a:rPr lang="en-US" sz="1800" dirty="0" smtClean="0"/>
              <a:t>HDFS, Object store (Swift),</a:t>
            </a:r>
            <a:r>
              <a:rPr lang="en-US" sz="1800" dirty="0" err="1" smtClean="0"/>
              <a:t>Lustre</a:t>
            </a:r>
            <a:endParaRPr lang="en-US" sz="1800" dirty="0" smtClean="0"/>
          </a:p>
          <a:p>
            <a:r>
              <a:rPr lang="en-US" sz="1800" b="1" dirty="0" smtClean="0"/>
              <a:t>DevOps: </a:t>
            </a:r>
            <a:r>
              <a:rPr lang="en-US" sz="1800" dirty="0" err="1" smtClean="0"/>
              <a:t>Cloudmesh</a:t>
            </a:r>
            <a:r>
              <a:rPr lang="en-US" sz="1800" dirty="0" smtClean="0"/>
              <a:t>, Chef, </a:t>
            </a:r>
            <a:r>
              <a:rPr lang="en-US" sz="1800" dirty="0" err="1" smtClean="0"/>
              <a:t>Ansible</a:t>
            </a:r>
            <a:r>
              <a:rPr lang="en-US" sz="1800" dirty="0" smtClean="0"/>
              <a:t>, Docker, Cobbler</a:t>
            </a:r>
          </a:p>
          <a:p>
            <a:r>
              <a:rPr lang="en-US" sz="1800" b="1" dirty="0" err="1" smtClean="0">
                <a:solidFill>
                  <a:srgbClr val="FF0000"/>
                </a:solidFill>
              </a:rPr>
              <a:t>IaaS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Amazon, Azure, OpenStack, </a:t>
            </a:r>
            <a:r>
              <a:rPr lang="en-US" sz="1800" dirty="0" err="1" smtClean="0"/>
              <a:t>Docker</a:t>
            </a:r>
            <a:r>
              <a:rPr lang="en-US" sz="1800" dirty="0" smtClean="0"/>
              <a:t>, SR-IOV</a:t>
            </a:r>
          </a:p>
          <a:p>
            <a:r>
              <a:rPr lang="en-US" sz="1800" b="1" dirty="0" smtClean="0"/>
              <a:t>Monitoring: </a:t>
            </a:r>
            <a:r>
              <a:rPr lang="en-US" sz="1800" dirty="0" smtClean="0"/>
              <a:t>Inca, Ganglia, Nagios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7752" y="3236926"/>
            <a:ext cx="249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implies layers of most interest to user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Software Defined Distributed Systems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sz="2800" dirty="0" smtClean="0"/>
              <a:t>Functionality of Management/Configuration Systems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550" y="847724"/>
            <a:ext cx="7439025" cy="5029201"/>
          </a:xfrm>
        </p:spPr>
        <p:txBody>
          <a:bodyPr/>
          <a:lstStyle/>
          <a:p>
            <a:r>
              <a:rPr lang="en-US" sz="1800" dirty="0"/>
              <a:t>Planning job -- identifying nodes/cores to use</a:t>
            </a:r>
          </a:p>
          <a:p>
            <a:r>
              <a:rPr lang="en-US" sz="1800" dirty="0"/>
              <a:t>Preparing image</a:t>
            </a:r>
          </a:p>
          <a:p>
            <a:r>
              <a:rPr lang="en-US" sz="1800" dirty="0"/>
              <a:t>Booting machines</a:t>
            </a:r>
          </a:p>
          <a:p>
            <a:r>
              <a:rPr lang="en-US" sz="1800" dirty="0"/>
              <a:t>Deploying images on cores</a:t>
            </a:r>
          </a:p>
          <a:p>
            <a:r>
              <a:rPr lang="en-US" sz="1800" dirty="0"/>
              <a:t>Supporting parallel deployment</a:t>
            </a:r>
          </a:p>
          <a:p>
            <a:r>
              <a:rPr lang="en-US" sz="1800" dirty="0" smtClean="0"/>
              <a:t>Execution including </a:t>
            </a:r>
            <a:r>
              <a:rPr lang="en-US" sz="1800" dirty="0" smtClean="0"/>
              <a:t>Scheduling inside and across nodes</a:t>
            </a:r>
            <a:endParaRPr lang="en-US" sz="1800" dirty="0"/>
          </a:p>
          <a:p>
            <a:r>
              <a:rPr lang="en-US" sz="1800" dirty="0" smtClean="0"/>
              <a:t>Monitoring</a:t>
            </a:r>
          </a:p>
          <a:p>
            <a:r>
              <a:rPr lang="en-US" sz="1800" dirty="0" smtClean="0"/>
              <a:t>Data Management</a:t>
            </a:r>
          </a:p>
          <a:p>
            <a:r>
              <a:rPr lang="en-US" sz="1800" dirty="0" smtClean="0"/>
              <a:t>Replication/failover/Elasticity/Bursting/Shifting</a:t>
            </a:r>
            <a:endParaRPr lang="en-US" sz="1800" dirty="0" smtClean="0"/>
          </a:p>
          <a:p>
            <a:r>
              <a:rPr lang="en-US" sz="1800" dirty="0" smtClean="0"/>
              <a:t>Orchestration/Workflow</a:t>
            </a:r>
          </a:p>
          <a:p>
            <a:r>
              <a:rPr lang="en-US" sz="1800" dirty="0" smtClean="0"/>
              <a:t>Discovery</a:t>
            </a:r>
          </a:p>
          <a:p>
            <a:r>
              <a:rPr lang="en-US" sz="1800" dirty="0" smtClean="0"/>
              <a:t>Security</a:t>
            </a:r>
          </a:p>
          <a:p>
            <a:r>
              <a:rPr lang="en-US" sz="1800" dirty="0" smtClean="0"/>
              <a:t>Language to express systems of computers and software</a:t>
            </a:r>
            <a:endParaRPr lang="en-US" sz="1800" dirty="0" smtClean="0"/>
          </a:p>
          <a:p>
            <a:r>
              <a:rPr lang="en-US" sz="1800" dirty="0" smtClean="0"/>
              <a:t>Available Ontologies</a:t>
            </a:r>
          </a:p>
          <a:p>
            <a:r>
              <a:rPr lang="en-US" sz="1800" dirty="0" smtClean="0"/>
              <a:t>Available </a:t>
            </a:r>
            <a:r>
              <a:rPr lang="en-US" sz="1800" dirty="0" smtClean="0"/>
              <a:t>Scripts (thousands?)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27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107950"/>
            <a:ext cx="8382000" cy="771525"/>
          </a:xfrm>
        </p:spPr>
        <p:txBody>
          <a:bodyPr/>
          <a:lstStyle/>
          <a:p>
            <a:pPr algn="ctr"/>
            <a:r>
              <a:rPr lang="en-US" dirty="0" smtClean="0"/>
              <a:t>Software Defined Distributed Systems</a:t>
            </a:r>
            <a:br>
              <a:rPr lang="en-US" dirty="0" smtClean="0"/>
            </a:br>
            <a:r>
              <a:rPr lang="en-US" dirty="0" smtClean="0"/>
              <a:t>Management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174"/>
            <a:ext cx="9144000" cy="4787900"/>
          </a:xfrm>
        </p:spPr>
        <p:txBody>
          <a:bodyPr/>
          <a:lstStyle/>
          <a:p>
            <a:r>
              <a:rPr lang="en-US" b="1" dirty="0" smtClean="0"/>
              <a:t>IaaS: </a:t>
            </a:r>
            <a:r>
              <a:rPr lang="en-US" dirty="0" smtClean="0"/>
              <a:t>OpenStack</a:t>
            </a:r>
          </a:p>
          <a:p>
            <a:r>
              <a:rPr lang="en-US" b="1" dirty="0" smtClean="0"/>
              <a:t>DevOps Tools: </a:t>
            </a:r>
            <a:r>
              <a:rPr lang="en-US" dirty="0" smtClean="0"/>
              <a:t>Docker and tools (Swarm, Kubernetes, Centurion, </a:t>
            </a:r>
            <a:r>
              <a:rPr lang="en-US" dirty="0" err="1" smtClean="0"/>
              <a:t>Shutit</a:t>
            </a:r>
            <a:r>
              <a:rPr lang="en-US" dirty="0" smtClean="0"/>
              <a:t>), Chef, </a:t>
            </a:r>
            <a:r>
              <a:rPr lang="en-US" dirty="0" err="1" smtClean="0"/>
              <a:t>Ansible</a:t>
            </a:r>
            <a:r>
              <a:rPr lang="en-US" dirty="0" smtClean="0"/>
              <a:t>, Cobbler, OpenStack Ironic, Heat, Sahara</a:t>
            </a:r>
            <a:r>
              <a:rPr lang="en-US" dirty="0"/>
              <a:t>; AWS </a:t>
            </a:r>
            <a:r>
              <a:rPr lang="en-US" dirty="0" err="1"/>
              <a:t>OpsWorks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b="1" dirty="0" smtClean="0"/>
              <a:t>DevOps Standards: </a:t>
            </a:r>
            <a:r>
              <a:rPr lang="en-US" dirty="0" err="1" smtClean="0"/>
              <a:t>OpenTOSCA</a:t>
            </a:r>
            <a:r>
              <a:rPr lang="en-US" dirty="0" smtClean="0"/>
              <a:t>; Winery</a:t>
            </a:r>
          </a:p>
          <a:p>
            <a:r>
              <a:rPr lang="en-US" b="1" dirty="0" smtClean="0"/>
              <a:t>Monitoring: </a:t>
            </a:r>
            <a:r>
              <a:rPr lang="en-US" dirty="0" err="1" smtClean="0"/>
              <a:t>Hashicorp</a:t>
            </a:r>
            <a:r>
              <a:rPr lang="en-US" dirty="0" smtClean="0"/>
              <a:t> Consul, (Ganglia, Nagios)</a:t>
            </a:r>
          </a:p>
          <a:p>
            <a:r>
              <a:rPr lang="en-US" b="1" dirty="0" smtClean="0"/>
              <a:t>Cluster Control: </a:t>
            </a:r>
            <a:r>
              <a:rPr lang="en-US" dirty="0" smtClean="0"/>
              <a:t>Rocks, Marathon/</a:t>
            </a:r>
            <a:r>
              <a:rPr lang="en-US" dirty="0" err="1" smtClean="0"/>
              <a:t>Mesos</a:t>
            </a:r>
            <a:r>
              <a:rPr lang="en-US" dirty="0" smtClean="0"/>
              <a:t>, Docker Shipyard/citadel, CoreOS Fleet</a:t>
            </a:r>
          </a:p>
          <a:p>
            <a:r>
              <a:rPr lang="en-US" b="1" dirty="0" smtClean="0"/>
              <a:t>Orchestration Standards: </a:t>
            </a:r>
            <a:r>
              <a:rPr lang="en-US" dirty="0" smtClean="0"/>
              <a:t>BPEL </a:t>
            </a:r>
          </a:p>
          <a:p>
            <a:r>
              <a:rPr lang="en-US" b="1" dirty="0" smtClean="0"/>
              <a:t>Orchestration Tools: </a:t>
            </a:r>
            <a:r>
              <a:rPr lang="en-US" dirty="0" smtClean="0"/>
              <a:t>Pegasus, Kepler, Crunch, Docker Compose, Spotify Helios</a:t>
            </a:r>
          </a:p>
          <a:p>
            <a:r>
              <a:rPr lang="en-US" b="1" dirty="0" smtClean="0"/>
              <a:t>Data Integration and Management: </a:t>
            </a:r>
            <a:r>
              <a:rPr lang="en-US" dirty="0" err="1" smtClean="0"/>
              <a:t>Jitterbit</a:t>
            </a:r>
            <a:r>
              <a:rPr lang="en-US" dirty="0" smtClean="0"/>
              <a:t>, </a:t>
            </a:r>
            <a:r>
              <a:rPr lang="en-US" dirty="0" err="1" smtClean="0"/>
              <a:t>Talend</a:t>
            </a:r>
            <a:endParaRPr lang="en-US" dirty="0" smtClean="0"/>
          </a:p>
          <a:p>
            <a:r>
              <a:rPr lang="en-US" b="1" dirty="0" smtClean="0"/>
              <a:t>Platform As A Service: </a:t>
            </a:r>
            <a:r>
              <a:rPr lang="en-US" dirty="0" err="1" smtClean="0"/>
              <a:t>Heroku</a:t>
            </a:r>
            <a:r>
              <a:rPr lang="en-US" dirty="0" smtClean="0"/>
              <a:t>, </a:t>
            </a:r>
            <a:r>
              <a:rPr lang="en-US" dirty="0" err="1" smtClean="0"/>
              <a:t>Jelastic</a:t>
            </a:r>
            <a:r>
              <a:rPr lang="en-US" dirty="0" smtClean="0"/>
              <a:t>, </a:t>
            </a:r>
            <a:r>
              <a:rPr lang="en-US" dirty="0" err="1" smtClean="0"/>
              <a:t>Stackato</a:t>
            </a:r>
            <a:r>
              <a:rPr lang="en-US" dirty="0" smtClean="0"/>
              <a:t>, AWS </a:t>
            </a:r>
            <a:r>
              <a:rPr lang="en-US" dirty="0"/>
              <a:t>Elastic </a:t>
            </a:r>
            <a:r>
              <a:rPr lang="en-US" dirty="0" smtClean="0"/>
              <a:t>Beanstalk, </a:t>
            </a:r>
            <a:r>
              <a:rPr lang="en-US" dirty="0" err="1" smtClean="0"/>
              <a:t>Dokku</a:t>
            </a:r>
            <a:r>
              <a:rPr lang="en-US" dirty="0" smtClean="0"/>
              <a:t>, </a:t>
            </a:r>
            <a:r>
              <a:rPr lang="en-US" dirty="0" err="1" smtClean="0"/>
              <a:t>dotCloud</a:t>
            </a:r>
            <a:r>
              <a:rPr lang="en-US" dirty="0" smtClean="0"/>
              <a:t>, </a:t>
            </a:r>
            <a:r>
              <a:rPr lang="en-US" dirty="0" err="1" smtClean="0"/>
              <a:t>OpenShift</a:t>
            </a:r>
            <a:r>
              <a:rPr lang="en-US" dirty="0" smtClean="0"/>
              <a:t> (</a:t>
            </a:r>
            <a:r>
              <a:rPr lang="en-US" dirty="0" smtClean="0"/>
              <a:t>Origin)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8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</a:t>
            </a:r>
            <a:r>
              <a:rPr lang="en-US" b="1" dirty="0" err="1" smtClean="0"/>
              <a:t>SDDSaaS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4979"/>
            <a:ext cx="9144000" cy="59841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open source http</a:t>
            </a:r>
            <a:r>
              <a:rPr lang="en-US" dirty="0"/>
              <a:t>://cloudmesh.github.io </a:t>
            </a:r>
            <a:r>
              <a:rPr lang="en-US" dirty="0" smtClean="0"/>
              <a:t>toolkit: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</a:t>
            </a:r>
            <a:r>
              <a:rPr lang="en-US" dirty="0" err="1" smtClean="0">
                <a:solidFill>
                  <a:srgbClr val="FF0000"/>
                </a:solidFill>
              </a:rPr>
              <a:t>FutureSystems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dirty="0" smtClean="0"/>
              <a:t>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 </a:t>
            </a:r>
            <a:r>
              <a:rPr lang="en-US" dirty="0" smtClean="0"/>
              <a:t>and</a:t>
            </a:r>
            <a:r>
              <a:rPr lang="en-US" b="1" dirty="0" smtClean="0"/>
              <a:t> execution. </a:t>
            </a:r>
          </a:p>
          <a:p>
            <a:pPr lvl="1"/>
            <a:r>
              <a:rPr lang="en-US" dirty="0" smtClean="0"/>
              <a:t>The exposure of information to guide the efficient utilization of resources. (</a:t>
            </a:r>
            <a:r>
              <a:rPr lang="en-US" b="1" dirty="0" smtClean="0"/>
              <a:t>Monitoring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 smtClean="0"/>
              <a:t>           Access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11"/>
            <a:ext cx="9041481" cy="674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Cloudmesh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SDDSaaS</a:t>
            </a:r>
            <a:r>
              <a:rPr lang="en-US" sz="3200" b="1" dirty="0" smtClean="0"/>
              <a:t> Stack for HPC-ABDS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83963" y="1161907"/>
            <a:ext cx="4642713" cy="4810268"/>
            <a:chOff x="873448" y="2117868"/>
            <a:chExt cx="4642713" cy="4064000"/>
          </a:xfrm>
        </p:grpSpPr>
        <p:sp>
          <p:nvSpPr>
            <p:cNvPr id="6" name="Isosceles Triangle 5"/>
            <p:cNvSpPr/>
            <p:nvPr/>
          </p:nvSpPr>
          <p:spPr>
            <a:xfrm>
              <a:off x="873448" y="2117868"/>
              <a:ext cx="4064000" cy="4064000"/>
            </a:xfrm>
            <a:prstGeom prst="triangle">
              <a:avLst/>
            </a:prstGeom>
            <a:solidFill>
              <a:srgbClr val="69D8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74561" y="3102487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SaaS</a:t>
              </a:r>
              <a:endParaRPr lang="en-US" sz="2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74561" y="3644856"/>
              <a:ext cx="2641600" cy="37427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PaaS</a:t>
              </a:r>
              <a:endParaRPr lang="en-US" sz="2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74561" y="4151702"/>
              <a:ext cx="2641600" cy="45565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IaaS</a:t>
              </a:r>
              <a:endParaRPr lang="en-US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4561" y="4739928"/>
              <a:ext cx="2641600" cy="409798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NaaS</a:t>
              </a:r>
              <a:endParaRPr lang="en-US" sz="2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74561" y="5282296"/>
              <a:ext cx="2641600" cy="507786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BMaaS</a:t>
              </a:r>
              <a:endParaRPr lang="en-US" sz="25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74561" y="2530350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Orchestration</a:t>
              </a:r>
              <a:endParaRPr lang="en-US" sz="2500" kern="12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343797" y="2033229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</a:t>
            </a:r>
            <a:r>
              <a:rPr lang="en-US" dirty="0" err="1" smtClean="0"/>
              <a:t>MLlib</a:t>
            </a:r>
            <a:r>
              <a:rPr lang="en-US" dirty="0" smtClean="0"/>
              <a:t>, 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43797" y="2850993"/>
            <a:ext cx="2708199" cy="668432"/>
          </a:xfrm>
          <a:prstGeom prst="wedgeRoundRectCallout">
            <a:avLst>
              <a:gd name="adj1" fmla="val -80720"/>
              <a:gd name="adj2" fmla="val -3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</a:t>
            </a:r>
            <a:r>
              <a:rPr lang="en-US" dirty="0" err="1" smtClean="0"/>
              <a:t>Giraph</a:t>
            </a:r>
            <a:r>
              <a:rPr lang="en-US" dirty="0" smtClean="0"/>
              <a:t>, Storm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86929" y="3672419"/>
            <a:ext cx="2708199" cy="668432"/>
          </a:xfrm>
          <a:prstGeom prst="wedgeRoundRectCallout">
            <a:avLst>
              <a:gd name="adj1" fmla="val -78460"/>
              <a:gd name="adj2" fmla="val -198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Bare metal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86929" y="4501750"/>
            <a:ext cx="2708199" cy="668432"/>
          </a:xfrm>
          <a:prstGeom prst="wedgeRoundRectCallout">
            <a:avLst>
              <a:gd name="adj1" fmla="val -81501"/>
              <a:gd name="adj2" fmla="val -45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46625" y="70836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examples from 350 components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386929" y="5303743"/>
            <a:ext cx="2708199" cy="668432"/>
          </a:xfrm>
          <a:prstGeom prst="wedgeRoundRectCallout">
            <a:avLst>
              <a:gd name="adj1" fmla="val -80155"/>
              <a:gd name="adj2" fmla="val -63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Cobbler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37191" y="3587800"/>
            <a:ext cx="244809" cy="52073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62193" y="4918895"/>
            <a:ext cx="244809" cy="52073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624" y="5759757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Abstract Interfaces removes tool dependency</a:t>
            </a:r>
            <a:endParaRPr lang="en-US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43797" y="1254926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IPython</a:t>
            </a:r>
            <a:r>
              <a:rPr lang="en-US" sz="1400" dirty="0" smtClean="0"/>
              <a:t>, Pegasus, Kepler, </a:t>
            </a:r>
            <a:r>
              <a:rPr lang="en-US" sz="1400" dirty="0" err="1" smtClean="0"/>
              <a:t>FlumeJava</a:t>
            </a:r>
            <a:r>
              <a:rPr lang="en-US" sz="1400" dirty="0" smtClean="0"/>
              <a:t>, </a:t>
            </a:r>
            <a:r>
              <a:rPr lang="en-US" sz="1400" dirty="0" err="1" smtClean="0"/>
              <a:t>Tez</a:t>
            </a:r>
            <a:r>
              <a:rPr lang="en-US" sz="1400" dirty="0" smtClean="0"/>
              <a:t>, Cascading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20715" y="5508446"/>
            <a:ext cx="238880" cy="254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2328" y="2068326"/>
            <a:ext cx="166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HPC-ABDS at 4 levels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35736" y="1650133"/>
            <a:ext cx="16626" cy="245840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692555" y="4147390"/>
            <a:ext cx="272470" cy="1681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1"/>
    </mc:Choice>
    <mc:Fallback xmlns=""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3" y="1826"/>
            <a:ext cx="9085277" cy="625324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err="1" smtClean="0"/>
              <a:t>Cloudmesh</a:t>
            </a:r>
            <a:r>
              <a:rPr lang="en-US" sz="2500" b="1" dirty="0" smtClean="0"/>
              <a:t>: from </a:t>
            </a:r>
            <a:r>
              <a:rPr lang="en-US" sz="2500" b="1" dirty="0" err="1" smtClean="0"/>
              <a:t>IaaS</a:t>
            </a:r>
            <a:r>
              <a:rPr lang="en-US" sz="2500" b="1" dirty="0" smtClean="0"/>
              <a:t>(</a:t>
            </a:r>
            <a:r>
              <a:rPr lang="en-US" sz="2500" b="1" dirty="0" err="1" smtClean="0"/>
              <a:t>NaaS</a:t>
            </a:r>
            <a:r>
              <a:rPr lang="en-US" sz="2500" b="1" dirty="0" smtClean="0"/>
              <a:t>) to Workflow (Orchestration)</a:t>
            </a:r>
            <a:endParaRPr lang="en-US" sz="2500" b="1" dirty="0"/>
          </a:p>
        </p:txBody>
      </p:sp>
      <p:sp>
        <p:nvSpPr>
          <p:cNvPr id="12" name="Rectangle 11"/>
          <p:cNvSpPr/>
          <p:nvPr/>
        </p:nvSpPr>
        <p:spPr>
          <a:xfrm>
            <a:off x="8048099" y="2019580"/>
            <a:ext cx="933334" cy="2609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Images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89080" y="4229888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89080" y="3200337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589078" y="2147589"/>
            <a:ext cx="39781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099" y="853267"/>
            <a:ext cx="933334" cy="1006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Data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550826" y="1268737"/>
            <a:ext cx="459019" cy="237265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23" y="5380557"/>
            <a:ext cx="908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HPC-ABDS Software </a:t>
            </a:r>
            <a:r>
              <a:rPr lang="en-US" sz="2000" dirty="0" smtClean="0"/>
              <a:t>components defined in </a:t>
            </a:r>
            <a:r>
              <a:rPr lang="en-US" sz="2000" b="1" dirty="0" err="1" smtClean="0"/>
              <a:t>Ansible</a:t>
            </a:r>
            <a:r>
              <a:rPr lang="en-US" sz="2000" dirty="0" smtClean="0"/>
              <a:t>. Python (</a:t>
            </a:r>
            <a:r>
              <a:rPr lang="en-US" sz="2000" b="1" dirty="0" err="1" smtClean="0"/>
              <a:t>Cloudmesh</a:t>
            </a:r>
            <a:r>
              <a:rPr lang="en-US" sz="2000" dirty="0" smtClean="0"/>
              <a:t>) controls </a:t>
            </a:r>
            <a:r>
              <a:rPr lang="en-US" sz="2000" b="1" dirty="0" smtClean="0"/>
              <a:t>deployment</a:t>
            </a:r>
            <a:r>
              <a:rPr lang="en-US" sz="2000" dirty="0" smtClean="0"/>
              <a:t> (virtual cluster) and </a:t>
            </a:r>
            <a:r>
              <a:rPr lang="en-US" sz="2000" b="1" dirty="0" smtClean="0"/>
              <a:t>execution </a:t>
            </a:r>
            <a:r>
              <a:rPr lang="en-US" sz="2000" dirty="0" smtClean="0"/>
              <a:t>(workflow)</a:t>
            </a:r>
            <a:endParaRPr lang="en-US" sz="20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385506"/>
              </p:ext>
            </p:extLst>
          </p:nvPr>
        </p:nvGraphicFramePr>
        <p:xfrm>
          <a:off x="345688" y="668576"/>
          <a:ext cx="71318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7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5" y="19523"/>
            <a:ext cx="8229600" cy="642308"/>
          </a:xfrm>
        </p:spPr>
        <p:txBody>
          <a:bodyPr/>
          <a:lstStyle/>
          <a:p>
            <a:pPr algn="ctr"/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grpSp>
        <p:nvGrpSpPr>
          <p:cNvPr id="38" name="Diagram group"/>
          <p:cNvGrpSpPr/>
          <p:nvPr/>
        </p:nvGrpSpPr>
        <p:grpSpPr>
          <a:xfrm>
            <a:off x="2257141" y="4459074"/>
            <a:ext cx="4338236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9" name="Group 38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olidFill>
                <a:srgbClr val="8064A2">
                  <a:alpha val="8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50800" h="50800"/>
                <a:bevelB w="50800" h="50800"/>
              </a:sp3d>
            </p:spPr>
          </p:sp>
          <p:sp>
            <p:nvSpPr>
              <p:cNvPr id="41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User On-Ramp</a:t>
                </a:r>
              </a:p>
              <a:p>
                <a:pPr marL="0" marR="0" lvl="0" indent="0" algn="ctr" defTabSz="10668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Amazon, Azure,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FutureSystems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 Comet, XSEDE, 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ExoGeni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Other Science Clouds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229411" y="19523"/>
            <a:ext cx="8571187" cy="5165086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43" name="Freeform 42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Cloudmesh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54080" prstMaterial="plastic">
              <a:bevelT w="25400" h="25400"/>
              <a:bevelB w="25400" h="25400"/>
            </a:sp3d>
          </p:spPr>
        </p:sp>
        <p:sp>
          <p:nvSpPr>
            <p:cNvPr id="45" name="Freeform 44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Information Services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CloudMetrics</a:t>
              </a:r>
              <a:endPara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1116192"/>
                <a:satOff val="6725"/>
                <a:lumOff val="539"/>
                <a:alphaOff val="0"/>
              </a:srgbClr>
            </a:solidFill>
            <a:ln w="952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54080" prstMaterial="plastic">
              <a:bevelT w="25400" h="25400"/>
              <a:bevelB w="25400" h="25400"/>
            </a:sp3d>
          </p:spPr>
        </p:sp>
        <p:sp>
          <p:nvSpPr>
            <p:cNvPr id="47" name="Freeform 46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olidFill>
              <a:srgbClr val="8064A2">
                <a:hueOff val="-1116192"/>
                <a:satOff val="6725"/>
                <a:lumOff val="539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Provisioning Management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Rain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Cloud Shifting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Cloud Bursting</a:t>
              </a:r>
            </a:p>
          </p:txBody>
        </p:sp>
        <p:sp>
          <p:nvSpPr>
            <p:cNvPr id="48" name="Left Arrow 47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2232385"/>
                <a:satOff val="13449"/>
                <a:lumOff val="1078"/>
                <a:alphaOff val="0"/>
              </a:srgbClr>
            </a:solidFill>
            <a:ln w="952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54080" prstMaterial="plastic">
              <a:bevelT w="25400" h="25400"/>
              <a:bevelB w="25400" h="25400"/>
            </a:sp3d>
          </p:spPr>
        </p:sp>
        <p:sp>
          <p:nvSpPr>
            <p:cNvPr id="49" name="Freeform 48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olidFill>
              <a:srgbClr val="8064A2">
                <a:hueOff val="-2232385"/>
                <a:satOff val="13449"/>
                <a:lumOff val="1078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Virtual Machine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Management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IaaS</a:t>
              </a: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 Abstraction</a:t>
              </a:r>
            </a:p>
          </p:txBody>
        </p:sp>
        <p:sp>
          <p:nvSpPr>
            <p:cNvPr id="50" name="Left Arrow 49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3348577"/>
                <a:satOff val="20174"/>
                <a:lumOff val="1617"/>
                <a:alphaOff val="0"/>
              </a:srgbClr>
            </a:solidFill>
            <a:ln w="952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54080" prstMaterial="plastic">
              <a:bevelT w="25400" h="25400"/>
              <a:bevelB w="25400" h="25400"/>
            </a:sp3d>
          </p:spPr>
        </p:sp>
        <p:sp>
          <p:nvSpPr>
            <p:cNvPr id="51" name="Freeform 50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olidFill>
              <a:srgbClr val="8064A2">
                <a:hueOff val="-3348577"/>
                <a:satOff val="20174"/>
                <a:lumOff val="1617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Experiment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Management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Shell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IPython</a:t>
              </a:r>
              <a:endPara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52" name="Left Arrow 51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 w="952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54080" prstMaterial="plastic">
              <a:bevelT w="25400" h="25400"/>
              <a:bevelB w="25400" h="25400"/>
            </a:sp3d>
          </p:spPr>
        </p:sp>
        <p:sp>
          <p:nvSpPr>
            <p:cNvPr id="53" name="Freeform 52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50800" h="50800"/>
              <a:bevelB w="50800" h="50800"/>
            </a:sp3d>
          </p:spPr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Accounting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Internal</a:t>
              </a:r>
            </a:p>
            <a:p>
              <a:pPr marL="171450" marR="0" lvl="1" indent="-171450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External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9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/>
          </a:bodyPr>
          <a:lstStyle/>
          <a:p>
            <a:r>
              <a:rPr lang="en-US" b="1" dirty="0"/>
              <a:t>Cobbler:</a:t>
            </a:r>
            <a:r>
              <a:rPr lang="en-US" dirty="0"/>
              <a:t> Python based provisioning of bare-metal or hypervisor-based systems</a:t>
            </a:r>
          </a:p>
          <a:p>
            <a:r>
              <a:rPr lang="en-US" b="1" dirty="0" smtClean="0"/>
              <a:t>Apache </a:t>
            </a:r>
            <a:r>
              <a:rPr lang="en-US" b="1" dirty="0"/>
              <a:t>Libcloud:</a:t>
            </a:r>
            <a:r>
              <a:rPr lang="en-US" dirty="0"/>
              <a:t> Python library for interacting with many of the popular cloud service providers using a unified API. (One Interface To Rule Them All)</a:t>
            </a:r>
          </a:p>
          <a:p>
            <a:r>
              <a:rPr lang="en-US" b="1" dirty="0" smtClean="0"/>
              <a:t>Celery</a:t>
            </a:r>
            <a:r>
              <a:rPr lang="en-US" dirty="0"/>
              <a:t> is an asynchronous task queue/job queue environment based on </a:t>
            </a:r>
            <a:r>
              <a:rPr lang="en-US" dirty="0" err="1"/>
              <a:t>RabbitMQ</a:t>
            </a:r>
            <a:r>
              <a:rPr lang="en-US" dirty="0"/>
              <a:t> or equivalent and written in Python</a:t>
            </a:r>
          </a:p>
          <a:p>
            <a:r>
              <a:rPr lang="en-US" b="1" dirty="0" smtClean="0"/>
              <a:t>OpenStack </a:t>
            </a:r>
            <a:r>
              <a:rPr lang="en-US" b="1" dirty="0"/>
              <a:t>Heat</a:t>
            </a:r>
            <a:r>
              <a:rPr lang="en-US" dirty="0"/>
              <a:t> is a Python orchestration engine for common cloud environments  managing the entire lifecycle of infrastructure and applications.</a:t>
            </a:r>
          </a:p>
          <a:p>
            <a:r>
              <a:rPr lang="en-US" b="1" dirty="0" smtClean="0"/>
              <a:t>Docker</a:t>
            </a:r>
            <a:r>
              <a:rPr lang="en-US" dirty="0"/>
              <a:t> (written in Go) is a tool to package an application and its dependencies in a virtual Linux container</a:t>
            </a:r>
          </a:p>
          <a:p>
            <a:r>
              <a:rPr lang="en-US" b="1" dirty="0" smtClean="0"/>
              <a:t>OCCI</a:t>
            </a:r>
            <a:r>
              <a:rPr lang="en-US" dirty="0"/>
              <a:t> is an Open Grid Forum cloud instance standard</a:t>
            </a:r>
          </a:p>
          <a:p>
            <a:r>
              <a:rPr lang="en-US" b="1" dirty="0" err="1" smtClean="0"/>
              <a:t>Slurm</a:t>
            </a:r>
            <a:r>
              <a:rPr lang="en-US" dirty="0"/>
              <a:t> is an open source C based job scheduler from HPC community with similar functionalities to </a:t>
            </a:r>
            <a:r>
              <a:rPr lang="en-US" dirty="0" err="1"/>
              <a:t>OpenPBS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/>
          </a:bodyPr>
          <a:lstStyle/>
          <a:p>
            <a:r>
              <a:rPr lang="en-US" b="1" dirty="0" smtClean="0"/>
              <a:t>Chef</a:t>
            </a:r>
            <a:r>
              <a:rPr lang="en-US" dirty="0"/>
              <a:t> </a:t>
            </a:r>
            <a:r>
              <a:rPr lang="en-US" b="1" dirty="0" err="1" smtClean="0"/>
              <a:t>Ansible</a:t>
            </a:r>
            <a:r>
              <a:rPr lang="en-US" b="1" dirty="0" smtClean="0"/>
              <a:t> Puppet </a:t>
            </a:r>
            <a:r>
              <a:rPr lang="en-US" b="1" dirty="0"/>
              <a:t>Salt</a:t>
            </a:r>
            <a:r>
              <a:rPr lang="en-US" dirty="0"/>
              <a:t> are system configuration managers. Scripts are used to define system</a:t>
            </a:r>
          </a:p>
          <a:p>
            <a:r>
              <a:rPr lang="en-US" b="1" dirty="0" smtClean="0"/>
              <a:t>Razor </a:t>
            </a:r>
            <a:r>
              <a:rPr lang="en-US" dirty="0" smtClean="0"/>
              <a:t>cloud bare metal provisioning from EMC/puppet</a:t>
            </a:r>
            <a:endParaRPr lang="en-US" dirty="0"/>
          </a:p>
          <a:p>
            <a:r>
              <a:rPr lang="en-US" b="1" dirty="0" smtClean="0"/>
              <a:t>Juju</a:t>
            </a:r>
            <a:r>
              <a:rPr lang="en-US" dirty="0" smtClean="0"/>
              <a:t> from Ubuntu orchestrates services and their provisioning  defined by charms across multiple clouds </a:t>
            </a:r>
            <a:endParaRPr lang="en-US" dirty="0"/>
          </a:p>
          <a:p>
            <a:r>
              <a:rPr lang="en-US" b="1" dirty="0" err="1" smtClean="0"/>
              <a:t>Xcat</a:t>
            </a:r>
            <a:r>
              <a:rPr lang="en-US" dirty="0"/>
              <a:t> (</a:t>
            </a:r>
            <a:r>
              <a:rPr lang="en-US" dirty="0" smtClean="0"/>
              <a:t>Originally we used</a:t>
            </a:r>
            <a:r>
              <a:rPr lang="en-US" dirty="0"/>
              <a:t> this</a:t>
            </a:r>
            <a:r>
              <a:rPr lang="en-US" dirty="0" smtClean="0"/>
              <a:t>) is a rather specialized (IBM) dynamic provisioning system</a:t>
            </a:r>
            <a:endParaRPr lang="en-US" dirty="0"/>
          </a:p>
          <a:p>
            <a:r>
              <a:rPr lang="en-US" b="1" dirty="0" smtClean="0"/>
              <a:t>Foreman</a:t>
            </a:r>
            <a:r>
              <a:rPr lang="en-US" dirty="0" smtClean="0"/>
              <a:t> written in Ruby/</a:t>
            </a:r>
            <a:r>
              <a:rPr lang="en-US" dirty="0" err="1" smtClean="0"/>
              <a:t>Javascript</a:t>
            </a:r>
            <a:r>
              <a:rPr lang="en-US" dirty="0" smtClean="0"/>
              <a:t> is an open </a:t>
            </a:r>
            <a:r>
              <a:rPr lang="en-US" dirty="0"/>
              <a:t>source project that helps system administrators manage servers throughout their lifecycle, from provisioning and configuration to orchestration and monitoring. </a:t>
            </a:r>
            <a:r>
              <a:rPr lang="en-US" dirty="0" smtClean="0"/>
              <a:t>Builds on </a:t>
            </a:r>
            <a:r>
              <a:rPr lang="en-US" dirty="0"/>
              <a:t>Puppet or Chef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… Working with VMs in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pic>
        <p:nvPicPr>
          <p:cNvPr id="2" name="Content Placeholder 1" descr="Screen Shot 2014-09-30 at 3.44.5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>
          <a:xfrm>
            <a:off x="439679" y="1398588"/>
            <a:ext cx="8229600" cy="4525963"/>
          </a:xfrm>
        </p:spPr>
      </p:pic>
      <p:sp>
        <p:nvSpPr>
          <p:cNvPr id="5" name="Rounded Rectangular Callout 4"/>
          <p:cNvSpPr/>
          <p:nvPr/>
        </p:nvSpPr>
        <p:spPr>
          <a:xfrm>
            <a:off x="1447753" y="3268792"/>
            <a:ext cx="1228038" cy="502444"/>
          </a:xfrm>
          <a:prstGeom prst="wedgeRoundRectCallout">
            <a:avLst>
              <a:gd name="adj1" fmla="val -44877"/>
              <a:gd name="adj2" fmla="val 8101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50534" y="5488982"/>
            <a:ext cx="3266569" cy="502444"/>
          </a:xfrm>
          <a:prstGeom prst="wedgeRoundRectCallout">
            <a:avLst>
              <a:gd name="adj1" fmla="val -81345"/>
              <a:gd name="adj2" fmla="val -285647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Panel with VM Table (HP)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64243" y="2416650"/>
            <a:ext cx="1109018" cy="502444"/>
          </a:xfrm>
          <a:prstGeom prst="wedgeRoundRectCallout">
            <a:avLst>
              <a:gd name="adj1" fmla="val -44034"/>
              <a:gd name="adj2" fmla="val 11477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6" t="8641" r="19368" b="3423"/>
          <a:stretch/>
        </p:blipFill>
        <p:spPr>
          <a:xfrm>
            <a:off x="0" y="0"/>
            <a:ext cx="6255682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61639" y="-51762"/>
            <a:ext cx="6882361" cy="6909762"/>
            <a:chOff x="684755" y="0"/>
            <a:chExt cx="6882361" cy="6909762"/>
          </a:xfrm>
        </p:grpSpPr>
        <p:grpSp>
          <p:nvGrpSpPr>
            <p:cNvPr id="9" name="Group 8"/>
            <p:cNvGrpSpPr/>
            <p:nvPr/>
          </p:nvGrpSpPr>
          <p:grpSpPr>
            <a:xfrm>
              <a:off x="717331" y="51762"/>
              <a:ext cx="6849785" cy="6858000"/>
              <a:chOff x="0" y="0"/>
              <a:chExt cx="6849785" cy="6858000"/>
            </a:xfrm>
          </p:grpSpPr>
          <p:pic>
            <p:nvPicPr>
              <p:cNvPr id="1026" name="Picture 2" descr="digraph foo {&#10;     node [shape=record];&#10;&#10;     a [label=&quot;Part A | Account Application &quot;,&#10;         URL=&quot;http://www.youtube.com/watch?v=CwHFaluDgzc&quot;,&#10;         target=&quot;_blank&quot;];&#10;&#10;     a1 [label=&quot;Part A.1 | Account Application &quot;,&#10;         URL=&quot;http://www.youtube.com/watch?v=c7mjKI8mJws&quot;,&#10;         target=&quot;_blank&quot;];&#10;&#10;     a2 [label=&quot;Part A.2 | OpenID Upload &quot;,&#10;         URL=&quot;http://www.youtube.com/watch?v=rZzpCYWDEpI&quot;,&#10;         target=&quot;_blank&quot;];&#10;&#10;     a3 [label=&quot;Part A.3 | SSHkey Upload &quot;,&#10;         URL=&quot;http://www.youtube.com/watch?v=4wjVwQbOlSU&quot;,&#10;         target=&quot;_blank&quot;];&#10;&#10;     a4 [label=&quot;Part A.4 | Project Join Request&quot;,&#10;         URL=&quot;http://www.youtube.com/watch?v=5xQiPBwt58s&quot;,&#10;         target=&quot;_blank&quot;];&#10;&#10;     b [label=&quot;Part B | Introduction to Cloudmesh &quot;,&#10;         URL=&quot;http://www.youtube.com/watch?v=njHHjRMb7V8&quot;,&#10;         target=&quot;_blank&quot;];&#10;&#10;     c [label=&quot;Part C | Overview of Cloudmesh Learning Web Site&quot;,&#10;         URL=&quot;http://www.youtube.com/watch?v=uGIPmiJ0cxg&quot;,&#10;         target=&quot;_blank&quot;];&#10;&#10;     d1 [label=&quot;Part D.1 | Install Cloudmesh on a Desktop&quot;,&#10;         URL=&quot;http://www.youtube.com/watch?v=lGiJifD0VgU&quot;,&#10;         target=&quot;_blank&quot;];&#10;&#10;     d2 [label=&quot;Part D.2 | Install Cloudmesh on a VM&quot;,&#10;         URL=&quot;http://www.youtube.com/watch?v=rcecpgm-47g&quot;,&#10;         target=&quot;_blank&quot;];&#10;&#10;     e  [label=&quot;Part E | The Cloudmesh Web Interface&quot;,&#10;         URL=&quot;http://www.youtube.com/watch?v=l_P4G85rysA&quot;,&#10;         target=&quot;_blank&quot;];&#10;&#10;     f  [label=&quot;Part F | The Cloudmesh IPython Learning Server&quot;,&#10;         URL=&quot;http://www.youtube.com/watch?v=1dn_av-zC00&quot;,&#10;         target=&quot;_blank&quot;];&#10;&#10;     g  [label=&quot;Part G | The Cloudmesh Command Shell interface&quot;,&#10;         URL=&quot;http://www.youtube.com/watch?v=hdq-t-ggkXA&quot;,&#10;         target=&quot;_blank&quot;];&#10;&#10;     h  [label=&quot;Part H | The Cloudmesh Command Shell API&quot;,&#10;         URL=&quot;http://www.youtube.com/watch?v=mF33LYqC30c&quot;,&#10;         target=&quot;_blank&quot;];&#10;&#10;     i  [label=&quot;Part I | The Cloudmesh Python API&quot;,&#10;         URL=&quot;http://www.youtube.com/watch?v=xOL_-Sfh9MA&quot;,&#10;         target=&quot;_blank&quot;];&#10;&#10;     class [label=&quot;Class&quot;];&#10;     subgraph accounts {&#10;         a1 -&gt; a2 -&gt; a3 -&gt; a4&#10;     }&#10;&#10;     a -&gt; a1 [lhead=accounts];&#10;     a4 -&gt; b [ltail=accounts];&#10;     class -&gt; a -&gt; b -&gt; c ;&#10;     c -&gt; d1;&#10;     c -&gt; d2 -&gt; f;&#10;     d1 -&gt; e -&gt; f -&gt; g -&gt; h -&gt; i;&#10;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72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1064" t="8708" r="13214" b="2475"/>
              <a:stretch/>
            </p:blipFill>
            <p:spPr>
              <a:xfrm>
                <a:off x="3350172" y="0"/>
                <a:ext cx="3499613" cy="68580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84755" y="0"/>
              <a:ext cx="1253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Cloudmesh</a:t>
              </a:r>
              <a:r>
                <a:rPr lang="en-US" b="1" dirty="0" smtClean="0"/>
                <a:t> MOOC Videos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6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7715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784224"/>
            <a:ext cx="8380412" cy="49974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Collected 51 use cases; useful although certainly incomplete and biased (to research and against energy for example)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Improved (especially in security and privacy) and available as online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50 features called facets divided into 4 sets (views) used to classify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Used to derive set of hardware architectures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Could discuss software (se papers)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Surveyed some 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Could be used to identify missing benchmarks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Noted streaming a dominant feature of use cases but not common in </a:t>
            </a:r>
            <a:r>
              <a:rPr lang="en-US" sz="2400" dirty="0" smtClean="0"/>
              <a:t>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Suggested integration of DevOps, Cluster Control, PaaS and workflow to generate software defined systems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404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-16328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38789"/>
            <a:ext cx="40817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 of Property Summary Table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26" t="10782" r="11658" b="1872"/>
          <a:stretch/>
        </p:blipFill>
        <p:spPr>
          <a:xfrm>
            <a:off x="0" y="0"/>
            <a:ext cx="4707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15" t="10458" r="11796" b="2694"/>
          <a:stretch/>
        </p:blipFill>
        <p:spPr>
          <a:xfrm>
            <a:off x="4420925" y="9939"/>
            <a:ext cx="472307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204" y="9939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http://hpc-abds.org/kaleidoscope/survey/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6142" y="5001594"/>
            <a:ext cx="26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Use Case 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89" t="10814" r="12649" b="3214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47" t="11056" r="12573" b="3005"/>
          <a:stretch/>
        </p:blipFill>
        <p:spPr>
          <a:xfrm>
            <a:off x="4407707" y="0"/>
            <a:ext cx="47362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169" y="866894"/>
            <a:ext cx="328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http://hpc-abds.org/kaleidoscope/survey/</a:t>
            </a:r>
          </a:p>
        </p:txBody>
      </p:sp>
    </p:spTree>
    <p:extLst>
      <p:ext uri="{BB962C8B-B14F-4D97-AF65-F5344CB8AC3E}">
        <p14:creationId xmlns:p14="http://schemas.microsoft.com/office/powerpoint/2010/main" val="8912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3 - &amp;quot;   NIST Big Data Initiative&amp;quot;&quot;/&gt;&lt;property id=&quot;20307&quot; value=&quot;298&quot;/&gt;&lt;/object&gt;&lt;object type=&quot;3&quot; unique_id=&quot;154834&quot;&gt;&lt;property id=&quot;20148&quot; value=&quot;5&quot;/&gt;&lt;property id=&quot;20300&quot; value=&quot;Slide 7&quot;/&gt;&lt;property id=&quot;20307&quot; value=&quot;316&quot;/&gt;&lt;/object&gt;&lt;object type=&quot;3&quot; unique_id=&quot;181166&quot;&gt;&lt;property id=&quot;20148&quot; value=&quot;5&quot;/&gt;&lt;property id=&quot;20300&quot; value=&quot;Slide 14 - &amp;quot;Local and Global Machine Learning&amp;quot;&quot;/&gt;&lt;property id=&quot;20307&quot; value=&quot;456&quot;/&gt;&lt;/object&gt;&lt;object type=&quot;3&quot; unique_id=&quot;386639&quot;&gt;&lt;property id=&quot;20148&quot; value=&quot;5&quot;/&gt;&lt;property id=&quot;20300&quot; value=&quot;Slide 4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5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6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Classification of Big Data Applications and Convergence of HPC and Cloud Technology&amp;quot;&quot;/&gt;&lt;property id=&quot;20307&quot; value=&quot;629&quot;/&gt;&lt;/object&gt;&lt;object type=&quot;3&quot; unique_id=&quot;492353&quot;&gt;&lt;property id=&quot;20148&quot; value=&quot;5&quot;/&gt;&lt;property id=&quot;20300&quot; value=&quot;Slide 10 - &amp;quot;Features and Examples&amp;quot;&quot;/&gt;&lt;property id=&quot;20307&quot; value=&quot;630&quot;/&gt;&lt;/object&gt;&lt;object type=&quot;3&quot; unique_id=&quot;492356&quot;&gt;&lt;property id=&quot;20148&quot; value=&quot;5&quot;/&gt;&lt;property id=&quot;20300&quot; value=&quot;Slide 19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20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21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22 - &amp;quot;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23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24 - &amp;quot;Introducing Big Data Ogres and their Facets II&amp;quot;&quot;/&gt;&lt;property id=&quot;20307&quot; value=&quot;639&quot;/&gt;&lt;/object&gt;&lt;object type=&quot;3&quot; unique_id=&quot;492364&quot;&gt;&lt;property id=&quot;20148&quot; value=&quot;5&quot;/&gt;&lt;property id=&quot;20300&quot; value=&quot;Slide 26 - &amp;quot;Facets of the Ogres  Problem Architecture  Meta or Macro Aspects of Ogres&amp;quot;&quot;/&gt;&lt;property id=&quot;20307&quot; value=&quot;641&quot;/&gt;&lt;/object&gt;&lt;object type=&quot;3&quot; unique_id=&quot;492366&quot;&gt;&lt;property id=&quot;20148&quot; value=&quot;5&quot;/&gt;&lt;property id=&quot;20300&quot; value=&quot;Slide 27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31 - &amp;quot;Ogre Facets  Execution Features View&amp;quot;&quot;/&gt;&lt;property id=&quot;20307&quot; value=&quot;644&quot;/&gt;&lt;/object&gt;&lt;object type=&quot;3&quot; unique_id=&quot;492369&quot;&gt;&lt;property id=&quot;20148&quot; value=&quot;5&quot;/&gt;&lt;property id=&quot;20300&quot; value=&quot;Slide 32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33 - &amp;quot;Facets of the Ogres  Data Source and Style Aspects&amp;quot;&quot;/&gt;&lt;property id=&quot;20307&quot; value=&quot;647&quot;/&gt;&lt;/object&gt;&lt;object type=&quot;3&quot; unique_id=&quot;492372&quot;&gt;&lt;property id=&quot;20148&quot; value=&quot;5&quot;/&gt;&lt;property id=&quot;20300&quot; value=&quot;Slide 34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35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39 - &amp;quot;Facets of the Ogres   Processing View&amp;quot;&quot;/&gt;&lt;property id=&quot;20307&quot; value=&quot;651&quot;/&gt;&lt;/object&gt;&lt;object type=&quot;3&quot; unique_id=&quot;492376&quot;&gt;&lt;property id=&quot;20148&quot; value=&quot;5&quot;/&gt;&lt;property id=&quot;20300&quot; value=&quot;Slide 40 - &amp;quot;Facets in Processing (run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41 - &amp;quot;Facets in Processing (run time) View of Ogres II&amp;quot;&quot;/&gt;&lt;property id=&quot;20307&quot; value=&quot;654&quot;/&gt;&lt;/object&gt;&lt;object type=&quot;3&quot; unique_id=&quot;495769&quot;&gt;&lt;property id=&quot;20148&quot; value=&quot;5&quot;/&gt;&lt;property id=&quot;20300&quot; value=&quot;Slide 42&quot;/&gt;&lt;property id=&quot;20307&quot; value=&quot;683&quot;/&gt;&lt;/object&gt;&lt;object type=&quot;3&quot; unique_id=&quot;502900&quot;&gt;&lt;property id=&quot;20148&quot; value=&quot;5&quot;/&gt;&lt;property id=&quot;20300&quot; value=&quot;Slide 36 - &amp;quot;2. Perform real time analytics on data source streams and notify users when specified events occur&amp;quot;&quot;/&gt;&lt;property id=&quot;20307&quot; value=&quot;688&quot;/&gt;&lt;/object&gt;&lt;object type=&quot;3&quot; unique_id=&quot;502901&quot;&gt;&lt;property id=&quot;20148&quot; value=&quot;5&quot;/&gt;&lt;property id=&quot;20300&quot; value=&quot;Slide 37 - &amp;quot;5. Perform interactive analytics on data in analytics-optimized database&amp;quot;&quot;/&gt;&lt;property id=&quot;20307&quot; value=&quot;689&quot;/&gt;&lt;/object&gt;&lt;object type=&quot;3&quot; unique_id=&quot;502902&quot;&gt;&lt;property id=&quot;20148&quot; value=&quot;5&quot;/&gt;&lt;property id=&quot;20300&quot; value=&quot;Slide 38 - &amp;quot;5A. Perform interactive analytics on observational scientific data&amp;quot;&quot;/&gt;&lt;property id=&quot;20307&quot; value=&quot;690&quot;/&gt;&lt;/object&gt;&lt;object type=&quot;3&quot; unique_id=&quot;505328&quot;&gt;&lt;property id=&quot;20148&quot; value=&quot;5&quot;/&gt;&lt;property id=&quot;20300&quot; value=&quot;Slide 28 - &amp;quot;Relation of Problem and Machine Architecture&amp;quot;&quot;/&gt;&lt;property id=&quot;20307&quot; value=&quot;691&quot;/&gt;&lt;/object&gt;&lt;object type=&quot;3&quot; unique_id=&quot;506011&quot;&gt;&lt;property id=&quot;20148&quot; value=&quot;5&quot;/&gt;&lt;property id=&quot;20300&quot; value=&quot;Slide 17 - &amp;quot;Big Data Patterns – the Ogres Benchmarking&amp;quot;&quot;/&gt;&lt;property id=&quot;20307&quot; value=&quot;712&quot;/&gt;&lt;/object&gt;&lt;object type=&quot;3&quot; unique_id=&quot;534445&quot;&gt;&lt;property id=&quot;20148&quot; value=&quot;5&quot;/&gt;&lt;property id=&quot;20300&quot; value=&quot;Slide 44 - &amp;quot;Benchmarks/Mini-apps spanning Facets&amp;quot;&quot;/&gt;&lt;property id=&quot;20307&quot; value=&quot;742&quot;/&gt;&lt;/object&gt;&lt;object type=&quot;3&quot; unique_id=&quot;536394&quot;&gt;&lt;property id=&quot;20148&quot; value=&quot;5&quot;/&gt;&lt;property id=&quot;20300&quot; value=&quot;Slide 5 - &amp;quot;Use Case Template&amp;quot;&quot;/&gt;&lt;property id=&quot;20307&quot; value=&quot;748&quot;/&gt;&lt;/object&gt;&lt;object type=&quot;3&quot; unique_id=&quot;536395&quot;&gt;&lt;property id=&quot;20148&quot; value=&quot;5&quot;/&gt;&lt;property id=&quot;20300&quot; value=&quot;Slide 6 - &amp;quot;51 Detailed Use Cases: Contributed July-September 2013 Covers goals, data features such as 3 V’s, software, hardwar&quot;/&gt;&lt;property id=&quot;20307&quot; value=&quot;749&quot;/&gt;&lt;/object&gt;&lt;object type=&quot;3&quot; unique_id=&quot;536396&quot;&gt;&lt;property id=&quot;20148&quot; value=&quot;5&quot;/&gt;&lt;property id=&quot;20300&quot; value=&quot;Slide 8&quot;/&gt;&lt;property id=&quot;20307&quot; value=&quot;753&quot;/&gt;&lt;/object&gt;&lt;object type=&quot;3&quot; unique_id=&quot;536397&quot;&gt;&lt;property id=&quot;20148&quot; value=&quot;5&quot;/&gt;&lt;property id=&quot;20300&quot; value=&quot;Slide 9&quot;/&gt;&lt;property id=&quot;20307&quot; value=&quot;754&quot;/&gt;&lt;/object&gt;&lt;object type=&quot;3&quot; unique_id=&quot;536398&quot;&gt;&lt;property id=&quot;20148&quot; value=&quot;5&quot;/&gt;&lt;property id=&quot;20300&quot; value=&quot;Slide 11 - &amp;quot;51 Use Cases: What is Parallelism Over?&amp;quot;&quot;/&gt;&lt;property id=&quot;20307&quot; value=&quot;750&quot;/&gt;&lt;/object&gt;&lt;object type=&quot;3&quot; unique_id=&quot;536399&quot;&gt;&lt;property id=&quot;20148&quot; value=&quot;5&quot;/&gt;&lt;property id=&quot;20300&quot; value=&quot;Slide 12 - &amp;quot;Features of 51 Use Cases I&amp;quot;&quot;/&gt;&lt;property id=&quot;20307&quot; value=&quot;751&quot;/&gt;&lt;/object&gt;&lt;object type=&quot;3&quot; unique_id=&quot;536400&quot;&gt;&lt;property id=&quot;20148&quot; value=&quot;5&quot;/&gt;&lt;property id=&quot;20300&quot; value=&quot;Slide 13 - &amp;quot;Features of 51 Use Cases II&amp;quot;&quot;/&gt;&lt;property id=&quot;20307&quot; value=&quot;752&quot;/&gt;&lt;/object&gt;&lt;object type=&quot;3&quot; unique_id=&quot;536401&quot;&gt;&lt;property id=&quot;20148&quot; value=&quot;5&quot;/&gt;&lt;property id=&quot;20300&quot; value=&quot;Slide 25&quot;/&gt;&lt;property id=&quot;20307&quot; value=&quot;756&quot;/&gt;&lt;/object&gt;&lt;object type=&quot;3&quot; unique_id=&quot;536402&quot;&gt;&lt;property id=&quot;20148&quot; value=&quot;5&quot;/&gt;&lt;property id=&quot;20300&quot; value=&quot;Slide 29 - &amp;quot;6 Forms of MapReduce cover “all” circumstances  Also an interesting software (architecture) discussion&amp;quot;&quot;/&gt;&lt;property id=&quot;20307&quot; value=&quot;757&quot;/&gt;&lt;/object&gt;&lt;object type=&quot;3&quot; unique_id=&quot;536578&quot;&gt;&lt;property id=&quot;20148&quot; value=&quot;5&quot;/&gt;&lt;property id=&quot;20300&quot; value=&quot;Slide 43 - &amp;quot;Benchmarks and Ogres&amp;quot;&quot;/&gt;&lt;property id=&quot;20307&quot; value=&quot;758&quot;/&gt;&lt;/object&gt;&lt;object type=&quot;3&quot; unique_id=&quot;536931&quot;&gt;&lt;property id=&quot;20148&quot; value=&quot;5&quot;/&gt;&lt;property id=&quot;20300&quot; value=&quot;Slide 45&quot;/&gt;&lt;property id=&quot;20307&quot; value=&quot;759&quot;/&gt;&lt;/object&gt;&lt;object type=&quot;3&quot; unique_id=&quot;536932&quot;&gt;&lt;property id=&quot;20148&quot; value=&quot;5&quot;/&gt;&lt;property id=&quot;20300&quot; value=&quot;Slide 48&quot;/&gt;&lt;property id=&quot;20307&quot; value=&quot;760&quot;/&gt;&lt;/object&gt;&lt;object type=&quot;3&quot; unique_id=&quot;536933&quot;&gt;&lt;property id=&quot;20148&quot; value=&quot;5&quot;/&gt;&lt;property id=&quot;20300&quot; value=&quot;Slide 47&quot;/&gt;&lt;property id=&quot;20307&quot; value=&quot;762&quot;/&gt;&lt;/object&gt;&lt;object type=&quot;3&quot; unique_id=&quot;536934&quot;&gt;&lt;property id=&quot;20148&quot; value=&quot;5&quot;/&gt;&lt;property id=&quot;20300&quot; value=&quot;Slide 46&quot;/&gt;&lt;property id=&quot;20307&quot; value=&quot;761&quot;/&gt;&lt;/object&gt;&lt;object type=&quot;3&quot; unique_id=&quot;537147&quot;&gt;&lt;property id=&quot;20148&quot; value=&quot;5&quot;/&gt;&lt;property id=&quot;20300&quot; value=&quot;Slide 49&quot;/&gt;&lt;property id=&quot;20307&quot; value=&quot;763&quot;/&gt;&lt;/object&gt;&lt;object type=&quot;3&quot; unique_id=&quot;537796&quot;&gt;&lt;property id=&quot;20148&quot; value=&quot;5&quot;/&gt;&lt;property id=&quot;20300&quot; value=&quot;Slide 18 - &amp;quot;Classifying Applications and Benchmarks&amp;quot;&quot;/&gt;&lt;property id=&quot;20307&quot; value=&quot;769&quot;/&gt;&lt;/object&gt;&lt;object type=&quot;3&quot; unique_id=&quot;537797&quot;&gt;&lt;property id=&quot;20148&quot; value=&quot;5&quot;/&gt;&lt;property id=&quot;20300&quot; value=&quot;Slide 66 - &amp;quot;Conclusions&amp;quot;&quot;/&gt;&lt;property id=&quot;20307&quot; value=&quot;771&quot;/&gt;&lt;/object&gt;&lt;object type=&quot;3&quot; unique_id=&quot;537798&quot;&gt;&lt;property id=&quot;20148&quot; value=&quot;5&quot;/&gt;&lt;property id=&quot;20300&quot; value=&quot;Slide 55 - &amp;quot;Software Defined Distributed Systems&amp;quot;&quot;/&gt;&lt;property id=&quot;20307&quot; value=&quot;770&quot;/&gt;&lt;/object&gt;&lt;object type=&quot;3&quot; unique_id=&quot;537799&quot;&gt;&lt;property id=&quot;20148&quot; value=&quot;5&quot;/&gt;&lt;property id=&quot;20300&quot; value=&quot;Slide 30 - &amp;quot;8 Data Analysis Problem Architectures&amp;quot;&quot;/&gt;&lt;property id=&quot;20307&quot; value=&quot;764&quot;/&gt;&lt;/object&gt;&lt;object type=&quot;3&quot; unique_id=&quot;537800&quot;&gt;&lt;property id=&quot;20148&quot; value=&quot;5&quot;/&gt;&lt;property id=&quot;20300&quot; value=&quot;Slide 51&quot;/&gt;&lt;property id=&quot;20307&quot; value=&quot;765&quot;/&gt;&lt;/object&gt;&lt;object type=&quot;3&quot; unique_id=&quot;537801&quot;&gt;&lt;property id=&quot;20148&quot; value=&quot;5&quot;/&gt;&lt;property id=&quot;20300&quot; value=&quot;Slide 52 - &amp;quot;Functionality of 21 HPC-ABDS Layers&amp;quot;&quot;/&gt;&lt;property id=&quot;20307&quot; value=&quot;766&quot;/&gt;&lt;/object&gt;&lt;object type=&quot;3&quot; unique_id=&quot;537802&quot;&gt;&lt;property id=&quot;20148&quot; value=&quot;5&quot;/&gt;&lt;property id=&quot;20300&quot; value=&quot;Slide 53&quot;/&gt;&lt;property id=&quot;20307&quot; value=&quot;767&quot;/&gt;&lt;/object&gt;&lt;object type=&quot;3&quot; unique_id=&quot;537803&quot;&gt;&lt;property id=&quot;20148&quot; value=&quot;5&quot;/&gt;&lt;property id=&quot;20300&quot; value=&quot;Slide 54 - &amp;quot;Software for a Big Data Initiative&amp;quot;&quot;/&gt;&lt;property id=&quot;20307&quot; value=&quot;768&quot;/&gt;&lt;/object&gt;&lt;object type=&quot;3&quot; unique_id=&quot;538309&quot;&gt;&lt;property id=&quot;20148&quot; value=&quot;5&quot;/&gt;&lt;property id=&quot;20300&quot; value=&quot;Slide 2 - &amp;quot;Abstract&amp;quot;&quot;/&gt;&lt;property id=&quot;20307&quot; value=&quot;772&quot;/&gt;&lt;/object&gt;&lt;object type=&quot;3&quot; unique_id=&quot;539052&quot;&gt;&lt;property id=&quot;20148&quot; value=&quot;5&quot;/&gt;&lt;property id=&quot;20300&quot; value=&quot;Slide 58 - &amp;quot;CloudMesh SDDSaaS Architecture&amp;quot;&quot;/&gt;&lt;property id=&quot;20307&quot; value=&quot;774&quot;/&gt;&lt;/object&gt;&lt;object type=&quot;3&quot; unique_id=&quot;539053&quot;&gt;&lt;property id=&quot;20148&quot; value=&quot;5&quot;/&gt;&lt;property id=&quot;20300&quot; value=&quot;Slide 59 - &amp;quot;Cloudmesh and SDDSaaS Stack for HPC-ABDS&amp;quot;&quot;/&gt;&lt;property id=&quot;20307&quot; value=&quot;775&quot;/&gt;&lt;/object&gt;&lt;object type=&quot;3&quot; unique_id=&quot;539054&quot;&gt;&lt;property id=&quot;20148&quot; value=&quot;5&quot;/&gt;&lt;property id=&quot;20300&quot; value=&quot;Slide 60 - &amp;quot;Cloudmesh: from IaaS(NaaS) to Workflow (Orchestration)&amp;quot;&quot;/&gt;&lt;property id=&quot;20307&quot; value=&quot;776&quot;/&gt;&lt;/object&gt;&lt;object type=&quot;3&quot; unique_id=&quot;539055&quot;&gt;&lt;property id=&quot;20148&quot; value=&quot;5&quot;/&gt;&lt;property id=&quot;20300&quot; value=&quot;Slide 61 - &amp;quot;Cloudmesh Functionality&amp;quot;&quot;/&gt;&lt;property id=&quot;20307&quot; value=&quot;777&quot;/&gt;&lt;/object&gt;&lt;object type=&quot;3&quot; unique_id=&quot;539056&quot;&gt;&lt;property id=&quot;20148&quot; value=&quot;5&quot;/&gt;&lt;property id=&quot;20300&quot; value=&quot;Slide 62 - &amp;quot;Cloudmesh Components I&amp;quot;&quot;/&gt;&lt;property id=&quot;20307&quot; value=&quot;778&quot;/&gt;&lt;/object&gt;&lt;object type=&quot;3&quot; unique_id=&quot;539057&quot;&gt;&lt;property id=&quot;20148&quot; value=&quot;5&quot;/&gt;&lt;property id=&quot;20300&quot; value=&quot;Slide 63 - &amp;quot;Cloudmesh Components II&amp;quot;&quot;/&gt;&lt;property id=&quot;20307&quot; value=&quot;779&quot;/&gt;&lt;/object&gt;&lt;object type=&quot;3&quot; unique_id=&quot;539058&quot;&gt;&lt;property id=&quot;20148&quot; value=&quot;5&quot;/&gt;&lt;property id=&quot;20300&quot; value=&quot;Slide 64 - &amp;quot;… Working with VMs in Cloudmesh&amp;quot;&quot;/&gt;&lt;property id=&quot;20307&quot; value=&quot;780&quot;/&gt;&lt;/object&gt;&lt;object type=&quot;3&quot; unique_id=&quot;539059&quot;&gt;&lt;property id=&quot;20148&quot; value=&quot;5&quot;/&gt;&lt;property id=&quot;20300&quot; value=&quot;Slide 65&quot;/&gt;&lt;property id=&quot;20307&quot; value=&quot;781&quot;/&gt;&lt;/object&gt;&lt;object type=&quot;3&quot; unique_id=&quot;539320&quot;&gt;&lt;property id=&quot;20148&quot; value=&quot;5&quot;/&gt;&lt;property id=&quot;20300&quot; value=&quot;Slide 56 - &amp;quot;Functionality of Management/Configuration Systems&amp;quot;&quot;/&gt;&lt;property id=&quot;20307&quot; value=&quot;782&quot;/&gt;&lt;/object&gt;&lt;object type=&quot;3&quot; unique_id=&quot;539567&quot;&gt;&lt;property id=&quot;20148&quot; value=&quot;5&quot;/&gt;&lt;property id=&quot;20300&quot; value=&quot;Slide 57 - &amp;quot;Software Defined Distributed Systems Management Environments&amp;quot;&quot;/&gt;&lt;property id=&quot;20307&quot; value=&quot;783&quot;/&gt;&lt;/object&gt;&lt;object type=&quot;3&quot; unique_id=&quot;540372&quot;&gt;&lt;property id=&quot;20148&quot; value=&quot;5&quot;/&gt;&lt;property id=&quot;20300&quot; value=&quot;Slide 50 - &amp;quot;Big Data Software&amp;quot;&quot;/&gt;&lt;property id=&quot;20307&quot; value=&quot;78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30312</TotalTime>
  <Words>6233</Words>
  <Application>Microsoft Office PowerPoint</Application>
  <PresentationFormat>On-screen Show (4:3)</PresentationFormat>
  <Paragraphs>1206</Paragraphs>
  <Slides>66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66</vt:i4>
      </vt:variant>
    </vt:vector>
  </HeadingPairs>
  <TitlesOfParts>
    <vt:vector size="88" baseType="lpstr">
      <vt:lpstr>MS Mincho</vt:lpstr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Iskoola Pota</vt:lpstr>
      <vt:lpstr>Symbol</vt:lpstr>
      <vt:lpstr>Times New Roman</vt:lpstr>
      <vt:lpstr>Wingdings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2_Blank Presentation</vt:lpstr>
      <vt:lpstr>2_Office Theme</vt:lpstr>
      <vt:lpstr>Classification of Big Data Applications and Convergence of HPC and Cloud Technology</vt:lpstr>
      <vt:lpstr>Abstract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PowerPoint Presentation</vt:lpstr>
      <vt:lpstr>PowerPoint Presentation</vt:lpstr>
      <vt:lpstr>Features and Examples</vt:lpstr>
      <vt:lpstr>51 Use Cases: What is Parallelism Over?</vt:lpstr>
      <vt:lpstr>Features of 51 Use Cases I</vt:lpstr>
      <vt:lpstr>Features of 51 Use Cases II</vt:lpstr>
      <vt:lpstr>Local and Global Machine Learning</vt:lpstr>
      <vt:lpstr>13 Image-based Use Cases</vt:lpstr>
      <vt:lpstr>Internet of Things and Streaming Apps</vt:lpstr>
      <vt:lpstr>Big Data Patterns – the Ogres Benchmarking</vt:lpstr>
      <vt:lpstr>Classifying Applications and Benchmarks</vt:lpstr>
      <vt:lpstr>7 Computational Giants of  NRC Massive Data Analysis Report </vt:lpstr>
      <vt:lpstr>HPC Benchmark Classics</vt:lpstr>
      <vt:lpstr>13 Berkeley Dwarfs</vt:lpstr>
      <vt:lpstr>Facets of the Ogres</vt:lpstr>
      <vt:lpstr>Introducing Big Data Ogres and their Facets I</vt:lpstr>
      <vt:lpstr>Introducing Big Data Ogres and their Facets II</vt:lpstr>
      <vt:lpstr>PowerPoint Presentation</vt:lpstr>
      <vt:lpstr>Facets of the Ogres  Problem Architecture  Meta or Macro Aspects of Ogres</vt:lpstr>
      <vt:lpstr>Problem Architecture View of Ogres (Meta or MacroPatterns)</vt:lpstr>
      <vt:lpstr>Relation of Problem and Machine Architecture</vt:lpstr>
      <vt:lpstr>6 Forms of MapReduce cover “all” circumstances  Also an interesting software (architecture) discussion</vt:lpstr>
      <vt:lpstr>8 Data Analysis Problem Architectures</vt:lpstr>
      <vt:lpstr>Ogre Facets  Execution Features View</vt:lpstr>
      <vt:lpstr>One View of Ogres has Facets that are micropatterns or Execution Features</vt:lpstr>
      <vt:lpstr>Facets of the Ogres  Data Source and Style Aspects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Facets of the Ogres   Processing View</vt:lpstr>
      <vt:lpstr>Facets in Processing (runtime) View of Ogres I </vt:lpstr>
      <vt:lpstr>Facets in Processing (run time) View of Ogres II</vt:lpstr>
      <vt:lpstr>PowerPoint Presentation</vt:lpstr>
      <vt:lpstr>Benchmarks and Ogres</vt:lpstr>
      <vt:lpstr>Benchmarks/Mini-apps spanning Facets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Data Software</vt:lpstr>
      <vt:lpstr>PowerPoint Presentation</vt:lpstr>
      <vt:lpstr>Functionality of 21 HPC-ABDS Layers</vt:lpstr>
      <vt:lpstr>PowerPoint Presentation</vt:lpstr>
      <vt:lpstr>Software for a Big Data Initiative</vt:lpstr>
      <vt:lpstr>Software Defined Distributed Systems</vt:lpstr>
      <vt:lpstr>Functionality of Management/Configuration Systems</vt:lpstr>
      <vt:lpstr>Software Defined Distributed Systems Management Environments</vt:lpstr>
      <vt:lpstr>CloudMesh SDDSaaS Architecture</vt:lpstr>
      <vt:lpstr>Cloudmesh and SDDSaaS Stack for HPC-ABDS</vt:lpstr>
      <vt:lpstr>Cloudmesh: from IaaS(NaaS) to Workflow (Orchestration)</vt:lpstr>
      <vt:lpstr>Cloudmesh Functionality</vt:lpstr>
      <vt:lpstr>Cloudmesh Components I</vt:lpstr>
      <vt:lpstr>Cloudmesh Components II</vt:lpstr>
      <vt:lpstr>… Working with VMs in Cloudmesh</vt:lpstr>
      <vt:lpstr>PowerPoint Presentation</vt:lpstr>
      <vt:lpstr>Conclusions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619</cp:revision>
  <dcterms:created xsi:type="dcterms:W3CDTF">2014-02-25T01:32:12Z</dcterms:created>
  <dcterms:modified xsi:type="dcterms:W3CDTF">2015-08-17T20:22:14Z</dcterms:modified>
</cp:coreProperties>
</file>