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5"/>
    <p:sldMasterId id="2147483681" r:id="rId6"/>
    <p:sldMasterId id="2147483689" r:id="rId7"/>
    <p:sldMasterId id="2147483697" r:id="rId8"/>
    <p:sldMasterId id="2147483705" r:id="rId9"/>
    <p:sldMasterId id="2147483713" r:id="rId10"/>
    <p:sldMasterId id="2147483735" r:id="rId11"/>
    <p:sldMasterId id="2147483770" r:id="rId12"/>
    <p:sldMasterId id="2147483790" r:id="rId13"/>
  </p:sldMasterIdLst>
  <p:notesMasterIdLst>
    <p:notesMasterId r:id="rId67"/>
  </p:notesMasterIdLst>
  <p:sldIdLst>
    <p:sldId id="629" r:id="rId14"/>
    <p:sldId id="772" r:id="rId15"/>
    <p:sldId id="298" r:id="rId16"/>
    <p:sldId id="626" r:id="rId17"/>
    <p:sldId id="748" r:id="rId18"/>
    <p:sldId id="749" r:id="rId19"/>
    <p:sldId id="316" r:id="rId20"/>
    <p:sldId id="753" r:id="rId21"/>
    <p:sldId id="754" r:id="rId22"/>
    <p:sldId id="630" r:id="rId23"/>
    <p:sldId id="751" r:id="rId24"/>
    <p:sldId id="752" r:id="rId25"/>
    <p:sldId id="456" r:id="rId26"/>
    <p:sldId id="627" r:id="rId27"/>
    <p:sldId id="628" r:id="rId28"/>
    <p:sldId id="712" r:id="rId29"/>
    <p:sldId id="769" r:id="rId30"/>
    <p:sldId id="633" r:id="rId31"/>
    <p:sldId id="635" r:id="rId32"/>
    <p:sldId id="636" r:id="rId33"/>
    <p:sldId id="637" r:id="rId34"/>
    <p:sldId id="638" r:id="rId35"/>
    <p:sldId id="639" r:id="rId36"/>
    <p:sldId id="756" r:id="rId37"/>
    <p:sldId id="641" r:id="rId38"/>
    <p:sldId id="643" r:id="rId39"/>
    <p:sldId id="691" r:id="rId40"/>
    <p:sldId id="757" r:id="rId41"/>
    <p:sldId id="764" r:id="rId42"/>
    <p:sldId id="644" r:id="rId43"/>
    <p:sldId id="646" r:id="rId44"/>
    <p:sldId id="647" r:id="rId45"/>
    <p:sldId id="649" r:id="rId46"/>
    <p:sldId id="650" r:id="rId47"/>
    <p:sldId id="688" r:id="rId48"/>
    <p:sldId id="689" r:id="rId49"/>
    <p:sldId id="690" r:id="rId50"/>
    <p:sldId id="651" r:id="rId51"/>
    <p:sldId id="653" r:id="rId52"/>
    <p:sldId id="654" r:id="rId53"/>
    <p:sldId id="683" r:id="rId54"/>
    <p:sldId id="758" r:id="rId55"/>
    <p:sldId id="742" r:id="rId56"/>
    <p:sldId id="785" r:id="rId57"/>
    <p:sldId id="765" r:id="rId58"/>
    <p:sldId id="767" r:id="rId59"/>
    <p:sldId id="768" r:id="rId60"/>
    <p:sldId id="770" r:id="rId61"/>
    <p:sldId id="783" r:id="rId62"/>
    <p:sldId id="775" r:id="rId63"/>
    <p:sldId id="782" r:id="rId64"/>
    <p:sldId id="774" r:id="rId65"/>
    <p:sldId id="771" r:id="rId66"/>
  </p:sldIdLst>
  <p:sldSz cx="9144000" cy="6858000" type="screen4x3"/>
  <p:notesSz cx="6858000" cy="9144000"/>
  <p:custDataLst>
    <p:tags r:id="rId6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E7E78D"/>
    <a:srgbClr val="BDE2A2"/>
    <a:srgbClr val="B4DE94"/>
    <a:srgbClr val="8FF24C"/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26" autoAdjust="0"/>
    <p:restoredTop sz="96086" autoAdjust="0"/>
  </p:normalViewPr>
  <p:slideViewPr>
    <p:cSldViewPr snapToGrid="0" snapToObjects="1">
      <p:cViewPr varScale="1">
        <p:scale>
          <a:sx n="101" d="100"/>
          <a:sy n="101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tags" Target="tags/tag1.xml"/><Relationship Id="rId7" Type="http://schemas.openxmlformats.org/officeDocument/2006/relationships/slideMaster" Target="slideMasters/slideMaster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38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69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61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30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39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0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84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6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8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1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08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5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4EB4-5598-40D3-88E5-16B91A0484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2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87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2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1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96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1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1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33241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03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07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8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105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88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787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72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10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735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634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1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927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20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1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4B85148-DB98-4269-ACE6-2DF49F9918C9}" type="slidenum">
              <a:rPr lang="en-US" i="1" smtClean="0">
                <a:solidFill>
                  <a:prstClr val="black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i="1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89" r:id="rId7"/>
    <p:sldLayoutId id="2147483660" r:id="rId8"/>
    <p:sldLayoutId id="2147483745" r:id="rId9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40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spidal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://www.infomall.org/" TargetMode="External"/><Relationship Id="rId5" Type="http://schemas.openxmlformats.org/officeDocument/2006/relationships/hyperlink" Target="mailto:gcf@indiana.edu" TargetMode="External"/><Relationship Id="rId4" Type="http://schemas.openxmlformats.org/officeDocument/2006/relationships/hyperlink" Target="http://hpc-abds.org/kaleidoscop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.edu/catalog.php?record_id=1837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igdatawg.nist.gov/V1_output_docs.php" TargetMode="External"/><Relationship Id="rId1" Type="http://schemas.openxmlformats.org/officeDocument/2006/relationships/slideLayout" Target="../slideLayouts/slideLayout5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4" Type="http://schemas.openxmlformats.org/officeDocument/2006/relationships/hyperlink" Target="https://bigdatacoursespring2014.appspot.com/cour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nowledgegrid.net/skg2015/images/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42"/>
          <a:stretch/>
        </p:blipFill>
        <p:spPr bwMode="auto">
          <a:xfrm>
            <a:off x="576615" y="1140273"/>
            <a:ext cx="7990770" cy="18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581"/>
            <a:ext cx="9144000" cy="112753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Classification of Big Data Applications and Convergence of HPC and Cloud Technology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944351"/>
            <a:ext cx="9144000" cy="838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11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International Conference on Semantics, Knowledge and </a:t>
            </a:r>
            <a:r>
              <a:rPr lang="en-US" b="1" dirty="0" smtClean="0">
                <a:solidFill>
                  <a:schemeClr val="tx1"/>
                </a:solidFill>
              </a:rPr>
              <a:t>Grids</a:t>
            </a:r>
          </a:p>
          <a:p>
            <a:r>
              <a:rPr lang="en-US" b="1" dirty="0">
                <a:solidFill>
                  <a:schemeClr val="tx1"/>
                </a:solidFill>
              </a:rPr>
              <a:t>SKG 2015, Aug 19 -21, 2015, Beijing, China,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See: </a:t>
            </a:r>
            <a:r>
              <a:rPr lang="en-US" sz="1600" b="1" dirty="0">
                <a:solidFill>
                  <a:schemeClr val="tx1"/>
                </a:solidFill>
                <a:hlinkClick r:id="rId4"/>
              </a:rPr>
              <a:t>http://hpc-abds.org/kaleidoscope</a:t>
            </a:r>
            <a:r>
              <a:rPr lang="en-US" sz="1600" b="1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sz="1600" b="1" dirty="0" smtClean="0">
                <a:solidFill>
                  <a:schemeClr val="tx1"/>
                </a:solidFill>
              </a:rPr>
              <a:t> for details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4304" y="3984498"/>
            <a:ext cx="6728096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August 20 2015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5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6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hlinkClick r:id="rId6"/>
              </a:rPr>
              <a:t>www.infomall.org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>
                <a:solidFill>
                  <a:prstClr val="black"/>
                </a:solidFill>
                <a:hlinkClick r:id="rId7"/>
              </a:rPr>
              <a:t>http://spidal.org</a:t>
            </a:r>
            <a:r>
              <a:rPr lang="en-US" sz="2000" dirty="0" smtClean="0">
                <a:solidFill>
                  <a:prstClr val="black"/>
                </a:solidFill>
                <a:hlinkClick r:id="rId7"/>
              </a:rPr>
              <a:t>/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</a:t>
            </a:r>
            <a:r>
              <a:rPr lang="en-US" dirty="0" smtClean="0">
                <a:solidFill>
                  <a:prstClr val="black"/>
                </a:solidFill>
                <a:cs typeface="Times New Roman" pitchFamily="18" charset="0"/>
              </a:rPr>
              <a:t>Computing, Digital 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Features and Examples</a:t>
            </a:r>
            <a:endParaRPr 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1"/>
            <a:ext cx="8382000" cy="607559"/>
          </a:xfrm>
        </p:spPr>
        <p:txBody>
          <a:bodyPr>
            <a:noAutofit/>
          </a:bodyPr>
          <a:lstStyle/>
          <a:p>
            <a:r>
              <a:rPr lang="en-US" b="1" dirty="0" smtClean="0"/>
              <a:t>Features of 51 Use Cases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0386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CC00FF"/>
                </a:solidFill>
              </a:rPr>
              <a:t>PP (26)</a:t>
            </a:r>
            <a:r>
              <a:rPr lang="en-US" sz="2200" dirty="0" smtClean="0">
                <a:solidFill>
                  <a:srgbClr val="CC00FF"/>
                </a:solidFill>
              </a:rPr>
              <a:t> </a:t>
            </a:r>
            <a:r>
              <a:rPr lang="en-US" sz="2200" b="1" dirty="0" smtClean="0"/>
              <a:t>“All” </a:t>
            </a:r>
            <a:r>
              <a:rPr lang="en-US" sz="2200" dirty="0" smtClean="0"/>
              <a:t>Pleasingly </a:t>
            </a:r>
            <a:r>
              <a:rPr lang="en-US" sz="2200" dirty="0"/>
              <a:t>Parallel or Map Only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MR (18) </a:t>
            </a:r>
            <a:r>
              <a:rPr lang="en-US" sz="2200" dirty="0" smtClean="0"/>
              <a:t>Classic </a:t>
            </a:r>
            <a:r>
              <a:rPr lang="en-US" sz="2200" dirty="0"/>
              <a:t>MapReduce MR (add </a:t>
            </a:r>
            <a:r>
              <a:rPr lang="en-US" sz="2200" dirty="0" err="1"/>
              <a:t>MRStat</a:t>
            </a:r>
            <a:r>
              <a:rPr lang="en-US" sz="2200" dirty="0"/>
              <a:t> below for full count)</a:t>
            </a:r>
          </a:p>
          <a:p>
            <a:r>
              <a:rPr lang="en-US" sz="2200" b="1" dirty="0" err="1" smtClean="0">
                <a:solidFill>
                  <a:srgbClr val="CC00FF"/>
                </a:solidFill>
              </a:rPr>
              <a:t>MRStat</a:t>
            </a:r>
            <a:r>
              <a:rPr lang="en-US" sz="2200" b="1" dirty="0" smtClean="0">
                <a:solidFill>
                  <a:srgbClr val="CC00FF"/>
                </a:solidFill>
              </a:rPr>
              <a:t> (7</a:t>
            </a:r>
            <a:r>
              <a:rPr lang="en-US" sz="2200" dirty="0" smtClean="0"/>
              <a:t>) Simple </a:t>
            </a:r>
            <a:r>
              <a:rPr lang="en-US" sz="2200" dirty="0"/>
              <a:t>version of MR where key computations are simple reduction as found in statistical averages such as histograms and averages</a:t>
            </a:r>
          </a:p>
          <a:p>
            <a:r>
              <a:rPr lang="en-US" sz="2200" b="1" dirty="0" err="1" smtClean="0">
                <a:solidFill>
                  <a:srgbClr val="CC00FF"/>
                </a:solidFill>
              </a:rPr>
              <a:t>MRIter</a:t>
            </a:r>
            <a:r>
              <a:rPr lang="en-US" sz="2200" b="1" dirty="0" smtClean="0">
                <a:solidFill>
                  <a:srgbClr val="CC00FF"/>
                </a:solidFill>
              </a:rPr>
              <a:t> (23</a:t>
            </a:r>
            <a:r>
              <a:rPr lang="en-US" sz="2200" dirty="0" smtClean="0">
                <a:solidFill>
                  <a:srgbClr val="CC00FF"/>
                </a:solidFill>
              </a:rPr>
              <a:t>)</a:t>
            </a:r>
            <a:r>
              <a:rPr lang="en-US" sz="2200" dirty="0" smtClean="0"/>
              <a:t> Iterative </a:t>
            </a:r>
            <a:r>
              <a:rPr lang="en-US" sz="2200" dirty="0"/>
              <a:t>MapReduce or </a:t>
            </a:r>
            <a:r>
              <a:rPr lang="en-US" sz="2200" dirty="0" smtClean="0"/>
              <a:t>MPI (Spark, Twister)</a:t>
            </a:r>
            <a:endParaRPr lang="en-US" sz="2200" dirty="0"/>
          </a:p>
          <a:p>
            <a:r>
              <a:rPr lang="en-US" sz="2200" b="1" dirty="0" smtClean="0">
                <a:solidFill>
                  <a:srgbClr val="CC00FF"/>
                </a:solidFill>
              </a:rPr>
              <a:t>Graph (9)</a:t>
            </a:r>
            <a:r>
              <a:rPr lang="en-US" sz="2200" dirty="0" smtClean="0"/>
              <a:t> Complex </a:t>
            </a:r>
            <a:r>
              <a:rPr lang="en-US" sz="2200" dirty="0"/>
              <a:t>graph data structure needed in analysis 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Fusion (11)</a:t>
            </a:r>
            <a:r>
              <a:rPr lang="en-US" sz="2200" dirty="0" smtClean="0"/>
              <a:t> Integrate </a:t>
            </a:r>
            <a:r>
              <a:rPr lang="en-US" sz="2200" dirty="0"/>
              <a:t>diverse data to aid discovery/decision making; could involve sophisticated algorithms or could just be a portal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Streaming (41) </a:t>
            </a:r>
            <a:r>
              <a:rPr lang="en-US" sz="2200" dirty="0" smtClean="0"/>
              <a:t>Some </a:t>
            </a:r>
            <a:r>
              <a:rPr lang="en-US" sz="2200" dirty="0"/>
              <a:t>data comes in incrementally and is processed this way</a:t>
            </a:r>
          </a:p>
          <a:p>
            <a:r>
              <a:rPr lang="en-US" sz="2200" b="1" dirty="0">
                <a:solidFill>
                  <a:srgbClr val="CC00FF"/>
                </a:solidFill>
              </a:rPr>
              <a:t>Classify	</a:t>
            </a:r>
            <a:r>
              <a:rPr lang="en-US" sz="2200" b="1" dirty="0" smtClean="0">
                <a:solidFill>
                  <a:srgbClr val="CC00FF"/>
                </a:solidFill>
              </a:rPr>
              <a:t>(30) </a:t>
            </a:r>
            <a:r>
              <a:rPr lang="en-US" sz="2200" dirty="0" smtClean="0"/>
              <a:t>Classification</a:t>
            </a:r>
            <a:r>
              <a:rPr lang="en-US" sz="2200" dirty="0"/>
              <a:t>: divide data into </a:t>
            </a:r>
            <a:r>
              <a:rPr lang="en-US" sz="2200" dirty="0" smtClean="0"/>
              <a:t>categories</a:t>
            </a:r>
          </a:p>
          <a:p>
            <a:r>
              <a:rPr lang="en-US" sz="2200" b="1" dirty="0" smtClean="0">
                <a:solidFill>
                  <a:srgbClr val="CC00FF"/>
                </a:solidFill>
              </a:rPr>
              <a:t>S/Q (12) </a:t>
            </a:r>
            <a:r>
              <a:rPr lang="en-US" sz="2200" dirty="0" smtClean="0"/>
              <a:t>Index</a:t>
            </a:r>
            <a:r>
              <a:rPr lang="en-US" sz="2200" dirty="0"/>
              <a:t>, Search and Query</a:t>
            </a:r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6"/>
            <a:ext cx="8382000" cy="606014"/>
          </a:xfrm>
        </p:spPr>
        <p:txBody>
          <a:bodyPr/>
          <a:lstStyle/>
          <a:p>
            <a:r>
              <a:rPr lang="en-US" b="1" dirty="0"/>
              <a:t>Features of 51 Use Cases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" y="609600"/>
            <a:ext cx="9142412" cy="4038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C00FF"/>
                </a:solidFill>
              </a:rPr>
              <a:t>CF (4) </a:t>
            </a:r>
            <a:r>
              <a:rPr lang="en-US" dirty="0" smtClean="0"/>
              <a:t>Collaborative </a:t>
            </a:r>
            <a:r>
              <a:rPr lang="en-US" dirty="0"/>
              <a:t>Filtering for recommender engines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LML (36) </a:t>
            </a:r>
            <a:r>
              <a:rPr lang="en-US" dirty="0" smtClean="0"/>
              <a:t>Local </a:t>
            </a:r>
            <a:r>
              <a:rPr lang="en-US" dirty="0"/>
              <a:t>Machine Learning (Independent for each parallel entity</a:t>
            </a:r>
            <a:r>
              <a:rPr lang="en-US" dirty="0" smtClean="0"/>
              <a:t>) – application could have GML as well</a:t>
            </a:r>
            <a:endParaRPr lang="en-US" dirty="0"/>
          </a:p>
          <a:p>
            <a:r>
              <a:rPr lang="en-US" b="1" dirty="0" smtClean="0">
                <a:solidFill>
                  <a:srgbClr val="CC00FF"/>
                </a:solidFill>
              </a:rPr>
              <a:t>GML (23) </a:t>
            </a:r>
            <a:r>
              <a:rPr lang="en-US" dirty="0" smtClean="0"/>
              <a:t>Global </a:t>
            </a:r>
            <a:r>
              <a:rPr lang="en-US" dirty="0"/>
              <a:t>Machine Learning: Deep Learning, Clustering, LDA, PLSI, MDS, </a:t>
            </a:r>
          </a:p>
          <a:p>
            <a:pPr lvl="1"/>
            <a:r>
              <a:rPr lang="en-US" sz="1800" dirty="0"/>
              <a:t>Large Scale Optimizations as in </a:t>
            </a:r>
            <a:r>
              <a:rPr lang="en-US" sz="1800" dirty="0" err="1"/>
              <a:t>Variational</a:t>
            </a:r>
            <a:r>
              <a:rPr lang="en-US" sz="1800" dirty="0"/>
              <a:t> Bayes, MCMC, Lifted Belief Propagation, Stochastic Gradient Descent, L-BFGS, </a:t>
            </a:r>
            <a:r>
              <a:rPr lang="en-US" sz="1800" dirty="0" err="1"/>
              <a:t>Levenberg</a:t>
            </a:r>
            <a:r>
              <a:rPr lang="en-US" sz="1800" dirty="0"/>
              <a:t>-Marquardt . Can call EGO or Exascale Global Optimization with scalable parallel algorithm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Workflow (51) </a:t>
            </a:r>
            <a:r>
              <a:rPr lang="en-US" dirty="0" smtClean="0"/>
              <a:t>Universal 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GIS (16) </a:t>
            </a:r>
            <a:r>
              <a:rPr lang="en-US" dirty="0" smtClean="0"/>
              <a:t>Geotagged </a:t>
            </a:r>
            <a:r>
              <a:rPr lang="en-US" dirty="0"/>
              <a:t>data and often displayed in ESRI, Microsoft Virtual Earth, Google Earth, </a:t>
            </a:r>
            <a:r>
              <a:rPr lang="en-US" dirty="0" err="1"/>
              <a:t>GeoServer</a:t>
            </a:r>
            <a:r>
              <a:rPr lang="en-US" dirty="0"/>
              <a:t> etc.</a:t>
            </a:r>
          </a:p>
          <a:p>
            <a:r>
              <a:rPr lang="en-US" b="1" dirty="0">
                <a:solidFill>
                  <a:srgbClr val="CC00FF"/>
                </a:solidFill>
              </a:rPr>
              <a:t>HPC	</a:t>
            </a:r>
            <a:r>
              <a:rPr lang="en-US" b="1" dirty="0" smtClean="0">
                <a:solidFill>
                  <a:srgbClr val="CC00FF"/>
                </a:solidFill>
              </a:rPr>
              <a:t>(5) </a:t>
            </a:r>
            <a:r>
              <a:rPr lang="en-US" dirty="0" smtClean="0"/>
              <a:t>Classic </a:t>
            </a:r>
            <a:r>
              <a:rPr lang="en-US" dirty="0"/>
              <a:t>large-scale simulation of cosmos, materials, etc. generating (visualization) data</a:t>
            </a:r>
          </a:p>
          <a:p>
            <a:r>
              <a:rPr lang="en-US" b="1" dirty="0" smtClean="0">
                <a:solidFill>
                  <a:srgbClr val="CC00FF"/>
                </a:solidFill>
              </a:rPr>
              <a:t>Agent (2) </a:t>
            </a:r>
            <a:r>
              <a:rPr lang="en-US" dirty="0" smtClean="0"/>
              <a:t>Simulations </a:t>
            </a:r>
            <a:r>
              <a:rPr lang="en-US" dirty="0"/>
              <a:t>of models of data-defined macroscopic entities represented as agents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15"/>
            <a:ext cx="9144000" cy="700877"/>
          </a:xfrm>
        </p:spPr>
        <p:txBody>
          <a:bodyPr>
            <a:normAutofit/>
          </a:bodyPr>
          <a:lstStyle/>
          <a:p>
            <a:r>
              <a:rPr lang="en-US" b="1" dirty="0" smtClean="0"/>
              <a:t>Local and Global Machine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6778"/>
            <a:ext cx="9144000" cy="539621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Many applications </a:t>
            </a:r>
            <a:r>
              <a:rPr lang="en-US" dirty="0" smtClean="0"/>
              <a:t>use </a:t>
            </a:r>
            <a:r>
              <a:rPr lang="en-US" b="1" dirty="0" smtClean="0"/>
              <a:t>LML or Local machine Learning </a:t>
            </a:r>
            <a:r>
              <a:rPr lang="en-US" dirty="0" smtClean="0"/>
              <a:t>where machine learning (often from R) is run separately on every data item such as on every image </a:t>
            </a:r>
          </a:p>
          <a:p>
            <a:r>
              <a:rPr lang="en-US" b="1" dirty="0" smtClean="0"/>
              <a:t>But others </a:t>
            </a:r>
            <a:r>
              <a:rPr lang="en-US" dirty="0" smtClean="0"/>
              <a:t>are</a:t>
            </a:r>
            <a:r>
              <a:rPr lang="en-US" b="1" dirty="0" smtClean="0"/>
              <a:t> GML </a:t>
            </a:r>
            <a:r>
              <a:rPr lang="en-US" dirty="0" smtClean="0"/>
              <a:t>Global Machine Learning where  machine learning is a single algorithm run over all data items (over all nodes in computer)</a:t>
            </a:r>
          </a:p>
          <a:p>
            <a:pPr lvl="1"/>
            <a:r>
              <a:rPr lang="en-US" b="1" dirty="0" smtClean="0"/>
              <a:t>maximum likelihood or </a:t>
            </a:r>
            <a:r>
              <a:rPr lang="en-US" b="1" dirty="0" smtClean="0">
                <a:sym typeface="Symbol" panose="05050102010706020507" pitchFamily="18" charset="2"/>
              </a:rPr>
              <a:t></a:t>
            </a:r>
            <a:r>
              <a:rPr lang="en-US" b="1" baseline="30000" dirty="0" smtClean="0">
                <a:sym typeface="Symbol" panose="05050102010706020507" pitchFamily="18" charset="2"/>
              </a:rPr>
              <a:t>2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with a sum over the N data items – documents, sequences, items to be sold, images etc. and often </a:t>
            </a:r>
            <a:r>
              <a:rPr lang="en-US" dirty="0">
                <a:sym typeface="Symbol" panose="05050102010706020507" pitchFamily="18" charset="2"/>
              </a:rPr>
              <a:t>links (point-pairs</a:t>
            </a:r>
            <a:r>
              <a:rPr lang="en-US" dirty="0" smtClean="0">
                <a:sym typeface="Symbol" panose="05050102010706020507" pitchFamily="18" charset="2"/>
              </a:rPr>
              <a:t>). </a:t>
            </a:r>
          </a:p>
          <a:p>
            <a:pPr lvl="1"/>
            <a:r>
              <a:rPr lang="en-US" b="1" dirty="0" smtClean="0">
                <a:sym typeface="Symbol" panose="05050102010706020507" pitchFamily="18" charset="2"/>
              </a:rPr>
              <a:t>Graph analytics </a:t>
            </a:r>
            <a:r>
              <a:rPr lang="en-US" dirty="0" smtClean="0">
                <a:sym typeface="Symbol" panose="05050102010706020507" pitchFamily="18" charset="2"/>
              </a:rPr>
              <a:t>is typically GML</a:t>
            </a:r>
          </a:p>
          <a:p>
            <a:r>
              <a:rPr lang="en-US" dirty="0" smtClean="0">
                <a:sym typeface="Symbol" panose="05050102010706020507" pitchFamily="18" charset="2"/>
              </a:rPr>
              <a:t>Covering </a:t>
            </a:r>
            <a:r>
              <a:rPr lang="en-US" b="1" dirty="0" smtClean="0">
                <a:sym typeface="Symbol" panose="05050102010706020507" pitchFamily="18" charset="2"/>
              </a:rPr>
              <a:t>clustering</a:t>
            </a:r>
            <a:r>
              <a:rPr lang="en-US" dirty="0" smtClean="0">
                <a:sym typeface="Symbol" panose="05050102010706020507" pitchFamily="18" charset="2"/>
              </a:rPr>
              <a:t>/community detection, mixture models, topic determination, Multidimensional scaling, (</a:t>
            </a:r>
            <a:r>
              <a:rPr lang="en-US" b="1" dirty="0" smtClean="0">
                <a:sym typeface="Symbol" panose="05050102010706020507" pitchFamily="18" charset="2"/>
              </a:rPr>
              <a:t>Deep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  <a:r>
              <a:rPr lang="en-US" b="1" dirty="0" smtClean="0">
                <a:sym typeface="Symbol" panose="05050102010706020507" pitchFamily="18" charset="2"/>
              </a:rPr>
              <a:t>Learning Networks</a:t>
            </a:r>
          </a:p>
          <a:p>
            <a:r>
              <a:rPr lang="en-US" b="1" dirty="0" smtClean="0">
                <a:sym typeface="Symbol" panose="05050102010706020507" pitchFamily="18" charset="2"/>
              </a:rPr>
              <a:t>PageRank</a:t>
            </a:r>
            <a:r>
              <a:rPr lang="en-US" dirty="0" smtClean="0">
                <a:sym typeface="Symbol" panose="05050102010706020507" pitchFamily="18" charset="2"/>
              </a:rPr>
              <a:t> is “just” parallel linear algebra</a:t>
            </a:r>
          </a:p>
          <a:p>
            <a:r>
              <a:rPr lang="en-US" dirty="0" smtClean="0">
                <a:sym typeface="Symbol" panose="05050102010706020507" pitchFamily="18" charset="2"/>
              </a:rPr>
              <a:t>Note many </a:t>
            </a:r>
            <a:r>
              <a:rPr lang="en-US" b="1" dirty="0" smtClean="0">
                <a:sym typeface="Symbol" panose="05050102010706020507" pitchFamily="18" charset="2"/>
              </a:rPr>
              <a:t>Mahout</a:t>
            </a:r>
            <a:r>
              <a:rPr lang="en-US" dirty="0" smtClean="0">
                <a:sym typeface="Symbol" panose="05050102010706020507" pitchFamily="18" charset="2"/>
              </a:rPr>
              <a:t> algorithms are sequential – partly as MapReduce limited; partly because parallelism unclear</a:t>
            </a:r>
          </a:p>
          <a:p>
            <a:pPr lvl="1"/>
            <a:r>
              <a:rPr lang="en-US" b="1" dirty="0" err="1" smtClean="0">
                <a:sym typeface="Symbol" panose="05050102010706020507" pitchFamily="18" charset="2"/>
              </a:rPr>
              <a:t>MLLib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(Spark based) better</a:t>
            </a:r>
          </a:p>
          <a:p>
            <a:r>
              <a:rPr lang="en-US" b="1" dirty="0" smtClean="0">
                <a:sym typeface="Symbol" panose="05050102010706020507" pitchFamily="18" charset="2"/>
              </a:rPr>
              <a:t>SVM</a:t>
            </a:r>
            <a:r>
              <a:rPr lang="en-US" dirty="0" smtClean="0">
                <a:sym typeface="Symbol" panose="05050102010706020507" pitchFamily="18" charset="2"/>
              </a:rPr>
              <a:t> and </a:t>
            </a:r>
            <a:r>
              <a:rPr lang="en-US" b="1" dirty="0" smtClean="0">
                <a:sym typeface="Symbol" panose="05050102010706020507" pitchFamily="18" charset="2"/>
              </a:rPr>
              <a:t>Hidden Markov Models </a:t>
            </a:r>
            <a:r>
              <a:rPr lang="en-US" dirty="0" smtClean="0">
                <a:sym typeface="Symbol" panose="05050102010706020507" pitchFamily="18" charset="2"/>
              </a:rPr>
              <a:t>do not use large scale parallelization in practice?</a:t>
            </a:r>
            <a:endParaRPr lang="en-US" b="1" dirty="0" smtClean="0">
              <a:sym typeface="Symbol" panose="05050102010706020507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30"/>
            <a:ext cx="8229600" cy="709001"/>
          </a:xfrm>
        </p:spPr>
        <p:txBody>
          <a:bodyPr>
            <a:normAutofit/>
          </a:bodyPr>
          <a:lstStyle/>
          <a:p>
            <a:r>
              <a:rPr lang="en-US" b="1" dirty="0" smtClean="0"/>
              <a:t>13 Image-based Use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0504"/>
            <a:ext cx="9081477" cy="5249008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13-15 Military Sensor Data Analysis/ Intelligence </a:t>
            </a:r>
            <a:r>
              <a:rPr lang="en-US" sz="2400" b="1" dirty="0">
                <a:solidFill>
                  <a:srgbClr val="C00000"/>
                </a:solidFill>
              </a:rPr>
              <a:t>PP, </a:t>
            </a:r>
            <a:r>
              <a:rPr lang="en-US" sz="2400" b="1" dirty="0" smtClean="0">
                <a:solidFill>
                  <a:srgbClr val="C00000"/>
                </a:solidFill>
              </a:rPr>
              <a:t>LML, GIS, MR</a:t>
            </a:r>
          </a:p>
          <a:p>
            <a:r>
              <a:rPr lang="en-US" sz="2400" b="1" dirty="0" smtClean="0"/>
              <a:t>7:Pathology </a:t>
            </a:r>
            <a:r>
              <a:rPr lang="en-US" sz="2400" b="1" dirty="0"/>
              <a:t>Imaging/ Digital </a:t>
            </a:r>
            <a:r>
              <a:rPr lang="en-US" sz="2400" b="1" dirty="0" smtClean="0"/>
              <a:t>Pathology: </a:t>
            </a:r>
            <a:r>
              <a:rPr lang="en-US" sz="2400" b="1" dirty="0" smtClean="0">
                <a:solidFill>
                  <a:srgbClr val="C00000"/>
                </a:solidFill>
              </a:rPr>
              <a:t>PP, LML, MR </a:t>
            </a:r>
            <a:r>
              <a:rPr lang="en-US" sz="2400" dirty="0" smtClean="0"/>
              <a:t>for search becoming terabyte 3D images, Global Classification</a:t>
            </a:r>
          </a:p>
          <a:p>
            <a:r>
              <a:rPr lang="en-US" sz="2400" b="1" dirty="0" smtClean="0"/>
              <a:t>18&amp;35: </a:t>
            </a:r>
            <a:r>
              <a:rPr lang="en-US" sz="2400" b="1" dirty="0"/>
              <a:t>Computational </a:t>
            </a:r>
            <a:r>
              <a:rPr lang="en-US" sz="2400" b="1" dirty="0" err="1" smtClean="0"/>
              <a:t>Bioimaging</a:t>
            </a:r>
            <a:r>
              <a:rPr lang="en-US" sz="2400" b="1" dirty="0" smtClean="0"/>
              <a:t> (Light Sources): </a:t>
            </a:r>
            <a:r>
              <a:rPr lang="en-US" sz="2400" b="1" dirty="0" smtClean="0">
                <a:solidFill>
                  <a:srgbClr val="C00000"/>
                </a:solidFill>
              </a:rPr>
              <a:t>PP, LML </a:t>
            </a:r>
            <a:r>
              <a:rPr lang="en-US" sz="2400" dirty="0" smtClean="0"/>
              <a:t>Also materials</a:t>
            </a:r>
          </a:p>
          <a:p>
            <a:r>
              <a:rPr lang="en-US" sz="2400" b="1" dirty="0"/>
              <a:t>26: Large-scale Deep </a:t>
            </a:r>
            <a:r>
              <a:rPr lang="en-US" sz="2400" b="1" dirty="0" smtClean="0"/>
              <a:t>Learning: </a:t>
            </a:r>
            <a:r>
              <a:rPr lang="en-US" sz="2400" b="1" dirty="0" smtClean="0">
                <a:solidFill>
                  <a:srgbClr val="C00000"/>
                </a:solidFill>
              </a:rPr>
              <a:t>GML </a:t>
            </a:r>
            <a:r>
              <a:rPr lang="en-US" sz="2400" dirty="0" smtClean="0"/>
              <a:t>Stanford ran 10 </a:t>
            </a:r>
            <a:r>
              <a:rPr lang="en-US" sz="2400" dirty="0"/>
              <a:t>million images and </a:t>
            </a:r>
            <a:r>
              <a:rPr lang="en-US" sz="2400" dirty="0" smtClean="0"/>
              <a:t>11 </a:t>
            </a:r>
            <a:r>
              <a:rPr lang="en-US" sz="2400" dirty="0"/>
              <a:t>billion parameters on a 64 GPU </a:t>
            </a:r>
            <a:r>
              <a:rPr lang="en-US" sz="2400" dirty="0" smtClean="0"/>
              <a:t>HPC; vision (drive car), </a:t>
            </a:r>
            <a:r>
              <a:rPr lang="en-US" sz="2400" dirty="0"/>
              <a:t>speech, and Natural Language Processing </a:t>
            </a:r>
            <a:endParaRPr lang="en-US" sz="2400" dirty="0" smtClean="0"/>
          </a:p>
          <a:p>
            <a:r>
              <a:rPr lang="en-US" sz="2400" b="1" dirty="0" smtClean="0"/>
              <a:t>27</a:t>
            </a:r>
            <a:r>
              <a:rPr lang="en-US" sz="2400" b="1" dirty="0"/>
              <a:t>: Organizing large-scale, unstructured collections </a:t>
            </a:r>
            <a:r>
              <a:rPr lang="en-US" sz="2400" b="1" dirty="0" smtClean="0"/>
              <a:t>of photos: </a:t>
            </a:r>
            <a:r>
              <a:rPr lang="en-US" sz="2400" b="1" dirty="0" smtClean="0">
                <a:solidFill>
                  <a:srgbClr val="C00000"/>
                </a:solidFill>
              </a:rPr>
              <a:t>GML</a:t>
            </a:r>
            <a:r>
              <a:rPr lang="en-US" sz="2400" b="1" dirty="0" smtClean="0"/>
              <a:t> </a:t>
            </a:r>
            <a:r>
              <a:rPr lang="en-US" sz="2400" dirty="0" smtClean="0"/>
              <a:t>Fit position and camera direction to assemble 3D photo ensemble </a:t>
            </a:r>
          </a:p>
          <a:p>
            <a:r>
              <a:rPr lang="en-US" sz="2400" b="1" dirty="0"/>
              <a:t>36: Catalina Real-Time Transient </a:t>
            </a:r>
            <a:r>
              <a:rPr lang="en-US" sz="2400" b="1" dirty="0" smtClean="0"/>
              <a:t>Synoptic Sky Survey </a:t>
            </a:r>
            <a:r>
              <a:rPr lang="en-US" sz="2400" b="1" dirty="0"/>
              <a:t>(CRTS</a:t>
            </a:r>
            <a:r>
              <a:rPr lang="en-US" sz="2400" b="1" dirty="0" smtClean="0"/>
              <a:t>): </a:t>
            </a:r>
            <a:r>
              <a:rPr lang="en-US" sz="2400" b="1" dirty="0" smtClean="0">
                <a:solidFill>
                  <a:srgbClr val="C00000"/>
                </a:solidFill>
              </a:rPr>
              <a:t>PP, LML</a:t>
            </a:r>
            <a:r>
              <a:rPr lang="en-US" sz="2400" b="1" dirty="0" smtClean="0"/>
              <a:t> </a:t>
            </a:r>
            <a:r>
              <a:rPr lang="en-US" sz="2400" dirty="0" smtClean="0"/>
              <a:t>followed by classification of events (</a:t>
            </a:r>
            <a:r>
              <a:rPr lang="en-US" sz="2400" b="1" dirty="0" smtClean="0">
                <a:solidFill>
                  <a:srgbClr val="C00000"/>
                </a:solidFill>
              </a:rPr>
              <a:t>GML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43</a:t>
            </a:r>
            <a:r>
              <a:rPr lang="en-US" sz="2400" b="1" dirty="0"/>
              <a:t>: Radar Data Analysis for </a:t>
            </a:r>
            <a:r>
              <a:rPr lang="en-US" sz="2400" b="1" dirty="0" err="1"/>
              <a:t>CReSIS</a:t>
            </a:r>
            <a:r>
              <a:rPr lang="en-US" sz="2400" b="1" dirty="0"/>
              <a:t> Remote Sensing of Ice </a:t>
            </a:r>
            <a:r>
              <a:rPr lang="en-US" sz="2400" b="1" dirty="0" smtClean="0"/>
              <a:t>Sheets</a:t>
            </a:r>
            <a:r>
              <a:rPr lang="en-US" sz="2400" b="1" dirty="0" smtClean="0">
                <a:solidFill>
                  <a:srgbClr val="C00000"/>
                </a:solidFill>
              </a:rPr>
              <a:t>: PP, LML </a:t>
            </a:r>
            <a:r>
              <a:rPr lang="en-US" sz="2400" dirty="0" smtClean="0"/>
              <a:t>to identify glacier beds; </a:t>
            </a:r>
            <a:r>
              <a:rPr lang="en-US" sz="2400" b="1" dirty="0" smtClean="0">
                <a:solidFill>
                  <a:srgbClr val="C00000"/>
                </a:solidFill>
              </a:rPr>
              <a:t>GML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for full ice-sheet</a:t>
            </a:r>
          </a:p>
          <a:p>
            <a:r>
              <a:rPr lang="en-US" sz="2400" b="1" dirty="0"/>
              <a:t>44: UAVSAR Data Processing, Data Product Delivery, and Data </a:t>
            </a:r>
            <a:r>
              <a:rPr lang="en-US" sz="2400" b="1" dirty="0" smtClean="0"/>
              <a:t>Services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C00000"/>
                </a:solidFill>
              </a:rPr>
              <a:t>PP</a:t>
            </a:r>
            <a:r>
              <a:rPr lang="en-US" sz="2400" dirty="0" smtClean="0"/>
              <a:t> to find slippage from radar images</a:t>
            </a:r>
          </a:p>
          <a:p>
            <a:r>
              <a:rPr lang="en-US" sz="2400" b="1" dirty="0" smtClean="0"/>
              <a:t>45, 46: Analysis of Simulation visualizations: </a:t>
            </a:r>
            <a:r>
              <a:rPr lang="en-US" sz="2400" b="1" dirty="0">
                <a:solidFill>
                  <a:srgbClr val="C00000"/>
                </a:solidFill>
              </a:rPr>
              <a:t>PP LML ?</a:t>
            </a:r>
            <a:r>
              <a:rPr lang="en-US" sz="2400" b="1" dirty="0" smtClean="0">
                <a:solidFill>
                  <a:srgbClr val="C00000"/>
                </a:solidFill>
              </a:rPr>
              <a:t>GML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find paths, classify orbits, classify patterns that signal earthquakes, instabilities, climate, turbulence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891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Internet of Things and Streaming Apps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9" y="571620"/>
            <a:ext cx="9110221" cy="6286380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projected that there will </a:t>
            </a:r>
            <a:r>
              <a:rPr lang="en-US" dirty="0" smtClean="0"/>
              <a:t>be </a:t>
            </a:r>
            <a:r>
              <a:rPr lang="en-US" b="1" dirty="0" smtClean="0"/>
              <a:t>24 (Mobile Industry Group)  to 50 (Cisco) </a:t>
            </a:r>
            <a:r>
              <a:rPr lang="en-US" b="1" dirty="0"/>
              <a:t>billion devices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/>
              <a:t>on the </a:t>
            </a:r>
            <a:r>
              <a:rPr lang="en-US" dirty="0" smtClean="0"/>
              <a:t>Internet by 2020. </a:t>
            </a:r>
          </a:p>
          <a:p>
            <a:r>
              <a:rPr lang="en-US" dirty="0" smtClean="0"/>
              <a:t>The</a:t>
            </a:r>
            <a:r>
              <a:rPr lang="en-US" b="1" dirty="0" smtClean="0"/>
              <a:t> </a:t>
            </a:r>
            <a:r>
              <a:rPr lang="en-US" b="1" dirty="0"/>
              <a:t>cloud </a:t>
            </a:r>
            <a:r>
              <a:rPr lang="en-US" dirty="0" smtClean="0"/>
              <a:t>natural controller </a:t>
            </a:r>
            <a:r>
              <a:rPr lang="en-US" dirty="0"/>
              <a:t>of and </a:t>
            </a:r>
            <a:r>
              <a:rPr lang="en-US" b="1" dirty="0"/>
              <a:t>resource provider for the Internet of Things. </a:t>
            </a:r>
            <a:endParaRPr lang="en-US" b="1" dirty="0" smtClean="0"/>
          </a:p>
          <a:p>
            <a:r>
              <a:rPr lang="en-US" dirty="0" smtClean="0"/>
              <a:t>Smart phones/watches, Wearable devices (Smart People), “Intelligent River” “Smart Homes and Grid” </a:t>
            </a:r>
            <a:r>
              <a:rPr lang="en-US" dirty="0"/>
              <a:t>and </a:t>
            </a:r>
            <a:r>
              <a:rPr lang="en-US" dirty="0" smtClean="0"/>
              <a:t>“Ubiquitous Cities”, Robotics.</a:t>
            </a:r>
          </a:p>
          <a:p>
            <a:r>
              <a:rPr lang="en-US" dirty="0" smtClean="0"/>
              <a:t>Majority of use cases are streaming – experimental science gathers data in a stream – sometimes batched as in a field trip. Below is sample</a:t>
            </a:r>
          </a:p>
          <a:p>
            <a:r>
              <a:rPr lang="en-US" b="1" dirty="0"/>
              <a:t>10: Cargo Shipping </a:t>
            </a:r>
            <a:r>
              <a:rPr lang="en-US" b="1" dirty="0" smtClean="0"/>
              <a:t>Tracking </a:t>
            </a:r>
            <a:r>
              <a:rPr lang="en-US" dirty="0" smtClean="0"/>
              <a:t>as in UPS, </a:t>
            </a:r>
            <a:r>
              <a:rPr lang="en-US" dirty="0" err="1" smtClean="0"/>
              <a:t>Fedex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PP GIS LML</a:t>
            </a:r>
          </a:p>
          <a:p>
            <a:r>
              <a:rPr lang="en-US" b="1" dirty="0" smtClean="0"/>
              <a:t>13</a:t>
            </a:r>
            <a:r>
              <a:rPr lang="en-US" b="1" dirty="0"/>
              <a:t>: Large Scale Geospatial Analysis and </a:t>
            </a:r>
            <a:r>
              <a:rPr lang="en-US" b="1" dirty="0" smtClean="0"/>
              <a:t>Visualization </a:t>
            </a:r>
            <a:r>
              <a:rPr lang="en-US" b="1" dirty="0" smtClean="0">
                <a:solidFill>
                  <a:srgbClr val="C00000"/>
                </a:solidFill>
              </a:rPr>
              <a:t>PP GIS LML</a:t>
            </a:r>
          </a:p>
          <a:p>
            <a:r>
              <a:rPr lang="en-US" b="1" dirty="0"/>
              <a:t>28: </a:t>
            </a:r>
            <a:r>
              <a:rPr lang="en-US" b="1" dirty="0" err="1"/>
              <a:t>Truthy</a:t>
            </a:r>
            <a:r>
              <a:rPr lang="en-US" b="1" dirty="0"/>
              <a:t>: Information diffusion research from Twitter </a:t>
            </a:r>
            <a:r>
              <a:rPr lang="en-US" b="1" dirty="0" smtClean="0"/>
              <a:t>Data </a:t>
            </a:r>
            <a:r>
              <a:rPr lang="en-US" b="1" dirty="0" smtClean="0">
                <a:solidFill>
                  <a:srgbClr val="C00000"/>
                </a:solidFill>
              </a:rPr>
              <a:t>PP MR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for Search, </a:t>
            </a:r>
            <a:r>
              <a:rPr lang="en-US" b="1" dirty="0" smtClean="0">
                <a:solidFill>
                  <a:srgbClr val="C00000"/>
                </a:solidFill>
              </a:rPr>
              <a:t>GML</a:t>
            </a:r>
            <a:r>
              <a:rPr lang="en-US" dirty="0" smtClean="0"/>
              <a:t> for community determination</a:t>
            </a:r>
          </a:p>
          <a:p>
            <a:r>
              <a:rPr lang="en-US" b="1" dirty="0" smtClean="0"/>
              <a:t>39</a:t>
            </a:r>
            <a:r>
              <a:rPr lang="en-US" b="1" dirty="0"/>
              <a:t>: Particle Physics: Analysis of LHC Large Hadron Collider Data: Discovery of Higgs particle </a:t>
            </a:r>
            <a:r>
              <a:rPr lang="en-US" b="1" dirty="0" smtClean="0">
                <a:solidFill>
                  <a:srgbClr val="C00000"/>
                </a:solidFill>
              </a:rPr>
              <a:t>PP </a:t>
            </a:r>
            <a:r>
              <a:rPr lang="en-US" dirty="0" smtClean="0"/>
              <a:t>for event Processing, Global statistics</a:t>
            </a:r>
          </a:p>
          <a:p>
            <a:r>
              <a:rPr lang="en-US" b="1" dirty="0"/>
              <a:t>50: DOE-BER </a:t>
            </a:r>
            <a:r>
              <a:rPr lang="en-US" b="1" dirty="0" err="1"/>
              <a:t>AmeriFlux</a:t>
            </a:r>
            <a:r>
              <a:rPr lang="en-US" b="1" dirty="0"/>
              <a:t> and FLUXNET </a:t>
            </a:r>
            <a:r>
              <a:rPr lang="en-US" b="1" dirty="0" smtClean="0"/>
              <a:t>Networks </a:t>
            </a:r>
            <a:r>
              <a:rPr lang="en-US" b="1" dirty="0" smtClean="0">
                <a:solidFill>
                  <a:srgbClr val="C00000"/>
                </a:solidFill>
              </a:rPr>
              <a:t>PP GIS LML</a:t>
            </a:r>
          </a:p>
          <a:p>
            <a:r>
              <a:rPr lang="en-US" b="1" dirty="0"/>
              <a:t>51: Consumption forecasting in Smart </a:t>
            </a:r>
            <a:r>
              <a:rPr lang="en-US" b="1" dirty="0" smtClean="0"/>
              <a:t>Grids </a:t>
            </a:r>
            <a:r>
              <a:rPr lang="en-US" b="1" dirty="0" smtClean="0">
                <a:solidFill>
                  <a:srgbClr val="C00000"/>
                </a:solidFill>
              </a:rPr>
              <a:t>PP GIS LML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Big Data Patterns – the Ogres</a:t>
            </a:r>
            <a:br>
              <a:rPr lang="en-US" sz="4000" b="1" dirty="0" smtClean="0"/>
            </a:br>
            <a:r>
              <a:rPr lang="en-US" sz="4000" dirty="0" smtClean="0"/>
              <a:t>Benchmarking</a:t>
            </a:r>
            <a:endParaRPr lang="en-US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1143000"/>
          </a:xfrm>
        </p:spPr>
        <p:txBody>
          <a:bodyPr/>
          <a:lstStyle/>
          <a:p>
            <a:r>
              <a:rPr lang="en-US" dirty="0" smtClean="0"/>
              <a:t>Classifying Applications and Benchmarks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0356" y="1069975"/>
            <a:ext cx="8380412" cy="4038600"/>
          </a:xfrm>
        </p:spPr>
        <p:txBody>
          <a:bodyPr/>
          <a:lstStyle/>
          <a:p>
            <a:r>
              <a:rPr lang="en-US" dirty="0" smtClean="0"/>
              <a:t>“Benchmarks” “kernels” “algorithm” “mini-apps” can serve multiple purposes</a:t>
            </a:r>
          </a:p>
          <a:p>
            <a:r>
              <a:rPr lang="en-US" dirty="0" smtClean="0"/>
              <a:t>Motivate hardware and software features</a:t>
            </a:r>
          </a:p>
          <a:p>
            <a:pPr lvl="1"/>
            <a:r>
              <a:rPr lang="en-US" dirty="0" smtClean="0"/>
              <a:t>e.g. collaborative filtering algorithm parallelizes well with MapReduce and suggests using Hadoop on a cloud</a:t>
            </a:r>
          </a:p>
          <a:p>
            <a:pPr lvl="1"/>
            <a:r>
              <a:rPr lang="en-US" dirty="0" smtClean="0"/>
              <a:t>e.g. deep learning on images dominated by matrix operations; needs CUDA&amp;MPI and suggests HPC cluster</a:t>
            </a:r>
          </a:p>
          <a:p>
            <a:r>
              <a:rPr lang="en-US" dirty="0" smtClean="0"/>
              <a:t>Benchmark sets designed cover key features of systems in terms of features and sizes of “important” applications</a:t>
            </a:r>
          </a:p>
          <a:p>
            <a:r>
              <a:rPr lang="en-US" dirty="0" smtClean="0"/>
              <a:t>Take 51 uses cases </a:t>
            </a:r>
            <a:r>
              <a:rPr lang="en-US" dirty="0" smtClean="0">
                <a:sym typeface="Wingdings" panose="05000000000000000000" pitchFamily="2" charset="2"/>
              </a:rPr>
              <a:t> derive specific features; each use case has multiple features</a:t>
            </a:r>
          </a:p>
          <a:p>
            <a:r>
              <a:rPr lang="en-US" dirty="0" smtClean="0"/>
              <a:t>Generalize and systematize as Ogres with features termed “facets”</a:t>
            </a:r>
          </a:p>
          <a:p>
            <a:r>
              <a:rPr lang="en-US" dirty="0" smtClean="0"/>
              <a:t>50 Facets divided into 4 sets or views where each view has “similar” facets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526864"/>
            <a:ext cx="9049110" cy="1143000"/>
          </a:xfrm>
        </p:spPr>
        <p:txBody>
          <a:bodyPr>
            <a:normAutofit/>
          </a:bodyPr>
          <a:lstStyle/>
          <a:p>
            <a:r>
              <a:rPr lang="en-US" b="1" dirty="0"/>
              <a:t>7 Computational Giants of </a:t>
            </a:r>
            <a:br>
              <a:rPr lang="en-US" b="1" dirty="0"/>
            </a:br>
            <a:r>
              <a:rPr lang="en-US" b="1" dirty="0" smtClean="0"/>
              <a:t>NRC Massive </a:t>
            </a:r>
            <a:r>
              <a:rPr lang="en-US" b="1" dirty="0"/>
              <a:t>Data </a:t>
            </a:r>
            <a:r>
              <a:rPr lang="en-US" b="1" dirty="0" smtClean="0"/>
              <a:t>Analysis Report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" y="2501175"/>
            <a:ext cx="904911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G1:</a:t>
            </a:r>
            <a:r>
              <a:rPr lang="en-US" sz="2400" dirty="0" smtClean="0"/>
              <a:t>	Basic Statistics e.g. </a:t>
            </a:r>
            <a:r>
              <a:rPr lang="en-US" sz="2400" dirty="0" err="1" smtClean="0"/>
              <a:t>MRStat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G2:</a:t>
            </a:r>
            <a:r>
              <a:rPr lang="en-US" sz="2400" dirty="0" smtClean="0"/>
              <a:t>	Generalized N-Body Problems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G3:</a:t>
            </a:r>
            <a:r>
              <a:rPr lang="en-US" sz="2400" dirty="0" smtClean="0"/>
              <a:t>	Graph-Theoretic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G4:</a:t>
            </a:r>
            <a:r>
              <a:rPr lang="en-US" sz="2400" dirty="0" smtClean="0"/>
              <a:t>	Linear Algebraic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G5:</a:t>
            </a:r>
            <a:r>
              <a:rPr lang="en-US" sz="2400" dirty="0" smtClean="0"/>
              <a:t>	Optimizations e.g. Linear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G6:</a:t>
            </a:r>
            <a:r>
              <a:rPr lang="en-US" sz="2400" dirty="0" smtClean="0"/>
              <a:t>	Integration e.g. LDA and other GML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dirty="0" smtClean="0">
                <a:solidFill>
                  <a:srgbClr val="CC00FF"/>
                </a:solidFill>
              </a:rPr>
              <a:t>G7:</a:t>
            </a:r>
            <a:r>
              <a:rPr lang="en-US" sz="2400" dirty="0" smtClean="0"/>
              <a:t>	Alignment Problems e.g. BLAST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2581" y="1854687"/>
            <a:ext cx="6501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http://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www.nap.edu/catalog.php?record_id=18374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9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480" y="0"/>
            <a:ext cx="7927520" cy="636814"/>
          </a:xfrm>
        </p:spPr>
        <p:txBody>
          <a:bodyPr/>
          <a:lstStyle/>
          <a:p>
            <a:r>
              <a:rPr lang="en-US" b="1" dirty="0" smtClean="0"/>
              <a:t>HPC Benchmark Classics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799682"/>
            <a:ext cx="8882743" cy="4525963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Linpack</a:t>
            </a:r>
            <a:r>
              <a:rPr lang="en-US" sz="2800" b="1" dirty="0" smtClean="0"/>
              <a:t> </a:t>
            </a:r>
            <a:r>
              <a:rPr lang="en-US" sz="2800" dirty="0" smtClean="0"/>
              <a:t>or HPL: Parallel LU factorization </a:t>
            </a:r>
            <a:br>
              <a:rPr lang="en-US" sz="2800" dirty="0" smtClean="0"/>
            </a:br>
            <a:r>
              <a:rPr lang="en-US" sz="2800" dirty="0" smtClean="0"/>
              <a:t>for solution of linear equations</a:t>
            </a:r>
          </a:p>
          <a:p>
            <a:r>
              <a:rPr lang="en-US" sz="2800" b="1" dirty="0" smtClean="0"/>
              <a:t>NPB</a:t>
            </a:r>
            <a:r>
              <a:rPr lang="en-US" sz="2800" dirty="0" smtClean="0"/>
              <a:t> version 1: Mainly classic HPC solver kernels</a:t>
            </a:r>
          </a:p>
          <a:p>
            <a:pPr lvl="1"/>
            <a:r>
              <a:rPr lang="en-US" sz="2400" dirty="0" smtClean="0"/>
              <a:t>MG: </a:t>
            </a:r>
            <a:r>
              <a:rPr lang="en-US" sz="2400" dirty="0" err="1" smtClean="0"/>
              <a:t>Multigrid</a:t>
            </a:r>
            <a:endParaRPr lang="en-US" sz="2400" dirty="0" smtClean="0"/>
          </a:p>
          <a:p>
            <a:pPr lvl="1"/>
            <a:r>
              <a:rPr lang="en-US" sz="2400" dirty="0" smtClean="0"/>
              <a:t>CG: Conjugate Gradient</a:t>
            </a:r>
          </a:p>
          <a:p>
            <a:pPr lvl="1"/>
            <a:r>
              <a:rPr lang="en-US" sz="2400" dirty="0" smtClean="0"/>
              <a:t>FT: Fast Fourier Transform</a:t>
            </a:r>
          </a:p>
          <a:p>
            <a:pPr lvl="1"/>
            <a:r>
              <a:rPr lang="en-US" sz="2400" dirty="0" smtClean="0"/>
              <a:t>IS: Integer sort</a:t>
            </a:r>
          </a:p>
          <a:p>
            <a:pPr lvl="1"/>
            <a:r>
              <a:rPr lang="en-US" sz="2400" dirty="0" smtClean="0"/>
              <a:t>EP: Embarrassingly Parallel</a:t>
            </a:r>
          </a:p>
          <a:p>
            <a:pPr lvl="1"/>
            <a:r>
              <a:rPr lang="en-US" sz="2400" dirty="0" smtClean="0"/>
              <a:t>BT: Block </a:t>
            </a:r>
            <a:r>
              <a:rPr lang="en-US" sz="2400" dirty="0" err="1" smtClean="0"/>
              <a:t>Tridiagonal</a:t>
            </a:r>
            <a:endParaRPr lang="en-US" sz="2400" dirty="0" smtClean="0"/>
          </a:p>
          <a:p>
            <a:pPr lvl="1"/>
            <a:r>
              <a:rPr lang="en-US" sz="2400" dirty="0" smtClean="0"/>
              <a:t>SP: Scalar </a:t>
            </a:r>
            <a:r>
              <a:rPr lang="en-US" sz="2400" dirty="0" err="1" smtClean="0"/>
              <a:t>Pentadiagonal</a:t>
            </a:r>
            <a:endParaRPr lang="en-US" sz="2400" dirty="0" smtClean="0"/>
          </a:p>
          <a:p>
            <a:pPr lvl="1"/>
            <a:r>
              <a:rPr lang="en-US" sz="2400" dirty="0" smtClean="0"/>
              <a:t> LU: Lower-Upper symmetric Gauss Seidel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0327" y="314325"/>
            <a:ext cx="8382000" cy="847725"/>
          </a:xfrm>
        </p:spPr>
        <p:txBody>
          <a:bodyPr/>
          <a:lstStyle/>
          <a:p>
            <a:pPr algn="ctr"/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discuss study of the nature and requirements of many big data applications in terms of Ogres that describe important general characteristics.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develop ways of categorizing applications with features or facets that are useful in understanding suitable software and hardware approaches where 6 different broad paradigms are identified.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allows study of benchmarks and to understand when high performance computing (HPC) is useful.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propose adoption of DevOps motivated scripts to support hosting of applications on the many different infrastructures like OpenStack, Docker, </a:t>
            </a:r>
            <a:r>
              <a:rPr lang="en-US" dirty="0" err="1"/>
              <a:t>OpenNebula</a:t>
            </a:r>
            <a:r>
              <a:rPr lang="en-US" dirty="0"/>
              <a:t>, Commercial clouds and HPC supercomputers.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0"/>
            <a:ext cx="8827477" cy="867508"/>
          </a:xfrm>
        </p:spPr>
        <p:txBody>
          <a:bodyPr/>
          <a:lstStyle/>
          <a:p>
            <a:r>
              <a:rPr lang="en-US" b="1" dirty="0" smtClean="0"/>
              <a:t>13 Berkeley Dwarfs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Dense </a:t>
            </a:r>
            <a:r>
              <a:rPr lang="en-US" dirty="0">
                <a:solidFill>
                  <a:srgbClr val="0070C0"/>
                </a:solidFill>
              </a:rPr>
              <a:t>Linear </a:t>
            </a:r>
            <a:r>
              <a:rPr lang="en-US" dirty="0" smtClean="0">
                <a:solidFill>
                  <a:srgbClr val="0070C0"/>
                </a:solidFill>
              </a:rPr>
              <a:t>Algebra 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Sparse Linear Algebra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Spectral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N-Body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Unstructured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MapReduce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Combinational Logic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 Traversal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Dynamic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Backtrack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Branch-and-Bound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Graphical Models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Finite State Machines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27988" y="1553308"/>
            <a:ext cx="47126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6 of these correspond to </a:t>
            </a:r>
            <a:r>
              <a:rPr lang="en-US" sz="2400" dirty="0" err="1" smtClean="0"/>
              <a:t>Colella’s</a:t>
            </a:r>
            <a:r>
              <a:rPr lang="en-US" sz="2400" dirty="0" smtClean="0"/>
              <a:t> original. </a:t>
            </a:r>
          </a:p>
          <a:p>
            <a:r>
              <a:rPr lang="en-US" sz="2400" dirty="0" smtClean="0"/>
              <a:t>Monte Carlo dropped.</a:t>
            </a:r>
            <a:endParaRPr lang="en-US" sz="2400" dirty="0"/>
          </a:p>
          <a:p>
            <a:r>
              <a:rPr lang="en-US" sz="2400" dirty="0" smtClean="0"/>
              <a:t>N-body methods are a subset of Particle in </a:t>
            </a:r>
            <a:r>
              <a:rPr lang="en-US" sz="2400" dirty="0" err="1" smtClean="0"/>
              <a:t>Colella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Note a little inconsistent in that MapReduce is a programming model and spectral method is a numerical method.</a:t>
            </a:r>
          </a:p>
          <a:p>
            <a:r>
              <a:rPr lang="en-US" sz="2400" dirty="0" smtClean="0"/>
              <a:t>Need multiple facets!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92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Facets of the Ogres</a:t>
            </a:r>
            <a:endParaRPr lang="en-US" sz="4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26"/>
            <a:ext cx="9144000" cy="77039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Introducing Big Data Ogres and their Facets 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3916"/>
            <a:ext cx="9144000" cy="533379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Big Data Ogres </a:t>
            </a:r>
            <a:r>
              <a:rPr lang="en-US" dirty="0"/>
              <a:t>provide a systematic approach to understanding applications, and as such they have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facets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which represent key characteristics defined both from our experience and from a bottom-up study of features from several individual applications.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facets capture common characteristics </a:t>
            </a:r>
            <a:r>
              <a:rPr lang="en-US" dirty="0" smtClean="0"/>
              <a:t>(shared by several problems)which </a:t>
            </a:r>
            <a:r>
              <a:rPr lang="en-US" dirty="0"/>
              <a:t>are inevitably multi-dimensional and often overlapping. </a:t>
            </a:r>
            <a:endParaRPr lang="en-US" dirty="0" smtClean="0"/>
          </a:p>
          <a:p>
            <a:r>
              <a:rPr lang="en-US" dirty="0" smtClean="0"/>
              <a:t>Ogres characteristics are cataloged in </a:t>
            </a:r>
            <a:r>
              <a:rPr lang="en-US" dirty="0"/>
              <a:t>four distinct dimensions or views.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view consists of facets; when multiple facets are linked together, they describe classes of big data problems represented as an Ogre.  </a:t>
            </a:r>
            <a:endParaRPr lang="en-US" dirty="0" smtClean="0"/>
          </a:p>
          <a:p>
            <a:r>
              <a:rPr lang="en-US" dirty="0" smtClean="0"/>
              <a:t>Instances of Ogres are particular big data problems</a:t>
            </a:r>
          </a:p>
          <a:p>
            <a:r>
              <a:rPr lang="en-US" dirty="0" smtClean="0"/>
              <a:t>A set of Ogre instances that cover a rich set of facets could form  a benchmark set</a:t>
            </a:r>
          </a:p>
          <a:p>
            <a:r>
              <a:rPr lang="en-US" dirty="0" smtClean="0"/>
              <a:t>Ogres and their instances can be atomic or composite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26"/>
            <a:ext cx="9144000" cy="77039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Introducing Big Data Ogres and their Facets 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6428"/>
            <a:ext cx="9144000" cy="6041572"/>
          </a:xfrm>
        </p:spPr>
        <p:txBody>
          <a:bodyPr>
            <a:normAutofit/>
          </a:bodyPr>
          <a:lstStyle/>
          <a:p>
            <a:r>
              <a:rPr lang="en-US" dirty="0" smtClean="0"/>
              <a:t>Ogres characteristics are cataloged in </a:t>
            </a:r>
            <a:r>
              <a:rPr lang="en-US" dirty="0"/>
              <a:t>four distinct dimensions or views.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view consists of facets; when multiple facets are linked together, they describe classes of big data problems represented as an Ogre. 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view of an Ogre is the overall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problem architecture </a:t>
            </a:r>
            <a:r>
              <a:rPr lang="en-US" dirty="0"/>
              <a:t>which is naturally related to the machine architecture needed to support data intensive application while still being different.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there is the </a:t>
            </a:r>
            <a:r>
              <a:rPr lang="en-US" b="1" dirty="0">
                <a:solidFill>
                  <a:srgbClr val="C00000"/>
                </a:solidFill>
              </a:rPr>
              <a:t>execution (computational) features </a:t>
            </a:r>
            <a:r>
              <a:rPr lang="en-US" dirty="0"/>
              <a:t>view, describing issues such as I/O versus compute rates, iterative nature of computation and the classic V’s of Big Data: defining problem size, rate of change,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C00000"/>
                </a:solidFill>
              </a:rPr>
              <a:t>data source &amp; style </a:t>
            </a:r>
            <a:r>
              <a:rPr lang="en-US" dirty="0"/>
              <a:t>view includes facets specifying how the data is collected, stored and accessed.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final </a:t>
            </a:r>
            <a:r>
              <a:rPr lang="en-US" b="1" dirty="0">
                <a:solidFill>
                  <a:srgbClr val="C00000"/>
                </a:solidFill>
              </a:rPr>
              <a:t>processing</a:t>
            </a:r>
            <a:r>
              <a:rPr lang="en-US" dirty="0"/>
              <a:t> view has facets which describe classes of processing steps including algorithms and kernels. Ogres are specified by the particular value of a set of facets linked from the different views.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Box 265"/>
          <p:cNvSpPr txBox="1"/>
          <p:nvPr/>
        </p:nvSpPr>
        <p:spPr>
          <a:xfrm>
            <a:off x="3217241" y="5804762"/>
            <a:ext cx="1649102" cy="5681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Architecture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1044483" y="-1254344"/>
            <a:ext cx="7020356" cy="9244669"/>
          </a:xfrm>
          <a:prstGeom prst="rect">
            <a:avLst/>
          </a:prstGeom>
        </p:spPr>
      </p:sp>
      <p:cxnSp>
        <p:nvCxnSpPr>
          <p:cNvPr id="4" name="Straight Connector 3"/>
          <p:cNvCxnSpPr/>
          <p:nvPr/>
        </p:nvCxnSpPr>
        <p:spPr>
          <a:xfrm>
            <a:off x="4922234" y="3899735"/>
            <a:ext cx="0" cy="2902354"/>
          </a:xfrm>
          <a:prstGeom prst="line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929971" y="390814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928623" y="4110046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28623" y="432639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930229" y="454227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930783" y="500939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930783" y="527412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30783" y="5499030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930783" y="574213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929970" y="5952996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921115" y="620330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929970" y="644505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5"/>
          <p:cNvSpPr txBox="1"/>
          <p:nvPr/>
        </p:nvSpPr>
        <p:spPr>
          <a:xfrm rot="5400000">
            <a:off x="2657206" y="3013749"/>
            <a:ext cx="179599" cy="20398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Pleasingly Parallel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3"/>
          <p:cNvSpPr txBox="1"/>
          <p:nvPr/>
        </p:nvSpPr>
        <p:spPr>
          <a:xfrm rot="5400000">
            <a:off x="2828969" y="3307680"/>
            <a:ext cx="184242" cy="18465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Classic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MapReduce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3"/>
          <p:cNvSpPr txBox="1"/>
          <p:nvPr/>
        </p:nvSpPr>
        <p:spPr>
          <a:xfrm rot="5400000">
            <a:off x="2344101" y="3485151"/>
            <a:ext cx="285868" cy="204091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Map-Collective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9"/>
          <p:cNvSpPr txBox="1"/>
          <p:nvPr/>
        </p:nvSpPr>
        <p:spPr>
          <a:xfrm rot="5400000">
            <a:off x="2543500" y="3563945"/>
            <a:ext cx="259658" cy="22626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Point-to-Point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3"/>
          <p:cNvSpPr txBox="1"/>
          <p:nvPr/>
        </p:nvSpPr>
        <p:spPr>
          <a:xfrm rot="5400000">
            <a:off x="2562027" y="4191411"/>
            <a:ext cx="144397" cy="1797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 Memory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3"/>
          <p:cNvSpPr txBox="1"/>
          <p:nvPr/>
        </p:nvSpPr>
        <p:spPr>
          <a:xfrm rot="5400000">
            <a:off x="3089683" y="3780052"/>
            <a:ext cx="137032" cy="30152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 Program Multiple Data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9"/>
          <p:cNvSpPr txBox="1"/>
          <p:nvPr/>
        </p:nvSpPr>
        <p:spPr>
          <a:xfrm rot="5400000">
            <a:off x="2854977" y="4168256"/>
            <a:ext cx="221569" cy="28441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Bulk Synchronous Parallel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63"/>
          <p:cNvSpPr txBox="1"/>
          <p:nvPr/>
        </p:nvSpPr>
        <p:spPr>
          <a:xfrm rot="5400000">
            <a:off x="2296575" y="5454384"/>
            <a:ext cx="201938" cy="7261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62"/>
          <p:cNvSpPr txBox="1"/>
          <p:nvPr/>
        </p:nvSpPr>
        <p:spPr>
          <a:xfrm rot="5400000">
            <a:off x="2330161" y="5498838"/>
            <a:ext cx="189035" cy="10455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Dataflow</a:t>
            </a:r>
          </a:p>
        </p:txBody>
      </p:sp>
      <p:sp>
        <p:nvSpPr>
          <p:cNvPr id="27" name="Text Box 63"/>
          <p:cNvSpPr txBox="1"/>
          <p:nvPr/>
        </p:nvSpPr>
        <p:spPr>
          <a:xfrm rot="5400000">
            <a:off x="2339923" y="5935803"/>
            <a:ext cx="209061" cy="6380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</a:p>
        </p:txBody>
      </p:sp>
      <p:sp>
        <p:nvSpPr>
          <p:cNvPr id="28" name="Text Box 63"/>
          <p:cNvSpPr txBox="1"/>
          <p:nvPr/>
        </p:nvSpPr>
        <p:spPr>
          <a:xfrm rot="5400000">
            <a:off x="2330553" y="5947088"/>
            <a:ext cx="225107" cy="11075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593707" y="1385318"/>
            <a:ext cx="2655279" cy="0"/>
          </a:xfrm>
          <a:prstGeom prst="line">
            <a:avLst/>
          </a:prstGeom>
          <a:ln w="95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927960" y="223747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928842" y="439295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929725" y="66211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929727" y="902087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929725" y="114280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929724" y="140137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928842" y="1688122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928842" y="1987769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928842" y="2211178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929768" y="2448072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63"/>
          <p:cNvSpPr txBox="1"/>
          <p:nvPr/>
        </p:nvSpPr>
        <p:spPr>
          <a:xfrm rot="5400000">
            <a:off x="6358984" y="-1119207"/>
            <a:ext cx="206323" cy="28103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Geospatial Information System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85"/>
          <p:cNvSpPr txBox="1"/>
          <p:nvPr/>
        </p:nvSpPr>
        <p:spPr>
          <a:xfrm rot="5400000">
            <a:off x="5851725" y="-360887"/>
            <a:ext cx="156690" cy="17034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HPC Simulations</a:t>
            </a:r>
          </a:p>
        </p:txBody>
      </p:sp>
      <p:sp>
        <p:nvSpPr>
          <p:cNvPr id="42" name="Text Box 63"/>
          <p:cNvSpPr txBox="1"/>
          <p:nvPr/>
        </p:nvSpPr>
        <p:spPr>
          <a:xfrm rot="5400000">
            <a:off x="5774275" y="-55134"/>
            <a:ext cx="197740" cy="16020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 of Things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63"/>
          <p:cNvSpPr txBox="1"/>
          <p:nvPr/>
        </p:nvSpPr>
        <p:spPr>
          <a:xfrm rot="5400000">
            <a:off x="6045101" y="-82733"/>
            <a:ext cx="166777" cy="21129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Metadata/Provenance</a:t>
            </a:r>
          </a:p>
        </p:txBody>
      </p:sp>
      <p:sp>
        <p:nvSpPr>
          <p:cNvPr id="44" name="Text Box 88"/>
          <p:cNvSpPr txBox="1"/>
          <p:nvPr/>
        </p:nvSpPr>
        <p:spPr>
          <a:xfrm rot="5400000">
            <a:off x="6731960" y="-545623"/>
            <a:ext cx="424154" cy="37291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Shared / Dedicated / Transient / Permanent</a:t>
            </a:r>
          </a:p>
        </p:txBody>
      </p:sp>
      <p:sp>
        <p:nvSpPr>
          <p:cNvPr id="45" name="Text Box 63"/>
          <p:cNvSpPr txBox="1"/>
          <p:nvPr/>
        </p:nvSpPr>
        <p:spPr>
          <a:xfrm rot="5400000">
            <a:off x="6362481" y="75158"/>
            <a:ext cx="214361" cy="27952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Archived/Batched/Streaming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63"/>
          <p:cNvSpPr txBox="1"/>
          <p:nvPr/>
        </p:nvSpPr>
        <p:spPr>
          <a:xfrm rot="5400000">
            <a:off x="5950374" y="799234"/>
            <a:ext cx="220882" cy="19775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HDFS/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Lustre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/GPFS</a:t>
            </a:r>
          </a:p>
        </p:txBody>
      </p:sp>
      <p:sp>
        <p:nvSpPr>
          <p:cNvPr id="47" name="Text Box 91"/>
          <p:cNvSpPr txBox="1"/>
          <p:nvPr/>
        </p:nvSpPr>
        <p:spPr>
          <a:xfrm rot="5400000">
            <a:off x="5684319" y="1352689"/>
            <a:ext cx="182754" cy="140736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Files/Objects</a:t>
            </a:r>
          </a:p>
        </p:txBody>
      </p:sp>
      <p:sp>
        <p:nvSpPr>
          <p:cNvPr id="48" name="Text Box 63"/>
          <p:cNvSpPr txBox="1"/>
          <p:nvPr/>
        </p:nvSpPr>
        <p:spPr>
          <a:xfrm rot="5400000">
            <a:off x="6016998" y="1233203"/>
            <a:ext cx="218155" cy="21248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Enterprise Data Model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63"/>
          <p:cNvSpPr txBox="1"/>
          <p:nvPr/>
        </p:nvSpPr>
        <p:spPr>
          <a:xfrm rot="5400000">
            <a:off x="6070616" y="1430429"/>
            <a:ext cx="241059" cy="221037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SQL/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NoSQL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NewSQL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7315201" y="1536418"/>
            <a:ext cx="0" cy="3563201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8927971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8439469" y="3223610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7945858" y="3223610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7690889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7464985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7224921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6969050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6709677" y="322528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6463063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6212150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5958098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5688173" y="322444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59"/>
          <p:cNvSpPr txBox="1"/>
          <p:nvPr/>
        </p:nvSpPr>
        <p:spPr>
          <a:xfrm rot="5400000">
            <a:off x="4894420" y="4366542"/>
            <a:ext cx="1806984" cy="611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 Metrics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161"/>
          <p:cNvSpPr txBox="1"/>
          <p:nvPr/>
        </p:nvSpPr>
        <p:spPr>
          <a:xfrm rot="5400000">
            <a:off x="4505942" y="4864928"/>
            <a:ext cx="2957713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Flops per Byte; Memory I/O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162"/>
          <p:cNvSpPr txBox="1"/>
          <p:nvPr/>
        </p:nvSpPr>
        <p:spPr>
          <a:xfrm rot="5400000">
            <a:off x="4607399" y="5000837"/>
            <a:ext cx="3231736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Execution Environment; Core libraries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163"/>
          <p:cNvSpPr txBox="1"/>
          <p:nvPr/>
        </p:nvSpPr>
        <p:spPr>
          <a:xfrm rot="5400000">
            <a:off x="5261419" y="4588029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164"/>
          <p:cNvSpPr txBox="1"/>
          <p:nvPr/>
        </p:nvSpPr>
        <p:spPr>
          <a:xfrm rot="5400000">
            <a:off x="550574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165"/>
          <p:cNvSpPr txBox="1"/>
          <p:nvPr/>
        </p:nvSpPr>
        <p:spPr>
          <a:xfrm rot="5400000">
            <a:off x="5756741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166"/>
          <p:cNvSpPr txBox="1"/>
          <p:nvPr/>
        </p:nvSpPr>
        <p:spPr>
          <a:xfrm rot="5400000">
            <a:off x="599755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Veracity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167"/>
          <p:cNvSpPr txBox="1"/>
          <p:nvPr/>
        </p:nvSpPr>
        <p:spPr>
          <a:xfrm rot="5400000">
            <a:off x="6257238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Structure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168"/>
          <p:cNvSpPr txBox="1"/>
          <p:nvPr/>
        </p:nvSpPr>
        <p:spPr>
          <a:xfrm rot="5400000">
            <a:off x="7257898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Abstraction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170"/>
          <p:cNvSpPr txBox="1"/>
          <p:nvPr/>
        </p:nvSpPr>
        <p:spPr>
          <a:xfrm rot="5400000">
            <a:off x="7445398" y="4669550"/>
            <a:ext cx="2588405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Metric = M / Non-Metric 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172"/>
              <p:cNvSpPr txBox="1"/>
              <p:nvPr/>
            </p:nvSpPr>
            <p:spPr>
              <a:xfrm rot="5400000">
                <a:off x="7790224" y="4578406"/>
                <a:ext cx="2406120" cy="23654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defTabSz="914400" eaLnBrk="0" fontAlgn="base" hangingPunct="0">
                  <a:spcBef>
                    <a:spcPct val="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</m:t>
                    </m:r>
                    <m:d>
                      <m:d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NN 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</m:t>
                    </m:r>
                    <m: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N</a:t>
                </a:r>
              </a:p>
            </p:txBody>
          </p:sp>
        </mc:Choice>
        <mc:Fallback xmlns="">
          <p:sp>
            <p:nvSpPr>
              <p:cNvPr id="76" name="Text 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90224" y="4578406"/>
                <a:ext cx="2406120" cy="236546"/>
              </a:xfrm>
              <a:prstGeom prst="rect">
                <a:avLst/>
              </a:prstGeom>
              <a:blipFill rotWithShape="0">
                <a:blip r:embed="rId3"/>
                <a:stretch>
                  <a:fillRect l="-56410" t="-2785" r="-2564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 Box 189"/>
          <p:cNvSpPr txBox="1"/>
          <p:nvPr/>
        </p:nvSpPr>
        <p:spPr>
          <a:xfrm rot="5400000">
            <a:off x="6765992" y="4588030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Regular = R / Irregular = I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190"/>
          <p:cNvSpPr txBox="1"/>
          <p:nvPr/>
        </p:nvSpPr>
        <p:spPr>
          <a:xfrm rot="5400000">
            <a:off x="6517735" y="4585747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Dynamic = D / Static = 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Connector 80"/>
          <p:cNvCxnSpPr>
            <a:stCxn id="50" idx="1"/>
          </p:cNvCxnSpPr>
          <p:nvPr/>
        </p:nvCxnSpPr>
        <p:spPr>
          <a:xfrm flipH="1">
            <a:off x="84021" y="3314490"/>
            <a:ext cx="4179187" cy="6267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>
            <a:off x="351402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3240899" y="322635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>
            <a:off x="292433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2642386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2365326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2058615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1767471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>
            <a:off x="1454178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1194841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916085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>
            <a:off x="639637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171"/>
          <p:cNvSpPr txBox="1"/>
          <p:nvPr/>
        </p:nvSpPr>
        <p:spPr>
          <a:xfrm rot="5400000">
            <a:off x="-828955" y="1906678"/>
            <a:ext cx="2406120" cy="18254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 Box 173"/>
          <p:cNvSpPr txBox="1"/>
          <p:nvPr/>
        </p:nvSpPr>
        <p:spPr>
          <a:xfrm rot="5400000">
            <a:off x="-555655" y="1883767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Algorithms</a:t>
            </a:r>
          </a:p>
        </p:txBody>
      </p:sp>
      <p:sp>
        <p:nvSpPr>
          <p:cNvPr id="96" name="Text Box 174"/>
          <p:cNvSpPr txBox="1"/>
          <p:nvPr/>
        </p:nvSpPr>
        <p:spPr>
          <a:xfrm rot="5400000">
            <a:off x="-250904" y="1895058"/>
            <a:ext cx="2406120" cy="2398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 Algebra Kernels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175"/>
          <p:cNvSpPr txBox="1"/>
          <p:nvPr/>
        </p:nvSpPr>
        <p:spPr>
          <a:xfrm rot="5400000">
            <a:off x="21005" y="1886200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Box 176"/>
          <p:cNvSpPr txBox="1"/>
          <p:nvPr/>
        </p:nvSpPr>
        <p:spPr>
          <a:xfrm rot="5400000">
            <a:off x="296728" y="1894759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Streaming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 Box 178"/>
          <p:cNvSpPr txBox="1"/>
          <p:nvPr/>
        </p:nvSpPr>
        <p:spPr>
          <a:xfrm rot="5400000">
            <a:off x="582145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Optimization Methodology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179"/>
          <p:cNvSpPr txBox="1"/>
          <p:nvPr/>
        </p:nvSpPr>
        <p:spPr>
          <a:xfrm rot="5400000">
            <a:off x="873336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80"/>
          <p:cNvSpPr txBox="1"/>
          <p:nvPr/>
        </p:nvSpPr>
        <p:spPr>
          <a:xfrm rot="5400000">
            <a:off x="1182756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181"/>
          <p:cNvSpPr txBox="1"/>
          <p:nvPr/>
        </p:nvSpPr>
        <p:spPr>
          <a:xfrm rot="5400000">
            <a:off x="1485731" y="1838782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 / Query /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 Box 182"/>
          <p:cNvSpPr txBox="1"/>
          <p:nvPr/>
        </p:nvSpPr>
        <p:spPr>
          <a:xfrm rot="5400000">
            <a:off x="2060115" y="1902385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Statistics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184"/>
          <p:cNvSpPr txBox="1"/>
          <p:nvPr/>
        </p:nvSpPr>
        <p:spPr>
          <a:xfrm rot="5400000">
            <a:off x="2331397" y="188623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Analytics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185"/>
          <p:cNvSpPr txBox="1"/>
          <p:nvPr/>
        </p:nvSpPr>
        <p:spPr>
          <a:xfrm rot="5400000">
            <a:off x="2615050" y="186698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Analytics</a:t>
            </a:r>
          </a:p>
        </p:txBody>
      </p:sp>
      <p:sp>
        <p:nvSpPr>
          <p:cNvPr id="106" name="Text Box 186"/>
          <p:cNvSpPr txBox="1"/>
          <p:nvPr/>
        </p:nvSpPr>
        <p:spPr>
          <a:xfrm rot="5400000">
            <a:off x="2902192" y="1866988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Micro-benchmarks</a:t>
            </a:r>
          </a:p>
        </p:txBody>
      </p:sp>
      <p:cxnSp>
        <p:nvCxnSpPr>
          <p:cNvPr id="107" name="Straight Connector 106"/>
          <p:cNvCxnSpPr/>
          <p:nvPr/>
        </p:nvCxnSpPr>
        <p:spPr>
          <a:xfrm rot="10800000">
            <a:off x="4079596" y="3227186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>
            <a:off x="3789695" y="322635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Box 192"/>
          <p:cNvSpPr txBox="1"/>
          <p:nvPr/>
        </p:nvSpPr>
        <p:spPr>
          <a:xfrm rot="5400000">
            <a:off x="1747473" y="1894759"/>
            <a:ext cx="2406120" cy="23634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10800000">
            <a:off x="357425" y="3228022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230"/>
          <p:cNvSpPr txBox="1"/>
          <p:nvPr/>
        </p:nvSpPr>
        <p:spPr>
          <a:xfrm>
            <a:off x="1079462" y="214823"/>
            <a:ext cx="2376363" cy="56727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Source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Style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 Box 230"/>
          <p:cNvSpPr txBox="1"/>
          <p:nvPr/>
        </p:nvSpPr>
        <p:spPr>
          <a:xfrm>
            <a:off x="7331908" y="2603582"/>
            <a:ext cx="1443625" cy="2790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Execution View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 Box 230"/>
          <p:cNvSpPr txBox="1"/>
          <p:nvPr/>
        </p:nvSpPr>
        <p:spPr>
          <a:xfrm rot="10800000" flipH="1" flipV="1">
            <a:off x="179980" y="4060416"/>
            <a:ext cx="1493010" cy="27904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Processing View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 Box 298"/>
          <p:cNvSpPr txBox="1"/>
          <p:nvPr/>
        </p:nvSpPr>
        <p:spPr>
          <a:xfrm>
            <a:off x="5118796" y="4106445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1" name="Text Box 299"/>
          <p:cNvSpPr txBox="1"/>
          <p:nvPr/>
        </p:nvSpPr>
        <p:spPr>
          <a:xfrm>
            <a:off x="5124448" y="434444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2" name="Text Box 300"/>
          <p:cNvSpPr txBox="1"/>
          <p:nvPr/>
        </p:nvSpPr>
        <p:spPr>
          <a:xfrm>
            <a:off x="5120725" y="4513204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3" name="Text Box 301"/>
          <p:cNvSpPr txBox="1"/>
          <p:nvPr/>
        </p:nvSpPr>
        <p:spPr>
          <a:xfrm>
            <a:off x="5115970" y="5001714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4" name="Text Box 302"/>
          <p:cNvSpPr txBox="1"/>
          <p:nvPr/>
        </p:nvSpPr>
        <p:spPr>
          <a:xfrm>
            <a:off x="5123302" y="5270159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5" name="Text Box 303"/>
          <p:cNvSpPr txBox="1"/>
          <p:nvPr/>
        </p:nvSpPr>
        <p:spPr>
          <a:xfrm>
            <a:off x="5136506" y="550520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6" name="Text Box 304"/>
          <p:cNvSpPr txBox="1"/>
          <p:nvPr/>
        </p:nvSpPr>
        <p:spPr>
          <a:xfrm>
            <a:off x="5131859" y="5751941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 Box 305"/>
          <p:cNvSpPr txBox="1"/>
          <p:nvPr/>
        </p:nvSpPr>
        <p:spPr>
          <a:xfrm>
            <a:off x="5045132" y="5945221"/>
            <a:ext cx="424460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Box 306"/>
          <p:cNvSpPr txBox="1"/>
          <p:nvPr/>
        </p:nvSpPr>
        <p:spPr>
          <a:xfrm>
            <a:off x="5046138" y="6193896"/>
            <a:ext cx="392821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 Box 307"/>
          <p:cNvSpPr txBox="1"/>
          <p:nvPr/>
        </p:nvSpPr>
        <p:spPr>
          <a:xfrm>
            <a:off x="5048232" y="6468833"/>
            <a:ext cx="382926" cy="1924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 Box 310"/>
          <p:cNvSpPr txBox="1"/>
          <p:nvPr/>
        </p:nvSpPr>
        <p:spPr>
          <a:xfrm>
            <a:off x="4544798" y="246937"/>
            <a:ext cx="288239" cy="24041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32" name="Text Box 311"/>
          <p:cNvSpPr txBox="1"/>
          <p:nvPr/>
        </p:nvSpPr>
        <p:spPr>
          <a:xfrm>
            <a:off x="4645480" y="48263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3" name="Text Box 312"/>
          <p:cNvSpPr txBox="1"/>
          <p:nvPr/>
        </p:nvSpPr>
        <p:spPr>
          <a:xfrm>
            <a:off x="4642654" y="700017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4" name="Text Box 313"/>
          <p:cNvSpPr txBox="1"/>
          <p:nvPr/>
        </p:nvSpPr>
        <p:spPr>
          <a:xfrm>
            <a:off x="4637005" y="909475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5" name="Text Box 315"/>
          <p:cNvSpPr txBox="1"/>
          <p:nvPr/>
        </p:nvSpPr>
        <p:spPr>
          <a:xfrm>
            <a:off x="4629671" y="1147923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6" name="Text Box 316"/>
          <p:cNvSpPr txBox="1"/>
          <p:nvPr/>
        </p:nvSpPr>
        <p:spPr>
          <a:xfrm>
            <a:off x="4625022" y="1399209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7" name="Text Box 317"/>
          <p:cNvSpPr txBox="1"/>
          <p:nvPr/>
        </p:nvSpPr>
        <p:spPr>
          <a:xfrm>
            <a:off x="4626843" y="1684410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8" name="Text Box 318"/>
          <p:cNvSpPr txBox="1"/>
          <p:nvPr/>
        </p:nvSpPr>
        <p:spPr>
          <a:xfrm>
            <a:off x="4630177" y="1998826"/>
            <a:ext cx="188704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 Box 319"/>
          <p:cNvSpPr txBox="1"/>
          <p:nvPr/>
        </p:nvSpPr>
        <p:spPr>
          <a:xfrm>
            <a:off x="4633129" y="2205949"/>
            <a:ext cx="135140" cy="1905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0" name="Text Box 320"/>
          <p:cNvSpPr txBox="1"/>
          <p:nvPr/>
        </p:nvSpPr>
        <p:spPr>
          <a:xfrm>
            <a:off x="4634565" y="2429997"/>
            <a:ext cx="99202" cy="2182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1" name="Text Box 321"/>
          <p:cNvSpPr txBox="1"/>
          <p:nvPr/>
        </p:nvSpPr>
        <p:spPr>
          <a:xfrm>
            <a:off x="5634841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2" name="Text Box 322"/>
          <p:cNvSpPr txBox="1"/>
          <p:nvPr/>
        </p:nvSpPr>
        <p:spPr>
          <a:xfrm>
            <a:off x="5897613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3" name="Text Box 323"/>
          <p:cNvSpPr txBox="1"/>
          <p:nvPr/>
        </p:nvSpPr>
        <p:spPr>
          <a:xfrm>
            <a:off x="6170539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4" name="Text Box 324"/>
          <p:cNvSpPr txBox="1"/>
          <p:nvPr/>
        </p:nvSpPr>
        <p:spPr>
          <a:xfrm>
            <a:off x="6433312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5" name="Text Box 325"/>
          <p:cNvSpPr txBox="1"/>
          <p:nvPr/>
        </p:nvSpPr>
        <p:spPr>
          <a:xfrm>
            <a:off x="6655434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6" name="Text Box 326"/>
          <p:cNvSpPr txBox="1"/>
          <p:nvPr/>
        </p:nvSpPr>
        <p:spPr>
          <a:xfrm>
            <a:off x="6932383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7" name="Text Box 327"/>
          <p:cNvSpPr txBox="1"/>
          <p:nvPr/>
        </p:nvSpPr>
        <p:spPr>
          <a:xfrm>
            <a:off x="7184588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8" name="Text Box 328"/>
          <p:cNvSpPr txBox="1"/>
          <p:nvPr/>
        </p:nvSpPr>
        <p:spPr>
          <a:xfrm>
            <a:off x="7422308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9" name="Text Box 329"/>
          <p:cNvSpPr txBox="1"/>
          <p:nvPr/>
        </p:nvSpPr>
        <p:spPr>
          <a:xfrm>
            <a:off x="7642807" y="3018436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0" name="Text Box 330"/>
          <p:cNvSpPr txBox="1"/>
          <p:nvPr/>
        </p:nvSpPr>
        <p:spPr>
          <a:xfrm>
            <a:off x="7811703" y="3030236"/>
            <a:ext cx="243470" cy="1428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1" name="Text Box 335"/>
          <p:cNvSpPr txBox="1"/>
          <p:nvPr/>
        </p:nvSpPr>
        <p:spPr>
          <a:xfrm>
            <a:off x="8293840" y="3030236"/>
            <a:ext cx="246645" cy="1408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 Box 336"/>
          <p:cNvSpPr txBox="1"/>
          <p:nvPr/>
        </p:nvSpPr>
        <p:spPr>
          <a:xfrm>
            <a:off x="8803803" y="3030236"/>
            <a:ext cx="235089" cy="1504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 Box 340"/>
          <p:cNvSpPr txBox="1"/>
          <p:nvPr/>
        </p:nvSpPr>
        <p:spPr>
          <a:xfrm>
            <a:off x="1734332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6" name="Text Box 341"/>
          <p:cNvSpPr txBox="1"/>
          <p:nvPr/>
        </p:nvSpPr>
        <p:spPr>
          <a:xfrm>
            <a:off x="2045704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7" name="Text Box 342"/>
          <p:cNvSpPr txBox="1"/>
          <p:nvPr/>
        </p:nvSpPr>
        <p:spPr>
          <a:xfrm>
            <a:off x="2331028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8" name="Text Box 343"/>
          <p:cNvSpPr txBox="1"/>
          <p:nvPr/>
        </p:nvSpPr>
        <p:spPr>
          <a:xfrm>
            <a:off x="2857851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9" name="Text Box 344"/>
          <p:cNvSpPr txBox="1"/>
          <p:nvPr/>
        </p:nvSpPr>
        <p:spPr>
          <a:xfrm>
            <a:off x="3173257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 Box 345"/>
          <p:cNvSpPr txBox="1"/>
          <p:nvPr/>
        </p:nvSpPr>
        <p:spPr>
          <a:xfrm>
            <a:off x="3467435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1" name="Text Box 346"/>
          <p:cNvSpPr txBox="1"/>
          <p:nvPr/>
        </p:nvSpPr>
        <p:spPr>
          <a:xfrm>
            <a:off x="3750530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2" name="Text Box 347"/>
          <p:cNvSpPr txBox="1"/>
          <p:nvPr/>
        </p:nvSpPr>
        <p:spPr>
          <a:xfrm>
            <a:off x="4035007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4" name="Text Box 349"/>
          <p:cNvSpPr txBox="1"/>
          <p:nvPr/>
        </p:nvSpPr>
        <p:spPr>
          <a:xfrm>
            <a:off x="265558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65" name="Text Box 350"/>
          <p:cNvSpPr txBox="1"/>
          <p:nvPr/>
        </p:nvSpPr>
        <p:spPr>
          <a:xfrm>
            <a:off x="567132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66" name="Text Box 351"/>
          <p:cNvSpPr txBox="1"/>
          <p:nvPr/>
        </p:nvSpPr>
        <p:spPr>
          <a:xfrm>
            <a:off x="861404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7" name="Text Box 352"/>
          <p:cNvSpPr txBox="1"/>
          <p:nvPr/>
        </p:nvSpPr>
        <p:spPr>
          <a:xfrm>
            <a:off x="1115708" y="3416712"/>
            <a:ext cx="190484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8" name="Text Box 353"/>
          <p:cNvSpPr txBox="1"/>
          <p:nvPr/>
        </p:nvSpPr>
        <p:spPr>
          <a:xfrm>
            <a:off x="1394045" y="3411682"/>
            <a:ext cx="253979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3" name="Text Box 358"/>
          <p:cNvSpPr txBox="1"/>
          <p:nvPr/>
        </p:nvSpPr>
        <p:spPr>
          <a:xfrm>
            <a:off x="2609763" y="3421369"/>
            <a:ext cx="99202" cy="1443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174" name="Straight Connector 173"/>
          <p:cNvCxnSpPr/>
          <p:nvPr/>
        </p:nvCxnSpPr>
        <p:spPr>
          <a:xfrm rot="10800000">
            <a:off x="8700572" y="3224447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 Box 361"/>
          <p:cNvSpPr txBox="1"/>
          <p:nvPr/>
        </p:nvSpPr>
        <p:spPr>
          <a:xfrm>
            <a:off x="8558703" y="3030238"/>
            <a:ext cx="256126" cy="1504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 rot="5400000">
            <a:off x="4930783" y="4765573"/>
            <a:ext cx="0" cy="21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 Box 63"/>
          <p:cNvSpPr txBox="1"/>
          <p:nvPr/>
        </p:nvSpPr>
        <p:spPr>
          <a:xfrm rot="5400000">
            <a:off x="2515302" y="3973719"/>
            <a:ext cx="144397" cy="1797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Streaming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 Box 301"/>
          <p:cNvSpPr txBox="1"/>
          <p:nvPr/>
        </p:nvSpPr>
        <p:spPr>
          <a:xfrm>
            <a:off x="5115970" y="477467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63207" y="2712960"/>
            <a:ext cx="1269896" cy="1203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Ogre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Views and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Facets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 rot="10800000">
            <a:off x="8200979" y="3224711"/>
            <a:ext cx="0" cy="201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 Box 168"/>
          <p:cNvSpPr txBox="1"/>
          <p:nvPr/>
        </p:nvSpPr>
        <p:spPr>
          <a:xfrm rot="5400000">
            <a:off x="7019408" y="4589131"/>
            <a:ext cx="2406120" cy="236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Iterative / Simple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 Box 335"/>
          <p:cNvSpPr txBox="1"/>
          <p:nvPr/>
        </p:nvSpPr>
        <p:spPr>
          <a:xfrm>
            <a:off x="8055351" y="3031338"/>
            <a:ext cx="246645" cy="1408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9" name="Text Box 297"/>
          <p:cNvSpPr txBox="1"/>
          <p:nvPr/>
        </p:nvSpPr>
        <p:spPr>
          <a:xfrm>
            <a:off x="5121587" y="3920486"/>
            <a:ext cx="107822" cy="2263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8/5/2015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5775" y="25781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Facets of the Ogres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Probl</a:t>
            </a:r>
            <a:r>
              <a:rPr lang="en-US" sz="3600" b="1" i="1" dirty="0"/>
              <a:t>e</a:t>
            </a:r>
            <a:r>
              <a:rPr lang="en-US" sz="3600" b="1" dirty="0"/>
              <a:t>m </a:t>
            </a:r>
            <a:r>
              <a:rPr lang="en-US" sz="3600" b="1" dirty="0" smtClean="0"/>
              <a:t>Architecture</a:t>
            </a:r>
            <a:br>
              <a:rPr lang="en-US" sz="3600" b="1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>
                <a:solidFill>
                  <a:schemeClr val="tx1"/>
                </a:solidFill>
              </a:rPr>
              <a:t>Meta or Macro </a:t>
            </a:r>
            <a:r>
              <a:rPr lang="en-US" sz="2400" dirty="0" smtClean="0">
                <a:solidFill>
                  <a:schemeClr val="tx1"/>
                </a:solidFill>
              </a:rPr>
              <a:t>Aspects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of Ogres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32"/>
            <a:ext cx="9144000" cy="52962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Problem Architecture </a:t>
            </a:r>
            <a:r>
              <a:rPr lang="en-US" sz="2400" b="1" dirty="0" smtClean="0">
                <a:solidFill>
                  <a:schemeClr val="tx1"/>
                </a:solidFill>
              </a:rPr>
              <a:t>View of Ogres (Meta or </a:t>
            </a:r>
            <a:r>
              <a:rPr lang="en-US" sz="2400" b="1" dirty="0" err="1" smtClean="0">
                <a:solidFill>
                  <a:schemeClr val="tx1"/>
                </a:solidFill>
              </a:rPr>
              <a:t>MacroPatterns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6757"/>
            <a:ext cx="9144000" cy="5953497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Pleasingly </a:t>
            </a:r>
            <a:r>
              <a:rPr lang="en-US" sz="1700" b="1" dirty="0"/>
              <a:t>Parallel </a:t>
            </a:r>
            <a:r>
              <a:rPr lang="en-US" sz="1700" dirty="0"/>
              <a:t>– as in </a:t>
            </a:r>
            <a:r>
              <a:rPr lang="en-US" sz="1700" dirty="0" smtClean="0"/>
              <a:t>BLAST, Protein docking, some (bio-)imagery  including </a:t>
            </a:r>
            <a:r>
              <a:rPr lang="en-US" sz="1700" b="1" dirty="0" smtClean="0"/>
              <a:t>Local Analytics or Machine </a:t>
            </a:r>
            <a:r>
              <a:rPr lang="en-US" sz="1700" b="1" dirty="0"/>
              <a:t>Learning </a:t>
            </a:r>
            <a:r>
              <a:rPr lang="en-US" sz="1700" dirty="0"/>
              <a:t>– </a:t>
            </a:r>
            <a:r>
              <a:rPr lang="en-US" sz="1700" dirty="0" smtClean="0"/>
              <a:t>ML </a:t>
            </a:r>
            <a:r>
              <a:rPr lang="en-US" sz="1700" dirty="0"/>
              <a:t>or filtering pleasingly </a:t>
            </a:r>
            <a:r>
              <a:rPr lang="en-US" sz="1700" dirty="0" smtClean="0"/>
              <a:t>parallel, </a:t>
            </a:r>
            <a:r>
              <a:rPr lang="en-US" sz="1700" dirty="0"/>
              <a:t>as in bio-imagery, radar </a:t>
            </a:r>
            <a:r>
              <a:rPr lang="en-US" sz="1700" dirty="0" smtClean="0"/>
              <a:t>images (pleasingly parallel but sophisticated local analytics)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Classic MapReduce: </a:t>
            </a:r>
            <a:r>
              <a:rPr lang="en-US" sz="1700" dirty="0"/>
              <a:t>Search, Index and Query and Classification algorithms like collaborative filtering (G1 for </a:t>
            </a:r>
            <a:r>
              <a:rPr lang="en-US" sz="1700" dirty="0" err="1"/>
              <a:t>MRStat</a:t>
            </a:r>
            <a:r>
              <a:rPr lang="en-US" sz="1700" dirty="0"/>
              <a:t> in </a:t>
            </a:r>
            <a:r>
              <a:rPr lang="en-US" sz="1700" dirty="0" smtClean="0"/>
              <a:t>Features, </a:t>
            </a:r>
            <a:r>
              <a:rPr lang="en-US" sz="1700" dirty="0"/>
              <a:t>G7</a:t>
            </a:r>
            <a:r>
              <a:rPr lang="en-US" sz="1700" dirty="0" smtClean="0"/>
              <a:t>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Map-Collective: </a:t>
            </a:r>
            <a:r>
              <a:rPr lang="en-US" sz="1700" dirty="0" smtClean="0"/>
              <a:t>Iterative maps + communication dominated by “collective” operations as in reduction, broadcast, gather, scatter. Common </a:t>
            </a:r>
            <a:r>
              <a:rPr lang="en-US" sz="1700" dirty="0" err="1" smtClean="0"/>
              <a:t>datamining</a:t>
            </a:r>
            <a:r>
              <a:rPr lang="en-US" sz="1700" dirty="0" smtClean="0"/>
              <a:t> pattern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Map-Point to Point: </a:t>
            </a:r>
            <a:r>
              <a:rPr lang="en-US" sz="1700" dirty="0"/>
              <a:t>Iterative maps + communication dominated </a:t>
            </a:r>
            <a:r>
              <a:rPr lang="en-US" sz="1700" dirty="0" smtClean="0"/>
              <a:t>by many small point to point messages as in graph algorithms</a:t>
            </a:r>
            <a:endParaRPr lang="en-US" sz="1700" b="1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Map-Streaming: </a:t>
            </a:r>
            <a:r>
              <a:rPr lang="en-US" sz="1700" dirty="0" smtClean="0"/>
              <a:t>Describes streaming, steering and assimilation problems 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Shared Memory: </a:t>
            </a:r>
            <a:r>
              <a:rPr lang="en-US" sz="1700" dirty="0" smtClean="0"/>
              <a:t>Some problems are asynchronous and are easier to parallelize on shared rather than distributed memory – see some graph algorithms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SPMD: </a:t>
            </a:r>
            <a:r>
              <a:rPr lang="en-US" sz="1700" dirty="0" smtClean="0"/>
              <a:t>Single Program Multiple Data, common parallel programming feature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BSP or Bulk Synchronous Processing: </a:t>
            </a:r>
            <a:r>
              <a:rPr lang="en-US" sz="1700" dirty="0" smtClean="0"/>
              <a:t>well-defined compute-communication phases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Fusion</a:t>
            </a:r>
            <a:r>
              <a:rPr lang="en-US" sz="1700" b="1" dirty="0"/>
              <a:t>: </a:t>
            </a:r>
            <a:r>
              <a:rPr lang="en-US" sz="1700" dirty="0"/>
              <a:t>Knowledge discovery often involves fusion of multiple </a:t>
            </a:r>
            <a:r>
              <a:rPr lang="en-US" sz="1700" dirty="0" smtClean="0"/>
              <a:t>methods</a:t>
            </a:r>
            <a:r>
              <a:rPr lang="en-US" sz="1700" dirty="0"/>
              <a:t>. </a:t>
            </a:r>
            <a:endParaRPr lang="en-US" sz="1700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Dataflow: </a:t>
            </a:r>
            <a:r>
              <a:rPr lang="en-US" sz="1700" dirty="0" smtClean="0"/>
              <a:t>Important application features often occurring in composite Ogres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 smtClean="0"/>
              <a:t>Use Agents: </a:t>
            </a:r>
            <a:r>
              <a:rPr lang="en-US" sz="1700" dirty="0" smtClean="0"/>
              <a:t>as </a:t>
            </a:r>
            <a:r>
              <a:rPr lang="en-US" sz="1700" dirty="0"/>
              <a:t>in epidemiology (swarm approaches</a:t>
            </a:r>
            <a:r>
              <a:rPr lang="en-US" sz="1700" dirty="0" smtClean="0"/>
              <a:t>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700" b="1" dirty="0"/>
              <a:t>Workflow: </a:t>
            </a:r>
            <a:r>
              <a:rPr lang="en-US" sz="1700" dirty="0"/>
              <a:t>All applications often involve orchestration (workflow) of multiple </a:t>
            </a:r>
            <a:r>
              <a:rPr lang="en-US" sz="1700" dirty="0" smtClean="0"/>
              <a:t>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2042"/>
            <a:ext cx="9144000" cy="742399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600" dirty="0" smtClean="0"/>
              <a:t>Relation of Problem </a:t>
            </a:r>
            <a:r>
              <a:rPr lang="en-US" sz="3600" dirty="0"/>
              <a:t>and </a:t>
            </a:r>
            <a:r>
              <a:rPr lang="en-US" sz="3600" dirty="0" smtClean="0"/>
              <a:t>Machine Architecture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43752"/>
            <a:ext cx="9069355" cy="5351107"/>
          </a:xfrm>
        </p:spPr>
        <p:txBody>
          <a:bodyPr>
            <a:normAutofit/>
          </a:bodyPr>
          <a:lstStyle/>
          <a:p>
            <a:r>
              <a:rPr lang="en-US" dirty="0" smtClean="0"/>
              <a:t>In my old papers (especially book Parallel Computing Works!), I discussed computing as multiple complex systems mapped into each other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>
                <a:solidFill>
                  <a:srgbClr val="C00000"/>
                </a:solidFill>
              </a:rPr>
              <a:t>Problem </a:t>
            </a:r>
            <a:r>
              <a:rPr 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Numerical formulation  Software  Hardware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endParaRPr lang="en-US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dirty="0" smtClean="0"/>
              <a:t>Each of these 4 systems has an architecture that can be described in similar language</a:t>
            </a:r>
          </a:p>
          <a:p>
            <a:r>
              <a:rPr lang="en-US" dirty="0" smtClean="0"/>
              <a:t>One gets an easy programming model if architecture of problem matches that of Software</a:t>
            </a:r>
          </a:p>
          <a:p>
            <a:r>
              <a:rPr lang="en-US" dirty="0" smtClean="0"/>
              <a:t>One gets good performance if architecture of hardware matches that of software and problem</a:t>
            </a:r>
          </a:p>
          <a:p>
            <a:r>
              <a:rPr lang="en-US" dirty="0" smtClean="0"/>
              <a:t>So “MapReduce” can be used as architecture of software (programming model) or “Numerical formulation of problem”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37719" y="1028887"/>
            <a:ext cx="2177528" cy="1676400"/>
          </a:xfrm>
        </p:spPr>
        <p:txBody>
          <a:bodyPr/>
          <a:lstStyle/>
          <a:p>
            <a:r>
              <a:rPr lang="en-US" sz="2400" dirty="0" smtClean="0"/>
              <a:t>6 Forms of MapReduce</a:t>
            </a:r>
            <a:br>
              <a:rPr lang="en-US" sz="2400" dirty="0" smtClean="0"/>
            </a:br>
            <a:r>
              <a:rPr lang="en-US" sz="2400" b="0" dirty="0" smtClean="0">
                <a:solidFill>
                  <a:schemeClr val="tx1"/>
                </a:solidFill>
              </a:rPr>
              <a:t>cover “all” </a:t>
            </a:r>
            <a:r>
              <a:rPr lang="en-US" sz="2000" b="0" dirty="0" smtClean="0">
                <a:solidFill>
                  <a:schemeClr val="tx1"/>
                </a:solidFill>
              </a:rPr>
              <a:t>circumstances</a:t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/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>Also an interesting software (architecture) discussion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2214" y="6246813"/>
            <a:ext cx="656771" cy="293913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7086600" y="6246813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6"/>
          <a:stretch/>
        </p:blipFill>
        <p:spPr bwMode="auto">
          <a:xfrm>
            <a:off x="2177528" y="-26894"/>
            <a:ext cx="6947646" cy="322729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7"/>
          <a:stretch/>
        </p:blipFill>
        <p:spPr bwMode="auto">
          <a:xfrm>
            <a:off x="2102089" y="3048000"/>
            <a:ext cx="7023085" cy="322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0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94327"/>
          </a:xfrm>
        </p:spPr>
        <p:txBody>
          <a:bodyPr>
            <a:normAutofit/>
          </a:bodyPr>
          <a:lstStyle/>
          <a:p>
            <a:r>
              <a:rPr lang="en-US" b="1" dirty="0" smtClean="0"/>
              <a:t>8 Data </a:t>
            </a:r>
            <a:r>
              <a:rPr lang="en-US" b="1" dirty="0"/>
              <a:t>Analysis </a:t>
            </a:r>
            <a:r>
              <a:rPr lang="en-US" b="1" dirty="0" smtClean="0"/>
              <a:t>Problem Architectures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3554"/>
            <a:ext cx="9144000" cy="59020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1) Pleasingly </a:t>
            </a:r>
            <a:r>
              <a:rPr lang="en-US" dirty="0"/>
              <a:t>Parallel</a:t>
            </a:r>
            <a:r>
              <a:rPr lang="en-US" dirty="0">
                <a:solidFill>
                  <a:srgbClr val="FF0000"/>
                </a:solidFill>
              </a:rPr>
              <a:t> PP </a:t>
            </a:r>
            <a:r>
              <a:rPr lang="en-US" dirty="0" smtClean="0"/>
              <a:t>or “map-only</a:t>
            </a:r>
            <a:r>
              <a:rPr lang="en-US" dirty="0"/>
              <a:t>” in </a:t>
            </a:r>
            <a:r>
              <a:rPr lang="en-US" dirty="0" smtClean="0"/>
              <a:t>MapReduce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BLAST </a:t>
            </a:r>
            <a:r>
              <a:rPr lang="en-US" sz="1600" dirty="0" smtClean="0"/>
              <a:t>Analysis; Local </a:t>
            </a:r>
            <a:r>
              <a:rPr lang="en-US" sz="1600" dirty="0"/>
              <a:t>Machine </a:t>
            </a:r>
            <a:r>
              <a:rPr lang="en-US" sz="1600" dirty="0" smtClean="0"/>
              <a:t>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2A) Classic </a:t>
            </a:r>
            <a:r>
              <a:rPr lang="en-US" dirty="0"/>
              <a:t>MapReduce </a:t>
            </a:r>
            <a:r>
              <a:rPr lang="en-US" dirty="0" smtClean="0">
                <a:solidFill>
                  <a:srgbClr val="FF0000"/>
                </a:solidFill>
              </a:rPr>
              <a:t>MR</a:t>
            </a:r>
            <a:r>
              <a:rPr lang="en-US" dirty="0" smtClean="0"/>
              <a:t>, Map followed by reduction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High Energy Physics (HEP) </a:t>
            </a:r>
            <a:r>
              <a:rPr lang="en-US" sz="1600" dirty="0" smtClean="0"/>
              <a:t>Histograms; Web search; Recommender Engines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2B) Simple </a:t>
            </a:r>
            <a:r>
              <a:rPr lang="en-US" dirty="0"/>
              <a:t>version of classic </a:t>
            </a:r>
            <a:r>
              <a:rPr lang="en-US" dirty="0">
                <a:solidFill>
                  <a:srgbClr val="FF0000"/>
                </a:solidFill>
              </a:rPr>
              <a:t>MapReduce </a:t>
            </a:r>
            <a:r>
              <a:rPr lang="en-US" dirty="0" err="1" smtClean="0">
                <a:solidFill>
                  <a:srgbClr val="FF0000"/>
                </a:solidFill>
              </a:rPr>
              <a:t>MRStat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Final reduction is just simple statistics </a:t>
            </a:r>
            <a:endParaRPr 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3) Iterative </a:t>
            </a:r>
            <a:r>
              <a:rPr lang="en-US" dirty="0"/>
              <a:t>MapReduce </a:t>
            </a:r>
            <a:r>
              <a:rPr lang="en-US" dirty="0" err="1">
                <a:solidFill>
                  <a:srgbClr val="FF0000"/>
                </a:solidFill>
              </a:rPr>
              <a:t>MRIter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Expectation maximization Clustering Linear Algebra, </a:t>
            </a:r>
            <a:r>
              <a:rPr lang="en-US" sz="1600" dirty="0" smtClean="0"/>
              <a:t>PageRank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4A) Map Point to Point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Classic MPI; PDE </a:t>
            </a:r>
            <a:r>
              <a:rPr lang="en-US" sz="1600" dirty="0"/>
              <a:t>Solvers and Particle </a:t>
            </a:r>
            <a:r>
              <a:rPr lang="en-US" sz="1600" dirty="0" smtClean="0"/>
              <a:t>Dynamics; </a:t>
            </a:r>
            <a:r>
              <a:rPr lang="en-US" sz="1600" dirty="0"/>
              <a:t>Graph processing </a:t>
            </a:r>
            <a:r>
              <a:rPr lang="en-US" sz="1600" dirty="0">
                <a:solidFill>
                  <a:srgbClr val="FF0000"/>
                </a:solidFill>
              </a:rPr>
              <a:t>Graph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4B) GPU (Accelerator) enhanced 4A) – especially for deep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5) Map + </a:t>
            </a:r>
            <a:r>
              <a:rPr lang="en-US" dirty="0" smtClean="0">
                <a:solidFill>
                  <a:srgbClr val="FF0000"/>
                </a:solidFill>
              </a:rPr>
              <a:t>Streaming</a:t>
            </a:r>
            <a:r>
              <a:rPr lang="en-US" dirty="0" smtClean="0"/>
              <a:t> +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Images from Synchrotron sources; Telescopes; Internet of Things </a:t>
            </a:r>
            <a:r>
              <a:rPr lang="en-US" sz="1600" dirty="0" err="1" smtClean="0"/>
              <a:t>IoT</a:t>
            </a:r>
            <a:endParaRPr lang="en-US" sz="1600" dirty="0" smtClean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6) </a:t>
            </a:r>
            <a:r>
              <a:rPr lang="en-US" dirty="0">
                <a:solidFill>
                  <a:srgbClr val="FF0000"/>
                </a:solidFill>
              </a:rPr>
              <a:t>Shared memory </a:t>
            </a:r>
            <a:r>
              <a:rPr lang="en-US" dirty="0"/>
              <a:t>allowing parallel threads which are tricky to program </a:t>
            </a:r>
            <a:r>
              <a:rPr lang="en-US" dirty="0" smtClean="0"/>
              <a:t>but lower latency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Difficult </a:t>
            </a:r>
            <a:r>
              <a:rPr lang="en-US" sz="1600" dirty="0"/>
              <a:t>to parallelize asynchronous </a:t>
            </a:r>
            <a:r>
              <a:rPr lang="en-US" sz="1600" dirty="0" smtClean="0"/>
              <a:t>parallel Graph Algorithms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95250" y="974392"/>
            <a:ext cx="9239250" cy="1752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NIST Big Data </a:t>
            </a:r>
            <a:r>
              <a:rPr lang="en-US" b="1" dirty="0" smtClean="0"/>
              <a:t>Initiative</a:t>
            </a:r>
            <a:br>
              <a:rPr lang="en-US" b="1" dirty="0" smtClean="0"/>
            </a:br>
            <a:r>
              <a:rPr lang="en-US" dirty="0" smtClean="0"/>
              <a:t>First reports under final review at NIST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Standards: ISO </a:t>
            </a:r>
            <a:r>
              <a:rPr lang="en-US" dirty="0"/>
              <a:t>JTC1/WG9 ISO/IEC 20547-2</a:t>
            </a:r>
            <a:br>
              <a:rPr lang="en-US" dirty="0"/>
            </a:br>
            <a:r>
              <a:rPr lang="en-US" sz="2700" dirty="0"/>
              <a:t>Information Technology — Big Data — Part 2: Use cases and derived requirements</a:t>
            </a:r>
            <a:endParaRPr lang="en-US" sz="27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323969"/>
            <a:ext cx="6060831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by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Chaitin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Bob Marcus, Wo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2130425"/>
            <a:ext cx="7772400" cy="147002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Ogre Facets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Execution Features View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043517" cy="11354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One View of Ogres has Facets that are </a:t>
            </a:r>
            <a:r>
              <a:rPr lang="en-US" sz="3600" b="1" dirty="0" err="1" smtClean="0">
                <a:solidFill>
                  <a:schemeClr val="tx1"/>
                </a:solidFill>
              </a:rPr>
              <a:t>micropatterns</a:t>
            </a:r>
            <a:r>
              <a:rPr lang="en-US" sz="3600" b="1" dirty="0" smtClean="0">
                <a:solidFill>
                  <a:schemeClr val="tx1"/>
                </a:solidFill>
              </a:rPr>
              <a:t> or </a:t>
            </a:r>
            <a:r>
              <a:rPr lang="en-US" sz="3600" b="1" dirty="0" smtClean="0">
                <a:solidFill>
                  <a:srgbClr val="C00000"/>
                </a:solidFill>
              </a:rPr>
              <a:t>Execution Features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5463"/>
            <a:ext cx="9144000" cy="58253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Performance Metrics; </a:t>
            </a:r>
            <a:r>
              <a:rPr lang="en-US" sz="1600" dirty="0" smtClean="0"/>
              <a:t>property found by benchmarking Ogre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Flops </a:t>
            </a:r>
            <a:r>
              <a:rPr lang="en-US" sz="1600" b="1" dirty="0"/>
              <a:t>per </a:t>
            </a:r>
            <a:r>
              <a:rPr lang="en-US" sz="1600" b="1" dirty="0" smtClean="0"/>
              <a:t>byte; </a:t>
            </a:r>
            <a:r>
              <a:rPr lang="en-US" sz="1600" dirty="0" smtClean="0"/>
              <a:t>memory or I/O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Execution Environment; </a:t>
            </a:r>
            <a:r>
              <a:rPr lang="en-US" sz="1600" b="1" dirty="0"/>
              <a:t>Core libraries needed: </a:t>
            </a:r>
            <a:r>
              <a:rPr lang="en-US" sz="1600" dirty="0"/>
              <a:t>matrix-matrix/vector algebra, conjugate gradient, reduction, </a:t>
            </a:r>
            <a:r>
              <a:rPr lang="en-US" sz="1600" dirty="0" smtClean="0"/>
              <a:t>broadcast; Cloud, HPC etc.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Volume: </a:t>
            </a:r>
            <a:r>
              <a:rPr lang="en-US" sz="1600" dirty="0" smtClean="0"/>
              <a:t>property of an Ogre instance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Velocity: </a:t>
            </a:r>
            <a:r>
              <a:rPr lang="en-US" sz="1600" dirty="0" smtClean="0"/>
              <a:t>qualitative property of Ogre with value associated with instance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Variety: </a:t>
            </a:r>
            <a:r>
              <a:rPr lang="en-US" sz="1600" dirty="0" smtClean="0"/>
              <a:t>important property especially of composite Ogres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Veracity: </a:t>
            </a:r>
            <a:r>
              <a:rPr lang="en-US" sz="1600" dirty="0" smtClean="0"/>
              <a:t>important property of “mini-applications” but not kernels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Communication Structure; </a:t>
            </a:r>
            <a:r>
              <a:rPr lang="en-US" sz="1600" dirty="0"/>
              <a:t>Interconnect </a:t>
            </a:r>
            <a:r>
              <a:rPr lang="en-US" sz="1600" dirty="0" smtClean="0"/>
              <a:t>requirements; </a:t>
            </a:r>
            <a:r>
              <a:rPr lang="en-US" sz="1600" dirty="0"/>
              <a:t>Is communication BSP, Asynchronous, Pub-Sub, Collective, Point to Point? </a:t>
            </a:r>
            <a:endParaRPr lang="en-US" sz="1600" dirty="0" smtClean="0"/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Is application (graph) </a:t>
            </a:r>
            <a:r>
              <a:rPr lang="en-US" sz="1600" b="1" dirty="0" smtClean="0"/>
              <a:t>static </a:t>
            </a:r>
            <a:r>
              <a:rPr lang="en-US" sz="1600" dirty="0" smtClean="0"/>
              <a:t>or </a:t>
            </a:r>
            <a:r>
              <a:rPr lang="en-US" sz="1600" b="1" dirty="0" smtClean="0"/>
              <a:t>dynamic?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Most applications consist of a set of interconnected entities; is this </a:t>
            </a:r>
            <a:r>
              <a:rPr lang="en-US" sz="1600" b="1" dirty="0" smtClean="0"/>
              <a:t>regular </a:t>
            </a:r>
            <a:r>
              <a:rPr lang="en-US" sz="1600" dirty="0" smtClean="0"/>
              <a:t>as a set of pixels or is it a complicated </a:t>
            </a:r>
            <a:r>
              <a:rPr lang="en-US" sz="1600" b="1" dirty="0" smtClean="0"/>
              <a:t>irregular graph?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Are algorithms </a:t>
            </a:r>
            <a:r>
              <a:rPr lang="en-US" sz="1600" b="1" dirty="0" smtClean="0"/>
              <a:t>Iterative </a:t>
            </a:r>
            <a:r>
              <a:rPr lang="en-US" sz="1600" dirty="0" smtClean="0"/>
              <a:t>or</a:t>
            </a:r>
            <a:r>
              <a:rPr lang="en-US" sz="1600" b="1" dirty="0" smtClean="0"/>
              <a:t> not?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b="1" dirty="0" smtClean="0"/>
              <a:t>Data Abstraction: </a:t>
            </a:r>
            <a:r>
              <a:rPr lang="en-US" sz="1600" dirty="0" smtClean="0"/>
              <a:t>key-value, pixel, graph(G3), vector, bags of words or items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Are </a:t>
            </a:r>
            <a:r>
              <a:rPr lang="en-US" sz="1600" dirty="0"/>
              <a:t>data points in </a:t>
            </a:r>
            <a:r>
              <a:rPr lang="en-US" sz="1600" b="1" dirty="0"/>
              <a:t>metric or non-metric spaces?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600" dirty="0" smtClean="0"/>
              <a:t>Is </a:t>
            </a:r>
            <a:r>
              <a:rPr lang="en-US" sz="1600" dirty="0"/>
              <a:t>algorithm </a:t>
            </a:r>
            <a:r>
              <a:rPr lang="en-US" sz="1600" b="1" dirty="0"/>
              <a:t>O(N</a:t>
            </a:r>
            <a:r>
              <a:rPr lang="en-US" sz="1600" b="1" baseline="30000" dirty="0"/>
              <a:t>2</a:t>
            </a:r>
            <a:r>
              <a:rPr lang="en-US" sz="1600" b="1" dirty="0"/>
              <a:t>) or O(N) </a:t>
            </a:r>
            <a:r>
              <a:rPr lang="en-US" sz="1600" dirty="0"/>
              <a:t>(up to logs) for N points per iteration (G2)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Facets of the Ogres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b="1" dirty="0" smtClean="0"/>
              <a:t>Data Source and Style Aspects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16"/>
            <a:ext cx="9144000" cy="7101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Data Source and Style </a:t>
            </a:r>
            <a:r>
              <a:rPr lang="en-US" sz="3600" b="1" dirty="0" smtClean="0">
                <a:solidFill>
                  <a:schemeClr val="tx1"/>
                </a:solidFill>
              </a:rPr>
              <a:t>View of Ogres I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117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SQL </a:t>
            </a:r>
            <a:r>
              <a:rPr lang="en-US" b="1" dirty="0" err="1" smtClean="0"/>
              <a:t>NewSQL</a:t>
            </a:r>
            <a:r>
              <a:rPr lang="en-US" b="1" dirty="0" smtClean="0"/>
              <a:t> or </a:t>
            </a:r>
            <a:r>
              <a:rPr lang="en-US" b="1" dirty="0"/>
              <a:t>NoSQL: </a:t>
            </a:r>
            <a:r>
              <a:rPr lang="en-US" dirty="0"/>
              <a:t>NoSQL includes Document,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Column</a:t>
            </a:r>
            <a:r>
              <a:rPr lang="en-US" dirty="0"/>
              <a:t>, Key-value, Graph, Triple </a:t>
            </a:r>
            <a:r>
              <a:rPr lang="en-US" dirty="0" smtClean="0"/>
              <a:t>store; </a:t>
            </a:r>
            <a:r>
              <a:rPr lang="en-US" dirty="0" err="1" smtClean="0"/>
              <a:t>NewSQL</a:t>
            </a:r>
            <a:r>
              <a:rPr lang="en-US" dirty="0" smtClean="0"/>
              <a:t> is SQL redone to exploit NoSQL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dirty="0" smtClean="0"/>
              <a:t>Other </a:t>
            </a:r>
            <a:r>
              <a:rPr lang="en-US" b="1" dirty="0" smtClean="0"/>
              <a:t>Enterprise data systems: </a:t>
            </a:r>
            <a:r>
              <a:rPr lang="en-US" dirty="0" smtClean="0"/>
              <a:t>10 examples from </a:t>
            </a:r>
            <a:r>
              <a:rPr lang="en-US" dirty="0"/>
              <a:t>NIST integrate </a:t>
            </a:r>
            <a:r>
              <a:rPr lang="en-US" dirty="0" smtClean="0"/>
              <a:t>SQL/NoSQL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Set </a:t>
            </a:r>
            <a:r>
              <a:rPr lang="en-US" b="1" dirty="0"/>
              <a:t>of </a:t>
            </a:r>
            <a:r>
              <a:rPr lang="en-US" b="1" dirty="0" smtClean="0"/>
              <a:t>Files or Objects: </a:t>
            </a:r>
            <a:r>
              <a:rPr lang="en-US" dirty="0" smtClean="0"/>
              <a:t>as </a:t>
            </a:r>
            <a:r>
              <a:rPr lang="en-US" dirty="0"/>
              <a:t>managed in </a:t>
            </a:r>
            <a:r>
              <a:rPr lang="en-US" dirty="0" err="1"/>
              <a:t>iRODS</a:t>
            </a:r>
            <a:r>
              <a:rPr lang="en-US" dirty="0"/>
              <a:t> and extremely common in scientific </a:t>
            </a:r>
            <a:r>
              <a:rPr lang="en-US" dirty="0" smtClean="0"/>
              <a:t>research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File systems, </a:t>
            </a:r>
            <a:r>
              <a:rPr lang="en-US" b="1" dirty="0"/>
              <a:t>Object, Blob and Data-parallel </a:t>
            </a:r>
            <a:r>
              <a:rPr lang="en-US" dirty="0"/>
              <a:t>(HDFS) raw storage: Separated from computing or </a:t>
            </a:r>
            <a:r>
              <a:rPr lang="en-US" dirty="0" err="1"/>
              <a:t>colocated</a:t>
            </a:r>
            <a:r>
              <a:rPr lang="en-US" dirty="0" smtClean="0"/>
              <a:t>? HDFS v </a:t>
            </a:r>
            <a:r>
              <a:rPr lang="en-US" dirty="0" err="1" smtClean="0"/>
              <a:t>Lustre</a:t>
            </a:r>
            <a:r>
              <a:rPr lang="en-US" dirty="0" smtClean="0"/>
              <a:t> v. </a:t>
            </a:r>
            <a:r>
              <a:rPr lang="en-US" dirty="0" err="1" smtClean="0"/>
              <a:t>Openstack</a:t>
            </a:r>
            <a:r>
              <a:rPr lang="en-US" dirty="0" smtClean="0"/>
              <a:t> Swift v. GPFS</a:t>
            </a:r>
            <a:endParaRPr lang="en-US" dirty="0"/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Archive/Batched/Streaming: </a:t>
            </a:r>
            <a:r>
              <a:rPr lang="en-US" dirty="0"/>
              <a:t>Streaming </a:t>
            </a:r>
            <a:r>
              <a:rPr lang="en-US" dirty="0" smtClean="0"/>
              <a:t>is incremental </a:t>
            </a:r>
            <a:r>
              <a:rPr lang="en-US" dirty="0"/>
              <a:t>update of datasets with new algorithms to achieve real-time response (G7); Before data gets to compute system, there is often an initial data gathering phase which is characterized by a block size and timing. Block size varies from month (Remote Sensing, Seismic) to day (genomic) to seconds or lower (Real time control, streaming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2" y="13893"/>
            <a:ext cx="9010436" cy="71010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Data Source and Style </a:t>
            </a:r>
            <a:r>
              <a:rPr lang="en-US" sz="3600" b="1" dirty="0" smtClean="0">
                <a:solidFill>
                  <a:schemeClr val="tx1"/>
                </a:solidFill>
              </a:rPr>
              <a:t>View of Ogres II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5632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Shared/Dedicated/Transient/Permanent: </a:t>
            </a:r>
            <a:r>
              <a:rPr lang="en-US" sz="2400" dirty="0" smtClean="0"/>
              <a:t>qualitative property </a:t>
            </a:r>
            <a:r>
              <a:rPr lang="en-US" sz="2400" dirty="0"/>
              <a:t>of data; Other characteristics are needed for permanent auxiliary/comparison datasets and these could be interdisciplinary, implying nontrivial data </a:t>
            </a:r>
            <a:r>
              <a:rPr lang="en-US" sz="2400" dirty="0" smtClean="0"/>
              <a:t>movement/replication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/>
              <a:t>Metadata/Provenance: </a:t>
            </a:r>
            <a:r>
              <a:rPr lang="en-US" sz="2400" dirty="0"/>
              <a:t>Clear qualitative property but not for kernels as important aspect of data collection process</a:t>
            </a:r>
            <a:endParaRPr lang="en-US" sz="2400" dirty="0" smtClean="0"/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Internet </a:t>
            </a:r>
            <a:r>
              <a:rPr lang="en-US" sz="2400" b="1" dirty="0"/>
              <a:t>of </a:t>
            </a:r>
            <a:r>
              <a:rPr lang="en-US" sz="2400" b="1" dirty="0" smtClean="0"/>
              <a:t>Things: </a:t>
            </a:r>
            <a:r>
              <a:rPr lang="en-US" sz="2400" dirty="0" smtClean="0"/>
              <a:t>24 to 50 Billion devices on Internet by 2020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HPC simulations: </a:t>
            </a:r>
            <a:r>
              <a:rPr lang="en-US" sz="2400" dirty="0"/>
              <a:t>generate major (visualization) output that often needs to </a:t>
            </a:r>
            <a:r>
              <a:rPr lang="en-US" sz="2400" dirty="0" smtClean="0"/>
              <a:t>be mined 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dirty="0" smtClean="0"/>
              <a:t>Using </a:t>
            </a:r>
            <a:r>
              <a:rPr lang="en-US" sz="2400" b="1" dirty="0" smtClean="0"/>
              <a:t>GIS:</a:t>
            </a:r>
            <a:r>
              <a:rPr lang="en-US" sz="2400" dirty="0" smtClean="0"/>
              <a:t> Geographical </a:t>
            </a:r>
            <a:r>
              <a:rPr lang="en-US" sz="2400" dirty="0"/>
              <a:t>Information </a:t>
            </a:r>
            <a:r>
              <a:rPr lang="en-US" sz="2400" dirty="0" smtClean="0"/>
              <a:t>Systems </a:t>
            </a:r>
            <a:r>
              <a:rPr lang="en-US" sz="2400" dirty="0"/>
              <a:t>provide attractive access to geospatial </a:t>
            </a:r>
            <a:r>
              <a:rPr lang="en-US" sz="2400" dirty="0" smtClean="0"/>
              <a:t>data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Note 10 Bob Marcus (led NIST effort) Use cases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899"/>
            <a:ext cx="90297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2. Perform real time analytics on data source streams and notify users when specified events occur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562" y="551184"/>
            <a:ext cx="7157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67866" y="1525918"/>
            <a:ext cx="8776134" cy="4530155"/>
            <a:chOff x="367866" y="2066545"/>
            <a:chExt cx="8776134" cy="4530155"/>
          </a:xfrm>
        </p:grpSpPr>
        <p:sp>
          <p:nvSpPr>
            <p:cNvPr id="5" name="TextBox 4"/>
            <p:cNvSpPr txBox="1"/>
            <p:nvPr/>
          </p:nvSpPr>
          <p:spPr>
            <a:xfrm>
              <a:off x="2857189" y="6196590"/>
              <a:ext cx="36276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</a:rPr>
                <a:t>Storm, Kafka, </a:t>
              </a:r>
              <a:r>
                <a:rPr lang="en-US" sz="2000" dirty="0" err="1">
                  <a:latin typeface="Calibri" panose="020F0502020204030204" pitchFamily="34" charset="0"/>
                </a:rPr>
                <a:t>Hbase</a:t>
              </a:r>
              <a:r>
                <a:rPr lang="en-US" sz="2000" dirty="0">
                  <a:latin typeface="Calibri" panose="020F0502020204030204" pitchFamily="34" charset="0"/>
                </a:rPr>
                <a:t>, Zookeeper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67866" y="2066545"/>
              <a:ext cx="8776134" cy="3942575"/>
              <a:chOff x="457198" y="1344126"/>
              <a:chExt cx="8776134" cy="39425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57200" y="2785241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Streaming Data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57199" y="3505199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7198" y="4225157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804744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Posted Data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574220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Identified Events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770179" y="1881352"/>
                <a:ext cx="1912883" cy="76725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Filter Identifying Events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5389" y="1344126"/>
                <a:ext cx="1258709" cy="1361657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4434098" y="1817031"/>
                <a:ext cx="1230978" cy="2079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845040" y="3058510"/>
                <a:ext cx="912406" cy="3445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2895780" y="3976513"/>
                <a:ext cx="861666" cy="4588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946521" y="3695211"/>
                <a:ext cx="810925" cy="40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873812" y="2407350"/>
                <a:ext cx="787007" cy="8070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587200" y="2705783"/>
                <a:ext cx="95862" cy="5338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4652818" y="2492507"/>
                <a:ext cx="1782774" cy="9999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5049587" y="4640316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Repository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6824480" y="4016062"/>
                <a:ext cx="333065" cy="561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897821" y="4002368"/>
                <a:ext cx="434191" cy="5748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707599" y="1469442"/>
                <a:ext cx="1353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Specify filter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18939" y="4239453"/>
                <a:ext cx="884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Archive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30510" y="2613076"/>
                <a:ext cx="1502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Post Selected Events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86479" y="2698808"/>
                <a:ext cx="16230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Fetch streamed 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21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776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5. Perform </a:t>
            </a:r>
            <a:r>
              <a:rPr lang="en-US" b="1" dirty="0"/>
              <a:t>interactive analytics on data in analytics-optimized database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078087" y="1247776"/>
            <a:ext cx="7527852" cy="4799794"/>
            <a:chOff x="1088563" y="1522345"/>
            <a:chExt cx="7527852" cy="4799794"/>
          </a:xfrm>
        </p:grpSpPr>
        <p:sp>
          <p:nvSpPr>
            <p:cNvPr id="4" name="Rounded Rectangle 3"/>
            <p:cNvSpPr/>
            <p:nvPr/>
          </p:nvSpPr>
          <p:spPr>
            <a:xfrm>
              <a:off x="2982870" y="3818241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Hadoop, Spark, Giraph, Pig …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972394" y="4548862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Data Storage: HDFS, </a:t>
              </a:r>
              <a:r>
                <a:rPr lang="en-US" sz="2000" dirty="0" err="1">
                  <a:latin typeface="Calibri" panose="020F0502020204030204" pitchFamily="34" charset="0"/>
                </a:rPr>
                <a:t>Hbase</a:t>
              </a:r>
              <a:r>
                <a:rPr lang="en-US" sz="2000" dirty="0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88563" y="5863902"/>
              <a:ext cx="4813738" cy="45823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Data, Streaming, Batch …..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374369" y="5327463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033974" y="5336297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725476" y="5331935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586751" y="1522345"/>
              <a:ext cx="5613078" cy="869846"/>
              <a:chOff x="1609805" y="1758098"/>
              <a:chExt cx="5613078" cy="86984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9805" y="1758098"/>
                <a:ext cx="881148" cy="85615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943" y="1758098"/>
                <a:ext cx="861850" cy="8374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0525" y="1758098"/>
                <a:ext cx="869846" cy="86984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0895" y="1758098"/>
                <a:ext cx="881148" cy="85615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1033" y="1758098"/>
                <a:ext cx="861850" cy="8374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1615" y="1758098"/>
                <a:ext cx="869846" cy="869846"/>
              </a:xfrm>
              <a:prstGeom prst="rect">
                <a:avLst/>
              </a:prstGeom>
            </p:spPr>
          </p:pic>
        </p:grpSp>
        <p:sp>
          <p:nvSpPr>
            <p:cNvPr id="17" name="Rounded Rectangle 16"/>
            <p:cNvSpPr/>
            <p:nvPr/>
          </p:nvSpPr>
          <p:spPr>
            <a:xfrm>
              <a:off x="4786177" y="3060846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Mahout, R</a:t>
              </a:r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5603826" y="2409373"/>
              <a:ext cx="298475" cy="567703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7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5A. Perform interactive analytics on observational scientific data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8786" y="1237402"/>
            <a:ext cx="8891927" cy="4911248"/>
            <a:chOff x="88786" y="1452250"/>
            <a:chExt cx="8891927" cy="4911248"/>
          </a:xfrm>
        </p:grpSpPr>
        <p:sp>
          <p:nvSpPr>
            <p:cNvPr id="4" name="Rounded Rectangle 3"/>
            <p:cNvSpPr/>
            <p:nvPr/>
          </p:nvSpPr>
          <p:spPr>
            <a:xfrm>
              <a:off x="2051283" y="2710089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Grid or Many Task Software, Hadoop, Spark, Giraph, Pig …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051283" y="3567333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Data Storage: HDFS, </a:t>
              </a:r>
              <a:r>
                <a:rPr lang="en-US" dirty="0" err="1">
                  <a:latin typeface="Calibri" panose="020F0502020204030204" pitchFamily="34" charset="0"/>
                </a:rPr>
                <a:t>Hbase</a:t>
              </a:r>
              <a:r>
                <a:rPr lang="en-US" dirty="0">
                  <a:latin typeface="Calibri" panose="020F0502020204030204" pitchFamily="34" charset="0"/>
                </a:rPr>
                <a:t>, File Collection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88786" y="4550968"/>
              <a:ext cx="3769845" cy="69668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Streaming Twitter data for Social Networking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5353559" y="4222575"/>
              <a:ext cx="17470" cy="567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653393" y="4186892"/>
              <a:ext cx="944798" cy="3193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167267" y="1658818"/>
              <a:ext cx="2434991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Science Analysis Code, Mahout, R</a:t>
              </a:r>
            </a:p>
          </p:txBody>
        </p:sp>
        <p:sp>
          <p:nvSpPr>
            <p:cNvPr id="10" name="Up-Down Arrow 9"/>
            <p:cNvSpPr/>
            <p:nvPr/>
          </p:nvSpPr>
          <p:spPr>
            <a:xfrm rot="16200000">
              <a:off x="2376992" y="1661353"/>
              <a:ext cx="298475" cy="64131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53" y="1452250"/>
              <a:ext cx="1258709" cy="136165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74895" y="4225688"/>
              <a:ext cx="340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Transport batch of data to primary analysis data system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41306" y="5527610"/>
              <a:ext cx="3769845" cy="7157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Record Scientific Data in “field”</a:t>
              </a:r>
            </a:p>
          </p:txBody>
        </p:sp>
        <p:sp>
          <p:nvSpPr>
            <p:cNvPr id="14" name="Can 13"/>
            <p:cNvSpPr/>
            <p:nvPr/>
          </p:nvSpPr>
          <p:spPr>
            <a:xfrm>
              <a:off x="5228740" y="4824793"/>
              <a:ext cx="1297827" cy="1538705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Local Accumulate and initial computing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490357" y="5861894"/>
              <a:ext cx="689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99728" y="4152344"/>
              <a:ext cx="161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Direct Transfer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31793" y="5043062"/>
              <a:ext cx="2281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NIST examples include  </a:t>
              </a:r>
              <a:r>
                <a:rPr lang="en-US" dirty="0">
                  <a:latin typeface="Calibri" panose="020F0502020204030204" pitchFamily="34" charset="0"/>
                </a:rPr>
                <a:t>LHC, Remote Sensing, Astronomy and Bioinformatics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8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Facets of the Ogres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b="1" dirty="0" smtClean="0"/>
              <a:t>Processing View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150" y="0"/>
            <a:ext cx="9201150" cy="71010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Facets in </a:t>
            </a:r>
            <a:r>
              <a:rPr lang="en-US" sz="3200" b="1" dirty="0" smtClean="0">
                <a:solidFill>
                  <a:srgbClr val="C00000"/>
                </a:solidFill>
              </a:rPr>
              <a:t>Processing </a:t>
            </a:r>
            <a:r>
              <a:rPr lang="en-US" sz="3200" b="1" dirty="0" smtClean="0">
                <a:solidFill>
                  <a:schemeClr val="tx1"/>
                </a:solidFill>
              </a:rPr>
              <a:t>(runtime) View of Ogres I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0464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Micro-benchmarks </a:t>
            </a:r>
            <a:r>
              <a:rPr lang="en-US" dirty="0" smtClean="0"/>
              <a:t>ogres that exercise simple features of hardware such as communication, disk I/O, CPU, memory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Local Analytics </a:t>
            </a:r>
            <a:r>
              <a:rPr lang="en-US" dirty="0" smtClean="0"/>
              <a:t>executed on a single core or perhaps node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Global </a:t>
            </a:r>
            <a:r>
              <a:rPr lang="en-US" b="1" dirty="0"/>
              <a:t>Analytics </a:t>
            </a:r>
            <a:r>
              <a:rPr lang="en-US" dirty="0"/>
              <a:t>requiring iterative programming models (G5,G6</a:t>
            </a:r>
            <a:r>
              <a:rPr lang="en-US" dirty="0" smtClean="0"/>
              <a:t>) across multiple nodes of a parallel system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b="1" dirty="0" smtClean="0"/>
              <a:t>Optimization Methodology: </a:t>
            </a:r>
            <a:r>
              <a:rPr lang="en-US" dirty="0" smtClean="0"/>
              <a:t>overlapping categories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Nonlinear Optimization (G6)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Machine </a:t>
            </a:r>
            <a:r>
              <a:rPr lang="en-US" sz="1800" b="1" dirty="0"/>
              <a:t>Learning</a:t>
            </a:r>
            <a:endParaRPr lang="en-US" sz="1800" dirty="0"/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Maximum </a:t>
            </a:r>
            <a:r>
              <a:rPr lang="en-US" sz="1800" b="1" dirty="0"/>
              <a:t>Likelihood</a:t>
            </a:r>
            <a:r>
              <a:rPr lang="en-US" sz="1800" dirty="0"/>
              <a:t> or </a:t>
            </a:r>
            <a:r>
              <a:rPr lang="en-US" sz="1800" b="1" dirty="0">
                <a:sym typeface="Symbol" panose="05050102010706020507" pitchFamily="18" charset="2"/>
              </a:rPr>
              <a:t></a:t>
            </a:r>
            <a:r>
              <a:rPr lang="en-US" sz="1800" b="1" baseline="30000" dirty="0">
                <a:sym typeface="Symbol" panose="05050102010706020507" pitchFamily="18" charset="2"/>
              </a:rPr>
              <a:t>2</a:t>
            </a:r>
            <a:r>
              <a:rPr lang="en-US" sz="1800" b="1" dirty="0">
                <a:sym typeface="Symbol" panose="05050102010706020507" pitchFamily="18" charset="2"/>
              </a:rPr>
              <a:t> </a:t>
            </a:r>
            <a:r>
              <a:rPr lang="en-US" sz="1800" dirty="0">
                <a:sym typeface="Symbol" panose="05050102010706020507" pitchFamily="18" charset="2"/>
              </a:rPr>
              <a:t>minimizations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/>
              <a:t>Expectation Maximization </a:t>
            </a:r>
            <a:r>
              <a:rPr lang="en-US" sz="1800" dirty="0"/>
              <a:t>(often Steepest descent)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Combinatorial Optimization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Linear/Quadratic Programming (G5)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800" b="1" dirty="0" smtClean="0"/>
              <a:t>Dynamic Programming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Visualization </a:t>
            </a:r>
            <a:r>
              <a:rPr lang="en-US" dirty="0" smtClean="0"/>
              <a:t>is key application capability with algorithms like MDS useful but it itself part of “mini-app” or composite Ogre</a:t>
            </a:r>
          </a:p>
          <a:p>
            <a:pPr marL="571500" indent="-571500">
              <a:buFont typeface="+mj-lt"/>
              <a:buAutoNum type="romanLcPeriod"/>
            </a:pPr>
            <a:r>
              <a:rPr lang="en-US" b="1" dirty="0" smtClean="0"/>
              <a:t>Alignment (G7) </a:t>
            </a:r>
            <a:r>
              <a:rPr lang="en-US" dirty="0" smtClean="0"/>
              <a:t>as in BLAST compares samples with repository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4337"/>
            <a:ext cx="9143999" cy="9054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NBD-PWG (NIST Big Data Public Working Group) Subgroups &amp; Co-Chairs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54146"/>
            <a:ext cx="9143999" cy="515138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There were 5 Subgroups</a:t>
            </a:r>
          </a:p>
          <a:p>
            <a:pPr lvl="1"/>
            <a:r>
              <a:rPr lang="en-US" dirty="0" smtClean="0"/>
              <a:t>Note mainly industry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Requirements and Use Cases Sub Group</a:t>
            </a:r>
          </a:p>
          <a:p>
            <a:pPr lvl="1"/>
            <a:r>
              <a:rPr lang="en-US" i="1" dirty="0"/>
              <a:t>Geoffrey Fox, </a:t>
            </a:r>
            <a:r>
              <a:rPr lang="en-US" i="1" dirty="0" smtClean="0"/>
              <a:t>Indiana U.; Joe </a:t>
            </a:r>
            <a:r>
              <a:rPr lang="en-US" i="1" dirty="0"/>
              <a:t>Paiva, </a:t>
            </a:r>
            <a:r>
              <a:rPr lang="en-US" i="1" dirty="0" smtClean="0"/>
              <a:t>VA; Tsegereda </a:t>
            </a:r>
            <a:r>
              <a:rPr lang="en-US" i="1" dirty="0"/>
              <a:t>Beyene, Cisco </a:t>
            </a:r>
            <a:endParaRPr lang="en-US" i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Definitions and Taxonomies SG</a:t>
            </a:r>
          </a:p>
          <a:p>
            <a:pPr lvl="1"/>
            <a:r>
              <a:rPr lang="en-US" i="1" dirty="0" smtClean="0"/>
              <a:t>Nancy </a:t>
            </a:r>
            <a:r>
              <a:rPr lang="en-US" i="1" dirty="0"/>
              <a:t>Grady, SAIC; Natasha </a:t>
            </a:r>
            <a:r>
              <a:rPr lang="en-US" i="1" dirty="0" err="1"/>
              <a:t>Balac</a:t>
            </a:r>
            <a:r>
              <a:rPr lang="en-US" i="1" dirty="0"/>
              <a:t>, SDSC; Eugene Luster, </a:t>
            </a:r>
            <a:r>
              <a:rPr lang="en-US" i="1" dirty="0" smtClean="0"/>
              <a:t>R2AD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Reference Architecture Sub Group</a:t>
            </a:r>
          </a:p>
          <a:p>
            <a:pPr lvl="1"/>
            <a:r>
              <a:rPr lang="en-US" i="1" dirty="0"/>
              <a:t>Orit Levin, </a:t>
            </a:r>
            <a:r>
              <a:rPr lang="en-US" i="1" dirty="0" smtClean="0"/>
              <a:t>Microsoft; James </a:t>
            </a:r>
            <a:r>
              <a:rPr lang="en-US" i="1" dirty="0" err="1"/>
              <a:t>Ketner</a:t>
            </a:r>
            <a:r>
              <a:rPr lang="en-US" i="1" dirty="0"/>
              <a:t>, </a:t>
            </a:r>
            <a:r>
              <a:rPr lang="en-US" i="1" dirty="0" smtClean="0"/>
              <a:t>AT&amp;T; Don </a:t>
            </a:r>
            <a:r>
              <a:rPr lang="en-US" i="1" dirty="0" err="1"/>
              <a:t>Krapohl</a:t>
            </a:r>
            <a:r>
              <a:rPr lang="en-US" i="1" dirty="0"/>
              <a:t>, Augmented </a:t>
            </a:r>
            <a:r>
              <a:rPr lang="en-US" i="1" dirty="0" smtClean="0"/>
              <a:t>Intelligence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Security and Privacy Sub Group</a:t>
            </a:r>
          </a:p>
          <a:p>
            <a:pPr lvl="1"/>
            <a:r>
              <a:rPr lang="en-US" i="1" dirty="0"/>
              <a:t>Arnab Roy, CSA/Fujitsu Nancy </a:t>
            </a:r>
            <a:r>
              <a:rPr lang="en-US" i="1" dirty="0" err="1"/>
              <a:t>Landreville</a:t>
            </a:r>
            <a:r>
              <a:rPr lang="en-US" i="1" dirty="0"/>
              <a:t>, U. MD Akhil </a:t>
            </a:r>
            <a:r>
              <a:rPr lang="en-US" i="1" dirty="0" err="1"/>
              <a:t>Manchanda</a:t>
            </a:r>
            <a:r>
              <a:rPr lang="en-US" i="1" dirty="0"/>
              <a:t>, GE</a:t>
            </a:r>
            <a:endParaRPr lang="en-US" i="1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Technology Roadmap Sub Group</a:t>
            </a:r>
          </a:p>
          <a:p>
            <a:pPr lvl="1"/>
            <a:r>
              <a:rPr lang="en-US" i="1" dirty="0"/>
              <a:t>Carl Buffington, </a:t>
            </a:r>
            <a:r>
              <a:rPr lang="en-US" i="1" dirty="0" err="1" smtClean="0"/>
              <a:t>Vistronix</a:t>
            </a:r>
            <a:r>
              <a:rPr lang="en-US" i="1" dirty="0" smtClean="0"/>
              <a:t>; Dan </a:t>
            </a:r>
            <a:r>
              <a:rPr lang="en-US" i="1" dirty="0" err="1"/>
              <a:t>McClary</a:t>
            </a:r>
            <a:r>
              <a:rPr lang="en-US" i="1" dirty="0"/>
              <a:t>, </a:t>
            </a:r>
            <a:r>
              <a:rPr lang="en-US" i="1" dirty="0" smtClean="0"/>
              <a:t>Oracle; David </a:t>
            </a:r>
            <a:r>
              <a:rPr lang="en-US" i="1" dirty="0"/>
              <a:t>Boyd, Data </a:t>
            </a:r>
            <a:r>
              <a:rPr lang="en-US" i="1" dirty="0" smtClean="0"/>
              <a:t>Tactics</a:t>
            </a:r>
          </a:p>
          <a:p>
            <a:r>
              <a:rPr lang="en-US" dirty="0" smtClean="0"/>
              <a:t> </a:t>
            </a:r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bigdatawg.nist.gov/V1_output_docs.php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9"/>
            <a:ext cx="9144000" cy="60828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Facets in </a:t>
            </a:r>
            <a:r>
              <a:rPr lang="en-US" sz="2800" b="1" dirty="0">
                <a:solidFill>
                  <a:srgbClr val="C00000"/>
                </a:solidFill>
              </a:rPr>
              <a:t>Processing</a:t>
            </a:r>
            <a:r>
              <a:rPr lang="en-US" sz="2800" b="1" dirty="0">
                <a:solidFill>
                  <a:schemeClr val="tx1"/>
                </a:solidFill>
              </a:rPr>
              <a:t> (run time) View of Ogres </a:t>
            </a:r>
            <a:r>
              <a:rPr lang="en-US" sz="2800" b="1" dirty="0" smtClean="0">
                <a:solidFill>
                  <a:schemeClr val="tx1"/>
                </a:solidFill>
              </a:rPr>
              <a:t>II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195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 startAt="7"/>
            </a:pPr>
            <a:r>
              <a:rPr lang="en-US" b="1" dirty="0" smtClean="0"/>
              <a:t>Streaming divided into 5 categories depending on event size and synchronization  and integration</a:t>
            </a:r>
          </a:p>
          <a:p>
            <a:pPr marL="914400" lvl="1" indent="-514350"/>
            <a:r>
              <a:rPr lang="en-US" sz="1600" dirty="0" smtClean="0"/>
              <a:t>Set </a:t>
            </a:r>
            <a:r>
              <a:rPr lang="en-US" sz="1600" dirty="0"/>
              <a:t>of independent events where precise time sequencing unimportant.</a:t>
            </a:r>
          </a:p>
          <a:p>
            <a:pPr marL="914400" lvl="1" indent="-514350"/>
            <a:r>
              <a:rPr lang="en-US" sz="1600" dirty="0" smtClean="0"/>
              <a:t>Time </a:t>
            </a:r>
            <a:r>
              <a:rPr lang="en-US" sz="1600" dirty="0"/>
              <a:t>series of connected small events where time ordering important.</a:t>
            </a:r>
          </a:p>
          <a:p>
            <a:pPr marL="914400" lvl="1" indent="-514350"/>
            <a:r>
              <a:rPr lang="en-US" sz="1600" dirty="0" smtClean="0"/>
              <a:t>Set </a:t>
            </a:r>
            <a:r>
              <a:rPr lang="en-US" sz="1600" dirty="0"/>
              <a:t>of independent large events where each event needs parallel processing with time sequencing not critical </a:t>
            </a:r>
          </a:p>
          <a:p>
            <a:pPr marL="914400" lvl="1" indent="-514350"/>
            <a:r>
              <a:rPr lang="en-US" sz="1600" dirty="0" smtClean="0"/>
              <a:t>Set </a:t>
            </a:r>
            <a:r>
              <a:rPr lang="en-US" sz="1600" dirty="0"/>
              <a:t>of connected large events where each event needs parallel processing with time sequencing critical. </a:t>
            </a:r>
          </a:p>
          <a:p>
            <a:pPr marL="914400" lvl="1" indent="-514350"/>
            <a:r>
              <a:rPr lang="en-US" sz="1600" dirty="0" smtClean="0"/>
              <a:t>Stream </a:t>
            </a:r>
            <a:r>
              <a:rPr lang="en-US" sz="1600" dirty="0"/>
              <a:t>of connected small or large events </a:t>
            </a:r>
            <a:r>
              <a:rPr lang="en-US" sz="1600" dirty="0" smtClean="0"/>
              <a:t>to </a:t>
            </a:r>
            <a:r>
              <a:rPr lang="en-US" sz="1600" dirty="0"/>
              <a:t>be integrated in a complex way</a:t>
            </a:r>
            <a:r>
              <a:rPr lang="en-US" sz="1600" dirty="0" smtClean="0"/>
              <a:t>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Basic Statistics (G1): </a:t>
            </a:r>
            <a:r>
              <a:rPr lang="en-US" sz="1800" dirty="0" err="1" smtClean="0"/>
              <a:t>MRStat</a:t>
            </a:r>
            <a:r>
              <a:rPr lang="en-US" sz="1800" dirty="0" smtClean="0"/>
              <a:t> in NIST problem features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Search/Query/Index: </a:t>
            </a:r>
            <a:r>
              <a:rPr lang="en-US" sz="1800" dirty="0" smtClean="0"/>
              <a:t>Classic database which is well studied (</a:t>
            </a:r>
            <a:r>
              <a:rPr lang="en-US" sz="1800" dirty="0" err="1" smtClean="0"/>
              <a:t>Baru</a:t>
            </a:r>
            <a:r>
              <a:rPr lang="en-US" sz="1800" dirty="0" smtClean="0"/>
              <a:t>, </a:t>
            </a:r>
            <a:r>
              <a:rPr lang="en-US" sz="1800" dirty="0" err="1" smtClean="0"/>
              <a:t>Rabl</a:t>
            </a:r>
            <a:r>
              <a:rPr lang="en-US" sz="1800" dirty="0" smtClean="0"/>
              <a:t> tutorial)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Recommender Engine: </a:t>
            </a:r>
            <a:r>
              <a:rPr lang="en-US" sz="1800" dirty="0" smtClean="0"/>
              <a:t>core to many e-commerce, media businesses; collaborative filtering key technology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Classification: </a:t>
            </a:r>
            <a:r>
              <a:rPr lang="en-US" sz="1800" dirty="0" smtClean="0"/>
              <a:t>assigning items to categories based on many methods</a:t>
            </a:r>
          </a:p>
          <a:p>
            <a:pPr marL="914400" lvl="1" indent="-514350"/>
            <a:r>
              <a:rPr lang="en-US" sz="1400" dirty="0" smtClean="0"/>
              <a:t>MapReduce good in Alignment, Basic statistics, S/Q/I, Recommender, </a:t>
            </a:r>
            <a:r>
              <a:rPr lang="en-US" sz="1400" dirty="0" err="1" smtClean="0"/>
              <a:t>Calssification</a:t>
            </a:r>
            <a:endParaRPr lang="en-US" sz="1400" dirty="0" smtClean="0"/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 smtClean="0"/>
              <a:t>Deep Learning </a:t>
            </a:r>
            <a:r>
              <a:rPr lang="en-US" sz="1800" dirty="0" smtClean="0"/>
              <a:t>of growing importance due to success in speech recognition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b="1" dirty="0"/>
              <a:t>Problem set up as a graph </a:t>
            </a:r>
            <a:r>
              <a:rPr lang="en-US" sz="1800" dirty="0"/>
              <a:t>(G3) as opposed to vector, grid, bag of words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1800" dirty="0" smtClean="0"/>
              <a:t>Using </a:t>
            </a:r>
            <a:r>
              <a:rPr lang="en-US" sz="1800" b="1" dirty="0"/>
              <a:t>Linear Algebra </a:t>
            </a:r>
            <a:r>
              <a:rPr lang="en-US" sz="1800" b="1" dirty="0" smtClean="0"/>
              <a:t>Kernels</a:t>
            </a:r>
            <a:r>
              <a:rPr lang="en-US" sz="1800" dirty="0" smtClean="0"/>
              <a:t>: much machine learning uses linear algebra kernels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1"/>
            <a:ext cx="8959174" cy="68636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Benchmarks and Ogres</a:t>
            </a:r>
            <a:endParaRPr lang="en-US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8453"/>
            <a:ext cx="9143998" cy="792162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latin typeface="+mn-lt"/>
              </a:rPr>
              <a:t>Benchmarks/Mini-apps </a:t>
            </a:r>
            <a:r>
              <a:rPr lang="en-US" sz="3600" b="1" dirty="0" smtClean="0">
                <a:latin typeface="+mn-lt"/>
              </a:rPr>
              <a:t>spanning Facets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9" y="685801"/>
            <a:ext cx="9143999" cy="54102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Look at </a:t>
            </a:r>
            <a:r>
              <a:rPr lang="en-US" sz="2400" dirty="0" smtClean="0"/>
              <a:t>NSF SPIDAL Project, NIST 51 use cases, </a:t>
            </a:r>
            <a:r>
              <a:rPr lang="en-US" sz="2400" dirty="0" err="1" smtClean="0"/>
              <a:t>Baru-Rabl</a:t>
            </a:r>
            <a:r>
              <a:rPr lang="en-US" sz="2400" dirty="0" smtClean="0"/>
              <a:t> review</a:t>
            </a:r>
          </a:p>
          <a:p>
            <a:r>
              <a:rPr lang="en-US" sz="2400" b="1" dirty="0" smtClean="0"/>
              <a:t>Catalog facets </a:t>
            </a:r>
            <a:r>
              <a:rPr lang="en-US" sz="2400" dirty="0" smtClean="0"/>
              <a:t>of benchmarks and choose entries to cover “all facets”</a:t>
            </a:r>
          </a:p>
          <a:p>
            <a:r>
              <a:rPr lang="en-US" sz="2400" b="1" dirty="0" smtClean="0"/>
              <a:t>Micro Benchmarks: </a:t>
            </a:r>
            <a:r>
              <a:rPr lang="en-US" sz="2400" dirty="0" smtClean="0"/>
              <a:t>SPEC, </a:t>
            </a:r>
            <a:r>
              <a:rPr lang="en-US" sz="2400" dirty="0" err="1" smtClean="0"/>
              <a:t>EnhancedDFSIO</a:t>
            </a:r>
            <a:r>
              <a:rPr lang="en-US" sz="2400" dirty="0"/>
              <a:t> </a:t>
            </a:r>
            <a:r>
              <a:rPr lang="en-US" sz="2400" dirty="0" smtClean="0"/>
              <a:t>(HDFS), </a:t>
            </a:r>
            <a:r>
              <a:rPr lang="en-US" sz="2400" dirty="0" err="1" smtClean="0"/>
              <a:t>Terasort</a:t>
            </a:r>
            <a:r>
              <a:rPr lang="en-US" sz="2400" dirty="0" smtClean="0"/>
              <a:t>, </a:t>
            </a:r>
            <a:r>
              <a:rPr lang="en-US" sz="2400" dirty="0" err="1" smtClean="0"/>
              <a:t>Wordcount</a:t>
            </a:r>
            <a:r>
              <a:rPr lang="en-US" sz="2400" dirty="0" smtClean="0"/>
              <a:t>, </a:t>
            </a:r>
            <a:r>
              <a:rPr lang="en-US" sz="2400" dirty="0" err="1" smtClean="0"/>
              <a:t>Grep</a:t>
            </a:r>
            <a:r>
              <a:rPr lang="en-US" sz="2400" dirty="0" smtClean="0"/>
              <a:t>, MPI, Basic Pub-Sub ….</a:t>
            </a:r>
          </a:p>
          <a:p>
            <a:r>
              <a:rPr lang="en-US" sz="2400" b="1" dirty="0" smtClean="0"/>
              <a:t>SQL and NoSQL Data systems, Search, Recommenders: </a:t>
            </a:r>
            <a:r>
              <a:rPr lang="en-US" sz="2400" dirty="0" smtClean="0"/>
              <a:t>TPC (-C to x–HS for Hadoop), </a:t>
            </a:r>
            <a:r>
              <a:rPr lang="en-US" sz="2400" dirty="0" err="1" smtClean="0"/>
              <a:t>BigBench</a:t>
            </a:r>
            <a:r>
              <a:rPr lang="en-US" sz="2400" dirty="0" smtClean="0"/>
              <a:t>, Yahoo Cloud Serving, Berkeley Big Data, </a:t>
            </a:r>
            <a:r>
              <a:rPr lang="en-US" sz="2400" dirty="0" err="1" smtClean="0"/>
              <a:t>HiBench</a:t>
            </a:r>
            <a:r>
              <a:rPr lang="en-US" sz="2400" dirty="0" smtClean="0"/>
              <a:t>, </a:t>
            </a:r>
            <a:r>
              <a:rPr lang="en-US" sz="2400" dirty="0" err="1" smtClean="0"/>
              <a:t>BigDataBench</a:t>
            </a:r>
            <a:r>
              <a:rPr lang="en-US" sz="2400" dirty="0" smtClean="0"/>
              <a:t>, </a:t>
            </a:r>
            <a:r>
              <a:rPr lang="en-US" sz="2400" dirty="0" err="1" smtClean="0"/>
              <a:t>Cloudsuite</a:t>
            </a:r>
            <a:r>
              <a:rPr lang="en-US" sz="2400" dirty="0" smtClean="0"/>
              <a:t>, </a:t>
            </a:r>
            <a:r>
              <a:rPr lang="en-US" sz="2400" dirty="0" err="1" smtClean="0"/>
              <a:t>Linkbench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includes MapReduce cases Search, Bayes, Random Forests, Collaborative Filtering</a:t>
            </a:r>
          </a:p>
          <a:p>
            <a:r>
              <a:rPr lang="en-US" sz="2400" b="1" dirty="0" smtClean="0"/>
              <a:t>Spatial Query: </a:t>
            </a:r>
            <a:r>
              <a:rPr lang="en-US" sz="2400" dirty="0" smtClean="0"/>
              <a:t>select from image or earth data</a:t>
            </a:r>
            <a:endParaRPr lang="en-US" sz="2400" dirty="0"/>
          </a:p>
          <a:p>
            <a:r>
              <a:rPr lang="en-US" sz="2400" b="1" dirty="0" smtClean="0"/>
              <a:t>Alignment: </a:t>
            </a:r>
            <a:r>
              <a:rPr lang="en-US" sz="2400" dirty="0" smtClean="0"/>
              <a:t>Biology as in BLAST</a:t>
            </a:r>
          </a:p>
          <a:p>
            <a:r>
              <a:rPr lang="en-US" sz="2400" b="1" dirty="0" smtClean="0"/>
              <a:t>Streaming: </a:t>
            </a:r>
            <a:r>
              <a:rPr lang="en-US" sz="2400" dirty="0" smtClean="0"/>
              <a:t>Online classifiers, Cluster tweets, Robotics, Industrial Internet of Things, Astronomy; </a:t>
            </a:r>
            <a:r>
              <a:rPr lang="en-US" sz="2400" dirty="0" err="1" smtClean="0"/>
              <a:t>BGBenchmark</a:t>
            </a:r>
            <a:r>
              <a:rPr lang="en-US" sz="2400" dirty="0" smtClean="0"/>
              <a:t>; choose to cover all 5 subclasses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b="1" dirty="0" smtClean="0"/>
              <a:t>Pleasingly parallel (Local Analytics): </a:t>
            </a:r>
            <a:r>
              <a:rPr lang="en-US" sz="2400" dirty="0" smtClean="0"/>
              <a:t>as in initial  steps of LHC, Pathology, </a:t>
            </a:r>
            <a:r>
              <a:rPr lang="en-US" sz="2400" dirty="0" err="1" smtClean="0"/>
              <a:t>Bioimaging</a:t>
            </a:r>
            <a:r>
              <a:rPr lang="en-US" sz="2400" dirty="0" smtClean="0"/>
              <a:t> (differ in type of data analysis)</a:t>
            </a:r>
          </a:p>
          <a:p>
            <a:r>
              <a:rPr lang="en-US" sz="2400" b="1" dirty="0" smtClean="0"/>
              <a:t>Global Analytics: </a:t>
            </a:r>
            <a:r>
              <a:rPr lang="en-US" sz="2400" dirty="0" smtClean="0"/>
              <a:t>Outlier, Clustering, LDA, SVM, Deep Learning, MDS, </a:t>
            </a:r>
            <a:r>
              <a:rPr lang="en-US" sz="2400" dirty="0"/>
              <a:t>PageRank, </a:t>
            </a:r>
            <a:r>
              <a:rPr lang="en-US" sz="2400" dirty="0" err="1" smtClean="0"/>
              <a:t>Levenberg</a:t>
            </a:r>
            <a:r>
              <a:rPr lang="en-US" sz="2400" dirty="0" smtClean="0"/>
              <a:t>-Marquardt, Graph 500 entries</a:t>
            </a:r>
          </a:p>
          <a:p>
            <a:r>
              <a:rPr lang="en-US" sz="2400" b="1" dirty="0" smtClean="0"/>
              <a:t>Workflow</a:t>
            </a:r>
            <a:r>
              <a:rPr lang="en-US" sz="2400" dirty="0" smtClean="0"/>
              <a:t> and </a:t>
            </a:r>
            <a:r>
              <a:rPr lang="en-US" sz="2400" b="1" dirty="0" smtClean="0"/>
              <a:t>Composite</a:t>
            </a:r>
            <a:r>
              <a:rPr lang="en-US" sz="2400" dirty="0" smtClean="0"/>
              <a:t> (analytics on </a:t>
            </a:r>
            <a:r>
              <a:rPr lang="en-US" sz="2400" dirty="0" err="1" smtClean="0"/>
              <a:t>xSQL</a:t>
            </a:r>
            <a:r>
              <a:rPr lang="en-US" sz="2400" dirty="0" smtClean="0"/>
              <a:t>) linking above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775" y="2130425"/>
            <a:ext cx="8910410" cy="1470025"/>
          </a:xfrm>
        </p:spPr>
        <p:txBody>
          <a:bodyPr/>
          <a:lstStyle/>
          <a:p>
            <a:pPr algn="ctr"/>
            <a:r>
              <a:rPr lang="en-US" sz="3600" b="1" dirty="0" smtClean="0"/>
              <a:t>Big Data Software</a:t>
            </a:r>
            <a:endParaRPr lang="en-US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361" y="200025"/>
            <a:ext cx="9144000" cy="6743700"/>
            <a:chOff x="-1361" y="200025"/>
            <a:chExt cx="9144000" cy="6743700"/>
          </a:xfrm>
        </p:grpSpPr>
        <p:pic>
          <p:nvPicPr>
            <p:cNvPr id="9" name="Picture 8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30"/>
            <a:stretch/>
          </p:blipFill>
          <p:spPr bwMode="auto">
            <a:xfrm>
              <a:off x="-1361" y="200025"/>
              <a:ext cx="9144000" cy="67437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979103" y="5287743"/>
              <a:ext cx="2163536" cy="646331"/>
            </a:xfrm>
            <a:prstGeom prst="rect">
              <a:avLst/>
            </a:prstGeom>
            <a:solidFill>
              <a:srgbClr val="BDE2A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Green implies HPC </a:t>
              </a:r>
              <a:br>
                <a:rPr lang="en-US" dirty="0" smtClean="0"/>
              </a:br>
              <a:r>
                <a:rPr lang="en-US" dirty="0" smtClean="0"/>
                <a:t>Integration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70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smtClean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" y="326012"/>
            <a:ext cx="9114693" cy="620597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45" y="111697"/>
            <a:ext cx="9069355" cy="807713"/>
          </a:xfrm>
        </p:spPr>
        <p:txBody>
          <a:bodyPr>
            <a:noAutofit/>
          </a:bodyPr>
          <a:lstStyle/>
          <a:p>
            <a:r>
              <a:rPr lang="en-US" b="1" dirty="0" smtClean="0"/>
              <a:t>Software for a Big </a:t>
            </a:r>
            <a:r>
              <a:rPr lang="en-US" b="1" dirty="0"/>
              <a:t>Data </a:t>
            </a:r>
            <a:r>
              <a:rPr lang="en-US" b="1" dirty="0" smtClean="0"/>
              <a:t>Initiative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99572"/>
            <a:ext cx="9144000" cy="5786284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Functionality of ABDS and Performance of HPC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Workflow: </a:t>
            </a:r>
            <a:r>
              <a:rPr lang="en-US" sz="1800" dirty="0" smtClean="0"/>
              <a:t>Apache Crunch, Python or Kepler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Data Analytics: </a:t>
            </a:r>
            <a:r>
              <a:rPr lang="en-US" sz="1800" dirty="0" smtClean="0"/>
              <a:t>Mahout, R, </a:t>
            </a:r>
            <a:r>
              <a:rPr lang="en-US" sz="1800" dirty="0" err="1" smtClean="0"/>
              <a:t>ImageJ</a:t>
            </a:r>
            <a:r>
              <a:rPr lang="en-US" sz="1800" dirty="0" smtClean="0"/>
              <a:t>, </a:t>
            </a:r>
            <a:r>
              <a:rPr lang="en-US" sz="1800" dirty="0" err="1" smtClean="0"/>
              <a:t>Scalapack</a:t>
            </a:r>
            <a:r>
              <a:rPr lang="en-US" sz="1800" dirty="0" smtClean="0"/>
              <a:t> </a:t>
            </a:r>
          </a:p>
          <a:p>
            <a:r>
              <a:rPr lang="en-US" sz="1800" b="1" dirty="0" smtClean="0"/>
              <a:t>High level Programming: </a:t>
            </a:r>
            <a:r>
              <a:rPr lang="en-US" sz="1800" dirty="0" smtClean="0"/>
              <a:t>Hive, Pig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Programming model: </a:t>
            </a:r>
          </a:p>
          <a:p>
            <a:pPr lvl="1"/>
            <a:r>
              <a:rPr lang="en-US" sz="1800" b="1" dirty="0"/>
              <a:t>Batch </a:t>
            </a:r>
            <a:r>
              <a:rPr lang="en-US" sz="1800" b="1" dirty="0" smtClean="0"/>
              <a:t>Parallel: </a:t>
            </a:r>
            <a:r>
              <a:rPr lang="en-US" sz="1800" dirty="0" smtClean="0"/>
              <a:t>Hadoop, Spark, </a:t>
            </a:r>
            <a:r>
              <a:rPr lang="en-US" sz="1800" dirty="0" err="1" smtClean="0"/>
              <a:t>Giraph</a:t>
            </a:r>
            <a:r>
              <a:rPr lang="en-US" sz="1800" dirty="0" smtClean="0"/>
              <a:t>, Harp, MPI;</a:t>
            </a:r>
          </a:p>
          <a:p>
            <a:pPr lvl="1"/>
            <a:r>
              <a:rPr lang="en-US" sz="1800" b="1" dirty="0" smtClean="0"/>
              <a:t>Streaming: </a:t>
            </a:r>
            <a:r>
              <a:rPr lang="en-US" sz="1800" dirty="0" smtClean="0"/>
              <a:t>Storm, Kafka or RabbitMQ</a:t>
            </a:r>
          </a:p>
          <a:p>
            <a:r>
              <a:rPr lang="en-US" sz="1800" b="1" dirty="0" smtClean="0"/>
              <a:t>In-memory: </a:t>
            </a:r>
            <a:r>
              <a:rPr lang="en-US" sz="1800" dirty="0" err="1" smtClean="0"/>
              <a:t>Memcached</a:t>
            </a:r>
            <a:endParaRPr lang="en-US" sz="1800" dirty="0" smtClean="0"/>
          </a:p>
          <a:p>
            <a:r>
              <a:rPr lang="en-US" sz="1800" b="1" dirty="0" smtClean="0">
                <a:solidFill>
                  <a:srgbClr val="FF0000"/>
                </a:solidFill>
              </a:rPr>
              <a:t>Data Management: </a:t>
            </a:r>
            <a:r>
              <a:rPr lang="en-US" sz="1800" dirty="0" err="1" smtClean="0"/>
              <a:t>Hbase</a:t>
            </a:r>
            <a:r>
              <a:rPr lang="en-US" sz="1800" dirty="0" smtClean="0"/>
              <a:t>, </a:t>
            </a:r>
            <a:r>
              <a:rPr lang="en-US" sz="1800" dirty="0" err="1" smtClean="0"/>
              <a:t>MongoDB</a:t>
            </a:r>
            <a:r>
              <a:rPr lang="en-US" sz="1800" dirty="0" smtClean="0"/>
              <a:t>, MySQL </a:t>
            </a:r>
          </a:p>
          <a:p>
            <a:r>
              <a:rPr lang="en-US" sz="1800" b="1" dirty="0" smtClean="0"/>
              <a:t>Distributed Coordination: </a:t>
            </a:r>
            <a:r>
              <a:rPr lang="en-US" sz="1800" dirty="0" smtClean="0"/>
              <a:t>Zookeeper</a:t>
            </a:r>
          </a:p>
          <a:p>
            <a:r>
              <a:rPr lang="en-US" sz="1800" b="1" dirty="0" smtClean="0"/>
              <a:t>Cluster Management: </a:t>
            </a:r>
            <a:r>
              <a:rPr lang="en-US" sz="1800" dirty="0" smtClean="0"/>
              <a:t>Yarn, </a:t>
            </a:r>
            <a:r>
              <a:rPr lang="en-US" sz="1800" dirty="0" err="1" smtClean="0"/>
              <a:t>Mesos</a:t>
            </a:r>
            <a:r>
              <a:rPr lang="en-US" sz="1800" dirty="0" smtClean="0"/>
              <a:t>, </a:t>
            </a:r>
            <a:r>
              <a:rPr lang="en-US" sz="1800" dirty="0" err="1" smtClean="0"/>
              <a:t>Slurm</a:t>
            </a:r>
            <a:endParaRPr lang="en-US" sz="1800" dirty="0" smtClean="0"/>
          </a:p>
          <a:p>
            <a:r>
              <a:rPr lang="en-US" sz="1800" b="1" dirty="0" smtClean="0">
                <a:solidFill>
                  <a:srgbClr val="FF0000"/>
                </a:solidFill>
              </a:rPr>
              <a:t>File Systems: </a:t>
            </a:r>
            <a:r>
              <a:rPr lang="en-US" sz="1800" dirty="0" smtClean="0"/>
              <a:t>HDFS, Object store (Swift),</a:t>
            </a:r>
            <a:r>
              <a:rPr lang="en-US" sz="1800" dirty="0" err="1" smtClean="0"/>
              <a:t>Lustre</a:t>
            </a:r>
            <a:endParaRPr lang="en-US" sz="1800" dirty="0" smtClean="0"/>
          </a:p>
          <a:p>
            <a:r>
              <a:rPr lang="en-US" sz="1800" b="1" dirty="0" smtClean="0"/>
              <a:t>DevOps: </a:t>
            </a:r>
            <a:r>
              <a:rPr lang="en-US" sz="1800" dirty="0" err="1" smtClean="0"/>
              <a:t>Cloudmesh</a:t>
            </a:r>
            <a:r>
              <a:rPr lang="en-US" sz="1800" dirty="0" smtClean="0"/>
              <a:t>, Chef, </a:t>
            </a:r>
            <a:r>
              <a:rPr lang="en-US" sz="1800" dirty="0" err="1" smtClean="0"/>
              <a:t>Ansible</a:t>
            </a:r>
            <a:r>
              <a:rPr lang="en-US" sz="1800" dirty="0" smtClean="0"/>
              <a:t>, Docker, Cobbler</a:t>
            </a:r>
          </a:p>
          <a:p>
            <a:r>
              <a:rPr lang="en-US" sz="1800" b="1" dirty="0" err="1" smtClean="0">
                <a:solidFill>
                  <a:srgbClr val="FF0000"/>
                </a:solidFill>
              </a:rPr>
              <a:t>IaaS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Amazon, Azure, OpenStack, </a:t>
            </a:r>
            <a:r>
              <a:rPr lang="en-US" sz="1800" dirty="0" err="1" smtClean="0"/>
              <a:t>Docker</a:t>
            </a:r>
            <a:r>
              <a:rPr lang="en-US" sz="1800" dirty="0" smtClean="0"/>
              <a:t>, SR-IOV</a:t>
            </a:r>
          </a:p>
          <a:p>
            <a:r>
              <a:rPr lang="en-US" sz="1800" b="1" dirty="0" smtClean="0"/>
              <a:t>Monitoring: </a:t>
            </a:r>
            <a:r>
              <a:rPr lang="en-US" sz="1800" dirty="0" smtClean="0"/>
              <a:t>Inca, Ganglia, Nagios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37752" y="3236926"/>
            <a:ext cx="249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 implies layers of most interest to user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775" y="2130425"/>
            <a:ext cx="8910410" cy="1470025"/>
          </a:xfrm>
        </p:spPr>
        <p:txBody>
          <a:bodyPr/>
          <a:lstStyle/>
          <a:p>
            <a:pPr algn="ctr"/>
            <a:r>
              <a:rPr lang="en-US" sz="3600" b="1" dirty="0" smtClean="0"/>
              <a:t>Software Defined Distributed Systems</a:t>
            </a:r>
            <a:endParaRPr lang="en-US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107950"/>
            <a:ext cx="8382000" cy="771525"/>
          </a:xfrm>
        </p:spPr>
        <p:txBody>
          <a:bodyPr/>
          <a:lstStyle/>
          <a:p>
            <a:pPr algn="ctr"/>
            <a:r>
              <a:rPr lang="en-US" dirty="0" smtClean="0"/>
              <a:t>Software Defined Distributed Systems</a:t>
            </a:r>
            <a:br>
              <a:rPr lang="en-US" dirty="0" smtClean="0"/>
            </a:br>
            <a:r>
              <a:rPr lang="en-US" dirty="0" smtClean="0"/>
              <a:t>Management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6174"/>
            <a:ext cx="9144000" cy="4787900"/>
          </a:xfrm>
        </p:spPr>
        <p:txBody>
          <a:bodyPr/>
          <a:lstStyle/>
          <a:p>
            <a:r>
              <a:rPr lang="en-US" b="1" dirty="0" smtClean="0"/>
              <a:t>IaaS: </a:t>
            </a:r>
            <a:r>
              <a:rPr lang="en-US" dirty="0" smtClean="0"/>
              <a:t>OpenStack</a:t>
            </a:r>
          </a:p>
          <a:p>
            <a:r>
              <a:rPr lang="en-US" b="1" dirty="0" smtClean="0"/>
              <a:t>DevOps Tools: </a:t>
            </a:r>
            <a:r>
              <a:rPr lang="en-US" dirty="0" smtClean="0"/>
              <a:t>Docker and tools (Swarm, Kubernetes, Centurion, </a:t>
            </a:r>
            <a:r>
              <a:rPr lang="en-US" dirty="0" err="1" smtClean="0"/>
              <a:t>Shutit</a:t>
            </a:r>
            <a:r>
              <a:rPr lang="en-US" dirty="0" smtClean="0"/>
              <a:t>), Chef, </a:t>
            </a:r>
            <a:r>
              <a:rPr lang="en-US" dirty="0" err="1" smtClean="0"/>
              <a:t>Ansible</a:t>
            </a:r>
            <a:r>
              <a:rPr lang="en-US" dirty="0" smtClean="0"/>
              <a:t>, Cobbler, OpenStack Ironic, Heat, Sahara</a:t>
            </a:r>
            <a:r>
              <a:rPr lang="en-US" dirty="0"/>
              <a:t>; AWS </a:t>
            </a:r>
            <a:r>
              <a:rPr lang="en-US" dirty="0" err="1"/>
              <a:t>OpsWorks</a:t>
            </a:r>
            <a:r>
              <a:rPr lang="en-US" dirty="0"/>
              <a:t>,</a:t>
            </a:r>
            <a:endParaRPr lang="en-US" dirty="0" smtClean="0"/>
          </a:p>
          <a:p>
            <a:r>
              <a:rPr lang="en-US" b="1" dirty="0" smtClean="0"/>
              <a:t>DevOps Standards: </a:t>
            </a:r>
            <a:r>
              <a:rPr lang="en-US" dirty="0" err="1" smtClean="0"/>
              <a:t>OpenTOSCA</a:t>
            </a:r>
            <a:r>
              <a:rPr lang="en-US" dirty="0" smtClean="0"/>
              <a:t>; Winery</a:t>
            </a:r>
          </a:p>
          <a:p>
            <a:r>
              <a:rPr lang="en-US" b="1" dirty="0" smtClean="0"/>
              <a:t>Monitoring: </a:t>
            </a:r>
            <a:r>
              <a:rPr lang="en-US" dirty="0" err="1" smtClean="0"/>
              <a:t>Hashicorp</a:t>
            </a:r>
            <a:r>
              <a:rPr lang="en-US" dirty="0" smtClean="0"/>
              <a:t> Consul, (Ganglia, Nagios)</a:t>
            </a:r>
          </a:p>
          <a:p>
            <a:r>
              <a:rPr lang="en-US" b="1" dirty="0" smtClean="0"/>
              <a:t>Cluster Control: </a:t>
            </a:r>
            <a:r>
              <a:rPr lang="en-US" dirty="0" smtClean="0"/>
              <a:t>Rocks, Marathon/</a:t>
            </a:r>
            <a:r>
              <a:rPr lang="en-US" dirty="0" err="1" smtClean="0"/>
              <a:t>Mesos</a:t>
            </a:r>
            <a:r>
              <a:rPr lang="en-US" dirty="0" smtClean="0"/>
              <a:t>, Docker Shipyard/citadel, CoreOS Fleet</a:t>
            </a:r>
          </a:p>
          <a:p>
            <a:r>
              <a:rPr lang="en-US" b="1" dirty="0" smtClean="0"/>
              <a:t>Orchestration Standards: </a:t>
            </a:r>
            <a:r>
              <a:rPr lang="en-US" dirty="0" smtClean="0"/>
              <a:t>BPEL </a:t>
            </a:r>
          </a:p>
          <a:p>
            <a:r>
              <a:rPr lang="en-US" b="1" dirty="0" smtClean="0"/>
              <a:t>Orchestration Tools: </a:t>
            </a:r>
            <a:r>
              <a:rPr lang="en-US" dirty="0" smtClean="0"/>
              <a:t>Pegasus, Kepler, Crunch, Docker Compose, Spotify Helios</a:t>
            </a:r>
          </a:p>
          <a:p>
            <a:r>
              <a:rPr lang="en-US" b="1" dirty="0" smtClean="0"/>
              <a:t>Data Integration and Management: </a:t>
            </a:r>
            <a:r>
              <a:rPr lang="en-US" dirty="0" err="1" smtClean="0"/>
              <a:t>Jitterbit</a:t>
            </a:r>
            <a:r>
              <a:rPr lang="en-US" dirty="0" smtClean="0"/>
              <a:t>, </a:t>
            </a:r>
            <a:r>
              <a:rPr lang="en-US" dirty="0" err="1" smtClean="0"/>
              <a:t>Talend</a:t>
            </a:r>
            <a:endParaRPr lang="en-US" dirty="0" smtClean="0"/>
          </a:p>
          <a:p>
            <a:r>
              <a:rPr lang="en-US" b="1" dirty="0" smtClean="0"/>
              <a:t>Platform As A Service: </a:t>
            </a:r>
            <a:r>
              <a:rPr lang="en-US" dirty="0" err="1" smtClean="0"/>
              <a:t>Heroku</a:t>
            </a:r>
            <a:r>
              <a:rPr lang="en-US" dirty="0" smtClean="0"/>
              <a:t>, </a:t>
            </a:r>
            <a:r>
              <a:rPr lang="en-US" dirty="0" err="1" smtClean="0"/>
              <a:t>Jelastic</a:t>
            </a:r>
            <a:r>
              <a:rPr lang="en-US" dirty="0" smtClean="0"/>
              <a:t>, </a:t>
            </a:r>
            <a:r>
              <a:rPr lang="en-US" dirty="0" err="1" smtClean="0"/>
              <a:t>Stackato</a:t>
            </a:r>
            <a:r>
              <a:rPr lang="en-US" dirty="0" smtClean="0"/>
              <a:t>, AWS </a:t>
            </a:r>
            <a:r>
              <a:rPr lang="en-US" dirty="0"/>
              <a:t>Elastic </a:t>
            </a:r>
            <a:r>
              <a:rPr lang="en-US" dirty="0" smtClean="0"/>
              <a:t>Beanstalk, </a:t>
            </a:r>
            <a:r>
              <a:rPr lang="en-US" dirty="0" err="1" smtClean="0"/>
              <a:t>Dokku</a:t>
            </a:r>
            <a:r>
              <a:rPr lang="en-US" dirty="0" smtClean="0"/>
              <a:t>, </a:t>
            </a:r>
            <a:r>
              <a:rPr lang="en-US" dirty="0" err="1" smtClean="0"/>
              <a:t>dotCloud</a:t>
            </a:r>
            <a:r>
              <a:rPr lang="en-US" dirty="0" smtClean="0"/>
              <a:t>, </a:t>
            </a:r>
            <a:r>
              <a:rPr lang="en-US" dirty="0" err="1" smtClean="0"/>
              <a:t>OpenShift</a:t>
            </a:r>
            <a:r>
              <a:rPr lang="en-US" dirty="0" smtClean="0"/>
              <a:t> (Origin)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39" t="12913" r="11218" b="1787"/>
          <a:stretch/>
        </p:blipFill>
        <p:spPr>
          <a:xfrm>
            <a:off x="0" y="0"/>
            <a:ext cx="5006186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6186" y="42635"/>
            <a:ext cx="4137814" cy="71936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Use Case Template</a:t>
            </a:r>
            <a:endParaRPr lang="en-US" sz="3200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6186" y="804636"/>
            <a:ext cx="4137814" cy="56154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26 fields completed for 51 apps</a:t>
            </a:r>
          </a:p>
          <a:p>
            <a:r>
              <a:rPr lang="en-US" b="1" dirty="0"/>
              <a:t>Government Operation</a:t>
            </a:r>
            <a:r>
              <a:rPr lang="en-US" b="1" dirty="0" smtClean="0"/>
              <a:t>: 4</a:t>
            </a:r>
            <a:endParaRPr lang="en-US" dirty="0"/>
          </a:p>
          <a:p>
            <a:r>
              <a:rPr lang="en-US" b="1" dirty="0"/>
              <a:t>Commercial: </a:t>
            </a:r>
            <a:r>
              <a:rPr lang="en-US" b="1" dirty="0" smtClean="0"/>
              <a:t>8</a:t>
            </a:r>
          </a:p>
          <a:p>
            <a:r>
              <a:rPr lang="en-US" b="1" dirty="0" smtClean="0"/>
              <a:t>Defense: 3</a:t>
            </a:r>
            <a:endParaRPr lang="en-US" dirty="0"/>
          </a:p>
          <a:p>
            <a:r>
              <a:rPr lang="en-US" b="1" dirty="0"/>
              <a:t>Healthcare and Life Sciences: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Deep </a:t>
            </a:r>
            <a:r>
              <a:rPr lang="en-US" b="1" dirty="0"/>
              <a:t>Learning and Social Media</a:t>
            </a:r>
            <a:r>
              <a:rPr lang="en-US" b="1" dirty="0" smtClean="0"/>
              <a:t>: 6</a:t>
            </a:r>
            <a:endParaRPr lang="en-US" dirty="0"/>
          </a:p>
          <a:p>
            <a:r>
              <a:rPr lang="en-US" b="1" dirty="0"/>
              <a:t>The Ecosystem for Research: </a:t>
            </a:r>
            <a:r>
              <a:rPr lang="en-US" b="1" dirty="0" smtClean="0"/>
              <a:t>4</a:t>
            </a:r>
          </a:p>
          <a:p>
            <a:r>
              <a:rPr lang="en-US" b="1" dirty="0" smtClean="0"/>
              <a:t>Astronomy </a:t>
            </a:r>
            <a:r>
              <a:rPr lang="en-US" b="1" dirty="0"/>
              <a:t>and Physics: </a:t>
            </a:r>
            <a:r>
              <a:rPr lang="en-US" b="1" dirty="0" smtClean="0"/>
              <a:t>5</a:t>
            </a:r>
          </a:p>
          <a:p>
            <a:r>
              <a:rPr lang="en-US" b="1" dirty="0" smtClean="0"/>
              <a:t>Earth</a:t>
            </a:r>
            <a:r>
              <a:rPr lang="en-US" b="1" dirty="0"/>
              <a:t>, Environmental and Polar Science: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Energy: 1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Now an online form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91200" y="6220731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11"/>
            <a:ext cx="9041481" cy="6745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/>
              <a:t>Cloudmesh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SDDSaaS</a:t>
            </a:r>
            <a:r>
              <a:rPr lang="en-US" sz="3200" b="1" dirty="0" smtClean="0"/>
              <a:t> Stack for HPC-ABDS</a:t>
            </a:r>
            <a:endParaRPr lang="en-US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883963" y="1161907"/>
            <a:ext cx="4642713" cy="4810268"/>
            <a:chOff x="873448" y="2117868"/>
            <a:chExt cx="4642713" cy="4064000"/>
          </a:xfrm>
        </p:grpSpPr>
        <p:sp>
          <p:nvSpPr>
            <p:cNvPr id="6" name="Isosceles Triangle 5"/>
            <p:cNvSpPr/>
            <p:nvPr/>
          </p:nvSpPr>
          <p:spPr>
            <a:xfrm>
              <a:off x="873448" y="2117868"/>
              <a:ext cx="4064000" cy="4064000"/>
            </a:xfrm>
            <a:prstGeom prst="triangle">
              <a:avLst/>
            </a:prstGeom>
            <a:solidFill>
              <a:srgbClr val="69D8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874561" y="3102487"/>
              <a:ext cx="2641600" cy="409797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SaaS</a:t>
              </a:r>
              <a:endParaRPr lang="en-US" sz="25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74561" y="3644856"/>
              <a:ext cx="2641600" cy="374275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PaaS</a:t>
              </a:r>
              <a:endParaRPr lang="en-US" sz="25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874561" y="4151702"/>
              <a:ext cx="2641600" cy="455655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IaaS</a:t>
              </a:r>
              <a:endParaRPr lang="en-US" sz="25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74561" y="4739928"/>
              <a:ext cx="2641600" cy="409798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NaaS</a:t>
              </a:r>
              <a:endParaRPr lang="en-US" sz="25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874561" y="5282296"/>
              <a:ext cx="2641600" cy="507786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BMaaS</a:t>
              </a:r>
              <a:endParaRPr lang="en-US" sz="25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874561" y="2530350"/>
              <a:ext cx="2641600" cy="409797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Orchestration</a:t>
              </a:r>
              <a:endParaRPr lang="en-US" sz="2500" kern="1200" dirty="0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6343797" y="2033229"/>
            <a:ext cx="2708199" cy="668432"/>
          </a:xfrm>
          <a:prstGeom prst="wedgeRoundRectCallout">
            <a:avLst>
              <a:gd name="adj1" fmla="val -80155"/>
              <a:gd name="adj2" fmla="val 3732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Mahout, </a:t>
            </a:r>
            <a:r>
              <a:rPr lang="en-US" dirty="0" err="1" smtClean="0"/>
              <a:t>MLlib</a:t>
            </a:r>
            <a:r>
              <a:rPr lang="en-US" dirty="0" smtClean="0"/>
              <a:t>, R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343797" y="2850993"/>
            <a:ext cx="2708199" cy="668432"/>
          </a:xfrm>
          <a:prstGeom prst="wedgeRoundRectCallout">
            <a:avLst>
              <a:gd name="adj1" fmla="val -80720"/>
              <a:gd name="adj2" fmla="val -387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Hadoop, </a:t>
            </a:r>
            <a:r>
              <a:rPr lang="en-US" dirty="0" err="1" smtClean="0"/>
              <a:t>Giraph</a:t>
            </a:r>
            <a:r>
              <a:rPr lang="en-US" dirty="0" smtClean="0"/>
              <a:t>, Storm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386929" y="3672419"/>
            <a:ext cx="2708199" cy="668432"/>
          </a:xfrm>
          <a:prstGeom prst="wedgeRoundRectCallout">
            <a:avLst>
              <a:gd name="adj1" fmla="val -78460"/>
              <a:gd name="adj2" fmla="val -1989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Docker</a:t>
            </a:r>
            <a:r>
              <a:rPr lang="en-US" dirty="0" smtClean="0"/>
              <a:t>, </a:t>
            </a:r>
            <a:r>
              <a:rPr lang="en-US" dirty="0" err="1" smtClean="0"/>
              <a:t>OpenStack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Bare metal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386929" y="4501750"/>
            <a:ext cx="2708199" cy="668432"/>
          </a:xfrm>
          <a:prstGeom prst="wedgeRoundRectCallout">
            <a:avLst>
              <a:gd name="adj1" fmla="val -81501"/>
              <a:gd name="adj2" fmla="val -4536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46625" y="708363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examples from 350 components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386929" y="5303743"/>
            <a:ext cx="2708199" cy="668432"/>
          </a:xfrm>
          <a:prstGeom prst="wedgeRoundRectCallout">
            <a:avLst>
              <a:gd name="adj1" fmla="val -80155"/>
              <a:gd name="adj2" fmla="val -6338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Cobbler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537191" y="3587800"/>
            <a:ext cx="244809" cy="520738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62193" y="4918895"/>
            <a:ext cx="244809" cy="520738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624" y="5759757"/>
            <a:ext cx="56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Abstract Interfaces removes tool dependency</a:t>
            </a:r>
            <a:endParaRPr lang="en-US" b="1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6343797" y="1254926"/>
            <a:ext cx="2708199" cy="668432"/>
          </a:xfrm>
          <a:prstGeom prst="wedgeRoundRectCallout">
            <a:avLst>
              <a:gd name="adj1" fmla="val -80155"/>
              <a:gd name="adj2" fmla="val 3732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IPython</a:t>
            </a:r>
            <a:r>
              <a:rPr lang="en-US" sz="1400" dirty="0" smtClean="0"/>
              <a:t>, Pegasus, Kepler, </a:t>
            </a:r>
            <a:r>
              <a:rPr lang="en-US" sz="1400" dirty="0" err="1" smtClean="0"/>
              <a:t>FlumeJava</a:t>
            </a:r>
            <a:r>
              <a:rPr lang="en-US" sz="1400" dirty="0" smtClean="0"/>
              <a:t>, </a:t>
            </a:r>
            <a:r>
              <a:rPr lang="en-US" sz="1400" dirty="0" err="1" smtClean="0"/>
              <a:t>Tez</a:t>
            </a:r>
            <a:r>
              <a:rPr lang="en-US" sz="1400" dirty="0" smtClean="0"/>
              <a:t>, Cascading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20715" y="5508446"/>
            <a:ext cx="238880" cy="254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2328" y="2068326"/>
            <a:ext cx="166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HPC-ABDS at 4 levels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535736" y="1650133"/>
            <a:ext cx="16626" cy="245840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692555" y="4147390"/>
            <a:ext cx="272470" cy="1681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51"/>
    </mc:Choice>
    <mc:Fallback xmlns="">
      <p:transition spd="slow" advTm="54351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6275"/>
          </a:xfrm>
        </p:spPr>
        <p:txBody>
          <a:bodyPr/>
          <a:lstStyle/>
          <a:p>
            <a:r>
              <a:rPr lang="en-US" sz="2800" dirty="0" smtClean="0"/>
              <a:t>Functionality of Management/Configuration Systems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9550" y="847724"/>
            <a:ext cx="7439025" cy="5029201"/>
          </a:xfrm>
        </p:spPr>
        <p:txBody>
          <a:bodyPr/>
          <a:lstStyle/>
          <a:p>
            <a:r>
              <a:rPr lang="en-US" sz="1800" dirty="0"/>
              <a:t>Planning job -- identifying nodes/cores to use</a:t>
            </a:r>
          </a:p>
          <a:p>
            <a:r>
              <a:rPr lang="en-US" sz="1800" dirty="0"/>
              <a:t>Preparing image</a:t>
            </a:r>
          </a:p>
          <a:p>
            <a:r>
              <a:rPr lang="en-US" sz="1800" dirty="0"/>
              <a:t>Booting machines</a:t>
            </a:r>
          </a:p>
          <a:p>
            <a:r>
              <a:rPr lang="en-US" sz="1800" dirty="0"/>
              <a:t>Deploying images on cores</a:t>
            </a:r>
          </a:p>
          <a:p>
            <a:r>
              <a:rPr lang="en-US" sz="1800" dirty="0"/>
              <a:t>Supporting parallel deployment</a:t>
            </a:r>
          </a:p>
          <a:p>
            <a:r>
              <a:rPr lang="en-US" sz="1800" dirty="0" smtClean="0"/>
              <a:t>Execution including Scheduling inside and across nodes</a:t>
            </a:r>
            <a:endParaRPr lang="en-US" sz="1800" dirty="0"/>
          </a:p>
          <a:p>
            <a:r>
              <a:rPr lang="en-US" sz="1800" dirty="0" smtClean="0"/>
              <a:t>Monitoring</a:t>
            </a:r>
          </a:p>
          <a:p>
            <a:r>
              <a:rPr lang="en-US" sz="1800" dirty="0" smtClean="0"/>
              <a:t>Data Management</a:t>
            </a:r>
          </a:p>
          <a:p>
            <a:r>
              <a:rPr lang="en-US" sz="1800" dirty="0" smtClean="0"/>
              <a:t>Replication/failover/Elasticity/Bursting/Shifting</a:t>
            </a:r>
          </a:p>
          <a:p>
            <a:r>
              <a:rPr lang="en-US" sz="1800" dirty="0" smtClean="0"/>
              <a:t>Orchestration/Workflow</a:t>
            </a:r>
          </a:p>
          <a:p>
            <a:r>
              <a:rPr lang="en-US" sz="1800" dirty="0" smtClean="0"/>
              <a:t>Discovery</a:t>
            </a:r>
          </a:p>
          <a:p>
            <a:r>
              <a:rPr lang="en-US" sz="1800" dirty="0" smtClean="0"/>
              <a:t>Security</a:t>
            </a:r>
          </a:p>
          <a:p>
            <a:r>
              <a:rPr lang="en-US" sz="1800" dirty="0" smtClean="0"/>
              <a:t>Language to express systems of computers and software</a:t>
            </a:r>
          </a:p>
          <a:p>
            <a:r>
              <a:rPr lang="en-US" sz="1800" dirty="0" smtClean="0"/>
              <a:t>Available Ontologies</a:t>
            </a:r>
          </a:p>
          <a:p>
            <a:r>
              <a:rPr lang="en-US" sz="1800" dirty="0" smtClean="0"/>
              <a:t>Available Scripts (thousands?)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20"/>
            <a:ext cx="8229600" cy="813383"/>
          </a:xfrm>
        </p:spPr>
        <p:txBody>
          <a:bodyPr/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</a:t>
            </a:r>
            <a:r>
              <a:rPr lang="en-US" b="1" dirty="0" err="1" smtClean="0"/>
              <a:t>SDDSaaS</a:t>
            </a:r>
            <a:r>
              <a:rPr lang="en-US" b="1" dirty="0" smtClean="0"/>
              <a:t> 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4979"/>
            <a:ext cx="9144000" cy="598414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Cloudmesh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dirty="0" smtClean="0"/>
              <a:t>open source http</a:t>
            </a:r>
            <a:r>
              <a:rPr lang="en-US" dirty="0"/>
              <a:t>://cloudmesh.github.io </a:t>
            </a:r>
            <a:r>
              <a:rPr lang="en-US" dirty="0" smtClean="0"/>
              <a:t>toolkit: </a:t>
            </a:r>
          </a:p>
          <a:p>
            <a:pPr lvl="1"/>
            <a:r>
              <a:rPr lang="en-US" dirty="0" smtClean="0"/>
              <a:t>A software-defined distributed system encompassing </a:t>
            </a:r>
            <a:r>
              <a:rPr lang="en-US" b="1" dirty="0" smtClean="0"/>
              <a:t>virtualized and bare-metal </a:t>
            </a:r>
            <a:r>
              <a:rPr lang="en-US" dirty="0" smtClean="0"/>
              <a:t>infrastructure, networks, application, systems and platform software with a unifying goal of providing Computing as a Service.</a:t>
            </a:r>
          </a:p>
          <a:p>
            <a:pPr lvl="1"/>
            <a:r>
              <a:rPr lang="en-US" dirty="0" smtClean="0"/>
              <a:t>The creation of a tightly integrated mesh of services targeting </a:t>
            </a:r>
            <a:r>
              <a:rPr lang="en-US" b="1" dirty="0" smtClean="0"/>
              <a:t>multiple </a:t>
            </a:r>
            <a:r>
              <a:rPr lang="en-US" b="1" dirty="0" err="1" smtClean="0"/>
              <a:t>IaaS</a:t>
            </a:r>
            <a:r>
              <a:rPr lang="en-US" b="1" dirty="0" smtClean="0"/>
              <a:t> </a:t>
            </a:r>
            <a:r>
              <a:rPr lang="en-US" dirty="0" smtClean="0"/>
              <a:t>frameworks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ability to </a:t>
            </a:r>
            <a:r>
              <a:rPr lang="en-US" b="1" dirty="0" smtClean="0"/>
              <a:t>federate</a:t>
            </a:r>
            <a:r>
              <a:rPr lang="en-US" dirty="0" smtClean="0"/>
              <a:t> a number of </a:t>
            </a:r>
            <a:r>
              <a:rPr lang="en-US" b="1" dirty="0" smtClean="0"/>
              <a:t>resources</a:t>
            </a:r>
            <a:r>
              <a:rPr lang="en-US" dirty="0" smtClean="0"/>
              <a:t> from academia and industry. This includes existing </a:t>
            </a:r>
            <a:r>
              <a:rPr lang="en-US" dirty="0" err="1" smtClean="0">
                <a:solidFill>
                  <a:srgbClr val="FF0000"/>
                </a:solidFill>
              </a:rPr>
              <a:t>FutureSystems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rgbClr val="FF0000"/>
                </a:solidFill>
              </a:rPr>
              <a:t>, Amazon Web Services, Azure, HP Cloud, Karlsruhe</a:t>
            </a:r>
            <a:r>
              <a:rPr lang="en-US" dirty="0" smtClean="0"/>
              <a:t> using several </a:t>
            </a:r>
            <a:r>
              <a:rPr lang="en-US" dirty="0" err="1" smtClean="0"/>
              <a:t>IaaS</a:t>
            </a:r>
            <a:r>
              <a:rPr lang="en-US" dirty="0" smtClean="0"/>
              <a:t> frameworks </a:t>
            </a:r>
          </a:p>
          <a:p>
            <a:pPr lvl="1"/>
            <a:r>
              <a:rPr lang="en-US" dirty="0" smtClean="0"/>
              <a:t>The creation of an environment in which it becomes easier to experiment with platforms and software services while </a:t>
            </a:r>
            <a:r>
              <a:rPr lang="en-US" b="1" dirty="0" smtClean="0"/>
              <a:t>assisting with their deployment </a:t>
            </a:r>
            <a:r>
              <a:rPr lang="en-US" dirty="0" smtClean="0"/>
              <a:t>and</a:t>
            </a:r>
            <a:r>
              <a:rPr lang="en-US" b="1" dirty="0" smtClean="0"/>
              <a:t> execution. </a:t>
            </a:r>
          </a:p>
          <a:p>
            <a:pPr lvl="1"/>
            <a:r>
              <a:rPr lang="en-US" dirty="0" smtClean="0"/>
              <a:t>The exposure of information to guide the efficient utilization of resources. (</a:t>
            </a:r>
            <a:r>
              <a:rPr lang="en-US" b="1" dirty="0" smtClean="0"/>
              <a:t>Monitoring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Support </a:t>
            </a:r>
            <a:r>
              <a:rPr lang="en-US" b="1" dirty="0" smtClean="0"/>
              <a:t>reproducible computing environments</a:t>
            </a:r>
          </a:p>
          <a:p>
            <a:pPr lvl="1"/>
            <a:r>
              <a:rPr lang="en-US" dirty="0" err="1" smtClean="0"/>
              <a:t>IPython</a:t>
            </a:r>
            <a:r>
              <a:rPr lang="en-US" dirty="0" smtClean="0"/>
              <a:t>-based </a:t>
            </a:r>
            <a:r>
              <a:rPr lang="en-US" b="1" dirty="0" smtClean="0"/>
              <a:t>workflow </a:t>
            </a:r>
            <a:r>
              <a:rPr lang="en-US" dirty="0" smtClean="0"/>
              <a:t>as an interoperable </a:t>
            </a:r>
            <a:r>
              <a:rPr lang="en-US" b="1" dirty="0" smtClean="0"/>
              <a:t>onramp</a:t>
            </a:r>
          </a:p>
          <a:p>
            <a:r>
              <a:rPr lang="en-US" b="1" dirty="0" err="1" smtClean="0"/>
              <a:t>Cloudmesh</a:t>
            </a:r>
            <a:r>
              <a:rPr lang="en-US" b="1" dirty="0" smtClean="0"/>
              <a:t> exposes both hypervisor-based and bare-metal provisioning to users and administrators</a:t>
            </a:r>
          </a:p>
          <a:p>
            <a:r>
              <a:rPr lang="en-US" dirty="0" smtClean="0"/>
              <a:t>           Access through </a:t>
            </a:r>
            <a:r>
              <a:rPr lang="en-US" b="1" dirty="0" smtClean="0"/>
              <a:t>command line, API, and Web interfaces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0"/>
            <a:ext cx="8382000" cy="7715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Conclusions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784224"/>
            <a:ext cx="8380412" cy="499745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Collected 51 use cases; useful although certainly incomplete and biased (to research and against energy for example)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Improved (especially in security and privacy) and available as online 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Identified 50 features called facets divided into 4 sets (views) used to classify applications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Used to derive set of hardware architectures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Could discuss software (se papers)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Surveyed some benchmarks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Could be used to identify missing benchmarks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Noted streaming a dominant feature of use cases but not common in benchmarks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Suggested integration of DevOps, Cluster Control, PaaS and workflow to generate software defined systems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61"/>
            <a:ext cx="9144000" cy="71803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51 Detailed Use Cases: </a:t>
            </a:r>
            <a:r>
              <a:rPr lang="en-US" sz="2400" b="1" dirty="0" smtClean="0">
                <a:latin typeface="+mn-lt"/>
              </a:rPr>
              <a:t>Contributed July-September 2013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Covers goals, data features such as 3 V’s, software, hardware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233"/>
            <a:ext cx="9144000" cy="5898036"/>
          </a:xfrm>
        </p:spPr>
        <p:txBody>
          <a:bodyPr>
            <a:noAutofit/>
          </a:bodyPr>
          <a:lstStyle/>
          <a:p>
            <a:pPr lvl="0"/>
            <a:r>
              <a:rPr lang="en-US" sz="1600" u="sng" dirty="0">
                <a:solidFill>
                  <a:srgbClr val="0070C0"/>
                </a:solidFill>
                <a:hlinkClick r:id="rId3"/>
              </a:rPr>
              <a:t>http://bigdatawg.nist.gov/usecases.php</a:t>
            </a:r>
            <a:endParaRPr lang="en-US" sz="1600" u="sng" dirty="0">
              <a:solidFill>
                <a:srgbClr val="0070C0"/>
              </a:solidFill>
            </a:endParaRPr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bigdatacoursespring2014.appspot.com/course</a:t>
            </a:r>
            <a:r>
              <a:rPr lang="en-US" sz="1600" dirty="0" smtClean="0"/>
              <a:t> (Section 5)</a:t>
            </a:r>
          </a:p>
          <a:p>
            <a:r>
              <a:rPr lang="en-US" sz="1600" b="1" dirty="0" smtClean="0"/>
              <a:t>Government Operation(4): </a:t>
            </a:r>
            <a:r>
              <a:rPr lang="en-US" sz="1600" dirty="0"/>
              <a:t>National Archives and Records </a:t>
            </a:r>
            <a:r>
              <a:rPr lang="en-US" sz="1600" dirty="0" smtClean="0"/>
              <a:t>Administration, Census Bureau</a:t>
            </a:r>
          </a:p>
          <a:p>
            <a:r>
              <a:rPr lang="en-US" sz="1600" b="1" dirty="0" smtClean="0"/>
              <a:t>Commercial(8): </a:t>
            </a:r>
            <a:r>
              <a:rPr lang="en-US" sz="1600" dirty="0" smtClean="0"/>
              <a:t>Finance in Cloud, Cloud Backup, </a:t>
            </a:r>
            <a:r>
              <a:rPr lang="en-US" sz="1600" dirty="0" err="1" smtClean="0"/>
              <a:t>Mendeley</a:t>
            </a:r>
            <a:r>
              <a:rPr lang="en-US" sz="1600" dirty="0" smtClean="0"/>
              <a:t> (Citations), Netflix, Web Search, Digital Materials, Cargo shipping (as in UPS)</a:t>
            </a:r>
          </a:p>
          <a:p>
            <a:r>
              <a:rPr lang="en-US" sz="1600" b="1" dirty="0" smtClean="0"/>
              <a:t>Defense(3): </a:t>
            </a:r>
            <a:r>
              <a:rPr lang="en-US" sz="1600" dirty="0" smtClean="0"/>
              <a:t>Sensors, Image surveillance, Situation Assessment</a:t>
            </a:r>
          </a:p>
          <a:p>
            <a:r>
              <a:rPr lang="en-US" sz="1600" b="1" dirty="0" smtClean="0"/>
              <a:t>Healthcare and Life Sciences(10): </a:t>
            </a:r>
            <a:r>
              <a:rPr lang="en-US" sz="1600" dirty="0" smtClean="0"/>
              <a:t>Medical records, Graph and Probabilistic analysis, Pathology, </a:t>
            </a:r>
            <a:r>
              <a:rPr lang="en-US" sz="1600" dirty="0" err="1" smtClean="0"/>
              <a:t>Bioimaging</a:t>
            </a:r>
            <a:r>
              <a:rPr lang="en-US" sz="1600" dirty="0" smtClean="0"/>
              <a:t>, Genomics, Epidemiology, People Activity models, Biodiversity</a:t>
            </a:r>
          </a:p>
          <a:p>
            <a:r>
              <a:rPr lang="en-US" sz="1600" b="1" dirty="0"/>
              <a:t>Deep Learning and Social </a:t>
            </a:r>
            <a:r>
              <a:rPr lang="en-US" sz="1600" b="1" dirty="0" smtClean="0"/>
              <a:t>Media(6): </a:t>
            </a:r>
            <a:r>
              <a:rPr lang="en-US" sz="1600" dirty="0" smtClean="0"/>
              <a:t>Driving Car, </a:t>
            </a:r>
            <a:r>
              <a:rPr lang="en-US" sz="1600" dirty="0" err="1" smtClean="0"/>
              <a:t>Geolocate</a:t>
            </a:r>
            <a:r>
              <a:rPr lang="en-US" sz="1600" dirty="0" smtClean="0"/>
              <a:t> images/cameras, Twitter, Crowd Sourcing, Network Science, NIST benchmark datasets</a:t>
            </a:r>
          </a:p>
          <a:p>
            <a:r>
              <a:rPr lang="en-US" sz="1600" b="1" dirty="0"/>
              <a:t>The Ecosystem for </a:t>
            </a:r>
            <a:r>
              <a:rPr lang="en-US" sz="1600" b="1" dirty="0" smtClean="0"/>
              <a:t>Research(4): </a:t>
            </a:r>
            <a:r>
              <a:rPr lang="en-US" sz="1600" dirty="0" smtClean="0"/>
              <a:t>Metadata, Collaboration, Language Translation, Light source experiments</a:t>
            </a:r>
          </a:p>
          <a:p>
            <a:r>
              <a:rPr lang="en-US" sz="1600" b="1" dirty="0"/>
              <a:t>Astronomy and </a:t>
            </a:r>
            <a:r>
              <a:rPr lang="en-US" sz="1600" b="1" dirty="0" smtClean="0"/>
              <a:t>Physics(5): </a:t>
            </a:r>
            <a:r>
              <a:rPr lang="en-US" sz="1600" dirty="0" smtClean="0"/>
              <a:t>Sky Surveys including comparison to simulation, Large Hadron Collider at CERN, Belle Accelerator II in Japan</a:t>
            </a:r>
          </a:p>
          <a:p>
            <a:r>
              <a:rPr lang="en-US" sz="1600" b="1" dirty="0" smtClean="0"/>
              <a:t>Earth</a:t>
            </a:r>
            <a:r>
              <a:rPr lang="en-US" sz="1600" b="1" dirty="0"/>
              <a:t>, Environmental and Polar </a:t>
            </a:r>
            <a:r>
              <a:rPr lang="en-US" sz="1600" b="1" dirty="0" smtClean="0"/>
              <a:t>Science(10): </a:t>
            </a:r>
            <a:r>
              <a:rPr lang="en-US" sz="1600" dirty="0" smtClean="0"/>
              <a:t>Radar Scattering in Atmosphere, Earthquake, Ocean, Earth Observation, Ice sheet Radar scattering, Earth radar mapping, Climate simulation datasets, Atmospheric </a:t>
            </a:r>
            <a:r>
              <a:rPr lang="en-US" sz="1600" dirty="0"/>
              <a:t>turbulence identification, Subsurface </a:t>
            </a:r>
            <a:r>
              <a:rPr lang="en-US" sz="1600" dirty="0" smtClean="0"/>
              <a:t>Biogeochemistry (microbes </a:t>
            </a:r>
            <a:r>
              <a:rPr lang="en-US" sz="1600" dirty="0"/>
              <a:t>to watersheds), AmeriFlux and FLUXNET </a:t>
            </a:r>
            <a:r>
              <a:rPr lang="en-US" sz="1600" dirty="0" smtClean="0"/>
              <a:t>gas sensors</a:t>
            </a:r>
          </a:p>
          <a:p>
            <a:r>
              <a:rPr lang="en-US" sz="1600" b="1" dirty="0" smtClean="0"/>
              <a:t>                Energy(1): </a:t>
            </a:r>
            <a:r>
              <a:rPr lang="en-US" sz="1600" dirty="0" smtClean="0"/>
              <a:t>Smart grid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0715" y="7937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26 Features for each use case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 Biased to science</a:t>
            </a:r>
            <a:endParaRPr lang="en-US" sz="20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715000" y="622611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8/5/2015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3375" y="2158999"/>
          <a:ext cx="5937250" cy="4125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320"/>
                <a:gridCol w="1508760"/>
                <a:gridCol w="1099820"/>
                <a:gridCol w="937260"/>
                <a:gridCol w="1482090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Table 4: Characteristics of 6 Distributed Applications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Application Example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Unit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Coordination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Environment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sequential and parallel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(DAG)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 process creation,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NEKTAR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concurrent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 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Co-scheduling, data streaming, async. I/O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Replica-Exchange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and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Pub/sub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and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Decoupled coordination and messaging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 (generation)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Master-Worker,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@Home (BOINC)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(analysis)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Dynamics process creation, workflow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Preemptive scheduling, reservations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Coupled Fusion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Stream-based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Co-scheduling, data streaming, </a:t>
                      </a:r>
                      <a:r>
                        <a:rPr lang="en-US" sz="1100" dirty="0" err="1">
                          <a:effectLst/>
                        </a:rPr>
                        <a:t>async</a:t>
                      </a:r>
                      <a:r>
                        <a:rPr lang="en-US" sz="1100" dirty="0">
                          <a:effectLst/>
                        </a:rPr>
                        <a:t> I/O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392" t="21131" r="9445" b="1397"/>
          <a:stretch/>
        </p:blipFill>
        <p:spPr>
          <a:xfrm>
            <a:off x="0" y="-16328"/>
            <a:ext cx="8778240" cy="6837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38789"/>
            <a:ext cx="40817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Part of Property Summary Table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188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426" t="10782" r="11658" b="1872"/>
          <a:stretch/>
        </p:blipFill>
        <p:spPr>
          <a:xfrm>
            <a:off x="0" y="0"/>
            <a:ext cx="470717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015" t="10458" r="11796" b="2694"/>
          <a:stretch/>
        </p:blipFill>
        <p:spPr>
          <a:xfrm>
            <a:off x="4420925" y="9939"/>
            <a:ext cx="4723075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9204" y="9939"/>
            <a:ext cx="4147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http://hpc-abds.org/kaleidoscope/survey/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6142" y="5001594"/>
            <a:ext cx="260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Online Use Case Form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0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8/5/2015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89" t="10814" r="12649" b="3214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847" t="11056" r="12573" b="3005"/>
          <a:stretch/>
        </p:blipFill>
        <p:spPr>
          <a:xfrm>
            <a:off x="4407707" y="0"/>
            <a:ext cx="473629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169" y="866894"/>
            <a:ext cx="3286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http://hpc-abds.org/kaleidoscope/survey/</a:t>
            </a:r>
          </a:p>
        </p:txBody>
      </p:sp>
    </p:spTree>
    <p:extLst>
      <p:ext uri="{BB962C8B-B14F-4D97-AF65-F5344CB8AC3E}">
        <p14:creationId xmlns:p14="http://schemas.microsoft.com/office/powerpoint/2010/main" val="8912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54283&quot;&gt;&lt;property id=&quot;20148&quot; value=&quot;5&quot;/&gt;&lt;property id=&quot;20300&quot; value=&quot;Slide 3 - &amp;quot;   NIST Big Data Initiative First reports under final review at NIST  Standards: ISO JTC1/WG9 ISO/IEC 20547-2 Infor&quot;/&gt;&lt;property id=&quot;20307&quot; value=&quot;298&quot;/&gt;&lt;/object&gt;&lt;object type=&quot;3&quot; unique_id=&quot;154834&quot;&gt;&lt;property id=&quot;20148&quot; value=&quot;5&quot;/&gt;&lt;property id=&quot;20300&quot; value=&quot;Slide 7&quot;/&gt;&lt;property id=&quot;20307&quot; value=&quot;316&quot;/&gt;&lt;/object&gt;&lt;object type=&quot;3&quot; unique_id=&quot;181166&quot;&gt;&lt;property id=&quot;20148&quot; value=&quot;5&quot;/&gt;&lt;property id=&quot;20300&quot; value=&quot;Slide 13 - &amp;quot;Local and Global Machine Learning&amp;quot;&quot;/&gt;&lt;property id=&quot;20307&quot; value=&quot;456&quot;/&gt;&lt;/object&gt;&lt;object type=&quot;3&quot; unique_id=&quot;386639&quot;&gt;&lt;property id=&quot;20148&quot; value=&quot;5&quot;/&gt;&lt;property id=&quot;20300&quot; value=&quot;Slide 4 - &amp;quot;NBD-PWG (NIST Big Data Public Working Group) Subgroups &amp;amp; Co-Chairs&amp;quot;&quot;/&gt;&lt;property id=&quot;20307&quot; value=&quot;626&quot;/&gt;&lt;/object&gt;&lt;object type=&quot;3&quot; unique_id=&quot;386640&quot;&gt;&lt;property id=&quot;20148&quot; value=&quot;5&quot;/&gt;&lt;property id=&quot;20300&quot; value=&quot;Slide 14 - &amp;quot;13 Image-based Use Cases&amp;quot;&quot;/&gt;&lt;property id=&quot;20307&quot; value=&quot;627&quot;/&gt;&lt;/object&gt;&lt;object type=&quot;3&quot; unique_id=&quot;386641&quot;&gt;&lt;property id=&quot;20148&quot; value=&quot;5&quot;/&gt;&lt;property id=&quot;20300&quot; value=&quot;Slide 15 - &amp;quot;Internet of Things and Streaming Apps&amp;quot;&quot;/&gt;&lt;property id=&quot;20307&quot; value=&quot;628&quot;/&gt;&lt;/object&gt;&lt;object type=&quot;3&quot; unique_id=&quot;489746&quot;&gt;&lt;property id=&quot;20148&quot; value=&quot;5&quot;/&gt;&lt;property id=&quot;20300&quot; value=&quot;Slide 1 - &amp;quot;Classification of Big Data Applications and Convergence of HPC and Cloud Technology&amp;quot;&quot;/&gt;&lt;property id=&quot;20307&quot; value=&quot;629&quot;/&gt;&lt;/object&gt;&lt;object type=&quot;3&quot; unique_id=&quot;492353&quot;&gt;&lt;property id=&quot;20148&quot; value=&quot;5&quot;/&gt;&lt;property id=&quot;20300&quot; value=&quot;Slide 10 - &amp;quot;Features and Examples&amp;quot;&quot;/&gt;&lt;property id=&quot;20307&quot; value=&quot;630&quot;/&gt;&lt;/object&gt;&lt;object type=&quot;3&quot; unique_id=&quot;492356&quot;&gt;&lt;property id=&quot;20148&quot; value=&quot;5&quot;/&gt;&lt;property id=&quot;20300&quot; value=&quot;Slide 18 - &amp;quot;7 Computational Giants of  NRC Massive Data Analysis Report &amp;quot;&quot;/&gt;&lt;property id=&quot;20307&quot; value=&quot;633&quot;/&gt;&lt;/object&gt;&lt;object type=&quot;3&quot; unique_id=&quot;492358&quot;&gt;&lt;property id=&quot;20148&quot; value=&quot;5&quot;/&gt;&lt;property id=&quot;20300&quot; value=&quot;Slide 19 - &amp;quot;HPC Benchmark Classics&amp;quot;&quot;/&gt;&lt;property id=&quot;20307&quot; value=&quot;635&quot;/&gt;&lt;/object&gt;&lt;object type=&quot;3&quot; unique_id=&quot;492359&quot;&gt;&lt;property id=&quot;20148&quot; value=&quot;5&quot;/&gt;&lt;property id=&quot;20300&quot; value=&quot;Slide 20 - &amp;quot;13 Berkeley Dwarfs&amp;quot;&quot;/&gt;&lt;property id=&quot;20307&quot; value=&quot;636&quot;/&gt;&lt;/object&gt;&lt;object type=&quot;3&quot; unique_id=&quot;492360&quot;&gt;&lt;property id=&quot;20148&quot; value=&quot;5&quot;/&gt;&lt;property id=&quot;20300&quot; value=&quot;Slide 21 - &amp;quot;Facets of the Ogres&amp;quot;&quot;/&gt;&lt;property id=&quot;20307&quot; value=&quot;637&quot;/&gt;&lt;/object&gt;&lt;object type=&quot;3&quot; unique_id=&quot;492361&quot;&gt;&lt;property id=&quot;20148&quot; value=&quot;5&quot;/&gt;&lt;property id=&quot;20300&quot; value=&quot;Slide 22 - &amp;quot;Introducing Big Data Ogres and their Facets I&amp;quot;&quot;/&gt;&lt;property id=&quot;20307&quot; value=&quot;638&quot;/&gt;&lt;/object&gt;&lt;object type=&quot;3&quot; unique_id=&quot;492362&quot;&gt;&lt;property id=&quot;20148&quot; value=&quot;5&quot;/&gt;&lt;property id=&quot;20300&quot; value=&quot;Slide 23 - &amp;quot;Introducing Big Data Ogres and their Facets II&amp;quot;&quot;/&gt;&lt;property id=&quot;20307&quot; value=&quot;639&quot;/&gt;&lt;/object&gt;&lt;object type=&quot;3&quot; unique_id=&quot;492364&quot;&gt;&lt;property id=&quot;20148&quot; value=&quot;5&quot;/&gt;&lt;property id=&quot;20300&quot; value=&quot;Slide 25 - &amp;quot;Facets of the Ogres  Problem Architecture  Meta or Macro Aspects of Ogres&amp;quot;&quot;/&gt;&lt;property id=&quot;20307&quot; value=&quot;641&quot;/&gt;&lt;/object&gt;&lt;object type=&quot;3&quot; unique_id=&quot;492366&quot;&gt;&lt;property id=&quot;20148&quot; value=&quot;5&quot;/&gt;&lt;property id=&quot;20300&quot; value=&quot;Slide 26 - &amp;quot;Problem Architecture View of Ogres (Meta or MacroPatterns)&amp;quot;&quot;/&gt;&lt;property id=&quot;20307&quot; value=&quot;643&quot;/&gt;&lt;/object&gt;&lt;object type=&quot;3&quot; unique_id=&quot;492367&quot;&gt;&lt;property id=&quot;20148&quot; value=&quot;5&quot;/&gt;&lt;property id=&quot;20300&quot; value=&quot;Slide 30 - &amp;quot;Ogre Facets  Execution Features View&amp;quot;&quot;/&gt;&lt;property id=&quot;20307&quot; value=&quot;644&quot;/&gt;&lt;/object&gt;&lt;object type=&quot;3&quot; unique_id=&quot;492369&quot;&gt;&lt;property id=&quot;20148&quot; value=&quot;5&quot;/&gt;&lt;property id=&quot;20300&quot; value=&quot;Slide 31 - &amp;quot;One View of Ogres has Facets that are micropatterns or Execution Features&amp;quot;&quot;/&gt;&lt;property id=&quot;20307&quot; value=&quot;646&quot;/&gt;&lt;/object&gt;&lt;object type=&quot;3&quot; unique_id=&quot;492370&quot;&gt;&lt;property id=&quot;20148&quot; value=&quot;5&quot;/&gt;&lt;property id=&quot;20300&quot; value=&quot;Slide 32 - &amp;quot;Facets of the Ogres  Data Source and Style Aspects&amp;quot;&quot;/&gt;&lt;property id=&quot;20307&quot; value=&quot;647&quot;/&gt;&lt;/object&gt;&lt;object type=&quot;3&quot; unique_id=&quot;492372&quot;&gt;&lt;property id=&quot;20148&quot; value=&quot;5&quot;/&gt;&lt;property id=&quot;20300&quot; value=&quot;Slide 33 - &amp;quot;Data Source and Style View of Ogres I &amp;quot;&quot;/&gt;&lt;property id=&quot;20307&quot; value=&quot;649&quot;/&gt;&lt;/object&gt;&lt;object type=&quot;3&quot; unique_id=&quot;492373&quot;&gt;&lt;property id=&quot;20148&quot; value=&quot;5&quot;/&gt;&lt;property id=&quot;20300&quot; value=&quot;Slide 34 - &amp;quot;Data Source and Style View of Ogres II &amp;quot;&quot;/&gt;&lt;property id=&quot;20307&quot; value=&quot;650&quot;/&gt;&lt;/object&gt;&lt;object type=&quot;3&quot; unique_id=&quot;492374&quot;&gt;&lt;property id=&quot;20148&quot; value=&quot;5&quot;/&gt;&lt;property id=&quot;20300&quot; value=&quot;Slide 38 - &amp;quot;Facets of the Ogres   Processing View&amp;quot;&quot;/&gt;&lt;property id=&quot;20307&quot; value=&quot;651&quot;/&gt;&lt;/object&gt;&lt;object type=&quot;3&quot; unique_id=&quot;492376&quot;&gt;&lt;property id=&quot;20148&quot; value=&quot;5&quot;/&gt;&lt;property id=&quot;20300&quot; value=&quot;Slide 39 - &amp;quot;Facets in Processing (runtime) View of Ogres I &amp;quot;&quot;/&gt;&lt;property id=&quot;20307&quot; value=&quot;653&quot;/&gt;&lt;/object&gt;&lt;object type=&quot;3&quot; unique_id=&quot;492377&quot;&gt;&lt;property id=&quot;20148&quot; value=&quot;5&quot;/&gt;&lt;property id=&quot;20300&quot; value=&quot;Slide 40 - &amp;quot;Facets in Processing (run time) View of Ogres II&amp;quot;&quot;/&gt;&lt;property id=&quot;20307&quot; value=&quot;654&quot;/&gt;&lt;/object&gt;&lt;object type=&quot;3&quot; unique_id=&quot;495769&quot;&gt;&lt;property id=&quot;20148&quot; value=&quot;5&quot;/&gt;&lt;property id=&quot;20300&quot; value=&quot;Slide 41&quot;/&gt;&lt;property id=&quot;20307&quot; value=&quot;683&quot;/&gt;&lt;/object&gt;&lt;object type=&quot;3&quot; unique_id=&quot;502900&quot;&gt;&lt;property id=&quot;20148&quot; value=&quot;5&quot;/&gt;&lt;property id=&quot;20300&quot; value=&quot;Slide 35 - &amp;quot;2. Perform real time analytics on data source streams and notify users when specified events occur&amp;quot;&quot;/&gt;&lt;property id=&quot;20307&quot; value=&quot;688&quot;/&gt;&lt;/object&gt;&lt;object type=&quot;3&quot; unique_id=&quot;502901&quot;&gt;&lt;property id=&quot;20148&quot; value=&quot;5&quot;/&gt;&lt;property id=&quot;20300&quot; value=&quot;Slide 36 - &amp;quot;5. Perform interactive analytics on data in analytics-optimized database&amp;quot;&quot;/&gt;&lt;property id=&quot;20307&quot; value=&quot;689&quot;/&gt;&lt;/object&gt;&lt;object type=&quot;3&quot; unique_id=&quot;502902&quot;&gt;&lt;property id=&quot;20148&quot; value=&quot;5&quot;/&gt;&lt;property id=&quot;20300&quot; value=&quot;Slide 37 - &amp;quot;5A. Perform interactive analytics on observational scientific data&amp;quot;&quot;/&gt;&lt;property id=&quot;20307&quot; value=&quot;690&quot;/&gt;&lt;/object&gt;&lt;object type=&quot;3&quot; unique_id=&quot;505328&quot;&gt;&lt;property id=&quot;20148&quot; value=&quot;5&quot;/&gt;&lt;property id=&quot;20300&quot; value=&quot;Slide 27 - &amp;quot;Relation of Problem and Machine Architecture&amp;quot;&quot;/&gt;&lt;property id=&quot;20307&quot; value=&quot;691&quot;/&gt;&lt;/object&gt;&lt;object type=&quot;3&quot; unique_id=&quot;506011&quot;&gt;&lt;property id=&quot;20148&quot; value=&quot;5&quot;/&gt;&lt;property id=&quot;20300&quot; value=&quot;Slide 16 - &amp;quot;Big Data Patterns – the Ogres Benchmarking&amp;quot;&quot;/&gt;&lt;property id=&quot;20307&quot; value=&quot;712&quot;/&gt;&lt;/object&gt;&lt;object type=&quot;3&quot; unique_id=&quot;534445&quot;&gt;&lt;property id=&quot;20148&quot; value=&quot;5&quot;/&gt;&lt;property id=&quot;20300&quot; value=&quot;Slide 43 - &amp;quot;Benchmarks/Mini-apps spanning Facets&amp;quot;&quot;/&gt;&lt;property id=&quot;20307&quot; value=&quot;742&quot;/&gt;&lt;/object&gt;&lt;object type=&quot;3&quot; unique_id=&quot;536394&quot;&gt;&lt;property id=&quot;20148&quot; value=&quot;5&quot;/&gt;&lt;property id=&quot;20300&quot; value=&quot;Slide 5 - &amp;quot;Use Case Template&amp;quot;&quot;/&gt;&lt;property id=&quot;20307&quot; value=&quot;748&quot;/&gt;&lt;/object&gt;&lt;object type=&quot;3&quot; unique_id=&quot;536395&quot;&gt;&lt;property id=&quot;20148&quot; value=&quot;5&quot;/&gt;&lt;property id=&quot;20300&quot; value=&quot;Slide 6 - &amp;quot;51 Detailed Use Cases: Contributed July-September 2013 Covers goals, data features such as 3 V’s, software, hardwar&quot;/&gt;&lt;property id=&quot;20307&quot; value=&quot;749&quot;/&gt;&lt;/object&gt;&lt;object type=&quot;3&quot; unique_id=&quot;536396&quot;&gt;&lt;property id=&quot;20148&quot; value=&quot;5&quot;/&gt;&lt;property id=&quot;20300&quot; value=&quot;Slide 8&quot;/&gt;&lt;property id=&quot;20307&quot; value=&quot;753&quot;/&gt;&lt;/object&gt;&lt;object type=&quot;3&quot; unique_id=&quot;536397&quot;&gt;&lt;property id=&quot;20148&quot; value=&quot;5&quot;/&gt;&lt;property id=&quot;20300&quot; value=&quot;Slide 9&quot;/&gt;&lt;property id=&quot;20307&quot; value=&quot;754&quot;/&gt;&lt;/object&gt;&lt;object type=&quot;3&quot; unique_id=&quot;536399&quot;&gt;&lt;property id=&quot;20148&quot; value=&quot;5&quot;/&gt;&lt;property id=&quot;20300&quot; value=&quot;Slide 11 - &amp;quot;Features of 51 Use Cases I&amp;quot;&quot;/&gt;&lt;property id=&quot;20307&quot; value=&quot;751&quot;/&gt;&lt;/object&gt;&lt;object type=&quot;3&quot; unique_id=&quot;536400&quot;&gt;&lt;property id=&quot;20148&quot; value=&quot;5&quot;/&gt;&lt;property id=&quot;20300&quot; value=&quot;Slide 12 - &amp;quot;Features of 51 Use Cases II&amp;quot;&quot;/&gt;&lt;property id=&quot;20307&quot; value=&quot;752&quot;/&gt;&lt;/object&gt;&lt;object type=&quot;3&quot; unique_id=&quot;536401&quot;&gt;&lt;property id=&quot;20148&quot; value=&quot;5&quot;/&gt;&lt;property id=&quot;20300&quot; value=&quot;Slide 24&quot;/&gt;&lt;property id=&quot;20307&quot; value=&quot;756&quot;/&gt;&lt;/object&gt;&lt;object type=&quot;3&quot; unique_id=&quot;536402&quot;&gt;&lt;property id=&quot;20148&quot; value=&quot;5&quot;/&gt;&lt;property id=&quot;20300&quot; value=&quot;Slide 28 - &amp;quot;6 Forms of MapReduce cover “all” circumstances  Also an interesting software (architecture) discussion&amp;quot;&quot;/&gt;&lt;property id=&quot;20307&quot; value=&quot;757&quot;/&gt;&lt;/object&gt;&lt;object type=&quot;3&quot; unique_id=&quot;536578&quot;&gt;&lt;property id=&quot;20148&quot; value=&quot;5&quot;/&gt;&lt;property id=&quot;20300&quot; value=&quot;Slide 42 - &amp;quot;Benchmarks and Ogres&amp;quot;&quot;/&gt;&lt;property id=&quot;20307&quot; value=&quot;758&quot;/&gt;&lt;/object&gt;&lt;object type=&quot;3&quot; unique_id=&quot;537796&quot;&gt;&lt;property id=&quot;20148&quot; value=&quot;5&quot;/&gt;&lt;property id=&quot;20300&quot; value=&quot;Slide 17 - &amp;quot;Classifying Applications and Benchmarks&amp;quot;&quot;/&gt;&lt;property id=&quot;20307&quot; value=&quot;769&quot;/&gt;&lt;/object&gt;&lt;object type=&quot;3&quot; unique_id=&quot;537797&quot;&gt;&lt;property id=&quot;20148&quot; value=&quot;5&quot;/&gt;&lt;property id=&quot;20300&quot; value=&quot;Slide 53 - &amp;quot;Conclusions&amp;quot;&quot;/&gt;&lt;property id=&quot;20307&quot; value=&quot;771&quot;/&gt;&lt;/object&gt;&lt;object type=&quot;3&quot; unique_id=&quot;537798&quot;&gt;&lt;property id=&quot;20148&quot; value=&quot;5&quot;/&gt;&lt;property id=&quot;20300&quot; value=&quot;Slide 48 - &amp;quot;Software Defined Distributed Systems&amp;quot;&quot;/&gt;&lt;property id=&quot;20307&quot; value=&quot;770&quot;/&gt;&lt;/object&gt;&lt;object type=&quot;3&quot; unique_id=&quot;537799&quot;&gt;&lt;property id=&quot;20148&quot; value=&quot;5&quot;/&gt;&lt;property id=&quot;20300&quot; value=&quot;Slide 29 - &amp;quot;8 Data Analysis Problem Architectures&amp;quot;&quot;/&gt;&lt;property id=&quot;20307&quot; value=&quot;764&quot;/&gt;&lt;/object&gt;&lt;object type=&quot;3&quot; unique_id=&quot;537800&quot;&gt;&lt;property id=&quot;20148&quot; value=&quot;5&quot;/&gt;&lt;property id=&quot;20300&quot; value=&quot;Slide 45&quot;/&gt;&lt;property id=&quot;20307&quot; value=&quot;765&quot;/&gt;&lt;/object&gt;&lt;object type=&quot;3&quot; unique_id=&quot;537802&quot;&gt;&lt;property id=&quot;20148&quot; value=&quot;5&quot;/&gt;&lt;property id=&quot;20300&quot; value=&quot;Slide 46&quot;/&gt;&lt;property id=&quot;20307&quot; value=&quot;767&quot;/&gt;&lt;/object&gt;&lt;object type=&quot;3&quot; unique_id=&quot;537803&quot;&gt;&lt;property id=&quot;20148&quot; value=&quot;5&quot;/&gt;&lt;property id=&quot;20300&quot; value=&quot;Slide 47 - &amp;quot;Software for a Big Data Initiative&amp;quot;&quot;/&gt;&lt;property id=&quot;20307&quot; value=&quot;768&quot;/&gt;&lt;/object&gt;&lt;object type=&quot;3&quot; unique_id=&quot;538309&quot;&gt;&lt;property id=&quot;20148&quot; value=&quot;5&quot;/&gt;&lt;property id=&quot;20300&quot; value=&quot;Slide 2 - &amp;quot;Abstract&amp;quot;&quot;/&gt;&lt;property id=&quot;20307&quot; value=&quot;772&quot;/&gt;&lt;/object&gt;&lt;object type=&quot;3&quot; unique_id=&quot;539052&quot;&gt;&lt;property id=&quot;20148&quot; value=&quot;5&quot;/&gt;&lt;property id=&quot;20300&quot; value=&quot;Slide 52 - &amp;quot;CloudMesh SDDSaaS Architecture&amp;quot;&quot;/&gt;&lt;property id=&quot;20307&quot; value=&quot;774&quot;/&gt;&lt;/object&gt;&lt;object type=&quot;3&quot; unique_id=&quot;539053&quot;&gt;&lt;property id=&quot;20148&quot; value=&quot;5&quot;/&gt;&lt;property id=&quot;20300&quot; value=&quot;Slide 50 - &amp;quot;Cloudmesh and SDDSaaS Stack for HPC-ABDS&amp;quot;&quot;/&gt;&lt;property id=&quot;20307&quot; value=&quot;775&quot;/&gt;&lt;/object&gt;&lt;object type=&quot;3&quot; unique_id=&quot;539320&quot;&gt;&lt;property id=&quot;20148&quot; value=&quot;5&quot;/&gt;&lt;property id=&quot;20300&quot; value=&quot;Slide 51 - &amp;quot;Functionality of Management/Configuration Systems&amp;quot;&quot;/&gt;&lt;property id=&quot;20307&quot; value=&quot;782&quot;/&gt;&lt;/object&gt;&lt;object type=&quot;3&quot; unique_id=&quot;539567&quot;&gt;&lt;property id=&quot;20148&quot; value=&quot;5&quot;/&gt;&lt;property id=&quot;20300&quot; value=&quot;Slide 49 - &amp;quot;Software Defined Distributed Systems Management Environments&amp;quot;&quot;/&gt;&lt;property id=&quot;20307&quot; value=&quot;783&quot;/&gt;&lt;/object&gt;&lt;object type=&quot;3&quot; unique_id=&quot;540372&quot;&gt;&lt;property id=&quot;20148&quot; value=&quot;5&quot;/&gt;&lt;property id=&quot;20300&quot; value=&quot;Slide 44 - &amp;quot;Big Data Software&amp;quot;&quot;/&gt;&lt;property id=&quot;20307&quot; value=&quot;785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athena xmlns="http://schemas.microsoft.com/edu/athena" version="0.1.1819.0"/>
</file>

<file path=customXml/item2.xml><?xml version="1.0" encoding="utf-8"?>
<athena xmlns="http://schemas.microsoft.com/edu/athena" version="0.1.1819.0"/>
</file>

<file path=customXml/item3.xml><?xml version="1.0" encoding="utf-8"?>
<athena xmlns="http://schemas.microsoft.com/edu/athena" version="0.1.1819.0"/>
</file>

<file path=customXml/item4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83489A5D-7D4F-45E9-B9CE-A5881C1ADCA1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6ED799BC-8176-4448-B4C2-B6D8D2FD89CB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C85416F4-52BF-4112-B3A5-F0ED97AD92EE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31099</TotalTime>
  <Words>4305</Words>
  <Application>Microsoft Office PowerPoint</Application>
  <PresentationFormat>On-screen Show (4:3)</PresentationFormat>
  <Paragraphs>679</Paragraphs>
  <Slides>53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53</vt:i4>
      </vt:variant>
    </vt:vector>
  </HeadingPairs>
  <TitlesOfParts>
    <vt:vector size="73" baseType="lpstr">
      <vt:lpstr>ＭＳ Ｐゴシック</vt:lpstr>
      <vt:lpstr>Arial</vt:lpstr>
      <vt:lpstr>Calibri</vt:lpstr>
      <vt:lpstr>Calibri Light</vt:lpstr>
      <vt:lpstr>Cambria Math</vt:lpstr>
      <vt:lpstr>Franklin Gothic Book</vt:lpstr>
      <vt:lpstr>Franklin Gothic Demi</vt:lpstr>
      <vt:lpstr>Franklin Gothic Medium</vt:lpstr>
      <vt:lpstr>Symbol</vt:lpstr>
      <vt:lpstr>Times New Roman</vt:lpstr>
      <vt:lpstr>Wingdings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2_Blank Presentation</vt:lpstr>
      <vt:lpstr>2_Office Theme</vt:lpstr>
      <vt:lpstr>Classification of Big Data Applications and Convergence of HPC and Cloud Technology</vt:lpstr>
      <vt:lpstr>Abstract</vt:lpstr>
      <vt:lpstr>   NIST Big Data Initiative First reports under final review at NIST  Standards: ISO JTC1/WG9 ISO/IEC 20547-2 Information Technology — Big Data — Part 2: Use cases and derived requirements</vt:lpstr>
      <vt:lpstr>NBD-PWG (NIST Big Data Public Working Group) Subgroups &amp; Co-Chairs</vt:lpstr>
      <vt:lpstr>Use Case Template</vt:lpstr>
      <vt:lpstr>51 Detailed Use Cases: Contributed July-September 2013 Covers goals, data features such as 3 V’s, software, hardware</vt:lpstr>
      <vt:lpstr>PowerPoint Presentation</vt:lpstr>
      <vt:lpstr>PowerPoint Presentation</vt:lpstr>
      <vt:lpstr>PowerPoint Presentation</vt:lpstr>
      <vt:lpstr>Features and Examples</vt:lpstr>
      <vt:lpstr>Features of 51 Use Cases I</vt:lpstr>
      <vt:lpstr>Features of 51 Use Cases II</vt:lpstr>
      <vt:lpstr>Local and Global Machine Learning</vt:lpstr>
      <vt:lpstr>13 Image-based Use Cases</vt:lpstr>
      <vt:lpstr>Internet of Things and Streaming Apps</vt:lpstr>
      <vt:lpstr>Big Data Patterns – the Ogres Benchmarking</vt:lpstr>
      <vt:lpstr>Classifying Applications and Benchmarks</vt:lpstr>
      <vt:lpstr>7 Computational Giants of  NRC Massive Data Analysis Report </vt:lpstr>
      <vt:lpstr>HPC Benchmark Classics</vt:lpstr>
      <vt:lpstr>13 Berkeley Dwarfs</vt:lpstr>
      <vt:lpstr>Facets of the Ogres</vt:lpstr>
      <vt:lpstr>Introducing Big Data Ogres and their Facets I</vt:lpstr>
      <vt:lpstr>Introducing Big Data Ogres and their Facets II</vt:lpstr>
      <vt:lpstr>PowerPoint Presentation</vt:lpstr>
      <vt:lpstr>Facets of the Ogres  Problem Architecture  Meta or Macro Aspects of Ogres</vt:lpstr>
      <vt:lpstr>Problem Architecture View of Ogres (Meta or MacroPatterns)</vt:lpstr>
      <vt:lpstr>Relation of Problem and Machine Architecture</vt:lpstr>
      <vt:lpstr>6 Forms of MapReduce cover “all” circumstances  Also an interesting software (architecture) discussion</vt:lpstr>
      <vt:lpstr>8 Data Analysis Problem Architectures</vt:lpstr>
      <vt:lpstr>Ogre Facets  Execution Features View</vt:lpstr>
      <vt:lpstr>One View of Ogres has Facets that are micropatterns or Execution Features</vt:lpstr>
      <vt:lpstr>Facets of the Ogres  Data Source and Style Aspects</vt:lpstr>
      <vt:lpstr>Data Source and Style View of Ogres I </vt:lpstr>
      <vt:lpstr>Data Source and Style View of Ogres II </vt:lpstr>
      <vt:lpstr>2. Perform real time analytics on data source streams and notify users when specified events occur</vt:lpstr>
      <vt:lpstr>5. Perform interactive analytics on data in analytics-optimized database</vt:lpstr>
      <vt:lpstr>5A. Perform interactive analytics on observational scientific data</vt:lpstr>
      <vt:lpstr>Facets of the Ogres   Processing View</vt:lpstr>
      <vt:lpstr>Facets in Processing (runtime) View of Ogres I </vt:lpstr>
      <vt:lpstr>Facets in Processing (run time) View of Ogres II</vt:lpstr>
      <vt:lpstr>PowerPoint Presentation</vt:lpstr>
      <vt:lpstr>Benchmarks and Ogres</vt:lpstr>
      <vt:lpstr>Benchmarks/Mini-apps spanning Facets</vt:lpstr>
      <vt:lpstr>Big Data Software</vt:lpstr>
      <vt:lpstr>PowerPoint Presentation</vt:lpstr>
      <vt:lpstr>PowerPoint Presentation</vt:lpstr>
      <vt:lpstr>Software for a Big Data Initiative</vt:lpstr>
      <vt:lpstr>Software Defined Distributed Systems</vt:lpstr>
      <vt:lpstr>Software Defined Distributed Systems Management Environments</vt:lpstr>
      <vt:lpstr>Cloudmesh and SDDSaaS Stack for HPC-ABDS</vt:lpstr>
      <vt:lpstr>Functionality of Management/Configuration Systems</vt:lpstr>
      <vt:lpstr>CloudMesh SDDSaaS Architecture</vt:lpstr>
      <vt:lpstr>Conclusions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624</cp:revision>
  <dcterms:created xsi:type="dcterms:W3CDTF">2014-02-25T01:32:12Z</dcterms:created>
  <dcterms:modified xsi:type="dcterms:W3CDTF">2015-08-20T01:18:30Z</dcterms:modified>
</cp:coreProperties>
</file>