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38" r:id="rId2"/>
    <p:sldId id="885" r:id="rId3"/>
    <p:sldId id="844" r:id="rId4"/>
    <p:sldId id="853" r:id="rId5"/>
    <p:sldId id="846" r:id="rId6"/>
    <p:sldId id="847" r:id="rId7"/>
    <p:sldId id="880" r:id="rId8"/>
    <p:sldId id="567" r:id="rId9"/>
    <p:sldId id="566" r:id="rId10"/>
    <p:sldId id="564" r:id="rId11"/>
    <p:sldId id="389" r:id="rId12"/>
    <p:sldId id="876" r:id="rId13"/>
    <p:sldId id="875" r:id="rId14"/>
    <p:sldId id="650" r:id="rId15"/>
    <p:sldId id="877" r:id="rId16"/>
    <p:sldId id="851" r:id="rId17"/>
    <p:sldId id="886" r:id="rId18"/>
    <p:sldId id="854" r:id="rId19"/>
    <p:sldId id="861" r:id="rId20"/>
    <p:sldId id="862" r:id="rId21"/>
    <p:sldId id="848" r:id="rId22"/>
    <p:sldId id="849" r:id="rId23"/>
    <p:sldId id="850" r:id="rId24"/>
    <p:sldId id="858" r:id="rId25"/>
    <p:sldId id="859" r:id="rId26"/>
    <p:sldId id="860" r:id="rId27"/>
    <p:sldId id="878" r:id="rId28"/>
    <p:sldId id="879" r:id="rId29"/>
    <p:sldId id="868" r:id="rId30"/>
    <p:sldId id="881" r:id="rId31"/>
    <p:sldId id="882" r:id="rId32"/>
    <p:sldId id="883" r:id="rId33"/>
    <p:sldId id="840" r:id="rId34"/>
    <p:sldId id="371" r:id="rId35"/>
    <p:sldId id="422" r:id="rId36"/>
    <p:sldId id="491" r:id="rId37"/>
    <p:sldId id="872" r:id="rId38"/>
    <p:sldId id="361" r:id="rId39"/>
    <p:sldId id="884" r:id="rId40"/>
    <p:sldId id="432" r:id="rId41"/>
    <p:sldId id="426" r:id="rId42"/>
    <p:sldId id="427" r:id="rId43"/>
    <p:sldId id="887" r:id="rId44"/>
    <p:sldId id="871" r:id="rId45"/>
    <p:sldId id="478" r:id="rId46"/>
    <p:sldId id="454" r:id="rId47"/>
    <p:sldId id="455" r:id="rId48"/>
    <p:sldId id="553" r:id="rId49"/>
    <p:sldId id="259" r:id="rId50"/>
    <p:sldId id="447" r:id="rId51"/>
    <p:sldId id="527" r:id="rId52"/>
    <p:sldId id="446" r:id="rId53"/>
    <p:sldId id="396" r:id="rId54"/>
    <p:sldId id="562" r:id="rId55"/>
    <p:sldId id="449" r:id="rId56"/>
    <p:sldId id="450" r:id="rId57"/>
    <p:sldId id="451" r:id="rId58"/>
    <p:sldId id="410" r:id="rId59"/>
    <p:sldId id="39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7" autoAdjust="0"/>
    <p:restoredTop sz="91685" autoAdjust="0"/>
  </p:normalViewPr>
  <p:slideViewPr>
    <p:cSldViewPr snapToGrid="0">
      <p:cViewPr varScale="1">
        <p:scale>
          <a:sx n="81" d="100"/>
          <a:sy n="81" d="100"/>
        </p:scale>
        <p:origin x="86" y="4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6778-B450-423B-B7B7-BF6DF9015041}" type="datetimeFigureOut">
              <a:rPr lang="en-US" smtClean="0"/>
              <a:t>9/12/2018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FAF46-25CC-458C-9F6F-FEB9EF0EFEE4}" type="slidenum">
              <a:rPr lang="en-US" smtClean="0"/>
              <a:t>‹#›</a:t>
            </a:fld>
            <a:endParaRPr lang="en-US"/>
          </a:p>
        </p:txBody>
      </p:sp>
    </p:spTree>
    <p:extLst>
      <p:ext uri="{BB962C8B-B14F-4D97-AF65-F5344CB8AC3E}">
        <p14:creationId xmlns:p14="http://schemas.microsoft.com/office/powerpoint/2010/main" val="12043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a:t>
            </a:fld>
            <a:endParaRPr lang="en-US"/>
          </a:p>
        </p:txBody>
      </p:sp>
    </p:spTree>
    <p:extLst>
      <p:ext uri="{BB962C8B-B14F-4D97-AF65-F5344CB8AC3E}">
        <p14:creationId xmlns:p14="http://schemas.microsoft.com/office/powerpoint/2010/main" val="49954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until ISE came along</a:t>
            </a:r>
            <a:endParaRPr lang="en-US" dirty="0"/>
          </a:p>
        </p:txBody>
      </p:sp>
      <p:sp>
        <p:nvSpPr>
          <p:cNvPr id="4" name="Slide Number Placeholder 3"/>
          <p:cNvSpPr>
            <a:spLocks noGrp="1"/>
          </p:cNvSpPr>
          <p:nvPr>
            <p:ph type="sldNum" sz="quarter" idx="10"/>
          </p:nvPr>
        </p:nvSpPr>
        <p:spPr/>
        <p:txBody>
          <a:bodyPr/>
          <a:lstStyle/>
          <a:p>
            <a:pPr>
              <a:defRPr/>
            </a:pPr>
            <a:fld id="{190BFC4C-D081-0240-8247-AF926470740C}" type="slidenum">
              <a:rPr lang="en-US" altLang="en-US" smtClean="0"/>
              <a:pPr>
                <a:defRPr/>
              </a:pPr>
              <a:t>11</a:t>
            </a:fld>
            <a:endParaRPr lang="en-US" altLang="en-US"/>
          </a:p>
        </p:txBody>
      </p:sp>
    </p:spTree>
    <p:extLst>
      <p:ext uri="{BB962C8B-B14F-4D97-AF65-F5344CB8AC3E}">
        <p14:creationId xmlns:p14="http://schemas.microsoft.com/office/powerpoint/2010/main" val="61296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35</a:t>
            </a:fld>
            <a:endParaRPr lang="en-US"/>
          </a:p>
        </p:txBody>
      </p:sp>
    </p:spTree>
    <p:extLst>
      <p:ext uri="{BB962C8B-B14F-4D97-AF65-F5344CB8AC3E}">
        <p14:creationId xmlns:p14="http://schemas.microsoft.com/office/powerpoint/2010/main" val="280792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DBABC1-0CD0-4B35-A1EB-386F4E9DFA2F}" type="datetime1">
              <a:rPr lang="en-US" smtClean="0">
                <a:solidFill>
                  <a:prstClr val="black">
                    <a:tint val="75000"/>
                  </a:prstClr>
                </a:solidFill>
              </a:rPr>
              <a:t>9/12/2018</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8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B6CE5F-D128-46BA-8CF2-7A9F9774C964}" type="datetime1">
              <a:rPr lang="en-US" smtClean="0">
                <a:solidFill>
                  <a:prstClr val="black">
                    <a:tint val="75000"/>
                  </a:prstClr>
                </a:solidFill>
              </a:rPr>
              <a:t>9/12/2018</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6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8" name="Date Placeholder 3">
            <a:extLst>
              <a:ext uri="{FF2B5EF4-FFF2-40B4-BE49-F238E27FC236}">
                <a16:creationId xmlns:a16="http://schemas.microsoft.com/office/drawing/2014/main" id="{8C5C2BE6-B54C-4635-9E72-69540418B8BF}"/>
              </a:ext>
            </a:extLst>
          </p:cNvPr>
          <p:cNvSpPr>
            <a:spLocks noGrp="1"/>
          </p:cNvSpPr>
          <p:nvPr>
            <p:ph type="dt" sz="half" idx="2"/>
          </p:nvPr>
        </p:nvSpPr>
        <p:spPr>
          <a:xfrm>
            <a:off x="9438094" y="6370637"/>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0AF99-DB2A-43DF-B669-93B93205E439}"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359736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833B43-8B7F-42C4-9FC2-AF7A9828859B}" type="datetime1">
              <a:rPr lang="en-US" smtClean="0">
                <a:solidFill>
                  <a:prstClr val="black">
                    <a:tint val="75000"/>
                  </a:prstClr>
                </a:solidFill>
              </a:rPr>
              <a:t>9/12/2018</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70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DB703F-CAFC-4562-8ADE-4A00EFA949AA}" type="datetime1">
              <a:rPr lang="en-US" smtClean="0">
                <a:solidFill>
                  <a:prstClr val="black">
                    <a:tint val="75000"/>
                  </a:prstClr>
                </a:solidFill>
              </a:rPr>
              <a:t>9/12/2018</a:t>
            </a:fld>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35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23A4ED-41B8-40E8-A294-2A9E806B7A3D}" type="datetime1">
              <a:rPr lang="en-US" smtClean="0">
                <a:solidFill>
                  <a:prstClr val="black">
                    <a:tint val="75000"/>
                  </a:prstClr>
                </a:solidFill>
              </a:rPr>
              <a:t>9/12/2018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98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8A8A5-254A-42E2-BC9E-3D28FAC54EB1}" type="datetime1">
              <a:rPr lang="en-US" smtClean="0">
                <a:solidFill>
                  <a:prstClr val="black">
                    <a:tint val="75000"/>
                  </a:prstClr>
                </a:solidFill>
              </a:rPr>
              <a:t>9/12/2018</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38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8221" cy="762000"/>
          </a:xfrm>
        </p:spPr>
        <p:txBody>
          <a:bodyPr/>
          <a:lstStyle/>
          <a:p>
            <a:r>
              <a:rPr lang="en-US"/>
              <a:t>Click to edit Master title style</a:t>
            </a:r>
          </a:p>
        </p:txBody>
      </p:sp>
      <p:pic>
        <p:nvPicPr>
          <p:cNvPr id="3" name="Picture 2">
            <a:extLst>
              <a:ext uri="{FF2B5EF4-FFF2-40B4-BE49-F238E27FC236}">
                <a16:creationId xmlns:a16="http://schemas.microsoft.com/office/drawing/2014/main" id="{589FC66F-16C5-4876-946B-E740E441C3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6">
            <a:extLst>
              <a:ext uri="{FF2B5EF4-FFF2-40B4-BE49-F238E27FC236}">
                <a16:creationId xmlns:a16="http://schemas.microsoft.com/office/drawing/2014/main" id="{7969BB6B-313C-4F95-AAE8-72ADCDACFA2D}"/>
              </a:ext>
            </a:extLst>
          </p:cNvPr>
          <p:cNvSpPr>
            <a:spLocks noGrp="1"/>
          </p:cNvSpPr>
          <p:nvPr>
            <p:ph type="dt" sz="half" idx="10"/>
          </p:nvPr>
        </p:nvSpPr>
        <p:spPr>
          <a:xfrm>
            <a:off x="9491132" y="6356349"/>
            <a:ext cx="1364935" cy="365125"/>
          </a:xfrm>
          <a:prstGeom prst="rect">
            <a:avLst/>
          </a:prstGeom>
        </p:spPr>
        <p:txBody>
          <a:bodyPr/>
          <a:lstStyle/>
          <a:p>
            <a:fld id="{21A31419-4C56-49E7-9132-8C29916C415C}" type="datetime1">
              <a:rPr lang="en-US" smtClean="0">
                <a:solidFill>
                  <a:prstClr val="black">
                    <a:tint val="75000"/>
                  </a:prstClr>
                </a:solidFill>
              </a:rPr>
              <a:t>9/12/2018</a:t>
            </a:fld>
            <a:endParaRPr lang="en-US" dirty="0">
              <a:solidFill>
                <a:prstClr val="black">
                  <a:tint val="75000"/>
                </a:prstClr>
              </a:solidFill>
            </a:endParaRPr>
          </a:p>
        </p:txBody>
      </p:sp>
      <p:sp>
        <p:nvSpPr>
          <p:cNvPr id="5" name="Slide Number Placeholder 8">
            <a:extLst>
              <a:ext uri="{FF2B5EF4-FFF2-40B4-BE49-F238E27FC236}">
                <a16:creationId xmlns:a16="http://schemas.microsoft.com/office/drawing/2014/main" id="{8B434362-D6C3-4B13-B8DA-25DEC06C3C68}"/>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46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94BD9C-CFCE-4CD1-8A33-CA5253E9888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0" y="6248399"/>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38094" y="6370637"/>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9CD18-77D4-40CC-925F-434EDA93CC1A}" type="datetime1">
              <a:rPr lang="en-US" smtClean="0">
                <a:solidFill>
                  <a:prstClr val="black">
                    <a:tint val="75000"/>
                  </a:prstClr>
                </a:solidFill>
              </a:rPr>
              <a:t>9/12/2018</a:t>
            </a:fld>
            <a:endParaRPr lang="en-US">
              <a:solidFill>
                <a:prstClr val="black">
                  <a:tint val="75000"/>
                </a:prstClr>
              </a:solidFill>
            </a:endParaRPr>
          </a:p>
        </p:txBody>
      </p:sp>
      <p:sp>
        <p:nvSpPr>
          <p:cNvPr id="6" name="Slide Number Placeholder 5"/>
          <p:cNvSpPr>
            <a:spLocks noGrp="1"/>
          </p:cNvSpPr>
          <p:nvPr>
            <p:ph type="sldNum" sz="quarter" idx="4"/>
          </p:nvPr>
        </p:nvSpPr>
        <p:spPr>
          <a:xfrm>
            <a:off x="10995471" y="6370637"/>
            <a:ext cx="1091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947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pidal.org/" TargetMode="External"/><Relationship Id="rId5" Type="http://schemas.openxmlformats.org/officeDocument/2006/relationships/hyperlink" Target="http://www.dsc.soic.indiana.edu/" TargetMode="External"/><Relationship Id="rId4" Type="http://schemas.openxmlformats.org/officeDocument/2006/relationships/hyperlink" Target="mailto:gcf@indiana.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RnzjxXOqovc" TargetMode="External"/><Relationship Id="rId7" Type="http://schemas.openxmlformats.org/officeDocument/2006/relationships/hyperlink" Target="https://youtu.be/Tkl6ERLWAbA" TargetMode="External"/><Relationship Id="rId2" Type="http://schemas.openxmlformats.org/officeDocument/2006/relationships/hyperlink" Target="https://youtu.be/_IF9esNec3E" TargetMode="External"/><Relationship Id="rId1" Type="http://schemas.openxmlformats.org/officeDocument/2006/relationships/slideLayout" Target="../slideLayouts/slideLayout2.xml"/><Relationship Id="rId6" Type="http://schemas.openxmlformats.org/officeDocument/2006/relationships/hyperlink" Target="https://youtu.be/Iiwb7ysxyck" TargetMode="External"/><Relationship Id="rId5" Type="http://schemas.openxmlformats.org/officeDocument/2006/relationships/hyperlink" Target="https://youtu.be/vszcATWtr2U" TargetMode="External"/><Relationship Id="rId4" Type="http://schemas.openxmlformats.org/officeDocument/2006/relationships/hyperlink" Target="https://youtu.be/jsv7EWhCqIQ"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MqBOuoLflpU" TargetMode="External"/><Relationship Id="rId2" Type="http://schemas.openxmlformats.org/officeDocument/2006/relationships/hyperlink" Target="https://youtu.be/nxEIfluXQ_A" TargetMode="External"/><Relationship Id="rId1" Type="http://schemas.openxmlformats.org/officeDocument/2006/relationships/slideLayout" Target="../slideLayouts/slideLayout2.xml"/><Relationship Id="rId5" Type="http://schemas.openxmlformats.org/officeDocument/2006/relationships/hyperlink" Target="https://youtu.be/QcRQRUlk5Xs" TargetMode="External"/><Relationship Id="rId4" Type="http://schemas.openxmlformats.org/officeDocument/2006/relationships/hyperlink" Target="https://youtu.be/J9977DaNAlc"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jsv7EWhCqIQ&amp;feature=youtu.be" TargetMode="External"/><Relationship Id="rId2" Type="http://schemas.openxmlformats.org/officeDocument/2006/relationships/hyperlink" Target="https://www.microsoft.com/en-us/research/event/faculty-summit-2018/"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exascale.org/bdec/sites/www.exascale.org.bdec/files/whitepapers/bdec2017pathways.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rd slide">
            <a:extLst>
              <a:ext uri="{FF2B5EF4-FFF2-40B4-BE49-F238E27FC236}">
                <a16:creationId xmlns:a16="http://schemas.microsoft.com/office/drawing/2014/main" id="{060AE9ED-1029-4451-B534-03475DC87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226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2238"/>
            <a:ext cx="12192000" cy="936011"/>
          </a:xfrm>
        </p:spPr>
        <p:txBody>
          <a:bodyPr>
            <a:noAutofit/>
          </a:bodyPr>
          <a:lstStyle/>
          <a:p>
            <a:pPr algn="ctr"/>
            <a:r>
              <a:rPr lang="en-US" sz="5400" b="1" dirty="0">
                <a:solidFill>
                  <a:schemeClr val="bg1"/>
                </a:solidFill>
              </a:rPr>
              <a:t>High-Performance Big Data Computing</a:t>
            </a:r>
            <a:endParaRPr lang="en-US" sz="1600" b="1" dirty="0">
              <a:solidFill>
                <a:schemeClr val="bg1"/>
              </a:solidFill>
              <a:latin typeface="Arial Black" panose="020B0A04020102020204" pitchFamily="34" charset="0"/>
            </a:endParaRPr>
          </a:p>
        </p:txBody>
      </p:sp>
      <p:sp>
        <p:nvSpPr>
          <p:cNvPr id="4" name="Rectangle 3">
            <a:extLst>
              <a:ext uri="{FF2B5EF4-FFF2-40B4-BE49-F238E27FC236}">
                <a16:creationId xmlns:a16="http://schemas.microsoft.com/office/drawing/2014/main" id="{6ED00E1E-723F-4497-B46A-9D6B4B743B2E}"/>
              </a:ext>
            </a:extLst>
          </p:cNvPr>
          <p:cNvSpPr/>
          <p:nvPr/>
        </p:nvSpPr>
        <p:spPr>
          <a:xfrm>
            <a:off x="12544" y="3200538"/>
            <a:ext cx="12179456" cy="3170099"/>
          </a:xfrm>
          <a:prstGeom prst="rect">
            <a:avLst/>
          </a:prstGeom>
        </p:spPr>
        <p:txBody>
          <a:bodyPr wrap="square">
            <a:spAutoFit/>
          </a:bodyPr>
          <a:lstStyle/>
          <a:p>
            <a:pPr lvl="0" algn="ctr" defTabSz="457200">
              <a:defRPr/>
            </a:pPr>
            <a:r>
              <a:rPr lang="en-US" sz="3200" b="1" dirty="0">
                <a:solidFill>
                  <a:schemeClr val="bg1"/>
                </a:solidFill>
                <a:cs typeface="Times New Roman" pitchFamily="18" charset="0"/>
              </a:rPr>
              <a:t>Geoffrey Fox, September 13, 2018</a:t>
            </a:r>
            <a:br>
              <a:rPr lang="en-US" sz="2400" b="1" dirty="0">
                <a:solidFill>
                  <a:schemeClr val="bg1"/>
                </a:solidFill>
                <a:cs typeface="Times New Roman" pitchFamily="18" charset="0"/>
              </a:rPr>
            </a:br>
            <a:r>
              <a:rPr lang="en-US" sz="2400" b="1" dirty="0">
                <a:solidFill>
                  <a:schemeClr val="bg1"/>
                </a:solidFill>
                <a:cs typeface="Times New Roman" pitchFamily="18" charset="0"/>
              </a:rPr>
              <a:t>SKG 2018 The 14th International Conference on Semantics, Knowledge and Grids</a:t>
            </a:r>
          </a:p>
          <a:p>
            <a:pPr lvl="0" algn="ctr" defTabSz="457200">
              <a:defRPr/>
            </a:pPr>
            <a:r>
              <a:rPr lang="en-US" sz="2400" b="1" dirty="0">
                <a:solidFill>
                  <a:schemeClr val="bg1"/>
                </a:solidFill>
                <a:cs typeface="Times New Roman" pitchFamily="18" charset="0"/>
              </a:rPr>
              <a:t>On Big Data, AI and Future Interconnection Environment</a:t>
            </a:r>
          </a:p>
          <a:p>
            <a:pPr lvl="0" algn="ctr" defTabSz="457200">
              <a:defRPr/>
            </a:pPr>
            <a:r>
              <a:rPr lang="en-US" sz="2400" b="1" dirty="0">
                <a:solidFill>
                  <a:schemeClr val="bg1"/>
                </a:solidFill>
                <a:cs typeface="Times New Roman" pitchFamily="18" charset="0"/>
              </a:rPr>
              <a:t>Guangzhou, China, 12-14 Sept 2018</a:t>
            </a:r>
          </a:p>
          <a:p>
            <a:pPr lvl="0" algn="ctr" defTabSz="457200">
              <a:defRPr/>
            </a:pPr>
            <a:endParaRPr lang="en-US" sz="2400" b="1" dirty="0">
              <a:solidFill>
                <a:schemeClr val="bg1"/>
              </a:solidFill>
              <a:cs typeface="Times New Roman" pitchFamily="18" charset="0"/>
            </a:endParaRPr>
          </a:p>
          <a:p>
            <a:pPr algn="ctr" defTabSz="457200">
              <a:defRPr/>
            </a:pPr>
            <a:r>
              <a:rPr lang="en-US" sz="2400" b="1" dirty="0">
                <a:cs typeface="Times New Roman" pitchFamily="18" charset="0"/>
              </a:rPr>
              <a:t>Digital Science Center</a:t>
            </a:r>
            <a:endParaRPr lang="en-US" sz="2400" dirty="0">
              <a:latin typeface="Arial"/>
            </a:endParaRPr>
          </a:p>
          <a:p>
            <a:pPr lvl="0" algn="ctr" defTabSz="457200">
              <a:defRPr/>
            </a:pPr>
            <a:r>
              <a:rPr lang="en-US" sz="2400" b="1" dirty="0">
                <a:latin typeface="Arial"/>
                <a:cs typeface="Times New Roman" pitchFamily="18" charset="0"/>
              </a:rPr>
              <a:t>Department of Intelligent Systems Engineering</a:t>
            </a:r>
          </a:p>
          <a:p>
            <a:pPr lvl="0" algn="ctr" defTabSz="457200">
              <a:defRPr/>
            </a:pPr>
            <a:r>
              <a:rPr lang="en-US" sz="2400" dirty="0">
                <a:latin typeface="Arial"/>
                <a:hlinkClick r:id="rId4"/>
              </a:rPr>
              <a:t>gcf@indiana.edu</a:t>
            </a:r>
            <a:r>
              <a:rPr lang="en-US" sz="2400" dirty="0">
                <a:latin typeface="Arial"/>
              </a:rPr>
              <a:t>, </a:t>
            </a:r>
            <a:r>
              <a:rPr lang="en-US" sz="2400" dirty="0">
                <a:latin typeface="Arial"/>
                <a:hlinkClick r:id="rId5"/>
              </a:rPr>
              <a:t>http://www.dsc.soic.indiana.edu/</a:t>
            </a:r>
            <a:r>
              <a:rPr lang="en-US" sz="2400" dirty="0">
                <a:latin typeface="Arial"/>
              </a:rPr>
              <a:t>, </a:t>
            </a:r>
            <a:r>
              <a:rPr lang="en-US" sz="2400" dirty="0">
                <a:latin typeface="Arial"/>
                <a:hlinkClick r:id="rId6"/>
              </a:rPr>
              <a:t>http://spidal.org</a:t>
            </a:r>
            <a:r>
              <a:rPr lang="en-US" sz="2400" dirty="0">
                <a:latin typeface="Arial"/>
              </a:rPr>
              <a:t>/</a:t>
            </a:r>
          </a:p>
        </p:txBody>
      </p:sp>
      <p:sp>
        <p:nvSpPr>
          <p:cNvPr id="3" name="Slide Number Placeholder 2">
            <a:extLst>
              <a:ext uri="{FF2B5EF4-FFF2-40B4-BE49-F238E27FC236}">
                <a16:creationId xmlns:a16="http://schemas.microsoft.com/office/drawing/2014/main" id="{BB37426D-0650-4DDA-9A72-5020D9C02DE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a:t>
            </a:fld>
            <a:endParaRPr lang="en-US">
              <a:solidFill>
                <a:prstClr val="black">
                  <a:tint val="75000"/>
                </a:prstClr>
              </a:solidFill>
            </a:endParaRPr>
          </a:p>
        </p:txBody>
      </p:sp>
      <p:sp>
        <p:nvSpPr>
          <p:cNvPr id="6" name="Date Placeholder 5">
            <a:extLst>
              <a:ext uri="{FF2B5EF4-FFF2-40B4-BE49-F238E27FC236}">
                <a16:creationId xmlns:a16="http://schemas.microsoft.com/office/drawing/2014/main" id="{8EB902C0-C05A-4E73-897C-3F5B7D350A79}"/>
              </a:ext>
            </a:extLst>
          </p:cNvPr>
          <p:cNvSpPr>
            <a:spLocks noGrp="1"/>
          </p:cNvSpPr>
          <p:nvPr>
            <p:ph type="dt" sz="half" idx="2"/>
          </p:nvPr>
        </p:nvSpPr>
        <p:spPr/>
        <p:txBody>
          <a:bodyPr/>
          <a:lstStyle/>
          <a:p>
            <a:fld id="{2A4C401F-4C3F-42F2-8CBC-4FA3FCB3340F}"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2490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E75C7-B2B4-47D2-8374-6889B85E8B98}"/>
              </a:ext>
            </a:extLst>
          </p:cNvPr>
          <p:cNvSpPr>
            <a:spLocks noGrp="1"/>
          </p:cNvSpPr>
          <p:nvPr>
            <p:ph type="title"/>
          </p:nvPr>
        </p:nvSpPr>
        <p:spPr>
          <a:xfrm>
            <a:off x="0" y="61853"/>
            <a:ext cx="12192000" cy="926916"/>
          </a:xfrm>
        </p:spPr>
        <p:txBody>
          <a:bodyPr>
            <a:normAutofit fontScale="90000"/>
          </a:bodyPr>
          <a:lstStyle/>
          <a:p>
            <a:pPr algn="ctr"/>
            <a:r>
              <a:rPr lang="en-US" dirty="0"/>
              <a:t>AI First Research for AI-Driven Science and Engineering  </a:t>
            </a:r>
          </a:p>
        </p:txBody>
      </p:sp>
      <p:sp>
        <p:nvSpPr>
          <p:cNvPr id="3" name="Content Placeholder 2">
            <a:extLst>
              <a:ext uri="{FF2B5EF4-FFF2-40B4-BE49-F238E27FC236}">
                <a16:creationId xmlns:a16="http://schemas.microsoft.com/office/drawing/2014/main" id="{258CBCB5-49A3-46F8-A402-415C3594DCD8}"/>
              </a:ext>
            </a:extLst>
          </p:cNvPr>
          <p:cNvSpPr>
            <a:spLocks noGrp="1"/>
          </p:cNvSpPr>
          <p:nvPr>
            <p:ph idx="1"/>
          </p:nvPr>
        </p:nvSpPr>
        <p:spPr>
          <a:xfrm>
            <a:off x="0" y="879230"/>
            <a:ext cx="12001500" cy="5334534"/>
          </a:xfrm>
        </p:spPr>
        <p:txBody>
          <a:bodyPr>
            <a:normAutofit/>
          </a:bodyPr>
          <a:lstStyle/>
          <a:p>
            <a:r>
              <a:rPr lang="en-US" dirty="0"/>
              <a:t>Artificial Intelligence is a dominant disruptive technology affecting all our activities including business, education, research, and society.</a:t>
            </a:r>
          </a:p>
          <a:p>
            <a:r>
              <a:rPr lang="en-US" dirty="0"/>
              <a:t> Further,  several companies have proposed</a:t>
            </a:r>
            <a:r>
              <a:rPr lang="en-US" b="1" dirty="0"/>
              <a:t> AI first </a:t>
            </a:r>
            <a:r>
              <a:rPr lang="en-US" dirty="0"/>
              <a:t>strategies. </a:t>
            </a:r>
          </a:p>
          <a:p>
            <a:pPr lvl="1"/>
            <a:r>
              <a:rPr lang="en-US" dirty="0"/>
              <a:t>They used to be mobile first</a:t>
            </a:r>
          </a:p>
          <a:p>
            <a:r>
              <a:rPr lang="en-US" b="1" dirty="0"/>
              <a:t>The AI disruption in cyberinfrastructure is typically associated with big data </a:t>
            </a:r>
            <a:r>
              <a:rPr lang="en-US" dirty="0"/>
              <a:t>coming from edge, repositories or sophisticated scientific instruments such as telescopes, light sources and gene sequencers. </a:t>
            </a:r>
          </a:p>
          <a:p>
            <a:r>
              <a:rPr lang="en-US" dirty="0"/>
              <a:t>AI First requires </a:t>
            </a:r>
            <a:r>
              <a:rPr lang="en-US" b="1" dirty="0"/>
              <a:t>mammoth computing resources </a:t>
            </a:r>
            <a:r>
              <a:rPr lang="en-US" dirty="0"/>
              <a:t>such as clouds, supercomputers, hyperscale systems and their distributed integration. </a:t>
            </a:r>
          </a:p>
          <a:p>
            <a:r>
              <a:rPr lang="en-US" b="1" dirty="0"/>
              <a:t>AI First strategy is using the Global AI and Modeling Supercomputer GAIMSC </a:t>
            </a:r>
          </a:p>
          <a:p>
            <a:r>
              <a:rPr lang="en-US" dirty="0"/>
              <a:t>Indiana University is examining a </a:t>
            </a:r>
            <a:r>
              <a:rPr lang="en-US" b="1" dirty="0"/>
              <a:t>Masters in AI-Driven Engineering </a:t>
            </a:r>
          </a:p>
        </p:txBody>
      </p:sp>
      <p:sp>
        <p:nvSpPr>
          <p:cNvPr id="6" name="Slide Number Placeholder 5">
            <a:extLst>
              <a:ext uri="{FF2B5EF4-FFF2-40B4-BE49-F238E27FC236}">
                <a16:creationId xmlns:a16="http://schemas.microsoft.com/office/drawing/2014/main" id="{8CA12D70-C895-4658-BFFF-B750CEED288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3634464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CEC5-A28B-4B49-8336-E9B498EFBC62}"/>
              </a:ext>
            </a:extLst>
          </p:cNvPr>
          <p:cNvSpPr>
            <a:spLocks noGrp="1"/>
          </p:cNvSpPr>
          <p:nvPr>
            <p:ph type="title"/>
          </p:nvPr>
        </p:nvSpPr>
        <p:spPr>
          <a:xfrm>
            <a:off x="838200" y="0"/>
            <a:ext cx="10515600" cy="924792"/>
          </a:xfrm>
        </p:spPr>
        <p:txBody>
          <a:bodyPr>
            <a:normAutofit/>
          </a:bodyPr>
          <a:lstStyle/>
          <a:p>
            <a:pPr algn="ctr"/>
            <a:r>
              <a:rPr lang="en-US" dirty="0"/>
              <a:t>AI First Publicity: 2017 Headlines</a:t>
            </a:r>
          </a:p>
        </p:txBody>
      </p:sp>
      <p:sp>
        <p:nvSpPr>
          <p:cNvPr id="3" name="Content Placeholder 2">
            <a:extLst>
              <a:ext uri="{FF2B5EF4-FFF2-40B4-BE49-F238E27FC236}">
                <a16:creationId xmlns:a16="http://schemas.microsoft.com/office/drawing/2014/main" id="{CB05AA21-7BB8-441B-BFDF-64E4D0324FCF}"/>
              </a:ext>
            </a:extLst>
          </p:cNvPr>
          <p:cNvSpPr>
            <a:spLocks noGrp="1"/>
          </p:cNvSpPr>
          <p:nvPr>
            <p:ph idx="1"/>
          </p:nvPr>
        </p:nvSpPr>
        <p:spPr>
          <a:xfrm>
            <a:off x="0" y="684212"/>
            <a:ext cx="12192000" cy="5489575"/>
          </a:xfrm>
        </p:spPr>
        <p:txBody>
          <a:bodyPr>
            <a:normAutofit fontScale="92500" lnSpcReduction="20000"/>
          </a:bodyPr>
          <a:lstStyle/>
          <a:p>
            <a:pPr>
              <a:lnSpc>
                <a:spcPct val="110000"/>
              </a:lnSpc>
              <a:spcAft>
                <a:spcPts val="800"/>
              </a:spcAft>
            </a:pPr>
            <a:r>
              <a:rPr lang="en-US" dirty="0"/>
              <a:t>The Race For </a:t>
            </a:r>
            <a:r>
              <a:rPr lang="en-US" b="1" dirty="0">
                <a:solidFill>
                  <a:srgbClr val="FF0000"/>
                </a:solidFill>
              </a:rPr>
              <a:t>AI</a:t>
            </a:r>
            <a:r>
              <a:rPr lang="en-US" dirty="0"/>
              <a:t>: </a:t>
            </a:r>
            <a:r>
              <a:rPr lang="en-US" b="1" dirty="0"/>
              <a:t>Google, Twitter, Intel, Apple </a:t>
            </a:r>
            <a:r>
              <a:rPr lang="en-US" dirty="0"/>
              <a:t>In A Rush To Grab Artificial Intelligence Startups</a:t>
            </a:r>
          </a:p>
          <a:p>
            <a:pPr>
              <a:lnSpc>
                <a:spcPct val="110000"/>
              </a:lnSpc>
              <a:spcAft>
                <a:spcPts val="800"/>
              </a:spcAft>
            </a:pPr>
            <a:r>
              <a:rPr lang="en-US" b="1" dirty="0"/>
              <a:t>Google, Facebook, And Microsoft </a:t>
            </a:r>
            <a:r>
              <a:rPr lang="en-US" dirty="0"/>
              <a:t>Are Remaking Themselves Around </a:t>
            </a:r>
            <a:r>
              <a:rPr lang="en-US" b="1" dirty="0">
                <a:solidFill>
                  <a:srgbClr val="FF0000"/>
                </a:solidFill>
              </a:rPr>
              <a:t>AI</a:t>
            </a:r>
          </a:p>
          <a:p>
            <a:pPr>
              <a:lnSpc>
                <a:spcPct val="110000"/>
              </a:lnSpc>
              <a:spcAft>
                <a:spcPts val="800"/>
              </a:spcAft>
            </a:pPr>
            <a:r>
              <a:rPr lang="en-US" b="1" dirty="0"/>
              <a:t>Google: </a:t>
            </a:r>
            <a:r>
              <a:rPr lang="en-US" dirty="0"/>
              <a:t>The Full Stack</a:t>
            </a:r>
            <a:r>
              <a:rPr lang="en-US" b="1" dirty="0">
                <a:solidFill>
                  <a:srgbClr val="FF0000"/>
                </a:solidFill>
              </a:rPr>
              <a:t> AI </a:t>
            </a:r>
            <a:r>
              <a:rPr lang="en-US" dirty="0"/>
              <a:t>Company</a:t>
            </a:r>
          </a:p>
          <a:p>
            <a:pPr>
              <a:lnSpc>
                <a:spcPct val="110000"/>
              </a:lnSpc>
              <a:spcAft>
                <a:spcPts val="800"/>
              </a:spcAft>
            </a:pPr>
            <a:r>
              <a:rPr lang="en-US" dirty="0"/>
              <a:t>Bezos Says </a:t>
            </a:r>
            <a:r>
              <a:rPr lang="en-US" b="1" dirty="0">
                <a:solidFill>
                  <a:srgbClr val="FF0000"/>
                </a:solidFill>
              </a:rPr>
              <a:t>Artificial Intelligence </a:t>
            </a:r>
            <a:r>
              <a:rPr lang="en-US" dirty="0"/>
              <a:t>to Fuel</a:t>
            </a:r>
            <a:r>
              <a:rPr lang="en-US" b="1" dirty="0"/>
              <a:t> Amazon's </a:t>
            </a:r>
            <a:r>
              <a:rPr lang="en-US" dirty="0"/>
              <a:t>Success</a:t>
            </a:r>
          </a:p>
          <a:p>
            <a:pPr>
              <a:lnSpc>
                <a:spcPct val="110000"/>
              </a:lnSpc>
              <a:spcAft>
                <a:spcPts val="800"/>
              </a:spcAft>
            </a:pPr>
            <a:r>
              <a:rPr lang="en-US" b="1" dirty="0"/>
              <a:t>Microsoft </a:t>
            </a:r>
            <a:r>
              <a:rPr lang="en-US" dirty="0"/>
              <a:t>CEO says </a:t>
            </a:r>
            <a:r>
              <a:rPr lang="en-US" b="1" dirty="0">
                <a:solidFill>
                  <a:srgbClr val="FF0000"/>
                </a:solidFill>
              </a:rPr>
              <a:t>artificial intelligence </a:t>
            </a:r>
            <a:r>
              <a:rPr lang="en-US" dirty="0"/>
              <a:t>is the 'ultimate breakthrough'</a:t>
            </a:r>
          </a:p>
          <a:p>
            <a:pPr>
              <a:lnSpc>
                <a:spcPct val="110000"/>
              </a:lnSpc>
              <a:spcAft>
                <a:spcPts val="800"/>
              </a:spcAft>
            </a:pPr>
            <a:r>
              <a:rPr lang="en-US" b="1" dirty="0"/>
              <a:t>Tesla</a:t>
            </a:r>
            <a:r>
              <a:rPr lang="en-US" dirty="0"/>
              <a:t>’s New </a:t>
            </a:r>
            <a:r>
              <a:rPr lang="en-US" b="1" dirty="0">
                <a:solidFill>
                  <a:srgbClr val="FF0000"/>
                </a:solidFill>
              </a:rPr>
              <a:t>AI </a:t>
            </a:r>
            <a:r>
              <a:rPr lang="en-US" dirty="0"/>
              <a:t>Guru Could Help Its Cars Teach Themselves</a:t>
            </a:r>
          </a:p>
          <a:p>
            <a:pPr>
              <a:lnSpc>
                <a:spcPct val="110000"/>
              </a:lnSpc>
              <a:spcAft>
                <a:spcPts val="800"/>
              </a:spcAft>
            </a:pPr>
            <a:r>
              <a:rPr lang="en-US" b="1" dirty="0"/>
              <a:t>Netflix </a:t>
            </a:r>
            <a:r>
              <a:rPr lang="en-US" dirty="0"/>
              <a:t>Is Using </a:t>
            </a:r>
            <a:r>
              <a:rPr lang="en-US" b="1" dirty="0">
                <a:solidFill>
                  <a:srgbClr val="FF0000"/>
                </a:solidFill>
              </a:rPr>
              <a:t>AI</a:t>
            </a:r>
            <a:r>
              <a:rPr lang="en-US" dirty="0"/>
              <a:t> to Conquer the World... and Bandwidth Issues</a:t>
            </a:r>
          </a:p>
          <a:p>
            <a:pPr>
              <a:lnSpc>
                <a:spcPct val="110000"/>
              </a:lnSpc>
              <a:spcAft>
                <a:spcPts val="800"/>
              </a:spcAft>
            </a:pPr>
            <a:r>
              <a:rPr lang="en-US" dirty="0"/>
              <a:t>How</a:t>
            </a:r>
            <a:r>
              <a:rPr lang="en-US" b="1" dirty="0"/>
              <a:t> Google </a:t>
            </a:r>
            <a:r>
              <a:rPr lang="en-US" dirty="0"/>
              <a:t>Is Remaking Itself As A “</a:t>
            </a:r>
            <a:r>
              <a:rPr lang="en-US" b="1" dirty="0">
                <a:solidFill>
                  <a:srgbClr val="FF0000"/>
                </a:solidFill>
              </a:rPr>
              <a:t>Machine Learning </a:t>
            </a:r>
            <a:r>
              <a:rPr lang="en-US" dirty="0"/>
              <a:t>First” Company</a:t>
            </a:r>
          </a:p>
          <a:p>
            <a:pPr>
              <a:lnSpc>
                <a:spcPct val="110000"/>
              </a:lnSpc>
              <a:spcBef>
                <a:spcPts val="0"/>
              </a:spcBef>
            </a:pPr>
            <a:r>
              <a:rPr lang="en-US" dirty="0"/>
              <a:t>If You Love </a:t>
            </a:r>
            <a:r>
              <a:rPr lang="en-US" b="1" dirty="0">
                <a:solidFill>
                  <a:srgbClr val="FF0000"/>
                </a:solidFill>
              </a:rPr>
              <a:t>Machine Learning</a:t>
            </a:r>
            <a:r>
              <a:rPr lang="en-US" dirty="0"/>
              <a:t>, You Should Check Out </a:t>
            </a:r>
            <a:r>
              <a:rPr lang="en-US" b="1" dirty="0"/>
              <a:t>General Electric</a:t>
            </a:r>
          </a:p>
        </p:txBody>
      </p:sp>
    </p:spTree>
    <p:extLst>
      <p:ext uri="{BB962C8B-B14F-4D97-AF65-F5344CB8AC3E}">
        <p14:creationId xmlns:p14="http://schemas.microsoft.com/office/powerpoint/2010/main" val="61116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5B1F-8EBA-4E7E-80BD-F8664433C255}"/>
              </a:ext>
            </a:extLst>
          </p:cNvPr>
          <p:cNvSpPr>
            <a:spLocks noGrp="1"/>
          </p:cNvSpPr>
          <p:nvPr>
            <p:ph type="title"/>
          </p:nvPr>
        </p:nvSpPr>
        <p:spPr>
          <a:xfrm>
            <a:off x="0" y="1"/>
            <a:ext cx="12191999" cy="746169"/>
          </a:xfrm>
        </p:spPr>
        <p:txBody>
          <a:bodyPr>
            <a:noAutofit/>
          </a:bodyPr>
          <a:lstStyle/>
          <a:p>
            <a:r>
              <a:rPr lang="en-US" sz="3600" dirty="0"/>
              <a:t>Remembering Grid Computing: IoT and Distributed Center I</a:t>
            </a:r>
          </a:p>
        </p:txBody>
      </p:sp>
      <p:sp>
        <p:nvSpPr>
          <p:cNvPr id="3" name="Content Placeholder 2">
            <a:extLst>
              <a:ext uri="{FF2B5EF4-FFF2-40B4-BE49-F238E27FC236}">
                <a16:creationId xmlns:a16="http://schemas.microsoft.com/office/drawing/2014/main" id="{2A294C3C-A723-4056-995F-7B8DA0372A5B}"/>
              </a:ext>
            </a:extLst>
          </p:cNvPr>
          <p:cNvSpPr>
            <a:spLocks noGrp="1"/>
          </p:cNvSpPr>
          <p:nvPr>
            <p:ph idx="1"/>
          </p:nvPr>
        </p:nvSpPr>
        <p:spPr>
          <a:xfrm>
            <a:off x="269079" y="653943"/>
            <a:ext cx="11850732" cy="2203450"/>
          </a:xfrm>
        </p:spPr>
        <p:txBody>
          <a:bodyPr>
            <a:normAutofit fontScale="85000" lnSpcReduction="20000"/>
          </a:bodyPr>
          <a:lstStyle/>
          <a:p>
            <a:r>
              <a:rPr lang="en-US" b="1" dirty="0"/>
              <a:t>Hyperscale data centers </a:t>
            </a:r>
            <a:r>
              <a:rPr lang="en-US" dirty="0"/>
              <a:t>will grow from 338 in number at the end of 2016 to 628 by 2021. They will represent 53 percent of all installed data center servers by 2021.</a:t>
            </a:r>
          </a:p>
          <a:p>
            <a:pPr lvl="1"/>
            <a:r>
              <a:rPr lang="en-US" dirty="0"/>
              <a:t>They form a </a:t>
            </a:r>
            <a:r>
              <a:rPr lang="en-US" b="1" dirty="0">
                <a:solidFill>
                  <a:srgbClr val="FF0000"/>
                </a:solidFill>
              </a:rPr>
              <a:t>distributed Compute (on data) grid with some 50 million servers</a:t>
            </a:r>
          </a:p>
          <a:p>
            <a:r>
              <a:rPr lang="en-US" dirty="0"/>
              <a:t>94 percent of workloads and compute instances will be processed by cloud data centers by 2021-- only six percent will be processed by traditional data centers.</a:t>
            </a:r>
          </a:p>
          <a:p>
            <a:r>
              <a:rPr lang="en-US" dirty="0"/>
              <a:t>Analysis from CISCO https://www.cisco.com/c/en/us/solutions/collateral/service-provider/global-cloud-index-gci/white-paper-c11-738085.html</a:t>
            </a:r>
          </a:p>
          <a:p>
            <a:endParaRPr lang="en-US" dirty="0"/>
          </a:p>
        </p:txBody>
      </p:sp>
      <p:sp>
        <p:nvSpPr>
          <p:cNvPr id="4" name="Slide Number Placeholder 3">
            <a:extLst>
              <a:ext uri="{FF2B5EF4-FFF2-40B4-BE49-F238E27FC236}">
                <a16:creationId xmlns:a16="http://schemas.microsoft.com/office/drawing/2014/main" id="{BAAE463B-B458-4A45-A7B0-B5E9B35DDC9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a:t>
            </a:fld>
            <a:endParaRPr lang="en-US">
              <a:solidFill>
                <a:prstClr val="black">
                  <a:tint val="75000"/>
                </a:prstClr>
              </a:solidFill>
            </a:endParaRPr>
          </a:p>
        </p:txBody>
      </p:sp>
      <p:grpSp>
        <p:nvGrpSpPr>
          <p:cNvPr id="8" name="Group 7">
            <a:extLst>
              <a:ext uri="{FF2B5EF4-FFF2-40B4-BE49-F238E27FC236}">
                <a16:creationId xmlns:a16="http://schemas.microsoft.com/office/drawing/2014/main" id="{8EC1C480-9EBF-4328-B302-E21E1EBCD4B9}"/>
              </a:ext>
            </a:extLst>
          </p:cNvPr>
          <p:cNvGrpSpPr/>
          <p:nvPr/>
        </p:nvGrpSpPr>
        <p:grpSpPr>
          <a:xfrm>
            <a:off x="0" y="4654550"/>
            <a:ext cx="6598934" cy="2203450"/>
            <a:chOff x="0" y="4558242"/>
            <a:chExt cx="6598934" cy="2203450"/>
          </a:xfrm>
        </p:grpSpPr>
        <p:pic>
          <p:nvPicPr>
            <p:cNvPr id="1028" name="Picture 4" descr="https://www.cisco.com/c/dam/en/us/solutions/collateral/service-provider/global-cloud-index-gci/white-paper-c11-738085.docx/_jcr_content/renditions/white-paper-c11-738085_9.jpg">
              <a:extLst>
                <a:ext uri="{FF2B5EF4-FFF2-40B4-BE49-F238E27FC236}">
                  <a16:creationId xmlns:a16="http://schemas.microsoft.com/office/drawing/2014/main" id="{E4C53CEE-13F1-4B82-A6AF-1EC45E545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58242"/>
              <a:ext cx="6598934" cy="2203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1F0E09-7589-40A0-B2FC-769AABF06E6E}"/>
                </a:ext>
              </a:extLst>
            </p:cNvPr>
            <p:cNvSpPr txBox="1"/>
            <p:nvPr/>
          </p:nvSpPr>
          <p:spPr>
            <a:xfrm>
              <a:off x="333485" y="5044017"/>
              <a:ext cx="1176867" cy="1200329"/>
            </a:xfrm>
            <a:prstGeom prst="rect">
              <a:avLst/>
            </a:prstGeom>
            <a:noFill/>
          </p:spPr>
          <p:txBody>
            <a:bodyPr wrap="square" rtlCol="0">
              <a:spAutoFit/>
            </a:bodyPr>
            <a:lstStyle/>
            <a:p>
              <a:r>
                <a:rPr lang="en-US" b="1"/>
                <a:t>Number of instances per server</a:t>
              </a:r>
              <a:endParaRPr lang="en-US" b="1" dirty="0"/>
            </a:p>
          </p:txBody>
        </p:sp>
      </p:grpSp>
      <p:grpSp>
        <p:nvGrpSpPr>
          <p:cNvPr id="9" name="Group 8">
            <a:extLst>
              <a:ext uri="{FF2B5EF4-FFF2-40B4-BE49-F238E27FC236}">
                <a16:creationId xmlns:a16="http://schemas.microsoft.com/office/drawing/2014/main" id="{748B8DE7-0C3D-49E8-9166-79CDBEDC7471}"/>
              </a:ext>
            </a:extLst>
          </p:cNvPr>
          <p:cNvGrpSpPr/>
          <p:nvPr/>
        </p:nvGrpSpPr>
        <p:grpSpPr>
          <a:xfrm>
            <a:off x="6696075" y="3025378"/>
            <a:ext cx="5495925" cy="3114675"/>
            <a:chOff x="6696075" y="3025378"/>
            <a:chExt cx="5495925" cy="3114675"/>
          </a:xfrm>
        </p:grpSpPr>
        <p:pic>
          <p:nvPicPr>
            <p:cNvPr id="1026" name="Picture 2" descr="https://www.cisco.com/c/dam/en/us/solutions/collateral/service-provider/global-cloud-index-gci/white-paper-c11-738085.docx/_jcr_content/renditions/white-paper-c11-738085_0.jpg">
              <a:extLst>
                <a:ext uri="{FF2B5EF4-FFF2-40B4-BE49-F238E27FC236}">
                  <a16:creationId xmlns:a16="http://schemas.microsoft.com/office/drawing/2014/main" id="{53A5FDD5-5B17-4069-975E-531709D09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075" y="3025378"/>
              <a:ext cx="5495925" cy="3114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41E55D9-0336-4C62-986C-CC25A7FF87DF}"/>
                </a:ext>
              </a:extLst>
            </p:cNvPr>
            <p:cNvSpPr txBox="1"/>
            <p:nvPr/>
          </p:nvSpPr>
          <p:spPr>
            <a:xfrm>
              <a:off x="6827418" y="3098800"/>
              <a:ext cx="1176867" cy="1200329"/>
            </a:xfrm>
            <a:prstGeom prst="rect">
              <a:avLst/>
            </a:prstGeom>
            <a:noFill/>
          </p:spPr>
          <p:txBody>
            <a:bodyPr wrap="square" rtlCol="0">
              <a:spAutoFit/>
            </a:bodyPr>
            <a:lstStyle/>
            <a:p>
              <a:r>
                <a:rPr lang="en-US" b="1" dirty="0"/>
                <a:t>Number of Cloud Data Centers</a:t>
              </a:r>
            </a:p>
          </p:txBody>
        </p:sp>
      </p:grpSp>
      <p:grpSp>
        <p:nvGrpSpPr>
          <p:cNvPr id="7" name="Group 6">
            <a:extLst>
              <a:ext uri="{FF2B5EF4-FFF2-40B4-BE49-F238E27FC236}">
                <a16:creationId xmlns:a16="http://schemas.microsoft.com/office/drawing/2014/main" id="{70139996-520E-4E14-8B1C-DCE655A0E5B6}"/>
              </a:ext>
            </a:extLst>
          </p:cNvPr>
          <p:cNvGrpSpPr/>
          <p:nvPr/>
        </p:nvGrpSpPr>
        <p:grpSpPr>
          <a:xfrm>
            <a:off x="142457" y="2796500"/>
            <a:ext cx="6314019" cy="2011170"/>
            <a:chOff x="333485" y="2585111"/>
            <a:chExt cx="6314019" cy="2011170"/>
          </a:xfrm>
        </p:grpSpPr>
        <p:pic>
          <p:nvPicPr>
            <p:cNvPr id="1030" name="Picture 6" descr="https://www.cisco.com/c/dam/en/us/solutions/collateral/service-provider/global-cloud-index-gci/white-paper-c11-738085.docx/_jcr_content/renditions/white-paper-c11-738085_10.jpg">
              <a:extLst>
                <a:ext uri="{FF2B5EF4-FFF2-40B4-BE49-F238E27FC236}">
                  <a16:creationId xmlns:a16="http://schemas.microsoft.com/office/drawing/2014/main" id="{82E165E3-BBB7-4346-BF4A-B9C268778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85" y="2585111"/>
              <a:ext cx="6314019" cy="1973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FB294F-2051-4C3E-93EF-A98E03FE92E4}"/>
                </a:ext>
              </a:extLst>
            </p:cNvPr>
            <p:cNvSpPr txBox="1"/>
            <p:nvPr/>
          </p:nvSpPr>
          <p:spPr>
            <a:xfrm>
              <a:off x="407455" y="2841955"/>
              <a:ext cx="1261534" cy="1754326"/>
            </a:xfrm>
            <a:prstGeom prst="rect">
              <a:avLst/>
            </a:prstGeom>
            <a:noFill/>
          </p:spPr>
          <p:txBody>
            <a:bodyPr wrap="square" rtlCol="0">
              <a:spAutoFit/>
            </a:bodyPr>
            <a:lstStyle/>
            <a:p>
              <a:r>
                <a:rPr lang="en-US" b="1" dirty="0"/>
                <a:t>Number of Public or Private Cloud Data Center Instances</a:t>
              </a:r>
            </a:p>
          </p:txBody>
        </p:sp>
      </p:grpSp>
    </p:spTree>
    <p:extLst>
      <p:ext uri="{BB962C8B-B14F-4D97-AF65-F5344CB8AC3E}">
        <p14:creationId xmlns:p14="http://schemas.microsoft.com/office/powerpoint/2010/main" val="255932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5B1F-8EBA-4E7E-80BD-F8664433C255}"/>
              </a:ext>
            </a:extLst>
          </p:cNvPr>
          <p:cNvSpPr>
            <a:spLocks noGrp="1"/>
          </p:cNvSpPr>
          <p:nvPr>
            <p:ph type="title"/>
          </p:nvPr>
        </p:nvSpPr>
        <p:spPr>
          <a:xfrm>
            <a:off x="0" y="1"/>
            <a:ext cx="12191999" cy="922866"/>
          </a:xfrm>
        </p:spPr>
        <p:txBody>
          <a:bodyPr>
            <a:noAutofit/>
          </a:bodyPr>
          <a:lstStyle/>
          <a:p>
            <a:r>
              <a:rPr lang="en-US" sz="3600" dirty="0"/>
              <a:t>Remembering Grid Computing: IoT and Distributed Center II</a:t>
            </a:r>
          </a:p>
        </p:txBody>
      </p:sp>
      <p:sp>
        <p:nvSpPr>
          <p:cNvPr id="3" name="Content Placeholder 2">
            <a:extLst>
              <a:ext uri="{FF2B5EF4-FFF2-40B4-BE49-F238E27FC236}">
                <a16:creationId xmlns:a16="http://schemas.microsoft.com/office/drawing/2014/main" id="{2A294C3C-A723-4056-995F-7B8DA0372A5B}"/>
              </a:ext>
            </a:extLst>
          </p:cNvPr>
          <p:cNvSpPr>
            <a:spLocks noGrp="1"/>
          </p:cNvSpPr>
          <p:nvPr>
            <p:ph idx="1"/>
          </p:nvPr>
        </p:nvSpPr>
        <p:spPr>
          <a:xfrm>
            <a:off x="313267" y="791633"/>
            <a:ext cx="10515600" cy="5274733"/>
          </a:xfrm>
        </p:spPr>
        <p:txBody>
          <a:bodyPr>
            <a:normAutofit fontScale="92500" lnSpcReduction="10000"/>
          </a:bodyPr>
          <a:lstStyle/>
          <a:p>
            <a:r>
              <a:rPr lang="en-US" dirty="0"/>
              <a:t>By 2021, Cisco expects IoT connections to reach 13.7 billion, up from 5.8 billion in 2016, according to its Global Cloud Index.</a:t>
            </a:r>
          </a:p>
          <a:p>
            <a:r>
              <a:rPr lang="en-US" dirty="0"/>
              <a:t>Globally, the data stored in data centers will nearly quintuple by 2021 to reach 1.3ZB by 2021, up 4.6-fold (a CAGR of 36 percent) from 286 exabytes (EB) in 2016.</a:t>
            </a:r>
          </a:p>
          <a:p>
            <a:r>
              <a:rPr lang="en-US" dirty="0"/>
              <a:t>Big data will reach 403 EB by 2021, up almost eight-fold from 25EB in 2016. Big data will represent 30 percent of data stored in data centers by 2021, up from 18 percent in 2016.</a:t>
            </a:r>
          </a:p>
          <a:p>
            <a:r>
              <a:rPr lang="en-US" dirty="0"/>
              <a:t>The amount of data stored on devices will be 4.5-times higher than data stored in data centers, at 5.9ZB by 2021.</a:t>
            </a:r>
          </a:p>
          <a:p>
            <a:r>
              <a:rPr lang="en-US" dirty="0"/>
              <a:t>Driven largely by IoT, the total amount of data created (and not necessarily stored) by any device will reach 847ZB per year by 2021, up from 218ZB per year in 2016.</a:t>
            </a:r>
          </a:p>
          <a:p>
            <a:r>
              <a:rPr lang="en-US" dirty="0"/>
              <a:t>The Intelligent Edge or IoT is a </a:t>
            </a:r>
            <a:r>
              <a:rPr lang="en-US" b="1" dirty="0">
                <a:solidFill>
                  <a:srgbClr val="FF0000"/>
                </a:solidFill>
              </a:rPr>
              <a:t>distributed Data Grid</a:t>
            </a:r>
          </a:p>
        </p:txBody>
      </p:sp>
      <p:sp>
        <p:nvSpPr>
          <p:cNvPr id="4" name="Slide Number Placeholder 3">
            <a:extLst>
              <a:ext uri="{FF2B5EF4-FFF2-40B4-BE49-F238E27FC236}">
                <a16:creationId xmlns:a16="http://schemas.microsoft.com/office/drawing/2014/main" id="{BAAE463B-B458-4A45-A7B0-B5E9B35DDC9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1682910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ADFB16-1957-4FB3-BF5C-1D7DFE56CE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86CF4-AA86-488B-9245-79D3DE5D9F5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D54B8DE-42CF-46F7-87F8-BE2221869F9F}"/>
              </a:ext>
            </a:extLst>
          </p:cNvPr>
          <p:cNvPicPr>
            <a:picLocks noChangeAspect="1"/>
          </p:cNvPicPr>
          <p:nvPr/>
        </p:nvPicPr>
        <p:blipFill>
          <a:blip r:embed="rId2"/>
          <a:stretch>
            <a:fillRect/>
          </a:stretch>
        </p:blipFill>
        <p:spPr>
          <a:xfrm>
            <a:off x="1658851" y="0"/>
            <a:ext cx="8874297" cy="6858000"/>
          </a:xfrm>
          <a:prstGeom prst="rect">
            <a:avLst/>
          </a:prstGeom>
        </p:spPr>
      </p:pic>
      <p:sp>
        <p:nvSpPr>
          <p:cNvPr id="4" name="TextBox 3">
            <a:extLst>
              <a:ext uri="{FF2B5EF4-FFF2-40B4-BE49-F238E27FC236}">
                <a16:creationId xmlns:a16="http://schemas.microsoft.com/office/drawing/2014/main" id="{A3B19FFA-F581-4908-B5D1-7783F143158A}"/>
              </a:ext>
            </a:extLst>
          </p:cNvPr>
          <p:cNvSpPr txBox="1"/>
          <p:nvPr/>
        </p:nvSpPr>
        <p:spPr>
          <a:xfrm>
            <a:off x="385011" y="2221832"/>
            <a:ext cx="2302042" cy="923330"/>
          </a:xfrm>
          <a:prstGeom prst="rect">
            <a:avLst/>
          </a:prstGeom>
          <a:noFill/>
        </p:spPr>
        <p:txBody>
          <a:bodyPr wrap="square" rtlCol="0">
            <a:spAutoFit/>
          </a:bodyPr>
          <a:lstStyle/>
          <a:p>
            <a:r>
              <a:rPr lang="en-US" dirty="0"/>
              <a:t>Mary Meeker identifies even more digital data</a:t>
            </a:r>
          </a:p>
        </p:txBody>
      </p:sp>
    </p:spTree>
    <p:extLst>
      <p:ext uri="{BB962C8B-B14F-4D97-AF65-F5344CB8AC3E}">
        <p14:creationId xmlns:p14="http://schemas.microsoft.com/office/powerpoint/2010/main" val="989461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AC3E-AC3C-44A2-AB0C-7501045D9C87}"/>
              </a:ext>
            </a:extLst>
          </p:cNvPr>
          <p:cNvSpPr>
            <a:spLocks noGrp="1"/>
          </p:cNvSpPr>
          <p:nvPr>
            <p:ph type="title"/>
          </p:nvPr>
        </p:nvSpPr>
        <p:spPr>
          <a:xfrm>
            <a:off x="419099" y="220927"/>
            <a:ext cx="11091332" cy="1121306"/>
          </a:xfrm>
        </p:spPr>
        <p:txBody>
          <a:bodyPr>
            <a:normAutofit fontScale="90000"/>
          </a:bodyPr>
          <a:lstStyle/>
          <a:p>
            <a:r>
              <a:rPr lang="en-US" dirty="0"/>
              <a:t>Overall Global AI and Modeling Supercomputer GAIMSC Architecture</a:t>
            </a:r>
          </a:p>
        </p:txBody>
      </p:sp>
      <p:sp>
        <p:nvSpPr>
          <p:cNvPr id="3" name="Content Placeholder 2">
            <a:extLst>
              <a:ext uri="{FF2B5EF4-FFF2-40B4-BE49-F238E27FC236}">
                <a16:creationId xmlns:a16="http://schemas.microsoft.com/office/drawing/2014/main" id="{1D515523-F3F8-4AAF-9D99-F52BF414FB1B}"/>
              </a:ext>
            </a:extLst>
          </p:cNvPr>
          <p:cNvSpPr>
            <a:spLocks noGrp="1"/>
          </p:cNvSpPr>
          <p:nvPr>
            <p:ph idx="1"/>
          </p:nvPr>
        </p:nvSpPr>
        <p:spPr>
          <a:xfrm>
            <a:off x="-1" y="1563159"/>
            <a:ext cx="11929533" cy="4351338"/>
          </a:xfrm>
        </p:spPr>
        <p:txBody>
          <a:bodyPr/>
          <a:lstStyle/>
          <a:p>
            <a:r>
              <a:rPr lang="en-US" dirty="0"/>
              <a:t>There is only a cloud at the logical center but it’s physically distributed and owned by a few major players</a:t>
            </a:r>
          </a:p>
          <a:p>
            <a:r>
              <a:rPr lang="en-US" dirty="0"/>
              <a:t>There is a very distributed set of devices surrounded by local Fog computing; this forms the logically and physically distribute edge</a:t>
            </a:r>
          </a:p>
          <a:p>
            <a:r>
              <a:rPr lang="en-US" dirty="0"/>
              <a:t>The edge is structured and largely data</a:t>
            </a:r>
          </a:p>
          <a:p>
            <a:pPr lvl="1"/>
            <a:r>
              <a:rPr lang="en-US" dirty="0"/>
              <a:t>These are two differences from the Grid of the past</a:t>
            </a:r>
          </a:p>
          <a:p>
            <a:pPr lvl="1"/>
            <a:r>
              <a:rPr lang="en-US" dirty="0"/>
              <a:t>e.g. self driving car will have its own fog and will not share fog with truck that it is about to collide with</a:t>
            </a:r>
          </a:p>
          <a:p>
            <a:r>
              <a:rPr lang="en-US" dirty="0"/>
              <a:t>The cloud and edge will both be very heterogeneous with varying accelerators, memory size and disk structure.</a:t>
            </a:r>
          </a:p>
        </p:txBody>
      </p:sp>
      <p:sp>
        <p:nvSpPr>
          <p:cNvPr id="4" name="Slide Number Placeholder 3">
            <a:extLst>
              <a:ext uri="{FF2B5EF4-FFF2-40B4-BE49-F238E27FC236}">
                <a16:creationId xmlns:a16="http://schemas.microsoft.com/office/drawing/2014/main" id="{1606B6C3-A4B4-4DA2-8F4E-DD1CC4E7DE4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257609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3EF3-D1A7-451B-AAE1-45BEFA4A269C}"/>
              </a:ext>
            </a:extLst>
          </p:cNvPr>
          <p:cNvSpPr>
            <a:spLocks noGrp="1"/>
          </p:cNvSpPr>
          <p:nvPr>
            <p:ph type="title"/>
          </p:nvPr>
        </p:nvSpPr>
        <p:spPr>
          <a:xfrm>
            <a:off x="358976" y="62110"/>
            <a:ext cx="11345708" cy="853334"/>
          </a:xfrm>
        </p:spPr>
        <p:txBody>
          <a:bodyPr>
            <a:normAutofit fontScale="90000"/>
          </a:bodyPr>
          <a:lstStyle/>
          <a:p>
            <a:pPr algn="ctr"/>
            <a:r>
              <a:rPr lang="en-US" dirty="0"/>
              <a:t>Collaborating on the </a:t>
            </a:r>
            <a:br>
              <a:rPr lang="en-US" dirty="0"/>
            </a:br>
            <a:r>
              <a:rPr lang="en-US" dirty="0"/>
              <a:t>Global AI and Modeling Supercomputer GAIMSC </a:t>
            </a:r>
          </a:p>
        </p:txBody>
      </p:sp>
      <p:sp>
        <p:nvSpPr>
          <p:cNvPr id="3" name="Content Placeholder 2">
            <a:extLst>
              <a:ext uri="{FF2B5EF4-FFF2-40B4-BE49-F238E27FC236}">
                <a16:creationId xmlns:a16="http://schemas.microsoft.com/office/drawing/2014/main" id="{4FD0FC95-68CA-490C-9747-23209A9D6FE8}"/>
              </a:ext>
            </a:extLst>
          </p:cNvPr>
          <p:cNvSpPr>
            <a:spLocks noGrp="1"/>
          </p:cNvSpPr>
          <p:nvPr>
            <p:ph idx="1"/>
          </p:nvPr>
        </p:nvSpPr>
        <p:spPr>
          <a:xfrm>
            <a:off x="0" y="1024880"/>
            <a:ext cx="12192000" cy="5344343"/>
          </a:xfrm>
        </p:spPr>
        <p:txBody>
          <a:bodyPr>
            <a:normAutofit fontScale="92500"/>
          </a:bodyPr>
          <a:lstStyle/>
          <a:p>
            <a:r>
              <a:rPr lang="en-US" dirty="0"/>
              <a:t>Microsoft says:</a:t>
            </a:r>
            <a:br>
              <a:rPr lang="en-US" dirty="0"/>
            </a:br>
            <a:br>
              <a:rPr lang="en-US" dirty="0"/>
            </a:br>
            <a:br>
              <a:rPr lang="en-US" dirty="0"/>
            </a:br>
            <a:br>
              <a:rPr lang="en-US" dirty="0"/>
            </a:br>
            <a:endParaRPr lang="en-US" dirty="0"/>
          </a:p>
          <a:p>
            <a:r>
              <a:rPr lang="en-US" dirty="0"/>
              <a:t>We can only “play together” and link functionalities from Google, Amazon, Facebook, Microsoft, Academia if we have open API’s and open code to customize</a:t>
            </a:r>
          </a:p>
          <a:p>
            <a:pPr lvl="1"/>
            <a:r>
              <a:rPr lang="en-US" b="1" dirty="0"/>
              <a:t>We must collaborate</a:t>
            </a:r>
          </a:p>
          <a:p>
            <a:r>
              <a:rPr lang="en-US" b="1" dirty="0">
                <a:solidFill>
                  <a:srgbClr val="FF0000"/>
                </a:solidFill>
              </a:rPr>
              <a:t>Open source Apache software</a:t>
            </a:r>
          </a:p>
          <a:p>
            <a:r>
              <a:rPr lang="en-US" dirty="0"/>
              <a:t>Academia needs to use and define their own Apache projects</a:t>
            </a:r>
          </a:p>
          <a:p>
            <a:r>
              <a:rPr lang="en-US" dirty="0"/>
              <a:t>We want to use AI and modeling supercomputer for AI-Driven science studying the early universe and the Higgs boson and not just producing annoying advertisements (goal of most elite CS researchers)</a:t>
            </a:r>
          </a:p>
        </p:txBody>
      </p:sp>
      <p:pic>
        <p:nvPicPr>
          <p:cNvPr id="7" name="Picture 6">
            <a:extLst>
              <a:ext uri="{FF2B5EF4-FFF2-40B4-BE49-F238E27FC236}">
                <a16:creationId xmlns:a16="http://schemas.microsoft.com/office/drawing/2014/main" id="{39B2DAD8-620B-4A5E-A61F-19F0EDB7E503}"/>
              </a:ext>
            </a:extLst>
          </p:cNvPr>
          <p:cNvPicPr>
            <a:picLocks noChangeAspect="1"/>
          </p:cNvPicPr>
          <p:nvPr/>
        </p:nvPicPr>
        <p:blipFill>
          <a:blip r:embed="rId2"/>
          <a:stretch>
            <a:fillRect/>
          </a:stretch>
        </p:blipFill>
        <p:spPr>
          <a:xfrm>
            <a:off x="3221534" y="1024880"/>
            <a:ext cx="5620593" cy="1917393"/>
          </a:xfrm>
          <a:prstGeom prst="rect">
            <a:avLst/>
          </a:prstGeom>
        </p:spPr>
      </p:pic>
      <p:sp>
        <p:nvSpPr>
          <p:cNvPr id="8" name="Slide Number Placeholder 7">
            <a:extLst>
              <a:ext uri="{FF2B5EF4-FFF2-40B4-BE49-F238E27FC236}">
                <a16:creationId xmlns:a16="http://schemas.microsoft.com/office/drawing/2014/main" id="{47ACEE69-CE10-4C74-B75A-5821DF29F76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939539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95DFD1-08CF-4F40-80BC-71D8BD38C4D3}"/>
              </a:ext>
            </a:extLst>
          </p:cNvPr>
          <p:cNvPicPr>
            <a:picLocks noChangeAspect="1"/>
          </p:cNvPicPr>
          <p:nvPr/>
        </p:nvPicPr>
        <p:blipFill>
          <a:blip r:embed="rId2"/>
          <a:stretch>
            <a:fillRect/>
          </a:stretch>
        </p:blipFill>
        <p:spPr>
          <a:xfrm>
            <a:off x="0" y="265756"/>
            <a:ext cx="12192000" cy="5222488"/>
          </a:xfrm>
          <a:prstGeom prst="rect">
            <a:avLst/>
          </a:prstGeom>
        </p:spPr>
      </p:pic>
      <p:sp>
        <p:nvSpPr>
          <p:cNvPr id="2" name="Title 1">
            <a:extLst>
              <a:ext uri="{FF2B5EF4-FFF2-40B4-BE49-F238E27FC236}">
                <a16:creationId xmlns:a16="http://schemas.microsoft.com/office/drawing/2014/main" id="{3F00FE8D-2CDC-488B-BC75-64AEB9D26494}"/>
              </a:ext>
            </a:extLst>
          </p:cNvPr>
          <p:cNvSpPr>
            <a:spLocks noGrp="1"/>
          </p:cNvSpPr>
          <p:nvPr>
            <p:ph type="title"/>
          </p:nvPr>
        </p:nvSpPr>
        <p:spPr>
          <a:xfrm>
            <a:off x="990600" y="0"/>
            <a:ext cx="10515600" cy="1036865"/>
          </a:xfrm>
        </p:spPr>
        <p:txBody>
          <a:bodyPr>
            <a:normAutofit fontScale="90000"/>
          </a:bodyPr>
          <a:lstStyle/>
          <a:p>
            <a:pPr algn="ctr"/>
            <a:r>
              <a:rPr lang="en-US" dirty="0"/>
              <a:t>What is Microsoft telling us to do?</a:t>
            </a:r>
          </a:p>
        </p:txBody>
      </p:sp>
      <p:sp>
        <p:nvSpPr>
          <p:cNvPr id="3" name="Text Placeholder 2">
            <a:extLst>
              <a:ext uri="{FF2B5EF4-FFF2-40B4-BE49-F238E27FC236}">
                <a16:creationId xmlns:a16="http://schemas.microsoft.com/office/drawing/2014/main" id="{A50DDEDF-83FC-414F-9EF9-55028465F9CE}"/>
              </a:ext>
            </a:extLst>
          </p:cNvPr>
          <p:cNvSpPr>
            <a:spLocks noGrp="1"/>
          </p:cNvSpPr>
          <p:nvPr>
            <p:ph type="body" idx="1"/>
          </p:nvPr>
        </p:nvSpPr>
        <p:spPr>
          <a:xfrm>
            <a:off x="733031" y="5556193"/>
            <a:ext cx="10515600" cy="678545"/>
          </a:xfrm>
        </p:spPr>
        <p:txBody>
          <a:bodyPr>
            <a:normAutofit fontScale="92500"/>
          </a:bodyPr>
          <a:lstStyle/>
          <a:p>
            <a:pPr algn="ctr"/>
            <a:r>
              <a:rPr lang="en-US" sz="3600" b="1" dirty="0">
                <a:solidFill>
                  <a:schemeClr val="tx1"/>
                </a:solidFill>
              </a:rPr>
              <a:t>with the Global AI and Modeling Supercomputer GAIMSC</a:t>
            </a:r>
          </a:p>
        </p:txBody>
      </p:sp>
      <p:sp>
        <p:nvSpPr>
          <p:cNvPr id="4" name="Slide Number Placeholder 3">
            <a:extLst>
              <a:ext uri="{FF2B5EF4-FFF2-40B4-BE49-F238E27FC236}">
                <a16:creationId xmlns:a16="http://schemas.microsoft.com/office/drawing/2014/main" id="{6BAA3BF5-541D-41F9-BFA9-8AE03F19E86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a:t>
            </a:fld>
            <a:endParaRPr lang="en-US">
              <a:solidFill>
                <a:prstClr val="black">
                  <a:tint val="75000"/>
                </a:prstClr>
              </a:solidFill>
            </a:endParaRPr>
          </a:p>
        </p:txBody>
      </p:sp>
      <p:sp>
        <p:nvSpPr>
          <p:cNvPr id="5" name="Date Placeholder 4">
            <a:extLst>
              <a:ext uri="{FF2B5EF4-FFF2-40B4-BE49-F238E27FC236}">
                <a16:creationId xmlns:a16="http://schemas.microsoft.com/office/drawing/2014/main" id="{FDC93C27-1CDA-442E-9F64-7783C3D99BB9}"/>
              </a:ext>
            </a:extLst>
          </p:cNvPr>
          <p:cNvSpPr>
            <a:spLocks noGrp="1"/>
          </p:cNvSpPr>
          <p:nvPr>
            <p:ph type="dt" sz="half" idx="2"/>
          </p:nvPr>
        </p:nvSpPr>
        <p:spPr/>
        <p:txBody>
          <a:bodyPr/>
          <a:lstStyle/>
          <a:p>
            <a:fld id="{2760AF99-DB2A-43DF-B669-93B93205E439}" type="datetime1">
              <a:rPr lang="en-US" smtClean="0">
                <a:solidFill>
                  <a:prstClr val="black">
                    <a:tint val="75000"/>
                  </a:prstClr>
                </a:solidFill>
              </a:rPr>
              <a:t>9/12/2018</a:t>
            </a:fld>
            <a:endParaRPr lang="en-US">
              <a:solidFill>
                <a:prstClr val="black">
                  <a:tint val="75000"/>
                </a:prstClr>
              </a:solidFill>
            </a:endParaRPr>
          </a:p>
        </p:txBody>
      </p:sp>
      <p:sp>
        <p:nvSpPr>
          <p:cNvPr id="6" name="AutoShape 2" descr="Second slide">
            <a:extLst>
              <a:ext uri="{FF2B5EF4-FFF2-40B4-BE49-F238E27FC236}">
                <a16:creationId xmlns:a16="http://schemas.microsoft.com/office/drawing/2014/main" id="{978ACA92-F437-43FC-A56D-5D5A07C52C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1402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D77E-7FE0-43C4-8715-75459656E764}"/>
              </a:ext>
            </a:extLst>
          </p:cNvPr>
          <p:cNvSpPr>
            <a:spLocks noGrp="1"/>
          </p:cNvSpPr>
          <p:nvPr>
            <p:ph type="title"/>
          </p:nvPr>
        </p:nvSpPr>
        <p:spPr>
          <a:xfrm>
            <a:off x="645179" y="264197"/>
            <a:ext cx="10515600" cy="1090354"/>
          </a:xfrm>
        </p:spPr>
        <p:txBody>
          <a:bodyPr>
            <a:normAutofit fontScale="90000"/>
          </a:bodyPr>
          <a:lstStyle/>
          <a:p>
            <a:pPr algn="ctr"/>
            <a:r>
              <a:rPr lang="en-US" dirty="0"/>
              <a:t>What are GAIMSC Researchers looking at?</a:t>
            </a:r>
            <a:br>
              <a:rPr lang="en-US" dirty="0"/>
            </a:br>
            <a:r>
              <a:rPr lang="en-US" dirty="0"/>
              <a:t>Topics in Microsoft Faculty Summit I</a:t>
            </a:r>
          </a:p>
        </p:txBody>
      </p:sp>
      <p:sp>
        <p:nvSpPr>
          <p:cNvPr id="3" name="Content Placeholder 2">
            <a:extLst>
              <a:ext uri="{FF2B5EF4-FFF2-40B4-BE49-F238E27FC236}">
                <a16:creationId xmlns:a16="http://schemas.microsoft.com/office/drawing/2014/main" id="{386187E9-0CAA-4B7D-89AD-31D018E76C9A}"/>
              </a:ext>
            </a:extLst>
          </p:cNvPr>
          <p:cNvSpPr>
            <a:spLocks noGrp="1"/>
          </p:cNvSpPr>
          <p:nvPr>
            <p:ph idx="1"/>
          </p:nvPr>
        </p:nvSpPr>
        <p:spPr>
          <a:xfrm>
            <a:off x="0" y="1354551"/>
            <a:ext cx="12192000" cy="5183133"/>
          </a:xfrm>
        </p:spPr>
        <p:txBody>
          <a:bodyPr>
            <a:normAutofit lnSpcReduction="10000"/>
          </a:bodyPr>
          <a:lstStyle/>
          <a:p>
            <a:r>
              <a:rPr lang="en-US" sz="2000" b="1" dirty="0"/>
              <a:t>Systems Research | Fueling Future Disruptions </a:t>
            </a:r>
            <a:r>
              <a:rPr lang="en-US" sz="2000" b="1" dirty="0">
                <a:solidFill>
                  <a:srgbClr val="FF0000"/>
                </a:solidFill>
              </a:rPr>
              <a:t>Overall Vision</a:t>
            </a:r>
            <a:endParaRPr lang="en-US" sz="2000" dirty="0">
              <a:solidFill>
                <a:srgbClr val="FF0000"/>
              </a:solidFill>
            </a:endParaRPr>
          </a:p>
          <a:p>
            <a:r>
              <a:rPr lang="en-US" sz="2000" dirty="0"/>
              <a:t>Welcome: </a:t>
            </a:r>
            <a:r>
              <a:rPr lang="en-US" sz="2000" u="sng" dirty="0">
                <a:hlinkClick r:id="rId2"/>
              </a:rPr>
              <a:t>https://youtu.be/_IF9esNec3E</a:t>
            </a:r>
            <a:endParaRPr lang="en-US" sz="2000" dirty="0"/>
          </a:p>
          <a:p>
            <a:r>
              <a:rPr lang="en-US" sz="2000" dirty="0"/>
              <a:t>Introduction: </a:t>
            </a:r>
            <a:r>
              <a:rPr lang="en-US" sz="2000" u="sng" dirty="0">
                <a:hlinkClick r:id="rId3"/>
              </a:rPr>
              <a:t>https://youtu.be/RnzjxXOqovc</a:t>
            </a:r>
            <a:endParaRPr lang="en-US" sz="2000" dirty="0"/>
          </a:p>
          <a:p>
            <a:r>
              <a:rPr lang="en-US" sz="2000" b="1" dirty="0"/>
              <a:t>Summary: Global AI Supercomputer: Intelligent Cloud and Intelligent Edge: </a:t>
            </a:r>
            <a:r>
              <a:rPr lang="en-US" sz="2000" dirty="0"/>
              <a:t> </a:t>
            </a:r>
            <a:r>
              <a:rPr lang="en-US" sz="2000" u="sng" dirty="0">
                <a:hlinkClick r:id="rId4"/>
              </a:rPr>
              <a:t>https://youtu.be/jsv7EWhCqIQ</a:t>
            </a:r>
            <a:r>
              <a:rPr lang="en-US" sz="2000" dirty="0"/>
              <a:t>  </a:t>
            </a:r>
          </a:p>
          <a:p>
            <a:r>
              <a:rPr lang="en-US" sz="2000" dirty="0"/>
              <a:t>Entrepreneurship and Systems Research </a:t>
            </a:r>
            <a:r>
              <a:rPr lang="en-US" sz="2000" u="sng" dirty="0">
                <a:hlinkClick r:id="rId5"/>
              </a:rPr>
              <a:t>https://youtu.be/vszcATWtr2U</a:t>
            </a:r>
            <a:r>
              <a:rPr lang="en-US" sz="2000" dirty="0"/>
              <a:t> </a:t>
            </a:r>
            <a:br>
              <a:rPr lang="en-US" sz="2000" dirty="0"/>
            </a:br>
            <a:endParaRPr lang="en-US" sz="2000" dirty="0"/>
          </a:p>
          <a:p>
            <a:r>
              <a:rPr lang="en-US" sz="2000" b="1" dirty="0">
                <a:solidFill>
                  <a:srgbClr val="FF0000"/>
                </a:solidFill>
              </a:rPr>
              <a:t>Azure and Intelligent Cloud</a:t>
            </a:r>
            <a:endParaRPr lang="en-US" sz="2000" dirty="0">
              <a:solidFill>
                <a:srgbClr val="FF0000"/>
              </a:solidFill>
            </a:endParaRPr>
          </a:p>
          <a:p>
            <a:r>
              <a:rPr lang="en-US" sz="2000" dirty="0"/>
              <a:t>Inside Microsoft Azure Datacenter Architecture: </a:t>
            </a:r>
          </a:p>
          <a:p>
            <a:r>
              <a:rPr lang="en-US" sz="2000" dirty="0"/>
              <a:t>The Art of Building a Reliable Cloud Network </a:t>
            </a:r>
            <a:r>
              <a:rPr lang="en-US" sz="2000" u="sng" dirty="0">
                <a:hlinkClick r:id="rId6"/>
              </a:rPr>
              <a:t>https://youtu.be/Iiwb7ysxyck</a:t>
            </a:r>
            <a:r>
              <a:rPr lang="en-US" sz="2000" dirty="0"/>
              <a:t> </a:t>
            </a:r>
            <a:br>
              <a:rPr lang="en-US" sz="2000" dirty="0"/>
            </a:br>
            <a:endParaRPr lang="en-US" sz="2000" dirty="0"/>
          </a:p>
          <a:p>
            <a:r>
              <a:rPr lang="en-US" sz="2000" b="1" dirty="0">
                <a:solidFill>
                  <a:srgbClr val="FF0000"/>
                </a:solidFill>
              </a:rPr>
              <a:t>Fundamentals of Artificial Intelligence AI </a:t>
            </a:r>
            <a:r>
              <a:rPr lang="en-US" sz="2000" b="1" dirty="0"/>
              <a:t>and Intelligent Systems</a:t>
            </a:r>
            <a:endParaRPr lang="en-US" sz="2000" dirty="0"/>
          </a:p>
          <a:p>
            <a:r>
              <a:rPr lang="en-US" sz="2000" dirty="0"/>
              <a:t>Free Inference and Instant Training: Breakthroughs and Implications </a:t>
            </a:r>
            <a:r>
              <a:rPr lang="en-US" sz="2000" u="sng" dirty="0">
                <a:hlinkClick r:id="rId7"/>
              </a:rPr>
              <a:t>https://youtu.be/Tkl6ERLWAbA</a:t>
            </a:r>
            <a:r>
              <a:rPr lang="en-US" sz="2000" dirty="0"/>
              <a:t>. 3 </a:t>
            </a:r>
            <a:r>
              <a:rPr lang="en-US" sz="2000" dirty="0" err="1"/>
              <a:t>slidesets</a:t>
            </a:r>
            <a:endParaRPr lang="en-US" sz="2000" dirty="0"/>
          </a:p>
          <a:p>
            <a:r>
              <a:rPr lang="en-US" sz="2000" dirty="0"/>
              <a:t>Knowledge Systems and AI</a:t>
            </a:r>
          </a:p>
          <a:p>
            <a:r>
              <a:rPr lang="en-US" sz="2000" dirty="0"/>
              <a:t>AI Infrastructure and Tools. 1 </a:t>
            </a:r>
            <a:r>
              <a:rPr lang="en-US" sz="2000" dirty="0" err="1"/>
              <a:t>slideset</a:t>
            </a:r>
            <a:endParaRPr lang="en-US" sz="2000" dirty="0"/>
          </a:p>
        </p:txBody>
      </p:sp>
      <p:sp>
        <p:nvSpPr>
          <p:cNvPr id="5" name="Slide Number Placeholder 4">
            <a:extLst>
              <a:ext uri="{FF2B5EF4-FFF2-40B4-BE49-F238E27FC236}">
                <a16:creationId xmlns:a16="http://schemas.microsoft.com/office/drawing/2014/main" id="{CA4980AE-7EF5-44A8-9257-3E9AEB58691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089409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D77E-7FE0-43C4-8715-75459656E764}"/>
              </a:ext>
            </a:extLst>
          </p:cNvPr>
          <p:cNvSpPr>
            <a:spLocks noGrp="1"/>
          </p:cNvSpPr>
          <p:nvPr>
            <p:ph type="title"/>
          </p:nvPr>
        </p:nvSpPr>
        <p:spPr>
          <a:xfrm>
            <a:off x="611623" y="18256"/>
            <a:ext cx="10515600" cy="629107"/>
          </a:xfrm>
        </p:spPr>
        <p:txBody>
          <a:bodyPr>
            <a:normAutofit fontScale="90000"/>
          </a:bodyPr>
          <a:lstStyle/>
          <a:p>
            <a:r>
              <a:rPr lang="en-US" dirty="0"/>
              <a:t>Topics in Microsoft Faculty Summit II</a:t>
            </a:r>
          </a:p>
        </p:txBody>
      </p:sp>
      <p:sp>
        <p:nvSpPr>
          <p:cNvPr id="3" name="Content Placeholder 2">
            <a:extLst>
              <a:ext uri="{FF2B5EF4-FFF2-40B4-BE49-F238E27FC236}">
                <a16:creationId xmlns:a16="http://schemas.microsoft.com/office/drawing/2014/main" id="{386187E9-0CAA-4B7D-89AD-31D018E76C9A}"/>
              </a:ext>
            </a:extLst>
          </p:cNvPr>
          <p:cNvSpPr>
            <a:spLocks noGrp="1"/>
          </p:cNvSpPr>
          <p:nvPr>
            <p:ph idx="1"/>
          </p:nvPr>
        </p:nvSpPr>
        <p:spPr>
          <a:xfrm>
            <a:off x="0" y="793019"/>
            <a:ext cx="12192000" cy="5928456"/>
          </a:xfrm>
        </p:spPr>
        <p:txBody>
          <a:bodyPr>
            <a:normAutofit fontScale="92500" lnSpcReduction="20000"/>
          </a:bodyPr>
          <a:lstStyle/>
          <a:p>
            <a:r>
              <a:rPr lang="en-US" b="1" dirty="0">
                <a:solidFill>
                  <a:srgbClr val="FF0000"/>
                </a:solidFill>
              </a:rPr>
              <a:t>AI to Control (AI) Systems. GAIMSC is autotuned by itself</a:t>
            </a:r>
            <a:endParaRPr lang="en-US" sz="2000" dirty="0">
              <a:solidFill>
                <a:srgbClr val="FF0000"/>
              </a:solidFill>
            </a:endParaRPr>
          </a:p>
          <a:p>
            <a:r>
              <a:rPr lang="en-US" dirty="0"/>
              <a:t>Database and Data Analytic Systems </a:t>
            </a:r>
            <a:r>
              <a:rPr lang="en-US" u="sng" dirty="0">
                <a:hlinkClick r:id="rId2"/>
              </a:rPr>
              <a:t>https://youtu.be/nxEIfluXQ_A</a:t>
            </a:r>
            <a:r>
              <a:rPr lang="en-US" dirty="0"/>
              <a:t> 3 </a:t>
            </a:r>
            <a:r>
              <a:rPr lang="en-US" dirty="0" err="1"/>
              <a:t>slidesets</a:t>
            </a:r>
            <a:endParaRPr lang="en-US" sz="2000" dirty="0"/>
          </a:p>
          <a:p>
            <a:r>
              <a:rPr lang="en-US" dirty="0"/>
              <a:t>AI for AI Systems </a:t>
            </a:r>
            <a:r>
              <a:rPr lang="en-US" u="sng" dirty="0">
                <a:hlinkClick r:id="rId3"/>
              </a:rPr>
              <a:t>https://youtu.be/MqBOuoLflpU</a:t>
            </a:r>
            <a:r>
              <a:rPr lang="en-US" dirty="0"/>
              <a:t>. 2 </a:t>
            </a:r>
            <a:r>
              <a:rPr lang="en-US" dirty="0" err="1"/>
              <a:t>slidesets</a:t>
            </a:r>
            <a:endParaRPr lang="en-US" sz="2000" dirty="0"/>
          </a:p>
          <a:p>
            <a:r>
              <a:rPr lang="en-US" dirty="0"/>
              <a:t>The Good, the Bad, and the Ugly of ML for Networked Systems. 3 </a:t>
            </a:r>
            <a:r>
              <a:rPr lang="en-US" dirty="0" err="1"/>
              <a:t>slidesets</a:t>
            </a:r>
            <a:br>
              <a:rPr lang="en-US" dirty="0"/>
            </a:br>
            <a:endParaRPr lang="en-US" sz="2000" dirty="0"/>
          </a:p>
          <a:p>
            <a:r>
              <a:rPr lang="en-US" b="1" dirty="0">
                <a:solidFill>
                  <a:srgbClr val="FF0000"/>
                </a:solidFill>
              </a:rPr>
              <a:t>Edge Computing</a:t>
            </a:r>
            <a:endParaRPr lang="en-US" sz="2000" dirty="0">
              <a:solidFill>
                <a:srgbClr val="FF0000"/>
              </a:solidFill>
            </a:endParaRPr>
          </a:p>
          <a:p>
            <a:r>
              <a:rPr lang="en-US" dirty="0"/>
              <a:t>Intelligent Edge. 4 </a:t>
            </a:r>
            <a:r>
              <a:rPr lang="en-US" dirty="0" err="1"/>
              <a:t>slidesets</a:t>
            </a:r>
            <a:br>
              <a:rPr lang="en-US" dirty="0"/>
            </a:br>
            <a:endParaRPr lang="en-US" sz="2000" dirty="0"/>
          </a:p>
          <a:p>
            <a:r>
              <a:rPr lang="en-US" b="1" dirty="0">
                <a:solidFill>
                  <a:srgbClr val="FF0000"/>
                </a:solidFill>
              </a:rPr>
              <a:t>Security and Privacy</a:t>
            </a:r>
            <a:endParaRPr lang="en-US" sz="2000" dirty="0">
              <a:solidFill>
                <a:srgbClr val="FF0000"/>
              </a:solidFill>
            </a:endParaRPr>
          </a:p>
          <a:p>
            <a:r>
              <a:rPr lang="en-US" dirty="0"/>
              <a:t>Verification and Secure Systems </a:t>
            </a:r>
            <a:r>
              <a:rPr lang="en-US" u="sng" dirty="0">
                <a:hlinkClick r:id="rId4"/>
              </a:rPr>
              <a:t>https://youtu.be/J9977DaNAlc</a:t>
            </a:r>
            <a:r>
              <a:rPr lang="en-US" dirty="0"/>
              <a:t>  2 </a:t>
            </a:r>
            <a:r>
              <a:rPr lang="en-US" dirty="0" err="1"/>
              <a:t>slidesets</a:t>
            </a:r>
            <a:endParaRPr lang="en-US" sz="2000" dirty="0"/>
          </a:p>
          <a:p>
            <a:r>
              <a:rPr lang="en-US" dirty="0"/>
              <a:t>Confidential Computing. 4 </a:t>
            </a:r>
            <a:r>
              <a:rPr lang="en-US" dirty="0" err="1"/>
              <a:t>slidesets</a:t>
            </a:r>
            <a:endParaRPr lang="en-US" sz="2000" dirty="0"/>
          </a:p>
          <a:p>
            <a:r>
              <a:rPr lang="en-US" dirty="0"/>
              <a:t>CPU &amp; DRAM Bugs: Attacks &amp; Defenses. 3 </a:t>
            </a:r>
            <a:r>
              <a:rPr lang="en-US" dirty="0" err="1"/>
              <a:t>slidesets</a:t>
            </a:r>
            <a:endParaRPr lang="en-US" sz="2000" dirty="0"/>
          </a:p>
          <a:p>
            <a:r>
              <a:rPr lang="en-US" dirty="0"/>
              <a:t>Current Trends in Blockchain Technology </a:t>
            </a:r>
            <a:r>
              <a:rPr lang="en-US" u="sng" dirty="0">
                <a:hlinkClick r:id="rId5"/>
              </a:rPr>
              <a:t>https://youtu.be/QcRQRUlk5Xs</a:t>
            </a:r>
            <a:r>
              <a:rPr lang="en-US" dirty="0"/>
              <a:t>. 3 </a:t>
            </a:r>
            <a:r>
              <a:rPr lang="en-US" dirty="0" err="1"/>
              <a:t>slidesets</a:t>
            </a:r>
            <a:br>
              <a:rPr lang="en-US" dirty="0"/>
            </a:br>
            <a:br>
              <a:rPr lang="en-US" sz="2000" dirty="0"/>
            </a:br>
            <a:br>
              <a:rPr lang="en-US" sz="2000" dirty="0"/>
            </a:br>
            <a:br>
              <a:rPr lang="en-US" sz="2000" dirty="0"/>
            </a:br>
            <a:endParaRPr lang="en-US" sz="2000" dirty="0"/>
          </a:p>
        </p:txBody>
      </p:sp>
      <p:sp>
        <p:nvSpPr>
          <p:cNvPr id="5" name="Slide Number Placeholder 4">
            <a:extLst>
              <a:ext uri="{FF2B5EF4-FFF2-40B4-BE49-F238E27FC236}">
                <a16:creationId xmlns:a16="http://schemas.microsoft.com/office/drawing/2014/main" id="{0B92394A-DA1F-4CEF-BCE8-6DCDB891918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3361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8B1FD7-BD4E-40F8-9F01-548CE260EF86}"/>
              </a:ext>
            </a:extLst>
          </p:cNvPr>
          <p:cNvPicPr>
            <a:picLocks noChangeAspect="1"/>
          </p:cNvPicPr>
          <p:nvPr/>
        </p:nvPicPr>
        <p:blipFill>
          <a:blip r:embed="rId2"/>
          <a:stretch>
            <a:fillRect/>
          </a:stretch>
        </p:blipFill>
        <p:spPr>
          <a:xfrm>
            <a:off x="-6350" y="0"/>
            <a:ext cx="12192000" cy="5221432"/>
          </a:xfrm>
          <a:prstGeom prst="rect">
            <a:avLst/>
          </a:prstGeom>
        </p:spPr>
      </p:pic>
      <p:sp>
        <p:nvSpPr>
          <p:cNvPr id="2" name="Title 1">
            <a:extLst>
              <a:ext uri="{FF2B5EF4-FFF2-40B4-BE49-F238E27FC236}">
                <a16:creationId xmlns:a16="http://schemas.microsoft.com/office/drawing/2014/main" id="{3F00FE8D-2CDC-488B-BC75-64AEB9D26494}"/>
              </a:ext>
            </a:extLst>
          </p:cNvPr>
          <p:cNvSpPr>
            <a:spLocks noGrp="1"/>
          </p:cNvSpPr>
          <p:nvPr>
            <p:ph type="title"/>
          </p:nvPr>
        </p:nvSpPr>
        <p:spPr>
          <a:xfrm>
            <a:off x="946150" y="1314450"/>
            <a:ext cx="10515600" cy="1036865"/>
          </a:xfrm>
        </p:spPr>
        <p:txBody>
          <a:bodyPr/>
          <a:lstStyle/>
          <a:p>
            <a:pPr algn="ctr"/>
            <a:r>
              <a:rPr lang="en-US" dirty="0">
                <a:solidFill>
                  <a:schemeClr val="bg1"/>
                </a:solidFill>
              </a:rPr>
              <a:t>What are we doing?</a:t>
            </a:r>
          </a:p>
        </p:txBody>
      </p:sp>
      <p:sp>
        <p:nvSpPr>
          <p:cNvPr id="3" name="Text Placeholder 2">
            <a:extLst>
              <a:ext uri="{FF2B5EF4-FFF2-40B4-BE49-F238E27FC236}">
                <a16:creationId xmlns:a16="http://schemas.microsoft.com/office/drawing/2014/main" id="{A50DDEDF-83FC-414F-9EF9-55028465F9CE}"/>
              </a:ext>
            </a:extLst>
          </p:cNvPr>
          <p:cNvSpPr>
            <a:spLocks noGrp="1"/>
          </p:cNvSpPr>
          <p:nvPr>
            <p:ph type="body" idx="1"/>
          </p:nvPr>
        </p:nvSpPr>
        <p:spPr>
          <a:xfrm>
            <a:off x="831850" y="5232398"/>
            <a:ext cx="10515600" cy="1078595"/>
          </a:xfrm>
        </p:spPr>
        <p:txBody>
          <a:bodyPr>
            <a:normAutofit/>
          </a:bodyPr>
          <a:lstStyle/>
          <a:p>
            <a:pPr algn="ctr"/>
            <a:r>
              <a:rPr lang="en-US" sz="2800" b="1" dirty="0">
                <a:solidFill>
                  <a:schemeClr val="tx1"/>
                </a:solidFill>
              </a:rPr>
              <a:t>Solving AI-Driven Science and Engineering</a:t>
            </a:r>
          </a:p>
          <a:p>
            <a:pPr algn="ctr"/>
            <a:r>
              <a:rPr lang="en-US" sz="2800" b="1" dirty="0">
                <a:solidFill>
                  <a:schemeClr val="tx1"/>
                </a:solidFill>
              </a:rPr>
              <a:t> with the Global AI and Modeling Supercomputer GAIMSC</a:t>
            </a:r>
          </a:p>
        </p:txBody>
      </p:sp>
      <p:sp>
        <p:nvSpPr>
          <p:cNvPr id="4" name="Slide Number Placeholder 3">
            <a:extLst>
              <a:ext uri="{FF2B5EF4-FFF2-40B4-BE49-F238E27FC236}">
                <a16:creationId xmlns:a16="http://schemas.microsoft.com/office/drawing/2014/main" id="{6BAA3BF5-541D-41F9-BFA9-8AE03F19E86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a:t>
            </a:fld>
            <a:endParaRPr lang="en-US">
              <a:solidFill>
                <a:prstClr val="black">
                  <a:tint val="75000"/>
                </a:prstClr>
              </a:solidFill>
            </a:endParaRPr>
          </a:p>
        </p:txBody>
      </p:sp>
      <p:sp>
        <p:nvSpPr>
          <p:cNvPr id="5" name="Date Placeholder 4">
            <a:extLst>
              <a:ext uri="{FF2B5EF4-FFF2-40B4-BE49-F238E27FC236}">
                <a16:creationId xmlns:a16="http://schemas.microsoft.com/office/drawing/2014/main" id="{FDC93C27-1CDA-442E-9F64-7783C3D99BB9}"/>
              </a:ext>
            </a:extLst>
          </p:cNvPr>
          <p:cNvSpPr>
            <a:spLocks noGrp="1"/>
          </p:cNvSpPr>
          <p:nvPr>
            <p:ph type="dt" sz="half" idx="2"/>
          </p:nvPr>
        </p:nvSpPr>
        <p:spPr/>
        <p:txBody>
          <a:bodyPr/>
          <a:lstStyle/>
          <a:p>
            <a:fld id="{2760AF99-DB2A-43DF-B669-93B93205E439}"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88922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D77E-7FE0-43C4-8715-75459656E764}"/>
              </a:ext>
            </a:extLst>
          </p:cNvPr>
          <p:cNvSpPr>
            <a:spLocks noGrp="1"/>
          </p:cNvSpPr>
          <p:nvPr>
            <p:ph type="title"/>
          </p:nvPr>
        </p:nvSpPr>
        <p:spPr>
          <a:xfrm>
            <a:off x="611623" y="18256"/>
            <a:ext cx="10515600" cy="1090354"/>
          </a:xfrm>
        </p:spPr>
        <p:txBody>
          <a:bodyPr/>
          <a:lstStyle/>
          <a:p>
            <a:r>
              <a:rPr lang="en-US" dirty="0"/>
              <a:t>Topics in Microsoft Faculty Summit III</a:t>
            </a:r>
          </a:p>
        </p:txBody>
      </p:sp>
      <p:sp>
        <p:nvSpPr>
          <p:cNvPr id="3" name="Content Placeholder 2">
            <a:extLst>
              <a:ext uri="{FF2B5EF4-FFF2-40B4-BE49-F238E27FC236}">
                <a16:creationId xmlns:a16="http://schemas.microsoft.com/office/drawing/2014/main" id="{386187E9-0CAA-4B7D-89AD-31D018E76C9A}"/>
              </a:ext>
            </a:extLst>
          </p:cNvPr>
          <p:cNvSpPr>
            <a:spLocks noGrp="1"/>
          </p:cNvSpPr>
          <p:nvPr>
            <p:ph idx="1"/>
          </p:nvPr>
        </p:nvSpPr>
        <p:spPr>
          <a:xfrm>
            <a:off x="0" y="1120501"/>
            <a:ext cx="12192000" cy="4616997"/>
          </a:xfrm>
        </p:spPr>
        <p:txBody>
          <a:bodyPr>
            <a:normAutofit lnSpcReduction="10000"/>
          </a:bodyPr>
          <a:lstStyle/>
          <a:p>
            <a:r>
              <a:rPr lang="en-US" b="1" dirty="0">
                <a:solidFill>
                  <a:srgbClr val="FF0000"/>
                </a:solidFill>
              </a:rPr>
              <a:t>Physical Systems</a:t>
            </a:r>
            <a:endParaRPr lang="en-US" sz="2000" dirty="0">
              <a:solidFill>
                <a:srgbClr val="FF0000"/>
              </a:solidFill>
            </a:endParaRPr>
          </a:p>
          <a:p>
            <a:r>
              <a:rPr lang="en-US" dirty="0"/>
              <a:t>Hardware-accelerated Networked Systems. 2 </a:t>
            </a:r>
            <a:r>
              <a:rPr lang="en-US" dirty="0" err="1"/>
              <a:t>slidesets</a:t>
            </a:r>
            <a:endParaRPr lang="en-US" sz="2000" dirty="0"/>
          </a:p>
          <a:p>
            <a:r>
              <a:rPr lang="en-US" dirty="0"/>
              <a:t>Programmable Hardware for Distributed Systems. 1 </a:t>
            </a:r>
            <a:r>
              <a:rPr lang="en-US" dirty="0" err="1"/>
              <a:t>slideset</a:t>
            </a:r>
            <a:endParaRPr lang="en-US" sz="2000" dirty="0"/>
          </a:p>
          <a:p>
            <a:r>
              <a:rPr lang="en-US" dirty="0"/>
              <a:t>Future of Cloud Storage Systems. 2 </a:t>
            </a:r>
            <a:r>
              <a:rPr lang="en-US" dirty="0" err="1"/>
              <a:t>slidesets</a:t>
            </a:r>
            <a:endParaRPr lang="en-US" sz="2000" dirty="0"/>
          </a:p>
          <a:p>
            <a:r>
              <a:rPr lang="en-US" dirty="0"/>
              <a:t>Quantum Computers: Software and Hardware Architecture. 2 </a:t>
            </a:r>
            <a:r>
              <a:rPr lang="en-US" dirty="0" err="1"/>
              <a:t>slidesets</a:t>
            </a:r>
            <a:r>
              <a:rPr lang="en-US" dirty="0"/>
              <a:t> </a:t>
            </a:r>
          </a:p>
          <a:p>
            <a:endParaRPr lang="en-US" b="1" dirty="0"/>
          </a:p>
          <a:p>
            <a:r>
              <a:rPr lang="en-US" b="1" dirty="0">
                <a:solidFill>
                  <a:srgbClr val="FF0000"/>
                </a:solidFill>
              </a:rPr>
              <a:t>Software Engineering</a:t>
            </a:r>
            <a:endParaRPr lang="en-US" sz="2000" dirty="0">
              <a:solidFill>
                <a:srgbClr val="FF0000"/>
              </a:solidFill>
            </a:endParaRPr>
          </a:p>
          <a:p>
            <a:r>
              <a:rPr lang="en-US" dirty="0"/>
              <a:t>Continuous Deployment: Current and Future Challenges. 2 </a:t>
            </a:r>
            <a:r>
              <a:rPr lang="en-US" dirty="0" err="1"/>
              <a:t>slidesets</a:t>
            </a:r>
            <a:br>
              <a:rPr lang="en-US" sz="2000" dirty="0"/>
            </a:br>
            <a:br>
              <a:rPr lang="en-US" sz="2000" dirty="0"/>
            </a:br>
            <a:br>
              <a:rPr lang="en-US" sz="2000" dirty="0"/>
            </a:br>
            <a:endParaRPr lang="en-US" sz="2000" dirty="0"/>
          </a:p>
        </p:txBody>
      </p:sp>
      <p:sp>
        <p:nvSpPr>
          <p:cNvPr id="5" name="Slide Number Placeholder 4">
            <a:extLst>
              <a:ext uri="{FF2B5EF4-FFF2-40B4-BE49-F238E27FC236}">
                <a16:creationId xmlns:a16="http://schemas.microsoft.com/office/drawing/2014/main" id="{DDEBE20C-E9ED-49EE-A787-72F6D086E03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327957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3EF3-D1A7-451B-AAE1-45BEFA4A269C}"/>
              </a:ext>
            </a:extLst>
          </p:cNvPr>
          <p:cNvSpPr>
            <a:spLocks noGrp="1"/>
          </p:cNvSpPr>
          <p:nvPr>
            <p:ph type="title"/>
          </p:nvPr>
        </p:nvSpPr>
        <p:spPr/>
        <p:txBody>
          <a:bodyPr/>
          <a:lstStyle/>
          <a:p>
            <a:r>
              <a:rPr lang="en-US" dirty="0"/>
              <a:t>aa</a:t>
            </a:r>
          </a:p>
        </p:txBody>
      </p:sp>
      <p:sp>
        <p:nvSpPr>
          <p:cNvPr id="3" name="Content Placeholder 2">
            <a:extLst>
              <a:ext uri="{FF2B5EF4-FFF2-40B4-BE49-F238E27FC236}">
                <a16:creationId xmlns:a16="http://schemas.microsoft.com/office/drawing/2014/main" id="{4FD0FC95-68CA-490C-9747-23209A9D6FE8}"/>
              </a:ext>
            </a:extLst>
          </p:cNvPr>
          <p:cNvSpPr>
            <a:spLocks noGrp="1"/>
          </p:cNvSpPr>
          <p:nvPr>
            <p:ph idx="1"/>
          </p:nvPr>
        </p:nvSpPr>
        <p:spPr/>
        <p:txBody>
          <a:bodyPr/>
          <a:lstStyle/>
          <a:p>
            <a:r>
              <a:rPr lang="en-US" dirty="0"/>
              <a:t>aa</a:t>
            </a:r>
          </a:p>
        </p:txBody>
      </p:sp>
      <p:pic>
        <p:nvPicPr>
          <p:cNvPr id="6" name="Picture 5">
            <a:extLst>
              <a:ext uri="{FF2B5EF4-FFF2-40B4-BE49-F238E27FC236}">
                <a16:creationId xmlns:a16="http://schemas.microsoft.com/office/drawing/2014/main" id="{A78E9487-8BDA-4919-AA0E-01E84344C50D}"/>
              </a:ext>
            </a:extLst>
          </p:cNvPr>
          <p:cNvPicPr>
            <a:picLocks noChangeAspect="1"/>
          </p:cNvPicPr>
          <p:nvPr/>
        </p:nvPicPr>
        <p:blipFill>
          <a:blip r:embed="rId2"/>
          <a:stretch>
            <a:fillRect/>
          </a:stretch>
        </p:blipFill>
        <p:spPr>
          <a:xfrm>
            <a:off x="0" y="125985"/>
            <a:ext cx="12192000" cy="6050978"/>
          </a:xfrm>
          <a:prstGeom prst="rect">
            <a:avLst/>
          </a:prstGeom>
        </p:spPr>
      </p:pic>
      <p:sp>
        <p:nvSpPr>
          <p:cNvPr id="7" name="Slide Number Placeholder 6">
            <a:extLst>
              <a:ext uri="{FF2B5EF4-FFF2-40B4-BE49-F238E27FC236}">
                <a16:creationId xmlns:a16="http://schemas.microsoft.com/office/drawing/2014/main" id="{8BD3D30F-770D-4A00-A6DC-7F7D78E25A9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096105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3EF3-D1A7-451B-AAE1-45BEFA4A269C}"/>
              </a:ext>
            </a:extLst>
          </p:cNvPr>
          <p:cNvSpPr>
            <a:spLocks noGrp="1"/>
          </p:cNvSpPr>
          <p:nvPr>
            <p:ph type="title"/>
          </p:nvPr>
        </p:nvSpPr>
        <p:spPr/>
        <p:txBody>
          <a:bodyPr/>
          <a:lstStyle/>
          <a:p>
            <a:r>
              <a:rPr lang="en-US" dirty="0"/>
              <a:t>aa</a:t>
            </a:r>
          </a:p>
        </p:txBody>
      </p:sp>
      <p:sp>
        <p:nvSpPr>
          <p:cNvPr id="3" name="Content Placeholder 2">
            <a:extLst>
              <a:ext uri="{FF2B5EF4-FFF2-40B4-BE49-F238E27FC236}">
                <a16:creationId xmlns:a16="http://schemas.microsoft.com/office/drawing/2014/main" id="{4FD0FC95-68CA-490C-9747-23209A9D6FE8}"/>
              </a:ext>
            </a:extLst>
          </p:cNvPr>
          <p:cNvSpPr>
            <a:spLocks noGrp="1"/>
          </p:cNvSpPr>
          <p:nvPr>
            <p:ph idx="1"/>
          </p:nvPr>
        </p:nvSpPr>
        <p:spPr/>
        <p:txBody>
          <a:bodyPr/>
          <a:lstStyle/>
          <a:p>
            <a:r>
              <a:rPr lang="en-US" dirty="0"/>
              <a:t>aa</a:t>
            </a:r>
          </a:p>
        </p:txBody>
      </p:sp>
      <p:pic>
        <p:nvPicPr>
          <p:cNvPr id="5" name="Picture 4">
            <a:extLst>
              <a:ext uri="{FF2B5EF4-FFF2-40B4-BE49-F238E27FC236}">
                <a16:creationId xmlns:a16="http://schemas.microsoft.com/office/drawing/2014/main" id="{DA7014D2-6FB2-4905-A190-0D2935EA74C2}"/>
              </a:ext>
            </a:extLst>
          </p:cNvPr>
          <p:cNvPicPr>
            <a:picLocks noChangeAspect="1"/>
          </p:cNvPicPr>
          <p:nvPr/>
        </p:nvPicPr>
        <p:blipFill>
          <a:blip r:embed="rId2"/>
          <a:stretch>
            <a:fillRect/>
          </a:stretch>
        </p:blipFill>
        <p:spPr>
          <a:xfrm>
            <a:off x="40066" y="0"/>
            <a:ext cx="12151934" cy="6400800"/>
          </a:xfrm>
          <a:prstGeom prst="rect">
            <a:avLst/>
          </a:prstGeom>
        </p:spPr>
      </p:pic>
      <p:sp>
        <p:nvSpPr>
          <p:cNvPr id="7" name="Slide Number Placeholder 6">
            <a:extLst>
              <a:ext uri="{FF2B5EF4-FFF2-40B4-BE49-F238E27FC236}">
                <a16:creationId xmlns:a16="http://schemas.microsoft.com/office/drawing/2014/main" id="{995A82E1-970C-4995-B81E-D12D9697894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682294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3EF3-D1A7-451B-AAE1-45BEFA4A269C}"/>
              </a:ext>
            </a:extLst>
          </p:cNvPr>
          <p:cNvSpPr>
            <a:spLocks noGrp="1"/>
          </p:cNvSpPr>
          <p:nvPr>
            <p:ph type="title"/>
          </p:nvPr>
        </p:nvSpPr>
        <p:spPr/>
        <p:txBody>
          <a:bodyPr/>
          <a:lstStyle/>
          <a:p>
            <a:r>
              <a:rPr lang="en-US" dirty="0"/>
              <a:t>aa</a:t>
            </a:r>
          </a:p>
        </p:txBody>
      </p:sp>
      <p:sp>
        <p:nvSpPr>
          <p:cNvPr id="3" name="Content Placeholder 2">
            <a:extLst>
              <a:ext uri="{FF2B5EF4-FFF2-40B4-BE49-F238E27FC236}">
                <a16:creationId xmlns:a16="http://schemas.microsoft.com/office/drawing/2014/main" id="{4FD0FC95-68CA-490C-9747-23209A9D6FE8}"/>
              </a:ext>
            </a:extLst>
          </p:cNvPr>
          <p:cNvSpPr>
            <a:spLocks noGrp="1"/>
          </p:cNvSpPr>
          <p:nvPr>
            <p:ph idx="1"/>
          </p:nvPr>
        </p:nvSpPr>
        <p:spPr/>
        <p:txBody>
          <a:bodyPr/>
          <a:lstStyle/>
          <a:p>
            <a:r>
              <a:rPr lang="en-US" dirty="0"/>
              <a:t>aa</a:t>
            </a:r>
          </a:p>
        </p:txBody>
      </p:sp>
      <p:pic>
        <p:nvPicPr>
          <p:cNvPr id="6" name="Picture 5">
            <a:extLst>
              <a:ext uri="{FF2B5EF4-FFF2-40B4-BE49-F238E27FC236}">
                <a16:creationId xmlns:a16="http://schemas.microsoft.com/office/drawing/2014/main" id="{15DDAE57-CE7E-4202-A85B-28AA4D97D967}"/>
              </a:ext>
            </a:extLst>
          </p:cNvPr>
          <p:cNvPicPr>
            <a:picLocks noChangeAspect="1"/>
          </p:cNvPicPr>
          <p:nvPr/>
        </p:nvPicPr>
        <p:blipFill>
          <a:blip r:embed="rId2"/>
          <a:stretch>
            <a:fillRect/>
          </a:stretch>
        </p:blipFill>
        <p:spPr>
          <a:xfrm>
            <a:off x="160577" y="0"/>
            <a:ext cx="11870846" cy="6858000"/>
          </a:xfrm>
          <a:prstGeom prst="rect">
            <a:avLst/>
          </a:prstGeom>
        </p:spPr>
      </p:pic>
      <p:sp>
        <p:nvSpPr>
          <p:cNvPr id="9" name="Slide Number Placeholder 8">
            <a:extLst>
              <a:ext uri="{FF2B5EF4-FFF2-40B4-BE49-F238E27FC236}">
                <a16:creationId xmlns:a16="http://schemas.microsoft.com/office/drawing/2014/main" id="{88D9487C-4BF8-45EC-99EF-DA38F7FCBFD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94046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83ECB1-068B-4446-93E2-55AE7B9D8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20" y="620011"/>
            <a:ext cx="11089759" cy="6237989"/>
          </a:xfrm>
          <a:prstGeom prst="rect">
            <a:avLst/>
          </a:prstGeom>
        </p:spPr>
      </p:pic>
      <p:sp>
        <p:nvSpPr>
          <p:cNvPr id="7" name="TextBox 6">
            <a:extLst>
              <a:ext uri="{FF2B5EF4-FFF2-40B4-BE49-F238E27FC236}">
                <a16:creationId xmlns:a16="http://schemas.microsoft.com/office/drawing/2014/main" id="{D37D57F0-880A-4A2C-9871-68B539B402C5}"/>
              </a:ext>
            </a:extLst>
          </p:cNvPr>
          <p:cNvSpPr txBox="1"/>
          <p:nvPr/>
        </p:nvSpPr>
        <p:spPr>
          <a:xfrm>
            <a:off x="106521" y="-121461"/>
            <a:ext cx="11978955" cy="1200329"/>
          </a:xfrm>
          <a:prstGeom prst="rect">
            <a:avLst/>
          </a:prstGeom>
          <a:noFill/>
        </p:spPr>
        <p:txBody>
          <a:bodyPr wrap="square" rtlCol="0">
            <a:spAutoFit/>
          </a:bodyPr>
          <a:lstStyle/>
          <a:p>
            <a:r>
              <a:rPr lang="en-US" sz="2400" b="1" dirty="0">
                <a:solidFill>
                  <a:srgbClr val="FF0000"/>
                </a:solidFill>
              </a:rPr>
              <a:t>Its is challenging these days to compete with Berkeley, Stanford, Google, Facebook, Amazon, Microsoft, IBM.</a:t>
            </a:r>
          </a:p>
          <a:p>
            <a:r>
              <a:rPr lang="en-US" sz="2400" b="1" dirty="0" err="1">
                <a:solidFill>
                  <a:srgbClr val="FF0000"/>
                </a:solidFill>
              </a:rPr>
              <a:t>Zaharia</a:t>
            </a:r>
            <a:r>
              <a:rPr lang="en-US" sz="2400" b="1" dirty="0">
                <a:solidFill>
                  <a:srgbClr val="FF0000"/>
                </a:solidFill>
              </a:rPr>
              <a:t> from Stanford (earlier Berkeley and Spark)</a:t>
            </a:r>
          </a:p>
        </p:txBody>
      </p:sp>
      <p:sp>
        <p:nvSpPr>
          <p:cNvPr id="8" name="Slide Number Placeholder 7">
            <a:extLst>
              <a:ext uri="{FF2B5EF4-FFF2-40B4-BE49-F238E27FC236}">
                <a16:creationId xmlns:a16="http://schemas.microsoft.com/office/drawing/2014/main" id="{1EADF777-78A8-4819-997A-A437B34A68E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1479452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B142DD6-776B-4BE1-9C71-243CC57A56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25</a:t>
            </a:fld>
            <a:endParaRPr lang="en-US">
              <a:solidFill>
                <a:prstClr val="black">
                  <a:tint val="75000"/>
                </a:prstClr>
              </a:solidFill>
            </a:endParaRPr>
          </a:p>
        </p:txBody>
      </p:sp>
      <p:grpSp>
        <p:nvGrpSpPr>
          <p:cNvPr id="4" name="Group 3">
            <a:extLst>
              <a:ext uri="{FF2B5EF4-FFF2-40B4-BE49-F238E27FC236}">
                <a16:creationId xmlns:a16="http://schemas.microsoft.com/office/drawing/2014/main" id="{DB24536E-853F-4A6C-907D-AB05288D526C}"/>
              </a:ext>
            </a:extLst>
          </p:cNvPr>
          <p:cNvGrpSpPr/>
          <p:nvPr/>
        </p:nvGrpSpPr>
        <p:grpSpPr>
          <a:xfrm>
            <a:off x="1243279" y="939717"/>
            <a:ext cx="10525762" cy="5920741"/>
            <a:chOff x="1243279" y="939717"/>
            <a:chExt cx="10525762" cy="5920741"/>
          </a:xfrm>
        </p:grpSpPr>
        <p:grpSp>
          <p:nvGrpSpPr>
            <p:cNvPr id="3" name="Group 2">
              <a:extLst>
                <a:ext uri="{FF2B5EF4-FFF2-40B4-BE49-F238E27FC236}">
                  <a16:creationId xmlns:a16="http://schemas.microsoft.com/office/drawing/2014/main" id="{DCC97E2F-08C1-4A24-BBE7-FC7D3DFC6CFB}"/>
                </a:ext>
              </a:extLst>
            </p:cNvPr>
            <p:cNvGrpSpPr/>
            <p:nvPr/>
          </p:nvGrpSpPr>
          <p:grpSpPr>
            <a:xfrm>
              <a:off x="1243279" y="939717"/>
              <a:ext cx="10525762" cy="5920741"/>
              <a:chOff x="1243279" y="886684"/>
              <a:chExt cx="10525762" cy="5920741"/>
            </a:xfrm>
          </p:grpSpPr>
          <p:pic>
            <p:nvPicPr>
              <p:cNvPr id="6" name="Picture 5">
                <a:extLst>
                  <a:ext uri="{FF2B5EF4-FFF2-40B4-BE49-F238E27FC236}">
                    <a16:creationId xmlns:a16="http://schemas.microsoft.com/office/drawing/2014/main" id="{253B1721-4932-4AA6-9F0B-E0DC1BC8D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279" y="886684"/>
                <a:ext cx="10525762" cy="5920741"/>
              </a:xfrm>
              <a:prstGeom prst="rect">
                <a:avLst/>
              </a:prstGeom>
            </p:spPr>
          </p:pic>
          <p:sp>
            <p:nvSpPr>
              <p:cNvPr id="2" name="Rectangle 1">
                <a:extLst>
                  <a:ext uri="{FF2B5EF4-FFF2-40B4-BE49-F238E27FC236}">
                    <a16:creationId xmlns:a16="http://schemas.microsoft.com/office/drawing/2014/main" id="{5485429C-1E5F-4E14-88F4-F884D38BB6EC}"/>
                  </a:ext>
                </a:extLst>
              </p:cNvPr>
              <p:cNvSpPr/>
              <p:nvPr/>
            </p:nvSpPr>
            <p:spPr>
              <a:xfrm>
                <a:off x="5647264" y="4259037"/>
                <a:ext cx="381003" cy="2743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ML Code</a:t>
                </a:r>
              </a:p>
            </p:txBody>
          </p:sp>
        </p:grpSp>
        <p:sp>
          <p:nvSpPr>
            <p:cNvPr id="8" name="Rectangle 7">
              <a:extLst>
                <a:ext uri="{FF2B5EF4-FFF2-40B4-BE49-F238E27FC236}">
                  <a16:creationId xmlns:a16="http://schemas.microsoft.com/office/drawing/2014/main" id="{FCA3270A-1B5D-47EA-B3B5-DF769AD64BBB}"/>
                </a:ext>
              </a:extLst>
            </p:cNvPr>
            <p:cNvSpPr/>
            <p:nvPr/>
          </p:nvSpPr>
          <p:spPr>
            <a:xfrm>
              <a:off x="1327164" y="6488668"/>
              <a:ext cx="9682983" cy="369332"/>
            </a:xfrm>
            <a:prstGeom prst="rect">
              <a:avLst/>
            </a:prstGeom>
          </p:spPr>
          <p:txBody>
            <a:bodyPr wrap="square">
              <a:spAutoFit/>
            </a:bodyPr>
            <a:lstStyle/>
            <a:p>
              <a:r>
                <a:rPr lang="en-US" dirty="0"/>
                <a:t>NIPS 2015 http://papers.nips.cc/paper/5656-hidden-technical-debt-in-machine-learning-systems.pdf</a:t>
              </a:r>
            </a:p>
          </p:txBody>
        </p:sp>
      </p:grpSp>
      <p:sp>
        <p:nvSpPr>
          <p:cNvPr id="7" name="TextBox 6">
            <a:extLst>
              <a:ext uri="{FF2B5EF4-FFF2-40B4-BE49-F238E27FC236}">
                <a16:creationId xmlns:a16="http://schemas.microsoft.com/office/drawing/2014/main" id="{DC7FA14E-0948-47C1-BEB1-5E1913CC9799}"/>
              </a:ext>
            </a:extLst>
          </p:cNvPr>
          <p:cNvSpPr txBox="1"/>
          <p:nvPr/>
        </p:nvSpPr>
        <p:spPr>
          <a:xfrm>
            <a:off x="145312" y="81739"/>
            <a:ext cx="12046688" cy="954107"/>
          </a:xfrm>
          <a:prstGeom prst="rect">
            <a:avLst/>
          </a:prstGeom>
          <a:noFill/>
        </p:spPr>
        <p:txBody>
          <a:bodyPr wrap="square" rtlCol="0">
            <a:spAutoFit/>
          </a:bodyPr>
          <a:lstStyle/>
          <a:p>
            <a:r>
              <a:rPr lang="en-US" sz="2800" b="1" dirty="0">
                <a:solidFill>
                  <a:srgbClr val="FF0000"/>
                </a:solidFill>
              </a:rPr>
              <a:t>Should we train data scientists or data engineers?</a:t>
            </a:r>
          </a:p>
          <a:p>
            <a:r>
              <a:rPr lang="en-US" sz="2800" b="1" dirty="0">
                <a:solidFill>
                  <a:srgbClr val="FF0000"/>
                </a:solidFill>
              </a:rPr>
              <a:t>Gartner says that 3 times as many jobs for data engineers as data scientists.</a:t>
            </a:r>
          </a:p>
        </p:txBody>
      </p:sp>
      <p:sp>
        <p:nvSpPr>
          <p:cNvPr id="5" name="TextBox 4">
            <a:extLst>
              <a:ext uri="{FF2B5EF4-FFF2-40B4-BE49-F238E27FC236}">
                <a16:creationId xmlns:a16="http://schemas.microsoft.com/office/drawing/2014/main" id="{11BE8B17-D604-4AA6-A4D9-D0CA469BCB9C}"/>
              </a:ext>
            </a:extLst>
          </p:cNvPr>
          <p:cNvSpPr txBox="1"/>
          <p:nvPr/>
        </p:nvSpPr>
        <p:spPr>
          <a:xfrm>
            <a:off x="336563" y="1407767"/>
            <a:ext cx="2189747" cy="1569660"/>
          </a:xfrm>
          <a:prstGeom prst="rect">
            <a:avLst/>
          </a:prstGeom>
          <a:noFill/>
        </p:spPr>
        <p:txBody>
          <a:bodyPr wrap="square" rtlCol="0">
            <a:spAutoFit/>
          </a:bodyPr>
          <a:lstStyle/>
          <a:p>
            <a:r>
              <a:rPr lang="en-US" sz="2400" b="1" dirty="0"/>
              <a:t>There is more to life (jobs) than Machine Learning!</a:t>
            </a:r>
          </a:p>
        </p:txBody>
      </p:sp>
    </p:spTree>
    <p:extLst>
      <p:ext uri="{BB962C8B-B14F-4D97-AF65-F5344CB8AC3E}">
        <p14:creationId xmlns:p14="http://schemas.microsoft.com/office/powerpoint/2010/main" val="23162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F246E-2556-4868-8754-BC66CA30AE86}"/>
              </a:ext>
            </a:extLst>
          </p:cNvPr>
          <p:cNvSpPr>
            <a:spLocks noGrp="1"/>
          </p:cNvSpPr>
          <p:nvPr>
            <p:ph type="title"/>
          </p:nvPr>
        </p:nvSpPr>
        <p:spPr>
          <a:xfrm>
            <a:off x="126100" y="18255"/>
            <a:ext cx="12065899" cy="928513"/>
          </a:xfrm>
        </p:spPr>
        <p:txBody>
          <a:bodyPr/>
          <a:lstStyle/>
          <a:p>
            <a:r>
              <a:rPr lang="en-US" dirty="0"/>
              <a:t>Gartner on Data Engineering</a:t>
            </a:r>
          </a:p>
        </p:txBody>
      </p:sp>
      <p:sp>
        <p:nvSpPr>
          <p:cNvPr id="3" name="Content Placeholder 2">
            <a:extLst>
              <a:ext uri="{FF2B5EF4-FFF2-40B4-BE49-F238E27FC236}">
                <a16:creationId xmlns:a16="http://schemas.microsoft.com/office/drawing/2014/main" id="{9FA307A3-703B-4E13-B924-1D455963C9D3}"/>
              </a:ext>
            </a:extLst>
          </p:cNvPr>
          <p:cNvSpPr>
            <a:spLocks noGrp="1"/>
          </p:cNvSpPr>
          <p:nvPr>
            <p:ph idx="1"/>
          </p:nvPr>
        </p:nvSpPr>
        <p:spPr>
          <a:xfrm>
            <a:off x="0" y="1024513"/>
            <a:ext cx="10515600" cy="4351338"/>
          </a:xfrm>
        </p:spPr>
        <p:txBody>
          <a:bodyPr>
            <a:normAutofit lnSpcReduction="10000"/>
          </a:bodyPr>
          <a:lstStyle/>
          <a:p>
            <a:r>
              <a:rPr lang="en-US" dirty="0"/>
              <a:t> Gartner says that job numbers in data science teams are</a:t>
            </a:r>
          </a:p>
          <a:p>
            <a:r>
              <a:rPr lang="en-US" dirty="0"/>
              <a:t>10% - Data Scientists</a:t>
            </a:r>
          </a:p>
          <a:p>
            <a:r>
              <a:rPr lang="en-US" dirty="0"/>
              <a:t>20% - Citizen Data Scientists ("decision makers")</a:t>
            </a:r>
          </a:p>
          <a:p>
            <a:r>
              <a:rPr lang="en-US" dirty="0"/>
              <a:t>30% - Data Engineers</a:t>
            </a:r>
          </a:p>
          <a:p>
            <a:r>
              <a:rPr lang="en-US" dirty="0"/>
              <a:t>20% - Business experts</a:t>
            </a:r>
          </a:p>
          <a:p>
            <a:r>
              <a:rPr lang="en-US" dirty="0"/>
              <a:t>15% - Software engineers</a:t>
            </a:r>
          </a:p>
          <a:p>
            <a:r>
              <a:rPr lang="en-US" dirty="0"/>
              <a:t>5%   - Quant geeks</a:t>
            </a:r>
          </a:p>
          <a:p>
            <a:r>
              <a:rPr lang="en-US" dirty="0"/>
              <a:t>~0% - Unicorns </a:t>
            </a:r>
            <a:br>
              <a:rPr lang="en-US" dirty="0"/>
            </a:br>
            <a:r>
              <a:rPr lang="en-US" dirty="0"/>
              <a:t>          (very few exist!)</a:t>
            </a:r>
          </a:p>
          <a:p>
            <a:endParaRPr lang="en-US" dirty="0"/>
          </a:p>
        </p:txBody>
      </p:sp>
      <p:sp>
        <p:nvSpPr>
          <p:cNvPr id="5" name="AutoShape 2" descr="image.png">
            <a:extLst>
              <a:ext uri="{FF2B5EF4-FFF2-40B4-BE49-F238E27FC236}">
                <a16:creationId xmlns:a16="http://schemas.microsoft.com/office/drawing/2014/main" id="{0E4A9930-450F-42E9-B0BF-D0FAA655E7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39EE3E9C-855C-4B20-80E3-259D3F783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289" y="2983431"/>
            <a:ext cx="8152087" cy="3117963"/>
          </a:xfrm>
          <a:prstGeom prst="rect">
            <a:avLst/>
          </a:prstGeom>
        </p:spPr>
      </p:pic>
      <p:sp>
        <p:nvSpPr>
          <p:cNvPr id="10" name="Slide Number Placeholder 9">
            <a:extLst>
              <a:ext uri="{FF2B5EF4-FFF2-40B4-BE49-F238E27FC236}">
                <a16:creationId xmlns:a16="http://schemas.microsoft.com/office/drawing/2014/main" id="{90A25A7D-8DCC-4E63-9585-8FD43C6E7B8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1477457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C63B-3F2D-4D97-AFE4-E20BE48853BE}"/>
              </a:ext>
            </a:extLst>
          </p:cNvPr>
          <p:cNvSpPr>
            <a:spLocks noGrp="1"/>
          </p:cNvSpPr>
          <p:nvPr>
            <p:ph type="title"/>
          </p:nvPr>
        </p:nvSpPr>
        <p:spPr>
          <a:xfrm>
            <a:off x="838200" y="1"/>
            <a:ext cx="10515600" cy="938462"/>
          </a:xfrm>
        </p:spPr>
        <p:txBody>
          <a:bodyPr/>
          <a:lstStyle/>
          <a:p>
            <a:r>
              <a:rPr lang="en-US" dirty="0"/>
              <a:t>Working with Industry?</a:t>
            </a:r>
          </a:p>
        </p:txBody>
      </p:sp>
      <p:sp>
        <p:nvSpPr>
          <p:cNvPr id="3" name="Content Placeholder 2">
            <a:extLst>
              <a:ext uri="{FF2B5EF4-FFF2-40B4-BE49-F238E27FC236}">
                <a16:creationId xmlns:a16="http://schemas.microsoft.com/office/drawing/2014/main" id="{0F51A666-FE7C-40BB-A589-486B2E968105}"/>
              </a:ext>
            </a:extLst>
          </p:cNvPr>
          <p:cNvSpPr>
            <a:spLocks noGrp="1"/>
          </p:cNvSpPr>
          <p:nvPr>
            <p:ph idx="1"/>
          </p:nvPr>
        </p:nvSpPr>
        <p:spPr>
          <a:xfrm>
            <a:off x="0" y="737938"/>
            <a:ext cx="12192000" cy="5618412"/>
          </a:xfrm>
        </p:spPr>
        <p:txBody>
          <a:bodyPr>
            <a:normAutofit fontScale="92500" lnSpcReduction="10000"/>
          </a:bodyPr>
          <a:lstStyle/>
          <a:p>
            <a:r>
              <a:rPr lang="en-US" dirty="0"/>
              <a:t>Many academic areas today have been turned upside down by the increased role of industry as there is so much overlap between major University research issues and problems where the large technology companies are battling it out for commercial leadership. </a:t>
            </a:r>
          </a:p>
          <a:p>
            <a:r>
              <a:rPr lang="en-US" dirty="0"/>
              <a:t>Correspondingly we have seen -- especially with top-ranked departments --- increasing numbers and styles of industry-university collaboration. Probably most departments must join this trend and increase their Industry links if they are to thrive. </a:t>
            </a:r>
          </a:p>
          <a:p>
            <a:pPr lvl="1"/>
            <a:r>
              <a:rPr lang="en-US" dirty="0"/>
              <a:t>Sometimes faculty are 20% University and 80% Industry</a:t>
            </a:r>
          </a:p>
          <a:p>
            <a:r>
              <a:rPr lang="en-US" dirty="0"/>
              <a:t>These links can have the student internship opportunity needed for ABET and traditional in the field. </a:t>
            </a:r>
          </a:p>
          <a:p>
            <a:pPr lvl="1"/>
            <a:r>
              <a:rPr lang="en-US" dirty="0"/>
              <a:t>However, this is a double-edged sword as the increased access to internships for our best Ph.D. students is one reason for the decrease in University research contribution. </a:t>
            </a:r>
          </a:p>
          <a:p>
            <a:pPr lvl="1"/>
            <a:r>
              <a:rPr lang="en-US" dirty="0"/>
              <a:t>We should try to make such internships part of joint University-Industry research and not just an Industry only activity</a:t>
            </a:r>
          </a:p>
          <a:p>
            <a:r>
              <a:rPr lang="en-US" dirty="0"/>
              <a:t>Relationship can be jointly run centers such as NSF I/UCRC and Industry oriented University centers such as Intel parallel Computing centers</a:t>
            </a:r>
          </a:p>
        </p:txBody>
      </p:sp>
      <p:sp>
        <p:nvSpPr>
          <p:cNvPr id="4" name="Slide Number Placeholder 3">
            <a:extLst>
              <a:ext uri="{FF2B5EF4-FFF2-40B4-BE49-F238E27FC236}">
                <a16:creationId xmlns:a16="http://schemas.microsoft.com/office/drawing/2014/main" id="{2BCF50C8-8C47-46D8-B780-31BB4D6B2EF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3324350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4621-B673-48D3-B601-57A3E37141E2}"/>
              </a:ext>
            </a:extLst>
          </p:cNvPr>
          <p:cNvSpPr>
            <a:spLocks noGrp="1"/>
          </p:cNvSpPr>
          <p:nvPr>
            <p:ph type="title"/>
          </p:nvPr>
        </p:nvSpPr>
        <p:spPr>
          <a:xfrm>
            <a:off x="0" y="-1"/>
            <a:ext cx="12192000" cy="924791"/>
          </a:xfrm>
        </p:spPr>
        <p:txBody>
          <a:bodyPr>
            <a:normAutofit/>
          </a:bodyPr>
          <a:lstStyle/>
          <a:p>
            <a:r>
              <a:rPr lang="en-US" sz="4000" dirty="0"/>
              <a:t>GAIMSC Global AI &amp; Modeling Supercomputer Questions</a:t>
            </a:r>
          </a:p>
        </p:txBody>
      </p:sp>
      <p:sp>
        <p:nvSpPr>
          <p:cNvPr id="3" name="Content Placeholder 2">
            <a:extLst>
              <a:ext uri="{FF2B5EF4-FFF2-40B4-BE49-F238E27FC236}">
                <a16:creationId xmlns:a16="http://schemas.microsoft.com/office/drawing/2014/main" id="{34FEB8E0-50DC-4C8F-9FE8-DDA323369AB7}"/>
              </a:ext>
            </a:extLst>
          </p:cNvPr>
          <p:cNvSpPr>
            <a:spLocks noGrp="1"/>
          </p:cNvSpPr>
          <p:nvPr>
            <p:ph idx="1"/>
          </p:nvPr>
        </p:nvSpPr>
        <p:spPr>
          <a:xfrm>
            <a:off x="0" y="924790"/>
            <a:ext cx="12108872" cy="5247409"/>
          </a:xfrm>
        </p:spPr>
        <p:txBody>
          <a:bodyPr>
            <a:normAutofit lnSpcReduction="10000"/>
          </a:bodyPr>
          <a:lstStyle/>
          <a:p>
            <a:r>
              <a:rPr lang="en-US" dirty="0"/>
              <a:t>What do gain from the concept? e.g. Ability to work with Big Data community</a:t>
            </a:r>
          </a:p>
          <a:p>
            <a:r>
              <a:rPr lang="en-US" dirty="0"/>
              <a:t>What do we lose from the concept? e.g. everything runs as slow as Spark</a:t>
            </a:r>
          </a:p>
          <a:p>
            <a:r>
              <a:rPr lang="en-US" dirty="0"/>
              <a:t>Is GAIMSC useful for BDEC2 initiative? For NSF? For DoE? </a:t>
            </a:r>
            <a:br>
              <a:rPr lang="en-US" dirty="0"/>
            </a:br>
            <a:r>
              <a:rPr lang="en-US" dirty="0"/>
              <a:t>                                                                    For Universities? For Industry? For users?</a:t>
            </a:r>
          </a:p>
          <a:p>
            <a:r>
              <a:rPr lang="en-US" dirty="0"/>
              <a:t>Does adding modeling to concept add value?</a:t>
            </a:r>
          </a:p>
          <a:p>
            <a:r>
              <a:rPr lang="en-US" dirty="0"/>
              <a:t>What are the research issues for GAIMSC? e.g. how to program?</a:t>
            </a:r>
          </a:p>
          <a:p>
            <a:r>
              <a:rPr lang="en-US" dirty="0"/>
              <a:t>What can we do with GAIMSC that we couldn’t do with classic Big Data technologies?</a:t>
            </a:r>
          </a:p>
          <a:p>
            <a:r>
              <a:rPr lang="en-US" dirty="0"/>
              <a:t>What can we do with GAIMSC that we couldn’t do with classic HPC technologies?</a:t>
            </a:r>
          </a:p>
          <a:p>
            <a:r>
              <a:rPr lang="en-US" dirty="0"/>
              <a:t>Are there deep or important issues associated with the “Global” in GAIMSC?</a:t>
            </a:r>
          </a:p>
          <a:p>
            <a:r>
              <a:rPr lang="en-US" dirty="0"/>
              <a:t>Is the concept of an auto-tuned Global AI and Modeling Supercomputer scary?</a:t>
            </a:r>
          </a:p>
          <a:p>
            <a:endParaRPr lang="en-US" dirty="0"/>
          </a:p>
          <a:p>
            <a:endParaRPr lang="en-US" dirty="0"/>
          </a:p>
        </p:txBody>
      </p:sp>
      <p:sp>
        <p:nvSpPr>
          <p:cNvPr id="4" name="Slide Number Placeholder 3">
            <a:extLst>
              <a:ext uri="{FF2B5EF4-FFF2-40B4-BE49-F238E27FC236}">
                <a16:creationId xmlns:a16="http://schemas.microsoft.com/office/drawing/2014/main" id="{3E9383DA-458D-4A39-A8F5-D86914EDC6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82879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CD081-4AC4-4C8D-9D9C-E5BBD087FE67}"/>
              </a:ext>
            </a:extLst>
          </p:cNvPr>
          <p:cNvSpPr>
            <a:spLocks noGrp="1"/>
          </p:cNvSpPr>
          <p:nvPr>
            <p:ph type="title"/>
          </p:nvPr>
        </p:nvSpPr>
        <p:spPr>
          <a:xfrm>
            <a:off x="723129" y="4001566"/>
            <a:ext cx="10515600" cy="1018155"/>
          </a:xfrm>
        </p:spPr>
        <p:txBody>
          <a:bodyPr>
            <a:normAutofit fontScale="90000"/>
          </a:bodyPr>
          <a:lstStyle/>
          <a:p>
            <a:pPr algn="ctr"/>
            <a:br>
              <a:rPr lang="en-US" dirty="0"/>
            </a:br>
            <a:r>
              <a:rPr lang="en-US" dirty="0"/>
              <a:t>Application Structure</a:t>
            </a:r>
            <a:endParaRPr lang="en-US" b="1" dirty="0">
              <a:latin typeface="+mn-lt"/>
            </a:endParaRPr>
          </a:p>
        </p:txBody>
      </p:sp>
      <p:grpSp>
        <p:nvGrpSpPr>
          <p:cNvPr id="8" name="Group 7">
            <a:extLst>
              <a:ext uri="{FF2B5EF4-FFF2-40B4-BE49-F238E27FC236}">
                <a16:creationId xmlns:a16="http://schemas.microsoft.com/office/drawing/2014/main" id="{7B159E18-1CDC-4CBF-A2DE-E7FEEF8C593C}"/>
              </a:ext>
            </a:extLst>
          </p:cNvPr>
          <p:cNvGrpSpPr/>
          <p:nvPr/>
        </p:nvGrpSpPr>
        <p:grpSpPr>
          <a:xfrm>
            <a:off x="1838385" y="898526"/>
            <a:ext cx="9202233" cy="2438400"/>
            <a:chOff x="1878142" y="136526"/>
            <a:chExt cx="9202233" cy="2438400"/>
          </a:xfrm>
        </p:grpSpPr>
        <p:grpSp>
          <p:nvGrpSpPr>
            <p:cNvPr id="9" name="Group 8">
              <a:extLst>
                <a:ext uri="{FF2B5EF4-FFF2-40B4-BE49-F238E27FC236}">
                  <a16:creationId xmlns:a16="http://schemas.microsoft.com/office/drawing/2014/main" id="{D9DCFDAE-FB21-4E7E-B3E9-AD547CBCE834}"/>
                </a:ext>
              </a:extLst>
            </p:cNvPr>
            <p:cNvGrpSpPr/>
            <p:nvPr/>
          </p:nvGrpSpPr>
          <p:grpSpPr>
            <a:xfrm>
              <a:off x="1878142" y="136526"/>
              <a:ext cx="7886700" cy="2438400"/>
              <a:chOff x="1952787" y="200751"/>
              <a:chExt cx="7886700" cy="2438400"/>
            </a:xfrm>
          </p:grpSpPr>
          <p:pic>
            <p:nvPicPr>
              <p:cNvPr id="11" name="Picture 2" descr="http://www.iterativemapreduce.org/images/twister.png">
                <a:extLst>
                  <a:ext uri="{FF2B5EF4-FFF2-40B4-BE49-F238E27FC236}">
                    <a16:creationId xmlns:a16="http://schemas.microsoft.com/office/drawing/2014/main" id="{8E01E226-DDDB-43E3-8166-963A9DE62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787" y="200751"/>
                <a:ext cx="7886700" cy="23050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CA18A48-3A2F-46C9-B189-300144D66FD4}"/>
                  </a:ext>
                </a:extLst>
              </p:cNvPr>
              <p:cNvSpPr/>
              <p:nvPr/>
            </p:nvSpPr>
            <p:spPr>
              <a:xfrm>
                <a:off x="3838526" y="2269819"/>
                <a:ext cx="3662541" cy="369332"/>
              </a:xfrm>
              <a:prstGeom prst="rect">
                <a:avLst/>
              </a:prstGeom>
            </p:spPr>
            <p:txBody>
              <a:bodyPr wrap="none">
                <a:spAutoFit/>
              </a:bodyPr>
              <a:lstStyle/>
              <a:p>
                <a:r>
                  <a:rPr lang="en-US" dirty="0"/>
                  <a:t>http://www.iterativemapreduce.org/</a:t>
                </a:r>
              </a:p>
            </p:txBody>
          </p:sp>
        </p:grpSp>
        <p:sp>
          <p:nvSpPr>
            <p:cNvPr id="10" name="Rectangle 9">
              <a:extLst>
                <a:ext uri="{FF2B5EF4-FFF2-40B4-BE49-F238E27FC236}">
                  <a16:creationId xmlns:a16="http://schemas.microsoft.com/office/drawing/2014/main" id="{A9CF084D-ABEC-4C69-BA02-119B93D9B261}"/>
                </a:ext>
              </a:extLst>
            </p:cNvPr>
            <p:cNvSpPr/>
            <p:nvPr/>
          </p:nvSpPr>
          <p:spPr>
            <a:xfrm>
              <a:off x="8813036" y="240758"/>
              <a:ext cx="2267339" cy="1785104"/>
            </a:xfrm>
            <a:prstGeom prst="rect">
              <a:avLst/>
            </a:prstGeom>
            <a:noFill/>
          </p:spPr>
          <p:txBody>
            <a:bodyPr wrap="square" lIns="91440" tIns="45720" rIns="91440" bIns="45720">
              <a:spAutoFit/>
            </a:bodyPr>
            <a:lstStyle/>
            <a:p>
              <a:pPr algn="ctr"/>
              <a:r>
                <a:rPr lang="en-US" sz="110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2</a:t>
              </a:r>
            </a:p>
          </p:txBody>
        </p:sp>
      </p:grpSp>
      <p:sp>
        <p:nvSpPr>
          <p:cNvPr id="2" name="Slide Number Placeholder 1">
            <a:extLst>
              <a:ext uri="{FF2B5EF4-FFF2-40B4-BE49-F238E27FC236}">
                <a16:creationId xmlns:a16="http://schemas.microsoft.com/office/drawing/2014/main" id="{929C3BF1-83D6-4F99-AB5D-A0C55B9203F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29</a:t>
            </a:fld>
            <a:endParaRPr lang="en-US">
              <a:solidFill>
                <a:prstClr val="black">
                  <a:tint val="75000"/>
                </a:prstClr>
              </a:solidFill>
            </a:endParaRPr>
          </a:p>
        </p:txBody>
      </p:sp>
      <p:sp>
        <p:nvSpPr>
          <p:cNvPr id="3" name="Date Placeholder 2">
            <a:extLst>
              <a:ext uri="{FF2B5EF4-FFF2-40B4-BE49-F238E27FC236}">
                <a16:creationId xmlns:a16="http://schemas.microsoft.com/office/drawing/2014/main" id="{F6972D01-5471-4EF4-8A81-7CDA46340A81}"/>
              </a:ext>
            </a:extLst>
          </p:cNvPr>
          <p:cNvSpPr>
            <a:spLocks noGrp="1"/>
          </p:cNvSpPr>
          <p:nvPr>
            <p:ph type="dt" sz="half" idx="2"/>
          </p:nvPr>
        </p:nvSpPr>
        <p:spPr/>
        <p:txBody>
          <a:bodyPr/>
          <a:lstStyle/>
          <a:p>
            <a:fld id="{7586562A-1B18-4476-B8F5-C685AAF85E68}"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3728007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3EF3-D1A7-451B-AAE1-45BEFA4A269C}"/>
              </a:ext>
            </a:extLst>
          </p:cNvPr>
          <p:cNvSpPr>
            <a:spLocks noGrp="1"/>
          </p:cNvSpPr>
          <p:nvPr>
            <p:ph type="title"/>
          </p:nvPr>
        </p:nvSpPr>
        <p:spPr>
          <a:xfrm>
            <a:off x="838200" y="136525"/>
            <a:ext cx="10515600" cy="1325563"/>
          </a:xfrm>
        </p:spPr>
        <p:txBody>
          <a:bodyPr/>
          <a:lstStyle/>
          <a:p>
            <a:r>
              <a:rPr lang="en-US" dirty="0"/>
              <a:t>Let’s learn from Microsoft Research what they think are hot areas</a:t>
            </a:r>
          </a:p>
        </p:txBody>
      </p:sp>
      <p:sp>
        <p:nvSpPr>
          <p:cNvPr id="3" name="Content Placeholder 2">
            <a:extLst>
              <a:ext uri="{FF2B5EF4-FFF2-40B4-BE49-F238E27FC236}">
                <a16:creationId xmlns:a16="http://schemas.microsoft.com/office/drawing/2014/main" id="{4FD0FC95-68CA-490C-9747-23209A9D6FE8}"/>
              </a:ext>
            </a:extLst>
          </p:cNvPr>
          <p:cNvSpPr>
            <a:spLocks noGrp="1"/>
          </p:cNvSpPr>
          <p:nvPr>
            <p:ph idx="1"/>
          </p:nvPr>
        </p:nvSpPr>
        <p:spPr>
          <a:xfrm>
            <a:off x="72887" y="1380563"/>
            <a:ext cx="12016614" cy="4072707"/>
          </a:xfrm>
        </p:spPr>
        <p:txBody>
          <a:bodyPr/>
          <a:lstStyle/>
          <a:p>
            <a:r>
              <a:rPr lang="en-US" dirty="0"/>
              <a:t>Industry’s role in research much larger today than 20-40 years ago</a:t>
            </a:r>
          </a:p>
          <a:p>
            <a:r>
              <a:rPr lang="en-US" dirty="0"/>
              <a:t>Microsoft Research has about 1000 researchers and has 800 interns per year</a:t>
            </a:r>
          </a:p>
          <a:p>
            <a:pPr lvl="1"/>
            <a:r>
              <a:rPr lang="en-US" dirty="0"/>
              <a:t>One of the largest computer science research organizations (INRIA larger)</a:t>
            </a:r>
          </a:p>
          <a:p>
            <a:r>
              <a:rPr lang="en-US" dirty="0"/>
              <a:t>They just held a faculty summit August 2018 largely focused on systems for AI</a:t>
            </a:r>
          </a:p>
          <a:p>
            <a:r>
              <a:rPr lang="en-US" dirty="0">
                <a:hlinkClick r:id="rId2"/>
              </a:rPr>
              <a:t>https://www.microsoft.com/en-us/research/event/faculty-summit-2018/</a:t>
            </a:r>
            <a:endParaRPr lang="en-US" dirty="0"/>
          </a:p>
          <a:p>
            <a:r>
              <a:rPr lang="en-US" dirty="0"/>
              <a:t>With an</a:t>
            </a:r>
            <a:r>
              <a:rPr lang="en-US" b="1" dirty="0"/>
              <a:t> </a:t>
            </a:r>
            <a:r>
              <a:rPr lang="en-US" dirty="0"/>
              <a:t>interesting </a:t>
            </a:r>
            <a:r>
              <a:rPr lang="en-US" b="1" dirty="0"/>
              <a:t>overview </a:t>
            </a:r>
            <a:r>
              <a:rPr lang="en-US" dirty="0"/>
              <a:t>at the end positioning their work as building designing and using the "</a:t>
            </a:r>
            <a:r>
              <a:rPr lang="en-US" b="1" dirty="0">
                <a:solidFill>
                  <a:srgbClr val="FF0000"/>
                </a:solidFill>
              </a:rPr>
              <a:t>Global AI Supercomputer</a:t>
            </a:r>
            <a:r>
              <a:rPr lang="en-US" dirty="0"/>
              <a:t>" concept linking the </a:t>
            </a:r>
            <a:r>
              <a:rPr lang="en-US" b="1" dirty="0">
                <a:solidFill>
                  <a:srgbClr val="FF0000"/>
                </a:solidFill>
              </a:rPr>
              <a:t>Intelligent Cloud </a:t>
            </a:r>
            <a:r>
              <a:rPr lang="en-US" dirty="0"/>
              <a:t>to the </a:t>
            </a:r>
            <a:r>
              <a:rPr lang="en-US" b="1" dirty="0">
                <a:solidFill>
                  <a:srgbClr val="FF0000"/>
                </a:solidFill>
              </a:rPr>
              <a:t>Intelligent Edge  </a:t>
            </a:r>
            <a:r>
              <a:rPr lang="en-US" dirty="0">
                <a:hlinkClick r:id="rId3"/>
              </a:rPr>
              <a:t>https://www.youtube.com/watch?v=jsv7EWhCqIQ&amp;feature=youtu.be</a:t>
            </a:r>
            <a:r>
              <a:rPr lang="en-US" dirty="0"/>
              <a:t>  </a:t>
            </a:r>
          </a:p>
          <a:p>
            <a:endParaRPr lang="en-US" dirty="0"/>
          </a:p>
        </p:txBody>
      </p:sp>
      <p:sp>
        <p:nvSpPr>
          <p:cNvPr id="9" name="Slide Number Placeholder 8">
            <a:extLst>
              <a:ext uri="{FF2B5EF4-FFF2-40B4-BE49-F238E27FC236}">
                <a16:creationId xmlns:a16="http://schemas.microsoft.com/office/drawing/2014/main" id="{51074D3A-531A-450F-845D-E9EF8A3AA8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2775915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A9EC-8B3F-4E77-B2F7-768C6F5A8112}"/>
              </a:ext>
            </a:extLst>
          </p:cNvPr>
          <p:cNvSpPr>
            <a:spLocks noGrp="1"/>
          </p:cNvSpPr>
          <p:nvPr>
            <p:ph type="title"/>
          </p:nvPr>
        </p:nvSpPr>
        <p:spPr>
          <a:xfrm>
            <a:off x="49619" y="17758"/>
            <a:ext cx="12092761" cy="917907"/>
          </a:xfrm>
        </p:spPr>
        <p:txBody>
          <a:bodyPr>
            <a:noAutofit/>
          </a:bodyPr>
          <a:lstStyle/>
          <a:p>
            <a:pPr algn="ctr"/>
            <a:r>
              <a:rPr lang="en-US" sz="3600" dirty="0"/>
              <a:t>Requirements for Global AI (and Modeling) Supercomputer</a:t>
            </a:r>
          </a:p>
        </p:txBody>
      </p:sp>
      <p:sp>
        <p:nvSpPr>
          <p:cNvPr id="3" name="Content Placeholder 2">
            <a:extLst>
              <a:ext uri="{FF2B5EF4-FFF2-40B4-BE49-F238E27FC236}">
                <a16:creationId xmlns:a16="http://schemas.microsoft.com/office/drawing/2014/main" id="{275C7F78-666C-4564-935F-671AA35CF296}"/>
              </a:ext>
            </a:extLst>
          </p:cNvPr>
          <p:cNvSpPr>
            <a:spLocks noGrp="1"/>
          </p:cNvSpPr>
          <p:nvPr>
            <p:ph idx="1"/>
          </p:nvPr>
        </p:nvSpPr>
        <p:spPr>
          <a:xfrm>
            <a:off x="0" y="935665"/>
            <a:ext cx="12142381" cy="5253738"/>
          </a:xfrm>
        </p:spPr>
        <p:txBody>
          <a:bodyPr>
            <a:normAutofit lnSpcReduction="10000"/>
          </a:bodyPr>
          <a:lstStyle/>
          <a:p>
            <a:r>
              <a:rPr lang="en-US" b="1" dirty="0"/>
              <a:t>Application Requirements: </a:t>
            </a:r>
            <a:r>
              <a:rPr lang="en-US" dirty="0"/>
              <a:t>The structure of application clearly impacts needed hardware and software</a:t>
            </a:r>
          </a:p>
          <a:p>
            <a:pPr lvl="1"/>
            <a:r>
              <a:rPr lang="en-US" dirty="0"/>
              <a:t>Pleasingly parallel</a:t>
            </a:r>
          </a:p>
          <a:p>
            <a:pPr lvl="1"/>
            <a:r>
              <a:rPr lang="en-US" dirty="0"/>
              <a:t>Workflow</a:t>
            </a:r>
          </a:p>
          <a:p>
            <a:pPr lvl="1"/>
            <a:r>
              <a:rPr lang="en-US" dirty="0"/>
              <a:t>Global Machine Learning</a:t>
            </a:r>
          </a:p>
          <a:p>
            <a:r>
              <a:rPr lang="en-US" b="1" dirty="0"/>
              <a:t>Data model: </a:t>
            </a:r>
            <a:r>
              <a:rPr lang="en-US" dirty="0"/>
              <a:t>SQL, NoSQL; File Systems, Object store; </a:t>
            </a:r>
            <a:r>
              <a:rPr lang="en-US" dirty="0" err="1"/>
              <a:t>Lustre</a:t>
            </a:r>
            <a:r>
              <a:rPr lang="en-US" dirty="0"/>
              <a:t>, HDFS</a:t>
            </a:r>
          </a:p>
          <a:p>
            <a:r>
              <a:rPr lang="en-US" b="1" dirty="0"/>
              <a:t>Distributed data </a:t>
            </a:r>
            <a:r>
              <a:rPr lang="en-US" dirty="0"/>
              <a:t>from distributed sensors and instruments (Internet of Things) requires Edge computing model</a:t>
            </a:r>
          </a:p>
          <a:p>
            <a:pPr lvl="1"/>
            <a:r>
              <a:rPr lang="en-US" dirty="0"/>
              <a:t>Device – Fog – Cloud model and streaming data software and algorithms</a:t>
            </a:r>
          </a:p>
          <a:p>
            <a:r>
              <a:rPr lang="en-US" b="1" dirty="0"/>
              <a:t>Hardware: node </a:t>
            </a:r>
            <a:r>
              <a:rPr lang="en-US" dirty="0"/>
              <a:t>(accelerators such as GPU or KNL for deep learning) and </a:t>
            </a:r>
            <a:r>
              <a:rPr lang="en-US" b="1" dirty="0"/>
              <a:t>multi-node </a:t>
            </a:r>
            <a:r>
              <a:rPr lang="en-US" dirty="0"/>
              <a:t>architecture configured as </a:t>
            </a:r>
            <a:r>
              <a:rPr lang="en-US" b="1" dirty="0"/>
              <a:t>AI First HPC Cloud; </a:t>
            </a:r>
          </a:p>
          <a:p>
            <a:pPr lvl="1"/>
            <a:r>
              <a:rPr lang="en-US" b="1" dirty="0"/>
              <a:t>Disks </a:t>
            </a:r>
            <a:r>
              <a:rPr lang="en-US" dirty="0"/>
              <a:t>speed and location</a:t>
            </a:r>
          </a:p>
          <a:p>
            <a:r>
              <a:rPr lang="en-US" b="1" dirty="0"/>
              <a:t>Software requirements: </a:t>
            </a:r>
            <a:r>
              <a:rPr lang="en-US" dirty="0"/>
              <a:t>Programming model for GAIMSC</a:t>
            </a:r>
          </a:p>
          <a:p>
            <a:endParaRPr lang="en-US" dirty="0"/>
          </a:p>
          <a:p>
            <a:endParaRPr lang="en-US" dirty="0"/>
          </a:p>
        </p:txBody>
      </p:sp>
      <p:sp>
        <p:nvSpPr>
          <p:cNvPr id="6" name="TextBox 5">
            <a:extLst>
              <a:ext uri="{FF2B5EF4-FFF2-40B4-BE49-F238E27FC236}">
                <a16:creationId xmlns:a16="http://schemas.microsoft.com/office/drawing/2014/main" id="{4F24F3A4-E18F-4FD8-818D-F75B66837F16}"/>
              </a:ext>
            </a:extLst>
          </p:cNvPr>
          <p:cNvSpPr txBox="1"/>
          <p:nvPr/>
        </p:nvSpPr>
        <p:spPr>
          <a:xfrm>
            <a:off x="5393512" y="1584793"/>
            <a:ext cx="5413918"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t>Analytics</a:t>
            </a:r>
          </a:p>
          <a:p>
            <a:pPr marL="342900" indent="-342900">
              <a:buFont typeface="Arial" panose="020B0604020202020204" pitchFamily="34" charset="0"/>
              <a:buChar char="•"/>
            </a:pPr>
            <a:r>
              <a:rPr lang="en-US" sz="2400" dirty="0"/>
              <a:t>Data management</a:t>
            </a:r>
          </a:p>
          <a:p>
            <a:pPr marL="342900" indent="-342900">
              <a:buFont typeface="Arial" panose="020B0604020202020204" pitchFamily="34" charset="0"/>
              <a:buChar char="•"/>
            </a:pPr>
            <a:r>
              <a:rPr lang="en-US" sz="2400" dirty="0"/>
              <a:t>Streaming or Repository access or both</a:t>
            </a:r>
          </a:p>
        </p:txBody>
      </p:sp>
      <p:sp>
        <p:nvSpPr>
          <p:cNvPr id="7" name="Slide Number Placeholder 6">
            <a:extLst>
              <a:ext uri="{FF2B5EF4-FFF2-40B4-BE49-F238E27FC236}">
                <a16:creationId xmlns:a16="http://schemas.microsoft.com/office/drawing/2014/main" id="{577C588A-4BA0-423C-ABA2-D9BEE2A14F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790213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C140A-2650-4019-9BF0-F6B9F65E4116}"/>
              </a:ext>
            </a:extLst>
          </p:cNvPr>
          <p:cNvSpPr>
            <a:spLocks noGrp="1"/>
          </p:cNvSpPr>
          <p:nvPr>
            <p:ph type="title"/>
          </p:nvPr>
        </p:nvSpPr>
        <p:spPr>
          <a:xfrm>
            <a:off x="912158" y="116822"/>
            <a:ext cx="10515600" cy="864814"/>
          </a:xfrm>
        </p:spPr>
        <p:txBody>
          <a:bodyPr/>
          <a:lstStyle/>
          <a:p>
            <a:r>
              <a:rPr lang="en-US" dirty="0"/>
              <a:t>Distinctive Features of Applications</a:t>
            </a:r>
          </a:p>
        </p:txBody>
      </p:sp>
      <p:sp>
        <p:nvSpPr>
          <p:cNvPr id="3" name="Content Placeholder 2">
            <a:extLst>
              <a:ext uri="{FF2B5EF4-FFF2-40B4-BE49-F238E27FC236}">
                <a16:creationId xmlns:a16="http://schemas.microsoft.com/office/drawing/2014/main" id="{4833011B-0AF2-479D-B0B6-9E5D5D39748F}"/>
              </a:ext>
            </a:extLst>
          </p:cNvPr>
          <p:cNvSpPr>
            <a:spLocks noGrp="1"/>
          </p:cNvSpPr>
          <p:nvPr>
            <p:ph idx="1"/>
          </p:nvPr>
        </p:nvSpPr>
        <p:spPr>
          <a:xfrm>
            <a:off x="360830" y="1348255"/>
            <a:ext cx="10515600" cy="4351338"/>
          </a:xfrm>
        </p:spPr>
        <p:txBody>
          <a:bodyPr>
            <a:normAutofit/>
          </a:bodyPr>
          <a:lstStyle/>
          <a:p>
            <a:r>
              <a:rPr lang="en-US" dirty="0"/>
              <a:t>Ratio of data to model sizes: vertical axis on next slide</a:t>
            </a:r>
          </a:p>
          <a:p>
            <a:r>
              <a:rPr lang="en-US" dirty="0"/>
              <a:t>Importance of Synchronization – ratio of inter-node communication to node computing: horizontal axis on next slide</a:t>
            </a:r>
          </a:p>
          <a:p>
            <a:r>
              <a:rPr lang="en-US" dirty="0"/>
              <a:t>Sparsity of Data or Model; impacts value of GPU’s or vector computing</a:t>
            </a:r>
          </a:p>
          <a:p>
            <a:r>
              <a:rPr lang="en-US" dirty="0"/>
              <a:t>Irregularity of Data or Model</a:t>
            </a:r>
          </a:p>
          <a:p>
            <a:r>
              <a:rPr lang="en-US" dirty="0"/>
              <a:t>Geographic distribution of Data as in edge computing; use of streaming (dynamic data) versus batch paradigms</a:t>
            </a:r>
          </a:p>
          <a:p>
            <a:r>
              <a:rPr lang="en-US" dirty="0"/>
              <a:t>Dynamic model structure as in some iterative algorithms </a:t>
            </a:r>
          </a:p>
        </p:txBody>
      </p:sp>
      <p:sp>
        <p:nvSpPr>
          <p:cNvPr id="6" name="Slide Number Placeholder 5">
            <a:extLst>
              <a:ext uri="{FF2B5EF4-FFF2-40B4-BE49-F238E27FC236}">
                <a16:creationId xmlns:a16="http://schemas.microsoft.com/office/drawing/2014/main" id="{B64F9E09-AE9C-45F9-AFDA-660F1A41DC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2315774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65BD4-5E2E-42E9-82AE-53907FCF5100}"/>
              </a:ext>
            </a:extLst>
          </p:cNvPr>
          <p:cNvSpPr>
            <a:spLocks noGrp="1"/>
          </p:cNvSpPr>
          <p:nvPr>
            <p:ph type="title"/>
          </p:nvPr>
        </p:nvSpPr>
        <p:spPr>
          <a:xfrm>
            <a:off x="289700" y="84864"/>
            <a:ext cx="11295609" cy="740661"/>
          </a:xfrm>
        </p:spPr>
        <p:txBody>
          <a:bodyPr>
            <a:normAutofit fontScale="90000"/>
          </a:bodyPr>
          <a:lstStyle/>
          <a:p>
            <a:pPr algn="ctr"/>
            <a:r>
              <a:rPr lang="en-US" dirty="0"/>
              <a:t>Big Data and Simulation Difficulty in Parallelism</a:t>
            </a:r>
            <a:br>
              <a:rPr lang="en-US" dirty="0"/>
            </a:br>
            <a:r>
              <a:rPr lang="en-US" sz="3100" dirty="0">
                <a:solidFill>
                  <a:srgbClr val="FF0000"/>
                </a:solidFill>
              </a:rPr>
              <a:t>Size of Synchronization constraints</a:t>
            </a:r>
            <a:endParaRPr lang="en-US" dirty="0">
              <a:solidFill>
                <a:srgbClr val="FF0000"/>
              </a:solidFill>
            </a:endParaRPr>
          </a:p>
        </p:txBody>
      </p:sp>
      <p:grpSp>
        <p:nvGrpSpPr>
          <p:cNvPr id="9" name="Group 8">
            <a:extLst>
              <a:ext uri="{FF2B5EF4-FFF2-40B4-BE49-F238E27FC236}">
                <a16:creationId xmlns:a16="http://schemas.microsoft.com/office/drawing/2014/main" id="{7ADA573E-EAF5-41DF-95B3-9CB841BD4E07}"/>
              </a:ext>
            </a:extLst>
          </p:cNvPr>
          <p:cNvGrpSpPr/>
          <p:nvPr/>
        </p:nvGrpSpPr>
        <p:grpSpPr>
          <a:xfrm>
            <a:off x="1041991" y="681037"/>
            <a:ext cx="10002284" cy="0"/>
            <a:chOff x="1041991" y="681037"/>
            <a:chExt cx="10002284" cy="0"/>
          </a:xfrm>
        </p:grpSpPr>
        <p:cxnSp>
          <p:nvCxnSpPr>
            <p:cNvPr id="7" name="Straight Arrow Connector 6">
              <a:extLst>
                <a:ext uri="{FF2B5EF4-FFF2-40B4-BE49-F238E27FC236}">
                  <a16:creationId xmlns:a16="http://schemas.microsoft.com/office/drawing/2014/main" id="{77B3D73B-63B7-413F-9BAA-70AB4A187844}"/>
                </a:ext>
              </a:extLst>
            </p:cNvPr>
            <p:cNvCxnSpPr/>
            <p:nvPr/>
          </p:nvCxnSpPr>
          <p:spPr>
            <a:xfrm>
              <a:off x="1041991" y="681037"/>
              <a:ext cx="19138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D70B65D-B9F2-4195-AD10-9D76488E31C4}"/>
                </a:ext>
              </a:extLst>
            </p:cNvPr>
            <p:cNvCxnSpPr/>
            <p:nvPr/>
          </p:nvCxnSpPr>
          <p:spPr>
            <a:xfrm>
              <a:off x="9130414" y="681037"/>
              <a:ext cx="19138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1AD01AF-CA24-49F8-B2C0-6CFC8E5E1712}"/>
              </a:ext>
            </a:extLst>
          </p:cNvPr>
          <p:cNvSpPr txBox="1"/>
          <p:nvPr/>
        </p:nvSpPr>
        <p:spPr>
          <a:xfrm>
            <a:off x="805152" y="2849769"/>
            <a:ext cx="3025251" cy="707886"/>
          </a:xfrm>
          <a:prstGeom prst="rect">
            <a:avLst/>
          </a:prstGeom>
          <a:noFill/>
          <a:ln w="12700">
            <a:solidFill>
              <a:schemeClr val="tx1"/>
            </a:solidFill>
          </a:ln>
        </p:spPr>
        <p:txBody>
          <a:bodyPr wrap="square" rtlCol="0">
            <a:spAutoFit/>
          </a:bodyPr>
          <a:lstStyle/>
          <a:p>
            <a:r>
              <a:rPr lang="en-US" sz="2000" b="1" dirty="0"/>
              <a:t>Pleasingly Parallel</a:t>
            </a:r>
          </a:p>
          <a:p>
            <a:r>
              <a:rPr lang="en-US" sz="2000" b="1" dirty="0"/>
              <a:t>Often independent events</a:t>
            </a:r>
          </a:p>
        </p:txBody>
      </p:sp>
      <p:sp>
        <p:nvSpPr>
          <p:cNvPr id="11" name="TextBox 10">
            <a:extLst>
              <a:ext uri="{FF2B5EF4-FFF2-40B4-BE49-F238E27FC236}">
                <a16:creationId xmlns:a16="http://schemas.microsoft.com/office/drawing/2014/main" id="{7CB3B4AF-3C5F-4FA5-9AAB-2D5CFAEE2B27}"/>
              </a:ext>
            </a:extLst>
          </p:cNvPr>
          <p:cNvSpPr txBox="1"/>
          <p:nvPr/>
        </p:nvSpPr>
        <p:spPr>
          <a:xfrm>
            <a:off x="1433493" y="1976376"/>
            <a:ext cx="2295156" cy="707886"/>
          </a:xfrm>
          <a:prstGeom prst="rect">
            <a:avLst/>
          </a:prstGeom>
          <a:noFill/>
          <a:ln w="12700">
            <a:solidFill>
              <a:schemeClr val="tx1"/>
            </a:solidFill>
          </a:ln>
        </p:spPr>
        <p:txBody>
          <a:bodyPr wrap="square" rtlCol="0">
            <a:spAutoFit/>
          </a:bodyPr>
          <a:lstStyle/>
          <a:p>
            <a:r>
              <a:rPr lang="en-US" sz="2000" b="1" dirty="0"/>
              <a:t>MapReduce as in scalable databases</a:t>
            </a:r>
          </a:p>
        </p:txBody>
      </p:sp>
      <p:sp>
        <p:nvSpPr>
          <p:cNvPr id="12" name="TextBox 11">
            <a:extLst>
              <a:ext uri="{FF2B5EF4-FFF2-40B4-BE49-F238E27FC236}">
                <a16:creationId xmlns:a16="http://schemas.microsoft.com/office/drawing/2014/main" id="{D2E1B34B-ABE5-46D1-A43B-FC8FAD87576E}"/>
              </a:ext>
            </a:extLst>
          </p:cNvPr>
          <p:cNvSpPr txBox="1"/>
          <p:nvPr/>
        </p:nvSpPr>
        <p:spPr>
          <a:xfrm>
            <a:off x="7665720" y="3996806"/>
            <a:ext cx="3086100" cy="400110"/>
          </a:xfrm>
          <a:prstGeom prst="rect">
            <a:avLst/>
          </a:prstGeom>
          <a:noFill/>
          <a:ln w="12700">
            <a:solidFill>
              <a:schemeClr val="tx1"/>
            </a:solidFill>
          </a:ln>
        </p:spPr>
        <p:txBody>
          <a:bodyPr wrap="square" rtlCol="0">
            <a:spAutoFit/>
          </a:bodyPr>
          <a:lstStyle/>
          <a:p>
            <a:r>
              <a:rPr lang="en-US" sz="2000" b="1" dirty="0"/>
              <a:t>Structured Adaptive Sparse</a:t>
            </a:r>
          </a:p>
        </p:txBody>
      </p:sp>
      <p:sp>
        <p:nvSpPr>
          <p:cNvPr id="13" name="TextBox 12">
            <a:extLst>
              <a:ext uri="{FF2B5EF4-FFF2-40B4-BE49-F238E27FC236}">
                <a16:creationId xmlns:a16="http://schemas.microsoft.com/office/drawing/2014/main" id="{392A4BC5-8129-431A-A6BF-8FBF459C27ED}"/>
              </a:ext>
            </a:extLst>
          </p:cNvPr>
          <p:cNvSpPr txBox="1"/>
          <p:nvPr/>
        </p:nvSpPr>
        <p:spPr>
          <a:xfrm>
            <a:off x="979693" y="798196"/>
            <a:ext cx="1933649" cy="400110"/>
          </a:xfrm>
          <a:prstGeom prst="rect">
            <a:avLst/>
          </a:prstGeom>
          <a:noFill/>
          <a:ln w="12700">
            <a:solidFill>
              <a:schemeClr val="tx1"/>
            </a:solidFill>
          </a:ln>
        </p:spPr>
        <p:txBody>
          <a:bodyPr wrap="square" rtlCol="0">
            <a:spAutoFit/>
          </a:bodyPr>
          <a:lstStyle/>
          <a:p>
            <a:r>
              <a:rPr lang="en-US" sz="2000" b="1" dirty="0">
                <a:solidFill>
                  <a:srgbClr val="FF0000"/>
                </a:solidFill>
              </a:rPr>
              <a:t>Loosely Coupled</a:t>
            </a:r>
          </a:p>
        </p:txBody>
      </p:sp>
      <p:sp>
        <p:nvSpPr>
          <p:cNvPr id="14" name="TextBox 13">
            <a:extLst>
              <a:ext uri="{FF2B5EF4-FFF2-40B4-BE49-F238E27FC236}">
                <a16:creationId xmlns:a16="http://schemas.microsoft.com/office/drawing/2014/main" id="{A8670B53-85F0-476E-A42A-AEBE48A84A67}"/>
              </a:ext>
            </a:extLst>
          </p:cNvPr>
          <p:cNvSpPr txBox="1"/>
          <p:nvPr/>
        </p:nvSpPr>
        <p:spPr>
          <a:xfrm>
            <a:off x="9680353" y="4548348"/>
            <a:ext cx="1584251" cy="707886"/>
          </a:xfrm>
          <a:prstGeom prst="rect">
            <a:avLst/>
          </a:prstGeom>
          <a:noFill/>
          <a:ln w="12700">
            <a:solidFill>
              <a:schemeClr val="tx1"/>
            </a:solidFill>
          </a:ln>
        </p:spPr>
        <p:txBody>
          <a:bodyPr wrap="square" rtlCol="0">
            <a:spAutoFit/>
          </a:bodyPr>
          <a:lstStyle/>
          <a:p>
            <a:r>
              <a:rPr lang="en-US" sz="2000" b="1" dirty="0"/>
              <a:t>Largest scale simulations</a:t>
            </a:r>
          </a:p>
        </p:txBody>
      </p:sp>
      <p:sp>
        <p:nvSpPr>
          <p:cNvPr id="15" name="TextBox 14">
            <a:extLst>
              <a:ext uri="{FF2B5EF4-FFF2-40B4-BE49-F238E27FC236}">
                <a16:creationId xmlns:a16="http://schemas.microsoft.com/office/drawing/2014/main" id="{3C57386F-E56D-42BF-B83B-9416B2E6DC39}"/>
              </a:ext>
            </a:extLst>
          </p:cNvPr>
          <p:cNvSpPr txBox="1"/>
          <p:nvPr/>
        </p:nvSpPr>
        <p:spPr>
          <a:xfrm>
            <a:off x="1780218" y="3724999"/>
            <a:ext cx="2214525" cy="707886"/>
          </a:xfrm>
          <a:prstGeom prst="rect">
            <a:avLst/>
          </a:prstGeom>
          <a:noFill/>
          <a:ln w="12700">
            <a:solidFill>
              <a:schemeClr val="tx1"/>
            </a:solidFill>
          </a:ln>
        </p:spPr>
        <p:txBody>
          <a:bodyPr wrap="square" rtlCol="0">
            <a:spAutoFit/>
          </a:bodyPr>
          <a:lstStyle/>
          <a:p>
            <a:r>
              <a:rPr lang="en-US" sz="2000" b="1" dirty="0">
                <a:solidFill>
                  <a:srgbClr val="FF0000"/>
                </a:solidFill>
              </a:rPr>
              <a:t>Current major Big Data category</a:t>
            </a:r>
          </a:p>
        </p:txBody>
      </p:sp>
      <p:sp>
        <p:nvSpPr>
          <p:cNvPr id="16" name="TextBox 15">
            <a:extLst>
              <a:ext uri="{FF2B5EF4-FFF2-40B4-BE49-F238E27FC236}">
                <a16:creationId xmlns:a16="http://schemas.microsoft.com/office/drawing/2014/main" id="{79D1BBCB-0CF0-4F5E-B30A-DB9580FD8E25}"/>
              </a:ext>
            </a:extLst>
          </p:cNvPr>
          <p:cNvSpPr txBox="1"/>
          <p:nvPr/>
        </p:nvSpPr>
        <p:spPr>
          <a:xfrm>
            <a:off x="962149" y="1384187"/>
            <a:ext cx="2214525" cy="400110"/>
          </a:xfrm>
          <a:prstGeom prst="rect">
            <a:avLst/>
          </a:prstGeom>
          <a:noFill/>
          <a:ln w="12700">
            <a:solidFill>
              <a:schemeClr val="tx1"/>
            </a:solidFill>
          </a:ln>
        </p:spPr>
        <p:txBody>
          <a:bodyPr wrap="square" rtlCol="0">
            <a:spAutoFit/>
          </a:bodyPr>
          <a:lstStyle/>
          <a:p>
            <a:r>
              <a:rPr lang="en-US" sz="2000" b="1" dirty="0">
                <a:solidFill>
                  <a:srgbClr val="6600CC"/>
                </a:solidFill>
              </a:rPr>
              <a:t>Commodity Clouds</a:t>
            </a:r>
          </a:p>
        </p:txBody>
      </p:sp>
      <p:sp>
        <p:nvSpPr>
          <p:cNvPr id="17" name="TextBox 16">
            <a:extLst>
              <a:ext uri="{FF2B5EF4-FFF2-40B4-BE49-F238E27FC236}">
                <a16:creationId xmlns:a16="http://schemas.microsoft.com/office/drawing/2014/main" id="{C64279C3-DBB0-47BA-B044-51961CD19E54}"/>
              </a:ext>
            </a:extLst>
          </p:cNvPr>
          <p:cNvSpPr txBox="1"/>
          <p:nvPr/>
        </p:nvSpPr>
        <p:spPr>
          <a:xfrm>
            <a:off x="4330832" y="1223085"/>
            <a:ext cx="3566042" cy="707886"/>
          </a:xfrm>
          <a:prstGeom prst="rect">
            <a:avLst/>
          </a:prstGeom>
          <a:noFill/>
          <a:ln w="12700">
            <a:solidFill>
              <a:schemeClr val="tx1"/>
            </a:solidFill>
          </a:ln>
        </p:spPr>
        <p:txBody>
          <a:bodyPr wrap="square" rtlCol="0">
            <a:spAutoFit/>
          </a:bodyPr>
          <a:lstStyle/>
          <a:p>
            <a:pPr algn="ctr"/>
            <a:r>
              <a:rPr lang="en-US" sz="2000" b="1" dirty="0">
                <a:solidFill>
                  <a:srgbClr val="6600CC"/>
                </a:solidFill>
              </a:rPr>
              <a:t>HPC Clouds: Accelerators</a:t>
            </a:r>
          </a:p>
          <a:p>
            <a:pPr algn="ctr"/>
            <a:r>
              <a:rPr lang="en-US" sz="2000" b="1" dirty="0">
                <a:solidFill>
                  <a:srgbClr val="6600CC"/>
                </a:solidFill>
              </a:rPr>
              <a:t>High Performance Interconnect</a:t>
            </a:r>
          </a:p>
        </p:txBody>
      </p:sp>
      <p:sp>
        <p:nvSpPr>
          <p:cNvPr id="18" name="TextBox 17">
            <a:extLst>
              <a:ext uri="{FF2B5EF4-FFF2-40B4-BE49-F238E27FC236}">
                <a16:creationId xmlns:a16="http://schemas.microsoft.com/office/drawing/2014/main" id="{FCDEF111-9B75-463E-A167-2DD04AC537AC}"/>
              </a:ext>
            </a:extLst>
          </p:cNvPr>
          <p:cNvSpPr txBox="1"/>
          <p:nvPr/>
        </p:nvSpPr>
        <p:spPr>
          <a:xfrm>
            <a:off x="9018820" y="5546566"/>
            <a:ext cx="2907318" cy="400110"/>
          </a:xfrm>
          <a:prstGeom prst="rect">
            <a:avLst/>
          </a:prstGeom>
          <a:noFill/>
          <a:ln w="12700">
            <a:solidFill>
              <a:schemeClr val="tx1"/>
            </a:solidFill>
          </a:ln>
        </p:spPr>
        <p:txBody>
          <a:bodyPr wrap="square" rtlCol="0">
            <a:spAutoFit/>
          </a:bodyPr>
          <a:lstStyle/>
          <a:p>
            <a:r>
              <a:rPr lang="en-US" sz="2000" b="1" dirty="0">
                <a:solidFill>
                  <a:srgbClr val="6600CC"/>
                </a:solidFill>
              </a:rPr>
              <a:t>Exascale Supercomputers</a:t>
            </a:r>
          </a:p>
        </p:txBody>
      </p:sp>
      <p:sp>
        <p:nvSpPr>
          <p:cNvPr id="19" name="TextBox 18">
            <a:extLst>
              <a:ext uri="{FF2B5EF4-FFF2-40B4-BE49-F238E27FC236}">
                <a16:creationId xmlns:a16="http://schemas.microsoft.com/office/drawing/2014/main" id="{2410FD25-1DEF-47C4-9F7C-458B0A3BBB5B}"/>
              </a:ext>
            </a:extLst>
          </p:cNvPr>
          <p:cNvSpPr txBox="1"/>
          <p:nvPr/>
        </p:nvSpPr>
        <p:spPr>
          <a:xfrm>
            <a:off x="4247557" y="2172865"/>
            <a:ext cx="1848443" cy="1323439"/>
          </a:xfrm>
          <a:prstGeom prst="rect">
            <a:avLst/>
          </a:prstGeom>
          <a:noFill/>
          <a:ln w="12700">
            <a:solidFill>
              <a:schemeClr val="tx1"/>
            </a:solidFill>
          </a:ln>
        </p:spPr>
        <p:txBody>
          <a:bodyPr wrap="square" rtlCol="0">
            <a:spAutoFit/>
          </a:bodyPr>
          <a:lstStyle/>
          <a:p>
            <a:r>
              <a:rPr lang="en-US" sz="2000" b="1" dirty="0"/>
              <a:t>Global Machine Learning</a:t>
            </a:r>
          </a:p>
          <a:p>
            <a:r>
              <a:rPr lang="en-US" sz="2000" b="1" dirty="0"/>
              <a:t>e.g. parallel clustering </a:t>
            </a:r>
          </a:p>
        </p:txBody>
      </p:sp>
      <p:sp>
        <p:nvSpPr>
          <p:cNvPr id="20" name="TextBox 19">
            <a:extLst>
              <a:ext uri="{FF2B5EF4-FFF2-40B4-BE49-F238E27FC236}">
                <a16:creationId xmlns:a16="http://schemas.microsoft.com/office/drawing/2014/main" id="{7956D980-7E8A-4814-ADE1-8EFECCC23E6D}"/>
              </a:ext>
            </a:extLst>
          </p:cNvPr>
          <p:cNvSpPr txBox="1"/>
          <p:nvPr/>
        </p:nvSpPr>
        <p:spPr>
          <a:xfrm>
            <a:off x="6241163" y="2215008"/>
            <a:ext cx="1940737" cy="400110"/>
          </a:xfrm>
          <a:prstGeom prst="rect">
            <a:avLst/>
          </a:prstGeom>
          <a:noFill/>
          <a:ln w="12700">
            <a:solidFill>
              <a:schemeClr val="tx1"/>
            </a:solidFill>
          </a:ln>
        </p:spPr>
        <p:txBody>
          <a:bodyPr wrap="square" rtlCol="0">
            <a:spAutoFit/>
          </a:bodyPr>
          <a:lstStyle/>
          <a:p>
            <a:r>
              <a:rPr lang="en-US" sz="2000" b="1" dirty="0"/>
              <a:t>Deep Learning</a:t>
            </a:r>
          </a:p>
        </p:txBody>
      </p:sp>
      <p:sp>
        <p:nvSpPr>
          <p:cNvPr id="21" name="TextBox 20">
            <a:extLst>
              <a:ext uri="{FF2B5EF4-FFF2-40B4-BE49-F238E27FC236}">
                <a16:creationId xmlns:a16="http://schemas.microsoft.com/office/drawing/2014/main" id="{93937F93-9EE5-4764-BA72-832278096132}"/>
              </a:ext>
            </a:extLst>
          </p:cNvPr>
          <p:cNvSpPr txBox="1"/>
          <p:nvPr/>
        </p:nvSpPr>
        <p:spPr>
          <a:xfrm>
            <a:off x="8211091" y="1218058"/>
            <a:ext cx="3566042" cy="707886"/>
          </a:xfrm>
          <a:prstGeom prst="rect">
            <a:avLst/>
          </a:prstGeom>
          <a:noFill/>
          <a:ln w="12700">
            <a:solidFill>
              <a:schemeClr val="tx1"/>
            </a:solidFill>
          </a:ln>
        </p:spPr>
        <p:txBody>
          <a:bodyPr wrap="square" rtlCol="0">
            <a:spAutoFit/>
          </a:bodyPr>
          <a:lstStyle/>
          <a:p>
            <a:pPr algn="ctr"/>
            <a:r>
              <a:rPr lang="en-US" sz="2000" b="1" dirty="0">
                <a:solidFill>
                  <a:srgbClr val="6600CC"/>
                </a:solidFill>
              </a:rPr>
              <a:t>HPC Clouds/Supercomputers</a:t>
            </a:r>
          </a:p>
          <a:p>
            <a:pPr algn="ctr"/>
            <a:r>
              <a:rPr lang="en-US" sz="2000" b="1" dirty="0">
                <a:solidFill>
                  <a:srgbClr val="6600CC"/>
                </a:solidFill>
              </a:rPr>
              <a:t>Memory access also critical</a:t>
            </a:r>
          </a:p>
        </p:txBody>
      </p:sp>
      <p:sp>
        <p:nvSpPr>
          <p:cNvPr id="22" name="TextBox 21">
            <a:extLst>
              <a:ext uri="{FF2B5EF4-FFF2-40B4-BE49-F238E27FC236}">
                <a16:creationId xmlns:a16="http://schemas.microsoft.com/office/drawing/2014/main" id="{BD30EBAE-3867-4BD8-89C4-6A4C1134F36D}"/>
              </a:ext>
            </a:extLst>
          </p:cNvPr>
          <p:cNvSpPr txBox="1"/>
          <p:nvPr/>
        </p:nvSpPr>
        <p:spPr>
          <a:xfrm>
            <a:off x="8349658" y="3203712"/>
            <a:ext cx="3362278" cy="400110"/>
          </a:xfrm>
          <a:prstGeom prst="rect">
            <a:avLst/>
          </a:prstGeom>
          <a:noFill/>
          <a:ln w="12700">
            <a:solidFill>
              <a:schemeClr val="tx1"/>
            </a:solidFill>
          </a:ln>
        </p:spPr>
        <p:txBody>
          <a:bodyPr wrap="square" rtlCol="0">
            <a:spAutoFit/>
          </a:bodyPr>
          <a:lstStyle/>
          <a:p>
            <a:r>
              <a:rPr lang="en-US" sz="2000" b="1" dirty="0"/>
              <a:t>Unstructured Adaptive Sparse</a:t>
            </a:r>
          </a:p>
        </p:txBody>
      </p:sp>
      <p:sp>
        <p:nvSpPr>
          <p:cNvPr id="23" name="TextBox 22">
            <a:extLst>
              <a:ext uri="{FF2B5EF4-FFF2-40B4-BE49-F238E27FC236}">
                <a16:creationId xmlns:a16="http://schemas.microsoft.com/office/drawing/2014/main" id="{661B90A9-8869-4DD1-9391-95B0E7C12551}"/>
              </a:ext>
            </a:extLst>
          </p:cNvPr>
          <p:cNvSpPr txBox="1"/>
          <p:nvPr/>
        </p:nvSpPr>
        <p:spPr>
          <a:xfrm>
            <a:off x="9481977" y="2088765"/>
            <a:ext cx="2295156" cy="707886"/>
          </a:xfrm>
          <a:prstGeom prst="rect">
            <a:avLst/>
          </a:prstGeom>
          <a:noFill/>
          <a:ln w="12700">
            <a:solidFill>
              <a:schemeClr val="tx1"/>
            </a:solidFill>
          </a:ln>
        </p:spPr>
        <p:txBody>
          <a:bodyPr wrap="square" rtlCol="0">
            <a:spAutoFit/>
          </a:bodyPr>
          <a:lstStyle/>
          <a:p>
            <a:r>
              <a:rPr lang="en-US" sz="2000" b="1" dirty="0"/>
              <a:t>Graph Analytics e.g. subgraph mining</a:t>
            </a:r>
          </a:p>
        </p:txBody>
      </p:sp>
      <p:sp>
        <p:nvSpPr>
          <p:cNvPr id="24" name="TextBox 23">
            <a:extLst>
              <a:ext uri="{FF2B5EF4-FFF2-40B4-BE49-F238E27FC236}">
                <a16:creationId xmlns:a16="http://schemas.microsoft.com/office/drawing/2014/main" id="{F6528EA6-859C-45FA-A9EB-DB6034CAD441}"/>
              </a:ext>
            </a:extLst>
          </p:cNvPr>
          <p:cNvSpPr txBox="1"/>
          <p:nvPr/>
        </p:nvSpPr>
        <p:spPr>
          <a:xfrm>
            <a:off x="8456870" y="2226453"/>
            <a:ext cx="673544" cy="400110"/>
          </a:xfrm>
          <a:prstGeom prst="rect">
            <a:avLst/>
          </a:prstGeom>
          <a:noFill/>
          <a:ln w="12700">
            <a:solidFill>
              <a:schemeClr val="tx1"/>
            </a:solidFill>
          </a:ln>
        </p:spPr>
        <p:txBody>
          <a:bodyPr wrap="square" rtlCol="0">
            <a:spAutoFit/>
          </a:bodyPr>
          <a:lstStyle/>
          <a:p>
            <a:r>
              <a:rPr lang="en-US" sz="2000" b="1" dirty="0"/>
              <a:t>LDA</a:t>
            </a:r>
          </a:p>
        </p:txBody>
      </p:sp>
      <p:sp>
        <p:nvSpPr>
          <p:cNvPr id="25" name="TextBox 24">
            <a:extLst>
              <a:ext uri="{FF2B5EF4-FFF2-40B4-BE49-F238E27FC236}">
                <a16:creationId xmlns:a16="http://schemas.microsoft.com/office/drawing/2014/main" id="{9412BE83-7D42-47C6-924B-78FD2E9228A3}"/>
              </a:ext>
            </a:extLst>
          </p:cNvPr>
          <p:cNvSpPr txBox="1"/>
          <p:nvPr/>
        </p:nvSpPr>
        <p:spPr>
          <a:xfrm>
            <a:off x="4757762" y="3627742"/>
            <a:ext cx="2676476" cy="707886"/>
          </a:xfrm>
          <a:prstGeom prst="rect">
            <a:avLst/>
          </a:prstGeom>
          <a:noFill/>
          <a:ln w="12700">
            <a:solidFill>
              <a:schemeClr val="tx1"/>
            </a:solidFill>
          </a:ln>
        </p:spPr>
        <p:txBody>
          <a:bodyPr wrap="square" rtlCol="0">
            <a:spAutoFit/>
          </a:bodyPr>
          <a:lstStyle/>
          <a:p>
            <a:r>
              <a:rPr lang="en-US" sz="2000" b="1" dirty="0">
                <a:solidFill>
                  <a:srgbClr val="FF0000"/>
                </a:solidFill>
              </a:rPr>
              <a:t>Linear Algebra at core (often not sparse)</a:t>
            </a:r>
          </a:p>
        </p:txBody>
      </p:sp>
      <p:cxnSp>
        <p:nvCxnSpPr>
          <p:cNvPr id="27" name="Straight Arrow Connector 26">
            <a:extLst>
              <a:ext uri="{FF2B5EF4-FFF2-40B4-BE49-F238E27FC236}">
                <a16:creationId xmlns:a16="http://schemas.microsoft.com/office/drawing/2014/main" id="{B8A134AE-79DD-4721-BFBE-9583CE4CD20E}"/>
              </a:ext>
            </a:extLst>
          </p:cNvPr>
          <p:cNvCxnSpPr>
            <a:cxnSpLocks/>
          </p:cNvCxnSpPr>
          <p:nvPr/>
        </p:nvCxnSpPr>
        <p:spPr>
          <a:xfrm flipH="1" flipV="1">
            <a:off x="289700" y="2696059"/>
            <a:ext cx="2" cy="29650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6E987D-1AC2-4152-B74E-EAE8933DB204}"/>
              </a:ext>
            </a:extLst>
          </p:cNvPr>
          <p:cNvCxnSpPr/>
          <p:nvPr/>
        </p:nvCxnSpPr>
        <p:spPr>
          <a:xfrm rot="16200000" flipV="1">
            <a:off x="-78175" y="1312893"/>
            <a:ext cx="86991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B71172-60C5-4391-BE7D-4A1D6B71E6BC}"/>
              </a:ext>
            </a:extLst>
          </p:cNvPr>
          <p:cNvSpPr txBox="1"/>
          <p:nvPr/>
        </p:nvSpPr>
        <p:spPr>
          <a:xfrm>
            <a:off x="76619" y="1903492"/>
            <a:ext cx="1095907" cy="707886"/>
          </a:xfrm>
          <a:prstGeom prst="rect">
            <a:avLst/>
          </a:prstGeom>
          <a:noFill/>
          <a:ln w="12700">
            <a:solidFill>
              <a:srgbClr val="FF0000"/>
            </a:solidFill>
          </a:ln>
        </p:spPr>
        <p:txBody>
          <a:bodyPr wrap="square" rtlCol="0">
            <a:spAutoFit/>
          </a:bodyPr>
          <a:lstStyle/>
          <a:p>
            <a:r>
              <a:rPr lang="en-US" sz="2000" b="1" dirty="0">
                <a:solidFill>
                  <a:srgbClr val="FF0000"/>
                </a:solidFill>
              </a:rPr>
              <a:t>Size of Disk I/O</a:t>
            </a:r>
          </a:p>
        </p:txBody>
      </p:sp>
      <p:sp>
        <p:nvSpPr>
          <p:cNvPr id="31" name="TextBox 30">
            <a:extLst>
              <a:ext uri="{FF2B5EF4-FFF2-40B4-BE49-F238E27FC236}">
                <a16:creationId xmlns:a16="http://schemas.microsoft.com/office/drawing/2014/main" id="{AF395DCA-8CE1-4C74-9684-442B5AB2EBBA}"/>
              </a:ext>
            </a:extLst>
          </p:cNvPr>
          <p:cNvSpPr txBox="1"/>
          <p:nvPr/>
        </p:nvSpPr>
        <p:spPr>
          <a:xfrm>
            <a:off x="9232433" y="785857"/>
            <a:ext cx="1933649" cy="400110"/>
          </a:xfrm>
          <a:prstGeom prst="rect">
            <a:avLst/>
          </a:prstGeom>
          <a:noFill/>
          <a:ln w="12700">
            <a:solidFill>
              <a:schemeClr val="tx1"/>
            </a:solidFill>
          </a:ln>
        </p:spPr>
        <p:txBody>
          <a:bodyPr wrap="square" rtlCol="0">
            <a:spAutoFit/>
          </a:bodyPr>
          <a:lstStyle/>
          <a:p>
            <a:r>
              <a:rPr lang="en-US" sz="2000" b="1" dirty="0">
                <a:solidFill>
                  <a:srgbClr val="FF0000"/>
                </a:solidFill>
              </a:rPr>
              <a:t>Tightly Coupled</a:t>
            </a:r>
          </a:p>
        </p:txBody>
      </p:sp>
      <p:sp>
        <p:nvSpPr>
          <p:cNvPr id="32" name="TextBox 31">
            <a:extLst>
              <a:ext uri="{FF2B5EF4-FFF2-40B4-BE49-F238E27FC236}">
                <a16:creationId xmlns:a16="http://schemas.microsoft.com/office/drawing/2014/main" id="{567AE611-576B-4944-9363-85BC5A2D4B2F}"/>
              </a:ext>
            </a:extLst>
          </p:cNvPr>
          <p:cNvSpPr txBox="1"/>
          <p:nvPr/>
        </p:nvSpPr>
        <p:spPr>
          <a:xfrm>
            <a:off x="832374" y="4520782"/>
            <a:ext cx="2214523" cy="707886"/>
          </a:xfrm>
          <a:prstGeom prst="rect">
            <a:avLst/>
          </a:prstGeom>
          <a:noFill/>
          <a:ln w="12700">
            <a:solidFill>
              <a:schemeClr val="tx1"/>
            </a:solidFill>
          </a:ln>
        </p:spPr>
        <p:txBody>
          <a:bodyPr wrap="square" rtlCol="0">
            <a:spAutoFit/>
          </a:bodyPr>
          <a:lstStyle/>
          <a:p>
            <a:r>
              <a:rPr lang="en-US" sz="2000" b="1" dirty="0"/>
              <a:t>Parameter sweep simulations</a:t>
            </a:r>
          </a:p>
        </p:txBody>
      </p:sp>
      <p:sp>
        <p:nvSpPr>
          <p:cNvPr id="3" name="Content Placeholder 2">
            <a:extLst>
              <a:ext uri="{FF2B5EF4-FFF2-40B4-BE49-F238E27FC236}">
                <a16:creationId xmlns:a16="http://schemas.microsoft.com/office/drawing/2014/main" id="{72E42E56-1EA1-4AB2-B9B1-D49D7BE35A75}"/>
              </a:ext>
            </a:extLst>
          </p:cNvPr>
          <p:cNvSpPr>
            <a:spLocks noGrp="1"/>
          </p:cNvSpPr>
          <p:nvPr>
            <p:ph idx="1"/>
          </p:nvPr>
        </p:nvSpPr>
        <p:spPr>
          <a:xfrm>
            <a:off x="409095" y="5266829"/>
            <a:ext cx="8490332" cy="815710"/>
          </a:xfrm>
          <a:ln w="19050">
            <a:solidFill>
              <a:schemeClr val="tx1"/>
            </a:solidFill>
          </a:ln>
        </p:spPr>
        <p:txBody>
          <a:bodyPr tIns="91440" bIns="91440">
            <a:normAutofit fontScale="77500" lnSpcReduction="20000"/>
          </a:bodyPr>
          <a:lstStyle/>
          <a:p>
            <a:pPr marL="0" indent="0" algn="ctr">
              <a:buNone/>
            </a:pPr>
            <a:r>
              <a:rPr lang="en-US" b="1" dirty="0"/>
              <a:t>Just two problem characteristics</a:t>
            </a:r>
          </a:p>
          <a:p>
            <a:pPr marL="0" indent="0" algn="ctr">
              <a:buNone/>
            </a:pPr>
            <a:r>
              <a:rPr lang="en-US" b="1" dirty="0"/>
              <a:t>There is also data/compute distribution seen in grid/edge computing</a:t>
            </a:r>
          </a:p>
        </p:txBody>
      </p:sp>
      <p:sp>
        <p:nvSpPr>
          <p:cNvPr id="4" name="Slide Number Placeholder 3">
            <a:extLst>
              <a:ext uri="{FF2B5EF4-FFF2-40B4-BE49-F238E27FC236}">
                <a16:creationId xmlns:a16="http://schemas.microsoft.com/office/drawing/2014/main" id="{E347FB7C-EAAC-4BD4-82F6-01B471BB14A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331965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CD081-4AC4-4C8D-9D9C-E5BBD087FE67}"/>
              </a:ext>
            </a:extLst>
          </p:cNvPr>
          <p:cNvSpPr>
            <a:spLocks noGrp="1"/>
          </p:cNvSpPr>
          <p:nvPr>
            <p:ph type="title"/>
          </p:nvPr>
        </p:nvSpPr>
        <p:spPr>
          <a:xfrm>
            <a:off x="723129" y="4001566"/>
            <a:ext cx="10515600" cy="1018155"/>
          </a:xfrm>
        </p:spPr>
        <p:txBody>
          <a:bodyPr>
            <a:normAutofit fontScale="90000"/>
          </a:bodyPr>
          <a:lstStyle/>
          <a:p>
            <a:pPr algn="ctr"/>
            <a:br>
              <a:rPr lang="en-US" dirty="0"/>
            </a:br>
            <a:r>
              <a:rPr lang="en-US" dirty="0"/>
              <a:t>Comparing Spark, Flink and MPI</a:t>
            </a:r>
            <a:endParaRPr lang="en-US" b="1" dirty="0">
              <a:latin typeface="+mn-lt"/>
            </a:endParaRPr>
          </a:p>
        </p:txBody>
      </p:sp>
      <p:grpSp>
        <p:nvGrpSpPr>
          <p:cNvPr id="8" name="Group 7">
            <a:extLst>
              <a:ext uri="{FF2B5EF4-FFF2-40B4-BE49-F238E27FC236}">
                <a16:creationId xmlns:a16="http://schemas.microsoft.com/office/drawing/2014/main" id="{7B159E18-1CDC-4CBF-A2DE-E7FEEF8C593C}"/>
              </a:ext>
            </a:extLst>
          </p:cNvPr>
          <p:cNvGrpSpPr/>
          <p:nvPr/>
        </p:nvGrpSpPr>
        <p:grpSpPr>
          <a:xfrm>
            <a:off x="1838385" y="898526"/>
            <a:ext cx="9202233" cy="2438400"/>
            <a:chOff x="1878142" y="136526"/>
            <a:chExt cx="9202233" cy="2438400"/>
          </a:xfrm>
        </p:grpSpPr>
        <p:grpSp>
          <p:nvGrpSpPr>
            <p:cNvPr id="9" name="Group 8">
              <a:extLst>
                <a:ext uri="{FF2B5EF4-FFF2-40B4-BE49-F238E27FC236}">
                  <a16:creationId xmlns:a16="http://schemas.microsoft.com/office/drawing/2014/main" id="{D9DCFDAE-FB21-4E7E-B3E9-AD547CBCE834}"/>
                </a:ext>
              </a:extLst>
            </p:cNvPr>
            <p:cNvGrpSpPr/>
            <p:nvPr/>
          </p:nvGrpSpPr>
          <p:grpSpPr>
            <a:xfrm>
              <a:off x="1878142" y="136526"/>
              <a:ext cx="7886700" cy="2438400"/>
              <a:chOff x="1952787" y="200751"/>
              <a:chExt cx="7886700" cy="2438400"/>
            </a:xfrm>
          </p:grpSpPr>
          <p:pic>
            <p:nvPicPr>
              <p:cNvPr id="11" name="Picture 2" descr="http://www.iterativemapreduce.org/images/twister.png">
                <a:extLst>
                  <a:ext uri="{FF2B5EF4-FFF2-40B4-BE49-F238E27FC236}">
                    <a16:creationId xmlns:a16="http://schemas.microsoft.com/office/drawing/2014/main" id="{8E01E226-DDDB-43E3-8166-963A9DE62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787" y="200751"/>
                <a:ext cx="7886700" cy="23050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CA18A48-3A2F-46C9-B189-300144D66FD4}"/>
                  </a:ext>
                </a:extLst>
              </p:cNvPr>
              <p:cNvSpPr/>
              <p:nvPr/>
            </p:nvSpPr>
            <p:spPr>
              <a:xfrm>
                <a:off x="3838526" y="2269819"/>
                <a:ext cx="3662541" cy="369332"/>
              </a:xfrm>
              <a:prstGeom prst="rect">
                <a:avLst/>
              </a:prstGeom>
            </p:spPr>
            <p:txBody>
              <a:bodyPr wrap="none">
                <a:spAutoFit/>
              </a:bodyPr>
              <a:lstStyle/>
              <a:p>
                <a:r>
                  <a:rPr lang="en-US" dirty="0"/>
                  <a:t>http://www.iterativemapreduce.org/</a:t>
                </a:r>
              </a:p>
            </p:txBody>
          </p:sp>
        </p:grpSp>
        <p:sp>
          <p:nvSpPr>
            <p:cNvPr id="10" name="Rectangle 9">
              <a:extLst>
                <a:ext uri="{FF2B5EF4-FFF2-40B4-BE49-F238E27FC236}">
                  <a16:creationId xmlns:a16="http://schemas.microsoft.com/office/drawing/2014/main" id="{A9CF084D-ABEC-4C69-BA02-119B93D9B261}"/>
                </a:ext>
              </a:extLst>
            </p:cNvPr>
            <p:cNvSpPr/>
            <p:nvPr/>
          </p:nvSpPr>
          <p:spPr>
            <a:xfrm>
              <a:off x="8813036" y="240758"/>
              <a:ext cx="2267339" cy="1785104"/>
            </a:xfrm>
            <a:prstGeom prst="rect">
              <a:avLst/>
            </a:prstGeom>
            <a:noFill/>
          </p:spPr>
          <p:txBody>
            <a:bodyPr wrap="square" lIns="91440" tIns="45720" rIns="91440" bIns="45720">
              <a:spAutoFit/>
            </a:bodyPr>
            <a:lstStyle/>
            <a:p>
              <a:pPr algn="ctr"/>
              <a:r>
                <a:rPr lang="en-US" sz="110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2</a:t>
              </a:r>
            </a:p>
          </p:txBody>
        </p:sp>
      </p:grpSp>
      <p:sp>
        <p:nvSpPr>
          <p:cNvPr id="2" name="Slide Number Placeholder 1">
            <a:extLst>
              <a:ext uri="{FF2B5EF4-FFF2-40B4-BE49-F238E27FC236}">
                <a16:creationId xmlns:a16="http://schemas.microsoft.com/office/drawing/2014/main" id="{26594AE9-A8F2-4E2E-858D-E44DED41DF7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33</a:t>
            </a:fld>
            <a:endParaRPr lang="en-US">
              <a:solidFill>
                <a:prstClr val="black">
                  <a:tint val="75000"/>
                </a:prstClr>
              </a:solidFill>
            </a:endParaRPr>
          </a:p>
        </p:txBody>
      </p:sp>
      <p:sp>
        <p:nvSpPr>
          <p:cNvPr id="3" name="Date Placeholder 2">
            <a:extLst>
              <a:ext uri="{FF2B5EF4-FFF2-40B4-BE49-F238E27FC236}">
                <a16:creationId xmlns:a16="http://schemas.microsoft.com/office/drawing/2014/main" id="{5E258180-251C-4810-8CA4-D571BB54520A}"/>
              </a:ext>
            </a:extLst>
          </p:cNvPr>
          <p:cNvSpPr>
            <a:spLocks noGrp="1"/>
          </p:cNvSpPr>
          <p:nvPr>
            <p:ph type="dt" sz="half" idx="2"/>
          </p:nvPr>
        </p:nvSpPr>
        <p:spPr/>
        <p:txBody>
          <a:bodyPr/>
          <a:lstStyle/>
          <a:p>
            <a:fld id="{4433E2C0-9D50-4B86-A412-48E7BB6477AE}"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1503357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Machine Learning with MPI, Spark and </a:t>
            </a:r>
            <a:r>
              <a:rPr lang="en-US" b="1" dirty="0" err="1">
                <a:latin typeface="+mn-lt"/>
              </a:rPr>
              <a:t>Flink</a:t>
            </a:r>
            <a:endParaRPr lang="en-US" b="1" dirty="0">
              <a:latin typeface="+mn-lt"/>
            </a:endParaRPr>
          </a:p>
        </p:txBody>
      </p:sp>
      <p:sp>
        <p:nvSpPr>
          <p:cNvPr id="3" name="Content Placeholder 2"/>
          <p:cNvSpPr>
            <a:spLocks noGrp="1"/>
          </p:cNvSpPr>
          <p:nvPr>
            <p:ph idx="1"/>
          </p:nvPr>
        </p:nvSpPr>
        <p:spPr>
          <a:xfrm>
            <a:off x="470115" y="1479843"/>
            <a:ext cx="11251770" cy="4351338"/>
          </a:xfrm>
        </p:spPr>
        <p:txBody>
          <a:bodyPr>
            <a:normAutofit lnSpcReduction="10000"/>
          </a:bodyPr>
          <a:lstStyle/>
          <a:p>
            <a:r>
              <a:rPr lang="en-US" dirty="0"/>
              <a:t>Three algorithms implemented in three runtimes</a:t>
            </a:r>
          </a:p>
          <a:p>
            <a:pPr lvl="1"/>
            <a:r>
              <a:rPr lang="en-US" dirty="0"/>
              <a:t>Multidimensional Scaling (MDS)</a:t>
            </a:r>
          </a:p>
          <a:p>
            <a:pPr lvl="1"/>
            <a:r>
              <a:rPr lang="en-US" dirty="0" err="1"/>
              <a:t>Terasort</a:t>
            </a:r>
            <a:endParaRPr lang="en-US" dirty="0"/>
          </a:p>
          <a:p>
            <a:pPr lvl="1"/>
            <a:r>
              <a:rPr lang="en-US" dirty="0"/>
              <a:t>K-Means (drop as no time and looked at later)</a:t>
            </a:r>
          </a:p>
          <a:p>
            <a:r>
              <a:rPr lang="en-US" dirty="0"/>
              <a:t>Implementation in Java</a:t>
            </a:r>
          </a:p>
          <a:p>
            <a:pPr lvl="1"/>
            <a:r>
              <a:rPr lang="en-US" dirty="0"/>
              <a:t>MDS is the most complex algorithm - three nested parallel loops</a:t>
            </a:r>
          </a:p>
          <a:p>
            <a:pPr lvl="1"/>
            <a:r>
              <a:rPr lang="en-US" dirty="0"/>
              <a:t>K-Means - one parallel loop</a:t>
            </a:r>
          </a:p>
          <a:p>
            <a:pPr lvl="1"/>
            <a:r>
              <a:rPr lang="en-US" dirty="0" err="1"/>
              <a:t>Terasort</a:t>
            </a:r>
            <a:r>
              <a:rPr lang="en-US" dirty="0"/>
              <a:t> - no iterations</a:t>
            </a:r>
          </a:p>
          <a:p>
            <a:pPr lvl="1"/>
            <a:endParaRPr lang="en-US" dirty="0"/>
          </a:p>
          <a:p>
            <a:r>
              <a:rPr lang="en-US" dirty="0"/>
              <a:t>With care, Java performance ~ C performance</a:t>
            </a:r>
          </a:p>
          <a:p>
            <a:r>
              <a:rPr lang="en-US" dirty="0"/>
              <a:t>Without care, Java performance &lt;&lt; C performance (details omitted)</a:t>
            </a:r>
          </a:p>
          <a:p>
            <a:pPr lvl="1"/>
            <a:endParaRPr lang="en-US" sz="3200" dirty="0"/>
          </a:p>
        </p:txBody>
      </p:sp>
      <p:sp>
        <p:nvSpPr>
          <p:cNvPr id="4" name="Slide Number Placeholder 3">
            <a:extLst>
              <a:ext uri="{FF2B5EF4-FFF2-40B4-BE49-F238E27FC236}">
                <a16:creationId xmlns:a16="http://schemas.microsoft.com/office/drawing/2014/main" id="{8260F8A4-309F-42BB-B442-731B704D2D3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34</a:t>
            </a:fld>
            <a:endParaRPr lang="en-US">
              <a:solidFill>
                <a:prstClr val="black">
                  <a:tint val="75000"/>
                </a:prstClr>
              </a:solidFill>
            </a:endParaRPr>
          </a:p>
        </p:txBody>
      </p:sp>
      <p:sp>
        <p:nvSpPr>
          <p:cNvPr id="5" name="Date Placeholder 4">
            <a:extLst>
              <a:ext uri="{FF2B5EF4-FFF2-40B4-BE49-F238E27FC236}">
                <a16:creationId xmlns:a16="http://schemas.microsoft.com/office/drawing/2014/main" id="{1035D22A-50EB-46D8-93AE-3D0CE3A8AD4C}"/>
              </a:ext>
            </a:extLst>
          </p:cNvPr>
          <p:cNvSpPr>
            <a:spLocks noGrp="1"/>
          </p:cNvSpPr>
          <p:nvPr>
            <p:ph type="dt" sz="half" idx="10"/>
          </p:nvPr>
        </p:nvSpPr>
        <p:spPr/>
        <p:txBody>
          <a:bodyPr/>
          <a:lstStyle/>
          <a:p>
            <a:fld id="{D4FA0D51-297B-4CC5-9714-5D49091AB1DC}"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39372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17" y="199071"/>
            <a:ext cx="11438293" cy="976604"/>
          </a:xfrm>
        </p:spPr>
        <p:txBody>
          <a:bodyPr>
            <a:normAutofit/>
          </a:bodyPr>
          <a:lstStyle/>
          <a:p>
            <a:r>
              <a:rPr lang="en-US" b="1" dirty="0">
                <a:latin typeface="+mn-lt"/>
              </a:rPr>
              <a:t>Multidimensional Scaling: </a:t>
            </a:r>
            <a:r>
              <a:rPr lang="en-US" sz="3600" b="1" dirty="0">
                <a:latin typeface="+mn-lt"/>
              </a:rPr>
              <a:t>3 Nested Parallel Sections</a:t>
            </a:r>
            <a:endParaRPr lang="en-US" b="1" dirty="0">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806" y="1203378"/>
            <a:ext cx="2641180" cy="4749105"/>
          </a:xfrm>
          <a:prstGeom prst="rect">
            <a:avLst/>
          </a:prstGeom>
        </p:spPr>
      </p:pic>
      <p:sp>
        <p:nvSpPr>
          <p:cNvPr id="7" name="Rectangle 6"/>
          <p:cNvSpPr/>
          <p:nvPr/>
        </p:nvSpPr>
        <p:spPr>
          <a:xfrm>
            <a:off x="3234368" y="5029153"/>
            <a:ext cx="4098759" cy="1015663"/>
          </a:xfrm>
          <a:prstGeom prst="rect">
            <a:avLst/>
          </a:prstGeom>
        </p:spPr>
        <p:txBody>
          <a:bodyPr wrap="square">
            <a:spAutoFit/>
          </a:bodyPr>
          <a:lstStyle/>
          <a:p>
            <a:pPr algn="ctr"/>
            <a:r>
              <a:rPr lang="en-US" sz="2000" dirty="0"/>
              <a:t>MDS execution time on </a:t>
            </a:r>
            <a:r>
              <a:rPr lang="en-US" sz="2000" b="1" dirty="0"/>
              <a:t>16 nodes </a:t>
            </a:r>
            <a:r>
              <a:rPr lang="en-US" sz="2000" dirty="0"/>
              <a:t>with 20 processes in each node with varying number of points</a:t>
            </a:r>
          </a:p>
        </p:txBody>
      </p:sp>
      <p:sp>
        <p:nvSpPr>
          <p:cNvPr id="8" name="Rectangle 7"/>
          <p:cNvSpPr/>
          <p:nvPr/>
        </p:nvSpPr>
        <p:spPr>
          <a:xfrm>
            <a:off x="8103003" y="4752107"/>
            <a:ext cx="3674130" cy="1200329"/>
          </a:xfrm>
          <a:prstGeom prst="rect">
            <a:avLst/>
          </a:prstGeom>
        </p:spPr>
        <p:txBody>
          <a:bodyPr wrap="square">
            <a:spAutoFit/>
          </a:bodyPr>
          <a:lstStyle/>
          <a:p>
            <a:pPr algn="ctr"/>
            <a:r>
              <a:rPr lang="en-US" dirty="0"/>
              <a:t>MDS execution time with 32000 points on </a:t>
            </a:r>
            <a:r>
              <a:rPr lang="en-US" b="1" dirty="0"/>
              <a:t>varying number of nodes</a:t>
            </a:r>
            <a:r>
              <a:rPr lang="en-US" dirty="0"/>
              <a:t>. Each node runs 20 parallel tasks</a:t>
            </a:r>
          </a:p>
          <a:p>
            <a:pPr algn="ctr"/>
            <a:r>
              <a:rPr lang="en-US" dirty="0"/>
              <a:t>Spark, Flink No Speedup</a:t>
            </a:r>
          </a:p>
        </p:txBody>
      </p:sp>
      <p:grpSp>
        <p:nvGrpSpPr>
          <p:cNvPr id="9" name="Group 8">
            <a:extLst>
              <a:ext uri="{FF2B5EF4-FFF2-40B4-BE49-F238E27FC236}">
                <a16:creationId xmlns:a16="http://schemas.microsoft.com/office/drawing/2014/main" id="{BEED6F8A-FBF3-42C4-9643-6D4340BA80AB}"/>
              </a:ext>
            </a:extLst>
          </p:cNvPr>
          <p:cNvGrpSpPr/>
          <p:nvPr/>
        </p:nvGrpSpPr>
        <p:grpSpPr>
          <a:xfrm>
            <a:off x="3099000" y="1742516"/>
            <a:ext cx="8781810" cy="2802763"/>
            <a:chOff x="3099000" y="1742516"/>
            <a:chExt cx="8781810" cy="2802763"/>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080" y="1742516"/>
              <a:ext cx="4113730" cy="279390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000" y="1742516"/>
              <a:ext cx="4664807" cy="2802763"/>
            </a:xfrm>
            <a:prstGeom prst="rect">
              <a:avLst/>
            </a:prstGeom>
          </p:spPr>
        </p:pic>
        <p:sp>
          <p:nvSpPr>
            <p:cNvPr id="3" name="TextBox 2">
              <a:extLst>
                <a:ext uri="{FF2B5EF4-FFF2-40B4-BE49-F238E27FC236}">
                  <a16:creationId xmlns:a16="http://schemas.microsoft.com/office/drawing/2014/main" id="{4B1B02A8-29DC-46FC-A942-C532008B4D66}"/>
                </a:ext>
              </a:extLst>
            </p:cNvPr>
            <p:cNvSpPr txBox="1"/>
            <p:nvPr/>
          </p:nvSpPr>
          <p:spPr>
            <a:xfrm>
              <a:off x="4598307" y="2303188"/>
              <a:ext cx="770021" cy="369332"/>
            </a:xfrm>
            <a:prstGeom prst="rect">
              <a:avLst/>
            </a:prstGeom>
            <a:noFill/>
          </p:spPr>
          <p:txBody>
            <a:bodyPr wrap="square" rtlCol="0">
              <a:spAutoFit/>
            </a:bodyPr>
            <a:lstStyle/>
            <a:p>
              <a:r>
                <a:rPr lang="en-US" b="1" dirty="0">
                  <a:solidFill>
                    <a:srgbClr val="0070C0"/>
                  </a:solidFill>
                </a:rPr>
                <a:t>Flink</a:t>
              </a:r>
            </a:p>
          </p:txBody>
        </p:sp>
        <p:sp>
          <p:nvSpPr>
            <p:cNvPr id="12" name="TextBox 11">
              <a:extLst>
                <a:ext uri="{FF2B5EF4-FFF2-40B4-BE49-F238E27FC236}">
                  <a16:creationId xmlns:a16="http://schemas.microsoft.com/office/drawing/2014/main" id="{2ACAC893-AA8D-40BE-8183-2C0C9E4C7216}"/>
                </a:ext>
              </a:extLst>
            </p:cNvPr>
            <p:cNvSpPr txBox="1"/>
            <p:nvPr/>
          </p:nvSpPr>
          <p:spPr>
            <a:xfrm>
              <a:off x="4444974" y="2971728"/>
              <a:ext cx="770021" cy="369332"/>
            </a:xfrm>
            <a:prstGeom prst="rect">
              <a:avLst/>
            </a:prstGeom>
            <a:noFill/>
          </p:spPr>
          <p:txBody>
            <a:bodyPr wrap="square" rtlCol="0">
              <a:spAutoFit/>
            </a:bodyPr>
            <a:lstStyle/>
            <a:p>
              <a:r>
                <a:rPr lang="en-US" b="1" dirty="0">
                  <a:solidFill>
                    <a:schemeClr val="tx1">
                      <a:lumMod val="50000"/>
                      <a:lumOff val="50000"/>
                    </a:schemeClr>
                  </a:solidFill>
                </a:rPr>
                <a:t>Spark</a:t>
              </a:r>
            </a:p>
          </p:txBody>
        </p:sp>
        <p:sp>
          <p:nvSpPr>
            <p:cNvPr id="13" name="TextBox 12">
              <a:extLst>
                <a:ext uri="{FF2B5EF4-FFF2-40B4-BE49-F238E27FC236}">
                  <a16:creationId xmlns:a16="http://schemas.microsoft.com/office/drawing/2014/main" id="{2A832E50-AF28-40B0-BA29-B531B802CB83}"/>
                </a:ext>
              </a:extLst>
            </p:cNvPr>
            <p:cNvSpPr txBox="1"/>
            <p:nvPr/>
          </p:nvSpPr>
          <p:spPr>
            <a:xfrm>
              <a:off x="6161663" y="3483922"/>
              <a:ext cx="770021" cy="369332"/>
            </a:xfrm>
            <a:prstGeom prst="rect">
              <a:avLst/>
            </a:prstGeom>
            <a:noFill/>
          </p:spPr>
          <p:txBody>
            <a:bodyPr wrap="square" rtlCol="0">
              <a:spAutoFit/>
            </a:bodyPr>
            <a:lstStyle/>
            <a:p>
              <a:r>
                <a:rPr lang="en-US" b="1" dirty="0">
                  <a:solidFill>
                    <a:srgbClr val="FF0000"/>
                  </a:solidFill>
                </a:rPr>
                <a:t>MPI</a:t>
              </a:r>
            </a:p>
          </p:txBody>
        </p:sp>
      </p:grpSp>
      <p:sp>
        <p:nvSpPr>
          <p:cNvPr id="14" name="TextBox 13">
            <a:extLst>
              <a:ext uri="{FF2B5EF4-FFF2-40B4-BE49-F238E27FC236}">
                <a16:creationId xmlns:a16="http://schemas.microsoft.com/office/drawing/2014/main" id="{46DA4D3C-B83F-4A1B-86AD-9069FF7162B3}"/>
              </a:ext>
            </a:extLst>
          </p:cNvPr>
          <p:cNvSpPr txBox="1"/>
          <p:nvPr/>
        </p:nvSpPr>
        <p:spPr>
          <a:xfrm>
            <a:off x="3119112" y="4593390"/>
            <a:ext cx="4356770" cy="369332"/>
          </a:xfrm>
          <a:prstGeom prst="rect">
            <a:avLst/>
          </a:prstGeom>
          <a:noFill/>
        </p:spPr>
        <p:txBody>
          <a:bodyPr wrap="none" rtlCol="0">
            <a:spAutoFit/>
          </a:bodyPr>
          <a:lstStyle/>
          <a:p>
            <a:r>
              <a:rPr lang="en-US" dirty="0"/>
              <a:t>MPI Factor of 20-200 Faster than Spark/Flink</a:t>
            </a:r>
          </a:p>
        </p:txBody>
      </p:sp>
      <p:sp>
        <p:nvSpPr>
          <p:cNvPr id="15" name="TextBox 14">
            <a:extLst>
              <a:ext uri="{FF2B5EF4-FFF2-40B4-BE49-F238E27FC236}">
                <a16:creationId xmlns:a16="http://schemas.microsoft.com/office/drawing/2014/main" id="{D31FDED7-66C9-4349-8CD3-2804D9B29D79}"/>
              </a:ext>
            </a:extLst>
          </p:cNvPr>
          <p:cNvSpPr txBox="1"/>
          <p:nvPr/>
        </p:nvSpPr>
        <p:spPr>
          <a:xfrm>
            <a:off x="3891474" y="1175675"/>
            <a:ext cx="2278188" cy="461665"/>
          </a:xfrm>
          <a:prstGeom prst="rect">
            <a:avLst/>
          </a:prstGeom>
          <a:noFill/>
        </p:spPr>
        <p:txBody>
          <a:bodyPr wrap="none" rtlCol="0">
            <a:spAutoFit/>
          </a:bodyPr>
          <a:lstStyle/>
          <a:p>
            <a:r>
              <a:rPr lang="en-US" sz="2400" dirty="0" err="1"/>
              <a:t>Kmeans</a:t>
            </a:r>
            <a:r>
              <a:rPr lang="en-US" sz="2400" dirty="0"/>
              <a:t> also bad</a:t>
            </a:r>
          </a:p>
        </p:txBody>
      </p:sp>
      <p:sp>
        <p:nvSpPr>
          <p:cNvPr id="16" name="Slide Number Placeholder 15">
            <a:extLst>
              <a:ext uri="{FF2B5EF4-FFF2-40B4-BE49-F238E27FC236}">
                <a16:creationId xmlns:a16="http://schemas.microsoft.com/office/drawing/2014/main" id="{4FA33053-5D40-4446-8910-EA2214FF1D1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35</a:t>
            </a:fld>
            <a:endParaRPr lang="en-US">
              <a:solidFill>
                <a:prstClr val="black">
                  <a:tint val="75000"/>
                </a:prstClr>
              </a:solidFill>
            </a:endParaRPr>
          </a:p>
        </p:txBody>
      </p:sp>
      <p:sp>
        <p:nvSpPr>
          <p:cNvPr id="10" name="Date Placeholder 9">
            <a:extLst>
              <a:ext uri="{FF2B5EF4-FFF2-40B4-BE49-F238E27FC236}">
                <a16:creationId xmlns:a16="http://schemas.microsoft.com/office/drawing/2014/main" id="{A9ABA587-B11E-47AC-BE0E-6A7A4E7655AD}"/>
              </a:ext>
            </a:extLst>
          </p:cNvPr>
          <p:cNvSpPr>
            <a:spLocks noGrp="1"/>
          </p:cNvSpPr>
          <p:nvPr>
            <p:ph type="dt" sz="half" idx="10"/>
          </p:nvPr>
        </p:nvSpPr>
        <p:spPr/>
        <p:txBody>
          <a:bodyPr/>
          <a:lstStyle/>
          <a:p>
            <a:fld id="{E7CF760A-B6BE-4A1C-824C-48F1BC1AE106}"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835319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204" y="64874"/>
            <a:ext cx="2927888" cy="1325563"/>
          </a:xfrm>
        </p:spPr>
        <p:txBody>
          <a:bodyPr>
            <a:normAutofit/>
          </a:bodyPr>
          <a:lstStyle/>
          <a:p>
            <a:r>
              <a:rPr lang="en-US" dirty="0" err="1">
                <a:latin typeface="+mn-lt"/>
              </a:rPr>
              <a:t>Terasort</a:t>
            </a:r>
            <a:endParaRPr lang="en-US"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109" y="257695"/>
            <a:ext cx="5146687" cy="33832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04" y="1753924"/>
            <a:ext cx="4626482" cy="3740688"/>
          </a:xfrm>
          <a:prstGeom prst="rect">
            <a:avLst/>
          </a:prstGeom>
        </p:spPr>
      </p:pic>
      <p:sp>
        <p:nvSpPr>
          <p:cNvPr id="6" name="TextBox 5"/>
          <p:cNvSpPr txBox="1"/>
          <p:nvPr/>
        </p:nvSpPr>
        <p:spPr>
          <a:xfrm>
            <a:off x="1102441" y="1159604"/>
            <a:ext cx="3563924" cy="461665"/>
          </a:xfrm>
          <a:prstGeom prst="rect">
            <a:avLst/>
          </a:prstGeom>
          <a:noFill/>
        </p:spPr>
        <p:txBody>
          <a:bodyPr wrap="none" rtlCol="0">
            <a:spAutoFit/>
          </a:bodyPr>
          <a:lstStyle/>
          <a:p>
            <a:r>
              <a:rPr lang="en-US" sz="2400" dirty="0"/>
              <a:t>Sorting 1TB of data records</a:t>
            </a:r>
          </a:p>
        </p:txBody>
      </p:sp>
      <p:sp>
        <p:nvSpPr>
          <p:cNvPr id="7" name="TextBox 6"/>
          <p:cNvSpPr txBox="1"/>
          <p:nvPr/>
        </p:nvSpPr>
        <p:spPr>
          <a:xfrm>
            <a:off x="6392487" y="3769341"/>
            <a:ext cx="5541489" cy="1938992"/>
          </a:xfrm>
          <a:prstGeom prst="rect">
            <a:avLst/>
          </a:prstGeom>
          <a:noFill/>
        </p:spPr>
        <p:txBody>
          <a:bodyPr wrap="square" rtlCol="0">
            <a:spAutoFit/>
          </a:bodyPr>
          <a:lstStyle/>
          <a:p>
            <a:pPr algn="ctr"/>
            <a:r>
              <a:rPr lang="en-US" sz="2000" dirty="0" err="1"/>
              <a:t>Terasort</a:t>
            </a:r>
            <a:r>
              <a:rPr lang="en-US" sz="2000" dirty="0"/>
              <a:t> execution time in 64 and 32 nodes. Only MPI shows the sorting time and communication time as other two frameworks doesn't provide a clear method to accurately measure them. Sorting time includes data save time. </a:t>
            </a:r>
          </a:p>
          <a:p>
            <a:pPr algn="ctr"/>
            <a:r>
              <a:rPr lang="en-US" sz="2000" dirty="0"/>
              <a:t>MPI-IB - MPI with </a:t>
            </a:r>
            <a:r>
              <a:rPr lang="en-US" sz="2000" dirty="0" err="1"/>
              <a:t>Infiniband</a:t>
            </a:r>
            <a:endParaRPr lang="en-US" sz="2000" dirty="0"/>
          </a:p>
        </p:txBody>
      </p:sp>
      <p:sp>
        <p:nvSpPr>
          <p:cNvPr id="10" name="TextBox 9"/>
          <p:cNvSpPr txBox="1"/>
          <p:nvPr/>
        </p:nvSpPr>
        <p:spPr>
          <a:xfrm>
            <a:off x="571161" y="5627268"/>
            <a:ext cx="4944687" cy="400110"/>
          </a:xfrm>
          <a:prstGeom prst="rect">
            <a:avLst/>
          </a:prstGeom>
          <a:noFill/>
        </p:spPr>
        <p:txBody>
          <a:bodyPr wrap="none" rtlCol="0">
            <a:spAutoFit/>
          </a:bodyPr>
          <a:lstStyle/>
          <a:p>
            <a:r>
              <a:rPr lang="en-US" sz="2000" dirty="0"/>
              <a:t>Partition the data using a sample and regroup</a:t>
            </a:r>
          </a:p>
        </p:txBody>
      </p:sp>
      <p:sp>
        <p:nvSpPr>
          <p:cNvPr id="3" name="Slide Number Placeholder 2">
            <a:extLst>
              <a:ext uri="{FF2B5EF4-FFF2-40B4-BE49-F238E27FC236}">
                <a16:creationId xmlns:a16="http://schemas.microsoft.com/office/drawing/2014/main" id="{DC879924-62F3-4E1F-A9CC-41824D180B9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36</a:t>
            </a:fld>
            <a:endParaRPr lang="en-US">
              <a:solidFill>
                <a:prstClr val="black">
                  <a:tint val="75000"/>
                </a:prstClr>
              </a:solidFill>
            </a:endParaRPr>
          </a:p>
        </p:txBody>
      </p:sp>
      <p:sp>
        <p:nvSpPr>
          <p:cNvPr id="8" name="Date Placeholder 7">
            <a:extLst>
              <a:ext uri="{FF2B5EF4-FFF2-40B4-BE49-F238E27FC236}">
                <a16:creationId xmlns:a16="http://schemas.microsoft.com/office/drawing/2014/main" id="{571C8CF0-32F8-4087-868A-16647B3F2E0D}"/>
              </a:ext>
            </a:extLst>
          </p:cNvPr>
          <p:cNvSpPr>
            <a:spLocks noGrp="1"/>
          </p:cNvSpPr>
          <p:nvPr>
            <p:ph type="dt" sz="half" idx="10"/>
          </p:nvPr>
        </p:nvSpPr>
        <p:spPr/>
        <p:txBody>
          <a:bodyPr/>
          <a:lstStyle/>
          <a:p>
            <a:fld id="{E1D8B7D7-FC94-4055-A42C-2E4A138D35D6}"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627788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CD081-4AC4-4C8D-9D9C-E5BBD087FE67}"/>
              </a:ext>
            </a:extLst>
          </p:cNvPr>
          <p:cNvSpPr>
            <a:spLocks noGrp="1"/>
          </p:cNvSpPr>
          <p:nvPr>
            <p:ph type="title"/>
          </p:nvPr>
        </p:nvSpPr>
        <p:spPr>
          <a:xfrm>
            <a:off x="838200" y="4763566"/>
            <a:ext cx="10515600" cy="1018155"/>
          </a:xfrm>
        </p:spPr>
        <p:txBody>
          <a:bodyPr>
            <a:normAutofit fontScale="90000"/>
          </a:bodyPr>
          <a:lstStyle/>
          <a:p>
            <a:pPr algn="ctr"/>
            <a:br>
              <a:rPr lang="en-US" dirty="0"/>
            </a:br>
            <a:r>
              <a:rPr lang="en-US" dirty="0"/>
              <a:t>Programming Environment for Global AI and Modeling Supercomputer GAIMSC </a:t>
            </a:r>
            <a:endParaRPr lang="en-US" b="1" dirty="0">
              <a:latin typeface="+mn-lt"/>
            </a:endParaRPr>
          </a:p>
        </p:txBody>
      </p:sp>
      <p:grpSp>
        <p:nvGrpSpPr>
          <p:cNvPr id="8" name="Group 7">
            <a:extLst>
              <a:ext uri="{FF2B5EF4-FFF2-40B4-BE49-F238E27FC236}">
                <a16:creationId xmlns:a16="http://schemas.microsoft.com/office/drawing/2014/main" id="{7B159E18-1CDC-4CBF-A2DE-E7FEEF8C593C}"/>
              </a:ext>
            </a:extLst>
          </p:cNvPr>
          <p:cNvGrpSpPr/>
          <p:nvPr/>
        </p:nvGrpSpPr>
        <p:grpSpPr>
          <a:xfrm>
            <a:off x="1838385" y="898526"/>
            <a:ext cx="9202233" cy="2438400"/>
            <a:chOff x="1878142" y="136526"/>
            <a:chExt cx="9202233" cy="2438400"/>
          </a:xfrm>
        </p:grpSpPr>
        <p:grpSp>
          <p:nvGrpSpPr>
            <p:cNvPr id="9" name="Group 8">
              <a:extLst>
                <a:ext uri="{FF2B5EF4-FFF2-40B4-BE49-F238E27FC236}">
                  <a16:creationId xmlns:a16="http://schemas.microsoft.com/office/drawing/2014/main" id="{D9DCFDAE-FB21-4E7E-B3E9-AD547CBCE834}"/>
                </a:ext>
              </a:extLst>
            </p:cNvPr>
            <p:cNvGrpSpPr/>
            <p:nvPr/>
          </p:nvGrpSpPr>
          <p:grpSpPr>
            <a:xfrm>
              <a:off x="1878142" y="136526"/>
              <a:ext cx="7886700" cy="2438400"/>
              <a:chOff x="1952787" y="200751"/>
              <a:chExt cx="7886700" cy="2438400"/>
            </a:xfrm>
          </p:grpSpPr>
          <p:pic>
            <p:nvPicPr>
              <p:cNvPr id="11" name="Picture 2" descr="http://www.iterativemapreduce.org/images/twister.png">
                <a:extLst>
                  <a:ext uri="{FF2B5EF4-FFF2-40B4-BE49-F238E27FC236}">
                    <a16:creationId xmlns:a16="http://schemas.microsoft.com/office/drawing/2014/main" id="{8E01E226-DDDB-43E3-8166-963A9DE62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787" y="200751"/>
                <a:ext cx="7886700" cy="23050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CA18A48-3A2F-46C9-B189-300144D66FD4}"/>
                  </a:ext>
                </a:extLst>
              </p:cNvPr>
              <p:cNvSpPr/>
              <p:nvPr/>
            </p:nvSpPr>
            <p:spPr>
              <a:xfrm>
                <a:off x="3838526" y="2269819"/>
                <a:ext cx="3662541" cy="369332"/>
              </a:xfrm>
              <a:prstGeom prst="rect">
                <a:avLst/>
              </a:prstGeom>
            </p:spPr>
            <p:txBody>
              <a:bodyPr wrap="none">
                <a:spAutoFit/>
              </a:bodyPr>
              <a:lstStyle/>
              <a:p>
                <a:r>
                  <a:rPr lang="en-US" dirty="0"/>
                  <a:t>http://www.iterativemapreduce.org/</a:t>
                </a:r>
              </a:p>
            </p:txBody>
          </p:sp>
        </p:grpSp>
        <p:sp>
          <p:nvSpPr>
            <p:cNvPr id="10" name="Rectangle 9">
              <a:extLst>
                <a:ext uri="{FF2B5EF4-FFF2-40B4-BE49-F238E27FC236}">
                  <a16:creationId xmlns:a16="http://schemas.microsoft.com/office/drawing/2014/main" id="{A9CF084D-ABEC-4C69-BA02-119B93D9B261}"/>
                </a:ext>
              </a:extLst>
            </p:cNvPr>
            <p:cNvSpPr/>
            <p:nvPr/>
          </p:nvSpPr>
          <p:spPr>
            <a:xfrm>
              <a:off x="8813036" y="240758"/>
              <a:ext cx="2267339" cy="1785104"/>
            </a:xfrm>
            <a:prstGeom prst="rect">
              <a:avLst/>
            </a:prstGeom>
            <a:noFill/>
          </p:spPr>
          <p:txBody>
            <a:bodyPr wrap="square" lIns="91440" tIns="45720" rIns="91440" bIns="45720">
              <a:spAutoFit/>
            </a:bodyPr>
            <a:lstStyle/>
            <a:p>
              <a:pPr algn="ctr"/>
              <a:r>
                <a:rPr lang="en-US" sz="110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2</a:t>
              </a:r>
            </a:p>
          </p:txBody>
        </p:sp>
      </p:grpSp>
      <p:sp>
        <p:nvSpPr>
          <p:cNvPr id="2" name="Slide Number Placeholder 1">
            <a:extLst>
              <a:ext uri="{FF2B5EF4-FFF2-40B4-BE49-F238E27FC236}">
                <a16:creationId xmlns:a16="http://schemas.microsoft.com/office/drawing/2014/main" id="{BE45BD65-F5FA-46C5-A865-E119D303208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37</a:t>
            </a:fld>
            <a:endParaRPr lang="en-US">
              <a:solidFill>
                <a:prstClr val="black">
                  <a:tint val="75000"/>
                </a:prstClr>
              </a:solidFill>
            </a:endParaRPr>
          </a:p>
        </p:txBody>
      </p:sp>
      <p:sp>
        <p:nvSpPr>
          <p:cNvPr id="3" name="Date Placeholder 2">
            <a:extLst>
              <a:ext uri="{FF2B5EF4-FFF2-40B4-BE49-F238E27FC236}">
                <a16:creationId xmlns:a16="http://schemas.microsoft.com/office/drawing/2014/main" id="{D8677A5A-08A0-4C66-AEE3-21C4467BC89C}"/>
              </a:ext>
            </a:extLst>
          </p:cNvPr>
          <p:cNvSpPr>
            <a:spLocks noGrp="1"/>
          </p:cNvSpPr>
          <p:nvPr>
            <p:ph type="dt" sz="half" idx="2"/>
          </p:nvPr>
        </p:nvSpPr>
        <p:spPr/>
        <p:txBody>
          <a:bodyPr/>
          <a:lstStyle/>
          <a:p>
            <a:fld id="{BBCB9671-F735-4886-9A4E-DD158E55F734}"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1810219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B67E5E-8FF6-44EA-8693-CB8EB7DA4F2B}"/>
              </a:ext>
            </a:extLst>
          </p:cNvPr>
          <p:cNvSpPr txBox="1"/>
          <p:nvPr/>
        </p:nvSpPr>
        <p:spPr>
          <a:xfrm>
            <a:off x="4229250" y="6063051"/>
            <a:ext cx="7855175" cy="338554"/>
          </a:xfrm>
          <a:prstGeom prst="rect">
            <a:avLst/>
          </a:prstGeom>
          <a:solidFill>
            <a:schemeClr val="bg1"/>
          </a:solidFill>
        </p:spPr>
        <p:txBody>
          <a:bodyPr wrap="square" rtlCol="0">
            <a:spAutoFit/>
          </a:bodyPr>
          <a:lstStyle/>
          <a:p>
            <a:r>
              <a:rPr lang="en-US" sz="1600" dirty="0"/>
              <a:t>Note Problem and System Architecture ae similar as efficient execution says they must match</a:t>
            </a:r>
          </a:p>
        </p:txBody>
      </p:sp>
      <p:pic>
        <p:nvPicPr>
          <p:cNvPr id="5" name="Picture 4">
            <a:extLst>
              <a:ext uri="{FF2B5EF4-FFF2-40B4-BE49-F238E27FC236}">
                <a16:creationId xmlns:a16="http://schemas.microsoft.com/office/drawing/2014/main" id="{3FD6BC40-060E-487F-91E5-01376483272A}"/>
              </a:ext>
            </a:extLst>
          </p:cNvPr>
          <p:cNvPicPr>
            <a:picLocks noChangeAspect="1"/>
          </p:cNvPicPr>
          <p:nvPr/>
        </p:nvPicPr>
        <p:blipFill rotWithShape="1">
          <a:blip r:embed="rId2"/>
          <a:srcRect l="324" t="16017" r="17346" b="19967"/>
          <a:stretch/>
        </p:blipFill>
        <p:spPr>
          <a:xfrm>
            <a:off x="33856" y="495888"/>
            <a:ext cx="12124287" cy="5337297"/>
          </a:xfrm>
          <a:prstGeom prst="rect">
            <a:avLst/>
          </a:prstGeom>
        </p:spPr>
      </p:pic>
      <p:sp>
        <p:nvSpPr>
          <p:cNvPr id="10" name="TextBox 9">
            <a:extLst>
              <a:ext uri="{FF2B5EF4-FFF2-40B4-BE49-F238E27FC236}">
                <a16:creationId xmlns:a16="http://schemas.microsoft.com/office/drawing/2014/main" id="{4AA3C158-70C4-42D3-81EF-57F623CA55A4}"/>
              </a:ext>
            </a:extLst>
          </p:cNvPr>
          <p:cNvSpPr txBox="1"/>
          <p:nvPr/>
        </p:nvSpPr>
        <p:spPr>
          <a:xfrm>
            <a:off x="1017892" y="5742857"/>
            <a:ext cx="3182518" cy="369332"/>
          </a:xfrm>
          <a:prstGeom prst="rect">
            <a:avLst/>
          </a:prstGeom>
          <a:noFill/>
        </p:spPr>
        <p:txBody>
          <a:bodyPr wrap="square" rtlCol="0">
            <a:spAutoFit/>
          </a:bodyPr>
          <a:lstStyle/>
          <a:p>
            <a:r>
              <a:rPr lang="en-US" b="1" dirty="0"/>
              <a:t>Always Classic Cloud Workload</a:t>
            </a:r>
          </a:p>
        </p:txBody>
      </p:sp>
      <p:grpSp>
        <p:nvGrpSpPr>
          <p:cNvPr id="19" name="Group 18">
            <a:extLst>
              <a:ext uri="{FF2B5EF4-FFF2-40B4-BE49-F238E27FC236}">
                <a16:creationId xmlns:a16="http://schemas.microsoft.com/office/drawing/2014/main" id="{6F2D7737-0E9A-4AF9-875B-EFA2AAE50832}"/>
              </a:ext>
            </a:extLst>
          </p:cNvPr>
          <p:cNvGrpSpPr/>
          <p:nvPr/>
        </p:nvGrpSpPr>
        <p:grpSpPr>
          <a:xfrm>
            <a:off x="67713" y="5685130"/>
            <a:ext cx="12124287" cy="0"/>
            <a:chOff x="67713" y="5705936"/>
            <a:chExt cx="12124287" cy="0"/>
          </a:xfrm>
        </p:grpSpPr>
        <p:cxnSp>
          <p:nvCxnSpPr>
            <p:cNvPr id="7" name="Straight Arrow Connector 6">
              <a:extLst>
                <a:ext uri="{FF2B5EF4-FFF2-40B4-BE49-F238E27FC236}">
                  <a16:creationId xmlns:a16="http://schemas.microsoft.com/office/drawing/2014/main" id="{D60625BE-E1AA-4765-91B9-80D8168172AD}"/>
                </a:ext>
              </a:extLst>
            </p:cNvPr>
            <p:cNvCxnSpPr>
              <a:cxnSpLocks/>
            </p:cNvCxnSpPr>
            <p:nvPr/>
          </p:nvCxnSpPr>
          <p:spPr>
            <a:xfrm>
              <a:off x="4746812" y="5705936"/>
              <a:ext cx="7445188"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1481790-2E16-48F6-9A29-A117DBD523DD}"/>
                </a:ext>
              </a:extLst>
            </p:cNvPr>
            <p:cNvCxnSpPr>
              <a:cxnSpLocks/>
            </p:cNvCxnSpPr>
            <p:nvPr/>
          </p:nvCxnSpPr>
          <p:spPr>
            <a:xfrm>
              <a:off x="67713" y="5705936"/>
              <a:ext cx="4746334"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0D65A9DB-AB4B-4B92-96FD-190EE0BF661C}"/>
              </a:ext>
            </a:extLst>
          </p:cNvPr>
          <p:cNvSpPr txBox="1"/>
          <p:nvPr/>
        </p:nvSpPr>
        <p:spPr>
          <a:xfrm>
            <a:off x="6571283" y="5220474"/>
            <a:ext cx="3171111" cy="400110"/>
          </a:xfrm>
          <a:prstGeom prst="rect">
            <a:avLst/>
          </a:prstGeom>
          <a:noFill/>
        </p:spPr>
        <p:txBody>
          <a:bodyPr wrap="square" rtlCol="0">
            <a:spAutoFit/>
          </a:bodyPr>
          <a:lstStyle/>
          <a:p>
            <a:r>
              <a:rPr lang="en-US" sz="2000" b="1" dirty="0">
                <a:solidFill>
                  <a:srgbClr val="FF0000"/>
                </a:solidFill>
              </a:rPr>
              <a:t>Global Machine Learning</a:t>
            </a:r>
          </a:p>
        </p:txBody>
      </p:sp>
      <p:sp>
        <p:nvSpPr>
          <p:cNvPr id="14" name="TextBox 13">
            <a:extLst>
              <a:ext uri="{FF2B5EF4-FFF2-40B4-BE49-F238E27FC236}">
                <a16:creationId xmlns:a16="http://schemas.microsoft.com/office/drawing/2014/main" id="{AE1A8420-9B2E-4F97-8B7A-EBDF1D19FF37}"/>
              </a:ext>
            </a:extLst>
          </p:cNvPr>
          <p:cNvSpPr txBox="1"/>
          <p:nvPr/>
        </p:nvSpPr>
        <p:spPr>
          <a:xfrm>
            <a:off x="6183184" y="5713065"/>
            <a:ext cx="4572444" cy="369332"/>
          </a:xfrm>
          <a:prstGeom prst="rect">
            <a:avLst/>
          </a:prstGeom>
          <a:noFill/>
        </p:spPr>
        <p:txBody>
          <a:bodyPr wrap="square" rtlCol="0">
            <a:spAutoFit/>
          </a:bodyPr>
          <a:lstStyle/>
          <a:p>
            <a:r>
              <a:rPr lang="en-US" b="1" dirty="0"/>
              <a:t>Add High Performance Big Data Workload</a:t>
            </a:r>
          </a:p>
        </p:txBody>
      </p:sp>
      <p:sp>
        <p:nvSpPr>
          <p:cNvPr id="4" name="Title 3">
            <a:extLst>
              <a:ext uri="{FF2B5EF4-FFF2-40B4-BE49-F238E27FC236}">
                <a16:creationId xmlns:a16="http://schemas.microsoft.com/office/drawing/2014/main" id="{3AF37B32-BFE7-4F34-969B-99484960AA46}"/>
              </a:ext>
            </a:extLst>
          </p:cNvPr>
          <p:cNvSpPr>
            <a:spLocks noGrp="1"/>
          </p:cNvSpPr>
          <p:nvPr>
            <p:ph type="title"/>
          </p:nvPr>
        </p:nvSpPr>
        <p:spPr>
          <a:xfrm>
            <a:off x="2237139" y="49428"/>
            <a:ext cx="8245288" cy="663575"/>
          </a:xfrm>
        </p:spPr>
        <p:txBody>
          <a:bodyPr>
            <a:normAutofit fontScale="90000"/>
          </a:bodyPr>
          <a:lstStyle/>
          <a:p>
            <a:r>
              <a:rPr lang="en-US" dirty="0"/>
              <a:t>Five Major Application Structures</a:t>
            </a:r>
          </a:p>
        </p:txBody>
      </p:sp>
      <p:sp>
        <p:nvSpPr>
          <p:cNvPr id="3" name="Slide Number Placeholder 2">
            <a:extLst>
              <a:ext uri="{FF2B5EF4-FFF2-40B4-BE49-F238E27FC236}">
                <a16:creationId xmlns:a16="http://schemas.microsoft.com/office/drawing/2014/main" id="{35AC0AA7-5D37-402F-B34F-EF44366E029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38</a:t>
            </a:fld>
            <a:endParaRPr lang="en-US">
              <a:solidFill>
                <a:prstClr val="black">
                  <a:tint val="75000"/>
                </a:prstClr>
              </a:solidFill>
            </a:endParaRPr>
          </a:p>
        </p:txBody>
      </p:sp>
      <p:sp>
        <p:nvSpPr>
          <p:cNvPr id="6" name="Date Placeholder 5">
            <a:extLst>
              <a:ext uri="{FF2B5EF4-FFF2-40B4-BE49-F238E27FC236}">
                <a16:creationId xmlns:a16="http://schemas.microsoft.com/office/drawing/2014/main" id="{F6482DD4-F57B-4A91-8EAF-C79671DFDCF8}"/>
              </a:ext>
            </a:extLst>
          </p:cNvPr>
          <p:cNvSpPr>
            <a:spLocks noGrp="1"/>
          </p:cNvSpPr>
          <p:nvPr>
            <p:ph type="dt" sz="half" idx="10"/>
          </p:nvPr>
        </p:nvSpPr>
        <p:spPr/>
        <p:txBody>
          <a:bodyPr/>
          <a:lstStyle/>
          <a:p>
            <a:fld id="{D1835483-231F-4FBC-9841-3D70CD6A0DF2}"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3200714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119EB-FAFF-4ADD-8E6C-092CCFC6DE9A}"/>
              </a:ext>
            </a:extLst>
          </p:cNvPr>
          <p:cNvSpPr>
            <a:spLocks noGrp="1"/>
          </p:cNvSpPr>
          <p:nvPr>
            <p:ph type="title"/>
          </p:nvPr>
        </p:nvSpPr>
        <p:spPr>
          <a:xfrm>
            <a:off x="0" y="-51734"/>
            <a:ext cx="12192000" cy="1132389"/>
          </a:xfrm>
        </p:spPr>
        <p:txBody>
          <a:bodyPr>
            <a:normAutofit/>
          </a:bodyPr>
          <a:lstStyle/>
          <a:p>
            <a:pPr algn="ctr"/>
            <a:r>
              <a:rPr lang="en-US" sz="3600" dirty="0"/>
              <a:t>Ways of adding High Performance to </a:t>
            </a:r>
            <a:br>
              <a:rPr lang="en-US" sz="3600" dirty="0"/>
            </a:br>
            <a:r>
              <a:rPr lang="it-IT" sz="3600" dirty="0"/>
              <a:t>Global AI (and Modeling) Supercomputer</a:t>
            </a:r>
            <a:endParaRPr lang="en-US" sz="3600" dirty="0"/>
          </a:p>
        </p:txBody>
      </p:sp>
      <p:sp>
        <p:nvSpPr>
          <p:cNvPr id="5" name="Content Placeholder 4">
            <a:extLst>
              <a:ext uri="{FF2B5EF4-FFF2-40B4-BE49-F238E27FC236}">
                <a16:creationId xmlns:a16="http://schemas.microsoft.com/office/drawing/2014/main" id="{F6DA10CF-D0AB-4B72-9552-AB075015A73D}"/>
              </a:ext>
            </a:extLst>
          </p:cNvPr>
          <p:cNvSpPr>
            <a:spLocks noGrp="1"/>
          </p:cNvSpPr>
          <p:nvPr>
            <p:ph idx="1"/>
          </p:nvPr>
        </p:nvSpPr>
        <p:spPr>
          <a:xfrm>
            <a:off x="374275" y="998631"/>
            <a:ext cx="11402857" cy="5137474"/>
          </a:xfrm>
        </p:spPr>
        <p:txBody>
          <a:bodyPr>
            <a:normAutofit lnSpcReduction="10000"/>
          </a:bodyPr>
          <a:lstStyle/>
          <a:p>
            <a:r>
              <a:rPr lang="en-US" dirty="0"/>
              <a:t>Fix performance issues in Spark, Heron, Hadoop, Flink etc.</a:t>
            </a:r>
          </a:p>
          <a:p>
            <a:pPr lvl="1"/>
            <a:r>
              <a:rPr lang="en-US" dirty="0"/>
              <a:t>Messy as some features of these big data systems intrinsically slow in some (not all) cases</a:t>
            </a:r>
          </a:p>
          <a:p>
            <a:pPr lvl="1"/>
            <a:r>
              <a:rPr lang="en-US" dirty="0"/>
              <a:t>All these systems are “monolithic” and difficult to deal with individual  components</a:t>
            </a:r>
          </a:p>
          <a:p>
            <a:r>
              <a:rPr lang="en-US" dirty="0"/>
              <a:t>Execute HPBDC from classic big data system with custom communication environment – approach of Harp for the relatively simple Hadoop environment</a:t>
            </a:r>
          </a:p>
          <a:p>
            <a:r>
              <a:rPr lang="en-US" dirty="0"/>
              <a:t>Provide a native Mesos/Yarn/Kubernetes/HDFS high performance execution environment with all capabilities of Spark, Hadoop and Heron – goal of Twister2</a:t>
            </a:r>
          </a:p>
          <a:p>
            <a:r>
              <a:rPr lang="en-US" dirty="0"/>
              <a:t>Execute with MPI in classic (</a:t>
            </a:r>
            <a:r>
              <a:rPr lang="en-US" dirty="0" err="1"/>
              <a:t>Slurm</a:t>
            </a:r>
            <a:r>
              <a:rPr lang="en-US" dirty="0"/>
              <a:t>, </a:t>
            </a:r>
            <a:r>
              <a:rPr lang="en-US" dirty="0" err="1"/>
              <a:t>Lustre</a:t>
            </a:r>
            <a:r>
              <a:rPr lang="en-US" dirty="0"/>
              <a:t>) HPC environment</a:t>
            </a:r>
          </a:p>
          <a:p>
            <a:r>
              <a:rPr lang="en-US" dirty="0"/>
              <a:t>Add modules to existing frameworks like </a:t>
            </a:r>
            <a:r>
              <a:rPr lang="en-US" dirty="0" err="1"/>
              <a:t>Scikit</a:t>
            </a:r>
            <a:r>
              <a:rPr lang="en-US" dirty="0"/>
              <a:t>-Learn or </a:t>
            </a:r>
            <a:r>
              <a:rPr lang="en-US" dirty="0" err="1"/>
              <a:t>Tensorflow</a:t>
            </a:r>
            <a:r>
              <a:rPr lang="en-US" dirty="0"/>
              <a:t> either as new capability or as a higher performance version of existing module.</a:t>
            </a:r>
          </a:p>
          <a:p>
            <a:endParaRPr lang="en-US" dirty="0"/>
          </a:p>
        </p:txBody>
      </p:sp>
      <p:sp>
        <p:nvSpPr>
          <p:cNvPr id="6" name="Slide Number Placeholder 5">
            <a:extLst>
              <a:ext uri="{FF2B5EF4-FFF2-40B4-BE49-F238E27FC236}">
                <a16:creationId xmlns:a16="http://schemas.microsoft.com/office/drawing/2014/main" id="{34FCE86E-D066-4F8A-B17C-453F5420AD8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159335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3EF3-D1A7-451B-AAE1-45BEFA4A269C}"/>
              </a:ext>
            </a:extLst>
          </p:cNvPr>
          <p:cNvSpPr>
            <a:spLocks noGrp="1"/>
          </p:cNvSpPr>
          <p:nvPr>
            <p:ph type="title"/>
          </p:nvPr>
        </p:nvSpPr>
        <p:spPr/>
        <p:txBody>
          <a:bodyPr/>
          <a:lstStyle/>
          <a:p>
            <a:r>
              <a:rPr lang="en-US" dirty="0"/>
              <a:t>aa</a:t>
            </a:r>
          </a:p>
        </p:txBody>
      </p:sp>
      <p:sp>
        <p:nvSpPr>
          <p:cNvPr id="3" name="Content Placeholder 2">
            <a:extLst>
              <a:ext uri="{FF2B5EF4-FFF2-40B4-BE49-F238E27FC236}">
                <a16:creationId xmlns:a16="http://schemas.microsoft.com/office/drawing/2014/main" id="{4FD0FC95-68CA-490C-9747-23209A9D6FE8}"/>
              </a:ext>
            </a:extLst>
          </p:cNvPr>
          <p:cNvSpPr>
            <a:spLocks noGrp="1"/>
          </p:cNvSpPr>
          <p:nvPr>
            <p:ph idx="1"/>
          </p:nvPr>
        </p:nvSpPr>
        <p:spPr/>
        <p:txBody>
          <a:bodyPr/>
          <a:lstStyle/>
          <a:p>
            <a:r>
              <a:rPr lang="en-US" dirty="0"/>
              <a:t>aa</a:t>
            </a:r>
          </a:p>
        </p:txBody>
      </p:sp>
      <p:pic>
        <p:nvPicPr>
          <p:cNvPr id="7" name="Picture 6">
            <a:extLst>
              <a:ext uri="{FF2B5EF4-FFF2-40B4-BE49-F238E27FC236}">
                <a16:creationId xmlns:a16="http://schemas.microsoft.com/office/drawing/2014/main" id="{6C5906E5-83F6-4088-9461-528B974A1328}"/>
              </a:ext>
            </a:extLst>
          </p:cNvPr>
          <p:cNvPicPr>
            <a:picLocks noChangeAspect="1"/>
          </p:cNvPicPr>
          <p:nvPr/>
        </p:nvPicPr>
        <p:blipFill>
          <a:blip r:embed="rId2"/>
          <a:stretch>
            <a:fillRect/>
          </a:stretch>
        </p:blipFill>
        <p:spPr>
          <a:xfrm>
            <a:off x="54238" y="0"/>
            <a:ext cx="12083524" cy="6858000"/>
          </a:xfrm>
          <a:prstGeom prst="rect">
            <a:avLst/>
          </a:prstGeom>
        </p:spPr>
      </p:pic>
      <p:sp>
        <p:nvSpPr>
          <p:cNvPr id="5" name="Slide Number Placeholder 4">
            <a:extLst>
              <a:ext uri="{FF2B5EF4-FFF2-40B4-BE49-F238E27FC236}">
                <a16:creationId xmlns:a16="http://schemas.microsoft.com/office/drawing/2014/main" id="{CB6CF1A5-F669-43AF-901A-362B4D28D9A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233764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A9EC-8B3F-4E77-B2F7-768C6F5A8112}"/>
              </a:ext>
            </a:extLst>
          </p:cNvPr>
          <p:cNvSpPr>
            <a:spLocks noGrp="1"/>
          </p:cNvSpPr>
          <p:nvPr>
            <p:ph type="title"/>
          </p:nvPr>
        </p:nvSpPr>
        <p:spPr>
          <a:xfrm>
            <a:off x="49619" y="17758"/>
            <a:ext cx="12092761" cy="917907"/>
          </a:xfrm>
        </p:spPr>
        <p:txBody>
          <a:bodyPr>
            <a:noAutofit/>
          </a:bodyPr>
          <a:lstStyle/>
          <a:p>
            <a:pPr algn="ctr"/>
            <a:r>
              <a:rPr lang="en-US" sz="3600" dirty="0"/>
              <a:t>Features of High Performance Big Data Processing Systems</a:t>
            </a:r>
          </a:p>
        </p:txBody>
      </p:sp>
      <p:sp>
        <p:nvSpPr>
          <p:cNvPr id="3" name="Content Placeholder 2">
            <a:extLst>
              <a:ext uri="{FF2B5EF4-FFF2-40B4-BE49-F238E27FC236}">
                <a16:creationId xmlns:a16="http://schemas.microsoft.com/office/drawing/2014/main" id="{275C7F78-666C-4564-935F-671AA35CF296}"/>
              </a:ext>
            </a:extLst>
          </p:cNvPr>
          <p:cNvSpPr>
            <a:spLocks noGrp="1"/>
          </p:cNvSpPr>
          <p:nvPr>
            <p:ph idx="1"/>
          </p:nvPr>
        </p:nvSpPr>
        <p:spPr>
          <a:xfrm>
            <a:off x="0" y="935665"/>
            <a:ext cx="12142381" cy="5253738"/>
          </a:xfrm>
        </p:spPr>
        <p:txBody>
          <a:bodyPr>
            <a:normAutofit lnSpcReduction="10000"/>
          </a:bodyPr>
          <a:lstStyle/>
          <a:p>
            <a:r>
              <a:rPr lang="en-US" b="1" dirty="0"/>
              <a:t>Application Requirements: </a:t>
            </a:r>
            <a:r>
              <a:rPr lang="en-US" dirty="0"/>
              <a:t>The structure of application clearly impacts needed hardware and software</a:t>
            </a:r>
          </a:p>
          <a:p>
            <a:pPr lvl="1"/>
            <a:r>
              <a:rPr lang="en-US" dirty="0"/>
              <a:t>Pleasingly parallel</a:t>
            </a:r>
          </a:p>
          <a:p>
            <a:pPr lvl="1"/>
            <a:r>
              <a:rPr lang="en-US" dirty="0"/>
              <a:t>Workflow</a:t>
            </a:r>
          </a:p>
          <a:p>
            <a:pPr lvl="1"/>
            <a:r>
              <a:rPr lang="en-US" dirty="0"/>
              <a:t>Global Machine Learning</a:t>
            </a:r>
          </a:p>
          <a:p>
            <a:r>
              <a:rPr lang="en-US" b="1" dirty="0"/>
              <a:t>Data model: </a:t>
            </a:r>
            <a:r>
              <a:rPr lang="en-US" dirty="0"/>
              <a:t>SQL, NoSQL; File Systems, Object store; </a:t>
            </a:r>
            <a:r>
              <a:rPr lang="en-US" dirty="0" err="1"/>
              <a:t>Lustre</a:t>
            </a:r>
            <a:r>
              <a:rPr lang="en-US" dirty="0"/>
              <a:t>, HDFS</a:t>
            </a:r>
          </a:p>
          <a:p>
            <a:r>
              <a:rPr lang="en-US" b="1" dirty="0"/>
              <a:t>Distributed data </a:t>
            </a:r>
            <a:r>
              <a:rPr lang="en-US" dirty="0"/>
              <a:t>from distributed sensors and instruments (Internet of Things) requires Edge computing model</a:t>
            </a:r>
          </a:p>
          <a:p>
            <a:pPr lvl="1"/>
            <a:r>
              <a:rPr lang="en-US" dirty="0"/>
              <a:t>Device – Fog – Cloud model and streaming data software and algorithms</a:t>
            </a:r>
          </a:p>
          <a:p>
            <a:r>
              <a:rPr lang="en-US" b="1" dirty="0"/>
              <a:t>Hardware: node </a:t>
            </a:r>
            <a:r>
              <a:rPr lang="en-US" dirty="0"/>
              <a:t>(accelerators such as GPU or KNL for deep learning) and </a:t>
            </a:r>
            <a:r>
              <a:rPr lang="en-US" b="1" dirty="0"/>
              <a:t>multi-node </a:t>
            </a:r>
            <a:r>
              <a:rPr lang="en-US" dirty="0"/>
              <a:t>architecture configured as </a:t>
            </a:r>
            <a:r>
              <a:rPr lang="en-US" b="1" dirty="0"/>
              <a:t>AI First HPC Cloud; </a:t>
            </a:r>
          </a:p>
          <a:p>
            <a:pPr lvl="1"/>
            <a:r>
              <a:rPr lang="en-US" b="1" dirty="0"/>
              <a:t>Disks </a:t>
            </a:r>
            <a:r>
              <a:rPr lang="en-US" dirty="0"/>
              <a:t>speed and location</a:t>
            </a:r>
          </a:p>
          <a:p>
            <a:r>
              <a:rPr lang="en-US" dirty="0"/>
              <a:t>This implies </a:t>
            </a:r>
            <a:r>
              <a:rPr lang="en-US" b="1" dirty="0"/>
              <a:t>software requirements</a:t>
            </a:r>
          </a:p>
          <a:p>
            <a:endParaRPr lang="en-US" dirty="0"/>
          </a:p>
          <a:p>
            <a:endParaRPr lang="en-US" dirty="0"/>
          </a:p>
        </p:txBody>
      </p:sp>
      <p:sp>
        <p:nvSpPr>
          <p:cNvPr id="6" name="TextBox 5">
            <a:extLst>
              <a:ext uri="{FF2B5EF4-FFF2-40B4-BE49-F238E27FC236}">
                <a16:creationId xmlns:a16="http://schemas.microsoft.com/office/drawing/2014/main" id="{4F24F3A4-E18F-4FD8-818D-F75B66837F16}"/>
              </a:ext>
            </a:extLst>
          </p:cNvPr>
          <p:cNvSpPr txBox="1"/>
          <p:nvPr/>
        </p:nvSpPr>
        <p:spPr>
          <a:xfrm>
            <a:off x="5393512" y="1584793"/>
            <a:ext cx="5413918"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t>Analytics</a:t>
            </a:r>
          </a:p>
          <a:p>
            <a:pPr marL="342900" indent="-342900">
              <a:buFont typeface="Arial" panose="020B0604020202020204" pitchFamily="34" charset="0"/>
              <a:buChar char="•"/>
            </a:pPr>
            <a:r>
              <a:rPr lang="en-US" sz="2400" dirty="0"/>
              <a:t>Data management</a:t>
            </a:r>
          </a:p>
          <a:p>
            <a:pPr marL="342900" indent="-342900">
              <a:buFont typeface="Arial" panose="020B0604020202020204" pitchFamily="34" charset="0"/>
              <a:buChar char="•"/>
            </a:pPr>
            <a:r>
              <a:rPr lang="en-US" sz="2400" dirty="0"/>
              <a:t>Streaming or Repository access or both</a:t>
            </a:r>
          </a:p>
        </p:txBody>
      </p:sp>
      <p:sp>
        <p:nvSpPr>
          <p:cNvPr id="7" name="Slide Number Placeholder 6">
            <a:extLst>
              <a:ext uri="{FF2B5EF4-FFF2-40B4-BE49-F238E27FC236}">
                <a16:creationId xmlns:a16="http://schemas.microsoft.com/office/drawing/2014/main" id="{577C588A-4BA0-423C-ABA2-D9BEE2A14F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40</a:t>
            </a:fld>
            <a:endParaRPr lang="en-US">
              <a:solidFill>
                <a:prstClr val="black">
                  <a:tint val="75000"/>
                </a:prstClr>
              </a:solidFill>
            </a:endParaRPr>
          </a:p>
        </p:txBody>
      </p:sp>
      <p:sp>
        <p:nvSpPr>
          <p:cNvPr id="4" name="Date Placeholder 3">
            <a:extLst>
              <a:ext uri="{FF2B5EF4-FFF2-40B4-BE49-F238E27FC236}">
                <a16:creationId xmlns:a16="http://schemas.microsoft.com/office/drawing/2014/main" id="{23FD32DF-E0E4-4E05-9920-DA7D255A67E2}"/>
              </a:ext>
            </a:extLst>
          </p:cNvPr>
          <p:cNvSpPr>
            <a:spLocks noGrp="1"/>
          </p:cNvSpPr>
          <p:nvPr>
            <p:ph type="dt" sz="half" idx="10"/>
          </p:nvPr>
        </p:nvSpPr>
        <p:spPr/>
        <p:txBody>
          <a:bodyPr/>
          <a:lstStyle/>
          <a:p>
            <a:fld id="{D33B2B66-2403-47F0-A068-ACD010D7656E}"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3834222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376518" y="-108403"/>
            <a:ext cx="11815481" cy="973818"/>
          </a:xfrm>
        </p:spPr>
        <p:txBody>
          <a:bodyPr>
            <a:normAutofit/>
          </a:bodyPr>
          <a:lstStyle/>
          <a:p>
            <a:pPr algn="ctr"/>
            <a:r>
              <a:rPr lang="en-US" dirty="0"/>
              <a:t>GAIMSC Programming Environment Components 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nvPr>
        </p:nvGraphicFramePr>
        <p:xfrm>
          <a:off x="0" y="703113"/>
          <a:ext cx="12105314" cy="5653237"/>
        </p:xfrm>
        <a:graphic>
          <a:graphicData uri="http://schemas.openxmlformats.org/drawingml/2006/table">
            <a:tbl>
              <a:tblPr/>
              <a:tblGrid>
                <a:gridCol w="2003450">
                  <a:extLst>
                    <a:ext uri="{9D8B030D-6E8A-4147-A177-3AD203B41FA5}">
                      <a16:colId xmlns:a16="http://schemas.microsoft.com/office/drawing/2014/main" val="1704925685"/>
                    </a:ext>
                  </a:extLst>
                </a:gridCol>
                <a:gridCol w="2178837">
                  <a:extLst>
                    <a:ext uri="{9D8B030D-6E8A-4147-A177-3AD203B41FA5}">
                      <a16:colId xmlns:a16="http://schemas.microsoft.com/office/drawing/2014/main" val="2585918109"/>
                    </a:ext>
                  </a:extLst>
                </a:gridCol>
                <a:gridCol w="4269735">
                  <a:extLst>
                    <a:ext uri="{9D8B030D-6E8A-4147-A177-3AD203B41FA5}">
                      <a16:colId xmlns:a16="http://schemas.microsoft.com/office/drawing/2014/main" val="3781877368"/>
                    </a:ext>
                  </a:extLst>
                </a:gridCol>
                <a:gridCol w="3653292">
                  <a:extLst>
                    <a:ext uri="{9D8B030D-6E8A-4147-A177-3AD203B41FA5}">
                      <a16:colId xmlns:a16="http://schemas.microsoft.com/office/drawing/2014/main" val="506169796"/>
                    </a:ext>
                  </a:extLst>
                </a:gridCol>
              </a:tblGrid>
              <a:tr h="393832">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Area</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Component</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Implementation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Comments: User API</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1050961"/>
                  </a:ext>
                </a:extLst>
              </a:tr>
              <a:tr h="632828">
                <a:tc rowSpan="3">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Architecture Specification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Coordination Points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700" dirty="0">
                          <a:effectLst/>
                          <a:latin typeface="Arial" panose="020B0604020202020204" pitchFamily="34" charset="0"/>
                          <a:cs typeface="Arial" panose="020B0604020202020204" pitchFamily="34" charset="0"/>
                        </a:rPr>
                        <a:t>State and Configuration Management; Program, Data and Message Level</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Change execution mode; save and reset state</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6797323"/>
                  </a:ext>
                </a:extLst>
              </a:tr>
              <a:tr h="64683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Execution Semantics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Mapping of Resources to Bolts/Maps in Containers, Processes, Threads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t"/>
                      <a:r>
                        <a:rPr lang="en-US" sz="1800" dirty="0">
                          <a:effectLst/>
                          <a:latin typeface="Arial" panose="020B0604020202020204" pitchFamily="34" charset="0"/>
                          <a:cs typeface="Arial" panose="020B0604020202020204" pitchFamily="34" charset="0"/>
                        </a:rPr>
                        <a:t>Different systems make different choices - why?</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35986233"/>
                  </a:ext>
                </a:extLst>
              </a:tr>
              <a:tr h="372370">
                <a:tc vMerge="1">
                  <a:txBody>
                    <a:bodyPr/>
                    <a:lstStyle/>
                    <a:p>
                      <a:pPr rtl="0" fontAlgn="t">
                        <a:spcBef>
                          <a:spcPts val="0"/>
                        </a:spcBef>
                        <a:spcAft>
                          <a:spcPts val="0"/>
                        </a:spcAft>
                      </a:pP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Parallel Computing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Spark Flink Hadoop Pregel MPI modes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t"/>
                      <a:r>
                        <a:rPr lang="en-US" sz="1800" dirty="0">
                          <a:effectLst/>
                          <a:latin typeface="Arial" panose="020B0604020202020204" pitchFamily="34" charset="0"/>
                          <a:cs typeface="Arial" panose="020B0604020202020204" pitchFamily="34" charset="0"/>
                        </a:rPr>
                        <a:t>Owner Computes Rule</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5630476"/>
                  </a:ext>
                </a:extLst>
              </a:tr>
              <a:tr h="566916">
                <a:tc>
                  <a:txBody>
                    <a:bodyPr/>
                    <a:lstStyle/>
                    <a:p>
                      <a:pPr fontAlgn="t"/>
                      <a:r>
                        <a:rPr lang="en-US" sz="1800" b="1" dirty="0">
                          <a:effectLst/>
                          <a:latin typeface="Arial" panose="020B0604020202020204" pitchFamily="34" charset="0"/>
                          <a:cs typeface="Arial" panose="020B0604020202020204" pitchFamily="34" charset="0"/>
                        </a:rPr>
                        <a:t>Job Submission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(Dynamic/Static) Resource Allocation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Plugins for </a:t>
                      </a:r>
                      <a:r>
                        <a:rPr lang="en-US" sz="1800" dirty="0" err="1">
                          <a:effectLst/>
                          <a:latin typeface="Arial" panose="020B0604020202020204" pitchFamily="34" charset="0"/>
                          <a:cs typeface="Arial" panose="020B0604020202020204" pitchFamily="34" charset="0"/>
                        </a:rPr>
                        <a:t>Slurm</a:t>
                      </a:r>
                      <a:r>
                        <a:rPr lang="en-US" sz="1800" dirty="0">
                          <a:effectLst/>
                          <a:latin typeface="Arial" panose="020B0604020202020204" pitchFamily="34" charset="0"/>
                          <a:cs typeface="Arial" panose="020B0604020202020204" pitchFamily="34" charset="0"/>
                        </a:rPr>
                        <a:t>, Yarn, Mesos, Marathon, Aurora</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t"/>
                      <a:r>
                        <a:rPr lang="en-US" sz="1800" dirty="0">
                          <a:effectLst/>
                          <a:latin typeface="Arial" panose="020B0604020202020204" pitchFamily="34" charset="0"/>
                          <a:cs typeface="Arial" panose="020B0604020202020204" pitchFamily="34" charset="0"/>
                        </a:rPr>
                        <a:t>Client API (e.g. Python) for Job Management</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0041165"/>
                  </a:ext>
                </a:extLst>
              </a:tr>
              <a:tr h="561663">
                <a:tc rowSpan="6">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Task System</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migration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Monitoring of tasks and migrating tasks for better resource utilization </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6">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Task-based programming with Dynamic or Static Graph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err="1">
                          <a:effectLst/>
                          <a:latin typeface="Arial" panose="020B0604020202020204" pitchFamily="34" charset="0"/>
                          <a:cs typeface="Arial" panose="020B0604020202020204" pitchFamily="34" charset="0"/>
                        </a:rPr>
                        <a:t>FaaS</a:t>
                      </a:r>
                      <a:r>
                        <a:rPr lang="en-US" sz="1800" dirty="0">
                          <a:effectLst/>
                          <a:latin typeface="Arial" panose="020B0604020202020204" pitchFamily="34" charset="0"/>
                          <a:cs typeface="Arial" panose="020B0604020202020204" pitchFamily="34" charset="0"/>
                        </a:rPr>
                        <a:t>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a:effectLst/>
                          <a:latin typeface="Arial" panose="020B0604020202020204" pitchFamily="34" charset="0"/>
                          <a:cs typeface="Arial" panose="020B0604020202020204" pitchFamily="34" charset="0"/>
                        </a:rPr>
                        <a:t>Support accelerators (CUDA,FPGA, KNL)</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3740383"/>
                  </a:ext>
                </a:extLst>
              </a:tr>
              <a:tr h="413205">
                <a:tc vMerge="1">
                  <a:txBody>
                    <a:bodyPr/>
                    <a:lstStyle/>
                    <a:p>
                      <a:endParaRPr lang="en-US"/>
                    </a:p>
                  </a:txBody>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Elasticity</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OpenWhisk</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rtl="0" fontAlgn="t">
                        <a:spcBef>
                          <a:spcPts val="0"/>
                        </a:spcBef>
                        <a:spcAft>
                          <a:spcPts val="0"/>
                        </a:spcAft>
                      </a:pPr>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580037"/>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Streaming and </a:t>
                      </a:r>
                      <a:r>
                        <a:rPr lang="en-US" sz="1800" dirty="0" err="1">
                          <a:effectLst/>
                          <a:latin typeface="Arial" panose="020B0604020202020204" pitchFamily="34" charset="0"/>
                          <a:cs typeface="Arial" panose="020B0604020202020204" pitchFamily="34" charset="0"/>
                        </a:rPr>
                        <a:t>FaaS</a:t>
                      </a:r>
                      <a:r>
                        <a:rPr lang="en-US" sz="1800" dirty="0">
                          <a:effectLst/>
                          <a:latin typeface="Arial" panose="020B0604020202020204" pitchFamily="34" charset="0"/>
                          <a:cs typeface="Arial" panose="020B0604020202020204" pitchFamily="34" charset="0"/>
                        </a:rPr>
                        <a:t> Events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Heron, </a:t>
                      </a:r>
                      <a:r>
                        <a:rPr lang="en-US" sz="1800" dirty="0" err="1">
                          <a:effectLst/>
                          <a:latin typeface="Arial" panose="020B0604020202020204" pitchFamily="34" charset="0"/>
                          <a:cs typeface="Arial" panose="020B0604020202020204" pitchFamily="34" charset="0"/>
                        </a:rPr>
                        <a:t>OpenWhisk</a:t>
                      </a:r>
                      <a:r>
                        <a:rPr lang="en-US" sz="1800" dirty="0">
                          <a:effectLst/>
                          <a:latin typeface="Arial" panose="020B0604020202020204" pitchFamily="34" charset="0"/>
                          <a:cs typeface="Arial" panose="020B0604020202020204" pitchFamily="34" charset="0"/>
                        </a:rPr>
                        <a:t>, Kafka/RabbitMQ</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2298"/>
                  </a:ext>
                </a:extLst>
              </a:tr>
              <a:tr h="308746">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Execution </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Process, Threads, Queues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368275"/>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Scheduling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600" dirty="0">
                          <a:effectLst/>
                          <a:latin typeface="Arial" panose="020B0604020202020204" pitchFamily="34" charset="0"/>
                          <a:cs typeface="Arial" panose="020B0604020202020204" pitchFamily="34" charset="0"/>
                        </a:rPr>
                        <a:t>Dynamic Scheduling, Static Scheduling,</a:t>
                      </a:r>
                    </a:p>
                    <a:p>
                      <a:pPr rtl="0" fontAlgn="t">
                        <a:spcBef>
                          <a:spcPts val="0"/>
                        </a:spcBef>
                        <a:spcAft>
                          <a:spcPts val="0"/>
                        </a:spcAft>
                      </a:pPr>
                      <a:r>
                        <a:rPr lang="en-US" sz="1600" dirty="0">
                          <a:effectLst/>
                          <a:latin typeface="Arial" panose="020B0604020202020204" pitchFamily="34" charset="0"/>
                          <a:cs typeface="Arial" panose="020B0604020202020204" pitchFamily="34" charset="0"/>
                        </a:rPr>
                        <a:t>Pluggable Scheduling Algorithms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655026"/>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Graph</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Static Graph, Dynamic Graph Generation</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667087"/>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5561013" y="1598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37636B6E-C661-43F5-A455-73AEF13E429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3844371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830034" y="-108403"/>
            <a:ext cx="11361965" cy="899235"/>
          </a:xfrm>
        </p:spPr>
        <p:txBody>
          <a:bodyPr>
            <a:normAutofit fontScale="90000"/>
          </a:bodyPr>
          <a:lstStyle/>
          <a:p>
            <a:pPr algn="ctr"/>
            <a:r>
              <a:rPr lang="en-US" dirty="0"/>
              <a:t>GAIMSC Programming Environment Components II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nvPr>
        </p:nvGraphicFramePr>
        <p:xfrm>
          <a:off x="10758" y="638327"/>
          <a:ext cx="12192001" cy="5581345"/>
        </p:xfrm>
        <a:graphic>
          <a:graphicData uri="http://schemas.openxmlformats.org/drawingml/2006/table">
            <a:tbl>
              <a:tblPr/>
              <a:tblGrid>
                <a:gridCol w="1860115">
                  <a:extLst>
                    <a:ext uri="{9D8B030D-6E8A-4147-A177-3AD203B41FA5}">
                      <a16:colId xmlns:a16="http://schemas.microsoft.com/office/drawing/2014/main" val="1704925685"/>
                    </a:ext>
                  </a:extLst>
                </a:gridCol>
                <a:gridCol w="2228450">
                  <a:extLst>
                    <a:ext uri="{9D8B030D-6E8A-4147-A177-3AD203B41FA5}">
                      <a16:colId xmlns:a16="http://schemas.microsoft.com/office/drawing/2014/main" val="2585918109"/>
                    </a:ext>
                  </a:extLst>
                </a:gridCol>
                <a:gridCol w="4208147">
                  <a:extLst>
                    <a:ext uri="{9D8B030D-6E8A-4147-A177-3AD203B41FA5}">
                      <a16:colId xmlns:a16="http://schemas.microsoft.com/office/drawing/2014/main" val="3781877368"/>
                    </a:ext>
                  </a:extLst>
                </a:gridCol>
                <a:gridCol w="3895289">
                  <a:extLst>
                    <a:ext uri="{9D8B030D-6E8A-4147-A177-3AD203B41FA5}">
                      <a16:colId xmlns:a16="http://schemas.microsoft.com/office/drawing/2014/main" val="506169796"/>
                    </a:ext>
                  </a:extLst>
                </a:gridCol>
              </a:tblGrid>
              <a:tr h="304390">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Area</a:t>
                      </a:r>
                      <a:endParaRPr lang="en-US" sz="1800" b="1"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800" b="1" i="0" u="none" strike="noStrike">
                          <a:solidFill>
                            <a:srgbClr val="000000"/>
                          </a:solidFill>
                          <a:effectLst/>
                          <a:latin typeface="Arial" panose="020B0604020202020204" pitchFamily="34" charset="0"/>
                          <a:cs typeface="Arial" panose="020B0604020202020204" pitchFamily="34" charset="0"/>
                        </a:rPr>
                        <a:t>Component</a:t>
                      </a:r>
                      <a:endParaRPr lang="en-US" sz="180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800" b="1" i="0" u="none" strike="noStrike">
                          <a:solidFill>
                            <a:srgbClr val="000000"/>
                          </a:solidFill>
                          <a:effectLst/>
                          <a:latin typeface="Arial" panose="020B0604020202020204" pitchFamily="34" charset="0"/>
                          <a:cs typeface="Arial" panose="020B0604020202020204" pitchFamily="34" charset="0"/>
                        </a:rPr>
                        <a:t>Implementation</a:t>
                      </a:r>
                      <a:endParaRPr lang="en-US" sz="180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Comments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1050961"/>
                  </a:ext>
                </a:extLst>
              </a:tr>
              <a:tr h="578376">
                <a:tc rowSpan="3">
                  <a:txBody>
                    <a:bodyPr/>
                    <a:lstStyle/>
                    <a:p>
                      <a:pPr rtl="0" fontAlgn="t">
                        <a:spcBef>
                          <a:spcPts val="0"/>
                        </a:spcBef>
                        <a:spcAft>
                          <a:spcPts val="0"/>
                        </a:spcAft>
                      </a:pPr>
                      <a:br>
                        <a:rPr lang="en-US" sz="1800" b="1" dirty="0">
                          <a:effectLst/>
                          <a:latin typeface="Arial" panose="020B0604020202020204" pitchFamily="34" charset="0"/>
                          <a:cs typeface="Arial" panose="020B0604020202020204" pitchFamily="34" charset="0"/>
                        </a:rPr>
                      </a:br>
                      <a:r>
                        <a:rPr lang="en-US" sz="1800" b="1" i="0" u="none" strike="noStrike" dirty="0">
                          <a:solidFill>
                            <a:srgbClr val="000000"/>
                          </a:solidFill>
                          <a:effectLst/>
                          <a:latin typeface="Arial" panose="020B0604020202020204" pitchFamily="34" charset="0"/>
                          <a:cs typeface="Arial" panose="020B0604020202020204" pitchFamily="34" charset="0"/>
                        </a:rPr>
                        <a:t>Communication API</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dirty="0">
                          <a:latin typeface="Arial" panose="020B0604020202020204" pitchFamily="34" charset="0"/>
                          <a:cs typeface="Arial" panose="020B0604020202020204" pitchFamily="34" charset="0"/>
                        </a:rPr>
                        <a:t>Messages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dirty="0">
                          <a:latin typeface="Arial" panose="020B0604020202020204" pitchFamily="34" charset="0"/>
                          <a:cs typeface="Arial" panose="020B0604020202020204" pitchFamily="34" charset="0"/>
                        </a:rPr>
                        <a:t>Heron</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dirty="0">
                          <a:latin typeface="Arial" panose="020B0604020202020204" pitchFamily="34" charset="0"/>
                          <a:cs typeface="Arial" panose="020B0604020202020204" pitchFamily="34" charset="0"/>
                        </a:rPr>
                        <a:t>This is user level and could map to multiple communication systems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8947282"/>
                  </a:ext>
                </a:extLst>
              </a:tr>
              <a:tr h="887395">
                <a:tc vMerge="1">
                  <a:txBody>
                    <a:bodyPr/>
                    <a:lstStyle/>
                    <a:p>
                      <a:endParaRPr lang="en-US"/>
                    </a:p>
                  </a:txBody>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Dataflow Communication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Fine-Grain Twister2 Dataflow communications: MPI</a:t>
                      </a:r>
                      <a:r>
                        <a:rPr lang="en-US" sz="1800" b="0" i="0" u="none" strike="noStrike" dirty="0">
                          <a:solidFill>
                            <a:schemeClr val="tx1"/>
                          </a:solidFill>
                          <a:effectLst/>
                          <a:latin typeface="Arial" panose="020B0604020202020204" pitchFamily="34" charset="0"/>
                          <a:cs typeface="Arial" panose="020B0604020202020204" pitchFamily="34" charset="0"/>
                        </a:rPr>
                        <a:t>,</a:t>
                      </a:r>
                      <a:r>
                        <a:rPr lang="en-US" sz="1800" b="0" i="0" u="none" strike="noStrike" dirty="0">
                          <a:solidFill>
                            <a:srgbClr val="000000"/>
                          </a:solidFill>
                          <a:effectLst/>
                          <a:latin typeface="Arial" panose="020B0604020202020204" pitchFamily="34" charset="0"/>
                          <a:cs typeface="Arial" panose="020B0604020202020204" pitchFamily="34" charset="0"/>
                        </a:rPr>
                        <a:t>TCP and RMA</a:t>
                      </a: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rtl="0" fontAlgn="t">
                        <a:spcBef>
                          <a:spcPts val="0"/>
                        </a:spcBef>
                        <a:spcAft>
                          <a:spcPts val="0"/>
                        </a:spcAft>
                      </a:pPr>
                      <a:r>
                        <a:rPr lang="en-US" sz="1700" b="0" i="0" u="none" strike="noStrike" dirty="0">
                          <a:solidFill>
                            <a:srgbClr val="000000"/>
                          </a:solidFill>
                          <a:effectLst/>
                          <a:latin typeface="Arial" panose="020B0604020202020204" pitchFamily="34" charset="0"/>
                          <a:cs typeface="Arial" panose="020B0604020202020204" pitchFamily="34" charset="0"/>
                        </a:rPr>
                        <a:t>Coarse grain Dataflow from </a:t>
                      </a:r>
                      <a:r>
                        <a:rPr lang="en-US" sz="1700" b="0" i="0" u="none" strike="noStrike" dirty="0" err="1">
                          <a:solidFill>
                            <a:srgbClr val="000000"/>
                          </a:solidFill>
                          <a:effectLst/>
                          <a:latin typeface="Arial" panose="020B0604020202020204" pitchFamily="34" charset="0"/>
                          <a:cs typeface="Arial" panose="020B0604020202020204" pitchFamily="34" charset="0"/>
                        </a:rPr>
                        <a:t>NiFi</a:t>
                      </a:r>
                      <a:r>
                        <a:rPr lang="en-US" sz="1700" b="0" i="0" u="none" strike="noStrike" dirty="0">
                          <a:solidFill>
                            <a:srgbClr val="000000"/>
                          </a:solidFill>
                          <a:effectLst/>
                          <a:latin typeface="Arial" panose="020B0604020202020204" pitchFamily="34" charset="0"/>
                          <a:cs typeface="Arial" panose="020B0604020202020204" pitchFamily="34" charset="0"/>
                        </a:rPr>
                        <a:t>, Kepler?</a:t>
                      </a:r>
                      <a:endParaRPr lang="en-US" sz="17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Streaming</a:t>
                      </a:r>
                      <a:r>
                        <a:rPr lang="en-US" sz="1800" b="0" i="0" u="none" strike="noStrike" dirty="0">
                          <a:solidFill>
                            <a:schemeClr val="tx1"/>
                          </a:solidFill>
                          <a:effectLst/>
                          <a:latin typeface="Arial" panose="020B0604020202020204" pitchFamily="34" charset="0"/>
                          <a:cs typeface="Arial" panose="020B0604020202020204" pitchFamily="34" charset="0"/>
                        </a:rPr>
                        <a:t>, </a:t>
                      </a:r>
                      <a:r>
                        <a:rPr lang="en-US" sz="1800" b="0" i="0" u="none" strike="noStrike" dirty="0">
                          <a:solidFill>
                            <a:srgbClr val="000000"/>
                          </a:solidFill>
                          <a:effectLst/>
                          <a:latin typeface="Arial" panose="020B0604020202020204" pitchFamily="34" charset="0"/>
                          <a:cs typeface="Arial" panose="020B0604020202020204" pitchFamily="34" charset="0"/>
                        </a:rPr>
                        <a:t>ETL data pipelines;</a:t>
                      </a:r>
                    </a:p>
                    <a:p>
                      <a:endParaRPr lang="en-US" sz="18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Define new Dataflow communication</a:t>
                      </a: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API and library</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3960825"/>
                  </a:ext>
                </a:extLst>
              </a:tr>
              <a:tr h="576715">
                <a:tc vMerge="1">
                  <a:txBody>
                    <a:bodyPr/>
                    <a:lstStyle/>
                    <a:p>
                      <a:endParaRPr lang="en-US"/>
                    </a:p>
                  </a:txBody>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BSP Communication</a:t>
                      </a: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Map-Collective</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Conventional MPI, Harp</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MPI Point to Point and Collective API</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9130236"/>
                  </a:ext>
                </a:extLst>
              </a:tr>
              <a:tr h="347846">
                <a:tc rowSpan="2">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Data Access</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Static (Batch) Data</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File Systems, NoSQL, SQL</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Data API</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35388834"/>
                  </a:ext>
                </a:extLst>
              </a:tr>
              <a:tr h="343959">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Streaming Data</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Message Brokers, Spouts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414979"/>
                  </a:ext>
                </a:extLst>
              </a:tr>
              <a:tr h="634861">
                <a:tc>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Data Management</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Distributed Data Set</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Relaxed Distributed Shared Memory(immutable data), </a:t>
                      </a:r>
                    </a:p>
                    <a:p>
                      <a:pPr rtl="0" fontAlgn="t">
                        <a:spcBef>
                          <a:spcPts val="0"/>
                        </a:spcBef>
                        <a:spcAft>
                          <a:spcPts val="0"/>
                        </a:spcAft>
                      </a:pPr>
                      <a:r>
                        <a:rPr lang="en-US" sz="1800" dirty="0">
                          <a:effectLst/>
                          <a:latin typeface="Arial" panose="020B0604020202020204" pitchFamily="34" charset="0"/>
                          <a:cs typeface="Arial" panose="020B0604020202020204" pitchFamily="34" charset="0"/>
                        </a:rPr>
                        <a:t>Mutable Distributed Data</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Data Transformation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a:effectLst/>
                          <a:latin typeface="Arial" panose="020B0604020202020204" pitchFamily="34" charset="0"/>
                          <a:cs typeface="Arial" panose="020B0604020202020204" pitchFamily="34" charset="0"/>
                        </a:rPr>
                        <a:t>Spark RDD, Heron Streamlet</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6385649"/>
                  </a:ext>
                </a:extLst>
              </a:tr>
              <a:tr h="634861">
                <a:tc>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Fault Tolerance</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Check Pointing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Upstream (streaming) backup; Lightweight; Coordination Points; Spark/Flink, MPI and Heron models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Streaming and batch cases</a:t>
                      </a: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distinct; Crosses all components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6272695"/>
                  </a:ext>
                </a:extLst>
              </a:tr>
              <a:tr h="576715">
                <a:tc>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Security</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Storage, Messaging, execution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Research needed</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Crosses all Components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3154948"/>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5561013" y="1598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D4451C74-3702-426F-8003-64D6EE36F83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147733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CD081-4AC4-4C8D-9D9C-E5BBD087FE67}"/>
              </a:ext>
            </a:extLst>
          </p:cNvPr>
          <p:cNvSpPr>
            <a:spLocks noGrp="1"/>
          </p:cNvSpPr>
          <p:nvPr>
            <p:ph type="title"/>
          </p:nvPr>
        </p:nvSpPr>
        <p:spPr>
          <a:xfrm>
            <a:off x="729143" y="3842159"/>
            <a:ext cx="10515600" cy="1430486"/>
          </a:xfrm>
        </p:spPr>
        <p:txBody>
          <a:bodyPr>
            <a:normAutofit fontScale="90000"/>
          </a:bodyPr>
          <a:lstStyle/>
          <a:p>
            <a:r>
              <a:rPr lang="en-US" sz="4900" dirty="0"/>
              <a:t>Our approach</a:t>
            </a:r>
            <a:br>
              <a:rPr lang="en-US" dirty="0"/>
            </a:br>
            <a:r>
              <a:rPr lang="en-US" dirty="0"/>
              <a:t>SPIDAL, Twister2 and Harp</a:t>
            </a:r>
            <a:endParaRPr lang="en-US" b="1" dirty="0">
              <a:latin typeface="+mn-lt"/>
            </a:endParaRPr>
          </a:p>
        </p:txBody>
      </p:sp>
      <p:grpSp>
        <p:nvGrpSpPr>
          <p:cNvPr id="8" name="Group 7">
            <a:extLst>
              <a:ext uri="{FF2B5EF4-FFF2-40B4-BE49-F238E27FC236}">
                <a16:creationId xmlns:a16="http://schemas.microsoft.com/office/drawing/2014/main" id="{7B159E18-1CDC-4CBF-A2DE-E7FEEF8C593C}"/>
              </a:ext>
            </a:extLst>
          </p:cNvPr>
          <p:cNvGrpSpPr/>
          <p:nvPr/>
        </p:nvGrpSpPr>
        <p:grpSpPr>
          <a:xfrm>
            <a:off x="1838385" y="898526"/>
            <a:ext cx="9202233" cy="2438400"/>
            <a:chOff x="1878142" y="136526"/>
            <a:chExt cx="9202233" cy="2438400"/>
          </a:xfrm>
        </p:grpSpPr>
        <p:grpSp>
          <p:nvGrpSpPr>
            <p:cNvPr id="9" name="Group 8">
              <a:extLst>
                <a:ext uri="{FF2B5EF4-FFF2-40B4-BE49-F238E27FC236}">
                  <a16:creationId xmlns:a16="http://schemas.microsoft.com/office/drawing/2014/main" id="{D9DCFDAE-FB21-4E7E-B3E9-AD547CBCE834}"/>
                </a:ext>
              </a:extLst>
            </p:cNvPr>
            <p:cNvGrpSpPr/>
            <p:nvPr/>
          </p:nvGrpSpPr>
          <p:grpSpPr>
            <a:xfrm>
              <a:off x="1878142" y="136526"/>
              <a:ext cx="7886700" cy="2438400"/>
              <a:chOff x="1952787" y="200751"/>
              <a:chExt cx="7886700" cy="2438400"/>
            </a:xfrm>
          </p:grpSpPr>
          <p:pic>
            <p:nvPicPr>
              <p:cNvPr id="11" name="Picture 2" descr="http://www.iterativemapreduce.org/images/twister.png">
                <a:extLst>
                  <a:ext uri="{FF2B5EF4-FFF2-40B4-BE49-F238E27FC236}">
                    <a16:creationId xmlns:a16="http://schemas.microsoft.com/office/drawing/2014/main" id="{8E01E226-DDDB-43E3-8166-963A9DE62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787" y="200751"/>
                <a:ext cx="7886700" cy="23050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CA18A48-3A2F-46C9-B189-300144D66FD4}"/>
                  </a:ext>
                </a:extLst>
              </p:cNvPr>
              <p:cNvSpPr/>
              <p:nvPr/>
            </p:nvSpPr>
            <p:spPr>
              <a:xfrm>
                <a:off x="3838526" y="2269819"/>
                <a:ext cx="3662541" cy="369332"/>
              </a:xfrm>
              <a:prstGeom prst="rect">
                <a:avLst/>
              </a:prstGeom>
            </p:spPr>
            <p:txBody>
              <a:bodyPr wrap="none">
                <a:spAutoFit/>
              </a:bodyPr>
              <a:lstStyle/>
              <a:p>
                <a:r>
                  <a:rPr lang="en-US" dirty="0"/>
                  <a:t>http://www.iterativemapreduce.org/</a:t>
                </a:r>
              </a:p>
            </p:txBody>
          </p:sp>
        </p:grpSp>
        <p:sp>
          <p:nvSpPr>
            <p:cNvPr id="10" name="Rectangle 9">
              <a:extLst>
                <a:ext uri="{FF2B5EF4-FFF2-40B4-BE49-F238E27FC236}">
                  <a16:creationId xmlns:a16="http://schemas.microsoft.com/office/drawing/2014/main" id="{A9CF084D-ABEC-4C69-BA02-119B93D9B261}"/>
                </a:ext>
              </a:extLst>
            </p:cNvPr>
            <p:cNvSpPr/>
            <p:nvPr/>
          </p:nvSpPr>
          <p:spPr>
            <a:xfrm>
              <a:off x="8813036" y="240758"/>
              <a:ext cx="2267339" cy="1785104"/>
            </a:xfrm>
            <a:prstGeom prst="rect">
              <a:avLst/>
            </a:prstGeom>
            <a:noFill/>
          </p:spPr>
          <p:txBody>
            <a:bodyPr wrap="square" lIns="91440" tIns="45720" rIns="91440" bIns="45720">
              <a:spAutoFit/>
            </a:bodyPr>
            <a:lstStyle/>
            <a:p>
              <a:pPr algn="ctr"/>
              <a:r>
                <a:rPr lang="en-US" sz="110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2</a:t>
              </a:r>
            </a:p>
          </p:txBody>
        </p:sp>
      </p:grpSp>
      <p:sp>
        <p:nvSpPr>
          <p:cNvPr id="2" name="Slide Number Placeholder 1">
            <a:extLst>
              <a:ext uri="{FF2B5EF4-FFF2-40B4-BE49-F238E27FC236}">
                <a16:creationId xmlns:a16="http://schemas.microsoft.com/office/drawing/2014/main" id="{BE45BD65-F5FA-46C5-A865-E119D303208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43</a:t>
            </a:fld>
            <a:endParaRPr lang="en-US">
              <a:solidFill>
                <a:prstClr val="black">
                  <a:tint val="75000"/>
                </a:prstClr>
              </a:solidFill>
            </a:endParaRPr>
          </a:p>
        </p:txBody>
      </p:sp>
      <p:sp>
        <p:nvSpPr>
          <p:cNvPr id="3" name="Date Placeholder 2">
            <a:extLst>
              <a:ext uri="{FF2B5EF4-FFF2-40B4-BE49-F238E27FC236}">
                <a16:creationId xmlns:a16="http://schemas.microsoft.com/office/drawing/2014/main" id="{D8677A5A-08A0-4C66-AEE3-21C4467BC89C}"/>
              </a:ext>
            </a:extLst>
          </p:cNvPr>
          <p:cNvSpPr>
            <a:spLocks noGrp="1"/>
          </p:cNvSpPr>
          <p:nvPr>
            <p:ph type="dt" sz="half" idx="2"/>
          </p:nvPr>
        </p:nvSpPr>
        <p:spPr/>
        <p:txBody>
          <a:bodyPr/>
          <a:lstStyle/>
          <a:p>
            <a:fld id="{BBCB9671-F735-4886-9A4E-DD158E55F734}"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1324425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12123" y="0"/>
            <a:ext cx="9144000" cy="6858000"/>
          </a:xfrm>
          <a:prstGeom prst="rect">
            <a:avLst/>
          </a:prstGeom>
          <a:solidFill>
            <a:srgbClr val="FFFE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solidFill>
                <a:srgbClr val="000000"/>
              </a:solidFill>
            </a:endParaRPr>
          </a:p>
        </p:txBody>
      </p:sp>
      <p:sp>
        <p:nvSpPr>
          <p:cNvPr id="35" name="TextBox 34">
            <a:extLst>
              <a:ext uri="{FF2B5EF4-FFF2-40B4-BE49-F238E27FC236}">
                <a16:creationId xmlns:a16="http://schemas.microsoft.com/office/drawing/2014/main" id="{66ECBDCC-6057-4C1F-9BAE-EA51785CA8CC}"/>
              </a:ext>
            </a:extLst>
          </p:cNvPr>
          <p:cNvSpPr txBox="1"/>
          <p:nvPr/>
        </p:nvSpPr>
        <p:spPr>
          <a:xfrm>
            <a:off x="76200" y="533400"/>
            <a:ext cx="2807233" cy="3416320"/>
          </a:xfrm>
          <a:prstGeom prst="rect">
            <a:avLst/>
          </a:prstGeom>
          <a:noFill/>
        </p:spPr>
        <p:txBody>
          <a:bodyPr wrap="square" rtlCol="0">
            <a:spAutoFit/>
          </a:bodyPr>
          <a:lstStyle/>
          <a:p>
            <a:r>
              <a:rPr lang="en-US" sz="2400" i="0" dirty="0"/>
              <a:t>Different choices in software systems for Global AI and Modeling Supercomputer  compared to that for conventional simulation supercomputers</a:t>
            </a:r>
          </a:p>
        </p:txBody>
      </p:sp>
      <p:sp>
        <p:nvSpPr>
          <p:cNvPr id="2" name="Slide Number Placeholder 1">
            <a:extLst>
              <a:ext uri="{FF2B5EF4-FFF2-40B4-BE49-F238E27FC236}">
                <a16:creationId xmlns:a16="http://schemas.microsoft.com/office/drawing/2014/main" id="{423BC0FA-8E3D-4C00-835F-3B5B7EB975C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44</a:t>
            </a:fld>
            <a:endParaRPr lang="en-US">
              <a:solidFill>
                <a:prstClr val="black">
                  <a:tint val="75000"/>
                </a:prstClr>
              </a:solidFill>
            </a:endParaRPr>
          </a:p>
        </p:txBody>
      </p:sp>
      <p:pic>
        <p:nvPicPr>
          <p:cNvPr id="5" name="Picture 4">
            <a:extLst>
              <a:ext uri="{FF2B5EF4-FFF2-40B4-BE49-F238E27FC236}">
                <a16:creationId xmlns:a16="http://schemas.microsoft.com/office/drawing/2014/main" id="{83633BAD-109A-4110-81AC-9EF7C024C647}"/>
              </a:ext>
            </a:extLst>
          </p:cNvPr>
          <p:cNvPicPr>
            <a:picLocks noChangeAspect="1"/>
          </p:cNvPicPr>
          <p:nvPr/>
        </p:nvPicPr>
        <p:blipFill>
          <a:blip r:embed="rId2"/>
          <a:stretch>
            <a:fillRect/>
          </a:stretch>
        </p:blipFill>
        <p:spPr>
          <a:xfrm>
            <a:off x="3064861" y="122238"/>
            <a:ext cx="9091262" cy="6858000"/>
          </a:xfrm>
          <a:prstGeom prst="rect">
            <a:avLst/>
          </a:prstGeom>
        </p:spPr>
      </p:pic>
    </p:spTree>
    <p:extLst>
      <p:ext uri="{BB962C8B-B14F-4D97-AF65-F5344CB8AC3E}">
        <p14:creationId xmlns:p14="http://schemas.microsoft.com/office/powerpoint/2010/main" val="3817363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676B3E-6DD9-4BF1-8E27-4BA0F7801832}"/>
              </a:ext>
            </a:extLst>
          </p:cNvPr>
          <p:cNvSpPr>
            <a:spLocks noGrp="1"/>
          </p:cNvSpPr>
          <p:nvPr>
            <p:ph idx="1"/>
          </p:nvPr>
        </p:nvSpPr>
        <p:spPr>
          <a:xfrm>
            <a:off x="0" y="670124"/>
            <a:ext cx="12168220" cy="5546192"/>
          </a:xfrm>
        </p:spPr>
        <p:txBody>
          <a:bodyPr>
            <a:normAutofit/>
          </a:bodyPr>
          <a:lstStyle/>
          <a:p>
            <a:pPr>
              <a:lnSpc>
                <a:spcPts val="2700"/>
              </a:lnSpc>
            </a:pPr>
            <a:r>
              <a:rPr lang="en-US" sz="2400" b="1" dirty="0"/>
              <a:t>Harp-DAAL</a:t>
            </a:r>
            <a:r>
              <a:rPr lang="en-US" sz="2400" dirty="0"/>
              <a:t> with a kernel Machine Learning library exploiting the Intel node library DAAL and HPC communication collectives within the Hadoop ecosystem. </a:t>
            </a:r>
          </a:p>
          <a:p>
            <a:pPr lvl="1">
              <a:lnSpc>
                <a:spcPts val="2700"/>
              </a:lnSpc>
            </a:pPr>
            <a:r>
              <a:rPr lang="en-US" sz="2000" dirty="0"/>
              <a:t>Harp-DAAL supports all 5 classes of data-intensive AI first computation, from pleasingly parallel to machine learning and simulations. </a:t>
            </a:r>
          </a:p>
          <a:p>
            <a:pPr>
              <a:lnSpc>
                <a:spcPts val="2700"/>
              </a:lnSpc>
            </a:pPr>
            <a:r>
              <a:rPr lang="en-US" sz="2400" b="1" dirty="0"/>
              <a:t>Twister2</a:t>
            </a:r>
            <a:r>
              <a:rPr lang="en-US" sz="2400" dirty="0"/>
              <a:t> is a toolkit of components that can be packaged in different ways</a:t>
            </a:r>
          </a:p>
          <a:p>
            <a:pPr lvl="1">
              <a:lnSpc>
                <a:spcPts val="2700"/>
              </a:lnSpc>
            </a:pPr>
            <a:r>
              <a:rPr lang="en-US" sz="2400" dirty="0"/>
              <a:t>Integrated batch or streaming data capabilities familiar from Apache Hadoop, Spark, Heron and Flink but with high performance. </a:t>
            </a:r>
          </a:p>
          <a:p>
            <a:pPr lvl="1">
              <a:lnSpc>
                <a:spcPts val="2700"/>
              </a:lnSpc>
            </a:pPr>
            <a:r>
              <a:rPr lang="en-US" sz="2400" dirty="0"/>
              <a:t>Separate bulk synchronous and data flow communication; </a:t>
            </a:r>
          </a:p>
          <a:p>
            <a:pPr lvl="1">
              <a:lnSpc>
                <a:spcPts val="2700"/>
              </a:lnSpc>
            </a:pPr>
            <a:r>
              <a:rPr lang="en-US" sz="2400" dirty="0"/>
              <a:t>Task management as in Mesos, Yarn and Kubernetes</a:t>
            </a:r>
          </a:p>
          <a:p>
            <a:pPr lvl="1">
              <a:lnSpc>
                <a:spcPts val="2700"/>
              </a:lnSpc>
            </a:pPr>
            <a:r>
              <a:rPr lang="en-US" sz="2400" dirty="0"/>
              <a:t>Dataflow graph execution models</a:t>
            </a:r>
          </a:p>
          <a:p>
            <a:pPr lvl="1">
              <a:lnSpc>
                <a:spcPts val="2700"/>
              </a:lnSpc>
            </a:pPr>
            <a:r>
              <a:rPr lang="en-US" sz="2400" dirty="0"/>
              <a:t>Launching of the Harp-DAAL  library with native Mesos/Kubernetes/HDFS environment</a:t>
            </a:r>
          </a:p>
          <a:p>
            <a:pPr lvl="1">
              <a:lnSpc>
                <a:spcPts val="2700"/>
              </a:lnSpc>
            </a:pPr>
            <a:r>
              <a:rPr lang="en-US" sz="2400" dirty="0"/>
              <a:t>Streaming and repository data access interfaces, </a:t>
            </a:r>
          </a:p>
          <a:p>
            <a:pPr lvl="1">
              <a:lnSpc>
                <a:spcPts val="2700"/>
              </a:lnSpc>
              <a:spcBef>
                <a:spcPts val="600"/>
              </a:spcBef>
            </a:pPr>
            <a:r>
              <a:rPr lang="en-US" sz="2400" dirty="0"/>
              <a:t>In-memory databases and fault tolerance at dataflow nodes. (use RDD to do classic checkpoint-restart)</a:t>
            </a:r>
          </a:p>
        </p:txBody>
      </p:sp>
      <p:sp>
        <p:nvSpPr>
          <p:cNvPr id="3" name="Title 2">
            <a:extLst>
              <a:ext uri="{FF2B5EF4-FFF2-40B4-BE49-F238E27FC236}">
                <a16:creationId xmlns:a16="http://schemas.microsoft.com/office/drawing/2014/main" id="{DED0A93F-FB37-4CEC-A022-3E6396714093}"/>
              </a:ext>
            </a:extLst>
          </p:cNvPr>
          <p:cNvSpPr>
            <a:spLocks noGrp="1"/>
          </p:cNvSpPr>
          <p:nvPr>
            <p:ph type="title"/>
          </p:nvPr>
        </p:nvSpPr>
        <p:spPr>
          <a:xfrm>
            <a:off x="785861" y="78067"/>
            <a:ext cx="11101339" cy="563617"/>
          </a:xfrm>
        </p:spPr>
        <p:txBody>
          <a:bodyPr>
            <a:normAutofit fontScale="90000"/>
          </a:bodyPr>
          <a:lstStyle/>
          <a:p>
            <a:r>
              <a:rPr lang="en-US" sz="4000" dirty="0"/>
              <a:t>Integrating HPC and Apache Programming Environments</a:t>
            </a:r>
          </a:p>
        </p:txBody>
      </p:sp>
      <p:sp>
        <p:nvSpPr>
          <p:cNvPr id="4" name="Slide Number Placeholder 3">
            <a:extLst>
              <a:ext uri="{FF2B5EF4-FFF2-40B4-BE49-F238E27FC236}">
                <a16:creationId xmlns:a16="http://schemas.microsoft.com/office/drawing/2014/main" id="{F188C51C-6168-4175-8064-3B50B283D618}"/>
              </a:ext>
            </a:extLst>
          </p:cNvPr>
          <p:cNvSpPr>
            <a:spLocks noGrp="1"/>
          </p:cNvSpPr>
          <p:nvPr>
            <p:ph type="sldNum" sz="quarter" idx="12"/>
          </p:nvPr>
        </p:nvSpPr>
        <p:spPr/>
        <p:txBody>
          <a:bodyPr/>
          <a:lstStyle/>
          <a:p>
            <a:fld id="{C4B85148-DB98-4269-ACE6-2DF49F9918C9}"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072629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1064" y="5457197"/>
            <a:ext cx="11909871" cy="93207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5300" b="0" i="0" u="none" strike="noStrike" kern="1200" cap="none" spc="0" normalizeH="0" baseline="0" noProof="0" dirty="0">
                <a:ln>
                  <a:noFill/>
                </a:ln>
                <a:solidFill>
                  <a:srgbClr val="263338"/>
                </a:solidFill>
                <a:effectLst/>
                <a:uLnTx/>
                <a:uFillTx/>
                <a:latin typeface="Montserrat" charset="0"/>
                <a:ea typeface="Montserrat" charset="0"/>
                <a:cs typeface="Montserrat" charset="0"/>
              </a:rPr>
              <a:t>Map Collective Run time merges MapReduce and HPC</a:t>
            </a:r>
            <a:endParaRPr kumimoji="0" lang="x-none" altLang="en-US" sz="3200" b="0" i="0" u="none" strike="noStrike" kern="1200" cap="none" spc="0" normalizeH="0" baseline="0" noProof="0" dirty="0">
              <a:ln>
                <a:noFill/>
              </a:ln>
              <a:solidFill>
                <a:srgbClr val="72A1A8"/>
              </a:solidFill>
              <a:effectLst/>
              <a:uLnTx/>
              <a:uFillTx/>
              <a:latin typeface="Montserrat" charset="0"/>
              <a:ea typeface="Montserrat" charset="0"/>
              <a:cs typeface="Montserrat" charset="0"/>
            </a:endParaRPr>
          </a:p>
        </p:txBody>
      </p:sp>
      <p:sp>
        <p:nvSpPr>
          <p:cNvPr id="8" name="Rectangle 7">
            <a:extLst>
              <a:ext uri="{FF2B5EF4-FFF2-40B4-BE49-F238E27FC236}">
                <a16:creationId xmlns:a16="http://schemas.microsoft.com/office/drawing/2014/main" id="{4D5C0770-D19E-4327-A969-0BC645E6D687}"/>
              </a:ext>
            </a:extLst>
          </p:cNvPr>
          <p:cNvSpPr/>
          <p:nvPr/>
        </p:nvSpPr>
        <p:spPr>
          <a:xfrm>
            <a:off x="6348614" y="2147197"/>
            <a:ext cx="1645920" cy="54864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F81BD">
                    <a:lumMod val="50000"/>
                  </a:srgbClr>
                </a:solidFill>
                <a:effectLst/>
                <a:uLnTx/>
                <a:uFillTx/>
                <a:latin typeface="Montserrat" charset="0"/>
                <a:ea typeface="+mn-ea"/>
                <a:cs typeface="+mn-cs"/>
              </a:rPr>
              <a:t>allreduce</a:t>
            </a:r>
            <a:endParaRPr kumimoji="0" lang="en-US" sz="1800" b="1" i="0" u="none" strike="noStrike" kern="1200" cap="none" spc="0" normalizeH="0" baseline="0" noProof="0" dirty="0">
              <a:ln>
                <a:noFill/>
              </a:ln>
              <a:solidFill>
                <a:srgbClr val="4F81BD">
                  <a:lumMod val="50000"/>
                </a:srgbClr>
              </a:solidFill>
              <a:effectLst/>
              <a:uLnTx/>
              <a:uFillTx/>
              <a:latin typeface="Montserrat" charset="0"/>
              <a:ea typeface="+mn-ea"/>
              <a:cs typeface="+mn-cs"/>
            </a:endParaRPr>
          </a:p>
        </p:txBody>
      </p:sp>
      <p:pic>
        <p:nvPicPr>
          <p:cNvPr id="9" name="Picture 8">
            <a:extLst>
              <a:ext uri="{FF2B5EF4-FFF2-40B4-BE49-F238E27FC236}">
                <a16:creationId xmlns:a16="http://schemas.microsoft.com/office/drawing/2014/main" id="{743CF6F5-3D45-4095-AB71-6580F4AF1E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4923" y="902641"/>
            <a:ext cx="2853302" cy="1113088"/>
          </a:xfrm>
          <a:prstGeom prst="rect">
            <a:avLst/>
          </a:prstGeom>
          <a:solidFill>
            <a:srgbClr val="263338"/>
          </a:solidFill>
        </p:spPr>
      </p:pic>
      <p:sp>
        <p:nvSpPr>
          <p:cNvPr id="12" name="Rectangle 11">
            <a:extLst>
              <a:ext uri="{FF2B5EF4-FFF2-40B4-BE49-F238E27FC236}">
                <a16:creationId xmlns:a16="http://schemas.microsoft.com/office/drawing/2014/main" id="{4E24CBF3-3D88-4173-A406-A4767979BD11}"/>
              </a:ext>
            </a:extLst>
          </p:cNvPr>
          <p:cNvSpPr/>
          <p:nvPr/>
        </p:nvSpPr>
        <p:spPr>
          <a:xfrm>
            <a:off x="3346204" y="2135781"/>
            <a:ext cx="1645920" cy="54004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Montserrat" charset="0"/>
                <a:ea typeface="+mn-ea"/>
                <a:cs typeface="+mn-cs"/>
              </a:rPr>
              <a:t>reduce</a:t>
            </a:r>
          </a:p>
        </p:txBody>
      </p:sp>
      <p:pic>
        <p:nvPicPr>
          <p:cNvPr id="13" name="Picture 12">
            <a:extLst>
              <a:ext uri="{FF2B5EF4-FFF2-40B4-BE49-F238E27FC236}">
                <a16:creationId xmlns:a16="http://schemas.microsoft.com/office/drawing/2014/main" id="{E0B6C9A1-14C7-4489-AC51-1E5827B8D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18" y="902641"/>
            <a:ext cx="2701082" cy="1113088"/>
          </a:xfrm>
          <a:prstGeom prst="rect">
            <a:avLst/>
          </a:prstGeom>
          <a:solidFill>
            <a:srgbClr val="507A80"/>
          </a:solidFill>
          <a:ln>
            <a:noFill/>
          </a:ln>
        </p:spPr>
      </p:pic>
      <p:pic>
        <p:nvPicPr>
          <p:cNvPr id="14" name="Picture 13">
            <a:extLst>
              <a:ext uri="{FF2B5EF4-FFF2-40B4-BE49-F238E27FC236}">
                <a16:creationId xmlns:a16="http://schemas.microsoft.com/office/drawing/2014/main" id="{9445DB97-7501-4A27-A54B-C8E4972018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5224" y="902641"/>
            <a:ext cx="2493051" cy="1062389"/>
          </a:xfrm>
          <a:prstGeom prst="rect">
            <a:avLst/>
          </a:prstGeom>
          <a:solidFill>
            <a:srgbClr val="507A80"/>
          </a:solidFill>
          <a:ln>
            <a:noFill/>
          </a:ln>
        </p:spPr>
      </p:pic>
      <p:sp>
        <p:nvSpPr>
          <p:cNvPr id="15" name="Rectangle 14">
            <a:extLst>
              <a:ext uri="{FF2B5EF4-FFF2-40B4-BE49-F238E27FC236}">
                <a16:creationId xmlns:a16="http://schemas.microsoft.com/office/drawing/2014/main" id="{93C65504-FD08-4185-AD17-9987BCFCCE47}"/>
              </a:ext>
            </a:extLst>
          </p:cNvPr>
          <p:cNvSpPr/>
          <p:nvPr/>
        </p:nvSpPr>
        <p:spPr>
          <a:xfrm>
            <a:off x="9749825" y="5094649"/>
            <a:ext cx="1645920" cy="54864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Montserrat" charset="0"/>
                <a:ea typeface="+mn-ea"/>
                <a:cs typeface="+mn-cs"/>
              </a:rPr>
              <a:t>rotate</a:t>
            </a:r>
          </a:p>
        </p:txBody>
      </p:sp>
      <p:pic>
        <p:nvPicPr>
          <p:cNvPr id="16" name="Picture 15">
            <a:extLst>
              <a:ext uri="{FF2B5EF4-FFF2-40B4-BE49-F238E27FC236}">
                <a16:creationId xmlns:a16="http://schemas.microsoft.com/office/drawing/2014/main" id="{6F596A56-DA0D-406C-8E19-691F854B0C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3056" y="3123305"/>
            <a:ext cx="2759458" cy="1674326"/>
          </a:xfrm>
          <a:prstGeom prst="rect">
            <a:avLst/>
          </a:prstGeom>
        </p:spPr>
      </p:pic>
      <p:sp>
        <p:nvSpPr>
          <p:cNvPr id="18" name="Rectangle 17">
            <a:extLst>
              <a:ext uri="{FF2B5EF4-FFF2-40B4-BE49-F238E27FC236}">
                <a16:creationId xmlns:a16="http://schemas.microsoft.com/office/drawing/2014/main" id="{B9E7F4A9-4158-423B-A97D-9EDE0DA5EF8E}"/>
              </a:ext>
            </a:extLst>
          </p:cNvPr>
          <p:cNvSpPr/>
          <p:nvPr/>
        </p:nvSpPr>
        <p:spPr>
          <a:xfrm>
            <a:off x="5346856" y="5131997"/>
            <a:ext cx="1645920" cy="59898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Montserrat" charset="0"/>
                <a:ea typeface="+mn-ea"/>
                <a:cs typeface="+mn-cs"/>
              </a:rPr>
              <a:t>push &amp; pull</a:t>
            </a:r>
          </a:p>
        </p:txBody>
      </p:sp>
      <p:pic>
        <p:nvPicPr>
          <p:cNvPr id="19" name="Picture 18">
            <a:extLst>
              <a:ext uri="{FF2B5EF4-FFF2-40B4-BE49-F238E27FC236}">
                <a16:creationId xmlns:a16="http://schemas.microsoft.com/office/drawing/2014/main" id="{BFB06AB5-8DF0-40F8-961D-6A16248B9C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0795" y="3154760"/>
            <a:ext cx="2754245" cy="2023254"/>
          </a:xfrm>
          <a:prstGeom prst="rect">
            <a:avLst/>
          </a:prstGeom>
        </p:spPr>
      </p:pic>
      <p:pic>
        <p:nvPicPr>
          <p:cNvPr id="20" name="Picture 19">
            <a:extLst>
              <a:ext uri="{FF2B5EF4-FFF2-40B4-BE49-F238E27FC236}">
                <a16:creationId xmlns:a16="http://schemas.microsoft.com/office/drawing/2014/main" id="{1DA163D0-BDCD-4C2B-81C3-7177CFC0AA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8614" y="3123304"/>
            <a:ext cx="2740868" cy="2054709"/>
          </a:xfrm>
          <a:prstGeom prst="rect">
            <a:avLst/>
          </a:prstGeom>
        </p:spPr>
      </p:pic>
      <p:sp>
        <p:nvSpPr>
          <p:cNvPr id="22" name="Rectangle 21">
            <a:extLst>
              <a:ext uri="{FF2B5EF4-FFF2-40B4-BE49-F238E27FC236}">
                <a16:creationId xmlns:a16="http://schemas.microsoft.com/office/drawing/2014/main" id="{646610BC-C160-462C-AC05-EC46767DA0DA}"/>
              </a:ext>
            </a:extLst>
          </p:cNvPr>
          <p:cNvSpPr/>
          <p:nvPr/>
        </p:nvSpPr>
        <p:spPr>
          <a:xfrm>
            <a:off x="9578195" y="2265099"/>
            <a:ext cx="1645920" cy="58263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F81BD">
                    <a:lumMod val="50000"/>
                  </a:srgbClr>
                </a:solidFill>
                <a:effectLst/>
                <a:uLnTx/>
                <a:uFillTx/>
                <a:latin typeface="Montserrat" charset="0"/>
                <a:ea typeface="+mn-ea"/>
                <a:cs typeface="+mn-cs"/>
              </a:rPr>
              <a:t>allgather</a:t>
            </a:r>
            <a:endParaRPr kumimoji="0" lang="en-US" sz="1800" b="1" i="0" u="none" strike="noStrike" kern="1200" cap="none" spc="0" normalizeH="0" baseline="0" noProof="0" dirty="0">
              <a:ln>
                <a:noFill/>
              </a:ln>
              <a:solidFill>
                <a:srgbClr val="4F81BD">
                  <a:lumMod val="50000"/>
                </a:srgbClr>
              </a:solidFill>
              <a:effectLst/>
              <a:uLnTx/>
              <a:uFillTx/>
              <a:latin typeface="Montserrat" charset="0"/>
              <a:ea typeface="+mn-ea"/>
              <a:cs typeface="+mn-cs"/>
            </a:endParaRPr>
          </a:p>
        </p:txBody>
      </p:sp>
      <p:sp>
        <p:nvSpPr>
          <p:cNvPr id="23" name="Rectangle 22">
            <a:extLst>
              <a:ext uri="{FF2B5EF4-FFF2-40B4-BE49-F238E27FC236}">
                <a16:creationId xmlns:a16="http://schemas.microsoft.com/office/drawing/2014/main" id="{2E3F84C2-CD9E-4F65-B77E-36CCD70093A5}"/>
              </a:ext>
            </a:extLst>
          </p:cNvPr>
          <p:cNvSpPr/>
          <p:nvPr/>
        </p:nvSpPr>
        <p:spPr>
          <a:xfrm>
            <a:off x="551585" y="5117256"/>
            <a:ext cx="1645920" cy="58263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Montserrat" charset="0"/>
                <a:ea typeface="+mn-ea"/>
                <a:cs typeface="+mn-cs"/>
              </a:rPr>
              <a:t>regroup</a:t>
            </a:r>
          </a:p>
        </p:txBody>
      </p:sp>
      <p:pic>
        <p:nvPicPr>
          <p:cNvPr id="24" name="Picture 23">
            <a:extLst>
              <a:ext uri="{FF2B5EF4-FFF2-40B4-BE49-F238E27FC236}">
                <a16:creationId xmlns:a16="http://schemas.microsoft.com/office/drawing/2014/main" id="{C96AB789-B951-4D7D-BE1B-592A02406E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318" y="3128467"/>
            <a:ext cx="3227886" cy="2038516"/>
          </a:xfrm>
          <a:prstGeom prst="rect">
            <a:avLst/>
          </a:prstGeom>
        </p:spPr>
      </p:pic>
      <p:pic>
        <p:nvPicPr>
          <p:cNvPr id="25" name="Picture 24">
            <a:extLst>
              <a:ext uri="{FF2B5EF4-FFF2-40B4-BE49-F238E27FC236}">
                <a16:creationId xmlns:a16="http://schemas.microsoft.com/office/drawing/2014/main" id="{B02CF49D-B9E2-4C93-8E37-1BA3263651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49796" y="827135"/>
            <a:ext cx="3102718" cy="1594382"/>
          </a:xfrm>
          <a:prstGeom prst="rect">
            <a:avLst/>
          </a:prstGeom>
        </p:spPr>
      </p:pic>
      <p:sp>
        <p:nvSpPr>
          <p:cNvPr id="26" name="Rectangle 25">
            <a:extLst>
              <a:ext uri="{FF2B5EF4-FFF2-40B4-BE49-F238E27FC236}">
                <a16:creationId xmlns:a16="http://schemas.microsoft.com/office/drawing/2014/main" id="{5CE7A705-DBCB-4655-BC46-1F316AC29864}"/>
              </a:ext>
            </a:extLst>
          </p:cNvPr>
          <p:cNvSpPr/>
          <p:nvPr/>
        </p:nvSpPr>
        <p:spPr>
          <a:xfrm>
            <a:off x="551585" y="2135782"/>
            <a:ext cx="1645920" cy="54004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50000"/>
                  </a:srgbClr>
                </a:solidFill>
                <a:effectLst/>
                <a:uLnTx/>
                <a:uFillTx/>
                <a:latin typeface="Montserrat" charset="0"/>
                <a:ea typeface="+mn-ea"/>
                <a:cs typeface="+mn-cs"/>
              </a:rPr>
              <a:t>broadcast</a:t>
            </a:r>
          </a:p>
        </p:txBody>
      </p:sp>
      <p:sp>
        <p:nvSpPr>
          <p:cNvPr id="3" name="Title 2">
            <a:extLst>
              <a:ext uri="{FF2B5EF4-FFF2-40B4-BE49-F238E27FC236}">
                <a16:creationId xmlns:a16="http://schemas.microsoft.com/office/drawing/2014/main" id="{DB1F6FD8-9C9A-47E5-A2ED-CA9581FD0BAA}"/>
              </a:ext>
            </a:extLst>
          </p:cNvPr>
          <p:cNvSpPr>
            <a:spLocks noGrp="1"/>
          </p:cNvSpPr>
          <p:nvPr>
            <p:ph type="title"/>
          </p:nvPr>
        </p:nvSpPr>
        <p:spPr>
          <a:xfrm>
            <a:off x="0" y="-34728"/>
            <a:ext cx="12168221" cy="762000"/>
          </a:xfrm>
        </p:spPr>
        <p:txBody>
          <a:bodyPr/>
          <a:lstStyle/>
          <a:p>
            <a:pPr algn="ctr"/>
            <a:r>
              <a:rPr lang="en-US" sz="4400" dirty="0"/>
              <a:t>Run time software for Harp</a:t>
            </a:r>
          </a:p>
        </p:txBody>
      </p:sp>
      <p:sp>
        <p:nvSpPr>
          <p:cNvPr id="2" name="Slide Number Placeholder 1">
            <a:extLst>
              <a:ext uri="{FF2B5EF4-FFF2-40B4-BE49-F238E27FC236}">
                <a16:creationId xmlns:a16="http://schemas.microsoft.com/office/drawing/2014/main" id="{B7685481-A3B8-490D-A2BB-9231ACC1CDDD}"/>
              </a:ext>
            </a:extLst>
          </p:cNvPr>
          <p:cNvSpPr>
            <a:spLocks noGrp="1"/>
          </p:cNvSpPr>
          <p:nvPr>
            <p:ph type="sldNum" sz="quarter" idx="12"/>
          </p:nvPr>
        </p:nvSpPr>
        <p:spPr/>
        <p:txBody>
          <a:bodyPr/>
          <a:lstStyle/>
          <a:p>
            <a:fld id="{04EFFF6C-AE4E-4FE6-A064-67A5E3D5DC7A}"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2440872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14" y="510739"/>
            <a:ext cx="11461897" cy="4157330"/>
          </a:xfrm>
          <a:prstGeom prst="rect">
            <a:avLst/>
          </a:prstGeom>
        </p:spPr>
      </p:pic>
      <p:grpSp>
        <p:nvGrpSpPr>
          <p:cNvPr id="3" name="Group 2">
            <a:extLst>
              <a:ext uri="{FF2B5EF4-FFF2-40B4-BE49-F238E27FC236}">
                <a16:creationId xmlns:a16="http://schemas.microsoft.com/office/drawing/2014/main" id="{D942C237-CBDB-4B65-8BF5-5393FA175F5E}"/>
              </a:ext>
            </a:extLst>
          </p:cNvPr>
          <p:cNvGrpSpPr/>
          <p:nvPr/>
        </p:nvGrpSpPr>
        <p:grpSpPr>
          <a:xfrm>
            <a:off x="101314" y="4239440"/>
            <a:ext cx="11675497" cy="2060481"/>
            <a:chOff x="119378" y="3761829"/>
            <a:chExt cx="11675497" cy="2060481"/>
          </a:xfrm>
        </p:grpSpPr>
        <p:sp>
          <p:nvSpPr>
            <p:cNvPr id="5" name="TextBox 4"/>
            <p:cNvSpPr txBox="1"/>
            <p:nvPr/>
          </p:nvSpPr>
          <p:spPr>
            <a:xfrm>
              <a:off x="119378" y="3893265"/>
              <a:ext cx="4255539"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Datasets: 5 million points, 10 thousand centroids, 10 feature dimensions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10 to 20 nodes of Intel KNL7250 processors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Harp-DAAL has 15x speedups over Spark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MLlib</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211445" y="3761829"/>
              <a:ext cx="3665699"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Datasets: 500K or 1 million data points of feature dimension 300</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Running on single KNL 7250 (Harp-DAAL) vs. single K80 GPU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PyTorch</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Harp-DAAL achieves 3x to 6x speedups  </a:t>
              </a:r>
            </a:p>
          </p:txBody>
        </p:sp>
        <p:sp>
          <p:nvSpPr>
            <p:cNvPr id="7" name="TextBox 6"/>
            <p:cNvSpPr txBox="1"/>
            <p:nvPr/>
          </p:nvSpPr>
          <p:spPr>
            <a:xfrm>
              <a:off x="7877144" y="3790985"/>
              <a:ext cx="3917731"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Datasets: Twitter with 44 million vertices, 2 billion edges, subgraph templates of 10 to 12 vertices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25 nodes of Intel Xeon E5 2670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Harp-DAAL has 2x to 5x speedups over state-of-the-art MPI-Fascia solution </a:t>
              </a:r>
            </a:p>
          </p:txBody>
        </p:sp>
      </p:grpSp>
      <p:sp>
        <p:nvSpPr>
          <p:cNvPr id="9" name="Title 8">
            <a:extLst>
              <a:ext uri="{FF2B5EF4-FFF2-40B4-BE49-F238E27FC236}">
                <a16:creationId xmlns:a16="http://schemas.microsoft.com/office/drawing/2014/main" id="{58CEA830-1C40-41E0-A8E4-C1A0B20AEB30}"/>
              </a:ext>
            </a:extLst>
          </p:cNvPr>
          <p:cNvSpPr>
            <a:spLocks noGrp="1"/>
          </p:cNvSpPr>
          <p:nvPr>
            <p:ph type="title"/>
          </p:nvPr>
        </p:nvSpPr>
        <p:spPr>
          <a:xfrm>
            <a:off x="-65314" y="123025"/>
            <a:ext cx="12506054" cy="762000"/>
          </a:xfrm>
        </p:spPr>
        <p:txBody>
          <a:bodyPr>
            <a:normAutofit fontScale="90000"/>
          </a:bodyPr>
          <a:lstStyle/>
          <a:p>
            <a:r>
              <a:rPr lang="en-US" sz="3600" kern="1200" dirty="0">
                <a:solidFill>
                  <a:srgbClr val="FF0000"/>
                </a:solidFill>
                <a:latin typeface="Calibri" panose="020F0502020204030204"/>
              </a:rPr>
              <a:t>      Harp v. Spark                   Harp v. Torch            Harp v. MPI</a:t>
            </a:r>
            <a:br>
              <a:rPr lang="en-US" sz="3600" kern="1200" dirty="0">
                <a:solidFill>
                  <a:srgbClr val="FF0000"/>
                </a:solidFill>
                <a:latin typeface="Calibri" panose="020F0502020204030204"/>
              </a:rPr>
            </a:br>
            <a:endParaRPr lang="en-US" dirty="0">
              <a:solidFill>
                <a:srgbClr val="FF0000"/>
              </a:solidFill>
            </a:endParaRPr>
          </a:p>
        </p:txBody>
      </p:sp>
      <p:sp>
        <p:nvSpPr>
          <p:cNvPr id="8" name="Slide Number Placeholder 7">
            <a:extLst>
              <a:ext uri="{FF2B5EF4-FFF2-40B4-BE49-F238E27FC236}">
                <a16:creationId xmlns:a16="http://schemas.microsoft.com/office/drawing/2014/main" id="{E9DA3219-8307-4F48-AABE-611B824F64E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3756034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 y="1"/>
            <a:ext cx="10515600" cy="804842"/>
          </a:xfrm>
        </p:spPr>
        <p:txBody>
          <a:bodyPr/>
          <a:lstStyle/>
          <a:p>
            <a:r>
              <a:rPr lang="en-US" dirty="0"/>
              <a:t>Twister2 Dataflow Communications</a:t>
            </a:r>
          </a:p>
        </p:txBody>
      </p:sp>
      <p:sp>
        <p:nvSpPr>
          <p:cNvPr id="3" name="Content Placeholder 2"/>
          <p:cNvSpPr>
            <a:spLocks noGrp="1"/>
          </p:cNvSpPr>
          <p:nvPr>
            <p:ph idx="1"/>
          </p:nvPr>
        </p:nvSpPr>
        <p:spPr>
          <a:xfrm>
            <a:off x="93261" y="804842"/>
            <a:ext cx="11935255" cy="5637522"/>
          </a:xfrm>
        </p:spPr>
        <p:txBody>
          <a:bodyPr>
            <a:normAutofit lnSpcReduction="10000"/>
          </a:bodyPr>
          <a:lstStyle/>
          <a:p>
            <a:r>
              <a:rPr lang="en-US" b="1" dirty="0" err="1"/>
              <a:t>Twister:Net</a:t>
            </a:r>
            <a:r>
              <a:rPr lang="en-US" b="1" dirty="0"/>
              <a:t> </a:t>
            </a:r>
            <a:r>
              <a:rPr lang="en-US" dirty="0"/>
              <a:t>offers two communication models</a:t>
            </a:r>
          </a:p>
          <a:p>
            <a:r>
              <a:rPr lang="en-US" b="1" dirty="0"/>
              <a:t>BSP</a:t>
            </a:r>
            <a:r>
              <a:rPr lang="en-US" dirty="0"/>
              <a:t> (Bulk Synchronous Processing) message-level communication using TCP or MPI separated from its task management plus extra Harp collectives</a:t>
            </a:r>
          </a:p>
          <a:p>
            <a:r>
              <a:rPr lang="en-US" b="1" dirty="0"/>
              <a:t>DFW </a:t>
            </a:r>
            <a:r>
              <a:rPr lang="en-US" dirty="0"/>
              <a:t>a new </a:t>
            </a:r>
            <a:r>
              <a:rPr lang="en-US" b="1" dirty="0"/>
              <a:t>Dataflow library </a:t>
            </a:r>
            <a:r>
              <a:rPr lang="en-US" dirty="0"/>
              <a:t>built using MPI software but at data movement not message level</a:t>
            </a:r>
          </a:p>
          <a:p>
            <a:pPr lvl="1"/>
            <a:r>
              <a:rPr lang="en-US" dirty="0"/>
              <a:t>Non-blocking</a:t>
            </a:r>
          </a:p>
          <a:p>
            <a:pPr lvl="1"/>
            <a:r>
              <a:rPr lang="en-US" dirty="0"/>
              <a:t>Dynamic data sizes</a:t>
            </a:r>
          </a:p>
          <a:p>
            <a:pPr lvl="1"/>
            <a:r>
              <a:rPr lang="en-US" dirty="0"/>
              <a:t>Streaming model</a:t>
            </a:r>
          </a:p>
          <a:p>
            <a:pPr lvl="2"/>
            <a:r>
              <a:rPr lang="en-US" dirty="0"/>
              <a:t>Batch case is modeled as a finite stream</a:t>
            </a:r>
          </a:p>
          <a:p>
            <a:pPr lvl="1"/>
            <a:r>
              <a:rPr lang="en-US" dirty="0"/>
              <a:t>The communications are between a set of </a:t>
            </a:r>
            <a:br>
              <a:rPr lang="en-US" dirty="0"/>
            </a:br>
            <a:r>
              <a:rPr lang="en-US" dirty="0"/>
              <a:t>tasks in an arbitrary task graph</a:t>
            </a:r>
          </a:p>
          <a:p>
            <a:pPr lvl="1"/>
            <a:r>
              <a:rPr lang="en-US" dirty="0"/>
              <a:t>Key based communications</a:t>
            </a:r>
          </a:p>
          <a:p>
            <a:pPr lvl="1"/>
            <a:r>
              <a:rPr lang="en-US" dirty="0"/>
              <a:t>Data-level Communications spilling to disks</a:t>
            </a:r>
          </a:p>
          <a:p>
            <a:pPr lvl="1"/>
            <a:r>
              <a:rPr lang="en-US" dirty="0"/>
              <a:t>Target tasks can be different from source tasks</a:t>
            </a:r>
          </a:p>
          <a:p>
            <a:endParaRPr lang="en-US" dirty="0"/>
          </a:p>
          <a:p>
            <a:endParaRPr lang="en-US" dirty="0"/>
          </a:p>
          <a:p>
            <a:endParaRPr lang="en-US" dirty="0"/>
          </a:p>
        </p:txBody>
      </p:sp>
      <p:grpSp>
        <p:nvGrpSpPr>
          <p:cNvPr id="8" name="Group 7">
            <a:extLst>
              <a:ext uri="{FF2B5EF4-FFF2-40B4-BE49-F238E27FC236}">
                <a16:creationId xmlns:a16="http://schemas.microsoft.com/office/drawing/2014/main" id="{F83A208A-B300-4412-AE74-C04AF7DD82C1}"/>
              </a:ext>
            </a:extLst>
          </p:cNvPr>
          <p:cNvGrpSpPr/>
          <p:nvPr/>
        </p:nvGrpSpPr>
        <p:grpSpPr>
          <a:xfrm>
            <a:off x="6616931" y="2527259"/>
            <a:ext cx="5481808" cy="3525899"/>
            <a:chOff x="6616931" y="2527259"/>
            <a:chExt cx="5481808" cy="3525899"/>
          </a:xfrm>
        </p:grpSpPr>
        <p:pic>
          <p:nvPicPr>
            <p:cNvPr id="6" name="Picture 5">
              <a:extLst>
                <a:ext uri="{FF2B5EF4-FFF2-40B4-BE49-F238E27FC236}">
                  <a16:creationId xmlns:a16="http://schemas.microsoft.com/office/drawing/2014/main" id="{9D74C51F-0DDD-4981-9C1C-7FD8D62DEDAA}"/>
                </a:ext>
              </a:extLst>
            </p:cNvPr>
            <p:cNvPicPr>
              <a:picLocks noChangeAspect="1"/>
            </p:cNvPicPr>
            <p:nvPr/>
          </p:nvPicPr>
          <p:blipFill>
            <a:blip r:embed="rId2"/>
            <a:stretch>
              <a:fillRect/>
            </a:stretch>
          </p:blipFill>
          <p:spPr>
            <a:xfrm>
              <a:off x="6616931" y="2527259"/>
              <a:ext cx="5481808" cy="3525899"/>
            </a:xfrm>
            <a:prstGeom prst="rect">
              <a:avLst/>
            </a:prstGeom>
          </p:spPr>
        </p:pic>
        <p:cxnSp>
          <p:nvCxnSpPr>
            <p:cNvPr id="7" name="Straight Connector 6">
              <a:extLst>
                <a:ext uri="{FF2B5EF4-FFF2-40B4-BE49-F238E27FC236}">
                  <a16:creationId xmlns:a16="http://schemas.microsoft.com/office/drawing/2014/main" id="{BF2D4657-AA55-4519-9B60-8558BB358A3B}"/>
                </a:ext>
              </a:extLst>
            </p:cNvPr>
            <p:cNvCxnSpPr/>
            <p:nvPr/>
          </p:nvCxnSpPr>
          <p:spPr>
            <a:xfrm>
              <a:off x="9349740" y="2857500"/>
              <a:ext cx="0" cy="26898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C70CBAB6-7C61-49F0-BA5C-B8535D68E90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48</a:t>
            </a:fld>
            <a:endParaRPr lang="en-US">
              <a:solidFill>
                <a:prstClr val="black">
                  <a:tint val="75000"/>
                </a:prstClr>
              </a:solidFill>
            </a:endParaRPr>
          </a:p>
        </p:txBody>
      </p:sp>
      <p:sp>
        <p:nvSpPr>
          <p:cNvPr id="5" name="Date Placeholder 4">
            <a:extLst>
              <a:ext uri="{FF2B5EF4-FFF2-40B4-BE49-F238E27FC236}">
                <a16:creationId xmlns:a16="http://schemas.microsoft.com/office/drawing/2014/main" id="{AAB2ABE5-046E-463B-9631-8E45421D6CA3}"/>
              </a:ext>
            </a:extLst>
          </p:cNvPr>
          <p:cNvSpPr>
            <a:spLocks noGrp="1"/>
          </p:cNvSpPr>
          <p:nvPr>
            <p:ph type="dt" sz="half" idx="10"/>
          </p:nvPr>
        </p:nvSpPr>
        <p:spPr/>
        <p:txBody>
          <a:bodyPr/>
          <a:lstStyle/>
          <a:p>
            <a:fld id="{33A1BB3A-FCFB-4C95-B904-199B9C9DA145}"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867983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360" y="3408326"/>
            <a:ext cx="8877300" cy="2959099"/>
          </a:xfrm>
          <a:prstGeom prst="rect">
            <a:avLst/>
          </a:prstGeom>
        </p:spPr>
      </p:pic>
      <p:sp>
        <p:nvSpPr>
          <p:cNvPr id="3" name="Rectangle 2"/>
          <p:cNvSpPr/>
          <p:nvPr/>
        </p:nvSpPr>
        <p:spPr>
          <a:xfrm>
            <a:off x="123568" y="3655025"/>
            <a:ext cx="3009673" cy="2462213"/>
          </a:xfrm>
          <a:prstGeom prst="rect">
            <a:avLst/>
          </a:prstGeom>
          <a:ln>
            <a:solidFill>
              <a:schemeClr val="tx1"/>
            </a:solidFill>
          </a:ln>
        </p:spPr>
        <p:txBody>
          <a:bodyPr wrap="square">
            <a:spAutoFit/>
          </a:bodyPr>
          <a:lstStyle/>
          <a:p>
            <a:r>
              <a:rPr lang="en-US" sz="2200" dirty="0"/>
              <a:t>Latency of Apache Heron and </a:t>
            </a:r>
            <a:r>
              <a:rPr lang="en-US" sz="2200" dirty="0" err="1"/>
              <a:t>Twister:Net</a:t>
            </a:r>
            <a:r>
              <a:rPr lang="en-US" sz="2200" dirty="0"/>
              <a:t> DFW (Dataflow) for Reduce, Broadcast and Partition operations in 16 nodes with 256-way parallelism</a:t>
            </a:r>
          </a:p>
        </p:txBody>
      </p:sp>
      <p:sp>
        <p:nvSpPr>
          <p:cNvPr id="4" name="Title 3">
            <a:extLst>
              <a:ext uri="{FF2B5EF4-FFF2-40B4-BE49-F238E27FC236}">
                <a16:creationId xmlns:a16="http://schemas.microsoft.com/office/drawing/2014/main" id="{6445046D-41EE-4D5B-B2C9-86B191D8E80C}"/>
              </a:ext>
            </a:extLst>
          </p:cNvPr>
          <p:cNvSpPr>
            <a:spLocks noGrp="1"/>
          </p:cNvSpPr>
          <p:nvPr>
            <p:ph type="title"/>
          </p:nvPr>
        </p:nvSpPr>
        <p:spPr>
          <a:xfrm>
            <a:off x="123568" y="155860"/>
            <a:ext cx="5881816" cy="949610"/>
          </a:xfrm>
        </p:spPr>
        <p:txBody>
          <a:bodyPr>
            <a:normAutofit fontScale="90000"/>
          </a:bodyPr>
          <a:lstStyle/>
          <a:p>
            <a:r>
              <a:rPr lang="en-US" b="1" dirty="0" err="1"/>
              <a:t>Twister:Net</a:t>
            </a:r>
            <a:r>
              <a:rPr lang="en-US" b="1" dirty="0"/>
              <a:t> and Apache Heron and Spark</a:t>
            </a:r>
          </a:p>
        </p:txBody>
      </p:sp>
      <p:sp>
        <p:nvSpPr>
          <p:cNvPr id="5" name="Rectangle 4">
            <a:extLst>
              <a:ext uri="{FF2B5EF4-FFF2-40B4-BE49-F238E27FC236}">
                <a16:creationId xmlns:a16="http://schemas.microsoft.com/office/drawing/2014/main" id="{5EC8B355-AE4C-495C-84CE-BA7B19E5A302}"/>
              </a:ext>
            </a:extLst>
          </p:cNvPr>
          <p:cNvSpPr/>
          <p:nvPr/>
        </p:nvSpPr>
        <p:spPr>
          <a:xfrm>
            <a:off x="190727" y="1195069"/>
            <a:ext cx="5471529" cy="2123658"/>
          </a:xfrm>
          <a:prstGeom prst="rect">
            <a:avLst/>
          </a:prstGeom>
          <a:ln>
            <a:solidFill>
              <a:schemeClr val="tx1"/>
            </a:solidFill>
          </a:ln>
        </p:spPr>
        <p:txBody>
          <a:bodyPr wrap="square">
            <a:spAutoFit/>
          </a:bodyPr>
          <a:lstStyle/>
          <a:p>
            <a:r>
              <a:rPr lang="en-US" sz="2200" dirty="0"/>
              <a:t>Left: K-means job execution time on 16 nodes with varying centers, 2 million points with 320-way parallelism. Right: K-Means </a:t>
            </a:r>
            <a:r>
              <a:rPr lang="en-US" sz="2200" dirty="0" err="1"/>
              <a:t>wth</a:t>
            </a:r>
            <a:r>
              <a:rPr lang="en-US" sz="2200" dirty="0"/>
              <a:t> 4,8 and 16 nodes where each node having 20 tasks. 2 million points with 16000 centers used.</a:t>
            </a:r>
          </a:p>
        </p:txBody>
      </p:sp>
      <p:pic>
        <p:nvPicPr>
          <p:cNvPr id="6" name="Picture 5">
            <a:extLst>
              <a:ext uri="{FF2B5EF4-FFF2-40B4-BE49-F238E27FC236}">
                <a16:creationId xmlns:a16="http://schemas.microsoft.com/office/drawing/2014/main" id="{42AD9F85-5310-4C44-BC9E-89132C357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860" y="344585"/>
            <a:ext cx="6037884" cy="3018942"/>
          </a:xfrm>
          <a:prstGeom prst="rect">
            <a:avLst/>
          </a:prstGeom>
        </p:spPr>
      </p:pic>
      <p:sp>
        <p:nvSpPr>
          <p:cNvPr id="9" name="Slide Number Placeholder 8">
            <a:extLst>
              <a:ext uri="{FF2B5EF4-FFF2-40B4-BE49-F238E27FC236}">
                <a16:creationId xmlns:a16="http://schemas.microsoft.com/office/drawing/2014/main" id="{DB6664D4-8A3D-4E28-B0D1-FF346E77E09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49</a:t>
            </a:fld>
            <a:endParaRPr lang="en-US">
              <a:solidFill>
                <a:prstClr val="black">
                  <a:tint val="75000"/>
                </a:prstClr>
              </a:solidFill>
            </a:endParaRPr>
          </a:p>
        </p:txBody>
      </p:sp>
      <p:sp>
        <p:nvSpPr>
          <p:cNvPr id="7" name="Date Placeholder 6">
            <a:extLst>
              <a:ext uri="{FF2B5EF4-FFF2-40B4-BE49-F238E27FC236}">
                <a16:creationId xmlns:a16="http://schemas.microsoft.com/office/drawing/2014/main" id="{5F5930AB-3022-4230-852C-A8FC8A24E793}"/>
              </a:ext>
            </a:extLst>
          </p:cNvPr>
          <p:cNvSpPr>
            <a:spLocks noGrp="1"/>
          </p:cNvSpPr>
          <p:nvPr>
            <p:ph type="dt" sz="half" idx="10"/>
          </p:nvPr>
        </p:nvSpPr>
        <p:spPr/>
        <p:txBody>
          <a:bodyPr/>
          <a:lstStyle/>
          <a:p>
            <a:fld id="{3E498360-C4EA-41B5-83E7-356D12401D52}"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41245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3EF3-D1A7-451B-AAE1-45BEFA4A269C}"/>
              </a:ext>
            </a:extLst>
          </p:cNvPr>
          <p:cNvSpPr>
            <a:spLocks noGrp="1"/>
          </p:cNvSpPr>
          <p:nvPr>
            <p:ph type="title"/>
          </p:nvPr>
        </p:nvSpPr>
        <p:spPr/>
        <p:txBody>
          <a:bodyPr/>
          <a:lstStyle/>
          <a:p>
            <a:r>
              <a:rPr lang="en-US" dirty="0"/>
              <a:t>aa</a:t>
            </a:r>
          </a:p>
        </p:txBody>
      </p:sp>
      <p:sp>
        <p:nvSpPr>
          <p:cNvPr id="3" name="Content Placeholder 2">
            <a:extLst>
              <a:ext uri="{FF2B5EF4-FFF2-40B4-BE49-F238E27FC236}">
                <a16:creationId xmlns:a16="http://schemas.microsoft.com/office/drawing/2014/main" id="{4FD0FC95-68CA-490C-9747-23209A9D6FE8}"/>
              </a:ext>
            </a:extLst>
          </p:cNvPr>
          <p:cNvSpPr>
            <a:spLocks noGrp="1"/>
          </p:cNvSpPr>
          <p:nvPr>
            <p:ph idx="1"/>
          </p:nvPr>
        </p:nvSpPr>
        <p:spPr/>
        <p:txBody>
          <a:bodyPr/>
          <a:lstStyle/>
          <a:p>
            <a:r>
              <a:rPr lang="en-US" dirty="0"/>
              <a:t>aa</a:t>
            </a:r>
          </a:p>
        </p:txBody>
      </p:sp>
      <p:pic>
        <p:nvPicPr>
          <p:cNvPr id="6" name="Picture 5">
            <a:extLst>
              <a:ext uri="{FF2B5EF4-FFF2-40B4-BE49-F238E27FC236}">
                <a16:creationId xmlns:a16="http://schemas.microsoft.com/office/drawing/2014/main" id="{6338144B-192F-4EFB-84BF-EE491D6A9C91}"/>
              </a:ext>
            </a:extLst>
          </p:cNvPr>
          <p:cNvPicPr>
            <a:picLocks noChangeAspect="1"/>
          </p:cNvPicPr>
          <p:nvPr/>
        </p:nvPicPr>
        <p:blipFill>
          <a:blip r:embed="rId2"/>
          <a:stretch>
            <a:fillRect/>
          </a:stretch>
        </p:blipFill>
        <p:spPr>
          <a:xfrm>
            <a:off x="214312" y="347662"/>
            <a:ext cx="11763375" cy="6162675"/>
          </a:xfrm>
          <a:prstGeom prst="rect">
            <a:avLst/>
          </a:prstGeom>
        </p:spPr>
      </p:pic>
      <p:sp>
        <p:nvSpPr>
          <p:cNvPr id="5" name="Slide Number Placeholder 4">
            <a:extLst>
              <a:ext uri="{FF2B5EF4-FFF2-40B4-BE49-F238E27FC236}">
                <a16:creationId xmlns:a16="http://schemas.microsoft.com/office/drawing/2014/main" id="{D206095A-AC0D-4B33-9A44-0A32888AFDF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375041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4B19-F162-42D9-942C-95FB5D019AE5}"/>
              </a:ext>
            </a:extLst>
          </p:cNvPr>
          <p:cNvSpPr>
            <a:spLocks noGrp="1"/>
          </p:cNvSpPr>
          <p:nvPr>
            <p:ph type="title"/>
          </p:nvPr>
        </p:nvSpPr>
        <p:spPr>
          <a:xfrm>
            <a:off x="6286635" y="4998348"/>
            <a:ext cx="5972749" cy="1325563"/>
          </a:xfrm>
        </p:spPr>
        <p:txBody>
          <a:bodyPr/>
          <a:lstStyle/>
          <a:p>
            <a:r>
              <a:rPr lang="en-US" dirty="0"/>
              <a:t>Dataflow at Different Grain sizes</a:t>
            </a:r>
          </a:p>
        </p:txBody>
      </p:sp>
      <p:grpSp>
        <p:nvGrpSpPr>
          <p:cNvPr id="41" name="Group 40">
            <a:extLst>
              <a:ext uri="{FF2B5EF4-FFF2-40B4-BE49-F238E27FC236}">
                <a16:creationId xmlns:a16="http://schemas.microsoft.com/office/drawing/2014/main" id="{656C79D0-B377-4696-8F10-892588E6C5F9}"/>
              </a:ext>
            </a:extLst>
          </p:cNvPr>
          <p:cNvGrpSpPr/>
          <p:nvPr/>
        </p:nvGrpSpPr>
        <p:grpSpPr>
          <a:xfrm>
            <a:off x="1886504" y="2322139"/>
            <a:ext cx="3900146" cy="4361685"/>
            <a:chOff x="2215309" y="1901031"/>
            <a:chExt cx="3900146" cy="4361685"/>
          </a:xfrm>
        </p:grpSpPr>
        <p:grpSp>
          <p:nvGrpSpPr>
            <p:cNvPr id="25" name="Group 24">
              <a:extLst>
                <a:ext uri="{FF2B5EF4-FFF2-40B4-BE49-F238E27FC236}">
                  <a16:creationId xmlns:a16="http://schemas.microsoft.com/office/drawing/2014/main" id="{F60FAC3D-EBAD-46F1-8A9A-558EF907E3A2}"/>
                </a:ext>
              </a:extLst>
            </p:cNvPr>
            <p:cNvGrpSpPr/>
            <p:nvPr/>
          </p:nvGrpSpPr>
          <p:grpSpPr>
            <a:xfrm>
              <a:off x="2687207" y="1901031"/>
              <a:ext cx="258742" cy="3277404"/>
              <a:chOff x="3733800" y="2133600"/>
              <a:chExt cx="228600" cy="2895600"/>
            </a:xfrm>
            <a:solidFill>
              <a:schemeClr val="accent2">
                <a:lumMod val="75000"/>
              </a:schemeClr>
            </a:solidFill>
          </p:grpSpPr>
          <p:sp>
            <p:nvSpPr>
              <p:cNvPr id="27" name="Rectangle 26">
                <a:extLst>
                  <a:ext uri="{FF2B5EF4-FFF2-40B4-BE49-F238E27FC236}">
                    <a16:creationId xmlns:a16="http://schemas.microsoft.com/office/drawing/2014/main" id="{3B37F20F-BEDA-4EA1-834D-AE73C4FD4AC3}"/>
                  </a:ext>
                </a:extLst>
              </p:cNvPr>
              <p:cNvSpPr/>
              <p:nvPr/>
            </p:nvSpPr>
            <p:spPr bwMode="auto">
              <a:xfrm>
                <a:off x="3733800" y="2133600"/>
                <a:ext cx="228600" cy="2286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8" name="Rectangle 27">
                <a:extLst>
                  <a:ext uri="{FF2B5EF4-FFF2-40B4-BE49-F238E27FC236}">
                    <a16:creationId xmlns:a16="http://schemas.microsoft.com/office/drawing/2014/main" id="{22A2B691-780F-4701-814F-F8EA7988CE84}"/>
                  </a:ext>
                </a:extLst>
              </p:cNvPr>
              <p:cNvSpPr/>
              <p:nvPr/>
            </p:nvSpPr>
            <p:spPr bwMode="auto">
              <a:xfrm>
                <a:off x="3733800" y="2514600"/>
                <a:ext cx="228600" cy="2286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9" name="Rectangle 28">
                <a:extLst>
                  <a:ext uri="{FF2B5EF4-FFF2-40B4-BE49-F238E27FC236}">
                    <a16:creationId xmlns:a16="http://schemas.microsoft.com/office/drawing/2014/main" id="{4C53B869-367E-46E7-A6BB-AA76CE98D481}"/>
                  </a:ext>
                </a:extLst>
              </p:cNvPr>
              <p:cNvSpPr/>
              <p:nvPr/>
            </p:nvSpPr>
            <p:spPr bwMode="auto">
              <a:xfrm>
                <a:off x="3733800" y="2895600"/>
                <a:ext cx="228600" cy="2286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30" name="Rectangle 29">
                <a:extLst>
                  <a:ext uri="{FF2B5EF4-FFF2-40B4-BE49-F238E27FC236}">
                    <a16:creationId xmlns:a16="http://schemas.microsoft.com/office/drawing/2014/main" id="{152A7130-7520-4E3A-8AA2-9AFB7653ED86}"/>
                  </a:ext>
                </a:extLst>
              </p:cNvPr>
              <p:cNvSpPr/>
              <p:nvPr/>
            </p:nvSpPr>
            <p:spPr bwMode="auto">
              <a:xfrm>
                <a:off x="3733800" y="3276600"/>
                <a:ext cx="228600" cy="2286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31" name="Rectangle 30">
                <a:extLst>
                  <a:ext uri="{FF2B5EF4-FFF2-40B4-BE49-F238E27FC236}">
                    <a16:creationId xmlns:a16="http://schemas.microsoft.com/office/drawing/2014/main" id="{C8880BA7-D027-477C-A4D1-7101F8F91166}"/>
                  </a:ext>
                </a:extLst>
              </p:cNvPr>
              <p:cNvSpPr/>
              <p:nvPr/>
            </p:nvSpPr>
            <p:spPr bwMode="auto">
              <a:xfrm>
                <a:off x="3733800" y="4038600"/>
                <a:ext cx="228600" cy="2286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32" name="Rectangle 31">
                <a:extLst>
                  <a:ext uri="{FF2B5EF4-FFF2-40B4-BE49-F238E27FC236}">
                    <a16:creationId xmlns:a16="http://schemas.microsoft.com/office/drawing/2014/main" id="{FB1B8030-A1A3-4280-BB74-AFF997B952C6}"/>
                  </a:ext>
                </a:extLst>
              </p:cNvPr>
              <p:cNvSpPr/>
              <p:nvPr/>
            </p:nvSpPr>
            <p:spPr bwMode="auto">
              <a:xfrm>
                <a:off x="3733800" y="3657600"/>
                <a:ext cx="228600" cy="2286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33" name="Rectangle 32">
                <a:extLst>
                  <a:ext uri="{FF2B5EF4-FFF2-40B4-BE49-F238E27FC236}">
                    <a16:creationId xmlns:a16="http://schemas.microsoft.com/office/drawing/2014/main" id="{BEE53AF6-DE64-46F8-B4B9-68123CE8AD7A}"/>
                  </a:ext>
                </a:extLst>
              </p:cNvPr>
              <p:cNvSpPr/>
              <p:nvPr/>
            </p:nvSpPr>
            <p:spPr bwMode="auto">
              <a:xfrm>
                <a:off x="3733800" y="4419600"/>
                <a:ext cx="228600" cy="2286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34" name="Rectangle 33">
                <a:extLst>
                  <a:ext uri="{FF2B5EF4-FFF2-40B4-BE49-F238E27FC236}">
                    <a16:creationId xmlns:a16="http://schemas.microsoft.com/office/drawing/2014/main" id="{020F901F-070E-481B-8933-9CD659D2A3C2}"/>
                  </a:ext>
                </a:extLst>
              </p:cNvPr>
              <p:cNvSpPr/>
              <p:nvPr/>
            </p:nvSpPr>
            <p:spPr bwMode="auto">
              <a:xfrm>
                <a:off x="3733800" y="4800600"/>
                <a:ext cx="228600" cy="2286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sp>
          <p:nvSpPr>
            <p:cNvPr id="35" name="Oval 34">
              <a:extLst>
                <a:ext uri="{FF2B5EF4-FFF2-40B4-BE49-F238E27FC236}">
                  <a16:creationId xmlns:a16="http://schemas.microsoft.com/office/drawing/2014/main" id="{3CE0CC51-6579-49EA-BA61-33E302E75398}"/>
                </a:ext>
              </a:extLst>
            </p:cNvPr>
            <p:cNvSpPr/>
            <p:nvPr/>
          </p:nvSpPr>
          <p:spPr>
            <a:xfrm>
              <a:off x="4034837" y="3324114"/>
              <a:ext cx="431237" cy="43123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14752A0C-E9EE-4D3D-8312-AAAAFEA19F3B}"/>
                </a:ext>
              </a:extLst>
            </p:cNvPr>
            <p:cNvGrpSpPr/>
            <p:nvPr/>
          </p:nvGrpSpPr>
          <p:grpSpPr>
            <a:xfrm>
              <a:off x="3121933" y="2053962"/>
              <a:ext cx="797806" cy="2971542"/>
              <a:chOff x="3192699" y="2182242"/>
              <a:chExt cx="704865" cy="2625370"/>
            </a:xfrm>
          </p:grpSpPr>
          <p:grpSp>
            <p:nvGrpSpPr>
              <p:cNvPr id="48" name="Group 47">
                <a:extLst>
                  <a:ext uri="{FF2B5EF4-FFF2-40B4-BE49-F238E27FC236}">
                    <a16:creationId xmlns:a16="http://schemas.microsoft.com/office/drawing/2014/main" id="{FE1F2BCD-25EF-4006-A834-839781E4A232}"/>
                  </a:ext>
                </a:extLst>
              </p:cNvPr>
              <p:cNvGrpSpPr/>
              <p:nvPr/>
            </p:nvGrpSpPr>
            <p:grpSpPr>
              <a:xfrm>
                <a:off x="3192699" y="2182242"/>
                <a:ext cx="659034" cy="1236485"/>
                <a:chOff x="3143533" y="2159232"/>
                <a:chExt cx="659034" cy="1236485"/>
              </a:xfrm>
            </p:grpSpPr>
            <p:cxnSp>
              <p:nvCxnSpPr>
                <p:cNvPr id="37" name="Straight Arrow Connector 36">
                  <a:extLst>
                    <a:ext uri="{FF2B5EF4-FFF2-40B4-BE49-F238E27FC236}">
                      <a16:creationId xmlns:a16="http://schemas.microsoft.com/office/drawing/2014/main" id="{255A0191-B62E-491C-95A4-0A1C82E9A56D}"/>
                    </a:ext>
                  </a:extLst>
                </p:cNvPr>
                <p:cNvCxnSpPr>
                  <a:cxnSpLocks/>
                </p:cNvCxnSpPr>
                <p:nvPr/>
              </p:nvCxnSpPr>
              <p:spPr>
                <a:xfrm>
                  <a:off x="3143533" y="3283612"/>
                  <a:ext cx="654184" cy="112105"/>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AC94475-B5FB-46FA-BA47-9EBDF92592C1}"/>
                    </a:ext>
                  </a:extLst>
                </p:cNvPr>
                <p:cNvCxnSpPr>
                  <a:cxnSpLocks/>
                </p:cNvCxnSpPr>
                <p:nvPr/>
              </p:nvCxnSpPr>
              <p:spPr>
                <a:xfrm>
                  <a:off x="3173002" y="2917330"/>
                  <a:ext cx="578884" cy="273254"/>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FAB89D2-6329-4306-A3B4-8C8DDF67D9F8}"/>
                    </a:ext>
                  </a:extLst>
                </p:cNvPr>
                <p:cNvCxnSpPr>
                  <a:cxnSpLocks/>
                </p:cNvCxnSpPr>
                <p:nvPr/>
              </p:nvCxnSpPr>
              <p:spPr>
                <a:xfrm>
                  <a:off x="3143533" y="2582291"/>
                  <a:ext cx="659034" cy="52765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BCAED48-EBD4-464E-95C3-AD794D52AF86}"/>
                    </a:ext>
                  </a:extLst>
                </p:cNvPr>
                <p:cNvCxnSpPr>
                  <a:cxnSpLocks/>
                </p:cNvCxnSpPr>
                <p:nvPr/>
              </p:nvCxnSpPr>
              <p:spPr>
                <a:xfrm>
                  <a:off x="3194904" y="2159232"/>
                  <a:ext cx="607663" cy="857681"/>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C10FDD3A-4F75-4994-BA05-97E08E36C4E6}"/>
                  </a:ext>
                </a:extLst>
              </p:cNvPr>
              <p:cNvGrpSpPr/>
              <p:nvPr/>
            </p:nvGrpSpPr>
            <p:grpSpPr>
              <a:xfrm flipV="1">
                <a:off x="3238530" y="3571127"/>
                <a:ext cx="659034" cy="1236485"/>
                <a:chOff x="3143533" y="2159232"/>
                <a:chExt cx="659034" cy="1236485"/>
              </a:xfrm>
            </p:grpSpPr>
            <p:cxnSp>
              <p:nvCxnSpPr>
                <p:cNvPr id="59" name="Straight Arrow Connector 58">
                  <a:extLst>
                    <a:ext uri="{FF2B5EF4-FFF2-40B4-BE49-F238E27FC236}">
                      <a16:creationId xmlns:a16="http://schemas.microsoft.com/office/drawing/2014/main" id="{35641166-570F-4E7B-8022-5D0225B46530}"/>
                    </a:ext>
                  </a:extLst>
                </p:cNvPr>
                <p:cNvCxnSpPr>
                  <a:cxnSpLocks/>
                </p:cNvCxnSpPr>
                <p:nvPr/>
              </p:nvCxnSpPr>
              <p:spPr>
                <a:xfrm>
                  <a:off x="3143533" y="3281417"/>
                  <a:ext cx="608353" cy="11430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CA21E93-411F-48B5-9C72-B88FC0A34D02}"/>
                    </a:ext>
                  </a:extLst>
                </p:cNvPr>
                <p:cNvCxnSpPr>
                  <a:cxnSpLocks/>
                </p:cNvCxnSpPr>
                <p:nvPr/>
              </p:nvCxnSpPr>
              <p:spPr>
                <a:xfrm>
                  <a:off x="3173002" y="2917330"/>
                  <a:ext cx="578884" cy="273254"/>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2FF879D-32F7-4E8F-A153-C4BF214E833F}"/>
                    </a:ext>
                  </a:extLst>
                </p:cNvPr>
                <p:cNvCxnSpPr>
                  <a:cxnSpLocks/>
                </p:cNvCxnSpPr>
                <p:nvPr/>
              </p:nvCxnSpPr>
              <p:spPr>
                <a:xfrm>
                  <a:off x="3143533" y="2582291"/>
                  <a:ext cx="659034" cy="52765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75BE779-1155-4839-A41D-644092919D53}"/>
                    </a:ext>
                  </a:extLst>
                </p:cNvPr>
                <p:cNvCxnSpPr>
                  <a:cxnSpLocks/>
                </p:cNvCxnSpPr>
                <p:nvPr/>
              </p:nvCxnSpPr>
              <p:spPr>
                <a:xfrm>
                  <a:off x="3194904" y="2159232"/>
                  <a:ext cx="607663" cy="857681"/>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2" name="Oval 91">
              <a:extLst>
                <a:ext uri="{FF2B5EF4-FFF2-40B4-BE49-F238E27FC236}">
                  <a16:creationId xmlns:a16="http://schemas.microsoft.com/office/drawing/2014/main" id="{B1C45198-2A1A-44E9-851D-EA8A01C61D57}"/>
                </a:ext>
              </a:extLst>
            </p:cNvPr>
            <p:cNvSpPr/>
            <p:nvPr/>
          </p:nvSpPr>
          <p:spPr>
            <a:xfrm>
              <a:off x="5684218" y="3324114"/>
              <a:ext cx="431237" cy="43123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Arrow Connector 90">
              <a:extLst>
                <a:ext uri="{FF2B5EF4-FFF2-40B4-BE49-F238E27FC236}">
                  <a16:creationId xmlns:a16="http://schemas.microsoft.com/office/drawing/2014/main" id="{7B708C27-1B25-45F2-970F-2D3D5956029F}"/>
                </a:ext>
              </a:extLst>
            </p:cNvPr>
            <p:cNvCxnSpPr/>
            <p:nvPr/>
          </p:nvCxnSpPr>
          <p:spPr>
            <a:xfrm>
              <a:off x="4628495" y="3539733"/>
              <a:ext cx="892534"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E7269F0C-869A-4A14-9E17-BF72853ABD1C}"/>
                </a:ext>
              </a:extLst>
            </p:cNvPr>
            <p:cNvCxnSpPr>
              <a:cxnSpLocks/>
            </p:cNvCxnSpPr>
            <p:nvPr/>
          </p:nvCxnSpPr>
          <p:spPr>
            <a:xfrm>
              <a:off x="5899837" y="3884723"/>
              <a:ext cx="0" cy="19624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3FBEC59E-21D3-4EC8-BC12-7285133B7A05}"/>
                </a:ext>
              </a:extLst>
            </p:cNvPr>
            <p:cNvCxnSpPr>
              <a:cxnSpLocks/>
            </p:cNvCxnSpPr>
            <p:nvPr/>
          </p:nvCxnSpPr>
          <p:spPr>
            <a:xfrm flipH="1">
              <a:off x="2215309" y="5775394"/>
              <a:ext cx="368452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E4A8E24C-1E5A-4A4B-813D-718C6A2D325D}"/>
                </a:ext>
              </a:extLst>
            </p:cNvPr>
            <p:cNvCxnSpPr>
              <a:cxnSpLocks/>
            </p:cNvCxnSpPr>
            <p:nvPr/>
          </p:nvCxnSpPr>
          <p:spPr>
            <a:xfrm>
              <a:off x="2215309" y="3539733"/>
              <a:ext cx="34535" cy="2235661"/>
            </a:xfrm>
            <a:prstGeom prst="straightConnector1">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BD79AAF-8413-40E2-BB0C-0D79BC9ADB3F}"/>
                </a:ext>
              </a:extLst>
            </p:cNvPr>
            <p:cNvCxnSpPr>
              <a:cxnSpLocks/>
            </p:cNvCxnSpPr>
            <p:nvPr/>
          </p:nvCxnSpPr>
          <p:spPr>
            <a:xfrm flipH="1">
              <a:off x="2249844" y="3573048"/>
              <a:ext cx="416849" cy="0"/>
            </a:xfrm>
            <a:prstGeom prst="straightConnector1">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FA537380-3EE3-4C9A-A23B-AD97486873C3}"/>
                </a:ext>
              </a:extLst>
            </p:cNvPr>
            <p:cNvSpPr txBox="1"/>
            <p:nvPr/>
          </p:nvSpPr>
          <p:spPr>
            <a:xfrm>
              <a:off x="4578299" y="3723835"/>
              <a:ext cx="993694" cy="418031"/>
            </a:xfrm>
            <a:prstGeom prst="rect">
              <a:avLst/>
            </a:prstGeom>
            <a:noFill/>
          </p:spPr>
          <p:txBody>
            <a:bodyPr wrap="none" rtlCol="0">
              <a:spAutoFit/>
            </a:bodyPr>
            <a:lstStyle/>
            <a:p>
              <a:r>
                <a:rPr lang="en-US" dirty="0"/>
                <a:t>Reduce</a:t>
              </a:r>
            </a:p>
          </p:txBody>
        </p:sp>
        <p:sp>
          <p:nvSpPr>
            <p:cNvPr id="109" name="TextBox 108">
              <a:extLst>
                <a:ext uri="{FF2B5EF4-FFF2-40B4-BE49-F238E27FC236}">
                  <a16:creationId xmlns:a16="http://schemas.microsoft.com/office/drawing/2014/main" id="{7A4C86A7-BFF2-4988-BE61-555F6DFA408B}"/>
                </a:ext>
              </a:extLst>
            </p:cNvPr>
            <p:cNvSpPr txBox="1"/>
            <p:nvPr/>
          </p:nvSpPr>
          <p:spPr>
            <a:xfrm>
              <a:off x="2681565" y="5155904"/>
              <a:ext cx="795565" cy="418031"/>
            </a:xfrm>
            <a:prstGeom prst="rect">
              <a:avLst/>
            </a:prstGeom>
            <a:noFill/>
          </p:spPr>
          <p:txBody>
            <a:bodyPr wrap="none" rtlCol="0">
              <a:spAutoFit/>
            </a:bodyPr>
            <a:lstStyle/>
            <a:p>
              <a:r>
                <a:rPr lang="en-US" dirty="0"/>
                <a:t>Maps</a:t>
              </a:r>
            </a:p>
          </p:txBody>
        </p:sp>
        <p:sp>
          <p:nvSpPr>
            <p:cNvPr id="110" name="TextBox 109">
              <a:extLst>
                <a:ext uri="{FF2B5EF4-FFF2-40B4-BE49-F238E27FC236}">
                  <a16:creationId xmlns:a16="http://schemas.microsoft.com/office/drawing/2014/main" id="{ED9E26B6-DCCE-4AA3-A3D2-5E81F92E2D8C}"/>
                </a:ext>
              </a:extLst>
            </p:cNvPr>
            <p:cNvSpPr txBox="1"/>
            <p:nvPr/>
          </p:nvSpPr>
          <p:spPr>
            <a:xfrm>
              <a:off x="3158916" y="5844685"/>
              <a:ext cx="912265" cy="418031"/>
            </a:xfrm>
            <a:prstGeom prst="rect">
              <a:avLst/>
            </a:prstGeom>
            <a:noFill/>
          </p:spPr>
          <p:txBody>
            <a:bodyPr wrap="none" rtlCol="0">
              <a:spAutoFit/>
            </a:bodyPr>
            <a:lstStyle/>
            <a:p>
              <a:r>
                <a:rPr lang="en-US" dirty="0"/>
                <a:t>Iterate</a:t>
              </a:r>
            </a:p>
          </p:txBody>
        </p:sp>
        <p:sp>
          <p:nvSpPr>
            <p:cNvPr id="116" name="TextBox 115">
              <a:extLst>
                <a:ext uri="{FF2B5EF4-FFF2-40B4-BE49-F238E27FC236}">
                  <a16:creationId xmlns:a16="http://schemas.microsoft.com/office/drawing/2014/main" id="{445CA5A4-6795-4553-8DF4-38BCAF2E74A1}"/>
                </a:ext>
              </a:extLst>
            </p:cNvPr>
            <p:cNvSpPr txBox="1"/>
            <p:nvPr/>
          </p:nvSpPr>
          <p:spPr>
            <a:xfrm>
              <a:off x="4135252" y="2293180"/>
              <a:ext cx="1884362" cy="646331"/>
            </a:xfrm>
            <a:prstGeom prst="rect">
              <a:avLst/>
            </a:prstGeom>
            <a:noFill/>
          </p:spPr>
          <p:txBody>
            <a:bodyPr wrap="none" rtlCol="0">
              <a:spAutoFit/>
            </a:bodyPr>
            <a:lstStyle/>
            <a:p>
              <a:r>
                <a:rPr lang="en-US" dirty="0"/>
                <a:t>Internal Execution</a:t>
              </a:r>
              <a:br>
                <a:rPr lang="en-US" dirty="0"/>
              </a:br>
              <a:r>
                <a:rPr lang="en-US" dirty="0"/>
                <a:t>Dataflow Nodes</a:t>
              </a:r>
            </a:p>
          </p:txBody>
        </p:sp>
        <p:sp>
          <p:nvSpPr>
            <p:cNvPr id="118" name="TextBox 117">
              <a:extLst>
                <a:ext uri="{FF2B5EF4-FFF2-40B4-BE49-F238E27FC236}">
                  <a16:creationId xmlns:a16="http://schemas.microsoft.com/office/drawing/2014/main" id="{98EB687A-85CC-46BF-B0CD-16E4E8617E89}"/>
                </a:ext>
              </a:extLst>
            </p:cNvPr>
            <p:cNvSpPr txBox="1"/>
            <p:nvPr/>
          </p:nvSpPr>
          <p:spPr>
            <a:xfrm>
              <a:off x="3867865" y="4483232"/>
              <a:ext cx="1893621" cy="731554"/>
            </a:xfrm>
            <a:prstGeom prst="rect">
              <a:avLst/>
            </a:prstGeom>
            <a:noFill/>
          </p:spPr>
          <p:txBody>
            <a:bodyPr wrap="none" rtlCol="0">
              <a:spAutoFit/>
            </a:bodyPr>
            <a:lstStyle/>
            <a:p>
              <a:r>
                <a:rPr lang="en-US" dirty="0"/>
                <a:t>HPC</a:t>
              </a:r>
              <a:br>
                <a:rPr lang="en-US" dirty="0"/>
              </a:br>
              <a:r>
                <a:rPr lang="en-US" dirty="0"/>
                <a:t>Communication</a:t>
              </a:r>
            </a:p>
          </p:txBody>
        </p:sp>
      </p:grpSp>
      <p:sp>
        <p:nvSpPr>
          <p:cNvPr id="24" name="TextBox 23">
            <a:extLst>
              <a:ext uri="{FF2B5EF4-FFF2-40B4-BE49-F238E27FC236}">
                <a16:creationId xmlns:a16="http://schemas.microsoft.com/office/drawing/2014/main" id="{78903C99-ECFF-4C67-B7F3-639A0412D82C}"/>
              </a:ext>
            </a:extLst>
          </p:cNvPr>
          <p:cNvSpPr txBox="1"/>
          <p:nvPr/>
        </p:nvSpPr>
        <p:spPr>
          <a:xfrm>
            <a:off x="721271" y="173704"/>
            <a:ext cx="5133417" cy="369332"/>
          </a:xfrm>
          <a:prstGeom prst="rect">
            <a:avLst/>
          </a:prstGeom>
          <a:noFill/>
        </p:spPr>
        <p:txBody>
          <a:bodyPr wrap="square" rtlCol="0">
            <a:spAutoFit/>
          </a:bodyPr>
          <a:lstStyle/>
          <a:p>
            <a:r>
              <a:rPr lang="en-US" b="1" dirty="0"/>
              <a:t>Coarse Grain Dataflows links jobs in such a pipeline</a:t>
            </a:r>
          </a:p>
        </p:txBody>
      </p:sp>
      <p:sp>
        <p:nvSpPr>
          <p:cNvPr id="26" name="TextBox 25">
            <a:extLst>
              <a:ext uri="{FF2B5EF4-FFF2-40B4-BE49-F238E27FC236}">
                <a16:creationId xmlns:a16="http://schemas.microsoft.com/office/drawing/2014/main" id="{8C5D52AD-7D1F-4E92-95D2-CD333F5D3718}"/>
              </a:ext>
            </a:extLst>
          </p:cNvPr>
          <p:cNvSpPr txBox="1"/>
          <p:nvPr/>
        </p:nvSpPr>
        <p:spPr>
          <a:xfrm>
            <a:off x="1014938" y="540083"/>
            <a:ext cx="1777666" cy="369332"/>
          </a:xfrm>
          <a:prstGeom prst="rect">
            <a:avLst/>
          </a:prstGeom>
          <a:noFill/>
        </p:spPr>
        <p:txBody>
          <a:bodyPr wrap="none" rtlCol="0">
            <a:spAutoFit/>
          </a:bodyPr>
          <a:lstStyle/>
          <a:p>
            <a:r>
              <a:rPr lang="en-US" dirty="0"/>
              <a:t>Data preparation</a:t>
            </a:r>
          </a:p>
        </p:txBody>
      </p:sp>
      <p:grpSp>
        <p:nvGrpSpPr>
          <p:cNvPr id="36" name="Group 35">
            <a:extLst>
              <a:ext uri="{FF2B5EF4-FFF2-40B4-BE49-F238E27FC236}">
                <a16:creationId xmlns:a16="http://schemas.microsoft.com/office/drawing/2014/main" id="{54E1A394-D4EB-4ABC-975A-D3439C20E7D8}"/>
              </a:ext>
            </a:extLst>
          </p:cNvPr>
          <p:cNvGrpSpPr/>
          <p:nvPr/>
        </p:nvGrpSpPr>
        <p:grpSpPr>
          <a:xfrm>
            <a:off x="62738" y="575926"/>
            <a:ext cx="11256142" cy="1023722"/>
            <a:chOff x="82604" y="607824"/>
            <a:chExt cx="11256142" cy="1023722"/>
          </a:xfrm>
        </p:grpSpPr>
        <p:grpSp>
          <p:nvGrpSpPr>
            <p:cNvPr id="23" name="Group 22">
              <a:extLst>
                <a:ext uri="{FF2B5EF4-FFF2-40B4-BE49-F238E27FC236}">
                  <a16:creationId xmlns:a16="http://schemas.microsoft.com/office/drawing/2014/main" id="{8B30F444-8AB8-4A0C-BFBB-4B27A3288AA1}"/>
                </a:ext>
              </a:extLst>
            </p:cNvPr>
            <p:cNvGrpSpPr/>
            <p:nvPr/>
          </p:nvGrpSpPr>
          <p:grpSpPr>
            <a:xfrm>
              <a:off x="82604" y="607824"/>
              <a:ext cx="7821382" cy="1023722"/>
              <a:chOff x="3152320" y="178786"/>
              <a:chExt cx="7821382" cy="1023722"/>
            </a:xfrm>
          </p:grpSpPr>
          <p:sp>
            <p:nvSpPr>
              <p:cNvPr id="106" name="Oval 105">
                <a:extLst>
                  <a:ext uri="{FF2B5EF4-FFF2-40B4-BE49-F238E27FC236}">
                    <a16:creationId xmlns:a16="http://schemas.microsoft.com/office/drawing/2014/main" id="{16CBE429-89C3-4EAF-AFE7-5D9CE2628C77}"/>
                  </a:ext>
                </a:extLst>
              </p:cNvPr>
              <p:cNvSpPr/>
              <p:nvPr/>
            </p:nvSpPr>
            <p:spPr>
              <a:xfrm>
                <a:off x="3152320" y="178786"/>
                <a:ext cx="1023722" cy="10237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D5562779-E344-4874-9405-B42969171A3F}"/>
                  </a:ext>
                </a:extLst>
              </p:cNvPr>
              <p:cNvSpPr/>
              <p:nvPr/>
            </p:nvSpPr>
            <p:spPr>
              <a:xfrm>
                <a:off x="6551150" y="178786"/>
                <a:ext cx="1023722" cy="10237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 name="Straight Arrow Connector 111">
                <a:extLst>
                  <a:ext uri="{FF2B5EF4-FFF2-40B4-BE49-F238E27FC236}">
                    <a16:creationId xmlns:a16="http://schemas.microsoft.com/office/drawing/2014/main" id="{CFC8240D-B2DD-43C2-BB13-02072A52EE0E}"/>
                  </a:ext>
                </a:extLst>
              </p:cNvPr>
              <p:cNvCxnSpPr>
                <a:cxnSpLocks/>
              </p:cNvCxnSpPr>
              <p:nvPr/>
            </p:nvCxnSpPr>
            <p:spPr>
              <a:xfrm>
                <a:off x="4186410" y="690647"/>
                <a:ext cx="235437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9D0116E7-2E71-49C3-A438-E1B0FDBC77BF}"/>
                  </a:ext>
                </a:extLst>
              </p:cNvPr>
              <p:cNvSpPr/>
              <p:nvPr/>
            </p:nvSpPr>
            <p:spPr>
              <a:xfrm>
                <a:off x="9949980" y="178786"/>
                <a:ext cx="1023722" cy="10237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Arrow Connector 64">
                <a:extLst>
                  <a:ext uri="{FF2B5EF4-FFF2-40B4-BE49-F238E27FC236}">
                    <a16:creationId xmlns:a16="http://schemas.microsoft.com/office/drawing/2014/main" id="{A5C43115-F4B5-4FEF-9D76-275DE5153E7B}"/>
                  </a:ext>
                </a:extLst>
              </p:cNvPr>
              <p:cNvCxnSpPr>
                <a:cxnSpLocks/>
              </p:cNvCxnSpPr>
              <p:nvPr/>
            </p:nvCxnSpPr>
            <p:spPr>
              <a:xfrm>
                <a:off x="7585240" y="690647"/>
                <a:ext cx="235437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9699DD8B-58AE-4916-8658-2C03F823CE25}"/>
                </a:ext>
              </a:extLst>
            </p:cNvPr>
            <p:cNvSpPr/>
            <p:nvPr/>
          </p:nvSpPr>
          <p:spPr>
            <a:xfrm>
              <a:off x="10315024" y="607824"/>
              <a:ext cx="1023722" cy="10237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Arrow Connector 68">
              <a:extLst>
                <a:ext uri="{FF2B5EF4-FFF2-40B4-BE49-F238E27FC236}">
                  <a16:creationId xmlns:a16="http://schemas.microsoft.com/office/drawing/2014/main" id="{6E3512E8-7B3C-4A0C-846C-4752870AED68}"/>
                </a:ext>
              </a:extLst>
            </p:cNvPr>
            <p:cNvCxnSpPr>
              <a:cxnSpLocks/>
            </p:cNvCxnSpPr>
            <p:nvPr/>
          </p:nvCxnSpPr>
          <p:spPr>
            <a:xfrm>
              <a:off x="7960652" y="1119685"/>
              <a:ext cx="235437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E80504D5-B671-43D6-BAA1-DFE141401968}"/>
              </a:ext>
            </a:extLst>
          </p:cNvPr>
          <p:cNvSpPr txBox="1"/>
          <p:nvPr/>
        </p:nvSpPr>
        <p:spPr>
          <a:xfrm>
            <a:off x="4467051" y="552615"/>
            <a:ext cx="1123769" cy="369332"/>
          </a:xfrm>
          <a:prstGeom prst="rect">
            <a:avLst/>
          </a:prstGeom>
          <a:noFill/>
        </p:spPr>
        <p:txBody>
          <a:bodyPr wrap="none" rtlCol="0">
            <a:spAutoFit/>
          </a:bodyPr>
          <a:lstStyle/>
          <a:p>
            <a:r>
              <a:rPr lang="en-US" dirty="0"/>
              <a:t>Clustering</a:t>
            </a:r>
          </a:p>
        </p:txBody>
      </p:sp>
      <p:sp>
        <p:nvSpPr>
          <p:cNvPr id="72" name="TextBox 71">
            <a:extLst>
              <a:ext uri="{FF2B5EF4-FFF2-40B4-BE49-F238E27FC236}">
                <a16:creationId xmlns:a16="http://schemas.microsoft.com/office/drawing/2014/main" id="{C632C084-036E-4427-96A8-6D5C6BC3EBBA}"/>
              </a:ext>
            </a:extLst>
          </p:cNvPr>
          <p:cNvSpPr txBox="1"/>
          <p:nvPr/>
        </p:nvSpPr>
        <p:spPr>
          <a:xfrm>
            <a:off x="7892751" y="335101"/>
            <a:ext cx="1188146" cy="646331"/>
          </a:xfrm>
          <a:prstGeom prst="rect">
            <a:avLst/>
          </a:prstGeom>
          <a:noFill/>
        </p:spPr>
        <p:txBody>
          <a:bodyPr wrap="none" rtlCol="0">
            <a:spAutoFit/>
          </a:bodyPr>
          <a:lstStyle/>
          <a:p>
            <a:r>
              <a:rPr lang="en-US" dirty="0"/>
              <a:t>Dimension</a:t>
            </a:r>
          </a:p>
          <a:p>
            <a:r>
              <a:rPr lang="en-US" dirty="0"/>
              <a:t>Reduction</a:t>
            </a:r>
          </a:p>
        </p:txBody>
      </p:sp>
      <p:sp>
        <p:nvSpPr>
          <p:cNvPr id="73" name="TextBox 72">
            <a:extLst>
              <a:ext uri="{FF2B5EF4-FFF2-40B4-BE49-F238E27FC236}">
                <a16:creationId xmlns:a16="http://schemas.microsoft.com/office/drawing/2014/main" id="{7AB6A9BB-15D8-47A9-A49D-4A7957C6C21B}"/>
              </a:ext>
            </a:extLst>
          </p:cNvPr>
          <p:cNvSpPr txBox="1"/>
          <p:nvPr/>
        </p:nvSpPr>
        <p:spPr>
          <a:xfrm>
            <a:off x="10310302" y="211362"/>
            <a:ext cx="1366528" cy="369332"/>
          </a:xfrm>
          <a:prstGeom prst="rect">
            <a:avLst/>
          </a:prstGeom>
          <a:noFill/>
        </p:spPr>
        <p:txBody>
          <a:bodyPr wrap="none" rtlCol="0">
            <a:spAutoFit/>
          </a:bodyPr>
          <a:lstStyle/>
          <a:p>
            <a:r>
              <a:rPr lang="en-US" dirty="0"/>
              <a:t>Visualization</a:t>
            </a:r>
          </a:p>
        </p:txBody>
      </p:sp>
      <p:sp>
        <p:nvSpPr>
          <p:cNvPr id="39" name="TextBox 38">
            <a:extLst>
              <a:ext uri="{FF2B5EF4-FFF2-40B4-BE49-F238E27FC236}">
                <a16:creationId xmlns:a16="http://schemas.microsoft.com/office/drawing/2014/main" id="{243E2FD4-41FF-4BA2-9C6F-F2308EC898AB}"/>
              </a:ext>
            </a:extLst>
          </p:cNvPr>
          <p:cNvSpPr txBox="1"/>
          <p:nvPr/>
        </p:nvSpPr>
        <p:spPr>
          <a:xfrm>
            <a:off x="101304" y="1713847"/>
            <a:ext cx="2236537" cy="2308324"/>
          </a:xfrm>
          <a:prstGeom prst="rect">
            <a:avLst/>
          </a:prstGeom>
          <a:noFill/>
        </p:spPr>
        <p:txBody>
          <a:bodyPr wrap="square" rtlCol="0">
            <a:spAutoFit/>
          </a:bodyPr>
          <a:lstStyle/>
          <a:p>
            <a:r>
              <a:rPr lang="en-US" dirty="0"/>
              <a:t>But internally to each job you can also elegantly express algorithm as dataflow but with more stringent performance constraints</a:t>
            </a:r>
          </a:p>
        </p:txBody>
      </p:sp>
      <p:pic>
        <p:nvPicPr>
          <p:cNvPr id="1026" name="Picture 2" descr="Related image">
            <a:extLst>
              <a:ext uri="{FF2B5EF4-FFF2-40B4-BE49-F238E27FC236}">
                <a16:creationId xmlns:a16="http://schemas.microsoft.com/office/drawing/2014/main" id="{FA7EBA40-619C-4BD1-9C7D-6A54924F5A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64263">
            <a:off x="3437532" y="1704294"/>
            <a:ext cx="902224" cy="902224"/>
          </a:xfrm>
          <a:prstGeom prst="rect">
            <a:avLst/>
          </a:prstGeom>
          <a:noFill/>
          <a:extLst>
            <a:ext uri="{909E8E84-426E-40DD-AFC4-6F175D3DCCD1}">
              <a14:hiddenFill xmlns:a14="http://schemas.microsoft.com/office/drawing/2010/main">
                <a:solidFill>
                  <a:srgbClr val="FFFFFF"/>
                </a:solidFill>
              </a14:hiddenFill>
            </a:ext>
          </a:extLst>
        </p:spPr>
      </p:pic>
      <p:sp>
        <p:nvSpPr>
          <p:cNvPr id="77" name="Content Placeholder 2">
            <a:extLst>
              <a:ext uri="{FF2B5EF4-FFF2-40B4-BE49-F238E27FC236}">
                <a16:creationId xmlns:a16="http://schemas.microsoft.com/office/drawing/2014/main" id="{0D78EA15-DEF7-41C6-ACFE-92FC705F386B}"/>
              </a:ext>
            </a:extLst>
          </p:cNvPr>
          <p:cNvSpPr txBox="1">
            <a:spLocks/>
          </p:cNvSpPr>
          <p:nvPr/>
        </p:nvSpPr>
        <p:spPr>
          <a:xfrm>
            <a:off x="7030840" y="2369513"/>
            <a:ext cx="4880675" cy="252247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 = </a:t>
            </a:r>
            <a:r>
              <a:rPr lang="en-US" dirty="0" err="1"/>
              <a:t>loadPoints</a:t>
            </a:r>
            <a:r>
              <a:rPr lang="en-US" dirty="0"/>
              <a:t>()</a:t>
            </a:r>
          </a:p>
          <a:p>
            <a:r>
              <a:rPr lang="en-US" dirty="0"/>
              <a:t>C = </a:t>
            </a:r>
            <a:r>
              <a:rPr lang="en-US" dirty="0" err="1"/>
              <a:t>loadInitCenters</a:t>
            </a:r>
            <a:r>
              <a:rPr lang="en-US" dirty="0"/>
              <a:t>()</a:t>
            </a:r>
          </a:p>
          <a:p>
            <a:r>
              <a:rPr lang="en-US" dirty="0"/>
              <a:t>for (</a:t>
            </a:r>
            <a:r>
              <a:rPr lang="en-US" dirty="0" err="1"/>
              <a:t>int</a:t>
            </a:r>
            <a:r>
              <a:rPr lang="en-US" dirty="0"/>
              <a:t> </a:t>
            </a:r>
            <a:r>
              <a:rPr lang="en-US" dirty="0" err="1"/>
              <a:t>i</a:t>
            </a:r>
            <a:r>
              <a:rPr lang="en-US" dirty="0"/>
              <a:t> = 0; </a:t>
            </a:r>
            <a:r>
              <a:rPr lang="en-US" dirty="0" err="1"/>
              <a:t>i</a:t>
            </a:r>
            <a:r>
              <a:rPr lang="en-US" dirty="0"/>
              <a:t> &lt; 10; </a:t>
            </a:r>
            <a:r>
              <a:rPr lang="en-US" dirty="0" err="1"/>
              <a:t>i</a:t>
            </a:r>
            <a:r>
              <a:rPr lang="en-US" dirty="0"/>
              <a:t>++) {</a:t>
            </a:r>
          </a:p>
          <a:p>
            <a:r>
              <a:rPr lang="en-US" dirty="0"/>
              <a:t>  T = </a:t>
            </a:r>
            <a:r>
              <a:rPr lang="en-US" dirty="0" err="1"/>
              <a:t>P.map</a:t>
            </a:r>
            <a:r>
              <a:rPr lang="en-US" dirty="0"/>
              <a:t>().</a:t>
            </a:r>
            <a:r>
              <a:rPr lang="en-US" dirty="0" err="1"/>
              <a:t>withBroadcast</a:t>
            </a:r>
            <a:r>
              <a:rPr lang="en-US" dirty="0"/>
              <a:t>(C)</a:t>
            </a:r>
          </a:p>
          <a:p>
            <a:r>
              <a:rPr lang="en-US" dirty="0"/>
              <a:t>  C = </a:t>
            </a:r>
            <a:r>
              <a:rPr lang="en-US" dirty="0" err="1"/>
              <a:t>T.reduce</a:t>
            </a:r>
            <a:r>
              <a:rPr lang="en-US" dirty="0"/>
              <a:t>()     }</a:t>
            </a:r>
            <a:br>
              <a:rPr lang="en-US" dirty="0"/>
            </a:br>
            <a:endParaRPr lang="en-US" dirty="0"/>
          </a:p>
        </p:txBody>
      </p:sp>
      <p:cxnSp>
        <p:nvCxnSpPr>
          <p:cNvPr id="78" name="Straight Connector 77">
            <a:extLst>
              <a:ext uri="{FF2B5EF4-FFF2-40B4-BE49-F238E27FC236}">
                <a16:creationId xmlns:a16="http://schemas.microsoft.com/office/drawing/2014/main" id="{99FD1DEC-D102-497E-BB6E-C60F54779EB3}"/>
              </a:ext>
            </a:extLst>
          </p:cNvPr>
          <p:cNvCxnSpPr>
            <a:cxnSpLocks/>
          </p:cNvCxnSpPr>
          <p:nvPr/>
        </p:nvCxnSpPr>
        <p:spPr>
          <a:xfrm>
            <a:off x="6320433" y="3429000"/>
            <a:ext cx="0" cy="85026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A8AFFC1-55D7-4FD4-A596-33EC026164F7}"/>
              </a:ext>
            </a:extLst>
          </p:cNvPr>
          <p:cNvCxnSpPr>
            <a:cxnSpLocks/>
          </p:cNvCxnSpPr>
          <p:nvPr/>
        </p:nvCxnSpPr>
        <p:spPr>
          <a:xfrm>
            <a:off x="6285596" y="4306929"/>
            <a:ext cx="515041" cy="0"/>
          </a:xfrm>
          <a:prstGeom prst="line">
            <a:avLst/>
          </a:prstGeom>
          <a:ln w="3810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EE7F63D-FF7D-440E-9EB6-4D417C5429B0}"/>
              </a:ext>
            </a:extLst>
          </p:cNvPr>
          <p:cNvCxnSpPr>
            <a:cxnSpLocks/>
          </p:cNvCxnSpPr>
          <p:nvPr/>
        </p:nvCxnSpPr>
        <p:spPr>
          <a:xfrm>
            <a:off x="6325011" y="3429000"/>
            <a:ext cx="515041" cy="0"/>
          </a:xfrm>
          <a:prstGeom prst="line">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39D91A02-AF24-490A-8689-B857A6512AC6}"/>
              </a:ext>
            </a:extLst>
          </p:cNvPr>
          <p:cNvSpPr txBox="1"/>
          <p:nvPr/>
        </p:nvSpPr>
        <p:spPr>
          <a:xfrm>
            <a:off x="6086387" y="4376864"/>
            <a:ext cx="1080635" cy="461665"/>
          </a:xfrm>
          <a:prstGeom prst="rect">
            <a:avLst/>
          </a:prstGeom>
          <a:noFill/>
        </p:spPr>
        <p:txBody>
          <a:bodyPr wrap="square" rtlCol="0">
            <a:spAutoFit/>
          </a:bodyPr>
          <a:lstStyle/>
          <a:p>
            <a:r>
              <a:rPr lang="en-US" sz="2400" b="1" dirty="0">
                <a:solidFill>
                  <a:srgbClr val="7030A0"/>
                </a:solidFill>
              </a:rPr>
              <a:t>Iterate</a:t>
            </a:r>
          </a:p>
        </p:txBody>
      </p:sp>
      <p:sp>
        <p:nvSpPr>
          <p:cNvPr id="43" name="TextBox 42">
            <a:extLst>
              <a:ext uri="{FF2B5EF4-FFF2-40B4-BE49-F238E27FC236}">
                <a16:creationId xmlns:a16="http://schemas.microsoft.com/office/drawing/2014/main" id="{922342FE-7AE4-4FB0-A182-9EA1FB25AD5D}"/>
              </a:ext>
            </a:extLst>
          </p:cNvPr>
          <p:cNvSpPr txBox="1"/>
          <p:nvPr/>
        </p:nvSpPr>
        <p:spPr>
          <a:xfrm>
            <a:off x="5786650" y="1970740"/>
            <a:ext cx="4795287" cy="369332"/>
          </a:xfrm>
          <a:prstGeom prst="rect">
            <a:avLst/>
          </a:prstGeom>
          <a:noFill/>
        </p:spPr>
        <p:txBody>
          <a:bodyPr wrap="none" rtlCol="0">
            <a:spAutoFit/>
          </a:bodyPr>
          <a:lstStyle/>
          <a:p>
            <a:r>
              <a:rPr lang="en-US" dirty="0"/>
              <a:t>Corresponding to classic Spark K-means Dataflow</a:t>
            </a:r>
          </a:p>
        </p:txBody>
      </p:sp>
      <p:sp>
        <p:nvSpPr>
          <p:cNvPr id="3" name="Slide Number Placeholder 2">
            <a:extLst>
              <a:ext uri="{FF2B5EF4-FFF2-40B4-BE49-F238E27FC236}">
                <a16:creationId xmlns:a16="http://schemas.microsoft.com/office/drawing/2014/main" id="{3238F9BE-FA9C-4DD2-9618-FF2F5625712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50</a:t>
            </a:fld>
            <a:endParaRPr lang="en-US">
              <a:solidFill>
                <a:prstClr val="black">
                  <a:tint val="75000"/>
                </a:prstClr>
              </a:solidFill>
            </a:endParaRPr>
          </a:p>
        </p:txBody>
      </p:sp>
      <p:sp>
        <p:nvSpPr>
          <p:cNvPr id="4" name="Date Placeholder 3">
            <a:extLst>
              <a:ext uri="{FF2B5EF4-FFF2-40B4-BE49-F238E27FC236}">
                <a16:creationId xmlns:a16="http://schemas.microsoft.com/office/drawing/2014/main" id="{46D3FA8B-7CB0-4A8A-A439-4447CB483121}"/>
              </a:ext>
            </a:extLst>
          </p:cNvPr>
          <p:cNvSpPr>
            <a:spLocks noGrp="1"/>
          </p:cNvSpPr>
          <p:nvPr>
            <p:ph type="dt" sz="half" idx="10"/>
          </p:nvPr>
        </p:nvSpPr>
        <p:spPr/>
        <p:txBody>
          <a:bodyPr/>
          <a:lstStyle/>
          <a:p>
            <a:fld id="{4060FEE1-3EE9-47AF-9A6D-E42B6F79863A}"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970027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6344" y="286593"/>
            <a:ext cx="10515600" cy="1325563"/>
          </a:xfrm>
        </p:spPr>
        <p:txBody>
          <a:bodyPr/>
          <a:lstStyle/>
          <a:p>
            <a:r>
              <a:rPr lang="en-US" dirty="0"/>
              <a:t>Workflow vs Dataflow: Different grain sizes and different performance trade-offs</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5675" y="2455458"/>
            <a:ext cx="4487140" cy="2652220"/>
          </a:xfrm>
        </p:spPr>
      </p:pic>
      <p:sp>
        <p:nvSpPr>
          <p:cNvPr id="5" name="Slide Number Placeholder 4"/>
          <p:cNvSpPr>
            <a:spLocks noGrp="1"/>
          </p:cNvSpPr>
          <p:nvPr>
            <p:ph type="sldNum" sz="quarter" idx="12"/>
          </p:nvPr>
        </p:nvSpPr>
        <p:spPr/>
        <p:txBody>
          <a:bodyPr/>
          <a:lstStyle/>
          <a:p>
            <a:fld id="{82E86CF4-AA86-488B-9245-79D3DE5D9F5C}" type="slidenum">
              <a:rPr lang="en-US" smtClean="0">
                <a:solidFill>
                  <a:prstClr val="black">
                    <a:tint val="75000"/>
                  </a:prstClr>
                </a:solidFill>
              </a:rPr>
              <a:pPr/>
              <a:t>51</a:t>
            </a:fld>
            <a:endParaRPr lang="en-US">
              <a:solidFill>
                <a:prstClr val="black">
                  <a:tint val="75000"/>
                </a:prst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90" y="1817225"/>
            <a:ext cx="5554469" cy="2737841"/>
          </a:xfrm>
          <a:prstGeom prst="rect">
            <a:avLst/>
          </a:prstGeom>
        </p:spPr>
      </p:pic>
      <p:sp>
        <p:nvSpPr>
          <p:cNvPr id="10" name="TextBox 9"/>
          <p:cNvSpPr txBox="1"/>
          <p:nvPr/>
        </p:nvSpPr>
        <p:spPr>
          <a:xfrm>
            <a:off x="262990" y="4900353"/>
            <a:ext cx="5900743" cy="1200329"/>
          </a:xfrm>
          <a:prstGeom prst="rect">
            <a:avLst/>
          </a:prstGeom>
          <a:noFill/>
        </p:spPr>
        <p:txBody>
          <a:bodyPr wrap="square" rtlCol="0">
            <a:spAutoFit/>
          </a:bodyPr>
          <a:lstStyle/>
          <a:p>
            <a:r>
              <a:rPr lang="en-US" sz="2400" b="1" dirty="0"/>
              <a:t>Coarse-grain Dataflow</a:t>
            </a:r>
          </a:p>
          <a:p>
            <a:r>
              <a:rPr lang="en-US" sz="2400" dirty="0"/>
              <a:t>Workflow Controlled by Workflow Engine or a Script</a:t>
            </a:r>
          </a:p>
        </p:txBody>
      </p:sp>
      <p:sp>
        <p:nvSpPr>
          <p:cNvPr id="11" name="TextBox 10"/>
          <p:cNvSpPr txBox="1"/>
          <p:nvPr/>
        </p:nvSpPr>
        <p:spPr>
          <a:xfrm>
            <a:off x="6655675" y="5269685"/>
            <a:ext cx="5424910" cy="830997"/>
          </a:xfrm>
          <a:prstGeom prst="rect">
            <a:avLst/>
          </a:prstGeom>
          <a:noFill/>
        </p:spPr>
        <p:txBody>
          <a:bodyPr wrap="square" rtlCol="0">
            <a:spAutoFit/>
          </a:bodyPr>
          <a:lstStyle/>
          <a:p>
            <a:r>
              <a:rPr lang="en-US" sz="2400" b="1" dirty="0"/>
              <a:t>Fine-grain dataflow </a:t>
            </a:r>
            <a:r>
              <a:rPr lang="en-US" sz="2400" dirty="0"/>
              <a:t>application running as a single job</a:t>
            </a:r>
          </a:p>
        </p:txBody>
      </p:sp>
      <p:sp>
        <p:nvSpPr>
          <p:cNvPr id="12" name="TextBox 11"/>
          <p:cNvSpPr txBox="1"/>
          <p:nvPr/>
        </p:nvSpPr>
        <p:spPr>
          <a:xfrm>
            <a:off x="6655675" y="1817226"/>
            <a:ext cx="5341783" cy="369332"/>
          </a:xfrm>
          <a:prstGeom prst="rect">
            <a:avLst/>
          </a:prstGeom>
          <a:noFill/>
        </p:spPr>
        <p:txBody>
          <a:bodyPr wrap="none" rtlCol="0">
            <a:spAutoFit/>
          </a:bodyPr>
          <a:lstStyle/>
          <a:p>
            <a:r>
              <a:rPr lang="en-US" dirty="0"/>
              <a:t>The fine-grain dataflow can expand from Edge to Cloud</a:t>
            </a:r>
          </a:p>
        </p:txBody>
      </p:sp>
    </p:spTree>
    <p:extLst>
      <p:ext uri="{BB962C8B-B14F-4D97-AF65-F5344CB8AC3E}">
        <p14:creationId xmlns:p14="http://schemas.microsoft.com/office/powerpoint/2010/main" val="683028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9995-5287-4F32-B366-792390336130}"/>
              </a:ext>
            </a:extLst>
          </p:cNvPr>
          <p:cNvSpPr>
            <a:spLocks noGrp="1"/>
          </p:cNvSpPr>
          <p:nvPr>
            <p:ph type="title"/>
          </p:nvPr>
        </p:nvSpPr>
        <p:spPr>
          <a:xfrm>
            <a:off x="838200" y="1"/>
            <a:ext cx="10515600" cy="991892"/>
          </a:xfrm>
        </p:spPr>
        <p:txBody>
          <a:bodyPr>
            <a:normAutofit/>
          </a:bodyPr>
          <a:lstStyle/>
          <a:p>
            <a:r>
              <a:rPr lang="en-US" b="1" dirty="0" err="1">
                <a:latin typeface="+mn-lt"/>
              </a:rPr>
              <a:t>NiFi</a:t>
            </a:r>
            <a:r>
              <a:rPr lang="en-US" b="1" dirty="0">
                <a:latin typeface="+mn-lt"/>
              </a:rPr>
              <a:t> Coarse-grain Workflow</a:t>
            </a:r>
          </a:p>
        </p:txBody>
      </p:sp>
      <p:pic>
        <p:nvPicPr>
          <p:cNvPr id="1026" name="Picture 2" descr="Figure 1: NiFi DataFlow showing PutESP and ListenESP processors">
            <a:extLst>
              <a:ext uri="{FF2B5EF4-FFF2-40B4-BE49-F238E27FC236}">
                <a16:creationId xmlns:a16="http://schemas.microsoft.com/office/drawing/2014/main" id="{F3889281-FE4F-4B35-8505-FA420B953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0810"/>
            <a:ext cx="12192000" cy="6137275"/>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7B1140B0-1A65-4EE1-BBDE-2B471F218E06}"/>
              </a:ext>
            </a:extLst>
          </p:cNvPr>
          <p:cNvSpPr>
            <a:spLocks noGrp="1"/>
          </p:cNvSpPr>
          <p:nvPr>
            <p:ph type="dt" sz="half" idx="10"/>
          </p:nvPr>
        </p:nvSpPr>
        <p:spPr/>
        <p:txBody>
          <a:bodyPr/>
          <a:lstStyle/>
          <a:p>
            <a:fld id="{C19024E8-F826-4BA0-BAC2-09C02DBDB517}" type="datetime1">
              <a:rPr lang="en-US" smtClean="0">
                <a:solidFill>
                  <a:prstClr val="black">
                    <a:tint val="75000"/>
                  </a:prstClr>
                </a:solidFill>
              </a:rPr>
              <a:t>9/12/2018</a:t>
            </a:fld>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E5685B-3BB4-4F1C-BD44-0CEA978B2B8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1251080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62373"/>
          </a:xfrm>
        </p:spPr>
        <p:txBody>
          <a:bodyPr>
            <a:normAutofit/>
          </a:bodyPr>
          <a:lstStyle/>
          <a:p>
            <a:r>
              <a:rPr lang="en-US" sz="4800" b="1" dirty="0">
                <a:latin typeface="+mn-lt"/>
              </a:rPr>
              <a:t>Fault Tolerance and State		</a:t>
            </a:r>
          </a:p>
        </p:txBody>
      </p:sp>
      <p:sp>
        <p:nvSpPr>
          <p:cNvPr id="3" name="Content Placeholder 2"/>
          <p:cNvSpPr>
            <a:spLocks noGrp="1"/>
          </p:cNvSpPr>
          <p:nvPr>
            <p:ph idx="1"/>
          </p:nvPr>
        </p:nvSpPr>
        <p:spPr>
          <a:xfrm>
            <a:off x="0" y="855406"/>
            <a:ext cx="12192000" cy="5265175"/>
          </a:xfrm>
        </p:spPr>
        <p:txBody>
          <a:bodyPr>
            <a:normAutofit fontScale="92500" lnSpcReduction="10000"/>
          </a:bodyPr>
          <a:lstStyle/>
          <a:p>
            <a:r>
              <a:rPr lang="en-US" sz="3600" dirty="0"/>
              <a:t>Similar form of</a:t>
            </a:r>
            <a:r>
              <a:rPr lang="en-US" sz="3600" b="1" dirty="0"/>
              <a:t> check-pointing </a:t>
            </a:r>
            <a:r>
              <a:rPr lang="en-US" sz="3600" dirty="0"/>
              <a:t>mechanism is used already in HPC and Big Data </a:t>
            </a:r>
          </a:p>
          <a:p>
            <a:pPr lvl="1"/>
            <a:r>
              <a:rPr lang="en-US" sz="3200" dirty="0"/>
              <a:t>although HPC informal as doesn’t typically specify as a dataflow graph</a:t>
            </a:r>
          </a:p>
          <a:p>
            <a:pPr lvl="1"/>
            <a:r>
              <a:rPr lang="en-US" sz="3200" dirty="0"/>
              <a:t>Flink and Spark do better than MPI due to use of</a:t>
            </a:r>
            <a:r>
              <a:rPr lang="en-US" sz="3200" b="1" dirty="0"/>
              <a:t> database </a:t>
            </a:r>
            <a:r>
              <a:rPr lang="en-US" sz="3200" dirty="0"/>
              <a:t>technologies; MPI is a bit harder due to richer state but there is an obvious integrated model using RDD type snapshots of MPI style jobs</a:t>
            </a:r>
          </a:p>
          <a:p>
            <a:r>
              <a:rPr lang="en-US" sz="3600" dirty="0"/>
              <a:t>Checkpoint </a:t>
            </a:r>
            <a:r>
              <a:rPr lang="en-US" sz="3600" b="1" dirty="0"/>
              <a:t>after each stage of the dataflow graph </a:t>
            </a:r>
            <a:r>
              <a:rPr lang="en-US" sz="3600" b="1" dirty="0">
                <a:solidFill>
                  <a:srgbClr val="FF0000"/>
                </a:solidFill>
              </a:rPr>
              <a:t>(at location of intelligent dataflow nodes)</a:t>
            </a:r>
          </a:p>
          <a:p>
            <a:pPr lvl="1"/>
            <a:r>
              <a:rPr lang="en-US" sz="3200" dirty="0"/>
              <a:t>Natural synchronization point</a:t>
            </a:r>
          </a:p>
          <a:p>
            <a:pPr lvl="1"/>
            <a:r>
              <a:rPr lang="en-US" sz="3200" dirty="0"/>
              <a:t>Let’s allows user to choose when to checkpoint (not every stage)</a:t>
            </a:r>
          </a:p>
          <a:p>
            <a:pPr lvl="1"/>
            <a:r>
              <a:rPr lang="en-US" sz="3200" dirty="0"/>
              <a:t>Save state as user specifies; Spark just saves Model state which is insufficient for complex algorithms</a:t>
            </a:r>
          </a:p>
        </p:txBody>
      </p:sp>
      <p:sp>
        <p:nvSpPr>
          <p:cNvPr id="4" name="Slide Number Placeholder 3">
            <a:extLst>
              <a:ext uri="{FF2B5EF4-FFF2-40B4-BE49-F238E27FC236}">
                <a16:creationId xmlns:a16="http://schemas.microsoft.com/office/drawing/2014/main" id="{A3D2273A-7EFC-4D12-B1A7-61493BFA44B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53</a:t>
            </a:fld>
            <a:endParaRPr lang="en-US">
              <a:solidFill>
                <a:prstClr val="black">
                  <a:tint val="75000"/>
                </a:prstClr>
              </a:solidFill>
            </a:endParaRPr>
          </a:p>
        </p:txBody>
      </p:sp>
      <p:sp>
        <p:nvSpPr>
          <p:cNvPr id="5" name="Date Placeholder 4">
            <a:extLst>
              <a:ext uri="{FF2B5EF4-FFF2-40B4-BE49-F238E27FC236}">
                <a16:creationId xmlns:a16="http://schemas.microsoft.com/office/drawing/2014/main" id="{1A7F38DB-F1BA-4138-8586-1CC0FE2CEBEA}"/>
              </a:ext>
            </a:extLst>
          </p:cNvPr>
          <p:cNvSpPr>
            <a:spLocks noGrp="1"/>
          </p:cNvSpPr>
          <p:nvPr>
            <p:ph type="dt" sz="half" idx="10"/>
          </p:nvPr>
        </p:nvSpPr>
        <p:spPr/>
        <p:txBody>
          <a:bodyPr/>
          <a:lstStyle/>
          <a:p>
            <a:fld id="{FCBD49AB-2ED5-48E5-A1F7-E56609D5C12C}"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1808147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CD081-4AC4-4C8D-9D9C-E5BBD087FE67}"/>
              </a:ext>
            </a:extLst>
          </p:cNvPr>
          <p:cNvSpPr>
            <a:spLocks noGrp="1"/>
          </p:cNvSpPr>
          <p:nvPr>
            <p:ph type="title"/>
          </p:nvPr>
        </p:nvSpPr>
        <p:spPr>
          <a:xfrm>
            <a:off x="0" y="1403598"/>
            <a:ext cx="12192000" cy="4050804"/>
          </a:xfrm>
        </p:spPr>
        <p:txBody>
          <a:bodyPr>
            <a:normAutofit/>
          </a:bodyPr>
          <a:lstStyle/>
          <a:p>
            <a:pPr algn="ctr"/>
            <a:r>
              <a:rPr lang="en-US" dirty="0"/>
              <a:t>Futures </a:t>
            </a:r>
            <a:br>
              <a:rPr lang="en-US" dirty="0"/>
            </a:br>
            <a:r>
              <a:rPr lang="en-US" dirty="0"/>
              <a:t>Implementing  Twister2</a:t>
            </a:r>
            <a:br>
              <a:rPr lang="en-US" dirty="0"/>
            </a:br>
            <a:r>
              <a:rPr lang="en-US" sz="4800" dirty="0"/>
              <a:t>for Global AI and Modeling Supercomputer</a:t>
            </a:r>
            <a:endParaRPr lang="en-US" b="1" dirty="0">
              <a:latin typeface="+mn-lt"/>
            </a:endParaRPr>
          </a:p>
        </p:txBody>
      </p:sp>
      <p:grpSp>
        <p:nvGrpSpPr>
          <p:cNvPr id="8" name="Group 7">
            <a:extLst>
              <a:ext uri="{FF2B5EF4-FFF2-40B4-BE49-F238E27FC236}">
                <a16:creationId xmlns:a16="http://schemas.microsoft.com/office/drawing/2014/main" id="{A26D05C0-7DEE-4D36-A21F-862125AA6802}"/>
              </a:ext>
            </a:extLst>
          </p:cNvPr>
          <p:cNvGrpSpPr/>
          <p:nvPr/>
        </p:nvGrpSpPr>
        <p:grpSpPr>
          <a:xfrm>
            <a:off x="1878142" y="136526"/>
            <a:ext cx="9202233" cy="2438400"/>
            <a:chOff x="1878142" y="136526"/>
            <a:chExt cx="9202233" cy="2438400"/>
          </a:xfrm>
        </p:grpSpPr>
        <p:grpSp>
          <p:nvGrpSpPr>
            <p:cNvPr id="9" name="Group 8">
              <a:extLst>
                <a:ext uri="{FF2B5EF4-FFF2-40B4-BE49-F238E27FC236}">
                  <a16:creationId xmlns:a16="http://schemas.microsoft.com/office/drawing/2014/main" id="{A2D75E32-81D4-41C0-A55D-9BB3075734BF}"/>
                </a:ext>
              </a:extLst>
            </p:cNvPr>
            <p:cNvGrpSpPr/>
            <p:nvPr/>
          </p:nvGrpSpPr>
          <p:grpSpPr>
            <a:xfrm>
              <a:off x="1878142" y="136526"/>
              <a:ext cx="7886700" cy="2438400"/>
              <a:chOff x="1952787" y="200751"/>
              <a:chExt cx="7886700" cy="2438400"/>
            </a:xfrm>
          </p:grpSpPr>
          <p:pic>
            <p:nvPicPr>
              <p:cNvPr id="11" name="Picture 2" descr="http://www.iterativemapreduce.org/images/twister.png">
                <a:extLst>
                  <a:ext uri="{FF2B5EF4-FFF2-40B4-BE49-F238E27FC236}">
                    <a16:creationId xmlns:a16="http://schemas.microsoft.com/office/drawing/2014/main" id="{48F94B8C-2450-47A3-8C2F-0E569B85C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787" y="200751"/>
                <a:ext cx="7886700" cy="23050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721984C-809B-4739-B72B-599ED17E583E}"/>
                  </a:ext>
                </a:extLst>
              </p:cNvPr>
              <p:cNvSpPr/>
              <p:nvPr/>
            </p:nvSpPr>
            <p:spPr>
              <a:xfrm>
                <a:off x="3838526" y="2269819"/>
                <a:ext cx="3662541" cy="369332"/>
              </a:xfrm>
              <a:prstGeom prst="rect">
                <a:avLst/>
              </a:prstGeom>
            </p:spPr>
            <p:txBody>
              <a:bodyPr wrap="none">
                <a:spAutoFit/>
              </a:bodyPr>
              <a:lstStyle/>
              <a:p>
                <a:r>
                  <a:rPr lang="en-US" dirty="0"/>
                  <a:t>http://www.iterativemapreduce.org/</a:t>
                </a:r>
              </a:p>
            </p:txBody>
          </p:sp>
        </p:grpSp>
        <p:sp>
          <p:nvSpPr>
            <p:cNvPr id="10" name="Rectangle 9">
              <a:extLst>
                <a:ext uri="{FF2B5EF4-FFF2-40B4-BE49-F238E27FC236}">
                  <a16:creationId xmlns:a16="http://schemas.microsoft.com/office/drawing/2014/main" id="{0D9C05C7-EB7B-41DA-8F51-EB1408D6243C}"/>
                </a:ext>
              </a:extLst>
            </p:cNvPr>
            <p:cNvSpPr/>
            <p:nvPr/>
          </p:nvSpPr>
          <p:spPr>
            <a:xfrm>
              <a:off x="8813036" y="240758"/>
              <a:ext cx="2267339" cy="1785104"/>
            </a:xfrm>
            <a:prstGeom prst="rect">
              <a:avLst/>
            </a:prstGeom>
            <a:noFill/>
          </p:spPr>
          <p:txBody>
            <a:bodyPr wrap="square" lIns="91440" tIns="45720" rIns="91440" bIns="45720">
              <a:spAutoFit/>
            </a:bodyPr>
            <a:lstStyle/>
            <a:p>
              <a:pPr algn="ctr"/>
              <a:r>
                <a:rPr lang="en-US" sz="110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2</a:t>
              </a:r>
            </a:p>
          </p:txBody>
        </p:sp>
      </p:grpSp>
      <p:sp>
        <p:nvSpPr>
          <p:cNvPr id="2" name="Slide Number Placeholder 1">
            <a:extLst>
              <a:ext uri="{FF2B5EF4-FFF2-40B4-BE49-F238E27FC236}">
                <a16:creationId xmlns:a16="http://schemas.microsoft.com/office/drawing/2014/main" id="{B4351F21-2E39-4F02-8C1C-B0307C919ED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54</a:t>
            </a:fld>
            <a:endParaRPr lang="en-US">
              <a:solidFill>
                <a:prstClr val="black">
                  <a:tint val="75000"/>
                </a:prstClr>
              </a:solidFill>
            </a:endParaRPr>
          </a:p>
        </p:txBody>
      </p:sp>
      <p:sp>
        <p:nvSpPr>
          <p:cNvPr id="3" name="Date Placeholder 2">
            <a:extLst>
              <a:ext uri="{FF2B5EF4-FFF2-40B4-BE49-F238E27FC236}">
                <a16:creationId xmlns:a16="http://schemas.microsoft.com/office/drawing/2014/main" id="{639DEF09-D6C0-4B71-A16C-DF01E7DC73F9}"/>
              </a:ext>
            </a:extLst>
          </p:cNvPr>
          <p:cNvSpPr>
            <a:spLocks noGrp="1"/>
          </p:cNvSpPr>
          <p:nvPr>
            <p:ph type="dt" sz="half" idx="2"/>
          </p:nvPr>
        </p:nvSpPr>
        <p:spPr/>
        <p:txBody>
          <a:bodyPr/>
          <a:lstStyle/>
          <a:p>
            <a:fld id="{59795EE8-1257-4E6F-A37C-EE9C6388768A}"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36871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ADA81FF-26A8-41E6-BC6D-9F6AB18E303D}"/>
              </a:ext>
            </a:extLst>
          </p:cNvPr>
          <p:cNvSpPr>
            <a:spLocks noGrp="1"/>
          </p:cNvSpPr>
          <p:nvPr>
            <p:ph type="title"/>
          </p:nvPr>
        </p:nvSpPr>
        <p:spPr/>
        <p:txBody>
          <a:bodyPr/>
          <a:lstStyle/>
          <a:p>
            <a:r>
              <a:rPr lang="en-US" dirty="0"/>
              <a:t>Twister2 Timeline: End of September 2018</a:t>
            </a:r>
          </a:p>
        </p:txBody>
      </p:sp>
      <p:sp>
        <p:nvSpPr>
          <p:cNvPr id="15" name="Content Placeholder 14">
            <a:extLst>
              <a:ext uri="{FF2B5EF4-FFF2-40B4-BE49-F238E27FC236}">
                <a16:creationId xmlns:a16="http://schemas.microsoft.com/office/drawing/2014/main" id="{C3A334AE-0E20-4EBC-82F0-C56D48A6BA87}"/>
              </a:ext>
            </a:extLst>
          </p:cNvPr>
          <p:cNvSpPr>
            <a:spLocks noGrp="1"/>
          </p:cNvSpPr>
          <p:nvPr>
            <p:ph idx="1"/>
          </p:nvPr>
        </p:nvSpPr>
        <p:spPr>
          <a:xfrm>
            <a:off x="719666" y="1548534"/>
            <a:ext cx="10515600" cy="4351338"/>
          </a:xfrm>
        </p:spPr>
        <p:txBody>
          <a:bodyPr>
            <a:normAutofit/>
          </a:bodyPr>
          <a:lstStyle/>
          <a:p>
            <a:r>
              <a:rPr lang="en-US" dirty="0" err="1"/>
              <a:t>Twister:Net</a:t>
            </a:r>
            <a:r>
              <a:rPr lang="en-US" dirty="0"/>
              <a:t> Dataflow Communication API</a:t>
            </a:r>
          </a:p>
          <a:p>
            <a:pPr lvl="1"/>
            <a:r>
              <a:rPr lang="en-US" dirty="0"/>
              <a:t>Dataflow communications with MPI or TCP </a:t>
            </a:r>
          </a:p>
          <a:p>
            <a:r>
              <a:rPr lang="en-US" dirty="0"/>
              <a:t>Data access</a:t>
            </a:r>
          </a:p>
          <a:p>
            <a:pPr lvl="1"/>
            <a:r>
              <a:rPr lang="en-US" dirty="0"/>
              <a:t>Local File Systems</a:t>
            </a:r>
          </a:p>
          <a:p>
            <a:pPr lvl="1"/>
            <a:r>
              <a:rPr lang="en-US" dirty="0"/>
              <a:t>HDFS Integration</a:t>
            </a:r>
          </a:p>
          <a:p>
            <a:r>
              <a:rPr lang="en-US" dirty="0"/>
              <a:t>Task Graph</a:t>
            </a:r>
          </a:p>
          <a:p>
            <a:pPr lvl="1"/>
            <a:r>
              <a:rPr lang="en-US" dirty="0"/>
              <a:t>Streaming Batch analytics – Iterative jobs</a:t>
            </a:r>
          </a:p>
          <a:p>
            <a:pPr lvl="1"/>
            <a:r>
              <a:rPr lang="en-US" dirty="0"/>
              <a:t>Data pipelines </a:t>
            </a:r>
          </a:p>
          <a:p>
            <a:r>
              <a:rPr lang="en-US" dirty="0"/>
              <a:t>Deployments on Docker, Kubernetes, Mesos (Aurora), </a:t>
            </a:r>
            <a:r>
              <a:rPr lang="en-US" dirty="0" err="1"/>
              <a:t>Slurm</a:t>
            </a:r>
            <a:endParaRPr lang="en-US" dirty="0"/>
          </a:p>
          <a:p>
            <a:endParaRPr lang="en-US" dirty="0"/>
          </a:p>
        </p:txBody>
      </p:sp>
      <p:sp>
        <p:nvSpPr>
          <p:cNvPr id="2" name="Slide Number Placeholder 1">
            <a:extLst>
              <a:ext uri="{FF2B5EF4-FFF2-40B4-BE49-F238E27FC236}">
                <a16:creationId xmlns:a16="http://schemas.microsoft.com/office/drawing/2014/main" id="{BFA48CAB-131D-4E97-AC10-A7C62987337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55</a:t>
            </a:fld>
            <a:endParaRPr lang="en-US">
              <a:solidFill>
                <a:prstClr val="black">
                  <a:tint val="75000"/>
                </a:prstClr>
              </a:solidFill>
            </a:endParaRPr>
          </a:p>
        </p:txBody>
      </p:sp>
      <p:sp>
        <p:nvSpPr>
          <p:cNvPr id="3" name="Date Placeholder 2">
            <a:extLst>
              <a:ext uri="{FF2B5EF4-FFF2-40B4-BE49-F238E27FC236}">
                <a16:creationId xmlns:a16="http://schemas.microsoft.com/office/drawing/2014/main" id="{872EA581-5519-4048-8061-7EC913E98AA6}"/>
              </a:ext>
            </a:extLst>
          </p:cNvPr>
          <p:cNvSpPr>
            <a:spLocks noGrp="1"/>
          </p:cNvSpPr>
          <p:nvPr>
            <p:ph type="dt" sz="half" idx="10"/>
          </p:nvPr>
        </p:nvSpPr>
        <p:spPr/>
        <p:txBody>
          <a:bodyPr/>
          <a:lstStyle/>
          <a:p>
            <a:fld id="{8B878E01-FF21-47EE-B1FC-68FAC1B0E324}"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359518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ADA81FF-26A8-41E6-BC6D-9F6AB18E303D}"/>
              </a:ext>
            </a:extLst>
          </p:cNvPr>
          <p:cNvSpPr>
            <a:spLocks noGrp="1"/>
          </p:cNvSpPr>
          <p:nvPr>
            <p:ph type="title"/>
          </p:nvPr>
        </p:nvSpPr>
        <p:spPr>
          <a:xfrm>
            <a:off x="838200" y="136526"/>
            <a:ext cx="10515600" cy="1101147"/>
          </a:xfrm>
        </p:spPr>
        <p:txBody>
          <a:bodyPr>
            <a:normAutofit fontScale="90000"/>
          </a:bodyPr>
          <a:lstStyle/>
          <a:p>
            <a:r>
              <a:rPr lang="en-US" dirty="0"/>
              <a:t>Twister2 Timeline: Middle of December 2018</a:t>
            </a:r>
          </a:p>
        </p:txBody>
      </p:sp>
      <p:sp>
        <p:nvSpPr>
          <p:cNvPr id="15" name="Content Placeholder 14">
            <a:extLst>
              <a:ext uri="{FF2B5EF4-FFF2-40B4-BE49-F238E27FC236}">
                <a16:creationId xmlns:a16="http://schemas.microsoft.com/office/drawing/2014/main" id="{C3A334AE-0E20-4EBC-82F0-C56D48A6BA87}"/>
              </a:ext>
            </a:extLst>
          </p:cNvPr>
          <p:cNvSpPr>
            <a:spLocks noGrp="1"/>
          </p:cNvSpPr>
          <p:nvPr>
            <p:ph idx="1"/>
          </p:nvPr>
        </p:nvSpPr>
        <p:spPr>
          <a:xfrm>
            <a:off x="304800" y="998925"/>
            <a:ext cx="10930466" cy="5357424"/>
          </a:xfrm>
        </p:spPr>
        <p:txBody>
          <a:bodyPr>
            <a:normAutofit/>
          </a:bodyPr>
          <a:lstStyle/>
          <a:p>
            <a:r>
              <a:rPr lang="en-US" dirty="0"/>
              <a:t>Harp for Machine Learning (Custom BSP Communications)</a:t>
            </a:r>
          </a:p>
          <a:p>
            <a:pPr lvl="1"/>
            <a:r>
              <a:rPr lang="en-US" dirty="0"/>
              <a:t>Rich collectives</a:t>
            </a:r>
          </a:p>
          <a:p>
            <a:pPr lvl="1"/>
            <a:r>
              <a:rPr lang="en-US" dirty="0"/>
              <a:t>Around 30 ML algorithms</a:t>
            </a:r>
          </a:p>
          <a:p>
            <a:r>
              <a:rPr lang="en-US" dirty="0"/>
              <a:t>Naiad model based Task system for Machine Learning</a:t>
            </a:r>
          </a:p>
          <a:p>
            <a:r>
              <a:rPr lang="en-US" dirty="0"/>
              <a:t>Link to Pilot Jobs</a:t>
            </a:r>
          </a:p>
          <a:p>
            <a:r>
              <a:rPr lang="en-US" dirty="0"/>
              <a:t>Fault tolerance as in Heron and Spark</a:t>
            </a:r>
          </a:p>
          <a:p>
            <a:pPr lvl="1"/>
            <a:r>
              <a:rPr lang="en-US" dirty="0"/>
              <a:t>Streaming</a:t>
            </a:r>
          </a:p>
          <a:p>
            <a:pPr lvl="1"/>
            <a:r>
              <a:rPr lang="en-US" dirty="0"/>
              <a:t>Batch</a:t>
            </a:r>
          </a:p>
          <a:p>
            <a:r>
              <a:rPr lang="en-US" dirty="0"/>
              <a:t>Storm API for Streaming</a:t>
            </a:r>
          </a:p>
          <a:p>
            <a:r>
              <a:rPr lang="en-US" dirty="0"/>
              <a:t>RDD API for Spark batch</a:t>
            </a:r>
          </a:p>
          <a:p>
            <a:endParaRPr lang="en-US" dirty="0"/>
          </a:p>
        </p:txBody>
      </p:sp>
      <p:sp>
        <p:nvSpPr>
          <p:cNvPr id="2" name="Slide Number Placeholder 1">
            <a:extLst>
              <a:ext uri="{FF2B5EF4-FFF2-40B4-BE49-F238E27FC236}">
                <a16:creationId xmlns:a16="http://schemas.microsoft.com/office/drawing/2014/main" id="{BEA03FF9-CFEB-40C3-A9C6-7E66D92D56E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56</a:t>
            </a:fld>
            <a:endParaRPr lang="en-US">
              <a:solidFill>
                <a:prstClr val="black">
                  <a:tint val="75000"/>
                </a:prstClr>
              </a:solidFill>
            </a:endParaRPr>
          </a:p>
        </p:txBody>
      </p:sp>
      <p:sp>
        <p:nvSpPr>
          <p:cNvPr id="3" name="Date Placeholder 2">
            <a:extLst>
              <a:ext uri="{FF2B5EF4-FFF2-40B4-BE49-F238E27FC236}">
                <a16:creationId xmlns:a16="http://schemas.microsoft.com/office/drawing/2014/main" id="{00A1D0CD-5719-46CF-B736-E6550E95D9DE}"/>
              </a:ext>
            </a:extLst>
          </p:cNvPr>
          <p:cNvSpPr>
            <a:spLocks noGrp="1"/>
          </p:cNvSpPr>
          <p:nvPr>
            <p:ph type="dt" sz="half" idx="10"/>
          </p:nvPr>
        </p:nvSpPr>
        <p:spPr/>
        <p:txBody>
          <a:bodyPr/>
          <a:lstStyle/>
          <a:p>
            <a:fld id="{F43FDC29-750B-4E82-8E23-03F44A42DE37}"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3340988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ADA81FF-26A8-41E6-BC6D-9F6AB18E303D}"/>
              </a:ext>
            </a:extLst>
          </p:cNvPr>
          <p:cNvSpPr>
            <a:spLocks noGrp="1"/>
          </p:cNvSpPr>
          <p:nvPr>
            <p:ph type="title"/>
          </p:nvPr>
        </p:nvSpPr>
        <p:spPr>
          <a:xfrm>
            <a:off x="838200" y="34168"/>
            <a:ext cx="10515600" cy="792450"/>
          </a:xfrm>
        </p:spPr>
        <p:txBody>
          <a:bodyPr/>
          <a:lstStyle/>
          <a:p>
            <a:r>
              <a:rPr lang="en-US" dirty="0"/>
              <a:t>Twister2 Timeline: After December 2018</a:t>
            </a:r>
          </a:p>
        </p:txBody>
      </p:sp>
      <p:sp>
        <p:nvSpPr>
          <p:cNvPr id="15" name="Content Placeholder 14">
            <a:extLst>
              <a:ext uri="{FF2B5EF4-FFF2-40B4-BE49-F238E27FC236}">
                <a16:creationId xmlns:a16="http://schemas.microsoft.com/office/drawing/2014/main" id="{C3A334AE-0E20-4EBC-82F0-C56D48A6BA87}"/>
              </a:ext>
            </a:extLst>
          </p:cNvPr>
          <p:cNvSpPr>
            <a:spLocks noGrp="1"/>
          </p:cNvSpPr>
          <p:nvPr>
            <p:ph idx="1"/>
          </p:nvPr>
        </p:nvSpPr>
        <p:spPr>
          <a:xfrm>
            <a:off x="719666" y="696036"/>
            <a:ext cx="10515600" cy="5759355"/>
          </a:xfrm>
        </p:spPr>
        <p:txBody>
          <a:bodyPr>
            <a:normAutofit fontScale="92500" lnSpcReduction="20000"/>
          </a:bodyPr>
          <a:lstStyle/>
          <a:p>
            <a:r>
              <a:rPr lang="en-US" dirty="0"/>
              <a:t>Native MPI integration to Mesos, Yarn</a:t>
            </a:r>
          </a:p>
          <a:p>
            <a:r>
              <a:rPr lang="en-US" dirty="0"/>
              <a:t>Dynamic task migrations </a:t>
            </a:r>
          </a:p>
          <a:p>
            <a:r>
              <a:rPr lang="en-US" dirty="0"/>
              <a:t>RDMA and other communication enhancements</a:t>
            </a:r>
          </a:p>
          <a:p>
            <a:r>
              <a:rPr lang="en-US" dirty="0"/>
              <a:t>Integrate parts of Twister2 components as big data systems enhancements (i.e. run current Big Data software invoking Twister2 components)</a:t>
            </a:r>
          </a:p>
          <a:p>
            <a:pPr lvl="1"/>
            <a:r>
              <a:rPr lang="en-US" dirty="0"/>
              <a:t>Heron (easiest), Spark, Flink, Hadoop (like Harp today)</a:t>
            </a:r>
          </a:p>
          <a:p>
            <a:r>
              <a:rPr lang="en-US" dirty="0"/>
              <a:t>Support different APIs (i.e. run Twister2 looking like current Big Data Software)</a:t>
            </a:r>
          </a:p>
          <a:p>
            <a:pPr lvl="1"/>
            <a:r>
              <a:rPr lang="en-US" dirty="0"/>
              <a:t>Hadoop</a:t>
            </a:r>
          </a:p>
          <a:p>
            <a:pPr lvl="1"/>
            <a:r>
              <a:rPr lang="en-US" dirty="0"/>
              <a:t>Spark (Flink)</a:t>
            </a:r>
          </a:p>
          <a:p>
            <a:pPr lvl="1"/>
            <a:r>
              <a:rPr lang="en-US" dirty="0"/>
              <a:t>Storm</a:t>
            </a:r>
          </a:p>
          <a:p>
            <a:r>
              <a:rPr lang="en-US" dirty="0"/>
              <a:t>Refinements like Marathon with Mesos etc.</a:t>
            </a:r>
          </a:p>
          <a:p>
            <a:r>
              <a:rPr lang="en-US" dirty="0"/>
              <a:t>Function as a Service and Serverless</a:t>
            </a:r>
          </a:p>
          <a:p>
            <a:r>
              <a:rPr lang="en-US" dirty="0"/>
              <a:t>Support higher level abstractions</a:t>
            </a:r>
          </a:p>
          <a:p>
            <a:pPr lvl="1"/>
            <a:r>
              <a:rPr lang="en-US" dirty="0" err="1"/>
              <a:t>Twister:SQL</a:t>
            </a:r>
            <a:r>
              <a:rPr lang="en-US" dirty="0"/>
              <a:t> (major Spark use case)</a:t>
            </a:r>
          </a:p>
          <a:p>
            <a:endParaRPr lang="en-US" dirty="0"/>
          </a:p>
        </p:txBody>
      </p:sp>
      <p:sp>
        <p:nvSpPr>
          <p:cNvPr id="2" name="Slide Number Placeholder 1">
            <a:extLst>
              <a:ext uri="{FF2B5EF4-FFF2-40B4-BE49-F238E27FC236}">
                <a16:creationId xmlns:a16="http://schemas.microsoft.com/office/drawing/2014/main" id="{610FBF9A-0C87-4BBA-8F7E-EE6C5FB98BA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57</a:t>
            </a:fld>
            <a:endParaRPr lang="en-US">
              <a:solidFill>
                <a:prstClr val="black">
                  <a:tint val="75000"/>
                </a:prstClr>
              </a:solidFill>
            </a:endParaRPr>
          </a:p>
        </p:txBody>
      </p:sp>
      <p:sp>
        <p:nvSpPr>
          <p:cNvPr id="3" name="Date Placeholder 2">
            <a:extLst>
              <a:ext uri="{FF2B5EF4-FFF2-40B4-BE49-F238E27FC236}">
                <a16:creationId xmlns:a16="http://schemas.microsoft.com/office/drawing/2014/main" id="{923E5189-DF89-44DC-9EB8-9799986FF277}"/>
              </a:ext>
            </a:extLst>
          </p:cNvPr>
          <p:cNvSpPr>
            <a:spLocks noGrp="1"/>
          </p:cNvSpPr>
          <p:nvPr>
            <p:ph type="dt" sz="half" idx="10"/>
          </p:nvPr>
        </p:nvSpPr>
        <p:spPr/>
        <p:txBody>
          <a:bodyPr/>
          <a:lstStyle/>
          <a:p>
            <a:fld id="{BFCE5583-6F1F-4A38-8F09-BE8934EF642E}"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2782192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D219DE-0C8A-4DF1-8209-229204DC1380}"/>
              </a:ext>
            </a:extLst>
          </p:cNvPr>
          <p:cNvSpPr>
            <a:spLocks noGrp="1"/>
          </p:cNvSpPr>
          <p:nvPr>
            <p:ph type="title"/>
          </p:nvPr>
        </p:nvSpPr>
        <p:spPr>
          <a:xfrm>
            <a:off x="0" y="0"/>
            <a:ext cx="12191999" cy="657763"/>
          </a:xfrm>
        </p:spPr>
        <p:txBody>
          <a:bodyPr>
            <a:noAutofit/>
          </a:bodyPr>
          <a:lstStyle/>
          <a:p>
            <a:r>
              <a:rPr lang="en-US" sz="3600" b="1" dirty="0" err="1">
                <a:latin typeface="+mn-lt"/>
              </a:rPr>
              <a:t>Qiu</a:t>
            </a:r>
            <a:r>
              <a:rPr lang="en-US" sz="3600" b="1" dirty="0">
                <a:latin typeface="+mn-lt"/>
              </a:rPr>
              <a:t>/Fox Core SPIDAL Parallel HPC Library with Collective Used</a:t>
            </a:r>
          </a:p>
        </p:txBody>
      </p:sp>
      <p:sp>
        <p:nvSpPr>
          <p:cNvPr id="6" name="Content Placeholder 5">
            <a:extLst>
              <a:ext uri="{FF2B5EF4-FFF2-40B4-BE49-F238E27FC236}">
                <a16:creationId xmlns:a16="http://schemas.microsoft.com/office/drawing/2014/main" id="{105D9DF8-77BA-4739-A479-085BE7192476}"/>
              </a:ext>
            </a:extLst>
          </p:cNvPr>
          <p:cNvSpPr>
            <a:spLocks noGrp="1"/>
          </p:cNvSpPr>
          <p:nvPr>
            <p:ph idx="1"/>
          </p:nvPr>
        </p:nvSpPr>
        <p:spPr>
          <a:xfrm>
            <a:off x="110836" y="694819"/>
            <a:ext cx="5929745" cy="5013254"/>
          </a:xfrm>
          <a:ln w="38100">
            <a:solidFill>
              <a:schemeClr val="tx1"/>
            </a:solidFill>
          </a:ln>
        </p:spPr>
        <p:txBody>
          <a:bodyPr tIns="91440" bIns="91440">
            <a:normAutofit fontScale="77500" lnSpcReduction="20000"/>
          </a:bodyPr>
          <a:lstStyle/>
          <a:p>
            <a:r>
              <a:rPr lang="en-US" b="1" dirty="0">
                <a:solidFill>
                  <a:srgbClr val="C00000"/>
                </a:solidFill>
              </a:rPr>
              <a:t>DA-MDS</a:t>
            </a:r>
            <a:r>
              <a:rPr lang="en-US" dirty="0">
                <a:solidFill>
                  <a:srgbClr val="C00000"/>
                </a:solidFill>
              </a:rPr>
              <a:t> </a:t>
            </a:r>
            <a:r>
              <a:rPr lang="en-US" dirty="0"/>
              <a:t>Rotate, </a:t>
            </a:r>
            <a:r>
              <a:rPr lang="en-US" dirty="0" err="1"/>
              <a:t>AllReduce</a:t>
            </a:r>
            <a:r>
              <a:rPr lang="en-US" dirty="0"/>
              <a:t>, Broadcast</a:t>
            </a:r>
          </a:p>
          <a:p>
            <a:r>
              <a:rPr lang="en-US" b="1" dirty="0">
                <a:solidFill>
                  <a:srgbClr val="C00000"/>
                </a:solidFill>
              </a:rPr>
              <a:t>Directed Force Dimension Reduction </a:t>
            </a:r>
            <a:r>
              <a:rPr lang="en-US" dirty="0" err="1"/>
              <a:t>AllGather</a:t>
            </a:r>
            <a:r>
              <a:rPr lang="en-US" dirty="0"/>
              <a:t>, </a:t>
            </a:r>
            <a:r>
              <a:rPr lang="en-US" dirty="0" err="1"/>
              <a:t>Allreduce</a:t>
            </a:r>
            <a:endParaRPr lang="en-US" dirty="0"/>
          </a:p>
          <a:p>
            <a:r>
              <a:rPr lang="en-US" b="1" dirty="0">
                <a:solidFill>
                  <a:srgbClr val="C00000"/>
                </a:solidFill>
              </a:rPr>
              <a:t>Irregular DAVS Clustering </a:t>
            </a:r>
            <a:r>
              <a:rPr lang="en-US" dirty="0"/>
              <a:t>Partial Rotate, </a:t>
            </a:r>
            <a:r>
              <a:rPr lang="en-US" dirty="0" err="1"/>
              <a:t>AllReduce</a:t>
            </a:r>
            <a:r>
              <a:rPr lang="en-US" dirty="0"/>
              <a:t>, Broadcast</a:t>
            </a:r>
          </a:p>
          <a:p>
            <a:r>
              <a:rPr lang="en-US" b="1" dirty="0">
                <a:solidFill>
                  <a:srgbClr val="C00000"/>
                </a:solidFill>
              </a:rPr>
              <a:t>DA </a:t>
            </a:r>
            <a:r>
              <a:rPr lang="en-US" b="1" dirty="0" err="1">
                <a:solidFill>
                  <a:srgbClr val="C00000"/>
                </a:solidFill>
              </a:rPr>
              <a:t>Semimetric</a:t>
            </a:r>
            <a:r>
              <a:rPr lang="en-US" b="1" dirty="0">
                <a:solidFill>
                  <a:srgbClr val="C00000"/>
                </a:solidFill>
              </a:rPr>
              <a:t> Clustering (Deterministic Annealing) </a:t>
            </a:r>
            <a:r>
              <a:rPr lang="en-US" dirty="0"/>
              <a:t>Rotate, </a:t>
            </a:r>
            <a:r>
              <a:rPr lang="en-US" dirty="0" err="1"/>
              <a:t>AllReduce</a:t>
            </a:r>
            <a:r>
              <a:rPr lang="en-US" dirty="0"/>
              <a:t>, Broadcast</a:t>
            </a:r>
          </a:p>
          <a:p>
            <a:r>
              <a:rPr lang="en-US" b="1" dirty="0">
                <a:solidFill>
                  <a:srgbClr val="C00000"/>
                </a:solidFill>
              </a:rPr>
              <a:t>K-means</a:t>
            </a:r>
            <a:r>
              <a:rPr lang="en-US" dirty="0">
                <a:solidFill>
                  <a:srgbClr val="C00000"/>
                </a:solidFill>
              </a:rPr>
              <a:t> </a:t>
            </a:r>
            <a:r>
              <a:rPr lang="en-US" dirty="0" err="1"/>
              <a:t>AllReduce</a:t>
            </a:r>
            <a:r>
              <a:rPr lang="en-US" dirty="0"/>
              <a:t>, Broadcast, </a:t>
            </a:r>
            <a:r>
              <a:rPr lang="en-US" dirty="0" err="1"/>
              <a:t>AllGather</a:t>
            </a:r>
            <a:r>
              <a:rPr lang="en-US" dirty="0"/>
              <a:t> DAAL</a:t>
            </a:r>
          </a:p>
          <a:p>
            <a:r>
              <a:rPr lang="en-US" b="1" dirty="0">
                <a:solidFill>
                  <a:srgbClr val="C00000"/>
                </a:solidFill>
              </a:rPr>
              <a:t>SVM</a:t>
            </a:r>
            <a:r>
              <a:rPr lang="en-US" dirty="0"/>
              <a:t> </a:t>
            </a:r>
            <a:r>
              <a:rPr lang="en-US" dirty="0" err="1"/>
              <a:t>AllReduce</a:t>
            </a:r>
            <a:r>
              <a:rPr lang="en-US" dirty="0"/>
              <a:t>, </a:t>
            </a:r>
            <a:r>
              <a:rPr lang="en-US" dirty="0" err="1"/>
              <a:t>AllGather</a:t>
            </a:r>
            <a:endParaRPr lang="en-US" dirty="0"/>
          </a:p>
          <a:p>
            <a:r>
              <a:rPr lang="en-US" b="1" dirty="0" err="1">
                <a:solidFill>
                  <a:srgbClr val="C00000"/>
                </a:solidFill>
              </a:rPr>
              <a:t>SubGraph</a:t>
            </a:r>
            <a:r>
              <a:rPr lang="en-US" b="1" dirty="0">
                <a:solidFill>
                  <a:srgbClr val="C00000"/>
                </a:solidFill>
              </a:rPr>
              <a:t> Mining</a:t>
            </a:r>
            <a:r>
              <a:rPr lang="en-US" b="1" dirty="0"/>
              <a:t> </a:t>
            </a:r>
            <a:r>
              <a:rPr lang="en-US" dirty="0" err="1"/>
              <a:t>AllGather</a:t>
            </a:r>
            <a:r>
              <a:rPr lang="en-US" dirty="0"/>
              <a:t>, </a:t>
            </a:r>
            <a:r>
              <a:rPr lang="en-US" dirty="0" err="1"/>
              <a:t>AllReduce</a:t>
            </a:r>
            <a:endParaRPr lang="en-US" dirty="0"/>
          </a:p>
          <a:p>
            <a:r>
              <a:rPr lang="en-US" b="1" dirty="0">
                <a:solidFill>
                  <a:srgbClr val="C00000"/>
                </a:solidFill>
              </a:rPr>
              <a:t>Latent Dirichlet Allocation </a:t>
            </a:r>
            <a:r>
              <a:rPr lang="en-US" dirty="0"/>
              <a:t>Rotate, </a:t>
            </a:r>
            <a:r>
              <a:rPr lang="en-US" dirty="0" err="1"/>
              <a:t>AllReduce</a:t>
            </a:r>
            <a:endParaRPr lang="en-US" dirty="0"/>
          </a:p>
          <a:p>
            <a:r>
              <a:rPr lang="en-US" b="1" dirty="0">
                <a:solidFill>
                  <a:srgbClr val="C00000"/>
                </a:solidFill>
              </a:rPr>
              <a:t>Matrix Factorization (SGD) </a:t>
            </a:r>
            <a:r>
              <a:rPr lang="en-US" dirty="0"/>
              <a:t>Rotate DAAL</a:t>
            </a:r>
          </a:p>
          <a:p>
            <a:r>
              <a:rPr lang="en-US" b="1" dirty="0">
                <a:solidFill>
                  <a:srgbClr val="C00000"/>
                </a:solidFill>
              </a:rPr>
              <a:t>Recommender System (ALS)</a:t>
            </a:r>
            <a:r>
              <a:rPr lang="en-US" b="1" dirty="0"/>
              <a:t> </a:t>
            </a:r>
            <a:r>
              <a:rPr lang="en-US" dirty="0"/>
              <a:t>Rotate DAAL</a:t>
            </a:r>
          </a:p>
          <a:p>
            <a:r>
              <a:rPr lang="en-US" b="1" dirty="0">
                <a:solidFill>
                  <a:srgbClr val="C00000"/>
                </a:solidFill>
              </a:rPr>
              <a:t>Singular Value Decomposition (SVD) </a:t>
            </a:r>
            <a:r>
              <a:rPr lang="en-US" dirty="0" err="1"/>
              <a:t>AllGather</a:t>
            </a:r>
            <a:r>
              <a:rPr lang="en-US" dirty="0"/>
              <a:t> DAAL</a:t>
            </a:r>
          </a:p>
        </p:txBody>
      </p:sp>
      <p:sp>
        <p:nvSpPr>
          <p:cNvPr id="7" name="Content Placeholder 5">
            <a:extLst>
              <a:ext uri="{FF2B5EF4-FFF2-40B4-BE49-F238E27FC236}">
                <a16:creationId xmlns:a16="http://schemas.microsoft.com/office/drawing/2014/main" id="{3319C61D-4526-4ED9-BC00-4F7DC9780F01}"/>
              </a:ext>
            </a:extLst>
          </p:cNvPr>
          <p:cNvSpPr txBox="1">
            <a:spLocks/>
          </p:cNvSpPr>
          <p:nvPr/>
        </p:nvSpPr>
        <p:spPr>
          <a:xfrm>
            <a:off x="6040581" y="618948"/>
            <a:ext cx="6012873" cy="5089126"/>
          </a:xfrm>
          <a:prstGeom prst="rect">
            <a:avLst/>
          </a:prstGeom>
          <a:ln w="38100">
            <a:solidFill>
              <a:schemeClr val="tx1"/>
            </a:solidFill>
          </a:ln>
        </p:spPr>
        <p:txBody>
          <a:bodyPr vert="horz" lIns="91440" tIns="91440" rIns="9144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solidFill>
                  <a:srgbClr val="C00000"/>
                </a:solidFill>
              </a:rPr>
              <a:t>QR Decomposition (QR) </a:t>
            </a:r>
            <a:r>
              <a:rPr lang="en-US" sz="2200" dirty="0"/>
              <a:t>Reduce, Broadcast DAAL</a:t>
            </a:r>
          </a:p>
          <a:p>
            <a:r>
              <a:rPr lang="en-US" sz="2200" b="1" dirty="0">
                <a:solidFill>
                  <a:srgbClr val="C00000"/>
                </a:solidFill>
              </a:rPr>
              <a:t>Neural Network </a:t>
            </a:r>
            <a:r>
              <a:rPr lang="en-US" sz="2200" dirty="0" err="1"/>
              <a:t>AllReduce</a:t>
            </a:r>
            <a:r>
              <a:rPr lang="en-US" sz="2200" dirty="0"/>
              <a:t> DAAL</a:t>
            </a:r>
          </a:p>
          <a:p>
            <a:r>
              <a:rPr lang="en-US" sz="2200" b="1" dirty="0">
                <a:solidFill>
                  <a:srgbClr val="C00000"/>
                </a:solidFill>
              </a:rPr>
              <a:t>Covariance</a:t>
            </a:r>
            <a:r>
              <a:rPr lang="en-US" sz="2200" dirty="0"/>
              <a:t> </a:t>
            </a:r>
            <a:r>
              <a:rPr lang="en-US" sz="2200" dirty="0" err="1"/>
              <a:t>AllReduce</a:t>
            </a:r>
            <a:r>
              <a:rPr lang="en-US" sz="2200" dirty="0"/>
              <a:t> DAAL</a:t>
            </a:r>
          </a:p>
          <a:p>
            <a:r>
              <a:rPr lang="en-US" sz="2200" b="1" dirty="0">
                <a:solidFill>
                  <a:srgbClr val="C00000"/>
                </a:solidFill>
              </a:rPr>
              <a:t>Low Order Moments </a:t>
            </a:r>
            <a:r>
              <a:rPr lang="en-US" sz="2200" dirty="0"/>
              <a:t>Reduce DAAL</a:t>
            </a:r>
          </a:p>
          <a:p>
            <a:r>
              <a:rPr lang="en-US" sz="2200" b="1" dirty="0">
                <a:solidFill>
                  <a:srgbClr val="C00000"/>
                </a:solidFill>
              </a:rPr>
              <a:t>Naive Bayes </a:t>
            </a:r>
            <a:r>
              <a:rPr lang="en-US" sz="2200" dirty="0"/>
              <a:t>Reduce DAAL</a:t>
            </a:r>
          </a:p>
          <a:p>
            <a:r>
              <a:rPr lang="en-US" sz="2200" b="1" dirty="0">
                <a:solidFill>
                  <a:srgbClr val="C00000"/>
                </a:solidFill>
              </a:rPr>
              <a:t>Linear Regression </a:t>
            </a:r>
            <a:r>
              <a:rPr lang="en-US" sz="2200" dirty="0"/>
              <a:t>Reduce DAAL</a:t>
            </a:r>
          </a:p>
          <a:p>
            <a:r>
              <a:rPr lang="en-US" sz="2200" b="1" dirty="0">
                <a:solidFill>
                  <a:srgbClr val="C00000"/>
                </a:solidFill>
              </a:rPr>
              <a:t>Ridge Regression </a:t>
            </a:r>
            <a:r>
              <a:rPr lang="en-US" sz="2200" dirty="0"/>
              <a:t>Reduce DAAL</a:t>
            </a:r>
          </a:p>
          <a:p>
            <a:r>
              <a:rPr lang="en-US" sz="2200" b="1" dirty="0">
                <a:solidFill>
                  <a:srgbClr val="C00000"/>
                </a:solidFill>
              </a:rPr>
              <a:t>Multi-class Logistic Regression</a:t>
            </a:r>
            <a:r>
              <a:rPr lang="en-US" sz="2200" b="1" dirty="0"/>
              <a:t> </a:t>
            </a:r>
            <a:r>
              <a:rPr lang="en-US" sz="2200" dirty="0"/>
              <a:t>Regroup, Rotate, </a:t>
            </a:r>
            <a:r>
              <a:rPr lang="en-US" sz="2200" dirty="0" err="1"/>
              <a:t>AllGather</a:t>
            </a:r>
            <a:endParaRPr lang="en-US" sz="2200" dirty="0"/>
          </a:p>
          <a:p>
            <a:r>
              <a:rPr lang="en-US" sz="2200" b="1" dirty="0">
                <a:solidFill>
                  <a:srgbClr val="C00000"/>
                </a:solidFill>
              </a:rPr>
              <a:t>Random Forest </a:t>
            </a:r>
            <a:r>
              <a:rPr lang="en-US" sz="2200" dirty="0" err="1"/>
              <a:t>AllReduce</a:t>
            </a:r>
            <a:endParaRPr lang="en-US" sz="2200" dirty="0"/>
          </a:p>
          <a:p>
            <a:r>
              <a:rPr lang="en-US" sz="2200" b="1" dirty="0">
                <a:solidFill>
                  <a:srgbClr val="C00000"/>
                </a:solidFill>
              </a:rPr>
              <a:t>Principal Component Analysis (PCA) </a:t>
            </a:r>
            <a:r>
              <a:rPr lang="en-US" sz="2200" dirty="0" err="1"/>
              <a:t>AllReduce</a:t>
            </a:r>
            <a:r>
              <a:rPr lang="en-US" sz="2200" dirty="0"/>
              <a:t> DAAL</a:t>
            </a:r>
          </a:p>
        </p:txBody>
      </p:sp>
      <p:sp>
        <p:nvSpPr>
          <p:cNvPr id="8" name="TextBox 7">
            <a:extLst>
              <a:ext uri="{FF2B5EF4-FFF2-40B4-BE49-F238E27FC236}">
                <a16:creationId xmlns:a16="http://schemas.microsoft.com/office/drawing/2014/main" id="{3C7DA116-4A13-40F1-91B6-25B08450DAD7}"/>
              </a:ext>
            </a:extLst>
          </p:cNvPr>
          <p:cNvSpPr txBox="1"/>
          <p:nvPr/>
        </p:nvSpPr>
        <p:spPr>
          <a:xfrm>
            <a:off x="0" y="5619234"/>
            <a:ext cx="12320681" cy="461665"/>
          </a:xfrm>
          <a:prstGeom prst="rect">
            <a:avLst/>
          </a:prstGeom>
          <a:noFill/>
        </p:spPr>
        <p:txBody>
          <a:bodyPr wrap="none" rtlCol="0">
            <a:spAutoFit/>
          </a:bodyPr>
          <a:lstStyle/>
          <a:p>
            <a:r>
              <a:rPr lang="en-US" sz="2400" b="1" dirty="0"/>
              <a:t>DAAL</a:t>
            </a:r>
            <a:r>
              <a:rPr lang="en-US" sz="2400" dirty="0"/>
              <a:t> implies integrated on node with Intel DAAL Optimized Data Analytics Library (Runs on KNL!) </a:t>
            </a:r>
          </a:p>
        </p:txBody>
      </p:sp>
      <p:sp>
        <p:nvSpPr>
          <p:cNvPr id="2" name="Slide Number Placeholder 1">
            <a:extLst>
              <a:ext uri="{FF2B5EF4-FFF2-40B4-BE49-F238E27FC236}">
                <a16:creationId xmlns:a16="http://schemas.microsoft.com/office/drawing/2014/main" id="{309BC9A6-BDAD-4DB5-8DAA-40C29A2D77F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58</a:t>
            </a:fld>
            <a:endParaRPr lang="en-US">
              <a:solidFill>
                <a:prstClr val="black">
                  <a:tint val="75000"/>
                </a:prstClr>
              </a:solidFill>
            </a:endParaRPr>
          </a:p>
        </p:txBody>
      </p:sp>
      <p:sp>
        <p:nvSpPr>
          <p:cNvPr id="3" name="Date Placeholder 2">
            <a:extLst>
              <a:ext uri="{FF2B5EF4-FFF2-40B4-BE49-F238E27FC236}">
                <a16:creationId xmlns:a16="http://schemas.microsoft.com/office/drawing/2014/main" id="{B0B2C838-352D-4888-8FB0-6DE76B19DA1E}"/>
              </a:ext>
            </a:extLst>
          </p:cNvPr>
          <p:cNvSpPr>
            <a:spLocks noGrp="1"/>
          </p:cNvSpPr>
          <p:nvPr>
            <p:ph type="dt" sz="half" idx="10"/>
          </p:nvPr>
        </p:nvSpPr>
        <p:spPr/>
        <p:txBody>
          <a:bodyPr/>
          <a:lstStyle/>
          <a:p>
            <a:fld id="{1E9574E0-C355-42E4-947D-2C7569CF42BF}"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1981163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5542-BC99-4E7D-8E8D-3294B513050B}"/>
              </a:ext>
            </a:extLst>
          </p:cNvPr>
          <p:cNvSpPr>
            <a:spLocks noGrp="1"/>
          </p:cNvSpPr>
          <p:nvPr>
            <p:ph type="title"/>
          </p:nvPr>
        </p:nvSpPr>
        <p:spPr>
          <a:xfrm>
            <a:off x="1" y="292230"/>
            <a:ext cx="12191999" cy="716692"/>
          </a:xfrm>
        </p:spPr>
        <p:txBody>
          <a:bodyPr>
            <a:noAutofit/>
          </a:bodyPr>
          <a:lstStyle/>
          <a:p>
            <a:pPr algn="ctr"/>
            <a:r>
              <a:rPr lang="en-US" sz="3000" b="1" dirty="0">
                <a:latin typeface="Arial" panose="020B0604020202020204" pitchFamily="34" charset="0"/>
                <a:cs typeface="Arial" panose="020B0604020202020204" pitchFamily="34" charset="0"/>
              </a:rPr>
              <a:t>Summary of </a:t>
            </a:r>
            <a:r>
              <a:rPr lang="en-US" sz="3200" dirty="0"/>
              <a:t>High-Performance Big Data Computing Environment Research in Digital Science Center </a:t>
            </a:r>
            <a:endParaRPr lang="en-US" sz="3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792C802-0D7B-4FDC-AAB8-E1E9E386A35B}"/>
              </a:ext>
            </a:extLst>
          </p:cNvPr>
          <p:cNvSpPr>
            <a:spLocks noGrp="1"/>
          </p:cNvSpPr>
          <p:nvPr>
            <p:ph idx="1"/>
          </p:nvPr>
        </p:nvSpPr>
        <p:spPr>
          <a:xfrm>
            <a:off x="680368" y="1310526"/>
            <a:ext cx="10243931" cy="4236948"/>
          </a:xfrm>
        </p:spPr>
        <p:txBody>
          <a:bodyPr>
            <a:noAutofit/>
          </a:bodyPr>
          <a:lstStyle/>
          <a:p>
            <a:pPr>
              <a:spcBef>
                <a:spcPts val="400"/>
              </a:spcBef>
            </a:pPr>
            <a:r>
              <a:rPr lang="en-US" dirty="0"/>
              <a:t>Participating in the designing, building and using the Global AI and Modeling Supercomputer</a:t>
            </a:r>
          </a:p>
          <a:p>
            <a:pPr lvl="1">
              <a:spcBef>
                <a:spcPts val="400"/>
              </a:spcBef>
            </a:pPr>
            <a:r>
              <a:rPr lang="en-US" dirty="0"/>
              <a:t>Cloudmesh build interoperable Cloud systems (von Laszewski)</a:t>
            </a:r>
          </a:p>
          <a:p>
            <a:pPr lvl="1">
              <a:spcBef>
                <a:spcPts val="400"/>
              </a:spcBef>
            </a:pPr>
            <a:r>
              <a:rPr lang="en-US" dirty="0"/>
              <a:t>Harp is parallel high performance machine learning (</a:t>
            </a:r>
            <a:r>
              <a:rPr lang="en-US" dirty="0" err="1"/>
              <a:t>Qiu</a:t>
            </a:r>
            <a:r>
              <a:rPr lang="en-US" dirty="0"/>
              <a:t>)</a:t>
            </a:r>
          </a:p>
          <a:p>
            <a:pPr lvl="1">
              <a:spcBef>
                <a:spcPts val="400"/>
              </a:spcBef>
            </a:pPr>
            <a:r>
              <a:rPr lang="en-US" dirty="0"/>
              <a:t>Twister2 can offer the major Spark Hadoop Heron  capabilities with clean high performance</a:t>
            </a:r>
          </a:p>
          <a:p>
            <a:pPr lvl="1">
              <a:spcBef>
                <a:spcPts val="400"/>
              </a:spcBef>
            </a:pPr>
            <a:r>
              <a:rPr lang="en-US" dirty="0"/>
              <a:t>nanoBIO Node build Bio and Nano simulations (</a:t>
            </a:r>
            <a:r>
              <a:rPr lang="en-US" dirty="0" err="1"/>
              <a:t>Jadhao</a:t>
            </a:r>
            <a:r>
              <a:rPr lang="en-US" dirty="0"/>
              <a:t>, Macklin, Glazier)</a:t>
            </a:r>
          </a:p>
          <a:p>
            <a:pPr lvl="1">
              <a:spcBef>
                <a:spcPts val="400"/>
              </a:spcBef>
            </a:pPr>
            <a:r>
              <a:rPr lang="en-US" dirty="0"/>
              <a:t>Polar Grid building radar image processing algorithms</a:t>
            </a:r>
          </a:p>
          <a:p>
            <a:pPr lvl="1">
              <a:spcBef>
                <a:spcPts val="400"/>
              </a:spcBef>
            </a:pPr>
            <a:r>
              <a:rPr lang="en-US" dirty="0"/>
              <a:t>Other applications – Pathology, Precision Health, Network Science, Physics, Analysis of simulation visualizations</a:t>
            </a:r>
          </a:p>
          <a:p>
            <a:pPr>
              <a:spcBef>
                <a:spcPts val="400"/>
              </a:spcBef>
            </a:pPr>
            <a:r>
              <a:rPr lang="en-US" dirty="0"/>
              <a:t>Try to </a:t>
            </a:r>
            <a:r>
              <a:rPr lang="en-US"/>
              <a:t>keep our system </a:t>
            </a:r>
            <a:r>
              <a:rPr lang="en-US" dirty="0"/>
              <a:t>infrastructure up to date and optimized for data-intensive problems (fast disks on nodes)</a:t>
            </a:r>
          </a:p>
        </p:txBody>
      </p:sp>
      <p:sp>
        <p:nvSpPr>
          <p:cNvPr id="4" name="Slide Number Placeholder 3">
            <a:extLst>
              <a:ext uri="{FF2B5EF4-FFF2-40B4-BE49-F238E27FC236}">
                <a16:creationId xmlns:a16="http://schemas.microsoft.com/office/drawing/2014/main" id="{B8CEC192-8304-4125-BE25-A87501E612D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59</a:t>
            </a:fld>
            <a:endParaRPr lang="en-US">
              <a:solidFill>
                <a:prstClr val="black">
                  <a:tint val="75000"/>
                </a:prstClr>
              </a:solidFill>
            </a:endParaRPr>
          </a:p>
        </p:txBody>
      </p:sp>
      <p:sp>
        <p:nvSpPr>
          <p:cNvPr id="5" name="Date Placeholder 4">
            <a:extLst>
              <a:ext uri="{FF2B5EF4-FFF2-40B4-BE49-F238E27FC236}">
                <a16:creationId xmlns:a16="http://schemas.microsoft.com/office/drawing/2014/main" id="{CE5E95C4-705B-4FCE-8927-E05C0A3EC2DF}"/>
              </a:ext>
            </a:extLst>
          </p:cNvPr>
          <p:cNvSpPr>
            <a:spLocks noGrp="1"/>
          </p:cNvSpPr>
          <p:nvPr>
            <p:ph type="dt" sz="half" idx="10"/>
          </p:nvPr>
        </p:nvSpPr>
        <p:spPr/>
        <p:txBody>
          <a:bodyPr/>
          <a:lstStyle/>
          <a:p>
            <a:fld id="{13C0EBFD-5187-4B9A-98E2-70A784B4C503}" type="datetime1">
              <a:rPr lang="en-US" smtClean="0">
                <a:solidFill>
                  <a:prstClr val="black">
                    <a:tint val="75000"/>
                  </a:prstClr>
                </a:solidFill>
              </a:rPr>
              <a:t>9/12/2018</a:t>
            </a:fld>
            <a:endParaRPr lang="en-US">
              <a:solidFill>
                <a:prstClr val="black">
                  <a:tint val="75000"/>
                </a:prstClr>
              </a:solidFill>
            </a:endParaRPr>
          </a:p>
        </p:txBody>
      </p:sp>
    </p:spTree>
    <p:extLst>
      <p:ext uri="{BB962C8B-B14F-4D97-AF65-F5344CB8AC3E}">
        <p14:creationId xmlns:p14="http://schemas.microsoft.com/office/powerpoint/2010/main" val="440299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3EF3-D1A7-451B-AAE1-45BEFA4A269C}"/>
              </a:ext>
            </a:extLst>
          </p:cNvPr>
          <p:cNvSpPr>
            <a:spLocks noGrp="1"/>
          </p:cNvSpPr>
          <p:nvPr>
            <p:ph type="title"/>
          </p:nvPr>
        </p:nvSpPr>
        <p:spPr/>
        <p:txBody>
          <a:bodyPr/>
          <a:lstStyle/>
          <a:p>
            <a:r>
              <a:rPr lang="en-US" dirty="0"/>
              <a:t>aa</a:t>
            </a:r>
          </a:p>
        </p:txBody>
      </p:sp>
      <p:sp>
        <p:nvSpPr>
          <p:cNvPr id="3" name="Content Placeholder 2">
            <a:extLst>
              <a:ext uri="{FF2B5EF4-FFF2-40B4-BE49-F238E27FC236}">
                <a16:creationId xmlns:a16="http://schemas.microsoft.com/office/drawing/2014/main" id="{4FD0FC95-68CA-490C-9747-23209A9D6FE8}"/>
              </a:ext>
            </a:extLst>
          </p:cNvPr>
          <p:cNvSpPr>
            <a:spLocks noGrp="1"/>
          </p:cNvSpPr>
          <p:nvPr>
            <p:ph idx="1"/>
          </p:nvPr>
        </p:nvSpPr>
        <p:spPr/>
        <p:txBody>
          <a:bodyPr/>
          <a:lstStyle/>
          <a:p>
            <a:r>
              <a:rPr lang="en-US" dirty="0"/>
              <a:t>aa</a:t>
            </a:r>
          </a:p>
        </p:txBody>
      </p:sp>
      <p:pic>
        <p:nvPicPr>
          <p:cNvPr id="5" name="Picture 4">
            <a:extLst>
              <a:ext uri="{FF2B5EF4-FFF2-40B4-BE49-F238E27FC236}">
                <a16:creationId xmlns:a16="http://schemas.microsoft.com/office/drawing/2014/main" id="{48F2F882-8576-42B5-B8A1-DDF9830B0E54}"/>
              </a:ext>
            </a:extLst>
          </p:cNvPr>
          <p:cNvPicPr>
            <a:picLocks noChangeAspect="1"/>
          </p:cNvPicPr>
          <p:nvPr/>
        </p:nvPicPr>
        <p:blipFill>
          <a:blip r:embed="rId2"/>
          <a:stretch>
            <a:fillRect/>
          </a:stretch>
        </p:blipFill>
        <p:spPr>
          <a:xfrm>
            <a:off x="766762" y="223837"/>
            <a:ext cx="10658475" cy="6410325"/>
          </a:xfrm>
          <a:prstGeom prst="rect">
            <a:avLst/>
          </a:prstGeom>
        </p:spPr>
      </p:pic>
      <p:sp>
        <p:nvSpPr>
          <p:cNvPr id="6" name="Slide Number Placeholder 5">
            <a:extLst>
              <a:ext uri="{FF2B5EF4-FFF2-40B4-BE49-F238E27FC236}">
                <a16:creationId xmlns:a16="http://schemas.microsoft.com/office/drawing/2014/main" id="{1BC52AB9-5AE3-489D-97A7-C92510D3D76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174498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8A3A-4555-4622-B244-6DCC2251FA85}"/>
              </a:ext>
            </a:extLst>
          </p:cNvPr>
          <p:cNvSpPr>
            <a:spLocks noGrp="1"/>
          </p:cNvSpPr>
          <p:nvPr>
            <p:ph type="title"/>
          </p:nvPr>
        </p:nvSpPr>
        <p:spPr>
          <a:xfrm>
            <a:off x="838199" y="107517"/>
            <a:ext cx="10515600" cy="570057"/>
          </a:xfrm>
        </p:spPr>
        <p:txBody>
          <a:bodyPr>
            <a:normAutofit fontScale="90000"/>
          </a:bodyPr>
          <a:lstStyle/>
          <a:p>
            <a:r>
              <a:rPr lang="en-US" dirty="0"/>
              <a:t>Adding Modeling?</a:t>
            </a:r>
          </a:p>
        </p:txBody>
      </p:sp>
      <p:sp>
        <p:nvSpPr>
          <p:cNvPr id="3" name="Content Placeholder 2">
            <a:extLst>
              <a:ext uri="{FF2B5EF4-FFF2-40B4-BE49-F238E27FC236}">
                <a16:creationId xmlns:a16="http://schemas.microsoft.com/office/drawing/2014/main" id="{8ACAEDB7-F47C-4BCC-A069-51AFA14C58AA}"/>
              </a:ext>
            </a:extLst>
          </p:cNvPr>
          <p:cNvSpPr>
            <a:spLocks noGrp="1"/>
          </p:cNvSpPr>
          <p:nvPr>
            <p:ph idx="1"/>
          </p:nvPr>
        </p:nvSpPr>
        <p:spPr>
          <a:xfrm>
            <a:off x="0" y="550718"/>
            <a:ext cx="11835245" cy="5377566"/>
          </a:xfrm>
        </p:spPr>
        <p:txBody>
          <a:bodyPr>
            <a:normAutofit lnSpcReduction="10000"/>
          </a:bodyPr>
          <a:lstStyle/>
          <a:p>
            <a:r>
              <a:rPr lang="en-US" dirty="0"/>
              <a:t>Microsoft is very optimistic and excited</a:t>
            </a:r>
          </a:p>
          <a:p>
            <a:endParaRPr lang="en-US" dirty="0"/>
          </a:p>
          <a:p>
            <a:endParaRPr lang="en-US" dirty="0"/>
          </a:p>
          <a:p>
            <a:endParaRPr lang="en-US" dirty="0"/>
          </a:p>
          <a:p>
            <a:pPr marL="0" indent="0">
              <a:buNone/>
            </a:pPr>
            <a:endParaRPr lang="en-US" dirty="0"/>
          </a:p>
          <a:p>
            <a:r>
              <a:rPr lang="en-US" dirty="0"/>
              <a:t>I added “Modeling” to get the </a:t>
            </a:r>
            <a:br>
              <a:rPr lang="en-US" dirty="0"/>
            </a:br>
            <a:r>
              <a:rPr lang="en-US" dirty="0"/>
              <a:t>Global AI and Modeling Supercomputer GAIMSC</a:t>
            </a:r>
          </a:p>
          <a:p>
            <a:r>
              <a:rPr lang="en-US" b="1" dirty="0"/>
              <a:t>Modeling</a:t>
            </a:r>
            <a:r>
              <a:rPr lang="en-US" dirty="0"/>
              <a:t> was meant to</a:t>
            </a:r>
          </a:p>
          <a:p>
            <a:pPr lvl="1"/>
            <a:r>
              <a:rPr lang="en-US" sz="2800" dirty="0"/>
              <a:t>Include classic simulation oriented supercomputers</a:t>
            </a:r>
          </a:p>
          <a:p>
            <a:pPr lvl="1"/>
            <a:r>
              <a:rPr lang="en-US" sz="2800" dirty="0"/>
              <a:t>Even just in Big Data, one needs to build a model for the machine learning to use</a:t>
            </a:r>
          </a:p>
          <a:p>
            <a:r>
              <a:rPr lang="en-US" dirty="0"/>
              <a:t>Note many talks discussed </a:t>
            </a:r>
            <a:r>
              <a:rPr lang="en-US" b="1" dirty="0"/>
              <a:t>autotuning</a:t>
            </a:r>
            <a:r>
              <a:rPr lang="en-US" dirty="0"/>
              <a:t> i.e. using GAIMSC to optimize GAIMSC</a:t>
            </a:r>
          </a:p>
        </p:txBody>
      </p:sp>
      <p:sp>
        <p:nvSpPr>
          <p:cNvPr id="4" name="Slide Number Placeholder 3">
            <a:extLst>
              <a:ext uri="{FF2B5EF4-FFF2-40B4-BE49-F238E27FC236}">
                <a16:creationId xmlns:a16="http://schemas.microsoft.com/office/drawing/2014/main" id="{80B300E7-C15E-4343-AE20-6B13497CE98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a:t>
            </a:fld>
            <a:endParaRPr lang="en-US">
              <a:solidFill>
                <a:prstClr val="black">
                  <a:tint val="75000"/>
                </a:prstClr>
              </a:solidFill>
            </a:endParaRPr>
          </a:p>
        </p:txBody>
      </p:sp>
      <p:pic>
        <p:nvPicPr>
          <p:cNvPr id="5" name="Picture 4">
            <a:extLst>
              <a:ext uri="{FF2B5EF4-FFF2-40B4-BE49-F238E27FC236}">
                <a16:creationId xmlns:a16="http://schemas.microsoft.com/office/drawing/2014/main" id="{7D9F6AE1-B205-4E0F-9F45-1F57123495A7}"/>
              </a:ext>
            </a:extLst>
          </p:cNvPr>
          <p:cNvPicPr>
            <a:picLocks noChangeAspect="1"/>
          </p:cNvPicPr>
          <p:nvPr/>
        </p:nvPicPr>
        <p:blipFill>
          <a:blip r:embed="rId2"/>
          <a:stretch>
            <a:fillRect/>
          </a:stretch>
        </p:blipFill>
        <p:spPr>
          <a:xfrm>
            <a:off x="4922716" y="929716"/>
            <a:ext cx="5620593" cy="1917393"/>
          </a:xfrm>
          <a:prstGeom prst="rect">
            <a:avLst/>
          </a:prstGeom>
        </p:spPr>
      </p:pic>
    </p:spTree>
    <p:extLst>
      <p:ext uri="{BB962C8B-B14F-4D97-AF65-F5344CB8AC3E}">
        <p14:creationId xmlns:p14="http://schemas.microsoft.com/office/powerpoint/2010/main" val="3096017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7246F-8758-4F64-9EF3-046C6778D13A}"/>
              </a:ext>
            </a:extLst>
          </p:cNvPr>
          <p:cNvSpPr>
            <a:spLocks noGrp="1"/>
          </p:cNvSpPr>
          <p:nvPr>
            <p:ph type="title"/>
          </p:nvPr>
        </p:nvSpPr>
        <p:spPr>
          <a:xfrm>
            <a:off x="0" y="0"/>
            <a:ext cx="12084627" cy="1325563"/>
          </a:xfrm>
        </p:spPr>
        <p:txBody>
          <a:bodyPr/>
          <a:lstStyle/>
          <a:p>
            <a:pPr algn="ctr"/>
            <a:r>
              <a:rPr lang="en-US" dirty="0"/>
              <a:t>Possible Slogans for Research in </a:t>
            </a:r>
            <a:br>
              <a:rPr lang="en-US" dirty="0"/>
            </a:br>
            <a:r>
              <a:rPr lang="en-US" dirty="0"/>
              <a:t>Global AI and Modeling Supercomputer arena</a:t>
            </a:r>
          </a:p>
        </p:txBody>
      </p:sp>
      <p:sp>
        <p:nvSpPr>
          <p:cNvPr id="3" name="Content Placeholder 2">
            <a:extLst>
              <a:ext uri="{FF2B5EF4-FFF2-40B4-BE49-F238E27FC236}">
                <a16:creationId xmlns:a16="http://schemas.microsoft.com/office/drawing/2014/main" id="{FC3EE8B4-C0F8-4621-A395-DAD156FA9ED4}"/>
              </a:ext>
            </a:extLst>
          </p:cNvPr>
          <p:cNvSpPr>
            <a:spLocks noGrp="1"/>
          </p:cNvSpPr>
          <p:nvPr>
            <p:ph idx="1"/>
          </p:nvPr>
        </p:nvSpPr>
        <p:spPr>
          <a:xfrm>
            <a:off x="526657" y="1325564"/>
            <a:ext cx="10827143" cy="4815464"/>
          </a:xfrm>
        </p:spPr>
        <p:txBody>
          <a:bodyPr>
            <a:normAutofit fontScale="85000" lnSpcReduction="20000"/>
          </a:bodyPr>
          <a:lstStyle/>
          <a:p>
            <a:r>
              <a:rPr lang="en-US" sz="3200" b="1" dirty="0"/>
              <a:t>AI First </a:t>
            </a:r>
            <a:r>
              <a:rPr lang="en-US" sz="3200" dirty="0"/>
              <a:t>Science and Engineering</a:t>
            </a:r>
          </a:p>
          <a:p>
            <a:r>
              <a:rPr lang="en-US" sz="3200" dirty="0"/>
              <a:t>Global AI and Modeling Supercomputer </a:t>
            </a:r>
            <a:r>
              <a:rPr lang="en-US" sz="3200" b="1" dirty="0"/>
              <a:t>(Grid)</a:t>
            </a:r>
          </a:p>
          <a:p>
            <a:r>
              <a:rPr lang="en-US" sz="3200" dirty="0"/>
              <a:t>Linking </a:t>
            </a:r>
            <a:r>
              <a:rPr lang="en-US" sz="3200" b="1" dirty="0"/>
              <a:t>Intelligent Cloud </a:t>
            </a:r>
            <a:r>
              <a:rPr lang="en-US" sz="3200" dirty="0"/>
              <a:t>to </a:t>
            </a:r>
            <a:r>
              <a:rPr lang="en-US" sz="3200" b="1" dirty="0"/>
              <a:t>Intelligent Edge</a:t>
            </a:r>
          </a:p>
          <a:p>
            <a:r>
              <a:rPr lang="en-US" sz="3200" dirty="0"/>
              <a:t>Linking </a:t>
            </a:r>
            <a:r>
              <a:rPr lang="en-US" sz="3200" b="1" dirty="0"/>
              <a:t>Digital Twins </a:t>
            </a:r>
            <a:r>
              <a:rPr lang="en-US" sz="3200" dirty="0"/>
              <a:t>to </a:t>
            </a:r>
            <a:r>
              <a:rPr lang="en-US" sz="3200" b="1" dirty="0"/>
              <a:t>Deep Learning</a:t>
            </a:r>
          </a:p>
          <a:p>
            <a:r>
              <a:rPr lang="en-US" sz="3200" dirty="0"/>
              <a:t>High-Performance Big-Data Computing (</a:t>
            </a:r>
            <a:r>
              <a:rPr lang="en-US" sz="3200" b="1" dirty="0"/>
              <a:t>HPBDC</a:t>
            </a:r>
            <a:r>
              <a:rPr lang="en-US" sz="3200" dirty="0"/>
              <a:t>)</a:t>
            </a:r>
          </a:p>
          <a:p>
            <a:r>
              <a:rPr lang="en-US" sz="3200" dirty="0"/>
              <a:t>Big Data and Extreme-scale Computing (</a:t>
            </a:r>
            <a:r>
              <a:rPr lang="en-US" sz="3200" b="1" dirty="0"/>
              <a:t>BDEC</a:t>
            </a:r>
            <a:r>
              <a:rPr lang="en-US" sz="3200" dirty="0"/>
              <a:t>) </a:t>
            </a:r>
          </a:p>
          <a:p>
            <a:r>
              <a:rPr lang="en-US" sz="3200" dirty="0"/>
              <a:t>Common Digital Continuum Platform for Big Data and Extreme Scale Computing (</a:t>
            </a:r>
            <a:r>
              <a:rPr lang="en-US" sz="3200" b="1" dirty="0"/>
              <a:t>BDEC2</a:t>
            </a:r>
            <a:r>
              <a:rPr lang="en-US" sz="3200" dirty="0"/>
              <a:t>)</a:t>
            </a:r>
          </a:p>
          <a:p>
            <a:r>
              <a:rPr lang="en-US" sz="3200" dirty="0"/>
              <a:t>Using High Performance Computing ideas/technologies to give </a:t>
            </a:r>
            <a:r>
              <a:rPr lang="en-US" sz="3200" b="1" dirty="0"/>
              <a:t>higher functionality and performance </a:t>
            </a:r>
            <a:r>
              <a:rPr lang="en-US" sz="3200" dirty="0"/>
              <a:t>“cloud” and “edge” systems</a:t>
            </a:r>
          </a:p>
          <a:p>
            <a:r>
              <a:rPr lang="en-US" sz="3200" b="1" dirty="0"/>
              <a:t>Software 2.0 </a:t>
            </a:r>
            <a:r>
              <a:rPr lang="en-US" sz="3200" dirty="0"/>
              <a:t>– replace Python by Training Data</a:t>
            </a:r>
          </a:p>
          <a:p>
            <a:r>
              <a:rPr lang="en-US" sz="3200" b="1" dirty="0"/>
              <a:t>Industry 4.0 </a:t>
            </a:r>
            <a:r>
              <a:rPr lang="en-US" sz="3200" dirty="0"/>
              <a:t>– Software defined machines or Industrial Internet of Things</a:t>
            </a:r>
          </a:p>
        </p:txBody>
      </p:sp>
      <p:sp>
        <p:nvSpPr>
          <p:cNvPr id="5" name="Slide Number Placeholder 4">
            <a:extLst>
              <a:ext uri="{FF2B5EF4-FFF2-40B4-BE49-F238E27FC236}">
                <a16:creationId xmlns:a16="http://schemas.microsoft.com/office/drawing/2014/main" id="{70733884-CEA9-48DF-85E9-E665CE6E63C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1860781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936A-3C39-4820-B395-DF5CD1A6A113}"/>
              </a:ext>
            </a:extLst>
          </p:cNvPr>
          <p:cNvSpPr>
            <a:spLocks noGrp="1"/>
          </p:cNvSpPr>
          <p:nvPr>
            <p:ph type="title"/>
          </p:nvPr>
        </p:nvSpPr>
        <p:spPr>
          <a:xfrm>
            <a:off x="224789" y="293687"/>
            <a:ext cx="9663677" cy="1325563"/>
          </a:xfrm>
        </p:spPr>
        <p:txBody>
          <a:bodyPr>
            <a:normAutofit/>
          </a:bodyPr>
          <a:lstStyle/>
          <a:p>
            <a:r>
              <a:rPr lang="en-US" dirty="0"/>
              <a:t>Big Data and Extreme-scale Computing</a:t>
            </a:r>
            <a:r>
              <a:rPr lang="en-US" b="0" dirty="0"/>
              <a:t> </a:t>
            </a:r>
            <a:br>
              <a:rPr lang="en-US" b="0" dirty="0"/>
            </a:br>
            <a:r>
              <a:rPr lang="en-US" b="0" dirty="0"/>
              <a:t>http://www.exascale.org/bdec/</a:t>
            </a:r>
            <a:endParaRPr lang="en-US" dirty="0"/>
          </a:p>
        </p:txBody>
      </p:sp>
      <p:sp>
        <p:nvSpPr>
          <p:cNvPr id="3" name="Content Placeholder 2">
            <a:extLst>
              <a:ext uri="{FF2B5EF4-FFF2-40B4-BE49-F238E27FC236}">
                <a16:creationId xmlns:a16="http://schemas.microsoft.com/office/drawing/2014/main" id="{B99BBFCA-360C-4CBA-BFE4-4D4E98EF5FD5}"/>
              </a:ext>
            </a:extLst>
          </p:cNvPr>
          <p:cNvSpPr>
            <a:spLocks noGrp="1"/>
          </p:cNvSpPr>
          <p:nvPr>
            <p:ph idx="1"/>
          </p:nvPr>
        </p:nvSpPr>
        <p:spPr>
          <a:xfrm>
            <a:off x="-26670" y="1894205"/>
            <a:ext cx="12192000" cy="4351338"/>
          </a:xfrm>
        </p:spPr>
        <p:txBody>
          <a:bodyPr/>
          <a:lstStyle/>
          <a:p>
            <a:r>
              <a:rPr lang="en-US" b="1" dirty="0"/>
              <a:t>BDEC Pathways to Convergence Report </a:t>
            </a:r>
            <a:br>
              <a:rPr lang="en-US" b="1" dirty="0"/>
            </a:br>
            <a:br>
              <a:rPr lang="en-US" b="1" dirty="0"/>
            </a:br>
            <a:endParaRPr lang="en-US" b="1" dirty="0"/>
          </a:p>
          <a:p>
            <a:r>
              <a:rPr lang="en-US" dirty="0"/>
              <a:t>New series BDEC2 “Common Digital Continuum Platform for Big Data and Extreme Scale Computing” with first meeting November 28-30, 2018 Bloomington Indiana USA. </a:t>
            </a:r>
          </a:p>
          <a:p>
            <a:pPr lvl="1"/>
            <a:r>
              <a:rPr lang="en-US" dirty="0"/>
              <a:t>First day is evening reception with meeting focus “Defining application requirements for a Common Digital Continuum Platform for Big Data and Extreme Scale Computing”</a:t>
            </a:r>
          </a:p>
          <a:p>
            <a:r>
              <a:rPr lang="en-US" dirty="0"/>
              <a:t>Next meetings: February 19-21 Kobe, Japan (National infrastructure visions) followed by two in Europe, one in USA and one in China.</a:t>
            </a:r>
          </a:p>
        </p:txBody>
      </p:sp>
      <p:pic>
        <p:nvPicPr>
          <p:cNvPr id="2050" name="Picture 2" descr="http://www.exascale.org/bdec/sites/all/themes/bdec/images/bdec-header-2.png">
            <a:extLst>
              <a:ext uri="{FF2B5EF4-FFF2-40B4-BE49-F238E27FC236}">
                <a16:creationId xmlns:a16="http://schemas.microsoft.com/office/drawing/2014/main" id="{37E03BC8-6884-4C32-A69A-F86725568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710" y="0"/>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4E090F1-B98F-48C3-9190-59895C81DD4E}"/>
              </a:ext>
            </a:extLst>
          </p:cNvPr>
          <p:cNvSpPr/>
          <p:nvPr/>
        </p:nvSpPr>
        <p:spPr>
          <a:xfrm>
            <a:off x="99060" y="2161282"/>
            <a:ext cx="8747760" cy="830997"/>
          </a:xfrm>
          <a:prstGeom prst="rect">
            <a:avLst/>
          </a:prstGeom>
        </p:spPr>
        <p:txBody>
          <a:bodyPr wrap="square">
            <a:spAutoFit/>
          </a:bodyPr>
          <a:lstStyle/>
          <a:p>
            <a:r>
              <a:rPr lang="en-US" sz="2400" dirty="0">
                <a:hlinkClick r:id="rId3"/>
              </a:rPr>
              <a:t>http://www.exascale.org/bdec/sites/www.exascale.org.bdec/files/whitepapers/bdec2017pathways.pdf</a:t>
            </a:r>
            <a:endParaRPr lang="en-US" sz="2400" dirty="0"/>
          </a:p>
        </p:txBody>
      </p:sp>
      <p:sp>
        <p:nvSpPr>
          <p:cNvPr id="7" name="Slide Number Placeholder 6">
            <a:extLst>
              <a:ext uri="{FF2B5EF4-FFF2-40B4-BE49-F238E27FC236}">
                <a16:creationId xmlns:a16="http://schemas.microsoft.com/office/drawing/2014/main" id="{3BD9F08A-D649-459E-8073-9A36F1F36F0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48807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16124</TotalTime>
  <Words>3734</Words>
  <Application>Microsoft Office PowerPoint</Application>
  <PresentationFormat>Widescreen</PresentationFormat>
  <Paragraphs>607</Paragraphs>
  <Slides>59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ＭＳ Ｐゴシック</vt:lpstr>
      <vt:lpstr>Arial</vt:lpstr>
      <vt:lpstr>Arial Black</vt:lpstr>
      <vt:lpstr>Calibri</vt:lpstr>
      <vt:lpstr>Montserrat</vt:lpstr>
      <vt:lpstr>Times New Roman</vt:lpstr>
      <vt:lpstr>1_Office Theme</vt:lpstr>
      <vt:lpstr>High-Performance Big Data Computing</vt:lpstr>
      <vt:lpstr>What are we doing?</vt:lpstr>
      <vt:lpstr>Let’s learn from Microsoft Research what they think are hot areas</vt:lpstr>
      <vt:lpstr>aa</vt:lpstr>
      <vt:lpstr>aa</vt:lpstr>
      <vt:lpstr>aa</vt:lpstr>
      <vt:lpstr>Adding Modeling?</vt:lpstr>
      <vt:lpstr>Possible Slogans for Research in  Global AI and Modeling Supercomputer arena</vt:lpstr>
      <vt:lpstr>Big Data and Extreme-scale Computing  http://www.exascale.org/bdec/</vt:lpstr>
      <vt:lpstr>AI First Research for AI-Driven Science and Engineering  </vt:lpstr>
      <vt:lpstr>AI First Publicity: 2017 Headlines</vt:lpstr>
      <vt:lpstr>Remembering Grid Computing: IoT and Distributed Center I</vt:lpstr>
      <vt:lpstr>Remembering Grid Computing: IoT and Distributed Center II</vt:lpstr>
      <vt:lpstr>PowerPoint Presentation</vt:lpstr>
      <vt:lpstr>Overall Global AI and Modeling Supercomputer GAIMSC Architecture</vt:lpstr>
      <vt:lpstr>Collaborating on the  Global AI and Modeling Supercomputer GAIMSC </vt:lpstr>
      <vt:lpstr>What is Microsoft telling us to do?</vt:lpstr>
      <vt:lpstr>What are GAIMSC Researchers looking at? Topics in Microsoft Faculty Summit I</vt:lpstr>
      <vt:lpstr>Topics in Microsoft Faculty Summit II</vt:lpstr>
      <vt:lpstr>Topics in Microsoft Faculty Summit III</vt:lpstr>
      <vt:lpstr>aa</vt:lpstr>
      <vt:lpstr>aa</vt:lpstr>
      <vt:lpstr>aa</vt:lpstr>
      <vt:lpstr>PowerPoint Presentation</vt:lpstr>
      <vt:lpstr>PowerPoint Presentation</vt:lpstr>
      <vt:lpstr>Gartner on Data Engineering</vt:lpstr>
      <vt:lpstr>Working with Industry?</vt:lpstr>
      <vt:lpstr>GAIMSC Global AI &amp; Modeling Supercomputer Questions</vt:lpstr>
      <vt:lpstr> Application Structure</vt:lpstr>
      <vt:lpstr>Requirements for Global AI (and Modeling) Supercomputer</vt:lpstr>
      <vt:lpstr>Distinctive Features of Applications</vt:lpstr>
      <vt:lpstr>Big Data and Simulation Difficulty in Parallelism Size of Synchronization constraints</vt:lpstr>
      <vt:lpstr> Comparing Spark, Flink and MPI</vt:lpstr>
      <vt:lpstr>Machine Learning with MPI, Spark and Flink</vt:lpstr>
      <vt:lpstr>Multidimensional Scaling: 3 Nested Parallel Sections</vt:lpstr>
      <vt:lpstr>Terasort</vt:lpstr>
      <vt:lpstr> Programming Environment for Global AI and Modeling Supercomputer GAIMSC </vt:lpstr>
      <vt:lpstr>Five Major Application Structures</vt:lpstr>
      <vt:lpstr>Ways of adding High Performance to  Global AI (and Modeling) Supercomputer</vt:lpstr>
      <vt:lpstr>Features of High Performance Big Data Processing Systems</vt:lpstr>
      <vt:lpstr>GAIMSC Programming Environment Components I</vt:lpstr>
      <vt:lpstr>GAIMSC Programming Environment Components II</vt:lpstr>
      <vt:lpstr>Our approach SPIDAL, Twister2 and Harp</vt:lpstr>
      <vt:lpstr>PowerPoint Presentation</vt:lpstr>
      <vt:lpstr>Integrating HPC and Apache Programming Environments</vt:lpstr>
      <vt:lpstr>Run time software for Harp</vt:lpstr>
      <vt:lpstr>      Harp v. Spark                   Harp v. Torch            Harp v. MPI </vt:lpstr>
      <vt:lpstr>Twister2 Dataflow Communications</vt:lpstr>
      <vt:lpstr>Twister:Net and Apache Heron and Spark</vt:lpstr>
      <vt:lpstr>Dataflow at Different Grain sizes</vt:lpstr>
      <vt:lpstr>Workflow vs Dataflow: Different grain sizes and different performance trade-offs</vt:lpstr>
      <vt:lpstr>NiFi Coarse-grain Workflow</vt:lpstr>
      <vt:lpstr>Fault Tolerance and State  </vt:lpstr>
      <vt:lpstr>Futures  Implementing  Twister2 for Global AI and Modeling Supercomputer</vt:lpstr>
      <vt:lpstr>Twister2 Timeline: End of September 2018</vt:lpstr>
      <vt:lpstr>Twister2 Timeline: Middle of December 2018</vt:lpstr>
      <vt:lpstr>Twister2 Timeline: After December 2018</vt:lpstr>
      <vt:lpstr>Qiu/Fox Core SPIDAL Parallel HPC Library with Collective Used</vt:lpstr>
      <vt:lpstr>Summary of High-Performance Big Data Computing Environment Research in Digital Science Center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Efficient Dataflow Frameworks for Big Data Applications: Integrating Parallel and Distributed Computing Runtimes</dc:title>
  <dc:creator>supun</dc:creator>
  <cp:lastModifiedBy>Geoffrey Fox</cp:lastModifiedBy>
  <cp:revision>279</cp:revision>
  <dcterms:created xsi:type="dcterms:W3CDTF">2017-06-12T19:54:34Z</dcterms:created>
  <dcterms:modified xsi:type="dcterms:W3CDTF">2018-09-13T03:37:42Z</dcterms:modified>
</cp:coreProperties>
</file>