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2"/>
  </p:notesMasterIdLst>
  <p:sldIdLst>
    <p:sldId id="338" r:id="rId2"/>
    <p:sldId id="272" r:id="rId3"/>
    <p:sldId id="260" r:id="rId4"/>
    <p:sldId id="268" r:id="rId5"/>
    <p:sldId id="851" r:id="rId6"/>
    <p:sldId id="270" r:id="rId7"/>
    <p:sldId id="271" r:id="rId8"/>
    <p:sldId id="266" r:id="rId9"/>
    <p:sldId id="273" r:id="rId10"/>
    <p:sldId id="275" r:id="rId11"/>
    <p:sldId id="349" r:id="rId12"/>
    <p:sldId id="350" r:id="rId13"/>
    <p:sldId id="283" r:id="rId14"/>
    <p:sldId id="285" r:id="rId15"/>
    <p:sldId id="845" r:id="rId16"/>
    <p:sldId id="841" r:id="rId17"/>
    <p:sldId id="288" r:id="rId18"/>
    <p:sldId id="289" r:id="rId19"/>
    <p:sldId id="351" r:id="rId20"/>
    <p:sldId id="292" r:id="rId21"/>
    <p:sldId id="293" r:id="rId22"/>
    <p:sldId id="301" r:id="rId23"/>
    <p:sldId id="302" r:id="rId24"/>
    <p:sldId id="304" r:id="rId25"/>
    <p:sldId id="310" r:id="rId26"/>
    <p:sldId id="312" r:id="rId27"/>
    <p:sldId id="313" r:id="rId28"/>
    <p:sldId id="314" r:id="rId29"/>
    <p:sldId id="316" r:id="rId30"/>
    <p:sldId id="868" r:id="rId31"/>
    <p:sldId id="850" r:id="rId32"/>
    <p:sldId id="318" r:id="rId33"/>
    <p:sldId id="319" r:id="rId34"/>
    <p:sldId id="305" r:id="rId35"/>
    <p:sldId id="306" r:id="rId36"/>
    <p:sldId id="307" r:id="rId37"/>
    <p:sldId id="847" r:id="rId38"/>
    <p:sldId id="323" r:id="rId39"/>
    <p:sldId id="308" r:id="rId40"/>
    <p:sldId id="848" r:id="rId41"/>
    <p:sldId id="849" r:id="rId42"/>
    <p:sldId id="328" r:id="rId43"/>
    <p:sldId id="867" r:id="rId44"/>
    <p:sldId id="852" r:id="rId45"/>
    <p:sldId id="853" r:id="rId46"/>
    <p:sldId id="333" r:id="rId47"/>
    <p:sldId id="854" r:id="rId48"/>
    <p:sldId id="855" r:id="rId49"/>
    <p:sldId id="856" r:id="rId50"/>
    <p:sldId id="857" r:id="rId51"/>
    <p:sldId id="858" r:id="rId52"/>
    <p:sldId id="859" r:id="rId53"/>
    <p:sldId id="860" r:id="rId54"/>
    <p:sldId id="861" r:id="rId55"/>
    <p:sldId id="862" r:id="rId56"/>
    <p:sldId id="863" r:id="rId57"/>
    <p:sldId id="865" r:id="rId58"/>
    <p:sldId id="866" r:id="rId59"/>
    <p:sldId id="864" r:id="rId60"/>
    <p:sldId id="353" r:id="rId61"/>
    <p:sldId id="296" r:id="rId62"/>
    <p:sldId id="297" r:id="rId63"/>
    <p:sldId id="846" r:id="rId64"/>
    <p:sldId id="298" r:id="rId65"/>
    <p:sldId id="300" r:id="rId66"/>
    <p:sldId id="329" r:id="rId67"/>
    <p:sldId id="330" r:id="rId68"/>
    <p:sldId id="331" r:id="rId69"/>
    <p:sldId id="335" r:id="rId70"/>
    <p:sldId id="336"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77" autoAdjust="0"/>
    <p:restoredTop sz="91685" autoAdjust="0"/>
  </p:normalViewPr>
  <p:slideViewPr>
    <p:cSldViewPr snapToGrid="0">
      <p:cViewPr varScale="1">
        <p:scale>
          <a:sx n="95" d="100"/>
          <a:sy n="95" d="100"/>
        </p:scale>
        <p:origin x="592"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7E6778-B450-423B-B7B7-BF6DF9015041}" type="datetimeFigureOut">
              <a:rPr lang="en-US" smtClean="0"/>
              <a:t>9/16/2019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7FAF46-25CC-458C-9F6F-FEB9EF0EFEE4}" type="slidenum">
              <a:rPr lang="en-US" smtClean="0"/>
              <a:t>‹#›</a:t>
            </a:fld>
            <a:endParaRPr lang="en-US"/>
          </a:p>
        </p:txBody>
      </p:sp>
    </p:spTree>
    <p:extLst>
      <p:ext uri="{BB962C8B-B14F-4D97-AF65-F5344CB8AC3E}">
        <p14:creationId xmlns:p14="http://schemas.microsoft.com/office/powerpoint/2010/main" val="120431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7FAF46-25CC-458C-9F6F-FEB9EF0EFEE4}" type="slidenum">
              <a:rPr lang="en-US" smtClean="0"/>
              <a:t>1</a:t>
            </a:fld>
            <a:endParaRPr lang="en-US"/>
          </a:p>
        </p:txBody>
      </p:sp>
    </p:spTree>
    <p:extLst>
      <p:ext uri="{BB962C8B-B14F-4D97-AF65-F5344CB8AC3E}">
        <p14:creationId xmlns:p14="http://schemas.microsoft.com/office/powerpoint/2010/main" val="499546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5c387cd87f_2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1" name="Google Shape;461;g5c387cd87f_2_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5c387cd87f_2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3" name="Google Shape;433;g5c387cd87f_2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6493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5c387cd87f_2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1" name="Google Shape;531;g5c387cd87f_2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5c387cd87f_2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4" name="Google Shape;554;g5c387cd87f_2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5c387cd87f_2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9" name="Google Shape;599;g5c387cd87f_2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5c387cd87f_31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2" name="Google Shape;612;g5c387cd87f_31_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5c387cd87f_2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3" name="Google Shape;433;g5c387cd87f_2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4561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5c387cd87f_3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8" name="Google Shape;638;g5c387cd87f_3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5c387cd87f_3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9" name="Google Shape;649;g5c387cd87f_3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5c387cd87f_31_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5" name="Google Shape;715;g5c387cd87f_31_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5c387cd87f_2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3" name="Google Shape;433;g5c387cd87f_2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5c387cd87f_38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5" name="Google Shape;725;g5c387cd87f_38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5c387cd87f_2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3" name="Google Shape;743;g5c387cd87f_2_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5c387cd87f_31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8" name="Google Shape;838;g5c387cd87f_31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41348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5c387cd87f_31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4" name="Google Shape;864;g5c387cd87f_31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5c387cd87f_31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6" name="Google Shape;876;g5c387cd87f_31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5c387cd87f_3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6" name="Google Shape;886;g5c387cd87f_3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5c387cd87f_31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0" name="Google Shape;910;g5c387cd87f_31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16818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5c387cd87f_31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8" name="Google Shape;838;g5c387cd87f_31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815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5c387cd87f_31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3" name="Google Shape;933;g5c387cd87f_31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g5c387cd87f_31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4" name="Google Shape;944;g5c387cd87f_31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5c387cd87f_2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g5c387cd87f_2_2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Summary</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5c387cd87f_3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5" name="Google Shape;765;g5c387cd87f_3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5c387cd87f_31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6" name="Google Shape;776;g5c387cd87f_31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5c387cd87f_31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1" name="Google Shape;801;g5c387cd87f_31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5c387cd87f_3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5" name="Google Shape;765;g5c387cd87f_3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1699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g5c387cd87f_31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6" name="Google Shape;986;g5c387cd87f_31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5c387cd87f_3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6" name="Google Shape;816;g5c387cd87f_31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5c387cd87f_3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6" name="Google Shape;816;g5c387cd87f_31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61301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5c387cd87f_3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6" name="Google Shape;816;g5c387cd87f_31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72214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5c387cd87f_3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2" name="Google Shape;1032;g5c387cd87f_3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5c387cd87f_35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 name="Google Shape;1046;g5c387cd87f_35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6602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5c387cd87f_34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5c387cd87f_34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g5c387cd87f_38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3" name="Google Shape;1083;g5c387cd87f_38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24294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5c8e2106c4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5" name="Google Shape;675;g5c8e2106c4_0_1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706233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5c8e2106c4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2" name="Google Shape;682;g5c8e2106c4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747365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5c8e2106c4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8" name="Google Shape;688;g5c8e2106c4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58899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5c8e2106c4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4" name="Google Shape;704;g5c8e2106c4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14105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5c387cd87f_35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 name="Google Shape;1046;g5c387cd87f_35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5c387cd87f_31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6" name="Google Shape;1056;g5c387cd87f_31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5c387cd87f_31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5" name="Google Shape;1065;g5c387cd87f_31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5c387cd87f_37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1" name="Google Shape;1101;g5c387cd87f_37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g5c387cd87f_35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0" name="Google Shape;1110;g5c387cd87f_35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5c387cd87f_34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5c387cd87f_34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5c387cd87f_34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5c387cd87f_34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dirty="0"/>
              <a:t>●IoT ML DL growing</a:t>
            </a:r>
            <a:endParaRPr dirty="0"/>
          </a:p>
          <a:p>
            <a:pPr marL="0" lvl="0" indent="0" algn="l" rtl="0">
              <a:lnSpc>
                <a:spcPct val="115000"/>
              </a:lnSpc>
              <a:spcBef>
                <a:spcPts val="0"/>
              </a:spcBef>
              <a:spcAft>
                <a:spcPts val="0"/>
              </a:spcAft>
              <a:buClr>
                <a:schemeClr val="dk1"/>
              </a:buClr>
              <a:buSzPts val="1100"/>
              <a:buFont typeface="Arial"/>
              <a:buNone/>
            </a:pPr>
            <a:r>
              <a:rPr lang="en" dirty="0"/>
              <a:t>●Big Data HPC flattish with HPC &lt; Big Data</a:t>
            </a:r>
            <a:endParaRPr dirty="0"/>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c8e2106c4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c8e2106c4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●Some small fields. Edge growing but pretty small</a:t>
            </a: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5c387cd87f_2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8" name="Google Shape;328;g5c387cd87f_2_2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dirty="0"/>
              <a:t>Escience below cut</a:t>
            </a:r>
            <a:endParaRPr dirty="0"/>
          </a:p>
          <a:p>
            <a:pPr marL="457200" lvl="0" indent="-298450" algn="l" rtl="0">
              <a:lnSpc>
                <a:spcPct val="100000"/>
              </a:lnSpc>
              <a:spcBef>
                <a:spcPts val="0"/>
              </a:spcBef>
              <a:spcAft>
                <a:spcPts val="0"/>
              </a:spcAft>
              <a:buSzPts val="1100"/>
              <a:buChar char="●"/>
            </a:pPr>
            <a:r>
              <a:rPr lang="en" dirty="0"/>
              <a:t>H5 shows dominance of AI</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5c387cd87f_2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3" name="Google Shape;443;g5c387cd87f_2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solidFill>
                  <a:prstClr val="black">
                    <a:tint val="75000"/>
                  </a:prstClr>
                </a:solidFill>
              </a:rPr>
              <a:t>9/17/2019</a:t>
            </a:r>
          </a:p>
        </p:txBody>
      </p:sp>
      <p:sp>
        <p:nvSpPr>
          <p:cNvPr id="6" name="Slide Number Placeholder 5"/>
          <p:cNvSpPr>
            <a:spLocks noGrp="1"/>
          </p:cNvSpPr>
          <p:nvPr>
            <p:ph type="sldNum" sz="quarter" idx="12"/>
          </p:nvPr>
        </p:nvSpPr>
        <p:spPr/>
        <p:txBody>
          <a:body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1825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9/17/2019</a:t>
            </a:r>
          </a:p>
        </p:txBody>
      </p:sp>
      <p:sp>
        <p:nvSpPr>
          <p:cNvPr id="6" name="Slide Number Placeholder 5"/>
          <p:cNvSpPr>
            <a:spLocks noGrp="1"/>
          </p:cNvSpPr>
          <p:nvPr>
            <p:ph type="sldNum" sz="quarter" idx="12"/>
          </p:nvPr>
        </p:nvSpPr>
        <p:spPr/>
        <p:txBody>
          <a:body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7869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
        <p:nvSpPr>
          <p:cNvPr id="8" name="Date Placeholder 3">
            <a:extLst>
              <a:ext uri="{FF2B5EF4-FFF2-40B4-BE49-F238E27FC236}">
                <a16:creationId xmlns:a16="http://schemas.microsoft.com/office/drawing/2014/main" id="{8C5C2BE6-B54C-4635-9E72-69540418B8BF}"/>
              </a:ext>
            </a:extLst>
          </p:cNvPr>
          <p:cNvSpPr>
            <a:spLocks noGrp="1"/>
          </p:cNvSpPr>
          <p:nvPr>
            <p:ph type="dt" sz="half" idx="2"/>
          </p:nvPr>
        </p:nvSpPr>
        <p:spPr>
          <a:xfrm>
            <a:off x="9640612" y="6445506"/>
            <a:ext cx="1292881"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9/17/2019</a:t>
            </a:r>
          </a:p>
        </p:txBody>
      </p:sp>
    </p:spTree>
    <p:extLst>
      <p:ext uri="{BB962C8B-B14F-4D97-AF65-F5344CB8AC3E}">
        <p14:creationId xmlns:p14="http://schemas.microsoft.com/office/powerpoint/2010/main" val="3597362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rPr>
              <a:t>9/17/2019</a:t>
            </a:r>
          </a:p>
        </p:txBody>
      </p:sp>
      <p:sp>
        <p:nvSpPr>
          <p:cNvPr id="5" name="Slide Number Placeholder 4"/>
          <p:cNvSpPr>
            <a:spLocks noGrp="1"/>
          </p:cNvSpPr>
          <p:nvPr>
            <p:ph type="sldNum" sz="quarter" idx="12"/>
          </p:nvPr>
        </p:nvSpPr>
        <p:spPr/>
        <p:txBody>
          <a:body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980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black">
                    <a:tint val="75000"/>
                  </a:prstClr>
                </a:solidFill>
              </a:rPr>
              <a:t>9/17/2019</a:t>
            </a:r>
          </a:p>
        </p:txBody>
      </p:sp>
      <p:sp>
        <p:nvSpPr>
          <p:cNvPr id="4" name="Slide Number Placeholder 3"/>
          <p:cNvSpPr>
            <a:spLocks noGrp="1"/>
          </p:cNvSpPr>
          <p:nvPr>
            <p:ph type="sldNum" sz="quarter" idx="12"/>
          </p:nvPr>
        </p:nvSpPr>
        <p:spPr/>
        <p:txBody>
          <a:body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0386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57"/>
        <p:cNvGrpSpPr/>
        <p:nvPr/>
      </p:nvGrpSpPr>
      <p:grpSpPr>
        <a:xfrm>
          <a:off x="0" y="0"/>
          <a:ext cx="0" cy="0"/>
          <a:chOff x="0" y="0"/>
          <a:chExt cx="0" cy="0"/>
        </a:xfrm>
      </p:grpSpPr>
      <p:sp>
        <p:nvSpPr>
          <p:cNvPr id="3" name="Date Placeholder 3">
            <a:extLst>
              <a:ext uri="{FF2B5EF4-FFF2-40B4-BE49-F238E27FC236}">
                <a16:creationId xmlns:a16="http://schemas.microsoft.com/office/drawing/2014/main" id="{7F3100AB-74D5-4297-83C2-7F0B1826E3CB}"/>
              </a:ext>
            </a:extLst>
          </p:cNvPr>
          <p:cNvSpPr>
            <a:spLocks noGrp="1"/>
          </p:cNvSpPr>
          <p:nvPr>
            <p:ph type="dt" sz="half" idx="2"/>
          </p:nvPr>
        </p:nvSpPr>
        <p:spPr>
          <a:xfrm>
            <a:off x="9702590" y="6444985"/>
            <a:ext cx="1292881"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9/17/2019</a:t>
            </a:r>
          </a:p>
        </p:txBody>
      </p:sp>
      <p:sp>
        <p:nvSpPr>
          <p:cNvPr id="4" name="Slide Number Placeholder 5">
            <a:extLst>
              <a:ext uri="{FF2B5EF4-FFF2-40B4-BE49-F238E27FC236}">
                <a16:creationId xmlns:a16="http://schemas.microsoft.com/office/drawing/2014/main" id="{1E8D69FB-6D49-4E1B-B3D9-BB675638FEC6}"/>
              </a:ext>
            </a:extLst>
          </p:cNvPr>
          <p:cNvSpPr>
            <a:spLocks noGrp="1"/>
          </p:cNvSpPr>
          <p:nvPr>
            <p:ph type="sldNum" sz="quarter" idx="4"/>
          </p:nvPr>
        </p:nvSpPr>
        <p:spPr>
          <a:xfrm>
            <a:off x="10995471" y="6445507"/>
            <a:ext cx="10913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9680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415600" y="593367"/>
            <a:ext cx="11360800" cy="763600"/>
          </a:xfrm>
          <a:prstGeom prst="rect">
            <a:avLst/>
          </a:prstGeom>
          <a:noFill/>
          <a:ln>
            <a:noFill/>
          </a:ln>
        </p:spPr>
        <p:txBody>
          <a:bodyPr spcFirstLastPara="1" wrap="square" lIns="68575" tIns="68575" rIns="68575" bIns="68575" anchor="t" anchorCtr="0">
            <a:noAutofit/>
          </a:bodyPr>
          <a:lstStyle>
            <a:lvl1pPr lvl="0" algn="l">
              <a:lnSpc>
                <a:spcPct val="90000"/>
              </a:lnSpc>
              <a:spcBef>
                <a:spcPts val="0"/>
              </a:spcBef>
              <a:spcAft>
                <a:spcPts val="0"/>
              </a:spcAft>
              <a:buClr>
                <a:schemeClr val="dk1"/>
              </a:buClr>
              <a:buSzPts val="2100"/>
              <a:buFont typeface="Calibri"/>
              <a:buNone/>
              <a:defRPr sz="4267">
                <a:latin typeface="Arial" panose="020B0604020202020204" pitchFamily="34" charset="0"/>
                <a:cs typeface="Arial" panose="020B0604020202020204" pitchFamily="34" charset="0"/>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dirty="0"/>
          </a:p>
        </p:txBody>
      </p:sp>
      <p:sp>
        <p:nvSpPr>
          <p:cNvPr id="33" name="Google Shape;33;p6"/>
          <p:cNvSpPr txBox="1">
            <a:spLocks noGrp="1"/>
          </p:cNvSpPr>
          <p:nvPr>
            <p:ph type="body" idx="1"/>
          </p:nvPr>
        </p:nvSpPr>
        <p:spPr>
          <a:xfrm>
            <a:off x="415600" y="1536633"/>
            <a:ext cx="11360800" cy="4555200"/>
          </a:xfrm>
          <a:prstGeom prst="rect">
            <a:avLst/>
          </a:prstGeom>
          <a:noFill/>
          <a:ln>
            <a:noFill/>
          </a:ln>
        </p:spPr>
        <p:txBody>
          <a:bodyPr spcFirstLastPara="1" wrap="square" lIns="68575" tIns="68575" rIns="68575" bIns="68575" anchor="t" anchorCtr="0">
            <a:noAutofit/>
          </a:bodyPr>
          <a:lstStyle>
            <a:lvl1pPr marL="609585" lvl="0" indent="-423323" algn="l">
              <a:lnSpc>
                <a:spcPct val="90000"/>
              </a:lnSpc>
              <a:spcBef>
                <a:spcPts val="1067"/>
              </a:spcBef>
              <a:spcAft>
                <a:spcPts val="0"/>
              </a:spcAft>
              <a:buClr>
                <a:schemeClr val="dk1"/>
              </a:buClr>
              <a:buSzPts val="1400"/>
              <a:buChar char="●"/>
              <a:defRPr>
                <a:latin typeface="Arial" panose="020B0604020202020204" pitchFamily="34" charset="0"/>
                <a:cs typeface="Arial" panose="020B0604020202020204" pitchFamily="34" charset="0"/>
              </a:defRPr>
            </a:lvl1pPr>
            <a:lvl2pPr marL="1202237" lvl="1" indent="-380990" algn="l">
              <a:lnSpc>
                <a:spcPct val="90000"/>
              </a:lnSpc>
              <a:spcBef>
                <a:spcPts val="533"/>
              </a:spcBef>
              <a:spcAft>
                <a:spcPts val="0"/>
              </a:spcAft>
              <a:buClr>
                <a:schemeClr val="dk1"/>
              </a:buClr>
              <a:buSzPts val="1100"/>
              <a:buFont typeface="Arial" panose="020B0604020202020204" pitchFamily="34" charset="0"/>
              <a:buChar char="•"/>
              <a:defRPr/>
            </a:lvl2pPr>
            <a:lvl3pPr marL="1828754" lvl="2" indent="-397923" algn="l">
              <a:lnSpc>
                <a:spcPct val="90000"/>
              </a:lnSpc>
              <a:spcBef>
                <a:spcPts val="2133"/>
              </a:spcBef>
              <a:spcAft>
                <a:spcPts val="0"/>
              </a:spcAft>
              <a:buClr>
                <a:schemeClr val="dk1"/>
              </a:buClr>
              <a:buSzPts val="1100"/>
              <a:buChar char="■"/>
              <a:defRPr/>
            </a:lvl3pPr>
            <a:lvl4pPr marL="2438339" lvl="3" indent="-397923" algn="l">
              <a:lnSpc>
                <a:spcPct val="90000"/>
              </a:lnSpc>
              <a:spcBef>
                <a:spcPts val="2133"/>
              </a:spcBef>
              <a:spcAft>
                <a:spcPts val="0"/>
              </a:spcAft>
              <a:buClr>
                <a:schemeClr val="dk1"/>
              </a:buClr>
              <a:buSzPts val="1100"/>
              <a:buChar char="●"/>
              <a:defRPr/>
            </a:lvl4pPr>
            <a:lvl5pPr marL="3047924" lvl="4" indent="-397923" algn="l">
              <a:lnSpc>
                <a:spcPct val="90000"/>
              </a:lnSpc>
              <a:spcBef>
                <a:spcPts val="2133"/>
              </a:spcBef>
              <a:spcAft>
                <a:spcPts val="0"/>
              </a:spcAft>
              <a:buClr>
                <a:schemeClr val="dk1"/>
              </a:buClr>
              <a:buSzPts val="1100"/>
              <a:buChar char="○"/>
              <a:defRPr/>
            </a:lvl5pPr>
            <a:lvl6pPr marL="3657509" lvl="5" indent="-397923" algn="l">
              <a:lnSpc>
                <a:spcPct val="90000"/>
              </a:lnSpc>
              <a:spcBef>
                <a:spcPts val="2133"/>
              </a:spcBef>
              <a:spcAft>
                <a:spcPts val="0"/>
              </a:spcAft>
              <a:buClr>
                <a:schemeClr val="dk1"/>
              </a:buClr>
              <a:buSzPts val="1100"/>
              <a:buChar char="■"/>
              <a:defRPr/>
            </a:lvl6pPr>
            <a:lvl7pPr marL="4267093" lvl="6" indent="-397923" algn="l">
              <a:lnSpc>
                <a:spcPct val="90000"/>
              </a:lnSpc>
              <a:spcBef>
                <a:spcPts val="2133"/>
              </a:spcBef>
              <a:spcAft>
                <a:spcPts val="0"/>
              </a:spcAft>
              <a:buClr>
                <a:schemeClr val="dk1"/>
              </a:buClr>
              <a:buSzPts val="1100"/>
              <a:buChar char="●"/>
              <a:defRPr/>
            </a:lvl7pPr>
            <a:lvl8pPr marL="4876678" lvl="7" indent="-397923" algn="l">
              <a:lnSpc>
                <a:spcPct val="90000"/>
              </a:lnSpc>
              <a:spcBef>
                <a:spcPts val="2133"/>
              </a:spcBef>
              <a:spcAft>
                <a:spcPts val="0"/>
              </a:spcAft>
              <a:buClr>
                <a:schemeClr val="dk1"/>
              </a:buClr>
              <a:buSzPts val="1100"/>
              <a:buChar char="○"/>
              <a:defRPr/>
            </a:lvl8pPr>
            <a:lvl9pPr marL="5486263" lvl="8" indent="-397923" algn="l">
              <a:lnSpc>
                <a:spcPct val="90000"/>
              </a:lnSpc>
              <a:spcBef>
                <a:spcPts val="2133"/>
              </a:spcBef>
              <a:spcAft>
                <a:spcPts val="2133"/>
              </a:spcAft>
              <a:buClr>
                <a:schemeClr val="dk1"/>
              </a:buClr>
              <a:buSzPts val="1100"/>
              <a:buChar char="■"/>
              <a:defRPr/>
            </a:lvl9pPr>
          </a:lstStyle>
          <a:p>
            <a:endParaRPr lang="en-US" dirty="0"/>
          </a:p>
          <a:p>
            <a:pPr lvl="1"/>
            <a:endParaRPr lang="en-US" dirty="0"/>
          </a:p>
          <a:p>
            <a:endParaRPr lang="en-US" dirty="0"/>
          </a:p>
        </p:txBody>
      </p:sp>
      <p:sp>
        <p:nvSpPr>
          <p:cNvPr id="5" name="Date Placeholder 3">
            <a:extLst>
              <a:ext uri="{FF2B5EF4-FFF2-40B4-BE49-F238E27FC236}">
                <a16:creationId xmlns:a16="http://schemas.microsoft.com/office/drawing/2014/main" id="{3EBF8133-0EC9-4AFE-B4A4-3D5F55CF26E1}"/>
              </a:ext>
            </a:extLst>
          </p:cNvPr>
          <p:cNvSpPr>
            <a:spLocks noGrp="1"/>
          </p:cNvSpPr>
          <p:nvPr>
            <p:ph type="dt" sz="half" idx="2"/>
          </p:nvPr>
        </p:nvSpPr>
        <p:spPr>
          <a:xfrm>
            <a:off x="9702590" y="6444985"/>
            <a:ext cx="1292881"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9/17/2019</a:t>
            </a:r>
          </a:p>
        </p:txBody>
      </p:sp>
      <p:sp>
        <p:nvSpPr>
          <p:cNvPr id="6" name="Slide Number Placeholder 5">
            <a:extLst>
              <a:ext uri="{FF2B5EF4-FFF2-40B4-BE49-F238E27FC236}">
                <a16:creationId xmlns:a16="http://schemas.microsoft.com/office/drawing/2014/main" id="{3B4115FE-02F2-43CF-BC71-3A7028C27B3E}"/>
              </a:ext>
            </a:extLst>
          </p:cNvPr>
          <p:cNvSpPr>
            <a:spLocks noGrp="1"/>
          </p:cNvSpPr>
          <p:nvPr>
            <p:ph type="sldNum" sz="quarter" idx="4"/>
          </p:nvPr>
        </p:nvSpPr>
        <p:spPr>
          <a:xfrm>
            <a:off x="10995471" y="6445507"/>
            <a:ext cx="10913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1754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702590" y="6444985"/>
            <a:ext cx="1292881"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9/17/2019</a:t>
            </a:r>
          </a:p>
        </p:txBody>
      </p:sp>
      <p:sp>
        <p:nvSpPr>
          <p:cNvPr id="6" name="Slide Number Placeholder 5"/>
          <p:cNvSpPr>
            <a:spLocks noGrp="1"/>
          </p:cNvSpPr>
          <p:nvPr>
            <p:ph type="sldNum" sz="quarter" idx="4"/>
          </p:nvPr>
        </p:nvSpPr>
        <p:spPr>
          <a:xfrm>
            <a:off x="10995471" y="6445507"/>
            <a:ext cx="10913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
        <p:nvSpPr>
          <p:cNvPr id="8" name="Rectangle 7">
            <a:extLst>
              <a:ext uri="{FF2B5EF4-FFF2-40B4-BE49-F238E27FC236}">
                <a16:creationId xmlns:a16="http://schemas.microsoft.com/office/drawing/2014/main" id="{2C3D4706-1DEC-479F-AD68-1AE5C44FFACB}"/>
              </a:ext>
            </a:extLst>
          </p:cNvPr>
          <p:cNvSpPr/>
          <p:nvPr userDrawn="1"/>
        </p:nvSpPr>
        <p:spPr>
          <a:xfrm>
            <a:off x="0" y="6422316"/>
            <a:ext cx="2259105" cy="4356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Digital Science Center</a:t>
            </a:r>
          </a:p>
        </p:txBody>
      </p:sp>
      <p:cxnSp>
        <p:nvCxnSpPr>
          <p:cNvPr id="9" name="Google Shape;61;p11">
            <a:extLst>
              <a:ext uri="{FF2B5EF4-FFF2-40B4-BE49-F238E27FC236}">
                <a16:creationId xmlns:a16="http://schemas.microsoft.com/office/drawing/2014/main" id="{2B402A96-68B8-4D8F-98C4-2759D99C80C3}"/>
              </a:ext>
            </a:extLst>
          </p:cNvPr>
          <p:cNvCxnSpPr/>
          <p:nvPr userDrawn="1"/>
        </p:nvCxnSpPr>
        <p:spPr>
          <a:xfrm>
            <a:off x="-40011" y="6251538"/>
            <a:ext cx="12202000" cy="0"/>
          </a:xfrm>
          <a:prstGeom prst="straightConnector1">
            <a:avLst/>
          </a:prstGeom>
          <a:noFill/>
          <a:ln w="9525" cap="flat" cmpd="sng">
            <a:solidFill>
              <a:srgbClr val="B30838"/>
            </a:solidFill>
            <a:prstDash val="solid"/>
            <a:round/>
            <a:headEnd type="none" w="med" len="med"/>
            <a:tailEnd type="none" w="med" len="med"/>
          </a:ln>
        </p:spPr>
      </p:cxnSp>
      <p:sp>
        <p:nvSpPr>
          <p:cNvPr id="10" name="TextBox 9">
            <a:extLst>
              <a:ext uri="{FF2B5EF4-FFF2-40B4-BE49-F238E27FC236}">
                <a16:creationId xmlns:a16="http://schemas.microsoft.com/office/drawing/2014/main" id="{8D536925-74B7-4961-9EC9-E65B5F80C2B4}"/>
              </a:ext>
            </a:extLst>
          </p:cNvPr>
          <p:cNvSpPr txBox="1"/>
          <p:nvPr userDrawn="1"/>
        </p:nvSpPr>
        <p:spPr>
          <a:xfrm>
            <a:off x="2259105" y="6387580"/>
            <a:ext cx="7496155" cy="461665"/>
          </a:xfrm>
          <a:prstGeom prst="rect">
            <a:avLst/>
          </a:prstGeom>
          <a:noFill/>
        </p:spPr>
        <p:txBody>
          <a:bodyPr wrap="none" rtlCol="0">
            <a:spAutoFit/>
          </a:bodyPr>
          <a:lstStyle/>
          <a:p>
            <a:r>
              <a:rPr lang="en-US" sz="2400" dirty="0">
                <a:solidFill>
                  <a:schemeClr val="accent1">
                    <a:lumMod val="40000"/>
                    <a:lumOff val="60000"/>
                  </a:schemeClr>
                </a:solidFill>
              </a:rPr>
              <a:t>Machine/Deep Learning and High Performance Computing</a:t>
            </a:r>
          </a:p>
        </p:txBody>
      </p:sp>
    </p:spTree>
    <p:extLst>
      <p:ext uri="{BB962C8B-B14F-4D97-AF65-F5344CB8AC3E}">
        <p14:creationId xmlns:p14="http://schemas.microsoft.com/office/powerpoint/2010/main" val="12319475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 id="2147483668" r:id="rId6"/>
    <p:sldLayoutId id="2147483669" r:id="rId7"/>
  </p:sldLayoutIdLst>
  <p:hf hdr="0" ftr="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hyperlink" Target="http://spidal.org/" TargetMode="External"/><Relationship Id="rId5" Type="http://schemas.openxmlformats.org/officeDocument/2006/relationships/hyperlink" Target="http://www.dsc.soic.indiana.edu/" TargetMode="External"/><Relationship Id="rId4" Type="http://schemas.openxmlformats.org/officeDocument/2006/relationships/hyperlink" Target="mailto:gcf@indiana.edu"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cisco.com/c/en/us/solutions/collateral/service-provider/global-cloud-index-gci/white-paper-c11-738085.html" TargetMode="External"/><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hyperlink" Target="https://mlperf.org/index.html#researchers-from" TargetMode="External"/><Relationship Id="rId13" Type="http://schemas.openxmlformats.org/officeDocument/2006/relationships/hyperlink" Target="https://mlperf.org/get-involved#attend-community-meetings" TargetMode="External"/><Relationship Id="rId3" Type="http://schemas.openxmlformats.org/officeDocument/2006/relationships/image" Target="../media/image10.png"/><Relationship Id="rId7" Type="http://schemas.openxmlformats.org/officeDocument/2006/relationships/hyperlink" Target="https://mlperf.org/index.html#companies" TargetMode="External"/><Relationship Id="rId12" Type="http://schemas.openxmlformats.org/officeDocument/2006/relationships/hyperlink" Target="https://mlperf.org/get-involved#join-working-groups" TargetMode="External"/><Relationship Id="rId2" Type="http://schemas.openxmlformats.org/officeDocument/2006/relationships/notesSlide" Target="../notesSlides/notesSlide13.xml"/><Relationship Id="rId16"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hyperlink" Target="https://mlperf.org/about#history" TargetMode="External"/><Relationship Id="rId11" Type="http://schemas.openxmlformats.org/officeDocument/2006/relationships/hyperlink" Target="https://mlperf.org/get-involved#join-the-forum" TargetMode="External"/><Relationship Id="rId5" Type="http://schemas.openxmlformats.org/officeDocument/2006/relationships/hyperlink" Target="https://mlperf.org/about#philosophy" TargetMode="External"/><Relationship Id="rId15" Type="http://schemas.openxmlformats.org/officeDocument/2006/relationships/hyperlink" Target="https://mlperf.org/get-involved#questions-or-issues" TargetMode="External"/><Relationship Id="rId10" Type="http://schemas.openxmlformats.org/officeDocument/2006/relationships/hyperlink" Target="https://mlperf.org/dataset-and-model-credits" TargetMode="External"/><Relationship Id="rId4" Type="http://schemas.openxmlformats.org/officeDocument/2006/relationships/image" Target="../media/image11.png"/><Relationship Id="rId9" Type="http://schemas.openxmlformats.org/officeDocument/2006/relationships/hyperlink" Target="https://mlperf.org/about#contributors" TargetMode="External"/><Relationship Id="rId14" Type="http://schemas.openxmlformats.org/officeDocument/2006/relationships/hyperlink" Target="https://mlperf.org/get-involved#become-a-supporting-org"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10" Type="http://schemas.openxmlformats.org/officeDocument/2006/relationships/image" Target="../media/image26.jpg"/><Relationship Id="rId4" Type="http://schemas.openxmlformats.org/officeDocument/2006/relationships/image" Target="../media/image20.jpg"/><Relationship Id="rId9" Type="http://schemas.openxmlformats.org/officeDocument/2006/relationships/image" Target="../media/image25.jpg"/></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ird slide">
            <a:extLst>
              <a:ext uri="{FF2B5EF4-FFF2-40B4-BE49-F238E27FC236}">
                <a16:creationId xmlns:a16="http://schemas.microsoft.com/office/drawing/2014/main" id="{060AE9ED-1029-4451-B534-03475DC87F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4" y="0"/>
            <a:ext cx="12192000" cy="52260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3479" y="624342"/>
            <a:ext cx="12192000" cy="1620837"/>
          </a:xfrm>
        </p:spPr>
        <p:txBody>
          <a:bodyPr>
            <a:noAutofit/>
          </a:bodyPr>
          <a:lstStyle/>
          <a:p>
            <a:pPr algn="ctr"/>
            <a:r>
              <a:rPr lang="en-US" dirty="0">
                <a:solidFill>
                  <a:schemeClr val="bg1"/>
                </a:solidFill>
              </a:rPr>
              <a:t>Learning Everywhere: Machine (actually Deep) Learning Delivers HPC</a:t>
            </a:r>
            <a:endParaRPr lang="en-US" sz="1600" b="1" dirty="0">
              <a:solidFill>
                <a:schemeClr val="bg1"/>
              </a:solidFill>
              <a:latin typeface="Arial Black" panose="020B0A04020102020204" pitchFamily="34" charset="0"/>
            </a:endParaRPr>
          </a:p>
        </p:txBody>
      </p:sp>
      <p:sp>
        <p:nvSpPr>
          <p:cNvPr id="4" name="Rectangle 3">
            <a:extLst>
              <a:ext uri="{FF2B5EF4-FFF2-40B4-BE49-F238E27FC236}">
                <a16:creationId xmlns:a16="http://schemas.microsoft.com/office/drawing/2014/main" id="{6ED00E1E-723F-4497-B46A-9D6B4B743B2E}"/>
              </a:ext>
            </a:extLst>
          </p:cNvPr>
          <p:cNvSpPr/>
          <p:nvPr/>
        </p:nvSpPr>
        <p:spPr>
          <a:xfrm>
            <a:off x="12544" y="3200538"/>
            <a:ext cx="12179456" cy="3170099"/>
          </a:xfrm>
          <a:prstGeom prst="rect">
            <a:avLst/>
          </a:prstGeom>
        </p:spPr>
        <p:txBody>
          <a:bodyPr wrap="square">
            <a:spAutoFit/>
          </a:bodyPr>
          <a:lstStyle/>
          <a:p>
            <a:pPr lvl="0" algn="ctr" defTabSz="457200">
              <a:defRPr/>
            </a:pPr>
            <a:r>
              <a:rPr lang="en-US" sz="3200" b="1" dirty="0">
                <a:solidFill>
                  <a:schemeClr val="bg1"/>
                </a:solidFill>
                <a:cs typeface="Times New Roman" pitchFamily="18" charset="0"/>
              </a:rPr>
              <a:t>Geoffrey Fox, September 17, 2019</a:t>
            </a:r>
            <a:br>
              <a:rPr lang="en-US" sz="2400" b="1" dirty="0">
                <a:solidFill>
                  <a:schemeClr val="bg1"/>
                </a:solidFill>
                <a:cs typeface="Times New Roman" pitchFamily="18" charset="0"/>
              </a:rPr>
            </a:br>
            <a:r>
              <a:rPr lang="en-US" sz="2400" b="1" dirty="0">
                <a:solidFill>
                  <a:schemeClr val="bg1"/>
                </a:solidFill>
                <a:cs typeface="Times New Roman" pitchFamily="18" charset="0"/>
              </a:rPr>
              <a:t>SKG 2019 The 15th International Conference on Semantics, Knowledge and Grids</a:t>
            </a:r>
          </a:p>
          <a:p>
            <a:pPr lvl="0" algn="ctr" defTabSz="457200">
              <a:defRPr/>
            </a:pPr>
            <a:r>
              <a:rPr lang="en-US" sz="2400" b="1" dirty="0">
                <a:solidFill>
                  <a:schemeClr val="bg1"/>
                </a:solidFill>
                <a:cs typeface="Times New Roman" pitchFamily="18" charset="0"/>
              </a:rPr>
              <a:t>On Big Data, AI and Future Interconnection Environment</a:t>
            </a:r>
          </a:p>
          <a:p>
            <a:pPr lvl="0" algn="ctr" defTabSz="457200">
              <a:defRPr/>
            </a:pPr>
            <a:r>
              <a:rPr lang="en-US" sz="2400" b="1" dirty="0">
                <a:solidFill>
                  <a:schemeClr val="bg1"/>
                </a:solidFill>
                <a:cs typeface="Times New Roman" pitchFamily="18" charset="0"/>
              </a:rPr>
              <a:t>Guangzhou, China, 17-18 Sept 2019</a:t>
            </a:r>
          </a:p>
          <a:p>
            <a:pPr lvl="0" algn="ctr" defTabSz="457200">
              <a:defRPr/>
            </a:pPr>
            <a:endParaRPr lang="en-US" sz="2400" b="1" dirty="0">
              <a:solidFill>
                <a:schemeClr val="bg1"/>
              </a:solidFill>
              <a:cs typeface="Times New Roman" pitchFamily="18" charset="0"/>
            </a:endParaRPr>
          </a:p>
          <a:p>
            <a:pPr algn="ctr" defTabSz="457200">
              <a:defRPr/>
            </a:pPr>
            <a:r>
              <a:rPr lang="en-US" sz="2400" b="1" dirty="0">
                <a:cs typeface="Times New Roman" pitchFamily="18" charset="0"/>
              </a:rPr>
              <a:t>Digital Science Center</a:t>
            </a:r>
          </a:p>
          <a:p>
            <a:pPr algn="ctr" defTabSz="457200">
              <a:defRPr/>
            </a:pPr>
            <a:r>
              <a:rPr lang="en-US" sz="2400" b="1" dirty="0">
                <a:latin typeface="Arial"/>
                <a:cs typeface="Times New Roman" pitchFamily="18" charset="0"/>
              </a:rPr>
              <a:t>Indiana University</a:t>
            </a:r>
            <a:endParaRPr lang="en-US" sz="2400" dirty="0">
              <a:latin typeface="Arial"/>
            </a:endParaRPr>
          </a:p>
          <a:p>
            <a:pPr lvl="0" algn="ctr" defTabSz="457200">
              <a:defRPr/>
            </a:pPr>
            <a:r>
              <a:rPr lang="en-US" sz="2400" dirty="0">
                <a:latin typeface="Arial"/>
                <a:hlinkClick r:id="rId4"/>
              </a:rPr>
              <a:t>gcf@indiana.edu</a:t>
            </a:r>
            <a:r>
              <a:rPr lang="en-US" sz="2400" dirty="0">
                <a:latin typeface="Arial"/>
              </a:rPr>
              <a:t>, </a:t>
            </a:r>
            <a:r>
              <a:rPr lang="en-US" sz="2400" dirty="0">
                <a:latin typeface="Arial"/>
                <a:hlinkClick r:id="rId5"/>
              </a:rPr>
              <a:t>http://www.dsc.soic.indiana.edu/</a:t>
            </a:r>
            <a:r>
              <a:rPr lang="en-US" sz="2400" dirty="0">
                <a:latin typeface="Arial"/>
              </a:rPr>
              <a:t>, </a:t>
            </a:r>
            <a:r>
              <a:rPr lang="en-US" sz="2400" dirty="0">
                <a:latin typeface="Arial"/>
                <a:hlinkClick r:id="rId6"/>
              </a:rPr>
              <a:t>http://spidal.org</a:t>
            </a:r>
            <a:r>
              <a:rPr lang="en-US" sz="2400" dirty="0">
                <a:latin typeface="Arial"/>
              </a:rPr>
              <a:t>/</a:t>
            </a:r>
          </a:p>
        </p:txBody>
      </p:sp>
      <p:sp>
        <p:nvSpPr>
          <p:cNvPr id="3" name="Slide Number Placeholder 2">
            <a:extLst>
              <a:ext uri="{FF2B5EF4-FFF2-40B4-BE49-F238E27FC236}">
                <a16:creationId xmlns:a16="http://schemas.microsoft.com/office/drawing/2014/main" id="{BB37426D-0650-4DDA-9A72-5020D9C02DE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a:t>
            </a:fld>
            <a:endParaRPr lang="en-US">
              <a:solidFill>
                <a:prstClr val="black">
                  <a:tint val="75000"/>
                </a:prstClr>
              </a:solidFill>
            </a:endParaRPr>
          </a:p>
        </p:txBody>
      </p:sp>
      <p:sp>
        <p:nvSpPr>
          <p:cNvPr id="6" name="Date Placeholder 5">
            <a:extLst>
              <a:ext uri="{FF2B5EF4-FFF2-40B4-BE49-F238E27FC236}">
                <a16:creationId xmlns:a16="http://schemas.microsoft.com/office/drawing/2014/main" id="{8EB902C0-C05A-4E73-897C-3F5B7D350A79}"/>
              </a:ext>
            </a:extLst>
          </p:cNvPr>
          <p:cNvSpPr>
            <a:spLocks noGrp="1"/>
          </p:cNvSpPr>
          <p:nvPr>
            <p:ph type="dt" sz="half" idx="2"/>
          </p:nvPr>
        </p:nvSpPr>
        <p:spPr/>
        <p:txBody>
          <a:bodyPr/>
          <a:lstStyle/>
          <a:p>
            <a:r>
              <a:rPr lang="en-US" dirty="0">
                <a:solidFill>
                  <a:prstClr val="black">
                    <a:tint val="75000"/>
                  </a:prstClr>
                </a:solidFill>
              </a:rPr>
              <a:t>9/17/2019</a:t>
            </a:r>
          </a:p>
        </p:txBody>
      </p:sp>
    </p:spTree>
    <p:extLst>
      <p:ext uri="{BB962C8B-B14F-4D97-AF65-F5344CB8AC3E}">
        <p14:creationId xmlns:p14="http://schemas.microsoft.com/office/powerpoint/2010/main" val="224901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61"/>
          <p:cNvSpPr txBox="1">
            <a:spLocks noGrp="1"/>
          </p:cNvSpPr>
          <p:nvPr>
            <p:ph type="body" idx="1"/>
          </p:nvPr>
        </p:nvSpPr>
        <p:spPr>
          <a:xfrm>
            <a:off x="223767" y="927700"/>
            <a:ext cx="11494800" cy="4351200"/>
          </a:xfrm>
          <a:prstGeom prst="rect">
            <a:avLst/>
          </a:prstGeom>
          <a:noFill/>
          <a:ln>
            <a:noFill/>
          </a:ln>
        </p:spPr>
        <p:txBody>
          <a:bodyPr spcFirstLastPara="1" vert="horz" wrap="square" lIns="91433" tIns="45700" rIns="91433" bIns="45700" rtlCol="0" anchor="t" anchorCtr="0">
            <a:noAutofit/>
          </a:bodyPr>
          <a:lstStyle/>
          <a:p>
            <a:pPr marL="609585" indent="-440256">
              <a:spcBef>
                <a:spcPts val="1067"/>
              </a:spcBef>
              <a:buClr>
                <a:schemeClr val="dk1"/>
              </a:buClr>
              <a:buSzPts val="1600"/>
            </a:pPr>
            <a:r>
              <a:rPr lang="en" sz="2133" b="1" dirty="0">
                <a:latin typeface="Open Sans"/>
                <a:ea typeface="Open Sans"/>
                <a:cs typeface="Open Sans"/>
                <a:sym typeface="Open Sans"/>
              </a:rPr>
              <a:t>AI (and several forms of ML </a:t>
            </a:r>
            <a:r>
              <a:rPr lang="en-US" sz="2133" b="1" dirty="0">
                <a:latin typeface="Open Sans"/>
                <a:ea typeface="Open Sans"/>
                <a:cs typeface="Open Sans"/>
                <a:sym typeface="Open Sans"/>
              </a:rPr>
              <a:t>which is becoming DL</a:t>
            </a:r>
            <a:r>
              <a:rPr lang="en" sz="2133" b="1" dirty="0">
                <a:latin typeface="Open Sans"/>
                <a:ea typeface="Open Sans"/>
                <a:cs typeface="Open Sans"/>
                <a:sym typeface="Open Sans"/>
              </a:rPr>
              <a:t>) will dominate the next 10 years </a:t>
            </a:r>
            <a:r>
              <a:rPr lang="en" sz="2133" dirty="0">
                <a:latin typeface="Open Sans"/>
                <a:ea typeface="Open Sans"/>
                <a:cs typeface="Open Sans"/>
                <a:sym typeface="Open Sans"/>
              </a:rPr>
              <a:t>and it has distinctive impact on applications whereas HPC, Clouds and Big Data are important and essential  enablers</a:t>
            </a:r>
            <a:endParaRPr sz="2133" dirty="0">
              <a:latin typeface="Open Sans"/>
              <a:ea typeface="Open Sans"/>
              <a:cs typeface="Open Sans"/>
              <a:sym typeface="Open Sans"/>
            </a:endParaRPr>
          </a:p>
          <a:p>
            <a:pPr marL="609585" indent="-440256">
              <a:lnSpc>
                <a:spcPct val="150000"/>
              </a:lnSpc>
              <a:spcBef>
                <a:spcPts val="1333"/>
              </a:spcBef>
              <a:buSzPts val="1600"/>
            </a:pPr>
            <a:r>
              <a:rPr lang="en" sz="2133" b="1" dirty="0">
                <a:latin typeface="Open Sans"/>
                <a:ea typeface="Open Sans"/>
                <a:cs typeface="Open Sans"/>
                <a:sym typeface="Open Sans"/>
              </a:rPr>
              <a:t>AI First</a:t>
            </a:r>
            <a:r>
              <a:rPr lang="en" sz="2133" dirty="0">
                <a:latin typeface="Open Sans"/>
                <a:ea typeface="Open Sans"/>
                <a:cs typeface="Open Sans"/>
                <a:sym typeface="Open Sans"/>
              </a:rPr>
              <a:t> popular with Industry with 2017 Headlines</a:t>
            </a:r>
            <a:endParaRPr sz="2133" b="1" dirty="0">
              <a:solidFill>
                <a:srgbClr val="B30838"/>
              </a:solidFill>
              <a:latin typeface="Open Sans"/>
              <a:ea typeface="Open Sans"/>
              <a:cs typeface="Open Sans"/>
              <a:sym typeface="Open Sans"/>
            </a:endParaRPr>
          </a:p>
          <a:p>
            <a:pPr marL="1219170" lvl="1" indent="-389457">
              <a:lnSpc>
                <a:spcPct val="120000"/>
              </a:lnSpc>
              <a:spcBef>
                <a:spcPts val="0"/>
              </a:spcBef>
              <a:buClr>
                <a:srgbClr val="7F7F7F"/>
              </a:buClr>
              <a:buSzPts val="1000"/>
              <a:buFont typeface="Open Sans"/>
              <a:buChar char="•"/>
            </a:pPr>
            <a:r>
              <a:rPr lang="en" sz="1333" i="1" dirty="0">
                <a:solidFill>
                  <a:srgbClr val="7F7F7F"/>
                </a:solidFill>
                <a:latin typeface="Open Sans"/>
                <a:ea typeface="Open Sans"/>
                <a:cs typeface="Open Sans"/>
                <a:sym typeface="Open Sans"/>
              </a:rPr>
              <a:t>The Race For AI: Google, Twitter, Intel, Apple In A Rush To Grab Artificial Intelligence Startups</a:t>
            </a:r>
            <a:endParaRPr sz="1333" i="1" dirty="0">
              <a:solidFill>
                <a:srgbClr val="7F7F7F"/>
              </a:solidFill>
              <a:latin typeface="Open Sans"/>
              <a:ea typeface="Open Sans"/>
              <a:cs typeface="Open Sans"/>
              <a:sym typeface="Open Sans"/>
            </a:endParaRPr>
          </a:p>
          <a:p>
            <a:pPr marL="1219170" lvl="1" indent="-389457">
              <a:lnSpc>
                <a:spcPct val="120000"/>
              </a:lnSpc>
              <a:spcBef>
                <a:spcPts val="0"/>
              </a:spcBef>
              <a:buClr>
                <a:srgbClr val="7F7F7F"/>
              </a:buClr>
              <a:buSzPts val="1000"/>
              <a:buFont typeface="Open Sans"/>
              <a:buChar char="•"/>
            </a:pPr>
            <a:r>
              <a:rPr lang="en" sz="1333" i="1" dirty="0">
                <a:solidFill>
                  <a:srgbClr val="7F7F7F"/>
                </a:solidFill>
                <a:latin typeface="Open Sans"/>
                <a:ea typeface="Open Sans"/>
                <a:cs typeface="Open Sans"/>
                <a:sym typeface="Open Sans"/>
              </a:rPr>
              <a:t>Google, Facebook, And Microsoft Are Remaking Themselves Around AI</a:t>
            </a:r>
            <a:endParaRPr sz="1333" i="1" dirty="0">
              <a:solidFill>
                <a:srgbClr val="7F7F7F"/>
              </a:solidFill>
              <a:latin typeface="Open Sans"/>
              <a:ea typeface="Open Sans"/>
              <a:cs typeface="Open Sans"/>
              <a:sym typeface="Open Sans"/>
            </a:endParaRPr>
          </a:p>
          <a:p>
            <a:pPr marL="1219170" lvl="1" indent="-389457">
              <a:lnSpc>
                <a:spcPct val="120000"/>
              </a:lnSpc>
              <a:spcBef>
                <a:spcPts val="0"/>
              </a:spcBef>
              <a:buClr>
                <a:srgbClr val="7F7F7F"/>
              </a:buClr>
              <a:buSzPts val="1000"/>
              <a:buFont typeface="Open Sans"/>
              <a:buChar char="•"/>
            </a:pPr>
            <a:r>
              <a:rPr lang="en" sz="1333" i="1" dirty="0">
                <a:solidFill>
                  <a:srgbClr val="7F7F7F"/>
                </a:solidFill>
                <a:latin typeface="Open Sans"/>
                <a:ea typeface="Open Sans"/>
                <a:cs typeface="Open Sans"/>
                <a:sym typeface="Open Sans"/>
              </a:rPr>
              <a:t>Google: The Full Stack AI Company</a:t>
            </a:r>
            <a:endParaRPr sz="1333" i="1" dirty="0">
              <a:solidFill>
                <a:srgbClr val="7F7F7F"/>
              </a:solidFill>
              <a:latin typeface="Open Sans"/>
              <a:ea typeface="Open Sans"/>
              <a:cs typeface="Open Sans"/>
              <a:sym typeface="Open Sans"/>
            </a:endParaRPr>
          </a:p>
          <a:p>
            <a:pPr marL="1219170" lvl="1" indent="-389457">
              <a:lnSpc>
                <a:spcPct val="120000"/>
              </a:lnSpc>
              <a:spcBef>
                <a:spcPts val="0"/>
              </a:spcBef>
              <a:buClr>
                <a:srgbClr val="7F7F7F"/>
              </a:buClr>
              <a:buSzPts val="1000"/>
              <a:buFont typeface="Open Sans"/>
              <a:buChar char="•"/>
            </a:pPr>
            <a:r>
              <a:rPr lang="en" sz="1333" i="1" dirty="0">
                <a:solidFill>
                  <a:srgbClr val="7F7F7F"/>
                </a:solidFill>
                <a:latin typeface="Open Sans"/>
                <a:ea typeface="Open Sans"/>
                <a:cs typeface="Open Sans"/>
                <a:sym typeface="Open Sans"/>
              </a:rPr>
              <a:t>Bezos Says Artificial Intelligence to Fuel Amazon's Success</a:t>
            </a:r>
            <a:endParaRPr sz="1333" i="1" dirty="0">
              <a:solidFill>
                <a:srgbClr val="7F7F7F"/>
              </a:solidFill>
              <a:latin typeface="Open Sans"/>
              <a:ea typeface="Open Sans"/>
              <a:cs typeface="Open Sans"/>
              <a:sym typeface="Open Sans"/>
            </a:endParaRPr>
          </a:p>
          <a:p>
            <a:pPr marL="1219170" lvl="1" indent="-389457">
              <a:lnSpc>
                <a:spcPct val="120000"/>
              </a:lnSpc>
              <a:spcBef>
                <a:spcPts val="0"/>
              </a:spcBef>
              <a:buClr>
                <a:srgbClr val="7F7F7F"/>
              </a:buClr>
              <a:buSzPts val="1000"/>
              <a:buFont typeface="Open Sans"/>
              <a:buChar char="•"/>
            </a:pPr>
            <a:r>
              <a:rPr lang="en" sz="1333" i="1" dirty="0">
                <a:solidFill>
                  <a:srgbClr val="7F7F7F"/>
                </a:solidFill>
                <a:latin typeface="Open Sans"/>
                <a:ea typeface="Open Sans"/>
                <a:cs typeface="Open Sans"/>
                <a:sym typeface="Open Sans"/>
              </a:rPr>
              <a:t>Microsoft CEO says artificial intelligence is the 'ultimate breakthrough'</a:t>
            </a:r>
            <a:endParaRPr sz="1333" i="1" dirty="0">
              <a:solidFill>
                <a:srgbClr val="7F7F7F"/>
              </a:solidFill>
              <a:latin typeface="Open Sans"/>
              <a:ea typeface="Open Sans"/>
              <a:cs typeface="Open Sans"/>
              <a:sym typeface="Open Sans"/>
            </a:endParaRPr>
          </a:p>
          <a:p>
            <a:pPr marL="1219170" lvl="1" indent="-389457">
              <a:lnSpc>
                <a:spcPct val="120000"/>
              </a:lnSpc>
              <a:spcBef>
                <a:spcPts val="0"/>
              </a:spcBef>
              <a:buClr>
                <a:srgbClr val="7F7F7F"/>
              </a:buClr>
              <a:buSzPts val="1000"/>
              <a:buFont typeface="Open Sans"/>
              <a:buChar char="•"/>
            </a:pPr>
            <a:r>
              <a:rPr lang="en" sz="1333" i="1" dirty="0">
                <a:solidFill>
                  <a:srgbClr val="7F7F7F"/>
                </a:solidFill>
                <a:latin typeface="Open Sans"/>
                <a:ea typeface="Open Sans"/>
                <a:cs typeface="Open Sans"/>
                <a:sym typeface="Open Sans"/>
              </a:rPr>
              <a:t>Tesla’s New AI Guru Could Help Its Cars Teach Themselves</a:t>
            </a:r>
            <a:endParaRPr sz="1333" i="1" dirty="0">
              <a:solidFill>
                <a:srgbClr val="7F7F7F"/>
              </a:solidFill>
              <a:latin typeface="Open Sans"/>
              <a:ea typeface="Open Sans"/>
              <a:cs typeface="Open Sans"/>
              <a:sym typeface="Open Sans"/>
            </a:endParaRPr>
          </a:p>
          <a:p>
            <a:pPr marL="1219170" lvl="1" indent="-389457">
              <a:lnSpc>
                <a:spcPct val="120000"/>
              </a:lnSpc>
              <a:spcBef>
                <a:spcPts val="0"/>
              </a:spcBef>
              <a:buClr>
                <a:srgbClr val="7F7F7F"/>
              </a:buClr>
              <a:buSzPts val="1000"/>
              <a:buFont typeface="Open Sans"/>
              <a:buChar char="•"/>
            </a:pPr>
            <a:r>
              <a:rPr lang="en" sz="1333" i="1" dirty="0">
                <a:solidFill>
                  <a:srgbClr val="7F7F7F"/>
                </a:solidFill>
                <a:latin typeface="Open Sans"/>
                <a:ea typeface="Open Sans"/>
                <a:cs typeface="Open Sans"/>
                <a:sym typeface="Open Sans"/>
              </a:rPr>
              <a:t>Netflix Is Using AI to Conquer the World... and Bandwidth Issues</a:t>
            </a:r>
            <a:endParaRPr sz="1333" i="1" dirty="0">
              <a:solidFill>
                <a:srgbClr val="7F7F7F"/>
              </a:solidFill>
              <a:latin typeface="Open Sans"/>
              <a:ea typeface="Open Sans"/>
              <a:cs typeface="Open Sans"/>
              <a:sym typeface="Open Sans"/>
            </a:endParaRPr>
          </a:p>
          <a:p>
            <a:pPr marL="1219170" lvl="1" indent="-389457">
              <a:lnSpc>
                <a:spcPct val="120000"/>
              </a:lnSpc>
              <a:spcBef>
                <a:spcPts val="0"/>
              </a:spcBef>
              <a:buClr>
                <a:srgbClr val="7F7F7F"/>
              </a:buClr>
              <a:buSzPts val="1000"/>
              <a:buFont typeface="Open Sans"/>
              <a:buChar char="•"/>
            </a:pPr>
            <a:r>
              <a:rPr lang="en" sz="1333" i="1" dirty="0">
                <a:solidFill>
                  <a:srgbClr val="7F7F7F"/>
                </a:solidFill>
                <a:latin typeface="Open Sans"/>
                <a:ea typeface="Open Sans"/>
                <a:cs typeface="Open Sans"/>
                <a:sym typeface="Open Sans"/>
              </a:rPr>
              <a:t>How Google Is Remaking Itself As A “Machine Learning First” Company</a:t>
            </a:r>
            <a:endParaRPr sz="1333" i="1" dirty="0">
              <a:solidFill>
                <a:srgbClr val="7F7F7F"/>
              </a:solidFill>
              <a:latin typeface="Open Sans"/>
              <a:ea typeface="Open Sans"/>
              <a:cs typeface="Open Sans"/>
              <a:sym typeface="Open Sans"/>
            </a:endParaRPr>
          </a:p>
          <a:p>
            <a:pPr marL="1219170" lvl="1" indent="-389457">
              <a:lnSpc>
                <a:spcPct val="120000"/>
              </a:lnSpc>
              <a:spcBef>
                <a:spcPts val="0"/>
              </a:spcBef>
              <a:buClr>
                <a:srgbClr val="7F7F7F"/>
              </a:buClr>
              <a:buSzPts val="1000"/>
              <a:buFont typeface="Open Sans"/>
              <a:buChar char="•"/>
            </a:pPr>
            <a:r>
              <a:rPr lang="en" sz="1333" i="1" dirty="0">
                <a:solidFill>
                  <a:srgbClr val="7F7F7F"/>
                </a:solidFill>
                <a:latin typeface="Open Sans"/>
                <a:ea typeface="Open Sans"/>
                <a:cs typeface="Open Sans"/>
                <a:sym typeface="Open Sans"/>
              </a:rPr>
              <a:t>If You Love Machine Learning, You Should Check Out General Electric</a:t>
            </a:r>
            <a:endParaRPr sz="1333" i="1" dirty="0">
              <a:solidFill>
                <a:srgbClr val="7F7F7F"/>
              </a:solidFill>
              <a:latin typeface="Open Sans"/>
              <a:ea typeface="Open Sans"/>
              <a:cs typeface="Open Sans"/>
              <a:sym typeface="Open Sans"/>
            </a:endParaRPr>
          </a:p>
          <a:p>
            <a:pPr marL="609585" indent="-440256">
              <a:lnSpc>
                <a:spcPct val="120000"/>
              </a:lnSpc>
              <a:spcBef>
                <a:spcPts val="1333"/>
              </a:spcBef>
              <a:buSzPts val="1600"/>
            </a:pPr>
            <a:r>
              <a:rPr lang="en" sz="2133" dirty="0">
                <a:latin typeface="Open Sans"/>
                <a:ea typeface="Open Sans"/>
                <a:cs typeface="Open Sans"/>
                <a:sym typeface="Open Sans"/>
              </a:rPr>
              <a:t>Could </a:t>
            </a:r>
            <a:r>
              <a:rPr lang="en" sz="2133" b="1" dirty="0">
                <a:latin typeface="Open Sans"/>
                <a:ea typeface="Open Sans"/>
                <a:cs typeface="Open Sans"/>
                <a:sym typeface="Open Sans"/>
              </a:rPr>
              <a:t>refine emphasis on data science </a:t>
            </a:r>
            <a:r>
              <a:rPr lang="en-US" sz="2133" dirty="0">
                <a:latin typeface="Open Sans"/>
                <a:ea typeface="Open Sans"/>
                <a:cs typeface="Open Sans"/>
                <a:sym typeface="Open Sans"/>
              </a:rPr>
              <a:t>as</a:t>
            </a:r>
            <a:r>
              <a:rPr lang="en" sz="2133" dirty="0">
                <a:latin typeface="Open Sans"/>
                <a:ea typeface="Open Sans"/>
                <a:cs typeface="Open Sans"/>
                <a:sym typeface="Open Sans"/>
              </a:rPr>
              <a:t> </a:t>
            </a:r>
            <a:r>
              <a:rPr lang="en" sz="2133" b="1" dirty="0">
                <a:latin typeface="Open Sans"/>
                <a:ea typeface="Open Sans"/>
                <a:cs typeface="Open Sans"/>
                <a:sym typeface="Open Sans"/>
              </a:rPr>
              <a:t>AI First X </a:t>
            </a:r>
            <a:endParaRPr sz="2133" b="1" dirty="0">
              <a:latin typeface="Open Sans"/>
              <a:ea typeface="Open Sans"/>
              <a:cs typeface="Open Sans"/>
              <a:sym typeface="Open Sans"/>
            </a:endParaRPr>
          </a:p>
          <a:p>
            <a:pPr marL="1219170" lvl="1" indent="-440256">
              <a:lnSpc>
                <a:spcPct val="120000"/>
              </a:lnSpc>
              <a:spcBef>
                <a:spcPts val="0"/>
              </a:spcBef>
              <a:buSzPts val="1600"/>
              <a:buFont typeface="Open Sans"/>
              <a:buChar char="•"/>
            </a:pPr>
            <a:r>
              <a:rPr lang="en" sz="2133" dirty="0">
                <a:latin typeface="Open Sans"/>
                <a:ea typeface="Open Sans"/>
                <a:cs typeface="Open Sans"/>
                <a:sym typeface="Open Sans"/>
              </a:rPr>
              <a:t>where X runs over areas where AI can help </a:t>
            </a:r>
            <a:endParaRPr sz="2133" dirty="0">
              <a:latin typeface="Open Sans"/>
              <a:ea typeface="Open Sans"/>
              <a:cs typeface="Open Sans"/>
              <a:sym typeface="Open Sans"/>
            </a:endParaRPr>
          </a:p>
          <a:p>
            <a:pPr marL="1219170" lvl="1" indent="-440256">
              <a:spcBef>
                <a:spcPts val="533"/>
              </a:spcBef>
              <a:buSzPts val="1600"/>
            </a:pPr>
            <a:r>
              <a:rPr lang="en" sz="2133" dirty="0">
                <a:latin typeface="Open Sans"/>
                <a:ea typeface="Open Sans"/>
                <a:cs typeface="Open Sans"/>
                <a:sym typeface="Open Sans"/>
              </a:rPr>
              <a:t>e.g. </a:t>
            </a:r>
            <a:r>
              <a:rPr lang="en" sz="2133" b="1" dirty="0">
                <a:latin typeface="Open Sans"/>
                <a:ea typeface="Open Sans"/>
                <a:cs typeface="Open Sans"/>
                <a:sym typeface="Open Sans"/>
              </a:rPr>
              <a:t>AI First Engineering</a:t>
            </a:r>
            <a:r>
              <a:rPr lang="en" sz="2133" dirty="0">
                <a:latin typeface="Open Sans"/>
                <a:ea typeface="Open Sans"/>
                <a:cs typeface="Open Sans"/>
                <a:sym typeface="Open Sans"/>
              </a:rPr>
              <a:t>; AI First Cyberinfrastructure; AI First Social Science etc.</a:t>
            </a:r>
            <a:endParaRPr sz="2133" dirty="0">
              <a:latin typeface="Open Sans"/>
              <a:ea typeface="Open Sans"/>
              <a:cs typeface="Open Sans"/>
              <a:sym typeface="Open Sans"/>
            </a:endParaRPr>
          </a:p>
        </p:txBody>
      </p:sp>
      <p:cxnSp>
        <p:nvCxnSpPr>
          <p:cNvPr id="465" name="Google Shape;465;p61"/>
          <p:cNvCxnSpPr/>
          <p:nvPr/>
        </p:nvCxnSpPr>
        <p:spPr>
          <a:xfrm>
            <a:off x="371033" y="949267"/>
            <a:ext cx="2517200" cy="0"/>
          </a:xfrm>
          <a:prstGeom prst="straightConnector1">
            <a:avLst/>
          </a:prstGeom>
          <a:noFill/>
          <a:ln w="19050" cap="flat" cmpd="sng">
            <a:solidFill>
              <a:srgbClr val="B30838"/>
            </a:solidFill>
            <a:prstDash val="solid"/>
            <a:round/>
            <a:headEnd type="none" w="med" len="med"/>
            <a:tailEnd type="none" w="med" len="med"/>
          </a:ln>
        </p:spPr>
      </p:cxnSp>
      <p:sp>
        <p:nvSpPr>
          <p:cNvPr id="466" name="Google Shape;466;p61"/>
          <p:cNvSpPr txBox="1">
            <a:spLocks noGrp="1"/>
          </p:cNvSpPr>
          <p:nvPr>
            <p:ph type="title"/>
          </p:nvPr>
        </p:nvSpPr>
        <p:spPr>
          <a:xfrm>
            <a:off x="371033" y="201700"/>
            <a:ext cx="9630000" cy="726000"/>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 sz="2667" dirty="0">
                <a:solidFill>
                  <a:srgbClr val="515151"/>
                </a:solidFill>
              </a:rPr>
              <a:t>Importance of AI </a:t>
            </a:r>
            <a:r>
              <a:rPr lang="en-US" sz="2667" dirty="0">
                <a:solidFill>
                  <a:srgbClr val="515151"/>
                </a:solidFill>
              </a:rPr>
              <a:t>and Data Science</a:t>
            </a:r>
            <a:endParaRPr sz="2667" dirty="0">
              <a:solidFill>
                <a:srgbClr val="515151"/>
              </a:solidFill>
              <a:latin typeface="Open Sans SemiBold"/>
              <a:ea typeface="Open Sans SemiBold"/>
              <a:cs typeface="Open Sans SemiBold"/>
              <a:sym typeface="Open Sans SemiBold"/>
            </a:endParaRPr>
          </a:p>
        </p:txBody>
      </p:sp>
      <p:sp>
        <p:nvSpPr>
          <p:cNvPr id="467" name="Google Shape;467;p61"/>
          <p:cNvSpPr txBox="1">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10</a:t>
            </a:fld>
            <a:endParaRPr/>
          </a:p>
        </p:txBody>
      </p:sp>
      <p:sp>
        <p:nvSpPr>
          <p:cNvPr id="2" name="Date Placeholder 1">
            <a:extLst>
              <a:ext uri="{FF2B5EF4-FFF2-40B4-BE49-F238E27FC236}">
                <a16:creationId xmlns:a16="http://schemas.microsoft.com/office/drawing/2014/main" id="{5A618662-5C0F-4799-9419-82F5A869FF22}"/>
              </a:ext>
            </a:extLst>
          </p:cNvPr>
          <p:cNvSpPr>
            <a:spLocks noGrp="1"/>
          </p:cNvSpPr>
          <p:nvPr>
            <p:ph type="dt" sz="half" idx="10"/>
          </p:nvPr>
        </p:nvSpPr>
        <p:spPr/>
        <p:txBody>
          <a:bodyPr/>
          <a:lstStyle/>
          <a:p>
            <a:r>
              <a:rPr lang="en-US">
                <a:solidFill>
                  <a:prstClr val="black">
                    <a:tint val="75000"/>
                  </a:prstClr>
                </a:solidFill>
              </a:rPr>
              <a:t>9/17/2019</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E9422-B1C5-492F-9015-270621D964E5}"/>
              </a:ext>
            </a:extLst>
          </p:cNvPr>
          <p:cNvSpPr>
            <a:spLocks noGrp="1"/>
          </p:cNvSpPr>
          <p:nvPr>
            <p:ph type="title"/>
          </p:nvPr>
        </p:nvSpPr>
        <p:spPr>
          <a:xfrm>
            <a:off x="845206" y="0"/>
            <a:ext cx="10515600" cy="1325563"/>
          </a:xfrm>
        </p:spPr>
        <p:txBody>
          <a:bodyPr/>
          <a:lstStyle/>
          <a:p>
            <a:r>
              <a:rPr lang="en-US" dirty="0"/>
              <a:t>ML/AI needs Systems and HPC</a:t>
            </a:r>
          </a:p>
        </p:txBody>
      </p:sp>
      <p:sp>
        <p:nvSpPr>
          <p:cNvPr id="3" name="Text Placeholder 2">
            <a:extLst>
              <a:ext uri="{FF2B5EF4-FFF2-40B4-BE49-F238E27FC236}">
                <a16:creationId xmlns:a16="http://schemas.microsoft.com/office/drawing/2014/main" id="{CE7A0A31-6867-4A20-A773-AFD79F1D6C50}"/>
              </a:ext>
            </a:extLst>
          </p:cNvPr>
          <p:cNvSpPr>
            <a:spLocks noGrp="1"/>
          </p:cNvSpPr>
          <p:nvPr>
            <p:ph type="body" idx="1"/>
          </p:nvPr>
        </p:nvSpPr>
        <p:spPr>
          <a:xfrm>
            <a:off x="137374" y="1124069"/>
            <a:ext cx="11917251" cy="4609861"/>
          </a:xfrm>
        </p:spPr>
        <p:txBody>
          <a:bodyPr/>
          <a:lstStyle/>
          <a:p>
            <a:r>
              <a:rPr lang="en-US" sz="3200" b="1" dirty="0"/>
              <a:t>HPC</a:t>
            </a:r>
            <a:r>
              <a:rPr lang="en-US" sz="3200" dirty="0"/>
              <a:t> is part of </a:t>
            </a:r>
            <a:r>
              <a:rPr lang="en-US" sz="3200" b="1" dirty="0"/>
              <a:t>Systems</a:t>
            </a:r>
            <a:r>
              <a:rPr lang="en-US" sz="3200" dirty="0"/>
              <a:t> Community and includes parallel computing</a:t>
            </a:r>
          </a:p>
          <a:p>
            <a:r>
              <a:rPr lang="en-US" sz="3200" dirty="0"/>
              <a:t>Recently most technical progress from </a:t>
            </a:r>
            <a:r>
              <a:rPr lang="en-US" sz="3200" b="1" dirty="0"/>
              <a:t>ML/AI </a:t>
            </a:r>
            <a:r>
              <a:rPr lang="en-US" sz="3200" dirty="0"/>
              <a:t>and </a:t>
            </a:r>
            <a:r>
              <a:rPr lang="en-US" sz="3200" b="1" dirty="0"/>
              <a:t>Big Data Systems</a:t>
            </a:r>
          </a:p>
          <a:p>
            <a:r>
              <a:rPr lang="en-US" sz="3200" dirty="0"/>
              <a:t>At IU, </a:t>
            </a:r>
            <a:r>
              <a:rPr lang="en-US" sz="3200" b="1" dirty="0"/>
              <a:t>Data Science </a:t>
            </a:r>
            <a:r>
              <a:rPr lang="en-US" sz="3200" dirty="0"/>
              <a:t>students emphasize ML over systems</a:t>
            </a:r>
          </a:p>
          <a:p>
            <a:r>
              <a:rPr lang="en-US" sz="3200" dirty="0"/>
              <a:t>Applications are </a:t>
            </a:r>
            <a:r>
              <a:rPr lang="en-US" sz="3200" b="1" dirty="0"/>
              <a:t>Cloud</a:t>
            </a:r>
            <a:r>
              <a:rPr lang="en-US" sz="3200" dirty="0"/>
              <a:t>, </a:t>
            </a:r>
            <a:r>
              <a:rPr lang="en-US" sz="3200" b="1" dirty="0"/>
              <a:t>Fog</a:t>
            </a:r>
            <a:r>
              <a:rPr lang="en-US" sz="3200" dirty="0"/>
              <a:t>, </a:t>
            </a:r>
            <a:r>
              <a:rPr lang="en-US" sz="3200" b="1" dirty="0"/>
              <a:t>Edge</a:t>
            </a:r>
            <a:r>
              <a:rPr lang="en-US" sz="3200" dirty="0"/>
              <a:t> systems</a:t>
            </a:r>
          </a:p>
          <a:p>
            <a:r>
              <a:rPr lang="en-US" sz="3200" dirty="0"/>
              <a:t>Any real Big Data or Edge application needs </a:t>
            </a:r>
            <a:r>
              <a:rPr lang="en-US" sz="3200" b="1" dirty="0"/>
              <a:t>High Performance Big Data computing </a:t>
            </a:r>
            <a:r>
              <a:rPr lang="en-US" sz="3200" dirty="0"/>
              <a:t>with systems and ML/AI expertise</a:t>
            </a:r>
          </a:p>
          <a:p>
            <a:pPr lvl="1"/>
            <a:r>
              <a:rPr lang="en-US" sz="2667" b="1" dirty="0"/>
              <a:t>Distributed </a:t>
            </a:r>
            <a:r>
              <a:rPr lang="en-US" sz="2667" dirty="0"/>
              <a:t>big data management (not AI) maybe doesn’t need HPC</a:t>
            </a:r>
          </a:p>
          <a:p>
            <a:pPr lvl="1"/>
            <a:r>
              <a:rPr lang="en-US" sz="2667" b="1" dirty="0"/>
              <a:t>HPC</a:t>
            </a:r>
            <a:r>
              <a:rPr lang="en-US" sz="2667" dirty="0"/>
              <a:t> and </a:t>
            </a:r>
            <a:r>
              <a:rPr lang="en-US" sz="2667" b="1" dirty="0"/>
              <a:t>Cyberinfrastructure</a:t>
            </a:r>
            <a:r>
              <a:rPr lang="en-US" sz="2667" dirty="0"/>
              <a:t> are critical technologies for analytics/AI but mature </a:t>
            </a:r>
            <a:r>
              <a:rPr lang="en-US" sz="2667" b="1" dirty="0"/>
              <a:t>so innovation and h-index not so high</a:t>
            </a:r>
          </a:p>
          <a:p>
            <a:endParaRPr lang="en-US" sz="3200" dirty="0"/>
          </a:p>
        </p:txBody>
      </p:sp>
      <p:sp>
        <p:nvSpPr>
          <p:cNvPr id="4" name="Date Placeholder 3">
            <a:extLst>
              <a:ext uri="{FF2B5EF4-FFF2-40B4-BE49-F238E27FC236}">
                <a16:creationId xmlns:a16="http://schemas.microsoft.com/office/drawing/2014/main" id="{3426C769-56E2-4664-BC0D-A813609E0EF6}"/>
              </a:ext>
            </a:extLst>
          </p:cNvPr>
          <p:cNvSpPr>
            <a:spLocks noGrp="1"/>
          </p:cNvSpPr>
          <p:nvPr>
            <p:ph type="dt" sz="half" idx="10"/>
          </p:nvPr>
        </p:nvSpPr>
        <p:spPr/>
        <p:txBody>
          <a:bodyPr/>
          <a:lstStyle/>
          <a:p>
            <a:r>
              <a:rPr lang="en-US">
                <a:solidFill>
                  <a:prstClr val="black">
                    <a:tint val="75000"/>
                  </a:prstClr>
                </a:solidFill>
              </a:rPr>
              <a:t>9/17/2019</a:t>
            </a:r>
          </a:p>
        </p:txBody>
      </p:sp>
      <p:sp>
        <p:nvSpPr>
          <p:cNvPr id="5" name="Slide Number Placeholder 4">
            <a:extLst>
              <a:ext uri="{FF2B5EF4-FFF2-40B4-BE49-F238E27FC236}">
                <a16:creationId xmlns:a16="http://schemas.microsoft.com/office/drawing/2014/main" id="{B420B6FA-7A65-4E2E-9390-FE519A6D458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11</a:t>
            </a:fld>
            <a:endParaRPr lang="en-US">
              <a:solidFill>
                <a:prstClr val="black">
                  <a:tint val="75000"/>
                </a:prstClr>
              </a:solidFill>
            </a:endParaRPr>
          </a:p>
        </p:txBody>
      </p:sp>
    </p:spTree>
    <p:extLst>
      <p:ext uri="{BB962C8B-B14F-4D97-AF65-F5344CB8AC3E}">
        <p14:creationId xmlns:p14="http://schemas.microsoft.com/office/powerpoint/2010/main" val="677466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6" name="Google Shape;436;p58"/>
          <p:cNvSpPr/>
          <p:nvPr/>
        </p:nvSpPr>
        <p:spPr>
          <a:xfrm>
            <a:off x="6597240" y="0"/>
            <a:ext cx="5518000" cy="6296800"/>
          </a:xfrm>
          <a:prstGeom prst="rect">
            <a:avLst/>
          </a:prstGeom>
          <a:solidFill>
            <a:srgbClr val="F3F3F3"/>
          </a:solidFill>
          <a:ln>
            <a:noFill/>
          </a:ln>
        </p:spPr>
        <p:txBody>
          <a:bodyPr spcFirstLastPara="1" wrap="square" lIns="121900" tIns="121900" rIns="121900" bIns="121900" anchor="ctr" anchorCtr="0">
            <a:noAutofit/>
          </a:bodyPr>
          <a:lstStyle/>
          <a:p>
            <a:endParaRPr sz="2400"/>
          </a:p>
        </p:txBody>
      </p:sp>
      <p:sp>
        <p:nvSpPr>
          <p:cNvPr id="440" name="Google Shape;440;p58"/>
          <p:cNvSpPr txBox="1">
            <a:spLocks noGrp="1"/>
          </p:cNvSpPr>
          <p:nvPr>
            <p:ph type="sldNum" idx="4"/>
          </p:nvPr>
        </p:nvSpPr>
        <p:spPr>
          <a:xfrm>
            <a:off x="11257200" y="6259209"/>
            <a:ext cx="731600" cy="726000"/>
          </a:xfrm>
          <a:prstGeom prst="rect">
            <a:avLst/>
          </a:prstGeom>
        </p:spPr>
        <p:txBody>
          <a:bodyPr spcFirstLastPara="1" vert="horz" wrap="square" lIns="91433" tIns="45700" rIns="91433" bIns="45700" rtlCol="0" anchor="ctr" anchorCtr="0">
            <a:noAutofit/>
          </a:bodyPr>
          <a:lstStyle/>
          <a:p>
            <a:fld id="{00000000-1234-1234-1234-123412341234}" type="slidenum">
              <a:rPr lang="en"/>
              <a:pPr/>
              <a:t>12</a:t>
            </a:fld>
            <a:endParaRPr/>
          </a:p>
        </p:txBody>
      </p:sp>
      <p:sp>
        <p:nvSpPr>
          <p:cNvPr id="435" name="Google Shape;435;p58"/>
          <p:cNvSpPr txBox="1">
            <a:spLocks noGrp="1"/>
          </p:cNvSpPr>
          <p:nvPr>
            <p:ph type="ctrTitle" idx="4294967295"/>
          </p:nvPr>
        </p:nvSpPr>
        <p:spPr>
          <a:xfrm>
            <a:off x="0" y="2053168"/>
            <a:ext cx="6470651" cy="1502833"/>
          </a:xfrm>
          <a:prstGeom prst="rect">
            <a:avLst/>
          </a:prstGeom>
          <a:noFill/>
          <a:ln>
            <a:noFill/>
          </a:ln>
        </p:spPr>
        <p:txBody>
          <a:bodyPr spcFirstLastPara="1" vert="horz" wrap="square" lIns="91433" tIns="45700" rIns="91433" bIns="45700" rtlCol="0" anchor="b" anchorCtr="0">
            <a:noAutofit/>
          </a:bodyPr>
          <a:lstStyle/>
          <a:p>
            <a:pPr>
              <a:spcBef>
                <a:spcPts val="0"/>
              </a:spcBef>
              <a:buClr>
                <a:schemeClr val="dk1"/>
              </a:buClr>
              <a:buSzPts val="4500"/>
            </a:pPr>
            <a:r>
              <a:rPr lang="en-US" sz="4800" dirty="0">
                <a:latin typeface="Open Sans"/>
                <a:ea typeface="Open Sans"/>
                <a:cs typeface="Open Sans"/>
                <a:sym typeface="Open Sans"/>
              </a:rPr>
              <a:t>Overall Environment</a:t>
            </a:r>
            <a:br>
              <a:rPr lang="en-US" sz="4800" dirty="0">
                <a:latin typeface="Open Sans"/>
                <a:ea typeface="Open Sans"/>
                <a:cs typeface="Open Sans"/>
                <a:sym typeface="Open Sans"/>
              </a:rPr>
            </a:br>
            <a:endParaRPr sz="4800" dirty="0">
              <a:latin typeface="Open Sans"/>
              <a:ea typeface="Open Sans"/>
              <a:cs typeface="Open Sans"/>
              <a:sym typeface="Open Sans"/>
            </a:endParaRPr>
          </a:p>
        </p:txBody>
      </p:sp>
      <p:sp>
        <p:nvSpPr>
          <p:cNvPr id="437" name="Google Shape;437;p58"/>
          <p:cNvSpPr txBox="1">
            <a:spLocks noGrp="1"/>
          </p:cNvSpPr>
          <p:nvPr>
            <p:ph type="subTitle" idx="4294967295"/>
          </p:nvPr>
        </p:nvSpPr>
        <p:spPr>
          <a:xfrm>
            <a:off x="6597241" y="1"/>
            <a:ext cx="5222204" cy="6370081"/>
          </a:xfrm>
          <a:prstGeom prst="rect">
            <a:avLst/>
          </a:prstGeom>
          <a:noFill/>
          <a:ln>
            <a:noFill/>
          </a:ln>
        </p:spPr>
        <p:txBody>
          <a:bodyPr spcFirstLastPara="1" vert="horz" wrap="square" lIns="91433" tIns="45700" rIns="91433" bIns="45700" rtlCol="0" anchor="t" anchorCtr="0">
            <a:noAutofit/>
          </a:bodyPr>
          <a:lstStyle/>
          <a:p>
            <a:pPr marL="609585" indent="-482588">
              <a:lnSpc>
                <a:spcPts val="3333"/>
              </a:lnSpc>
              <a:spcBef>
                <a:spcPts val="1067"/>
              </a:spcBef>
              <a:buClr>
                <a:srgbClr val="434343"/>
              </a:buClr>
              <a:buSzPts val="2100"/>
              <a:buFont typeface="Open Sans"/>
              <a:buChar char="●"/>
            </a:pPr>
            <a:r>
              <a:rPr lang="en-US" dirty="0">
                <a:solidFill>
                  <a:srgbClr val="434343"/>
                </a:solidFill>
                <a:latin typeface="Open Sans"/>
                <a:ea typeface="Open Sans"/>
                <a:cs typeface="Open Sans"/>
                <a:sym typeface="Open Sans"/>
              </a:rPr>
              <a:t>Cloud Computing domination; it is all data center computing</a:t>
            </a:r>
          </a:p>
          <a:p>
            <a:pPr lvl="1" indent="-482588">
              <a:lnSpc>
                <a:spcPts val="3333"/>
              </a:lnSpc>
              <a:spcBef>
                <a:spcPts val="1067"/>
              </a:spcBef>
              <a:buClr>
                <a:srgbClr val="434343"/>
              </a:buClr>
              <a:buSzPts val="2100"/>
              <a:buFont typeface="Open Sans"/>
              <a:buChar char="●"/>
            </a:pPr>
            <a:r>
              <a:rPr lang="en-US" dirty="0">
                <a:solidFill>
                  <a:srgbClr val="434343"/>
                </a:solidFill>
                <a:latin typeface="Open Sans"/>
                <a:ea typeface="Open Sans"/>
                <a:cs typeface="Open Sans"/>
                <a:sym typeface="Open Sans"/>
              </a:rPr>
              <a:t>Including HPC offered by Public Clouds</a:t>
            </a:r>
          </a:p>
          <a:p>
            <a:pPr marL="609585" indent="-482588">
              <a:lnSpc>
                <a:spcPts val="3333"/>
              </a:lnSpc>
              <a:spcBef>
                <a:spcPts val="1067"/>
              </a:spcBef>
              <a:buClr>
                <a:srgbClr val="434343"/>
              </a:buClr>
              <a:buSzPts val="2100"/>
              <a:buFont typeface="Open Sans"/>
              <a:buChar char="●"/>
            </a:pPr>
            <a:r>
              <a:rPr lang="en-US" dirty="0">
                <a:solidFill>
                  <a:srgbClr val="434343"/>
                </a:solidFill>
                <a:latin typeface="Open Sans"/>
                <a:ea typeface="Open Sans"/>
                <a:cs typeface="Open Sans"/>
                <a:sym typeface="Open Sans"/>
              </a:rPr>
              <a:t>MLPerf</a:t>
            </a:r>
          </a:p>
          <a:p>
            <a:pPr marL="609585" indent="-482588">
              <a:lnSpc>
                <a:spcPts val="3333"/>
              </a:lnSpc>
              <a:spcBef>
                <a:spcPts val="1067"/>
              </a:spcBef>
              <a:buClr>
                <a:srgbClr val="434343"/>
              </a:buClr>
              <a:buSzPts val="2100"/>
              <a:buFont typeface="Open Sans"/>
              <a:buChar char="●"/>
            </a:pPr>
            <a:r>
              <a:rPr lang="en-US" dirty="0">
                <a:solidFill>
                  <a:srgbClr val="434343"/>
                </a:solidFill>
                <a:latin typeface="Open Sans"/>
                <a:ea typeface="Open Sans"/>
                <a:cs typeface="Open Sans"/>
                <a:sym typeface="Open Sans"/>
              </a:rPr>
              <a:t>Apache Big Data Stack</a:t>
            </a:r>
          </a:p>
          <a:p>
            <a:pPr marL="609585" indent="-482588">
              <a:lnSpc>
                <a:spcPts val="3333"/>
              </a:lnSpc>
              <a:spcBef>
                <a:spcPts val="1067"/>
              </a:spcBef>
              <a:buClr>
                <a:srgbClr val="434343"/>
              </a:buClr>
              <a:buSzPts val="2100"/>
              <a:buFont typeface="Open Sans"/>
              <a:buChar char="●"/>
            </a:pPr>
            <a:r>
              <a:rPr lang="en-US" dirty="0">
                <a:solidFill>
                  <a:srgbClr val="434343"/>
                </a:solidFill>
                <a:latin typeface="Open Sans"/>
                <a:ea typeface="Open Sans"/>
                <a:cs typeface="Open Sans"/>
                <a:sym typeface="Open Sans"/>
              </a:rPr>
              <a:t>5 Computation Paradigms</a:t>
            </a:r>
          </a:p>
          <a:p>
            <a:pPr marL="609585" indent="-482588">
              <a:lnSpc>
                <a:spcPts val="3333"/>
              </a:lnSpc>
              <a:spcBef>
                <a:spcPts val="1067"/>
              </a:spcBef>
              <a:buClr>
                <a:srgbClr val="434343"/>
              </a:buClr>
              <a:buSzPts val="2100"/>
              <a:buFont typeface="Open Sans"/>
              <a:buChar char="●"/>
            </a:pPr>
            <a:r>
              <a:rPr lang="en-US" dirty="0">
                <a:solidFill>
                  <a:srgbClr val="434343"/>
                </a:solidFill>
                <a:latin typeface="Open Sans"/>
                <a:ea typeface="Open Sans"/>
                <a:cs typeface="Open Sans"/>
                <a:sym typeface="Open Sans"/>
              </a:rPr>
              <a:t>Global AI Supercomputer</a:t>
            </a:r>
          </a:p>
          <a:p>
            <a:pPr marL="609585" indent="-482588">
              <a:lnSpc>
                <a:spcPts val="3333"/>
              </a:lnSpc>
              <a:spcBef>
                <a:spcPts val="1067"/>
              </a:spcBef>
              <a:buClr>
                <a:srgbClr val="434343"/>
              </a:buClr>
              <a:buSzPts val="2100"/>
              <a:buFont typeface="Open Sans"/>
              <a:buChar char="●"/>
            </a:pPr>
            <a:r>
              <a:rPr lang="en-US" dirty="0">
                <a:solidFill>
                  <a:srgbClr val="434343"/>
                </a:solidFill>
                <a:latin typeface="Open Sans"/>
                <a:ea typeface="Open Sans"/>
                <a:cs typeface="Open Sans"/>
                <a:sym typeface="Open Sans"/>
              </a:rPr>
              <a:t>Intelligent Cloud and Intelligent Edge </a:t>
            </a:r>
            <a:endParaRPr dirty="0">
              <a:solidFill>
                <a:srgbClr val="434343"/>
              </a:solidFill>
              <a:latin typeface="Open Sans"/>
              <a:ea typeface="Open Sans"/>
              <a:cs typeface="Open Sans"/>
              <a:sym typeface="Open Sans"/>
            </a:endParaRPr>
          </a:p>
        </p:txBody>
      </p:sp>
      <p:cxnSp>
        <p:nvCxnSpPr>
          <p:cNvPr id="439" name="Google Shape;439;p58"/>
          <p:cNvCxnSpPr/>
          <p:nvPr/>
        </p:nvCxnSpPr>
        <p:spPr>
          <a:xfrm>
            <a:off x="543100" y="3942033"/>
            <a:ext cx="2517200" cy="0"/>
          </a:xfrm>
          <a:prstGeom prst="straightConnector1">
            <a:avLst/>
          </a:prstGeom>
          <a:noFill/>
          <a:ln w="19050" cap="flat" cmpd="sng">
            <a:solidFill>
              <a:srgbClr val="B30838"/>
            </a:solidFill>
            <a:prstDash val="solid"/>
            <a:round/>
            <a:headEnd type="none" w="med" len="med"/>
            <a:tailEnd type="none" w="med" len="med"/>
          </a:ln>
        </p:spPr>
      </p:cxnSp>
      <p:sp>
        <p:nvSpPr>
          <p:cNvPr id="2" name="TextBox 1">
            <a:extLst>
              <a:ext uri="{FF2B5EF4-FFF2-40B4-BE49-F238E27FC236}">
                <a16:creationId xmlns:a16="http://schemas.microsoft.com/office/drawing/2014/main" id="{7DD68513-FE51-40F5-A1E2-E262BD0E71A6}"/>
              </a:ext>
            </a:extLst>
          </p:cNvPr>
          <p:cNvSpPr txBox="1"/>
          <p:nvPr/>
        </p:nvSpPr>
        <p:spPr>
          <a:xfrm>
            <a:off x="76761" y="4410635"/>
            <a:ext cx="6019239" cy="1569660"/>
          </a:xfrm>
          <a:prstGeom prst="rect">
            <a:avLst/>
          </a:prstGeom>
          <a:noFill/>
        </p:spPr>
        <p:txBody>
          <a:bodyPr wrap="square" rtlCol="0">
            <a:spAutoFit/>
          </a:bodyPr>
          <a:lstStyle/>
          <a:p>
            <a:pPr marL="380990" indent="-380990">
              <a:buFont typeface="Arial" panose="020B0604020202020204" pitchFamily="34" charset="0"/>
              <a:buChar char="•"/>
            </a:pPr>
            <a:r>
              <a:rPr lang="en-US" sz="2400" dirty="0"/>
              <a:t>Clouds &amp; Deep Learning Lead</a:t>
            </a:r>
          </a:p>
          <a:p>
            <a:pPr marL="380990" indent="-380990">
              <a:buFont typeface="Arial" panose="020B0604020202020204" pitchFamily="34" charset="0"/>
              <a:buChar char="•"/>
            </a:pPr>
            <a:r>
              <a:rPr lang="en-US" sz="2400" dirty="0"/>
              <a:t>Follow and make use of technologies and architectures developed in Industry but exploit for science</a:t>
            </a:r>
          </a:p>
        </p:txBody>
      </p:sp>
    </p:spTree>
    <p:extLst>
      <p:ext uri="{BB962C8B-B14F-4D97-AF65-F5344CB8AC3E}">
        <p14:creationId xmlns:p14="http://schemas.microsoft.com/office/powerpoint/2010/main" val="2979907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Google Shape;533;p69"/>
          <p:cNvPicPr preferRelativeResize="0"/>
          <p:nvPr/>
        </p:nvPicPr>
        <p:blipFill>
          <a:blip r:embed="rId3">
            <a:alphaModFix/>
          </a:blip>
          <a:stretch>
            <a:fillRect/>
          </a:stretch>
        </p:blipFill>
        <p:spPr>
          <a:xfrm>
            <a:off x="1" y="4295001"/>
            <a:ext cx="5979599" cy="2021233"/>
          </a:xfrm>
          <a:prstGeom prst="rect">
            <a:avLst/>
          </a:prstGeom>
          <a:noFill/>
          <a:ln>
            <a:noFill/>
          </a:ln>
        </p:spPr>
      </p:pic>
      <p:pic>
        <p:nvPicPr>
          <p:cNvPr id="534" name="Google Shape;534;p69"/>
          <p:cNvPicPr preferRelativeResize="0"/>
          <p:nvPr/>
        </p:nvPicPr>
        <p:blipFill>
          <a:blip r:embed="rId4">
            <a:alphaModFix/>
          </a:blip>
          <a:stretch>
            <a:fillRect/>
          </a:stretch>
        </p:blipFill>
        <p:spPr>
          <a:xfrm>
            <a:off x="5878001" y="328334"/>
            <a:ext cx="6313999" cy="2488533"/>
          </a:xfrm>
          <a:prstGeom prst="rect">
            <a:avLst/>
          </a:prstGeom>
          <a:noFill/>
          <a:ln>
            <a:noFill/>
          </a:ln>
        </p:spPr>
      </p:pic>
      <p:pic>
        <p:nvPicPr>
          <p:cNvPr id="535" name="Google Shape;535;p69"/>
          <p:cNvPicPr preferRelativeResize="0"/>
          <p:nvPr/>
        </p:nvPicPr>
        <p:blipFill>
          <a:blip r:embed="rId5">
            <a:alphaModFix/>
          </a:blip>
          <a:stretch>
            <a:fillRect/>
          </a:stretch>
        </p:blipFill>
        <p:spPr>
          <a:xfrm>
            <a:off x="5878000" y="2816867"/>
            <a:ext cx="6314000" cy="3499368"/>
          </a:xfrm>
          <a:prstGeom prst="rect">
            <a:avLst/>
          </a:prstGeom>
          <a:noFill/>
          <a:ln>
            <a:noFill/>
          </a:ln>
        </p:spPr>
      </p:pic>
      <p:sp>
        <p:nvSpPr>
          <p:cNvPr id="536" name="Google Shape;536;p69"/>
          <p:cNvSpPr txBox="1">
            <a:spLocks noGrp="1"/>
          </p:cNvSpPr>
          <p:nvPr>
            <p:ph type="body" idx="1"/>
          </p:nvPr>
        </p:nvSpPr>
        <p:spPr>
          <a:xfrm>
            <a:off x="48833" y="965800"/>
            <a:ext cx="5722800" cy="2679200"/>
          </a:xfrm>
          <a:prstGeom prst="rect">
            <a:avLst/>
          </a:prstGeom>
          <a:noFill/>
          <a:ln>
            <a:noFill/>
          </a:ln>
        </p:spPr>
        <p:txBody>
          <a:bodyPr spcFirstLastPara="1" vert="horz" wrap="square" lIns="91433" tIns="45700" rIns="91433" bIns="45700" rtlCol="0" anchor="t" anchorCtr="0">
            <a:noAutofit/>
          </a:bodyPr>
          <a:lstStyle/>
          <a:p>
            <a:pPr marL="609585" indent="-389457">
              <a:lnSpc>
                <a:spcPct val="115000"/>
              </a:lnSpc>
              <a:spcBef>
                <a:spcPts val="1067"/>
              </a:spcBef>
              <a:buClr>
                <a:schemeClr val="dk1"/>
              </a:buClr>
              <a:buSzPts val="1000"/>
            </a:pPr>
            <a:r>
              <a:rPr lang="en" sz="1333" b="1">
                <a:latin typeface="Open Sans"/>
                <a:ea typeface="Open Sans"/>
                <a:cs typeface="Open Sans"/>
                <a:sym typeface="Open Sans"/>
              </a:rPr>
              <a:t>94 percent </a:t>
            </a:r>
            <a:r>
              <a:rPr lang="en" sz="1333">
                <a:latin typeface="Open Sans"/>
                <a:ea typeface="Open Sans"/>
                <a:cs typeface="Open Sans"/>
                <a:sym typeface="Open Sans"/>
              </a:rPr>
              <a:t>of workloads and compute instances will be processed by </a:t>
            </a:r>
            <a:r>
              <a:rPr lang="en" sz="1333" b="1">
                <a:latin typeface="Open Sans"/>
                <a:ea typeface="Open Sans"/>
                <a:cs typeface="Open Sans"/>
                <a:sym typeface="Open Sans"/>
              </a:rPr>
              <a:t>cloud data centers </a:t>
            </a:r>
            <a:r>
              <a:rPr lang="en" sz="1333">
                <a:latin typeface="Open Sans"/>
                <a:ea typeface="Open Sans"/>
                <a:cs typeface="Open Sans"/>
                <a:sym typeface="Open Sans"/>
              </a:rPr>
              <a:t>(22% CAGR) by 2021-- only six percent will be processed by traditional data centers (-5% CAGR).</a:t>
            </a:r>
            <a:endParaRPr sz="1333" b="1">
              <a:latin typeface="Open Sans"/>
              <a:ea typeface="Open Sans"/>
              <a:cs typeface="Open Sans"/>
              <a:sym typeface="Open Sans"/>
            </a:endParaRPr>
          </a:p>
          <a:p>
            <a:pPr marL="609585" indent="-389457">
              <a:lnSpc>
                <a:spcPct val="115000"/>
              </a:lnSpc>
              <a:spcBef>
                <a:spcPts val="1067"/>
              </a:spcBef>
              <a:buClr>
                <a:schemeClr val="dk1"/>
              </a:buClr>
              <a:buSzPts val="1000"/>
            </a:pPr>
            <a:r>
              <a:rPr lang="en" sz="1333" b="1">
                <a:latin typeface="Open Sans"/>
                <a:ea typeface="Open Sans"/>
                <a:cs typeface="Open Sans"/>
                <a:sym typeface="Open Sans"/>
              </a:rPr>
              <a:t>Hyperscale data centers </a:t>
            </a:r>
            <a:r>
              <a:rPr lang="en" sz="1333">
                <a:latin typeface="Open Sans"/>
                <a:ea typeface="Open Sans"/>
                <a:cs typeface="Open Sans"/>
                <a:sym typeface="Open Sans"/>
              </a:rPr>
              <a:t>will grow from 338 in number at the end of 2016 to 628 by 2021. They will represent 53 percent of all installed data center servers by 2021. They form a </a:t>
            </a:r>
            <a:r>
              <a:rPr lang="en" sz="1333">
                <a:solidFill>
                  <a:schemeClr val="dk1"/>
                </a:solidFill>
                <a:latin typeface="Open Sans"/>
                <a:ea typeface="Open Sans"/>
                <a:cs typeface="Open Sans"/>
                <a:sym typeface="Open Sans"/>
              </a:rPr>
              <a:t>distributed Compute (on data) grid with some 50 million servers</a:t>
            </a:r>
            <a:endParaRPr sz="1333">
              <a:latin typeface="Open Sans"/>
              <a:ea typeface="Open Sans"/>
              <a:cs typeface="Open Sans"/>
              <a:sym typeface="Open Sans"/>
            </a:endParaRPr>
          </a:p>
          <a:p>
            <a:pPr marL="609585" indent="-389457">
              <a:lnSpc>
                <a:spcPct val="115000"/>
              </a:lnSpc>
              <a:spcBef>
                <a:spcPts val="1067"/>
              </a:spcBef>
              <a:buClr>
                <a:schemeClr val="dk1"/>
              </a:buClr>
              <a:buSzPts val="1000"/>
              <a:buFont typeface="Open Sans"/>
              <a:buChar char="•"/>
            </a:pPr>
            <a:r>
              <a:rPr lang="en" sz="1333">
                <a:latin typeface="Open Sans"/>
                <a:ea typeface="Open Sans"/>
                <a:cs typeface="Open Sans"/>
                <a:sym typeface="Open Sans"/>
              </a:rPr>
              <a:t>Analysis from CISCO </a:t>
            </a:r>
            <a:r>
              <a:rPr lang="en" sz="1333" u="sng">
                <a:solidFill>
                  <a:schemeClr val="hlink"/>
                </a:solidFill>
                <a:latin typeface="Open Sans"/>
                <a:ea typeface="Open Sans"/>
                <a:cs typeface="Open Sans"/>
                <a:sym typeface="Open Sans"/>
                <a:hlinkClick r:id="rId6"/>
              </a:rPr>
              <a:t>https://www.cisco.com/c/en/us/solutions/collateral/service-provider/global-cloud-index-gci/white-paper-c11-738085.html</a:t>
            </a:r>
            <a:r>
              <a:rPr lang="en" sz="1333">
                <a:latin typeface="Open Sans"/>
                <a:ea typeface="Open Sans"/>
                <a:cs typeface="Open Sans"/>
                <a:sym typeface="Open Sans"/>
              </a:rPr>
              <a:t> updated November 2018</a:t>
            </a:r>
            <a:endParaRPr sz="1333">
              <a:latin typeface="Open Sans"/>
              <a:ea typeface="Open Sans"/>
              <a:cs typeface="Open Sans"/>
              <a:sym typeface="Open Sans"/>
            </a:endParaRPr>
          </a:p>
        </p:txBody>
      </p:sp>
      <p:sp>
        <p:nvSpPr>
          <p:cNvPr id="538" name="Google Shape;538;p69"/>
          <p:cNvSpPr txBox="1"/>
          <p:nvPr/>
        </p:nvSpPr>
        <p:spPr>
          <a:xfrm>
            <a:off x="6205085" y="564540"/>
            <a:ext cx="1176800" cy="769600"/>
          </a:xfrm>
          <a:prstGeom prst="rect">
            <a:avLst/>
          </a:prstGeom>
          <a:noFill/>
          <a:ln>
            <a:noFill/>
          </a:ln>
        </p:spPr>
        <p:txBody>
          <a:bodyPr spcFirstLastPara="1" wrap="square" lIns="121900" tIns="60933" rIns="121900" bIns="60933" anchor="t" anchorCtr="0">
            <a:noAutofit/>
          </a:bodyPr>
          <a:lstStyle/>
          <a:p>
            <a:r>
              <a:rPr lang="en" sz="1400" b="1">
                <a:solidFill>
                  <a:srgbClr val="000000"/>
                </a:solidFill>
                <a:latin typeface="Arial"/>
                <a:ea typeface="Arial"/>
                <a:cs typeface="Arial"/>
                <a:sym typeface="Arial"/>
              </a:rPr>
              <a:t>Number of instances per server</a:t>
            </a:r>
            <a:endParaRPr sz="1400" b="1">
              <a:solidFill>
                <a:srgbClr val="000000"/>
              </a:solidFill>
              <a:latin typeface="Arial"/>
              <a:ea typeface="Arial"/>
              <a:cs typeface="Arial"/>
              <a:sym typeface="Arial"/>
            </a:endParaRPr>
          </a:p>
        </p:txBody>
      </p:sp>
      <p:sp>
        <p:nvSpPr>
          <p:cNvPr id="539" name="Google Shape;539;p69"/>
          <p:cNvSpPr txBox="1"/>
          <p:nvPr/>
        </p:nvSpPr>
        <p:spPr>
          <a:xfrm>
            <a:off x="6132371" y="2936881"/>
            <a:ext cx="1351200" cy="1226000"/>
          </a:xfrm>
          <a:prstGeom prst="rect">
            <a:avLst/>
          </a:prstGeom>
          <a:noFill/>
          <a:ln>
            <a:noFill/>
          </a:ln>
        </p:spPr>
        <p:txBody>
          <a:bodyPr spcFirstLastPara="1" wrap="square" lIns="121900" tIns="60933" rIns="121900" bIns="60933" anchor="t" anchorCtr="0">
            <a:noAutofit/>
          </a:bodyPr>
          <a:lstStyle/>
          <a:p>
            <a:r>
              <a:rPr lang="en" sz="1400" b="1">
                <a:solidFill>
                  <a:srgbClr val="000000"/>
                </a:solidFill>
                <a:latin typeface="Arial"/>
                <a:ea typeface="Arial"/>
                <a:cs typeface="Arial"/>
                <a:sym typeface="Arial"/>
              </a:rPr>
              <a:t>Number of Cloud Data Centers</a:t>
            </a:r>
            <a:endParaRPr sz="2400"/>
          </a:p>
        </p:txBody>
      </p:sp>
      <p:cxnSp>
        <p:nvCxnSpPr>
          <p:cNvPr id="540" name="Google Shape;540;p69"/>
          <p:cNvCxnSpPr/>
          <p:nvPr/>
        </p:nvCxnSpPr>
        <p:spPr>
          <a:xfrm>
            <a:off x="371033" y="949267"/>
            <a:ext cx="2517200" cy="0"/>
          </a:xfrm>
          <a:prstGeom prst="straightConnector1">
            <a:avLst/>
          </a:prstGeom>
          <a:noFill/>
          <a:ln w="19050" cap="flat" cmpd="sng">
            <a:solidFill>
              <a:srgbClr val="B30838"/>
            </a:solidFill>
            <a:prstDash val="solid"/>
            <a:round/>
            <a:headEnd type="none" w="med" len="med"/>
            <a:tailEnd type="none" w="med" len="med"/>
          </a:ln>
        </p:spPr>
      </p:cxnSp>
      <p:sp>
        <p:nvSpPr>
          <p:cNvPr id="541" name="Google Shape;541;p69"/>
          <p:cNvSpPr txBox="1">
            <a:spLocks noGrp="1"/>
          </p:cNvSpPr>
          <p:nvPr>
            <p:ph type="title"/>
          </p:nvPr>
        </p:nvSpPr>
        <p:spPr>
          <a:xfrm>
            <a:off x="276967" y="206733"/>
            <a:ext cx="9630000" cy="726000"/>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 sz="2667">
                <a:solidFill>
                  <a:srgbClr val="515151"/>
                </a:solidFill>
              </a:rPr>
              <a:t>Dominance of Cloud Computing</a:t>
            </a:r>
            <a:endParaRPr sz="2667" b="0">
              <a:solidFill>
                <a:srgbClr val="515151"/>
              </a:solidFill>
              <a:latin typeface="Open Sans SemiBold"/>
              <a:ea typeface="Open Sans SemiBold"/>
              <a:cs typeface="Open Sans SemiBold"/>
              <a:sym typeface="Open Sans SemiBold"/>
            </a:endParaRPr>
          </a:p>
        </p:txBody>
      </p:sp>
      <p:sp>
        <p:nvSpPr>
          <p:cNvPr id="542" name="Google Shape;542;p69"/>
          <p:cNvSpPr txBox="1"/>
          <p:nvPr/>
        </p:nvSpPr>
        <p:spPr>
          <a:xfrm>
            <a:off x="48827" y="4409296"/>
            <a:ext cx="1261600" cy="1415600"/>
          </a:xfrm>
          <a:prstGeom prst="rect">
            <a:avLst/>
          </a:prstGeom>
          <a:noFill/>
          <a:ln>
            <a:noFill/>
          </a:ln>
        </p:spPr>
        <p:txBody>
          <a:bodyPr spcFirstLastPara="1" wrap="square" lIns="121900" tIns="60933" rIns="121900" bIns="60933" anchor="t" anchorCtr="0">
            <a:noAutofit/>
          </a:bodyPr>
          <a:lstStyle/>
          <a:p>
            <a:r>
              <a:rPr lang="en" sz="1400" b="1">
                <a:solidFill>
                  <a:srgbClr val="000000"/>
                </a:solidFill>
                <a:latin typeface="Arial"/>
                <a:ea typeface="Arial"/>
                <a:cs typeface="Arial"/>
                <a:sym typeface="Arial"/>
              </a:rPr>
              <a:t>Number of Public or Private Cloud Data Center Instances</a:t>
            </a:r>
            <a:endParaRPr sz="2400"/>
          </a:p>
        </p:txBody>
      </p:sp>
      <p:sp>
        <p:nvSpPr>
          <p:cNvPr id="543" name="Google Shape;543;p69"/>
          <p:cNvSpPr txBox="1">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13</a:t>
            </a:fld>
            <a:endParaRPr/>
          </a:p>
        </p:txBody>
      </p:sp>
      <p:sp>
        <p:nvSpPr>
          <p:cNvPr id="2" name="Date Placeholder 1">
            <a:extLst>
              <a:ext uri="{FF2B5EF4-FFF2-40B4-BE49-F238E27FC236}">
                <a16:creationId xmlns:a16="http://schemas.microsoft.com/office/drawing/2014/main" id="{A9FEDD4B-F4C6-4E80-936E-3BEC1517BB39}"/>
              </a:ext>
            </a:extLst>
          </p:cNvPr>
          <p:cNvSpPr>
            <a:spLocks noGrp="1"/>
          </p:cNvSpPr>
          <p:nvPr>
            <p:ph type="dt" sz="half" idx="10"/>
          </p:nvPr>
        </p:nvSpPr>
        <p:spPr/>
        <p:txBody>
          <a:bodyPr/>
          <a:lstStyle/>
          <a:p>
            <a:r>
              <a:rPr lang="en-US">
                <a:solidFill>
                  <a:prstClr val="black">
                    <a:tint val="75000"/>
                  </a:prstClr>
                </a:solidFill>
              </a:rPr>
              <a:t>9/17/2019</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1"/>
          <p:cNvSpPr txBox="1">
            <a:spLocks noGrp="1"/>
          </p:cNvSpPr>
          <p:nvPr>
            <p:ph type="title"/>
          </p:nvPr>
        </p:nvSpPr>
        <p:spPr>
          <a:xfrm>
            <a:off x="533400" y="290833"/>
            <a:ext cx="10515600" cy="726000"/>
          </a:xfrm>
          <a:prstGeom prst="rect">
            <a:avLst/>
          </a:prstGeom>
          <a:noFill/>
          <a:ln>
            <a:noFill/>
          </a:ln>
        </p:spPr>
        <p:txBody>
          <a:bodyPr spcFirstLastPara="1" vert="horz" wrap="square" lIns="91433" tIns="45700" rIns="91433" bIns="45700" rtlCol="0" anchor="ctr" anchorCtr="0">
            <a:noAutofit/>
          </a:bodyPr>
          <a:lstStyle/>
          <a:p>
            <a:pPr>
              <a:spcBef>
                <a:spcPts val="0"/>
              </a:spcBef>
              <a:buClr>
                <a:schemeClr val="dk1"/>
              </a:buClr>
              <a:buSzPts val="1400"/>
            </a:pPr>
            <a:endParaRPr/>
          </a:p>
        </p:txBody>
      </p:sp>
      <p:sp>
        <p:nvSpPr>
          <p:cNvPr id="557" name="Google Shape;557;p71"/>
          <p:cNvSpPr txBox="1">
            <a:spLocks noGrp="1"/>
          </p:cNvSpPr>
          <p:nvPr>
            <p:ph type="body" idx="1"/>
          </p:nvPr>
        </p:nvSpPr>
        <p:spPr>
          <a:xfrm>
            <a:off x="838200" y="1825625"/>
            <a:ext cx="10515600" cy="4351339"/>
          </a:xfrm>
          <a:prstGeom prst="rect">
            <a:avLst/>
          </a:prstGeom>
          <a:noFill/>
          <a:ln>
            <a:noFill/>
          </a:ln>
        </p:spPr>
        <p:txBody>
          <a:bodyPr spcFirstLastPara="1" vert="horz" wrap="square" lIns="91433" tIns="45700" rIns="91433" bIns="45700" rtlCol="0" anchor="t" anchorCtr="0">
            <a:noAutofit/>
          </a:bodyPr>
          <a:lstStyle/>
          <a:p>
            <a:pPr marL="609585" indent="-304792">
              <a:spcBef>
                <a:spcPts val="1067"/>
              </a:spcBef>
              <a:buClr>
                <a:schemeClr val="dk1"/>
              </a:buClr>
              <a:buSzPts val="1400"/>
              <a:buNone/>
            </a:pPr>
            <a:endParaRPr/>
          </a:p>
        </p:txBody>
      </p:sp>
      <p:sp>
        <p:nvSpPr>
          <p:cNvPr id="558" name="Google Shape;558;p71"/>
          <p:cNvSpPr txBox="1">
            <a:spLocks noGrp="1"/>
          </p:cNvSpPr>
          <p:nvPr>
            <p:ph type="dt" idx="4294967295"/>
          </p:nvPr>
        </p:nvSpPr>
        <p:spPr>
          <a:xfrm>
            <a:off x="9438094" y="6370638"/>
            <a:ext cx="1292881" cy="365125"/>
          </a:xfrm>
          <a:prstGeom prst="rect">
            <a:avLst/>
          </a:prstGeom>
          <a:noFill/>
          <a:ln>
            <a:noFill/>
          </a:ln>
        </p:spPr>
        <p:txBody>
          <a:bodyPr spcFirstLastPara="1" vert="horz" wrap="square" lIns="91433" tIns="45700" rIns="91433" bIns="45700" rtlCol="0" anchor="ctr" anchorCtr="0">
            <a:noAutofit/>
          </a:bodyPr>
          <a:lstStyle/>
          <a:p>
            <a:pPr>
              <a:buSzPts val="1100"/>
            </a:pPr>
            <a:r>
              <a:rPr lang="en-US"/>
              <a:t>9/17/2019</a:t>
            </a:r>
            <a:endParaRPr/>
          </a:p>
        </p:txBody>
      </p:sp>
      <p:sp>
        <p:nvSpPr>
          <p:cNvPr id="559" name="Google Shape;559;p71"/>
          <p:cNvSpPr txBox="1">
            <a:spLocks noGrp="1"/>
          </p:cNvSpPr>
          <p:nvPr>
            <p:ph type="sldNum" idx="4294967295"/>
          </p:nvPr>
        </p:nvSpPr>
        <p:spPr>
          <a:xfrm>
            <a:off x="276967" y="6386200"/>
            <a:ext cx="8564800" cy="472000"/>
          </a:xfrm>
          <a:prstGeom prst="rect">
            <a:avLst/>
          </a:prstGeom>
          <a:noFill/>
          <a:ln>
            <a:noFill/>
          </a:ln>
        </p:spPr>
        <p:txBody>
          <a:bodyPr spcFirstLastPara="1" vert="horz" wrap="square" lIns="91433" tIns="45700" rIns="91433" bIns="45700" rtlCol="0" anchor="ctr" anchorCtr="0">
            <a:noAutofit/>
          </a:bodyPr>
          <a:lstStyle/>
          <a:p>
            <a:pPr algn="l"/>
            <a:r>
              <a:rPr lang="en"/>
              <a:t>PERSPECTIVES ON HIGH-PERFORMANCE COMPUTING IN A BIG DATA WORLD</a:t>
            </a:r>
            <a:endParaRPr/>
          </a:p>
        </p:txBody>
      </p:sp>
      <p:grpSp>
        <p:nvGrpSpPr>
          <p:cNvPr id="560" name="Google Shape;560;p71"/>
          <p:cNvGrpSpPr/>
          <p:nvPr/>
        </p:nvGrpSpPr>
        <p:grpSpPr>
          <a:xfrm>
            <a:off x="1" y="0"/>
            <a:ext cx="12191740" cy="6858000"/>
            <a:chOff x="0" y="0"/>
            <a:chExt cx="8741688" cy="5143500"/>
          </a:xfrm>
        </p:grpSpPr>
        <p:pic>
          <p:nvPicPr>
            <p:cNvPr id="561" name="Google Shape;561;p71"/>
            <p:cNvPicPr preferRelativeResize="0"/>
            <p:nvPr/>
          </p:nvPicPr>
          <p:blipFill rotWithShape="1">
            <a:blip r:embed="rId3">
              <a:alphaModFix/>
            </a:blip>
            <a:srcRect/>
            <a:stretch/>
          </p:blipFill>
          <p:spPr>
            <a:xfrm>
              <a:off x="4451881" y="0"/>
              <a:ext cx="4289807" cy="5143500"/>
            </a:xfrm>
            <a:prstGeom prst="rect">
              <a:avLst/>
            </a:prstGeom>
            <a:noFill/>
            <a:ln>
              <a:noFill/>
            </a:ln>
          </p:spPr>
        </p:pic>
        <p:pic>
          <p:nvPicPr>
            <p:cNvPr id="562" name="Google Shape;562;p71"/>
            <p:cNvPicPr preferRelativeResize="0"/>
            <p:nvPr/>
          </p:nvPicPr>
          <p:blipFill rotWithShape="1">
            <a:blip r:embed="rId4">
              <a:alphaModFix/>
            </a:blip>
            <a:srcRect/>
            <a:stretch/>
          </p:blipFill>
          <p:spPr>
            <a:xfrm>
              <a:off x="0" y="0"/>
              <a:ext cx="4451881" cy="5143500"/>
            </a:xfrm>
            <a:prstGeom prst="rect">
              <a:avLst/>
            </a:prstGeom>
            <a:noFill/>
            <a:ln>
              <a:noFill/>
            </a:ln>
          </p:spPr>
        </p:pic>
        <p:sp>
          <p:nvSpPr>
            <p:cNvPr id="563" name="Google Shape;563;p71"/>
            <p:cNvSpPr txBox="1"/>
            <p:nvPr/>
          </p:nvSpPr>
          <p:spPr>
            <a:xfrm>
              <a:off x="5105072" y="4029559"/>
              <a:ext cx="3511986" cy="400110"/>
            </a:xfrm>
            <a:prstGeom prst="rect">
              <a:avLst/>
            </a:prstGeom>
            <a:noFill/>
            <a:ln>
              <a:noFill/>
            </a:ln>
          </p:spPr>
          <p:txBody>
            <a:bodyPr spcFirstLastPara="1" wrap="square" lIns="121900" tIns="60933" rIns="121900" bIns="60933" anchor="t" anchorCtr="0">
              <a:noAutofit/>
            </a:bodyPr>
            <a:lstStyle/>
            <a:p>
              <a:r>
                <a:rPr lang="en" sz="2667" b="1">
                  <a:solidFill>
                    <a:srgbClr val="000000"/>
                  </a:solidFill>
                  <a:latin typeface="Arial"/>
                  <a:ea typeface="Arial"/>
                  <a:cs typeface="Arial"/>
                  <a:sym typeface="Arial"/>
                </a:rPr>
                <a:t>Note Industry Dominance</a:t>
              </a:r>
              <a:endParaRPr sz="2400"/>
            </a:p>
          </p:txBody>
        </p:sp>
      </p:grpSp>
      <p:sp>
        <p:nvSpPr>
          <p:cNvPr id="564" name="Google Shape;564;p71"/>
          <p:cNvSpPr txBox="1"/>
          <p:nvPr/>
        </p:nvSpPr>
        <p:spPr>
          <a:xfrm>
            <a:off x="147300" y="2303200"/>
            <a:ext cx="6316400" cy="2048400"/>
          </a:xfrm>
          <a:prstGeom prst="rect">
            <a:avLst/>
          </a:prstGeom>
          <a:solidFill>
            <a:schemeClr val="lt1"/>
          </a:solidFill>
          <a:ln>
            <a:noFill/>
          </a:ln>
        </p:spPr>
        <p:txBody>
          <a:bodyPr spcFirstLastPara="1" wrap="square" lIns="121900" tIns="121900" rIns="121900" bIns="121900" anchor="t" anchorCtr="0">
            <a:noAutofit/>
          </a:bodyPr>
          <a:lstStyle/>
          <a:p>
            <a:r>
              <a:rPr lang="en" sz="1600" u="sng">
                <a:solidFill>
                  <a:srgbClr val="135384"/>
                </a:solidFill>
                <a:highlight>
                  <a:srgbClr val="F7F7F7"/>
                </a:highlight>
                <a:hlinkClick r:id="rId5"/>
              </a:rPr>
              <a:t>MLPerf's mission</a:t>
            </a:r>
            <a:r>
              <a:rPr lang="en" sz="1600">
                <a:solidFill>
                  <a:srgbClr val="515151"/>
                </a:solidFill>
                <a:highlight>
                  <a:srgbClr val="F7F7F7"/>
                </a:highlight>
              </a:rPr>
              <a:t> is to build fair and useful benchmarks for measuring training and inference performance of ML hardware, software, and services. </a:t>
            </a:r>
            <a:r>
              <a:rPr lang="en" sz="1600" u="sng">
                <a:solidFill>
                  <a:srgbClr val="135384"/>
                </a:solidFill>
                <a:highlight>
                  <a:srgbClr val="F7F7F7"/>
                </a:highlight>
                <a:hlinkClick r:id="rId6"/>
              </a:rPr>
              <a:t>MLPerf was founded in February, 2018</a:t>
            </a:r>
            <a:r>
              <a:rPr lang="en" sz="1600">
                <a:solidFill>
                  <a:srgbClr val="515151"/>
                </a:solidFill>
                <a:highlight>
                  <a:srgbClr val="F7F7F7"/>
                </a:highlight>
              </a:rPr>
              <a:t> as a collaboration of </a:t>
            </a:r>
            <a:r>
              <a:rPr lang="en" sz="1600" u="sng">
                <a:solidFill>
                  <a:srgbClr val="135384"/>
                </a:solidFill>
                <a:highlight>
                  <a:srgbClr val="F7F7F7"/>
                </a:highlight>
                <a:hlinkClick r:id="rId7"/>
              </a:rPr>
              <a:t>companies</a:t>
            </a:r>
            <a:r>
              <a:rPr lang="en" sz="1600">
                <a:solidFill>
                  <a:srgbClr val="515151"/>
                </a:solidFill>
                <a:highlight>
                  <a:srgbClr val="F7F7F7"/>
                </a:highlight>
              </a:rPr>
              <a:t> and </a:t>
            </a:r>
            <a:r>
              <a:rPr lang="en" sz="1600" u="sng">
                <a:solidFill>
                  <a:srgbClr val="135384"/>
                </a:solidFill>
                <a:highlight>
                  <a:srgbClr val="F7F7F7"/>
                </a:highlight>
                <a:hlinkClick r:id="rId8"/>
              </a:rPr>
              <a:t>researchers from educational institutions</a:t>
            </a:r>
            <a:r>
              <a:rPr lang="en" sz="1600">
                <a:solidFill>
                  <a:srgbClr val="515151"/>
                </a:solidFill>
                <a:highlight>
                  <a:srgbClr val="F7F7F7"/>
                </a:highlight>
              </a:rPr>
              <a:t>. MLPerf is presently led by volunteer </a:t>
            </a:r>
            <a:r>
              <a:rPr lang="en" sz="1600" u="sng">
                <a:solidFill>
                  <a:srgbClr val="135384"/>
                </a:solidFill>
                <a:highlight>
                  <a:srgbClr val="F7F7F7"/>
                </a:highlight>
                <a:hlinkClick r:id="rId9"/>
              </a:rPr>
              <a:t>working group chairs</a:t>
            </a:r>
            <a:r>
              <a:rPr lang="en" sz="1600">
                <a:solidFill>
                  <a:srgbClr val="515151"/>
                </a:solidFill>
                <a:highlight>
                  <a:srgbClr val="F7F7F7"/>
                </a:highlight>
              </a:rPr>
              <a:t>. MLPerf could not exist without </a:t>
            </a:r>
            <a:r>
              <a:rPr lang="en" sz="1600" u="sng">
                <a:solidFill>
                  <a:srgbClr val="135384"/>
                </a:solidFill>
                <a:highlight>
                  <a:srgbClr val="F7F7F7"/>
                </a:highlight>
                <a:hlinkClick r:id="rId10"/>
              </a:rPr>
              <a:t>open source code and publically available datasets</a:t>
            </a:r>
            <a:r>
              <a:rPr lang="en" sz="1600">
                <a:solidFill>
                  <a:srgbClr val="515151"/>
                </a:solidFill>
                <a:highlight>
                  <a:srgbClr val="F7F7F7"/>
                </a:highlight>
              </a:rPr>
              <a:t> others have generously contributed to the community.</a:t>
            </a:r>
            <a:endParaRPr sz="2400">
              <a:latin typeface="Calibri"/>
              <a:ea typeface="Calibri"/>
              <a:cs typeface="Calibri"/>
              <a:sym typeface="Calibri"/>
            </a:endParaRPr>
          </a:p>
        </p:txBody>
      </p:sp>
      <p:sp>
        <p:nvSpPr>
          <p:cNvPr id="565" name="Google Shape;565;p71"/>
          <p:cNvSpPr txBox="1"/>
          <p:nvPr/>
        </p:nvSpPr>
        <p:spPr>
          <a:xfrm>
            <a:off x="203200" y="4442000"/>
            <a:ext cx="5826800" cy="2416000"/>
          </a:xfrm>
          <a:prstGeom prst="rect">
            <a:avLst/>
          </a:prstGeom>
          <a:solidFill>
            <a:schemeClr val="lt1"/>
          </a:solidFill>
          <a:ln>
            <a:noFill/>
          </a:ln>
        </p:spPr>
        <p:txBody>
          <a:bodyPr spcFirstLastPara="1" wrap="square" lIns="121900" tIns="121900" rIns="121900" bIns="121900" anchor="t" anchorCtr="0">
            <a:noAutofit/>
          </a:bodyPr>
          <a:lstStyle/>
          <a:p>
            <a:pPr>
              <a:lnSpc>
                <a:spcPct val="118181"/>
              </a:lnSpc>
              <a:buClr>
                <a:schemeClr val="dk1"/>
              </a:buClr>
              <a:buSzPts val="1100"/>
            </a:pPr>
            <a:r>
              <a:rPr lang="en" sz="3200" b="1">
                <a:solidFill>
                  <a:srgbClr val="135384"/>
                </a:solidFill>
              </a:rPr>
              <a:t>Get Involved</a:t>
            </a:r>
            <a:endParaRPr sz="3200" b="1">
              <a:solidFill>
                <a:srgbClr val="515151"/>
              </a:solidFill>
            </a:endParaRPr>
          </a:p>
          <a:p>
            <a:pPr marL="609585" indent="-406390">
              <a:lnSpc>
                <a:spcPct val="115000"/>
              </a:lnSpc>
              <a:spcBef>
                <a:spcPts val="2000"/>
              </a:spcBef>
              <a:buClr>
                <a:srgbClr val="515151"/>
              </a:buClr>
              <a:buSzPts val="1200"/>
              <a:buChar char="●"/>
            </a:pPr>
            <a:r>
              <a:rPr lang="en" sz="1600" u="sng">
                <a:solidFill>
                  <a:srgbClr val="135384"/>
                </a:solidFill>
                <a:hlinkClick r:id="rId11"/>
              </a:rPr>
              <a:t>Join the forum</a:t>
            </a:r>
            <a:endParaRPr sz="1600" u="sng">
              <a:solidFill>
                <a:srgbClr val="135384"/>
              </a:solidFill>
              <a:hlinkClick r:id="rId11"/>
            </a:endParaRPr>
          </a:p>
          <a:p>
            <a:pPr marL="609585" indent="-406390">
              <a:lnSpc>
                <a:spcPct val="115000"/>
              </a:lnSpc>
              <a:buClr>
                <a:srgbClr val="515151"/>
              </a:buClr>
              <a:buSzPts val="1200"/>
              <a:buChar char="●"/>
            </a:pPr>
            <a:r>
              <a:rPr lang="en" sz="1600" u="sng">
                <a:solidFill>
                  <a:srgbClr val="135384"/>
                </a:solidFill>
                <a:hlinkClick r:id="rId12"/>
              </a:rPr>
              <a:t>Join working groups</a:t>
            </a:r>
            <a:endParaRPr sz="1600" u="sng">
              <a:solidFill>
                <a:srgbClr val="135384"/>
              </a:solidFill>
              <a:hlinkClick r:id="rId12"/>
            </a:endParaRPr>
          </a:p>
          <a:p>
            <a:pPr marL="609585" indent="-406390">
              <a:lnSpc>
                <a:spcPct val="115000"/>
              </a:lnSpc>
              <a:buClr>
                <a:srgbClr val="515151"/>
              </a:buClr>
              <a:buSzPts val="1200"/>
              <a:buChar char="●"/>
            </a:pPr>
            <a:r>
              <a:rPr lang="en" sz="1600" u="sng">
                <a:solidFill>
                  <a:srgbClr val="135384"/>
                </a:solidFill>
                <a:hlinkClick r:id="rId13"/>
              </a:rPr>
              <a:t>Attend community meetings</a:t>
            </a:r>
            <a:endParaRPr sz="1600" u="sng">
              <a:solidFill>
                <a:srgbClr val="135384"/>
              </a:solidFill>
              <a:hlinkClick r:id="rId13"/>
            </a:endParaRPr>
          </a:p>
          <a:p>
            <a:pPr marL="609585" indent="-406390">
              <a:lnSpc>
                <a:spcPct val="115000"/>
              </a:lnSpc>
              <a:buClr>
                <a:srgbClr val="515151"/>
              </a:buClr>
              <a:buSzPts val="1200"/>
              <a:buChar char="●"/>
            </a:pPr>
            <a:r>
              <a:rPr lang="en" sz="1600" u="sng">
                <a:solidFill>
                  <a:srgbClr val="135384"/>
                </a:solidFill>
                <a:hlinkClick r:id="rId14"/>
              </a:rPr>
              <a:t>Make your organization an official supporter of MLPerf</a:t>
            </a:r>
            <a:endParaRPr sz="1600" u="sng">
              <a:solidFill>
                <a:srgbClr val="135384"/>
              </a:solidFill>
              <a:hlinkClick r:id="rId14"/>
            </a:endParaRPr>
          </a:p>
          <a:p>
            <a:pPr marL="609585" indent="-406390">
              <a:lnSpc>
                <a:spcPct val="115000"/>
              </a:lnSpc>
              <a:buClr>
                <a:srgbClr val="515151"/>
              </a:buClr>
              <a:buSzPts val="1200"/>
              <a:buChar char="●"/>
            </a:pPr>
            <a:r>
              <a:rPr lang="en" sz="1600" u="sng">
                <a:solidFill>
                  <a:srgbClr val="135384"/>
                </a:solidFill>
                <a:hlinkClick r:id="rId15"/>
              </a:rPr>
              <a:t>Ask questions, or raise issues</a:t>
            </a:r>
            <a:endParaRPr sz="1600" u="sng">
              <a:solidFill>
                <a:srgbClr val="135384"/>
              </a:solidFill>
              <a:hlinkClick r:id="rId15"/>
            </a:endParaRPr>
          </a:p>
          <a:p>
            <a:pPr>
              <a:spcBef>
                <a:spcPts val="1600"/>
              </a:spcBef>
            </a:pPr>
            <a:endParaRPr sz="2400">
              <a:latin typeface="Calibri"/>
              <a:ea typeface="Calibri"/>
              <a:cs typeface="Calibri"/>
              <a:sym typeface="Calibri"/>
            </a:endParaRPr>
          </a:p>
        </p:txBody>
      </p:sp>
      <p:pic>
        <p:nvPicPr>
          <p:cNvPr id="566" name="Google Shape;566;p71"/>
          <p:cNvPicPr preferRelativeResize="0"/>
          <p:nvPr/>
        </p:nvPicPr>
        <p:blipFill>
          <a:blip r:embed="rId16">
            <a:alphaModFix/>
          </a:blip>
          <a:stretch>
            <a:fillRect/>
          </a:stretch>
        </p:blipFill>
        <p:spPr>
          <a:xfrm>
            <a:off x="2977833" y="4331383"/>
            <a:ext cx="3243011" cy="1496767"/>
          </a:xfrm>
          <a:prstGeom prst="rect">
            <a:avLst/>
          </a:prstGeom>
          <a:noFill/>
          <a:ln>
            <a:noFill/>
          </a:ln>
        </p:spPr>
      </p:pic>
      <p:sp>
        <p:nvSpPr>
          <p:cNvPr id="567" name="Google Shape;567;p71"/>
          <p:cNvSpPr txBox="1">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102037-BF66-4710-87FB-F646B0BBB3D6}"/>
              </a:ext>
            </a:extLst>
          </p:cNvPr>
          <p:cNvSpPr>
            <a:spLocks noGrp="1"/>
          </p:cNvSpPr>
          <p:nvPr>
            <p:ph type="title"/>
          </p:nvPr>
        </p:nvSpPr>
        <p:spPr>
          <a:xfrm>
            <a:off x="-31236" y="2327988"/>
            <a:ext cx="2794651" cy="1440123"/>
          </a:xfrm>
        </p:spPr>
        <p:txBody>
          <a:bodyPr>
            <a:noAutofit/>
          </a:bodyPr>
          <a:lstStyle/>
          <a:p>
            <a:r>
              <a:rPr lang="en-US" sz="3200" dirty="0"/>
              <a:t>ABDS</a:t>
            </a:r>
            <a:br>
              <a:rPr lang="en-US" sz="3200" dirty="0"/>
            </a:br>
            <a:r>
              <a:rPr lang="en-US" sz="3200" dirty="0"/>
              <a:t>Apache Big Data Stack</a:t>
            </a:r>
            <a:br>
              <a:rPr lang="en-US" sz="3200" dirty="0"/>
            </a:br>
            <a:br>
              <a:rPr lang="en-US" sz="3200" dirty="0"/>
            </a:br>
            <a:br>
              <a:rPr lang="en-US" sz="3200" dirty="0"/>
            </a:br>
            <a:r>
              <a:rPr lang="en-US" sz="3200" dirty="0"/>
              <a:t>HPC-ABDS is an integrated wide range of HPC and Big Data technologies</a:t>
            </a:r>
            <a:r>
              <a:rPr lang="en-US" sz="2800" dirty="0"/>
              <a:t>.</a:t>
            </a:r>
            <a:br>
              <a:rPr lang="en-US" sz="3200" dirty="0"/>
            </a:br>
            <a:r>
              <a:rPr lang="en-US" sz="2000" dirty="0"/>
              <a:t>I gave up updating list in January 2016!</a:t>
            </a:r>
            <a:br>
              <a:rPr lang="en-US" sz="2000" dirty="0"/>
            </a:br>
            <a:br>
              <a:rPr lang="en-US" sz="2000" dirty="0"/>
            </a:br>
            <a:r>
              <a:rPr lang="en-US" sz="2000" dirty="0"/>
              <a:t>21 layers</a:t>
            </a:r>
            <a:endParaRPr lang="en-US" sz="3200" dirty="0"/>
          </a:p>
        </p:txBody>
      </p:sp>
      <p:sp>
        <p:nvSpPr>
          <p:cNvPr id="3" name="Slide Number Placeholder 2">
            <a:extLst>
              <a:ext uri="{FF2B5EF4-FFF2-40B4-BE49-F238E27FC236}">
                <a16:creationId xmlns:a16="http://schemas.microsoft.com/office/drawing/2014/main" id="{9D699F03-CAFC-48C3-8E81-EABAD62BE8D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15</a:t>
            </a:fld>
            <a:endParaRPr lang="en-US">
              <a:solidFill>
                <a:prstClr val="black">
                  <a:tint val="75000"/>
                </a:prstClr>
              </a:solidFill>
            </a:endParaRPr>
          </a:p>
        </p:txBody>
      </p:sp>
      <p:pic>
        <p:nvPicPr>
          <p:cNvPr id="9" name="Picture 8">
            <a:extLst>
              <a:ext uri="{FF2B5EF4-FFF2-40B4-BE49-F238E27FC236}">
                <a16:creationId xmlns:a16="http://schemas.microsoft.com/office/drawing/2014/main" id="{5B6BFBF7-7EF8-4968-93B0-51DB64661ABB}"/>
              </a:ext>
            </a:extLst>
          </p:cNvPr>
          <p:cNvPicPr>
            <a:picLocks noChangeAspect="1"/>
          </p:cNvPicPr>
          <p:nvPr/>
        </p:nvPicPr>
        <p:blipFill rotWithShape="1">
          <a:blip r:embed="rId2"/>
          <a:srcRect b="3812"/>
          <a:stretch/>
        </p:blipFill>
        <p:spPr>
          <a:xfrm>
            <a:off x="2706039" y="0"/>
            <a:ext cx="9485963" cy="6858000"/>
          </a:xfrm>
          <a:prstGeom prst="rect">
            <a:avLst/>
          </a:prstGeom>
        </p:spPr>
      </p:pic>
      <p:sp>
        <p:nvSpPr>
          <p:cNvPr id="2" name="Date Placeholder 1">
            <a:extLst>
              <a:ext uri="{FF2B5EF4-FFF2-40B4-BE49-F238E27FC236}">
                <a16:creationId xmlns:a16="http://schemas.microsoft.com/office/drawing/2014/main" id="{2FF5C356-33A1-4300-959A-3AF0E6845291}"/>
              </a:ext>
            </a:extLst>
          </p:cNvPr>
          <p:cNvSpPr>
            <a:spLocks noGrp="1"/>
          </p:cNvSpPr>
          <p:nvPr>
            <p:ph type="dt" sz="half" idx="10"/>
          </p:nvPr>
        </p:nvSpPr>
        <p:spPr/>
        <p:txBody>
          <a:bodyPr/>
          <a:lstStyle/>
          <a:p>
            <a:r>
              <a:rPr lang="en-US">
                <a:solidFill>
                  <a:prstClr val="black">
                    <a:tint val="75000"/>
                  </a:prstClr>
                </a:solidFill>
              </a:rPr>
              <a:t>9/17/2019</a:t>
            </a:r>
          </a:p>
        </p:txBody>
      </p:sp>
    </p:spTree>
    <p:extLst>
      <p:ext uri="{BB962C8B-B14F-4D97-AF65-F5344CB8AC3E}">
        <p14:creationId xmlns:p14="http://schemas.microsoft.com/office/powerpoint/2010/main" val="3228322383"/>
      </p:ext>
    </p:extLst>
  </p:cSld>
  <p:clrMapOvr>
    <a:masterClrMapping/>
  </p:clrMapOvr>
  <mc:AlternateContent xmlns:mc="http://schemas.openxmlformats.org/markup-compatibility/2006" xmlns:p14="http://schemas.microsoft.com/office/powerpoint/2010/main">
    <mc:Choice Requires="p14">
      <p:transition spd="slow" p14:dur="2000" advTm="48854"/>
    </mc:Choice>
    <mc:Fallback xmlns="">
      <p:transition spd="slow" advTm="48854"/>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D6BC40-060E-487F-91E5-01376483272A}"/>
              </a:ext>
            </a:extLst>
          </p:cNvPr>
          <p:cNvPicPr>
            <a:picLocks noChangeAspect="1"/>
          </p:cNvPicPr>
          <p:nvPr/>
        </p:nvPicPr>
        <p:blipFill rotWithShape="1">
          <a:blip r:embed="rId2"/>
          <a:srcRect l="324" t="17318" r="17370" b="19967"/>
          <a:stretch/>
        </p:blipFill>
        <p:spPr>
          <a:xfrm>
            <a:off x="0" y="493301"/>
            <a:ext cx="12192461" cy="5259727"/>
          </a:xfrm>
          <a:prstGeom prst="rect">
            <a:avLst/>
          </a:prstGeom>
        </p:spPr>
      </p:pic>
      <p:grpSp>
        <p:nvGrpSpPr>
          <p:cNvPr id="14" name="Group 13">
            <a:extLst>
              <a:ext uri="{FF2B5EF4-FFF2-40B4-BE49-F238E27FC236}">
                <a16:creationId xmlns:a16="http://schemas.microsoft.com/office/drawing/2014/main" id="{83135AB6-9077-48E8-B4D3-17236D8A3F41}"/>
              </a:ext>
            </a:extLst>
          </p:cNvPr>
          <p:cNvGrpSpPr/>
          <p:nvPr/>
        </p:nvGrpSpPr>
        <p:grpSpPr>
          <a:xfrm>
            <a:off x="39322" y="5769538"/>
            <a:ext cx="12152679" cy="424891"/>
            <a:chOff x="29491" y="3939875"/>
            <a:chExt cx="9114509" cy="318668"/>
          </a:xfrm>
        </p:grpSpPr>
        <p:cxnSp>
          <p:nvCxnSpPr>
            <p:cNvPr id="7" name="Straight Arrow Connector 6">
              <a:extLst>
                <a:ext uri="{FF2B5EF4-FFF2-40B4-BE49-F238E27FC236}">
                  <a16:creationId xmlns:a16="http://schemas.microsoft.com/office/drawing/2014/main" id="{D60625BE-E1AA-4765-91B9-80D8168172AD}"/>
                </a:ext>
              </a:extLst>
            </p:cNvPr>
            <p:cNvCxnSpPr>
              <a:cxnSpLocks/>
            </p:cNvCxnSpPr>
            <p:nvPr/>
          </p:nvCxnSpPr>
          <p:spPr>
            <a:xfrm>
              <a:off x="3538804" y="3939875"/>
              <a:ext cx="5605196" cy="0"/>
            </a:xfrm>
            <a:prstGeom prst="straightConnector1">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7008026-C06C-4228-B4E9-CF97A39779CF}"/>
                </a:ext>
              </a:extLst>
            </p:cNvPr>
            <p:cNvSpPr txBox="1"/>
            <p:nvPr/>
          </p:nvSpPr>
          <p:spPr>
            <a:xfrm>
              <a:off x="3487472" y="3993086"/>
              <a:ext cx="5611431" cy="253916"/>
            </a:xfrm>
            <a:prstGeom prst="rect">
              <a:avLst/>
            </a:prstGeom>
            <a:noFill/>
          </p:spPr>
          <p:txBody>
            <a:bodyPr wrap="square" rtlCol="0">
              <a:spAutoFit/>
            </a:bodyPr>
            <a:lstStyle/>
            <a:p>
              <a:pPr defTabSz="914377">
                <a:defRPr/>
              </a:pPr>
              <a:r>
                <a:rPr lang="en-US" sz="1600" dirty="0">
                  <a:solidFill>
                    <a:srgbClr val="C00000"/>
                  </a:solidFill>
                  <a:latin typeface="Calibri" panose="020F0502020204030204"/>
                </a:rPr>
                <a:t>These 3 are focus of Twister2 but we need to preserve capability on first 2 paradigms</a:t>
              </a:r>
            </a:p>
          </p:txBody>
        </p:sp>
        <p:sp>
          <p:nvSpPr>
            <p:cNvPr id="10" name="TextBox 9">
              <a:extLst>
                <a:ext uri="{FF2B5EF4-FFF2-40B4-BE49-F238E27FC236}">
                  <a16:creationId xmlns:a16="http://schemas.microsoft.com/office/drawing/2014/main" id="{4AA3C158-70C4-42D3-81EF-57F623CA55A4}"/>
                </a:ext>
              </a:extLst>
            </p:cNvPr>
            <p:cNvSpPr txBox="1"/>
            <p:nvPr/>
          </p:nvSpPr>
          <p:spPr>
            <a:xfrm>
              <a:off x="773781" y="3981544"/>
              <a:ext cx="1892257" cy="276999"/>
            </a:xfrm>
            <a:prstGeom prst="rect">
              <a:avLst/>
            </a:prstGeom>
            <a:noFill/>
          </p:spPr>
          <p:txBody>
            <a:bodyPr wrap="square" rtlCol="0">
              <a:spAutoFit/>
            </a:bodyPr>
            <a:lstStyle/>
            <a:p>
              <a:pPr defTabSz="914377">
                <a:defRPr/>
              </a:pPr>
              <a:r>
                <a:rPr lang="en-US" dirty="0">
                  <a:solidFill>
                    <a:prstClr val="black"/>
                  </a:solidFill>
                  <a:latin typeface="Calibri" panose="020F0502020204030204"/>
                </a:rPr>
                <a:t>Classic Cloud Workload</a:t>
              </a:r>
            </a:p>
          </p:txBody>
        </p:sp>
        <p:cxnSp>
          <p:nvCxnSpPr>
            <p:cNvPr id="11" name="Straight Arrow Connector 10">
              <a:extLst>
                <a:ext uri="{FF2B5EF4-FFF2-40B4-BE49-F238E27FC236}">
                  <a16:creationId xmlns:a16="http://schemas.microsoft.com/office/drawing/2014/main" id="{C1481790-2E16-48F6-9A29-A117DBD523DD}"/>
                </a:ext>
              </a:extLst>
            </p:cNvPr>
            <p:cNvCxnSpPr>
              <a:cxnSpLocks/>
            </p:cNvCxnSpPr>
            <p:nvPr/>
          </p:nvCxnSpPr>
          <p:spPr>
            <a:xfrm>
              <a:off x="29491" y="3939875"/>
              <a:ext cx="3509313" cy="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94B67E5E-8FF6-44EA-8693-CB8EB7DA4F2B}"/>
              </a:ext>
            </a:extLst>
          </p:cNvPr>
          <p:cNvSpPr txBox="1"/>
          <p:nvPr/>
        </p:nvSpPr>
        <p:spPr>
          <a:xfrm>
            <a:off x="105169" y="6111697"/>
            <a:ext cx="11208005" cy="400110"/>
          </a:xfrm>
          <a:prstGeom prst="rect">
            <a:avLst/>
          </a:prstGeom>
          <a:solidFill>
            <a:schemeClr val="bg1"/>
          </a:solidFill>
        </p:spPr>
        <p:txBody>
          <a:bodyPr wrap="none" rtlCol="0">
            <a:spAutoFit/>
          </a:bodyPr>
          <a:lstStyle/>
          <a:p>
            <a:pPr defTabSz="914377">
              <a:defRPr/>
            </a:pPr>
            <a:r>
              <a:rPr lang="en-US" sz="2000" dirty="0">
                <a:solidFill>
                  <a:prstClr val="black"/>
                </a:solidFill>
                <a:latin typeface="Calibri" panose="020F0502020204030204"/>
              </a:rPr>
              <a:t>Note Problem, Software and System all have an Architecture and efficient execution says they must match</a:t>
            </a:r>
          </a:p>
        </p:txBody>
      </p:sp>
      <p:sp>
        <p:nvSpPr>
          <p:cNvPr id="12" name="Slide Number Placeholder 11">
            <a:extLst>
              <a:ext uri="{FF2B5EF4-FFF2-40B4-BE49-F238E27FC236}">
                <a16:creationId xmlns:a16="http://schemas.microsoft.com/office/drawing/2014/main" id="{C59DC655-1E09-4586-AA90-18F0BA316C26}"/>
              </a:ext>
            </a:extLst>
          </p:cNvPr>
          <p:cNvSpPr>
            <a:spLocks noGrp="1"/>
          </p:cNvSpPr>
          <p:nvPr>
            <p:ph type="sldNum" sz="quarter" idx="12"/>
          </p:nvPr>
        </p:nvSpPr>
        <p:spPr/>
        <p:txBody>
          <a:bodyPr/>
          <a:lstStyle/>
          <a:p>
            <a:pPr defTabSz="914377">
              <a:defRPr/>
            </a:pPr>
            <a:fld id="{82E86CF4-AA86-488B-9245-79D3DE5D9F5C}" type="slidenum">
              <a:rPr lang="en-US" sz="1800">
                <a:solidFill>
                  <a:prstClr val="black">
                    <a:tint val="75000"/>
                  </a:prstClr>
                </a:solidFill>
              </a:rPr>
              <a:pPr defTabSz="914377">
                <a:defRPr/>
              </a:pPr>
              <a:t>16</a:t>
            </a:fld>
            <a:endParaRPr lang="en-US" sz="1800">
              <a:solidFill>
                <a:prstClr val="black">
                  <a:tint val="75000"/>
                </a:prstClr>
              </a:solidFill>
            </a:endParaRPr>
          </a:p>
        </p:txBody>
      </p:sp>
      <p:sp>
        <p:nvSpPr>
          <p:cNvPr id="13" name="TextBox 12">
            <a:extLst>
              <a:ext uri="{FF2B5EF4-FFF2-40B4-BE49-F238E27FC236}">
                <a16:creationId xmlns:a16="http://schemas.microsoft.com/office/drawing/2014/main" id="{0D65A9DB-AB4B-4B92-96FD-190EE0BF661C}"/>
              </a:ext>
            </a:extLst>
          </p:cNvPr>
          <p:cNvSpPr txBox="1"/>
          <p:nvPr/>
        </p:nvSpPr>
        <p:spPr>
          <a:xfrm>
            <a:off x="6203577" y="5188337"/>
            <a:ext cx="2617719" cy="369332"/>
          </a:xfrm>
          <a:prstGeom prst="rect">
            <a:avLst/>
          </a:prstGeom>
          <a:solidFill>
            <a:schemeClr val="bg1"/>
          </a:solidFill>
        </p:spPr>
        <p:txBody>
          <a:bodyPr wrap="square" rtlCol="0">
            <a:spAutoFit/>
          </a:bodyPr>
          <a:lstStyle/>
          <a:p>
            <a:pPr defTabSz="914377">
              <a:defRPr/>
            </a:pPr>
            <a:r>
              <a:rPr lang="en-US" b="1" dirty="0">
                <a:latin typeface="Calibri" panose="020F0502020204030204"/>
              </a:rPr>
              <a:t>Dataflow and “in-place”</a:t>
            </a:r>
          </a:p>
        </p:txBody>
      </p:sp>
      <p:sp>
        <p:nvSpPr>
          <p:cNvPr id="15" name="TextBox 14">
            <a:extLst>
              <a:ext uri="{FF2B5EF4-FFF2-40B4-BE49-F238E27FC236}">
                <a16:creationId xmlns:a16="http://schemas.microsoft.com/office/drawing/2014/main" id="{40E7A1D5-09D0-4B72-9129-1958FC30DC65}"/>
              </a:ext>
            </a:extLst>
          </p:cNvPr>
          <p:cNvSpPr txBox="1"/>
          <p:nvPr/>
        </p:nvSpPr>
        <p:spPr>
          <a:xfrm>
            <a:off x="1923344" y="57222"/>
            <a:ext cx="9364808" cy="461665"/>
          </a:xfrm>
          <a:prstGeom prst="rect">
            <a:avLst/>
          </a:prstGeom>
          <a:noFill/>
        </p:spPr>
        <p:txBody>
          <a:bodyPr wrap="none" rtlCol="0">
            <a:spAutoFit/>
          </a:bodyPr>
          <a:lstStyle/>
          <a:p>
            <a:r>
              <a:rPr lang="en-US" sz="2400" b="1" dirty="0">
                <a:solidFill>
                  <a:srgbClr val="C00000"/>
                </a:solidFill>
              </a:rPr>
              <a:t>Architecture of five Big Data and Big Simulation Computation Paradigms</a:t>
            </a:r>
          </a:p>
        </p:txBody>
      </p:sp>
      <p:sp>
        <p:nvSpPr>
          <p:cNvPr id="16" name="Date Placeholder 15">
            <a:extLst>
              <a:ext uri="{FF2B5EF4-FFF2-40B4-BE49-F238E27FC236}">
                <a16:creationId xmlns:a16="http://schemas.microsoft.com/office/drawing/2014/main" id="{DBC06B55-A132-44D4-B253-E76BD54333F4}"/>
              </a:ext>
            </a:extLst>
          </p:cNvPr>
          <p:cNvSpPr>
            <a:spLocks noGrp="1"/>
          </p:cNvSpPr>
          <p:nvPr>
            <p:ph type="dt" idx="10"/>
          </p:nvPr>
        </p:nvSpPr>
        <p:spPr/>
        <p:txBody>
          <a:bodyPr/>
          <a:lstStyle/>
          <a:p>
            <a:r>
              <a:rPr lang="en-US"/>
              <a:t>9/17/2019</a:t>
            </a:r>
          </a:p>
        </p:txBody>
      </p:sp>
    </p:spTree>
    <p:extLst>
      <p:ext uri="{BB962C8B-B14F-4D97-AF65-F5344CB8AC3E}">
        <p14:creationId xmlns:p14="http://schemas.microsoft.com/office/powerpoint/2010/main" val="2695592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grpSp>
        <p:nvGrpSpPr>
          <p:cNvPr id="602" name="Google Shape;602;p74"/>
          <p:cNvGrpSpPr/>
          <p:nvPr/>
        </p:nvGrpSpPr>
        <p:grpSpPr>
          <a:xfrm>
            <a:off x="6392640" y="1249115"/>
            <a:ext cx="5869253" cy="4484196"/>
            <a:chOff x="0" y="407601"/>
            <a:chExt cx="9144038" cy="4471676"/>
          </a:xfrm>
        </p:grpSpPr>
        <p:pic>
          <p:nvPicPr>
            <p:cNvPr id="603" name="Google Shape;603;p74"/>
            <p:cNvPicPr preferRelativeResize="0"/>
            <p:nvPr/>
          </p:nvPicPr>
          <p:blipFill rotWithShape="1">
            <a:blip r:embed="rId3">
              <a:alphaModFix/>
            </a:blip>
            <a:srcRect t="1633" b="5021"/>
            <a:stretch/>
          </p:blipFill>
          <p:spPr>
            <a:xfrm>
              <a:off x="21" y="439270"/>
              <a:ext cx="9144017" cy="4440007"/>
            </a:xfrm>
            <a:prstGeom prst="rect">
              <a:avLst/>
            </a:prstGeom>
            <a:noFill/>
            <a:ln>
              <a:noFill/>
            </a:ln>
          </p:spPr>
        </p:pic>
        <p:pic>
          <p:nvPicPr>
            <p:cNvPr id="604" name="Google Shape;604;p74"/>
            <p:cNvPicPr preferRelativeResize="0"/>
            <p:nvPr/>
          </p:nvPicPr>
          <p:blipFill rotWithShape="1">
            <a:blip r:embed="rId3">
              <a:alphaModFix/>
            </a:blip>
            <a:srcRect t="24173" b="73582"/>
            <a:stretch/>
          </p:blipFill>
          <p:spPr>
            <a:xfrm>
              <a:off x="0" y="407601"/>
              <a:ext cx="9144008" cy="107473"/>
            </a:xfrm>
            <a:prstGeom prst="rect">
              <a:avLst/>
            </a:prstGeom>
            <a:noFill/>
            <a:ln>
              <a:noFill/>
            </a:ln>
          </p:spPr>
        </p:pic>
      </p:grpSp>
      <p:sp>
        <p:nvSpPr>
          <p:cNvPr id="605" name="Google Shape;605;p74"/>
          <p:cNvSpPr txBox="1">
            <a:spLocks noGrp="1"/>
          </p:cNvSpPr>
          <p:nvPr>
            <p:ph type="title"/>
          </p:nvPr>
        </p:nvSpPr>
        <p:spPr>
          <a:xfrm>
            <a:off x="276967" y="277000"/>
            <a:ext cx="8564800" cy="726000"/>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 sz="2667">
                <a:solidFill>
                  <a:srgbClr val="515151"/>
                </a:solidFill>
              </a:rPr>
              <a:t>Microsoft Summer 2018: Global AI Supercomputer</a:t>
            </a:r>
            <a:endParaRPr sz="1867">
              <a:solidFill>
                <a:srgbClr val="515151"/>
              </a:solidFill>
            </a:endParaRPr>
          </a:p>
        </p:txBody>
      </p:sp>
      <p:sp>
        <p:nvSpPr>
          <p:cNvPr id="606" name="Google Shape;606;p74"/>
          <p:cNvSpPr txBox="1">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17</a:t>
            </a:fld>
            <a:endParaRPr/>
          </a:p>
        </p:txBody>
      </p:sp>
      <p:cxnSp>
        <p:nvCxnSpPr>
          <p:cNvPr id="607" name="Google Shape;607;p74"/>
          <p:cNvCxnSpPr/>
          <p:nvPr/>
        </p:nvCxnSpPr>
        <p:spPr>
          <a:xfrm>
            <a:off x="371033" y="1050867"/>
            <a:ext cx="2517200" cy="0"/>
          </a:xfrm>
          <a:prstGeom prst="straightConnector1">
            <a:avLst/>
          </a:prstGeom>
          <a:noFill/>
          <a:ln w="19050" cap="flat" cmpd="sng">
            <a:solidFill>
              <a:srgbClr val="B30838"/>
            </a:solidFill>
            <a:prstDash val="solid"/>
            <a:round/>
            <a:headEnd type="none" w="med" len="med"/>
            <a:tailEnd type="none" w="med" len="med"/>
          </a:ln>
        </p:spPr>
      </p:cxnSp>
      <p:sp>
        <p:nvSpPr>
          <p:cNvPr id="608" name="Google Shape;608;p74"/>
          <p:cNvSpPr txBox="1"/>
          <p:nvPr/>
        </p:nvSpPr>
        <p:spPr>
          <a:xfrm>
            <a:off x="4360205" y="5890000"/>
            <a:ext cx="3164400" cy="369200"/>
          </a:xfrm>
          <a:prstGeom prst="rect">
            <a:avLst/>
          </a:prstGeom>
          <a:noFill/>
          <a:ln>
            <a:noFill/>
          </a:ln>
        </p:spPr>
        <p:txBody>
          <a:bodyPr spcFirstLastPara="1" wrap="square" lIns="91433" tIns="45700" rIns="91433" bIns="45700" anchor="t" anchorCtr="0">
            <a:noAutofit/>
          </a:bodyPr>
          <a:lstStyle/>
          <a:p>
            <a:pPr algn="r">
              <a:buClr>
                <a:srgbClr val="000000"/>
              </a:buClr>
              <a:buSzPts val="1400"/>
            </a:pPr>
            <a:r>
              <a:rPr lang="en" sz="1600">
                <a:solidFill>
                  <a:srgbClr val="000000"/>
                </a:solidFill>
                <a:latin typeface="Calibri"/>
                <a:ea typeface="Calibri"/>
                <a:cs typeface="Calibri"/>
                <a:sym typeface="Calibri"/>
              </a:rPr>
              <a:t>By Donald  Kossmann</a:t>
            </a:r>
            <a:endParaRPr sz="1600">
              <a:solidFill>
                <a:srgbClr val="000000"/>
              </a:solidFill>
              <a:latin typeface="Calibri"/>
              <a:ea typeface="Calibri"/>
              <a:cs typeface="Calibri"/>
              <a:sym typeface="Calibri"/>
            </a:endParaRPr>
          </a:p>
        </p:txBody>
      </p:sp>
      <p:pic>
        <p:nvPicPr>
          <p:cNvPr id="609" name="Google Shape;609;p74"/>
          <p:cNvPicPr preferRelativeResize="0"/>
          <p:nvPr/>
        </p:nvPicPr>
        <p:blipFill rotWithShape="1">
          <a:blip r:embed="rId4">
            <a:alphaModFix/>
          </a:blip>
          <a:srcRect/>
          <a:stretch/>
        </p:blipFill>
        <p:spPr>
          <a:xfrm>
            <a:off x="-51599" y="1249133"/>
            <a:ext cx="6468732" cy="4470667"/>
          </a:xfrm>
          <a:prstGeom prst="rect">
            <a:avLst/>
          </a:prstGeom>
          <a:noFill/>
          <a:ln>
            <a:noFill/>
          </a:ln>
        </p:spPr>
      </p:pic>
      <p:sp>
        <p:nvSpPr>
          <p:cNvPr id="2" name="Date Placeholder 1">
            <a:extLst>
              <a:ext uri="{FF2B5EF4-FFF2-40B4-BE49-F238E27FC236}">
                <a16:creationId xmlns:a16="http://schemas.microsoft.com/office/drawing/2014/main" id="{3E2AB7BE-40F6-4EA1-94AC-3D385644C1B0}"/>
              </a:ext>
            </a:extLst>
          </p:cNvPr>
          <p:cNvSpPr>
            <a:spLocks noGrp="1"/>
          </p:cNvSpPr>
          <p:nvPr>
            <p:ph type="dt" sz="half" idx="10"/>
          </p:nvPr>
        </p:nvSpPr>
        <p:spPr/>
        <p:txBody>
          <a:bodyPr/>
          <a:lstStyle/>
          <a:p>
            <a:r>
              <a:rPr lang="en-US">
                <a:solidFill>
                  <a:prstClr val="black">
                    <a:tint val="75000"/>
                  </a:prstClr>
                </a:solidFill>
              </a:rPr>
              <a:t>9/17/2019</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75"/>
          <p:cNvSpPr txBox="1">
            <a:spLocks noGrp="1"/>
          </p:cNvSpPr>
          <p:nvPr>
            <p:ph type="body" idx="1"/>
          </p:nvPr>
        </p:nvSpPr>
        <p:spPr>
          <a:xfrm>
            <a:off x="79600" y="1273017"/>
            <a:ext cx="12032800" cy="4785600"/>
          </a:xfrm>
          <a:prstGeom prst="rect">
            <a:avLst/>
          </a:prstGeom>
          <a:noFill/>
          <a:ln>
            <a:noFill/>
          </a:ln>
        </p:spPr>
        <p:txBody>
          <a:bodyPr spcFirstLastPara="1" vert="horz" wrap="square" lIns="91433" tIns="45700" rIns="91433" bIns="45700" rtlCol="0" anchor="t" anchorCtr="0">
            <a:noAutofit/>
          </a:bodyPr>
          <a:lstStyle/>
          <a:p>
            <a:pPr marL="609585" indent="-423323">
              <a:lnSpc>
                <a:spcPct val="115000"/>
              </a:lnSpc>
              <a:spcBef>
                <a:spcPts val="1067"/>
              </a:spcBef>
              <a:buSzPts val="1400"/>
              <a:buFont typeface="Open Sans"/>
              <a:buChar char="•"/>
            </a:pPr>
            <a:r>
              <a:rPr lang="en" sz="1867" b="1" dirty="0">
                <a:latin typeface="Open Sans"/>
                <a:ea typeface="Open Sans"/>
                <a:cs typeface="Open Sans"/>
                <a:sym typeface="Open Sans"/>
              </a:rPr>
              <a:t>Global </a:t>
            </a:r>
            <a:r>
              <a:rPr lang="en" sz="1867" dirty="0">
                <a:latin typeface="Open Sans"/>
                <a:ea typeface="Open Sans"/>
                <a:cs typeface="Open Sans"/>
                <a:sym typeface="Open Sans"/>
              </a:rPr>
              <a:t>says we are all involved – </a:t>
            </a:r>
          </a:p>
          <a:p>
            <a:pPr marL="609585" indent="-423323">
              <a:lnSpc>
                <a:spcPct val="115000"/>
              </a:lnSpc>
              <a:spcBef>
                <a:spcPts val="1067"/>
              </a:spcBef>
              <a:buSzPts val="1400"/>
              <a:buFont typeface="Open Sans"/>
              <a:buChar char="•"/>
            </a:pPr>
            <a:r>
              <a:rPr lang="en" sz="1867" dirty="0">
                <a:latin typeface="Open Sans"/>
                <a:ea typeface="Open Sans"/>
                <a:cs typeface="Open Sans"/>
                <a:sym typeface="Open Sans"/>
              </a:rPr>
              <a:t>I added “Modeling” to get the Global AI and</a:t>
            </a:r>
            <a:r>
              <a:rPr lang="en" sz="1867" b="1" dirty="0">
                <a:latin typeface="Open Sans"/>
                <a:ea typeface="Open Sans"/>
                <a:cs typeface="Open Sans"/>
                <a:sym typeface="Open Sans"/>
              </a:rPr>
              <a:t> Modeling</a:t>
            </a:r>
            <a:r>
              <a:rPr lang="en" sz="1867" dirty="0">
                <a:latin typeface="Open Sans"/>
                <a:ea typeface="Open Sans"/>
                <a:cs typeface="Open Sans"/>
                <a:sym typeface="Open Sans"/>
              </a:rPr>
              <a:t> Supercomputer GAIMSC</a:t>
            </a:r>
            <a:endParaRPr sz="1867" dirty="0">
              <a:latin typeface="Open Sans"/>
              <a:ea typeface="Open Sans"/>
              <a:cs typeface="Open Sans"/>
              <a:sym typeface="Open Sans"/>
            </a:endParaRPr>
          </a:p>
          <a:p>
            <a:pPr marL="609585" indent="-423323">
              <a:lnSpc>
                <a:spcPct val="115000"/>
              </a:lnSpc>
              <a:spcBef>
                <a:spcPts val="1067"/>
              </a:spcBef>
              <a:buSzPts val="1400"/>
              <a:buFont typeface="Open Sans"/>
              <a:buChar char="•"/>
            </a:pPr>
            <a:r>
              <a:rPr lang="en" sz="1867" dirty="0">
                <a:latin typeface="Open Sans"/>
                <a:ea typeface="Open Sans"/>
                <a:cs typeface="Open Sans"/>
                <a:sym typeface="Open Sans"/>
              </a:rPr>
              <a:t>There is only a cloud at the logical center but it’s physically distributed and domated by a few major players</a:t>
            </a:r>
            <a:endParaRPr sz="1867" dirty="0">
              <a:latin typeface="Open Sans"/>
              <a:ea typeface="Open Sans"/>
              <a:cs typeface="Open Sans"/>
              <a:sym typeface="Open Sans"/>
            </a:endParaRPr>
          </a:p>
          <a:p>
            <a:pPr marL="609585" indent="-423323">
              <a:lnSpc>
                <a:spcPct val="115000"/>
              </a:lnSpc>
              <a:spcBef>
                <a:spcPts val="1067"/>
              </a:spcBef>
              <a:buSzPts val="1400"/>
              <a:buFont typeface="Open Sans"/>
              <a:buChar char="•"/>
            </a:pPr>
            <a:r>
              <a:rPr lang="en" sz="1867" dirty="0">
                <a:latin typeface="Open Sans"/>
                <a:ea typeface="Open Sans"/>
                <a:cs typeface="Open Sans"/>
                <a:sym typeface="Open Sans"/>
              </a:rPr>
              <a:t>Modeling was meant to include classic simulation oriented supercomputers</a:t>
            </a:r>
            <a:endParaRPr sz="1867" dirty="0">
              <a:latin typeface="Open Sans"/>
              <a:ea typeface="Open Sans"/>
              <a:cs typeface="Open Sans"/>
              <a:sym typeface="Open Sans"/>
            </a:endParaRPr>
          </a:p>
          <a:p>
            <a:pPr marL="609585" indent="-423323">
              <a:lnSpc>
                <a:spcPct val="115000"/>
              </a:lnSpc>
              <a:spcBef>
                <a:spcPts val="1067"/>
              </a:spcBef>
              <a:buSzPts val="1400"/>
              <a:buFont typeface="Open Sans"/>
              <a:buChar char="•"/>
            </a:pPr>
            <a:r>
              <a:rPr lang="en" sz="1867" dirty="0">
                <a:latin typeface="Open Sans"/>
                <a:ea typeface="Open Sans"/>
                <a:cs typeface="Open Sans"/>
                <a:sym typeface="Open Sans"/>
              </a:rPr>
              <a:t>Even in Big Data, one needs to build a model for the machine learning to use</a:t>
            </a:r>
            <a:endParaRPr sz="1867" dirty="0">
              <a:latin typeface="Open Sans"/>
              <a:ea typeface="Open Sans"/>
              <a:cs typeface="Open Sans"/>
              <a:sym typeface="Open Sans"/>
            </a:endParaRPr>
          </a:p>
          <a:p>
            <a:pPr marL="609585" indent="-423323">
              <a:lnSpc>
                <a:spcPct val="115000"/>
              </a:lnSpc>
              <a:spcBef>
                <a:spcPts val="1067"/>
              </a:spcBef>
              <a:buSzPts val="1400"/>
              <a:buFont typeface="Open Sans"/>
              <a:buChar char="•"/>
            </a:pPr>
            <a:r>
              <a:rPr lang="en" sz="1867" dirty="0">
                <a:latin typeface="Open Sans"/>
                <a:ea typeface="Open Sans"/>
                <a:cs typeface="Open Sans"/>
                <a:sym typeface="Open Sans"/>
              </a:rPr>
              <a:t>GAIMSC will use classic HPC for data analytics which has similarities to big simulations (</a:t>
            </a:r>
            <a:r>
              <a:rPr lang="en" sz="1867" b="1" dirty="0">
                <a:latin typeface="Open Sans"/>
                <a:ea typeface="Open Sans"/>
                <a:cs typeface="Open Sans"/>
                <a:sym typeface="Open Sans"/>
              </a:rPr>
              <a:t>HPCforML</a:t>
            </a:r>
            <a:r>
              <a:rPr lang="en" sz="1867" dirty="0">
                <a:latin typeface="Open Sans"/>
                <a:ea typeface="Open Sans"/>
                <a:cs typeface="Open Sans"/>
                <a:sym typeface="Open Sans"/>
              </a:rPr>
              <a:t>)</a:t>
            </a:r>
            <a:endParaRPr sz="1867" dirty="0">
              <a:latin typeface="Open Sans"/>
              <a:ea typeface="Open Sans"/>
              <a:cs typeface="Open Sans"/>
              <a:sym typeface="Open Sans"/>
            </a:endParaRPr>
          </a:p>
          <a:p>
            <a:pPr marL="609585" indent="-423323">
              <a:lnSpc>
                <a:spcPct val="115000"/>
              </a:lnSpc>
              <a:spcBef>
                <a:spcPts val="1067"/>
              </a:spcBef>
              <a:buSzPts val="1400"/>
              <a:buFont typeface="Open Sans"/>
              <a:buChar char="•"/>
            </a:pPr>
            <a:r>
              <a:rPr lang="en" sz="1867" dirty="0">
                <a:latin typeface="Open Sans"/>
                <a:ea typeface="Open Sans"/>
                <a:cs typeface="Open Sans"/>
                <a:sym typeface="Open Sans"/>
              </a:rPr>
              <a:t>GAIMSC must also support I/O centric data management with Hadoop etc.</a:t>
            </a:r>
            <a:endParaRPr sz="1867" dirty="0">
              <a:latin typeface="Open Sans"/>
              <a:ea typeface="Open Sans"/>
              <a:cs typeface="Open Sans"/>
              <a:sym typeface="Open Sans"/>
            </a:endParaRPr>
          </a:p>
          <a:p>
            <a:pPr marL="609585" indent="-423323">
              <a:lnSpc>
                <a:spcPct val="115000"/>
              </a:lnSpc>
              <a:spcBef>
                <a:spcPts val="1067"/>
              </a:spcBef>
              <a:buSzPts val="1400"/>
              <a:buFont typeface="Open Sans"/>
              <a:buChar char="•"/>
            </a:pPr>
            <a:r>
              <a:rPr lang="en" sz="1867" dirty="0">
                <a:latin typeface="Open Sans"/>
                <a:ea typeface="Open Sans"/>
                <a:cs typeface="Open Sans"/>
                <a:sym typeface="Open Sans"/>
              </a:rPr>
              <a:t>Nature of I/O subsystem controversial for such </a:t>
            </a:r>
            <a:r>
              <a:rPr lang="en" sz="1867" b="1" dirty="0">
                <a:latin typeface="Open Sans"/>
                <a:ea typeface="Open Sans"/>
                <a:cs typeface="Open Sans"/>
                <a:sym typeface="Open Sans"/>
              </a:rPr>
              <a:t>HPC clouds</a:t>
            </a:r>
            <a:endParaRPr sz="1867" b="1" dirty="0">
              <a:latin typeface="Open Sans"/>
              <a:ea typeface="Open Sans"/>
              <a:cs typeface="Open Sans"/>
              <a:sym typeface="Open Sans"/>
            </a:endParaRPr>
          </a:p>
          <a:p>
            <a:pPr marL="1219170" lvl="1" indent="-423323">
              <a:lnSpc>
                <a:spcPct val="115000"/>
              </a:lnSpc>
              <a:spcBef>
                <a:spcPts val="1067"/>
              </a:spcBef>
              <a:buSzPts val="1400"/>
              <a:buFont typeface="Open Sans"/>
              <a:buChar char="•"/>
            </a:pPr>
            <a:r>
              <a:rPr lang="en" sz="1867" dirty="0">
                <a:latin typeface="Open Sans"/>
                <a:ea typeface="Open Sans"/>
                <a:cs typeface="Open Sans"/>
                <a:sym typeface="Open Sans"/>
              </a:rPr>
              <a:t>Lustre v. HDFS; importance of SSD and NVMe; </a:t>
            </a:r>
            <a:endParaRPr sz="1867" dirty="0">
              <a:latin typeface="Open Sans"/>
              <a:ea typeface="Open Sans"/>
              <a:cs typeface="Open Sans"/>
              <a:sym typeface="Open Sans"/>
            </a:endParaRPr>
          </a:p>
          <a:p>
            <a:pPr marL="609585" indent="-423323">
              <a:lnSpc>
                <a:spcPct val="115000"/>
              </a:lnSpc>
              <a:spcBef>
                <a:spcPts val="1067"/>
              </a:spcBef>
              <a:buSzPts val="1400"/>
              <a:buFont typeface="Open Sans"/>
              <a:buChar char="•"/>
            </a:pPr>
            <a:r>
              <a:rPr lang="en" sz="1867" dirty="0">
                <a:latin typeface="Open Sans"/>
                <a:ea typeface="Open Sans"/>
                <a:cs typeface="Open Sans"/>
                <a:sym typeface="Open Sans"/>
              </a:rPr>
              <a:t>HPC Clouds would suggest that MPI runs well on Mesos and Kubernetes and with Java and Python</a:t>
            </a:r>
            <a:endParaRPr sz="1867" dirty="0">
              <a:latin typeface="Open Sans"/>
              <a:ea typeface="Open Sans"/>
              <a:cs typeface="Open Sans"/>
              <a:sym typeface="Open Sans"/>
            </a:endParaRPr>
          </a:p>
        </p:txBody>
      </p:sp>
      <p:cxnSp>
        <p:nvCxnSpPr>
          <p:cNvPr id="616" name="Google Shape;616;p75"/>
          <p:cNvCxnSpPr/>
          <p:nvPr/>
        </p:nvCxnSpPr>
        <p:spPr>
          <a:xfrm>
            <a:off x="371033" y="1355667"/>
            <a:ext cx="2517200" cy="0"/>
          </a:xfrm>
          <a:prstGeom prst="straightConnector1">
            <a:avLst/>
          </a:prstGeom>
          <a:noFill/>
          <a:ln w="19050" cap="flat" cmpd="sng">
            <a:solidFill>
              <a:srgbClr val="B30838"/>
            </a:solidFill>
            <a:prstDash val="solid"/>
            <a:round/>
            <a:headEnd type="none" w="med" len="med"/>
            <a:tailEnd type="none" w="med" len="med"/>
          </a:ln>
        </p:spPr>
      </p:cxnSp>
      <p:sp>
        <p:nvSpPr>
          <p:cNvPr id="617" name="Google Shape;617;p75"/>
          <p:cNvSpPr txBox="1">
            <a:spLocks noGrp="1"/>
          </p:cNvSpPr>
          <p:nvPr>
            <p:ph type="title"/>
          </p:nvPr>
        </p:nvSpPr>
        <p:spPr>
          <a:xfrm>
            <a:off x="276967" y="346433"/>
            <a:ext cx="8564800" cy="726000"/>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 sz="2667" dirty="0">
                <a:solidFill>
                  <a:srgbClr val="515151"/>
                </a:solidFill>
              </a:rPr>
              <a:t>Overall Global AI and Modeling Supercomputer GAIMSC Architecture</a:t>
            </a:r>
            <a:endParaRPr sz="2667" b="0" dirty="0">
              <a:solidFill>
                <a:srgbClr val="515151"/>
              </a:solidFill>
              <a:latin typeface="Open Sans SemiBold"/>
              <a:ea typeface="Open Sans SemiBold"/>
              <a:cs typeface="Open Sans SemiBold"/>
              <a:sym typeface="Open Sans SemiBold"/>
            </a:endParaRPr>
          </a:p>
        </p:txBody>
      </p:sp>
      <p:sp>
        <p:nvSpPr>
          <p:cNvPr id="618" name="Google Shape;618;p75"/>
          <p:cNvSpPr txBox="1">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18</a:t>
            </a:fld>
            <a:endParaRPr/>
          </a:p>
        </p:txBody>
      </p:sp>
      <p:sp>
        <p:nvSpPr>
          <p:cNvPr id="2" name="Date Placeholder 1">
            <a:extLst>
              <a:ext uri="{FF2B5EF4-FFF2-40B4-BE49-F238E27FC236}">
                <a16:creationId xmlns:a16="http://schemas.microsoft.com/office/drawing/2014/main" id="{97ECDFDC-9996-4A53-8848-B31DC11E832A}"/>
              </a:ext>
            </a:extLst>
          </p:cNvPr>
          <p:cNvSpPr>
            <a:spLocks noGrp="1"/>
          </p:cNvSpPr>
          <p:nvPr>
            <p:ph type="dt" sz="half" idx="10"/>
          </p:nvPr>
        </p:nvSpPr>
        <p:spPr/>
        <p:txBody>
          <a:bodyPr/>
          <a:lstStyle/>
          <a:p>
            <a:r>
              <a:rPr lang="en-US">
                <a:solidFill>
                  <a:prstClr val="black">
                    <a:tint val="75000"/>
                  </a:prstClr>
                </a:solidFill>
              </a:rPr>
              <a:t>9/17/2019</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6" name="Google Shape;436;p58"/>
          <p:cNvSpPr/>
          <p:nvPr/>
        </p:nvSpPr>
        <p:spPr>
          <a:xfrm>
            <a:off x="4936388" y="0"/>
            <a:ext cx="7255612" cy="6434418"/>
          </a:xfrm>
          <a:prstGeom prst="rect">
            <a:avLst/>
          </a:prstGeom>
          <a:solidFill>
            <a:srgbClr val="F3F3F3"/>
          </a:solidFill>
          <a:ln>
            <a:noFill/>
          </a:ln>
        </p:spPr>
        <p:txBody>
          <a:bodyPr spcFirstLastPara="1" wrap="square" lIns="121900" tIns="121900" rIns="121900" bIns="121900" anchor="ctr" anchorCtr="0">
            <a:noAutofit/>
          </a:bodyPr>
          <a:lstStyle/>
          <a:p>
            <a:endParaRPr sz="2400"/>
          </a:p>
        </p:txBody>
      </p:sp>
      <p:sp>
        <p:nvSpPr>
          <p:cNvPr id="440" name="Google Shape;440;p58"/>
          <p:cNvSpPr txBox="1">
            <a:spLocks noGrp="1"/>
          </p:cNvSpPr>
          <p:nvPr>
            <p:ph type="sldNum" idx="4"/>
          </p:nvPr>
        </p:nvSpPr>
        <p:spPr>
          <a:xfrm>
            <a:off x="11257200" y="6259209"/>
            <a:ext cx="731600" cy="726000"/>
          </a:xfrm>
          <a:prstGeom prst="rect">
            <a:avLst/>
          </a:prstGeom>
        </p:spPr>
        <p:txBody>
          <a:bodyPr spcFirstLastPara="1" vert="horz" wrap="square" lIns="91433" tIns="45700" rIns="91433" bIns="45700" rtlCol="0" anchor="ctr" anchorCtr="0">
            <a:noAutofit/>
          </a:bodyPr>
          <a:lstStyle/>
          <a:p>
            <a:fld id="{00000000-1234-1234-1234-123412341234}" type="slidenum">
              <a:rPr lang="en"/>
              <a:pPr/>
              <a:t>19</a:t>
            </a:fld>
            <a:endParaRPr/>
          </a:p>
        </p:txBody>
      </p:sp>
      <p:sp>
        <p:nvSpPr>
          <p:cNvPr id="435" name="Google Shape;435;p58"/>
          <p:cNvSpPr txBox="1">
            <a:spLocks noGrp="1"/>
          </p:cNvSpPr>
          <p:nvPr>
            <p:ph type="ctrTitle" idx="4294967295"/>
          </p:nvPr>
        </p:nvSpPr>
        <p:spPr>
          <a:xfrm>
            <a:off x="123737" y="2083282"/>
            <a:ext cx="4812651" cy="1502833"/>
          </a:xfrm>
          <a:prstGeom prst="rect">
            <a:avLst/>
          </a:prstGeom>
          <a:noFill/>
          <a:ln>
            <a:noFill/>
          </a:ln>
        </p:spPr>
        <p:txBody>
          <a:bodyPr spcFirstLastPara="1" vert="horz" wrap="square" lIns="91433" tIns="45700" rIns="91433" bIns="45700" rtlCol="0" anchor="b" anchorCtr="0">
            <a:noAutofit/>
          </a:bodyPr>
          <a:lstStyle/>
          <a:p>
            <a:pPr>
              <a:spcBef>
                <a:spcPts val="0"/>
              </a:spcBef>
              <a:buClr>
                <a:schemeClr val="dk1"/>
              </a:buClr>
              <a:buSzPts val="4500"/>
            </a:pPr>
            <a:r>
              <a:rPr lang="en-US" sz="4800" dirty="0" err="1">
                <a:latin typeface="Open Sans"/>
                <a:ea typeface="Open Sans"/>
                <a:cs typeface="Open Sans"/>
                <a:sym typeface="Open Sans"/>
              </a:rPr>
              <a:t>HPCforML</a:t>
            </a:r>
            <a:r>
              <a:rPr lang="en-US" sz="4800" dirty="0">
                <a:latin typeface="Open Sans"/>
                <a:ea typeface="Open Sans"/>
                <a:cs typeface="Open Sans"/>
                <a:sym typeface="Open Sans"/>
              </a:rPr>
              <a:t> and</a:t>
            </a:r>
            <a:br>
              <a:rPr lang="en-US" sz="4800" dirty="0">
                <a:latin typeface="Open Sans"/>
                <a:ea typeface="Open Sans"/>
                <a:cs typeface="Open Sans"/>
                <a:sym typeface="Open Sans"/>
              </a:rPr>
            </a:br>
            <a:r>
              <a:rPr lang="en-US" sz="4800" dirty="0" err="1">
                <a:latin typeface="Open Sans"/>
                <a:ea typeface="Open Sans"/>
                <a:cs typeface="Open Sans"/>
                <a:sym typeface="Open Sans"/>
              </a:rPr>
              <a:t>MLforHPC</a:t>
            </a:r>
            <a:endParaRPr sz="4800" dirty="0">
              <a:latin typeface="Open Sans"/>
              <a:ea typeface="Open Sans"/>
              <a:cs typeface="Open Sans"/>
              <a:sym typeface="Open Sans"/>
            </a:endParaRPr>
          </a:p>
        </p:txBody>
      </p:sp>
      <p:sp>
        <p:nvSpPr>
          <p:cNvPr id="437" name="Google Shape;437;p58"/>
          <p:cNvSpPr txBox="1">
            <a:spLocks noGrp="1"/>
          </p:cNvSpPr>
          <p:nvPr>
            <p:ph type="subTitle" idx="4294967295"/>
          </p:nvPr>
        </p:nvSpPr>
        <p:spPr>
          <a:xfrm>
            <a:off x="4812651" y="44200"/>
            <a:ext cx="7068176" cy="4017936"/>
          </a:xfrm>
          <a:prstGeom prst="rect">
            <a:avLst/>
          </a:prstGeom>
          <a:noFill/>
          <a:ln>
            <a:noFill/>
          </a:ln>
        </p:spPr>
        <p:txBody>
          <a:bodyPr spcFirstLastPara="1" vert="horz" wrap="square" lIns="91433" tIns="45700" rIns="91433" bIns="45700" rtlCol="0" anchor="t" anchorCtr="0">
            <a:noAutofit/>
          </a:bodyPr>
          <a:lstStyle/>
          <a:p>
            <a:pPr marL="609585" indent="-482588">
              <a:lnSpc>
                <a:spcPct val="150000"/>
              </a:lnSpc>
              <a:spcBef>
                <a:spcPts val="1067"/>
              </a:spcBef>
              <a:buClr>
                <a:srgbClr val="434343"/>
              </a:buClr>
              <a:buSzPts val="2100"/>
              <a:buFont typeface="Open Sans"/>
              <a:buChar char="●"/>
            </a:pPr>
            <a:r>
              <a:rPr lang="en-US" sz="2667" b="1" dirty="0">
                <a:solidFill>
                  <a:srgbClr val="434343"/>
                </a:solidFill>
                <a:latin typeface="Open Sans"/>
                <a:ea typeface="Open Sans"/>
                <a:cs typeface="Open Sans"/>
                <a:sym typeface="Open Sans"/>
              </a:rPr>
              <a:t>Technical aspects of converging HPC and Machine Learning</a:t>
            </a:r>
          </a:p>
          <a:p>
            <a:pPr marL="609585" indent="-482588">
              <a:lnSpc>
                <a:spcPct val="150000"/>
              </a:lnSpc>
              <a:spcBef>
                <a:spcPts val="1067"/>
              </a:spcBef>
              <a:buClr>
                <a:srgbClr val="434343"/>
              </a:buClr>
              <a:buSzPts val="2100"/>
              <a:buFont typeface="Open Sans"/>
              <a:buChar char="●"/>
            </a:pPr>
            <a:r>
              <a:rPr lang="en-US" sz="2667" b="1" dirty="0" err="1">
                <a:solidFill>
                  <a:srgbClr val="434343"/>
                </a:solidFill>
                <a:latin typeface="Open Sans"/>
                <a:ea typeface="Open Sans"/>
                <a:cs typeface="Open Sans"/>
                <a:sym typeface="Open Sans"/>
              </a:rPr>
              <a:t>HPCforML</a:t>
            </a:r>
            <a:endParaRPr lang="en-US" sz="2667" b="1" dirty="0">
              <a:solidFill>
                <a:srgbClr val="434343"/>
              </a:solidFill>
              <a:latin typeface="Open Sans"/>
              <a:ea typeface="Open Sans"/>
              <a:cs typeface="Open Sans"/>
              <a:sym typeface="Open Sans"/>
            </a:endParaRPr>
          </a:p>
          <a:p>
            <a:pPr lvl="1" indent="-482588">
              <a:lnSpc>
                <a:spcPct val="150000"/>
              </a:lnSpc>
              <a:spcBef>
                <a:spcPts val="1067"/>
              </a:spcBef>
              <a:buClr>
                <a:srgbClr val="434343"/>
              </a:buClr>
              <a:buSzPts val="2100"/>
              <a:buFont typeface="Open Sans"/>
              <a:buChar char="●"/>
            </a:pPr>
            <a:r>
              <a:rPr lang="en-US" sz="2267" dirty="0">
                <a:solidFill>
                  <a:srgbClr val="434343"/>
                </a:solidFill>
                <a:latin typeface="Open Sans"/>
                <a:ea typeface="Open Sans"/>
                <a:cs typeface="Open Sans"/>
                <a:sym typeface="Open Sans"/>
              </a:rPr>
              <a:t>Parallel high performance ML algorithms</a:t>
            </a:r>
          </a:p>
          <a:p>
            <a:pPr lvl="1" indent="-482588">
              <a:lnSpc>
                <a:spcPct val="150000"/>
              </a:lnSpc>
              <a:spcBef>
                <a:spcPts val="1067"/>
              </a:spcBef>
              <a:buClr>
                <a:srgbClr val="434343"/>
              </a:buClr>
              <a:buSzPts val="2100"/>
              <a:buFont typeface="Open Sans"/>
              <a:buChar char="●"/>
            </a:pPr>
            <a:r>
              <a:rPr lang="en-US" sz="2267" dirty="0">
                <a:solidFill>
                  <a:srgbClr val="434343"/>
                </a:solidFill>
                <a:latin typeface="Open Sans"/>
                <a:ea typeface="Open Sans"/>
                <a:cs typeface="Open Sans"/>
                <a:sym typeface="Open Sans"/>
              </a:rPr>
              <a:t>High Performance Spark, Hadoop, Storm</a:t>
            </a:r>
          </a:p>
          <a:p>
            <a:pPr>
              <a:lnSpc>
                <a:spcPct val="150000"/>
              </a:lnSpc>
              <a:buClr>
                <a:srgbClr val="434343"/>
              </a:buClr>
              <a:buFont typeface="Open Sans"/>
              <a:buChar char="●"/>
            </a:pPr>
            <a:r>
              <a:rPr lang="en-US" sz="2667" b="1" dirty="0">
                <a:solidFill>
                  <a:srgbClr val="434343"/>
                </a:solidFill>
                <a:latin typeface="Open Sans"/>
                <a:ea typeface="Open Sans"/>
                <a:cs typeface="Open Sans"/>
                <a:sym typeface="Open Sans"/>
              </a:rPr>
              <a:t> 8 scenarios for </a:t>
            </a:r>
            <a:r>
              <a:rPr lang="en-US" sz="2667" b="1" dirty="0" err="1">
                <a:solidFill>
                  <a:srgbClr val="434343"/>
                </a:solidFill>
                <a:latin typeface="Open Sans"/>
                <a:ea typeface="Open Sans"/>
                <a:cs typeface="Open Sans"/>
                <a:sym typeface="Open Sans"/>
              </a:rPr>
              <a:t>MLforHPC</a:t>
            </a:r>
            <a:endParaRPr lang="en-US" sz="2667" b="1" dirty="0">
              <a:solidFill>
                <a:srgbClr val="434343"/>
              </a:solidFill>
              <a:latin typeface="Open Sans"/>
              <a:ea typeface="Open Sans"/>
              <a:cs typeface="Open Sans"/>
              <a:sym typeface="Open Sans"/>
            </a:endParaRPr>
          </a:p>
          <a:p>
            <a:pPr lvl="1">
              <a:lnSpc>
                <a:spcPct val="150000"/>
              </a:lnSpc>
              <a:buClr>
                <a:srgbClr val="434343"/>
              </a:buClr>
              <a:buFont typeface="Open Sans"/>
              <a:buChar char="●"/>
            </a:pPr>
            <a:r>
              <a:rPr lang="en-US" sz="2267" dirty="0">
                <a:solidFill>
                  <a:srgbClr val="434343"/>
                </a:solidFill>
                <a:latin typeface="Open Sans"/>
                <a:ea typeface="Open Sans"/>
                <a:cs typeface="Open Sans"/>
                <a:sym typeface="Open Sans"/>
              </a:rPr>
              <a:t>Illustrate 4 scenarios</a:t>
            </a:r>
          </a:p>
          <a:p>
            <a:pPr lvl="1">
              <a:lnSpc>
                <a:spcPct val="150000"/>
              </a:lnSpc>
              <a:buClr>
                <a:srgbClr val="434343"/>
              </a:buClr>
              <a:buFont typeface="Open Sans"/>
              <a:buChar char="●"/>
            </a:pPr>
            <a:r>
              <a:rPr lang="en-US" sz="2267" dirty="0">
                <a:solidFill>
                  <a:srgbClr val="434343"/>
                </a:solidFill>
                <a:latin typeface="Open Sans"/>
                <a:ea typeface="Open Sans"/>
                <a:cs typeface="Open Sans"/>
                <a:sym typeface="Open Sans"/>
              </a:rPr>
              <a:t>Illustration of transforming Computational Biology</a:t>
            </a:r>
          </a:p>
          <a:p>
            <a:pPr lvl="1">
              <a:lnSpc>
                <a:spcPct val="150000"/>
              </a:lnSpc>
              <a:buClr>
                <a:srgbClr val="434343"/>
              </a:buClr>
              <a:buFont typeface="Open Sans"/>
              <a:buChar char="●"/>
            </a:pPr>
            <a:r>
              <a:rPr lang="en-US" sz="2267" dirty="0">
                <a:solidFill>
                  <a:srgbClr val="434343"/>
                </a:solidFill>
                <a:latin typeface="Open Sans"/>
                <a:ea typeface="Open Sans"/>
                <a:cs typeface="Open Sans"/>
                <a:sym typeface="Open Sans"/>
              </a:rPr>
              <a:t>Research Issues</a:t>
            </a:r>
            <a:endParaRPr sz="2267" dirty="0">
              <a:solidFill>
                <a:srgbClr val="434343"/>
              </a:solidFill>
              <a:latin typeface="Open Sans"/>
              <a:ea typeface="Open Sans"/>
              <a:cs typeface="Open Sans"/>
              <a:sym typeface="Open Sans"/>
            </a:endParaRPr>
          </a:p>
        </p:txBody>
      </p:sp>
      <p:cxnSp>
        <p:nvCxnSpPr>
          <p:cNvPr id="439" name="Google Shape;439;p58"/>
          <p:cNvCxnSpPr/>
          <p:nvPr/>
        </p:nvCxnSpPr>
        <p:spPr>
          <a:xfrm>
            <a:off x="543100" y="3942033"/>
            <a:ext cx="2517200" cy="0"/>
          </a:xfrm>
          <a:prstGeom prst="straightConnector1">
            <a:avLst/>
          </a:prstGeom>
          <a:noFill/>
          <a:ln w="19050" cap="flat" cmpd="sng">
            <a:solidFill>
              <a:srgbClr val="B30838"/>
            </a:solidFill>
            <a:prstDash val="solid"/>
            <a:round/>
            <a:headEnd type="none" w="med" len="med"/>
            <a:tailEnd type="none" w="med" len="med"/>
          </a:ln>
        </p:spPr>
      </p:cxnSp>
    </p:spTree>
    <p:extLst>
      <p:ext uri="{BB962C8B-B14F-4D97-AF65-F5344CB8AC3E}">
        <p14:creationId xmlns:p14="http://schemas.microsoft.com/office/powerpoint/2010/main" val="2028989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6" name="Google Shape;436;p58"/>
          <p:cNvSpPr/>
          <p:nvPr/>
        </p:nvSpPr>
        <p:spPr>
          <a:xfrm>
            <a:off x="6597240" y="0"/>
            <a:ext cx="5518000" cy="6296800"/>
          </a:xfrm>
          <a:prstGeom prst="rect">
            <a:avLst/>
          </a:prstGeom>
          <a:solidFill>
            <a:srgbClr val="F3F3F3"/>
          </a:solidFill>
          <a:ln>
            <a:noFill/>
          </a:ln>
        </p:spPr>
        <p:txBody>
          <a:bodyPr spcFirstLastPara="1" wrap="square" lIns="121900" tIns="121900" rIns="121900" bIns="121900" anchor="ctr" anchorCtr="0">
            <a:noAutofit/>
          </a:bodyPr>
          <a:lstStyle/>
          <a:p>
            <a:endParaRPr sz="2400"/>
          </a:p>
        </p:txBody>
      </p:sp>
      <p:sp>
        <p:nvSpPr>
          <p:cNvPr id="440" name="Google Shape;440;p58"/>
          <p:cNvSpPr txBox="1">
            <a:spLocks noGrp="1"/>
          </p:cNvSpPr>
          <p:nvPr>
            <p:ph type="sldNum" idx="4"/>
          </p:nvPr>
        </p:nvSpPr>
        <p:spPr>
          <a:xfrm>
            <a:off x="11257200" y="6259209"/>
            <a:ext cx="731600" cy="726000"/>
          </a:xfrm>
          <a:prstGeom prst="rect">
            <a:avLst/>
          </a:prstGeom>
        </p:spPr>
        <p:txBody>
          <a:bodyPr spcFirstLastPara="1" vert="horz" wrap="square" lIns="91433" tIns="45700" rIns="91433" bIns="45700" rtlCol="0" anchor="ctr" anchorCtr="0">
            <a:noAutofit/>
          </a:bodyPr>
          <a:lstStyle/>
          <a:p>
            <a:fld id="{00000000-1234-1234-1234-123412341234}" type="slidenum">
              <a:rPr lang="en"/>
              <a:pPr/>
              <a:t>2</a:t>
            </a:fld>
            <a:endParaRPr/>
          </a:p>
        </p:txBody>
      </p:sp>
      <p:sp>
        <p:nvSpPr>
          <p:cNvPr id="435" name="Google Shape;435;p58"/>
          <p:cNvSpPr txBox="1">
            <a:spLocks noGrp="1"/>
          </p:cNvSpPr>
          <p:nvPr>
            <p:ph type="ctrTitle" idx="4294967295"/>
          </p:nvPr>
        </p:nvSpPr>
        <p:spPr>
          <a:xfrm>
            <a:off x="0" y="2053168"/>
            <a:ext cx="6470651" cy="1502833"/>
          </a:xfrm>
          <a:prstGeom prst="rect">
            <a:avLst/>
          </a:prstGeom>
          <a:noFill/>
          <a:ln>
            <a:noFill/>
          </a:ln>
        </p:spPr>
        <p:txBody>
          <a:bodyPr spcFirstLastPara="1" vert="horz" wrap="square" lIns="91433" tIns="45700" rIns="91433" bIns="45700" rtlCol="0" anchor="b" anchorCtr="0">
            <a:noAutofit/>
          </a:bodyPr>
          <a:lstStyle/>
          <a:p>
            <a:pPr>
              <a:spcBef>
                <a:spcPts val="0"/>
              </a:spcBef>
              <a:buClr>
                <a:schemeClr val="dk1"/>
              </a:buClr>
              <a:buSzPts val="4500"/>
            </a:pPr>
            <a:r>
              <a:rPr lang="en" sz="4800" dirty="0">
                <a:latin typeface="Open Sans"/>
                <a:ea typeface="Open Sans"/>
                <a:cs typeface="Open Sans"/>
                <a:sym typeface="Open Sans"/>
              </a:rPr>
              <a:t>Evolution of Interests, </a:t>
            </a:r>
            <a:r>
              <a:rPr lang="en-US" sz="4800" dirty="0">
                <a:latin typeface="Open Sans"/>
                <a:ea typeface="Open Sans"/>
                <a:cs typeface="Open Sans"/>
                <a:sym typeface="Open Sans"/>
              </a:rPr>
              <a:t>Technologies</a:t>
            </a:r>
            <a:r>
              <a:rPr lang="en" sz="4800" dirty="0">
                <a:latin typeface="Open Sans"/>
                <a:ea typeface="Open Sans"/>
                <a:cs typeface="Open Sans"/>
                <a:sym typeface="Open Sans"/>
              </a:rPr>
              <a:t> and Communities</a:t>
            </a:r>
            <a:endParaRPr sz="4800" dirty="0">
              <a:latin typeface="Open Sans"/>
              <a:ea typeface="Open Sans"/>
              <a:cs typeface="Open Sans"/>
              <a:sym typeface="Open Sans"/>
            </a:endParaRPr>
          </a:p>
        </p:txBody>
      </p:sp>
      <p:sp>
        <p:nvSpPr>
          <p:cNvPr id="437" name="Google Shape;437;p58"/>
          <p:cNvSpPr txBox="1">
            <a:spLocks noGrp="1"/>
          </p:cNvSpPr>
          <p:nvPr>
            <p:ph type="subTitle" idx="4294967295"/>
          </p:nvPr>
        </p:nvSpPr>
        <p:spPr>
          <a:xfrm>
            <a:off x="7556501" y="795867"/>
            <a:ext cx="4635500" cy="4015317"/>
          </a:xfrm>
          <a:prstGeom prst="rect">
            <a:avLst/>
          </a:prstGeom>
          <a:noFill/>
          <a:ln>
            <a:noFill/>
          </a:ln>
        </p:spPr>
        <p:txBody>
          <a:bodyPr spcFirstLastPara="1" vert="horz" wrap="square" lIns="91433" tIns="45700" rIns="91433" bIns="45700" rtlCol="0" anchor="t" anchorCtr="0">
            <a:noAutofit/>
          </a:bodyPr>
          <a:lstStyle/>
          <a:p>
            <a:pPr marL="609585" indent="-482588">
              <a:lnSpc>
                <a:spcPct val="150000"/>
              </a:lnSpc>
              <a:spcBef>
                <a:spcPts val="1067"/>
              </a:spcBef>
              <a:buClr>
                <a:srgbClr val="434343"/>
              </a:buClr>
              <a:buSzPts val="2100"/>
              <a:buFont typeface="Open Sans"/>
              <a:buChar char="●"/>
            </a:pPr>
            <a:r>
              <a:rPr lang="en" dirty="0">
                <a:solidFill>
                  <a:srgbClr val="434343"/>
                </a:solidFill>
                <a:latin typeface="Open Sans"/>
                <a:ea typeface="Open Sans"/>
                <a:cs typeface="Open Sans"/>
                <a:sym typeface="Open Sans"/>
              </a:rPr>
              <a:t>AI/ML</a:t>
            </a:r>
            <a:endParaRPr dirty="0">
              <a:solidFill>
                <a:srgbClr val="434343"/>
              </a:solidFill>
              <a:latin typeface="Open Sans"/>
              <a:ea typeface="Open Sans"/>
              <a:cs typeface="Open Sans"/>
              <a:sym typeface="Open Sans"/>
            </a:endParaRPr>
          </a:p>
          <a:p>
            <a:pPr marL="609585" indent="-482588">
              <a:lnSpc>
                <a:spcPct val="150000"/>
              </a:lnSpc>
              <a:spcBef>
                <a:spcPts val="0"/>
              </a:spcBef>
              <a:buClr>
                <a:srgbClr val="434343"/>
              </a:buClr>
              <a:buSzPts val="2100"/>
              <a:buFont typeface="Open Sans"/>
              <a:buChar char="●"/>
            </a:pPr>
            <a:r>
              <a:rPr lang="en" dirty="0">
                <a:solidFill>
                  <a:srgbClr val="434343"/>
                </a:solidFill>
                <a:latin typeface="Open Sans"/>
                <a:ea typeface="Open Sans"/>
                <a:cs typeface="Open Sans"/>
                <a:sym typeface="Open Sans"/>
              </a:rPr>
              <a:t>Systems</a:t>
            </a:r>
            <a:endParaRPr dirty="0">
              <a:solidFill>
                <a:srgbClr val="434343"/>
              </a:solidFill>
              <a:latin typeface="Open Sans"/>
              <a:ea typeface="Open Sans"/>
              <a:cs typeface="Open Sans"/>
              <a:sym typeface="Open Sans"/>
            </a:endParaRPr>
          </a:p>
          <a:p>
            <a:pPr marL="609585" indent="-482588">
              <a:lnSpc>
                <a:spcPct val="150000"/>
              </a:lnSpc>
              <a:spcBef>
                <a:spcPts val="0"/>
              </a:spcBef>
              <a:buClr>
                <a:srgbClr val="434343"/>
              </a:buClr>
              <a:buSzPts val="2100"/>
              <a:buFont typeface="Open Sans"/>
              <a:buChar char="●"/>
            </a:pPr>
            <a:r>
              <a:rPr lang="en" dirty="0">
                <a:solidFill>
                  <a:srgbClr val="434343"/>
                </a:solidFill>
                <a:latin typeface="Open Sans"/>
                <a:ea typeface="Open Sans"/>
                <a:cs typeface="Open Sans"/>
                <a:sym typeface="Open Sans"/>
              </a:rPr>
              <a:t>HPC</a:t>
            </a:r>
            <a:endParaRPr dirty="0">
              <a:solidFill>
                <a:srgbClr val="434343"/>
              </a:solidFill>
              <a:latin typeface="Open Sans"/>
              <a:ea typeface="Open Sans"/>
              <a:cs typeface="Open Sans"/>
              <a:sym typeface="Open Sans"/>
            </a:endParaRPr>
          </a:p>
          <a:p>
            <a:pPr marL="609585" indent="-482588">
              <a:lnSpc>
                <a:spcPct val="150000"/>
              </a:lnSpc>
              <a:spcBef>
                <a:spcPts val="0"/>
              </a:spcBef>
              <a:buClr>
                <a:srgbClr val="434343"/>
              </a:buClr>
              <a:buSzPts val="2100"/>
              <a:buFont typeface="Open Sans"/>
              <a:buChar char="●"/>
            </a:pPr>
            <a:r>
              <a:rPr lang="en" dirty="0">
                <a:solidFill>
                  <a:srgbClr val="434343"/>
                </a:solidFill>
                <a:latin typeface="Open Sans"/>
                <a:ea typeface="Open Sans"/>
                <a:cs typeface="Open Sans"/>
                <a:sym typeface="Open Sans"/>
              </a:rPr>
              <a:t>Cloud</a:t>
            </a:r>
            <a:endParaRPr dirty="0">
              <a:solidFill>
                <a:srgbClr val="434343"/>
              </a:solidFill>
              <a:latin typeface="Open Sans"/>
              <a:ea typeface="Open Sans"/>
              <a:cs typeface="Open Sans"/>
              <a:sym typeface="Open Sans"/>
            </a:endParaRPr>
          </a:p>
          <a:p>
            <a:pPr marL="609585" indent="-482588">
              <a:lnSpc>
                <a:spcPct val="150000"/>
              </a:lnSpc>
              <a:spcBef>
                <a:spcPts val="0"/>
              </a:spcBef>
              <a:buClr>
                <a:srgbClr val="434343"/>
              </a:buClr>
              <a:buSzPts val="2100"/>
              <a:buFont typeface="Open Sans"/>
              <a:buChar char="●"/>
            </a:pPr>
            <a:r>
              <a:rPr lang="en" dirty="0">
                <a:solidFill>
                  <a:srgbClr val="434343"/>
                </a:solidFill>
                <a:latin typeface="Open Sans"/>
                <a:ea typeface="Open Sans"/>
                <a:cs typeface="Open Sans"/>
                <a:sym typeface="Open Sans"/>
              </a:rPr>
              <a:t>Big Data</a:t>
            </a:r>
            <a:endParaRPr dirty="0">
              <a:solidFill>
                <a:srgbClr val="434343"/>
              </a:solidFill>
              <a:latin typeface="Open Sans"/>
              <a:ea typeface="Open Sans"/>
              <a:cs typeface="Open Sans"/>
              <a:sym typeface="Open Sans"/>
            </a:endParaRPr>
          </a:p>
          <a:p>
            <a:pPr marL="609585" indent="-482588">
              <a:lnSpc>
                <a:spcPct val="150000"/>
              </a:lnSpc>
              <a:spcBef>
                <a:spcPts val="0"/>
              </a:spcBef>
              <a:buClr>
                <a:srgbClr val="434343"/>
              </a:buClr>
              <a:buSzPts val="2100"/>
              <a:buFont typeface="Open Sans"/>
              <a:buChar char="●"/>
            </a:pPr>
            <a:r>
              <a:rPr lang="en-US" dirty="0">
                <a:solidFill>
                  <a:srgbClr val="434343"/>
                </a:solidFill>
                <a:latin typeface="Open Sans"/>
                <a:ea typeface="Open Sans"/>
                <a:cs typeface="Open Sans"/>
                <a:sym typeface="Open Sans"/>
              </a:rPr>
              <a:t>Edge</a:t>
            </a:r>
          </a:p>
          <a:p>
            <a:pPr marL="609585" indent="-482588">
              <a:lnSpc>
                <a:spcPct val="150000"/>
              </a:lnSpc>
              <a:spcBef>
                <a:spcPts val="0"/>
              </a:spcBef>
              <a:buClr>
                <a:srgbClr val="434343"/>
              </a:buClr>
              <a:buSzPts val="2100"/>
              <a:buFont typeface="Open Sans"/>
              <a:buChar char="●"/>
            </a:pPr>
            <a:r>
              <a:rPr lang="en" dirty="0">
                <a:solidFill>
                  <a:srgbClr val="434343"/>
                </a:solidFill>
                <a:latin typeface="Open Sans"/>
                <a:ea typeface="Open Sans"/>
                <a:cs typeface="Open Sans"/>
                <a:sym typeface="Open Sans"/>
              </a:rPr>
              <a:t>Data Science v. AI First</a:t>
            </a:r>
            <a:endParaRPr dirty="0">
              <a:solidFill>
                <a:srgbClr val="434343"/>
              </a:solidFill>
              <a:latin typeface="Open Sans"/>
              <a:ea typeface="Open Sans"/>
              <a:cs typeface="Open Sans"/>
              <a:sym typeface="Open Sans"/>
            </a:endParaRPr>
          </a:p>
        </p:txBody>
      </p:sp>
      <p:cxnSp>
        <p:nvCxnSpPr>
          <p:cNvPr id="439" name="Google Shape;439;p58"/>
          <p:cNvCxnSpPr/>
          <p:nvPr/>
        </p:nvCxnSpPr>
        <p:spPr>
          <a:xfrm>
            <a:off x="543100" y="3942033"/>
            <a:ext cx="2517200" cy="0"/>
          </a:xfrm>
          <a:prstGeom prst="straightConnector1">
            <a:avLst/>
          </a:prstGeom>
          <a:noFill/>
          <a:ln w="19050" cap="flat" cmpd="sng">
            <a:solidFill>
              <a:srgbClr val="B30838"/>
            </a:solidFill>
            <a:prstDash val="solid"/>
            <a:round/>
            <a:headEnd type="none" w="med" len="med"/>
            <a:tailEnd type="none" w="med" len="med"/>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pic>
        <p:nvPicPr>
          <p:cNvPr id="640" name="Google Shape;640;p78"/>
          <p:cNvPicPr preferRelativeResize="0"/>
          <p:nvPr/>
        </p:nvPicPr>
        <p:blipFill rotWithShape="1">
          <a:blip r:embed="rId3">
            <a:alphaModFix/>
          </a:blip>
          <a:srcRect l="22120" r="17768"/>
          <a:stretch/>
        </p:blipFill>
        <p:spPr>
          <a:xfrm>
            <a:off x="5643968" y="276167"/>
            <a:ext cx="6083665" cy="5780965"/>
          </a:xfrm>
          <a:prstGeom prst="rect">
            <a:avLst/>
          </a:prstGeom>
          <a:noFill/>
          <a:ln>
            <a:noFill/>
          </a:ln>
        </p:spPr>
      </p:pic>
      <p:sp>
        <p:nvSpPr>
          <p:cNvPr id="641" name="Google Shape;641;p78"/>
          <p:cNvSpPr/>
          <p:nvPr/>
        </p:nvSpPr>
        <p:spPr>
          <a:xfrm>
            <a:off x="371033" y="1575133"/>
            <a:ext cx="4544800" cy="3036800"/>
          </a:xfrm>
          <a:prstGeom prst="rect">
            <a:avLst/>
          </a:prstGeom>
          <a:solidFill>
            <a:srgbClr val="EFEFEF"/>
          </a:solidFill>
          <a:ln>
            <a:noFill/>
          </a:ln>
        </p:spPr>
        <p:txBody>
          <a:bodyPr spcFirstLastPara="1" wrap="square" lIns="121900" tIns="121900" rIns="121900" bIns="121900" anchor="ctr" anchorCtr="0">
            <a:noAutofit/>
          </a:bodyPr>
          <a:lstStyle/>
          <a:p>
            <a:endParaRPr sz="2400"/>
          </a:p>
        </p:txBody>
      </p:sp>
      <p:sp>
        <p:nvSpPr>
          <p:cNvPr id="642" name="Google Shape;642;p78"/>
          <p:cNvSpPr txBox="1">
            <a:spLocks noGrp="1"/>
          </p:cNvSpPr>
          <p:nvPr>
            <p:ph type="body" idx="1"/>
          </p:nvPr>
        </p:nvSpPr>
        <p:spPr>
          <a:xfrm>
            <a:off x="371033" y="1676733"/>
            <a:ext cx="4286800" cy="3036800"/>
          </a:xfrm>
          <a:prstGeom prst="rect">
            <a:avLst/>
          </a:prstGeom>
          <a:noFill/>
          <a:ln>
            <a:noFill/>
          </a:ln>
        </p:spPr>
        <p:txBody>
          <a:bodyPr spcFirstLastPara="1" vert="horz" wrap="square" lIns="91433" tIns="45700" rIns="91433" bIns="45700" rtlCol="0" anchor="t" anchorCtr="0">
            <a:noAutofit/>
          </a:bodyPr>
          <a:lstStyle/>
          <a:p>
            <a:pPr marL="609585" indent="-431789">
              <a:lnSpc>
                <a:spcPct val="115000"/>
              </a:lnSpc>
              <a:spcBef>
                <a:spcPts val="1067"/>
              </a:spcBef>
              <a:buSzPts val="1500"/>
              <a:buFont typeface="Open Sans"/>
              <a:buChar char="•"/>
            </a:pPr>
            <a:r>
              <a:rPr lang="en" sz="2000">
                <a:latin typeface="Open Sans"/>
                <a:ea typeface="Open Sans"/>
                <a:cs typeface="Open Sans"/>
                <a:sym typeface="Open Sans"/>
              </a:rPr>
              <a:t>ML for optimizing parallel computing (load balancing)</a:t>
            </a:r>
            <a:endParaRPr sz="2000">
              <a:latin typeface="Open Sans"/>
              <a:ea typeface="Open Sans"/>
              <a:cs typeface="Open Sans"/>
              <a:sym typeface="Open Sans"/>
            </a:endParaRPr>
          </a:p>
          <a:p>
            <a:pPr marL="609585" indent="-431789">
              <a:lnSpc>
                <a:spcPct val="115000"/>
              </a:lnSpc>
              <a:spcBef>
                <a:spcPts val="1067"/>
              </a:spcBef>
              <a:buSzPts val="1500"/>
              <a:buFont typeface="Open Sans"/>
              <a:buChar char="•"/>
            </a:pPr>
            <a:r>
              <a:rPr lang="en" sz="2000">
                <a:latin typeface="Open Sans"/>
                <a:ea typeface="Open Sans"/>
                <a:cs typeface="Open Sans"/>
                <a:sym typeface="Open Sans"/>
              </a:rPr>
              <a:t>Learned Index Structure</a:t>
            </a:r>
            <a:endParaRPr sz="2000">
              <a:latin typeface="Open Sans"/>
              <a:ea typeface="Open Sans"/>
              <a:cs typeface="Open Sans"/>
              <a:sym typeface="Open Sans"/>
            </a:endParaRPr>
          </a:p>
          <a:p>
            <a:pPr marL="609585" indent="-431789">
              <a:lnSpc>
                <a:spcPct val="115000"/>
              </a:lnSpc>
              <a:spcBef>
                <a:spcPts val="1067"/>
              </a:spcBef>
              <a:buSzPts val="1500"/>
              <a:buFont typeface="Open Sans"/>
              <a:buChar char="•"/>
            </a:pPr>
            <a:r>
              <a:rPr lang="en" sz="2000">
                <a:latin typeface="Open Sans"/>
                <a:ea typeface="Open Sans"/>
                <a:cs typeface="Open Sans"/>
                <a:sym typeface="Open Sans"/>
              </a:rPr>
              <a:t>ML for Data-center Efficiency</a:t>
            </a:r>
            <a:endParaRPr sz="2000">
              <a:latin typeface="Open Sans"/>
              <a:ea typeface="Open Sans"/>
              <a:cs typeface="Open Sans"/>
              <a:sym typeface="Open Sans"/>
            </a:endParaRPr>
          </a:p>
          <a:p>
            <a:pPr marL="609585" indent="-431789">
              <a:lnSpc>
                <a:spcPct val="115000"/>
              </a:lnSpc>
              <a:spcBef>
                <a:spcPts val="1067"/>
              </a:spcBef>
              <a:buSzPts val="1500"/>
              <a:buFont typeface="Open Sans"/>
              <a:buChar char="•"/>
            </a:pPr>
            <a:r>
              <a:rPr lang="en" sz="2000">
                <a:latin typeface="Open Sans"/>
                <a:ea typeface="Open Sans"/>
                <a:cs typeface="Open Sans"/>
                <a:sym typeface="Open Sans"/>
              </a:rPr>
              <a:t>ML to replace heuristics and user choices (Autotuning)</a:t>
            </a:r>
            <a:endParaRPr sz="2000">
              <a:latin typeface="Open Sans"/>
              <a:ea typeface="Open Sans"/>
              <a:cs typeface="Open Sans"/>
              <a:sym typeface="Open Sans"/>
            </a:endParaRPr>
          </a:p>
        </p:txBody>
      </p:sp>
      <p:cxnSp>
        <p:nvCxnSpPr>
          <p:cNvPr id="644" name="Google Shape;644;p78"/>
          <p:cNvCxnSpPr/>
          <p:nvPr/>
        </p:nvCxnSpPr>
        <p:spPr>
          <a:xfrm>
            <a:off x="371033" y="1300433"/>
            <a:ext cx="2517200" cy="0"/>
          </a:xfrm>
          <a:prstGeom prst="straightConnector1">
            <a:avLst/>
          </a:prstGeom>
          <a:noFill/>
          <a:ln w="19050" cap="flat" cmpd="sng">
            <a:solidFill>
              <a:srgbClr val="B30838"/>
            </a:solidFill>
            <a:prstDash val="solid"/>
            <a:round/>
            <a:headEnd type="none" w="med" len="med"/>
            <a:tailEnd type="none" w="med" len="med"/>
          </a:ln>
        </p:spPr>
      </p:cxnSp>
      <p:sp>
        <p:nvSpPr>
          <p:cNvPr id="645" name="Google Shape;645;p78"/>
          <p:cNvSpPr txBox="1">
            <a:spLocks noGrp="1"/>
          </p:cNvSpPr>
          <p:nvPr>
            <p:ph type="title"/>
          </p:nvPr>
        </p:nvSpPr>
        <p:spPr>
          <a:xfrm>
            <a:off x="276967" y="346433"/>
            <a:ext cx="8564800" cy="726000"/>
          </a:xfrm>
          <a:prstGeom prst="rect">
            <a:avLst/>
          </a:prstGeom>
        </p:spPr>
        <p:txBody>
          <a:bodyPr spcFirstLastPara="1" vert="horz" wrap="square" lIns="91433" tIns="45700" rIns="91433" bIns="45700" rtlCol="0" anchor="ctr" anchorCtr="0">
            <a:noAutofit/>
          </a:bodyPr>
          <a:lstStyle/>
          <a:p>
            <a:pPr>
              <a:lnSpc>
                <a:spcPct val="115000"/>
              </a:lnSpc>
              <a:spcBef>
                <a:spcPts val="0"/>
              </a:spcBef>
              <a:buClr>
                <a:schemeClr val="dk1"/>
              </a:buClr>
              <a:buSzPts val="1100"/>
            </a:pPr>
            <a:r>
              <a:rPr lang="en" sz="2667">
                <a:solidFill>
                  <a:srgbClr val="515151"/>
                </a:solidFill>
              </a:rPr>
              <a:t>Dean at NeurIPS </a:t>
            </a:r>
            <a:endParaRPr sz="2667">
              <a:solidFill>
                <a:srgbClr val="515151"/>
              </a:solidFill>
            </a:endParaRPr>
          </a:p>
          <a:p>
            <a:pPr>
              <a:lnSpc>
                <a:spcPct val="115000"/>
              </a:lnSpc>
              <a:spcBef>
                <a:spcPts val="0"/>
              </a:spcBef>
            </a:pPr>
            <a:r>
              <a:rPr lang="en" sz="1867">
                <a:solidFill>
                  <a:srgbClr val="515151"/>
                </a:solidFill>
              </a:rPr>
              <a:t>DECEMBER 2017</a:t>
            </a:r>
            <a:endParaRPr sz="1867">
              <a:solidFill>
                <a:srgbClr val="515151"/>
              </a:solidFill>
            </a:endParaRPr>
          </a:p>
        </p:txBody>
      </p:sp>
      <p:sp>
        <p:nvSpPr>
          <p:cNvPr id="646" name="Google Shape;646;p78"/>
          <p:cNvSpPr txBox="1">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20</a:t>
            </a:fld>
            <a:endParaRPr/>
          </a:p>
        </p:txBody>
      </p:sp>
      <p:sp>
        <p:nvSpPr>
          <p:cNvPr id="2" name="Date Placeholder 1">
            <a:extLst>
              <a:ext uri="{FF2B5EF4-FFF2-40B4-BE49-F238E27FC236}">
                <a16:creationId xmlns:a16="http://schemas.microsoft.com/office/drawing/2014/main" id="{48A28A70-8BEC-484C-A65B-2BD6EA27FD07}"/>
              </a:ext>
            </a:extLst>
          </p:cNvPr>
          <p:cNvSpPr>
            <a:spLocks noGrp="1"/>
          </p:cNvSpPr>
          <p:nvPr>
            <p:ph type="dt" sz="half" idx="10"/>
          </p:nvPr>
        </p:nvSpPr>
        <p:spPr/>
        <p:txBody>
          <a:bodyPr/>
          <a:lstStyle/>
          <a:p>
            <a:r>
              <a:rPr lang="en-US">
                <a:solidFill>
                  <a:prstClr val="black">
                    <a:tint val="75000"/>
                  </a:prstClr>
                </a:solidFill>
              </a:rPr>
              <a:t>9/17/2019</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4" name="Google Shape;654;p79"/>
          <p:cNvSpPr txBox="1">
            <a:spLocks noGrp="1"/>
          </p:cNvSpPr>
          <p:nvPr>
            <p:ph type="title"/>
          </p:nvPr>
        </p:nvSpPr>
        <p:spPr>
          <a:xfrm>
            <a:off x="838200" y="155720"/>
            <a:ext cx="10515600" cy="1325563"/>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 sz="2667" dirty="0">
                <a:solidFill>
                  <a:srgbClr val="515151"/>
                </a:solidFill>
              </a:rPr>
              <a:t>Implications of Machine Learning for Systems and Systems for Machine Learning</a:t>
            </a:r>
            <a:endParaRPr sz="2667" b="0" dirty="0">
              <a:solidFill>
                <a:srgbClr val="515151"/>
              </a:solidFill>
              <a:latin typeface="Open Sans SemiBold"/>
              <a:ea typeface="Open Sans SemiBold"/>
              <a:cs typeface="Open Sans SemiBold"/>
              <a:sym typeface="Open Sans SemiBold"/>
            </a:endParaRPr>
          </a:p>
        </p:txBody>
      </p:sp>
      <p:sp>
        <p:nvSpPr>
          <p:cNvPr id="651" name="Google Shape;651;p79"/>
          <p:cNvSpPr txBox="1">
            <a:spLocks noGrp="1"/>
          </p:cNvSpPr>
          <p:nvPr>
            <p:ph type="body" idx="1"/>
          </p:nvPr>
        </p:nvSpPr>
        <p:spPr>
          <a:xfrm>
            <a:off x="157779" y="1427691"/>
            <a:ext cx="11099421" cy="4351339"/>
          </a:xfrm>
          <a:prstGeom prst="rect">
            <a:avLst/>
          </a:prstGeom>
          <a:noFill/>
          <a:ln>
            <a:noFill/>
          </a:ln>
        </p:spPr>
        <p:txBody>
          <a:bodyPr spcFirstLastPara="1" vert="horz" wrap="square" lIns="91433" tIns="45700" rIns="91433" bIns="45700" rtlCol="0" anchor="t" anchorCtr="0">
            <a:noAutofit/>
          </a:bodyPr>
          <a:lstStyle/>
          <a:p>
            <a:pPr marL="609585" indent="-423323">
              <a:lnSpc>
                <a:spcPct val="100000"/>
              </a:lnSpc>
              <a:spcBef>
                <a:spcPts val="1067"/>
              </a:spcBef>
              <a:buSzPts val="1400"/>
              <a:buFont typeface="Open Sans"/>
              <a:buChar char="•"/>
            </a:pPr>
            <a:r>
              <a:rPr lang="en" sz="1867" dirty="0">
                <a:latin typeface="Open Sans"/>
                <a:ea typeface="Open Sans"/>
                <a:cs typeface="Open Sans"/>
                <a:sym typeface="Open Sans"/>
              </a:rPr>
              <a:t>We could replace “Systems” by “Cyberinfrastructure” or by “HPC” </a:t>
            </a:r>
          </a:p>
          <a:p>
            <a:pPr marL="609585" indent="-423323">
              <a:lnSpc>
                <a:spcPct val="100000"/>
              </a:lnSpc>
              <a:spcBef>
                <a:spcPts val="1067"/>
              </a:spcBef>
              <a:buSzPts val="1400"/>
              <a:buFont typeface="Open Sans"/>
              <a:buChar char="•"/>
            </a:pPr>
            <a:r>
              <a:rPr lang="en" sz="1867" dirty="0">
                <a:latin typeface="Open Sans"/>
                <a:ea typeface="Open Sans"/>
                <a:cs typeface="Open Sans"/>
                <a:sym typeface="Open Sans"/>
              </a:rPr>
              <a:t>I use HPC as we are aiming at systems that support big data or big simulations and almost by (my) definition could naturally involve HPC.</a:t>
            </a:r>
            <a:endParaRPr sz="1867" dirty="0">
              <a:latin typeface="Open Sans"/>
              <a:ea typeface="Open Sans"/>
              <a:cs typeface="Open Sans"/>
              <a:sym typeface="Open Sans"/>
            </a:endParaRPr>
          </a:p>
          <a:p>
            <a:pPr marL="609585" indent="-423323">
              <a:lnSpc>
                <a:spcPct val="115000"/>
              </a:lnSpc>
              <a:spcBef>
                <a:spcPts val="1067"/>
              </a:spcBef>
              <a:buSzPts val="1400"/>
              <a:buFont typeface="Open Sans"/>
              <a:buChar char="•"/>
            </a:pPr>
            <a:r>
              <a:rPr lang="en" sz="1867" dirty="0">
                <a:latin typeface="Open Sans"/>
                <a:ea typeface="Open Sans"/>
                <a:cs typeface="Open Sans"/>
                <a:sym typeface="Open Sans"/>
              </a:rPr>
              <a:t>So we get </a:t>
            </a:r>
            <a:r>
              <a:rPr lang="en" sz="1867" b="1" dirty="0">
                <a:latin typeface="Open Sans"/>
                <a:ea typeface="Open Sans"/>
                <a:cs typeface="Open Sans"/>
                <a:sym typeface="Open Sans"/>
              </a:rPr>
              <a:t>ML for HPC</a:t>
            </a:r>
            <a:r>
              <a:rPr lang="en" sz="1867" dirty="0">
                <a:latin typeface="Open Sans"/>
                <a:ea typeface="Open Sans"/>
                <a:cs typeface="Open Sans"/>
                <a:sym typeface="Open Sans"/>
              </a:rPr>
              <a:t> and </a:t>
            </a:r>
            <a:r>
              <a:rPr lang="en" sz="1867" b="1" dirty="0">
                <a:latin typeface="Open Sans"/>
                <a:ea typeface="Open Sans"/>
                <a:cs typeface="Open Sans"/>
                <a:sym typeface="Open Sans"/>
              </a:rPr>
              <a:t>HPC for ML</a:t>
            </a:r>
            <a:endParaRPr sz="1867" dirty="0">
              <a:latin typeface="Open Sans"/>
              <a:ea typeface="Open Sans"/>
              <a:cs typeface="Open Sans"/>
              <a:sym typeface="Open Sans"/>
            </a:endParaRPr>
          </a:p>
          <a:p>
            <a:pPr marL="609585" indent="-423323">
              <a:lnSpc>
                <a:spcPct val="115000"/>
              </a:lnSpc>
              <a:spcBef>
                <a:spcPts val="1067"/>
              </a:spcBef>
              <a:buSzPts val="1400"/>
              <a:buFont typeface="Open Sans"/>
              <a:buChar char="•"/>
            </a:pPr>
            <a:r>
              <a:rPr lang="en" sz="1867" b="1" dirty="0">
                <a:latin typeface="Open Sans"/>
                <a:ea typeface="Open Sans"/>
                <a:cs typeface="Open Sans"/>
                <a:sym typeface="Open Sans"/>
              </a:rPr>
              <a:t>HPC for ML</a:t>
            </a:r>
            <a:r>
              <a:rPr lang="en" sz="1867" dirty="0">
                <a:latin typeface="Open Sans"/>
                <a:ea typeface="Open Sans"/>
                <a:cs typeface="Open Sans"/>
                <a:sym typeface="Open Sans"/>
              </a:rPr>
              <a:t> is very important but has been quite well studied and understood</a:t>
            </a:r>
            <a:endParaRPr sz="1867" dirty="0">
              <a:latin typeface="Open Sans"/>
              <a:ea typeface="Open Sans"/>
              <a:cs typeface="Open Sans"/>
              <a:sym typeface="Open Sans"/>
            </a:endParaRPr>
          </a:p>
          <a:p>
            <a:pPr marL="1219170" lvl="1" indent="-423323">
              <a:lnSpc>
                <a:spcPct val="115000"/>
              </a:lnSpc>
              <a:spcBef>
                <a:spcPts val="1067"/>
              </a:spcBef>
              <a:buSzPts val="1400"/>
              <a:buFont typeface="Open Sans"/>
              <a:buChar char="•"/>
            </a:pPr>
            <a:r>
              <a:rPr lang="en" sz="1867" dirty="0">
                <a:latin typeface="Open Sans"/>
                <a:ea typeface="Open Sans"/>
                <a:cs typeface="Open Sans"/>
                <a:sym typeface="Open Sans"/>
              </a:rPr>
              <a:t>It makes  data analytics run much faster</a:t>
            </a:r>
            <a:endParaRPr sz="1867" dirty="0">
              <a:latin typeface="Open Sans"/>
              <a:ea typeface="Open Sans"/>
              <a:cs typeface="Open Sans"/>
              <a:sym typeface="Open Sans"/>
            </a:endParaRPr>
          </a:p>
          <a:p>
            <a:pPr marL="609585" indent="-423323">
              <a:lnSpc>
                <a:spcPct val="115000"/>
              </a:lnSpc>
              <a:spcBef>
                <a:spcPts val="1067"/>
              </a:spcBef>
              <a:buSzPts val="1400"/>
              <a:buFont typeface="Open Sans"/>
              <a:buChar char="•"/>
            </a:pPr>
            <a:r>
              <a:rPr lang="en" sz="1867" b="1" dirty="0">
                <a:latin typeface="Open Sans"/>
                <a:ea typeface="Open Sans"/>
                <a:cs typeface="Open Sans"/>
                <a:sym typeface="Open Sans"/>
              </a:rPr>
              <a:t>ML for HPC</a:t>
            </a:r>
            <a:r>
              <a:rPr lang="en" sz="1867" dirty="0">
                <a:latin typeface="Open Sans"/>
                <a:ea typeface="Open Sans"/>
                <a:cs typeface="Open Sans"/>
                <a:sym typeface="Open Sans"/>
              </a:rPr>
              <a:t> is transformative both as a technology and for application progress enabled</a:t>
            </a:r>
            <a:endParaRPr sz="1867" dirty="0">
              <a:latin typeface="Open Sans"/>
              <a:ea typeface="Open Sans"/>
              <a:cs typeface="Open Sans"/>
              <a:sym typeface="Open Sans"/>
            </a:endParaRPr>
          </a:p>
          <a:p>
            <a:pPr marL="1219170" lvl="1" indent="-423323">
              <a:lnSpc>
                <a:spcPct val="115000"/>
              </a:lnSpc>
              <a:spcBef>
                <a:spcPts val="1067"/>
              </a:spcBef>
              <a:buSzPts val="1400"/>
              <a:buFont typeface="Open Sans"/>
              <a:buChar char="•"/>
            </a:pPr>
            <a:r>
              <a:rPr lang="en" sz="1867" dirty="0">
                <a:latin typeface="Open Sans"/>
                <a:ea typeface="Open Sans"/>
                <a:cs typeface="Open Sans"/>
                <a:sym typeface="Open Sans"/>
              </a:rPr>
              <a:t>If it is ML for HPC running ML, then we have the creepy situation of the AI supercomputer improving itself</a:t>
            </a:r>
            <a:endParaRPr sz="1867" dirty="0">
              <a:latin typeface="Open Sans"/>
              <a:ea typeface="Open Sans"/>
              <a:cs typeface="Open Sans"/>
              <a:sym typeface="Open Sans"/>
            </a:endParaRPr>
          </a:p>
          <a:p>
            <a:pPr marL="1219170" lvl="1" indent="-423323">
              <a:lnSpc>
                <a:spcPct val="115000"/>
              </a:lnSpc>
              <a:spcBef>
                <a:spcPts val="1067"/>
              </a:spcBef>
              <a:buSzPts val="1400"/>
              <a:buFont typeface="Open Sans"/>
              <a:buChar char="•"/>
            </a:pPr>
            <a:r>
              <a:rPr lang="en" sz="1867" dirty="0">
                <a:latin typeface="Open Sans"/>
                <a:ea typeface="Open Sans"/>
                <a:cs typeface="Open Sans"/>
                <a:sym typeface="Open Sans"/>
              </a:rPr>
              <a:t>Microsoft 2018 faculty summit discussed ML to improve Big Data systems e.g. configure database system.</a:t>
            </a:r>
            <a:endParaRPr sz="1867" dirty="0">
              <a:latin typeface="Open Sans"/>
              <a:ea typeface="Open Sans"/>
              <a:cs typeface="Open Sans"/>
              <a:sym typeface="Open Sans"/>
            </a:endParaRPr>
          </a:p>
        </p:txBody>
      </p:sp>
      <p:sp>
        <p:nvSpPr>
          <p:cNvPr id="655" name="Google Shape;655;p79"/>
          <p:cNvSpPr txBox="1">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21</a:t>
            </a:fld>
            <a:endParaRPr/>
          </a:p>
        </p:txBody>
      </p:sp>
      <p:cxnSp>
        <p:nvCxnSpPr>
          <p:cNvPr id="653" name="Google Shape;653;p79"/>
          <p:cNvCxnSpPr/>
          <p:nvPr/>
        </p:nvCxnSpPr>
        <p:spPr>
          <a:xfrm>
            <a:off x="371033" y="1355667"/>
            <a:ext cx="2517200" cy="0"/>
          </a:xfrm>
          <a:prstGeom prst="straightConnector1">
            <a:avLst/>
          </a:prstGeom>
          <a:noFill/>
          <a:ln w="19050" cap="flat" cmpd="sng">
            <a:solidFill>
              <a:srgbClr val="B30838"/>
            </a:solidFill>
            <a:prstDash val="solid"/>
            <a:round/>
            <a:headEnd type="none" w="med" len="med"/>
            <a:tailEnd type="none" w="med" len="med"/>
          </a:ln>
        </p:spPr>
      </p:cxnSp>
      <p:sp>
        <p:nvSpPr>
          <p:cNvPr id="2" name="Date Placeholder 1">
            <a:extLst>
              <a:ext uri="{FF2B5EF4-FFF2-40B4-BE49-F238E27FC236}">
                <a16:creationId xmlns:a16="http://schemas.microsoft.com/office/drawing/2014/main" id="{BA88E3E1-7710-40E4-BB72-759FF3890079}"/>
              </a:ext>
            </a:extLst>
          </p:cNvPr>
          <p:cNvSpPr>
            <a:spLocks noGrp="1"/>
          </p:cNvSpPr>
          <p:nvPr>
            <p:ph type="dt" sz="half" idx="10"/>
          </p:nvPr>
        </p:nvSpPr>
        <p:spPr/>
        <p:txBody>
          <a:bodyPr/>
          <a:lstStyle/>
          <a:p>
            <a:r>
              <a:rPr lang="en-US">
                <a:solidFill>
                  <a:prstClr val="black">
                    <a:tint val="75000"/>
                  </a:prstClr>
                </a:solidFill>
              </a:rPr>
              <a:t>9/17/2019</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pic>
        <p:nvPicPr>
          <p:cNvPr id="717" name="Google Shape;717;p87"/>
          <p:cNvPicPr preferRelativeResize="0"/>
          <p:nvPr/>
        </p:nvPicPr>
        <p:blipFill rotWithShape="1">
          <a:blip r:embed="rId3">
            <a:alphaModFix/>
          </a:blip>
          <a:srcRect l="803"/>
          <a:stretch/>
        </p:blipFill>
        <p:spPr>
          <a:xfrm>
            <a:off x="1" y="1"/>
            <a:ext cx="12191993" cy="6858001"/>
          </a:xfrm>
          <a:prstGeom prst="rect">
            <a:avLst/>
          </a:prstGeom>
          <a:noFill/>
          <a:ln>
            <a:noFill/>
          </a:ln>
        </p:spPr>
      </p:pic>
      <p:sp>
        <p:nvSpPr>
          <p:cNvPr id="718" name="Google Shape;718;p87"/>
          <p:cNvSpPr/>
          <p:nvPr/>
        </p:nvSpPr>
        <p:spPr>
          <a:xfrm>
            <a:off x="7600" y="-6667"/>
            <a:ext cx="12291200" cy="6864800"/>
          </a:xfrm>
          <a:prstGeom prst="rect">
            <a:avLst/>
          </a:prstGeom>
          <a:solidFill>
            <a:srgbClr val="FFFFFF">
              <a:alpha val="62720"/>
            </a:srgbClr>
          </a:solidFill>
          <a:ln>
            <a:noFill/>
          </a:ln>
        </p:spPr>
        <p:txBody>
          <a:bodyPr spcFirstLastPara="1" wrap="square" lIns="121900" tIns="121900" rIns="121900" bIns="121900" anchor="ctr" anchorCtr="0">
            <a:noAutofit/>
          </a:bodyPr>
          <a:lstStyle/>
          <a:p>
            <a:endParaRPr sz="2400"/>
          </a:p>
        </p:txBody>
      </p:sp>
      <p:sp>
        <p:nvSpPr>
          <p:cNvPr id="719" name="Google Shape;719;p87"/>
          <p:cNvSpPr txBox="1">
            <a:spLocks noGrp="1"/>
          </p:cNvSpPr>
          <p:nvPr>
            <p:ph type="sldNum" idx="4"/>
          </p:nvPr>
        </p:nvSpPr>
        <p:spPr>
          <a:xfrm>
            <a:off x="11257200" y="6259209"/>
            <a:ext cx="731600" cy="726000"/>
          </a:xfrm>
          <a:prstGeom prst="rect">
            <a:avLst/>
          </a:prstGeom>
        </p:spPr>
        <p:txBody>
          <a:bodyPr spcFirstLastPara="1" vert="horz" wrap="square" lIns="91433" tIns="45700" rIns="91433" bIns="45700" rtlCol="0" anchor="ctr" anchorCtr="0">
            <a:noAutofit/>
          </a:bodyPr>
          <a:lstStyle/>
          <a:p>
            <a:fld id="{00000000-1234-1234-1234-123412341234}" type="slidenum">
              <a:rPr lang="en"/>
              <a:pPr/>
              <a:t>22</a:t>
            </a:fld>
            <a:endParaRPr/>
          </a:p>
        </p:txBody>
      </p:sp>
      <p:sp>
        <p:nvSpPr>
          <p:cNvPr id="720" name="Google Shape;720;p87"/>
          <p:cNvSpPr/>
          <p:nvPr/>
        </p:nvSpPr>
        <p:spPr>
          <a:xfrm>
            <a:off x="0" y="2143200"/>
            <a:ext cx="10464400" cy="2571600"/>
          </a:xfrm>
          <a:prstGeom prst="rect">
            <a:avLst/>
          </a:prstGeom>
          <a:solidFill>
            <a:srgbClr val="666666"/>
          </a:solidFill>
          <a:ln>
            <a:noFill/>
          </a:ln>
        </p:spPr>
        <p:txBody>
          <a:bodyPr spcFirstLastPara="1" wrap="square" lIns="121900" tIns="121900" rIns="121900" bIns="121900" anchor="ctr" anchorCtr="0">
            <a:noAutofit/>
          </a:bodyPr>
          <a:lstStyle/>
          <a:p>
            <a:endParaRPr sz="2400"/>
          </a:p>
        </p:txBody>
      </p:sp>
      <p:cxnSp>
        <p:nvCxnSpPr>
          <p:cNvPr id="721" name="Google Shape;721;p87"/>
          <p:cNvCxnSpPr/>
          <p:nvPr/>
        </p:nvCxnSpPr>
        <p:spPr>
          <a:xfrm>
            <a:off x="-1000" y="4714800"/>
            <a:ext cx="10466400" cy="0"/>
          </a:xfrm>
          <a:prstGeom prst="straightConnector1">
            <a:avLst/>
          </a:prstGeom>
          <a:noFill/>
          <a:ln w="28575" cap="flat" cmpd="sng">
            <a:solidFill>
              <a:srgbClr val="B30838"/>
            </a:solidFill>
            <a:prstDash val="solid"/>
            <a:round/>
            <a:headEnd type="none" w="med" len="med"/>
            <a:tailEnd type="none" w="med" len="med"/>
          </a:ln>
        </p:spPr>
      </p:cxnSp>
      <p:sp>
        <p:nvSpPr>
          <p:cNvPr id="722" name="Google Shape;722;p87"/>
          <p:cNvSpPr txBox="1">
            <a:spLocks noGrp="1"/>
          </p:cNvSpPr>
          <p:nvPr>
            <p:ph type="title" idx="4294967295"/>
          </p:nvPr>
        </p:nvSpPr>
        <p:spPr>
          <a:xfrm>
            <a:off x="1089067" y="2832233"/>
            <a:ext cx="8869600" cy="1410400"/>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 sz="6400" dirty="0">
                <a:solidFill>
                  <a:srgbClr val="F3F3F3"/>
                </a:solidFill>
                <a:latin typeface="Open Sans"/>
                <a:ea typeface="Open Sans"/>
                <a:cs typeface="Open Sans"/>
                <a:sym typeface="Open Sans"/>
              </a:rPr>
              <a:t>MLaroun</a:t>
            </a:r>
            <a:r>
              <a:rPr lang="en-US" sz="6400" dirty="0">
                <a:solidFill>
                  <a:srgbClr val="F3F3F3"/>
                </a:solidFill>
                <a:latin typeface="Open Sans"/>
                <a:ea typeface="Open Sans"/>
                <a:cs typeface="Open Sans"/>
                <a:sym typeface="Open Sans"/>
              </a:rPr>
              <a:t>d</a:t>
            </a:r>
            <a:r>
              <a:rPr lang="en" sz="6400" dirty="0">
                <a:solidFill>
                  <a:srgbClr val="F3F3F3"/>
                </a:solidFill>
                <a:latin typeface="Open Sans"/>
                <a:ea typeface="Open Sans"/>
                <a:cs typeface="Open Sans"/>
                <a:sym typeface="Open Sans"/>
              </a:rPr>
              <a:t>HPC</a:t>
            </a:r>
            <a:endParaRPr sz="6400" dirty="0">
              <a:solidFill>
                <a:srgbClr val="F3F3F3"/>
              </a:solidFill>
              <a:latin typeface="Open Sans"/>
              <a:ea typeface="Open Sans"/>
              <a:cs typeface="Open Sans"/>
              <a:sym typeface="Open Sans"/>
            </a:endParaRPr>
          </a:p>
          <a:p>
            <a:pPr>
              <a:lnSpc>
                <a:spcPct val="115000"/>
              </a:lnSpc>
              <a:spcBef>
                <a:spcPts val="0"/>
              </a:spcBef>
            </a:pPr>
            <a:r>
              <a:rPr lang="en" sz="6400" dirty="0">
                <a:solidFill>
                  <a:srgbClr val="F3F3F3"/>
                </a:solidFill>
                <a:latin typeface="Open Sans"/>
                <a:ea typeface="Open Sans"/>
                <a:cs typeface="Open Sans"/>
                <a:sym typeface="Open Sans"/>
              </a:rPr>
              <a:t>MLAutotuning</a:t>
            </a:r>
            <a:endParaRPr sz="6400" dirty="0">
              <a:solidFill>
                <a:srgbClr val="F3F3F3"/>
              </a:solidFill>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88"/>
          <p:cNvSpPr txBox="1">
            <a:spLocks noGrp="1"/>
          </p:cNvSpPr>
          <p:nvPr>
            <p:ph type="body" idx="1"/>
          </p:nvPr>
        </p:nvSpPr>
        <p:spPr>
          <a:xfrm>
            <a:off x="159333" y="1130900"/>
            <a:ext cx="11664000" cy="5128400"/>
          </a:xfrm>
          <a:prstGeom prst="rect">
            <a:avLst/>
          </a:prstGeom>
          <a:noFill/>
          <a:ln>
            <a:noFill/>
          </a:ln>
        </p:spPr>
        <p:txBody>
          <a:bodyPr spcFirstLastPara="1" vert="horz" wrap="square" lIns="91433" tIns="45700" rIns="91433" bIns="45700" rtlCol="0" anchor="t" anchorCtr="0">
            <a:noAutofit/>
          </a:bodyPr>
          <a:lstStyle/>
          <a:p>
            <a:pPr marL="609585" indent="-448722">
              <a:lnSpc>
                <a:spcPct val="115000"/>
              </a:lnSpc>
              <a:spcBef>
                <a:spcPts val="1067"/>
              </a:spcBef>
              <a:buSzPts val="1700"/>
              <a:buFont typeface="Open Sans"/>
              <a:buChar char="•"/>
            </a:pPr>
            <a:r>
              <a:rPr lang="en" sz="2267" b="1" dirty="0">
                <a:latin typeface="Open Sans"/>
                <a:ea typeface="Open Sans"/>
                <a:cs typeface="Open Sans"/>
                <a:sym typeface="Open Sans"/>
              </a:rPr>
              <a:t>MLforHPC</a:t>
            </a:r>
            <a:r>
              <a:rPr lang="en" sz="2267" dirty="0">
                <a:latin typeface="Open Sans"/>
                <a:ea typeface="Open Sans"/>
                <a:cs typeface="Open Sans"/>
                <a:sym typeface="Open Sans"/>
              </a:rPr>
              <a:t> can be further subdivided into several categories:</a:t>
            </a:r>
            <a:endParaRPr sz="2267" dirty="0">
              <a:latin typeface="Open Sans"/>
              <a:ea typeface="Open Sans"/>
              <a:cs typeface="Open Sans"/>
              <a:sym typeface="Open Sans"/>
            </a:endParaRPr>
          </a:p>
          <a:p>
            <a:pPr marL="1219170" lvl="1" indent="-448722">
              <a:lnSpc>
                <a:spcPct val="115000"/>
              </a:lnSpc>
              <a:spcBef>
                <a:spcPts val="0"/>
              </a:spcBef>
              <a:buSzPts val="1700"/>
              <a:buFont typeface="Open Sans"/>
              <a:buChar char="•"/>
            </a:pPr>
            <a:r>
              <a:rPr lang="en" sz="2267" b="1" dirty="0">
                <a:latin typeface="Open Sans"/>
                <a:ea typeface="Open Sans"/>
                <a:cs typeface="Open Sans"/>
                <a:sym typeface="Open Sans"/>
              </a:rPr>
              <a:t>MLafterHPC</a:t>
            </a:r>
            <a:r>
              <a:rPr lang="en" sz="2267" dirty="0">
                <a:latin typeface="Open Sans"/>
                <a:ea typeface="Open Sans"/>
                <a:cs typeface="Open Sans"/>
                <a:sym typeface="Open Sans"/>
              </a:rPr>
              <a:t>: ML analyzing results of HPC as in trajectory analysis and structure identification in biomolecular simulations. </a:t>
            </a:r>
            <a:r>
              <a:rPr lang="en" sz="2267" b="1" dirty="0">
                <a:latin typeface="Open Sans"/>
                <a:ea typeface="Open Sans"/>
                <a:cs typeface="Open Sans"/>
                <a:sym typeface="Open Sans"/>
              </a:rPr>
              <a:t>Well established and successful</a:t>
            </a:r>
            <a:endParaRPr sz="2267" b="1" dirty="0">
              <a:latin typeface="Open Sans"/>
              <a:ea typeface="Open Sans"/>
              <a:cs typeface="Open Sans"/>
              <a:sym typeface="Open Sans"/>
            </a:endParaRPr>
          </a:p>
          <a:p>
            <a:pPr marL="1219170" lvl="1" indent="-448722">
              <a:lnSpc>
                <a:spcPct val="115000"/>
              </a:lnSpc>
              <a:spcBef>
                <a:spcPts val="0"/>
              </a:spcBef>
              <a:buSzPts val="1700"/>
              <a:buFont typeface="Open Sans"/>
              <a:buChar char="•"/>
            </a:pPr>
            <a:r>
              <a:rPr lang="en" sz="2267" b="1" dirty="0">
                <a:latin typeface="Open Sans"/>
                <a:ea typeface="Open Sans"/>
                <a:cs typeface="Open Sans"/>
                <a:sym typeface="Open Sans"/>
              </a:rPr>
              <a:t>MLControl</a:t>
            </a:r>
            <a:r>
              <a:rPr lang="en" sz="2267" dirty="0">
                <a:latin typeface="Open Sans"/>
                <a:ea typeface="Open Sans"/>
                <a:cs typeface="Open Sans"/>
                <a:sym typeface="Open Sans"/>
              </a:rPr>
              <a:t>: Using simulations (with HPC) and ML in control of experiments and in objective driven computational campaigns. Here simulation surrogates are very valuable to allow real-time predictions. </a:t>
            </a:r>
            <a:endParaRPr sz="2267" dirty="0">
              <a:latin typeface="Open Sans"/>
              <a:ea typeface="Open Sans"/>
              <a:cs typeface="Open Sans"/>
              <a:sym typeface="Open Sans"/>
            </a:endParaRPr>
          </a:p>
          <a:p>
            <a:pPr marL="1219170" lvl="1" indent="-448722">
              <a:lnSpc>
                <a:spcPct val="115000"/>
              </a:lnSpc>
              <a:spcBef>
                <a:spcPts val="0"/>
              </a:spcBef>
              <a:buSzPts val="1700"/>
              <a:buFont typeface="Open Sans"/>
              <a:buChar char="•"/>
            </a:pPr>
            <a:r>
              <a:rPr lang="en" sz="2267" b="1" dirty="0">
                <a:solidFill>
                  <a:srgbClr val="B30838"/>
                </a:solidFill>
                <a:latin typeface="Open Sans"/>
                <a:ea typeface="Open Sans"/>
                <a:cs typeface="Open Sans"/>
                <a:sym typeface="Open Sans"/>
              </a:rPr>
              <a:t>MLAutotuning</a:t>
            </a:r>
            <a:r>
              <a:rPr lang="en" sz="2267" dirty="0">
                <a:latin typeface="Open Sans"/>
                <a:ea typeface="Open Sans"/>
                <a:cs typeface="Open Sans"/>
                <a:sym typeface="Open Sans"/>
              </a:rPr>
              <a:t>: Using ML to configure (autotune) ML or HPC simulations.</a:t>
            </a:r>
            <a:endParaRPr sz="2267" dirty="0">
              <a:latin typeface="Open Sans"/>
              <a:ea typeface="Open Sans"/>
              <a:cs typeface="Open Sans"/>
              <a:sym typeface="Open Sans"/>
            </a:endParaRPr>
          </a:p>
          <a:p>
            <a:pPr marL="1219170" lvl="1" indent="-448722">
              <a:lnSpc>
                <a:spcPct val="115000"/>
              </a:lnSpc>
              <a:spcBef>
                <a:spcPts val="0"/>
              </a:spcBef>
              <a:buSzPts val="1700"/>
              <a:buFont typeface="Open Sans"/>
              <a:buChar char="•"/>
            </a:pPr>
            <a:r>
              <a:rPr lang="en" sz="2267" b="1" dirty="0">
                <a:solidFill>
                  <a:srgbClr val="B30838"/>
                </a:solidFill>
                <a:latin typeface="Open Sans"/>
                <a:ea typeface="Open Sans"/>
                <a:cs typeface="Open Sans"/>
                <a:sym typeface="Open Sans"/>
              </a:rPr>
              <a:t>MLaroundHPC</a:t>
            </a:r>
            <a:r>
              <a:rPr lang="en" sz="2267" dirty="0">
                <a:latin typeface="Open Sans"/>
                <a:ea typeface="Open Sans"/>
                <a:cs typeface="Open Sans"/>
                <a:sym typeface="Open Sans"/>
              </a:rPr>
              <a:t>: Using ML to learn from simulations and produce learned surrogates for the simulations or parts of simulations. The same ML wrapper can also learn configurations as well as results. </a:t>
            </a:r>
            <a:r>
              <a:rPr lang="en" sz="2267" b="1" dirty="0">
                <a:solidFill>
                  <a:srgbClr val="B30838"/>
                </a:solidFill>
                <a:latin typeface="Open Sans"/>
                <a:ea typeface="Open Sans"/>
                <a:cs typeface="Open Sans"/>
                <a:sym typeface="Open Sans"/>
              </a:rPr>
              <a:t>Most Important.</a:t>
            </a:r>
            <a:endParaRPr sz="2267" dirty="0">
              <a:solidFill>
                <a:srgbClr val="999999"/>
              </a:solidFill>
              <a:latin typeface="Open Sans"/>
              <a:ea typeface="Open Sans"/>
              <a:cs typeface="Open Sans"/>
              <a:sym typeface="Open Sans"/>
            </a:endParaRPr>
          </a:p>
        </p:txBody>
      </p:sp>
      <p:cxnSp>
        <p:nvCxnSpPr>
          <p:cNvPr id="729" name="Google Shape;729;p88"/>
          <p:cNvCxnSpPr/>
          <p:nvPr/>
        </p:nvCxnSpPr>
        <p:spPr>
          <a:xfrm>
            <a:off x="371033" y="1050867"/>
            <a:ext cx="2517200" cy="0"/>
          </a:xfrm>
          <a:prstGeom prst="straightConnector1">
            <a:avLst/>
          </a:prstGeom>
          <a:noFill/>
          <a:ln w="19050" cap="flat" cmpd="sng">
            <a:solidFill>
              <a:srgbClr val="B30838"/>
            </a:solidFill>
            <a:prstDash val="solid"/>
            <a:round/>
            <a:headEnd type="none" w="med" len="med"/>
            <a:tailEnd type="none" w="med" len="med"/>
          </a:ln>
        </p:spPr>
      </p:cxnSp>
      <p:sp>
        <p:nvSpPr>
          <p:cNvPr id="730" name="Google Shape;730;p88"/>
          <p:cNvSpPr txBox="1">
            <a:spLocks noGrp="1"/>
          </p:cNvSpPr>
          <p:nvPr>
            <p:ph type="title"/>
          </p:nvPr>
        </p:nvSpPr>
        <p:spPr>
          <a:xfrm>
            <a:off x="276967" y="244833"/>
            <a:ext cx="8564800" cy="726000"/>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 sz="2933" dirty="0">
                <a:solidFill>
                  <a:srgbClr val="515151"/>
                </a:solidFill>
              </a:rPr>
              <a:t>MLforHPC (ML for Systems) in detail</a:t>
            </a:r>
            <a:endParaRPr sz="2933" b="0" dirty="0">
              <a:solidFill>
                <a:srgbClr val="515151"/>
              </a:solidFill>
              <a:latin typeface="Open Sans SemiBold"/>
              <a:ea typeface="Open Sans SemiBold"/>
              <a:cs typeface="Open Sans SemiBold"/>
              <a:sym typeface="Open Sans SemiBold"/>
            </a:endParaRPr>
          </a:p>
        </p:txBody>
      </p:sp>
      <p:sp>
        <p:nvSpPr>
          <p:cNvPr id="731" name="Google Shape;731;p88"/>
          <p:cNvSpPr txBox="1">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23</a:t>
            </a:fld>
            <a:endParaRPr/>
          </a:p>
        </p:txBody>
      </p:sp>
      <p:sp>
        <p:nvSpPr>
          <p:cNvPr id="2" name="Date Placeholder 1">
            <a:extLst>
              <a:ext uri="{FF2B5EF4-FFF2-40B4-BE49-F238E27FC236}">
                <a16:creationId xmlns:a16="http://schemas.microsoft.com/office/drawing/2014/main" id="{CF4066AF-2CC4-44E3-B8A8-1DAD41736810}"/>
              </a:ext>
            </a:extLst>
          </p:cNvPr>
          <p:cNvSpPr>
            <a:spLocks noGrp="1"/>
          </p:cNvSpPr>
          <p:nvPr>
            <p:ph type="dt" sz="half" idx="10"/>
          </p:nvPr>
        </p:nvSpPr>
        <p:spPr/>
        <p:txBody>
          <a:bodyPr/>
          <a:lstStyle/>
          <a:p>
            <a:r>
              <a:rPr lang="en-US">
                <a:solidFill>
                  <a:prstClr val="black">
                    <a:tint val="75000"/>
                  </a:prstClr>
                </a:solidFill>
              </a:rPr>
              <a:t>9/17/2019</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pic>
        <p:nvPicPr>
          <p:cNvPr id="747" name="Google Shape;747;p90" descr="A close up of a map&#10;&#10;Description automatically generated"/>
          <p:cNvPicPr preferRelativeResize="0"/>
          <p:nvPr/>
        </p:nvPicPr>
        <p:blipFill rotWithShape="1">
          <a:blip r:embed="rId3">
            <a:alphaModFix/>
          </a:blip>
          <a:srcRect b="10193"/>
          <a:stretch/>
        </p:blipFill>
        <p:spPr>
          <a:xfrm>
            <a:off x="5536219" y="530155"/>
            <a:ext cx="2466267" cy="1547829"/>
          </a:xfrm>
          <a:prstGeom prst="rect">
            <a:avLst/>
          </a:prstGeom>
          <a:noFill/>
          <a:ln>
            <a:noFill/>
          </a:ln>
        </p:spPr>
      </p:pic>
      <p:pic>
        <p:nvPicPr>
          <p:cNvPr id="751" name="Google Shape;751;p90"/>
          <p:cNvPicPr preferRelativeResize="0"/>
          <p:nvPr/>
        </p:nvPicPr>
        <p:blipFill rotWithShape="1">
          <a:blip r:embed="rId4">
            <a:alphaModFix/>
          </a:blip>
          <a:srcRect b="13636"/>
          <a:stretch/>
        </p:blipFill>
        <p:spPr>
          <a:xfrm>
            <a:off x="5622566" y="2786259"/>
            <a:ext cx="2872471" cy="1654084"/>
          </a:xfrm>
          <a:prstGeom prst="rect">
            <a:avLst/>
          </a:prstGeom>
          <a:noFill/>
          <a:ln>
            <a:noFill/>
          </a:ln>
        </p:spPr>
      </p:pic>
      <p:pic>
        <p:nvPicPr>
          <p:cNvPr id="752" name="Google Shape;752;p90" descr="A picture containing text, map&#10;&#10;Description automatically generated"/>
          <p:cNvPicPr preferRelativeResize="0"/>
          <p:nvPr/>
        </p:nvPicPr>
        <p:blipFill rotWithShape="1">
          <a:blip r:embed="rId5">
            <a:alphaModFix/>
          </a:blip>
          <a:srcRect b="15218"/>
          <a:stretch/>
        </p:blipFill>
        <p:spPr>
          <a:xfrm>
            <a:off x="9244393" y="849572"/>
            <a:ext cx="2549071" cy="1443053"/>
          </a:xfrm>
          <a:prstGeom prst="rect">
            <a:avLst/>
          </a:prstGeom>
          <a:noFill/>
          <a:ln>
            <a:noFill/>
          </a:ln>
        </p:spPr>
      </p:pic>
      <p:pic>
        <p:nvPicPr>
          <p:cNvPr id="753" name="Google Shape;753;p90" descr="A picture containing text, map&#10;&#10;Description automatically generated"/>
          <p:cNvPicPr preferRelativeResize="0"/>
          <p:nvPr/>
        </p:nvPicPr>
        <p:blipFill rotWithShape="1">
          <a:blip r:embed="rId6">
            <a:alphaModFix/>
          </a:blip>
          <a:srcRect b="10193"/>
          <a:stretch/>
        </p:blipFill>
        <p:spPr>
          <a:xfrm>
            <a:off x="9372593" y="3040767"/>
            <a:ext cx="2354580" cy="1414931"/>
          </a:xfrm>
          <a:prstGeom prst="rect">
            <a:avLst/>
          </a:prstGeom>
          <a:noFill/>
          <a:ln>
            <a:noFill/>
          </a:ln>
        </p:spPr>
      </p:pic>
      <p:pic>
        <p:nvPicPr>
          <p:cNvPr id="762" name="Google Shape;762;p90" descr="A picture containing map, text&#10;&#10;Description automatically generated"/>
          <p:cNvPicPr preferRelativeResize="0"/>
          <p:nvPr/>
        </p:nvPicPr>
        <p:blipFill rotWithShape="1">
          <a:blip r:embed="rId7">
            <a:alphaModFix/>
          </a:blip>
          <a:srcRect b="11878"/>
          <a:stretch/>
        </p:blipFill>
        <p:spPr>
          <a:xfrm>
            <a:off x="2201351" y="579269"/>
            <a:ext cx="2956671" cy="1826368"/>
          </a:xfrm>
          <a:prstGeom prst="rect">
            <a:avLst/>
          </a:prstGeom>
          <a:noFill/>
          <a:ln>
            <a:noFill/>
          </a:ln>
        </p:spPr>
      </p:pic>
      <p:sp>
        <p:nvSpPr>
          <p:cNvPr id="2" name="TextBox 1">
            <a:extLst>
              <a:ext uri="{FF2B5EF4-FFF2-40B4-BE49-F238E27FC236}">
                <a16:creationId xmlns:a16="http://schemas.microsoft.com/office/drawing/2014/main" id="{A6FB10C1-CB7C-4544-93E2-67A76CB0A2C1}"/>
              </a:ext>
            </a:extLst>
          </p:cNvPr>
          <p:cNvSpPr txBox="1"/>
          <p:nvPr/>
        </p:nvSpPr>
        <p:spPr>
          <a:xfrm>
            <a:off x="2505008" y="34063"/>
            <a:ext cx="2466267" cy="584775"/>
          </a:xfrm>
          <a:prstGeom prst="rect">
            <a:avLst/>
          </a:prstGeom>
          <a:noFill/>
        </p:spPr>
        <p:txBody>
          <a:bodyPr wrap="square" rtlCol="0">
            <a:spAutoFit/>
          </a:bodyPr>
          <a:lstStyle/>
          <a:p>
            <a:r>
              <a:rPr lang="en-US" sz="1600" b="1" dirty="0"/>
              <a:t>1.1 </a:t>
            </a:r>
            <a:r>
              <a:rPr lang="en-US" sz="1600" b="1" dirty="0" err="1"/>
              <a:t>MLAutotuningHPC</a:t>
            </a:r>
            <a:r>
              <a:rPr lang="en-US" sz="1600" b="1" dirty="0"/>
              <a:t> – Learn configurations</a:t>
            </a:r>
          </a:p>
        </p:txBody>
      </p:sp>
      <p:grpSp>
        <p:nvGrpSpPr>
          <p:cNvPr id="12" name="Group 11">
            <a:extLst>
              <a:ext uri="{FF2B5EF4-FFF2-40B4-BE49-F238E27FC236}">
                <a16:creationId xmlns:a16="http://schemas.microsoft.com/office/drawing/2014/main" id="{8989F7B0-3E0D-4722-B8D9-FD3A1617F6B6}"/>
              </a:ext>
            </a:extLst>
          </p:cNvPr>
          <p:cNvGrpSpPr/>
          <p:nvPr/>
        </p:nvGrpSpPr>
        <p:grpSpPr>
          <a:xfrm>
            <a:off x="2210609" y="2333994"/>
            <a:ext cx="2923529" cy="2152925"/>
            <a:chOff x="2210608" y="2333993"/>
            <a:chExt cx="2923529" cy="2152925"/>
          </a:xfrm>
        </p:grpSpPr>
        <p:pic>
          <p:nvPicPr>
            <p:cNvPr id="746" name="Google Shape;746;p90" descr="A close up of a logo&#10;&#10;Description automatically generated"/>
            <p:cNvPicPr preferRelativeResize="0"/>
            <p:nvPr/>
          </p:nvPicPr>
          <p:blipFill rotWithShape="1">
            <a:blip r:embed="rId8">
              <a:alphaModFix/>
            </a:blip>
            <a:srcRect b="10193"/>
            <a:stretch/>
          </p:blipFill>
          <p:spPr>
            <a:xfrm>
              <a:off x="2210608" y="2625587"/>
              <a:ext cx="2923529" cy="1861331"/>
            </a:xfrm>
            <a:prstGeom prst="rect">
              <a:avLst/>
            </a:prstGeom>
            <a:noFill/>
            <a:ln>
              <a:noFill/>
            </a:ln>
          </p:spPr>
        </p:pic>
        <p:sp>
          <p:nvSpPr>
            <p:cNvPr id="21" name="TextBox 20">
              <a:extLst>
                <a:ext uri="{FF2B5EF4-FFF2-40B4-BE49-F238E27FC236}">
                  <a16:creationId xmlns:a16="http://schemas.microsoft.com/office/drawing/2014/main" id="{F9FDF37A-D13A-459E-A0D1-871BDCA64727}"/>
                </a:ext>
              </a:extLst>
            </p:cNvPr>
            <p:cNvSpPr txBox="1"/>
            <p:nvPr/>
          </p:nvSpPr>
          <p:spPr>
            <a:xfrm>
              <a:off x="2439239" y="2333993"/>
              <a:ext cx="2466266" cy="584775"/>
            </a:xfrm>
            <a:prstGeom prst="rect">
              <a:avLst/>
            </a:prstGeom>
            <a:noFill/>
          </p:spPr>
          <p:txBody>
            <a:bodyPr wrap="square" rtlCol="0">
              <a:spAutoFit/>
            </a:bodyPr>
            <a:lstStyle/>
            <a:p>
              <a:r>
                <a:rPr lang="en-US" sz="1600" b="1" dirty="0"/>
                <a:t>2.1 </a:t>
              </a:r>
              <a:r>
                <a:rPr lang="en-US" sz="1600" b="1" dirty="0" err="1"/>
                <a:t>MLAutotuningHPC</a:t>
              </a:r>
              <a:r>
                <a:rPr lang="en-US" sz="1600" b="1" dirty="0"/>
                <a:t> – Smart ensembles</a:t>
              </a:r>
            </a:p>
          </p:txBody>
        </p:sp>
      </p:grpSp>
      <p:sp>
        <p:nvSpPr>
          <p:cNvPr id="22" name="TextBox 21">
            <a:extLst>
              <a:ext uri="{FF2B5EF4-FFF2-40B4-BE49-F238E27FC236}">
                <a16:creationId xmlns:a16="http://schemas.microsoft.com/office/drawing/2014/main" id="{D479E273-9ADE-44B1-88FA-A176DADD9FAE}"/>
              </a:ext>
            </a:extLst>
          </p:cNvPr>
          <p:cNvSpPr txBox="1"/>
          <p:nvPr/>
        </p:nvSpPr>
        <p:spPr>
          <a:xfrm>
            <a:off x="5428418" y="42465"/>
            <a:ext cx="2713204" cy="584775"/>
          </a:xfrm>
          <a:prstGeom prst="rect">
            <a:avLst/>
          </a:prstGeom>
          <a:noFill/>
        </p:spPr>
        <p:txBody>
          <a:bodyPr wrap="square" rtlCol="0">
            <a:spAutoFit/>
          </a:bodyPr>
          <a:lstStyle/>
          <a:p>
            <a:r>
              <a:rPr lang="en-US" sz="1600" b="1" dirty="0"/>
              <a:t>1.2 </a:t>
            </a:r>
            <a:r>
              <a:rPr lang="en-US" sz="1600" b="1" dirty="0" err="1"/>
              <a:t>MLAutotuningHPC</a:t>
            </a:r>
            <a:r>
              <a:rPr lang="en-US" sz="1600" b="1" dirty="0"/>
              <a:t> – Learn models from data</a:t>
            </a:r>
          </a:p>
        </p:txBody>
      </p:sp>
      <p:grpSp>
        <p:nvGrpSpPr>
          <p:cNvPr id="10" name="Group 9">
            <a:extLst>
              <a:ext uri="{FF2B5EF4-FFF2-40B4-BE49-F238E27FC236}">
                <a16:creationId xmlns:a16="http://schemas.microsoft.com/office/drawing/2014/main" id="{A1085E13-C376-498D-8AE9-1A46AD4E819B}"/>
              </a:ext>
            </a:extLst>
          </p:cNvPr>
          <p:cNvGrpSpPr/>
          <p:nvPr/>
        </p:nvGrpSpPr>
        <p:grpSpPr>
          <a:xfrm>
            <a:off x="6920758" y="4624404"/>
            <a:ext cx="3148557" cy="2218411"/>
            <a:chOff x="6481893" y="4624404"/>
            <a:chExt cx="3148557" cy="2218410"/>
          </a:xfrm>
        </p:grpSpPr>
        <p:pic>
          <p:nvPicPr>
            <p:cNvPr id="748" name="Google Shape;748;p90" descr="A picture containing text, map&#10;&#10;Description automatically generated"/>
            <p:cNvPicPr preferRelativeResize="0"/>
            <p:nvPr/>
          </p:nvPicPr>
          <p:blipFill rotWithShape="1">
            <a:blip r:embed="rId9">
              <a:alphaModFix/>
            </a:blip>
            <a:srcRect b="11878"/>
            <a:stretch/>
          </p:blipFill>
          <p:spPr>
            <a:xfrm>
              <a:off x="6720317" y="5209179"/>
              <a:ext cx="2671709" cy="1633635"/>
            </a:xfrm>
            <a:prstGeom prst="rect">
              <a:avLst/>
            </a:prstGeom>
            <a:noFill/>
            <a:ln>
              <a:noFill/>
            </a:ln>
          </p:spPr>
        </p:pic>
        <p:sp>
          <p:nvSpPr>
            <p:cNvPr id="24" name="TextBox 23">
              <a:extLst>
                <a:ext uri="{FF2B5EF4-FFF2-40B4-BE49-F238E27FC236}">
                  <a16:creationId xmlns:a16="http://schemas.microsoft.com/office/drawing/2014/main" id="{FE71DC3B-BF83-4CD7-A2AA-4653AD0C2E1F}"/>
                </a:ext>
              </a:extLst>
            </p:cNvPr>
            <p:cNvSpPr txBox="1"/>
            <p:nvPr/>
          </p:nvSpPr>
          <p:spPr>
            <a:xfrm>
              <a:off x="6481893" y="4624404"/>
              <a:ext cx="3148557" cy="584775"/>
            </a:xfrm>
            <a:prstGeom prst="rect">
              <a:avLst/>
            </a:prstGeom>
            <a:noFill/>
          </p:spPr>
          <p:txBody>
            <a:bodyPr wrap="square" rtlCol="0">
              <a:spAutoFit/>
            </a:bodyPr>
            <a:lstStyle/>
            <a:p>
              <a:r>
                <a:rPr lang="en-US" sz="1600" b="1" dirty="0"/>
                <a:t>3.2 </a:t>
              </a:r>
              <a:r>
                <a:rPr lang="en" sz="1600" b="1" dirty="0">
                  <a:latin typeface="Open Sans"/>
                  <a:ea typeface="Open Sans"/>
                  <a:cs typeface="Open Sans"/>
                  <a:sym typeface="Open Sans"/>
                </a:rPr>
                <a:t>MLaroundHPC: Learning Outputs from Inputs (</a:t>
              </a:r>
              <a:r>
                <a:rPr lang="en-US" sz="1600" b="1" dirty="0">
                  <a:latin typeface="Open Sans"/>
                  <a:ea typeface="Open Sans"/>
                  <a:cs typeface="Open Sans"/>
                  <a:sym typeface="Open Sans"/>
                </a:rPr>
                <a:t>fields</a:t>
              </a:r>
              <a:r>
                <a:rPr lang="en-US" sz="1600" b="1" dirty="0">
                  <a:solidFill>
                    <a:srgbClr val="515151"/>
                  </a:solidFill>
                  <a:latin typeface="Open Sans"/>
                  <a:ea typeface="Open Sans"/>
                  <a:cs typeface="Open Sans"/>
                  <a:sym typeface="Open Sans"/>
                </a:rPr>
                <a:t>)</a:t>
              </a:r>
              <a:endParaRPr lang="en-US" sz="1600" b="1" dirty="0"/>
            </a:p>
          </p:txBody>
        </p:sp>
      </p:grpSp>
      <p:grpSp>
        <p:nvGrpSpPr>
          <p:cNvPr id="11" name="Group 10">
            <a:extLst>
              <a:ext uri="{FF2B5EF4-FFF2-40B4-BE49-F238E27FC236}">
                <a16:creationId xmlns:a16="http://schemas.microsoft.com/office/drawing/2014/main" id="{445A4FAC-A59C-42EF-8FD9-630F92C5B638}"/>
              </a:ext>
            </a:extLst>
          </p:cNvPr>
          <p:cNvGrpSpPr/>
          <p:nvPr/>
        </p:nvGrpSpPr>
        <p:grpSpPr>
          <a:xfrm>
            <a:off x="2448163" y="4615062"/>
            <a:ext cx="4038803" cy="2235543"/>
            <a:chOff x="2122268" y="4624404"/>
            <a:chExt cx="4038803" cy="2235542"/>
          </a:xfrm>
        </p:grpSpPr>
        <p:pic>
          <p:nvPicPr>
            <p:cNvPr id="749" name="Google Shape;749;p90" descr="A close up of a map&#10;&#10;Description automatically generated"/>
            <p:cNvPicPr preferRelativeResize="0"/>
            <p:nvPr/>
          </p:nvPicPr>
          <p:blipFill rotWithShape="1">
            <a:blip r:embed="rId10">
              <a:alphaModFix/>
            </a:blip>
            <a:srcRect b="15218"/>
            <a:stretch/>
          </p:blipFill>
          <p:spPr>
            <a:xfrm>
              <a:off x="2122268" y="5102678"/>
              <a:ext cx="4038803" cy="1757268"/>
            </a:xfrm>
            <a:prstGeom prst="rect">
              <a:avLst/>
            </a:prstGeom>
            <a:noFill/>
            <a:ln>
              <a:noFill/>
            </a:ln>
          </p:spPr>
        </p:pic>
        <p:sp>
          <p:nvSpPr>
            <p:cNvPr id="25" name="TextBox 24">
              <a:extLst>
                <a:ext uri="{FF2B5EF4-FFF2-40B4-BE49-F238E27FC236}">
                  <a16:creationId xmlns:a16="http://schemas.microsoft.com/office/drawing/2014/main" id="{440FB749-A97F-495E-9C85-9BE5BD023BE8}"/>
                </a:ext>
              </a:extLst>
            </p:cNvPr>
            <p:cNvSpPr txBox="1"/>
            <p:nvPr/>
          </p:nvSpPr>
          <p:spPr>
            <a:xfrm>
              <a:off x="2257263" y="4624404"/>
              <a:ext cx="3768812" cy="584775"/>
            </a:xfrm>
            <a:prstGeom prst="rect">
              <a:avLst/>
            </a:prstGeom>
            <a:noFill/>
          </p:spPr>
          <p:txBody>
            <a:bodyPr wrap="square" rtlCol="0">
              <a:spAutoFit/>
            </a:bodyPr>
            <a:lstStyle/>
            <a:p>
              <a:r>
                <a:rPr lang="en-US" sz="1600" b="1" dirty="0"/>
                <a:t>3.1 </a:t>
              </a:r>
              <a:r>
                <a:rPr lang="en" sz="1600" b="1" dirty="0">
                  <a:latin typeface="Open Sans"/>
                  <a:ea typeface="Open Sans"/>
                  <a:cs typeface="Open Sans"/>
                  <a:sym typeface="Open Sans"/>
                </a:rPr>
                <a:t>MLaroundHPC: Learning Outputs from Inputs (</a:t>
              </a:r>
              <a:r>
                <a:rPr lang="en-US" sz="1600" b="1" dirty="0">
                  <a:latin typeface="Open Sans"/>
                  <a:ea typeface="Open Sans"/>
                  <a:cs typeface="Open Sans"/>
                  <a:sym typeface="Open Sans"/>
                </a:rPr>
                <a:t>parameters)</a:t>
              </a:r>
              <a:endParaRPr lang="en-US" sz="1600" b="1" dirty="0"/>
            </a:p>
          </p:txBody>
        </p:sp>
      </p:grpSp>
      <p:sp>
        <p:nvSpPr>
          <p:cNvPr id="27" name="TextBox 26">
            <a:extLst>
              <a:ext uri="{FF2B5EF4-FFF2-40B4-BE49-F238E27FC236}">
                <a16:creationId xmlns:a16="http://schemas.microsoft.com/office/drawing/2014/main" id="{F507FF5A-A2E7-4872-8B4A-B6C4A13E5B2A}"/>
              </a:ext>
            </a:extLst>
          </p:cNvPr>
          <p:cNvSpPr txBox="1"/>
          <p:nvPr/>
        </p:nvSpPr>
        <p:spPr>
          <a:xfrm>
            <a:off x="5280340" y="2333993"/>
            <a:ext cx="3148557" cy="790088"/>
          </a:xfrm>
          <a:prstGeom prst="rect">
            <a:avLst/>
          </a:prstGeom>
          <a:noFill/>
        </p:spPr>
        <p:txBody>
          <a:bodyPr wrap="square" rtlCol="0">
            <a:spAutoFit/>
          </a:bodyPr>
          <a:lstStyle/>
          <a:p>
            <a:r>
              <a:rPr lang="en-US" sz="1600" b="1" dirty="0"/>
              <a:t>2.2 </a:t>
            </a:r>
            <a:r>
              <a:rPr lang="en" sz="1467" b="1" dirty="0">
                <a:latin typeface="Open Sans"/>
                <a:ea typeface="Open Sans"/>
                <a:cs typeface="Open Sans"/>
                <a:sym typeface="Open Sans"/>
              </a:rPr>
              <a:t>MLaroundHPC: Learning </a:t>
            </a:r>
            <a:r>
              <a:rPr lang="en-US" sz="1467" b="1" dirty="0">
                <a:latin typeface="Open Sans"/>
                <a:ea typeface="Open Sans"/>
                <a:cs typeface="Open Sans"/>
                <a:sym typeface="Open Sans"/>
              </a:rPr>
              <a:t>Model Details (coarse graining, effective potentials)</a:t>
            </a:r>
            <a:endParaRPr lang="en-US" sz="1600" b="1" dirty="0"/>
          </a:p>
        </p:txBody>
      </p:sp>
      <p:sp>
        <p:nvSpPr>
          <p:cNvPr id="28" name="TextBox 27">
            <a:extLst>
              <a:ext uri="{FF2B5EF4-FFF2-40B4-BE49-F238E27FC236}">
                <a16:creationId xmlns:a16="http://schemas.microsoft.com/office/drawing/2014/main" id="{CE4C1E80-2453-4FA3-8D00-549A73CF37DE}"/>
              </a:ext>
            </a:extLst>
          </p:cNvPr>
          <p:cNvSpPr txBox="1"/>
          <p:nvPr/>
        </p:nvSpPr>
        <p:spPr>
          <a:xfrm>
            <a:off x="8814099" y="-32067"/>
            <a:ext cx="3029212" cy="830997"/>
          </a:xfrm>
          <a:prstGeom prst="rect">
            <a:avLst/>
          </a:prstGeom>
          <a:noFill/>
        </p:spPr>
        <p:txBody>
          <a:bodyPr wrap="square" rtlCol="0">
            <a:spAutoFit/>
          </a:bodyPr>
          <a:lstStyle/>
          <a:p>
            <a:r>
              <a:rPr lang="en-US" sz="1600" b="1" dirty="0"/>
              <a:t>1.3 </a:t>
            </a:r>
            <a:r>
              <a:rPr lang="en" sz="1600" b="1" dirty="0">
                <a:solidFill>
                  <a:srgbClr val="515151"/>
                </a:solidFill>
                <a:latin typeface="Open Sans"/>
                <a:ea typeface="Open Sans"/>
                <a:cs typeface="Open Sans"/>
                <a:sym typeface="Open Sans"/>
              </a:rPr>
              <a:t>MLaroundHPC: Learning </a:t>
            </a:r>
            <a:r>
              <a:rPr lang="en-US" sz="1600" b="1" dirty="0">
                <a:solidFill>
                  <a:srgbClr val="515151"/>
                </a:solidFill>
                <a:latin typeface="Open Sans"/>
                <a:ea typeface="Open Sans"/>
                <a:cs typeface="Open Sans"/>
                <a:sym typeface="Open Sans"/>
              </a:rPr>
              <a:t>Model Details (ML based data assimilation)</a:t>
            </a:r>
            <a:endParaRPr lang="en-US" sz="1600" b="1" dirty="0"/>
          </a:p>
        </p:txBody>
      </p:sp>
      <p:sp>
        <p:nvSpPr>
          <p:cNvPr id="29" name="TextBox 28">
            <a:extLst>
              <a:ext uri="{FF2B5EF4-FFF2-40B4-BE49-F238E27FC236}">
                <a16:creationId xmlns:a16="http://schemas.microsoft.com/office/drawing/2014/main" id="{D1E11376-C180-4D1E-87A9-CDC3005A087E}"/>
              </a:ext>
            </a:extLst>
          </p:cNvPr>
          <p:cNvSpPr txBox="1"/>
          <p:nvPr/>
        </p:nvSpPr>
        <p:spPr>
          <a:xfrm>
            <a:off x="9075907" y="2376422"/>
            <a:ext cx="2947949" cy="584775"/>
          </a:xfrm>
          <a:prstGeom prst="rect">
            <a:avLst/>
          </a:prstGeom>
          <a:noFill/>
        </p:spPr>
        <p:txBody>
          <a:bodyPr wrap="square" rtlCol="0">
            <a:spAutoFit/>
          </a:bodyPr>
          <a:lstStyle/>
          <a:p>
            <a:r>
              <a:rPr lang="en-US" sz="1600" b="1" dirty="0"/>
              <a:t>2.3 </a:t>
            </a:r>
            <a:r>
              <a:rPr lang="en" sz="1600" b="1" dirty="0">
                <a:latin typeface="Open Sans"/>
                <a:ea typeface="Open Sans"/>
                <a:cs typeface="Open Sans"/>
                <a:sym typeface="Open Sans"/>
              </a:rPr>
              <a:t>MLaroundHPC: </a:t>
            </a:r>
            <a:r>
              <a:rPr lang="en-US" sz="1600" b="1" dirty="0">
                <a:latin typeface="Open Sans"/>
                <a:ea typeface="Open Sans"/>
                <a:cs typeface="Open Sans"/>
                <a:sym typeface="Open Sans"/>
              </a:rPr>
              <a:t>Improve Model or Theory</a:t>
            </a:r>
            <a:endParaRPr lang="en-US" sz="1600" b="1" dirty="0"/>
          </a:p>
        </p:txBody>
      </p:sp>
      <p:sp>
        <p:nvSpPr>
          <p:cNvPr id="30" name="Google Shape;754;p90">
            <a:extLst>
              <a:ext uri="{FF2B5EF4-FFF2-40B4-BE49-F238E27FC236}">
                <a16:creationId xmlns:a16="http://schemas.microsoft.com/office/drawing/2014/main" id="{96D481C0-8E62-4B02-8B08-43EE25AE733E}"/>
              </a:ext>
            </a:extLst>
          </p:cNvPr>
          <p:cNvSpPr/>
          <p:nvPr/>
        </p:nvSpPr>
        <p:spPr>
          <a:xfrm>
            <a:off x="10264683" y="5590233"/>
            <a:ext cx="285200" cy="285200"/>
          </a:xfrm>
          <a:prstGeom prst="ellipse">
            <a:avLst/>
          </a:prstGeom>
          <a:solidFill>
            <a:srgbClr val="6AA84F"/>
          </a:solidFill>
          <a:ln>
            <a:noFill/>
          </a:ln>
        </p:spPr>
        <p:txBody>
          <a:bodyPr spcFirstLastPara="1" wrap="square" lIns="121900" tIns="121900" rIns="121900" bIns="121900" anchor="ctr" anchorCtr="0">
            <a:noAutofit/>
          </a:bodyPr>
          <a:lstStyle/>
          <a:p>
            <a:endParaRPr sz="2400"/>
          </a:p>
        </p:txBody>
      </p:sp>
      <p:sp>
        <p:nvSpPr>
          <p:cNvPr id="31" name="Google Shape;758;p90">
            <a:extLst>
              <a:ext uri="{FF2B5EF4-FFF2-40B4-BE49-F238E27FC236}">
                <a16:creationId xmlns:a16="http://schemas.microsoft.com/office/drawing/2014/main" id="{C03A0640-7436-489A-9C53-95309E3A5882}"/>
              </a:ext>
            </a:extLst>
          </p:cNvPr>
          <p:cNvSpPr txBox="1"/>
          <p:nvPr/>
        </p:nvSpPr>
        <p:spPr>
          <a:xfrm>
            <a:off x="10521751" y="5498200"/>
            <a:ext cx="1064000" cy="245600"/>
          </a:xfrm>
          <a:prstGeom prst="rect">
            <a:avLst/>
          </a:prstGeom>
          <a:noFill/>
          <a:ln>
            <a:noFill/>
          </a:ln>
        </p:spPr>
        <p:txBody>
          <a:bodyPr spcFirstLastPara="1" wrap="square" lIns="121900" tIns="121900" rIns="121900" bIns="121900" anchor="t" anchorCtr="0">
            <a:noAutofit/>
          </a:bodyPr>
          <a:lstStyle/>
          <a:p>
            <a:r>
              <a:rPr lang="en" sz="1733">
                <a:latin typeface="Open Sans SemiBold"/>
                <a:ea typeface="Open Sans SemiBold"/>
                <a:cs typeface="Open Sans SemiBold"/>
                <a:sym typeface="Open Sans SemiBold"/>
              </a:rPr>
              <a:t>INPUT</a:t>
            </a:r>
            <a:endParaRPr sz="1733">
              <a:latin typeface="Open Sans SemiBold"/>
              <a:ea typeface="Open Sans SemiBold"/>
              <a:cs typeface="Open Sans SemiBold"/>
              <a:sym typeface="Open Sans SemiBold"/>
            </a:endParaRPr>
          </a:p>
        </p:txBody>
      </p:sp>
      <p:sp>
        <p:nvSpPr>
          <p:cNvPr id="32" name="Google Shape;759;p90">
            <a:extLst>
              <a:ext uri="{FF2B5EF4-FFF2-40B4-BE49-F238E27FC236}">
                <a16:creationId xmlns:a16="http://schemas.microsoft.com/office/drawing/2014/main" id="{61173F7B-1719-4AAE-A8A6-4A0CCEDB01C9}"/>
              </a:ext>
            </a:extLst>
          </p:cNvPr>
          <p:cNvSpPr/>
          <p:nvPr/>
        </p:nvSpPr>
        <p:spPr>
          <a:xfrm>
            <a:off x="10264683" y="6098233"/>
            <a:ext cx="285200" cy="285200"/>
          </a:xfrm>
          <a:prstGeom prst="ellipse">
            <a:avLst/>
          </a:prstGeom>
          <a:solidFill>
            <a:srgbClr val="1155CC"/>
          </a:solidFill>
          <a:ln>
            <a:noFill/>
          </a:ln>
        </p:spPr>
        <p:txBody>
          <a:bodyPr spcFirstLastPara="1" wrap="square" lIns="121900" tIns="121900" rIns="121900" bIns="121900" anchor="ctr" anchorCtr="0">
            <a:noAutofit/>
          </a:bodyPr>
          <a:lstStyle/>
          <a:p>
            <a:endParaRPr sz="2400"/>
          </a:p>
        </p:txBody>
      </p:sp>
      <p:sp>
        <p:nvSpPr>
          <p:cNvPr id="33" name="Google Shape;760;p90">
            <a:extLst>
              <a:ext uri="{FF2B5EF4-FFF2-40B4-BE49-F238E27FC236}">
                <a16:creationId xmlns:a16="http://schemas.microsoft.com/office/drawing/2014/main" id="{D4022F94-26C0-41FC-8663-65DC78F7B729}"/>
              </a:ext>
            </a:extLst>
          </p:cNvPr>
          <p:cNvSpPr txBox="1"/>
          <p:nvPr/>
        </p:nvSpPr>
        <p:spPr>
          <a:xfrm>
            <a:off x="10521751" y="6006200"/>
            <a:ext cx="1252400" cy="245600"/>
          </a:xfrm>
          <a:prstGeom prst="rect">
            <a:avLst/>
          </a:prstGeom>
          <a:noFill/>
          <a:ln>
            <a:noFill/>
          </a:ln>
        </p:spPr>
        <p:txBody>
          <a:bodyPr spcFirstLastPara="1" wrap="square" lIns="121900" tIns="121900" rIns="121900" bIns="121900" anchor="t" anchorCtr="0">
            <a:noAutofit/>
          </a:bodyPr>
          <a:lstStyle/>
          <a:p>
            <a:r>
              <a:rPr lang="en" sz="1733" dirty="0">
                <a:latin typeface="Open Sans SemiBold"/>
                <a:ea typeface="Open Sans SemiBold"/>
                <a:cs typeface="Open Sans SemiBold"/>
                <a:sym typeface="Open Sans SemiBold"/>
              </a:rPr>
              <a:t>OUTPUT</a:t>
            </a:r>
            <a:endParaRPr sz="1733" dirty="0">
              <a:latin typeface="Open Sans SemiBold"/>
              <a:ea typeface="Open Sans SemiBold"/>
              <a:cs typeface="Open Sans SemiBold"/>
              <a:sym typeface="Open Sans SemiBold"/>
            </a:endParaRPr>
          </a:p>
        </p:txBody>
      </p:sp>
      <p:sp>
        <p:nvSpPr>
          <p:cNvPr id="5" name="TextBox 4">
            <a:extLst>
              <a:ext uri="{FF2B5EF4-FFF2-40B4-BE49-F238E27FC236}">
                <a16:creationId xmlns:a16="http://schemas.microsoft.com/office/drawing/2014/main" id="{80614377-4663-4628-B86A-374FF17AF848}"/>
              </a:ext>
            </a:extLst>
          </p:cNvPr>
          <p:cNvSpPr txBox="1"/>
          <p:nvPr/>
        </p:nvSpPr>
        <p:spPr>
          <a:xfrm>
            <a:off x="33491" y="42466"/>
            <a:ext cx="2093320" cy="738664"/>
          </a:xfrm>
          <a:prstGeom prst="rect">
            <a:avLst/>
          </a:prstGeom>
          <a:noFill/>
          <a:ln w="19050">
            <a:solidFill>
              <a:schemeClr val="tx1"/>
            </a:solidFill>
          </a:ln>
        </p:spPr>
        <p:txBody>
          <a:bodyPr wrap="square" rtlCol="0">
            <a:spAutoFit/>
          </a:bodyPr>
          <a:lstStyle/>
          <a:p>
            <a:r>
              <a:rPr lang="en-US" sz="1400" b="1" dirty="0"/>
              <a:t>1. Improving Simulation with Configurations and Integration of Data</a:t>
            </a:r>
            <a:endParaRPr lang="en-US" sz="1400" dirty="0"/>
          </a:p>
        </p:txBody>
      </p:sp>
      <p:sp>
        <p:nvSpPr>
          <p:cNvPr id="34" name="TextBox 33">
            <a:extLst>
              <a:ext uri="{FF2B5EF4-FFF2-40B4-BE49-F238E27FC236}">
                <a16:creationId xmlns:a16="http://schemas.microsoft.com/office/drawing/2014/main" id="{51E2A4AC-365F-4EF8-823C-E097A18D96F7}"/>
              </a:ext>
            </a:extLst>
          </p:cNvPr>
          <p:cNvSpPr txBox="1"/>
          <p:nvPr/>
        </p:nvSpPr>
        <p:spPr>
          <a:xfrm>
            <a:off x="-22405" y="2383002"/>
            <a:ext cx="2093320" cy="738664"/>
          </a:xfrm>
          <a:prstGeom prst="rect">
            <a:avLst/>
          </a:prstGeom>
          <a:noFill/>
          <a:ln w="19050">
            <a:solidFill>
              <a:schemeClr val="tx1"/>
            </a:solidFill>
          </a:ln>
        </p:spPr>
        <p:txBody>
          <a:bodyPr wrap="square" rtlCol="0">
            <a:spAutoFit/>
          </a:bodyPr>
          <a:lstStyle/>
          <a:p>
            <a:r>
              <a:rPr lang="en-US" sz="1400" b="1" dirty="0"/>
              <a:t>2. Learn Structure, Theory and Model for Simulation</a:t>
            </a:r>
            <a:endParaRPr lang="en-US" sz="1400" dirty="0"/>
          </a:p>
        </p:txBody>
      </p:sp>
      <p:sp>
        <p:nvSpPr>
          <p:cNvPr id="35" name="TextBox 34">
            <a:extLst>
              <a:ext uri="{FF2B5EF4-FFF2-40B4-BE49-F238E27FC236}">
                <a16:creationId xmlns:a16="http://schemas.microsoft.com/office/drawing/2014/main" id="{5B08DCA6-8E9A-4BF6-9E39-B5D4802361FF}"/>
              </a:ext>
            </a:extLst>
          </p:cNvPr>
          <p:cNvSpPr txBox="1"/>
          <p:nvPr/>
        </p:nvSpPr>
        <p:spPr>
          <a:xfrm>
            <a:off x="28948" y="4667268"/>
            <a:ext cx="2093320" cy="523220"/>
          </a:xfrm>
          <a:prstGeom prst="rect">
            <a:avLst/>
          </a:prstGeom>
          <a:noFill/>
          <a:ln w="19050">
            <a:solidFill>
              <a:schemeClr val="tx1"/>
            </a:solidFill>
          </a:ln>
        </p:spPr>
        <p:txBody>
          <a:bodyPr wrap="square" rtlCol="0">
            <a:spAutoFit/>
          </a:bodyPr>
          <a:lstStyle/>
          <a:p>
            <a:r>
              <a:rPr lang="en-US" sz="1400" b="1" dirty="0"/>
              <a:t>3. Learn Surrogates for Simulation</a:t>
            </a:r>
            <a:endParaRPr lang="en-US" sz="1400" dirty="0"/>
          </a:p>
        </p:txBody>
      </p:sp>
      <p:cxnSp>
        <p:nvCxnSpPr>
          <p:cNvPr id="8" name="Straight Connector 7">
            <a:extLst>
              <a:ext uri="{FF2B5EF4-FFF2-40B4-BE49-F238E27FC236}">
                <a16:creationId xmlns:a16="http://schemas.microsoft.com/office/drawing/2014/main" id="{0C3D3977-46A9-4662-8B55-9E20472F69EF}"/>
              </a:ext>
            </a:extLst>
          </p:cNvPr>
          <p:cNvCxnSpPr>
            <a:cxnSpLocks/>
          </p:cNvCxnSpPr>
          <p:nvPr/>
        </p:nvCxnSpPr>
        <p:spPr>
          <a:xfrm flipV="1">
            <a:off x="0" y="2313409"/>
            <a:ext cx="1219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79B0B02-DA90-4FF8-81C1-9BCA23AF51FA}"/>
              </a:ext>
            </a:extLst>
          </p:cNvPr>
          <p:cNvCxnSpPr>
            <a:cxnSpLocks/>
          </p:cNvCxnSpPr>
          <p:nvPr/>
        </p:nvCxnSpPr>
        <p:spPr>
          <a:xfrm flipV="1">
            <a:off x="-9512" y="4618475"/>
            <a:ext cx="1219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BCDE1C30-FB64-4B4C-8E6B-E98BBB1CB830}"/>
              </a:ext>
            </a:extLst>
          </p:cNvPr>
          <p:cNvSpPr>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24</a:t>
            </a:fld>
            <a:endParaRPr lang="en"/>
          </a:p>
        </p:txBody>
      </p:sp>
      <p:sp>
        <p:nvSpPr>
          <p:cNvPr id="4" name="Date Placeholder 3">
            <a:extLst>
              <a:ext uri="{FF2B5EF4-FFF2-40B4-BE49-F238E27FC236}">
                <a16:creationId xmlns:a16="http://schemas.microsoft.com/office/drawing/2014/main" id="{ED536BF2-7B71-4EA6-A08F-3C33A0C3BAC7}"/>
              </a:ext>
            </a:extLst>
          </p:cNvPr>
          <p:cNvSpPr>
            <a:spLocks noGrp="1"/>
          </p:cNvSpPr>
          <p:nvPr>
            <p:ph type="dt" sz="half" idx="10"/>
          </p:nvPr>
        </p:nvSpPr>
        <p:spPr/>
        <p:txBody>
          <a:bodyPr/>
          <a:lstStyle/>
          <a:p>
            <a:r>
              <a:rPr lang="en-US">
                <a:solidFill>
                  <a:prstClr val="black">
                    <a:tint val="75000"/>
                  </a:prstClr>
                </a:solidFill>
              </a:rPr>
              <a:t>9/17/2019</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96"/>
          <p:cNvSpPr txBox="1">
            <a:spLocks noGrp="1"/>
          </p:cNvSpPr>
          <p:nvPr>
            <p:ph type="title"/>
          </p:nvPr>
        </p:nvSpPr>
        <p:spPr>
          <a:xfrm>
            <a:off x="340028" y="351137"/>
            <a:ext cx="11229981" cy="726000"/>
          </a:xfrm>
          <a:prstGeom prst="rect">
            <a:avLst/>
          </a:prstGeom>
        </p:spPr>
        <p:txBody>
          <a:bodyPr spcFirstLastPara="1" vert="horz" wrap="square" lIns="91433" tIns="45700" rIns="91433" bIns="45700" rtlCol="0" anchor="ctr" anchorCtr="0">
            <a:noAutofit/>
          </a:bodyPr>
          <a:lstStyle/>
          <a:p>
            <a:pPr lvl="0">
              <a:lnSpc>
                <a:spcPct val="115000"/>
              </a:lnSpc>
            </a:pPr>
            <a:r>
              <a:rPr lang="en" sz="2800" dirty="0">
                <a:solidFill>
                  <a:srgbClr val="C00000"/>
                </a:solidFill>
                <a:latin typeface="Arial" panose="020B0604020202020204" pitchFamily="34" charset="0"/>
                <a:ea typeface="Open Sans"/>
                <a:cs typeface="Arial" panose="020B0604020202020204" pitchFamily="34" charset="0"/>
                <a:sym typeface="Open Sans"/>
              </a:rPr>
              <a:t>3. MLforHPC </a:t>
            </a:r>
            <a:r>
              <a:rPr lang="en-US" sz="2800" dirty="0">
                <a:solidFill>
                  <a:srgbClr val="C00000"/>
                </a:solidFill>
                <a:latin typeface="Arial" panose="020B0604020202020204" pitchFamily="34" charset="0"/>
                <a:ea typeface="Open Sans"/>
                <a:cs typeface="Arial" panose="020B0604020202020204" pitchFamily="34" charset="0"/>
                <a:sym typeface="Open Sans"/>
              </a:rPr>
              <a:t>Learn Surrogates for Simulation</a:t>
            </a:r>
            <a:br>
              <a:rPr lang="en-US" sz="2667" dirty="0">
                <a:solidFill>
                  <a:srgbClr val="515151"/>
                </a:solidFill>
                <a:latin typeface="Arial" panose="020B0604020202020204" pitchFamily="34" charset="0"/>
                <a:ea typeface="Open Sans"/>
                <a:cs typeface="Arial" panose="020B0604020202020204" pitchFamily="34" charset="0"/>
                <a:sym typeface="Open Sans"/>
              </a:rPr>
            </a:br>
            <a:r>
              <a:rPr lang="en-US" sz="2400" dirty="0">
                <a:solidFill>
                  <a:srgbClr val="515151"/>
                </a:solidFill>
                <a:latin typeface="Arial" panose="020B0604020202020204" pitchFamily="34" charset="0"/>
                <a:ea typeface="Open Sans"/>
                <a:cs typeface="Arial" panose="020B0604020202020204" pitchFamily="34" charset="0"/>
                <a:sym typeface="Open Sans"/>
              </a:rPr>
              <a:t>3.1 </a:t>
            </a:r>
            <a:r>
              <a:rPr lang="en" sz="2400" dirty="0">
                <a:solidFill>
                  <a:srgbClr val="515151"/>
                </a:solidFill>
                <a:latin typeface="Arial" panose="020B0604020202020204" pitchFamily="34" charset="0"/>
                <a:ea typeface="Open Sans"/>
                <a:cs typeface="Arial" panose="020B0604020202020204" pitchFamily="34" charset="0"/>
                <a:sym typeface="Open Sans"/>
              </a:rPr>
              <a:t>MLaroundHPC: Learning Outputs from Inputs: </a:t>
            </a:r>
            <a:endParaRPr sz="2400" dirty="0">
              <a:solidFill>
                <a:srgbClr val="515151"/>
              </a:solidFill>
              <a:latin typeface="Arial" panose="020B0604020202020204" pitchFamily="34" charset="0"/>
              <a:ea typeface="Open Sans"/>
              <a:cs typeface="Arial" panose="020B0604020202020204" pitchFamily="34" charset="0"/>
              <a:sym typeface="Open Sans"/>
            </a:endParaRPr>
          </a:p>
          <a:p>
            <a:pPr marL="169329">
              <a:lnSpc>
                <a:spcPct val="115000"/>
              </a:lnSpc>
              <a:spcBef>
                <a:spcPts val="0"/>
              </a:spcBef>
              <a:buClr>
                <a:srgbClr val="515151"/>
              </a:buClr>
              <a:buSzPts val="1600"/>
            </a:pPr>
            <a:r>
              <a:rPr lang="en-US" sz="2400" dirty="0">
                <a:solidFill>
                  <a:srgbClr val="515151"/>
                </a:solidFill>
                <a:latin typeface="Arial" panose="020B0604020202020204" pitchFamily="34" charset="0"/>
                <a:ea typeface="Open Sans"/>
                <a:cs typeface="Arial" panose="020B0604020202020204" pitchFamily="34" charset="0"/>
                <a:sym typeface="Open Sans"/>
              </a:rPr>
              <a:t>a) </a:t>
            </a:r>
            <a:r>
              <a:rPr lang="en" sz="2400" dirty="0">
                <a:solidFill>
                  <a:srgbClr val="515151"/>
                </a:solidFill>
                <a:latin typeface="Arial" panose="020B0604020202020204" pitchFamily="34" charset="0"/>
                <a:ea typeface="Open Sans"/>
                <a:cs typeface="Arial" panose="020B0604020202020204" pitchFamily="34" charset="0"/>
                <a:sym typeface="Open Sans"/>
              </a:rPr>
              <a:t>Computation Results from Computation defining Parameters</a:t>
            </a:r>
            <a:endParaRPr sz="2400" dirty="0">
              <a:solidFill>
                <a:srgbClr val="515151"/>
              </a:solidFill>
              <a:latin typeface="Arial" panose="020B0604020202020204" pitchFamily="34" charset="0"/>
              <a:ea typeface="Open Sans"/>
              <a:cs typeface="Arial" panose="020B0604020202020204" pitchFamily="34" charset="0"/>
              <a:sym typeface="Open Sans"/>
            </a:endParaRPr>
          </a:p>
        </p:txBody>
      </p:sp>
      <p:pic>
        <p:nvPicPr>
          <p:cNvPr id="841" name="Google Shape;841;p96" descr="A close up of a map&#10;&#10;Description automatically generated"/>
          <p:cNvPicPr preferRelativeResize="0"/>
          <p:nvPr/>
        </p:nvPicPr>
        <p:blipFill rotWithShape="1">
          <a:blip r:embed="rId3">
            <a:alphaModFix/>
          </a:blip>
          <a:srcRect r="3781"/>
          <a:stretch/>
        </p:blipFill>
        <p:spPr>
          <a:xfrm>
            <a:off x="4227733" y="1457501"/>
            <a:ext cx="7761067" cy="4139236"/>
          </a:xfrm>
          <a:prstGeom prst="rect">
            <a:avLst/>
          </a:prstGeom>
          <a:noFill/>
          <a:ln>
            <a:noFill/>
          </a:ln>
        </p:spPr>
      </p:pic>
      <p:sp>
        <p:nvSpPr>
          <p:cNvPr id="842" name="Google Shape;842;p96"/>
          <p:cNvSpPr/>
          <p:nvPr/>
        </p:nvSpPr>
        <p:spPr>
          <a:xfrm>
            <a:off x="371033" y="1879933"/>
            <a:ext cx="3882000" cy="3716800"/>
          </a:xfrm>
          <a:prstGeom prst="rect">
            <a:avLst/>
          </a:prstGeom>
          <a:solidFill>
            <a:srgbClr val="EFEFEF"/>
          </a:solidFill>
          <a:ln>
            <a:noFill/>
          </a:ln>
        </p:spPr>
        <p:txBody>
          <a:bodyPr spcFirstLastPara="1" wrap="square" lIns="121900" tIns="121900" rIns="121900" bIns="121900" anchor="ctr" anchorCtr="0">
            <a:noAutofit/>
          </a:bodyPr>
          <a:lstStyle/>
          <a:p>
            <a:endParaRPr sz="2400"/>
          </a:p>
        </p:txBody>
      </p:sp>
      <p:sp>
        <p:nvSpPr>
          <p:cNvPr id="843" name="Google Shape;843;p96"/>
          <p:cNvSpPr txBox="1">
            <a:spLocks noGrp="1"/>
          </p:cNvSpPr>
          <p:nvPr>
            <p:ph type="body" idx="1"/>
          </p:nvPr>
        </p:nvSpPr>
        <p:spPr>
          <a:xfrm>
            <a:off x="213867" y="1981533"/>
            <a:ext cx="3753600" cy="2391600"/>
          </a:xfrm>
          <a:prstGeom prst="rect">
            <a:avLst/>
          </a:prstGeom>
          <a:noFill/>
          <a:ln>
            <a:noFill/>
          </a:ln>
        </p:spPr>
        <p:txBody>
          <a:bodyPr spcFirstLastPara="1" vert="horz" wrap="square" lIns="91433" tIns="45700" rIns="91433" bIns="45700" rtlCol="0" anchor="t" anchorCtr="0">
            <a:noAutofit/>
          </a:bodyPr>
          <a:lstStyle/>
          <a:p>
            <a:pPr marL="609585" indent="-406390">
              <a:lnSpc>
                <a:spcPct val="115000"/>
              </a:lnSpc>
              <a:spcBef>
                <a:spcPts val="1067"/>
              </a:spcBef>
              <a:buSzPts val="1200"/>
              <a:buFont typeface="Open Sans"/>
              <a:buChar char="•"/>
            </a:pPr>
            <a:r>
              <a:rPr lang="en" sz="1600">
                <a:latin typeface="Open Sans"/>
                <a:ea typeface="Open Sans"/>
                <a:cs typeface="Open Sans"/>
                <a:sym typeface="Open Sans"/>
              </a:rPr>
              <a:t>Here one just feeds in a modest number of meta-parameters that the define the problem and learn a modest number of calculated answers. </a:t>
            </a:r>
            <a:endParaRPr sz="1600">
              <a:latin typeface="Open Sans"/>
              <a:ea typeface="Open Sans"/>
              <a:cs typeface="Open Sans"/>
              <a:sym typeface="Open Sans"/>
            </a:endParaRPr>
          </a:p>
          <a:p>
            <a:pPr marL="609585" indent="-406390">
              <a:lnSpc>
                <a:spcPct val="115000"/>
              </a:lnSpc>
              <a:spcBef>
                <a:spcPts val="1067"/>
              </a:spcBef>
              <a:buSzPts val="1200"/>
              <a:buFont typeface="Open Sans"/>
              <a:buChar char="•"/>
            </a:pPr>
            <a:r>
              <a:rPr lang="en" sz="1600">
                <a:latin typeface="Open Sans"/>
                <a:ea typeface="Open Sans"/>
                <a:cs typeface="Open Sans"/>
                <a:sym typeface="Open Sans"/>
              </a:rPr>
              <a:t>This presumably requires fewer training samples than “fields from fields” and is main use so far</a:t>
            </a:r>
            <a:endParaRPr sz="1600">
              <a:latin typeface="Open Sans"/>
              <a:ea typeface="Open Sans"/>
              <a:cs typeface="Open Sans"/>
              <a:sym typeface="Open Sans"/>
            </a:endParaRPr>
          </a:p>
        </p:txBody>
      </p:sp>
      <p:cxnSp>
        <p:nvCxnSpPr>
          <p:cNvPr id="845" name="Google Shape;845;p96"/>
          <p:cNvCxnSpPr/>
          <p:nvPr/>
        </p:nvCxnSpPr>
        <p:spPr>
          <a:xfrm>
            <a:off x="472633" y="1706833"/>
            <a:ext cx="2517200" cy="0"/>
          </a:xfrm>
          <a:prstGeom prst="straightConnector1">
            <a:avLst/>
          </a:prstGeom>
          <a:noFill/>
          <a:ln w="19050" cap="flat" cmpd="sng">
            <a:solidFill>
              <a:srgbClr val="B30838"/>
            </a:solidFill>
            <a:prstDash val="solid"/>
            <a:round/>
            <a:headEnd type="none" w="med" len="med"/>
            <a:tailEnd type="none" w="med" len="med"/>
          </a:ln>
        </p:spPr>
      </p:cxnSp>
      <p:sp>
        <p:nvSpPr>
          <p:cNvPr id="846" name="Google Shape;846;p96"/>
          <p:cNvSpPr txBox="1">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25</a:t>
            </a:fld>
            <a:endParaRPr/>
          </a:p>
        </p:txBody>
      </p:sp>
      <p:sp>
        <p:nvSpPr>
          <p:cNvPr id="847" name="Google Shape;847;p96"/>
          <p:cNvSpPr txBox="1">
            <a:spLocks noGrp="1"/>
          </p:cNvSpPr>
          <p:nvPr>
            <p:ph type="body" idx="1"/>
          </p:nvPr>
        </p:nvSpPr>
        <p:spPr>
          <a:xfrm>
            <a:off x="4882033" y="5227800"/>
            <a:ext cx="7104400" cy="1158400"/>
          </a:xfrm>
          <a:prstGeom prst="rect">
            <a:avLst/>
          </a:prstGeom>
          <a:noFill/>
          <a:ln>
            <a:noFill/>
          </a:ln>
        </p:spPr>
        <p:txBody>
          <a:bodyPr spcFirstLastPara="1" vert="horz" wrap="square" lIns="91433" tIns="45700" rIns="91433" bIns="45700" rtlCol="0" anchor="t" anchorCtr="0">
            <a:noAutofit/>
          </a:bodyPr>
          <a:lstStyle/>
          <a:p>
            <a:pPr marL="0" indent="0">
              <a:lnSpc>
                <a:spcPct val="115000"/>
              </a:lnSpc>
              <a:spcBef>
                <a:spcPts val="1067"/>
              </a:spcBef>
              <a:buNone/>
            </a:pPr>
            <a:r>
              <a:rPr lang="en" sz="1333">
                <a:latin typeface="Open Sans"/>
                <a:ea typeface="Open Sans"/>
                <a:cs typeface="Open Sans"/>
                <a:sym typeface="Open Sans"/>
              </a:rPr>
              <a:t>Operationally same as </a:t>
            </a:r>
            <a:r>
              <a:rPr lang="en" sz="1333" b="1">
                <a:latin typeface="Open Sans"/>
                <a:ea typeface="Open Sans"/>
                <a:cs typeface="Open Sans"/>
                <a:sym typeface="Open Sans"/>
              </a:rPr>
              <a:t>SimulationTrainedML</a:t>
            </a:r>
            <a:r>
              <a:rPr lang="en" sz="1333">
                <a:latin typeface="Open Sans"/>
                <a:ea typeface="Open Sans"/>
                <a:cs typeface="Open Sans"/>
                <a:sym typeface="Open Sans"/>
              </a:rPr>
              <a:t> but with a different goal: In </a:t>
            </a:r>
            <a:r>
              <a:rPr lang="en" sz="1333" b="1">
                <a:latin typeface="Open Sans"/>
                <a:ea typeface="Open Sans"/>
                <a:cs typeface="Open Sans"/>
                <a:sym typeface="Open Sans"/>
              </a:rPr>
              <a:t>SimulationTrainedML</a:t>
            </a:r>
            <a:r>
              <a:rPr lang="en" sz="1333">
                <a:latin typeface="Open Sans"/>
                <a:ea typeface="Open Sans"/>
                <a:cs typeface="Open Sans"/>
                <a:sym typeface="Open Sans"/>
              </a:rPr>
              <a:t> the simulations are performed to directly train an AI system rather than the AI system being added to learn a simulation.</a:t>
            </a:r>
            <a:endParaRPr sz="1333">
              <a:latin typeface="Open Sans"/>
              <a:ea typeface="Open Sans"/>
              <a:cs typeface="Open Sans"/>
              <a:sym typeface="Open Sans"/>
            </a:endParaRPr>
          </a:p>
        </p:txBody>
      </p:sp>
      <p:sp>
        <p:nvSpPr>
          <p:cNvPr id="2" name="Date Placeholder 1">
            <a:extLst>
              <a:ext uri="{FF2B5EF4-FFF2-40B4-BE49-F238E27FC236}">
                <a16:creationId xmlns:a16="http://schemas.microsoft.com/office/drawing/2014/main" id="{E6A451EE-CFB4-40F0-B856-B0AD3BE1114D}"/>
              </a:ext>
            </a:extLst>
          </p:cNvPr>
          <p:cNvSpPr>
            <a:spLocks noGrp="1"/>
          </p:cNvSpPr>
          <p:nvPr>
            <p:ph type="dt" sz="half" idx="10"/>
          </p:nvPr>
        </p:nvSpPr>
        <p:spPr/>
        <p:txBody>
          <a:bodyPr/>
          <a:lstStyle/>
          <a:p>
            <a:r>
              <a:rPr lang="en-US">
                <a:solidFill>
                  <a:prstClr val="black">
                    <a:tint val="75000"/>
                  </a:prstClr>
                </a:solidFill>
              </a:rPr>
              <a:t>9/17/2019</a:t>
            </a:r>
          </a:p>
        </p:txBody>
      </p:sp>
    </p:spTree>
    <p:extLst>
      <p:ext uri="{BB962C8B-B14F-4D97-AF65-F5344CB8AC3E}">
        <p14:creationId xmlns:p14="http://schemas.microsoft.com/office/powerpoint/2010/main" val="1162391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98"/>
          <p:cNvSpPr/>
          <p:nvPr/>
        </p:nvSpPr>
        <p:spPr>
          <a:xfrm>
            <a:off x="213867" y="1424700"/>
            <a:ext cx="5468400" cy="4732800"/>
          </a:xfrm>
          <a:prstGeom prst="rect">
            <a:avLst/>
          </a:prstGeom>
          <a:solidFill>
            <a:srgbClr val="EFEFEF"/>
          </a:solidFill>
          <a:ln>
            <a:noFill/>
          </a:ln>
        </p:spPr>
        <p:txBody>
          <a:bodyPr spcFirstLastPara="1" wrap="square" lIns="121900" tIns="121900" rIns="121900" bIns="121900" anchor="ctr" anchorCtr="0">
            <a:noAutofit/>
          </a:bodyPr>
          <a:lstStyle/>
          <a:p>
            <a:endParaRPr sz="2400"/>
          </a:p>
        </p:txBody>
      </p:sp>
      <p:sp>
        <p:nvSpPr>
          <p:cNvPr id="867" name="Google Shape;867;p98"/>
          <p:cNvSpPr txBox="1">
            <a:spLocks noGrp="1"/>
          </p:cNvSpPr>
          <p:nvPr>
            <p:ph type="body" idx="1"/>
          </p:nvPr>
        </p:nvSpPr>
        <p:spPr>
          <a:xfrm>
            <a:off x="213867" y="1300433"/>
            <a:ext cx="5468400" cy="4857200"/>
          </a:xfrm>
          <a:prstGeom prst="rect">
            <a:avLst/>
          </a:prstGeom>
          <a:noFill/>
          <a:ln>
            <a:noFill/>
          </a:ln>
        </p:spPr>
        <p:txBody>
          <a:bodyPr spcFirstLastPara="1" vert="horz" wrap="square" lIns="91433" tIns="45700" rIns="91433" bIns="45700" rtlCol="0" anchor="t" anchorCtr="0">
            <a:noAutofit/>
          </a:bodyPr>
          <a:lstStyle/>
          <a:p>
            <a:pPr marL="243834" indent="-274313">
              <a:lnSpc>
                <a:spcPct val="115000"/>
              </a:lnSpc>
              <a:spcBef>
                <a:spcPts val="1067"/>
              </a:spcBef>
              <a:buSzPts val="1800"/>
            </a:pPr>
            <a:r>
              <a:rPr lang="en" sz="2400">
                <a:latin typeface="Arial"/>
                <a:ea typeface="Arial"/>
                <a:cs typeface="Arial"/>
                <a:sym typeface="Arial"/>
              </a:rPr>
              <a:t>ANN was trained to predict three continuous variables; Contact density </a:t>
            </a:r>
            <a:r>
              <a:rPr lang="en" sz="2400" b="1">
                <a:latin typeface="Arial"/>
                <a:ea typeface="Arial"/>
                <a:cs typeface="Arial"/>
                <a:sym typeface="Arial"/>
              </a:rPr>
              <a:t>ρ</a:t>
            </a:r>
            <a:r>
              <a:rPr lang="en" sz="2400" b="1" baseline="-25000">
                <a:latin typeface="Arial"/>
                <a:ea typeface="Arial"/>
                <a:cs typeface="Arial"/>
                <a:sym typeface="Arial"/>
              </a:rPr>
              <a:t>c</a:t>
            </a:r>
            <a:r>
              <a:rPr lang="en" sz="2400">
                <a:latin typeface="Arial"/>
                <a:ea typeface="Arial"/>
                <a:cs typeface="Arial"/>
                <a:sym typeface="Arial"/>
              </a:rPr>
              <a:t>  , mid-point (center of the slit) density </a:t>
            </a:r>
            <a:r>
              <a:rPr lang="en" sz="2400" b="1">
                <a:latin typeface="Arial"/>
                <a:ea typeface="Arial"/>
                <a:cs typeface="Arial"/>
                <a:sym typeface="Arial"/>
              </a:rPr>
              <a:t>ρ</a:t>
            </a:r>
            <a:r>
              <a:rPr lang="en" sz="2400" b="1" baseline="-25000">
                <a:latin typeface="Arial"/>
                <a:ea typeface="Arial"/>
                <a:cs typeface="Arial"/>
                <a:sym typeface="Arial"/>
              </a:rPr>
              <a:t>m</a:t>
            </a:r>
            <a:r>
              <a:rPr lang="en" sz="2400">
                <a:latin typeface="Arial"/>
                <a:ea typeface="Arial"/>
                <a:cs typeface="Arial"/>
                <a:sym typeface="Arial"/>
              </a:rPr>
              <a:t> , and peak density </a:t>
            </a:r>
            <a:r>
              <a:rPr lang="en" sz="2400" b="1">
                <a:latin typeface="Arial"/>
                <a:ea typeface="Arial"/>
                <a:cs typeface="Arial"/>
                <a:sym typeface="Arial"/>
              </a:rPr>
              <a:t>ρ</a:t>
            </a:r>
            <a:r>
              <a:rPr lang="en" sz="2400" b="1" baseline="-25000">
                <a:latin typeface="Arial"/>
                <a:ea typeface="Arial"/>
                <a:cs typeface="Arial"/>
                <a:sym typeface="Arial"/>
              </a:rPr>
              <a:t>p</a:t>
            </a:r>
            <a:endParaRPr sz="2400">
              <a:latin typeface="Arial"/>
              <a:ea typeface="Arial"/>
              <a:cs typeface="Arial"/>
              <a:sym typeface="Arial"/>
            </a:endParaRPr>
          </a:p>
          <a:p>
            <a:pPr marL="243834" indent="-274313">
              <a:lnSpc>
                <a:spcPct val="115000"/>
              </a:lnSpc>
              <a:spcBef>
                <a:spcPts val="1067"/>
              </a:spcBef>
              <a:buSzPts val="1800"/>
            </a:pPr>
            <a:r>
              <a:rPr lang="en" sz="2400">
                <a:latin typeface="Arial"/>
                <a:ea typeface="Arial"/>
                <a:cs typeface="Arial"/>
                <a:sym typeface="Arial"/>
              </a:rPr>
              <a:t>TensorFlow, Keras and Sklearn libraries were used in the implementation</a:t>
            </a:r>
            <a:endParaRPr sz="2400">
              <a:latin typeface="Arial"/>
              <a:ea typeface="Arial"/>
              <a:cs typeface="Arial"/>
              <a:sym typeface="Arial"/>
            </a:endParaRPr>
          </a:p>
          <a:p>
            <a:pPr marL="243834" indent="-274313">
              <a:lnSpc>
                <a:spcPct val="115000"/>
              </a:lnSpc>
              <a:spcBef>
                <a:spcPts val="1067"/>
              </a:spcBef>
              <a:buSzPts val="1800"/>
            </a:pPr>
            <a:r>
              <a:rPr lang="en" sz="2400">
                <a:latin typeface="Arial"/>
                <a:ea typeface="Arial"/>
                <a:cs typeface="Arial"/>
                <a:sym typeface="Arial"/>
              </a:rPr>
              <a:t>Adam optimizer, xavier normal distribution, mean square loss function, dropout regularization.</a:t>
            </a:r>
            <a:endParaRPr sz="2400">
              <a:latin typeface="Arial"/>
              <a:ea typeface="Arial"/>
              <a:cs typeface="Arial"/>
              <a:sym typeface="Arial"/>
            </a:endParaRPr>
          </a:p>
        </p:txBody>
      </p:sp>
      <p:cxnSp>
        <p:nvCxnSpPr>
          <p:cNvPr id="869" name="Google Shape;869;p98"/>
          <p:cNvCxnSpPr/>
          <p:nvPr/>
        </p:nvCxnSpPr>
        <p:spPr>
          <a:xfrm>
            <a:off x="472633" y="1300433"/>
            <a:ext cx="2517200" cy="0"/>
          </a:xfrm>
          <a:prstGeom prst="straightConnector1">
            <a:avLst/>
          </a:prstGeom>
          <a:noFill/>
          <a:ln w="19050" cap="flat" cmpd="sng">
            <a:solidFill>
              <a:srgbClr val="B30838"/>
            </a:solidFill>
            <a:prstDash val="solid"/>
            <a:round/>
            <a:headEnd type="none" w="med" len="med"/>
            <a:tailEnd type="none" w="med" len="med"/>
          </a:ln>
        </p:spPr>
      </p:cxnSp>
      <p:sp>
        <p:nvSpPr>
          <p:cNvPr id="870" name="Google Shape;870;p98"/>
          <p:cNvSpPr txBox="1">
            <a:spLocks noGrp="1"/>
          </p:cNvSpPr>
          <p:nvPr>
            <p:ph type="title"/>
          </p:nvPr>
        </p:nvSpPr>
        <p:spPr>
          <a:xfrm>
            <a:off x="287825" y="337367"/>
            <a:ext cx="5597700" cy="726000"/>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 b="1" dirty="0">
                <a:solidFill>
                  <a:srgbClr val="515151"/>
                </a:solidFill>
                <a:latin typeface="Open Sans"/>
                <a:ea typeface="Open Sans"/>
                <a:cs typeface="Open Sans"/>
                <a:sym typeface="Open Sans"/>
              </a:rPr>
              <a:t>ANN for Regression</a:t>
            </a:r>
            <a:endParaRPr b="1" dirty="0">
              <a:solidFill>
                <a:srgbClr val="515151"/>
              </a:solidFill>
              <a:latin typeface="Open Sans"/>
              <a:ea typeface="Open Sans"/>
              <a:cs typeface="Open Sans"/>
              <a:sym typeface="Open Sans"/>
            </a:endParaRPr>
          </a:p>
        </p:txBody>
      </p:sp>
      <p:sp>
        <p:nvSpPr>
          <p:cNvPr id="871" name="Google Shape;871;p98"/>
          <p:cNvSpPr txBox="1">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26</a:t>
            </a:fld>
            <a:endParaRPr/>
          </a:p>
        </p:txBody>
      </p:sp>
      <p:pic>
        <p:nvPicPr>
          <p:cNvPr id="872" name="Google Shape;872;p98"/>
          <p:cNvPicPr preferRelativeResize="0"/>
          <p:nvPr/>
        </p:nvPicPr>
        <p:blipFill>
          <a:blip r:embed="rId3">
            <a:alphaModFix/>
          </a:blip>
          <a:stretch>
            <a:fillRect/>
          </a:stretch>
        </p:blipFill>
        <p:spPr>
          <a:xfrm>
            <a:off x="5682267" y="2424533"/>
            <a:ext cx="6509733" cy="3501739"/>
          </a:xfrm>
          <a:prstGeom prst="rect">
            <a:avLst/>
          </a:prstGeom>
          <a:noFill/>
          <a:ln>
            <a:noFill/>
          </a:ln>
        </p:spPr>
      </p:pic>
      <p:sp>
        <p:nvSpPr>
          <p:cNvPr id="873" name="Google Shape;873;p98"/>
          <p:cNvSpPr txBox="1"/>
          <p:nvPr/>
        </p:nvSpPr>
        <p:spPr>
          <a:xfrm>
            <a:off x="6096000" y="210772"/>
            <a:ext cx="6012400" cy="1982400"/>
          </a:xfrm>
          <a:prstGeom prst="rect">
            <a:avLst/>
          </a:prstGeom>
          <a:noFill/>
          <a:ln>
            <a:noFill/>
          </a:ln>
        </p:spPr>
        <p:txBody>
          <a:bodyPr spcFirstLastPara="1" wrap="square" lIns="121900" tIns="121900" rIns="121900" bIns="121900" anchor="t" anchorCtr="0">
            <a:noAutofit/>
          </a:bodyPr>
          <a:lstStyle/>
          <a:p>
            <a:pPr marL="609585" indent="-457189">
              <a:lnSpc>
                <a:spcPct val="115000"/>
              </a:lnSpc>
              <a:spcBef>
                <a:spcPts val="1067"/>
              </a:spcBef>
              <a:buClr>
                <a:schemeClr val="dk1"/>
              </a:buClr>
              <a:buSzPts val="1800"/>
              <a:buChar char="•"/>
            </a:pPr>
            <a:r>
              <a:rPr lang="en" sz="2400" dirty="0">
                <a:solidFill>
                  <a:schemeClr val="dk1"/>
                </a:solidFill>
              </a:rPr>
              <a:t>Dataset having 6,864 simulation configurations was created for training and testing (0.7:0.3) the ML model.</a:t>
            </a:r>
            <a:endParaRPr sz="2400" dirty="0">
              <a:solidFill>
                <a:schemeClr val="dk1"/>
              </a:solidFill>
            </a:endParaRPr>
          </a:p>
          <a:p>
            <a:pPr marL="609585" indent="-457189">
              <a:lnSpc>
                <a:spcPct val="115000"/>
              </a:lnSpc>
              <a:spcBef>
                <a:spcPts val="1067"/>
              </a:spcBef>
              <a:buClr>
                <a:schemeClr val="dk1"/>
              </a:buClr>
              <a:buSzPts val="1800"/>
              <a:buChar char="•"/>
            </a:pPr>
            <a:r>
              <a:rPr lang="en" sz="2400" dirty="0">
                <a:solidFill>
                  <a:schemeClr val="dk1"/>
                </a:solidFill>
              </a:rPr>
              <a:t>Note learning network quite small</a:t>
            </a:r>
            <a:endParaRPr sz="2400" dirty="0"/>
          </a:p>
        </p:txBody>
      </p:sp>
      <p:grpSp>
        <p:nvGrpSpPr>
          <p:cNvPr id="2" name="Group 1">
            <a:extLst>
              <a:ext uri="{FF2B5EF4-FFF2-40B4-BE49-F238E27FC236}">
                <a16:creationId xmlns:a16="http://schemas.microsoft.com/office/drawing/2014/main" id="{350BA15F-FFD1-4B09-9188-E8494AE4D40D}"/>
              </a:ext>
            </a:extLst>
          </p:cNvPr>
          <p:cNvGrpSpPr/>
          <p:nvPr/>
        </p:nvGrpSpPr>
        <p:grpSpPr>
          <a:xfrm>
            <a:off x="5767628" y="5130656"/>
            <a:ext cx="1484213" cy="1128550"/>
            <a:chOff x="5773525" y="5487733"/>
            <a:chExt cx="1484213" cy="1128550"/>
          </a:xfrm>
        </p:grpSpPr>
        <p:sp>
          <p:nvSpPr>
            <p:cNvPr id="11" name="Google Shape;783;p92">
              <a:extLst>
                <a:ext uri="{FF2B5EF4-FFF2-40B4-BE49-F238E27FC236}">
                  <a16:creationId xmlns:a16="http://schemas.microsoft.com/office/drawing/2014/main" id="{CDB61769-7242-494B-8E4A-D39942661001}"/>
                </a:ext>
              </a:extLst>
            </p:cNvPr>
            <p:cNvSpPr/>
            <p:nvPr/>
          </p:nvSpPr>
          <p:spPr>
            <a:xfrm>
              <a:off x="5773525" y="5499383"/>
              <a:ext cx="1484213" cy="11169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84;p92">
              <a:extLst>
                <a:ext uri="{FF2B5EF4-FFF2-40B4-BE49-F238E27FC236}">
                  <a16:creationId xmlns:a16="http://schemas.microsoft.com/office/drawing/2014/main" id="{59F3C15A-4D27-41EA-A6E2-60C3F24F95D7}"/>
                </a:ext>
              </a:extLst>
            </p:cNvPr>
            <p:cNvSpPr txBox="1">
              <a:spLocks/>
            </p:cNvSpPr>
            <p:nvPr/>
          </p:nvSpPr>
          <p:spPr>
            <a:xfrm>
              <a:off x="5835738" y="5487733"/>
              <a:ext cx="1422000" cy="1052400"/>
            </a:xfrm>
            <a:prstGeom prst="rect">
              <a:avLst/>
            </a:prstGeom>
            <a:noFill/>
            <a:ln>
              <a:noFill/>
            </a:ln>
          </p:spPr>
          <p:txBody>
            <a:bodyPr spcFirstLastPara="1" vert="horz" wrap="square" lIns="68575" tIns="34275" rIns="68575" bIns="3427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800"/>
                </a:spcBef>
                <a:buClr>
                  <a:schemeClr val="dk1"/>
                </a:buClr>
                <a:buSzPts val="1100"/>
                <a:buFont typeface="Arial"/>
                <a:buNone/>
              </a:pPr>
              <a:r>
                <a:rPr lang="en-US" sz="1200" dirty="0">
                  <a:latin typeface="Open Sans"/>
                  <a:ea typeface="Open Sans"/>
                  <a:cs typeface="Open Sans"/>
                  <a:sym typeface="Open Sans"/>
                </a:rPr>
                <a:t>JCS </a:t>
              </a:r>
              <a:r>
                <a:rPr lang="en-US" sz="1200" dirty="0" err="1">
                  <a:latin typeface="Open Sans"/>
                  <a:ea typeface="Open Sans"/>
                  <a:cs typeface="Open Sans"/>
                  <a:sym typeface="Open Sans"/>
                </a:rPr>
                <a:t>Kadupitiya</a:t>
              </a:r>
              <a:r>
                <a:rPr lang="en-US" sz="1200" dirty="0">
                  <a:latin typeface="Open Sans"/>
                  <a:ea typeface="Open Sans"/>
                  <a:cs typeface="Open Sans"/>
                  <a:sym typeface="Open Sans"/>
                </a:rPr>
                <a:t>, </a:t>
              </a:r>
            </a:p>
            <a:p>
              <a:pPr marL="0" indent="0">
                <a:lnSpc>
                  <a:spcPct val="115000"/>
                </a:lnSpc>
                <a:spcBef>
                  <a:spcPts val="800"/>
                </a:spcBef>
                <a:buClr>
                  <a:schemeClr val="dk1"/>
                </a:buClr>
                <a:buSzPts val="1100"/>
                <a:buFont typeface="Arial"/>
                <a:buNone/>
              </a:pPr>
              <a:r>
                <a:rPr lang="en-US" sz="1200" dirty="0">
                  <a:latin typeface="Open Sans"/>
                  <a:ea typeface="Open Sans"/>
                  <a:cs typeface="Open Sans"/>
                  <a:sym typeface="Open Sans"/>
                </a:rPr>
                <a:t>Geoffrey Fox, </a:t>
              </a:r>
            </a:p>
            <a:p>
              <a:pPr marL="0" indent="0">
                <a:lnSpc>
                  <a:spcPct val="115000"/>
                </a:lnSpc>
                <a:spcBef>
                  <a:spcPts val="800"/>
                </a:spcBef>
                <a:buFont typeface="Arial" panose="020B0604020202020204" pitchFamily="34" charset="0"/>
                <a:buNone/>
              </a:pPr>
              <a:r>
                <a:rPr lang="en-US" sz="1200" dirty="0">
                  <a:latin typeface="Open Sans"/>
                  <a:ea typeface="Open Sans"/>
                  <a:cs typeface="Open Sans"/>
                  <a:sym typeface="Open Sans"/>
                </a:rPr>
                <a:t>Vikram </a:t>
              </a:r>
              <a:r>
                <a:rPr lang="en-US" sz="1200" dirty="0" err="1">
                  <a:latin typeface="Open Sans"/>
                  <a:ea typeface="Open Sans"/>
                  <a:cs typeface="Open Sans"/>
                  <a:sym typeface="Open Sans"/>
                </a:rPr>
                <a:t>Jadhao</a:t>
              </a:r>
              <a:endParaRPr lang="en-US" sz="1200" dirty="0">
                <a:latin typeface="Open Sans"/>
                <a:ea typeface="Open Sans"/>
                <a:cs typeface="Open Sans"/>
                <a:sym typeface="Open Sans"/>
              </a:endParaRPr>
            </a:p>
          </p:txBody>
        </p:sp>
      </p:grpSp>
      <p:sp>
        <p:nvSpPr>
          <p:cNvPr id="3" name="Date Placeholder 2">
            <a:extLst>
              <a:ext uri="{FF2B5EF4-FFF2-40B4-BE49-F238E27FC236}">
                <a16:creationId xmlns:a16="http://schemas.microsoft.com/office/drawing/2014/main" id="{73AF4E6B-20F4-45BD-92E6-88C06DA1C734}"/>
              </a:ext>
            </a:extLst>
          </p:cNvPr>
          <p:cNvSpPr>
            <a:spLocks noGrp="1"/>
          </p:cNvSpPr>
          <p:nvPr>
            <p:ph type="dt" sz="half" idx="10"/>
          </p:nvPr>
        </p:nvSpPr>
        <p:spPr/>
        <p:txBody>
          <a:bodyPr/>
          <a:lstStyle/>
          <a:p>
            <a:r>
              <a:rPr lang="en-US">
                <a:solidFill>
                  <a:prstClr val="black">
                    <a:tint val="75000"/>
                  </a:prstClr>
                </a:solidFill>
              </a:rPr>
              <a:t>9/17/2019</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99"/>
          <p:cNvSpPr txBox="1">
            <a:spLocks noGrp="1"/>
          </p:cNvSpPr>
          <p:nvPr>
            <p:ph type="body" idx="1"/>
          </p:nvPr>
        </p:nvSpPr>
        <p:spPr>
          <a:xfrm>
            <a:off x="213867" y="970833"/>
            <a:ext cx="11520000" cy="1798800"/>
          </a:xfrm>
          <a:prstGeom prst="rect">
            <a:avLst/>
          </a:prstGeom>
          <a:noFill/>
          <a:ln>
            <a:noFill/>
          </a:ln>
        </p:spPr>
        <p:txBody>
          <a:bodyPr spcFirstLastPara="1" vert="horz" wrap="square" lIns="91433" tIns="45700" rIns="91433" bIns="45700" rtlCol="0" anchor="t" anchorCtr="0">
            <a:noAutofit/>
          </a:bodyPr>
          <a:lstStyle/>
          <a:p>
            <a:pPr marL="609585" indent="-423323">
              <a:lnSpc>
                <a:spcPct val="115000"/>
              </a:lnSpc>
              <a:spcBef>
                <a:spcPts val="0"/>
              </a:spcBef>
              <a:buSzPts val="1400"/>
            </a:pPr>
            <a:r>
              <a:rPr lang="en" sz="1867">
                <a:solidFill>
                  <a:srgbClr val="B30838"/>
                </a:solidFill>
                <a:latin typeface="Open Sans SemiBold"/>
                <a:ea typeface="Open Sans SemiBold"/>
                <a:cs typeface="Open Sans SemiBold"/>
                <a:sym typeface="Open Sans SemiBold"/>
              </a:rPr>
              <a:t>ANN based regression</a:t>
            </a:r>
            <a:r>
              <a:rPr lang="en" sz="1867">
                <a:solidFill>
                  <a:srgbClr val="FF0000"/>
                </a:solidFill>
                <a:latin typeface="Open Sans"/>
                <a:ea typeface="Open Sans"/>
                <a:cs typeface="Open Sans"/>
                <a:sym typeface="Open Sans"/>
              </a:rPr>
              <a:t> </a:t>
            </a:r>
            <a:r>
              <a:rPr lang="en" sz="1867">
                <a:latin typeface="Open Sans"/>
                <a:ea typeface="Open Sans"/>
                <a:cs typeface="Open Sans"/>
                <a:sym typeface="Open Sans"/>
              </a:rPr>
              <a:t>model predicted Contact density </a:t>
            </a:r>
            <a:r>
              <a:rPr lang="en" sz="1867" b="1">
                <a:latin typeface="Open Sans"/>
                <a:ea typeface="Open Sans"/>
                <a:cs typeface="Open Sans"/>
                <a:sym typeface="Open Sans"/>
              </a:rPr>
              <a:t>ρ</a:t>
            </a:r>
            <a:r>
              <a:rPr lang="en" sz="1867" b="1" baseline="-25000">
                <a:latin typeface="Open Sans"/>
                <a:ea typeface="Open Sans"/>
                <a:cs typeface="Open Sans"/>
                <a:sym typeface="Open Sans"/>
              </a:rPr>
              <a:t>c</a:t>
            </a:r>
            <a:r>
              <a:rPr lang="en" sz="1867">
                <a:latin typeface="Open Sans"/>
                <a:ea typeface="Open Sans"/>
                <a:cs typeface="Open Sans"/>
                <a:sym typeface="Open Sans"/>
              </a:rPr>
              <a:t>  , mid-point (center of the slit) density </a:t>
            </a:r>
            <a:r>
              <a:rPr lang="en" sz="1867" b="1">
                <a:latin typeface="Open Sans"/>
                <a:ea typeface="Open Sans"/>
                <a:cs typeface="Open Sans"/>
                <a:sym typeface="Open Sans"/>
              </a:rPr>
              <a:t>ρ</a:t>
            </a:r>
            <a:r>
              <a:rPr lang="en" sz="1867" b="1" baseline="-25000">
                <a:latin typeface="Open Sans"/>
                <a:ea typeface="Open Sans"/>
                <a:cs typeface="Open Sans"/>
                <a:sym typeface="Open Sans"/>
              </a:rPr>
              <a:t>m</a:t>
            </a:r>
            <a:r>
              <a:rPr lang="en" sz="1867" baseline="-25000">
                <a:latin typeface="Open Sans"/>
                <a:ea typeface="Open Sans"/>
                <a:cs typeface="Open Sans"/>
                <a:sym typeface="Open Sans"/>
              </a:rPr>
              <a:t> </a:t>
            </a:r>
            <a:r>
              <a:rPr lang="en" sz="1867">
                <a:latin typeface="Open Sans"/>
                <a:ea typeface="Open Sans"/>
                <a:cs typeface="Open Sans"/>
                <a:sym typeface="Open Sans"/>
              </a:rPr>
              <a:t>, and peak density </a:t>
            </a:r>
            <a:r>
              <a:rPr lang="en" sz="1867" b="1">
                <a:latin typeface="Open Sans"/>
                <a:ea typeface="Open Sans"/>
                <a:cs typeface="Open Sans"/>
                <a:sym typeface="Open Sans"/>
              </a:rPr>
              <a:t>ρ</a:t>
            </a:r>
            <a:r>
              <a:rPr lang="en" sz="1867" b="1" baseline="-25000">
                <a:latin typeface="Open Sans"/>
                <a:ea typeface="Open Sans"/>
                <a:cs typeface="Open Sans"/>
                <a:sym typeface="Open Sans"/>
              </a:rPr>
              <a:t>p</a:t>
            </a:r>
            <a:r>
              <a:rPr lang="en" sz="1867" baseline="-25000">
                <a:latin typeface="Open Sans"/>
                <a:ea typeface="Open Sans"/>
                <a:cs typeface="Open Sans"/>
                <a:sym typeface="Open Sans"/>
              </a:rPr>
              <a:t> </a:t>
            </a:r>
            <a:r>
              <a:rPr lang="en" sz="1867">
                <a:latin typeface="Open Sans"/>
                <a:ea typeface="Open Sans"/>
                <a:cs typeface="Open Sans"/>
                <a:sym typeface="Open Sans"/>
              </a:rPr>
              <a:t>accurately with a success rate of 95:52% (MSE ~ 0:0000718), 92:07% (MSE ~ 0:0002293), and 94:78% (MSE ~ 0:0002306) respectively, easily outperforming other non-linear regression models</a:t>
            </a:r>
            <a:endParaRPr sz="1867">
              <a:latin typeface="Open Sans"/>
              <a:ea typeface="Open Sans"/>
              <a:cs typeface="Open Sans"/>
              <a:sym typeface="Open Sans"/>
            </a:endParaRPr>
          </a:p>
          <a:p>
            <a:pPr marL="609585" indent="-423323">
              <a:lnSpc>
                <a:spcPct val="115000"/>
              </a:lnSpc>
              <a:spcBef>
                <a:spcPts val="0"/>
              </a:spcBef>
              <a:buSzPts val="1400"/>
              <a:buFont typeface="Open Sans"/>
              <a:buChar char="•"/>
            </a:pPr>
            <a:r>
              <a:rPr lang="en" sz="1867">
                <a:latin typeface="Open Sans"/>
                <a:ea typeface="Open Sans"/>
                <a:cs typeface="Open Sans"/>
                <a:sym typeface="Open Sans"/>
              </a:rPr>
              <a:t>Success means within error bars (2 sigma) of Molecular Dynamics Simulations</a:t>
            </a:r>
            <a:endParaRPr sz="1867">
              <a:latin typeface="Open Sans"/>
              <a:ea typeface="Open Sans"/>
              <a:cs typeface="Open Sans"/>
              <a:sym typeface="Open Sans"/>
            </a:endParaRPr>
          </a:p>
        </p:txBody>
      </p:sp>
      <p:cxnSp>
        <p:nvCxnSpPr>
          <p:cNvPr id="880" name="Google Shape;880;p99"/>
          <p:cNvCxnSpPr/>
          <p:nvPr/>
        </p:nvCxnSpPr>
        <p:spPr>
          <a:xfrm>
            <a:off x="472633" y="995633"/>
            <a:ext cx="2517200" cy="0"/>
          </a:xfrm>
          <a:prstGeom prst="straightConnector1">
            <a:avLst/>
          </a:prstGeom>
          <a:noFill/>
          <a:ln w="19050" cap="flat" cmpd="sng">
            <a:solidFill>
              <a:srgbClr val="B30838"/>
            </a:solidFill>
            <a:prstDash val="solid"/>
            <a:round/>
            <a:headEnd type="none" w="med" len="med"/>
            <a:tailEnd type="none" w="med" len="med"/>
          </a:ln>
        </p:spPr>
      </p:cxnSp>
      <p:sp>
        <p:nvSpPr>
          <p:cNvPr id="881" name="Google Shape;881;p99"/>
          <p:cNvSpPr txBox="1">
            <a:spLocks noGrp="1"/>
          </p:cNvSpPr>
          <p:nvPr>
            <p:ph type="title"/>
          </p:nvPr>
        </p:nvSpPr>
        <p:spPr>
          <a:xfrm>
            <a:off x="378567" y="244833"/>
            <a:ext cx="7290000" cy="726000"/>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 sz="2667">
                <a:solidFill>
                  <a:srgbClr val="515151"/>
                </a:solidFill>
              </a:rPr>
              <a:t>Parameter Prediction in Nanosimulation</a:t>
            </a:r>
            <a:endParaRPr sz="1867">
              <a:solidFill>
                <a:srgbClr val="515151"/>
              </a:solidFill>
            </a:endParaRPr>
          </a:p>
        </p:txBody>
      </p:sp>
      <p:sp>
        <p:nvSpPr>
          <p:cNvPr id="882" name="Google Shape;882;p99"/>
          <p:cNvSpPr txBox="1">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27</a:t>
            </a:fld>
            <a:endParaRPr/>
          </a:p>
        </p:txBody>
      </p:sp>
      <p:pic>
        <p:nvPicPr>
          <p:cNvPr id="883" name="Google Shape;883;p99"/>
          <p:cNvPicPr preferRelativeResize="0"/>
          <p:nvPr/>
        </p:nvPicPr>
        <p:blipFill rotWithShape="1">
          <a:blip r:embed="rId3">
            <a:alphaModFix/>
          </a:blip>
          <a:srcRect/>
          <a:stretch/>
        </p:blipFill>
        <p:spPr>
          <a:xfrm>
            <a:off x="472634" y="2769766"/>
            <a:ext cx="11520001" cy="3500500"/>
          </a:xfrm>
          <a:prstGeom prst="rect">
            <a:avLst/>
          </a:prstGeom>
          <a:noFill/>
          <a:ln>
            <a:noFill/>
          </a:ln>
        </p:spPr>
      </p:pic>
      <p:sp>
        <p:nvSpPr>
          <p:cNvPr id="2" name="Date Placeholder 1">
            <a:extLst>
              <a:ext uri="{FF2B5EF4-FFF2-40B4-BE49-F238E27FC236}">
                <a16:creationId xmlns:a16="http://schemas.microsoft.com/office/drawing/2014/main" id="{A257ED19-E7A1-4775-929B-B504A3D9110A}"/>
              </a:ext>
            </a:extLst>
          </p:cNvPr>
          <p:cNvSpPr>
            <a:spLocks noGrp="1"/>
          </p:cNvSpPr>
          <p:nvPr>
            <p:ph type="dt" sz="half" idx="10"/>
          </p:nvPr>
        </p:nvSpPr>
        <p:spPr/>
        <p:txBody>
          <a:bodyPr/>
          <a:lstStyle/>
          <a:p>
            <a:r>
              <a:rPr lang="en-US">
                <a:solidFill>
                  <a:prstClr val="black">
                    <a:tint val="75000"/>
                  </a:prstClr>
                </a:solidFill>
              </a:rPr>
              <a:t>9/17/2019</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100"/>
          <p:cNvSpPr/>
          <p:nvPr/>
        </p:nvSpPr>
        <p:spPr>
          <a:xfrm>
            <a:off x="371033" y="1676733"/>
            <a:ext cx="4325600" cy="4004000"/>
          </a:xfrm>
          <a:prstGeom prst="rect">
            <a:avLst/>
          </a:prstGeom>
          <a:solidFill>
            <a:srgbClr val="EFEFEF"/>
          </a:solidFill>
          <a:ln>
            <a:noFill/>
          </a:ln>
        </p:spPr>
        <p:txBody>
          <a:bodyPr spcFirstLastPara="1" wrap="square" lIns="121900" tIns="121900" rIns="121900" bIns="121900" anchor="ctr" anchorCtr="0">
            <a:noAutofit/>
          </a:bodyPr>
          <a:lstStyle/>
          <a:p>
            <a:endParaRPr sz="2400"/>
          </a:p>
        </p:txBody>
      </p:sp>
      <p:sp>
        <p:nvSpPr>
          <p:cNvPr id="889" name="Google Shape;889;p100"/>
          <p:cNvSpPr txBox="1">
            <a:spLocks noGrp="1"/>
          </p:cNvSpPr>
          <p:nvPr>
            <p:ph type="body" idx="1"/>
          </p:nvPr>
        </p:nvSpPr>
        <p:spPr>
          <a:xfrm>
            <a:off x="462833" y="1851800"/>
            <a:ext cx="4142000" cy="2432800"/>
          </a:xfrm>
          <a:prstGeom prst="rect">
            <a:avLst/>
          </a:prstGeom>
          <a:noFill/>
          <a:ln>
            <a:noFill/>
          </a:ln>
        </p:spPr>
        <p:txBody>
          <a:bodyPr spcFirstLastPara="1" vert="horz" wrap="square" lIns="91433" tIns="45700" rIns="91433" bIns="45700" rtlCol="0" anchor="t" anchorCtr="0">
            <a:noAutofit/>
          </a:bodyPr>
          <a:lstStyle/>
          <a:p>
            <a:pPr marL="0" indent="0">
              <a:lnSpc>
                <a:spcPct val="115000"/>
              </a:lnSpc>
              <a:spcBef>
                <a:spcPts val="0"/>
              </a:spcBef>
              <a:buNone/>
            </a:pPr>
            <a:r>
              <a:rPr lang="en" sz="2400" b="1" dirty="0">
                <a:latin typeface="Open Sans"/>
                <a:ea typeface="Open Sans"/>
                <a:cs typeface="Open Sans"/>
                <a:sym typeface="Open Sans"/>
              </a:rPr>
              <a:t>ρ</a:t>
            </a:r>
            <a:r>
              <a:rPr lang="en" sz="2400" b="1" baseline="-25000" dirty="0">
                <a:latin typeface="Open Sans"/>
                <a:ea typeface="Open Sans"/>
                <a:cs typeface="Open Sans"/>
                <a:sym typeface="Open Sans"/>
              </a:rPr>
              <a:t>c , </a:t>
            </a:r>
            <a:r>
              <a:rPr lang="en" sz="2400" b="1" dirty="0">
                <a:latin typeface="Open Sans"/>
                <a:ea typeface="Open Sans"/>
                <a:cs typeface="Open Sans"/>
                <a:sym typeface="Open Sans"/>
              </a:rPr>
              <a:t>ρ</a:t>
            </a:r>
            <a:r>
              <a:rPr lang="en" sz="2400" b="1" baseline="-25000" dirty="0">
                <a:latin typeface="Open Sans"/>
                <a:ea typeface="Open Sans"/>
                <a:cs typeface="Open Sans"/>
                <a:sym typeface="Open Sans"/>
              </a:rPr>
              <a:t>m </a:t>
            </a:r>
            <a:r>
              <a:rPr lang="en" sz="2400" dirty="0">
                <a:latin typeface="Open Sans"/>
                <a:ea typeface="Open Sans"/>
                <a:cs typeface="Open Sans"/>
                <a:sym typeface="Open Sans"/>
              </a:rPr>
              <a:t>and</a:t>
            </a:r>
            <a:r>
              <a:rPr lang="en" sz="2400" b="1" baseline="-25000" dirty="0">
                <a:latin typeface="Open Sans"/>
                <a:ea typeface="Open Sans"/>
                <a:cs typeface="Open Sans"/>
                <a:sym typeface="Open Sans"/>
              </a:rPr>
              <a:t> </a:t>
            </a:r>
            <a:r>
              <a:rPr lang="en" sz="2400" b="1" dirty="0">
                <a:latin typeface="Open Sans"/>
                <a:ea typeface="Open Sans"/>
                <a:cs typeface="Open Sans"/>
                <a:sym typeface="Open Sans"/>
              </a:rPr>
              <a:t>ρ</a:t>
            </a:r>
            <a:r>
              <a:rPr lang="en" sz="2400" b="1" baseline="-25000" dirty="0">
                <a:latin typeface="Open Sans"/>
                <a:ea typeface="Open Sans"/>
                <a:cs typeface="Open Sans"/>
                <a:sym typeface="Open Sans"/>
              </a:rPr>
              <a:t>p </a:t>
            </a:r>
            <a:r>
              <a:rPr lang="en" sz="2400" dirty="0">
                <a:latin typeface="Open Sans"/>
                <a:ea typeface="Open Sans"/>
                <a:cs typeface="Open Sans"/>
                <a:sym typeface="Open Sans"/>
              </a:rPr>
              <a:t>predicted by the ML model were found to be in excellent agreement with those calculated using the MD method; </a:t>
            </a:r>
            <a:r>
              <a:rPr lang="en-US" sz="2400" dirty="0">
                <a:latin typeface="Open Sans"/>
                <a:ea typeface="Open Sans"/>
                <a:cs typeface="Open Sans"/>
                <a:sym typeface="Open Sans"/>
              </a:rPr>
              <a:t>correlated </a:t>
            </a:r>
            <a:r>
              <a:rPr lang="en" sz="2400" dirty="0">
                <a:latin typeface="Open Sans"/>
                <a:ea typeface="Open Sans"/>
                <a:cs typeface="Open Sans"/>
                <a:sym typeface="Open Sans"/>
              </a:rPr>
              <a:t>data from </a:t>
            </a:r>
            <a:r>
              <a:rPr lang="en-US" sz="2400" dirty="0">
                <a:latin typeface="Open Sans"/>
                <a:ea typeface="Open Sans"/>
                <a:cs typeface="Open Sans"/>
                <a:sym typeface="Open Sans"/>
              </a:rPr>
              <a:t>both</a:t>
            </a:r>
            <a:r>
              <a:rPr lang="en" sz="2400" dirty="0">
                <a:latin typeface="Open Sans"/>
                <a:ea typeface="Open Sans"/>
                <a:cs typeface="Open Sans"/>
                <a:sym typeface="Open Sans"/>
              </a:rPr>
              <a:t> approach</a:t>
            </a:r>
            <a:r>
              <a:rPr lang="en-US" sz="2400" dirty="0">
                <a:latin typeface="Open Sans"/>
                <a:ea typeface="Open Sans"/>
                <a:cs typeface="Open Sans"/>
                <a:sym typeface="Open Sans"/>
              </a:rPr>
              <a:t>es</a:t>
            </a:r>
            <a:r>
              <a:rPr lang="en" sz="2400" dirty="0">
                <a:latin typeface="Open Sans"/>
                <a:ea typeface="Open Sans"/>
                <a:cs typeface="Open Sans"/>
                <a:sym typeface="Open Sans"/>
              </a:rPr>
              <a:t> fall on the dashed lines which indicate perfect correlation.</a:t>
            </a:r>
            <a:endParaRPr sz="2400" dirty="0">
              <a:latin typeface="Open Sans"/>
              <a:ea typeface="Open Sans"/>
              <a:cs typeface="Open Sans"/>
              <a:sym typeface="Open Sans"/>
            </a:endParaRPr>
          </a:p>
        </p:txBody>
      </p:sp>
      <p:cxnSp>
        <p:nvCxnSpPr>
          <p:cNvPr id="891" name="Google Shape;891;p100"/>
          <p:cNvCxnSpPr/>
          <p:nvPr/>
        </p:nvCxnSpPr>
        <p:spPr>
          <a:xfrm>
            <a:off x="472633" y="1503633"/>
            <a:ext cx="2517200" cy="0"/>
          </a:xfrm>
          <a:prstGeom prst="straightConnector1">
            <a:avLst/>
          </a:prstGeom>
          <a:noFill/>
          <a:ln w="19050" cap="flat" cmpd="sng">
            <a:solidFill>
              <a:srgbClr val="B30838"/>
            </a:solidFill>
            <a:prstDash val="solid"/>
            <a:round/>
            <a:headEnd type="none" w="med" len="med"/>
            <a:tailEnd type="none" w="med" len="med"/>
          </a:ln>
        </p:spPr>
      </p:cxnSp>
      <p:sp>
        <p:nvSpPr>
          <p:cNvPr id="892" name="Google Shape;892;p100"/>
          <p:cNvSpPr txBox="1">
            <a:spLocks noGrp="1"/>
          </p:cNvSpPr>
          <p:nvPr>
            <p:ph type="title"/>
          </p:nvPr>
        </p:nvSpPr>
        <p:spPr>
          <a:xfrm>
            <a:off x="378567" y="549633"/>
            <a:ext cx="7290000" cy="726000"/>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 sz="2667">
                <a:solidFill>
                  <a:srgbClr val="515151"/>
                </a:solidFill>
              </a:rPr>
              <a:t>Accuracy comparison between ML predictions and MD simulation results</a:t>
            </a:r>
            <a:endParaRPr sz="1867">
              <a:solidFill>
                <a:srgbClr val="515151"/>
              </a:solidFill>
            </a:endParaRPr>
          </a:p>
        </p:txBody>
      </p:sp>
      <p:sp>
        <p:nvSpPr>
          <p:cNvPr id="893" name="Google Shape;893;p100"/>
          <p:cNvSpPr txBox="1">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28</a:t>
            </a:fld>
            <a:endParaRPr/>
          </a:p>
        </p:txBody>
      </p:sp>
      <p:pic>
        <p:nvPicPr>
          <p:cNvPr id="894" name="Google Shape;894;p100"/>
          <p:cNvPicPr preferRelativeResize="0"/>
          <p:nvPr/>
        </p:nvPicPr>
        <p:blipFill rotWithShape="1">
          <a:blip r:embed="rId3">
            <a:alphaModFix/>
          </a:blip>
          <a:srcRect/>
          <a:stretch/>
        </p:blipFill>
        <p:spPr>
          <a:xfrm>
            <a:off x="5202009" y="1427218"/>
            <a:ext cx="6867660" cy="4807383"/>
          </a:xfrm>
          <a:prstGeom prst="rect">
            <a:avLst/>
          </a:prstGeom>
          <a:noFill/>
          <a:ln>
            <a:noFill/>
          </a:ln>
        </p:spPr>
      </p:pic>
      <p:sp>
        <p:nvSpPr>
          <p:cNvPr id="2" name="Date Placeholder 1">
            <a:extLst>
              <a:ext uri="{FF2B5EF4-FFF2-40B4-BE49-F238E27FC236}">
                <a16:creationId xmlns:a16="http://schemas.microsoft.com/office/drawing/2014/main" id="{FA2E5625-A201-4DC2-B80E-218DAFC5F651}"/>
              </a:ext>
            </a:extLst>
          </p:cNvPr>
          <p:cNvSpPr>
            <a:spLocks noGrp="1"/>
          </p:cNvSpPr>
          <p:nvPr>
            <p:ph type="dt" sz="half" idx="10"/>
          </p:nvPr>
        </p:nvSpPr>
        <p:spPr/>
        <p:txBody>
          <a:bodyPr/>
          <a:lstStyle/>
          <a:p>
            <a:r>
              <a:rPr lang="en-US">
                <a:solidFill>
                  <a:prstClr val="black">
                    <a:tint val="75000"/>
                  </a:prstClr>
                </a:solidFill>
              </a:rPr>
              <a:t>9/17/2019</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pic>
        <p:nvPicPr>
          <p:cNvPr id="912" name="Google Shape;912;p102"/>
          <p:cNvPicPr preferRelativeResize="0"/>
          <p:nvPr/>
        </p:nvPicPr>
        <p:blipFill rotWithShape="1">
          <a:blip r:embed="rId3">
            <a:alphaModFix/>
          </a:blip>
          <a:srcRect/>
          <a:stretch/>
        </p:blipFill>
        <p:spPr>
          <a:xfrm>
            <a:off x="609601" y="3023400"/>
            <a:ext cx="8641799" cy="1266733"/>
          </a:xfrm>
          <a:prstGeom prst="rect">
            <a:avLst/>
          </a:prstGeom>
          <a:noFill/>
          <a:ln>
            <a:noFill/>
          </a:ln>
        </p:spPr>
      </p:pic>
      <p:sp>
        <p:nvSpPr>
          <p:cNvPr id="913" name="Google Shape;913;p102"/>
          <p:cNvSpPr txBox="1">
            <a:spLocks noGrp="1"/>
          </p:cNvSpPr>
          <p:nvPr>
            <p:ph type="body" idx="1"/>
          </p:nvPr>
        </p:nvSpPr>
        <p:spPr>
          <a:xfrm>
            <a:off x="119738" y="785905"/>
            <a:ext cx="11693862" cy="4446800"/>
          </a:xfrm>
          <a:prstGeom prst="rect">
            <a:avLst/>
          </a:prstGeom>
          <a:noFill/>
          <a:ln>
            <a:noFill/>
          </a:ln>
        </p:spPr>
        <p:txBody>
          <a:bodyPr spcFirstLastPara="1" vert="horz" wrap="square" lIns="91433" tIns="45700" rIns="91433" bIns="45700" rtlCol="0" anchor="t" anchorCtr="0">
            <a:noAutofit/>
          </a:bodyPr>
          <a:lstStyle/>
          <a:p>
            <a:pPr marL="609585" indent="-414856">
              <a:spcBef>
                <a:spcPts val="1067"/>
              </a:spcBef>
              <a:buSzPts val="1300"/>
              <a:buFont typeface="Open Sans"/>
              <a:buChar char="•"/>
            </a:pPr>
            <a:r>
              <a:rPr lang="en" sz="1733" dirty="0">
                <a:latin typeface="Open Sans"/>
                <a:ea typeface="Open Sans"/>
                <a:cs typeface="Open Sans"/>
                <a:sym typeface="Open Sans"/>
              </a:rPr>
              <a:t>T</a:t>
            </a:r>
            <a:r>
              <a:rPr lang="en" sz="1733" baseline="-25000" dirty="0">
                <a:latin typeface="Open Sans"/>
                <a:ea typeface="Open Sans"/>
                <a:cs typeface="Open Sans"/>
                <a:sym typeface="Open Sans"/>
              </a:rPr>
              <a:t>seq </a:t>
            </a:r>
            <a:r>
              <a:rPr lang="en" sz="1733" dirty="0">
                <a:latin typeface="Open Sans"/>
                <a:ea typeface="Open Sans"/>
                <a:cs typeface="Open Sans"/>
                <a:sym typeface="Open Sans"/>
              </a:rPr>
              <a:t>is sequential time</a:t>
            </a:r>
            <a:endParaRPr sz="1733" dirty="0">
              <a:latin typeface="Open Sans"/>
              <a:ea typeface="Open Sans"/>
              <a:cs typeface="Open Sans"/>
              <a:sym typeface="Open Sans"/>
            </a:endParaRPr>
          </a:p>
          <a:p>
            <a:pPr marL="609585" indent="-414856">
              <a:spcBef>
                <a:spcPts val="1067"/>
              </a:spcBef>
              <a:buSzPts val="1300"/>
              <a:buFont typeface="Open Sans"/>
              <a:buChar char="•"/>
            </a:pPr>
            <a:r>
              <a:rPr lang="en" sz="1733" dirty="0">
                <a:latin typeface="Open Sans"/>
                <a:ea typeface="Open Sans"/>
                <a:cs typeface="Open Sans"/>
                <a:sym typeface="Open Sans"/>
              </a:rPr>
              <a:t>T</a:t>
            </a:r>
            <a:r>
              <a:rPr lang="en" sz="1733" baseline="-25000" dirty="0">
                <a:latin typeface="Open Sans"/>
                <a:ea typeface="Open Sans"/>
                <a:cs typeface="Open Sans"/>
                <a:sym typeface="Open Sans"/>
              </a:rPr>
              <a:t>train</a:t>
            </a:r>
            <a:r>
              <a:rPr lang="en" sz="1733" dirty="0">
                <a:latin typeface="Open Sans"/>
                <a:ea typeface="Open Sans"/>
                <a:cs typeface="Open Sans"/>
                <a:sym typeface="Open Sans"/>
              </a:rPr>
              <a:t> time for a (parallel) simulation used in training ML</a:t>
            </a:r>
            <a:endParaRPr sz="1733" dirty="0">
              <a:latin typeface="Open Sans"/>
              <a:ea typeface="Open Sans"/>
              <a:cs typeface="Open Sans"/>
              <a:sym typeface="Open Sans"/>
            </a:endParaRPr>
          </a:p>
          <a:p>
            <a:pPr marL="609585" indent="-414856">
              <a:spcBef>
                <a:spcPts val="1067"/>
              </a:spcBef>
              <a:buSzPts val="1300"/>
              <a:buFont typeface="Open Sans"/>
              <a:buChar char="•"/>
            </a:pPr>
            <a:r>
              <a:rPr lang="en" sz="1733" dirty="0">
                <a:latin typeface="Open Sans"/>
                <a:ea typeface="Open Sans"/>
                <a:cs typeface="Open Sans"/>
                <a:sym typeface="Open Sans"/>
              </a:rPr>
              <a:t>T</a:t>
            </a:r>
            <a:r>
              <a:rPr lang="en" sz="1733" baseline="-25000" dirty="0">
                <a:latin typeface="Open Sans"/>
                <a:ea typeface="Open Sans"/>
                <a:cs typeface="Open Sans"/>
                <a:sym typeface="Open Sans"/>
              </a:rPr>
              <a:t>learn</a:t>
            </a:r>
            <a:r>
              <a:rPr lang="en" sz="1733" dirty="0">
                <a:latin typeface="Open Sans"/>
                <a:ea typeface="Open Sans"/>
                <a:cs typeface="Open Sans"/>
                <a:sym typeface="Open Sans"/>
              </a:rPr>
              <a:t> is time per point to run machine learning</a:t>
            </a:r>
            <a:endParaRPr sz="1733" dirty="0">
              <a:latin typeface="Open Sans"/>
              <a:ea typeface="Open Sans"/>
              <a:cs typeface="Open Sans"/>
              <a:sym typeface="Open Sans"/>
            </a:endParaRPr>
          </a:p>
          <a:p>
            <a:pPr marL="609585" indent="-414856">
              <a:spcBef>
                <a:spcPts val="1067"/>
              </a:spcBef>
              <a:buSzPts val="1300"/>
              <a:buFont typeface="Open Sans"/>
              <a:buChar char="•"/>
            </a:pPr>
            <a:r>
              <a:rPr lang="en" sz="1733" dirty="0">
                <a:latin typeface="Open Sans"/>
                <a:ea typeface="Open Sans"/>
                <a:cs typeface="Open Sans"/>
                <a:sym typeface="Open Sans"/>
              </a:rPr>
              <a:t>T</a:t>
            </a:r>
            <a:r>
              <a:rPr lang="en" sz="1733" baseline="-25000" dirty="0">
                <a:latin typeface="Open Sans"/>
                <a:ea typeface="Open Sans"/>
                <a:cs typeface="Open Sans"/>
                <a:sym typeface="Open Sans"/>
              </a:rPr>
              <a:t>lookup</a:t>
            </a:r>
            <a:r>
              <a:rPr lang="en" sz="1733" dirty="0">
                <a:latin typeface="Open Sans"/>
                <a:ea typeface="Open Sans"/>
                <a:cs typeface="Open Sans"/>
                <a:sym typeface="Open Sans"/>
              </a:rPr>
              <a:t> is time to run inference per instance</a:t>
            </a:r>
            <a:endParaRPr sz="1733" dirty="0">
              <a:latin typeface="Open Sans"/>
              <a:ea typeface="Open Sans"/>
              <a:cs typeface="Open Sans"/>
              <a:sym typeface="Open Sans"/>
            </a:endParaRPr>
          </a:p>
          <a:p>
            <a:pPr marL="609585" indent="-414856">
              <a:spcBef>
                <a:spcPts val="1067"/>
              </a:spcBef>
              <a:buSzPts val="1300"/>
              <a:buFont typeface="Open Sans"/>
              <a:buChar char="•"/>
            </a:pPr>
            <a:r>
              <a:rPr lang="en" sz="1733" dirty="0">
                <a:latin typeface="Open Sans"/>
                <a:ea typeface="Open Sans"/>
                <a:cs typeface="Open Sans"/>
                <a:sym typeface="Open Sans"/>
              </a:rPr>
              <a:t>N</a:t>
            </a:r>
            <a:r>
              <a:rPr lang="en" sz="1733" baseline="-25000" dirty="0">
                <a:latin typeface="Open Sans"/>
                <a:ea typeface="Open Sans"/>
                <a:cs typeface="Open Sans"/>
                <a:sym typeface="Open Sans"/>
              </a:rPr>
              <a:t>train</a:t>
            </a:r>
            <a:r>
              <a:rPr lang="en" sz="1733" dirty="0">
                <a:latin typeface="Open Sans"/>
                <a:ea typeface="Open Sans"/>
                <a:cs typeface="Open Sans"/>
                <a:sym typeface="Open Sans"/>
              </a:rPr>
              <a:t> number of training samples</a:t>
            </a:r>
            <a:endParaRPr sz="1733" dirty="0">
              <a:latin typeface="Open Sans"/>
              <a:ea typeface="Open Sans"/>
              <a:cs typeface="Open Sans"/>
              <a:sym typeface="Open Sans"/>
            </a:endParaRPr>
          </a:p>
          <a:p>
            <a:pPr marL="609585" indent="-414856">
              <a:spcBef>
                <a:spcPts val="1067"/>
              </a:spcBef>
              <a:buSzPts val="1300"/>
              <a:buFont typeface="Open Sans"/>
              <a:buChar char="•"/>
            </a:pPr>
            <a:r>
              <a:rPr lang="en" sz="1733" dirty="0">
                <a:latin typeface="Open Sans"/>
                <a:ea typeface="Open Sans"/>
                <a:cs typeface="Open Sans"/>
                <a:sym typeface="Open Sans"/>
              </a:rPr>
              <a:t>N</a:t>
            </a:r>
            <a:r>
              <a:rPr lang="en" sz="1733" baseline="-25000" dirty="0">
                <a:latin typeface="Open Sans"/>
                <a:ea typeface="Open Sans"/>
                <a:cs typeface="Open Sans"/>
                <a:sym typeface="Open Sans"/>
              </a:rPr>
              <a:t>lookup</a:t>
            </a:r>
            <a:r>
              <a:rPr lang="en" sz="1733" dirty="0">
                <a:latin typeface="Open Sans"/>
                <a:ea typeface="Open Sans"/>
                <a:cs typeface="Open Sans"/>
                <a:sym typeface="Open Sans"/>
              </a:rPr>
              <a:t> number of results looked up</a:t>
            </a:r>
            <a:endParaRPr sz="1733" dirty="0">
              <a:latin typeface="Open Sans"/>
              <a:ea typeface="Open Sans"/>
              <a:cs typeface="Open Sans"/>
              <a:sym typeface="Open Sans"/>
            </a:endParaRPr>
          </a:p>
          <a:p>
            <a:pPr marL="0" indent="0">
              <a:spcBef>
                <a:spcPts val="1067"/>
              </a:spcBef>
              <a:buNone/>
            </a:pPr>
            <a:br>
              <a:rPr lang="en" sz="1733" dirty="0">
                <a:latin typeface="Open Sans"/>
                <a:ea typeface="Open Sans"/>
                <a:cs typeface="Open Sans"/>
                <a:sym typeface="Open Sans"/>
              </a:rPr>
            </a:br>
            <a:br>
              <a:rPr lang="en" sz="1733" dirty="0">
                <a:latin typeface="Open Sans"/>
                <a:ea typeface="Open Sans"/>
                <a:cs typeface="Open Sans"/>
                <a:sym typeface="Open Sans"/>
              </a:rPr>
            </a:br>
            <a:br>
              <a:rPr lang="en" sz="1733" dirty="0">
                <a:latin typeface="Open Sans"/>
                <a:ea typeface="Open Sans"/>
                <a:cs typeface="Open Sans"/>
                <a:sym typeface="Open Sans"/>
              </a:rPr>
            </a:br>
            <a:endParaRPr sz="1733" dirty="0">
              <a:latin typeface="Open Sans"/>
              <a:ea typeface="Open Sans"/>
              <a:cs typeface="Open Sans"/>
              <a:sym typeface="Open Sans"/>
            </a:endParaRPr>
          </a:p>
          <a:p>
            <a:pPr marL="609585" indent="-414856">
              <a:spcBef>
                <a:spcPts val="1067"/>
              </a:spcBef>
              <a:buSzPts val="1300"/>
              <a:buFont typeface="Open Sans"/>
              <a:buChar char="•"/>
            </a:pPr>
            <a:r>
              <a:rPr lang="en" sz="1733" dirty="0">
                <a:latin typeface="Open Sans"/>
                <a:ea typeface="Open Sans"/>
                <a:cs typeface="Open Sans"/>
                <a:sym typeface="Open Sans"/>
              </a:rPr>
              <a:t>Becomes T</a:t>
            </a:r>
            <a:r>
              <a:rPr lang="en" sz="1733" baseline="-25000" dirty="0">
                <a:latin typeface="Open Sans"/>
                <a:ea typeface="Open Sans"/>
                <a:cs typeface="Open Sans"/>
                <a:sym typeface="Open Sans"/>
              </a:rPr>
              <a:t>seq</a:t>
            </a:r>
            <a:r>
              <a:rPr lang="en" sz="1733" dirty="0">
                <a:latin typeface="Open Sans"/>
                <a:ea typeface="Open Sans"/>
                <a:cs typeface="Open Sans"/>
                <a:sym typeface="Open Sans"/>
              </a:rPr>
              <a:t>/T</a:t>
            </a:r>
            <a:r>
              <a:rPr lang="en" sz="1733" baseline="-25000" dirty="0">
                <a:latin typeface="Open Sans"/>
                <a:ea typeface="Open Sans"/>
                <a:cs typeface="Open Sans"/>
                <a:sym typeface="Open Sans"/>
              </a:rPr>
              <a:t>train</a:t>
            </a:r>
            <a:r>
              <a:rPr lang="en" sz="1733" dirty="0">
                <a:latin typeface="Open Sans"/>
                <a:ea typeface="Open Sans"/>
                <a:cs typeface="Open Sans"/>
                <a:sym typeface="Open Sans"/>
              </a:rPr>
              <a:t> if ML not used</a:t>
            </a:r>
            <a:endParaRPr sz="1733" dirty="0">
              <a:latin typeface="Open Sans"/>
              <a:ea typeface="Open Sans"/>
              <a:cs typeface="Open Sans"/>
              <a:sym typeface="Open Sans"/>
            </a:endParaRPr>
          </a:p>
          <a:p>
            <a:pPr marL="609585" indent="-414856">
              <a:lnSpc>
                <a:spcPct val="150000"/>
              </a:lnSpc>
              <a:spcBef>
                <a:spcPts val="1067"/>
              </a:spcBef>
              <a:buSzPts val="1300"/>
              <a:buFont typeface="Open Sans"/>
              <a:buChar char="•"/>
            </a:pPr>
            <a:r>
              <a:rPr lang="en" sz="1733" dirty="0">
                <a:latin typeface="Open Sans"/>
                <a:ea typeface="Open Sans"/>
                <a:cs typeface="Open Sans"/>
                <a:sym typeface="Open Sans"/>
              </a:rPr>
              <a:t>Becomes T</a:t>
            </a:r>
            <a:r>
              <a:rPr lang="en" sz="1733" baseline="-25000" dirty="0">
                <a:latin typeface="Open Sans"/>
                <a:ea typeface="Open Sans"/>
                <a:cs typeface="Open Sans"/>
                <a:sym typeface="Open Sans"/>
              </a:rPr>
              <a:t>seq</a:t>
            </a:r>
            <a:r>
              <a:rPr lang="en" sz="1733" dirty="0">
                <a:latin typeface="Open Sans"/>
                <a:ea typeface="Open Sans"/>
                <a:cs typeface="Open Sans"/>
                <a:sym typeface="Open Sans"/>
              </a:rPr>
              <a:t>/T</a:t>
            </a:r>
            <a:r>
              <a:rPr lang="en" sz="1733" baseline="-25000" dirty="0">
                <a:latin typeface="Open Sans"/>
                <a:ea typeface="Open Sans"/>
                <a:cs typeface="Open Sans"/>
                <a:sym typeface="Open Sans"/>
              </a:rPr>
              <a:t>lookup</a:t>
            </a:r>
            <a:r>
              <a:rPr lang="en" sz="1733" dirty="0">
                <a:latin typeface="Open Sans"/>
                <a:ea typeface="Open Sans"/>
                <a:cs typeface="Open Sans"/>
                <a:sym typeface="Open Sans"/>
              </a:rPr>
              <a:t> (</a:t>
            </a:r>
            <a:r>
              <a:rPr lang="en" sz="1733" dirty="0">
                <a:solidFill>
                  <a:srgbClr val="B30838"/>
                </a:solidFill>
                <a:latin typeface="Open Sans SemiBold"/>
                <a:ea typeface="Open Sans SemiBold"/>
                <a:cs typeface="Open Sans SemiBold"/>
                <a:sym typeface="Open Sans SemiBold"/>
              </a:rPr>
              <a:t>10</a:t>
            </a:r>
            <a:r>
              <a:rPr lang="en" sz="1733" baseline="30000" dirty="0">
                <a:solidFill>
                  <a:srgbClr val="B30838"/>
                </a:solidFill>
                <a:latin typeface="Open Sans SemiBold"/>
                <a:ea typeface="Open Sans SemiBold"/>
                <a:cs typeface="Open Sans SemiBold"/>
                <a:sym typeface="Open Sans SemiBold"/>
              </a:rPr>
              <a:t>5</a:t>
            </a:r>
            <a:r>
              <a:rPr lang="en" sz="1733" dirty="0">
                <a:solidFill>
                  <a:srgbClr val="B30838"/>
                </a:solidFill>
                <a:latin typeface="Open Sans SemiBold"/>
                <a:ea typeface="Open Sans SemiBold"/>
                <a:cs typeface="Open Sans SemiBold"/>
                <a:sym typeface="Open Sans SemiBold"/>
              </a:rPr>
              <a:t> in our case</a:t>
            </a:r>
            <a:r>
              <a:rPr lang="en" sz="1733" dirty="0">
                <a:latin typeface="Open Sans"/>
                <a:ea typeface="Open Sans"/>
                <a:cs typeface="Open Sans"/>
                <a:sym typeface="Open Sans"/>
              </a:rPr>
              <a:t>) if inference dominates (will overcome end of Moore’s law and win the race to </a:t>
            </a:r>
            <a:r>
              <a:rPr lang="en" sz="1733" b="1" dirty="0">
                <a:latin typeface="Open Sans"/>
                <a:ea typeface="Open Sans"/>
                <a:cs typeface="Open Sans"/>
                <a:sym typeface="Open Sans"/>
              </a:rPr>
              <a:t>zettascale)</a:t>
            </a:r>
            <a:endParaRPr sz="1733" b="1" dirty="0">
              <a:latin typeface="Open Sans"/>
              <a:ea typeface="Open Sans"/>
              <a:cs typeface="Open Sans"/>
              <a:sym typeface="Open Sans"/>
            </a:endParaRPr>
          </a:p>
          <a:p>
            <a:pPr marL="609585" indent="-414856">
              <a:spcBef>
                <a:spcPts val="1067"/>
              </a:spcBef>
              <a:buSzPts val="1300"/>
              <a:buFont typeface="Open Sans"/>
              <a:buChar char="•"/>
            </a:pPr>
            <a:r>
              <a:rPr lang="en" sz="1733" dirty="0">
                <a:latin typeface="Open Sans"/>
                <a:ea typeface="Open Sans"/>
                <a:cs typeface="Open Sans"/>
                <a:sym typeface="Open Sans"/>
              </a:rPr>
              <a:t>Another factor as inferences uses one core; parallel simulation 128 cores </a:t>
            </a:r>
            <a:endParaRPr sz="1733" dirty="0">
              <a:latin typeface="Open Sans"/>
              <a:ea typeface="Open Sans"/>
              <a:cs typeface="Open Sans"/>
              <a:sym typeface="Open Sans"/>
            </a:endParaRPr>
          </a:p>
          <a:p>
            <a:pPr marL="609585" indent="-414856">
              <a:spcBef>
                <a:spcPts val="1067"/>
              </a:spcBef>
              <a:buClr>
                <a:srgbClr val="B30838"/>
              </a:buClr>
              <a:buSzPts val="1300"/>
              <a:buFont typeface="Open Sans"/>
              <a:buChar char="•"/>
            </a:pPr>
            <a:r>
              <a:rPr lang="en-US" sz="1733" b="1" dirty="0">
                <a:solidFill>
                  <a:srgbClr val="B30838"/>
                </a:solidFill>
                <a:latin typeface="Open Sans"/>
                <a:ea typeface="Open Sans"/>
                <a:cs typeface="Open Sans"/>
                <a:sym typeface="Open Sans"/>
              </a:rPr>
              <a:t>Speedup is s</a:t>
            </a:r>
            <a:r>
              <a:rPr lang="en" sz="1733" b="1" dirty="0">
                <a:solidFill>
                  <a:srgbClr val="B30838"/>
                </a:solidFill>
                <a:latin typeface="Open Sans"/>
                <a:ea typeface="Open Sans"/>
                <a:cs typeface="Open Sans"/>
                <a:sym typeface="Open Sans"/>
              </a:rPr>
              <a:t>trong (</a:t>
            </a:r>
            <a:r>
              <a:rPr lang="en-US" sz="1733" b="1" dirty="0">
                <a:solidFill>
                  <a:srgbClr val="B30838"/>
                </a:solidFill>
                <a:latin typeface="Open Sans"/>
                <a:ea typeface="Open Sans"/>
                <a:cs typeface="Open Sans"/>
                <a:sym typeface="Open Sans"/>
              </a:rPr>
              <a:t>not weak with problem size increasing to improve performance)</a:t>
            </a:r>
            <a:r>
              <a:rPr lang="en" sz="1733" b="1" dirty="0">
                <a:solidFill>
                  <a:srgbClr val="B30838"/>
                </a:solidFill>
                <a:latin typeface="Open Sans"/>
                <a:ea typeface="Open Sans"/>
                <a:cs typeface="Open Sans"/>
                <a:sym typeface="Open Sans"/>
              </a:rPr>
              <a:t> scaling </a:t>
            </a:r>
            <a:r>
              <a:rPr lang="en-US" sz="1733" b="1" dirty="0">
                <a:solidFill>
                  <a:srgbClr val="B30838"/>
                </a:solidFill>
                <a:latin typeface="Open Sans"/>
                <a:ea typeface="Open Sans"/>
                <a:cs typeface="Open Sans"/>
                <a:sym typeface="Open Sans"/>
              </a:rPr>
              <a:t>as size fixed</a:t>
            </a:r>
            <a:endParaRPr sz="1733" b="1" dirty="0">
              <a:solidFill>
                <a:srgbClr val="B30838"/>
              </a:solidFill>
              <a:latin typeface="Open Sans"/>
              <a:ea typeface="Open Sans"/>
              <a:cs typeface="Open Sans"/>
              <a:sym typeface="Open Sans"/>
            </a:endParaRPr>
          </a:p>
        </p:txBody>
      </p:sp>
      <p:cxnSp>
        <p:nvCxnSpPr>
          <p:cNvPr id="915" name="Google Shape;915;p102"/>
          <p:cNvCxnSpPr/>
          <p:nvPr/>
        </p:nvCxnSpPr>
        <p:spPr>
          <a:xfrm>
            <a:off x="472633" y="839167"/>
            <a:ext cx="2517200" cy="0"/>
          </a:xfrm>
          <a:prstGeom prst="straightConnector1">
            <a:avLst/>
          </a:prstGeom>
          <a:noFill/>
          <a:ln w="19050" cap="flat" cmpd="sng">
            <a:solidFill>
              <a:srgbClr val="B30838"/>
            </a:solidFill>
            <a:prstDash val="solid"/>
            <a:round/>
            <a:headEnd type="none" w="med" len="med"/>
            <a:tailEnd type="none" w="med" len="med"/>
          </a:ln>
        </p:spPr>
      </p:cxnSp>
      <p:sp>
        <p:nvSpPr>
          <p:cNvPr id="916" name="Google Shape;916;p102"/>
          <p:cNvSpPr txBox="1">
            <a:spLocks noGrp="1"/>
          </p:cNvSpPr>
          <p:nvPr>
            <p:ph type="title"/>
          </p:nvPr>
        </p:nvSpPr>
        <p:spPr>
          <a:xfrm>
            <a:off x="378400" y="70300"/>
            <a:ext cx="10878800" cy="726000"/>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 sz="2933">
                <a:solidFill>
                  <a:srgbClr val="515151"/>
                </a:solidFill>
              </a:rPr>
              <a:t>Speedup of MLaroundHPC</a:t>
            </a:r>
            <a:endParaRPr sz="2933">
              <a:solidFill>
                <a:srgbClr val="515151"/>
              </a:solidFill>
            </a:endParaRPr>
          </a:p>
        </p:txBody>
      </p:sp>
      <p:sp>
        <p:nvSpPr>
          <p:cNvPr id="917" name="Google Shape;917;p102"/>
          <p:cNvSpPr txBox="1">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29</a:t>
            </a:fld>
            <a:endParaRPr/>
          </a:p>
        </p:txBody>
      </p:sp>
      <p:sp>
        <p:nvSpPr>
          <p:cNvPr id="918" name="Google Shape;918;p102"/>
          <p:cNvSpPr/>
          <p:nvPr/>
        </p:nvSpPr>
        <p:spPr>
          <a:xfrm>
            <a:off x="8662267" y="1170433"/>
            <a:ext cx="3048000" cy="1204400"/>
          </a:xfrm>
          <a:prstGeom prst="rect">
            <a:avLst/>
          </a:prstGeom>
          <a:solidFill>
            <a:srgbClr val="EFEFEF"/>
          </a:solidFill>
          <a:ln>
            <a:noFill/>
          </a:ln>
        </p:spPr>
        <p:txBody>
          <a:bodyPr spcFirstLastPara="1" wrap="square" lIns="121900" tIns="121900" rIns="121900" bIns="121900" anchor="ctr" anchorCtr="0">
            <a:noAutofit/>
          </a:bodyPr>
          <a:lstStyle/>
          <a:p>
            <a:endParaRPr sz="2400"/>
          </a:p>
        </p:txBody>
      </p:sp>
      <p:sp>
        <p:nvSpPr>
          <p:cNvPr id="919" name="Google Shape;919;p102"/>
          <p:cNvSpPr txBox="1">
            <a:spLocks noGrp="1"/>
          </p:cNvSpPr>
          <p:nvPr>
            <p:ph type="body" idx="1"/>
          </p:nvPr>
        </p:nvSpPr>
        <p:spPr>
          <a:xfrm>
            <a:off x="8878900" y="1418967"/>
            <a:ext cx="2691600" cy="726000"/>
          </a:xfrm>
          <a:prstGeom prst="rect">
            <a:avLst/>
          </a:prstGeom>
          <a:noFill/>
          <a:ln>
            <a:noFill/>
          </a:ln>
        </p:spPr>
        <p:txBody>
          <a:bodyPr spcFirstLastPara="1" vert="horz" wrap="square" lIns="91433" tIns="45700" rIns="91433" bIns="45700" rtlCol="0" anchor="t" anchorCtr="0">
            <a:noAutofit/>
          </a:bodyPr>
          <a:lstStyle/>
          <a:p>
            <a:pPr marL="0" indent="0">
              <a:lnSpc>
                <a:spcPct val="115000"/>
              </a:lnSpc>
              <a:spcBef>
                <a:spcPts val="0"/>
              </a:spcBef>
              <a:buNone/>
            </a:pPr>
            <a:r>
              <a:rPr lang="en" sz="1867">
                <a:latin typeface="Open Sans SemiBold"/>
                <a:ea typeface="Open Sans SemiBold"/>
                <a:cs typeface="Open Sans SemiBold"/>
                <a:sym typeface="Open Sans SemiBold"/>
              </a:rPr>
              <a:t>N</a:t>
            </a:r>
            <a:r>
              <a:rPr lang="en" sz="1867" baseline="-25000">
                <a:latin typeface="Open Sans SemiBold"/>
                <a:ea typeface="Open Sans SemiBold"/>
                <a:cs typeface="Open Sans SemiBold"/>
                <a:sym typeface="Open Sans SemiBold"/>
              </a:rPr>
              <a:t>train</a:t>
            </a:r>
            <a:r>
              <a:rPr lang="en" sz="1867">
                <a:latin typeface="Open Sans SemiBold"/>
                <a:ea typeface="Open Sans SemiBold"/>
                <a:cs typeface="Open Sans SemiBold"/>
                <a:sym typeface="Open Sans SemiBold"/>
              </a:rPr>
              <a:t> is 7K to 16K in our work</a:t>
            </a:r>
            <a:endParaRPr sz="1867">
              <a:latin typeface="Open Sans SemiBold"/>
              <a:ea typeface="Open Sans SemiBold"/>
              <a:cs typeface="Open Sans SemiBold"/>
              <a:sym typeface="Open Sans SemiBold"/>
            </a:endParaRPr>
          </a:p>
        </p:txBody>
      </p:sp>
      <p:sp>
        <p:nvSpPr>
          <p:cNvPr id="2" name="Date Placeholder 1">
            <a:extLst>
              <a:ext uri="{FF2B5EF4-FFF2-40B4-BE49-F238E27FC236}">
                <a16:creationId xmlns:a16="http://schemas.microsoft.com/office/drawing/2014/main" id="{84A5D7EF-141A-46BC-AD21-FB41957A9B85}"/>
              </a:ext>
            </a:extLst>
          </p:cNvPr>
          <p:cNvSpPr>
            <a:spLocks noGrp="1"/>
          </p:cNvSpPr>
          <p:nvPr>
            <p:ph type="dt" sz="half" idx="10"/>
          </p:nvPr>
        </p:nvSpPr>
        <p:spPr/>
        <p:txBody>
          <a:bodyPr/>
          <a:lstStyle/>
          <a:p>
            <a:r>
              <a:rPr lang="en-US">
                <a:solidFill>
                  <a:prstClr val="black">
                    <a:tint val="75000"/>
                  </a:prstClr>
                </a:solidFill>
              </a:rPr>
              <a:t>9/17/2019</a:t>
            </a:r>
          </a:p>
        </p:txBody>
      </p:sp>
    </p:spTree>
    <p:extLst>
      <p:ext uri="{BB962C8B-B14F-4D97-AF65-F5344CB8AC3E}">
        <p14:creationId xmlns:p14="http://schemas.microsoft.com/office/powerpoint/2010/main" val="4261432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4" name="Google Shape;264;p46"/>
          <p:cNvPicPr preferRelativeResize="0"/>
          <p:nvPr/>
        </p:nvPicPr>
        <p:blipFill rotWithShape="1">
          <a:blip r:embed="rId3">
            <a:alphaModFix/>
          </a:blip>
          <a:srcRect t="19612" b="12216"/>
          <a:stretch/>
        </p:blipFill>
        <p:spPr>
          <a:xfrm>
            <a:off x="124201" y="1638568"/>
            <a:ext cx="11091332" cy="4675201"/>
          </a:xfrm>
          <a:prstGeom prst="rect">
            <a:avLst/>
          </a:prstGeom>
          <a:noFill/>
          <a:ln>
            <a:noFill/>
          </a:ln>
        </p:spPr>
      </p:pic>
      <p:cxnSp>
        <p:nvCxnSpPr>
          <p:cNvPr id="265" name="Google Shape;265;p46"/>
          <p:cNvCxnSpPr/>
          <p:nvPr/>
        </p:nvCxnSpPr>
        <p:spPr>
          <a:xfrm>
            <a:off x="371033" y="1050867"/>
            <a:ext cx="2517200" cy="0"/>
          </a:xfrm>
          <a:prstGeom prst="straightConnector1">
            <a:avLst/>
          </a:prstGeom>
          <a:noFill/>
          <a:ln w="19050" cap="flat" cmpd="sng">
            <a:solidFill>
              <a:srgbClr val="B30838"/>
            </a:solidFill>
            <a:prstDash val="solid"/>
            <a:round/>
            <a:headEnd type="none" w="med" len="med"/>
            <a:tailEnd type="none" w="med" len="med"/>
          </a:ln>
        </p:spPr>
      </p:cxnSp>
      <p:sp>
        <p:nvSpPr>
          <p:cNvPr id="266" name="Google Shape;266;p46"/>
          <p:cNvSpPr txBox="1">
            <a:spLocks noGrp="1"/>
          </p:cNvSpPr>
          <p:nvPr>
            <p:ph type="title"/>
          </p:nvPr>
        </p:nvSpPr>
        <p:spPr>
          <a:xfrm>
            <a:off x="276967" y="244833"/>
            <a:ext cx="9630000" cy="726000"/>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 sz="2667">
                <a:solidFill>
                  <a:srgbClr val="515151"/>
                </a:solidFill>
              </a:rPr>
              <a:t>Papers Submitted: Comparing 4 Conference Types</a:t>
            </a:r>
            <a:endParaRPr sz="2667" b="0">
              <a:solidFill>
                <a:srgbClr val="515151"/>
              </a:solidFill>
              <a:latin typeface="Open Sans SemiBold"/>
              <a:ea typeface="Open Sans SemiBold"/>
              <a:cs typeface="Open Sans SemiBold"/>
              <a:sym typeface="Open Sans SemiBold"/>
            </a:endParaRPr>
          </a:p>
        </p:txBody>
      </p:sp>
      <p:sp>
        <p:nvSpPr>
          <p:cNvPr id="267" name="Google Shape;267;p46"/>
          <p:cNvSpPr/>
          <p:nvPr/>
        </p:nvSpPr>
        <p:spPr>
          <a:xfrm>
            <a:off x="1223467" y="1795533"/>
            <a:ext cx="4897600" cy="1012800"/>
          </a:xfrm>
          <a:prstGeom prst="rect">
            <a:avLst/>
          </a:prstGeom>
          <a:solidFill>
            <a:srgbClr val="EFEFEF"/>
          </a:solidFill>
          <a:ln>
            <a:noFill/>
          </a:ln>
        </p:spPr>
        <p:txBody>
          <a:bodyPr spcFirstLastPara="1" wrap="square" lIns="121900" tIns="121900" rIns="121900" bIns="121900" anchor="ctr" anchorCtr="0">
            <a:noAutofit/>
          </a:bodyPr>
          <a:lstStyle/>
          <a:p>
            <a:endParaRPr sz="2400"/>
          </a:p>
        </p:txBody>
      </p:sp>
      <p:sp>
        <p:nvSpPr>
          <p:cNvPr id="268" name="Google Shape;268;p46"/>
          <p:cNvSpPr txBox="1"/>
          <p:nvPr/>
        </p:nvSpPr>
        <p:spPr>
          <a:xfrm>
            <a:off x="1398500" y="1860133"/>
            <a:ext cx="4474000" cy="1012800"/>
          </a:xfrm>
          <a:prstGeom prst="rect">
            <a:avLst/>
          </a:prstGeom>
          <a:noFill/>
          <a:ln>
            <a:noFill/>
          </a:ln>
        </p:spPr>
        <p:txBody>
          <a:bodyPr spcFirstLastPara="1" wrap="square" lIns="121900" tIns="121900" rIns="121900" bIns="121900" anchor="t" anchorCtr="0">
            <a:noAutofit/>
          </a:bodyPr>
          <a:lstStyle/>
          <a:p>
            <a:pPr>
              <a:lnSpc>
                <a:spcPct val="150000"/>
              </a:lnSpc>
              <a:buClr>
                <a:schemeClr val="dk1"/>
              </a:buClr>
              <a:buSzPts val="1100"/>
            </a:pPr>
            <a:r>
              <a:rPr lang="en" sz="1600" b="1">
                <a:latin typeface="Open Sans"/>
                <a:ea typeface="Open Sans"/>
                <a:cs typeface="Open Sans"/>
                <a:sym typeface="Open Sans"/>
              </a:rPr>
              <a:t>SumCI:</a:t>
            </a:r>
            <a:r>
              <a:rPr lang="en" sz="1600">
                <a:latin typeface="Open Sans"/>
                <a:ea typeface="Open Sans"/>
                <a:cs typeface="Open Sans"/>
                <a:sym typeface="Open Sans"/>
              </a:rPr>
              <a:t> SC, eScience, CCGrid, IPDPS</a:t>
            </a:r>
            <a:endParaRPr sz="1600">
              <a:latin typeface="Open Sans"/>
              <a:ea typeface="Open Sans"/>
              <a:cs typeface="Open Sans"/>
              <a:sym typeface="Open Sans"/>
            </a:endParaRPr>
          </a:p>
          <a:p>
            <a:pPr>
              <a:lnSpc>
                <a:spcPct val="150000"/>
              </a:lnSpc>
            </a:pPr>
            <a:r>
              <a:rPr lang="en" sz="1600" b="1">
                <a:latin typeface="Open Sans"/>
                <a:ea typeface="Open Sans"/>
                <a:cs typeface="Open Sans"/>
                <a:sym typeface="Open Sans"/>
              </a:rPr>
              <a:t>SumCloud:</a:t>
            </a:r>
            <a:r>
              <a:rPr lang="en" sz="1600">
                <a:latin typeface="Open Sans"/>
                <a:ea typeface="Open Sans"/>
                <a:cs typeface="Open Sans"/>
                <a:sym typeface="Open Sans"/>
              </a:rPr>
              <a:t> IEEE Cloud, Cloudcom</a:t>
            </a:r>
            <a:endParaRPr sz="1600">
              <a:latin typeface="Open Sans"/>
              <a:ea typeface="Open Sans"/>
              <a:cs typeface="Open Sans"/>
              <a:sym typeface="Open Sans"/>
            </a:endParaRPr>
          </a:p>
        </p:txBody>
      </p:sp>
      <p:pic>
        <p:nvPicPr>
          <p:cNvPr id="269" name="Google Shape;269;p46"/>
          <p:cNvPicPr preferRelativeResize="0"/>
          <p:nvPr/>
        </p:nvPicPr>
        <p:blipFill rotWithShape="1">
          <a:blip r:embed="rId3">
            <a:alphaModFix/>
          </a:blip>
          <a:srcRect l="23691" t="11872" r="22281" b="81245"/>
          <a:stretch/>
        </p:blipFill>
        <p:spPr>
          <a:xfrm>
            <a:off x="4869667" y="1147185"/>
            <a:ext cx="5992700" cy="472001"/>
          </a:xfrm>
          <a:prstGeom prst="rect">
            <a:avLst/>
          </a:prstGeom>
          <a:noFill/>
          <a:ln>
            <a:noFill/>
          </a:ln>
        </p:spPr>
      </p:pic>
      <p:sp>
        <p:nvSpPr>
          <p:cNvPr id="270" name="Google Shape;270;p46"/>
          <p:cNvSpPr txBox="1">
            <a:spLocks noGrp="1"/>
          </p:cNvSpPr>
          <p:nvPr>
            <p:ph type="sldNum" idx="2"/>
          </p:nvPr>
        </p:nvSpPr>
        <p:spPr>
          <a:xfrm>
            <a:off x="11293676" y="6288579"/>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t>3</a:t>
            </a:fld>
            <a:endParaRPr dirty="0"/>
          </a:p>
        </p:txBody>
      </p:sp>
      <p:sp>
        <p:nvSpPr>
          <p:cNvPr id="2" name="Date Placeholder 1">
            <a:extLst>
              <a:ext uri="{FF2B5EF4-FFF2-40B4-BE49-F238E27FC236}">
                <a16:creationId xmlns:a16="http://schemas.microsoft.com/office/drawing/2014/main" id="{8ACFDDB2-F5EA-4C62-8500-64A024112A7B}"/>
              </a:ext>
            </a:extLst>
          </p:cNvPr>
          <p:cNvSpPr>
            <a:spLocks noGrp="1"/>
          </p:cNvSpPr>
          <p:nvPr>
            <p:ph type="dt" sz="half" idx="10"/>
          </p:nvPr>
        </p:nvSpPr>
        <p:spPr/>
        <p:txBody>
          <a:bodyPr/>
          <a:lstStyle/>
          <a:p>
            <a:r>
              <a:rPr lang="en-US">
                <a:solidFill>
                  <a:prstClr val="black">
                    <a:tint val="75000"/>
                  </a:prstClr>
                </a:solidFill>
              </a:rPr>
              <a:t>9/17/2019</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DC82A-5131-406D-BC9E-741A6879D640}"/>
              </a:ext>
            </a:extLst>
          </p:cNvPr>
          <p:cNvSpPr>
            <a:spLocks noGrp="1"/>
          </p:cNvSpPr>
          <p:nvPr>
            <p:ph type="title"/>
          </p:nvPr>
        </p:nvSpPr>
        <p:spPr>
          <a:xfrm>
            <a:off x="-1" y="365125"/>
            <a:ext cx="12192001" cy="670299"/>
          </a:xfrm>
        </p:spPr>
        <p:txBody>
          <a:bodyPr>
            <a:normAutofit fontScale="90000"/>
          </a:bodyPr>
          <a:lstStyle/>
          <a:p>
            <a:pPr algn="ctr"/>
            <a:r>
              <a:rPr lang="en-US" dirty="0">
                <a:latin typeface="Arial" panose="020B0604020202020204" pitchFamily="34" charset="0"/>
                <a:cs typeface="Arial" panose="020B0604020202020204" pitchFamily="34" charset="0"/>
              </a:rPr>
              <a:t>INSILICO MEDICINE USED CREATIVE AI TO DESIGN POTENTIAL DRUGS IN JUST 21 DAYS</a:t>
            </a:r>
            <a:endParaRPr lang="en-US" dirty="0"/>
          </a:p>
        </p:txBody>
      </p:sp>
      <p:sp>
        <p:nvSpPr>
          <p:cNvPr id="3" name="Content Placeholder 2">
            <a:extLst>
              <a:ext uri="{FF2B5EF4-FFF2-40B4-BE49-F238E27FC236}">
                <a16:creationId xmlns:a16="http://schemas.microsoft.com/office/drawing/2014/main" id="{1046FDB0-EBB6-4308-A1F6-1BEE8B5ED1F7}"/>
              </a:ext>
            </a:extLst>
          </p:cNvPr>
          <p:cNvSpPr>
            <a:spLocks noGrp="1"/>
          </p:cNvSpPr>
          <p:nvPr>
            <p:ph idx="1"/>
          </p:nvPr>
        </p:nvSpPr>
        <p:spPr>
          <a:xfrm>
            <a:off x="94129" y="1270746"/>
            <a:ext cx="11259671" cy="5277971"/>
          </a:xfrm>
        </p:spPr>
        <p:txBody>
          <a:bodyPr>
            <a:normAutofit fontScale="92500" lnSpcReduction="20000"/>
          </a:bodyPr>
          <a:lstStyle/>
          <a:p>
            <a:r>
              <a:rPr lang="en-US" sz="2400" b="1" dirty="0">
                <a:latin typeface="Arial" panose="020B0604020202020204" pitchFamily="34" charset="0"/>
                <a:cs typeface="Arial" panose="020B0604020202020204" pitchFamily="34" charset="0"/>
              </a:rPr>
              <a:t>September 4 2019 News Item</a:t>
            </a:r>
          </a:p>
          <a:p>
            <a:r>
              <a:rPr lang="en-US" sz="2400" b="1" dirty="0">
                <a:latin typeface="Arial" panose="020B0604020202020204" pitchFamily="34" charset="0"/>
                <a:cs typeface="Arial" panose="020B0604020202020204" pitchFamily="34" charset="0"/>
              </a:rPr>
              <a:t>Map Drug (Material) Structure to Drug (Material) Properties</a:t>
            </a:r>
          </a:p>
          <a:p>
            <a:r>
              <a:rPr lang="en-US" sz="2400" dirty="0">
                <a:latin typeface="Arial" panose="020B0604020202020204" pitchFamily="34" charset="0"/>
                <a:cs typeface="Arial" panose="020B0604020202020204" pitchFamily="34" charset="0"/>
              </a:rPr>
              <a:t>Hong Kong-based </a:t>
            </a:r>
            <a:r>
              <a:rPr lang="en-US" sz="2400" b="1" dirty="0" err="1">
                <a:latin typeface="Arial" panose="020B0604020202020204" pitchFamily="34" charset="0"/>
                <a:cs typeface="Arial" panose="020B0604020202020204" pitchFamily="34" charset="0"/>
              </a:rPr>
              <a:t>Insilico</a:t>
            </a:r>
            <a:r>
              <a:rPr lang="en-US" sz="2400" b="1" dirty="0">
                <a:latin typeface="Arial" panose="020B0604020202020204" pitchFamily="34" charset="0"/>
                <a:cs typeface="Arial" panose="020B0604020202020204" pitchFamily="34" charset="0"/>
              </a:rPr>
              <a:t> Medicine </a:t>
            </a:r>
            <a:r>
              <a:rPr lang="en-US" sz="2400" dirty="0">
                <a:latin typeface="Arial" panose="020B0604020202020204" pitchFamily="34" charset="0"/>
                <a:cs typeface="Arial" panose="020B0604020202020204" pitchFamily="34" charset="0"/>
              </a:rPr>
              <a:t>sent shockwaves through the pharma industry after publishing research in Nature Biotechnology that proves its AI-powered drug discovery system was capable of producing at least one </a:t>
            </a:r>
            <a:r>
              <a:rPr lang="en-US" sz="2400" b="1" dirty="0">
                <a:latin typeface="Arial" panose="020B0604020202020204" pitchFamily="34" charset="0"/>
                <a:cs typeface="Arial" panose="020B0604020202020204" pitchFamily="34" charset="0"/>
              </a:rPr>
              <a:t>potential treatment for fibrosis </a:t>
            </a:r>
            <a:r>
              <a:rPr lang="en-US" sz="2400" dirty="0">
                <a:latin typeface="Arial" panose="020B0604020202020204" pitchFamily="34" charset="0"/>
                <a:cs typeface="Arial" panose="020B0604020202020204" pitchFamily="34" charset="0"/>
              </a:rPr>
              <a:t>in less than a month's time.</a:t>
            </a:r>
          </a:p>
          <a:p>
            <a:r>
              <a:rPr lang="en-US" sz="2400" dirty="0">
                <a:latin typeface="Arial" panose="020B0604020202020204" pitchFamily="34" charset="0"/>
                <a:cs typeface="Arial" panose="020B0604020202020204" pitchFamily="34" charset="0"/>
              </a:rPr>
              <a:t> The system bucks the standard brute-force approach for AI drug development, which involves screening millions of potential molecular structures looking for a viable fit, in favor of a </a:t>
            </a:r>
            <a:r>
              <a:rPr lang="en-US" sz="2400" b="1" dirty="0">
                <a:latin typeface="Arial" panose="020B0604020202020204" pitchFamily="34" charset="0"/>
                <a:cs typeface="Arial" panose="020B0604020202020204" pitchFamily="34" charset="0"/>
              </a:rPr>
              <a:t>Deep Reinforcement Learning </a:t>
            </a:r>
            <a:r>
              <a:rPr lang="en-US" sz="2400" dirty="0">
                <a:latin typeface="Arial" panose="020B0604020202020204" pitchFamily="34" charset="0"/>
                <a:cs typeface="Arial" panose="020B0604020202020204" pitchFamily="34" charset="0"/>
              </a:rPr>
              <a:t>algorithm that can imagine potential protein structures based on existing research and certain preprogrammed design criteria. </a:t>
            </a:r>
          </a:p>
          <a:p>
            <a:r>
              <a:rPr lang="en-US" sz="2400" dirty="0" err="1">
                <a:latin typeface="Arial" panose="020B0604020202020204" pitchFamily="34" charset="0"/>
                <a:cs typeface="Arial" panose="020B0604020202020204" pitchFamily="34" charset="0"/>
              </a:rPr>
              <a:t>Insilico's</a:t>
            </a:r>
            <a:r>
              <a:rPr lang="en-US" sz="2400" dirty="0">
                <a:latin typeface="Arial" panose="020B0604020202020204" pitchFamily="34" charset="0"/>
                <a:cs typeface="Arial" panose="020B0604020202020204" pitchFamily="34" charset="0"/>
              </a:rPr>
              <a:t> system initially produced 30,000 possible designs, which the research team whittled down to six that were synthesized in the lab, with one design eventually tested on mice to promising results.</a:t>
            </a:r>
          </a:p>
          <a:p>
            <a:r>
              <a:rPr lang="en-US" sz="2400" dirty="0" err="1">
                <a:latin typeface="Arial" panose="020B0604020202020204" pitchFamily="34" charset="0"/>
                <a:cs typeface="Arial" panose="020B0604020202020204" pitchFamily="34" charset="0"/>
              </a:rPr>
              <a:t>Insilico's</a:t>
            </a:r>
            <a:r>
              <a:rPr lang="en-US" sz="2400" dirty="0">
                <a:latin typeface="Arial" panose="020B0604020202020204" pitchFamily="34" charset="0"/>
                <a:cs typeface="Arial" panose="020B0604020202020204" pitchFamily="34" charset="0"/>
              </a:rPr>
              <a:t> AI-powered research process could offer a massive push forward for the pharmaceutical industry, which faces increasingly high drug development costs. In </a:t>
            </a:r>
            <a:r>
              <a:rPr lang="en-US" sz="2400" b="1" dirty="0">
                <a:latin typeface="Arial" panose="020B0604020202020204" pitchFamily="34" charset="0"/>
                <a:cs typeface="Arial" panose="020B0604020202020204" pitchFamily="34" charset="0"/>
              </a:rPr>
              <a:t>just a handful of weeks</a:t>
            </a:r>
            <a:r>
              <a:rPr lang="en-US" sz="2400" dirty="0">
                <a:latin typeface="Arial" panose="020B0604020202020204" pitchFamily="34" charset="0"/>
                <a:cs typeface="Arial" panose="020B0604020202020204" pitchFamily="34" charset="0"/>
              </a:rPr>
              <a:t> and for </a:t>
            </a:r>
            <a:r>
              <a:rPr lang="en-US" sz="2400" b="1" dirty="0">
                <a:latin typeface="Arial" panose="020B0604020202020204" pitchFamily="34" charset="0"/>
                <a:cs typeface="Arial" panose="020B0604020202020204" pitchFamily="34" charset="0"/>
              </a:rPr>
              <a:t>approximately $150,000</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Insilico</a:t>
            </a:r>
            <a:r>
              <a:rPr lang="en-US" sz="2400" dirty="0">
                <a:latin typeface="Arial" panose="020B0604020202020204" pitchFamily="34" charset="0"/>
                <a:cs typeface="Arial" panose="020B0604020202020204" pitchFamily="34" charset="0"/>
              </a:rPr>
              <a:t> delivered what typically takes pharmaceutical companies </a:t>
            </a:r>
            <a:r>
              <a:rPr lang="en-US" sz="2400" b="1" dirty="0">
                <a:latin typeface="Arial" panose="020B0604020202020204" pitchFamily="34" charset="0"/>
                <a:cs typeface="Arial" panose="020B0604020202020204" pitchFamily="34" charset="0"/>
              </a:rPr>
              <a:t>$2.6 billion </a:t>
            </a:r>
            <a:r>
              <a:rPr lang="en-US" sz="2400" dirty="0">
                <a:latin typeface="Arial" panose="020B0604020202020204" pitchFamily="34" charset="0"/>
                <a:cs typeface="Arial" panose="020B0604020202020204" pitchFamily="34" charset="0"/>
              </a:rPr>
              <a:t>over </a:t>
            </a:r>
            <a:r>
              <a:rPr lang="en-US" sz="2400" b="1" dirty="0">
                <a:latin typeface="Arial" panose="020B0604020202020204" pitchFamily="34" charset="0"/>
                <a:cs typeface="Arial" panose="020B0604020202020204" pitchFamily="34" charset="0"/>
              </a:rPr>
              <a:t>seven years</a:t>
            </a:r>
            <a:r>
              <a:rPr lang="en-US" sz="2400" dirty="0">
                <a:latin typeface="Arial" panose="020B0604020202020204" pitchFamily="34" charset="0"/>
                <a:cs typeface="Arial" panose="020B0604020202020204" pitchFamily="34" charset="0"/>
              </a:rPr>
              <a:t>. </a:t>
            </a:r>
          </a:p>
        </p:txBody>
      </p:sp>
      <p:sp>
        <p:nvSpPr>
          <p:cNvPr id="4" name="Date Placeholder 3">
            <a:extLst>
              <a:ext uri="{FF2B5EF4-FFF2-40B4-BE49-F238E27FC236}">
                <a16:creationId xmlns:a16="http://schemas.microsoft.com/office/drawing/2014/main" id="{38D81A93-D247-4A8A-A224-5DD5F191E7D0}"/>
              </a:ext>
            </a:extLst>
          </p:cNvPr>
          <p:cNvSpPr>
            <a:spLocks noGrp="1"/>
          </p:cNvSpPr>
          <p:nvPr>
            <p:ph type="dt" sz="half" idx="10"/>
          </p:nvPr>
        </p:nvSpPr>
        <p:spPr/>
        <p:txBody>
          <a:bodyPr/>
          <a:lstStyle/>
          <a:p>
            <a:r>
              <a:rPr lang="en-US">
                <a:solidFill>
                  <a:prstClr val="black">
                    <a:tint val="75000"/>
                  </a:prstClr>
                </a:solidFill>
              </a:rPr>
              <a:t>9/17/2019</a:t>
            </a:r>
          </a:p>
        </p:txBody>
      </p:sp>
      <p:sp>
        <p:nvSpPr>
          <p:cNvPr id="5" name="Slide Number Placeholder 4">
            <a:extLst>
              <a:ext uri="{FF2B5EF4-FFF2-40B4-BE49-F238E27FC236}">
                <a16:creationId xmlns:a16="http://schemas.microsoft.com/office/drawing/2014/main" id="{624D802B-6803-479A-8B40-EE3C80858BE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p14="http://schemas.microsoft.com/office/powerpoint/2010/main" val="11772770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96"/>
          <p:cNvSpPr txBox="1">
            <a:spLocks noGrp="1"/>
          </p:cNvSpPr>
          <p:nvPr>
            <p:ph type="title"/>
          </p:nvPr>
        </p:nvSpPr>
        <p:spPr>
          <a:xfrm>
            <a:off x="340028" y="351137"/>
            <a:ext cx="11229981" cy="726000"/>
          </a:xfrm>
          <a:prstGeom prst="rect">
            <a:avLst/>
          </a:prstGeom>
        </p:spPr>
        <p:txBody>
          <a:bodyPr spcFirstLastPara="1" vert="horz" wrap="square" lIns="91433" tIns="45700" rIns="91433" bIns="45700" rtlCol="0" anchor="ctr" anchorCtr="0">
            <a:noAutofit/>
          </a:bodyPr>
          <a:lstStyle/>
          <a:p>
            <a:pPr lvl="0">
              <a:lnSpc>
                <a:spcPct val="115000"/>
              </a:lnSpc>
            </a:pPr>
            <a:r>
              <a:rPr lang="en" sz="2800" dirty="0">
                <a:solidFill>
                  <a:srgbClr val="C00000"/>
                </a:solidFill>
                <a:latin typeface="Arial" panose="020B0604020202020204" pitchFamily="34" charset="0"/>
                <a:ea typeface="Open Sans"/>
                <a:cs typeface="Arial" panose="020B0604020202020204" pitchFamily="34" charset="0"/>
                <a:sym typeface="Open Sans"/>
              </a:rPr>
              <a:t>3. MLforHPC </a:t>
            </a:r>
            <a:r>
              <a:rPr lang="en-US" sz="2800" dirty="0">
                <a:solidFill>
                  <a:srgbClr val="C00000"/>
                </a:solidFill>
                <a:latin typeface="Arial" panose="020B0604020202020204" pitchFamily="34" charset="0"/>
                <a:ea typeface="Open Sans"/>
                <a:cs typeface="Arial" panose="020B0604020202020204" pitchFamily="34" charset="0"/>
                <a:sym typeface="Open Sans"/>
              </a:rPr>
              <a:t>Learn Surrogates for Simulation</a:t>
            </a:r>
            <a:br>
              <a:rPr lang="en-US" sz="2667" dirty="0">
                <a:solidFill>
                  <a:srgbClr val="515151"/>
                </a:solidFill>
                <a:latin typeface="Arial" panose="020B0604020202020204" pitchFamily="34" charset="0"/>
                <a:ea typeface="Open Sans"/>
                <a:cs typeface="Arial" panose="020B0604020202020204" pitchFamily="34" charset="0"/>
                <a:sym typeface="Open Sans"/>
              </a:rPr>
            </a:br>
            <a:r>
              <a:rPr lang="en-US" sz="2400" dirty="0">
                <a:solidFill>
                  <a:srgbClr val="515151"/>
                </a:solidFill>
                <a:latin typeface="Arial" panose="020B0604020202020204" pitchFamily="34" charset="0"/>
                <a:ea typeface="Open Sans"/>
                <a:cs typeface="Arial" panose="020B0604020202020204" pitchFamily="34" charset="0"/>
                <a:sym typeface="Open Sans"/>
              </a:rPr>
              <a:t>3.2  </a:t>
            </a:r>
            <a:r>
              <a:rPr lang="en" sz="2400" dirty="0">
                <a:solidFill>
                  <a:srgbClr val="515151"/>
                </a:solidFill>
                <a:latin typeface="Arial" panose="020B0604020202020204" pitchFamily="34" charset="0"/>
                <a:ea typeface="Open Sans"/>
                <a:cs typeface="Arial" panose="020B0604020202020204" pitchFamily="34" charset="0"/>
                <a:sym typeface="Open Sans"/>
              </a:rPr>
              <a:t>MLaroundHPC: Learning Outputs from Inputs: </a:t>
            </a:r>
            <a:endParaRPr sz="2400" dirty="0">
              <a:solidFill>
                <a:srgbClr val="515151"/>
              </a:solidFill>
              <a:latin typeface="Arial" panose="020B0604020202020204" pitchFamily="34" charset="0"/>
              <a:ea typeface="Open Sans"/>
              <a:cs typeface="Arial" panose="020B0604020202020204" pitchFamily="34" charset="0"/>
              <a:sym typeface="Open Sans"/>
            </a:endParaRPr>
          </a:p>
          <a:p>
            <a:pPr marL="169329">
              <a:lnSpc>
                <a:spcPct val="115000"/>
              </a:lnSpc>
              <a:spcBef>
                <a:spcPts val="0"/>
              </a:spcBef>
              <a:buClr>
                <a:srgbClr val="515151"/>
              </a:buClr>
              <a:buSzPts val="1600"/>
            </a:pPr>
            <a:r>
              <a:rPr lang="en-US" sz="2400" dirty="0">
                <a:solidFill>
                  <a:srgbClr val="515151"/>
                </a:solidFill>
                <a:latin typeface="Arial" panose="020B0604020202020204" pitchFamily="34" charset="0"/>
                <a:ea typeface="Open Sans"/>
                <a:cs typeface="Arial" panose="020B0604020202020204" pitchFamily="34" charset="0"/>
                <a:sym typeface="Open Sans"/>
              </a:rPr>
              <a:t>	b) Fields from Fields</a:t>
            </a:r>
            <a:endParaRPr sz="2400" dirty="0">
              <a:solidFill>
                <a:srgbClr val="515151"/>
              </a:solidFill>
              <a:latin typeface="Arial" panose="020B0604020202020204" pitchFamily="34" charset="0"/>
              <a:ea typeface="Open Sans"/>
              <a:cs typeface="Arial" panose="020B0604020202020204" pitchFamily="34" charset="0"/>
              <a:sym typeface="Open Sans"/>
            </a:endParaRPr>
          </a:p>
        </p:txBody>
      </p:sp>
      <p:sp>
        <p:nvSpPr>
          <p:cNvPr id="842" name="Google Shape;842;p96"/>
          <p:cNvSpPr/>
          <p:nvPr/>
        </p:nvSpPr>
        <p:spPr>
          <a:xfrm>
            <a:off x="371033" y="1879932"/>
            <a:ext cx="3881998" cy="4248629"/>
          </a:xfrm>
          <a:prstGeom prst="rect">
            <a:avLst/>
          </a:prstGeom>
          <a:solidFill>
            <a:srgbClr val="EFEFEF"/>
          </a:solidFill>
          <a:ln>
            <a:noFill/>
          </a:ln>
        </p:spPr>
        <p:txBody>
          <a:bodyPr spcFirstLastPara="1" wrap="square" lIns="121900" tIns="121900" rIns="121900" bIns="121900" anchor="ctr" anchorCtr="0">
            <a:noAutofit/>
          </a:bodyPr>
          <a:lstStyle/>
          <a:p>
            <a:endParaRPr sz="2400"/>
          </a:p>
        </p:txBody>
      </p:sp>
      <p:sp>
        <p:nvSpPr>
          <p:cNvPr id="843" name="Google Shape;843;p96"/>
          <p:cNvSpPr txBox="1">
            <a:spLocks noGrp="1"/>
          </p:cNvSpPr>
          <p:nvPr>
            <p:ph type="body" idx="1"/>
          </p:nvPr>
        </p:nvSpPr>
        <p:spPr>
          <a:xfrm>
            <a:off x="371032" y="1879931"/>
            <a:ext cx="3881999" cy="4248631"/>
          </a:xfrm>
          <a:prstGeom prst="rect">
            <a:avLst/>
          </a:prstGeom>
          <a:noFill/>
          <a:ln>
            <a:noFill/>
          </a:ln>
        </p:spPr>
        <p:txBody>
          <a:bodyPr spcFirstLastPara="1" vert="horz" wrap="square" lIns="91433" tIns="45700" rIns="91433" bIns="45700" rtlCol="0" anchor="t" anchorCtr="0">
            <a:noAutofit/>
          </a:bodyPr>
          <a:lstStyle/>
          <a:p>
            <a:pPr marL="182880" lvl="0" indent="-193040">
              <a:lnSpc>
                <a:spcPct val="115000"/>
              </a:lnSpc>
              <a:spcBef>
                <a:spcPts val="800"/>
              </a:spcBef>
              <a:buSzPts val="1600"/>
              <a:buFont typeface="Open Sans"/>
              <a:buChar char="•"/>
            </a:pPr>
            <a:r>
              <a:rPr lang="en-US" sz="2000" dirty="0">
                <a:latin typeface="Open Sans"/>
                <a:ea typeface="Open Sans"/>
                <a:cs typeface="Open Sans"/>
                <a:sym typeface="Open Sans"/>
              </a:rPr>
              <a:t>Here one feeds in initial conditions and the neural network learns the result where initial and final results are fields</a:t>
            </a:r>
          </a:p>
          <a:p>
            <a:pPr marL="182880" lvl="0" indent="-193040">
              <a:lnSpc>
                <a:spcPct val="115000"/>
              </a:lnSpc>
              <a:spcBef>
                <a:spcPts val="800"/>
              </a:spcBef>
              <a:buSzPts val="1600"/>
              <a:buFont typeface="Open Sans"/>
              <a:buChar char="•"/>
            </a:pPr>
            <a:r>
              <a:rPr lang="en-US" sz="2000" dirty="0">
                <a:latin typeface="Open Sans"/>
                <a:ea typeface="Open Sans"/>
                <a:cs typeface="Open Sans"/>
                <a:sym typeface="Open Sans"/>
              </a:rPr>
              <a:t>In simple cases, it is shown that you can learn Newton’s laws and their numerical approximation</a:t>
            </a:r>
          </a:p>
          <a:p>
            <a:pPr marL="182880" lvl="0" indent="-193040">
              <a:lnSpc>
                <a:spcPct val="115000"/>
              </a:lnSpc>
              <a:spcBef>
                <a:spcPts val="800"/>
              </a:spcBef>
              <a:buSzPts val="1600"/>
              <a:buFont typeface="Open Sans"/>
              <a:buChar char="•"/>
            </a:pPr>
            <a:r>
              <a:rPr lang="en-US" sz="2000" dirty="0">
                <a:latin typeface="Open Sans"/>
                <a:ea typeface="Open Sans"/>
                <a:cs typeface="Open Sans"/>
                <a:sym typeface="Open Sans"/>
              </a:rPr>
              <a:t>Unclear how far but probably generalizes</a:t>
            </a:r>
          </a:p>
          <a:p>
            <a:pPr marL="182880" lvl="0" indent="-193040">
              <a:lnSpc>
                <a:spcPct val="115000"/>
              </a:lnSpc>
              <a:spcBef>
                <a:spcPts val="800"/>
              </a:spcBef>
              <a:buSzPts val="1600"/>
              <a:buFont typeface="Open Sans"/>
              <a:buChar char="•"/>
            </a:pPr>
            <a:endParaRPr sz="2000" dirty="0">
              <a:latin typeface="Open Sans"/>
              <a:ea typeface="Open Sans"/>
              <a:cs typeface="Open Sans"/>
              <a:sym typeface="Open Sans"/>
            </a:endParaRPr>
          </a:p>
        </p:txBody>
      </p:sp>
      <p:cxnSp>
        <p:nvCxnSpPr>
          <p:cNvPr id="845" name="Google Shape;845;p96"/>
          <p:cNvCxnSpPr/>
          <p:nvPr/>
        </p:nvCxnSpPr>
        <p:spPr>
          <a:xfrm>
            <a:off x="472633" y="1706833"/>
            <a:ext cx="2517200" cy="0"/>
          </a:xfrm>
          <a:prstGeom prst="straightConnector1">
            <a:avLst/>
          </a:prstGeom>
          <a:noFill/>
          <a:ln w="19050" cap="flat" cmpd="sng">
            <a:solidFill>
              <a:srgbClr val="B30838"/>
            </a:solidFill>
            <a:prstDash val="solid"/>
            <a:round/>
            <a:headEnd type="none" w="med" len="med"/>
            <a:tailEnd type="none" w="med" len="med"/>
          </a:ln>
        </p:spPr>
      </p:cxnSp>
      <p:sp>
        <p:nvSpPr>
          <p:cNvPr id="846" name="Google Shape;846;p96"/>
          <p:cNvSpPr txBox="1">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31</a:t>
            </a:fld>
            <a:endParaRPr/>
          </a:p>
        </p:txBody>
      </p:sp>
      <p:pic>
        <p:nvPicPr>
          <p:cNvPr id="4098" name="Picture 2">
            <a:extLst>
              <a:ext uri="{FF2B5EF4-FFF2-40B4-BE49-F238E27FC236}">
                <a16:creationId xmlns:a16="http://schemas.microsoft.com/office/drawing/2014/main" id="{ABDC53E3-F657-4EAB-9ACF-C05A59C72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8131" y="1077137"/>
            <a:ext cx="7540002" cy="5051430"/>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a:extLst>
              <a:ext uri="{FF2B5EF4-FFF2-40B4-BE49-F238E27FC236}">
                <a16:creationId xmlns:a16="http://schemas.microsoft.com/office/drawing/2014/main" id="{81B3822A-3BC2-4A89-9ABA-190DC9AD768B}"/>
              </a:ext>
            </a:extLst>
          </p:cNvPr>
          <p:cNvSpPr>
            <a:spLocks noGrp="1"/>
          </p:cNvSpPr>
          <p:nvPr>
            <p:ph type="dt" sz="half" idx="10"/>
          </p:nvPr>
        </p:nvSpPr>
        <p:spPr/>
        <p:txBody>
          <a:bodyPr/>
          <a:lstStyle/>
          <a:p>
            <a:r>
              <a:rPr lang="en-US">
                <a:solidFill>
                  <a:prstClr val="black">
                    <a:tint val="75000"/>
                  </a:prstClr>
                </a:solidFill>
              </a:rPr>
              <a:t>9/17/2019</a:t>
            </a:r>
          </a:p>
        </p:txBody>
      </p:sp>
    </p:spTree>
    <p:extLst>
      <p:ext uri="{BB962C8B-B14F-4D97-AF65-F5344CB8AC3E}">
        <p14:creationId xmlns:p14="http://schemas.microsoft.com/office/powerpoint/2010/main" val="35484747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pic>
        <p:nvPicPr>
          <p:cNvPr id="935" name="Google Shape;935;p104"/>
          <p:cNvPicPr preferRelativeResize="0"/>
          <p:nvPr/>
        </p:nvPicPr>
        <p:blipFill rotWithShape="1">
          <a:blip r:embed="rId3">
            <a:alphaModFix/>
          </a:blip>
          <a:srcRect t="6681"/>
          <a:stretch/>
        </p:blipFill>
        <p:spPr>
          <a:xfrm>
            <a:off x="7713467" y="3571293"/>
            <a:ext cx="4275335" cy="2587107"/>
          </a:xfrm>
          <a:prstGeom prst="rect">
            <a:avLst/>
          </a:prstGeom>
          <a:noFill/>
          <a:ln>
            <a:noFill/>
          </a:ln>
        </p:spPr>
      </p:pic>
      <p:sp>
        <p:nvSpPr>
          <p:cNvPr id="936" name="Google Shape;936;p104"/>
          <p:cNvSpPr txBox="1">
            <a:spLocks noGrp="1"/>
          </p:cNvSpPr>
          <p:nvPr>
            <p:ph type="body" idx="1"/>
          </p:nvPr>
        </p:nvSpPr>
        <p:spPr>
          <a:xfrm>
            <a:off x="213867" y="926200"/>
            <a:ext cx="11640800" cy="2746000"/>
          </a:xfrm>
          <a:prstGeom prst="rect">
            <a:avLst/>
          </a:prstGeom>
          <a:noFill/>
          <a:ln>
            <a:noFill/>
          </a:ln>
        </p:spPr>
        <p:txBody>
          <a:bodyPr spcFirstLastPara="1" vert="horz" wrap="square" lIns="91433" tIns="45700" rIns="91433" bIns="45700" rtlCol="0" anchor="t" anchorCtr="0">
            <a:noAutofit/>
          </a:bodyPr>
          <a:lstStyle/>
          <a:p>
            <a:pPr marL="609585" indent="-423323">
              <a:lnSpc>
                <a:spcPct val="115000"/>
              </a:lnSpc>
              <a:spcBef>
                <a:spcPts val="1067"/>
              </a:spcBef>
              <a:buSzPts val="1400"/>
              <a:buFont typeface="Open Sans"/>
              <a:buChar char="•"/>
            </a:pPr>
            <a:r>
              <a:rPr lang="en" sz="1867">
                <a:latin typeface="Open Sans"/>
                <a:ea typeface="Open Sans"/>
                <a:cs typeface="Open Sans"/>
                <a:sym typeface="Open Sans"/>
              </a:rPr>
              <a:t>If you are learning particular output features (as in Computation Results from Computation defining Parameters), then a </a:t>
            </a:r>
            <a:r>
              <a:rPr lang="en" sz="1867" b="1">
                <a:latin typeface="Open Sans"/>
                <a:ea typeface="Open Sans"/>
                <a:cs typeface="Open Sans"/>
                <a:sym typeface="Open Sans"/>
              </a:rPr>
              <a:t>simple (not necessarily deep) neural net suffices</a:t>
            </a:r>
            <a:endParaRPr sz="1867" b="1">
              <a:latin typeface="Open Sans"/>
              <a:ea typeface="Open Sans"/>
              <a:cs typeface="Open Sans"/>
              <a:sym typeface="Open Sans"/>
            </a:endParaRPr>
          </a:p>
          <a:p>
            <a:pPr marL="609585" indent="-423323">
              <a:lnSpc>
                <a:spcPct val="115000"/>
              </a:lnSpc>
              <a:spcBef>
                <a:spcPts val="1067"/>
              </a:spcBef>
              <a:buSzPts val="1400"/>
              <a:buFont typeface="Open Sans"/>
              <a:buChar char="•"/>
            </a:pPr>
            <a:r>
              <a:rPr lang="en" sz="1867">
                <a:latin typeface="Open Sans"/>
                <a:ea typeface="Open Sans"/>
                <a:cs typeface="Open Sans"/>
                <a:sym typeface="Open Sans"/>
              </a:rPr>
              <a:t>If you want to learn the output fields (from either input fields or input Computation defining Parameters), then a more sophisticated approach is appropriate</a:t>
            </a:r>
            <a:endParaRPr sz="1867">
              <a:latin typeface="Open Sans"/>
              <a:ea typeface="Open Sans"/>
              <a:cs typeface="Open Sans"/>
              <a:sym typeface="Open Sans"/>
            </a:endParaRPr>
          </a:p>
          <a:p>
            <a:pPr marL="609585" indent="-423323">
              <a:lnSpc>
                <a:spcPct val="115000"/>
              </a:lnSpc>
              <a:spcBef>
                <a:spcPts val="1067"/>
              </a:spcBef>
              <a:buSzPts val="1400"/>
              <a:buFont typeface="Open Sans"/>
              <a:buChar char="•"/>
            </a:pPr>
            <a:r>
              <a:rPr lang="en" sz="1867">
                <a:latin typeface="Open Sans"/>
                <a:ea typeface="Open Sans"/>
                <a:cs typeface="Open Sans"/>
                <a:sym typeface="Open Sans"/>
              </a:rPr>
              <a:t>Recent paper “Massive computational acceleration by using neural networks to emulate mechanism based biological models” uses 501 LSTM units to represent a one-dimensional grid of values which is output of a two-dimensional gene circuit simulation which only depends on radius.</a:t>
            </a:r>
            <a:endParaRPr sz="1867">
              <a:latin typeface="Open Sans"/>
              <a:ea typeface="Open Sans"/>
              <a:cs typeface="Open Sans"/>
              <a:sym typeface="Open Sans"/>
            </a:endParaRPr>
          </a:p>
        </p:txBody>
      </p:sp>
      <p:cxnSp>
        <p:nvCxnSpPr>
          <p:cNvPr id="938" name="Google Shape;938;p104"/>
          <p:cNvCxnSpPr/>
          <p:nvPr/>
        </p:nvCxnSpPr>
        <p:spPr>
          <a:xfrm>
            <a:off x="472633" y="885533"/>
            <a:ext cx="2517200" cy="0"/>
          </a:xfrm>
          <a:prstGeom prst="straightConnector1">
            <a:avLst/>
          </a:prstGeom>
          <a:noFill/>
          <a:ln w="19050" cap="flat" cmpd="sng">
            <a:solidFill>
              <a:srgbClr val="B30838"/>
            </a:solidFill>
            <a:prstDash val="solid"/>
            <a:round/>
            <a:headEnd type="none" w="med" len="med"/>
            <a:tailEnd type="none" w="med" len="med"/>
          </a:ln>
        </p:spPr>
      </p:cxnSp>
      <p:sp>
        <p:nvSpPr>
          <p:cNvPr id="939" name="Google Shape;939;p104"/>
          <p:cNvSpPr txBox="1">
            <a:spLocks noGrp="1"/>
          </p:cNvSpPr>
          <p:nvPr>
            <p:ph type="title"/>
          </p:nvPr>
        </p:nvSpPr>
        <p:spPr>
          <a:xfrm>
            <a:off x="378400" y="159533"/>
            <a:ext cx="10878800" cy="726000"/>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US" sz="3600" dirty="0">
                <a:solidFill>
                  <a:srgbClr val="515151"/>
                </a:solidFill>
              </a:rPr>
              <a:t>Example from a</a:t>
            </a:r>
            <a:r>
              <a:rPr lang="en" sz="3600" dirty="0">
                <a:solidFill>
                  <a:srgbClr val="515151"/>
                </a:solidFill>
              </a:rPr>
              <a:t> </a:t>
            </a:r>
            <a:r>
              <a:rPr lang="en-US" sz="3600" dirty="0">
                <a:solidFill>
                  <a:srgbClr val="515151"/>
                </a:solidFill>
              </a:rPr>
              <a:t>hybrid case</a:t>
            </a:r>
            <a:r>
              <a:rPr lang="en" sz="3600" dirty="0">
                <a:solidFill>
                  <a:srgbClr val="515151"/>
                </a:solidFill>
              </a:rPr>
              <a:t>? </a:t>
            </a:r>
            <a:r>
              <a:rPr lang="en-US" sz="3600" dirty="0">
                <a:solidFill>
                  <a:srgbClr val="515151"/>
                </a:solidFill>
              </a:rPr>
              <a:t>Fields from Parameters</a:t>
            </a:r>
            <a:endParaRPr sz="3600" dirty="0">
              <a:solidFill>
                <a:srgbClr val="515151"/>
              </a:solidFill>
            </a:endParaRPr>
          </a:p>
        </p:txBody>
      </p:sp>
      <p:sp>
        <p:nvSpPr>
          <p:cNvPr id="940" name="Google Shape;940;p104"/>
          <p:cNvSpPr txBox="1">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32</a:t>
            </a:fld>
            <a:endParaRPr/>
          </a:p>
        </p:txBody>
      </p:sp>
      <p:sp>
        <p:nvSpPr>
          <p:cNvPr id="941" name="Google Shape;941;p104"/>
          <p:cNvSpPr txBox="1">
            <a:spLocks noGrp="1"/>
          </p:cNvSpPr>
          <p:nvPr>
            <p:ph type="body" idx="1"/>
          </p:nvPr>
        </p:nvSpPr>
        <p:spPr>
          <a:xfrm>
            <a:off x="213867" y="3712867"/>
            <a:ext cx="7499600" cy="2281600"/>
          </a:xfrm>
          <a:prstGeom prst="rect">
            <a:avLst/>
          </a:prstGeom>
          <a:noFill/>
          <a:ln>
            <a:noFill/>
          </a:ln>
        </p:spPr>
        <p:txBody>
          <a:bodyPr spcFirstLastPara="1" vert="horz" wrap="square" lIns="91433" tIns="45700" rIns="91433" bIns="45700" rtlCol="0" anchor="t" anchorCtr="0">
            <a:noAutofit/>
          </a:bodyPr>
          <a:lstStyle/>
          <a:p>
            <a:pPr marL="609585" indent="-423323">
              <a:lnSpc>
                <a:spcPct val="115000"/>
              </a:lnSpc>
              <a:spcBef>
                <a:spcPts val="1067"/>
              </a:spcBef>
              <a:buSzPts val="1400"/>
              <a:buFont typeface="Open Sans"/>
              <a:buChar char="•"/>
            </a:pPr>
            <a:r>
              <a:rPr lang="en" sz="1867">
                <a:latin typeface="Open Sans"/>
                <a:ea typeface="Open Sans"/>
                <a:cs typeface="Open Sans"/>
                <a:sym typeface="Open Sans"/>
              </a:rPr>
              <a:t>Note </a:t>
            </a:r>
            <a:r>
              <a:rPr lang="en" sz="1867" b="1">
                <a:latin typeface="Open Sans"/>
                <a:ea typeface="Open Sans"/>
                <a:cs typeface="Open Sans"/>
                <a:sym typeface="Open Sans"/>
              </a:rPr>
              <a:t>LSTM models sequences</a:t>
            </a:r>
            <a:r>
              <a:rPr lang="en" sz="1867">
                <a:latin typeface="Open Sans"/>
                <a:ea typeface="Open Sans"/>
                <a:cs typeface="Open Sans"/>
                <a:sym typeface="Open Sans"/>
              </a:rPr>
              <a:t> and one gets</a:t>
            </a:r>
            <a:endParaRPr sz="1867">
              <a:latin typeface="Open Sans"/>
              <a:ea typeface="Open Sans"/>
              <a:cs typeface="Open Sans"/>
              <a:sym typeface="Open Sans"/>
            </a:endParaRPr>
          </a:p>
          <a:p>
            <a:pPr marL="609585" indent="-423323">
              <a:lnSpc>
                <a:spcPct val="115000"/>
              </a:lnSpc>
              <a:spcBef>
                <a:spcPts val="1067"/>
              </a:spcBef>
              <a:buSzPts val="1400"/>
              <a:buFont typeface="Open Sans"/>
              <a:buChar char="•"/>
            </a:pPr>
            <a:r>
              <a:rPr lang="en" sz="1867">
                <a:latin typeface="Open Sans"/>
                <a:ea typeface="Open Sans"/>
                <a:cs typeface="Open Sans"/>
                <a:sym typeface="Open Sans"/>
              </a:rPr>
              <a:t>Sequences in either time (usual LSTM application) or space</a:t>
            </a:r>
            <a:endParaRPr sz="1867">
              <a:latin typeface="Open Sans"/>
              <a:ea typeface="Open Sans"/>
              <a:cs typeface="Open Sans"/>
              <a:sym typeface="Open Sans"/>
            </a:endParaRPr>
          </a:p>
          <a:p>
            <a:pPr marL="609585" indent="-423323">
              <a:lnSpc>
                <a:spcPct val="115000"/>
              </a:lnSpc>
              <a:spcBef>
                <a:spcPts val="1067"/>
              </a:spcBef>
              <a:buSzPts val="1400"/>
              <a:buFont typeface="Open Sans"/>
              <a:buChar char="•"/>
            </a:pPr>
            <a:r>
              <a:rPr lang="en" sz="1867" b="1">
                <a:latin typeface="Open Sans"/>
                <a:ea typeface="Open Sans"/>
                <a:cs typeface="Open Sans"/>
                <a:sym typeface="Open Sans"/>
              </a:rPr>
              <a:t>The ML representation allowed a much richer parameter sweep showing features not in training set</a:t>
            </a:r>
            <a:endParaRPr sz="1867" b="1">
              <a:latin typeface="Open Sans"/>
              <a:ea typeface="Open Sans"/>
              <a:cs typeface="Open Sans"/>
              <a:sym typeface="Open Sans"/>
            </a:endParaRPr>
          </a:p>
          <a:p>
            <a:pPr marL="609585" indent="-423323">
              <a:lnSpc>
                <a:spcPct val="115000"/>
              </a:lnSpc>
              <a:spcBef>
                <a:spcPts val="1067"/>
              </a:spcBef>
              <a:buClr>
                <a:srgbClr val="FF0000"/>
              </a:buClr>
              <a:buSzPts val="1400"/>
              <a:buFont typeface="Open Sans"/>
              <a:buChar char="•"/>
            </a:pPr>
            <a:r>
              <a:rPr lang="en" sz="1867" b="1">
                <a:solidFill>
                  <a:srgbClr val="FF0000"/>
                </a:solidFill>
                <a:latin typeface="Open Sans"/>
                <a:ea typeface="Open Sans"/>
                <a:cs typeface="Open Sans"/>
                <a:sym typeface="Open Sans"/>
              </a:rPr>
              <a:t>Performance improved by factor 30,000</a:t>
            </a:r>
            <a:endParaRPr sz="1867" b="1">
              <a:solidFill>
                <a:srgbClr val="FF0000"/>
              </a:solidFill>
              <a:latin typeface="Open Sans"/>
              <a:ea typeface="Open Sans"/>
              <a:cs typeface="Open Sans"/>
              <a:sym typeface="Open Sans"/>
            </a:endParaRPr>
          </a:p>
        </p:txBody>
      </p:sp>
      <p:sp>
        <p:nvSpPr>
          <p:cNvPr id="2" name="Date Placeholder 1">
            <a:extLst>
              <a:ext uri="{FF2B5EF4-FFF2-40B4-BE49-F238E27FC236}">
                <a16:creationId xmlns:a16="http://schemas.microsoft.com/office/drawing/2014/main" id="{8E9C2FC7-BF15-4905-B4D3-F6AE1798652E}"/>
              </a:ext>
            </a:extLst>
          </p:cNvPr>
          <p:cNvSpPr>
            <a:spLocks noGrp="1"/>
          </p:cNvSpPr>
          <p:nvPr>
            <p:ph type="dt" sz="half" idx="10"/>
          </p:nvPr>
        </p:nvSpPr>
        <p:spPr/>
        <p:txBody>
          <a:bodyPr/>
          <a:lstStyle/>
          <a:p>
            <a:r>
              <a:rPr lang="en-US">
                <a:solidFill>
                  <a:prstClr val="black">
                    <a:tint val="75000"/>
                  </a:prstClr>
                </a:solidFill>
              </a:rPr>
              <a:t>9/17/2019</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pic>
        <p:nvPicPr>
          <p:cNvPr id="946" name="Google Shape;946;p105"/>
          <p:cNvPicPr preferRelativeResize="0"/>
          <p:nvPr/>
        </p:nvPicPr>
        <p:blipFill rotWithShape="1">
          <a:blip r:embed="rId3">
            <a:alphaModFix/>
          </a:blip>
          <a:srcRect/>
          <a:stretch/>
        </p:blipFill>
        <p:spPr>
          <a:xfrm>
            <a:off x="4390767" y="1"/>
            <a:ext cx="7801221" cy="6259201"/>
          </a:xfrm>
          <a:prstGeom prst="rect">
            <a:avLst/>
          </a:prstGeom>
          <a:noFill/>
          <a:ln>
            <a:noFill/>
          </a:ln>
        </p:spPr>
      </p:pic>
      <p:sp>
        <p:nvSpPr>
          <p:cNvPr id="947" name="Google Shape;947;p105"/>
          <p:cNvSpPr txBox="1">
            <a:spLocks noGrp="1"/>
          </p:cNvSpPr>
          <p:nvPr>
            <p:ph type="sldNum" idx="12"/>
          </p:nvPr>
        </p:nvSpPr>
        <p:spPr>
          <a:xfrm>
            <a:off x="276967" y="6386200"/>
            <a:ext cx="8564800" cy="472000"/>
          </a:xfrm>
          <a:prstGeom prst="rect">
            <a:avLst/>
          </a:prstGeom>
          <a:noFill/>
          <a:ln>
            <a:noFill/>
          </a:ln>
        </p:spPr>
        <p:txBody>
          <a:bodyPr spcFirstLastPara="1" vert="horz" wrap="square" lIns="91433" tIns="45700" rIns="91433" bIns="45700" rtlCol="0" anchor="ctr" anchorCtr="0">
            <a:noAutofit/>
          </a:bodyPr>
          <a:lstStyle/>
          <a:p>
            <a:pPr algn="l"/>
            <a:r>
              <a:rPr lang="en"/>
              <a:t>PERSPECTIVES ON HIGH-PERFORMANCE COMPUTING IN A BIG DATA WORLD</a:t>
            </a:r>
            <a:endParaRPr/>
          </a:p>
        </p:txBody>
      </p:sp>
      <p:cxnSp>
        <p:nvCxnSpPr>
          <p:cNvPr id="948" name="Google Shape;948;p105"/>
          <p:cNvCxnSpPr/>
          <p:nvPr/>
        </p:nvCxnSpPr>
        <p:spPr>
          <a:xfrm>
            <a:off x="472633" y="2994900"/>
            <a:ext cx="2517200" cy="0"/>
          </a:xfrm>
          <a:prstGeom prst="straightConnector1">
            <a:avLst/>
          </a:prstGeom>
          <a:noFill/>
          <a:ln w="19050" cap="flat" cmpd="sng">
            <a:solidFill>
              <a:srgbClr val="B30838"/>
            </a:solidFill>
            <a:prstDash val="solid"/>
            <a:round/>
            <a:headEnd type="none" w="med" len="med"/>
            <a:tailEnd type="none" w="med" len="med"/>
          </a:ln>
        </p:spPr>
      </p:cxnSp>
      <p:sp>
        <p:nvSpPr>
          <p:cNvPr id="949" name="Google Shape;949;p105"/>
          <p:cNvSpPr txBox="1">
            <a:spLocks noGrp="1"/>
          </p:cNvSpPr>
          <p:nvPr>
            <p:ph type="title"/>
          </p:nvPr>
        </p:nvSpPr>
        <p:spPr>
          <a:xfrm>
            <a:off x="378567" y="469433"/>
            <a:ext cx="4233200" cy="2384000"/>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 sz="2400">
                <a:solidFill>
                  <a:srgbClr val="515151"/>
                </a:solidFill>
              </a:rPr>
              <a:t>Massive computational acceleration by using neural networks to emulate mechanism based biological models</a:t>
            </a:r>
            <a:endParaRPr sz="2400">
              <a:solidFill>
                <a:srgbClr val="515151"/>
              </a:solidFill>
            </a:endParaRPr>
          </a:p>
        </p:txBody>
      </p:sp>
      <p:sp>
        <p:nvSpPr>
          <p:cNvPr id="950" name="Google Shape;950;p105"/>
          <p:cNvSpPr txBox="1">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33</a:t>
            </a:fld>
            <a:endParaRPr/>
          </a:p>
        </p:txBody>
      </p:sp>
      <p:sp>
        <p:nvSpPr>
          <p:cNvPr id="2" name="Date Placeholder 1">
            <a:extLst>
              <a:ext uri="{FF2B5EF4-FFF2-40B4-BE49-F238E27FC236}">
                <a16:creationId xmlns:a16="http://schemas.microsoft.com/office/drawing/2014/main" id="{89084524-F829-469F-B50E-EE10825D9971}"/>
              </a:ext>
            </a:extLst>
          </p:cNvPr>
          <p:cNvSpPr>
            <a:spLocks noGrp="1"/>
          </p:cNvSpPr>
          <p:nvPr>
            <p:ph type="dt" sz="half" idx="10"/>
          </p:nvPr>
        </p:nvSpPr>
        <p:spPr/>
        <p:txBody>
          <a:bodyPr/>
          <a:lstStyle/>
          <a:p>
            <a:r>
              <a:rPr lang="en-US">
                <a:solidFill>
                  <a:prstClr val="black">
                    <a:tint val="75000"/>
                  </a:prstClr>
                </a:solidFill>
              </a:rPr>
              <a:t>9/17/2019</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pic>
        <p:nvPicPr>
          <p:cNvPr id="767" name="Google Shape;767;p91" descr="A picture containing map, text&#10;&#10;Description automatically generated"/>
          <p:cNvPicPr preferRelativeResize="0"/>
          <p:nvPr/>
        </p:nvPicPr>
        <p:blipFill rotWithShape="1">
          <a:blip r:embed="rId3">
            <a:alphaModFix/>
          </a:blip>
          <a:srcRect r="7123"/>
          <a:stretch/>
        </p:blipFill>
        <p:spPr>
          <a:xfrm>
            <a:off x="4772101" y="628716"/>
            <a:ext cx="7419899" cy="5600568"/>
          </a:xfrm>
          <a:prstGeom prst="rect">
            <a:avLst/>
          </a:prstGeom>
          <a:noFill/>
          <a:ln>
            <a:noFill/>
          </a:ln>
        </p:spPr>
      </p:pic>
      <p:sp>
        <p:nvSpPr>
          <p:cNvPr id="768" name="Google Shape;768;p91"/>
          <p:cNvSpPr/>
          <p:nvPr/>
        </p:nvSpPr>
        <p:spPr>
          <a:xfrm>
            <a:off x="0" y="1676733"/>
            <a:ext cx="4658000" cy="4473600"/>
          </a:xfrm>
          <a:prstGeom prst="rect">
            <a:avLst/>
          </a:prstGeom>
          <a:solidFill>
            <a:srgbClr val="EFEFEF"/>
          </a:solidFill>
          <a:ln>
            <a:noFill/>
          </a:ln>
        </p:spPr>
        <p:txBody>
          <a:bodyPr spcFirstLastPara="1" wrap="square" lIns="121900" tIns="121900" rIns="121900" bIns="121900" anchor="ctr" anchorCtr="0">
            <a:noAutofit/>
          </a:bodyPr>
          <a:lstStyle/>
          <a:p>
            <a:endParaRPr sz="2400"/>
          </a:p>
        </p:txBody>
      </p:sp>
      <p:sp>
        <p:nvSpPr>
          <p:cNvPr id="769" name="Google Shape;769;p91"/>
          <p:cNvSpPr txBox="1">
            <a:spLocks noGrp="1"/>
          </p:cNvSpPr>
          <p:nvPr>
            <p:ph type="body" idx="1"/>
          </p:nvPr>
        </p:nvSpPr>
        <p:spPr>
          <a:xfrm>
            <a:off x="0" y="1804900"/>
            <a:ext cx="4800800" cy="4280000"/>
          </a:xfrm>
          <a:prstGeom prst="rect">
            <a:avLst/>
          </a:prstGeom>
          <a:noFill/>
          <a:ln>
            <a:noFill/>
          </a:ln>
        </p:spPr>
        <p:txBody>
          <a:bodyPr spcFirstLastPara="1" vert="horz" wrap="square" lIns="91433" tIns="45700" rIns="91433" bIns="45700" rtlCol="0" anchor="t" anchorCtr="0">
            <a:noAutofit/>
          </a:bodyPr>
          <a:lstStyle/>
          <a:p>
            <a:pPr marL="243834" indent="-240447">
              <a:lnSpc>
                <a:spcPct val="115000"/>
              </a:lnSpc>
              <a:spcBef>
                <a:spcPts val="1067"/>
              </a:spcBef>
              <a:buSzPts val="1400"/>
              <a:buFont typeface="Open Sans"/>
              <a:buChar char="•"/>
            </a:pPr>
            <a:r>
              <a:rPr lang="en" sz="1867">
                <a:latin typeface="Open Sans"/>
                <a:ea typeface="Open Sans"/>
                <a:cs typeface="Open Sans"/>
                <a:sym typeface="Open Sans"/>
              </a:rPr>
              <a:t>This is classic Autotuning and one optimizes some mix of performance and quality of results with the learning network inputting the configuration parameters of the computation. </a:t>
            </a:r>
            <a:endParaRPr sz="1867">
              <a:latin typeface="Open Sans"/>
              <a:ea typeface="Open Sans"/>
              <a:cs typeface="Open Sans"/>
              <a:sym typeface="Open Sans"/>
            </a:endParaRPr>
          </a:p>
          <a:p>
            <a:pPr marL="243834" indent="-240447">
              <a:lnSpc>
                <a:spcPct val="115000"/>
              </a:lnSpc>
              <a:spcBef>
                <a:spcPts val="1067"/>
              </a:spcBef>
              <a:buSzPts val="1400"/>
              <a:buFont typeface="Open Sans"/>
              <a:buChar char="•"/>
            </a:pPr>
            <a:r>
              <a:rPr lang="en" sz="1867">
                <a:latin typeface="Open Sans"/>
                <a:ea typeface="Open Sans"/>
                <a:cs typeface="Open Sans"/>
                <a:sym typeface="Open Sans"/>
              </a:rPr>
              <a:t>This includes initial values and also dynamic choices such as block sizes for cache use, variable step sizes in space and time. </a:t>
            </a:r>
            <a:endParaRPr sz="1867">
              <a:latin typeface="Open Sans"/>
              <a:ea typeface="Open Sans"/>
              <a:cs typeface="Open Sans"/>
              <a:sym typeface="Open Sans"/>
            </a:endParaRPr>
          </a:p>
          <a:p>
            <a:pPr marL="243834" indent="-240447">
              <a:lnSpc>
                <a:spcPct val="115000"/>
              </a:lnSpc>
              <a:spcBef>
                <a:spcPts val="1067"/>
              </a:spcBef>
              <a:buSzPts val="1400"/>
              <a:buFont typeface="Open Sans"/>
              <a:buChar char="•"/>
            </a:pPr>
            <a:r>
              <a:rPr lang="en" sz="1867">
                <a:latin typeface="Open Sans"/>
                <a:ea typeface="Open Sans"/>
                <a:cs typeface="Open Sans"/>
                <a:sym typeface="Open Sans"/>
              </a:rPr>
              <a:t>It can also include discrete choices as to the type of solver to be used.</a:t>
            </a:r>
            <a:endParaRPr sz="1867">
              <a:latin typeface="Open Sans"/>
              <a:ea typeface="Open Sans"/>
              <a:cs typeface="Open Sans"/>
              <a:sym typeface="Open Sans"/>
            </a:endParaRPr>
          </a:p>
        </p:txBody>
      </p:sp>
      <p:cxnSp>
        <p:nvCxnSpPr>
          <p:cNvPr id="771" name="Google Shape;771;p91"/>
          <p:cNvCxnSpPr/>
          <p:nvPr/>
        </p:nvCxnSpPr>
        <p:spPr>
          <a:xfrm>
            <a:off x="472633" y="1503633"/>
            <a:ext cx="2517200" cy="0"/>
          </a:xfrm>
          <a:prstGeom prst="straightConnector1">
            <a:avLst/>
          </a:prstGeom>
          <a:noFill/>
          <a:ln w="19050" cap="flat" cmpd="sng">
            <a:solidFill>
              <a:srgbClr val="B30838"/>
            </a:solidFill>
            <a:prstDash val="solid"/>
            <a:round/>
            <a:headEnd type="none" w="med" len="med"/>
            <a:tailEnd type="none" w="med" len="med"/>
          </a:ln>
        </p:spPr>
      </p:cxnSp>
      <p:sp>
        <p:nvSpPr>
          <p:cNvPr id="772" name="Google Shape;772;p91"/>
          <p:cNvSpPr txBox="1">
            <a:spLocks noGrp="1"/>
          </p:cNvSpPr>
          <p:nvPr>
            <p:ph type="title"/>
          </p:nvPr>
        </p:nvSpPr>
        <p:spPr>
          <a:xfrm>
            <a:off x="146712" y="189541"/>
            <a:ext cx="11898576" cy="726000"/>
          </a:xfrm>
          <a:prstGeom prst="rect">
            <a:avLst/>
          </a:prstGeom>
        </p:spPr>
        <p:txBody>
          <a:bodyPr spcFirstLastPara="1" vert="horz" wrap="square" lIns="91433" tIns="45700" rIns="91433" bIns="45700" rtlCol="0" anchor="ctr" anchorCtr="0">
            <a:noAutofit/>
          </a:bodyPr>
          <a:lstStyle/>
          <a:p>
            <a:pPr lvl="0">
              <a:lnSpc>
                <a:spcPct val="115000"/>
              </a:lnSpc>
            </a:pPr>
            <a:r>
              <a:rPr lang="en-US" sz="2800" dirty="0">
                <a:solidFill>
                  <a:srgbClr val="C00000"/>
                </a:solidFill>
                <a:latin typeface="Arial" panose="020B0604020202020204" pitchFamily="34" charset="0"/>
                <a:cs typeface="Arial" panose="020B0604020202020204" pitchFamily="34" charset="0"/>
              </a:rPr>
              <a:t>1. Improving Simulation with Configurations and Integration of Data</a:t>
            </a:r>
            <a:br>
              <a:rPr lang="en-US" sz="28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1.1 </a:t>
            </a:r>
            <a:r>
              <a:rPr lang="en" sz="2400" dirty="0">
                <a:latin typeface="Arial" panose="020B0604020202020204" pitchFamily="34" charset="0"/>
                <a:cs typeface="Arial" panose="020B0604020202020204" pitchFamily="34" charset="0"/>
              </a:rPr>
              <a:t>MLAutoTuningHPC: Learning Configurations</a:t>
            </a:r>
            <a:endParaRPr sz="2800" dirty="0">
              <a:latin typeface="Arial" panose="020B0604020202020204" pitchFamily="34" charset="0"/>
              <a:cs typeface="Arial" panose="020B0604020202020204" pitchFamily="34" charset="0"/>
            </a:endParaRPr>
          </a:p>
        </p:txBody>
      </p:sp>
      <p:sp>
        <p:nvSpPr>
          <p:cNvPr id="773" name="Google Shape;773;p91"/>
          <p:cNvSpPr txBox="1">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34</a:t>
            </a:fld>
            <a:endParaRPr/>
          </a:p>
        </p:txBody>
      </p:sp>
      <p:sp>
        <p:nvSpPr>
          <p:cNvPr id="2" name="Date Placeholder 1">
            <a:extLst>
              <a:ext uri="{FF2B5EF4-FFF2-40B4-BE49-F238E27FC236}">
                <a16:creationId xmlns:a16="http://schemas.microsoft.com/office/drawing/2014/main" id="{D8C1D64B-B7A4-416D-A9D4-39344C32896E}"/>
              </a:ext>
            </a:extLst>
          </p:cNvPr>
          <p:cNvSpPr>
            <a:spLocks noGrp="1"/>
          </p:cNvSpPr>
          <p:nvPr>
            <p:ph type="dt" sz="half" idx="10"/>
          </p:nvPr>
        </p:nvSpPr>
        <p:spPr/>
        <p:txBody>
          <a:bodyPr/>
          <a:lstStyle/>
          <a:p>
            <a:r>
              <a:rPr lang="en-US">
                <a:solidFill>
                  <a:prstClr val="black">
                    <a:tint val="75000"/>
                  </a:prstClr>
                </a:solidFill>
              </a:rPr>
              <a:t>9/17/2019</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92"/>
          <p:cNvSpPr txBox="1">
            <a:spLocks noGrp="1"/>
          </p:cNvSpPr>
          <p:nvPr>
            <p:ph type="body" idx="1"/>
          </p:nvPr>
        </p:nvSpPr>
        <p:spPr>
          <a:xfrm>
            <a:off x="213867" y="1443533"/>
            <a:ext cx="7712000" cy="1701200"/>
          </a:xfrm>
          <a:prstGeom prst="rect">
            <a:avLst/>
          </a:prstGeom>
          <a:noFill/>
          <a:ln>
            <a:noFill/>
          </a:ln>
        </p:spPr>
        <p:txBody>
          <a:bodyPr spcFirstLastPara="1" vert="horz" wrap="square" lIns="91433" tIns="45700" rIns="91433" bIns="45700" rtlCol="0" anchor="t" anchorCtr="0">
            <a:noAutofit/>
          </a:bodyPr>
          <a:lstStyle/>
          <a:p>
            <a:pPr marL="609585" indent="-423323">
              <a:lnSpc>
                <a:spcPct val="115000"/>
              </a:lnSpc>
              <a:spcBef>
                <a:spcPts val="0"/>
              </a:spcBef>
              <a:buSzPts val="1400"/>
              <a:buFont typeface="Open Sans"/>
              <a:buChar char="•"/>
            </a:pPr>
            <a:r>
              <a:rPr lang="en" sz="1867">
                <a:latin typeface="Open Sans"/>
                <a:ea typeface="Open Sans"/>
                <a:cs typeface="Open Sans"/>
                <a:sym typeface="Open Sans"/>
              </a:rPr>
              <a:t>Integration of machine learning (ML) methods for parameter prediction for MD simulations by demonstrating how they were realized in MD simulations of ions near </a:t>
            </a:r>
            <a:r>
              <a:rPr lang="en" sz="1867" b="1">
                <a:latin typeface="Open Sans"/>
                <a:ea typeface="Open Sans"/>
                <a:cs typeface="Open Sans"/>
                <a:sym typeface="Open Sans"/>
              </a:rPr>
              <a:t>polarizable NPs</a:t>
            </a:r>
            <a:r>
              <a:rPr lang="en" sz="1867">
                <a:latin typeface="Open Sans"/>
                <a:ea typeface="Open Sans"/>
                <a:cs typeface="Open Sans"/>
                <a:sym typeface="Open Sans"/>
              </a:rPr>
              <a:t>.</a:t>
            </a:r>
            <a:endParaRPr sz="1867">
              <a:latin typeface="Open Sans"/>
              <a:ea typeface="Open Sans"/>
              <a:cs typeface="Open Sans"/>
              <a:sym typeface="Open Sans"/>
            </a:endParaRPr>
          </a:p>
          <a:p>
            <a:pPr marL="609585" indent="-423323">
              <a:lnSpc>
                <a:spcPct val="115000"/>
              </a:lnSpc>
              <a:spcBef>
                <a:spcPts val="1333"/>
              </a:spcBef>
              <a:spcAft>
                <a:spcPts val="1333"/>
              </a:spcAft>
              <a:buSzPts val="1400"/>
              <a:buFont typeface="Open Sans"/>
              <a:buChar char="•"/>
            </a:pPr>
            <a:r>
              <a:rPr lang="en" sz="1867">
                <a:latin typeface="Open Sans"/>
                <a:ea typeface="Open Sans"/>
                <a:cs typeface="Open Sans"/>
                <a:sym typeface="Open Sans"/>
              </a:rPr>
              <a:t>Note ML used at start and end of simulation blocks</a:t>
            </a:r>
            <a:endParaRPr sz="1867">
              <a:latin typeface="Open Sans"/>
              <a:ea typeface="Open Sans"/>
              <a:cs typeface="Open Sans"/>
              <a:sym typeface="Open Sans"/>
            </a:endParaRPr>
          </a:p>
        </p:txBody>
      </p:sp>
      <p:cxnSp>
        <p:nvCxnSpPr>
          <p:cNvPr id="780" name="Google Shape;780;p92"/>
          <p:cNvCxnSpPr/>
          <p:nvPr/>
        </p:nvCxnSpPr>
        <p:spPr>
          <a:xfrm>
            <a:off x="472633" y="1198833"/>
            <a:ext cx="2517200" cy="0"/>
          </a:xfrm>
          <a:prstGeom prst="straightConnector1">
            <a:avLst/>
          </a:prstGeom>
          <a:noFill/>
          <a:ln w="19050" cap="flat" cmpd="sng">
            <a:solidFill>
              <a:srgbClr val="B30838"/>
            </a:solidFill>
            <a:prstDash val="solid"/>
            <a:round/>
            <a:headEnd type="none" w="med" len="med"/>
            <a:tailEnd type="none" w="med" len="med"/>
          </a:ln>
        </p:spPr>
      </p:cxnSp>
      <p:sp>
        <p:nvSpPr>
          <p:cNvPr id="781" name="Google Shape;781;p92"/>
          <p:cNvSpPr txBox="1">
            <a:spLocks noGrp="1"/>
          </p:cNvSpPr>
          <p:nvPr>
            <p:ph type="title"/>
          </p:nvPr>
        </p:nvSpPr>
        <p:spPr>
          <a:xfrm>
            <a:off x="213866" y="181095"/>
            <a:ext cx="11774931" cy="726000"/>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US" sz="2400" dirty="0" err="1">
                <a:solidFill>
                  <a:srgbClr val="515151"/>
                </a:solidFill>
              </a:rPr>
              <a:t>MLAutoTuningHPC</a:t>
            </a:r>
            <a:r>
              <a:rPr lang="en-US" sz="2400" dirty="0">
                <a:solidFill>
                  <a:srgbClr val="515151"/>
                </a:solidFill>
              </a:rPr>
              <a:t>: Learning Configurations by </a:t>
            </a:r>
            <a:r>
              <a:rPr lang="en" sz="2400" dirty="0">
                <a:solidFill>
                  <a:srgbClr val="515151"/>
                </a:solidFill>
              </a:rPr>
              <a:t>Parameter Auto-tuning in Molecular Dynamics Simulations: Efficient Dynamics of Ions near Polarizable Nanoparticles (NPs)</a:t>
            </a:r>
            <a:endParaRPr sz="2400" dirty="0">
              <a:solidFill>
                <a:srgbClr val="515151"/>
              </a:solidFill>
            </a:endParaRPr>
          </a:p>
        </p:txBody>
      </p:sp>
      <p:sp>
        <p:nvSpPr>
          <p:cNvPr id="782" name="Google Shape;782;p92"/>
          <p:cNvSpPr txBox="1">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35</a:t>
            </a:fld>
            <a:endParaRPr/>
          </a:p>
        </p:txBody>
      </p:sp>
      <p:sp>
        <p:nvSpPr>
          <p:cNvPr id="783" name="Google Shape;783;p92"/>
          <p:cNvSpPr/>
          <p:nvPr/>
        </p:nvSpPr>
        <p:spPr>
          <a:xfrm>
            <a:off x="8706567" y="1364433"/>
            <a:ext cx="1896000" cy="1489200"/>
          </a:xfrm>
          <a:prstGeom prst="rect">
            <a:avLst/>
          </a:prstGeom>
          <a:solidFill>
            <a:srgbClr val="EFEFEF"/>
          </a:solidFill>
          <a:ln>
            <a:noFill/>
          </a:ln>
        </p:spPr>
        <p:txBody>
          <a:bodyPr spcFirstLastPara="1" wrap="square" lIns="121900" tIns="121900" rIns="121900" bIns="121900" anchor="ctr" anchorCtr="0">
            <a:noAutofit/>
          </a:bodyPr>
          <a:lstStyle/>
          <a:p>
            <a:endParaRPr sz="2400"/>
          </a:p>
        </p:txBody>
      </p:sp>
      <p:sp>
        <p:nvSpPr>
          <p:cNvPr id="784" name="Google Shape;784;p92"/>
          <p:cNvSpPr txBox="1">
            <a:spLocks noGrp="1"/>
          </p:cNvSpPr>
          <p:nvPr>
            <p:ph type="body" idx="1"/>
          </p:nvPr>
        </p:nvSpPr>
        <p:spPr>
          <a:xfrm>
            <a:off x="8855900" y="1348900"/>
            <a:ext cx="1896000" cy="1403200"/>
          </a:xfrm>
          <a:prstGeom prst="rect">
            <a:avLst/>
          </a:prstGeom>
          <a:noFill/>
          <a:ln>
            <a:noFill/>
          </a:ln>
        </p:spPr>
        <p:txBody>
          <a:bodyPr spcFirstLastPara="1" vert="horz" wrap="square" lIns="91433" tIns="45700" rIns="91433" bIns="45700" rtlCol="0" anchor="t" anchorCtr="0">
            <a:noAutofit/>
          </a:bodyPr>
          <a:lstStyle/>
          <a:p>
            <a:pPr marL="0" indent="0">
              <a:lnSpc>
                <a:spcPct val="115000"/>
              </a:lnSpc>
              <a:spcBef>
                <a:spcPts val="1067"/>
              </a:spcBef>
              <a:buClr>
                <a:schemeClr val="dk1"/>
              </a:buClr>
              <a:buSzPts val="1100"/>
              <a:buNone/>
            </a:pPr>
            <a:r>
              <a:rPr lang="en" sz="1600">
                <a:latin typeface="Open Sans"/>
                <a:ea typeface="Open Sans"/>
                <a:cs typeface="Open Sans"/>
                <a:sym typeface="Open Sans"/>
              </a:rPr>
              <a:t>JCS Kadupitiya, </a:t>
            </a:r>
            <a:endParaRPr sz="1600">
              <a:latin typeface="Open Sans"/>
              <a:ea typeface="Open Sans"/>
              <a:cs typeface="Open Sans"/>
              <a:sym typeface="Open Sans"/>
            </a:endParaRPr>
          </a:p>
          <a:p>
            <a:pPr marL="0" indent="0">
              <a:lnSpc>
                <a:spcPct val="115000"/>
              </a:lnSpc>
              <a:spcBef>
                <a:spcPts val="1067"/>
              </a:spcBef>
              <a:buClr>
                <a:schemeClr val="dk1"/>
              </a:buClr>
              <a:buSzPts val="1100"/>
              <a:buNone/>
            </a:pPr>
            <a:r>
              <a:rPr lang="en" sz="1600">
                <a:latin typeface="Open Sans"/>
                <a:ea typeface="Open Sans"/>
                <a:cs typeface="Open Sans"/>
                <a:sym typeface="Open Sans"/>
              </a:rPr>
              <a:t>Geoffrey Fox, </a:t>
            </a:r>
            <a:endParaRPr sz="1600">
              <a:latin typeface="Open Sans"/>
              <a:ea typeface="Open Sans"/>
              <a:cs typeface="Open Sans"/>
              <a:sym typeface="Open Sans"/>
            </a:endParaRPr>
          </a:p>
          <a:p>
            <a:pPr marL="0" indent="0">
              <a:lnSpc>
                <a:spcPct val="115000"/>
              </a:lnSpc>
              <a:spcBef>
                <a:spcPts val="1067"/>
              </a:spcBef>
              <a:buNone/>
            </a:pPr>
            <a:r>
              <a:rPr lang="en" sz="1600">
                <a:latin typeface="Open Sans"/>
                <a:ea typeface="Open Sans"/>
                <a:cs typeface="Open Sans"/>
                <a:sym typeface="Open Sans"/>
              </a:rPr>
              <a:t>Vikram Jadhao</a:t>
            </a:r>
            <a:endParaRPr sz="1600">
              <a:latin typeface="Open Sans"/>
              <a:ea typeface="Open Sans"/>
              <a:cs typeface="Open Sans"/>
              <a:sym typeface="Open Sans"/>
            </a:endParaRPr>
          </a:p>
        </p:txBody>
      </p:sp>
      <p:pic>
        <p:nvPicPr>
          <p:cNvPr id="785" name="Google Shape;785;p92" descr="channel.jpg"/>
          <p:cNvPicPr preferRelativeResize="0"/>
          <p:nvPr/>
        </p:nvPicPr>
        <p:blipFill rotWithShape="1">
          <a:blip r:embed="rId3">
            <a:alphaModFix/>
          </a:blip>
          <a:srcRect/>
          <a:stretch/>
        </p:blipFill>
        <p:spPr>
          <a:xfrm>
            <a:off x="213867" y="3261967"/>
            <a:ext cx="4270000" cy="2791133"/>
          </a:xfrm>
          <a:prstGeom prst="rect">
            <a:avLst/>
          </a:prstGeom>
          <a:noFill/>
          <a:ln>
            <a:noFill/>
          </a:ln>
        </p:spPr>
      </p:pic>
      <p:grpSp>
        <p:nvGrpSpPr>
          <p:cNvPr id="786" name="Google Shape;786;p92"/>
          <p:cNvGrpSpPr/>
          <p:nvPr/>
        </p:nvGrpSpPr>
        <p:grpSpPr>
          <a:xfrm>
            <a:off x="4578293" y="3394913"/>
            <a:ext cx="7410505" cy="2450023"/>
            <a:chOff x="723571" y="2686564"/>
            <a:chExt cx="5557879" cy="1837517"/>
          </a:xfrm>
        </p:grpSpPr>
        <p:sp>
          <p:nvSpPr>
            <p:cNvPr id="787" name="Google Shape;787;p92"/>
            <p:cNvSpPr/>
            <p:nvPr/>
          </p:nvSpPr>
          <p:spPr>
            <a:xfrm>
              <a:off x="2654420" y="3645644"/>
              <a:ext cx="647700" cy="185100"/>
            </a:xfrm>
            <a:prstGeom prst="rect">
              <a:avLst/>
            </a:prstGeom>
            <a:solidFill>
              <a:schemeClr val="accent1"/>
            </a:solidFill>
            <a:ln w="25400" cap="flat" cmpd="sng">
              <a:solidFill>
                <a:srgbClr val="42719B"/>
              </a:solidFill>
              <a:prstDash val="solid"/>
              <a:round/>
              <a:headEnd type="none" w="sm" len="sm"/>
              <a:tailEnd type="none" w="sm" len="sm"/>
            </a:ln>
          </p:spPr>
          <p:txBody>
            <a:bodyPr spcFirstLastPara="1" wrap="square" lIns="121900" tIns="60933" rIns="121900" bIns="60933" anchor="ctr" anchorCtr="0">
              <a:noAutofit/>
            </a:bodyPr>
            <a:lstStyle/>
            <a:p>
              <a:pPr algn="ctr"/>
              <a:r>
                <a:rPr lang="en" sz="1067">
                  <a:solidFill>
                    <a:srgbClr val="FFFFFF"/>
                  </a:solidFill>
                  <a:latin typeface="Arial"/>
                  <a:ea typeface="Arial"/>
                  <a:cs typeface="Arial"/>
                  <a:sym typeface="Arial"/>
                </a:rPr>
                <a:t>Testing</a:t>
              </a:r>
              <a:endParaRPr sz="2400"/>
            </a:p>
          </p:txBody>
        </p:sp>
        <p:sp>
          <p:nvSpPr>
            <p:cNvPr id="788" name="Google Shape;788;p92"/>
            <p:cNvSpPr/>
            <p:nvPr/>
          </p:nvSpPr>
          <p:spPr>
            <a:xfrm>
              <a:off x="2611725" y="3944671"/>
              <a:ext cx="704400" cy="185100"/>
            </a:xfrm>
            <a:prstGeom prst="rect">
              <a:avLst/>
            </a:prstGeom>
            <a:solidFill>
              <a:schemeClr val="accent1"/>
            </a:solidFill>
            <a:ln w="25400" cap="flat" cmpd="sng">
              <a:solidFill>
                <a:srgbClr val="42719B"/>
              </a:solidFill>
              <a:prstDash val="solid"/>
              <a:round/>
              <a:headEnd type="none" w="sm" len="sm"/>
              <a:tailEnd type="none" w="sm" len="sm"/>
            </a:ln>
          </p:spPr>
          <p:txBody>
            <a:bodyPr spcFirstLastPara="1" wrap="square" lIns="121900" tIns="60933" rIns="121900" bIns="60933" anchor="ctr" anchorCtr="0">
              <a:noAutofit/>
            </a:bodyPr>
            <a:lstStyle/>
            <a:p>
              <a:pPr algn="ctr"/>
              <a:r>
                <a:rPr lang="en" sz="1067">
                  <a:solidFill>
                    <a:srgbClr val="FFFFFF"/>
                  </a:solidFill>
                  <a:latin typeface="Arial"/>
                  <a:ea typeface="Arial"/>
                  <a:cs typeface="Arial"/>
                  <a:sym typeface="Arial"/>
                </a:rPr>
                <a:t>Training</a:t>
              </a:r>
              <a:endParaRPr sz="2400"/>
            </a:p>
          </p:txBody>
        </p:sp>
        <p:sp>
          <p:nvSpPr>
            <p:cNvPr id="789" name="Google Shape;789;p92"/>
            <p:cNvSpPr/>
            <p:nvPr/>
          </p:nvSpPr>
          <p:spPr>
            <a:xfrm>
              <a:off x="2597492" y="3097542"/>
              <a:ext cx="704400" cy="185100"/>
            </a:xfrm>
            <a:prstGeom prst="rect">
              <a:avLst/>
            </a:prstGeom>
            <a:solidFill>
              <a:srgbClr val="FF99CC"/>
            </a:solidFill>
            <a:ln w="25400" cap="flat" cmpd="sng">
              <a:solidFill>
                <a:srgbClr val="42719B"/>
              </a:solidFill>
              <a:prstDash val="solid"/>
              <a:round/>
              <a:headEnd type="none" w="sm" len="sm"/>
              <a:tailEnd type="none" w="sm" len="sm"/>
            </a:ln>
          </p:spPr>
          <p:txBody>
            <a:bodyPr spcFirstLastPara="1" wrap="square" lIns="121900" tIns="60933" rIns="121900" bIns="60933" anchor="ctr" anchorCtr="0">
              <a:noAutofit/>
            </a:bodyPr>
            <a:lstStyle/>
            <a:p>
              <a:pPr algn="ctr"/>
              <a:r>
                <a:rPr lang="en" sz="1067">
                  <a:solidFill>
                    <a:srgbClr val="FFFFFF"/>
                  </a:solidFill>
                  <a:latin typeface="Arial"/>
                  <a:ea typeface="Arial"/>
                  <a:cs typeface="Arial"/>
                  <a:sym typeface="Arial"/>
                </a:rPr>
                <a:t>Inference I</a:t>
              </a:r>
              <a:endParaRPr sz="2400"/>
            </a:p>
          </p:txBody>
        </p:sp>
        <p:sp>
          <p:nvSpPr>
            <p:cNvPr id="790" name="Google Shape;790;p92"/>
            <p:cNvSpPr/>
            <p:nvPr/>
          </p:nvSpPr>
          <p:spPr>
            <a:xfrm>
              <a:off x="2625956" y="3372571"/>
              <a:ext cx="704400" cy="185100"/>
            </a:xfrm>
            <a:prstGeom prst="rect">
              <a:avLst/>
            </a:prstGeom>
            <a:solidFill>
              <a:srgbClr val="FF99CC"/>
            </a:solidFill>
            <a:ln w="25400" cap="flat" cmpd="sng">
              <a:solidFill>
                <a:srgbClr val="42719B"/>
              </a:solidFill>
              <a:prstDash val="solid"/>
              <a:round/>
              <a:headEnd type="none" w="sm" len="sm"/>
              <a:tailEnd type="none" w="sm" len="sm"/>
            </a:ln>
          </p:spPr>
          <p:txBody>
            <a:bodyPr spcFirstLastPara="1" wrap="square" lIns="121900" tIns="60933" rIns="121900" bIns="60933" anchor="ctr" anchorCtr="0">
              <a:noAutofit/>
            </a:bodyPr>
            <a:lstStyle/>
            <a:p>
              <a:pPr algn="ctr"/>
              <a:r>
                <a:rPr lang="en" sz="1067">
                  <a:solidFill>
                    <a:srgbClr val="FFFFFF"/>
                  </a:solidFill>
                  <a:latin typeface="Arial"/>
                  <a:ea typeface="Arial"/>
                  <a:cs typeface="Arial"/>
                  <a:sym typeface="Arial"/>
                </a:rPr>
                <a:t>Inference II</a:t>
              </a:r>
              <a:endParaRPr sz="2400"/>
            </a:p>
          </p:txBody>
        </p:sp>
        <p:grpSp>
          <p:nvGrpSpPr>
            <p:cNvPr id="791" name="Google Shape;791;p92"/>
            <p:cNvGrpSpPr/>
            <p:nvPr/>
          </p:nvGrpSpPr>
          <p:grpSpPr>
            <a:xfrm>
              <a:off x="723571" y="2686564"/>
              <a:ext cx="5557879" cy="1837517"/>
              <a:chOff x="0" y="1630386"/>
              <a:chExt cx="7795062" cy="2893727"/>
            </a:xfrm>
          </p:grpSpPr>
          <p:pic>
            <p:nvPicPr>
              <p:cNvPr id="792" name="Google Shape;792;p92"/>
              <p:cNvPicPr preferRelativeResize="0"/>
              <p:nvPr/>
            </p:nvPicPr>
            <p:blipFill rotWithShape="1">
              <a:blip r:embed="rId4">
                <a:alphaModFix/>
              </a:blip>
              <a:srcRect/>
              <a:stretch/>
            </p:blipFill>
            <p:spPr>
              <a:xfrm>
                <a:off x="0" y="1630386"/>
                <a:ext cx="7795062" cy="2893727"/>
              </a:xfrm>
              <a:prstGeom prst="rect">
                <a:avLst/>
              </a:prstGeom>
              <a:noFill/>
              <a:ln>
                <a:noFill/>
              </a:ln>
            </p:spPr>
          </p:pic>
          <p:sp>
            <p:nvSpPr>
              <p:cNvPr id="793" name="Google Shape;793;p92"/>
              <p:cNvSpPr/>
              <p:nvPr/>
            </p:nvSpPr>
            <p:spPr>
              <a:xfrm>
                <a:off x="1524698" y="2079030"/>
                <a:ext cx="1119600" cy="642600"/>
              </a:xfrm>
              <a:prstGeom prst="rect">
                <a:avLst/>
              </a:prstGeom>
              <a:solidFill>
                <a:srgbClr val="D8E2F3"/>
              </a:solidFill>
              <a:ln>
                <a:noFill/>
              </a:ln>
            </p:spPr>
            <p:txBody>
              <a:bodyPr spcFirstLastPara="1" wrap="square" lIns="121900" tIns="60933" rIns="121900" bIns="60933" anchor="ctr" anchorCtr="0">
                <a:noAutofit/>
              </a:bodyPr>
              <a:lstStyle/>
              <a:p>
                <a:pPr algn="ctr"/>
                <a:r>
                  <a:rPr lang="en" sz="800">
                    <a:solidFill>
                      <a:srgbClr val="000000"/>
                    </a:solidFill>
                    <a:latin typeface="Arial"/>
                    <a:ea typeface="Arial"/>
                    <a:cs typeface="Arial"/>
                    <a:sym typeface="Arial"/>
                  </a:rPr>
                  <a:t>ML-Based Simulation Configuration</a:t>
                </a:r>
                <a:endParaRPr sz="2400"/>
              </a:p>
            </p:txBody>
          </p:sp>
          <p:sp>
            <p:nvSpPr>
              <p:cNvPr id="794" name="Google Shape;794;p92"/>
              <p:cNvSpPr/>
              <p:nvPr/>
            </p:nvSpPr>
            <p:spPr>
              <a:xfrm>
                <a:off x="1657884" y="3845607"/>
                <a:ext cx="45600" cy="45600"/>
              </a:xfrm>
              <a:prstGeom prst="rect">
                <a:avLst/>
              </a:prstGeom>
              <a:solidFill>
                <a:schemeClr val="accent1"/>
              </a:solidFill>
              <a:ln w="25400" cap="flat" cmpd="sng">
                <a:solidFill>
                  <a:srgbClr val="42719B"/>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rgbClr val="FFFFFF"/>
                  </a:solidFill>
                  <a:latin typeface="Arial"/>
                  <a:ea typeface="Arial"/>
                  <a:cs typeface="Arial"/>
                  <a:sym typeface="Arial"/>
                </a:endParaRPr>
              </a:p>
            </p:txBody>
          </p:sp>
          <p:sp>
            <p:nvSpPr>
              <p:cNvPr id="795" name="Google Shape;795;p92"/>
              <p:cNvSpPr/>
              <p:nvPr/>
            </p:nvSpPr>
            <p:spPr>
              <a:xfrm>
                <a:off x="1674249" y="3456477"/>
                <a:ext cx="777600" cy="227700"/>
              </a:xfrm>
              <a:prstGeom prst="rect">
                <a:avLst/>
              </a:prstGeom>
              <a:solidFill>
                <a:schemeClr val="accent1"/>
              </a:solidFill>
              <a:ln w="25400" cap="flat" cmpd="sng">
                <a:solidFill>
                  <a:srgbClr val="42719B"/>
                </a:solidFill>
                <a:prstDash val="solid"/>
                <a:round/>
                <a:headEnd type="none" w="sm" len="sm"/>
                <a:tailEnd type="none" w="sm" len="sm"/>
              </a:ln>
            </p:spPr>
            <p:txBody>
              <a:bodyPr spcFirstLastPara="1" wrap="square" lIns="121900" tIns="60933" rIns="121900" bIns="60933" anchor="ctr" anchorCtr="0">
                <a:noAutofit/>
              </a:bodyPr>
              <a:lstStyle/>
              <a:p>
                <a:pPr algn="ctr"/>
                <a:r>
                  <a:rPr lang="en" sz="800">
                    <a:solidFill>
                      <a:srgbClr val="FFFFFF"/>
                    </a:solidFill>
                    <a:latin typeface="Arial"/>
                    <a:ea typeface="Arial"/>
                    <a:cs typeface="Arial"/>
                    <a:sym typeface="Arial"/>
                  </a:rPr>
                  <a:t>Testing</a:t>
                </a:r>
                <a:endParaRPr sz="2400"/>
              </a:p>
            </p:txBody>
          </p:sp>
          <p:sp>
            <p:nvSpPr>
              <p:cNvPr id="796" name="Google Shape;796;p92"/>
              <p:cNvSpPr/>
              <p:nvPr/>
            </p:nvSpPr>
            <p:spPr>
              <a:xfrm>
                <a:off x="1622976" y="3824157"/>
                <a:ext cx="846000" cy="227700"/>
              </a:xfrm>
              <a:prstGeom prst="rect">
                <a:avLst/>
              </a:prstGeom>
              <a:solidFill>
                <a:schemeClr val="accent1"/>
              </a:solidFill>
              <a:ln w="25400" cap="flat" cmpd="sng">
                <a:solidFill>
                  <a:srgbClr val="42719B"/>
                </a:solidFill>
                <a:prstDash val="solid"/>
                <a:round/>
                <a:headEnd type="none" w="sm" len="sm"/>
                <a:tailEnd type="none" w="sm" len="sm"/>
              </a:ln>
            </p:spPr>
            <p:txBody>
              <a:bodyPr spcFirstLastPara="1" wrap="square" lIns="121900" tIns="60933" rIns="121900" bIns="60933" anchor="ctr" anchorCtr="0">
                <a:noAutofit/>
              </a:bodyPr>
              <a:lstStyle/>
              <a:p>
                <a:pPr algn="ctr"/>
                <a:r>
                  <a:rPr lang="en" sz="800">
                    <a:solidFill>
                      <a:srgbClr val="FFFFFF"/>
                    </a:solidFill>
                    <a:latin typeface="Arial"/>
                    <a:ea typeface="Arial"/>
                    <a:cs typeface="Arial"/>
                    <a:sym typeface="Arial"/>
                  </a:rPr>
                  <a:t>Training</a:t>
                </a:r>
                <a:endParaRPr sz="2400"/>
              </a:p>
            </p:txBody>
          </p:sp>
          <p:sp>
            <p:nvSpPr>
              <p:cNvPr id="797" name="Google Shape;797;p92"/>
              <p:cNvSpPr/>
              <p:nvPr/>
            </p:nvSpPr>
            <p:spPr>
              <a:xfrm>
                <a:off x="1617035" y="2770014"/>
                <a:ext cx="846000" cy="227700"/>
              </a:xfrm>
              <a:prstGeom prst="rect">
                <a:avLst/>
              </a:prstGeom>
              <a:solidFill>
                <a:srgbClr val="FF99CC"/>
              </a:solidFill>
              <a:ln w="25400" cap="flat" cmpd="sng">
                <a:solidFill>
                  <a:srgbClr val="42719B"/>
                </a:solidFill>
                <a:prstDash val="solid"/>
                <a:round/>
                <a:headEnd type="none" w="sm" len="sm"/>
                <a:tailEnd type="none" w="sm" len="sm"/>
              </a:ln>
            </p:spPr>
            <p:txBody>
              <a:bodyPr spcFirstLastPara="1" wrap="square" lIns="121900" tIns="60933" rIns="121900" bIns="60933" anchor="ctr" anchorCtr="0">
                <a:noAutofit/>
              </a:bodyPr>
              <a:lstStyle/>
              <a:p>
                <a:pPr algn="ctr"/>
                <a:r>
                  <a:rPr lang="en" sz="800">
                    <a:solidFill>
                      <a:srgbClr val="FFFFFF"/>
                    </a:solidFill>
                    <a:latin typeface="Arial"/>
                    <a:ea typeface="Arial"/>
                    <a:cs typeface="Arial"/>
                    <a:sym typeface="Arial"/>
                  </a:rPr>
                  <a:t>Inference I</a:t>
                </a:r>
                <a:endParaRPr sz="2400"/>
              </a:p>
            </p:txBody>
          </p:sp>
          <p:sp>
            <p:nvSpPr>
              <p:cNvPr id="798" name="Google Shape;798;p92"/>
              <p:cNvSpPr/>
              <p:nvPr/>
            </p:nvSpPr>
            <p:spPr>
              <a:xfrm>
                <a:off x="1640065" y="3120709"/>
                <a:ext cx="846000" cy="227700"/>
              </a:xfrm>
              <a:prstGeom prst="rect">
                <a:avLst/>
              </a:prstGeom>
              <a:solidFill>
                <a:srgbClr val="FF99CC"/>
              </a:solidFill>
              <a:ln w="25400" cap="flat" cmpd="sng">
                <a:solidFill>
                  <a:srgbClr val="42719B"/>
                </a:solidFill>
                <a:prstDash val="solid"/>
                <a:round/>
                <a:headEnd type="none" w="sm" len="sm"/>
                <a:tailEnd type="none" w="sm" len="sm"/>
              </a:ln>
            </p:spPr>
            <p:txBody>
              <a:bodyPr spcFirstLastPara="1" wrap="square" lIns="121900" tIns="60933" rIns="121900" bIns="60933" anchor="ctr" anchorCtr="0">
                <a:noAutofit/>
              </a:bodyPr>
              <a:lstStyle/>
              <a:p>
                <a:pPr algn="ctr"/>
                <a:r>
                  <a:rPr lang="en" sz="800">
                    <a:solidFill>
                      <a:srgbClr val="FFFFFF"/>
                    </a:solidFill>
                    <a:latin typeface="Arial"/>
                    <a:ea typeface="Arial"/>
                    <a:cs typeface="Arial"/>
                    <a:sym typeface="Arial"/>
                  </a:rPr>
                  <a:t>Inference II</a:t>
                </a:r>
                <a:endParaRPr sz="2400"/>
              </a:p>
            </p:txBody>
          </p:sp>
        </p:grpSp>
      </p:grpSp>
      <p:sp>
        <p:nvSpPr>
          <p:cNvPr id="2" name="Date Placeholder 1">
            <a:extLst>
              <a:ext uri="{FF2B5EF4-FFF2-40B4-BE49-F238E27FC236}">
                <a16:creationId xmlns:a16="http://schemas.microsoft.com/office/drawing/2014/main" id="{40CE02CD-104E-4BD9-A075-4D6183CA1B4C}"/>
              </a:ext>
            </a:extLst>
          </p:cNvPr>
          <p:cNvSpPr>
            <a:spLocks noGrp="1"/>
          </p:cNvSpPr>
          <p:nvPr>
            <p:ph type="dt" sz="half" idx="10"/>
          </p:nvPr>
        </p:nvSpPr>
        <p:spPr/>
        <p:txBody>
          <a:bodyPr/>
          <a:lstStyle/>
          <a:p>
            <a:r>
              <a:rPr lang="en-US">
                <a:solidFill>
                  <a:prstClr val="black">
                    <a:tint val="75000"/>
                  </a:prstClr>
                </a:solidFill>
              </a:rPr>
              <a:t>9/17/2019</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93"/>
          <p:cNvSpPr txBox="1">
            <a:spLocks noGrp="1"/>
          </p:cNvSpPr>
          <p:nvPr>
            <p:ph type="title"/>
          </p:nvPr>
        </p:nvSpPr>
        <p:spPr>
          <a:xfrm>
            <a:off x="78767" y="388717"/>
            <a:ext cx="4574000" cy="726000"/>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 sz="2667" dirty="0">
                <a:solidFill>
                  <a:srgbClr val="515151"/>
                </a:solidFill>
              </a:rPr>
              <a:t>Results for Nanosimulation MLAutotuning</a:t>
            </a:r>
            <a:endParaRPr sz="2133" dirty="0">
              <a:solidFill>
                <a:srgbClr val="515151"/>
              </a:solidFill>
            </a:endParaRPr>
          </a:p>
        </p:txBody>
      </p:sp>
      <p:sp>
        <p:nvSpPr>
          <p:cNvPr id="804" name="Google Shape;804;p93"/>
          <p:cNvSpPr/>
          <p:nvPr/>
        </p:nvSpPr>
        <p:spPr>
          <a:xfrm>
            <a:off x="8918300" y="802900"/>
            <a:ext cx="3273700" cy="1489200"/>
          </a:xfrm>
          <a:prstGeom prst="rect">
            <a:avLst/>
          </a:prstGeom>
          <a:solidFill>
            <a:srgbClr val="EFEFEF"/>
          </a:solidFill>
          <a:ln>
            <a:noFill/>
          </a:ln>
        </p:spPr>
        <p:txBody>
          <a:bodyPr spcFirstLastPara="1" wrap="square" lIns="121900" tIns="121900" rIns="121900" bIns="121900" anchor="ctr" anchorCtr="0">
            <a:noAutofit/>
          </a:bodyPr>
          <a:lstStyle/>
          <a:p>
            <a:endParaRPr sz="2400"/>
          </a:p>
        </p:txBody>
      </p:sp>
      <p:sp>
        <p:nvSpPr>
          <p:cNvPr id="805" name="Google Shape;805;p93"/>
          <p:cNvSpPr txBox="1">
            <a:spLocks noGrp="1"/>
          </p:cNvSpPr>
          <p:nvPr>
            <p:ph type="body" idx="1"/>
          </p:nvPr>
        </p:nvSpPr>
        <p:spPr>
          <a:xfrm>
            <a:off x="213867" y="1981532"/>
            <a:ext cx="3753600" cy="4219671"/>
          </a:xfrm>
          <a:prstGeom prst="rect">
            <a:avLst/>
          </a:prstGeom>
          <a:noFill/>
          <a:ln>
            <a:noFill/>
          </a:ln>
        </p:spPr>
        <p:txBody>
          <a:bodyPr spcFirstLastPara="1" vert="horz" wrap="square" lIns="91433" tIns="45700" rIns="91433" bIns="45700" rtlCol="0" anchor="t" anchorCtr="0">
            <a:noAutofit/>
          </a:bodyPr>
          <a:lstStyle/>
          <a:p>
            <a:pPr marL="609585" indent="-406390">
              <a:lnSpc>
                <a:spcPct val="115000"/>
              </a:lnSpc>
              <a:spcBef>
                <a:spcPts val="1067"/>
              </a:spcBef>
              <a:buSzPts val="1200"/>
              <a:buFont typeface="Open Sans"/>
              <a:buChar char="•"/>
            </a:pPr>
            <a:r>
              <a:rPr lang="en" sz="1600" dirty="0">
                <a:latin typeface="Open Sans"/>
                <a:ea typeface="Open Sans"/>
                <a:cs typeface="Open Sans"/>
                <a:sym typeface="Open Sans"/>
              </a:rPr>
              <a:t>Auto-tuning of parameters generated accurate dynamics of ions for  10 million steps while improving the stability.</a:t>
            </a:r>
            <a:endParaRPr sz="1600" dirty="0">
              <a:latin typeface="Open Sans"/>
              <a:ea typeface="Open Sans"/>
              <a:cs typeface="Open Sans"/>
              <a:sym typeface="Open Sans"/>
            </a:endParaRPr>
          </a:p>
          <a:p>
            <a:pPr marL="609585" indent="-406390">
              <a:lnSpc>
                <a:spcPct val="115000"/>
              </a:lnSpc>
              <a:spcBef>
                <a:spcPts val="1067"/>
              </a:spcBef>
              <a:buSzPts val="1200"/>
              <a:buFont typeface="Open Sans"/>
              <a:buChar char="•"/>
            </a:pPr>
            <a:r>
              <a:rPr lang="en" sz="1600" dirty="0">
                <a:latin typeface="Open Sans"/>
                <a:ea typeface="Open Sans"/>
                <a:cs typeface="Open Sans"/>
                <a:sym typeface="Open Sans"/>
              </a:rPr>
              <a:t>Integrated with ML-enhanced framework with hybrid OpenMP/MPI </a:t>
            </a:r>
            <a:endParaRPr sz="1600" dirty="0">
              <a:latin typeface="Open Sans"/>
              <a:ea typeface="Open Sans"/>
              <a:cs typeface="Open Sans"/>
              <a:sym typeface="Open Sans"/>
            </a:endParaRPr>
          </a:p>
          <a:p>
            <a:pPr marL="609585" indent="-406390">
              <a:lnSpc>
                <a:spcPct val="115000"/>
              </a:lnSpc>
              <a:spcBef>
                <a:spcPts val="1067"/>
              </a:spcBef>
              <a:buSzPts val="1200"/>
              <a:buFont typeface="Open Sans"/>
              <a:buChar char="•"/>
            </a:pPr>
            <a:r>
              <a:rPr lang="en" sz="1600" dirty="0">
                <a:latin typeface="Open Sans"/>
                <a:ea typeface="Open Sans"/>
                <a:cs typeface="Open Sans"/>
                <a:sym typeface="Open Sans"/>
              </a:rPr>
              <a:t>Maximum speedup of  3 from MLAutoTuning and a maximum speedup of  600 from the combination of ML and parallel computing.</a:t>
            </a:r>
            <a:endParaRPr sz="1600" dirty="0">
              <a:latin typeface="Open Sans"/>
              <a:ea typeface="Open Sans"/>
              <a:cs typeface="Open Sans"/>
              <a:sym typeface="Open Sans"/>
            </a:endParaRPr>
          </a:p>
        </p:txBody>
      </p:sp>
      <p:cxnSp>
        <p:nvCxnSpPr>
          <p:cNvPr id="807" name="Google Shape;807;p93"/>
          <p:cNvCxnSpPr/>
          <p:nvPr/>
        </p:nvCxnSpPr>
        <p:spPr>
          <a:xfrm>
            <a:off x="472633" y="1808433"/>
            <a:ext cx="2517200" cy="0"/>
          </a:xfrm>
          <a:prstGeom prst="straightConnector1">
            <a:avLst/>
          </a:prstGeom>
          <a:noFill/>
          <a:ln w="19050" cap="flat" cmpd="sng">
            <a:solidFill>
              <a:srgbClr val="B30838"/>
            </a:solidFill>
            <a:prstDash val="solid"/>
            <a:round/>
            <a:headEnd type="none" w="med" len="med"/>
            <a:tailEnd type="none" w="med" len="med"/>
          </a:ln>
        </p:spPr>
      </p:cxnSp>
      <p:sp>
        <p:nvSpPr>
          <p:cNvPr id="808" name="Google Shape;808;p93"/>
          <p:cNvSpPr txBox="1">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36</a:t>
            </a:fld>
            <a:endParaRPr/>
          </a:p>
        </p:txBody>
      </p:sp>
      <p:pic>
        <p:nvPicPr>
          <p:cNvPr id="809" name="Google Shape;809;p93"/>
          <p:cNvPicPr preferRelativeResize="0"/>
          <p:nvPr/>
        </p:nvPicPr>
        <p:blipFill rotWithShape="1">
          <a:blip r:embed="rId3">
            <a:alphaModFix/>
          </a:blip>
          <a:srcRect b="42266"/>
          <a:stretch/>
        </p:blipFill>
        <p:spPr>
          <a:xfrm>
            <a:off x="4193316" y="3162100"/>
            <a:ext cx="4420184" cy="3039115"/>
          </a:xfrm>
          <a:prstGeom prst="rect">
            <a:avLst/>
          </a:prstGeom>
          <a:noFill/>
          <a:ln>
            <a:noFill/>
          </a:ln>
        </p:spPr>
      </p:pic>
      <p:pic>
        <p:nvPicPr>
          <p:cNvPr id="810" name="Google Shape;810;p93"/>
          <p:cNvPicPr preferRelativeResize="0"/>
          <p:nvPr/>
        </p:nvPicPr>
        <p:blipFill rotWithShape="1">
          <a:blip r:embed="rId4">
            <a:alphaModFix/>
          </a:blip>
          <a:srcRect l="-650" t="4487" r="650" b="38774"/>
          <a:stretch/>
        </p:blipFill>
        <p:spPr>
          <a:xfrm>
            <a:off x="4481100" y="265234"/>
            <a:ext cx="4484933" cy="2935300"/>
          </a:xfrm>
          <a:prstGeom prst="rect">
            <a:avLst/>
          </a:prstGeom>
          <a:noFill/>
          <a:ln>
            <a:noFill/>
          </a:ln>
        </p:spPr>
      </p:pic>
      <p:sp>
        <p:nvSpPr>
          <p:cNvPr id="811" name="Google Shape;811;p93"/>
          <p:cNvSpPr txBox="1">
            <a:spLocks noGrp="1"/>
          </p:cNvSpPr>
          <p:nvPr>
            <p:ph type="body" idx="1"/>
          </p:nvPr>
        </p:nvSpPr>
        <p:spPr>
          <a:xfrm>
            <a:off x="8991600" y="677767"/>
            <a:ext cx="3147200" cy="1504733"/>
          </a:xfrm>
          <a:prstGeom prst="rect">
            <a:avLst/>
          </a:prstGeom>
          <a:noFill/>
          <a:ln>
            <a:noFill/>
          </a:ln>
        </p:spPr>
        <p:txBody>
          <a:bodyPr spcFirstLastPara="1" vert="horz" wrap="square" lIns="91433" tIns="45700" rIns="91433" bIns="45700" rtlCol="0" anchor="t" anchorCtr="0">
            <a:noAutofit/>
          </a:bodyPr>
          <a:lstStyle/>
          <a:p>
            <a:pPr marL="0" indent="0">
              <a:lnSpc>
                <a:spcPct val="115000"/>
              </a:lnSpc>
              <a:spcBef>
                <a:spcPts val="1067"/>
              </a:spcBef>
              <a:buNone/>
            </a:pPr>
            <a:r>
              <a:rPr lang="en" sz="1600" dirty="0">
                <a:latin typeface="Open Sans"/>
                <a:ea typeface="Open Sans"/>
                <a:cs typeface="Open Sans"/>
                <a:sym typeface="Open Sans"/>
              </a:rPr>
              <a:t>Key characteristics of simulated system showing greater stability for ML enabled adaptive approach.</a:t>
            </a:r>
            <a:endParaRPr sz="1600" dirty="0">
              <a:latin typeface="Open Sans"/>
              <a:ea typeface="Open Sans"/>
              <a:cs typeface="Open Sans"/>
              <a:sym typeface="Open Sans"/>
            </a:endParaRPr>
          </a:p>
        </p:txBody>
      </p:sp>
      <p:sp>
        <p:nvSpPr>
          <p:cNvPr id="812" name="Google Shape;812;p93"/>
          <p:cNvSpPr/>
          <p:nvPr/>
        </p:nvSpPr>
        <p:spPr>
          <a:xfrm>
            <a:off x="8637367" y="3593167"/>
            <a:ext cx="3147200" cy="2131600"/>
          </a:xfrm>
          <a:prstGeom prst="rect">
            <a:avLst/>
          </a:prstGeom>
          <a:solidFill>
            <a:srgbClr val="EFEFEF"/>
          </a:solidFill>
          <a:ln>
            <a:noFill/>
          </a:ln>
        </p:spPr>
        <p:txBody>
          <a:bodyPr spcFirstLastPara="1" wrap="square" lIns="121900" tIns="121900" rIns="121900" bIns="121900" anchor="ctr" anchorCtr="0">
            <a:noAutofit/>
          </a:bodyPr>
          <a:lstStyle/>
          <a:p>
            <a:endParaRPr sz="2400"/>
          </a:p>
        </p:txBody>
      </p:sp>
      <p:sp>
        <p:nvSpPr>
          <p:cNvPr id="813" name="Google Shape;813;p93"/>
          <p:cNvSpPr txBox="1">
            <a:spLocks noGrp="1"/>
          </p:cNvSpPr>
          <p:nvPr>
            <p:ph type="body" idx="1"/>
          </p:nvPr>
        </p:nvSpPr>
        <p:spPr>
          <a:xfrm>
            <a:off x="8685100" y="3577633"/>
            <a:ext cx="3147200" cy="1403200"/>
          </a:xfrm>
          <a:prstGeom prst="rect">
            <a:avLst/>
          </a:prstGeom>
          <a:noFill/>
          <a:ln>
            <a:noFill/>
          </a:ln>
        </p:spPr>
        <p:txBody>
          <a:bodyPr spcFirstLastPara="1" vert="horz" wrap="square" lIns="91433" tIns="45700" rIns="91433" bIns="45700" rtlCol="0" anchor="t" anchorCtr="0">
            <a:noAutofit/>
          </a:bodyPr>
          <a:lstStyle/>
          <a:p>
            <a:pPr marL="0" indent="0">
              <a:lnSpc>
                <a:spcPct val="115000"/>
              </a:lnSpc>
              <a:spcBef>
                <a:spcPts val="1067"/>
              </a:spcBef>
              <a:buClr>
                <a:schemeClr val="dk1"/>
              </a:buClr>
              <a:buSzPts val="1100"/>
              <a:buNone/>
            </a:pPr>
            <a:r>
              <a:rPr lang="en" sz="1600">
                <a:latin typeface="Open Sans"/>
                <a:ea typeface="Open Sans"/>
                <a:cs typeface="Open Sans"/>
                <a:sym typeface="Open Sans"/>
              </a:rPr>
              <a:t>Quality of simulation measured by time simulated per step with increasing use of ML enhancements. (Larger is better).</a:t>
            </a:r>
            <a:endParaRPr sz="1600">
              <a:latin typeface="Open Sans"/>
              <a:ea typeface="Open Sans"/>
              <a:cs typeface="Open Sans"/>
              <a:sym typeface="Open Sans"/>
            </a:endParaRPr>
          </a:p>
          <a:p>
            <a:pPr marL="0" indent="0">
              <a:lnSpc>
                <a:spcPct val="115000"/>
              </a:lnSpc>
              <a:spcBef>
                <a:spcPts val="1067"/>
              </a:spcBef>
              <a:buNone/>
            </a:pPr>
            <a:r>
              <a:rPr lang="en" sz="1600">
                <a:latin typeface="Open Sans"/>
                <a:ea typeface="Open Sans"/>
                <a:cs typeface="Open Sans"/>
                <a:sym typeface="Open Sans"/>
              </a:rPr>
              <a:t>Inset is timestep used</a:t>
            </a:r>
            <a:endParaRPr sz="1600">
              <a:latin typeface="Open Sans"/>
              <a:ea typeface="Open Sans"/>
              <a:cs typeface="Open Sans"/>
              <a:sym typeface="Open Sans"/>
            </a:endParaRPr>
          </a:p>
        </p:txBody>
      </p:sp>
      <p:sp>
        <p:nvSpPr>
          <p:cNvPr id="2" name="Date Placeholder 1">
            <a:extLst>
              <a:ext uri="{FF2B5EF4-FFF2-40B4-BE49-F238E27FC236}">
                <a16:creationId xmlns:a16="http://schemas.microsoft.com/office/drawing/2014/main" id="{683DA6D1-8FBA-403D-BF66-0A33AD3C3B93}"/>
              </a:ext>
            </a:extLst>
          </p:cNvPr>
          <p:cNvSpPr>
            <a:spLocks noGrp="1"/>
          </p:cNvSpPr>
          <p:nvPr>
            <p:ph type="dt" sz="half" idx="10"/>
          </p:nvPr>
        </p:nvSpPr>
        <p:spPr/>
        <p:txBody>
          <a:bodyPr/>
          <a:lstStyle/>
          <a:p>
            <a:r>
              <a:rPr lang="en-US">
                <a:solidFill>
                  <a:prstClr val="black">
                    <a:tint val="75000"/>
                  </a:prstClr>
                </a:solidFill>
              </a:rPr>
              <a:t>9/17/2019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8" name="Google Shape;768;p91"/>
          <p:cNvSpPr/>
          <p:nvPr/>
        </p:nvSpPr>
        <p:spPr>
          <a:xfrm>
            <a:off x="394631" y="1604319"/>
            <a:ext cx="4770681" cy="4823803"/>
          </a:xfrm>
          <a:prstGeom prst="rect">
            <a:avLst/>
          </a:prstGeom>
          <a:solidFill>
            <a:srgbClr val="EFEFEF"/>
          </a:solidFill>
          <a:ln>
            <a:noFill/>
          </a:ln>
        </p:spPr>
        <p:txBody>
          <a:bodyPr spcFirstLastPara="1" wrap="square" lIns="121900" tIns="121900" rIns="121900" bIns="121900" anchor="ctr" anchorCtr="0">
            <a:noAutofit/>
          </a:bodyPr>
          <a:lstStyle/>
          <a:p>
            <a:endParaRPr sz="2400"/>
          </a:p>
        </p:txBody>
      </p:sp>
      <p:sp>
        <p:nvSpPr>
          <p:cNvPr id="769" name="Google Shape;769;p91"/>
          <p:cNvSpPr txBox="1">
            <a:spLocks noGrp="1"/>
          </p:cNvSpPr>
          <p:nvPr>
            <p:ph type="body" idx="1"/>
          </p:nvPr>
        </p:nvSpPr>
        <p:spPr>
          <a:xfrm>
            <a:off x="394630" y="1503633"/>
            <a:ext cx="4800800" cy="4280000"/>
          </a:xfrm>
          <a:prstGeom prst="rect">
            <a:avLst/>
          </a:prstGeom>
          <a:noFill/>
          <a:ln>
            <a:noFill/>
          </a:ln>
        </p:spPr>
        <p:txBody>
          <a:bodyPr spcFirstLastPara="1" vert="horz" wrap="square" lIns="91433" tIns="45700" rIns="91433" bIns="45700" rtlCol="0" anchor="t" anchorCtr="0">
            <a:noAutofit/>
          </a:bodyPr>
          <a:lstStyle/>
          <a:p>
            <a:pPr marL="243834" indent="-240447">
              <a:lnSpc>
                <a:spcPct val="115000"/>
              </a:lnSpc>
              <a:spcBef>
                <a:spcPts val="1067"/>
              </a:spcBef>
              <a:buSzPts val="1400"/>
              <a:buFont typeface="Open Sans"/>
              <a:buChar char="•"/>
            </a:pPr>
            <a:r>
              <a:rPr lang="en-US" sz="2400" dirty="0">
                <a:latin typeface="Open Sans"/>
                <a:ea typeface="Open Sans"/>
                <a:cs typeface="Open Sans"/>
                <a:sym typeface="Open Sans"/>
              </a:rPr>
              <a:t>One can use observational data to set up simulations in optimized fashion</a:t>
            </a:r>
          </a:p>
          <a:p>
            <a:pPr marL="243834" indent="-240447">
              <a:lnSpc>
                <a:spcPct val="115000"/>
              </a:lnSpc>
              <a:spcBef>
                <a:spcPts val="1067"/>
              </a:spcBef>
              <a:buSzPts val="1400"/>
              <a:buFont typeface="Open Sans"/>
              <a:buChar char="•"/>
            </a:pPr>
            <a:r>
              <a:rPr lang="en-US" sz="2400" dirty="0">
                <a:latin typeface="Open Sans"/>
                <a:ea typeface="Open Sans"/>
                <a:cs typeface="Open Sans"/>
                <a:sym typeface="Open Sans"/>
              </a:rPr>
              <a:t>Particularly effective in agent-based models where tuning agent (model) parameters to optimize their predictions versus available empirical data presents one of the greatest challenges in model construction</a:t>
            </a:r>
          </a:p>
        </p:txBody>
      </p:sp>
      <p:cxnSp>
        <p:nvCxnSpPr>
          <p:cNvPr id="771" name="Google Shape;771;p91"/>
          <p:cNvCxnSpPr/>
          <p:nvPr/>
        </p:nvCxnSpPr>
        <p:spPr>
          <a:xfrm>
            <a:off x="472633" y="1503633"/>
            <a:ext cx="2517200" cy="0"/>
          </a:xfrm>
          <a:prstGeom prst="straightConnector1">
            <a:avLst/>
          </a:prstGeom>
          <a:noFill/>
          <a:ln w="19050" cap="flat" cmpd="sng">
            <a:solidFill>
              <a:srgbClr val="B30838"/>
            </a:solidFill>
            <a:prstDash val="solid"/>
            <a:round/>
            <a:headEnd type="none" w="med" len="med"/>
            <a:tailEnd type="none" w="med" len="med"/>
          </a:ln>
        </p:spPr>
      </p:cxnSp>
      <p:sp>
        <p:nvSpPr>
          <p:cNvPr id="772" name="Google Shape;772;p91"/>
          <p:cNvSpPr txBox="1">
            <a:spLocks noGrp="1"/>
          </p:cNvSpPr>
          <p:nvPr>
            <p:ph type="title"/>
          </p:nvPr>
        </p:nvSpPr>
        <p:spPr>
          <a:xfrm>
            <a:off x="146712" y="189541"/>
            <a:ext cx="11898576" cy="726000"/>
          </a:xfrm>
          <a:prstGeom prst="rect">
            <a:avLst/>
          </a:prstGeom>
        </p:spPr>
        <p:txBody>
          <a:bodyPr spcFirstLastPara="1" vert="horz" wrap="square" lIns="91433" tIns="45700" rIns="91433" bIns="45700" rtlCol="0" anchor="ctr" anchorCtr="0">
            <a:noAutofit/>
          </a:bodyPr>
          <a:lstStyle/>
          <a:p>
            <a:pPr lvl="0">
              <a:lnSpc>
                <a:spcPct val="115000"/>
              </a:lnSpc>
            </a:pPr>
            <a:r>
              <a:rPr lang="en-US" sz="2800" dirty="0">
                <a:solidFill>
                  <a:srgbClr val="C00000"/>
                </a:solidFill>
                <a:latin typeface="Arial" panose="020B0604020202020204" pitchFamily="34" charset="0"/>
                <a:cs typeface="Arial" panose="020B0604020202020204" pitchFamily="34" charset="0"/>
              </a:rPr>
              <a:t>1. Improving Simulation with Configurations and Integration of Data</a:t>
            </a:r>
            <a:br>
              <a:rPr lang="en-US" sz="28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1.2  </a:t>
            </a:r>
            <a:r>
              <a:rPr lang="en-US" sz="2400" dirty="0" err="1">
                <a:latin typeface="Arial" panose="020B0604020202020204" pitchFamily="34" charset="0"/>
                <a:cs typeface="Arial" panose="020B0604020202020204" pitchFamily="34" charset="0"/>
              </a:rPr>
              <a:t>MLAutoTuningHPC</a:t>
            </a:r>
            <a:r>
              <a:rPr lang="en-US" sz="2400" dirty="0">
                <a:latin typeface="Arial" panose="020B0604020202020204" pitchFamily="34" charset="0"/>
                <a:cs typeface="Arial" panose="020B0604020202020204" pitchFamily="34" charset="0"/>
              </a:rPr>
              <a:t>: Learning Model Setups from Observational Data</a:t>
            </a:r>
            <a:endParaRPr sz="2800" dirty="0">
              <a:latin typeface="Arial" panose="020B0604020202020204" pitchFamily="34" charset="0"/>
              <a:cs typeface="Arial" panose="020B0604020202020204" pitchFamily="34" charset="0"/>
            </a:endParaRPr>
          </a:p>
        </p:txBody>
      </p:sp>
      <p:sp>
        <p:nvSpPr>
          <p:cNvPr id="773" name="Google Shape;773;p91"/>
          <p:cNvSpPr txBox="1">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37</a:t>
            </a:fld>
            <a:endParaRPr/>
          </a:p>
        </p:txBody>
      </p:sp>
      <p:pic>
        <p:nvPicPr>
          <p:cNvPr id="1026" name="Picture 2">
            <a:extLst>
              <a:ext uri="{FF2B5EF4-FFF2-40B4-BE49-F238E27FC236}">
                <a16:creationId xmlns:a16="http://schemas.microsoft.com/office/drawing/2014/main" id="{11A9D645-7081-417A-A6E4-30D2CD54D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5313" y="1266686"/>
            <a:ext cx="6632055" cy="4924491"/>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0ECB521C-DA0E-4914-A076-EA0C8D974A9E}"/>
              </a:ext>
            </a:extLst>
          </p:cNvPr>
          <p:cNvSpPr>
            <a:spLocks noGrp="1"/>
          </p:cNvSpPr>
          <p:nvPr>
            <p:ph type="dt" sz="half" idx="10"/>
          </p:nvPr>
        </p:nvSpPr>
        <p:spPr/>
        <p:txBody>
          <a:bodyPr/>
          <a:lstStyle/>
          <a:p>
            <a:r>
              <a:rPr lang="en-US">
                <a:solidFill>
                  <a:prstClr val="black">
                    <a:tint val="75000"/>
                  </a:prstClr>
                </a:solidFill>
              </a:rPr>
              <a:t>9/17/2019</a:t>
            </a:r>
          </a:p>
        </p:txBody>
      </p:sp>
    </p:spTree>
    <p:extLst>
      <p:ext uri="{BB962C8B-B14F-4D97-AF65-F5344CB8AC3E}">
        <p14:creationId xmlns:p14="http://schemas.microsoft.com/office/powerpoint/2010/main" val="9101503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 name="Google Shape;988;p109">
            <a:extLst>
              <a:ext uri="{FF2B5EF4-FFF2-40B4-BE49-F238E27FC236}">
                <a16:creationId xmlns:a16="http://schemas.microsoft.com/office/drawing/2014/main" id="{653F9776-8A3A-458C-AD44-CA3772735824}"/>
              </a:ext>
            </a:extLst>
          </p:cNvPr>
          <p:cNvSpPr/>
          <p:nvPr/>
        </p:nvSpPr>
        <p:spPr>
          <a:xfrm>
            <a:off x="6423200" y="5009359"/>
            <a:ext cx="5565600" cy="1277416"/>
          </a:xfrm>
          <a:prstGeom prst="rect">
            <a:avLst/>
          </a:prstGeom>
          <a:solidFill>
            <a:srgbClr val="EFEFEF"/>
          </a:solidFill>
          <a:ln>
            <a:noFill/>
          </a:ln>
        </p:spPr>
        <p:txBody>
          <a:bodyPr spcFirstLastPara="1" wrap="square" lIns="121900" tIns="121900" rIns="121900" bIns="121900" anchor="ctr" anchorCtr="0">
            <a:noAutofit/>
          </a:bodyPr>
          <a:lstStyle/>
          <a:p>
            <a:endParaRPr sz="2400"/>
          </a:p>
        </p:txBody>
      </p:sp>
      <p:sp>
        <p:nvSpPr>
          <p:cNvPr id="988" name="Google Shape;988;p109"/>
          <p:cNvSpPr/>
          <p:nvPr/>
        </p:nvSpPr>
        <p:spPr>
          <a:xfrm>
            <a:off x="0" y="1371933"/>
            <a:ext cx="6423200" cy="4887267"/>
          </a:xfrm>
          <a:prstGeom prst="rect">
            <a:avLst/>
          </a:prstGeom>
          <a:solidFill>
            <a:srgbClr val="EFEFEF"/>
          </a:solidFill>
          <a:ln>
            <a:noFill/>
          </a:ln>
        </p:spPr>
        <p:txBody>
          <a:bodyPr spcFirstLastPara="1" wrap="square" lIns="121900" tIns="121900" rIns="121900" bIns="121900" anchor="ctr" anchorCtr="0">
            <a:noAutofit/>
          </a:bodyPr>
          <a:lstStyle/>
          <a:p>
            <a:endParaRPr sz="2400"/>
          </a:p>
        </p:txBody>
      </p:sp>
      <p:pic>
        <p:nvPicPr>
          <p:cNvPr id="989" name="Google Shape;989;p109" descr="A picture containing text, map&#10;&#10;Description automatically generated"/>
          <p:cNvPicPr preferRelativeResize="0"/>
          <p:nvPr/>
        </p:nvPicPr>
        <p:blipFill rotWithShape="1">
          <a:blip r:embed="rId3">
            <a:alphaModFix/>
          </a:blip>
          <a:srcRect l="4647" r="4053" b="15118"/>
          <a:stretch/>
        </p:blipFill>
        <p:spPr>
          <a:xfrm>
            <a:off x="6579936" y="1070634"/>
            <a:ext cx="5565603" cy="3733593"/>
          </a:xfrm>
          <a:prstGeom prst="rect">
            <a:avLst/>
          </a:prstGeom>
          <a:noFill/>
          <a:ln>
            <a:noFill/>
          </a:ln>
        </p:spPr>
      </p:pic>
      <p:cxnSp>
        <p:nvCxnSpPr>
          <p:cNvPr id="991" name="Google Shape;991;p109"/>
          <p:cNvCxnSpPr/>
          <p:nvPr/>
        </p:nvCxnSpPr>
        <p:spPr>
          <a:xfrm>
            <a:off x="472633" y="1070633"/>
            <a:ext cx="2517200" cy="0"/>
          </a:xfrm>
          <a:prstGeom prst="straightConnector1">
            <a:avLst/>
          </a:prstGeom>
          <a:noFill/>
          <a:ln w="19050" cap="flat" cmpd="sng">
            <a:solidFill>
              <a:srgbClr val="B30838"/>
            </a:solidFill>
            <a:prstDash val="solid"/>
            <a:round/>
            <a:headEnd type="none" w="med" len="med"/>
            <a:tailEnd type="none" w="med" len="med"/>
          </a:ln>
        </p:spPr>
      </p:cxnSp>
      <p:sp>
        <p:nvSpPr>
          <p:cNvPr id="992" name="Google Shape;992;p109"/>
          <p:cNvSpPr txBox="1">
            <a:spLocks noGrp="1"/>
          </p:cNvSpPr>
          <p:nvPr>
            <p:ph type="title"/>
          </p:nvPr>
        </p:nvSpPr>
        <p:spPr>
          <a:xfrm>
            <a:off x="88795" y="222267"/>
            <a:ext cx="11813600" cy="726000"/>
          </a:xfrm>
          <a:prstGeom prst="rect">
            <a:avLst/>
          </a:prstGeom>
        </p:spPr>
        <p:txBody>
          <a:bodyPr spcFirstLastPara="1" vert="horz" wrap="square" lIns="91433" tIns="45700" rIns="91433" bIns="45700" rtlCol="0" anchor="ctr" anchorCtr="0">
            <a:noAutofit/>
          </a:bodyPr>
          <a:lstStyle/>
          <a:p>
            <a:pPr lvl="0">
              <a:lnSpc>
                <a:spcPct val="115000"/>
              </a:lnSpc>
            </a:pPr>
            <a:r>
              <a:rPr lang="en-US" sz="2800" dirty="0">
                <a:solidFill>
                  <a:srgbClr val="C00000"/>
                </a:solidFill>
                <a:latin typeface="Arial" panose="020B0604020202020204" pitchFamily="34" charset="0"/>
                <a:cs typeface="Arial" panose="020B0604020202020204" pitchFamily="34" charset="0"/>
              </a:rPr>
              <a:t>1. Improving Simulation with Configurations and Integration of Data </a:t>
            </a:r>
            <a:br>
              <a:rPr lang="en-US" sz="2667" dirty="0">
                <a:solidFill>
                  <a:srgbClr val="C00000"/>
                </a:solidFill>
              </a:rPr>
            </a:br>
            <a:r>
              <a:rPr lang="en" sz="2400" dirty="0">
                <a:solidFill>
                  <a:srgbClr val="515151"/>
                </a:solidFill>
                <a:latin typeface="Arial" panose="020B0604020202020204" pitchFamily="34" charset="0"/>
                <a:cs typeface="Arial" panose="020B0604020202020204" pitchFamily="34" charset="0"/>
              </a:rPr>
              <a:t>1.3 MLaroundHPC: Learning Model Details (ML for Data Assimilation)</a:t>
            </a:r>
            <a:endParaRPr sz="2400" dirty="0">
              <a:solidFill>
                <a:srgbClr val="515151"/>
              </a:solidFill>
              <a:latin typeface="Arial" panose="020B0604020202020204" pitchFamily="34" charset="0"/>
              <a:cs typeface="Arial" panose="020B0604020202020204" pitchFamily="34" charset="0"/>
            </a:endParaRPr>
          </a:p>
        </p:txBody>
      </p:sp>
      <p:sp>
        <p:nvSpPr>
          <p:cNvPr id="993" name="Google Shape;993;p109"/>
          <p:cNvSpPr txBox="1">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38</a:t>
            </a:fld>
            <a:endParaRPr/>
          </a:p>
        </p:txBody>
      </p:sp>
      <p:sp>
        <p:nvSpPr>
          <p:cNvPr id="994" name="Google Shape;994;p109"/>
          <p:cNvSpPr txBox="1">
            <a:spLocks noGrp="1"/>
          </p:cNvSpPr>
          <p:nvPr>
            <p:ph type="body" idx="1"/>
          </p:nvPr>
        </p:nvSpPr>
        <p:spPr>
          <a:xfrm>
            <a:off x="-1" y="1166804"/>
            <a:ext cx="6487017" cy="5008601"/>
          </a:xfrm>
          <a:prstGeom prst="rect">
            <a:avLst/>
          </a:prstGeom>
          <a:noFill/>
          <a:ln>
            <a:noFill/>
          </a:ln>
        </p:spPr>
        <p:txBody>
          <a:bodyPr spcFirstLastPara="1" vert="horz" wrap="square" lIns="91433" tIns="45700" rIns="91433" bIns="45700" rtlCol="0" anchor="t" anchorCtr="0">
            <a:noAutofit/>
          </a:bodyPr>
          <a:lstStyle/>
          <a:p>
            <a:pPr marL="0" indent="0">
              <a:lnSpc>
                <a:spcPct val="115000"/>
              </a:lnSpc>
              <a:buNone/>
            </a:pPr>
            <a:r>
              <a:rPr lang="en-US" sz="1867" b="1" dirty="0">
                <a:latin typeface="Open Sans"/>
                <a:ea typeface="Open Sans"/>
                <a:cs typeface="Open Sans"/>
                <a:sym typeface="Open Sans"/>
              </a:rPr>
              <a:t>a)</a:t>
            </a:r>
            <a:r>
              <a:rPr lang="en-US" sz="1867" dirty="0">
                <a:latin typeface="Open Sans"/>
                <a:ea typeface="Open Sans"/>
                <a:cs typeface="Open Sans"/>
                <a:sym typeface="Open Sans"/>
              </a:rPr>
              <a:t> </a:t>
            </a:r>
            <a:r>
              <a:rPr lang="en-US" sz="1867" b="1" dirty="0">
                <a:latin typeface="Open Sans"/>
                <a:ea typeface="Open Sans"/>
                <a:cs typeface="Open Sans"/>
                <a:sym typeface="Open Sans"/>
              </a:rPr>
              <a:t>Learning Agent Behavior</a:t>
            </a:r>
            <a:r>
              <a:rPr lang="en-US" sz="1867" dirty="0">
                <a:latin typeface="Open Sans"/>
                <a:ea typeface="Open Sans"/>
                <a:cs typeface="Open Sans"/>
                <a:sym typeface="Open Sans"/>
              </a:rPr>
              <a:t> One has a </a:t>
            </a:r>
            <a:r>
              <a:rPr lang="en-US" sz="1867" dirty="0" err="1">
                <a:latin typeface="Open Sans"/>
                <a:ea typeface="Open Sans"/>
                <a:cs typeface="Open Sans"/>
                <a:sym typeface="Open Sans"/>
              </a:rPr>
              <a:t>a</a:t>
            </a:r>
            <a:r>
              <a:rPr lang="en-US" sz="1867" dirty="0">
                <a:latin typeface="Open Sans"/>
                <a:ea typeface="Open Sans"/>
                <a:cs typeface="Open Sans"/>
                <a:sym typeface="Open Sans"/>
              </a:rPr>
              <a:t> set of cells as agents modeling a virtual tissue and use ML to learn both parameters and dynamics of cells replacing detailed computations by ML surrogates. As there can be millions to billions of such agents the performance gain can be huge as each agent uses same learned model. </a:t>
            </a:r>
          </a:p>
          <a:p>
            <a:pPr marL="0" indent="0">
              <a:lnSpc>
                <a:spcPct val="115000"/>
              </a:lnSpc>
              <a:buNone/>
            </a:pPr>
            <a:r>
              <a:rPr lang="en-US" sz="1867" b="1" dirty="0">
                <a:latin typeface="Open Sans"/>
                <a:ea typeface="Open Sans"/>
                <a:cs typeface="Open Sans"/>
                <a:sym typeface="Open Sans"/>
              </a:rPr>
              <a:t>b) </a:t>
            </a:r>
            <a:r>
              <a:rPr lang="en" sz="1867" b="1" dirty="0">
                <a:latin typeface="Open Sans"/>
                <a:ea typeface="Open Sans"/>
                <a:cs typeface="Open Sans"/>
                <a:sym typeface="Open Sans"/>
              </a:rPr>
              <a:t>Predictor-Corrector approach </a:t>
            </a:r>
            <a:r>
              <a:rPr lang="en" sz="1867" dirty="0">
                <a:latin typeface="Open Sans"/>
                <a:ea typeface="Open Sans"/>
                <a:cs typeface="Open Sans"/>
                <a:sym typeface="Open Sans"/>
              </a:rPr>
              <a:t>Take the case where data is a </a:t>
            </a:r>
            <a:r>
              <a:rPr lang="en-US" sz="1867" dirty="0">
                <a:latin typeface="Open Sans"/>
                <a:ea typeface="Open Sans"/>
                <a:cs typeface="Open Sans"/>
                <a:sym typeface="Open Sans"/>
              </a:rPr>
              <a:t>video or </a:t>
            </a:r>
            <a:r>
              <a:rPr lang="en" sz="1867" dirty="0">
                <a:latin typeface="Open Sans"/>
                <a:ea typeface="Open Sans"/>
                <a:cs typeface="Open Sans"/>
                <a:sym typeface="Open Sans"/>
              </a:rPr>
              <a:t>high dimensional (spatial extent) time series. </a:t>
            </a:r>
            <a:r>
              <a:rPr lang="en-US" sz="1867" dirty="0">
                <a:latin typeface="Open Sans"/>
                <a:ea typeface="Open Sans"/>
                <a:cs typeface="Open Sans"/>
                <a:sym typeface="Open Sans"/>
              </a:rPr>
              <a:t>Now </a:t>
            </a:r>
            <a:r>
              <a:rPr lang="en" sz="1867" dirty="0">
                <a:latin typeface="Open Sans"/>
                <a:ea typeface="Open Sans"/>
                <a:cs typeface="Open Sans"/>
                <a:sym typeface="Open Sans"/>
              </a:rPr>
              <a:t>one time steps models and at each step optimize the parameters to minimize divergence between simulation and ground truth data. </a:t>
            </a:r>
            <a:r>
              <a:rPr lang="en-US" sz="1867" dirty="0">
                <a:latin typeface="Open Sans"/>
                <a:ea typeface="Open Sans"/>
                <a:cs typeface="Open Sans"/>
                <a:sym typeface="Open Sans"/>
              </a:rPr>
              <a:t>E.g. </a:t>
            </a:r>
            <a:r>
              <a:rPr lang="en" sz="1867" dirty="0">
                <a:latin typeface="Open Sans"/>
                <a:ea typeface="Open Sans"/>
                <a:cs typeface="Open Sans"/>
                <a:sym typeface="Open Sans"/>
              </a:rPr>
              <a:t>produce a generic model organism such as an embryo. Take this generic model as a template and learn the different adjustments for particular individual  organisms.</a:t>
            </a:r>
          </a:p>
        </p:txBody>
      </p:sp>
      <p:sp>
        <p:nvSpPr>
          <p:cNvPr id="2" name="TextBox 1">
            <a:extLst>
              <a:ext uri="{FF2B5EF4-FFF2-40B4-BE49-F238E27FC236}">
                <a16:creationId xmlns:a16="http://schemas.microsoft.com/office/drawing/2014/main" id="{B6512322-F439-4CDB-9B12-E9B16DC84BAB}"/>
              </a:ext>
            </a:extLst>
          </p:cNvPr>
          <p:cNvSpPr txBox="1"/>
          <p:nvPr/>
        </p:nvSpPr>
        <p:spPr>
          <a:xfrm>
            <a:off x="6385583" y="5051315"/>
            <a:ext cx="5603217" cy="1124090"/>
          </a:xfrm>
          <a:prstGeom prst="rect">
            <a:avLst/>
          </a:prstGeom>
          <a:noFill/>
          <a:ln w="28575">
            <a:solidFill>
              <a:schemeClr val="tx1"/>
            </a:solidFill>
          </a:ln>
        </p:spPr>
        <p:txBody>
          <a:bodyPr wrap="square" rtlCol="0">
            <a:spAutoFit/>
          </a:bodyPr>
          <a:lstStyle/>
          <a:p>
            <a:pPr>
              <a:lnSpc>
                <a:spcPct val="115000"/>
              </a:lnSpc>
            </a:pPr>
            <a:r>
              <a:rPr lang="en-US" sz="2000" dirty="0">
                <a:latin typeface="Open Sans"/>
                <a:ea typeface="Open Sans"/>
                <a:cs typeface="Open Sans"/>
                <a:sym typeface="Open Sans"/>
              </a:rPr>
              <a:t>Current state of the art expresses spatial structure as a convolutional neural net and time dependence as recurrent neural net (LSTM)</a:t>
            </a:r>
          </a:p>
        </p:txBody>
      </p:sp>
      <p:sp>
        <p:nvSpPr>
          <p:cNvPr id="3" name="Date Placeholder 2">
            <a:extLst>
              <a:ext uri="{FF2B5EF4-FFF2-40B4-BE49-F238E27FC236}">
                <a16:creationId xmlns:a16="http://schemas.microsoft.com/office/drawing/2014/main" id="{01BEEBC8-3498-4985-AFE3-C0973D266310}"/>
              </a:ext>
            </a:extLst>
          </p:cNvPr>
          <p:cNvSpPr>
            <a:spLocks noGrp="1"/>
          </p:cNvSpPr>
          <p:nvPr>
            <p:ph type="dt" sz="half" idx="10"/>
          </p:nvPr>
        </p:nvSpPr>
        <p:spPr/>
        <p:txBody>
          <a:bodyPr/>
          <a:lstStyle/>
          <a:p>
            <a:r>
              <a:rPr lang="en-US">
                <a:solidFill>
                  <a:prstClr val="black">
                    <a:tint val="75000"/>
                  </a:prstClr>
                </a:solidFill>
              </a:rPr>
              <a:t>9/17/2019</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pic>
        <p:nvPicPr>
          <p:cNvPr id="818" name="Google Shape;818;p94" descr="A close up of a logo&#10;&#10;Description automatically generated"/>
          <p:cNvPicPr preferRelativeResize="0"/>
          <p:nvPr/>
        </p:nvPicPr>
        <p:blipFill rotWithShape="1">
          <a:blip r:embed="rId3">
            <a:alphaModFix/>
          </a:blip>
          <a:srcRect r="4852"/>
          <a:stretch/>
        </p:blipFill>
        <p:spPr>
          <a:xfrm>
            <a:off x="4169367" y="862633"/>
            <a:ext cx="7819432" cy="5396568"/>
          </a:xfrm>
          <a:prstGeom prst="rect">
            <a:avLst/>
          </a:prstGeom>
          <a:noFill/>
          <a:ln>
            <a:noFill/>
          </a:ln>
        </p:spPr>
      </p:pic>
      <p:sp>
        <p:nvSpPr>
          <p:cNvPr id="819" name="Google Shape;819;p94"/>
          <p:cNvSpPr/>
          <p:nvPr/>
        </p:nvSpPr>
        <p:spPr>
          <a:xfrm>
            <a:off x="186165" y="1534422"/>
            <a:ext cx="4296188" cy="4851776"/>
          </a:xfrm>
          <a:prstGeom prst="rect">
            <a:avLst/>
          </a:prstGeom>
          <a:solidFill>
            <a:srgbClr val="EFEFEF"/>
          </a:solidFill>
          <a:ln>
            <a:noFill/>
          </a:ln>
        </p:spPr>
        <p:txBody>
          <a:bodyPr spcFirstLastPara="1" wrap="square" lIns="121900" tIns="121900" rIns="121900" bIns="121900" anchor="ctr" anchorCtr="0">
            <a:noAutofit/>
          </a:bodyPr>
          <a:lstStyle/>
          <a:p>
            <a:endParaRPr sz="2400"/>
          </a:p>
        </p:txBody>
      </p:sp>
      <p:sp>
        <p:nvSpPr>
          <p:cNvPr id="820" name="Google Shape;820;p94"/>
          <p:cNvSpPr txBox="1">
            <a:spLocks noGrp="1"/>
          </p:cNvSpPr>
          <p:nvPr>
            <p:ph type="body" idx="1"/>
          </p:nvPr>
        </p:nvSpPr>
        <p:spPr>
          <a:xfrm>
            <a:off x="0" y="1472847"/>
            <a:ext cx="4482352" cy="3772612"/>
          </a:xfrm>
          <a:prstGeom prst="rect">
            <a:avLst/>
          </a:prstGeom>
          <a:noFill/>
          <a:ln>
            <a:noFill/>
          </a:ln>
        </p:spPr>
        <p:txBody>
          <a:bodyPr spcFirstLastPara="1" vert="horz" wrap="square" lIns="91433" tIns="45700" rIns="91433" bIns="45700" rtlCol="0" anchor="t" anchorCtr="0">
            <a:noAutofit/>
          </a:bodyPr>
          <a:lstStyle/>
          <a:p>
            <a:pPr marL="609585" indent="-406390">
              <a:lnSpc>
                <a:spcPct val="115000"/>
              </a:lnSpc>
              <a:spcBef>
                <a:spcPts val="1067"/>
              </a:spcBef>
              <a:buSzPts val="1200"/>
              <a:buFont typeface="Open Sans"/>
              <a:buChar char="•"/>
            </a:pPr>
            <a:r>
              <a:rPr lang="en" sz="1867" dirty="0">
                <a:latin typeface="Open Sans"/>
                <a:ea typeface="Open Sans"/>
                <a:cs typeface="Open Sans"/>
                <a:sym typeface="Open Sans"/>
              </a:rPr>
              <a:t>Here we choose the best set of </a:t>
            </a:r>
            <a:r>
              <a:rPr lang="en-US" sz="1867" dirty="0">
                <a:latin typeface="Open Sans"/>
                <a:ea typeface="Open Sans"/>
                <a:cs typeface="Open Sans"/>
                <a:sym typeface="Open Sans"/>
              </a:rPr>
              <a:t>collective coordinates</a:t>
            </a:r>
            <a:r>
              <a:rPr lang="en" sz="1867" dirty="0">
                <a:latin typeface="Open Sans"/>
                <a:ea typeface="Open Sans"/>
                <a:cs typeface="Open Sans"/>
                <a:sym typeface="Open Sans"/>
              </a:rPr>
              <a:t> to achieve some computation goal </a:t>
            </a:r>
            <a:endParaRPr sz="1867" dirty="0">
              <a:latin typeface="Open Sans"/>
              <a:ea typeface="Open Sans"/>
              <a:cs typeface="Open Sans"/>
              <a:sym typeface="Open Sans"/>
            </a:endParaRPr>
          </a:p>
          <a:p>
            <a:pPr marL="609585" indent="-406390">
              <a:lnSpc>
                <a:spcPct val="115000"/>
              </a:lnSpc>
              <a:spcBef>
                <a:spcPts val="1067"/>
              </a:spcBef>
              <a:buSzPts val="1200"/>
              <a:buFont typeface="Open Sans"/>
              <a:buChar char="•"/>
            </a:pPr>
            <a:r>
              <a:rPr lang="en" sz="1867" dirty="0">
                <a:latin typeface="Open Sans"/>
                <a:ea typeface="Open Sans"/>
                <a:cs typeface="Open Sans"/>
                <a:sym typeface="Open Sans"/>
              </a:rPr>
              <a:t>Such as </a:t>
            </a:r>
            <a:r>
              <a:rPr lang="en-US" sz="1867" dirty="0">
                <a:latin typeface="Open Sans"/>
                <a:ea typeface="Open Sans"/>
                <a:cs typeface="Open Sans"/>
                <a:sym typeface="Open Sans"/>
              </a:rPr>
              <a:t>exploring special states – proteins are folding</a:t>
            </a:r>
          </a:p>
          <a:p>
            <a:pPr marL="609585" indent="-406390">
              <a:lnSpc>
                <a:spcPct val="115000"/>
              </a:lnSpc>
              <a:spcBef>
                <a:spcPts val="1067"/>
              </a:spcBef>
              <a:buSzPts val="1200"/>
              <a:buFont typeface="Open Sans"/>
              <a:buChar char="•"/>
            </a:pPr>
            <a:r>
              <a:rPr lang="en-US" sz="1867" dirty="0">
                <a:latin typeface="Open Sans"/>
                <a:ea typeface="Open Sans"/>
                <a:cs typeface="Open Sans"/>
                <a:sym typeface="Open Sans"/>
              </a:rPr>
              <a:t>Or </a:t>
            </a:r>
            <a:r>
              <a:rPr lang="en" sz="1867" dirty="0">
                <a:latin typeface="Open Sans"/>
                <a:ea typeface="Open Sans"/>
                <a:cs typeface="Open Sans"/>
                <a:sym typeface="Open Sans"/>
              </a:rPr>
              <a:t>providing the most efficient training set with defining parameters spread well over the relevant phase space.</a:t>
            </a:r>
          </a:p>
          <a:p>
            <a:pPr marL="609585" indent="-406390">
              <a:lnSpc>
                <a:spcPct val="115000"/>
              </a:lnSpc>
              <a:spcBef>
                <a:spcPts val="1067"/>
              </a:spcBef>
              <a:buSzPts val="1200"/>
              <a:buFont typeface="Open Sans"/>
              <a:buChar char="•"/>
            </a:pPr>
            <a:r>
              <a:rPr lang="en-US" sz="1867" dirty="0">
                <a:latin typeface="Open Sans"/>
                <a:ea typeface="Open Sans"/>
                <a:cs typeface="Open Sans"/>
                <a:sym typeface="Open Sans"/>
              </a:rPr>
              <a:t>Deep Learning (e.g. autoencoders) replacing other machine learning approaches to find collective coordinates</a:t>
            </a:r>
            <a:endParaRPr lang="en" sz="1867" dirty="0">
              <a:latin typeface="Open Sans"/>
              <a:ea typeface="Open Sans"/>
              <a:cs typeface="Open Sans"/>
              <a:sym typeface="Open Sans"/>
            </a:endParaRPr>
          </a:p>
          <a:p>
            <a:pPr marL="609585" indent="-406390">
              <a:lnSpc>
                <a:spcPct val="115000"/>
              </a:lnSpc>
              <a:spcBef>
                <a:spcPts val="1067"/>
              </a:spcBef>
              <a:buSzPts val="1200"/>
              <a:buFont typeface="Open Sans"/>
              <a:buChar char="•"/>
            </a:pPr>
            <a:endParaRPr sz="1867" dirty="0">
              <a:latin typeface="Open Sans"/>
              <a:ea typeface="Open Sans"/>
              <a:cs typeface="Open Sans"/>
              <a:sym typeface="Open Sans"/>
            </a:endParaRPr>
          </a:p>
        </p:txBody>
      </p:sp>
      <p:cxnSp>
        <p:nvCxnSpPr>
          <p:cNvPr id="822" name="Google Shape;822;p94"/>
          <p:cNvCxnSpPr/>
          <p:nvPr/>
        </p:nvCxnSpPr>
        <p:spPr>
          <a:xfrm>
            <a:off x="472633" y="1503633"/>
            <a:ext cx="2517200" cy="0"/>
          </a:xfrm>
          <a:prstGeom prst="straightConnector1">
            <a:avLst/>
          </a:prstGeom>
          <a:noFill/>
          <a:ln w="19050" cap="flat" cmpd="sng">
            <a:solidFill>
              <a:srgbClr val="B30838"/>
            </a:solidFill>
            <a:prstDash val="solid"/>
            <a:round/>
            <a:headEnd type="none" w="med" len="med"/>
            <a:tailEnd type="none" w="med" len="med"/>
          </a:ln>
        </p:spPr>
      </p:cxnSp>
      <p:sp>
        <p:nvSpPr>
          <p:cNvPr id="823" name="Google Shape;823;p94"/>
          <p:cNvSpPr txBox="1">
            <a:spLocks noGrp="1"/>
          </p:cNvSpPr>
          <p:nvPr>
            <p:ph type="title"/>
          </p:nvPr>
        </p:nvSpPr>
        <p:spPr>
          <a:xfrm>
            <a:off x="276966" y="344261"/>
            <a:ext cx="9523167" cy="726000"/>
          </a:xfrm>
          <a:prstGeom prst="rect">
            <a:avLst/>
          </a:prstGeom>
        </p:spPr>
        <p:txBody>
          <a:bodyPr spcFirstLastPara="1" vert="horz" wrap="square" lIns="91433" tIns="45700" rIns="91433" bIns="45700" rtlCol="0" anchor="ctr" anchorCtr="0">
            <a:noAutofit/>
          </a:bodyPr>
          <a:lstStyle/>
          <a:p>
            <a:pPr lvl="0">
              <a:lnSpc>
                <a:spcPct val="115000"/>
              </a:lnSpc>
            </a:pPr>
            <a:r>
              <a:rPr lang="en-US" sz="2800" dirty="0">
                <a:solidFill>
                  <a:srgbClr val="C00000"/>
                </a:solidFill>
                <a:latin typeface="Arial" panose="020B0604020202020204" pitchFamily="34" charset="0"/>
                <a:cs typeface="Arial" panose="020B0604020202020204" pitchFamily="34" charset="0"/>
              </a:rPr>
              <a:t>2. Learn Structure, Theory and Model for Simulation</a:t>
            </a:r>
            <a:br>
              <a:rPr lang="en-US" sz="2667" dirty="0">
                <a:solidFill>
                  <a:srgbClr val="515151"/>
                </a:solidFill>
                <a:latin typeface="Arial" panose="020B0604020202020204" pitchFamily="34" charset="0"/>
                <a:cs typeface="Arial" panose="020B0604020202020204" pitchFamily="34" charset="0"/>
              </a:rPr>
            </a:br>
            <a:r>
              <a:rPr lang="en-US" sz="2400" dirty="0">
                <a:solidFill>
                  <a:srgbClr val="515151"/>
                </a:solidFill>
                <a:latin typeface="Arial" panose="020B0604020202020204" pitchFamily="34" charset="0"/>
                <a:cs typeface="Arial" panose="020B0604020202020204" pitchFamily="34" charset="0"/>
              </a:rPr>
              <a:t>2.1 </a:t>
            </a:r>
            <a:r>
              <a:rPr lang="en" sz="2400" dirty="0">
                <a:solidFill>
                  <a:srgbClr val="515151"/>
                </a:solidFill>
                <a:latin typeface="Arial" panose="020B0604020202020204" pitchFamily="34" charset="0"/>
                <a:cs typeface="Arial" panose="020B0604020202020204" pitchFamily="34" charset="0"/>
              </a:rPr>
              <a:t>MLAutoTuningHPC: Smart Ensembles</a:t>
            </a:r>
            <a:endParaRPr sz="2400" dirty="0">
              <a:solidFill>
                <a:srgbClr val="515151"/>
              </a:solidFill>
              <a:latin typeface="Arial" panose="020B0604020202020204" pitchFamily="34" charset="0"/>
              <a:cs typeface="Arial" panose="020B0604020202020204" pitchFamily="34" charset="0"/>
            </a:endParaRPr>
          </a:p>
        </p:txBody>
      </p:sp>
      <p:sp>
        <p:nvSpPr>
          <p:cNvPr id="824" name="Google Shape;824;p94"/>
          <p:cNvSpPr txBox="1">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39</a:t>
            </a:fld>
            <a:endParaRPr/>
          </a:p>
        </p:txBody>
      </p:sp>
      <p:sp>
        <p:nvSpPr>
          <p:cNvPr id="2" name="Date Placeholder 1">
            <a:extLst>
              <a:ext uri="{FF2B5EF4-FFF2-40B4-BE49-F238E27FC236}">
                <a16:creationId xmlns:a16="http://schemas.microsoft.com/office/drawing/2014/main" id="{0CA9F287-9C06-4D13-8C0D-153ED00FDA0B}"/>
              </a:ext>
            </a:extLst>
          </p:cNvPr>
          <p:cNvSpPr>
            <a:spLocks noGrp="1"/>
          </p:cNvSpPr>
          <p:nvPr>
            <p:ph type="dt" sz="half" idx="10"/>
          </p:nvPr>
        </p:nvSpPr>
        <p:spPr/>
        <p:txBody>
          <a:bodyPr/>
          <a:lstStyle/>
          <a:p>
            <a:r>
              <a:rPr lang="en-US">
                <a:solidFill>
                  <a:prstClr val="black">
                    <a:tint val="75000"/>
                  </a:prstClr>
                </a:solidFill>
              </a:rPr>
              <a:t>9/17/2019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2" name="Date Placeholder 1">
            <a:extLst>
              <a:ext uri="{FF2B5EF4-FFF2-40B4-BE49-F238E27FC236}">
                <a16:creationId xmlns:a16="http://schemas.microsoft.com/office/drawing/2014/main" id="{8000E231-0D91-400F-B9E4-35FD756D6525}"/>
              </a:ext>
            </a:extLst>
          </p:cNvPr>
          <p:cNvSpPr>
            <a:spLocks noGrp="1"/>
          </p:cNvSpPr>
          <p:nvPr>
            <p:ph type="dt" sz="half" idx="10"/>
          </p:nvPr>
        </p:nvSpPr>
        <p:spPr/>
        <p:txBody>
          <a:bodyPr/>
          <a:lstStyle/>
          <a:p>
            <a:r>
              <a:rPr lang="en-US">
                <a:solidFill>
                  <a:prstClr val="black">
                    <a:tint val="75000"/>
                  </a:prstClr>
                </a:solidFill>
              </a:rPr>
              <a:t>9/17/2019</a:t>
            </a:r>
          </a:p>
        </p:txBody>
      </p:sp>
      <p:sp>
        <p:nvSpPr>
          <p:cNvPr id="371" name="Google Shape;371;p54"/>
          <p:cNvSpPr txBox="1">
            <a:spLocks noGrp="1"/>
          </p:cNvSpPr>
          <p:nvPr>
            <p:ph type="sldNum" sz="quarter" idx="12"/>
          </p:nvPr>
        </p:nvSpPr>
        <p:spPr>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t>4</a:t>
            </a:fld>
            <a:endParaRPr/>
          </a:p>
        </p:txBody>
      </p:sp>
      <p:sp>
        <p:nvSpPr>
          <p:cNvPr id="360" name="Google Shape;360;p54"/>
          <p:cNvSpPr/>
          <p:nvPr/>
        </p:nvSpPr>
        <p:spPr>
          <a:xfrm>
            <a:off x="9232800" y="41503"/>
            <a:ext cx="2959200" cy="6296800"/>
          </a:xfrm>
          <a:prstGeom prst="rect">
            <a:avLst/>
          </a:prstGeom>
          <a:solidFill>
            <a:srgbClr val="F3F3F3"/>
          </a:solidFill>
          <a:ln>
            <a:noFill/>
          </a:ln>
        </p:spPr>
        <p:txBody>
          <a:bodyPr spcFirstLastPara="1" wrap="square" lIns="121900" tIns="121900" rIns="121900" bIns="121900" anchor="ctr" anchorCtr="0">
            <a:noAutofit/>
          </a:bodyPr>
          <a:lstStyle/>
          <a:p>
            <a:endParaRPr sz="2400"/>
          </a:p>
        </p:txBody>
      </p:sp>
      <p:sp>
        <p:nvSpPr>
          <p:cNvPr id="362" name="Google Shape;362;p54"/>
          <p:cNvSpPr txBox="1"/>
          <p:nvPr/>
        </p:nvSpPr>
        <p:spPr>
          <a:xfrm>
            <a:off x="9009600" y="5393499"/>
            <a:ext cx="2959200" cy="531600"/>
          </a:xfrm>
          <a:prstGeom prst="rect">
            <a:avLst/>
          </a:prstGeom>
          <a:noFill/>
          <a:ln>
            <a:noFill/>
          </a:ln>
        </p:spPr>
        <p:txBody>
          <a:bodyPr spcFirstLastPara="1" wrap="square" lIns="121900" tIns="121900" rIns="121900" bIns="121900" anchor="t" anchorCtr="0">
            <a:noAutofit/>
          </a:bodyPr>
          <a:lstStyle/>
          <a:p>
            <a:pPr marL="609585" indent="-397923">
              <a:lnSpc>
                <a:spcPct val="115000"/>
              </a:lnSpc>
              <a:buClr>
                <a:srgbClr val="3D85C6"/>
              </a:buClr>
              <a:buSzPts val="1100"/>
              <a:buFont typeface="Open Sans"/>
              <a:buChar char="➔"/>
            </a:pPr>
            <a:r>
              <a:rPr lang="en-US" sz="1467" b="1" dirty="0">
                <a:solidFill>
                  <a:schemeClr val="accent6">
                    <a:lumMod val="75000"/>
                  </a:schemeClr>
                </a:solidFill>
                <a:latin typeface="Open Sans"/>
                <a:ea typeface="Open Sans"/>
                <a:cs typeface="Open Sans"/>
                <a:sym typeface="Open Sans"/>
              </a:rPr>
              <a:t>High Performance Computing (1%)</a:t>
            </a:r>
          </a:p>
        </p:txBody>
      </p:sp>
      <p:sp>
        <p:nvSpPr>
          <p:cNvPr id="363" name="Google Shape;363;p54"/>
          <p:cNvSpPr txBox="1"/>
          <p:nvPr/>
        </p:nvSpPr>
        <p:spPr>
          <a:xfrm>
            <a:off x="9009600" y="1246821"/>
            <a:ext cx="2870400" cy="531600"/>
          </a:xfrm>
          <a:prstGeom prst="rect">
            <a:avLst/>
          </a:prstGeom>
          <a:noFill/>
          <a:ln>
            <a:noFill/>
          </a:ln>
        </p:spPr>
        <p:txBody>
          <a:bodyPr spcFirstLastPara="1" wrap="square" lIns="121900" tIns="121900" rIns="121900" bIns="121900" anchor="t" anchorCtr="0">
            <a:noAutofit/>
          </a:bodyPr>
          <a:lstStyle/>
          <a:p>
            <a:pPr marL="609585" indent="-397923">
              <a:lnSpc>
                <a:spcPct val="115000"/>
              </a:lnSpc>
              <a:buClr>
                <a:srgbClr val="E2A91A"/>
              </a:buClr>
              <a:buSzPts val="1100"/>
              <a:buFont typeface="Open Sans"/>
              <a:buChar char="➔"/>
            </a:pPr>
            <a:r>
              <a:rPr lang="en-US" sz="1467" b="1" dirty="0">
                <a:solidFill>
                  <a:srgbClr val="E2A91A"/>
                </a:solidFill>
                <a:latin typeface="Open Sans"/>
                <a:ea typeface="Open Sans"/>
                <a:cs typeface="Open Sans"/>
                <a:sym typeface="Open Sans"/>
              </a:rPr>
              <a:t>Artificial Intelligence</a:t>
            </a:r>
            <a:endParaRPr sz="1467" b="1" dirty="0">
              <a:solidFill>
                <a:srgbClr val="E2A91A"/>
              </a:solidFill>
              <a:latin typeface="Open Sans"/>
              <a:ea typeface="Open Sans"/>
              <a:cs typeface="Open Sans"/>
              <a:sym typeface="Open Sans"/>
            </a:endParaRPr>
          </a:p>
        </p:txBody>
      </p:sp>
      <p:sp>
        <p:nvSpPr>
          <p:cNvPr id="364" name="Google Shape;364;p54"/>
          <p:cNvSpPr txBox="1"/>
          <p:nvPr/>
        </p:nvSpPr>
        <p:spPr>
          <a:xfrm>
            <a:off x="9009600" y="4917460"/>
            <a:ext cx="2652800" cy="531600"/>
          </a:xfrm>
          <a:prstGeom prst="rect">
            <a:avLst/>
          </a:prstGeom>
          <a:noFill/>
          <a:ln>
            <a:noFill/>
          </a:ln>
        </p:spPr>
        <p:txBody>
          <a:bodyPr spcFirstLastPara="1" wrap="square" lIns="121900" tIns="121900" rIns="121900" bIns="121900" anchor="t" anchorCtr="0">
            <a:noAutofit/>
          </a:bodyPr>
          <a:lstStyle/>
          <a:p>
            <a:pPr marL="609585" indent="-397923">
              <a:lnSpc>
                <a:spcPct val="115000"/>
              </a:lnSpc>
              <a:buClr>
                <a:srgbClr val="999999"/>
              </a:buClr>
              <a:buSzPts val="1100"/>
              <a:buFont typeface="Open Sans"/>
              <a:buChar char="➔"/>
            </a:pPr>
            <a:r>
              <a:rPr lang="en-US" sz="1467" b="1" dirty="0">
                <a:solidFill>
                  <a:srgbClr val="999999"/>
                </a:solidFill>
                <a:latin typeface="Open Sans"/>
                <a:ea typeface="Open Sans"/>
                <a:cs typeface="Open Sans"/>
                <a:sym typeface="Open Sans"/>
              </a:rPr>
              <a:t>Big Data</a:t>
            </a:r>
            <a:endParaRPr sz="1467" b="1" dirty="0">
              <a:solidFill>
                <a:srgbClr val="999999"/>
              </a:solidFill>
              <a:latin typeface="Open Sans"/>
              <a:ea typeface="Open Sans"/>
              <a:cs typeface="Open Sans"/>
              <a:sym typeface="Open Sans"/>
            </a:endParaRPr>
          </a:p>
        </p:txBody>
      </p:sp>
      <p:sp>
        <p:nvSpPr>
          <p:cNvPr id="365" name="Google Shape;365;p54"/>
          <p:cNvSpPr txBox="1"/>
          <p:nvPr/>
        </p:nvSpPr>
        <p:spPr>
          <a:xfrm>
            <a:off x="9009600" y="4524165"/>
            <a:ext cx="2870400" cy="531600"/>
          </a:xfrm>
          <a:prstGeom prst="rect">
            <a:avLst/>
          </a:prstGeom>
          <a:noFill/>
          <a:ln>
            <a:noFill/>
          </a:ln>
        </p:spPr>
        <p:txBody>
          <a:bodyPr spcFirstLastPara="1" wrap="square" lIns="121900" tIns="121900" rIns="121900" bIns="121900" anchor="t" anchorCtr="0">
            <a:noAutofit/>
          </a:bodyPr>
          <a:lstStyle/>
          <a:p>
            <a:pPr marL="609585" indent="-397923">
              <a:lnSpc>
                <a:spcPct val="115000"/>
              </a:lnSpc>
              <a:buClr>
                <a:srgbClr val="1155CC"/>
              </a:buClr>
              <a:buSzPts val="1100"/>
              <a:buFont typeface="Open Sans"/>
              <a:buChar char="➔"/>
            </a:pPr>
            <a:r>
              <a:rPr lang="en-US" sz="1467" b="1" dirty="0">
                <a:solidFill>
                  <a:srgbClr val="1155CC"/>
                </a:solidFill>
                <a:latin typeface="Open Sans"/>
                <a:ea typeface="Open Sans"/>
                <a:cs typeface="Open Sans"/>
                <a:sym typeface="Open Sans"/>
              </a:rPr>
              <a:t>Internet of Things</a:t>
            </a:r>
          </a:p>
        </p:txBody>
      </p:sp>
      <p:sp>
        <p:nvSpPr>
          <p:cNvPr id="366" name="Google Shape;366;p54"/>
          <p:cNvSpPr/>
          <p:nvPr/>
        </p:nvSpPr>
        <p:spPr>
          <a:xfrm>
            <a:off x="611433" y="1411600"/>
            <a:ext cx="1564400" cy="6580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sp>
        <p:nvSpPr>
          <p:cNvPr id="367" name="Google Shape;367;p54"/>
          <p:cNvSpPr/>
          <p:nvPr/>
        </p:nvSpPr>
        <p:spPr>
          <a:xfrm>
            <a:off x="4729333" y="1411600"/>
            <a:ext cx="530800" cy="3116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sp>
        <p:nvSpPr>
          <p:cNvPr id="369" name="Google Shape;369;p54"/>
          <p:cNvSpPr/>
          <p:nvPr/>
        </p:nvSpPr>
        <p:spPr>
          <a:xfrm>
            <a:off x="1456600" y="1576133"/>
            <a:ext cx="2211600" cy="2488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sp>
        <p:nvSpPr>
          <p:cNvPr id="370" name="Google Shape;370;p54"/>
          <p:cNvSpPr txBox="1"/>
          <p:nvPr/>
        </p:nvSpPr>
        <p:spPr>
          <a:xfrm>
            <a:off x="9009600" y="2213111"/>
            <a:ext cx="2870400" cy="531600"/>
          </a:xfrm>
          <a:prstGeom prst="rect">
            <a:avLst/>
          </a:prstGeom>
          <a:noFill/>
          <a:ln>
            <a:noFill/>
          </a:ln>
        </p:spPr>
        <p:txBody>
          <a:bodyPr spcFirstLastPara="1" wrap="square" lIns="121900" tIns="121900" rIns="121900" bIns="121900" anchor="t" anchorCtr="0">
            <a:noAutofit/>
          </a:bodyPr>
          <a:lstStyle/>
          <a:p>
            <a:pPr marL="609585" indent="-397923">
              <a:lnSpc>
                <a:spcPct val="115000"/>
              </a:lnSpc>
              <a:buClr>
                <a:srgbClr val="B45F06"/>
              </a:buClr>
              <a:buSzPts val="1100"/>
              <a:buFont typeface="Open Sans"/>
              <a:buChar char="➔"/>
            </a:pPr>
            <a:r>
              <a:rPr lang="en-US" sz="1467" b="1" dirty="0">
                <a:solidFill>
                  <a:srgbClr val="B45F06"/>
                </a:solidFill>
                <a:latin typeface="Open Sans"/>
                <a:ea typeface="Open Sans"/>
                <a:cs typeface="Open Sans"/>
                <a:sym typeface="Open Sans"/>
              </a:rPr>
              <a:t>Amazon Web Services (Proxy for cloud computing)</a:t>
            </a:r>
            <a:endParaRPr sz="1467" b="1" dirty="0">
              <a:solidFill>
                <a:srgbClr val="B45F06"/>
              </a:solidFill>
              <a:latin typeface="Open Sans"/>
              <a:ea typeface="Open Sans"/>
              <a:cs typeface="Open Sans"/>
              <a:sym typeface="Open Sans"/>
            </a:endParaRPr>
          </a:p>
        </p:txBody>
      </p:sp>
      <p:cxnSp>
        <p:nvCxnSpPr>
          <p:cNvPr id="372" name="Google Shape;372;p54"/>
          <p:cNvCxnSpPr/>
          <p:nvPr/>
        </p:nvCxnSpPr>
        <p:spPr>
          <a:xfrm>
            <a:off x="328104" y="1059779"/>
            <a:ext cx="2517200" cy="0"/>
          </a:xfrm>
          <a:prstGeom prst="straightConnector1">
            <a:avLst/>
          </a:prstGeom>
          <a:noFill/>
          <a:ln w="19050" cap="flat" cmpd="sng">
            <a:solidFill>
              <a:srgbClr val="B30838"/>
            </a:solidFill>
            <a:prstDash val="solid"/>
            <a:round/>
            <a:headEnd type="none" w="med" len="med"/>
            <a:tailEnd type="none" w="med" len="med"/>
          </a:ln>
        </p:spPr>
      </p:cxnSp>
      <p:pic>
        <p:nvPicPr>
          <p:cNvPr id="3" name="Picture 2">
            <a:extLst>
              <a:ext uri="{FF2B5EF4-FFF2-40B4-BE49-F238E27FC236}">
                <a16:creationId xmlns:a16="http://schemas.microsoft.com/office/drawing/2014/main" id="{DBD43B94-FE88-4A1D-913D-3EF45FE94DE1}"/>
              </a:ext>
            </a:extLst>
          </p:cNvPr>
          <p:cNvPicPr>
            <a:picLocks noChangeAspect="1"/>
          </p:cNvPicPr>
          <p:nvPr/>
        </p:nvPicPr>
        <p:blipFill>
          <a:blip r:embed="rId3"/>
          <a:stretch>
            <a:fillRect/>
          </a:stretch>
        </p:blipFill>
        <p:spPr>
          <a:xfrm>
            <a:off x="42668" y="1155238"/>
            <a:ext cx="9131861" cy="5183065"/>
          </a:xfrm>
          <a:prstGeom prst="rect">
            <a:avLst/>
          </a:prstGeom>
        </p:spPr>
      </p:pic>
      <p:sp>
        <p:nvSpPr>
          <p:cNvPr id="361" name="Google Shape;361;p54"/>
          <p:cNvSpPr txBox="1">
            <a:spLocks noGrp="1"/>
          </p:cNvSpPr>
          <p:nvPr>
            <p:ph type="title"/>
          </p:nvPr>
        </p:nvSpPr>
        <p:spPr>
          <a:xfrm>
            <a:off x="0" y="-73364"/>
            <a:ext cx="12348797" cy="1325563"/>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US" sz="4000" b="1" dirty="0">
                <a:solidFill>
                  <a:srgbClr val="434343"/>
                </a:solidFill>
              </a:rPr>
              <a:t>Trends in AI, Big Data, Clouds, Edge, HPC over last 5 years</a:t>
            </a:r>
            <a:endParaRPr sz="4000" b="1" i="1" dirty="0">
              <a:solidFill>
                <a:srgbClr val="434343"/>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9" name="Google Shape;819;p94"/>
          <p:cNvSpPr/>
          <p:nvPr/>
        </p:nvSpPr>
        <p:spPr>
          <a:xfrm>
            <a:off x="186165" y="1534422"/>
            <a:ext cx="4296188" cy="4476623"/>
          </a:xfrm>
          <a:prstGeom prst="rect">
            <a:avLst/>
          </a:prstGeom>
          <a:solidFill>
            <a:srgbClr val="EFEFEF"/>
          </a:solidFill>
          <a:ln>
            <a:noFill/>
          </a:ln>
        </p:spPr>
        <p:txBody>
          <a:bodyPr spcFirstLastPara="1" wrap="square" lIns="121900" tIns="121900" rIns="121900" bIns="121900" anchor="ctr" anchorCtr="0">
            <a:noAutofit/>
          </a:bodyPr>
          <a:lstStyle/>
          <a:p>
            <a:endParaRPr sz="2400"/>
          </a:p>
        </p:txBody>
      </p:sp>
      <p:sp>
        <p:nvSpPr>
          <p:cNvPr id="820" name="Google Shape;820;p94"/>
          <p:cNvSpPr txBox="1">
            <a:spLocks noGrp="1"/>
          </p:cNvSpPr>
          <p:nvPr>
            <p:ph type="body" idx="1"/>
          </p:nvPr>
        </p:nvSpPr>
        <p:spPr>
          <a:xfrm>
            <a:off x="0" y="1472847"/>
            <a:ext cx="4482352" cy="4538198"/>
          </a:xfrm>
          <a:prstGeom prst="rect">
            <a:avLst/>
          </a:prstGeom>
          <a:noFill/>
          <a:ln>
            <a:noFill/>
          </a:ln>
        </p:spPr>
        <p:txBody>
          <a:bodyPr spcFirstLastPara="1" vert="horz" wrap="square" lIns="91433" tIns="45700" rIns="91433" bIns="45700" rtlCol="0" anchor="t" anchorCtr="0">
            <a:noAutofit/>
          </a:bodyPr>
          <a:lstStyle/>
          <a:p>
            <a:pPr marL="609585" indent="-406390">
              <a:lnSpc>
                <a:spcPct val="115000"/>
              </a:lnSpc>
              <a:spcBef>
                <a:spcPts val="1067"/>
              </a:spcBef>
              <a:buSzPts val="1200"/>
              <a:buFont typeface="Open Sans"/>
              <a:buChar char="•"/>
            </a:pPr>
            <a:r>
              <a:rPr lang="en-US" sz="2400" dirty="0">
                <a:latin typeface="Open Sans"/>
                <a:ea typeface="Open Sans"/>
                <a:cs typeface="Open Sans"/>
                <a:sym typeface="Open Sans"/>
              </a:rPr>
              <a:t>An effective potential is an analytic, quasi-empirical or quasi-phenomenological potential that combines multiple, perhaps opposing, effects into a single potential. </a:t>
            </a:r>
          </a:p>
          <a:p>
            <a:pPr marL="609585" indent="-406390">
              <a:lnSpc>
                <a:spcPct val="115000"/>
              </a:lnSpc>
              <a:spcBef>
                <a:spcPts val="1067"/>
              </a:spcBef>
              <a:buSzPts val="1200"/>
              <a:buFont typeface="Open Sans"/>
              <a:buChar char="•"/>
            </a:pPr>
            <a:r>
              <a:rPr lang="en-US" sz="2400" dirty="0">
                <a:latin typeface="Open Sans"/>
                <a:ea typeface="Open Sans"/>
                <a:cs typeface="Open Sans"/>
                <a:sym typeface="Open Sans"/>
              </a:rPr>
              <a:t>This is classic coarse graining</a:t>
            </a:r>
            <a:endParaRPr sz="2400" dirty="0">
              <a:latin typeface="Open Sans"/>
              <a:ea typeface="Open Sans"/>
              <a:cs typeface="Open Sans"/>
              <a:sym typeface="Open Sans"/>
            </a:endParaRPr>
          </a:p>
        </p:txBody>
      </p:sp>
      <p:cxnSp>
        <p:nvCxnSpPr>
          <p:cNvPr id="822" name="Google Shape;822;p94"/>
          <p:cNvCxnSpPr/>
          <p:nvPr/>
        </p:nvCxnSpPr>
        <p:spPr>
          <a:xfrm>
            <a:off x="472633" y="1503633"/>
            <a:ext cx="2517200" cy="0"/>
          </a:xfrm>
          <a:prstGeom prst="straightConnector1">
            <a:avLst/>
          </a:prstGeom>
          <a:noFill/>
          <a:ln w="19050" cap="flat" cmpd="sng">
            <a:solidFill>
              <a:srgbClr val="B30838"/>
            </a:solidFill>
            <a:prstDash val="solid"/>
            <a:round/>
            <a:headEnd type="none" w="med" len="med"/>
            <a:tailEnd type="none" w="med" len="med"/>
          </a:ln>
        </p:spPr>
      </p:cxnSp>
      <p:sp>
        <p:nvSpPr>
          <p:cNvPr id="823" name="Google Shape;823;p94"/>
          <p:cNvSpPr txBox="1">
            <a:spLocks noGrp="1"/>
          </p:cNvSpPr>
          <p:nvPr>
            <p:ph type="title"/>
          </p:nvPr>
        </p:nvSpPr>
        <p:spPr>
          <a:xfrm>
            <a:off x="186165" y="351134"/>
            <a:ext cx="10498151" cy="726000"/>
          </a:xfrm>
          <a:prstGeom prst="rect">
            <a:avLst/>
          </a:prstGeom>
        </p:spPr>
        <p:txBody>
          <a:bodyPr spcFirstLastPara="1" vert="horz" wrap="square" lIns="91433" tIns="45700" rIns="91433" bIns="45700" rtlCol="0" anchor="ctr" anchorCtr="0">
            <a:noAutofit/>
          </a:bodyPr>
          <a:lstStyle/>
          <a:p>
            <a:pPr lvl="0">
              <a:lnSpc>
                <a:spcPct val="115000"/>
              </a:lnSpc>
            </a:pPr>
            <a:r>
              <a:rPr lang="en-US" sz="2800" dirty="0">
                <a:solidFill>
                  <a:srgbClr val="C00000"/>
                </a:solidFill>
                <a:latin typeface="Arial" panose="020B0604020202020204" pitchFamily="34" charset="0"/>
                <a:cs typeface="Arial" panose="020B0604020202020204" pitchFamily="34" charset="0"/>
              </a:rPr>
              <a:t>2. Learn Structure, Theory and Model for Simulation</a:t>
            </a:r>
            <a:br>
              <a:rPr lang="en-US" sz="2667" dirty="0">
                <a:solidFill>
                  <a:srgbClr val="515151"/>
                </a:solidFill>
                <a:latin typeface="Arial" panose="020B0604020202020204" pitchFamily="34" charset="0"/>
                <a:cs typeface="Arial" panose="020B0604020202020204" pitchFamily="34" charset="0"/>
              </a:rPr>
            </a:br>
            <a:r>
              <a:rPr lang="en-US" sz="2400" dirty="0">
                <a:solidFill>
                  <a:srgbClr val="515151"/>
                </a:solidFill>
                <a:latin typeface="Arial" panose="020B0604020202020204" pitchFamily="34" charset="0"/>
                <a:cs typeface="Arial" panose="020B0604020202020204" pitchFamily="34" charset="0"/>
              </a:rPr>
              <a:t>2.2 </a:t>
            </a:r>
            <a:r>
              <a:rPr lang="en-US" sz="2400" dirty="0" err="1">
                <a:solidFill>
                  <a:srgbClr val="515151"/>
                </a:solidFill>
                <a:latin typeface="Arial" panose="020B0604020202020204" pitchFamily="34" charset="0"/>
                <a:cs typeface="Arial" panose="020B0604020202020204" pitchFamily="34" charset="0"/>
              </a:rPr>
              <a:t>MLaroundHPC</a:t>
            </a:r>
            <a:r>
              <a:rPr lang="en-US" sz="2400" dirty="0">
                <a:solidFill>
                  <a:srgbClr val="515151"/>
                </a:solidFill>
                <a:latin typeface="Arial" panose="020B0604020202020204" pitchFamily="34" charset="0"/>
                <a:cs typeface="Arial" panose="020B0604020202020204" pitchFamily="34" charset="0"/>
              </a:rPr>
              <a:t>: Learning Model Details (effective potentials and coarse graining)</a:t>
            </a:r>
            <a:endParaRPr sz="2400" dirty="0">
              <a:solidFill>
                <a:srgbClr val="515151"/>
              </a:solidFill>
              <a:latin typeface="Arial" panose="020B0604020202020204" pitchFamily="34" charset="0"/>
              <a:cs typeface="Arial" panose="020B0604020202020204" pitchFamily="34" charset="0"/>
            </a:endParaRPr>
          </a:p>
        </p:txBody>
      </p:sp>
      <p:sp>
        <p:nvSpPr>
          <p:cNvPr id="824" name="Google Shape;824;p94"/>
          <p:cNvSpPr txBox="1">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40</a:t>
            </a:fld>
            <a:endParaRPr/>
          </a:p>
        </p:txBody>
      </p:sp>
      <p:pic>
        <p:nvPicPr>
          <p:cNvPr id="2050" name="Picture 2">
            <a:extLst>
              <a:ext uri="{FF2B5EF4-FFF2-40B4-BE49-F238E27FC236}">
                <a16:creationId xmlns:a16="http://schemas.microsoft.com/office/drawing/2014/main" id="{7BCB7EEE-B355-4EAA-A28F-3C3C389693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5961" y="1094887"/>
            <a:ext cx="7555428" cy="5111463"/>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C3DB0E85-7F11-46A2-878C-A984568B7C5A}"/>
              </a:ext>
            </a:extLst>
          </p:cNvPr>
          <p:cNvSpPr>
            <a:spLocks noGrp="1"/>
          </p:cNvSpPr>
          <p:nvPr>
            <p:ph type="dt" sz="half" idx="10"/>
          </p:nvPr>
        </p:nvSpPr>
        <p:spPr/>
        <p:txBody>
          <a:bodyPr/>
          <a:lstStyle/>
          <a:p>
            <a:r>
              <a:rPr lang="en-US">
                <a:solidFill>
                  <a:prstClr val="black">
                    <a:tint val="75000"/>
                  </a:prstClr>
                </a:solidFill>
              </a:rPr>
              <a:t>9/17/2019</a:t>
            </a:r>
          </a:p>
        </p:txBody>
      </p:sp>
    </p:spTree>
    <p:extLst>
      <p:ext uri="{BB962C8B-B14F-4D97-AF65-F5344CB8AC3E}">
        <p14:creationId xmlns:p14="http://schemas.microsoft.com/office/powerpoint/2010/main" val="15228537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9" name="Google Shape;819;p94"/>
          <p:cNvSpPr/>
          <p:nvPr/>
        </p:nvSpPr>
        <p:spPr>
          <a:xfrm>
            <a:off x="186165" y="1534423"/>
            <a:ext cx="4790684" cy="4578074"/>
          </a:xfrm>
          <a:prstGeom prst="rect">
            <a:avLst/>
          </a:prstGeom>
          <a:solidFill>
            <a:srgbClr val="EFEFEF"/>
          </a:solidFill>
          <a:ln>
            <a:noFill/>
          </a:ln>
        </p:spPr>
        <p:txBody>
          <a:bodyPr spcFirstLastPara="1" wrap="square" lIns="121900" tIns="121900" rIns="121900" bIns="121900" anchor="ctr" anchorCtr="0">
            <a:noAutofit/>
          </a:bodyPr>
          <a:lstStyle/>
          <a:p>
            <a:endParaRPr sz="2400"/>
          </a:p>
        </p:txBody>
      </p:sp>
      <p:sp>
        <p:nvSpPr>
          <p:cNvPr id="820" name="Google Shape;820;p94"/>
          <p:cNvSpPr txBox="1">
            <a:spLocks noGrp="1"/>
          </p:cNvSpPr>
          <p:nvPr>
            <p:ph type="body" idx="1"/>
          </p:nvPr>
        </p:nvSpPr>
        <p:spPr>
          <a:xfrm>
            <a:off x="-12222" y="1534423"/>
            <a:ext cx="4879127" cy="3772612"/>
          </a:xfrm>
          <a:prstGeom prst="rect">
            <a:avLst/>
          </a:prstGeom>
          <a:noFill/>
          <a:ln>
            <a:noFill/>
          </a:ln>
        </p:spPr>
        <p:txBody>
          <a:bodyPr spcFirstLastPara="1" vert="horz" wrap="square" lIns="91433" tIns="45700" rIns="91433" bIns="45700" rtlCol="0" anchor="t" anchorCtr="0">
            <a:noAutofit/>
          </a:bodyPr>
          <a:lstStyle/>
          <a:p>
            <a:pPr marL="609585" indent="-406390">
              <a:lnSpc>
                <a:spcPct val="115000"/>
              </a:lnSpc>
              <a:spcBef>
                <a:spcPts val="1067"/>
              </a:spcBef>
              <a:buSzPts val="1200"/>
              <a:buFont typeface="Open Sans"/>
              <a:buChar char="•"/>
            </a:pPr>
            <a:r>
              <a:rPr lang="en-US" sz="1867" dirty="0">
                <a:latin typeface="Open Sans"/>
                <a:ea typeface="Open Sans"/>
                <a:cs typeface="Open Sans"/>
                <a:sym typeface="Open Sans"/>
              </a:rPr>
              <a:t>This imagines a future where AI will essentially  be able to derive theories from data, or more practically a mix of data and models. </a:t>
            </a:r>
          </a:p>
          <a:p>
            <a:pPr marL="609585" indent="-406390">
              <a:lnSpc>
                <a:spcPct val="115000"/>
              </a:lnSpc>
              <a:spcBef>
                <a:spcPts val="1067"/>
              </a:spcBef>
              <a:buSzPts val="1200"/>
              <a:buFont typeface="Open Sans"/>
              <a:buChar char="•"/>
            </a:pPr>
            <a:r>
              <a:rPr lang="en-US" sz="1867" dirty="0">
                <a:latin typeface="Open Sans"/>
                <a:ea typeface="Open Sans"/>
                <a:cs typeface="Open Sans"/>
                <a:sym typeface="Open Sans"/>
              </a:rPr>
              <a:t>This is especially promising in agent based models which often contain phenomenological approaches such as the predictor-corrector method of 1.3. We expect that will take the results of such assimilation and effective potentials and interactions and use them as the master model or theory for future research.</a:t>
            </a:r>
            <a:endParaRPr sz="1867" dirty="0">
              <a:latin typeface="Open Sans"/>
              <a:ea typeface="Open Sans"/>
              <a:cs typeface="Open Sans"/>
              <a:sym typeface="Open Sans"/>
            </a:endParaRPr>
          </a:p>
        </p:txBody>
      </p:sp>
      <p:sp>
        <p:nvSpPr>
          <p:cNvPr id="823" name="Google Shape;823;p94"/>
          <p:cNvSpPr txBox="1">
            <a:spLocks noGrp="1"/>
          </p:cNvSpPr>
          <p:nvPr>
            <p:ph type="title"/>
          </p:nvPr>
        </p:nvSpPr>
        <p:spPr>
          <a:xfrm>
            <a:off x="639876" y="382503"/>
            <a:ext cx="10381786" cy="726000"/>
          </a:xfrm>
          <a:prstGeom prst="rect">
            <a:avLst/>
          </a:prstGeom>
        </p:spPr>
        <p:txBody>
          <a:bodyPr spcFirstLastPara="1" vert="horz" wrap="square" lIns="91433" tIns="45700" rIns="91433" bIns="45700" rtlCol="0" anchor="ctr" anchorCtr="0">
            <a:noAutofit/>
          </a:bodyPr>
          <a:lstStyle/>
          <a:p>
            <a:pPr lvl="0">
              <a:lnSpc>
                <a:spcPct val="115000"/>
              </a:lnSpc>
            </a:pPr>
            <a:r>
              <a:rPr lang="en-US" sz="2800" dirty="0">
                <a:solidFill>
                  <a:srgbClr val="C00000"/>
                </a:solidFill>
                <a:latin typeface="Arial" panose="020B0604020202020204" pitchFamily="34" charset="0"/>
                <a:cs typeface="Arial" panose="020B0604020202020204" pitchFamily="34" charset="0"/>
              </a:rPr>
              <a:t>2. Learn Structure, Theory and Model for Simulation</a:t>
            </a:r>
            <a:br>
              <a:rPr lang="en-US" sz="2667" dirty="0">
                <a:solidFill>
                  <a:srgbClr val="515151"/>
                </a:solidFill>
                <a:latin typeface="Arial" panose="020B0604020202020204" pitchFamily="34" charset="0"/>
                <a:cs typeface="Arial" panose="020B0604020202020204" pitchFamily="34" charset="0"/>
              </a:rPr>
            </a:br>
            <a:r>
              <a:rPr lang="en-US" sz="2400" dirty="0">
                <a:solidFill>
                  <a:srgbClr val="515151"/>
                </a:solidFill>
                <a:latin typeface="Arial" panose="020B0604020202020204" pitchFamily="34" charset="0"/>
                <a:cs typeface="Arial" panose="020B0604020202020204" pitchFamily="34" charset="0"/>
              </a:rPr>
              <a:t>2.3 </a:t>
            </a:r>
            <a:r>
              <a:rPr lang="en-US" sz="2400" dirty="0" err="1">
                <a:solidFill>
                  <a:srgbClr val="515151"/>
                </a:solidFill>
                <a:latin typeface="Arial" panose="020B0604020202020204" pitchFamily="34" charset="0"/>
                <a:cs typeface="Arial" panose="020B0604020202020204" pitchFamily="34" charset="0"/>
              </a:rPr>
              <a:t>MLaroundHPC</a:t>
            </a:r>
            <a:r>
              <a:rPr lang="en-US" sz="2400" dirty="0">
                <a:solidFill>
                  <a:srgbClr val="515151"/>
                </a:solidFill>
                <a:latin typeface="Arial" panose="020B0604020202020204" pitchFamily="34" charset="0"/>
                <a:cs typeface="Arial" panose="020B0604020202020204" pitchFamily="34" charset="0"/>
              </a:rPr>
              <a:t>: Learning Model Details - Inference of Missing Model Structure</a:t>
            </a:r>
            <a:endParaRPr sz="2400" dirty="0">
              <a:solidFill>
                <a:srgbClr val="515151"/>
              </a:solidFill>
              <a:latin typeface="Arial" panose="020B0604020202020204" pitchFamily="34" charset="0"/>
              <a:cs typeface="Arial" panose="020B0604020202020204" pitchFamily="34" charset="0"/>
            </a:endParaRPr>
          </a:p>
        </p:txBody>
      </p:sp>
      <p:sp>
        <p:nvSpPr>
          <p:cNvPr id="824" name="Google Shape;824;p94"/>
          <p:cNvSpPr txBox="1">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41</a:t>
            </a:fld>
            <a:endParaRPr/>
          </a:p>
        </p:txBody>
      </p:sp>
      <p:pic>
        <p:nvPicPr>
          <p:cNvPr id="3074" name="Picture 2">
            <a:extLst>
              <a:ext uri="{FF2B5EF4-FFF2-40B4-BE49-F238E27FC236}">
                <a16:creationId xmlns:a16="http://schemas.microsoft.com/office/drawing/2014/main" id="{4FD0F7BC-6BC9-4485-81EF-D19C3F243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8517" y="1077134"/>
            <a:ext cx="7498965" cy="5035363"/>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B7D8D0A1-0327-47C6-AFBB-0A4A01497142}"/>
              </a:ext>
            </a:extLst>
          </p:cNvPr>
          <p:cNvSpPr>
            <a:spLocks noGrp="1"/>
          </p:cNvSpPr>
          <p:nvPr>
            <p:ph type="dt" sz="half" idx="10"/>
          </p:nvPr>
        </p:nvSpPr>
        <p:spPr/>
        <p:txBody>
          <a:bodyPr/>
          <a:lstStyle/>
          <a:p>
            <a:r>
              <a:rPr lang="en-US">
                <a:solidFill>
                  <a:prstClr val="black">
                    <a:tint val="75000"/>
                  </a:prstClr>
                </a:solidFill>
              </a:rPr>
              <a:t>9/17/2019</a:t>
            </a:r>
          </a:p>
        </p:txBody>
      </p:sp>
    </p:spTree>
    <p:extLst>
      <p:ext uri="{BB962C8B-B14F-4D97-AF65-F5344CB8AC3E}">
        <p14:creationId xmlns:p14="http://schemas.microsoft.com/office/powerpoint/2010/main" val="6739175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cxnSp>
        <p:nvCxnSpPr>
          <p:cNvPr id="1035" name="Google Shape;1035;p114"/>
          <p:cNvCxnSpPr/>
          <p:nvPr/>
        </p:nvCxnSpPr>
        <p:spPr>
          <a:xfrm>
            <a:off x="574233" y="1291933"/>
            <a:ext cx="2517200" cy="0"/>
          </a:xfrm>
          <a:prstGeom prst="straightConnector1">
            <a:avLst/>
          </a:prstGeom>
          <a:noFill/>
          <a:ln w="19050" cap="flat" cmpd="sng">
            <a:solidFill>
              <a:srgbClr val="B30838"/>
            </a:solidFill>
            <a:prstDash val="solid"/>
            <a:round/>
            <a:headEnd type="none" w="med" len="med"/>
            <a:tailEnd type="none" w="med" len="med"/>
          </a:ln>
        </p:spPr>
      </p:cxnSp>
      <p:sp>
        <p:nvSpPr>
          <p:cNvPr id="1036" name="Google Shape;1036;p114"/>
          <p:cNvSpPr txBox="1">
            <a:spLocks noGrp="1"/>
          </p:cNvSpPr>
          <p:nvPr>
            <p:ph type="title"/>
          </p:nvPr>
        </p:nvSpPr>
        <p:spPr>
          <a:xfrm>
            <a:off x="86108" y="189284"/>
            <a:ext cx="10956400" cy="726000"/>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US" sz="2933" dirty="0">
                <a:latin typeface="Open Sans"/>
                <a:ea typeface="Open Sans"/>
                <a:cs typeface="Open Sans"/>
                <a:sym typeface="Open Sans"/>
              </a:rPr>
              <a:t>Putting it all Together</a:t>
            </a:r>
            <a:br>
              <a:rPr lang="en-US" sz="2933" dirty="0">
                <a:latin typeface="Open Sans"/>
                <a:ea typeface="Open Sans"/>
                <a:cs typeface="Open Sans"/>
                <a:sym typeface="Open Sans"/>
              </a:rPr>
            </a:br>
            <a:r>
              <a:rPr lang="en" sz="2933" dirty="0">
                <a:latin typeface="Open Sans"/>
                <a:ea typeface="Open Sans"/>
                <a:cs typeface="Open Sans"/>
                <a:sym typeface="Open Sans"/>
              </a:rPr>
              <a:t>Simulating Biological Organisms (with James Glazier @IU) </a:t>
            </a:r>
            <a:endParaRPr sz="2933" dirty="0">
              <a:latin typeface="Open Sans"/>
              <a:ea typeface="Open Sans"/>
              <a:cs typeface="Open Sans"/>
              <a:sym typeface="Open Sans"/>
            </a:endParaRPr>
          </a:p>
        </p:txBody>
      </p:sp>
      <p:sp>
        <p:nvSpPr>
          <p:cNvPr id="1037" name="Google Shape;1037;p114"/>
          <p:cNvSpPr txBox="1">
            <a:spLocks noGrp="1"/>
          </p:cNvSpPr>
          <p:nvPr>
            <p:ph type="sldNum" idx="2"/>
          </p:nvPr>
        </p:nvSpPr>
        <p:spPr>
          <a:xfrm>
            <a:off x="11488659" y="6268384"/>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42</a:t>
            </a:fld>
            <a:endParaRPr dirty="0"/>
          </a:p>
        </p:txBody>
      </p:sp>
      <p:pic>
        <p:nvPicPr>
          <p:cNvPr id="1038" name="Google Shape;1038;p114"/>
          <p:cNvPicPr preferRelativeResize="0"/>
          <p:nvPr/>
        </p:nvPicPr>
        <p:blipFill>
          <a:blip r:embed="rId3">
            <a:alphaModFix/>
          </a:blip>
          <a:stretch>
            <a:fillRect/>
          </a:stretch>
        </p:blipFill>
        <p:spPr>
          <a:xfrm>
            <a:off x="0" y="2400418"/>
            <a:ext cx="12192000" cy="3838033"/>
          </a:xfrm>
          <a:prstGeom prst="rect">
            <a:avLst/>
          </a:prstGeom>
          <a:noFill/>
          <a:ln>
            <a:noFill/>
          </a:ln>
        </p:spPr>
      </p:pic>
      <p:sp>
        <p:nvSpPr>
          <p:cNvPr id="1039" name="Google Shape;1039;p114"/>
          <p:cNvSpPr txBox="1"/>
          <p:nvPr/>
        </p:nvSpPr>
        <p:spPr>
          <a:xfrm>
            <a:off x="86108" y="1289067"/>
            <a:ext cx="5048875" cy="1170000"/>
          </a:xfrm>
          <a:prstGeom prst="rect">
            <a:avLst/>
          </a:prstGeom>
          <a:noFill/>
          <a:ln>
            <a:noFill/>
          </a:ln>
        </p:spPr>
        <p:txBody>
          <a:bodyPr spcFirstLastPara="1" wrap="square" lIns="121900" tIns="121900" rIns="121900" bIns="121900" anchor="t" anchorCtr="0">
            <a:noAutofit/>
          </a:bodyPr>
          <a:lstStyle/>
          <a:p>
            <a:r>
              <a:rPr lang="en" sz="2400" b="1" dirty="0"/>
              <a:t>Learning </a:t>
            </a:r>
            <a:r>
              <a:rPr lang="en-US" sz="2400" b="1" dirty="0"/>
              <a:t>Model (</a:t>
            </a:r>
            <a:r>
              <a:rPr lang="en" sz="2400" b="1" dirty="0"/>
              <a:t>Agent) Behavior</a:t>
            </a:r>
            <a:br>
              <a:rPr lang="en" sz="2400" dirty="0">
                <a:latin typeface="Calibri"/>
                <a:ea typeface="Calibri"/>
                <a:cs typeface="Calibri"/>
                <a:sym typeface="Calibri"/>
              </a:rPr>
            </a:br>
            <a:r>
              <a:rPr lang="en" sz="2000" dirty="0">
                <a:latin typeface="Calibri"/>
                <a:ea typeface="Calibri"/>
                <a:cs typeface="Calibri"/>
                <a:sym typeface="Calibri"/>
              </a:rPr>
              <a:t>Replace components by learned surrogates </a:t>
            </a:r>
            <a:br>
              <a:rPr lang="en" sz="2000" dirty="0">
                <a:latin typeface="Calibri"/>
                <a:ea typeface="Calibri"/>
                <a:cs typeface="Calibri"/>
                <a:sym typeface="Calibri"/>
              </a:rPr>
            </a:br>
            <a:r>
              <a:rPr lang="en" sz="2000" dirty="0">
                <a:latin typeface="Calibri"/>
                <a:ea typeface="Calibri"/>
                <a:cs typeface="Calibri"/>
                <a:sym typeface="Calibri"/>
              </a:rPr>
              <a:t>(Reaction Kinetics Coupled ODE’s)</a:t>
            </a:r>
            <a:endParaRPr sz="2400" dirty="0">
              <a:latin typeface="Calibri"/>
              <a:ea typeface="Calibri"/>
              <a:cs typeface="Calibri"/>
              <a:sym typeface="Calibri"/>
            </a:endParaRPr>
          </a:p>
        </p:txBody>
      </p:sp>
      <p:sp>
        <p:nvSpPr>
          <p:cNvPr id="1040" name="Google Shape;1040;p114"/>
          <p:cNvSpPr txBox="1"/>
          <p:nvPr/>
        </p:nvSpPr>
        <p:spPr>
          <a:xfrm>
            <a:off x="8369087" y="2138233"/>
            <a:ext cx="3468000" cy="726000"/>
          </a:xfrm>
          <a:prstGeom prst="rect">
            <a:avLst/>
          </a:prstGeom>
          <a:noFill/>
          <a:ln>
            <a:noFill/>
          </a:ln>
        </p:spPr>
        <p:txBody>
          <a:bodyPr spcFirstLastPara="1" wrap="square" lIns="121900" tIns="121900" rIns="121900" bIns="121900" anchor="t" anchorCtr="0">
            <a:noAutofit/>
          </a:bodyPr>
          <a:lstStyle/>
          <a:p>
            <a:r>
              <a:rPr lang="en" sz="2400" b="1"/>
              <a:t>Predictor-Corrector</a:t>
            </a:r>
            <a:endParaRPr sz="2400" b="1"/>
          </a:p>
        </p:txBody>
      </p:sp>
      <p:sp>
        <p:nvSpPr>
          <p:cNvPr id="1041" name="Google Shape;1041;p114"/>
          <p:cNvSpPr txBox="1"/>
          <p:nvPr/>
        </p:nvSpPr>
        <p:spPr>
          <a:xfrm>
            <a:off x="4777059" y="2038102"/>
            <a:ext cx="3012800" cy="472000"/>
          </a:xfrm>
          <a:prstGeom prst="rect">
            <a:avLst/>
          </a:prstGeom>
          <a:noFill/>
          <a:ln>
            <a:noFill/>
          </a:ln>
        </p:spPr>
        <p:txBody>
          <a:bodyPr spcFirstLastPara="1" wrap="square" lIns="121900" tIns="121900" rIns="121900" bIns="121900" anchor="t" anchorCtr="0">
            <a:noAutofit/>
          </a:bodyPr>
          <a:lstStyle/>
          <a:p>
            <a:r>
              <a:rPr lang="en" sz="2400" b="1" dirty="0"/>
              <a:t>Smart Ensembles</a:t>
            </a:r>
            <a:endParaRPr sz="2400" b="1" dirty="0"/>
          </a:p>
        </p:txBody>
      </p:sp>
      <p:sp>
        <p:nvSpPr>
          <p:cNvPr id="1042" name="Google Shape;1042;p114"/>
          <p:cNvSpPr/>
          <p:nvPr/>
        </p:nvSpPr>
        <p:spPr>
          <a:xfrm rot="-3329700">
            <a:off x="2276299" y="2339592"/>
            <a:ext cx="335405" cy="725733"/>
          </a:xfrm>
          <a:prstGeom prst="upDown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43" name="Google Shape;1043;p114"/>
          <p:cNvSpPr txBox="1"/>
          <p:nvPr/>
        </p:nvSpPr>
        <p:spPr>
          <a:xfrm>
            <a:off x="5823933" y="1322984"/>
            <a:ext cx="4457600" cy="726000"/>
          </a:xfrm>
          <a:prstGeom prst="rect">
            <a:avLst/>
          </a:prstGeom>
          <a:noFill/>
          <a:ln>
            <a:noFill/>
          </a:ln>
        </p:spPr>
        <p:txBody>
          <a:bodyPr spcFirstLastPara="1" wrap="square" lIns="121900" tIns="121900" rIns="121900" bIns="121900" anchor="t" anchorCtr="0">
            <a:noAutofit/>
          </a:bodyPr>
          <a:lstStyle/>
          <a:p>
            <a:r>
              <a:rPr lang="en" sz="2400" b="1"/>
              <a:t>All steps use MLAutotuning</a:t>
            </a:r>
            <a:endParaRPr sz="2400" b="1"/>
          </a:p>
        </p:txBody>
      </p:sp>
      <p:sp>
        <p:nvSpPr>
          <p:cNvPr id="2" name="Date Placeholder 1">
            <a:extLst>
              <a:ext uri="{FF2B5EF4-FFF2-40B4-BE49-F238E27FC236}">
                <a16:creationId xmlns:a16="http://schemas.microsoft.com/office/drawing/2014/main" id="{D21BCFAB-D2E0-46BB-B60A-962CD9CCE38E}"/>
              </a:ext>
            </a:extLst>
          </p:cNvPr>
          <p:cNvSpPr>
            <a:spLocks noGrp="1"/>
          </p:cNvSpPr>
          <p:nvPr>
            <p:ph type="dt" sz="half" idx="10"/>
          </p:nvPr>
        </p:nvSpPr>
        <p:spPr/>
        <p:txBody>
          <a:bodyPr/>
          <a:lstStyle/>
          <a:p>
            <a:r>
              <a:rPr lang="en-US">
                <a:solidFill>
                  <a:prstClr val="black">
                    <a:tint val="75000"/>
                  </a:prstClr>
                </a:solidFill>
              </a:rPr>
              <a:t>9/17/2019</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pic>
        <p:nvPicPr>
          <p:cNvPr id="1048" name="Google Shape;1048;p115"/>
          <p:cNvPicPr preferRelativeResize="0"/>
          <p:nvPr/>
        </p:nvPicPr>
        <p:blipFill>
          <a:blip r:embed="rId3">
            <a:alphaModFix/>
          </a:blip>
          <a:stretch>
            <a:fillRect/>
          </a:stretch>
        </p:blipFill>
        <p:spPr>
          <a:xfrm>
            <a:off x="0" y="0"/>
            <a:ext cx="12192000" cy="6860448"/>
          </a:xfrm>
          <a:prstGeom prst="rect">
            <a:avLst/>
          </a:prstGeom>
          <a:noFill/>
          <a:ln>
            <a:noFill/>
          </a:ln>
        </p:spPr>
      </p:pic>
      <p:sp>
        <p:nvSpPr>
          <p:cNvPr id="1049" name="Google Shape;1049;p115"/>
          <p:cNvSpPr/>
          <p:nvPr/>
        </p:nvSpPr>
        <p:spPr>
          <a:xfrm>
            <a:off x="7600" y="-6667"/>
            <a:ext cx="12291200" cy="6864800"/>
          </a:xfrm>
          <a:prstGeom prst="rect">
            <a:avLst/>
          </a:prstGeom>
          <a:solidFill>
            <a:srgbClr val="FFFFFF">
              <a:alpha val="62720"/>
            </a:srgbClr>
          </a:solidFill>
          <a:ln>
            <a:noFill/>
          </a:ln>
        </p:spPr>
        <p:txBody>
          <a:bodyPr spcFirstLastPara="1" wrap="square" lIns="121900" tIns="121900" rIns="121900" bIns="121900" anchor="ctr" anchorCtr="0">
            <a:noAutofit/>
          </a:bodyPr>
          <a:lstStyle/>
          <a:p>
            <a:endParaRPr sz="2400"/>
          </a:p>
        </p:txBody>
      </p:sp>
      <p:sp>
        <p:nvSpPr>
          <p:cNvPr id="1050" name="Google Shape;1050;p115"/>
          <p:cNvSpPr/>
          <p:nvPr/>
        </p:nvSpPr>
        <p:spPr>
          <a:xfrm>
            <a:off x="830018" y="1597025"/>
            <a:ext cx="10570278" cy="3466615"/>
          </a:xfrm>
          <a:prstGeom prst="rect">
            <a:avLst/>
          </a:prstGeom>
          <a:solidFill>
            <a:srgbClr val="666666"/>
          </a:solidFill>
          <a:ln>
            <a:noFill/>
          </a:ln>
        </p:spPr>
        <p:txBody>
          <a:bodyPr spcFirstLastPara="1" wrap="square" lIns="121900" tIns="121900" rIns="121900" bIns="121900" anchor="ctr" anchorCtr="0">
            <a:noAutofit/>
          </a:bodyPr>
          <a:lstStyle/>
          <a:p>
            <a:endParaRPr sz="2400"/>
          </a:p>
        </p:txBody>
      </p:sp>
      <p:sp>
        <p:nvSpPr>
          <p:cNvPr id="1051" name="Google Shape;1051;p115"/>
          <p:cNvSpPr txBox="1">
            <a:spLocks noGrp="1"/>
          </p:cNvSpPr>
          <p:nvPr>
            <p:ph type="ctrTitle"/>
          </p:nvPr>
        </p:nvSpPr>
        <p:spPr>
          <a:xfrm>
            <a:off x="1131948" y="1419788"/>
            <a:ext cx="9928104" cy="2387600"/>
          </a:xfrm>
          <a:prstGeom prst="rect">
            <a:avLst/>
          </a:prstGeom>
        </p:spPr>
        <p:txBody>
          <a:bodyPr spcFirstLastPara="1" vert="horz" wrap="square" lIns="121900" tIns="121900" rIns="121900" bIns="121900" rtlCol="0" anchor="ctr" anchorCtr="0">
            <a:noAutofit/>
          </a:bodyPr>
          <a:lstStyle/>
          <a:p>
            <a:r>
              <a:rPr lang="en-US" dirty="0">
                <a:solidFill>
                  <a:srgbClr val="FFFFFF"/>
                </a:solidFill>
                <a:latin typeface="Open Sans"/>
                <a:ea typeface="Open Sans"/>
                <a:cs typeface="Open Sans"/>
                <a:sym typeface="Open Sans"/>
              </a:rPr>
              <a:t>Complete Systems</a:t>
            </a:r>
            <a:br>
              <a:rPr lang="en-US" dirty="0">
                <a:solidFill>
                  <a:srgbClr val="FFFFFF"/>
                </a:solidFill>
                <a:latin typeface="Open Sans"/>
                <a:ea typeface="Open Sans"/>
                <a:cs typeface="Open Sans"/>
                <a:sym typeface="Open Sans"/>
              </a:rPr>
            </a:br>
            <a:r>
              <a:rPr lang="en-US" dirty="0" err="1">
                <a:solidFill>
                  <a:srgbClr val="FFFFFF"/>
                </a:solidFill>
                <a:latin typeface="Open Sans"/>
                <a:ea typeface="Open Sans"/>
                <a:cs typeface="Open Sans"/>
                <a:sym typeface="Open Sans"/>
              </a:rPr>
              <a:t>HPCforML</a:t>
            </a:r>
            <a:endParaRPr dirty="0">
              <a:solidFill>
                <a:srgbClr val="FFFFFF"/>
              </a:solidFill>
            </a:endParaRPr>
          </a:p>
        </p:txBody>
      </p:sp>
      <p:sp>
        <p:nvSpPr>
          <p:cNvPr id="3" name="Subtitle 2">
            <a:extLst>
              <a:ext uri="{FF2B5EF4-FFF2-40B4-BE49-F238E27FC236}">
                <a16:creationId xmlns:a16="http://schemas.microsoft.com/office/drawing/2014/main" id="{FE06427A-1B99-4BCB-927E-ED6D70BA392C}"/>
              </a:ext>
            </a:extLst>
          </p:cNvPr>
          <p:cNvSpPr>
            <a:spLocks noGrp="1"/>
          </p:cNvSpPr>
          <p:nvPr>
            <p:ph type="subTitle" idx="1"/>
          </p:nvPr>
        </p:nvSpPr>
        <p:spPr>
          <a:xfrm>
            <a:off x="1032942" y="3412100"/>
            <a:ext cx="10240516" cy="1295525"/>
          </a:xfrm>
        </p:spPr>
        <p:txBody>
          <a:bodyPr>
            <a:normAutofit/>
          </a:bodyPr>
          <a:lstStyle/>
          <a:p>
            <a:pPr marL="342900" indent="-342900" algn="l">
              <a:buFont typeface="Arial" panose="020B0604020202020204" pitchFamily="34" charset="0"/>
              <a:buChar char="•"/>
            </a:pPr>
            <a:r>
              <a:rPr lang="en-US" dirty="0">
                <a:solidFill>
                  <a:srgbClr val="FFFFFF"/>
                </a:solidFill>
                <a:latin typeface="Open Sans"/>
                <a:ea typeface="Open Sans"/>
                <a:cs typeface="Open Sans"/>
                <a:sym typeface="Open Sans"/>
              </a:rPr>
              <a:t>Parallel Big Data Analytics in some ways like parallel Big Simulation</a:t>
            </a:r>
          </a:p>
          <a:p>
            <a:pPr marL="342900" indent="-342900" algn="l">
              <a:buFont typeface="Arial" panose="020B0604020202020204" pitchFamily="34" charset="0"/>
              <a:buChar char="•"/>
            </a:pPr>
            <a:r>
              <a:rPr lang="en-US" dirty="0">
                <a:solidFill>
                  <a:srgbClr val="FFFFFF"/>
                </a:solidFill>
                <a:latin typeface="Open Sans"/>
                <a:ea typeface="Open Sans"/>
                <a:cs typeface="Open Sans"/>
                <a:sym typeface="Open Sans"/>
              </a:rPr>
              <a:t>Twister2 Implements </a:t>
            </a:r>
            <a:r>
              <a:rPr lang="en-US" dirty="0" err="1">
                <a:solidFill>
                  <a:srgbClr val="FFFFFF"/>
                </a:solidFill>
                <a:latin typeface="Open Sans"/>
                <a:ea typeface="Open Sans"/>
                <a:cs typeface="Open Sans"/>
                <a:sym typeface="Open Sans"/>
              </a:rPr>
              <a:t>HPCforML</a:t>
            </a:r>
            <a:r>
              <a:rPr lang="en-US" dirty="0">
                <a:solidFill>
                  <a:srgbClr val="FFFFFF"/>
                </a:solidFill>
                <a:latin typeface="Open Sans"/>
                <a:ea typeface="Open Sans"/>
                <a:cs typeface="Open Sans"/>
                <a:sym typeface="Open Sans"/>
              </a:rPr>
              <a:t> as HPC-ABDS and supports </a:t>
            </a:r>
            <a:r>
              <a:rPr lang="en-US" dirty="0" err="1">
                <a:solidFill>
                  <a:srgbClr val="FFFFFF"/>
                </a:solidFill>
                <a:latin typeface="Open Sans"/>
                <a:ea typeface="Open Sans"/>
                <a:cs typeface="Open Sans"/>
                <a:sym typeface="Open Sans"/>
              </a:rPr>
              <a:t>MLforHPC</a:t>
            </a:r>
            <a:endParaRPr lang="en-US" dirty="0">
              <a:solidFill>
                <a:srgbClr val="FFFFFF"/>
              </a:solidFill>
              <a:latin typeface="Open Sans"/>
              <a:ea typeface="Open Sans"/>
              <a:cs typeface="Open Sans"/>
              <a:sym typeface="Open Sans"/>
            </a:endParaRPr>
          </a:p>
        </p:txBody>
      </p:sp>
      <p:sp>
        <p:nvSpPr>
          <p:cNvPr id="4" name="Date Placeholder 3">
            <a:extLst>
              <a:ext uri="{FF2B5EF4-FFF2-40B4-BE49-F238E27FC236}">
                <a16:creationId xmlns:a16="http://schemas.microsoft.com/office/drawing/2014/main" id="{00E32D8E-3CA6-4A20-9BBD-1DB5F40F5504}"/>
              </a:ext>
            </a:extLst>
          </p:cNvPr>
          <p:cNvSpPr>
            <a:spLocks noGrp="1"/>
          </p:cNvSpPr>
          <p:nvPr>
            <p:ph type="dt" sz="half" idx="10"/>
          </p:nvPr>
        </p:nvSpPr>
        <p:spPr/>
        <p:txBody>
          <a:bodyPr/>
          <a:lstStyle/>
          <a:p>
            <a:r>
              <a:rPr lang="en-US">
                <a:solidFill>
                  <a:prstClr val="black">
                    <a:tint val="75000"/>
                  </a:prstClr>
                </a:solidFill>
              </a:rPr>
              <a:t>9/17/2019</a:t>
            </a:r>
          </a:p>
        </p:txBody>
      </p:sp>
      <p:sp>
        <p:nvSpPr>
          <p:cNvPr id="5" name="Slide Number Placeholder 4">
            <a:extLst>
              <a:ext uri="{FF2B5EF4-FFF2-40B4-BE49-F238E27FC236}">
                <a16:creationId xmlns:a16="http://schemas.microsoft.com/office/drawing/2014/main" id="{20FC34B6-1E23-4009-9F36-CDE9217A1D1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43</a:t>
            </a:fld>
            <a:endParaRPr lang="en-US">
              <a:solidFill>
                <a:prstClr val="black">
                  <a:tint val="75000"/>
                </a:prstClr>
              </a:solidFill>
            </a:endParaRPr>
          </a:p>
        </p:txBody>
      </p:sp>
    </p:spTree>
    <p:extLst>
      <p:ext uri="{BB962C8B-B14F-4D97-AF65-F5344CB8AC3E}">
        <p14:creationId xmlns:p14="http://schemas.microsoft.com/office/powerpoint/2010/main" val="38575108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48174-00C8-4FC1-A801-081ABBD47820}"/>
              </a:ext>
            </a:extLst>
          </p:cNvPr>
          <p:cNvSpPr>
            <a:spLocks noGrp="1"/>
          </p:cNvSpPr>
          <p:nvPr>
            <p:ph type="title"/>
          </p:nvPr>
        </p:nvSpPr>
        <p:spPr>
          <a:xfrm>
            <a:off x="-11040" y="18255"/>
            <a:ext cx="12203040" cy="729271"/>
          </a:xfrm>
        </p:spPr>
        <p:txBody>
          <a:bodyPr>
            <a:noAutofit/>
          </a:bodyPr>
          <a:lstStyle/>
          <a:p>
            <a:r>
              <a:rPr lang="en-US" sz="3000" dirty="0">
                <a:latin typeface="Arial" panose="020B0604020202020204" pitchFamily="34" charset="0"/>
                <a:cs typeface="Arial" panose="020B0604020202020204" pitchFamily="34" charset="0"/>
              </a:rPr>
              <a:t>Next Generation of Cyberinfrastructure: Overarching Principles</a:t>
            </a:r>
          </a:p>
        </p:txBody>
      </p:sp>
      <p:sp>
        <p:nvSpPr>
          <p:cNvPr id="3" name="Content Placeholder 2">
            <a:extLst>
              <a:ext uri="{FF2B5EF4-FFF2-40B4-BE49-F238E27FC236}">
                <a16:creationId xmlns:a16="http://schemas.microsoft.com/office/drawing/2014/main" id="{6D82DAAD-AE1A-4AF3-A26E-E91CA84B0EDB}"/>
              </a:ext>
            </a:extLst>
          </p:cNvPr>
          <p:cNvSpPr>
            <a:spLocks noGrp="1"/>
          </p:cNvSpPr>
          <p:nvPr>
            <p:ph idx="1"/>
          </p:nvPr>
        </p:nvSpPr>
        <p:spPr>
          <a:xfrm>
            <a:off x="-11040" y="747526"/>
            <a:ext cx="12097871" cy="5749645"/>
          </a:xfrm>
        </p:spPr>
        <p:txBody>
          <a:bodyPr>
            <a:normAutofit fontScale="85000" lnSpcReduction="20000"/>
          </a:bodyPr>
          <a:lstStyle/>
          <a:p>
            <a:pPr fontAlgn="base"/>
            <a:r>
              <a:rPr lang="en-US" dirty="0">
                <a:latin typeface="Arial" panose="020B0604020202020204" pitchFamily="34" charset="0"/>
                <a:cs typeface="Arial" panose="020B0604020202020204" pitchFamily="34" charset="0"/>
              </a:rPr>
              <a:t>We want to discover a </a:t>
            </a:r>
            <a:r>
              <a:rPr lang="en-US" b="1" dirty="0">
                <a:latin typeface="Arial" panose="020B0604020202020204" pitchFamily="34" charset="0"/>
                <a:cs typeface="Arial" panose="020B0604020202020204" pitchFamily="34" charset="0"/>
              </a:rPr>
              <a:t>very small number of classes of Hardware-Software systems that together will support all major Cyberinfrastructure (CI) needs for researchers in the next 5 years</a:t>
            </a:r>
            <a:r>
              <a:rPr lang="en-US" dirty="0">
                <a:latin typeface="Arial" panose="020B0604020202020204" pitchFamily="34" charset="0"/>
                <a:cs typeface="Arial" panose="020B0604020202020204" pitchFamily="34" charset="0"/>
              </a:rPr>
              <a:t>. It is unlikely to be a single class but a small number of shared major system classes will be attractive as it</a:t>
            </a:r>
          </a:p>
          <a:p>
            <a:pPr lvl="1" fontAlgn="base"/>
            <a:r>
              <a:rPr lang="en-US" dirty="0">
                <a:latin typeface="Arial" panose="020B0604020202020204" pitchFamily="34" charset="0"/>
                <a:cs typeface="Arial" panose="020B0604020202020204" pitchFamily="34" charset="0"/>
              </a:rPr>
              <a:t>Implies not many distinct software stacks and hardware types to support</a:t>
            </a:r>
          </a:p>
          <a:p>
            <a:pPr lvl="1" fontAlgn="base"/>
            <a:r>
              <a:rPr lang="en-US" dirty="0">
                <a:latin typeface="Arial" panose="020B0604020202020204" pitchFamily="34" charset="0"/>
                <a:cs typeface="Arial" panose="020B0604020202020204" pitchFamily="34" charset="0"/>
              </a:rPr>
              <a:t>The size of resources in any area goes like Fixed Total Budget/Number of distinct types and so will be larger if we just have a few key types.</a:t>
            </a:r>
          </a:p>
          <a:p>
            <a:pPr fontAlgn="base"/>
            <a:r>
              <a:rPr lang="en-US" dirty="0">
                <a:latin typeface="Arial" panose="020B0604020202020204" pitchFamily="34" charset="0"/>
                <a:cs typeface="Arial" panose="020B0604020202020204" pitchFamily="34" charset="0"/>
              </a:rPr>
              <a:t>Note projects like BDEC2 are aiming at new systems and possibly </a:t>
            </a:r>
            <a:r>
              <a:rPr lang="en-US" b="1" dirty="0">
                <a:latin typeface="Arial" panose="020B0604020202020204" pitchFamily="34" charset="0"/>
                <a:cs typeface="Arial" panose="020B0604020202020204" pitchFamily="34" charset="0"/>
              </a:rPr>
              <a:t>constraints from continuity to the past</a:t>
            </a:r>
            <a:r>
              <a:rPr lang="en-US" dirty="0">
                <a:latin typeface="Arial" panose="020B0604020202020204" pitchFamily="34" charset="0"/>
                <a:cs typeface="Arial" panose="020B0604020202020204" pitchFamily="34" charset="0"/>
              </a:rPr>
              <a:t> may be less important than for production systems deployed today.</a:t>
            </a:r>
          </a:p>
          <a:p>
            <a:pPr fontAlgn="base"/>
            <a:r>
              <a:rPr lang="en-US" dirty="0">
                <a:latin typeface="Arial" panose="020B0604020202020204" pitchFamily="34" charset="0"/>
                <a:cs typeface="Arial" panose="020B0604020202020204" pitchFamily="34" charset="0"/>
              </a:rPr>
              <a:t>Almost by definition, any big data computing </a:t>
            </a:r>
            <a:r>
              <a:rPr lang="en-US" b="1" dirty="0">
                <a:latin typeface="Arial" panose="020B0604020202020204" pitchFamily="34" charset="0"/>
                <a:cs typeface="Arial" panose="020B0604020202020204" pitchFamily="34" charset="0"/>
              </a:rPr>
              <a:t>must involve HPC technologies </a:t>
            </a:r>
            <a:r>
              <a:rPr lang="en-US" dirty="0">
                <a:latin typeface="Arial" panose="020B0604020202020204" pitchFamily="34" charset="0"/>
                <a:cs typeface="Arial" panose="020B0604020202020204" pitchFamily="34" charset="0"/>
              </a:rPr>
              <a:t>but </a:t>
            </a:r>
            <a:r>
              <a:rPr lang="en-US" b="1" dirty="0">
                <a:latin typeface="Arial" panose="020B0604020202020204" pitchFamily="34" charset="0"/>
                <a:cs typeface="Arial" panose="020B0604020202020204" pitchFamily="34" charset="0"/>
              </a:rPr>
              <a:t>not necessarily classic HPC systems.</a:t>
            </a:r>
          </a:p>
          <a:p>
            <a:pPr fontAlgn="base"/>
            <a:r>
              <a:rPr lang="en-US" dirty="0">
                <a:latin typeface="Arial" panose="020B0604020202020204" pitchFamily="34" charset="0"/>
                <a:cs typeface="Arial" panose="020B0604020202020204" pitchFamily="34" charset="0"/>
              </a:rPr>
              <a:t>The growing demand from Big Data and from the use of ML with simulations (</a:t>
            </a:r>
            <a:r>
              <a:rPr lang="en-US" dirty="0" err="1">
                <a:latin typeface="Arial" panose="020B0604020202020204" pitchFamily="34" charset="0"/>
                <a:cs typeface="Arial" panose="020B0604020202020204" pitchFamily="34" charset="0"/>
              </a:rPr>
              <a:t>MLAutotuning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MLaroundHPC</a:t>
            </a:r>
            <a:r>
              <a:rPr lang="en-US" dirty="0">
                <a:latin typeface="Arial" panose="020B0604020202020204" pitchFamily="34" charset="0"/>
                <a:cs typeface="Arial" panose="020B0604020202020204" pitchFamily="34" charset="0"/>
              </a:rPr>
              <a:t>) implies new demands for new algorithms and new ideas for hardware/software of the supporting cyberinfrastructure CI. This note is a start to address this.</a:t>
            </a:r>
          </a:p>
          <a:p>
            <a:pPr fontAlgn="base"/>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AI for science </a:t>
            </a:r>
            <a:r>
              <a:rPr lang="en-US" dirty="0">
                <a:latin typeface="Arial" panose="020B0604020202020204" pitchFamily="34" charset="0"/>
                <a:cs typeface="Arial" panose="020B0604020202020204" pitchFamily="34" charset="0"/>
              </a:rPr>
              <a:t>initiative from DoE will certainly need new CI as discussed here</a:t>
            </a:r>
          </a:p>
          <a:p>
            <a:pPr fontAlgn="base"/>
            <a:r>
              <a:rPr lang="en-US" dirty="0">
                <a:latin typeface="Arial" panose="020B0604020202020204" pitchFamily="34" charset="0"/>
                <a:cs typeface="Arial" panose="020B0604020202020204" pitchFamily="34" charset="0"/>
              </a:rPr>
              <a:t>We will term the systems as HPC which are linked to </a:t>
            </a:r>
            <a:r>
              <a:rPr lang="en-US" b="1" dirty="0">
                <a:latin typeface="Arial" panose="020B0604020202020204" pitchFamily="34" charset="0"/>
                <a:cs typeface="Arial" panose="020B0604020202020204" pitchFamily="34" charset="0"/>
              </a:rPr>
              <a:t>HPC edge </a:t>
            </a:r>
            <a:r>
              <a:rPr lang="en-US" dirty="0">
                <a:latin typeface="Arial" panose="020B0604020202020204" pitchFamily="34" charset="0"/>
                <a:cs typeface="Arial" panose="020B0604020202020204" pitchFamily="34" charset="0"/>
              </a:rPr>
              <a:t>such as Google edge TPU. Both Cloud and Edge are Intelligent</a:t>
            </a:r>
          </a:p>
        </p:txBody>
      </p:sp>
      <p:sp>
        <p:nvSpPr>
          <p:cNvPr id="4" name="Date Placeholder 3">
            <a:extLst>
              <a:ext uri="{FF2B5EF4-FFF2-40B4-BE49-F238E27FC236}">
                <a16:creationId xmlns:a16="http://schemas.microsoft.com/office/drawing/2014/main" id="{95E40D4A-BD8D-40BA-AEF7-7868480D148F}"/>
              </a:ext>
            </a:extLst>
          </p:cNvPr>
          <p:cNvSpPr>
            <a:spLocks noGrp="1"/>
          </p:cNvSpPr>
          <p:nvPr>
            <p:ph type="dt" sz="half" idx="10"/>
          </p:nvPr>
        </p:nvSpPr>
        <p:spPr/>
        <p:txBody>
          <a:bodyPr/>
          <a:lstStyle/>
          <a:p>
            <a:r>
              <a:rPr lang="en-US">
                <a:solidFill>
                  <a:prstClr val="black">
                    <a:tint val="75000"/>
                  </a:prstClr>
                </a:solidFill>
              </a:rPr>
              <a:t>9/17/2019</a:t>
            </a:r>
          </a:p>
        </p:txBody>
      </p:sp>
      <p:sp>
        <p:nvSpPr>
          <p:cNvPr id="5" name="Slide Number Placeholder 4">
            <a:extLst>
              <a:ext uri="{FF2B5EF4-FFF2-40B4-BE49-F238E27FC236}">
                <a16:creationId xmlns:a16="http://schemas.microsoft.com/office/drawing/2014/main" id="{B256603D-C112-4A1D-9C8B-FAA82C618E7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44</a:t>
            </a:fld>
            <a:endParaRPr lang="en-US">
              <a:solidFill>
                <a:prstClr val="black">
                  <a:tint val="75000"/>
                </a:prstClr>
              </a:solidFill>
            </a:endParaRPr>
          </a:p>
        </p:txBody>
      </p:sp>
    </p:spTree>
    <p:extLst>
      <p:ext uri="{BB962C8B-B14F-4D97-AF65-F5344CB8AC3E}">
        <p14:creationId xmlns:p14="http://schemas.microsoft.com/office/powerpoint/2010/main" val="13210154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D4BED-5876-4391-AB28-3015B078A372}"/>
              </a:ext>
            </a:extLst>
          </p:cNvPr>
          <p:cNvSpPr>
            <a:spLocks noGrp="1"/>
          </p:cNvSpPr>
          <p:nvPr>
            <p:ph type="title"/>
          </p:nvPr>
        </p:nvSpPr>
        <p:spPr>
          <a:xfrm>
            <a:off x="340769" y="122238"/>
            <a:ext cx="11611313" cy="1069041"/>
          </a:xfrm>
        </p:spPr>
        <p:txBody>
          <a:bodyPr>
            <a:normAutofit fontScale="90000"/>
          </a:bodyPr>
          <a:lstStyle/>
          <a:p>
            <a:r>
              <a:rPr lang="en-US" dirty="0">
                <a:latin typeface="Arial" panose="020B0604020202020204" pitchFamily="34" charset="0"/>
                <a:cs typeface="Arial" panose="020B0604020202020204" pitchFamily="34" charset="0"/>
              </a:rPr>
              <a:t>Next Generation of Cyberinfrastructure: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Application Requirements</a:t>
            </a:r>
          </a:p>
        </p:txBody>
      </p:sp>
      <p:sp>
        <p:nvSpPr>
          <p:cNvPr id="3" name="Content Placeholder 2">
            <a:extLst>
              <a:ext uri="{FF2B5EF4-FFF2-40B4-BE49-F238E27FC236}">
                <a16:creationId xmlns:a16="http://schemas.microsoft.com/office/drawing/2014/main" id="{90EA7437-FCEE-4821-83B1-1242DFBDA7A1}"/>
              </a:ext>
            </a:extLst>
          </p:cNvPr>
          <p:cNvSpPr>
            <a:spLocks noGrp="1"/>
          </p:cNvSpPr>
          <p:nvPr>
            <p:ph idx="1"/>
          </p:nvPr>
        </p:nvSpPr>
        <p:spPr>
          <a:xfrm>
            <a:off x="100853" y="1278497"/>
            <a:ext cx="12091147" cy="5301596"/>
          </a:xfrm>
        </p:spPr>
        <p:txBody>
          <a:bodyPr>
            <a:normAutofit/>
          </a:bodyPr>
          <a:lstStyle/>
          <a:p>
            <a:r>
              <a:rPr lang="en-US" sz="3200" dirty="0">
                <a:latin typeface="Arial" panose="020B0604020202020204" pitchFamily="34" charset="0"/>
                <a:cs typeface="Arial" panose="020B0604020202020204" pitchFamily="34" charset="0"/>
              </a:rPr>
              <a:t>Four clear classes of applications  are</a:t>
            </a:r>
          </a:p>
          <a:p>
            <a:pPr marL="971550" lvl="1" indent="-514350" fontAlgn="base">
              <a:buFont typeface="+mj-lt"/>
              <a:buAutoNum type="alphaLcParenR"/>
            </a:pPr>
            <a:r>
              <a:rPr lang="en-US" sz="2800" b="1" dirty="0">
                <a:latin typeface="Arial" panose="020B0604020202020204" pitchFamily="34" charset="0"/>
                <a:cs typeface="Arial" panose="020B0604020202020204" pitchFamily="34" charset="0"/>
              </a:rPr>
              <a:t>Classic simulations</a:t>
            </a:r>
            <a:r>
              <a:rPr lang="en-US" sz="2800" dirty="0">
                <a:latin typeface="Arial" panose="020B0604020202020204" pitchFamily="34" charset="0"/>
                <a:cs typeface="Arial" panose="020B0604020202020204" pitchFamily="34" charset="0"/>
              </a:rPr>
              <a:t>  which are addressed excellently by DoE exascale program and although our focus is Big Data, one should consider this application area as we need to integrate simulations with data analytics and ML (Machine Learning) -- item d) below</a:t>
            </a:r>
          </a:p>
          <a:p>
            <a:pPr marL="971550" lvl="1" indent="-514350" fontAlgn="base">
              <a:buFont typeface="+mj-lt"/>
              <a:buAutoNum type="alphaLcParenR"/>
            </a:pPr>
            <a:r>
              <a:rPr lang="en-US" sz="2800" b="1" dirty="0">
                <a:latin typeface="Arial" panose="020B0604020202020204" pitchFamily="34" charset="0"/>
                <a:cs typeface="Arial" panose="020B0604020202020204" pitchFamily="34" charset="0"/>
              </a:rPr>
              <a:t>Classic Big Data Analytics</a:t>
            </a:r>
            <a:r>
              <a:rPr lang="en-US" sz="2800" dirty="0">
                <a:latin typeface="Arial" panose="020B0604020202020204" pitchFamily="34" charset="0"/>
                <a:cs typeface="Arial" panose="020B0604020202020204" pitchFamily="34" charset="0"/>
              </a:rPr>
              <a:t> as in the analysis of LHC data, SKA, Light sources, health, and environmental data.</a:t>
            </a:r>
          </a:p>
          <a:p>
            <a:pPr marL="971550" lvl="1" indent="-514350" fontAlgn="base">
              <a:buFont typeface="+mj-lt"/>
              <a:buAutoNum type="alphaLcParenR"/>
            </a:pPr>
            <a:r>
              <a:rPr lang="en-US" sz="2800" b="1" dirty="0">
                <a:latin typeface="Arial" panose="020B0604020202020204" pitchFamily="34" charset="0"/>
                <a:cs typeface="Arial" panose="020B0604020202020204" pitchFamily="34" charset="0"/>
              </a:rPr>
              <a:t>Cloud-Edge</a:t>
            </a:r>
            <a:r>
              <a:rPr lang="en-US" sz="2800" dirty="0">
                <a:latin typeface="Arial" panose="020B0604020202020204" pitchFamily="34" charset="0"/>
                <a:cs typeface="Arial" panose="020B0604020202020204" pitchFamily="34" charset="0"/>
              </a:rPr>
              <a:t> applications which certainly overlap with b) as data in many fields comes from the edge</a:t>
            </a:r>
          </a:p>
          <a:p>
            <a:pPr marL="971550" lvl="1" indent="-514350">
              <a:buFont typeface="+mj-lt"/>
              <a:buAutoNum type="alphaLcParenR"/>
            </a:pPr>
            <a:r>
              <a:rPr lang="en-US" sz="2800" b="1" dirty="0">
                <a:latin typeface="Arial" panose="020B0604020202020204" pitchFamily="34" charset="0"/>
                <a:cs typeface="Arial" panose="020B0604020202020204" pitchFamily="34" charset="0"/>
              </a:rPr>
              <a:t>Integration of ML and Data analytics with simulations</a:t>
            </a:r>
            <a:r>
              <a:rPr lang="en-US" sz="2800" dirty="0">
                <a:latin typeface="Arial" panose="020B0604020202020204" pitchFamily="34" charset="0"/>
                <a:cs typeface="Arial" panose="020B0604020202020204" pitchFamily="34" charset="0"/>
              </a:rPr>
              <a:t>. “learning everywhere”,</a:t>
            </a:r>
          </a:p>
        </p:txBody>
      </p:sp>
      <p:sp>
        <p:nvSpPr>
          <p:cNvPr id="4" name="Date Placeholder 3">
            <a:extLst>
              <a:ext uri="{FF2B5EF4-FFF2-40B4-BE49-F238E27FC236}">
                <a16:creationId xmlns:a16="http://schemas.microsoft.com/office/drawing/2014/main" id="{6226EED1-6E33-4401-8B81-7F9003FE527D}"/>
              </a:ext>
            </a:extLst>
          </p:cNvPr>
          <p:cNvSpPr>
            <a:spLocks noGrp="1"/>
          </p:cNvSpPr>
          <p:nvPr>
            <p:ph type="dt" sz="half" idx="10"/>
          </p:nvPr>
        </p:nvSpPr>
        <p:spPr/>
        <p:txBody>
          <a:bodyPr/>
          <a:lstStyle/>
          <a:p>
            <a:r>
              <a:rPr lang="en-US">
                <a:solidFill>
                  <a:prstClr val="black">
                    <a:tint val="75000"/>
                  </a:prstClr>
                </a:solidFill>
              </a:rPr>
              <a:t>9/17/2019</a:t>
            </a:r>
          </a:p>
        </p:txBody>
      </p:sp>
      <p:sp>
        <p:nvSpPr>
          <p:cNvPr id="5" name="Slide Number Placeholder 4">
            <a:extLst>
              <a:ext uri="{FF2B5EF4-FFF2-40B4-BE49-F238E27FC236}">
                <a16:creationId xmlns:a16="http://schemas.microsoft.com/office/drawing/2014/main" id="{C3B794D1-69A0-4E60-B427-C767941310D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45</a:t>
            </a:fld>
            <a:endParaRPr lang="en-US">
              <a:solidFill>
                <a:prstClr val="black">
                  <a:tint val="75000"/>
                </a:prstClr>
              </a:solidFill>
            </a:endParaRPr>
          </a:p>
        </p:txBody>
      </p:sp>
    </p:spTree>
    <p:extLst>
      <p:ext uri="{BB962C8B-B14F-4D97-AF65-F5344CB8AC3E}">
        <p14:creationId xmlns:p14="http://schemas.microsoft.com/office/powerpoint/2010/main" val="31214186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cxnSp>
        <p:nvCxnSpPr>
          <p:cNvPr id="1086" name="Google Shape;1086;p119"/>
          <p:cNvCxnSpPr/>
          <p:nvPr/>
        </p:nvCxnSpPr>
        <p:spPr>
          <a:xfrm>
            <a:off x="574233" y="1291933"/>
            <a:ext cx="2517200" cy="0"/>
          </a:xfrm>
          <a:prstGeom prst="straightConnector1">
            <a:avLst/>
          </a:prstGeom>
          <a:noFill/>
          <a:ln w="19050" cap="flat" cmpd="sng">
            <a:solidFill>
              <a:srgbClr val="B30838"/>
            </a:solidFill>
            <a:prstDash val="solid"/>
            <a:round/>
            <a:headEnd type="none" w="med" len="med"/>
            <a:tailEnd type="none" w="med" len="med"/>
          </a:ln>
        </p:spPr>
      </p:cxnSp>
      <p:sp>
        <p:nvSpPr>
          <p:cNvPr id="1087" name="Google Shape;1087;p119"/>
          <p:cNvSpPr txBox="1">
            <a:spLocks noGrp="1"/>
          </p:cNvSpPr>
          <p:nvPr>
            <p:ph type="title"/>
          </p:nvPr>
        </p:nvSpPr>
        <p:spPr>
          <a:xfrm>
            <a:off x="480000" y="261133"/>
            <a:ext cx="10878800" cy="641200"/>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 sz="2667" dirty="0">
                <a:solidFill>
                  <a:srgbClr val="515151"/>
                </a:solidFill>
              </a:rPr>
              <a:t>Big Data and Simulation Comparison of Difficulty in Parallelism</a:t>
            </a:r>
            <a:br>
              <a:rPr lang="en" sz="2667" dirty="0">
                <a:solidFill>
                  <a:srgbClr val="515151"/>
                </a:solidFill>
              </a:rPr>
            </a:br>
            <a:r>
              <a:rPr lang="en" sz="2133" dirty="0">
                <a:solidFill>
                  <a:srgbClr val="515151"/>
                </a:solidFill>
              </a:rPr>
              <a:t>Parallel Big Data Algorithms many issues in common with Parallel Simulations</a:t>
            </a:r>
            <a:endParaRPr sz="2667" dirty="0">
              <a:solidFill>
                <a:srgbClr val="515151"/>
              </a:solidFill>
            </a:endParaRPr>
          </a:p>
        </p:txBody>
      </p:sp>
      <p:sp>
        <p:nvSpPr>
          <p:cNvPr id="1088" name="Google Shape;1088;p119"/>
          <p:cNvSpPr txBox="1">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46</a:t>
            </a:fld>
            <a:endParaRPr/>
          </a:p>
        </p:txBody>
      </p:sp>
      <p:pic>
        <p:nvPicPr>
          <p:cNvPr id="1089" name="Google Shape;1089;p119"/>
          <p:cNvPicPr preferRelativeResize="0"/>
          <p:nvPr/>
        </p:nvPicPr>
        <p:blipFill rotWithShape="1">
          <a:blip r:embed="rId3">
            <a:alphaModFix/>
          </a:blip>
          <a:srcRect l="517" t="1224"/>
          <a:stretch/>
        </p:blipFill>
        <p:spPr>
          <a:xfrm>
            <a:off x="574234" y="1485934"/>
            <a:ext cx="10181129" cy="4712700"/>
          </a:xfrm>
          <a:prstGeom prst="rect">
            <a:avLst/>
          </a:prstGeom>
          <a:noFill/>
          <a:ln>
            <a:noFill/>
          </a:ln>
        </p:spPr>
      </p:pic>
      <p:sp>
        <p:nvSpPr>
          <p:cNvPr id="2" name="Date Placeholder 1">
            <a:extLst>
              <a:ext uri="{FF2B5EF4-FFF2-40B4-BE49-F238E27FC236}">
                <a16:creationId xmlns:a16="http://schemas.microsoft.com/office/drawing/2014/main" id="{B6027EFF-7AC1-49D1-9AE3-CA54110FF73B}"/>
              </a:ext>
            </a:extLst>
          </p:cNvPr>
          <p:cNvSpPr>
            <a:spLocks noGrp="1"/>
          </p:cNvSpPr>
          <p:nvPr>
            <p:ph type="dt" sz="half" idx="10"/>
          </p:nvPr>
        </p:nvSpPr>
        <p:spPr/>
        <p:txBody>
          <a:bodyPr/>
          <a:lstStyle/>
          <a:p>
            <a:r>
              <a:rPr lang="en-US">
                <a:solidFill>
                  <a:prstClr val="black">
                    <a:tint val="75000"/>
                  </a:prstClr>
                </a:solidFill>
              </a:rPr>
              <a:t>9/17/2019</a:t>
            </a:r>
          </a:p>
        </p:txBody>
      </p:sp>
    </p:spTree>
    <p:extLst>
      <p:ext uri="{BB962C8B-B14F-4D97-AF65-F5344CB8AC3E}">
        <p14:creationId xmlns:p14="http://schemas.microsoft.com/office/powerpoint/2010/main" val="22456208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48174-00C8-4FC1-A801-081ABBD47820}"/>
              </a:ext>
            </a:extLst>
          </p:cNvPr>
          <p:cNvSpPr>
            <a:spLocks noGrp="1"/>
          </p:cNvSpPr>
          <p:nvPr>
            <p:ph type="title"/>
          </p:nvPr>
        </p:nvSpPr>
        <p:spPr>
          <a:xfrm>
            <a:off x="-11040" y="18255"/>
            <a:ext cx="12203040" cy="667545"/>
          </a:xfrm>
        </p:spPr>
        <p:txBody>
          <a:bodyPr>
            <a:noAutofit/>
          </a:bodyPr>
          <a:lstStyle/>
          <a:p>
            <a:pPr algn="ctr"/>
            <a:r>
              <a:rPr lang="en-US" sz="2800" dirty="0">
                <a:latin typeface="Arial" panose="020B0604020202020204" pitchFamily="34" charset="0"/>
                <a:cs typeface="Arial" panose="020B0604020202020204" pitchFamily="34" charset="0"/>
              </a:rPr>
              <a:t>Next Generation of Cyberinfrastructure: Remarks on Deep Learning</a:t>
            </a:r>
          </a:p>
        </p:txBody>
      </p:sp>
      <p:sp>
        <p:nvSpPr>
          <p:cNvPr id="3" name="Content Placeholder 2">
            <a:extLst>
              <a:ext uri="{FF2B5EF4-FFF2-40B4-BE49-F238E27FC236}">
                <a16:creationId xmlns:a16="http://schemas.microsoft.com/office/drawing/2014/main" id="{6D82DAAD-AE1A-4AF3-A26E-E91CA84B0EDB}"/>
              </a:ext>
            </a:extLst>
          </p:cNvPr>
          <p:cNvSpPr>
            <a:spLocks noGrp="1"/>
          </p:cNvSpPr>
          <p:nvPr>
            <p:ph idx="1"/>
          </p:nvPr>
        </p:nvSpPr>
        <p:spPr>
          <a:xfrm>
            <a:off x="-11040" y="747526"/>
            <a:ext cx="12097871" cy="5749645"/>
          </a:xfrm>
        </p:spPr>
        <p:txBody>
          <a:bodyPr>
            <a:normAutofit fontScale="92500"/>
          </a:bodyPr>
          <a:lstStyle/>
          <a:p>
            <a:pPr fontAlgn="base"/>
            <a:r>
              <a:rPr lang="en-US" dirty="0">
                <a:latin typeface="Arial" panose="020B0604020202020204" pitchFamily="34" charset="0"/>
                <a:cs typeface="Arial" panose="020B0604020202020204" pitchFamily="34" charset="0"/>
              </a:rPr>
              <a:t>We expect </a:t>
            </a:r>
            <a:r>
              <a:rPr lang="en-US" b="1" dirty="0">
                <a:latin typeface="Arial" panose="020B0604020202020204" pitchFamily="34" charset="0"/>
                <a:cs typeface="Arial" panose="020B0604020202020204" pitchFamily="34" charset="0"/>
              </a:rPr>
              <a:t>growing use of deep lea</a:t>
            </a:r>
            <a:r>
              <a:rPr lang="en-US" dirty="0">
                <a:latin typeface="Arial" panose="020B0604020202020204" pitchFamily="34" charset="0"/>
                <a:cs typeface="Arial" panose="020B0604020202020204" pitchFamily="34" charset="0"/>
              </a:rPr>
              <a:t>rning (DL) replacing older machine learning methods and DL will appear in many different forms such as </a:t>
            </a:r>
            <a:r>
              <a:rPr lang="en-US" dirty="0" err="1">
                <a:latin typeface="Arial" panose="020B0604020202020204" pitchFamily="34" charset="0"/>
                <a:cs typeface="Arial" panose="020B0604020202020204" pitchFamily="34" charset="0"/>
              </a:rPr>
              <a:t>Perceptrons</a:t>
            </a:r>
            <a:r>
              <a:rPr lang="en-US" dirty="0">
                <a:latin typeface="Arial" panose="020B0604020202020204" pitchFamily="34" charset="0"/>
                <a:cs typeface="Arial" panose="020B0604020202020204" pitchFamily="34" charset="0"/>
              </a:rPr>
              <a:t>, Convolutional NN's, Recurrent NN's, Graph Representational NN's, Autoencoders, Variational Autoencoder, Transformers, Generative Adversarial Networks, and Deep Reinforcement Learning. </a:t>
            </a:r>
          </a:p>
          <a:p>
            <a:pPr fontAlgn="base"/>
            <a:r>
              <a:rPr lang="en-US" dirty="0">
                <a:latin typeface="Arial" panose="020B0604020202020204" pitchFamily="34" charset="0"/>
                <a:cs typeface="Arial" panose="020B0604020202020204" pitchFamily="34" charset="0"/>
              </a:rPr>
              <a:t>For industry, growth in </a:t>
            </a:r>
            <a:r>
              <a:rPr lang="en-US" b="1" dirty="0">
                <a:latin typeface="Arial" panose="020B0604020202020204" pitchFamily="34" charset="0"/>
                <a:cs typeface="Arial" panose="020B0604020202020204" pitchFamily="34" charset="0"/>
              </a:rPr>
              <a:t>reinforcement learning </a:t>
            </a:r>
            <a:r>
              <a:rPr lang="en-US" dirty="0">
                <a:latin typeface="Arial" panose="020B0604020202020204" pitchFamily="34" charset="0"/>
                <a:cs typeface="Arial" panose="020B0604020202020204" pitchFamily="34" charset="0"/>
              </a:rPr>
              <a:t>is increasing the computational requirements of systems. However, it is hard to predict the computational complexity, parallelizability, and algorithm structure for DL even just 3 years out. </a:t>
            </a:r>
          </a:p>
          <a:p>
            <a:pPr fontAlgn="base"/>
            <a:r>
              <a:rPr lang="en-US" dirty="0">
                <a:latin typeface="Arial" panose="020B0604020202020204" pitchFamily="34" charset="0"/>
                <a:cs typeface="Arial" panose="020B0604020202020204" pitchFamily="34" charset="0"/>
              </a:rPr>
              <a:t>Note we always have the </a:t>
            </a:r>
            <a:r>
              <a:rPr lang="en-US" b="1" dirty="0">
                <a:latin typeface="Arial" panose="020B0604020202020204" pitchFamily="34" charset="0"/>
                <a:cs typeface="Arial" panose="020B0604020202020204" pitchFamily="34" charset="0"/>
              </a:rPr>
              <a:t>training and inference </a:t>
            </a:r>
            <a:r>
              <a:rPr lang="en-US" dirty="0">
                <a:latin typeface="Arial" panose="020B0604020202020204" pitchFamily="34" charset="0"/>
                <a:cs typeface="Arial" panose="020B0604020202020204" pitchFamily="34" charset="0"/>
              </a:rPr>
              <a:t>phases for DL and these have very different system needs. </a:t>
            </a:r>
          </a:p>
          <a:p>
            <a:pPr lvl="1" fontAlgn="base"/>
            <a:r>
              <a:rPr lang="en-US" dirty="0">
                <a:latin typeface="Arial" panose="020B0604020202020204" pitchFamily="34" charset="0"/>
                <a:cs typeface="Arial" panose="020B0604020202020204" pitchFamily="34" charset="0"/>
              </a:rPr>
              <a:t>Training will give large often parallel jobs; Inference will need a lot of small tasks.</a:t>
            </a:r>
          </a:p>
          <a:p>
            <a:pPr fontAlgn="base"/>
            <a:r>
              <a:rPr lang="en-US" dirty="0">
                <a:latin typeface="Arial" panose="020B0604020202020204" pitchFamily="34" charset="0"/>
                <a:cs typeface="Arial" panose="020B0604020202020204" pitchFamily="34" charset="0"/>
              </a:rPr>
              <a:t>Note in parallel DL, one MUST change both </a:t>
            </a:r>
            <a:r>
              <a:rPr lang="en-US" b="1" dirty="0">
                <a:latin typeface="Arial" panose="020B0604020202020204" pitchFamily="34" charset="0"/>
                <a:cs typeface="Arial" panose="020B0604020202020204" pitchFamily="34" charset="0"/>
              </a:rPr>
              <a:t>batch size </a:t>
            </a:r>
            <a:r>
              <a:rPr lang="en-US" dirty="0">
                <a:latin typeface="Arial" panose="020B0604020202020204" pitchFamily="34" charset="0"/>
                <a:cs typeface="Arial" panose="020B0604020202020204" pitchFamily="34" charset="0"/>
              </a:rPr>
              <a:t>and # </a:t>
            </a:r>
            <a:r>
              <a:rPr lang="en-US" b="1" dirty="0">
                <a:latin typeface="Arial" panose="020B0604020202020204" pitchFamily="34" charset="0"/>
                <a:cs typeface="Arial" panose="020B0604020202020204" pitchFamily="34" charset="0"/>
              </a:rPr>
              <a:t>training epochs </a:t>
            </a:r>
            <a:r>
              <a:rPr lang="en-US" dirty="0">
                <a:latin typeface="Arial" panose="020B0604020202020204" pitchFamily="34" charset="0"/>
                <a:cs typeface="Arial" panose="020B0604020202020204" pitchFamily="34" charset="0"/>
              </a:rPr>
              <a:t>as one scales to larger systems (in fixed problem size case) and this is implicit in MLPerf results; this may change with more model parallelism</a:t>
            </a:r>
          </a:p>
          <a:p>
            <a:pPr fontAlgn="base"/>
            <a:endParaRPr lang="en-US"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95E40D4A-BD8D-40BA-AEF7-7868480D148F}"/>
              </a:ext>
            </a:extLst>
          </p:cNvPr>
          <p:cNvSpPr>
            <a:spLocks noGrp="1"/>
          </p:cNvSpPr>
          <p:nvPr>
            <p:ph type="dt" sz="half" idx="10"/>
          </p:nvPr>
        </p:nvSpPr>
        <p:spPr/>
        <p:txBody>
          <a:bodyPr/>
          <a:lstStyle/>
          <a:p>
            <a:r>
              <a:rPr lang="en-US">
                <a:solidFill>
                  <a:prstClr val="black">
                    <a:tint val="75000"/>
                  </a:prstClr>
                </a:solidFill>
              </a:rPr>
              <a:t>9/17/2019</a:t>
            </a:r>
          </a:p>
        </p:txBody>
      </p:sp>
      <p:sp>
        <p:nvSpPr>
          <p:cNvPr id="5" name="Slide Number Placeholder 4">
            <a:extLst>
              <a:ext uri="{FF2B5EF4-FFF2-40B4-BE49-F238E27FC236}">
                <a16:creationId xmlns:a16="http://schemas.microsoft.com/office/drawing/2014/main" id="{B256603D-C112-4A1D-9C8B-FAA82C618E7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47</a:t>
            </a:fld>
            <a:endParaRPr lang="en-US">
              <a:solidFill>
                <a:prstClr val="black">
                  <a:tint val="75000"/>
                </a:prstClr>
              </a:solidFill>
            </a:endParaRPr>
          </a:p>
        </p:txBody>
      </p:sp>
    </p:spTree>
    <p:extLst>
      <p:ext uri="{BB962C8B-B14F-4D97-AF65-F5344CB8AC3E}">
        <p14:creationId xmlns:p14="http://schemas.microsoft.com/office/powerpoint/2010/main" val="3169422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48174-00C8-4FC1-A801-081ABBD47820}"/>
              </a:ext>
            </a:extLst>
          </p:cNvPr>
          <p:cNvSpPr>
            <a:spLocks noGrp="1"/>
          </p:cNvSpPr>
          <p:nvPr>
            <p:ph type="title"/>
          </p:nvPr>
        </p:nvSpPr>
        <p:spPr>
          <a:xfrm>
            <a:off x="-11040" y="74472"/>
            <a:ext cx="12203040" cy="667545"/>
          </a:xfrm>
        </p:spPr>
        <p:txBody>
          <a:bodyPr>
            <a:noAutofit/>
          </a:bodyPr>
          <a:lstStyle/>
          <a:p>
            <a:pPr algn="ctr"/>
            <a:r>
              <a:rPr lang="en-US" sz="2800" dirty="0">
                <a:latin typeface="Arial" panose="020B0604020202020204" pitchFamily="34" charset="0"/>
                <a:cs typeface="Arial" panose="020B0604020202020204" pitchFamily="34" charset="0"/>
              </a:rPr>
              <a:t>Next Generation of Cyberinfrastructure: Compute and Data patterns</a:t>
            </a:r>
          </a:p>
        </p:txBody>
      </p:sp>
      <p:sp>
        <p:nvSpPr>
          <p:cNvPr id="3" name="Content Placeholder 2">
            <a:extLst>
              <a:ext uri="{FF2B5EF4-FFF2-40B4-BE49-F238E27FC236}">
                <a16:creationId xmlns:a16="http://schemas.microsoft.com/office/drawing/2014/main" id="{6D82DAAD-AE1A-4AF3-A26E-E91CA84B0EDB}"/>
              </a:ext>
            </a:extLst>
          </p:cNvPr>
          <p:cNvSpPr>
            <a:spLocks noGrp="1"/>
          </p:cNvSpPr>
          <p:nvPr>
            <p:ph idx="1"/>
          </p:nvPr>
        </p:nvSpPr>
        <p:spPr>
          <a:xfrm>
            <a:off x="-11040" y="747526"/>
            <a:ext cx="12097871" cy="5749645"/>
          </a:xfrm>
        </p:spPr>
        <p:txBody>
          <a:bodyPr>
            <a:normAutofit lnSpcReduction="10000"/>
          </a:bodyPr>
          <a:lstStyle/>
          <a:p>
            <a:r>
              <a:rPr lang="en-US" dirty="0">
                <a:latin typeface="Arial" panose="020B0604020202020204" pitchFamily="34" charset="0"/>
                <a:cs typeface="Arial" panose="020B0604020202020204" pitchFamily="34" charset="0"/>
              </a:rPr>
              <a:t>The application classes a) to d) will all have needs in the four capabilities</a:t>
            </a:r>
          </a:p>
          <a:p>
            <a:pPr marL="914400" lvl="1" indent="-457200" fontAlgn="base">
              <a:buFont typeface="+mj-lt"/>
              <a:buAutoNum type="arabicParenR"/>
            </a:pPr>
            <a:r>
              <a:rPr lang="en-US" dirty="0">
                <a:latin typeface="Arial" panose="020B0604020202020204" pitchFamily="34" charset="0"/>
                <a:cs typeface="Arial" panose="020B0604020202020204" pitchFamily="34" charset="0"/>
              </a:rPr>
              <a:t>Parallel simulations;</a:t>
            </a:r>
          </a:p>
          <a:p>
            <a:pPr marL="914400" lvl="1" indent="-457200" fontAlgn="base">
              <a:buFont typeface="+mj-lt"/>
              <a:buAutoNum type="arabicParenR"/>
            </a:pPr>
            <a:r>
              <a:rPr lang="en-US" dirty="0">
                <a:latin typeface="Arial" panose="020B0604020202020204" pitchFamily="34" charset="0"/>
                <a:cs typeface="Arial" panose="020B0604020202020204" pitchFamily="34" charset="0"/>
              </a:rPr>
              <a:t>Data Management;</a:t>
            </a:r>
          </a:p>
          <a:p>
            <a:pPr marL="914400" lvl="1" indent="-457200" fontAlgn="base">
              <a:buFont typeface="+mj-lt"/>
              <a:buAutoNum type="arabicParenR"/>
            </a:pPr>
            <a:r>
              <a:rPr lang="en-US" dirty="0">
                <a:latin typeface="Arial" panose="020B0604020202020204" pitchFamily="34" charset="0"/>
                <a:cs typeface="Arial" panose="020B0604020202020204" pitchFamily="34" charset="0"/>
              </a:rPr>
              <a:t>Data analytics;</a:t>
            </a:r>
          </a:p>
          <a:p>
            <a:pPr marL="914400" lvl="1" indent="-457200" fontAlgn="base">
              <a:buFont typeface="+mj-lt"/>
              <a:buAutoNum type="arabicParenR"/>
            </a:pPr>
            <a:r>
              <a:rPr lang="en-US" dirty="0">
                <a:latin typeface="Arial" panose="020B0604020202020204" pitchFamily="34" charset="0"/>
                <a:cs typeface="Arial" panose="020B0604020202020204" pitchFamily="34" charset="0"/>
              </a:rPr>
              <a:t>Streaming </a:t>
            </a:r>
          </a:p>
          <a:p>
            <a:r>
              <a:rPr lang="en-US" dirty="0">
                <a:latin typeface="Arial" panose="020B0604020202020204" pitchFamily="34" charset="0"/>
                <a:cs typeface="Arial" panose="020B0604020202020204" pitchFamily="34" charset="0"/>
              </a:rPr>
              <a:t>but the proportion of these will differ in the four classes and d) is particularly hard as it intermixes all of them in a dynamic heterogeneous fashion. </a:t>
            </a:r>
          </a:p>
          <a:p>
            <a:pPr lvl="1" fontAlgn="base"/>
            <a:r>
              <a:rPr lang="en-US" dirty="0">
                <a:latin typeface="Arial" panose="020B0604020202020204" pitchFamily="34" charset="0"/>
                <a:cs typeface="Arial" panose="020B0604020202020204" pitchFamily="34" charset="0"/>
              </a:rPr>
              <a:t>A system for class d) will be able to run the other classes as it will have “everything” but a “d” system may not be the most cost-effective for a pure class a) or b) application. </a:t>
            </a:r>
          </a:p>
          <a:p>
            <a:pPr lvl="1" fontAlgn="base"/>
            <a:r>
              <a:rPr lang="en-US" dirty="0">
                <a:latin typeface="Arial" panose="020B0604020202020204" pitchFamily="34" charset="0"/>
                <a:cs typeface="Arial" panose="020B0604020202020204" pitchFamily="34" charset="0"/>
              </a:rPr>
              <a:t>The growing complexity of work implies that dynamic heterogeneity will characterize all major problems of each class. </a:t>
            </a:r>
          </a:p>
          <a:p>
            <a:pPr lvl="1" fontAlgn="base"/>
            <a:r>
              <a:rPr lang="en-US" dirty="0">
                <a:latin typeface="Arial" panose="020B0604020202020204" pitchFamily="34" charset="0"/>
                <a:cs typeface="Arial" panose="020B0604020202020204" pitchFamily="34" charset="0"/>
              </a:rPr>
              <a:t>In the absence of consensus application requirements and software systems to support ML driven HPC, it is unclear whether scaled up machines should be the same design but larger or have a  radically different design and performance point.</a:t>
            </a:r>
          </a:p>
          <a:p>
            <a:pPr fontAlgn="base"/>
            <a:endParaRPr lang="en-US"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95E40D4A-BD8D-40BA-AEF7-7868480D148F}"/>
              </a:ext>
            </a:extLst>
          </p:cNvPr>
          <p:cNvSpPr>
            <a:spLocks noGrp="1"/>
          </p:cNvSpPr>
          <p:nvPr>
            <p:ph type="dt" sz="half" idx="10"/>
          </p:nvPr>
        </p:nvSpPr>
        <p:spPr/>
        <p:txBody>
          <a:bodyPr/>
          <a:lstStyle/>
          <a:p>
            <a:r>
              <a:rPr lang="en-US">
                <a:solidFill>
                  <a:prstClr val="black">
                    <a:tint val="75000"/>
                  </a:prstClr>
                </a:solidFill>
              </a:rPr>
              <a:t>9/17/2019</a:t>
            </a:r>
          </a:p>
        </p:txBody>
      </p:sp>
      <p:sp>
        <p:nvSpPr>
          <p:cNvPr id="5" name="Slide Number Placeholder 4">
            <a:extLst>
              <a:ext uri="{FF2B5EF4-FFF2-40B4-BE49-F238E27FC236}">
                <a16:creationId xmlns:a16="http://schemas.microsoft.com/office/drawing/2014/main" id="{B256603D-C112-4A1D-9C8B-FAA82C618E7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48</a:t>
            </a:fld>
            <a:endParaRPr lang="en-US">
              <a:solidFill>
                <a:prstClr val="black">
                  <a:tint val="75000"/>
                </a:prstClr>
              </a:solidFill>
            </a:endParaRPr>
          </a:p>
        </p:txBody>
      </p:sp>
      <p:sp>
        <p:nvSpPr>
          <p:cNvPr id="6" name="TextBox 5">
            <a:extLst>
              <a:ext uri="{FF2B5EF4-FFF2-40B4-BE49-F238E27FC236}">
                <a16:creationId xmlns:a16="http://schemas.microsoft.com/office/drawing/2014/main" id="{39F019FD-E9D6-47D8-8A20-22389DAB0A3A}"/>
              </a:ext>
            </a:extLst>
          </p:cNvPr>
          <p:cNvSpPr txBox="1"/>
          <p:nvPr/>
        </p:nvSpPr>
        <p:spPr>
          <a:xfrm>
            <a:off x="7687021" y="1282045"/>
            <a:ext cx="2738822" cy="1200329"/>
          </a:xfrm>
          <a:prstGeom prst="rect">
            <a:avLst/>
          </a:prstGeom>
          <a:noFill/>
        </p:spPr>
        <p:txBody>
          <a:bodyPr wrap="square" rtlCol="0">
            <a:spAutoFit/>
          </a:bodyPr>
          <a:lstStyle/>
          <a:p>
            <a:pPr marL="342900" indent="-342900">
              <a:buFont typeface="+mj-lt"/>
              <a:buAutoNum type="alphaLcParenR"/>
            </a:pPr>
            <a:r>
              <a:rPr lang="en-US" dirty="0">
                <a:solidFill>
                  <a:srgbClr val="FF0000"/>
                </a:solidFill>
              </a:rPr>
              <a:t>Classic Simulations</a:t>
            </a:r>
          </a:p>
          <a:p>
            <a:pPr marL="342900" indent="-342900">
              <a:buFont typeface="+mj-lt"/>
              <a:buAutoNum type="alphaLcParenR"/>
            </a:pPr>
            <a:r>
              <a:rPr lang="en-US" dirty="0">
                <a:solidFill>
                  <a:srgbClr val="FF0000"/>
                </a:solidFill>
              </a:rPr>
              <a:t>Classic Big Data</a:t>
            </a:r>
          </a:p>
          <a:p>
            <a:pPr marL="342900" indent="-342900">
              <a:buFont typeface="+mj-lt"/>
              <a:buAutoNum type="alphaLcParenR"/>
            </a:pPr>
            <a:r>
              <a:rPr lang="en-US" dirty="0">
                <a:solidFill>
                  <a:srgbClr val="FF0000"/>
                </a:solidFill>
              </a:rPr>
              <a:t>Cloud-Edge</a:t>
            </a:r>
          </a:p>
          <a:p>
            <a:pPr marL="342900" indent="-342900">
              <a:buFont typeface="+mj-lt"/>
              <a:buAutoNum type="alphaLcParenR"/>
            </a:pPr>
            <a:r>
              <a:rPr lang="en-US" dirty="0" err="1">
                <a:solidFill>
                  <a:srgbClr val="FF0000"/>
                </a:solidFill>
              </a:rPr>
              <a:t>HPCforML</a:t>
            </a:r>
            <a:r>
              <a:rPr lang="en-US" dirty="0">
                <a:solidFill>
                  <a:srgbClr val="FF0000"/>
                </a:solidFill>
              </a:rPr>
              <a:t>. </a:t>
            </a:r>
            <a:r>
              <a:rPr lang="en-US" dirty="0" err="1">
                <a:solidFill>
                  <a:srgbClr val="FF0000"/>
                </a:solidFill>
              </a:rPr>
              <a:t>MLforHPC</a:t>
            </a:r>
            <a:endParaRPr lang="en-US" dirty="0">
              <a:solidFill>
                <a:srgbClr val="FF0000"/>
              </a:solidFill>
            </a:endParaRPr>
          </a:p>
        </p:txBody>
      </p:sp>
    </p:spTree>
    <p:extLst>
      <p:ext uri="{BB962C8B-B14F-4D97-AF65-F5344CB8AC3E}">
        <p14:creationId xmlns:p14="http://schemas.microsoft.com/office/powerpoint/2010/main" val="29396556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48174-00C8-4FC1-A801-081ABBD47820}"/>
              </a:ext>
            </a:extLst>
          </p:cNvPr>
          <p:cNvSpPr>
            <a:spLocks noGrp="1"/>
          </p:cNvSpPr>
          <p:nvPr>
            <p:ph type="title"/>
          </p:nvPr>
        </p:nvSpPr>
        <p:spPr>
          <a:xfrm>
            <a:off x="-11040" y="74472"/>
            <a:ext cx="12203040" cy="667545"/>
          </a:xfrm>
        </p:spPr>
        <p:txBody>
          <a:bodyPr>
            <a:noAutofit/>
          </a:bodyPr>
          <a:lstStyle/>
          <a:p>
            <a:pPr algn="ctr"/>
            <a:r>
              <a:rPr lang="en-US" sz="2800" dirty="0">
                <a:latin typeface="Arial" panose="020B0604020202020204" pitchFamily="34" charset="0"/>
                <a:cs typeface="Arial" panose="020B0604020202020204" pitchFamily="34" charset="0"/>
              </a:rPr>
              <a:t>Next Generation of Cyberinfrastructure: Cloud-Edge Computing</a:t>
            </a:r>
          </a:p>
        </p:txBody>
      </p:sp>
      <p:sp>
        <p:nvSpPr>
          <p:cNvPr id="3" name="Content Placeholder 2">
            <a:extLst>
              <a:ext uri="{FF2B5EF4-FFF2-40B4-BE49-F238E27FC236}">
                <a16:creationId xmlns:a16="http://schemas.microsoft.com/office/drawing/2014/main" id="{6D82DAAD-AE1A-4AF3-A26E-E91CA84B0EDB}"/>
              </a:ext>
            </a:extLst>
          </p:cNvPr>
          <p:cNvSpPr>
            <a:spLocks noGrp="1"/>
          </p:cNvSpPr>
          <p:nvPr>
            <p:ph idx="1"/>
          </p:nvPr>
        </p:nvSpPr>
        <p:spPr>
          <a:xfrm>
            <a:off x="105169" y="1461246"/>
            <a:ext cx="10764371" cy="5091953"/>
          </a:xfrm>
        </p:spPr>
        <p:txBody>
          <a:bodyPr>
            <a:normAutofit/>
          </a:bodyPr>
          <a:lstStyle/>
          <a:p>
            <a:pPr fontAlgn="base"/>
            <a:r>
              <a:rPr lang="en-US" dirty="0">
                <a:latin typeface="Arial" panose="020B0604020202020204" pitchFamily="34" charset="0"/>
                <a:cs typeface="Arial" panose="020B0604020202020204" pitchFamily="34" charset="0"/>
              </a:rPr>
              <a:t>This is application class c)</a:t>
            </a:r>
          </a:p>
          <a:p>
            <a:pPr fontAlgn="base"/>
            <a:r>
              <a:rPr lang="en-US" dirty="0">
                <a:latin typeface="Arial" panose="020B0604020202020204" pitchFamily="34" charset="0"/>
                <a:cs typeface="Arial" panose="020B0604020202020204" pitchFamily="34" charset="0"/>
              </a:rPr>
              <a:t>Here the </a:t>
            </a:r>
            <a:r>
              <a:rPr lang="en-US" b="1" dirty="0">
                <a:latin typeface="Arial" panose="020B0604020202020204" pitchFamily="34" charset="0"/>
                <a:cs typeface="Arial" panose="020B0604020202020204" pitchFamily="34" charset="0"/>
              </a:rPr>
              <a:t>fog </a:t>
            </a:r>
            <a:r>
              <a:rPr lang="en-US" dirty="0">
                <a:latin typeface="Arial" panose="020B0604020202020204" pitchFamily="34" charset="0"/>
                <a:cs typeface="Arial" panose="020B0604020202020204" pitchFamily="34" charset="0"/>
              </a:rPr>
              <a:t>concept suggests that the Cloud model extends to compute resources near the edge as in AWS Greengrass but doesn’t affect the “central” HPC Cloud much except to insist that cloud support streaming systems such as the Apache Storm/Kafka model. </a:t>
            </a:r>
          </a:p>
          <a:p>
            <a:pPr fontAlgn="base"/>
            <a:r>
              <a:rPr lang="en-US" dirty="0">
                <a:latin typeface="Arial" panose="020B0604020202020204" pitchFamily="34" charset="0"/>
                <a:cs typeface="Arial" panose="020B0604020202020204" pitchFamily="34" charset="0"/>
              </a:rPr>
              <a:t>This does not seem difficult to support as a modest upgrade to any design aimed at classes a), b), d). </a:t>
            </a:r>
          </a:p>
          <a:p>
            <a:pPr fontAlgn="base"/>
            <a:r>
              <a:rPr lang="en-US" b="1" dirty="0">
                <a:latin typeface="Arial" panose="020B0604020202020204" pitchFamily="34" charset="0"/>
                <a:cs typeface="Arial" panose="020B0604020202020204" pitchFamily="34" charset="0"/>
              </a:rPr>
              <a:t>Real-time machine learning </a:t>
            </a:r>
            <a:r>
              <a:rPr lang="en-US" dirty="0">
                <a:latin typeface="Arial" panose="020B0604020202020204" pitchFamily="34" charset="0"/>
                <a:cs typeface="Arial" panose="020B0604020202020204" pitchFamily="34" charset="0"/>
              </a:rPr>
              <a:t>is important and needs special discussion</a:t>
            </a:r>
          </a:p>
        </p:txBody>
      </p:sp>
      <p:sp>
        <p:nvSpPr>
          <p:cNvPr id="4" name="Date Placeholder 3">
            <a:extLst>
              <a:ext uri="{FF2B5EF4-FFF2-40B4-BE49-F238E27FC236}">
                <a16:creationId xmlns:a16="http://schemas.microsoft.com/office/drawing/2014/main" id="{95E40D4A-BD8D-40BA-AEF7-7868480D148F}"/>
              </a:ext>
            </a:extLst>
          </p:cNvPr>
          <p:cNvSpPr>
            <a:spLocks noGrp="1"/>
          </p:cNvSpPr>
          <p:nvPr>
            <p:ph type="dt" sz="half" idx="10"/>
          </p:nvPr>
        </p:nvSpPr>
        <p:spPr/>
        <p:txBody>
          <a:bodyPr/>
          <a:lstStyle/>
          <a:p>
            <a:r>
              <a:rPr lang="en-US">
                <a:solidFill>
                  <a:prstClr val="black">
                    <a:tint val="75000"/>
                  </a:prstClr>
                </a:solidFill>
              </a:rPr>
              <a:t>9/17/2019</a:t>
            </a:r>
          </a:p>
        </p:txBody>
      </p:sp>
      <p:sp>
        <p:nvSpPr>
          <p:cNvPr id="5" name="Slide Number Placeholder 4">
            <a:extLst>
              <a:ext uri="{FF2B5EF4-FFF2-40B4-BE49-F238E27FC236}">
                <a16:creationId xmlns:a16="http://schemas.microsoft.com/office/drawing/2014/main" id="{B256603D-C112-4A1D-9C8B-FAA82C618E7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49</a:t>
            </a:fld>
            <a:endParaRPr lang="en-US">
              <a:solidFill>
                <a:prstClr val="black">
                  <a:tint val="75000"/>
                </a:prstClr>
              </a:solidFill>
            </a:endParaRPr>
          </a:p>
        </p:txBody>
      </p:sp>
      <p:sp>
        <p:nvSpPr>
          <p:cNvPr id="6" name="TextBox 5">
            <a:extLst>
              <a:ext uri="{FF2B5EF4-FFF2-40B4-BE49-F238E27FC236}">
                <a16:creationId xmlns:a16="http://schemas.microsoft.com/office/drawing/2014/main" id="{0647A426-962C-443C-A35D-5A7262D4D77C}"/>
              </a:ext>
            </a:extLst>
          </p:cNvPr>
          <p:cNvSpPr txBox="1"/>
          <p:nvPr/>
        </p:nvSpPr>
        <p:spPr>
          <a:xfrm>
            <a:off x="9112409" y="656758"/>
            <a:ext cx="2738822" cy="1200329"/>
          </a:xfrm>
          <a:prstGeom prst="rect">
            <a:avLst/>
          </a:prstGeom>
          <a:noFill/>
        </p:spPr>
        <p:txBody>
          <a:bodyPr wrap="square" rtlCol="0">
            <a:spAutoFit/>
          </a:bodyPr>
          <a:lstStyle/>
          <a:p>
            <a:pPr marL="342900" indent="-342900">
              <a:buFont typeface="+mj-lt"/>
              <a:buAutoNum type="alphaLcParenR"/>
            </a:pPr>
            <a:r>
              <a:rPr lang="en-US" dirty="0">
                <a:solidFill>
                  <a:srgbClr val="FF0000"/>
                </a:solidFill>
              </a:rPr>
              <a:t>Classic Simulations</a:t>
            </a:r>
          </a:p>
          <a:p>
            <a:pPr marL="342900" indent="-342900">
              <a:buFont typeface="+mj-lt"/>
              <a:buAutoNum type="alphaLcParenR"/>
            </a:pPr>
            <a:r>
              <a:rPr lang="en-US" dirty="0">
                <a:solidFill>
                  <a:srgbClr val="FF0000"/>
                </a:solidFill>
              </a:rPr>
              <a:t>Classic Big Data</a:t>
            </a:r>
          </a:p>
          <a:p>
            <a:pPr marL="342900" indent="-342900">
              <a:buFont typeface="+mj-lt"/>
              <a:buAutoNum type="alphaLcParenR"/>
            </a:pPr>
            <a:r>
              <a:rPr lang="en-US" dirty="0">
                <a:solidFill>
                  <a:srgbClr val="FF0000"/>
                </a:solidFill>
              </a:rPr>
              <a:t>Cloud-Edge</a:t>
            </a:r>
          </a:p>
          <a:p>
            <a:pPr marL="342900" indent="-342900">
              <a:buFont typeface="+mj-lt"/>
              <a:buAutoNum type="alphaLcParenR"/>
            </a:pPr>
            <a:r>
              <a:rPr lang="en-US" dirty="0" err="1">
                <a:solidFill>
                  <a:srgbClr val="FF0000"/>
                </a:solidFill>
              </a:rPr>
              <a:t>HPCforML</a:t>
            </a:r>
            <a:r>
              <a:rPr lang="en-US" dirty="0">
                <a:solidFill>
                  <a:srgbClr val="FF0000"/>
                </a:solidFill>
              </a:rPr>
              <a:t>. </a:t>
            </a:r>
            <a:r>
              <a:rPr lang="en-US" dirty="0" err="1">
                <a:solidFill>
                  <a:srgbClr val="FF0000"/>
                </a:solidFill>
              </a:rPr>
              <a:t>MLforHPC</a:t>
            </a:r>
            <a:endParaRPr lang="en-US" dirty="0">
              <a:solidFill>
                <a:srgbClr val="FF0000"/>
              </a:solidFill>
            </a:endParaRPr>
          </a:p>
        </p:txBody>
      </p:sp>
    </p:spTree>
    <p:extLst>
      <p:ext uri="{BB962C8B-B14F-4D97-AF65-F5344CB8AC3E}">
        <p14:creationId xmlns:p14="http://schemas.microsoft.com/office/powerpoint/2010/main" val="649215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60" name="Google Shape;360;p54"/>
          <p:cNvSpPr/>
          <p:nvPr/>
        </p:nvSpPr>
        <p:spPr>
          <a:xfrm>
            <a:off x="9241800" y="17967"/>
            <a:ext cx="2959200" cy="6296800"/>
          </a:xfrm>
          <a:prstGeom prst="rect">
            <a:avLst/>
          </a:prstGeom>
          <a:solidFill>
            <a:srgbClr val="F3F3F3"/>
          </a:solidFill>
          <a:ln>
            <a:noFill/>
          </a:ln>
        </p:spPr>
        <p:txBody>
          <a:bodyPr spcFirstLastPara="1" wrap="square" lIns="121900" tIns="121900" rIns="121900" bIns="121900" anchor="ctr" anchorCtr="0">
            <a:noAutofit/>
          </a:bodyPr>
          <a:lstStyle/>
          <a:p>
            <a:endParaRPr sz="2400"/>
          </a:p>
        </p:txBody>
      </p:sp>
      <p:sp>
        <p:nvSpPr>
          <p:cNvPr id="361" name="Google Shape;361;p54"/>
          <p:cNvSpPr txBox="1">
            <a:spLocks noGrp="1"/>
          </p:cNvSpPr>
          <p:nvPr>
            <p:ph type="title"/>
          </p:nvPr>
        </p:nvSpPr>
        <p:spPr>
          <a:xfrm>
            <a:off x="371033" y="290833"/>
            <a:ext cx="7223200" cy="726000"/>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 sz="2133">
                <a:solidFill>
                  <a:srgbClr val="434343"/>
                </a:solidFill>
              </a:rPr>
              <a:t>Some smaller areas: Google Trends last 5 years </a:t>
            </a:r>
            <a:r>
              <a:rPr lang="en" sz="2133" i="1">
                <a:solidFill>
                  <a:srgbClr val="434343"/>
                </a:solidFill>
              </a:rPr>
              <a:t>(Topics unless stated)</a:t>
            </a:r>
            <a:endParaRPr sz="2133" i="1">
              <a:solidFill>
                <a:srgbClr val="434343"/>
              </a:solidFill>
            </a:endParaRPr>
          </a:p>
        </p:txBody>
      </p:sp>
      <p:sp>
        <p:nvSpPr>
          <p:cNvPr id="362" name="Google Shape;362;p54"/>
          <p:cNvSpPr txBox="1"/>
          <p:nvPr/>
        </p:nvSpPr>
        <p:spPr>
          <a:xfrm>
            <a:off x="9227233" y="5408600"/>
            <a:ext cx="2959200" cy="531600"/>
          </a:xfrm>
          <a:prstGeom prst="rect">
            <a:avLst/>
          </a:prstGeom>
          <a:noFill/>
          <a:ln>
            <a:noFill/>
          </a:ln>
        </p:spPr>
        <p:txBody>
          <a:bodyPr spcFirstLastPara="1" wrap="square" lIns="121900" tIns="121900" rIns="121900" bIns="121900" anchor="t" anchorCtr="0">
            <a:noAutofit/>
          </a:bodyPr>
          <a:lstStyle/>
          <a:p>
            <a:pPr marL="609585" indent="-397923">
              <a:lnSpc>
                <a:spcPct val="115000"/>
              </a:lnSpc>
              <a:buClr>
                <a:srgbClr val="3D85C6"/>
              </a:buClr>
              <a:buSzPts val="1100"/>
              <a:buFont typeface="Open Sans"/>
              <a:buChar char="➔"/>
            </a:pPr>
            <a:r>
              <a:rPr lang="en" sz="1467" b="1">
                <a:solidFill>
                  <a:srgbClr val="3D85C6"/>
                </a:solidFill>
                <a:latin typeface="Open Sans"/>
                <a:ea typeface="Open Sans"/>
                <a:cs typeface="Open Sans"/>
                <a:sym typeface="Open Sans"/>
              </a:rPr>
              <a:t>SuperComputing (Search Term)</a:t>
            </a:r>
            <a:endParaRPr sz="1467" b="1">
              <a:solidFill>
                <a:srgbClr val="3D85C6"/>
              </a:solidFill>
              <a:latin typeface="Open Sans"/>
              <a:ea typeface="Open Sans"/>
              <a:cs typeface="Open Sans"/>
              <a:sym typeface="Open Sans"/>
            </a:endParaRPr>
          </a:p>
        </p:txBody>
      </p:sp>
      <p:sp>
        <p:nvSpPr>
          <p:cNvPr id="363" name="Google Shape;363;p54"/>
          <p:cNvSpPr txBox="1"/>
          <p:nvPr/>
        </p:nvSpPr>
        <p:spPr>
          <a:xfrm>
            <a:off x="9227233" y="5092667"/>
            <a:ext cx="2870400" cy="531600"/>
          </a:xfrm>
          <a:prstGeom prst="rect">
            <a:avLst/>
          </a:prstGeom>
          <a:noFill/>
          <a:ln>
            <a:noFill/>
          </a:ln>
        </p:spPr>
        <p:txBody>
          <a:bodyPr spcFirstLastPara="1" wrap="square" lIns="121900" tIns="121900" rIns="121900" bIns="121900" anchor="t" anchorCtr="0">
            <a:noAutofit/>
          </a:bodyPr>
          <a:lstStyle/>
          <a:p>
            <a:pPr marL="609585" indent="-397923">
              <a:lnSpc>
                <a:spcPct val="115000"/>
              </a:lnSpc>
              <a:buClr>
                <a:srgbClr val="E2A91A"/>
              </a:buClr>
              <a:buSzPts val="1100"/>
              <a:buFont typeface="Open Sans"/>
              <a:buChar char="➔"/>
            </a:pPr>
            <a:r>
              <a:rPr lang="en" sz="1467" b="1">
                <a:solidFill>
                  <a:srgbClr val="E2A91A"/>
                </a:solidFill>
                <a:latin typeface="Open Sans"/>
                <a:ea typeface="Open Sans"/>
                <a:cs typeface="Open Sans"/>
                <a:sym typeface="Open Sans"/>
              </a:rPr>
              <a:t>Edge Computing</a:t>
            </a:r>
            <a:endParaRPr sz="1467" b="1">
              <a:solidFill>
                <a:srgbClr val="E2A91A"/>
              </a:solidFill>
              <a:latin typeface="Open Sans"/>
              <a:ea typeface="Open Sans"/>
              <a:cs typeface="Open Sans"/>
              <a:sym typeface="Open Sans"/>
            </a:endParaRPr>
          </a:p>
        </p:txBody>
      </p:sp>
      <p:sp>
        <p:nvSpPr>
          <p:cNvPr id="364" name="Google Shape;364;p54"/>
          <p:cNvSpPr txBox="1"/>
          <p:nvPr/>
        </p:nvSpPr>
        <p:spPr>
          <a:xfrm>
            <a:off x="9227233" y="4396733"/>
            <a:ext cx="2652800" cy="531600"/>
          </a:xfrm>
          <a:prstGeom prst="rect">
            <a:avLst/>
          </a:prstGeom>
          <a:noFill/>
          <a:ln>
            <a:noFill/>
          </a:ln>
        </p:spPr>
        <p:txBody>
          <a:bodyPr spcFirstLastPara="1" wrap="square" lIns="121900" tIns="121900" rIns="121900" bIns="121900" anchor="t" anchorCtr="0">
            <a:noAutofit/>
          </a:bodyPr>
          <a:lstStyle/>
          <a:p>
            <a:pPr marL="609585" indent="-397923">
              <a:lnSpc>
                <a:spcPct val="115000"/>
              </a:lnSpc>
              <a:buClr>
                <a:srgbClr val="999999"/>
              </a:buClr>
              <a:buSzPts val="1100"/>
              <a:buFont typeface="Open Sans"/>
              <a:buChar char="➔"/>
            </a:pPr>
            <a:r>
              <a:rPr lang="en" sz="1467" b="1">
                <a:solidFill>
                  <a:srgbClr val="999999"/>
                </a:solidFill>
                <a:latin typeface="Open Sans"/>
                <a:ea typeface="Open Sans"/>
                <a:cs typeface="Open Sans"/>
                <a:sym typeface="Open Sans"/>
              </a:rPr>
              <a:t>Grid Computing</a:t>
            </a:r>
            <a:endParaRPr sz="1467" b="1">
              <a:solidFill>
                <a:srgbClr val="999999"/>
              </a:solidFill>
              <a:latin typeface="Open Sans"/>
              <a:ea typeface="Open Sans"/>
              <a:cs typeface="Open Sans"/>
              <a:sym typeface="Open Sans"/>
            </a:endParaRPr>
          </a:p>
        </p:txBody>
      </p:sp>
      <p:sp>
        <p:nvSpPr>
          <p:cNvPr id="365" name="Google Shape;365;p54"/>
          <p:cNvSpPr txBox="1"/>
          <p:nvPr/>
        </p:nvSpPr>
        <p:spPr>
          <a:xfrm>
            <a:off x="9227233" y="2411267"/>
            <a:ext cx="2870400" cy="531600"/>
          </a:xfrm>
          <a:prstGeom prst="rect">
            <a:avLst/>
          </a:prstGeom>
          <a:noFill/>
          <a:ln>
            <a:noFill/>
          </a:ln>
        </p:spPr>
        <p:txBody>
          <a:bodyPr spcFirstLastPara="1" wrap="square" lIns="121900" tIns="121900" rIns="121900" bIns="121900" anchor="t" anchorCtr="0">
            <a:noAutofit/>
          </a:bodyPr>
          <a:lstStyle/>
          <a:p>
            <a:pPr marL="609585" indent="-397923">
              <a:lnSpc>
                <a:spcPct val="115000"/>
              </a:lnSpc>
              <a:buClr>
                <a:srgbClr val="1155CC"/>
              </a:buClr>
              <a:buSzPts val="1100"/>
              <a:buFont typeface="Open Sans"/>
              <a:buChar char="➔"/>
            </a:pPr>
            <a:r>
              <a:rPr lang="en" sz="1467" b="1">
                <a:solidFill>
                  <a:srgbClr val="1155CC"/>
                </a:solidFill>
                <a:latin typeface="Open Sans"/>
                <a:ea typeface="Open Sans"/>
                <a:cs typeface="Open Sans"/>
                <a:sym typeface="Open Sans"/>
              </a:rPr>
              <a:t>Cloud Computing (Search Term)</a:t>
            </a:r>
            <a:endParaRPr sz="1467" b="1">
              <a:solidFill>
                <a:srgbClr val="1155CC"/>
              </a:solidFill>
              <a:latin typeface="Open Sans"/>
              <a:ea typeface="Open Sans"/>
              <a:cs typeface="Open Sans"/>
              <a:sym typeface="Open Sans"/>
            </a:endParaRPr>
          </a:p>
        </p:txBody>
      </p:sp>
      <p:sp>
        <p:nvSpPr>
          <p:cNvPr id="366" name="Google Shape;366;p54"/>
          <p:cNvSpPr/>
          <p:nvPr/>
        </p:nvSpPr>
        <p:spPr>
          <a:xfrm>
            <a:off x="611433" y="1411600"/>
            <a:ext cx="1564400" cy="6580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sp>
        <p:nvSpPr>
          <p:cNvPr id="367" name="Google Shape;367;p54"/>
          <p:cNvSpPr/>
          <p:nvPr/>
        </p:nvSpPr>
        <p:spPr>
          <a:xfrm>
            <a:off x="4729333" y="1411600"/>
            <a:ext cx="530800" cy="3116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pic>
        <p:nvPicPr>
          <p:cNvPr id="368" name="Google Shape;368;p54"/>
          <p:cNvPicPr preferRelativeResize="0"/>
          <p:nvPr/>
        </p:nvPicPr>
        <p:blipFill rotWithShape="1">
          <a:blip r:embed="rId3">
            <a:alphaModFix/>
          </a:blip>
          <a:srcRect l="1934" t="14564" r="865" b="1830"/>
          <a:stretch/>
        </p:blipFill>
        <p:spPr>
          <a:xfrm>
            <a:off x="316401" y="1416617"/>
            <a:ext cx="8701860" cy="4721100"/>
          </a:xfrm>
          <a:prstGeom prst="rect">
            <a:avLst/>
          </a:prstGeom>
          <a:noFill/>
          <a:ln>
            <a:noFill/>
          </a:ln>
        </p:spPr>
      </p:pic>
      <p:sp>
        <p:nvSpPr>
          <p:cNvPr id="369" name="Google Shape;369;p54"/>
          <p:cNvSpPr/>
          <p:nvPr/>
        </p:nvSpPr>
        <p:spPr>
          <a:xfrm>
            <a:off x="1456600" y="1576133"/>
            <a:ext cx="2211600" cy="2488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sp>
        <p:nvSpPr>
          <p:cNvPr id="370" name="Google Shape;370;p54"/>
          <p:cNvSpPr txBox="1"/>
          <p:nvPr/>
        </p:nvSpPr>
        <p:spPr>
          <a:xfrm>
            <a:off x="9227233" y="4696517"/>
            <a:ext cx="2870400" cy="531600"/>
          </a:xfrm>
          <a:prstGeom prst="rect">
            <a:avLst/>
          </a:prstGeom>
          <a:noFill/>
          <a:ln>
            <a:noFill/>
          </a:ln>
        </p:spPr>
        <p:txBody>
          <a:bodyPr spcFirstLastPara="1" wrap="square" lIns="121900" tIns="121900" rIns="121900" bIns="121900" anchor="t" anchorCtr="0">
            <a:noAutofit/>
          </a:bodyPr>
          <a:lstStyle/>
          <a:p>
            <a:pPr marL="609585" indent="-397923">
              <a:lnSpc>
                <a:spcPct val="115000"/>
              </a:lnSpc>
              <a:buClr>
                <a:srgbClr val="B45F06"/>
              </a:buClr>
              <a:buSzPts val="1100"/>
              <a:buFont typeface="Open Sans"/>
              <a:buChar char="➔"/>
            </a:pPr>
            <a:r>
              <a:rPr lang="en" sz="1467" b="1">
                <a:solidFill>
                  <a:srgbClr val="B45F06"/>
                </a:solidFill>
                <a:latin typeface="Open Sans"/>
                <a:ea typeface="Open Sans"/>
                <a:cs typeface="Open Sans"/>
                <a:sym typeface="Open Sans"/>
              </a:rPr>
              <a:t>HPC</a:t>
            </a:r>
            <a:endParaRPr sz="1467" b="1">
              <a:solidFill>
                <a:srgbClr val="B45F06"/>
              </a:solidFill>
              <a:latin typeface="Open Sans"/>
              <a:ea typeface="Open Sans"/>
              <a:cs typeface="Open Sans"/>
              <a:sym typeface="Open Sans"/>
            </a:endParaRPr>
          </a:p>
        </p:txBody>
      </p:sp>
      <p:sp>
        <p:nvSpPr>
          <p:cNvPr id="371" name="Google Shape;371;p54"/>
          <p:cNvSpPr txBox="1">
            <a:spLocks noGrp="1"/>
          </p:cNvSpPr>
          <p:nvPr>
            <p:ph type="sldNum" idx="2"/>
          </p:nvPr>
        </p:nvSpPr>
        <p:spPr>
          <a:xfrm>
            <a:off x="11401253" y="6265610"/>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t>5</a:t>
            </a:fld>
            <a:endParaRPr dirty="0"/>
          </a:p>
        </p:txBody>
      </p:sp>
      <p:cxnSp>
        <p:nvCxnSpPr>
          <p:cNvPr id="372" name="Google Shape;372;p54"/>
          <p:cNvCxnSpPr/>
          <p:nvPr/>
        </p:nvCxnSpPr>
        <p:spPr>
          <a:xfrm>
            <a:off x="371033" y="1167700"/>
            <a:ext cx="2517200" cy="0"/>
          </a:xfrm>
          <a:prstGeom prst="straightConnector1">
            <a:avLst/>
          </a:prstGeom>
          <a:noFill/>
          <a:ln w="19050" cap="flat" cmpd="sng">
            <a:solidFill>
              <a:srgbClr val="B30838"/>
            </a:solidFill>
            <a:prstDash val="solid"/>
            <a:round/>
            <a:headEnd type="none" w="med" len="med"/>
            <a:tailEnd type="none" w="med" len="med"/>
          </a:ln>
        </p:spPr>
      </p:cxnSp>
      <p:sp>
        <p:nvSpPr>
          <p:cNvPr id="2" name="Date Placeholder 1">
            <a:extLst>
              <a:ext uri="{FF2B5EF4-FFF2-40B4-BE49-F238E27FC236}">
                <a16:creationId xmlns:a16="http://schemas.microsoft.com/office/drawing/2014/main" id="{EC925890-3FF7-4B53-BE79-0A1FAB875E2B}"/>
              </a:ext>
            </a:extLst>
          </p:cNvPr>
          <p:cNvSpPr>
            <a:spLocks noGrp="1"/>
          </p:cNvSpPr>
          <p:nvPr>
            <p:ph type="dt" sz="half" idx="10"/>
          </p:nvPr>
        </p:nvSpPr>
        <p:spPr/>
        <p:txBody>
          <a:bodyPr/>
          <a:lstStyle/>
          <a:p>
            <a:r>
              <a:rPr lang="en-US">
                <a:solidFill>
                  <a:prstClr val="black">
                    <a:tint val="75000"/>
                  </a:prstClr>
                </a:solidFill>
              </a:rPr>
              <a:t>9/17/2019</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48174-00C8-4FC1-A801-081ABBD47820}"/>
              </a:ext>
            </a:extLst>
          </p:cNvPr>
          <p:cNvSpPr>
            <a:spLocks noGrp="1"/>
          </p:cNvSpPr>
          <p:nvPr>
            <p:ph type="title"/>
          </p:nvPr>
        </p:nvSpPr>
        <p:spPr>
          <a:xfrm>
            <a:off x="-11040" y="74472"/>
            <a:ext cx="12203040" cy="994570"/>
          </a:xfrm>
        </p:spPr>
        <p:txBody>
          <a:bodyPr>
            <a:noAutofit/>
          </a:bodyPr>
          <a:lstStyle/>
          <a:p>
            <a:pPr algn="ctr"/>
            <a:r>
              <a:rPr lang="en-US" sz="3200" dirty="0">
                <a:latin typeface="Arial" panose="020B0604020202020204" pitchFamily="34" charset="0"/>
                <a:cs typeface="Arial" panose="020B0604020202020204" pitchFamily="34" charset="0"/>
              </a:rPr>
              <a:t>Common Practices Relevant to HPC Cloud I</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Low level structure</a:t>
            </a:r>
          </a:p>
        </p:txBody>
      </p:sp>
      <p:sp>
        <p:nvSpPr>
          <p:cNvPr id="3" name="Content Placeholder 2">
            <a:extLst>
              <a:ext uri="{FF2B5EF4-FFF2-40B4-BE49-F238E27FC236}">
                <a16:creationId xmlns:a16="http://schemas.microsoft.com/office/drawing/2014/main" id="{6D82DAAD-AE1A-4AF3-A26E-E91CA84B0EDB}"/>
              </a:ext>
            </a:extLst>
          </p:cNvPr>
          <p:cNvSpPr>
            <a:spLocks noGrp="1"/>
          </p:cNvSpPr>
          <p:nvPr>
            <p:ph idx="1"/>
          </p:nvPr>
        </p:nvSpPr>
        <p:spPr>
          <a:xfrm>
            <a:off x="524436" y="1069042"/>
            <a:ext cx="11016716" cy="5091953"/>
          </a:xfrm>
        </p:spPr>
        <p:txBody>
          <a:bodyPr>
            <a:normAutofit/>
          </a:bodyPr>
          <a:lstStyle/>
          <a:p>
            <a:pPr fontAlgn="base"/>
            <a:r>
              <a:rPr lang="en-US" dirty="0">
                <a:latin typeface="Arial" panose="020B0604020202020204" pitchFamily="34" charset="0"/>
                <a:cs typeface="Arial" panose="020B0604020202020204" pitchFamily="34" charset="0"/>
              </a:rPr>
              <a:t>Industry important leader</a:t>
            </a:r>
          </a:p>
          <a:p>
            <a:pPr fontAlgn="base"/>
            <a:r>
              <a:rPr lang="en-US" b="1" dirty="0">
                <a:latin typeface="Arial" panose="020B0604020202020204" pitchFamily="34" charset="0"/>
                <a:cs typeface="Arial" panose="020B0604020202020204" pitchFamily="34" charset="0"/>
              </a:rPr>
              <a:t>Docker</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Openshift</a:t>
            </a:r>
            <a:r>
              <a:rPr lang="en-US" dirty="0">
                <a:latin typeface="Arial" panose="020B0604020202020204" pitchFamily="34" charset="0"/>
                <a:cs typeface="Arial" panose="020B0604020202020204" pitchFamily="34" charset="0"/>
              </a:rPr>
              <a:t>/Singularity containers</a:t>
            </a:r>
          </a:p>
          <a:p>
            <a:pPr fontAlgn="base"/>
            <a:r>
              <a:rPr lang="en-US" b="1" dirty="0">
                <a:latin typeface="Arial" panose="020B0604020202020204" pitchFamily="34" charset="0"/>
                <a:cs typeface="Arial" panose="020B0604020202020204" pitchFamily="34" charset="0"/>
              </a:rPr>
              <a:t>Kubernetes</a:t>
            </a:r>
            <a:r>
              <a:rPr lang="en-US" dirty="0">
                <a:latin typeface="Arial" panose="020B0604020202020204" pitchFamily="34" charset="0"/>
                <a:cs typeface="Arial" panose="020B0604020202020204" pitchFamily="34" charset="0"/>
              </a:rPr>
              <a:t> container orchestration/management with </a:t>
            </a:r>
            <a:r>
              <a:rPr lang="en-US" dirty="0" err="1">
                <a:latin typeface="Arial" panose="020B0604020202020204" pitchFamily="34" charset="0"/>
                <a:cs typeface="Arial" panose="020B0604020202020204" pitchFamily="34" charset="0"/>
              </a:rPr>
              <a:t>Slurm</a:t>
            </a:r>
            <a:r>
              <a:rPr lang="en-US" dirty="0">
                <a:latin typeface="Arial" panose="020B0604020202020204" pitchFamily="34" charset="0"/>
                <a:cs typeface="Arial" panose="020B0604020202020204" pitchFamily="34" charset="0"/>
              </a:rPr>
              <a:t> supporting high performance</a:t>
            </a:r>
          </a:p>
          <a:p>
            <a:pPr fontAlgn="base"/>
            <a:r>
              <a:rPr lang="en-US" dirty="0">
                <a:latin typeface="Arial" panose="020B0604020202020204" pitchFamily="34" charset="0"/>
                <a:cs typeface="Arial" panose="020B0604020202020204" pitchFamily="34" charset="0"/>
              </a:rPr>
              <a:t>Build everything as </a:t>
            </a:r>
            <a:r>
              <a:rPr lang="en-US" b="1" dirty="0">
                <a:latin typeface="Arial" panose="020B0604020202020204" pitchFamily="34" charset="0"/>
                <a:cs typeface="Arial" panose="020B0604020202020204" pitchFamily="34" charset="0"/>
              </a:rPr>
              <a:t>services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OpenAPI</a:t>
            </a:r>
            <a:r>
              <a:rPr lang="en-US" dirty="0">
                <a:latin typeface="Arial" panose="020B0604020202020204" pitchFamily="34" charset="0"/>
                <a:cs typeface="Arial" panose="020B0604020202020204" pitchFamily="34" charset="0"/>
              </a:rPr>
              <a:t> REST standard</a:t>
            </a:r>
          </a:p>
          <a:p>
            <a:pPr fontAlgn="base"/>
            <a:r>
              <a:rPr lang="en-US" b="1" dirty="0">
                <a:latin typeface="Arial" panose="020B0604020202020204" pitchFamily="34" charset="0"/>
                <a:cs typeface="Arial" panose="020B0604020202020204" pitchFamily="34" charset="0"/>
              </a:rPr>
              <a:t>DevOps</a:t>
            </a:r>
          </a:p>
          <a:p>
            <a:pPr fontAlgn="base"/>
            <a:r>
              <a:rPr lang="en-US" dirty="0">
                <a:latin typeface="Arial" panose="020B0604020202020204" pitchFamily="34" charset="0"/>
                <a:cs typeface="Arial" panose="020B0604020202020204" pitchFamily="34" charset="0"/>
              </a:rPr>
              <a:t>Possibly </a:t>
            </a:r>
            <a:r>
              <a:rPr lang="en-US" b="1" dirty="0">
                <a:latin typeface="Arial" panose="020B0604020202020204" pitchFamily="34" charset="0"/>
                <a:cs typeface="Arial" panose="020B0604020202020204" pitchFamily="34" charset="0"/>
              </a:rPr>
              <a:t>Bare metal </a:t>
            </a:r>
            <a:r>
              <a:rPr lang="en-US" dirty="0">
                <a:latin typeface="Arial" panose="020B0604020202020204" pitchFamily="34" charset="0"/>
                <a:cs typeface="Arial" panose="020B0604020202020204" pitchFamily="34" charset="0"/>
              </a:rPr>
              <a:t>or </a:t>
            </a:r>
            <a:r>
              <a:rPr lang="en-US" b="1" dirty="0">
                <a:latin typeface="Arial" panose="020B0604020202020204" pitchFamily="34" charset="0"/>
                <a:cs typeface="Arial" panose="020B0604020202020204" pitchFamily="34" charset="0"/>
              </a:rPr>
              <a:t>hypervisor-based</a:t>
            </a:r>
            <a:r>
              <a:rPr lang="en-US" dirty="0">
                <a:latin typeface="Arial" panose="020B0604020202020204" pitchFamily="34" charset="0"/>
                <a:cs typeface="Arial" panose="020B0604020202020204" pitchFamily="34" charset="0"/>
              </a:rPr>
              <a:t> nodes (but always containers)</a:t>
            </a:r>
          </a:p>
          <a:p>
            <a:pPr fontAlgn="base"/>
            <a:r>
              <a:rPr lang="en-US" dirty="0">
                <a:latin typeface="Arial" panose="020B0604020202020204" pitchFamily="34" charset="0"/>
                <a:cs typeface="Arial" panose="020B0604020202020204" pitchFamily="34" charset="0"/>
              </a:rPr>
              <a:t>Use </a:t>
            </a:r>
            <a:r>
              <a:rPr lang="en-US" b="1" dirty="0" err="1">
                <a:latin typeface="Arial" panose="020B0604020202020204" pitchFamily="34" charset="0"/>
                <a:cs typeface="Arial" panose="020B0604020202020204" pitchFamily="34" charset="0"/>
              </a:rPr>
              <a:t>MLAutotuning</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or Jeffrey Dean’s Systems for ML</a:t>
            </a:r>
          </a:p>
          <a:p>
            <a:pPr fontAlgn="base"/>
            <a:endParaRPr lang="en-US"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95E40D4A-BD8D-40BA-AEF7-7868480D148F}"/>
              </a:ext>
            </a:extLst>
          </p:cNvPr>
          <p:cNvSpPr>
            <a:spLocks noGrp="1"/>
          </p:cNvSpPr>
          <p:nvPr>
            <p:ph type="dt" sz="half" idx="10"/>
          </p:nvPr>
        </p:nvSpPr>
        <p:spPr/>
        <p:txBody>
          <a:bodyPr/>
          <a:lstStyle/>
          <a:p>
            <a:r>
              <a:rPr lang="en-US">
                <a:solidFill>
                  <a:prstClr val="black">
                    <a:tint val="75000"/>
                  </a:prstClr>
                </a:solidFill>
              </a:rPr>
              <a:t>9/17/2019</a:t>
            </a:r>
          </a:p>
        </p:txBody>
      </p:sp>
      <p:sp>
        <p:nvSpPr>
          <p:cNvPr id="5" name="Slide Number Placeholder 4">
            <a:extLst>
              <a:ext uri="{FF2B5EF4-FFF2-40B4-BE49-F238E27FC236}">
                <a16:creationId xmlns:a16="http://schemas.microsoft.com/office/drawing/2014/main" id="{B256603D-C112-4A1D-9C8B-FAA82C618E7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50</a:t>
            </a:fld>
            <a:endParaRPr lang="en-US">
              <a:solidFill>
                <a:prstClr val="black">
                  <a:tint val="75000"/>
                </a:prstClr>
              </a:solidFill>
            </a:endParaRPr>
          </a:p>
        </p:txBody>
      </p:sp>
    </p:spTree>
    <p:extLst>
      <p:ext uri="{BB962C8B-B14F-4D97-AF65-F5344CB8AC3E}">
        <p14:creationId xmlns:p14="http://schemas.microsoft.com/office/powerpoint/2010/main" val="680995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48174-00C8-4FC1-A801-081ABBD47820}"/>
              </a:ext>
            </a:extLst>
          </p:cNvPr>
          <p:cNvSpPr>
            <a:spLocks noGrp="1"/>
          </p:cNvSpPr>
          <p:nvPr>
            <p:ph type="title"/>
          </p:nvPr>
        </p:nvSpPr>
        <p:spPr>
          <a:xfrm>
            <a:off x="-11040" y="74472"/>
            <a:ext cx="12203040" cy="994570"/>
          </a:xfrm>
        </p:spPr>
        <p:txBody>
          <a:bodyPr>
            <a:noAutofit/>
          </a:bodyPr>
          <a:lstStyle/>
          <a:p>
            <a:pPr algn="ctr"/>
            <a:r>
              <a:rPr lang="en-US" sz="3200" dirty="0">
                <a:latin typeface="Arial" panose="020B0604020202020204" pitchFamily="34" charset="0"/>
                <a:cs typeface="Arial" panose="020B0604020202020204" pitchFamily="34" charset="0"/>
              </a:rPr>
              <a:t>Common Practices Relevant to HPC Cloud II</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Middleware</a:t>
            </a:r>
          </a:p>
        </p:txBody>
      </p:sp>
      <p:sp>
        <p:nvSpPr>
          <p:cNvPr id="3" name="Content Placeholder 2">
            <a:extLst>
              <a:ext uri="{FF2B5EF4-FFF2-40B4-BE49-F238E27FC236}">
                <a16:creationId xmlns:a16="http://schemas.microsoft.com/office/drawing/2014/main" id="{6D82DAAD-AE1A-4AF3-A26E-E91CA84B0EDB}"/>
              </a:ext>
            </a:extLst>
          </p:cNvPr>
          <p:cNvSpPr>
            <a:spLocks noGrp="1"/>
          </p:cNvSpPr>
          <p:nvPr>
            <p:ph idx="1"/>
          </p:nvPr>
        </p:nvSpPr>
        <p:spPr>
          <a:xfrm>
            <a:off x="524436" y="1358153"/>
            <a:ext cx="11016716" cy="4802842"/>
          </a:xfrm>
        </p:spPr>
        <p:txBody>
          <a:bodyPr>
            <a:normAutofit/>
          </a:bodyPr>
          <a:lstStyle/>
          <a:p>
            <a:pPr fontAlgn="base"/>
            <a:r>
              <a:rPr lang="en-US" b="1" dirty="0">
                <a:latin typeface="Arial" panose="020B0604020202020204" pitchFamily="34" charset="0"/>
                <a:cs typeface="Arial" panose="020B0604020202020204" pitchFamily="34" charset="0"/>
              </a:rPr>
              <a:t>“XSEDE”</a:t>
            </a:r>
            <a:r>
              <a:rPr lang="en-US" dirty="0">
                <a:latin typeface="Arial" panose="020B0604020202020204" pitchFamily="34" charset="0"/>
                <a:cs typeface="Arial" panose="020B0604020202020204" pitchFamily="34" charset="0"/>
              </a:rPr>
              <a:t> or </a:t>
            </a:r>
            <a:r>
              <a:rPr lang="en-US" b="1" dirty="0">
                <a:latin typeface="Arial" panose="020B0604020202020204" pitchFamily="34" charset="0"/>
                <a:cs typeface="Arial" panose="020B0604020202020204" pitchFamily="34" charset="0"/>
              </a:rPr>
              <a:t>Exascale </a:t>
            </a:r>
            <a:r>
              <a:rPr lang="en-US" dirty="0">
                <a:latin typeface="Arial" panose="020B0604020202020204" pitchFamily="34" charset="0"/>
                <a:cs typeface="Arial" panose="020B0604020202020204" pitchFamily="34" charset="0"/>
              </a:rPr>
              <a:t>Simulation stack</a:t>
            </a:r>
          </a:p>
          <a:p>
            <a:pPr fontAlgn="base"/>
            <a:r>
              <a:rPr lang="en-US" b="1" dirty="0">
                <a:latin typeface="Arial" panose="020B0604020202020204" pitchFamily="34" charset="0"/>
                <a:cs typeface="Arial" panose="020B0604020202020204" pitchFamily="34" charset="0"/>
              </a:rPr>
              <a:t>Service Mesh </a:t>
            </a:r>
            <a:r>
              <a:rPr lang="en-US" dirty="0">
                <a:latin typeface="Arial" panose="020B0604020202020204" pitchFamily="34" charset="0"/>
                <a:cs typeface="Arial" panose="020B0604020202020204" pitchFamily="34" charset="0"/>
              </a:rPr>
              <a:t>to link services </a:t>
            </a:r>
            <a:r>
              <a:rPr lang="en-US" dirty="0" err="1">
                <a:latin typeface="Arial" panose="020B0604020202020204" pitchFamily="34" charset="0"/>
                <a:cs typeface="Arial" panose="020B0604020202020204" pitchFamily="34" charset="0"/>
              </a:rPr>
              <a:t>e.g.Openshift</a:t>
            </a:r>
            <a:r>
              <a:rPr lang="en-US" dirty="0">
                <a:latin typeface="Arial" panose="020B0604020202020204" pitchFamily="34" charset="0"/>
                <a:cs typeface="Arial" panose="020B0604020202020204" pitchFamily="34" charset="0"/>
              </a:rPr>
              <a:t> offers Docker Kubernetes Service mesh</a:t>
            </a:r>
          </a:p>
          <a:p>
            <a:pPr fontAlgn="base"/>
            <a:r>
              <a:rPr lang="en-US" b="1" dirty="0">
                <a:latin typeface="Arial" panose="020B0604020202020204" pitchFamily="34" charset="0"/>
                <a:cs typeface="Arial" panose="020B0604020202020204" pitchFamily="34" charset="0"/>
              </a:rPr>
              <a:t>HDFS </a:t>
            </a:r>
            <a:r>
              <a:rPr lang="en-US" dirty="0">
                <a:latin typeface="Arial" panose="020B0604020202020204" pitchFamily="34" charset="0"/>
                <a:cs typeface="Arial" panose="020B0604020202020204" pitchFamily="34" charset="0"/>
              </a:rPr>
              <a:t>based on node storage with growing use of high speed storage (</a:t>
            </a:r>
            <a:r>
              <a:rPr lang="en-US" dirty="0" err="1">
                <a:latin typeface="Arial" panose="020B0604020202020204" pitchFamily="34" charset="0"/>
                <a:cs typeface="Arial" panose="020B0604020202020204" pitchFamily="34" charset="0"/>
              </a:rPr>
              <a:t>NVMe</a:t>
            </a:r>
            <a:r>
              <a:rPr lang="en-US" dirty="0">
                <a:latin typeface="Arial" panose="020B0604020202020204" pitchFamily="34" charset="0"/>
                <a:cs typeface="Arial" panose="020B0604020202020204" pitchFamily="34" charset="0"/>
              </a:rPr>
              <a:t>, Intel </a:t>
            </a:r>
            <a:r>
              <a:rPr lang="en-US" dirty="0" err="1">
                <a:latin typeface="Arial" panose="020B0604020202020204" pitchFamily="34" charset="0"/>
                <a:cs typeface="Arial" panose="020B0604020202020204" pitchFamily="34" charset="0"/>
              </a:rPr>
              <a:t>Optane</a:t>
            </a:r>
            <a:r>
              <a:rPr lang="en-US" dirty="0">
                <a:latin typeface="Arial" panose="020B0604020202020204" pitchFamily="34" charset="0"/>
                <a:cs typeface="Arial" panose="020B0604020202020204" pitchFamily="34" charset="0"/>
              </a:rPr>
              <a:t>)</a:t>
            </a:r>
          </a:p>
          <a:p>
            <a:pPr fontAlgn="base"/>
            <a:r>
              <a:rPr lang="en-US" dirty="0">
                <a:latin typeface="Arial" panose="020B0604020202020204" pitchFamily="34" charset="0"/>
                <a:cs typeface="Arial" panose="020B0604020202020204" pitchFamily="34" charset="0"/>
              </a:rPr>
              <a:t>Variety of </a:t>
            </a:r>
            <a:r>
              <a:rPr lang="en-US" b="1" dirty="0">
                <a:latin typeface="Arial" panose="020B0604020202020204" pitchFamily="34" charset="0"/>
                <a:cs typeface="Arial" panose="020B0604020202020204" pitchFamily="34" charset="0"/>
              </a:rPr>
              <a:t>databases as a service</a:t>
            </a:r>
          </a:p>
          <a:p>
            <a:pPr fontAlgn="base"/>
            <a:r>
              <a:rPr lang="en-US" b="1" dirty="0">
                <a:latin typeface="Arial" panose="020B0604020202020204" pitchFamily="34" charset="0"/>
                <a:cs typeface="Arial" panose="020B0604020202020204" pitchFamily="34" charset="0"/>
              </a:rPr>
              <a:t>Data Management</a:t>
            </a:r>
            <a:r>
              <a:rPr lang="en-US" dirty="0">
                <a:latin typeface="Arial" panose="020B0604020202020204" pitchFamily="34" charset="0"/>
                <a:cs typeface="Arial" panose="020B0604020202020204" pitchFamily="34" charset="0"/>
              </a:rPr>
              <a:t>: Hadoop, Spark, Flink. </a:t>
            </a:r>
          </a:p>
          <a:p>
            <a:pPr lvl="1" fontAlgn="base"/>
            <a:r>
              <a:rPr lang="en-US" dirty="0">
                <a:latin typeface="Arial" panose="020B0604020202020204" pitchFamily="34" charset="0"/>
                <a:cs typeface="Arial" panose="020B0604020202020204" pitchFamily="34" charset="0"/>
              </a:rPr>
              <a:t>Twister2 offers high performance version</a:t>
            </a:r>
          </a:p>
        </p:txBody>
      </p:sp>
      <p:sp>
        <p:nvSpPr>
          <p:cNvPr id="4" name="Date Placeholder 3">
            <a:extLst>
              <a:ext uri="{FF2B5EF4-FFF2-40B4-BE49-F238E27FC236}">
                <a16:creationId xmlns:a16="http://schemas.microsoft.com/office/drawing/2014/main" id="{95E40D4A-BD8D-40BA-AEF7-7868480D148F}"/>
              </a:ext>
            </a:extLst>
          </p:cNvPr>
          <p:cNvSpPr>
            <a:spLocks noGrp="1"/>
          </p:cNvSpPr>
          <p:nvPr>
            <p:ph type="dt" sz="half" idx="10"/>
          </p:nvPr>
        </p:nvSpPr>
        <p:spPr/>
        <p:txBody>
          <a:bodyPr/>
          <a:lstStyle/>
          <a:p>
            <a:r>
              <a:rPr lang="en-US">
                <a:solidFill>
                  <a:prstClr val="black">
                    <a:tint val="75000"/>
                  </a:prstClr>
                </a:solidFill>
              </a:rPr>
              <a:t>9/17/2019</a:t>
            </a:r>
          </a:p>
        </p:txBody>
      </p:sp>
      <p:sp>
        <p:nvSpPr>
          <p:cNvPr id="5" name="Slide Number Placeholder 4">
            <a:extLst>
              <a:ext uri="{FF2B5EF4-FFF2-40B4-BE49-F238E27FC236}">
                <a16:creationId xmlns:a16="http://schemas.microsoft.com/office/drawing/2014/main" id="{B256603D-C112-4A1D-9C8B-FAA82C618E7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51</a:t>
            </a:fld>
            <a:endParaRPr lang="en-US">
              <a:solidFill>
                <a:prstClr val="black">
                  <a:tint val="75000"/>
                </a:prstClr>
              </a:solidFill>
            </a:endParaRPr>
          </a:p>
        </p:txBody>
      </p:sp>
    </p:spTree>
    <p:extLst>
      <p:ext uri="{BB962C8B-B14F-4D97-AF65-F5344CB8AC3E}">
        <p14:creationId xmlns:p14="http://schemas.microsoft.com/office/powerpoint/2010/main" val="26226370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48174-00C8-4FC1-A801-081ABBD47820}"/>
              </a:ext>
            </a:extLst>
          </p:cNvPr>
          <p:cNvSpPr>
            <a:spLocks noGrp="1"/>
          </p:cNvSpPr>
          <p:nvPr>
            <p:ph type="title"/>
          </p:nvPr>
        </p:nvSpPr>
        <p:spPr>
          <a:xfrm>
            <a:off x="-11040" y="74472"/>
            <a:ext cx="12203040" cy="913887"/>
          </a:xfrm>
        </p:spPr>
        <p:txBody>
          <a:bodyPr>
            <a:noAutofit/>
          </a:bodyPr>
          <a:lstStyle/>
          <a:p>
            <a:pPr algn="ctr"/>
            <a:r>
              <a:rPr lang="en-US" sz="3200" dirty="0">
                <a:latin typeface="Arial" panose="020B0604020202020204" pitchFamily="34" charset="0"/>
                <a:cs typeface="Arial" panose="020B0604020202020204" pitchFamily="34" charset="0"/>
              </a:rPr>
              <a:t>Common Practices Relevant to HPC Cloud III:</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Edge-Cloud Link</a:t>
            </a:r>
          </a:p>
        </p:txBody>
      </p:sp>
      <p:sp>
        <p:nvSpPr>
          <p:cNvPr id="3" name="Content Placeholder 2">
            <a:extLst>
              <a:ext uri="{FF2B5EF4-FFF2-40B4-BE49-F238E27FC236}">
                <a16:creationId xmlns:a16="http://schemas.microsoft.com/office/drawing/2014/main" id="{6D82DAAD-AE1A-4AF3-A26E-E91CA84B0EDB}"/>
              </a:ext>
            </a:extLst>
          </p:cNvPr>
          <p:cNvSpPr>
            <a:spLocks noGrp="1"/>
          </p:cNvSpPr>
          <p:nvPr>
            <p:ph idx="1"/>
          </p:nvPr>
        </p:nvSpPr>
        <p:spPr>
          <a:xfrm>
            <a:off x="524436" y="1069042"/>
            <a:ext cx="11016716" cy="5091953"/>
          </a:xfrm>
        </p:spPr>
        <p:txBody>
          <a:bodyPr>
            <a:normAutofit/>
          </a:bodyPr>
          <a:lstStyle/>
          <a:p>
            <a:pPr fontAlgn="base"/>
            <a:r>
              <a:rPr lang="en-US" b="1" dirty="0">
                <a:latin typeface="Arial" panose="020B0604020202020204" pitchFamily="34" charset="0"/>
                <a:cs typeface="Arial" panose="020B0604020202020204" pitchFamily="34" charset="0"/>
              </a:rPr>
              <a:t>Storm/Heron-Kafka </a:t>
            </a:r>
            <a:r>
              <a:rPr lang="en-US" dirty="0">
                <a:latin typeface="Arial" panose="020B0604020202020204" pitchFamily="34" charset="0"/>
                <a:cs typeface="Arial" panose="020B0604020202020204" pitchFamily="34" charset="0"/>
              </a:rPr>
              <a:t>style streaming -- dataflow compute engine plus buffered edge messages. </a:t>
            </a:r>
          </a:p>
          <a:p>
            <a:pPr lvl="1" fontAlgn="base"/>
            <a:r>
              <a:rPr lang="en-US" dirty="0">
                <a:latin typeface="Arial" panose="020B0604020202020204" pitchFamily="34" charset="0"/>
                <a:cs typeface="Arial" panose="020B0604020202020204" pitchFamily="34" charset="0"/>
              </a:rPr>
              <a:t>Twister2 offers High performance</a:t>
            </a:r>
          </a:p>
          <a:p>
            <a:pPr fontAlgn="base"/>
            <a:r>
              <a:rPr lang="en-US" b="1" dirty="0">
                <a:latin typeface="Arial" panose="020B0604020202020204" pitchFamily="34" charset="0"/>
                <a:cs typeface="Arial" panose="020B0604020202020204" pitchFamily="34" charset="0"/>
              </a:rPr>
              <a:t>Fog</a:t>
            </a:r>
            <a:r>
              <a:rPr lang="en-US" dirty="0">
                <a:latin typeface="Arial" panose="020B0604020202020204" pitchFamily="34" charset="0"/>
                <a:cs typeface="Arial" panose="020B0604020202020204" pitchFamily="34" charset="0"/>
              </a:rPr>
              <a:t> (cloudlets) implies environment should run on </a:t>
            </a:r>
            <a:r>
              <a:rPr lang="en-US" dirty="0" err="1">
                <a:latin typeface="Arial" panose="020B0604020202020204" pitchFamily="34" charset="0"/>
                <a:cs typeface="Arial" panose="020B0604020202020204" pitchFamily="34" charset="0"/>
              </a:rPr>
              <a:t>on</a:t>
            </a:r>
            <a:r>
              <a:rPr lang="en-US" dirty="0">
                <a:latin typeface="Arial" panose="020B0604020202020204" pitchFamily="34" charset="0"/>
                <a:cs typeface="Arial" panose="020B0604020202020204" pitchFamily="34" charset="0"/>
              </a:rPr>
              <a:t> small systems near the edge. </a:t>
            </a:r>
          </a:p>
          <a:p>
            <a:pPr lvl="1" fontAlgn="base"/>
            <a:r>
              <a:rPr lang="en-US" dirty="0">
                <a:latin typeface="Arial" panose="020B0604020202020204" pitchFamily="34" charset="0"/>
                <a:cs typeface="Arial" panose="020B0604020202020204" pitchFamily="34" charset="0"/>
              </a:rPr>
              <a:t>See AWS Greengrass. Industry must solve this anyway</a:t>
            </a:r>
          </a:p>
          <a:p>
            <a:pPr fontAlgn="base"/>
            <a:r>
              <a:rPr lang="en-US" b="1" dirty="0">
                <a:latin typeface="Arial" panose="020B0604020202020204" pitchFamily="34" charset="0"/>
                <a:cs typeface="Arial" panose="020B0604020202020204" pitchFamily="34" charset="0"/>
              </a:rPr>
              <a:t>Real-time machine learning </a:t>
            </a:r>
            <a:r>
              <a:rPr lang="en-US" dirty="0">
                <a:latin typeface="Arial" panose="020B0604020202020204" pitchFamily="34" charset="0"/>
                <a:cs typeface="Arial" panose="020B0604020202020204" pitchFamily="34" charset="0"/>
              </a:rPr>
              <a:t>is an important part of many edge problems and here one either needs just real-time inference but sometimes real-time inference and training. </a:t>
            </a:r>
          </a:p>
          <a:p>
            <a:pPr lvl="1" fontAlgn="base"/>
            <a:r>
              <a:rPr lang="en-US" dirty="0">
                <a:latin typeface="Arial" panose="020B0604020202020204" pitchFamily="34" charset="0"/>
                <a:cs typeface="Arial" panose="020B0604020202020204" pitchFamily="34" charset="0"/>
              </a:rPr>
              <a:t>Supporting real-time ML is more dependent on algorithm used and edge systems than on the HPC Cloud.</a:t>
            </a:r>
          </a:p>
          <a:p>
            <a:pPr fontAlgn="base"/>
            <a:r>
              <a:rPr lang="en-US" dirty="0">
                <a:latin typeface="Arial" panose="020B0604020202020204" pitchFamily="34" charset="0"/>
                <a:cs typeface="Arial" panose="020B0604020202020204" pitchFamily="34" charset="0"/>
              </a:rPr>
              <a:t>Edge-Cloud forms a </a:t>
            </a:r>
            <a:r>
              <a:rPr lang="en-US" b="1" dirty="0">
                <a:latin typeface="Arial" panose="020B0604020202020204" pitchFamily="34" charset="0"/>
                <a:cs typeface="Arial" panose="020B0604020202020204" pitchFamily="34" charset="0"/>
              </a:rPr>
              <a:t>Data Grid</a:t>
            </a:r>
          </a:p>
          <a:p>
            <a:pPr fontAlgn="base"/>
            <a:endParaRPr lang="en-US"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95E40D4A-BD8D-40BA-AEF7-7868480D148F}"/>
              </a:ext>
            </a:extLst>
          </p:cNvPr>
          <p:cNvSpPr>
            <a:spLocks noGrp="1"/>
          </p:cNvSpPr>
          <p:nvPr>
            <p:ph type="dt" sz="half" idx="10"/>
          </p:nvPr>
        </p:nvSpPr>
        <p:spPr/>
        <p:txBody>
          <a:bodyPr/>
          <a:lstStyle/>
          <a:p>
            <a:r>
              <a:rPr lang="en-US">
                <a:solidFill>
                  <a:prstClr val="black">
                    <a:tint val="75000"/>
                  </a:prstClr>
                </a:solidFill>
              </a:rPr>
              <a:t>9/17/2019</a:t>
            </a:r>
          </a:p>
        </p:txBody>
      </p:sp>
      <p:sp>
        <p:nvSpPr>
          <p:cNvPr id="5" name="Slide Number Placeholder 4">
            <a:extLst>
              <a:ext uri="{FF2B5EF4-FFF2-40B4-BE49-F238E27FC236}">
                <a16:creationId xmlns:a16="http://schemas.microsoft.com/office/drawing/2014/main" id="{B256603D-C112-4A1D-9C8B-FAA82C618E7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52</a:t>
            </a:fld>
            <a:endParaRPr lang="en-US">
              <a:solidFill>
                <a:prstClr val="black">
                  <a:tint val="75000"/>
                </a:prstClr>
              </a:solidFill>
            </a:endParaRPr>
          </a:p>
        </p:txBody>
      </p:sp>
    </p:spTree>
    <p:extLst>
      <p:ext uri="{BB962C8B-B14F-4D97-AF65-F5344CB8AC3E}">
        <p14:creationId xmlns:p14="http://schemas.microsoft.com/office/powerpoint/2010/main" val="16984153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48174-00C8-4FC1-A801-081ABBD47820}"/>
              </a:ext>
            </a:extLst>
          </p:cNvPr>
          <p:cNvSpPr>
            <a:spLocks noGrp="1"/>
          </p:cNvSpPr>
          <p:nvPr>
            <p:ph type="title"/>
          </p:nvPr>
        </p:nvSpPr>
        <p:spPr>
          <a:xfrm>
            <a:off x="-11040" y="74472"/>
            <a:ext cx="12203040" cy="1075252"/>
          </a:xfrm>
        </p:spPr>
        <p:txBody>
          <a:bodyPr>
            <a:noAutofit/>
          </a:bodyPr>
          <a:lstStyle/>
          <a:p>
            <a:pPr algn="ctr"/>
            <a:r>
              <a:rPr lang="en-US" sz="3200" dirty="0">
                <a:latin typeface="Arial" panose="020B0604020202020204" pitchFamily="34" charset="0"/>
                <a:cs typeface="Arial" panose="020B0604020202020204" pitchFamily="34" charset="0"/>
              </a:rPr>
              <a:t>Common Practices Relevant to HPC Cloud IV</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Languages </a:t>
            </a:r>
          </a:p>
        </p:txBody>
      </p:sp>
      <p:sp>
        <p:nvSpPr>
          <p:cNvPr id="3" name="Content Placeholder 2">
            <a:extLst>
              <a:ext uri="{FF2B5EF4-FFF2-40B4-BE49-F238E27FC236}">
                <a16:creationId xmlns:a16="http://schemas.microsoft.com/office/drawing/2014/main" id="{6D82DAAD-AE1A-4AF3-A26E-E91CA84B0EDB}"/>
              </a:ext>
            </a:extLst>
          </p:cNvPr>
          <p:cNvSpPr>
            <a:spLocks noGrp="1"/>
          </p:cNvSpPr>
          <p:nvPr>
            <p:ph idx="1"/>
          </p:nvPr>
        </p:nvSpPr>
        <p:spPr>
          <a:xfrm>
            <a:off x="524436" y="1391771"/>
            <a:ext cx="11016716" cy="4769224"/>
          </a:xfrm>
        </p:spPr>
        <p:txBody>
          <a:bodyPr>
            <a:normAutofit/>
          </a:bodyPr>
          <a:lstStyle/>
          <a:p>
            <a:pPr fontAlgn="base"/>
            <a:r>
              <a:rPr lang="en-US" dirty="0"/>
              <a:t>Different Languages inevitable and Industry needs to alleviate as not specific to science</a:t>
            </a:r>
          </a:p>
          <a:p>
            <a:pPr fontAlgn="base"/>
            <a:r>
              <a:rPr lang="en-US" b="1" dirty="0"/>
              <a:t>Python</a:t>
            </a:r>
            <a:r>
              <a:rPr lang="en-US" dirty="0"/>
              <a:t> as either frontend (~universal) or main tool (several important libraries); </a:t>
            </a:r>
            <a:r>
              <a:rPr lang="en-US" dirty="0" err="1"/>
              <a:t>MDAnalysis</a:t>
            </a:r>
            <a:r>
              <a:rPr lang="en-US" dirty="0"/>
              <a:t> and </a:t>
            </a:r>
            <a:r>
              <a:rPr lang="en-US" dirty="0" err="1"/>
              <a:t>Keras</a:t>
            </a:r>
            <a:r>
              <a:rPr lang="en-US" dirty="0"/>
              <a:t> as examples</a:t>
            </a:r>
          </a:p>
          <a:p>
            <a:pPr fontAlgn="base"/>
            <a:r>
              <a:rPr lang="en-US" b="1" dirty="0"/>
              <a:t>C or C++ </a:t>
            </a:r>
            <a:r>
              <a:rPr lang="en-US" dirty="0"/>
              <a:t>Best performance for computing; links to Python better than Java</a:t>
            </a:r>
          </a:p>
          <a:p>
            <a:pPr fontAlgn="base"/>
            <a:r>
              <a:rPr lang="en-US" b="1" dirty="0"/>
              <a:t>Java </a:t>
            </a:r>
            <a:r>
              <a:rPr lang="en-US" dirty="0"/>
              <a:t>-- most data management</a:t>
            </a:r>
          </a:p>
          <a:p>
            <a:pPr fontAlgn="base"/>
            <a:endParaRPr lang="en-US"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95E40D4A-BD8D-40BA-AEF7-7868480D148F}"/>
              </a:ext>
            </a:extLst>
          </p:cNvPr>
          <p:cNvSpPr>
            <a:spLocks noGrp="1"/>
          </p:cNvSpPr>
          <p:nvPr>
            <p:ph type="dt" sz="half" idx="10"/>
          </p:nvPr>
        </p:nvSpPr>
        <p:spPr/>
        <p:txBody>
          <a:bodyPr/>
          <a:lstStyle/>
          <a:p>
            <a:r>
              <a:rPr lang="en-US">
                <a:solidFill>
                  <a:prstClr val="black">
                    <a:tint val="75000"/>
                  </a:prstClr>
                </a:solidFill>
              </a:rPr>
              <a:t>9/17/2019</a:t>
            </a:r>
          </a:p>
        </p:txBody>
      </p:sp>
      <p:sp>
        <p:nvSpPr>
          <p:cNvPr id="5" name="Slide Number Placeholder 4">
            <a:extLst>
              <a:ext uri="{FF2B5EF4-FFF2-40B4-BE49-F238E27FC236}">
                <a16:creationId xmlns:a16="http://schemas.microsoft.com/office/drawing/2014/main" id="{B256603D-C112-4A1D-9C8B-FAA82C618E7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53</a:t>
            </a:fld>
            <a:endParaRPr lang="en-US">
              <a:solidFill>
                <a:prstClr val="black">
                  <a:tint val="75000"/>
                </a:prstClr>
              </a:solidFill>
            </a:endParaRPr>
          </a:p>
        </p:txBody>
      </p:sp>
    </p:spTree>
    <p:extLst>
      <p:ext uri="{BB962C8B-B14F-4D97-AF65-F5344CB8AC3E}">
        <p14:creationId xmlns:p14="http://schemas.microsoft.com/office/powerpoint/2010/main" val="11554903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48174-00C8-4FC1-A801-081ABBD47820}"/>
              </a:ext>
            </a:extLst>
          </p:cNvPr>
          <p:cNvSpPr>
            <a:spLocks noGrp="1"/>
          </p:cNvSpPr>
          <p:nvPr>
            <p:ph type="title"/>
          </p:nvPr>
        </p:nvSpPr>
        <p:spPr>
          <a:xfrm>
            <a:off x="-11040" y="74472"/>
            <a:ext cx="12203040" cy="947504"/>
          </a:xfrm>
        </p:spPr>
        <p:txBody>
          <a:bodyPr>
            <a:noAutofit/>
          </a:bodyPr>
          <a:lstStyle/>
          <a:p>
            <a:pPr algn="ctr"/>
            <a:r>
              <a:rPr lang="en-US" sz="3200" dirty="0">
                <a:latin typeface="Arial" panose="020B0604020202020204" pitchFamily="34" charset="0"/>
                <a:cs typeface="Arial" panose="020B0604020202020204" pitchFamily="34" charset="0"/>
              </a:rPr>
              <a:t>Common Practices Relevant to HPC Cloud V:</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Big Simulations</a:t>
            </a:r>
          </a:p>
        </p:txBody>
      </p:sp>
      <p:sp>
        <p:nvSpPr>
          <p:cNvPr id="3" name="Content Placeholder 2">
            <a:extLst>
              <a:ext uri="{FF2B5EF4-FFF2-40B4-BE49-F238E27FC236}">
                <a16:creationId xmlns:a16="http://schemas.microsoft.com/office/drawing/2014/main" id="{6D82DAAD-AE1A-4AF3-A26E-E91CA84B0EDB}"/>
              </a:ext>
            </a:extLst>
          </p:cNvPr>
          <p:cNvSpPr>
            <a:spLocks noGrp="1"/>
          </p:cNvSpPr>
          <p:nvPr>
            <p:ph idx="1"/>
          </p:nvPr>
        </p:nvSpPr>
        <p:spPr>
          <a:xfrm>
            <a:off x="524436" y="1069042"/>
            <a:ext cx="11016716" cy="5091953"/>
          </a:xfrm>
        </p:spPr>
        <p:txBody>
          <a:bodyPr>
            <a:normAutofit/>
          </a:bodyPr>
          <a:lstStyle/>
          <a:p>
            <a:pPr fontAlgn="base"/>
            <a:r>
              <a:rPr lang="en-US" dirty="0">
                <a:latin typeface="Arial" panose="020B0604020202020204" pitchFamily="34" charset="0"/>
                <a:cs typeface="Arial" panose="020B0604020202020204" pitchFamily="34" charset="0"/>
              </a:rPr>
              <a:t>Application class a)</a:t>
            </a:r>
          </a:p>
          <a:p>
            <a:pPr fontAlgn="base"/>
            <a:r>
              <a:rPr lang="en-US" dirty="0">
                <a:latin typeface="Arial" panose="020B0604020202020204" pitchFamily="34" charset="0"/>
                <a:cs typeface="Arial" panose="020B0604020202020204" pitchFamily="34" charset="0"/>
              </a:rPr>
              <a:t>Parallelism very important</a:t>
            </a:r>
          </a:p>
          <a:p>
            <a:pPr fontAlgn="base"/>
            <a:r>
              <a:rPr lang="en-US" dirty="0">
                <a:latin typeface="Arial" panose="020B0604020202020204" pitchFamily="34" charset="0"/>
                <a:cs typeface="Arial" panose="020B0604020202020204" pitchFamily="34" charset="0"/>
              </a:rPr>
              <a:t>has important but largely well understood issues</a:t>
            </a:r>
          </a:p>
          <a:p>
            <a:pPr fontAlgn="base"/>
            <a:r>
              <a:rPr lang="en-US" dirty="0">
                <a:latin typeface="Arial" panose="020B0604020202020204" pitchFamily="34" charset="0"/>
                <a:cs typeface="Arial" panose="020B0604020202020204" pitchFamily="34" charset="0"/>
              </a:rPr>
              <a:t>MPI</a:t>
            </a:r>
          </a:p>
          <a:p>
            <a:pPr fontAlgn="base"/>
            <a:r>
              <a:rPr lang="en-US" dirty="0">
                <a:latin typeface="Arial" panose="020B0604020202020204" pitchFamily="34" charset="0"/>
                <a:cs typeface="Arial" panose="020B0604020202020204" pitchFamily="34" charset="0"/>
              </a:rPr>
              <a:t>Science is probably lead stakeholder</a:t>
            </a:r>
          </a:p>
          <a:p>
            <a:pPr fontAlgn="base"/>
            <a:r>
              <a:rPr lang="en-US" dirty="0">
                <a:latin typeface="Arial" panose="020B0604020202020204" pitchFamily="34" charset="0"/>
                <a:cs typeface="Arial" panose="020B0604020202020204" pitchFamily="34" charset="0"/>
              </a:rPr>
              <a:t>Exascale Initiative will produce high quality hardware and software</a:t>
            </a:r>
          </a:p>
          <a:p>
            <a:pPr fontAlgn="base"/>
            <a:endParaRPr lang="en-US"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95E40D4A-BD8D-40BA-AEF7-7868480D148F}"/>
              </a:ext>
            </a:extLst>
          </p:cNvPr>
          <p:cNvSpPr>
            <a:spLocks noGrp="1"/>
          </p:cNvSpPr>
          <p:nvPr>
            <p:ph type="dt" sz="half" idx="10"/>
          </p:nvPr>
        </p:nvSpPr>
        <p:spPr/>
        <p:txBody>
          <a:bodyPr/>
          <a:lstStyle/>
          <a:p>
            <a:r>
              <a:rPr lang="en-US">
                <a:solidFill>
                  <a:prstClr val="black">
                    <a:tint val="75000"/>
                  </a:prstClr>
                </a:solidFill>
              </a:rPr>
              <a:t>9/17/2019</a:t>
            </a:r>
          </a:p>
        </p:txBody>
      </p:sp>
      <p:sp>
        <p:nvSpPr>
          <p:cNvPr id="5" name="Slide Number Placeholder 4">
            <a:extLst>
              <a:ext uri="{FF2B5EF4-FFF2-40B4-BE49-F238E27FC236}">
                <a16:creationId xmlns:a16="http://schemas.microsoft.com/office/drawing/2014/main" id="{B256603D-C112-4A1D-9C8B-FAA82C618E7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54</a:t>
            </a:fld>
            <a:endParaRPr lang="en-US">
              <a:solidFill>
                <a:prstClr val="black">
                  <a:tint val="75000"/>
                </a:prstClr>
              </a:solidFill>
            </a:endParaRPr>
          </a:p>
        </p:txBody>
      </p:sp>
      <p:sp>
        <p:nvSpPr>
          <p:cNvPr id="6" name="TextBox 5">
            <a:extLst>
              <a:ext uri="{FF2B5EF4-FFF2-40B4-BE49-F238E27FC236}">
                <a16:creationId xmlns:a16="http://schemas.microsoft.com/office/drawing/2014/main" id="{B8E7F32B-03F2-4665-85B5-B46DE745A391}"/>
              </a:ext>
            </a:extLst>
          </p:cNvPr>
          <p:cNvSpPr txBox="1"/>
          <p:nvPr/>
        </p:nvSpPr>
        <p:spPr>
          <a:xfrm>
            <a:off x="9112409" y="656758"/>
            <a:ext cx="2738822" cy="1200329"/>
          </a:xfrm>
          <a:prstGeom prst="rect">
            <a:avLst/>
          </a:prstGeom>
          <a:noFill/>
        </p:spPr>
        <p:txBody>
          <a:bodyPr wrap="square" rtlCol="0">
            <a:spAutoFit/>
          </a:bodyPr>
          <a:lstStyle/>
          <a:p>
            <a:pPr marL="342900" indent="-342900">
              <a:buFont typeface="+mj-lt"/>
              <a:buAutoNum type="alphaLcParenR"/>
            </a:pPr>
            <a:r>
              <a:rPr lang="en-US" dirty="0">
                <a:solidFill>
                  <a:srgbClr val="FF0000"/>
                </a:solidFill>
              </a:rPr>
              <a:t>Classic Simulations</a:t>
            </a:r>
          </a:p>
          <a:p>
            <a:pPr marL="342900" indent="-342900">
              <a:buFont typeface="+mj-lt"/>
              <a:buAutoNum type="alphaLcParenR"/>
            </a:pPr>
            <a:r>
              <a:rPr lang="en-US" dirty="0">
                <a:solidFill>
                  <a:srgbClr val="FF0000"/>
                </a:solidFill>
              </a:rPr>
              <a:t>Classic Big Data</a:t>
            </a:r>
          </a:p>
          <a:p>
            <a:pPr marL="342900" indent="-342900">
              <a:buFont typeface="+mj-lt"/>
              <a:buAutoNum type="alphaLcParenR"/>
            </a:pPr>
            <a:r>
              <a:rPr lang="en-US" dirty="0">
                <a:solidFill>
                  <a:srgbClr val="FF0000"/>
                </a:solidFill>
              </a:rPr>
              <a:t>Cloud-Edge</a:t>
            </a:r>
          </a:p>
          <a:p>
            <a:pPr marL="342900" indent="-342900">
              <a:buFont typeface="+mj-lt"/>
              <a:buAutoNum type="alphaLcParenR"/>
            </a:pPr>
            <a:r>
              <a:rPr lang="en-US" dirty="0" err="1">
                <a:solidFill>
                  <a:srgbClr val="FF0000"/>
                </a:solidFill>
              </a:rPr>
              <a:t>HPCforML</a:t>
            </a:r>
            <a:r>
              <a:rPr lang="en-US" dirty="0">
                <a:solidFill>
                  <a:srgbClr val="FF0000"/>
                </a:solidFill>
              </a:rPr>
              <a:t>. </a:t>
            </a:r>
            <a:r>
              <a:rPr lang="en-US" dirty="0" err="1">
                <a:solidFill>
                  <a:srgbClr val="FF0000"/>
                </a:solidFill>
              </a:rPr>
              <a:t>MLforHPC</a:t>
            </a:r>
            <a:endParaRPr lang="en-US" dirty="0">
              <a:solidFill>
                <a:srgbClr val="FF0000"/>
              </a:solidFill>
            </a:endParaRPr>
          </a:p>
        </p:txBody>
      </p:sp>
    </p:spTree>
    <p:extLst>
      <p:ext uri="{BB962C8B-B14F-4D97-AF65-F5344CB8AC3E}">
        <p14:creationId xmlns:p14="http://schemas.microsoft.com/office/powerpoint/2010/main" val="32699308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48174-00C8-4FC1-A801-081ABBD47820}"/>
              </a:ext>
            </a:extLst>
          </p:cNvPr>
          <p:cNvSpPr>
            <a:spLocks noGrp="1"/>
          </p:cNvSpPr>
          <p:nvPr>
            <p:ph type="title"/>
          </p:nvPr>
        </p:nvSpPr>
        <p:spPr>
          <a:xfrm>
            <a:off x="-11040" y="74472"/>
            <a:ext cx="12203040" cy="667545"/>
          </a:xfrm>
        </p:spPr>
        <p:txBody>
          <a:bodyPr>
            <a:noAutofit/>
          </a:bodyPr>
          <a:lstStyle/>
          <a:p>
            <a:pPr algn="ctr"/>
            <a:r>
              <a:rPr lang="en-US" sz="3200" dirty="0">
                <a:latin typeface="Arial" panose="020B0604020202020204" pitchFamily="34" charset="0"/>
                <a:cs typeface="Arial" panose="020B0604020202020204" pitchFamily="34" charset="0"/>
              </a:rPr>
              <a:t>Common Practices Relevant to HPC Cloud VI: Data Analytics </a:t>
            </a:r>
          </a:p>
        </p:txBody>
      </p:sp>
      <p:sp>
        <p:nvSpPr>
          <p:cNvPr id="3" name="Content Placeholder 2">
            <a:extLst>
              <a:ext uri="{FF2B5EF4-FFF2-40B4-BE49-F238E27FC236}">
                <a16:creationId xmlns:a16="http://schemas.microsoft.com/office/drawing/2014/main" id="{6D82DAAD-AE1A-4AF3-A26E-E91CA84B0EDB}"/>
              </a:ext>
            </a:extLst>
          </p:cNvPr>
          <p:cNvSpPr>
            <a:spLocks noGrp="1"/>
          </p:cNvSpPr>
          <p:nvPr>
            <p:ph idx="1"/>
          </p:nvPr>
        </p:nvSpPr>
        <p:spPr>
          <a:xfrm>
            <a:off x="47065" y="742018"/>
            <a:ext cx="12088906" cy="5746188"/>
          </a:xfrm>
        </p:spPr>
        <p:txBody>
          <a:bodyPr>
            <a:normAutofit fontScale="85000" lnSpcReduction="20000"/>
          </a:bodyPr>
          <a:lstStyle/>
          <a:p>
            <a:pPr fontAlgn="base"/>
            <a:r>
              <a:rPr lang="en-US" dirty="0">
                <a:latin typeface="Arial" panose="020B0604020202020204" pitchFamily="34" charset="0"/>
                <a:cs typeface="Arial" panose="020B0604020202020204" pitchFamily="34" charset="0"/>
              </a:rPr>
              <a:t>Parallelism is of growing importance especially in deep learning</a:t>
            </a:r>
          </a:p>
          <a:p>
            <a:pPr fontAlgn="base"/>
            <a:r>
              <a:rPr lang="en-US" dirty="0">
                <a:latin typeface="Arial" panose="020B0604020202020204" pitchFamily="34" charset="0"/>
                <a:cs typeface="Arial" panose="020B0604020202020204" pitchFamily="34" charset="0"/>
              </a:rPr>
              <a:t>Great importance to industry and of course science is smaller than industry but data analytics is of central importance to science</a:t>
            </a:r>
          </a:p>
          <a:p>
            <a:pPr fontAlgn="base"/>
            <a:r>
              <a:rPr lang="en-US" dirty="0" err="1">
                <a:latin typeface="Arial" panose="020B0604020202020204" pitchFamily="34" charset="0"/>
                <a:cs typeface="Arial" panose="020B0604020202020204" pitchFamily="34" charset="0"/>
              </a:rPr>
              <a:t>Keras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Tensorflow</a:t>
            </a:r>
            <a:r>
              <a:rPr lang="en-US" dirty="0">
                <a:latin typeface="Arial" panose="020B0604020202020204" pitchFamily="34" charset="0"/>
                <a:cs typeface="Arial" panose="020B0604020202020204" pitchFamily="34" charset="0"/>
              </a:rPr>
              <a:t>, MXNET, </a:t>
            </a:r>
            <a:r>
              <a:rPr lang="en-US" dirty="0" err="1">
                <a:latin typeface="Arial" panose="020B0604020202020204" pitchFamily="34" charset="0"/>
                <a:cs typeface="Arial" panose="020B0604020202020204" pitchFamily="34" charset="0"/>
              </a:rPr>
              <a:t>PyTorch</a:t>
            </a:r>
            <a:r>
              <a:rPr lang="en-US" dirty="0">
                <a:latin typeface="Arial" panose="020B0604020202020204" pitchFamily="34" charset="0"/>
                <a:cs typeface="Arial" panose="020B0604020202020204" pitchFamily="34" charset="0"/>
              </a:rPr>
              <a:t> for </a:t>
            </a:r>
            <a:r>
              <a:rPr lang="en-US" b="1" dirty="0">
                <a:latin typeface="Arial" panose="020B0604020202020204" pitchFamily="34" charset="0"/>
                <a:cs typeface="Arial" panose="020B0604020202020204" pitchFamily="34" charset="0"/>
              </a:rPr>
              <a:t>deep learning DL</a:t>
            </a:r>
          </a:p>
          <a:p>
            <a:pPr fontAlgn="base"/>
            <a:r>
              <a:rPr lang="en-US" b="1" dirty="0">
                <a:latin typeface="Arial" panose="020B0604020202020204" pitchFamily="34" charset="0"/>
                <a:cs typeface="Arial" panose="020B0604020202020204" pitchFamily="34" charset="0"/>
              </a:rPr>
              <a:t>Graph</a:t>
            </a:r>
            <a:r>
              <a:rPr lang="en-US" dirty="0">
                <a:latin typeface="Arial" panose="020B0604020202020204" pitchFamily="34" charset="0"/>
                <a:cs typeface="Arial" panose="020B0604020202020204" pitchFamily="34" charset="0"/>
              </a:rPr>
              <a:t> databases and graph analytics key in some important areas and are perhaps the hardest parallel algorithms</a:t>
            </a:r>
          </a:p>
          <a:p>
            <a:pPr fontAlgn="base"/>
            <a:r>
              <a:rPr lang="en-US" dirty="0">
                <a:latin typeface="Arial" panose="020B0604020202020204" pitchFamily="34" charset="0"/>
                <a:cs typeface="Arial" panose="020B0604020202020204" pitchFamily="34" charset="0"/>
              </a:rPr>
              <a:t>Decreasing but nontrivial interest in </a:t>
            </a:r>
            <a:r>
              <a:rPr lang="en-US" b="1" dirty="0">
                <a:latin typeface="Arial" panose="020B0604020202020204" pitchFamily="34" charset="0"/>
                <a:cs typeface="Arial" panose="020B0604020202020204" pitchFamily="34" charset="0"/>
              </a:rPr>
              <a:t>general Machine learning </a:t>
            </a:r>
            <a:r>
              <a:rPr lang="en-US" dirty="0">
                <a:latin typeface="Arial" panose="020B0604020202020204" pitchFamily="34" charset="0"/>
                <a:cs typeface="Arial" panose="020B0604020202020204" pitchFamily="34" charset="0"/>
              </a:rPr>
              <a:t>such as SVM, Clustering</a:t>
            </a:r>
          </a:p>
          <a:p>
            <a:pPr fontAlgn="base"/>
            <a:r>
              <a:rPr lang="en-US" dirty="0">
                <a:latin typeface="Arial" panose="020B0604020202020204" pitchFamily="34" charset="0"/>
                <a:cs typeface="Arial" panose="020B0604020202020204" pitchFamily="34" charset="0"/>
              </a:rPr>
              <a:t>Note the </a:t>
            </a:r>
            <a:r>
              <a:rPr lang="en-US" b="1" dirty="0">
                <a:latin typeface="Arial" panose="020B0604020202020204" pitchFamily="34" charset="0"/>
                <a:cs typeface="Arial" panose="020B0604020202020204" pitchFamily="34" charset="0"/>
              </a:rPr>
              <a:t>different communication needs </a:t>
            </a:r>
            <a:r>
              <a:rPr lang="en-US" dirty="0">
                <a:latin typeface="Arial" panose="020B0604020202020204" pitchFamily="34" charset="0"/>
                <a:cs typeface="Arial" panose="020B0604020202020204" pitchFamily="34" charset="0"/>
              </a:rPr>
              <a:t>of different classes. </a:t>
            </a:r>
          </a:p>
          <a:p>
            <a:pPr lvl="1" fontAlgn="base"/>
            <a:r>
              <a:rPr lang="en-US" dirty="0">
                <a:latin typeface="Arial" panose="020B0604020202020204" pitchFamily="34" charset="0"/>
                <a:cs typeface="Arial" panose="020B0604020202020204" pitchFamily="34" charset="0"/>
              </a:rPr>
              <a:t>DL is dominantly </a:t>
            </a:r>
            <a:r>
              <a:rPr lang="en-US" dirty="0" err="1">
                <a:latin typeface="Arial" panose="020B0604020202020204" pitchFamily="34" charset="0"/>
                <a:cs typeface="Arial" panose="020B0604020202020204" pitchFamily="34" charset="0"/>
              </a:rPr>
              <a:t>AllReduce</a:t>
            </a:r>
            <a:r>
              <a:rPr lang="en-US" dirty="0">
                <a:latin typeface="Arial" panose="020B0604020202020204" pitchFamily="34" charset="0"/>
                <a:cs typeface="Arial" panose="020B0604020202020204" pitchFamily="34" charset="0"/>
              </a:rPr>
              <a:t> and Broadcast. </a:t>
            </a:r>
          </a:p>
          <a:p>
            <a:pPr lvl="1" fontAlgn="base"/>
            <a:r>
              <a:rPr lang="en-US" dirty="0">
                <a:latin typeface="Arial" panose="020B0604020202020204" pitchFamily="34" charset="0"/>
                <a:cs typeface="Arial" panose="020B0604020202020204" pitchFamily="34" charset="0"/>
              </a:rPr>
              <a:t>Graph analytics is Scatter and Gather. </a:t>
            </a:r>
          </a:p>
          <a:p>
            <a:pPr lvl="1" fontAlgn="base"/>
            <a:r>
              <a:rPr lang="en-US" dirty="0">
                <a:latin typeface="Arial" panose="020B0604020202020204" pitchFamily="34" charset="0"/>
                <a:cs typeface="Arial" panose="020B0604020202020204" pitchFamily="34" charset="0"/>
              </a:rPr>
              <a:t>The local communication structure of most simulations is not seen in data analytics. I don’t think there is a lot of study of this but could affect optimal interconnect and messaging software.</a:t>
            </a:r>
          </a:p>
          <a:p>
            <a:pPr fontAlgn="base"/>
            <a:r>
              <a:rPr lang="en-US" dirty="0">
                <a:latin typeface="Arial" panose="020B0604020202020204" pitchFamily="34" charset="0"/>
                <a:cs typeface="Arial" panose="020B0604020202020204" pitchFamily="34" charset="0"/>
              </a:rPr>
              <a:t>See MLPerf and results from SPIDAL on </a:t>
            </a:r>
            <a:r>
              <a:rPr lang="en-US" dirty="0" err="1">
                <a:latin typeface="Arial" panose="020B0604020202020204" pitchFamily="34" charset="0"/>
                <a:cs typeface="Arial" panose="020B0604020202020204" pitchFamily="34" charset="0"/>
              </a:rPr>
              <a:t>HPCforML</a:t>
            </a:r>
            <a:endParaRPr lang="en-US" dirty="0">
              <a:latin typeface="Arial" panose="020B0604020202020204" pitchFamily="34" charset="0"/>
              <a:cs typeface="Arial" panose="020B0604020202020204" pitchFamily="34" charset="0"/>
            </a:endParaRPr>
          </a:p>
          <a:p>
            <a:pPr fontAlgn="base"/>
            <a:r>
              <a:rPr lang="en-US" dirty="0">
                <a:latin typeface="Arial" panose="020B0604020202020204" pitchFamily="34" charset="0"/>
                <a:cs typeface="Arial" panose="020B0604020202020204" pitchFamily="34" charset="0"/>
              </a:rPr>
              <a:t>Real time and online algorithms and systems are critical in some applications such as speech recognition on edge, autonomous driving, etc.</a:t>
            </a:r>
          </a:p>
          <a:p>
            <a:pPr fontAlgn="base"/>
            <a:r>
              <a:rPr lang="en-US" dirty="0">
                <a:latin typeface="Arial" panose="020B0604020202020204" pitchFamily="34" charset="0"/>
                <a:cs typeface="Arial" panose="020B0604020202020204" pitchFamily="34" charset="0"/>
              </a:rPr>
              <a:t>Link to simulation with </a:t>
            </a:r>
            <a:r>
              <a:rPr lang="en-US" dirty="0" err="1">
                <a:latin typeface="Arial" panose="020B0604020202020204" pitchFamily="34" charset="0"/>
                <a:cs typeface="Arial" panose="020B0604020202020204" pitchFamily="34" charset="0"/>
              </a:rPr>
              <a:t>MLaroundHPC</a:t>
            </a:r>
            <a:r>
              <a:rPr lang="en-US" dirty="0">
                <a:latin typeface="Arial" panose="020B0604020202020204" pitchFamily="34" charset="0"/>
                <a:cs typeface="Arial" panose="020B0604020202020204" pitchFamily="34" charset="0"/>
              </a:rPr>
              <a:t> and </a:t>
            </a:r>
            <a:r>
              <a:rPr lang="en-US" dirty="0" err="1">
                <a:latin typeface="Arial" panose="020B0604020202020204" pitchFamily="34" charset="0"/>
                <a:cs typeface="Arial" panose="020B0604020202020204" pitchFamily="34" charset="0"/>
              </a:rPr>
              <a:t>MLafterHPC</a:t>
            </a:r>
            <a:endParaRPr lang="en-US" dirty="0">
              <a:latin typeface="Arial" panose="020B0604020202020204" pitchFamily="34" charset="0"/>
              <a:cs typeface="Arial" panose="020B0604020202020204" pitchFamily="34" charset="0"/>
            </a:endParaRPr>
          </a:p>
          <a:p>
            <a:pPr fontAlgn="base"/>
            <a:endParaRPr lang="en-US"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95E40D4A-BD8D-40BA-AEF7-7868480D148F}"/>
              </a:ext>
            </a:extLst>
          </p:cNvPr>
          <p:cNvSpPr>
            <a:spLocks noGrp="1"/>
          </p:cNvSpPr>
          <p:nvPr>
            <p:ph type="dt" sz="half" idx="10"/>
          </p:nvPr>
        </p:nvSpPr>
        <p:spPr/>
        <p:txBody>
          <a:bodyPr/>
          <a:lstStyle/>
          <a:p>
            <a:r>
              <a:rPr lang="en-US">
                <a:solidFill>
                  <a:prstClr val="black">
                    <a:tint val="75000"/>
                  </a:prstClr>
                </a:solidFill>
              </a:rPr>
              <a:t>9/17/2019</a:t>
            </a:r>
          </a:p>
        </p:txBody>
      </p:sp>
      <p:sp>
        <p:nvSpPr>
          <p:cNvPr id="5" name="Slide Number Placeholder 4">
            <a:extLst>
              <a:ext uri="{FF2B5EF4-FFF2-40B4-BE49-F238E27FC236}">
                <a16:creationId xmlns:a16="http://schemas.microsoft.com/office/drawing/2014/main" id="{B256603D-C112-4A1D-9C8B-FAA82C618E7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55</a:t>
            </a:fld>
            <a:endParaRPr lang="en-US">
              <a:solidFill>
                <a:prstClr val="black">
                  <a:tint val="75000"/>
                </a:prstClr>
              </a:solidFill>
            </a:endParaRPr>
          </a:p>
        </p:txBody>
      </p:sp>
    </p:spTree>
    <p:extLst>
      <p:ext uri="{BB962C8B-B14F-4D97-AF65-F5344CB8AC3E}">
        <p14:creationId xmlns:p14="http://schemas.microsoft.com/office/powerpoint/2010/main" val="35070173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48174-00C8-4FC1-A801-081ABBD47820}"/>
              </a:ext>
            </a:extLst>
          </p:cNvPr>
          <p:cNvSpPr>
            <a:spLocks noGrp="1"/>
          </p:cNvSpPr>
          <p:nvPr>
            <p:ph type="title"/>
          </p:nvPr>
        </p:nvSpPr>
        <p:spPr>
          <a:xfrm>
            <a:off x="-11040" y="74472"/>
            <a:ext cx="12203040" cy="667545"/>
          </a:xfrm>
        </p:spPr>
        <p:txBody>
          <a:bodyPr>
            <a:noAutofit/>
          </a:bodyPr>
          <a:lstStyle/>
          <a:p>
            <a:pPr algn="ctr"/>
            <a:r>
              <a:rPr lang="en-US" sz="3200" dirty="0">
                <a:latin typeface="Arial" panose="020B0604020202020204" pitchFamily="34" charset="0"/>
                <a:cs typeface="Arial" panose="020B0604020202020204" pitchFamily="34" charset="0"/>
              </a:rPr>
              <a:t>Common Practices Relevant to HPC Cloud VII: Scheduling</a:t>
            </a:r>
          </a:p>
        </p:txBody>
      </p:sp>
      <p:sp>
        <p:nvSpPr>
          <p:cNvPr id="3" name="Content Placeholder 2">
            <a:extLst>
              <a:ext uri="{FF2B5EF4-FFF2-40B4-BE49-F238E27FC236}">
                <a16:creationId xmlns:a16="http://schemas.microsoft.com/office/drawing/2014/main" id="{6D82DAAD-AE1A-4AF3-A26E-E91CA84B0EDB}"/>
              </a:ext>
            </a:extLst>
          </p:cNvPr>
          <p:cNvSpPr>
            <a:spLocks noGrp="1"/>
          </p:cNvSpPr>
          <p:nvPr>
            <p:ph idx="1"/>
          </p:nvPr>
        </p:nvSpPr>
        <p:spPr>
          <a:xfrm>
            <a:off x="524436" y="1069042"/>
            <a:ext cx="11016716" cy="5091953"/>
          </a:xfrm>
        </p:spPr>
        <p:txBody>
          <a:bodyPr>
            <a:normAutofit/>
          </a:bodyPr>
          <a:lstStyle/>
          <a:p>
            <a:pPr fontAlgn="base"/>
            <a:r>
              <a:rPr lang="en-US" dirty="0">
                <a:latin typeface="Arial" panose="020B0604020202020204" pitchFamily="34" charset="0"/>
                <a:cs typeface="Arial" panose="020B0604020202020204" pitchFamily="34" charset="0"/>
              </a:rPr>
              <a:t>In </a:t>
            </a:r>
            <a:r>
              <a:rPr lang="en-US" b="1" dirty="0" err="1">
                <a:latin typeface="Arial" panose="020B0604020202020204" pitchFamily="34" charset="0"/>
                <a:cs typeface="Arial" panose="020B0604020202020204" pitchFamily="34" charset="0"/>
              </a:rPr>
              <a:t>Slurm</a:t>
            </a:r>
            <a:r>
              <a:rPr lang="en-US" dirty="0">
                <a:latin typeface="Arial" panose="020B0604020202020204" pitchFamily="34" charset="0"/>
                <a:cs typeface="Arial" panose="020B0604020202020204" pitchFamily="34" charset="0"/>
              </a:rPr>
              <a:t>, the unit is a node but in Mesos or Kubernetes it is a container. This needs to be resolved. </a:t>
            </a:r>
          </a:p>
          <a:p>
            <a:pPr lvl="1" fontAlgn="base"/>
            <a:r>
              <a:rPr lang="en-US" dirty="0">
                <a:latin typeface="Arial" panose="020B0604020202020204" pitchFamily="34" charset="0"/>
                <a:cs typeface="Arial" panose="020B0604020202020204" pitchFamily="34" charset="0"/>
              </a:rPr>
              <a:t>Large scale data analytics will need to be allocated at the node level as for example parallel deep learning will use classic synchronizing algorithms.</a:t>
            </a:r>
          </a:p>
          <a:p>
            <a:pPr fontAlgn="base"/>
            <a:r>
              <a:rPr lang="en-US" dirty="0">
                <a:latin typeface="Arial" panose="020B0604020202020204" pitchFamily="34" charset="0"/>
                <a:cs typeface="Arial" panose="020B0604020202020204" pitchFamily="34" charset="0"/>
              </a:rPr>
              <a:t>HPC tends to emphasize </a:t>
            </a:r>
            <a:r>
              <a:rPr lang="en-US" b="1" dirty="0">
                <a:latin typeface="Arial" panose="020B0604020202020204" pitchFamily="34" charset="0"/>
                <a:cs typeface="Arial" panose="020B0604020202020204" pitchFamily="34" charset="0"/>
              </a:rPr>
              <a:t>single job performance </a:t>
            </a:r>
            <a:r>
              <a:rPr lang="en-US" dirty="0">
                <a:latin typeface="Arial" panose="020B0604020202020204" pitchFamily="34" charset="0"/>
                <a:cs typeface="Arial" panose="020B0604020202020204" pitchFamily="34" charset="0"/>
              </a:rPr>
              <a:t>whereas industry focus is throughput i.e. total system performance</a:t>
            </a:r>
          </a:p>
          <a:p>
            <a:pPr fontAlgn="base"/>
            <a:r>
              <a:rPr lang="en-US" dirty="0">
                <a:latin typeface="Arial" panose="020B0604020202020204" pitchFamily="34" charset="0"/>
                <a:cs typeface="Arial" panose="020B0604020202020204" pitchFamily="34" charset="0"/>
              </a:rPr>
              <a:t>Need Resource management for </a:t>
            </a:r>
            <a:r>
              <a:rPr lang="en-US" b="1" dirty="0">
                <a:latin typeface="Arial" panose="020B0604020202020204" pitchFamily="34" charset="0"/>
                <a:cs typeface="Arial" panose="020B0604020202020204" pitchFamily="34" charset="0"/>
              </a:rPr>
              <a:t>dynamic heterogeneity</a:t>
            </a:r>
            <a:r>
              <a:rPr lang="en-US" dirty="0">
                <a:latin typeface="Arial" panose="020B0604020202020204" pitchFamily="34" charset="0"/>
                <a:cs typeface="Arial" panose="020B0604020202020204" pitchFamily="34" charset="0"/>
              </a:rPr>
              <a:t>, </a:t>
            </a:r>
          </a:p>
          <a:p>
            <a:pPr fontAlgn="base"/>
            <a:r>
              <a:rPr lang="en-US" dirty="0">
                <a:latin typeface="Arial" panose="020B0604020202020204" pitchFamily="34" charset="0"/>
                <a:cs typeface="Arial" panose="020B0604020202020204" pitchFamily="34" charset="0"/>
              </a:rPr>
              <a:t>Rutgers </a:t>
            </a:r>
            <a:r>
              <a:rPr lang="en-US" b="1" dirty="0">
                <a:latin typeface="Arial" panose="020B0604020202020204" pitchFamily="34" charset="0"/>
                <a:cs typeface="Arial" panose="020B0604020202020204" pitchFamily="34" charset="0"/>
              </a:rPr>
              <a:t>Radical Pilot </a:t>
            </a:r>
            <a:r>
              <a:rPr lang="en-US" dirty="0">
                <a:latin typeface="Arial" panose="020B0604020202020204" pitchFamily="34" charset="0"/>
                <a:cs typeface="Arial" panose="020B0604020202020204" pitchFamily="34" charset="0"/>
              </a:rPr>
              <a:t>addresses some of these issues</a:t>
            </a:r>
          </a:p>
          <a:p>
            <a:pPr fontAlgn="base"/>
            <a:endParaRPr lang="en-US"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95E40D4A-BD8D-40BA-AEF7-7868480D148F}"/>
              </a:ext>
            </a:extLst>
          </p:cNvPr>
          <p:cNvSpPr>
            <a:spLocks noGrp="1"/>
          </p:cNvSpPr>
          <p:nvPr>
            <p:ph type="dt" sz="half" idx="10"/>
          </p:nvPr>
        </p:nvSpPr>
        <p:spPr/>
        <p:txBody>
          <a:bodyPr/>
          <a:lstStyle/>
          <a:p>
            <a:r>
              <a:rPr lang="en-US">
                <a:solidFill>
                  <a:prstClr val="black">
                    <a:tint val="75000"/>
                  </a:prstClr>
                </a:solidFill>
              </a:rPr>
              <a:t>9/17/2019</a:t>
            </a:r>
          </a:p>
        </p:txBody>
      </p:sp>
      <p:sp>
        <p:nvSpPr>
          <p:cNvPr id="5" name="Slide Number Placeholder 4">
            <a:extLst>
              <a:ext uri="{FF2B5EF4-FFF2-40B4-BE49-F238E27FC236}">
                <a16:creationId xmlns:a16="http://schemas.microsoft.com/office/drawing/2014/main" id="{B256603D-C112-4A1D-9C8B-FAA82C618E7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56</a:t>
            </a:fld>
            <a:endParaRPr lang="en-US">
              <a:solidFill>
                <a:prstClr val="black">
                  <a:tint val="75000"/>
                </a:prstClr>
              </a:solidFill>
            </a:endParaRPr>
          </a:p>
        </p:txBody>
      </p:sp>
    </p:spTree>
    <p:extLst>
      <p:ext uri="{BB962C8B-B14F-4D97-AF65-F5344CB8AC3E}">
        <p14:creationId xmlns:p14="http://schemas.microsoft.com/office/powerpoint/2010/main" val="17315039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48174-00C8-4FC1-A801-081ABBD47820}"/>
              </a:ext>
            </a:extLst>
          </p:cNvPr>
          <p:cNvSpPr>
            <a:spLocks noGrp="1"/>
          </p:cNvSpPr>
          <p:nvPr>
            <p:ph type="title"/>
          </p:nvPr>
        </p:nvSpPr>
        <p:spPr>
          <a:xfrm>
            <a:off x="-11040" y="74472"/>
            <a:ext cx="12203040" cy="667545"/>
          </a:xfrm>
        </p:spPr>
        <p:txBody>
          <a:bodyPr>
            <a:noAutofit/>
          </a:bodyPr>
          <a:lstStyle/>
          <a:p>
            <a:pPr algn="ctr"/>
            <a:r>
              <a:rPr lang="en-US" sz="3200" dirty="0">
                <a:latin typeface="Arial" panose="020B0604020202020204" pitchFamily="34" charset="0"/>
                <a:cs typeface="Arial" panose="020B0604020202020204" pitchFamily="34" charset="0"/>
              </a:rPr>
              <a:t>Common Practices Relevant to HPC Cloud VIII: Workflow</a:t>
            </a:r>
          </a:p>
        </p:txBody>
      </p:sp>
      <p:sp>
        <p:nvSpPr>
          <p:cNvPr id="3" name="Content Placeholder 2">
            <a:extLst>
              <a:ext uri="{FF2B5EF4-FFF2-40B4-BE49-F238E27FC236}">
                <a16:creationId xmlns:a16="http://schemas.microsoft.com/office/drawing/2014/main" id="{6D82DAAD-AE1A-4AF3-A26E-E91CA84B0EDB}"/>
              </a:ext>
            </a:extLst>
          </p:cNvPr>
          <p:cNvSpPr>
            <a:spLocks noGrp="1"/>
          </p:cNvSpPr>
          <p:nvPr>
            <p:ph idx="1"/>
          </p:nvPr>
        </p:nvSpPr>
        <p:spPr>
          <a:xfrm>
            <a:off x="524436" y="1069042"/>
            <a:ext cx="11016716" cy="5301595"/>
          </a:xfrm>
        </p:spPr>
        <p:txBody>
          <a:bodyPr>
            <a:normAutofit/>
          </a:bodyPr>
          <a:lstStyle/>
          <a:p>
            <a:pPr fontAlgn="base"/>
            <a:r>
              <a:rPr lang="en-US" dirty="0">
                <a:latin typeface="Arial" panose="020B0604020202020204" pitchFamily="34" charset="0"/>
                <a:cs typeface="Arial" panose="020B0604020202020204" pitchFamily="34" charset="0"/>
              </a:rPr>
              <a:t>There is </a:t>
            </a:r>
            <a:r>
              <a:rPr lang="en-US" b="1" dirty="0">
                <a:latin typeface="Arial" panose="020B0604020202020204" pitchFamily="34" charset="0"/>
                <a:cs typeface="Arial" panose="020B0604020202020204" pitchFamily="34" charset="0"/>
              </a:rPr>
              <a:t>little overlap </a:t>
            </a:r>
            <a:r>
              <a:rPr lang="en-US" dirty="0">
                <a:latin typeface="Arial" panose="020B0604020202020204" pitchFamily="34" charset="0"/>
                <a:cs typeface="Arial" panose="020B0604020202020204" pitchFamily="34" charset="0"/>
              </a:rPr>
              <a:t>between approaches to orchestration and workflow in simulation and big data fields. </a:t>
            </a:r>
          </a:p>
          <a:p>
            <a:pPr lvl="1" fontAlgn="base"/>
            <a:r>
              <a:rPr lang="en-US" dirty="0">
                <a:latin typeface="Arial" panose="020B0604020202020204" pitchFamily="34" charset="0"/>
                <a:cs typeface="Arial" panose="020B0604020202020204" pitchFamily="34" charset="0"/>
              </a:rPr>
              <a:t>This is perhaps historical as the </a:t>
            </a:r>
            <a:r>
              <a:rPr lang="en-US" b="1" dirty="0">
                <a:latin typeface="Arial" panose="020B0604020202020204" pitchFamily="34" charset="0"/>
                <a:cs typeface="Arial" panose="020B0604020202020204" pitchFamily="34" charset="0"/>
              </a:rPr>
              <a:t>requirements are not very different</a:t>
            </a:r>
            <a:r>
              <a:rPr lang="en-US" dirty="0">
                <a:latin typeface="Arial" panose="020B0604020202020204" pitchFamily="34" charset="0"/>
                <a:cs typeface="Arial" panose="020B0604020202020204" pitchFamily="34" charset="0"/>
              </a:rPr>
              <a:t>. Probably one could support either the HPC or the Big Data approaches to workflow on most system designs. </a:t>
            </a:r>
          </a:p>
          <a:p>
            <a:pPr fontAlgn="base"/>
            <a:r>
              <a:rPr lang="en-US" dirty="0">
                <a:latin typeface="Arial" panose="020B0604020202020204" pitchFamily="34" charset="0"/>
                <a:cs typeface="Arial" panose="020B0604020202020204" pitchFamily="34" charset="0"/>
              </a:rPr>
              <a:t>In more detail, Big data systems like Spark or Flink support a </a:t>
            </a:r>
            <a:r>
              <a:rPr lang="en-US" b="1" dirty="0">
                <a:latin typeface="Arial" panose="020B0604020202020204" pitchFamily="34" charset="0"/>
                <a:cs typeface="Arial" panose="020B0604020202020204" pitchFamily="34" charset="0"/>
              </a:rPr>
              <a:t>dataflow</a:t>
            </a:r>
            <a:r>
              <a:rPr lang="en-US" dirty="0">
                <a:latin typeface="Arial" panose="020B0604020202020204" pitchFamily="34" charset="0"/>
                <a:cs typeface="Arial" panose="020B0604020202020204" pitchFamily="34" charset="0"/>
              </a:rPr>
              <a:t> computing model that is at a finer grain size than that supported by HPC systems such as Pegasus or Kepler.</a:t>
            </a:r>
          </a:p>
          <a:p>
            <a:pPr fontAlgn="base"/>
            <a:r>
              <a:rPr lang="en-US" dirty="0">
                <a:latin typeface="Arial" panose="020B0604020202020204" pitchFamily="34" charset="0"/>
                <a:cs typeface="Arial" panose="020B0604020202020204" pitchFamily="34" charset="0"/>
              </a:rPr>
              <a:t>Developments such as </a:t>
            </a:r>
            <a:r>
              <a:rPr lang="en-US" b="1" dirty="0">
                <a:latin typeface="Arial" panose="020B0604020202020204" pitchFamily="34" charset="0"/>
                <a:cs typeface="Arial" panose="020B0604020202020204" pitchFamily="34" charset="0"/>
              </a:rPr>
              <a:t>Function as a Service </a:t>
            </a:r>
            <a:r>
              <a:rPr lang="en-US" dirty="0">
                <a:latin typeface="Arial" panose="020B0604020202020204" pitchFamily="34" charset="0"/>
                <a:cs typeface="Arial" panose="020B0604020202020204" pitchFamily="34" charset="0"/>
              </a:rPr>
              <a:t>and event-driven computing also suggest a finer grain size (microservices) computing model.</a:t>
            </a:r>
          </a:p>
          <a:p>
            <a:pPr fontAlgn="base"/>
            <a:endParaRPr lang="en-US"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95E40D4A-BD8D-40BA-AEF7-7868480D148F}"/>
              </a:ext>
            </a:extLst>
          </p:cNvPr>
          <p:cNvSpPr>
            <a:spLocks noGrp="1"/>
          </p:cNvSpPr>
          <p:nvPr>
            <p:ph type="dt" sz="half" idx="10"/>
          </p:nvPr>
        </p:nvSpPr>
        <p:spPr/>
        <p:txBody>
          <a:bodyPr/>
          <a:lstStyle/>
          <a:p>
            <a:r>
              <a:rPr lang="en-US">
                <a:solidFill>
                  <a:prstClr val="black">
                    <a:tint val="75000"/>
                  </a:prstClr>
                </a:solidFill>
              </a:rPr>
              <a:t>9/17/2019</a:t>
            </a:r>
          </a:p>
        </p:txBody>
      </p:sp>
      <p:sp>
        <p:nvSpPr>
          <p:cNvPr id="5" name="Slide Number Placeholder 4">
            <a:extLst>
              <a:ext uri="{FF2B5EF4-FFF2-40B4-BE49-F238E27FC236}">
                <a16:creationId xmlns:a16="http://schemas.microsoft.com/office/drawing/2014/main" id="{B256603D-C112-4A1D-9C8B-FAA82C618E7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57</a:t>
            </a:fld>
            <a:endParaRPr lang="en-US">
              <a:solidFill>
                <a:prstClr val="black">
                  <a:tint val="75000"/>
                </a:prstClr>
              </a:solidFill>
            </a:endParaRPr>
          </a:p>
        </p:txBody>
      </p:sp>
    </p:spTree>
    <p:extLst>
      <p:ext uri="{BB962C8B-B14F-4D97-AF65-F5344CB8AC3E}">
        <p14:creationId xmlns:p14="http://schemas.microsoft.com/office/powerpoint/2010/main" val="30629333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48174-00C8-4FC1-A801-081ABBD47820}"/>
              </a:ext>
            </a:extLst>
          </p:cNvPr>
          <p:cNvSpPr>
            <a:spLocks noGrp="1"/>
          </p:cNvSpPr>
          <p:nvPr>
            <p:ph type="title"/>
          </p:nvPr>
        </p:nvSpPr>
        <p:spPr>
          <a:xfrm>
            <a:off x="-11040" y="74472"/>
            <a:ext cx="12203040" cy="994570"/>
          </a:xfrm>
        </p:spPr>
        <p:txBody>
          <a:bodyPr>
            <a:noAutofit/>
          </a:bodyPr>
          <a:lstStyle/>
          <a:p>
            <a:pPr algn="ctr"/>
            <a:r>
              <a:rPr lang="en-US" sz="3200" dirty="0">
                <a:latin typeface="Arial" panose="020B0604020202020204" pitchFamily="34" charset="0"/>
                <a:cs typeface="Arial" panose="020B0604020202020204" pitchFamily="34" charset="0"/>
              </a:rPr>
              <a:t>Common Practices Relevant to HPC Cloud IX: Issues from high performance</a:t>
            </a:r>
          </a:p>
        </p:txBody>
      </p:sp>
      <p:sp>
        <p:nvSpPr>
          <p:cNvPr id="3" name="Content Placeholder 2">
            <a:extLst>
              <a:ext uri="{FF2B5EF4-FFF2-40B4-BE49-F238E27FC236}">
                <a16:creationId xmlns:a16="http://schemas.microsoft.com/office/drawing/2014/main" id="{6D82DAAD-AE1A-4AF3-A26E-E91CA84B0EDB}"/>
              </a:ext>
            </a:extLst>
          </p:cNvPr>
          <p:cNvSpPr>
            <a:spLocks noGrp="1"/>
          </p:cNvSpPr>
          <p:nvPr>
            <p:ph idx="1"/>
          </p:nvPr>
        </p:nvSpPr>
        <p:spPr>
          <a:xfrm>
            <a:off x="524436" y="1069042"/>
            <a:ext cx="11016716" cy="5301595"/>
          </a:xfrm>
        </p:spPr>
        <p:txBody>
          <a:bodyPr>
            <a:normAutofit/>
          </a:bodyPr>
          <a:lstStyle/>
          <a:p>
            <a:pPr fontAlgn="base"/>
            <a:r>
              <a:rPr lang="en-US" b="1" dirty="0">
                <a:latin typeface="Arial" panose="020B0604020202020204" pitchFamily="34" charset="0"/>
                <a:cs typeface="Arial" panose="020B0604020202020204" pitchFamily="34" charset="0"/>
              </a:rPr>
              <a:t>Accelerators</a:t>
            </a:r>
            <a:r>
              <a:rPr lang="en-US" dirty="0">
                <a:latin typeface="Arial" panose="020B0604020202020204" pitchFamily="34" charset="0"/>
                <a:cs typeface="Arial" panose="020B0604020202020204" pitchFamily="34" charset="0"/>
              </a:rPr>
              <a:t>: here commonality (true now for GPU) across simulation and ML makes it much easier to deploy a system good at four classes. </a:t>
            </a:r>
          </a:p>
          <a:p>
            <a:pPr lvl="1" fontAlgn="base"/>
            <a:r>
              <a:rPr lang="en-US" dirty="0">
                <a:latin typeface="Arial" panose="020B0604020202020204" pitchFamily="34" charset="0"/>
                <a:cs typeface="Arial" panose="020B0604020202020204" pitchFamily="34" charset="0"/>
              </a:rPr>
              <a:t>This could be true for GPUs and TPU’s as accelerators </a:t>
            </a:r>
          </a:p>
          <a:p>
            <a:pPr lvl="1" fontAlgn="base"/>
            <a:r>
              <a:rPr lang="en-US" dirty="0">
                <a:latin typeface="Arial" panose="020B0604020202020204" pitchFamily="34" charset="0"/>
                <a:cs typeface="Arial" panose="020B0604020202020204" pitchFamily="34" charset="0"/>
              </a:rPr>
              <a:t>but the more exotic ANN accelerators may not be at all useful in simulations. </a:t>
            </a:r>
          </a:p>
          <a:p>
            <a:pPr lvl="1" fontAlgn="base"/>
            <a:r>
              <a:rPr lang="en-US" dirty="0">
                <a:latin typeface="Arial" panose="020B0604020202020204" pitchFamily="34" charset="0"/>
                <a:cs typeface="Arial" panose="020B0604020202020204" pitchFamily="34" charset="0"/>
              </a:rPr>
              <a:t>In fact, some accelerators may not be good at all variants of DL/ML. </a:t>
            </a:r>
          </a:p>
          <a:p>
            <a:pPr lvl="2" fontAlgn="base"/>
            <a:r>
              <a:rPr lang="en-US" dirty="0">
                <a:latin typeface="Arial" panose="020B0604020202020204" pitchFamily="34" charset="0"/>
                <a:cs typeface="Arial" panose="020B0604020202020204" pitchFamily="34" charset="0"/>
              </a:rPr>
              <a:t>e.g. in some cases, RNN and CNN behave differently in performance studies</a:t>
            </a:r>
          </a:p>
          <a:p>
            <a:pPr fontAlgn="base"/>
            <a:r>
              <a:rPr lang="en-US" b="1" dirty="0">
                <a:latin typeface="Arial" panose="020B0604020202020204" pitchFamily="34" charset="0"/>
                <a:cs typeface="Arial" panose="020B0604020202020204" pitchFamily="34" charset="0"/>
              </a:rPr>
              <a:t>High speed interconnect </a:t>
            </a:r>
            <a:r>
              <a:rPr lang="en-US" dirty="0">
                <a:latin typeface="Arial" panose="020B0604020202020204" pitchFamily="34" charset="0"/>
                <a:cs typeface="Arial" panose="020B0604020202020204" pitchFamily="34" charset="0"/>
              </a:rPr>
              <a:t>will always be necessary</a:t>
            </a:r>
          </a:p>
          <a:p>
            <a:pPr fontAlgn="base"/>
            <a:r>
              <a:rPr lang="en-US" b="1" dirty="0">
                <a:latin typeface="Arial" panose="020B0604020202020204" pitchFamily="34" charset="0"/>
                <a:cs typeface="Arial" panose="020B0604020202020204" pitchFamily="34" charset="0"/>
              </a:rPr>
              <a:t>Minimize data transfer</a:t>
            </a:r>
            <a:r>
              <a:rPr lang="en-US" dirty="0">
                <a:latin typeface="Arial" panose="020B0604020202020204" pitchFamily="34" charset="0"/>
                <a:cs typeface="Arial" panose="020B0604020202020204" pitchFamily="34" charset="0"/>
              </a:rPr>
              <a:t>; bring compute to data</a:t>
            </a:r>
          </a:p>
          <a:p>
            <a:pPr fontAlgn="base"/>
            <a:endParaRPr lang="en-US"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95E40D4A-BD8D-40BA-AEF7-7868480D148F}"/>
              </a:ext>
            </a:extLst>
          </p:cNvPr>
          <p:cNvSpPr>
            <a:spLocks noGrp="1"/>
          </p:cNvSpPr>
          <p:nvPr>
            <p:ph type="dt" sz="half" idx="10"/>
          </p:nvPr>
        </p:nvSpPr>
        <p:spPr/>
        <p:txBody>
          <a:bodyPr/>
          <a:lstStyle/>
          <a:p>
            <a:r>
              <a:rPr lang="en-US">
                <a:solidFill>
                  <a:prstClr val="black">
                    <a:tint val="75000"/>
                  </a:prstClr>
                </a:solidFill>
              </a:rPr>
              <a:t>9/17/2019</a:t>
            </a:r>
          </a:p>
        </p:txBody>
      </p:sp>
      <p:sp>
        <p:nvSpPr>
          <p:cNvPr id="5" name="Slide Number Placeholder 4">
            <a:extLst>
              <a:ext uri="{FF2B5EF4-FFF2-40B4-BE49-F238E27FC236}">
                <a16:creationId xmlns:a16="http://schemas.microsoft.com/office/drawing/2014/main" id="{B256603D-C112-4A1D-9C8B-FAA82C618E7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58</a:t>
            </a:fld>
            <a:endParaRPr lang="en-US">
              <a:solidFill>
                <a:prstClr val="black">
                  <a:tint val="75000"/>
                </a:prstClr>
              </a:solidFill>
            </a:endParaRPr>
          </a:p>
        </p:txBody>
      </p:sp>
    </p:spTree>
    <p:extLst>
      <p:ext uri="{BB962C8B-B14F-4D97-AF65-F5344CB8AC3E}">
        <p14:creationId xmlns:p14="http://schemas.microsoft.com/office/powerpoint/2010/main" val="11675147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48174-00C8-4FC1-A801-081ABBD47820}"/>
              </a:ext>
            </a:extLst>
          </p:cNvPr>
          <p:cNvSpPr>
            <a:spLocks noGrp="1"/>
          </p:cNvSpPr>
          <p:nvPr>
            <p:ph type="title"/>
          </p:nvPr>
        </p:nvSpPr>
        <p:spPr>
          <a:xfrm>
            <a:off x="-11040" y="74472"/>
            <a:ext cx="12203040" cy="667545"/>
          </a:xfrm>
        </p:spPr>
        <p:txBody>
          <a:bodyPr>
            <a:noAutofit/>
          </a:bodyPr>
          <a:lstStyle/>
          <a:p>
            <a:pPr algn="ctr"/>
            <a:r>
              <a:rPr lang="en-US" sz="3200" dirty="0">
                <a:latin typeface="Arial" panose="020B0604020202020204" pitchFamily="34" charset="0"/>
                <a:cs typeface="Arial" panose="020B0604020202020204" pitchFamily="34" charset="0"/>
              </a:rPr>
              <a:t>Common Practices Relevant to HPC Cloud X: Futures</a:t>
            </a:r>
          </a:p>
        </p:txBody>
      </p:sp>
      <p:sp>
        <p:nvSpPr>
          <p:cNvPr id="3" name="Content Placeholder 2">
            <a:extLst>
              <a:ext uri="{FF2B5EF4-FFF2-40B4-BE49-F238E27FC236}">
                <a16:creationId xmlns:a16="http://schemas.microsoft.com/office/drawing/2014/main" id="{6D82DAAD-AE1A-4AF3-A26E-E91CA84B0EDB}"/>
              </a:ext>
            </a:extLst>
          </p:cNvPr>
          <p:cNvSpPr>
            <a:spLocks noGrp="1"/>
          </p:cNvSpPr>
          <p:nvPr>
            <p:ph idx="1"/>
          </p:nvPr>
        </p:nvSpPr>
        <p:spPr>
          <a:xfrm>
            <a:off x="524436" y="1069042"/>
            <a:ext cx="11016716" cy="5091953"/>
          </a:xfrm>
        </p:spPr>
        <p:txBody>
          <a:bodyPr>
            <a:normAutofit/>
          </a:bodyPr>
          <a:lstStyle/>
          <a:p>
            <a:pPr fontAlgn="base"/>
            <a:r>
              <a:rPr lang="en-US" dirty="0">
                <a:latin typeface="Arial" panose="020B0604020202020204" pitchFamily="34" charset="0"/>
                <a:cs typeface="Arial" panose="020B0604020202020204" pitchFamily="34" charset="0"/>
              </a:rPr>
              <a:t>Not necessary now but could be important for </a:t>
            </a:r>
            <a:r>
              <a:rPr lang="en-US" b="1" dirty="0">
                <a:latin typeface="Arial" panose="020B0604020202020204" pitchFamily="34" charset="0"/>
                <a:cs typeface="Arial" panose="020B0604020202020204" pitchFamily="34" charset="0"/>
              </a:rPr>
              <a:t>HPC Cloud </a:t>
            </a:r>
            <a:r>
              <a:rPr lang="en-US" dirty="0">
                <a:latin typeface="Arial" panose="020B0604020202020204" pitchFamily="34" charset="0"/>
                <a:cs typeface="Arial" panose="020B0604020202020204" pitchFamily="34" charset="0"/>
              </a:rPr>
              <a:t>-- need to watch Industry</a:t>
            </a:r>
          </a:p>
          <a:p>
            <a:pPr lvl="1" fontAlgn="base"/>
            <a:r>
              <a:rPr lang="en-US" sz="2800" b="1" dirty="0">
                <a:latin typeface="Arial" panose="020B0604020202020204" pitchFamily="34" charset="0"/>
                <a:cs typeface="Arial" panose="020B0604020202020204" pitchFamily="34" charset="0"/>
              </a:rPr>
              <a:t>Serverless</a:t>
            </a:r>
          </a:p>
          <a:p>
            <a:pPr lvl="1" fontAlgn="base"/>
            <a:r>
              <a:rPr lang="en-US" sz="2800" b="1" dirty="0">
                <a:latin typeface="Arial" panose="020B0604020202020204" pitchFamily="34" charset="0"/>
                <a:cs typeface="Arial" panose="020B0604020202020204" pitchFamily="34" charset="0"/>
              </a:rPr>
              <a:t>Microservices</a:t>
            </a:r>
          </a:p>
          <a:p>
            <a:pPr lvl="1" fontAlgn="base"/>
            <a:r>
              <a:rPr lang="en-US" sz="2800" b="1" dirty="0">
                <a:latin typeface="Arial" panose="020B0604020202020204" pitchFamily="34" charset="0"/>
                <a:cs typeface="Arial" panose="020B0604020202020204" pitchFamily="34" charset="0"/>
              </a:rPr>
              <a:t>Event-based computing</a:t>
            </a:r>
          </a:p>
          <a:p>
            <a:pPr lvl="1" fontAlgn="base"/>
            <a:r>
              <a:rPr lang="en-US" sz="2800" b="1" dirty="0">
                <a:latin typeface="Arial" panose="020B0604020202020204" pitchFamily="34" charset="0"/>
                <a:cs typeface="Arial" panose="020B0604020202020204" pitchFamily="34" charset="0"/>
              </a:rPr>
              <a:t>Cloud-native </a:t>
            </a:r>
            <a:r>
              <a:rPr lang="en-US" sz="2800" dirty="0">
                <a:latin typeface="Arial" panose="020B0604020202020204" pitchFamily="34" charset="0"/>
                <a:cs typeface="Arial" panose="020B0604020202020204" pitchFamily="34" charset="0"/>
              </a:rPr>
              <a:t>for fault tolerance and microservices</a:t>
            </a:r>
          </a:p>
          <a:p>
            <a:pPr fontAlgn="base"/>
            <a:endParaRPr lang="en-US"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95E40D4A-BD8D-40BA-AEF7-7868480D148F}"/>
              </a:ext>
            </a:extLst>
          </p:cNvPr>
          <p:cNvSpPr>
            <a:spLocks noGrp="1"/>
          </p:cNvSpPr>
          <p:nvPr>
            <p:ph type="dt" sz="half" idx="10"/>
          </p:nvPr>
        </p:nvSpPr>
        <p:spPr/>
        <p:txBody>
          <a:bodyPr/>
          <a:lstStyle/>
          <a:p>
            <a:r>
              <a:rPr lang="en-US">
                <a:solidFill>
                  <a:prstClr val="black">
                    <a:tint val="75000"/>
                  </a:prstClr>
                </a:solidFill>
              </a:rPr>
              <a:t>9/17/2019</a:t>
            </a:r>
          </a:p>
        </p:txBody>
      </p:sp>
      <p:sp>
        <p:nvSpPr>
          <p:cNvPr id="5" name="Slide Number Placeholder 4">
            <a:extLst>
              <a:ext uri="{FF2B5EF4-FFF2-40B4-BE49-F238E27FC236}">
                <a16:creationId xmlns:a16="http://schemas.microsoft.com/office/drawing/2014/main" id="{B256603D-C112-4A1D-9C8B-FAA82C618E7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59</a:t>
            </a:fld>
            <a:endParaRPr lang="en-US">
              <a:solidFill>
                <a:prstClr val="black">
                  <a:tint val="75000"/>
                </a:prstClr>
              </a:solidFill>
            </a:endParaRPr>
          </a:p>
        </p:txBody>
      </p:sp>
    </p:spTree>
    <p:extLst>
      <p:ext uri="{BB962C8B-B14F-4D97-AF65-F5344CB8AC3E}">
        <p14:creationId xmlns:p14="http://schemas.microsoft.com/office/powerpoint/2010/main" val="371384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7" name="Google Shape;397;p56"/>
          <p:cNvSpPr/>
          <p:nvPr/>
        </p:nvSpPr>
        <p:spPr>
          <a:xfrm>
            <a:off x="9172068" y="0"/>
            <a:ext cx="3068000" cy="6296800"/>
          </a:xfrm>
          <a:prstGeom prst="rect">
            <a:avLst/>
          </a:prstGeom>
          <a:solidFill>
            <a:srgbClr val="F3F3F3"/>
          </a:solidFill>
          <a:ln>
            <a:noFill/>
          </a:ln>
        </p:spPr>
        <p:txBody>
          <a:bodyPr spcFirstLastPara="1" wrap="square" lIns="121900" tIns="121900" rIns="121900" bIns="121900" anchor="ctr" anchorCtr="0">
            <a:noAutofit/>
          </a:bodyPr>
          <a:lstStyle/>
          <a:p>
            <a:endParaRPr sz="2400"/>
          </a:p>
        </p:txBody>
      </p:sp>
      <p:pic>
        <p:nvPicPr>
          <p:cNvPr id="398" name="Google Shape;398;p56"/>
          <p:cNvPicPr preferRelativeResize="0"/>
          <p:nvPr/>
        </p:nvPicPr>
        <p:blipFill rotWithShape="1">
          <a:blip r:embed="rId3">
            <a:alphaModFix/>
          </a:blip>
          <a:srcRect l="1075" t="15532" r="2063" b="1182"/>
          <a:stretch/>
        </p:blipFill>
        <p:spPr>
          <a:xfrm>
            <a:off x="88734" y="1395934"/>
            <a:ext cx="8942501" cy="4798833"/>
          </a:xfrm>
          <a:prstGeom prst="rect">
            <a:avLst/>
          </a:prstGeom>
          <a:noFill/>
          <a:ln>
            <a:noFill/>
          </a:ln>
        </p:spPr>
      </p:pic>
      <p:sp>
        <p:nvSpPr>
          <p:cNvPr id="399" name="Google Shape;399;p56"/>
          <p:cNvSpPr/>
          <p:nvPr/>
        </p:nvSpPr>
        <p:spPr>
          <a:xfrm>
            <a:off x="4477600" y="1084333"/>
            <a:ext cx="2211600" cy="3116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sp>
        <p:nvSpPr>
          <p:cNvPr id="400" name="Google Shape;400;p56"/>
          <p:cNvSpPr/>
          <p:nvPr/>
        </p:nvSpPr>
        <p:spPr>
          <a:xfrm>
            <a:off x="611433" y="1027600"/>
            <a:ext cx="1852000" cy="3684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sp>
        <p:nvSpPr>
          <p:cNvPr id="401" name="Google Shape;401;p56"/>
          <p:cNvSpPr txBox="1"/>
          <p:nvPr/>
        </p:nvSpPr>
        <p:spPr>
          <a:xfrm>
            <a:off x="9302000" y="497767"/>
            <a:ext cx="2838800" cy="980400"/>
          </a:xfrm>
          <a:prstGeom prst="rect">
            <a:avLst/>
          </a:prstGeom>
          <a:noFill/>
          <a:ln>
            <a:noFill/>
          </a:ln>
        </p:spPr>
        <p:txBody>
          <a:bodyPr spcFirstLastPara="1" wrap="square" lIns="121900" tIns="121900" rIns="121900" bIns="121900" anchor="t" anchorCtr="0">
            <a:noAutofit/>
          </a:bodyPr>
          <a:lstStyle/>
          <a:p>
            <a:pPr>
              <a:lnSpc>
                <a:spcPct val="115000"/>
              </a:lnSpc>
              <a:buClr>
                <a:schemeClr val="dk1"/>
              </a:buClr>
              <a:buSzPts val="1100"/>
            </a:pPr>
            <a:r>
              <a:rPr lang="en" sz="1467">
                <a:solidFill>
                  <a:srgbClr val="666666"/>
                </a:solidFill>
                <a:latin typeface="Open Sans SemiBold"/>
                <a:ea typeface="Open Sans SemiBold"/>
                <a:cs typeface="Open Sans SemiBold"/>
                <a:sym typeface="Open Sans SemiBold"/>
              </a:rPr>
              <a:t>AI IS 10X BIG DATA, CYBERINFRASTRUCTURE, EXASCALE SMALL</a:t>
            </a:r>
            <a:endParaRPr sz="1467">
              <a:solidFill>
                <a:srgbClr val="666666"/>
              </a:solidFill>
              <a:latin typeface="Open Sans SemiBold"/>
              <a:ea typeface="Open Sans SemiBold"/>
              <a:cs typeface="Open Sans SemiBold"/>
              <a:sym typeface="Open Sans SemiBold"/>
            </a:endParaRPr>
          </a:p>
        </p:txBody>
      </p:sp>
      <p:sp>
        <p:nvSpPr>
          <p:cNvPr id="402" name="Google Shape;402;p56"/>
          <p:cNvSpPr txBox="1"/>
          <p:nvPr/>
        </p:nvSpPr>
        <p:spPr>
          <a:xfrm>
            <a:off x="9132833" y="5230333"/>
            <a:ext cx="2959200" cy="743600"/>
          </a:xfrm>
          <a:prstGeom prst="rect">
            <a:avLst/>
          </a:prstGeom>
          <a:noFill/>
          <a:ln>
            <a:noFill/>
          </a:ln>
        </p:spPr>
        <p:txBody>
          <a:bodyPr spcFirstLastPara="1" wrap="square" lIns="121900" tIns="121900" rIns="121900" bIns="121900" anchor="t" anchorCtr="0">
            <a:noAutofit/>
          </a:bodyPr>
          <a:lstStyle/>
          <a:p>
            <a:pPr marL="609585" indent="-397923">
              <a:lnSpc>
                <a:spcPct val="115000"/>
              </a:lnSpc>
              <a:buClr>
                <a:srgbClr val="3D85C6"/>
              </a:buClr>
              <a:buSzPts val="1100"/>
              <a:buFont typeface="Open Sans"/>
              <a:buChar char="➔"/>
            </a:pPr>
            <a:r>
              <a:rPr lang="en" sz="1467" b="1">
                <a:solidFill>
                  <a:srgbClr val="3D85C6"/>
                </a:solidFill>
                <a:latin typeface="Open Sans"/>
                <a:ea typeface="Open Sans"/>
                <a:cs typeface="Open Sans"/>
                <a:sym typeface="Open Sans"/>
              </a:rPr>
              <a:t>High Performance Computing (HPC)</a:t>
            </a:r>
            <a:endParaRPr sz="1467" b="1">
              <a:solidFill>
                <a:srgbClr val="3D85C6"/>
              </a:solidFill>
              <a:latin typeface="Open Sans"/>
              <a:ea typeface="Open Sans"/>
              <a:cs typeface="Open Sans"/>
              <a:sym typeface="Open Sans"/>
            </a:endParaRPr>
          </a:p>
        </p:txBody>
      </p:sp>
      <p:sp>
        <p:nvSpPr>
          <p:cNvPr id="403" name="Google Shape;403;p56"/>
          <p:cNvSpPr txBox="1"/>
          <p:nvPr/>
        </p:nvSpPr>
        <p:spPr>
          <a:xfrm>
            <a:off x="9132833" y="3951433"/>
            <a:ext cx="3011600" cy="531600"/>
          </a:xfrm>
          <a:prstGeom prst="rect">
            <a:avLst/>
          </a:prstGeom>
          <a:noFill/>
          <a:ln>
            <a:noFill/>
          </a:ln>
        </p:spPr>
        <p:txBody>
          <a:bodyPr spcFirstLastPara="1" wrap="square" lIns="121900" tIns="121900" rIns="121900" bIns="121900" anchor="t" anchorCtr="0">
            <a:noAutofit/>
          </a:bodyPr>
          <a:lstStyle/>
          <a:p>
            <a:pPr marL="609585" indent="-397923">
              <a:lnSpc>
                <a:spcPct val="115000"/>
              </a:lnSpc>
              <a:buClr>
                <a:srgbClr val="B45F06"/>
              </a:buClr>
              <a:buSzPts val="1100"/>
              <a:buFont typeface="Open Sans"/>
              <a:buChar char="➔"/>
            </a:pPr>
            <a:r>
              <a:rPr lang="en" sz="1467" b="1">
                <a:solidFill>
                  <a:srgbClr val="B45F06"/>
                </a:solidFill>
                <a:latin typeface="Open Sans"/>
                <a:ea typeface="Open Sans"/>
                <a:cs typeface="Open Sans"/>
                <a:sym typeface="Open Sans"/>
              </a:rPr>
              <a:t>Deep Learning</a:t>
            </a:r>
            <a:endParaRPr sz="1467" b="1">
              <a:solidFill>
                <a:srgbClr val="B45F06"/>
              </a:solidFill>
              <a:latin typeface="Open Sans"/>
              <a:ea typeface="Open Sans"/>
              <a:cs typeface="Open Sans"/>
              <a:sym typeface="Open Sans"/>
            </a:endParaRPr>
          </a:p>
        </p:txBody>
      </p:sp>
      <p:sp>
        <p:nvSpPr>
          <p:cNvPr id="404" name="Google Shape;404;p56"/>
          <p:cNvSpPr txBox="1"/>
          <p:nvPr/>
        </p:nvSpPr>
        <p:spPr>
          <a:xfrm>
            <a:off x="9132833" y="3273233"/>
            <a:ext cx="2401200" cy="531600"/>
          </a:xfrm>
          <a:prstGeom prst="rect">
            <a:avLst/>
          </a:prstGeom>
          <a:noFill/>
          <a:ln>
            <a:noFill/>
          </a:ln>
        </p:spPr>
        <p:txBody>
          <a:bodyPr spcFirstLastPara="1" wrap="square" lIns="121900" tIns="121900" rIns="121900" bIns="121900" anchor="t" anchorCtr="0">
            <a:noAutofit/>
          </a:bodyPr>
          <a:lstStyle/>
          <a:p>
            <a:pPr marL="609585" indent="-397923">
              <a:lnSpc>
                <a:spcPct val="115000"/>
              </a:lnSpc>
              <a:buClr>
                <a:srgbClr val="1155CC"/>
              </a:buClr>
              <a:buSzPts val="1100"/>
              <a:buFont typeface="Open Sans"/>
              <a:buChar char="➔"/>
            </a:pPr>
            <a:r>
              <a:rPr lang="en" sz="1467" b="1">
                <a:solidFill>
                  <a:srgbClr val="1155CC"/>
                </a:solidFill>
                <a:latin typeface="Open Sans"/>
                <a:ea typeface="Open Sans"/>
                <a:cs typeface="Open Sans"/>
                <a:sym typeface="Open Sans"/>
              </a:rPr>
              <a:t>Big Data</a:t>
            </a:r>
            <a:endParaRPr sz="1467" b="1">
              <a:solidFill>
                <a:srgbClr val="1155CC"/>
              </a:solidFill>
              <a:latin typeface="Open Sans"/>
              <a:ea typeface="Open Sans"/>
              <a:cs typeface="Open Sans"/>
              <a:sym typeface="Open Sans"/>
            </a:endParaRPr>
          </a:p>
        </p:txBody>
      </p:sp>
      <p:sp>
        <p:nvSpPr>
          <p:cNvPr id="405" name="Google Shape;405;p56"/>
          <p:cNvSpPr txBox="1"/>
          <p:nvPr/>
        </p:nvSpPr>
        <p:spPr>
          <a:xfrm>
            <a:off x="9132833" y="2476000"/>
            <a:ext cx="3059200" cy="743600"/>
          </a:xfrm>
          <a:prstGeom prst="rect">
            <a:avLst/>
          </a:prstGeom>
          <a:noFill/>
          <a:ln>
            <a:noFill/>
          </a:ln>
        </p:spPr>
        <p:txBody>
          <a:bodyPr spcFirstLastPara="1" wrap="square" lIns="121900" tIns="121900" rIns="121900" bIns="121900" anchor="t" anchorCtr="0">
            <a:noAutofit/>
          </a:bodyPr>
          <a:lstStyle/>
          <a:p>
            <a:pPr marL="609585" indent="-397923">
              <a:lnSpc>
                <a:spcPct val="115000"/>
              </a:lnSpc>
              <a:buClr>
                <a:srgbClr val="999999"/>
              </a:buClr>
              <a:buSzPts val="1100"/>
              <a:buFont typeface="Open Sans"/>
              <a:buChar char="➔"/>
            </a:pPr>
            <a:r>
              <a:rPr lang="en" sz="1467" b="1">
                <a:solidFill>
                  <a:srgbClr val="999999"/>
                </a:solidFill>
                <a:latin typeface="Open Sans"/>
                <a:ea typeface="Open Sans"/>
                <a:cs typeface="Open Sans"/>
                <a:sym typeface="Open Sans"/>
              </a:rPr>
              <a:t>Machine Learning</a:t>
            </a:r>
            <a:br>
              <a:rPr lang="en" sz="1467" b="1">
                <a:solidFill>
                  <a:srgbClr val="999999"/>
                </a:solidFill>
                <a:latin typeface="Open Sans"/>
                <a:ea typeface="Open Sans"/>
                <a:cs typeface="Open Sans"/>
                <a:sym typeface="Open Sans"/>
              </a:rPr>
            </a:br>
            <a:r>
              <a:rPr lang="en" sz="1467" b="1">
                <a:solidFill>
                  <a:srgbClr val="999999"/>
                </a:solidFill>
                <a:latin typeface="Open Sans"/>
                <a:ea typeface="Open Sans"/>
                <a:cs typeface="Open Sans"/>
                <a:sym typeface="Open Sans"/>
              </a:rPr>
              <a:t>(Search Term)</a:t>
            </a:r>
            <a:endParaRPr sz="1467" b="1">
              <a:solidFill>
                <a:srgbClr val="999999"/>
              </a:solidFill>
              <a:latin typeface="Open Sans"/>
              <a:ea typeface="Open Sans"/>
              <a:cs typeface="Open Sans"/>
              <a:sym typeface="Open Sans"/>
            </a:endParaRPr>
          </a:p>
        </p:txBody>
      </p:sp>
      <p:sp>
        <p:nvSpPr>
          <p:cNvPr id="406" name="Google Shape;406;p56"/>
          <p:cNvSpPr txBox="1"/>
          <p:nvPr/>
        </p:nvSpPr>
        <p:spPr>
          <a:xfrm>
            <a:off x="9132833" y="2009867"/>
            <a:ext cx="2959200" cy="531600"/>
          </a:xfrm>
          <a:prstGeom prst="rect">
            <a:avLst/>
          </a:prstGeom>
          <a:noFill/>
          <a:ln>
            <a:noFill/>
          </a:ln>
        </p:spPr>
        <p:txBody>
          <a:bodyPr spcFirstLastPara="1" wrap="square" lIns="121900" tIns="121900" rIns="121900" bIns="121900" anchor="t" anchorCtr="0">
            <a:noAutofit/>
          </a:bodyPr>
          <a:lstStyle/>
          <a:p>
            <a:pPr marL="609585" indent="-397923">
              <a:lnSpc>
                <a:spcPct val="115000"/>
              </a:lnSpc>
              <a:buClr>
                <a:srgbClr val="E2A91A"/>
              </a:buClr>
              <a:buSzPts val="1100"/>
              <a:buFont typeface="Open Sans"/>
              <a:buChar char="➔"/>
            </a:pPr>
            <a:r>
              <a:rPr lang="en" sz="1467" b="1">
                <a:solidFill>
                  <a:srgbClr val="E2A91A"/>
                </a:solidFill>
                <a:latin typeface="Open Sans"/>
                <a:ea typeface="Open Sans"/>
                <a:cs typeface="Open Sans"/>
                <a:sym typeface="Open Sans"/>
              </a:rPr>
              <a:t>Internet of Things</a:t>
            </a:r>
            <a:endParaRPr sz="1467" b="1">
              <a:solidFill>
                <a:srgbClr val="E2A91A"/>
              </a:solidFill>
              <a:latin typeface="Open Sans"/>
              <a:ea typeface="Open Sans"/>
              <a:cs typeface="Open Sans"/>
              <a:sym typeface="Open Sans"/>
            </a:endParaRPr>
          </a:p>
        </p:txBody>
      </p:sp>
      <p:sp>
        <p:nvSpPr>
          <p:cNvPr id="407" name="Google Shape;407;p56"/>
          <p:cNvSpPr/>
          <p:nvPr/>
        </p:nvSpPr>
        <p:spPr>
          <a:xfrm>
            <a:off x="408233" y="1614800"/>
            <a:ext cx="1564400" cy="6772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sp>
        <p:nvSpPr>
          <p:cNvPr id="408" name="Google Shape;408;p56"/>
          <p:cNvSpPr/>
          <p:nvPr/>
        </p:nvSpPr>
        <p:spPr>
          <a:xfrm>
            <a:off x="4729333" y="1614800"/>
            <a:ext cx="530800" cy="3116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sp>
        <p:nvSpPr>
          <p:cNvPr id="409" name="Google Shape;409;p56"/>
          <p:cNvSpPr txBox="1">
            <a:spLocks noGrp="1"/>
          </p:cNvSpPr>
          <p:nvPr>
            <p:ph type="sldNum" idx="2"/>
          </p:nvPr>
        </p:nvSpPr>
        <p:spPr>
          <a:xfrm>
            <a:off x="11394529" y="6313500"/>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t>6</a:t>
            </a:fld>
            <a:endParaRPr dirty="0"/>
          </a:p>
        </p:txBody>
      </p:sp>
      <p:sp>
        <p:nvSpPr>
          <p:cNvPr id="410" name="Google Shape;410;p56"/>
          <p:cNvSpPr txBox="1">
            <a:spLocks noGrp="1"/>
          </p:cNvSpPr>
          <p:nvPr>
            <p:ph type="ctrTitle" idx="4294967295"/>
          </p:nvPr>
        </p:nvSpPr>
        <p:spPr>
          <a:xfrm>
            <a:off x="276967" y="188833"/>
            <a:ext cx="8679200" cy="930000"/>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 sz="2133" b="0">
                <a:solidFill>
                  <a:srgbClr val="434343"/>
                </a:solidFill>
                <a:latin typeface="Open Sans SemiBold"/>
                <a:ea typeface="Open Sans SemiBold"/>
                <a:cs typeface="Open Sans SemiBold"/>
                <a:sym typeface="Open Sans SemiBold"/>
              </a:rPr>
              <a:t>Some medium size areas: Google Trends last 5 years </a:t>
            </a:r>
            <a:r>
              <a:rPr lang="en" sz="2133" b="0" i="1">
                <a:solidFill>
                  <a:srgbClr val="434343"/>
                </a:solidFill>
                <a:latin typeface="Open Sans SemiBold"/>
                <a:ea typeface="Open Sans SemiBold"/>
                <a:cs typeface="Open Sans SemiBold"/>
                <a:sym typeface="Open Sans SemiBold"/>
              </a:rPr>
              <a:t>(Topics unless otherwise stated)</a:t>
            </a:r>
            <a:endParaRPr sz="1467">
              <a:solidFill>
                <a:srgbClr val="434343"/>
              </a:solidFill>
              <a:latin typeface="Open Sans"/>
              <a:ea typeface="Open Sans"/>
              <a:cs typeface="Open Sans"/>
              <a:sym typeface="Open Sans"/>
            </a:endParaRPr>
          </a:p>
        </p:txBody>
      </p:sp>
      <p:cxnSp>
        <p:nvCxnSpPr>
          <p:cNvPr id="411" name="Google Shape;411;p56"/>
          <p:cNvCxnSpPr/>
          <p:nvPr/>
        </p:nvCxnSpPr>
        <p:spPr>
          <a:xfrm>
            <a:off x="371033" y="1152467"/>
            <a:ext cx="2517200" cy="0"/>
          </a:xfrm>
          <a:prstGeom prst="straightConnector1">
            <a:avLst/>
          </a:prstGeom>
          <a:noFill/>
          <a:ln w="19050" cap="flat" cmpd="sng">
            <a:solidFill>
              <a:srgbClr val="B30838"/>
            </a:solidFill>
            <a:prstDash val="solid"/>
            <a:round/>
            <a:headEnd type="none" w="med" len="med"/>
            <a:tailEnd type="none" w="med" len="med"/>
          </a:ln>
        </p:spPr>
      </p:cxnSp>
      <p:sp>
        <p:nvSpPr>
          <p:cNvPr id="2" name="Date Placeholder 1">
            <a:extLst>
              <a:ext uri="{FF2B5EF4-FFF2-40B4-BE49-F238E27FC236}">
                <a16:creationId xmlns:a16="http://schemas.microsoft.com/office/drawing/2014/main" id="{31B7604F-18FF-4109-AC5D-2E2436582245}"/>
              </a:ext>
            </a:extLst>
          </p:cNvPr>
          <p:cNvSpPr>
            <a:spLocks noGrp="1"/>
          </p:cNvSpPr>
          <p:nvPr>
            <p:ph type="dt" sz="half" idx="10"/>
          </p:nvPr>
        </p:nvSpPr>
        <p:spPr/>
        <p:txBody>
          <a:bodyPr/>
          <a:lstStyle/>
          <a:p>
            <a:r>
              <a:rPr lang="en-US">
                <a:solidFill>
                  <a:prstClr val="black">
                    <a:tint val="75000"/>
                  </a:prstClr>
                </a:solidFill>
              </a:rPr>
              <a:t>9/17/2019</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9BD63-2DA1-43AE-B62E-E47272B4AB67}"/>
              </a:ext>
            </a:extLst>
          </p:cNvPr>
          <p:cNvSpPr>
            <a:spLocks noGrp="1"/>
          </p:cNvSpPr>
          <p:nvPr>
            <p:ph type="title"/>
          </p:nvPr>
        </p:nvSpPr>
        <p:spPr>
          <a:xfrm>
            <a:off x="241390" y="69827"/>
            <a:ext cx="11950609" cy="763600"/>
          </a:xfrm>
        </p:spPr>
        <p:txBody>
          <a:bodyPr/>
          <a:lstStyle/>
          <a:p>
            <a:r>
              <a:rPr lang="en-US" sz="3200" dirty="0"/>
              <a:t>Summary Requirements for a Global AI Supercomputer</a:t>
            </a:r>
          </a:p>
        </p:txBody>
      </p:sp>
      <p:sp>
        <p:nvSpPr>
          <p:cNvPr id="3" name="Text Placeholder 2">
            <a:extLst>
              <a:ext uri="{FF2B5EF4-FFF2-40B4-BE49-F238E27FC236}">
                <a16:creationId xmlns:a16="http://schemas.microsoft.com/office/drawing/2014/main" id="{3F652C15-A674-4627-9175-8399A7F015F9}"/>
              </a:ext>
            </a:extLst>
          </p:cNvPr>
          <p:cNvSpPr>
            <a:spLocks noGrp="1"/>
          </p:cNvSpPr>
          <p:nvPr>
            <p:ph type="body" idx="1"/>
          </p:nvPr>
        </p:nvSpPr>
        <p:spPr>
          <a:xfrm>
            <a:off x="164588" y="546363"/>
            <a:ext cx="11360800" cy="4555200"/>
          </a:xfrm>
        </p:spPr>
        <p:txBody>
          <a:bodyPr/>
          <a:lstStyle/>
          <a:p>
            <a:pPr marL="795847" indent="-609585">
              <a:buFont typeface="+mj-lt"/>
              <a:buAutoNum type="arabicParenR"/>
            </a:pPr>
            <a:r>
              <a:rPr lang="en-US" dirty="0"/>
              <a:t>Support HPC simulation stack – MPI, Kepler (workflow), </a:t>
            </a:r>
            <a:r>
              <a:rPr lang="en-US" dirty="0" err="1"/>
              <a:t>Slurm</a:t>
            </a:r>
            <a:endParaRPr lang="en-US" dirty="0"/>
          </a:p>
          <a:p>
            <a:pPr lvl="1"/>
            <a:r>
              <a:rPr lang="en-US" dirty="0"/>
              <a:t>Fast network and nodes</a:t>
            </a:r>
          </a:p>
          <a:p>
            <a:pPr lvl="1"/>
            <a:r>
              <a:rPr lang="en-US" dirty="0"/>
              <a:t>Modest I/O constrains – shared backend </a:t>
            </a:r>
            <a:r>
              <a:rPr lang="en-US" dirty="0" err="1"/>
              <a:t>Lustre</a:t>
            </a:r>
            <a:endParaRPr lang="en-US" dirty="0"/>
          </a:p>
          <a:p>
            <a:pPr lvl="1"/>
            <a:r>
              <a:rPr lang="en-US" dirty="0"/>
              <a:t>Uses Shifter, Singularity but probably can change</a:t>
            </a:r>
          </a:p>
          <a:p>
            <a:pPr marL="795847" indent="-609585">
              <a:buFont typeface="+mj-lt"/>
              <a:buAutoNum type="arabicParenR"/>
            </a:pPr>
            <a:r>
              <a:rPr lang="en-US" dirty="0"/>
              <a:t>Support Apache Big Data stack – such as Spark, Storm, Hadoop, Flink, Docker, Kubernetes, Mesos or equivalent</a:t>
            </a:r>
          </a:p>
          <a:p>
            <a:pPr lvl="1"/>
            <a:r>
              <a:rPr lang="en-US" dirty="0"/>
              <a:t>Runs on hypervisors on shared systems; can support bare metal and use when machines but not individual nodes shared</a:t>
            </a:r>
          </a:p>
          <a:p>
            <a:pPr lvl="1"/>
            <a:r>
              <a:rPr lang="en-US" dirty="0"/>
              <a:t>Does workflow as dataflow in Spark</a:t>
            </a:r>
          </a:p>
          <a:p>
            <a:pPr lvl="1"/>
            <a:r>
              <a:rPr lang="en-US" dirty="0"/>
              <a:t>Several non optimized implementations</a:t>
            </a:r>
          </a:p>
          <a:p>
            <a:pPr lvl="1"/>
            <a:r>
              <a:rPr lang="en-US" dirty="0"/>
              <a:t>Large I/O; data from Computer, Repositories, Edge (streaming), Local disks</a:t>
            </a:r>
          </a:p>
          <a:p>
            <a:pPr marL="795847" indent="-609585">
              <a:buFont typeface="+mj-lt"/>
              <a:buAutoNum type="arabicParenR"/>
            </a:pPr>
            <a:r>
              <a:rPr lang="en-US" dirty="0"/>
              <a:t>Support Machine Learning – </a:t>
            </a:r>
            <a:r>
              <a:rPr lang="en-US" dirty="0" err="1"/>
              <a:t>Tensorflow</a:t>
            </a:r>
            <a:r>
              <a:rPr lang="en-US" dirty="0"/>
              <a:t>, </a:t>
            </a:r>
            <a:r>
              <a:rPr lang="en-US" dirty="0" err="1"/>
              <a:t>PyTorch</a:t>
            </a:r>
            <a:endParaRPr lang="en-US" dirty="0"/>
          </a:p>
          <a:p>
            <a:pPr lvl="1"/>
            <a:r>
              <a:rPr lang="en-US" dirty="0"/>
              <a:t>GPU, TPU, Fast Networks</a:t>
            </a:r>
          </a:p>
          <a:p>
            <a:pPr lvl="1"/>
            <a:r>
              <a:rPr lang="en-US" dirty="0"/>
              <a:t>Python front ends</a:t>
            </a:r>
          </a:p>
        </p:txBody>
      </p:sp>
      <p:sp>
        <p:nvSpPr>
          <p:cNvPr id="6" name="TextBox 5">
            <a:extLst>
              <a:ext uri="{FF2B5EF4-FFF2-40B4-BE49-F238E27FC236}">
                <a16:creationId xmlns:a16="http://schemas.microsoft.com/office/drawing/2014/main" id="{A8DCC6AF-D1B3-4A50-A2DC-DD8D12E3FBA4}"/>
              </a:ext>
            </a:extLst>
          </p:cNvPr>
          <p:cNvSpPr txBox="1"/>
          <p:nvPr/>
        </p:nvSpPr>
        <p:spPr>
          <a:xfrm>
            <a:off x="8729039" y="3926641"/>
            <a:ext cx="3234090" cy="461665"/>
          </a:xfrm>
          <a:prstGeom prst="rect">
            <a:avLst/>
          </a:prstGeom>
          <a:noFill/>
          <a:ln w="38100">
            <a:solidFill>
              <a:srgbClr val="FF0000"/>
            </a:solidFill>
          </a:ln>
        </p:spPr>
        <p:txBody>
          <a:bodyPr wrap="none" rtlCol="0">
            <a:spAutoFit/>
          </a:bodyPr>
          <a:lstStyle/>
          <a:p>
            <a:r>
              <a:rPr lang="en-US" sz="2400" b="1" dirty="0">
                <a:solidFill>
                  <a:srgbClr val="FF0000"/>
                </a:solidFill>
              </a:rPr>
              <a:t>All 3 must be integrated</a:t>
            </a:r>
          </a:p>
        </p:txBody>
      </p:sp>
      <p:sp>
        <p:nvSpPr>
          <p:cNvPr id="7" name="Slide Number Placeholder 6">
            <a:extLst>
              <a:ext uri="{FF2B5EF4-FFF2-40B4-BE49-F238E27FC236}">
                <a16:creationId xmlns:a16="http://schemas.microsoft.com/office/drawing/2014/main" id="{751A8E59-34EC-43C5-9895-9251948EB472}"/>
              </a:ext>
            </a:extLst>
          </p:cNvPr>
          <p:cNvSpPr>
            <a:spLocks noGrp="1"/>
          </p:cNvSpPr>
          <p:nvPr>
            <p:ph type="sldNum" idx="4"/>
          </p:nvPr>
        </p:nvSpPr>
        <p:spPr>
          <a:xfrm>
            <a:off x="11296611" y="6217623"/>
            <a:ext cx="731600" cy="524800"/>
          </a:xfrm>
        </p:spPr>
        <p:txBody>
          <a:bodyPr/>
          <a:lstStyle/>
          <a:p>
            <a:fld id="{00000000-1234-1234-1234-123412341234}" type="slidenum">
              <a:rPr lang="en" smtClean="0"/>
              <a:pPr/>
              <a:t>60</a:t>
            </a:fld>
            <a:endParaRPr lang="en"/>
          </a:p>
        </p:txBody>
      </p:sp>
    </p:spTree>
    <p:extLst>
      <p:ext uri="{BB962C8B-B14F-4D97-AF65-F5344CB8AC3E}">
        <p14:creationId xmlns:p14="http://schemas.microsoft.com/office/powerpoint/2010/main" val="9198041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82"/>
          <p:cNvSpPr txBox="1">
            <a:spLocks noGrp="1"/>
          </p:cNvSpPr>
          <p:nvPr>
            <p:ph type="title"/>
          </p:nvPr>
        </p:nvSpPr>
        <p:spPr>
          <a:xfrm>
            <a:off x="301611" y="-13515"/>
            <a:ext cx="11360800" cy="763600"/>
          </a:xfrm>
          <a:prstGeom prst="rect">
            <a:avLst/>
          </a:prstGeom>
          <a:noFill/>
          <a:ln>
            <a:noFill/>
          </a:ln>
        </p:spPr>
        <p:txBody>
          <a:bodyPr spcFirstLastPara="1" vert="horz" wrap="square" lIns="121900" tIns="121900" rIns="121900" bIns="121900" rtlCol="0" anchor="t" anchorCtr="0">
            <a:noAutofit/>
          </a:bodyPr>
          <a:lstStyle/>
          <a:p>
            <a:pPr>
              <a:buClr>
                <a:srgbClr val="000000"/>
              </a:buClr>
              <a:buSzPts val="1100"/>
            </a:pPr>
            <a:r>
              <a:rPr lang="en" b="1" dirty="0"/>
              <a:t>Twister2 Highlights I</a:t>
            </a:r>
            <a:endParaRPr b="1" dirty="0"/>
          </a:p>
        </p:txBody>
      </p:sp>
      <p:sp>
        <p:nvSpPr>
          <p:cNvPr id="678" name="Google Shape;678;p82"/>
          <p:cNvSpPr txBox="1">
            <a:spLocks noGrp="1"/>
          </p:cNvSpPr>
          <p:nvPr>
            <p:ph type="body" idx="1"/>
          </p:nvPr>
        </p:nvSpPr>
        <p:spPr>
          <a:xfrm>
            <a:off x="36200" y="563000"/>
            <a:ext cx="12119600" cy="5732000"/>
          </a:xfrm>
          <a:prstGeom prst="rect">
            <a:avLst/>
          </a:prstGeom>
          <a:noFill/>
          <a:ln>
            <a:noFill/>
          </a:ln>
        </p:spPr>
        <p:txBody>
          <a:bodyPr spcFirstLastPara="1" vert="horz" wrap="square" lIns="121900" tIns="121900" rIns="121900" bIns="121900" rtlCol="0" anchor="t" anchorCtr="0">
            <a:noAutofit/>
          </a:bodyPr>
          <a:lstStyle/>
          <a:p>
            <a:pPr indent="-457189">
              <a:spcBef>
                <a:spcPts val="800"/>
              </a:spcBef>
              <a:buSzPts val="1800"/>
            </a:pPr>
            <a:r>
              <a:rPr lang="en" sz="2667" dirty="0">
                <a:latin typeface="+mj-lt"/>
              </a:rPr>
              <a:t>“Big Data Programming Environment” such as </a:t>
            </a:r>
            <a:r>
              <a:rPr lang="en" sz="2667" b="1" dirty="0">
                <a:latin typeface="+mj-lt"/>
              </a:rPr>
              <a:t>Hadoop, Spark, Flink, Storm, Heron </a:t>
            </a:r>
            <a:r>
              <a:rPr lang="en" sz="2667" dirty="0">
                <a:latin typeface="+mj-lt"/>
              </a:rPr>
              <a:t>but uses HPC wherever appropriate  and outperforms Apache systems – often by large factors</a:t>
            </a:r>
            <a:endParaRPr sz="2667" dirty="0">
              <a:latin typeface="+mj-lt"/>
            </a:endParaRPr>
          </a:p>
          <a:p>
            <a:pPr indent="-457189">
              <a:spcBef>
                <a:spcPts val="800"/>
              </a:spcBef>
              <a:buSzPts val="1800"/>
            </a:pPr>
            <a:r>
              <a:rPr lang="en" sz="2667" dirty="0">
                <a:latin typeface="+mj-lt"/>
              </a:rPr>
              <a:t>Runs preferably under </a:t>
            </a:r>
            <a:r>
              <a:rPr lang="en" sz="2667" b="1" dirty="0">
                <a:latin typeface="+mj-lt"/>
              </a:rPr>
              <a:t>Kubernetes Mesos Nomad </a:t>
            </a:r>
            <a:r>
              <a:rPr lang="en" sz="2667" dirty="0">
                <a:latin typeface="+mj-lt"/>
              </a:rPr>
              <a:t>but </a:t>
            </a:r>
            <a:r>
              <a:rPr lang="en" sz="2667" b="1" dirty="0">
                <a:latin typeface="+mj-lt"/>
              </a:rPr>
              <a:t>Slurm</a:t>
            </a:r>
            <a:r>
              <a:rPr lang="en" sz="2667" dirty="0">
                <a:latin typeface="+mj-lt"/>
              </a:rPr>
              <a:t> supported</a:t>
            </a:r>
            <a:endParaRPr sz="2667" dirty="0">
              <a:latin typeface="+mj-lt"/>
            </a:endParaRPr>
          </a:p>
          <a:p>
            <a:pPr indent="-457189">
              <a:spcBef>
                <a:spcPts val="800"/>
              </a:spcBef>
              <a:buSzPts val="1800"/>
            </a:pPr>
            <a:r>
              <a:rPr lang="en" sz="2667" dirty="0">
                <a:latin typeface="+mj-lt"/>
              </a:rPr>
              <a:t>Highlight is </a:t>
            </a:r>
            <a:r>
              <a:rPr lang="en" sz="2667" b="1" dirty="0">
                <a:latin typeface="+mj-lt"/>
              </a:rPr>
              <a:t>high performance dataflow </a:t>
            </a:r>
            <a:r>
              <a:rPr lang="en" sz="2667" dirty="0">
                <a:latin typeface="+mj-lt"/>
              </a:rPr>
              <a:t>supporting </a:t>
            </a:r>
            <a:r>
              <a:rPr lang="en" sz="2667" b="1" dirty="0">
                <a:latin typeface="+mj-lt"/>
              </a:rPr>
              <a:t>iteration</a:t>
            </a:r>
            <a:r>
              <a:rPr lang="en" sz="2667" dirty="0">
                <a:latin typeface="+mj-lt"/>
              </a:rPr>
              <a:t>, fine-grain, coarse grain, dynamic, synchronized, asynchronous, batch and streaming</a:t>
            </a:r>
            <a:endParaRPr sz="2667" dirty="0">
              <a:latin typeface="+mj-lt"/>
            </a:endParaRPr>
          </a:p>
          <a:p>
            <a:pPr indent="-457189">
              <a:spcBef>
                <a:spcPts val="800"/>
              </a:spcBef>
              <a:buSzPts val="1800"/>
            </a:pPr>
            <a:r>
              <a:rPr lang="en" sz="2667" dirty="0">
                <a:latin typeface="+mj-lt"/>
              </a:rPr>
              <a:t>Three distinct communication environments</a:t>
            </a:r>
            <a:endParaRPr sz="2667" dirty="0">
              <a:latin typeface="+mj-lt"/>
            </a:endParaRPr>
          </a:p>
          <a:p>
            <a:pPr marL="1219140" lvl="1" indent="-423323">
              <a:spcBef>
                <a:spcPts val="800"/>
              </a:spcBef>
              <a:buSzPts val="1400"/>
              <a:buChar char="○"/>
            </a:pPr>
            <a:r>
              <a:rPr lang="en" b="1" dirty="0">
                <a:latin typeface="+mj-lt"/>
              </a:rPr>
              <a:t>DFW </a:t>
            </a:r>
            <a:r>
              <a:rPr lang="en" dirty="0">
                <a:latin typeface="+mj-lt"/>
              </a:rPr>
              <a:t>Dataflow with distinct source and target tasks; data not message level; Data-level Communications spilling to disks as needed</a:t>
            </a:r>
            <a:endParaRPr dirty="0">
              <a:latin typeface="+mj-lt"/>
            </a:endParaRPr>
          </a:p>
          <a:p>
            <a:pPr marL="1219170" lvl="1" indent="-423323">
              <a:spcBef>
                <a:spcPts val="800"/>
              </a:spcBef>
              <a:buSzPts val="1400"/>
              <a:buChar char="○"/>
            </a:pPr>
            <a:r>
              <a:rPr lang="en" b="1" dirty="0">
                <a:latin typeface="+mj-lt"/>
              </a:rPr>
              <a:t>BSP </a:t>
            </a:r>
            <a:r>
              <a:rPr lang="en" dirty="0">
                <a:latin typeface="+mj-lt"/>
              </a:rPr>
              <a:t>for parallel programming; MPI is default. Inappropriate for dataflow</a:t>
            </a:r>
            <a:endParaRPr sz="2133" dirty="0">
              <a:latin typeface="+mj-lt"/>
            </a:endParaRPr>
          </a:p>
          <a:p>
            <a:pPr marL="1219170" lvl="1" indent="-423323">
              <a:spcBef>
                <a:spcPts val="800"/>
              </a:spcBef>
              <a:buSzPts val="1400"/>
              <a:buChar char="○"/>
            </a:pPr>
            <a:r>
              <a:rPr lang="en" b="1" dirty="0">
                <a:latin typeface="+mj-lt"/>
              </a:rPr>
              <a:t>Storm API </a:t>
            </a:r>
            <a:r>
              <a:rPr lang="en" dirty="0">
                <a:latin typeface="+mj-lt"/>
              </a:rPr>
              <a:t>for streaming events with pub-sub such as Kafka</a:t>
            </a:r>
            <a:endParaRPr dirty="0">
              <a:latin typeface="+mj-lt"/>
            </a:endParaRPr>
          </a:p>
          <a:p>
            <a:pPr indent="-457189">
              <a:spcBef>
                <a:spcPts val="800"/>
              </a:spcBef>
              <a:buSzPts val="1800"/>
            </a:pPr>
            <a:r>
              <a:rPr lang="en" sz="2667" dirty="0">
                <a:latin typeface="+mj-lt"/>
              </a:rPr>
              <a:t>Rich state model (API) for objects supporting in-place, distributed, cached, </a:t>
            </a:r>
            <a:r>
              <a:rPr lang="en" sz="2667" b="1" dirty="0">
                <a:latin typeface="+mj-lt"/>
              </a:rPr>
              <a:t>RDD</a:t>
            </a:r>
            <a:r>
              <a:rPr lang="en" sz="2667" dirty="0">
                <a:latin typeface="+mj-lt"/>
              </a:rPr>
              <a:t> (Spark) style persistence with </a:t>
            </a:r>
            <a:r>
              <a:rPr lang="en" sz="2667" b="1" dirty="0">
                <a:latin typeface="+mj-lt"/>
              </a:rPr>
              <a:t>Tsets </a:t>
            </a:r>
            <a:r>
              <a:rPr lang="en" sz="2667" dirty="0">
                <a:latin typeface="+mj-lt"/>
              </a:rPr>
              <a:t>(see </a:t>
            </a:r>
            <a:r>
              <a:rPr lang="en" sz="2667" b="1" dirty="0">
                <a:latin typeface="+mj-lt"/>
              </a:rPr>
              <a:t>Pcollections</a:t>
            </a:r>
            <a:r>
              <a:rPr lang="en" sz="2667" dirty="0">
                <a:latin typeface="+mj-lt"/>
              </a:rPr>
              <a:t> in Beam, </a:t>
            </a:r>
            <a:r>
              <a:rPr lang="en" sz="2667" b="1" dirty="0">
                <a:latin typeface="+mj-lt"/>
              </a:rPr>
              <a:t>Datasets</a:t>
            </a:r>
            <a:r>
              <a:rPr lang="en" sz="2667" dirty="0">
                <a:latin typeface="+mj-lt"/>
              </a:rPr>
              <a:t> in Flink, </a:t>
            </a:r>
            <a:r>
              <a:rPr lang="en" sz="2667" b="1" dirty="0">
                <a:latin typeface="+mj-lt"/>
              </a:rPr>
              <a:t>Streamlets</a:t>
            </a:r>
            <a:r>
              <a:rPr lang="en" sz="2667" dirty="0">
                <a:latin typeface="+mj-lt"/>
              </a:rPr>
              <a:t> in Storm, Heron)</a:t>
            </a:r>
            <a:endParaRPr sz="2667" dirty="0">
              <a:latin typeface="+mj-lt"/>
            </a:endParaRPr>
          </a:p>
        </p:txBody>
      </p:sp>
      <p:sp>
        <p:nvSpPr>
          <p:cNvPr id="679" name="Google Shape;679;p82"/>
          <p:cNvSpPr txBox="1">
            <a:spLocks noGrp="1"/>
          </p:cNvSpPr>
          <p:nvPr>
            <p:ph type="sldNum" idx="4"/>
          </p:nvPr>
        </p:nvSpPr>
        <p:spPr>
          <a:xfrm>
            <a:off x="11296611" y="6217623"/>
            <a:ext cx="731600" cy="524800"/>
          </a:xfrm>
          <a:prstGeom prst="rect">
            <a:avLst/>
          </a:prstGeom>
          <a:noFill/>
          <a:ln>
            <a:noFill/>
          </a:ln>
        </p:spPr>
        <p:txBody>
          <a:bodyPr spcFirstLastPara="1" vert="horz" wrap="square" lIns="91433" tIns="91433" rIns="91433" bIns="91433" rtlCol="0" anchor="ctr" anchorCtr="0">
            <a:noAutofit/>
          </a:bodyPr>
          <a:lstStyle/>
          <a:p>
            <a:fld id="{00000000-1234-1234-1234-123412341234}" type="slidenum">
              <a:rPr lang="en"/>
              <a:pPr/>
              <a:t>61</a:t>
            </a:fld>
            <a:endParaRPr/>
          </a:p>
        </p:txBody>
      </p:sp>
    </p:spTree>
    <p:extLst>
      <p:ext uri="{BB962C8B-B14F-4D97-AF65-F5344CB8AC3E}">
        <p14:creationId xmlns:p14="http://schemas.microsoft.com/office/powerpoint/2010/main" val="17032763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83"/>
          <p:cNvSpPr txBox="1">
            <a:spLocks noGrp="1"/>
          </p:cNvSpPr>
          <p:nvPr>
            <p:ph type="title"/>
          </p:nvPr>
        </p:nvSpPr>
        <p:spPr>
          <a:xfrm>
            <a:off x="415600" y="113700"/>
            <a:ext cx="11360800" cy="763600"/>
          </a:xfrm>
          <a:prstGeom prst="rect">
            <a:avLst/>
          </a:prstGeom>
          <a:noFill/>
          <a:ln>
            <a:noFill/>
          </a:ln>
        </p:spPr>
        <p:txBody>
          <a:bodyPr spcFirstLastPara="1" vert="horz" wrap="square" lIns="121900" tIns="121900" rIns="121900" bIns="121900" rtlCol="0" anchor="t" anchorCtr="0">
            <a:noAutofit/>
          </a:bodyPr>
          <a:lstStyle/>
          <a:p>
            <a:r>
              <a:rPr lang="en" b="1" dirty="0"/>
              <a:t>Twister2 Highlights II</a:t>
            </a:r>
            <a:endParaRPr b="1" dirty="0"/>
          </a:p>
        </p:txBody>
      </p:sp>
      <p:sp>
        <p:nvSpPr>
          <p:cNvPr id="685" name="Google Shape;685;p83"/>
          <p:cNvSpPr txBox="1">
            <a:spLocks noGrp="1"/>
          </p:cNvSpPr>
          <p:nvPr>
            <p:ph type="body" idx="1"/>
          </p:nvPr>
        </p:nvSpPr>
        <p:spPr>
          <a:xfrm>
            <a:off x="0" y="877301"/>
            <a:ext cx="11780000" cy="5519703"/>
          </a:xfrm>
          <a:prstGeom prst="rect">
            <a:avLst/>
          </a:prstGeom>
          <a:noFill/>
          <a:ln>
            <a:noFill/>
          </a:ln>
        </p:spPr>
        <p:txBody>
          <a:bodyPr spcFirstLastPara="1" vert="horz" wrap="square" lIns="121900" tIns="121900" rIns="121900" bIns="121900" rtlCol="0" anchor="t" anchorCtr="0">
            <a:noAutofit/>
          </a:bodyPr>
          <a:lstStyle/>
          <a:p>
            <a:pPr indent="-474121">
              <a:spcBef>
                <a:spcPts val="800"/>
              </a:spcBef>
              <a:buSzPts val="2000"/>
            </a:pPr>
            <a:r>
              <a:rPr lang="en" sz="2400" dirty="0"/>
              <a:t>Can be a pure</a:t>
            </a:r>
            <a:r>
              <a:rPr lang="en" sz="2400" b="1" dirty="0"/>
              <a:t> batch engine</a:t>
            </a:r>
            <a:endParaRPr sz="2400" b="1" dirty="0"/>
          </a:p>
          <a:p>
            <a:pPr marL="1219170" lvl="1" indent="-474121">
              <a:spcBef>
                <a:spcPts val="800"/>
              </a:spcBef>
              <a:buSzPts val="2000"/>
              <a:buChar char="○"/>
            </a:pPr>
            <a:r>
              <a:rPr lang="en" sz="2133" dirty="0"/>
              <a:t>Not built on top of a streaming engine </a:t>
            </a:r>
            <a:endParaRPr sz="2133" dirty="0"/>
          </a:p>
          <a:p>
            <a:pPr indent="-474121">
              <a:spcBef>
                <a:spcPts val="800"/>
              </a:spcBef>
              <a:buSzPts val="2000"/>
            </a:pPr>
            <a:r>
              <a:rPr lang="en" sz="2400" dirty="0"/>
              <a:t>Can be a pure </a:t>
            </a:r>
            <a:r>
              <a:rPr lang="en" sz="2400" b="1" dirty="0"/>
              <a:t>streaming engine</a:t>
            </a:r>
            <a:r>
              <a:rPr lang="en" sz="2400" dirty="0"/>
              <a:t> supporting Storm/Heron API</a:t>
            </a:r>
            <a:endParaRPr sz="2400" dirty="0"/>
          </a:p>
          <a:p>
            <a:pPr marL="1219170" lvl="1" indent="-474121">
              <a:spcBef>
                <a:spcPts val="800"/>
              </a:spcBef>
              <a:buSzPts val="2000"/>
              <a:buChar char="○"/>
            </a:pPr>
            <a:r>
              <a:rPr lang="en" sz="2133" dirty="0"/>
              <a:t>Not built on on top of a batch engine </a:t>
            </a:r>
            <a:endParaRPr sz="2133" dirty="0"/>
          </a:p>
          <a:p>
            <a:pPr indent="-474121">
              <a:spcBef>
                <a:spcPts val="800"/>
              </a:spcBef>
              <a:buSzPts val="2000"/>
            </a:pPr>
            <a:r>
              <a:rPr lang="en" sz="2400" b="1" dirty="0"/>
              <a:t>Fault tolerance</a:t>
            </a:r>
            <a:r>
              <a:rPr lang="en" sz="2400" dirty="0"/>
              <a:t> (June 2019) as in Spark or MPI today; dataflow nodes define natural synchronization points</a:t>
            </a:r>
            <a:endParaRPr sz="2400" dirty="0"/>
          </a:p>
          <a:p>
            <a:pPr indent="-474121">
              <a:spcBef>
                <a:spcPts val="800"/>
              </a:spcBef>
              <a:buSzPts val="2000"/>
            </a:pPr>
            <a:r>
              <a:rPr lang="en" sz="2400" dirty="0"/>
              <a:t>Many </a:t>
            </a:r>
            <a:r>
              <a:rPr lang="en" sz="2400" b="1" dirty="0"/>
              <a:t>API’</a:t>
            </a:r>
            <a:r>
              <a:rPr lang="en" sz="2400" dirty="0"/>
              <a:t>s: Data, Communication, Task </a:t>
            </a:r>
            <a:endParaRPr sz="2400" dirty="0"/>
          </a:p>
          <a:p>
            <a:pPr marL="1219140" lvl="1" indent="-474121">
              <a:spcBef>
                <a:spcPts val="800"/>
              </a:spcBef>
              <a:buSzPts val="2000"/>
              <a:buChar char="○"/>
            </a:pPr>
            <a:r>
              <a:rPr lang="en" sz="2133" dirty="0"/>
              <a:t>High level hiding communication and decomposition (as in Spark) and low level (as in MPI)</a:t>
            </a:r>
            <a:endParaRPr sz="1867" dirty="0"/>
          </a:p>
          <a:p>
            <a:pPr indent="-474121">
              <a:spcBef>
                <a:spcPts val="800"/>
              </a:spcBef>
              <a:buSzPts val="2000"/>
            </a:pPr>
            <a:r>
              <a:rPr lang="en" sz="2400" b="1" dirty="0"/>
              <a:t>DFW </a:t>
            </a:r>
            <a:r>
              <a:rPr lang="en" sz="2400" dirty="0"/>
              <a:t>supports MPI and </a:t>
            </a:r>
            <a:r>
              <a:rPr lang="en" sz="2400" b="1" dirty="0"/>
              <a:t>MapReduce</a:t>
            </a:r>
            <a:r>
              <a:rPr lang="en" sz="2400" dirty="0"/>
              <a:t> primitives: (All)Reduce, Broadcast, (All)Gather, Partition, Join with and without </a:t>
            </a:r>
            <a:r>
              <a:rPr lang="en" sz="2400" b="1" dirty="0"/>
              <a:t>keys</a:t>
            </a:r>
            <a:endParaRPr sz="2400" dirty="0"/>
          </a:p>
          <a:p>
            <a:pPr indent="-474121">
              <a:spcBef>
                <a:spcPts val="800"/>
              </a:spcBef>
              <a:buSzPts val="2000"/>
            </a:pPr>
            <a:r>
              <a:rPr lang="en" sz="2400" dirty="0"/>
              <a:t>Component based architecture -- it is a</a:t>
            </a:r>
            <a:r>
              <a:rPr lang="en" sz="2400" b="1" dirty="0"/>
              <a:t> toolkit</a:t>
            </a:r>
            <a:endParaRPr sz="2400" b="1" dirty="0"/>
          </a:p>
          <a:p>
            <a:pPr marL="1219170" lvl="1" indent="-457189">
              <a:spcBef>
                <a:spcPts val="800"/>
              </a:spcBef>
              <a:buSzPts val="1800"/>
              <a:buChar char="○"/>
            </a:pPr>
            <a:r>
              <a:rPr lang="en" sz="2133" dirty="0"/>
              <a:t>Defines the important layers of a distributed processing engine</a:t>
            </a:r>
            <a:endParaRPr sz="2133" dirty="0"/>
          </a:p>
          <a:p>
            <a:pPr marL="1219140" lvl="1" indent="-457189">
              <a:spcBef>
                <a:spcPts val="800"/>
              </a:spcBef>
              <a:buSzPts val="1800"/>
              <a:buChar char="○"/>
            </a:pPr>
            <a:r>
              <a:rPr lang="en" sz="2133" dirty="0"/>
              <a:t>Implements these layers cleanly aiming at high performance data analytics</a:t>
            </a:r>
            <a:endParaRPr sz="2133" dirty="0"/>
          </a:p>
        </p:txBody>
      </p:sp>
      <p:sp>
        <p:nvSpPr>
          <p:cNvPr id="2" name="Slide Number Placeholder 1">
            <a:extLst>
              <a:ext uri="{FF2B5EF4-FFF2-40B4-BE49-F238E27FC236}">
                <a16:creationId xmlns:a16="http://schemas.microsoft.com/office/drawing/2014/main" id="{3148647C-9224-44FF-81EB-326F71D875CC}"/>
              </a:ext>
            </a:extLst>
          </p:cNvPr>
          <p:cNvSpPr>
            <a:spLocks noGrp="1"/>
          </p:cNvSpPr>
          <p:nvPr>
            <p:ph type="sldNum" idx="4"/>
          </p:nvPr>
        </p:nvSpPr>
        <p:spPr>
          <a:xfrm>
            <a:off x="11296611" y="6217623"/>
            <a:ext cx="731600" cy="524800"/>
          </a:xfrm>
        </p:spPr>
        <p:txBody>
          <a:bodyPr/>
          <a:lstStyle/>
          <a:p>
            <a:fld id="{00000000-1234-1234-1234-123412341234}" type="slidenum">
              <a:rPr lang="en" smtClean="0"/>
              <a:pPr/>
              <a:t>62</a:t>
            </a:fld>
            <a:endParaRPr lang="en"/>
          </a:p>
        </p:txBody>
      </p:sp>
    </p:spTree>
    <p:extLst>
      <p:ext uri="{BB962C8B-B14F-4D97-AF65-F5344CB8AC3E}">
        <p14:creationId xmlns:p14="http://schemas.microsoft.com/office/powerpoint/2010/main" val="19857007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62DBA0B0-5A50-4F39-810B-A80181DAE2FF}"/>
              </a:ext>
            </a:extLst>
          </p:cNvPr>
          <p:cNvPicPr>
            <a:picLocks noChangeAspect="1"/>
          </p:cNvPicPr>
          <p:nvPr/>
        </p:nvPicPr>
        <p:blipFill rotWithShape="1">
          <a:blip r:embed="rId2"/>
          <a:srcRect t="14225" b="3716"/>
          <a:stretch/>
        </p:blipFill>
        <p:spPr>
          <a:xfrm>
            <a:off x="1191341" y="982531"/>
            <a:ext cx="9450728" cy="3877619"/>
          </a:xfrm>
          <a:prstGeom prst="rect">
            <a:avLst/>
          </a:prstGeom>
        </p:spPr>
      </p:pic>
      <p:sp>
        <p:nvSpPr>
          <p:cNvPr id="2" name="Title 1">
            <a:extLst>
              <a:ext uri="{FF2B5EF4-FFF2-40B4-BE49-F238E27FC236}">
                <a16:creationId xmlns:a16="http://schemas.microsoft.com/office/drawing/2014/main" id="{734F417D-7279-4971-A3D4-82BD970BCDE6}"/>
              </a:ext>
            </a:extLst>
          </p:cNvPr>
          <p:cNvSpPr>
            <a:spLocks noGrp="1"/>
          </p:cNvSpPr>
          <p:nvPr>
            <p:ph type="title"/>
          </p:nvPr>
        </p:nvSpPr>
        <p:spPr>
          <a:xfrm>
            <a:off x="2072928" y="0"/>
            <a:ext cx="8490793" cy="763600"/>
          </a:xfrm>
          <a:solidFill>
            <a:schemeClr val="bg1"/>
          </a:solidFill>
        </p:spPr>
        <p:txBody>
          <a:bodyPr/>
          <a:lstStyle/>
          <a:p>
            <a:r>
              <a:rPr lang="en-US" dirty="0" err="1"/>
              <a:t>Terasort</a:t>
            </a:r>
            <a:r>
              <a:rPr lang="en-US" dirty="0"/>
              <a:t> in Spark and Twister2</a:t>
            </a:r>
          </a:p>
        </p:txBody>
      </p:sp>
      <p:sp>
        <p:nvSpPr>
          <p:cNvPr id="3" name="Text Placeholder 2">
            <a:extLst>
              <a:ext uri="{FF2B5EF4-FFF2-40B4-BE49-F238E27FC236}">
                <a16:creationId xmlns:a16="http://schemas.microsoft.com/office/drawing/2014/main" id="{3FD92D54-369B-49AC-A733-88A70BEDD726}"/>
              </a:ext>
            </a:extLst>
          </p:cNvPr>
          <p:cNvSpPr>
            <a:spLocks noGrp="1"/>
          </p:cNvSpPr>
          <p:nvPr>
            <p:ph type="body" idx="1"/>
          </p:nvPr>
        </p:nvSpPr>
        <p:spPr>
          <a:xfrm>
            <a:off x="0" y="4952035"/>
            <a:ext cx="12134269" cy="1577541"/>
          </a:xfrm>
        </p:spPr>
        <p:txBody>
          <a:bodyPr/>
          <a:lstStyle/>
          <a:p>
            <a:r>
              <a:rPr lang="en-US" sz="2133" dirty="0"/>
              <a:t>1 Gigabyte per core; all jobs run on 16 nodes; varying core count</a:t>
            </a:r>
          </a:p>
          <a:p>
            <a:r>
              <a:rPr lang="en-US" sz="2133" dirty="0"/>
              <a:t>Running on 16 nodes of Intel with 2 24-core Intel(R) Xeon(R) Platinum 8160 Skylake 2.10GHz processors, 256GB of memory, 8TB of local disk storage, 400GB of </a:t>
            </a:r>
            <a:r>
              <a:rPr lang="en-US" sz="2133" dirty="0" err="1"/>
              <a:t>NVMe</a:t>
            </a:r>
            <a:r>
              <a:rPr lang="en-US" sz="2133" dirty="0"/>
              <a:t> storage, and a Mellanox ConnectX-3 InfiniBand (IB) FDR 56GT/s adapter </a:t>
            </a:r>
          </a:p>
        </p:txBody>
      </p:sp>
      <p:sp>
        <p:nvSpPr>
          <p:cNvPr id="4" name="Slide Number Placeholder 3">
            <a:extLst>
              <a:ext uri="{FF2B5EF4-FFF2-40B4-BE49-F238E27FC236}">
                <a16:creationId xmlns:a16="http://schemas.microsoft.com/office/drawing/2014/main" id="{81B9FB43-2A40-402E-9BE1-DFD1D41A9FFA}"/>
              </a:ext>
            </a:extLst>
          </p:cNvPr>
          <p:cNvSpPr>
            <a:spLocks noGrp="1"/>
          </p:cNvSpPr>
          <p:nvPr>
            <p:ph type="sldNum" idx="4"/>
          </p:nvPr>
        </p:nvSpPr>
        <p:spPr>
          <a:xfrm>
            <a:off x="11296611" y="6217623"/>
            <a:ext cx="731600" cy="524800"/>
          </a:xfrm>
        </p:spPr>
        <p:txBody>
          <a:bodyPr/>
          <a:lstStyle/>
          <a:p>
            <a:fld id="{00000000-1234-1234-1234-123412341234}" type="slidenum">
              <a:rPr lang="en" smtClean="0"/>
              <a:pPr/>
              <a:t>63</a:t>
            </a:fld>
            <a:endParaRPr lang="en"/>
          </a:p>
        </p:txBody>
      </p:sp>
      <p:sp>
        <p:nvSpPr>
          <p:cNvPr id="7" name="Rectangle 6">
            <a:extLst>
              <a:ext uri="{FF2B5EF4-FFF2-40B4-BE49-F238E27FC236}">
                <a16:creationId xmlns:a16="http://schemas.microsoft.com/office/drawing/2014/main" id="{02C129ED-613E-4D88-931A-EB900AA520CC}"/>
              </a:ext>
            </a:extLst>
          </p:cNvPr>
          <p:cNvSpPr/>
          <p:nvPr/>
        </p:nvSpPr>
        <p:spPr>
          <a:xfrm>
            <a:off x="2409714" y="1334265"/>
            <a:ext cx="6877721" cy="830997"/>
          </a:xfrm>
          <a:prstGeom prst="rect">
            <a:avLst/>
          </a:prstGeom>
          <a:solidFill>
            <a:schemeClr val="bg1"/>
          </a:solidFill>
        </p:spPr>
        <p:txBody>
          <a:bodyPr wrap="square">
            <a:spAutoFit/>
          </a:bodyPr>
          <a:lstStyle/>
          <a:p>
            <a:r>
              <a:rPr lang="en-US" sz="2400" b="1" dirty="0"/>
              <a:t>Times</a:t>
            </a:r>
          </a:p>
          <a:p>
            <a:r>
              <a:rPr lang="en" sz="2400" b="1" dirty="0"/>
              <a:t>Spark 10 </a:t>
            </a:r>
            <a:r>
              <a:rPr lang="en-US" sz="2400" b="1" dirty="0" err="1"/>
              <a:t>Gbs</a:t>
            </a:r>
            <a:r>
              <a:rPr lang="en" sz="2400" b="1" dirty="0"/>
              <a:t> &gt; Twister2 10 </a:t>
            </a:r>
            <a:r>
              <a:rPr lang="en-US" sz="2400" b="1" dirty="0" err="1"/>
              <a:t>Gbs</a:t>
            </a:r>
            <a:r>
              <a:rPr lang="en" sz="2400" b="1" dirty="0"/>
              <a:t> &gt; Twister2 </a:t>
            </a:r>
            <a:r>
              <a:rPr lang="en-US" sz="2400" b="1" dirty="0"/>
              <a:t>IB</a:t>
            </a:r>
            <a:endParaRPr lang="en-US" sz="2400" dirty="0"/>
          </a:p>
        </p:txBody>
      </p:sp>
    </p:spTree>
    <p:extLst>
      <p:ext uri="{BB962C8B-B14F-4D97-AF65-F5344CB8AC3E}">
        <p14:creationId xmlns:p14="http://schemas.microsoft.com/office/powerpoint/2010/main" val="33409754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84"/>
          <p:cNvSpPr txBox="1">
            <a:spLocks noGrp="1"/>
          </p:cNvSpPr>
          <p:nvPr>
            <p:ph type="sldNum" idx="4"/>
          </p:nvPr>
        </p:nvSpPr>
        <p:spPr>
          <a:xfrm>
            <a:off x="11296611" y="6217623"/>
            <a:ext cx="731600" cy="524800"/>
          </a:xfrm>
          <a:prstGeom prst="rect">
            <a:avLst/>
          </a:prstGeom>
          <a:noFill/>
          <a:ln>
            <a:noFill/>
          </a:ln>
        </p:spPr>
        <p:txBody>
          <a:bodyPr spcFirstLastPara="1" vert="horz" wrap="square" lIns="91433" tIns="91433" rIns="91433" bIns="91433" rtlCol="0" anchor="ctr" anchorCtr="0">
            <a:noAutofit/>
          </a:bodyPr>
          <a:lstStyle/>
          <a:p>
            <a:fld id="{00000000-1234-1234-1234-123412341234}" type="slidenum">
              <a:rPr lang="en"/>
              <a:pPr/>
              <a:t>64</a:t>
            </a:fld>
            <a:endParaRPr/>
          </a:p>
        </p:txBody>
      </p:sp>
      <p:pic>
        <p:nvPicPr>
          <p:cNvPr id="691" name="Google Shape;691;p84" descr="A picture containing screenshot&#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692" name="Google Shape;692;p84"/>
          <p:cNvSpPr txBox="1"/>
          <p:nvPr/>
        </p:nvSpPr>
        <p:spPr>
          <a:xfrm>
            <a:off x="2838927" y="235965"/>
            <a:ext cx="6545600" cy="1764400"/>
          </a:xfrm>
          <a:prstGeom prst="rect">
            <a:avLst/>
          </a:prstGeom>
          <a:noFill/>
          <a:ln>
            <a:noFill/>
          </a:ln>
        </p:spPr>
        <p:txBody>
          <a:bodyPr spcFirstLastPara="1" wrap="square" lIns="121900" tIns="60933" rIns="121900" bIns="60933" anchor="t" anchorCtr="0">
            <a:noAutofit/>
          </a:bodyPr>
          <a:lstStyle/>
          <a:p>
            <a:r>
              <a:rPr lang="en" sz="2667" b="1">
                <a:solidFill>
                  <a:srgbClr val="000000"/>
                </a:solidFill>
                <a:latin typeface="Arial"/>
                <a:ea typeface="Arial"/>
                <a:cs typeface="Arial"/>
                <a:sym typeface="Arial"/>
              </a:rPr>
              <a:t>Parallel SVM using SGD </a:t>
            </a:r>
            <a:r>
              <a:rPr lang="en" sz="2667">
                <a:solidFill>
                  <a:srgbClr val="000000"/>
                </a:solidFill>
                <a:latin typeface="Arial"/>
                <a:ea typeface="Arial"/>
                <a:cs typeface="Arial"/>
                <a:sym typeface="Arial"/>
              </a:rPr>
              <a:t>execution time for 320K data points with 2000 features and 500 iterations, on 16 nodes with varying parallelism</a:t>
            </a:r>
            <a:endParaRPr sz="3733" b="1">
              <a:solidFill>
                <a:srgbClr val="000000"/>
              </a:solidFill>
              <a:latin typeface="Arial"/>
              <a:ea typeface="Arial"/>
              <a:cs typeface="Arial"/>
              <a:sym typeface="Arial"/>
            </a:endParaRPr>
          </a:p>
        </p:txBody>
      </p:sp>
      <p:sp>
        <p:nvSpPr>
          <p:cNvPr id="693" name="Google Shape;693;p84"/>
          <p:cNvSpPr txBox="1"/>
          <p:nvPr/>
        </p:nvSpPr>
        <p:spPr>
          <a:xfrm>
            <a:off x="825567" y="2473029"/>
            <a:ext cx="7453200" cy="861600"/>
          </a:xfrm>
          <a:prstGeom prst="rect">
            <a:avLst/>
          </a:prstGeom>
          <a:noFill/>
          <a:ln>
            <a:noFill/>
          </a:ln>
        </p:spPr>
        <p:txBody>
          <a:bodyPr spcFirstLastPara="1" wrap="square" lIns="121900" tIns="60933" rIns="121900" bIns="60933" anchor="t" anchorCtr="0">
            <a:noAutofit/>
          </a:bodyPr>
          <a:lstStyle/>
          <a:p>
            <a:r>
              <a:rPr lang="en" sz="2400" dirty="0">
                <a:solidFill>
                  <a:srgbClr val="000000"/>
                </a:solidFill>
                <a:latin typeface="Arial"/>
                <a:ea typeface="Arial"/>
                <a:cs typeface="Arial"/>
                <a:sym typeface="Arial"/>
              </a:rPr>
              <a:t>Times</a:t>
            </a:r>
            <a:endParaRPr sz="2400" dirty="0"/>
          </a:p>
          <a:p>
            <a:r>
              <a:rPr lang="en" sz="2400" b="1" dirty="0">
                <a:solidFill>
                  <a:srgbClr val="000000"/>
                </a:solidFill>
                <a:latin typeface="Arial"/>
                <a:ea typeface="Arial"/>
                <a:cs typeface="Arial"/>
                <a:sym typeface="Arial"/>
              </a:rPr>
              <a:t>Spark RDD &gt; Twister2 Tset &gt; Twister2 Task &gt; MPI</a:t>
            </a:r>
            <a:endParaRPr sz="2400" dirty="0"/>
          </a:p>
        </p:txBody>
      </p:sp>
    </p:spTree>
    <p:extLst>
      <p:ext uri="{BB962C8B-B14F-4D97-AF65-F5344CB8AC3E}">
        <p14:creationId xmlns:p14="http://schemas.microsoft.com/office/powerpoint/2010/main" val="8891041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86"/>
          <p:cNvSpPr txBox="1">
            <a:spLocks noGrp="1"/>
          </p:cNvSpPr>
          <p:nvPr>
            <p:ph type="dt" idx="10"/>
          </p:nvPr>
        </p:nvSpPr>
        <p:spPr>
          <a:xfrm>
            <a:off x="9438093" y="6370637"/>
            <a:ext cx="1292800" cy="365200"/>
          </a:xfrm>
          <a:prstGeom prst="rect">
            <a:avLst/>
          </a:prstGeom>
          <a:noFill/>
          <a:ln>
            <a:noFill/>
          </a:ln>
        </p:spPr>
        <p:txBody>
          <a:bodyPr spcFirstLastPara="1" vert="horz" wrap="square" lIns="91433" tIns="45700" rIns="91433" bIns="45700" rtlCol="0" anchor="ctr" anchorCtr="0">
            <a:noAutofit/>
          </a:bodyPr>
          <a:lstStyle/>
          <a:p>
            <a:pPr>
              <a:buSzPts val="1100"/>
            </a:pPr>
            <a:r>
              <a:rPr lang="en-US"/>
              <a:t>9/17/2019</a:t>
            </a:r>
            <a:endParaRPr/>
          </a:p>
        </p:txBody>
      </p:sp>
      <p:sp>
        <p:nvSpPr>
          <p:cNvPr id="707" name="Google Shape;707;p86"/>
          <p:cNvSpPr txBox="1">
            <a:spLocks noGrp="1"/>
          </p:cNvSpPr>
          <p:nvPr>
            <p:ph type="sldNum" idx="12"/>
          </p:nvPr>
        </p:nvSpPr>
        <p:spPr>
          <a:xfrm>
            <a:off x="10995471" y="6370637"/>
            <a:ext cx="1091200" cy="365200"/>
          </a:xfrm>
          <a:prstGeom prst="rect">
            <a:avLst/>
          </a:prstGeom>
          <a:noFill/>
          <a:ln>
            <a:noFill/>
          </a:ln>
        </p:spPr>
        <p:txBody>
          <a:bodyPr spcFirstLastPara="1" vert="horz" wrap="square" lIns="91433" tIns="45700" rIns="91433" bIns="45700" rtlCol="0" anchor="ctr" anchorCtr="0">
            <a:noAutofit/>
          </a:bodyPr>
          <a:lstStyle/>
          <a:p>
            <a:pPr>
              <a:buClr>
                <a:srgbClr val="000000"/>
              </a:buClr>
              <a:buSzPts val="900"/>
            </a:pPr>
            <a:fld id="{00000000-1234-1234-1234-123412341234}" type="slidenum">
              <a:rPr lang="en"/>
              <a:pPr>
                <a:buClr>
                  <a:srgbClr val="000000"/>
                </a:buClr>
                <a:buSzPts val="900"/>
              </a:pPr>
              <a:t>65</a:t>
            </a:fld>
            <a:endParaRPr/>
          </a:p>
        </p:txBody>
      </p:sp>
      <p:grpSp>
        <p:nvGrpSpPr>
          <p:cNvPr id="708" name="Google Shape;708;p86"/>
          <p:cNvGrpSpPr/>
          <p:nvPr/>
        </p:nvGrpSpPr>
        <p:grpSpPr>
          <a:xfrm>
            <a:off x="-50893" y="22041"/>
            <a:ext cx="12191911" cy="6857951"/>
            <a:chOff x="-50893" y="21987"/>
            <a:chExt cx="12191911" cy="6857950"/>
          </a:xfrm>
        </p:grpSpPr>
        <p:pic>
          <p:nvPicPr>
            <p:cNvPr id="709" name="Google Shape;709;p86"/>
            <p:cNvPicPr preferRelativeResize="0"/>
            <p:nvPr/>
          </p:nvPicPr>
          <p:blipFill rotWithShape="1">
            <a:blip r:embed="rId3">
              <a:alphaModFix/>
            </a:blip>
            <a:srcRect/>
            <a:stretch/>
          </p:blipFill>
          <p:spPr>
            <a:xfrm>
              <a:off x="-50893" y="21987"/>
              <a:ext cx="12191911" cy="6857950"/>
            </a:xfrm>
            <a:prstGeom prst="rect">
              <a:avLst/>
            </a:prstGeom>
            <a:noFill/>
            <a:ln>
              <a:noFill/>
            </a:ln>
          </p:spPr>
        </p:pic>
        <p:sp>
          <p:nvSpPr>
            <p:cNvPr id="710" name="Google Shape;710;p86"/>
            <p:cNvSpPr txBox="1"/>
            <p:nvPr/>
          </p:nvSpPr>
          <p:spPr>
            <a:xfrm>
              <a:off x="7884280" y="5136056"/>
              <a:ext cx="3283500" cy="338700"/>
            </a:xfrm>
            <a:prstGeom prst="rect">
              <a:avLst/>
            </a:prstGeom>
            <a:noFill/>
            <a:ln>
              <a:noFill/>
            </a:ln>
          </p:spPr>
          <p:txBody>
            <a:bodyPr spcFirstLastPara="1" wrap="square" lIns="121900" tIns="60933" rIns="121900" bIns="60933" anchor="t" anchorCtr="0">
              <a:noAutofit/>
            </a:bodyPr>
            <a:lstStyle/>
            <a:p>
              <a:r>
                <a:rPr lang="en" sz="1400">
                  <a:solidFill>
                    <a:srgbClr val="000000"/>
                  </a:solidFill>
                  <a:latin typeface="Arial"/>
                  <a:ea typeface="Arial"/>
                  <a:cs typeface="Arial"/>
                  <a:sym typeface="Arial"/>
                </a:rPr>
                <a:t>Software model supported by Twister2</a:t>
              </a:r>
              <a:endParaRPr sz="2400"/>
            </a:p>
          </p:txBody>
        </p:sp>
        <p:sp>
          <p:nvSpPr>
            <p:cNvPr id="711" name="Google Shape;711;p86"/>
            <p:cNvSpPr txBox="1"/>
            <p:nvPr/>
          </p:nvSpPr>
          <p:spPr>
            <a:xfrm>
              <a:off x="8168960" y="3572881"/>
              <a:ext cx="3169500" cy="554100"/>
            </a:xfrm>
            <a:prstGeom prst="rect">
              <a:avLst/>
            </a:prstGeom>
            <a:noFill/>
            <a:ln>
              <a:noFill/>
            </a:ln>
          </p:spPr>
          <p:txBody>
            <a:bodyPr spcFirstLastPara="1" wrap="square" lIns="121900" tIns="60933" rIns="121900" bIns="60933" anchor="t" anchorCtr="0">
              <a:noAutofit/>
            </a:bodyPr>
            <a:lstStyle/>
            <a:p>
              <a:r>
                <a:rPr lang="en" sz="1400">
                  <a:solidFill>
                    <a:srgbClr val="000000"/>
                  </a:solidFill>
                  <a:latin typeface="Arial"/>
                  <a:ea typeface="Arial"/>
                  <a:cs typeface="Arial"/>
                  <a:sym typeface="Arial"/>
                </a:rPr>
                <a:t>Continually interacting in the Intelligent Aether with</a:t>
              </a:r>
              <a:endParaRPr sz="2400"/>
            </a:p>
          </p:txBody>
        </p:sp>
      </p:grpSp>
      <p:sp>
        <p:nvSpPr>
          <p:cNvPr id="712" name="Google Shape;712;p86"/>
          <p:cNvSpPr txBox="1"/>
          <p:nvPr/>
        </p:nvSpPr>
        <p:spPr>
          <a:xfrm>
            <a:off x="221501" y="709939"/>
            <a:ext cx="2268000" cy="338400"/>
          </a:xfrm>
          <a:prstGeom prst="rect">
            <a:avLst/>
          </a:prstGeom>
          <a:noFill/>
          <a:ln>
            <a:noFill/>
          </a:ln>
        </p:spPr>
        <p:txBody>
          <a:bodyPr spcFirstLastPara="1" wrap="square" lIns="121900" tIns="60933" rIns="121900" bIns="60933" anchor="t" anchorCtr="0">
            <a:noAutofit/>
          </a:bodyPr>
          <a:lstStyle/>
          <a:p>
            <a:r>
              <a:rPr lang="en" sz="1400" b="1">
                <a:solidFill>
                  <a:srgbClr val="FF0000"/>
                </a:solidFill>
                <a:latin typeface="Arial"/>
                <a:ea typeface="Arial"/>
                <a:cs typeface="Arial"/>
                <a:sym typeface="Arial"/>
              </a:rPr>
              <a:t>Suitable for MLforHPC?</a:t>
            </a:r>
            <a:endParaRPr sz="2400"/>
          </a:p>
        </p:txBody>
      </p:sp>
    </p:spTree>
    <p:extLst>
      <p:ext uri="{BB962C8B-B14F-4D97-AF65-F5344CB8AC3E}">
        <p14:creationId xmlns:p14="http://schemas.microsoft.com/office/powerpoint/2010/main" val="24879922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pic>
        <p:nvPicPr>
          <p:cNvPr id="1048" name="Google Shape;1048;p115"/>
          <p:cNvPicPr preferRelativeResize="0"/>
          <p:nvPr/>
        </p:nvPicPr>
        <p:blipFill>
          <a:blip r:embed="rId3">
            <a:alphaModFix/>
          </a:blip>
          <a:stretch>
            <a:fillRect/>
          </a:stretch>
        </p:blipFill>
        <p:spPr>
          <a:xfrm>
            <a:off x="0" y="0"/>
            <a:ext cx="12192000" cy="6860448"/>
          </a:xfrm>
          <a:prstGeom prst="rect">
            <a:avLst/>
          </a:prstGeom>
          <a:noFill/>
          <a:ln>
            <a:noFill/>
          </a:ln>
        </p:spPr>
      </p:pic>
      <p:sp>
        <p:nvSpPr>
          <p:cNvPr id="1049" name="Google Shape;1049;p115"/>
          <p:cNvSpPr/>
          <p:nvPr/>
        </p:nvSpPr>
        <p:spPr>
          <a:xfrm>
            <a:off x="7600" y="-6667"/>
            <a:ext cx="12291200" cy="6864800"/>
          </a:xfrm>
          <a:prstGeom prst="rect">
            <a:avLst/>
          </a:prstGeom>
          <a:solidFill>
            <a:srgbClr val="FFFFFF">
              <a:alpha val="62720"/>
            </a:srgbClr>
          </a:solidFill>
          <a:ln>
            <a:noFill/>
          </a:ln>
        </p:spPr>
        <p:txBody>
          <a:bodyPr spcFirstLastPara="1" wrap="square" lIns="121900" tIns="121900" rIns="121900" bIns="121900" anchor="ctr" anchorCtr="0">
            <a:noAutofit/>
          </a:bodyPr>
          <a:lstStyle/>
          <a:p>
            <a:endParaRPr sz="2400"/>
          </a:p>
        </p:txBody>
      </p:sp>
      <p:sp>
        <p:nvSpPr>
          <p:cNvPr id="1050" name="Google Shape;1050;p115"/>
          <p:cNvSpPr/>
          <p:nvPr/>
        </p:nvSpPr>
        <p:spPr>
          <a:xfrm>
            <a:off x="97722" y="1387405"/>
            <a:ext cx="10464400" cy="2673200"/>
          </a:xfrm>
          <a:prstGeom prst="rect">
            <a:avLst/>
          </a:prstGeom>
          <a:solidFill>
            <a:srgbClr val="666666"/>
          </a:solidFill>
          <a:ln>
            <a:noFill/>
          </a:ln>
        </p:spPr>
        <p:txBody>
          <a:bodyPr spcFirstLastPara="1" wrap="square" lIns="121900" tIns="121900" rIns="121900" bIns="121900" anchor="ctr" anchorCtr="0">
            <a:noAutofit/>
          </a:bodyPr>
          <a:lstStyle/>
          <a:p>
            <a:endParaRPr sz="2400"/>
          </a:p>
        </p:txBody>
      </p:sp>
      <p:sp>
        <p:nvSpPr>
          <p:cNvPr id="1051" name="Google Shape;1051;p115"/>
          <p:cNvSpPr txBox="1">
            <a:spLocks noGrp="1"/>
          </p:cNvSpPr>
          <p:nvPr>
            <p:ph type="ctrTitle"/>
          </p:nvPr>
        </p:nvSpPr>
        <p:spPr>
          <a:xfrm>
            <a:off x="739896" y="1122363"/>
            <a:ext cx="9928104" cy="2387600"/>
          </a:xfrm>
          <a:prstGeom prst="rect">
            <a:avLst/>
          </a:prstGeom>
        </p:spPr>
        <p:txBody>
          <a:bodyPr spcFirstLastPara="1" vert="horz" wrap="square" lIns="121900" tIns="121900" rIns="121900" bIns="121900" rtlCol="0" anchor="ctr" anchorCtr="0">
            <a:noAutofit/>
          </a:bodyPr>
          <a:lstStyle/>
          <a:p>
            <a:r>
              <a:rPr lang="en" dirty="0">
                <a:solidFill>
                  <a:srgbClr val="FFFFFF"/>
                </a:solidFill>
                <a:latin typeface="Open Sans"/>
                <a:ea typeface="Open Sans"/>
                <a:cs typeface="Open Sans"/>
                <a:sym typeface="Open Sans"/>
              </a:rPr>
              <a:t>Challenges and Opportunities</a:t>
            </a:r>
            <a:endParaRPr dirty="0">
              <a:solidFill>
                <a:srgbClr val="FFFFFF"/>
              </a:solidFill>
            </a:endParaRPr>
          </a:p>
        </p:txBody>
      </p:sp>
      <p:sp>
        <p:nvSpPr>
          <p:cNvPr id="3" name="Subtitle 2">
            <a:extLst>
              <a:ext uri="{FF2B5EF4-FFF2-40B4-BE49-F238E27FC236}">
                <a16:creationId xmlns:a16="http://schemas.microsoft.com/office/drawing/2014/main" id="{FE06427A-1B99-4BCB-927E-ED6D70BA392C}"/>
              </a:ext>
            </a:extLst>
          </p:cNvPr>
          <p:cNvSpPr>
            <a:spLocks noGrp="1"/>
          </p:cNvSpPr>
          <p:nvPr>
            <p:ph type="subTitle" idx="1"/>
          </p:nvPr>
        </p:nvSpPr>
        <p:spPr>
          <a:xfrm>
            <a:off x="1412522" y="3336792"/>
            <a:ext cx="9144000" cy="613974"/>
          </a:xfrm>
        </p:spPr>
        <p:txBody>
          <a:bodyPr/>
          <a:lstStyle/>
          <a:p>
            <a:r>
              <a:rPr lang="en" dirty="0">
                <a:solidFill>
                  <a:srgbClr val="FFFFFF"/>
                </a:solidFill>
                <a:latin typeface="Open Sans"/>
                <a:ea typeface="Open Sans"/>
                <a:cs typeface="Open Sans"/>
                <a:sym typeface="Open Sans"/>
              </a:rPr>
              <a:t>Computer Science Issues</a:t>
            </a:r>
            <a:endParaRPr lang="en-US" dirty="0"/>
          </a:p>
        </p:txBody>
      </p:sp>
      <p:cxnSp>
        <p:nvCxnSpPr>
          <p:cNvPr id="1052" name="Google Shape;1052;p115"/>
          <p:cNvCxnSpPr/>
          <p:nvPr/>
        </p:nvCxnSpPr>
        <p:spPr>
          <a:xfrm>
            <a:off x="0" y="4856342"/>
            <a:ext cx="10466400" cy="0"/>
          </a:xfrm>
          <a:prstGeom prst="straightConnector1">
            <a:avLst/>
          </a:prstGeom>
          <a:noFill/>
          <a:ln w="28575" cap="flat" cmpd="sng">
            <a:solidFill>
              <a:srgbClr val="B30838"/>
            </a:solidFill>
            <a:prstDash val="solid"/>
            <a:round/>
            <a:headEnd type="none" w="med" len="med"/>
            <a:tailEnd type="none" w="med" len="med"/>
          </a:ln>
        </p:spPr>
      </p:cxnSp>
      <p:sp>
        <p:nvSpPr>
          <p:cNvPr id="4" name="Date Placeholder 3">
            <a:extLst>
              <a:ext uri="{FF2B5EF4-FFF2-40B4-BE49-F238E27FC236}">
                <a16:creationId xmlns:a16="http://schemas.microsoft.com/office/drawing/2014/main" id="{00E32D8E-3CA6-4A20-9BBD-1DB5F40F5504}"/>
              </a:ext>
            </a:extLst>
          </p:cNvPr>
          <p:cNvSpPr>
            <a:spLocks noGrp="1"/>
          </p:cNvSpPr>
          <p:nvPr>
            <p:ph type="dt" sz="half" idx="10"/>
          </p:nvPr>
        </p:nvSpPr>
        <p:spPr/>
        <p:txBody>
          <a:bodyPr/>
          <a:lstStyle/>
          <a:p>
            <a:r>
              <a:rPr lang="en-US">
                <a:solidFill>
                  <a:prstClr val="black">
                    <a:tint val="75000"/>
                  </a:prstClr>
                </a:solidFill>
              </a:rPr>
              <a:t>9/17/2019</a:t>
            </a:r>
          </a:p>
        </p:txBody>
      </p:sp>
      <p:sp>
        <p:nvSpPr>
          <p:cNvPr id="5" name="Slide Number Placeholder 4">
            <a:extLst>
              <a:ext uri="{FF2B5EF4-FFF2-40B4-BE49-F238E27FC236}">
                <a16:creationId xmlns:a16="http://schemas.microsoft.com/office/drawing/2014/main" id="{20FC34B6-1E23-4009-9F36-CDE9217A1D1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66</a:t>
            </a:fld>
            <a:endParaRPr lang="en-US">
              <a:solidFill>
                <a:prstClr val="black">
                  <a:tint val="75000"/>
                </a:prstClr>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p116"/>
          <p:cNvSpPr txBox="1">
            <a:spLocks noGrp="1"/>
          </p:cNvSpPr>
          <p:nvPr>
            <p:ph type="body" idx="1"/>
          </p:nvPr>
        </p:nvSpPr>
        <p:spPr>
          <a:xfrm>
            <a:off x="0" y="1190333"/>
            <a:ext cx="12192000" cy="4865600"/>
          </a:xfrm>
          <a:prstGeom prst="rect">
            <a:avLst/>
          </a:prstGeom>
          <a:noFill/>
          <a:ln>
            <a:noFill/>
          </a:ln>
        </p:spPr>
        <p:txBody>
          <a:bodyPr spcFirstLastPara="1" vert="horz" wrap="square" lIns="91433" tIns="45700" rIns="91433" bIns="45700" rtlCol="0" anchor="t" anchorCtr="0">
            <a:noAutofit/>
          </a:bodyPr>
          <a:lstStyle/>
          <a:p>
            <a:pPr marL="609585" indent="-457189">
              <a:lnSpc>
                <a:spcPct val="100000"/>
              </a:lnSpc>
              <a:spcBef>
                <a:spcPts val="1067"/>
              </a:spcBef>
              <a:buSzPts val="1800"/>
              <a:buFont typeface="Open Sans"/>
              <a:buChar char="•"/>
            </a:pPr>
            <a:r>
              <a:rPr lang="en" sz="2400">
                <a:latin typeface="Open Sans"/>
                <a:ea typeface="Open Sans"/>
                <a:cs typeface="Open Sans"/>
                <a:sym typeface="Open Sans"/>
              </a:rPr>
              <a:t>Hundreds of Ph. D. theses!</a:t>
            </a:r>
            <a:endParaRPr sz="2400">
              <a:latin typeface="Open Sans"/>
              <a:ea typeface="Open Sans"/>
              <a:cs typeface="Open Sans"/>
              <a:sym typeface="Open Sans"/>
            </a:endParaRPr>
          </a:p>
          <a:p>
            <a:pPr marL="609585" indent="-457189">
              <a:lnSpc>
                <a:spcPct val="100000"/>
              </a:lnSpc>
              <a:spcBef>
                <a:spcPts val="1067"/>
              </a:spcBef>
              <a:buSzPts val="1800"/>
              <a:buFont typeface="Open Sans"/>
              <a:buChar char="•"/>
            </a:pPr>
            <a:r>
              <a:rPr lang="en" sz="2400">
                <a:latin typeface="Open Sans"/>
                <a:ea typeface="Open Sans"/>
                <a:cs typeface="Open Sans"/>
                <a:sym typeface="Open Sans"/>
              </a:rPr>
              <a:t>What computations can be assisted by what ML in which of 9 scenarios</a:t>
            </a:r>
            <a:endParaRPr sz="2400">
              <a:latin typeface="Open Sans"/>
              <a:ea typeface="Open Sans"/>
              <a:cs typeface="Open Sans"/>
              <a:sym typeface="Open Sans"/>
            </a:endParaRPr>
          </a:p>
          <a:p>
            <a:pPr marL="1219170" lvl="1" indent="-457189">
              <a:lnSpc>
                <a:spcPct val="100000"/>
              </a:lnSpc>
              <a:spcBef>
                <a:spcPts val="533"/>
              </a:spcBef>
              <a:buSzPts val="1800"/>
              <a:buFont typeface="Open Sans"/>
              <a:buChar char="•"/>
            </a:pPr>
            <a:r>
              <a:rPr lang="en">
                <a:latin typeface="Open Sans"/>
                <a:ea typeface="Open Sans"/>
                <a:cs typeface="Open Sans"/>
                <a:sym typeface="Open Sans"/>
              </a:rPr>
              <a:t>What is performance of different DL (ML) choices in compute time and capability</a:t>
            </a:r>
            <a:endParaRPr>
              <a:latin typeface="Open Sans"/>
              <a:ea typeface="Open Sans"/>
              <a:cs typeface="Open Sans"/>
              <a:sym typeface="Open Sans"/>
            </a:endParaRPr>
          </a:p>
          <a:p>
            <a:pPr marL="1219170" lvl="1" indent="-457189">
              <a:lnSpc>
                <a:spcPct val="100000"/>
              </a:lnSpc>
              <a:spcBef>
                <a:spcPts val="533"/>
              </a:spcBef>
              <a:buSzPts val="1800"/>
              <a:buFont typeface="Open Sans"/>
              <a:buChar char="•"/>
            </a:pPr>
            <a:r>
              <a:rPr lang="en">
                <a:latin typeface="Open Sans"/>
                <a:ea typeface="Open Sans"/>
                <a:cs typeface="Open Sans"/>
                <a:sym typeface="Open Sans"/>
              </a:rPr>
              <a:t>What can we do with zettascale computing?</a:t>
            </a:r>
            <a:endParaRPr>
              <a:latin typeface="Open Sans"/>
              <a:ea typeface="Open Sans"/>
              <a:cs typeface="Open Sans"/>
              <a:sym typeface="Open Sans"/>
            </a:endParaRPr>
          </a:p>
          <a:p>
            <a:pPr marL="609585" indent="-457189">
              <a:lnSpc>
                <a:spcPct val="100000"/>
              </a:lnSpc>
              <a:spcBef>
                <a:spcPts val="1067"/>
              </a:spcBef>
              <a:buSzPts val="1800"/>
              <a:buFont typeface="Open Sans"/>
              <a:buChar char="•"/>
            </a:pPr>
            <a:r>
              <a:rPr lang="en" sz="2400">
                <a:latin typeface="Open Sans"/>
                <a:ea typeface="Open Sans"/>
                <a:cs typeface="Open Sans"/>
                <a:sym typeface="Open Sans"/>
              </a:rPr>
              <a:t>Redesign all algorithms so they can be ML-assisted</a:t>
            </a:r>
            <a:endParaRPr sz="2400">
              <a:latin typeface="Open Sans"/>
              <a:ea typeface="Open Sans"/>
              <a:cs typeface="Open Sans"/>
              <a:sym typeface="Open Sans"/>
            </a:endParaRPr>
          </a:p>
          <a:p>
            <a:pPr marL="609585" indent="-457189">
              <a:lnSpc>
                <a:spcPct val="100000"/>
              </a:lnSpc>
              <a:spcBef>
                <a:spcPts val="1067"/>
              </a:spcBef>
              <a:buSzPts val="1800"/>
              <a:buFont typeface="Open Sans"/>
              <a:buChar char="•"/>
            </a:pPr>
            <a:r>
              <a:rPr lang="en" sz="2400">
                <a:latin typeface="Open Sans"/>
                <a:ea typeface="Open Sans"/>
                <a:cs typeface="Open Sans"/>
                <a:sym typeface="Open Sans"/>
              </a:rPr>
              <a:t>Dynamic interplay (of data and control) between simulations and ML seems likely but not clear at present</a:t>
            </a:r>
            <a:endParaRPr sz="2400">
              <a:latin typeface="Open Sans"/>
              <a:ea typeface="Open Sans"/>
              <a:cs typeface="Open Sans"/>
              <a:sym typeface="Open Sans"/>
            </a:endParaRPr>
          </a:p>
          <a:p>
            <a:pPr marL="609585" indent="-457189">
              <a:lnSpc>
                <a:spcPct val="100000"/>
              </a:lnSpc>
              <a:spcBef>
                <a:spcPts val="1067"/>
              </a:spcBef>
              <a:buSzPts val="1800"/>
              <a:buFont typeface="Open Sans"/>
              <a:buChar char="•"/>
            </a:pPr>
            <a:r>
              <a:rPr lang="en" sz="2400">
                <a:latin typeface="Open Sans"/>
                <a:ea typeface="Open Sans"/>
                <a:cs typeface="Open Sans"/>
                <a:sym typeface="Open Sans"/>
              </a:rPr>
              <a:t>There ought to be important analogies between time series and this area (as simulations are 4D time series?)</a:t>
            </a:r>
            <a:endParaRPr sz="2400">
              <a:latin typeface="Open Sans"/>
              <a:ea typeface="Open Sans"/>
              <a:cs typeface="Open Sans"/>
              <a:sym typeface="Open Sans"/>
            </a:endParaRPr>
          </a:p>
          <a:p>
            <a:pPr marL="1219170" lvl="1" indent="-457189">
              <a:lnSpc>
                <a:spcPct val="100000"/>
              </a:lnSpc>
              <a:spcBef>
                <a:spcPts val="533"/>
              </a:spcBef>
              <a:buSzPts val="1800"/>
              <a:buFont typeface="Open Sans"/>
              <a:buChar char="•"/>
            </a:pPr>
            <a:r>
              <a:rPr lang="en">
                <a:latin typeface="Open Sans"/>
                <a:ea typeface="Open Sans"/>
                <a:cs typeface="Open Sans"/>
                <a:sym typeface="Open Sans"/>
              </a:rPr>
              <a:t>Exploit MLPerf examples?</a:t>
            </a:r>
            <a:endParaRPr>
              <a:latin typeface="Open Sans"/>
              <a:ea typeface="Open Sans"/>
              <a:cs typeface="Open Sans"/>
              <a:sym typeface="Open Sans"/>
            </a:endParaRPr>
          </a:p>
        </p:txBody>
      </p:sp>
      <p:cxnSp>
        <p:nvCxnSpPr>
          <p:cNvPr id="1060" name="Google Shape;1060;p116"/>
          <p:cNvCxnSpPr/>
          <p:nvPr/>
        </p:nvCxnSpPr>
        <p:spPr>
          <a:xfrm>
            <a:off x="480000" y="1088733"/>
            <a:ext cx="2517200" cy="0"/>
          </a:xfrm>
          <a:prstGeom prst="straightConnector1">
            <a:avLst/>
          </a:prstGeom>
          <a:noFill/>
          <a:ln w="19050" cap="flat" cmpd="sng">
            <a:solidFill>
              <a:srgbClr val="B30838"/>
            </a:solidFill>
            <a:prstDash val="solid"/>
            <a:round/>
            <a:headEnd type="none" w="med" len="med"/>
            <a:tailEnd type="none" w="med" len="med"/>
          </a:ln>
        </p:spPr>
      </p:cxnSp>
      <p:sp>
        <p:nvSpPr>
          <p:cNvPr id="1061" name="Google Shape;1061;p116"/>
          <p:cNvSpPr txBox="1">
            <a:spLocks noGrp="1"/>
          </p:cNvSpPr>
          <p:nvPr>
            <p:ph type="title"/>
          </p:nvPr>
        </p:nvSpPr>
        <p:spPr>
          <a:xfrm>
            <a:off x="480000" y="261133"/>
            <a:ext cx="10878800" cy="726000"/>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 sz="2933" dirty="0"/>
              <a:t>Computer Science Issues I</a:t>
            </a:r>
            <a:endParaRPr sz="2933" dirty="0"/>
          </a:p>
        </p:txBody>
      </p:sp>
      <p:sp>
        <p:nvSpPr>
          <p:cNvPr id="1062" name="Google Shape;1062;p116"/>
          <p:cNvSpPr txBox="1">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67</a:t>
            </a:fld>
            <a:endParaRPr/>
          </a:p>
        </p:txBody>
      </p:sp>
      <p:sp>
        <p:nvSpPr>
          <p:cNvPr id="2" name="Date Placeholder 1">
            <a:extLst>
              <a:ext uri="{FF2B5EF4-FFF2-40B4-BE49-F238E27FC236}">
                <a16:creationId xmlns:a16="http://schemas.microsoft.com/office/drawing/2014/main" id="{8A11D303-462C-4CC4-A3C8-7F5F6698E6DF}"/>
              </a:ext>
            </a:extLst>
          </p:cNvPr>
          <p:cNvSpPr>
            <a:spLocks noGrp="1"/>
          </p:cNvSpPr>
          <p:nvPr>
            <p:ph type="dt" sz="half" idx="10"/>
          </p:nvPr>
        </p:nvSpPr>
        <p:spPr/>
        <p:txBody>
          <a:bodyPr/>
          <a:lstStyle/>
          <a:p>
            <a:r>
              <a:rPr lang="en-US">
                <a:solidFill>
                  <a:prstClr val="black">
                    <a:tint val="75000"/>
                  </a:prstClr>
                </a:solidFill>
              </a:rPr>
              <a:t>9/17/2019</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067" name="Google Shape;1067;p117"/>
          <p:cNvSpPr txBox="1">
            <a:spLocks noGrp="1"/>
          </p:cNvSpPr>
          <p:nvPr>
            <p:ph type="body" idx="1"/>
          </p:nvPr>
        </p:nvSpPr>
        <p:spPr>
          <a:xfrm>
            <a:off x="120448" y="1191348"/>
            <a:ext cx="11978000" cy="3800000"/>
          </a:xfrm>
          <a:prstGeom prst="rect">
            <a:avLst/>
          </a:prstGeom>
          <a:noFill/>
          <a:ln>
            <a:noFill/>
          </a:ln>
        </p:spPr>
        <p:txBody>
          <a:bodyPr spcFirstLastPara="1" vert="horz" wrap="square" lIns="91433" tIns="45700" rIns="91433" bIns="45700" rtlCol="0" anchor="t" anchorCtr="0">
            <a:noAutofit/>
          </a:bodyPr>
          <a:lstStyle/>
          <a:p>
            <a:pPr marL="609585" indent="-457189">
              <a:lnSpc>
                <a:spcPct val="115000"/>
              </a:lnSpc>
              <a:spcBef>
                <a:spcPts val="1067"/>
              </a:spcBef>
              <a:buSzPts val="1800"/>
              <a:buFont typeface="Open Sans"/>
              <a:buChar char="•"/>
            </a:pPr>
            <a:r>
              <a:rPr lang="en" sz="2400" dirty="0">
                <a:latin typeface="Open Sans"/>
                <a:ea typeface="Open Sans"/>
                <a:cs typeface="Open Sans"/>
                <a:sym typeface="Open Sans"/>
              </a:rPr>
              <a:t>Little study of best ANN structure especially for hardest cases such as “predict fields from fields” and ML assisted data assimilation</a:t>
            </a:r>
            <a:endParaRPr sz="2400" dirty="0">
              <a:latin typeface="Open Sans"/>
              <a:ea typeface="Open Sans"/>
              <a:cs typeface="Open Sans"/>
              <a:sym typeface="Open Sans"/>
            </a:endParaRPr>
          </a:p>
          <a:p>
            <a:pPr marL="1219170" lvl="1" indent="-457189">
              <a:lnSpc>
                <a:spcPct val="115000"/>
              </a:lnSpc>
              <a:spcBef>
                <a:spcPts val="1067"/>
              </a:spcBef>
              <a:buSzPts val="1800"/>
              <a:buFont typeface="Open Sans"/>
              <a:buChar char="•"/>
            </a:pPr>
            <a:r>
              <a:rPr lang="en" dirty="0">
                <a:latin typeface="Open Sans"/>
                <a:ea typeface="Open Sans"/>
                <a:cs typeface="Open Sans"/>
                <a:sym typeface="Open Sans"/>
              </a:rPr>
              <a:t>Not known how large training set needs to be. </a:t>
            </a:r>
            <a:endParaRPr dirty="0">
              <a:latin typeface="Open Sans"/>
              <a:ea typeface="Open Sans"/>
              <a:cs typeface="Open Sans"/>
              <a:sym typeface="Open Sans"/>
            </a:endParaRPr>
          </a:p>
          <a:p>
            <a:pPr marL="1219170" lvl="1" indent="-457189">
              <a:lnSpc>
                <a:spcPct val="115000"/>
              </a:lnSpc>
              <a:spcBef>
                <a:spcPts val="1067"/>
              </a:spcBef>
              <a:buSzPts val="1800"/>
              <a:buFont typeface="Open Sans"/>
              <a:buChar char="•"/>
            </a:pPr>
            <a:r>
              <a:rPr lang="en" dirty="0">
                <a:latin typeface="Open Sans"/>
                <a:ea typeface="Open Sans"/>
                <a:cs typeface="Open Sans"/>
                <a:sym typeface="Open Sans"/>
              </a:rPr>
              <a:t>Most published data has quite small training sets</a:t>
            </a:r>
            <a:endParaRPr dirty="0">
              <a:latin typeface="Open Sans"/>
              <a:ea typeface="Open Sans"/>
              <a:cs typeface="Open Sans"/>
              <a:sym typeface="Open Sans"/>
            </a:endParaRPr>
          </a:p>
          <a:p>
            <a:pPr marL="609585" indent="-457189">
              <a:lnSpc>
                <a:spcPct val="115000"/>
              </a:lnSpc>
              <a:spcBef>
                <a:spcPts val="1067"/>
              </a:spcBef>
              <a:buSzPts val="1800"/>
              <a:buFont typeface="Open Sans"/>
              <a:buChar char="•"/>
            </a:pPr>
            <a:r>
              <a:rPr lang="en" sz="2400" dirty="0">
                <a:latin typeface="Open Sans"/>
                <a:ea typeface="Open Sans"/>
                <a:cs typeface="Open Sans"/>
                <a:sym typeface="Open Sans"/>
              </a:rPr>
              <a:t>I am surprised that there is not a rush to get effective performances on simulations of exascale and zettascale on current machines</a:t>
            </a:r>
            <a:endParaRPr sz="2400" dirty="0">
              <a:latin typeface="Open Sans"/>
              <a:ea typeface="Open Sans"/>
              <a:cs typeface="Open Sans"/>
              <a:sym typeface="Open Sans"/>
            </a:endParaRPr>
          </a:p>
          <a:p>
            <a:pPr marL="609585" indent="-457189">
              <a:lnSpc>
                <a:spcPct val="115000"/>
              </a:lnSpc>
              <a:spcBef>
                <a:spcPts val="1067"/>
              </a:spcBef>
              <a:buSzPts val="1800"/>
              <a:buFont typeface="Open Sans"/>
              <a:buChar char="•"/>
            </a:pPr>
            <a:r>
              <a:rPr lang="en" sz="2400" dirty="0">
                <a:latin typeface="Open Sans"/>
                <a:ea typeface="Open Sans"/>
                <a:cs typeface="Open Sans"/>
                <a:sym typeface="Open Sans"/>
              </a:rPr>
              <a:t>Interesting load balancing issues if in parallel case some points learnt using surrogates and some points calculated from scratch</a:t>
            </a:r>
            <a:endParaRPr sz="2400" dirty="0">
              <a:latin typeface="Open Sans"/>
              <a:ea typeface="Open Sans"/>
              <a:cs typeface="Open Sans"/>
              <a:sym typeface="Open Sans"/>
            </a:endParaRPr>
          </a:p>
          <a:p>
            <a:pPr marL="609585" indent="-457189">
              <a:lnSpc>
                <a:spcPct val="115000"/>
              </a:lnSpc>
              <a:spcBef>
                <a:spcPts val="1067"/>
              </a:spcBef>
              <a:buSzPts val="1800"/>
              <a:buFont typeface="Open Sans"/>
              <a:buChar char="•"/>
            </a:pPr>
            <a:r>
              <a:rPr lang="en" sz="2400" dirty="0">
                <a:latin typeface="Open Sans"/>
                <a:ea typeface="Open Sans"/>
                <a:cs typeface="Open Sans"/>
                <a:sym typeface="Open Sans"/>
              </a:rPr>
              <a:t>Little or no study of either predicting errors or in fact of getting floating point numbers from deep learning.</a:t>
            </a:r>
            <a:endParaRPr sz="2400" dirty="0">
              <a:latin typeface="Open Sans"/>
              <a:ea typeface="Open Sans"/>
              <a:cs typeface="Open Sans"/>
              <a:sym typeface="Open Sans"/>
            </a:endParaRPr>
          </a:p>
        </p:txBody>
      </p:sp>
      <p:cxnSp>
        <p:nvCxnSpPr>
          <p:cNvPr id="1069" name="Google Shape;1069;p117"/>
          <p:cNvCxnSpPr/>
          <p:nvPr/>
        </p:nvCxnSpPr>
        <p:spPr>
          <a:xfrm>
            <a:off x="574233" y="1291933"/>
            <a:ext cx="2517200" cy="0"/>
          </a:xfrm>
          <a:prstGeom prst="straightConnector1">
            <a:avLst/>
          </a:prstGeom>
          <a:noFill/>
          <a:ln w="19050" cap="flat" cmpd="sng">
            <a:solidFill>
              <a:srgbClr val="B30838"/>
            </a:solidFill>
            <a:prstDash val="solid"/>
            <a:round/>
            <a:headEnd type="none" w="med" len="med"/>
            <a:tailEnd type="none" w="med" len="med"/>
          </a:ln>
        </p:spPr>
      </p:cxnSp>
      <p:sp>
        <p:nvSpPr>
          <p:cNvPr id="1070" name="Google Shape;1070;p117"/>
          <p:cNvSpPr txBox="1">
            <a:spLocks noGrp="1"/>
          </p:cNvSpPr>
          <p:nvPr>
            <p:ph type="title"/>
          </p:nvPr>
        </p:nvSpPr>
        <p:spPr>
          <a:xfrm>
            <a:off x="480000" y="464333"/>
            <a:ext cx="10878800" cy="726000"/>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 sz="2933"/>
              <a:t>Computer Science Issues II</a:t>
            </a:r>
            <a:endParaRPr sz="2933"/>
          </a:p>
        </p:txBody>
      </p:sp>
      <p:sp>
        <p:nvSpPr>
          <p:cNvPr id="1071" name="Google Shape;1071;p117"/>
          <p:cNvSpPr txBox="1">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68</a:t>
            </a:fld>
            <a:endParaRPr/>
          </a:p>
        </p:txBody>
      </p:sp>
      <p:sp>
        <p:nvSpPr>
          <p:cNvPr id="2" name="Date Placeholder 1">
            <a:extLst>
              <a:ext uri="{FF2B5EF4-FFF2-40B4-BE49-F238E27FC236}">
                <a16:creationId xmlns:a16="http://schemas.microsoft.com/office/drawing/2014/main" id="{472525A1-1EEA-408A-AA51-BD3E62AC214A}"/>
              </a:ext>
            </a:extLst>
          </p:cNvPr>
          <p:cNvSpPr>
            <a:spLocks noGrp="1"/>
          </p:cNvSpPr>
          <p:nvPr>
            <p:ph type="dt" sz="half" idx="10"/>
          </p:nvPr>
        </p:nvSpPr>
        <p:spPr/>
        <p:txBody>
          <a:bodyPr/>
          <a:lstStyle/>
          <a:p>
            <a:r>
              <a:rPr lang="en-US">
                <a:solidFill>
                  <a:prstClr val="black">
                    <a:tint val="75000"/>
                  </a:prstClr>
                </a:solidFill>
              </a:rPr>
              <a:t>9/17/2019</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pic>
        <p:nvPicPr>
          <p:cNvPr id="1103" name="Google Shape;1103;p121"/>
          <p:cNvPicPr preferRelativeResize="0"/>
          <p:nvPr/>
        </p:nvPicPr>
        <p:blipFill>
          <a:blip r:embed="rId3">
            <a:alphaModFix/>
          </a:blip>
          <a:stretch>
            <a:fillRect/>
          </a:stretch>
        </p:blipFill>
        <p:spPr>
          <a:xfrm>
            <a:off x="0" y="0"/>
            <a:ext cx="12192000" cy="6858000"/>
          </a:xfrm>
          <a:prstGeom prst="rect">
            <a:avLst/>
          </a:prstGeom>
          <a:noFill/>
          <a:ln>
            <a:noFill/>
          </a:ln>
        </p:spPr>
      </p:pic>
      <p:sp>
        <p:nvSpPr>
          <p:cNvPr id="1104" name="Google Shape;1104;p121"/>
          <p:cNvSpPr/>
          <p:nvPr/>
        </p:nvSpPr>
        <p:spPr>
          <a:xfrm>
            <a:off x="-42233" y="-6667"/>
            <a:ext cx="12341200" cy="6864800"/>
          </a:xfrm>
          <a:prstGeom prst="rect">
            <a:avLst/>
          </a:prstGeom>
          <a:solidFill>
            <a:srgbClr val="FFFFFF">
              <a:alpha val="62720"/>
            </a:srgbClr>
          </a:solidFill>
          <a:ln>
            <a:noFill/>
          </a:ln>
        </p:spPr>
        <p:txBody>
          <a:bodyPr spcFirstLastPara="1" wrap="square" lIns="121900" tIns="121900" rIns="121900" bIns="121900" anchor="ctr" anchorCtr="0">
            <a:noAutofit/>
          </a:bodyPr>
          <a:lstStyle/>
          <a:p>
            <a:endParaRPr sz="2400"/>
          </a:p>
        </p:txBody>
      </p:sp>
      <p:sp>
        <p:nvSpPr>
          <p:cNvPr id="1105" name="Google Shape;1105;p121"/>
          <p:cNvSpPr/>
          <p:nvPr/>
        </p:nvSpPr>
        <p:spPr>
          <a:xfrm>
            <a:off x="0" y="2092400"/>
            <a:ext cx="10464400" cy="2673200"/>
          </a:xfrm>
          <a:prstGeom prst="rect">
            <a:avLst/>
          </a:prstGeom>
          <a:solidFill>
            <a:srgbClr val="666666"/>
          </a:solidFill>
          <a:ln>
            <a:noFill/>
          </a:ln>
        </p:spPr>
        <p:txBody>
          <a:bodyPr spcFirstLastPara="1" wrap="square" lIns="121900" tIns="121900" rIns="121900" bIns="121900" anchor="ctr" anchorCtr="0">
            <a:noAutofit/>
          </a:bodyPr>
          <a:lstStyle/>
          <a:p>
            <a:endParaRPr sz="2400"/>
          </a:p>
        </p:txBody>
      </p:sp>
      <p:sp>
        <p:nvSpPr>
          <p:cNvPr id="1106" name="Google Shape;1106;p121"/>
          <p:cNvSpPr txBox="1">
            <a:spLocks noGrp="1"/>
          </p:cNvSpPr>
          <p:nvPr>
            <p:ph type="ctrTitle"/>
          </p:nvPr>
        </p:nvSpPr>
        <p:spPr>
          <a:xfrm>
            <a:off x="414155" y="2092267"/>
            <a:ext cx="9144000" cy="2387600"/>
          </a:xfrm>
          <a:prstGeom prst="rect">
            <a:avLst/>
          </a:prstGeom>
        </p:spPr>
        <p:txBody>
          <a:bodyPr spcFirstLastPara="1" vert="horz" wrap="square" lIns="121900" tIns="121900" rIns="121900" bIns="121900" rtlCol="0" anchor="ctr" anchorCtr="0">
            <a:noAutofit/>
          </a:bodyPr>
          <a:lstStyle/>
          <a:p>
            <a:r>
              <a:rPr lang="en" dirty="0">
                <a:solidFill>
                  <a:srgbClr val="FFFFFF"/>
                </a:solidFill>
                <a:latin typeface="Open Sans"/>
                <a:ea typeface="Open Sans"/>
                <a:cs typeface="Open Sans"/>
                <a:sym typeface="Open Sans"/>
              </a:rPr>
              <a:t>Conclusions</a:t>
            </a:r>
            <a:endParaRPr dirty="0">
              <a:solidFill>
                <a:srgbClr val="FFFFFF"/>
              </a:solidFill>
            </a:endParaRPr>
          </a:p>
        </p:txBody>
      </p:sp>
      <p:cxnSp>
        <p:nvCxnSpPr>
          <p:cNvPr id="1107" name="Google Shape;1107;p121"/>
          <p:cNvCxnSpPr/>
          <p:nvPr/>
        </p:nvCxnSpPr>
        <p:spPr>
          <a:xfrm>
            <a:off x="0" y="4765600"/>
            <a:ext cx="10466400" cy="0"/>
          </a:xfrm>
          <a:prstGeom prst="straightConnector1">
            <a:avLst/>
          </a:prstGeom>
          <a:noFill/>
          <a:ln w="28575" cap="flat" cmpd="sng">
            <a:solidFill>
              <a:srgbClr val="B30838"/>
            </a:solidFill>
            <a:prstDash val="solid"/>
            <a:round/>
            <a:headEnd type="none" w="med" len="med"/>
            <a:tailEnd type="none" w="med" len="med"/>
          </a:ln>
        </p:spPr>
      </p:cxnSp>
      <p:sp>
        <p:nvSpPr>
          <p:cNvPr id="3" name="Date Placeholder 2">
            <a:extLst>
              <a:ext uri="{FF2B5EF4-FFF2-40B4-BE49-F238E27FC236}">
                <a16:creationId xmlns:a16="http://schemas.microsoft.com/office/drawing/2014/main" id="{2D70D552-7112-4886-80B1-5522936799EE}"/>
              </a:ext>
            </a:extLst>
          </p:cNvPr>
          <p:cNvSpPr>
            <a:spLocks noGrp="1"/>
          </p:cNvSpPr>
          <p:nvPr>
            <p:ph type="dt" sz="half" idx="10"/>
          </p:nvPr>
        </p:nvSpPr>
        <p:spPr/>
        <p:txBody>
          <a:bodyPr/>
          <a:lstStyle/>
          <a:p>
            <a:r>
              <a:rPr lang="en-US">
                <a:solidFill>
                  <a:prstClr val="black">
                    <a:tint val="75000"/>
                  </a:prstClr>
                </a:solidFill>
              </a:rPr>
              <a:t>9/17/2019</a:t>
            </a:r>
          </a:p>
        </p:txBody>
      </p:sp>
      <p:sp>
        <p:nvSpPr>
          <p:cNvPr id="4" name="Slide Number Placeholder 3">
            <a:extLst>
              <a:ext uri="{FF2B5EF4-FFF2-40B4-BE49-F238E27FC236}">
                <a16:creationId xmlns:a16="http://schemas.microsoft.com/office/drawing/2014/main" id="{CD6B72B7-8FA4-414C-B771-9270F296A63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69</a:t>
            </a:fld>
            <a:endParaRPr lang="en-US">
              <a:solidFill>
                <a:prstClr val="black">
                  <a:tint val="75000"/>
                </a:prst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7" name="Google Shape;417;p57"/>
          <p:cNvSpPr/>
          <p:nvPr/>
        </p:nvSpPr>
        <p:spPr>
          <a:xfrm>
            <a:off x="9241800" y="17967"/>
            <a:ext cx="2959200" cy="6176800"/>
          </a:xfrm>
          <a:prstGeom prst="rect">
            <a:avLst/>
          </a:prstGeom>
          <a:solidFill>
            <a:srgbClr val="F3F3F3"/>
          </a:solidFill>
          <a:ln>
            <a:noFill/>
          </a:ln>
        </p:spPr>
        <p:txBody>
          <a:bodyPr spcFirstLastPara="1" wrap="square" lIns="121900" tIns="121900" rIns="121900" bIns="121900" anchor="ctr" anchorCtr="0">
            <a:noAutofit/>
          </a:bodyPr>
          <a:lstStyle/>
          <a:p>
            <a:endParaRPr sz="2400"/>
          </a:p>
        </p:txBody>
      </p:sp>
      <p:sp>
        <p:nvSpPr>
          <p:cNvPr id="418" name="Google Shape;418;p57"/>
          <p:cNvSpPr txBox="1"/>
          <p:nvPr/>
        </p:nvSpPr>
        <p:spPr>
          <a:xfrm>
            <a:off x="9132833" y="5421900"/>
            <a:ext cx="3068000" cy="531600"/>
          </a:xfrm>
          <a:prstGeom prst="rect">
            <a:avLst/>
          </a:prstGeom>
          <a:noFill/>
          <a:ln>
            <a:noFill/>
          </a:ln>
        </p:spPr>
        <p:txBody>
          <a:bodyPr spcFirstLastPara="1" wrap="square" lIns="121900" tIns="121900" rIns="121900" bIns="121900" anchor="t" anchorCtr="0">
            <a:noAutofit/>
          </a:bodyPr>
          <a:lstStyle/>
          <a:p>
            <a:pPr marL="609585" indent="-397923">
              <a:lnSpc>
                <a:spcPct val="115000"/>
              </a:lnSpc>
              <a:buClr>
                <a:srgbClr val="999999"/>
              </a:buClr>
              <a:buSzPts val="1100"/>
              <a:buFont typeface="Open Sans"/>
              <a:buChar char="➔"/>
            </a:pPr>
            <a:r>
              <a:rPr lang="en" sz="1467" b="1">
                <a:solidFill>
                  <a:srgbClr val="999999"/>
                </a:solidFill>
                <a:latin typeface="Open Sans"/>
                <a:ea typeface="Open Sans"/>
                <a:cs typeface="Open Sans"/>
                <a:sym typeface="Open Sans"/>
              </a:rPr>
              <a:t>Cyberinfrastructure</a:t>
            </a:r>
            <a:endParaRPr sz="1467" b="1">
              <a:solidFill>
                <a:srgbClr val="999999"/>
              </a:solidFill>
              <a:latin typeface="Open Sans"/>
              <a:ea typeface="Open Sans"/>
              <a:cs typeface="Open Sans"/>
              <a:sym typeface="Open Sans"/>
            </a:endParaRPr>
          </a:p>
        </p:txBody>
      </p:sp>
      <p:sp>
        <p:nvSpPr>
          <p:cNvPr id="419" name="Google Shape;419;p57"/>
          <p:cNvSpPr txBox="1"/>
          <p:nvPr/>
        </p:nvSpPr>
        <p:spPr>
          <a:xfrm>
            <a:off x="9132833" y="5021733"/>
            <a:ext cx="2870400" cy="531600"/>
          </a:xfrm>
          <a:prstGeom prst="rect">
            <a:avLst/>
          </a:prstGeom>
          <a:noFill/>
          <a:ln>
            <a:noFill/>
          </a:ln>
        </p:spPr>
        <p:txBody>
          <a:bodyPr spcFirstLastPara="1" wrap="square" lIns="121900" tIns="121900" rIns="121900" bIns="121900" anchor="t" anchorCtr="0">
            <a:noAutofit/>
          </a:bodyPr>
          <a:lstStyle/>
          <a:p>
            <a:pPr marL="609585" indent="-397923">
              <a:lnSpc>
                <a:spcPct val="115000"/>
              </a:lnSpc>
              <a:buClr>
                <a:srgbClr val="1155CC"/>
              </a:buClr>
              <a:buSzPts val="1100"/>
              <a:buFont typeface="Open Sans"/>
              <a:buChar char="➔"/>
            </a:pPr>
            <a:r>
              <a:rPr lang="en" sz="1467" b="1">
                <a:solidFill>
                  <a:srgbClr val="1155CC"/>
                </a:solidFill>
                <a:latin typeface="Open Sans"/>
                <a:ea typeface="Open Sans"/>
                <a:cs typeface="Open Sans"/>
                <a:sym typeface="Open Sans"/>
              </a:rPr>
              <a:t>Fog Computing</a:t>
            </a:r>
            <a:endParaRPr sz="1467" b="1">
              <a:solidFill>
                <a:srgbClr val="1155CC"/>
              </a:solidFill>
              <a:latin typeface="Open Sans"/>
              <a:ea typeface="Open Sans"/>
              <a:cs typeface="Open Sans"/>
              <a:sym typeface="Open Sans"/>
            </a:endParaRPr>
          </a:p>
        </p:txBody>
      </p:sp>
      <p:sp>
        <p:nvSpPr>
          <p:cNvPr id="420" name="Google Shape;420;p57"/>
          <p:cNvSpPr txBox="1"/>
          <p:nvPr/>
        </p:nvSpPr>
        <p:spPr>
          <a:xfrm>
            <a:off x="9132833" y="3767300"/>
            <a:ext cx="2652800" cy="531600"/>
          </a:xfrm>
          <a:prstGeom prst="rect">
            <a:avLst/>
          </a:prstGeom>
          <a:noFill/>
          <a:ln>
            <a:noFill/>
          </a:ln>
        </p:spPr>
        <p:txBody>
          <a:bodyPr spcFirstLastPara="1" wrap="square" lIns="121900" tIns="121900" rIns="121900" bIns="121900" anchor="t" anchorCtr="0">
            <a:noAutofit/>
          </a:bodyPr>
          <a:lstStyle/>
          <a:p>
            <a:pPr marL="609585" indent="-397923">
              <a:lnSpc>
                <a:spcPct val="115000"/>
              </a:lnSpc>
              <a:buClr>
                <a:srgbClr val="0B5394"/>
              </a:buClr>
              <a:buSzPts val="1100"/>
              <a:buFont typeface="Open Sans"/>
              <a:buChar char="➔"/>
            </a:pPr>
            <a:r>
              <a:rPr lang="en" sz="1467" b="1">
                <a:solidFill>
                  <a:srgbClr val="0B5394"/>
                </a:solidFill>
                <a:latin typeface="Open Sans"/>
                <a:ea typeface="Open Sans"/>
                <a:cs typeface="Open Sans"/>
                <a:sym typeface="Open Sans"/>
              </a:rPr>
              <a:t>HPC</a:t>
            </a:r>
            <a:endParaRPr sz="1467" b="1">
              <a:solidFill>
                <a:srgbClr val="0B5394"/>
              </a:solidFill>
              <a:latin typeface="Open Sans"/>
              <a:ea typeface="Open Sans"/>
              <a:cs typeface="Open Sans"/>
              <a:sym typeface="Open Sans"/>
            </a:endParaRPr>
          </a:p>
        </p:txBody>
      </p:sp>
      <p:sp>
        <p:nvSpPr>
          <p:cNvPr id="421" name="Google Shape;421;p57"/>
          <p:cNvSpPr txBox="1"/>
          <p:nvPr/>
        </p:nvSpPr>
        <p:spPr>
          <a:xfrm>
            <a:off x="9132833" y="2411267"/>
            <a:ext cx="3068000" cy="531600"/>
          </a:xfrm>
          <a:prstGeom prst="rect">
            <a:avLst/>
          </a:prstGeom>
          <a:noFill/>
          <a:ln>
            <a:noFill/>
          </a:ln>
        </p:spPr>
        <p:txBody>
          <a:bodyPr spcFirstLastPara="1" wrap="square" lIns="121900" tIns="121900" rIns="121900" bIns="121900" anchor="t" anchorCtr="0">
            <a:noAutofit/>
          </a:bodyPr>
          <a:lstStyle/>
          <a:p>
            <a:pPr marL="609585" indent="-397923">
              <a:lnSpc>
                <a:spcPct val="115000"/>
              </a:lnSpc>
              <a:buClr>
                <a:srgbClr val="E2A91A"/>
              </a:buClr>
              <a:buSzPts val="1100"/>
              <a:buFont typeface="Open Sans"/>
              <a:buChar char="➔"/>
            </a:pPr>
            <a:r>
              <a:rPr lang="en" sz="1467" b="1">
                <a:solidFill>
                  <a:srgbClr val="E2A91A"/>
                </a:solidFill>
                <a:latin typeface="Open Sans"/>
                <a:ea typeface="Open Sans"/>
                <a:cs typeface="Open Sans"/>
                <a:sym typeface="Open Sans"/>
              </a:rPr>
              <a:t>Parallel Computing (Programming Paradigm)</a:t>
            </a:r>
            <a:endParaRPr sz="1467" b="1">
              <a:solidFill>
                <a:srgbClr val="E2A91A"/>
              </a:solidFill>
              <a:latin typeface="Open Sans"/>
              <a:ea typeface="Open Sans"/>
              <a:cs typeface="Open Sans"/>
              <a:sym typeface="Open Sans"/>
            </a:endParaRPr>
          </a:p>
        </p:txBody>
      </p:sp>
      <p:sp>
        <p:nvSpPr>
          <p:cNvPr id="422" name="Google Shape;422;p57"/>
          <p:cNvSpPr/>
          <p:nvPr/>
        </p:nvSpPr>
        <p:spPr>
          <a:xfrm>
            <a:off x="611433" y="1411600"/>
            <a:ext cx="1564400" cy="6580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sp>
        <p:nvSpPr>
          <p:cNvPr id="423" name="Google Shape;423;p57"/>
          <p:cNvSpPr/>
          <p:nvPr/>
        </p:nvSpPr>
        <p:spPr>
          <a:xfrm>
            <a:off x="4729333" y="1411600"/>
            <a:ext cx="530800" cy="3116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sp>
        <p:nvSpPr>
          <p:cNvPr id="424" name="Google Shape;424;p57"/>
          <p:cNvSpPr/>
          <p:nvPr/>
        </p:nvSpPr>
        <p:spPr>
          <a:xfrm>
            <a:off x="1456600" y="1474533"/>
            <a:ext cx="2211600" cy="2488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sp>
        <p:nvSpPr>
          <p:cNvPr id="425" name="Google Shape;425;p57"/>
          <p:cNvSpPr txBox="1"/>
          <p:nvPr/>
        </p:nvSpPr>
        <p:spPr>
          <a:xfrm>
            <a:off x="9132833" y="4594600"/>
            <a:ext cx="2870400" cy="531600"/>
          </a:xfrm>
          <a:prstGeom prst="rect">
            <a:avLst/>
          </a:prstGeom>
          <a:noFill/>
          <a:ln>
            <a:noFill/>
          </a:ln>
        </p:spPr>
        <p:txBody>
          <a:bodyPr spcFirstLastPara="1" wrap="square" lIns="121900" tIns="121900" rIns="121900" bIns="121900" anchor="t" anchorCtr="0">
            <a:noAutofit/>
          </a:bodyPr>
          <a:lstStyle/>
          <a:p>
            <a:pPr marL="609585" indent="-397923">
              <a:lnSpc>
                <a:spcPct val="115000"/>
              </a:lnSpc>
              <a:buClr>
                <a:srgbClr val="B45F06"/>
              </a:buClr>
              <a:buSzPts val="1100"/>
              <a:buFont typeface="Open Sans"/>
              <a:buChar char="➔"/>
            </a:pPr>
            <a:r>
              <a:rPr lang="en" sz="1467" b="1">
                <a:solidFill>
                  <a:srgbClr val="B45F06"/>
                </a:solidFill>
                <a:latin typeface="Open Sans"/>
                <a:ea typeface="Open Sans"/>
                <a:cs typeface="Open Sans"/>
                <a:sym typeface="Open Sans"/>
              </a:rPr>
              <a:t>Edge Computing</a:t>
            </a:r>
            <a:endParaRPr sz="1467" b="1">
              <a:solidFill>
                <a:srgbClr val="B45F06"/>
              </a:solidFill>
              <a:latin typeface="Open Sans"/>
              <a:ea typeface="Open Sans"/>
              <a:cs typeface="Open Sans"/>
              <a:sym typeface="Open Sans"/>
            </a:endParaRPr>
          </a:p>
        </p:txBody>
      </p:sp>
      <p:pic>
        <p:nvPicPr>
          <p:cNvPr id="426" name="Google Shape;426;p57"/>
          <p:cNvPicPr preferRelativeResize="0"/>
          <p:nvPr/>
        </p:nvPicPr>
        <p:blipFill rotWithShape="1">
          <a:blip r:embed="rId3">
            <a:alphaModFix/>
          </a:blip>
          <a:srcRect l="98" t="3211" r="1804" b="634"/>
          <a:stretch/>
        </p:blipFill>
        <p:spPr>
          <a:xfrm>
            <a:off x="14539" y="1411600"/>
            <a:ext cx="9100236" cy="4652333"/>
          </a:xfrm>
          <a:prstGeom prst="rect">
            <a:avLst/>
          </a:prstGeom>
          <a:noFill/>
          <a:ln>
            <a:noFill/>
          </a:ln>
        </p:spPr>
      </p:pic>
      <p:sp>
        <p:nvSpPr>
          <p:cNvPr id="427" name="Google Shape;427;p57"/>
          <p:cNvSpPr/>
          <p:nvPr/>
        </p:nvSpPr>
        <p:spPr>
          <a:xfrm>
            <a:off x="690200" y="1411600"/>
            <a:ext cx="6529600" cy="5316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sp>
        <p:nvSpPr>
          <p:cNvPr id="428" name="Google Shape;428;p57"/>
          <p:cNvSpPr txBox="1">
            <a:spLocks noGrp="1"/>
          </p:cNvSpPr>
          <p:nvPr>
            <p:ph type="sldNum" idx="2"/>
          </p:nvPr>
        </p:nvSpPr>
        <p:spPr>
          <a:xfrm>
            <a:off x="11511283" y="6295533"/>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t>7</a:t>
            </a:fld>
            <a:endParaRPr dirty="0"/>
          </a:p>
        </p:txBody>
      </p:sp>
      <p:sp>
        <p:nvSpPr>
          <p:cNvPr id="429" name="Google Shape;429;p57"/>
          <p:cNvSpPr txBox="1">
            <a:spLocks noGrp="1"/>
          </p:cNvSpPr>
          <p:nvPr>
            <p:ph type="ctrTitle" idx="4294967295"/>
          </p:nvPr>
        </p:nvSpPr>
        <p:spPr>
          <a:xfrm>
            <a:off x="277633" y="222467"/>
            <a:ext cx="8679200" cy="930000"/>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 sz="2133" b="0">
                <a:solidFill>
                  <a:srgbClr val="434343"/>
                </a:solidFill>
                <a:latin typeface="Open Sans SemiBold"/>
                <a:ea typeface="Open Sans SemiBold"/>
                <a:cs typeface="Open Sans SemiBold"/>
                <a:sym typeface="Open Sans SemiBold"/>
              </a:rPr>
              <a:t>Some smaller areas: Google Trends last 5 years </a:t>
            </a:r>
            <a:r>
              <a:rPr lang="en" sz="2133" b="0" i="1">
                <a:solidFill>
                  <a:srgbClr val="434343"/>
                </a:solidFill>
                <a:latin typeface="Open Sans SemiBold"/>
                <a:ea typeface="Open Sans SemiBold"/>
                <a:cs typeface="Open Sans SemiBold"/>
                <a:sym typeface="Open Sans SemiBold"/>
              </a:rPr>
              <a:t>(Topics unless otherwise stated)</a:t>
            </a:r>
            <a:endParaRPr sz="1467">
              <a:solidFill>
                <a:srgbClr val="434343"/>
              </a:solidFill>
              <a:latin typeface="Open Sans"/>
              <a:ea typeface="Open Sans"/>
              <a:cs typeface="Open Sans"/>
              <a:sym typeface="Open Sans"/>
            </a:endParaRPr>
          </a:p>
        </p:txBody>
      </p:sp>
      <p:cxnSp>
        <p:nvCxnSpPr>
          <p:cNvPr id="430" name="Google Shape;430;p57"/>
          <p:cNvCxnSpPr/>
          <p:nvPr/>
        </p:nvCxnSpPr>
        <p:spPr>
          <a:xfrm>
            <a:off x="371033" y="1254067"/>
            <a:ext cx="2517200" cy="0"/>
          </a:xfrm>
          <a:prstGeom prst="straightConnector1">
            <a:avLst/>
          </a:prstGeom>
          <a:noFill/>
          <a:ln w="19050" cap="flat" cmpd="sng">
            <a:solidFill>
              <a:srgbClr val="B30838"/>
            </a:solidFill>
            <a:prstDash val="solid"/>
            <a:round/>
            <a:headEnd type="none" w="med" len="med"/>
            <a:tailEnd type="none" w="med" len="med"/>
          </a:ln>
        </p:spPr>
      </p:cxnSp>
      <p:sp>
        <p:nvSpPr>
          <p:cNvPr id="2" name="Date Placeholder 1">
            <a:extLst>
              <a:ext uri="{FF2B5EF4-FFF2-40B4-BE49-F238E27FC236}">
                <a16:creationId xmlns:a16="http://schemas.microsoft.com/office/drawing/2014/main" id="{CA42BFB0-34D7-4D29-86E0-C9395AC812AD}"/>
              </a:ext>
            </a:extLst>
          </p:cNvPr>
          <p:cNvSpPr>
            <a:spLocks noGrp="1"/>
          </p:cNvSpPr>
          <p:nvPr>
            <p:ph type="dt" sz="half" idx="10"/>
          </p:nvPr>
        </p:nvSpPr>
        <p:spPr/>
        <p:txBody>
          <a:bodyPr/>
          <a:lstStyle/>
          <a:p>
            <a:r>
              <a:rPr lang="en-US">
                <a:solidFill>
                  <a:prstClr val="black">
                    <a:tint val="75000"/>
                  </a:prstClr>
                </a:solidFill>
              </a:rPr>
              <a:t>9/17/2019</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p122"/>
          <p:cNvSpPr txBox="1">
            <a:spLocks noGrp="1"/>
          </p:cNvSpPr>
          <p:nvPr>
            <p:ph type="body" idx="1"/>
          </p:nvPr>
        </p:nvSpPr>
        <p:spPr>
          <a:xfrm>
            <a:off x="1773933" y="1429633"/>
            <a:ext cx="10289600" cy="4885600"/>
          </a:xfrm>
          <a:prstGeom prst="rect">
            <a:avLst/>
          </a:prstGeom>
          <a:noFill/>
          <a:ln>
            <a:noFill/>
          </a:ln>
        </p:spPr>
        <p:txBody>
          <a:bodyPr spcFirstLastPara="1" vert="horz" wrap="square" lIns="91433" tIns="45700" rIns="91433" bIns="45700" rtlCol="0" anchor="t" anchorCtr="0">
            <a:noAutofit/>
          </a:bodyPr>
          <a:lstStyle/>
          <a:p>
            <a:pPr marL="609585" indent="-423323">
              <a:lnSpc>
                <a:spcPct val="115000"/>
              </a:lnSpc>
              <a:spcBef>
                <a:spcPts val="0"/>
              </a:spcBef>
              <a:buSzPts val="1400"/>
              <a:buFont typeface="Open Sans"/>
              <a:buChar char="•"/>
            </a:pPr>
            <a:r>
              <a:rPr lang="en" sz="1867" b="1">
                <a:latin typeface="Open Sans"/>
                <a:ea typeface="Open Sans"/>
                <a:cs typeface="Open Sans"/>
                <a:sym typeface="Open Sans"/>
              </a:rPr>
              <a:t>HPC is essential</a:t>
            </a:r>
            <a:r>
              <a:rPr lang="en" sz="1867">
                <a:latin typeface="Open Sans"/>
                <a:ea typeface="Open Sans"/>
                <a:cs typeface="Open Sans"/>
                <a:sym typeface="Open Sans"/>
              </a:rPr>
              <a:t> for the future of the world</a:t>
            </a:r>
            <a:endParaRPr sz="1867">
              <a:latin typeface="Open Sans"/>
              <a:ea typeface="Open Sans"/>
              <a:cs typeface="Open Sans"/>
              <a:sym typeface="Open Sans"/>
            </a:endParaRPr>
          </a:p>
          <a:p>
            <a:pPr marL="1219170" lvl="1" indent="-423323">
              <a:lnSpc>
                <a:spcPct val="115000"/>
              </a:lnSpc>
              <a:spcBef>
                <a:spcPts val="1333"/>
              </a:spcBef>
              <a:buSzPts val="1400"/>
              <a:buFont typeface="Open Sans"/>
              <a:buChar char="•"/>
            </a:pPr>
            <a:r>
              <a:rPr lang="en" sz="1867">
                <a:latin typeface="Open Sans"/>
                <a:ea typeface="Open Sans"/>
                <a:cs typeface="Open Sans"/>
                <a:sym typeface="Open Sans"/>
              </a:rPr>
              <a:t>Everybody needs systems</a:t>
            </a:r>
            <a:endParaRPr sz="1867">
              <a:latin typeface="Open Sans"/>
              <a:ea typeface="Open Sans"/>
              <a:cs typeface="Open Sans"/>
              <a:sym typeface="Open Sans"/>
            </a:endParaRPr>
          </a:p>
          <a:p>
            <a:pPr marL="1219170" lvl="1" indent="-423323">
              <a:lnSpc>
                <a:spcPct val="115000"/>
              </a:lnSpc>
              <a:spcBef>
                <a:spcPts val="0"/>
              </a:spcBef>
              <a:buSzPts val="1400"/>
              <a:buFont typeface="Open Sans"/>
              <a:buChar char="•"/>
            </a:pPr>
            <a:r>
              <a:rPr lang="en" sz="1867">
                <a:latin typeface="Open Sans"/>
                <a:ea typeface="Open Sans"/>
                <a:cs typeface="Open Sans"/>
                <a:sym typeface="Open Sans"/>
              </a:rPr>
              <a:t>Need to align communities </a:t>
            </a:r>
            <a:endParaRPr sz="1867">
              <a:latin typeface="Open Sans"/>
              <a:ea typeface="Open Sans"/>
              <a:cs typeface="Open Sans"/>
              <a:sym typeface="Open Sans"/>
            </a:endParaRPr>
          </a:p>
          <a:p>
            <a:pPr marL="609585" indent="-423323">
              <a:lnSpc>
                <a:spcPct val="115000"/>
              </a:lnSpc>
              <a:spcBef>
                <a:spcPts val="1333"/>
              </a:spcBef>
              <a:spcAft>
                <a:spcPts val="1333"/>
              </a:spcAft>
              <a:buClr>
                <a:schemeClr val="dk1"/>
              </a:buClr>
              <a:buSzPts val="1400"/>
              <a:buFont typeface="Open Sans"/>
              <a:buChar char="•"/>
            </a:pPr>
            <a:endParaRPr sz="1867" b="1">
              <a:latin typeface="Open Sans"/>
              <a:ea typeface="Open Sans"/>
              <a:cs typeface="Open Sans"/>
              <a:sym typeface="Open Sans"/>
            </a:endParaRPr>
          </a:p>
        </p:txBody>
      </p:sp>
      <p:sp>
        <p:nvSpPr>
          <p:cNvPr id="1113" name="Google Shape;1113;p122"/>
          <p:cNvSpPr/>
          <p:nvPr/>
        </p:nvSpPr>
        <p:spPr>
          <a:xfrm>
            <a:off x="13600" y="925914"/>
            <a:ext cx="12192000" cy="5354000"/>
          </a:xfrm>
          <a:prstGeom prst="rect">
            <a:avLst/>
          </a:prstGeom>
          <a:solidFill>
            <a:srgbClr val="F3F3F3"/>
          </a:solidFill>
          <a:ln>
            <a:noFill/>
          </a:ln>
        </p:spPr>
        <p:txBody>
          <a:bodyPr spcFirstLastPara="1" wrap="square" lIns="121900" tIns="121900" rIns="121900" bIns="121900" anchor="ctr" anchorCtr="0">
            <a:noAutofit/>
          </a:bodyPr>
          <a:lstStyle/>
          <a:p>
            <a:endParaRPr sz="2400"/>
          </a:p>
        </p:txBody>
      </p:sp>
      <p:sp>
        <p:nvSpPr>
          <p:cNvPr id="1115" name="Google Shape;1115;p122"/>
          <p:cNvSpPr txBox="1">
            <a:spLocks noGrp="1"/>
          </p:cNvSpPr>
          <p:nvPr>
            <p:ph type="body" idx="1"/>
          </p:nvPr>
        </p:nvSpPr>
        <p:spPr>
          <a:xfrm>
            <a:off x="1839567" y="3399430"/>
            <a:ext cx="9722400" cy="1082400"/>
          </a:xfrm>
          <a:prstGeom prst="rect">
            <a:avLst/>
          </a:prstGeom>
          <a:noFill/>
          <a:ln>
            <a:noFill/>
          </a:ln>
        </p:spPr>
        <p:txBody>
          <a:bodyPr spcFirstLastPara="1" vert="horz" wrap="square" lIns="91433" tIns="45700" rIns="91433" bIns="45700" rtlCol="0" anchor="t" anchorCtr="0">
            <a:noAutofit/>
          </a:bodyPr>
          <a:lstStyle/>
          <a:p>
            <a:pPr marL="0" indent="0">
              <a:lnSpc>
                <a:spcPct val="115000"/>
              </a:lnSpc>
              <a:spcBef>
                <a:spcPts val="0"/>
              </a:spcBef>
              <a:buNone/>
            </a:pPr>
            <a:r>
              <a:rPr lang="en" sz="1867" dirty="0">
                <a:latin typeface="Open Sans"/>
                <a:ea typeface="Open Sans"/>
                <a:cs typeface="Open Sans"/>
                <a:sym typeface="Open Sans"/>
              </a:rPr>
              <a:t>Global AI and Modeling Supercomputer </a:t>
            </a:r>
            <a:r>
              <a:rPr lang="en" sz="1867" b="1" dirty="0">
                <a:latin typeface="Open Sans"/>
                <a:ea typeface="Open Sans"/>
                <a:cs typeface="Open Sans"/>
                <a:sym typeface="Open Sans"/>
              </a:rPr>
              <a:t>GAIMSC</a:t>
            </a:r>
            <a:r>
              <a:rPr lang="en" sz="1867" dirty="0">
                <a:latin typeface="Open Sans"/>
                <a:ea typeface="Open Sans"/>
                <a:cs typeface="Open Sans"/>
                <a:sym typeface="Open Sans"/>
              </a:rPr>
              <a:t> good framework with HPC Cloud linked to HPC Edge</a:t>
            </a:r>
            <a:endParaRPr sz="1867" dirty="0">
              <a:latin typeface="Open Sans"/>
              <a:ea typeface="Open Sans"/>
              <a:cs typeface="Open Sans"/>
              <a:sym typeface="Open Sans"/>
            </a:endParaRPr>
          </a:p>
          <a:p>
            <a:pPr marL="609585" indent="-423323">
              <a:lnSpc>
                <a:spcPct val="115000"/>
              </a:lnSpc>
              <a:spcBef>
                <a:spcPts val="0"/>
              </a:spcBef>
              <a:spcAft>
                <a:spcPts val="1333"/>
              </a:spcAft>
              <a:buSzPts val="1400"/>
              <a:buFont typeface="Open Sans"/>
              <a:buChar char="•"/>
            </a:pPr>
            <a:r>
              <a:rPr lang="en" sz="1867" dirty="0">
                <a:latin typeface="Open Sans"/>
                <a:ea typeface="Open Sans"/>
                <a:cs typeface="Open Sans"/>
                <a:sym typeface="Open Sans"/>
              </a:rPr>
              <a:t>Training on cloud; Inference and some training on the edge</a:t>
            </a:r>
            <a:endParaRPr sz="1867" b="1" dirty="0">
              <a:latin typeface="Open Sans"/>
              <a:ea typeface="Open Sans"/>
              <a:cs typeface="Open Sans"/>
              <a:sym typeface="Open Sans"/>
            </a:endParaRPr>
          </a:p>
        </p:txBody>
      </p:sp>
      <p:cxnSp>
        <p:nvCxnSpPr>
          <p:cNvPr id="1116" name="Google Shape;1116;p122"/>
          <p:cNvCxnSpPr/>
          <p:nvPr/>
        </p:nvCxnSpPr>
        <p:spPr>
          <a:xfrm>
            <a:off x="0" y="961233"/>
            <a:ext cx="12205600" cy="0"/>
          </a:xfrm>
          <a:prstGeom prst="straightConnector1">
            <a:avLst/>
          </a:prstGeom>
          <a:noFill/>
          <a:ln w="19050" cap="flat" cmpd="sng">
            <a:solidFill>
              <a:srgbClr val="B30838"/>
            </a:solidFill>
            <a:prstDash val="solid"/>
            <a:round/>
            <a:headEnd type="none" w="med" len="med"/>
            <a:tailEnd type="none" w="med" len="med"/>
          </a:ln>
        </p:spPr>
      </p:cxnSp>
      <p:sp>
        <p:nvSpPr>
          <p:cNvPr id="1117" name="Google Shape;1117;p122"/>
          <p:cNvSpPr txBox="1">
            <a:spLocks noGrp="1"/>
          </p:cNvSpPr>
          <p:nvPr>
            <p:ph type="title"/>
          </p:nvPr>
        </p:nvSpPr>
        <p:spPr>
          <a:xfrm>
            <a:off x="480000" y="185433"/>
            <a:ext cx="10878800" cy="726000"/>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 sz="2933">
                <a:solidFill>
                  <a:srgbClr val="515151"/>
                </a:solidFill>
                <a:latin typeface="Open Sans"/>
                <a:ea typeface="Open Sans"/>
                <a:cs typeface="Open Sans"/>
                <a:sym typeface="Open Sans"/>
              </a:rPr>
              <a:t>Conclusions</a:t>
            </a:r>
            <a:endParaRPr sz="2933">
              <a:solidFill>
                <a:srgbClr val="515151"/>
              </a:solidFill>
              <a:latin typeface="Open Sans"/>
              <a:ea typeface="Open Sans"/>
              <a:cs typeface="Open Sans"/>
              <a:sym typeface="Open Sans"/>
            </a:endParaRPr>
          </a:p>
        </p:txBody>
      </p:sp>
      <p:sp>
        <p:nvSpPr>
          <p:cNvPr id="1118" name="Google Shape;1118;p122"/>
          <p:cNvSpPr txBox="1">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70</a:t>
            </a:fld>
            <a:endParaRPr/>
          </a:p>
        </p:txBody>
      </p:sp>
      <p:sp>
        <p:nvSpPr>
          <p:cNvPr id="1119" name="Google Shape;1119;p122"/>
          <p:cNvSpPr/>
          <p:nvPr/>
        </p:nvSpPr>
        <p:spPr>
          <a:xfrm>
            <a:off x="593767" y="1228951"/>
            <a:ext cx="992000" cy="992000"/>
          </a:xfrm>
          <a:prstGeom prst="ellipse">
            <a:avLst/>
          </a:prstGeom>
          <a:solidFill>
            <a:srgbClr val="B30838"/>
          </a:solidFill>
          <a:ln>
            <a:noFill/>
          </a:ln>
        </p:spPr>
        <p:txBody>
          <a:bodyPr spcFirstLastPara="1" wrap="square" lIns="121900" tIns="121900" rIns="121900" bIns="121900" anchor="ctr" anchorCtr="0">
            <a:noAutofit/>
          </a:bodyPr>
          <a:lstStyle/>
          <a:p>
            <a:endParaRPr sz="2400"/>
          </a:p>
        </p:txBody>
      </p:sp>
      <p:sp>
        <p:nvSpPr>
          <p:cNvPr id="1120" name="Google Shape;1120;p122"/>
          <p:cNvSpPr txBox="1">
            <a:spLocks noGrp="1"/>
          </p:cNvSpPr>
          <p:nvPr>
            <p:ph type="body" idx="1"/>
          </p:nvPr>
        </p:nvSpPr>
        <p:spPr>
          <a:xfrm>
            <a:off x="1773933" y="1017917"/>
            <a:ext cx="10289600" cy="5558800"/>
          </a:xfrm>
          <a:prstGeom prst="rect">
            <a:avLst/>
          </a:prstGeom>
          <a:noFill/>
          <a:ln>
            <a:noFill/>
          </a:ln>
        </p:spPr>
        <p:txBody>
          <a:bodyPr spcFirstLastPara="1" vert="horz" wrap="square" lIns="91433" tIns="45700" rIns="91433" bIns="45700" rtlCol="0" anchor="t" anchorCtr="0">
            <a:noAutofit/>
          </a:bodyPr>
          <a:lstStyle/>
          <a:p>
            <a:pPr marL="0" indent="0">
              <a:lnSpc>
                <a:spcPct val="115000"/>
              </a:lnSpc>
              <a:spcBef>
                <a:spcPts val="0"/>
              </a:spcBef>
              <a:buNone/>
            </a:pPr>
            <a:r>
              <a:rPr lang="en" sz="1867" b="1" dirty="0">
                <a:latin typeface="Open Sans"/>
                <a:ea typeface="Open Sans"/>
                <a:cs typeface="Open Sans"/>
                <a:sym typeface="Open Sans"/>
              </a:rPr>
              <a:t>HPC is essential</a:t>
            </a:r>
            <a:r>
              <a:rPr lang="en" sz="1867" dirty="0">
                <a:latin typeface="Open Sans"/>
                <a:ea typeface="Open Sans"/>
                <a:cs typeface="Open Sans"/>
                <a:sym typeface="Open Sans"/>
              </a:rPr>
              <a:t> (</a:t>
            </a:r>
            <a:r>
              <a:rPr lang="en-US" sz="1867" b="1" dirty="0" err="1">
                <a:latin typeface="Open Sans"/>
                <a:ea typeface="Open Sans"/>
                <a:cs typeface="Open Sans"/>
                <a:sym typeface="Open Sans"/>
              </a:rPr>
              <a:t>HPCforML</a:t>
            </a:r>
            <a:r>
              <a:rPr lang="en-US" sz="1867" dirty="0">
                <a:latin typeface="Open Sans"/>
                <a:ea typeface="Open Sans"/>
                <a:cs typeface="Open Sans"/>
                <a:sym typeface="Open Sans"/>
              </a:rPr>
              <a:t>) although innovation in classic areas limited</a:t>
            </a:r>
            <a:endParaRPr sz="1867" dirty="0">
              <a:latin typeface="Open Sans"/>
              <a:ea typeface="Open Sans"/>
              <a:cs typeface="Open Sans"/>
              <a:sym typeface="Open Sans"/>
            </a:endParaRPr>
          </a:p>
          <a:p>
            <a:pPr marL="609585" indent="-423323">
              <a:lnSpc>
                <a:spcPct val="115000"/>
              </a:lnSpc>
              <a:spcBef>
                <a:spcPts val="0"/>
              </a:spcBef>
              <a:buSzPts val="1400"/>
              <a:buFont typeface="Open Sans"/>
              <a:buChar char="•"/>
            </a:pPr>
            <a:r>
              <a:rPr lang="en" sz="1867" dirty="0">
                <a:latin typeface="Open Sans"/>
                <a:ea typeface="Open Sans"/>
                <a:cs typeface="Open Sans"/>
                <a:sym typeface="Open Sans"/>
              </a:rPr>
              <a:t>Everybody needs systems</a:t>
            </a:r>
            <a:endParaRPr sz="1867" dirty="0">
              <a:latin typeface="Open Sans"/>
              <a:ea typeface="Open Sans"/>
              <a:cs typeface="Open Sans"/>
              <a:sym typeface="Open Sans"/>
            </a:endParaRPr>
          </a:p>
          <a:p>
            <a:pPr marL="609585" indent="-423323">
              <a:lnSpc>
                <a:spcPct val="115000"/>
              </a:lnSpc>
              <a:spcBef>
                <a:spcPts val="0"/>
              </a:spcBef>
              <a:spcAft>
                <a:spcPts val="1333"/>
              </a:spcAft>
              <a:buSzPts val="1400"/>
              <a:buFont typeface="Open Sans"/>
              <a:buChar char="•"/>
            </a:pPr>
            <a:r>
              <a:rPr lang="en" sz="1867" dirty="0">
                <a:latin typeface="Open Sans"/>
                <a:ea typeface="Open Sans"/>
                <a:cs typeface="Open Sans"/>
                <a:sym typeface="Open Sans"/>
              </a:rPr>
              <a:t>Need to align communities to ensure HPC importance (although innovation limited) recognized</a:t>
            </a:r>
            <a:endParaRPr sz="1867" b="1" dirty="0">
              <a:latin typeface="Open Sans"/>
              <a:ea typeface="Open Sans"/>
              <a:cs typeface="Open Sans"/>
              <a:sym typeface="Open Sans"/>
            </a:endParaRPr>
          </a:p>
        </p:txBody>
      </p:sp>
      <p:sp>
        <p:nvSpPr>
          <p:cNvPr id="1121" name="Google Shape;1121;p122"/>
          <p:cNvSpPr txBox="1"/>
          <p:nvPr/>
        </p:nvSpPr>
        <p:spPr>
          <a:xfrm>
            <a:off x="847567" y="1340584"/>
            <a:ext cx="405600" cy="472000"/>
          </a:xfrm>
          <a:prstGeom prst="rect">
            <a:avLst/>
          </a:prstGeom>
          <a:noFill/>
          <a:ln>
            <a:noFill/>
          </a:ln>
        </p:spPr>
        <p:txBody>
          <a:bodyPr spcFirstLastPara="1" wrap="square" lIns="121900" tIns="121900" rIns="121900" bIns="121900" anchor="t" anchorCtr="0">
            <a:noAutofit/>
          </a:bodyPr>
          <a:lstStyle/>
          <a:p>
            <a:r>
              <a:rPr lang="en" sz="3200" b="1">
                <a:solidFill>
                  <a:srgbClr val="FFFFFF"/>
                </a:solidFill>
                <a:latin typeface="Open Sans"/>
                <a:ea typeface="Open Sans"/>
                <a:cs typeface="Open Sans"/>
                <a:sym typeface="Open Sans"/>
              </a:rPr>
              <a:t>1</a:t>
            </a:r>
            <a:endParaRPr sz="3200" b="1">
              <a:solidFill>
                <a:srgbClr val="FFFFFF"/>
              </a:solidFill>
              <a:latin typeface="Open Sans"/>
              <a:ea typeface="Open Sans"/>
              <a:cs typeface="Open Sans"/>
              <a:sym typeface="Open Sans"/>
            </a:endParaRPr>
          </a:p>
        </p:txBody>
      </p:sp>
      <p:sp>
        <p:nvSpPr>
          <p:cNvPr id="1122" name="Google Shape;1122;p122"/>
          <p:cNvSpPr txBox="1">
            <a:spLocks noGrp="1"/>
          </p:cNvSpPr>
          <p:nvPr>
            <p:ph type="body" idx="1"/>
          </p:nvPr>
        </p:nvSpPr>
        <p:spPr>
          <a:xfrm>
            <a:off x="1828067" y="2457329"/>
            <a:ext cx="10289600" cy="825200"/>
          </a:xfrm>
          <a:prstGeom prst="rect">
            <a:avLst/>
          </a:prstGeom>
          <a:noFill/>
          <a:ln>
            <a:noFill/>
          </a:ln>
        </p:spPr>
        <p:txBody>
          <a:bodyPr spcFirstLastPara="1" vert="horz" wrap="square" lIns="91433" tIns="45700" rIns="91433" bIns="45700" rtlCol="0" anchor="t" anchorCtr="0">
            <a:noAutofit/>
          </a:bodyPr>
          <a:lstStyle/>
          <a:p>
            <a:pPr marL="0" indent="0">
              <a:lnSpc>
                <a:spcPct val="115000"/>
              </a:lnSpc>
              <a:spcBef>
                <a:spcPts val="0"/>
              </a:spcBef>
              <a:buNone/>
            </a:pPr>
            <a:r>
              <a:rPr lang="en" sz="1867" dirty="0">
                <a:latin typeface="Open Sans"/>
                <a:ea typeface="Open Sans"/>
                <a:cs typeface="Open Sans"/>
                <a:sym typeface="Open Sans"/>
              </a:rPr>
              <a:t>Good to work closely with </a:t>
            </a:r>
            <a:r>
              <a:rPr lang="en" sz="1867" b="1" dirty="0">
                <a:latin typeface="Open Sans"/>
                <a:ea typeface="Open Sans"/>
                <a:cs typeface="Open Sans"/>
                <a:sym typeface="Open Sans"/>
              </a:rPr>
              <a:t>industry</a:t>
            </a:r>
            <a:endParaRPr sz="1867" b="1" dirty="0">
              <a:latin typeface="Open Sans"/>
              <a:ea typeface="Open Sans"/>
              <a:cs typeface="Open Sans"/>
              <a:sym typeface="Open Sans"/>
            </a:endParaRPr>
          </a:p>
          <a:p>
            <a:pPr marL="609585" indent="-423323">
              <a:lnSpc>
                <a:spcPct val="115000"/>
              </a:lnSpc>
              <a:spcBef>
                <a:spcPts val="0"/>
              </a:spcBef>
              <a:spcAft>
                <a:spcPts val="1333"/>
              </a:spcAft>
              <a:buSzPts val="1400"/>
              <a:buFont typeface="Open Sans"/>
              <a:buChar char="•"/>
            </a:pPr>
            <a:r>
              <a:rPr lang="en" sz="1867" dirty="0">
                <a:latin typeface="Open Sans"/>
                <a:ea typeface="Open Sans"/>
                <a:cs typeface="Open Sans"/>
                <a:sym typeface="Open Sans"/>
              </a:rPr>
              <a:t>Student Internships, Collaborations such as Contribut</a:t>
            </a:r>
            <a:r>
              <a:rPr lang="en-US" sz="1867" dirty="0">
                <a:latin typeface="Open Sans"/>
                <a:ea typeface="Open Sans"/>
                <a:cs typeface="Open Sans"/>
                <a:sym typeface="Open Sans"/>
              </a:rPr>
              <a:t>ions</a:t>
            </a:r>
            <a:r>
              <a:rPr lang="en" sz="1867" dirty="0">
                <a:latin typeface="Open Sans"/>
                <a:ea typeface="Open Sans"/>
                <a:cs typeface="Open Sans"/>
                <a:sym typeface="Open Sans"/>
              </a:rPr>
              <a:t> to MLPerf</a:t>
            </a:r>
            <a:endParaRPr sz="1867" b="1" dirty="0">
              <a:latin typeface="Open Sans"/>
              <a:ea typeface="Open Sans"/>
              <a:cs typeface="Open Sans"/>
              <a:sym typeface="Open Sans"/>
            </a:endParaRPr>
          </a:p>
        </p:txBody>
      </p:sp>
      <p:sp>
        <p:nvSpPr>
          <p:cNvPr id="1123" name="Google Shape;1123;p122"/>
          <p:cNvSpPr/>
          <p:nvPr/>
        </p:nvSpPr>
        <p:spPr>
          <a:xfrm>
            <a:off x="593767" y="2457317"/>
            <a:ext cx="992000" cy="992000"/>
          </a:xfrm>
          <a:prstGeom prst="ellipse">
            <a:avLst/>
          </a:prstGeom>
          <a:solidFill>
            <a:srgbClr val="B30838"/>
          </a:solidFill>
          <a:ln>
            <a:noFill/>
          </a:ln>
        </p:spPr>
        <p:txBody>
          <a:bodyPr spcFirstLastPara="1" wrap="square" lIns="121900" tIns="121900" rIns="121900" bIns="121900" anchor="ctr" anchorCtr="0">
            <a:noAutofit/>
          </a:bodyPr>
          <a:lstStyle/>
          <a:p>
            <a:endParaRPr sz="2400"/>
          </a:p>
        </p:txBody>
      </p:sp>
      <p:sp>
        <p:nvSpPr>
          <p:cNvPr id="1124" name="Google Shape;1124;p122"/>
          <p:cNvSpPr txBox="1"/>
          <p:nvPr/>
        </p:nvSpPr>
        <p:spPr>
          <a:xfrm>
            <a:off x="847567" y="2568951"/>
            <a:ext cx="405600" cy="472000"/>
          </a:xfrm>
          <a:prstGeom prst="rect">
            <a:avLst/>
          </a:prstGeom>
          <a:noFill/>
          <a:ln>
            <a:noFill/>
          </a:ln>
        </p:spPr>
        <p:txBody>
          <a:bodyPr spcFirstLastPara="1" wrap="square" lIns="121900" tIns="121900" rIns="121900" bIns="121900" anchor="t" anchorCtr="0">
            <a:noAutofit/>
          </a:bodyPr>
          <a:lstStyle/>
          <a:p>
            <a:r>
              <a:rPr lang="en" sz="3200" b="1" dirty="0">
                <a:solidFill>
                  <a:srgbClr val="FFFFFF"/>
                </a:solidFill>
                <a:latin typeface="Open Sans"/>
                <a:ea typeface="Open Sans"/>
                <a:cs typeface="Open Sans"/>
                <a:sym typeface="Open Sans"/>
              </a:rPr>
              <a:t>2</a:t>
            </a:r>
            <a:endParaRPr sz="3200" b="1" dirty="0">
              <a:solidFill>
                <a:srgbClr val="FFFFFF"/>
              </a:solidFill>
              <a:latin typeface="Open Sans"/>
              <a:ea typeface="Open Sans"/>
              <a:cs typeface="Open Sans"/>
              <a:sym typeface="Open Sans"/>
            </a:endParaRPr>
          </a:p>
        </p:txBody>
      </p:sp>
      <p:sp>
        <p:nvSpPr>
          <p:cNvPr id="1125" name="Google Shape;1125;p122"/>
          <p:cNvSpPr txBox="1">
            <a:spLocks noGrp="1"/>
          </p:cNvSpPr>
          <p:nvPr>
            <p:ph type="body" idx="1"/>
          </p:nvPr>
        </p:nvSpPr>
        <p:spPr>
          <a:xfrm>
            <a:off x="1801000" y="4598731"/>
            <a:ext cx="10289600" cy="1082400"/>
          </a:xfrm>
          <a:prstGeom prst="rect">
            <a:avLst/>
          </a:prstGeom>
          <a:noFill/>
          <a:ln>
            <a:noFill/>
          </a:ln>
        </p:spPr>
        <p:txBody>
          <a:bodyPr spcFirstLastPara="1" vert="horz" wrap="square" lIns="91433" tIns="45700" rIns="91433" bIns="45700" rtlCol="0" anchor="t" anchorCtr="0">
            <a:noAutofit/>
          </a:bodyPr>
          <a:lstStyle/>
          <a:p>
            <a:pPr marL="0" indent="0">
              <a:lnSpc>
                <a:spcPct val="115000"/>
              </a:lnSpc>
              <a:spcBef>
                <a:spcPts val="0"/>
              </a:spcBef>
              <a:buNone/>
            </a:pPr>
            <a:r>
              <a:rPr lang="en-US" sz="1867" dirty="0" err="1">
                <a:latin typeface="Open Sans"/>
                <a:ea typeface="Open Sans"/>
                <a:cs typeface="Open Sans"/>
                <a:sym typeface="Open Sans"/>
              </a:rPr>
              <a:t>HPCforML</a:t>
            </a:r>
            <a:r>
              <a:rPr lang="en-US" sz="1867" dirty="0">
                <a:latin typeface="Open Sans"/>
                <a:ea typeface="Open Sans"/>
                <a:cs typeface="Open Sans"/>
                <a:sym typeface="Open Sans"/>
              </a:rPr>
              <a:t> well established but</a:t>
            </a:r>
            <a:r>
              <a:rPr lang="en-US" sz="1867" b="1" dirty="0">
                <a:latin typeface="Open Sans"/>
                <a:ea typeface="Open Sans"/>
                <a:cs typeface="Open Sans"/>
                <a:sym typeface="Open Sans"/>
              </a:rPr>
              <a:t> </a:t>
            </a:r>
            <a:r>
              <a:rPr lang="en" sz="1867" b="1" dirty="0">
                <a:latin typeface="Open Sans"/>
                <a:ea typeface="Open Sans"/>
                <a:cs typeface="Open Sans"/>
                <a:sym typeface="Open Sans"/>
              </a:rPr>
              <a:t>MLforHPC </a:t>
            </a:r>
            <a:r>
              <a:rPr lang="en-US" sz="1867" b="1" dirty="0">
                <a:latin typeface="Open Sans"/>
                <a:ea typeface="Open Sans"/>
                <a:cs typeface="Open Sans"/>
                <a:sym typeface="Open Sans"/>
              </a:rPr>
              <a:t>even more</a:t>
            </a:r>
            <a:r>
              <a:rPr lang="en" sz="1867" b="1" dirty="0">
                <a:latin typeface="Open Sans"/>
                <a:ea typeface="Open Sans"/>
                <a:cs typeface="Open Sans"/>
                <a:sym typeface="Open Sans"/>
              </a:rPr>
              <a:t> promising </a:t>
            </a:r>
            <a:r>
              <a:rPr lang="en" sz="1867" dirty="0">
                <a:latin typeface="Open Sans"/>
                <a:ea typeface="Open Sans"/>
                <a:cs typeface="Open Sans"/>
                <a:sym typeface="Open Sans"/>
              </a:rPr>
              <a:t>where we could aim at</a:t>
            </a:r>
            <a:endParaRPr sz="1867" dirty="0">
              <a:latin typeface="Open Sans"/>
              <a:ea typeface="Open Sans"/>
              <a:cs typeface="Open Sans"/>
              <a:sym typeface="Open Sans"/>
            </a:endParaRPr>
          </a:p>
          <a:p>
            <a:pPr marL="609585" indent="-423323">
              <a:lnSpc>
                <a:spcPct val="115000"/>
              </a:lnSpc>
              <a:spcBef>
                <a:spcPts val="0"/>
              </a:spcBef>
              <a:buSzPts val="1400"/>
              <a:buFont typeface="Open Sans"/>
              <a:buChar char="•"/>
            </a:pPr>
            <a:r>
              <a:rPr lang="en" sz="1867" dirty="0">
                <a:latin typeface="Open Sans"/>
                <a:ea typeface="Open Sans"/>
                <a:cs typeface="Open Sans"/>
                <a:sym typeface="Open Sans"/>
              </a:rPr>
              <a:t>First  Zettascale </a:t>
            </a:r>
            <a:r>
              <a:rPr lang="en" sz="1867" b="1" dirty="0">
                <a:latin typeface="Open Sans"/>
                <a:ea typeface="Open Sans"/>
                <a:cs typeface="Open Sans"/>
                <a:sym typeface="Open Sans"/>
              </a:rPr>
              <a:t>effective</a:t>
            </a:r>
            <a:r>
              <a:rPr lang="en" sz="1867" dirty="0">
                <a:latin typeface="Open Sans"/>
                <a:ea typeface="Open Sans"/>
                <a:cs typeface="Open Sans"/>
                <a:sym typeface="Open Sans"/>
              </a:rPr>
              <a:t> performance in next 2 years</a:t>
            </a:r>
            <a:endParaRPr sz="1867" dirty="0">
              <a:latin typeface="Open Sans"/>
              <a:ea typeface="Open Sans"/>
              <a:cs typeface="Open Sans"/>
              <a:sym typeface="Open Sans"/>
            </a:endParaRPr>
          </a:p>
          <a:p>
            <a:pPr marL="609585" indent="-423323">
              <a:lnSpc>
                <a:spcPct val="115000"/>
              </a:lnSpc>
              <a:spcBef>
                <a:spcPts val="0"/>
              </a:spcBef>
              <a:buSzPts val="1400"/>
              <a:buFont typeface="Open Sans"/>
              <a:buChar char="•"/>
            </a:pPr>
            <a:r>
              <a:rPr lang="en" sz="1867" dirty="0">
                <a:latin typeface="Open Sans"/>
                <a:ea typeface="Open Sans"/>
                <a:cs typeface="Open Sans"/>
                <a:sym typeface="Open Sans"/>
              </a:rPr>
              <a:t>Hardware/Software aimed at </a:t>
            </a:r>
            <a:r>
              <a:rPr lang="en" sz="1867" b="1" dirty="0">
                <a:latin typeface="Open Sans"/>
                <a:ea typeface="Open Sans"/>
                <a:cs typeface="Open Sans"/>
                <a:sym typeface="Open Sans"/>
              </a:rPr>
              <a:t>general ML assisted speedup of computation</a:t>
            </a:r>
            <a:endParaRPr sz="1867" b="1" dirty="0">
              <a:latin typeface="Open Sans"/>
              <a:ea typeface="Open Sans"/>
              <a:cs typeface="Open Sans"/>
              <a:sym typeface="Open Sans"/>
            </a:endParaRPr>
          </a:p>
          <a:p>
            <a:pPr marL="609585" indent="-423323">
              <a:lnSpc>
                <a:spcPct val="115000"/>
              </a:lnSpc>
              <a:spcBef>
                <a:spcPts val="0"/>
              </a:spcBef>
              <a:buSzPts val="1400"/>
              <a:buFont typeface="Open Sans"/>
              <a:buChar char="•"/>
            </a:pPr>
            <a:r>
              <a:rPr lang="en" sz="1867" b="1" dirty="0">
                <a:highlight>
                  <a:srgbClr val="FFFFFF"/>
                </a:highlight>
                <a:latin typeface="Open Sans"/>
                <a:ea typeface="Open Sans"/>
                <a:cs typeface="Open Sans"/>
                <a:sym typeface="Open Sans"/>
              </a:rPr>
              <a:t>Your health can be engineered </a:t>
            </a:r>
            <a:r>
              <a:rPr lang="en" sz="1867" dirty="0">
                <a:highlight>
                  <a:srgbClr val="FFFFFF"/>
                </a:highlight>
                <a:latin typeface="Open Sans"/>
                <a:ea typeface="Open Sans"/>
                <a:cs typeface="Open Sans"/>
                <a:sym typeface="Open Sans"/>
              </a:rPr>
              <a:t>with ML-assisted </a:t>
            </a:r>
            <a:r>
              <a:rPr lang="en" sz="1867" b="1" dirty="0">
                <a:highlight>
                  <a:srgbClr val="FFFFFF"/>
                </a:highlight>
                <a:latin typeface="Open Sans"/>
                <a:ea typeface="Open Sans"/>
                <a:cs typeface="Open Sans"/>
                <a:sym typeface="Open Sans"/>
              </a:rPr>
              <a:t>personalized nanodevices designed </a:t>
            </a:r>
            <a:r>
              <a:rPr lang="en" sz="1867" dirty="0">
                <a:highlight>
                  <a:srgbClr val="FFFFFF"/>
                </a:highlight>
                <a:latin typeface="Open Sans"/>
                <a:ea typeface="Open Sans"/>
                <a:cs typeface="Open Sans"/>
                <a:sym typeface="Open Sans"/>
              </a:rPr>
              <a:t>based on</a:t>
            </a:r>
            <a:r>
              <a:rPr lang="en" sz="1867" b="1" dirty="0">
                <a:highlight>
                  <a:srgbClr val="FFFFFF"/>
                </a:highlight>
                <a:latin typeface="Open Sans"/>
                <a:ea typeface="Open Sans"/>
                <a:cs typeface="Open Sans"/>
                <a:sym typeface="Open Sans"/>
              </a:rPr>
              <a:t> the ML-assisted digital twin </a:t>
            </a:r>
            <a:r>
              <a:rPr lang="en" sz="1867" dirty="0">
                <a:highlight>
                  <a:srgbClr val="FFFFFF"/>
                </a:highlight>
                <a:latin typeface="Open Sans"/>
                <a:ea typeface="Open Sans"/>
                <a:cs typeface="Open Sans"/>
                <a:sym typeface="Open Sans"/>
              </a:rPr>
              <a:t>of disease in your tissues</a:t>
            </a:r>
            <a:r>
              <a:rPr lang="en" sz="1467" dirty="0">
                <a:solidFill>
                  <a:srgbClr val="222222"/>
                </a:solidFill>
                <a:highlight>
                  <a:srgbClr val="FFFFFF"/>
                </a:highlight>
                <a:latin typeface="Comic Sans MS"/>
                <a:ea typeface="Comic Sans MS"/>
                <a:cs typeface="Comic Sans MS"/>
                <a:sym typeface="Comic Sans MS"/>
              </a:rPr>
              <a:t>  </a:t>
            </a:r>
            <a:endParaRPr sz="1867" dirty="0">
              <a:latin typeface="Open Sans"/>
              <a:ea typeface="Open Sans"/>
              <a:cs typeface="Open Sans"/>
              <a:sym typeface="Open Sans"/>
            </a:endParaRPr>
          </a:p>
        </p:txBody>
      </p:sp>
      <p:sp>
        <p:nvSpPr>
          <p:cNvPr id="1126" name="Google Shape;1126;p122"/>
          <p:cNvSpPr/>
          <p:nvPr/>
        </p:nvSpPr>
        <p:spPr>
          <a:xfrm>
            <a:off x="593767" y="3685684"/>
            <a:ext cx="992000" cy="992000"/>
          </a:xfrm>
          <a:prstGeom prst="ellipse">
            <a:avLst/>
          </a:prstGeom>
          <a:solidFill>
            <a:srgbClr val="B30838"/>
          </a:solidFill>
          <a:ln>
            <a:noFill/>
          </a:ln>
        </p:spPr>
        <p:txBody>
          <a:bodyPr spcFirstLastPara="1" wrap="square" lIns="121900" tIns="121900" rIns="121900" bIns="121900" anchor="ctr" anchorCtr="0">
            <a:noAutofit/>
          </a:bodyPr>
          <a:lstStyle/>
          <a:p>
            <a:endParaRPr sz="2400"/>
          </a:p>
        </p:txBody>
      </p:sp>
      <p:sp>
        <p:nvSpPr>
          <p:cNvPr id="1127" name="Google Shape;1127;p122"/>
          <p:cNvSpPr txBox="1"/>
          <p:nvPr/>
        </p:nvSpPr>
        <p:spPr>
          <a:xfrm>
            <a:off x="847567" y="3797317"/>
            <a:ext cx="405600" cy="472000"/>
          </a:xfrm>
          <a:prstGeom prst="rect">
            <a:avLst/>
          </a:prstGeom>
          <a:noFill/>
          <a:ln>
            <a:noFill/>
          </a:ln>
        </p:spPr>
        <p:txBody>
          <a:bodyPr spcFirstLastPara="1" wrap="square" lIns="121900" tIns="121900" rIns="121900" bIns="121900" anchor="t" anchorCtr="0">
            <a:noAutofit/>
          </a:bodyPr>
          <a:lstStyle/>
          <a:p>
            <a:r>
              <a:rPr lang="en" sz="3200" b="1">
                <a:solidFill>
                  <a:srgbClr val="FFFFFF"/>
                </a:solidFill>
                <a:latin typeface="Open Sans"/>
                <a:ea typeface="Open Sans"/>
                <a:cs typeface="Open Sans"/>
                <a:sym typeface="Open Sans"/>
              </a:rPr>
              <a:t>3</a:t>
            </a:r>
            <a:endParaRPr sz="3200" b="1">
              <a:solidFill>
                <a:srgbClr val="FFFFFF"/>
              </a:solidFill>
              <a:latin typeface="Open Sans"/>
              <a:ea typeface="Open Sans"/>
              <a:cs typeface="Open Sans"/>
              <a:sym typeface="Open Sans"/>
            </a:endParaRPr>
          </a:p>
        </p:txBody>
      </p:sp>
      <p:sp>
        <p:nvSpPr>
          <p:cNvPr id="1128" name="Google Shape;1128;p122"/>
          <p:cNvSpPr/>
          <p:nvPr/>
        </p:nvSpPr>
        <p:spPr>
          <a:xfrm>
            <a:off x="593767" y="4931917"/>
            <a:ext cx="992000" cy="992000"/>
          </a:xfrm>
          <a:prstGeom prst="ellipse">
            <a:avLst/>
          </a:prstGeom>
          <a:solidFill>
            <a:srgbClr val="B30838"/>
          </a:solidFill>
          <a:ln>
            <a:noFill/>
          </a:ln>
        </p:spPr>
        <p:txBody>
          <a:bodyPr spcFirstLastPara="1" wrap="square" lIns="121900" tIns="121900" rIns="121900" bIns="121900" anchor="ctr" anchorCtr="0">
            <a:noAutofit/>
          </a:bodyPr>
          <a:lstStyle/>
          <a:p>
            <a:endParaRPr sz="2400"/>
          </a:p>
        </p:txBody>
      </p:sp>
      <p:sp>
        <p:nvSpPr>
          <p:cNvPr id="1129" name="Google Shape;1129;p122"/>
          <p:cNvSpPr txBox="1"/>
          <p:nvPr/>
        </p:nvSpPr>
        <p:spPr>
          <a:xfrm>
            <a:off x="847567" y="5043551"/>
            <a:ext cx="405600" cy="472000"/>
          </a:xfrm>
          <a:prstGeom prst="rect">
            <a:avLst/>
          </a:prstGeom>
          <a:noFill/>
          <a:ln>
            <a:noFill/>
          </a:ln>
        </p:spPr>
        <p:txBody>
          <a:bodyPr spcFirstLastPara="1" wrap="square" lIns="121900" tIns="121900" rIns="121900" bIns="121900" anchor="t" anchorCtr="0">
            <a:noAutofit/>
          </a:bodyPr>
          <a:lstStyle/>
          <a:p>
            <a:r>
              <a:rPr lang="en" sz="3200" b="1">
                <a:solidFill>
                  <a:srgbClr val="FFFFFF"/>
                </a:solidFill>
                <a:latin typeface="Open Sans"/>
                <a:ea typeface="Open Sans"/>
                <a:cs typeface="Open Sans"/>
                <a:sym typeface="Open Sans"/>
              </a:rPr>
              <a:t>4</a:t>
            </a:r>
            <a:endParaRPr sz="3200" b="1">
              <a:solidFill>
                <a:srgbClr val="FFFFFF"/>
              </a:solidFill>
              <a:latin typeface="Open Sans"/>
              <a:ea typeface="Open Sans"/>
              <a:cs typeface="Open Sans"/>
              <a:sym typeface="Open Sans"/>
            </a:endParaRPr>
          </a:p>
        </p:txBody>
      </p:sp>
      <p:sp>
        <p:nvSpPr>
          <p:cNvPr id="2" name="Date Placeholder 1">
            <a:extLst>
              <a:ext uri="{FF2B5EF4-FFF2-40B4-BE49-F238E27FC236}">
                <a16:creationId xmlns:a16="http://schemas.microsoft.com/office/drawing/2014/main" id="{83B9ECA9-9998-42D8-8020-0B3B20BCE5FD}"/>
              </a:ext>
            </a:extLst>
          </p:cNvPr>
          <p:cNvSpPr>
            <a:spLocks noGrp="1"/>
          </p:cNvSpPr>
          <p:nvPr>
            <p:ph type="dt" sz="half" idx="10"/>
          </p:nvPr>
        </p:nvSpPr>
        <p:spPr/>
        <p:txBody>
          <a:bodyPr/>
          <a:lstStyle/>
          <a:p>
            <a:r>
              <a:rPr lang="en-US">
                <a:solidFill>
                  <a:prstClr val="black">
                    <a:tint val="75000"/>
                  </a:prstClr>
                </a:solidFill>
              </a:rPr>
              <a:t>9/17/2019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52"/>
          <p:cNvSpPr txBox="1">
            <a:spLocks noGrp="1"/>
          </p:cNvSpPr>
          <p:nvPr>
            <p:ph type="body" idx="1"/>
          </p:nvPr>
        </p:nvSpPr>
        <p:spPr>
          <a:xfrm>
            <a:off x="306800" y="874733"/>
            <a:ext cx="5724400" cy="5384400"/>
          </a:xfrm>
          <a:prstGeom prst="rect">
            <a:avLst/>
          </a:prstGeom>
          <a:noFill/>
          <a:ln>
            <a:noFill/>
          </a:ln>
        </p:spPr>
        <p:txBody>
          <a:bodyPr spcFirstLastPara="1" vert="horz" wrap="square" lIns="91433" tIns="45700" rIns="91433" bIns="45700" rtlCol="0" anchor="t" anchorCtr="0">
            <a:noAutofit/>
          </a:bodyPr>
          <a:lstStyle/>
          <a:p>
            <a:pPr marL="0" indent="0">
              <a:lnSpc>
                <a:spcPct val="115000"/>
              </a:lnSpc>
              <a:spcBef>
                <a:spcPts val="0"/>
              </a:spcBef>
              <a:buNone/>
            </a:pPr>
            <a:r>
              <a:rPr lang="en" sz="1200" b="1" dirty="0">
                <a:solidFill>
                  <a:srgbClr val="38761D"/>
                </a:solidFill>
                <a:latin typeface="Arial"/>
                <a:ea typeface="Arial"/>
                <a:cs typeface="Arial"/>
                <a:sym typeface="Arial"/>
              </a:rPr>
              <a:t>158 </a:t>
            </a:r>
            <a:r>
              <a:rPr lang="en" sz="1200" b="1" dirty="0">
                <a:solidFill>
                  <a:schemeClr val="accent4">
                    <a:lumMod val="75000"/>
                  </a:schemeClr>
                </a:solidFill>
                <a:latin typeface="Arial"/>
                <a:ea typeface="Arial"/>
                <a:cs typeface="Arial"/>
                <a:sym typeface="Arial"/>
              </a:rPr>
              <a:t>(188) </a:t>
            </a:r>
            <a:r>
              <a:rPr lang="en" sz="1200" b="1" dirty="0">
                <a:solidFill>
                  <a:srgbClr val="38761D"/>
                </a:solidFill>
                <a:latin typeface="Arial"/>
                <a:ea typeface="Arial"/>
                <a:cs typeface="Arial"/>
                <a:sym typeface="Arial"/>
              </a:rPr>
              <a:t>CVPR: </a:t>
            </a:r>
            <a:r>
              <a:rPr lang="en" sz="1200" dirty="0">
                <a:solidFill>
                  <a:srgbClr val="38761D"/>
                </a:solidFill>
                <a:latin typeface="Arial"/>
                <a:ea typeface="Arial"/>
                <a:cs typeface="Arial"/>
                <a:sym typeface="Arial"/>
              </a:rPr>
              <a:t>Conference on Computer Vision and Pattern Recognition</a:t>
            </a:r>
            <a:endParaRPr sz="1200" dirty="0">
              <a:latin typeface="Arial"/>
              <a:ea typeface="Arial"/>
              <a:cs typeface="Arial"/>
              <a:sym typeface="Arial"/>
            </a:endParaRPr>
          </a:p>
          <a:p>
            <a:pPr marL="0" indent="0">
              <a:lnSpc>
                <a:spcPct val="115000"/>
              </a:lnSpc>
              <a:spcBef>
                <a:spcPts val="0"/>
              </a:spcBef>
              <a:buNone/>
            </a:pPr>
            <a:r>
              <a:rPr lang="en" sz="1200" b="1" dirty="0">
                <a:solidFill>
                  <a:srgbClr val="38761D"/>
                </a:solidFill>
                <a:latin typeface="Arial"/>
                <a:ea typeface="Arial"/>
                <a:cs typeface="Arial"/>
                <a:sym typeface="Arial"/>
              </a:rPr>
              <a:t>101 </a:t>
            </a:r>
            <a:r>
              <a:rPr lang="en" sz="1200" b="1" dirty="0">
                <a:solidFill>
                  <a:schemeClr val="accent4">
                    <a:lumMod val="75000"/>
                  </a:schemeClr>
                </a:solidFill>
                <a:latin typeface="Arial"/>
                <a:ea typeface="Arial"/>
                <a:cs typeface="Arial"/>
                <a:sym typeface="Arial"/>
              </a:rPr>
              <a:t>(134) </a:t>
            </a:r>
            <a:r>
              <a:rPr lang="en" sz="1200" b="1" dirty="0">
                <a:solidFill>
                  <a:srgbClr val="38761D"/>
                </a:solidFill>
                <a:latin typeface="Arial"/>
                <a:ea typeface="Arial"/>
                <a:cs typeface="Arial"/>
                <a:sym typeface="Arial"/>
              </a:rPr>
              <a:t>NeurIPS:</a:t>
            </a:r>
            <a:r>
              <a:rPr lang="en" sz="1200" dirty="0">
                <a:solidFill>
                  <a:srgbClr val="38761D"/>
                </a:solidFill>
                <a:latin typeface="Arial"/>
                <a:ea typeface="Arial"/>
                <a:cs typeface="Arial"/>
                <a:sym typeface="Arial"/>
              </a:rPr>
              <a:t> Neural Information Processing Systems </a:t>
            </a:r>
            <a:endParaRPr sz="1200" dirty="0">
              <a:latin typeface="Arial"/>
              <a:ea typeface="Arial"/>
              <a:cs typeface="Arial"/>
              <a:sym typeface="Arial"/>
            </a:endParaRPr>
          </a:p>
          <a:p>
            <a:pPr marL="0" indent="0">
              <a:lnSpc>
                <a:spcPct val="115000"/>
              </a:lnSpc>
              <a:spcBef>
                <a:spcPts val="0"/>
              </a:spcBef>
              <a:buNone/>
            </a:pPr>
            <a:r>
              <a:rPr lang="en" sz="1200" b="1" dirty="0">
                <a:solidFill>
                  <a:srgbClr val="38761D"/>
                </a:solidFill>
                <a:latin typeface="Arial"/>
                <a:ea typeface="Arial"/>
                <a:cs typeface="Arial"/>
                <a:sym typeface="Arial"/>
              </a:rPr>
              <a:t>98 </a:t>
            </a:r>
            <a:r>
              <a:rPr lang="en" sz="1200" b="1" dirty="0">
                <a:solidFill>
                  <a:schemeClr val="accent4">
                    <a:lumMod val="75000"/>
                  </a:schemeClr>
                </a:solidFill>
                <a:latin typeface="Arial"/>
                <a:ea typeface="Arial"/>
                <a:cs typeface="Arial"/>
                <a:sym typeface="Arial"/>
              </a:rPr>
              <a:t>(104) </a:t>
            </a:r>
            <a:r>
              <a:rPr lang="en" sz="1200" b="1" dirty="0">
                <a:solidFill>
                  <a:srgbClr val="38761D"/>
                </a:solidFill>
                <a:latin typeface="Arial"/>
                <a:ea typeface="Arial"/>
                <a:cs typeface="Arial"/>
                <a:sym typeface="Arial"/>
              </a:rPr>
              <a:t>ECCV: </a:t>
            </a:r>
            <a:r>
              <a:rPr lang="en" sz="1200" dirty="0">
                <a:solidFill>
                  <a:srgbClr val="38761D"/>
                </a:solidFill>
                <a:latin typeface="Arial"/>
                <a:ea typeface="Arial"/>
                <a:cs typeface="Arial"/>
                <a:sym typeface="Arial"/>
              </a:rPr>
              <a:t>European Conference on Computer Vision</a:t>
            </a:r>
            <a:endParaRPr sz="1200" dirty="0">
              <a:latin typeface="Arial"/>
              <a:ea typeface="Arial"/>
              <a:cs typeface="Arial"/>
              <a:sym typeface="Arial"/>
            </a:endParaRPr>
          </a:p>
          <a:p>
            <a:pPr marL="0" indent="0">
              <a:lnSpc>
                <a:spcPct val="115000"/>
              </a:lnSpc>
              <a:spcBef>
                <a:spcPts val="0"/>
              </a:spcBef>
              <a:buNone/>
            </a:pPr>
            <a:r>
              <a:rPr lang="en" sz="1200" b="1" dirty="0">
                <a:solidFill>
                  <a:srgbClr val="38761D"/>
                </a:solidFill>
                <a:latin typeface="Arial"/>
                <a:ea typeface="Arial"/>
                <a:cs typeface="Arial"/>
                <a:sym typeface="Arial"/>
              </a:rPr>
              <a:t>91 </a:t>
            </a:r>
            <a:r>
              <a:rPr lang="en" sz="1200" b="1" dirty="0">
                <a:solidFill>
                  <a:schemeClr val="accent4">
                    <a:lumMod val="75000"/>
                  </a:schemeClr>
                </a:solidFill>
                <a:latin typeface="Arial"/>
                <a:ea typeface="Arial"/>
                <a:cs typeface="Arial"/>
                <a:sym typeface="Arial"/>
              </a:rPr>
              <a:t>(113) </a:t>
            </a:r>
            <a:r>
              <a:rPr lang="en" sz="1200" b="1" dirty="0">
                <a:solidFill>
                  <a:srgbClr val="38761D"/>
                </a:solidFill>
                <a:latin typeface="Arial"/>
                <a:ea typeface="Arial"/>
                <a:cs typeface="Arial"/>
                <a:sym typeface="Arial"/>
              </a:rPr>
              <a:t>ICML:</a:t>
            </a:r>
            <a:r>
              <a:rPr lang="en" sz="1200" dirty="0">
                <a:solidFill>
                  <a:srgbClr val="38761D"/>
                </a:solidFill>
                <a:latin typeface="Arial"/>
                <a:ea typeface="Arial"/>
                <a:cs typeface="Arial"/>
                <a:sym typeface="Arial"/>
              </a:rPr>
              <a:t> International Conference on Machine Learning</a:t>
            </a:r>
            <a:endParaRPr sz="1200" dirty="0">
              <a:latin typeface="Arial"/>
              <a:ea typeface="Arial"/>
              <a:cs typeface="Arial"/>
              <a:sym typeface="Arial"/>
            </a:endParaRPr>
          </a:p>
          <a:p>
            <a:pPr marL="0" indent="0">
              <a:lnSpc>
                <a:spcPct val="115000"/>
              </a:lnSpc>
              <a:spcBef>
                <a:spcPts val="0"/>
              </a:spcBef>
              <a:buNone/>
            </a:pPr>
            <a:r>
              <a:rPr lang="en" sz="1200" b="1" dirty="0">
                <a:solidFill>
                  <a:srgbClr val="38761D"/>
                </a:solidFill>
                <a:latin typeface="Arial"/>
                <a:ea typeface="Arial"/>
                <a:cs typeface="Arial"/>
                <a:sym typeface="Arial"/>
              </a:rPr>
              <a:t>89 </a:t>
            </a:r>
            <a:r>
              <a:rPr lang="en" sz="1200" b="1" dirty="0">
                <a:solidFill>
                  <a:schemeClr val="accent4">
                    <a:lumMod val="75000"/>
                  </a:schemeClr>
                </a:solidFill>
                <a:latin typeface="Arial"/>
                <a:ea typeface="Arial"/>
                <a:cs typeface="Arial"/>
                <a:sym typeface="Arial"/>
              </a:rPr>
              <a:t>(124) </a:t>
            </a:r>
            <a:r>
              <a:rPr lang="en" sz="1200" b="1" dirty="0">
                <a:solidFill>
                  <a:srgbClr val="38761D"/>
                </a:solidFill>
                <a:latin typeface="Arial"/>
                <a:ea typeface="Arial"/>
                <a:cs typeface="Arial"/>
                <a:sym typeface="Arial"/>
              </a:rPr>
              <a:t>ICCV: </a:t>
            </a:r>
            <a:r>
              <a:rPr lang="en" sz="1200" dirty="0">
                <a:solidFill>
                  <a:srgbClr val="38761D"/>
                </a:solidFill>
                <a:latin typeface="Arial"/>
                <a:ea typeface="Arial"/>
                <a:cs typeface="Arial"/>
                <a:sym typeface="Arial"/>
              </a:rPr>
              <a:t>International Conference on Computer Vision</a:t>
            </a:r>
            <a:endParaRPr sz="1200" dirty="0">
              <a:latin typeface="Arial"/>
              <a:ea typeface="Arial"/>
              <a:cs typeface="Arial"/>
              <a:sym typeface="Arial"/>
            </a:endParaRPr>
          </a:p>
          <a:p>
            <a:pPr marL="0" indent="0">
              <a:lnSpc>
                <a:spcPct val="115000"/>
              </a:lnSpc>
              <a:spcBef>
                <a:spcPts val="0"/>
              </a:spcBef>
              <a:buNone/>
            </a:pPr>
            <a:r>
              <a:rPr lang="en" sz="1200" b="1" dirty="0">
                <a:solidFill>
                  <a:srgbClr val="1C4587"/>
                </a:solidFill>
                <a:latin typeface="Arial"/>
                <a:ea typeface="Arial"/>
                <a:cs typeface="Arial"/>
                <a:sym typeface="Arial"/>
              </a:rPr>
              <a:t>85 </a:t>
            </a:r>
            <a:r>
              <a:rPr lang="en" sz="1200" b="1" dirty="0">
                <a:solidFill>
                  <a:schemeClr val="accent4">
                    <a:lumMod val="75000"/>
                  </a:schemeClr>
                </a:solidFill>
                <a:latin typeface="Arial"/>
                <a:ea typeface="Arial"/>
                <a:cs typeface="Arial"/>
                <a:sym typeface="Arial"/>
              </a:rPr>
              <a:t>(86) </a:t>
            </a:r>
            <a:r>
              <a:rPr lang="en" sz="1200" b="1" dirty="0">
                <a:solidFill>
                  <a:srgbClr val="1C4587"/>
                </a:solidFill>
                <a:latin typeface="Arial"/>
                <a:ea typeface="Arial"/>
                <a:cs typeface="Arial"/>
                <a:sym typeface="Arial"/>
              </a:rPr>
              <a:t>CHI:</a:t>
            </a:r>
            <a:r>
              <a:rPr lang="en" sz="1200" dirty="0">
                <a:solidFill>
                  <a:srgbClr val="1C4587"/>
                </a:solidFill>
                <a:latin typeface="Arial"/>
                <a:ea typeface="Arial"/>
                <a:cs typeface="Arial"/>
                <a:sym typeface="Arial"/>
              </a:rPr>
              <a:t> Computer Human Interaction</a:t>
            </a:r>
            <a:endParaRPr sz="1200" dirty="0">
              <a:latin typeface="Arial"/>
              <a:ea typeface="Arial"/>
              <a:cs typeface="Arial"/>
              <a:sym typeface="Arial"/>
            </a:endParaRPr>
          </a:p>
          <a:p>
            <a:pPr marL="0" indent="0">
              <a:lnSpc>
                <a:spcPct val="115000"/>
              </a:lnSpc>
              <a:spcBef>
                <a:spcPts val="0"/>
              </a:spcBef>
              <a:buNone/>
            </a:pPr>
            <a:r>
              <a:rPr lang="en" sz="1200" b="1" dirty="0">
                <a:solidFill>
                  <a:srgbClr val="1C4587"/>
                </a:solidFill>
                <a:latin typeface="Arial"/>
                <a:ea typeface="Arial"/>
                <a:cs typeface="Arial"/>
                <a:sym typeface="Arial"/>
              </a:rPr>
              <a:t>80 </a:t>
            </a:r>
            <a:r>
              <a:rPr lang="en" sz="1200" b="1" dirty="0">
                <a:solidFill>
                  <a:schemeClr val="accent4">
                    <a:lumMod val="75000"/>
                  </a:schemeClr>
                </a:solidFill>
                <a:latin typeface="Arial"/>
                <a:ea typeface="Arial"/>
                <a:cs typeface="Arial"/>
                <a:sym typeface="Arial"/>
              </a:rPr>
              <a:t>(76) </a:t>
            </a:r>
            <a:r>
              <a:rPr lang="en" sz="1200" b="1" dirty="0">
                <a:solidFill>
                  <a:srgbClr val="1C4587"/>
                </a:solidFill>
                <a:latin typeface="Arial"/>
                <a:ea typeface="Arial"/>
                <a:cs typeface="Arial"/>
                <a:sym typeface="Arial"/>
              </a:rPr>
              <a:t>INFOCOM:</a:t>
            </a:r>
            <a:r>
              <a:rPr lang="en" sz="1200" dirty="0">
                <a:solidFill>
                  <a:srgbClr val="1C4587"/>
                </a:solidFill>
                <a:latin typeface="Arial"/>
                <a:ea typeface="Arial"/>
                <a:cs typeface="Arial"/>
                <a:sym typeface="Arial"/>
              </a:rPr>
              <a:t> Joint Conference of the Computer and Communications Societies </a:t>
            </a:r>
            <a:endParaRPr sz="1200" dirty="0">
              <a:latin typeface="Arial"/>
              <a:ea typeface="Arial"/>
              <a:cs typeface="Arial"/>
              <a:sym typeface="Arial"/>
            </a:endParaRPr>
          </a:p>
          <a:p>
            <a:pPr marL="0" indent="0">
              <a:lnSpc>
                <a:spcPct val="115000"/>
              </a:lnSpc>
              <a:spcBef>
                <a:spcPts val="0"/>
              </a:spcBef>
              <a:buNone/>
            </a:pPr>
            <a:r>
              <a:rPr lang="en" sz="1200" b="1" dirty="0">
                <a:solidFill>
                  <a:srgbClr val="1C4587"/>
                </a:solidFill>
                <a:latin typeface="Arial"/>
                <a:ea typeface="Arial"/>
                <a:cs typeface="Arial"/>
                <a:sym typeface="Arial"/>
              </a:rPr>
              <a:t>77 </a:t>
            </a:r>
            <a:r>
              <a:rPr lang="en" sz="1200" b="1" dirty="0">
                <a:solidFill>
                  <a:schemeClr val="accent4">
                    <a:lumMod val="75000"/>
                  </a:schemeClr>
                </a:solidFill>
                <a:latin typeface="Arial"/>
                <a:ea typeface="Arial"/>
                <a:cs typeface="Arial"/>
                <a:sym typeface="Arial"/>
              </a:rPr>
              <a:t>(76) </a:t>
            </a:r>
            <a:r>
              <a:rPr lang="en" sz="1200" b="1" dirty="0">
                <a:solidFill>
                  <a:srgbClr val="1C4587"/>
                </a:solidFill>
                <a:latin typeface="Arial"/>
                <a:ea typeface="Arial"/>
                <a:cs typeface="Arial"/>
                <a:sym typeface="Arial"/>
              </a:rPr>
              <a:t>WWW: </a:t>
            </a:r>
            <a:r>
              <a:rPr lang="en" sz="1200" dirty="0">
                <a:solidFill>
                  <a:srgbClr val="1C4587"/>
                </a:solidFill>
                <a:latin typeface="Arial"/>
                <a:ea typeface="Arial"/>
                <a:cs typeface="Arial"/>
                <a:sym typeface="Arial"/>
              </a:rPr>
              <a:t> International World Wide Web Conferences</a:t>
            </a:r>
            <a:endParaRPr sz="1200" dirty="0">
              <a:latin typeface="Arial"/>
              <a:ea typeface="Arial"/>
              <a:cs typeface="Arial"/>
              <a:sym typeface="Arial"/>
            </a:endParaRPr>
          </a:p>
          <a:p>
            <a:pPr marL="0" indent="0">
              <a:lnSpc>
                <a:spcPct val="115000"/>
              </a:lnSpc>
              <a:spcBef>
                <a:spcPts val="0"/>
              </a:spcBef>
              <a:buNone/>
            </a:pPr>
            <a:r>
              <a:rPr lang="en" sz="1200" b="1" dirty="0">
                <a:solidFill>
                  <a:srgbClr val="38761D"/>
                </a:solidFill>
                <a:latin typeface="Arial"/>
                <a:ea typeface="Arial"/>
                <a:cs typeface="Arial"/>
                <a:sym typeface="Arial"/>
              </a:rPr>
              <a:t>73 </a:t>
            </a:r>
            <a:r>
              <a:rPr lang="en" sz="1200" b="1" dirty="0">
                <a:solidFill>
                  <a:schemeClr val="accent4">
                    <a:lumMod val="75000"/>
                  </a:schemeClr>
                </a:solidFill>
                <a:latin typeface="Arial"/>
                <a:ea typeface="Arial"/>
                <a:cs typeface="Arial"/>
                <a:sym typeface="Arial"/>
              </a:rPr>
              <a:t>(74) </a:t>
            </a:r>
            <a:r>
              <a:rPr lang="en" sz="1200" b="1" dirty="0">
                <a:solidFill>
                  <a:srgbClr val="38761D"/>
                </a:solidFill>
                <a:latin typeface="Arial"/>
                <a:ea typeface="Arial"/>
                <a:cs typeface="Arial"/>
                <a:sym typeface="Arial"/>
              </a:rPr>
              <a:t>VLDB:</a:t>
            </a:r>
            <a:r>
              <a:rPr lang="en" sz="1200" dirty="0">
                <a:solidFill>
                  <a:srgbClr val="38761D"/>
                </a:solidFill>
                <a:latin typeface="Arial"/>
                <a:ea typeface="Arial"/>
                <a:cs typeface="Arial"/>
                <a:sym typeface="Arial"/>
              </a:rPr>
              <a:t> International Conference on Very Large Databases</a:t>
            </a:r>
            <a:endParaRPr sz="1200" dirty="0">
              <a:latin typeface="Arial"/>
              <a:ea typeface="Arial"/>
              <a:cs typeface="Arial"/>
              <a:sym typeface="Arial"/>
            </a:endParaRPr>
          </a:p>
          <a:p>
            <a:pPr marL="0" indent="0">
              <a:lnSpc>
                <a:spcPct val="115000"/>
              </a:lnSpc>
              <a:spcBef>
                <a:spcPts val="0"/>
              </a:spcBef>
              <a:buNone/>
            </a:pPr>
            <a:r>
              <a:rPr lang="en" sz="1200" b="1" dirty="0">
                <a:solidFill>
                  <a:srgbClr val="38761D"/>
                </a:solidFill>
                <a:latin typeface="Arial"/>
                <a:ea typeface="Arial"/>
                <a:cs typeface="Arial"/>
                <a:sym typeface="Arial"/>
              </a:rPr>
              <a:t>73 </a:t>
            </a:r>
            <a:r>
              <a:rPr lang="en" sz="1200" b="1" dirty="0">
                <a:solidFill>
                  <a:schemeClr val="accent4">
                    <a:lumMod val="75000"/>
                  </a:schemeClr>
                </a:solidFill>
                <a:latin typeface="Arial"/>
                <a:ea typeface="Arial"/>
                <a:cs typeface="Arial"/>
                <a:sym typeface="Arial"/>
              </a:rPr>
              <a:t>(77) </a:t>
            </a:r>
            <a:r>
              <a:rPr lang="en" sz="1200" b="1" dirty="0">
                <a:solidFill>
                  <a:srgbClr val="38761D"/>
                </a:solidFill>
                <a:latin typeface="Arial"/>
                <a:ea typeface="Arial"/>
                <a:cs typeface="Arial"/>
                <a:sym typeface="Arial"/>
              </a:rPr>
              <a:t>SIGKDD: </a:t>
            </a:r>
            <a:r>
              <a:rPr lang="en" sz="1200" dirty="0">
                <a:solidFill>
                  <a:srgbClr val="38761D"/>
                </a:solidFill>
                <a:latin typeface="Arial"/>
                <a:ea typeface="Arial"/>
                <a:cs typeface="Arial"/>
                <a:sym typeface="Arial"/>
              </a:rPr>
              <a:t>International Conference on Knowledge discovery and data mining</a:t>
            </a:r>
            <a:endParaRPr sz="1200" dirty="0">
              <a:latin typeface="Arial"/>
              <a:ea typeface="Arial"/>
              <a:cs typeface="Arial"/>
              <a:sym typeface="Arial"/>
            </a:endParaRPr>
          </a:p>
          <a:p>
            <a:pPr marL="0" indent="0">
              <a:lnSpc>
                <a:spcPct val="115000"/>
              </a:lnSpc>
              <a:spcBef>
                <a:spcPts val="0"/>
              </a:spcBef>
              <a:buNone/>
            </a:pPr>
            <a:r>
              <a:rPr lang="en" sz="1200" b="1" dirty="0">
                <a:solidFill>
                  <a:srgbClr val="38761D"/>
                </a:solidFill>
                <a:latin typeface="Arial"/>
                <a:ea typeface="Arial"/>
                <a:cs typeface="Arial"/>
                <a:sym typeface="Arial"/>
              </a:rPr>
              <a:t>71 </a:t>
            </a:r>
            <a:r>
              <a:rPr lang="en" sz="1200" b="1" dirty="0">
                <a:solidFill>
                  <a:schemeClr val="accent4">
                    <a:lumMod val="75000"/>
                  </a:schemeClr>
                </a:solidFill>
                <a:latin typeface="Arial"/>
                <a:ea typeface="Arial"/>
                <a:cs typeface="Arial"/>
                <a:sym typeface="Arial"/>
              </a:rPr>
              <a:t>(75)  </a:t>
            </a:r>
            <a:r>
              <a:rPr lang="en" sz="1200" b="1" dirty="0">
                <a:solidFill>
                  <a:srgbClr val="38761D"/>
                </a:solidFill>
                <a:latin typeface="Arial"/>
                <a:ea typeface="Arial"/>
                <a:cs typeface="Arial"/>
                <a:sym typeface="Arial"/>
              </a:rPr>
              <a:t>ICRA:</a:t>
            </a:r>
            <a:r>
              <a:rPr lang="en" sz="1200" dirty="0">
                <a:solidFill>
                  <a:srgbClr val="38761D"/>
                </a:solidFill>
                <a:latin typeface="Arial"/>
                <a:ea typeface="Arial"/>
                <a:cs typeface="Arial"/>
                <a:sym typeface="Arial"/>
              </a:rPr>
              <a:t> International Conference on Robotics and Automation</a:t>
            </a:r>
            <a:endParaRPr sz="1200" dirty="0">
              <a:latin typeface="Arial"/>
              <a:ea typeface="Arial"/>
              <a:cs typeface="Arial"/>
              <a:sym typeface="Arial"/>
            </a:endParaRPr>
          </a:p>
          <a:p>
            <a:pPr marL="0" indent="0">
              <a:lnSpc>
                <a:spcPct val="115000"/>
              </a:lnSpc>
              <a:spcBef>
                <a:spcPts val="0"/>
              </a:spcBef>
              <a:buNone/>
            </a:pPr>
            <a:r>
              <a:rPr lang="en" sz="1200" b="1" dirty="0">
                <a:solidFill>
                  <a:srgbClr val="38761D"/>
                </a:solidFill>
                <a:latin typeface="Arial"/>
                <a:ea typeface="Arial"/>
                <a:cs typeface="Arial"/>
                <a:sym typeface="Arial"/>
              </a:rPr>
              <a:t>56 </a:t>
            </a:r>
            <a:r>
              <a:rPr lang="en" sz="1200" b="1" dirty="0">
                <a:solidFill>
                  <a:schemeClr val="accent4">
                    <a:lumMod val="75000"/>
                  </a:schemeClr>
                </a:solidFill>
                <a:latin typeface="Arial"/>
                <a:ea typeface="Arial"/>
                <a:cs typeface="Arial"/>
                <a:sym typeface="Arial"/>
              </a:rPr>
              <a:t>(69)</a:t>
            </a:r>
            <a:r>
              <a:rPr lang="en" sz="1200" b="1" dirty="0">
                <a:solidFill>
                  <a:srgbClr val="38761D"/>
                </a:solidFill>
                <a:latin typeface="Arial"/>
                <a:ea typeface="Arial"/>
                <a:cs typeface="Arial"/>
                <a:sym typeface="Arial"/>
              </a:rPr>
              <a:t> AAAI: </a:t>
            </a:r>
            <a:r>
              <a:rPr lang="en" sz="1200" dirty="0">
                <a:solidFill>
                  <a:srgbClr val="38761D"/>
                </a:solidFill>
                <a:latin typeface="Arial"/>
                <a:ea typeface="Arial"/>
                <a:cs typeface="Arial"/>
                <a:sym typeface="Arial"/>
              </a:rPr>
              <a:t>Assoc. Adv. AI Conference on Artificial Intelligence</a:t>
            </a:r>
            <a:endParaRPr sz="1200" dirty="0">
              <a:latin typeface="Arial"/>
              <a:ea typeface="Arial"/>
              <a:cs typeface="Arial"/>
              <a:sym typeface="Arial"/>
            </a:endParaRPr>
          </a:p>
          <a:p>
            <a:pPr marL="0" indent="0">
              <a:lnSpc>
                <a:spcPct val="115000"/>
              </a:lnSpc>
              <a:spcBef>
                <a:spcPts val="0"/>
              </a:spcBef>
              <a:buNone/>
            </a:pPr>
            <a:r>
              <a:rPr lang="en" sz="1200" b="1" dirty="0">
                <a:solidFill>
                  <a:srgbClr val="000000"/>
                </a:solidFill>
                <a:latin typeface="Arial"/>
                <a:ea typeface="Arial"/>
                <a:cs typeface="Arial"/>
                <a:sym typeface="Arial"/>
              </a:rPr>
              <a:t>54 </a:t>
            </a:r>
            <a:r>
              <a:rPr lang="en" sz="1200" b="1" dirty="0">
                <a:solidFill>
                  <a:schemeClr val="accent4">
                    <a:lumMod val="75000"/>
                  </a:schemeClr>
                </a:solidFill>
                <a:latin typeface="Arial"/>
                <a:ea typeface="Arial"/>
                <a:cs typeface="Arial"/>
                <a:sym typeface="Arial"/>
              </a:rPr>
              <a:t>(58) </a:t>
            </a:r>
            <a:r>
              <a:rPr lang="en" sz="1200" b="1" dirty="0">
                <a:solidFill>
                  <a:srgbClr val="000000"/>
                </a:solidFill>
                <a:latin typeface="Arial"/>
                <a:ea typeface="Arial"/>
                <a:cs typeface="Arial"/>
                <a:sym typeface="Arial"/>
              </a:rPr>
              <a:t>ISCA:</a:t>
            </a:r>
            <a:r>
              <a:rPr lang="en" sz="1200" dirty="0">
                <a:solidFill>
                  <a:srgbClr val="000000"/>
                </a:solidFill>
                <a:latin typeface="Arial"/>
                <a:ea typeface="Arial"/>
                <a:cs typeface="Arial"/>
                <a:sym typeface="Arial"/>
              </a:rPr>
              <a:t> International Symposium on Computer Architecture</a:t>
            </a:r>
            <a:endParaRPr sz="1200" dirty="0">
              <a:solidFill>
                <a:srgbClr val="000000"/>
              </a:solidFill>
              <a:latin typeface="Arial"/>
              <a:ea typeface="Arial"/>
              <a:cs typeface="Arial"/>
              <a:sym typeface="Arial"/>
            </a:endParaRPr>
          </a:p>
          <a:p>
            <a:pPr marL="0" indent="0">
              <a:lnSpc>
                <a:spcPct val="115000"/>
              </a:lnSpc>
              <a:spcBef>
                <a:spcPts val="0"/>
              </a:spcBef>
              <a:buNone/>
            </a:pPr>
            <a:r>
              <a:rPr lang="en" sz="1200" b="1" dirty="0">
                <a:solidFill>
                  <a:srgbClr val="38761D"/>
                </a:solidFill>
                <a:latin typeface="Arial"/>
                <a:ea typeface="Arial"/>
                <a:cs typeface="Arial"/>
                <a:sym typeface="Arial"/>
              </a:rPr>
              <a:t>50 </a:t>
            </a:r>
            <a:r>
              <a:rPr lang="en" sz="1200" b="1" dirty="0">
                <a:solidFill>
                  <a:schemeClr val="accent4">
                    <a:lumMod val="75000"/>
                  </a:schemeClr>
                </a:solidFill>
                <a:latin typeface="Arial"/>
                <a:ea typeface="Arial"/>
                <a:cs typeface="Arial"/>
                <a:sym typeface="Arial"/>
              </a:rPr>
              <a:t>(54) </a:t>
            </a:r>
            <a:r>
              <a:rPr lang="en" sz="1200" b="1" dirty="0">
                <a:solidFill>
                  <a:srgbClr val="38761D"/>
                </a:solidFill>
                <a:latin typeface="Arial"/>
                <a:ea typeface="Arial"/>
                <a:cs typeface="Arial"/>
                <a:sym typeface="Arial"/>
              </a:rPr>
              <a:t>IROS:</a:t>
            </a:r>
            <a:r>
              <a:rPr lang="en" sz="1200" dirty="0">
                <a:solidFill>
                  <a:srgbClr val="38761D"/>
                </a:solidFill>
                <a:latin typeface="Arial"/>
                <a:ea typeface="Arial"/>
                <a:cs typeface="Arial"/>
                <a:sym typeface="Arial"/>
              </a:rPr>
              <a:t> International Conference on Intelligent Robots and Systems</a:t>
            </a:r>
            <a:endParaRPr sz="1200" dirty="0">
              <a:latin typeface="Arial"/>
              <a:ea typeface="Arial"/>
              <a:cs typeface="Arial"/>
              <a:sym typeface="Arial"/>
            </a:endParaRPr>
          </a:p>
          <a:p>
            <a:pPr marL="0" indent="0">
              <a:lnSpc>
                <a:spcPct val="115000"/>
              </a:lnSpc>
              <a:spcBef>
                <a:spcPts val="0"/>
              </a:spcBef>
              <a:buNone/>
            </a:pPr>
            <a:r>
              <a:rPr lang="en" sz="1200" b="1" dirty="0">
                <a:solidFill>
                  <a:srgbClr val="000000"/>
                </a:solidFill>
                <a:latin typeface="Arial"/>
                <a:ea typeface="Arial"/>
                <a:cs typeface="Arial"/>
                <a:sym typeface="Arial"/>
              </a:rPr>
              <a:t>50 </a:t>
            </a:r>
            <a:r>
              <a:rPr lang="en" sz="1200" b="1" dirty="0">
                <a:solidFill>
                  <a:schemeClr val="accent4">
                    <a:lumMod val="75000"/>
                  </a:schemeClr>
                </a:solidFill>
                <a:latin typeface="Arial"/>
                <a:ea typeface="Arial"/>
                <a:cs typeface="Arial"/>
                <a:sym typeface="Arial"/>
              </a:rPr>
              <a:t>(51) </a:t>
            </a:r>
            <a:r>
              <a:rPr lang="en" sz="1200" b="1" dirty="0">
                <a:solidFill>
                  <a:srgbClr val="000000"/>
                </a:solidFill>
                <a:latin typeface="Arial"/>
                <a:ea typeface="Arial"/>
                <a:cs typeface="Arial"/>
                <a:sym typeface="Arial"/>
              </a:rPr>
              <a:t>ASPLOS:</a:t>
            </a:r>
            <a:r>
              <a:rPr lang="en" sz="1200" dirty="0">
                <a:solidFill>
                  <a:srgbClr val="000000"/>
                </a:solidFill>
                <a:latin typeface="Arial"/>
                <a:ea typeface="Arial"/>
                <a:cs typeface="Arial"/>
                <a:sym typeface="Arial"/>
              </a:rPr>
              <a:t> International Conference on Architectural Support for Programming Languages and Operating Systems</a:t>
            </a:r>
            <a:endParaRPr sz="1200" dirty="0">
              <a:latin typeface="Arial"/>
              <a:ea typeface="Arial"/>
              <a:cs typeface="Arial"/>
              <a:sym typeface="Arial"/>
            </a:endParaRPr>
          </a:p>
          <a:p>
            <a:pPr marL="0" indent="0">
              <a:lnSpc>
                <a:spcPct val="115000"/>
              </a:lnSpc>
              <a:spcBef>
                <a:spcPts val="0"/>
              </a:spcBef>
              <a:buNone/>
            </a:pPr>
            <a:r>
              <a:rPr lang="en" sz="1200" b="1" dirty="0">
                <a:solidFill>
                  <a:srgbClr val="000000"/>
                </a:solidFill>
                <a:latin typeface="Arial"/>
                <a:ea typeface="Arial"/>
                <a:cs typeface="Arial"/>
                <a:sym typeface="Arial"/>
              </a:rPr>
              <a:t>47 </a:t>
            </a:r>
            <a:r>
              <a:rPr lang="en" sz="1200" b="1" dirty="0">
                <a:solidFill>
                  <a:schemeClr val="accent4">
                    <a:lumMod val="75000"/>
                  </a:schemeClr>
                </a:solidFill>
                <a:latin typeface="Arial"/>
                <a:ea typeface="Arial"/>
                <a:cs typeface="Arial"/>
                <a:sym typeface="Arial"/>
              </a:rPr>
              <a:t>(42) </a:t>
            </a:r>
            <a:r>
              <a:rPr lang="en" sz="1200" b="1" dirty="0">
                <a:solidFill>
                  <a:srgbClr val="000000"/>
                </a:solidFill>
                <a:latin typeface="Arial"/>
                <a:ea typeface="Arial"/>
                <a:cs typeface="Arial"/>
                <a:sym typeface="Arial"/>
              </a:rPr>
              <a:t>SC:</a:t>
            </a:r>
            <a:r>
              <a:rPr lang="en" sz="1200" dirty="0">
                <a:solidFill>
                  <a:srgbClr val="000000"/>
                </a:solidFill>
                <a:latin typeface="Arial"/>
                <a:ea typeface="Arial"/>
                <a:cs typeface="Arial"/>
                <a:sym typeface="Arial"/>
              </a:rPr>
              <a:t> International Conference on High Performance Computing, Networking, Storage and Analysis </a:t>
            </a:r>
            <a:endParaRPr sz="1200" dirty="0">
              <a:latin typeface="Arial"/>
              <a:ea typeface="Arial"/>
              <a:cs typeface="Arial"/>
              <a:sym typeface="Arial"/>
            </a:endParaRPr>
          </a:p>
          <a:p>
            <a:pPr marL="0" indent="0">
              <a:lnSpc>
                <a:spcPct val="115000"/>
              </a:lnSpc>
              <a:spcBef>
                <a:spcPts val="0"/>
              </a:spcBef>
              <a:buNone/>
            </a:pPr>
            <a:r>
              <a:rPr lang="en" sz="1200" b="1" dirty="0">
                <a:solidFill>
                  <a:srgbClr val="000000"/>
                </a:solidFill>
                <a:latin typeface="Arial"/>
                <a:ea typeface="Arial"/>
                <a:cs typeface="Arial"/>
                <a:sym typeface="Arial"/>
              </a:rPr>
              <a:t>46 </a:t>
            </a:r>
            <a:r>
              <a:rPr lang="en" sz="1200" b="1" dirty="0">
                <a:solidFill>
                  <a:schemeClr val="accent4">
                    <a:lumMod val="75000"/>
                  </a:schemeClr>
                </a:solidFill>
                <a:latin typeface="Arial"/>
                <a:ea typeface="Arial"/>
                <a:cs typeface="Arial"/>
                <a:sym typeface="Arial"/>
              </a:rPr>
              <a:t>(51) </a:t>
            </a:r>
            <a:r>
              <a:rPr lang="en" sz="1200" b="1" dirty="0">
                <a:solidFill>
                  <a:srgbClr val="000000"/>
                </a:solidFill>
                <a:latin typeface="Arial"/>
                <a:ea typeface="Arial"/>
                <a:cs typeface="Arial"/>
                <a:sym typeface="Arial"/>
              </a:rPr>
              <a:t>HPCA: </a:t>
            </a:r>
            <a:r>
              <a:rPr lang="en" sz="1200" dirty="0">
                <a:solidFill>
                  <a:srgbClr val="000000"/>
                </a:solidFill>
                <a:latin typeface="Arial"/>
                <a:ea typeface="Arial"/>
                <a:cs typeface="Arial"/>
                <a:sym typeface="Arial"/>
              </a:rPr>
              <a:t>International Symposium on High Performance Computer Architecture</a:t>
            </a:r>
            <a:endParaRPr sz="1200" dirty="0">
              <a:latin typeface="Arial"/>
              <a:ea typeface="Arial"/>
              <a:cs typeface="Arial"/>
              <a:sym typeface="Arial"/>
            </a:endParaRPr>
          </a:p>
          <a:p>
            <a:pPr marL="0" indent="0">
              <a:lnSpc>
                <a:spcPct val="115000"/>
              </a:lnSpc>
              <a:spcBef>
                <a:spcPts val="0"/>
              </a:spcBef>
              <a:buNone/>
            </a:pPr>
            <a:r>
              <a:rPr lang="en" sz="1200" b="1" dirty="0">
                <a:solidFill>
                  <a:srgbClr val="38761D"/>
                </a:solidFill>
                <a:latin typeface="Arial"/>
                <a:ea typeface="Arial"/>
                <a:cs typeface="Arial"/>
                <a:sym typeface="Arial"/>
              </a:rPr>
              <a:t>45 </a:t>
            </a:r>
            <a:r>
              <a:rPr lang="en" sz="1200" b="1" dirty="0">
                <a:solidFill>
                  <a:schemeClr val="accent4">
                    <a:lumMod val="75000"/>
                  </a:schemeClr>
                </a:solidFill>
                <a:latin typeface="Arial"/>
                <a:ea typeface="Arial"/>
                <a:cs typeface="Arial"/>
                <a:sym typeface="Arial"/>
              </a:rPr>
              <a:t>(61)  </a:t>
            </a:r>
            <a:r>
              <a:rPr lang="en" sz="1200" b="1" dirty="0">
                <a:solidFill>
                  <a:srgbClr val="38761D"/>
                </a:solidFill>
                <a:latin typeface="Arial"/>
                <a:ea typeface="Arial"/>
                <a:cs typeface="Arial"/>
                <a:sym typeface="Arial"/>
              </a:rPr>
              <a:t>IJCAI:</a:t>
            </a:r>
            <a:r>
              <a:rPr lang="en" sz="1200" dirty="0">
                <a:solidFill>
                  <a:srgbClr val="38761D"/>
                </a:solidFill>
                <a:latin typeface="Arial"/>
                <a:ea typeface="Arial"/>
                <a:cs typeface="Arial"/>
                <a:sym typeface="Arial"/>
              </a:rPr>
              <a:t> International Joint Conference on Artificial Intelligence</a:t>
            </a:r>
            <a:endParaRPr sz="1200" dirty="0">
              <a:latin typeface="Arial"/>
              <a:ea typeface="Arial"/>
              <a:cs typeface="Arial"/>
              <a:sym typeface="Arial"/>
            </a:endParaRPr>
          </a:p>
          <a:p>
            <a:pPr marL="0" indent="0">
              <a:lnSpc>
                <a:spcPct val="115000"/>
              </a:lnSpc>
              <a:spcBef>
                <a:spcPts val="0"/>
              </a:spcBef>
              <a:buNone/>
            </a:pPr>
            <a:r>
              <a:rPr lang="en" sz="1200" b="1" dirty="0">
                <a:solidFill>
                  <a:srgbClr val="38761D"/>
                </a:solidFill>
                <a:latin typeface="Arial"/>
                <a:ea typeface="Arial"/>
                <a:cs typeface="Arial"/>
                <a:sym typeface="Arial"/>
              </a:rPr>
              <a:t>43 </a:t>
            </a:r>
            <a:r>
              <a:rPr lang="en" sz="1200" b="1" dirty="0">
                <a:solidFill>
                  <a:schemeClr val="accent4">
                    <a:lumMod val="75000"/>
                  </a:schemeClr>
                </a:solidFill>
                <a:latin typeface="Arial"/>
                <a:ea typeface="Arial"/>
                <a:cs typeface="Arial"/>
                <a:sym typeface="Arial"/>
              </a:rPr>
              <a:t>(42) </a:t>
            </a:r>
            <a:r>
              <a:rPr lang="en" sz="1200" b="1" dirty="0">
                <a:solidFill>
                  <a:srgbClr val="38761D"/>
                </a:solidFill>
                <a:latin typeface="Arial"/>
                <a:ea typeface="Arial"/>
                <a:cs typeface="Arial"/>
                <a:sym typeface="Arial"/>
              </a:rPr>
              <a:t>BMVC:</a:t>
            </a:r>
            <a:r>
              <a:rPr lang="en" sz="1200" dirty="0">
                <a:solidFill>
                  <a:srgbClr val="38761D"/>
                </a:solidFill>
                <a:latin typeface="Arial"/>
                <a:ea typeface="Arial"/>
                <a:cs typeface="Arial"/>
                <a:sym typeface="Arial"/>
              </a:rPr>
              <a:t> British Machine Vision Conference</a:t>
            </a:r>
            <a:endParaRPr sz="1200" dirty="0">
              <a:latin typeface="Arial"/>
              <a:ea typeface="Arial"/>
              <a:cs typeface="Arial"/>
              <a:sym typeface="Arial"/>
            </a:endParaRPr>
          </a:p>
        </p:txBody>
      </p:sp>
      <p:sp>
        <p:nvSpPr>
          <p:cNvPr id="332" name="Google Shape;332;p52"/>
          <p:cNvSpPr txBox="1"/>
          <p:nvPr/>
        </p:nvSpPr>
        <p:spPr>
          <a:xfrm>
            <a:off x="6096000" y="904767"/>
            <a:ext cx="6000400" cy="5384400"/>
          </a:xfrm>
          <a:prstGeom prst="rect">
            <a:avLst/>
          </a:prstGeom>
          <a:noFill/>
          <a:ln>
            <a:noFill/>
          </a:ln>
        </p:spPr>
        <p:txBody>
          <a:bodyPr spcFirstLastPara="1" wrap="square" lIns="91433" tIns="45700" rIns="91433" bIns="45700" anchor="t" anchorCtr="0">
            <a:noAutofit/>
          </a:bodyPr>
          <a:lstStyle/>
          <a:p>
            <a:pPr>
              <a:lnSpc>
                <a:spcPct val="115000"/>
              </a:lnSpc>
            </a:pPr>
            <a:r>
              <a:rPr lang="en-US" sz="1200" b="1" dirty="0">
                <a:solidFill>
                  <a:srgbClr val="000000"/>
                </a:solidFill>
                <a:latin typeface="Arial"/>
                <a:ea typeface="Arial"/>
                <a:cs typeface="Arial"/>
                <a:sym typeface="Arial"/>
              </a:rPr>
              <a:t>43 </a:t>
            </a:r>
            <a:r>
              <a:rPr lang="en-US" sz="1200" b="1" dirty="0">
                <a:solidFill>
                  <a:schemeClr val="accent4">
                    <a:lumMod val="75000"/>
                  </a:schemeClr>
                </a:solidFill>
                <a:latin typeface="Arial"/>
                <a:ea typeface="Arial"/>
                <a:cs typeface="Arial"/>
                <a:sym typeface="Arial"/>
              </a:rPr>
              <a:t>(46) </a:t>
            </a:r>
            <a:r>
              <a:rPr lang="en-US" sz="1200" b="1" dirty="0">
                <a:solidFill>
                  <a:srgbClr val="000000"/>
                </a:solidFill>
                <a:latin typeface="Arial"/>
                <a:ea typeface="Arial"/>
                <a:cs typeface="Arial"/>
                <a:sym typeface="Arial"/>
              </a:rPr>
              <a:t>IPDPS:</a:t>
            </a:r>
            <a:r>
              <a:rPr lang="en-US" sz="1200" dirty="0">
                <a:solidFill>
                  <a:srgbClr val="000000"/>
                </a:solidFill>
                <a:latin typeface="Arial"/>
                <a:ea typeface="Arial"/>
                <a:cs typeface="Arial"/>
                <a:sym typeface="Arial"/>
              </a:rPr>
              <a:t> International Symposium on Parallel &amp; Distributed Processing </a:t>
            </a:r>
            <a:endParaRPr lang="en-US" sz="1200" dirty="0">
              <a:latin typeface="Arial"/>
              <a:ea typeface="Arial"/>
              <a:cs typeface="Arial"/>
              <a:sym typeface="Arial"/>
            </a:endParaRPr>
          </a:p>
          <a:p>
            <a:pPr>
              <a:lnSpc>
                <a:spcPct val="115000"/>
              </a:lnSpc>
            </a:pPr>
            <a:r>
              <a:rPr lang="en-US" sz="1200" b="1" dirty="0">
                <a:solidFill>
                  <a:srgbClr val="000000"/>
                </a:solidFill>
                <a:latin typeface="Arial"/>
                <a:ea typeface="Arial"/>
                <a:cs typeface="Arial"/>
                <a:sym typeface="Arial"/>
              </a:rPr>
              <a:t>41 </a:t>
            </a:r>
            <a:r>
              <a:rPr lang="en-US" sz="1200" b="1" dirty="0">
                <a:solidFill>
                  <a:schemeClr val="accent4">
                    <a:lumMod val="75000"/>
                  </a:schemeClr>
                </a:solidFill>
                <a:latin typeface="Arial"/>
                <a:ea typeface="Arial"/>
                <a:cs typeface="Arial"/>
                <a:sym typeface="Arial"/>
              </a:rPr>
              <a:t>(41) </a:t>
            </a:r>
            <a:r>
              <a:rPr lang="en-US" sz="1200" b="1" dirty="0">
                <a:solidFill>
                  <a:srgbClr val="000000"/>
                </a:solidFill>
                <a:latin typeface="Arial"/>
                <a:ea typeface="Arial"/>
                <a:cs typeface="Arial"/>
                <a:sym typeface="Arial"/>
              </a:rPr>
              <a:t>MICRO:</a:t>
            </a:r>
            <a:r>
              <a:rPr lang="en-US" sz="1200" dirty="0">
                <a:solidFill>
                  <a:srgbClr val="000000"/>
                </a:solidFill>
                <a:latin typeface="Arial"/>
                <a:ea typeface="Arial"/>
                <a:cs typeface="Arial"/>
                <a:sym typeface="Arial"/>
              </a:rPr>
              <a:t> International Symposium on Microarchitecture</a:t>
            </a:r>
            <a:endParaRPr lang="en-US" sz="1200" dirty="0">
              <a:solidFill>
                <a:srgbClr val="38761D"/>
              </a:solidFill>
              <a:latin typeface="Arial"/>
              <a:ea typeface="Arial"/>
              <a:cs typeface="Arial"/>
              <a:sym typeface="Arial"/>
            </a:endParaRPr>
          </a:p>
          <a:p>
            <a:pPr>
              <a:lnSpc>
                <a:spcPct val="115000"/>
              </a:lnSpc>
            </a:pPr>
            <a:r>
              <a:rPr lang="en" sz="1200" b="1" dirty="0">
                <a:solidFill>
                  <a:srgbClr val="FF0000"/>
                </a:solidFill>
              </a:rPr>
              <a:t>39 </a:t>
            </a:r>
            <a:r>
              <a:rPr lang="en" sz="1200" b="1" dirty="0">
                <a:solidFill>
                  <a:schemeClr val="accent4">
                    <a:lumMod val="75000"/>
                  </a:schemeClr>
                </a:solidFill>
              </a:rPr>
              <a:t>(31) </a:t>
            </a:r>
            <a:r>
              <a:rPr lang="en" sz="1200" b="1" dirty="0">
                <a:solidFill>
                  <a:srgbClr val="FF0000"/>
                </a:solidFill>
              </a:rPr>
              <a:t>CLOUD: </a:t>
            </a:r>
            <a:r>
              <a:rPr lang="en" sz="1200" dirty="0">
                <a:solidFill>
                  <a:srgbClr val="FF0000"/>
                </a:solidFill>
              </a:rPr>
              <a:t>International Conference on Cloud Computing</a:t>
            </a:r>
            <a:endParaRPr sz="1200" dirty="0"/>
          </a:p>
          <a:p>
            <a:pPr>
              <a:lnSpc>
                <a:spcPct val="115000"/>
              </a:lnSpc>
            </a:pPr>
            <a:r>
              <a:rPr lang="en" sz="1200" b="1" dirty="0">
                <a:solidFill>
                  <a:srgbClr val="000000"/>
                </a:solidFill>
              </a:rPr>
              <a:t>39 </a:t>
            </a:r>
            <a:r>
              <a:rPr lang="en" sz="1200" b="1" dirty="0">
                <a:solidFill>
                  <a:schemeClr val="accent4">
                    <a:lumMod val="75000"/>
                  </a:schemeClr>
                </a:solidFill>
              </a:rPr>
              <a:t>(?)</a:t>
            </a:r>
            <a:r>
              <a:rPr lang="en" sz="1200" b="1" dirty="0">
                <a:solidFill>
                  <a:srgbClr val="000000"/>
                </a:solidFill>
              </a:rPr>
              <a:t> OSDI: </a:t>
            </a:r>
            <a:r>
              <a:rPr lang="en" sz="1200" dirty="0">
                <a:solidFill>
                  <a:srgbClr val="000000"/>
                </a:solidFill>
              </a:rPr>
              <a:t>Symposium on Operating Systems Design and Implementation</a:t>
            </a:r>
            <a:endParaRPr sz="1200" dirty="0">
              <a:solidFill>
                <a:srgbClr val="FF0000"/>
              </a:solidFill>
            </a:endParaRPr>
          </a:p>
          <a:p>
            <a:pPr>
              <a:lnSpc>
                <a:spcPct val="115000"/>
              </a:lnSpc>
            </a:pPr>
            <a:r>
              <a:rPr lang="en" sz="1200" b="1" dirty="0">
                <a:solidFill>
                  <a:srgbClr val="000000"/>
                </a:solidFill>
              </a:rPr>
              <a:t>37 </a:t>
            </a:r>
            <a:r>
              <a:rPr lang="en" sz="1200" b="1" dirty="0">
                <a:solidFill>
                  <a:schemeClr val="accent4">
                    <a:lumMod val="75000"/>
                  </a:schemeClr>
                </a:solidFill>
              </a:rPr>
              <a:t>(33)  </a:t>
            </a:r>
            <a:r>
              <a:rPr lang="en" sz="1200" b="1" dirty="0">
                <a:solidFill>
                  <a:srgbClr val="000000"/>
                </a:solidFill>
              </a:rPr>
              <a:t>OOPSLA:</a:t>
            </a:r>
            <a:r>
              <a:rPr lang="en" sz="1200" dirty="0">
                <a:solidFill>
                  <a:srgbClr val="000000"/>
                </a:solidFill>
              </a:rPr>
              <a:t> SIGPLAN International Conference on Object-Oriented Programming, Systems, Languages, and Applications</a:t>
            </a:r>
            <a:endParaRPr sz="1200" dirty="0"/>
          </a:p>
          <a:p>
            <a:pPr>
              <a:lnSpc>
                <a:spcPct val="115000"/>
              </a:lnSpc>
            </a:pPr>
            <a:r>
              <a:rPr lang="en" sz="1200" b="1" dirty="0">
                <a:solidFill>
                  <a:srgbClr val="000000"/>
                </a:solidFill>
              </a:rPr>
              <a:t>37 </a:t>
            </a:r>
            <a:r>
              <a:rPr lang="en" sz="1200" b="1" dirty="0">
                <a:solidFill>
                  <a:schemeClr val="accent4">
                    <a:lumMod val="75000"/>
                  </a:schemeClr>
                </a:solidFill>
              </a:rPr>
              <a:t>(32) </a:t>
            </a:r>
            <a:r>
              <a:rPr lang="en" sz="1200" b="1" dirty="0">
                <a:solidFill>
                  <a:srgbClr val="000000"/>
                </a:solidFill>
              </a:rPr>
              <a:t>PPOPP:</a:t>
            </a:r>
            <a:r>
              <a:rPr lang="en" sz="1200" dirty="0">
                <a:solidFill>
                  <a:srgbClr val="000000"/>
                </a:solidFill>
              </a:rPr>
              <a:t> SIGPLAN Symposium on Principles &amp; Practice of Parallel Programming</a:t>
            </a:r>
            <a:endParaRPr sz="1200" dirty="0"/>
          </a:p>
          <a:p>
            <a:pPr>
              <a:lnSpc>
                <a:spcPct val="115000"/>
              </a:lnSpc>
            </a:pPr>
            <a:r>
              <a:rPr lang="en" sz="1200" b="1" dirty="0">
                <a:solidFill>
                  <a:srgbClr val="000000"/>
                </a:solidFill>
              </a:rPr>
              <a:t>37 </a:t>
            </a:r>
            <a:r>
              <a:rPr lang="en" sz="1200" b="1" dirty="0">
                <a:solidFill>
                  <a:schemeClr val="accent4">
                    <a:lumMod val="75000"/>
                  </a:schemeClr>
                </a:solidFill>
              </a:rPr>
              <a:t>(33) </a:t>
            </a:r>
            <a:r>
              <a:rPr lang="en" sz="1200" b="1" dirty="0">
                <a:solidFill>
                  <a:srgbClr val="000000"/>
                </a:solidFill>
              </a:rPr>
              <a:t>CCGrid:</a:t>
            </a:r>
            <a:r>
              <a:rPr lang="en" sz="1200" dirty="0">
                <a:solidFill>
                  <a:srgbClr val="000000"/>
                </a:solidFill>
              </a:rPr>
              <a:t> International Symposium on Cluster Computing and the Grid</a:t>
            </a:r>
            <a:endParaRPr sz="1200" dirty="0">
              <a:solidFill>
                <a:schemeClr val="dk1"/>
              </a:solidFill>
            </a:endParaRPr>
          </a:p>
          <a:p>
            <a:pPr>
              <a:lnSpc>
                <a:spcPct val="115000"/>
              </a:lnSpc>
            </a:pPr>
            <a:r>
              <a:rPr lang="en" sz="1200" b="1" dirty="0">
                <a:solidFill>
                  <a:srgbClr val="38761D"/>
                </a:solidFill>
              </a:rPr>
              <a:t>34 </a:t>
            </a:r>
            <a:r>
              <a:rPr lang="en" sz="1200" b="1" dirty="0">
                <a:solidFill>
                  <a:schemeClr val="accent4">
                    <a:lumMod val="75000"/>
                  </a:schemeClr>
                </a:solidFill>
              </a:rPr>
              <a:t>(41) </a:t>
            </a:r>
            <a:r>
              <a:rPr lang="en" sz="1200" b="1" dirty="0">
                <a:solidFill>
                  <a:srgbClr val="38761D"/>
                </a:solidFill>
              </a:rPr>
              <a:t>ICIP: </a:t>
            </a:r>
            <a:r>
              <a:rPr lang="en" sz="1200" dirty="0">
                <a:solidFill>
                  <a:srgbClr val="38761D"/>
                </a:solidFill>
              </a:rPr>
              <a:t>International Conference on Image Processing</a:t>
            </a:r>
            <a:endParaRPr sz="1200" dirty="0"/>
          </a:p>
          <a:p>
            <a:pPr>
              <a:lnSpc>
                <a:spcPct val="115000"/>
              </a:lnSpc>
            </a:pPr>
            <a:r>
              <a:rPr lang="en" sz="1200" b="1" dirty="0">
                <a:solidFill>
                  <a:srgbClr val="38761D"/>
                </a:solidFill>
              </a:rPr>
              <a:t>34 </a:t>
            </a:r>
            <a:r>
              <a:rPr lang="en" sz="1200" b="1" dirty="0">
                <a:solidFill>
                  <a:schemeClr val="accent4">
                    <a:lumMod val="75000"/>
                  </a:schemeClr>
                </a:solidFill>
              </a:rPr>
              <a:t>(28) </a:t>
            </a:r>
            <a:r>
              <a:rPr lang="en" sz="1200" b="1" dirty="0">
                <a:solidFill>
                  <a:srgbClr val="38761D"/>
                </a:solidFill>
              </a:rPr>
              <a:t>ICPR: </a:t>
            </a:r>
            <a:r>
              <a:rPr lang="en" sz="1200" dirty="0">
                <a:solidFill>
                  <a:srgbClr val="38761D"/>
                </a:solidFill>
              </a:rPr>
              <a:t>International Conference on Pattern Recognition</a:t>
            </a:r>
            <a:endParaRPr sz="1200" dirty="0"/>
          </a:p>
          <a:p>
            <a:pPr>
              <a:lnSpc>
                <a:spcPct val="115000"/>
              </a:lnSpc>
            </a:pPr>
            <a:r>
              <a:rPr lang="en" sz="1200" b="1" dirty="0">
                <a:solidFill>
                  <a:srgbClr val="FF0000"/>
                </a:solidFill>
              </a:rPr>
              <a:t>30 </a:t>
            </a:r>
            <a:r>
              <a:rPr lang="en" sz="1200" b="1" dirty="0">
                <a:solidFill>
                  <a:schemeClr val="accent4">
                    <a:lumMod val="75000"/>
                  </a:schemeClr>
                </a:solidFill>
              </a:rPr>
              <a:t>(35) </a:t>
            </a:r>
            <a:r>
              <a:rPr lang="en" sz="1200" b="1" dirty="0">
                <a:solidFill>
                  <a:srgbClr val="FF0000"/>
                </a:solidFill>
              </a:rPr>
              <a:t>SoCC:</a:t>
            </a:r>
            <a:r>
              <a:rPr lang="en" sz="1200" dirty="0">
                <a:solidFill>
                  <a:srgbClr val="FF0000"/>
                </a:solidFill>
              </a:rPr>
              <a:t> Symposium on Cloud Computing</a:t>
            </a:r>
            <a:endParaRPr sz="1200" dirty="0">
              <a:solidFill>
                <a:srgbClr val="38761D"/>
              </a:solidFill>
            </a:endParaRPr>
          </a:p>
          <a:p>
            <a:pPr>
              <a:lnSpc>
                <a:spcPct val="115000"/>
              </a:lnSpc>
            </a:pPr>
            <a:r>
              <a:rPr lang="en" sz="1200" b="1" dirty="0">
                <a:solidFill>
                  <a:srgbClr val="6AA84F"/>
                </a:solidFill>
              </a:rPr>
              <a:t>29 (</a:t>
            </a:r>
            <a:r>
              <a:rPr lang="en" sz="1200" b="1" dirty="0">
                <a:solidFill>
                  <a:schemeClr val="accent4">
                    <a:lumMod val="75000"/>
                  </a:schemeClr>
                </a:solidFill>
              </a:rPr>
              <a:t>22) </a:t>
            </a:r>
            <a:r>
              <a:rPr lang="en" sz="1200" b="1" dirty="0">
                <a:solidFill>
                  <a:srgbClr val="6AA84F"/>
                </a:solidFill>
              </a:rPr>
              <a:t>ECAI: </a:t>
            </a:r>
            <a:r>
              <a:rPr lang="en" sz="1200" dirty="0">
                <a:solidFill>
                  <a:srgbClr val="6AA84F"/>
                </a:solidFill>
              </a:rPr>
              <a:t>European Conference on Artificial Intelligence</a:t>
            </a:r>
            <a:endParaRPr sz="1200" dirty="0">
              <a:solidFill>
                <a:srgbClr val="38761D"/>
              </a:solidFill>
            </a:endParaRPr>
          </a:p>
          <a:p>
            <a:pPr>
              <a:lnSpc>
                <a:spcPct val="115000"/>
              </a:lnSpc>
            </a:pPr>
            <a:r>
              <a:rPr lang="en" sz="1200" b="1" dirty="0">
                <a:solidFill>
                  <a:srgbClr val="000000"/>
                </a:solidFill>
              </a:rPr>
              <a:t>29 </a:t>
            </a:r>
            <a:r>
              <a:rPr lang="en" sz="1200" b="1" dirty="0">
                <a:solidFill>
                  <a:schemeClr val="accent4">
                    <a:lumMod val="75000"/>
                  </a:schemeClr>
                </a:solidFill>
              </a:rPr>
              <a:t>(28) </a:t>
            </a:r>
            <a:r>
              <a:rPr lang="en" sz="1200" b="1" dirty="0">
                <a:solidFill>
                  <a:srgbClr val="000000"/>
                </a:solidFill>
              </a:rPr>
              <a:t>HPDC:</a:t>
            </a:r>
            <a:r>
              <a:rPr lang="en" sz="1200" dirty="0">
                <a:solidFill>
                  <a:srgbClr val="000000"/>
                </a:solidFill>
              </a:rPr>
              <a:t> International Symposium on High Performance Distributed Computing </a:t>
            </a:r>
            <a:endParaRPr sz="1200" dirty="0">
              <a:solidFill>
                <a:srgbClr val="38761D"/>
              </a:solidFill>
            </a:endParaRPr>
          </a:p>
          <a:p>
            <a:pPr>
              <a:lnSpc>
                <a:spcPct val="115000"/>
              </a:lnSpc>
            </a:pPr>
            <a:r>
              <a:rPr lang="en" sz="1200" b="1" dirty="0">
                <a:solidFill>
                  <a:srgbClr val="FF0000"/>
                </a:solidFill>
              </a:rPr>
              <a:t>28 </a:t>
            </a:r>
            <a:r>
              <a:rPr lang="en" sz="1200" b="1" dirty="0">
                <a:solidFill>
                  <a:schemeClr val="accent4">
                    <a:lumMod val="75000"/>
                  </a:schemeClr>
                </a:solidFill>
              </a:rPr>
              <a:t>(25) </a:t>
            </a:r>
            <a:r>
              <a:rPr lang="en" sz="1200" b="1" dirty="0">
                <a:solidFill>
                  <a:srgbClr val="FF0000"/>
                </a:solidFill>
              </a:rPr>
              <a:t>CloudCom: </a:t>
            </a:r>
            <a:r>
              <a:rPr lang="en" sz="1200" dirty="0">
                <a:solidFill>
                  <a:srgbClr val="FF0000"/>
                </a:solidFill>
              </a:rPr>
              <a:t>International Conference on Cloud Computing Technology and Science </a:t>
            </a:r>
            <a:endParaRPr sz="1200" dirty="0"/>
          </a:p>
          <a:p>
            <a:pPr>
              <a:lnSpc>
                <a:spcPct val="115000"/>
              </a:lnSpc>
            </a:pPr>
            <a:r>
              <a:rPr lang="en" sz="1200" b="1" dirty="0">
                <a:solidFill>
                  <a:srgbClr val="000000"/>
                </a:solidFill>
              </a:rPr>
              <a:t>26 </a:t>
            </a:r>
            <a:r>
              <a:rPr lang="en" sz="1200" b="1" dirty="0">
                <a:solidFill>
                  <a:schemeClr val="accent4">
                    <a:lumMod val="75000"/>
                  </a:schemeClr>
                </a:solidFill>
              </a:rPr>
              <a:t>(25) </a:t>
            </a:r>
            <a:r>
              <a:rPr lang="en" sz="1200" b="1" dirty="0">
                <a:solidFill>
                  <a:srgbClr val="000000"/>
                </a:solidFill>
              </a:rPr>
              <a:t>ICS: </a:t>
            </a:r>
            <a:r>
              <a:rPr lang="en" sz="1200" dirty="0">
                <a:solidFill>
                  <a:srgbClr val="000000"/>
                </a:solidFill>
              </a:rPr>
              <a:t>International Conference on Supercomputing</a:t>
            </a:r>
            <a:endParaRPr sz="1200" dirty="0"/>
          </a:p>
          <a:p>
            <a:pPr>
              <a:lnSpc>
                <a:spcPct val="115000"/>
              </a:lnSpc>
            </a:pPr>
            <a:r>
              <a:rPr lang="en" sz="1200" b="1" dirty="0">
                <a:solidFill>
                  <a:srgbClr val="7030A0"/>
                </a:solidFill>
              </a:rPr>
              <a:t>25 </a:t>
            </a:r>
            <a:r>
              <a:rPr lang="en" sz="1200" b="1" dirty="0">
                <a:solidFill>
                  <a:schemeClr val="accent4">
                    <a:lumMod val="75000"/>
                  </a:schemeClr>
                </a:solidFill>
              </a:rPr>
              <a:t>(33) </a:t>
            </a:r>
            <a:r>
              <a:rPr lang="en" sz="1200" b="1" dirty="0">
                <a:solidFill>
                  <a:srgbClr val="7030A0"/>
                </a:solidFill>
              </a:rPr>
              <a:t>Big Data:</a:t>
            </a:r>
            <a:r>
              <a:rPr lang="en" sz="1200" dirty="0">
                <a:solidFill>
                  <a:srgbClr val="7030A0"/>
                </a:solidFill>
              </a:rPr>
              <a:t> International Conference on Big Data </a:t>
            </a:r>
            <a:endParaRPr sz="1200" dirty="0"/>
          </a:p>
          <a:p>
            <a:pPr>
              <a:lnSpc>
                <a:spcPct val="115000"/>
              </a:lnSpc>
            </a:pPr>
            <a:r>
              <a:rPr lang="en" sz="1200" b="1" dirty="0">
                <a:solidFill>
                  <a:srgbClr val="000000"/>
                </a:solidFill>
              </a:rPr>
              <a:t>21 </a:t>
            </a:r>
            <a:r>
              <a:rPr lang="en" sz="1200" b="1" dirty="0">
                <a:solidFill>
                  <a:schemeClr val="accent4">
                    <a:lumMod val="75000"/>
                  </a:schemeClr>
                </a:solidFill>
              </a:rPr>
              <a:t>(20) </a:t>
            </a:r>
            <a:r>
              <a:rPr lang="en" sz="1200" b="1" dirty="0">
                <a:solidFill>
                  <a:srgbClr val="000000"/>
                </a:solidFill>
              </a:rPr>
              <a:t>CLUSTER: </a:t>
            </a:r>
            <a:r>
              <a:rPr lang="en" sz="1200" dirty="0">
                <a:solidFill>
                  <a:srgbClr val="000000"/>
                </a:solidFill>
              </a:rPr>
              <a:t>International Conference on Cluster Computing</a:t>
            </a:r>
            <a:endParaRPr sz="1200" dirty="0"/>
          </a:p>
          <a:p>
            <a:pPr>
              <a:lnSpc>
                <a:spcPct val="115000"/>
              </a:lnSpc>
            </a:pPr>
            <a:r>
              <a:rPr lang="en" sz="1200" b="1" dirty="0">
                <a:solidFill>
                  <a:srgbClr val="000000"/>
                </a:solidFill>
              </a:rPr>
              <a:t>21 </a:t>
            </a:r>
            <a:r>
              <a:rPr lang="en" sz="1200" b="1" dirty="0">
                <a:solidFill>
                  <a:schemeClr val="accent4">
                    <a:lumMod val="75000"/>
                  </a:schemeClr>
                </a:solidFill>
              </a:rPr>
              <a:t>(22) </a:t>
            </a:r>
            <a:r>
              <a:rPr lang="en" sz="1200" b="1" dirty="0">
                <a:solidFill>
                  <a:srgbClr val="000000"/>
                </a:solidFill>
              </a:rPr>
              <a:t>SPAA: </a:t>
            </a:r>
            <a:r>
              <a:rPr lang="en" sz="1200" dirty="0">
                <a:solidFill>
                  <a:srgbClr val="000000"/>
                </a:solidFill>
              </a:rPr>
              <a:t>Symposium on Parallelism in Algorithms and Architectures</a:t>
            </a:r>
            <a:endParaRPr sz="1200" dirty="0"/>
          </a:p>
          <a:p>
            <a:pPr>
              <a:lnSpc>
                <a:spcPct val="115000"/>
              </a:lnSpc>
            </a:pPr>
            <a:r>
              <a:rPr lang="en" sz="1200" b="1" dirty="0">
                <a:solidFill>
                  <a:srgbClr val="000000"/>
                </a:solidFill>
              </a:rPr>
              <a:t>20 </a:t>
            </a:r>
            <a:r>
              <a:rPr lang="en" sz="1200" b="1" dirty="0">
                <a:solidFill>
                  <a:schemeClr val="accent4">
                    <a:lumMod val="75000"/>
                  </a:schemeClr>
                </a:solidFill>
              </a:rPr>
              <a:t>(20) </a:t>
            </a:r>
            <a:r>
              <a:rPr lang="en" sz="1200" b="1" dirty="0">
                <a:solidFill>
                  <a:srgbClr val="000000"/>
                </a:solidFill>
              </a:rPr>
              <a:t>ICPP</a:t>
            </a:r>
            <a:r>
              <a:rPr lang="en" sz="1200" dirty="0">
                <a:solidFill>
                  <a:srgbClr val="000000"/>
                </a:solidFill>
              </a:rPr>
              <a:t>: International Conference on Parallel Processing</a:t>
            </a:r>
            <a:endParaRPr sz="1200" dirty="0"/>
          </a:p>
          <a:p>
            <a:pPr>
              <a:lnSpc>
                <a:spcPct val="115000"/>
              </a:lnSpc>
            </a:pPr>
            <a:r>
              <a:rPr lang="en" sz="1200" b="1" dirty="0">
                <a:solidFill>
                  <a:srgbClr val="000000"/>
                </a:solidFill>
              </a:rPr>
              <a:t>18 </a:t>
            </a:r>
            <a:r>
              <a:rPr lang="en" sz="1200" b="1" dirty="0">
                <a:solidFill>
                  <a:schemeClr val="accent4">
                    <a:lumMod val="75000"/>
                  </a:schemeClr>
                </a:solidFill>
              </a:rPr>
              <a:t>(20) </a:t>
            </a:r>
            <a:r>
              <a:rPr lang="en" sz="1200" b="1" dirty="0">
                <a:solidFill>
                  <a:srgbClr val="000000"/>
                </a:solidFill>
              </a:rPr>
              <a:t>ICCSA:</a:t>
            </a:r>
            <a:r>
              <a:rPr lang="en" sz="1200" dirty="0">
                <a:solidFill>
                  <a:srgbClr val="000000"/>
                </a:solidFill>
              </a:rPr>
              <a:t> International Conference on Computational Science and Its Applications</a:t>
            </a:r>
            <a:endParaRPr sz="1200" dirty="0"/>
          </a:p>
          <a:p>
            <a:pPr>
              <a:lnSpc>
                <a:spcPct val="115000"/>
              </a:lnSpc>
            </a:pPr>
            <a:r>
              <a:rPr lang="en" sz="1200" b="1" dirty="0">
                <a:solidFill>
                  <a:srgbClr val="000000"/>
                </a:solidFill>
              </a:rPr>
              <a:t>15 </a:t>
            </a:r>
            <a:r>
              <a:rPr lang="en" sz="1200" b="1" dirty="0">
                <a:solidFill>
                  <a:schemeClr val="accent4">
                    <a:lumMod val="75000"/>
                  </a:schemeClr>
                </a:solidFill>
              </a:rPr>
              <a:t>(12) </a:t>
            </a:r>
            <a:r>
              <a:rPr lang="en" sz="1200" b="1" dirty="0">
                <a:solidFill>
                  <a:srgbClr val="000000"/>
                </a:solidFill>
              </a:rPr>
              <a:t>SBAC-PAD:</a:t>
            </a:r>
            <a:r>
              <a:rPr lang="en" sz="1200" dirty="0">
                <a:solidFill>
                  <a:srgbClr val="000000"/>
                </a:solidFill>
              </a:rPr>
              <a:t> International Symposium on Computer Architecture and High Performance Computing</a:t>
            </a:r>
            <a:endParaRPr sz="1200" dirty="0"/>
          </a:p>
          <a:p>
            <a:pPr>
              <a:lnSpc>
                <a:spcPct val="115000"/>
              </a:lnSpc>
            </a:pPr>
            <a:r>
              <a:rPr lang="en" sz="1200" b="1" dirty="0">
                <a:solidFill>
                  <a:srgbClr val="000000"/>
                </a:solidFill>
              </a:rPr>
              <a:t>14 </a:t>
            </a:r>
            <a:r>
              <a:rPr lang="en" sz="1200" b="1" dirty="0">
                <a:solidFill>
                  <a:schemeClr val="accent4">
                    <a:lumMod val="75000"/>
                  </a:schemeClr>
                </a:solidFill>
              </a:rPr>
              <a:t>(11) </a:t>
            </a:r>
            <a:r>
              <a:rPr lang="en" sz="1200" b="1" dirty="0">
                <a:solidFill>
                  <a:srgbClr val="000000"/>
                </a:solidFill>
              </a:rPr>
              <a:t>DS-RT: </a:t>
            </a:r>
            <a:r>
              <a:rPr lang="en" sz="1200" dirty="0">
                <a:solidFill>
                  <a:srgbClr val="000000"/>
                </a:solidFill>
              </a:rPr>
              <a:t>International Symposium on Distributed Simulation and Real-Time Applications</a:t>
            </a:r>
            <a:endParaRPr sz="1200" dirty="0">
              <a:solidFill>
                <a:schemeClr val="dk1"/>
              </a:solidFill>
            </a:endParaRPr>
          </a:p>
        </p:txBody>
      </p:sp>
      <p:sp>
        <p:nvSpPr>
          <p:cNvPr id="333" name="Google Shape;333;p52"/>
          <p:cNvSpPr/>
          <p:nvPr/>
        </p:nvSpPr>
        <p:spPr>
          <a:xfrm>
            <a:off x="8183567" y="5913933"/>
            <a:ext cx="3756800" cy="345200"/>
          </a:xfrm>
          <a:prstGeom prst="rect">
            <a:avLst/>
          </a:prstGeom>
          <a:solidFill>
            <a:srgbClr val="EFEFEF"/>
          </a:solidFill>
          <a:ln>
            <a:noFill/>
          </a:ln>
        </p:spPr>
        <p:txBody>
          <a:bodyPr spcFirstLastPara="1" wrap="square" lIns="121900" tIns="121900" rIns="121900" bIns="121900" anchor="ctr" anchorCtr="0">
            <a:noAutofit/>
          </a:bodyPr>
          <a:lstStyle/>
          <a:p>
            <a:endParaRPr sz="2400"/>
          </a:p>
        </p:txBody>
      </p:sp>
      <p:sp>
        <p:nvSpPr>
          <p:cNvPr id="334" name="Google Shape;334;p52"/>
          <p:cNvSpPr txBox="1"/>
          <p:nvPr/>
        </p:nvSpPr>
        <p:spPr>
          <a:xfrm>
            <a:off x="8313167" y="5913933"/>
            <a:ext cx="3627200" cy="410400"/>
          </a:xfrm>
          <a:prstGeom prst="rect">
            <a:avLst/>
          </a:prstGeom>
          <a:noFill/>
          <a:ln>
            <a:noFill/>
          </a:ln>
        </p:spPr>
        <p:txBody>
          <a:bodyPr spcFirstLastPara="1" wrap="square" lIns="121900" tIns="60933" rIns="121900" bIns="60933" anchor="t" anchorCtr="0">
            <a:noAutofit/>
          </a:bodyPr>
          <a:lstStyle/>
          <a:p>
            <a:pPr algn="r"/>
            <a:r>
              <a:rPr lang="en" sz="1467">
                <a:solidFill>
                  <a:srgbClr val="000000"/>
                </a:solidFill>
                <a:latin typeface="Arial"/>
                <a:ea typeface="Arial"/>
                <a:cs typeface="Arial"/>
                <a:sym typeface="Arial"/>
              </a:rPr>
              <a:t>Some didn’t make h5-index cut of &gt;=12</a:t>
            </a:r>
            <a:endParaRPr sz="1467"/>
          </a:p>
        </p:txBody>
      </p:sp>
      <p:sp>
        <p:nvSpPr>
          <p:cNvPr id="335" name="Google Shape;335;p52"/>
          <p:cNvSpPr txBox="1">
            <a:spLocks noGrp="1"/>
          </p:cNvSpPr>
          <p:nvPr>
            <p:ph type="sldNum" idx="2"/>
          </p:nvPr>
        </p:nvSpPr>
        <p:spPr>
          <a:xfrm>
            <a:off x="11414095" y="6265610"/>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8</a:t>
            </a:fld>
            <a:endParaRPr dirty="0"/>
          </a:p>
        </p:txBody>
      </p:sp>
      <p:cxnSp>
        <p:nvCxnSpPr>
          <p:cNvPr id="336" name="Google Shape;336;p52"/>
          <p:cNvCxnSpPr/>
          <p:nvPr/>
        </p:nvCxnSpPr>
        <p:spPr>
          <a:xfrm>
            <a:off x="371033" y="788567"/>
            <a:ext cx="2517200" cy="0"/>
          </a:xfrm>
          <a:prstGeom prst="straightConnector1">
            <a:avLst/>
          </a:prstGeom>
          <a:noFill/>
          <a:ln w="19050" cap="flat" cmpd="sng">
            <a:solidFill>
              <a:srgbClr val="B30838"/>
            </a:solidFill>
            <a:prstDash val="solid"/>
            <a:round/>
            <a:headEnd type="none" w="med" len="med"/>
            <a:tailEnd type="none" w="med" len="med"/>
          </a:ln>
        </p:spPr>
      </p:cxnSp>
      <p:sp>
        <p:nvSpPr>
          <p:cNvPr id="337" name="Google Shape;337;p52"/>
          <p:cNvSpPr txBox="1">
            <a:spLocks noGrp="1"/>
          </p:cNvSpPr>
          <p:nvPr>
            <p:ph type="title"/>
          </p:nvPr>
        </p:nvSpPr>
        <p:spPr>
          <a:xfrm>
            <a:off x="306800" y="-23598"/>
            <a:ext cx="11267333" cy="726000"/>
          </a:xfrm>
          <a:prstGeom prst="rect">
            <a:avLst/>
          </a:prstGeom>
        </p:spPr>
        <p:txBody>
          <a:bodyPr spcFirstLastPara="1" vert="horz" wrap="square" lIns="91433" tIns="45700" rIns="91433" bIns="45700" rtlCol="0" anchor="ctr" anchorCtr="0">
            <a:noAutofit/>
          </a:bodyPr>
          <a:lstStyle/>
          <a:p>
            <a:pPr>
              <a:spcBef>
                <a:spcPts val="0"/>
              </a:spcBef>
            </a:pPr>
            <a:r>
              <a:rPr lang="en" sz="2667" dirty="0">
                <a:solidFill>
                  <a:srgbClr val="515151"/>
                </a:solidFill>
              </a:rPr>
              <a:t>H5-index Conferences:</a:t>
            </a:r>
            <a:r>
              <a:rPr lang="en" sz="2667" dirty="0"/>
              <a:t> </a:t>
            </a:r>
            <a:r>
              <a:rPr lang="en" sz="2667" dirty="0">
                <a:solidFill>
                  <a:srgbClr val="548135"/>
                </a:solidFill>
              </a:rPr>
              <a:t>AI, </a:t>
            </a:r>
            <a:r>
              <a:rPr lang="en" sz="2667" dirty="0">
                <a:solidFill>
                  <a:srgbClr val="7030A0"/>
                </a:solidFill>
              </a:rPr>
              <a:t>Big Data, </a:t>
            </a:r>
            <a:r>
              <a:rPr lang="en" sz="2667" dirty="0">
                <a:solidFill>
                  <a:srgbClr val="FF0000"/>
                </a:solidFill>
              </a:rPr>
              <a:t>Cloud, </a:t>
            </a:r>
            <a:r>
              <a:rPr lang="en" sz="2667" dirty="0"/>
              <a:t>Systems, </a:t>
            </a:r>
            <a:r>
              <a:rPr lang="en" sz="2667" dirty="0">
                <a:solidFill>
                  <a:srgbClr val="2F5496"/>
                </a:solidFill>
              </a:rPr>
              <a:t>Other </a:t>
            </a:r>
            <a:r>
              <a:rPr lang="en" sz="2667" dirty="0"/>
              <a:t>2018 </a:t>
            </a:r>
            <a:r>
              <a:rPr lang="en" sz="2667" dirty="0">
                <a:solidFill>
                  <a:schemeClr val="accent4">
                    <a:lumMod val="75000"/>
                  </a:schemeClr>
                </a:solidFill>
              </a:rPr>
              <a:t>(2019 </a:t>
            </a:r>
            <a:r>
              <a:rPr lang="en-US" sz="2667" dirty="0">
                <a:solidFill>
                  <a:schemeClr val="accent4">
                    <a:lumMod val="75000"/>
                  </a:schemeClr>
                </a:solidFill>
              </a:rPr>
              <a:t>Brown</a:t>
            </a:r>
            <a:r>
              <a:rPr lang="en-US" sz="2667" dirty="0"/>
              <a:t>)</a:t>
            </a:r>
            <a:endParaRPr sz="2667" dirty="0"/>
          </a:p>
        </p:txBody>
      </p:sp>
      <p:sp>
        <p:nvSpPr>
          <p:cNvPr id="2" name="Date Placeholder 1">
            <a:extLst>
              <a:ext uri="{FF2B5EF4-FFF2-40B4-BE49-F238E27FC236}">
                <a16:creationId xmlns:a16="http://schemas.microsoft.com/office/drawing/2014/main" id="{C51CE275-FB00-46B3-BA33-0A703B1ED203}"/>
              </a:ext>
            </a:extLst>
          </p:cNvPr>
          <p:cNvSpPr>
            <a:spLocks noGrp="1"/>
          </p:cNvSpPr>
          <p:nvPr>
            <p:ph type="dt" sz="half" idx="10"/>
          </p:nvPr>
        </p:nvSpPr>
        <p:spPr/>
        <p:txBody>
          <a:bodyPr/>
          <a:lstStyle/>
          <a:p>
            <a:r>
              <a:rPr lang="en-US">
                <a:solidFill>
                  <a:prstClr val="black">
                    <a:tint val="75000"/>
                  </a:prstClr>
                </a:solidFill>
              </a:rPr>
              <a:t>9/17/2019</a:t>
            </a:r>
          </a:p>
        </p:txBody>
      </p:sp>
      <p:sp>
        <p:nvSpPr>
          <p:cNvPr id="4" name="TextBox 3">
            <a:extLst>
              <a:ext uri="{FF2B5EF4-FFF2-40B4-BE49-F238E27FC236}">
                <a16:creationId xmlns:a16="http://schemas.microsoft.com/office/drawing/2014/main" id="{8C74AB04-92F6-47E2-B0D9-1B55DF1DB5AC}"/>
              </a:ext>
            </a:extLst>
          </p:cNvPr>
          <p:cNvSpPr txBox="1"/>
          <p:nvPr/>
        </p:nvSpPr>
        <p:spPr>
          <a:xfrm flipH="1">
            <a:off x="5197354" y="512283"/>
            <a:ext cx="6491091" cy="369332"/>
          </a:xfrm>
          <a:prstGeom prst="rect">
            <a:avLst/>
          </a:prstGeom>
          <a:noFill/>
        </p:spPr>
        <p:txBody>
          <a:bodyPr wrap="square" rtlCol="0">
            <a:spAutoFit/>
          </a:bodyPr>
          <a:lstStyle/>
          <a:p>
            <a:r>
              <a:rPr lang="en-US" b="1" dirty="0"/>
              <a:t>H5 is h index for papers over 5 years for conferences and journals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59"/>
          <p:cNvSpPr txBox="1">
            <a:spLocks noGrp="1"/>
          </p:cNvSpPr>
          <p:nvPr>
            <p:ph type="body" idx="1"/>
          </p:nvPr>
        </p:nvSpPr>
        <p:spPr>
          <a:xfrm>
            <a:off x="38800" y="1115221"/>
            <a:ext cx="11218400" cy="4999600"/>
          </a:xfrm>
          <a:prstGeom prst="rect">
            <a:avLst/>
          </a:prstGeom>
          <a:noFill/>
          <a:ln>
            <a:noFill/>
          </a:ln>
        </p:spPr>
        <p:txBody>
          <a:bodyPr spcFirstLastPara="1" vert="horz" wrap="square" lIns="91433" tIns="45700" rIns="91433" bIns="45700" rtlCol="0" anchor="t" anchorCtr="0">
            <a:noAutofit/>
          </a:bodyPr>
          <a:lstStyle/>
          <a:p>
            <a:pPr marL="609585" indent="-448722">
              <a:spcBef>
                <a:spcPts val="1067"/>
              </a:spcBef>
              <a:buClr>
                <a:schemeClr val="dk1"/>
              </a:buClr>
              <a:buSzPts val="1700"/>
            </a:pPr>
            <a:r>
              <a:rPr lang="en" sz="2400" b="1" dirty="0"/>
              <a:t>HPC Community</a:t>
            </a:r>
            <a:r>
              <a:rPr lang="en" sz="2400" dirty="0"/>
              <a:t> not growing in terms of obvious metrics such as new faculty advertisements, student interest, papers published</a:t>
            </a:r>
            <a:endParaRPr sz="2400" dirty="0"/>
          </a:p>
          <a:p>
            <a:pPr marL="609585" indent="-448722">
              <a:spcBef>
                <a:spcPts val="1067"/>
              </a:spcBef>
              <a:buClr>
                <a:schemeClr val="dk1"/>
              </a:buClr>
              <a:buSzPts val="1700"/>
            </a:pPr>
            <a:r>
              <a:rPr lang="en" sz="2400" b="1" dirty="0"/>
              <a:t>Cloud </a:t>
            </a:r>
            <a:r>
              <a:rPr lang="en" sz="2400" dirty="0"/>
              <a:t>Community quite strong in Industry; relatively small academically as Industry has some advantages (</a:t>
            </a:r>
            <a:r>
              <a:rPr lang="en-US" sz="2400" dirty="0"/>
              <a:t>infrastructure and data)</a:t>
            </a:r>
            <a:endParaRPr sz="2400" dirty="0"/>
          </a:p>
          <a:p>
            <a:pPr marL="609585" indent="-448722">
              <a:spcBef>
                <a:spcPts val="1067"/>
              </a:spcBef>
              <a:buClr>
                <a:schemeClr val="dk1"/>
              </a:buClr>
              <a:buSzPts val="1700"/>
            </a:pPr>
            <a:r>
              <a:rPr lang="en" sz="2400" b="1" dirty="0"/>
              <a:t>Big data </a:t>
            </a:r>
            <a:r>
              <a:rPr lang="en-US" sz="2400" b="1" dirty="0"/>
              <a:t>and Edge </a:t>
            </a:r>
            <a:r>
              <a:rPr lang="en" sz="2400" dirty="0"/>
              <a:t>communit</a:t>
            </a:r>
            <a:r>
              <a:rPr lang="en-US" sz="2400" dirty="0" err="1"/>
              <a:t>ies</a:t>
            </a:r>
            <a:r>
              <a:rPr lang="en" sz="2400" dirty="0"/>
              <a:t> strong in Academia and Industry </a:t>
            </a:r>
          </a:p>
          <a:p>
            <a:pPr lvl="1" indent="-448722">
              <a:spcBef>
                <a:spcPts val="1067"/>
              </a:spcBef>
              <a:buSzPts val="1700"/>
            </a:pPr>
            <a:r>
              <a:rPr lang="en-US" sz="2133" dirty="0"/>
              <a:t>B</a:t>
            </a:r>
            <a:r>
              <a:rPr lang="en" sz="2133" dirty="0"/>
              <a:t>ig Data definition </a:t>
            </a:r>
            <a:r>
              <a:rPr lang="en-US" sz="2133" dirty="0"/>
              <a:t>un</a:t>
            </a:r>
            <a:r>
              <a:rPr lang="en" sz="2133" dirty="0"/>
              <a:t>clear </a:t>
            </a:r>
            <a:r>
              <a:rPr lang="en-US" sz="2133" dirty="0"/>
              <a:t>but it is </a:t>
            </a:r>
            <a:r>
              <a:rPr lang="en" sz="2133" dirty="0"/>
              <a:t>growing  </a:t>
            </a:r>
            <a:r>
              <a:rPr lang="en-US" sz="2133" dirty="0"/>
              <a:t>although</a:t>
            </a:r>
            <a:r>
              <a:rPr lang="en" sz="2133" dirty="0"/>
              <a:t> still quite small in terms of dedicated activities</a:t>
            </a:r>
          </a:p>
          <a:p>
            <a:pPr indent="-448722">
              <a:buSzPts val="1700"/>
            </a:pPr>
            <a:r>
              <a:rPr lang="en-US" sz="2400" dirty="0"/>
              <a:t>At IEEE services federation in Milan just completed; </a:t>
            </a:r>
            <a:r>
              <a:rPr lang="en-US" sz="2400" b="1" dirty="0"/>
              <a:t>Cloud Edge IoT </a:t>
            </a:r>
            <a:r>
              <a:rPr lang="en-US" sz="2400" dirty="0"/>
              <a:t>and </a:t>
            </a:r>
            <a:r>
              <a:rPr lang="en-US" sz="2400" b="1" dirty="0"/>
              <a:t>Big Data </a:t>
            </a:r>
            <a:r>
              <a:rPr lang="en-US" sz="2400" dirty="0"/>
              <a:t>conferences had significant overlap – not surprising as most IoT/Edge systems connect to Cloud and essentially all Big Data computing uses cloud. </a:t>
            </a:r>
          </a:p>
          <a:p>
            <a:pPr indent="-448722">
              <a:buSzPts val="1700"/>
            </a:pPr>
            <a:r>
              <a:rPr lang="en-US" sz="2400" dirty="0"/>
              <a:t>All these academic fields need to align with mainstream (</a:t>
            </a:r>
            <a:r>
              <a:rPr lang="en-US" sz="2400" b="1" dirty="0"/>
              <a:t>Industry</a:t>
            </a:r>
            <a:r>
              <a:rPr lang="en-US" sz="2400" dirty="0"/>
              <a:t>) systems</a:t>
            </a:r>
          </a:p>
          <a:p>
            <a:pPr indent="-448722">
              <a:buSzPts val="1700"/>
            </a:pPr>
            <a:r>
              <a:rPr lang="en-US" sz="2400" b="1" dirty="0"/>
              <a:t>Microsoft described the AI Supercomputer linking Intelligent Cloud to Intelligent Edge</a:t>
            </a:r>
          </a:p>
          <a:p>
            <a:pPr marL="609585" indent="-448722">
              <a:spcBef>
                <a:spcPts val="1067"/>
              </a:spcBef>
              <a:buClr>
                <a:schemeClr val="dk1"/>
              </a:buClr>
              <a:buSzPts val="1700"/>
            </a:pPr>
            <a:endParaRPr sz="2400" dirty="0"/>
          </a:p>
        </p:txBody>
      </p:sp>
      <p:cxnSp>
        <p:nvCxnSpPr>
          <p:cNvPr id="447" name="Google Shape;447;p59"/>
          <p:cNvCxnSpPr/>
          <p:nvPr/>
        </p:nvCxnSpPr>
        <p:spPr>
          <a:xfrm>
            <a:off x="371033" y="1050867"/>
            <a:ext cx="2517200" cy="0"/>
          </a:xfrm>
          <a:prstGeom prst="straightConnector1">
            <a:avLst/>
          </a:prstGeom>
          <a:noFill/>
          <a:ln w="19050" cap="flat" cmpd="sng">
            <a:solidFill>
              <a:srgbClr val="B30838"/>
            </a:solidFill>
            <a:prstDash val="solid"/>
            <a:round/>
            <a:headEnd type="none" w="med" len="med"/>
            <a:tailEnd type="none" w="med" len="med"/>
          </a:ln>
        </p:spPr>
      </p:cxnSp>
      <p:sp>
        <p:nvSpPr>
          <p:cNvPr id="448" name="Google Shape;448;p59"/>
          <p:cNvSpPr txBox="1">
            <a:spLocks noGrp="1"/>
          </p:cNvSpPr>
          <p:nvPr>
            <p:ph type="title"/>
          </p:nvPr>
        </p:nvSpPr>
        <p:spPr>
          <a:xfrm>
            <a:off x="276966" y="244833"/>
            <a:ext cx="11461377" cy="726000"/>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 sz="2667" dirty="0">
                <a:solidFill>
                  <a:srgbClr val="515151"/>
                </a:solidFill>
              </a:rPr>
              <a:t>Importance of HPC, Cloud, </a:t>
            </a:r>
            <a:r>
              <a:rPr lang="en-US" sz="2667" dirty="0">
                <a:solidFill>
                  <a:srgbClr val="515151"/>
                </a:solidFill>
              </a:rPr>
              <a:t>Edge</a:t>
            </a:r>
            <a:r>
              <a:rPr lang="en" sz="2667" dirty="0">
                <a:solidFill>
                  <a:srgbClr val="515151"/>
                </a:solidFill>
              </a:rPr>
              <a:t> and Big Data Community</a:t>
            </a:r>
            <a:endParaRPr sz="2667" dirty="0">
              <a:solidFill>
                <a:srgbClr val="515151"/>
              </a:solidFill>
              <a:latin typeface="Open Sans SemiBold"/>
              <a:ea typeface="Open Sans SemiBold"/>
              <a:cs typeface="Open Sans SemiBold"/>
              <a:sym typeface="Open Sans SemiBold"/>
            </a:endParaRPr>
          </a:p>
        </p:txBody>
      </p:sp>
      <p:sp>
        <p:nvSpPr>
          <p:cNvPr id="449" name="Google Shape;449;p59"/>
          <p:cNvSpPr txBox="1">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9</a:t>
            </a:fld>
            <a:endParaRPr/>
          </a:p>
        </p:txBody>
      </p:sp>
      <p:sp>
        <p:nvSpPr>
          <p:cNvPr id="2" name="Date Placeholder 1">
            <a:extLst>
              <a:ext uri="{FF2B5EF4-FFF2-40B4-BE49-F238E27FC236}">
                <a16:creationId xmlns:a16="http://schemas.microsoft.com/office/drawing/2014/main" id="{5D9D6E6C-195F-4D79-8A49-E462CE1C15AC}"/>
              </a:ext>
            </a:extLst>
          </p:cNvPr>
          <p:cNvSpPr>
            <a:spLocks noGrp="1"/>
          </p:cNvSpPr>
          <p:nvPr>
            <p:ph type="dt" sz="half" idx="10"/>
          </p:nvPr>
        </p:nvSpPr>
        <p:spPr/>
        <p:txBody>
          <a:bodyPr/>
          <a:lstStyle/>
          <a:p>
            <a:r>
              <a:rPr lang="en-US">
                <a:solidFill>
                  <a:prstClr val="black">
                    <a:tint val="75000"/>
                  </a:prstClr>
                </a:solidFill>
              </a:rPr>
              <a:t>9/17/2019</a:t>
            </a:r>
          </a:p>
        </p:txBody>
      </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20952</TotalTime>
  <Words>5876</Words>
  <Application>Microsoft Office PowerPoint</Application>
  <PresentationFormat>Widescreen</PresentationFormat>
  <Paragraphs>658</Paragraphs>
  <Slides>70</Slides>
  <Notes>49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70</vt:i4>
      </vt:variant>
    </vt:vector>
  </HeadingPairs>
  <TitlesOfParts>
    <vt:vector size="78" baseType="lpstr">
      <vt:lpstr>Arial</vt:lpstr>
      <vt:lpstr>Arial Black</vt:lpstr>
      <vt:lpstr>Calibri</vt:lpstr>
      <vt:lpstr>Calibri Light</vt:lpstr>
      <vt:lpstr>Comic Sans MS</vt:lpstr>
      <vt:lpstr>Open Sans</vt:lpstr>
      <vt:lpstr>Open Sans SemiBold</vt:lpstr>
      <vt:lpstr>1_Office Theme</vt:lpstr>
      <vt:lpstr>Learning Everywhere: Machine (actually Deep) Learning Delivers HPC</vt:lpstr>
      <vt:lpstr>Evolution of Interests, Technologies and Communities</vt:lpstr>
      <vt:lpstr>Papers Submitted: Comparing 4 Conference Types</vt:lpstr>
      <vt:lpstr>Trends in AI, Big Data, Clouds, Edge, HPC over last 5 years</vt:lpstr>
      <vt:lpstr>Some smaller areas: Google Trends last 5 years (Topics unless stated)</vt:lpstr>
      <vt:lpstr>Some medium size areas: Google Trends last 5 years (Topics unless otherwise stated)</vt:lpstr>
      <vt:lpstr>Some smaller areas: Google Trends last 5 years (Topics unless otherwise stated)</vt:lpstr>
      <vt:lpstr>H5-index Conferences: AI, Big Data, Cloud, Systems, Other 2018 (2019 Brown)</vt:lpstr>
      <vt:lpstr>Importance of HPC, Cloud, Edge and Big Data Community</vt:lpstr>
      <vt:lpstr>Importance of AI and Data Science</vt:lpstr>
      <vt:lpstr>ML/AI needs Systems and HPC</vt:lpstr>
      <vt:lpstr>Overall Environment </vt:lpstr>
      <vt:lpstr>Dominance of Cloud Computing</vt:lpstr>
      <vt:lpstr>PowerPoint Presentation</vt:lpstr>
      <vt:lpstr>ABDS Apache Big Data Stack   HPC-ABDS is an integrated wide range of HPC and Big Data technologies. I gave up updating list in January 2016!  21 layers</vt:lpstr>
      <vt:lpstr>PowerPoint Presentation</vt:lpstr>
      <vt:lpstr>Microsoft Summer 2018: Global AI Supercomputer</vt:lpstr>
      <vt:lpstr>Overall Global AI and Modeling Supercomputer GAIMSC Architecture</vt:lpstr>
      <vt:lpstr>HPCforML and MLforHPC</vt:lpstr>
      <vt:lpstr>Dean at NeurIPS  DECEMBER 2017</vt:lpstr>
      <vt:lpstr>Implications of Machine Learning for Systems and Systems for Machine Learning</vt:lpstr>
      <vt:lpstr>MLaroundHPC MLAutotuning</vt:lpstr>
      <vt:lpstr>MLforHPC (ML for Systems) in detail</vt:lpstr>
      <vt:lpstr>PowerPoint Presentation</vt:lpstr>
      <vt:lpstr>3. MLforHPC Learn Surrogates for Simulation 3.1 MLaroundHPC: Learning Outputs from Inputs:  a) Computation Results from Computation defining Parameters</vt:lpstr>
      <vt:lpstr>ANN for Regression</vt:lpstr>
      <vt:lpstr>Parameter Prediction in Nanosimulation</vt:lpstr>
      <vt:lpstr>Accuracy comparison between ML predictions and MD simulation results</vt:lpstr>
      <vt:lpstr>Speedup of MLaroundHPC</vt:lpstr>
      <vt:lpstr>INSILICO MEDICINE USED CREATIVE AI TO DESIGN POTENTIAL DRUGS IN JUST 21 DAYS</vt:lpstr>
      <vt:lpstr>3. MLforHPC Learn Surrogates for Simulation 3.2  MLaroundHPC: Learning Outputs from Inputs:   b) Fields from Fields</vt:lpstr>
      <vt:lpstr>Example from a hybrid case? Fields from Parameters</vt:lpstr>
      <vt:lpstr>Massive computational acceleration by using neural networks to emulate mechanism based biological models</vt:lpstr>
      <vt:lpstr>1. Improving Simulation with Configurations and Integration of Data 1.1 MLAutoTuningHPC: Learning Configurations</vt:lpstr>
      <vt:lpstr>MLAutoTuningHPC: Learning Configurations by Parameter Auto-tuning in Molecular Dynamics Simulations: Efficient Dynamics of Ions near Polarizable Nanoparticles (NPs)</vt:lpstr>
      <vt:lpstr>Results for Nanosimulation MLAutotuning</vt:lpstr>
      <vt:lpstr>1. Improving Simulation with Configurations and Integration of Data 1.2  MLAutoTuningHPC: Learning Model Setups from Observational Data</vt:lpstr>
      <vt:lpstr>1. Improving Simulation with Configurations and Integration of Data  1.3 MLaroundHPC: Learning Model Details (ML for Data Assimilation)</vt:lpstr>
      <vt:lpstr>2. Learn Structure, Theory and Model for Simulation 2.1 MLAutoTuningHPC: Smart Ensembles</vt:lpstr>
      <vt:lpstr>2. Learn Structure, Theory and Model for Simulation 2.2 MLaroundHPC: Learning Model Details (effective potentials and coarse graining)</vt:lpstr>
      <vt:lpstr>2. Learn Structure, Theory and Model for Simulation 2.3 MLaroundHPC: Learning Model Details - Inference of Missing Model Structure</vt:lpstr>
      <vt:lpstr>Putting it all Together Simulating Biological Organisms (with James Glazier @IU) </vt:lpstr>
      <vt:lpstr>Complete Systems HPCforML</vt:lpstr>
      <vt:lpstr>Next Generation of Cyberinfrastructure: Overarching Principles</vt:lpstr>
      <vt:lpstr>Next Generation of Cyberinfrastructure: Application Requirements</vt:lpstr>
      <vt:lpstr>Big Data and Simulation Comparison of Difficulty in Parallelism Parallel Big Data Algorithms many issues in common with Parallel Simulations</vt:lpstr>
      <vt:lpstr>Next Generation of Cyberinfrastructure: Remarks on Deep Learning</vt:lpstr>
      <vt:lpstr>Next Generation of Cyberinfrastructure: Compute and Data patterns</vt:lpstr>
      <vt:lpstr>Next Generation of Cyberinfrastructure: Cloud-Edge Computing</vt:lpstr>
      <vt:lpstr>Common Practices Relevant to HPC Cloud I Low level structure</vt:lpstr>
      <vt:lpstr>Common Practices Relevant to HPC Cloud II Middleware</vt:lpstr>
      <vt:lpstr>Common Practices Relevant to HPC Cloud III: Edge-Cloud Link</vt:lpstr>
      <vt:lpstr>Common Practices Relevant to HPC Cloud IV Languages </vt:lpstr>
      <vt:lpstr>Common Practices Relevant to HPC Cloud V: Big Simulations</vt:lpstr>
      <vt:lpstr>Common Practices Relevant to HPC Cloud VI: Data Analytics </vt:lpstr>
      <vt:lpstr>Common Practices Relevant to HPC Cloud VII: Scheduling</vt:lpstr>
      <vt:lpstr>Common Practices Relevant to HPC Cloud VIII: Workflow</vt:lpstr>
      <vt:lpstr>Common Practices Relevant to HPC Cloud IX: Issues from high performance</vt:lpstr>
      <vt:lpstr>Common Practices Relevant to HPC Cloud X: Futures</vt:lpstr>
      <vt:lpstr>Summary Requirements for a Global AI Supercomputer</vt:lpstr>
      <vt:lpstr>Twister2 Highlights I</vt:lpstr>
      <vt:lpstr>Twister2 Highlights II</vt:lpstr>
      <vt:lpstr>Terasort in Spark and Twister2</vt:lpstr>
      <vt:lpstr>PowerPoint Presentation</vt:lpstr>
      <vt:lpstr>PowerPoint Presentation</vt:lpstr>
      <vt:lpstr>Challenges and Opportunities</vt:lpstr>
      <vt:lpstr>Computer Science Issues I</vt:lpstr>
      <vt:lpstr>Computer Science Issues II</vt:lpstr>
      <vt:lpstr>Conclusions</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Towards Efficient Dataflow Frameworks for Big Data Applications: Integrating Parallel and Distributed Computing Runtimes</dc:title>
  <dc:creator>supun</dc:creator>
  <cp:lastModifiedBy>Geoffrey Fox</cp:lastModifiedBy>
  <cp:revision>325</cp:revision>
  <dcterms:created xsi:type="dcterms:W3CDTF">2017-06-12T19:54:34Z</dcterms:created>
  <dcterms:modified xsi:type="dcterms:W3CDTF">2019-09-17T05:38:11Z</dcterms:modified>
</cp:coreProperties>
</file>