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274" r:id="rId2"/>
  </p:sldMasterIdLst>
  <p:notesMasterIdLst>
    <p:notesMasterId r:id="rId84"/>
  </p:notesMasterIdLst>
  <p:sldIdLst>
    <p:sldId id="384" r:id="rId3"/>
    <p:sldId id="540" r:id="rId4"/>
    <p:sldId id="391" r:id="rId5"/>
    <p:sldId id="485" r:id="rId6"/>
    <p:sldId id="432" r:id="rId7"/>
    <p:sldId id="568" r:id="rId8"/>
    <p:sldId id="386" r:id="rId9"/>
    <p:sldId id="487" r:id="rId10"/>
    <p:sldId id="492" r:id="rId11"/>
    <p:sldId id="538" r:id="rId12"/>
    <p:sldId id="489" r:id="rId13"/>
    <p:sldId id="488" r:id="rId14"/>
    <p:sldId id="490" r:id="rId15"/>
    <p:sldId id="491" r:id="rId16"/>
    <p:sldId id="493" r:id="rId17"/>
    <p:sldId id="494" r:id="rId18"/>
    <p:sldId id="495" r:id="rId19"/>
    <p:sldId id="496" r:id="rId20"/>
    <p:sldId id="497" r:id="rId21"/>
    <p:sldId id="498" r:id="rId22"/>
    <p:sldId id="499" r:id="rId23"/>
    <p:sldId id="504" r:id="rId24"/>
    <p:sldId id="505" r:id="rId25"/>
    <p:sldId id="506" r:id="rId26"/>
    <p:sldId id="508" r:id="rId27"/>
    <p:sldId id="507" r:id="rId28"/>
    <p:sldId id="501" r:id="rId29"/>
    <p:sldId id="502" r:id="rId30"/>
    <p:sldId id="539" r:id="rId31"/>
    <p:sldId id="553" r:id="rId32"/>
    <p:sldId id="564" r:id="rId33"/>
    <p:sldId id="473" r:id="rId34"/>
    <p:sldId id="562" r:id="rId35"/>
    <p:sldId id="563" r:id="rId36"/>
    <p:sldId id="554" r:id="rId37"/>
    <p:sldId id="555" r:id="rId38"/>
    <p:sldId id="558" r:id="rId39"/>
    <p:sldId id="556" r:id="rId40"/>
    <p:sldId id="557" r:id="rId41"/>
    <p:sldId id="560" r:id="rId42"/>
    <p:sldId id="551" r:id="rId43"/>
    <p:sldId id="552" r:id="rId44"/>
    <p:sldId id="548" r:id="rId45"/>
    <p:sldId id="549" r:id="rId46"/>
    <p:sldId id="561" r:id="rId47"/>
    <p:sldId id="559" r:id="rId48"/>
    <p:sldId id="486" r:id="rId49"/>
    <p:sldId id="385" r:id="rId50"/>
    <p:sldId id="503" r:id="rId51"/>
    <p:sldId id="387" r:id="rId52"/>
    <p:sldId id="517" r:id="rId53"/>
    <p:sldId id="514" r:id="rId54"/>
    <p:sldId id="527" r:id="rId55"/>
    <p:sldId id="533" r:id="rId56"/>
    <p:sldId id="528" r:id="rId57"/>
    <p:sldId id="537" r:id="rId58"/>
    <p:sldId id="414" r:id="rId59"/>
    <p:sldId id="518" r:id="rId60"/>
    <p:sldId id="520" r:id="rId61"/>
    <p:sldId id="521" r:id="rId62"/>
    <p:sldId id="523" r:id="rId63"/>
    <p:sldId id="565" r:id="rId64"/>
    <p:sldId id="566" r:id="rId65"/>
    <p:sldId id="567" r:id="rId66"/>
    <p:sldId id="525" r:id="rId67"/>
    <p:sldId id="541" r:id="rId68"/>
    <p:sldId id="542" r:id="rId69"/>
    <p:sldId id="543" r:id="rId70"/>
    <p:sldId id="544" r:id="rId71"/>
    <p:sldId id="545" r:id="rId72"/>
    <p:sldId id="546" r:id="rId73"/>
    <p:sldId id="547" r:id="rId74"/>
    <p:sldId id="484" r:id="rId75"/>
    <p:sldId id="526" r:id="rId76"/>
    <p:sldId id="529" r:id="rId77"/>
    <p:sldId id="530" r:id="rId78"/>
    <p:sldId id="531" r:id="rId79"/>
    <p:sldId id="532" r:id="rId80"/>
    <p:sldId id="534" r:id="rId81"/>
    <p:sldId id="535" r:id="rId82"/>
    <p:sldId id="536" r:id="rId83"/>
  </p:sldIdLst>
  <p:sldSz cx="9144000" cy="6858000" type="screen4x3"/>
  <p:notesSz cx="6858000" cy="9144000"/>
  <p:custDataLst>
    <p:tags r:id="rId85"/>
  </p:custDataLst>
  <p:defaultTextStyle>
    <a:defPPr>
      <a:defRPr lang="en-US"/>
    </a:defPPr>
    <a:lvl1pPr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300"/>
    <a:srgbClr val="B30838"/>
    <a:srgbClr val="0083E6"/>
    <a:srgbClr val="0033CC"/>
    <a:srgbClr val="F8F3D2"/>
    <a:srgbClr val="6D6E70"/>
    <a:srgbClr val="7D110C"/>
    <a:srgbClr val="598EDD"/>
    <a:srgbClr val="A9C9FF"/>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40" autoAdjust="0"/>
    <p:restoredTop sz="94660"/>
  </p:normalViewPr>
  <p:slideViewPr>
    <p:cSldViewPr>
      <p:cViewPr varScale="1">
        <p:scale>
          <a:sx n="70" d="100"/>
          <a:sy n="70" d="100"/>
        </p:scale>
        <p:origin x="1482" y="54"/>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gs" Target="tags/tag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research_committee\LDA\LDA_perform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a:t>Sum of Branches on 599nts Data</a:t>
            </a:r>
          </a:p>
        </c:rich>
      </c:tx>
      <c:layout>
        <c:manualLayout>
          <c:xMode val="edge"/>
          <c:yMode val="edge"/>
          <c:x val="0.21771167492952301"/>
          <c:y val="0"/>
        </c:manualLayout>
      </c:layout>
      <c:overlay val="0"/>
    </c:title>
    <c:autoTitleDeleted val="0"/>
    <c:plotArea>
      <c:layout>
        <c:manualLayout>
          <c:layoutTarget val="inner"/>
          <c:xMode val="edge"/>
          <c:yMode val="edge"/>
          <c:x val="0.134472255417137"/>
          <c:y val="0.112617634970043"/>
          <c:w val="0.84355514812207699"/>
          <c:h val="0.80660296791664898"/>
        </c:manualLayout>
      </c:layout>
      <c:barChart>
        <c:barDir val="col"/>
        <c:grouping val="clustered"/>
        <c:varyColors val="0"/>
        <c:ser>
          <c:idx val="0"/>
          <c:order val="0"/>
          <c:tx>
            <c:strRef>
              <c:f>'Sheet1 (2)'!$B$2</c:f>
              <c:strCache>
                <c:ptCount val="1"/>
                <c:pt idx="0">
                  <c:v>WDA-SMACOF</c:v>
                </c:pt>
              </c:strCache>
            </c:strRef>
          </c:tx>
          <c:spPr>
            <a:pattFill prst="pct60">
              <a:fgClr>
                <a:schemeClr val="tx2"/>
              </a:fgClr>
              <a:bgClr>
                <a:schemeClr val="bg1"/>
              </a:bgClr>
            </a:pattFill>
          </c:spPr>
          <c:invertIfNegative val="0"/>
          <c:errBars>
            <c:errBarType val="both"/>
            <c:errValType val="cust"/>
            <c:noEndCap val="0"/>
            <c:plus>
              <c:numLit>
                <c:ptCount val="0"/>
              </c:numLit>
            </c:plus>
            <c:minus>
              <c:numLit>
                <c:ptCount val="0"/>
              </c:numLit>
            </c:minus>
          </c:errBars>
          <c:cat>
            <c:strRef>
              <c:f>'Sheet1 (2)'!$A$3:$A$5</c:f>
              <c:strCache>
                <c:ptCount val="3"/>
                <c:pt idx="0">
                  <c:v>MSA</c:v>
                </c:pt>
                <c:pt idx="1">
                  <c:v>SWG</c:v>
                </c:pt>
                <c:pt idx="2">
                  <c:v>NW</c:v>
                </c:pt>
              </c:strCache>
            </c:strRef>
          </c:cat>
          <c:val>
            <c:numRef>
              <c:f>'Sheet1 (2)'!$B$3:$B$5</c:f>
              <c:numCache>
                <c:formatCode>General</c:formatCode>
                <c:ptCount val="3"/>
                <c:pt idx="0">
                  <c:v>19.032437461799201</c:v>
                </c:pt>
                <c:pt idx="1">
                  <c:v>20.772913820354091</c:v>
                </c:pt>
                <c:pt idx="2">
                  <c:v>22.3003502946972</c:v>
                </c:pt>
              </c:numCache>
            </c:numRef>
          </c:val>
          <c:extLst>
            <c:ext xmlns:c16="http://schemas.microsoft.com/office/drawing/2014/chart" uri="{C3380CC4-5D6E-409C-BE32-E72D297353CC}">
              <c16:uniqueId val="{00000000-2C84-404B-BEBF-7DB3F3B53235}"/>
            </c:ext>
          </c:extLst>
        </c:ser>
        <c:ser>
          <c:idx val="1"/>
          <c:order val="1"/>
          <c:tx>
            <c:strRef>
              <c:f>'Sheet1 (2)'!$C$2</c:f>
              <c:strCache>
                <c:ptCount val="1"/>
                <c:pt idx="0">
                  <c:v>LMA</c:v>
                </c:pt>
              </c:strCache>
            </c:strRef>
          </c:tx>
          <c:spPr>
            <a:pattFill prst="dkDnDiag">
              <a:fgClr>
                <a:srgbClr val="C0504D">
                  <a:lumMod val="75000"/>
                </a:srgbClr>
              </a:fgClr>
              <a:bgClr>
                <a:sysClr val="window" lastClr="FFFFFF"/>
              </a:bgClr>
            </a:pattFill>
          </c:spPr>
          <c:invertIfNegative val="0"/>
          <c:errBars>
            <c:errBarType val="both"/>
            <c:errValType val="cust"/>
            <c:noEndCap val="0"/>
            <c:plus>
              <c:numLit>
                <c:ptCount val="0"/>
              </c:numLit>
            </c:plus>
            <c:minus>
              <c:numLit>
                <c:ptCount val="0"/>
              </c:numLit>
            </c:minus>
          </c:errBars>
          <c:cat>
            <c:strRef>
              <c:f>'Sheet1 (2)'!$A$3:$A$5</c:f>
              <c:strCache>
                <c:ptCount val="3"/>
                <c:pt idx="0">
                  <c:v>MSA</c:v>
                </c:pt>
                <c:pt idx="1">
                  <c:v>SWG</c:v>
                </c:pt>
                <c:pt idx="2">
                  <c:v>NW</c:v>
                </c:pt>
              </c:strCache>
            </c:strRef>
          </c:cat>
          <c:val>
            <c:numRef>
              <c:f>'Sheet1 (2)'!$C$3:$C$5</c:f>
              <c:numCache>
                <c:formatCode>General</c:formatCode>
                <c:ptCount val="3"/>
                <c:pt idx="0">
                  <c:v>23.995624087197989</c:v>
                </c:pt>
                <c:pt idx="1">
                  <c:v>23.6006811032603</c:v>
                </c:pt>
                <c:pt idx="2">
                  <c:v>25.970287922203699</c:v>
                </c:pt>
              </c:numCache>
            </c:numRef>
          </c:val>
          <c:extLst>
            <c:ext xmlns:c16="http://schemas.microsoft.com/office/drawing/2014/chart" uri="{C3380CC4-5D6E-409C-BE32-E72D297353CC}">
              <c16:uniqueId val="{00000001-2C84-404B-BEBF-7DB3F3B53235}"/>
            </c:ext>
          </c:extLst>
        </c:ser>
        <c:ser>
          <c:idx val="2"/>
          <c:order val="2"/>
          <c:tx>
            <c:strRef>
              <c:f>'Sheet1 (2)'!$D$2</c:f>
              <c:strCache>
                <c:ptCount val="1"/>
                <c:pt idx="0">
                  <c:v>EM-SMACOF</c:v>
                </c:pt>
              </c:strCache>
            </c:strRef>
          </c:tx>
          <c:spPr>
            <a:pattFill prst="dkVert">
              <a:fgClr>
                <a:schemeClr val="accent3">
                  <a:lumMod val="60000"/>
                  <a:lumOff val="40000"/>
                </a:schemeClr>
              </a:fgClr>
              <a:bgClr>
                <a:schemeClr val="bg1"/>
              </a:bgClr>
            </a:pattFill>
          </c:spPr>
          <c:invertIfNegative val="0"/>
          <c:errBars>
            <c:errBarType val="both"/>
            <c:errValType val="cust"/>
            <c:noEndCap val="0"/>
            <c:plus>
              <c:numLit>
                <c:ptCount val="0"/>
              </c:numLit>
            </c:plus>
            <c:minus>
              <c:numLit>
                <c:ptCount val="0"/>
              </c:numLit>
            </c:minus>
          </c:errBars>
          <c:cat>
            <c:strRef>
              <c:f>'Sheet1 (2)'!$A$3:$A$5</c:f>
              <c:strCache>
                <c:ptCount val="3"/>
                <c:pt idx="0">
                  <c:v>MSA</c:v>
                </c:pt>
                <c:pt idx="1">
                  <c:v>SWG</c:v>
                </c:pt>
                <c:pt idx="2">
                  <c:v>NW</c:v>
                </c:pt>
              </c:strCache>
            </c:strRef>
          </c:cat>
          <c:val>
            <c:numRef>
              <c:f>'Sheet1 (2)'!$D$3:$D$5</c:f>
              <c:numCache>
                <c:formatCode>General</c:formatCode>
                <c:ptCount val="3"/>
                <c:pt idx="0">
                  <c:v>20.462291812357581</c:v>
                </c:pt>
                <c:pt idx="1">
                  <c:v>22.0393676912256</c:v>
                </c:pt>
                <c:pt idx="2">
                  <c:v>25.831664533408109</c:v>
                </c:pt>
              </c:numCache>
            </c:numRef>
          </c:val>
          <c:extLst>
            <c:ext xmlns:c16="http://schemas.microsoft.com/office/drawing/2014/chart" uri="{C3380CC4-5D6E-409C-BE32-E72D297353CC}">
              <c16:uniqueId val="{00000002-2C84-404B-BEBF-7DB3F3B53235}"/>
            </c:ext>
          </c:extLst>
        </c:ser>
        <c:dLbls>
          <c:showLegendKey val="0"/>
          <c:showVal val="0"/>
          <c:showCatName val="0"/>
          <c:showSerName val="0"/>
          <c:showPercent val="0"/>
          <c:showBubbleSize val="0"/>
        </c:dLbls>
        <c:gapWidth val="150"/>
        <c:axId val="315250864"/>
        <c:axId val="315251256"/>
      </c:barChart>
      <c:catAx>
        <c:axId val="315250864"/>
        <c:scaling>
          <c:orientation val="minMax"/>
        </c:scaling>
        <c:delete val="0"/>
        <c:axPos val="b"/>
        <c:numFmt formatCode="General" sourceLinked="0"/>
        <c:majorTickMark val="out"/>
        <c:minorTickMark val="none"/>
        <c:tickLblPos val="nextTo"/>
        <c:crossAx val="315251256"/>
        <c:crosses val="autoZero"/>
        <c:auto val="1"/>
        <c:lblAlgn val="ctr"/>
        <c:lblOffset val="0"/>
        <c:noMultiLvlLbl val="0"/>
      </c:catAx>
      <c:valAx>
        <c:axId val="315251256"/>
        <c:scaling>
          <c:orientation val="minMax"/>
        </c:scaling>
        <c:delete val="0"/>
        <c:axPos val="l"/>
        <c:majorGridlines>
          <c:spPr>
            <a:ln w="6350">
              <a:prstDash val="dash"/>
            </a:ln>
          </c:spPr>
        </c:majorGridlines>
        <c:title>
          <c:tx>
            <c:rich>
              <a:bodyPr rot="-5400000" vert="horz"/>
              <a:lstStyle/>
              <a:p>
                <a:pPr>
                  <a:defRPr/>
                </a:pPr>
                <a:r>
                  <a:rPr lang="en-US"/>
                  <a:t>Sum of Branches</a:t>
                </a:r>
              </a:p>
            </c:rich>
          </c:tx>
          <c:overlay val="0"/>
        </c:title>
        <c:numFmt formatCode="General" sourceLinked="1"/>
        <c:majorTickMark val="out"/>
        <c:minorTickMark val="none"/>
        <c:tickLblPos val="nextTo"/>
        <c:crossAx val="315250864"/>
        <c:crosses val="autoZero"/>
        <c:crossBetween val="between"/>
      </c:valAx>
    </c:plotArea>
    <c:legend>
      <c:legendPos val="r"/>
      <c:layout>
        <c:manualLayout>
          <c:xMode val="edge"/>
          <c:yMode val="edge"/>
          <c:x val="0.12680883639545101"/>
          <c:y val="0.110220074928072"/>
          <c:w val="0.70339830634378298"/>
          <c:h val="0.105949256342957"/>
        </c:manualLayout>
      </c:layout>
      <c:overlay val="0"/>
    </c:legend>
    <c:plotVisOnly val="1"/>
    <c:dispBlanksAs val="gap"/>
    <c:showDLblsOverMax val="0"/>
  </c:chart>
  <c:spPr>
    <a:ln>
      <a:noFill/>
    </a:ln>
  </c:spPr>
  <c:txPr>
    <a:bodyPr/>
    <a:lstStyle/>
    <a:p>
      <a:pPr>
        <a:defRPr>
          <a:latin typeface="+mj-lt"/>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a:t>Sum of Branches on 999nts Data </a:t>
            </a:r>
          </a:p>
        </c:rich>
      </c:tx>
      <c:layout>
        <c:manualLayout>
          <c:xMode val="edge"/>
          <c:yMode val="edge"/>
          <c:x val="0.21771167492952301"/>
          <c:y val="0"/>
        </c:manualLayout>
      </c:layout>
      <c:overlay val="0"/>
    </c:title>
    <c:autoTitleDeleted val="0"/>
    <c:plotArea>
      <c:layout>
        <c:manualLayout>
          <c:layoutTarget val="inner"/>
          <c:xMode val="edge"/>
          <c:yMode val="edge"/>
          <c:x val="0.134472255417137"/>
          <c:y val="0.112617634970043"/>
          <c:w val="0.84355514812207699"/>
          <c:h val="0.80660296791664898"/>
        </c:manualLayout>
      </c:layout>
      <c:barChart>
        <c:barDir val="col"/>
        <c:grouping val="clustered"/>
        <c:varyColors val="0"/>
        <c:ser>
          <c:idx val="0"/>
          <c:order val="0"/>
          <c:tx>
            <c:strRef>
              <c:f>'Sheet1 (2)'!$B$8</c:f>
              <c:strCache>
                <c:ptCount val="1"/>
                <c:pt idx="0">
                  <c:v>WDA-SMACOF</c:v>
                </c:pt>
              </c:strCache>
            </c:strRef>
          </c:tx>
          <c:spPr>
            <a:pattFill prst="pct60">
              <a:fgClr>
                <a:schemeClr val="tx2"/>
              </a:fgClr>
              <a:bgClr>
                <a:schemeClr val="bg1"/>
              </a:bgClr>
            </a:pattFill>
          </c:spPr>
          <c:invertIfNegative val="0"/>
          <c:errBars>
            <c:errBarType val="both"/>
            <c:errValType val="cust"/>
            <c:noEndCap val="0"/>
            <c:plus>
              <c:numLit>
                <c:ptCount val="0"/>
              </c:numLit>
            </c:plus>
            <c:minus>
              <c:numLit>
                <c:ptCount val="0"/>
              </c:numLit>
            </c:minus>
          </c:errBars>
          <c:cat>
            <c:strRef>
              <c:f>'Sheet1 (2)'!$A$9:$A$11</c:f>
              <c:strCache>
                <c:ptCount val="3"/>
                <c:pt idx="0">
                  <c:v>MSA</c:v>
                </c:pt>
                <c:pt idx="1">
                  <c:v>SWG</c:v>
                </c:pt>
                <c:pt idx="2">
                  <c:v>NW</c:v>
                </c:pt>
              </c:strCache>
            </c:strRef>
          </c:cat>
          <c:val>
            <c:numRef>
              <c:f>'Sheet1 (2)'!$B$9:$B$11</c:f>
              <c:numCache>
                <c:formatCode>General</c:formatCode>
                <c:ptCount val="3"/>
                <c:pt idx="0">
                  <c:v>13.6243097261038</c:v>
                </c:pt>
                <c:pt idx="1">
                  <c:v>12.751226176216999</c:v>
                </c:pt>
                <c:pt idx="2">
                  <c:v>14.2486197449667</c:v>
                </c:pt>
              </c:numCache>
            </c:numRef>
          </c:val>
          <c:extLst>
            <c:ext xmlns:c16="http://schemas.microsoft.com/office/drawing/2014/chart" uri="{C3380CC4-5D6E-409C-BE32-E72D297353CC}">
              <c16:uniqueId val="{00000000-76BD-4B59-84C0-C93BC29D8F1F}"/>
            </c:ext>
          </c:extLst>
        </c:ser>
        <c:ser>
          <c:idx val="1"/>
          <c:order val="1"/>
          <c:tx>
            <c:strRef>
              <c:f>'Sheet1 (2)'!$C$8</c:f>
              <c:strCache>
                <c:ptCount val="1"/>
                <c:pt idx="0">
                  <c:v>LMA</c:v>
                </c:pt>
              </c:strCache>
            </c:strRef>
          </c:tx>
          <c:spPr>
            <a:pattFill prst="dkDnDiag">
              <a:fgClr>
                <a:srgbClr val="C0504D">
                  <a:lumMod val="75000"/>
                </a:srgbClr>
              </a:fgClr>
              <a:bgClr>
                <a:sysClr val="window" lastClr="FFFFFF"/>
              </a:bgClr>
            </a:pattFill>
          </c:spPr>
          <c:invertIfNegative val="0"/>
          <c:errBars>
            <c:errBarType val="both"/>
            <c:errValType val="cust"/>
            <c:noEndCap val="0"/>
            <c:plus>
              <c:numLit>
                <c:ptCount val="0"/>
              </c:numLit>
            </c:plus>
            <c:minus>
              <c:numLit>
                <c:ptCount val="0"/>
              </c:numLit>
            </c:minus>
          </c:errBars>
          <c:cat>
            <c:strRef>
              <c:f>'Sheet1 (2)'!$A$9:$A$11</c:f>
              <c:strCache>
                <c:ptCount val="3"/>
                <c:pt idx="0">
                  <c:v>MSA</c:v>
                </c:pt>
                <c:pt idx="1">
                  <c:v>SWG</c:v>
                </c:pt>
                <c:pt idx="2">
                  <c:v>NW</c:v>
                </c:pt>
              </c:strCache>
            </c:strRef>
          </c:cat>
          <c:val>
            <c:numRef>
              <c:f>'Sheet1 (2)'!$C$9:$C$11</c:f>
              <c:numCache>
                <c:formatCode>General</c:formatCode>
                <c:ptCount val="3"/>
                <c:pt idx="0">
                  <c:v>16.361304378719701</c:v>
                </c:pt>
                <c:pt idx="1">
                  <c:v>19.985503733914289</c:v>
                </c:pt>
                <c:pt idx="2">
                  <c:v>22.888717448739889</c:v>
                </c:pt>
              </c:numCache>
            </c:numRef>
          </c:val>
          <c:extLst>
            <c:ext xmlns:c16="http://schemas.microsoft.com/office/drawing/2014/chart" uri="{C3380CC4-5D6E-409C-BE32-E72D297353CC}">
              <c16:uniqueId val="{00000001-76BD-4B59-84C0-C93BC29D8F1F}"/>
            </c:ext>
          </c:extLst>
        </c:ser>
        <c:ser>
          <c:idx val="2"/>
          <c:order val="2"/>
          <c:tx>
            <c:strRef>
              <c:f>'Sheet1 (2)'!$D$8</c:f>
              <c:strCache>
                <c:ptCount val="1"/>
                <c:pt idx="0">
                  <c:v>EM-SMACOF</c:v>
                </c:pt>
              </c:strCache>
            </c:strRef>
          </c:tx>
          <c:spPr>
            <a:pattFill prst="dkVert">
              <a:fgClr>
                <a:schemeClr val="accent3">
                  <a:lumMod val="60000"/>
                  <a:lumOff val="40000"/>
                </a:schemeClr>
              </a:fgClr>
              <a:bgClr>
                <a:schemeClr val="bg1"/>
              </a:bgClr>
            </a:pattFill>
          </c:spPr>
          <c:invertIfNegative val="0"/>
          <c:errBars>
            <c:errBarType val="both"/>
            <c:errValType val="cust"/>
            <c:noEndCap val="0"/>
            <c:plus>
              <c:numLit>
                <c:ptCount val="0"/>
              </c:numLit>
            </c:plus>
            <c:minus>
              <c:numLit>
                <c:ptCount val="0"/>
              </c:numLit>
            </c:minus>
          </c:errBars>
          <c:cat>
            <c:strRef>
              <c:f>'Sheet1 (2)'!$A$9:$A$11</c:f>
              <c:strCache>
                <c:ptCount val="3"/>
                <c:pt idx="0">
                  <c:v>MSA</c:v>
                </c:pt>
                <c:pt idx="1">
                  <c:v>SWG</c:v>
                </c:pt>
                <c:pt idx="2">
                  <c:v>NW</c:v>
                </c:pt>
              </c:strCache>
            </c:strRef>
          </c:cat>
          <c:val>
            <c:numRef>
              <c:f>'Sheet1 (2)'!$D$9:$D$11</c:f>
              <c:numCache>
                <c:formatCode>General</c:formatCode>
                <c:ptCount val="3"/>
                <c:pt idx="0">
                  <c:v>18.735243367558699</c:v>
                </c:pt>
                <c:pt idx="1">
                  <c:v>17.41267457506628</c:v>
                </c:pt>
                <c:pt idx="2">
                  <c:v>22.434173390322002</c:v>
                </c:pt>
              </c:numCache>
            </c:numRef>
          </c:val>
          <c:extLst>
            <c:ext xmlns:c16="http://schemas.microsoft.com/office/drawing/2014/chart" uri="{C3380CC4-5D6E-409C-BE32-E72D297353CC}">
              <c16:uniqueId val="{00000002-76BD-4B59-84C0-C93BC29D8F1F}"/>
            </c:ext>
          </c:extLst>
        </c:ser>
        <c:dLbls>
          <c:showLegendKey val="0"/>
          <c:showVal val="0"/>
          <c:showCatName val="0"/>
          <c:showSerName val="0"/>
          <c:showPercent val="0"/>
          <c:showBubbleSize val="0"/>
        </c:dLbls>
        <c:gapWidth val="150"/>
        <c:axId val="313138800"/>
        <c:axId val="365423664"/>
      </c:barChart>
      <c:catAx>
        <c:axId val="313138800"/>
        <c:scaling>
          <c:orientation val="minMax"/>
        </c:scaling>
        <c:delete val="0"/>
        <c:axPos val="b"/>
        <c:numFmt formatCode="General" sourceLinked="0"/>
        <c:majorTickMark val="out"/>
        <c:minorTickMark val="none"/>
        <c:tickLblPos val="nextTo"/>
        <c:crossAx val="365423664"/>
        <c:crosses val="autoZero"/>
        <c:auto val="1"/>
        <c:lblAlgn val="ctr"/>
        <c:lblOffset val="0"/>
        <c:noMultiLvlLbl val="0"/>
      </c:catAx>
      <c:valAx>
        <c:axId val="365423664"/>
        <c:scaling>
          <c:orientation val="minMax"/>
        </c:scaling>
        <c:delete val="0"/>
        <c:axPos val="l"/>
        <c:majorGridlines>
          <c:spPr>
            <a:ln w="6350">
              <a:prstDash val="dash"/>
            </a:ln>
          </c:spPr>
        </c:majorGridlines>
        <c:title>
          <c:tx>
            <c:rich>
              <a:bodyPr rot="-5400000" vert="horz"/>
              <a:lstStyle/>
              <a:p>
                <a:pPr>
                  <a:defRPr/>
                </a:pPr>
                <a:r>
                  <a:rPr lang="en-US"/>
                  <a:t>Sum of Branches</a:t>
                </a:r>
              </a:p>
            </c:rich>
          </c:tx>
          <c:overlay val="0"/>
        </c:title>
        <c:numFmt formatCode="General" sourceLinked="1"/>
        <c:majorTickMark val="out"/>
        <c:minorTickMark val="none"/>
        <c:tickLblPos val="nextTo"/>
        <c:crossAx val="313138800"/>
        <c:crosses val="autoZero"/>
        <c:crossBetween val="between"/>
      </c:valAx>
    </c:plotArea>
    <c:legend>
      <c:legendPos val="r"/>
      <c:layout>
        <c:manualLayout>
          <c:xMode val="edge"/>
          <c:yMode val="edge"/>
          <c:x val="0.12680883639545101"/>
          <c:y val="0.110220074928072"/>
          <c:w val="0.65504053659959205"/>
          <c:h val="0.105949256342957"/>
        </c:manualLayout>
      </c:layout>
      <c:overlay val="0"/>
    </c:legend>
    <c:plotVisOnly val="1"/>
    <c:dispBlanksAs val="gap"/>
    <c:showDLblsOverMax val="0"/>
  </c:chart>
  <c:spPr>
    <a:ln>
      <a:noFill/>
    </a:ln>
  </c:spPr>
  <c:txPr>
    <a:bodyPr/>
    <a:lstStyle/>
    <a:p>
      <a:pPr>
        <a:defRPr>
          <a:latin typeface="+mj-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55315911597999"/>
          <c:y val="4.1785375118708397E-2"/>
          <c:w val="0.77941775394017798"/>
          <c:h val="0.73766965471310197"/>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Summary!$A$29:$A$33</c:f>
              <c:numCache>
                <c:formatCode>General</c:formatCode>
                <c:ptCount val="5"/>
                <c:pt idx="0">
                  <c:v>25</c:v>
                </c:pt>
                <c:pt idx="1">
                  <c:v>50</c:v>
                </c:pt>
                <c:pt idx="2">
                  <c:v>75</c:v>
                </c:pt>
                <c:pt idx="3">
                  <c:v>100</c:v>
                </c:pt>
                <c:pt idx="4">
                  <c:v>125</c:v>
                </c:pt>
              </c:numCache>
            </c:numRef>
          </c:xVal>
          <c:yVal>
            <c:numRef>
              <c:f>Summary!$B$29:$B$33</c:f>
              <c:numCache>
                <c:formatCode>General</c:formatCode>
                <c:ptCount val="5"/>
                <c:pt idx="0">
                  <c:v>21.258725833333308</c:v>
                </c:pt>
                <c:pt idx="1">
                  <c:v>11.66768805555556</c:v>
                </c:pt>
                <c:pt idx="2">
                  <c:v>7.7845363888888857</c:v>
                </c:pt>
                <c:pt idx="3">
                  <c:v>6.4860188888888901</c:v>
                </c:pt>
                <c:pt idx="4">
                  <c:v>5.9587075</c:v>
                </c:pt>
              </c:numCache>
            </c:numRef>
          </c:yVal>
          <c:smooth val="0"/>
          <c:extLst>
            <c:ext xmlns:c16="http://schemas.microsoft.com/office/drawing/2014/chart" uri="{C3380CC4-5D6E-409C-BE32-E72D297353CC}">
              <c16:uniqueId val="{00000000-B87F-42B2-9526-DEF831F163BE}"/>
            </c:ext>
          </c:extLst>
        </c:ser>
        <c:dLbls>
          <c:showLegendKey val="0"/>
          <c:showVal val="0"/>
          <c:showCatName val="0"/>
          <c:showSerName val="0"/>
          <c:showPercent val="0"/>
          <c:showBubbleSize val="0"/>
        </c:dLbls>
        <c:axId val="142658944"/>
        <c:axId val="142697984"/>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extLst>
              <c:ext xmlns:c16="http://schemas.microsoft.com/office/drawing/2014/chart" uri="{C3380CC4-5D6E-409C-BE32-E72D297353CC}">
                <c16:uniqueId val="{00000002-B87F-42B2-9526-DEF831F163BE}"/>
              </c:ext>
            </c:extLst>
          </c:dPt>
          <c:xVal>
            <c:numRef>
              <c:f>Summary!$A$28:$A$33</c:f>
              <c:numCache>
                <c:formatCode>General</c:formatCode>
                <c:ptCount val="6"/>
                <c:pt idx="0">
                  <c:v>1</c:v>
                </c:pt>
                <c:pt idx="1">
                  <c:v>25</c:v>
                </c:pt>
                <c:pt idx="2">
                  <c:v>50</c:v>
                </c:pt>
                <c:pt idx="3">
                  <c:v>75</c:v>
                </c:pt>
                <c:pt idx="4">
                  <c:v>100</c:v>
                </c:pt>
                <c:pt idx="5">
                  <c:v>125</c:v>
                </c:pt>
              </c:numCache>
            </c:numRef>
          </c:xVal>
          <c:yVal>
            <c:numRef>
              <c:f>Summary!$D$28:$D$33</c:f>
              <c:numCache>
                <c:formatCode>General</c:formatCode>
                <c:ptCount val="6"/>
                <c:pt idx="0">
                  <c:v>1</c:v>
                </c:pt>
                <c:pt idx="1">
                  <c:v>1</c:v>
                </c:pt>
                <c:pt idx="2">
                  <c:v>0.91100849337547296</c:v>
                </c:pt>
                <c:pt idx="3">
                  <c:v>0.91029723421408404</c:v>
                </c:pt>
                <c:pt idx="4">
                  <c:v>0.81940579412092696</c:v>
                </c:pt>
                <c:pt idx="5">
                  <c:v>0.71353480040204398</c:v>
                </c:pt>
              </c:numCache>
            </c:numRef>
          </c:yVal>
          <c:smooth val="0"/>
          <c:extLst>
            <c:ext xmlns:c16="http://schemas.microsoft.com/office/drawing/2014/chart" uri="{C3380CC4-5D6E-409C-BE32-E72D297353CC}">
              <c16:uniqueId val="{00000003-B87F-42B2-9526-DEF831F163BE}"/>
            </c:ext>
          </c:extLst>
        </c:ser>
        <c:dLbls>
          <c:showLegendKey val="0"/>
          <c:showVal val="0"/>
          <c:showCatName val="0"/>
          <c:showSerName val="0"/>
          <c:showPercent val="0"/>
          <c:showBubbleSize val="0"/>
        </c:dLbls>
        <c:axId val="142738944"/>
        <c:axId val="142699904"/>
      </c:scatterChart>
      <c:valAx>
        <c:axId val="1426589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000"/>
                </a:pPr>
                <a:r>
                  <a:rPr lang="en-US" sz="1000"/>
                  <a:t>Nodes</a:t>
                </a:r>
              </a:p>
            </c:rich>
          </c:tx>
          <c:layout>
            <c:manualLayout>
              <c:xMode val="edge"/>
              <c:yMode val="edge"/>
              <c:x val="0.44752773656916101"/>
              <c:y val="0.855052629788814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pPr>
            <a:endParaRPr lang="en-US"/>
          </a:p>
        </c:txPr>
        <c:crossAx val="142697984"/>
        <c:crosses val="autoZero"/>
        <c:crossBetween val="midCat"/>
      </c:valAx>
      <c:valAx>
        <c:axId val="142697984"/>
        <c:scaling>
          <c:orientation val="minMax"/>
          <c:max val="30"/>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a:pPr>
                <a:r>
                  <a:rPr lang="en-US" sz="1000"/>
                  <a:t>Execution Time (hours)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658944"/>
        <c:crosses val="autoZero"/>
        <c:crossBetween val="midCat"/>
      </c:valAx>
      <c:valAx>
        <c:axId val="142699904"/>
        <c:scaling>
          <c:orientation val="minMax"/>
        </c:scaling>
        <c:delete val="0"/>
        <c:axPos val="r"/>
        <c:title>
          <c:tx>
            <c:rich>
              <a:bodyPr rot="5400000"/>
              <a:lstStyle/>
              <a:p>
                <a:pPr>
                  <a:defRPr sz="800"/>
                </a:pPr>
                <a:r>
                  <a:rPr lang="en-US" sz="800"/>
                  <a:t>Parallel Efficiency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738944"/>
        <c:crosses val="max"/>
        <c:crossBetween val="midCat"/>
        <c:majorUnit val="0.1"/>
      </c:valAx>
      <c:valAx>
        <c:axId val="142738944"/>
        <c:scaling>
          <c:orientation val="minMax"/>
        </c:scaling>
        <c:delete val="1"/>
        <c:axPos val="b"/>
        <c:numFmt formatCode="General" sourceLinked="1"/>
        <c:majorTickMark val="out"/>
        <c:minorTickMark val="none"/>
        <c:tickLblPos val="nextTo"/>
        <c:crossAx val="142699904"/>
        <c:crosses val="autoZero"/>
        <c:crossBetween val="midCat"/>
      </c:valAx>
      <c:spPr>
        <a:noFill/>
        <a:ln>
          <a:noFill/>
        </a:ln>
        <a:effectLst/>
      </c:spPr>
    </c:plotArea>
    <c:legend>
      <c:legendPos val="b"/>
      <c:layout>
        <c:manualLayout>
          <c:xMode val="edge"/>
          <c:yMode val="edge"/>
          <c:x val="1.8744975718614901E-2"/>
          <c:y val="0.90148064802136696"/>
          <c:w val="0.94479655622757297"/>
          <c:h val="8.1007497004369697E-2"/>
        </c:manualLayout>
      </c:layout>
      <c:overlay val="0"/>
      <c:spPr>
        <a:noFill/>
        <a:ln>
          <a:noFill/>
        </a:ln>
        <a:effectLst/>
      </c:spPr>
      <c:txPr>
        <a:bodyPr rot="0" vert="horz"/>
        <a:lstStyle/>
        <a:p>
          <a:pPr>
            <a:defRPr sz="1000"/>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304195671193305E-2"/>
          <c:y val="4.6661739446579399E-2"/>
          <c:w val="0.79324178680563495"/>
          <c:h val="0.71168275184622354"/>
        </c:manualLayout>
      </c:layout>
      <c:scatterChart>
        <c:scatterStyle val="lineMarker"/>
        <c:varyColors val="0"/>
        <c:ser>
          <c:idx val="0"/>
          <c:order val="0"/>
          <c:tx>
            <c:strRef>
              <c:f>Summary!$A$26</c:f>
              <c:strCache>
                <c:ptCount val="1"/>
                <c:pt idx="0">
                  <c:v>Execution Time (hours)</c:v>
                </c:pt>
              </c:strCache>
            </c:strRef>
          </c:tx>
          <c:spPr>
            <a:ln w="25400" cap="rnd">
              <a:solidFill>
                <a:schemeClr val="accent1"/>
              </a:solidFill>
              <a:round/>
            </a:ln>
            <a:effectLst/>
          </c:spPr>
          <c:marker>
            <c:symbol val="circle"/>
            <c:size val="7"/>
            <c:spPr>
              <a:solidFill>
                <a:schemeClr val="accent1"/>
              </a:solidFill>
              <a:ln w="9525">
                <a:solidFill>
                  <a:schemeClr val="accent1"/>
                </a:solidFill>
              </a:ln>
              <a:effectLst/>
            </c:spPr>
          </c:marker>
          <c:xVal>
            <c:numRef>
              <c:f>Summary!$G$29:$G$33</c:f>
              <c:numCache>
                <c:formatCode>General</c:formatCode>
                <c:ptCount val="5"/>
                <c:pt idx="0">
                  <c:v>10</c:v>
                </c:pt>
                <c:pt idx="1">
                  <c:v>15</c:v>
                </c:pt>
                <c:pt idx="2">
                  <c:v>20</c:v>
                </c:pt>
                <c:pt idx="3">
                  <c:v>25</c:v>
                </c:pt>
                <c:pt idx="4">
                  <c:v>30</c:v>
                </c:pt>
              </c:numCache>
            </c:numRef>
          </c:xVal>
          <c:yVal>
            <c:numRef>
              <c:f>Summary!$H$29:$H$33</c:f>
              <c:numCache>
                <c:formatCode>General</c:formatCode>
                <c:ptCount val="5"/>
                <c:pt idx="0">
                  <c:v>19.212878611111119</c:v>
                </c:pt>
                <c:pt idx="1">
                  <c:v>14.00901416666667</c:v>
                </c:pt>
                <c:pt idx="2">
                  <c:v>10.60979083333333</c:v>
                </c:pt>
                <c:pt idx="3">
                  <c:v>8.430642777777777</c:v>
                </c:pt>
                <c:pt idx="4">
                  <c:v>7.3704905555555547</c:v>
                </c:pt>
              </c:numCache>
            </c:numRef>
          </c:yVal>
          <c:smooth val="0"/>
          <c:extLst>
            <c:ext xmlns:c16="http://schemas.microsoft.com/office/drawing/2014/chart" uri="{C3380CC4-5D6E-409C-BE32-E72D297353CC}">
              <c16:uniqueId val="{00000000-97D6-4A4C-928D-2AFBF0A3B220}"/>
            </c:ext>
          </c:extLst>
        </c:ser>
        <c:dLbls>
          <c:showLegendKey val="0"/>
          <c:showVal val="0"/>
          <c:showCatName val="0"/>
          <c:showSerName val="0"/>
          <c:showPercent val="0"/>
          <c:showBubbleSize val="0"/>
        </c:dLbls>
        <c:axId val="142799616"/>
        <c:axId val="142801536"/>
      </c:scatterChart>
      <c:scatterChart>
        <c:scatterStyle val="lineMarker"/>
        <c:varyColors val="0"/>
        <c:ser>
          <c:idx val="1"/>
          <c:order val="1"/>
          <c:tx>
            <c:strRef>
              <c:f>Summary!$G$26</c:f>
              <c:strCache>
                <c:ptCount val="1"/>
                <c:pt idx="0">
                  <c:v>Parallel Efficiency</c:v>
                </c:pt>
              </c:strCache>
            </c:strRef>
          </c:tx>
          <c:spPr>
            <a:ln w="25400" cap="rnd">
              <a:solidFill>
                <a:schemeClr val="accent2"/>
              </a:solidFill>
              <a:round/>
            </a:ln>
            <a:effectLst/>
          </c:spPr>
          <c:marker>
            <c:symbol val="circle"/>
            <c:size val="7"/>
            <c:spPr>
              <a:solidFill>
                <a:schemeClr val="accent2"/>
              </a:solidFill>
              <a:ln w="9525">
                <a:solidFill>
                  <a:schemeClr val="accent2"/>
                </a:solidFill>
              </a:ln>
              <a:effectLst/>
            </c:spPr>
          </c:marker>
          <c:dPt>
            <c:idx val="1"/>
            <c:bubble3D val="0"/>
            <c:spPr>
              <a:ln w="25400" cap="rnd">
                <a:solidFill>
                  <a:schemeClr val="accent2"/>
                </a:solidFill>
                <a:prstDash val="dash"/>
                <a:round/>
              </a:ln>
              <a:effectLst/>
            </c:spPr>
            <c:extLst>
              <c:ext xmlns:c16="http://schemas.microsoft.com/office/drawing/2014/chart" uri="{C3380CC4-5D6E-409C-BE32-E72D297353CC}">
                <c16:uniqueId val="{00000002-97D6-4A4C-928D-2AFBF0A3B220}"/>
              </c:ext>
            </c:extLst>
          </c:dPt>
          <c:xVal>
            <c:numRef>
              <c:f>Summary!$G$28:$G$33</c:f>
              <c:numCache>
                <c:formatCode>General</c:formatCode>
                <c:ptCount val="6"/>
                <c:pt idx="0">
                  <c:v>1</c:v>
                </c:pt>
                <c:pt idx="1">
                  <c:v>10</c:v>
                </c:pt>
                <c:pt idx="2">
                  <c:v>15</c:v>
                </c:pt>
                <c:pt idx="3">
                  <c:v>20</c:v>
                </c:pt>
                <c:pt idx="4">
                  <c:v>25</c:v>
                </c:pt>
                <c:pt idx="5">
                  <c:v>30</c:v>
                </c:pt>
              </c:numCache>
            </c:numRef>
          </c:xVal>
          <c:yVal>
            <c:numRef>
              <c:f>Summary!$J$28:$J$33</c:f>
              <c:numCache>
                <c:formatCode>General</c:formatCode>
                <c:ptCount val="6"/>
                <c:pt idx="0">
                  <c:v>1</c:v>
                </c:pt>
                <c:pt idx="1">
                  <c:v>1</c:v>
                </c:pt>
                <c:pt idx="2">
                  <c:v>0.91431028538879999</c:v>
                </c:pt>
                <c:pt idx="3">
                  <c:v>0.90543154492494804</c:v>
                </c:pt>
                <c:pt idx="4">
                  <c:v>0.91157360678377197</c:v>
                </c:pt>
                <c:pt idx="5">
                  <c:v>0.86890998938233399</c:v>
                </c:pt>
              </c:numCache>
            </c:numRef>
          </c:yVal>
          <c:smooth val="0"/>
          <c:extLst>
            <c:ext xmlns:c16="http://schemas.microsoft.com/office/drawing/2014/chart" uri="{C3380CC4-5D6E-409C-BE32-E72D297353CC}">
              <c16:uniqueId val="{00000003-97D6-4A4C-928D-2AFBF0A3B220}"/>
            </c:ext>
          </c:extLst>
        </c:ser>
        <c:dLbls>
          <c:showLegendKey val="0"/>
          <c:showVal val="0"/>
          <c:showCatName val="0"/>
          <c:showSerName val="0"/>
          <c:showPercent val="0"/>
          <c:showBubbleSize val="0"/>
        </c:dLbls>
        <c:axId val="142809728"/>
        <c:axId val="142807808"/>
      </c:scatterChart>
      <c:valAx>
        <c:axId val="1427996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sz="1000"/>
                </a:pPr>
                <a:r>
                  <a:rPr lang="en-US" sz="1000"/>
                  <a:t>Nodes</a:t>
                </a:r>
              </a:p>
            </c:rich>
          </c:tx>
          <c:layout>
            <c:manualLayout>
              <c:xMode val="edge"/>
              <c:yMode val="edge"/>
              <c:x val="0.45643716636869702"/>
              <c:y val="0.843180649262365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1000"/>
            </a:pPr>
            <a:endParaRPr lang="en-US"/>
          </a:p>
        </c:txPr>
        <c:crossAx val="142801536"/>
        <c:crosses val="autoZero"/>
        <c:crossBetween val="midCat"/>
      </c:valAx>
      <c:valAx>
        <c:axId val="14280153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sz="1000"/>
                </a:pPr>
                <a:r>
                  <a:rPr lang="en-US" sz="1000"/>
                  <a:t>Execution Time (hours)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799616"/>
        <c:crosses val="autoZero"/>
        <c:crossBetween val="midCat"/>
      </c:valAx>
      <c:valAx>
        <c:axId val="142807808"/>
        <c:scaling>
          <c:orientation val="minMax"/>
          <c:min val="0"/>
        </c:scaling>
        <c:delete val="0"/>
        <c:axPos val="r"/>
        <c:title>
          <c:tx>
            <c:rich>
              <a:bodyPr rot="5400000"/>
              <a:lstStyle/>
              <a:p>
                <a:pPr>
                  <a:defRPr sz="800"/>
                </a:pPr>
                <a:r>
                  <a:rPr lang="en-US" sz="800"/>
                  <a:t>Parallel Efficiency</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sz="800"/>
            </a:pPr>
            <a:endParaRPr lang="en-US"/>
          </a:p>
        </c:txPr>
        <c:crossAx val="142809728"/>
        <c:crosses val="max"/>
        <c:crossBetween val="midCat"/>
        <c:majorUnit val="0.1"/>
      </c:valAx>
      <c:valAx>
        <c:axId val="142809728"/>
        <c:scaling>
          <c:orientation val="minMax"/>
        </c:scaling>
        <c:delete val="1"/>
        <c:axPos val="b"/>
        <c:numFmt formatCode="General" sourceLinked="1"/>
        <c:majorTickMark val="out"/>
        <c:minorTickMark val="none"/>
        <c:tickLblPos val="nextTo"/>
        <c:crossAx val="142807808"/>
        <c:crosses val="autoZero"/>
        <c:crossBetween val="midCat"/>
      </c:valAx>
      <c:spPr>
        <a:noFill/>
        <a:ln>
          <a:noFill/>
        </a:ln>
        <a:effectLst/>
      </c:spPr>
    </c:plotArea>
    <c:legend>
      <c:legendPos val="b"/>
      <c:layout>
        <c:manualLayout>
          <c:xMode val="edge"/>
          <c:yMode val="edge"/>
          <c:x val="3.9678953174331497E-2"/>
          <c:y val="0.90148064802136696"/>
          <c:w val="0.931914108562517"/>
          <c:h val="8.1007497004369697E-2"/>
        </c:manualLayout>
      </c:layout>
      <c:overlay val="0"/>
      <c:spPr>
        <a:noFill/>
        <a:ln>
          <a:noFill/>
        </a:ln>
        <a:effectLst/>
      </c:spPr>
      <c:txPr>
        <a:bodyPr rot="0" vert="horz"/>
        <a:lstStyle/>
        <a:p>
          <a:pPr>
            <a:defRPr sz="1000"/>
          </a:pPr>
          <a:endParaRPr lang="en-US"/>
        </a:p>
      </c:txPr>
    </c:legend>
    <c:plotVisOnly val="1"/>
    <c:dispBlanksAs val="gap"/>
    <c:showDLblsOverMax val="0"/>
  </c:chart>
  <c:spPr>
    <a:noFill/>
    <a:ln>
      <a:noFill/>
    </a:ln>
    <a:effectLst/>
  </c:spPr>
  <c:txPr>
    <a:bodyPr/>
    <a:lstStyle/>
    <a:p>
      <a:pPr>
        <a:defRPr sz="12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vl1pPr>
          </a:lstStyle>
          <a:p>
            <a:pPr>
              <a:defRPr/>
            </a:pPr>
            <a:fld id="{63723C24-93D1-4A66-9504-E6BD833B167B}" type="slidenum">
              <a:rPr lang="en-US" altLang="en-US"/>
              <a:pPr>
                <a:defRPr/>
              </a:pPr>
              <a:t>‹#›</a:t>
            </a:fld>
            <a:endParaRPr lang="en-US" altLang="en-US"/>
          </a:p>
        </p:txBody>
      </p:sp>
    </p:spTree>
    <p:extLst>
      <p:ext uri="{BB962C8B-B14F-4D97-AF65-F5344CB8AC3E}">
        <p14:creationId xmlns:p14="http://schemas.microsoft.com/office/powerpoint/2010/main" val="906830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1</a:t>
            </a:fld>
            <a:endParaRPr lang="en-US" altLang="en-US"/>
          </a:p>
        </p:txBody>
      </p:sp>
    </p:spTree>
    <p:extLst>
      <p:ext uri="{BB962C8B-B14F-4D97-AF65-F5344CB8AC3E}">
        <p14:creationId xmlns:p14="http://schemas.microsoft.com/office/powerpoint/2010/main" val="1183904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60</a:t>
            </a:fld>
            <a:endParaRPr lang="en-US" altLang="en-US"/>
          </a:p>
        </p:txBody>
      </p:sp>
    </p:spTree>
    <p:extLst>
      <p:ext uri="{BB962C8B-B14F-4D97-AF65-F5344CB8AC3E}">
        <p14:creationId xmlns:p14="http://schemas.microsoft.com/office/powerpoint/2010/main" val="278824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77</a:t>
            </a:fld>
            <a:endParaRPr lang="en-US" altLang="en-US"/>
          </a:p>
        </p:txBody>
      </p:sp>
    </p:spTree>
    <p:extLst>
      <p:ext uri="{BB962C8B-B14F-4D97-AF65-F5344CB8AC3E}">
        <p14:creationId xmlns:p14="http://schemas.microsoft.com/office/powerpoint/2010/main" val="19026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80</a:t>
            </a:fld>
            <a:endParaRPr lang="en-US" altLang="en-US"/>
          </a:p>
        </p:txBody>
      </p:sp>
    </p:spTree>
    <p:extLst>
      <p:ext uri="{BB962C8B-B14F-4D97-AF65-F5344CB8AC3E}">
        <p14:creationId xmlns:p14="http://schemas.microsoft.com/office/powerpoint/2010/main" val="13342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923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59C080E-B00D-4181-91FC-08D9D4473EED}"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68204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15</a:t>
            </a:fld>
            <a:endParaRPr lang="en-US"/>
          </a:p>
        </p:txBody>
      </p:sp>
    </p:spTree>
    <p:extLst>
      <p:ext uri="{BB962C8B-B14F-4D97-AF65-F5344CB8AC3E}">
        <p14:creationId xmlns:p14="http://schemas.microsoft.com/office/powerpoint/2010/main" val="346967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16</a:t>
            </a:fld>
            <a:endParaRPr lang="en-US"/>
          </a:p>
        </p:txBody>
      </p:sp>
    </p:spTree>
    <p:extLst>
      <p:ext uri="{BB962C8B-B14F-4D97-AF65-F5344CB8AC3E}">
        <p14:creationId xmlns:p14="http://schemas.microsoft.com/office/powerpoint/2010/main" val="1284627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9C080E-B00D-4181-91FC-08D9D4473EED}" type="slidenum">
              <a:rPr lang="en-US" smtClean="0"/>
              <a:t>17</a:t>
            </a:fld>
            <a:endParaRPr lang="en-US"/>
          </a:p>
        </p:txBody>
      </p:sp>
    </p:spTree>
    <p:extLst>
      <p:ext uri="{BB962C8B-B14F-4D97-AF65-F5344CB8AC3E}">
        <p14:creationId xmlns:p14="http://schemas.microsoft.com/office/powerpoint/2010/main" val="261028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723C24-93D1-4A66-9504-E6BD833B167B}" type="slidenum">
              <a:rPr lang="en-US" altLang="en-US" smtClean="0"/>
              <a:pPr>
                <a:defRPr/>
              </a:pPr>
              <a:t>23</a:t>
            </a:fld>
            <a:endParaRPr lang="en-US" altLang="en-US"/>
          </a:p>
        </p:txBody>
      </p:sp>
    </p:spTree>
    <p:extLst>
      <p:ext uri="{BB962C8B-B14F-4D97-AF65-F5344CB8AC3E}">
        <p14:creationId xmlns:p14="http://schemas.microsoft.com/office/powerpoint/2010/main" val="252461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defRPr>
            </a:lvl1pPr>
            <a:lvl2pPr eaLnBrk="0">
              <a:tabLst>
                <a:tab pos="649628" algn="l"/>
                <a:tab pos="1299256" algn="l"/>
                <a:tab pos="1948884" algn="l"/>
                <a:tab pos="2598511" algn="l"/>
              </a:tabLst>
              <a:defRPr>
                <a:solidFill>
                  <a:schemeClr val="tx1"/>
                </a:solidFill>
                <a:latin typeface="Arial" charset="0"/>
              </a:defRPr>
            </a:lvl2pPr>
            <a:lvl3pPr eaLnBrk="0">
              <a:tabLst>
                <a:tab pos="649628" algn="l"/>
                <a:tab pos="1299256" algn="l"/>
                <a:tab pos="1948884" algn="l"/>
                <a:tab pos="2598511" algn="l"/>
              </a:tabLst>
              <a:defRPr>
                <a:solidFill>
                  <a:schemeClr val="tx1"/>
                </a:solidFill>
                <a:latin typeface="Arial" charset="0"/>
              </a:defRPr>
            </a:lvl3pPr>
            <a:lvl4pPr eaLnBrk="0">
              <a:tabLst>
                <a:tab pos="649628" algn="l"/>
                <a:tab pos="1299256" algn="l"/>
                <a:tab pos="1948884" algn="l"/>
                <a:tab pos="2598511" algn="l"/>
              </a:tabLst>
              <a:defRPr>
                <a:solidFill>
                  <a:schemeClr val="tx1"/>
                </a:solidFill>
                <a:latin typeface="Arial" charset="0"/>
              </a:defRPr>
            </a:lvl4pPr>
            <a:lvl5pPr eaLnBrk="0">
              <a:tabLst>
                <a:tab pos="649628" algn="l"/>
                <a:tab pos="1299256" algn="l"/>
                <a:tab pos="1948884" algn="l"/>
                <a:tab pos="2598511" algn="l"/>
              </a:tabLst>
              <a:defRPr>
                <a:solidFill>
                  <a:schemeClr val="tx1"/>
                </a:solidFill>
                <a:latin typeface="Arial" charset="0"/>
              </a:defRPr>
            </a:lvl5pPr>
            <a:lvl6pPr marL="2256602"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6pPr>
            <a:lvl7pPr marL="2666893"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7pPr>
            <a:lvl8pPr marL="3077185"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8pPr>
            <a:lvl9pPr marL="3487476" indent="-205146" defTabSz="410291" eaLnBrk="0" fontAlgn="base" hangingPunct="0">
              <a:lnSpc>
                <a:spcPct val="93000"/>
              </a:lnSpc>
              <a:spcBef>
                <a:spcPct val="0"/>
              </a:spcBef>
              <a:spcAft>
                <a:spcPct val="0"/>
              </a:spcAft>
              <a:buClr>
                <a:srgbClr val="000000"/>
              </a:buClr>
              <a:buSzPct val="100000"/>
              <a:buFont typeface="Times New Roman" pitchFamily="18" charset="0"/>
              <a:tabLst>
                <a:tab pos="649628" algn="l"/>
                <a:tab pos="1299256" algn="l"/>
                <a:tab pos="1948884" algn="l"/>
                <a:tab pos="2598511" algn="l"/>
              </a:tabLst>
              <a:defRPr>
                <a:solidFill>
                  <a:schemeClr val="tx1"/>
                </a:solidFill>
                <a:latin typeface="Arial" charset="0"/>
              </a:defRPr>
            </a:lvl9pPr>
          </a:lstStyle>
          <a:p>
            <a:pPr eaLnBrk="1"/>
            <a:fld id="{D5D0003C-1ED3-4FA4-B50A-C2711DE5819A}" type="slidenum">
              <a:rPr lang="en-US">
                <a:solidFill>
                  <a:srgbClr val="000000"/>
                </a:solidFill>
                <a:latin typeface="Times New Roman" pitchFamily="18" charset="0"/>
              </a:rPr>
              <a:pPr eaLnBrk="1"/>
              <a:t>37</a:t>
            </a:fld>
            <a:endParaRPr lang="en-US">
              <a:solidFill>
                <a:srgbClr val="000000"/>
              </a:solidFill>
              <a:latin typeface="Times New Roman" pitchFamily="18" charset="0"/>
            </a:endParaRPr>
          </a:p>
        </p:txBody>
      </p:sp>
      <p:sp>
        <p:nvSpPr>
          <p:cNvPr id="58371"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58372" name="Rectangle 2"/>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670048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174917-5EB3-415D-9340-9CAA674FD7E8}" type="slidenum">
              <a:rPr lang="en-US" smtClean="0"/>
              <a:t>49</a:t>
            </a:fld>
            <a:endParaRPr lang="en-US"/>
          </a:p>
        </p:txBody>
      </p:sp>
    </p:spTree>
    <p:extLst>
      <p:ext uri="{BB962C8B-B14F-4D97-AF65-F5344CB8AC3E}">
        <p14:creationId xmlns:p14="http://schemas.microsoft.com/office/powerpoint/2010/main" val="38117463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9191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715000" y="6246358"/>
            <a:ext cx="2057400" cy="365125"/>
          </a:xfrm>
          <a:prstGeom prst="rect">
            <a:avLst/>
          </a:prstGeom>
        </p:spPr>
        <p:txBody>
          <a:bodyPr/>
          <a:lstStyle/>
          <a:p>
            <a:fld id="{D677260B-DDFF-4484-9F2F-429AD11750B5}" type="datetime1">
              <a:rPr lang="en-US" smtClean="0"/>
              <a:t>9/15/2016</a:t>
            </a:fld>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5774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3"/>
          </p:nvPr>
        </p:nvSpPr>
        <p:spPr>
          <a:xfrm>
            <a:off x="5715000" y="6246358"/>
            <a:ext cx="2057400" cy="365125"/>
          </a:xfrm>
          <a:prstGeom prst="rect">
            <a:avLst/>
          </a:prstGeom>
        </p:spPr>
        <p:txBody>
          <a:bodyPr/>
          <a:lstStyle/>
          <a:p>
            <a:pPr defTabSz="914400" eaLnBrk="0" fontAlgn="base" hangingPunct="0">
              <a:spcBef>
                <a:spcPct val="0"/>
              </a:spcBef>
              <a:spcAft>
                <a:spcPct val="0"/>
              </a:spcAft>
            </a:pPr>
            <a:fld id="{2FAC92A7-DEC9-41AC-BBE4-1304E96F6E87}" type="datetime1">
              <a:rPr lang="en-US" i="1" smtClean="0">
                <a:solidFill>
                  <a:srgbClr val="000000">
                    <a:tint val="75000"/>
                  </a:srgbClr>
                </a:solidFill>
              </a:rPr>
              <a:t>9/15/2016</a:t>
            </a:fld>
            <a:endParaRPr lang="en-US" i="1">
              <a:solidFill>
                <a:srgbClr val="000000">
                  <a:tint val="75000"/>
                </a:srgbClr>
              </a:solidFill>
            </a:endParaRPr>
          </a:p>
        </p:txBody>
      </p:sp>
    </p:spTree>
    <p:extLst>
      <p:ext uri="{BB962C8B-B14F-4D97-AF65-F5344CB8AC3E}">
        <p14:creationId xmlns:p14="http://schemas.microsoft.com/office/powerpoint/2010/main" val="1695949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62400" y="0"/>
            <a:ext cx="5181600" cy="914400"/>
          </a:xfrm>
        </p:spPr>
        <p:txBody>
          <a:bodyPr/>
          <a:lstStyle>
            <a:lvl1pPr>
              <a:defRPr>
                <a:solidFill>
                  <a:schemeClr val="tx1"/>
                </a:solidFill>
              </a:defRPr>
            </a:lvl1pPr>
          </a:lstStyle>
          <a:p>
            <a:r>
              <a:rPr lang="en-US" dirty="0"/>
              <a:t>Click to edit Master title style</a:t>
            </a:r>
          </a:p>
        </p:txBody>
      </p:sp>
      <p:sp>
        <p:nvSpPr>
          <p:cNvPr id="7" name="Content Placeholder 6"/>
          <p:cNvSpPr>
            <a:spLocks noGrp="1"/>
          </p:cNvSpPr>
          <p:nvPr>
            <p:ph sz="quarter" idx="11"/>
          </p:nvPr>
        </p:nvSpPr>
        <p:spPr>
          <a:xfrm>
            <a:off x="457200"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10" name="Content Placeholder 6"/>
          <p:cNvSpPr>
            <a:spLocks noGrp="1"/>
          </p:cNvSpPr>
          <p:nvPr>
            <p:ph sz="quarter" idx="12"/>
          </p:nvPr>
        </p:nvSpPr>
        <p:spPr>
          <a:xfrm>
            <a:off x="4733108" y="1828800"/>
            <a:ext cx="3931920" cy="3757613"/>
          </a:xfrm>
        </p:spPr>
        <p:txBody>
          <a:bodyPr/>
          <a:lstStyle>
            <a:lvl1pPr>
              <a:defRPr sz="22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3"/>
          </p:nvPr>
        </p:nvSpPr>
        <p:spPr>
          <a:xfrm>
            <a:off x="8323943" y="6291943"/>
            <a:ext cx="613228"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pPr/>
              <a:t>‹#›</a:t>
            </a:fld>
            <a:endParaRPr lang="en-US" dirty="0"/>
          </a:p>
        </p:txBody>
      </p:sp>
    </p:spTree>
    <p:extLst>
      <p:ext uri="{BB962C8B-B14F-4D97-AF65-F5344CB8AC3E}">
        <p14:creationId xmlns:p14="http://schemas.microsoft.com/office/powerpoint/2010/main" val="111359825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E1E1AB-7B31-4D7D-91DA-40F1E3DDE310}" type="datetime1">
              <a:rPr lang="en-US" smtClean="0"/>
              <a:t>9/15/2016</a:t>
            </a:fld>
            <a:endParaRPr lang="en-US"/>
          </a:p>
        </p:txBody>
      </p:sp>
    </p:spTree>
    <p:extLst>
      <p:ext uri="{BB962C8B-B14F-4D97-AF65-F5344CB8AC3E}">
        <p14:creationId xmlns:p14="http://schemas.microsoft.com/office/powerpoint/2010/main" val="1198016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2487A-885F-43F5-AAE4-24B1BE2F9395}" type="datetime1">
              <a:rPr lang="en-US" smtClean="0"/>
              <a:t>9/15/2016</a:t>
            </a:fld>
            <a:endParaRPr lang="en-US"/>
          </a:p>
        </p:txBody>
      </p:sp>
    </p:spTree>
    <p:extLst>
      <p:ext uri="{BB962C8B-B14F-4D97-AF65-F5344CB8AC3E}">
        <p14:creationId xmlns:p14="http://schemas.microsoft.com/office/powerpoint/2010/main" val="155186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5872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atin typeface="Franklin Gothic Demi" pitchFamily="34" charset="0"/>
              </a:defRPr>
            </a:lvl1pPr>
          </a:lstStyle>
          <a:p>
            <a:r>
              <a:rPr lang="en-US"/>
              <a:t>Click to edit Master title style</a:t>
            </a:r>
            <a:endParaRPr lang="en-US" dirty="0"/>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59813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4" name="Date Placeholder 1"/>
          <p:cNvSpPr>
            <a:spLocks noGrp="1"/>
          </p:cNvSpPr>
          <p:nvPr>
            <p:ph type="dt" sz="half" idx="2"/>
          </p:nvPr>
        </p:nvSpPr>
        <p:spPr>
          <a:xfrm>
            <a:off x="5715000" y="622208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4F38E-A427-4A90-A71B-C768BC416566}"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264791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7E0791-6F8F-453A-AD1B-D7ED0DF13984}" type="datetime1">
              <a:rPr lang="en-US" smtClean="0"/>
              <a:t>9/15/2016</a:t>
            </a:fld>
            <a:endParaRPr lang="en-US"/>
          </a:p>
        </p:txBody>
      </p:sp>
      <p:sp>
        <p:nvSpPr>
          <p:cNvPr id="6" name="Slide Number Placeholder 5"/>
          <p:cNvSpPr>
            <a:spLocks noGrp="1"/>
          </p:cNvSpPr>
          <p:nvPr>
            <p:ph type="sldNum" sz="quarter" idx="12"/>
          </p:nvPr>
        </p:nvSpPr>
        <p:spPr/>
        <p:txBody>
          <a:bodyPr/>
          <a:lstStyle/>
          <a:p>
            <a:fld id="{29CB78FB-1415-9B4D-996E-11F146E2B0ED}" type="slidenum">
              <a:rPr lang="en-US" smtClean="0"/>
              <a:t>‹#›</a:t>
            </a:fld>
            <a:endParaRPr lang="en-US"/>
          </a:p>
        </p:txBody>
      </p:sp>
    </p:spTree>
    <p:extLst>
      <p:ext uri="{BB962C8B-B14F-4D97-AF65-F5344CB8AC3E}">
        <p14:creationId xmlns:p14="http://schemas.microsoft.com/office/powerpoint/2010/main" val="3578219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Rectangle 5"/>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pic>
        <p:nvPicPr>
          <p:cNvPr id="3" name="Picture 6" descr="Supercomputing-Background-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2809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323942" y="629194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5"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E0B9E5-5B03-4635-9351-F18FF8BE7480}"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3136044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fld id="{C4B85148-DB98-4269-ACE6-2DF49F9918C9}" type="slidenum">
              <a:rPr lang="en-US" smtClean="0">
                <a:solidFill>
                  <a:prstClr val="black"/>
                </a:solidFill>
              </a:rPr>
              <a:pPr/>
              <a:t>‹#›</a:t>
            </a:fld>
            <a:endParaRPr lang="en-US" dirty="0">
              <a:solidFill>
                <a:prstClr val="black"/>
              </a:solidFill>
            </a:endParaRPr>
          </a:p>
        </p:txBody>
      </p:sp>
      <p:sp>
        <p:nvSpPr>
          <p:cNvPr id="2" name="Date Placeholder 1"/>
          <p:cNvSpPr>
            <a:spLocks noGrp="1"/>
          </p:cNvSpPr>
          <p:nvPr>
            <p:ph type="dt" sz="half" idx="2"/>
          </p:nvPr>
        </p:nvSpPr>
        <p:spPr>
          <a:xfrm>
            <a:off x="5715000" y="6246358"/>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6B709-D39F-4184-A1CC-EA2C210CA1CB}" type="datetime1">
              <a:rPr lang="en-US" smtClean="0"/>
              <a:t>9/15/2016</a:t>
            </a:fld>
            <a:endParaRPr lang="en-US"/>
          </a:p>
        </p:txBody>
      </p:sp>
    </p:spTree>
  </p:cSld>
  <p:clrMap bg1="lt1" tx1="dk1" bg2="lt2" tx2="dk2" accent1="accent1" accent2="accent2" accent3="accent3" accent4="accent4" accent5="accent5" accent6="accent6" hlink="hlink" folHlink="folHlink"/>
  <p:sldLayoutIdLst>
    <p:sldLayoutId id="2147484215" r:id="rId1"/>
    <p:sldLayoutId id="2147484213" r:id="rId2"/>
    <p:sldLayoutId id="2147484230" r:id="rId3"/>
    <p:sldLayoutId id="2147484248" r:id="rId4"/>
    <p:sldLayoutId id="2147484273" r:id="rId5"/>
    <p:sldLayoutId id="2147484304" r:id="rId6"/>
    <p:sldLayoutId id="2147484323" r:id="rId7"/>
  </p:sldLayoutIdLst>
  <p:hf hdr="0" ftr="0"/>
  <p:txStyles>
    <p:titleStyle>
      <a:lvl1pPr algn="l" rtl="0" eaLnBrk="0" fontAlgn="base" hangingPunct="0">
        <a:spcBef>
          <a:spcPct val="0"/>
        </a:spcBef>
        <a:spcAft>
          <a:spcPct val="0"/>
        </a:spcAft>
        <a:defRPr sz="3400" b="1" i="0" u="none">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F8F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9" name="Picture 2" descr="Supercomputing-Background-1.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0" y="6011863"/>
            <a:ext cx="9144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358414" y="6260193"/>
            <a:ext cx="656771" cy="293913"/>
          </a:xfrm>
          <a:prstGeom prst="rect">
            <a:avLst/>
          </a:prstGeom>
        </p:spPr>
        <p:txBody>
          <a:bodyPr/>
          <a:lstStyle>
            <a:lvl1pPr>
              <a:defRPr sz="2000" b="0">
                <a:solidFill>
                  <a:schemeClr val="tx1"/>
                </a:solidFill>
                <a:latin typeface="Franklin Gothic Medium" pitchFamily="34" charset="0"/>
              </a:defRPr>
            </a:lvl1pPr>
          </a:lstStyle>
          <a:p>
            <a:pPr defTabSz="914400" eaLnBrk="0" fontAlgn="base" hangingPunct="0">
              <a:spcBef>
                <a:spcPct val="0"/>
              </a:spcBef>
              <a:spcAft>
                <a:spcPct val="0"/>
              </a:spcAft>
            </a:pPr>
            <a:fld id="{C4B85148-DB98-4269-ACE6-2DF49F9918C9}" type="slidenum">
              <a:rPr lang="en-US" i="1" smtClean="0">
                <a:solidFill>
                  <a:prstClr val="black"/>
                </a:solidFill>
              </a:rPr>
              <a:pPr defTabSz="914400" eaLnBrk="0" fontAlgn="base" hangingPunct="0">
                <a:spcBef>
                  <a:spcPct val="0"/>
                </a:spcBef>
                <a:spcAft>
                  <a:spcPct val="0"/>
                </a:spcAft>
              </a:pPr>
              <a:t>‹#›</a:t>
            </a:fld>
            <a:endParaRPr lang="en-US" i="1" dirty="0">
              <a:solidFill>
                <a:prstClr val="black"/>
              </a:solidFill>
            </a:endParaRPr>
          </a:p>
        </p:txBody>
      </p:sp>
    </p:spTree>
    <p:extLst>
      <p:ext uri="{BB962C8B-B14F-4D97-AF65-F5344CB8AC3E}">
        <p14:creationId xmlns:p14="http://schemas.microsoft.com/office/powerpoint/2010/main" val="986681619"/>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9" r:id="rId3"/>
    <p:sldLayoutId id="2147484280" r:id="rId4"/>
    <p:sldLayoutId id="2147484281" r:id="rId5"/>
  </p:sldLayoutIdLst>
  <p:hf hdr="0" ftr="0"/>
  <p:txStyles>
    <p:titleStyle>
      <a:lvl1pPr algn="l" rtl="0" eaLnBrk="0" fontAlgn="base" hangingPunct="0">
        <a:spcBef>
          <a:spcPct val="0"/>
        </a:spcBef>
        <a:spcAft>
          <a:spcPct val="0"/>
        </a:spcAft>
        <a:defRPr sz="3400" b="1">
          <a:solidFill>
            <a:srgbClr val="B30838"/>
          </a:solidFill>
          <a:latin typeface="+mj-lt"/>
          <a:ea typeface="+mj-ea"/>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ＭＳ Ｐゴシック"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mailto:gcf@indiana.edu" TargetMode="External"/><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hpc-abds.org/kaleidoscope/" TargetMode="External"/><Relationship Id="rId5" Type="http://schemas.openxmlformats.org/officeDocument/2006/relationships/hyperlink" Target="http://spidal.org/" TargetMode="External"/><Relationship Id="rId4" Type="http://schemas.openxmlformats.org/officeDocument/2006/relationships/hyperlink" Target="http://www.dsc.soic.indiana.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nvlpubs.nist.gov/nistpubs/SpecialPublications/NIST.SP.1500-3.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ap.edu/catalog.php?record_id=1837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hpc-abds.org/kaleidoscop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hyperlink" Target="http://spidal-gw.dsc.soic.indiana.edu/"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5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6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hyperlink" Target="https://docs.google.com/document/d/1INwwU4aUAD_bj-XpNzi2rz3qY8rBMPFRVlx95k0-xc4" TargetMode="Externa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1</a:t>
            </a:fld>
            <a:endParaRPr lang="en-US" dirty="0">
              <a:solidFill>
                <a:prstClr val="black"/>
              </a:solidFill>
            </a:endParaRPr>
          </a:p>
        </p:txBody>
      </p:sp>
      <p:sp>
        <p:nvSpPr>
          <p:cNvPr id="7" name="Rectangle 6"/>
          <p:cNvSpPr/>
          <p:nvPr/>
        </p:nvSpPr>
        <p:spPr>
          <a:xfrm>
            <a:off x="-50868" y="2598813"/>
            <a:ext cx="9144000" cy="3268587"/>
          </a:xfrm>
          <a:prstGeom prst="rect">
            <a:avLst/>
          </a:prstGeom>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Big Data Institute</a:t>
            </a:r>
            <a:r>
              <a:rPr kumimoji="0" lang="en-US" sz="2400" b="1" i="0" u="none" strike="noStrike" kern="1200" cap="none" spc="0" normalizeH="0" noProof="0" dirty="0">
                <a:ln>
                  <a:noFill/>
                </a:ln>
                <a:solidFill>
                  <a:prstClr val="black"/>
                </a:solidFill>
                <a:effectLst/>
                <a:uLnTx/>
                <a:uFillTx/>
                <a:latin typeface="Arial"/>
                <a:cs typeface="Times New Roman" pitchFamily="18" charset="0"/>
              </a:rPr>
              <a:t>,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noProof="0" dirty="0">
                <a:ln>
                  <a:noFill/>
                </a:ln>
                <a:solidFill>
                  <a:prstClr val="black"/>
                </a:solidFill>
                <a:effectLst/>
                <a:uLnTx/>
                <a:uFillTx/>
                <a:latin typeface="Arial"/>
                <a:cs typeface="Times New Roman" pitchFamily="18" charset="0"/>
              </a:rPr>
              <a:t>Seoul National University, Korea</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Geoffrey Fox</a:t>
            </a:r>
            <a:r>
              <a:rPr kumimoji="0" lang="en-US" sz="2400" b="1" i="0" u="none" strike="noStrike" kern="1200" cap="none" spc="0" normalizeH="0" noProof="0" dirty="0">
                <a:ln>
                  <a:noFill/>
                </a:ln>
                <a:solidFill>
                  <a:prstClr val="black"/>
                </a:solidFill>
                <a:effectLst/>
                <a:uLnTx/>
                <a:uFillTx/>
                <a:latin typeface="Arial"/>
                <a:cs typeface="Times New Roman" pitchFamily="18" charset="0"/>
              </a:rPr>
              <a:t> </a:t>
            </a:r>
            <a:r>
              <a:rPr kumimoji="0" lang="en-US" sz="2400" b="1" i="0" u="none" strike="noStrike" kern="1200" cap="none" spc="0" normalizeH="0" baseline="0" noProof="0" dirty="0">
                <a:ln>
                  <a:noFill/>
                </a:ln>
                <a:solidFill>
                  <a:prstClr val="black"/>
                </a:solidFill>
                <a:effectLst/>
                <a:uLnTx/>
                <a:uFillTx/>
                <a:latin typeface="Arial"/>
                <a:cs typeface="Times New Roman" pitchFamily="18" charset="0"/>
              </a:rPr>
              <a:t>August 22, 2016</a:t>
            </a:r>
            <a:endParaRPr lang="en-US" i="0" dirty="0">
              <a:solidFill>
                <a:prstClr val="black"/>
              </a:solidFill>
              <a:latin typeface="Arial"/>
              <a:hlinkClick r:id="rId3"/>
            </a:endParaRPr>
          </a:p>
          <a:p>
            <a:pPr marL="0" marR="0" lvl="0" indent="0" algn="ctr" defTabSz="4572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a:ln>
                  <a:noFill/>
                </a:ln>
                <a:solidFill>
                  <a:prstClr val="black"/>
                </a:solidFill>
                <a:effectLst/>
                <a:uLnTx/>
                <a:uFillTx/>
                <a:latin typeface="Arial"/>
                <a:cs typeface="+mn-cs"/>
                <a:hlinkClick r:id="rId3"/>
              </a:rPr>
              <a:t>gcf@indiana.edu</a:t>
            </a:r>
            <a:r>
              <a:rPr kumimoji="0" lang="en-US" sz="2400" b="0" i="0" u="none" strike="noStrike" kern="1200" cap="none" spc="0" normalizeH="0" baseline="0" noProof="0" dirty="0">
                <a:ln>
                  <a:noFill/>
                </a:ln>
                <a:solidFill>
                  <a:prstClr val="black"/>
                </a:solidFill>
                <a:effectLst/>
                <a:uLnTx/>
                <a:uFillTx/>
                <a:latin typeface="Arial"/>
                <a:cs typeface="+mn-cs"/>
              </a:rPr>
              <a:t>            </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4"/>
              </a:rPr>
              <a:t>http://www.dsc.soic.indiana.edu/</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prstClr val="black"/>
                </a:solidFill>
                <a:effectLst/>
                <a:uLnTx/>
                <a:uFillTx/>
                <a:latin typeface="Arial"/>
                <a:cs typeface="+mn-cs"/>
                <a:hlinkClick r:id="rId5"/>
              </a:rPr>
              <a:t>http://spidal.org/</a:t>
            </a:r>
            <a:r>
              <a:rPr kumimoji="0" lang="en-US" sz="1800" b="0" i="0" u="none" strike="noStrike" kern="1200" cap="none" spc="0" normalizeH="0" baseline="0" noProof="0" dirty="0">
                <a:ln>
                  <a:noFill/>
                </a:ln>
                <a:solidFill>
                  <a:prstClr val="black"/>
                </a:solidFill>
                <a:effectLst/>
                <a:uLnTx/>
                <a:uFillTx/>
                <a:latin typeface="Arial"/>
                <a:cs typeface="+mn-cs"/>
              </a:rPr>
              <a:t>    </a:t>
            </a:r>
            <a:r>
              <a:rPr kumimoji="0" lang="en-US" sz="1800" b="0" i="0" u="none" strike="noStrike" kern="1200" cap="none" spc="0" normalizeH="0" baseline="0" noProof="0" dirty="0">
                <a:ln>
                  <a:noFill/>
                </a:ln>
                <a:solidFill>
                  <a:srgbClr val="000000"/>
                </a:solidFill>
                <a:effectLst/>
                <a:uLnTx/>
                <a:uFillTx/>
                <a:latin typeface="Arial"/>
                <a:cs typeface="+mn-cs"/>
                <a:hlinkClick r:id="rId6"/>
              </a:rPr>
              <a:t>http://hpc-abds.org/kaleidoscope/</a:t>
            </a:r>
            <a:r>
              <a:rPr kumimoji="0" lang="en-US" sz="1800" b="0" i="0" u="none" strike="noStrike" kern="1200" cap="none" spc="0" normalizeH="0" baseline="0" noProof="0" dirty="0">
                <a:ln>
                  <a:noFill/>
                </a:ln>
                <a:solidFill>
                  <a:srgbClr val="000000"/>
                </a:solidFill>
                <a:effectLst/>
                <a:uLnTx/>
                <a:uFillTx/>
                <a:latin typeface="Arial"/>
                <a:cs typeface="+mn-cs"/>
              </a:rPr>
              <a:t> </a:t>
            </a:r>
            <a:endParaRPr kumimoji="0" lang="en-US" sz="1900" b="0" i="0" u="none" strike="noStrike" kern="1200" cap="none" spc="0" normalizeH="0" baseline="0" noProof="0" dirty="0">
              <a:ln>
                <a:noFill/>
              </a:ln>
              <a:solidFill>
                <a:prstClr val="black"/>
              </a:solidFill>
              <a:effectLst/>
              <a:uLnTx/>
              <a:uFillTx/>
              <a:latin typeface="Arial"/>
              <a:cs typeface="+mn-cs"/>
            </a:endParaRP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cs typeface="Times New Roman" pitchFamily="18" charset="0"/>
              </a:rPr>
              <a:t>Department of Intelligent Systems Engineering</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School of Informatics and Computing, Digital Science Center</a:t>
            </a:r>
          </a:p>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cs typeface="Times New Roman" pitchFamily="18" charset="0"/>
              </a:rPr>
              <a:t>Indiana University Bloomington</a:t>
            </a:r>
            <a:endParaRPr kumimoji="0" lang="en-US" sz="2000" b="0" i="0" u="none" strike="noStrike" kern="1200" cap="none" spc="0" normalizeH="0" baseline="0" noProof="0" dirty="0">
              <a:ln>
                <a:noFill/>
              </a:ln>
              <a:solidFill>
                <a:prstClr val="black"/>
              </a:solidFill>
              <a:effectLst/>
              <a:uLnTx/>
              <a:uFillTx/>
              <a:latin typeface="Arial"/>
              <a:cs typeface="+mn-cs"/>
            </a:endParaRPr>
          </a:p>
        </p:txBody>
      </p:sp>
      <p:sp>
        <p:nvSpPr>
          <p:cNvPr id="2" name="Title 1"/>
          <p:cNvSpPr>
            <a:spLocks noGrp="1"/>
          </p:cNvSpPr>
          <p:nvPr>
            <p:ph type="title" idx="4294967295"/>
          </p:nvPr>
        </p:nvSpPr>
        <p:spPr>
          <a:xfrm>
            <a:off x="11752" y="751597"/>
            <a:ext cx="9144000" cy="715973"/>
          </a:xfrm>
        </p:spPr>
        <p:txBody>
          <a:bodyPr/>
          <a:lstStyle/>
          <a:p>
            <a:pPr algn="ctr"/>
            <a:r>
              <a:rPr lang="en-US" dirty="0"/>
              <a:t>High Performance Computing and Big Data</a:t>
            </a:r>
            <a:r>
              <a:rPr lang="en-US" sz="3600" dirty="0"/>
              <a:t> </a:t>
            </a:r>
          </a:p>
        </p:txBody>
      </p:sp>
      <p:sp>
        <p:nvSpPr>
          <p:cNvPr id="8" name="Subtitle 2"/>
          <p:cNvSpPr txBox="1">
            <a:spLocks/>
          </p:cNvSpPr>
          <p:nvPr/>
        </p:nvSpPr>
        <p:spPr>
          <a:xfrm>
            <a:off x="10998" y="2362200"/>
            <a:ext cx="9144000" cy="408279"/>
          </a:xfrm>
          <a:prstGeom prst="rect">
            <a:avLst/>
          </a:prstGeom>
        </p:spPr>
        <p:txBody>
          <a:bodyPr>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lgn="ctr">
              <a:buNone/>
            </a:pPr>
            <a:endParaRPr lang="en-US" b="1" i="0" kern="0" dirty="0">
              <a:solidFill>
                <a:schemeClr val="bg1"/>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16875" y="1534127"/>
            <a:ext cx="3200400" cy="1363399"/>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98" y="1545983"/>
            <a:ext cx="2833037" cy="1554480"/>
          </a:xfrm>
          <a:prstGeom prst="rect">
            <a:avLst/>
          </a:prstGeom>
        </p:spPr>
      </p:pic>
    </p:spTree>
    <p:extLst>
      <p:ext uri="{BB962C8B-B14F-4D97-AF65-F5344CB8AC3E}">
        <p14:creationId xmlns:p14="http://schemas.microsoft.com/office/powerpoint/2010/main" val="345837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Data and Model in Big Data and Simulations II</a:t>
            </a:r>
          </a:p>
        </p:txBody>
      </p:sp>
      <p:sp>
        <p:nvSpPr>
          <p:cNvPr id="3" name="Content Placeholder 2"/>
          <p:cNvSpPr>
            <a:spLocks noGrp="1"/>
          </p:cNvSpPr>
          <p:nvPr>
            <p:ph idx="1"/>
          </p:nvPr>
        </p:nvSpPr>
        <p:spPr>
          <a:xfrm>
            <a:off x="10510" y="381000"/>
            <a:ext cx="9133490" cy="5562600"/>
          </a:xfrm>
          <a:noFill/>
        </p:spPr>
        <p:txBody>
          <a:bodyPr/>
          <a:lstStyle/>
          <a:p>
            <a:r>
              <a:rPr lang="en-US" sz="2400" b="1" dirty="0">
                <a:solidFill>
                  <a:srgbClr val="C00000"/>
                </a:solidFill>
              </a:rPr>
              <a:t>Simulations</a:t>
            </a:r>
            <a:r>
              <a:rPr lang="en-US" sz="2400" dirty="0">
                <a:solidFill>
                  <a:srgbClr val="C00000"/>
                </a:solidFill>
              </a:rPr>
              <a:t> </a:t>
            </a:r>
            <a:r>
              <a:rPr lang="en-US" sz="2400" dirty="0"/>
              <a:t>can also be considered as </a:t>
            </a:r>
            <a:r>
              <a:rPr lang="en-US" sz="2400" b="1" dirty="0">
                <a:solidFill>
                  <a:srgbClr val="C00000"/>
                </a:solidFill>
              </a:rPr>
              <a:t>Data</a:t>
            </a:r>
            <a:r>
              <a:rPr lang="en-US" sz="2400" dirty="0"/>
              <a:t> plus </a:t>
            </a:r>
            <a:r>
              <a:rPr lang="en-US" sz="2400" b="1" dirty="0">
                <a:solidFill>
                  <a:srgbClr val="C00000"/>
                </a:solidFill>
              </a:rPr>
              <a:t>Model</a:t>
            </a:r>
          </a:p>
          <a:p>
            <a:pPr lvl="1"/>
            <a:r>
              <a:rPr lang="en-US" sz="2400" b="1" dirty="0">
                <a:solidFill>
                  <a:srgbClr val="C00000"/>
                </a:solidFill>
              </a:rPr>
              <a:t>Model</a:t>
            </a:r>
            <a:r>
              <a:rPr lang="en-US" sz="2400" dirty="0"/>
              <a:t> can be formulation with particle dynamics or partial differential equations defined by parameters such as particle positions and discretized velocity, pressure, density values</a:t>
            </a:r>
          </a:p>
          <a:p>
            <a:pPr lvl="1"/>
            <a:r>
              <a:rPr lang="en-US" sz="2400" b="1" dirty="0">
                <a:solidFill>
                  <a:srgbClr val="C00000"/>
                </a:solidFill>
              </a:rPr>
              <a:t>Data</a:t>
            </a:r>
            <a:r>
              <a:rPr lang="en-US" sz="2400" dirty="0"/>
              <a:t> could be small when just boundary conditions </a:t>
            </a:r>
          </a:p>
          <a:p>
            <a:pPr lvl="1"/>
            <a:r>
              <a:rPr lang="en-US" sz="2400" b="1" dirty="0">
                <a:solidFill>
                  <a:srgbClr val="C00000"/>
                </a:solidFill>
              </a:rPr>
              <a:t>Data</a:t>
            </a:r>
            <a:r>
              <a:rPr lang="en-US" sz="2400" dirty="0"/>
              <a:t> large with data assimilation (weather forecasting) or when data visualizations are produced by simulation</a:t>
            </a:r>
          </a:p>
          <a:p>
            <a:r>
              <a:rPr lang="en-US" sz="2400" b="1" dirty="0">
                <a:solidFill>
                  <a:srgbClr val="C00000"/>
                </a:solidFill>
              </a:rPr>
              <a:t>Big Data  </a:t>
            </a:r>
            <a:r>
              <a:rPr lang="en-US" sz="2400" dirty="0"/>
              <a:t>implies Data is large but Model varies in size</a:t>
            </a:r>
          </a:p>
          <a:p>
            <a:pPr lvl="1"/>
            <a:r>
              <a:rPr lang="en-US" sz="2400" dirty="0"/>
              <a:t>e.g. </a:t>
            </a:r>
            <a:r>
              <a:rPr lang="en-US" sz="2400" b="1" dirty="0"/>
              <a:t>LDA</a:t>
            </a:r>
            <a:r>
              <a:rPr lang="en-US" sz="2400" dirty="0"/>
              <a:t> with many topics or </a:t>
            </a:r>
            <a:r>
              <a:rPr lang="en-US" sz="2400" b="1" dirty="0"/>
              <a:t>deep learning </a:t>
            </a:r>
            <a:r>
              <a:rPr lang="en-US" sz="2400" dirty="0"/>
              <a:t>has a large model</a:t>
            </a:r>
          </a:p>
          <a:p>
            <a:pPr lvl="1"/>
            <a:r>
              <a:rPr lang="en-US" sz="2400" b="1" dirty="0"/>
              <a:t>Clustering</a:t>
            </a:r>
            <a:r>
              <a:rPr lang="en-US" sz="2400" dirty="0"/>
              <a:t> or </a:t>
            </a:r>
            <a:r>
              <a:rPr lang="en-US" sz="2400" b="1" dirty="0"/>
              <a:t>Dimension reduction </a:t>
            </a:r>
            <a:r>
              <a:rPr lang="en-US" sz="2400" dirty="0"/>
              <a:t>can be quite small in model size</a:t>
            </a:r>
          </a:p>
          <a:p>
            <a:r>
              <a:rPr lang="en-US" sz="2400" b="1" dirty="0">
                <a:solidFill>
                  <a:srgbClr val="C00000"/>
                </a:solidFill>
              </a:rPr>
              <a:t>Data</a:t>
            </a:r>
            <a:r>
              <a:rPr lang="en-US" sz="2400" dirty="0"/>
              <a:t> often static between iterations (unless streaming); </a:t>
            </a:r>
            <a:r>
              <a:rPr lang="en-US" sz="2400" b="1" dirty="0">
                <a:solidFill>
                  <a:srgbClr val="C00000"/>
                </a:solidFill>
              </a:rPr>
              <a:t>Model parameters</a:t>
            </a:r>
            <a:r>
              <a:rPr lang="en-US" sz="2400" dirty="0"/>
              <a:t> vary between iterations</a:t>
            </a:r>
          </a:p>
        </p:txBody>
      </p:sp>
      <p:sp>
        <p:nvSpPr>
          <p:cNvPr id="4" name="Slide Number Placeholder 3"/>
          <p:cNvSpPr>
            <a:spLocks noGrp="1"/>
          </p:cNvSpPr>
          <p:nvPr>
            <p:ph type="sldNum" sz="quarter" idx="12"/>
          </p:nvPr>
        </p:nvSpPr>
        <p:spPr>
          <a:xfrm>
            <a:off x="8305800" y="6172200"/>
            <a:ext cx="656771" cy="293913"/>
          </a:xfrm>
        </p:spPr>
        <p:txBody>
          <a:bodyPr/>
          <a:lstStyle/>
          <a:p>
            <a:fld id="{C4B85148-DB98-4269-ACE6-2DF49F9918C9}" type="slidenum">
              <a:rPr lang="en-US" smtClean="0">
                <a:solidFill>
                  <a:prstClr val="black"/>
                </a:solidFill>
              </a:rPr>
              <a:pPr/>
              <a:t>10</a:t>
            </a:fld>
            <a:endParaRPr lang="en-US" dirty="0">
              <a:solidFill>
                <a:prstClr val="black"/>
              </a:solidFill>
            </a:endParaRPr>
          </a:p>
        </p:txBody>
      </p:sp>
      <p:sp>
        <p:nvSpPr>
          <p:cNvPr id="5" name="Date Placeholder 4"/>
          <p:cNvSpPr>
            <a:spLocks noGrp="1"/>
          </p:cNvSpPr>
          <p:nvPr>
            <p:ph type="dt" sz="half" idx="2"/>
          </p:nvPr>
        </p:nvSpPr>
        <p:spPr/>
        <p:txBody>
          <a:bodyPr/>
          <a:lstStyle/>
          <a:p>
            <a:fld id="{C7D7E244-E158-4311-9379-8AEC716AF96D}" type="datetime1">
              <a:rPr lang="en-US" smtClean="0"/>
              <a:t>9/15/2016</a:t>
            </a:fld>
            <a:endParaRPr lang="en-US"/>
          </a:p>
        </p:txBody>
      </p:sp>
    </p:spTree>
    <p:extLst>
      <p:ext uri="{BB962C8B-B14F-4D97-AF65-F5344CB8AC3E}">
        <p14:creationId xmlns:p14="http://schemas.microsoft.com/office/powerpoint/2010/main" val="1582667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a:ln>
                <a:noFill/>
              </a:ln>
              <a:solidFill>
                <a:sysClr val="windowText" lastClr="000000"/>
              </a:solidFill>
              <a:effectLst/>
              <a:uLnTx/>
              <a:uFillTx/>
            </a:endParaRPr>
          </a:p>
        </p:txBody>
      </p:sp>
      <p:sp>
        <p:nvSpPr>
          <p:cNvPr id="4" name="Date Placeholder 3"/>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B4173EA-10B0-4250-8990-4655002FA7F7}" type="datetime1">
              <a:rPr kumimoji="0" lang="en-US" sz="1800" b="0" i="0" u="none" strike="noStrike" kern="0" cap="none" spc="0" normalizeH="0" baseline="0" noProof="0" smtClean="0">
                <a:ln>
                  <a:noFill/>
                </a:ln>
                <a:solidFill>
                  <a:sysClr val="windowText" lastClr="000000"/>
                </a:solidFill>
                <a:effectLst/>
                <a:uLnTx/>
                <a:uFillTx/>
              </a:rPr>
              <a:t>9/15/2016</a:t>
            </a:fld>
            <a:endParaRPr kumimoji="0" lang="en-US" sz="1800" b="0" i="0" u="none" strike="noStrike" kern="0" cap="none" spc="0" normalizeH="0" baseline="0" noProof="0">
              <a:ln>
                <a:noFill/>
              </a:ln>
              <a:solidFill>
                <a:sysClr val="windowText" lastClr="000000"/>
              </a:solidFill>
              <a:effectLst/>
              <a:uLnTx/>
              <a:uFillTx/>
            </a:endParaRPr>
          </a:p>
        </p:txBody>
      </p:sp>
      <p:pic>
        <p:nvPicPr>
          <p:cNvPr id="6" name="Picture 5"/>
          <p:cNvPicPr>
            <a:picLocks noChangeAspect="1"/>
          </p:cNvPicPr>
          <p:nvPr/>
        </p:nvPicPr>
        <p:blipFill rotWithShape="1">
          <a:blip r:embed="rId3"/>
          <a:srcRect l="9426" t="10782" r="11658" b="1872"/>
          <a:stretch/>
        </p:blipFill>
        <p:spPr>
          <a:xfrm>
            <a:off x="0" y="0"/>
            <a:ext cx="4707172" cy="6858000"/>
          </a:xfrm>
          <a:prstGeom prst="rect">
            <a:avLst/>
          </a:prstGeom>
        </p:spPr>
      </p:pic>
      <p:pic>
        <p:nvPicPr>
          <p:cNvPr id="7" name="Picture 6"/>
          <p:cNvPicPr>
            <a:picLocks noChangeAspect="1"/>
          </p:cNvPicPr>
          <p:nvPr/>
        </p:nvPicPr>
        <p:blipFill rotWithShape="1">
          <a:blip r:embed="rId4"/>
          <a:srcRect l="9015" t="10458" r="11796" b="2694"/>
          <a:stretch/>
        </p:blipFill>
        <p:spPr>
          <a:xfrm>
            <a:off x="4420925" y="9939"/>
            <a:ext cx="4723075" cy="6858000"/>
          </a:xfrm>
          <a:prstGeom prst="rect">
            <a:avLst/>
          </a:prstGeom>
        </p:spPr>
      </p:pic>
      <p:sp>
        <p:nvSpPr>
          <p:cNvPr id="9" name="Rectangle 8"/>
          <p:cNvSpPr/>
          <p:nvPr/>
        </p:nvSpPr>
        <p:spPr>
          <a:xfrm>
            <a:off x="-103261" y="9939"/>
            <a:ext cx="4685898"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http://hpc-abds.org/kaleidoscope/survey/</a:t>
            </a:r>
          </a:p>
        </p:txBody>
      </p:sp>
      <p:sp>
        <p:nvSpPr>
          <p:cNvPr id="2" name="TextBox 1"/>
          <p:cNvSpPr txBox="1"/>
          <p:nvPr/>
        </p:nvSpPr>
        <p:spPr>
          <a:xfrm>
            <a:off x="1796142" y="5001594"/>
            <a:ext cx="2600929"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Online Use Case Form</a:t>
            </a:r>
          </a:p>
        </p:txBody>
      </p:sp>
    </p:spTree>
    <p:extLst>
      <p:ext uri="{BB962C8B-B14F-4D97-AF65-F5344CB8AC3E}">
        <p14:creationId xmlns:p14="http://schemas.microsoft.com/office/powerpoint/2010/main" val="4182840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5661"/>
            <a:ext cx="9144000" cy="718039"/>
          </a:xfrm>
        </p:spPr>
        <p:txBody>
          <a:bodyPr>
            <a:noAutofit/>
          </a:bodyPr>
          <a:lstStyle/>
          <a:p>
            <a:pPr algn="ctr"/>
            <a:r>
              <a:rPr lang="en-US" sz="2800" b="1" dirty="0">
                <a:latin typeface="+mn-lt"/>
              </a:rPr>
              <a:t>51 Detailed Use Cases: </a:t>
            </a:r>
            <a:r>
              <a:rPr lang="en-US" sz="2400" b="1" dirty="0">
                <a:latin typeface="+mn-lt"/>
              </a:rPr>
              <a:t>Contributed July-September 2013</a:t>
            </a:r>
            <a:br>
              <a:rPr lang="en-US" sz="2400" b="1" dirty="0">
                <a:latin typeface="+mn-lt"/>
              </a:rPr>
            </a:br>
            <a:r>
              <a:rPr lang="en-US" sz="2400" b="1" dirty="0">
                <a:latin typeface="+mn-lt"/>
              </a:rPr>
              <a:t>Covers goals, data features such as 3 V’s, software, hardware</a:t>
            </a:r>
          </a:p>
        </p:txBody>
      </p:sp>
      <p:sp>
        <p:nvSpPr>
          <p:cNvPr id="3" name="Content Placeholder 2"/>
          <p:cNvSpPr>
            <a:spLocks noGrp="1"/>
          </p:cNvSpPr>
          <p:nvPr>
            <p:ph idx="1"/>
          </p:nvPr>
        </p:nvSpPr>
        <p:spPr>
          <a:xfrm>
            <a:off x="0" y="914400"/>
            <a:ext cx="9144000" cy="5898036"/>
          </a:xfrm>
        </p:spPr>
        <p:txBody>
          <a:bodyPr>
            <a:noAutofit/>
          </a:bodyPr>
          <a:lstStyle/>
          <a:p>
            <a:r>
              <a:rPr lang="en-US" sz="1600" b="1" dirty="0"/>
              <a:t>Government Operation(4): </a:t>
            </a:r>
            <a:r>
              <a:rPr lang="en-US" sz="1600" dirty="0"/>
              <a:t>National Archives and Records Administration, Census Bureau</a:t>
            </a:r>
          </a:p>
          <a:p>
            <a:r>
              <a:rPr lang="en-US" sz="1600" b="1" dirty="0"/>
              <a:t>Commercial(8): </a:t>
            </a:r>
            <a:r>
              <a:rPr lang="en-US" sz="1600" dirty="0"/>
              <a:t>Finance in Cloud, Cloud Backup, </a:t>
            </a:r>
            <a:r>
              <a:rPr lang="en-US" sz="1600" dirty="0" err="1"/>
              <a:t>Mendeley</a:t>
            </a:r>
            <a:r>
              <a:rPr lang="en-US" sz="1600" dirty="0"/>
              <a:t> (Citations), Netflix, Web Search, Digital Materials, Cargo shipping (as in UPS)</a:t>
            </a:r>
          </a:p>
          <a:p>
            <a:r>
              <a:rPr lang="en-US" sz="1600" b="1" dirty="0"/>
              <a:t>Defense(3): </a:t>
            </a:r>
            <a:r>
              <a:rPr lang="en-US" sz="1600" dirty="0"/>
              <a:t>Sensors, Image surveillance, Situation Assessment</a:t>
            </a:r>
          </a:p>
          <a:p>
            <a:r>
              <a:rPr lang="en-US" sz="1600" b="1" dirty="0"/>
              <a:t>Healthcare and Life Sciences(10): </a:t>
            </a:r>
            <a:r>
              <a:rPr lang="en-US" sz="1600" dirty="0"/>
              <a:t>Medical records, Graph and Probabilistic analysis, Pathology, </a:t>
            </a:r>
            <a:r>
              <a:rPr lang="en-US" sz="1600" dirty="0" err="1"/>
              <a:t>Bioimaging</a:t>
            </a:r>
            <a:r>
              <a:rPr lang="en-US" sz="1600" dirty="0"/>
              <a:t>, Genomics, Epidemiology, People Activity models, Biodiversity</a:t>
            </a:r>
          </a:p>
          <a:p>
            <a:r>
              <a:rPr lang="en-US" sz="1600" b="1" dirty="0"/>
              <a:t>Deep Learning and Social Media(6): </a:t>
            </a:r>
            <a:r>
              <a:rPr lang="en-US" sz="1600" dirty="0"/>
              <a:t>Driving Car, </a:t>
            </a:r>
            <a:r>
              <a:rPr lang="en-US" sz="1600" dirty="0" err="1"/>
              <a:t>Geolocate</a:t>
            </a:r>
            <a:r>
              <a:rPr lang="en-US" sz="1600" dirty="0"/>
              <a:t> images/cameras, Twitter, Crowd Sourcing, Network Science, NIST benchmark datasets</a:t>
            </a:r>
          </a:p>
          <a:p>
            <a:r>
              <a:rPr lang="en-US" sz="1600" b="1" dirty="0"/>
              <a:t>The Ecosystem for Research(4): </a:t>
            </a:r>
            <a:r>
              <a:rPr lang="en-US" sz="1600" dirty="0"/>
              <a:t>Metadata, Collaboration, Language Translation, Light source experiments</a:t>
            </a:r>
          </a:p>
          <a:p>
            <a:r>
              <a:rPr lang="en-US" sz="1600" b="1" dirty="0"/>
              <a:t>Astronomy and Physics(5): </a:t>
            </a:r>
            <a:r>
              <a:rPr lang="en-US" sz="1600" dirty="0"/>
              <a:t>Sky Surveys including comparison to simulation, Large Hadron Collider at CERN, Belle Accelerator II in Japan</a:t>
            </a:r>
          </a:p>
          <a:p>
            <a:r>
              <a:rPr lang="en-US" sz="1600" b="1" dirty="0"/>
              <a:t>Earth, Environmental and Polar Science(10): </a:t>
            </a:r>
            <a:r>
              <a:rPr lang="en-US" sz="1600" dirty="0"/>
              <a:t>Radar Scattering in Atmosphere, Earthquake, Ocean, Earth Observation, Ice sheet Radar scattering, Earth radar mapping, Climate simulation datasets, Atmospheric turbulence identification, Subsurface Biogeochemistry (microbes to watersheds), AmeriFlux and FLUXNET gas sensors</a:t>
            </a:r>
          </a:p>
          <a:p>
            <a:r>
              <a:rPr lang="en-US" sz="1600" b="1" dirty="0"/>
              <a:t>Energy(1): </a:t>
            </a:r>
            <a:r>
              <a:rPr lang="en-US" sz="1600" dirty="0"/>
              <a:t>Smart grid</a:t>
            </a:r>
          </a:p>
          <a:p>
            <a:r>
              <a:rPr lang="en-US" sz="1600" dirty="0"/>
              <a:t>Published by NIST as </a:t>
            </a:r>
            <a:r>
              <a:rPr lang="en-US" sz="1600" dirty="0">
                <a:hlinkClick r:id="rId3"/>
              </a:rPr>
              <a:t>http://nvlpubs.nist.gov/nistpubs/SpecialPublications/NIST.SP.1500-3.pdf</a:t>
            </a:r>
            <a:r>
              <a:rPr lang="en-US" sz="1600" dirty="0"/>
              <a:t> with common set of 26 features recorded for each use-case; “Version 2” being prepared</a:t>
            </a:r>
          </a:p>
          <a:p>
            <a:pPr marL="0" indent="0">
              <a:buNone/>
            </a:pPr>
            <a:endParaRPr lang="en-US" sz="1600" dirty="0"/>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srgbClr val="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rgbClr val="000000"/>
              </a:solidFill>
              <a:effectLst/>
              <a:uLnTx/>
              <a:uFillTx/>
            </a:endParaRPr>
          </a:p>
        </p:txBody>
      </p:sp>
      <p:sp>
        <p:nvSpPr>
          <p:cNvPr id="6" name="Date Placeholder 5"/>
          <p:cNvSpPr>
            <a:spLocks noGrp="1"/>
          </p:cNvSpPr>
          <p:nvPr>
            <p:ph type="dt" sz="half" idx="2"/>
          </p:nvPr>
        </p:nvSpPr>
        <p:spPr>
          <a:xfrm>
            <a:off x="5715000" y="6226117"/>
            <a:ext cx="2133600" cy="3651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0EE7F28-E22A-4DFC-B531-C82514CC2AA7}" type="datetime1">
              <a:rPr kumimoji="0" lang="en-US" sz="1800" b="0" i="0" u="none" strike="noStrike" kern="0" cap="none" spc="0" normalizeH="0" baseline="0" noProof="0" smtClean="0">
                <a:ln>
                  <a:noFill/>
                </a:ln>
                <a:solidFill>
                  <a:srgbClr val="000000">
                    <a:tint val="75000"/>
                  </a:srgbClr>
                </a:solidFill>
                <a:effectLst/>
                <a:uLnTx/>
                <a:uFillTx/>
              </a:rPr>
              <a:t>9/15/2016</a:t>
            </a:fld>
            <a:endParaRPr kumimoji="0" lang="en-US" sz="1800" b="0" i="0" u="none" strike="noStrike" kern="0" cap="none" spc="0" normalizeH="0" baseline="0" noProof="0" dirty="0">
              <a:ln>
                <a:noFill/>
              </a:ln>
              <a:solidFill>
                <a:srgbClr val="000000">
                  <a:tint val="75000"/>
                </a:srgbClr>
              </a:solidFill>
              <a:effectLst/>
              <a:uLnTx/>
              <a:uFillTx/>
            </a:endParaRPr>
          </a:p>
        </p:txBody>
      </p:sp>
      <p:sp>
        <p:nvSpPr>
          <p:cNvPr id="4" name="TextBox 3"/>
          <p:cNvSpPr txBox="1"/>
          <p:nvPr/>
        </p:nvSpPr>
        <p:spPr>
          <a:xfrm>
            <a:off x="3352800" y="6156196"/>
            <a:ext cx="5791200" cy="400110"/>
          </a:xfrm>
          <a:prstGeom prst="rect">
            <a:avLst/>
          </a:prstGeom>
          <a:solidFill>
            <a:srgbClr val="2975A3"/>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26 Features for each use case</a:t>
            </a:r>
            <a:r>
              <a:rPr kumimoji="0" lang="en-US" sz="2000" b="0" i="1" u="none" strike="noStrike" kern="0" cap="none" spc="0" normalizeH="0" noProof="0" dirty="0">
                <a:ln>
                  <a:noFill/>
                </a:ln>
                <a:solidFill>
                  <a:schemeClr val="bg1"/>
                </a:solidFill>
                <a:effectLst/>
                <a:uLnTx/>
                <a:uFillTx/>
                <a:cs typeface="Times New Roman" panose="02020603050405020304" pitchFamily="18" charset="0"/>
              </a:rPr>
              <a:t> </a:t>
            </a:r>
            <a:r>
              <a:rPr kumimoji="0" lang="en-US" sz="2000" b="0" i="1" u="none" strike="noStrike" kern="0" cap="none" spc="0" normalizeH="0" baseline="0" noProof="0" dirty="0">
                <a:ln>
                  <a:noFill/>
                </a:ln>
                <a:solidFill>
                  <a:schemeClr val="bg1"/>
                </a:solidFill>
                <a:effectLst/>
                <a:uLnTx/>
                <a:uFillTx/>
                <a:cs typeface="Times New Roman" panose="02020603050405020304" pitchFamily="18" charset="0"/>
              </a:rPr>
              <a:t>Biased to science</a:t>
            </a:r>
          </a:p>
        </p:txBody>
      </p:sp>
    </p:spTree>
    <p:extLst>
      <p:ext uri="{BB962C8B-B14F-4D97-AF65-F5344CB8AC3E}">
        <p14:creationId xmlns:p14="http://schemas.microsoft.com/office/powerpoint/2010/main" val="2484338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41"/>
            <a:ext cx="8382000" cy="607559"/>
          </a:xfrm>
        </p:spPr>
        <p:txBody>
          <a:bodyPr>
            <a:noAutofit/>
          </a:bodyPr>
          <a:lstStyle/>
          <a:p>
            <a:pPr algn="ctr"/>
            <a:r>
              <a:rPr lang="en-US" b="1" dirty="0"/>
              <a:t>Sample Features of 51 Use Cases I</a:t>
            </a:r>
          </a:p>
        </p:txBody>
      </p:sp>
      <p:sp>
        <p:nvSpPr>
          <p:cNvPr id="3" name="Content Placeholder 2"/>
          <p:cNvSpPr>
            <a:spLocks noGrp="1"/>
          </p:cNvSpPr>
          <p:nvPr>
            <p:ph idx="1"/>
          </p:nvPr>
        </p:nvSpPr>
        <p:spPr>
          <a:xfrm>
            <a:off x="0" y="609600"/>
            <a:ext cx="9144000" cy="4038600"/>
          </a:xfrm>
        </p:spPr>
        <p:txBody>
          <a:bodyPr>
            <a:noAutofit/>
          </a:bodyPr>
          <a:lstStyle/>
          <a:p>
            <a:r>
              <a:rPr lang="en-US" sz="2200" b="1" dirty="0">
                <a:solidFill>
                  <a:srgbClr val="CC00FF"/>
                </a:solidFill>
              </a:rPr>
              <a:t>PP (26)</a:t>
            </a:r>
            <a:r>
              <a:rPr lang="en-US" sz="2200" dirty="0">
                <a:solidFill>
                  <a:srgbClr val="CC00FF"/>
                </a:solidFill>
              </a:rPr>
              <a:t> </a:t>
            </a:r>
            <a:r>
              <a:rPr lang="en-US" sz="2200" b="1" dirty="0"/>
              <a:t>“All” </a:t>
            </a:r>
            <a:r>
              <a:rPr lang="en-US" sz="2200" dirty="0"/>
              <a:t>Pleasingly Parallel or Map Only</a:t>
            </a:r>
          </a:p>
          <a:p>
            <a:r>
              <a:rPr lang="en-US" sz="2200" b="1" dirty="0">
                <a:solidFill>
                  <a:srgbClr val="CC00FF"/>
                </a:solidFill>
              </a:rPr>
              <a:t>MR (18) </a:t>
            </a:r>
            <a:r>
              <a:rPr lang="en-US" sz="2200" dirty="0"/>
              <a:t>Classic MapReduce MR (add </a:t>
            </a:r>
            <a:r>
              <a:rPr lang="en-US" sz="2200" dirty="0" err="1"/>
              <a:t>MRStat</a:t>
            </a:r>
            <a:r>
              <a:rPr lang="en-US" sz="2200" dirty="0"/>
              <a:t> below for full count)</a:t>
            </a:r>
          </a:p>
          <a:p>
            <a:r>
              <a:rPr lang="en-US" sz="2200" b="1" dirty="0" err="1">
                <a:solidFill>
                  <a:srgbClr val="CC00FF"/>
                </a:solidFill>
              </a:rPr>
              <a:t>MRStat</a:t>
            </a:r>
            <a:r>
              <a:rPr lang="en-US" sz="2200" b="1" dirty="0">
                <a:solidFill>
                  <a:srgbClr val="CC00FF"/>
                </a:solidFill>
              </a:rPr>
              <a:t> (7</a:t>
            </a:r>
            <a:r>
              <a:rPr lang="en-US" sz="2200" dirty="0"/>
              <a:t>) Simple version of MR where key computations are simple reduction as found in statistical averages such as histograms and averages</a:t>
            </a:r>
          </a:p>
          <a:p>
            <a:r>
              <a:rPr lang="en-US" sz="2200" b="1" dirty="0" err="1">
                <a:solidFill>
                  <a:srgbClr val="CC00FF"/>
                </a:solidFill>
              </a:rPr>
              <a:t>MRIter</a:t>
            </a:r>
            <a:r>
              <a:rPr lang="en-US" sz="2200" b="1" dirty="0">
                <a:solidFill>
                  <a:srgbClr val="CC00FF"/>
                </a:solidFill>
              </a:rPr>
              <a:t> (23</a:t>
            </a:r>
            <a:r>
              <a:rPr lang="en-US" sz="2200" dirty="0">
                <a:solidFill>
                  <a:srgbClr val="CC00FF"/>
                </a:solidFill>
              </a:rPr>
              <a:t>)</a:t>
            </a:r>
            <a:r>
              <a:rPr lang="en-US" sz="2200" dirty="0"/>
              <a:t> Iterative MapReduce or MPI (</a:t>
            </a:r>
            <a:r>
              <a:rPr lang="en-US" sz="2200" dirty="0" err="1"/>
              <a:t>Flink</a:t>
            </a:r>
            <a:r>
              <a:rPr lang="en-US" sz="2200" dirty="0"/>
              <a:t>, Spark, Twister)</a:t>
            </a:r>
          </a:p>
          <a:p>
            <a:r>
              <a:rPr lang="en-US" sz="2200" b="1" dirty="0">
                <a:solidFill>
                  <a:srgbClr val="CC00FF"/>
                </a:solidFill>
              </a:rPr>
              <a:t>Graph (9)</a:t>
            </a:r>
            <a:r>
              <a:rPr lang="en-US" sz="2200" dirty="0"/>
              <a:t> Complex graph data structure needed in analysis </a:t>
            </a:r>
          </a:p>
          <a:p>
            <a:r>
              <a:rPr lang="en-US" sz="2200" b="1" dirty="0">
                <a:solidFill>
                  <a:srgbClr val="CC00FF"/>
                </a:solidFill>
              </a:rPr>
              <a:t>Fusion (11)</a:t>
            </a:r>
            <a:r>
              <a:rPr lang="en-US" sz="2200" dirty="0"/>
              <a:t> Integrate diverse data to aid discovery/decision making; could involve sophisticated algorithms or could just be a portal</a:t>
            </a:r>
          </a:p>
          <a:p>
            <a:r>
              <a:rPr lang="en-US" sz="2200" b="1" dirty="0">
                <a:solidFill>
                  <a:srgbClr val="CC00FF"/>
                </a:solidFill>
              </a:rPr>
              <a:t>Streaming (41) </a:t>
            </a:r>
            <a:r>
              <a:rPr lang="en-US" sz="2200" dirty="0"/>
              <a:t>Some data comes in incrementally and is processed this way</a:t>
            </a:r>
          </a:p>
          <a:p>
            <a:r>
              <a:rPr lang="en-US" sz="2200" b="1" dirty="0">
                <a:solidFill>
                  <a:srgbClr val="CC00FF"/>
                </a:solidFill>
              </a:rPr>
              <a:t>Classify	(30) </a:t>
            </a:r>
            <a:r>
              <a:rPr lang="en-US" sz="2200" dirty="0"/>
              <a:t>Classification: divide data into categories</a:t>
            </a:r>
          </a:p>
          <a:p>
            <a:r>
              <a:rPr lang="en-US" sz="2200" b="1" dirty="0">
                <a:solidFill>
                  <a:srgbClr val="CC00FF"/>
                </a:solidFill>
              </a:rPr>
              <a:t>S/Q (12) </a:t>
            </a:r>
            <a:r>
              <a:rPr lang="en-US" sz="2200" dirty="0"/>
              <a:t>Index, Search and Query</a:t>
            </a:r>
          </a:p>
          <a:p>
            <a:endParaRPr lang="en-US" sz="2200"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13</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fld id="{83B00048-A6E6-4D54-A8D6-B6C8BE215A83}" type="datetime1">
              <a:rPr lang="en-US" smtClean="0">
                <a:solidFill>
                  <a:srgbClr val="000000">
                    <a:tint val="75000"/>
                  </a:srgbClr>
                </a:solidFill>
              </a:rPr>
              <a:t>9/15/2016</a:t>
            </a:fld>
            <a:endParaRPr lang="en-US" dirty="0">
              <a:solidFill>
                <a:srgbClr val="000000">
                  <a:tint val="75000"/>
                </a:srgbClr>
              </a:solidFill>
            </a:endParaRPr>
          </a:p>
        </p:txBody>
      </p:sp>
    </p:spTree>
    <p:extLst>
      <p:ext uri="{BB962C8B-B14F-4D97-AF65-F5344CB8AC3E}">
        <p14:creationId xmlns:p14="http://schemas.microsoft.com/office/powerpoint/2010/main" val="3410568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6"/>
            <a:ext cx="8382000" cy="606014"/>
          </a:xfrm>
        </p:spPr>
        <p:txBody>
          <a:bodyPr/>
          <a:lstStyle/>
          <a:p>
            <a:pPr algn="ctr"/>
            <a:r>
              <a:rPr lang="en-US" b="1" dirty="0"/>
              <a:t>Sample Features of 51 Use Cases II</a:t>
            </a:r>
            <a:endParaRPr lang="en-US" dirty="0"/>
          </a:p>
        </p:txBody>
      </p:sp>
      <p:sp>
        <p:nvSpPr>
          <p:cNvPr id="3" name="Content Placeholder 2"/>
          <p:cNvSpPr>
            <a:spLocks noGrp="1"/>
          </p:cNvSpPr>
          <p:nvPr>
            <p:ph idx="1"/>
          </p:nvPr>
        </p:nvSpPr>
        <p:spPr>
          <a:xfrm>
            <a:off x="1588" y="609600"/>
            <a:ext cx="9142412" cy="4038600"/>
          </a:xfrm>
        </p:spPr>
        <p:txBody>
          <a:bodyPr>
            <a:noAutofit/>
          </a:bodyPr>
          <a:lstStyle/>
          <a:p>
            <a:r>
              <a:rPr lang="en-US" b="1" dirty="0">
                <a:solidFill>
                  <a:srgbClr val="CC00FF"/>
                </a:solidFill>
              </a:rPr>
              <a:t>CF (4) </a:t>
            </a:r>
            <a:r>
              <a:rPr lang="en-US" dirty="0"/>
              <a:t>Collaborative Filtering for recommender engines</a:t>
            </a:r>
          </a:p>
          <a:p>
            <a:r>
              <a:rPr lang="en-US" b="1" dirty="0">
                <a:solidFill>
                  <a:srgbClr val="CC00FF"/>
                </a:solidFill>
              </a:rPr>
              <a:t>LML (36) </a:t>
            </a:r>
            <a:r>
              <a:rPr lang="en-US" dirty="0"/>
              <a:t>Local Machine Learning (Independent for each parallel entity) – application could have GML as well</a:t>
            </a:r>
          </a:p>
          <a:p>
            <a:r>
              <a:rPr lang="en-US" b="1" dirty="0">
                <a:solidFill>
                  <a:srgbClr val="CC00FF"/>
                </a:solidFill>
              </a:rPr>
              <a:t>GML (23) </a:t>
            </a:r>
            <a:r>
              <a:rPr lang="en-US" dirty="0"/>
              <a:t>Global Machine Learning: Deep Learning, Clustering, LDA, PLSI, MDS, </a:t>
            </a:r>
          </a:p>
          <a:p>
            <a:pPr lvl="1"/>
            <a:r>
              <a:rPr lang="en-US" sz="1800" dirty="0"/>
              <a:t>Large Scale Optimizations as in </a:t>
            </a:r>
            <a:r>
              <a:rPr lang="en-US" sz="1800" dirty="0" err="1"/>
              <a:t>Variational</a:t>
            </a:r>
            <a:r>
              <a:rPr lang="en-US" sz="1800" dirty="0"/>
              <a:t> Bayes, MCMC, Lifted Belief Propagation, Stochastic Gradient Descent, L-BFGS, </a:t>
            </a:r>
            <a:r>
              <a:rPr lang="en-US" sz="1800" dirty="0" err="1"/>
              <a:t>Levenberg</a:t>
            </a:r>
            <a:r>
              <a:rPr lang="en-US" sz="1800" dirty="0"/>
              <a:t>-Marquardt . Can call EGO or Exascale Global Optimization with scalable parallel algorithm</a:t>
            </a:r>
          </a:p>
          <a:p>
            <a:r>
              <a:rPr lang="en-US" b="1" dirty="0">
                <a:solidFill>
                  <a:srgbClr val="CC00FF"/>
                </a:solidFill>
              </a:rPr>
              <a:t>Workflow (51) </a:t>
            </a:r>
            <a:r>
              <a:rPr lang="en-US" dirty="0"/>
              <a:t>Universal </a:t>
            </a:r>
          </a:p>
          <a:p>
            <a:r>
              <a:rPr lang="en-US" b="1" dirty="0">
                <a:solidFill>
                  <a:srgbClr val="CC00FF"/>
                </a:solidFill>
              </a:rPr>
              <a:t>GIS (16) </a:t>
            </a:r>
            <a:r>
              <a:rPr lang="en-US" dirty="0"/>
              <a:t>Geotagged data and often displayed in ESRI, Microsoft Virtual Earth, Google Earth, </a:t>
            </a:r>
            <a:r>
              <a:rPr lang="en-US" dirty="0" err="1"/>
              <a:t>GeoServer</a:t>
            </a:r>
            <a:r>
              <a:rPr lang="en-US" dirty="0"/>
              <a:t> etc.</a:t>
            </a:r>
          </a:p>
          <a:p>
            <a:r>
              <a:rPr lang="en-US" b="1" dirty="0">
                <a:solidFill>
                  <a:srgbClr val="CC00FF"/>
                </a:solidFill>
              </a:rPr>
              <a:t>HPC	(5) </a:t>
            </a:r>
            <a:r>
              <a:rPr lang="en-US" dirty="0"/>
              <a:t>Classic large-scale simulation of cosmos, materials, etc. generating (visualization) data</a:t>
            </a:r>
          </a:p>
          <a:p>
            <a:r>
              <a:rPr lang="en-US" b="1" dirty="0">
                <a:solidFill>
                  <a:srgbClr val="CC00FF"/>
                </a:solidFill>
              </a:rPr>
              <a:t>Agent (2) </a:t>
            </a:r>
            <a:r>
              <a:rPr lang="en-US" dirty="0"/>
              <a:t>Simulations of models of data-defined macroscopic entities represented as agents</a:t>
            </a:r>
          </a:p>
          <a:p>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solidFill>
                  <a:srgbClr val="000000"/>
                </a:solidFill>
              </a:rPr>
              <a:pPr/>
              <a:t>14</a:t>
            </a:fld>
            <a:endParaRPr lang="en-US">
              <a:solidFill>
                <a:srgbClr val="000000"/>
              </a:solidFill>
            </a:endParaRPr>
          </a:p>
        </p:txBody>
      </p:sp>
      <p:sp>
        <p:nvSpPr>
          <p:cNvPr id="4" name="Date Placeholder 3"/>
          <p:cNvSpPr>
            <a:spLocks noGrp="1"/>
          </p:cNvSpPr>
          <p:nvPr>
            <p:ph type="dt" sz="half" idx="2"/>
          </p:nvPr>
        </p:nvSpPr>
        <p:spPr>
          <a:prstGeom prst="rect">
            <a:avLst/>
          </a:prstGeom>
        </p:spPr>
        <p:txBody>
          <a:bodyPr/>
          <a:lstStyle/>
          <a:p>
            <a:fld id="{4CA9D0EA-5AB6-4EDD-BA1F-6BFE82306139}"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127110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90" y="526864"/>
            <a:ext cx="9049110" cy="1143000"/>
          </a:xfrm>
        </p:spPr>
        <p:txBody>
          <a:bodyPr>
            <a:normAutofit/>
          </a:bodyPr>
          <a:lstStyle/>
          <a:p>
            <a:r>
              <a:rPr lang="en-US" b="1" dirty="0"/>
              <a:t>7 Computational Giants of </a:t>
            </a:r>
            <a:br>
              <a:rPr lang="en-US" b="1" dirty="0"/>
            </a:br>
            <a:r>
              <a:rPr lang="en-US" b="1" dirty="0"/>
              <a:t>NRC Massive Data Analysis Report </a:t>
            </a:r>
          </a:p>
        </p:txBody>
      </p:sp>
      <p:sp>
        <p:nvSpPr>
          <p:cNvPr id="3" name="Content Placeholder 2"/>
          <p:cNvSpPr>
            <a:spLocks noGrp="1"/>
          </p:cNvSpPr>
          <p:nvPr>
            <p:ph idx="1"/>
          </p:nvPr>
        </p:nvSpPr>
        <p:spPr>
          <a:xfrm>
            <a:off x="94890" y="2501175"/>
            <a:ext cx="9049110" cy="4525963"/>
          </a:xfrm>
        </p:spPr>
        <p:txBody>
          <a:bodyPr/>
          <a:lstStyle/>
          <a:p>
            <a:pPr marL="514350" indent="-514350">
              <a:buFont typeface="+mj-lt"/>
              <a:buAutoNum type="arabicParenR"/>
            </a:pPr>
            <a:r>
              <a:rPr lang="en-US" sz="2400" b="1" dirty="0">
                <a:solidFill>
                  <a:srgbClr val="CC00FF"/>
                </a:solidFill>
              </a:rPr>
              <a:t>G1:</a:t>
            </a:r>
            <a:r>
              <a:rPr lang="en-US" sz="2400" dirty="0"/>
              <a:t>	Basic Statistics e.g. </a:t>
            </a:r>
            <a:r>
              <a:rPr lang="en-US" sz="2400" dirty="0" err="1"/>
              <a:t>MRStat</a:t>
            </a:r>
            <a:endParaRPr lang="en-US" sz="2400" dirty="0"/>
          </a:p>
          <a:p>
            <a:pPr marL="514350" indent="-514350">
              <a:buFont typeface="+mj-lt"/>
              <a:buAutoNum type="arabicParenR"/>
            </a:pPr>
            <a:r>
              <a:rPr lang="en-US" sz="2400" b="1" dirty="0">
                <a:solidFill>
                  <a:srgbClr val="CC00FF"/>
                </a:solidFill>
              </a:rPr>
              <a:t>G2:</a:t>
            </a:r>
            <a:r>
              <a:rPr lang="en-US" sz="2400" dirty="0"/>
              <a:t>	Generalized N-Body Problems</a:t>
            </a:r>
          </a:p>
          <a:p>
            <a:pPr marL="514350" indent="-514350">
              <a:buFont typeface="+mj-lt"/>
              <a:buAutoNum type="arabicParenR"/>
            </a:pPr>
            <a:r>
              <a:rPr lang="en-US" sz="2400" b="1" dirty="0">
                <a:solidFill>
                  <a:srgbClr val="CC00FF"/>
                </a:solidFill>
              </a:rPr>
              <a:t>G3:</a:t>
            </a:r>
            <a:r>
              <a:rPr lang="en-US" sz="2400" dirty="0"/>
              <a:t>	Graph-Theoretic Computations</a:t>
            </a:r>
          </a:p>
          <a:p>
            <a:pPr marL="514350" indent="-514350">
              <a:buFont typeface="+mj-lt"/>
              <a:buAutoNum type="arabicParenR"/>
            </a:pPr>
            <a:r>
              <a:rPr lang="en-US" sz="2400" b="1" dirty="0">
                <a:solidFill>
                  <a:srgbClr val="CC00FF"/>
                </a:solidFill>
              </a:rPr>
              <a:t>G4:</a:t>
            </a:r>
            <a:r>
              <a:rPr lang="en-US" sz="2400" dirty="0"/>
              <a:t>	Linear Algebraic Computations</a:t>
            </a:r>
          </a:p>
          <a:p>
            <a:pPr marL="514350" indent="-514350">
              <a:buFont typeface="+mj-lt"/>
              <a:buAutoNum type="arabicParenR"/>
            </a:pPr>
            <a:r>
              <a:rPr lang="en-US" sz="2400" b="1" dirty="0">
                <a:solidFill>
                  <a:srgbClr val="CC00FF"/>
                </a:solidFill>
              </a:rPr>
              <a:t>G5:</a:t>
            </a:r>
            <a:r>
              <a:rPr lang="en-US" sz="2400" dirty="0"/>
              <a:t>	Optimizations e.g. Linear Programming</a:t>
            </a:r>
          </a:p>
          <a:p>
            <a:pPr marL="514350" indent="-514350">
              <a:buFont typeface="+mj-lt"/>
              <a:buAutoNum type="arabicParenR"/>
            </a:pPr>
            <a:r>
              <a:rPr lang="en-US" sz="2400" b="1" dirty="0">
                <a:solidFill>
                  <a:srgbClr val="CC00FF"/>
                </a:solidFill>
              </a:rPr>
              <a:t>G6:</a:t>
            </a:r>
            <a:r>
              <a:rPr lang="en-US" sz="2400" dirty="0"/>
              <a:t>	Integration e.g. LDA and other GML</a:t>
            </a:r>
          </a:p>
          <a:p>
            <a:pPr marL="514350" indent="-514350">
              <a:buFont typeface="+mj-lt"/>
              <a:buAutoNum type="arabicParenR"/>
            </a:pPr>
            <a:r>
              <a:rPr lang="en-US" sz="2400" b="1" dirty="0">
                <a:solidFill>
                  <a:srgbClr val="CC00FF"/>
                </a:solidFill>
              </a:rPr>
              <a:t>G7:</a:t>
            </a:r>
            <a:r>
              <a:rPr lang="en-US" sz="2400" dirty="0"/>
              <a:t>	Alignment Problems e.g. BLAST</a:t>
            </a:r>
          </a:p>
        </p:txBody>
      </p:sp>
      <p:sp>
        <p:nvSpPr>
          <p:cNvPr id="6" name="Slide Number Placeholder 5"/>
          <p:cNvSpPr>
            <a:spLocks noGrp="1"/>
          </p:cNvSpPr>
          <p:nvPr>
            <p:ph type="sldNum" sz="quarter" idx="12"/>
          </p:nvPr>
        </p:nvSpPr>
        <p:spPr/>
        <p:txBody>
          <a:bodyPr/>
          <a:lstStyle/>
          <a:p>
            <a:fld id="{29CB78FB-1415-9B4D-996E-11F146E2B0ED}" type="slidenum">
              <a:rPr lang="en-US" smtClean="0"/>
              <a:t>15</a:t>
            </a:fld>
            <a:endParaRPr lang="en-US"/>
          </a:p>
        </p:txBody>
      </p:sp>
      <p:sp>
        <p:nvSpPr>
          <p:cNvPr id="5" name="Date Placeholder 4"/>
          <p:cNvSpPr>
            <a:spLocks noGrp="1"/>
          </p:cNvSpPr>
          <p:nvPr>
            <p:ph type="dt" sz="half" idx="2"/>
          </p:nvPr>
        </p:nvSpPr>
        <p:spPr/>
        <p:txBody>
          <a:bodyPr/>
          <a:lstStyle/>
          <a:p>
            <a:fld id="{E0CC5D60-BADB-4ED2-8B73-D55B1B880889}" type="datetime1">
              <a:rPr lang="en-US" smtClean="0"/>
              <a:t>9/15/2016</a:t>
            </a:fld>
            <a:endParaRPr lang="en-US"/>
          </a:p>
        </p:txBody>
      </p:sp>
      <p:sp>
        <p:nvSpPr>
          <p:cNvPr id="4" name="Rectangle 3"/>
          <p:cNvSpPr/>
          <p:nvPr/>
        </p:nvSpPr>
        <p:spPr>
          <a:xfrm>
            <a:off x="0" y="1854687"/>
            <a:ext cx="9144000" cy="461665"/>
          </a:xfrm>
          <a:prstGeom prst="rect">
            <a:avLst/>
          </a:prstGeom>
        </p:spPr>
        <p:txBody>
          <a:bodyPr wrap="square">
            <a:spAutoFit/>
          </a:bodyPr>
          <a:lstStyle/>
          <a:p>
            <a:r>
              <a:rPr lang="en-US" sz="2400" dirty="0">
                <a:solidFill>
                  <a:srgbClr val="000000"/>
                </a:solidFill>
                <a:latin typeface="Times New Roman" panose="02020603050405020304" pitchFamily="18" charset="0"/>
                <a:hlinkClick r:id="rId3"/>
              </a:rPr>
              <a:t>http://www.nap.edu/catalog.php?record_id=18374</a:t>
            </a:r>
            <a:r>
              <a:rPr lang="en-US" sz="2400" dirty="0">
                <a:solidFill>
                  <a:srgbClr val="000000"/>
                </a:solidFill>
                <a:latin typeface="Times New Roman" panose="02020603050405020304" pitchFamily="18" charset="0"/>
              </a:rPr>
              <a:t>   </a:t>
            </a:r>
            <a:r>
              <a:rPr lang="en-US" sz="2400" b="1" dirty="0">
                <a:solidFill>
                  <a:srgbClr val="C00000"/>
                </a:solidFill>
                <a:latin typeface="Times New Roman" panose="02020603050405020304" pitchFamily="18" charset="0"/>
              </a:rPr>
              <a:t>Big Data Models?</a:t>
            </a:r>
            <a:r>
              <a:rPr lang="en-US" sz="2400" dirty="0">
                <a:solidFill>
                  <a:srgbClr val="000000"/>
                </a:solidFill>
                <a:latin typeface="Times New Roman" panose="02020603050405020304" pitchFamily="18" charset="0"/>
              </a:rPr>
              <a:t>  </a:t>
            </a:r>
            <a:endParaRPr lang="en-US" sz="2000" dirty="0"/>
          </a:p>
        </p:txBody>
      </p:sp>
    </p:spTree>
    <p:extLst>
      <p:ext uri="{BB962C8B-B14F-4D97-AF65-F5344CB8AC3E}">
        <p14:creationId xmlns:p14="http://schemas.microsoft.com/office/powerpoint/2010/main" val="148897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36814"/>
          </a:xfrm>
        </p:spPr>
        <p:txBody>
          <a:bodyPr/>
          <a:lstStyle/>
          <a:p>
            <a:pPr algn="ctr"/>
            <a:r>
              <a:rPr lang="en-US" b="1" dirty="0"/>
              <a:t>HPC (Simulation) Benchmark Classics</a:t>
            </a:r>
          </a:p>
        </p:txBody>
      </p:sp>
      <p:sp>
        <p:nvSpPr>
          <p:cNvPr id="3" name="Content Placeholder 2"/>
          <p:cNvSpPr>
            <a:spLocks noGrp="1"/>
          </p:cNvSpPr>
          <p:nvPr>
            <p:ph idx="1"/>
          </p:nvPr>
        </p:nvSpPr>
        <p:spPr>
          <a:xfrm>
            <a:off x="261257" y="799682"/>
            <a:ext cx="8882743" cy="4525963"/>
          </a:xfrm>
        </p:spPr>
        <p:txBody>
          <a:bodyPr>
            <a:noAutofit/>
          </a:bodyPr>
          <a:lstStyle/>
          <a:p>
            <a:r>
              <a:rPr lang="en-US" sz="2800" b="1" dirty="0" err="1"/>
              <a:t>Linpack</a:t>
            </a:r>
            <a:r>
              <a:rPr lang="en-US" sz="2800" b="1" dirty="0"/>
              <a:t> </a:t>
            </a:r>
            <a:r>
              <a:rPr lang="en-US" sz="2800" dirty="0"/>
              <a:t>or HPL: Parallel LU factorization </a:t>
            </a:r>
            <a:br>
              <a:rPr lang="en-US" sz="2800" dirty="0"/>
            </a:br>
            <a:r>
              <a:rPr lang="en-US" sz="2800" dirty="0"/>
              <a:t>for solution of linear equations; </a:t>
            </a:r>
            <a:r>
              <a:rPr lang="en-US" sz="2800" b="1" dirty="0"/>
              <a:t>HPCG</a:t>
            </a:r>
          </a:p>
          <a:p>
            <a:r>
              <a:rPr lang="en-US" sz="2800" b="1" dirty="0"/>
              <a:t>NPB</a:t>
            </a:r>
            <a:r>
              <a:rPr lang="en-US" sz="2800" dirty="0"/>
              <a:t> version 1: Mainly classic HPC solver kernels</a:t>
            </a:r>
          </a:p>
          <a:p>
            <a:pPr lvl="1"/>
            <a:r>
              <a:rPr lang="en-US" sz="2400" dirty="0"/>
              <a:t>MG: </a:t>
            </a:r>
            <a:r>
              <a:rPr lang="en-US" sz="2400" dirty="0" err="1"/>
              <a:t>Multigrid</a:t>
            </a:r>
            <a:endParaRPr lang="en-US" sz="2400" dirty="0"/>
          </a:p>
          <a:p>
            <a:pPr lvl="1"/>
            <a:r>
              <a:rPr lang="en-US" sz="2400" dirty="0"/>
              <a:t>CG: Conjugate Gradient</a:t>
            </a:r>
          </a:p>
          <a:p>
            <a:pPr lvl="1"/>
            <a:r>
              <a:rPr lang="en-US" sz="2400" dirty="0"/>
              <a:t>FT: Fast Fourier Transform</a:t>
            </a:r>
          </a:p>
          <a:p>
            <a:pPr lvl="1"/>
            <a:r>
              <a:rPr lang="en-US" sz="2400" dirty="0"/>
              <a:t>IS: Integer sort</a:t>
            </a:r>
          </a:p>
          <a:p>
            <a:pPr lvl="1"/>
            <a:r>
              <a:rPr lang="en-US" sz="2400" dirty="0"/>
              <a:t>EP: Embarrassingly Parallel</a:t>
            </a:r>
          </a:p>
          <a:p>
            <a:pPr lvl="1"/>
            <a:r>
              <a:rPr lang="en-US" sz="2400" dirty="0"/>
              <a:t>BT: Block </a:t>
            </a:r>
            <a:r>
              <a:rPr lang="en-US" sz="2400" dirty="0" err="1"/>
              <a:t>Tridiagonal</a:t>
            </a:r>
            <a:endParaRPr lang="en-US" sz="2400" dirty="0"/>
          </a:p>
          <a:p>
            <a:pPr lvl="1"/>
            <a:r>
              <a:rPr lang="en-US" sz="2400" dirty="0"/>
              <a:t>SP: Scalar </a:t>
            </a:r>
            <a:r>
              <a:rPr lang="en-US" sz="2400" dirty="0" err="1"/>
              <a:t>Pentadiagonal</a:t>
            </a:r>
            <a:endParaRPr lang="en-US" sz="2400" dirty="0"/>
          </a:p>
          <a:p>
            <a:pPr lvl="1"/>
            <a:r>
              <a:rPr lang="en-US" sz="2400" dirty="0"/>
              <a:t> LU: Lower-Upper symmetric Gauss Seidel</a:t>
            </a:r>
          </a:p>
          <a:p>
            <a:pPr marL="457200" lvl="1" indent="0">
              <a:buNone/>
            </a:pPr>
            <a:endParaRPr lang="en-US" sz="2400" dirty="0"/>
          </a:p>
        </p:txBody>
      </p:sp>
      <p:sp>
        <p:nvSpPr>
          <p:cNvPr id="5" name="Slide Number Placeholder 4"/>
          <p:cNvSpPr>
            <a:spLocks noGrp="1"/>
          </p:cNvSpPr>
          <p:nvPr>
            <p:ph type="sldNum" sz="quarter" idx="12"/>
          </p:nvPr>
        </p:nvSpPr>
        <p:spPr/>
        <p:txBody>
          <a:bodyPr/>
          <a:lstStyle/>
          <a:p>
            <a:fld id="{29CB78FB-1415-9B4D-996E-11F146E2B0ED}" type="slidenum">
              <a:rPr lang="en-US" smtClean="0"/>
              <a:t>16</a:t>
            </a:fld>
            <a:endParaRPr lang="en-US"/>
          </a:p>
        </p:txBody>
      </p:sp>
      <p:sp>
        <p:nvSpPr>
          <p:cNvPr id="4" name="Date Placeholder 3"/>
          <p:cNvSpPr>
            <a:spLocks noGrp="1"/>
          </p:cNvSpPr>
          <p:nvPr>
            <p:ph type="dt" sz="half" idx="2"/>
          </p:nvPr>
        </p:nvSpPr>
        <p:spPr/>
        <p:txBody>
          <a:bodyPr/>
          <a:lstStyle/>
          <a:p>
            <a:fld id="{8FEABB80-1373-4854-82E4-6392B8738E05}" type="datetime1">
              <a:rPr lang="en-US" smtClean="0"/>
              <a:t>9/15/2016</a:t>
            </a:fld>
            <a:endParaRPr lang="en-US"/>
          </a:p>
        </p:txBody>
      </p:sp>
      <p:sp>
        <p:nvSpPr>
          <p:cNvPr id="6" name="Rectangle 5"/>
          <p:cNvSpPr/>
          <p:nvPr/>
        </p:nvSpPr>
        <p:spPr>
          <a:xfrm>
            <a:off x="5715000" y="2801053"/>
            <a:ext cx="3068469" cy="523220"/>
          </a:xfrm>
          <a:prstGeom prst="rect">
            <a:avLst/>
          </a:prstGeom>
        </p:spPr>
        <p:txBody>
          <a:bodyPr wrap="none">
            <a:spAutoFit/>
          </a:bodyPr>
          <a:lstStyle/>
          <a:p>
            <a:r>
              <a:rPr lang="en-US" sz="2800" b="1" dirty="0">
                <a:solidFill>
                  <a:srgbClr val="C00000"/>
                </a:solidFill>
                <a:latin typeface="Times New Roman" panose="02020603050405020304" pitchFamily="18" charset="0"/>
              </a:rPr>
              <a:t>Simulation Models</a:t>
            </a:r>
            <a:endParaRPr lang="en-US" sz="2800" dirty="0"/>
          </a:p>
        </p:txBody>
      </p:sp>
    </p:spTree>
    <p:extLst>
      <p:ext uri="{BB962C8B-B14F-4D97-AF65-F5344CB8AC3E}">
        <p14:creationId xmlns:p14="http://schemas.microsoft.com/office/powerpoint/2010/main" val="2457446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523" y="0"/>
            <a:ext cx="8827477" cy="867508"/>
          </a:xfrm>
        </p:spPr>
        <p:txBody>
          <a:bodyPr/>
          <a:lstStyle/>
          <a:p>
            <a:r>
              <a:rPr lang="en-US" b="1" dirty="0"/>
              <a:t>13 Berkeley Dwarfs</a:t>
            </a:r>
          </a:p>
        </p:txBody>
      </p:sp>
      <p:sp>
        <p:nvSpPr>
          <p:cNvPr id="3" name="Content Placeholder 2"/>
          <p:cNvSpPr>
            <a:spLocks noGrp="1"/>
          </p:cNvSpPr>
          <p:nvPr>
            <p:ph idx="1"/>
          </p:nvPr>
        </p:nvSpPr>
        <p:spPr>
          <a:xfrm>
            <a:off x="0" y="685800"/>
            <a:ext cx="9144000" cy="6172200"/>
          </a:xfrm>
        </p:spPr>
        <p:txBody>
          <a:bodyPr>
            <a:normAutofit/>
          </a:bodyPr>
          <a:lstStyle/>
          <a:p>
            <a:pPr marL="514350" indent="-514350">
              <a:buFont typeface="+mj-lt"/>
              <a:buAutoNum type="arabicParenR"/>
            </a:pPr>
            <a:r>
              <a:rPr lang="en-US" dirty="0">
                <a:solidFill>
                  <a:srgbClr val="0070C0"/>
                </a:solidFill>
              </a:rPr>
              <a:t>Dense Linear Algebra </a:t>
            </a:r>
          </a:p>
          <a:p>
            <a:pPr marL="514350" indent="-514350">
              <a:buFont typeface="+mj-lt"/>
              <a:buAutoNum type="arabicParenR"/>
            </a:pPr>
            <a:r>
              <a:rPr lang="en-US" dirty="0">
                <a:solidFill>
                  <a:srgbClr val="0070C0"/>
                </a:solidFill>
              </a:rPr>
              <a:t>Sparse Linear Algebra</a:t>
            </a:r>
          </a:p>
          <a:p>
            <a:pPr marL="514350" indent="-514350">
              <a:buFont typeface="+mj-lt"/>
              <a:buAutoNum type="arabicParenR"/>
            </a:pPr>
            <a:r>
              <a:rPr lang="en-US" dirty="0">
                <a:solidFill>
                  <a:srgbClr val="0070C0"/>
                </a:solidFill>
              </a:rPr>
              <a:t>Spectral Methods</a:t>
            </a:r>
          </a:p>
          <a:p>
            <a:pPr marL="514350" indent="-514350">
              <a:buFont typeface="+mj-lt"/>
              <a:buAutoNum type="arabicParenR"/>
            </a:pPr>
            <a:r>
              <a:rPr lang="en-US" dirty="0">
                <a:solidFill>
                  <a:srgbClr val="0070C0"/>
                </a:solidFill>
              </a:rPr>
              <a:t>N-Body Methods</a:t>
            </a:r>
          </a:p>
          <a:p>
            <a:pPr marL="514350" indent="-514350">
              <a:buFont typeface="+mj-lt"/>
              <a:buAutoNum type="arabicParenR"/>
            </a:pPr>
            <a:r>
              <a:rPr lang="en-US" dirty="0">
                <a:solidFill>
                  <a:srgbClr val="0070C0"/>
                </a:solidFill>
              </a:rPr>
              <a:t>Structured Grids</a:t>
            </a:r>
          </a:p>
          <a:p>
            <a:pPr marL="514350" indent="-514350">
              <a:buFont typeface="+mj-lt"/>
              <a:buAutoNum type="arabicParenR"/>
            </a:pPr>
            <a:r>
              <a:rPr lang="en-US" dirty="0">
                <a:solidFill>
                  <a:srgbClr val="0070C0"/>
                </a:solidFill>
              </a:rPr>
              <a:t>Unstructured Grids</a:t>
            </a:r>
          </a:p>
          <a:p>
            <a:pPr marL="514350" indent="-514350">
              <a:buFont typeface="+mj-lt"/>
              <a:buAutoNum type="arabicParenR"/>
            </a:pPr>
            <a:r>
              <a:rPr lang="en-US" dirty="0"/>
              <a:t>MapReduce</a:t>
            </a:r>
          </a:p>
          <a:p>
            <a:pPr marL="514350" indent="-514350">
              <a:buFont typeface="+mj-lt"/>
              <a:buAutoNum type="arabicParenR"/>
            </a:pPr>
            <a:r>
              <a:rPr lang="en-US" dirty="0"/>
              <a:t>Combinational Logic</a:t>
            </a:r>
          </a:p>
          <a:p>
            <a:pPr marL="514350" indent="-514350">
              <a:buFont typeface="+mj-lt"/>
              <a:buAutoNum type="arabicParenR"/>
            </a:pPr>
            <a:r>
              <a:rPr lang="en-US" dirty="0"/>
              <a:t>Graph Traversal</a:t>
            </a:r>
          </a:p>
          <a:p>
            <a:pPr marL="514350" indent="-514350">
              <a:buFont typeface="+mj-lt"/>
              <a:buAutoNum type="arabicParenR"/>
            </a:pPr>
            <a:r>
              <a:rPr lang="en-US" dirty="0"/>
              <a:t>Dynamic Programming</a:t>
            </a:r>
          </a:p>
          <a:p>
            <a:pPr marL="514350" indent="-514350">
              <a:buFont typeface="+mj-lt"/>
              <a:buAutoNum type="arabicParenR"/>
            </a:pPr>
            <a:r>
              <a:rPr lang="en-US" dirty="0"/>
              <a:t>Backtrack and </a:t>
            </a:r>
            <a:br>
              <a:rPr lang="en-US" dirty="0"/>
            </a:br>
            <a:r>
              <a:rPr lang="en-US" dirty="0"/>
              <a:t>Branch-and-Bound</a:t>
            </a:r>
          </a:p>
          <a:p>
            <a:pPr marL="514350" indent="-514350">
              <a:buFont typeface="+mj-lt"/>
              <a:buAutoNum type="arabicParenR"/>
            </a:pPr>
            <a:r>
              <a:rPr lang="en-US" dirty="0"/>
              <a:t>Graphical Models</a:t>
            </a:r>
          </a:p>
          <a:p>
            <a:pPr marL="514350" indent="-514350">
              <a:buFont typeface="+mj-lt"/>
              <a:buAutoNum type="arabicParenR"/>
            </a:pPr>
            <a:r>
              <a:rPr lang="en-US" dirty="0"/>
              <a:t>Finite State Machines</a:t>
            </a:r>
          </a:p>
        </p:txBody>
      </p:sp>
      <p:sp>
        <p:nvSpPr>
          <p:cNvPr id="6" name="Slide Number Placeholder 5"/>
          <p:cNvSpPr>
            <a:spLocks noGrp="1"/>
          </p:cNvSpPr>
          <p:nvPr>
            <p:ph type="sldNum" sz="quarter" idx="12"/>
          </p:nvPr>
        </p:nvSpPr>
        <p:spPr/>
        <p:txBody>
          <a:bodyPr/>
          <a:lstStyle/>
          <a:p>
            <a:fld id="{29CB78FB-1415-9B4D-996E-11F146E2B0ED}" type="slidenum">
              <a:rPr lang="en-US" smtClean="0"/>
              <a:t>17</a:t>
            </a:fld>
            <a:endParaRPr lang="en-US"/>
          </a:p>
        </p:txBody>
      </p:sp>
      <p:sp>
        <p:nvSpPr>
          <p:cNvPr id="5" name="Date Placeholder 4"/>
          <p:cNvSpPr>
            <a:spLocks noGrp="1"/>
          </p:cNvSpPr>
          <p:nvPr>
            <p:ph type="dt" sz="half" idx="2"/>
          </p:nvPr>
        </p:nvSpPr>
        <p:spPr/>
        <p:txBody>
          <a:bodyPr/>
          <a:lstStyle/>
          <a:p>
            <a:fld id="{435E3CA2-B072-4E69-9588-998F93905AC7}" type="datetime1">
              <a:rPr lang="en-US" smtClean="0"/>
              <a:t>9/15/2016</a:t>
            </a:fld>
            <a:endParaRPr lang="en-US"/>
          </a:p>
        </p:txBody>
      </p:sp>
      <p:sp>
        <p:nvSpPr>
          <p:cNvPr id="4" name="TextBox 3"/>
          <p:cNvSpPr txBox="1"/>
          <p:nvPr/>
        </p:nvSpPr>
        <p:spPr>
          <a:xfrm>
            <a:off x="3505200" y="1318301"/>
            <a:ext cx="5475513" cy="4524315"/>
          </a:xfrm>
          <a:prstGeom prst="rect">
            <a:avLst/>
          </a:prstGeom>
          <a:noFill/>
        </p:spPr>
        <p:txBody>
          <a:bodyPr wrap="square" rtlCol="0">
            <a:spAutoFit/>
          </a:bodyPr>
          <a:lstStyle/>
          <a:p>
            <a:r>
              <a:rPr lang="en-US" sz="2400" dirty="0"/>
              <a:t>First 6 of these correspond to </a:t>
            </a:r>
            <a:r>
              <a:rPr lang="en-US" sz="2400" dirty="0" err="1"/>
              <a:t>Colella’s</a:t>
            </a:r>
            <a:r>
              <a:rPr lang="en-US" sz="2400" dirty="0"/>
              <a:t> original. (Classic simulations)</a:t>
            </a:r>
          </a:p>
          <a:p>
            <a:r>
              <a:rPr lang="en-US" sz="2400" dirty="0"/>
              <a:t>Monte Carlo dropped.</a:t>
            </a:r>
          </a:p>
          <a:p>
            <a:r>
              <a:rPr lang="en-US" sz="2400" dirty="0"/>
              <a:t>N-body methods are a subset of Particle in </a:t>
            </a:r>
            <a:r>
              <a:rPr lang="en-US" sz="2400" dirty="0" err="1"/>
              <a:t>Colella</a:t>
            </a:r>
            <a:r>
              <a:rPr lang="en-US" sz="2400" dirty="0"/>
              <a:t>.</a:t>
            </a:r>
            <a:br>
              <a:rPr lang="en-US" sz="2400" dirty="0"/>
            </a:br>
            <a:endParaRPr lang="en-US" sz="2400" dirty="0"/>
          </a:p>
          <a:p>
            <a:r>
              <a:rPr lang="en-US" sz="2400" dirty="0"/>
              <a:t>Note a little inconsistent in that MapReduce is a programming model and spectral method is a numerical method.</a:t>
            </a:r>
          </a:p>
          <a:p>
            <a:r>
              <a:rPr lang="en-US" sz="2400" dirty="0"/>
              <a:t>Need multiple facets to classify </a:t>
            </a:r>
            <a:r>
              <a:rPr lang="en-US" sz="2400"/>
              <a:t>use cases!</a:t>
            </a:r>
            <a:endParaRPr lang="en-US" sz="2400" dirty="0"/>
          </a:p>
        </p:txBody>
      </p:sp>
      <p:sp>
        <p:nvSpPr>
          <p:cNvPr id="7" name="Rectangle 6"/>
          <p:cNvSpPr/>
          <p:nvPr/>
        </p:nvSpPr>
        <p:spPr>
          <a:xfrm>
            <a:off x="3382237" y="694241"/>
            <a:ext cx="5721438" cy="461665"/>
          </a:xfrm>
          <a:prstGeom prst="rect">
            <a:avLst/>
          </a:prstGeom>
        </p:spPr>
        <p:txBody>
          <a:bodyPr wrap="none">
            <a:spAutoFit/>
          </a:bodyPr>
          <a:lstStyle/>
          <a:p>
            <a:r>
              <a:rPr lang="en-US" sz="2400" b="1" dirty="0">
                <a:solidFill>
                  <a:srgbClr val="C00000"/>
                </a:solidFill>
              </a:rPr>
              <a:t>Largely Models for Data or Simulation</a:t>
            </a:r>
          </a:p>
        </p:txBody>
      </p:sp>
    </p:spTree>
    <p:extLst>
      <p:ext uri="{BB962C8B-B14F-4D97-AF65-F5344CB8AC3E}">
        <p14:creationId xmlns:p14="http://schemas.microsoft.com/office/powerpoint/2010/main" val="1780151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Classifying Use cases</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1CBA200-7F0D-4730-B08A-A7B8FD675CB4}" type="datetime1">
              <a:rPr kumimoji="0" lang="en-US" sz="1800" b="0" i="0" u="none" strike="noStrike" kern="0" cap="none" spc="0" normalizeH="0" baseline="0" noProof="0" smtClean="0">
                <a:ln>
                  <a:noFill/>
                </a:ln>
                <a:solidFill>
                  <a:sysClr val="windowText" lastClr="000000"/>
                </a:solidFill>
                <a:effectLst/>
                <a:uLnTx/>
                <a:uFillTx/>
              </a:rPr>
              <a:t>9/15/2016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4939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56" y="0"/>
            <a:ext cx="8382000" cy="685800"/>
          </a:xfrm>
        </p:spPr>
        <p:txBody>
          <a:bodyPr/>
          <a:lstStyle/>
          <a:p>
            <a:r>
              <a:rPr lang="en-US" dirty="0"/>
              <a:t>Classifying Use Cases</a:t>
            </a:r>
          </a:p>
        </p:txBody>
      </p:sp>
      <p:sp>
        <p:nvSpPr>
          <p:cNvPr id="3" name="Content Placeholder 2"/>
          <p:cNvSpPr>
            <a:spLocks noGrp="1"/>
          </p:cNvSpPr>
          <p:nvPr>
            <p:ph idx="1"/>
          </p:nvPr>
        </p:nvSpPr>
        <p:spPr>
          <a:xfrm>
            <a:off x="0" y="609600"/>
            <a:ext cx="9115779" cy="4038600"/>
          </a:xfrm>
        </p:spPr>
        <p:txBody>
          <a:bodyPr/>
          <a:lstStyle/>
          <a:p>
            <a:pPr>
              <a:spcBef>
                <a:spcPts val="600"/>
              </a:spcBef>
            </a:pPr>
            <a:r>
              <a:rPr lang="en-US" dirty="0"/>
              <a:t>The </a:t>
            </a:r>
            <a:r>
              <a:rPr lang="en-US" b="1" dirty="0"/>
              <a:t>Big Data Ogres </a:t>
            </a:r>
            <a:r>
              <a:rPr lang="en-US" dirty="0"/>
              <a:t>built on a collection of 51 big data uses gathered by the NIST Public Working Group where 26 properties were gathered for each application. </a:t>
            </a:r>
          </a:p>
          <a:p>
            <a:pPr>
              <a:spcBef>
                <a:spcPts val="600"/>
              </a:spcBef>
            </a:pPr>
            <a:r>
              <a:rPr lang="en-US" dirty="0"/>
              <a:t>This information was combined with other studies including the </a:t>
            </a:r>
            <a:r>
              <a:rPr lang="en-US" b="1" dirty="0"/>
              <a:t>Berkeley dwarfs</a:t>
            </a:r>
            <a:r>
              <a:rPr lang="en-US" dirty="0"/>
              <a:t>, the </a:t>
            </a:r>
            <a:r>
              <a:rPr lang="en-US" b="1" dirty="0"/>
              <a:t>NAS parallel benchmarks </a:t>
            </a:r>
            <a:r>
              <a:rPr lang="en-US" dirty="0"/>
              <a:t>and the </a:t>
            </a:r>
            <a:r>
              <a:rPr lang="en-US" b="1" dirty="0"/>
              <a:t>Computational Giants of the NRC Massive Data Analysis Report</a:t>
            </a:r>
            <a:r>
              <a:rPr lang="en-US" dirty="0"/>
              <a:t>. </a:t>
            </a:r>
          </a:p>
          <a:p>
            <a:pPr>
              <a:spcBef>
                <a:spcPts val="600"/>
              </a:spcBef>
            </a:pPr>
            <a:r>
              <a:rPr lang="en-US" dirty="0"/>
              <a:t>The Ogre analysis led to a set of </a:t>
            </a:r>
            <a:r>
              <a:rPr lang="en-US" b="1" dirty="0"/>
              <a:t>50 features </a:t>
            </a:r>
            <a:r>
              <a:rPr lang="en-US" dirty="0"/>
              <a:t>divided into four views that could be used to categorize and distinguish between applications. </a:t>
            </a:r>
          </a:p>
          <a:p>
            <a:pPr>
              <a:spcBef>
                <a:spcPts val="600"/>
              </a:spcBef>
            </a:pPr>
            <a:r>
              <a:rPr lang="en-US" dirty="0"/>
              <a:t>The four views are </a:t>
            </a:r>
            <a:r>
              <a:rPr lang="en-US" b="1" dirty="0"/>
              <a:t>Problem Architecture </a:t>
            </a:r>
            <a:r>
              <a:rPr lang="en-US" dirty="0"/>
              <a:t>(Macro pattern); </a:t>
            </a:r>
            <a:r>
              <a:rPr lang="en-US" b="1" dirty="0"/>
              <a:t>Execution Features </a:t>
            </a:r>
            <a:r>
              <a:rPr lang="en-US" dirty="0"/>
              <a:t>(Micro patterns); </a:t>
            </a:r>
            <a:r>
              <a:rPr lang="en-US" b="1" dirty="0"/>
              <a:t>Data Source and Style</a:t>
            </a:r>
            <a:r>
              <a:rPr lang="en-US" dirty="0"/>
              <a:t>; and finally the </a:t>
            </a:r>
            <a:r>
              <a:rPr lang="en-US" b="1" dirty="0"/>
              <a:t>Processing View </a:t>
            </a:r>
            <a:r>
              <a:rPr lang="en-US" dirty="0"/>
              <a:t>or runtime features. </a:t>
            </a:r>
          </a:p>
          <a:p>
            <a:pPr>
              <a:spcBef>
                <a:spcPts val="600"/>
              </a:spcBef>
            </a:pPr>
            <a:r>
              <a:rPr lang="en-US" dirty="0"/>
              <a:t>We generalized this approach to integrate Big Data and Simulation applications into a single classification looking separately at </a:t>
            </a:r>
            <a:r>
              <a:rPr lang="en-US" b="1" dirty="0"/>
              <a:t>Data </a:t>
            </a:r>
            <a:r>
              <a:rPr lang="en-US" dirty="0"/>
              <a:t>and </a:t>
            </a:r>
            <a:r>
              <a:rPr lang="en-US" b="1" dirty="0"/>
              <a:t>Model</a:t>
            </a:r>
            <a:r>
              <a:rPr lang="en-US" dirty="0"/>
              <a:t>  with the total facets growing to 64 in number, called </a:t>
            </a:r>
            <a:r>
              <a:rPr lang="en-US" b="1" dirty="0"/>
              <a:t>convergence diamonds</a:t>
            </a:r>
            <a:r>
              <a:rPr lang="en-US" dirty="0"/>
              <a:t>, and split between the same 4 views.</a:t>
            </a:r>
          </a:p>
          <a:p>
            <a:pPr>
              <a:spcBef>
                <a:spcPts val="600"/>
              </a:spcBef>
            </a:pPr>
            <a:r>
              <a:rPr lang="en-US" dirty="0"/>
              <a:t>A mapping of facets into work of the SPIDAL project has been given.</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19</a:t>
            </a:fld>
            <a:endParaRPr lang="en-US" dirty="0">
              <a:solidFill>
                <a:prstClr val="black"/>
              </a:solidFill>
            </a:endParaRPr>
          </a:p>
        </p:txBody>
      </p:sp>
      <p:sp>
        <p:nvSpPr>
          <p:cNvPr id="5" name="Date Placeholder 4"/>
          <p:cNvSpPr>
            <a:spLocks noGrp="1"/>
          </p:cNvSpPr>
          <p:nvPr>
            <p:ph type="dt" sz="half" idx="2"/>
          </p:nvPr>
        </p:nvSpPr>
        <p:spPr/>
        <p:txBody>
          <a:bodyPr/>
          <a:lstStyle/>
          <a:p>
            <a:fld id="{CC73F538-E64F-4C6C-8F56-4BA6A2B151A4}" type="datetime1">
              <a:rPr lang="en-US" smtClean="0"/>
              <a:t>9/15/2016</a:t>
            </a:fld>
            <a:endParaRPr lang="en-US"/>
          </a:p>
        </p:txBody>
      </p:sp>
    </p:spTree>
    <p:extLst>
      <p:ext uri="{BB962C8B-B14F-4D97-AF65-F5344CB8AC3E}">
        <p14:creationId xmlns:p14="http://schemas.microsoft.com/office/powerpoint/2010/main" val="261158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lgn="ctr"/>
            <a:r>
              <a:rPr lang="en-US" dirty="0"/>
              <a:t>Abstract</a:t>
            </a:r>
          </a:p>
        </p:txBody>
      </p:sp>
      <p:sp>
        <p:nvSpPr>
          <p:cNvPr id="3" name="Content Placeholder 2"/>
          <p:cNvSpPr>
            <a:spLocks noGrp="1"/>
          </p:cNvSpPr>
          <p:nvPr>
            <p:ph idx="1"/>
          </p:nvPr>
        </p:nvSpPr>
        <p:spPr>
          <a:xfrm>
            <a:off x="0" y="762000"/>
            <a:ext cx="9144000" cy="5181600"/>
          </a:xfrm>
        </p:spPr>
        <p:txBody>
          <a:bodyPr/>
          <a:lstStyle/>
          <a:p>
            <a:r>
              <a:rPr lang="en-US" dirty="0"/>
              <a:t>We propose a hybrid software stack with Large scale data systems for both research and commercial applications running on the commodity (Apache) Big Data Stack (ABDS) using High Performance Computing (HPC) enhancements typically to improve performance. We give several examples taken from bio and financial informatics. </a:t>
            </a:r>
          </a:p>
          <a:p>
            <a:r>
              <a:rPr lang="en-US" dirty="0"/>
              <a:t>We look in detail at parallel and distributed run-times including MPI from HPC and Apache Storm, Heron, Spark and </a:t>
            </a:r>
            <a:r>
              <a:rPr lang="en-US" dirty="0" err="1"/>
              <a:t>Flink</a:t>
            </a:r>
            <a:r>
              <a:rPr lang="en-US" dirty="0"/>
              <a:t> from ABDS stressing that one needs to distinguish the different needs of parallel (tightly coupled) and distributed (loosely coupled)  systems. </a:t>
            </a:r>
          </a:p>
          <a:p>
            <a:r>
              <a:rPr lang="en-US" dirty="0"/>
              <a:t>We also study "Java Grande" or the principles to use to allow Java codes to perform as fast as those written in more traditional HPC languages. We also note the differences between capacity (individual jobs using many nodes) and capability (lots of independent jobs) computing.</a:t>
            </a:r>
          </a:p>
          <a:p>
            <a:r>
              <a:rPr lang="en-US" dirty="0"/>
              <a:t>We discuss how this HPC-ABDS concept allows one to discuss convergence of Big Data, Big Simulation, Cloud and HPC Systems. See </a:t>
            </a:r>
            <a:r>
              <a:rPr lang="en-US" dirty="0">
                <a:hlinkClick r:id="rId2"/>
              </a:rPr>
              <a:t>http://hpc-abds.org/kaleidoscope/</a:t>
            </a:r>
            <a:endParaRPr lang="en-US" dirty="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a:t>
            </a:fld>
            <a:endParaRPr lang="en-US" dirty="0">
              <a:solidFill>
                <a:prstClr val="black"/>
              </a:solidFill>
            </a:endParaRPr>
          </a:p>
        </p:txBody>
      </p:sp>
      <p:sp>
        <p:nvSpPr>
          <p:cNvPr id="5" name="Date Placeholder 4"/>
          <p:cNvSpPr>
            <a:spLocks noGrp="1"/>
          </p:cNvSpPr>
          <p:nvPr>
            <p:ph type="dt" sz="half" idx="2"/>
          </p:nvPr>
        </p:nvSpPr>
        <p:spPr/>
        <p:txBody>
          <a:bodyPr/>
          <a:lstStyle/>
          <a:p>
            <a:fld id="{72454289-32E4-4122-A649-238B001074C7}" type="datetime1">
              <a:rPr lang="en-US" smtClean="0"/>
              <a:t>9/15/2016</a:t>
            </a:fld>
            <a:endParaRPr lang="en-US"/>
          </a:p>
        </p:txBody>
      </p:sp>
    </p:spTree>
    <p:extLst>
      <p:ext uri="{BB962C8B-B14F-4D97-AF65-F5344CB8AC3E}">
        <p14:creationId xmlns:p14="http://schemas.microsoft.com/office/powerpoint/2010/main" val="182837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B85148-DB98-4269-ACE6-2DF49F9918C9}" type="slidenum">
              <a:rPr lang="en-US" smtClean="0">
                <a:solidFill>
                  <a:prstClr val="black"/>
                </a:solidFill>
              </a:rPr>
              <a:pPr/>
              <a:t>20</a:t>
            </a:fld>
            <a:endParaRPr lang="en-US" dirty="0">
              <a:solidFill>
                <a:prstClr val="black"/>
              </a:solidFill>
            </a:endParaRPr>
          </a:p>
        </p:txBody>
      </p:sp>
      <p:sp>
        <p:nvSpPr>
          <p:cNvPr id="3" name="Date Placeholder 2"/>
          <p:cNvSpPr>
            <a:spLocks noGrp="1"/>
          </p:cNvSpPr>
          <p:nvPr>
            <p:ph type="dt" sz="half" idx="2"/>
          </p:nvPr>
        </p:nvSpPr>
        <p:spPr/>
        <p:txBody>
          <a:bodyPr/>
          <a:lstStyle/>
          <a:p>
            <a:fld id="{7EECCE6A-61AD-4A47-B00A-CA007394974B}" type="datetime1">
              <a:rPr lang="en-US" smtClean="0">
                <a:solidFill>
                  <a:srgbClr val="000000">
                    <a:tint val="75000"/>
                  </a:srgbClr>
                </a:solidFill>
              </a:rPr>
              <a:t>9/15/2016</a:t>
            </a:fld>
            <a:endParaRPr lang="en-US">
              <a:solidFill>
                <a:srgbClr val="000000">
                  <a:tint val="75000"/>
                </a:srgbClr>
              </a:solidFill>
            </a:endParaRPr>
          </a:p>
        </p:txBody>
      </p:sp>
      <p:pic>
        <p:nvPicPr>
          <p:cNvPr id="4" name="Picture 3"/>
          <p:cNvPicPr>
            <a:picLocks noChangeAspect="1"/>
          </p:cNvPicPr>
          <p:nvPr/>
        </p:nvPicPr>
        <p:blipFill>
          <a:blip r:embed="rId2"/>
          <a:stretch>
            <a:fillRect/>
          </a:stretch>
        </p:blipFill>
        <p:spPr>
          <a:xfrm>
            <a:off x="69358" y="0"/>
            <a:ext cx="8922785" cy="6858000"/>
          </a:xfrm>
          <a:prstGeom prst="rect">
            <a:avLst/>
          </a:prstGeom>
          <a:solidFill>
            <a:schemeClr val="bg1"/>
          </a:solidFill>
        </p:spPr>
      </p:pic>
    </p:spTree>
    <p:extLst>
      <p:ext uri="{BB962C8B-B14F-4D97-AF65-F5344CB8AC3E}">
        <p14:creationId xmlns:p14="http://schemas.microsoft.com/office/powerpoint/2010/main" val="3794432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08724" y="86459"/>
            <a:ext cx="9372599" cy="523141"/>
          </a:xfrm>
        </p:spPr>
        <p:txBody>
          <a:bodyPr/>
          <a:lstStyle/>
          <a:p>
            <a:pPr algn="ctr"/>
            <a:r>
              <a:rPr lang="en-US" sz="2400" dirty="0"/>
              <a:t>64 Features in 4 views for Unified Classification of Big Data and Simulation Applications</a:t>
            </a:r>
          </a:p>
        </p:txBody>
      </p:sp>
      <p:sp>
        <p:nvSpPr>
          <p:cNvPr id="2" name="Slide Number Placeholder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prstClr val="black"/>
              </a:solidFill>
              <a:effectLst/>
              <a:uLnTx/>
              <a:uFillTx/>
            </a:endParaRPr>
          </a:p>
        </p:txBody>
      </p:sp>
      <p:grpSp>
        <p:nvGrpSpPr>
          <p:cNvPr id="12" name="Group 11"/>
          <p:cNvGrpSpPr/>
          <p:nvPr/>
        </p:nvGrpSpPr>
        <p:grpSpPr>
          <a:xfrm>
            <a:off x="5576" y="609600"/>
            <a:ext cx="9157607" cy="5368401"/>
            <a:chOff x="0" y="372985"/>
            <a:chExt cx="9157607" cy="5368401"/>
          </a:xfrm>
        </p:grpSpPr>
        <p:pic>
          <p:nvPicPr>
            <p:cNvPr id="4" name="Picture 3"/>
            <p:cNvPicPr>
              <a:picLocks noChangeAspect="1"/>
            </p:cNvPicPr>
            <p:nvPr/>
          </p:nvPicPr>
          <p:blipFill>
            <a:blip r:embed="rId2"/>
            <a:stretch>
              <a:fillRect/>
            </a:stretch>
          </p:blipFill>
          <p:spPr>
            <a:xfrm>
              <a:off x="0" y="372985"/>
              <a:ext cx="9144000" cy="5368401"/>
            </a:xfrm>
            <a:prstGeom prst="rect">
              <a:avLst/>
            </a:prstGeom>
          </p:spPr>
        </p:pic>
        <p:sp>
          <p:nvSpPr>
            <p:cNvPr id="5" name="Rectangle 4"/>
            <p:cNvSpPr/>
            <p:nvPr/>
          </p:nvSpPr>
          <p:spPr>
            <a:xfrm>
              <a:off x="0" y="823109"/>
              <a:ext cx="149733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Simulations</a:t>
              </a:r>
            </a:p>
          </p:txBody>
        </p:sp>
        <p:sp>
          <p:nvSpPr>
            <p:cNvPr id="6" name="Rectangle 5"/>
            <p:cNvSpPr/>
            <p:nvPr/>
          </p:nvSpPr>
          <p:spPr>
            <a:xfrm>
              <a:off x="1497397" y="852941"/>
              <a:ext cx="1485956" cy="5309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Analytics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sysClr val="windowText" lastClr="000000"/>
                  </a:solidFill>
                  <a:effectLst/>
                  <a:uLnTx/>
                  <a:uFillTx/>
                </a:rPr>
                <a:t>(Model for Big Data)</a:t>
              </a:r>
            </a:p>
          </p:txBody>
        </p:sp>
        <p:sp>
          <p:nvSpPr>
            <p:cNvPr id="7" name="Rectangle 6"/>
            <p:cNvSpPr/>
            <p:nvPr/>
          </p:nvSpPr>
          <p:spPr>
            <a:xfrm>
              <a:off x="3137862" y="372985"/>
              <a:ext cx="720090"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Both</a:t>
              </a:r>
            </a:p>
          </p:txBody>
        </p:sp>
        <p:sp>
          <p:nvSpPr>
            <p:cNvPr id="8" name="TextBox 7"/>
            <p:cNvSpPr txBox="1"/>
            <p:nvPr/>
          </p:nvSpPr>
          <p:spPr>
            <a:xfrm>
              <a:off x="375424" y="3832343"/>
              <a:ext cx="902811"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(All Model)</a:t>
              </a:r>
            </a:p>
          </p:txBody>
        </p:sp>
        <p:sp>
          <p:nvSpPr>
            <p:cNvPr id="9" name="TextBox 8"/>
            <p:cNvSpPr txBox="1"/>
            <p:nvPr/>
          </p:nvSpPr>
          <p:spPr>
            <a:xfrm>
              <a:off x="2108755" y="5426306"/>
              <a:ext cx="174919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a:t>
              </a:r>
              <a:r>
                <a:rPr kumimoji="0" lang="en-US" sz="1100" b="1" i="0" u="none" strike="noStrike" kern="0" cap="none" spc="0" normalizeH="0" baseline="0" noProof="0" dirty="0" err="1">
                  <a:ln>
                    <a:noFill/>
                  </a:ln>
                  <a:solidFill>
                    <a:srgbClr val="C00000"/>
                  </a:solidFill>
                  <a:effectLst/>
                  <a:uLnTx/>
                  <a:uFillTx/>
                </a:rPr>
                <a:t>Data+Model</a:t>
              </a:r>
              <a:r>
                <a:rPr kumimoji="0" lang="en-US" sz="1400" b="1" i="0" u="none" strike="noStrike" kern="0" cap="none" spc="0" normalizeH="0" baseline="0" noProof="0" dirty="0">
                  <a:ln>
                    <a:noFill/>
                  </a:ln>
                  <a:solidFill>
                    <a:srgbClr val="C00000"/>
                  </a:solidFill>
                  <a:effectLst/>
                  <a:uLnTx/>
                  <a:uFillTx/>
                </a:rPr>
                <a:t>)</a:t>
              </a:r>
            </a:p>
          </p:txBody>
        </p:sp>
        <p:sp>
          <p:nvSpPr>
            <p:cNvPr id="10" name="TextBox 9"/>
            <p:cNvSpPr txBox="1"/>
            <p:nvPr/>
          </p:nvSpPr>
          <p:spPr>
            <a:xfrm>
              <a:off x="6782917" y="890009"/>
              <a:ext cx="1247457"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(Nearly all Data)</a:t>
              </a:r>
            </a:p>
          </p:txBody>
        </p:sp>
        <p:sp>
          <p:nvSpPr>
            <p:cNvPr id="11" name="TextBox 10"/>
            <p:cNvSpPr txBox="1"/>
            <p:nvPr/>
          </p:nvSpPr>
          <p:spPr>
            <a:xfrm>
              <a:off x="7393983" y="5008367"/>
              <a:ext cx="1763624"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C00000"/>
                  </a:solidFill>
                  <a:effectLst/>
                  <a:uLnTx/>
                  <a:uFillTx/>
                </a:rPr>
                <a:t>(Mix of Data and Model)</a:t>
              </a:r>
            </a:p>
          </p:txBody>
        </p:sp>
      </p:grpSp>
      <p:sp>
        <p:nvSpPr>
          <p:cNvPr id="3" name="Date Placeholder 2"/>
          <p:cNvSpPr>
            <a:spLocks noGrp="1"/>
          </p:cNvSpPr>
          <p:nvPr>
            <p:ph type="dt" sz="half" idx="2"/>
          </p:nvPr>
        </p:nvSpPr>
        <p:spPr/>
        <p:txBody>
          <a:bodyPr/>
          <a:lstStyle/>
          <a:p>
            <a:fld id="{545EE09F-E47E-42A4-A89A-5DFE23F24105}"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2408110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417"/>
            <a:ext cx="9139646" cy="703217"/>
          </a:xfrm>
        </p:spPr>
        <p:txBody>
          <a:bodyPr/>
          <a:lstStyle/>
          <a:p>
            <a:r>
              <a:rPr lang="en-US" dirty="0"/>
              <a:t>Examples in Problem Architecture View PA</a:t>
            </a:r>
          </a:p>
        </p:txBody>
      </p:sp>
      <p:sp>
        <p:nvSpPr>
          <p:cNvPr id="3" name="Content Placeholder 2"/>
          <p:cNvSpPr>
            <a:spLocks noGrp="1"/>
          </p:cNvSpPr>
          <p:nvPr>
            <p:ph idx="1"/>
          </p:nvPr>
        </p:nvSpPr>
        <p:spPr>
          <a:xfrm>
            <a:off x="0" y="533400"/>
            <a:ext cx="9139646" cy="5638800"/>
          </a:xfrm>
        </p:spPr>
        <p:txBody>
          <a:bodyPr/>
          <a:lstStyle/>
          <a:p>
            <a:r>
              <a:rPr lang="en-US" dirty="0"/>
              <a:t>The facets in the Problem architecture view include 5 very common ones describing synchronization structure of a parallel job: </a:t>
            </a:r>
          </a:p>
          <a:p>
            <a:pPr lvl="1"/>
            <a:r>
              <a:rPr lang="en-US" b="1" dirty="0" err="1"/>
              <a:t>MapOnly</a:t>
            </a:r>
            <a:r>
              <a:rPr lang="en-US" b="1" dirty="0"/>
              <a:t> or Pleasingly Parallel (PA1): </a:t>
            </a:r>
            <a:r>
              <a:rPr lang="en-US" dirty="0"/>
              <a:t>the processing of a collection of independent events; </a:t>
            </a:r>
          </a:p>
          <a:p>
            <a:pPr lvl="1"/>
            <a:r>
              <a:rPr lang="en-US" b="1" dirty="0"/>
              <a:t>MapReduce (PA2): </a:t>
            </a:r>
            <a:r>
              <a:rPr lang="en-US" dirty="0"/>
              <a:t>independent calculations (maps) followed by a final consolidation via MapReduce; </a:t>
            </a:r>
          </a:p>
          <a:p>
            <a:pPr lvl="1"/>
            <a:r>
              <a:rPr lang="en-US" b="1" dirty="0" err="1"/>
              <a:t>MapCollective</a:t>
            </a:r>
            <a:r>
              <a:rPr lang="en-US" b="1" dirty="0"/>
              <a:t> (PA3): </a:t>
            </a:r>
            <a:r>
              <a:rPr lang="en-US" dirty="0"/>
              <a:t>parallel machine learning dominated by scatter, gather, reduce and broadcast; </a:t>
            </a:r>
          </a:p>
          <a:p>
            <a:pPr lvl="1"/>
            <a:r>
              <a:rPr lang="en-US" b="1" dirty="0"/>
              <a:t>MapPoint-to-Point (PA4): </a:t>
            </a:r>
            <a:r>
              <a:rPr lang="en-US" dirty="0"/>
              <a:t>simulations or graph processing with many local linkages in points (nodes) of studied system. </a:t>
            </a:r>
          </a:p>
          <a:p>
            <a:pPr lvl="1"/>
            <a:r>
              <a:rPr lang="en-US" b="1" dirty="0" err="1"/>
              <a:t>MapStreaming</a:t>
            </a:r>
            <a:r>
              <a:rPr lang="en-US" b="1" dirty="0"/>
              <a:t> (PA5): </a:t>
            </a:r>
            <a:r>
              <a:rPr lang="en-US" dirty="0"/>
              <a:t>The fifth important problem architecture is seen in recent approaches to processing real-time data. </a:t>
            </a:r>
          </a:p>
          <a:p>
            <a:pPr lvl="1"/>
            <a:r>
              <a:rPr lang="en-US" dirty="0"/>
              <a:t>We do not focus on pure </a:t>
            </a:r>
            <a:r>
              <a:rPr lang="en-US" b="1" dirty="0"/>
              <a:t>shared memory architectures PA6 </a:t>
            </a:r>
            <a:r>
              <a:rPr lang="en-US" dirty="0"/>
              <a:t>but look at hybrid architectures with clusters of multicore nodes and find important performances issues dependent on the node programming model.</a:t>
            </a:r>
          </a:p>
          <a:p>
            <a:r>
              <a:rPr lang="en-US" dirty="0"/>
              <a:t>Most of our codes are </a:t>
            </a:r>
            <a:r>
              <a:rPr lang="en-US" b="1" dirty="0"/>
              <a:t>SPMD</a:t>
            </a:r>
            <a:r>
              <a:rPr lang="en-US" dirty="0"/>
              <a:t> (PA-7) and</a:t>
            </a:r>
            <a:r>
              <a:rPr lang="en-US" b="1" dirty="0"/>
              <a:t> BSP </a:t>
            </a:r>
            <a:r>
              <a:rPr lang="en-US" dirty="0"/>
              <a:t>(PA-8).</a:t>
            </a:r>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22</a:t>
            </a:fld>
            <a:endParaRPr lang="en-US" dirty="0">
              <a:solidFill>
                <a:prstClr val="black"/>
              </a:solidFill>
            </a:endParaRPr>
          </a:p>
        </p:txBody>
      </p:sp>
      <p:sp>
        <p:nvSpPr>
          <p:cNvPr id="5" name="Date Placeholder 4"/>
          <p:cNvSpPr>
            <a:spLocks noGrp="1"/>
          </p:cNvSpPr>
          <p:nvPr>
            <p:ph type="dt" sz="half" idx="2"/>
          </p:nvPr>
        </p:nvSpPr>
        <p:spPr/>
        <p:txBody>
          <a:bodyPr/>
          <a:lstStyle/>
          <a:p>
            <a:fld id="{64876AB3-217D-4441-8F13-54F3F9CBDE3C}" type="datetime1">
              <a:rPr lang="en-US" smtClean="0"/>
              <a:t>9/15/2016</a:t>
            </a:fld>
            <a:endParaRPr lang="en-US"/>
          </a:p>
        </p:txBody>
      </p:sp>
    </p:spTree>
    <p:extLst>
      <p:ext uri="{BB962C8B-B14F-4D97-AF65-F5344CB8AC3E}">
        <p14:creationId xmlns:p14="http://schemas.microsoft.com/office/powerpoint/2010/main" val="2787303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7373" y="1345093"/>
            <a:ext cx="2305050" cy="3790950"/>
          </a:xfrm>
        </p:spPr>
        <p:txBody>
          <a:bodyPr/>
          <a:lstStyle/>
          <a:p>
            <a:r>
              <a:rPr lang="en-US" sz="2800" dirty="0"/>
              <a:t>6 Forms of MapReduce</a:t>
            </a:r>
            <a:br>
              <a:rPr lang="en-US" sz="2000" dirty="0"/>
            </a:br>
            <a:br>
              <a:rPr lang="en-US" sz="2000" b="0" dirty="0">
                <a:solidFill>
                  <a:schemeClr val="tx1"/>
                </a:solidFill>
              </a:rPr>
            </a:br>
            <a:r>
              <a:rPr lang="en-US" sz="2000" b="0" dirty="0">
                <a:solidFill>
                  <a:schemeClr val="tx1"/>
                </a:solidFill>
              </a:rPr>
              <a:t>Describes Architecture of </a:t>
            </a:r>
            <a:br>
              <a:rPr lang="en-US" sz="2000" b="0" dirty="0">
                <a:solidFill>
                  <a:schemeClr val="tx1"/>
                </a:solidFill>
              </a:rPr>
            </a:br>
            <a:r>
              <a:rPr lang="en-US" sz="2000" b="0" dirty="0">
                <a:solidFill>
                  <a:schemeClr val="tx1"/>
                </a:solidFill>
              </a:rPr>
              <a:t> - Problem (Model     reflecting data)</a:t>
            </a:r>
            <a:br>
              <a:rPr lang="en-US" sz="2000" b="0" dirty="0">
                <a:solidFill>
                  <a:schemeClr val="tx1"/>
                </a:solidFill>
              </a:rPr>
            </a:br>
            <a:r>
              <a:rPr lang="en-US" sz="2000" b="0" dirty="0">
                <a:solidFill>
                  <a:schemeClr val="tx1"/>
                </a:solidFill>
              </a:rPr>
              <a:t> - Machine</a:t>
            </a:r>
            <a:br>
              <a:rPr lang="en-US" sz="2000" b="0" dirty="0">
                <a:solidFill>
                  <a:schemeClr val="tx1"/>
                </a:solidFill>
              </a:rPr>
            </a:br>
            <a:r>
              <a:rPr lang="en-US" sz="2000" b="0" dirty="0">
                <a:solidFill>
                  <a:schemeClr val="tx1"/>
                </a:solidFill>
              </a:rPr>
              <a:t> - Software</a:t>
            </a:r>
            <a:br>
              <a:rPr lang="en-US" sz="2000" b="0" dirty="0">
                <a:solidFill>
                  <a:schemeClr val="tx1"/>
                </a:solidFill>
              </a:rPr>
            </a:br>
            <a:br>
              <a:rPr lang="en-US" sz="2000" b="0" dirty="0">
                <a:solidFill>
                  <a:schemeClr val="tx1"/>
                </a:solidFill>
              </a:rPr>
            </a:br>
            <a:r>
              <a:rPr lang="en-US" sz="2000" b="0" dirty="0">
                <a:solidFill>
                  <a:schemeClr val="tx1"/>
                </a:solidFill>
              </a:rPr>
              <a:t>2 important variants (software) of Iterative MapReduce and Map-Streaming</a:t>
            </a:r>
            <a:br>
              <a:rPr lang="en-US" sz="2000" b="0" dirty="0">
                <a:solidFill>
                  <a:schemeClr val="tx1"/>
                </a:solidFill>
              </a:rPr>
            </a:br>
            <a:r>
              <a:rPr lang="en-US" sz="2000" dirty="0">
                <a:solidFill>
                  <a:schemeClr val="tx1"/>
                </a:solidFill>
              </a:rPr>
              <a:t>a) “In-place” </a:t>
            </a:r>
            <a:r>
              <a:rPr lang="en-US" sz="2000" b="0" dirty="0">
                <a:solidFill>
                  <a:schemeClr val="tx1"/>
                </a:solidFill>
              </a:rPr>
              <a:t>HPC </a:t>
            </a:r>
            <a:br>
              <a:rPr lang="en-US" sz="2000" dirty="0">
                <a:solidFill>
                  <a:schemeClr val="tx1"/>
                </a:solidFill>
              </a:rPr>
            </a:br>
            <a:r>
              <a:rPr lang="en-US" sz="2000" dirty="0">
                <a:solidFill>
                  <a:schemeClr val="tx1"/>
                </a:solidFill>
              </a:rPr>
              <a:t>b) Flow </a:t>
            </a:r>
            <a:r>
              <a:rPr lang="en-US" sz="2000" b="0" dirty="0">
                <a:solidFill>
                  <a:schemeClr val="tx1"/>
                </a:solidFill>
              </a:rPr>
              <a:t>for model and data</a:t>
            </a:r>
            <a:br>
              <a:rPr lang="en-US" sz="2000" b="0" dirty="0">
                <a:solidFill>
                  <a:schemeClr val="tx1"/>
                </a:solidFill>
              </a:rPr>
            </a:br>
            <a:endParaRPr lang="en-US" sz="2000" b="0" dirty="0">
              <a:solidFill>
                <a:schemeClr val="tx1"/>
              </a:solidFill>
            </a:endParaRPr>
          </a:p>
        </p:txBody>
      </p:sp>
      <p:sp>
        <p:nvSpPr>
          <p:cNvPr id="4" name="Slide Number Placeholder 3"/>
          <p:cNvSpPr>
            <a:spLocks noGrp="1"/>
          </p:cNvSpPr>
          <p:nvPr>
            <p:ph type="sldNum" sz="quarter" idx="12"/>
          </p:nvPr>
        </p:nvSpPr>
        <p:spPr>
          <a:xfrm>
            <a:off x="8282214" y="6246813"/>
            <a:ext cx="656771" cy="293913"/>
          </a:xfrm>
        </p:spPr>
        <p:txBody>
          <a:bodyPr/>
          <a:lstStyle/>
          <a:p>
            <a:fld id="{C4B85148-DB98-4269-ACE6-2DF49F9918C9}" type="slidenum">
              <a:rPr lang="en-US" smtClean="0">
                <a:solidFill>
                  <a:prstClr val="black"/>
                </a:solidFill>
              </a:rPr>
              <a:pPr/>
              <a:t>23</a:t>
            </a:fld>
            <a:endParaRPr lang="en-US" dirty="0">
              <a:solidFill>
                <a:prstClr val="black"/>
              </a:solidFill>
            </a:endParaRPr>
          </a:p>
        </p:txBody>
      </p:sp>
      <p:sp>
        <p:nvSpPr>
          <p:cNvPr id="2" name="Date Placeholder 1"/>
          <p:cNvSpPr>
            <a:spLocks noGrp="1"/>
          </p:cNvSpPr>
          <p:nvPr>
            <p:ph type="dt" sz="half" idx="2"/>
          </p:nvPr>
        </p:nvSpPr>
        <p:spPr/>
        <p:txBody>
          <a:bodyPr/>
          <a:lstStyle/>
          <a:p>
            <a:fld id="{A3056864-BE72-4BC7-AE75-D7BF05B4BB44}" type="datetime1">
              <a:rPr lang="en-US" smtClean="0">
                <a:solidFill>
                  <a:srgbClr val="000000">
                    <a:tint val="75000"/>
                  </a:srgbClr>
                </a:solidFill>
              </a:rPr>
              <a:t>9/15/2016</a:t>
            </a:fld>
            <a:endParaRPr lang="en-US">
              <a:solidFill>
                <a:srgbClr val="000000">
                  <a:tint val="75000"/>
                </a:srgbClr>
              </a:solidFill>
            </a:endParaRPr>
          </a:p>
        </p:txBody>
      </p:sp>
      <p:grpSp>
        <p:nvGrpSpPr>
          <p:cNvPr id="3" name="Group 2"/>
          <p:cNvGrpSpPr>
            <a:grpSpLocks noChangeAspect="1"/>
          </p:cNvGrpSpPr>
          <p:nvPr/>
        </p:nvGrpSpPr>
        <p:grpSpPr>
          <a:xfrm>
            <a:off x="2270580" y="0"/>
            <a:ext cx="6949620" cy="6766560"/>
            <a:chOff x="3522924" y="19792"/>
            <a:chExt cx="5638890" cy="5490359"/>
          </a:xfrm>
        </p:grpSpPr>
        <p:pic>
          <p:nvPicPr>
            <p:cNvPr id="18" name="Picture 17"/>
            <p:cNvPicPr>
              <a:picLocks noChangeAspect="1"/>
            </p:cNvPicPr>
            <p:nvPr/>
          </p:nvPicPr>
          <p:blipFill rotWithShape="1">
            <a:blip r:embed="rId3"/>
            <a:srcRect l="50000" t="394" r="-567" b="-394"/>
            <a:stretch/>
          </p:blipFill>
          <p:spPr>
            <a:xfrm>
              <a:off x="3522924" y="2676693"/>
              <a:ext cx="5638890" cy="2833458"/>
            </a:xfrm>
            <a:prstGeom prst="rect">
              <a:avLst/>
            </a:prstGeom>
          </p:spPr>
        </p:pic>
        <p:pic>
          <p:nvPicPr>
            <p:cNvPr id="19" name="Picture 18"/>
            <p:cNvPicPr>
              <a:picLocks noChangeAspect="1"/>
            </p:cNvPicPr>
            <p:nvPr/>
          </p:nvPicPr>
          <p:blipFill rotWithShape="1">
            <a:blip r:embed="rId3"/>
            <a:srcRect t="-394" r="49432" b="394"/>
            <a:stretch/>
          </p:blipFill>
          <p:spPr>
            <a:xfrm>
              <a:off x="3524072" y="19792"/>
              <a:ext cx="5556100" cy="2791857"/>
            </a:xfrm>
            <a:prstGeom prst="rect">
              <a:avLst/>
            </a:prstGeom>
          </p:spPr>
        </p:pic>
      </p:grpSp>
    </p:spTree>
    <p:extLst>
      <p:ext uri="{BB962C8B-B14F-4D97-AF65-F5344CB8AC3E}">
        <p14:creationId xmlns:p14="http://schemas.microsoft.com/office/powerpoint/2010/main" val="104898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dirty="0"/>
              <a:t>Examples in Execution View EV</a:t>
            </a:r>
          </a:p>
        </p:txBody>
      </p:sp>
      <p:sp>
        <p:nvSpPr>
          <p:cNvPr id="3" name="Content Placeholder 2"/>
          <p:cNvSpPr>
            <a:spLocks noGrp="1"/>
          </p:cNvSpPr>
          <p:nvPr>
            <p:ph idx="1"/>
          </p:nvPr>
        </p:nvSpPr>
        <p:spPr>
          <a:xfrm>
            <a:off x="0" y="685800"/>
            <a:ext cx="9144000" cy="5181600"/>
          </a:xfrm>
        </p:spPr>
        <p:txBody>
          <a:bodyPr/>
          <a:lstStyle/>
          <a:p>
            <a:r>
              <a:rPr lang="en-US" dirty="0"/>
              <a:t>The Execution view is a mix of facets describing either data or model; PA was largely the overall </a:t>
            </a:r>
            <a:r>
              <a:rPr lang="en-US" dirty="0" err="1"/>
              <a:t>Data+Model</a:t>
            </a:r>
            <a:endParaRPr lang="en-US" dirty="0"/>
          </a:p>
          <a:p>
            <a:r>
              <a:rPr lang="en-US" b="1" dirty="0"/>
              <a:t>EV-M14 is Complexity of model </a:t>
            </a:r>
            <a:r>
              <a:rPr lang="en-US" dirty="0"/>
              <a:t>(O(N</a:t>
            </a:r>
            <a:r>
              <a:rPr lang="en-US" baseline="30000" dirty="0"/>
              <a:t>2</a:t>
            </a:r>
            <a:r>
              <a:rPr lang="en-US" dirty="0"/>
              <a:t>) for N points) seen in </a:t>
            </a:r>
            <a:r>
              <a:rPr lang="en-US" b="1" dirty="0"/>
              <a:t>the non-metric space models EV-M13</a:t>
            </a:r>
            <a:r>
              <a:rPr lang="en-US" dirty="0"/>
              <a:t> such as one gets with DNA sequences.</a:t>
            </a:r>
          </a:p>
          <a:p>
            <a:r>
              <a:rPr lang="en-US" b="1" dirty="0"/>
              <a:t>EV-M11</a:t>
            </a:r>
            <a:r>
              <a:rPr lang="en-US" dirty="0"/>
              <a:t> describes i</a:t>
            </a:r>
            <a:r>
              <a:rPr lang="en-US" b="1" dirty="0"/>
              <a:t>terative structure </a:t>
            </a:r>
            <a:r>
              <a:rPr lang="en-US" dirty="0"/>
              <a:t>distinguishing Spark, </a:t>
            </a:r>
            <a:r>
              <a:rPr lang="en-US" dirty="0" err="1"/>
              <a:t>Flink</a:t>
            </a:r>
            <a:r>
              <a:rPr lang="en-US" dirty="0"/>
              <a:t>, and Harp from the original Hadoop. </a:t>
            </a:r>
          </a:p>
          <a:p>
            <a:r>
              <a:rPr lang="en-US" dirty="0"/>
              <a:t>The facet</a:t>
            </a:r>
            <a:r>
              <a:rPr lang="en-US" b="1" dirty="0"/>
              <a:t> EV-M8 </a:t>
            </a:r>
            <a:r>
              <a:rPr lang="en-US" dirty="0"/>
              <a:t>describes the </a:t>
            </a:r>
            <a:r>
              <a:rPr lang="en-US" b="1" dirty="0"/>
              <a:t>communication structure </a:t>
            </a:r>
            <a:r>
              <a:rPr lang="en-US" dirty="0"/>
              <a:t>which is a focus of our research as much data analytics relies on </a:t>
            </a:r>
            <a:r>
              <a:rPr lang="en-US" b="1" dirty="0"/>
              <a:t>collective communication </a:t>
            </a:r>
            <a:r>
              <a:rPr lang="en-US" dirty="0"/>
              <a:t>which is in principle understood but we find that significant new work is needed compared to basic HPC releases  which tend to address point to point communication. </a:t>
            </a:r>
          </a:p>
          <a:p>
            <a:r>
              <a:rPr lang="en-US" dirty="0"/>
              <a:t>The </a:t>
            </a:r>
            <a:r>
              <a:rPr lang="en-US" b="1" dirty="0"/>
              <a:t>model size EV-M4 </a:t>
            </a:r>
            <a:r>
              <a:rPr lang="en-US" dirty="0"/>
              <a:t>and </a:t>
            </a:r>
            <a:r>
              <a:rPr lang="en-US" b="1" dirty="0"/>
              <a:t>data volume EV-D4 </a:t>
            </a:r>
            <a:r>
              <a:rPr lang="en-US" dirty="0"/>
              <a:t>are important in describing the algorithm performance as just like in simulation problems, the </a:t>
            </a:r>
            <a:r>
              <a:rPr lang="en-US" b="1" dirty="0"/>
              <a:t>grain size </a:t>
            </a:r>
            <a:r>
              <a:rPr lang="en-US" dirty="0"/>
              <a:t>(the number of model parameters held in the unit – thread or process – of parallel computing) is a critical measure of performance.</a:t>
            </a:r>
            <a:br>
              <a:rPr lang="en-US" dirty="0"/>
            </a:b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24</a:t>
            </a:fld>
            <a:endParaRPr lang="en-US" dirty="0">
              <a:solidFill>
                <a:prstClr val="black"/>
              </a:solidFill>
            </a:endParaRPr>
          </a:p>
        </p:txBody>
      </p:sp>
      <p:sp>
        <p:nvSpPr>
          <p:cNvPr id="5" name="Date Placeholder 4"/>
          <p:cNvSpPr>
            <a:spLocks noGrp="1"/>
          </p:cNvSpPr>
          <p:nvPr>
            <p:ph type="dt" sz="half" idx="2"/>
          </p:nvPr>
        </p:nvSpPr>
        <p:spPr/>
        <p:txBody>
          <a:bodyPr/>
          <a:lstStyle/>
          <a:p>
            <a:fld id="{FD1A6BC0-337C-4615-B8C7-16A2AC870CD1}" type="datetime1">
              <a:rPr lang="en-US" smtClean="0"/>
              <a:t>9/15/2016</a:t>
            </a:fld>
            <a:endParaRPr lang="en-US"/>
          </a:p>
        </p:txBody>
      </p:sp>
    </p:spTree>
    <p:extLst>
      <p:ext uri="{BB962C8B-B14F-4D97-AF65-F5344CB8AC3E}">
        <p14:creationId xmlns:p14="http://schemas.microsoft.com/office/powerpoint/2010/main" val="4088257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50" y="0"/>
            <a:ext cx="8382000" cy="685800"/>
          </a:xfrm>
        </p:spPr>
        <p:txBody>
          <a:bodyPr/>
          <a:lstStyle/>
          <a:p>
            <a:r>
              <a:rPr lang="en-US" dirty="0"/>
              <a:t>Examples in Data View DV</a:t>
            </a:r>
          </a:p>
        </p:txBody>
      </p:sp>
      <p:sp>
        <p:nvSpPr>
          <p:cNvPr id="3" name="Content Placeholder 2"/>
          <p:cNvSpPr>
            <a:spLocks noGrp="1"/>
          </p:cNvSpPr>
          <p:nvPr>
            <p:ph idx="1"/>
          </p:nvPr>
        </p:nvSpPr>
        <p:spPr>
          <a:xfrm>
            <a:off x="-4354" y="533400"/>
            <a:ext cx="9144000" cy="4038600"/>
          </a:xfrm>
        </p:spPr>
        <p:txBody>
          <a:bodyPr/>
          <a:lstStyle/>
          <a:p>
            <a:r>
              <a:rPr lang="en-US" sz="2400" dirty="0"/>
              <a:t>We can highlight </a:t>
            </a:r>
            <a:r>
              <a:rPr lang="en-US" sz="2400" b="1" dirty="0"/>
              <a:t>DV-5 streaming </a:t>
            </a:r>
            <a:r>
              <a:rPr lang="en-US" sz="2400" dirty="0"/>
              <a:t>where there is a lot of recent progress;</a:t>
            </a:r>
          </a:p>
          <a:p>
            <a:r>
              <a:rPr lang="en-US" sz="2400" b="1" dirty="0"/>
              <a:t>DV-9 </a:t>
            </a:r>
            <a:r>
              <a:rPr lang="en-US" sz="2400" dirty="0"/>
              <a:t>categorizes our Biomolecular simulation application with </a:t>
            </a:r>
            <a:r>
              <a:rPr lang="en-US" sz="2400" b="1" dirty="0"/>
              <a:t>data produced by an HPC simulation</a:t>
            </a:r>
          </a:p>
          <a:p>
            <a:r>
              <a:rPr lang="en-US" sz="2400" b="1" dirty="0"/>
              <a:t>DV-10</a:t>
            </a:r>
            <a:r>
              <a:rPr lang="en-US" sz="2400" dirty="0"/>
              <a:t> is </a:t>
            </a:r>
            <a:r>
              <a:rPr lang="en-US" sz="2400" b="1" dirty="0"/>
              <a:t>Geospatial Information Systems </a:t>
            </a:r>
            <a:r>
              <a:rPr lang="en-US" sz="2400" dirty="0"/>
              <a:t>covered by our spatial algorithms. </a:t>
            </a:r>
          </a:p>
          <a:p>
            <a:r>
              <a:rPr lang="en-US" sz="2400" b="1" dirty="0"/>
              <a:t>DV-7 provenance</a:t>
            </a:r>
            <a:r>
              <a:rPr lang="en-US" sz="2400" dirty="0"/>
              <a:t>, is an example of an important feature that we are not covering. </a:t>
            </a:r>
          </a:p>
          <a:p>
            <a:r>
              <a:rPr lang="en-US" sz="2400" dirty="0"/>
              <a:t>The </a:t>
            </a:r>
            <a:r>
              <a:rPr lang="en-US" sz="2400" b="1" dirty="0"/>
              <a:t>data storage </a:t>
            </a:r>
            <a:r>
              <a:rPr lang="en-US" sz="2400" dirty="0"/>
              <a:t>and </a:t>
            </a:r>
            <a:r>
              <a:rPr lang="en-US" sz="2400" b="1" dirty="0"/>
              <a:t>access</a:t>
            </a:r>
            <a:r>
              <a:rPr lang="en-US" sz="2400" dirty="0"/>
              <a:t> </a:t>
            </a:r>
            <a:r>
              <a:rPr lang="en-US" sz="2400" b="1" dirty="0"/>
              <a:t>DV-3 and D-4 </a:t>
            </a:r>
            <a:r>
              <a:rPr lang="en-US" sz="2400" dirty="0"/>
              <a:t>is covered in our pilot data work. </a:t>
            </a:r>
          </a:p>
          <a:p>
            <a:r>
              <a:rPr lang="en-US" sz="2400" dirty="0"/>
              <a:t>The </a:t>
            </a:r>
            <a:r>
              <a:rPr lang="en-US" sz="2400" b="1" dirty="0"/>
              <a:t>Internet of Things DV-8 </a:t>
            </a:r>
            <a:r>
              <a:rPr lang="en-US" sz="2400" dirty="0"/>
              <a:t>is not a focus of our project although our recent streaming work relates to this and our addition of HPC to Apache Heron and Storm is an example of the value of HPC-ABDS to </a:t>
            </a:r>
            <a:r>
              <a:rPr lang="en-US" sz="2400" dirty="0" err="1"/>
              <a:t>IoT</a:t>
            </a:r>
            <a:r>
              <a:rPr lang="en-US" sz="2400" dirty="0"/>
              <a:t>.</a:t>
            </a:r>
          </a:p>
          <a:p>
            <a:br>
              <a:rPr lang="en-US" sz="2400" dirty="0"/>
            </a:br>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25</a:t>
            </a:fld>
            <a:endParaRPr lang="en-US" dirty="0">
              <a:solidFill>
                <a:prstClr val="black"/>
              </a:solidFill>
            </a:endParaRPr>
          </a:p>
        </p:txBody>
      </p:sp>
      <p:sp>
        <p:nvSpPr>
          <p:cNvPr id="5" name="Date Placeholder 4"/>
          <p:cNvSpPr>
            <a:spLocks noGrp="1"/>
          </p:cNvSpPr>
          <p:nvPr>
            <p:ph type="dt" sz="half" idx="2"/>
          </p:nvPr>
        </p:nvSpPr>
        <p:spPr/>
        <p:txBody>
          <a:bodyPr/>
          <a:lstStyle/>
          <a:p>
            <a:fld id="{3FD929B5-E446-44F8-9740-B3707C71C3B0}" type="datetime1">
              <a:rPr lang="en-US" smtClean="0"/>
              <a:t>9/15/2016</a:t>
            </a:fld>
            <a:endParaRPr lang="en-US"/>
          </a:p>
        </p:txBody>
      </p:sp>
    </p:spTree>
    <p:extLst>
      <p:ext uri="{BB962C8B-B14F-4D97-AF65-F5344CB8AC3E}">
        <p14:creationId xmlns:p14="http://schemas.microsoft.com/office/powerpoint/2010/main" val="2861823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 y="0"/>
            <a:ext cx="8382000" cy="685800"/>
          </a:xfrm>
        </p:spPr>
        <p:txBody>
          <a:bodyPr/>
          <a:lstStyle/>
          <a:p>
            <a:r>
              <a:rPr lang="en-US" dirty="0"/>
              <a:t>Examples in Processing View PV</a:t>
            </a:r>
          </a:p>
        </p:txBody>
      </p:sp>
      <p:sp>
        <p:nvSpPr>
          <p:cNvPr id="3" name="Content Placeholder 2"/>
          <p:cNvSpPr>
            <a:spLocks noGrp="1"/>
          </p:cNvSpPr>
          <p:nvPr>
            <p:ph idx="1"/>
          </p:nvPr>
        </p:nvSpPr>
        <p:spPr>
          <a:xfrm>
            <a:off x="32068" y="716280"/>
            <a:ext cx="9111932" cy="4038600"/>
          </a:xfrm>
        </p:spPr>
        <p:txBody>
          <a:bodyPr/>
          <a:lstStyle/>
          <a:p>
            <a:r>
              <a:rPr lang="en-US" dirty="0"/>
              <a:t>The </a:t>
            </a:r>
            <a:r>
              <a:rPr lang="en-US" b="1" dirty="0"/>
              <a:t>Processing view PV </a:t>
            </a:r>
            <a:r>
              <a:rPr lang="en-US" dirty="0"/>
              <a:t>characterizes </a:t>
            </a:r>
            <a:r>
              <a:rPr lang="en-US" b="1" dirty="0"/>
              <a:t>algorithms</a:t>
            </a:r>
            <a:r>
              <a:rPr lang="en-US" dirty="0"/>
              <a:t> and </a:t>
            </a:r>
            <a:r>
              <a:rPr lang="en-US" b="1" dirty="0"/>
              <a:t>is only Model </a:t>
            </a:r>
            <a:r>
              <a:rPr lang="en-US" dirty="0"/>
              <a:t>(no Data features)</a:t>
            </a:r>
            <a:r>
              <a:rPr lang="en-US" b="1" dirty="0"/>
              <a:t> </a:t>
            </a:r>
            <a:r>
              <a:rPr lang="en-US" dirty="0"/>
              <a:t>but covers both </a:t>
            </a:r>
            <a:r>
              <a:rPr lang="en-US" b="1" dirty="0"/>
              <a:t>Big data </a:t>
            </a:r>
            <a:r>
              <a:rPr lang="en-US" dirty="0"/>
              <a:t>and </a:t>
            </a:r>
            <a:r>
              <a:rPr lang="en-US" b="1" dirty="0"/>
              <a:t>Simulation </a:t>
            </a:r>
            <a:r>
              <a:rPr lang="en-US" dirty="0"/>
              <a:t>use cases.</a:t>
            </a:r>
          </a:p>
          <a:p>
            <a:r>
              <a:rPr lang="en-US" b="1" dirty="0"/>
              <a:t>Graph PV-M13 </a:t>
            </a:r>
            <a:r>
              <a:rPr lang="en-US" dirty="0"/>
              <a:t>and </a:t>
            </a:r>
            <a:r>
              <a:rPr lang="en-US" b="1" dirty="0"/>
              <a:t>Visualization PV-M14 </a:t>
            </a:r>
            <a:r>
              <a:rPr lang="en-US" dirty="0"/>
              <a:t>covered in SPIDAL. </a:t>
            </a:r>
          </a:p>
          <a:p>
            <a:r>
              <a:rPr lang="en-US" b="1" dirty="0"/>
              <a:t>PV-M15 </a:t>
            </a:r>
            <a:r>
              <a:rPr lang="en-US" dirty="0"/>
              <a:t>directly describes SPIDAL which is a library of core and other analytics. </a:t>
            </a:r>
          </a:p>
          <a:p>
            <a:r>
              <a:rPr lang="en-US" dirty="0"/>
              <a:t>This project covers many aspects of </a:t>
            </a:r>
            <a:r>
              <a:rPr lang="en-US" b="1" dirty="0"/>
              <a:t>PV-M4 to PV-M11 </a:t>
            </a:r>
            <a:r>
              <a:rPr lang="en-US" dirty="0"/>
              <a:t>as these characterize the SPIDAL algorithms (such as optimization, learning, classification). </a:t>
            </a:r>
          </a:p>
          <a:p>
            <a:pPr lvl="1"/>
            <a:r>
              <a:rPr lang="en-US" dirty="0"/>
              <a:t>We are of course NOT addressing</a:t>
            </a:r>
            <a:r>
              <a:rPr lang="en-US" b="1" dirty="0"/>
              <a:t> PV-M16 to PV-M22 </a:t>
            </a:r>
            <a:r>
              <a:rPr lang="en-US" dirty="0"/>
              <a:t>which are </a:t>
            </a:r>
            <a:r>
              <a:rPr lang="en-US" b="1" dirty="0"/>
              <a:t>simulation</a:t>
            </a:r>
            <a:r>
              <a:rPr lang="en-US" dirty="0"/>
              <a:t> algorithm characteristics and not applicable to data analytics. </a:t>
            </a:r>
          </a:p>
          <a:p>
            <a:r>
              <a:rPr lang="en-US" dirty="0"/>
              <a:t>Our work largely addresses </a:t>
            </a:r>
            <a:r>
              <a:rPr lang="en-US" b="1" dirty="0"/>
              <a:t>Global Machine Learning PV-M3 </a:t>
            </a:r>
            <a:r>
              <a:rPr lang="en-US" dirty="0"/>
              <a:t>although some of our image analytics are </a:t>
            </a:r>
            <a:r>
              <a:rPr lang="en-US" b="1" dirty="0"/>
              <a:t>local machine learning PV-M2 </a:t>
            </a:r>
            <a:r>
              <a:rPr lang="en-US" dirty="0"/>
              <a:t>with parallelism over images and not over the analytics. </a:t>
            </a:r>
          </a:p>
          <a:p>
            <a:r>
              <a:rPr lang="en-US" dirty="0"/>
              <a:t>Many of our SPIDAL algorithms have </a:t>
            </a:r>
            <a:r>
              <a:rPr lang="en-US" b="1" dirty="0"/>
              <a:t>linear algebra PV-M12 </a:t>
            </a:r>
            <a:r>
              <a:rPr lang="en-US" dirty="0"/>
              <a:t>at their core; one nice example is multi-dimensional scaling MDS which is based on matrix-matrix multiplication and conjugate gradient.</a:t>
            </a:r>
          </a:p>
          <a:p>
            <a:br>
              <a:rPr lang="en-US" dirty="0"/>
            </a:b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26</a:t>
            </a:fld>
            <a:endParaRPr lang="en-US" dirty="0">
              <a:solidFill>
                <a:prstClr val="black"/>
              </a:solidFill>
            </a:endParaRPr>
          </a:p>
        </p:txBody>
      </p:sp>
      <p:sp>
        <p:nvSpPr>
          <p:cNvPr id="5" name="Date Placeholder 4"/>
          <p:cNvSpPr>
            <a:spLocks noGrp="1"/>
          </p:cNvSpPr>
          <p:nvPr>
            <p:ph type="dt" sz="half" idx="2"/>
          </p:nvPr>
        </p:nvSpPr>
        <p:spPr/>
        <p:txBody>
          <a:bodyPr/>
          <a:lstStyle/>
          <a:p>
            <a:fld id="{17439725-838C-42EC-AC59-15969141FF4D}" type="datetime1">
              <a:rPr lang="en-US" smtClean="0"/>
              <a:t>9/15/2016</a:t>
            </a:fld>
            <a:endParaRPr lang="en-US"/>
          </a:p>
        </p:txBody>
      </p:sp>
    </p:spTree>
    <p:extLst>
      <p:ext uri="{BB962C8B-B14F-4D97-AF65-F5344CB8AC3E}">
        <p14:creationId xmlns:p14="http://schemas.microsoft.com/office/powerpoint/2010/main" val="3072281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048750" cy="600076"/>
          </a:xfrm>
        </p:spPr>
        <p:txBody>
          <a:bodyPr>
            <a:noAutofit/>
          </a:bodyPr>
          <a:lstStyle/>
          <a:p>
            <a:pPr algn="ctr"/>
            <a:r>
              <a:rPr lang="en-US" sz="3000" b="1" dirty="0"/>
              <a:t>Comparison of Data Analytics with Simulation I</a:t>
            </a:r>
          </a:p>
        </p:txBody>
      </p:sp>
      <p:sp>
        <p:nvSpPr>
          <p:cNvPr id="3" name="Content Placeholder 2"/>
          <p:cNvSpPr>
            <a:spLocks noGrp="1"/>
          </p:cNvSpPr>
          <p:nvPr>
            <p:ph idx="1"/>
          </p:nvPr>
        </p:nvSpPr>
        <p:spPr>
          <a:xfrm>
            <a:off x="0" y="561976"/>
            <a:ext cx="9144000" cy="5735053"/>
          </a:xfrm>
        </p:spPr>
        <p:txBody>
          <a:bodyPr>
            <a:normAutofit/>
          </a:bodyPr>
          <a:lstStyle/>
          <a:p>
            <a:r>
              <a:rPr lang="en-US" b="1" dirty="0"/>
              <a:t>Simulations (models) </a:t>
            </a:r>
            <a:r>
              <a:rPr lang="en-US" dirty="0"/>
              <a:t>produce</a:t>
            </a:r>
            <a:r>
              <a:rPr lang="en-US" b="1" dirty="0"/>
              <a:t> big data </a:t>
            </a:r>
            <a:r>
              <a:rPr lang="en-US" dirty="0"/>
              <a:t>as visualization of results – they are </a:t>
            </a:r>
            <a:r>
              <a:rPr lang="en-US" b="1" dirty="0"/>
              <a:t>data source</a:t>
            </a:r>
          </a:p>
          <a:p>
            <a:pPr lvl="1"/>
            <a:r>
              <a:rPr lang="en-US" b="1" dirty="0"/>
              <a:t>Or </a:t>
            </a:r>
            <a:r>
              <a:rPr lang="en-US" dirty="0"/>
              <a:t>consume often smallish data to define a simulation problem</a:t>
            </a:r>
          </a:p>
          <a:p>
            <a:pPr lvl="1"/>
            <a:r>
              <a:rPr lang="en-US" b="1" dirty="0"/>
              <a:t>HPC simulation </a:t>
            </a:r>
            <a:r>
              <a:rPr lang="en-US" dirty="0"/>
              <a:t>in (weather) data assimilation is </a:t>
            </a:r>
            <a:r>
              <a:rPr lang="en-US" b="1" dirty="0"/>
              <a:t>data + model</a:t>
            </a:r>
          </a:p>
          <a:p>
            <a:r>
              <a:rPr lang="en-US" b="1" dirty="0"/>
              <a:t>Pleasingly parallel </a:t>
            </a:r>
            <a:r>
              <a:rPr lang="en-US" dirty="0"/>
              <a:t>often important in both</a:t>
            </a:r>
          </a:p>
          <a:p>
            <a:r>
              <a:rPr lang="en-US" dirty="0"/>
              <a:t>Both are often </a:t>
            </a:r>
            <a:r>
              <a:rPr lang="en-US" b="1" dirty="0"/>
              <a:t>SPMD</a:t>
            </a:r>
            <a:r>
              <a:rPr lang="en-US" dirty="0"/>
              <a:t> and </a:t>
            </a:r>
            <a:r>
              <a:rPr lang="en-US" b="1" dirty="0"/>
              <a:t>BSP</a:t>
            </a:r>
          </a:p>
          <a:p>
            <a:pPr marL="342900" lvl="1" indent="-342900">
              <a:buFont typeface="Arial"/>
              <a:buChar char="•"/>
            </a:pPr>
            <a:r>
              <a:rPr lang="en-US" b="1" dirty="0"/>
              <a:t>Non-iterative MapReduce </a:t>
            </a:r>
            <a:r>
              <a:rPr lang="en-US" dirty="0"/>
              <a:t>is major big data paradigm</a:t>
            </a:r>
          </a:p>
          <a:p>
            <a:pPr lvl="1"/>
            <a:r>
              <a:rPr lang="en-US" sz="1800" dirty="0"/>
              <a:t>not a common simulation paradigm except where “Reduce” summarizes pleasingly parallel execution as in some Monte Carlos</a:t>
            </a:r>
          </a:p>
          <a:p>
            <a:r>
              <a:rPr lang="en-US" dirty="0"/>
              <a:t>Big Data often has </a:t>
            </a:r>
            <a:r>
              <a:rPr lang="en-US" b="1" dirty="0"/>
              <a:t>large collective communication</a:t>
            </a:r>
          </a:p>
          <a:p>
            <a:pPr lvl="1"/>
            <a:r>
              <a:rPr lang="en-US" sz="1800" dirty="0"/>
              <a:t>Classic simulation has a lot of smallish point-to-point messages</a:t>
            </a:r>
          </a:p>
          <a:p>
            <a:pPr lvl="1"/>
            <a:r>
              <a:rPr lang="en-US" sz="1800" dirty="0"/>
              <a:t>Motivates </a:t>
            </a:r>
            <a:r>
              <a:rPr lang="en-US" sz="1800" b="1" dirty="0" err="1"/>
              <a:t>MapCollective</a:t>
            </a:r>
            <a:r>
              <a:rPr lang="en-US" sz="1800" b="1" dirty="0"/>
              <a:t> </a:t>
            </a:r>
            <a:r>
              <a:rPr lang="en-US" sz="1800" dirty="0"/>
              <a:t>model</a:t>
            </a:r>
          </a:p>
          <a:p>
            <a:r>
              <a:rPr lang="en-US" dirty="0"/>
              <a:t>Simulations characterized often by </a:t>
            </a:r>
            <a:r>
              <a:rPr lang="en-US" b="1" dirty="0"/>
              <a:t>difference</a:t>
            </a:r>
            <a:r>
              <a:rPr lang="en-US" dirty="0"/>
              <a:t> or differential operators leading to nearest neighbor </a:t>
            </a:r>
            <a:r>
              <a:rPr lang="en-US" b="1" dirty="0"/>
              <a:t>sparsity</a:t>
            </a:r>
          </a:p>
          <a:p>
            <a:r>
              <a:rPr lang="en-US" sz="1800" dirty="0"/>
              <a:t>Some important </a:t>
            </a:r>
            <a:r>
              <a:rPr lang="en-US" sz="1800" b="1" dirty="0"/>
              <a:t>data analytics </a:t>
            </a:r>
            <a:r>
              <a:rPr lang="en-US" sz="1800" dirty="0"/>
              <a:t>can be </a:t>
            </a:r>
            <a:r>
              <a:rPr lang="en-US" sz="1800" b="1" dirty="0"/>
              <a:t>sparse</a:t>
            </a:r>
            <a:r>
              <a:rPr lang="en-US" sz="1800" dirty="0"/>
              <a:t> as in PageRank and “Bag of words” algorithms but many involve full matrix algorithm</a:t>
            </a:r>
          </a:p>
        </p:txBody>
      </p:sp>
      <p:sp>
        <p:nvSpPr>
          <p:cNvPr id="4" name="Date Placeholder 3"/>
          <p:cNvSpPr>
            <a:spLocks noGrp="1"/>
          </p:cNvSpPr>
          <p:nvPr>
            <p:ph type="dt" sz="half" idx="2"/>
          </p:nvPr>
        </p:nvSpPr>
        <p:spPr/>
        <p:txBody>
          <a:bodyPr/>
          <a:lstStyle/>
          <a:p>
            <a:fld id="{32A3AD08-B5B8-4F54-9B12-4D4EEC9D55EA}" type="datetime1">
              <a:rPr lang="en-US" smtClean="0">
                <a:solidFill>
                  <a:srgbClr val="000000">
                    <a:tint val="75000"/>
                  </a:srgbClr>
                </a:solidFill>
              </a:rPr>
              <a:t>9/15/2016</a:t>
            </a:fld>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3461282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9144000" cy="708772"/>
          </a:xfrm>
        </p:spPr>
        <p:txBody>
          <a:bodyPr>
            <a:normAutofit fontScale="90000"/>
          </a:bodyPr>
          <a:lstStyle/>
          <a:p>
            <a:pPr algn="ctr"/>
            <a:r>
              <a:rPr lang="en-US" sz="3100" b="1" dirty="0"/>
              <a:t>Comparison</a:t>
            </a:r>
            <a:r>
              <a:rPr lang="en-US" b="1" dirty="0"/>
              <a:t> of Data Analytics with Simulation II</a:t>
            </a:r>
          </a:p>
        </p:txBody>
      </p:sp>
      <p:sp>
        <p:nvSpPr>
          <p:cNvPr id="3" name="Content Placeholder 2"/>
          <p:cNvSpPr>
            <a:spLocks noGrp="1"/>
          </p:cNvSpPr>
          <p:nvPr>
            <p:ph idx="1"/>
          </p:nvPr>
        </p:nvSpPr>
        <p:spPr>
          <a:xfrm>
            <a:off x="-27709" y="581151"/>
            <a:ext cx="9144000" cy="5705474"/>
          </a:xfrm>
        </p:spPr>
        <p:txBody>
          <a:bodyPr>
            <a:noAutofit/>
          </a:bodyPr>
          <a:lstStyle/>
          <a:p>
            <a:r>
              <a:rPr lang="en-US" sz="2200" dirty="0"/>
              <a:t>There are similarities between some </a:t>
            </a:r>
            <a:r>
              <a:rPr lang="en-US" sz="2200" b="1" dirty="0"/>
              <a:t>graph problems and particle simulations </a:t>
            </a:r>
            <a:r>
              <a:rPr lang="en-US" sz="2200" dirty="0"/>
              <a:t>with a particular </a:t>
            </a:r>
            <a:r>
              <a:rPr lang="en-US" sz="2200" b="1" dirty="0"/>
              <a:t>cutoff force.</a:t>
            </a:r>
          </a:p>
          <a:p>
            <a:pPr lvl="1"/>
            <a:r>
              <a:rPr lang="en-US" sz="2200" dirty="0"/>
              <a:t>Both are </a:t>
            </a:r>
            <a:r>
              <a:rPr lang="en-US" sz="2200" b="1" dirty="0"/>
              <a:t>MapPoint-to-Point </a:t>
            </a:r>
            <a:r>
              <a:rPr lang="en-US" sz="2200" dirty="0"/>
              <a:t>problem architecture</a:t>
            </a:r>
          </a:p>
          <a:p>
            <a:r>
              <a:rPr lang="en-US" sz="2200" dirty="0"/>
              <a:t>Note many big data problems are “</a:t>
            </a:r>
            <a:r>
              <a:rPr lang="en-US" sz="2200" b="1" dirty="0"/>
              <a:t>long range force</a:t>
            </a:r>
            <a:r>
              <a:rPr lang="en-US" sz="2200" dirty="0"/>
              <a:t>” (as in gravitational simulations) as all points are linked.</a:t>
            </a:r>
          </a:p>
          <a:p>
            <a:pPr lvl="1"/>
            <a:r>
              <a:rPr lang="en-US" sz="2200" dirty="0"/>
              <a:t>Easiest to parallelize. Often full matrix algorithms</a:t>
            </a:r>
          </a:p>
          <a:p>
            <a:pPr lvl="1"/>
            <a:r>
              <a:rPr lang="en-US" sz="2200" dirty="0"/>
              <a:t>e.g. in DNA sequence studies, distance </a:t>
            </a:r>
            <a:r>
              <a:rPr lang="en-US" sz="2200" dirty="0">
                <a:sym typeface="Symbol"/>
              </a:rPr>
              <a:t></a:t>
            </a:r>
            <a:r>
              <a:rPr lang="en-US" sz="2200" dirty="0"/>
              <a:t>(</a:t>
            </a:r>
            <a:r>
              <a:rPr lang="en-US" sz="2200" i="1" dirty="0" err="1"/>
              <a:t>i</a:t>
            </a:r>
            <a:r>
              <a:rPr lang="en-US" sz="2200" dirty="0"/>
              <a:t>, </a:t>
            </a:r>
            <a:r>
              <a:rPr lang="en-US" sz="2200" i="1" dirty="0">
                <a:sym typeface="Symbol"/>
              </a:rPr>
              <a:t>j</a:t>
            </a:r>
            <a:r>
              <a:rPr lang="en-US" sz="2200" dirty="0"/>
              <a:t>) defined by BLAST, Smith-Waterman, etc., between all sequences </a:t>
            </a:r>
            <a:r>
              <a:rPr lang="en-US" sz="2200" i="1" dirty="0" err="1"/>
              <a:t>i</a:t>
            </a:r>
            <a:r>
              <a:rPr lang="en-US" sz="2200" dirty="0"/>
              <a:t>, </a:t>
            </a:r>
            <a:r>
              <a:rPr lang="en-US" sz="2200" i="1" dirty="0">
                <a:sym typeface="Symbol"/>
              </a:rPr>
              <a:t>j.</a:t>
            </a:r>
          </a:p>
          <a:p>
            <a:pPr lvl="1"/>
            <a:r>
              <a:rPr lang="en-US" sz="2200" dirty="0">
                <a:sym typeface="Symbol"/>
              </a:rPr>
              <a:t>Opportunity for “fast multipole” ideas in big data. See NRC report</a:t>
            </a:r>
            <a:endParaRPr lang="en-US" sz="2200" i="1" dirty="0">
              <a:sym typeface="Symbol"/>
            </a:endParaRPr>
          </a:p>
          <a:p>
            <a:r>
              <a:rPr lang="en-US" sz="2200" dirty="0">
                <a:sym typeface="Symbol"/>
              </a:rPr>
              <a:t>Current Ogres/Diamonds do not have facets to designate </a:t>
            </a:r>
            <a:r>
              <a:rPr lang="en-US" sz="2200" b="1" dirty="0">
                <a:sym typeface="Symbol"/>
              </a:rPr>
              <a:t>underlying hardware</a:t>
            </a:r>
            <a:r>
              <a:rPr lang="en-US" sz="2200" dirty="0">
                <a:sym typeface="Symbol"/>
              </a:rPr>
              <a:t>: GPU v. Many-core (Xeon Phi)  v. Multi-core as these define how maps processed; they keep map-X structure fixed; maybe should change as ability to exploit vector or SIMD parallelism could be a model facet.</a:t>
            </a:r>
          </a:p>
        </p:txBody>
      </p:sp>
      <p:sp>
        <p:nvSpPr>
          <p:cNvPr id="4" name="Date Placeholder 3"/>
          <p:cNvSpPr>
            <a:spLocks noGrp="1"/>
          </p:cNvSpPr>
          <p:nvPr>
            <p:ph type="dt" sz="half" idx="2"/>
          </p:nvPr>
        </p:nvSpPr>
        <p:spPr/>
        <p:txBody>
          <a:bodyPr/>
          <a:lstStyle/>
          <a:p>
            <a:fld id="{2C57CDFB-3C5F-4791-8DC7-86F9D9E3E260}" type="datetime1">
              <a:rPr lang="en-US" smtClean="0">
                <a:solidFill>
                  <a:srgbClr val="000000">
                    <a:tint val="75000"/>
                  </a:srgbClr>
                </a:solidFill>
              </a:rPr>
              <a:t>9/15/2016</a:t>
            </a:fld>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97797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446"/>
            <a:ext cx="9144000" cy="708772"/>
          </a:xfrm>
        </p:spPr>
        <p:txBody>
          <a:bodyPr>
            <a:normAutofit fontScale="90000"/>
          </a:bodyPr>
          <a:lstStyle/>
          <a:p>
            <a:pPr algn="ctr"/>
            <a:r>
              <a:rPr lang="en-US" sz="3100" b="1" dirty="0"/>
              <a:t>Comparison</a:t>
            </a:r>
            <a:r>
              <a:rPr lang="en-US" b="1" dirty="0"/>
              <a:t> of Data Analytics with Simulation III</a:t>
            </a:r>
          </a:p>
        </p:txBody>
      </p:sp>
      <p:sp>
        <p:nvSpPr>
          <p:cNvPr id="3" name="Content Placeholder 2"/>
          <p:cNvSpPr>
            <a:spLocks noGrp="1"/>
          </p:cNvSpPr>
          <p:nvPr>
            <p:ph idx="1"/>
          </p:nvPr>
        </p:nvSpPr>
        <p:spPr>
          <a:xfrm>
            <a:off x="-17352" y="540884"/>
            <a:ext cx="9144000" cy="5705474"/>
          </a:xfrm>
        </p:spPr>
        <p:txBody>
          <a:bodyPr>
            <a:normAutofit/>
          </a:bodyPr>
          <a:lstStyle/>
          <a:p>
            <a:r>
              <a:rPr lang="en-US" sz="2100" dirty="0">
                <a:sym typeface="Symbol"/>
              </a:rPr>
              <a:t>In image-based </a:t>
            </a:r>
            <a:r>
              <a:rPr lang="en-US" sz="2100" b="1" dirty="0">
                <a:sym typeface="Symbol"/>
              </a:rPr>
              <a:t>deep learning</a:t>
            </a:r>
            <a:r>
              <a:rPr lang="en-US" sz="2100" dirty="0">
                <a:sym typeface="Symbol"/>
              </a:rPr>
              <a:t>, neural network weights are block sparse (corresponding to links to pixel blocks) but can be formulated as full matrix operations on GPUs and MPI in blocks.</a:t>
            </a:r>
          </a:p>
          <a:p>
            <a:r>
              <a:rPr lang="en-US" sz="2100" dirty="0"/>
              <a:t>In </a:t>
            </a:r>
            <a:r>
              <a:rPr lang="en-US" sz="2100" b="1" dirty="0"/>
              <a:t>HPC benchmarking</a:t>
            </a:r>
            <a:r>
              <a:rPr lang="en-US" sz="2100" dirty="0"/>
              <a:t>, </a:t>
            </a:r>
            <a:r>
              <a:rPr lang="en-US" sz="2100" dirty="0" err="1"/>
              <a:t>Linpack</a:t>
            </a:r>
            <a:r>
              <a:rPr lang="en-US" sz="2100" dirty="0"/>
              <a:t> being challenged by a new sparse conjugate gradient benchmark </a:t>
            </a:r>
            <a:r>
              <a:rPr lang="en-US" sz="2100" b="1" dirty="0"/>
              <a:t>HPCG</a:t>
            </a:r>
            <a:r>
              <a:rPr lang="en-US" sz="2100" dirty="0"/>
              <a:t>, while I am diligently using </a:t>
            </a:r>
            <a:r>
              <a:rPr lang="en-US" sz="2100" b="1" dirty="0"/>
              <a:t>non- sparse conjugate gradient solvers </a:t>
            </a:r>
            <a:r>
              <a:rPr lang="en-US" sz="2100" dirty="0"/>
              <a:t>in clustering and Multi-dimensional scaling.</a:t>
            </a:r>
          </a:p>
          <a:p>
            <a:r>
              <a:rPr lang="en-US" sz="2100" b="1" dirty="0"/>
              <a:t>Simulations</a:t>
            </a:r>
            <a:r>
              <a:rPr lang="en-US" sz="2100" dirty="0"/>
              <a:t> tend to need </a:t>
            </a:r>
            <a:r>
              <a:rPr lang="en-US" sz="2100" b="1" dirty="0"/>
              <a:t>high precision </a:t>
            </a:r>
            <a:r>
              <a:rPr lang="en-US" sz="2100" dirty="0"/>
              <a:t>and very accurate results – partly because of differential operators</a:t>
            </a:r>
          </a:p>
          <a:p>
            <a:r>
              <a:rPr lang="en-US" sz="2100" b="1" dirty="0"/>
              <a:t>Big Data </a:t>
            </a:r>
            <a:r>
              <a:rPr lang="en-US" sz="2100" dirty="0"/>
              <a:t>problems often don’t need </a:t>
            </a:r>
            <a:r>
              <a:rPr lang="en-US" sz="2100" b="1" dirty="0"/>
              <a:t>high accuracy </a:t>
            </a:r>
            <a:r>
              <a:rPr lang="en-US" sz="2100" dirty="0"/>
              <a:t>as seen in trend to low precision (16 or 32 bit) deep learning networks</a:t>
            </a:r>
          </a:p>
          <a:p>
            <a:pPr lvl="1"/>
            <a:r>
              <a:rPr lang="en-US" sz="2100" dirty="0"/>
              <a:t>There are no derivatives and the data has inevitable errors</a:t>
            </a:r>
          </a:p>
          <a:p>
            <a:r>
              <a:rPr lang="en-US" sz="2100" dirty="0"/>
              <a:t>Note parallel machine learning (GML not LML) ca</a:t>
            </a:r>
            <a:r>
              <a:rPr lang="en-US" sz="2100" b="1" dirty="0"/>
              <a:t>n benefit from HPC style interconnects </a:t>
            </a:r>
            <a:r>
              <a:rPr lang="en-US" sz="2100" dirty="0"/>
              <a:t>and </a:t>
            </a:r>
            <a:r>
              <a:rPr lang="en-US" sz="2100" b="1" dirty="0"/>
              <a:t>architectures </a:t>
            </a:r>
            <a:r>
              <a:rPr lang="en-US" sz="2100" dirty="0"/>
              <a:t>as seen in GPU-based deep learning </a:t>
            </a:r>
          </a:p>
          <a:p>
            <a:pPr lvl="1"/>
            <a:r>
              <a:rPr lang="en-US" sz="2100" dirty="0"/>
              <a:t>So commodity clouds not necessarily best</a:t>
            </a:r>
          </a:p>
          <a:p>
            <a:endParaRPr lang="en-US" sz="2100" dirty="0"/>
          </a:p>
        </p:txBody>
      </p:sp>
      <p:sp>
        <p:nvSpPr>
          <p:cNvPr id="4" name="Date Placeholder 3"/>
          <p:cNvSpPr>
            <a:spLocks noGrp="1"/>
          </p:cNvSpPr>
          <p:nvPr>
            <p:ph type="dt" sz="half" idx="2"/>
          </p:nvPr>
        </p:nvSpPr>
        <p:spPr/>
        <p:txBody>
          <a:bodyPr/>
          <a:lstStyle/>
          <a:p>
            <a:fld id="{A7C85C69-D65A-4527-A7A3-A92B00F8E1A0}" type="datetime1">
              <a:rPr lang="en-US" smtClean="0">
                <a:solidFill>
                  <a:srgbClr val="000000">
                    <a:tint val="75000"/>
                  </a:srgbClr>
                </a:solidFill>
              </a:rPr>
              <a:t>9/15/2016</a:t>
            </a:fld>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340370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62000"/>
          </a:xfrm>
        </p:spPr>
        <p:txBody>
          <a:bodyPr/>
          <a:lstStyle/>
          <a:p>
            <a:pPr algn="ctr"/>
            <a:r>
              <a:rPr lang="en-US" sz="3200" dirty="0"/>
              <a:t>Why Connect (“Converge”) Big Data and HPC</a:t>
            </a:r>
          </a:p>
        </p:txBody>
      </p:sp>
      <p:sp>
        <p:nvSpPr>
          <p:cNvPr id="3" name="Content Placeholder 2"/>
          <p:cNvSpPr>
            <a:spLocks noGrp="1"/>
          </p:cNvSpPr>
          <p:nvPr>
            <p:ph idx="1"/>
          </p:nvPr>
        </p:nvSpPr>
        <p:spPr>
          <a:xfrm>
            <a:off x="76199" y="685800"/>
            <a:ext cx="9067800" cy="5334000"/>
          </a:xfrm>
        </p:spPr>
        <p:txBody>
          <a:bodyPr/>
          <a:lstStyle/>
          <a:p>
            <a:r>
              <a:rPr lang="en-US" sz="1800" dirty="0"/>
              <a:t>Two major trends in computing systems are </a:t>
            </a:r>
          </a:p>
          <a:p>
            <a:pPr lvl="1"/>
            <a:r>
              <a:rPr lang="en-US" sz="1800" b="1" dirty="0"/>
              <a:t>Growth in high performance computing (HPC</a:t>
            </a:r>
            <a:r>
              <a:rPr lang="en-US" sz="1800" dirty="0"/>
              <a:t>) with an international exascale initiative (China in the lead)</a:t>
            </a:r>
          </a:p>
          <a:p>
            <a:pPr lvl="1"/>
            <a:r>
              <a:rPr lang="en-US" sz="1800" b="1" dirty="0"/>
              <a:t>Big data </a:t>
            </a:r>
            <a:r>
              <a:rPr lang="en-US" sz="1800" dirty="0"/>
              <a:t>phenomenon with an accompanying </a:t>
            </a:r>
            <a:r>
              <a:rPr lang="en-US" sz="1800" b="1" dirty="0"/>
              <a:t>cloud</a:t>
            </a:r>
            <a:r>
              <a:rPr lang="en-US" sz="1800" dirty="0"/>
              <a:t> infrastructure of well publicized dramatic and increasing size and sophistication.</a:t>
            </a:r>
          </a:p>
          <a:p>
            <a:r>
              <a:rPr lang="en-US" sz="1800" dirty="0"/>
              <a:t>Note “Big Data” largely an </a:t>
            </a:r>
            <a:r>
              <a:rPr lang="en-US" sz="1800" b="1" dirty="0"/>
              <a:t>industry initiative </a:t>
            </a:r>
            <a:r>
              <a:rPr lang="en-US" sz="1800" dirty="0"/>
              <a:t>although software used is often open source</a:t>
            </a:r>
          </a:p>
          <a:p>
            <a:pPr lvl="1"/>
            <a:r>
              <a:rPr lang="en-US" sz="1800" dirty="0"/>
              <a:t>So </a:t>
            </a:r>
            <a:r>
              <a:rPr lang="en-US" sz="1800" b="1" dirty="0"/>
              <a:t>HPC</a:t>
            </a:r>
            <a:r>
              <a:rPr lang="en-US" sz="1800" dirty="0"/>
              <a:t> labels overlaps with “</a:t>
            </a:r>
            <a:r>
              <a:rPr lang="en-US" sz="1800" b="1" dirty="0"/>
              <a:t>research</a:t>
            </a:r>
            <a:r>
              <a:rPr lang="en-US" sz="1800" dirty="0"/>
              <a:t>” e.g. HPC community largely responsible for Astronomy and Accelerator (LHC, Belle, BEPC ..) data analysis</a:t>
            </a:r>
          </a:p>
          <a:p>
            <a:r>
              <a:rPr lang="en-US" sz="1800" dirty="0"/>
              <a:t>Merge HPC and Big Data to get</a:t>
            </a:r>
          </a:p>
          <a:p>
            <a:pPr lvl="1"/>
            <a:r>
              <a:rPr lang="en-US" sz="1800" dirty="0"/>
              <a:t>More efficient sharing of </a:t>
            </a:r>
            <a:r>
              <a:rPr lang="en-US" sz="1800" b="1" dirty="0"/>
              <a:t>large scale resources </a:t>
            </a:r>
            <a:r>
              <a:rPr lang="en-US" sz="1800" dirty="0"/>
              <a:t>running simulations and data analytics</a:t>
            </a:r>
          </a:p>
          <a:p>
            <a:pPr lvl="1"/>
            <a:r>
              <a:rPr lang="en-US" sz="1800" b="1" dirty="0"/>
              <a:t>Higher performance Big Data algorithms</a:t>
            </a:r>
          </a:p>
          <a:p>
            <a:pPr lvl="1"/>
            <a:r>
              <a:rPr lang="en-US" sz="1800" b="1" dirty="0"/>
              <a:t>Richer software environment </a:t>
            </a:r>
            <a:r>
              <a:rPr lang="en-US" sz="1800" dirty="0"/>
              <a:t>for research community building on many big data tools</a:t>
            </a:r>
          </a:p>
          <a:p>
            <a:pPr lvl="1"/>
            <a:r>
              <a:rPr lang="en-US" sz="1800" dirty="0"/>
              <a:t>Easier </a:t>
            </a:r>
            <a:r>
              <a:rPr lang="en-US" sz="1800" b="1" dirty="0"/>
              <a:t>sustainability model for HPC </a:t>
            </a:r>
            <a:r>
              <a:rPr lang="en-US" sz="1800" dirty="0"/>
              <a:t>– HPC does not have resources to build and maintain a full software stack</a:t>
            </a:r>
          </a:p>
          <a:p>
            <a:endParaRPr lang="en-US" sz="1800" dirty="0"/>
          </a:p>
          <a:p>
            <a:endParaRPr lang="en-US" sz="18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3</a:t>
            </a:fld>
            <a:endParaRPr lang="en-US" dirty="0">
              <a:solidFill>
                <a:prstClr val="black"/>
              </a:solidFill>
            </a:endParaRPr>
          </a:p>
        </p:txBody>
      </p:sp>
      <p:sp>
        <p:nvSpPr>
          <p:cNvPr id="5" name="Date Placeholder 4"/>
          <p:cNvSpPr>
            <a:spLocks noGrp="1"/>
          </p:cNvSpPr>
          <p:nvPr>
            <p:ph type="dt" sz="half" idx="2"/>
          </p:nvPr>
        </p:nvSpPr>
        <p:spPr/>
        <p:txBody>
          <a:bodyPr/>
          <a:lstStyle/>
          <a:p>
            <a:fld id="{217AE3B6-9865-4151-B1E8-6A5231E452B1}" type="datetime1">
              <a:rPr lang="en-US" smtClean="0"/>
              <a:t>9/15/2016</a:t>
            </a:fld>
            <a:endParaRPr lang="en-US"/>
          </a:p>
        </p:txBody>
      </p:sp>
    </p:spTree>
    <p:extLst>
      <p:ext uri="{BB962C8B-B14F-4D97-AF65-F5344CB8AC3E}">
        <p14:creationId xmlns:p14="http://schemas.microsoft.com/office/powerpoint/2010/main" val="17412490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E842B7C-6B34-4638-A14B-7D27419701CE}" type="datetime1">
              <a:rPr lang="en-US" smtClean="0"/>
              <a:t>9/15/2016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30</a:t>
            </a:fld>
            <a:endParaRPr lang="en-US"/>
          </a:p>
        </p:txBody>
      </p:sp>
      <p:sp>
        <p:nvSpPr>
          <p:cNvPr id="6" name="Title 5"/>
          <p:cNvSpPr>
            <a:spLocks noGrp="1"/>
          </p:cNvSpPr>
          <p:nvPr>
            <p:ph type="ctrTitle"/>
          </p:nvPr>
        </p:nvSpPr>
        <p:spPr/>
        <p:txBody>
          <a:bodyPr/>
          <a:lstStyle/>
          <a:p>
            <a:r>
              <a:rPr lang="en-US" dirty="0"/>
              <a:t>Some use of Analytics</a:t>
            </a:r>
          </a:p>
        </p:txBody>
      </p:sp>
      <p:sp>
        <p:nvSpPr>
          <p:cNvPr id="7" name="Subtitle 6"/>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58489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0327" y="0"/>
            <a:ext cx="8382000" cy="914400"/>
          </a:xfrm>
        </p:spPr>
        <p:txBody>
          <a:bodyPr/>
          <a:lstStyle/>
          <a:p>
            <a:r>
              <a:rPr lang="en-US" dirty="0"/>
              <a:t>Clustering</a:t>
            </a:r>
          </a:p>
        </p:txBody>
      </p:sp>
      <p:sp>
        <p:nvSpPr>
          <p:cNvPr id="7" name="Content Placeholder 6"/>
          <p:cNvSpPr>
            <a:spLocks noGrp="1"/>
          </p:cNvSpPr>
          <p:nvPr>
            <p:ph idx="1"/>
          </p:nvPr>
        </p:nvSpPr>
        <p:spPr>
          <a:xfrm>
            <a:off x="80560" y="762000"/>
            <a:ext cx="9063440" cy="5105400"/>
          </a:xfrm>
        </p:spPr>
        <p:txBody>
          <a:bodyPr/>
          <a:lstStyle/>
          <a:p>
            <a:r>
              <a:rPr lang="en-US" dirty="0"/>
              <a:t>The SPIDAL Library includes several clustering algorithms with sophisticated features</a:t>
            </a:r>
          </a:p>
          <a:p>
            <a:pPr lvl="1"/>
            <a:r>
              <a:rPr lang="en-US" dirty="0"/>
              <a:t>Deterministic Annealing</a:t>
            </a:r>
          </a:p>
          <a:p>
            <a:pPr lvl="1"/>
            <a:r>
              <a:rPr lang="en-US" dirty="0"/>
              <a:t>Radius cutoff in cluster membership</a:t>
            </a:r>
          </a:p>
          <a:p>
            <a:pPr lvl="1"/>
            <a:r>
              <a:rPr lang="en-US" dirty="0" err="1"/>
              <a:t>Elkans</a:t>
            </a:r>
            <a:r>
              <a:rPr lang="en-US" dirty="0"/>
              <a:t> algorithm using triangle inequality</a:t>
            </a:r>
          </a:p>
          <a:p>
            <a:r>
              <a:rPr lang="en-US" dirty="0"/>
              <a:t>They also cover two important cases</a:t>
            </a:r>
          </a:p>
          <a:p>
            <a:pPr lvl="1"/>
            <a:r>
              <a:rPr lang="en-US" dirty="0"/>
              <a:t>Points are </a:t>
            </a:r>
            <a:r>
              <a:rPr lang="en-US" b="1" dirty="0"/>
              <a:t>vectors </a:t>
            </a:r>
            <a:r>
              <a:rPr lang="en-US" dirty="0"/>
              <a:t>– algorithm O(N) for N points</a:t>
            </a:r>
          </a:p>
          <a:p>
            <a:pPr lvl="1"/>
            <a:r>
              <a:rPr lang="en-US" dirty="0"/>
              <a:t>Points </a:t>
            </a:r>
            <a:r>
              <a:rPr lang="en-US" b="1" dirty="0"/>
              <a:t>not vectors </a:t>
            </a:r>
            <a:r>
              <a:rPr lang="en-US" dirty="0"/>
              <a:t>– all we know is distance </a:t>
            </a:r>
            <a:r>
              <a:rPr lang="en-US" b="1" dirty="0">
                <a:solidFill>
                  <a:srgbClr val="FF0000"/>
                </a:solidFill>
                <a:sym typeface="Symbol"/>
              </a:rPr>
              <a:t></a:t>
            </a:r>
            <a:r>
              <a:rPr lang="en-US" b="1" dirty="0">
                <a:solidFill>
                  <a:srgbClr val="FF0000"/>
                </a:solidFill>
              </a:rPr>
              <a:t>(</a:t>
            </a:r>
            <a:r>
              <a:rPr lang="en-US" b="1" i="1" dirty="0" err="1">
                <a:solidFill>
                  <a:srgbClr val="FF0000"/>
                </a:solidFill>
              </a:rPr>
              <a:t>i</a:t>
            </a:r>
            <a:r>
              <a:rPr lang="en-US" b="1" dirty="0">
                <a:solidFill>
                  <a:srgbClr val="FF0000"/>
                </a:solidFill>
              </a:rPr>
              <a:t>, </a:t>
            </a:r>
            <a:r>
              <a:rPr lang="en-US" b="1" i="1" dirty="0">
                <a:solidFill>
                  <a:srgbClr val="FF0000"/>
                </a:solidFill>
              </a:rPr>
              <a:t>j</a:t>
            </a:r>
            <a:r>
              <a:rPr lang="en-US" b="1" dirty="0">
                <a:solidFill>
                  <a:srgbClr val="FF0000"/>
                </a:solidFill>
              </a:rPr>
              <a:t>) </a:t>
            </a:r>
            <a:r>
              <a:rPr lang="en-US" dirty="0"/>
              <a:t>between each pair of points </a:t>
            </a:r>
            <a:r>
              <a:rPr lang="en-US" i="1" dirty="0" err="1"/>
              <a:t>i</a:t>
            </a:r>
            <a:r>
              <a:rPr lang="en-US" dirty="0"/>
              <a:t> and </a:t>
            </a:r>
            <a:r>
              <a:rPr lang="en-US" i="1" dirty="0"/>
              <a:t>j</a:t>
            </a:r>
            <a:r>
              <a:rPr lang="en-US" dirty="0"/>
              <a:t>. algorithm O(N</a:t>
            </a:r>
            <a:r>
              <a:rPr lang="en-US" baseline="30000" dirty="0"/>
              <a:t>2</a:t>
            </a:r>
            <a:r>
              <a:rPr lang="en-US" dirty="0"/>
              <a:t>) for N points</a:t>
            </a:r>
          </a:p>
          <a:p>
            <a:r>
              <a:rPr lang="en-US" dirty="0"/>
              <a:t>We find </a:t>
            </a:r>
            <a:r>
              <a:rPr lang="en-US" b="1" dirty="0"/>
              <a:t>visualization</a:t>
            </a:r>
            <a:r>
              <a:rPr lang="en-US" dirty="0"/>
              <a:t> important to judge quality of clustering</a:t>
            </a:r>
          </a:p>
          <a:p>
            <a:r>
              <a:rPr lang="en-US" dirty="0"/>
              <a:t>As data typically not 2D or 3D, we use </a:t>
            </a:r>
            <a:r>
              <a:rPr lang="en-US" b="1" dirty="0"/>
              <a:t>dimension reduction </a:t>
            </a:r>
            <a:r>
              <a:rPr lang="en-US" dirty="0"/>
              <a:t>to project data so we can then view it</a:t>
            </a:r>
          </a:p>
          <a:p>
            <a:r>
              <a:rPr lang="en-US" dirty="0"/>
              <a:t>Have a browser viewer</a:t>
            </a:r>
            <a:r>
              <a:rPr lang="en-US" b="1" dirty="0"/>
              <a:t> </a:t>
            </a:r>
            <a:r>
              <a:rPr lang="en-US" b="1" dirty="0" err="1"/>
              <a:t>WebPlotViz</a:t>
            </a:r>
            <a:r>
              <a:rPr lang="en-US" b="1" dirty="0"/>
              <a:t> </a:t>
            </a:r>
            <a:r>
              <a:rPr lang="en-US" dirty="0"/>
              <a:t>that replaces an older Windows system</a:t>
            </a:r>
          </a:p>
          <a:p>
            <a:pPr lvl="1"/>
            <a:endParaRPr lang="en-US" dirty="0"/>
          </a:p>
          <a:p>
            <a:pPr lvl="1"/>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31</a:t>
            </a:fld>
            <a:endParaRPr lang="en-US"/>
          </a:p>
        </p:txBody>
      </p:sp>
      <p:sp>
        <p:nvSpPr>
          <p:cNvPr id="4" name="Date Placeholder 3"/>
          <p:cNvSpPr>
            <a:spLocks noGrp="1"/>
          </p:cNvSpPr>
          <p:nvPr>
            <p:ph type="dt" sz="half" idx="2"/>
          </p:nvPr>
        </p:nvSpPr>
        <p:spPr/>
        <p:txBody>
          <a:bodyPr/>
          <a:lstStyle/>
          <a:p>
            <a:fld id="{A87E0791-6F8F-453A-AD1B-D7ED0DF13984}" type="datetime1">
              <a:rPr lang="en-US" smtClean="0"/>
              <a:t>9/15/2016</a:t>
            </a:fld>
            <a:endParaRPr lang="en-US"/>
          </a:p>
        </p:txBody>
      </p:sp>
    </p:spTree>
    <p:extLst>
      <p:ext uri="{BB962C8B-B14F-4D97-AF65-F5344CB8AC3E}">
        <p14:creationId xmlns:p14="http://schemas.microsoft.com/office/powerpoint/2010/main" val="3212031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9200" y="-12837"/>
            <a:ext cx="6345849" cy="751840"/>
          </a:xfrm>
        </p:spPr>
        <p:txBody>
          <a:bodyPr>
            <a:normAutofit/>
          </a:bodyPr>
          <a:lstStyle/>
          <a:p>
            <a:r>
              <a:rPr lang="en-US" dirty="0"/>
              <a:t>2D Vector Clustering with cutoff at 3 </a:t>
            </a:r>
            <a:r>
              <a:rPr lang="el-GR" dirty="0">
                <a:latin typeface="Century Gothic" panose="020B0502020202020204" pitchFamily="34" charset="0"/>
              </a:rPr>
              <a:t>σ</a:t>
            </a:r>
            <a:endParaRPr lang="en-US" dirty="0"/>
          </a:p>
        </p:txBody>
      </p:sp>
      <p:sp>
        <p:nvSpPr>
          <p:cNvPr id="5" name="Slide Number Placeholder 4"/>
          <p:cNvSpPr>
            <a:spLocks noGrp="1"/>
          </p:cNvSpPr>
          <p:nvPr>
            <p:ph type="sldNum" sz="quarter" idx="12"/>
          </p:nvPr>
        </p:nvSpPr>
        <p:spPr/>
        <p:txBody>
          <a:bodyPr/>
          <a:lstStyle/>
          <a:p>
            <a:fld id="{29CB78FB-1415-9B4D-996E-11F146E2B0ED}" type="slidenum">
              <a:rPr lang="en-US" smtClean="0"/>
              <a:t>32</a:t>
            </a:fld>
            <a:endParaRPr lang="en-US"/>
          </a:p>
        </p:txBody>
      </p:sp>
      <p:sp>
        <p:nvSpPr>
          <p:cNvPr id="4" name="Date Placeholder 3"/>
          <p:cNvSpPr>
            <a:spLocks noGrp="1"/>
          </p:cNvSpPr>
          <p:nvPr>
            <p:ph type="dt" sz="half" idx="2"/>
          </p:nvPr>
        </p:nvSpPr>
        <p:spPr/>
        <p:txBody>
          <a:bodyPr/>
          <a:lstStyle/>
          <a:p>
            <a:fld id="{5DEBA86F-28CD-4493-AE80-A102BD1FA05C}" type="datetime1">
              <a:rPr lang="en-US" smtClean="0"/>
              <a:t>9/15/2016</a:t>
            </a:fld>
            <a:endParaRPr lang="en-US"/>
          </a:p>
        </p:txBody>
      </p:sp>
      <p:sp>
        <p:nvSpPr>
          <p:cNvPr id="20" name="TextBox 19"/>
          <p:cNvSpPr txBox="1"/>
          <p:nvPr/>
        </p:nvSpPr>
        <p:spPr>
          <a:xfrm>
            <a:off x="0" y="1248593"/>
            <a:ext cx="9191072" cy="646331"/>
          </a:xfrm>
          <a:prstGeom prst="rect">
            <a:avLst/>
          </a:prstGeom>
          <a:solidFill>
            <a:schemeClr val="tx1"/>
          </a:solidFill>
        </p:spPr>
        <p:txBody>
          <a:bodyPr wrap="square" rtlCol="0">
            <a:spAutoFit/>
          </a:bodyPr>
          <a:lstStyle/>
          <a:p>
            <a:r>
              <a:rPr lang="en-US" sz="1800" i="0" dirty="0">
                <a:solidFill>
                  <a:schemeClr val="bg1"/>
                </a:solidFill>
              </a:rPr>
              <a:t>LCMS Mass Spectrometer Peak Clustering. Charge 2 Sample with 10.9 million points and 420,000 clusters visualized in </a:t>
            </a:r>
            <a:r>
              <a:rPr lang="en-US" sz="1800" i="0" dirty="0" err="1">
                <a:solidFill>
                  <a:schemeClr val="bg1"/>
                </a:solidFill>
              </a:rPr>
              <a:t>WebPlotViz</a:t>
            </a:r>
            <a:endParaRPr lang="en-US" sz="1800" i="0" dirty="0">
              <a:solidFill>
                <a:schemeClr val="bg1"/>
              </a:solidFill>
            </a:endParaRPr>
          </a:p>
        </p:txBody>
      </p:sp>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l="35833" r="26667"/>
          <a:stretch/>
        </p:blipFill>
        <p:spPr>
          <a:xfrm>
            <a:off x="8298" y="1879706"/>
            <a:ext cx="9135702" cy="4978294"/>
          </a:xfrm>
          <a:prstGeom prst="rect">
            <a:avLst/>
          </a:prstGeom>
        </p:spPr>
      </p:pic>
      <p:sp>
        <p:nvSpPr>
          <p:cNvPr id="23" name="TextBox 22"/>
          <p:cNvSpPr txBox="1"/>
          <p:nvPr/>
        </p:nvSpPr>
        <p:spPr>
          <a:xfrm>
            <a:off x="196158" y="631429"/>
            <a:ext cx="8752113" cy="461665"/>
          </a:xfrm>
          <a:prstGeom prst="rect">
            <a:avLst/>
          </a:prstGeom>
          <a:noFill/>
        </p:spPr>
        <p:txBody>
          <a:bodyPr wrap="square" rtlCol="0">
            <a:spAutoFit/>
          </a:bodyPr>
          <a:lstStyle/>
          <a:p>
            <a:r>
              <a:rPr lang="en-US" dirty="0"/>
              <a:t>Orange Star – outside all clusters; yellow circle cluster centers</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3" y="2971800"/>
            <a:ext cx="9144000" cy="3739848"/>
          </a:xfrm>
          <a:prstGeom prst="rect">
            <a:avLst/>
          </a:prstGeom>
        </p:spPr>
      </p:pic>
      <p:grpSp>
        <p:nvGrpSpPr>
          <p:cNvPr id="29" name="Group 28"/>
          <p:cNvGrpSpPr/>
          <p:nvPr/>
        </p:nvGrpSpPr>
        <p:grpSpPr>
          <a:xfrm>
            <a:off x="8298" y="1836396"/>
            <a:ext cx="9152298" cy="2222750"/>
            <a:chOff x="0" y="3251903"/>
            <a:chExt cx="9152298" cy="222275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8" y="3606097"/>
              <a:ext cx="9144000" cy="1868556"/>
            </a:xfrm>
            <a:prstGeom prst="rect">
              <a:avLst/>
            </a:prstGeom>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251903"/>
              <a:ext cx="9144000" cy="354194"/>
            </a:xfrm>
            <a:prstGeom prst="rect">
              <a:avLst/>
            </a:prstGeom>
          </p:spPr>
        </p:pic>
      </p:grpSp>
    </p:spTree>
    <p:extLst>
      <p:ext uri="{BB962C8B-B14F-4D97-AF65-F5344CB8AC3E}">
        <p14:creationId xmlns:p14="http://schemas.microsoft.com/office/powerpoint/2010/main" val="9761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973" y="3858"/>
            <a:ext cx="8382000" cy="758142"/>
          </a:xfrm>
        </p:spPr>
        <p:txBody>
          <a:bodyPr/>
          <a:lstStyle/>
          <a:p>
            <a:r>
              <a:rPr lang="en-US" b="1" dirty="0"/>
              <a:t>Dimension Reduction </a:t>
            </a:r>
          </a:p>
        </p:txBody>
      </p:sp>
      <p:sp>
        <p:nvSpPr>
          <p:cNvPr id="3" name="Content Placeholder 2"/>
          <p:cNvSpPr>
            <a:spLocks noGrp="1"/>
          </p:cNvSpPr>
          <p:nvPr>
            <p:ph idx="1"/>
          </p:nvPr>
        </p:nvSpPr>
        <p:spPr>
          <a:xfrm>
            <a:off x="0" y="609600"/>
            <a:ext cx="9144000" cy="5484358"/>
          </a:xfrm>
        </p:spPr>
        <p:txBody>
          <a:bodyPr>
            <a:normAutofit fontScale="85000" lnSpcReduction="20000"/>
          </a:bodyPr>
          <a:lstStyle/>
          <a:p>
            <a:pPr marL="347472" indent="-347472">
              <a:lnSpc>
                <a:spcPct val="120000"/>
              </a:lnSpc>
              <a:spcBef>
                <a:spcPts val="480"/>
              </a:spcBef>
            </a:pPr>
            <a:r>
              <a:rPr lang="en-US" sz="2400" b="1" dirty="0"/>
              <a:t>Principal </a:t>
            </a:r>
            <a:r>
              <a:rPr lang="en-US" sz="2600" b="1" dirty="0"/>
              <a:t>Component</a:t>
            </a:r>
            <a:r>
              <a:rPr lang="en-US" sz="2400" b="1" dirty="0"/>
              <a:t> Analysis </a:t>
            </a:r>
            <a:r>
              <a:rPr lang="en-US" sz="2400" dirty="0"/>
              <a:t>(linear mapping) and </a:t>
            </a:r>
            <a:r>
              <a:rPr lang="en-US" sz="2400" b="1" dirty="0"/>
              <a:t>Multidimensional Scaling MDS </a:t>
            </a:r>
            <a:r>
              <a:rPr lang="en-US" sz="2400" dirty="0"/>
              <a:t>(nonlinear and applicable to non-Euclidean spaces) are methods to map abstract spaces to three dimensions for visualization</a:t>
            </a:r>
          </a:p>
          <a:p>
            <a:pPr marL="747522" lvl="2" indent="-347472">
              <a:lnSpc>
                <a:spcPct val="120000"/>
              </a:lnSpc>
              <a:spcBef>
                <a:spcPts val="480"/>
              </a:spcBef>
            </a:pPr>
            <a:r>
              <a:rPr lang="en-US" sz="2300" dirty="0"/>
              <a:t>Both run well in parallel and give great results</a:t>
            </a:r>
          </a:p>
          <a:p>
            <a:pPr marL="347472" indent="-347472">
              <a:lnSpc>
                <a:spcPct val="120000"/>
              </a:lnSpc>
              <a:spcBef>
                <a:spcPts val="480"/>
              </a:spcBef>
            </a:pPr>
            <a:r>
              <a:rPr lang="en-US" sz="2400" b="1" dirty="0" err="1"/>
              <a:t>Semimetric</a:t>
            </a:r>
            <a:r>
              <a:rPr lang="en-US" sz="2400" b="1" dirty="0"/>
              <a:t> spaces </a:t>
            </a:r>
            <a:r>
              <a:rPr lang="en-US" sz="2400" dirty="0"/>
              <a:t>have pairwise distances defined between points in space </a:t>
            </a:r>
            <a:r>
              <a:rPr lang="en-US" sz="2400" b="1" dirty="0">
                <a:solidFill>
                  <a:srgbClr val="FF0000"/>
                </a:solidFill>
                <a:sym typeface="Symbol"/>
              </a:rPr>
              <a:t></a:t>
            </a:r>
            <a:r>
              <a:rPr lang="en-US" sz="2400" b="1" dirty="0">
                <a:solidFill>
                  <a:srgbClr val="FF0000"/>
                </a:solidFill>
              </a:rPr>
              <a:t>(</a:t>
            </a:r>
            <a:r>
              <a:rPr lang="en-US" sz="2400" b="1" i="1" dirty="0" err="1">
                <a:solidFill>
                  <a:srgbClr val="FF0000"/>
                </a:solidFill>
              </a:rPr>
              <a:t>i</a:t>
            </a:r>
            <a:r>
              <a:rPr lang="en-US" sz="2400" b="1" dirty="0">
                <a:solidFill>
                  <a:srgbClr val="FF0000"/>
                </a:solidFill>
              </a:rPr>
              <a:t>, </a:t>
            </a:r>
            <a:r>
              <a:rPr lang="en-US" sz="2400" b="1" i="1" dirty="0">
                <a:solidFill>
                  <a:srgbClr val="FF0000"/>
                </a:solidFill>
              </a:rPr>
              <a:t>j</a:t>
            </a:r>
            <a:r>
              <a:rPr lang="en-US" sz="2400" b="1" dirty="0">
                <a:solidFill>
                  <a:srgbClr val="FF0000"/>
                </a:solidFill>
              </a:rPr>
              <a:t>) </a:t>
            </a:r>
          </a:p>
          <a:p>
            <a:pPr marL="347472" indent="-347472">
              <a:lnSpc>
                <a:spcPct val="120000"/>
              </a:lnSpc>
              <a:spcBef>
                <a:spcPts val="480"/>
              </a:spcBef>
            </a:pPr>
            <a:r>
              <a:rPr lang="en-US" sz="2400" dirty="0"/>
              <a:t>But data is typically in a high dimensional or non vector space so use dimension reduction. Associate each point </a:t>
            </a:r>
            <a:r>
              <a:rPr lang="en-US" sz="2400" i="1" dirty="0" err="1"/>
              <a:t>i</a:t>
            </a:r>
            <a:r>
              <a:rPr lang="en-US" sz="2400" dirty="0"/>
              <a:t> with a vector </a:t>
            </a:r>
            <a:r>
              <a:rPr lang="en-US" sz="2400" u="sng" dirty="0"/>
              <a:t>X</a:t>
            </a:r>
            <a:r>
              <a:rPr lang="en-US" sz="2400" i="1" baseline="-25000" dirty="0"/>
              <a:t>i</a:t>
            </a:r>
            <a:r>
              <a:rPr lang="en-US" sz="2400" i="1" dirty="0"/>
              <a:t> </a:t>
            </a:r>
            <a:r>
              <a:rPr lang="en-US" sz="2400" dirty="0"/>
              <a:t>in a Euclidean space of dimension K so that </a:t>
            </a:r>
            <a:r>
              <a:rPr lang="en-US" sz="2400" b="1" dirty="0">
                <a:solidFill>
                  <a:srgbClr val="FF0000"/>
                </a:solidFill>
                <a:sym typeface="Symbol"/>
              </a:rPr>
              <a:t></a:t>
            </a:r>
            <a:r>
              <a:rPr lang="en-US" sz="2400" b="1" dirty="0">
                <a:solidFill>
                  <a:srgbClr val="FF0000"/>
                </a:solidFill>
              </a:rPr>
              <a:t>(</a:t>
            </a:r>
            <a:r>
              <a:rPr lang="en-US" sz="2400" b="1" i="1" dirty="0" err="1">
                <a:solidFill>
                  <a:srgbClr val="FF0000"/>
                </a:solidFill>
              </a:rPr>
              <a:t>i</a:t>
            </a:r>
            <a:r>
              <a:rPr lang="en-US" sz="2400" b="1" dirty="0">
                <a:solidFill>
                  <a:srgbClr val="FF0000"/>
                </a:solidFill>
              </a:rPr>
              <a:t>, </a:t>
            </a:r>
            <a:r>
              <a:rPr lang="en-US" sz="2400" b="1" i="1" dirty="0">
                <a:solidFill>
                  <a:srgbClr val="FF0000"/>
                </a:solidFill>
              </a:rPr>
              <a:t>j</a:t>
            </a:r>
            <a:r>
              <a:rPr lang="en-US" sz="2400" b="1" dirty="0">
                <a:solidFill>
                  <a:srgbClr val="FF0000"/>
                </a:solidFill>
              </a:rPr>
              <a:t>) </a:t>
            </a:r>
            <a:r>
              <a:rPr lang="el-GR" altLang="ja-JP" sz="2400" b="1" dirty="0">
                <a:solidFill>
                  <a:srgbClr val="FF0000"/>
                </a:solidFill>
                <a:ea typeface="ＭＳ Ｐゴシック" pitchFamily="-112" charset="-128"/>
                <a:sym typeface="Symbol" panose="05050102010706020507" pitchFamily="18" charset="2"/>
              </a:rPr>
              <a:t></a:t>
            </a:r>
            <a:r>
              <a:rPr lang="en-US" altLang="ja-JP" sz="2400" b="1" dirty="0">
                <a:solidFill>
                  <a:srgbClr val="FF0000"/>
                </a:solidFill>
                <a:ea typeface="ＭＳ Ｐゴシック" pitchFamily="-112" charset="-128"/>
              </a:rPr>
              <a:t> d(</a:t>
            </a:r>
            <a:r>
              <a:rPr lang="en-US" altLang="ja-JP" sz="2400" b="1" u="sng" dirty="0">
                <a:solidFill>
                  <a:srgbClr val="FF0000"/>
                </a:solidFill>
                <a:ea typeface="ＭＳ Ｐゴシック" pitchFamily="-112" charset="-128"/>
              </a:rPr>
              <a:t>X</a:t>
            </a:r>
            <a:r>
              <a:rPr lang="en-US" altLang="ja-JP" sz="2400" b="1" i="1" baseline="-25000" dirty="0">
                <a:solidFill>
                  <a:srgbClr val="FF0000"/>
                </a:solidFill>
                <a:ea typeface="ＭＳ Ｐゴシック" pitchFamily="-112" charset="-128"/>
              </a:rPr>
              <a:t>i </a:t>
            </a:r>
            <a:r>
              <a:rPr lang="en-US" altLang="ja-JP" sz="2400" b="1" i="1" dirty="0">
                <a:solidFill>
                  <a:srgbClr val="FF0000"/>
                </a:solidFill>
                <a:ea typeface="ＭＳ Ｐゴシック" pitchFamily="-112" charset="-128"/>
              </a:rPr>
              <a:t>, </a:t>
            </a:r>
            <a:r>
              <a:rPr lang="en-US" altLang="ja-JP" sz="2400" b="1" u="sng" dirty="0" err="1">
                <a:solidFill>
                  <a:srgbClr val="FF0000"/>
                </a:solidFill>
                <a:ea typeface="ＭＳ Ｐゴシック" pitchFamily="-112" charset="-128"/>
              </a:rPr>
              <a:t>X</a:t>
            </a:r>
            <a:r>
              <a:rPr lang="en-US" altLang="ja-JP" sz="2400" b="1" i="1" baseline="-25000" dirty="0" err="1">
                <a:solidFill>
                  <a:srgbClr val="FF0000"/>
                </a:solidFill>
                <a:ea typeface="ＭＳ Ｐゴシック" pitchFamily="-112" charset="-128"/>
              </a:rPr>
              <a:t>j</a:t>
            </a:r>
            <a:r>
              <a:rPr lang="en-US" altLang="ja-JP" sz="2400" b="1" dirty="0">
                <a:solidFill>
                  <a:srgbClr val="FF0000"/>
                </a:solidFill>
                <a:ea typeface="ＭＳ Ｐゴシック" pitchFamily="-112" charset="-128"/>
              </a:rPr>
              <a:t>) </a:t>
            </a:r>
            <a:r>
              <a:rPr lang="en-US" altLang="ja-JP" sz="2400" dirty="0"/>
              <a:t>where </a:t>
            </a:r>
            <a:r>
              <a:rPr lang="en-US" altLang="ja-JP" sz="2400" dirty="0">
                <a:ea typeface="ＭＳ Ｐゴシック" pitchFamily="-112" charset="-128"/>
              </a:rPr>
              <a:t>d(</a:t>
            </a:r>
            <a:r>
              <a:rPr lang="en-US" altLang="ja-JP" sz="2400" u="sng" dirty="0">
                <a:ea typeface="ＭＳ Ｐゴシック" pitchFamily="-112" charset="-128"/>
              </a:rPr>
              <a:t>X</a:t>
            </a:r>
            <a:r>
              <a:rPr lang="en-US" altLang="ja-JP" sz="2400" i="1" baseline="-25000" dirty="0">
                <a:ea typeface="ＭＳ Ｐゴシック" pitchFamily="-112" charset="-128"/>
              </a:rPr>
              <a:t>i </a:t>
            </a:r>
            <a:r>
              <a:rPr lang="en-US" altLang="ja-JP" sz="2400" i="1" dirty="0">
                <a:ea typeface="ＭＳ Ｐゴシック" pitchFamily="-112" charset="-128"/>
              </a:rPr>
              <a:t>, </a:t>
            </a:r>
            <a:r>
              <a:rPr lang="en-US" altLang="ja-JP" sz="2400" u="sng" dirty="0" err="1">
                <a:ea typeface="ＭＳ Ｐゴシック" pitchFamily="-112" charset="-128"/>
              </a:rPr>
              <a:t>X</a:t>
            </a:r>
            <a:r>
              <a:rPr lang="en-US" altLang="ja-JP" sz="2400" i="1" baseline="-25000" dirty="0" err="1">
                <a:ea typeface="ＭＳ Ｐゴシック" pitchFamily="-112" charset="-128"/>
              </a:rPr>
              <a:t>j</a:t>
            </a:r>
            <a:r>
              <a:rPr lang="en-US" altLang="ja-JP" sz="2400" dirty="0">
                <a:ea typeface="ＭＳ Ｐゴシック" pitchFamily="-112" charset="-128"/>
              </a:rPr>
              <a:t>)</a:t>
            </a:r>
            <a:r>
              <a:rPr lang="en-US" altLang="ja-JP" sz="2400" dirty="0"/>
              <a:t> is Euclidean distance between mapped points </a:t>
            </a:r>
            <a:r>
              <a:rPr lang="en-US" altLang="ja-JP" sz="2400" i="1" dirty="0" err="1"/>
              <a:t>i</a:t>
            </a:r>
            <a:r>
              <a:rPr lang="en-US" altLang="ja-JP" sz="2400" dirty="0"/>
              <a:t> and </a:t>
            </a:r>
            <a:r>
              <a:rPr lang="en-US" altLang="ja-JP" sz="2400" i="1" dirty="0"/>
              <a:t>j </a:t>
            </a:r>
            <a:r>
              <a:rPr lang="en-US" altLang="ja-JP" sz="2400" dirty="0"/>
              <a:t>in K dimensional space.</a:t>
            </a:r>
          </a:p>
          <a:p>
            <a:pPr marL="747522" lvl="2" indent="-347472">
              <a:lnSpc>
                <a:spcPct val="120000"/>
              </a:lnSpc>
              <a:spcBef>
                <a:spcPts val="480"/>
              </a:spcBef>
            </a:pPr>
            <a:r>
              <a:rPr lang="en-US" sz="2300" dirty="0"/>
              <a:t>K = 3 natural for visualization but other values interesting</a:t>
            </a:r>
          </a:p>
          <a:p>
            <a:pPr marL="347472" indent="-347472">
              <a:lnSpc>
                <a:spcPct val="120000"/>
              </a:lnSpc>
              <a:spcBef>
                <a:spcPts val="480"/>
              </a:spcBef>
            </a:pPr>
            <a:r>
              <a:rPr lang="en-US" sz="2400" dirty="0"/>
              <a:t>Principal Component analysis is best known dimension reduction approach but a) linear b) requires original points in a vector space</a:t>
            </a:r>
          </a:p>
          <a:p>
            <a:pPr marL="347472" indent="-347472">
              <a:lnSpc>
                <a:spcPct val="120000"/>
              </a:lnSpc>
              <a:spcBef>
                <a:spcPts val="480"/>
              </a:spcBef>
            </a:pPr>
            <a:r>
              <a:rPr lang="en-US" sz="2400" dirty="0"/>
              <a:t>There are many other nonlinear vector space methods such as GTM Generative Topographic Mapping</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33</a:t>
            </a:fld>
            <a:endParaRPr lang="en-US" dirty="0"/>
          </a:p>
        </p:txBody>
      </p:sp>
      <p:sp>
        <p:nvSpPr>
          <p:cNvPr id="5" name="Date Placeholder 4"/>
          <p:cNvSpPr>
            <a:spLocks noGrp="1"/>
          </p:cNvSpPr>
          <p:nvPr>
            <p:ph type="dt" sz="half" idx="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874968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646" y="-21561"/>
            <a:ext cx="8382000" cy="783561"/>
          </a:xfrm>
        </p:spPr>
        <p:txBody>
          <a:bodyPr/>
          <a:lstStyle/>
          <a:p>
            <a:r>
              <a:rPr lang="en-US" b="1" dirty="0"/>
              <a:t>WDA-SMACOF “Best” MDS</a:t>
            </a:r>
          </a:p>
        </p:txBody>
      </p:sp>
      <p:sp>
        <p:nvSpPr>
          <p:cNvPr id="3" name="Content Placeholder 2"/>
          <p:cNvSpPr>
            <a:spLocks noGrp="1"/>
          </p:cNvSpPr>
          <p:nvPr>
            <p:ph idx="1"/>
          </p:nvPr>
        </p:nvSpPr>
        <p:spPr>
          <a:xfrm>
            <a:off x="271915" y="609600"/>
            <a:ext cx="8380412" cy="4759325"/>
          </a:xfrm>
        </p:spPr>
        <p:txBody>
          <a:bodyPr>
            <a:noAutofit/>
          </a:bodyPr>
          <a:lstStyle/>
          <a:p>
            <a:pPr marL="347472" indent="-347472">
              <a:lnSpc>
                <a:spcPct val="120000"/>
              </a:lnSpc>
              <a:spcBef>
                <a:spcPts val="480"/>
              </a:spcBef>
            </a:pPr>
            <a:r>
              <a:rPr lang="en-US" sz="1800" dirty="0">
                <a:latin typeface="Arial" panose="020B0604020202020204" pitchFamily="34" charset="0"/>
                <a:cs typeface="Arial" panose="020B0604020202020204" pitchFamily="34" charset="0"/>
              </a:rPr>
              <a:t>MDS Minimizes </a:t>
            </a:r>
            <a:r>
              <a:rPr lang="en-US" altLang="ja-JP" sz="1800" dirty="0">
                <a:latin typeface="Arial" panose="020B0604020202020204" pitchFamily="34" charset="0"/>
                <a:ea typeface="ＭＳ Ｐゴシック" pitchFamily="-112" charset="-128"/>
                <a:cs typeface="Arial" panose="020B0604020202020204" pitchFamily="34" charset="0"/>
              </a:rPr>
              <a:t>Stress </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sym typeface="Symbol" pitchFamily="18" charset="2"/>
              </a:rPr>
              <a:t></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a:t>
            </a:r>
            <a:r>
              <a:rPr lang="en-US" altLang="ja-JP" sz="1800" b="1" u="sng" dirty="0">
                <a:solidFill>
                  <a:srgbClr val="FF0000"/>
                </a:solidFill>
                <a:latin typeface="Arial" panose="020B0604020202020204" pitchFamily="34" charset="0"/>
                <a:ea typeface="ＭＳ Ｐゴシック" pitchFamily="-112" charset="-128"/>
                <a:cs typeface="Arial" panose="020B0604020202020204" pitchFamily="34" charset="0"/>
              </a:rPr>
              <a:t>X</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 </a:t>
            </a:r>
            <a:r>
              <a:rPr lang="en-US" altLang="ja-JP" sz="1800" dirty="0">
                <a:latin typeface="Arial" panose="020B0604020202020204" pitchFamily="34" charset="0"/>
                <a:ea typeface="ＭＳ Ｐゴシック" pitchFamily="-112" charset="-128"/>
                <a:cs typeface="Arial" panose="020B0604020202020204" pitchFamily="34" charset="0"/>
              </a:rPr>
              <a:t>with </a:t>
            </a:r>
            <a:r>
              <a:rPr lang="en-US" sz="1800" dirty="0">
                <a:latin typeface="Arial" panose="020B0604020202020204" pitchFamily="34" charset="0"/>
                <a:cs typeface="Arial" panose="020B0604020202020204" pitchFamily="34" charset="0"/>
              </a:rPr>
              <a:t>pairwise distances </a:t>
            </a:r>
            <a:r>
              <a:rPr lang="en-US" sz="1800" b="1" dirty="0">
                <a:solidFill>
                  <a:srgbClr val="FF0000"/>
                </a:solidFill>
                <a:latin typeface="Arial" panose="020B0604020202020204" pitchFamily="34" charset="0"/>
                <a:cs typeface="Arial" panose="020B0604020202020204" pitchFamily="34" charset="0"/>
                <a:sym typeface="Symbol"/>
              </a:rPr>
              <a:t></a:t>
            </a:r>
            <a:r>
              <a:rPr lang="en-US" sz="1800" b="1" dirty="0">
                <a:solidFill>
                  <a:srgbClr val="FF0000"/>
                </a:solidFill>
                <a:latin typeface="Arial" panose="020B0604020202020204" pitchFamily="34" charset="0"/>
                <a:cs typeface="Arial" panose="020B0604020202020204" pitchFamily="34" charset="0"/>
              </a:rPr>
              <a:t>(</a:t>
            </a:r>
            <a:r>
              <a:rPr lang="en-US" sz="1800" b="1" i="1" dirty="0" err="1">
                <a:solidFill>
                  <a:srgbClr val="FF0000"/>
                </a:solidFill>
                <a:latin typeface="Arial" panose="020B0604020202020204" pitchFamily="34" charset="0"/>
                <a:cs typeface="Arial" panose="020B0604020202020204" pitchFamily="34" charset="0"/>
              </a:rPr>
              <a:t>i</a:t>
            </a:r>
            <a:r>
              <a:rPr lang="en-US" sz="1800" b="1" dirty="0">
                <a:solidFill>
                  <a:srgbClr val="FF0000"/>
                </a:solidFill>
                <a:latin typeface="Arial" panose="020B0604020202020204" pitchFamily="34" charset="0"/>
                <a:cs typeface="Arial" panose="020B0604020202020204" pitchFamily="34" charset="0"/>
              </a:rPr>
              <a:t>, </a:t>
            </a:r>
            <a:r>
              <a:rPr lang="en-US" sz="1800" b="1" i="1" dirty="0">
                <a:solidFill>
                  <a:srgbClr val="FF0000"/>
                </a:solidFill>
                <a:latin typeface="Arial" panose="020B0604020202020204" pitchFamily="34" charset="0"/>
                <a:cs typeface="Arial" panose="020B0604020202020204" pitchFamily="34" charset="0"/>
              </a:rPr>
              <a:t>j</a:t>
            </a:r>
            <a:r>
              <a:rPr lang="en-US" sz="1800" b="1" dirty="0">
                <a:solidFill>
                  <a:srgbClr val="FF0000"/>
                </a:solidFill>
                <a:latin typeface="Arial" panose="020B0604020202020204" pitchFamily="34" charset="0"/>
                <a:cs typeface="Arial" panose="020B0604020202020204" pitchFamily="34" charset="0"/>
              </a:rPr>
              <a:t>) </a:t>
            </a:r>
            <a:br>
              <a:rPr lang="en-US" altLang="ja-JP" sz="1800" dirty="0">
                <a:latin typeface="Arial" panose="020B0604020202020204" pitchFamily="34" charset="0"/>
                <a:ea typeface="ＭＳ Ｐゴシック" pitchFamily="-112" charset="-128"/>
                <a:cs typeface="Arial" panose="020B0604020202020204" pitchFamily="34" charset="0"/>
              </a:rPr>
            </a:br>
            <a:r>
              <a:rPr lang="en-US" altLang="ja-JP" sz="1800" b="1" dirty="0">
                <a:latin typeface="Arial" panose="020B0604020202020204" pitchFamily="34" charset="0"/>
                <a:ea typeface="ＭＳ Ｐゴシック" pitchFamily="-112" charset="-128"/>
                <a:cs typeface="Arial" panose="020B0604020202020204" pitchFamily="34" charset="0"/>
              </a:rPr>
              <a:t>	</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sym typeface="Symbol" pitchFamily="18" charset="2"/>
              </a:rPr>
              <a:t></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a:t>
            </a:r>
            <a:r>
              <a:rPr lang="en-US" altLang="ja-JP" sz="1800" b="1" u="sng" dirty="0">
                <a:solidFill>
                  <a:srgbClr val="FF0000"/>
                </a:solidFill>
                <a:latin typeface="Arial" panose="020B0604020202020204" pitchFamily="34" charset="0"/>
                <a:ea typeface="ＭＳ Ｐゴシック" pitchFamily="-112" charset="-128"/>
                <a:cs typeface="Arial" panose="020B0604020202020204" pitchFamily="34" charset="0"/>
              </a:rPr>
              <a:t>X</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 = </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sym typeface="Symbol" pitchFamily="18" charset="2"/>
              </a:rPr>
              <a:t></a:t>
            </a:r>
            <a:r>
              <a:rPr lang="en-US" altLang="ja-JP" sz="1800" b="1" i="1" baseline="-25000" dirty="0" err="1">
                <a:solidFill>
                  <a:srgbClr val="FF0000"/>
                </a:solidFill>
                <a:latin typeface="Arial" panose="020B0604020202020204" pitchFamily="34" charset="0"/>
                <a:ea typeface="ＭＳ Ｐゴシック" pitchFamily="-112" charset="-128"/>
                <a:cs typeface="Arial" panose="020B0604020202020204" pitchFamily="34" charset="0"/>
              </a:rPr>
              <a:t>i</a:t>
            </a:r>
            <a:r>
              <a:rPr lang="en-US" altLang="ja-JP" sz="1800" b="1" i="1" baseline="-25000" dirty="0">
                <a:solidFill>
                  <a:srgbClr val="FF0000"/>
                </a:solidFill>
                <a:latin typeface="Arial" panose="020B0604020202020204" pitchFamily="34" charset="0"/>
                <a:ea typeface="ＭＳ Ｐゴシック" pitchFamily="-112" charset="-128"/>
                <a:cs typeface="Arial" panose="020B0604020202020204" pitchFamily="34" charset="0"/>
              </a:rPr>
              <a:t>&lt;j=1</a:t>
            </a:r>
            <a:r>
              <a:rPr lang="en-US" altLang="ja-JP" sz="1800" b="1" i="1" baseline="30000" dirty="0">
                <a:solidFill>
                  <a:srgbClr val="FF0000"/>
                </a:solidFill>
                <a:latin typeface="Arial" panose="020B0604020202020204" pitchFamily="34" charset="0"/>
                <a:ea typeface="ＭＳ Ｐゴシック" pitchFamily="-112" charset="-128"/>
                <a:cs typeface="Arial" panose="020B0604020202020204" pitchFamily="34" charset="0"/>
              </a:rPr>
              <a:t>N</a:t>
            </a:r>
            <a:r>
              <a:rPr lang="en-US" altLang="ja-JP" sz="1800" b="1" i="1" dirty="0">
                <a:solidFill>
                  <a:srgbClr val="FF0000"/>
                </a:solidFill>
                <a:latin typeface="Arial" panose="020B0604020202020204" pitchFamily="34" charset="0"/>
                <a:ea typeface="ＭＳ Ｐゴシック" pitchFamily="-112" charset="-128"/>
                <a:cs typeface="Arial" panose="020B0604020202020204" pitchFamily="34" charset="0"/>
              </a:rPr>
              <a:t> </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weight(</a:t>
            </a:r>
            <a:r>
              <a:rPr lang="en-US" altLang="ja-JP" sz="1800" b="1" i="1" dirty="0" err="1">
                <a:solidFill>
                  <a:srgbClr val="FF0000"/>
                </a:solidFill>
                <a:latin typeface="Arial" panose="020B0604020202020204" pitchFamily="34" charset="0"/>
                <a:ea typeface="ＭＳ Ｐゴシック" pitchFamily="-112" charset="-128"/>
                <a:cs typeface="Arial" panose="020B0604020202020204" pitchFamily="34" charset="0"/>
              </a:rPr>
              <a:t>i,j</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sym typeface="Symbol"/>
              </a:rPr>
              <a:t></a:t>
            </a:r>
            <a:r>
              <a:rPr lang="en-US" sz="1800" b="1" dirty="0">
                <a:solidFill>
                  <a:srgbClr val="FF0000"/>
                </a:solidFill>
                <a:latin typeface="Arial" panose="020B0604020202020204" pitchFamily="34" charset="0"/>
                <a:cs typeface="Arial" panose="020B0604020202020204" pitchFamily="34" charset="0"/>
              </a:rPr>
              <a:t>(</a:t>
            </a:r>
            <a:r>
              <a:rPr lang="en-US" sz="1800" b="1" i="1" dirty="0" err="1">
                <a:solidFill>
                  <a:srgbClr val="FF0000"/>
                </a:solidFill>
                <a:latin typeface="Arial" panose="020B0604020202020204" pitchFamily="34" charset="0"/>
                <a:cs typeface="Arial" panose="020B0604020202020204" pitchFamily="34" charset="0"/>
              </a:rPr>
              <a:t>i</a:t>
            </a:r>
            <a:r>
              <a:rPr lang="en-US" sz="1800" b="1" dirty="0">
                <a:solidFill>
                  <a:srgbClr val="FF0000"/>
                </a:solidFill>
                <a:latin typeface="Arial" panose="020B0604020202020204" pitchFamily="34" charset="0"/>
                <a:cs typeface="Arial" panose="020B0604020202020204" pitchFamily="34" charset="0"/>
              </a:rPr>
              <a:t>, </a:t>
            </a:r>
            <a:r>
              <a:rPr lang="en-US" sz="1800" b="1" i="1" dirty="0">
                <a:solidFill>
                  <a:srgbClr val="FF0000"/>
                </a:solidFill>
                <a:latin typeface="Arial" panose="020B0604020202020204" pitchFamily="34" charset="0"/>
                <a:cs typeface="Arial" panose="020B0604020202020204" pitchFamily="34" charset="0"/>
              </a:rPr>
              <a:t>j</a:t>
            </a:r>
            <a:r>
              <a:rPr lang="en-US" sz="1800" b="1" dirty="0">
                <a:solidFill>
                  <a:srgbClr val="FF0000"/>
                </a:solidFill>
                <a:latin typeface="Arial" panose="020B0604020202020204" pitchFamily="34" charset="0"/>
                <a:cs typeface="Arial" panose="020B0604020202020204" pitchFamily="34" charset="0"/>
              </a:rPr>
              <a:t>) </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 d(</a:t>
            </a:r>
            <a:r>
              <a:rPr lang="en-US" altLang="ja-JP" sz="1800" b="1" u="sng" dirty="0">
                <a:solidFill>
                  <a:srgbClr val="FF0000"/>
                </a:solidFill>
                <a:latin typeface="Arial" panose="020B0604020202020204" pitchFamily="34" charset="0"/>
                <a:ea typeface="ＭＳ Ｐゴシック" pitchFamily="-112" charset="-128"/>
                <a:cs typeface="Arial" panose="020B0604020202020204" pitchFamily="34" charset="0"/>
              </a:rPr>
              <a:t>X</a:t>
            </a:r>
            <a:r>
              <a:rPr lang="en-US" altLang="ja-JP" sz="1800" b="1" i="1" baseline="-25000" dirty="0">
                <a:solidFill>
                  <a:srgbClr val="FF0000"/>
                </a:solidFill>
                <a:latin typeface="Arial" panose="020B0604020202020204" pitchFamily="34" charset="0"/>
                <a:ea typeface="ＭＳ Ｐゴシック" pitchFamily="-112" charset="-128"/>
                <a:cs typeface="Arial" panose="020B0604020202020204" pitchFamily="34" charset="0"/>
              </a:rPr>
              <a:t>i </a:t>
            </a:r>
            <a:r>
              <a:rPr lang="en-US" altLang="ja-JP" sz="1800" b="1" i="1" dirty="0">
                <a:solidFill>
                  <a:srgbClr val="FF0000"/>
                </a:solidFill>
                <a:latin typeface="Arial" panose="020B0604020202020204" pitchFamily="34" charset="0"/>
                <a:ea typeface="ＭＳ Ｐゴシック" pitchFamily="-112" charset="-128"/>
                <a:cs typeface="Arial" panose="020B0604020202020204" pitchFamily="34" charset="0"/>
              </a:rPr>
              <a:t>, </a:t>
            </a:r>
            <a:r>
              <a:rPr lang="en-US" altLang="ja-JP" sz="1800" b="1" u="sng" dirty="0" err="1">
                <a:solidFill>
                  <a:srgbClr val="FF0000"/>
                </a:solidFill>
                <a:latin typeface="Arial" panose="020B0604020202020204" pitchFamily="34" charset="0"/>
                <a:ea typeface="ＭＳ Ｐゴシック" pitchFamily="-112" charset="-128"/>
                <a:cs typeface="Arial" panose="020B0604020202020204" pitchFamily="34" charset="0"/>
              </a:rPr>
              <a:t>X</a:t>
            </a:r>
            <a:r>
              <a:rPr lang="en-US" altLang="ja-JP" sz="1800" b="1" i="1" baseline="-25000" dirty="0" err="1">
                <a:solidFill>
                  <a:srgbClr val="FF0000"/>
                </a:solidFill>
                <a:latin typeface="Arial" panose="020B0604020202020204" pitchFamily="34" charset="0"/>
                <a:ea typeface="ＭＳ Ｐゴシック" pitchFamily="-112" charset="-128"/>
                <a:cs typeface="Arial" panose="020B0604020202020204" pitchFamily="34" charset="0"/>
              </a:rPr>
              <a:t>j</a:t>
            </a:r>
            <a:r>
              <a:rPr lang="en-US" altLang="ja-JP" sz="1800" b="1" dirty="0">
                <a:solidFill>
                  <a:srgbClr val="FF0000"/>
                </a:solidFill>
                <a:latin typeface="Arial" panose="020B0604020202020204" pitchFamily="34" charset="0"/>
                <a:ea typeface="ＭＳ Ｐゴシック" pitchFamily="-112" charset="-128"/>
                <a:cs typeface="Arial" panose="020B0604020202020204" pitchFamily="34" charset="0"/>
              </a:rPr>
              <a:t>))</a:t>
            </a:r>
            <a:r>
              <a:rPr lang="en-US" altLang="ja-JP" sz="1800" b="1" baseline="30000" dirty="0">
                <a:solidFill>
                  <a:srgbClr val="FF0000"/>
                </a:solidFill>
                <a:latin typeface="Arial" panose="020B0604020202020204" pitchFamily="34" charset="0"/>
                <a:ea typeface="ＭＳ Ｐゴシック" pitchFamily="-112" charset="-128"/>
                <a:cs typeface="Arial" panose="020B0604020202020204" pitchFamily="34" charset="0"/>
              </a:rPr>
              <a:t>2</a:t>
            </a:r>
            <a:r>
              <a:rPr lang="en-US" altLang="ja-JP" sz="1800" dirty="0">
                <a:solidFill>
                  <a:srgbClr val="FF0000"/>
                </a:solidFill>
                <a:latin typeface="Arial" panose="020B0604020202020204" pitchFamily="34" charset="0"/>
                <a:ea typeface="ＭＳ Ｐゴシック" pitchFamily="-112" charset="-128"/>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marL="347472" indent="-347472">
              <a:lnSpc>
                <a:spcPct val="120000"/>
              </a:lnSpc>
              <a:spcBef>
                <a:spcPts val="480"/>
              </a:spcBef>
            </a:pPr>
            <a:r>
              <a:rPr lang="en-US" sz="1800" dirty="0">
                <a:latin typeface="Arial" panose="020B0604020202020204" pitchFamily="34" charset="0"/>
                <a:cs typeface="Arial" panose="020B0604020202020204" pitchFamily="34" charset="0"/>
              </a:rPr>
              <a:t>SMACOF clever Expectation Maximization method choses good steepest descent </a:t>
            </a:r>
          </a:p>
          <a:p>
            <a:pPr marL="347472" indent="-347472">
              <a:lnSpc>
                <a:spcPct val="120000"/>
              </a:lnSpc>
              <a:spcBef>
                <a:spcPts val="480"/>
              </a:spcBef>
            </a:pPr>
            <a:r>
              <a:rPr lang="en-US" sz="1800" dirty="0">
                <a:latin typeface="Arial" panose="020B0604020202020204" pitchFamily="34" charset="0"/>
                <a:cs typeface="Arial" panose="020B0604020202020204" pitchFamily="34" charset="0"/>
              </a:rPr>
              <a:t>Improved by Deterministic Annealing gradually reducing Temperature </a:t>
            </a:r>
            <a:r>
              <a:rPr lang="el-GR" altLang="ja-JP" sz="1800" b="1" dirty="0">
                <a:latin typeface="Arial" panose="020B0604020202020204" pitchFamily="34" charset="0"/>
                <a:ea typeface="ＭＳ Ｐゴシック" pitchFamily="-112" charset="-128"/>
                <a:cs typeface="Arial" panose="020B0604020202020204" pitchFamily="34" charset="0"/>
                <a:sym typeface="Symbol" panose="05050102010706020507" pitchFamily="18" charset="2"/>
              </a:rPr>
              <a:t> </a:t>
            </a:r>
            <a:r>
              <a:rPr lang="en-US" sz="1800" dirty="0">
                <a:latin typeface="Arial" panose="020B0604020202020204" pitchFamily="34" charset="0"/>
                <a:cs typeface="Arial" panose="020B0604020202020204" pitchFamily="34" charset="0"/>
              </a:rPr>
              <a:t>distance scale; DA does not impact compute time much and gives DA-SMACOF</a:t>
            </a:r>
          </a:p>
          <a:p>
            <a:pPr marL="347472" lvl="1" indent="-347472">
              <a:lnSpc>
                <a:spcPct val="120000"/>
              </a:lnSpc>
              <a:spcBef>
                <a:spcPts val="480"/>
              </a:spcBef>
            </a:pPr>
            <a:r>
              <a:rPr lang="en-US" sz="1800" dirty="0">
                <a:latin typeface="Arial" panose="020B0604020202020204" pitchFamily="34" charset="0"/>
                <a:cs typeface="Arial" panose="020B0604020202020204" pitchFamily="34" charset="0"/>
              </a:rPr>
              <a:t>Deterministic Annealing like Simulated Annealing but no Monte Carlo</a:t>
            </a:r>
          </a:p>
          <a:p>
            <a:pPr marL="347472" indent="-347472">
              <a:lnSpc>
                <a:spcPct val="120000"/>
              </a:lnSpc>
              <a:spcBef>
                <a:spcPts val="480"/>
              </a:spcBef>
            </a:pPr>
            <a:r>
              <a:rPr lang="en-US" sz="1800" dirty="0">
                <a:latin typeface="Arial" panose="020B0604020202020204" pitchFamily="34" charset="0"/>
                <a:cs typeface="Arial" panose="020B0604020202020204" pitchFamily="34" charset="0"/>
              </a:rPr>
              <a:t>Classic SMACOF is O(N</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for uniform weight and O(N</a:t>
            </a:r>
            <a:r>
              <a:rPr lang="en-US" sz="1800" baseline="30000"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for non trivial weights but get </a:t>
            </a:r>
            <a:r>
              <a:rPr lang="en-US" sz="1800" dirty="0" err="1">
                <a:latin typeface="Arial" panose="020B0604020202020204" pitchFamily="34" charset="0"/>
                <a:cs typeface="Arial" panose="020B0604020202020204" pitchFamily="34" charset="0"/>
              </a:rPr>
              <a:t>nonuniform</a:t>
            </a:r>
            <a:r>
              <a:rPr lang="en-US" sz="1800" dirty="0">
                <a:latin typeface="Arial" panose="020B0604020202020204" pitchFamily="34" charset="0"/>
                <a:cs typeface="Arial" panose="020B0604020202020204" pitchFamily="34" charset="0"/>
              </a:rPr>
              <a:t> weight from</a:t>
            </a:r>
          </a:p>
          <a:p>
            <a:pPr marL="347472" lvl="1" indent="-347472">
              <a:lnSpc>
                <a:spcPct val="120000"/>
              </a:lnSpc>
              <a:spcBef>
                <a:spcPts val="480"/>
              </a:spcBef>
            </a:pPr>
            <a:r>
              <a:rPr lang="en-US" sz="1800" dirty="0">
                <a:latin typeface="Arial" panose="020B0604020202020204" pitchFamily="34" charset="0"/>
                <a:cs typeface="Arial" panose="020B0604020202020204" pitchFamily="34" charset="0"/>
              </a:rPr>
              <a:t>The preferred </a:t>
            </a:r>
            <a:r>
              <a:rPr lang="en-US" sz="1800" dirty="0" err="1">
                <a:latin typeface="Arial" panose="020B0604020202020204" pitchFamily="34" charset="0"/>
                <a:cs typeface="Arial" panose="020B0604020202020204" pitchFamily="34" charset="0"/>
              </a:rPr>
              <a:t>Sammon</a:t>
            </a:r>
            <a:r>
              <a:rPr lang="en-US" sz="1800" dirty="0">
                <a:latin typeface="Arial" panose="020B0604020202020204" pitchFamily="34" charset="0"/>
                <a:cs typeface="Arial" panose="020B0604020202020204" pitchFamily="34" charset="0"/>
              </a:rPr>
              <a:t> method </a:t>
            </a:r>
            <a:r>
              <a:rPr lang="en-US" altLang="ja-JP" sz="1800" dirty="0">
                <a:latin typeface="Arial" panose="020B0604020202020204" pitchFamily="34" charset="0"/>
                <a:ea typeface="ＭＳ Ｐゴシック" pitchFamily="-112" charset="-128"/>
                <a:cs typeface="Arial" panose="020B0604020202020204" pitchFamily="34" charset="0"/>
              </a:rPr>
              <a:t>weight(</a:t>
            </a:r>
            <a:r>
              <a:rPr lang="en-US" altLang="ja-JP" sz="1800" i="1" dirty="0" err="1">
                <a:latin typeface="Arial" panose="020B0604020202020204" pitchFamily="34" charset="0"/>
                <a:ea typeface="ＭＳ Ｐゴシック" pitchFamily="-112" charset="-128"/>
                <a:cs typeface="Arial" panose="020B0604020202020204" pitchFamily="34" charset="0"/>
              </a:rPr>
              <a:t>i,j</a:t>
            </a:r>
            <a:r>
              <a:rPr lang="en-US" altLang="ja-JP" sz="1800" dirty="0">
                <a:latin typeface="Arial" panose="020B0604020202020204" pitchFamily="34" charset="0"/>
                <a:ea typeface="ＭＳ Ｐゴシック" pitchFamily="-112" charset="-128"/>
                <a:cs typeface="Arial" panose="020B0604020202020204" pitchFamily="34" charset="0"/>
              </a:rPr>
              <a:t>)  = 1/</a:t>
            </a:r>
            <a:r>
              <a:rPr lang="en-US" sz="1800" dirty="0">
                <a:latin typeface="Arial" panose="020B0604020202020204" pitchFamily="34" charset="0"/>
                <a:cs typeface="Arial" panose="020B0604020202020204" pitchFamily="34" charset="0"/>
                <a:sym typeface="Symbol"/>
              </a:rPr>
              <a:t></a:t>
            </a:r>
            <a:r>
              <a:rPr lang="en-US" sz="1800" dirty="0">
                <a:latin typeface="Arial" panose="020B0604020202020204" pitchFamily="34" charset="0"/>
                <a:cs typeface="Arial" panose="020B0604020202020204" pitchFamily="34" charset="0"/>
              </a:rPr>
              <a:t>(</a:t>
            </a:r>
            <a:r>
              <a:rPr lang="en-US" sz="1800" i="1" dirty="0" err="1">
                <a:latin typeface="Arial" panose="020B0604020202020204" pitchFamily="34" charset="0"/>
                <a:cs typeface="Arial" panose="020B0604020202020204" pitchFamily="34" charset="0"/>
              </a:rPr>
              <a:t>i</a:t>
            </a:r>
            <a:r>
              <a:rPr lang="en-US" sz="1800" dirty="0">
                <a:latin typeface="Arial" panose="020B0604020202020204" pitchFamily="34" charset="0"/>
                <a:cs typeface="Arial" panose="020B0604020202020204" pitchFamily="34" charset="0"/>
              </a:rPr>
              <a:t>, </a:t>
            </a:r>
            <a:r>
              <a:rPr lang="en-US" sz="1800" i="1" dirty="0">
                <a:latin typeface="Arial" panose="020B0604020202020204" pitchFamily="34" charset="0"/>
                <a:cs typeface="Arial" panose="020B0604020202020204" pitchFamily="34" charset="0"/>
              </a:rPr>
              <a:t>j</a:t>
            </a:r>
            <a:r>
              <a:rPr lang="en-US" sz="1800" dirty="0">
                <a:latin typeface="Arial" panose="020B0604020202020204" pitchFamily="34" charset="0"/>
                <a:cs typeface="Arial" panose="020B0604020202020204" pitchFamily="34" charset="0"/>
              </a:rPr>
              <a:t>) or</a:t>
            </a:r>
          </a:p>
          <a:p>
            <a:pPr marL="347472" lvl="1" indent="-347472">
              <a:lnSpc>
                <a:spcPct val="120000"/>
              </a:lnSpc>
              <a:spcBef>
                <a:spcPts val="480"/>
              </a:spcBef>
            </a:pPr>
            <a:r>
              <a:rPr lang="en-US" sz="1800" dirty="0">
                <a:latin typeface="Arial" panose="020B0604020202020204" pitchFamily="34" charset="0"/>
                <a:cs typeface="Arial" panose="020B0604020202020204" pitchFamily="34" charset="0"/>
              </a:rPr>
              <a:t>Missing distances put in as </a:t>
            </a:r>
            <a:r>
              <a:rPr lang="en-US" altLang="ja-JP" sz="1800" dirty="0">
                <a:latin typeface="Arial" panose="020B0604020202020204" pitchFamily="34" charset="0"/>
                <a:ea typeface="ＭＳ Ｐゴシック" pitchFamily="-112" charset="-128"/>
                <a:cs typeface="Arial" panose="020B0604020202020204" pitchFamily="34" charset="0"/>
              </a:rPr>
              <a:t>weight(</a:t>
            </a:r>
            <a:r>
              <a:rPr lang="en-US" altLang="ja-JP" sz="1800" i="1" dirty="0" err="1">
                <a:latin typeface="Arial" panose="020B0604020202020204" pitchFamily="34" charset="0"/>
                <a:ea typeface="ＭＳ Ｐゴシック" pitchFamily="-112" charset="-128"/>
                <a:cs typeface="Arial" panose="020B0604020202020204" pitchFamily="34" charset="0"/>
              </a:rPr>
              <a:t>i,j</a:t>
            </a:r>
            <a:r>
              <a:rPr lang="en-US" altLang="ja-JP" sz="1800" dirty="0">
                <a:latin typeface="Arial" panose="020B0604020202020204" pitchFamily="34" charset="0"/>
                <a:ea typeface="ＭＳ Ｐゴシック" pitchFamily="-112" charset="-128"/>
                <a:cs typeface="Arial" panose="020B0604020202020204" pitchFamily="34" charset="0"/>
              </a:rPr>
              <a:t>) = 0 </a:t>
            </a:r>
            <a:endParaRPr lang="en-US" sz="1800" dirty="0">
              <a:latin typeface="Arial" panose="020B0604020202020204" pitchFamily="34" charset="0"/>
              <a:cs typeface="Arial" panose="020B0604020202020204" pitchFamily="34" charset="0"/>
            </a:endParaRPr>
          </a:p>
          <a:p>
            <a:pPr marL="347472" indent="-347472">
              <a:lnSpc>
                <a:spcPct val="120000"/>
              </a:lnSpc>
              <a:spcBef>
                <a:spcPts val="480"/>
              </a:spcBef>
            </a:pPr>
            <a:r>
              <a:rPr lang="en-US" sz="1800" dirty="0">
                <a:latin typeface="Arial" panose="020B0604020202020204" pitchFamily="34" charset="0"/>
                <a:cs typeface="Arial" panose="020B0604020202020204" pitchFamily="34" charset="0"/>
              </a:rPr>
              <a:t>Use </a:t>
            </a:r>
            <a:r>
              <a:rPr lang="en-US" sz="1800" b="1" dirty="0">
                <a:latin typeface="Arial" panose="020B0604020202020204" pitchFamily="34" charset="0"/>
                <a:cs typeface="Arial" panose="020B0604020202020204" pitchFamily="34" charset="0"/>
              </a:rPr>
              <a:t>conjugate gradient </a:t>
            </a:r>
            <a:r>
              <a:rPr lang="en-US" sz="1800" dirty="0">
                <a:latin typeface="Arial" panose="020B0604020202020204" pitchFamily="34" charset="0"/>
                <a:cs typeface="Arial" panose="020B0604020202020204" pitchFamily="34" charset="0"/>
              </a:rPr>
              <a:t>– converges in 5-100 iterations – a big gain for matrix with a million rows. This removes factor of N in time complexity and gives WDA-SMACOF</a:t>
            </a:r>
          </a:p>
        </p:txBody>
      </p:sp>
      <p:sp>
        <p:nvSpPr>
          <p:cNvPr id="4" name="Slide Number Placeholder 3"/>
          <p:cNvSpPr>
            <a:spLocks noGrp="1"/>
          </p:cNvSpPr>
          <p:nvPr>
            <p:ph type="sldNum" sz="quarter" idx="12"/>
          </p:nvPr>
        </p:nvSpPr>
        <p:spPr/>
        <p:txBody>
          <a:bodyPr/>
          <a:lstStyle/>
          <a:p>
            <a:fld id="{94CC141A-9CC6-41A7-A7D0-011D836CC6E2}" type="slidenum">
              <a:rPr lang="en-US" smtClean="0"/>
              <a:pPr/>
              <a:t>34</a:t>
            </a:fld>
            <a:endParaRPr lang="en-US" dirty="0"/>
          </a:p>
        </p:txBody>
      </p:sp>
      <p:sp>
        <p:nvSpPr>
          <p:cNvPr id="5" name="Date Placeholder 4"/>
          <p:cNvSpPr>
            <a:spLocks noGrp="1"/>
          </p:cNvSpPr>
          <p:nvPr>
            <p:ph type="dt" sz="half" idx="2"/>
          </p:nvPr>
        </p:nvSpPr>
        <p:spPr/>
        <p:txBody>
          <a:bodyPr/>
          <a:lstStyle/>
          <a:p>
            <a:fld id="{DBCB2C20-2CE3-4685-A5A5-E12A7C35BF35}" type="datetime1">
              <a:rPr lang="en-US" smtClean="0">
                <a:solidFill>
                  <a:prstClr val="black">
                    <a:tint val="75000"/>
                  </a:prstClr>
                </a:solidFill>
              </a:rPr>
              <a:t>9/15/2016</a:t>
            </a:fld>
            <a:endParaRPr lang="en-US" dirty="0">
              <a:solidFill>
                <a:prstClr val="black">
                  <a:tint val="75000"/>
                </a:prstClr>
              </a:solidFill>
            </a:endParaRPr>
          </a:p>
        </p:txBody>
      </p:sp>
    </p:spTree>
    <p:extLst>
      <p:ext uri="{BB962C8B-B14F-4D97-AF65-F5344CB8AC3E}">
        <p14:creationId xmlns:p14="http://schemas.microsoft.com/office/powerpoint/2010/main" val="350715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35</a:t>
            </a:fld>
            <a:endParaRPr lang="en-US"/>
          </a:p>
        </p:txBody>
      </p:sp>
      <p:sp>
        <p:nvSpPr>
          <p:cNvPr id="4" name="Date Placeholder 3"/>
          <p:cNvSpPr>
            <a:spLocks noGrp="1"/>
          </p:cNvSpPr>
          <p:nvPr>
            <p:ph type="dt" sz="half" idx="4294967295"/>
          </p:nvPr>
        </p:nvSpPr>
        <p:spPr>
          <a:xfrm>
            <a:off x="7086600" y="6246813"/>
            <a:ext cx="2057400" cy="365125"/>
          </a:xfrm>
        </p:spPr>
        <p:txBody>
          <a:bodyPr/>
          <a:lstStyle/>
          <a:p>
            <a:fld id="{A771E3AF-A6F1-4DAD-9203-4A84DE778C6D}" type="datetime1">
              <a:rPr lang="en-US" smtClean="0"/>
              <a:t>9/15/2016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43"/>
            <a:ext cx="9144000" cy="6858000"/>
          </a:xfrm>
          <a:prstGeom prst="rect">
            <a:avLst/>
          </a:prstGeom>
        </p:spPr>
      </p:pic>
      <p:sp>
        <p:nvSpPr>
          <p:cNvPr id="7" name="TextBox 6"/>
          <p:cNvSpPr txBox="1"/>
          <p:nvPr/>
        </p:nvSpPr>
        <p:spPr>
          <a:xfrm>
            <a:off x="914399" y="211015"/>
            <a:ext cx="2198038" cy="830997"/>
          </a:xfrm>
          <a:prstGeom prst="rect">
            <a:avLst/>
          </a:prstGeom>
          <a:noFill/>
        </p:spPr>
        <p:txBody>
          <a:bodyPr wrap="none" rtlCol="0">
            <a:spAutoFit/>
          </a:bodyPr>
          <a:lstStyle/>
          <a:p>
            <a:r>
              <a:rPr lang="en-US" sz="2400" dirty="0">
                <a:solidFill>
                  <a:schemeClr val="bg1"/>
                </a:solidFill>
              </a:rPr>
              <a:t>446K sequences</a:t>
            </a:r>
          </a:p>
          <a:p>
            <a:r>
              <a:rPr lang="en-US" sz="2400" dirty="0">
                <a:solidFill>
                  <a:schemeClr val="bg1"/>
                </a:solidFill>
              </a:rPr>
              <a:t>~100 clusters</a:t>
            </a:r>
          </a:p>
        </p:txBody>
      </p:sp>
      <p:sp>
        <p:nvSpPr>
          <p:cNvPr id="9" name="TextBox 8"/>
          <p:cNvSpPr txBox="1"/>
          <p:nvPr/>
        </p:nvSpPr>
        <p:spPr>
          <a:xfrm>
            <a:off x="5055606" y="4800600"/>
            <a:ext cx="3951513" cy="1938992"/>
          </a:xfrm>
          <a:prstGeom prst="rect">
            <a:avLst/>
          </a:prstGeom>
          <a:noFill/>
        </p:spPr>
        <p:txBody>
          <a:bodyPr wrap="square" rtlCol="0">
            <a:spAutoFit/>
          </a:bodyPr>
          <a:lstStyle/>
          <a:p>
            <a:r>
              <a:rPr lang="en-US" dirty="0">
                <a:solidFill>
                  <a:schemeClr val="bg1"/>
                </a:solidFill>
              </a:rPr>
              <a:t>Note distorted shapes probably due to imperfect distance measures e.g. position correlated with sequence length</a:t>
            </a:r>
          </a:p>
        </p:txBody>
      </p:sp>
    </p:spTree>
    <p:extLst>
      <p:ext uri="{BB962C8B-B14F-4D97-AF65-F5344CB8AC3E}">
        <p14:creationId xmlns:p14="http://schemas.microsoft.com/office/powerpoint/2010/main" val="2354603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90"/>
            <a:ext cx="9144000" cy="710294"/>
          </a:xfrm>
        </p:spPr>
        <p:txBody>
          <a:bodyPr>
            <a:normAutofit fontScale="90000"/>
          </a:bodyPr>
          <a:lstStyle/>
          <a:p>
            <a:r>
              <a:rPr lang="en-US" b="1" dirty="0"/>
              <a:t>Fungi -- 4 Classic Clustering Methods plus Species Coloring</a:t>
            </a:r>
          </a:p>
        </p:txBody>
      </p:sp>
      <p:sp>
        <p:nvSpPr>
          <p:cNvPr id="4" name="Slide Number Placeholder 3"/>
          <p:cNvSpPr>
            <a:spLocks noGrp="1"/>
          </p:cNvSpPr>
          <p:nvPr>
            <p:ph type="sldNum" sz="quarter" idx="12"/>
          </p:nvPr>
        </p:nvSpPr>
        <p:spPr/>
        <p:txBody>
          <a:bodyPr/>
          <a:lstStyle/>
          <a:p>
            <a:fld id="{29CB78FB-1415-9B4D-996E-11F146E2B0ED}" type="slidenum">
              <a:rPr lang="en-US" smtClean="0">
                <a:solidFill>
                  <a:prstClr val="black">
                    <a:tint val="75000"/>
                  </a:prstClr>
                </a:solidFill>
              </a:rPr>
              <a:pPr/>
              <a:t>36</a:t>
            </a:fld>
            <a:endParaRPr lang="en-US">
              <a:solidFill>
                <a:prstClr val="black">
                  <a:tint val="75000"/>
                </a:prstClr>
              </a:solidFill>
            </a:endParaRPr>
          </a:p>
        </p:txBody>
      </p:sp>
      <p:sp>
        <p:nvSpPr>
          <p:cNvPr id="3" name="Date Placeholder 2"/>
          <p:cNvSpPr>
            <a:spLocks noGrp="1"/>
          </p:cNvSpPr>
          <p:nvPr>
            <p:ph type="dt" sz="half" idx="4294967295"/>
          </p:nvPr>
        </p:nvSpPr>
        <p:spPr/>
        <p:txBody>
          <a:bodyPr/>
          <a:lstStyle/>
          <a:p>
            <a:fld id="{1B6A7C81-01A9-47A6-AB99-2697819D072D}" type="datetime1">
              <a:rPr lang="en-US" smtClean="0">
                <a:solidFill>
                  <a:prstClr val="black">
                    <a:tint val="75000"/>
                  </a:prstClr>
                </a:solidFill>
              </a:rPr>
              <a:t>9/15/2016</a:t>
            </a:fld>
            <a:endParaRPr lang="en-US">
              <a:solidFill>
                <a:prstClr val="black">
                  <a:tint val="75000"/>
                </a:prstClr>
              </a:solidFill>
            </a:endParaRPr>
          </a:p>
        </p:txBody>
      </p:sp>
      <p:pic>
        <p:nvPicPr>
          <p:cNvPr id="5" name="Picture 4"/>
          <p:cNvPicPr>
            <a:picLocks noChangeAspect="1"/>
          </p:cNvPicPr>
          <p:nvPr/>
        </p:nvPicPr>
        <p:blipFill rotWithShape="1">
          <a:blip r:embed="rId2"/>
          <a:srcRect l="13424" t="6115" r="890" b="2466"/>
          <a:stretch/>
        </p:blipFill>
        <p:spPr>
          <a:xfrm>
            <a:off x="0" y="768094"/>
            <a:ext cx="9144000" cy="6097451"/>
          </a:xfrm>
          <a:prstGeom prst="rect">
            <a:avLst/>
          </a:prstGeom>
        </p:spPr>
      </p:pic>
    </p:spTree>
    <p:extLst>
      <p:ext uri="{BB962C8B-B14F-4D97-AF65-F5344CB8AC3E}">
        <p14:creationId xmlns:p14="http://schemas.microsoft.com/office/powerpoint/2010/main" val="3080314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55017" y="-4629"/>
            <a:ext cx="8839200" cy="1143000"/>
          </a:xfrm>
        </p:spPr>
        <p:txBody>
          <a:bodyPr tIns="35199">
            <a:normAutofit fontScale="90000"/>
          </a:bodyPr>
          <a:lstStyle/>
          <a:p>
            <a:pPr eaLnBrk="1" fontAlgn="auto" hangingPunct="1">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US" dirty="0"/>
              <a:t>Heatmap of original distance vs 3D Euclidean Distances for Sequences and Stocks</a:t>
            </a:r>
          </a:p>
        </p:txBody>
      </p:sp>
      <p:sp>
        <p:nvSpPr>
          <p:cNvPr id="9" name="Content Placeholder 8"/>
          <p:cNvSpPr>
            <a:spLocks noGrp="1"/>
          </p:cNvSpPr>
          <p:nvPr>
            <p:ph idx="1"/>
          </p:nvPr>
        </p:nvSpPr>
        <p:spPr>
          <a:xfrm>
            <a:off x="271915" y="1125900"/>
            <a:ext cx="8380412" cy="1113583"/>
          </a:xfrm>
        </p:spPr>
        <p:txBody>
          <a:bodyPr/>
          <a:lstStyle/>
          <a:p>
            <a:r>
              <a:rPr lang="en-US" dirty="0"/>
              <a:t>One can visualize quality of dimension by comparing as a scatterplot or </a:t>
            </a:r>
            <a:r>
              <a:rPr lang="en-US" dirty="0" err="1"/>
              <a:t>heatmap</a:t>
            </a:r>
            <a:r>
              <a:rPr lang="en-US" dirty="0"/>
              <a:t>, the distances </a:t>
            </a:r>
            <a:r>
              <a:rPr lang="en-US" b="1" dirty="0">
                <a:solidFill>
                  <a:srgbClr val="FF0000"/>
                </a:solidFill>
                <a:sym typeface="Symbol"/>
              </a:rPr>
              <a:t></a:t>
            </a:r>
            <a:r>
              <a:rPr lang="en-US" b="1" dirty="0">
                <a:solidFill>
                  <a:srgbClr val="FF0000"/>
                </a:solidFill>
              </a:rPr>
              <a:t>(</a:t>
            </a:r>
            <a:r>
              <a:rPr lang="en-US" b="1" i="1" dirty="0" err="1">
                <a:solidFill>
                  <a:srgbClr val="FF0000"/>
                </a:solidFill>
              </a:rPr>
              <a:t>i</a:t>
            </a:r>
            <a:r>
              <a:rPr lang="en-US" b="1" dirty="0">
                <a:solidFill>
                  <a:srgbClr val="FF0000"/>
                </a:solidFill>
              </a:rPr>
              <a:t>, </a:t>
            </a:r>
            <a:r>
              <a:rPr lang="en-US" b="1" i="1" dirty="0">
                <a:solidFill>
                  <a:srgbClr val="FF0000"/>
                </a:solidFill>
              </a:rPr>
              <a:t>j</a:t>
            </a:r>
            <a:r>
              <a:rPr lang="en-US" b="1" dirty="0">
                <a:solidFill>
                  <a:srgbClr val="FF0000"/>
                </a:solidFill>
              </a:rPr>
              <a:t>) </a:t>
            </a:r>
            <a:r>
              <a:rPr lang="en-US" dirty="0"/>
              <a:t>before and after mapping to 3D. </a:t>
            </a:r>
          </a:p>
          <a:p>
            <a:r>
              <a:rPr lang="en-US" dirty="0"/>
              <a:t>Perfection is a diagonal straight line and results seem good in general</a:t>
            </a:r>
          </a:p>
        </p:txBody>
      </p:sp>
      <p:sp>
        <p:nvSpPr>
          <p:cNvPr id="5" name="Slide Number Placeholder 5"/>
          <p:cNvSpPr>
            <a:spLocks noGrp="1"/>
          </p:cNvSpPr>
          <p:nvPr>
            <p:ph type="sldNum" sz="quarter" idx="12"/>
          </p:nvPr>
        </p:nvSpPr>
        <p:spPr/>
        <p:txBody>
          <a:bodyPr>
            <a:normAutofit fontScale="77500" lnSpcReduction="20000"/>
          </a:bodyPr>
          <a:lstStyle/>
          <a:p>
            <a:pPr>
              <a:defRPr/>
            </a:pPr>
            <a:fld id="{A4520876-8126-4A4E-88CD-DABA9C26EB89}" type="slidenum">
              <a:rPr lang="en-US">
                <a:solidFill>
                  <a:prstClr val="black">
                    <a:tint val="75000"/>
                  </a:prstClr>
                </a:solidFill>
              </a:rPr>
              <a:pPr>
                <a:defRPr/>
              </a:pPr>
              <a:t>37</a:t>
            </a:fld>
            <a:endParaRPr lang="en-US">
              <a:solidFill>
                <a:prstClr val="black">
                  <a:tint val="75000"/>
                </a:prstClr>
              </a:solidFill>
            </a:endParaRPr>
          </a:p>
        </p:txBody>
      </p:sp>
      <p:sp>
        <p:nvSpPr>
          <p:cNvPr id="3" name="Date Placeholder 2"/>
          <p:cNvSpPr>
            <a:spLocks noGrp="1"/>
          </p:cNvSpPr>
          <p:nvPr>
            <p:ph type="dt" sz="half" idx="2"/>
          </p:nvPr>
        </p:nvSpPr>
        <p:spPr/>
        <p:txBody>
          <a:bodyPr/>
          <a:lstStyle/>
          <a:p>
            <a:fld id="{5CC8BA8A-5CC1-471B-9B94-95B5F827122D}" type="datetime1">
              <a:rPr lang="en-US" smtClean="0">
                <a:solidFill>
                  <a:prstClr val="black">
                    <a:tint val="75000"/>
                  </a:prstClr>
                </a:solidFill>
              </a:rPr>
              <a:t>9/15/2016</a:t>
            </a:fld>
            <a:endParaRPr lang="en-US">
              <a:solidFill>
                <a:prstClr val="black">
                  <a:tint val="75000"/>
                </a:prstClr>
              </a:solidFill>
            </a:endParaRPr>
          </a:p>
        </p:txBody>
      </p:sp>
      <p:grpSp>
        <p:nvGrpSpPr>
          <p:cNvPr id="4" name="Group 3"/>
          <p:cNvGrpSpPr/>
          <p:nvPr/>
        </p:nvGrpSpPr>
        <p:grpSpPr>
          <a:xfrm>
            <a:off x="0" y="2284080"/>
            <a:ext cx="9144000" cy="4573920"/>
            <a:chOff x="0" y="1576602"/>
            <a:chExt cx="9144000" cy="4573920"/>
          </a:xfrm>
        </p:grpSpPr>
        <p:pic>
          <p:nvPicPr>
            <p:cNvPr id="276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02"/>
              <a:ext cx="9144000" cy="457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p:cNvSpPr txBox="1"/>
            <p:nvPr/>
          </p:nvSpPr>
          <p:spPr>
            <a:xfrm>
              <a:off x="3276600" y="1651253"/>
              <a:ext cx="3094117" cy="461665"/>
            </a:xfrm>
            <a:prstGeom prst="rect">
              <a:avLst/>
            </a:prstGeom>
            <a:noFill/>
          </p:spPr>
          <p:txBody>
            <a:bodyPr wrap="none" rtlCol="0">
              <a:spAutoFit/>
            </a:bodyPr>
            <a:lstStyle/>
            <a:p>
              <a:r>
                <a:rPr lang="en-US" dirty="0"/>
                <a:t>Proteomics Example </a:t>
              </a:r>
            </a:p>
          </p:txBody>
        </p:sp>
      </p:grpSp>
      <p:grpSp>
        <p:nvGrpSpPr>
          <p:cNvPr id="8" name="Group 7"/>
          <p:cNvGrpSpPr/>
          <p:nvPr/>
        </p:nvGrpSpPr>
        <p:grpSpPr>
          <a:xfrm>
            <a:off x="44444" y="2327143"/>
            <a:ext cx="9126564" cy="4487794"/>
            <a:chOff x="26406" y="1591691"/>
            <a:chExt cx="9126564" cy="4487794"/>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6" y="1591691"/>
              <a:ext cx="9126564" cy="4346373"/>
            </a:xfrm>
            <a:prstGeom prst="rect">
              <a:avLst/>
            </a:prstGeom>
          </p:spPr>
        </p:pic>
        <p:sp>
          <p:nvSpPr>
            <p:cNvPr id="7" name="TextBox 6"/>
            <p:cNvSpPr txBox="1"/>
            <p:nvPr/>
          </p:nvSpPr>
          <p:spPr>
            <a:xfrm>
              <a:off x="5178814" y="5617820"/>
              <a:ext cx="3505200" cy="461665"/>
            </a:xfrm>
            <a:prstGeom prst="rect">
              <a:avLst/>
            </a:prstGeom>
            <a:noFill/>
          </p:spPr>
          <p:txBody>
            <a:bodyPr wrap="square" rtlCol="0">
              <a:spAutoFit/>
            </a:bodyPr>
            <a:lstStyle/>
            <a:p>
              <a:r>
                <a:rPr lang="en-US" dirty="0"/>
                <a:t>Stock Market Example</a:t>
              </a:r>
            </a:p>
          </p:txBody>
        </p:sp>
      </p:grpSp>
    </p:spTree>
    <p:extLst>
      <p:ext uri="{BB962C8B-B14F-4D97-AF65-F5344CB8AC3E}">
        <p14:creationId xmlns:p14="http://schemas.microsoft.com/office/powerpoint/2010/main" val="29003664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9CB78FB-1415-9B4D-996E-11F146E2B0ED}" type="slidenum">
              <a:rPr lang="en-US" smtClean="0">
                <a:solidFill>
                  <a:prstClr val="black">
                    <a:tint val="75000"/>
                  </a:prstClr>
                </a:solidFill>
              </a:rPr>
              <a:pPr/>
              <a:t>38</a:t>
            </a:fld>
            <a:endParaRPr lang="en-US">
              <a:solidFill>
                <a:prstClr val="black">
                  <a:tint val="75000"/>
                </a:prstClr>
              </a:solidFill>
            </a:endParaRPr>
          </a:p>
        </p:txBody>
      </p:sp>
      <p:sp>
        <p:nvSpPr>
          <p:cNvPr id="2" name="Date Placeholder 1"/>
          <p:cNvSpPr>
            <a:spLocks noGrp="1"/>
          </p:cNvSpPr>
          <p:nvPr>
            <p:ph type="dt" sz="half" idx="4294967295"/>
          </p:nvPr>
        </p:nvSpPr>
        <p:spPr/>
        <p:txBody>
          <a:bodyPr/>
          <a:lstStyle/>
          <a:p>
            <a:fld id="{8BD90551-1F31-4761-BB84-185FC10AB985}" type="datetime1">
              <a:rPr lang="en-US" smtClean="0">
                <a:solidFill>
                  <a:prstClr val="black">
                    <a:tint val="75000"/>
                  </a:prstClr>
                </a:solidFill>
              </a:rPr>
              <a:t>9/15/2016</a:t>
            </a:fld>
            <a:endParaRPr lang="en-US" dirty="0">
              <a:solidFill>
                <a:prstClr val="black">
                  <a:tint val="75000"/>
                </a:prstClr>
              </a:solidFill>
            </a:endParaRPr>
          </a:p>
        </p:txBody>
      </p:sp>
      <p:grpSp>
        <p:nvGrpSpPr>
          <p:cNvPr id="5" name="Group 4"/>
          <p:cNvGrpSpPr/>
          <p:nvPr/>
        </p:nvGrpSpPr>
        <p:grpSpPr>
          <a:xfrm>
            <a:off x="0" y="393329"/>
            <a:ext cx="9144000" cy="6549135"/>
            <a:chOff x="0" y="332037"/>
            <a:chExt cx="9144000" cy="6549135"/>
          </a:xfrm>
        </p:grpSpPr>
        <p:pic>
          <p:nvPicPr>
            <p:cNvPr id="9" name="Picture 8"/>
            <p:cNvPicPr>
              <a:picLocks noChangeAspect="1"/>
            </p:cNvPicPr>
            <p:nvPr/>
          </p:nvPicPr>
          <p:blipFill rotWithShape="1">
            <a:blip r:embed="rId2"/>
            <a:srcRect l="25593" t="20383" r="22192" b="19780"/>
            <a:stretch/>
          </p:blipFill>
          <p:spPr>
            <a:xfrm>
              <a:off x="0" y="332037"/>
              <a:ext cx="9144000" cy="6549135"/>
            </a:xfrm>
            <a:prstGeom prst="rect">
              <a:avLst/>
            </a:prstGeom>
          </p:spPr>
        </p:pic>
        <p:cxnSp>
          <p:nvCxnSpPr>
            <p:cNvPr id="11" name="Straight Arrow Connector 10"/>
            <p:cNvCxnSpPr/>
            <p:nvPr/>
          </p:nvCxnSpPr>
          <p:spPr>
            <a:xfrm flipH="1">
              <a:off x="2079321" y="1841475"/>
              <a:ext cx="77244" cy="1553078"/>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901696" y="2118986"/>
              <a:ext cx="532524" cy="1275567"/>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4338182" y="2862197"/>
              <a:ext cx="2851758" cy="2490591"/>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1023836" y="1333813"/>
              <a:ext cx="3314346" cy="2773679"/>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4" name="Title 3"/>
          <p:cNvSpPr>
            <a:spLocks noGrp="1"/>
          </p:cNvSpPr>
          <p:nvPr>
            <p:ph type="title"/>
          </p:nvPr>
        </p:nvSpPr>
        <p:spPr>
          <a:xfrm>
            <a:off x="0" y="742"/>
            <a:ext cx="9144000" cy="785173"/>
          </a:xfrm>
          <a:solidFill>
            <a:schemeClr val="tx2">
              <a:lumMod val="90000"/>
            </a:schemeClr>
          </a:solidFill>
        </p:spPr>
        <p:txBody>
          <a:bodyPr>
            <a:normAutofit/>
          </a:bodyPr>
          <a:lstStyle/>
          <a:p>
            <a:r>
              <a:rPr lang="en-US" dirty="0">
                <a:solidFill>
                  <a:srgbClr val="C00000"/>
                </a:solidFill>
              </a:rPr>
              <a:t>Labelled by Species MDS: Same Species Two groupings</a:t>
            </a:r>
          </a:p>
        </p:txBody>
      </p:sp>
    </p:spTree>
    <p:extLst>
      <p:ext uri="{BB962C8B-B14F-4D97-AF65-F5344CB8AC3E}">
        <p14:creationId xmlns:p14="http://schemas.microsoft.com/office/powerpoint/2010/main" val="3015039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424" y="591183"/>
            <a:ext cx="3277322" cy="5900160"/>
          </a:xfrm>
          <a:prstGeom prst="rect">
            <a:avLst/>
          </a:prstGeom>
          <a:solidFill>
            <a:schemeClr val="bg1"/>
          </a:solidFill>
        </p:spPr>
      </p:pic>
      <p:sp>
        <p:nvSpPr>
          <p:cNvPr id="7" name="Rectangle 6"/>
          <p:cNvSpPr/>
          <p:nvPr/>
        </p:nvSpPr>
        <p:spPr>
          <a:xfrm>
            <a:off x="2362200" y="2411228"/>
            <a:ext cx="2691574" cy="1200329"/>
          </a:xfrm>
          <a:prstGeom prst="rect">
            <a:avLst/>
          </a:prstGeom>
        </p:spPr>
        <p:txBody>
          <a:bodyPr wrap="square">
            <a:spAutoFit/>
          </a:bodyPr>
          <a:lstStyle/>
          <a:p>
            <a:r>
              <a:rPr lang="en-US" b="1" dirty="0" err="1"/>
              <a:t>RAxML</a:t>
            </a:r>
            <a:r>
              <a:rPr lang="en-US" b="1" dirty="0"/>
              <a:t> result visualized in </a:t>
            </a:r>
            <a:r>
              <a:rPr lang="en-US" b="1" dirty="0" err="1"/>
              <a:t>FigTree</a:t>
            </a:r>
            <a:r>
              <a:rPr lang="en-US" b="1" dirty="0"/>
              <a:t>.</a:t>
            </a:r>
            <a:r>
              <a:rPr lang="en-US" dirty="0">
                <a:effectLst/>
              </a:rPr>
              <a:t> </a:t>
            </a:r>
            <a:endParaRPr lang="en-US" dirty="0"/>
          </a:p>
        </p:txBody>
      </p:sp>
      <p:sp>
        <p:nvSpPr>
          <p:cNvPr id="8" name="Rectangle 7"/>
          <p:cNvSpPr/>
          <p:nvPr/>
        </p:nvSpPr>
        <p:spPr>
          <a:xfrm>
            <a:off x="3375085" y="645608"/>
            <a:ext cx="2264437" cy="830997"/>
          </a:xfrm>
          <a:prstGeom prst="rect">
            <a:avLst/>
          </a:prstGeom>
        </p:spPr>
        <p:txBody>
          <a:bodyPr wrap="square">
            <a:spAutoFit/>
          </a:bodyPr>
          <a:lstStyle/>
          <a:p>
            <a:r>
              <a:rPr lang="en-US" dirty="0">
                <a:solidFill>
                  <a:srgbClr val="C00000"/>
                </a:solidFill>
              </a:rPr>
              <a:t>MSA or SWG distances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9522" y="9573"/>
            <a:ext cx="3504478" cy="305344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3885" y="3111430"/>
            <a:ext cx="3490115" cy="3040932"/>
          </a:xfrm>
          <a:prstGeom prst="rect">
            <a:avLst/>
          </a:prstGeom>
        </p:spPr>
      </p:pic>
      <p:sp>
        <p:nvSpPr>
          <p:cNvPr id="11" name="Slide Number Placeholder 10"/>
          <p:cNvSpPr>
            <a:spLocks noGrp="1"/>
          </p:cNvSpPr>
          <p:nvPr>
            <p:ph type="sldNum" sz="quarter" idx="12"/>
          </p:nvPr>
        </p:nvSpPr>
        <p:spPr/>
        <p:txBody>
          <a:bodyPr/>
          <a:lstStyle/>
          <a:p>
            <a:fld id="{29CB78FB-1415-9B4D-996E-11F146E2B0ED}" type="slidenum">
              <a:rPr lang="en-US" smtClean="0">
                <a:solidFill>
                  <a:prstClr val="black">
                    <a:tint val="75000"/>
                  </a:prstClr>
                </a:solidFill>
              </a:rPr>
              <a:pPr/>
              <a:t>39</a:t>
            </a:fld>
            <a:endParaRPr lang="en-US">
              <a:solidFill>
                <a:prstClr val="black">
                  <a:tint val="75000"/>
                </a:prstClr>
              </a:solidFill>
            </a:endParaRPr>
          </a:p>
        </p:txBody>
      </p:sp>
      <p:sp>
        <p:nvSpPr>
          <p:cNvPr id="5" name="Title 4"/>
          <p:cNvSpPr>
            <a:spLocks noGrp="1"/>
          </p:cNvSpPr>
          <p:nvPr>
            <p:ph type="title"/>
          </p:nvPr>
        </p:nvSpPr>
        <p:spPr>
          <a:xfrm>
            <a:off x="-29424" y="-19096"/>
            <a:ext cx="8382000" cy="664704"/>
          </a:xfrm>
        </p:spPr>
        <p:txBody>
          <a:bodyPr/>
          <a:lstStyle/>
          <a:p>
            <a:r>
              <a:rPr lang="en-US" b="1" dirty="0">
                <a:latin typeface="Calibri" panose="020F0502020204030204" pitchFamily="34" charset="0"/>
                <a:cs typeface="Cambria"/>
              </a:rPr>
              <a:t>Spherical </a:t>
            </a:r>
            <a:r>
              <a:rPr lang="en-US" b="1" dirty="0" err="1">
                <a:latin typeface="Calibri" panose="020F0502020204030204" pitchFamily="34" charset="0"/>
                <a:cs typeface="Cambria"/>
              </a:rPr>
              <a:t>Phylograms</a:t>
            </a:r>
            <a:endParaRPr lang="en-US" dirty="0"/>
          </a:p>
        </p:txBody>
      </p:sp>
      <p:sp>
        <p:nvSpPr>
          <p:cNvPr id="2" name="Date Placeholder 1"/>
          <p:cNvSpPr>
            <a:spLocks noGrp="1"/>
          </p:cNvSpPr>
          <p:nvPr>
            <p:ph type="dt" sz="half" idx="13"/>
          </p:nvPr>
        </p:nvSpPr>
        <p:spPr/>
        <p:txBody>
          <a:bodyPr/>
          <a:lstStyle/>
          <a:p>
            <a:fld id="{C43D4DD5-FA74-4389-AA33-3612D6424554}" type="datetime1">
              <a:rPr lang="en-US" smtClean="0">
                <a:solidFill>
                  <a:prstClr val="black">
                    <a:tint val="75000"/>
                  </a:prstClr>
                </a:solidFill>
              </a:rPr>
              <a:t>9/15/2016</a:t>
            </a:fld>
            <a:endParaRPr lang="en-US" dirty="0">
              <a:solidFill>
                <a:prstClr val="black">
                  <a:tint val="75000"/>
                </a:prstClr>
              </a:solidFill>
            </a:endParaRPr>
          </a:p>
        </p:txBody>
      </p:sp>
      <p:sp>
        <p:nvSpPr>
          <p:cNvPr id="6" name="TextBox 5"/>
          <p:cNvSpPr txBox="1"/>
          <p:nvPr/>
        </p:nvSpPr>
        <p:spPr>
          <a:xfrm>
            <a:off x="4632385" y="1906438"/>
            <a:ext cx="632289" cy="369332"/>
          </a:xfrm>
          <a:prstGeom prst="rect">
            <a:avLst/>
          </a:prstGeom>
          <a:noFill/>
        </p:spPr>
        <p:txBody>
          <a:bodyPr wrap="none" rtlCol="0">
            <a:spAutoFit/>
          </a:bodyPr>
          <a:lstStyle/>
          <a:p>
            <a:r>
              <a:rPr lang="en-US" b="1" dirty="0"/>
              <a:t>MSA</a:t>
            </a:r>
          </a:p>
        </p:txBody>
      </p:sp>
      <p:sp>
        <p:nvSpPr>
          <p:cNvPr id="10" name="TextBox 9"/>
          <p:cNvSpPr txBox="1"/>
          <p:nvPr/>
        </p:nvSpPr>
        <p:spPr>
          <a:xfrm>
            <a:off x="4632385" y="4413850"/>
            <a:ext cx="646652" cy="369332"/>
          </a:xfrm>
          <a:prstGeom prst="rect">
            <a:avLst/>
          </a:prstGeom>
          <a:noFill/>
        </p:spPr>
        <p:txBody>
          <a:bodyPr wrap="none" rtlCol="0">
            <a:spAutoFit/>
          </a:bodyPr>
          <a:lstStyle/>
          <a:p>
            <a:r>
              <a:rPr lang="en-US" b="1" dirty="0"/>
              <a:t>SWG</a:t>
            </a:r>
          </a:p>
        </p:txBody>
      </p:sp>
    </p:spTree>
    <p:extLst>
      <p:ext uri="{BB962C8B-B14F-4D97-AF65-F5344CB8AC3E}">
        <p14:creationId xmlns:p14="http://schemas.microsoft.com/office/powerpoint/2010/main" val="75196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4" y="196553"/>
            <a:ext cx="9144000" cy="685800"/>
          </a:xfrm>
        </p:spPr>
        <p:txBody>
          <a:bodyPr/>
          <a:lstStyle/>
          <a:p>
            <a:pPr algn="ctr"/>
            <a:r>
              <a:rPr lang="en-US" sz="2800" dirty="0"/>
              <a:t>Convergence Points (Nexus) for</a:t>
            </a:r>
            <a:br>
              <a:rPr lang="en-US" sz="2800" dirty="0"/>
            </a:br>
            <a:r>
              <a:rPr lang="en-US" sz="2800" dirty="0"/>
              <a:t>HPC-Cloud-Big Data-Simulation</a:t>
            </a:r>
          </a:p>
        </p:txBody>
      </p:sp>
      <p:sp>
        <p:nvSpPr>
          <p:cNvPr id="3" name="Content Placeholder 2"/>
          <p:cNvSpPr>
            <a:spLocks noGrp="1"/>
          </p:cNvSpPr>
          <p:nvPr>
            <p:ph idx="1"/>
          </p:nvPr>
        </p:nvSpPr>
        <p:spPr>
          <a:xfrm>
            <a:off x="17804" y="1219200"/>
            <a:ext cx="9126196" cy="4038600"/>
          </a:xfrm>
        </p:spPr>
        <p:txBody>
          <a:bodyPr/>
          <a:lstStyle/>
          <a:p>
            <a:r>
              <a:rPr lang="en-US" sz="2400" b="1" dirty="0"/>
              <a:t>Nexus 1: Applications </a:t>
            </a:r>
            <a:r>
              <a:rPr lang="en-US" sz="2400" dirty="0"/>
              <a:t>– Divide use cases into Data and Model and compare characteristics separately in these two components with 64 Convergence Diamonds (features)</a:t>
            </a:r>
          </a:p>
          <a:p>
            <a:r>
              <a:rPr lang="en-US" sz="2400" b="1" dirty="0"/>
              <a:t>Nexus 2: Software </a:t>
            </a:r>
            <a:r>
              <a:rPr lang="en-US" sz="2400" dirty="0"/>
              <a:t>– High Performance Computing (HPC) Enhanced Big Data Stack HPC-ABDS. 21 Layers adding high performance runtime to Apache systems (Hadoop is fast!). Establish principles to get good performance from Java or C programming languages</a:t>
            </a:r>
          </a:p>
          <a:p>
            <a:r>
              <a:rPr lang="en-US" sz="2400" b="1" dirty="0"/>
              <a:t>Nexus 3: Hardware </a:t>
            </a:r>
            <a:r>
              <a:rPr lang="en-US" sz="2400" dirty="0"/>
              <a:t>– Use Infrastructure as a Service IaaS and DevOps to automate deployment of software defined systems on hardware designed for functionality and performance e.g. appropriate disks, interconnect, memory</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4</a:t>
            </a:fld>
            <a:endParaRPr lang="en-US" dirty="0">
              <a:solidFill>
                <a:prstClr val="black"/>
              </a:solidFill>
            </a:endParaRPr>
          </a:p>
        </p:txBody>
      </p:sp>
      <p:sp>
        <p:nvSpPr>
          <p:cNvPr id="5" name="Date Placeholder 4"/>
          <p:cNvSpPr>
            <a:spLocks noGrp="1"/>
          </p:cNvSpPr>
          <p:nvPr>
            <p:ph type="dt" sz="half" idx="2"/>
          </p:nvPr>
        </p:nvSpPr>
        <p:spPr/>
        <p:txBody>
          <a:bodyPr/>
          <a:lstStyle/>
          <a:p>
            <a:fld id="{01CEBF8D-D6C1-4037-9281-F2DB11B44F53}" type="datetime1">
              <a:rPr lang="en-US" smtClean="0"/>
              <a:t>9/15/2016</a:t>
            </a:fld>
            <a:endParaRPr lang="en-US"/>
          </a:p>
        </p:txBody>
      </p:sp>
    </p:spTree>
    <p:extLst>
      <p:ext uri="{BB962C8B-B14F-4D97-AF65-F5344CB8AC3E}">
        <p14:creationId xmlns:p14="http://schemas.microsoft.com/office/powerpoint/2010/main" val="3532985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92" y="-326"/>
            <a:ext cx="8382000" cy="780627"/>
          </a:xfrm>
        </p:spPr>
        <p:txBody>
          <a:bodyPr/>
          <a:lstStyle/>
          <a:p>
            <a:pPr algn="ctr"/>
            <a:r>
              <a:rPr lang="en-US" b="1" dirty="0">
                <a:cs typeface="Cambria"/>
              </a:rPr>
              <a:t>Quality of 3D Phylogenetic Tree</a:t>
            </a:r>
          </a:p>
        </p:txBody>
      </p:sp>
      <p:sp>
        <p:nvSpPr>
          <p:cNvPr id="3" name="Content Placeholder 2"/>
          <p:cNvSpPr>
            <a:spLocks noGrp="1"/>
          </p:cNvSpPr>
          <p:nvPr>
            <p:ph idx="1"/>
          </p:nvPr>
        </p:nvSpPr>
        <p:spPr>
          <a:xfrm>
            <a:off x="230187" y="610075"/>
            <a:ext cx="8380412" cy="2077782"/>
          </a:xfrm>
        </p:spPr>
        <p:txBody>
          <a:bodyPr>
            <a:normAutofit fontScale="92500" lnSpcReduction="20000"/>
          </a:bodyPr>
          <a:lstStyle/>
          <a:p>
            <a:r>
              <a:rPr lang="en-US" sz="2400" dirty="0">
                <a:latin typeface="Cambria"/>
                <a:cs typeface="Cambria"/>
              </a:rPr>
              <a:t>3 different MDS implementations and 3 different distance measures</a:t>
            </a:r>
          </a:p>
          <a:p>
            <a:r>
              <a:rPr lang="en-US" sz="2400" b="1" dirty="0">
                <a:latin typeface="Cambria"/>
                <a:cs typeface="Cambria"/>
              </a:rPr>
              <a:t>EM-SMACOF </a:t>
            </a:r>
            <a:r>
              <a:rPr lang="en-US" sz="2400" dirty="0">
                <a:latin typeface="Cambria"/>
                <a:cs typeface="Cambria"/>
              </a:rPr>
              <a:t>is basic SMACOF for MDS</a:t>
            </a:r>
          </a:p>
          <a:p>
            <a:r>
              <a:rPr lang="en-US" sz="2400" b="1" dirty="0">
                <a:latin typeface="Cambria"/>
                <a:cs typeface="Cambria"/>
              </a:rPr>
              <a:t>LMA</a:t>
            </a:r>
            <a:r>
              <a:rPr lang="en-US" sz="2400" dirty="0">
                <a:latin typeface="Cambria"/>
                <a:cs typeface="Cambria"/>
              </a:rPr>
              <a:t> was previous best method using </a:t>
            </a:r>
            <a:r>
              <a:rPr lang="en-US" sz="2400" dirty="0" err="1">
                <a:latin typeface="Cambria"/>
                <a:cs typeface="Cambria"/>
              </a:rPr>
              <a:t>Levenberg</a:t>
            </a:r>
            <a:r>
              <a:rPr lang="en-US" sz="2400" dirty="0">
                <a:latin typeface="Cambria"/>
                <a:cs typeface="Cambria"/>
              </a:rPr>
              <a:t>-Marquardt nonlinear </a:t>
            </a:r>
            <a:r>
              <a:rPr lang="en-US" sz="2400" dirty="0"/>
              <a:t> </a:t>
            </a:r>
            <a:r>
              <a:rPr lang="en-US" sz="2400" dirty="0">
                <a:sym typeface="Symbol" panose="05050102010706020507" pitchFamily="18" charset="2"/>
              </a:rPr>
              <a:t></a:t>
            </a:r>
            <a:r>
              <a:rPr lang="en-US" sz="2400" baseline="30000" dirty="0">
                <a:sym typeface="Symbol" panose="05050102010706020507" pitchFamily="18" charset="2"/>
              </a:rPr>
              <a:t>2</a:t>
            </a:r>
            <a:r>
              <a:rPr lang="en-US" sz="2400" dirty="0">
                <a:sym typeface="Symbol" panose="05050102010706020507" pitchFamily="18" charset="2"/>
              </a:rPr>
              <a:t> </a:t>
            </a:r>
            <a:r>
              <a:rPr lang="en-US" sz="2400" dirty="0">
                <a:latin typeface="Cambria"/>
                <a:cs typeface="Cambria"/>
              </a:rPr>
              <a:t>solver</a:t>
            </a:r>
          </a:p>
          <a:p>
            <a:r>
              <a:rPr lang="en-US" sz="2400" b="1" dirty="0">
                <a:latin typeface="Cambria"/>
                <a:cs typeface="Cambria"/>
              </a:rPr>
              <a:t>WDA-SMACOF</a:t>
            </a:r>
            <a:r>
              <a:rPr lang="en-US" sz="2400" dirty="0">
                <a:latin typeface="Cambria"/>
                <a:cs typeface="Cambria"/>
              </a:rPr>
              <a:t> finds best result</a:t>
            </a:r>
          </a:p>
        </p:txBody>
      </p:sp>
      <p:sp>
        <p:nvSpPr>
          <p:cNvPr id="5" name="Slide Number Placeholder 4"/>
          <p:cNvSpPr>
            <a:spLocks noGrp="1"/>
          </p:cNvSpPr>
          <p:nvPr>
            <p:ph type="sldNum" sz="quarter" idx="12"/>
          </p:nvPr>
        </p:nvSpPr>
        <p:spPr/>
        <p:txBody>
          <a:bodyPr/>
          <a:lstStyle/>
          <a:p>
            <a:fld id="{29CB78FB-1415-9B4D-996E-11F146E2B0ED}" type="slidenum">
              <a:rPr lang="en-US" smtClean="0">
                <a:solidFill>
                  <a:prstClr val="black">
                    <a:tint val="75000"/>
                  </a:prstClr>
                </a:solidFill>
              </a:rPr>
              <a:pPr/>
              <a:t>40</a:t>
            </a:fld>
            <a:endParaRPr lang="en-US">
              <a:solidFill>
                <a:prstClr val="black">
                  <a:tint val="75000"/>
                </a:prstClr>
              </a:solidFill>
            </a:endParaRPr>
          </a:p>
        </p:txBody>
      </p:sp>
      <p:sp>
        <p:nvSpPr>
          <p:cNvPr id="4" name="Date Placeholder 3"/>
          <p:cNvSpPr>
            <a:spLocks noGrp="1"/>
          </p:cNvSpPr>
          <p:nvPr>
            <p:ph type="dt" sz="half" idx="2"/>
          </p:nvPr>
        </p:nvSpPr>
        <p:spPr/>
        <p:txBody>
          <a:bodyPr/>
          <a:lstStyle/>
          <a:p>
            <a:fld id="{11E5F95D-D36F-4A04-9DF7-4C2A9B134509}" type="datetime1">
              <a:rPr lang="en-US" smtClean="0">
                <a:solidFill>
                  <a:prstClr val="black">
                    <a:tint val="75000"/>
                  </a:prstClr>
                </a:solidFill>
              </a:rPr>
              <a:t>9/15/2016</a:t>
            </a:fld>
            <a:endParaRPr lang="en-US" dirty="0">
              <a:solidFill>
                <a:prstClr val="black">
                  <a:tint val="75000"/>
                </a:prstClr>
              </a:solidFill>
            </a:endParaRPr>
          </a:p>
        </p:txBody>
      </p:sp>
      <p:sp>
        <p:nvSpPr>
          <p:cNvPr id="7" name="Rectangle 6"/>
          <p:cNvSpPr/>
          <p:nvPr/>
        </p:nvSpPr>
        <p:spPr>
          <a:xfrm>
            <a:off x="1006444" y="5349971"/>
            <a:ext cx="7990113" cy="830997"/>
          </a:xfrm>
          <a:prstGeom prst="rect">
            <a:avLst/>
          </a:prstGeom>
        </p:spPr>
        <p:txBody>
          <a:bodyPr wrap="square">
            <a:spAutoFit/>
          </a:bodyPr>
          <a:lstStyle/>
          <a:p>
            <a:r>
              <a:rPr lang="en-US" b="1" dirty="0"/>
              <a:t>Sum of branch lengths of the Spherical </a:t>
            </a:r>
            <a:r>
              <a:rPr lang="en-US" b="1" dirty="0" err="1"/>
              <a:t>Phylogram</a:t>
            </a:r>
            <a:r>
              <a:rPr lang="en-US" b="1" dirty="0"/>
              <a:t> generated in 3D space on two </a:t>
            </a:r>
            <a:r>
              <a:rPr lang="en-US" b="1" dirty="0">
                <a:effectLst/>
              </a:rPr>
              <a:t>datasets</a:t>
            </a:r>
            <a:endParaRPr lang="en-US" b="1" dirty="0"/>
          </a:p>
        </p:txBody>
      </p:sp>
      <p:graphicFrame>
        <p:nvGraphicFramePr>
          <p:cNvPr id="8" name="Chart 7"/>
          <p:cNvGraphicFramePr/>
          <p:nvPr>
            <p:extLst>
              <p:ext uri="{D42A27DB-BD31-4B8C-83A1-F6EECF244321}">
                <p14:modId xmlns:p14="http://schemas.microsoft.com/office/powerpoint/2010/main" val="4066719111"/>
              </p:ext>
            </p:extLst>
          </p:nvPr>
        </p:nvGraphicFramePr>
        <p:xfrm>
          <a:off x="304800" y="2548369"/>
          <a:ext cx="3810000" cy="27094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ext uri="{D42A27DB-BD31-4B8C-83A1-F6EECF244321}">
                <p14:modId xmlns:p14="http://schemas.microsoft.com/office/powerpoint/2010/main" val="1059772467"/>
              </p:ext>
            </p:extLst>
          </p:nvPr>
        </p:nvGraphicFramePr>
        <p:xfrm>
          <a:off x="4791174" y="2535457"/>
          <a:ext cx="3819425" cy="27035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69701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446"/>
            <a:ext cx="9144000" cy="882162"/>
          </a:xfrm>
        </p:spPr>
        <p:txBody>
          <a:bodyPr/>
          <a:lstStyle/>
          <a:p>
            <a:pPr algn="ctr"/>
            <a:r>
              <a:rPr lang="en-US" dirty="0"/>
              <a:t>HTML5 web viewer </a:t>
            </a:r>
            <a:r>
              <a:rPr lang="en-US" dirty="0" err="1"/>
              <a:t>WebPlotViz</a:t>
            </a:r>
            <a:endParaRPr lang="en-US" dirty="0"/>
          </a:p>
        </p:txBody>
      </p:sp>
      <p:sp>
        <p:nvSpPr>
          <p:cNvPr id="3" name="Content Placeholder 2"/>
          <p:cNvSpPr>
            <a:spLocks noGrp="1"/>
          </p:cNvSpPr>
          <p:nvPr>
            <p:ph idx="1"/>
          </p:nvPr>
        </p:nvSpPr>
        <p:spPr>
          <a:xfrm>
            <a:off x="-15433" y="647532"/>
            <a:ext cx="9144000" cy="5222386"/>
          </a:xfrm>
        </p:spPr>
        <p:txBody>
          <a:bodyPr/>
          <a:lstStyle/>
          <a:p>
            <a:r>
              <a:rPr lang="en-US" dirty="0"/>
              <a:t>Supports visualization of </a:t>
            </a:r>
            <a:r>
              <a:rPr lang="en-US" b="1" dirty="0"/>
              <a:t>3D point sets </a:t>
            </a:r>
            <a:r>
              <a:rPr lang="en-US" dirty="0"/>
              <a:t>(typically derived by mapping from abstract spaces) for </a:t>
            </a:r>
            <a:r>
              <a:rPr lang="en-US" b="1" dirty="0"/>
              <a:t>streaming and non-streaming case</a:t>
            </a:r>
          </a:p>
          <a:p>
            <a:pPr lvl="1"/>
            <a:r>
              <a:rPr lang="en-US" dirty="0"/>
              <a:t>Simple data management layer</a:t>
            </a:r>
          </a:p>
          <a:p>
            <a:pPr lvl="1"/>
            <a:r>
              <a:rPr lang="en-US" dirty="0"/>
              <a:t>3D web visualizer with various capabilities such as defining color schemes, point sizes, glyphs, labels</a:t>
            </a:r>
          </a:p>
          <a:p>
            <a:r>
              <a:rPr lang="en-US" dirty="0"/>
              <a:t>Core Technologies</a:t>
            </a:r>
          </a:p>
          <a:p>
            <a:pPr lvl="1"/>
            <a:r>
              <a:rPr lang="en-US" dirty="0"/>
              <a:t>MongoDB management</a:t>
            </a:r>
          </a:p>
          <a:p>
            <a:pPr lvl="1"/>
            <a:r>
              <a:rPr lang="en-US" dirty="0"/>
              <a:t>Play Server side framework</a:t>
            </a:r>
          </a:p>
          <a:p>
            <a:pPr lvl="1"/>
            <a:r>
              <a:rPr lang="en-US" dirty="0"/>
              <a:t>Three.js</a:t>
            </a:r>
          </a:p>
          <a:p>
            <a:pPr lvl="1"/>
            <a:r>
              <a:rPr lang="en-US" dirty="0" err="1"/>
              <a:t>WebGL</a:t>
            </a:r>
            <a:endParaRPr lang="en-US" dirty="0"/>
          </a:p>
          <a:p>
            <a:pPr lvl="1"/>
            <a:r>
              <a:rPr lang="en-US" dirty="0"/>
              <a:t>JSON data objects</a:t>
            </a:r>
          </a:p>
          <a:p>
            <a:pPr lvl="1"/>
            <a:r>
              <a:rPr lang="en-US" dirty="0"/>
              <a:t>Bootstrap </a:t>
            </a:r>
            <a:r>
              <a:rPr lang="en-US" dirty="0" err="1"/>
              <a:t>Javascript</a:t>
            </a:r>
            <a:r>
              <a:rPr lang="en-US" dirty="0"/>
              <a:t> web pages</a:t>
            </a:r>
          </a:p>
          <a:p>
            <a:r>
              <a:rPr lang="en-US" dirty="0"/>
              <a:t>Open Source </a:t>
            </a:r>
            <a:br>
              <a:rPr lang="en-US" dirty="0"/>
            </a:br>
            <a:r>
              <a:rPr lang="en-US" dirty="0">
                <a:hlinkClick r:id="rId2"/>
              </a:rPr>
              <a:t>http://spidal-gw.dsc.soic.indiana.edu/</a:t>
            </a:r>
            <a:endParaRPr lang="en-US" dirty="0"/>
          </a:p>
          <a:p>
            <a:r>
              <a:rPr lang="en-US" dirty="0"/>
              <a:t>~10,000 lines of extra code</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4B85148-DB98-4269-ACE6-2DF49F9918C9}" type="slidenum">
              <a:rPr kumimoji="0" lang="en-US" sz="2000" b="0" i="0" u="none" strike="noStrike" kern="1200" cap="none" spc="0" normalizeH="0" baseline="0" noProof="0" smtClean="0">
                <a:ln>
                  <a:noFill/>
                </a:ln>
                <a:solidFill>
                  <a:prstClr val="black"/>
                </a:solidFill>
                <a:effectLst/>
                <a:uLnTx/>
                <a:uFillTx/>
                <a:latin typeface="Franklin Gothic Medium" pitchFamily="34" charset="0"/>
                <a:cs typeface="+mn-cs"/>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2000" b="0" i="0" u="none" strike="noStrike" kern="1200" cap="none" spc="0" normalizeH="0" baseline="0" noProof="0" dirty="0">
              <a:ln>
                <a:noFill/>
              </a:ln>
              <a:solidFill>
                <a:prstClr val="black"/>
              </a:solidFill>
              <a:effectLst/>
              <a:uLnTx/>
              <a:uFillTx/>
              <a:latin typeface="Franklin Gothic Medium" pitchFamily="34" charset="0"/>
              <a:cs typeface="+mn-cs"/>
            </a:endParaRPr>
          </a:p>
        </p:txBody>
      </p:sp>
      <p:sp>
        <p:nvSpPr>
          <p:cNvPr id="5" name="Date Placeholder 4"/>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4B8B8B-033C-4B0D-890D-AE5E2208A657}" type="datetime1">
              <a:rPr kumimoji="0" lang="en-US" sz="1200" b="0" i="0" u="none" strike="noStrike" kern="1200" cap="none" spc="0" normalizeH="0" baseline="0" noProof="0" smtClean="0">
                <a:ln>
                  <a:noFill/>
                </a:ln>
                <a:solidFill>
                  <a:srgbClr val="000000">
                    <a:tint val="75000"/>
                  </a:srgbClr>
                </a:solidFill>
                <a:effectLst/>
                <a:uLnTx/>
                <a:uFillTx/>
                <a:latin typeface="Arial"/>
                <a:cs typeface="+mn-cs"/>
              </a:rPr>
              <a:t>9/15/2016</a:t>
            </a:fld>
            <a:endParaRPr kumimoji="0" lang="en-US" sz="1200" b="0" i="0" u="none" strike="noStrike" kern="1200" cap="none" spc="0" normalizeH="0" baseline="0" noProof="0" dirty="0">
              <a:ln>
                <a:noFill/>
              </a:ln>
              <a:solidFill>
                <a:srgbClr val="000000">
                  <a:tint val="75000"/>
                </a:srgbClr>
              </a:solidFill>
              <a:effectLst/>
              <a:uLnTx/>
              <a:uFillTx/>
              <a:latin typeface="Arial"/>
              <a:cs typeface="+mn-cs"/>
            </a:endParaRPr>
          </a:p>
        </p:txBody>
      </p:sp>
      <p:grpSp>
        <p:nvGrpSpPr>
          <p:cNvPr id="30" name="Group 29"/>
          <p:cNvGrpSpPr/>
          <p:nvPr/>
        </p:nvGrpSpPr>
        <p:grpSpPr>
          <a:xfrm>
            <a:off x="4136157" y="2591127"/>
            <a:ext cx="5029071" cy="3385039"/>
            <a:chOff x="431763" y="2846704"/>
            <a:chExt cx="3951069" cy="2636668"/>
          </a:xfrm>
        </p:grpSpPr>
        <p:sp>
          <p:nvSpPr>
            <p:cNvPr id="31" name="Rectangle 30"/>
            <p:cNvSpPr/>
            <p:nvPr/>
          </p:nvSpPr>
          <p:spPr>
            <a:xfrm>
              <a:off x="1296371" y="3672327"/>
              <a:ext cx="2530136" cy="1811045"/>
            </a:xfrm>
            <a:prstGeom prst="rect">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2" name="Rounded Rectangle 31"/>
            <p:cNvSpPr/>
            <p:nvPr/>
          </p:nvSpPr>
          <p:spPr>
            <a:xfrm>
              <a:off x="1389587" y="2846704"/>
              <a:ext cx="2337047" cy="4452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TextBox 32"/>
            <p:cNvSpPr txBox="1"/>
            <p:nvPr/>
          </p:nvSpPr>
          <p:spPr>
            <a:xfrm>
              <a:off x="431763" y="2871424"/>
              <a:ext cx="957824" cy="575359"/>
            </a:xfrm>
            <a:prstGeom prst="rect">
              <a:avLst/>
            </a:prstGeom>
            <a:noFill/>
          </p:spPr>
          <p:txBody>
            <a:bodyPr wrap="square" rtlCol="0">
              <a:spAutoFit/>
            </a:bodyPr>
            <a:lstStyle/>
            <a:p>
              <a:pPr algn="ctr"/>
              <a:r>
                <a:rPr lang="en-US" sz="1400" dirty="0"/>
                <a:t>Front end view (Browser)</a:t>
              </a:r>
            </a:p>
          </p:txBody>
        </p:sp>
        <p:sp>
          <p:nvSpPr>
            <p:cNvPr id="34" name="TextBox 33"/>
            <p:cNvSpPr txBox="1"/>
            <p:nvPr/>
          </p:nvSpPr>
          <p:spPr>
            <a:xfrm>
              <a:off x="1449510" y="2893961"/>
              <a:ext cx="2123984" cy="407546"/>
            </a:xfrm>
            <a:prstGeom prst="rect">
              <a:avLst/>
            </a:prstGeom>
            <a:noFill/>
          </p:spPr>
          <p:txBody>
            <a:bodyPr wrap="square" rtlCol="0">
              <a:spAutoFit/>
            </a:bodyPr>
            <a:lstStyle/>
            <a:p>
              <a:pPr algn="ctr"/>
              <a:r>
                <a:rPr lang="en-US" sz="1400" dirty="0"/>
                <a:t>Plot visualization &amp; time series animation (Three.js)</a:t>
              </a:r>
            </a:p>
          </p:txBody>
        </p:sp>
        <p:sp>
          <p:nvSpPr>
            <p:cNvPr id="35" name="Rounded Rectangle 34"/>
            <p:cNvSpPr/>
            <p:nvPr/>
          </p:nvSpPr>
          <p:spPr>
            <a:xfrm>
              <a:off x="1389587" y="3714362"/>
              <a:ext cx="2337047" cy="3924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6" name="Rectangle 35"/>
            <p:cNvSpPr/>
            <p:nvPr/>
          </p:nvSpPr>
          <p:spPr>
            <a:xfrm>
              <a:off x="1623044" y="3714362"/>
              <a:ext cx="1870133" cy="407546"/>
            </a:xfrm>
            <a:prstGeom prst="rect">
              <a:avLst/>
            </a:prstGeom>
          </p:spPr>
          <p:txBody>
            <a:bodyPr wrap="square">
              <a:spAutoFit/>
            </a:bodyPr>
            <a:lstStyle/>
            <a:p>
              <a:pPr algn="ctr"/>
              <a:r>
                <a:rPr lang="en-US" sz="1400" dirty="0"/>
                <a:t>Web Request Controllers (Play Framework)</a:t>
              </a:r>
            </a:p>
          </p:txBody>
        </p:sp>
        <p:cxnSp>
          <p:nvCxnSpPr>
            <p:cNvPr id="37" name="Straight Arrow Connector 36"/>
            <p:cNvCxnSpPr/>
            <p:nvPr/>
          </p:nvCxnSpPr>
          <p:spPr>
            <a:xfrm>
              <a:off x="1623043" y="3321872"/>
              <a:ext cx="0" cy="350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a:off x="2526345" y="3321872"/>
              <a:ext cx="0" cy="35045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9" name="Straight Arrow Connector 38"/>
            <p:cNvCxnSpPr/>
            <p:nvPr/>
          </p:nvCxnSpPr>
          <p:spPr>
            <a:xfrm>
              <a:off x="3393028" y="3291925"/>
              <a:ext cx="0" cy="380402"/>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1022419" y="3360521"/>
              <a:ext cx="590907" cy="239733"/>
            </a:xfrm>
            <a:prstGeom prst="rect">
              <a:avLst/>
            </a:prstGeom>
            <a:noFill/>
          </p:spPr>
          <p:txBody>
            <a:bodyPr wrap="none" rtlCol="0">
              <a:spAutoFit/>
            </a:bodyPr>
            <a:lstStyle/>
            <a:p>
              <a:r>
                <a:rPr lang="en-US" sz="1400" dirty="0"/>
                <a:t>Upload</a:t>
              </a:r>
            </a:p>
          </p:txBody>
        </p:sp>
        <p:sp>
          <p:nvSpPr>
            <p:cNvPr id="41" name="Rounded Rectangle 40"/>
            <p:cNvSpPr/>
            <p:nvPr/>
          </p:nvSpPr>
          <p:spPr>
            <a:xfrm>
              <a:off x="1389587" y="4482607"/>
              <a:ext cx="2337047" cy="53200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42" name="Rectangle 41"/>
            <p:cNvSpPr/>
            <p:nvPr/>
          </p:nvSpPr>
          <p:spPr>
            <a:xfrm>
              <a:off x="2595649" y="4538090"/>
              <a:ext cx="871751" cy="407546"/>
            </a:xfrm>
            <a:prstGeom prst="rect">
              <a:avLst/>
            </a:prstGeom>
          </p:spPr>
          <p:txBody>
            <a:bodyPr wrap="none">
              <a:spAutoFit/>
            </a:bodyPr>
            <a:lstStyle/>
            <a:p>
              <a:pPr algn="ctr"/>
              <a:r>
                <a:rPr lang="en-US" sz="1400" dirty="0"/>
                <a:t>Data Layer </a:t>
              </a:r>
              <a:br>
                <a:rPr lang="en-US" sz="1400" dirty="0"/>
              </a:br>
              <a:r>
                <a:rPr lang="en-US" sz="1400" dirty="0"/>
                <a:t>(MongoDB)</a:t>
              </a:r>
            </a:p>
          </p:txBody>
        </p:sp>
        <p:sp>
          <p:nvSpPr>
            <p:cNvPr id="43" name="TextBox 42"/>
            <p:cNvSpPr txBox="1"/>
            <p:nvPr/>
          </p:nvSpPr>
          <p:spPr>
            <a:xfrm>
              <a:off x="2007947" y="3366708"/>
              <a:ext cx="1021619" cy="239733"/>
            </a:xfrm>
            <a:prstGeom prst="rect">
              <a:avLst/>
            </a:prstGeom>
            <a:noFill/>
          </p:spPr>
          <p:txBody>
            <a:bodyPr wrap="none" rtlCol="0">
              <a:spAutoFit/>
            </a:bodyPr>
            <a:lstStyle/>
            <a:p>
              <a:r>
                <a:rPr lang="en-US" sz="1400" dirty="0"/>
                <a:t>Request Plots</a:t>
              </a:r>
            </a:p>
          </p:txBody>
        </p:sp>
        <p:sp>
          <p:nvSpPr>
            <p:cNvPr id="44" name="TextBox 43"/>
            <p:cNvSpPr txBox="1"/>
            <p:nvPr/>
          </p:nvSpPr>
          <p:spPr>
            <a:xfrm>
              <a:off x="3378349" y="3281523"/>
              <a:ext cx="1004483" cy="407546"/>
            </a:xfrm>
            <a:prstGeom prst="rect">
              <a:avLst/>
            </a:prstGeom>
            <a:noFill/>
          </p:spPr>
          <p:txBody>
            <a:bodyPr wrap="square" rtlCol="0">
              <a:spAutoFit/>
            </a:bodyPr>
            <a:lstStyle/>
            <a:p>
              <a:r>
                <a:rPr lang="en-US" sz="1400" dirty="0"/>
                <a:t>JSON Format Plots</a:t>
              </a:r>
            </a:p>
          </p:txBody>
        </p:sp>
        <p:grpSp>
          <p:nvGrpSpPr>
            <p:cNvPr id="45" name="Group 44"/>
            <p:cNvGrpSpPr/>
            <p:nvPr/>
          </p:nvGrpSpPr>
          <p:grpSpPr>
            <a:xfrm>
              <a:off x="1424901" y="4529860"/>
              <a:ext cx="925634" cy="467478"/>
              <a:chOff x="2876182" y="5201094"/>
              <a:chExt cx="1234179" cy="675220"/>
            </a:xfrm>
          </p:grpSpPr>
          <p:sp>
            <p:nvSpPr>
              <p:cNvPr id="53" name="Rounded Rectangle 52"/>
              <p:cNvSpPr/>
              <p:nvPr/>
            </p:nvSpPr>
            <p:spPr>
              <a:xfrm>
                <a:off x="2876182" y="5201094"/>
                <a:ext cx="1212435" cy="64056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4" name="Rectangle 53"/>
              <p:cNvSpPr/>
              <p:nvPr/>
            </p:nvSpPr>
            <p:spPr>
              <a:xfrm>
                <a:off x="2876182" y="5201094"/>
                <a:ext cx="1234179" cy="675220"/>
              </a:xfrm>
              <a:prstGeom prst="rect">
                <a:avLst/>
              </a:prstGeom>
            </p:spPr>
            <p:txBody>
              <a:bodyPr wrap="square">
                <a:spAutoFit/>
              </a:bodyPr>
              <a:lstStyle/>
              <a:p>
                <a:pPr algn="ctr"/>
                <a:r>
                  <a:rPr lang="en-US" sz="1100" dirty="0"/>
                  <a:t>Upload format to JSON Converter</a:t>
                </a:r>
              </a:p>
            </p:txBody>
          </p:sp>
        </p:grpSp>
        <p:cxnSp>
          <p:nvCxnSpPr>
            <p:cNvPr id="46" name="Straight Arrow Connector 45"/>
            <p:cNvCxnSpPr/>
            <p:nvPr/>
          </p:nvCxnSpPr>
          <p:spPr>
            <a:xfrm>
              <a:off x="1624571" y="4106777"/>
              <a:ext cx="0" cy="3504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2537442" y="4132153"/>
              <a:ext cx="0" cy="350454"/>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8" name="Straight Arrow Connector 47"/>
            <p:cNvCxnSpPr/>
            <p:nvPr/>
          </p:nvCxnSpPr>
          <p:spPr>
            <a:xfrm>
              <a:off x="3393028" y="4091803"/>
              <a:ext cx="0" cy="380402"/>
            </a:xfrm>
            <a:prstGeom prst="straightConnector1">
              <a:avLst/>
            </a:prstGeom>
            <a:ln>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49" name="TextBox 48"/>
            <p:cNvSpPr txBox="1"/>
            <p:nvPr/>
          </p:nvSpPr>
          <p:spPr>
            <a:xfrm>
              <a:off x="554903" y="4251774"/>
              <a:ext cx="641876" cy="239733"/>
            </a:xfrm>
            <a:prstGeom prst="rect">
              <a:avLst/>
            </a:prstGeom>
            <a:noFill/>
          </p:spPr>
          <p:txBody>
            <a:bodyPr wrap="square" rtlCol="0">
              <a:spAutoFit/>
            </a:bodyPr>
            <a:lstStyle/>
            <a:p>
              <a:pPr algn="ctr"/>
              <a:r>
                <a:rPr lang="en-US" sz="1400" dirty="0"/>
                <a:t>Server</a:t>
              </a:r>
            </a:p>
          </p:txBody>
        </p:sp>
        <p:sp>
          <p:nvSpPr>
            <p:cNvPr id="50" name="Can 49"/>
            <p:cNvSpPr/>
            <p:nvPr/>
          </p:nvSpPr>
          <p:spPr>
            <a:xfrm>
              <a:off x="2398311" y="5190121"/>
              <a:ext cx="332913" cy="259959"/>
            </a:xfrm>
            <a:prstGeom prst="ca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Rectangle 50"/>
            <p:cNvSpPr/>
            <p:nvPr/>
          </p:nvSpPr>
          <p:spPr>
            <a:xfrm>
              <a:off x="1508718" y="5126543"/>
              <a:ext cx="771001" cy="239733"/>
            </a:xfrm>
            <a:prstGeom prst="rect">
              <a:avLst/>
            </a:prstGeom>
            <a:ln>
              <a:noFill/>
            </a:ln>
          </p:spPr>
          <p:style>
            <a:lnRef idx="1">
              <a:schemeClr val="dk1"/>
            </a:lnRef>
            <a:fillRef idx="0">
              <a:schemeClr val="dk1"/>
            </a:fillRef>
            <a:effectRef idx="0">
              <a:schemeClr val="dk1"/>
            </a:effectRef>
            <a:fontRef idx="minor">
              <a:schemeClr val="tx1"/>
            </a:fontRef>
          </p:style>
          <p:txBody>
            <a:bodyPr wrap="none">
              <a:spAutoFit/>
            </a:bodyPr>
            <a:lstStyle/>
            <a:p>
              <a:r>
                <a:rPr lang="en-US" sz="1400" dirty="0"/>
                <a:t>MongoDB</a:t>
              </a:r>
            </a:p>
          </p:txBody>
        </p:sp>
        <p:cxnSp>
          <p:nvCxnSpPr>
            <p:cNvPr id="52" name="Straight Arrow Connector 51"/>
            <p:cNvCxnSpPr>
              <a:stCxn id="41" idx="2"/>
            </p:cNvCxnSpPr>
            <p:nvPr/>
          </p:nvCxnSpPr>
          <p:spPr>
            <a:xfrm flipH="1">
              <a:off x="2558110" y="5014613"/>
              <a:ext cx="1" cy="17550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78306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254" y="93785"/>
            <a:ext cx="8382000" cy="1143000"/>
          </a:xfrm>
        </p:spPr>
        <p:txBody>
          <a:bodyPr/>
          <a:lstStyle/>
          <a:p>
            <a:pPr algn="ctr"/>
            <a:r>
              <a:rPr lang="en-US" dirty="0"/>
              <a:t>Stock Daily Data Streaming Example</a:t>
            </a:r>
          </a:p>
        </p:txBody>
      </p:sp>
      <p:sp>
        <p:nvSpPr>
          <p:cNvPr id="3" name="Content Placeholder 2"/>
          <p:cNvSpPr>
            <a:spLocks noGrp="1"/>
          </p:cNvSpPr>
          <p:nvPr>
            <p:ph idx="1"/>
          </p:nvPr>
        </p:nvSpPr>
        <p:spPr>
          <a:xfrm>
            <a:off x="244842" y="1125660"/>
            <a:ext cx="8380412" cy="4894140"/>
          </a:xfrm>
        </p:spPr>
        <p:txBody>
          <a:bodyPr/>
          <a:lstStyle/>
          <a:p>
            <a:r>
              <a:rPr lang="en-US" dirty="0"/>
              <a:t>Example is collection of around 7000 distinct stocks with daily values available at ~2750 distinct times</a:t>
            </a:r>
          </a:p>
          <a:p>
            <a:pPr lvl="1"/>
            <a:r>
              <a:rPr lang="en-US" dirty="0"/>
              <a:t>Clustering as provided by Wall Street – Dow Jones set of 30 stocks, S&amp;P 500, various ETF’s etc.</a:t>
            </a:r>
          </a:p>
          <a:p>
            <a:r>
              <a:rPr lang="en-US" dirty="0"/>
              <a:t>The Center for Research in Security Prices (CSRP) database through the Wharton Research Data Services (</a:t>
            </a:r>
            <a:r>
              <a:rPr lang="en-US" dirty="0" err="1"/>
              <a:t>wrds</a:t>
            </a:r>
            <a:r>
              <a:rPr lang="en-US" dirty="0"/>
              <a:t>) web interface</a:t>
            </a:r>
          </a:p>
          <a:p>
            <a:r>
              <a:rPr lang="en-US" dirty="0"/>
              <a:t>Available for free to the Indiana University students for research</a:t>
            </a:r>
          </a:p>
          <a:p>
            <a:r>
              <a:rPr lang="en-US" dirty="0"/>
              <a:t>2004 Jan 01 to 2015 Dec 31 have daily Stock prices in the form of a CSV file</a:t>
            </a:r>
          </a:p>
          <a:p>
            <a:r>
              <a:rPr lang="en-US" dirty="0"/>
              <a:t>We use the information</a:t>
            </a:r>
          </a:p>
          <a:p>
            <a:pPr lvl="1"/>
            <a:r>
              <a:rPr lang="en-US" dirty="0"/>
              <a:t>ID, Date, Symbol, Factor to Adjust Volume, Factor to Adjust Price, Price, Outstanding Stocks</a:t>
            </a:r>
          </a:p>
          <a:p>
            <a:pPr lvl="1"/>
            <a:endParaRPr lang="en-US" dirty="0"/>
          </a:p>
          <a:p>
            <a:pPr marL="0" indent="0">
              <a:buNone/>
            </a:pPr>
            <a:br>
              <a:rPr lang="en-US" dirty="0"/>
            </a:br>
            <a:endParaRPr lang="en-US" dirty="0"/>
          </a:p>
        </p:txBody>
      </p:sp>
      <p:sp>
        <p:nvSpPr>
          <p:cNvPr id="4" name="Date Placeholder 3"/>
          <p:cNvSpPr>
            <a:spLocks noGrp="1"/>
          </p:cNvSpPr>
          <p:nvPr>
            <p:ph type="dt" sz="half" idx="2"/>
          </p:nvPr>
        </p:nvSpPr>
        <p:spPr/>
        <p:txBody>
          <a:bodyPr/>
          <a:lstStyle/>
          <a:p>
            <a:fld id="{F76CD71C-104B-4319-B4E4-BF1129452401}" type="datetime1">
              <a:rPr lang="en-US" smtClean="0"/>
              <a:t>9/15/2016</a:t>
            </a:fld>
            <a:endParaRPr lang="en-US"/>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3905222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 y="67138"/>
            <a:ext cx="9144000" cy="1143000"/>
          </a:xfrm>
        </p:spPr>
        <p:txBody>
          <a:bodyPr>
            <a:noAutofit/>
          </a:bodyPr>
          <a:lstStyle/>
          <a:p>
            <a:r>
              <a:rPr lang="en-US" sz="2000" b="0" dirty="0"/>
              <a:t>Relative Changes in Stock Values using one day values</a:t>
            </a:r>
            <a:br>
              <a:rPr lang="en-US" sz="2000" b="0" dirty="0"/>
            </a:br>
            <a:r>
              <a:rPr lang="en-US" sz="2000" b="0" dirty="0"/>
              <a:t>measured from January 2004 and starting after one year January 2005</a:t>
            </a:r>
            <a:br>
              <a:rPr lang="en-US" sz="2000" b="0" dirty="0"/>
            </a:br>
            <a:r>
              <a:rPr lang="en-US" sz="2000" b="0" dirty="0"/>
              <a:t>Filled circles are final values</a:t>
            </a:r>
            <a:br>
              <a:rPr lang="en-US" sz="2000" b="0" dirty="0"/>
            </a:br>
            <a:endParaRPr lang="en-US" sz="2000" b="0" dirty="0"/>
          </a:p>
        </p:txBody>
      </p:sp>
      <p:sp>
        <p:nvSpPr>
          <p:cNvPr id="4" name="Slide Number Placeholder 3"/>
          <p:cNvSpPr>
            <a:spLocks noGrp="1"/>
          </p:cNvSpPr>
          <p:nvPr>
            <p:ph type="sldNum" sz="quarter" idx="12"/>
          </p:nvPr>
        </p:nvSpPr>
        <p:spPr/>
        <p:txBody>
          <a:bodyPr/>
          <a:lstStyle/>
          <a:p>
            <a:fld id="{9D403DF6-46F5-4637-8175-331CACCBFD4C}" type="slidenum">
              <a:rPr lang="en-US" smtClean="0"/>
              <a:t>43</a:t>
            </a:fld>
            <a:endParaRPr lang="en-US"/>
          </a:p>
        </p:txBody>
      </p:sp>
      <p:sp>
        <p:nvSpPr>
          <p:cNvPr id="3" name="Date Placeholder 2"/>
          <p:cNvSpPr>
            <a:spLocks noGrp="1"/>
          </p:cNvSpPr>
          <p:nvPr>
            <p:ph type="dt" sz="half" idx="4294967295"/>
          </p:nvPr>
        </p:nvSpPr>
        <p:spPr/>
        <p:txBody>
          <a:bodyPr/>
          <a:lstStyle/>
          <a:p>
            <a:fld id="{990BCA1E-7587-410F-9ABF-8D24C52F5023}" type="datetime1">
              <a:rPr lang="en-US" smtClean="0"/>
              <a:t>9/15/2016</a:t>
            </a:fld>
            <a:endParaRPr lang="en-US" dirty="0"/>
          </a:p>
        </p:txBody>
      </p:sp>
      <p:pic>
        <p:nvPicPr>
          <p:cNvPr id="5" name="Picture 4"/>
          <p:cNvPicPr>
            <a:picLocks noChangeAspect="1"/>
          </p:cNvPicPr>
          <p:nvPr/>
        </p:nvPicPr>
        <p:blipFill rotWithShape="1">
          <a:blip r:embed="rId2"/>
          <a:srcRect t="-328" r="30417" b="-1"/>
          <a:stretch/>
        </p:blipFill>
        <p:spPr>
          <a:xfrm>
            <a:off x="0" y="976172"/>
            <a:ext cx="9144000" cy="5904186"/>
          </a:xfrm>
          <a:prstGeom prst="rect">
            <a:avLst/>
          </a:prstGeom>
        </p:spPr>
      </p:pic>
      <p:sp>
        <p:nvSpPr>
          <p:cNvPr id="6" name="TextBox 5"/>
          <p:cNvSpPr txBox="1"/>
          <p:nvPr/>
        </p:nvSpPr>
        <p:spPr>
          <a:xfrm>
            <a:off x="3255327" y="6132058"/>
            <a:ext cx="665567" cy="300082"/>
          </a:xfrm>
          <a:prstGeom prst="rect">
            <a:avLst/>
          </a:prstGeom>
          <a:noFill/>
        </p:spPr>
        <p:txBody>
          <a:bodyPr wrap="none" rtlCol="0">
            <a:spAutoFit/>
          </a:bodyPr>
          <a:lstStyle/>
          <a:p>
            <a:r>
              <a:rPr lang="en-US" sz="1350" b="1" dirty="0">
                <a:solidFill>
                  <a:srgbClr val="FF0000"/>
                </a:solidFill>
              </a:rPr>
              <a:t>Apple</a:t>
            </a:r>
          </a:p>
        </p:txBody>
      </p:sp>
      <p:sp>
        <p:nvSpPr>
          <p:cNvPr id="7" name="Oval 6"/>
          <p:cNvSpPr>
            <a:spLocks noChangeAspect="1"/>
          </p:cNvSpPr>
          <p:nvPr/>
        </p:nvSpPr>
        <p:spPr bwMode="auto">
          <a:xfrm>
            <a:off x="3948682" y="6132058"/>
            <a:ext cx="182880" cy="18288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8" name="TextBox 17"/>
          <p:cNvSpPr txBox="1"/>
          <p:nvPr/>
        </p:nvSpPr>
        <p:spPr>
          <a:xfrm>
            <a:off x="5524783" y="3778224"/>
            <a:ext cx="857927" cy="300082"/>
          </a:xfrm>
          <a:prstGeom prst="rect">
            <a:avLst/>
          </a:prstGeom>
          <a:noFill/>
        </p:spPr>
        <p:txBody>
          <a:bodyPr wrap="none" rtlCol="0">
            <a:spAutoFit/>
          </a:bodyPr>
          <a:lstStyle/>
          <a:p>
            <a:r>
              <a:rPr lang="en-US" sz="1350" b="1" dirty="0">
                <a:solidFill>
                  <a:srgbClr val="FF99FF"/>
                </a:solidFill>
              </a:rPr>
              <a:t>Mid Cap</a:t>
            </a:r>
          </a:p>
        </p:txBody>
      </p:sp>
      <p:sp>
        <p:nvSpPr>
          <p:cNvPr id="19" name="Oval 18"/>
          <p:cNvSpPr>
            <a:spLocks noChangeAspect="1"/>
          </p:cNvSpPr>
          <p:nvPr/>
        </p:nvSpPr>
        <p:spPr bwMode="auto">
          <a:xfrm>
            <a:off x="5770867" y="3599204"/>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0" name="TextBox 19"/>
          <p:cNvSpPr txBox="1"/>
          <p:nvPr/>
        </p:nvSpPr>
        <p:spPr>
          <a:xfrm>
            <a:off x="4102669" y="2466160"/>
            <a:ext cx="771365" cy="300082"/>
          </a:xfrm>
          <a:prstGeom prst="rect">
            <a:avLst/>
          </a:prstGeom>
          <a:noFill/>
        </p:spPr>
        <p:txBody>
          <a:bodyPr wrap="none" rtlCol="0">
            <a:spAutoFit/>
          </a:bodyPr>
          <a:lstStyle/>
          <a:p>
            <a:r>
              <a:rPr lang="en-US" sz="1350" b="1" dirty="0">
                <a:solidFill>
                  <a:srgbClr val="FFFF00"/>
                </a:solidFill>
              </a:rPr>
              <a:t>Energy</a:t>
            </a:r>
          </a:p>
        </p:txBody>
      </p:sp>
      <p:sp>
        <p:nvSpPr>
          <p:cNvPr id="21" name="Oval 20"/>
          <p:cNvSpPr>
            <a:spLocks noChangeAspect="1"/>
          </p:cNvSpPr>
          <p:nvPr/>
        </p:nvSpPr>
        <p:spPr bwMode="auto">
          <a:xfrm>
            <a:off x="4945380" y="2570504"/>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2" name="Oval 21"/>
          <p:cNvSpPr>
            <a:spLocks noChangeAspect="1"/>
          </p:cNvSpPr>
          <p:nvPr/>
        </p:nvSpPr>
        <p:spPr bwMode="auto">
          <a:xfrm>
            <a:off x="6108390" y="2766242"/>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3" name="Oval 22"/>
          <p:cNvSpPr>
            <a:spLocks noChangeAspect="1"/>
          </p:cNvSpPr>
          <p:nvPr/>
        </p:nvSpPr>
        <p:spPr bwMode="auto">
          <a:xfrm>
            <a:off x="6199830" y="2971932"/>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4" name="TextBox 23"/>
          <p:cNvSpPr txBox="1"/>
          <p:nvPr/>
        </p:nvSpPr>
        <p:spPr>
          <a:xfrm>
            <a:off x="6558030" y="2924872"/>
            <a:ext cx="1032764" cy="276999"/>
          </a:xfrm>
          <a:prstGeom prst="rect">
            <a:avLst/>
          </a:prstGeom>
          <a:noFill/>
        </p:spPr>
        <p:txBody>
          <a:bodyPr wrap="square" rtlCol="0">
            <a:spAutoFit/>
          </a:bodyPr>
          <a:lstStyle/>
          <a:p>
            <a:r>
              <a:rPr lang="en-US" sz="1200" b="1" dirty="0">
                <a:solidFill>
                  <a:srgbClr val="00FF00"/>
                </a:solidFill>
              </a:rPr>
              <a:t>S&amp;P </a:t>
            </a:r>
          </a:p>
        </p:txBody>
      </p:sp>
      <p:sp>
        <p:nvSpPr>
          <p:cNvPr id="25" name="TextBox 24"/>
          <p:cNvSpPr txBox="1"/>
          <p:nvPr/>
        </p:nvSpPr>
        <p:spPr>
          <a:xfrm>
            <a:off x="6492862" y="2672123"/>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26" name="TextBox 25"/>
          <p:cNvSpPr txBox="1"/>
          <p:nvPr/>
        </p:nvSpPr>
        <p:spPr>
          <a:xfrm>
            <a:off x="6230124" y="1299648"/>
            <a:ext cx="838691" cy="300082"/>
          </a:xfrm>
          <a:prstGeom prst="rect">
            <a:avLst/>
          </a:prstGeom>
          <a:noFill/>
        </p:spPr>
        <p:txBody>
          <a:bodyPr wrap="none" rtlCol="0">
            <a:spAutoFit/>
          </a:bodyPr>
          <a:lstStyle/>
          <a:p>
            <a:r>
              <a:rPr lang="en-US" sz="1350" b="1" dirty="0">
                <a:solidFill>
                  <a:srgbClr val="00FFFF"/>
                </a:solidFill>
              </a:rPr>
              <a:t>Finance</a:t>
            </a:r>
          </a:p>
        </p:txBody>
      </p:sp>
      <p:sp>
        <p:nvSpPr>
          <p:cNvPr id="27" name="Oval 26"/>
          <p:cNvSpPr>
            <a:spLocks noChangeAspect="1"/>
          </p:cNvSpPr>
          <p:nvPr/>
        </p:nvSpPr>
        <p:spPr bwMode="auto">
          <a:xfrm>
            <a:off x="6558030" y="1676202"/>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8" name="TextBox 27"/>
          <p:cNvSpPr txBox="1"/>
          <p:nvPr/>
        </p:nvSpPr>
        <p:spPr>
          <a:xfrm>
            <a:off x="5190224" y="1431152"/>
            <a:ext cx="950901" cy="461665"/>
          </a:xfrm>
          <a:prstGeom prst="rect">
            <a:avLst/>
          </a:prstGeom>
          <a:noFill/>
        </p:spPr>
        <p:txBody>
          <a:bodyPr wrap="none" rtlCol="0">
            <a:spAutoFit/>
          </a:bodyPr>
          <a:lstStyle/>
          <a:p>
            <a:r>
              <a:rPr lang="en-US" sz="1200" dirty="0">
                <a:solidFill>
                  <a:schemeClr val="bg1"/>
                </a:solidFill>
              </a:rPr>
              <a:t>Origin</a:t>
            </a:r>
          </a:p>
          <a:p>
            <a:r>
              <a:rPr lang="en-US" sz="1200" dirty="0">
                <a:solidFill>
                  <a:schemeClr val="bg1"/>
                </a:solidFill>
              </a:rPr>
              <a:t>0% change</a:t>
            </a:r>
          </a:p>
        </p:txBody>
      </p:sp>
      <p:sp>
        <p:nvSpPr>
          <p:cNvPr id="29" name="TextBox 28"/>
          <p:cNvSpPr txBox="1"/>
          <p:nvPr/>
        </p:nvSpPr>
        <p:spPr>
          <a:xfrm>
            <a:off x="4655076" y="4256230"/>
            <a:ext cx="580608" cy="276999"/>
          </a:xfrm>
          <a:prstGeom prst="rect">
            <a:avLst/>
          </a:prstGeom>
          <a:noFill/>
        </p:spPr>
        <p:txBody>
          <a:bodyPr wrap="none" rtlCol="0">
            <a:spAutoFit/>
          </a:bodyPr>
          <a:lstStyle/>
          <a:p>
            <a:r>
              <a:rPr lang="en-US" sz="1200" dirty="0">
                <a:solidFill>
                  <a:srgbClr val="99CCFF"/>
                </a:solidFill>
              </a:rPr>
              <a:t>+10%</a:t>
            </a:r>
          </a:p>
        </p:txBody>
      </p:sp>
      <p:sp>
        <p:nvSpPr>
          <p:cNvPr id="30" name="TextBox 29"/>
          <p:cNvSpPr txBox="1"/>
          <p:nvPr/>
        </p:nvSpPr>
        <p:spPr>
          <a:xfrm>
            <a:off x="4293426" y="6107858"/>
            <a:ext cx="580608" cy="276999"/>
          </a:xfrm>
          <a:prstGeom prst="rect">
            <a:avLst/>
          </a:prstGeom>
          <a:noFill/>
        </p:spPr>
        <p:txBody>
          <a:bodyPr wrap="none" rtlCol="0">
            <a:spAutoFit/>
          </a:bodyPr>
          <a:lstStyle/>
          <a:p>
            <a:r>
              <a:rPr lang="en-US" sz="1200" dirty="0">
                <a:solidFill>
                  <a:srgbClr val="1042E0"/>
                </a:solidFill>
              </a:rPr>
              <a:t>+20%</a:t>
            </a:r>
          </a:p>
        </p:txBody>
      </p:sp>
    </p:spTree>
    <p:extLst>
      <p:ext uri="{BB962C8B-B14F-4D97-AF65-F5344CB8AC3E}">
        <p14:creationId xmlns:p14="http://schemas.microsoft.com/office/powerpoint/2010/main" val="3332521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1" y="22398"/>
            <a:ext cx="9071283" cy="1143000"/>
          </a:xfrm>
        </p:spPr>
        <p:txBody>
          <a:bodyPr>
            <a:normAutofit fontScale="90000"/>
          </a:bodyPr>
          <a:lstStyle/>
          <a:p>
            <a:r>
              <a:rPr lang="en-US" dirty="0"/>
              <a:t>Relative Changes in Stock Values using one day values</a:t>
            </a:r>
            <a:br>
              <a:rPr lang="en-US" dirty="0"/>
            </a:br>
            <a:r>
              <a:rPr lang="en-US" dirty="0"/>
              <a:t>Expansion of previous data</a:t>
            </a:r>
            <a:br>
              <a:rPr lang="en-US" dirty="0"/>
            </a:br>
            <a:endParaRPr lang="en-US" dirty="0"/>
          </a:p>
        </p:txBody>
      </p:sp>
      <p:sp>
        <p:nvSpPr>
          <p:cNvPr id="4" name="Slide Number Placeholder 3"/>
          <p:cNvSpPr>
            <a:spLocks noGrp="1"/>
          </p:cNvSpPr>
          <p:nvPr>
            <p:ph type="sldNum" sz="quarter" idx="12"/>
          </p:nvPr>
        </p:nvSpPr>
        <p:spPr/>
        <p:txBody>
          <a:bodyPr/>
          <a:lstStyle/>
          <a:p>
            <a:fld id="{9D403DF6-46F5-4637-8175-331CACCBFD4C}" type="slidenum">
              <a:rPr lang="en-US" smtClean="0"/>
              <a:t>44</a:t>
            </a:fld>
            <a:endParaRPr lang="en-US"/>
          </a:p>
        </p:txBody>
      </p:sp>
      <p:sp>
        <p:nvSpPr>
          <p:cNvPr id="3" name="Date Placeholder 2"/>
          <p:cNvSpPr>
            <a:spLocks noGrp="1"/>
          </p:cNvSpPr>
          <p:nvPr>
            <p:ph type="dt" sz="half" idx="4294967295"/>
          </p:nvPr>
        </p:nvSpPr>
        <p:spPr/>
        <p:txBody>
          <a:bodyPr/>
          <a:lstStyle/>
          <a:p>
            <a:fld id="{927227D7-0888-4913-8226-5221FDF9CC60}" type="datetime1">
              <a:rPr lang="en-US" smtClean="0"/>
              <a:t>9/15/2016</a:t>
            </a:fld>
            <a:endParaRPr lang="en-US" dirty="0"/>
          </a:p>
        </p:txBody>
      </p:sp>
      <p:pic>
        <p:nvPicPr>
          <p:cNvPr id="5" name="Picture 4"/>
          <p:cNvPicPr>
            <a:picLocks noChangeAspect="1"/>
          </p:cNvPicPr>
          <p:nvPr/>
        </p:nvPicPr>
        <p:blipFill rotWithShape="1">
          <a:blip r:embed="rId2"/>
          <a:srcRect l="10001" r="22166"/>
          <a:stretch/>
        </p:blipFill>
        <p:spPr>
          <a:xfrm>
            <a:off x="0" y="859360"/>
            <a:ext cx="9144000" cy="6036740"/>
          </a:xfrm>
          <a:prstGeom prst="rect">
            <a:avLst/>
          </a:prstGeom>
        </p:spPr>
      </p:pic>
      <p:sp>
        <p:nvSpPr>
          <p:cNvPr id="6" name="TextBox 5"/>
          <p:cNvSpPr txBox="1"/>
          <p:nvPr/>
        </p:nvSpPr>
        <p:spPr>
          <a:xfrm>
            <a:off x="7665190" y="1620685"/>
            <a:ext cx="857927" cy="300082"/>
          </a:xfrm>
          <a:prstGeom prst="rect">
            <a:avLst/>
          </a:prstGeom>
          <a:noFill/>
        </p:spPr>
        <p:txBody>
          <a:bodyPr wrap="none" rtlCol="0">
            <a:spAutoFit/>
          </a:bodyPr>
          <a:lstStyle/>
          <a:p>
            <a:r>
              <a:rPr lang="en-US" sz="1350" b="1" dirty="0">
                <a:solidFill>
                  <a:srgbClr val="FF99FF"/>
                </a:solidFill>
              </a:rPr>
              <a:t>Mid Cap</a:t>
            </a:r>
          </a:p>
        </p:txBody>
      </p:sp>
      <p:sp>
        <p:nvSpPr>
          <p:cNvPr id="7" name="Oval 6"/>
          <p:cNvSpPr>
            <a:spLocks noChangeAspect="1"/>
          </p:cNvSpPr>
          <p:nvPr/>
        </p:nvSpPr>
        <p:spPr bwMode="auto">
          <a:xfrm>
            <a:off x="7988287" y="1932198"/>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8" name="TextBox 7"/>
          <p:cNvSpPr txBox="1"/>
          <p:nvPr/>
        </p:nvSpPr>
        <p:spPr>
          <a:xfrm>
            <a:off x="6010807" y="3535688"/>
            <a:ext cx="771365" cy="300082"/>
          </a:xfrm>
          <a:prstGeom prst="rect">
            <a:avLst/>
          </a:prstGeom>
          <a:noFill/>
        </p:spPr>
        <p:txBody>
          <a:bodyPr wrap="none" rtlCol="0">
            <a:spAutoFit/>
          </a:bodyPr>
          <a:lstStyle/>
          <a:p>
            <a:r>
              <a:rPr lang="en-US" sz="1350" b="1" dirty="0">
                <a:solidFill>
                  <a:srgbClr val="FFFF00"/>
                </a:solidFill>
              </a:rPr>
              <a:t>Energy</a:t>
            </a:r>
          </a:p>
        </p:txBody>
      </p:sp>
      <p:sp>
        <p:nvSpPr>
          <p:cNvPr id="9" name="Oval 8"/>
          <p:cNvSpPr>
            <a:spLocks noChangeAspect="1"/>
          </p:cNvSpPr>
          <p:nvPr/>
        </p:nvSpPr>
        <p:spPr bwMode="auto">
          <a:xfrm>
            <a:off x="6614160" y="3854870"/>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0" name="Oval 9"/>
          <p:cNvSpPr>
            <a:spLocks noChangeAspect="1"/>
          </p:cNvSpPr>
          <p:nvPr/>
        </p:nvSpPr>
        <p:spPr bwMode="auto">
          <a:xfrm>
            <a:off x="6156273" y="2137228"/>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1" name="Oval 10"/>
          <p:cNvSpPr>
            <a:spLocks noChangeAspect="1"/>
          </p:cNvSpPr>
          <p:nvPr/>
        </p:nvSpPr>
        <p:spPr bwMode="auto">
          <a:xfrm>
            <a:off x="6606540" y="1939818"/>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2" name="TextBox 11"/>
          <p:cNvSpPr txBox="1"/>
          <p:nvPr/>
        </p:nvSpPr>
        <p:spPr>
          <a:xfrm>
            <a:off x="6442456" y="1635967"/>
            <a:ext cx="1032764" cy="276999"/>
          </a:xfrm>
          <a:prstGeom prst="rect">
            <a:avLst/>
          </a:prstGeom>
          <a:noFill/>
        </p:spPr>
        <p:txBody>
          <a:bodyPr wrap="square" rtlCol="0">
            <a:spAutoFit/>
          </a:bodyPr>
          <a:lstStyle/>
          <a:p>
            <a:r>
              <a:rPr lang="en-US" sz="1200" b="1" dirty="0">
                <a:solidFill>
                  <a:srgbClr val="00FF00"/>
                </a:solidFill>
              </a:rPr>
              <a:t>S&amp;P </a:t>
            </a:r>
          </a:p>
        </p:txBody>
      </p:sp>
      <p:sp>
        <p:nvSpPr>
          <p:cNvPr id="13" name="TextBox 12"/>
          <p:cNvSpPr txBox="1"/>
          <p:nvPr/>
        </p:nvSpPr>
        <p:spPr>
          <a:xfrm>
            <a:off x="6339153" y="2053395"/>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16" name="TextBox 15"/>
          <p:cNvSpPr txBox="1"/>
          <p:nvPr/>
        </p:nvSpPr>
        <p:spPr>
          <a:xfrm>
            <a:off x="2587764" y="2404548"/>
            <a:ext cx="838691" cy="300082"/>
          </a:xfrm>
          <a:prstGeom prst="rect">
            <a:avLst/>
          </a:prstGeom>
          <a:noFill/>
        </p:spPr>
        <p:txBody>
          <a:bodyPr wrap="none" rtlCol="0">
            <a:spAutoFit/>
          </a:bodyPr>
          <a:lstStyle/>
          <a:p>
            <a:r>
              <a:rPr lang="en-US" sz="1350" b="1" dirty="0">
                <a:solidFill>
                  <a:srgbClr val="00FFFF"/>
                </a:solidFill>
              </a:rPr>
              <a:t>Finance</a:t>
            </a:r>
          </a:p>
        </p:txBody>
      </p:sp>
      <p:sp>
        <p:nvSpPr>
          <p:cNvPr id="17" name="Oval 16"/>
          <p:cNvSpPr>
            <a:spLocks noChangeAspect="1"/>
          </p:cNvSpPr>
          <p:nvPr/>
        </p:nvSpPr>
        <p:spPr bwMode="auto">
          <a:xfrm>
            <a:off x="3643200" y="2267388"/>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18" name="Date Placeholder 2"/>
          <p:cNvSpPr txBox="1">
            <a:spLocks/>
          </p:cNvSpPr>
          <p:nvPr/>
        </p:nvSpPr>
        <p:spPr>
          <a:xfrm>
            <a:off x="5715000" y="6274796"/>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4398B3E-B74F-4582-A4A4-3AE16323AAE4}" type="datetime1">
              <a:rPr lang="en-US" smtClean="0"/>
              <a:pPr/>
              <a:t>9/15/2016</a:t>
            </a:fld>
            <a:endParaRPr lang="en-US"/>
          </a:p>
        </p:txBody>
      </p:sp>
      <p:sp>
        <p:nvSpPr>
          <p:cNvPr id="19" name="Slide Number Placeholder 3"/>
          <p:cNvSpPr txBox="1">
            <a:spLocks/>
          </p:cNvSpPr>
          <p:nvPr/>
        </p:nvSpPr>
        <p:spPr>
          <a:xfrm>
            <a:off x="8358414" y="6282483"/>
            <a:ext cx="656771" cy="300062"/>
          </a:xfrm>
          <a:prstGeom prst="rect">
            <a:avLst/>
          </a:prstGeom>
        </p:spPr>
        <p:txBody>
          <a:bodyPr/>
          <a:lstStyle>
            <a:defPPr>
              <a:defRPr lang="en-US"/>
            </a:defPPr>
            <a:lvl1pPr marL="0" algn="l" defTabSz="457200" rtl="0" eaLnBrk="1" latinLnBrk="0" hangingPunct="1">
              <a:defRPr sz="2000" b="0" i="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D403DF6-46F5-4637-8175-331CACCBFD4C}" type="slidenum">
              <a:rPr lang="en-US" smtClean="0"/>
              <a:pPr/>
              <a:t>44</a:t>
            </a:fld>
            <a:endParaRPr lang="en-US"/>
          </a:p>
        </p:txBody>
      </p:sp>
      <p:pic>
        <p:nvPicPr>
          <p:cNvPr id="20" name="Picture 19"/>
          <p:cNvPicPr>
            <a:picLocks noChangeAspect="1"/>
          </p:cNvPicPr>
          <p:nvPr/>
        </p:nvPicPr>
        <p:blipFill rotWithShape="1">
          <a:blip r:embed="rId2"/>
          <a:srcRect l="10001" r="22166"/>
          <a:stretch/>
        </p:blipFill>
        <p:spPr>
          <a:xfrm>
            <a:off x="0" y="887798"/>
            <a:ext cx="9144000" cy="6036740"/>
          </a:xfrm>
          <a:prstGeom prst="rect">
            <a:avLst/>
          </a:prstGeom>
        </p:spPr>
      </p:pic>
      <p:grpSp>
        <p:nvGrpSpPr>
          <p:cNvPr id="31" name="Group 30"/>
          <p:cNvGrpSpPr/>
          <p:nvPr/>
        </p:nvGrpSpPr>
        <p:grpSpPr>
          <a:xfrm>
            <a:off x="2587764" y="1649123"/>
            <a:ext cx="5935353" cy="2417065"/>
            <a:chOff x="2587764" y="1649123"/>
            <a:chExt cx="5935353" cy="2417065"/>
          </a:xfrm>
        </p:grpSpPr>
        <p:sp>
          <p:nvSpPr>
            <p:cNvPr id="21" name="TextBox 20"/>
            <p:cNvSpPr txBox="1"/>
            <p:nvPr/>
          </p:nvSpPr>
          <p:spPr>
            <a:xfrm>
              <a:off x="7665190" y="1649123"/>
              <a:ext cx="857927" cy="300082"/>
            </a:xfrm>
            <a:prstGeom prst="rect">
              <a:avLst/>
            </a:prstGeom>
            <a:noFill/>
          </p:spPr>
          <p:txBody>
            <a:bodyPr wrap="none" rtlCol="0">
              <a:spAutoFit/>
            </a:bodyPr>
            <a:lstStyle/>
            <a:p>
              <a:r>
                <a:rPr lang="en-US" sz="1350" b="1" dirty="0">
                  <a:solidFill>
                    <a:srgbClr val="FF99FF"/>
                  </a:solidFill>
                </a:rPr>
                <a:t>Mid Cap</a:t>
              </a:r>
            </a:p>
          </p:txBody>
        </p:sp>
        <p:sp>
          <p:nvSpPr>
            <p:cNvPr id="22" name="Oval 21"/>
            <p:cNvSpPr>
              <a:spLocks noChangeAspect="1"/>
            </p:cNvSpPr>
            <p:nvPr/>
          </p:nvSpPr>
          <p:spPr bwMode="auto">
            <a:xfrm>
              <a:off x="7988287" y="1960636"/>
              <a:ext cx="182880" cy="182880"/>
            </a:xfrm>
            <a:prstGeom prst="ellipse">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3" name="TextBox 22"/>
            <p:cNvSpPr txBox="1"/>
            <p:nvPr/>
          </p:nvSpPr>
          <p:spPr>
            <a:xfrm>
              <a:off x="6010807" y="3564126"/>
              <a:ext cx="771365" cy="300082"/>
            </a:xfrm>
            <a:prstGeom prst="rect">
              <a:avLst/>
            </a:prstGeom>
            <a:noFill/>
          </p:spPr>
          <p:txBody>
            <a:bodyPr wrap="none" rtlCol="0">
              <a:spAutoFit/>
            </a:bodyPr>
            <a:lstStyle/>
            <a:p>
              <a:r>
                <a:rPr lang="en-US" sz="1350" b="1" dirty="0">
                  <a:solidFill>
                    <a:srgbClr val="FFFF00"/>
                  </a:solidFill>
                </a:rPr>
                <a:t>Energy</a:t>
              </a:r>
            </a:p>
          </p:txBody>
        </p:sp>
        <p:sp>
          <p:nvSpPr>
            <p:cNvPr id="24" name="Oval 23"/>
            <p:cNvSpPr>
              <a:spLocks noChangeAspect="1"/>
            </p:cNvSpPr>
            <p:nvPr/>
          </p:nvSpPr>
          <p:spPr bwMode="auto">
            <a:xfrm>
              <a:off x="6614160" y="3883308"/>
              <a:ext cx="182880" cy="182880"/>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5" name="Oval 24"/>
            <p:cNvSpPr>
              <a:spLocks noChangeAspect="1"/>
            </p:cNvSpPr>
            <p:nvPr/>
          </p:nvSpPr>
          <p:spPr bwMode="auto">
            <a:xfrm>
              <a:off x="6156273" y="2165666"/>
              <a:ext cx="182880" cy="182880"/>
            </a:xfrm>
            <a:prstGeom prst="ellipse">
              <a:avLst/>
            </a:prstGeom>
            <a:solidFill>
              <a:srgbClr val="B0FEC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6" name="Oval 25"/>
            <p:cNvSpPr>
              <a:spLocks noChangeAspect="1"/>
            </p:cNvSpPr>
            <p:nvPr/>
          </p:nvSpPr>
          <p:spPr bwMode="auto">
            <a:xfrm>
              <a:off x="6606540" y="1968256"/>
              <a:ext cx="182880" cy="182880"/>
            </a:xfrm>
            <a:prstGeom prst="ellipse">
              <a:avLst/>
            </a:prstGeom>
            <a:solidFill>
              <a:srgbClr val="00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27" name="TextBox 26"/>
            <p:cNvSpPr txBox="1"/>
            <p:nvPr/>
          </p:nvSpPr>
          <p:spPr>
            <a:xfrm>
              <a:off x="6442456" y="1664405"/>
              <a:ext cx="1032764" cy="276999"/>
            </a:xfrm>
            <a:prstGeom prst="rect">
              <a:avLst/>
            </a:prstGeom>
            <a:noFill/>
          </p:spPr>
          <p:txBody>
            <a:bodyPr wrap="square" rtlCol="0">
              <a:spAutoFit/>
            </a:bodyPr>
            <a:lstStyle/>
            <a:p>
              <a:r>
                <a:rPr lang="en-US" sz="1200" b="1" dirty="0">
                  <a:solidFill>
                    <a:srgbClr val="00FF00"/>
                  </a:solidFill>
                </a:rPr>
                <a:t>S&amp;P </a:t>
              </a:r>
            </a:p>
          </p:txBody>
        </p:sp>
        <p:sp>
          <p:nvSpPr>
            <p:cNvPr id="28" name="TextBox 27"/>
            <p:cNvSpPr txBox="1"/>
            <p:nvPr/>
          </p:nvSpPr>
          <p:spPr>
            <a:xfrm>
              <a:off x="6339153" y="2081833"/>
              <a:ext cx="1032764" cy="276999"/>
            </a:xfrm>
            <a:prstGeom prst="rect">
              <a:avLst/>
            </a:prstGeom>
            <a:noFill/>
          </p:spPr>
          <p:txBody>
            <a:bodyPr wrap="square" rtlCol="0">
              <a:spAutoFit/>
            </a:bodyPr>
            <a:lstStyle/>
            <a:p>
              <a:r>
                <a:rPr lang="en-US" sz="1200" b="1" dirty="0">
                  <a:solidFill>
                    <a:srgbClr val="B0FEC4"/>
                  </a:solidFill>
                </a:rPr>
                <a:t>Dow Jones</a:t>
              </a:r>
              <a:endParaRPr lang="en-US" sz="1200" b="1" dirty="0">
                <a:solidFill>
                  <a:schemeClr val="accent1">
                    <a:lumMod val="20000"/>
                    <a:lumOff val="80000"/>
                  </a:schemeClr>
                </a:solidFill>
              </a:endParaRPr>
            </a:p>
          </p:txBody>
        </p:sp>
        <p:sp>
          <p:nvSpPr>
            <p:cNvPr id="29" name="TextBox 28"/>
            <p:cNvSpPr txBox="1"/>
            <p:nvPr/>
          </p:nvSpPr>
          <p:spPr>
            <a:xfrm>
              <a:off x="2587764" y="2432986"/>
              <a:ext cx="838691" cy="300082"/>
            </a:xfrm>
            <a:prstGeom prst="rect">
              <a:avLst/>
            </a:prstGeom>
            <a:noFill/>
          </p:spPr>
          <p:txBody>
            <a:bodyPr wrap="none" rtlCol="0">
              <a:spAutoFit/>
            </a:bodyPr>
            <a:lstStyle/>
            <a:p>
              <a:r>
                <a:rPr lang="en-US" sz="1350" b="1" dirty="0">
                  <a:solidFill>
                    <a:srgbClr val="00FFFF"/>
                  </a:solidFill>
                </a:rPr>
                <a:t>Finance</a:t>
              </a:r>
            </a:p>
          </p:txBody>
        </p:sp>
        <p:sp>
          <p:nvSpPr>
            <p:cNvPr id="30" name="Oval 29"/>
            <p:cNvSpPr>
              <a:spLocks noChangeAspect="1"/>
            </p:cNvSpPr>
            <p:nvPr/>
          </p:nvSpPr>
          <p:spPr bwMode="auto">
            <a:xfrm>
              <a:off x="3643200" y="2295826"/>
              <a:ext cx="182880" cy="182880"/>
            </a:xfrm>
            <a:prstGeom prst="ellipse">
              <a:avLst/>
            </a:prstGeom>
            <a:solidFill>
              <a:srgbClr val="00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sp>
        <p:nvSpPr>
          <p:cNvPr id="32" name="TextBox 31"/>
          <p:cNvSpPr txBox="1"/>
          <p:nvPr/>
        </p:nvSpPr>
        <p:spPr>
          <a:xfrm>
            <a:off x="3526711" y="2583027"/>
            <a:ext cx="950901" cy="461665"/>
          </a:xfrm>
          <a:prstGeom prst="rect">
            <a:avLst/>
          </a:prstGeom>
          <a:noFill/>
        </p:spPr>
        <p:txBody>
          <a:bodyPr wrap="none" rtlCol="0">
            <a:spAutoFit/>
          </a:bodyPr>
          <a:lstStyle/>
          <a:p>
            <a:r>
              <a:rPr lang="en-US" sz="1200" dirty="0">
                <a:solidFill>
                  <a:schemeClr val="bg1"/>
                </a:solidFill>
              </a:rPr>
              <a:t>Origin</a:t>
            </a:r>
          </a:p>
          <a:p>
            <a:r>
              <a:rPr lang="en-US" sz="1200" dirty="0">
                <a:solidFill>
                  <a:schemeClr val="bg1"/>
                </a:solidFill>
              </a:rPr>
              <a:t>0% change</a:t>
            </a:r>
          </a:p>
        </p:txBody>
      </p:sp>
      <p:sp>
        <p:nvSpPr>
          <p:cNvPr id="33" name="TextBox 32"/>
          <p:cNvSpPr txBox="1"/>
          <p:nvPr/>
        </p:nvSpPr>
        <p:spPr>
          <a:xfrm>
            <a:off x="8523117" y="2201707"/>
            <a:ext cx="580608" cy="276999"/>
          </a:xfrm>
          <a:prstGeom prst="rect">
            <a:avLst/>
          </a:prstGeom>
          <a:noFill/>
        </p:spPr>
        <p:txBody>
          <a:bodyPr wrap="none" rtlCol="0">
            <a:spAutoFit/>
          </a:bodyPr>
          <a:lstStyle/>
          <a:p>
            <a:r>
              <a:rPr lang="en-US" sz="1200" dirty="0">
                <a:solidFill>
                  <a:srgbClr val="99CCFF"/>
                </a:solidFill>
              </a:rPr>
              <a:t>+10%</a:t>
            </a:r>
          </a:p>
        </p:txBody>
      </p:sp>
    </p:spTree>
    <p:extLst>
      <p:ext uri="{BB962C8B-B14F-4D97-AF65-F5344CB8AC3E}">
        <p14:creationId xmlns:p14="http://schemas.microsoft.com/office/powerpoint/2010/main" val="1672804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469" y="0"/>
            <a:ext cx="8382000" cy="740016"/>
          </a:xfrm>
        </p:spPr>
        <p:txBody>
          <a:bodyPr/>
          <a:lstStyle/>
          <a:p>
            <a:pPr algn="ctr"/>
            <a:r>
              <a:rPr lang="en-US" dirty="0"/>
              <a:t>Algorithm Challenge</a:t>
            </a:r>
          </a:p>
        </p:txBody>
      </p:sp>
      <p:sp>
        <p:nvSpPr>
          <p:cNvPr id="5" name="Content Placeholder 4"/>
          <p:cNvSpPr>
            <a:spLocks noGrp="1"/>
          </p:cNvSpPr>
          <p:nvPr>
            <p:ph idx="1"/>
          </p:nvPr>
        </p:nvSpPr>
        <p:spPr>
          <a:xfrm>
            <a:off x="36653" y="724583"/>
            <a:ext cx="9144000" cy="5203584"/>
          </a:xfrm>
        </p:spPr>
        <p:txBody>
          <a:bodyPr/>
          <a:lstStyle/>
          <a:p>
            <a:r>
              <a:rPr lang="en-US" dirty="0"/>
              <a:t>The NRC Massive Data Analysis report stresses importance of finding </a:t>
            </a:r>
            <a:r>
              <a:rPr lang="en-US" b="1" dirty="0"/>
              <a:t>O(N) or O(</a:t>
            </a:r>
            <a:r>
              <a:rPr lang="en-US" b="1" dirty="0" err="1"/>
              <a:t>NlogN</a:t>
            </a:r>
            <a:r>
              <a:rPr lang="en-US" b="1" dirty="0"/>
              <a:t>) algorithms </a:t>
            </a:r>
            <a:r>
              <a:rPr lang="en-US" dirty="0"/>
              <a:t>for </a:t>
            </a:r>
            <a:r>
              <a:rPr lang="en-US" b="1" dirty="0"/>
              <a:t>O(N</a:t>
            </a:r>
            <a:r>
              <a:rPr lang="en-US" b="1" baseline="30000" dirty="0"/>
              <a:t>2</a:t>
            </a:r>
            <a:r>
              <a:rPr lang="en-US" b="1" dirty="0"/>
              <a:t>) </a:t>
            </a:r>
            <a:r>
              <a:rPr lang="en-US" dirty="0"/>
              <a:t>problems </a:t>
            </a:r>
          </a:p>
          <a:p>
            <a:pPr lvl="1"/>
            <a:r>
              <a:rPr lang="en-US" dirty="0"/>
              <a:t>N is number of points</a:t>
            </a:r>
          </a:p>
          <a:p>
            <a:r>
              <a:rPr lang="en-US" dirty="0"/>
              <a:t>This is well understood for O(N</a:t>
            </a:r>
            <a:r>
              <a:rPr lang="en-US" baseline="30000" dirty="0"/>
              <a:t>2</a:t>
            </a:r>
            <a:r>
              <a:rPr lang="en-US" dirty="0"/>
              <a:t>) simulation problems where there is a long range force as in gravitational (cosmology) simulations for N stars or galaxies</a:t>
            </a:r>
          </a:p>
          <a:p>
            <a:r>
              <a:rPr lang="en-US" dirty="0"/>
              <a:t>Simulations are governed by equations that allow  a systematic ”multipole expansion” with O(N) as first term with corrections</a:t>
            </a:r>
          </a:p>
          <a:p>
            <a:pPr lvl="1"/>
            <a:r>
              <a:rPr lang="en-US" dirty="0"/>
              <a:t>Has been used successfully in parallel for 25 years</a:t>
            </a:r>
          </a:p>
          <a:p>
            <a:r>
              <a:rPr lang="en-US" dirty="0"/>
              <a:t>O(N</a:t>
            </a:r>
            <a:r>
              <a:rPr lang="en-US" baseline="30000" dirty="0"/>
              <a:t>2</a:t>
            </a:r>
            <a:r>
              <a:rPr lang="en-US" dirty="0"/>
              <a:t>) big data problems don’t have a systematic practical approach even though there is a qualitative argument shown in next slide.</a:t>
            </a:r>
          </a:p>
          <a:p>
            <a:r>
              <a:rPr lang="en-US" dirty="0"/>
              <a:t>The work </a:t>
            </a:r>
            <a:r>
              <a:rPr lang="en-US" dirty="0" err="1"/>
              <a:t>w</a:t>
            </a:r>
            <a:r>
              <a:rPr lang="en-US" i="1" baseline="-25000" dirty="0" err="1"/>
              <a:t>i,j</a:t>
            </a:r>
            <a:r>
              <a:rPr lang="en-US" i="1" baseline="-25000" dirty="0"/>
              <a:t> </a:t>
            </a:r>
            <a:r>
              <a:rPr lang="en-US" dirty="0"/>
              <a:t>is labelled by two indices</a:t>
            </a:r>
            <a:r>
              <a:rPr lang="en-US" i="1" dirty="0"/>
              <a:t> </a:t>
            </a:r>
            <a:r>
              <a:rPr lang="en-US" sz="1800" i="1" dirty="0" err="1"/>
              <a:t>i</a:t>
            </a:r>
            <a:r>
              <a:rPr lang="en-US" sz="1800" i="1" dirty="0"/>
              <a:t> </a:t>
            </a:r>
            <a:r>
              <a:rPr lang="en-US" dirty="0"/>
              <a:t>and </a:t>
            </a:r>
            <a:r>
              <a:rPr lang="en-US" i="1" dirty="0"/>
              <a:t>j </a:t>
            </a:r>
            <a:r>
              <a:rPr lang="en-US" dirty="0"/>
              <a:t>each running from 1 to N.</a:t>
            </a:r>
          </a:p>
          <a:p>
            <a:r>
              <a:rPr lang="en-US" dirty="0"/>
              <a:t>If points </a:t>
            </a:r>
            <a:r>
              <a:rPr lang="en-US" sz="1800" i="1" dirty="0" err="1"/>
              <a:t>i</a:t>
            </a:r>
            <a:r>
              <a:rPr lang="en-US" sz="1800" i="1" dirty="0"/>
              <a:t> </a:t>
            </a:r>
            <a:r>
              <a:rPr lang="en-US" dirty="0"/>
              <a:t>and </a:t>
            </a:r>
            <a:r>
              <a:rPr lang="en-US" i="1" dirty="0"/>
              <a:t>j </a:t>
            </a:r>
            <a:r>
              <a:rPr lang="en-US" dirty="0"/>
              <a:t>are near each other, need to perform accurate calculations</a:t>
            </a:r>
          </a:p>
          <a:p>
            <a:r>
              <a:rPr lang="en-US" dirty="0"/>
              <a:t>If far apart, can use approximations and for example, replace points in a far away cluster of M particles by their cluster center weighted by M</a:t>
            </a:r>
          </a:p>
          <a:p>
            <a:endParaRPr lang="en-US" dirty="0"/>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057290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29CB78FB-1415-9B4D-996E-11F146E2B0ED}" type="slidenum">
              <a:rPr lang="en-US" smtClean="0">
                <a:solidFill>
                  <a:prstClr val="black">
                    <a:tint val="75000"/>
                  </a:prstClr>
                </a:solidFill>
              </a:rPr>
              <a:pPr/>
              <a:t>46</a:t>
            </a:fld>
            <a:endParaRPr lang="en-US">
              <a:solidFill>
                <a:prstClr val="black">
                  <a:tint val="75000"/>
                </a:prstClr>
              </a:solidFill>
            </a:endParaRPr>
          </a:p>
        </p:txBody>
      </p:sp>
      <p:grpSp>
        <p:nvGrpSpPr>
          <p:cNvPr id="12" name="Group 11"/>
          <p:cNvGrpSpPr/>
          <p:nvPr/>
        </p:nvGrpSpPr>
        <p:grpSpPr>
          <a:xfrm>
            <a:off x="0" y="0"/>
            <a:ext cx="9144000" cy="6858000"/>
            <a:chOff x="14335" y="0"/>
            <a:chExt cx="9144000" cy="68580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5" y="0"/>
              <a:ext cx="9144000" cy="6858000"/>
            </a:xfrm>
            <a:prstGeom prst="rect">
              <a:avLst/>
            </a:prstGeom>
          </p:spPr>
        </p:pic>
        <p:sp>
          <p:nvSpPr>
            <p:cNvPr id="2" name="Rectangle 1"/>
            <p:cNvSpPr/>
            <p:nvPr/>
          </p:nvSpPr>
          <p:spPr>
            <a:xfrm>
              <a:off x="3991708" y="430823"/>
              <a:ext cx="993530" cy="1336431"/>
            </a:xfrm>
            <a:prstGeom prst="rect">
              <a:avLst/>
            </a:prstGeom>
            <a:no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2403231" y="5249008"/>
              <a:ext cx="993530" cy="855785"/>
            </a:xfrm>
            <a:prstGeom prst="rect">
              <a:avLst/>
            </a:prstGeom>
            <a:no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3006969" y="1890346"/>
              <a:ext cx="1481504" cy="3174023"/>
            </a:xfrm>
            <a:prstGeom prst="straightConnector1">
              <a:avLst/>
            </a:prstGeom>
            <a:ln w="28575">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69977" y="2971800"/>
              <a:ext cx="3174023" cy="3785652"/>
            </a:xfrm>
            <a:prstGeom prst="rect">
              <a:avLst/>
            </a:prstGeom>
            <a:noFill/>
            <a:ln w="38100">
              <a:noFill/>
            </a:ln>
          </p:spPr>
          <p:txBody>
            <a:bodyPr wrap="square" rtlCol="0">
              <a:spAutoFit/>
            </a:bodyPr>
            <a:lstStyle/>
            <a:p>
              <a:r>
                <a:rPr lang="en-US" sz="1800" dirty="0">
                  <a:solidFill>
                    <a:schemeClr val="bg1"/>
                  </a:solidFill>
                </a:rPr>
                <a:t>O(N</a:t>
              </a:r>
              <a:r>
                <a:rPr lang="en-US" sz="1800" baseline="30000" dirty="0">
                  <a:solidFill>
                    <a:schemeClr val="bg1"/>
                  </a:solidFill>
                </a:rPr>
                <a:t>2</a:t>
              </a:r>
              <a:r>
                <a:rPr lang="en-US" sz="2000" dirty="0">
                  <a:solidFill>
                    <a:schemeClr val="bg1"/>
                  </a:solidFill>
                </a:rPr>
                <a:t>) interactions between green and purple clusters should be able to represent by centroids as in Barnes-Hut.</a:t>
              </a:r>
            </a:p>
            <a:p>
              <a:endParaRPr lang="en-US" sz="2000" dirty="0">
                <a:solidFill>
                  <a:schemeClr val="bg1"/>
                </a:solidFill>
              </a:endParaRPr>
            </a:p>
            <a:p>
              <a:r>
                <a:rPr lang="en-US" sz="2000" dirty="0">
                  <a:solidFill>
                    <a:schemeClr val="bg1"/>
                  </a:solidFill>
                </a:rPr>
                <a:t>Hard as no Gauss theorem; no </a:t>
              </a:r>
              <a:r>
                <a:rPr lang="en-US" sz="2000" dirty="0" err="1">
                  <a:solidFill>
                    <a:schemeClr val="bg1"/>
                  </a:solidFill>
                </a:rPr>
                <a:t>multipole</a:t>
              </a:r>
              <a:r>
                <a:rPr lang="en-US" sz="2000" dirty="0">
                  <a:solidFill>
                    <a:schemeClr val="bg1"/>
                  </a:solidFill>
                </a:rPr>
                <a:t> expansion and points really in 1000 dimension space as clustered before 3D projection</a:t>
              </a:r>
            </a:p>
          </p:txBody>
        </p:sp>
        <p:sp>
          <p:nvSpPr>
            <p:cNvPr id="9" name="TextBox 8"/>
            <p:cNvSpPr txBox="1"/>
            <p:nvPr/>
          </p:nvSpPr>
          <p:spPr>
            <a:xfrm>
              <a:off x="5718334" y="448886"/>
              <a:ext cx="3349466" cy="1323439"/>
            </a:xfrm>
            <a:prstGeom prst="rect">
              <a:avLst/>
            </a:prstGeom>
            <a:noFill/>
            <a:ln w="38100">
              <a:noFill/>
            </a:ln>
          </p:spPr>
          <p:txBody>
            <a:bodyPr wrap="square" rtlCol="0">
              <a:spAutoFit/>
            </a:bodyPr>
            <a:lstStyle/>
            <a:p>
              <a:r>
                <a:rPr lang="en-US" sz="2000" dirty="0">
                  <a:solidFill>
                    <a:schemeClr val="bg1"/>
                  </a:solidFill>
                </a:rPr>
                <a:t>O(N</a:t>
              </a:r>
              <a:r>
                <a:rPr lang="en-US" sz="2000" baseline="30000" dirty="0">
                  <a:solidFill>
                    <a:schemeClr val="bg1"/>
                  </a:solidFill>
                </a:rPr>
                <a:t>2</a:t>
              </a:r>
              <a:r>
                <a:rPr lang="en-US" sz="2000" dirty="0">
                  <a:solidFill>
                    <a:schemeClr val="bg1"/>
                  </a:solidFill>
                </a:rPr>
                <a:t>) green-green and purple-purple interactions have value but green-purple are “wasted”</a:t>
              </a:r>
            </a:p>
          </p:txBody>
        </p:sp>
        <p:sp>
          <p:nvSpPr>
            <p:cNvPr id="10" name="TextBox 9"/>
            <p:cNvSpPr txBox="1"/>
            <p:nvPr/>
          </p:nvSpPr>
          <p:spPr>
            <a:xfrm>
              <a:off x="228600" y="541219"/>
              <a:ext cx="2362057" cy="369332"/>
            </a:xfrm>
            <a:prstGeom prst="rect">
              <a:avLst/>
            </a:prstGeom>
            <a:noFill/>
          </p:spPr>
          <p:txBody>
            <a:bodyPr wrap="none" rtlCol="0">
              <a:spAutoFit/>
            </a:bodyPr>
            <a:lstStyle/>
            <a:p>
              <a:r>
                <a:rPr lang="en-US" dirty="0">
                  <a:solidFill>
                    <a:schemeClr val="bg1"/>
                  </a:solidFill>
                </a:rPr>
                <a:t>“clean” sample of 446K</a:t>
              </a:r>
            </a:p>
          </p:txBody>
        </p:sp>
        <p:sp>
          <p:nvSpPr>
            <p:cNvPr id="11" name="TextBox 10"/>
            <p:cNvSpPr txBox="1"/>
            <p:nvPr/>
          </p:nvSpPr>
          <p:spPr>
            <a:xfrm>
              <a:off x="114749" y="2002597"/>
              <a:ext cx="2791806" cy="1200329"/>
            </a:xfrm>
            <a:prstGeom prst="rect">
              <a:avLst/>
            </a:prstGeom>
            <a:noFill/>
          </p:spPr>
          <p:txBody>
            <a:bodyPr wrap="square" rtlCol="0">
              <a:spAutoFit/>
            </a:bodyPr>
            <a:lstStyle/>
            <a:p>
              <a:r>
                <a:rPr lang="en-US" dirty="0">
                  <a:solidFill>
                    <a:srgbClr val="FFFF00"/>
                  </a:solidFill>
                </a:rPr>
                <a:t>O(N</a:t>
              </a:r>
              <a:r>
                <a:rPr lang="en-US" baseline="30000" dirty="0">
                  <a:solidFill>
                    <a:srgbClr val="FFFF00"/>
                  </a:solidFill>
                </a:rPr>
                <a:t>2</a:t>
              </a:r>
              <a:r>
                <a:rPr lang="en-US" dirty="0">
                  <a:solidFill>
                    <a:srgbClr val="FFFF00"/>
                  </a:solidFill>
                </a:rPr>
                <a:t>) reduced to O(N) times cluster size</a:t>
              </a:r>
            </a:p>
          </p:txBody>
        </p:sp>
      </p:grpSp>
    </p:spTree>
    <p:extLst>
      <p:ext uri="{BB962C8B-B14F-4D97-AF65-F5344CB8AC3E}">
        <p14:creationId xmlns:p14="http://schemas.microsoft.com/office/powerpoint/2010/main" val="14191863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pPr algn="ctr"/>
            <a:r>
              <a:rPr lang="en-US" sz="3600" dirty="0"/>
              <a:t>Software Nexus</a:t>
            </a:r>
            <a:br>
              <a:rPr lang="en-US" dirty="0"/>
            </a:br>
            <a:br>
              <a:rPr lang="en-US" dirty="0"/>
            </a:br>
            <a:r>
              <a:rPr lang="en-US" sz="2800" dirty="0">
                <a:solidFill>
                  <a:schemeClr val="tx1"/>
                </a:solidFill>
              </a:rPr>
              <a:t>Application Layer </a:t>
            </a:r>
            <a:r>
              <a:rPr lang="en-US" sz="2800" dirty="0">
                <a:solidFill>
                  <a:srgbClr val="FF0000"/>
                </a:solidFill>
              </a:rPr>
              <a:t>On</a:t>
            </a:r>
            <a:br>
              <a:rPr lang="en-US" sz="2800" dirty="0">
                <a:solidFill>
                  <a:schemeClr val="tx1"/>
                </a:solidFill>
              </a:rPr>
            </a:br>
            <a:r>
              <a:rPr lang="en-US" sz="2800" dirty="0">
                <a:solidFill>
                  <a:schemeClr val="tx1"/>
                </a:solidFill>
              </a:rPr>
              <a:t>Big Data Software Components for Programming and Data Processing </a:t>
            </a:r>
            <a:r>
              <a:rPr lang="en-US" sz="2800" dirty="0">
                <a:solidFill>
                  <a:srgbClr val="FF0000"/>
                </a:solidFill>
              </a:rPr>
              <a:t>On</a:t>
            </a:r>
            <a:br>
              <a:rPr lang="en-US" sz="2800" dirty="0">
                <a:solidFill>
                  <a:schemeClr val="tx1"/>
                </a:solidFill>
              </a:rPr>
            </a:br>
            <a:r>
              <a:rPr lang="en-US" sz="2800" dirty="0">
                <a:solidFill>
                  <a:schemeClr val="tx1"/>
                </a:solidFill>
              </a:rPr>
              <a:t>HPC for runtime </a:t>
            </a:r>
            <a:r>
              <a:rPr lang="en-US" sz="2800" dirty="0">
                <a:solidFill>
                  <a:srgbClr val="FF0000"/>
                </a:solidFill>
              </a:rPr>
              <a:t>On</a:t>
            </a:r>
            <a:br>
              <a:rPr lang="en-US" sz="2800" dirty="0">
                <a:solidFill>
                  <a:schemeClr val="tx1"/>
                </a:solidFill>
              </a:rPr>
            </a:br>
            <a:r>
              <a:rPr lang="en-US" sz="2800" dirty="0">
                <a:solidFill>
                  <a:schemeClr val="tx1"/>
                </a:solidFill>
              </a:rPr>
              <a:t>IaaS and DevOps Hardware and Systems</a:t>
            </a:r>
            <a:br>
              <a:rPr lang="en-US" sz="2800" dirty="0">
                <a:solidFill>
                  <a:schemeClr val="tx1"/>
                </a:solidFill>
              </a:rPr>
            </a:br>
            <a:endParaRPr lang="en-US" dirty="0">
              <a:solidFill>
                <a:schemeClr val="tx1"/>
              </a:solidFill>
            </a:endParaRPr>
          </a:p>
        </p:txBody>
      </p:sp>
      <p:sp>
        <p:nvSpPr>
          <p:cNvPr id="3" name="Subtitle 2"/>
          <p:cNvSpPr>
            <a:spLocks noGrp="1"/>
          </p:cNvSpPr>
          <p:nvPr>
            <p:ph type="subTitle" idx="1"/>
          </p:nvPr>
        </p:nvSpPr>
        <p:spPr>
          <a:xfrm>
            <a:off x="1219200" y="4114800"/>
            <a:ext cx="6400800" cy="1752600"/>
          </a:xfrm>
        </p:spPr>
        <p:txBody>
          <a:bodyPr/>
          <a:lstStyle/>
          <a:p>
            <a:pPr marL="342900" indent="-342900" algn="l">
              <a:buFont typeface="Arial" panose="020B0604020202020204" pitchFamily="34" charset="0"/>
              <a:buChar char="•"/>
            </a:pPr>
            <a:r>
              <a:rPr lang="en-US" sz="2400" b="1" dirty="0">
                <a:solidFill>
                  <a:schemeClr val="tx1"/>
                </a:solidFill>
              </a:rPr>
              <a:t>HPC-ABDS</a:t>
            </a:r>
          </a:p>
          <a:p>
            <a:pPr marL="342900" indent="-342900" algn="l">
              <a:buFont typeface="Arial" panose="020B0604020202020204" pitchFamily="34" charset="0"/>
              <a:buChar char="•"/>
            </a:pPr>
            <a:r>
              <a:rPr lang="en-US" sz="2400" b="1" dirty="0">
                <a:solidFill>
                  <a:schemeClr val="tx1"/>
                </a:solidFill>
              </a:rPr>
              <a:t>MIDAS</a:t>
            </a:r>
          </a:p>
          <a:p>
            <a:pPr marL="342900" indent="-342900" algn="l">
              <a:buFont typeface="Arial" panose="020B0604020202020204" pitchFamily="34" charset="0"/>
              <a:buChar char="•"/>
            </a:pPr>
            <a:r>
              <a:rPr lang="en-US" sz="2400" b="1" dirty="0">
                <a:solidFill>
                  <a:schemeClr val="tx1"/>
                </a:solidFill>
              </a:rPr>
              <a:t>Java Grande</a:t>
            </a:r>
          </a:p>
        </p:txBody>
      </p:sp>
      <p:sp>
        <p:nvSpPr>
          <p:cNvPr id="4" name="Date Placeholder 3"/>
          <p:cNvSpPr>
            <a:spLocks noGrp="1"/>
          </p:cNvSpPr>
          <p:nvPr>
            <p:ph type="dt" sz="half" idx="10"/>
          </p:nvPr>
        </p:nvSpPr>
        <p:spPr/>
        <p:txBody>
          <a:bodyPr/>
          <a:lstStyle/>
          <a:p>
            <a:fld id="{B418753E-209F-4BF4-8A7B-56F6E6D53C42}" type="datetime1">
              <a:rPr lang="en-US" smtClean="0"/>
              <a:t>9/15/2016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47</a:t>
            </a:fld>
            <a:endParaRPr lang="en-US"/>
          </a:p>
        </p:txBody>
      </p:sp>
    </p:spTree>
    <p:extLst>
      <p:ext uri="{BB962C8B-B14F-4D97-AF65-F5344CB8AC3E}">
        <p14:creationId xmlns:p14="http://schemas.microsoft.com/office/powerpoint/2010/main" val="3459559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CB78FB-1415-9B4D-996E-11F146E2B0ED}" type="slidenum">
              <a:rPr lang="en-US" smtClean="0">
                <a:solidFill>
                  <a:srgbClr val="000000"/>
                </a:solidFill>
              </a:rPr>
              <a:pPr/>
              <a:t>48</a:t>
            </a:fld>
            <a:endParaRPr lang="en-US" dirty="0">
              <a:solidFill>
                <a:srgbClr val="000000"/>
              </a:solidFill>
            </a:endParaRPr>
          </a:p>
        </p:txBody>
      </p:sp>
      <p:sp>
        <p:nvSpPr>
          <p:cNvPr id="3" name="Date Placeholder 2"/>
          <p:cNvSpPr>
            <a:spLocks noGrp="1"/>
          </p:cNvSpPr>
          <p:nvPr>
            <p:ph type="dt" sz="half" idx="4294967295"/>
          </p:nvPr>
        </p:nvSpPr>
        <p:spPr>
          <a:xfrm>
            <a:off x="5715000" y="6222082"/>
            <a:ext cx="2057400" cy="365125"/>
          </a:xfrm>
          <a:prstGeom prst="rect">
            <a:avLst/>
          </a:prstGeom>
          <a:solidFill>
            <a:schemeClr val="accent1"/>
          </a:solidFill>
        </p:spPr>
        <p:style>
          <a:lnRef idx="2">
            <a:schemeClr val="accent4"/>
          </a:lnRef>
          <a:fillRef idx="1">
            <a:schemeClr val="lt1"/>
          </a:fillRef>
          <a:effectRef idx="0">
            <a:schemeClr val="accent4"/>
          </a:effectRef>
          <a:fontRef idx="minor">
            <a:schemeClr val="dk1"/>
          </a:fontRef>
        </p:style>
        <p:txBody>
          <a:bodyPr/>
          <a:lstStyle/>
          <a:p>
            <a:fld id="{5484F50A-B908-4B33-928F-F4458D4A01C3}" type="datetime1">
              <a:rPr lang="en-US" smtClean="0">
                <a:solidFill>
                  <a:srgbClr val="000000">
                    <a:tint val="75000"/>
                  </a:srgbClr>
                </a:solidFill>
              </a:rPr>
              <a:t>9/15/2016</a:t>
            </a:fld>
            <a:endParaRPr lang="en-US" dirty="0">
              <a:solidFill>
                <a:srgbClr val="000000">
                  <a:tint val="75000"/>
                </a:srgbClr>
              </a:solidFill>
            </a:endParaRPr>
          </a:p>
        </p:txBody>
      </p:sp>
      <p:sp>
        <p:nvSpPr>
          <p:cNvPr id="4" name="Rectangle 3"/>
          <p:cNvSpPr/>
          <p:nvPr/>
        </p:nvSpPr>
        <p:spPr>
          <a:xfrm>
            <a:off x="0" y="-33754"/>
            <a:ext cx="9144000" cy="338554"/>
          </a:xfrm>
          <a:prstGeom prst="rect">
            <a:avLst/>
          </a:prstGeom>
          <a:noFill/>
        </p:spPr>
        <p:txBody>
          <a:bodyPr wrap="square">
            <a:spAutoFit/>
          </a:bodyPr>
          <a:lstStyle/>
          <a:p>
            <a:pPr algn="ctr"/>
            <a:r>
              <a:rPr lang="en-US" sz="1600" b="1" dirty="0">
                <a:solidFill>
                  <a:srgbClr val="B50B27"/>
                </a:solidFill>
              </a:rPr>
              <a:t>HPC-ABDS</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b="6915"/>
          <a:stretch/>
        </p:blipFill>
        <p:spPr bwMode="auto">
          <a:xfrm>
            <a:off x="0" y="228600"/>
            <a:ext cx="9144000" cy="6664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1552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 y="28288"/>
            <a:ext cx="8229600" cy="507421"/>
          </a:xfrm>
        </p:spPr>
        <p:txBody>
          <a:bodyPr>
            <a:noAutofit/>
          </a:bodyPr>
          <a:lstStyle/>
          <a:p>
            <a:r>
              <a:rPr lang="en-US" sz="2800" b="1" dirty="0"/>
              <a:t>Functionality of 21 HPC-ABDS Layers</a:t>
            </a:r>
          </a:p>
        </p:txBody>
      </p:sp>
      <p:sp>
        <p:nvSpPr>
          <p:cNvPr id="3" name="Content Placeholder 2"/>
          <p:cNvSpPr>
            <a:spLocks noGrp="1"/>
          </p:cNvSpPr>
          <p:nvPr>
            <p:ph idx="1"/>
          </p:nvPr>
        </p:nvSpPr>
        <p:spPr>
          <a:xfrm>
            <a:off x="78509" y="477036"/>
            <a:ext cx="4036291" cy="5609102"/>
          </a:xfrm>
          <a:ln>
            <a:solidFill>
              <a:schemeClr val="tx1"/>
            </a:solidFill>
          </a:ln>
        </p:spPr>
        <p:txBody>
          <a:bodyPr>
            <a:noAutofit/>
          </a:bodyPr>
          <a:lstStyle/>
          <a:p>
            <a:pPr>
              <a:spcBef>
                <a:spcPts val="225"/>
              </a:spcBef>
              <a:buFont typeface="+mj-lt"/>
              <a:buAutoNum type="arabicParenR"/>
            </a:pPr>
            <a:r>
              <a:rPr lang="en-US" sz="2200" dirty="0">
                <a:latin typeface="Calibri" panose="020F0502020204030204" pitchFamily="34" charset="0"/>
              </a:rPr>
              <a:t>Message Protocols:</a:t>
            </a:r>
          </a:p>
          <a:p>
            <a:pPr>
              <a:spcBef>
                <a:spcPts val="225"/>
              </a:spcBef>
              <a:buFont typeface="+mj-lt"/>
              <a:buAutoNum type="arabicParenR"/>
            </a:pPr>
            <a:r>
              <a:rPr lang="en-US" sz="2200" dirty="0">
                <a:latin typeface="Calibri" panose="020F0502020204030204" pitchFamily="34" charset="0"/>
              </a:rPr>
              <a:t>Distributed Coordination:</a:t>
            </a:r>
          </a:p>
          <a:p>
            <a:pPr>
              <a:spcBef>
                <a:spcPts val="225"/>
              </a:spcBef>
              <a:buFont typeface="+mj-lt"/>
              <a:buAutoNum type="arabicParenR"/>
            </a:pPr>
            <a:r>
              <a:rPr lang="en-US" sz="2200" dirty="0">
                <a:latin typeface="Calibri" panose="020F0502020204030204" pitchFamily="34" charset="0"/>
              </a:rPr>
              <a:t>Security &amp; Privacy:</a:t>
            </a:r>
          </a:p>
          <a:p>
            <a:pPr>
              <a:spcBef>
                <a:spcPts val="225"/>
              </a:spcBef>
              <a:buFont typeface="+mj-lt"/>
              <a:buAutoNum type="arabicParenR"/>
            </a:pPr>
            <a:r>
              <a:rPr lang="en-US" sz="2200" dirty="0">
                <a:latin typeface="Calibri" panose="020F0502020204030204" pitchFamily="34" charset="0"/>
              </a:rPr>
              <a:t>Monitoring: </a:t>
            </a:r>
          </a:p>
          <a:p>
            <a:pPr>
              <a:spcBef>
                <a:spcPts val="225"/>
              </a:spcBef>
              <a:buFont typeface="+mj-lt"/>
              <a:buAutoNum type="arabicParenR"/>
            </a:pPr>
            <a:r>
              <a:rPr lang="en-US" sz="2200" dirty="0" err="1">
                <a:latin typeface="Calibri" panose="020F0502020204030204" pitchFamily="34" charset="0"/>
              </a:rPr>
              <a:t>IaaS</a:t>
            </a:r>
            <a:r>
              <a:rPr lang="en-US" sz="2200" dirty="0">
                <a:latin typeface="Calibri" panose="020F0502020204030204" pitchFamily="34" charset="0"/>
              </a:rPr>
              <a:t> Management from HPC to hypervisors:</a:t>
            </a:r>
          </a:p>
          <a:p>
            <a:pPr>
              <a:spcBef>
                <a:spcPts val="225"/>
              </a:spcBef>
              <a:buFont typeface="+mj-lt"/>
              <a:buAutoNum type="arabicParenR"/>
            </a:pPr>
            <a:r>
              <a:rPr lang="en-US" sz="2200" dirty="0">
                <a:latin typeface="Calibri" panose="020F0502020204030204" pitchFamily="34" charset="0"/>
              </a:rPr>
              <a:t>DevOps: </a:t>
            </a:r>
          </a:p>
          <a:p>
            <a:pPr>
              <a:spcBef>
                <a:spcPts val="225"/>
              </a:spcBef>
              <a:buFont typeface="+mj-lt"/>
              <a:buAutoNum type="arabicParenR"/>
            </a:pPr>
            <a:r>
              <a:rPr lang="en-US" sz="2200" dirty="0">
                <a:latin typeface="Calibri" panose="020F0502020204030204" pitchFamily="34" charset="0"/>
              </a:rPr>
              <a:t>Interoperability:</a:t>
            </a:r>
          </a:p>
          <a:p>
            <a:pPr>
              <a:spcBef>
                <a:spcPts val="225"/>
              </a:spcBef>
              <a:buFont typeface="+mj-lt"/>
              <a:buAutoNum type="arabicParenR"/>
            </a:pPr>
            <a:r>
              <a:rPr lang="en-US" sz="2200" dirty="0">
                <a:latin typeface="Calibri" panose="020F0502020204030204" pitchFamily="34" charset="0"/>
              </a:rPr>
              <a:t>File systems: </a:t>
            </a:r>
          </a:p>
          <a:p>
            <a:pPr>
              <a:spcBef>
                <a:spcPts val="225"/>
              </a:spcBef>
              <a:buFont typeface="+mj-lt"/>
              <a:buAutoNum type="arabicParenR"/>
            </a:pPr>
            <a:r>
              <a:rPr lang="en-US" sz="2200" dirty="0">
                <a:latin typeface="Calibri" panose="020F0502020204030204" pitchFamily="34" charset="0"/>
              </a:rPr>
              <a:t>Cluster Resource Management: </a:t>
            </a:r>
          </a:p>
          <a:p>
            <a:pPr>
              <a:spcBef>
                <a:spcPts val="225"/>
              </a:spcBef>
              <a:buFont typeface="+mj-lt"/>
              <a:buAutoNum type="arabicParenR"/>
            </a:pPr>
            <a:r>
              <a:rPr lang="en-US" sz="2200" dirty="0">
                <a:latin typeface="Calibri" panose="020F0502020204030204" pitchFamily="34" charset="0"/>
              </a:rPr>
              <a:t> Data Transport: </a:t>
            </a:r>
          </a:p>
          <a:p>
            <a:pPr>
              <a:spcBef>
                <a:spcPts val="225"/>
              </a:spcBef>
              <a:buFont typeface="+mj-lt"/>
              <a:buAutoNum type="arabicParenR"/>
            </a:pPr>
            <a:r>
              <a:rPr lang="en-US" sz="2200" dirty="0">
                <a:latin typeface="Calibri" panose="020F0502020204030204" pitchFamily="34" charset="0"/>
              </a:rPr>
              <a:t> A) File management</a:t>
            </a:r>
            <a:br>
              <a:rPr lang="en-US" sz="2200" dirty="0">
                <a:latin typeface="Calibri" panose="020F0502020204030204" pitchFamily="34" charset="0"/>
              </a:rPr>
            </a:br>
            <a:r>
              <a:rPr lang="en-US" sz="2200" dirty="0">
                <a:latin typeface="Calibri" panose="020F0502020204030204" pitchFamily="34" charset="0"/>
              </a:rPr>
              <a:t>B) NoSQL</a:t>
            </a:r>
            <a:br>
              <a:rPr lang="en-US" sz="2200" dirty="0">
                <a:latin typeface="Calibri" panose="020F0502020204030204" pitchFamily="34" charset="0"/>
              </a:rPr>
            </a:br>
            <a:r>
              <a:rPr lang="en-US" sz="2200" dirty="0">
                <a:latin typeface="Calibri" panose="020F0502020204030204" pitchFamily="34" charset="0"/>
              </a:rPr>
              <a:t>C) SQL</a:t>
            </a:r>
          </a:p>
        </p:txBody>
      </p:sp>
      <p:sp>
        <p:nvSpPr>
          <p:cNvPr id="7" name="Slide Number Placeholder 6"/>
          <p:cNvSpPr>
            <a:spLocks noGrp="1"/>
          </p:cNvSpPr>
          <p:nvPr>
            <p:ph type="sldNum" sz="quarter" idx="12"/>
          </p:nvPr>
        </p:nvSpPr>
        <p:spPr/>
        <p:txBody>
          <a:bodyPr/>
          <a:lstStyle/>
          <a:p>
            <a:fld id="{39B2FC35-689C-482B-881D-27C85BFD1D21}" type="slidenum">
              <a:rPr lang="en-US" smtClean="0"/>
              <a:pPr/>
              <a:t>49</a:t>
            </a:fld>
            <a:endParaRPr lang="en-US" dirty="0"/>
          </a:p>
        </p:txBody>
      </p:sp>
      <p:sp>
        <p:nvSpPr>
          <p:cNvPr id="4" name="Date Placeholder 3"/>
          <p:cNvSpPr>
            <a:spLocks noGrp="1"/>
          </p:cNvSpPr>
          <p:nvPr>
            <p:ph type="dt" sz="half" idx="2"/>
          </p:nvPr>
        </p:nvSpPr>
        <p:spPr/>
        <p:txBody>
          <a:bodyPr/>
          <a:lstStyle/>
          <a:p>
            <a:fld id="{3CCC0946-BC69-4937-B1B3-495CA5A27235}" type="datetime1">
              <a:rPr lang="en-US" smtClean="0">
                <a:solidFill>
                  <a:srgbClr val="000000">
                    <a:tint val="75000"/>
                  </a:srgbClr>
                </a:solidFill>
              </a:rPr>
              <a:t>9/15/2016</a:t>
            </a:fld>
            <a:endParaRPr lang="en-US">
              <a:solidFill>
                <a:srgbClr val="000000">
                  <a:tint val="75000"/>
                </a:srgbClr>
              </a:solidFill>
            </a:endParaRPr>
          </a:p>
        </p:txBody>
      </p:sp>
      <p:sp>
        <p:nvSpPr>
          <p:cNvPr id="8" name="Content Placeholder 2"/>
          <p:cNvSpPr txBox="1">
            <a:spLocks/>
          </p:cNvSpPr>
          <p:nvPr/>
        </p:nvSpPr>
        <p:spPr bwMode="auto">
          <a:xfrm>
            <a:off x="4193309" y="489483"/>
            <a:ext cx="4953001" cy="56091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000">
                <a:solidFill>
                  <a:schemeClr val="tx1"/>
                </a:solidFill>
                <a:latin typeface="+mn-lt"/>
                <a:ea typeface="+mn-ea"/>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225"/>
              </a:spcBef>
              <a:buFont typeface="+mj-lt"/>
              <a:buAutoNum type="arabicParenR" startAt="12"/>
            </a:pPr>
            <a:r>
              <a:rPr lang="en-US" sz="2200" i="0" kern="0" dirty="0">
                <a:latin typeface="Calibri" panose="020F0502020204030204" pitchFamily="34" charset="0"/>
              </a:rPr>
              <a:t> In-memory databases &amp; caches / Object-relational mapping / Extraction Tools</a:t>
            </a:r>
          </a:p>
          <a:p>
            <a:pPr>
              <a:spcBef>
                <a:spcPts val="225"/>
              </a:spcBef>
              <a:buFont typeface="+mj-lt"/>
              <a:buAutoNum type="arabicParenR" startAt="12"/>
            </a:pPr>
            <a:r>
              <a:rPr lang="en-US" sz="2200" i="0" kern="0" dirty="0">
                <a:latin typeface="Calibri" panose="020F0502020204030204" pitchFamily="34" charset="0"/>
              </a:rPr>
              <a:t> Inter process communication Collectives, point-to-point, publish-subscribe, MPI:</a:t>
            </a:r>
          </a:p>
          <a:p>
            <a:pPr>
              <a:spcBef>
                <a:spcPts val="225"/>
              </a:spcBef>
              <a:buFont typeface="+mj-lt"/>
              <a:buAutoNum type="arabicParenR" startAt="12"/>
            </a:pPr>
            <a:r>
              <a:rPr lang="en-US" sz="2200" i="0" kern="0" dirty="0">
                <a:latin typeface="Calibri" panose="020F0502020204030204" pitchFamily="34" charset="0"/>
              </a:rPr>
              <a:t> A) Basic Programming model and runtime, SPMD, MapReduce:</a:t>
            </a:r>
            <a:br>
              <a:rPr lang="en-US" sz="2200" i="0" kern="0" dirty="0">
                <a:latin typeface="Calibri" panose="020F0502020204030204" pitchFamily="34" charset="0"/>
              </a:rPr>
            </a:br>
            <a:r>
              <a:rPr lang="en-US" sz="2200" i="0" kern="0" dirty="0">
                <a:latin typeface="Calibri" panose="020F0502020204030204" pitchFamily="34" charset="0"/>
              </a:rPr>
              <a:t>B) Streaming:</a:t>
            </a:r>
          </a:p>
          <a:p>
            <a:pPr>
              <a:spcBef>
                <a:spcPts val="225"/>
              </a:spcBef>
              <a:buFont typeface="+mj-lt"/>
              <a:buAutoNum type="arabicParenR" startAt="12"/>
            </a:pPr>
            <a:r>
              <a:rPr lang="en-US" sz="2200" i="0" kern="0" dirty="0">
                <a:latin typeface="Calibri" panose="020F0502020204030204" pitchFamily="34" charset="0"/>
              </a:rPr>
              <a:t> A) High level Programming: </a:t>
            </a:r>
            <a:br>
              <a:rPr lang="en-US" sz="2200" i="0" kern="0" dirty="0">
                <a:latin typeface="Calibri" panose="020F0502020204030204" pitchFamily="34" charset="0"/>
              </a:rPr>
            </a:br>
            <a:r>
              <a:rPr lang="en-US" sz="2200" i="0" kern="0" dirty="0">
                <a:latin typeface="Calibri" panose="020F0502020204030204" pitchFamily="34" charset="0"/>
              </a:rPr>
              <a:t>B) Frameworks</a:t>
            </a:r>
          </a:p>
          <a:p>
            <a:pPr>
              <a:spcBef>
                <a:spcPts val="225"/>
              </a:spcBef>
              <a:buFont typeface="+mj-lt"/>
              <a:buAutoNum type="arabicParenR" startAt="12"/>
            </a:pPr>
            <a:r>
              <a:rPr lang="en-US" sz="2200" i="0" kern="0" dirty="0">
                <a:latin typeface="Calibri" panose="020F0502020204030204" pitchFamily="34" charset="0"/>
              </a:rPr>
              <a:t> Application and Analytics: </a:t>
            </a:r>
          </a:p>
          <a:p>
            <a:pPr>
              <a:spcBef>
                <a:spcPts val="225"/>
              </a:spcBef>
              <a:buFont typeface="+mj-lt"/>
              <a:buAutoNum type="arabicParenR" startAt="12"/>
            </a:pPr>
            <a:r>
              <a:rPr lang="en-US" sz="2200" i="0" kern="0" dirty="0">
                <a:latin typeface="Calibri" panose="020F0502020204030204" pitchFamily="34" charset="0"/>
              </a:rPr>
              <a:t> Workflow-Orchestration:</a:t>
            </a:r>
          </a:p>
        </p:txBody>
      </p:sp>
      <p:sp>
        <p:nvSpPr>
          <p:cNvPr id="9" name="TextBox 8"/>
          <p:cNvSpPr txBox="1"/>
          <p:nvPr/>
        </p:nvSpPr>
        <p:spPr>
          <a:xfrm>
            <a:off x="2708476" y="5498305"/>
            <a:ext cx="6400800" cy="1323439"/>
          </a:xfrm>
          <a:prstGeom prst="rect">
            <a:avLst/>
          </a:prstGeom>
          <a:solidFill>
            <a:srgbClr val="FFFFCC"/>
          </a:solidFill>
          <a:ln w="38100">
            <a:solidFill>
              <a:schemeClr val="tx1"/>
            </a:solidFill>
          </a:ln>
        </p:spPr>
        <p:txBody>
          <a:bodyPr wrap="square" rtlCol="0">
            <a:spAutoFit/>
          </a:bodyPr>
          <a:lstStyle/>
          <a:p>
            <a:r>
              <a:rPr lang="en-US" sz="2000" i="0" dirty="0">
                <a:latin typeface="+mn-lt"/>
              </a:rPr>
              <a:t>Lesson of large number (350). This is a rich software environment that HPC cannot “compete” with. Need to use and not regenerate</a:t>
            </a:r>
          </a:p>
          <a:p>
            <a:r>
              <a:rPr lang="en-US" sz="2000" i="0" dirty="0">
                <a:latin typeface="+mn-lt"/>
              </a:rPr>
              <a:t>Note level 13 </a:t>
            </a:r>
            <a:r>
              <a:rPr lang="en-US" sz="2000" i="0" kern="0" dirty="0">
                <a:latin typeface="+mn-lt"/>
              </a:rPr>
              <a:t> Inter process communication  added</a:t>
            </a:r>
            <a:endParaRPr lang="en-US" sz="2000" i="0" dirty="0">
              <a:latin typeface="+mn-lt"/>
            </a:endParaRPr>
          </a:p>
        </p:txBody>
      </p:sp>
    </p:spTree>
    <p:extLst>
      <p:ext uri="{BB962C8B-B14F-4D97-AF65-F5344CB8AC3E}">
        <p14:creationId xmlns:p14="http://schemas.microsoft.com/office/powerpoint/2010/main" val="3837420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15815" y="91332"/>
            <a:ext cx="7772400" cy="1752235"/>
          </a:xfrm>
        </p:spPr>
        <p:txBody>
          <a:bodyPr>
            <a:normAutofit fontScale="90000"/>
          </a:bodyPr>
          <a:lstStyle/>
          <a:p>
            <a:pPr algn="ctr"/>
            <a:r>
              <a:rPr lang="en-US" sz="3200" dirty="0"/>
              <a:t>SPIDAL Project</a:t>
            </a:r>
            <a:br>
              <a:rPr lang="en-US" sz="3200" dirty="0"/>
            </a:br>
            <a:r>
              <a:rPr lang="en-US" sz="3200" dirty="0" err="1"/>
              <a:t>Datanet</a:t>
            </a:r>
            <a:r>
              <a:rPr lang="en-US" sz="3200" dirty="0"/>
              <a:t>: CIF21 DIBBs: Middleware and High Performance Analytics Libraries for Scalable Data Science</a:t>
            </a:r>
            <a:endParaRPr lang="en-US" b="1" dirty="0"/>
          </a:p>
        </p:txBody>
      </p:sp>
      <p:sp>
        <p:nvSpPr>
          <p:cNvPr id="2" name="Subtitle 1"/>
          <p:cNvSpPr>
            <a:spLocks noGrp="1"/>
          </p:cNvSpPr>
          <p:nvPr>
            <p:ph type="subTitle" idx="1"/>
          </p:nvPr>
        </p:nvSpPr>
        <p:spPr>
          <a:xfrm>
            <a:off x="381000" y="1981200"/>
            <a:ext cx="8458200" cy="2577054"/>
          </a:xfrm>
        </p:spPr>
        <p:txBody>
          <a:bodyPr/>
          <a:lstStyle/>
          <a:p>
            <a:pPr marL="342900" indent="-342900" algn="l">
              <a:buFont typeface="Arial" panose="020B0604020202020204" pitchFamily="34" charset="0"/>
              <a:buChar char="•"/>
            </a:pPr>
            <a:r>
              <a:rPr lang="en-US" sz="2400" dirty="0">
                <a:solidFill>
                  <a:schemeClr val="tx1"/>
                </a:solidFill>
              </a:rPr>
              <a:t>NSF14-43054 started October 1, 2014 </a:t>
            </a:r>
          </a:p>
          <a:p>
            <a:pPr marL="342900" indent="-342900" algn="l">
              <a:buFont typeface="Arial" panose="020B0604020202020204" pitchFamily="34" charset="0"/>
              <a:buChar char="•"/>
            </a:pPr>
            <a:r>
              <a:rPr lang="en-US" sz="2400" dirty="0">
                <a:solidFill>
                  <a:schemeClr val="tx1"/>
                </a:solidFill>
              </a:rPr>
              <a:t>Indiana University (Fox, </a:t>
            </a:r>
            <a:r>
              <a:rPr lang="en-US" sz="2400" dirty="0" err="1">
                <a:solidFill>
                  <a:schemeClr val="tx1"/>
                </a:solidFill>
              </a:rPr>
              <a:t>Qiu</a:t>
            </a:r>
            <a:r>
              <a:rPr lang="en-US" sz="2400" dirty="0">
                <a:solidFill>
                  <a:schemeClr val="tx1"/>
                </a:solidFill>
              </a:rPr>
              <a:t>, Crandall, von </a:t>
            </a:r>
            <a:r>
              <a:rPr lang="en-US" sz="2400" dirty="0" err="1">
                <a:solidFill>
                  <a:schemeClr val="tx1"/>
                </a:solidFill>
              </a:rPr>
              <a:t>Laszewski</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Rutgers (</a:t>
            </a:r>
            <a:r>
              <a:rPr lang="en-US" sz="2400" dirty="0" err="1">
                <a:solidFill>
                  <a:schemeClr val="tx1"/>
                </a:solidFill>
              </a:rPr>
              <a:t>Jha</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Virginia Tech (</a:t>
            </a:r>
            <a:r>
              <a:rPr lang="en-US" sz="2400" dirty="0" err="1">
                <a:solidFill>
                  <a:schemeClr val="tx1"/>
                </a:solidFill>
              </a:rPr>
              <a:t>Marathe</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Kansas (Paden)</a:t>
            </a:r>
          </a:p>
          <a:p>
            <a:pPr marL="342900" indent="-342900" algn="l">
              <a:buFont typeface="Arial" panose="020B0604020202020204" pitchFamily="34" charset="0"/>
              <a:buChar char="•"/>
            </a:pPr>
            <a:r>
              <a:rPr lang="en-US" sz="2400" dirty="0">
                <a:solidFill>
                  <a:schemeClr val="tx1"/>
                </a:solidFill>
              </a:rPr>
              <a:t>Stony Brook (Wang)</a:t>
            </a:r>
          </a:p>
          <a:p>
            <a:pPr marL="342900" indent="-342900" algn="l">
              <a:buFont typeface="Arial" panose="020B0604020202020204" pitchFamily="34" charset="0"/>
              <a:buChar char="•"/>
            </a:pPr>
            <a:r>
              <a:rPr lang="en-US" sz="2400" dirty="0">
                <a:solidFill>
                  <a:schemeClr val="tx1"/>
                </a:solidFill>
              </a:rPr>
              <a:t>Arizona State (</a:t>
            </a:r>
            <a:r>
              <a:rPr lang="en-US" sz="2400" dirty="0" err="1">
                <a:solidFill>
                  <a:schemeClr val="tx1"/>
                </a:solidFill>
              </a:rPr>
              <a:t>Beckstein</a:t>
            </a:r>
            <a:r>
              <a:rPr lang="en-US" sz="2400" dirty="0">
                <a:solidFill>
                  <a:schemeClr val="tx1"/>
                </a:solidFill>
              </a:rPr>
              <a:t>)</a:t>
            </a:r>
          </a:p>
          <a:p>
            <a:pPr marL="342900" indent="-342900" algn="l">
              <a:buFont typeface="Arial" panose="020B0604020202020204" pitchFamily="34" charset="0"/>
              <a:buChar char="•"/>
            </a:pPr>
            <a:r>
              <a:rPr lang="en-US" sz="2400" dirty="0">
                <a:solidFill>
                  <a:schemeClr val="tx1"/>
                </a:solidFill>
              </a:rPr>
              <a:t>Utah (Cheatham)</a:t>
            </a:r>
          </a:p>
          <a:p>
            <a:pPr marL="342900" indent="-342900" algn="l">
              <a:buFont typeface="Arial" panose="020B0604020202020204" pitchFamily="34" charset="0"/>
              <a:buChar char="•"/>
            </a:pPr>
            <a:r>
              <a:rPr lang="en-US" sz="2400" dirty="0">
                <a:solidFill>
                  <a:schemeClr val="tx1"/>
                </a:solidFill>
              </a:rPr>
              <a:t>A</a:t>
            </a:r>
            <a:r>
              <a:rPr lang="en-US" sz="2400" b="1" dirty="0">
                <a:solidFill>
                  <a:schemeClr val="tx1"/>
                </a:solidFill>
              </a:rPr>
              <a:t> co-design </a:t>
            </a:r>
            <a:r>
              <a:rPr lang="en-US" sz="2400" dirty="0">
                <a:solidFill>
                  <a:schemeClr val="tx1"/>
                </a:solidFill>
              </a:rPr>
              <a:t>project: Software, algorithms, applications</a:t>
            </a:r>
          </a:p>
          <a:p>
            <a:pPr algn="l"/>
            <a:endParaRPr lang="en-US" sz="2400" b="1" dirty="0">
              <a:solidFill>
                <a:schemeClr val="tx1"/>
              </a:solidFill>
            </a:endParaRPr>
          </a:p>
        </p:txBody>
      </p:sp>
      <p:sp>
        <p:nvSpPr>
          <p:cNvPr id="3" name="Date Placeholder 2"/>
          <p:cNvSpPr>
            <a:spLocks noGrp="1"/>
          </p:cNvSpPr>
          <p:nvPr>
            <p:ph type="dt" sz="half" idx="10"/>
          </p:nvPr>
        </p:nvSpPr>
        <p:spPr/>
        <p:txBody>
          <a:bodyPr/>
          <a:lstStyle/>
          <a:p>
            <a:fld id="{272FF89B-FFCD-4BF0-A820-96CFC85F81BA}" type="datetime1">
              <a:rPr lang="en-US" smtClean="0"/>
              <a:t>9/15/2016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5</a:t>
            </a:fld>
            <a:endParaRPr lang="en-US"/>
          </a:p>
        </p:txBody>
      </p:sp>
    </p:spTree>
    <p:extLst>
      <p:ext uri="{BB962C8B-B14F-4D97-AF65-F5344CB8AC3E}">
        <p14:creationId xmlns:p14="http://schemas.microsoft.com/office/powerpoint/2010/main" val="20719965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1372"/>
            <a:ext cx="7433724" cy="685800"/>
          </a:xfrm>
        </p:spPr>
        <p:txBody>
          <a:bodyPr/>
          <a:lstStyle/>
          <a:p>
            <a:pPr algn="ctr"/>
            <a:r>
              <a:rPr lang="en-US" sz="3200" dirty="0"/>
              <a:t>HPC-ABDS SPIDAL Project Activities</a:t>
            </a:r>
          </a:p>
        </p:txBody>
      </p:sp>
      <p:sp>
        <p:nvSpPr>
          <p:cNvPr id="3" name="Content Placeholder 2"/>
          <p:cNvSpPr>
            <a:spLocks noGrp="1"/>
          </p:cNvSpPr>
          <p:nvPr>
            <p:ph idx="1"/>
          </p:nvPr>
        </p:nvSpPr>
        <p:spPr>
          <a:xfrm>
            <a:off x="-2177" y="706243"/>
            <a:ext cx="9144000" cy="5105400"/>
          </a:xfrm>
        </p:spPr>
        <p:txBody>
          <a:bodyPr/>
          <a:lstStyle/>
          <a:p>
            <a:r>
              <a:rPr lang="en-US" sz="1900" b="1" dirty="0">
                <a:solidFill>
                  <a:srgbClr val="00B050"/>
                </a:solidFill>
              </a:rPr>
              <a:t>Level 17: Orchestration</a:t>
            </a:r>
            <a:r>
              <a:rPr lang="en-US" sz="1900" dirty="0">
                <a:solidFill>
                  <a:srgbClr val="00B050"/>
                </a:solidFill>
              </a:rPr>
              <a:t>: Apache Beam (Google Cloud Dataflow) integrated with Heron/</a:t>
            </a:r>
            <a:r>
              <a:rPr lang="en-US" sz="1900" dirty="0" err="1">
                <a:solidFill>
                  <a:srgbClr val="00B050"/>
                </a:solidFill>
              </a:rPr>
              <a:t>Flink</a:t>
            </a:r>
            <a:r>
              <a:rPr lang="en-US" sz="1900" dirty="0">
                <a:solidFill>
                  <a:srgbClr val="00B050"/>
                </a:solidFill>
              </a:rPr>
              <a:t> and Cloudmesh on HPC cluster</a:t>
            </a:r>
          </a:p>
          <a:p>
            <a:r>
              <a:rPr lang="en-US" sz="1900" b="1" dirty="0"/>
              <a:t>Level 16: Applications: </a:t>
            </a:r>
            <a:r>
              <a:rPr lang="en-US" sz="1900" dirty="0"/>
              <a:t>Datamining for molecular dynamics, Image processing for remote sensing and pathology, graphs, streaming, bioinformatics, social media, financial informatics, text mining</a:t>
            </a:r>
          </a:p>
          <a:p>
            <a:r>
              <a:rPr lang="en-US" sz="1900" b="1" dirty="0"/>
              <a:t>Level 16: Algorithms: </a:t>
            </a:r>
            <a:r>
              <a:rPr lang="en-US" sz="1900" dirty="0"/>
              <a:t>Generic and custom for applications </a:t>
            </a:r>
            <a:r>
              <a:rPr lang="en-US" sz="1900" b="1" dirty="0"/>
              <a:t>SPIDAL</a:t>
            </a:r>
          </a:p>
          <a:p>
            <a:r>
              <a:rPr lang="en-US" sz="1900" b="1" dirty="0">
                <a:solidFill>
                  <a:srgbClr val="00B050"/>
                </a:solidFill>
              </a:rPr>
              <a:t>Level 14: Programming: </a:t>
            </a:r>
            <a:r>
              <a:rPr lang="en-US" sz="1900" dirty="0">
                <a:solidFill>
                  <a:srgbClr val="00B050"/>
                </a:solidFill>
              </a:rPr>
              <a:t>Storm, Heron (Twitter replaces Storm), Hadoop, Spark, </a:t>
            </a:r>
            <a:r>
              <a:rPr lang="en-US" sz="1900" dirty="0" err="1">
                <a:solidFill>
                  <a:srgbClr val="00B050"/>
                </a:solidFill>
              </a:rPr>
              <a:t>Flink</a:t>
            </a:r>
            <a:r>
              <a:rPr lang="en-US" sz="1900" dirty="0">
                <a:solidFill>
                  <a:srgbClr val="00B050"/>
                </a:solidFill>
              </a:rPr>
              <a:t>. Improve Inter- and Intra-node performance; science data structures</a:t>
            </a:r>
          </a:p>
          <a:p>
            <a:r>
              <a:rPr lang="en-US" sz="1900" b="1" dirty="0">
                <a:solidFill>
                  <a:srgbClr val="00B050"/>
                </a:solidFill>
              </a:rPr>
              <a:t>Level 13: Runtime Communication: </a:t>
            </a:r>
            <a:r>
              <a:rPr lang="en-US" sz="1900" dirty="0">
                <a:solidFill>
                  <a:srgbClr val="00B050"/>
                </a:solidFill>
              </a:rPr>
              <a:t>Enhanced Storm and Hadoop (Spark, </a:t>
            </a:r>
            <a:r>
              <a:rPr lang="en-US" sz="1900" dirty="0" err="1">
                <a:solidFill>
                  <a:srgbClr val="00B050"/>
                </a:solidFill>
              </a:rPr>
              <a:t>Flink</a:t>
            </a:r>
            <a:r>
              <a:rPr lang="en-US" sz="1900" dirty="0">
                <a:solidFill>
                  <a:srgbClr val="00B050"/>
                </a:solidFill>
              </a:rPr>
              <a:t>, </a:t>
            </a:r>
            <a:r>
              <a:rPr lang="en-US" sz="1900" dirty="0" err="1">
                <a:solidFill>
                  <a:srgbClr val="00B050"/>
                </a:solidFill>
              </a:rPr>
              <a:t>Giraph</a:t>
            </a:r>
            <a:r>
              <a:rPr lang="en-US" sz="1900" dirty="0">
                <a:solidFill>
                  <a:srgbClr val="00B050"/>
                </a:solidFill>
              </a:rPr>
              <a:t>) using HPC runtime technologies, Harp</a:t>
            </a:r>
          </a:p>
          <a:p>
            <a:r>
              <a:rPr lang="en-US" sz="1900" b="1" dirty="0">
                <a:solidFill>
                  <a:srgbClr val="00B050"/>
                </a:solidFill>
              </a:rPr>
              <a:t>Level 12: In-memory Database: </a:t>
            </a:r>
            <a:r>
              <a:rPr lang="en-US" sz="1900" dirty="0" err="1">
                <a:solidFill>
                  <a:srgbClr val="00B050"/>
                </a:solidFill>
              </a:rPr>
              <a:t>Redis</a:t>
            </a:r>
            <a:r>
              <a:rPr lang="en-US" sz="1900" dirty="0">
                <a:solidFill>
                  <a:srgbClr val="00B050"/>
                </a:solidFill>
              </a:rPr>
              <a:t> + Spark used in Pilot-Data Memory</a:t>
            </a:r>
          </a:p>
          <a:p>
            <a:r>
              <a:rPr lang="en-US" sz="1900" b="1" dirty="0">
                <a:solidFill>
                  <a:srgbClr val="00B050"/>
                </a:solidFill>
              </a:rPr>
              <a:t>Level 11: Data management: </a:t>
            </a:r>
            <a:r>
              <a:rPr lang="en-US" sz="1900" dirty="0">
                <a:solidFill>
                  <a:srgbClr val="00B050"/>
                </a:solidFill>
              </a:rPr>
              <a:t>Hbase and MongoDB integrated via use of Beam and other Apache tools; enhance Hbase</a:t>
            </a:r>
          </a:p>
          <a:p>
            <a:r>
              <a:rPr lang="en-US" sz="1900" b="1" dirty="0">
                <a:solidFill>
                  <a:srgbClr val="00B050"/>
                </a:solidFill>
              </a:rPr>
              <a:t>Level 9: Cluster Management: </a:t>
            </a:r>
            <a:r>
              <a:rPr lang="en-US" sz="1900" dirty="0">
                <a:solidFill>
                  <a:srgbClr val="00B050"/>
                </a:solidFill>
              </a:rPr>
              <a:t>Integrate Pilot Jobs with Yarn, </a:t>
            </a:r>
            <a:r>
              <a:rPr lang="en-US" sz="1900" dirty="0" err="1">
                <a:solidFill>
                  <a:srgbClr val="00B050"/>
                </a:solidFill>
              </a:rPr>
              <a:t>Mesos</a:t>
            </a:r>
            <a:r>
              <a:rPr lang="en-US" sz="1900" dirty="0">
                <a:solidFill>
                  <a:srgbClr val="00B050"/>
                </a:solidFill>
              </a:rPr>
              <a:t>, Spark, Hadoop; integrate Storm and Heron with </a:t>
            </a:r>
            <a:r>
              <a:rPr lang="en-US" sz="1900" dirty="0" err="1">
                <a:solidFill>
                  <a:srgbClr val="00B050"/>
                </a:solidFill>
              </a:rPr>
              <a:t>Slurm</a:t>
            </a:r>
            <a:endParaRPr lang="en-US" sz="1900" dirty="0">
              <a:solidFill>
                <a:srgbClr val="00B050"/>
              </a:solidFill>
            </a:endParaRPr>
          </a:p>
          <a:p>
            <a:r>
              <a:rPr lang="en-US" sz="1900" b="1" dirty="0">
                <a:solidFill>
                  <a:srgbClr val="00B050"/>
                </a:solidFill>
              </a:rPr>
              <a:t>Level 6: </a:t>
            </a:r>
            <a:r>
              <a:rPr lang="en-US" sz="1900" b="1" dirty="0" err="1">
                <a:solidFill>
                  <a:srgbClr val="00B050"/>
                </a:solidFill>
              </a:rPr>
              <a:t>DevOps</a:t>
            </a:r>
            <a:r>
              <a:rPr lang="en-US" sz="1900" b="1" dirty="0">
                <a:solidFill>
                  <a:srgbClr val="00B050"/>
                </a:solidFill>
              </a:rPr>
              <a:t>: </a:t>
            </a:r>
            <a:r>
              <a:rPr lang="en-US" sz="1900" dirty="0">
                <a:solidFill>
                  <a:srgbClr val="00B050"/>
                </a:solidFill>
              </a:rPr>
              <a:t>Python Cloudmesh virtual Cluster Interoperability</a:t>
            </a:r>
          </a:p>
          <a:p>
            <a:endParaRPr lang="en-US" sz="1900" dirty="0"/>
          </a:p>
          <a:p>
            <a:endParaRPr lang="en-US" sz="1900" dirty="0"/>
          </a:p>
          <a:p>
            <a:pPr lvl="1"/>
            <a:endParaRPr lang="en-US" sz="19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50</a:t>
            </a:fld>
            <a:endParaRPr lang="en-US" dirty="0">
              <a:solidFill>
                <a:prstClr val="black"/>
              </a:solidFill>
            </a:endParaRPr>
          </a:p>
        </p:txBody>
      </p:sp>
      <p:sp>
        <p:nvSpPr>
          <p:cNvPr id="6" name="TextBox 5"/>
          <p:cNvSpPr txBox="1"/>
          <p:nvPr/>
        </p:nvSpPr>
        <p:spPr>
          <a:xfrm>
            <a:off x="7241179" y="14004"/>
            <a:ext cx="1900644" cy="646331"/>
          </a:xfrm>
          <a:prstGeom prst="rect">
            <a:avLst/>
          </a:prstGeom>
          <a:noFill/>
        </p:spPr>
        <p:txBody>
          <a:bodyPr wrap="square" rtlCol="0">
            <a:spAutoFit/>
          </a:bodyPr>
          <a:lstStyle/>
          <a:p>
            <a:r>
              <a:rPr lang="en-US" sz="1800" dirty="0">
                <a:solidFill>
                  <a:srgbClr val="00B050"/>
                </a:solidFill>
              </a:rPr>
              <a:t>Green is MIDAS</a:t>
            </a:r>
          </a:p>
          <a:p>
            <a:r>
              <a:rPr lang="en-US" sz="1800" dirty="0"/>
              <a:t>Black is SPIDAL</a:t>
            </a:r>
          </a:p>
        </p:txBody>
      </p:sp>
      <p:sp>
        <p:nvSpPr>
          <p:cNvPr id="5" name="Date Placeholder 4"/>
          <p:cNvSpPr>
            <a:spLocks noGrp="1"/>
          </p:cNvSpPr>
          <p:nvPr>
            <p:ph type="dt" sz="half" idx="2"/>
          </p:nvPr>
        </p:nvSpPr>
        <p:spPr/>
        <p:txBody>
          <a:bodyPr/>
          <a:lstStyle/>
          <a:p>
            <a:fld id="{D02DE918-B658-4E00-8BA1-C1378DC09C24}" type="datetime1">
              <a:rPr lang="en-US" smtClean="0"/>
              <a:t>9/15/2016</a:t>
            </a:fld>
            <a:endParaRPr lang="en-US"/>
          </a:p>
        </p:txBody>
      </p:sp>
    </p:spTree>
    <p:extLst>
      <p:ext uri="{BB962C8B-B14F-4D97-AF65-F5344CB8AC3E}">
        <p14:creationId xmlns:p14="http://schemas.microsoft.com/office/powerpoint/2010/main" val="2680440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a:t>Java Grande</a:t>
            </a:r>
            <a:br>
              <a:rPr lang="en-US" sz="3600" b="1" dirty="0"/>
            </a:br>
            <a:br>
              <a:rPr lang="en-US" sz="3600" dirty="0"/>
            </a:br>
            <a:r>
              <a:rPr lang="en-US" sz="3600" dirty="0"/>
              <a:t>Revisited on 3 data analytics codes</a:t>
            </a:r>
            <a:br>
              <a:rPr lang="en-US" sz="3600" dirty="0"/>
            </a:br>
            <a:r>
              <a:rPr lang="en-US" sz="3600" dirty="0"/>
              <a:t>Clustering</a:t>
            </a:r>
            <a:br>
              <a:rPr lang="en-US" sz="3600" dirty="0"/>
            </a:br>
            <a:r>
              <a:rPr lang="en-US" sz="3600" dirty="0"/>
              <a:t>Multidimensional Scaling</a:t>
            </a:r>
            <a:br>
              <a:rPr lang="en-US" sz="3600" dirty="0"/>
            </a:br>
            <a:r>
              <a:rPr lang="en-US" sz="3600" dirty="0"/>
              <a:t>Latent Dirichlet Allocation</a:t>
            </a:r>
            <a:br>
              <a:rPr lang="en-US" sz="3600" dirty="0"/>
            </a:br>
            <a:br>
              <a:rPr lang="en-US" sz="3600" dirty="0"/>
            </a:br>
            <a:r>
              <a:rPr lang="en-US" sz="3600" dirty="0"/>
              <a:t>all sophisticated algorithms</a:t>
            </a:r>
            <a:br>
              <a:rPr lang="en-US" sz="3600" dirty="0"/>
            </a:br>
            <a:br>
              <a:rPr lang="en-US" sz="3600" dirty="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51</a:t>
            </a:fld>
            <a:endParaRPr lang="en-US"/>
          </a:p>
        </p:txBody>
      </p:sp>
      <p:sp>
        <p:nvSpPr>
          <p:cNvPr id="2" name="Date Placeholder 1"/>
          <p:cNvSpPr>
            <a:spLocks noGrp="1"/>
          </p:cNvSpPr>
          <p:nvPr>
            <p:ph type="dt" sz="half" idx="10"/>
          </p:nvPr>
        </p:nvSpPr>
        <p:spPr/>
        <p:txBody>
          <a:bodyPr/>
          <a:lstStyle/>
          <a:p>
            <a:fld id="{00247379-0627-4C15-9947-B16BCB9DDB1C}" type="datetime1">
              <a:rPr lang="en-US" smtClean="0"/>
              <a:t>9/15/2016</a:t>
            </a:fld>
            <a:endParaRPr lang="en-US"/>
          </a:p>
        </p:txBody>
      </p:sp>
    </p:spTree>
    <p:extLst>
      <p:ext uri="{BB962C8B-B14F-4D97-AF65-F5344CB8AC3E}">
        <p14:creationId xmlns:p14="http://schemas.microsoft.com/office/powerpoint/2010/main" val="722429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232"/>
            <a:ext cx="9143999" cy="724889"/>
          </a:xfrm>
        </p:spPr>
        <p:txBody>
          <a:bodyPr/>
          <a:lstStyle/>
          <a:p>
            <a:pPr algn="ctr"/>
            <a:r>
              <a:rPr lang="en-US" sz="3300" dirty="0"/>
              <a:t>Java MPI performs better than FJ Threads</a:t>
            </a:r>
            <a:br>
              <a:rPr lang="en-US" dirty="0"/>
            </a:br>
            <a:r>
              <a:rPr lang="en-US" sz="2400" b="0" dirty="0"/>
              <a:t>128 24 core Haswell nodes on SPIDAL 200K DA-MDS Code</a:t>
            </a:r>
            <a:endParaRPr lang="en-US" b="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C64876-DDAD-4C19-966D-C725C3174EA4}" type="datetime1">
              <a:rPr kumimoji="0" lang="en-US" sz="1800" b="0" i="0" u="none" strike="noStrike" kern="0" cap="none" spc="0" normalizeH="0" baseline="0" noProof="0" smtClean="0">
                <a:ln>
                  <a:noFill/>
                </a:ln>
                <a:solidFill>
                  <a:srgbClr val="000000">
                    <a:tint val="75000"/>
                  </a:srgbClr>
                </a:solidFill>
                <a:effectLst/>
                <a:uLnTx/>
                <a:uFillTx/>
              </a:rPr>
              <a:t>9/15/2016</a:t>
            </a:fld>
            <a:endParaRPr kumimoji="0" lang="en-US" sz="1800" b="0" i="0" u="none" strike="noStrike" kern="0" cap="none" spc="0" normalizeH="0" baseline="0" noProof="0">
              <a:ln>
                <a:noFill/>
              </a:ln>
              <a:solidFill>
                <a:srgbClr val="000000">
                  <a:tint val="75000"/>
                </a:srgbClr>
              </a:solidFill>
              <a:effectLst/>
              <a:uLnTx/>
              <a:uFillTx/>
            </a:endParaRPr>
          </a:p>
        </p:txBody>
      </p:sp>
      <p:grpSp>
        <p:nvGrpSpPr>
          <p:cNvPr id="16" name="Group 15"/>
          <p:cNvGrpSpPr/>
          <p:nvPr/>
        </p:nvGrpSpPr>
        <p:grpSpPr>
          <a:xfrm>
            <a:off x="120675" y="907527"/>
            <a:ext cx="8850962" cy="5415146"/>
            <a:chOff x="-2181254" y="2434253"/>
            <a:chExt cx="8850962" cy="5415146"/>
          </a:xfrm>
        </p:grpSpPr>
        <p:grpSp>
          <p:nvGrpSpPr>
            <p:cNvPr id="7" name="Group 6"/>
            <p:cNvGrpSpPr/>
            <p:nvPr/>
          </p:nvGrpSpPr>
          <p:grpSpPr>
            <a:xfrm>
              <a:off x="-2181254" y="2434253"/>
              <a:ext cx="8850962" cy="5415146"/>
              <a:chOff x="83731" y="887578"/>
              <a:chExt cx="8850962" cy="5415146"/>
            </a:xfrm>
          </p:grpSpPr>
          <p:pic>
            <p:nvPicPr>
              <p:cNvPr id="12"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3731" y="887578"/>
                <a:ext cx="8850962" cy="541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126180" y="4058227"/>
                <a:ext cx="2338369" cy="553998"/>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48A59"/>
                    </a:solidFill>
                    <a:effectLst/>
                    <a:uLnTx/>
                    <a:uFillTx/>
                  </a:rPr>
                  <a:t>Best FJ Threads</a:t>
                </a:r>
                <a:r>
                  <a:rPr kumimoji="0" lang="en-US" sz="1800" b="1" i="0" u="none" strike="noStrike" kern="0" cap="none" spc="0" normalizeH="0" noProof="0" dirty="0">
                    <a:ln>
                      <a:noFill/>
                    </a:ln>
                    <a:solidFill>
                      <a:srgbClr val="548A59"/>
                    </a:solidFill>
                    <a:effectLst/>
                    <a:uLnTx/>
                    <a:uFillTx/>
                  </a:rPr>
                  <a:t> </a:t>
                </a:r>
                <a:r>
                  <a:rPr kumimoji="0" lang="en-US" sz="1800" b="1" i="0" u="none" strike="noStrike" kern="0" cap="none" spc="0" normalizeH="0" baseline="0" noProof="0" dirty="0">
                    <a:ln>
                      <a:noFill/>
                    </a:ln>
                    <a:solidFill>
                      <a:srgbClr val="548A59"/>
                    </a:solidFill>
                    <a:effectLst/>
                    <a:uLnTx/>
                    <a:uFillTx/>
                  </a:rPr>
                  <a:t>intra node;</a:t>
                </a:r>
                <a:r>
                  <a:rPr kumimoji="0" lang="en-US" sz="1800" b="1" i="0" u="none" strike="noStrike" kern="0" cap="none" spc="0" normalizeH="0" noProof="0" dirty="0">
                    <a:ln>
                      <a:noFill/>
                    </a:ln>
                    <a:solidFill>
                      <a:srgbClr val="548A59"/>
                    </a:solidFill>
                    <a:effectLst/>
                    <a:uLnTx/>
                    <a:uFillTx/>
                  </a:rPr>
                  <a:t> </a:t>
                </a:r>
                <a:r>
                  <a:rPr kumimoji="0" lang="en-US" sz="1800" b="1" i="0" u="none" strike="noStrike" kern="0" cap="none" spc="0" normalizeH="0" baseline="0" noProof="0" dirty="0">
                    <a:ln>
                      <a:noFill/>
                    </a:ln>
                    <a:solidFill>
                      <a:srgbClr val="548A59"/>
                    </a:solidFill>
                    <a:effectLst/>
                    <a:uLnTx/>
                    <a:uFillTx/>
                  </a:rPr>
                  <a:t>MPI inter node</a:t>
                </a:r>
              </a:p>
            </p:txBody>
          </p:sp>
          <p:sp>
            <p:nvSpPr>
              <p:cNvPr id="14" name="TextBox 13"/>
              <p:cNvSpPr txBox="1"/>
              <p:nvPr/>
            </p:nvSpPr>
            <p:spPr>
              <a:xfrm>
                <a:off x="6924859" y="2100928"/>
                <a:ext cx="1847071" cy="646331"/>
              </a:xfrm>
              <a:prstGeom prst="rect">
                <a:avLst/>
              </a:prstGeom>
              <a:solidFill>
                <a:schemeClr val="tx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66FF33"/>
                    </a:solidFill>
                    <a:effectLst/>
                    <a:uLnTx/>
                    <a:uFillTx/>
                  </a:rPr>
                  <a:t>Best MPI; inter and intra node</a:t>
                </a:r>
              </a:p>
            </p:txBody>
          </p:sp>
          <p:sp>
            <p:nvSpPr>
              <p:cNvPr id="15" name="TextBox 14"/>
              <p:cNvSpPr txBox="1"/>
              <p:nvPr/>
            </p:nvSpPr>
            <p:spPr>
              <a:xfrm>
                <a:off x="6899459" y="3286051"/>
                <a:ext cx="1565090" cy="738664"/>
              </a:xfrm>
              <a:prstGeom prst="rect">
                <a:avLst/>
              </a:prstGeom>
              <a:solidFill>
                <a:schemeClr val="bg1"/>
              </a:solid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33CC"/>
                    </a:solidFill>
                    <a:effectLst/>
                    <a:uLnTx/>
                    <a:uFillTx/>
                  </a:rPr>
                  <a:t>MPI; inter/intra node; Java not optimized</a:t>
                </a:r>
              </a:p>
            </p:txBody>
          </p:sp>
        </p:grpSp>
        <p:sp>
          <p:nvSpPr>
            <p:cNvPr id="6" name="TextBox 5"/>
            <p:cNvSpPr txBox="1"/>
            <p:nvPr/>
          </p:nvSpPr>
          <p:spPr>
            <a:xfrm>
              <a:off x="2895374" y="2551100"/>
              <a:ext cx="3310640" cy="646331"/>
            </a:xfrm>
            <a:prstGeom prst="rect">
              <a:avLst/>
            </a:prstGeom>
            <a:solidFill>
              <a:schemeClr val="bg1"/>
            </a:solidFill>
          </p:spPr>
          <p:txBody>
            <a:bodyPr wrap="square" rtlCol="0">
              <a:spAutoFit/>
            </a:bodyPr>
            <a:lstStyle/>
            <a:p>
              <a:r>
                <a:rPr lang="en-US" sz="1800" dirty="0"/>
                <a:t>Speedup compared to 1 process per node on 48 nodes</a:t>
              </a:r>
            </a:p>
          </p:txBody>
        </p:sp>
      </p:grpSp>
    </p:spTree>
    <p:extLst>
      <p:ext uri="{BB962C8B-B14F-4D97-AF65-F5344CB8AC3E}">
        <p14:creationId xmlns:p14="http://schemas.microsoft.com/office/powerpoint/2010/main" val="20745314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a:r>
              <a:rPr lang="en-US" dirty="0"/>
              <a:t>Investigating Process and Thread Models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53</a:t>
            </a:fld>
            <a:endParaRPr lang="en-US" dirty="0">
              <a:solidFill>
                <a:prstClr val="black"/>
              </a:solidFill>
            </a:endParaRPr>
          </a:p>
        </p:txBody>
      </p:sp>
      <p:sp>
        <p:nvSpPr>
          <p:cNvPr id="5" name="Date Placeholder 4"/>
          <p:cNvSpPr>
            <a:spLocks noGrp="1"/>
          </p:cNvSpPr>
          <p:nvPr>
            <p:ph type="dt" sz="half" idx="2"/>
          </p:nvPr>
        </p:nvSpPr>
        <p:spPr/>
        <p:txBody>
          <a:bodyPr/>
          <a:lstStyle/>
          <a:p>
            <a:fld id="{D74CDC63-D4C2-4427-A2B3-CDAA114568F9}" type="datetime1">
              <a:rPr lang="en-US" smtClean="0"/>
              <a:t>9/15/2016</a:t>
            </a:fld>
            <a:endParaRPr lang="en-US"/>
          </a:p>
        </p:txBody>
      </p:sp>
      <p:pic>
        <p:nvPicPr>
          <p:cNvPr id="9" name="Picture 8"/>
          <p:cNvPicPr>
            <a:picLocks noChangeAspect="1"/>
          </p:cNvPicPr>
          <p:nvPr/>
        </p:nvPicPr>
        <p:blipFill>
          <a:blip r:embed="rId2"/>
          <a:stretch>
            <a:fillRect/>
          </a:stretch>
        </p:blipFill>
        <p:spPr>
          <a:xfrm>
            <a:off x="3763559" y="788247"/>
            <a:ext cx="5354317" cy="4369466"/>
          </a:xfrm>
          <a:prstGeom prst="rect">
            <a:avLst/>
          </a:prstGeom>
        </p:spPr>
      </p:pic>
      <p:pic>
        <p:nvPicPr>
          <p:cNvPr id="16" name="Picture 15"/>
          <p:cNvPicPr>
            <a:picLocks noChangeAspect="1"/>
          </p:cNvPicPr>
          <p:nvPr/>
        </p:nvPicPr>
        <p:blipFill>
          <a:blip r:embed="rId3"/>
          <a:stretch>
            <a:fillRect/>
          </a:stretch>
        </p:blipFill>
        <p:spPr>
          <a:xfrm>
            <a:off x="3977490" y="5183364"/>
            <a:ext cx="5140386" cy="1670900"/>
          </a:xfrm>
          <a:prstGeom prst="rect">
            <a:avLst/>
          </a:prstGeom>
        </p:spPr>
      </p:pic>
      <p:sp>
        <p:nvSpPr>
          <p:cNvPr id="3" name="Content Placeholder 2"/>
          <p:cNvSpPr>
            <a:spLocks noGrp="1"/>
          </p:cNvSpPr>
          <p:nvPr>
            <p:ph idx="1"/>
          </p:nvPr>
        </p:nvSpPr>
        <p:spPr>
          <a:xfrm>
            <a:off x="-39916" y="762000"/>
            <a:ext cx="3777351" cy="5181600"/>
          </a:xfrm>
        </p:spPr>
        <p:txBody>
          <a:bodyPr/>
          <a:lstStyle/>
          <a:p>
            <a:r>
              <a:rPr lang="en-US" b="1" dirty="0"/>
              <a:t>FJ Fork Join </a:t>
            </a:r>
            <a:r>
              <a:rPr lang="en-US" dirty="0"/>
              <a:t>Threads lower performance than </a:t>
            </a:r>
            <a:r>
              <a:rPr lang="en-US" b="1" dirty="0"/>
              <a:t>Long Running Threads LRT</a:t>
            </a:r>
          </a:p>
          <a:p>
            <a:r>
              <a:rPr lang="en-US" b="1" dirty="0"/>
              <a:t>Results</a:t>
            </a:r>
          </a:p>
          <a:p>
            <a:pPr lvl="1"/>
            <a:r>
              <a:rPr lang="en-US" dirty="0"/>
              <a:t>Large effects for Java</a:t>
            </a:r>
          </a:p>
          <a:p>
            <a:pPr lvl="1"/>
            <a:r>
              <a:rPr lang="en-US" dirty="0"/>
              <a:t>Best affinity is </a:t>
            </a:r>
            <a:r>
              <a:rPr lang="en-US"/>
              <a:t>process and thread </a:t>
            </a:r>
            <a:r>
              <a:rPr lang="en-US" dirty="0"/>
              <a:t>binding to cores - CE</a:t>
            </a:r>
          </a:p>
          <a:p>
            <a:pPr lvl="1"/>
            <a:r>
              <a:rPr lang="en-US" dirty="0"/>
              <a:t>At best LRT mimics performance of “all processes”</a:t>
            </a:r>
            <a:br>
              <a:rPr lang="en-US" dirty="0"/>
            </a:br>
            <a:br>
              <a:rPr lang="en-US" dirty="0"/>
            </a:br>
            <a:endParaRPr lang="en-US" dirty="0"/>
          </a:p>
          <a:p>
            <a:r>
              <a:rPr lang="en-US" b="1" dirty="0"/>
              <a:t>6 Thread/Process Affinity Models</a:t>
            </a:r>
          </a:p>
        </p:txBody>
      </p:sp>
    </p:spTree>
    <p:extLst>
      <p:ext uri="{BB962C8B-B14F-4D97-AF65-F5344CB8AC3E}">
        <p14:creationId xmlns:p14="http://schemas.microsoft.com/office/powerpoint/2010/main" val="415006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 y="67021"/>
            <a:ext cx="9115697" cy="867787"/>
          </a:xfrm>
        </p:spPr>
        <p:txBody>
          <a:bodyPr/>
          <a:lstStyle/>
          <a:p>
            <a:r>
              <a:rPr lang="en-US" sz="2400" dirty="0"/>
              <a:t>Java and C K-Means LRT-FJ and LRT-BSP with different affinity patterns over varying threads and processes. </a:t>
            </a:r>
            <a:endParaRPr lang="en-US" dirty="0"/>
          </a:p>
        </p:txBody>
      </p:sp>
      <p:sp>
        <p:nvSpPr>
          <p:cNvPr id="4" name="Slide Number Placeholder 3"/>
          <p:cNvSpPr>
            <a:spLocks noGrp="1"/>
          </p:cNvSpPr>
          <p:nvPr>
            <p:ph type="sldNum" sz="quarter" idx="12"/>
          </p:nvPr>
        </p:nvSpPr>
        <p:spPr/>
        <p:txBody>
          <a:bodyPr/>
          <a:lstStyle/>
          <a:p>
            <a:br>
              <a:rPr lang="en-US" dirty="0">
                <a:solidFill>
                  <a:prstClr val="black"/>
                </a:solidFill>
              </a:rPr>
            </a:br>
            <a:endParaRPr lang="en-US" dirty="0">
              <a:solidFill>
                <a:prstClr val="black"/>
              </a:solidFill>
            </a:endParaRPr>
          </a:p>
          <a:p>
            <a:endParaRPr lang="en-US" dirty="0">
              <a:solidFill>
                <a:prstClr val="black"/>
              </a:solidFill>
            </a:endParaRPr>
          </a:p>
        </p:txBody>
      </p:sp>
      <p:sp>
        <p:nvSpPr>
          <p:cNvPr id="5" name="Date Placeholder 4"/>
          <p:cNvSpPr>
            <a:spLocks noGrp="1"/>
          </p:cNvSpPr>
          <p:nvPr>
            <p:ph type="dt" sz="half" idx="2"/>
          </p:nvPr>
        </p:nvSpPr>
        <p:spPr/>
        <p:txBody>
          <a:bodyPr/>
          <a:lstStyle/>
          <a:p>
            <a:fld id="{03879E4A-156F-4022-BBAC-2C11B5851D85}" type="datetime1">
              <a:rPr lang="en-US" smtClean="0"/>
              <a:t>9/15/2016</a:t>
            </a:fld>
            <a:endParaRPr lang="en-US"/>
          </a:p>
        </p:txBody>
      </p:sp>
      <p:grpSp>
        <p:nvGrpSpPr>
          <p:cNvPr id="10" name="Group 9"/>
          <p:cNvGrpSpPr/>
          <p:nvPr/>
        </p:nvGrpSpPr>
        <p:grpSpPr>
          <a:xfrm>
            <a:off x="4354" y="3386364"/>
            <a:ext cx="9153797" cy="2540501"/>
            <a:chOff x="4354" y="3386364"/>
            <a:chExt cx="9153797" cy="2540501"/>
          </a:xfrm>
        </p:grpSpPr>
        <p:pic>
          <p:nvPicPr>
            <p:cNvPr id="8" name="Picture 7"/>
            <p:cNvPicPr>
              <a:picLocks noChangeAspect="1"/>
            </p:cNvPicPr>
            <p:nvPr/>
          </p:nvPicPr>
          <p:blipFill>
            <a:blip r:embed="rId2"/>
            <a:stretch>
              <a:fillRect/>
            </a:stretch>
          </p:blipFill>
          <p:spPr>
            <a:xfrm>
              <a:off x="4354" y="3386364"/>
              <a:ext cx="4572000" cy="2540501"/>
            </a:xfrm>
            <a:prstGeom prst="rect">
              <a:avLst/>
            </a:prstGeom>
          </p:spPr>
        </p:pic>
        <p:sp>
          <p:nvSpPr>
            <p:cNvPr id="7" name="TextBox 6"/>
            <p:cNvSpPr txBox="1"/>
            <p:nvPr/>
          </p:nvSpPr>
          <p:spPr>
            <a:xfrm>
              <a:off x="533400" y="4038600"/>
              <a:ext cx="914400" cy="461665"/>
            </a:xfrm>
            <a:prstGeom prst="rect">
              <a:avLst/>
            </a:prstGeom>
            <a:noFill/>
          </p:spPr>
          <p:txBody>
            <a:bodyPr wrap="square" rtlCol="0">
              <a:spAutoFit/>
            </a:bodyPr>
            <a:lstStyle/>
            <a:p>
              <a:r>
                <a:rPr lang="en-US" b="1" dirty="0"/>
                <a:t>Java</a:t>
              </a:r>
            </a:p>
          </p:txBody>
        </p:sp>
        <p:pic>
          <p:nvPicPr>
            <p:cNvPr id="9" name="Picture 8"/>
            <p:cNvPicPr>
              <a:picLocks noChangeAspect="1"/>
            </p:cNvPicPr>
            <p:nvPr/>
          </p:nvPicPr>
          <p:blipFill>
            <a:blip r:embed="rId3"/>
            <a:stretch>
              <a:fillRect/>
            </a:stretch>
          </p:blipFill>
          <p:spPr>
            <a:xfrm>
              <a:off x="4586151" y="3386364"/>
              <a:ext cx="4572000" cy="2507453"/>
            </a:xfrm>
            <a:prstGeom prst="rect">
              <a:avLst/>
            </a:prstGeom>
          </p:spPr>
        </p:pic>
        <p:sp>
          <p:nvSpPr>
            <p:cNvPr id="6" name="TextBox 5"/>
            <p:cNvSpPr txBox="1"/>
            <p:nvPr/>
          </p:nvSpPr>
          <p:spPr>
            <a:xfrm>
              <a:off x="5257800" y="4425781"/>
              <a:ext cx="457200" cy="461665"/>
            </a:xfrm>
            <a:prstGeom prst="rect">
              <a:avLst/>
            </a:prstGeom>
            <a:noFill/>
          </p:spPr>
          <p:txBody>
            <a:bodyPr wrap="square" rtlCol="0">
              <a:spAutoFit/>
            </a:bodyPr>
            <a:lstStyle/>
            <a:p>
              <a:r>
                <a:rPr lang="en-US" b="1" dirty="0"/>
                <a:t>C</a:t>
              </a:r>
            </a:p>
          </p:txBody>
        </p:sp>
      </p:grpSp>
      <p:pic>
        <p:nvPicPr>
          <p:cNvPr id="11" name="Picture 10"/>
          <p:cNvPicPr>
            <a:picLocks noChangeAspect="1"/>
          </p:cNvPicPr>
          <p:nvPr/>
        </p:nvPicPr>
        <p:blipFill>
          <a:blip r:embed="rId4"/>
          <a:stretch>
            <a:fillRect/>
          </a:stretch>
        </p:blipFill>
        <p:spPr>
          <a:xfrm>
            <a:off x="4600302" y="1020623"/>
            <a:ext cx="4572000" cy="2358686"/>
          </a:xfrm>
          <a:prstGeom prst="rect">
            <a:avLst/>
          </a:prstGeom>
        </p:spPr>
      </p:pic>
      <p:sp>
        <p:nvSpPr>
          <p:cNvPr id="13" name="TextBox 12"/>
          <p:cNvSpPr txBox="1"/>
          <p:nvPr/>
        </p:nvSpPr>
        <p:spPr>
          <a:xfrm>
            <a:off x="0" y="2882111"/>
            <a:ext cx="4386137" cy="369332"/>
          </a:xfrm>
          <a:prstGeom prst="rect">
            <a:avLst/>
          </a:prstGeom>
          <a:noFill/>
        </p:spPr>
        <p:txBody>
          <a:bodyPr wrap="none" rtlCol="0">
            <a:spAutoFit/>
          </a:bodyPr>
          <a:lstStyle/>
          <a:p>
            <a:r>
              <a:rPr lang="en-US" sz="1800" i="0" dirty="0"/>
              <a:t>10</a:t>
            </a:r>
            <a:r>
              <a:rPr lang="en-US" sz="1800" i="0" baseline="30000" dirty="0"/>
              <a:t>6</a:t>
            </a:r>
            <a:r>
              <a:rPr lang="en-US" sz="1800" i="0" dirty="0"/>
              <a:t> points and 1000 centers on 16 nodes</a:t>
            </a:r>
          </a:p>
        </p:txBody>
      </p:sp>
      <p:sp>
        <p:nvSpPr>
          <p:cNvPr id="14" name="TextBox 13"/>
          <p:cNvSpPr txBox="1"/>
          <p:nvPr/>
        </p:nvSpPr>
        <p:spPr>
          <a:xfrm>
            <a:off x="183282" y="1132345"/>
            <a:ext cx="4309937" cy="646331"/>
          </a:xfrm>
          <a:prstGeom prst="rect">
            <a:avLst/>
          </a:prstGeom>
          <a:noFill/>
        </p:spPr>
        <p:txBody>
          <a:bodyPr wrap="square" rtlCol="0">
            <a:spAutoFit/>
          </a:bodyPr>
          <a:lstStyle/>
          <a:p>
            <a:r>
              <a:rPr lang="en-US" sz="1800" i="0" dirty="0"/>
              <a:t>10</a:t>
            </a:r>
            <a:r>
              <a:rPr lang="en-US" sz="1800" i="0" baseline="30000" dirty="0"/>
              <a:t>6</a:t>
            </a:r>
            <a:r>
              <a:rPr lang="en-US" sz="1800" i="0" dirty="0"/>
              <a:t> points and 50k, and 500k centers</a:t>
            </a:r>
          </a:p>
          <a:p>
            <a:r>
              <a:rPr lang="en-US" sz="1800" i="0" dirty="0"/>
              <a:t>performance on 16 nodes</a:t>
            </a:r>
          </a:p>
        </p:txBody>
      </p:sp>
    </p:spTree>
    <p:extLst>
      <p:ext uri="{BB962C8B-B14F-4D97-AF65-F5344CB8AC3E}">
        <p14:creationId xmlns:p14="http://schemas.microsoft.com/office/powerpoint/2010/main" val="21906490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929"/>
            <a:ext cx="8382000" cy="896471"/>
          </a:xfrm>
        </p:spPr>
        <p:txBody>
          <a:bodyPr/>
          <a:lstStyle/>
          <a:p>
            <a:pPr algn="ctr"/>
            <a:r>
              <a:rPr lang="en-US" dirty="0">
                <a:solidFill>
                  <a:srgbClr val="0083E6"/>
                </a:solidFill>
              </a:rPr>
              <a:t>Java</a:t>
            </a:r>
            <a:r>
              <a:rPr lang="en-US" dirty="0"/>
              <a:t> </a:t>
            </a:r>
            <a:r>
              <a:rPr lang="en-US" dirty="0">
                <a:solidFill>
                  <a:schemeClr val="tx1"/>
                </a:solidFill>
              </a:rPr>
              <a:t>versus</a:t>
            </a:r>
            <a:r>
              <a:rPr lang="en-US" dirty="0"/>
              <a:t> </a:t>
            </a:r>
            <a:r>
              <a:rPr lang="en-US" dirty="0">
                <a:solidFill>
                  <a:srgbClr val="7030A0"/>
                </a:solidFill>
              </a:rPr>
              <a:t>C</a:t>
            </a:r>
            <a:r>
              <a:rPr lang="en-US" dirty="0"/>
              <a:t> </a:t>
            </a:r>
            <a:r>
              <a:rPr lang="en-US" dirty="0">
                <a:solidFill>
                  <a:schemeClr val="tx1"/>
                </a:solidFill>
              </a:rPr>
              <a:t>Performance</a:t>
            </a:r>
          </a:p>
        </p:txBody>
      </p:sp>
      <p:sp>
        <p:nvSpPr>
          <p:cNvPr id="3" name="Content Placeholder 2"/>
          <p:cNvSpPr>
            <a:spLocks noGrp="1"/>
          </p:cNvSpPr>
          <p:nvPr>
            <p:ph idx="1"/>
          </p:nvPr>
        </p:nvSpPr>
        <p:spPr>
          <a:xfrm>
            <a:off x="271915" y="708224"/>
            <a:ext cx="8380412" cy="1195144"/>
          </a:xfrm>
        </p:spPr>
        <p:txBody>
          <a:bodyPr/>
          <a:lstStyle/>
          <a:p>
            <a:r>
              <a:rPr lang="en-US" dirty="0"/>
              <a:t>C and Java Comparable with Java doing better on larger problem sizes</a:t>
            </a:r>
          </a:p>
          <a:p>
            <a:r>
              <a:rPr lang="en-US" dirty="0"/>
              <a:t>All data from one million point dataset with varying number of centers on 16 nodes 24 core Haswell </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55</a:t>
            </a:fld>
            <a:endParaRPr lang="en-US" dirty="0">
              <a:solidFill>
                <a:prstClr val="black"/>
              </a:solidFill>
            </a:endParaRPr>
          </a:p>
        </p:txBody>
      </p:sp>
      <p:sp>
        <p:nvSpPr>
          <p:cNvPr id="5" name="Date Placeholder 4"/>
          <p:cNvSpPr>
            <a:spLocks noGrp="1"/>
          </p:cNvSpPr>
          <p:nvPr>
            <p:ph type="dt" sz="half" idx="2"/>
          </p:nvPr>
        </p:nvSpPr>
        <p:spPr/>
        <p:txBody>
          <a:bodyPr/>
          <a:lstStyle/>
          <a:p>
            <a:fld id="{0D994C15-2957-416D-9002-8AC24B40EA8D}" type="datetime1">
              <a:rPr lang="en-US" smtClean="0"/>
              <a:t>9/15/2016</a:t>
            </a:fld>
            <a:endParaRPr lang="en-US"/>
          </a:p>
        </p:txBody>
      </p:sp>
      <p:pic>
        <p:nvPicPr>
          <p:cNvPr id="8" name="Picture 7"/>
          <p:cNvPicPr>
            <a:picLocks noChangeAspect="1"/>
          </p:cNvPicPr>
          <p:nvPr/>
        </p:nvPicPr>
        <p:blipFill>
          <a:blip r:embed="rId2"/>
          <a:stretch>
            <a:fillRect/>
          </a:stretch>
        </p:blipFill>
        <p:spPr>
          <a:xfrm>
            <a:off x="0" y="2121042"/>
            <a:ext cx="9144000" cy="4717364"/>
          </a:xfrm>
          <a:prstGeom prst="rect">
            <a:avLst/>
          </a:prstGeom>
        </p:spPr>
      </p:pic>
    </p:spTree>
    <p:extLst>
      <p:ext uri="{BB962C8B-B14F-4D97-AF65-F5344CB8AC3E}">
        <p14:creationId xmlns:p14="http://schemas.microsoft.com/office/powerpoint/2010/main" val="742936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73" y="31423"/>
            <a:ext cx="8382000" cy="1143000"/>
          </a:xfrm>
        </p:spPr>
        <p:txBody>
          <a:bodyPr/>
          <a:lstStyle/>
          <a:p>
            <a:pPr algn="ctr"/>
            <a:r>
              <a:rPr lang="en-US" dirty="0"/>
              <a:t>Performance Dependence on Number of Cores inside node (16 nodes total)</a:t>
            </a:r>
          </a:p>
        </p:txBody>
      </p:sp>
      <p:sp>
        <p:nvSpPr>
          <p:cNvPr id="3" name="Content Placeholder 2"/>
          <p:cNvSpPr>
            <a:spLocks noGrp="1"/>
          </p:cNvSpPr>
          <p:nvPr>
            <p:ph idx="1"/>
          </p:nvPr>
        </p:nvSpPr>
        <p:spPr>
          <a:xfrm>
            <a:off x="6189482" y="1220876"/>
            <a:ext cx="2954518" cy="4875124"/>
          </a:xfrm>
          <a:solidFill>
            <a:schemeClr val="bg1"/>
          </a:solidFill>
        </p:spPr>
        <p:txBody>
          <a:bodyPr/>
          <a:lstStyle/>
          <a:p>
            <a:r>
              <a:rPr lang="en-US" dirty="0"/>
              <a:t>Long-Running </a:t>
            </a:r>
            <a:r>
              <a:rPr lang="en-US" dirty="0" err="1"/>
              <a:t>Theads</a:t>
            </a:r>
            <a:r>
              <a:rPr lang="en-US" dirty="0"/>
              <a:t> LRT Java</a:t>
            </a:r>
          </a:p>
          <a:p>
            <a:pPr lvl="1"/>
            <a:r>
              <a:rPr lang="en-US" dirty="0">
                <a:solidFill>
                  <a:srgbClr val="00B050"/>
                </a:solidFill>
              </a:rPr>
              <a:t>All Processes </a:t>
            </a:r>
          </a:p>
          <a:p>
            <a:pPr lvl="1"/>
            <a:r>
              <a:rPr lang="en-US" dirty="0">
                <a:solidFill>
                  <a:srgbClr val="7030A0"/>
                </a:solidFill>
              </a:rPr>
              <a:t>All Threads internal to node</a:t>
            </a:r>
          </a:p>
          <a:p>
            <a:pPr lvl="1"/>
            <a:r>
              <a:rPr lang="en-US" dirty="0">
                <a:solidFill>
                  <a:srgbClr val="7030A0"/>
                </a:solidFill>
              </a:rPr>
              <a:t>Hybrid – Use one process per chip</a:t>
            </a:r>
            <a:endParaRPr lang="en-US" dirty="0"/>
          </a:p>
          <a:p>
            <a:r>
              <a:rPr lang="en-US" dirty="0"/>
              <a:t>Fork Join Java </a:t>
            </a:r>
          </a:p>
          <a:p>
            <a:pPr lvl="1"/>
            <a:r>
              <a:rPr lang="en-US" dirty="0">
                <a:solidFill>
                  <a:srgbClr val="D6A300"/>
                </a:solidFill>
              </a:rPr>
              <a:t>All Threads</a:t>
            </a:r>
          </a:p>
          <a:p>
            <a:pPr lvl="1"/>
            <a:r>
              <a:rPr lang="en-US" dirty="0">
                <a:solidFill>
                  <a:srgbClr val="D6A300"/>
                </a:solidFill>
              </a:rPr>
              <a:t>Hybrid – Use one process per chip</a:t>
            </a:r>
          </a:p>
          <a:p>
            <a:r>
              <a:rPr lang="en-US" dirty="0"/>
              <a:t>Fork Join C</a:t>
            </a:r>
          </a:p>
          <a:p>
            <a:pPr lvl="1"/>
            <a:r>
              <a:rPr lang="en-US" dirty="0">
                <a:solidFill>
                  <a:schemeClr val="accent5">
                    <a:lumMod val="60000"/>
                    <a:lumOff val="40000"/>
                  </a:schemeClr>
                </a:solidFill>
              </a:rPr>
              <a:t>All Threads</a:t>
            </a:r>
          </a:p>
          <a:p>
            <a:r>
              <a:rPr lang="en-US" dirty="0"/>
              <a:t>All MPI internode</a:t>
            </a:r>
          </a:p>
          <a:p>
            <a:endParaRPr lang="en-US" dirty="0"/>
          </a:p>
          <a:p>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56</a:t>
            </a:fld>
            <a:endParaRPr lang="en-US" dirty="0">
              <a:solidFill>
                <a:prstClr val="black"/>
              </a:solidFill>
            </a:endParaRPr>
          </a:p>
        </p:txBody>
      </p:sp>
      <p:sp>
        <p:nvSpPr>
          <p:cNvPr id="5" name="Date Placeholder 4"/>
          <p:cNvSpPr>
            <a:spLocks noGrp="1"/>
          </p:cNvSpPr>
          <p:nvPr>
            <p:ph type="dt" sz="half" idx="2"/>
          </p:nvPr>
        </p:nvSpPr>
        <p:spPr/>
        <p:txBody>
          <a:bodyPr/>
          <a:lstStyle/>
          <a:p>
            <a:fld id="{6F031CAD-B44D-464F-B17B-630803FC5576}" type="datetime1">
              <a:rPr lang="en-US" smtClean="0"/>
              <a:t>9/15/2016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0107"/>
            <a:ext cx="6189482" cy="5307894"/>
          </a:xfrm>
          <a:prstGeom prst="rect">
            <a:avLst/>
          </a:prstGeom>
        </p:spPr>
      </p:pic>
    </p:spTree>
    <p:extLst>
      <p:ext uri="{BB962C8B-B14F-4D97-AF65-F5344CB8AC3E}">
        <p14:creationId xmlns:p14="http://schemas.microsoft.com/office/powerpoint/2010/main" val="26593029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765849"/>
            <a:ext cx="8910410" cy="1470025"/>
          </a:xfrm>
        </p:spPr>
        <p:txBody>
          <a:bodyPr/>
          <a:lstStyle/>
          <a:p>
            <a:pPr algn="ctr"/>
            <a:r>
              <a:rPr lang="en-US" sz="3600" b="1" dirty="0"/>
              <a:t>HPC-ABDS </a:t>
            </a:r>
            <a:br>
              <a:rPr lang="en-US" sz="3600" b="1" dirty="0"/>
            </a:br>
            <a:r>
              <a:rPr lang="en-US" sz="3600" b="1" dirty="0" err="1"/>
              <a:t>DataFlow</a:t>
            </a:r>
            <a:r>
              <a:rPr lang="en-US" sz="3600" b="1" dirty="0"/>
              <a:t> and In-place Runtime</a:t>
            </a:r>
            <a:br>
              <a:rPr lang="en-US" sz="3600" b="1" dirty="0"/>
            </a:br>
            <a:br>
              <a:rPr lang="en-US" sz="3600" dirty="0"/>
            </a:br>
            <a:endParaRPr lang="en-US" sz="3600" b="1" dirty="0"/>
          </a:p>
        </p:txBody>
      </p:sp>
      <p:sp>
        <p:nvSpPr>
          <p:cNvPr id="3" name="Slide Number Placeholder 2"/>
          <p:cNvSpPr>
            <a:spLocks noGrp="1"/>
          </p:cNvSpPr>
          <p:nvPr>
            <p:ph type="sldNum" sz="quarter" idx="12"/>
          </p:nvPr>
        </p:nvSpPr>
        <p:spPr/>
        <p:txBody>
          <a:bodyPr/>
          <a:lstStyle/>
          <a:p>
            <a:fld id="{29CB78FB-1415-9B4D-996E-11F146E2B0ED}" type="slidenum">
              <a:rPr lang="en-US" smtClean="0"/>
              <a:t>57</a:t>
            </a:fld>
            <a:endParaRPr lang="en-US"/>
          </a:p>
        </p:txBody>
      </p:sp>
      <p:sp>
        <p:nvSpPr>
          <p:cNvPr id="2" name="Date Placeholder 1"/>
          <p:cNvSpPr>
            <a:spLocks noGrp="1"/>
          </p:cNvSpPr>
          <p:nvPr>
            <p:ph type="dt" sz="half" idx="10"/>
          </p:nvPr>
        </p:nvSpPr>
        <p:spPr/>
        <p:txBody>
          <a:bodyPr/>
          <a:lstStyle/>
          <a:p>
            <a:fld id="{903E341B-3D41-4B00-BAC5-6F50984B7ACC}" type="datetime1">
              <a:rPr lang="en-US" smtClean="0"/>
              <a:t>9/15/2016</a:t>
            </a:fld>
            <a:endParaRPr lang="en-US"/>
          </a:p>
        </p:txBody>
      </p:sp>
    </p:spTree>
    <p:extLst>
      <p:ext uri="{BB962C8B-B14F-4D97-AF65-F5344CB8AC3E}">
        <p14:creationId xmlns:p14="http://schemas.microsoft.com/office/powerpoint/2010/main" val="2425830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531"/>
            <a:ext cx="9144000" cy="654269"/>
          </a:xfrm>
        </p:spPr>
        <p:txBody>
          <a:bodyPr/>
          <a:lstStyle/>
          <a:p>
            <a:pPr algn="ctr"/>
            <a:r>
              <a:rPr lang="en-US" dirty="0"/>
              <a:t>HPC-ABDS Parallel Computing</a:t>
            </a:r>
          </a:p>
        </p:txBody>
      </p:sp>
      <p:sp>
        <p:nvSpPr>
          <p:cNvPr id="3" name="Content Placeholder 2"/>
          <p:cNvSpPr>
            <a:spLocks noGrp="1"/>
          </p:cNvSpPr>
          <p:nvPr>
            <p:ph idx="1"/>
          </p:nvPr>
        </p:nvSpPr>
        <p:spPr>
          <a:xfrm>
            <a:off x="0" y="533400"/>
            <a:ext cx="9183240" cy="5562600"/>
          </a:xfrm>
        </p:spPr>
        <p:txBody>
          <a:bodyPr/>
          <a:lstStyle/>
          <a:p>
            <a:r>
              <a:rPr lang="en-US" dirty="0"/>
              <a:t>Both simulations and data analytics use similar </a:t>
            </a:r>
            <a:r>
              <a:rPr lang="en-US" b="1" dirty="0"/>
              <a:t>parallel computing </a:t>
            </a:r>
            <a:r>
              <a:rPr lang="en-US" dirty="0"/>
              <a:t>ideas</a:t>
            </a:r>
          </a:p>
          <a:p>
            <a:r>
              <a:rPr lang="en-US" dirty="0"/>
              <a:t>Both do </a:t>
            </a:r>
            <a:r>
              <a:rPr lang="en-US" b="1" dirty="0"/>
              <a:t>decomposition</a:t>
            </a:r>
            <a:r>
              <a:rPr lang="en-US" dirty="0"/>
              <a:t> of both model and data</a:t>
            </a:r>
          </a:p>
          <a:p>
            <a:r>
              <a:rPr lang="en-US" dirty="0"/>
              <a:t>Both tend use </a:t>
            </a:r>
            <a:r>
              <a:rPr lang="en-US" b="1" dirty="0"/>
              <a:t>SPMD </a:t>
            </a:r>
            <a:r>
              <a:rPr lang="en-US" dirty="0"/>
              <a:t>and often use</a:t>
            </a:r>
            <a:r>
              <a:rPr lang="en-US" b="1" dirty="0"/>
              <a:t> BSP </a:t>
            </a:r>
            <a:r>
              <a:rPr lang="en-US" dirty="0"/>
              <a:t>Bulk Synchronous Processing</a:t>
            </a:r>
          </a:p>
          <a:p>
            <a:r>
              <a:rPr lang="en-US" dirty="0"/>
              <a:t>One has computing (called </a:t>
            </a:r>
            <a:r>
              <a:rPr lang="en-US" b="1" dirty="0"/>
              <a:t>maps</a:t>
            </a:r>
            <a:r>
              <a:rPr lang="en-US" dirty="0"/>
              <a:t> in big data terminology) and </a:t>
            </a:r>
            <a:r>
              <a:rPr lang="en-US" b="1" dirty="0"/>
              <a:t>communication/reduction</a:t>
            </a:r>
            <a:r>
              <a:rPr lang="en-US" dirty="0"/>
              <a:t> (more generally collective) </a:t>
            </a:r>
            <a:r>
              <a:rPr lang="en-US" b="1" dirty="0"/>
              <a:t>phases</a:t>
            </a:r>
          </a:p>
          <a:p>
            <a:r>
              <a:rPr lang="en-US" b="1" dirty="0"/>
              <a:t>Big data </a:t>
            </a:r>
            <a:r>
              <a:rPr lang="en-US" dirty="0"/>
              <a:t>thinks of problems as </a:t>
            </a:r>
            <a:r>
              <a:rPr lang="en-US" b="1" dirty="0"/>
              <a:t>multiple linked queries </a:t>
            </a:r>
            <a:r>
              <a:rPr lang="en-US" dirty="0"/>
              <a:t>even when queries are small and uses </a:t>
            </a:r>
            <a:r>
              <a:rPr lang="en-US" b="1" dirty="0"/>
              <a:t>dataflow </a:t>
            </a:r>
            <a:r>
              <a:rPr lang="en-US" dirty="0"/>
              <a:t>model</a:t>
            </a:r>
          </a:p>
          <a:p>
            <a:r>
              <a:rPr lang="en-US" b="1" dirty="0"/>
              <a:t>Simulation</a:t>
            </a:r>
            <a:r>
              <a:rPr lang="en-US" dirty="0"/>
              <a:t> uses dataflow for multiple linked applications but small steps such as iterations are done </a:t>
            </a:r>
            <a:r>
              <a:rPr lang="en-US" b="1" dirty="0"/>
              <a:t>in place</a:t>
            </a:r>
          </a:p>
          <a:p>
            <a:r>
              <a:rPr lang="en-US" b="1" dirty="0"/>
              <a:t>Reduction</a:t>
            </a:r>
            <a:r>
              <a:rPr lang="en-US" dirty="0"/>
              <a:t> in HPC (</a:t>
            </a:r>
            <a:r>
              <a:rPr lang="en-US" b="1" dirty="0" err="1"/>
              <a:t>MPIReduce</a:t>
            </a:r>
            <a:r>
              <a:rPr lang="en-US" dirty="0"/>
              <a:t>) done as optimized tree or pipelined communication between same processes that did computing</a:t>
            </a:r>
          </a:p>
          <a:p>
            <a:r>
              <a:rPr lang="en-US" b="1" dirty="0"/>
              <a:t>Reduction</a:t>
            </a:r>
            <a:r>
              <a:rPr lang="en-US" dirty="0"/>
              <a:t> in Hadoop or </a:t>
            </a:r>
            <a:r>
              <a:rPr lang="en-US" dirty="0" err="1"/>
              <a:t>Flink</a:t>
            </a:r>
            <a:r>
              <a:rPr lang="en-US" dirty="0"/>
              <a:t> done as separate map and reduce processes using dataflow</a:t>
            </a:r>
          </a:p>
          <a:p>
            <a:pPr lvl="1"/>
            <a:r>
              <a:rPr lang="en-US" dirty="0"/>
              <a:t>This leads to 2 forms (</a:t>
            </a:r>
            <a:r>
              <a:rPr lang="en-US" b="1" dirty="0"/>
              <a:t>In-Place</a:t>
            </a:r>
            <a:r>
              <a:rPr lang="en-US" dirty="0"/>
              <a:t> and </a:t>
            </a:r>
            <a:r>
              <a:rPr lang="en-US" b="1" dirty="0"/>
              <a:t>Flow</a:t>
            </a:r>
            <a:r>
              <a:rPr lang="en-US" dirty="0"/>
              <a:t>) of </a:t>
            </a:r>
            <a:r>
              <a:rPr lang="en-US" b="1" dirty="0"/>
              <a:t>Map-X</a:t>
            </a:r>
            <a:r>
              <a:rPr lang="en-US" dirty="0"/>
              <a:t> mentioned earlier</a:t>
            </a:r>
          </a:p>
          <a:p>
            <a:r>
              <a:rPr lang="en-US" dirty="0"/>
              <a:t>Interesting </a:t>
            </a:r>
            <a:r>
              <a:rPr lang="en-US" b="1" dirty="0"/>
              <a:t>Fault Tolerance </a:t>
            </a:r>
            <a:r>
              <a:rPr lang="en-US" dirty="0"/>
              <a:t>issues highlighted by Hadoop-MPI comparisons – not discussed here!</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58</a:t>
            </a:fld>
            <a:endParaRPr lang="en-US" dirty="0">
              <a:solidFill>
                <a:prstClr val="black"/>
              </a:solidFill>
            </a:endParaRPr>
          </a:p>
        </p:txBody>
      </p:sp>
      <p:sp>
        <p:nvSpPr>
          <p:cNvPr id="5" name="Date Placeholder 4"/>
          <p:cNvSpPr>
            <a:spLocks noGrp="1"/>
          </p:cNvSpPr>
          <p:nvPr>
            <p:ph type="dt" sz="half" idx="2"/>
          </p:nvPr>
        </p:nvSpPr>
        <p:spPr/>
        <p:txBody>
          <a:bodyPr/>
          <a:lstStyle/>
          <a:p>
            <a:fld id="{E739A7E3-E21E-4184-B28F-91ADF7E05A7C}"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20983737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p:cNvSpPr>
            <a:spLocks noGrp="1"/>
          </p:cNvSpPr>
          <p:nvPr>
            <p:ph type="title"/>
          </p:nvPr>
        </p:nvSpPr>
        <p:spPr>
          <a:xfrm>
            <a:off x="76200" y="0"/>
            <a:ext cx="8686800" cy="754421"/>
          </a:xfrm>
        </p:spPr>
        <p:txBody>
          <a:bodyPr/>
          <a:lstStyle/>
          <a:p>
            <a:pPr algn="ctr"/>
            <a:r>
              <a:rPr lang="en-US" sz="3200" dirty="0"/>
              <a:t>Illustration of In-Place </a:t>
            </a:r>
            <a:r>
              <a:rPr lang="en-US" sz="3200" dirty="0" err="1"/>
              <a:t>AllReduce</a:t>
            </a:r>
            <a:r>
              <a:rPr lang="en-US" sz="3200" dirty="0"/>
              <a:t> in MPI</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59</a:t>
            </a:fld>
            <a:endParaRPr lang="en-US" dirty="0">
              <a:solidFill>
                <a:prstClr val="black"/>
              </a:solidFill>
            </a:endParaRPr>
          </a:p>
        </p:txBody>
      </p:sp>
      <p:sp>
        <p:nvSpPr>
          <p:cNvPr id="5" name="Date Placeholder 4"/>
          <p:cNvSpPr>
            <a:spLocks noGrp="1"/>
          </p:cNvSpPr>
          <p:nvPr>
            <p:ph type="dt" sz="half" idx="2"/>
          </p:nvPr>
        </p:nvSpPr>
        <p:spPr/>
        <p:txBody>
          <a:bodyPr/>
          <a:lstStyle/>
          <a:p>
            <a:fld id="{3A6E3B08-BE46-4EAD-A873-306F4432DC33}" type="datetime1">
              <a:rPr lang="en-US" smtClean="0">
                <a:solidFill>
                  <a:srgbClr val="000000">
                    <a:tint val="75000"/>
                  </a:srgbClr>
                </a:solidFill>
              </a:rPr>
              <a:t>9/15/2016</a:t>
            </a:fld>
            <a:endParaRPr lang="en-US">
              <a:solidFill>
                <a:srgbClr val="000000">
                  <a:tint val="75000"/>
                </a:srgbClr>
              </a:solidFill>
            </a:endParaRPr>
          </a:p>
        </p:txBody>
      </p:sp>
      <p:pic>
        <p:nvPicPr>
          <p:cNvPr id="69" name="Picture 2" descr="http://cs.umw.edu/~finlayson/class/fall14/cpsc425/notes/images/all-reduc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421"/>
            <a:ext cx="9144000" cy="5650223"/>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5552399" y="5364962"/>
            <a:ext cx="184731" cy="461665"/>
          </a:xfrm>
          <a:prstGeom prst="rect">
            <a:avLst/>
          </a:prstGeom>
          <a:noFill/>
        </p:spPr>
        <p:txBody>
          <a:bodyPr wrap="none" rtlCol="0">
            <a:spAutoFit/>
          </a:bodyPr>
          <a:lstStyle/>
          <a:p>
            <a:endParaRPr lang="en-US" b="1" i="0" dirty="0"/>
          </a:p>
        </p:txBody>
      </p:sp>
    </p:spTree>
    <p:extLst>
      <p:ext uri="{BB962C8B-B14F-4D97-AF65-F5344CB8AC3E}">
        <p14:creationId xmlns:p14="http://schemas.microsoft.com/office/powerpoint/2010/main" val="227433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a:t>
            </a:fld>
            <a:endParaRPr lang="en-US" dirty="0">
              <a:solidFill>
                <a:prstClr val="black"/>
              </a:solidFill>
            </a:endParaRPr>
          </a:p>
        </p:txBody>
      </p:sp>
      <p:sp>
        <p:nvSpPr>
          <p:cNvPr id="5" name="Date Placeholder 4"/>
          <p:cNvSpPr>
            <a:spLocks noGrp="1"/>
          </p:cNvSpPr>
          <p:nvPr>
            <p:ph type="dt" sz="half" idx="4294967295"/>
          </p:nvPr>
        </p:nvSpPr>
        <p:spPr>
          <a:xfrm>
            <a:off x="7086600" y="6246813"/>
            <a:ext cx="2057400" cy="365125"/>
          </a:xfrm>
        </p:spPr>
        <p:txBody>
          <a:bodyPr/>
          <a:lstStyle/>
          <a:p>
            <a:fld id="{C4D49683-FB33-4C61-8166-06A6A9B4823A}" type="datetime1">
              <a:rPr lang="en-US" smtClean="0"/>
              <a:t>9/15/2016</a:t>
            </a:fld>
            <a:endParaRPr lang="en-US" dirty="0"/>
          </a:p>
        </p:txBody>
      </p:sp>
      <p:grpSp>
        <p:nvGrpSpPr>
          <p:cNvPr id="2" name="Group 1"/>
          <p:cNvGrpSpPr/>
          <p:nvPr/>
        </p:nvGrpSpPr>
        <p:grpSpPr>
          <a:xfrm>
            <a:off x="6474" y="0"/>
            <a:ext cx="9137526" cy="6858000"/>
            <a:chOff x="31026" y="1"/>
            <a:chExt cx="9137526" cy="6858000"/>
          </a:xfrm>
        </p:grpSpPr>
        <p:pic>
          <p:nvPicPr>
            <p:cNvPr id="15" name="Picture 14"/>
            <p:cNvPicPr/>
            <p:nvPr/>
          </p:nvPicPr>
          <p:blipFill rotWithShape="1">
            <a:blip r:embed="rId2" cstate="print">
              <a:extLst>
                <a:ext uri="{28A0092B-C50C-407E-A947-70E740481C1C}">
                  <a14:useLocalDpi xmlns:a14="http://schemas.microsoft.com/office/drawing/2010/main" val="0"/>
                </a:ext>
              </a:extLst>
            </a:blip>
            <a:srcRect b="43133"/>
            <a:stretch/>
          </p:blipFill>
          <p:spPr>
            <a:xfrm>
              <a:off x="31026" y="1"/>
              <a:ext cx="9137526" cy="6858000"/>
            </a:xfrm>
            <a:prstGeom prst="rect">
              <a:avLst/>
            </a:prstGeom>
          </p:spPr>
        </p:pic>
        <p:pic>
          <p:nvPicPr>
            <p:cNvPr id="7" name="Picture 6"/>
            <p:cNvPicPr>
              <a:picLocks noChangeAspect="1"/>
            </p:cNvPicPr>
            <p:nvPr/>
          </p:nvPicPr>
          <p:blipFill>
            <a:blip r:embed="rId3"/>
            <a:stretch>
              <a:fillRect/>
            </a:stretch>
          </p:blipFill>
          <p:spPr>
            <a:xfrm>
              <a:off x="227310" y="2907647"/>
              <a:ext cx="1027410" cy="489994"/>
            </a:xfrm>
            <a:prstGeom prst="rect">
              <a:avLst/>
            </a:prstGeom>
          </p:spPr>
        </p:pic>
        <p:pic>
          <p:nvPicPr>
            <p:cNvPr id="9" name="Picture 2" descr="https://lh3.googleusercontent.com/-QTh7oYlVSfs/AAAAAAAAAAI/AAAAAAAAAl8/PD6AyVW6Tqs/s0-c-k-no-ns/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346053"/>
              <a:ext cx="847726" cy="8477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51663" t="21984" r="36829" b="19773"/>
            <a:stretch/>
          </p:blipFill>
          <p:spPr>
            <a:xfrm>
              <a:off x="8028213" y="2610641"/>
              <a:ext cx="952500" cy="970836"/>
            </a:xfrm>
            <a:prstGeom prst="rect">
              <a:avLst/>
            </a:prstGeom>
          </p:spPr>
        </p:pic>
        <p:pic>
          <p:nvPicPr>
            <p:cNvPr id="8" name="Picture 4" descr="Stony Brook University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814847"/>
              <a:ext cx="1054710" cy="870555"/>
            </a:xfrm>
            <a:prstGeom prst="rect">
              <a:avLst/>
            </a:prstGeom>
            <a:solidFill>
              <a:schemeClr val="bg1"/>
            </a:solidFill>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62768" t="17564" r="19740" b="18436"/>
            <a:stretch/>
          </p:blipFill>
          <p:spPr>
            <a:xfrm>
              <a:off x="7878754" y="355213"/>
              <a:ext cx="1138054" cy="838566"/>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9500" t="18519" r="62088" b="21296"/>
            <a:stretch/>
          </p:blipFill>
          <p:spPr>
            <a:xfrm>
              <a:off x="7147486" y="5694802"/>
              <a:ext cx="1504841" cy="990600"/>
            </a:xfrm>
            <a:prstGeom prst="rect">
              <a:avLst/>
            </a:prstGeom>
          </p:spPr>
        </p:pic>
        <p:sp>
          <p:nvSpPr>
            <p:cNvPr id="13" name="TextBox 12"/>
            <p:cNvSpPr txBox="1"/>
            <p:nvPr/>
          </p:nvSpPr>
          <p:spPr>
            <a:xfrm>
              <a:off x="7047905" y="4980402"/>
              <a:ext cx="2088802" cy="646331"/>
            </a:xfrm>
            <a:prstGeom prst="rect">
              <a:avLst/>
            </a:prstGeom>
            <a:solidFill>
              <a:schemeClr val="tx1"/>
            </a:solidFill>
          </p:spPr>
          <p:txBody>
            <a:bodyPr wrap="square" rtlCol="0">
              <a:spAutoFit/>
            </a:bodyPr>
            <a:lstStyle/>
            <a:p>
              <a:r>
                <a:rPr lang="en-US" sz="1800" b="1" i="0" dirty="0">
                  <a:solidFill>
                    <a:schemeClr val="bg1"/>
                  </a:solidFill>
                </a:rPr>
                <a:t>Software: MIDAS</a:t>
              </a:r>
              <a:br>
                <a:rPr lang="en-US" sz="1800" b="1" i="0" dirty="0">
                  <a:solidFill>
                    <a:schemeClr val="bg1"/>
                  </a:solidFill>
                </a:rPr>
              </a:br>
              <a:r>
                <a:rPr lang="en-US" sz="1800" b="1" i="0" dirty="0">
                  <a:solidFill>
                    <a:schemeClr val="bg1"/>
                  </a:solidFill>
                </a:rPr>
                <a:t>HPC-ABDS</a:t>
              </a:r>
            </a:p>
          </p:txBody>
        </p:sp>
        <p:sp>
          <p:nvSpPr>
            <p:cNvPr id="18" name="TextBox 17"/>
            <p:cNvSpPr txBox="1"/>
            <p:nvPr/>
          </p:nvSpPr>
          <p:spPr>
            <a:xfrm>
              <a:off x="227310" y="2276"/>
              <a:ext cx="5030490" cy="830997"/>
            </a:xfrm>
            <a:prstGeom prst="rect">
              <a:avLst/>
            </a:prstGeom>
            <a:noFill/>
          </p:spPr>
          <p:txBody>
            <a:bodyPr wrap="square" rtlCol="0">
              <a:spAutoFit/>
            </a:bodyPr>
            <a:lstStyle/>
            <a:p>
              <a:r>
                <a:rPr lang="en-US" b="1" i="0" dirty="0">
                  <a:solidFill>
                    <a:schemeClr val="bg1"/>
                  </a:solidFill>
                </a:rPr>
                <a:t>Co-designing Building Blocks Collaboratively</a:t>
              </a:r>
            </a:p>
          </p:txBody>
        </p:sp>
      </p:grpSp>
    </p:spTree>
    <p:extLst>
      <p:ext uri="{BB962C8B-B14F-4D97-AF65-F5344CB8AC3E}">
        <p14:creationId xmlns:p14="http://schemas.microsoft.com/office/powerpoint/2010/main" val="4223441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653"/>
            <a:ext cx="9143999" cy="753134"/>
          </a:xfrm>
        </p:spPr>
        <p:txBody>
          <a:bodyPr/>
          <a:lstStyle/>
          <a:p>
            <a:pPr algn="ctr"/>
            <a:r>
              <a:rPr lang="en-US" dirty="0"/>
              <a:t>Breaking Programs into Parts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60</a:t>
            </a:fld>
            <a:endParaRPr lang="en-US" dirty="0">
              <a:solidFill>
                <a:prstClr val="black"/>
              </a:solidFill>
            </a:endParaRPr>
          </a:p>
        </p:txBody>
      </p:sp>
      <p:sp>
        <p:nvSpPr>
          <p:cNvPr id="5" name="Date Placeholder 4"/>
          <p:cNvSpPr>
            <a:spLocks noGrp="1"/>
          </p:cNvSpPr>
          <p:nvPr>
            <p:ph type="dt" sz="half" idx="2"/>
          </p:nvPr>
        </p:nvSpPr>
        <p:spPr/>
        <p:txBody>
          <a:bodyPr/>
          <a:lstStyle/>
          <a:p>
            <a:fld id="{C5718DB7-5B71-4554-9073-B2EFA0B42FD3}" type="datetime1">
              <a:rPr lang="en-US" smtClean="0">
                <a:solidFill>
                  <a:srgbClr val="000000">
                    <a:tint val="75000"/>
                  </a:srgbClr>
                </a:solidFill>
              </a:rPr>
              <a:t>9/15/2016</a:t>
            </a:fld>
            <a:endParaRPr lang="en-US">
              <a:solidFill>
                <a:srgbClr val="000000">
                  <a:tint val="75000"/>
                </a:srgbClr>
              </a:solidFill>
            </a:endParaRPr>
          </a:p>
        </p:txBody>
      </p:sp>
      <p:grpSp>
        <p:nvGrpSpPr>
          <p:cNvPr id="145" name="Group 144"/>
          <p:cNvGrpSpPr/>
          <p:nvPr/>
        </p:nvGrpSpPr>
        <p:grpSpPr>
          <a:xfrm>
            <a:off x="228600" y="1458978"/>
            <a:ext cx="2571624" cy="4008111"/>
            <a:chOff x="6107310" y="-972315"/>
            <a:chExt cx="2571624" cy="4008111"/>
          </a:xfrm>
        </p:grpSpPr>
        <p:grpSp>
          <p:nvGrpSpPr>
            <p:cNvPr id="128" name="Group 127"/>
            <p:cNvGrpSpPr/>
            <p:nvPr/>
          </p:nvGrpSpPr>
          <p:grpSpPr>
            <a:xfrm>
              <a:off x="6295028" y="456071"/>
              <a:ext cx="1496832" cy="2579725"/>
              <a:chOff x="6275568" y="456071"/>
              <a:chExt cx="1496832" cy="2579725"/>
            </a:xfrm>
          </p:grpSpPr>
          <p:sp>
            <p:nvSpPr>
              <p:cNvPr id="40" name="Rectangle 39"/>
              <p:cNvSpPr/>
              <p:nvPr/>
            </p:nvSpPr>
            <p:spPr bwMode="auto">
              <a:xfrm>
                <a:off x="6389868" y="456071"/>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1" name="Rectangle 40"/>
              <p:cNvSpPr/>
              <p:nvPr/>
            </p:nvSpPr>
            <p:spPr bwMode="auto">
              <a:xfrm>
                <a:off x="7239734" y="77550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2" name="Rectangle 41"/>
              <p:cNvSpPr/>
              <p:nvPr/>
            </p:nvSpPr>
            <p:spPr bwMode="auto">
              <a:xfrm>
                <a:off x="6275568" y="1294271"/>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ectangle 42"/>
              <p:cNvSpPr/>
              <p:nvPr/>
            </p:nvSpPr>
            <p:spPr bwMode="auto">
              <a:xfrm>
                <a:off x="6967780" y="175203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ectangle 43"/>
              <p:cNvSpPr/>
              <p:nvPr/>
            </p:nvSpPr>
            <p:spPr bwMode="auto">
              <a:xfrm>
                <a:off x="7543800" y="2285435"/>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ectangle 44"/>
              <p:cNvSpPr/>
              <p:nvPr/>
            </p:nvSpPr>
            <p:spPr bwMode="auto">
              <a:xfrm>
                <a:off x="7542486" y="128104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ectangle 45"/>
              <p:cNvSpPr/>
              <p:nvPr/>
            </p:nvSpPr>
            <p:spPr bwMode="auto">
              <a:xfrm>
                <a:off x="6923268" y="2807196"/>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ectangle 46"/>
              <p:cNvSpPr/>
              <p:nvPr/>
            </p:nvSpPr>
            <p:spPr bwMode="auto">
              <a:xfrm>
                <a:off x="6275568" y="2379650"/>
                <a:ext cx="228600" cy="228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39" name="Straight Arrow Connector 38"/>
              <p:cNvCxnSpPr/>
              <p:nvPr/>
            </p:nvCxnSpPr>
            <p:spPr bwMode="auto">
              <a:xfrm>
                <a:off x="6577161" y="554606"/>
                <a:ext cx="640080" cy="354538"/>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p:cNvCxnSpPr>
                <a:endCxn id="44" idx="1"/>
              </p:cNvCxnSpPr>
              <p:nvPr/>
            </p:nvCxnSpPr>
            <p:spPr bwMode="auto">
              <a:xfrm>
                <a:off x="6606644" y="685373"/>
                <a:ext cx="937156" cy="1714362"/>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Straight Arrow Connector 51"/>
              <p:cNvCxnSpPr>
                <a:endCxn id="45" idx="1"/>
              </p:cNvCxnSpPr>
              <p:nvPr/>
            </p:nvCxnSpPr>
            <p:spPr bwMode="auto">
              <a:xfrm>
                <a:off x="6513206" y="1354705"/>
                <a:ext cx="1029280" cy="40635"/>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Straight Arrow Connector 52"/>
              <p:cNvCxnSpPr>
                <a:endCxn id="44" idx="0"/>
              </p:cNvCxnSpPr>
              <p:nvPr/>
            </p:nvCxnSpPr>
            <p:spPr bwMode="auto">
              <a:xfrm>
                <a:off x="7089224" y="1885538"/>
                <a:ext cx="568876" cy="399897"/>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4" name="Straight Arrow Connector 53"/>
              <p:cNvCxnSpPr>
                <a:endCxn id="44" idx="2"/>
              </p:cNvCxnSpPr>
              <p:nvPr/>
            </p:nvCxnSpPr>
            <p:spPr bwMode="auto">
              <a:xfrm flipV="1">
                <a:off x="7122227" y="2514035"/>
                <a:ext cx="535873" cy="382594"/>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Straight Arrow Connector 54"/>
              <p:cNvCxnSpPr>
                <a:endCxn id="43" idx="2"/>
              </p:cNvCxnSpPr>
              <p:nvPr/>
            </p:nvCxnSpPr>
            <p:spPr bwMode="auto">
              <a:xfrm flipV="1">
                <a:off x="6382406" y="1980635"/>
                <a:ext cx="640080" cy="460006"/>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6" name="Straight Arrow Connector 55"/>
              <p:cNvCxnSpPr>
                <a:endCxn id="43" idx="3"/>
              </p:cNvCxnSpPr>
              <p:nvPr/>
            </p:nvCxnSpPr>
            <p:spPr bwMode="auto">
              <a:xfrm>
                <a:off x="6461390" y="1395151"/>
                <a:ext cx="548640" cy="471184"/>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7" name="Straight Arrow Connector 56"/>
              <p:cNvCxnSpPr/>
              <p:nvPr/>
            </p:nvCxnSpPr>
            <p:spPr bwMode="auto">
              <a:xfrm>
                <a:off x="6461390" y="2540861"/>
                <a:ext cx="548640" cy="380999"/>
              </a:xfrm>
              <a:prstGeom prst="straightConnector1">
                <a:avLst/>
              </a:prstGeom>
              <a:ln w="3810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41" name="TextBox 140"/>
            <p:cNvSpPr txBox="1"/>
            <p:nvPr/>
          </p:nvSpPr>
          <p:spPr>
            <a:xfrm>
              <a:off x="6107310" y="-972315"/>
              <a:ext cx="2571624" cy="1200329"/>
            </a:xfrm>
            <a:prstGeom prst="rect">
              <a:avLst/>
            </a:prstGeom>
            <a:noFill/>
          </p:spPr>
          <p:txBody>
            <a:bodyPr wrap="square" rtlCol="0">
              <a:spAutoFit/>
            </a:bodyPr>
            <a:lstStyle/>
            <a:p>
              <a:r>
                <a:rPr lang="en-US" b="1" i="0" dirty="0">
                  <a:solidFill>
                    <a:srgbClr val="0070C0"/>
                  </a:solidFill>
                </a:rPr>
                <a:t>Coarse Grain Dataflow </a:t>
              </a:r>
              <a:br>
                <a:rPr lang="en-US" b="1" i="0" dirty="0">
                  <a:solidFill>
                    <a:srgbClr val="0070C0"/>
                  </a:solidFill>
                </a:rPr>
              </a:br>
              <a:r>
                <a:rPr lang="en-US" b="1" i="0" dirty="0">
                  <a:solidFill>
                    <a:srgbClr val="0070C0"/>
                  </a:solidFill>
                </a:rPr>
                <a:t>HPC or ABDS</a:t>
              </a:r>
            </a:p>
          </p:txBody>
        </p:sp>
      </p:grpSp>
      <p:pic>
        <p:nvPicPr>
          <p:cNvPr id="114" name="Picture 1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878" y="1572180"/>
            <a:ext cx="6501122" cy="5285820"/>
          </a:xfrm>
          <a:prstGeom prst="rect">
            <a:avLst/>
          </a:prstGeom>
        </p:spPr>
      </p:pic>
      <p:sp>
        <p:nvSpPr>
          <p:cNvPr id="6" name="Rectangle 5"/>
          <p:cNvSpPr/>
          <p:nvPr/>
        </p:nvSpPr>
        <p:spPr>
          <a:xfrm>
            <a:off x="3289427" y="741183"/>
            <a:ext cx="5691285" cy="830997"/>
          </a:xfrm>
          <a:prstGeom prst="rect">
            <a:avLst/>
          </a:prstGeom>
        </p:spPr>
        <p:txBody>
          <a:bodyPr wrap="square">
            <a:spAutoFit/>
          </a:bodyPr>
          <a:lstStyle/>
          <a:p>
            <a:r>
              <a:rPr lang="en-US" b="1" i="0" dirty="0">
                <a:solidFill>
                  <a:srgbClr val="0070C0"/>
                </a:solidFill>
              </a:rPr>
              <a:t>Fine Grain Parallel Computing Data/model parameter decomposition  </a:t>
            </a:r>
            <a:endParaRPr lang="en-US" dirty="0"/>
          </a:p>
        </p:txBody>
      </p:sp>
    </p:spTree>
    <p:extLst>
      <p:ext uri="{BB962C8B-B14F-4D97-AF65-F5344CB8AC3E}">
        <p14:creationId xmlns:p14="http://schemas.microsoft.com/office/powerpoint/2010/main" val="21164959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991600" cy="1143000"/>
          </a:xfrm>
        </p:spPr>
        <p:txBody>
          <a:bodyPr/>
          <a:lstStyle/>
          <a:p>
            <a:r>
              <a:rPr lang="en-US" dirty="0" err="1"/>
              <a:t>Kmeans</a:t>
            </a:r>
            <a:r>
              <a:rPr lang="en-US" dirty="0"/>
              <a:t> Clustering </a:t>
            </a:r>
            <a:r>
              <a:rPr lang="en-US" dirty="0" err="1"/>
              <a:t>Flink</a:t>
            </a:r>
            <a:r>
              <a:rPr lang="en-US" dirty="0"/>
              <a:t> and MPI</a:t>
            </a:r>
            <a:br>
              <a:rPr lang="en-US" dirty="0"/>
            </a:br>
            <a:r>
              <a:rPr lang="en-US" sz="2800" dirty="0"/>
              <a:t>one million 2D points fixed; various # centers</a:t>
            </a:r>
            <a:br>
              <a:rPr lang="en-US" sz="2800" dirty="0"/>
            </a:br>
            <a:r>
              <a:rPr lang="en-US" sz="2800" dirty="0"/>
              <a:t>24 cores on 16 nodes</a:t>
            </a:r>
            <a:endParaRPr lang="en-US"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61</a:t>
            </a:fld>
            <a:endParaRPr lang="en-US" dirty="0">
              <a:solidFill>
                <a:prstClr val="black"/>
              </a:solidFill>
            </a:endParaRPr>
          </a:p>
        </p:txBody>
      </p:sp>
      <p:sp>
        <p:nvSpPr>
          <p:cNvPr id="5" name="Date Placeholder 4"/>
          <p:cNvSpPr>
            <a:spLocks noGrp="1"/>
          </p:cNvSpPr>
          <p:nvPr>
            <p:ph type="dt" sz="half" idx="2"/>
          </p:nvPr>
        </p:nvSpPr>
        <p:spPr/>
        <p:txBody>
          <a:bodyPr/>
          <a:lstStyle/>
          <a:p>
            <a:fld id="{1994149D-58F1-4C2B-8B7B-8F4592409C63}" type="datetime1">
              <a:rPr lang="en-US" smtClean="0">
                <a:solidFill>
                  <a:srgbClr val="000000">
                    <a:tint val="75000"/>
                  </a:srgbClr>
                </a:solidFill>
              </a:rPr>
              <a:t>9/15/2016</a:t>
            </a:fld>
            <a:endParaRPr lang="en-US">
              <a:solidFill>
                <a:srgbClr val="000000">
                  <a:tint val="75000"/>
                </a:srgbClr>
              </a:solidFill>
            </a:endParaRPr>
          </a:p>
        </p:txBody>
      </p:sp>
      <p:pic>
        <p:nvPicPr>
          <p:cNvPr id="3" name="Picture 2"/>
          <p:cNvPicPr>
            <a:picLocks noChangeAspect="1"/>
          </p:cNvPicPr>
          <p:nvPr/>
        </p:nvPicPr>
        <p:blipFill>
          <a:blip r:embed="rId2"/>
          <a:stretch>
            <a:fillRect/>
          </a:stretch>
        </p:blipFill>
        <p:spPr>
          <a:xfrm>
            <a:off x="-4354" y="1710807"/>
            <a:ext cx="9148354" cy="5158079"/>
          </a:xfrm>
          <a:prstGeom prst="rect">
            <a:avLst/>
          </a:prstGeom>
        </p:spPr>
      </p:pic>
    </p:spTree>
    <p:extLst>
      <p:ext uri="{BB962C8B-B14F-4D97-AF65-F5344CB8AC3E}">
        <p14:creationId xmlns:p14="http://schemas.microsoft.com/office/powerpoint/2010/main" val="2158597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48" y="838200"/>
            <a:ext cx="9120352" cy="5105400"/>
          </a:xfrm>
        </p:spPr>
        <p:txBody>
          <a:bodyPr/>
          <a:lstStyle/>
          <a:p>
            <a:r>
              <a:rPr lang="en-US" sz="2200" b="1" dirty="0"/>
              <a:t>MPI</a:t>
            </a:r>
            <a:r>
              <a:rPr lang="en-US" sz="2200" dirty="0"/>
              <a:t> designed for fine grain case and typical of parallel computing used in large scale simulations</a:t>
            </a:r>
          </a:p>
          <a:p>
            <a:pPr lvl="1"/>
            <a:r>
              <a:rPr lang="en-US" sz="2200" b="1" dirty="0"/>
              <a:t>Only change in model parameters </a:t>
            </a:r>
            <a:r>
              <a:rPr lang="en-US" sz="2200" dirty="0"/>
              <a:t>are transmitted</a:t>
            </a:r>
          </a:p>
          <a:p>
            <a:pPr lvl="1"/>
            <a:r>
              <a:rPr lang="en-US" sz="2200" b="1" dirty="0"/>
              <a:t>In-place </a:t>
            </a:r>
            <a:r>
              <a:rPr lang="en-US" sz="2200" dirty="0"/>
              <a:t>implementation</a:t>
            </a:r>
          </a:p>
          <a:p>
            <a:pPr lvl="1"/>
            <a:r>
              <a:rPr lang="en-US" sz="2200" dirty="0"/>
              <a:t>Synchronization important as parallel computing</a:t>
            </a:r>
          </a:p>
          <a:p>
            <a:r>
              <a:rPr lang="en-US" sz="2200" b="1" dirty="0"/>
              <a:t>Dataflow</a:t>
            </a:r>
            <a:r>
              <a:rPr lang="en-US" sz="2200" dirty="0"/>
              <a:t> typical of distributed or Grid computing workflow paradigms</a:t>
            </a:r>
          </a:p>
          <a:p>
            <a:pPr lvl="1"/>
            <a:r>
              <a:rPr lang="en-US" sz="2200" dirty="0"/>
              <a:t>Data sometimes and model parameters certainly transmitted </a:t>
            </a:r>
          </a:p>
          <a:p>
            <a:pPr lvl="1"/>
            <a:r>
              <a:rPr lang="en-US" sz="2200" dirty="0"/>
              <a:t>If used in workflow, large amount of computing and no synchronization constraints</a:t>
            </a:r>
          </a:p>
          <a:p>
            <a:pPr lvl="1"/>
            <a:r>
              <a:rPr lang="en-US" sz="2200" dirty="0"/>
              <a:t>Caching in iterative MapReduce avoids data communication and in fact systems like </a:t>
            </a:r>
            <a:r>
              <a:rPr lang="en-US" sz="2200" dirty="0" err="1"/>
              <a:t>TensorFlow</a:t>
            </a:r>
            <a:r>
              <a:rPr lang="en-US" sz="2200" dirty="0"/>
              <a:t>, Spark or Flink are called dataflow but usually implement </a:t>
            </a:r>
            <a:r>
              <a:rPr lang="en-US" sz="2200" b="1" dirty="0"/>
              <a:t>“model-parameter” flow</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62</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
        <p:nvSpPr>
          <p:cNvPr id="6" name="Title 1"/>
          <p:cNvSpPr>
            <a:spLocks noGrp="1"/>
          </p:cNvSpPr>
          <p:nvPr>
            <p:ph type="title"/>
          </p:nvPr>
        </p:nvSpPr>
        <p:spPr>
          <a:xfrm>
            <a:off x="285367" y="12551"/>
            <a:ext cx="8382000" cy="673249"/>
          </a:xfrm>
        </p:spPr>
        <p:txBody>
          <a:bodyPr/>
          <a:lstStyle/>
          <a:p>
            <a:pPr algn="ctr"/>
            <a:r>
              <a:rPr lang="en-US" dirty="0"/>
              <a:t>HPC-ABDS Parallel Computing I</a:t>
            </a:r>
          </a:p>
        </p:txBody>
      </p:sp>
    </p:spTree>
    <p:extLst>
      <p:ext uri="{BB962C8B-B14F-4D97-AF65-F5344CB8AC3E}">
        <p14:creationId xmlns:p14="http://schemas.microsoft.com/office/powerpoint/2010/main" val="2802170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96" y="457200"/>
            <a:ext cx="9120352" cy="5486400"/>
          </a:xfrm>
        </p:spPr>
        <p:txBody>
          <a:bodyPr/>
          <a:lstStyle/>
          <a:p>
            <a:r>
              <a:rPr lang="en-US" sz="2400" dirty="0"/>
              <a:t>Overheads are given by similar formulae for big data analytics and simulations </a:t>
            </a:r>
            <a:br>
              <a:rPr lang="en-US" sz="2400" dirty="0"/>
            </a:br>
            <a:r>
              <a:rPr lang="en-US" sz="2400" dirty="0"/>
              <a:t>Overhead f = (1/Model parameter Size in each map</a:t>
            </a:r>
            <a:r>
              <a:rPr lang="en-US" sz="2400" b="1" dirty="0"/>
              <a:t>)</a:t>
            </a:r>
            <a:r>
              <a:rPr lang="en-US" sz="2400" b="1" baseline="30000" dirty="0"/>
              <a:t>n</a:t>
            </a:r>
            <a:r>
              <a:rPr lang="en-US" sz="2400" b="1" dirty="0"/>
              <a:t> x (Typical Hardware communication cost/Typical computing cost)</a:t>
            </a:r>
          </a:p>
          <a:p>
            <a:r>
              <a:rPr lang="en-US" sz="2400" b="1" dirty="0"/>
              <a:t>Index n&gt;0 </a:t>
            </a:r>
            <a:r>
              <a:rPr lang="en-US" sz="2400" dirty="0"/>
              <a:t>depends on communication structure</a:t>
            </a:r>
          </a:p>
          <a:p>
            <a:pPr lvl="1"/>
            <a:r>
              <a:rPr lang="en-US" sz="2400" dirty="0"/>
              <a:t>n=0.5 for matrix problems; n=1 for O(N</a:t>
            </a:r>
            <a:r>
              <a:rPr lang="en-US" sz="2400" baseline="30000" dirty="0"/>
              <a:t>2</a:t>
            </a:r>
            <a:r>
              <a:rPr lang="en-US" sz="2400" dirty="0"/>
              <a:t>) problems</a:t>
            </a:r>
          </a:p>
          <a:p>
            <a:r>
              <a:rPr lang="en-US" sz="2400" b="1" dirty="0"/>
              <a:t>Intra-job reduction such as </a:t>
            </a:r>
            <a:r>
              <a:rPr lang="en-US" sz="2400" b="1" dirty="0" err="1"/>
              <a:t>Kmeans</a:t>
            </a:r>
            <a:r>
              <a:rPr lang="en-US" sz="2400" dirty="0"/>
              <a:t> clustering has center changes at end of each iteration and can have small f if use high performance networks</a:t>
            </a:r>
          </a:p>
          <a:p>
            <a:r>
              <a:rPr lang="en-US" sz="2400" b="1" dirty="0"/>
              <a:t>Inter-Job</a:t>
            </a:r>
            <a:r>
              <a:rPr lang="en-US" sz="2400" dirty="0"/>
              <a:t> overheads can be small as computing load high e.g. as summed over overheads, even if cost ratio high</a:t>
            </a:r>
          </a:p>
          <a:p>
            <a:r>
              <a:rPr lang="en-US" sz="2400" dirty="0"/>
              <a:t>Increasing </a:t>
            </a:r>
            <a:r>
              <a:rPr lang="en-US" sz="2400" b="1" dirty="0"/>
              <a:t>grain size </a:t>
            </a:r>
            <a:r>
              <a:rPr lang="en-US" sz="2400" dirty="0"/>
              <a:t>= Model parameter Size in each map, decreases overhead as n&gt;0</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63</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
        <p:nvSpPr>
          <p:cNvPr id="6" name="Title 1"/>
          <p:cNvSpPr>
            <a:spLocks noGrp="1"/>
          </p:cNvSpPr>
          <p:nvPr>
            <p:ph type="title"/>
          </p:nvPr>
        </p:nvSpPr>
        <p:spPr>
          <a:xfrm>
            <a:off x="285367" y="12551"/>
            <a:ext cx="8382000" cy="673249"/>
          </a:xfrm>
        </p:spPr>
        <p:txBody>
          <a:bodyPr/>
          <a:lstStyle/>
          <a:p>
            <a:pPr algn="ctr"/>
            <a:r>
              <a:rPr lang="en-US" dirty="0"/>
              <a:t>HPC-ABDS Parallel Computing II</a:t>
            </a:r>
          </a:p>
        </p:txBody>
      </p:sp>
    </p:spTree>
    <p:extLst>
      <p:ext uri="{BB962C8B-B14F-4D97-AF65-F5344CB8AC3E}">
        <p14:creationId xmlns:p14="http://schemas.microsoft.com/office/powerpoint/2010/main" val="3946530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80" y="685800"/>
            <a:ext cx="9120352" cy="5239407"/>
          </a:xfrm>
        </p:spPr>
        <p:txBody>
          <a:bodyPr/>
          <a:lstStyle/>
          <a:p>
            <a:r>
              <a:rPr lang="en-US" sz="2200" dirty="0"/>
              <a:t>For a given application, need to understand:</a:t>
            </a:r>
          </a:p>
          <a:p>
            <a:pPr lvl="1"/>
            <a:r>
              <a:rPr lang="en-US" sz="2200" dirty="0"/>
              <a:t>Ratio of amount of computing to </a:t>
            </a:r>
            <a:r>
              <a:rPr lang="en-US" sz="2200"/>
              <a:t>amount of communication</a:t>
            </a:r>
            <a:endParaRPr lang="en-US" sz="2200" dirty="0"/>
          </a:p>
          <a:p>
            <a:pPr lvl="1"/>
            <a:r>
              <a:rPr lang="en-US" sz="2200" dirty="0"/>
              <a:t>Requirements of hardware </a:t>
            </a:r>
            <a:r>
              <a:rPr lang="en-US" sz="2200" b="1" dirty="0"/>
              <a:t>compute/communication ratio</a:t>
            </a:r>
          </a:p>
          <a:p>
            <a:r>
              <a:rPr lang="en-US" sz="2200" b="1" dirty="0"/>
              <a:t>Inefficient</a:t>
            </a:r>
            <a:r>
              <a:rPr lang="en-US" sz="2200" dirty="0"/>
              <a:t> to use </a:t>
            </a:r>
            <a:r>
              <a:rPr lang="en-US" sz="2200" b="1" dirty="0"/>
              <a:t>same runtime mechanism </a:t>
            </a:r>
            <a:r>
              <a:rPr lang="en-US" sz="2200" dirty="0"/>
              <a:t>independent of characteristics</a:t>
            </a:r>
          </a:p>
          <a:p>
            <a:pPr lvl="1"/>
            <a:r>
              <a:rPr lang="en-US" sz="2200" dirty="0"/>
              <a:t>Use </a:t>
            </a:r>
            <a:r>
              <a:rPr lang="en-US" sz="2200" b="1" dirty="0"/>
              <a:t>In-Place </a:t>
            </a:r>
            <a:r>
              <a:rPr lang="en-US" sz="2200" dirty="0"/>
              <a:t>implementations for parallel computing with high overhead and Flow for flexible low overhead cases</a:t>
            </a:r>
          </a:p>
          <a:p>
            <a:r>
              <a:rPr lang="en-US" sz="2200" dirty="0"/>
              <a:t>Classic Dataflow is approach of Spark and </a:t>
            </a:r>
            <a:r>
              <a:rPr lang="en-US" sz="2200" dirty="0" err="1"/>
              <a:t>Flink</a:t>
            </a:r>
            <a:r>
              <a:rPr lang="en-US" sz="2200" dirty="0"/>
              <a:t> so need to </a:t>
            </a:r>
            <a:r>
              <a:rPr lang="en-US" sz="2200" b="1" dirty="0"/>
              <a:t>add parallel in-place computing </a:t>
            </a:r>
            <a:r>
              <a:rPr lang="en-US" sz="2200" dirty="0"/>
              <a:t>as done by </a:t>
            </a:r>
            <a:r>
              <a:rPr lang="en-US" sz="2200" b="1" dirty="0"/>
              <a:t>Harp for Hadoop</a:t>
            </a:r>
          </a:p>
          <a:p>
            <a:r>
              <a:rPr lang="en-US" sz="2200" b="1" dirty="0"/>
              <a:t>HPC-ABDS</a:t>
            </a:r>
            <a:r>
              <a:rPr lang="en-US" sz="2200" dirty="0"/>
              <a:t> plan is to keep current user interfaces (say to Spark Flink Hadoop Storm Heron) and </a:t>
            </a:r>
            <a:r>
              <a:rPr lang="en-US" sz="2200" b="1" dirty="0"/>
              <a:t>transparently use HPC </a:t>
            </a:r>
            <a:r>
              <a:rPr lang="en-US" sz="2200" dirty="0"/>
              <a:t>to improve </a:t>
            </a:r>
            <a:r>
              <a:rPr lang="en-US" sz="2200" b="1" dirty="0"/>
              <a:t>performance</a:t>
            </a:r>
            <a:r>
              <a:rPr lang="en-US" sz="2200" dirty="0"/>
              <a:t> exploiting added level 13 in HPC-ABDS</a:t>
            </a:r>
          </a:p>
          <a:p>
            <a:r>
              <a:rPr lang="en-US" sz="2200" dirty="0"/>
              <a:t>We have done this to Hadoop (next Slide), Spark, Storm, Heron</a:t>
            </a:r>
          </a:p>
          <a:p>
            <a:pPr lvl="1"/>
            <a:r>
              <a:rPr lang="en-US" sz="2200" dirty="0"/>
              <a:t>Working on further HPC integration with ABDS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64</a:t>
            </a:fld>
            <a:endParaRPr lang="en-US" dirty="0">
              <a:solidFill>
                <a:prstClr val="black"/>
              </a:solidFill>
            </a:endParaRPr>
          </a:p>
        </p:txBody>
      </p:sp>
      <p:sp>
        <p:nvSpPr>
          <p:cNvPr id="5" name="Date Placeholder 4"/>
          <p:cNvSpPr>
            <a:spLocks noGrp="1"/>
          </p:cNvSpPr>
          <p:nvPr>
            <p:ph type="dt" sz="half" idx="2"/>
          </p:nvPr>
        </p:nvSpPr>
        <p:spPr/>
        <p:txBody>
          <a:bodyPr/>
          <a:lstStyle/>
          <a:p>
            <a:r>
              <a:rPr lang="en-US">
                <a:solidFill>
                  <a:srgbClr val="000000">
                    <a:tint val="75000"/>
                  </a:srgbClr>
                </a:solidFill>
              </a:rPr>
              <a:t>5/17/2016</a:t>
            </a:r>
          </a:p>
        </p:txBody>
      </p:sp>
      <p:sp>
        <p:nvSpPr>
          <p:cNvPr id="6" name="Title 1"/>
          <p:cNvSpPr>
            <a:spLocks noGrp="1"/>
          </p:cNvSpPr>
          <p:nvPr>
            <p:ph type="title"/>
          </p:nvPr>
        </p:nvSpPr>
        <p:spPr>
          <a:xfrm>
            <a:off x="285367" y="12551"/>
            <a:ext cx="8382000" cy="749449"/>
          </a:xfrm>
        </p:spPr>
        <p:txBody>
          <a:bodyPr/>
          <a:lstStyle/>
          <a:p>
            <a:pPr algn="ctr"/>
            <a:r>
              <a:rPr lang="en-US" dirty="0"/>
              <a:t>HPC-ABDS Parallel Computing III</a:t>
            </a:r>
          </a:p>
        </p:txBody>
      </p:sp>
    </p:spTree>
    <p:extLst>
      <p:ext uri="{BB962C8B-B14F-4D97-AF65-F5344CB8AC3E}">
        <p14:creationId xmlns:p14="http://schemas.microsoft.com/office/powerpoint/2010/main" val="40905959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80713" cy="914400"/>
          </a:xfrm>
        </p:spPr>
        <p:txBody>
          <a:bodyPr/>
          <a:lstStyle/>
          <a:p>
            <a:pPr algn="ctr"/>
            <a:r>
              <a:rPr lang="en-US" dirty="0"/>
              <a:t>Harp (Hadoop Plugin) brings HPC to ABDS </a:t>
            </a:r>
          </a:p>
        </p:txBody>
      </p:sp>
      <p:sp>
        <p:nvSpPr>
          <p:cNvPr id="3" name="Content Placeholder 2"/>
          <p:cNvSpPr>
            <a:spLocks noGrp="1"/>
          </p:cNvSpPr>
          <p:nvPr>
            <p:ph idx="1"/>
          </p:nvPr>
        </p:nvSpPr>
        <p:spPr>
          <a:xfrm>
            <a:off x="23471" y="533400"/>
            <a:ext cx="9144000" cy="1905000"/>
          </a:xfrm>
        </p:spPr>
        <p:txBody>
          <a:bodyPr/>
          <a:lstStyle/>
          <a:p>
            <a:r>
              <a:rPr lang="en-US" b="1" dirty="0"/>
              <a:t>Basic Harp: Iterative HPC communication; scientific data abstractions</a:t>
            </a:r>
          </a:p>
          <a:p>
            <a:r>
              <a:rPr lang="en-US" dirty="0"/>
              <a:t>Careful support of distributed data AND distributed model</a:t>
            </a:r>
          </a:p>
          <a:p>
            <a:r>
              <a:rPr lang="en-US" dirty="0"/>
              <a:t>Avoids parameter server approach but distributes model over worker nodes and supports collective communication to bring global model to each node</a:t>
            </a:r>
          </a:p>
          <a:p>
            <a:r>
              <a:rPr lang="en-US" dirty="0"/>
              <a:t>Applied first to Latent Dirichlet Allocation LDA with large model and data</a:t>
            </a:r>
          </a:p>
        </p:txBody>
      </p:sp>
      <p:sp>
        <p:nvSpPr>
          <p:cNvPr id="6" name="Slide Number Placeholder 5"/>
          <p:cNvSpPr>
            <a:spLocks noGrp="1"/>
          </p:cNvSpPr>
          <p:nvPr>
            <p:ph type="sldNum" sz="quarter" idx="12"/>
          </p:nvPr>
        </p:nvSpPr>
        <p:spPr/>
        <p:txBody>
          <a:bodyPr/>
          <a:lstStyle/>
          <a:p>
            <a:fld id="{C4B85148-DB98-4269-ACE6-2DF49F9918C9}" type="slidenum">
              <a:rPr lang="en-US" smtClean="0">
                <a:solidFill>
                  <a:prstClr val="black"/>
                </a:solidFill>
              </a:rPr>
              <a:pPr/>
              <a:t>65</a:t>
            </a:fld>
            <a:endParaRPr lang="en-US" dirty="0">
              <a:solidFill>
                <a:prstClr val="black"/>
              </a:solidFill>
            </a:endParaRPr>
          </a:p>
        </p:txBody>
      </p:sp>
      <p:sp>
        <p:nvSpPr>
          <p:cNvPr id="4" name="Date Placeholder 3"/>
          <p:cNvSpPr>
            <a:spLocks noGrp="1"/>
          </p:cNvSpPr>
          <p:nvPr>
            <p:ph type="dt" sz="half" idx="2"/>
          </p:nvPr>
        </p:nvSpPr>
        <p:spPr>
          <a:xfrm>
            <a:off x="5791200" y="6220731"/>
            <a:ext cx="2057400" cy="365125"/>
          </a:xfrm>
        </p:spPr>
        <p:txBody>
          <a:bodyPr/>
          <a:lstStyle/>
          <a:p>
            <a:fld id="{F5547308-E976-4E56-9FCD-E170A1417B07}" type="datetime1">
              <a:rPr lang="en-US" smtClean="0">
                <a:solidFill>
                  <a:srgbClr val="000000">
                    <a:tint val="75000"/>
                  </a:srgbClr>
                </a:solidFill>
              </a:rPr>
              <a:t>9/15/2016</a:t>
            </a:fld>
            <a:endParaRPr lang="en-US">
              <a:solidFill>
                <a:srgbClr val="000000">
                  <a:tint val="75000"/>
                </a:srgbClr>
              </a:solidFill>
            </a:endParaRPr>
          </a:p>
        </p:txBody>
      </p:sp>
      <p:grpSp>
        <p:nvGrpSpPr>
          <p:cNvPr id="9" name="Group 8"/>
          <p:cNvGrpSpPr/>
          <p:nvPr/>
        </p:nvGrpSpPr>
        <p:grpSpPr>
          <a:xfrm>
            <a:off x="152400" y="2686313"/>
            <a:ext cx="8918770" cy="3031342"/>
            <a:chOff x="152400" y="2686313"/>
            <a:chExt cx="8918770" cy="3031342"/>
          </a:xfrm>
        </p:grpSpPr>
        <p:grpSp>
          <p:nvGrpSpPr>
            <p:cNvPr id="10" name="Group 9"/>
            <p:cNvGrpSpPr/>
            <p:nvPr/>
          </p:nvGrpSpPr>
          <p:grpSpPr>
            <a:xfrm>
              <a:off x="152400" y="2686313"/>
              <a:ext cx="5464147" cy="3031342"/>
              <a:chOff x="619450" y="2618515"/>
              <a:chExt cx="5207216" cy="2548397"/>
            </a:xfrm>
          </p:grpSpPr>
          <p:sp>
            <p:nvSpPr>
              <p:cNvPr id="17" name="Rounded Rectangle 16"/>
              <p:cNvSpPr/>
              <p:nvPr/>
            </p:nvSpPr>
            <p:spPr>
              <a:xfrm>
                <a:off x="619450" y="3878661"/>
                <a:ext cx="2296904" cy="482803"/>
              </a:xfrm>
              <a:prstGeom prst="roundRect">
                <a:avLst/>
              </a:prstGeom>
              <a:solidFill>
                <a:srgbClr val="A5A5A5"/>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Shuffle</a:t>
                </a:r>
              </a:p>
            </p:txBody>
          </p:sp>
          <p:grpSp>
            <p:nvGrpSpPr>
              <p:cNvPr id="18" name="Group 17"/>
              <p:cNvGrpSpPr/>
              <p:nvPr/>
            </p:nvGrpSpPr>
            <p:grpSpPr>
              <a:xfrm>
                <a:off x="3325523" y="3184456"/>
                <a:ext cx="2501143" cy="1558993"/>
                <a:chOff x="7121236" y="2211758"/>
                <a:chExt cx="4525819" cy="2166276"/>
              </a:xfrm>
            </p:grpSpPr>
            <p:sp>
              <p:nvSpPr>
                <p:cNvPr id="29" name="Rounded Rectangle 28"/>
                <p:cNvSpPr/>
                <p:nvPr/>
              </p:nvSpPr>
              <p:spPr>
                <a:xfrm>
                  <a:off x="7214931"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0" name="Rounded Rectangle 29"/>
                <p:cNvSpPr/>
                <p:nvPr/>
              </p:nvSpPr>
              <p:spPr>
                <a:xfrm>
                  <a:off x="8224318" y="2211759"/>
                  <a:ext cx="493643" cy="2162314"/>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1" name="Rounded Rectangle 30"/>
                <p:cNvSpPr/>
                <p:nvPr/>
              </p:nvSpPr>
              <p:spPr>
                <a:xfrm>
                  <a:off x="9233706"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32" name="Rounded Rectangle 31"/>
                <p:cNvSpPr/>
                <p:nvPr/>
              </p:nvSpPr>
              <p:spPr>
                <a:xfrm>
                  <a:off x="11079339" y="2211758"/>
                  <a:ext cx="493643" cy="2166276"/>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cxnSp>
              <p:nvCxnSpPr>
                <p:cNvPr id="33" name="Straight Connector 32"/>
                <p:cNvCxnSpPr/>
                <p:nvPr/>
              </p:nvCxnSpPr>
              <p:spPr>
                <a:xfrm>
                  <a:off x="9992253" y="3313373"/>
                  <a:ext cx="918295" cy="0"/>
                </a:xfrm>
                <a:prstGeom prst="line">
                  <a:avLst/>
                </a:prstGeom>
                <a:noFill/>
                <a:ln w="50800" cap="rnd" cmpd="sng" algn="ctr">
                  <a:solidFill>
                    <a:srgbClr val="5B9BD5"/>
                  </a:solidFill>
                  <a:prstDash val="sysDot"/>
                  <a:round/>
                </a:ln>
                <a:effectLst/>
              </p:spPr>
            </p:cxnSp>
            <p:sp>
              <p:nvSpPr>
                <p:cNvPr id="34" name="Rounded Rectangle 33"/>
                <p:cNvSpPr/>
                <p:nvPr/>
              </p:nvSpPr>
              <p:spPr>
                <a:xfrm>
                  <a:off x="7121236" y="3477892"/>
                  <a:ext cx="4525819" cy="457578"/>
                </a:xfrm>
                <a:prstGeom prst="roundRect">
                  <a:avLst/>
                </a:prstGeom>
                <a:solidFill>
                  <a:srgbClr val="ED7D31"/>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Collective Communication</a:t>
                  </a:r>
                </a:p>
              </p:txBody>
            </p:sp>
          </p:grpSp>
          <p:sp>
            <p:nvSpPr>
              <p:cNvPr id="19" name="Rounded Rectangle 18"/>
              <p:cNvSpPr/>
              <p:nvPr/>
            </p:nvSpPr>
            <p:spPr>
              <a:xfrm>
                <a:off x="845356"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0" name="Rounded Rectangle 19"/>
              <p:cNvSpPr/>
              <p:nvPr/>
            </p:nvSpPr>
            <p:spPr>
              <a:xfrm>
                <a:off x="1274123" y="3006000"/>
                <a:ext cx="209689" cy="94382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1" name="Rounded Rectangle 20"/>
              <p:cNvSpPr/>
              <p:nvPr/>
            </p:nvSpPr>
            <p:spPr>
              <a:xfrm>
                <a:off x="1702889"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sp>
            <p:nvSpPr>
              <p:cNvPr id="22" name="Rounded Rectangle 21"/>
              <p:cNvSpPr/>
              <p:nvPr/>
            </p:nvSpPr>
            <p:spPr>
              <a:xfrm>
                <a:off x="2486875" y="300599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M</a:t>
                </a:r>
              </a:p>
            </p:txBody>
          </p:sp>
          <p:cxnSp>
            <p:nvCxnSpPr>
              <p:cNvPr id="23" name="Straight Connector 22"/>
              <p:cNvCxnSpPr/>
              <p:nvPr/>
            </p:nvCxnSpPr>
            <p:spPr>
              <a:xfrm>
                <a:off x="2025104" y="3486841"/>
                <a:ext cx="390072" cy="0"/>
              </a:xfrm>
              <a:prstGeom prst="line">
                <a:avLst/>
              </a:prstGeom>
              <a:noFill/>
              <a:ln w="50800" cap="rnd" cmpd="sng" algn="ctr">
                <a:solidFill>
                  <a:srgbClr val="5B9BD5"/>
                </a:solidFill>
                <a:prstDash val="sysDot"/>
                <a:round/>
              </a:ln>
              <a:effectLst/>
            </p:spPr>
          </p:cxnSp>
          <p:sp>
            <p:nvSpPr>
              <p:cNvPr id="24" name="Rounded Rectangle 23"/>
              <p:cNvSpPr/>
              <p:nvPr/>
            </p:nvSpPr>
            <p:spPr>
              <a:xfrm>
                <a:off x="1361468"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R</a:t>
                </a:r>
              </a:p>
            </p:txBody>
          </p:sp>
          <p:sp>
            <p:nvSpPr>
              <p:cNvPr id="25" name="Rounded Rectangle 24"/>
              <p:cNvSpPr/>
              <p:nvPr/>
            </p:nvSpPr>
            <p:spPr>
              <a:xfrm>
                <a:off x="2063514" y="4221359"/>
                <a:ext cx="209689" cy="9455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R</a:t>
                </a:r>
              </a:p>
            </p:txBody>
          </p:sp>
          <p:sp>
            <p:nvSpPr>
              <p:cNvPr id="26" name="Right Arrow 25"/>
              <p:cNvSpPr/>
              <p:nvPr/>
            </p:nvSpPr>
            <p:spPr>
              <a:xfrm>
                <a:off x="2947163" y="3953854"/>
                <a:ext cx="368801" cy="271536"/>
              </a:xfrm>
              <a:prstGeom prst="rightArrow">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latin typeface="Calibri" panose="020F0502020204030204"/>
                  <a:ea typeface=""/>
                  <a:cs typeface=""/>
                </a:endParaRPr>
              </a:p>
            </p:txBody>
          </p:sp>
          <p:sp>
            <p:nvSpPr>
              <p:cNvPr id="27" name="TextBox 26"/>
              <p:cNvSpPr txBox="1"/>
              <p:nvPr/>
            </p:nvSpPr>
            <p:spPr>
              <a:xfrm>
                <a:off x="3279801" y="2618515"/>
                <a:ext cx="2428589" cy="28461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MapCollective</a:t>
                </a:r>
                <a:r>
                  <a:rPr kumimoji="0" lang="en-US" sz="1600" b="0" i="0" u="none" strike="noStrike" kern="0" cap="none" spc="0" normalizeH="0" baseline="0" noProof="0" dirty="0">
                    <a:ln>
                      <a:noFill/>
                    </a:ln>
                    <a:solidFill>
                      <a:prstClr val="black"/>
                    </a:solidFill>
                    <a:effectLst/>
                    <a:uLnTx/>
                    <a:uFillTx/>
                  </a:rPr>
                  <a:t>  Model</a:t>
                </a:r>
              </a:p>
            </p:txBody>
          </p:sp>
          <p:sp>
            <p:nvSpPr>
              <p:cNvPr id="28" name="TextBox 27"/>
              <p:cNvSpPr txBox="1"/>
              <p:nvPr/>
            </p:nvSpPr>
            <p:spPr>
              <a:xfrm>
                <a:off x="822607" y="2621650"/>
                <a:ext cx="1970251" cy="28461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black"/>
                    </a:solidFill>
                    <a:effectLst/>
                    <a:uLnTx/>
                    <a:uFillTx/>
                  </a:rPr>
                  <a:t>MapReduce</a:t>
                </a:r>
                <a:r>
                  <a:rPr kumimoji="0" lang="en-US" sz="1600" b="0" i="0" u="none" strike="noStrike" kern="0" cap="none" spc="0" normalizeH="0" baseline="0" noProof="0" dirty="0">
                    <a:ln>
                      <a:noFill/>
                    </a:ln>
                    <a:solidFill>
                      <a:prstClr val="black"/>
                    </a:solidFill>
                    <a:effectLst/>
                    <a:uLnTx/>
                    <a:uFillTx/>
                  </a:rPr>
                  <a:t>  Model</a:t>
                </a:r>
              </a:p>
            </p:txBody>
          </p:sp>
        </p:grpSp>
        <p:grpSp>
          <p:nvGrpSpPr>
            <p:cNvPr id="11" name="Group 10"/>
            <p:cNvGrpSpPr/>
            <p:nvPr/>
          </p:nvGrpSpPr>
          <p:grpSpPr>
            <a:xfrm>
              <a:off x="5771714" y="2686313"/>
              <a:ext cx="3299456" cy="2800087"/>
              <a:chOff x="4311196" y="1747347"/>
              <a:chExt cx="6044188" cy="4592122"/>
            </a:xfrm>
          </p:grpSpPr>
          <p:sp>
            <p:nvSpPr>
              <p:cNvPr id="12" name="Rectangle 11"/>
              <p:cNvSpPr/>
              <p:nvPr/>
            </p:nvSpPr>
            <p:spPr>
              <a:xfrm>
                <a:off x="4311196" y="5178056"/>
                <a:ext cx="6044188" cy="1161413"/>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YARN</a:t>
                </a:r>
              </a:p>
            </p:txBody>
          </p:sp>
          <p:sp>
            <p:nvSpPr>
              <p:cNvPr id="13" name="L-Shape 12"/>
              <p:cNvSpPr/>
              <p:nvPr/>
            </p:nvSpPr>
            <p:spPr>
              <a:xfrm>
                <a:off x="4311196" y="3454399"/>
                <a:ext cx="6044184" cy="1563233"/>
              </a:xfrm>
              <a:prstGeom prst="corner">
                <a:avLst>
                  <a:gd name="adj1" fmla="val 38508"/>
                  <a:gd name="adj2" fmla="val 175135"/>
                </a:avLst>
              </a:prstGeom>
              <a:solidFill>
                <a:srgbClr val="A5A5A5"/>
              </a:solidFill>
              <a:ln w="12700" cap="flat" cmpd="sng" algn="ctr">
                <a:solidFill>
                  <a:srgbClr val="A5A5A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MapReduce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V2</a:t>
                </a:r>
              </a:p>
            </p:txBody>
          </p:sp>
          <p:sp>
            <p:nvSpPr>
              <p:cNvPr id="14" name="Rectangle 13"/>
              <p:cNvSpPr/>
              <p:nvPr/>
            </p:nvSpPr>
            <p:spPr>
              <a:xfrm>
                <a:off x="7031345" y="3454399"/>
                <a:ext cx="3324039" cy="922218"/>
              </a:xfrm>
              <a:prstGeom prst="rect">
                <a:avLst/>
              </a:prstGeom>
              <a:solidFill>
                <a:srgbClr val="70AD47"/>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Harp</a:t>
                </a:r>
              </a:p>
            </p:txBody>
          </p:sp>
          <p:sp>
            <p:nvSpPr>
              <p:cNvPr id="15" name="Rectangle 14"/>
              <p:cNvSpPr/>
              <p:nvPr/>
            </p:nvSpPr>
            <p:spPr>
              <a:xfrm>
                <a:off x="4311196" y="1747347"/>
                <a:ext cx="2607918" cy="1707052"/>
              </a:xfrm>
              <a:prstGeom prst="rect">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MapReduce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Applications</a:t>
                </a:r>
              </a:p>
            </p:txBody>
          </p:sp>
          <p:sp>
            <p:nvSpPr>
              <p:cNvPr id="16" name="Rectangle 15"/>
              <p:cNvSpPr/>
              <p:nvPr/>
            </p:nvSpPr>
            <p:spPr>
              <a:xfrm>
                <a:off x="7031344" y="1751863"/>
                <a:ext cx="3324039" cy="1611161"/>
              </a:xfrm>
              <a:prstGeom prst="rect">
                <a:avLst/>
              </a:prstGeom>
              <a:solidFill>
                <a:srgbClr val="00B050"/>
              </a:solidFill>
              <a:ln w="12700" cap="flat" cmpd="sng" algn="ctr">
                <a:solidFill>
                  <a:srgbClr val="70AD47">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err="1">
                    <a:ln>
                      <a:noFill/>
                    </a:ln>
                    <a:solidFill>
                      <a:prstClr val="white"/>
                    </a:solidFill>
                    <a:effectLst/>
                    <a:uLnTx/>
                    <a:uFillTx/>
                    <a:latin typeface="Calibri" panose="020F0502020204030204"/>
                    <a:ea typeface=""/>
                    <a:cs typeface=""/>
                  </a:rPr>
                  <a:t>MapCollective</a:t>
                </a:r>
                <a:r>
                  <a:rPr kumimoji="0" lang="en-US" sz="1600" b="0" i="0" u="none" strike="noStrike" kern="0" cap="none" spc="0" normalizeH="0" baseline="0" noProof="0" dirty="0">
                    <a:ln>
                      <a:noFill/>
                    </a:ln>
                    <a:solidFill>
                      <a:prstClr val="white"/>
                    </a:solidFill>
                    <a:effectLst/>
                    <a:uLnTx/>
                    <a:uFillTx/>
                    <a:latin typeface="Calibri" panose="020F0502020204030204"/>
                    <a:ea typeface=""/>
                    <a:cs typeface=""/>
                  </a:rPr>
                  <a:t> Applications</a:t>
                </a:r>
              </a:p>
            </p:txBody>
          </p:sp>
        </p:grpSp>
      </p:grpSp>
    </p:spTree>
    <p:extLst>
      <p:ext uri="{BB962C8B-B14F-4D97-AF65-F5344CB8AC3E}">
        <p14:creationId xmlns:p14="http://schemas.microsoft.com/office/powerpoint/2010/main" val="20350156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3904" y="99816"/>
            <a:ext cx="4526280" cy="3685001"/>
            <a:chOff x="-2062186" y="1069879"/>
            <a:chExt cx="4526280" cy="3685001"/>
          </a:xfrm>
        </p:grpSpPr>
        <p:pic>
          <p:nvPicPr>
            <p:cNvPr id="6" name="Picture 5"/>
            <p:cNvPicPr>
              <a:picLocks noChangeAspect="1"/>
            </p:cNvPicPr>
            <p:nvPr/>
          </p:nvPicPr>
          <p:blipFill rotWithShape="1">
            <a:blip r:embed="rId2"/>
            <a:srcRect l="13496" t="15143" r="6905" b="47187"/>
            <a:stretch/>
          </p:blipFill>
          <p:spPr>
            <a:xfrm>
              <a:off x="-2062186" y="1069879"/>
              <a:ext cx="4526280" cy="3685001"/>
            </a:xfrm>
            <a:prstGeom prst="rect">
              <a:avLst/>
            </a:prstGeom>
          </p:spPr>
        </p:pic>
        <p:sp>
          <p:nvSpPr>
            <p:cNvPr id="12" name="TextBox 11"/>
            <p:cNvSpPr txBox="1"/>
            <p:nvPr/>
          </p:nvSpPr>
          <p:spPr>
            <a:xfrm>
              <a:off x="-566822" y="137467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66</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905CDEA-6CE2-44FE-845C-DC75C72C7A15}" type="datetime1">
              <a:rPr kumimoji="0" lang="en-US" sz="1800" b="0" i="0" u="none" strike="noStrike" kern="0" cap="none" spc="0" normalizeH="0" baseline="0" noProof="0" smtClean="0">
                <a:ln>
                  <a:noFill/>
                </a:ln>
                <a:solidFill>
                  <a:srgbClr val="000000">
                    <a:tint val="75000"/>
                  </a:srgbClr>
                </a:solidFill>
                <a:effectLst/>
                <a:uLnTx/>
                <a:uFillTx/>
              </a:rPr>
              <a:t>9/15/2016</a:t>
            </a:fld>
            <a:endParaRPr kumimoji="0" lang="en-US" sz="1800" b="0" i="0" u="none" strike="noStrike" kern="0" cap="none" spc="0" normalizeH="0" baseline="0" noProof="0">
              <a:ln>
                <a:noFill/>
              </a:ln>
              <a:solidFill>
                <a:srgbClr val="000000">
                  <a:tint val="75000"/>
                </a:srgbClr>
              </a:solidFill>
              <a:effectLst/>
              <a:uLnTx/>
              <a:uFillTx/>
            </a:endParaRPr>
          </a:p>
        </p:txBody>
      </p:sp>
      <p:grpSp>
        <p:nvGrpSpPr>
          <p:cNvPr id="17" name="Group 16"/>
          <p:cNvGrpSpPr/>
          <p:nvPr/>
        </p:nvGrpSpPr>
        <p:grpSpPr>
          <a:xfrm>
            <a:off x="4719364" y="3486807"/>
            <a:ext cx="4423955" cy="3422468"/>
            <a:chOff x="4032068" y="1733006"/>
            <a:chExt cx="4423955" cy="3422468"/>
          </a:xfrm>
        </p:grpSpPr>
        <p:pic>
          <p:nvPicPr>
            <p:cNvPr id="7" name="Picture 6"/>
            <p:cNvPicPr>
              <a:picLocks noChangeAspect="1"/>
            </p:cNvPicPr>
            <p:nvPr/>
          </p:nvPicPr>
          <p:blipFill rotWithShape="1">
            <a:blip r:embed="rId3"/>
            <a:srcRect l="13926" t="27816" r="6518" b="12446"/>
            <a:stretch/>
          </p:blipFill>
          <p:spPr>
            <a:xfrm>
              <a:off x="4032068" y="1733006"/>
              <a:ext cx="4423955" cy="3422468"/>
            </a:xfrm>
            <a:prstGeom prst="rect">
              <a:avLst/>
            </a:prstGeom>
          </p:spPr>
        </p:pic>
        <p:sp>
          <p:nvSpPr>
            <p:cNvPr id="9" name="TextBox 8"/>
            <p:cNvSpPr txBox="1"/>
            <p:nvPr/>
          </p:nvSpPr>
          <p:spPr>
            <a:xfrm>
              <a:off x="5354058" y="1902059"/>
              <a:ext cx="88998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enwiki</a:t>
              </a:r>
              <a:endParaRPr kumimoji="0" lang="en-US" sz="1800" b="1" i="0" u="none" strike="noStrike" kern="0" cap="none" spc="0" normalizeH="0" baseline="0" noProof="0" dirty="0">
                <a:ln>
                  <a:noFill/>
                </a:ln>
                <a:solidFill>
                  <a:sysClr val="windowText" lastClr="000000"/>
                </a:solidFill>
                <a:effectLst/>
                <a:uLnTx/>
                <a:uFillTx/>
              </a:endParaRPr>
            </a:p>
          </p:txBody>
        </p:sp>
      </p:grpSp>
      <p:grpSp>
        <p:nvGrpSpPr>
          <p:cNvPr id="16" name="Group 15"/>
          <p:cNvGrpSpPr/>
          <p:nvPr/>
        </p:nvGrpSpPr>
        <p:grpSpPr>
          <a:xfrm>
            <a:off x="-23904" y="3600017"/>
            <a:ext cx="4467497" cy="3309258"/>
            <a:chOff x="2050293" y="692330"/>
            <a:chExt cx="4467497" cy="3309258"/>
          </a:xfrm>
        </p:grpSpPr>
        <p:pic>
          <p:nvPicPr>
            <p:cNvPr id="8" name="Picture 7"/>
            <p:cNvPicPr>
              <a:picLocks noChangeAspect="1"/>
            </p:cNvPicPr>
            <p:nvPr/>
          </p:nvPicPr>
          <p:blipFill rotWithShape="1">
            <a:blip r:embed="rId4"/>
            <a:srcRect l="6004" t="55585" r="8718" b="9178"/>
            <a:stretch/>
          </p:blipFill>
          <p:spPr>
            <a:xfrm>
              <a:off x="2050293" y="692330"/>
              <a:ext cx="4467497" cy="3309258"/>
            </a:xfrm>
            <a:prstGeom prst="rect">
              <a:avLst/>
            </a:prstGeom>
          </p:spPr>
        </p:pic>
        <p:sp>
          <p:nvSpPr>
            <p:cNvPr id="10" name="TextBox 9"/>
            <p:cNvSpPr txBox="1"/>
            <p:nvPr/>
          </p:nvSpPr>
          <p:spPr>
            <a:xfrm>
              <a:off x="4795001" y="1825671"/>
              <a:ext cx="1056700"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Bi-gram</a:t>
              </a:r>
            </a:p>
          </p:txBody>
        </p:sp>
      </p:grpSp>
      <p:grpSp>
        <p:nvGrpSpPr>
          <p:cNvPr id="15" name="Group 14"/>
          <p:cNvGrpSpPr/>
          <p:nvPr/>
        </p:nvGrpSpPr>
        <p:grpSpPr>
          <a:xfrm>
            <a:off x="4726379" y="173201"/>
            <a:ext cx="4417621" cy="3472995"/>
            <a:chOff x="-2886782" y="4270188"/>
            <a:chExt cx="4417621" cy="3472995"/>
          </a:xfrm>
        </p:grpSpPr>
        <p:pic>
          <p:nvPicPr>
            <p:cNvPr id="14" name="Picture 13"/>
            <p:cNvPicPr>
              <a:picLocks noChangeAspect="1"/>
            </p:cNvPicPr>
            <p:nvPr/>
          </p:nvPicPr>
          <p:blipFill rotWithShape="1">
            <a:blip r:embed="rId4"/>
            <a:srcRect l="6708" t="13686" r="8966" b="49335"/>
            <a:stretch/>
          </p:blipFill>
          <p:spPr>
            <a:xfrm>
              <a:off x="-2886782" y="4270188"/>
              <a:ext cx="4417621" cy="3472995"/>
            </a:xfrm>
            <a:prstGeom prst="rect">
              <a:avLst/>
            </a:prstGeom>
          </p:spPr>
        </p:pic>
        <p:sp>
          <p:nvSpPr>
            <p:cNvPr id="11" name="TextBox 10"/>
            <p:cNvSpPr txBox="1"/>
            <p:nvPr/>
          </p:nvSpPr>
          <p:spPr>
            <a:xfrm>
              <a:off x="-465480" y="5118599"/>
              <a:ext cx="1133644"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ysClr val="windowText" lastClr="000000"/>
                  </a:solidFill>
                  <a:effectLst/>
                  <a:uLnTx/>
                  <a:uFillTx/>
                </a:rPr>
                <a:t>Clueweb</a:t>
              </a:r>
              <a:endParaRPr kumimoji="0" lang="en-US" sz="1800" b="1" i="0" u="none" strike="noStrike" kern="0" cap="none" spc="0" normalizeH="0" baseline="0" noProof="0" dirty="0">
                <a:ln>
                  <a:noFill/>
                </a:ln>
                <a:solidFill>
                  <a:sysClr val="windowText" lastClr="000000"/>
                </a:solidFill>
                <a:effectLst/>
                <a:uLnTx/>
                <a:uFillTx/>
              </a:endParaRPr>
            </a:p>
          </p:txBody>
        </p:sp>
      </p:grpSp>
      <p:sp>
        <p:nvSpPr>
          <p:cNvPr id="18" name="TextBox 17"/>
          <p:cNvSpPr txBox="1"/>
          <p:nvPr/>
        </p:nvSpPr>
        <p:spPr>
          <a:xfrm>
            <a:off x="-23904" y="-15130"/>
            <a:ext cx="8109912"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Latent Dirichlet Allocation on 100 Haswell nodes: </a:t>
            </a:r>
            <a:r>
              <a:rPr kumimoji="0" lang="en-US" sz="1800" b="1" i="0" u="none" strike="noStrike" kern="0" cap="none" spc="0" normalizeH="0" baseline="0" noProof="0" dirty="0">
                <a:ln>
                  <a:noFill/>
                </a:ln>
                <a:solidFill>
                  <a:srgbClr val="FF0000"/>
                </a:solidFill>
                <a:effectLst/>
                <a:uLnTx/>
                <a:uFillTx/>
              </a:rPr>
              <a:t>red is Harp (</a:t>
            </a:r>
            <a:r>
              <a:rPr kumimoji="0" lang="en-US" sz="1800" b="1" i="0" u="none" strike="noStrike" kern="0" cap="none" spc="0" normalizeH="0" baseline="0" noProof="0" dirty="0" err="1">
                <a:ln>
                  <a:noFill/>
                </a:ln>
                <a:solidFill>
                  <a:srgbClr val="FF0000"/>
                </a:solidFill>
                <a:effectLst/>
                <a:uLnTx/>
                <a:uFillTx/>
              </a:rPr>
              <a:t>lgs</a:t>
            </a:r>
            <a:r>
              <a:rPr kumimoji="0" lang="en-US" sz="1800" b="1" i="0" u="none" strike="noStrike" kern="0" cap="none" spc="0" normalizeH="0" baseline="0" noProof="0" dirty="0">
                <a:ln>
                  <a:noFill/>
                </a:ln>
                <a:solidFill>
                  <a:srgbClr val="FF0000"/>
                </a:solidFill>
                <a:effectLst/>
                <a:uLnTx/>
                <a:uFillTx/>
              </a:rPr>
              <a:t> and </a:t>
            </a:r>
            <a:r>
              <a:rPr kumimoji="0" lang="en-US" sz="1800" b="1" i="0" u="none" strike="noStrike" kern="0" cap="none" spc="0" normalizeH="0" baseline="0" noProof="0" dirty="0" err="1">
                <a:ln>
                  <a:noFill/>
                </a:ln>
                <a:solidFill>
                  <a:srgbClr val="FF0000"/>
                </a:solidFill>
                <a:effectLst/>
                <a:uLnTx/>
                <a:uFillTx/>
              </a:rPr>
              <a:t>rtt</a:t>
            </a:r>
            <a:r>
              <a:rPr kumimoji="0" lang="en-US" sz="1800" b="1" i="0" u="none" strike="noStrike" kern="0" cap="none" spc="0" normalizeH="0" baseline="0" noProof="0" dirty="0">
                <a:ln>
                  <a:noFill/>
                </a:ln>
                <a:solidFill>
                  <a:srgbClr val="FF0000"/>
                </a:solidFill>
                <a:effectLst/>
                <a:uLnTx/>
                <a:uFillTx/>
              </a:rPr>
              <a:t>)</a:t>
            </a:r>
          </a:p>
        </p:txBody>
      </p:sp>
    </p:spTree>
    <p:extLst>
      <p:ext uri="{BB962C8B-B14F-4D97-AF65-F5344CB8AC3E}">
        <p14:creationId xmlns:p14="http://schemas.microsoft.com/office/powerpoint/2010/main" val="2331722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C4B85148-DB98-4269-ACE6-2DF49F9918C9}" type="slidenum">
              <a:rPr lang="en-US" smtClean="0">
                <a:solidFill>
                  <a:prstClr val="black"/>
                </a:solidFill>
              </a:rPr>
              <a:pPr/>
              <a:t>67</a:t>
            </a:fld>
            <a:endParaRPr lang="en-US" dirty="0">
              <a:solidFill>
                <a:prstClr val="black"/>
              </a:solidFill>
            </a:endParaRPr>
          </a:p>
        </p:txBody>
      </p:sp>
      <p:sp>
        <p:nvSpPr>
          <p:cNvPr id="2" name="Title 1"/>
          <p:cNvSpPr>
            <a:spLocks noGrp="1"/>
          </p:cNvSpPr>
          <p:nvPr>
            <p:ph type="title" idx="4294967295"/>
          </p:nvPr>
        </p:nvSpPr>
        <p:spPr>
          <a:xfrm>
            <a:off x="0" y="757238"/>
            <a:ext cx="3178175" cy="457200"/>
          </a:xfrm>
        </p:spPr>
        <p:txBody>
          <a:bodyPr>
            <a:noAutofit/>
          </a:bodyPr>
          <a:lstStyle/>
          <a:p>
            <a:r>
              <a:rPr lang="en-US" sz="1600" b="1" dirty="0"/>
              <a:t>Harp LDA on Big Red II Supercomputer (Cray)</a:t>
            </a:r>
          </a:p>
        </p:txBody>
      </p:sp>
      <p:graphicFrame>
        <p:nvGraphicFramePr>
          <p:cNvPr id="4" name="Content Placeholder 3"/>
          <p:cNvGraphicFramePr>
            <a:graphicFrameLocks noGrp="1"/>
          </p:cNvGraphicFramePr>
          <p:nvPr>
            <p:ph idx="4294967295"/>
            <p:extLst/>
          </p:nvPr>
        </p:nvGraphicFramePr>
        <p:xfrm>
          <a:off x="0" y="1614488"/>
          <a:ext cx="4191000" cy="28733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nvPr>
        </p:nvGraphicFramePr>
        <p:xfrm>
          <a:off x="4458128" y="1170308"/>
          <a:ext cx="4419600" cy="294411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4834307" y="667594"/>
            <a:ext cx="3505200" cy="424036"/>
          </a:xfrm>
          <a:prstGeom prst="rect">
            <a:avLst/>
          </a:prstGeom>
        </p:spPr>
        <p:txBody>
          <a:bodyPr vert="horz" lIns="91308" tIns="45660" rIns="91308" bIns="456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eaLnBrk="0" hangingPunct="0"/>
            <a:r>
              <a:rPr lang="en-US" sz="1600" b="1" i="0" dirty="0">
                <a:solidFill>
                  <a:srgbClr val="B30838"/>
                </a:solidFill>
                <a:cs typeface="ＭＳ Ｐゴシック" pitchFamily="-107" charset="-128"/>
              </a:rPr>
              <a:t>Harp LDA on Juliet (Intel Haswell)</a:t>
            </a:r>
          </a:p>
        </p:txBody>
      </p:sp>
      <p:sp>
        <p:nvSpPr>
          <p:cNvPr id="7" name="Content Placeholder 4"/>
          <p:cNvSpPr txBox="1">
            <a:spLocks/>
          </p:cNvSpPr>
          <p:nvPr/>
        </p:nvSpPr>
        <p:spPr>
          <a:xfrm>
            <a:off x="936889" y="4974866"/>
            <a:ext cx="3008172" cy="1982708"/>
          </a:xfrm>
          <a:prstGeom prst="rect">
            <a:avLst/>
          </a:prstGeom>
        </p:spPr>
        <p:txBody>
          <a:bodyPr vert="horz" lIns="91308" tIns="45660" rIns="91308" bIns="4566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prstClr val="black"/>
              </a:solidFill>
            </a:endParaRPr>
          </a:p>
        </p:txBody>
      </p:sp>
      <p:sp>
        <p:nvSpPr>
          <p:cNvPr id="8" name="Content Placeholder 4"/>
          <p:cNvSpPr txBox="1">
            <a:spLocks/>
          </p:cNvSpPr>
          <p:nvPr/>
        </p:nvSpPr>
        <p:spPr>
          <a:xfrm>
            <a:off x="4358688" y="4224752"/>
            <a:ext cx="4618480" cy="1871248"/>
          </a:xfrm>
          <a:prstGeom prst="rect">
            <a:avLst/>
          </a:prstGeom>
        </p:spPr>
        <p:txBody>
          <a:bodyPr vert="horz" lIns="91308" tIns="45660" rIns="91308" bIns="4566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1450" lvl="1" indent="-171450">
              <a:buFont typeface="Arial" pitchFamily="34" charset="0"/>
              <a:buChar char="•"/>
            </a:pPr>
            <a:r>
              <a:rPr lang="en-US" sz="1600" b="1" i="0" dirty="0">
                <a:solidFill>
                  <a:prstClr val="black"/>
                </a:solidFill>
              </a:rPr>
              <a:t>Big Red II: </a:t>
            </a:r>
            <a:r>
              <a:rPr lang="en-US" sz="1600" i="0" dirty="0">
                <a:solidFill>
                  <a:prstClr val="black"/>
                </a:solidFill>
              </a:rPr>
              <a:t>tested on 25, 50, 75, 100 and 125 nodes; each node uses 32 parallel threads; Gemini interconnect </a:t>
            </a:r>
          </a:p>
          <a:p>
            <a:pPr marL="171450" lvl="1" indent="-171450">
              <a:buFont typeface="Arial" pitchFamily="34" charset="0"/>
              <a:buChar char="•"/>
            </a:pPr>
            <a:r>
              <a:rPr lang="en-US" sz="1600" b="1" i="0" dirty="0">
                <a:solidFill>
                  <a:prstClr val="black"/>
                </a:solidFill>
              </a:rPr>
              <a:t>Juliet: </a:t>
            </a:r>
            <a:r>
              <a:rPr lang="en-US" sz="1600" i="0" dirty="0">
                <a:solidFill>
                  <a:prstClr val="black"/>
                </a:solidFill>
              </a:rPr>
              <a:t>tested on 10, 15, 20, 25, 30 nodes; each node uses 64 parallel threads on 36 core Intel </a:t>
            </a:r>
            <a:r>
              <a:rPr lang="en-US" sz="1600" i="0" dirty="0" err="1">
                <a:solidFill>
                  <a:prstClr val="black"/>
                </a:solidFill>
              </a:rPr>
              <a:t>Haswell</a:t>
            </a:r>
            <a:r>
              <a:rPr lang="en-US" sz="1600" i="0" dirty="0">
                <a:solidFill>
                  <a:prstClr val="black"/>
                </a:solidFill>
              </a:rPr>
              <a:t> nodes (each with 2 chips); </a:t>
            </a:r>
            <a:r>
              <a:rPr lang="en-US" sz="1600" i="0" dirty="0" err="1">
                <a:solidFill>
                  <a:prstClr val="black"/>
                </a:solidFill>
              </a:rPr>
              <a:t>Infiniband</a:t>
            </a:r>
            <a:r>
              <a:rPr lang="en-US" sz="1600" i="0" dirty="0">
                <a:solidFill>
                  <a:prstClr val="black"/>
                </a:solidFill>
              </a:rPr>
              <a:t> interconnect</a:t>
            </a:r>
          </a:p>
        </p:txBody>
      </p:sp>
      <p:sp>
        <p:nvSpPr>
          <p:cNvPr id="9" name="Title 3"/>
          <p:cNvSpPr txBox="1">
            <a:spLocks/>
          </p:cNvSpPr>
          <p:nvPr/>
        </p:nvSpPr>
        <p:spPr>
          <a:xfrm>
            <a:off x="381000" y="143523"/>
            <a:ext cx="4663927" cy="422528"/>
          </a:xfrm>
          <a:prstGeom prst="rect">
            <a:avLst/>
          </a:prstGeom>
        </p:spPr>
        <p:txBody>
          <a:bodyPr vert="horz" lIns="91308" tIns="45660" rIns="91308" bIns="456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en-US" sz="2800" b="1" i="0" kern="0" dirty="0">
                <a:solidFill>
                  <a:srgbClr val="B30838"/>
                </a:solidFill>
                <a:latin typeface="+mn-lt"/>
                <a:ea typeface="+mn-ea"/>
                <a:cs typeface="Times New Roman" pitchFamily="18" charset="0"/>
              </a:rPr>
              <a:t>Harp LDA Scaling Tests</a:t>
            </a:r>
          </a:p>
        </p:txBody>
      </p:sp>
      <p:sp>
        <p:nvSpPr>
          <p:cNvPr id="10" name="TextBox 9"/>
          <p:cNvSpPr txBox="1"/>
          <p:nvPr/>
        </p:nvSpPr>
        <p:spPr>
          <a:xfrm>
            <a:off x="103530" y="4656374"/>
            <a:ext cx="4163670" cy="1077097"/>
          </a:xfrm>
          <a:prstGeom prst="rect">
            <a:avLst/>
          </a:prstGeom>
          <a:noFill/>
        </p:spPr>
        <p:txBody>
          <a:bodyPr wrap="square" lIns="91308" tIns="45660" rIns="91308" bIns="45660" rtlCol="0">
            <a:spAutoFit/>
          </a:bodyPr>
          <a:lstStyle/>
          <a:p>
            <a:r>
              <a:rPr lang="en-US" sz="1600" i="0" dirty="0"/>
              <a:t>Corpus: 3,775,554 Wikipedia documents, Vocabulary: 1 million words; </a:t>
            </a:r>
          </a:p>
          <a:p>
            <a:r>
              <a:rPr lang="en-US" sz="1600" i="0" dirty="0"/>
              <a:t>Topics: 10k topics; alpha: 0.01; beta: 0.01; iteration: 200</a:t>
            </a:r>
          </a:p>
        </p:txBody>
      </p:sp>
      <p:sp>
        <p:nvSpPr>
          <p:cNvPr id="3" name="Date Placeholder 2"/>
          <p:cNvSpPr>
            <a:spLocks noGrp="1"/>
          </p:cNvSpPr>
          <p:nvPr>
            <p:ph type="dt" sz="half" idx="2"/>
          </p:nvPr>
        </p:nvSpPr>
        <p:spPr/>
        <p:txBody>
          <a:bodyPr/>
          <a:lstStyle/>
          <a:p>
            <a:fld id="{16ABB357-983F-48D0-8AE6-7CACA7C02C2D}"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169499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Streaming Applications and Technology</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A064B2D-D9BE-449B-8EA2-29713E894A35}" type="datetime1">
              <a:rPr kumimoji="0" lang="en-US" sz="1800" b="0" i="0" u="none" strike="noStrike" kern="0" cap="none" spc="0" normalizeH="0" baseline="0" noProof="0" smtClean="0">
                <a:ln>
                  <a:noFill/>
                </a:ln>
                <a:solidFill>
                  <a:sysClr val="windowText" lastClr="000000"/>
                </a:solidFill>
                <a:effectLst/>
                <a:uLnTx/>
                <a:uFillTx/>
              </a:rPr>
              <a:t>9/15/2016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806478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1574"/>
            <a:ext cx="9144000" cy="1143000"/>
          </a:xfrm>
        </p:spPr>
        <p:txBody>
          <a:bodyPr/>
          <a:lstStyle/>
          <a:p>
            <a:pPr algn="ctr"/>
            <a:r>
              <a:rPr lang="en-US" sz="3200" dirty="0"/>
              <a:t>Adding HPC to Storm &amp; Heron for Streaming</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66173" y="2362201"/>
            <a:ext cx="1419490" cy="1500394"/>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40" y="2417127"/>
            <a:ext cx="2358526" cy="1463177"/>
          </a:xfrm>
          <a:prstGeom prst="rect">
            <a:avLst/>
          </a:prstGeom>
        </p:spPr>
      </p:pic>
      <p:sp>
        <p:nvSpPr>
          <p:cNvPr id="6" name="TextBox 5"/>
          <p:cNvSpPr txBox="1"/>
          <p:nvPr/>
        </p:nvSpPr>
        <p:spPr>
          <a:xfrm>
            <a:off x="2614864" y="3904958"/>
            <a:ext cx="1751969" cy="923330"/>
          </a:xfrm>
          <a:prstGeom prst="rect">
            <a:avLst/>
          </a:prstGeom>
          <a:noFill/>
        </p:spPr>
        <p:txBody>
          <a:bodyPr wrap="square" rtlCol="0">
            <a:spAutoFit/>
          </a:bodyPr>
          <a:lstStyle/>
          <a:p>
            <a:pPr algn="ctr"/>
            <a:r>
              <a:rPr lang="en-US" sz="1800" dirty="0"/>
              <a:t>Robot with a Laser Range Finder</a:t>
            </a:r>
          </a:p>
        </p:txBody>
      </p:sp>
      <p:sp>
        <p:nvSpPr>
          <p:cNvPr id="7" name="TextBox 6"/>
          <p:cNvSpPr txBox="1"/>
          <p:nvPr/>
        </p:nvSpPr>
        <p:spPr>
          <a:xfrm>
            <a:off x="179240" y="4016058"/>
            <a:ext cx="1736373" cy="646331"/>
          </a:xfrm>
          <a:prstGeom prst="rect">
            <a:avLst/>
          </a:prstGeom>
          <a:noFill/>
        </p:spPr>
        <p:txBody>
          <a:bodyPr wrap="none" rtlCol="0">
            <a:spAutoFit/>
          </a:bodyPr>
          <a:lstStyle/>
          <a:p>
            <a:r>
              <a:rPr lang="en-US" sz="1800" dirty="0"/>
              <a:t>Map Built from </a:t>
            </a:r>
            <a:br>
              <a:rPr lang="en-US" sz="1800" dirty="0"/>
            </a:br>
            <a:r>
              <a:rPr lang="en-US" sz="1800" dirty="0"/>
              <a:t>Robot data</a:t>
            </a:r>
          </a:p>
        </p:txBody>
      </p:sp>
      <p:sp>
        <p:nvSpPr>
          <p:cNvPr id="8" name="TextBox 7"/>
          <p:cNvSpPr txBox="1"/>
          <p:nvPr/>
        </p:nvSpPr>
        <p:spPr>
          <a:xfrm>
            <a:off x="1450474" y="1274127"/>
            <a:ext cx="3119572" cy="461665"/>
          </a:xfrm>
          <a:prstGeom prst="rect">
            <a:avLst/>
          </a:prstGeom>
          <a:noFill/>
        </p:spPr>
        <p:txBody>
          <a:bodyPr wrap="none" rtlCol="0">
            <a:spAutoFit/>
          </a:bodyPr>
          <a:lstStyle/>
          <a:p>
            <a:r>
              <a:rPr lang="en-US" dirty="0"/>
              <a:t>Robotics Applications</a:t>
            </a:r>
          </a:p>
        </p:txBody>
      </p:sp>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378" y="2464793"/>
            <a:ext cx="2047363" cy="1365460"/>
          </a:xfrm>
          <a:prstGeom prst="rect">
            <a:avLst/>
          </a:prstGeom>
        </p:spPr>
      </p:pic>
      <p:sp>
        <p:nvSpPr>
          <p:cNvPr id="10" name="TextBox 9"/>
          <p:cNvSpPr txBox="1"/>
          <p:nvPr/>
        </p:nvSpPr>
        <p:spPr>
          <a:xfrm>
            <a:off x="4297863" y="3904958"/>
            <a:ext cx="2116333" cy="923330"/>
          </a:xfrm>
          <a:prstGeom prst="rect">
            <a:avLst/>
          </a:prstGeom>
          <a:noFill/>
        </p:spPr>
        <p:txBody>
          <a:bodyPr wrap="square" rtlCol="0">
            <a:spAutoFit/>
          </a:bodyPr>
          <a:lstStyle/>
          <a:p>
            <a:pPr algn="ctr"/>
            <a:r>
              <a:rPr lang="en-US" sz="1800" dirty="0"/>
              <a:t>Robots need to avoid collisions when they move</a:t>
            </a:r>
          </a:p>
        </p:txBody>
      </p:sp>
      <p:sp>
        <p:nvSpPr>
          <p:cNvPr id="11" name="Rectangle 10"/>
          <p:cNvSpPr/>
          <p:nvPr/>
        </p:nvSpPr>
        <p:spPr>
          <a:xfrm>
            <a:off x="4523935" y="1809557"/>
            <a:ext cx="1890261" cy="646331"/>
          </a:xfrm>
          <a:prstGeom prst="rect">
            <a:avLst/>
          </a:prstGeom>
        </p:spPr>
        <p:txBody>
          <a:bodyPr wrap="none">
            <a:spAutoFit/>
          </a:bodyPr>
          <a:lstStyle/>
          <a:p>
            <a:r>
              <a:rPr lang="en-US" sz="1800" dirty="0"/>
              <a:t>N-Body Collision</a:t>
            </a:r>
            <a:br>
              <a:rPr lang="en-US" sz="1800" dirty="0"/>
            </a:br>
            <a:r>
              <a:rPr lang="en-US" sz="1800" dirty="0"/>
              <a:t>Avoidance</a:t>
            </a:r>
          </a:p>
        </p:txBody>
      </p:sp>
      <p:sp>
        <p:nvSpPr>
          <p:cNvPr id="12" name="Rectangle 11"/>
          <p:cNvSpPr/>
          <p:nvPr/>
        </p:nvSpPr>
        <p:spPr>
          <a:xfrm>
            <a:off x="245104" y="1783632"/>
            <a:ext cx="4262705" cy="369332"/>
          </a:xfrm>
          <a:prstGeom prst="rect">
            <a:avLst/>
          </a:prstGeom>
        </p:spPr>
        <p:txBody>
          <a:bodyPr wrap="none">
            <a:spAutoFit/>
          </a:bodyPr>
          <a:lstStyle/>
          <a:p>
            <a:r>
              <a:rPr lang="en-US" sz="1800" dirty="0"/>
              <a:t>Simultaneous Localization and Mapping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2099" y="2438045"/>
            <a:ext cx="2484277" cy="1317450"/>
          </a:xfrm>
          <a:prstGeom prst="rect">
            <a:avLst/>
          </a:prstGeom>
        </p:spPr>
      </p:pic>
      <p:sp>
        <p:nvSpPr>
          <p:cNvPr id="13" name="TextBox 12"/>
          <p:cNvSpPr txBox="1"/>
          <p:nvPr/>
        </p:nvSpPr>
        <p:spPr>
          <a:xfrm>
            <a:off x="6717435" y="1420347"/>
            <a:ext cx="2278942" cy="923330"/>
          </a:xfrm>
          <a:prstGeom prst="rect">
            <a:avLst/>
          </a:prstGeom>
          <a:noFill/>
        </p:spPr>
        <p:txBody>
          <a:bodyPr wrap="square" rtlCol="0">
            <a:spAutoFit/>
          </a:bodyPr>
          <a:lstStyle/>
          <a:p>
            <a:r>
              <a:rPr lang="en-US" sz="1800" dirty="0"/>
              <a:t>Time series data visualization in real time</a:t>
            </a:r>
          </a:p>
        </p:txBody>
      </p:sp>
      <p:sp>
        <p:nvSpPr>
          <p:cNvPr id="16" name="TextBox 15"/>
          <p:cNvSpPr txBox="1"/>
          <p:nvPr/>
        </p:nvSpPr>
        <p:spPr>
          <a:xfrm>
            <a:off x="6549499" y="4016058"/>
            <a:ext cx="2446877" cy="1477328"/>
          </a:xfrm>
          <a:prstGeom prst="rect">
            <a:avLst/>
          </a:prstGeom>
          <a:noFill/>
        </p:spPr>
        <p:txBody>
          <a:bodyPr wrap="square" rtlCol="0">
            <a:spAutoFit/>
          </a:bodyPr>
          <a:lstStyle/>
          <a:p>
            <a:r>
              <a:rPr lang="en-US" sz="1800" dirty="0"/>
              <a:t>Map High dimensional data to 3D visualizer</a:t>
            </a:r>
          </a:p>
          <a:p>
            <a:r>
              <a:rPr lang="en-US" sz="1800" dirty="0"/>
              <a:t>Apply to Stock market data tracking 6000 stocks</a:t>
            </a:r>
          </a:p>
        </p:txBody>
      </p:sp>
      <p:sp>
        <p:nvSpPr>
          <p:cNvPr id="14" name="Date Placeholder 13"/>
          <p:cNvSpPr>
            <a:spLocks noGrp="1"/>
          </p:cNvSpPr>
          <p:nvPr>
            <p:ph type="dt" sz="half" idx="2"/>
          </p:nvPr>
        </p:nvSpPr>
        <p:spPr/>
        <p:txBody>
          <a:bodyPr/>
          <a:lstStyle/>
          <a:p>
            <a:fld id="{3859FCFA-400A-47AC-AFEA-95D7C1614307}" type="datetime1">
              <a:rPr lang="en-US" smtClean="0"/>
              <a:t>9/15/2016</a:t>
            </a:fld>
            <a:endParaRPr lang="en-US"/>
          </a:p>
        </p:txBody>
      </p:sp>
      <p:sp>
        <p:nvSpPr>
          <p:cNvPr id="15" name="Slide Number Placeholder 14"/>
          <p:cNvSpPr>
            <a:spLocks noGrp="1"/>
          </p:cNvSpPr>
          <p:nvPr>
            <p:ph type="sldNum" sz="quarter" idx="12"/>
          </p:nvPr>
        </p:nvSpPr>
        <p:spPr/>
        <p:txBody>
          <a:bodyPr/>
          <a:lstStyle/>
          <a:p>
            <a:fld id="{C4B85148-DB98-4269-ACE6-2DF49F9918C9}"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641678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2578"/>
            <a:ext cx="8382000" cy="510822"/>
          </a:xfrm>
        </p:spPr>
        <p:txBody>
          <a:bodyPr/>
          <a:lstStyle/>
          <a:p>
            <a:pPr algn="ctr"/>
            <a:r>
              <a:rPr lang="en-US" sz="2800" b="1" dirty="0"/>
              <a:t>Main Components of SPIDAL Project</a:t>
            </a:r>
          </a:p>
        </p:txBody>
      </p:sp>
      <p:sp>
        <p:nvSpPr>
          <p:cNvPr id="3" name="Content Placeholder 2"/>
          <p:cNvSpPr>
            <a:spLocks noGrp="1"/>
          </p:cNvSpPr>
          <p:nvPr>
            <p:ph idx="1"/>
          </p:nvPr>
        </p:nvSpPr>
        <p:spPr>
          <a:xfrm>
            <a:off x="18393" y="381000"/>
            <a:ext cx="9144000" cy="4038600"/>
          </a:xfrm>
        </p:spPr>
        <p:txBody>
          <a:bodyPr>
            <a:noAutofit/>
          </a:bodyPr>
          <a:lstStyle/>
          <a:p>
            <a:pPr>
              <a:spcBef>
                <a:spcPts val="600"/>
              </a:spcBef>
            </a:pPr>
            <a:r>
              <a:rPr lang="en-US" sz="1800" dirty="0">
                <a:solidFill>
                  <a:srgbClr val="B30838"/>
                </a:solidFill>
              </a:rPr>
              <a:t>Design and Build </a:t>
            </a:r>
            <a:r>
              <a:rPr lang="en-US" sz="1800" b="1" dirty="0">
                <a:solidFill>
                  <a:srgbClr val="B30838"/>
                </a:solidFill>
              </a:rPr>
              <a:t>Scalable High Performance Data Analytics Library</a:t>
            </a:r>
          </a:p>
          <a:p>
            <a:pPr>
              <a:spcBef>
                <a:spcPts val="600"/>
              </a:spcBef>
            </a:pPr>
            <a:r>
              <a:rPr lang="en-US" sz="1800" b="1" dirty="0">
                <a:solidFill>
                  <a:srgbClr val="B30838"/>
                </a:solidFill>
              </a:rPr>
              <a:t>SPIDAL (Scalable Parallel Interoperable Data Analytics Library): </a:t>
            </a:r>
            <a:r>
              <a:rPr lang="en-US" sz="1800" dirty="0">
                <a:solidFill>
                  <a:srgbClr val="B30838"/>
                </a:solidFill>
              </a:rPr>
              <a:t>Scalable Analytics for:</a:t>
            </a:r>
          </a:p>
          <a:p>
            <a:pPr lvl="1">
              <a:spcBef>
                <a:spcPts val="600"/>
              </a:spcBef>
            </a:pPr>
            <a:r>
              <a:rPr lang="en-US" sz="1800" dirty="0">
                <a:solidFill>
                  <a:srgbClr val="B30838"/>
                </a:solidFill>
              </a:rPr>
              <a:t>Domain specific data analytics libraries – mainly from project.</a:t>
            </a:r>
          </a:p>
          <a:p>
            <a:pPr lvl="1">
              <a:spcBef>
                <a:spcPts val="600"/>
              </a:spcBef>
            </a:pPr>
            <a:r>
              <a:rPr lang="en-US" sz="1800" dirty="0">
                <a:solidFill>
                  <a:srgbClr val="B30838"/>
                </a:solidFill>
              </a:rPr>
              <a:t>Add Core Machine learning libraries – mainly from community.</a:t>
            </a:r>
          </a:p>
          <a:p>
            <a:pPr lvl="1">
              <a:spcBef>
                <a:spcPts val="600"/>
              </a:spcBef>
            </a:pPr>
            <a:r>
              <a:rPr lang="en-US" sz="1800" dirty="0">
                <a:solidFill>
                  <a:srgbClr val="B30838"/>
                </a:solidFill>
              </a:rPr>
              <a:t>Performance of Java and MIDAS Inter- and Intra-node</a:t>
            </a:r>
            <a:r>
              <a:rPr lang="en-US" sz="1600" dirty="0"/>
              <a:t>.</a:t>
            </a:r>
          </a:p>
          <a:p>
            <a:pPr>
              <a:spcBef>
                <a:spcPts val="600"/>
              </a:spcBef>
            </a:pPr>
            <a:r>
              <a:rPr lang="en-US" sz="1800" b="1" dirty="0"/>
              <a:t>NIST Big Data Application Analysis </a:t>
            </a:r>
            <a:r>
              <a:rPr lang="en-US" sz="1800" dirty="0"/>
              <a:t>– features of data intensive Applications deriving 64 Convergence Diamonds. </a:t>
            </a:r>
            <a:r>
              <a:rPr lang="en-US" sz="1800" b="1" dirty="0">
                <a:solidFill>
                  <a:srgbClr val="FF0000"/>
                </a:solidFill>
              </a:rPr>
              <a:t>Application Nexus.</a:t>
            </a:r>
          </a:p>
          <a:p>
            <a:pPr>
              <a:spcBef>
                <a:spcPts val="600"/>
              </a:spcBef>
            </a:pPr>
            <a:r>
              <a:rPr lang="en-US" sz="1800" b="1" dirty="0"/>
              <a:t>HPC-ABDS: </a:t>
            </a:r>
            <a:r>
              <a:rPr lang="en-US" sz="1800" dirty="0"/>
              <a:t>Cloud-HPC interoperable software </a:t>
            </a:r>
            <a:r>
              <a:rPr lang="en-US" sz="1800" b="1" dirty="0"/>
              <a:t>performance of HPC </a:t>
            </a:r>
            <a:r>
              <a:rPr lang="en-US" sz="1800" dirty="0"/>
              <a:t>(High Performance Computing) and the rich</a:t>
            </a:r>
            <a:r>
              <a:rPr lang="en-US" sz="1800" b="1" dirty="0"/>
              <a:t> functionality </a:t>
            </a:r>
            <a:r>
              <a:rPr lang="en-US" sz="1800" dirty="0"/>
              <a:t>of the commodity </a:t>
            </a:r>
            <a:r>
              <a:rPr lang="en-US" sz="1800" b="1" dirty="0"/>
              <a:t>Apache Big Data Stack</a:t>
            </a:r>
            <a:r>
              <a:rPr lang="en-US" sz="1800" dirty="0"/>
              <a:t>. </a:t>
            </a:r>
            <a:r>
              <a:rPr lang="en-US" sz="1800" b="1" dirty="0">
                <a:solidFill>
                  <a:srgbClr val="FF0000"/>
                </a:solidFill>
              </a:rPr>
              <a:t>Software Nexus</a:t>
            </a:r>
          </a:p>
          <a:p>
            <a:pPr>
              <a:spcBef>
                <a:spcPts val="600"/>
              </a:spcBef>
            </a:pPr>
            <a:r>
              <a:rPr lang="en-US" sz="1800" b="1" dirty="0"/>
              <a:t>MIDAS: </a:t>
            </a:r>
            <a:r>
              <a:rPr lang="en-US" sz="1800" dirty="0"/>
              <a:t>Integrating Middleware – from project.</a:t>
            </a:r>
          </a:p>
          <a:p>
            <a:pPr>
              <a:spcBef>
                <a:spcPts val="600"/>
              </a:spcBef>
            </a:pPr>
            <a:r>
              <a:rPr lang="en-US" sz="1800" b="1" dirty="0"/>
              <a:t>Applications: </a:t>
            </a:r>
            <a:r>
              <a:rPr lang="en-US" sz="1800" dirty="0"/>
              <a:t>Biomolecular Simulations, Network and Computational Social Science, Epidemiology, Computer Vision, Geographical Information Systems, Remote Sensing for Polar Science and Pathology Informatics, Streaming for robotics, streaming stock analytics</a:t>
            </a:r>
            <a:endParaRPr lang="en-US" sz="800" dirty="0"/>
          </a:p>
          <a:p>
            <a:pPr>
              <a:spcBef>
                <a:spcPts val="600"/>
              </a:spcBef>
            </a:pPr>
            <a:r>
              <a:rPr lang="en-US" sz="1800" b="1" dirty="0"/>
              <a:t>Implementations: </a:t>
            </a:r>
            <a:r>
              <a:rPr lang="en-US" sz="1800" dirty="0"/>
              <a:t>HPC as well as clouds (OpenStack, Docker) Convergence with common DevOps tool  </a:t>
            </a:r>
            <a:r>
              <a:rPr lang="en-US" sz="1800" b="1" dirty="0">
                <a:solidFill>
                  <a:srgbClr val="FF0000"/>
                </a:solidFill>
              </a:rPr>
              <a:t>Hardware Nexus</a:t>
            </a: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7</a:t>
            </a:fld>
            <a:endParaRPr lang="en-US" dirty="0">
              <a:solidFill>
                <a:prstClr val="black"/>
              </a:solidFill>
            </a:endParaRPr>
          </a:p>
        </p:txBody>
      </p:sp>
      <p:sp>
        <p:nvSpPr>
          <p:cNvPr id="4" name="Date Placeholder 3"/>
          <p:cNvSpPr>
            <a:spLocks noGrp="1"/>
          </p:cNvSpPr>
          <p:nvPr>
            <p:ph type="dt" sz="half" idx="2"/>
          </p:nvPr>
        </p:nvSpPr>
        <p:spPr/>
        <p:txBody>
          <a:bodyPr/>
          <a:lstStyle/>
          <a:p>
            <a:fld id="{3A2852FC-B062-4D91-8B01-00C12642B9E4}" type="datetime1">
              <a:rPr lang="en-US" smtClean="0"/>
              <a:t>9/15/2016</a:t>
            </a:fld>
            <a:endParaRPr lang="en-US"/>
          </a:p>
        </p:txBody>
      </p:sp>
    </p:spTree>
    <p:extLst>
      <p:ext uri="{BB962C8B-B14F-4D97-AF65-F5344CB8AC3E}">
        <p14:creationId xmlns:p14="http://schemas.microsoft.com/office/powerpoint/2010/main" val="24601690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115" y="114426"/>
            <a:ext cx="8382000" cy="710259"/>
          </a:xfrm>
        </p:spPr>
        <p:txBody>
          <a:bodyPr/>
          <a:lstStyle/>
          <a:p>
            <a:r>
              <a:rPr lang="en-US" dirty="0"/>
              <a:t>Data Pipeline</a:t>
            </a:r>
          </a:p>
        </p:txBody>
      </p:sp>
      <p:sp>
        <p:nvSpPr>
          <p:cNvPr id="2" name="TextBox 1"/>
          <p:cNvSpPr txBox="1"/>
          <p:nvPr/>
        </p:nvSpPr>
        <p:spPr>
          <a:xfrm>
            <a:off x="402938" y="5258897"/>
            <a:ext cx="3171922" cy="707886"/>
          </a:xfrm>
          <a:prstGeom prst="rect">
            <a:avLst/>
          </a:prstGeom>
          <a:noFill/>
        </p:spPr>
        <p:txBody>
          <a:bodyPr wrap="square" rtlCol="0">
            <a:spAutoFit/>
          </a:bodyPr>
          <a:lstStyle/>
          <a:p>
            <a:pPr algn="ctr"/>
            <a:r>
              <a:rPr lang="en-US" sz="2000" dirty="0"/>
              <a:t>Hosted on HPC and OpenStack cloud</a:t>
            </a:r>
          </a:p>
        </p:txBody>
      </p:sp>
      <p:sp>
        <p:nvSpPr>
          <p:cNvPr id="8" name="TextBox 7"/>
          <p:cNvSpPr txBox="1"/>
          <p:nvPr/>
        </p:nvSpPr>
        <p:spPr>
          <a:xfrm>
            <a:off x="645444" y="4123958"/>
            <a:ext cx="2829090" cy="1015663"/>
          </a:xfrm>
          <a:prstGeom prst="rect">
            <a:avLst/>
          </a:prstGeom>
          <a:noFill/>
        </p:spPr>
        <p:txBody>
          <a:bodyPr wrap="square" rtlCol="0">
            <a:spAutoFit/>
          </a:bodyPr>
          <a:lstStyle/>
          <a:p>
            <a:r>
              <a:rPr lang="en-US" sz="2000" dirty="0"/>
              <a:t>End to end delays without any processing is less than 10ms</a:t>
            </a:r>
          </a:p>
        </p:txBody>
      </p:sp>
      <p:sp>
        <p:nvSpPr>
          <p:cNvPr id="66" name="Rectangle 65"/>
          <p:cNvSpPr/>
          <p:nvPr/>
        </p:nvSpPr>
        <p:spPr>
          <a:xfrm>
            <a:off x="3026653" y="1529165"/>
            <a:ext cx="733245" cy="11516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1896165" y="1389306"/>
            <a:ext cx="185469" cy="1268083"/>
          </a:xfrm>
          <a:prstGeom prst="rect">
            <a:avLst/>
          </a:prstGeom>
          <a:solidFill>
            <a:schemeClr val="accent2"/>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8" name="Flowchart: Direct Access Storage 67"/>
          <p:cNvSpPr/>
          <p:nvPr/>
        </p:nvSpPr>
        <p:spPr>
          <a:xfrm>
            <a:off x="3095663" y="1702728"/>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9" name="Flowchart: Direct Access Storage 68"/>
          <p:cNvSpPr/>
          <p:nvPr/>
        </p:nvSpPr>
        <p:spPr>
          <a:xfrm>
            <a:off x="3091349" y="2255941"/>
            <a:ext cx="595223" cy="301924"/>
          </a:xfrm>
          <a:prstGeom prst="flowChartMagneticDrum">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0" name="Straight Arrow Connector 69"/>
          <p:cNvCxnSpPr/>
          <p:nvPr/>
        </p:nvCxnSpPr>
        <p:spPr>
          <a:xfrm>
            <a:off x="2261649" y="2315281"/>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955499" y="2371693"/>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595551" y="3167217"/>
            <a:ext cx="1764201" cy="646331"/>
          </a:xfrm>
          <a:prstGeom prst="rect">
            <a:avLst/>
          </a:prstGeom>
          <a:noFill/>
        </p:spPr>
        <p:txBody>
          <a:bodyPr wrap="none" rtlCol="0">
            <a:spAutoFit/>
          </a:bodyPr>
          <a:lstStyle/>
          <a:p>
            <a:pPr algn="ctr"/>
            <a:r>
              <a:rPr lang="en-US" dirty="0"/>
              <a:t>Message Brokers</a:t>
            </a:r>
          </a:p>
          <a:p>
            <a:pPr algn="ctr"/>
            <a:r>
              <a:rPr lang="en-US" dirty="0" err="1"/>
              <a:t>RabbitMQ</a:t>
            </a:r>
            <a:r>
              <a:rPr lang="en-US" dirty="0"/>
              <a:t>, Kafka</a:t>
            </a:r>
          </a:p>
        </p:txBody>
      </p:sp>
      <p:cxnSp>
        <p:nvCxnSpPr>
          <p:cNvPr id="73" name="Straight Arrow Connector 72"/>
          <p:cNvCxnSpPr/>
          <p:nvPr/>
        </p:nvCxnSpPr>
        <p:spPr>
          <a:xfrm>
            <a:off x="1342923" y="2315281"/>
            <a:ext cx="5068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1362777" y="2693590"/>
            <a:ext cx="1000787" cy="369332"/>
          </a:xfrm>
          <a:prstGeom prst="rect">
            <a:avLst/>
          </a:prstGeom>
          <a:noFill/>
        </p:spPr>
        <p:txBody>
          <a:bodyPr wrap="none" rtlCol="0">
            <a:spAutoFit/>
          </a:bodyPr>
          <a:lstStyle/>
          <a:p>
            <a:r>
              <a:rPr lang="en-US" dirty="0"/>
              <a:t>Gateway</a:t>
            </a:r>
          </a:p>
        </p:txBody>
      </p:sp>
      <p:pic>
        <p:nvPicPr>
          <p:cNvPr id="75" name="Picture 7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3" y="1623626"/>
            <a:ext cx="1325590" cy="994192"/>
          </a:xfrm>
          <a:prstGeom prst="rect">
            <a:avLst/>
          </a:prstGeom>
        </p:spPr>
      </p:pic>
      <p:sp>
        <p:nvSpPr>
          <p:cNvPr id="76" name="Rectangle 75"/>
          <p:cNvSpPr/>
          <p:nvPr/>
        </p:nvSpPr>
        <p:spPr>
          <a:xfrm>
            <a:off x="4959607" y="817571"/>
            <a:ext cx="4063438" cy="2560430"/>
          </a:xfrm>
          <a:prstGeom prst="rect">
            <a:avLst/>
          </a:prstGeom>
          <a:ln>
            <a:solidFill>
              <a:schemeClr val="tx1"/>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77" name="Group 76"/>
          <p:cNvGrpSpPr/>
          <p:nvPr/>
        </p:nvGrpSpPr>
        <p:grpSpPr>
          <a:xfrm>
            <a:off x="5128994" y="886616"/>
            <a:ext cx="3599875" cy="2393232"/>
            <a:chOff x="99493" y="1349741"/>
            <a:chExt cx="3599875" cy="2393232"/>
          </a:xfrm>
        </p:grpSpPr>
        <p:sp>
          <p:nvSpPr>
            <p:cNvPr id="78" name="Rectangle 77"/>
            <p:cNvSpPr/>
            <p:nvPr/>
          </p:nvSpPr>
          <p:spPr>
            <a:xfrm>
              <a:off x="581176" y="17250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9" name="Rectangle 78"/>
            <p:cNvSpPr/>
            <p:nvPr/>
          </p:nvSpPr>
          <p:spPr>
            <a:xfrm>
              <a:off x="428776" y="15726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0" name="Rectangle 79"/>
            <p:cNvSpPr/>
            <p:nvPr/>
          </p:nvSpPr>
          <p:spPr>
            <a:xfrm>
              <a:off x="276376" y="1420245"/>
              <a:ext cx="3118192" cy="20179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1" name="Group 80"/>
            <p:cNvGrpSpPr/>
            <p:nvPr/>
          </p:nvGrpSpPr>
          <p:grpSpPr>
            <a:xfrm>
              <a:off x="99493" y="1349741"/>
              <a:ext cx="3219690" cy="1939719"/>
              <a:chOff x="4000067" y="2504164"/>
              <a:chExt cx="3219690" cy="1939719"/>
            </a:xfrm>
          </p:grpSpPr>
          <p:sp>
            <p:nvSpPr>
              <p:cNvPr id="83" name="Rectangle 82"/>
              <p:cNvSpPr/>
              <p:nvPr/>
            </p:nvSpPr>
            <p:spPr>
              <a:xfrm>
                <a:off x="4000067" y="2504164"/>
                <a:ext cx="3159731" cy="193971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4" name="Rounded Rectangle 83"/>
              <p:cNvSpPr/>
              <p:nvPr/>
            </p:nvSpPr>
            <p:spPr>
              <a:xfrm>
                <a:off x="4523661" y="3578953"/>
                <a:ext cx="2161873" cy="302135"/>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5" name="Oval 84"/>
              <p:cNvSpPr/>
              <p:nvPr/>
            </p:nvSpPr>
            <p:spPr>
              <a:xfrm>
                <a:off x="5055385" y="3121308"/>
                <a:ext cx="194345" cy="194345"/>
              </a:xfrm>
              <a:prstGeom prst="ellipse">
                <a:avLst/>
              </a:prstGeom>
              <a:solidFill>
                <a:schemeClr val="accent1">
                  <a:lumMod val="40000"/>
                  <a:lumOff val="60000"/>
                </a:schemeClr>
              </a:solidFill>
              <a:ln>
                <a:solidFill>
                  <a:schemeClr val="accent1">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6" name="Oval 85"/>
              <p:cNvSpPr/>
              <p:nvPr/>
            </p:nvSpPr>
            <p:spPr>
              <a:xfrm>
                <a:off x="6320460" y="3639179"/>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7" name="Oval 86"/>
              <p:cNvSpPr/>
              <p:nvPr/>
            </p:nvSpPr>
            <p:spPr>
              <a:xfrm>
                <a:off x="4680787" y="3639179"/>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8" name="Oval 87"/>
              <p:cNvSpPr/>
              <p:nvPr/>
            </p:nvSpPr>
            <p:spPr>
              <a:xfrm>
                <a:off x="5767151" y="3624356"/>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9" name="Oval 88"/>
              <p:cNvSpPr/>
              <p:nvPr/>
            </p:nvSpPr>
            <p:spPr>
              <a:xfrm>
                <a:off x="5205418" y="3645205"/>
                <a:ext cx="194345" cy="194345"/>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0" name="Oval 89"/>
              <p:cNvSpPr/>
              <p:nvPr/>
            </p:nvSpPr>
            <p:spPr>
              <a:xfrm>
                <a:off x="5202455" y="4143706"/>
                <a:ext cx="194345" cy="1943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cxnSp>
            <p:nvCxnSpPr>
              <p:cNvPr id="91" name="Straight Connector 90"/>
              <p:cNvCxnSpPr/>
              <p:nvPr/>
            </p:nvCxnSpPr>
            <p:spPr>
              <a:xfrm flipV="1">
                <a:off x="5579282" y="3875565"/>
                <a:ext cx="0" cy="199726"/>
              </a:xfrm>
              <a:prstGeom prst="line">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2" name="Oval 91"/>
              <p:cNvSpPr/>
              <p:nvPr/>
            </p:nvSpPr>
            <p:spPr>
              <a:xfrm>
                <a:off x="6051496" y="2595285"/>
                <a:ext cx="194345" cy="19434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3" name="Oval 92"/>
              <p:cNvSpPr/>
              <p:nvPr/>
            </p:nvSpPr>
            <p:spPr>
              <a:xfrm>
                <a:off x="5956442" y="4143706"/>
                <a:ext cx="194345" cy="19434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94" name="Oval 93"/>
              <p:cNvSpPr/>
              <p:nvPr/>
            </p:nvSpPr>
            <p:spPr>
              <a:xfrm>
                <a:off x="6059426" y="3132216"/>
                <a:ext cx="194345" cy="19434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95" name="Straight Arrow Connector 94"/>
              <p:cNvCxnSpPr>
                <a:stCxn id="102" idx="0"/>
                <a:endCxn id="104" idx="2"/>
              </p:cNvCxnSpPr>
              <p:nvPr/>
            </p:nvCxnSpPr>
            <p:spPr>
              <a:xfrm flipH="1" flipV="1">
                <a:off x="6124236" y="2850859"/>
                <a:ext cx="1664" cy="2250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6" name="Oval 95"/>
              <p:cNvSpPr/>
              <p:nvPr/>
            </p:nvSpPr>
            <p:spPr>
              <a:xfrm>
                <a:off x="5061801" y="2599373"/>
                <a:ext cx="194345" cy="194345"/>
              </a:xfrm>
              <a:prstGeom prst="ellipse">
                <a:avLst/>
              </a:prstGeom>
              <a:solidFill>
                <a:srgbClr val="00B0F0"/>
              </a:solid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97" name="Straight Arrow Connector 96"/>
              <p:cNvCxnSpPr>
                <a:stCxn id="101" idx="0"/>
              </p:cNvCxnSpPr>
              <p:nvPr/>
            </p:nvCxnSpPr>
            <p:spPr>
              <a:xfrm flipH="1" flipV="1">
                <a:off x="5126576" y="2876391"/>
                <a:ext cx="4684" cy="197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8" name="TextBox 97"/>
              <p:cNvSpPr txBox="1"/>
              <p:nvPr/>
            </p:nvSpPr>
            <p:spPr>
              <a:xfrm>
                <a:off x="4032719" y="2549058"/>
                <a:ext cx="696862" cy="369332"/>
              </a:xfrm>
              <a:prstGeom prst="rect">
                <a:avLst/>
              </a:prstGeom>
              <a:noFill/>
            </p:spPr>
            <p:txBody>
              <a:bodyPr wrap="square" rtlCol="0">
                <a:spAutoFit/>
              </a:bodyPr>
              <a:lstStyle/>
              <a:p>
                <a:r>
                  <a:rPr lang="en-US" sz="900" dirty="0"/>
                  <a:t>Sending to </a:t>
                </a:r>
              </a:p>
              <a:p>
                <a:r>
                  <a:rPr lang="en-US" sz="900" dirty="0"/>
                  <a:t>pub-sub</a:t>
                </a:r>
              </a:p>
            </p:txBody>
          </p:sp>
          <p:sp>
            <p:nvSpPr>
              <p:cNvPr id="99" name="TextBox 98"/>
              <p:cNvSpPr txBox="1"/>
              <p:nvPr/>
            </p:nvSpPr>
            <p:spPr>
              <a:xfrm>
                <a:off x="6522895" y="2521858"/>
                <a:ext cx="696862" cy="646331"/>
              </a:xfrm>
              <a:prstGeom prst="rect">
                <a:avLst/>
              </a:prstGeom>
              <a:noFill/>
            </p:spPr>
            <p:txBody>
              <a:bodyPr wrap="square" rtlCol="0">
                <a:spAutoFit/>
              </a:bodyPr>
              <a:lstStyle/>
              <a:p>
                <a:r>
                  <a:rPr lang="en-US" sz="900" dirty="0"/>
                  <a:t>Sending to </a:t>
                </a:r>
              </a:p>
              <a:p>
                <a:r>
                  <a:rPr lang="en-US" sz="900" dirty="0"/>
                  <a:t>Persisting </a:t>
                </a:r>
              </a:p>
              <a:p>
                <a:r>
                  <a:rPr lang="en-US" sz="900" dirty="0"/>
                  <a:t>storage</a:t>
                </a:r>
              </a:p>
            </p:txBody>
          </p:sp>
          <p:sp>
            <p:nvSpPr>
              <p:cNvPr id="100" name="Rounded Rectangle 99"/>
              <p:cNvSpPr/>
              <p:nvPr/>
            </p:nvSpPr>
            <p:spPr>
              <a:xfrm>
                <a:off x="4870639" y="4083140"/>
                <a:ext cx="1508510" cy="306081"/>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1" name="Rounded Rectangle 100"/>
              <p:cNvSpPr/>
              <p:nvPr/>
            </p:nvSpPr>
            <p:spPr>
              <a:xfrm>
                <a:off x="4763196" y="3074358"/>
                <a:ext cx="736127" cy="302135"/>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2" name="Rounded Rectangle 101"/>
              <p:cNvSpPr/>
              <p:nvPr/>
            </p:nvSpPr>
            <p:spPr>
              <a:xfrm>
                <a:off x="5757836" y="3075957"/>
                <a:ext cx="736127" cy="302135"/>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3" name="Rounded Rectangle 102"/>
              <p:cNvSpPr/>
              <p:nvPr/>
            </p:nvSpPr>
            <p:spPr>
              <a:xfrm>
                <a:off x="4750362" y="2562328"/>
                <a:ext cx="736127" cy="302135"/>
              </a:xfrm>
              <a:prstGeom prst="roundRect">
                <a:avLst/>
              </a:prstGeom>
              <a:no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4" name="Rounded Rectangle 103"/>
              <p:cNvSpPr/>
              <p:nvPr/>
            </p:nvSpPr>
            <p:spPr>
              <a:xfrm>
                <a:off x="5756172" y="2548724"/>
                <a:ext cx="736127" cy="302135"/>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05" name="Elbow Connector 104"/>
              <p:cNvCxnSpPr>
                <a:stCxn id="101" idx="1"/>
                <a:endCxn id="84" idx="1"/>
              </p:cNvCxnSpPr>
              <p:nvPr/>
            </p:nvCxnSpPr>
            <p:spPr>
              <a:xfrm rot="10800000" flipV="1">
                <a:off x="4523662" y="3225425"/>
                <a:ext cx="239535" cy="504595"/>
              </a:xfrm>
              <a:prstGeom prst="bentConnector3">
                <a:avLst>
                  <a:gd name="adj1" fmla="val 195435"/>
                </a:avLst>
              </a:prstGeom>
              <a:ln>
                <a:tailEnd type="triangle"/>
              </a:ln>
            </p:spPr>
            <p:style>
              <a:lnRef idx="1">
                <a:schemeClr val="dk1"/>
              </a:lnRef>
              <a:fillRef idx="0">
                <a:schemeClr val="dk1"/>
              </a:fillRef>
              <a:effectRef idx="0">
                <a:schemeClr val="dk1"/>
              </a:effectRef>
              <a:fontRef idx="minor">
                <a:schemeClr val="tx1"/>
              </a:fontRef>
            </p:style>
          </p:cxnSp>
          <p:cxnSp>
            <p:nvCxnSpPr>
              <p:cNvPr id="106" name="Straight Arrow Connector 105"/>
              <p:cNvCxnSpPr/>
              <p:nvPr/>
            </p:nvCxnSpPr>
            <p:spPr>
              <a:xfrm flipV="1">
                <a:off x="5133859" y="3344848"/>
                <a:ext cx="1804" cy="22840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7" name="Straight Arrow Connector 106"/>
              <p:cNvCxnSpPr>
                <a:endCxn id="102" idx="2"/>
              </p:cNvCxnSpPr>
              <p:nvPr/>
            </p:nvCxnSpPr>
            <p:spPr>
              <a:xfrm flipH="1" flipV="1">
                <a:off x="6125900" y="3378092"/>
                <a:ext cx="6172" cy="1798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8" name="TextBox 107"/>
              <p:cNvSpPr txBox="1"/>
              <p:nvPr/>
            </p:nvSpPr>
            <p:spPr>
              <a:xfrm>
                <a:off x="4039445" y="3992991"/>
                <a:ext cx="831193" cy="400110"/>
              </a:xfrm>
              <a:prstGeom prst="rect">
                <a:avLst/>
              </a:prstGeom>
              <a:noFill/>
            </p:spPr>
            <p:txBody>
              <a:bodyPr wrap="square" rtlCol="0">
                <a:spAutoFit/>
              </a:bodyPr>
              <a:lstStyle/>
              <a:p>
                <a:r>
                  <a:rPr lang="en-US" sz="1000" dirty="0"/>
                  <a:t>Streaming </a:t>
                </a:r>
              </a:p>
              <a:p>
                <a:r>
                  <a:rPr lang="en-US" sz="1000" dirty="0"/>
                  <a:t>workflow</a:t>
                </a:r>
              </a:p>
            </p:txBody>
          </p:sp>
        </p:grpSp>
        <p:sp>
          <p:nvSpPr>
            <p:cNvPr id="82" name="TextBox 81"/>
            <p:cNvSpPr txBox="1"/>
            <p:nvPr/>
          </p:nvSpPr>
          <p:spPr>
            <a:xfrm>
              <a:off x="2435235" y="2701609"/>
              <a:ext cx="993626" cy="584775"/>
            </a:xfrm>
            <a:prstGeom prst="rect">
              <a:avLst/>
            </a:prstGeom>
            <a:noFill/>
          </p:spPr>
          <p:txBody>
            <a:bodyPr wrap="square" rtlCol="0">
              <a:spAutoFit/>
            </a:bodyPr>
            <a:lstStyle/>
            <a:p>
              <a:r>
                <a:rPr lang="en-US" sz="800" dirty="0"/>
                <a:t>A stream application with some tasks running in parallel</a:t>
              </a:r>
            </a:p>
          </p:txBody>
        </p:sp>
      </p:grpSp>
      <p:sp>
        <p:nvSpPr>
          <p:cNvPr id="109" name="TextBox 108"/>
          <p:cNvSpPr txBox="1"/>
          <p:nvPr/>
        </p:nvSpPr>
        <p:spPr>
          <a:xfrm>
            <a:off x="8122026" y="1473203"/>
            <a:ext cx="736099" cy="553998"/>
          </a:xfrm>
          <a:prstGeom prst="rect">
            <a:avLst/>
          </a:prstGeom>
          <a:solidFill>
            <a:schemeClr val="bg1"/>
          </a:solidFill>
        </p:spPr>
        <p:txBody>
          <a:bodyPr wrap="none" rtlCol="0">
            <a:spAutoFit/>
          </a:bodyPr>
          <a:lstStyle/>
          <a:p>
            <a:r>
              <a:rPr lang="en-US" sz="1000" dirty="0"/>
              <a:t>Multiple </a:t>
            </a:r>
          </a:p>
          <a:p>
            <a:r>
              <a:rPr lang="en-US" sz="1000" dirty="0"/>
              <a:t>streaming </a:t>
            </a:r>
          </a:p>
          <a:p>
            <a:r>
              <a:rPr lang="en-US" sz="1000" dirty="0"/>
              <a:t>workflows</a:t>
            </a:r>
          </a:p>
        </p:txBody>
      </p:sp>
      <p:sp>
        <p:nvSpPr>
          <p:cNvPr id="110" name="TextBox 109"/>
          <p:cNvSpPr txBox="1"/>
          <p:nvPr/>
        </p:nvSpPr>
        <p:spPr>
          <a:xfrm>
            <a:off x="5565768" y="3436165"/>
            <a:ext cx="2190408" cy="369332"/>
          </a:xfrm>
          <a:prstGeom prst="rect">
            <a:avLst/>
          </a:prstGeom>
          <a:noFill/>
        </p:spPr>
        <p:txBody>
          <a:bodyPr wrap="none" rtlCol="0">
            <a:spAutoFit/>
          </a:bodyPr>
          <a:lstStyle/>
          <a:p>
            <a:r>
              <a:rPr lang="en-US" dirty="0"/>
              <a:t>Streaming Workflows</a:t>
            </a:r>
          </a:p>
        </p:txBody>
      </p:sp>
      <p:sp>
        <p:nvSpPr>
          <p:cNvPr id="111" name="TextBox 110"/>
          <p:cNvSpPr txBox="1"/>
          <p:nvPr/>
        </p:nvSpPr>
        <p:spPr>
          <a:xfrm>
            <a:off x="5339785" y="3898503"/>
            <a:ext cx="3659976" cy="461665"/>
          </a:xfrm>
          <a:prstGeom prst="rect">
            <a:avLst/>
          </a:prstGeom>
          <a:noFill/>
        </p:spPr>
        <p:txBody>
          <a:bodyPr wrap="none" rtlCol="0">
            <a:spAutoFit/>
          </a:bodyPr>
          <a:lstStyle/>
          <a:p>
            <a:r>
              <a:rPr lang="en-US" dirty="0"/>
              <a:t>Apache Heron and Storm</a:t>
            </a:r>
          </a:p>
        </p:txBody>
      </p:sp>
      <p:cxnSp>
        <p:nvCxnSpPr>
          <p:cNvPr id="112" name="Straight Arrow Connector 111"/>
          <p:cNvCxnSpPr/>
          <p:nvPr/>
        </p:nvCxnSpPr>
        <p:spPr>
          <a:xfrm flipH="1">
            <a:off x="1342923" y="1948240"/>
            <a:ext cx="4446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flipH="1">
            <a:off x="2261649" y="1969410"/>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3946621" y="2034567"/>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2284562" y="2315190"/>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H="1">
            <a:off x="2284562" y="1969319"/>
            <a:ext cx="5348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3969534" y="2034476"/>
            <a:ext cx="6728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4876800" y="4669470"/>
            <a:ext cx="3699669" cy="1323439"/>
          </a:xfrm>
          <a:prstGeom prst="rect">
            <a:avLst/>
          </a:prstGeom>
          <a:noFill/>
        </p:spPr>
        <p:txBody>
          <a:bodyPr wrap="square" rtlCol="0">
            <a:spAutoFit/>
          </a:bodyPr>
          <a:lstStyle/>
          <a:p>
            <a:pPr algn="ctr"/>
            <a:r>
              <a:rPr lang="en-US" sz="2000" dirty="0"/>
              <a:t>Storm does not support “real parallel processing” within bolts – add optimized inter-bolt communication</a:t>
            </a:r>
          </a:p>
        </p:txBody>
      </p:sp>
      <p:sp>
        <p:nvSpPr>
          <p:cNvPr id="3" name="Date Placeholder 2"/>
          <p:cNvSpPr>
            <a:spLocks noGrp="1"/>
          </p:cNvSpPr>
          <p:nvPr>
            <p:ph type="dt" sz="half" idx="2"/>
          </p:nvPr>
        </p:nvSpPr>
        <p:spPr/>
        <p:txBody>
          <a:bodyPr/>
          <a:lstStyle/>
          <a:p>
            <a:fld id="{E3D13A7E-AC00-4E7C-A57E-6D183457F2A3}" type="datetime1">
              <a:rPr lang="en-US" smtClean="0">
                <a:solidFill>
                  <a:srgbClr val="000000">
                    <a:tint val="75000"/>
                  </a:srgbClr>
                </a:solidFill>
              </a:rPr>
              <a:t>9/15/2016</a:t>
            </a:fld>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3377563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71</a:t>
            </a:fld>
            <a:endParaRPr lang="en-US" dirty="0">
              <a:solidFill>
                <a:prstClr val="black"/>
              </a:solidFill>
            </a:endParaRPr>
          </a:p>
        </p:txBody>
      </p:sp>
      <p:sp>
        <p:nvSpPr>
          <p:cNvPr id="4" name="Date Placeholder 3"/>
          <p:cNvSpPr>
            <a:spLocks noGrp="1"/>
          </p:cNvSpPr>
          <p:nvPr>
            <p:ph type="dt" sz="half" idx="2"/>
          </p:nvPr>
        </p:nvSpPr>
        <p:spPr/>
        <p:txBody>
          <a:bodyPr/>
          <a:lstStyle/>
          <a:p>
            <a:fld id="{8D0BA6A2-805C-4B64-80B6-C5C7AAA2F601}" type="datetime1">
              <a:rPr lang="en-US" smtClean="0">
                <a:solidFill>
                  <a:srgbClr val="000000">
                    <a:tint val="75000"/>
                  </a:srgbClr>
                </a:solidFill>
              </a:rPr>
              <a:t>9/15/2016</a:t>
            </a:fld>
            <a:endParaRPr lang="en-US">
              <a:solidFill>
                <a:srgbClr val="000000">
                  <a:tint val="75000"/>
                </a:srgbClr>
              </a:solidFill>
            </a:endParaRPr>
          </a:p>
        </p:txBody>
      </p:sp>
      <p:sp>
        <p:nvSpPr>
          <p:cNvPr id="2" name="Title 1"/>
          <p:cNvSpPr>
            <a:spLocks noGrp="1"/>
          </p:cNvSpPr>
          <p:nvPr>
            <p:ph type="title"/>
          </p:nvPr>
        </p:nvSpPr>
        <p:spPr>
          <a:xfrm>
            <a:off x="76199" y="0"/>
            <a:ext cx="9067799" cy="1143000"/>
          </a:xfrm>
          <a:solidFill>
            <a:schemeClr val="bg1"/>
          </a:solidFill>
        </p:spPr>
        <p:txBody>
          <a:bodyPr/>
          <a:lstStyle/>
          <a:p>
            <a:r>
              <a:rPr lang="en-US" dirty="0"/>
              <a:t>Improvement of Storm (Heron) using HPC communication algorithms</a:t>
            </a:r>
          </a:p>
        </p:txBody>
      </p:sp>
      <p:grpSp>
        <p:nvGrpSpPr>
          <p:cNvPr id="14" name="Group 13"/>
          <p:cNvGrpSpPr/>
          <p:nvPr/>
        </p:nvGrpSpPr>
        <p:grpSpPr>
          <a:xfrm>
            <a:off x="217712" y="1716545"/>
            <a:ext cx="8106230" cy="5141455"/>
            <a:chOff x="217712" y="1716545"/>
            <a:chExt cx="8106230" cy="5141455"/>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667" r="5832" b="5027"/>
            <a:stretch/>
          </p:blipFill>
          <p:spPr>
            <a:xfrm>
              <a:off x="217712" y="1716545"/>
              <a:ext cx="8106230" cy="5141455"/>
            </a:xfrm>
            <a:prstGeom prst="rect">
              <a:avLst/>
            </a:prstGeom>
          </p:spPr>
        </p:pic>
        <p:sp>
          <p:nvSpPr>
            <p:cNvPr id="9" name="TextBox 8"/>
            <p:cNvSpPr txBox="1"/>
            <p:nvPr/>
          </p:nvSpPr>
          <p:spPr>
            <a:xfrm>
              <a:off x="1272533" y="2286563"/>
              <a:ext cx="2142766" cy="461665"/>
            </a:xfrm>
            <a:prstGeom prst="rect">
              <a:avLst/>
            </a:prstGeom>
            <a:noFill/>
          </p:spPr>
          <p:txBody>
            <a:bodyPr wrap="none" rtlCol="0">
              <a:spAutoFit/>
            </a:bodyPr>
            <a:lstStyle/>
            <a:p>
              <a:r>
                <a:rPr lang="en-US" b="1" i="0" dirty="0"/>
                <a:t>Original Time</a:t>
              </a:r>
            </a:p>
          </p:txBody>
        </p:sp>
        <p:sp>
          <p:nvSpPr>
            <p:cNvPr id="10" name="TextBox 9"/>
            <p:cNvSpPr txBox="1"/>
            <p:nvPr/>
          </p:nvSpPr>
          <p:spPr>
            <a:xfrm>
              <a:off x="5618231" y="2286564"/>
              <a:ext cx="2250937" cy="461665"/>
            </a:xfrm>
            <a:prstGeom prst="rect">
              <a:avLst/>
            </a:prstGeom>
            <a:noFill/>
          </p:spPr>
          <p:txBody>
            <a:bodyPr wrap="none" rtlCol="0">
              <a:spAutoFit/>
            </a:bodyPr>
            <a:lstStyle/>
            <a:p>
              <a:r>
                <a:rPr lang="en-US" b="1" i="0" dirty="0"/>
                <a:t>Speedup Ring</a:t>
              </a:r>
            </a:p>
          </p:txBody>
        </p:sp>
        <p:sp>
          <p:nvSpPr>
            <p:cNvPr id="11" name="TextBox 10"/>
            <p:cNvSpPr txBox="1"/>
            <p:nvPr/>
          </p:nvSpPr>
          <p:spPr>
            <a:xfrm>
              <a:off x="5163458" y="6124191"/>
              <a:ext cx="2201885" cy="461665"/>
            </a:xfrm>
            <a:prstGeom prst="rect">
              <a:avLst/>
            </a:prstGeom>
            <a:noFill/>
          </p:spPr>
          <p:txBody>
            <a:bodyPr wrap="none" rtlCol="0">
              <a:spAutoFit/>
            </a:bodyPr>
            <a:lstStyle/>
            <a:p>
              <a:r>
                <a:rPr lang="en-US" b="1" i="0" dirty="0"/>
                <a:t>Speedup Tree</a:t>
              </a:r>
            </a:p>
          </p:txBody>
        </p:sp>
        <p:sp>
          <p:nvSpPr>
            <p:cNvPr id="12" name="TextBox 11"/>
            <p:cNvSpPr txBox="1"/>
            <p:nvPr/>
          </p:nvSpPr>
          <p:spPr>
            <a:xfrm>
              <a:off x="970347" y="6065018"/>
              <a:ext cx="2526654" cy="461665"/>
            </a:xfrm>
            <a:prstGeom prst="rect">
              <a:avLst/>
            </a:prstGeom>
            <a:noFill/>
          </p:spPr>
          <p:txBody>
            <a:bodyPr wrap="none" rtlCol="0">
              <a:spAutoFit/>
            </a:bodyPr>
            <a:lstStyle/>
            <a:p>
              <a:r>
                <a:rPr lang="en-US" b="1" i="0" dirty="0"/>
                <a:t>Speedup Binary</a:t>
              </a:r>
            </a:p>
          </p:txBody>
        </p:sp>
      </p:grpSp>
      <p:sp>
        <p:nvSpPr>
          <p:cNvPr id="8" name="Rectangle 7"/>
          <p:cNvSpPr/>
          <p:nvPr/>
        </p:nvSpPr>
        <p:spPr>
          <a:xfrm>
            <a:off x="2" y="1146136"/>
            <a:ext cx="9143998" cy="830997"/>
          </a:xfrm>
          <a:prstGeom prst="rect">
            <a:avLst/>
          </a:prstGeom>
          <a:solidFill>
            <a:schemeClr val="bg1"/>
          </a:solidFill>
        </p:spPr>
        <p:txBody>
          <a:bodyPr wrap="square">
            <a:spAutoFit/>
          </a:bodyPr>
          <a:lstStyle/>
          <a:p>
            <a:r>
              <a:rPr lang="en-US" sz="1600" dirty="0"/>
              <a:t>Latency of binary tree, flat tree and bi-directional ring implementations compared to serial implementation. Different lines show varying # of parallel tasks with either TCP communications and shared memory communications(SHM).</a:t>
            </a:r>
          </a:p>
        </p:txBody>
      </p:sp>
    </p:spTree>
    <p:extLst>
      <p:ext uri="{BB962C8B-B14F-4D97-AF65-F5344CB8AC3E}">
        <p14:creationId xmlns:p14="http://schemas.microsoft.com/office/powerpoint/2010/main" val="21958412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4775" y="2130425"/>
            <a:ext cx="8910410" cy="1470025"/>
          </a:xfrm>
        </p:spPr>
        <p:txBody>
          <a:bodyPr/>
          <a:lstStyle/>
          <a:p>
            <a:pPr algn="ctr"/>
            <a:r>
              <a:rPr lang="en-US" sz="3600" dirty="0"/>
              <a:t>End of Software Discussion</a:t>
            </a:r>
            <a:endParaRPr lang="en-US" sz="3600" b="1" dirty="0"/>
          </a:p>
        </p:txBody>
      </p:sp>
      <p:sp>
        <p:nvSpPr>
          <p:cNvPr id="3" name="Slide Number Placeholder 2"/>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9CB78FB-1415-9B4D-996E-11F146E2B0E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a:t>
            </a:fld>
            <a:endParaRPr kumimoji="0" lang="en-US" sz="1800" b="0" i="0" u="none" strike="noStrike" kern="0" cap="none" spc="0" normalizeH="0" baseline="0" noProof="0">
              <a:ln>
                <a:noFill/>
              </a:ln>
              <a:solidFill>
                <a:sysClr val="windowText" lastClr="000000"/>
              </a:solidFill>
              <a:effectLst/>
              <a:uLnTx/>
              <a:uFillTx/>
            </a:endParaRPr>
          </a:p>
        </p:txBody>
      </p:sp>
      <p:sp>
        <p:nvSpPr>
          <p:cNvPr id="2" name="Date Placeholder 1"/>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F2EC1F0-841F-405C-87D1-4D4C36207279}" type="datetime1">
              <a:rPr kumimoji="0" lang="en-US" sz="1800" b="0" i="0" u="none" strike="noStrike" kern="0" cap="none" spc="0" normalizeH="0" baseline="0" noProof="0" smtClean="0">
                <a:ln>
                  <a:noFill/>
                </a:ln>
                <a:solidFill>
                  <a:sysClr val="windowText" lastClr="000000"/>
                </a:solidFill>
                <a:effectLst/>
                <a:uLnTx/>
                <a:uFillTx/>
              </a:rPr>
              <a:t>9/15/2016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12611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411" y="0"/>
            <a:ext cx="8382000" cy="762000"/>
          </a:xfrm>
        </p:spPr>
        <p:txBody>
          <a:bodyPr/>
          <a:lstStyle/>
          <a:p>
            <a:pPr algn="ctr"/>
            <a:r>
              <a:rPr lang="en-US" dirty="0"/>
              <a:t>Workflow in HPC-ABDS</a:t>
            </a:r>
          </a:p>
        </p:txBody>
      </p:sp>
      <p:sp>
        <p:nvSpPr>
          <p:cNvPr id="3" name="Content Placeholder 2"/>
          <p:cNvSpPr>
            <a:spLocks noGrp="1"/>
          </p:cNvSpPr>
          <p:nvPr>
            <p:ph idx="1"/>
          </p:nvPr>
        </p:nvSpPr>
        <p:spPr>
          <a:xfrm>
            <a:off x="0" y="786580"/>
            <a:ext cx="9067800" cy="5004619"/>
          </a:xfrm>
        </p:spPr>
        <p:txBody>
          <a:bodyPr/>
          <a:lstStyle/>
          <a:p>
            <a:r>
              <a:rPr lang="en-US" sz="2400" dirty="0"/>
              <a:t>HPC familiar with </a:t>
            </a:r>
            <a:r>
              <a:rPr lang="en-US" sz="2400" b="1" dirty="0" err="1"/>
              <a:t>Taverna</a:t>
            </a:r>
            <a:r>
              <a:rPr lang="en-US" sz="2400" dirty="0"/>
              <a:t>, </a:t>
            </a:r>
            <a:r>
              <a:rPr lang="en-US" sz="2400" b="1" dirty="0"/>
              <a:t>Pegasus</a:t>
            </a:r>
            <a:r>
              <a:rPr lang="en-US" sz="2400" dirty="0"/>
              <a:t>, </a:t>
            </a:r>
            <a:r>
              <a:rPr lang="en-US" sz="2400" b="1" dirty="0"/>
              <a:t>Kepler</a:t>
            </a:r>
            <a:r>
              <a:rPr lang="en-US" sz="2400" dirty="0"/>
              <a:t>, </a:t>
            </a:r>
            <a:r>
              <a:rPr lang="en-US" sz="2400" b="1" dirty="0"/>
              <a:t>Galaxy</a:t>
            </a:r>
            <a:r>
              <a:rPr lang="en-US" sz="2400" dirty="0"/>
              <a:t> etc. and</a:t>
            </a:r>
          </a:p>
          <a:p>
            <a:r>
              <a:rPr lang="en-US" sz="2400" dirty="0"/>
              <a:t> ABDS has many workflow systems with recent Apache systems being </a:t>
            </a:r>
            <a:r>
              <a:rPr lang="en-US" sz="2400" b="1" dirty="0"/>
              <a:t>Crunch</a:t>
            </a:r>
            <a:r>
              <a:rPr lang="en-US" sz="2400" dirty="0"/>
              <a:t>, </a:t>
            </a:r>
            <a:r>
              <a:rPr lang="en-US" sz="2400" b="1" dirty="0" err="1"/>
              <a:t>NiFi</a:t>
            </a:r>
            <a:r>
              <a:rPr lang="en-US" sz="2400" dirty="0"/>
              <a:t> and </a:t>
            </a:r>
            <a:r>
              <a:rPr lang="en-US" sz="2400" b="1" dirty="0"/>
              <a:t>Beam</a:t>
            </a:r>
            <a:r>
              <a:rPr lang="en-US" sz="2400" dirty="0"/>
              <a:t> (open source version of Google Cloud Dataflow)</a:t>
            </a:r>
          </a:p>
          <a:p>
            <a:pPr lvl="1"/>
            <a:r>
              <a:rPr lang="en-US" dirty="0"/>
              <a:t>Use ABDS for sustainability reasons? </a:t>
            </a:r>
          </a:p>
          <a:p>
            <a:pPr lvl="1"/>
            <a:r>
              <a:rPr lang="en-US" dirty="0"/>
              <a:t>ABDS approaches are better integrated than HPC approaches with ABDS data management like Hbase and are optimized for distributed data.</a:t>
            </a:r>
          </a:p>
          <a:p>
            <a:r>
              <a:rPr lang="en-US" sz="2400" dirty="0"/>
              <a:t>Heron, Spark and </a:t>
            </a:r>
            <a:r>
              <a:rPr lang="en-US" sz="2400" dirty="0" err="1"/>
              <a:t>Flink</a:t>
            </a:r>
            <a:r>
              <a:rPr lang="en-US" sz="2400" dirty="0"/>
              <a:t> </a:t>
            </a:r>
            <a:r>
              <a:rPr lang="en-US" sz="2400" b="1" dirty="0"/>
              <a:t>provide distributed dataflow runtime </a:t>
            </a:r>
            <a:r>
              <a:rPr lang="en-US" sz="2400" dirty="0"/>
              <a:t>which is needed for workflow</a:t>
            </a:r>
          </a:p>
          <a:p>
            <a:r>
              <a:rPr lang="en-US" sz="2400" b="1" dirty="0"/>
              <a:t>Beam</a:t>
            </a:r>
            <a:r>
              <a:rPr lang="en-US" sz="2400" dirty="0"/>
              <a:t> uses </a:t>
            </a:r>
            <a:r>
              <a:rPr lang="en-US" sz="2400" b="1" dirty="0"/>
              <a:t>Spark</a:t>
            </a:r>
            <a:r>
              <a:rPr lang="en-US" sz="2400" dirty="0"/>
              <a:t> or </a:t>
            </a:r>
            <a:r>
              <a:rPr lang="en-US" sz="2400" b="1" dirty="0" err="1"/>
              <a:t>Flink</a:t>
            </a:r>
            <a:r>
              <a:rPr lang="en-US" sz="2400" dirty="0"/>
              <a:t> as runtime and supports streaming and batch data</a:t>
            </a:r>
          </a:p>
          <a:p>
            <a:r>
              <a:rPr lang="en-US" sz="2400" dirty="0"/>
              <a:t>Needs more study</a:t>
            </a:r>
          </a:p>
          <a:p>
            <a:endParaRPr lang="en-US" sz="2400" dirty="0"/>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73</a:t>
            </a:fld>
            <a:endParaRPr lang="en-US" dirty="0">
              <a:solidFill>
                <a:prstClr val="black"/>
              </a:solidFill>
            </a:endParaRPr>
          </a:p>
        </p:txBody>
      </p:sp>
      <p:sp>
        <p:nvSpPr>
          <p:cNvPr id="5" name="Date Placeholder 4"/>
          <p:cNvSpPr>
            <a:spLocks noGrp="1"/>
          </p:cNvSpPr>
          <p:nvPr>
            <p:ph type="dt" sz="half" idx="2"/>
          </p:nvPr>
        </p:nvSpPr>
        <p:spPr/>
        <p:txBody>
          <a:bodyPr/>
          <a:lstStyle/>
          <a:p>
            <a:fld id="{C9F76FAC-4B97-4765-80E4-A1D23324945B}"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2650943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762000"/>
          </a:xfrm>
        </p:spPr>
        <p:txBody>
          <a:bodyPr/>
          <a:lstStyle/>
          <a:p>
            <a:pPr algn="ctr"/>
            <a:r>
              <a:rPr lang="en-US" dirty="0"/>
              <a:t>Automatic parallelization</a:t>
            </a:r>
          </a:p>
        </p:txBody>
      </p:sp>
      <p:sp>
        <p:nvSpPr>
          <p:cNvPr id="6" name="Content Placeholder 5"/>
          <p:cNvSpPr>
            <a:spLocks noGrp="1"/>
          </p:cNvSpPr>
          <p:nvPr>
            <p:ph idx="1"/>
          </p:nvPr>
        </p:nvSpPr>
        <p:spPr>
          <a:xfrm>
            <a:off x="65690" y="685800"/>
            <a:ext cx="8904513" cy="4038600"/>
          </a:xfrm>
        </p:spPr>
        <p:txBody>
          <a:bodyPr/>
          <a:lstStyle/>
          <a:p>
            <a:r>
              <a:rPr lang="en-US" dirty="0"/>
              <a:t>Database community looks at big data job as a dataflow of (SQL) </a:t>
            </a:r>
            <a:r>
              <a:rPr lang="en-US" b="1" dirty="0"/>
              <a:t>queries</a:t>
            </a:r>
            <a:r>
              <a:rPr lang="en-US" dirty="0"/>
              <a:t> and </a:t>
            </a:r>
            <a:r>
              <a:rPr lang="en-US" b="1" dirty="0"/>
              <a:t>filters</a:t>
            </a:r>
          </a:p>
          <a:p>
            <a:r>
              <a:rPr lang="en-US" dirty="0"/>
              <a:t>Apache projects like Pig, MRQL and </a:t>
            </a:r>
            <a:r>
              <a:rPr lang="en-US" dirty="0" err="1"/>
              <a:t>Flink</a:t>
            </a:r>
            <a:r>
              <a:rPr lang="en-US" dirty="0"/>
              <a:t> aim at </a:t>
            </a:r>
            <a:r>
              <a:rPr lang="en-US" b="1" dirty="0"/>
              <a:t>automatic query optimization</a:t>
            </a:r>
            <a:r>
              <a:rPr lang="en-US" dirty="0"/>
              <a:t> by dynamic integration of queries and filters including iteration and different data analytics functions</a:t>
            </a:r>
          </a:p>
          <a:p>
            <a:r>
              <a:rPr lang="en-US" dirty="0"/>
              <a:t>Going back to ~1993, High Performance Fortran HPF compilers optimized set of array and loop operations for large scale parallel execution of optimized vector and matrix operations</a:t>
            </a:r>
          </a:p>
          <a:p>
            <a:r>
              <a:rPr lang="en-US" b="1" dirty="0"/>
              <a:t>HPF worked fine </a:t>
            </a:r>
            <a:r>
              <a:rPr lang="en-US" dirty="0"/>
              <a:t>for initial simple regular applications but ran into trouble for cases where parallelism hard (irregular, dynamic)</a:t>
            </a:r>
          </a:p>
          <a:p>
            <a:r>
              <a:rPr lang="en-US" dirty="0"/>
              <a:t>Will same happen in Big Data world?</a:t>
            </a:r>
          </a:p>
          <a:p>
            <a:r>
              <a:rPr lang="en-US" dirty="0"/>
              <a:t>Straightforward to </a:t>
            </a:r>
            <a:r>
              <a:rPr lang="en-US" b="1" dirty="0"/>
              <a:t>parallelize k-means clustering </a:t>
            </a:r>
            <a:r>
              <a:rPr lang="en-US" dirty="0"/>
              <a:t>but sophisticated algorithms like </a:t>
            </a:r>
            <a:r>
              <a:rPr lang="en-US" dirty="0" err="1"/>
              <a:t>Elkans</a:t>
            </a:r>
            <a:r>
              <a:rPr lang="en-US" dirty="0"/>
              <a:t> method (use triangle inequality) and fuzzy clustering are much harder (but not used much NOW) </a:t>
            </a:r>
          </a:p>
          <a:p>
            <a:r>
              <a:rPr lang="en-US" dirty="0"/>
              <a:t>Will </a:t>
            </a:r>
            <a:r>
              <a:rPr lang="en-US" b="1" dirty="0"/>
              <a:t>Big Data technology run into HPF-style trouble </a:t>
            </a:r>
            <a:r>
              <a:rPr lang="en-US" dirty="0"/>
              <a:t>with growing use of sophisticated data analytics?</a:t>
            </a:r>
          </a:p>
        </p:txBody>
      </p:sp>
      <p:sp>
        <p:nvSpPr>
          <p:cNvPr id="3" name="Slide Number Placeholder 2"/>
          <p:cNvSpPr>
            <a:spLocks noGrp="1"/>
          </p:cNvSpPr>
          <p:nvPr>
            <p:ph type="sldNum" sz="quarter" idx="12"/>
          </p:nvPr>
        </p:nvSpPr>
        <p:spPr/>
        <p:txBody>
          <a:bodyPr/>
          <a:lstStyle/>
          <a:p>
            <a:fld id="{C4B85148-DB98-4269-ACE6-2DF49F9918C9}" type="slidenum">
              <a:rPr lang="en-US" smtClean="0">
                <a:solidFill>
                  <a:prstClr val="black"/>
                </a:solidFill>
              </a:rPr>
              <a:pPr/>
              <a:t>74</a:t>
            </a:fld>
            <a:endParaRPr lang="en-US" dirty="0">
              <a:solidFill>
                <a:prstClr val="black"/>
              </a:solidFill>
            </a:endParaRPr>
          </a:p>
        </p:txBody>
      </p:sp>
      <p:sp>
        <p:nvSpPr>
          <p:cNvPr id="4" name="Date Placeholder 3"/>
          <p:cNvSpPr>
            <a:spLocks noGrp="1"/>
          </p:cNvSpPr>
          <p:nvPr>
            <p:ph type="dt" sz="half" idx="2"/>
          </p:nvPr>
        </p:nvSpPr>
        <p:spPr/>
        <p:txBody>
          <a:bodyPr/>
          <a:lstStyle/>
          <a:p>
            <a:fld id="{2841E49F-F7D1-4D95-9446-8A0264AEC164}"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12784716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Infrastructure Nexus</a:t>
            </a:r>
          </a:p>
        </p:txBody>
      </p:sp>
      <p:sp>
        <p:nvSpPr>
          <p:cNvPr id="3" name="Subtitle 2"/>
          <p:cNvSpPr>
            <a:spLocks noGrp="1"/>
          </p:cNvSpPr>
          <p:nvPr>
            <p:ph type="subTitle" idx="1"/>
          </p:nvPr>
        </p:nvSpPr>
        <p:spPr/>
        <p:txBody>
          <a:bodyPr/>
          <a:lstStyle/>
          <a:p>
            <a:r>
              <a:rPr lang="en-US" sz="2400" dirty="0">
                <a:solidFill>
                  <a:schemeClr val="tx1"/>
                </a:solidFill>
              </a:rPr>
              <a:t>IaaS</a:t>
            </a:r>
            <a:br>
              <a:rPr lang="en-US" sz="2400" dirty="0">
                <a:solidFill>
                  <a:schemeClr val="tx1"/>
                </a:solidFill>
              </a:rPr>
            </a:br>
            <a:r>
              <a:rPr lang="en-US" sz="2400" dirty="0">
                <a:solidFill>
                  <a:schemeClr val="tx1"/>
                </a:solidFill>
              </a:rPr>
              <a:t>DevOps</a:t>
            </a:r>
            <a:br>
              <a:rPr lang="en-US" sz="2400" dirty="0">
                <a:solidFill>
                  <a:schemeClr val="tx1"/>
                </a:solidFill>
              </a:rPr>
            </a:br>
            <a:r>
              <a:rPr lang="en-US" sz="2400" dirty="0">
                <a:solidFill>
                  <a:schemeClr val="tx1"/>
                </a:solidFill>
              </a:rPr>
              <a:t>Cloudmesh</a:t>
            </a:r>
          </a:p>
        </p:txBody>
      </p:sp>
      <p:sp>
        <p:nvSpPr>
          <p:cNvPr id="4" name="Date Placeholder 3"/>
          <p:cNvSpPr>
            <a:spLocks noGrp="1"/>
          </p:cNvSpPr>
          <p:nvPr>
            <p:ph type="dt" sz="half" idx="10"/>
          </p:nvPr>
        </p:nvSpPr>
        <p:spPr/>
        <p:txBody>
          <a:bodyPr/>
          <a:lstStyle/>
          <a:p>
            <a:fld id="{C809F27F-9430-4ED0-A9C0-6C2D79B8E704}" type="datetime1">
              <a:rPr lang="en-US" smtClean="0"/>
              <a:t>9/15/2016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75</a:t>
            </a:fld>
            <a:endParaRPr lang="en-US"/>
          </a:p>
        </p:txBody>
      </p:sp>
    </p:spTree>
    <p:extLst>
      <p:ext uri="{BB962C8B-B14F-4D97-AF65-F5344CB8AC3E}">
        <p14:creationId xmlns:p14="http://schemas.microsoft.com/office/powerpoint/2010/main" val="34906860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0"/>
            <a:ext cx="8382000" cy="685800"/>
          </a:xfrm>
        </p:spPr>
        <p:txBody>
          <a:bodyPr/>
          <a:lstStyle/>
          <a:p>
            <a:r>
              <a:rPr lang="en-US" dirty="0"/>
              <a:t>Constructing HPC-ABDS Exemplars</a:t>
            </a:r>
          </a:p>
        </p:txBody>
      </p:sp>
      <p:sp>
        <p:nvSpPr>
          <p:cNvPr id="3" name="Content Placeholder 2"/>
          <p:cNvSpPr>
            <a:spLocks noGrp="1"/>
          </p:cNvSpPr>
          <p:nvPr>
            <p:ph idx="1"/>
          </p:nvPr>
        </p:nvSpPr>
        <p:spPr>
          <a:xfrm>
            <a:off x="0" y="624975"/>
            <a:ext cx="9144000" cy="5606143"/>
          </a:xfrm>
        </p:spPr>
        <p:txBody>
          <a:bodyPr/>
          <a:lstStyle/>
          <a:p>
            <a:r>
              <a:rPr lang="en-US" sz="1800" dirty="0"/>
              <a:t>This is one of next steps in </a:t>
            </a:r>
            <a:r>
              <a:rPr lang="en-US" sz="1800" b="1" dirty="0"/>
              <a:t>NIST Big Data Working Group</a:t>
            </a:r>
          </a:p>
          <a:p>
            <a:r>
              <a:rPr lang="en-US" sz="1800" dirty="0"/>
              <a:t>Jobs are defined hierarchically as a combination of Ansible (preferred over Chef or Puppet as Python) scripts</a:t>
            </a:r>
          </a:p>
          <a:p>
            <a:r>
              <a:rPr lang="en-US" sz="1800" dirty="0"/>
              <a:t>Scripts are invoked on Infrastructure (</a:t>
            </a:r>
            <a:r>
              <a:rPr lang="en-US" sz="1800" b="1" dirty="0"/>
              <a:t>Cloudmesh</a:t>
            </a:r>
            <a:r>
              <a:rPr lang="en-US" sz="1800" dirty="0"/>
              <a:t> Tool)</a:t>
            </a:r>
          </a:p>
          <a:p>
            <a:r>
              <a:rPr lang="en-US" sz="1800" dirty="0"/>
              <a:t>INFO 524 </a:t>
            </a:r>
            <a:r>
              <a:rPr lang="en-US" sz="1800" b="1" dirty="0"/>
              <a:t>“Big Data Open Source Software Projects” </a:t>
            </a:r>
            <a:r>
              <a:rPr lang="en-US" sz="1800" dirty="0"/>
              <a:t>IU Data Science class required final project to be defined in Ansible and decent grade required that script worked (On NSF Chameleon and FutureSystems)</a:t>
            </a:r>
          </a:p>
          <a:p>
            <a:pPr lvl="1"/>
            <a:r>
              <a:rPr lang="en-US" sz="1800" dirty="0"/>
              <a:t>80 students gave 37 projects with ~15 pretty good such as</a:t>
            </a:r>
          </a:p>
          <a:p>
            <a:pPr lvl="1"/>
            <a:r>
              <a:rPr lang="en-US" sz="1800" dirty="0"/>
              <a:t>“Machine Learning benchmarks on Hadoop with </a:t>
            </a:r>
            <a:r>
              <a:rPr lang="en-US" sz="1800" dirty="0" err="1"/>
              <a:t>HiBench</a:t>
            </a:r>
            <a:r>
              <a:rPr lang="en-US" sz="1800" dirty="0"/>
              <a:t>”, Hadoop/Yarn, Spark, Mahout, Hbase</a:t>
            </a:r>
          </a:p>
          <a:p>
            <a:pPr lvl="1"/>
            <a:r>
              <a:rPr lang="en-US" sz="1800" dirty="0"/>
              <a:t>“Human and Face Detection from Video”, Hadoop (Yarn), Spark, </a:t>
            </a:r>
            <a:r>
              <a:rPr lang="en-US" sz="1800" dirty="0" err="1"/>
              <a:t>OpenCV</a:t>
            </a:r>
            <a:r>
              <a:rPr lang="en-US" sz="1800" dirty="0"/>
              <a:t>, Mahout, </a:t>
            </a:r>
            <a:r>
              <a:rPr lang="en-US" sz="1800" dirty="0" err="1"/>
              <a:t>MLLib</a:t>
            </a:r>
            <a:endParaRPr lang="en-US" sz="1800" dirty="0"/>
          </a:p>
          <a:p>
            <a:r>
              <a:rPr lang="en-US" sz="1800" dirty="0"/>
              <a:t>Build up </a:t>
            </a:r>
            <a:r>
              <a:rPr lang="en-US" sz="1800" b="1" dirty="0"/>
              <a:t>curated collection of Ansible scripts </a:t>
            </a:r>
            <a:r>
              <a:rPr lang="en-US" sz="1800" dirty="0"/>
              <a:t>defining use cases for benchmarking, standards, education </a:t>
            </a:r>
            <a:br>
              <a:rPr lang="en-US" sz="1800" dirty="0"/>
            </a:br>
            <a:r>
              <a:rPr lang="en-US" sz="1400" dirty="0">
                <a:hlinkClick r:id="rId2"/>
              </a:rPr>
              <a:t>https://docs.google.com/document/d/1INwwU4aUAD_bj-XpNzi2rz3qY8rBMPFRVlx95k0-xc4</a:t>
            </a:r>
            <a:endParaRPr lang="en-US" sz="1400" dirty="0"/>
          </a:p>
          <a:p>
            <a:r>
              <a:rPr lang="en-US" sz="1800" dirty="0"/>
              <a:t>Fall 2015 class INFO 523 introductory data science class was less constrained; students just had to run a data science application but catalog interesting</a:t>
            </a:r>
          </a:p>
          <a:p>
            <a:pPr lvl="1"/>
            <a:r>
              <a:rPr lang="en-US" sz="1800" dirty="0"/>
              <a:t>140 students: 45 Projects (NOT required) with </a:t>
            </a:r>
            <a:r>
              <a:rPr lang="fr-FR" sz="1800" dirty="0"/>
              <a:t>91 technologies, 39 </a:t>
            </a:r>
            <a:r>
              <a:rPr lang="fr-FR" sz="1800" dirty="0" err="1"/>
              <a:t>datasets</a:t>
            </a:r>
            <a:endParaRPr lang="en-US" sz="1800" dirty="0"/>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76</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9A0D490-DA30-4DA3-8253-C3ECC080A232}" type="datetime1">
              <a:rPr kumimoji="0" lang="en-US" sz="1800" b="0" i="0" u="none" strike="noStrike" kern="0" cap="none" spc="0" normalizeH="0" baseline="0" noProof="0" smtClean="0">
                <a:ln>
                  <a:noFill/>
                </a:ln>
                <a:solidFill>
                  <a:sysClr val="windowText" lastClr="000000"/>
                </a:solidFill>
                <a:effectLst/>
                <a:uLnTx/>
                <a:uFillTx/>
              </a:rPr>
              <a:t>9/15/2016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602084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21"/>
            <a:ext cx="9144000" cy="740979"/>
          </a:xfrm>
        </p:spPr>
        <p:txBody>
          <a:bodyPr/>
          <a:lstStyle/>
          <a:p>
            <a:pPr algn="ctr"/>
            <a:r>
              <a:rPr lang="en-US" dirty="0"/>
              <a:t>Cloudmesh Interoperability DevOps Tool</a:t>
            </a:r>
          </a:p>
        </p:txBody>
      </p:sp>
      <p:sp>
        <p:nvSpPr>
          <p:cNvPr id="3" name="Content Placeholder 2"/>
          <p:cNvSpPr>
            <a:spLocks noGrp="1"/>
          </p:cNvSpPr>
          <p:nvPr>
            <p:ph idx="1"/>
          </p:nvPr>
        </p:nvSpPr>
        <p:spPr>
          <a:xfrm>
            <a:off x="0" y="609600"/>
            <a:ext cx="9144000" cy="5410200"/>
          </a:xfrm>
        </p:spPr>
        <p:txBody>
          <a:bodyPr>
            <a:noAutofit/>
          </a:bodyPr>
          <a:lstStyle/>
          <a:p>
            <a:pPr>
              <a:spcBef>
                <a:spcPts val="0"/>
              </a:spcBef>
            </a:pPr>
            <a:r>
              <a:rPr lang="en-US" sz="2100" b="1" dirty="0"/>
              <a:t>Model: </a:t>
            </a:r>
            <a:r>
              <a:rPr lang="en-US" sz="2100" dirty="0"/>
              <a:t>Define software configuration with tools like Ansible (Chef, Puppet); instantiate on a virtual cluster</a:t>
            </a:r>
          </a:p>
          <a:p>
            <a:pPr>
              <a:spcBef>
                <a:spcPts val="0"/>
              </a:spcBef>
            </a:pPr>
            <a:r>
              <a:rPr lang="en-US" sz="2100" b="1" dirty="0"/>
              <a:t>Save scripts not virtual machines </a:t>
            </a:r>
            <a:r>
              <a:rPr lang="en-US" sz="2100" dirty="0"/>
              <a:t>and let script build applications</a:t>
            </a:r>
          </a:p>
          <a:p>
            <a:pPr>
              <a:spcBef>
                <a:spcPts val="0"/>
              </a:spcBef>
            </a:pPr>
            <a:r>
              <a:rPr lang="en-US" sz="2100" b="1" dirty="0"/>
              <a:t>Cloudmesh</a:t>
            </a:r>
            <a:r>
              <a:rPr lang="en-US" sz="2100" dirty="0"/>
              <a:t> is an easy-to-use command line program/shell and portal to interface with heterogeneous infrastructures taking script as input</a:t>
            </a:r>
          </a:p>
          <a:p>
            <a:pPr lvl="1">
              <a:spcBef>
                <a:spcPts val="0"/>
              </a:spcBef>
            </a:pPr>
            <a:r>
              <a:rPr lang="en-US" sz="2100" dirty="0"/>
              <a:t>It first defines virtual cluster and then instantiates script on it</a:t>
            </a:r>
          </a:p>
          <a:p>
            <a:pPr lvl="1">
              <a:spcBef>
                <a:spcPts val="0"/>
              </a:spcBef>
            </a:pPr>
            <a:r>
              <a:rPr lang="en-US" sz="2100" dirty="0"/>
              <a:t>It has several common Ansible defined software built in</a:t>
            </a:r>
          </a:p>
          <a:p>
            <a:pPr>
              <a:spcBef>
                <a:spcPts val="0"/>
              </a:spcBef>
            </a:pPr>
            <a:r>
              <a:rPr lang="en-US" sz="2100" dirty="0"/>
              <a:t>Supports OpenStack, AWS, Azure, SDSC Comet, virtualbox, libcloud supported clouds as well as classic HPC and Docker infrastructures</a:t>
            </a:r>
          </a:p>
          <a:p>
            <a:pPr lvl="1">
              <a:spcBef>
                <a:spcPts val="0"/>
              </a:spcBef>
            </a:pPr>
            <a:r>
              <a:rPr lang="en-US" sz="2100" dirty="0"/>
              <a:t>Has an abstraction layer that makes it possible to integrate other IaaS frameworks</a:t>
            </a:r>
          </a:p>
          <a:p>
            <a:pPr>
              <a:spcBef>
                <a:spcPts val="0"/>
              </a:spcBef>
            </a:pPr>
            <a:r>
              <a:rPr lang="en-US" sz="2100" dirty="0"/>
              <a:t>Managing VMs across different IaaS providers is easier</a:t>
            </a:r>
          </a:p>
          <a:p>
            <a:pPr>
              <a:spcBef>
                <a:spcPts val="0"/>
              </a:spcBef>
            </a:pPr>
            <a:r>
              <a:rPr lang="en-US" sz="2100" dirty="0"/>
              <a:t>Demonstrated interaction with various cloud providers:</a:t>
            </a:r>
          </a:p>
          <a:p>
            <a:pPr lvl="1">
              <a:spcBef>
                <a:spcPts val="0"/>
              </a:spcBef>
            </a:pPr>
            <a:r>
              <a:rPr lang="en-US" sz="2100" dirty="0"/>
              <a:t>FutureSystems, Chameleon Cloud, Jetstream, </a:t>
            </a:r>
            <a:r>
              <a:rPr lang="en-US" sz="2100" dirty="0" err="1"/>
              <a:t>CloudLab</a:t>
            </a:r>
            <a:r>
              <a:rPr lang="en-US" sz="2100" dirty="0"/>
              <a:t>, </a:t>
            </a:r>
            <a:r>
              <a:rPr lang="en-US" sz="2100" dirty="0" err="1"/>
              <a:t>Cybera</a:t>
            </a:r>
            <a:r>
              <a:rPr lang="en-US" sz="2100" dirty="0"/>
              <a:t>, AWS, Azure, virtualbox</a:t>
            </a:r>
          </a:p>
          <a:p>
            <a:pPr>
              <a:spcBef>
                <a:spcPts val="0"/>
              </a:spcBef>
            </a:pPr>
            <a:r>
              <a:rPr lang="en-US" sz="2100" b="1" dirty="0"/>
              <a:t>Status: </a:t>
            </a:r>
            <a:r>
              <a:rPr lang="en-US" sz="2100" dirty="0"/>
              <a:t>AWS, and Azure, </a:t>
            </a:r>
            <a:r>
              <a:rPr lang="en-US" sz="2100" dirty="0" err="1"/>
              <a:t>VirtualBox</a:t>
            </a:r>
            <a:r>
              <a:rPr lang="en-US" sz="2100" dirty="0"/>
              <a:t>, Docker need improvements; we focus currently on SDSC Comet and NSF resources that use OpenStack</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77</a:t>
            </a:fld>
            <a:endParaRPr lang="en-US" dirty="0">
              <a:solidFill>
                <a:prstClr val="black"/>
              </a:solidFill>
            </a:endParaRPr>
          </a:p>
        </p:txBody>
      </p:sp>
      <p:sp>
        <p:nvSpPr>
          <p:cNvPr id="5" name="TextBox 4"/>
          <p:cNvSpPr txBox="1"/>
          <p:nvPr/>
        </p:nvSpPr>
        <p:spPr>
          <a:xfrm>
            <a:off x="1905000" y="6208066"/>
            <a:ext cx="5004896" cy="461665"/>
          </a:xfrm>
          <a:prstGeom prst="rect">
            <a:avLst/>
          </a:prstGeom>
          <a:solidFill>
            <a:schemeClr val="tx1"/>
          </a:solidFill>
        </p:spPr>
        <p:txBody>
          <a:bodyPr wrap="none" rtlCol="0">
            <a:spAutoFit/>
          </a:bodyPr>
          <a:lstStyle/>
          <a:p>
            <a:r>
              <a:rPr lang="en-US" b="1" dirty="0">
                <a:solidFill>
                  <a:schemeClr val="tx2"/>
                </a:solidFill>
              </a:rPr>
              <a:t>HPC Cloud Interoperability Layer</a:t>
            </a:r>
          </a:p>
        </p:txBody>
      </p:sp>
      <p:sp>
        <p:nvSpPr>
          <p:cNvPr id="6" name="Date Placeholder 5"/>
          <p:cNvSpPr>
            <a:spLocks noGrp="1"/>
          </p:cNvSpPr>
          <p:nvPr>
            <p:ph type="dt" sz="half" idx="2"/>
          </p:nvPr>
        </p:nvSpPr>
        <p:spPr/>
        <p:txBody>
          <a:bodyPr/>
          <a:lstStyle/>
          <a:p>
            <a:fld id="{A1B6D2B6-1F30-42BC-8E88-B65902A6A6E6}" type="datetime1">
              <a:rPr lang="en-US" smtClean="0">
                <a:solidFill>
                  <a:srgbClr val="000000">
                    <a:tint val="75000"/>
                  </a:srgbClr>
                </a:solidFill>
              </a:rPr>
              <a:t>9/15/2016</a:t>
            </a:fld>
            <a:endParaRPr lang="en-US">
              <a:solidFill>
                <a:srgbClr val="000000">
                  <a:tint val="75000"/>
                </a:srgbClr>
              </a:solidFill>
            </a:endParaRPr>
          </a:p>
        </p:txBody>
      </p:sp>
    </p:spTree>
    <p:extLst>
      <p:ext uri="{BB962C8B-B14F-4D97-AF65-F5344CB8AC3E}">
        <p14:creationId xmlns:p14="http://schemas.microsoft.com/office/powerpoint/2010/main" val="374609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994" y="0"/>
            <a:ext cx="4339046" cy="793180"/>
          </a:xfrm>
        </p:spPr>
        <p:txBody>
          <a:bodyPr/>
          <a:lstStyle/>
          <a:p>
            <a:pPr algn="ctr"/>
            <a:r>
              <a:rPr lang="en-US" sz="2800" dirty="0"/>
              <a:t>Cloudmesh Architecture</a:t>
            </a:r>
          </a:p>
        </p:txBody>
      </p:sp>
      <p:sp>
        <p:nvSpPr>
          <p:cNvPr id="3" name="Content Placeholder 2"/>
          <p:cNvSpPr>
            <a:spLocks noGrp="1"/>
          </p:cNvSpPr>
          <p:nvPr>
            <p:ph idx="1"/>
          </p:nvPr>
        </p:nvSpPr>
        <p:spPr>
          <a:xfrm>
            <a:off x="0" y="3538083"/>
            <a:ext cx="9144000" cy="949325"/>
          </a:xfrm>
        </p:spPr>
        <p:txBody>
          <a:bodyPr/>
          <a:lstStyle/>
          <a:p>
            <a:r>
              <a:rPr lang="en-US" sz="1600" dirty="0"/>
              <a:t>We define a basic virtual cluster which is a set of instances with a common security context</a:t>
            </a:r>
          </a:p>
          <a:p>
            <a:r>
              <a:rPr lang="en-US" sz="1600" dirty="0"/>
              <a:t>We then add basic tools including languages Python Java etc.</a:t>
            </a:r>
          </a:p>
          <a:p>
            <a:r>
              <a:rPr lang="en-US" sz="1600" dirty="0"/>
              <a:t>Then add management tools such as Yarn, </a:t>
            </a:r>
            <a:r>
              <a:rPr lang="en-US" sz="1600" dirty="0" err="1"/>
              <a:t>Mesos</a:t>
            </a:r>
            <a:r>
              <a:rPr lang="en-US" sz="1600" dirty="0"/>
              <a:t>, Storm, </a:t>
            </a:r>
            <a:r>
              <a:rPr lang="en-US" sz="1600" dirty="0" err="1"/>
              <a:t>Slurm</a:t>
            </a:r>
            <a:r>
              <a:rPr lang="en-US" sz="1600" dirty="0"/>
              <a:t> </a:t>
            </a:r>
            <a:r>
              <a:rPr lang="en-US" sz="1600" dirty="0" err="1"/>
              <a:t>etc</a:t>
            </a:r>
            <a:r>
              <a:rPr lang="en-US" sz="1600" dirty="0"/>
              <a:t> …..</a:t>
            </a:r>
          </a:p>
          <a:p>
            <a:r>
              <a:rPr lang="en-US" sz="1600" dirty="0"/>
              <a:t>Then add roles for different HPC-ABDS PaaS subsystems such as Hbase, Spark</a:t>
            </a:r>
          </a:p>
          <a:p>
            <a:pPr lvl="1"/>
            <a:r>
              <a:rPr lang="en-US" sz="1600" dirty="0"/>
              <a:t>There will be dependencies e.g. Storm role uses Zookeeper</a:t>
            </a:r>
          </a:p>
          <a:p>
            <a:r>
              <a:rPr lang="en-US" sz="1600" dirty="0"/>
              <a:t>Any one project picks some of HPC-ABDS PaaS Ansible roles and adds &gt;=1 SaaS that are specific to their project and for example read project data and perform project analytics</a:t>
            </a:r>
          </a:p>
          <a:p>
            <a:r>
              <a:rPr lang="en-US" sz="1600" dirty="0"/>
              <a:t>E.g. there will be an </a:t>
            </a:r>
            <a:r>
              <a:rPr lang="en-US" sz="1600" dirty="0" err="1"/>
              <a:t>OpenCV</a:t>
            </a:r>
            <a:r>
              <a:rPr lang="en-US" sz="1600" dirty="0"/>
              <a:t> role used in Image processing applications</a:t>
            </a:r>
          </a:p>
        </p:txBody>
      </p:sp>
      <p:sp>
        <p:nvSpPr>
          <p:cNvPr id="4" name="Slide Number Placeholder 3"/>
          <p:cNvSpPr>
            <a:spLocks noGrp="1"/>
          </p:cNvSpPr>
          <p:nvPr>
            <p:ph type="sldNum" sz="quarter" idx="12"/>
          </p:nvPr>
        </p:nvSpPr>
        <p:spPr/>
        <p:txBody>
          <a:bodyPr/>
          <a:lstStyle/>
          <a:p>
            <a:fld id="{C4B85148-DB98-4269-ACE6-2DF49F9918C9}" type="slidenum">
              <a:rPr lang="en-US" smtClean="0">
                <a:solidFill>
                  <a:prstClr val="black"/>
                </a:solidFill>
              </a:rPr>
              <a:pPr/>
              <a:t>78</a:t>
            </a:fld>
            <a:endParaRPr lang="en-US" dirty="0">
              <a:solidFill>
                <a:prstClr val="black"/>
              </a:solidFill>
            </a:endParaRPr>
          </a:p>
        </p:txBody>
      </p:sp>
      <p:sp>
        <p:nvSpPr>
          <p:cNvPr id="5" name="Date Placeholder 4"/>
          <p:cNvSpPr>
            <a:spLocks noGrp="1"/>
          </p:cNvSpPr>
          <p:nvPr>
            <p:ph type="dt" sz="half" idx="2"/>
          </p:nvPr>
        </p:nvSpPr>
        <p:spPr/>
        <p:txBody>
          <a:bodyPr/>
          <a:lstStyle/>
          <a:p>
            <a:fld id="{77D56160-CD6A-42A5-9195-5459956F5268}" type="datetime1">
              <a:rPr lang="en-US" smtClean="0">
                <a:solidFill>
                  <a:srgbClr val="000000">
                    <a:tint val="75000"/>
                  </a:srgbClr>
                </a:solidFill>
              </a:rPr>
              <a:t>9/15/2016</a:t>
            </a:fld>
            <a:endParaRPr lang="en-US">
              <a:solidFill>
                <a:srgbClr val="000000">
                  <a:tint val="75000"/>
                </a:srgbClr>
              </a:solidFill>
            </a:endParaRPr>
          </a:p>
        </p:txBody>
      </p:sp>
      <p:pic>
        <p:nvPicPr>
          <p:cNvPr id="6" name="Picture 5"/>
          <p:cNvPicPr>
            <a:picLocks noChangeAspect="1"/>
          </p:cNvPicPr>
          <p:nvPr/>
        </p:nvPicPr>
        <p:blipFill>
          <a:blip r:embed="rId2"/>
          <a:stretch>
            <a:fillRect/>
          </a:stretch>
        </p:blipFill>
        <p:spPr>
          <a:xfrm>
            <a:off x="5029200" y="715482"/>
            <a:ext cx="4019006" cy="2680295"/>
          </a:xfrm>
          <a:prstGeom prst="rect">
            <a:avLst/>
          </a:prstGeom>
        </p:spPr>
      </p:pic>
      <p:pic>
        <p:nvPicPr>
          <p:cNvPr id="7" name="Picture 6"/>
          <p:cNvPicPr>
            <a:picLocks noChangeAspect="1"/>
          </p:cNvPicPr>
          <p:nvPr/>
        </p:nvPicPr>
        <p:blipFill>
          <a:blip r:embed="rId3"/>
          <a:stretch>
            <a:fillRect/>
          </a:stretch>
        </p:blipFill>
        <p:spPr>
          <a:xfrm>
            <a:off x="1172391" y="52919"/>
            <a:ext cx="3429000" cy="3452428"/>
          </a:xfrm>
          <a:prstGeom prst="rect">
            <a:avLst/>
          </a:prstGeom>
        </p:spPr>
      </p:pic>
      <p:sp>
        <p:nvSpPr>
          <p:cNvPr id="8" name="TextBox 7"/>
          <p:cNvSpPr txBox="1"/>
          <p:nvPr/>
        </p:nvSpPr>
        <p:spPr>
          <a:xfrm flipH="1">
            <a:off x="102324" y="2646047"/>
            <a:ext cx="3002281" cy="830997"/>
          </a:xfrm>
          <a:prstGeom prst="rect">
            <a:avLst/>
          </a:prstGeom>
          <a:solidFill>
            <a:schemeClr val="tx2">
              <a:lumMod val="90000"/>
            </a:schemeClr>
          </a:solidFill>
        </p:spPr>
        <p:txBody>
          <a:bodyPr wrap="square" rtlCol="0">
            <a:spAutoFit/>
          </a:bodyPr>
          <a:lstStyle/>
          <a:p>
            <a:r>
              <a:rPr lang="en-US" dirty="0"/>
              <a:t>Software Engineering Process</a:t>
            </a:r>
          </a:p>
        </p:txBody>
      </p:sp>
    </p:spTree>
    <p:extLst>
      <p:ext uri="{BB962C8B-B14F-4D97-AF65-F5344CB8AC3E}">
        <p14:creationId xmlns:p14="http://schemas.microsoft.com/office/powerpoint/2010/main" val="1331413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5462" y="1034029"/>
            <a:ext cx="7772400" cy="1752235"/>
          </a:xfrm>
        </p:spPr>
        <p:txBody>
          <a:bodyPr>
            <a:normAutofit fontScale="90000"/>
          </a:bodyPr>
          <a:lstStyle/>
          <a:p>
            <a:pPr algn="ctr"/>
            <a:br>
              <a:rPr lang="en-US" b="1" dirty="0"/>
            </a:br>
            <a:r>
              <a:rPr lang="en-US" b="1" dirty="0"/>
              <a:t>Summary of </a:t>
            </a:r>
            <a:r>
              <a:rPr lang="en-US" sz="3600" dirty="0"/>
              <a:t>Big Data - Big Simulation </a:t>
            </a:r>
            <a:br>
              <a:rPr lang="en-US" sz="3600" dirty="0"/>
            </a:br>
            <a:r>
              <a:rPr lang="en-US" sz="3600" dirty="0"/>
              <a:t>Convergence?</a:t>
            </a:r>
            <a:br>
              <a:rPr lang="en-US" dirty="0"/>
            </a:br>
            <a:endParaRPr lang="en-US" b="1" dirty="0"/>
          </a:p>
        </p:txBody>
      </p:sp>
      <p:sp>
        <p:nvSpPr>
          <p:cNvPr id="2" name="Subtitle 1"/>
          <p:cNvSpPr>
            <a:spLocks noGrp="1"/>
          </p:cNvSpPr>
          <p:nvPr>
            <p:ph type="subTitle" idx="1"/>
          </p:nvPr>
        </p:nvSpPr>
        <p:spPr>
          <a:xfrm>
            <a:off x="631173" y="2667000"/>
            <a:ext cx="7772400" cy="2133600"/>
          </a:xfrm>
        </p:spPr>
        <p:txBody>
          <a:bodyPr/>
          <a:lstStyle/>
          <a:p>
            <a:r>
              <a:rPr lang="en-US" dirty="0"/>
              <a:t>HPC-Clouds convergence? (easier than converging higher levels in stack)</a:t>
            </a:r>
            <a:br>
              <a:rPr lang="en-US" dirty="0"/>
            </a:br>
            <a:r>
              <a:rPr lang="en-US" dirty="0"/>
              <a:t> </a:t>
            </a:r>
          </a:p>
          <a:p>
            <a:r>
              <a:rPr lang="en-US" dirty="0"/>
              <a:t>Can HPC continue to do it alone?</a:t>
            </a:r>
          </a:p>
          <a:p>
            <a:endParaRPr lang="en-US" sz="2400" dirty="0">
              <a:solidFill>
                <a:schemeClr val="tx1"/>
              </a:solidFill>
            </a:endParaRPr>
          </a:p>
          <a:p>
            <a:r>
              <a:rPr lang="en-US" sz="2400" dirty="0">
                <a:solidFill>
                  <a:schemeClr val="tx1"/>
                </a:solidFill>
              </a:rPr>
              <a:t>Convergence Diamonds</a:t>
            </a:r>
          </a:p>
          <a:p>
            <a:r>
              <a:rPr lang="en-US" sz="2400" dirty="0">
                <a:solidFill>
                  <a:schemeClr val="tx1"/>
                </a:solidFill>
              </a:rPr>
              <a:t>HPC-ABDS Software on differently optimized hardware infrastructure</a:t>
            </a:r>
          </a:p>
        </p:txBody>
      </p:sp>
      <p:sp>
        <p:nvSpPr>
          <p:cNvPr id="3" name="Date Placeholder 2"/>
          <p:cNvSpPr>
            <a:spLocks noGrp="1"/>
          </p:cNvSpPr>
          <p:nvPr>
            <p:ph type="dt" sz="half" idx="10"/>
          </p:nvPr>
        </p:nvSpPr>
        <p:spPr/>
        <p:txBody>
          <a:bodyPr/>
          <a:lstStyle/>
          <a:p>
            <a:fld id="{7A24F8A8-100B-4B03-BE23-C0CF26670155}" type="datetime1">
              <a:rPr lang="en-US" smtClean="0"/>
              <a:t>9/15/2016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79</a:t>
            </a:fld>
            <a:endParaRPr lang="en-US"/>
          </a:p>
        </p:txBody>
      </p:sp>
    </p:spTree>
    <p:extLst>
      <p:ext uri="{BB962C8B-B14F-4D97-AF65-F5344CB8AC3E}">
        <p14:creationId xmlns:p14="http://schemas.microsoft.com/office/powerpoint/2010/main" val="3785299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3600"/>
            <a:ext cx="7772400" cy="1470025"/>
          </a:xfrm>
        </p:spPr>
        <p:txBody>
          <a:bodyPr/>
          <a:lstStyle/>
          <a:p>
            <a:pPr algn="ctr"/>
            <a:r>
              <a:rPr lang="en-US" dirty="0"/>
              <a:t>Application Nexus</a:t>
            </a:r>
          </a:p>
        </p:txBody>
      </p:sp>
      <p:sp>
        <p:nvSpPr>
          <p:cNvPr id="3" name="Subtitle 2"/>
          <p:cNvSpPr>
            <a:spLocks noGrp="1"/>
          </p:cNvSpPr>
          <p:nvPr>
            <p:ph type="subTitle" idx="1"/>
          </p:nvPr>
        </p:nvSpPr>
        <p:spPr/>
        <p:txBody>
          <a:bodyPr/>
          <a:lstStyle/>
          <a:p>
            <a:pPr algn="l"/>
            <a:r>
              <a:rPr lang="en-US" sz="2400" b="1" dirty="0">
                <a:solidFill>
                  <a:schemeClr val="tx1"/>
                </a:solidFill>
              </a:rPr>
              <a:t>Use-case Data and Model</a:t>
            </a:r>
          </a:p>
          <a:p>
            <a:pPr algn="l"/>
            <a:r>
              <a:rPr lang="en-US" sz="2400" b="1" dirty="0">
                <a:solidFill>
                  <a:schemeClr val="tx1"/>
                </a:solidFill>
              </a:rPr>
              <a:t>NIST Collection</a:t>
            </a:r>
          </a:p>
          <a:p>
            <a:pPr algn="l"/>
            <a:r>
              <a:rPr lang="en-US" sz="2400" b="1" dirty="0">
                <a:solidFill>
                  <a:schemeClr val="tx1"/>
                </a:solidFill>
              </a:rPr>
              <a:t>Big Data Ogres</a:t>
            </a:r>
          </a:p>
          <a:p>
            <a:pPr algn="l"/>
            <a:r>
              <a:rPr lang="en-US" sz="2400" b="1" dirty="0">
                <a:solidFill>
                  <a:schemeClr val="tx1"/>
                </a:solidFill>
              </a:rPr>
              <a:t>Convergence Diamonds</a:t>
            </a:r>
          </a:p>
        </p:txBody>
      </p:sp>
      <p:sp>
        <p:nvSpPr>
          <p:cNvPr id="4" name="Date Placeholder 3"/>
          <p:cNvSpPr>
            <a:spLocks noGrp="1"/>
          </p:cNvSpPr>
          <p:nvPr>
            <p:ph type="dt" sz="half" idx="10"/>
          </p:nvPr>
        </p:nvSpPr>
        <p:spPr/>
        <p:txBody>
          <a:bodyPr/>
          <a:lstStyle/>
          <a:p>
            <a:fld id="{71DA85DE-AC7B-437E-8A2F-91C38DEAE343}" type="datetime1">
              <a:rPr lang="en-US" smtClean="0"/>
              <a:t>9/15/2016</a:t>
            </a:fld>
            <a:endParaRPr lang="en-US"/>
          </a:p>
        </p:txBody>
      </p:sp>
      <p:sp>
        <p:nvSpPr>
          <p:cNvPr id="5" name="Slide Number Placeholder 4"/>
          <p:cNvSpPr>
            <a:spLocks noGrp="1"/>
          </p:cNvSpPr>
          <p:nvPr>
            <p:ph type="sldNum" sz="quarter" idx="12"/>
          </p:nvPr>
        </p:nvSpPr>
        <p:spPr/>
        <p:txBody>
          <a:bodyPr/>
          <a:lstStyle/>
          <a:p>
            <a:fld id="{29CB78FB-1415-9B4D-996E-11F146E2B0ED}" type="slidenum">
              <a:rPr lang="en-US" smtClean="0"/>
              <a:t>8</a:t>
            </a:fld>
            <a:endParaRPr lang="en-US"/>
          </a:p>
        </p:txBody>
      </p:sp>
    </p:spTree>
    <p:extLst>
      <p:ext uri="{BB962C8B-B14F-4D97-AF65-F5344CB8AC3E}">
        <p14:creationId xmlns:p14="http://schemas.microsoft.com/office/powerpoint/2010/main" val="35627951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6" y="452120"/>
            <a:ext cx="9144000" cy="6405880"/>
          </a:xfrm>
          <a:noFill/>
        </p:spPr>
        <p:txBody>
          <a:bodyPr/>
          <a:lstStyle/>
          <a:p>
            <a:r>
              <a:rPr lang="en-US" sz="1600" b="1" dirty="0"/>
              <a:t>Applications, Benchmarks and Libraries</a:t>
            </a:r>
          </a:p>
          <a:p>
            <a:pPr lvl="1"/>
            <a:r>
              <a:rPr lang="en-US" sz="1600" dirty="0"/>
              <a:t>51 NIST Big Data Use Cases, 7 Computational Giants of the NRC Massive Data Analysis, 13 Berkeley dwarfs, 7 NAS parallel benchmarks</a:t>
            </a:r>
          </a:p>
          <a:p>
            <a:pPr lvl="1"/>
            <a:r>
              <a:rPr lang="en-US" sz="1600" dirty="0"/>
              <a:t>Unified discussion by separately discussing </a:t>
            </a:r>
            <a:r>
              <a:rPr lang="en-US" sz="1600" b="1" dirty="0"/>
              <a:t>data &amp; model </a:t>
            </a:r>
            <a:r>
              <a:rPr lang="en-US" sz="1600" dirty="0"/>
              <a:t>for each application;</a:t>
            </a:r>
          </a:p>
          <a:p>
            <a:pPr lvl="1"/>
            <a:r>
              <a:rPr lang="en-US" sz="1600" dirty="0"/>
              <a:t>64 facets– Convergence Diamonds -- characterize applications</a:t>
            </a:r>
          </a:p>
          <a:p>
            <a:pPr lvl="1"/>
            <a:r>
              <a:rPr lang="en-US" sz="1600" dirty="0"/>
              <a:t>Characterization identifies hardware and software features for each application across big data, simulation; “complete” set of benchmarks (NIST)</a:t>
            </a:r>
          </a:p>
          <a:p>
            <a:r>
              <a:rPr lang="en-US" sz="1600" b="1" dirty="0"/>
              <a:t>Software Architecture and its implementation</a:t>
            </a:r>
          </a:p>
          <a:p>
            <a:pPr lvl="1"/>
            <a:r>
              <a:rPr lang="en-US" sz="1600" b="1" dirty="0"/>
              <a:t>HPC-ABDS: </a:t>
            </a:r>
            <a:r>
              <a:rPr lang="en-US" sz="1600" dirty="0"/>
              <a:t>Cloud-HPC interoperable software: performance of HPC (High Performance Computing) and the rich functionality of the Apache Big Data Stack. </a:t>
            </a:r>
          </a:p>
          <a:p>
            <a:pPr lvl="1"/>
            <a:r>
              <a:rPr lang="en-US" sz="1600" b="1" dirty="0"/>
              <a:t>Added HPC </a:t>
            </a:r>
            <a:r>
              <a:rPr lang="en-US" sz="1600" dirty="0"/>
              <a:t>to Hadoop, Storm, Heron, Spark; could add to Beam and </a:t>
            </a:r>
            <a:r>
              <a:rPr lang="en-US" sz="1600" dirty="0" err="1"/>
              <a:t>Flink</a:t>
            </a:r>
            <a:endParaRPr lang="en-US" sz="1600" dirty="0"/>
          </a:p>
          <a:p>
            <a:pPr lvl="1"/>
            <a:r>
              <a:rPr lang="en-US" sz="1600" dirty="0"/>
              <a:t>Could work in Apache model contributing code</a:t>
            </a:r>
          </a:p>
          <a:p>
            <a:r>
              <a:rPr lang="en-US" sz="1600" b="1" dirty="0"/>
              <a:t>Run same HPC-ABDS across all </a:t>
            </a:r>
            <a:r>
              <a:rPr lang="en-US" sz="1600" dirty="0"/>
              <a:t>platforms but “data management” nodes have different balance in I/O, Network and Compute from “model” nodes</a:t>
            </a:r>
          </a:p>
          <a:p>
            <a:pPr lvl="1"/>
            <a:r>
              <a:rPr lang="en-US" sz="1600" dirty="0"/>
              <a:t>Optimize to data and model functions as specified by convergence diamonds</a:t>
            </a:r>
          </a:p>
          <a:p>
            <a:pPr lvl="1"/>
            <a:r>
              <a:rPr lang="en-US" sz="1600" dirty="0"/>
              <a:t>Do not optimize for simulation and big data</a:t>
            </a:r>
          </a:p>
          <a:p>
            <a:r>
              <a:rPr lang="en-US" sz="1600" b="1" dirty="0"/>
              <a:t>Convergence Language: </a:t>
            </a:r>
            <a:r>
              <a:rPr lang="en-US" sz="1600" dirty="0"/>
              <a:t>Make C++, Java, Scala, Python (R) … perform well</a:t>
            </a:r>
          </a:p>
          <a:p>
            <a:r>
              <a:rPr lang="en-US" sz="1600" b="1" dirty="0"/>
              <a:t>Training: </a:t>
            </a:r>
            <a:r>
              <a:rPr lang="en-US" sz="1600" dirty="0"/>
              <a:t>Students prefer to learn Big Data rather than HPC</a:t>
            </a:r>
          </a:p>
          <a:p>
            <a:r>
              <a:rPr lang="en-US" sz="1600" b="1" dirty="0"/>
              <a:t>Sustainability: </a:t>
            </a:r>
            <a:r>
              <a:rPr lang="en-US" sz="1600" dirty="0"/>
              <a:t>research/HPC communities cannot afford to develop everything (hardware and software) from scratch</a:t>
            </a:r>
          </a:p>
        </p:txBody>
      </p:sp>
      <p:sp>
        <p:nvSpPr>
          <p:cNvPr id="2" name="Title 1"/>
          <p:cNvSpPr>
            <a:spLocks noGrp="1"/>
          </p:cNvSpPr>
          <p:nvPr>
            <p:ph type="title"/>
          </p:nvPr>
        </p:nvSpPr>
        <p:spPr>
          <a:xfrm>
            <a:off x="0" y="0"/>
            <a:ext cx="9144000" cy="533400"/>
          </a:xfrm>
        </p:spPr>
        <p:txBody>
          <a:bodyPr/>
          <a:lstStyle/>
          <a:p>
            <a:pPr algn="ctr"/>
            <a:r>
              <a:rPr lang="en-US" sz="3100" dirty="0"/>
              <a:t>General Aspects of Big Data HPC Convergence</a:t>
            </a:r>
          </a:p>
        </p:txBody>
      </p:sp>
      <p:sp>
        <p:nvSpPr>
          <p:cNvPr id="4" name="Date Placeholder 3"/>
          <p:cNvSpPr>
            <a:spLocks noGrp="1"/>
          </p:cNvSpPr>
          <p:nvPr>
            <p:ph type="dt" sz="half" idx="2"/>
          </p:nvPr>
        </p:nvSpPr>
        <p:spPr/>
        <p:txBody>
          <a:bodyPr/>
          <a:lstStyle/>
          <a:p>
            <a:fld id="{4FF11076-7471-47B3-8B53-7764AB82EA3C}" type="datetime1">
              <a:rPr lang="en-US" smtClean="0">
                <a:solidFill>
                  <a:srgbClr val="000000">
                    <a:tint val="75000"/>
                  </a:srgbClr>
                </a:solidFill>
              </a:rPr>
              <a:t>9/15/2016</a:t>
            </a:fld>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C4B85148-DB98-4269-ACE6-2DF49F9918C9}"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31218807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27" y="23568"/>
            <a:ext cx="8382000" cy="951801"/>
          </a:xfrm>
        </p:spPr>
        <p:txBody>
          <a:bodyPr/>
          <a:lstStyle/>
          <a:p>
            <a:pPr algn="ctr"/>
            <a:r>
              <a:rPr lang="en-US" dirty="0"/>
              <a:t>Typical Convergence Architecture</a:t>
            </a:r>
          </a:p>
        </p:txBody>
      </p:sp>
      <p:sp>
        <p:nvSpPr>
          <p:cNvPr id="3" name="Content Placeholder 2"/>
          <p:cNvSpPr>
            <a:spLocks noGrp="1"/>
          </p:cNvSpPr>
          <p:nvPr>
            <p:ph idx="1"/>
          </p:nvPr>
        </p:nvSpPr>
        <p:spPr>
          <a:xfrm>
            <a:off x="152400" y="650323"/>
            <a:ext cx="8868635" cy="880885"/>
          </a:xfrm>
        </p:spPr>
        <p:txBody>
          <a:bodyPr/>
          <a:lstStyle/>
          <a:p>
            <a:r>
              <a:rPr lang="en-US" dirty="0"/>
              <a:t>Running </a:t>
            </a:r>
            <a:r>
              <a:rPr lang="en-US" b="1" dirty="0"/>
              <a:t>same HPC-ABDS software </a:t>
            </a:r>
            <a:r>
              <a:rPr lang="en-US" dirty="0"/>
              <a:t>across all platforms but data management machine has different balance in I/O, Network and Compute from “model” machine</a:t>
            </a:r>
          </a:p>
          <a:p>
            <a:pPr lvl="1"/>
            <a:r>
              <a:rPr lang="en-US" dirty="0"/>
              <a:t>Note data storage approach: HDFS v. Object Store v. </a:t>
            </a:r>
            <a:r>
              <a:rPr lang="en-US" dirty="0" err="1"/>
              <a:t>Lustre</a:t>
            </a:r>
            <a:r>
              <a:rPr lang="en-US" dirty="0"/>
              <a:t> style file systems is still rather unclear</a:t>
            </a:r>
          </a:p>
          <a:p>
            <a:r>
              <a:rPr lang="en-US" b="1" dirty="0"/>
              <a:t>The Model </a:t>
            </a:r>
            <a:r>
              <a:rPr lang="en-US" dirty="0"/>
              <a:t>behaves similarly whether from </a:t>
            </a:r>
            <a:r>
              <a:rPr lang="en-US" b="1" dirty="0"/>
              <a:t>Big Data or Big Simulation</a:t>
            </a:r>
            <a:r>
              <a:rPr lang="en-US" dirty="0"/>
              <a:t>.</a:t>
            </a:r>
          </a:p>
        </p:txBody>
      </p:sp>
      <p:sp>
        <p:nvSpPr>
          <p:cNvPr id="4" name="Slide Number Placeholder 3"/>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4B85148-DB98-4269-ACE6-2DF49F9918C9}"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81</a:t>
            </a:fld>
            <a:endParaRPr kumimoji="0" lang="en-US" sz="1800" b="0" i="0" u="none" strike="noStrike" kern="0" cap="none" spc="0" normalizeH="0" baseline="0" noProof="0" dirty="0">
              <a:ln>
                <a:noFill/>
              </a:ln>
              <a:solidFill>
                <a:prstClr val="black"/>
              </a:solidFill>
              <a:effectLst/>
              <a:uLnTx/>
              <a:uFillTx/>
            </a:endParaRPr>
          </a:p>
        </p:txBody>
      </p:sp>
      <p:sp>
        <p:nvSpPr>
          <p:cNvPr id="5" name="Date Placeholder 4"/>
          <p:cNvSpPr>
            <a:spLocks noGrp="1"/>
          </p:cNvSpPr>
          <p:nvPr>
            <p:ph type="dt" sz="half" idx="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40BCE6B-44ED-424F-9FAA-6FE2C9C36DAD}" type="datetime1">
              <a:rPr kumimoji="0" lang="en-US" sz="1800" b="0" i="0" u="none" strike="noStrike" kern="0" cap="none" spc="0" normalizeH="0" baseline="0" noProof="0" smtClean="0">
                <a:ln>
                  <a:noFill/>
                </a:ln>
                <a:solidFill>
                  <a:srgbClr val="000000">
                    <a:tint val="75000"/>
                  </a:srgbClr>
                </a:solidFill>
                <a:effectLst/>
                <a:uLnTx/>
                <a:uFillTx/>
              </a:rPr>
              <a:t>9/15/2016</a:t>
            </a:fld>
            <a:endParaRPr kumimoji="0" lang="en-US" sz="1800" b="0" i="0" u="none" strike="noStrike" kern="0" cap="none" spc="0" normalizeH="0" baseline="0" noProof="0">
              <a:ln>
                <a:noFill/>
              </a:ln>
              <a:solidFill>
                <a:srgbClr val="000000">
                  <a:tint val="75000"/>
                </a:srgbClr>
              </a:solidFill>
              <a:effectLst/>
              <a:uLnTx/>
              <a:uFillTx/>
            </a:endParaRPr>
          </a:p>
        </p:txBody>
      </p:sp>
      <p:grpSp>
        <p:nvGrpSpPr>
          <p:cNvPr id="8" name="Group 7"/>
          <p:cNvGrpSpPr/>
          <p:nvPr/>
        </p:nvGrpSpPr>
        <p:grpSpPr>
          <a:xfrm>
            <a:off x="1406781" y="2791636"/>
            <a:ext cx="6102546" cy="3927828"/>
            <a:chOff x="1406781" y="2791636"/>
            <a:chExt cx="6102546" cy="3927828"/>
          </a:xfrm>
        </p:grpSpPr>
        <p:grpSp>
          <p:nvGrpSpPr>
            <p:cNvPr id="7" name="Group 6"/>
            <p:cNvGrpSpPr/>
            <p:nvPr/>
          </p:nvGrpSpPr>
          <p:grpSpPr>
            <a:xfrm>
              <a:off x="1413327" y="3581400"/>
              <a:ext cx="6096000" cy="3138064"/>
              <a:chOff x="1143000" y="1981200"/>
              <a:chExt cx="6096000" cy="3138064"/>
            </a:xfrm>
          </p:grpSpPr>
          <p:sp>
            <p:nvSpPr>
              <p:cNvPr id="6" name="Rectangle 5"/>
              <p:cNvSpPr/>
              <p:nvPr/>
            </p:nvSpPr>
            <p:spPr bwMode="auto">
              <a:xfrm>
                <a:off x="1143000" y="1981200"/>
                <a:ext cx="6096000" cy="305978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grpSp>
            <p:nvGrpSpPr>
              <p:cNvPr id="9" name="Group 8"/>
              <p:cNvGrpSpPr/>
              <p:nvPr/>
            </p:nvGrpSpPr>
            <p:grpSpPr>
              <a:xfrm>
                <a:off x="1218774" y="2121526"/>
                <a:ext cx="5924975" cy="2997738"/>
                <a:chOff x="2831085" y="4852658"/>
                <a:chExt cx="3476153" cy="1598110"/>
              </a:xfrm>
            </p:grpSpPr>
            <p:pic>
              <p:nvPicPr>
                <p:cNvPr id="11" name="Picture 10"/>
                <p:cNvPicPr>
                  <a:picLocks noChangeAspect="1"/>
                </p:cNvPicPr>
                <p:nvPr/>
              </p:nvPicPr>
              <p:blipFill>
                <a:blip r:embed="rId2"/>
                <a:stretch>
                  <a:fillRect/>
                </a:stretch>
              </p:blipFill>
              <p:spPr>
                <a:xfrm>
                  <a:off x="2831085" y="4852658"/>
                  <a:ext cx="1559433" cy="1556381"/>
                </a:xfrm>
                <a:prstGeom prst="rect">
                  <a:avLst/>
                </a:prstGeom>
              </p:spPr>
            </p:pic>
            <p:pic>
              <p:nvPicPr>
                <p:cNvPr id="12" name="Picture 11"/>
                <p:cNvPicPr>
                  <a:picLocks noChangeAspect="1"/>
                </p:cNvPicPr>
                <p:nvPr/>
              </p:nvPicPr>
              <p:blipFill>
                <a:blip r:embed="rId3"/>
                <a:stretch>
                  <a:fillRect/>
                </a:stretch>
              </p:blipFill>
              <p:spPr>
                <a:xfrm>
                  <a:off x="4769213" y="4852658"/>
                  <a:ext cx="1538025" cy="1598110"/>
                </a:xfrm>
                <a:prstGeom prst="rect">
                  <a:avLst/>
                </a:prstGeom>
              </p:spPr>
            </p:pic>
            <p:sp>
              <p:nvSpPr>
                <p:cNvPr id="13" name="Left-Right Arrow 12"/>
                <p:cNvSpPr/>
                <p:nvPr/>
              </p:nvSpPr>
              <p:spPr>
                <a:xfrm>
                  <a:off x="4284669" y="5113730"/>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4" name="Left-Right Arrow 13"/>
                <p:cNvSpPr/>
                <p:nvPr/>
              </p:nvSpPr>
              <p:spPr>
                <a:xfrm>
                  <a:off x="4284668" y="5501855"/>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sp>
              <p:nvSpPr>
                <p:cNvPr id="15" name="Left-Right Arrow 14"/>
                <p:cNvSpPr/>
                <p:nvPr/>
              </p:nvSpPr>
              <p:spPr>
                <a:xfrm>
                  <a:off x="4284668" y="5893777"/>
                  <a:ext cx="587369" cy="220637"/>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endParaRPr>
                </a:p>
              </p:txBody>
            </p:sp>
          </p:grpSp>
        </p:grpSp>
        <p:sp>
          <p:nvSpPr>
            <p:cNvPr id="10" name="TextBox 9"/>
            <p:cNvSpPr txBox="1"/>
            <p:nvPr/>
          </p:nvSpPr>
          <p:spPr>
            <a:xfrm>
              <a:off x="1406781" y="2791636"/>
              <a:ext cx="6062878" cy="769441"/>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Data</a:t>
              </a:r>
              <a:r>
                <a:rPr kumimoji="0" lang="en-US" sz="2000" b="0" i="0" u="none" strike="noStrike" kern="0" cap="none" spc="0" normalizeH="0" baseline="0" noProof="0" dirty="0">
                  <a:ln>
                    <a:noFill/>
                  </a:ln>
                  <a:solidFill>
                    <a:sysClr val="windowText" lastClr="000000"/>
                  </a:solidFill>
                  <a:effectLst/>
                  <a:uLnTx/>
                  <a:uFillTx/>
                </a:rPr>
                <a:t> Management                </a:t>
              </a:r>
              <a:r>
                <a:rPr kumimoji="0" lang="en-US" sz="2400" b="1" i="0" u="none" strike="noStrike" kern="0" cap="none" spc="0" normalizeH="0" baseline="0" noProof="0" dirty="0">
                  <a:ln>
                    <a:noFill/>
                  </a:ln>
                  <a:solidFill>
                    <a:sysClr val="windowText" lastClr="000000"/>
                  </a:solidFill>
                  <a:effectLst/>
                  <a:uLnTx/>
                  <a:uFillTx/>
                </a:rPr>
                <a:t>Model</a:t>
              </a:r>
              <a:r>
                <a:rPr kumimoji="0" lang="en-US" sz="2000" b="0" i="0" u="none" strike="noStrike" kern="0" cap="none" spc="0" normalizeH="0" baseline="0" noProof="0" dirty="0">
                  <a:ln>
                    <a:noFill/>
                  </a:ln>
                  <a:solidFill>
                    <a:sysClr val="windowText" lastClr="000000"/>
                  </a:solidFill>
                  <a:effectLst/>
                  <a:uLnTx/>
                  <a:uFillTx/>
                </a:rPr>
                <a:t> for Big Data </a:t>
              </a:r>
              <a:br>
                <a:rPr kumimoji="0" lang="en-US" sz="2000" b="0" i="0" u="none" strike="noStrike" kern="0" cap="none" spc="0" normalizeH="0" baseline="0" noProof="0" dirty="0">
                  <a:ln>
                    <a:noFill/>
                  </a:ln>
                  <a:solidFill>
                    <a:sysClr val="windowText" lastClr="000000"/>
                  </a:solidFill>
                  <a:effectLst/>
                  <a:uLnTx/>
                  <a:uFillTx/>
                </a:rPr>
              </a:br>
              <a:r>
                <a:rPr kumimoji="0" lang="en-US" sz="2000" b="0" i="0" u="none" strike="noStrike" kern="0" cap="none" spc="0" normalizeH="0" baseline="0" noProof="0" dirty="0">
                  <a:ln>
                    <a:noFill/>
                  </a:ln>
                  <a:solidFill>
                    <a:sysClr val="windowText" lastClr="000000"/>
                  </a:solidFill>
                  <a:effectLst/>
                  <a:uLnTx/>
                  <a:uFillTx/>
                </a:rPr>
                <a:t>                                                     and Big Simulation</a:t>
              </a:r>
            </a:p>
          </p:txBody>
        </p:sp>
      </p:grpSp>
    </p:spTree>
    <p:extLst>
      <p:ext uri="{BB962C8B-B14F-4D97-AF65-F5344CB8AC3E}">
        <p14:creationId xmlns:p14="http://schemas.microsoft.com/office/powerpoint/2010/main" val="655735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9" y="-139499"/>
            <a:ext cx="9248775" cy="828675"/>
          </a:xfrm>
        </p:spPr>
        <p:txBody>
          <a:bodyPr/>
          <a:lstStyle/>
          <a:p>
            <a:pPr algn="ctr"/>
            <a:r>
              <a:rPr lang="en-US" sz="2800" dirty="0"/>
              <a:t>Data and Model in Big Data and Simulations I</a:t>
            </a:r>
          </a:p>
        </p:txBody>
      </p:sp>
      <p:sp>
        <p:nvSpPr>
          <p:cNvPr id="3" name="Content Placeholder 2"/>
          <p:cNvSpPr>
            <a:spLocks noGrp="1"/>
          </p:cNvSpPr>
          <p:nvPr>
            <p:ph idx="1"/>
          </p:nvPr>
        </p:nvSpPr>
        <p:spPr>
          <a:xfrm>
            <a:off x="-15089" y="533400"/>
            <a:ext cx="9133490" cy="5562600"/>
          </a:xfrm>
          <a:noFill/>
        </p:spPr>
        <p:txBody>
          <a:bodyPr/>
          <a:lstStyle/>
          <a:p>
            <a:pPr>
              <a:spcBef>
                <a:spcPts val="600"/>
              </a:spcBef>
            </a:pPr>
            <a:r>
              <a:rPr lang="en-US" sz="2300" dirty="0"/>
              <a:t>Need to discuss </a:t>
            </a:r>
            <a:r>
              <a:rPr lang="en-US" sz="2300" b="1" dirty="0">
                <a:solidFill>
                  <a:srgbClr val="C00000"/>
                </a:solidFill>
              </a:rPr>
              <a:t>Data </a:t>
            </a:r>
            <a:r>
              <a:rPr lang="en-US" sz="2300" dirty="0"/>
              <a:t>and </a:t>
            </a:r>
            <a:r>
              <a:rPr lang="en-US" sz="2300" b="1" dirty="0">
                <a:solidFill>
                  <a:srgbClr val="C00000"/>
                </a:solidFill>
              </a:rPr>
              <a:t>Model</a:t>
            </a:r>
            <a:r>
              <a:rPr lang="en-US" sz="2300" dirty="0"/>
              <a:t> as problems have both intermingled, but we can get insight by separating which allows better understanding of </a:t>
            </a:r>
            <a:r>
              <a:rPr lang="en-US" sz="2300" b="1" dirty="0">
                <a:solidFill>
                  <a:srgbClr val="C00000"/>
                </a:solidFill>
              </a:rPr>
              <a:t>Big Data - Big Simulation “convergence” (or differences!)</a:t>
            </a:r>
          </a:p>
          <a:p>
            <a:pPr>
              <a:spcBef>
                <a:spcPts val="600"/>
              </a:spcBef>
            </a:pPr>
            <a:r>
              <a:rPr lang="en-US" sz="2300" dirty="0"/>
              <a:t>The</a:t>
            </a:r>
            <a:r>
              <a:rPr lang="en-US" sz="2300" b="1" dirty="0">
                <a:solidFill>
                  <a:srgbClr val="C00000"/>
                </a:solidFill>
              </a:rPr>
              <a:t> Model</a:t>
            </a:r>
            <a:r>
              <a:rPr lang="en-US" sz="2300" dirty="0"/>
              <a:t> is a user construction and it has a “</a:t>
            </a:r>
            <a:r>
              <a:rPr lang="en-US" sz="2300" b="1" dirty="0">
                <a:solidFill>
                  <a:srgbClr val="C00000"/>
                </a:solidFill>
              </a:rPr>
              <a:t>concept</a:t>
            </a:r>
            <a:r>
              <a:rPr lang="en-US" sz="2300" dirty="0"/>
              <a:t>”,</a:t>
            </a:r>
            <a:r>
              <a:rPr lang="en-US" sz="2300" b="1" dirty="0">
                <a:solidFill>
                  <a:srgbClr val="C00000"/>
                </a:solidFill>
              </a:rPr>
              <a:t> parameters </a:t>
            </a:r>
            <a:r>
              <a:rPr lang="en-US" sz="2300" dirty="0"/>
              <a:t>and gives</a:t>
            </a:r>
            <a:r>
              <a:rPr lang="en-US" sz="2300" b="1" dirty="0">
                <a:solidFill>
                  <a:srgbClr val="C00000"/>
                </a:solidFill>
              </a:rPr>
              <a:t> results </a:t>
            </a:r>
            <a:r>
              <a:rPr lang="en-US" sz="2300" dirty="0"/>
              <a:t>determined by the computation. We use term “model” in a general fashion to cover all of these.</a:t>
            </a:r>
          </a:p>
          <a:p>
            <a:pPr>
              <a:spcBef>
                <a:spcPts val="600"/>
              </a:spcBef>
            </a:pPr>
            <a:r>
              <a:rPr lang="en-US" sz="2300" b="1" dirty="0">
                <a:solidFill>
                  <a:srgbClr val="C00000"/>
                </a:solidFill>
              </a:rPr>
              <a:t>Big Data </a:t>
            </a:r>
            <a:r>
              <a:rPr lang="en-US" sz="2300" dirty="0"/>
              <a:t>problems</a:t>
            </a:r>
            <a:r>
              <a:rPr lang="en-US" sz="2300" b="1" dirty="0">
                <a:solidFill>
                  <a:srgbClr val="C00000"/>
                </a:solidFill>
              </a:rPr>
              <a:t> </a:t>
            </a:r>
            <a:r>
              <a:rPr lang="en-US" sz="2300" dirty="0"/>
              <a:t>can be broken up into </a:t>
            </a:r>
            <a:r>
              <a:rPr lang="en-US" sz="2300" b="1" dirty="0">
                <a:solidFill>
                  <a:srgbClr val="C00000"/>
                </a:solidFill>
              </a:rPr>
              <a:t>Data </a:t>
            </a:r>
            <a:r>
              <a:rPr lang="en-US" sz="2300" dirty="0"/>
              <a:t>and </a:t>
            </a:r>
            <a:r>
              <a:rPr lang="en-US" sz="2300" b="1" dirty="0">
                <a:solidFill>
                  <a:srgbClr val="C00000"/>
                </a:solidFill>
              </a:rPr>
              <a:t>Model</a:t>
            </a:r>
          </a:p>
          <a:p>
            <a:pPr lvl="1">
              <a:spcBef>
                <a:spcPts val="600"/>
              </a:spcBef>
            </a:pPr>
            <a:r>
              <a:rPr lang="en-US" dirty="0"/>
              <a:t>For </a:t>
            </a:r>
            <a:r>
              <a:rPr lang="en-US" b="1" dirty="0">
                <a:solidFill>
                  <a:srgbClr val="C00000"/>
                </a:solidFill>
              </a:rPr>
              <a:t>clustering, </a:t>
            </a:r>
            <a:r>
              <a:rPr lang="en-US" dirty="0"/>
              <a:t>the model parameters are cluster centers while the data is set of points to be clustered</a:t>
            </a:r>
          </a:p>
          <a:p>
            <a:pPr lvl="1">
              <a:spcBef>
                <a:spcPts val="600"/>
              </a:spcBef>
            </a:pPr>
            <a:r>
              <a:rPr lang="en-US" dirty="0"/>
              <a:t>For </a:t>
            </a:r>
            <a:r>
              <a:rPr lang="en-US" b="1" dirty="0">
                <a:solidFill>
                  <a:srgbClr val="C00000"/>
                </a:solidFill>
              </a:rPr>
              <a:t>queries</a:t>
            </a:r>
            <a:r>
              <a:rPr lang="en-US" dirty="0"/>
              <a:t>, the model is structure of database and results of this query while the data is whole database queried and SQL query </a:t>
            </a:r>
          </a:p>
          <a:p>
            <a:pPr lvl="1">
              <a:spcBef>
                <a:spcPts val="600"/>
              </a:spcBef>
            </a:pPr>
            <a:r>
              <a:rPr lang="en-US" dirty="0"/>
              <a:t>For </a:t>
            </a:r>
            <a:r>
              <a:rPr lang="en-US" b="1" dirty="0">
                <a:solidFill>
                  <a:srgbClr val="C00000"/>
                </a:solidFill>
              </a:rPr>
              <a:t>deep learning </a:t>
            </a:r>
            <a:r>
              <a:rPr lang="en-US" dirty="0"/>
              <a:t>with ImageNet, the model is chosen network with model parameters as the network link weights. The data is set of images used for training or classification</a:t>
            </a:r>
          </a:p>
        </p:txBody>
      </p:sp>
      <p:sp>
        <p:nvSpPr>
          <p:cNvPr id="4" name="Slide Number Placeholder 3"/>
          <p:cNvSpPr>
            <a:spLocks noGrp="1"/>
          </p:cNvSpPr>
          <p:nvPr>
            <p:ph type="sldNum" sz="quarter" idx="12"/>
          </p:nvPr>
        </p:nvSpPr>
        <p:spPr>
          <a:xfrm>
            <a:off x="8305800" y="6172200"/>
            <a:ext cx="656771" cy="293913"/>
          </a:xfrm>
        </p:spPr>
        <p:txBody>
          <a:bodyPr/>
          <a:lstStyle/>
          <a:p>
            <a:fld id="{C4B85148-DB98-4269-ACE6-2DF49F9918C9}"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sz="half" idx="2"/>
          </p:nvPr>
        </p:nvSpPr>
        <p:spPr/>
        <p:txBody>
          <a:bodyPr/>
          <a:lstStyle/>
          <a:p>
            <a:fld id="{CD455AF5-1BF9-455B-A7CD-E58AEC8EFD8E}" type="datetime1">
              <a:rPr lang="en-US" smtClean="0"/>
              <a:t>9/15/2016</a:t>
            </a:fld>
            <a:endParaRPr lang="en-US"/>
          </a:p>
        </p:txBody>
      </p:sp>
    </p:spTree>
    <p:extLst>
      <p:ext uri="{BB962C8B-B14F-4D97-AF65-F5344CB8AC3E}">
        <p14:creationId xmlns:p14="http://schemas.microsoft.com/office/powerpoint/2010/main" val="26564441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8.0&quot;&gt;&lt;object type=&quot;1&quot; unique_id=&quot;10001&quot;&gt;&lt;object type=&quot;2&quot; unique_id=&quot;403135&quot;&gt;&lt;object type=&quot;3&quot; unique_id=&quot;592686&quot;&gt;&lt;property id=&quot;20148&quot; value=&quot;5&quot;/&gt;&lt;property id=&quot;20300&quot; value=&quot;Slide 7 - &amp;quot;HPC-ABDS Mapping of Activities&amp;quot;&quot;/&gt;&lt;property id=&quot;20307&quot; value=&quot;337&quot;/&gt;&lt;/object&gt;&lt;object type=&quot;3&quot; unique_id=&quot;605784&quot;&gt;&lt;property id=&quot;20148&quot; value=&quot;5&quot;/&gt;&lt;property id=&quot;20300&quot; value=&quot;Slide 9 - &amp;quot;Java MPI performs better than Threads 128 24-core Haswell nodes on SPIDAL DA-MDS Code&amp;quot;&quot;/&gt;&lt;property id=&quot;20307&quot; value=&quot;339&quot;/&gt;&lt;/object&gt;&lt;object type=&quot;3&quot; unique_id=&quot;605787&quot;&gt;&lt;property id=&quot;20148&quot; value=&quot;5&quot;/&gt;&lt;property id=&quot;20300&quot; value=&quot;Slide 3 - &amp;quot;Big Data - Big Simulation (Exascale) Convergence&amp;quot;&quot;/&gt;&lt;property id=&quot;20307&quot; value=&quot;375&quot;/&gt;&lt;/object&gt;&lt;object type=&quot;3&quot; unique_id=&quot;605788&quot;&gt;&lt;property id=&quot;20148&quot; value=&quot;5&quot;/&gt;&lt;property id=&quot;20300&quot; value=&quot;Slide 5 - &amp;quot;6 Forms of MapReduce  Cover “all” circumstances  Describes  - Problem (Model     reflecting data)  - Machine  - Sof&quot;/&gt;&lt;property id=&quot;20307&quot; value=&quot;377&quot;/&gt;&lt;/object&gt;&lt;object type=&quot;3&quot; unique_id=&quot;605789&quot;&gt;&lt;property id=&quot;20148&quot; value=&quot;5&quot;/&gt;&lt;property id=&quot;20300&quot; value=&quot;Slide 8&quot;/&gt;&lt;property id=&quot;20307&quot; value=&quot;378&quot;/&gt;&lt;/object&gt;&lt;object type=&quot;3&quot; unique_id=&quot;605790&quot;&gt;&lt;property id=&quot;20148&quot; value=&quot;5&quot;/&gt;&lt;property id=&quot;20300&quot; value=&quot;Slide 10 - &amp;quot;MIDAS: Software Activities in DIBBS&amp;quot;&quot;/&gt;&lt;property id=&quot;20307&quot; value=&quot;365&quot;/&gt;&lt;/object&gt;&lt;object type=&quot;3&quot; unique_id=&quot;605791&quot;&gt;&lt;property id=&quot;20148&quot; value=&quot;5&quot;/&gt;&lt;property id=&quot;20300&quot; value=&quot;Slide 11 - &amp;quot;Cloudmesh Client&amp;quot;&quot;/&gt;&lt;property id=&quot;20307&quot; value=&quot;354&quot;/&gt;&lt;/object&gt;&lt;object type=&quot;3&quot; unique_id=&quot;605792&quot;&gt;&lt;property id=&quot;20148&quot; value=&quot;5&quot;/&gt;&lt;property id=&quot;20300&quot; value=&quot;Slide 12 - &amp;quot;Cloudmesh Client - Architecture&amp;quot;&quot;/&gt;&lt;property id=&quot;20307&quot; value=&quot;355&quot;/&gt;&lt;/object&gt;&lt;object type=&quot;3&quot; unique_id=&quot;605793&quot;&gt;&lt;property id=&quot;20148&quot; value=&quot;5&quot;/&gt;&lt;property id=&quot;20300&quot; value=&quot;Slide 13 - &amp;quot;Cloudmesh Client – OSG management&amp;quot;&quot;/&gt;&lt;property id=&quot;20307&quot; value=&quot;360&quot;/&gt;&lt;/object&gt;&lt;object type=&quot;3&quot; unique_id=&quot;605794&quot;&gt;&lt;property id=&quot;20148&quot; value=&quot;5&quot;/&gt;&lt;property id=&quot;20300&quot; value=&quot;Slide 14 - &amp;quot;Cloudmesh Client –  In support of Experiment Workflow &amp;quot;&quot;/&gt;&lt;property id=&quot;20307&quot; value=&quot;361&quot;/&gt;&lt;/object&gt;&lt;object type=&quot;3&quot; unique_id=&quot;605795&quot;&gt;&lt;property id=&quot;20148&quot; value=&quot;5&quot;/&gt;&lt;property id=&quot;20300&quot; value=&quot;Slide 15 - &amp;quot;Pilot-Hadoop/Spark Architecture&amp;quot;&quot;/&gt;&lt;property id=&quot;20307&quot; value=&quot;366&quot;/&gt;&lt;/object&gt;&lt;object type=&quot;3&quot; unique_id=&quot;605796&quot;&gt;&lt;property id=&quot;20148&quot; value=&quot;5&quot;/&gt;&lt;property id=&quot;20300&quot; value=&quot;Slide 16 - &amp;quot;Pilot-Hadoop Example&amp;quot;&quot;/&gt;&lt;property id=&quot;20307&quot; value=&quot;367&quot;/&gt;&lt;/object&gt;&lt;object type=&quot;3&quot; unique_id=&quot;605797&quot;&gt;&lt;property id=&quot;20148&quot; value=&quot;5&quot;/&gt;&lt;property id=&quot;20300&quot; value=&quot;Slide 17 - &amp;quot;Pilot-Data/Memory for Iterative  Processing&amp;quot;&quot;/&gt;&lt;property id=&quot;20307&quot; value=&quot;368&quot;/&gt;&lt;/object&gt;&lt;object type=&quot;3&quot; unique_id=&quot;605798&quot;&gt;&lt;property id=&quot;20148&quot; value=&quot;5&quot;/&gt;&lt;property id=&quot;20300&quot; value=&quot;Slide 18 - &amp;quot;Harp Implementations &amp;quot;&quot;/&gt;&lt;property id=&quot;20307&quot; value=&quot;380&quot;/&gt;&lt;/object&gt;&lt;object type=&quot;3&quot; unique_id=&quot;605799&quot;&gt;&lt;property id=&quot;20148&quot; value=&quot;5&quot;/&gt;&lt;property id=&quot;20300&quot; value=&quot;Slide 19&quot;/&gt;&lt;property id=&quot;20307&quot; value=&quot;379&quot;/&gt;&lt;/object&gt;&lt;object type=&quot;3&quot; unique_id=&quot;605800&quot;&gt;&lt;property id=&quot;20148&quot; value=&quot;5&quot;/&gt;&lt;property id=&quot;20300&quot; value=&quot;Slide 20 - &amp;quot;Harp LDA on Big Red II Supercomputer (Cray)&amp;quot;&quot;/&gt;&lt;property id=&quot;20307&quot; value=&quot;381&quot;/&gt;&lt;/object&gt;&lt;object type=&quot;3&quot; unique_id=&quot;605801&quot;&gt;&lt;property id=&quot;20148&quot; value=&quot;5&quot;/&gt;&lt;property id=&quot;20300&quot; value=&quot;Slide 21 - &amp;quot;SPIDAL Algorithms – Subgraph mining&amp;quot;&quot;/&gt;&lt;property id=&quot;20307&quot; value=&quot;345&quot;/&gt;&lt;/object&gt;&lt;object type=&quot;3&quot; unique_id=&quot;605802&quot;&gt;&lt;property id=&quot;20148&quot; value=&quot;5&quot;/&gt;&lt;property id=&quot;20300&quot; value=&quot;Slide 22 - &amp;quot;SPIDAL Algorithms – Random Graph Generation&amp;quot;&quot;/&gt;&lt;property id=&quot;20307&quot; value=&quot;362&quot;/&gt;&lt;/object&gt;&lt;object type=&quot;3&quot; unique_id=&quot;605803&quot;&gt;&lt;property id=&quot;20148&quot; value=&quot;5&quot;/&gt;&lt;property id=&quot;20300&quot; value=&quot;Slide 23 - &amp;quot;SPIDAL Algorithms – Triangle Counting&amp;quot;&quot;/&gt;&lt;property id=&quot;20307&quot; value=&quot;363&quot;/&gt;&lt;/object&gt;&lt;object type=&quot;3&quot; unique_id=&quot;605804&quot;&gt;&lt;property id=&quot;20148&quot; value=&quot;5&quot;/&gt;&lt;property id=&quot;20300&quot; value=&quot;Slide 24 - &amp;quot;SPIDAL Algorithms – Core I&amp;quot;&quot;/&gt;&lt;property id=&quot;20307&quot; value=&quot;342&quot;/&gt;&lt;/object&gt;&lt;object type=&quot;3&quot; unique_id=&quot;605805&quot;&gt;&lt;property id=&quot;20148&quot; value=&quot;5&quot;/&gt;&lt;property id=&quot;20300&quot; value=&quot;Slide 25 - &amp;quot;SPIDAL Algorithms – Core II&amp;quot;&quot;/&gt;&lt;property id=&quot;20307&quot; value=&quot;364&quot;/&gt;&lt;/object&gt;&lt;object type=&quot;3&quot; unique_id=&quot;605806&quot;&gt;&lt;property id=&quot;20148&quot; value=&quot;5&quot;/&gt;&lt;property id=&quot;20300&quot; value=&quot;Slide 26 - &amp;quot;SPIDAL Algorithms – Optimization I&amp;quot;&quot;/&gt;&lt;property id=&quot;20307&quot; value=&quot;350&quot;/&gt;&lt;/object&gt;&lt;object type=&quot;3&quot; unique_id=&quot;605807&quot;&gt;&lt;property id=&quot;20148&quot; value=&quot;5&quot;/&gt;&lt;property id=&quot;20300&quot; value=&quot;Slide 27 - &amp;quot;SPIDAL Algorithms – Optimization II&amp;quot;&quot;/&gt;&lt;property id=&quot;20307&quot; value=&quot;351&quot;/&gt;&lt;/object&gt;&lt;object type=&quot;3&quot; unique_id=&quot;605808&quot;&gt;&lt;property id=&quot;20148&quot; value=&quot;5&quot;/&gt;&lt;property id=&quot;20300&quot; value=&quot;Slide 28 - &amp;quot;2D Radar Polar Remote Sensing&amp;quot;&quot;/&gt;&lt;property id=&quot;20307&quot; value=&quot;352&quot;/&gt;&lt;/object&gt;&lt;object type=&quot;3&quot; unique_id=&quot;605809&quot;&gt;&lt;property id=&quot;20148&quot; value=&quot;5&quot;/&gt;&lt;property id=&quot;20300&quot; value=&quot;Slide 29 - &amp;quot;Imaging Applications: Remote Sensing,  Pathology, Spatial  Systems &amp;quot;&quot;/&gt;&lt;property id=&quot;20307&quot; value=&quot;344&quot;/&gt;&lt;/object&gt;&lt;object type=&quot;3&quot; unique_id=&quot;605810&quot;&gt;&lt;property id=&quot;20148&quot; value=&quot;5&quot;/&gt;&lt;property id=&quot;20300&quot; value=&quot;Slide 30 - &amp;quot;Some Applications Enabled&amp;quot;&quot;/&gt;&lt;property id=&quot;20307&quot; value=&quot;341&quot;/&gt;&lt;/object&gt;&lt;object type=&quot;3&quot; unique_id=&quot;605811&quot;&gt;&lt;property id=&quot;20148&quot; value=&quot;5&quot;/&gt;&lt;property id=&quot;20300&quot; value=&quot;Slide 31 - &amp;quot;3D Radar Polar Remote Sensing&amp;quot;&quot;/&gt;&lt;property id=&quot;20307&quot; value=&quot;353&quot;/&gt;&lt;/object&gt;&lt;object type=&quot;3&quot; unique_id=&quot;605812&quot;&gt;&lt;property id=&quot;20148&quot; value=&quot;5&quot;/&gt;&lt;property id=&quot;20300&quot; value=&quot;Slide 32 - &amp;quot;Algorithms – Nuclei Segmentation for Pathology Images&amp;quot;&quot;/&gt;&lt;property id=&quot;20307&quot; value=&quot;346&quot;/&gt;&lt;/object&gt;&lt;object type=&quot;3&quot; unique_id=&quot;605813&quot;&gt;&lt;property id=&quot;20148&quot; value=&quot;5&quot;/&gt;&lt;property id=&quot;20300&quot; value=&quot;Slide 33 - &amp;quot;Algorithms – Spatial Querying Methods&amp;quot;&quot;/&gt;&lt;property id=&quot;20307&quot; value=&quot;347&quot;/&gt;&lt;/object&gt;&lt;object type=&quot;3&quot; unique_id=&quot;605814&quot;&gt;&lt;property id=&quot;20148&quot; value=&quot;5&quot;/&gt;&lt;property id=&quot;20300&quot; value=&quot;Slide 34 - &amp;quot;Enabled Applications – Digital Pathology&amp;quot;&quot;/&gt;&lt;property id=&quot;20307&quot; value=&quot;348&quot;/&gt;&lt;/object&gt;&lt;object type=&quot;3&quot; unique_id=&quot;605815&quot;&gt;&lt;property id=&quot;20148&quot; value=&quot;5&quot;/&gt;&lt;property id=&quot;20300&quot; value=&quot;Slide 35 - &amp;quot;Applications – Public Health&amp;quot;&quot;/&gt;&lt;property id=&quot;20307&quot; value=&quot;349&quot;/&gt;&lt;/object&gt;&lt;object type=&quot;3&quot; unique_id=&quot;605816&quot;&gt;&lt;property id=&quot;20148&quot; value=&quot;5&quot;/&gt;&lt;property id=&quot;20300&quot; value=&quot;Slide 36 - &amp;quot;Biomolecular Simulation Data Analysis&amp;quot;&quot;/&gt;&lt;property id=&quot;20307&quot; value=&quot;369&quot;/&gt;&lt;/object&gt;&lt;object type=&quot;3&quot; unique_id=&quot;605817&quot;&gt;&lt;property id=&quot;20148&quot; value=&quot;5&quot;/&gt;&lt;property id=&quot;20300&quot; value=&quot;Slide 37 - &amp;quot;RADICAL-Pilot Hausdorff distance: all-pairs problem&amp;#x0D; &amp;quot;&quot;/&gt;&lt;property id=&quot;20307&quot; value=&quot;370&quot;/&gt;&lt;/object&gt;&lt;object type=&quot;3&quot; unique_id=&quot;605818&quot;&gt;&lt;property id=&quot;20148&quot; value=&quot;5&quot;/&gt;&lt;property id=&quot;20300&quot; value=&quot;Slide 38 - &amp;quot;Classification of lipids in membranes&amp;quot;&quot;/&gt;&lt;property id=&quot;20307&quot; value=&quot;372&quot;/&gt;&lt;/object&gt;&lt;object type=&quot;3&quot; unique_id=&quot;605819&quot;&gt;&lt;property id=&quot;20148&quot; value=&quot;5&quot;/&gt;&lt;property id=&quot;20300&quot; value=&quot;Slide 39 - &amp;quot;LeafletFinder&amp;quot;&quot;/&gt;&lt;property id=&quot;20307&quot; value=&quot;373&quot;/&gt;&lt;/object&gt;&lt;object type=&quot;3&quot; unique_id=&quot;605820&quot;&gt;&lt;property id=&quot;20148&quot; value=&quot;5&quot;/&gt;&lt;property id=&quot;20300&quot; value=&quot;Slide 40&quot;/&gt;&lt;property id=&quot;20307&quot; value=&quot;374&quot;/&gt;&lt;/object&gt;&lt;object type=&quot;3&quot; unique_id=&quot;606129&quot;&gt;&lt;property id=&quot;20148&quot; value=&quot;5&quot;/&gt;&lt;property id=&quot;20300&quot; value=&quot;Slide 4 - &amp;quot;64 Features in 4 views for Unified Classification of Big Data and Simulation Applications&amp;quot;&quot;/&gt;&lt;property id=&quot;20307&quot; value=&quot;382&quot;/&gt;&lt;/object&gt;&lt;object type=&quot;3&quot; unique_id=&quot;606342&quot;&gt;&lt;property id=&quot;20148&quot; value=&quot;5&quot;/&gt;&lt;property id=&quot;20300&quot; value=&quot;Slide 1 - &amp;quot;NSF14-43054 started October 1, 2014 Datanet: CIF21 DIBBs: Middleware and High Performance Analytics Libraries for S&quot;/&gt;&lt;property id=&quot;20307&quot; value=&quot;384&quot;/&gt;&lt;/object&gt;&lt;object type=&quot;3&quot; unique_id=&quot;606343&quot;&gt;&lt;property id=&quot;20148&quot; value=&quot;5&quot;/&gt;&lt;property id=&quot;20300&quot; value=&quot;Slide 2 - &amp;quot;Some Important Components of SPIDAL Dibbs&amp;quot;&quot;/&gt;&lt;property id=&quot;20307&quot; value=&quot;383&quot;/&gt;&lt;/object&gt;&lt;object type=&quot;3&quot; unique_id=&quot;606472&quot;&gt;&lt;property id=&quot;20148&quot; value=&quot;5&quot;/&gt;&lt;property id=&quot;20300&quot; value=&quot;Slide 6&quot;/&gt;&lt;property id=&quot;20307&quot; value=&quot;385&quot;/&gt;&lt;/object&gt;&lt;/object&gt;&lt;object type=&quot;8&quot; unique_id=&quot;403143&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27847</TotalTime>
  <Words>6247</Words>
  <Application>Microsoft Office PowerPoint</Application>
  <PresentationFormat>On-screen Show (4:3)</PresentationFormat>
  <Paragraphs>801</Paragraphs>
  <Slides>81</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81</vt:i4>
      </vt:variant>
    </vt:vector>
  </HeadingPairs>
  <TitlesOfParts>
    <vt:vector size="92" baseType="lpstr">
      <vt:lpstr>ＭＳ Ｐゴシック</vt:lpstr>
      <vt:lpstr>Arial</vt:lpstr>
      <vt:lpstr>Calibri</vt:lpstr>
      <vt:lpstr>Cambria</vt:lpstr>
      <vt:lpstr>Century Gothic</vt:lpstr>
      <vt:lpstr>Franklin Gothic Demi</vt:lpstr>
      <vt:lpstr>Franklin Gothic Medium</vt:lpstr>
      <vt:lpstr>Symbol</vt:lpstr>
      <vt:lpstr>Times New Roman</vt:lpstr>
      <vt:lpstr>Blank Presentation</vt:lpstr>
      <vt:lpstr>2_Blank Presentation</vt:lpstr>
      <vt:lpstr>High Performance Computing and Big Data </vt:lpstr>
      <vt:lpstr>Abstract</vt:lpstr>
      <vt:lpstr>Why Connect (“Converge”) Big Data and HPC</vt:lpstr>
      <vt:lpstr>Convergence Points (Nexus) for HPC-Cloud-Big Data-Simulation</vt:lpstr>
      <vt:lpstr>SPIDAL Project Datanet: CIF21 DIBBs: Middleware and High Performance Analytics Libraries for Scalable Data Science</vt:lpstr>
      <vt:lpstr>PowerPoint Presentation</vt:lpstr>
      <vt:lpstr>Main Components of SPIDAL Project</vt:lpstr>
      <vt:lpstr>Application Nexus</vt:lpstr>
      <vt:lpstr>Data and Model in Big Data and Simulations I</vt:lpstr>
      <vt:lpstr>Data and Model in Big Data and Simulations II</vt:lpstr>
      <vt:lpstr>PowerPoint Presentation</vt:lpstr>
      <vt:lpstr>51 Detailed Use Cases: Contributed July-September 2013 Covers goals, data features such as 3 V’s, software, hardware</vt:lpstr>
      <vt:lpstr>Sample Features of 51 Use Cases I</vt:lpstr>
      <vt:lpstr>Sample Features of 51 Use Cases II</vt:lpstr>
      <vt:lpstr>7 Computational Giants of  NRC Massive Data Analysis Report </vt:lpstr>
      <vt:lpstr>HPC (Simulation) Benchmark Classics</vt:lpstr>
      <vt:lpstr>13 Berkeley Dwarfs</vt:lpstr>
      <vt:lpstr>Classifying Use cases</vt:lpstr>
      <vt:lpstr>Classifying Use Cases</vt:lpstr>
      <vt:lpstr>PowerPoint Presentation</vt:lpstr>
      <vt:lpstr>64 Features in 4 views for Unified Classification of Big Data and Simulation Applications</vt:lpstr>
      <vt:lpstr>Examples in Problem Architecture View PA</vt:lpstr>
      <vt:lpstr>6 Forms of MapReduce  Describes Architecture of   - Problem (Model     reflecting data)  - Machine  - Software  2 important variants (software) of Iterative MapReduce and Map-Streaming a) “In-place” HPC  b) Flow for model and data </vt:lpstr>
      <vt:lpstr>Examples in Execution View EV</vt:lpstr>
      <vt:lpstr>Examples in Data View DV</vt:lpstr>
      <vt:lpstr>Examples in Processing View PV</vt:lpstr>
      <vt:lpstr>Comparison of Data Analytics with Simulation I</vt:lpstr>
      <vt:lpstr>Comparison of Data Analytics with Simulation II</vt:lpstr>
      <vt:lpstr>Comparison of Data Analytics with Simulation III</vt:lpstr>
      <vt:lpstr>Some use of Analytics</vt:lpstr>
      <vt:lpstr>Clustering</vt:lpstr>
      <vt:lpstr>2D Vector Clustering with cutoff at 3 σ</vt:lpstr>
      <vt:lpstr>Dimension Reduction </vt:lpstr>
      <vt:lpstr>WDA-SMACOF “Best” MDS</vt:lpstr>
      <vt:lpstr>PowerPoint Presentation</vt:lpstr>
      <vt:lpstr>Fungi -- 4 Classic Clustering Methods plus Species Coloring</vt:lpstr>
      <vt:lpstr>Heatmap of original distance vs 3D Euclidean Distances for Sequences and Stocks</vt:lpstr>
      <vt:lpstr>Labelled by Species MDS: Same Species Two groupings</vt:lpstr>
      <vt:lpstr>Spherical Phylograms</vt:lpstr>
      <vt:lpstr>Quality of 3D Phylogenetic Tree</vt:lpstr>
      <vt:lpstr>HTML5 web viewer WebPlotViz</vt:lpstr>
      <vt:lpstr>Stock Daily Data Streaming Example</vt:lpstr>
      <vt:lpstr>Relative Changes in Stock Values using one day values measured from January 2004 and starting after one year January 2005 Filled circles are final values </vt:lpstr>
      <vt:lpstr>Relative Changes in Stock Values using one day values Expansion of previous data </vt:lpstr>
      <vt:lpstr>Algorithm Challenge</vt:lpstr>
      <vt:lpstr>PowerPoint Presentation</vt:lpstr>
      <vt:lpstr>Software Nexus  Application Layer On Big Data Software Components for Programming and Data Processing On HPC for runtime On IaaS and DevOps Hardware and Systems </vt:lpstr>
      <vt:lpstr>PowerPoint Presentation</vt:lpstr>
      <vt:lpstr>Functionality of 21 HPC-ABDS Layers</vt:lpstr>
      <vt:lpstr>HPC-ABDS SPIDAL Project Activities</vt:lpstr>
      <vt:lpstr>Java Grande  Revisited on 3 data analytics codes Clustering Multidimensional Scaling Latent Dirichlet Allocation  all sophisticated algorithms  </vt:lpstr>
      <vt:lpstr>Java MPI performs better than FJ Threads 128 24 core Haswell nodes on SPIDAL 200K DA-MDS Code</vt:lpstr>
      <vt:lpstr>Investigating Process and Thread Models</vt:lpstr>
      <vt:lpstr>Java and C K-Means LRT-FJ and LRT-BSP with different affinity patterns over varying threads and processes. </vt:lpstr>
      <vt:lpstr>Java versus C Performance</vt:lpstr>
      <vt:lpstr>Performance Dependence on Number of Cores inside node (16 nodes total)</vt:lpstr>
      <vt:lpstr>HPC-ABDS  DataFlow and In-place Runtime  </vt:lpstr>
      <vt:lpstr>HPC-ABDS Parallel Computing</vt:lpstr>
      <vt:lpstr>Illustration of In-Place AllReduce in MPI</vt:lpstr>
      <vt:lpstr>Breaking Programs into Parts</vt:lpstr>
      <vt:lpstr>Kmeans Clustering Flink and MPI one million 2D points fixed; various # centers 24 cores on 16 nodes</vt:lpstr>
      <vt:lpstr>HPC-ABDS Parallel Computing I</vt:lpstr>
      <vt:lpstr>HPC-ABDS Parallel Computing II</vt:lpstr>
      <vt:lpstr>HPC-ABDS Parallel Computing III</vt:lpstr>
      <vt:lpstr>Harp (Hadoop Plugin) brings HPC to ABDS </vt:lpstr>
      <vt:lpstr>PowerPoint Presentation</vt:lpstr>
      <vt:lpstr>Harp LDA on Big Red II Supercomputer (Cray)</vt:lpstr>
      <vt:lpstr>Streaming Applications and Technology</vt:lpstr>
      <vt:lpstr>Adding HPC to Storm &amp; Heron for Streaming</vt:lpstr>
      <vt:lpstr>Data Pipeline</vt:lpstr>
      <vt:lpstr>Improvement of Storm (Heron) using HPC communication algorithms</vt:lpstr>
      <vt:lpstr>End of Software Discussion</vt:lpstr>
      <vt:lpstr>Workflow in HPC-ABDS</vt:lpstr>
      <vt:lpstr>Automatic parallelization</vt:lpstr>
      <vt:lpstr>Infrastructure Nexus</vt:lpstr>
      <vt:lpstr>Constructing HPC-ABDS Exemplars</vt:lpstr>
      <vt:lpstr>Cloudmesh Interoperability DevOps Tool</vt:lpstr>
      <vt:lpstr>Cloudmesh Architecture</vt:lpstr>
      <vt:lpstr> Summary of Big Data - Big Simulation  Convergence? </vt:lpstr>
      <vt:lpstr>General Aspects of Big Data HPC Convergence</vt:lpstr>
      <vt:lpstr>Typical Convergence Architecture</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lastModifiedBy>Geoffrey Fox</cp:lastModifiedBy>
  <cp:revision>574</cp:revision>
  <cp:lastPrinted>2009-05-27T19:00:23Z</cp:lastPrinted>
  <dcterms:created xsi:type="dcterms:W3CDTF">2011-04-26T20:44:01Z</dcterms:created>
  <dcterms:modified xsi:type="dcterms:W3CDTF">2016-09-15T08:20:14Z</dcterms:modified>
</cp:coreProperties>
</file>