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50" r:id="rId2"/>
  </p:sldMasterIdLst>
  <p:notesMasterIdLst>
    <p:notesMasterId r:id="rId19"/>
  </p:notesMasterIdLst>
  <p:sldIdLst>
    <p:sldId id="424" r:id="rId3"/>
    <p:sldId id="430" r:id="rId4"/>
    <p:sldId id="431" r:id="rId5"/>
    <p:sldId id="482" r:id="rId6"/>
    <p:sldId id="484" r:id="rId7"/>
    <p:sldId id="486" r:id="rId8"/>
    <p:sldId id="490" r:id="rId9"/>
    <p:sldId id="493" r:id="rId10"/>
    <p:sldId id="494" r:id="rId11"/>
    <p:sldId id="495" r:id="rId12"/>
    <p:sldId id="502" r:id="rId13"/>
    <p:sldId id="505" r:id="rId14"/>
    <p:sldId id="512" r:id="rId15"/>
    <p:sldId id="509" r:id="rId16"/>
    <p:sldId id="511" r:id="rId17"/>
    <p:sldId id="5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6" autoAdjust="0"/>
    <p:restoredTop sz="89277" autoAdjust="0"/>
  </p:normalViewPr>
  <p:slideViewPr>
    <p:cSldViewPr>
      <p:cViewPr varScale="1">
        <p:scale>
          <a:sx n="77" d="100"/>
          <a:sy n="77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4D410-59E5-3743-8C2A-FEBD4F072C8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107BDE9A-98C9-4ADD-90C4-B57520988E0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 userDrawn="1"/>
        </p:nvSpPr>
        <p:spPr bwMode="auto">
          <a:xfrm>
            <a:off x="1524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6088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92F14E2-B73D-4FC2-BAB4-B32963CACE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7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6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1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2/18/2011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glogo-side-by-side-blocks"/>
          <p:cNvPicPr>
            <a:picLocks noChangeAspect="1" noChangeArrowheads="1"/>
          </p:cNvPicPr>
          <p:nvPr/>
        </p:nvPicPr>
        <p:blipFill>
          <a:blip r:embed="rId13" cstate="print">
            <a:lum bright="14000" contrast="-20000"/>
          </a:blip>
          <a:srcRect/>
          <a:stretch>
            <a:fillRect/>
          </a:stretch>
        </p:blipFill>
        <p:spPr bwMode="auto">
          <a:xfrm>
            <a:off x="182563" y="269875"/>
            <a:ext cx="87788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9" name="Picture 8" descr="tglogo-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53425" y="6000750"/>
            <a:ext cx="71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nsf1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015775"/>
            <a:ext cx="762000" cy="76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 userDrawn="1"/>
        </p:nvSpPr>
        <p:spPr bwMode="auto">
          <a:xfrm>
            <a:off x="762000" y="62484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16088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-97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047CFB0-0413-428A-BDD0-5357FE696033}" type="slidenum">
              <a:rPr lang="en-US" sz="1050" smtClean="0"/>
              <a:pPr>
                <a:defRPr/>
              </a:pPr>
              <a:t>‹#›</a:t>
            </a:fld>
            <a:endParaRPr lang="en-US" sz="105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62200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6B6B6B"/>
                </a:solidFill>
                <a:latin typeface="Comic Sans MS" pitchFamily="66" charset="0"/>
                <a:ea typeface="ＭＳ Ｐゴシック" pitchFamily="34" charset="-128"/>
              </a:rPr>
              <a:t>TeraGrid ‘10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6B6B6B"/>
                </a:solidFill>
                <a:latin typeface="Comic Sans MS" pitchFamily="66" charset="0"/>
                <a:ea typeface="ＭＳ Ｐゴシック" pitchFamily="34" charset="-128"/>
              </a:rPr>
              <a:t>August  2-5, 2010, Pittsburgh, PA</a:t>
            </a:r>
            <a:endParaRPr lang="en-US" sz="1200" i="1" dirty="0">
              <a:solidFill>
                <a:srgbClr val="6B6B6B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+mj-lt"/>
          <a:ea typeface="ＭＳ Ｐゴシック" pitchFamily="-97" charset="-128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  <a:ea typeface="ＭＳ Ｐゴシック" pitchFamily="-97" charset="-128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3200">
          <a:solidFill>
            <a:srgbClr val="53657A"/>
          </a:solidFill>
          <a:latin typeface="Verdana" pitchFamily="-97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A34751"/>
          </a:solidFill>
          <a:latin typeface="+mn-lt"/>
          <a:ea typeface="ＭＳ Ｐゴシック" pitchFamily="-97" charset="-128"/>
          <a:cs typeface="+mn-cs"/>
        </a:defRPr>
      </a:lvl1pPr>
      <a:lvl2pPr marL="5683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6962"/>
          </a:solidFill>
          <a:latin typeface="+mn-lt"/>
          <a:ea typeface="ＭＳ Ｐゴシック" pitchFamily="-97" charset="-128"/>
        </a:defRPr>
      </a:lvl2pPr>
      <a:lvl3pPr marL="792163" indent="-1095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  <a:ea typeface="ＭＳ Ｐゴシック" pitchFamily="-97" charset="-128"/>
        </a:defRPr>
      </a:lvl3pPr>
      <a:lvl4pPr marL="1019175" indent="-112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97" charset="-128"/>
        </a:defRPr>
      </a:lvl4pPr>
      <a:lvl5pPr marL="1301750" indent="-1682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5pPr>
      <a:lvl6pPr marL="17589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6pPr>
      <a:lvl7pPr marL="22161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7pPr>
      <a:lvl8pPr marL="26733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8pPr>
      <a:lvl9pPr marL="3130550" indent="-1682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2/18/2011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43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6096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SOIC Lightning Talk</a:t>
            </a:r>
          </a:p>
          <a:p>
            <a:r>
              <a:rPr lang="en-US" sz="2400" b="1" dirty="0" smtClean="0"/>
              <a:t>February 18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276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Current FutureGrid projects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954110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mbria"/>
                        </a:rPr>
                        <a:t>Domain Science Application </a:t>
                      </a: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Cummins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PTI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Univ. of Chicago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Colorado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UCSD/SDSC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Evaluation and </a:t>
                      </a:r>
                      <a:r>
                        <a:rPr lang="en-US" sz="1800" b="1" dirty="0" smtClean="0">
                          <a:latin typeface="Times New Roman"/>
                          <a:ea typeface="Cambria"/>
                        </a:rPr>
                        <a:t>TeraGrid/OSG </a:t>
                      </a: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Support Projects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Use of VM’s in OSG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OSG, Chicago, Indiana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Develop virtual machines to run the services required for the operation of the OSG and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mbria"/>
                          <a:cs typeface="+mn-cs"/>
                        </a:rPr>
                        <a:t> deployment of VM based applications in OSG environments.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Times New Roman"/>
                        <a:ea typeface="Cambria"/>
                        <a:cs typeface="+mn-cs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SDSC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Buffalo/Texas</a:t>
                      </a: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/>
              <a:t>Supporting several workshops including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2010; </a:t>
            </a:r>
            <a:r>
              <a:rPr lang="en-US" sz="2400" dirty="0">
                <a:solidFill>
                  <a:srgbClr val="FF0000"/>
                </a:solidFill>
              </a:rPr>
              <a:t>TeraGrid ‘10 </a:t>
            </a:r>
            <a:r>
              <a:rPr lang="en-US" sz="2400" dirty="0"/>
              <a:t>“Cloud technologies, data-intensive science and the TG” </a:t>
            </a:r>
            <a:r>
              <a:rPr lang="en-US" sz="2400" dirty="0" smtClean="0"/>
              <a:t>August </a:t>
            </a:r>
            <a:r>
              <a:rPr lang="en-US" sz="2400" dirty="0"/>
              <a:t>2010;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at Indiana, Florida and LSU</a:t>
            </a:r>
          </a:p>
          <a:p>
            <a:r>
              <a:rPr lang="en-US" sz="2400" dirty="0" smtClean="0"/>
              <a:t>Planning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Summer 2011 School on Clouds and REU program for Minority Serving Institutions</a:t>
            </a:r>
          </a:p>
          <a:p>
            <a:r>
              <a:rPr lang="en-US" sz="2400" dirty="0" smtClean="0"/>
              <a:t>Will expand with new hire</a:t>
            </a:r>
          </a:p>
        </p:txBody>
      </p:sp>
    </p:spTree>
    <p:extLst>
      <p:ext uri="{BB962C8B-B14F-4D97-AF65-F5344CB8AC3E}">
        <p14:creationId xmlns:p14="http://schemas.microsoft.com/office/powerpoint/2010/main" val="34103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as Software is Infrastructure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Intercloud</a:t>
            </a:r>
            <a:r>
              <a:rPr lang="en-US" b="1" dirty="0" smtClean="0"/>
              <a:t> </a:t>
            </a:r>
            <a:r>
              <a:rPr lang="en-US" dirty="0" smtClean="0"/>
              <a:t>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(current tools don’t work on VM’s)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 (need to vet images)</a:t>
            </a:r>
          </a:p>
          <a:p>
            <a:r>
              <a:rPr lang="en-US" dirty="0" smtClean="0"/>
              <a:t>Expect major open sources software releases this summer of </a:t>
            </a:r>
            <a:r>
              <a:rPr lang="en-US" dirty="0" smtClean="0">
                <a:solidFill>
                  <a:srgbClr val="FF0000"/>
                </a:solidFill>
              </a:rPr>
              <a:t>RAIN</a:t>
            </a:r>
            <a:r>
              <a:rPr lang="en-US" dirty="0" smtClean="0"/>
              <a:t> (underneath VM’s) and </a:t>
            </a:r>
            <a:r>
              <a:rPr lang="en-US" dirty="0" smtClean="0">
                <a:solidFill>
                  <a:srgbClr val="FF0000"/>
                </a:solidFill>
              </a:rPr>
              <a:t>appliance </a:t>
            </a:r>
            <a:r>
              <a:rPr lang="en-US" dirty="0" smtClean="0">
                <a:solidFill>
                  <a:srgbClr val="FF0000"/>
                </a:solidFill>
              </a:rPr>
              <a:t>platform </a:t>
            </a:r>
            <a:r>
              <a:rPr lang="en-US" dirty="0" smtClean="0"/>
              <a:t>(above images)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b="1" dirty="0" smtClean="0"/>
              <a:t>FutureGrid</a:t>
            </a:r>
            <a:br>
              <a:rPr lang="en-US" b="1" dirty="0" smtClean="0"/>
            </a:br>
            <a:r>
              <a:rPr lang="en-US" b="1" dirty="0" smtClean="0"/>
              <a:t>Layered Software Stack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>
                <a:solidFill>
                  <a:prstClr val="black"/>
                </a:solidFill>
              </a:rPr>
              <a:t>OpenNebula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Kepler</a:t>
            </a:r>
            <a:r>
              <a:rPr lang="en-US" sz="1400" b="1" dirty="0" smtClean="0">
                <a:solidFill>
                  <a:prstClr val="black"/>
                </a:solidFill>
              </a:rPr>
              <a:t>, Other </a:t>
            </a:r>
            <a:r>
              <a:rPr lang="en-US" sz="1400" b="1" dirty="0">
                <a:solidFill>
                  <a:prstClr val="black"/>
                </a:solidFill>
              </a:rPr>
              <a:t>MPI, Bigtable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886200"/>
            <a:ext cx="335280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Note on Authentication and Authorization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We have different environments and requirements from TeraGrid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Non trivial to integrate/align security model with TeraGrid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58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Rain in </a:t>
            </a:r>
            <a:r>
              <a:rPr lang="en-US" dirty="0" err="1" smtClean="0"/>
              <a:t>FutureGrid</a:t>
            </a:r>
            <a:endParaRPr lang="en-US" dirty="0"/>
          </a:p>
        </p:txBody>
      </p:sp>
      <p:pic>
        <p:nvPicPr>
          <p:cNvPr id="5" name="Content Placeholder 4" descr="dynamic-provisoning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5179" r="-25179"/>
          <a:stretch>
            <a:fillRect/>
          </a:stretch>
        </p:blipFill>
        <p:spPr>
          <a:xfrm>
            <a:off x="-588013" y="304800"/>
            <a:ext cx="10253644" cy="61508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309FA-0F92-8B4E-9859-3120446772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92162"/>
          </a:xfrm>
        </p:spPr>
        <p:txBody>
          <a:bodyPr/>
          <a:lstStyle/>
          <a:p>
            <a:r>
              <a:rPr lang="en-US" dirty="0" smtClean="0"/>
              <a:t>FutureGrid SWOT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r>
              <a:rPr lang="en-US" sz="2800" dirty="0" smtClean="0"/>
              <a:t>Difference from TeraGrid/XD/DEISA/EGI implies need to develop processes and software from scratch</a:t>
            </a:r>
          </a:p>
          <a:p>
            <a:r>
              <a:rPr lang="en-US" sz="2800" dirty="0" smtClean="0"/>
              <a:t>Newness implies need to explain why its useful!</a:t>
            </a:r>
          </a:p>
          <a:p>
            <a:r>
              <a:rPr lang="en-US" sz="2800" dirty="0" smtClean="0"/>
              <a:t>High “user support” load</a:t>
            </a:r>
          </a:p>
          <a:p>
            <a:r>
              <a:rPr lang="en-US" sz="2800" dirty="0" smtClean="0"/>
              <a:t>Software is Infrastructure and must be approached as this</a:t>
            </a:r>
          </a:p>
          <a:p>
            <a:r>
              <a:rPr lang="en-US" sz="2800" dirty="0" smtClean="0"/>
              <a:t>Rich skill base from distributed team</a:t>
            </a:r>
          </a:p>
          <a:p>
            <a:r>
              <a:rPr lang="en-US" sz="2800" dirty="0" smtClean="0"/>
              <a:t>Lots of new education and outreach opportunities</a:t>
            </a:r>
          </a:p>
          <a:p>
            <a:r>
              <a:rPr lang="en-US" sz="2800" dirty="0" smtClean="0"/>
              <a:t>5 interesting use categories: TEO, Interoperability, Domain applications, CS Middleware, System Evaluation</a:t>
            </a:r>
          </a:p>
          <a:p>
            <a:r>
              <a:rPr lang="en-US" sz="2800" dirty="0" smtClean="0"/>
              <a:t>Tremendous student interest in all parts of FutureGrid can be tapped to help support &amp; software development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Level of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334000"/>
          </a:xfrm>
        </p:spPr>
        <p:txBody>
          <a:bodyPr/>
          <a:lstStyle/>
          <a:p>
            <a:r>
              <a:rPr lang="en-US" sz="2800" dirty="0" smtClean="0"/>
              <a:t>$15M over 4 years</a:t>
            </a:r>
          </a:p>
          <a:p>
            <a:r>
              <a:rPr lang="en-US" sz="2800" dirty="0" smtClean="0"/>
              <a:t>8 funded partners filing reports every 2 weeks</a:t>
            </a:r>
          </a:p>
          <a:p>
            <a:r>
              <a:rPr lang="en-US" sz="2800" dirty="0" smtClean="0"/>
              <a:t>IU effort</a:t>
            </a:r>
          </a:p>
          <a:p>
            <a:pPr lvl="1"/>
            <a:r>
              <a:rPr lang="en-US" sz="2400" dirty="0" smtClean="0"/>
              <a:t>GCF 40% effort (and growing!)</a:t>
            </a:r>
          </a:p>
          <a:p>
            <a:pPr lvl="1"/>
            <a:r>
              <a:rPr lang="en-US" sz="2400" dirty="0" smtClean="0"/>
              <a:t>Project Manager 65% EFFORT</a:t>
            </a:r>
          </a:p>
          <a:p>
            <a:pPr lvl="1"/>
            <a:r>
              <a:rPr lang="en-US" sz="2400" dirty="0" smtClean="0"/>
              <a:t>Systems Admin 2 FTE</a:t>
            </a:r>
          </a:p>
          <a:p>
            <a:pPr lvl="1"/>
            <a:r>
              <a:rPr lang="en-US" sz="2400" dirty="0" smtClean="0"/>
              <a:t>UITS Network support  1.13 FTE</a:t>
            </a:r>
          </a:p>
          <a:p>
            <a:pPr lvl="1"/>
            <a:r>
              <a:rPr lang="en-US" sz="2400" dirty="0" smtClean="0"/>
              <a:t>UITS RT  1 FTE</a:t>
            </a:r>
          </a:p>
          <a:p>
            <a:pPr lvl="1"/>
            <a:r>
              <a:rPr lang="en-US" sz="2400" dirty="0" smtClean="0"/>
              <a:t>User Support 2.2 FTE (currently 0.2)</a:t>
            </a:r>
          </a:p>
          <a:p>
            <a:pPr lvl="1"/>
            <a:r>
              <a:rPr lang="en-US" sz="2400" dirty="0" smtClean="0"/>
              <a:t>Software 3.3 FTE + 1 postdoc</a:t>
            </a:r>
          </a:p>
          <a:p>
            <a:pPr lvl="1"/>
            <a:r>
              <a:rPr lang="en-US" sz="2400" dirty="0" smtClean="0"/>
              <a:t>Portal Content 0.3 FTE</a:t>
            </a:r>
          </a:p>
          <a:p>
            <a:pPr lvl="1"/>
            <a:r>
              <a:rPr lang="en-US" sz="2400" dirty="0" smtClean="0"/>
              <a:t>6 PhD students (software and architecture innovative)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Cyberinfrastructure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a rich set of facilities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Production TeraGrid </a:t>
            </a:r>
            <a:r>
              <a:rPr lang="en-US" dirty="0" smtClean="0"/>
              <a:t>facilities with distributed and shared memory</a:t>
            </a:r>
          </a:p>
          <a:p>
            <a:pPr lvl="1"/>
            <a:r>
              <a:rPr lang="en-US" dirty="0" smtClean="0"/>
              <a:t>Experimental “</a:t>
            </a:r>
            <a:r>
              <a:rPr lang="en-US" smtClean="0"/>
              <a:t>Track 2D</a:t>
            </a:r>
            <a:r>
              <a:rPr lang="en-US" dirty="0" smtClean="0"/>
              <a:t>” Awards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FutureGrid</a:t>
            </a:r>
            <a:r>
              <a:rPr lang="en-US" dirty="0" smtClean="0"/>
              <a:t>: Distributed Systems experiments cf. Grid5000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Keeneland</a:t>
            </a:r>
            <a:r>
              <a:rPr lang="en-US" dirty="0" smtClean="0"/>
              <a:t>: Powerful GPU Cluster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Gordon</a:t>
            </a:r>
            <a:r>
              <a:rPr lang="en-US" dirty="0" smtClean="0"/>
              <a:t>: Large (distributed) Shared memory system with SSD aimed at data analysis/visualization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Open Science Grid </a:t>
            </a:r>
            <a:r>
              <a:rPr lang="en-US" dirty="0" smtClean="0"/>
              <a:t>aimed at High Throughput computing and strong campus bridging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H="1">
            <a:off x="6553200" y="3886200"/>
            <a:ext cx="152400" cy="152400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181600" y="2743200"/>
            <a:ext cx="457200" cy="2209800"/>
          </a:xfrm>
          <a:custGeom>
            <a:avLst/>
            <a:gdLst>
              <a:gd name="T0" fmla="*/ 457200 w 1104"/>
              <a:gd name="T1" fmla="*/ 0 h 1584"/>
              <a:gd name="T2" fmla="*/ 198783 w 1104"/>
              <a:gd name="T3" fmla="*/ 468745 h 1584"/>
              <a:gd name="T4" fmla="*/ 0 w 1104"/>
              <a:gd name="T5" fmla="*/ 2209800 h 1584"/>
              <a:gd name="T6" fmla="*/ 0 60000 65536"/>
              <a:gd name="T7" fmla="*/ 0 60000 65536"/>
              <a:gd name="T8" fmla="*/ 0 60000 65536"/>
              <a:gd name="T9" fmla="*/ 0 w 1104"/>
              <a:gd name="T10" fmla="*/ 0 h 1584"/>
              <a:gd name="T11" fmla="*/ 1104 w 1104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584">
                <a:moveTo>
                  <a:pt x="1104" y="0"/>
                </a:moveTo>
                <a:cubicBezTo>
                  <a:pt x="884" y="36"/>
                  <a:pt x="664" y="72"/>
                  <a:pt x="480" y="336"/>
                </a:cubicBezTo>
                <a:cubicBezTo>
                  <a:pt x="296" y="600"/>
                  <a:pt x="148" y="1092"/>
                  <a:pt x="0" y="1584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4267200" y="2667000"/>
            <a:ext cx="1752600" cy="2514600"/>
          </a:xfrm>
          <a:custGeom>
            <a:avLst/>
            <a:gdLst>
              <a:gd name="T0" fmla="*/ 1752600 w 1104"/>
              <a:gd name="T1" fmla="*/ 0 h 1584"/>
              <a:gd name="T2" fmla="*/ 762000 w 1104"/>
              <a:gd name="T3" fmla="*/ 533400 h 1584"/>
              <a:gd name="T4" fmla="*/ 0 w 1104"/>
              <a:gd name="T5" fmla="*/ 2514600 h 1584"/>
              <a:gd name="T6" fmla="*/ 0 60000 65536"/>
              <a:gd name="T7" fmla="*/ 0 60000 65536"/>
              <a:gd name="T8" fmla="*/ 0 60000 65536"/>
              <a:gd name="T9" fmla="*/ 0 w 1104"/>
              <a:gd name="T10" fmla="*/ 0 h 1584"/>
              <a:gd name="T11" fmla="*/ 1104 w 1104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1584">
                <a:moveTo>
                  <a:pt x="1104" y="0"/>
                </a:moveTo>
                <a:cubicBezTo>
                  <a:pt x="884" y="36"/>
                  <a:pt x="664" y="72"/>
                  <a:pt x="480" y="336"/>
                </a:cubicBezTo>
                <a:cubicBezTo>
                  <a:pt x="296" y="600"/>
                  <a:pt x="148" y="1092"/>
                  <a:pt x="0" y="1584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6019800" y="2667000"/>
            <a:ext cx="355600" cy="685800"/>
          </a:xfrm>
          <a:custGeom>
            <a:avLst/>
            <a:gdLst>
              <a:gd name="T0" fmla="*/ 0 w 224"/>
              <a:gd name="T1" fmla="*/ 0 h 432"/>
              <a:gd name="T2" fmla="*/ 304800 w 224"/>
              <a:gd name="T3" fmla="*/ 228600 h 432"/>
              <a:gd name="T4" fmla="*/ 304800 w 224"/>
              <a:gd name="T5" fmla="*/ 533400 h 432"/>
              <a:gd name="T6" fmla="*/ 152400 w 224"/>
              <a:gd name="T7" fmla="*/ 68580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432"/>
              <a:gd name="T14" fmla="*/ 224 w 224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432">
                <a:moveTo>
                  <a:pt x="0" y="0"/>
                </a:moveTo>
                <a:cubicBezTo>
                  <a:pt x="80" y="44"/>
                  <a:pt x="160" y="88"/>
                  <a:pt x="192" y="144"/>
                </a:cubicBezTo>
                <a:cubicBezTo>
                  <a:pt x="224" y="200"/>
                  <a:pt x="208" y="288"/>
                  <a:pt x="192" y="336"/>
                </a:cubicBezTo>
                <a:cubicBezTo>
                  <a:pt x="176" y="384"/>
                  <a:pt x="136" y="408"/>
                  <a:pt x="96" y="432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6019800" y="2667000"/>
            <a:ext cx="838200" cy="1295400"/>
          </a:xfrm>
          <a:custGeom>
            <a:avLst/>
            <a:gdLst>
              <a:gd name="T0" fmla="*/ 0 w 576"/>
              <a:gd name="T1" fmla="*/ 0 h 768"/>
              <a:gd name="T2" fmla="*/ 628650 w 576"/>
              <a:gd name="T3" fmla="*/ 242888 h 768"/>
              <a:gd name="T4" fmla="*/ 838200 w 576"/>
              <a:gd name="T5" fmla="*/ 647700 h 768"/>
              <a:gd name="T6" fmla="*/ 628650 w 576"/>
              <a:gd name="T7" fmla="*/ 1295400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768"/>
              <a:gd name="T14" fmla="*/ 576 w 576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768">
                <a:moveTo>
                  <a:pt x="0" y="0"/>
                </a:moveTo>
                <a:cubicBezTo>
                  <a:pt x="168" y="40"/>
                  <a:pt x="336" y="80"/>
                  <a:pt x="432" y="144"/>
                </a:cubicBezTo>
                <a:cubicBezTo>
                  <a:pt x="528" y="208"/>
                  <a:pt x="576" y="280"/>
                  <a:pt x="576" y="384"/>
                </a:cubicBezTo>
                <a:cubicBezTo>
                  <a:pt x="576" y="488"/>
                  <a:pt x="504" y="628"/>
                  <a:pt x="432" y="768"/>
                </a:cubicBezTo>
              </a:path>
            </a:pathLst>
          </a:cu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1" name="AutoShape 7"/>
          <p:cNvSpPr>
            <a:spLocks/>
          </p:cNvSpPr>
          <p:nvPr/>
        </p:nvSpPr>
        <p:spPr bwMode="auto">
          <a:xfrm>
            <a:off x="476250" y="869950"/>
            <a:ext cx="7956550" cy="52387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2069" y="157"/>
                </a:moveTo>
                <a:lnTo>
                  <a:pt x="2000" y="890"/>
                </a:lnTo>
                <a:lnTo>
                  <a:pt x="1483" y="419"/>
                </a:lnTo>
                <a:lnTo>
                  <a:pt x="483" y="4425"/>
                </a:lnTo>
                <a:lnTo>
                  <a:pt x="0" y="6598"/>
                </a:lnTo>
                <a:lnTo>
                  <a:pt x="293" y="9399"/>
                </a:lnTo>
                <a:lnTo>
                  <a:pt x="379" y="11991"/>
                </a:lnTo>
                <a:lnTo>
                  <a:pt x="1017" y="13405"/>
                </a:lnTo>
                <a:lnTo>
                  <a:pt x="2207" y="14138"/>
                </a:lnTo>
                <a:cubicBezTo>
                  <a:pt x="2207" y="14138"/>
                  <a:pt x="3586" y="15892"/>
                  <a:pt x="3655" y="15866"/>
                </a:cubicBezTo>
                <a:cubicBezTo>
                  <a:pt x="3724" y="15840"/>
                  <a:pt x="5913" y="16311"/>
                  <a:pt x="5913" y="16311"/>
                </a:cubicBezTo>
                <a:lnTo>
                  <a:pt x="7361" y="18720"/>
                </a:lnTo>
                <a:lnTo>
                  <a:pt x="7775" y="18065"/>
                </a:lnTo>
                <a:lnTo>
                  <a:pt x="8343" y="18275"/>
                </a:lnTo>
                <a:lnTo>
                  <a:pt x="9464" y="21207"/>
                </a:lnTo>
                <a:lnTo>
                  <a:pt x="10395" y="21600"/>
                </a:lnTo>
                <a:lnTo>
                  <a:pt x="10395" y="20029"/>
                </a:lnTo>
                <a:lnTo>
                  <a:pt x="12188" y="18327"/>
                </a:lnTo>
                <a:lnTo>
                  <a:pt x="14549" y="18615"/>
                </a:lnTo>
                <a:lnTo>
                  <a:pt x="14377" y="18013"/>
                </a:lnTo>
                <a:lnTo>
                  <a:pt x="15911" y="17437"/>
                </a:lnTo>
                <a:lnTo>
                  <a:pt x="16359" y="17856"/>
                </a:lnTo>
                <a:lnTo>
                  <a:pt x="16911" y="17516"/>
                </a:lnTo>
                <a:lnTo>
                  <a:pt x="17566" y="18615"/>
                </a:lnTo>
                <a:lnTo>
                  <a:pt x="18118" y="20631"/>
                </a:lnTo>
                <a:lnTo>
                  <a:pt x="18600" y="21103"/>
                </a:lnTo>
                <a:lnTo>
                  <a:pt x="18928" y="19663"/>
                </a:lnTo>
                <a:lnTo>
                  <a:pt x="18135" y="16730"/>
                </a:lnTo>
                <a:lnTo>
                  <a:pt x="18428" y="14976"/>
                </a:lnTo>
                <a:lnTo>
                  <a:pt x="20324" y="11834"/>
                </a:lnTo>
                <a:lnTo>
                  <a:pt x="19807" y="10551"/>
                </a:lnTo>
                <a:lnTo>
                  <a:pt x="20186" y="7305"/>
                </a:lnTo>
                <a:lnTo>
                  <a:pt x="21307" y="6205"/>
                </a:lnTo>
                <a:lnTo>
                  <a:pt x="20859" y="4791"/>
                </a:lnTo>
                <a:lnTo>
                  <a:pt x="21600" y="3116"/>
                </a:lnTo>
                <a:lnTo>
                  <a:pt x="20910" y="1309"/>
                </a:lnTo>
                <a:lnTo>
                  <a:pt x="20393" y="1440"/>
                </a:lnTo>
                <a:lnTo>
                  <a:pt x="20204" y="3220"/>
                </a:lnTo>
                <a:cubicBezTo>
                  <a:pt x="20204" y="3220"/>
                  <a:pt x="17686" y="7191"/>
                  <a:pt x="16911" y="7252"/>
                </a:cubicBezTo>
                <a:cubicBezTo>
                  <a:pt x="16136" y="7314"/>
                  <a:pt x="15911" y="3561"/>
                  <a:pt x="15911" y="3561"/>
                </a:cubicBezTo>
                <a:lnTo>
                  <a:pt x="14015" y="1964"/>
                </a:lnTo>
                <a:lnTo>
                  <a:pt x="11377" y="1309"/>
                </a:lnTo>
                <a:lnTo>
                  <a:pt x="7981" y="1309"/>
                </a:lnTo>
                <a:lnTo>
                  <a:pt x="2120" y="0"/>
                </a:lnTo>
                <a:lnTo>
                  <a:pt x="2069" y="157"/>
                </a:lnTo>
                <a:close/>
                <a:moveTo>
                  <a:pt x="2069" y="157"/>
                </a:move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2" name="AutoShape 8"/>
          <p:cNvSpPr>
            <a:spLocks/>
          </p:cNvSpPr>
          <p:nvPr/>
        </p:nvSpPr>
        <p:spPr bwMode="auto">
          <a:xfrm>
            <a:off x="1155700" y="2667000"/>
            <a:ext cx="4787900" cy="1244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21600"/>
                </a:moveTo>
                <a:lnTo>
                  <a:pt x="9606" y="11141"/>
                </a:lnTo>
                <a:lnTo>
                  <a:pt x="21600" y="0"/>
                </a:lnTo>
              </a:path>
            </a:pathLst>
          </a:custGeom>
          <a:noFill/>
          <a:ln w="38100">
            <a:solidFill>
              <a:srgbClr val="067E12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5638800" y="2590800"/>
            <a:ext cx="381000" cy="330200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019800" y="2667000"/>
            <a:ext cx="1165225" cy="223838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019800" y="2590800"/>
            <a:ext cx="127000" cy="447675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867400" y="2667000"/>
            <a:ext cx="119063" cy="457200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>
            <a:off x="1066800" y="3919538"/>
            <a:ext cx="84138" cy="347662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8" name="AutoShape 14"/>
          <p:cNvSpPr>
            <a:spLocks/>
          </p:cNvSpPr>
          <p:nvPr/>
        </p:nvSpPr>
        <p:spPr bwMode="auto">
          <a:xfrm>
            <a:off x="1041400" y="38100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39" name="AutoShape 15"/>
          <p:cNvSpPr>
            <a:spLocks/>
          </p:cNvSpPr>
          <p:nvPr/>
        </p:nvSpPr>
        <p:spPr bwMode="auto">
          <a:xfrm>
            <a:off x="5880100" y="25273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3124200" y="3048000"/>
            <a:ext cx="117475" cy="287338"/>
          </a:xfrm>
          <a:prstGeom prst="line">
            <a:avLst/>
          </a:prstGeom>
          <a:noFill/>
          <a:ln w="28575">
            <a:solidFill>
              <a:srgbClr val="067E12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42" name="Rectangle 18"/>
          <p:cNvSpPr>
            <a:spLocks/>
          </p:cNvSpPr>
          <p:nvPr/>
        </p:nvSpPr>
        <p:spPr bwMode="auto">
          <a:xfrm>
            <a:off x="508000" y="4432300"/>
            <a:ext cx="100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SDSC</a:t>
            </a:r>
          </a:p>
        </p:txBody>
      </p:sp>
      <p:sp>
        <p:nvSpPr>
          <p:cNvPr id="26643" name="Rectangle 19"/>
          <p:cNvSpPr>
            <a:spLocks/>
          </p:cNvSpPr>
          <p:nvPr/>
        </p:nvSpPr>
        <p:spPr bwMode="auto">
          <a:xfrm>
            <a:off x="4114800" y="4953000"/>
            <a:ext cx="101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TACC</a:t>
            </a:r>
          </a:p>
        </p:txBody>
      </p:sp>
      <p:sp>
        <p:nvSpPr>
          <p:cNvPr id="26644" name="Rectangle 20"/>
          <p:cNvSpPr>
            <a:spLocks/>
          </p:cNvSpPr>
          <p:nvPr/>
        </p:nvSpPr>
        <p:spPr bwMode="auto">
          <a:xfrm>
            <a:off x="4775200" y="2514600"/>
            <a:ext cx="752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UC/ANL</a:t>
            </a:r>
          </a:p>
        </p:txBody>
      </p:sp>
      <p:sp>
        <p:nvSpPr>
          <p:cNvPr id="26645" name="Rectangle 21"/>
          <p:cNvSpPr>
            <a:spLocks/>
          </p:cNvSpPr>
          <p:nvPr/>
        </p:nvSpPr>
        <p:spPr bwMode="auto">
          <a:xfrm>
            <a:off x="5181600" y="3276600"/>
            <a:ext cx="101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NCSA</a:t>
            </a:r>
          </a:p>
        </p:txBody>
      </p:sp>
      <p:sp>
        <p:nvSpPr>
          <p:cNvPr id="26646" name="Rectangle 22"/>
          <p:cNvSpPr>
            <a:spLocks/>
          </p:cNvSpPr>
          <p:nvPr/>
        </p:nvSpPr>
        <p:spPr bwMode="auto">
          <a:xfrm>
            <a:off x="5867400" y="365760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ORNL</a:t>
            </a:r>
          </a:p>
        </p:txBody>
      </p:sp>
      <p:sp>
        <p:nvSpPr>
          <p:cNvPr id="26647" name="Rectangle 23"/>
          <p:cNvSpPr>
            <a:spLocks/>
          </p:cNvSpPr>
          <p:nvPr/>
        </p:nvSpPr>
        <p:spPr bwMode="auto">
          <a:xfrm>
            <a:off x="6342063" y="2895600"/>
            <a:ext cx="3286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PU</a:t>
            </a:r>
          </a:p>
        </p:txBody>
      </p:sp>
      <p:sp>
        <p:nvSpPr>
          <p:cNvPr id="26648" name="Rectangle 24"/>
          <p:cNvSpPr>
            <a:spLocks/>
          </p:cNvSpPr>
          <p:nvPr/>
        </p:nvSpPr>
        <p:spPr bwMode="auto">
          <a:xfrm>
            <a:off x="5943600" y="3444875"/>
            <a:ext cx="258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IU</a:t>
            </a:r>
          </a:p>
        </p:txBody>
      </p:sp>
      <p:sp>
        <p:nvSpPr>
          <p:cNvPr id="26649" name="Rectangle 25"/>
          <p:cNvSpPr>
            <a:spLocks/>
          </p:cNvSpPr>
          <p:nvPr/>
        </p:nvSpPr>
        <p:spPr bwMode="auto">
          <a:xfrm>
            <a:off x="7086600" y="2590800"/>
            <a:ext cx="446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PSC</a:t>
            </a:r>
          </a:p>
        </p:txBody>
      </p:sp>
      <p:sp>
        <p:nvSpPr>
          <p:cNvPr id="26650" name="Rectangle 26"/>
          <p:cNvSpPr>
            <a:spLocks/>
          </p:cNvSpPr>
          <p:nvPr/>
        </p:nvSpPr>
        <p:spPr bwMode="auto">
          <a:xfrm>
            <a:off x="3236913" y="2819400"/>
            <a:ext cx="595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NCAR</a:t>
            </a:r>
          </a:p>
        </p:txBody>
      </p:sp>
      <p:sp>
        <p:nvSpPr>
          <p:cNvPr id="7195" name="Oval 27"/>
          <p:cNvSpPr>
            <a:spLocks/>
          </p:cNvSpPr>
          <p:nvPr/>
        </p:nvSpPr>
        <p:spPr bwMode="auto">
          <a:xfrm>
            <a:off x="6032500" y="29083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6" name="Oval 28"/>
          <p:cNvSpPr>
            <a:spLocks/>
          </p:cNvSpPr>
          <p:nvPr/>
        </p:nvSpPr>
        <p:spPr bwMode="auto">
          <a:xfrm>
            <a:off x="5580063" y="2832100"/>
            <a:ext cx="211137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7" name="Oval 29"/>
          <p:cNvSpPr>
            <a:spLocks/>
          </p:cNvSpPr>
          <p:nvPr/>
        </p:nvSpPr>
        <p:spPr bwMode="auto">
          <a:xfrm>
            <a:off x="965200" y="41656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8" name="Oval 30"/>
          <p:cNvSpPr>
            <a:spLocks/>
          </p:cNvSpPr>
          <p:nvPr/>
        </p:nvSpPr>
        <p:spPr bwMode="auto">
          <a:xfrm>
            <a:off x="5715000" y="30480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199" name="Oval 31"/>
          <p:cNvSpPr>
            <a:spLocks/>
          </p:cNvSpPr>
          <p:nvPr/>
        </p:nvSpPr>
        <p:spPr bwMode="auto">
          <a:xfrm>
            <a:off x="6083300" y="32766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0" name="Oval 32"/>
          <p:cNvSpPr>
            <a:spLocks/>
          </p:cNvSpPr>
          <p:nvPr/>
        </p:nvSpPr>
        <p:spPr bwMode="auto">
          <a:xfrm>
            <a:off x="4114800" y="51816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1" name="Oval 33"/>
          <p:cNvSpPr>
            <a:spLocks/>
          </p:cNvSpPr>
          <p:nvPr/>
        </p:nvSpPr>
        <p:spPr bwMode="auto">
          <a:xfrm>
            <a:off x="7086600" y="28194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2" name="Oval 34"/>
          <p:cNvSpPr>
            <a:spLocks/>
          </p:cNvSpPr>
          <p:nvPr/>
        </p:nvSpPr>
        <p:spPr bwMode="auto">
          <a:xfrm>
            <a:off x="3048000" y="29845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3" name="Oval 35"/>
          <p:cNvSpPr>
            <a:spLocks/>
          </p:cNvSpPr>
          <p:nvPr/>
        </p:nvSpPr>
        <p:spPr bwMode="auto">
          <a:xfrm>
            <a:off x="6578600" y="38100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4" name="AutoShape 36"/>
          <p:cNvSpPr>
            <a:spLocks/>
          </p:cNvSpPr>
          <p:nvPr/>
        </p:nvSpPr>
        <p:spPr bwMode="auto">
          <a:xfrm>
            <a:off x="660400" y="36830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5" name="AutoShape 37"/>
          <p:cNvSpPr>
            <a:spLocks/>
          </p:cNvSpPr>
          <p:nvPr/>
        </p:nvSpPr>
        <p:spPr bwMode="auto">
          <a:xfrm>
            <a:off x="5473700" y="22479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6" name="AutoShape 38"/>
          <p:cNvSpPr>
            <a:spLocks/>
          </p:cNvSpPr>
          <p:nvPr/>
        </p:nvSpPr>
        <p:spPr bwMode="auto">
          <a:xfrm>
            <a:off x="812800" y="38481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07" name="AutoShape 39"/>
          <p:cNvSpPr>
            <a:spLocks/>
          </p:cNvSpPr>
          <p:nvPr/>
        </p:nvSpPr>
        <p:spPr bwMode="auto">
          <a:xfrm>
            <a:off x="7315200" y="36830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64" name="Rectangle 40"/>
          <p:cNvSpPr>
            <a:spLocks/>
          </p:cNvSpPr>
          <p:nvPr/>
        </p:nvSpPr>
        <p:spPr bwMode="auto">
          <a:xfrm>
            <a:off x="609600" y="3429000"/>
            <a:ext cx="1003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Caltech</a:t>
            </a:r>
          </a:p>
        </p:txBody>
      </p:sp>
      <p:sp>
        <p:nvSpPr>
          <p:cNvPr id="26665" name="Rectangle 41"/>
          <p:cNvSpPr>
            <a:spLocks/>
          </p:cNvSpPr>
          <p:nvPr/>
        </p:nvSpPr>
        <p:spPr bwMode="auto">
          <a:xfrm>
            <a:off x="0" y="4038600"/>
            <a:ext cx="1003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USC/ISI</a:t>
            </a:r>
          </a:p>
        </p:txBody>
      </p:sp>
      <p:sp>
        <p:nvSpPr>
          <p:cNvPr id="26666" name="Rectangle 42"/>
          <p:cNvSpPr>
            <a:spLocks/>
          </p:cNvSpPr>
          <p:nvPr/>
        </p:nvSpPr>
        <p:spPr bwMode="auto">
          <a:xfrm>
            <a:off x="7010400" y="3429000"/>
            <a:ext cx="1270000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UNC/RENCI</a:t>
            </a:r>
          </a:p>
        </p:txBody>
      </p:sp>
      <p:sp>
        <p:nvSpPr>
          <p:cNvPr id="26667" name="Rectangle 43"/>
          <p:cNvSpPr>
            <a:spLocks/>
          </p:cNvSpPr>
          <p:nvPr/>
        </p:nvSpPr>
        <p:spPr bwMode="auto">
          <a:xfrm>
            <a:off x="5181600" y="2057400"/>
            <a:ext cx="377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UW</a:t>
            </a:r>
          </a:p>
        </p:txBody>
      </p:sp>
      <p:sp>
        <p:nvSpPr>
          <p:cNvPr id="7212" name="Oval 44"/>
          <p:cNvSpPr>
            <a:spLocks/>
          </p:cNvSpPr>
          <p:nvPr/>
        </p:nvSpPr>
        <p:spPr bwMode="auto">
          <a:xfrm>
            <a:off x="1363662" y="54991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7213" name="AutoShape 45"/>
          <p:cNvSpPr>
            <a:spLocks/>
          </p:cNvSpPr>
          <p:nvPr/>
        </p:nvSpPr>
        <p:spPr bwMode="auto">
          <a:xfrm>
            <a:off x="1371600" y="5791200"/>
            <a:ext cx="190500" cy="228600"/>
          </a:xfrm>
          <a:prstGeom prst="diamond">
            <a:avLst/>
          </a:prstGeom>
          <a:solidFill>
            <a:srgbClr val="1D00AA"/>
          </a:solidFill>
          <a:ln w="9525">
            <a:solidFill>
              <a:srgbClr val="13007E"/>
            </a:solidFill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0" name="Rectangle 46"/>
          <p:cNvSpPr>
            <a:spLocks/>
          </p:cNvSpPr>
          <p:nvPr/>
        </p:nvSpPr>
        <p:spPr bwMode="auto">
          <a:xfrm>
            <a:off x="1638300" y="5486400"/>
            <a:ext cx="2019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3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Resource Provider (RP)</a:t>
            </a:r>
          </a:p>
        </p:txBody>
      </p:sp>
      <p:sp>
        <p:nvSpPr>
          <p:cNvPr id="26671" name="Rectangle 47"/>
          <p:cNvSpPr>
            <a:spLocks/>
          </p:cNvSpPr>
          <p:nvPr/>
        </p:nvSpPr>
        <p:spPr bwMode="auto">
          <a:xfrm>
            <a:off x="1435100" y="5816600"/>
            <a:ext cx="2679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3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Software Integration Partner</a:t>
            </a:r>
          </a:p>
        </p:txBody>
      </p:sp>
      <p:sp>
        <p:nvSpPr>
          <p:cNvPr id="7216" name="Rectangle 48"/>
          <p:cNvSpPr>
            <a:spLocks/>
          </p:cNvSpPr>
          <p:nvPr/>
        </p:nvSpPr>
        <p:spPr bwMode="auto">
          <a:xfrm>
            <a:off x="5994400" y="2362200"/>
            <a:ext cx="177800" cy="152400"/>
          </a:xfrm>
          <a:prstGeom prst="rect">
            <a:avLst/>
          </a:prstGeom>
          <a:solidFill>
            <a:srgbClr val="005015"/>
          </a:solidFill>
          <a:ln w="9525">
            <a:noFill/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3" name="Rectangle 49"/>
          <p:cNvSpPr>
            <a:spLocks/>
          </p:cNvSpPr>
          <p:nvPr/>
        </p:nvSpPr>
        <p:spPr bwMode="auto">
          <a:xfrm>
            <a:off x="5851525" y="2133600"/>
            <a:ext cx="1768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200" i="1" dirty="0">
                <a:solidFill>
                  <a:srgbClr val="005015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Grid Infrastructure Group (</a:t>
            </a:r>
            <a:r>
              <a:rPr lang="en-US" sz="1200" i="1" dirty="0" err="1">
                <a:solidFill>
                  <a:srgbClr val="005015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UChicago</a:t>
            </a:r>
            <a:r>
              <a:rPr lang="en-US" sz="1200" i="1" dirty="0">
                <a:solidFill>
                  <a:srgbClr val="005015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)</a:t>
            </a:r>
          </a:p>
        </p:txBody>
      </p:sp>
      <p:sp>
        <p:nvSpPr>
          <p:cNvPr id="26674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2286000" cy="762000"/>
          </a:xfrm>
        </p:spPr>
        <p:txBody>
          <a:bodyPr rIns="81279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</a:tabLst>
            </a:pPr>
            <a:r>
              <a:rPr lang="en-US" b="1" dirty="0" smtClean="0">
                <a:ea typeface="ＭＳ Ｐゴシック" pitchFamily="34" charset="-128"/>
              </a:rPr>
              <a:t>TeraGrid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>
          <a:xfrm>
            <a:off x="2286000" y="76200"/>
            <a:ext cx="68580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~2 </a:t>
            </a:r>
            <a:r>
              <a:rPr lang="en-US" dirty="0" err="1" smtClean="0">
                <a:solidFill>
                  <a:schemeClr val="tx1"/>
                </a:solidFill>
              </a:rPr>
              <a:t>Petaflops</a:t>
            </a:r>
            <a:r>
              <a:rPr lang="en-US" dirty="0" smtClean="0">
                <a:solidFill>
                  <a:schemeClr val="tx1"/>
                </a:solidFill>
              </a:rPr>
              <a:t>; over 20 </a:t>
            </a:r>
            <a:r>
              <a:rPr lang="en-US" dirty="0" err="1" smtClean="0">
                <a:solidFill>
                  <a:schemeClr val="tx1"/>
                </a:solidFill>
              </a:rPr>
              <a:t>PetaBytes</a:t>
            </a:r>
            <a:r>
              <a:rPr lang="en-US" dirty="0" smtClean="0">
                <a:solidFill>
                  <a:schemeClr val="tx1"/>
                </a:solidFill>
              </a:rPr>
              <a:t> of storage (disk and tape), over 100 scientific data collections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675" name="Picture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1257300"/>
            <a:ext cx="8937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0" name="Oval 52"/>
          <p:cNvSpPr>
            <a:spLocks/>
          </p:cNvSpPr>
          <p:nvPr/>
        </p:nvSpPr>
        <p:spPr bwMode="auto">
          <a:xfrm>
            <a:off x="6400800" y="39624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7" name="Rectangle 53"/>
          <p:cNvSpPr>
            <a:spLocks/>
          </p:cNvSpPr>
          <p:nvPr/>
        </p:nvSpPr>
        <p:spPr bwMode="auto">
          <a:xfrm>
            <a:off x="5638800" y="411480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NICS</a:t>
            </a:r>
          </a:p>
        </p:txBody>
      </p:sp>
      <p:sp>
        <p:nvSpPr>
          <p:cNvPr id="7222" name="Oval 54"/>
          <p:cNvSpPr>
            <a:spLocks/>
          </p:cNvSpPr>
          <p:nvPr/>
        </p:nvSpPr>
        <p:spPr bwMode="auto">
          <a:xfrm>
            <a:off x="5105400" y="4876800"/>
            <a:ext cx="211138" cy="215900"/>
          </a:xfrm>
          <a:prstGeom prst="ellipse">
            <a:avLst/>
          </a:prstGeom>
          <a:solidFill>
            <a:srgbClr val="8E0000"/>
          </a:solidFill>
          <a:ln w="9525">
            <a:noFill/>
            <a:round/>
            <a:headEnd/>
            <a:tailEnd/>
          </a:ln>
          <a:effectLst>
            <a:outerShdw dist="101600" dir="2700000" algn="ctr" rotWithShape="0">
              <a:schemeClr val="bg2">
                <a:alpha val="93999"/>
              </a:schemeClr>
            </a:outerShdw>
          </a:effec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79" name="Rectangle 55"/>
          <p:cNvSpPr>
            <a:spLocks/>
          </p:cNvSpPr>
          <p:nvPr/>
        </p:nvSpPr>
        <p:spPr bwMode="auto">
          <a:xfrm>
            <a:off x="5105400" y="4800600"/>
            <a:ext cx="101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LONI</a:t>
            </a:r>
          </a:p>
        </p:txBody>
      </p:sp>
      <p:sp>
        <p:nvSpPr>
          <p:cNvPr id="26680" name="AutoShape 56"/>
          <p:cNvSpPr>
            <a:spLocks/>
          </p:cNvSpPr>
          <p:nvPr/>
        </p:nvSpPr>
        <p:spPr bwMode="auto">
          <a:xfrm>
            <a:off x="1371600" y="60960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sp>
        <p:nvSpPr>
          <p:cNvPr id="26681" name="Rectangle 57"/>
          <p:cNvSpPr>
            <a:spLocks/>
          </p:cNvSpPr>
          <p:nvPr/>
        </p:nvSpPr>
        <p:spPr bwMode="auto">
          <a:xfrm>
            <a:off x="1600200" y="6096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300" i="1" dirty="0">
                <a:solidFill>
                  <a:srgbClr val="140083"/>
                </a:solidFill>
                <a:latin typeface="Times" pitchFamily="80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Network Hub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3136900" y="3225800"/>
            <a:ext cx="215900" cy="215900"/>
          </a:xfrm>
          <a:custGeom>
            <a:avLst/>
            <a:gdLst>
              <a:gd name="T0" fmla="*/ 0 w 22712"/>
              <a:gd name="T1" fmla="*/ 0 h 23880"/>
              <a:gd name="T2" fmla="*/ 22712 w 22712"/>
              <a:gd name="T3" fmla="*/ 23880 h 23880"/>
            </a:gdLst>
            <a:ahLst/>
            <a:cxnLst/>
            <a:rect l="T0" t="T1" r="T2" b="T3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rgbClr val="FFC000"/>
          </a:solidFill>
          <a:ln w="9525">
            <a:solidFill>
              <a:srgbClr val="1104FF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" pitchFamily="80" charset="0"/>
              <a:ea typeface="ＭＳ Ｐゴシック" pitchFamily="34" charset="-128"/>
            </a:endParaRPr>
          </a:p>
        </p:txBody>
      </p:sp>
      <p:pic>
        <p:nvPicPr>
          <p:cNvPr id="4098" name="Picture 2" descr="http://www.teragridforum.org/mediawiki/images/5/5a/TG-ribbon-map-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FutureGrid key 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4525963"/>
          </a:xfrm>
        </p:spPr>
        <p:txBody>
          <a:bodyPr>
            <a:noAutofit/>
          </a:bodyPr>
          <a:lstStyle/>
          <a:p>
            <a:r>
              <a:rPr lang="en-US" sz="2800" dirty="0">
                <a:cs typeface="Arial" pitchFamily="34" charset="0"/>
              </a:rPr>
              <a:t>FutureGrid </a:t>
            </a:r>
            <a:r>
              <a:rPr lang="en-US" sz="2800" dirty="0" smtClean="0">
                <a:cs typeface="Arial" pitchFamily="34" charset="0"/>
              </a:rPr>
              <a:t>is a 4 year $15M project with 7 clusters at 5 sites across country with 8 funded partners</a:t>
            </a:r>
            <a:endParaRPr lang="en-US" sz="2800" dirty="0">
              <a:cs typeface="Arial" pitchFamily="34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FutureGrid is a flexible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testbed </a:t>
            </a:r>
            <a:r>
              <a:rPr lang="en-US" sz="2800" dirty="0" smtClean="0">
                <a:cs typeface="Times New Roman" pitchFamily="18" charset="0"/>
              </a:rPr>
              <a:t>s</a:t>
            </a:r>
            <a:r>
              <a:rPr lang="en-US" sz="2800" dirty="0" smtClean="0"/>
              <a:t>upporting </a:t>
            </a:r>
            <a:r>
              <a:rPr lang="en-US" sz="2800" dirty="0" smtClean="0">
                <a:solidFill>
                  <a:srgbClr val="FF0000"/>
                </a:solidFill>
              </a:rPr>
              <a:t>Computer Science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800" dirty="0" smtClean="0"/>
              <a:t>experiments in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Innovation and scientific understanding of </a:t>
            </a:r>
            <a:r>
              <a:rPr lang="en-US" sz="2400" dirty="0">
                <a:solidFill>
                  <a:srgbClr val="FF0000"/>
                </a:solidFill>
              </a:rPr>
              <a:t>distributed computing </a:t>
            </a:r>
            <a:r>
              <a:rPr lang="en-US" sz="2400" dirty="0" smtClean="0"/>
              <a:t>(cloud, grid) and </a:t>
            </a:r>
            <a:r>
              <a:rPr lang="en-US" sz="2400" dirty="0">
                <a:solidFill>
                  <a:srgbClr val="FF0000"/>
                </a:solidFill>
              </a:rPr>
              <a:t>parallel computing </a:t>
            </a:r>
            <a:r>
              <a:rPr lang="en-US" sz="2400" dirty="0"/>
              <a:t>paradigms</a:t>
            </a:r>
          </a:p>
          <a:p>
            <a:pPr lvl="1"/>
            <a:r>
              <a:rPr lang="en-US" sz="2400" dirty="0"/>
              <a:t>The engineering science of </a:t>
            </a:r>
            <a:r>
              <a:rPr lang="en-US" sz="2400" dirty="0">
                <a:solidFill>
                  <a:srgbClr val="FF0000"/>
                </a:solidFill>
              </a:rPr>
              <a:t>middleware</a:t>
            </a:r>
            <a:r>
              <a:rPr lang="en-US" sz="2400" dirty="0"/>
              <a:t> that enables these paradigms</a:t>
            </a:r>
          </a:p>
          <a:p>
            <a:pPr lvl="1"/>
            <a:r>
              <a:rPr lang="en-US" sz="2400" dirty="0"/>
              <a:t>The use and drivers of these paradigms by important </a:t>
            </a:r>
            <a:r>
              <a:rPr lang="en-US" sz="2400" dirty="0">
                <a:solidFill>
                  <a:srgbClr val="FF0000"/>
                </a:solidFill>
              </a:rPr>
              <a:t>applications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education</a:t>
            </a:r>
            <a:r>
              <a:rPr lang="en-US" sz="2400" dirty="0"/>
              <a:t> of a new generation of students and workforce on the use of these paradigms and their </a:t>
            </a:r>
            <a:r>
              <a:rPr lang="en-US" sz="2400" dirty="0" smtClean="0"/>
              <a:t>applications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>
                <a:cs typeface="Times New Roman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endParaRPr lang="en-US" sz="2400" dirty="0" smtClean="0"/>
          </a:p>
          <a:p>
            <a:endParaRPr 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OpenNebula,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>
                <a:cs typeface="Times New Roman" pitchFamily="18" charset="0"/>
              </a:rPr>
              <a:t>Each use of FutureGrid is 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400" dirty="0">
                <a:cs typeface="Times New Roman" pitchFamily="18" charset="0"/>
              </a:rPr>
              <a:t>that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r>
              <a:rPr lang="en-US" sz="2400" dirty="0" smtClean="0"/>
              <a:t>Developing </a:t>
            </a:r>
            <a:r>
              <a:rPr lang="en-US" sz="2400" dirty="0"/>
              <a:t>novel software to support these goals which build on Grid5000 in France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78835" y="4809063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533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186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713834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0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4525963"/>
          </a:xfrm>
        </p:spPr>
        <p:txBody>
          <a:bodyPr/>
          <a:lstStyle/>
          <a:p>
            <a:r>
              <a:rPr lang="en-US" b="1" dirty="0" smtClean="0"/>
              <a:t>Training Education and Outreach</a:t>
            </a:r>
          </a:p>
          <a:p>
            <a:pPr lvl="1"/>
            <a:r>
              <a:rPr lang="en-US" dirty="0" smtClean="0"/>
              <a:t>Semester and short events; promising for outreach</a:t>
            </a:r>
          </a:p>
          <a:p>
            <a:r>
              <a:rPr lang="en-US" b="1" dirty="0" smtClean="0"/>
              <a:t>Interoperability test-beds</a:t>
            </a:r>
          </a:p>
          <a:p>
            <a:pPr lvl="1"/>
            <a:r>
              <a:rPr lang="en-US" dirty="0" smtClean="0"/>
              <a:t>Grids and Clouds; OGF really needed this</a:t>
            </a:r>
          </a:p>
          <a:p>
            <a:r>
              <a:rPr lang="en-US" b="1" dirty="0" smtClean="0"/>
              <a:t>Domain Science applications</a:t>
            </a:r>
          </a:p>
          <a:p>
            <a:pPr lvl="1"/>
            <a:r>
              <a:rPr lang="en-US" dirty="0" smtClean="0"/>
              <a:t>Life science highlighted</a:t>
            </a:r>
          </a:p>
          <a:p>
            <a:r>
              <a:rPr lang="en-US" b="1" dirty="0" smtClean="0"/>
              <a:t>Computer science</a:t>
            </a:r>
          </a:p>
          <a:p>
            <a:pPr lvl="1"/>
            <a:r>
              <a:rPr lang="en-US" dirty="0" smtClean="0"/>
              <a:t>Largest current category</a:t>
            </a:r>
          </a:p>
          <a:p>
            <a:r>
              <a:rPr lang="en-US" b="1" dirty="0" smtClean="0"/>
              <a:t>Computer Systems Evaluation</a:t>
            </a:r>
          </a:p>
          <a:p>
            <a:pPr lvl="1"/>
            <a:r>
              <a:rPr lang="en-US" dirty="0" smtClean="0"/>
              <a:t>TeraGrid (TIS, TAS, XSEDE), OSG, EGI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3720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IU PTI, Michigan, NCSA and 10 sites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LSU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IU SOIC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18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mbria"/>
                        </a:rPr>
                        <a:t>Virginia, LSU, Poznan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18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mbria"/>
                        </a:rPr>
                        <a:t>University of Rennes 1</a:t>
                      </a: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0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8505</TotalTime>
  <Words>1245</Words>
  <Application>Microsoft Office PowerPoint</Application>
  <PresentationFormat>On-screen Show (4:3)</PresentationFormat>
  <Paragraphs>209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1_Office Theme</vt:lpstr>
      <vt:lpstr>FutureGrid</vt:lpstr>
      <vt:lpstr>US Cyberinfrastructure Context</vt:lpstr>
      <vt:lpstr>TeraGrid</vt:lpstr>
      <vt:lpstr>FutureGrid key Concepts I</vt:lpstr>
      <vt:lpstr>FutureGrid key Concepts II</vt:lpstr>
      <vt:lpstr>FutureGrid Partners</vt:lpstr>
      <vt:lpstr>FutureGrid:  a Grid/Cloud/HPC Testbed</vt:lpstr>
      <vt:lpstr>5 Use Types for FutureGrid</vt:lpstr>
      <vt:lpstr>Some Current FutureGrid projects I</vt:lpstr>
      <vt:lpstr>Some Current FutureGrid projects II</vt:lpstr>
      <vt:lpstr>Education &amp; Outreach on FutureGrid</vt:lpstr>
      <vt:lpstr>Software Components</vt:lpstr>
      <vt:lpstr>FutureGrid Layered Software Stack </vt:lpstr>
      <vt:lpstr>Rain in FutureGrid</vt:lpstr>
      <vt:lpstr>FutureGrid SWOT</vt:lpstr>
      <vt:lpstr>Level of Effort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288</cp:revision>
  <dcterms:created xsi:type="dcterms:W3CDTF">2010-05-04T01:29:55Z</dcterms:created>
  <dcterms:modified xsi:type="dcterms:W3CDTF">2011-02-18T15:18:08Z</dcterms:modified>
</cp:coreProperties>
</file>