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49" r:id="rId1"/>
  </p:sldMasterIdLst>
  <p:notesMasterIdLst>
    <p:notesMasterId r:id="rId18"/>
  </p:notesMasterIdLst>
  <p:sldIdLst>
    <p:sldId id="605" r:id="rId2"/>
    <p:sldId id="609" r:id="rId3"/>
    <p:sldId id="610" r:id="rId4"/>
    <p:sldId id="611" r:id="rId5"/>
    <p:sldId id="614" r:id="rId6"/>
    <p:sldId id="624" r:id="rId7"/>
    <p:sldId id="625" r:id="rId8"/>
    <p:sldId id="626" r:id="rId9"/>
    <p:sldId id="627" r:id="rId10"/>
    <p:sldId id="628" r:id="rId11"/>
    <p:sldId id="629" r:id="rId12"/>
    <p:sldId id="630" r:id="rId13"/>
    <p:sldId id="619" r:id="rId14"/>
    <p:sldId id="620" r:id="rId15"/>
    <p:sldId id="621" r:id="rId16"/>
    <p:sldId id="622" r:id="rId17"/>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a:srgbClr val="D6A300"/>
    <a:srgbClr val="0083E6"/>
    <a:srgbClr val="0033CC"/>
    <a:srgbClr val="F8F3D2"/>
    <a:srgbClr val="6D6E70"/>
    <a:srgbClr val="7D110C"/>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08" autoAdjust="0"/>
    <p:restoredTop sz="94660"/>
  </p:normalViewPr>
  <p:slideViewPr>
    <p:cSldViewPr>
      <p:cViewPr varScale="1">
        <p:scale>
          <a:sx n="96" d="100"/>
          <a:sy n="96" d="100"/>
        </p:scale>
        <p:origin x="1092" y="90"/>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15</a:t>
            </a:fld>
            <a:endParaRPr lang="en-US" altLang="en-US"/>
          </a:p>
        </p:txBody>
      </p:sp>
    </p:spTree>
    <p:extLst>
      <p:ext uri="{BB962C8B-B14F-4D97-AF65-F5344CB8AC3E}">
        <p14:creationId xmlns:p14="http://schemas.microsoft.com/office/powerpoint/2010/main" val="338433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16</a:t>
            </a:fld>
            <a:endParaRPr lang="en-US" altLang="en-US"/>
          </a:p>
        </p:txBody>
      </p:sp>
    </p:spTree>
    <p:extLst>
      <p:ext uri="{BB962C8B-B14F-4D97-AF65-F5344CB8AC3E}">
        <p14:creationId xmlns:p14="http://schemas.microsoft.com/office/powerpoint/2010/main" val="482986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31282"/>
            <a:ext cx="9126166" cy="717082"/>
          </a:xfrm>
        </p:spPr>
        <p:txBody>
          <a:bodyPr/>
          <a:lstStyle/>
          <a:p>
            <a:r>
              <a:rPr lang="en-US"/>
              <a:t>Click to edit Master title style</a:t>
            </a:r>
          </a:p>
        </p:txBody>
      </p:sp>
    </p:spTree>
    <p:extLst>
      <p:ext uri="{BB962C8B-B14F-4D97-AF65-F5344CB8AC3E}">
        <p14:creationId xmlns:p14="http://schemas.microsoft.com/office/powerpoint/2010/main" val="190393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95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65838"/>
            <a:ext cx="9067800" cy="5153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10240" y="0"/>
            <a:ext cx="9126166" cy="838200"/>
          </a:xfrm>
        </p:spPr>
        <p:txBody>
          <a:bodyPr/>
          <a:lstStyle/>
          <a:p>
            <a:r>
              <a:rPr lang="en-US"/>
              <a:t>Click to edit Master title style</a:t>
            </a:r>
          </a:p>
        </p:txBody>
      </p:sp>
    </p:spTree>
    <p:extLst>
      <p:ext uri="{BB962C8B-B14F-4D97-AF65-F5344CB8AC3E}">
        <p14:creationId xmlns:p14="http://schemas.microsoft.com/office/powerpoint/2010/main" val="289279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5376" y="114300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15376" y="399573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81313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0" y="0"/>
            <a:ext cx="912616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0" y="1336674"/>
            <a:ext cx="9067800" cy="429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p:cNvSpPr>
            <a:spLocks noGrp="1"/>
          </p:cNvSpPr>
          <p:nvPr>
            <p:ph type="sldNum" sz="quarter" idx="4"/>
          </p:nvPr>
        </p:nvSpPr>
        <p:spPr>
          <a:xfrm>
            <a:off x="6813160" y="6330042"/>
            <a:ext cx="656771" cy="293913"/>
          </a:xfrm>
          <a:prstGeom prst="rect">
            <a:avLst/>
          </a:prstGeom>
        </p:spPr>
        <p:txBody>
          <a:bodyPr anchor="ctr"/>
          <a:lstStyle>
            <a:lvl1pPr>
              <a:defRPr sz="2000" b="0">
                <a:solidFill>
                  <a:schemeClr val="bg2"/>
                </a:solidFill>
                <a:latin typeface="Franklin Gothic Medium" pitchFamily="34" charset="0"/>
              </a:defRPr>
            </a:lvl1pPr>
          </a:lstStyle>
          <a:p>
            <a:fld id="{C4B85148-DB98-4269-ACE6-2DF49F9918C9}" type="slidenum">
              <a:rPr lang="en-US" smtClean="0"/>
              <a:pPr/>
              <a:t>‹#›</a:t>
            </a:fld>
            <a:endParaRPr lang="en-US" dirty="0"/>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8" name="Rectangle 7"/>
          <p:cNvSpPr/>
          <p:nvPr userDrawn="1"/>
        </p:nvSpPr>
        <p:spPr bwMode="auto">
          <a:xfrm>
            <a:off x="-33269" y="-42437"/>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charset="-128"/>
            </a:endParaRP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12" name="Slide Number Placeholder 5"/>
          <p:cNvSpPr txBox="1">
            <a:spLocks/>
          </p:cNvSpPr>
          <p:nvPr userDrawn="1"/>
        </p:nvSpPr>
        <p:spPr>
          <a:xfrm>
            <a:off x="6640716" y="6095999"/>
            <a:ext cx="1207883" cy="369240"/>
          </a:xfrm>
          <a:prstGeom prst="rect">
            <a:avLst/>
          </a:prstGeom>
          <a:solidFill>
            <a:schemeClr val="bg1"/>
          </a:solidFill>
        </p:spPr>
        <p:txBody>
          <a:bodyPr anchor="ctr" anchorCtr="0"/>
          <a:lstStyle>
            <a:defPPr>
              <a:defRPr lang="en-US"/>
            </a:defPPr>
            <a:lvl1pPr algn="l" rtl="0" eaLnBrk="0" fontAlgn="base" hangingPunct="0">
              <a:spcBef>
                <a:spcPct val="0"/>
              </a:spcBef>
              <a:spcAft>
                <a:spcPct val="0"/>
              </a:spcAft>
              <a:defRPr sz="2000" b="0" i="1" kern="1200">
                <a:solidFill>
                  <a:schemeClr val="bg2"/>
                </a:solidFill>
                <a:latin typeface="Franklin Gothic Medium"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a:lstStyle>
          <a:p>
            <a:fld id="{C4B85148-DB98-4269-ACE6-2DF49F9918C9}" type="slidenum">
              <a:rPr lang="en-US" smtClean="0"/>
              <a:pPr/>
              <a:t>‹#›</a:t>
            </a:fld>
            <a:endParaRPr lang="en-US" dirty="0"/>
          </a:p>
        </p:txBody>
      </p:sp>
      <p:sp>
        <p:nvSpPr>
          <p:cNvPr id="5" name="TextBox 4"/>
          <p:cNvSpPr txBox="1"/>
          <p:nvPr userDrawn="1"/>
        </p:nvSpPr>
        <p:spPr>
          <a:xfrm>
            <a:off x="6482658" y="6465240"/>
            <a:ext cx="1447800" cy="400110"/>
          </a:xfrm>
          <a:prstGeom prst="rect">
            <a:avLst/>
          </a:prstGeom>
          <a:solidFill>
            <a:schemeClr val="bg1"/>
          </a:solidFill>
        </p:spPr>
        <p:txBody>
          <a:bodyPr wrap="square" rtlCol="0">
            <a:spAutoFit/>
          </a:bodyPr>
          <a:lstStyle/>
          <a:p>
            <a:r>
              <a:rPr lang="en-US" sz="2000" dirty="0">
                <a:solidFill>
                  <a:schemeClr val="bg2"/>
                </a:solidFill>
              </a:rPr>
              <a:t>Spidal.org</a:t>
            </a:r>
          </a:p>
        </p:txBody>
      </p:sp>
    </p:spTree>
    <p:extLst>
      <p:ext uri="{BB962C8B-B14F-4D97-AF65-F5344CB8AC3E}">
        <p14:creationId xmlns:p14="http://schemas.microsoft.com/office/powerpoint/2010/main" val="600536190"/>
      </p:ext>
    </p:extLst>
  </p:cSld>
  <p:clrMap bg1="lt1" tx1="dk1" bg2="lt2" tx2="dk2" accent1="accent1" accent2="accent2" accent3="accent3" accent4="accent4" accent5="accent5" accent6="accent6" hlink="hlink" folHlink="folHlink"/>
  <p:sldLayoutIdLst>
    <p:sldLayoutId id="2147484253" r:id="rId1"/>
    <p:sldLayoutId id="2147484251" r:id="rId2"/>
    <p:sldLayoutId id="2147484250" r:id="rId3"/>
    <p:sldLayoutId id="2147484257" r:id="rId4"/>
  </p:sldLayoutIdLst>
  <p:hf hdr="0" ftr="0" dt="0"/>
  <p:txStyles>
    <p:title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javagrande.org/"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6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1359" y="5673380"/>
            <a:ext cx="2309702" cy="1200329"/>
          </a:xfrm>
          <a:prstGeom prst="rect">
            <a:avLst/>
          </a:prstGeom>
          <a:solidFill>
            <a:schemeClr val="bg1"/>
          </a:solidFill>
        </p:spPr>
        <p:txBody>
          <a:bodyPr wrap="square">
            <a:spAutoFit/>
          </a:bodyPr>
          <a:lstStyle/>
          <a:p>
            <a:r>
              <a:rPr lang="en-US" dirty="0"/>
              <a:t>HPC Cloud</a:t>
            </a:r>
            <a:br>
              <a:rPr lang="en-US" dirty="0"/>
            </a:br>
            <a:r>
              <a:rPr lang="en-US" dirty="0"/>
              <a:t>Convergence</a:t>
            </a:r>
          </a:p>
          <a:p>
            <a:r>
              <a:rPr lang="en-US" dirty="0"/>
              <a:t>February 2017</a:t>
            </a:r>
          </a:p>
        </p:txBody>
      </p:sp>
      <p:sp>
        <p:nvSpPr>
          <p:cNvPr id="4" name="Slide Number Placeholder 3"/>
          <p:cNvSpPr>
            <a:spLocks noGrp="1"/>
          </p:cNvSpPr>
          <p:nvPr>
            <p:ph type="sldNum" sz="quarter" idx="4294967295"/>
          </p:nvPr>
        </p:nvSpPr>
        <p:spPr>
          <a:xfrm>
            <a:off x="6813160" y="6330042"/>
            <a:ext cx="656771" cy="293913"/>
          </a:xfrm>
        </p:spPr>
        <p:txBody>
          <a:bodyPr/>
          <a:lstStyle/>
          <a:p>
            <a:fld id="{C4B85148-DB98-4269-ACE6-2DF49F9918C9}" type="slidenum">
              <a:rPr lang="en-US" smtClean="0"/>
              <a:pPr/>
              <a:t>1</a:t>
            </a:fld>
            <a:endParaRPr lang="en-US" dirty="0"/>
          </a:p>
        </p:txBody>
      </p:sp>
    </p:spTree>
    <p:extLst>
      <p:ext uri="{BB962C8B-B14F-4D97-AF65-F5344CB8AC3E}">
        <p14:creationId xmlns:p14="http://schemas.microsoft.com/office/powerpoint/2010/main" val="422344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533" y="609600"/>
            <a:ext cx="9067800" cy="5153962"/>
          </a:xfrm>
        </p:spPr>
        <p:txBody>
          <a:bodyPr/>
          <a:lstStyle/>
          <a:p>
            <a:r>
              <a:rPr lang="en-US" b="1" dirty="0"/>
              <a:t>“Atomic” Job Size: </a:t>
            </a:r>
            <a:r>
              <a:rPr lang="en-US" dirty="0"/>
              <a:t>Very large jobs are critical aspects of leading edge simulation, whereas much data analysis is pleasing parallel and involves many quite small jobs. The latter follows from event structure of much observational science. </a:t>
            </a:r>
          </a:p>
          <a:p>
            <a:pPr lvl="1"/>
            <a:r>
              <a:rPr lang="en-US" dirty="0"/>
              <a:t>Accelerators produce a stream of particle collisions; telescopes, light sources or remote sensing a stream of images. The many events produced by modern instruments implies data analysis is a computationally intense problem but can be broken up into many quite small jobs. </a:t>
            </a:r>
          </a:p>
          <a:p>
            <a:pPr lvl="1"/>
            <a:r>
              <a:rPr lang="en-US" dirty="0"/>
              <a:t>Similarly the long tail of science produces streams of events from a multitude of small instruments</a:t>
            </a:r>
          </a:p>
          <a:p>
            <a:r>
              <a:rPr lang="en-US" b="1" dirty="0"/>
              <a:t>Why use HPC machines to analyze data and how large are they?</a:t>
            </a:r>
            <a:r>
              <a:rPr lang="en-US" dirty="0"/>
              <a:t> Some scientific data has been analyzed on HPC machines because the responsible organizations had such machines often purchased to satisfy simulation requirements. Whereas high end simulation requires HPC style machines, that is typically not true for data analysis; that is done on HPC machines because they are available</a:t>
            </a:r>
          </a:p>
          <a:p>
            <a:endParaRPr lang="en-US" dirty="0"/>
          </a:p>
          <a:p>
            <a:endParaRPr lang="en-US" dirty="0"/>
          </a:p>
          <a:p>
            <a:endParaRPr lang="en-US" dirty="0"/>
          </a:p>
        </p:txBody>
      </p:sp>
      <p:sp>
        <p:nvSpPr>
          <p:cNvPr id="6" name="Title 5"/>
          <p:cNvSpPr>
            <a:spLocks noGrp="1"/>
          </p:cNvSpPr>
          <p:nvPr>
            <p:ph type="title"/>
          </p:nvPr>
        </p:nvSpPr>
        <p:spPr>
          <a:xfrm>
            <a:off x="-10240" y="0"/>
            <a:ext cx="9126166" cy="609600"/>
          </a:xfrm>
        </p:spPr>
        <p:txBody>
          <a:bodyPr/>
          <a:lstStyle/>
          <a:p>
            <a:r>
              <a:rPr lang="en-US" dirty="0"/>
              <a:t>Implications of Big Data Requirements</a:t>
            </a:r>
          </a:p>
        </p:txBody>
      </p:sp>
    </p:spTree>
    <p:extLst>
      <p:ext uri="{BB962C8B-B14F-4D97-AF65-F5344CB8AC3E}">
        <p14:creationId xmlns:p14="http://schemas.microsoft.com/office/powerpoint/2010/main" val="1396184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b="1" dirty="0"/>
              <a:t>HPC/Science use of Big Data Technology now: </a:t>
            </a:r>
            <a:r>
              <a:rPr lang="en-US" dirty="0"/>
              <a:t>Some aspects of the Big Data stack are being adopted by the HPC community: Docker and Deep Learning are two examples. </a:t>
            </a:r>
          </a:p>
          <a:p>
            <a:r>
              <a:rPr lang="en-US" b="1" dirty="0"/>
              <a:t>Big Data use of HPC: </a:t>
            </a:r>
            <a:r>
              <a:rPr lang="en-US" dirty="0"/>
              <a:t>The Big Data community has used (small) HPC clusters for deep learning, and it uses GPUs and FPGAs for training deep learning systems</a:t>
            </a:r>
          </a:p>
          <a:p>
            <a:r>
              <a:rPr lang="en-US" b="1" dirty="0"/>
              <a:t>Docker v. OpenStack(hypervisor): </a:t>
            </a:r>
            <a:r>
              <a:rPr lang="en-US" dirty="0"/>
              <a:t>Docker (or equivalent) is quite likely to be the virtualization approach of choice (compared to say OpenStack) for both data and simulation applications. OpenStack is more complex than Docker and only clearly needed if you share at core level whereas large scale simulations and data analysis seem to just need node level sharing.</a:t>
            </a:r>
          </a:p>
          <a:p>
            <a:pPr lvl="1"/>
            <a:r>
              <a:rPr lang="en-US" dirty="0"/>
              <a:t>Parallel computing almost implies sharing at node not core level</a:t>
            </a:r>
          </a:p>
          <a:p>
            <a:r>
              <a:rPr lang="en-US" b="1" dirty="0"/>
              <a:t>Science use of Big Data: </a:t>
            </a:r>
            <a:r>
              <a:rPr lang="en-US" dirty="0"/>
              <a:t>Some fraction of the scientific community uses Big Data style analysis tools (Hadoop, Spark, Cassandra, Hbase ….)</a:t>
            </a:r>
          </a:p>
          <a:p>
            <a:endParaRPr lang="en-US" dirty="0"/>
          </a:p>
          <a:p>
            <a:endParaRPr lang="en-US" dirty="0"/>
          </a:p>
        </p:txBody>
      </p:sp>
      <p:sp>
        <p:nvSpPr>
          <p:cNvPr id="6" name="Title 5"/>
          <p:cNvSpPr>
            <a:spLocks noGrp="1"/>
          </p:cNvSpPr>
          <p:nvPr>
            <p:ph type="title"/>
          </p:nvPr>
        </p:nvSpPr>
        <p:spPr/>
        <p:txBody>
          <a:bodyPr/>
          <a:lstStyle/>
          <a:p>
            <a:r>
              <a:rPr lang="en-US" dirty="0"/>
              <a:t>Who uses What Software</a:t>
            </a:r>
          </a:p>
        </p:txBody>
      </p:sp>
    </p:spTree>
    <p:extLst>
      <p:ext uri="{BB962C8B-B14F-4D97-AF65-F5344CB8AC3E}">
        <p14:creationId xmlns:p14="http://schemas.microsoft.com/office/powerpoint/2010/main" val="134939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sz="2400" dirty="0"/>
              <a:t>Language choice C++, Fortran, Java, Scala, Python, R, Matlab needs thought. This is a mixture of technical and social issues.</a:t>
            </a:r>
          </a:p>
          <a:p>
            <a:r>
              <a:rPr lang="en-US" sz="2400" b="1" dirty="0"/>
              <a:t>Java Grande </a:t>
            </a:r>
            <a:r>
              <a:rPr lang="en-US" sz="2400" dirty="0"/>
              <a:t>was a 1997-2000 activity to make Java run fast and web site still there! </a:t>
            </a:r>
            <a:r>
              <a:rPr lang="en-US" sz="2400" dirty="0">
                <a:hlinkClick r:id="rId2"/>
              </a:rPr>
              <a:t>http://www.javagrande.org/</a:t>
            </a:r>
            <a:r>
              <a:rPr lang="en-US" sz="2400" dirty="0"/>
              <a:t> </a:t>
            </a:r>
          </a:p>
          <a:p>
            <a:r>
              <a:rPr lang="en-US" sz="2400" dirty="0"/>
              <a:t>Basic Java now much better but object structure, dynamic memory allocation and Garbage collection have their overheads</a:t>
            </a:r>
          </a:p>
          <a:p>
            <a:r>
              <a:rPr lang="en-US" sz="2400" dirty="0"/>
              <a:t>Java virtual machine JVM dominant Big Data environment?</a:t>
            </a:r>
          </a:p>
          <a:p>
            <a:r>
              <a:rPr lang="en-US" sz="2400" dirty="0"/>
              <a:t>One can mix languages quite efficiently</a:t>
            </a:r>
          </a:p>
          <a:p>
            <a:pPr lvl="1"/>
            <a:r>
              <a:rPr lang="en-US" sz="2400" dirty="0"/>
              <a:t>Java MPI as binding to C++ version excellent</a:t>
            </a:r>
          </a:p>
          <a:p>
            <a:r>
              <a:rPr lang="en-US" sz="2400" dirty="0"/>
              <a:t>Scripting languages Python, R, Matlab address different requirements than Java, C++ ….</a:t>
            </a:r>
          </a:p>
          <a:p>
            <a:endParaRPr lang="en-US" sz="2400" dirty="0"/>
          </a:p>
        </p:txBody>
      </p:sp>
      <p:sp>
        <p:nvSpPr>
          <p:cNvPr id="6" name="Title 5"/>
          <p:cNvSpPr>
            <a:spLocks noGrp="1"/>
          </p:cNvSpPr>
          <p:nvPr>
            <p:ph type="title"/>
          </p:nvPr>
        </p:nvSpPr>
        <p:spPr/>
        <p:txBody>
          <a:bodyPr/>
          <a:lstStyle/>
          <a:p>
            <a:r>
              <a:rPr lang="en-US" dirty="0"/>
              <a:t>Choosing Languages</a:t>
            </a:r>
          </a:p>
        </p:txBody>
      </p:sp>
    </p:spTree>
    <p:extLst>
      <p:ext uri="{BB962C8B-B14F-4D97-AF65-F5344CB8AC3E}">
        <p14:creationId xmlns:p14="http://schemas.microsoft.com/office/powerpoint/2010/main" val="306959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0136" y="304800"/>
            <a:ext cx="7886700" cy="2852737"/>
          </a:xfrm>
        </p:spPr>
        <p:txBody>
          <a:bodyPr>
            <a:normAutofit fontScale="90000"/>
          </a:bodyPr>
          <a:lstStyle/>
          <a:p>
            <a:pPr algn="ctr"/>
            <a:br>
              <a:rPr lang="en-US" b="1" dirty="0"/>
            </a:br>
            <a:r>
              <a:rPr lang="en-US" sz="4000" b="1" dirty="0" err="1"/>
              <a:t>HPCCloud</a:t>
            </a:r>
            <a:r>
              <a:rPr lang="en-US" sz="4000" b="1" dirty="0"/>
              <a:t> and Summary of </a:t>
            </a:r>
            <a:r>
              <a:rPr lang="en-US" sz="4000" dirty="0"/>
              <a:t>Big Data - Big Simulation Convergence</a:t>
            </a:r>
            <a:br>
              <a:rPr lang="en-US" dirty="0"/>
            </a:br>
            <a:endParaRPr lang="en-US" b="1" dirty="0"/>
          </a:p>
        </p:txBody>
      </p:sp>
      <p:sp>
        <p:nvSpPr>
          <p:cNvPr id="2" name="Subtitle 1"/>
          <p:cNvSpPr>
            <a:spLocks noGrp="1"/>
          </p:cNvSpPr>
          <p:nvPr>
            <p:ph type="body" idx="1"/>
          </p:nvPr>
        </p:nvSpPr>
        <p:spPr>
          <a:xfrm>
            <a:off x="600136" y="2514600"/>
            <a:ext cx="7886700" cy="1500187"/>
          </a:xfrm>
        </p:spPr>
        <p:txBody>
          <a:bodyPr/>
          <a:lstStyle/>
          <a:p>
            <a:r>
              <a:rPr lang="en-US" dirty="0"/>
              <a:t>HPC-Clouds convergence? (easier than converging higher levels in stack)</a:t>
            </a:r>
            <a:br>
              <a:rPr lang="en-US" dirty="0"/>
            </a:br>
            <a:r>
              <a:rPr lang="en-US" dirty="0"/>
              <a:t> </a:t>
            </a:r>
          </a:p>
          <a:p>
            <a:r>
              <a:rPr lang="en-US" dirty="0"/>
              <a:t>Can HPC continue to do it alone?</a:t>
            </a:r>
          </a:p>
          <a:p>
            <a:endParaRPr lang="en-US" sz="2400" dirty="0">
              <a:solidFill>
                <a:schemeClr val="tx1"/>
              </a:solidFill>
            </a:endParaRPr>
          </a:p>
          <a:p>
            <a:r>
              <a:rPr lang="en-US" sz="2400" dirty="0">
                <a:solidFill>
                  <a:schemeClr val="tx1"/>
                </a:solidFill>
              </a:rPr>
              <a:t>Convergence Diamonds</a:t>
            </a:r>
          </a:p>
          <a:p>
            <a:r>
              <a:rPr lang="en-US" sz="2400" dirty="0">
                <a:solidFill>
                  <a:schemeClr val="tx1"/>
                </a:solidFill>
              </a:rPr>
              <a:t>HPC-ABDS Software on differently optimized hardware infrastructure</a:t>
            </a:r>
          </a:p>
          <a:p>
            <a:endParaRPr lang="en-US" sz="2400" dirty="0">
              <a:solidFill>
                <a:schemeClr val="tx1"/>
              </a:solidFill>
            </a:endParaRPr>
          </a:p>
        </p:txBody>
      </p:sp>
    </p:spTree>
    <p:extLst>
      <p:ext uri="{BB962C8B-B14F-4D97-AF65-F5344CB8AC3E}">
        <p14:creationId xmlns:p14="http://schemas.microsoft.com/office/powerpoint/2010/main" val="378529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23569"/>
            <a:ext cx="8382000" cy="738432"/>
          </a:xfrm>
        </p:spPr>
        <p:txBody>
          <a:bodyPr/>
          <a:lstStyle/>
          <a:p>
            <a:pPr algn="ctr"/>
            <a:r>
              <a:rPr lang="en-US" dirty="0" err="1"/>
              <a:t>HPCCloud</a:t>
            </a:r>
            <a:r>
              <a:rPr lang="en-US" dirty="0"/>
              <a:t> Convergence Architecture</a:t>
            </a:r>
          </a:p>
        </p:txBody>
      </p:sp>
      <p:sp>
        <p:nvSpPr>
          <p:cNvPr id="3" name="Content Placeholder 2"/>
          <p:cNvSpPr>
            <a:spLocks noGrp="1"/>
          </p:cNvSpPr>
          <p:nvPr>
            <p:ph idx="1"/>
          </p:nvPr>
        </p:nvSpPr>
        <p:spPr>
          <a:xfrm>
            <a:off x="152400" y="650323"/>
            <a:ext cx="8868635" cy="880885"/>
          </a:xfrm>
        </p:spPr>
        <p:txBody>
          <a:bodyPr/>
          <a:lstStyle/>
          <a:p>
            <a:r>
              <a:rPr lang="en-US" dirty="0"/>
              <a:t>Running </a:t>
            </a:r>
            <a:r>
              <a:rPr lang="en-US" b="1" dirty="0"/>
              <a:t>same HPC-ABDS software </a:t>
            </a:r>
            <a:r>
              <a:rPr lang="en-US" dirty="0"/>
              <a:t>across all platforms but data management machine has different balance in I/O, Network and Compute from “model” machine</a:t>
            </a:r>
          </a:p>
          <a:p>
            <a:pPr lvl="1"/>
            <a:r>
              <a:rPr lang="en-US" dirty="0"/>
              <a:t>Note data storage approach: HDFS v. Object Store v. </a:t>
            </a:r>
            <a:r>
              <a:rPr lang="en-US" dirty="0" err="1"/>
              <a:t>Lustre</a:t>
            </a:r>
            <a:r>
              <a:rPr lang="en-US" dirty="0"/>
              <a:t> style file systems is still rather unclear</a:t>
            </a:r>
          </a:p>
          <a:p>
            <a:r>
              <a:rPr lang="en-US" b="1" dirty="0"/>
              <a:t>The Model </a:t>
            </a:r>
            <a:r>
              <a:rPr lang="en-US" dirty="0"/>
              <a:t>behaves similarly whether from </a:t>
            </a:r>
            <a:r>
              <a:rPr lang="en-US" b="1" dirty="0"/>
              <a:t>Big Data or Big Simulation</a:t>
            </a:r>
            <a:r>
              <a:rPr lang="en-US" dirty="0"/>
              <a:t>.</a:t>
            </a:r>
          </a:p>
        </p:txBody>
      </p:sp>
      <p:grpSp>
        <p:nvGrpSpPr>
          <p:cNvPr id="8" name="Group 7"/>
          <p:cNvGrpSpPr/>
          <p:nvPr/>
        </p:nvGrpSpPr>
        <p:grpSpPr>
          <a:xfrm>
            <a:off x="3016054" y="2673268"/>
            <a:ext cx="6102546" cy="3927828"/>
            <a:chOff x="1406781" y="2791636"/>
            <a:chExt cx="6102546" cy="3927828"/>
          </a:xfrm>
        </p:grpSpPr>
        <p:grpSp>
          <p:nvGrpSpPr>
            <p:cNvPr id="7" name="Group 6"/>
            <p:cNvGrpSpPr/>
            <p:nvPr/>
          </p:nvGrpSpPr>
          <p:grpSpPr>
            <a:xfrm>
              <a:off x="1413327" y="3581400"/>
              <a:ext cx="6096000" cy="3138064"/>
              <a:chOff x="1143000" y="1981200"/>
              <a:chExt cx="6096000" cy="3138064"/>
            </a:xfrm>
          </p:grpSpPr>
          <p:sp>
            <p:nvSpPr>
              <p:cNvPr id="6" name="Rectangle 5"/>
              <p:cNvSpPr/>
              <p:nvPr/>
            </p:nvSpPr>
            <p:spPr bwMode="auto">
              <a:xfrm>
                <a:off x="1143000" y="1981200"/>
                <a:ext cx="6096000" cy="3059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sp>
          <p:nvSpPr>
            <p:cNvPr id="10" name="TextBox 9"/>
            <p:cNvSpPr txBox="1"/>
            <p:nvPr/>
          </p:nvSpPr>
          <p:spPr>
            <a:xfrm>
              <a:off x="1406781" y="2791636"/>
              <a:ext cx="6062878" cy="76944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Data</a:t>
              </a:r>
              <a:r>
                <a:rPr kumimoji="0" lang="en-US" sz="2000" b="0" i="0" u="none" strike="noStrike" kern="0" cap="none" spc="0" normalizeH="0" baseline="0" noProof="0" dirty="0">
                  <a:ln>
                    <a:noFill/>
                  </a:ln>
                  <a:solidFill>
                    <a:sysClr val="windowText" lastClr="000000"/>
                  </a:solidFill>
                  <a:effectLst/>
                  <a:uLnTx/>
                  <a:uFillTx/>
                </a:rPr>
                <a:t> Management                </a:t>
              </a:r>
              <a:r>
                <a:rPr kumimoji="0" lang="en-US" sz="2400" b="1" i="0" u="none" strike="noStrike" kern="0" cap="none" spc="0" normalizeH="0" baseline="0" noProof="0" dirty="0">
                  <a:ln>
                    <a:noFill/>
                  </a:ln>
                  <a:solidFill>
                    <a:sysClr val="windowText" lastClr="000000"/>
                  </a:solidFill>
                  <a:effectLst/>
                  <a:uLnTx/>
                  <a:uFillTx/>
                </a:rPr>
                <a:t>Model</a:t>
              </a:r>
              <a:r>
                <a:rPr kumimoji="0" lang="en-US" sz="2000" b="0" i="0" u="none" strike="noStrike" kern="0" cap="none" spc="0" normalizeH="0" baseline="0" noProof="0" dirty="0">
                  <a:ln>
                    <a:noFill/>
                  </a:ln>
                  <a:solidFill>
                    <a:sysClr val="windowText" lastClr="000000"/>
                  </a:solidFill>
                  <a:effectLst/>
                  <a:uLnTx/>
                  <a:uFillTx/>
                </a:rPr>
                <a:t> for Big Data </a:t>
              </a:r>
              <a:br>
                <a:rPr kumimoji="0" lang="en-US" sz="2000" b="0" i="0" u="none" strike="noStrike" kern="0" cap="none" spc="0" normalizeH="0" baseline="0" noProof="0" dirty="0">
                  <a:ln>
                    <a:noFill/>
                  </a:ln>
                  <a:solidFill>
                    <a:sysClr val="windowText" lastClr="000000"/>
                  </a:solidFill>
                  <a:effectLst/>
                  <a:uLnTx/>
                  <a:uFillTx/>
                </a:rPr>
              </a:br>
              <a:r>
                <a:rPr kumimoji="0" lang="en-US" sz="2000" b="0" i="0" u="none" strike="noStrike" kern="0" cap="none" spc="0" normalizeH="0" baseline="0" noProof="0" dirty="0">
                  <a:ln>
                    <a:noFill/>
                  </a:ln>
                  <a:solidFill>
                    <a:sysClr val="windowText" lastClr="000000"/>
                  </a:solidFill>
                  <a:effectLst/>
                  <a:uLnTx/>
                  <a:uFillTx/>
                </a:rPr>
                <a:t>                                                     and Big Simulation</a:t>
              </a:r>
            </a:p>
          </p:txBody>
        </p:sp>
      </p:grpSp>
      <p:sp>
        <p:nvSpPr>
          <p:cNvPr id="16" name="TextBox 15"/>
          <p:cNvSpPr txBox="1"/>
          <p:nvPr/>
        </p:nvSpPr>
        <p:spPr>
          <a:xfrm>
            <a:off x="171858" y="3057988"/>
            <a:ext cx="2784567" cy="2677656"/>
          </a:xfrm>
          <a:prstGeom prst="rect">
            <a:avLst/>
          </a:prstGeom>
          <a:noFill/>
        </p:spPr>
        <p:txBody>
          <a:bodyPr wrap="square" rtlCol="0">
            <a:spAutoFit/>
          </a:bodyPr>
          <a:lstStyle/>
          <a:p>
            <a:r>
              <a:rPr lang="en-US" b="1" i="0" dirty="0" err="1"/>
              <a:t>HPCCloud</a:t>
            </a:r>
            <a:r>
              <a:rPr lang="en-US" i="0" dirty="0"/>
              <a:t> Capacity-style Operational Model matches hardware features with application requirements</a:t>
            </a:r>
          </a:p>
        </p:txBody>
      </p:sp>
    </p:spTree>
    <p:extLst>
      <p:ext uri="{BB962C8B-B14F-4D97-AF65-F5344CB8AC3E}">
        <p14:creationId xmlns:p14="http://schemas.microsoft.com/office/powerpoint/2010/main" val="655735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 y="452120"/>
            <a:ext cx="9144000" cy="6405880"/>
          </a:xfrm>
          <a:noFill/>
        </p:spPr>
        <p:txBody>
          <a:bodyPr/>
          <a:lstStyle/>
          <a:p>
            <a:r>
              <a:rPr lang="en-US" sz="1600" b="1" dirty="0"/>
              <a:t>Applications, Benchmarks and Libraries</a:t>
            </a:r>
          </a:p>
          <a:p>
            <a:pPr lvl="1"/>
            <a:r>
              <a:rPr lang="en-US" sz="1600" dirty="0"/>
              <a:t>51 NIST Big Data Use Cases, 7 Computational Giants of the NRC Massive Data Analysis, 13 Berkeley dwarfs, 7 NAS parallel benchmarks</a:t>
            </a:r>
          </a:p>
          <a:p>
            <a:pPr lvl="1"/>
            <a:r>
              <a:rPr lang="en-US" sz="1600" dirty="0"/>
              <a:t>Unified discussion by separately discussing </a:t>
            </a:r>
            <a:r>
              <a:rPr lang="en-US" sz="1600" b="1" dirty="0"/>
              <a:t>data &amp; model </a:t>
            </a:r>
            <a:r>
              <a:rPr lang="en-US" sz="1600" dirty="0"/>
              <a:t>for each application;</a:t>
            </a:r>
          </a:p>
          <a:p>
            <a:pPr lvl="1"/>
            <a:r>
              <a:rPr lang="en-US" sz="1600" dirty="0"/>
              <a:t>64 facets– Convergence Diamonds -- characterize applications</a:t>
            </a:r>
          </a:p>
          <a:p>
            <a:pPr lvl="1"/>
            <a:r>
              <a:rPr lang="en-US" sz="1600" dirty="0"/>
              <a:t>Characterization identifies hardware and software features for each application across big data, simulation; “complete” set of benchmarks (NIST)</a:t>
            </a:r>
          </a:p>
          <a:p>
            <a:r>
              <a:rPr lang="en-US" sz="1600" dirty="0"/>
              <a:t>Exemplar Ogre and Convergence Diamond Features</a:t>
            </a:r>
          </a:p>
          <a:p>
            <a:pPr lvl="1"/>
            <a:r>
              <a:rPr lang="en-US" sz="1600" b="1" dirty="0"/>
              <a:t>Overall application structure </a:t>
            </a:r>
            <a:r>
              <a:rPr lang="en-US" sz="1600" dirty="0"/>
              <a:t>e.g. pleasingly parallel</a:t>
            </a:r>
          </a:p>
          <a:p>
            <a:pPr lvl="1"/>
            <a:r>
              <a:rPr lang="en-US" sz="1600" b="1" dirty="0"/>
              <a:t>Data Features </a:t>
            </a:r>
            <a:r>
              <a:rPr lang="en-US" sz="1600" dirty="0"/>
              <a:t>e.g. from IoT, stored in HDFS ….</a:t>
            </a:r>
          </a:p>
          <a:p>
            <a:pPr lvl="1"/>
            <a:r>
              <a:rPr lang="en-US" sz="1600" b="1" dirty="0"/>
              <a:t>Processing Features </a:t>
            </a:r>
            <a:r>
              <a:rPr lang="en-US" sz="1600" dirty="0"/>
              <a:t>e.g. uses neural nets or conjugate gradient</a:t>
            </a:r>
          </a:p>
          <a:p>
            <a:pPr lvl="1"/>
            <a:r>
              <a:rPr lang="en-US" sz="1600" b="1" dirty="0"/>
              <a:t>Execution Structure </a:t>
            </a:r>
            <a:r>
              <a:rPr lang="en-US" sz="1600" dirty="0"/>
              <a:t>e.g. data or model volume</a:t>
            </a:r>
          </a:p>
          <a:p>
            <a:r>
              <a:rPr lang="en-US" sz="1600" dirty="0"/>
              <a:t>Need to distinguish </a:t>
            </a:r>
            <a:r>
              <a:rPr lang="en-US" sz="1600" b="1" dirty="0"/>
              <a:t>data management </a:t>
            </a:r>
            <a:r>
              <a:rPr lang="en-US" sz="1600" dirty="0"/>
              <a:t>from </a:t>
            </a:r>
            <a:r>
              <a:rPr lang="en-US" sz="1600" b="1" dirty="0"/>
              <a:t>data analytics</a:t>
            </a:r>
          </a:p>
          <a:p>
            <a:r>
              <a:rPr lang="en-US" sz="1600" b="1" dirty="0"/>
              <a:t>Management </a:t>
            </a:r>
            <a:r>
              <a:rPr lang="en-US" sz="1600" dirty="0"/>
              <a:t>and</a:t>
            </a:r>
            <a:r>
              <a:rPr lang="en-US" sz="1600" b="1" dirty="0"/>
              <a:t> Search </a:t>
            </a:r>
            <a:r>
              <a:rPr lang="en-US" sz="1600" dirty="0"/>
              <a:t>I/O intensive and suitable for classic clouds</a:t>
            </a:r>
          </a:p>
          <a:p>
            <a:pPr lvl="1"/>
            <a:r>
              <a:rPr lang="en-US" sz="1600" dirty="0"/>
              <a:t>Science data has fewer users than commercial but </a:t>
            </a:r>
            <a:r>
              <a:rPr lang="en-US" sz="1600" b="1" dirty="0"/>
              <a:t>requirements </a:t>
            </a:r>
            <a:r>
              <a:rPr lang="en-US" sz="1600" dirty="0"/>
              <a:t>poorly understood</a:t>
            </a:r>
          </a:p>
          <a:p>
            <a:r>
              <a:rPr lang="en-US" sz="1600" b="1" dirty="0"/>
              <a:t>Analytics</a:t>
            </a:r>
            <a:r>
              <a:rPr lang="en-US" sz="1600" dirty="0"/>
              <a:t> has many features in common with large scale </a:t>
            </a:r>
            <a:r>
              <a:rPr lang="en-US" sz="1600" b="1" dirty="0"/>
              <a:t>simulations</a:t>
            </a:r>
          </a:p>
          <a:p>
            <a:pPr lvl="1"/>
            <a:r>
              <a:rPr lang="en-US" sz="1600" dirty="0"/>
              <a:t>Data analytics often </a:t>
            </a:r>
            <a:r>
              <a:rPr lang="en-US" sz="1600" b="1" dirty="0"/>
              <a:t>SPMD</a:t>
            </a:r>
            <a:r>
              <a:rPr lang="en-US" sz="1600" dirty="0"/>
              <a:t>, </a:t>
            </a:r>
            <a:r>
              <a:rPr lang="en-US" sz="1600" b="1" dirty="0"/>
              <a:t>BSP</a:t>
            </a:r>
            <a:r>
              <a:rPr lang="en-US" sz="1600" dirty="0"/>
              <a:t> and benefits from high performance networking and communication libraries.</a:t>
            </a:r>
          </a:p>
          <a:p>
            <a:pPr lvl="1"/>
            <a:r>
              <a:rPr lang="en-US" sz="1600" b="1" dirty="0"/>
              <a:t>Decompose Model </a:t>
            </a:r>
            <a:r>
              <a:rPr lang="en-US" sz="1600" dirty="0"/>
              <a:t>(as in simulation) and </a:t>
            </a:r>
            <a:r>
              <a:rPr lang="en-US" sz="1600" b="1" dirty="0"/>
              <a:t>Data</a:t>
            </a:r>
            <a:r>
              <a:rPr lang="en-US" sz="1600" dirty="0"/>
              <a:t> (bit different and confusing) across nodes of cluster</a:t>
            </a:r>
          </a:p>
          <a:p>
            <a:pPr lvl="1"/>
            <a:endParaRPr lang="en-US" sz="1600" dirty="0"/>
          </a:p>
          <a:p>
            <a:pPr lvl="1"/>
            <a:endParaRPr lang="en-US" sz="1600" dirty="0"/>
          </a:p>
        </p:txBody>
      </p:sp>
      <p:sp>
        <p:nvSpPr>
          <p:cNvPr id="2" name="Title 1"/>
          <p:cNvSpPr>
            <a:spLocks noGrp="1"/>
          </p:cNvSpPr>
          <p:nvPr>
            <p:ph type="title"/>
          </p:nvPr>
        </p:nvSpPr>
        <p:spPr>
          <a:xfrm>
            <a:off x="0" y="0"/>
            <a:ext cx="9144000" cy="533400"/>
          </a:xfrm>
        </p:spPr>
        <p:txBody>
          <a:bodyPr/>
          <a:lstStyle/>
          <a:p>
            <a:pPr algn="ctr"/>
            <a:r>
              <a:rPr lang="en-US" sz="3100" dirty="0"/>
              <a:t>Summary of Big Data HPC Convergence I</a:t>
            </a:r>
          </a:p>
        </p:txBody>
      </p:sp>
    </p:spTree>
    <p:extLst>
      <p:ext uri="{BB962C8B-B14F-4D97-AF65-F5344CB8AC3E}">
        <p14:creationId xmlns:p14="http://schemas.microsoft.com/office/powerpoint/2010/main" val="3121880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 y="452120"/>
            <a:ext cx="9144000" cy="6405880"/>
          </a:xfrm>
          <a:noFill/>
        </p:spPr>
        <p:txBody>
          <a:bodyPr/>
          <a:lstStyle/>
          <a:p>
            <a:r>
              <a:rPr lang="en-US" sz="1800" b="1" dirty="0"/>
              <a:t>Software Architecture and its implementation</a:t>
            </a:r>
          </a:p>
          <a:p>
            <a:pPr lvl="1"/>
            <a:r>
              <a:rPr lang="en-US" sz="1800" b="1" dirty="0"/>
              <a:t>HPC-ABDS: </a:t>
            </a:r>
            <a:r>
              <a:rPr lang="en-US" sz="1800" dirty="0"/>
              <a:t>Cloud-HPC interoperable software: performance of HPC (High Performance Computing) and the rich functionality of the Apache Big Data Stack. </a:t>
            </a:r>
          </a:p>
          <a:p>
            <a:pPr lvl="1"/>
            <a:r>
              <a:rPr lang="en-US" sz="1800" b="1" dirty="0"/>
              <a:t>Added HPC </a:t>
            </a:r>
            <a:r>
              <a:rPr lang="en-US" sz="1800" dirty="0"/>
              <a:t>to Hadoop, Storm, Heron, Spark; could add to Beam and Flink</a:t>
            </a:r>
          </a:p>
          <a:p>
            <a:pPr lvl="1"/>
            <a:r>
              <a:rPr lang="en-US" sz="1800" dirty="0"/>
              <a:t>Could work in Apache model contributing code in different ways</a:t>
            </a:r>
          </a:p>
          <a:p>
            <a:pPr lvl="1"/>
            <a:r>
              <a:rPr lang="en-US" sz="1800" dirty="0"/>
              <a:t>One approach is an </a:t>
            </a:r>
            <a:r>
              <a:rPr lang="en-US" sz="1800" b="1" dirty="0"/>
              <a:t>HPC</a:t>
            </a:r>
            <a:r>
              <a:rPr lang="en-US" sz="1800" dirty="0"/>
              <a:t> project in </a:t>
            </a:r>
            <a:r>
              <a:rPr lang="en-US" sz="1800" b="1" dirty="0"/>
              <a:t>Apache Foundation</a:t>
            </a:r>
          </a:p>
          <a:p>
            <a:r>
              <a:rPr lang="en-US" sz="1800" b="1" dirty="0" err="1"/>
              <a:t>HPCCloud</a:t>
            </a:r>
            <a:r>
              <a:rPr lang="en-US" sz="1800" b="1" dirty="0"/>
              <a:t> runs same HPC-ABDS software across all </a:t>
            </a:r>
            <a:r>
              <a:rPr lang="en-US" sz="1800" dirty="0"/>
              <a:t>platforms but “data management” nodes have different balance in I/O, Network and Compute from “model” nodes</a:t>
            </a:r>
          </a:p>
          <a:p>
            <a:pPr lvl="1"/>
            <a:r>
              <a:rPr lang="en-US" sz="1800" dirty="0"/>
              <a:t>Optimize to data and model functions as specified by convergence diamonds rather than optimizing for simulation and big data</a:t>
            </a:r>
          </a:p>
          <a:p>
            <a:r>
              <a:rPr lang="en-US" sz="1800" b="1" dirty="0"/>
              <a:t>Convergence Language: </a:t>
            </a:r>
            <a:r>
              <a:rPr lang="en-US" sz="1800" dirty="0"/>
              <a:t>Make C++, Java, Scala, Python (R) … perform well</a:t>
            </a:r>
          </a:p>
          <a:p>
            <a:r>
              <a:rPr lang="en-US" sz="1800" b="1" dirty="0"/>
              <a:t>Training: </a:t>
            </a:r>
            <a:r>
              <a:rPr lang="en-US" sz="1800" dirty="0"/>
              <a:t>Students prefer to learn machine learning and clouds and need to be taught importance of HPC to Big Data</a:t>
            </a:r>
          </a:p>
          <a:p>
            <a:r>
              <a:rPr lang="en-US" sz="1800" b="1" dirty="0"/>
              <a:t>Sustainability: </a:t>
            </a:r>
            <a:r>
              <a:rPr lang="en-US" sz="1800" dirty="0"/>
              <a:t>research/HPC communities cannot afford to develop everything (hardware and software) from scratch</a:t>
            </a:r>
          </a:p>
          <a:p>
            <a:r>
              <a:rPr lang="en-US" sz="1800" b="1" dirty="0" err="1"/>
              <a:t>HPCCloud</a:t>
            </a:r>
            <a:r>
              <a:rPr lang="en-US" sz="1800" b="1" dirty="0"/>
              <a:t> 2.0 </a:t>
            </a:r>
            <a:r>
              <a:rPr lang="en-US" sz="1800" dirty="0"/>
              <a:t>uses DevOps to deploy HPC-ABDS on clouds or HPC</a:t>
            </a:r>
          </a:p>
          <a:p>
            <a:r>
              <a:rPr lang="en-US" sz="1800" b="1" dirty="0" err="1"/>
              <a:t>HPCCloud</a:t>
            </a:r>
            <a:r>
              <a:rPr lang="en-US" sz="1800" b="1" dirty="0"/>
              <a:t> 3.0 </a:t>
            </a:r>
            <a:r>
              <a:rPr lang="en-US" sz="1800" dirty="0"/>
              <a:t>delivers </a:t>
            </a:r>
            <a:r>
              <a:rPr lang="en-US" sz="1800" b="1" dirty="0"/>
              <a:t>Solutions as a Service</a:t>
            </a:r>
          </a:p>
        </p:txBody>
      </p:sp>
      <p:sp>
        <p:nvSpPr>
          <p:cNvPr id="2" name="Title 1"/>
          <p:cNvSpPr>
            <a:spLocks noGrp="1"/>
          </p:cNvSpPr>
          <p:nvPr>
            <p:ph type="title"/>
          </p:nvPr>
        </p:nvSpPr>
        <p:spPr>
          <a:xfrm>
            <a:off x="0" y="0"/>
            <a:ext cx="9144000" cy="533400"/>
          </a:xfrm>
        </p:spPr>
        <p:txBody>
          <a:bodyPr/>
          <a:lstStyle/>
          <a:p>
            <a:pPr algn="ctr"/>
            <a:r>
              <a:rPr lang="en-US" sz="3100" dirty="0"/>
              <a:t>Summary of Big Data HPC Convergence II</a:t>
            </a:r>
          </a:p>
        </p:txBody>
      </p:sp>
    </p:spTree>
    <p:extLst>
      <p:ext uri="{BB962C8B-B14F-4D97-AF65-F5344CB8AC3E}">
        <p14:creationId xmlns:p14="http://schemas.microsoft.com/office/powerpoint/2010/main" val="344161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1663" y="1223961"/>
            <a:ext cx="7886700" cy="1938337"/>
          </a:xfrm>
        </p:spPr>
        <p:txBody>
          <a:bodyPr/>
          <a:lstStyle/>
          <a:p>
            <a:r>
              <a:rPr lang="en-US" sz="5400" dirty="0"/>
              <a:t>Clouds, HPC Clouds</a:t>
            </a:r>
            <a:br>
              <a:rPr lang="en-US" sz="5400" dirty="0"/>
            </a:br>
            <a:r>
              <a:rPr lang="en-US" sz="5400" dirty="0"/>
              <a:t>Simulations, Big Data</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4294967295"/>
          </p:nvPr>
        </p:nvSpPr>
        <p:spPr>
          <a:xfrm>
            <a:off x="8488363" y="6329363"/>
            <a:ext cx="655637" cy="295275"/>
          </a:xfrm>
        </p:spPr>
        <p:txBody>
          <a:bodyPr/>
          <a:lstStyle/>
          <a:p>
            <a:fld id="{C4B85148-DB98-4269-ACE6-2DF49F9918C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65634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4" y="609600"/>
            <a:ext cx="9067800" cy="4293451"/>
          </a:xfrm>
        </p:spPr>
        <p:txBody>
          <a:bodyPr/>
          <a:lstStyle/>
          <a:p>
            <a:r>
              <a:rPr lang="en-US" dirty="0"/>
              <a:t>“High Performance” seems natural for Big Data as this needs a lot of processing and HPC could do it faster?</a:t>
            </a:r>
          </a:p>
          <a:p>
            <a:r>
              <a:rPr lang="en-US" b="1" dirty="0"/>
              <a:t>Cons: </a:t>
            </a:r>
            <a:r>
              <a:rPr lang="en-US" dirty="0"/>
              <a:t>But much big data processing involves I/O of distributed data and this dominates over computing accelerated by HPC</a:t>
            </a:r>
          </a:p>
          <a:p>
            <a:pPr lvl="1"/>
            <a:r>
              <a:rPr lang="en-US" dirty="0"/>
              <a:t>Other problems (such as LHC data processing) are compute dominated but this is </a:t>
            </a:r>
            <a:r>
              <a:rPr lang="en-US" b="1" dirty="0"/>
              <a:t>pleasingly parallel </a:t>
            </a:r>
            <a:r>
              <a:rPr lang="en-US" dirty="0"/>
              <a:t>and so parallel computing and nifty HPC algorithms irrelevant</a:t>
            </a:r>
          </a:p>
          <a:p>
            <a:pPr lvl="1"/>
            <a:r>
              <a:rPr lang="en-US" dirty="0"/>
              <a:t>Other problems (like basic databases) are essentially </a:t>
            </a:r>
            <a:r>
              <a:rPr lang="en-US" b="1" dirty="0"/>
              <a:t>MapReduce</a:t>
            </a:r>
            <a:r>
              <a:rPr lang="en-US" dirty="0"/>
              <a:t> and also do not have tight synchronization constraints addressed by HPC</a:t>
            </a:r>
          </a:p>
          <a:p>
            <a:r>
              <a:rPr lang="en-US" b="1" dirty="0"/>
              <a:t>Pros: </a:t>
            </a:r>
            <a:r>
              <a:rPr lang="en-US" dirty="0"/>
              <a:t>Andrew Ng notes that a leading </a:t>
            </a:r>
            <a:r>
              <a:rPr lang="en-US" b="1" dirty="0"/>
              <a:t>machine learning </a:t>
            </a:r>
            <a:r>
              <a:rPr lang="en-US" dirty="0"/>
              <a:t>group must have both </a:t>
            </a:r>
            <a:r>
              <a:rPr lang="en-US" b="1" dirty="0"/>
              <a:t>deep learning </a:t>
            </a:r>
            <a:r>
              <a:rPr lang="en-US" dirty="0"/>
              <a:t>and </a:t>
            </a:r>
            <a:r>
              <a:rPr lang="en-US" b="1" dirty="0"/>
              <a:t>HPC</a:t>
            </a:r>
            <a:r>
              <a:rPr lang="en-US" dirty="0"/>
              <a:t> excellence.</a:t>
            </a:r>
          </a:p>
          <a:p>
            <a:pPr lvl="1"/>
            <a:r>
              <a:rPr lang="en-US" dirty="0"/>
              <a:t>Some machine learning like topic modelling (LDA), clustering, deep learning, dimension reduction, graph algorithms involve </a:t>
            </a:r>
            <a:r>
              <a:rPr lang="en-US" b="1" dirty="0"/>
              <a:t>Map-Collective </a:t>
            </a:r>
            <a:r>
              <a:rPr lang="en-US" dirty="0"/>
              <a:t>or </a:t>
            </a:r>
            <a:r>
              <a:rPr lang="en-US" b="1" dirty="0"/>
              <a:t>Map-Point to Point iterative </a:t>
            </a:r>
            <a:r>
              <a:rPr lang="en-US" dirty="0"/>
              <a:t>structure and benefit from HPC</a:t>
            </a:r>
          </a:p>
          <a:p>
            <a:pPr lvl="1"/>
            <a:r>
              <a:rPr lang="en-US" b="1" dirty="0"/>
              <a:t>HPC</a:t>
            </a:r>
            <a:r>
              <a:rPr lang="en-US" dirty="0"/>
              <a:t> (MPI) often large factors (10-100) </a:t>
            </a:r>
            <a:r>
              <a:rPr lang="en-US" b="1" dirty="0"/>
              <a:t>faster</a:t>
            </a:r>
            <a:r>
              <a:rPr lang="en-US" dirty="0"/>
              <a:t> </a:t>
            </a:r>
            <a:r>
              <a:rPr lang="en-US" b="1" dirty="0"/>
              <a:t>than Hadoop, Spark, Flink, Storm</a:t>
            </a:r>
          </a:p>
          <a:p>
            <a:endParaRPr lang="en-US" dirty="0"/>
          </a:p>
        </p:txBody>
      </p:sp>
      <p:sp>
        <p:nvSpPr>
          <p:cNvPr id="2" name="Title 1"/>
          <p:cNvSpPr>
            <a:spLocks noGrp="1"/>
          </p:cNvSpPr>
          <p:nvPr>
            <p:ph type="title"/>
          </p:nvPr>
        </p:nvSpPr>
        <p:spPr>
          <a:xfrm>
            <a:off x="0" y="0"/>
            <a:ext cx="9126166" cy="609600"/>
          </a:xfrm>
        </p:spPr>
        <p:txBody>
          <a:bodyPr/>
          <a:lstStyle/>
          <a:p>
            <a:r>
              <a:rPr lang="en-US" dirty="0"/>
              <a:t>Considerations on Big Data v. Clouds/HPC</a:t>
            </a:r>
          </a:p>
        </p:txBody>
      </p:sp>
    </p:spTree>
    <p:extLst>
      <p:ext uri="{BB962C8B-B14F-4D97-AF65-F5344CB8AC3E}">
        <p14:creationId xmlns:p14="http://schemas.microsoft.com/office/powerpoint/2010/main" val="6094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636757"/>
            <a:ext cx="9067800" cy="4293451"/>
          </a:xfrm>
        </p:spPr>
        <p:txBody>
          <a:bodyPr/>
          <a:lstStyle/>
          <a:p>
            <a:r>
              <a:rPr lang="en-US" sz="1800" b="1" dirty="0"/>
              <a:t>Exascale</a:t>
            </a:r>
            <a:r>
              <a:rPr lang="en-US" sz="1800" dirty="0"/>
              <a:t> simulations needed as have differential equation based models that need </a:t>
            </a:r>
            <a:r>
              <a:rPr lang="en-US" sz="1800" b="1" dirty="0"/>
              <a:t>small space and time steps </a:t>
            </a:r>
            <a:r>
              <a:rPr lang="en-US" sz="1800" dirty="0"/>
              <a:t>and this leads to numerical formulations that need the memory and compute power of an exascale machine to solve </a:t>
            </a:r>
            <a:r>
              <a:rPr lang="en-US" sz="1800" b="1" dirty="0"/>
              <a:t>individual problems </a:t>
            </a:r>
            <a:r>
              <a:rPr lang="en-US" sz="1800" dirty="0"/>
              <a:t>(</a:t>
            </a:r>
            <a:r>
              <a:rPr lang="en-US" sz="1800" b="1" dirty="0"/>
              <a:t>capability computing</a:t>
            </a:r>
            <a:r>
              <a:rPr lang="en-US" sz="1800" dirty="0"/>
              <a:t>)</a:t>
            </a:r>
          </a:p>
          <a:p>
            <a:r>
              <a:rPr lang="en-US" sz="1800" dirty="0"/>
              <a:t>Big data problems do not have differential operators and it is not obvious that you need a full exascale system to address a single Big Data problem</a:t>
            </a:r>
          </a:p>
          <a:p>
            <a:r>
              <a:rPr lang="en-US" sz="1800" dirty="0"/>
              <a:t>Rather you will be running lots of jobs that are sometimes </a:t>
            </a:r>
            <a:r>
              <a:rPr lang="en-US" sz="1800" b="1" dirty="0"/>
              <a:t>pleasingly parallel/MapReduce</a:t>
            </a:r>
            <a:r>
              <a:rPr lang="en-US" sz="1800" dirty="0"/>
              <a:t> (</a:t>
            </a:r>
            <a:r>
              <a:rPr lang="en-US" sz="1800" b="1" dirty="0">
                <a:solidFill>
                  <a:srgbClr val="FF0000"/>
                </a:solidFill>
              </a:rPr>
              <a:t>Cloud</a:t>
            </a:r>
            <a:r>
              <a:rPr lang="en-US" sz="1800" dirty="0"/>
              <a:t>) and sometimes </a:t>
            </a:r>
            <a:r>
              <a:rPr lang="en-US" sz="1800" b="1" dirty="0"/>
              <a:t>small to medium size HPC jobs</a:t>
            </a:r>
            <a:r>
              <a:rPr lang="en-US" sz="1800" dirty="0"/>
              <a:t> which in </a:t>
            </a:r>
            <a:r>
              <a:rPr lang="en-US" sz="1800" b="1" dirty="0"/>
              <a:t>aggregate</a:t>
            </a:r>
            <a:r>
              <a:rPr lang="en-US" sz="1800" dirty="0"/>
              <a:t> are exascale (</a:t>
            </a:r>
            <a:r>
              <a:rPr lang="en-US" sz="1800" b="1" dirty="0">
                <a:solidFill>
                  <a:srgbClr val="FF0000"/>
                </a:solidFill>
              </a:rPr>
              <a:t>HPC Cloud</a:t>
            </a:r>
            <a:r>
              <a:rPr lang="en-US" sz="1800" dirty="0"/>
              <a:t>) (</a:t>
            </a:r>
            <a:r>
              <a:rPr lang="en-US" sz="1800" b="1" dirty="0"/>
              <a:t>capacity computing</a:t>
            </a:r>
            <a:r>
              <a:rPr lang="en-US" sz="1800" dirty="0"/>
              <a:t>)</a:t>
            </a:r>
          </a:p>
          <a:p>
            <a:pPr lvl="1"/>
            <a:r>
              <a:rPr lang="en-US" sz="1800" b="1" dirty="0"/>
              <a:t>Deep learning </a:t>
            </a:r>
            <a:r>
              <a:rPr lang="en-US" sz="1800" dirty="0"/>
              <a:t>doesn’t exhibit massive parallelism due to stochastic gradient descent using small mini-batches of training data</a:t>
            </a:r>
          </a:p>
          <a:p>
            <a:pPr lvl="1"/>
            <a:r>
              <a:rPr lang="en-US" sz="1800" dirty="0"/>
              <a:t>But deep learning does use </a:t>
            </a:r>
            <a:r>
              <a:rPr lang="en-US" sz="1800" b="1" dirty="0"/>
              <a:t>small </a:t>
            </a:r>
            <a:r>
              <a:rPr lang="en-US" sz="1800" dirty="0"/>
              <a:t>accelerator enhanced HPC clusters.</a:t>
            </a:r>
          </a:p>
          <a:p>
            <a:r>
              <a:rPr lang="en-US" sz="1800" dirty="0"/>
              <a:t>Note </a:t>
            </a:r>
            <a:r>
              <a:rPr lang="en-US" sz="1800" b="1" dirty="0"/>
              <a:t>modest size c</a:t>
            </a:r>
            <a:r>
              <a:rPr lang="en-US" sz="1800" dirty="0"/>
              <a:t>lusters need all the software, hardware and algorithm expertise of HPC.</a:t>
            </a:r>
          </a:p>
          <a:p>
            <a:r>
              <a:rPr lang="en-US" sz="1800" dirty="0"/>
              <a:t>Systems designed for exascale HPC simulations, should be well suited for </a:t>
            </a:r>
            <a:r>
              <a:rPr lang="en-US" sz="1800" b="1" dirty="0"/>
              <a:t>HPC cloud </a:t>
            </a:r>
            <a:r>
              <a:rPr lang="en-US" sz="1800" dirty="0"/>
              <a:t>if </a:t>
            </a:r>
            <a:r>
              <a:rPr lang="en-US" sz="1800" b="1" dirty="0"/>
              <a:t>I/O </a:t>
            </a:r>
            <a:r>
              <a:rPr lang="en-US" sz="1800" dirty="0"/>
              <a:t>handled correctly (as it is in traditional clouds)</a:t>
            </a:r>
          </a:p>
          <a:p>
            <a:r>
              <a:rPr lang="en-US" sz="1800" b="1" dirty="0" err="1"/>
              <a:t>HPCCloud</a:t>
            </a:r>
            <a:r>
              <a:rPr lang="en-US" sz="1800" b="1" dirty="0"/>
              <a:t> 2.0 </a:t>
            </a:r>
            <a:r>
              <a:rPr lang="en-US" sz="1800" dirty="0"/>
              <a:t>uses DevOps to automate deployment on </a:t>
            </a:r>
            <a:r>
              <a:rPr lang="en-US" sz="1800" b="1" dirty="0"/>
              <a:t>cloud or HPC</a:t>
            </a:r>
          </a:p>
          <a:p>
            <a:r>
              <a:rPr lang="en-US" sz="1800" b="1" dirty="0" err="1"/>
              <a:t>HPCCloud</a:t>
            </a:r>
            <a:r>
              <a:rPr lang="en-US" sz="1800" b="1" dirty="0"/>
              <a:t> 3.0 </a:t>
            </a:r>
            <a:r>
              <a:rPr lang="en-US" sz="1800" dirty="0"/>
              <a:t>uses SaaS to deliver </a:t>
            </a:r>
            <a:r>
              <a:rPr lang="en-US" sz="1800" b="1" dirty="0"/>
              <a:t>Wisdom/Insight as a Service</a:t>
            </a:r>
          </a:p>
        </p:txBody>
      </p:sp>
      <p:sp>
        <p:nvSpPr>
          <p:cNvPr id="5" name="Title 4"/>
          <p:cNvSpPr>
            <a:spLocks noGrp="1"/>
          </p:cNvSpPr>
          <p:nvPr>
            <p:ph type="title"/>
          </p:nvPr>
        </p:nvSpPr>
        <p:spPr>
          <a:xfrm>
            <a:off x="0" y="0"/>
            <a:ext cx="9126166" cy="636757"/>
          </a:xfrm>
        </p:spPr>
        <p:txBody>
          <a:bodyPr/>
          <a:lstStyle/>
          <a:p>
            <a:pPr algn="ctr"/>
            <a:r>
              <a:rPr lang="en-US" dirty="0"/>
              <a:t>Why HPC Cloud architectures?</a:t>
            </a:r>
          </a:p>
        </p:txBody>
      </p:sp>
      <p:sp>
        <p:nvSpPr>
          <p:cNvPr id="3" name="Slide Number Placeholder 2"/>
          <p:cNvSpPr>
            <a:spLocks noGrp="1"/>
          </p:cNvSpPr>
          <p:nvPr>
            <p:ph type="sldNum" sz="quarter" idx="4294967295"/>
          </p:nvPr>
        </p:nvSpPr>
        <p:spPr/>
        <p:txBody>
          <a:bodyPr/>
          <a:lstStyle/>
          <a:p>
            <a:fld id="{C4B85148-DB98-4269-ACE6-2DF49F9918C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7453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76" y="1143001"/>
            <a:ext cx="7886700" cy="2286000"/>
          </a:xfrm>
        </p:spPr>
        <p:txBody>
          <a:bodyPr/>
          <a:lstStyle/>
          <a:p>
            <a:pPr algn="ctr"/>
            <a:r>
              <a:rPr lang="en-US" dirty="0"/>
              <a:t>Comparison of Data Analytics with Simulation</a:t>
            </a:r>
          </a:p>
        </p:txBody>
      </p:sp>
      <p:sp>
        <p:nvSpPr>
          <p:cNvPr id="3" name="Subtitle 2"/>
          <p:cNvSpPr>
            <a:spLocks noGrp="1"/>
          </p:cNvSpPr>
          <p:nvPr>
            <p:ph type="body" idx="1"/>
          </p:nvPr>
        </p:nvSpPr>
        <p:spPr>
          <a:xfrm>
            <a:off x="615376" y="3733800"/>
            <a:ext cx="7886700" cy="1500187"/>
          </a:xfrm>
        </p:spPr>
        <p:txBody>
          <a:bodyPr/>
          <a:lstStyle/>
          <a:p>
            <a:endParaRPr lang="en-US" sz="2400" dirty="0">
              <a:solidFill>
                <a:schemeClr val="tx1"/>
              </a:solidFill>
            </a:endParaRPr>
          </a:p>
        </p:txBody>
      </p:sp>
    </p:spTree>
    <p:extLst>
      <p:ext uri="{BB962C8B-B14F-4D97-AF65-F5344CB8AC3E}">
        <p14:creationId xmlns:p14="http://schemas.microsoft.com/office/powerpoint/2010/main" val="349068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a:t>Simulations (models) </a:t>
            </a:r>
            <a:r>
              <a:rPr lang="en-US" dirty="0"/>
              <a:t>produce</a:t>
            </a:r>
            <a:r>
              <a:rPr lang="en-US" b="1" dirty="0"/>
              <a:t> big data </a:t>
            </a:r>
            <a:r>
              <a:rPr lang="en-US" dirty="0"/>
              <a:t>as visualization of results – they are </a:t>
            </a:r>
            <a:r>
              <a:rPr lang="en-US" b="1" dirty="0"/>
              <a:t>data source</a:t>
            </a:r>
          </a:p>
          <a:p>
            <a:pPr lvl="1"/>
            <a:r>
              <a:rPr lang="en-US" b="1" dirty="0"/>
              <a:t>Or </a:t>
            </a:r>
            <a:r>
              <a:rPr lang="en-US" dirty="0"/>
              <a:t>consume often smallish data to define a simulation problem</a:t>
            </a:r>
          </a:p>
          <a:p>
            <a:pPr lvl="1"/>
            <a:r>
              <a:rPr lang="en-US" b="1" dirty="0"/>
              <a:t>HPC simulation </a:t>
            </a:r>
            <a:r>
              <a:rPr lang="en-US" dirty="0"/>
              <a:t>in (weather) data assimilation is </a:t>
            </a:r>
            <a:r>
              <a:rPr lang="en-US" b="1" dirty="0"/>
              <a:t>data + model</a:t>
            </a:r>
          </a:p>
          <a:p>
            <a:r>
              <a:rPr lang="en-US" b="1" dirty="0"/>
              <a:t>Pleasingly parallel </a:t>
            </a:r>
            <a:r>
              <a:rPr lang="en-US" dirty="0"/>
              <a:t>often important in both</a:t>
            </a:r>
          </a:p>
          <a:p>
            <a:r>
              <a:rPr lang="en-US" dirty="0"/>
              <a:t>Both are often </a:t>
            </a:r>
            <a:r>
              <a:rPr lang="en-US" b="1" dirty="0"/>
              <a:t>SPMD</a:t>
            </a:r>
            <a:r>
              <a:rPr lang="en-US" dirty="0"/>
              <a:t> and </a:t>
            </a:r>
            <a:r>
              <a:rPr lang="en-US" b="1" dirty="0"/>
              <a:t>BSP</a:t>
            </a:r>
          </a:p>
          <a:p>
            <a:pPr marL="342900" lvl="1" indent="-342900">
              <a:buFont typeface="Arial"/>
              <a:buChar char="•"/>
            </a:pPr>
            <a:r>
              <a:rPr lang="en-US" b="1" dirty="0"/>
              <a:t>Non-iterative MapReduce </a:t>
            </a:r>
            <a:r>
              <a:rPr lang="en-US" dirty="0"/>
              <a:t>is major big data paradigm</a:t>
            </a:r>
          </a:p>
          <a:p>
            <a:pPr lvl="1"/>
            <a:r>
              <a:rPr lang="en-US" sz="1800" dirty="0"/>
              <a:t>not a common simulation paradigm except where “Reduce” summarizes pleasingly parallel execution as in some Monte Carlos</a:t>
            </a:r>
          </a:p>
          <a:p>
            <a:r>
              <a:rPr lang="en-US" dirty="0"/>
              <a:t>Big Data often has </a:t>
            </a:r>
            <a:r>
              <a:rPr lang="en-US" b="1" dirty="0"/>
              <a:t>large collective communication</a:t>
            </a:r>
          </a:p>
          <a:p>
            <a:pPr lvl="1"/>
            <a:r>
              <a:rPr lang="en-US" sz="1800" dirty="0"/>
              <a:t>Classic simulation has a lot of smallish point-to-point messages</a:t>
            </a:r>
          </a:p>
          <a:p>
            <a:pPr lvl="1"/>
            <a:r>
              <a:rPr lang="en-US" sz="1800" dirty="0"/>
              <a:t>Motivates </a:t>
            </a:r>
            <a:r>
              <a:rPr lang="en-US" sz="1800" b="1" dirty="0" err="1"/>
              <a:t>MapCollective</a:t>
            </a:r>
            <a:r>
              <a:rPr lang="en-US" sz="1800" b="1" dirty="0"/>
              <a:t> </a:t>
            </a:r>
            <a:r>
              <a:rPr lang="en-US" sz="1800" dirty="0"/>
              <a:t>model</a:t>
            </a:r>
          </a:p>
          <a:p>
            <a:r>
              <a:rPr lang="en-US" dirty="0"/>
              <a:t>Simulations characterized often by </a:t>
            </a:r>
            <a:r>
              <a:rPr lang="en-US" b="1" dirty="0"/>
              <a:t>difference</a:t>
            </a:r>
            <a:r>
              <a:rPr lang="en-US" dirty="0"/>
              <a:t> or differential operators leading to nearest neighbor </a:t>
            </a:r>
            <a:r>
              <a:rPr lang="en-US" b="1" dirty="0"/>
              <a:t>sparsity</a:t>
            </a:r>
          </a:p>
          <a:p>
            <a:r>
              <a:rPr lang="en-US" sz="1800" dirty="0"/>
              <a:t>Some important </a:t>
            </a:r>
            <a:r>
              <a:rPr lang="en-US" sz="1800" b="1" dirty="0"/>
              <a:t>data analytics </a:t>
            </a:r>
            <a:r>
              <a:rPr lang="en-US" sz="1800" dirty="0"/>
              <a:t>can be </a:t>
            </a:r>
            <a:r>
              <a:rPr lang="en-US" sz="1800" b="1" dirty="0"/>
              <a:t>sparse</a:t>
            </a:r>
            <a:r>
              <a:rPr lang="en-US" sz="1800" dirty="0"/>
              <a:t> as in PageRank and “Bag of words” algorithms but many involve full matrix algorithm</a:t>
            </a:r>
          </a:p>
        </p:txBody>
      </p:sp>
      <p:sp>
        <p:nvSpPr>
          <p:cNvPr id="2" name="Title 1"/>
          <p:cNvSpPr>
            <a:spLocks noGrp="1"/>
          </p:cNvSpPr>
          <p:nvPr>
            <p:ph type="title"/>
          </p:nvPr>
        </p:nvSpPr>
        <p:spPr/>
        <p:txBody>
          <a:bodyPr>
            <a:noAutofit/>
          </a:bodyPr>
          <a:lstStyle/>
          <a:p>
            <a:pPr algn="ctr"/>
            <a:r>
              <a:rPr lang="en-US" sz="3000" b="1" dirty="0"/>
              <a:t>Comparison of Data Analytics with Simulation I</a:t>
            </a:r>
          </a:p>
        </p:txBody>
      </p:sp>
    </p:spTree>
    <p:extLst>
      <p:ext uri="{BB962C8B-B14F-4D97-AF65-F5344CB8AC3E}">
        <p14:creationId xmlns:p14="http://schemas.microsoft.com/office/powerpoint/2010/main" val="3461282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4294967295"/>
          </p:nvPr>
        </p:nvSpPr>
        <p:spPr>
          <a:xfrm>
            <a:off x="4044950" y="0"/>
            <a:ext cx="5099050" cy="1192213"/>
          </a:xfrm>
          <a:solidFill>
            <a:schemeClr val="bg1">
              <a:lumMod val="65000"/>
            </a:schemeClr>
          </a:solidFill>
        </p:spPr>
        <p:txBody>
          <a:bodyPr>
            <a:normAutofit/>
          </a:bodyPr>
          <a:lstStyle/>
          <a:p>
            <a:pPr marL="0" indent="0">
              <a:buNone/>
            </a:pPr>
            <a:r>
              <a:rPr lang="en-US" dirty="0"/>
              <a:t>“Force Diagrams” for macromolecules and Facebook</a:t>
            </a:r>
          </a:p>
        </p:txBody>
      </p:sp>
      <p:sp>
        <p:nvSpPr>
          <p:cNvPr id="4" name="Slide Number Placeholder 3"/>
          <p:cNvSpPr>
            <a:spLocks noGrp="1"/>
          </p:cNvSpPr>
          <p:nvPr>
            <p:ph type="sldNum" sz="quarter" idx="4294967295"/>
          </p:nvPr>
        </p:nvSpPr>
        <p:spPr/>
        <p:txBody>
          <a:bodyPr/>
          <a:lstStyle/>
          <a:p>
            <a:fld id="{C4B85148-DB98-4269-ACE6-2DF49F9918C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69978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200" dirty="0"/>
              <a:t>There are similarities between some </a:t>
            </a:r>
            <a:r>
              <a:rPr lang="en-US" sz="2200" b="1" dirty="0"/>
              <a:t>graph problems and particle simulations </a:t>
            </a:r>
            <a:r>
              <a:rPr lang="en-US" sz="2200" dirty="0"/>
              <a:t>with a particular </a:t>
            </a:r>
            <a:r>
              <a:rPr lang="en-US" sz="2200" b="1" dirty="0"/>
              <a:t>cutoff force.</a:t>
            </a:r>
          </a:p>
          <a:p>
            <a:pPr lvl="1"/>
            <a:r>
              <a:rPr lang="en-US" sz="2200" dirty="0"/>
              <a:t>Both are </a:t>
            </a:r>
            <a:r>
              <a:rPr lang="en-US" sz="2200" b="1" dirty="0"/>
              <a:t>MapPoint-to-Point </a:t>
            </a:r>
            <a:r>
              <a:rPr lang="en-US" sz="2200" dirty="0"/>
              <a:t>problem architecture</a:t>
            </a:r>
          </a:p>
          <a:p>
            <a:r>
              <a:rPr lang="en-US" sz="2200" dirty="0"/>
              <a:t>Note many big data problems are “</a:t>
            </a:r>
            <a:r>
              <a:rPr lang="en-US" sz="2200" b="1" dirty="0"/>
              <a:t>long range force</a:t>
            </a:r>
            <a:r>
              <a:rPr lang="en-US" sz="2200" dirty="0"/>
              <a:t>” (as in gravitational simulations) as all points are linked.</a:t>
            </a:r>
          </a:p>
          <a:p>
            <a:pPr lvl="1"/>
            <a:r>
              <a:rPr lang="en-US" sz="2200" dirty="0"/>
              <a:t>Easiest to parallelize. Often full matrix algorithms</a:t>
            </a:r>
          </a:p>
          <a:p>
            <a:pPr lvl="1"/>
            <a:r>
              <a:rPr lang="en-US" sz="2200" dirty="0"/>
              <a:t>e.g. in DNA sequence studies, distance </a:t>
            </a:r>
            <a:r>
              <a:rPr lang="en-US" sz="2200" dirty="0">
                <a:sym typeface="Symbol"/>
              </a:rPr>
              <a:t></a:t>
            </a:r>
            <a:r>
              <a:rPr lang="en-US" sz="2200" dirty="0"/>
              <a:t>(</a:t>
            </a:r>
            <a:r>
              <a:rPr lang="en-US" sz="2200" i="1" dirty="0" err="1"/>
              <a:t>i</a:t>
            </a:r>
            <a:r>
              <a:rPr lang="en-US" sz="2200" dirty="0"/>
              <a:t>, </a:t>
            </a:r>
            <a:r>
              <a:rPr lang="en-US" sz="2200" i="1" dirty="0">
                <a:sym typeface="Symbol"/>
              </a:rPr>
              <a:t>j</a:t>
            </a:r>
            <a:r>
              <a:rPr lang="en-US" sz="2200" dirty="0"/>
              <a:t>) defined by BLAST, Smith-Waterman, etc., between all sequences </a:t>
            </a:r>
            <a:r>
              <a:rPr lang="en-US" sz="2200" i="1" dirty="0" err="1"/>
              <a:t>i</a:t>
            </a:r>
            <a:r>
              <a:rPr lang="en-US" sz="2200" dirty="0"/>
              <a:t>, </a:t>
            </a:r>
            <a:r>
              <a:rPr lang="en-US" sz="2200" i="1" dirty="0">
                <a:sym typeface="Symbol"/>
              </a:rPr>
              <a:t>j.</a:t>
            </a:r>
          </a:p>
          <a:p>
            <a:pPr lvl="1"/>
            <a:r>
              <a:rPr lang="en-US" sz="2200" dirty="0">
                <a:sym typeface="Symbol"/>
              </a:rPr>
              <a:t>Opportunity for “fast multipole” ideas in big data. See NRC report</a:t>
            </a:r>
            <a:endParaRPr lang="en-US" sz="2200" i="1" dirty="0">
              <a:sym typeface="Symbol"/>
            </a:endParaRPr>
          </a:p>
          <a:p>
            <a:r>
              <a:rPr lang="en-US" sz="2200" dirty="0">
                <a:sym typeface="Symbol"/>
              </a:rPr>
              <a:t>Current Ogres/Diamonds do not have facets to designate </a:t>
            </a:r>
            <a:r>
              <a:rPr lang="en-US" sz="2200" b="1" dirty="0">
                <a:sym typeface="Symbol"/>
              </a:rPr>
              <a:t>underlying hardware</a:t>
            </a:r>
            <a:r>
              <a:rPr lang="en-US" sz="2200" dirty="0">
                <a:sym typeface="Symbol"/>
              </a:rPr>
              <a:t>: GPU v. Many-core (Xeon Phi)  v. Multi-core as these define how maps processed; they keep map-X structure fixed; maybe should change as ability to exploit vector or SIMD parallelism could be a model facet.</a:t>
            </a:r>
          </a:p>
        </p:txBody>
      </p:sp>
      <p:sp>
        <p:nvSpPr>
          <p:cNvPr id="2" name="Title 1"/>
          <p:cNvSpPr>
            <a:spLocks noGrp="1"/>
          </p:cNvSpPr>
          <p:nvPr>
            <p:ph type="title"/>
          </p:nvPr>
        </p:nvSpPr>
        <p:spPr/>
        <p:txBody>
          <a:bodyPr>
            <a:normAutofit fontScale="90000"/>
          </a:bodyPr>
          <a:lstStyle/>
          <a:p>
            <a:pPr algn="ctr"/>
            <a:r>
              <a:rPr lang="en-US" sz="3100" b="1" dirty="0"/>
              <a:t>Comparison</a:t>
            </a:r>
            <a:r>
              <a:rPr lang="en-US" b="1" dirty="0"/>
              <a:t> of Data Analytics with Simulation II</a:t>
            </a:r>
          </a:p>
        </p:txBody>
      </p:sp>
    </p:spTree>
    <p:extLst>
      <p:ext uri="{BB962C8B-B14F-4D97-AF65-F5344CB8AC3E}">
        <p14:creationId xmlns:p14="http://schemas.microsoft.com/office/powerpoint/2010/main" val="977972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100" dirty="0">
                <a:sym typeface="Symbol"/>
              </a:rPr>
              <a:t>In image-based </a:t>
            </a:r>
            <a:r>
              <a:rPr lang="en-US" sz="2100" b="1" dirty="0">
                <a:sym typeface="Symbol"/>
              </a:rPr>
              <a:t>deep learning</a:t>
            </a:r>
            <a:r>
              <a:rPr lang="en-US" sz="2100" dirty="0">
                <a:sym typeface="Symbol"/>
              </a:rPr>
              <a:t>, neural network weights are block sparse (corresponding to links to pixel blocks) but can be formulated as full matrix operations on GPUs and MPI in blocks.</a:t>
            </a:r>
          </a:p>
          <a:p>
            <a:r>
              <a:rPr lang="en-US" sz="2100" dirty="0"/>
              <a:t>In </a:t>
            </a:r>
            <a:r>
              <a:rPr lang="en-US" sz="2100" b="1" dirty="0"/>
              <a:t>HPC benchmarking</a:t>
            </a:r>
            <a:r>
              <a:rPr lang="en-US" sz="2100" dirty="0"/>
              <a:t>, </a:t>
            </a:r>
            <a:r>
              <a:rPr lang="en-US" sz="2100" dirty="0" err="1"/>
              <a:t>Linpack</a:t>
            </a:r>
            <a:r>
              <a:rPr lang="en-US" sz="2100" dirty="0"/>
              <a:t> being challenged by a new sparse conjugate gradient benchmark </a:t>
            </a:r>
            <a:r>
              <a:rPr lang="en-US" sz="2100" b="1" dirty="0"/>
              <a:t>HPCG</a:t>
            </a:r>
            <a:r>
              <a:rPr lang="en-US" sz="2100" dirty="0"/>
              <a:t>, while I am diligently using </a:t>
            </a:r>
            <a:r>
              <a:rPr lang="en-US" sz="2100" b="1" dirty="0"/>
              <a:t>non- sparse conjugate gradient solvers </a:t>
            </a:r>
            <a:r>
              <a:rPr lang="en-US" sz="2100" dirty="0"/>
              <a:t>in clustering and Multi-dimensional scaling.</a:t>
            </a:r>
          </a:p>
          <a:p>
            <a:r>
              <a:rPr lang="en-US" sz="2100" b="1" dirty="0"/>
              <a:t>Simulations</a:t>
            </a:r>
            <a:r>
              <a:rPr lang="en-US" sz="2100" dirty="0"/>
              <a:t> tend to need </a:t>
            </a:r>
            <a:r>
              <a:rPr lang="en-US" sz="2100" b="1" dirty="0"/>
              <a:t>high precision </a:t>
            </a:r>
            <a:r>
              <a:rPr lang="en-US" sz="2100" dirty="0"/>
              <a:t>and very accurate results – partly because of differential operators</a:t>
            </a:r>
          </a:p>
          <a:p>
            <a:r>
              <a:rPr lang="en-US" sz="2100" b="1" dirty="0"/>
              <a:t>Big Data </a:t>
            </a:r>
            <a:r>
              <a:rPr lang="en-US" sz="2100" dirty="0"/>
              <a:t>problems often don’t need </a:t>
            </a:r>
            <a:r>
              <a:rPr lang="en-US" sz="2100" b="1" dirty="0"/>
              <a:t>high accuracy </a:t>
            </a:r>
            <a:r>
              <a:rPr lang="en-US" sz="2100" dirty="0"/>
              <a:t>as seen in trend to low precision (16 or 32 bit) deep learning networks</a:t>
            </a:r>
          </a:p>
          <a:p>
            <a:pPr lvl="1"/>
            <a:r>
              <a:rPr lang="en-US" sz="2100" dirty="0"/>
              <a:t>There are no derivatives and the data has inevitable errors</a:t>
            </a:r>
          </a:p>
          <a:p>
            <a:r>
              <a:rPr lang="en-US" sz="2100" dirty="0"/>
              <a:t>Note parallel machine learning (GML not LML) ca</a:t>
            </a:r>
            <a:r>
              <a:rPr lang="en-US" sz="2100" b="1" dirty="0"/>
              <a:t>n benefit from HPC style interconnects </a:t>
            </a:r>
            <a:r>
              <a:rPr lang="en-US" sz="2100" dirty="0"/>
              <a:t>and </a:t>
            </a:r>
            <a:r>
              <a:rPr lang="en-US" sz="2100" b="1" dirty="0"/>
              <a:t>architectures </a:t>
            </a:r>
            <a:r>
              <a:rPr lang="en-US" sz="2100" dirty="0"/>
              <a:t>as seen in GPU-based deep learning </a:t>
            </a:r>
          </a:p>
          <a:p>
            <a:pPr lvl="1"/>
            <a:r>
              <a:rPr lang="en-US" sz="2100" dirty="0"/>
              <a:t>So commodity clouds not necessarily best</a:t>
            </a:r>
          </a:p>
          <a:p>
            <a:endParaRPr lang="en-US" sz="2100" dirty="0"/>
          </a:p>
        </p:txBody>
      </p:sp>
      <p:sp>
        <p:nvSpPr>
          <p:cNvPr id="2" name="Title 1"/>
          <p:cNvSpPr>
            <a:spLocks noGrp="1"/>
          </p:cNvSpPr>
          <p:nvPr>
            <p:ph type="title"/>
          </p:nvPr>
        </p:nvSpPr>
        <p:spPr/>
        <p:txBody>
          <a:bodyPr>
            <a:normAutofit fontScale="90000"/>
          </a:bodyPr>
          <a:lstStyle/>
          <a:p>
            <a:pPr algn="ctr"/>
            <a:r>
              <a:rPr lang="en-US" sz="3100" b="1" dirty="0"/>
              <a:t>Comparison</a:t>
            </a:r>
            <a:r>
              <a:rPr lang="en-US" b="1" dirty="0"/>
              <a:t> of Data Analytics with Simulation III</a:t>
            </a:r>
          </a:p>
        </p:txBody>
      </p:sp>
    </p:spTree>
    <p:extLst>
      <p:ext uri="{BB962C8B-B14F-4D97-AF65-F5344CB8AC3E}">
        <p14:creationId xmlns:p14="http://schemas.microsoft.com/office/powerpoint/2010/main" val="3403704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ThemeSPIDAL">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SPIDAL" id="{7C01B97D-DF9F-4123-89DC-28F1F97B60D5}" vid="{A1043A46-8E94-4D5C-8449-A0EFCB4292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ThemeSPIDAL</Template>
  <TotalTime>33330</TotalTime>
  <Words>1822</Words>
  <Application>Microsoft Office PowerPoint</Application>
  <PresentationFormat>On-screen Show (4:3)</PresentationFormat>
  <Paragraphs>122</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MS PGothic</vt:lpstr>
      <vt:lpstr>Arial</vt:lpstr>
      <vt:lpstr>Franklin Gothic Medium</vt:lpstr>
      <vt:lpstr>Symbol</vt:lpstr>
      <vt:lpstr>Times New Roman</vt:lpstr>
      <vt:lpstr>ThemeSPIDAL</vt:lpstr>
      <vt:lpstr>PowerPoint Presentation</vt:lpstr>
      <vt:lpstr>Clouds, HPC Clouds Simulations, Big Data</vt:lpstr>
      <vt:lpstr>Considerations on Big Data v. Clouds/HPC</vt:lpstr>
      <vt:lpstr>Why HPC Cloud architectures?</vt:lpstr>
      <vt:lpstr>Comparison of Data Analytics with Simulation</vt:lpstr>
      <vt:lpstr>Comparison of Data Analytics with Simulation I</vt:lpstr>
      <vt:lpstr>PowerPoint Presentation</vt:lpstr>
      <vt:lpstr>Comparison of Data Analytics with Simulation II</vt:lpstr>
      <vt:lpstr>Comparison of Data Analytics with Simulation III</vt:lpstr>
      <vt:lpstr>Implications of Big Data Requirements</vt:lpstr>
      <vt:lpstr>Who uses What Software</vt:lpstr>
      <vt:lpstr>Choosing Languages</vt:lpstr>
      <vt:lpstr> HPCCloud and Summary of Big Data - Big Simulation Convergence </vt:lpstr>
      <vt:lpstr>HPCCloud Convergence Architecture</vt:lpstr>
      <vt:lpstr>Summary of Big Data HPC Convergence I</vt:lpstr>
      <vt:lpstr>Summary of Big Data HPC Convergence II</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667</cp:revision>
  <cp:lastPrinted>2009-05-27T19:00:23Z</cp:lastPrinted>
  <dcterms:created xsi:type="dcterms:W3CDTF">2011-04-26T20:44:01Z</dcterms:created>
  <dcterms:modified xsi:type="dcterms:W3CDTF">2017-02-15T11:39:09Z</dcterms:modified>
</cp:coreProperties>
</file>