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theme/themeOverride5.xml" ContentType="application/vnd.openxmlformats-officedocument.themeOverr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249" r:id="rId1"/>
  </p:sldMasterIdLst>
  <p:notesMasterIdLst>
    <p:notesMasterId r:id="rId58"/>
  </p:notesMasterIdLst>
  <p:sldIdLst>
    <p:sldId id="605" r:id="rId2"/>
    <p:sldId id="625" r:id="rId3"/>
    <p:sldId id="626" r:id="rId4"/>
    <p:sldId id="627" r:id="rId5"/>
    <p:sldId id="628" r:id="rId6"/>
    <p:sldId id="629" r:id="rId7"/>
    <p:sldId id="630" r:id="rId8"/>
    <p:sldId id="631" r:id="rId9"/>
    <p:sldId id="632" r:id="rId10"/>
    <p:sldId id="633" r:id="rId11"/>
    <p:sldId id="634" r:id="rId12"/>
    <p:sldId id="635" r:id="rId13"/>
    <p:sldId id="636" r:id="rId14"/>
    <p:sldId id="637" r:id="rId15"/>
    <p:sldId id="638" r:id="rId16"/>
    <p:sldId id="639" r:id="rId17"/>
    <p:sldId id="640" r:id="rId18"/>
    <p:sldId id="641" r:id="rId19"/>
    <p:sldId id="642" r:id="rId20"/>
    <p:sldId id="643" r:id="rId21"/>
    <p:sldId id="644" r:id="rId22"/>
    <p:sldId id="645" r:id="rId23"/>
    <p:sldId id="646" r:id="rId24"/>
    <p:sldId id="647" r:id="rId25"/>
    <p:sldId id="648" r:id="rId26"/>
    <p:sldId id="649" r:id="rId27"/>
    <p:sldId id="650" r:id="rId28"/>
    <p:sldId id="651" r:id="rId29"/>
    <p:sldId id="652" r:id="rId30"/>
    <p:sldId id="653" r:id="rId31"/>
    <p:sldId id="654" r:id="rId32"/>
    <p:sldId id="655" r:id="rId33"/>
    <p:sldId id="656" r:id="rId34"/>
    <p:sldId id="657" r:id="rId35"/>
    <p:sldId id="658" r:id="rId36"/>
    <p:sldId id="659" r:id="rId37"/>
    <p:sldId id="660" r:id="rId38"/>
    <p:sldId id="661" r:id="rId39"/>
    <p:sldId id="662" r:id="rId40"/>
    <p:sldId id="663" r:id="rId41"/>
    <p:sldId id="664" r:id="rId42"/>
    <p:sldId id="665" r:id="rId43"/>
    <p:sldId id="666" r:id="rId44"/>
    <p:sldId id="667" r:id="rId45"/>
    <p:sldId id="668" r:id="rId46"/>
    <p:sldId id="669" r:id="rId47"/>
    <p:sldId id="670" r:id="rId48"/>
    <p:sldId id="671" r:id="rId49"/>
    <p:sldId id="673" r:id="rId50"/>
    <p:sldId id="674" r:id="rId51"/>
    <p:sldId id="675" r:id="rId52"/>
    <p:sldId id="676" r:id="rId53"/>
    <p:sldId id="677" r:id="rId54"/>
    <p:sldId id="678" r:id="rId55"/>
    <p:sldId id="679" r:id="rId56"/>
    <p:sldId id="680" r:id="rId57"/>
  </p:sldIdLst>
  <p:sldSz cx="9144000" cy="6858000" type="screen4x3"/>
  <p:notesSz cx="6858000" cy="9144000"/>
  <p:custDataLst>
    <p:tags r:id="rId59"/>
  </p:custDataLst>
  <p:defaultTextStyle>
    <a:defPPr>
      <a:defRPr lang="en-US"/>
    </a:defPPr>
    <a:lvl1pPr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656">
          <p15:clr>
            <a:srgbClr val="A4A3A4"/>
          </p15:clr>
        </p15:guide>
        <p15:guide id="2" pos="2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0838"/>
    <a:srgbClr val="D6A300"/>
    <a:srgbClr val="0083E6"/>
    <a:srgbClr val="0033CC"/>
    <a:srgbClr val="F8F3D2"/>
    <a:srgbClr val="6D6E70"/>
    <a:srgbClr val="7D110C"/>
    <a:srgbClr val="598EDD"/>
    <a:srgbClr val="A9C9FF"/>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08" autoAdjust="0"/>
    <p:restoredTop sz="94644" autoAdjust="0"/>
  </p:normalViewPr>
  <p:slideViewPr>
    <p:cSldViewPr>
      <p:cViewPr varScale="1">
        <p:scale>
          <a:sx n="108" d="100"/>
          <a:sy n="108" d="100"/>
        </p:scale>
        <p:origin x="332" y="20"/>
      </p:cViewPr>
      <p:guideLst>
        <p:guide orient="horz" pos="656"/>
        <p:guide pos="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1668575090" y="2036290405"/>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Geoffrey%20Fox\Desktop\PynePaper\NewPyne.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528725061170007E-2"/>
          <c:y val="9.8575910543898457E-2"/>
          <c:w val="0.83438136590629919"/>
          <c:h val="0.74535526954707443"/>
        </c:manualLayout>
      </c:layout>
      <c:scatterChart>
        <c:scatterStyle val="lineMarker"/>
        <c:varyColors val="0"/>
        <c:ser>
          <c:idx val="0"/>
          <c:order val="0"/>
          <c:tx>
            <c:v>DAVS(2)</c:v>
          </c:tx>
          <c:spPr>
            <a:ln w="28575" cap="rnd">
              <a:noFill/>
              <a:round/>
            </a:ln>
            <a:effectLst/>
          </c:spPr>
          <c:marker>
            <c:symbol val="circle"/>
            <c:size val="5"/>
            <c:spPr>
              <a:solidFill>
                <a:schemeClr val="accent1"/>
              </a:solidFill>
              <a:ln w="9525">
                <a:solidFill>
                  <a:schemeClr val="accent1"/>
                </a:solidFill>
              </a:ln>
              <a:effectLst/>
            </c:spPr>
          </c:marker>
          <c:xVal>
            <c:numRef>
              <c:f>Issues!$B$10:$B$513</c:f>
              <c:numCache>
                <c:formatCode>0.00E+00</c:formatCode>
                <c:ptCount val="504"/>
                <c:pt idx="0">
                  <c:v>522010</c:v>
                </c:pt>
                <c:pt idx="1">
                  <c:v>409560</c:v>
                </c:pt>
                <c:pt idx="2">
                  <c:v>379460</c:v>
                </c:pt>
                <c:pt idx="3">
                  <c:v>351570</c:v>
                </c:pt>
                <c:pt idx="4">
                  <c:v>325730</c:v>
                </c:pt>
                <c:pt idx="5">
                  <c:v>301780</c:v>
                </c:pt>
                <c:pt idx="6">
                  <c:v>279600</c:v>
                </c:pt>
                <c:pt idx="7">
                  <c:v>259050</c:v>
                </c:pt>
                <c:pt idx="8">
                  <c:v>240010</c:v>
                </c:pt>
                <c:pt idx="9">
                  <c:v>222370</c:v>
                </c:pt>
                <c:pt idx="10">
                  <c:v>206020</c:v>
                </c:pt>
                <c:pt idx="11">
                  <c:v>190880</c:v>
                </c:pt>
                <c:pt idx="12">
                  <c:v>176850</c:v>
                </c:pt>
                <c:pt idx="13">
                  <c:v>163850</c:v>
                </c:pt>
                <c:pt idx="14">
                  <c:v>151810</c:v>
                </c:pt>
                <c:pt idx="15">
                  <c:v>140650</c:v>
                </c:pt>
                <c:pt idx="16">
                  <c:v>130310</c:v>
                </c:pt>
                <c:pt idx="17">
                  <c:v>120730</c:v>
                </c:pt>
                <c:pt idx="18">
                  <c:v>111860</c:v>
                </c:pt>
                <c:pt idx="19">
                  <c:v>103640</c:v>
                </c:pt>
                <c:pt idx="20">
                  <c:v>96017</c:v>
                </c:pt>
                <c:pt idx="21">
                  <c:v>88960</c:v>
                </c:pt>
                <c:pt idx="22">
                  <c:v>82421</c:v>
                </c:pt>
                <c:pt idx="23">
                  <c:v>76363</c:v>
                </c:pt>
                <c:pt idx="24">
                  <c:v>70750</c:v>
                </c:pt>
                <c:pt idx="25">
                  <c:v>65549</c:v>
                </c:pt>
                <c:pt idx="26">
                  <c:v>60731</c:v>
                </c:pt>
                <c:pt idx="27">
                  <c:v>56267</c:v>
                </c:pt>
                <c:pt idx="28">
                  <c:v>52131</c:v>
                </c:pt>
                <c:pt idx="29">
                  <c:v>48299</c:v>
                </c:pt>
                <c:pt idx="30">
                  <c:v>44749</c:v>
                </c:pt>
                <c:pt idx="31">
                  <c:v>41460</c:v>
                </c:pt>
                <c:pt idx="32">
                  <c:v>38413</c:v>
                </c:pt>
                <c:pt idx="33">
                  <c:v>35589</c:v>
                </c:pt>
                <c:pt idx="34">
                  <c:v>32973</c:v>
                </c:pt>
                <c:pt idx="35">
                  <c:v>30549</c:v>
                </c:pt>
                <c:pt idx="36">
                  <c:v>28304</c:v>
                </c:pt>
                <c:pt idx="37">
                  <c:v>26224</c:v>
                </c:pt>
                <c:pt idx="38">
                  <c:v>24296</c:v>
                </c:pt>
                <c:pt idx="39">
                  <c:v>22510</c:v>
                </c:pt>
                <c:pt idx="40">
                  <c:v>20856</c:v>
                </c:pt>
                <c:pt idx="41">
                  <c:v>19323</c:v>
                </c:pt>
                <c:pt idx="42">
                  <c:v>17902</c:v>
                </c:pt>
                <c:pt idx="43">
                  <c:v>16586</c:v>
                </c:pt>
                <c:pt idx="44">
                  <c:v>15367</c:v>
                </c:pt>
                <c:pt idx="45">
                  <c:v>14238</c:v>
                </c:pt>
                <c:pt idx="46">
                  <c:v>13191</c:v>
                </c:pt>
                <c:pt idx="47">
                  <c:v>12222</c:v>
                </c:pt>
                <c:pt idx="48">
                  <c:v>11323</c:v>
                </c:pt>
                <c:pt idx="49">
                  <c:v>10491</c:v>
                </c:pt>
                <c:pt idx="50">
                  <c:v>9719.7999999999993</c:v>
                </c:pt>
                <c:pt idx="51">
                  <c:v>9005.4</c:v>
                </c:pt>
                <c:pt idx="52">
                  <c:v>8343.4</c:v>
                </c:pt>
                <c:pt idx="53">
                  <c:v>7730.2</c:v>
                </c:pt>
                <c:pt idx="54">
                  <c:v>7162</c:v>
                </c:pt>
                <c:pt idx="55">
                  <c:v>6635.5</c:v>
                </c:pt>
                <c:pt idx="56">
                  <c:v>6147.8</c:v>
                </c:pt>
                <c:pt idx="57">
                  <c:v>5695.9</c:v>
                </c:pt>
                <c:pt idx="58">
                  <c:v>5277.2</c:v>
                </c:pt>
                <c:pt idx="59">
                  <c:v>4889.3</c:v>
                </c:pt>
                <c:pt idx="60">
                  <c:v>4530</c:v>
                </c:pt>
                <c:pt idx="61">
                  <c:v>4197</c:v>
                </c:pt>
                <c:pt idx="62">
                  <c:v>3888.5</c:v>
                </c:pt>
                <c:pt idx="63">
                  <c:v>3602.7</c:v>
                </c:pt>
                <c:pt idx="64">
                  <c:v>3337.9</c:v>
                </c:pt>
                <c:pt idx="65">
                  <c:v>3092.5</c:v>
                </c:pt>
                <c:pt idx="66">
                  <c:v>2865.2</c:v>
                </c:pt>
                <c:pt idx="67">
                  <c:v>2654.6</c:v>
                </c:pt>
                <c:pt idx="68">
                  <c:v>2459.5</c:v>
                </c:pt>
                <c:pt idx="69">
                  <c:v>2278.6999999999998</c:v>
                </c:pt>
                <c:pt idx="70">
                  <c:v>2111.1999999999998</c:v>
                </c:pt>
                <c:pt idx="71">
                  <c:v>1956</c:v>
                </c:pt>
                <c:pt idx="72">
                  <c:v>1812.2</c:v>
                </c:pt>
                <c:pt idx="73">
                  <c:v>1679</c:v>
                </c:pt>
                <c:pt idx="74">
                  <c:v>1555.6</c:v>
                </c:pt>
                <c:pt idx="75">
                  <c:v>1441.3</c:v>
                </c:pt>
                <c:pt idx="76">
                  <c:v>1335.3</c:v>
                </c:pt>
                <c:pt idx="77">
                  <c:v>1237.2</c:v>
                </c:pt>
                <c:pt idx="78">
                  <c:v>1146.2</c:v>
                </c:pt>
                <c:pt idx="79">
                  <c:v>1062</c:v>
                </c:pt>
                <c:pt idx="80">
                  <c:v>983.93</c:v>
                </c:pt>
                <c:pt idx="81">
                  <c:v>911.61</c:v>
                </c:pt>
                <c:pt idx="82">
                  <c:v>844.6</c:v>
                </c:pt>
                <c:pt idx="83">
                  <c:v>782.52</c:v>
                </c:pt>
                <c:pt idx="84">
                  <c:v>725</c:v>
                </c:pt>
                <c:pt idx="85">
                  <c:v>671.71</c:v>
                </c:pt>
                <c:pt idx="86">
                  <c:v>622.34</c:v>
                </c:pt>
                <c:pt idx="87">
                  <c:v>576.59</c:v>
                </c:pt>
                <c:pt idx="88">
                  <c:v>534.21</c:v>
                </c:pt>
                <c:pt idx="89">
                  <c:v>494.95</c:v>
                </c:pt>
                <c:pt idx="90">
                  <c:v>458.57</c:v>
                </c:pt>
                <c:pt idx="91">
                  <c:v>424.86</c:v>
                </c:pt>
                <c:pt idx="92">
                  <c:v>393.63</c:v>
                </c:pt>
                <c:pt idx="93">
                  <c:v>364.7</c:v>
                </c:pt>
                <c:pt idx="94">
                  <c:v>337.89</c:v>
                </c:pt>
                <c:pt idx="95">
                  <c:v>313.05</c:v>
                </c:pt>
                <c:pt idx="96">
                  <c:v>290.04000000000002</c:v>
                </c:pt>
                <c:pt idx="97">
                  <c:v>268.72000000000003</c:v>
                </c:pt>
                <c:pt idx="98">
                  <c:v>248.97</c:v>
                </c:pt>
                <c:pt idx="99">
                  <c:v>230.67</c:v>
                </c:pt>
                <c:pt idx="100">
                  <c:v>213.72</c:v>
                </c:pt>
                <c:pt idx="101">
                  <c:v>198.01</c:v>
                </c:pt>
                <c:pt idx="102">
                  <c:v>183.45</c:v>
                </c:pt>
                <c:pt idx="103">
                  <c:v>169.97</c:v>
                </c:pt>
                <c:pt idx="104">
                  <c:v>157.47</c:v>
                </c:pt>
                <c:pt idx="105">
                  <c:v>145.9</c:v>
                </c:pt>
                <c:pt idx="106">
                  <c:v>135.18</c:v>
                </c:pt>
                <c:pt idx="107">
                  <c:v>125.24</c:v>
                </c:pt>
                <c:pt idx="108">
                  <c:v>116.03</c:v>
                </c:pt>
                <c:pt idx="109">
                  <c:v>107.51</c:v>
                </c:pt>
                <c:pt idx="110">
                  <c:v>99.602999999999994</c:v>
                </c:pt>
                <c:pt idx="111">
                  <c:v>92.281999999999996</c:v>
                </c:pt>
                <c:pt idx="112">
                  <c:v>85.498999999999995</c:v>
                </c:pt>
                <c:pt idx="113">
                  <c:v>79.213999999999999</c:v>
                </c:pt>
                <c:pt idx="114">
                  <c:v>73.391999999999996</c:v>
                </c:pt>
                <c:pt idx="115">
                  <c:v>67.997</c:v>
                </c:pt>
                <c:pt idx="116">
                  <c:v>62.999000000000002</c:v>
                </c:pt>
                <c:pt idx="117">
                  <c:v>58.368000000000002</c:v>
                </c:pt>
                <c:pt idx="118">
                  <c:v>54.078000000000003</c:v>
                </c:pt>
                <c:pt idx="119">
                  <c:v>50.103000000000002</c:v>
                </c:pt>
                <c:pt idx="120">
                  <c:v>46.42</c:v>
                </c:pt>
                <c:pt idx="121">
                  <c:v>43.008000000000003</c:v>
                </c:pt>
                <c:pt idx="122">
                  <c:v>39.847000000000001</c:v>
                </c:pt>
                <c:pt idx="123">
                  <c:v>36.917999999999999</c:v>
                </c:pt>
                <c:pt idx="124">
                  <c:v>34.204000000000001</c:v>
                </c:pt>
                <c:pt idx="125">
                  <c:v>31.69</c:v>
                </c:pt>
                <c:pt idx="126">
                  <c:v>29.832999999999998</c:v>
                </c:pt>
                <c:pt idx="127">
                  <c:v>29.27</c:v>
                </c:pt>
                <c:pt idx="128">
                  <c:v>28.716999999999999</c:v>
                </c:pt>
                <c:pt idx="129">
                  <c:v>28.175000000000001</c:v>
                </c:pt>
                <c:pt idx="130">
                  <c:v>27.641999999999999</c:v>
                </c:pt>
                <c:pt idx="131">
                  <c:v>27.12</c:v>
                </c:pt>
                <c:pt idx="132">
                  <c:v>26.608000000000001</c:v>
                </c:pt>
                <c:pt idx="133">
                  <c:v>26.106000000000002</c:v>
                </c:pt>
                <c:pt idx="134">
                  <c:v>25.611999999999998</c:v>
                </c:pt>
                <c:pt idx="135">
                  <c:v>25.129000000000001</c:v>
                </c:pt>
                <c:pt idx="136">
                  <c:v>24.654</c:v>
                </c:pt>
                <c:pt idx="137">
                  <c:v>24.187999999999999</c:v>
                </c:pt>
                <c:pt idx="138">
                  <c:v>23.731999999999999</c:v>
                </c:pt>
                <c:pt idx="139">
                  <c:v>23.283000000000001</c:v>
                </c:pt>
                <c:pt idx="140">
                  <c:v>22.844000000000001</c:v>
                </c:pt>
                <c:pt idx="141">
                  <c:v>22.411999999999999</c:v>
                </c:pt>
                <c:pt idx="142">
                  <c:v>21.989000000000001</c:v>
                </c:pt>
                <c:pt idx="143">
                  <c:v>21.573</c:v>
                </c:pt>
                <c:pt idx="144">
                  <c:v>21.166</c:v>
                </c:pt>
                <c:pt idx="145">
                  <c:v>20.765999999999998</c:v>
                </c:pt>
                <c:pt idx="146">
                  <c:v>20.373999999999999</c:v>
                </c:pt>
                <c:pt idx="147">
                  <c:v>19.989000000000001</c:v>
                </c:pt>
                <c:pt idx="148">
                  <c:v>19.611999999999998</c:v>
                </c:pt>
                <c:pt idx="149">
                  <c:v>19.241</c:v>
                </c:pt>
                <c:pt idx="150">
                  <c:v>18.878</c:v>
                </c:pt>
                <c:pt idx="151">
                  <c:v>18.521000000000001</c:v>
                </c:pt>
                <c:pt idx="152">
                  <c:v>18.170999999999999</c:v>
                </c:pt>
                <c:pt idx="153">
                  <c:v>17.827999999999999</c:v>
                </c:pt>
                <c:pt idx="154">
                  <c:v>17.491</c:v>
                </c:pt>
                <c:pt idx="155">
                  <c:v>17.161000000000001</c:v>
                </c:pt>
                <c:pt idx="156">
                  <c:v>16.837</c:v>
                </c:pt>
                <c:pt idx="157">
                  <c:v>16.518999999999998</c:v>
                </c:pt>
                <c:pt idx="158">
                  <c:v>16.207000000000001</c:v>
                </c:pt>
                <c:pt idx="159">
                  <c:v>15.901</c:v>
                </c:pt>
                <c:pt idx="160">
                  <c:v>15.6</c:v>
                </c:pt>
                <c:pt idx="161">
                  <c:v>15.305999999999999</c:v>
                </c:pt>
                <c:pt idx="162">
                  <c:v>15.016999999999999</c:v>
                </c:pt>
                <c:pt idx="163">
                  <c:v>14.733000000000001</c:v>
                </c:pt>
                <c:pt idx="164">
                  <c:v>14.455</c:v>
                </c:pt>
                <c:pt idx="165">
                  <c:v>14.182</c:v>
                </c:pt>
                <c:pt idx="166">
                  <c:v>13.914</c:v>
                </c:pt>
                <c:pt idx="167">
                  <c:v>13.651</c:v>
                </c:pt>
                <c:pt idx="168">
                  <c:v>13.393000000000001</c:v>
                </c:pt>
                <c:pt idx="169">
                  <c:v>13.14</c:v>
                </c:pt>
                <c:pt idx="170">
                  <c:v>12.891999999999999</c:v>
                </c:pt>
                <c:pt idx="171">
                  <c:v>12.648999999999999</c:v>
                </c:pt>
                <c:pt idx="172">
                  <c:v>12.41</c:v>
                </c:pt>
                <c:pt idx="173">
                  <c:v>12.175000000000001</c:v>
                </c:pt>
                <c:pt idx="174">
                  <c:v>11.945</c:v>
                </c:pt>
                <c:pt idx="175">
                  <c:v>11.72</c:v>
                </c:pt>
                <c:pt idx="176">
                  <c:v>11.497999999999999</c:v>
                </c:pt>
                <c:pt idx="177">
                  <c:v>11.281000000000001</c:v>
                </c:pt>
                <c:pt idx="178">
                  <c:v>11.068</c:v>
                </c:pt>
                <c:pt idx="179">
                  <c:v>10.859</c:v>
                </c:pt>
                <c:pt idx="180">
                  <c:v>10.654</c:v>
                </c:pt>
                <c:pt idx="181">
                  <c:v>10.452999999999999</c:v>
                </c:pt>
                <c:pt idx="182">
                  <c:v>10.255000000000001</c:v>
                </c:pt>
                <c:pt idx="183">
                  <c:v>10.061999999999999</c:v>
                </c:pt>
                <c:pt idx="184">
                  <c:v>9.8716000000000008</c:v>
                </c:pt>
                <c:pt idx="185">
                  <c:v>9.6851000000000003</c:v>
                </c:pt>
                <c:pt idx="186">
                  <c:v>9.5022000000000002</c:v>
                </c:pt>
                <c:pt idx="187">
                  <c:v>9.3226999999999993</c:v>
                </c:pt>
                <c:pt idx="188">
                  <c:v>9.1465999999999994</c:v>
                </c:pt>
                <c:pt idx="189">
                  <c:v>8.9738000000000007</c:v>
                </c:pt>
                <c:pt idx="190">
                  <c:v>8.8043999999999993</c:v>
                </c:pt>
                <c:pt idx="191">
                  <c:v>8.6380999999999997</c:v>
                </c:pt>
                <c:pt idx="192">
                  <c:v>8.4748999999999999</c:v>
                </c:pt>
                <c:pt idx="193">
                  <c:v>8.3148</c:v>
                </c:pt>
                <c:pt idx="194">
                  <c:v>8.1577999999999999</c:v>
                </c:pt>
                <c:pt idx="195">
                  <c:v>8.0037000000000003</c:v>
                </c:pt>
                <c:pt idx="196">
                  <c:v>7.8525</c:v>
                </c:pt>
                <c:pt idx="197">
                  <c:v>7.7042000000000002</c:v>
                </c:pt>
                <c:pt idx="198">
                  <c:v>7.5587</c:v>
                </c:pt>
                <c:pt idx="199">
                  <c:v>7.4158999999999997</c:v>
                </c:pt>
                <c:pt idx="200">
                  <c:v>7.2759</c:v>
                </c:pt>
                <c:pt idx="201">
                  <c:v>7.1383999999999999</c:v>
                </c:pt>
                <c:pt idx="202">
                  <c:v>7.0035999999999996</c:v>
                </c:pt>
                <c:pt idx="203">
                  <c:v>6.8712999999999997</c:v>
                </c:pt>
                <c:pt idx="204">
                  <c:v>6.7415000000000003</c:v>
                </c:pt>
                <c:pt idx="205">
                  <c:v>6.6142000000000003</c:v>
                </c:pt>
                <c:pt idx="206">
                  <c:v>6.4893000000000001</c:v>
                </c:pt>
                <c:pt idx="207">
                  <c:v>6.3666999999999998</c:v>
                </c:pt>
                <c:pt idx="208">
                  <c:v>6.2465000000000002</c:v>
                </c:pt>
                <c:pt idx="209">
                  <c:v>6.1284999999999998</c:v>
                </c:pt>
                <c:pt idx="210">
                  <c:v>6.0126999999999997</c:v>
                </c:pt>
                <c:pt idx="211">
                  <c:v>5.8992000000000004</c:v>
                </c:pt>
                <c:pt idx="212">
                  <c:v>5.7877000000000001</c:v>
                </c:pt>
                <c:pt idx="213">
                  <c:v>5.6783999999999999</c:v>
                </c:pt>
                <c:pt idx="214">
                  <c:v>5.5712000000000002</c:v>
                </c:pt>
                <c:pt idx="215">
                  <c:v>5.4659000000000004</c:v>
                </c:pt>
                <c:pt idx="216">
                  <c:v>5.3627000000000002</c:v>
                </c:pt>
                <c:pt idx="217">
                  <c:v>5.2614000000000001</c:v>
                </c:pt>
                <c:pt idx="218">
                  <c:v>5.1619999999999999</c:v>
                </c:pt>
                <c:pt idx="219">
                  <c:v>5.0644999999999998</c:v>
                </c:pt>
                <c:pt idx="220">
                  <c:v>4.9688999999999997</c:v>
                </c:pt>
                <c:pt idx="221">
                  <c:v>4.875</c:v>
                </c:pt>
                <c:pt idx="222">
                  <c:v>4.7828999999999997</c:v>
                </c:pt>
                <c:pt idx="223">
                  <c:v>4.6925999999999997</c:v>
                </c:pt>
                <c:pt idx="224">
                  <c:v>4.6040000000000001</c:v>
                </c:pt>
                <c:pt idx="225">
                  <c:v>4.5170000000000003</c:v>
                </c:pt>
                <c:pt idx="226">
                  <c:v>4.4317000000000002</c:v>
                </c:pt>
                <c:pt idx="227">
                  <c:v>4.3479999999999999</c:v>
                </c:pt>
                <c:pt idx="228">
                  <c:v>4.2659000000000002</c:v>
                </c:pt>
                <c:pt idx="229">
                  <c:v>4.1852999999999998</c:v>
                </c:pt>
                <c:pt idx="230">
                  <c:v>4.1062000000000003</c:v>
                </c:pt>
                <c:pt idx="231">
                  <c:v>4.0286999999999997</c:v>
                </c:pt>
                <c:pt idx="232">
                  <c:v>3.9525999999999999</c:v>
                </c:pt>
                <c:pt idx="233">
                  <c:v>3.8778999999999999</c:v>
                </c:pt>
                <c:pt idx="234">
                  <c:v>3.8047</c:v>
                </c:pt>
                <c:pt idx="235">
                  <c:v>3.7328000000000001</c:v>
                </c:pt>
                <c:pt idx="236">
                  <c:v>3.6623000000000001</c:v>
                </c:pt>
                <c:pt idx="237">
                  <c:v>3.5931000000000002</c:v>
                </c:pt>
                <c:pt idx="238">
                  <c:v>3.5253000000000001</c:v>
                </c:pt>
                <c:pt idx="239">
                  <c:v>3.4586999999999999</c:v>
                </c:pt>
                <c:pt idx="240">
                  <c:v>3.3934000000000002</c:v>
                </c:pt>
                <c:pt idx="241">
                  <c:v>3.3292999999999999</c:v>
                </c:pt>
                <c:pt idx="242">
                  <c:v>3.2664</c:v>
                </c:pt>
                <c:pt idx="243">
                  <c:v>3.2046999999999999</c:v>
                </c:pt>
                <c:pt idx="244">
                  <c:v>3.1442000000000001</c:v>
                </c:pt>
                <c:pt idx="245">
                  <c:v>3.0848</c:v>
                </c:pt>
                <c:pt idx="246">
                  <c:v>3.0265</c:v>
                </c:pt>
                <c:pt idx="247">
                  <c:v>2.9693999999999998</c:v>
                </c:pt>
                <c:pt idx="248">
                  <c:v>2.9133</c:v>
                </c:pt>
                <c:pt idx="249">
                  <c:v>2.8582000000000001</c:v>
                </c:pt>
                <c:pt idx="250">
                  <c:v>2.8043</c:v>
                </c:pt>
                <c:pt idx="251">
                  <c:v>2.7513000000000001</c:v>
                </c:pt>
                <c:pt idx="252">
                  <c:v>2.6993</c:v>
                </c:pt>
                <c:pt idx="253">
                  <c:v>2.6482999999999999</c:v>
                </c:pt>
                <c:pt idx="254">
                  <c:v>2.5983000000000001</c:v>
                </c:pt>
                <c:pt idx="255">
                  <c:v>2.5491999999999999</c:v>
                </c:pt>
                <c:pt idx="256">
                  <c:v>2.5011000000000001</c:v>
                </c:pt>
                <c:pt idx="257">
                  <c:v>2.4539</c:v>
                </c:pt>
                <c:pt idx="258">
                  <c:v>2.4075000000000002</c:v>
                </c:pt>
                <c:pt idx="259">
                  <c:v>2.3620000000000001</c:v>
                </c:pt>
                <c:pt idx="260">
                  <c:v>2.3174000000000001</c:v>
                </c:pt>
                <c:pt idx="261">
                  <c:v>2.2736000000000001</c:v>
                </c:pt>
                <c:pt idx="262">
                  <c:v>2.2307000000000001</c:v>
                </c:pt>
                <c:pt idx="263">
                  <c:v>2.1886000000000001</c:v>
                </c:pt>
                <c:pt idx="264">
                  <c:v>2.1472000000000002</c:v>
                </c:pt>
                <c:pt idx="265">
                  <c:v>2.1067</c:v>
                </c:pt>
                <c:pt idx="266">
                  <c:v>2.0669</c:v>
                </c:pt>
                <c:pt idx="267">
                  <c:v>2.0278</c:v>
                </c:pt>
                <c:pt idx="268">
                  <c:v>1.9895</c:v>
                </c:pt>
                <c:pt idx="269">
                  <c:v>1.952</c:v>
                </c:pt>
                <c:pt idx="270">
                  <c:v>1.9151</c:v>
                </c:pt>
                <c:pt idx="271">
                  <c:v>1.8789</c:v>
                </c:pt>
                <c:pt idx="272">
                  <c:v>1.8433999999999999</c:v>
                </c:pt>
                <c:pt idx="273">
                  <c:v>1.8086</c:v>
                </c:pt>
                <c:pt idx="274">
                  <c:v>1.7745</c:v>
                </c:pt>
                <c:pt idx="275">
                  <c:v>1.7408999999999999</c:v>
                </c:pt>
                <c:pt idx="276">
                  <c:v>1.7081</c:v>
                </c:pt>
                <c:pt idx="277">
                  <c:v>1.6758</c:v>
                </c:pt>
                <c:pt idx="278">
                  <c:v>1.6440999999999999</c:v>
                </c:pt>
                <c:pt idx="279">
                  <c:v>1.6131</c:v>
                </c:pt>
                <c:pt idx="280">
                  <c:v>1.5826</c:v>
                </c:pt>
                <c:pt idx="281">
                  <c:v>1.5527</c:v>
                </c:pt>
                <c:pt idx="282">
                  <c:v>1.5234000000000001</c:v>
                </c:pt>
                <c:pt idx="283">
                  <c:v>1.4945999999999999</c:v>
                </c:pt>
                <c:pt idx="284">
                  <c:v>1.4663999999999999</c:v>
                </c:pt>
                <c:pt idx="285">
                  <c:v>1.4387000000000001</c:v>
                </c:pt>
                <c:pt idx="286">
                  <c:v>1.4115</c:v>
                </c:pt>
                <c:pt idx="287">
                  <c:v>1.3849</c:v>
                </c:pt>
                <c:pt idx="288">
                  <c:v>1.3587</c:v>
                </c:pt>
                <c:pt idx="289">
                  <c:v>1.333</c:v>
                </c:pt>
                <c:pt idx="290">
                  <c:v>1.3079000000000001</c:v>
                </c:pt>
                <c:pt idx="291">
                  <c:v>1.2831999999999999</c:v>
                </c:pt>
                <c:pt idx="292">
                  <c:v>1.2588999999999999</c:v>
                </c:pt>
                <c:pt idx="293">
                  <c:v>1.2352000000000001</c:v>
                </c:pt>
                <c:pt idx="294">
                  <c:v>1.2118</c:v>
                </c:pt>
                <c:pt idx="295">
                  <c:v>1.1889000000000001</c:v>
                </c:pt>
                <c:pt idx="296">
                  <c:v>1.1665000000000001</c:v>
                </c:pt>
                <c:pt idx="297">
                  <c:v>1.1444000000000001</c:v>
                </c:pt>
                <c:pt idx="298">
                  <c:v>1.1228</c:v>
                </c:pt>
                <c:pt idx="299">
                  <c:v>1.1015999999999999</c:v>
                </c:pt>
                <c:pt idx="300">
                  <c:v>1.0808</c:v>
                </c:pt>
                <c:pt idx="301">
                  <c:v>1.0604</c:v>
                </c:pt>
                <c:pt idx="302">
                  <c:v>1.0404</c:v>
                </c:pt>
                <c:pt idx="303">
                  <c:v>1.0206999999999999</c:v>
                </c:pt>
                <c:pt idx="304">
                  <c:v>1.0014000000000001</c:v>
                </c:pt>
                <c:pt idx="305">
                  <c:v>0.98253000000000001</c:v>
                </c:pt>
                <c:pt idx="306">
                  <c:v>0.96396999999999999</c:v>
                </c:pt>
                <c:pt idx="307">
                  <c:v>0.94576000000000005</c:v>
                </c:pt>
                <c:pt idx="308">
                  <c:v>0.92789999999999995</c:v>
                </c:pt>
                <c:pt idx="309">
                  <c:v>0.91037000000000001</c:v>
                </c:pt>
                <c:pt idx="310">
                  <c:v>0.89317999999999997</c:v>
                </c:pt>
                <c:pt idx="311">
                  <c:v>0.87631000000000003</c:v>
                </c:pt>
                <c:pt idx="312">
                  <c:v>0.85975999999999997</c:v>
                </c:pt>
                <c:pt idx="313">
                  <c:v>0.84352000000000005</c:v>
                </c:pt>
                <c:pt idx="314">
                  <c:v>0.82759000000000005</c:v>
                </c:pt>
                <c:pt idx="315">
                  <c:v>0.81194999999999995</c:v>
                </c:pt>
                <c:pt idx="316">
                  <c:v>0.79661999999999999</c:v>
                </c:pt>
                <c:pt idx="317">
                  <c:v>0.78156999999999999</c:v>
                </c:pt>
                <c:pt idx="318">
                  <c:v>0.76680999999999999</c:v>
                </c:pt>
                <c:pt idx="319">
                  <c:v>0.75233000000000005</c:v>
                </c:pt>
                <c:pt idx="320">
                  <c:v>0.73812</c:v>
                </c:pt>
                <c:pt idx="321">
                  <c:v>0.72418000000000005</c:v>
                </c:pt>
                <c:pt idx="322">
                  <c:v>0.71050000000000002</c:v>
                </c:pt>
                <c:pt idx="323">
                  <c:v>0.69708000000000003</c:v>
                </c:pt>
                <c:pt idx="324">
                  <c:v>0.68391000000000002</c:v>
                </c:pt>
                <c:pt idx="325">
                  <c:v>0.67098999999999998</c:v>
                </c:pt>
                <c:pt idx="326">
                  <c:v>0.65832000000000002</c:v>
                </c:pt>
                <c:pt idx="327">
                  <c:v>0.64588999999999996</c:v>
                </c:pt>
                <c:pt idx="328">
                  <c:v>0.63368999999999998</c:v>
                </c:pt>
                <c:pt idx="329">
                  <c:v>0.62172000000000005</c:v>
                </c:pt>
                <c:pt idx="330">
                  <c:v>0.60997000000000001</c:v>
                </c:pt>
                <c:pt idx="331">
                  <c:v>0.59845000000000004</c:v>
                </c:pt>
                <c:pt idx="332">
                  <c:v>0.58714999999999995</c:v>
                </c:pt>
                <c:pt idx="333">
                  <c:v>0.57606000000000002</c:v>
                </c:pt>
                <c:pt idx="334">
                  <c:v>0.56518000000000002</c:v>
                </c:pt>
                <c:pt idx="335">
                  <c:v>0.55449999999999999</c:v>
                </c:pt>
                <c:pt idx="336">
                  <c:v>0.54403000000000001</c:v>
                </c:pt>
                <c:pt idx="337">
                  <c:v>0.53376000000000001</c:v>
                </c:pt>
                <c:pt idx="338">
                  <c:v>0.52366999999999997</c:v>
                </c:pt>
                <c:pt idx="339">
                  <c:v>0.51378000000000001</c:v>
                </c:pt>
                <c:pt idx="340">
                  <c:v>0.50407999999999997</c:v>
                </c:pt>
                <c:pt idx="341">
                  <c:v>0.49456</c:v>
                </c:pt>
                <c:pt idx="342">
                  <c:v>0.48521999999999998</c:v>
                </c:pt>
                <c:pt idx="343">
                  <c:v>0.47604999999999997</c:v>
                </c:pt>
                <c:pt idx="344">
                  <c:v>0.46705999999999998</c:v>
                </c:pt>
                <c:pt idx="345">
                  <c:v>0.45823999999999998</c:v>
                </c:pt>
                <c:pt idx="346">
                  <c:v>0.44957999999999998</c:v>
                </c:pt>
                <c:pt idx="347">
                  <c:v>0.44108999999999998</c:v>
                </c:pt>
                <c:pt idx="348">
                  <c:v>0.43275999999999998</c:v>
                </c:pt>
                <c:pt idx="349">
                  <c:v>0.42459000000000002</c:v>
                </c:pt>
                <c:pt idx="350">
                  <c:v>0.41657</c:v>
                </c:pt>
                <c:pt idx="351">
                  <c:v>0.40870000000000001</c:v>
                </c:pt>
                <c:pt idx="352">
                  <c:v>0.40098</c:v>
                </c:pt>
                <c:pt idx="353">
                  <c:v>0.39340999999999998</c:v>
                </c:pt>
                <c:pt idx="354">
                  <c:v>0.38597999999999999</c:v>
                </c:pt>
                <c:pt idx="355">
                  <c:v>0.37869000000000003</c:v>
                </c:pt>
                <c:pt idx="356">
                  <c:v>0.37153000000000003</c:v>
                </c:pt>
                <c:pt idx="357">
                  <c:v>0.36452000000000001</c:v>
                </c:pt>
                <c:pt idx="358">
                  <c:v>0.35763</c:v>
                </c:pt>
                <c:pt idx="359">
                  <c:v>0.35088000000000003</c:v>
                </c:pt>
                <c:pt idx="360">
                  <c:v>0.34425</c:v>
                </c:pt>
                <c:pt idx="361">
                  <c:v>0.33774999999999999</c:v>
                </c:pt>
                <c:pt idx="362">
                  <c:v>0.33137</c:v>
                </c:pt>
                <c:pt idx="363">
                  <c:v>0.32511000000000001</c:v>
                </c:pt>
                <c:pt idx="364">
                  <c:v>0.31896999999999998</c:v>
                </c:pt>
                <c:pt idx="365">
                  <c:v>0.31294</c:v>
                </c:pt>
                <c:pt idx="366">
                  <c:v>0.30703000000000003</c:v>
                </c:pt>
                <c:pt idx="367">
                  <c:v>0.30123</c:v>
                </c:pt>
                <c:pt idx="368">
                  <c:v>0.29554000000000002</c:v>
                </c:pt>
                <c:pt idx="369">
                  <c:v>0.28996</c:v>
                </c:pt>
                <c:pt idx="370">
                  <c:v>0.28448000000000001</c:v>
                </c:pt>
                <c:pt idx="371">
                  <c:v>0.27911000000000002</c:v>
                </c:pt>
                <c:pt idx="372">
                  <c:v>0.27383999999999997</c:v>
                </c:pt>
                <c:pt idx="373">
                  <c:v>0.26867000000000002</c:v>
                </c:pt>
                <c:pt idx="374">
                  <c:v>0.26358999999999999</c:v>
                </c:pt>
                <c:pt idx="375">
                  <c:v>0.25861000000000001</c:v>
                </c:pt>
                <c:pt idx="376">
                  <c:v>0.25373000000000001</c:v>
                </c:pt>
                <c:pt idx="377">
                  <c:v>0.24893999999999999</c:v>
                </c:pt>
                <c:pt idx="378">
                  <c:v>0.24424000000000001</c:v>
                </c:pt>
                <c:pt idx="379">
                  <c:v>0.23962</c:v>
                </c:pt>
                <c:pt idx="380">
                  <c:v>0.2351</c:v>
                </c:pt>
                <c:pt idx="381">
                  <c:v>0.23066</c:v>
                </c:pt>
                <c:pt idx="382">
                  <c:v>0.2263</c:v>
                </c:pt>
                <c:pt idx="383">
                  <c:v>0.22202</c:v>
                </c:pt>
                <c:pt idx="384">
                  <c:v>0.21783</c:v>
                </c:pt>
                <c:pt idx="385">
                  <c:v>0.21371999999999999</c:v>
                </c:pt>
                <c:pt idx="386">
                  <c:v>0.20968000000000001</c:v>
                </c:pt>
                <c:pt idx="387">
                  <c:v>0.20571999999999999</c:v>
                </c:pt>
                <c:pt idx="388">
                  <c:v>0.20183000000000001</c:v>
                </c:pt>
                <c:pt idx="389">
                  <c:v>0.19802</c:v>
                </c:pt>
                <c:pt idx="390">
                  <c:v>0.19428000000000001</c:v>
                </c:pt>
                <c:pt idx="391">
                  <c:v>0.19061</c:v>
                </c:pt>
                <c:pt idx="392">
                  <c:v>0.18701000000000001</c:v>
                </c:pt>
                <c:pt idx="393">
                  <c:v>0.18348</c:v>
                </c:pt>
                <c:pt idx="394">
                  <c:v>0.18001</c:v>
                </c:pt>
                <c:pt idx="395">
                  <c:v>0.17660999999999999</c:v>
                </c:pt>
                <c:pt idx="396">
                  <c:v>0.17327999999999999</c:v>
                </c:pt>
                <c:pt idx="397">
                  <c:v>0.17000999999999999</c:v>
                </c:pt>
                <c:pt idx="398">
                  <c:v>0.16678999999999999</c:v>
                </c:pt>
                <c:pt idx="399">
                  <c:v>0.16364000000000001</c:v>
                </c:pt>
                <c:pt idx="400">
                  <c:v>0.16055</c:v>
                </c:pt>
                <c:pt idx="401">
                  <c:v>0.15751999999999999</c:v>
                </c:pt>
                <c:pt idx="402">
                  <c:v>0.15454999999999999</c:v>
                </c:pt>
                <c:pt idx="403">
                  <c:v>0.15162999999999999</c:v>
                </c:pt>
                <c:pt idx="404">
                  <c:v>0.14876</c:v>
                </c:pt>
                <c:pt idx="405">
                  <c:v>0.14595</c:v>
                </c:pt>
                <c:pt idx="406">
                  <c:v>0.14319999999999999</c:v>
                </c:pt>
                <c:pt idx="407">
                  <c:v>0.14049</c:v>
                </c:pt>
                <c:pt idx="408">
                  <c:v>0.13783999999999999</c:v>
                </c:pt>
                <c:pt idx="409">
                  <c:v>0.13522999999999999</c:v>
                </c:pt>
                <c:pt idx="410">
                  <c:v>0.13267999999999999</c:v>
                </c:pt>
                <c:pt idx="411">
                  <c:v>0.13017000000000001</c:v>
                </c:pt>
                <c:pt idx="412">
                  <c:v>0.12772</c:v>
                </c:pt>
                <c:pt idx="413">
                  <c:v>0.12529999999999999</c:v>
                </c:pt>
                <c:pt idx="414">
                  <c:v>0.12293999999999999</c:v>
                </c:pt>
                <c:pt idx="415">
                  <c:v>0.12060999999999999</c:v>
                </c:pt>
                <c:pt idx="416">
                  <c:v>0.11834</c:v>
                </c:pt>
                <c:pt idx="417">
                  <c:v>0.11609999999999999</c:v>
                </c:pt>
                <c:pt idx="418">
                  <c:v>0.11391</c:v>
                </c:pt>
                <c:pt idx="419">
                  <c:v>0.11176</c:v>
                </c:pt>
                <c:pt idx="420">
                  <c:v>0.10965</c:v>
                </c:pt>
                <c:pt idx="421">
                  <c:v>0.10757</c:v>
                </c:pt>
                <c:pt idx="422">
                  <c:v>0.10553999999999999</c:v>
                </c:pt>
                <c:pt idx="423">
                  <c:v>0.10355</c:v>
                </c:pt>
                <c:pt idx="424">
                  <c:v>0.10159</c:v>
                </c:pt>
                <c:pt idx="425">
                  <c:v>9.9675E-2</c:v>
                </c:pt>
                <c:pt idx="426">
                  <c:v>9.7792000000000004E-2</c:v>
                </c:pt>
                <c:pt idx="427">
                  <c:v>9.5945000000000003E-2</c:v>
                </c:pt>
                <c:pt idx="428">
                  <c:v>9.4132999999999994E-2</c:v>
                </c:pt>
                <c:pt idx="429">
                  <c:v>9.2355000000000007E-2</c:v>
                </c:pt>
                <c:pt idx="430">
                  <c:v>9.0610999999999997E-2</c:v>
                </c:pt>
                <c:pt idx="431">
                  <c:v>8.8899000000000006E-2</c:v>
                </c:pt>
                <c:pt idx="432">
                  <c:v>8.7220000000000006E-2</c:v>
                </c:pt>
                <c:pt idx="433">
                  <c:v>8.5572999999999996E-2</c:v>
                </c:pt>
                <c:pt idx="434">
                  <c:v>8.3956000000000003E-2</c:v>
                </c:pt>
                <c:pt idx="435">
                  <c:v>8.2371E-2</c:v>
                </c:pt>
                <c:pt idx="436">
                  <c:v>8.0814999999999998E-2</c:v>
                </c:pt>
                <c:pt idx="437">
                  <c:v>7.9287999999999997E-2</c:v>
                </c:pt>
                <c:pt idx="438">
                  <c:v>7.7790999999999999E-2</c:v>
                </c:pt>
                <c:pt idx="439">
                  <c:v>7.6322000000000001E-2</c:v>
                </c:pt>
                <c:pt idx="440">
                  <c:v>7.4880000000000002E-2</c:v>
                </c:pt>
                <c:pt idx="441">
                  <c:v>7.3466000000000004E-2</c:v>
                </c:pt>
                <c:pt idx="442">
                  <c:v>7.2078000000000003E-2</c:v>
                </c:pt>
                <c:pt idx="443">
                  <c:v>7.0717000000000002E-2</c:v>
                </c:pt>
                <c:pt idx="444">
                  <c:v>6.9380999999999998E-2</c:v>
                </c:pt>
                <c:pt idx="445">
                  <c:v>6.8071000000000007E-2</c:v>
                </c:pt>
                <c:pt idx="446">
                  <c:v>6.6784999999999997E-2</c:v>
                </c:pt>
                <c:pt idx="447">
                  <c:v>6.5522999999999998E-2</c:v>
                </c:pt>
                <c:pt idx="448">
                  <c:v>6.4285999999999996E-2</c:v>
                </c:pt>
                <c:pt idx="449">
                  <c:v>6.3072000000000003E-2</c:v>
                </c:pt>
                <c:pt idx="450">
                  <c:v>6.1879999999999998E-2</c:v>
                </c:pt>
                <c:pt idx="451">
                  <c:v>6.0712000000000002E-2</c:v>
                </c:pt>
                <c:pt idx="452">
                  <c:v>5.9565E-2</c:v>
                </c:pt>
                <c:pt idx="453">
                  <c:v>5.8439999999999999E-2</c:v>
                </c:pt>
                <c:pt idx="454">
                  <c:v>5.7335999999999998E-2</c:v>
                </c:pt>
                <c:pt idx="455">
                  <c:v>5.6252999999999997E-2</c:v>
                </c:pt>
                <c:pt idx="456">
                  <c:v>5.5190999999999997E-2</c:v>
                </c:pt>
                <c:pt idx="457">
                  <c:v>5.4148000000000002E-2</c:v>
                </c:pt>
                <c:pt idx="458">
                  <c:v>5.3124999999999999E-2</c:v>
                </c:pt>
                <c:pt idx="459">
                  <c:v>5.2122000000000002E-2</c:v>
                </c:pt>
                <c:pt idx="460">
                  <c:v>5.1137000000000002E-2</c:v>
                </c:pt>
                <c:pt idx="461">
                  <c:v>5.0172000000000001E-2</c:v>
                </c:pt>
                <c:pt idx="462">
                  <c:v>4.9223999999999997E-2</c:v>
                </c:pt>
                <c:pt idx="463">
                  <c:v>4.8293999999999997E-2</c:v>
                </c:pt>
                <c:pt idx="464">
                  <c:v>4.7382000000000001E-2</c:v>
                </c:pt>
                <c:pt idx="465">
                  <c:v>4.6487000000000001E-2</c:v>
                </c:pt>
                <c:pt idx="466">
                  <c:v>4.5608999999999997E-2</c:v>
                </c:pt>
                <c:pt idx="467">
                  <c:v>4.4748000000000003E-2</c:v>
                </c:pt>
                <c:pt idx="468">
                  <c:v>4.3901999999999997E-2</c:v>
                </c:pt>
                <c:pt idx="469">
                  <c:v>4.3073E-2</c:v>
                </c:pt>
                <c:pt idx="470">
                  <c:v>4.2259999999999999E-2</c:v>
                </c:pt>
                <c:pt idx="471">
                  <c:v>4.1460999999999998E-2</c:v>
                </c:pt>
                <c:pt idx="472">
                  <c:v>4.0677999999999999E-2</c:v>
                </c:pt>
                <c:pt idx="473">
                  <c:v>3.9910000000000001E-2</c:v>
                </c:pt>
                <c:pt idx="474">
                  <c:v>3.9156000000000003E-2</c:v>
                </c:pt>
                <c:pt idx="475">
                  <c:v>3.8417E-2</c:v>
                </c:pt>
                <c:pt idx="476">
                  <c:v>3.7691000000000002E-2</c:v>
                </c:pt>
                <c:pt idx="477">
                  <c:v>3.6978999999999998E-2</c:v>
                </c:pt>
                <c:pt idx="478">
                  <c:v>3.6281000000000001E-2</c:v>
                </c:pt>
                <c:pt idx="479">
                  <c:v>3.5595000000000002E-2</c:v>
                </c:pt>
                <c:pt idx="480">
                  <c:v>3.4923000000000003E-2</c:v>
                </c:pt>
                <c:pt idx="481">
                  <c:v>3.4263000000000002E-2</c:v>
                </c:pt>
                <c:pt idx="482">
                  <c:v>3.3616E-2</c:v>
                </c:pt>
                <c:pt idx="483">
                  <c:v>3.2981000000000003E-2</c:v>
                </c:pt>
                <c:pt idx="484">
                  <c:v>3.2357999999999998E-2</c:v>
                </c:pt>
                <c:pt idx="485">
                  <c:v>3.1746999999999997E-2</c:v>
                </c:pt>
                <c:pt idx="486">
                  <c:v>3.1147999999999999E-2</c:v>
                </c:pt>
                <c:pt idx="487">
                  <c:v>3.0558999999999999E-2</c:v>
                </c:pt>
                <c:pt idx="488">
                  <c:v>2.9982000000000002E-2</c:v>
                </c:pt>
                <c:pt idx="489">
                  <c:v>2.9416000000000001E-2</c:v>
                </c:pt>
                <c:pt idx="490">
                  <c:v>2.886E-2</c:v>
                </c:pt>
                <c:pt idx="491">
                  <c:v>2.8315E-2</c:v>
                </c:pt>
                <c:pt idx="492">
                  <c:v>2.7779999999999999E-2</c:v>
                </c:pt>
                <c:pt idx="493">
                  <c:v>2.7255999999999999E-2</c:v>
                </c:pt>
                <c:pt idx="494">
                  <c:v>2.6741000000000001E-2</c:v>
                </c:pt>
                <c:pt idx="495">
                  <c:v>2.6235999999999999E-2</c:v>
                </c:pt>
                <c:pt idx="496">
                  <c:v>2.5739999999999999E-2</c:v>
                </c:pt>
                <c:pt idx="497">
                  <c:v>2.5253999999999999E-2</c:v>
                </c:pt>
                <c:pt idx="498">
                  <c:v>2.0896000000000001E-2</c:v>
                </c:pt>
                <c:pt idx="499">
                  <c:v>1.4238000000000001E-2</c:v>
                </c:pt>
                <c:pt idx="500">
                  <c:v>9.7014000000000006E-3</c:v>
                </c:pt>
                <c:pt idx="501">
                  <c:v>6.6102000000000001E-3</c:v>
                </c:pt>
                <c:pt idx="502">
                  <c:v>4.5040000000000002E-3</c:v>
                </c:pt>
                <c:pt idx="503">
                  <c:v>3.0688999999999998E-3</c:v>
                </c:pt>
              </c:numCache>
            </c:numRef>
          </c:xVal>
          <c:yVal>
            <c:numRef>
              <c:f>Issues!$C$10:$C$513</c:f>
              <c:numCache>
                <c:formatCode>General</c:formatCode>
                <c:ptCount val="504"/>
                <c:pt idx="0">
                  <c:v>1</c:v>
                </c:pt>
                <c:pt idx="1">
                  <c:v>2</c:v>
                </c:pt>
                <c:pt idx="2">
                  <c:v>3</c:v>
                </c:pt>
                <c:pt idx="3">
                  <c:v>2</c:v>
                </c:pt>
                <c:pt idx="4">
                  <c:v>3</c:v>
                </c:pt>
                <c:pt idx="5">
                  <c:v>6</c:v>
                </c:pt>
                <c:pt idx="6">
                  <c:v>7</c:v>
                </c:pt>
                <c:pt idx="7">
                  <c:v>7</c:v>
                </c:pt>
                <c:pt idx="8">
                  <c:v>8</c:v>
                </c:pt>
                <c:pt idx="9">
                  <c:v>12</c:v>
                </c:pt>
                <c:pt idx="10">
                  <c:v>9</c:v>
                </c:pt>
                <c:pt idx="11">
                  <c:v>8</c:v>
                </c:pt>
                <c:pt idx="12">
                  <c:v>14</c:v>
                </c:pt>
                <c:pt idx="13">
                  <c:v>14</c:v>
                </c:pt>
                <c:pt idx="14">
                  <c:v>14</c:v>
                </c:pt>
                <c:pt idx="15">
                  <c:v>15</c:v>
                </c:pt>
                <c:pt idx="16">
                  <c:v>10</c:v>
                </c:pt>
                <c:pt idx="17">
                  <c:v>25</c:v>
                </c:pt>
                <c:pt idx="18">
                  <c:v>26</c:v>
                </c:pt>
                <c:pt idx="19">
                  <c:v>23</c:v>
                </c:pt>
                <c:pt idx="20">
                  <c:v>20</c:v>
                </c:pt>
                <c:pt idx="21">
                  <c:v>20</c:v>
                </c:pt>
                <c:pt idx="22">
                  <c:v>20</c:v>
                </c:pt>
                <c:pt idx="23">
                  <c:v>25</c:v>
                </c:pt>
                <c:pt idx="24">
                  <c:v>32</c:v>
                </c:pt>
                <c:pt idx="25">
                  <c:v>34</c:v>
                </c:pt>
                <c:pt idx="26">
                  <c:v>33</c:v>
                </c:pt>
                <c:pt idx="27">
                  <c:v>38</c:v>
                </c:pt>
                <c:pt idx="28">
                  <c:v>39</c:v>
                </c:pt>
                <c:pt idx="29">
                  <c:v>43</c:v>
                </c:pt>
                <c:pt idx="30">
                  <c:v>46</c:v>
                </c:pt>
                <c:pt idx="31">
                  <c:v>41</c:v>
                </c:pt>
                <c:pt idx="32">
                  <c:v>42</c:v>
                </c:pt>
                <c:pt idx="33">
                  <c:v>58</c:v>
                </c:pt>
                <c:pt idx="34">
                  <c:v>56</c:v>
                </c:pt>
                <c:pt idx="35">
                  <c:v>53</c:v>
                </c:pt>
                <c:pt idx="36">
                  <c:v>77</c:v>
                </c:pt>
                <c:pt idx="37">
                  <c:v>85</c:v>
                </c:pt>
                <c:pt idx="38">
                  <c:v>84</c:v>
                </c:pt>
                <c:pt idx="39">
                  <c:v>81</c:v>
                </c:pt>
                <c:pt idx="40">
                  <c:v>91</c:v>
                </c:pt>
                <c:pt idx="41">
                  <c:v>90</c:v>
                </c:pt>
                <c:pt idx="42">
                  <c:v>88</c:v>
                </c:pt>
                <c:pt idx="43">
                  <c:v>112</c:v>
                </c:pt>
                <c:pt idx="44">
                  <c:v>128</c:v>
                </c:pt>
                <c:pt idx="45">
                  <c:v>131</c:v>
                </c:pt>
                <c:pt idx="46">
                  <c:v>137</c:v>
                </c:pt>
                <c:pt idx="47">
                  <c:v>154</c:v>
                </c:pt>
                <c:pt idx="48">
                  <c:v>163</c:v>
                </c:pt>
                <c:pt idx="49">
                  <c:v>174</c:v>
                </c:pt>
                <c:pt idx="50">
                  <c:v>191</c:v>
                </c:pt>
                <c:pt idx="51">
                  <c:v>185</c:v>
                </c:pt>
                <c:pt idx="52">
                  <c:v>218</c:v>
                </c:pt>
                <c:pt idx="53">
                  <c:v>215</c:v>
                </c:pt>
                <c:pt idx="54">
                  <c:v>303</c:v>
                </c:pt>
                <c:pt idx="55">
                  <c:v>304</c:v>
                </c:pt>
                <c:pt idx="56">
                  <c:v>332</c:v>
                </c:pt>
                <c:pt idx="57">
                  <c:v>327</c:v>
                </c:pt>
                <c:pt idx="58">
                  <c:v>371</c:v>
                </c:pt>
                <c:pt idx="59">
                  <c:v>371</c:v>
                </c:pt>
                <c:pt idx="60">
                  <c:v>379</c:v>
                </c:pt>
                <c:pt idx="61">
                  <c:v>452</c:v>
                </c:pt>
                <c:pt idx="62">
                  <c:v>458</c:v>
                </c:pt>
                <c:pt idx="63">
                  <c:v>481</c:v>
                </c:pt>
                <c:pt idx="64">
                  <c:v>495</c:v>
                </c:pt>
                <c:pt idx="65">
                  <c:v>557</c:v>
                </c:pt>
                <c:pt idx="66">
                  <c:v>572</c:v>
                </c:pt>
                <c:pt idx="67">
                  <c:v>614</c:v>
                </c:pt>
                <c:pt idx="68">
                  <c:v>698</c:v>
                </c:pt>
                <c:pt idx="69">
                  <c:v>717</c:v>
                </c:pt>
                <c:pt idx="70">
                  <c:v>768</c:v>
                </c:pt>
                <c:pt idx="71">
                  <c:v>847</c:v>
                </c:pt>
                <c:pt idx="72">
                  <c:v>890</c:v>
                </c:pt>
                <c:pt idx="73">
                  <c:v>968</c:v>
                </c:pt>
                <c:pt idx="74">
                  <c:v>996</c:v>
                </c:pt>
                <c:pt idx="75">
                  <c:v>1050</c:v>
                </c:pt>
                <c:pt idx="76">
                  <c:v>1159</c:v>
                </c:pt>
                <c:pt idx="77">
                  <c:v>1236</c:v>
                </c:pt>
                <c:pt idx="78">
                  <c:v>1358</c:v>
                </c:pt>
                <c:pt idx="79">
                  <c:v>1415</c:v>
                </c:pt>
                <c:pt idx="80">
                  <c:v>1534</c:v>
                </c:pt>
                <c:pt idx="81">
                  <c:v>1596</c:v>
                </c:pt>
                <c:pt idx="82">
                  <c:v>1809</c:v>
                </c:pt>
                <c:pt idx="83">
                  <c:v>1927</c:v>
                </c:pt>
                <c:pt idx="84">
                  <c:v>2058</c:v>
                </c:pt>
                <c:pt idx="85">
                  <c:v>2113</c:v>
                </c:pt>
                <c:pt idx="86">
                  <c:v>2291</c:v>
                </c:pt>
                <c:pt idx="87">
                  <c:v>2498</c:v>
                </c:pt>
                <c:pt idx="88">
                  <c:v>2689</c:v>
                </c:pt>
                <c:pt idx="89">
                  <c:v>2755</c:v>
                </c:pt>
                <c:pt idx="90">
                  <c:v>2904</c:v>
                </c:pt>
                <c:pt idx="91">
                  <c:v>3137</c:v>
                </c:pt>
                <c:pt idx="92">
                  <c:v>3378</c:v>
                </c:pt>
                <c:pt idx="93">
                  <c:v>3506</c:v>
                </c:pt>
                <c:pt idx="94">
                  <c:v>3634</c:v>
                </c:pt>
                <c:pt idx="95">
                  <c:v>3836</c:v>
                </c:pt>
                <c:pt idx="96">
                  <c:v>3897</c:v>
                </c:pt>
                <c:pt idx="97">
                  <c:v>4066</c:v>
                </c:pt>
                <c:pt idx="98">
                  <c:v>4238</c:v>
                </c:pt>
                <c:pt idx="99">
                  <c:v>4346</c:v>
                </c:pt>
                <c:pt idx="100">
                  <c:v>4487</c:v>
                </c:pt>
                <c:pt idx="101">
                  <c:v>4531</c:v>
                </c:pt>
                <c:pt idx="102">
                  <c:v>4640</c:v>
                </c:pt>
                <c:pt idx="103">
                  <c:v>4690</c:v>
                </c:pt>
                <c:pt idx="104">
                  <c:v>4793</c:v>
                </c:pt>
                <c:pt idx="105">
                  <c:v>4949</c:v>
                </c:pt>
                <c:pt idx="106">
                  <c:v>5121</c:v>
                </c:pt>
                <c:pt idx="107">
                  <c:v>5379</c:v>
                </c:pt>
                <c:pt idx="108">
                  <c:v>5872</c:v>
                </c:pt>
                <c:pt idx="109">
                  <c:v>6354</c:v>
                </c:pt>
                <c:pt idx="110">
                  <c:v>6767</c:v>
                </c:pt>
                <c:pt idx="111">
                  <c:v>7403</c:v>
                </c:pt>
                <c:pt idx="112">
                  <c:v>7904</c:v>
                </c:pt>
                <c:pt idx="113">
                  <c:v>8441</c:v>
                </c:pt>
                <c:pt idx="114">
                  <c:v>8837</c:v>
                </c:pt>
                <c:pt idx="115">
                  <c:v>9304</c:v>
                </c:pt>
                <c:pt idx="116">
                  <c:v>9720</c:v>
                </c:pt>
                <c:pt idx="117">
                  <c:v>10166</c:v>
                </c:pt>
                <c:pt idx="118">
                  <c:v>10708</c:v>
                </c:pt>
                <c:pt idx="119">
                  <c:v>11138</c:v>
                </c:pt>
                <c:pt idx="120">
                  <c:v>11694</c:v>
                </c:pt>
                <c:pt idx="121">
                  <c:v>12267</c:v>
                </c:pt>
                <c:pt idx="122">
                  <c:v>12944</c:v>
                </c:pt>
                <c:pt idx="123">
                  <c:v>13745</c:v>
                </c:pt>
                <c:pt idx="124">
                  <c:v>14765</c:v>
                </c:pt>
                <c:pt idx="125">
                  <c:v>15556</c:v>
                </c:pt>
                <c:pt idx="126">
                  <c:v>13442</c:v>
                </c:pt>
                <c:pt idx="127">
                  <c:v>12950</c:v>
                </c:pt>
                <c:pt idx="128">
                  <c:v>12955</c:v>
                </c:pt>
                <c:pt idx="129">
                  <c:v>13000</c:v>
                </c:pt>
                <c:pt idx="130">
                  <c:v>13003</c:v>
                </c:pt>
                <c:pt idx="131">
                  <c:v>13043</c:v>
                </c:pt>
                <c:pt idx="132">
                  <c:v>13079</c:v>
                </c:pt>
                <c:pt idx="133">
                  <c:v>13129</c:v>
                </c:pt>
                <c:pt idx="134">
                  <c:v>13210</c:v>
                </c:pt>
                <c:pt idx="135">
                  <c:v>13234</c:v>
                </c:pt>
                <c:pt idx="136">
                  <c:v>13280</c:v>
                </c:pt>
                <c:pt idx="137">
                  <c:v>13323</c:v>
                </c:pt>
                <c:pt idx="138">
                  <c:v>13437</c:v>
                </c:pt>
                <c:pt idx="139">
                  <c:v>13423</c:v>
                </c:pt>
                <c:pt idx="140">
                  <c:v>13459</c:v>
                </c:pt>
                <c:pt idx="141">
                  <c:v>13516</c:v>
                </c:pt>
                <c:pt idx="142">
                  <c:v>13559</c:v>
                </c:pt>
                <c:pt idx="143">
                  <c:v>13639</c:v>
                </c:pt>
                <c:pt idx="144">
                  <c:v>13652</c:v>
                </c:pt>
                <c:pt idx="145">
                  <c:v>13718</c:v>
                </c:pt>
                <c:pt idx="146">
                  <c:v>13773</c:v>
                </c:pt>
                <c:pt idx="147">
                  <c:v>13826</c:v>
                </c:pt>
                <c:pt idx="148">
                  <c:v>13850</c:v>
                </c:pt>
                <c:pt idx="149">
                  <c:v>13954</c:v>
                </c:pt>
                <c:pt idx="150">
                  <c:v>14017</c:v>
                </c:pt>
                <c:pt idx="151">
                  <c:v>14103</c:v>
                </c:pt>
                <c:pt idx="152">
                  <c:v>14166</c:v>
                </c:pt>
                <c:pt idx="153">
                  <c:v>14155</c:v>
                </c:pt>
                <c:pt idx="154">
                  <c:v>14274</c:v>
                </c:pt>
                <c:pt idx="155">
                  <c:v>14252</c:v>
                </c:pt>
                <c:pt idx="156">
                  <c:v>14351</c:v>
                </c:pt>
                <c:pt idx="157">
                  <c:v>14346</c:v>
                </c:pt>
                <c:pt idx="158">
                  <c:v>14480</c:v>
                </c:pt>
                <c:pt idx="159">
                  <c:v>14439</c:v>
                </c:pt>
                <c:pt idx="160">
                  <c:v>14508</c:v>
                </c:pt>
                <c:pt idx="161">
                  <c:v>14507</c:v>
                </c:pt>
                <c:pt idx="162">
                  <c:v>14611</c:v>
                </c:pt>
                <c:pt idx="163">
                  <c:v>14639</c:v>
                </c:pt>
                <c:pt idx="164">
                  <c:v>14684</c:v>
                </c:pt>
                <c:pt idx="165">
                  <c:v>14715</c:v>
                </c:pt>
                <c:pt idx="166">
                  <c:v>14781</c:v>
                </c:pt>
                <c:pt idx="167">
                  <c:v>14846</c:v>
                </c:pt>
                <c:pt idx="168">
                  <c:v>14841</c:v>
                </c:pt>
                <c:pt idx="169">
                  <c:v>14876</c:v>
                </c:pt>
                <c:pt idx="170">
                  <c:v>14955</c:v>
                </c:pt>
                <c:pt idx="171">
                  <c:v>14968</c:v>
                </c:pt>
                <c:pt idx="172">
                  <c:v>15235</c:v>
                </c:pt>
                <c:pt idx="173">
                  <c:v>15145</c:v>
                </c:pt>
                <c:pt idx="174">
                  <c:v>15190</c:v>
                </c:pt>
                <c:pt idx="175">
                  <c:v>15284</c:v>
                </c:pt>
                <c:pt idx="176">
                  <c:v>15360</c:v>
                </c:pt>
                <c:pt idx="177">
                  <c:v>15477</c:v>
                </c:pt>
                <c:pt idx="178">
                  <c:v>15474</c:v>
                </c:pt>
                <c:pt idx="179">
                  <c:v>15632</c:v>
                </c:pt>
                <c:pt idx="180">
                  <c:v>15612</c:v>
                </c:pt>
                <c:pt idx="181">
                  <c:v>15724</c:v>
                </c:pt>
                <c:pt idx="182">
                  <c:v>15789</c:v>
                </c:pt>
                <c:pt idx="183">
                  <c:v>15898</c:v>
                </c:pt>
                <c:pt idx="184">
                  <c:v>16001</c:v>
                </c:pt>
                <c:pt idx="185">
                  <c:v>15969</c:v>
                </c:pt>
                <c:pt idx="186">
                  <c:v>16027</c:v>
                </c:pt>
                <c:pt idx="187">
                  <c:v>16074</c:v>
                </c:pt>
                <c:pt idx="188">
                  <c:v>16235</c:v>
                </c:pt>
                <c:pt idx="189">
                  <c:v>12598</c:v>
                </c:pt>
                <c:pt idx="190">
                  <c:v>12765</c:v>
                </c:pt>
                <c:pt idx="191">
                  <c:v>12967</c:v>
                </c:pt>
                <c:pt idx="192">
                  <c:v>12857</c:v>
                </c:pt>
                <c:pt idx="193">
                  <c:v>13123</c:v>
                </c:pt>
                <c:pt idx="194">
                  <c:v>13157</c:v>
                </c:pt>
                <c:pt idx="195">
                  <c:v>13492</c:v>
                </c:pt>
                <c:pt idx="196">
                  <c:v>13347</c:v>
                </c:pt>
                <c:pt idx="197">
                  <c:v>13380</c:v>
                </c:pt>
                <c:pt idx="198">
                  <c:v>13534</c:v>
                </c:pt>
                <c:pt idx="199">
                  <c:v>13635</c:v>
                </c:pt>
                <c:pt idx="200">
                  <c:v>13876</c:v>
                </c:pt>
                <c:pt idx="201">
                  <c:v>13783</c:v>
                </c:pt>
                <c:pt idx="202">
                  <c:v>13954</c:v>
                </c:pt>
                <c:pt idx="203">
                  <c:v>14072</c:v>
                </c:pt>
                <c:pt idx="204">
                  <c:v>14068</c:v>
                </c:pt>
                <c:pt idx="205">
                  <c:v>14268</c:v>
                </c:pt>
                <c:pt idx="206">
                  <c:v>14311</c:v>
                </c:pt>
                <c:pt idx="207">
                  <c:v>14657</c:v>
                </c:pt>
                <c:pt idx="208">
                  <c:v>14674</c:v>
                </c:pt>
                <c:pt idx="209">
                  <c:v>14801</c:v>
                </c:pt>
                <c:pt idx="210">
                  <c:v>15080</c:v>
                </c:pt>
                <c:pt idx="211">
                  <c:v>15085</c:v>
                </c:pt>
                <c:pt idx="212">
                  <c:v>15182</c:v>
                </c:pt>
                <c:pt idx="213">
                  <c:v>15198</c:v>
                </c:pt>
                <c:pt idx="214">
                  <c:v>15353</c:v>
                </c:pt>
                <c:pt idx="215">
                  <c:v>15426</c:v>
                </c:pt>
                <c:pt idx="216">
                  <c:v>15592</c:v>
                </c:pt>
                <c:pt idx="217">
                  <c:v>15896</c:v>
                </c:pt>
                <c:pt idx="218">
                  <c:v>15937</c:v>
                </c:pt>
                <c:pt idx="219">
                  <c:v>16063</c:v>
                </c:pt>
                <c:pt idx="220">
                  <c:v>16067</c:v>
                </c:pt>
                <c:pt idx="221">
                  <c:v>16378</c:v>
                </c:pt>
                <c:pt idx="222">
                  <c:v>16541</c:v>
                </c:pt>
                <c:pt idx="223">
                  <c:v>16465</c:v>
                </c:pt>
                <c:pt idx="224">
                  <c:v>16711</c:v>
                </c:pt>
                <c:pt idx="225">
                  <c:v>16794</c:v>
                </c:pt>
                <c:pt idx="226">
                  <c:v>16855</c:v>
                </c:pt>
                <c:pt idx="227">
                  <c:v>16858</c:v>
                </c:pt>
                <c:pt idx="228">
                  <c:v>17072</c:v>
                </c:pt>
                <c:pt idx="229">
                  <c:v>17111</c:v>
                </c:pt>
                <c:pt idx="230">
                  <c:v>17310</c:v>
                </c:pt>
                <c:pt idx="231">
                  <c:v>17377</c:v>
                </c:pt>
                <c:pt idx="232">
                  <c:v>17452</c:v>
                </c:pt>
                <c:pt idx="233">
                  <c:v>17553</c:v>
                </c:pt>
                <c:pt idx="234">
                  <c:v>17725</c:v>
                </c:pt>
                <c:pt idx="235">
                  <c:v>17564</c:v>
                </c:pt>
                <c:pt idx="236">
                  <c:v>18059</c:v>
                </c:pt>
                <c:pt idx="237">
                  <c:v>17812</c:v>
                </c:pt>
                <c:pt idx="238">
                  <c:v>18156</c:v>
                </c:pt>
                <c:pt idx="239">
                  <c:v>17925</c:v>
                </c:pt>
                <c:pt idx="240">
                  <c:v>17985</c:v>
                </c:pt>
                <c:pt idx="241">
                  <c:v>18375</c:v>
                </c:pt>
                <c:pt idx="242">
                  <c:v>18447</c:v>
                </c:pt>
                <c:pt idx="243">
                  <c:v>18300</c:v>
                </c:pt>
                <c:pt idx="244">
                  <c:v>18389</c:v>
                </c:pt>
                <c:pt idx="245">
                  <c:v>18535</c:v>
                </c:pt>
                <c:pt idx="246">
                  <c:v>18557</c:v>
                </c:pt>
                <c:pt idx="247">
                  <c:v>18532</c:v>
                </c:pt>
                <c:pt idx="248">
                  <c:v>18505</c:v>
                </c:pt>
                <c:pt idx="249">
                  <c:v>18982</c:v>
                </c:pt>
                <c:pt idx="250">
                  <c:v>18922</c:v>
                </c:pt>
                <c:pt idx="251">
                  <c:v>18923</c:v>
                </c:pt>
                <c:pt idx="252">
                  <c:v>18782</c:v>
                </c:pt>
                <c:pt idx="253">
                  <c:v>18829</c:v>
                </c:pt>
                <c:pt idx="254">
                  <c:v>18739</c:v>
                </c:pt>
                <c:pt idx="255">
                  <c:v>18933</c:v>
                </c:pt>
                <c:pt idx="256">
                  <c:v>18773</c:v>
                </c:pt>
                <c:pt idx="257">
                  <c:v>18984</c:v>
                </c:pt>
                <c:pt idx="258">
                  <c:v>19051</c:v>
                </c:pt>
                <c:pt idx="259">
                  <c:v>18699</c:v>
                </c:pt>
                <c:pt idx="260">
                  <c:v>19048</c:v>
                </c:pt>
                <c:pt idx="261">
                  <c:v>18725</c:v>
                </c:pt>
                <c:pt idx="262">
                  <c:v>18497</c:v>
                </c:pt>
                <c:pt idx="263">
                  <c:v>18278</c:v>
                </c:pt>
                <c:pt idx="264">
                  <c:v>18107</c:v>
                </c:pt>
                <c:pt idx="265">
                  <c:v>17922</c:v>
                </c:pt>
                <c:pt idx="266">
                  <c:v>17731</c:v>
                </c:pt>
                <c:pt idx="267">
                  <c:v>18714</c:v>
                </c:pt>
                <c:pt idx="268">
                  <c:v>18792</c:v>
                </c:pt>
                <c:pt idx="269">
                  <c:v>18334</c:v>
                </c:pt>
                <c:pt idx="270">
                  <c:v>18548</c:v>
                </c:pt>
                <c:pt idx="271">
                  <c:v>18654</c:v>
                </c:pt>
                <c:pt idx="272">
                  <c:v>18828</c:v>
                </c:pt>
                <c:pt idx="273">
                  <c:v>19003</c:v>
                </c:pt>
                <c:pt idx="274">
                  <c:v>19176</c:v>
                </c:pt>
                <c:pt idx="275">
                  <c:v>19170</c:v>
                </c:pt>
                <c:pt idx="276">
                  <c:v>19304</c:v>
                </c:pt>
                <c:pt idx="277">
                  <c:v>19356</c:v>
                </c:pt>
                <c:pt idx="278">
                  <c:v>19475</c:v>
                </c:pt>
                <c:pt idx="279">
                  <c:v>19787</c:v>
                </c:pt>
                <c:pt idx="280">
                  <c:v>19858</c:v>
                </c:pt>
                <c:pt idx="281">
                  <c:v>19978</c:v>
                </c:pt>
                <c:pt idx="282">
                  <c:v>20158</c:v>
                </c:pt>
                <c:pt idx="283">
                  <c:v>20422</c:v>
                </c:pt>
                <c:pt idx="284">
                  <c:v>19934</c:v>
                </c:pt>
                <c:pt idx="285">
                  <c:v>20376</c:v>
                </c:pt>
                <c:pt idx="286">
                  <c:v>20437</c:v>
                </c:pt>
                <c:pt idx="287">
                  <c:v>20485</c:v>
                </c:pt>
                <c:pt idx="288">
                  <c:v>20780</c:v>
                </c:pt>
                <c:pt idx="289">
                  <c:v>20835</c:v>
                </c:pt>
                <c:pt idx="290">
                  <c:v>20936</c:v>
                </c:pt>
                <c:pt idx="291">
                  <c:v>21042</c:v>
                </c:pt>
                <c:pt idx="292">
                  <c:v>21257</c:v>
                </c:pt>
                <c:pt idx="293">
                  <c:v>20807</c:v>
                </c:pt>
                <c:pt idx="294">
                  <c:v>21095</c:v>
                </c:pt>
                <c:pt idx="295">
                  <c:v>21234</c:v>
                </c:pt>
                <c:pt idx="296">
                  <c:v>21469</c:v>
                </c:pt>
                <c:pt idx="297">
                  <c:v>21590</c:v>
                </c:pt>
                <c:pt idx="298">
                  <c:v>21729</c:v>
                </c:pt>
                <c:pt idx="299">
                  <c:v>21918</c:v>
                </c:pt>
                <c:pt idx="300">
                  <c:v>22037</c:v>
                </c:pt>
                <c:pt idx="301">
                  <c:v>22354</c:v>
                </c:pt>
                <c:pt idx="302">
                  <c:v>22394</c:v>
                </c:pt>
                <c:pt idx="303">
                  <c:v>22560</c:v>
                </c:pt>
                <c:pt idx="304">
                  <c:v>22812</c:v>
                </c:pt>
                <c:pt idx="305">
                  <c:v>22310</c:v>
                </c:pt>
                <c:pt idx="306">
                  <c:v>22827</c:v>
                </c:pt>
                <c:pt idx="307">
                  <c:v>22815</c:v>
                </c:pt>
                <c:pt idx="308">
                  <c:v>23162</c:v>
                </c:pt>
                <c:pt idx="309">
                  <c:v>23303</c:v>
                </c:pt>
                <c:pt idx="310">
                  <c:v>23170</c:v>
                </c:pt>
                <c:pt idx="311">
                  <c:v>23512</c:v>
                </c:pt>
                <c:pt idx="312">
                  <c:v>23496</c:v>
                </c:pt>
                <c:pt idx="313">
                  <c:v>23739</c:v>
                </c:pt>
                <c:pt idx="314">
                  <c:v>23726</c:v>
                </c:pt>
                <c:pt idx="315">
                  <c:v>23887</c:v>
                </c:pt>
                <c:pt idx="316">
                  <c:v>24100</c:v>
                </c:pt>
                <c:pt idx="317">
                  <c:v>24244</c:v>
                </c:pt>
                <c:pt idx="318">
                  <c:v>24393</c:v>
                </c:pt>
                <c:pt idx="319">
                  <c:v>24563</c:v>
                </c:pt>
                <c:pt idx="320">
                  <c:v>24664</c:v>
                </c:pt>
                <c:pt idx="321">
                  <c:v>24303</c:v>
                </c:pt>
                <c:pt idx="322">
                  <c:v>24618</c:v>
                </c:pt>
                <c:pt idx="323">
                  <c:v>24815</c:v>
                </c:pt>
                <c:pt idx="324">
                  <c:v>24710</c:v>
                </c:pt>
                <c:pt idx="325">
                  <c:v>24863</c:v>
                </c:pt>
                <c:pt idx="326">
                  <c:v>24971</c:v>
                </c:pt>
                <c:pt idx="327">
                  <c:v>25071</c:v>
                </c:pt>
                <c:pt idx="328">
                  <c:v>25379</c:v>
                </c:pt>
                <c:pt idx="329">
                  <c:v>25381</c:v>
                </c:pt>
                <c:pt idx="330">
                  <c:v>25475</c:v>
                </c:pt>
                <c:pt idx="331">
                  <c:v>25809</c:v>
                </c:pt>
                <c:pt idx="332">
                  <c:v>25723</c:v>
                </c:pt>
                <c:pt idx="333">
                  <c:v>25907</c:v>
                </c:pt>
                <c:pt idx="334">
                  <c:v>26043</c:v>
                </c:pt>
                <c:pt idx="335">
                  <c:v>26104</c:v>
                </c:pt>
                <c:pt idx="336">
                  <c:v>26234</c:v>
                </c:pt>
                <c:pt idx="337">
                  <c:v>26371</c:v>
                </c:pt>
                <c:pt idx="338">
                  <c:v>26428</c:v>
                </c:pt>
                <c:pt idx="339">
                  <c:v>26543</c:v>
                </c:pt>
                <c:pt idx="340">
                  <c:v>26642</c:v>
                </c:pt>
                <c:pt idx="341">
                  <c:v>26741</c:v>
                </c:pt>
                <c:pt idx="342">
                  <c:v>26469</c:v>
                </c:pt>
                <c:pt idx="343">
                  <c:v>26647</c:v>
                </c:pt>
                <c:pt idx="344">
                  <c:v>26690</c:v>
                </c:pt>
                <c:pt idx="345">
                  <c:v>26858</c:v>
                </c:pt>
                <c:pt idx="346">
                  <c:v>26947</c:v>
                </c:pt>
                <c:pt idx="347">
                  <c:v>27039</c:v>
                </c:pt>
                <c:pt idx="348">
                  <c:v>27129</c:v>
                </c:pt>
                <c:pt idx="349">
                  <c:v>27229</c:v>
                </c:pt>
                <c:pt idx="350">
                  <c:v>27327</c:v>
                </c:pt>
                <c:pt idx="351">
                  <c:v>27412</c:v>
                </c:pt>
                <c:pt idx="352">
                  <c:v>27521</c:v>
                </c:pt>
                <c:pt idx="353">
                  <c:v>27615</c:v>
                </c:pt>
                <c:pt idx="354">
                  <c:v>27728</c:v>
                </c:pt>
                <c:pt idx="355">
                  <c:v>27768</c:v>
                </c:pt>
                <c:pt idx="356">
                  <c:v>27876</c:v>
                </c:pt>
                <c:pt idx="357">
                  <c:v>27927</c:v>
                </c:pt>
                <c:pt idx="358">
                  <c:v>28002</c:v>
                </c:pt>
                <c:pt idx="359">
                  <c:v>28098</c:v>
                </c:pt>
                <c:pt idx="360">
                  <c:v>28189</c:v>
                </c:pt>
                <c:pt idx="361">
                  <c:v>28262</c:v>
                </c:pt>
                <c:pt idx="362">
                  <c:v>28367</c:v>
                </c:pt>
                <c:pt idx="363">
                  <c:v>28423</c:v>
                </c:pt>
                <c:pt idx="364">
                  <c:v>28479</c:v>
                </c:pt>
                <c:pt idx="365">
                  <c:v>28494</c:v>
                </c:pt>
                <c:pt idx="366">
                  <c:v>28580</c:v>
                </c:pt>
                <c:pt idx="367">
                  <c:v>28611</c:v>
                </c:pt>
                <c:pt idx="368">
                  <c:v>28669</c:v>
                </c:pt>
                <c:pt idx="369">
                  <c:v>28709</c:v>
                </c:pt>
                <c:pt idx="370">
                  <c:v>28770</c:v>
                </c:pt>
                <c:pt idx="371">
                  <c:v>28760</c:v>
                </c:pt>
                <c:pt idx="372">
                  <c:v>28816</c:v>
                </c:pt>
                <c:pt idx="373">
                  <c:v>28879</c:v>
                </c:pt>
                <c:pt idx="374">
                  <c:v>28872</c:v>
                </c:pt>
                <c:pt idx="375">
                  <c:v>28924</c:v>
                </c:pt>
                <c:pt idx="376">
                  <c:v>28948</c:v>
                </c:pt>
                <c:pt idx="377">
                  <c:v>28977</c:v>
                </c:pt>
                <c:pt idx="378">
                  <c:v>28982</c:v>
                </c:pt>
                <c:pt idx="379">
                  <c:v>29036</c:v>
                </c:pt>
                <c:pt idx="380">
                  <c:v>28917</c:v>
                </c:pt>
                <c:pt idx="381">
                  <c:v>28944</c:v>
                </c:pt>
                <c:pt idx="382">
                  <c:v>28977</c:v>
                </c:pt>
                <c:pt idx="383">
                  <c:v>29000</c:v>
                </c:pt>
                <c:pt idx="384">
                  <c:v>29025</c:v>
                </c:pt>
                <c:pt idx="385">
                  <c:v>29063</c:v>
                </c:pt>
                <c:pt idx="386">
                  <c:v>29091</c:v>
                </c:pt>
                <c:pt idx="387">
                  <c:v>29127</c:v>
                </c:pt>
                <c:pt idx="388">
                  <c:v>29145</c:v>
                </c:pt>
                <c:pt idx="389">
                  <c:v>29160</c:v>
                </c:pt>
                <c:pt idx="390">
                  <c:v>29180</c:v>
                </c:pt>
                <c:pt idx="391">
                  <c:v>29200</c:v>
                </c:pt>
                <c:pt idx="392">
                  <c:v>29216</c:v>
                </c:pt>
                <c:pt idx="393">
                  <c:v>29223</c:v>
                </c:pt>
                <c:pt idx="394">
                  <c:v>29248</c:v>
                </c:pt>
                <c:pt idx="395">
                  <c:v>29272</c:v>
                </c:pt>
                <c:pt idx="396">
                  <c:v>29279</c:v>
                </c:pt>
                <c:pt idx="397">
                  <c:v>29303</c:v>
                </c:pt>
                <c:pt idx="398">
                  <c:v>29315</c:v>
                </c:pt>
                <c:pt idx="399">
                  <c:v>29321</c:v>
                </c:pt>
                <c:pt idx="400">
                  <c:v>29337</c:v>
                </c:pt>
                <c:pt idx="401">
                  <c:v>29348</c:v>
                </c:pt>
                <c:pt idx="402">
                  <c:v>29370</c:v>
                </c:pt>
                <c:pt idx="403">
                  <c:v>29379</c:v>
                </c:pt>
                <c:pt idx="404">
                  <c:v>29386</c:v>
                </c:pt>
                <c:pt idx="405">
                  <c:v>29399</c:v>
                </c:pt>
                <c:pt idx="406">
                  <c:v>29411</c:v>
                </c:pt>
                <c:pt idx="407">
                  <c:v>29438</c:v>
                </c:pt>
                <c:pt idx="408">
                  <c:v>29444</c:v>
                </c:pt>
                <c:pt idx="409">
                  <c:v>29447</c:v>
                </c:pt>
                <c:pt idx="410">
                  <c:v>29476</c:v>
                </c:pt>
                <c:pt idx="411">
                  <c:v>29474</c:v>
                </c:pt>
                <c:pt idx="412">
                  <c:v>29490</c:v>
                </c:pt>
                <c:pt idx="413">
                  <c:v>29496</c:v>
                </c:pt>
                <c:pt idx="414">
                  <c:v>29524</c:v>
                </c:pt>
                <c:pt idx="415">
                  <c:v>29519</c:v>
                </c:pt>
                <c:pt idx="416">
                  <c:v>29530</c:v>
                </c:pt>
                <c:pt idx="417">
                  <c:v>29537</c:v>
                </c:pt>
                <c:pt idx="418">
                  <c:v>29547</c:v>
                </c:pt>
                <c:pt idx="419">
                  <c:v>29561</c:v>
                </c:pt>
                <c:pt idx="420">
                  <c:v>29566</c:v>
                </c:pt>
                <c:pt idx="421">
                  <c:v>29571</c:v>
                </c:pt>
                <c:pt idx="422">
                  <c:v>29581</c:v>
                </c:pt>
                <c:pt idx="423">
                  <c:v>29591</c:v>
                </c:pt>
                <c:pt idx="424">
                  <c:v>29602</c:v>
                </c:pt>
                <c:pt idx="425">
                  <c:v>29603</c:v>
                </c:pt>
                <c:pt idx="426">
                  <c:v>29609</c:v>
                </c:pt>
                <c:pt idx="427">
                  <c:v>29614</c:v>
                </c:pt>
                <c:pt idx="428">
                  <c:v>29621</c:v>
                </c:pt>
                <c:pt idx="429">
                  <c:v>29633</c:v>
                </c:pt>
                <c:pt idx="430">
                  <c:v>29636</c:v>
                </c:pt>
                <c:pt idx="431">
                  <c:v>29646</c:v>
                </c:pt>
                <c:pt idx="432">
                  <c:v>29648</c:v>
                </c:pt>
                <c:pt idx="433">
                  <c:v>29660</c:v>
                </c:pt>
                <c:pt idx="434">
                  <c:v>29663</c:v>
                </c:pt>
                <c:pt idx="435">
                  <c:v>29665</c:v>
                </c:pt>
                <c:pt idx="436">
                  <c:v>29669</c:v>
                </c:pt>
                <c:pt idx="437">
                  <c:v>29676</c:v>
                </c:pt>
                <c:pt idx="438">
                  <c:v>29681</c:v>
                </c:pt>
                <c:pt idx="439">
                  <c:v>29691</c:v>
                </c:pt>
                <c:pt idx="440">
                  <c:v>29694</c:v>
                </c:pt>
                <c:pt idx="441">
                  <c:v>29694</c:v>
                </c:pt>
                <c:pt idx="442">
                  <c:v>29699</c:v>
                </c:pt>
                <c:pt idx="443">
                  <c:v>29703</c:v>
                </c:pt>
                <c:pt idx="444">
                  <c:v>29709</c:v>
                </c:pt>
                <c:pt idx="445">
                  <c:v>29711</c:v>
                </c:pt>
                <c:pt idx="446">
                  <c:v>29715</c:v>
                </c:pt>
                <c:pt idx="447">
                  <c:v>29722</c:v>
                </c:pt>
                <c:pt idx="448">
                  <c:v>29726</c:v>
                </c:pt>
                <c:pt idx="449">
                  <c:v>29734</c:v>
                </c:pt>
                <c:pt idx="450">
                  <c:v>29737</c:v>
                </c:pt>
                <c:pt idx="451">
                  <c:v>29752</c:v>
                </c:pt>
                <c:pt idx="452">
                  <c:v>29755</c:v>
                </c:pt>
                <c:pt idx="453">
                  <c:v>29751</c:v>
                </c:pt>
                <c:pt idx="454">
                  <c:v>29755</c:v>
                </c:pt>
                <c:pt idx="455">
                  <c:v>29763</c:v>
                </c:pt>
                <c:pt idx="456">
                  <c:v>29766</c:v>
                </c:pt>
                <c:pt idx="457">
                  <c:v>29766</c:v>
                </c:pt>
                <c:pt idx="458">
                  <c:v>29768</c:v>
                </c:pt>
                <c:pt idx="459">
                  <c:v>29774</c:v>
                </c:pt>
                <c:pt idx="460">
                  <c:v>29776</c:v>
                </c:pt>
                <c:pt idx="461">
                  <c:v>29787</c:v>
                </c:pt>
                <c:pt idx="462">
                  <c:v>29782</c:v>
                </c:pt>
                <c:pt idx="463">
                  <c:v>29789</c:v>
                </c:pt>
                <c:pt idx="464">
                  <c:v>29793</c:v>
                </c:pt>
                <c:pt idx="465">
                  <c:v>29794</c:v>
                </c:pt>
                <c:pt idx="466">
                  <c:v>29796</c:v>
                </c:pt>
                <c:pt idx="467">
                  <c:v>29798</c:v>
                </c:pt>
                <c:pt idx="468">
                  <c:v>29811</c:v>
                </c:pt>
                <c:pt idx="469">
                  <c:v>29805</c:v>
                </c:pt>
                <c:pt idx="470">
                  <c:v>29806</c:v>
                </c:pt>
                <c:pt idx="471">
                  <c:v>29811</c:v>
                </c:pt>
                <c:pt idx="472">
                  <c:v>29819</c:v>
                </c:pt>
                <c:pt idx="473">
                  <c:v>29817</c:v>
                </c:pt>
                <c:pt idx="474">
                  <c:v>29824</c:v>
                </c:pt>
                <c:pt idx="475">
                  <c:v>29822</c:v>
                </c:pt>
                <c:pt idx="476">
                  <c:v>29831</c:v>
                </c:pt>
                <c:pt idx="477">
                  <c:v>29834</c:v>
                </c:pt>
                <c:pt idx="478">
                  <c:v>29833</c:v>
                </c:pt>
                <c:pt idx="479">
                  <c:v>29839</c:v>
                </c:pt>
                <c:pt idx="480">
                  <c:v>29843</c:v>
                </c:pt>
                <c:pt idx="481">
                  <c:v>29846</c:v>
                </c:pt>
                <c:pt idx="482">
                  <c:v>29851</c:v>
                </c:pt>
                <c:pt idx="483">
                  <c:v>29846</c:v>
                </c:pt>
                <c:pt idx="484">
                  <c:v>29850</c:v>
                </c:pt>
                <c:pt idx="485">
                  <c:v>29852</c:v>
                </c:pt>
                <c:pt idx="486">
                  <c:v>29858</c:v>
                </c:pt>
                <c:pt idx="487">
                  <c:v>29861</c:v>
                </c:pt>
                <c:pt idx="488">
                  <c:v>29862</c:v>
                </c:pt>
                <c:pt idx="489">
                  <c:v>29863</c:v>
                </c:pt>
                <c:pt idx="490">
                  <c:v>29869</c:v>
                </c:pt>
                <c:pt idx="491">
                  <c:v>29873</c:v>
                </c:pt>
                <c:pt idx="492">
                  <c:v>29872</c:v>
                </c:pt>
                <c:pt idx="493">
                  <c:v>29875</c:v>
                </c:pt>
                <c:pt idx="494">
                  <c:v>29882</c:v>
                </c:pt>
                <c:pt idx="495">
                  <c:v>29879</c:v>
                </c:pt>
                <c:pt idx="496">
                  <c:v>29881</c:v>
                </c:pt>
                <c:pt idx="497">
                  <c:v>29881</c:v>
                </c:pt>
                <c:pt idx="498">
                  <c:v>29883</c:v>
                </c:pt>
                <c:pt idx="499">
                  <c:v>29883</c:v>
                </c:pt>
                <c:pt idx="500">
                  <c:v>29883</c:v>
                </c:pt>
                <c:pt idx="501">
                  <c:v>29883</c:v>
                </c:pt>
                <c:pt idx="502">
                  <c:v>29883</c:v>
                </c:pt>
                <c:pt idx="503">
                  <c:v>29883</c:v>
                </c:pt>
              </c:numCache>
            </c:numRef>
          </c:yVal>
          <c:smooth val="0"/>
          <c:extLst>
            <c:ext xmlns:c16="http://schemas.microsoft.com/office/drawing/2014/chart" uri="{C3380CC4-5D6E-409C-BE32-E72D297353CC}">
              <c16:uniqueId val="{00000000-4BB4-41FC-8B5D-CBB1E7DCE36B}"/>
            </c:ext>
          </c:extLst>
        </c:ser>
        <c:ser>
          <c:idx val="1"/>
          <c:order val="1"/>
          <c:tx>
            <c:v>DA2D</c:v>
          </c:tx>
          <c:spPr>
            <a:ln w="25400" cap="rnd">
              <a:noFill/>
              <a:round/>
            </a:ln>
            <a:effectLst/>
          </c:spPr>
          <c:marker>
            <c:symbol val="circle"/>
            <c:size val="5"/>
            <c:spPr>
              <a:solidFill>
                <a:schemeClr val="accent2"/>
              </a:solidFill>
              <a:ln w="9525">
                <a:solidFill>
                  <a:schemeClr val="accent2"/>
                </a:solidFill>
              </a:ln>
              <a:effectLst/>
            </c:spPr>
          </c:marker>
          <c:xVal>
            <c:numRef>
              <c:f>Issues!$D$10:$D$513</c:f>
              <c:numCache>
                <c:formatCode>0.00E+00</c:formatCode>
                <c:ptCount val="504"/>
                <c:pt idx="0">
                  <c:v>522010</c:v>
                </c:pt>
                <c:pt idx="1">
                  <c:v>416540</c:v>
                </c:pt>
                <c:pt idx="2">
                  <c:v>392500</c:v>
                </c:pt>
                <c:pt idx="3">
                  <c:v>369850</c:v>
                </c:pt>
                <c:pt idx="4">
                  <c:v>348500</c:v>
                </c:pt>
                <c:pt idx="5">
                  <c:v>328390</c:v>
                </c:pt>
                <c:pt idx="6">
                  <c:v>309430</c:v>
                </c:pt>
                <c:pt idx="7">
                  <c:v>291570</c:v>
                </c:pt>
                <c:pt idx="8">
                  <c:v>274750</c:v>
                </c:pt>
                <c:pt idx="9">
                  <c:v>258890</c:v>
                </c:pt>
                <c:pt idx="10">
                  <c:v>243950</c:v>
                </c:pt>
                <c:pt idx="11">
                  <c:v>229870</c:v>
                </c:pt>
                <c:pt idx="12">
                  <c:v>216600</c:v>
                </c:pt>
                <c:pt idx="13">
                  <c:v>204100</c:v>
                </c:pt>
                <c:pt idx="14">
                  <c:v>192320</c:v>
                </c:pt>
                <c:pt idx="15">
                  <c:v>181220</c:v>
                </c:pt>
                <c:pt idx="16">
                  <c:v>170760</c:v>
                </c:pt>
                <c:pt idx="17">
                  <c:v>160900</c:v>
                </c:pt>
                <c:pt idx="18">
                  <c:v>151620</c:v>
                </c:pt>
                <c:pt idx="19">
                  <c:v>142870</c:v>
                </c:pt>
                <c:pt idx="20">
                  <c:v>134620</c:v>
                </c:pt>
                <c:pt idx="21">
                  <c:v>126850</c:v>
                </c:pt>
                <c:pt idx="22">
                  <c:v>119530</c:v>
                </c:pt>
                <c:pt idx="23">
                  <c:v>112630</c:v>
                </c:pt>
                <c:pt idx="24">
                  <c:v>106130</c:v>
                </c:pt>
                <c:pt idx="25">
                  <c:v>100000</c:v>
                </c:pt>
                <c:pt idx="26">
                  <c:v>94232</c:v>
                </c:pt>
                <c:pt idx="27">
                  <c:v>88793</c:v>
                </c:pt>
                <c:pt idx="28">
                  <c:v>83668</c:v>
                </c:pt>
                <c:pt idx="29">
                  <c:v>78839</c:v>
                </c:pt>
                <c:pt idx="30">
                  <c:v>74289</c:v>
                </c:pt>
                <c:pt idx="31">
                  <c:v>70001</c:v>
                </c:pt>
                <c:pt idx="32">
                  <c:v>65961</c:v>
                </c:pt>
                <c:pt idx="33">
                  <c:v>62154</c:v>
                </c:pt>
                <c:pt idx="34">
                  <c:v>58566</c:v>
                </c:pt>
                <c:pt idx="35">
                  <c:v>55186</c:v>
                </c:pt>
                <c:pt idx="36">
                  <c:v>52001</c:v>
                </c:pt>
                <c:pt idx="37">
                  <c:v>49000</c:v>
                </c:pt>
                <c:pt idx="38">
                  <c:v>46172</c:v>
                </c:pt>
                <c:pt idx="39">
                  <c:v>43507</c:v>
                </c:pt>
                <c:pt idx="40">
                  <c:v>40996</c:v>
                </c:pt>
                <c:pt idx="41">
                  <c:v>38629</c:v>
                </c:pt>
                <c:pt idx="42">
                  <c:v>36400</c:v>
                </c:pt>
                <c:pt idx="43">
                  <c:v>34299</c:v>
                </c:pt>
                <c:pt idx="44">
                  <c:v>32319</c:v>
                </c:pt>
                <c:pt idx="45">
                  <c:v>30454</c:v>
                </c:pt>
                <c:pt idx="46">
                  <c:v>28696</c:v>
                </c:pt>
                <c:pt idx="47">
                  <c:v>27040</c:v>
                </c:pt>
                <c:pt idx="48">
                  <c:v>25479</c:v>
                </c:pt>
                <c:pt idx="49">
                  <c:v>24009</c:v>
                </c:pt>
                <c:pt idx="50">
                  <c:v>22623</c:v>
                </c:pt>
                <c:pt idx="51">
                  <c:v>21317</c:v>
                </c:pt>
                <c:pt idx="52">
                  <c:v>20087</c:v>
                </c:pt>
                <c:pt idx="53">
                  <c:v>18928</c:v>
                </c:pt>
                <c:pt idx="54">
                  <c:v>17835</c:v>
                </c:pt>
                <c:pt idx="55">
                  <c:v>16806</c:v>
                </c:pt>
                <c:pt idx="56">
                  <c:v>15836</c:v>
                </c:pt>
                <c:pt idx="57">
                  <c:v>14922</c:v>
                </c:pt>
                <c:pt idx="58">
                  <c:v>14061</c:v>
                </c:pt>
                <c:pt idx="59">
                  <c:v>13249</c:v>
                </c:pt>
                <c:pt idx="60">
                  <c:v>12484</c:v>
                </c:pt>
                <c:pt idx="61">
                  <c:v>11764</c:v>
                </c:pt>
                <c:pt idx="62">
                  <c:v>11085</c:v>
                </c:pt>
                <c:pt idx="63">
                  <c:v>10445</c:v>
                </c:pt>
                <c:pt idx="64">
                  <c:v>9842.2000000000007</c:v>
                </c:pt>
                <c:pt idx="65">
                  <c:v>9274.2000000000007</c:v>
                </c:pt>
                <c:pt idx="66">
                  <c:v>8738.9</c:v>
                </c:pt>
                <c:pt idx="67">
                  <c:v>8234.5</c:v>
                </c:pt>
                <c:pt idx="68">
                  <c:v>7759.2</c:v>
                </c:pt>
                <c:pt idx="69">
                  <c:v>7311.4</c:v>
                </c:pt>
                <c:pt idx="70">
                  <c:v>6889.4</c:v>
                </c:pt>
                <c:pt idx="71">
                  <c:v>6491.8</c:v>
                </c:pt>
                <c:pt idx="72">
                  <c:v>6117.1</c:v>
                </c:pt>
                <c:pt idx="73">
                  <c:v>5764</c:v>
                </c:pt>
                <c:pt idx="74">
                  <c:v>5431.4</c:v>
                </c:pt>
                <c:pt idx="75">
                  <c:v>5117.8999999999996</c:v>
                </c:pt>
                <c:pt idx="76">
                  <c:v>4822.5</c:v>
                </c:pt>
                <c:pt idx="77">
                  <c:v>4544.1000000000004</c:v>
                </c:pt>
                <c:pt idx="78">
                  <c:v>4281.8999999999996</c:v>
                </c:pt>
                <c:pt idx="79">
                  <c:v>4034.7</c:v>
                </c:pt>
                <c:pt idx="80">
                  <c:v>3801.9</c:v>
                </c:pt>
                <c:pt idx="81">
                  <c:v>3582.4</c:v>
                </c:pt>
                <c:pt idx="82">
                  <c:v>3375.7</c:v>
                </c:pt>
                <c:pt idx="83">
                  <c:v>3180.8</c:v>
                </c:pt>
                <c:pt idx="84">
                  <c:v>2997.2</c:v>
                </c:pt>
                <c:pt idx="85">
                  <c:v>2824.3</c:v>
                </c:pt>
                <c:pt idx="86">
                  <c:v>2661.2</c:v>
                </c:pt>
                <c:pt idx="87">
                  <c:v>2507.6999999999998</c:v>
                </c:pt>
                <c:pt idx="88">
                  <c:v>2362.9</c:v>
                </c:pt>
                <c:pt idx="89">
                  <c:v>2226.5</c:v>
                </c:pt>
                <c:pt idx="90">
                  <c:v>2098</c:v>
                </c:pt>
                <c:pt idx="91">
                  <c:v>1976.9</c:v>
                </c:pt>
                <c:pt idx="92">
                  <c:v>1862.8</c:v>
                </c:pt>
                <c:pt idx="93">
                  <c:v>1755.3</c:v>
                </c:pt>
                <c:pt idx="94">
                  <c:v>1654</c:v>
                </c:pt>
                <c:pt idx="95">
                  <c:v>1558.5</c:v>
                </c:pt>
                <c:pt idx="96">
                  <c:v>1468.6</c:v>
                </c:pt>
                <c:pt idx="97">
                  <c:v>1383.8</c:v>
                </c:pt>
                <c:pt idx="98">
                  <c:v>1304</c:v>
                </c:pt>
                <c:pt idx="99">
                  <c:v>1228.7</c:v>
                </c:pt>
                <c:pt idx="100">
                  <c:v>1157.8</c:v>
                </c:pt>
                <c:pt idx="101">
                  <c:v>1091</c:v>
                </c:pt>
                <c:pt idx="102">
                  <c:v>1028</c:v>
                </c:pt>
                <c:pt idx="103">
                  <c:v>968.66</c:v>
                </c:pt>
                <c:pt idx="104">
                  <c:v>912.75</c:v>
                </c:pt>
                <c:pt idx="105">
                  <c:v>860.07</c:v>
                </c:pt>
                <c:pt idx="106">
                  <c:v>810.43</c:v>
                </c:pt>
                <c:pt idx="107">
                  <c:v>763.65</c:v>
                </c:pt>
                <c:pt idx="108">
                  <c:v>719.58</c:v>
                </c:pt>
                <c:pt idx="109">
                  <c:v>678.05</c:v>
                </c:pt>
                <c:pt idx="110">
                  <c:v>638.91</c:v>
                </c:pt>
                <c:pt idx="111">
                  <c:v>602.04</c:v>
                </c:pt>
                <c:pt idx="112">
                  <c:v>567.29</c:v>
                </c:pt>
                <c:pt idx="113">
                  <c:v>534.54999999999995</c:v>
                </c:pt>
                <c:pt idx="114">
                  <c:v>503.69</c:v>
                </c:pt>
                <c:pt idx="115">
                  <c:v>474.62</c:v>
                </c:pt>
                <c:pt idx="116">
                  <c:v>447.23</c:v>
                </c:pt>
                <c:pt idx="117">
                  <c:v>421.42</c:v>
                </c:pt>
                <c:pt idx="118">
                  <c:v>397.09</c:v>
                </c:pt>
                <c:pt idx="119">
                  <c:v>374.17</c:v>
                </c:pt>
                <c:pt idx="120">
                  <c:v>352.58</c:v>
                </c:pt>
                <c:pt idx="121">
                  <c:v>332.23</c:v>
                </c:pt>
                <c:pt idx="122">
                  <c:v>313.05</c:v>
                </c:pt>
                <c:pt idx="123">
                  <c:v>294.99</c:v>
                </c:pt>
                <c:pt idx="124">
                  <c:v>277.95999999999998</c:v>
                </c:pt>
                <c:pt idx="125">
                  <c:v>261.92</c:v>
                </c:pt>
                <c:pt idx="126">
                  <c:v>246.8</c:v>
                </c:pt>
                <c:pt idx="127">
                  <c:v>232.56</c:v>
                </c:pt>
                <c:pt idx="128">
                  <c:v>219.13</c:v>
                </c:pt>
                <c:pt idx="129">
                  <c:v>206.49</c:v>
                </c:pt>
                <c:pt idx="130">
                  <c:v>194.57</c:v>
                </c:pt>
                <c:pt idx="131">
                  <c:v>183.34</c:v>
                </c:pt>
                <c:pt idx="132">
                  <c:v>172.76</c:v>
                </c:pt>
                <c:pt idx="133">
                  <c:v>162.79</c:v>
                </c:pt>
                <c:pt idx="134">
                  <c:v>153.38999999999999</c:v>
                </c:pt>
                <c:pt idx="135">
                  <c:v>144.54</c:v>
                </c:pt>
                <c:pt idx="136">
                  <c:v>136.19</c:v>
                </c:pt>
                <c:pt idx="137">
                  <c:v>128.33000000000001</c:v>
                </c:pt>
                <c:pt idx="138">
                  <c:v>120.93</c:v>
                </c:pt>
                <c:pt idx="139">
                  <c:v>113.95</c:v>
                </c:pt>
                <c:pt idx="140">
                  <c:v>107.37</c:v>
                </c:pt>
                <c:pt idx="141">
                  <c:v>101.17</c:v>
                </c:pt>
                <c:pt idx="142">
                  <c:v>95.334000000000003</c:v>
                </c:pt>
                <c:pt idx="143">
                  <c:v>89.831999999999994</c:v>
                </c:pt>
                <c:pt idx="144">
                  <c:v>84.647000000000006</c:v>
                </c:pt>
                <c:pt idx="145">
                  <c:v>79.760999999999996</c:v>
                </c:pt>
                <c:pt idx="146">
                  <c:v>75.158000000000001</c:v>
                </c:pt>
                <c:pt idx="147">
                  <c:v>70.819999999999993</c:v>
                </c:pt>
                <c:pt idx="148">
                  <c:v>66.731999999999999</c:v>
                </c:pt>
                <c:pt idx="149">
                  <c:v>62.881</c:v>
                </c:pt>
                <c:pt idx="150">
                  <c:v>59.252000000000002</c:v>
                </c:pt>
                <c:pt idx="151">
                  <c:v>55.832000000000001</c:v>
                </c:pt>
                <c:pt idx="152">
                  <c:v>52.609000000000002</c:v>
                </c:pt>
                <c:pt idx="153">
                  <c:v>49.573</c:v>
                </c:pt>
                <c:pt idx="154">
                  <c:v>46.712000000000003</c:v>
                </c:pt>
                <c:pt idx="155">
                  <c:v>44.015999999999998</c:v>
                </c:pt>
                <c:pt idx="156">
                  <c:v>41.475000000000001</c:v>
                </c:pt>
                <c:pt idx="157">
                  <c:v>39.081000000000003</c:v>
                </c:pt>
                <c:pt idx="158">
                  <c:v>36.826000000000001</c:v>
                </c:pt>
                <c:pt idx="159">
                  <c:v>34.700000000000003</c:v>
                </c:pt>
                <c:pt idx="160">
                  <c:v>32.698</c:v>
                </c:pt>
                <c:pt idx="161">
                  <c:v>30.81</c:v>
                </c:pt>
                <c:pt idx="162">
                  <c:v>29.75</c:v>
                </c:pt>
                <c:pt idx="163">
                  <c:v>29.311</c:v>
                </c:pt>
                <c:pt idx="164">
                  <c:v>28.879000000000001</c:v>
                </c:pt>
                <c:pt idx="165">
                  <c:v>28.452999999999999</c:v>
                </c:pt>
                <c:pt idx="166">
                  <c:v>28.033999999999999</c:v>
                </c:pt>
                <c:pt idx="167">
                  <c:v>27.620999999999999</c:v>
                </c:pt>
                <c:pt idx="168">
                  <c:v>27.213999999999999</c:v>
                </c:pt>
                <c:pt idx="169">
                  <c:v>26.812999999999999</c:v>
                </c:pt>
                <c:pt idx="170">
                  <c:v>26.417999999999999</c:v>
                </c:pt>
                <c:pt idx="171">
                  <c:v>26.027999999999999</c:v>
                </c:pt>
                <c:pt idx="172">
                  <c:v>25.645</c:v>
                </c:pt>
                <c:pt idx="173">
                  <c:v>25.266999999999999</c:v>
                </c:pt>
                <c:pt idx="174">
                  <c:v>24.893999999999998</c:v>
                </c:pt>
                <c:pt idx="175">
                  <c:v>24.527000000000001</c:v>
                </c:pt>
                <c:pt idx="176">
                  <c:v>24.166</c:v>
                </c:pt>
                <c:pt idx="177">
                  <c:v>23.81</c:v>
                </c:pt>
                <c:pt idx="178">
                  <c:v>23.459</c:v>
                </c:pt>
                <c:pt idx="179">
                  <c:v>23.113</c:v>
                </c:pt>
                <c:pt idx="180">
                  <c:v>22.771999999999998</c:v>
                </c:pt>
                <c:pt idx="181">
                  <c:v>22.437000000000001</c:v>
                </c:pt>
                <c:pt idx="182">
                  <c:v>22.106000000000002</c:v>
                </c:pt>
                <c:pt idx="183">
                  <c:v>21.78</c:v>
                </c:pt>
                <c:pt idx="184">
                  <c:v>21.459</c:v>
                </c:pt>
                <c:pt idx="185">
                  <c:v>21.143000000000001</c:v>
                </c:pt>
                <c:pt idx="186">
                  <c:v>20.831</c:v>
                </c:pt>
                <c:pt idx="187">
                  <c:v>20.524000000000001</c:v>
                </c:pt>
                <c:pt idx="188">
                  <c:v>20.222000000000001</c:v>
                </c:pt>
                <c:pt idx="189">
                  <c:v>19.923999999999999</c:v>
                </c:pt>
                <c:pt idx="190">
                  <c:v>19.63</c:v>
                </c:pt>
                <c:pt idx="191">
                  <c:v>19.341000000000001</c:v>
                </c:pt>
                <c:pt idx="192">
                  <c:v>19.056000000000001</c:v>
                </c:pt>
                <c:pt idx="193">
                  <c:v>18.774999999999999</c:v>
                </c:pt>
                <c:pt idx="194">
                  <c:v>18.498000000000001</c:v>
                </c:pt>
                <c:pt idx="195">
                  <c:v>18.225000000000001</c:v>
                </c:pt>
                <c:pt idx="196">
                  <c:v>17.957000000000001</c:v>
                </c:pt>
                <c:pt idx="197">
                  <c:v>17.692</c:v>
                </c:pt>
                <c:pt idx="198">
                  <c:v>17.431000000000001</c:v>
                </c:pt>
                <c:pt idx="199">
                  <c:v>17.173999999999999</c:v>
                </c:pt>
                <c:pt idx="200">
                  <c:v>16.920999999999999</c:v>
                </c:pt>
                <c:pt idx="201">
                  <c:v>16.672000000000001</c:v>
                </c:pt>
                <c:pt idx="202">
                  <c:v>16.425999999999998</c:v>
                </c:pt>
                <c:pt idx="203">
                  <c:v>16.184000000000001</c:v>
                </c:pt>
                <c:pt idx="204">
                  <c:v>15.946</c:v>
                </c:pt>
                <c:pt idx="205">
                  <c:v>15.711</c:v>
                </c:pt>
                <c:pt idx="206">
                  <c:v>15.478999999999999</c:v>
                </c:pt>
                <c:pt idx="207">
                  <c:v>15.250999999999999</c:v>
                </c:pt>
                <c:pt idx="208">
                  <c:v>15.026</c:v>
                </c:pt>
                <c:pt idx="209">
                  <c:v>14.805</c:v>
                </c:pt>
                <c:pt idx="210">
                  <c:v>14.586</c:v>
                </c:pt>
                <c:pt idx="211">
                  <c:v>14.371</c:v>
                </c:pt>
                <c:pt idx="212">
                  <c:v>14.16</c:v>
                </c:pt>
                <c:pt idx="213">
                  <c:v>13.951000000000001</c:v>
                </c:pt>
                <c:pt idx="214">
                  <c:v>13.744999999999999</c:v>
                </c:pt>
                <c:pt idx="215">
                  <c:v>13.542999999999999</c:v>
                </c:pt>
                <c:pt idx="216">
                  <c:v>13.343</c:v>
                </c:pt>
                <c:pt idx="217">
                  <c:v>13.146000000000001</c:v>
                </c:pt>
                <c:pt idx="218">
                  <c:v>12.952999999999999</c:v>
                </c:pt>
                <c:pt idx="219">
                  <c:v>12.762</c:v>
                </c:pt>
                <c:pt idx="220">
                  <c:v>12.574</c:v>
                </c:pt>
                <c:pt idx="221">
                  <c:v>12.388</c:v>
                </c:pt>
                <c:pt idx="222">
                  <c:v>12.206</c:v>
                </c:pt>
                <c:pt idx="223">
                  <c:v>12.026</c:v>
                </c:pt>
                <c:pt idx="224">
                  <c:v>11.849</c:v>
                </c:pt>
                <c:pt idx="225">
                  <c:v>11.673999999999999</c:v>
                </c:pt>
                <c:pt idx="226">
                  <c:v>11.502000000000001</c:v>
                </c:pt>
                <c:pt idx="227">
                  <c:v>11.332000000000001</c:v>
                </c:pt>
                <c:pt idx="228">
                  <c:v>11.164999999999999</c:v>
                </c:pt>
                <c:pt idx="229">
                  <c:v>11.000999999999999</c:v>
                </c:pt>
                <c:pt idx="230">
                  <c:v>10.839</c:v>
                </c:pt>
                <c:pt idx="231">
                  <c:v>10.679</c:v>
                </c:pt>
                <c:pt idx="232">
                  <c:v>10.522</c:v>
                </c:pt>
                <c:pt idx="233">
                  <c:v>10.366</c:v>
                </c:pt>
                <c:pt idx="234">
                  <c:v>10.214</c:v>
                </c:pt>
                <c:pt idx="235">
                  <c:v>10.063000000000001</c:v>
                </c:pt>
                <c:pt idx="236">
                  <c:v>9.9147999999999996</c:v>
                </c:pt>
                <c:pt idx="237">
                  <c:v>9.7687000000000008</c:v>
                </c:pt>
                <c:pt idx="238">
                  <c:v>9.6247000000000007</c:v>
                </c:pt>
                <c:pt idx="239">
                  <c:v>9.4829000000000008</c:v>
                </c:pt>
                <c:pt idx="240">
                  <c:v>9.3430999999999997</c:v>
                </c:pt>
                <c:pt idx="241">
                  <c:v>9.2053999999999991</c:v>
                </c:pt>
                <c:pt idx="242">
                  <c:v>9.0696999999999992</c:v>
                </c:pt>
                <c:pt idx="243">
                  <c:v>8.9360999999999997</c:v>
                </c:pt>
                <c:pt idx="244">
                  <c:v>8.8043999999999993</c:v>
                </c:pt>
                <c:pt idx="245">
                  <c:v>8.6745999999999999</c:v>
                </c:pt>
                <c:pt idx="246">
                  <c:v>8.5466999999999995</c:v>
                </c:pt>
                <c:pt idx="247">
                  <c:v>8.4207999999999998</c:v>
                </c:pt>
                <c:pt idx="248">
                  <c:v>8.2966999999999995</c:v>
                </c:pt>
                <c:pt idx="249">
                  <c:v>8.1744000000000003</c:v>
                </c:pt>
                <c:pt idx="250">
                  <c:v>8.0539000000000005</c:v>
                </c:pt>
                <c:pt idx="251">
                  <c:v>7.9352</c:v>
                </c:pt>
                <c:pt idx="252">
                  <c:v>7.8182</c:v>
                </c:pt>
                <c:pt idx="253">
                  <c:v>7.7030000000000003</c:v>
                </c:pt>
                <c:pt idx="254">
                  <c:v>7.5895000000000001</c:v>
                </c:pt>
                <c:pt idx="255">
                  <c:v>7.4775999999999998</c:v>
                </c:pt>
                <c:pt idx="256">
                  <c:v>7.3673999999999999</c:v>
                </c:pt>
                <c:pt idx="257">
                  <c:v>7.2587999999999999</c:v>
                </c:pt>
                <c:pt idx="258">
                  <c:v>7.1517999999999997</c:v>
                </c:pt>
                <c:pt idx="259">
                  <c:v>7.0464000000000002</c:v>
                </c:pt>
                <c:pt idx="260">
                  <c:v>6.9425999999999997</c:v>
                </c:pt>
                <c:pt idx="261">
                  <c:v>6.8402000000000003</c:v>
                </c:pt>
                <c:pt idx="262">
                  <c:v>6.7393999999999998</c:v>
                </c:pt>
                <c:pt idx="263">
                  <c:v>6.6401000000000003</c:v>
                </c:pt>
                <c:pt idx="264">
                  <c:v>6.5422000000000002</c:v>
                </c:pt>
                <c:pt idx="265">
                  <c:v>6.4458000000000002</c:v>
                </c:pt>
                <c:pt idx="266">
                  <c:v>6.3507999999999996</c:v>
                </c:pt>
                <c:pt idx="267">
                  <c:v>6.2572000000000001</c:v>
                </c:pt>
                <c:pt idx="268">
                  <c:v>6.165</c:v>
                </c:pt>
                <c:pt idx="269">
                  <c:v>6.0740999999999996</c:v>
                </c:pt>
                <c:pt idx="270">
                  <c:v>5.9846000000000004</c:v>
                </c:pt>
                <c:pt idx="271">
                  <c:v>5.8963999999999999</c:v>
                </c:pt>
                <c:pt idx="272">
                  <c:v>5.8094999999999999</c:v>
                </c:pt>
                <c:pt idx="273">
                  <c:v>5.7239000000000004</c:v>
                </c:pt>
                <c:pt idx="274">
                  <c:v>5.6395</c:v>
                </c:pt>
                <c:pt idx="275">
                  <c:v>5.5564</c:v>
                </c:pt>
                <c:pt idx="276">
                  <c:v>5.4744999999999999</c:v>
                </c:pt>
                <c:pt idx="277">
                  <c:v>5.3937999999999997</c:v>
                </c:pt>
                <c:pt idx="278">
                  <c:v>5.3143000000000002</c:v>
                </c:pt>
                <c:pt idx="279">
                  <c:v>5.2359999999999998</c:v>
                </c:pt>
                <c:pt idx="280">
                  <c:v>5.1588000000000003</c:v>
                </c:pt>
                <c:pt idx="281">
                  <c:v>5.0827999999999998</c:v>
                </c:pt>
                <c:pt idx="282">
                  <c:v>5.0079000000000002</c:v>
                </c:pt>
                <c:pt idx="283">
                  <c:v>4.9340000000000002</c:v>
                </c:pt>
                <c:pt idx="284">
                  <c:v>4.8613</c:v>
                </c:pt>
                <c:pt idx="285">
                  <c:v>4.7896999999999998</c:v>
                </c:pt>
                <c:pt idx="286">
                  <c:v>4.7191000000000001</c:v>
                </c:pt>
                <c:pt idx="287">
                  <c:v>4.6494999999999997</c:v>
                </c:pt>
                <c:pt idx="288">
                  <c:v>4.5810000000000004</c:v>
                </c:pt>
                <c:pt idx="289">
                  <c:v>4.5134999999999996</c:v>
                </c:pt>
                <c:pt idx="290">
                  <c:v>4.4470000000000001</c:v>
                </c:pt>
                <c:pt idx="291">
                  <c:v>4.3814000000000002</c:v>
                </c:pt>
                <c:pt idx="292">
                  <c:v>4.3167999999999997</c:v>
                </c:pt>
                <c:pt idx="293">
                  <c:v>4.2531999999999996</c:v>
                </c:pt>
                <c:pt idx="294">
                  <c:v>4.1905000000000001</c:v>
                </c:pt>
                <c:pt idx="295">
                  <c:v>4.1288</c:v>
                </c:pt>
                <c:pt idx="296">
                  <c:v>4.0678999999999998</c:v>
                </c:pt>
                <c:pt idx="297">
                  <c:v>4.008</c:v>
                </c:pt>
                <c:pt idx="298">
                  <c:v>3.9489000000000001</c:v>
                </c:pt>
                <c:pt idx="299">
                  <c:v>3.8906999999999998</c:v>
                </c:pt>
                <c:pt idx="300">
                  <c:v>3.8332999999999999</c:v>
                </c:pt>
                <c:pt idx="301">
                  <c:v>3.7768000000000002</c:v>
                </c:pt>
                <c:pt idx="302">
                  <c:v>3.7212000000000001</c:v>
                </c:pt>
                <c:pt idx="303">
                  <c:v>3.6663000000000001</c:v>
                </c:pt>
                <c:pt idx="304">
                  <c:v>3.6122999999999998</c:v>
                </c:pt>
                <c:pt idx="305">
                  <c:v>3.5590999999999999</c:v>
                </c:pt>
                <c:pt idx="306">
                  <c:v>3.5066000000000002</c:v>
                </c:pt>
                <c:pt idx="307">
                  <c:v>3.4548999999999999</c:v>
                </c:pt>
                <c:pt idx="308">
                  <c:v>3.4039999999999999</c:v>
                </c:pt>
                <c:pt idx="309">
                  <c:v>3.3538000000000001</c:v>
                </c:pt>
                <c:pt idx="310">
                  <c:v>3.3043999999999998</c:v>
                </c:pt>
                <c:pt idx="311">
                  <c:v>3.2557</c:v>
                </c:pt>
                <c:pt idx="312">
                  <c:v>3.2077</c:v>
                </c:pt>
                <c:pt idx="313">
                  <c:v>3.1604000000000001</c:v>
                </c:pt>
                <c:pt idx="314">
                  <c:v>3.1137999999999999</c:v>
                </c:pt>
                <c:pt idx="315">
                  <c:v>3.0680000000000001</c:v>
                </c:pt>
                <c:pt idx="316">
                  <c:v>3.0226999999999999</c:v>
                </c:pt>
                <c:pt idx="317">
                  <c:v>2.9782000000000002</c:v>
                </c:pt>
                <c:pt idx="318">
                  <c:v>2.9342999999999999</c:v>
                </c:pt>
                <c:pt idx="319">
                  <c:v>2.891</c:v>
                </c:pt>
                <c:pt idx="320">
                  <c:v>2.8483999999999998</c:v>
                </c:pt>
                <c:pt idx="321">
                  <c:v>2.8064</c:v>
                </c:pt>
                <c:pt idx="322">
                  <c:v>2.7650999999999999</c:v>
                </c:pt>
                <c:pt idx="323">
                  <c:v>2.7242999999999999</c:v>
                </c:pt>
                <c:pt idx="324">
                  <c:v>2.6842000000000001</c:v>
                </c:pt>
                <c:pt idx="325">
                  <c:v>2.6446000000000001</c:v>
                </c:pt>
                <c:pt idx="326">
                  <c:v>2.6055999999999999</c:v>
                </c:pt>
                <c:pt idx="327">
                  <c:v>2.5672000000000001</c:v>
                </c:pt>
                <c:pt idx="328">
                  <c:v>2.5293999999999999</c:v>
                </c:pt>
                <c:pt idx="329">
                  <c:v>2.4921000000000002</c:v>
                </c:pt>
                <c:pt idx="330">
                  <c:v>2.4554</c:v>
                </c:pt>
                <c:pt idx="331">
                  <c:v>2.4192</c:v>
                </c:pt>
                <c:pt idx="332">
                  <c:v>2.3835000000000002</c:v>
                </c:pt>
                <c:pt idx="333">
                  <c:v>2.3483999999999998</c:v>
                </c:pt>
                <c:pt idx="334">
                  <c:v>2.3138000000000001</c:v>
                </c:pt>
                <c:pt idx="335">
                  <c:v>2.2797000000000001</c:v>
                </c:pt>
                <c:pt idx="336">
                  <c:v>2.2461000000000002</c:v>
                </c:pt>
                <c:pt idx="337">
                  <c:v>2.2130000000000001</c:v>
                </c:pt>
                <c:pt idx="338">
                  <c:v>2.1804000000000001</c:v>
                </c:pt>
                <c:pt idx="339">
                  <c:v>2.1482000000000001</c:v>
                </c:pt>
                <c:pt idx="340">
                  <c:v>2.1166</c:v>
                </c:pt>
                <c:pt idx="341">
                  <c:v>2.0853999999999999</c:v>
                </c:pt>
                <c:pt idx="342">
                  <c:v>2.0546000000000002</c:v>
                </c:pt>
                <c:pt idx="343">
                  <c:v>2.0244</c:v>
                </c:pt>
                <c:pt idx="344">
                  <c:v>1.9944999999999999</c:v>
                </c:pt>
                <c:pt idx="345">
                  <c:v>1.9651000000000001</c:v>
                </c:pt>
                <c:pt idx="346">
                  <c:v>1.9361999999999999</c:v>
                </c:pt>
                <c:pt idx="347">
                  <c:v>1.9076</c:v>
                </c:pt>
                <c:pt idx="348">
                  <c:v>1.8794999999999999</c:v>
                </c:pt>
                <c:pt idx="349">
                  <c:v>1.8517999999999999</c:v>
                </c:pt>
                <c:pt idx="350">
                  <c:v>1.8245</c:v>
                </c:pt>
                <c:pt idx="351">
                  <c:v>1.7976000000000001</c:v>
                </c:pt>
                <c:pt idx="352">
                  <c:v>1.7710999999999999</c:v>
                </c:pt>
                <c:pt idx="353">
                  <c:v>1.7450000000000001</c:v>
                </c:pt>
                <c:pt idx="354">
                  <c:v>1.7193000000000001</c:v>
                </c:pt>
                <c:pt idx="355">
                  <c:v>1.694</c:v>
                </c:pt>
                <c:pt idx="356">
                  <c:v>1.669</c:v>
                </c:pt>
                <c:pt idx="357">
                  <c:v>1.6444000000000001</c:v>
                </c:pt>
                <c:pt idx="358">
                  <c:v>1.6202000000000001</c:v>
                </c:pt>
                <c:pt idx="359">
                  <c:v>1.5963000000000001</c:v>
                </c:pt>
                <c:pt idx="360">
                  <c:v>1.5728</c:v>
                </c:pt>
                <c:pt idx="361">
                  <c:v>1.5496000000000001</c:v>
                </c:pt>
                <c:pt idx="362">
                  <c:v>1.5266999999999999</c:v>
                </c:pt>
                <c:pt idx="363">
                  <c:v>1.5042</c:v>
                </c:pt>
                <c:pt idx="364">
                  <c:v>1.4821</c:v>
                </c:pt>
                <c:pt idx="365">
                  <c:v>1.4601999999999999</c:v>
                </c:pt>
                <c:pt idx="366">
                  <c:v>1.4387000000000001</c:v>
                </c:pt>
                <c:pt idx="367">
                  <c:v>1.4175</c:v>
                </c:pt>
                <c:pt idx="368">
                  <c:v>1.3966000000000001</c:v>
                </c:pt>
                <c:pt idx="369">
                  <c:v>1.3759999999999999</c:v>
                </c:pt>
                <c:pt idx="370">
                  <c:v>1.3556999999999999</c:v>
                </c:pt>
                <c:pt idx="371">
                  <c:v>1.3358000000000001</c:v>
                </c:pt>
                <c:pt idx="372">
                  <c:v>1.3161</c:v>
                </c:pt>
                <c:pt idx="373">
                  <c:v>1.2967</c:v>
                </c:pt>
                <c:pt idx="374">
                  <c:v>1.2776000000000001</c:v>
                </c:pt>
                <c:pt idx="375">
                  <c:v>1.2586999999999999</c:v>
                </c:pt>
                <c:pt idx="376">
                  <c:v>1.2402</c:v>
                </c:pt>
                <c:pt idx="377">
                  <c:v>1.2219</c:v>
                </c:pt>
                <c:pt idx="378">
                  <c:v>1.2039</c:v>
                </c:pt>
                <c:pt idx="379">
                  <c:v>1.1861999999999999</c:v>
                </c:pt>
                <c:pt idx="380">
                  <c:v>1.1687000000000001</c:v>
                </c:pt>
                <c:pt idx="381">
                  <c:v>1.1514</c:v>
                </c:pt>
                <c:pt idx="382">
                  <c:v>1.1345000000000001</c:v>
                </c:pt>
                <c:pt idx="383">
                  <c:v>1.1177999999999999</c:v>
                </c:pt>
                <c:pt idx="384">
                  <c:v>1.1012999999999999</c:v>
                </c:pt>
                <c:pt idx="385">
                  <c:v>1.085</c:v>
                </c:pt>
                <c:pt idx="386">
                  <c:v>1.0690999999999999</c:v>
                </c:pt>
                <c:pt idx="387">
                  <c:v>1.0532999999999999</c:v>
                </c:pt>
                <c:pt idx="388">
                  <c:v>1.0378000000000001</c:v>
                </c:pt>
                <c:pt idx="389">
                  <c:v>1.0225</c:v>
                </c:pt>
                <c:pt idx="390">
                  <c:v>1.0074000000000001</c:v>
                </c:pt>
                <c:pt idx="391">
                  <c:v>0.99256</c:v>
                </c:pt>
                <c:pt idx="392">
                  <c:v>0.97792999999999997</c:v>
                </c:pt>
                <c:pt idx="393">
                  <c:v>0.96352000000000004</c:v>
                </c:pt>
                <c:pt idx="394">
                  <c:v>0.94932000000000005</c:v>
                </c:pt>
                <c:pt idx="395">
                  <c:v>0.93532999999999999</c:v>
                </c:pt>
                <c:pt idx="396">
                  <c:v>0.92154000000000003</c:v>
                </c:pt>
                <c:pt idx="397">
                  <c:v>0.90795999999999999</c:v>
                </c:pt>
                <c:pt idx="398">
                  <c:v>0.89458000000000004</c:v>
                </c:pt>
                <c:pt idx="399">
                  <c:v>0.88139000000000001</c:v>
                </c:pt>
                <c:pt idx="400">
                  <c:v>0.86839999999999995</c:v>
                </c:pt>
                <c:pt idx="401">
                  <c:v>0.85560000000000003</c:v>
                </c:pt>
                <c:pt idx="402">
                  <c:v>0.84299000000000002</c:v>
                </c:pt>
                <c:pt idx="403">
                  <c:v>0.83057000000000003</c:v>
                </c:pt>
                <c:pt idx="404">
                  <c:v>0.81832000000000005</c:v>
                </c:pt>
                <c:pt idx="405">
                  <c:v>0.80625999999999998</c:v>
                </c:pt>
                <c:pt idx="406">
                  <c:v>0.79437999999999998</c:v>
                </c:pt>
                <c:pt idx="407">
                  <c:v>0.78266999999999998</c:v>
                </c:pt>
                <c:pt idx="408">
                  <c:v>0.77114000000000005</c:v>
                </c:pt>
                <c:pt idx="409">
                  <c:v>0.75976999999999995</c:v>
                </c:pt>
                <c:pt idx="410">
                  <c:v>0.74856999999999996</c:v>
                </c:pt>
                <c:pt idx="411">
                  <c:v>0.73753999999999997</c:v>
                </c:pt>
                <c:pt idx="412">
                  <c:v>0.72667000000000004</c:v>
                </c:pt>
                <c:pt idx="413">
                  <c:v>0.71596000000000004</c:v>
                </c:pt>
                <c:pt idx="414">
                  <c:v>0.70540999999999998</c:v>
                </c:pt>
                <c:pt idx="415">
                  <c:v>0.69501000000000002</c:v>
                </c:pt>
                <c:pt idx="416">
                  <c:v>0.68476999999999999</c:v>
                </c:pt>
                <c:pt idx="417">
                  <c:v>0.67466999999999999</c:v>
                </c:pt>
                <c:pt idx="418">
                  <c:v>0.66473000000000004</c:v>
                </c:pt>
                <c:pt idx="419">
                  <c:v>0.65493000000000001</c:v>
                </c:pt>
                <c:pt idx="420">
                  <c:v>0.64527999999999996</c:v>
                </c:pt>
                <c:pt idx="421">
                  <c:v>0.63576999999999995</c:v>
                </c:pt>
                <c:pt idx="422">
                  <c:v>0.62639999999999996</c:v>
                </c:pt>
                <c:pt idx="423">
                  <c:v>0.61717</c:v>
                </c:pt>
                <c:pt idx="424">
                  <c:v>0.60807</c:v>
                </c:pt>
                <c:pt idx="425">
                  <c:v>0.59911000000000003</c:v>
                </c:pt>
                <c:pt idx="426">
                  <c:v>0.59028000000000003</c:v>
                </c:pt>
                <c:pt idx="427">
                  <c:v>0.58157999999999999</c:v>
                </c:pt>
                <c:pt idx="428">
                  <c:v>0.57301000000000002</c:v>
                </c:pt>
                <c:pt idx="429">
                  <c:v>0.56455999999999995</c:v>
                </c:pt>
                <c:pt idx="430">
                  <c:v>0.55623999999999996</c:v>
                </c:pt>
                <c:pt idx="431">
                  <c:v>0.54803999999999997</c:v>
                </c:pt>
                <c:pt idx="432">
                  <c:v>0.53996</c:v>
                </c:pt>
                <c:pt idx="433">
                  <c:v>0.53200999999999998</c:v>
                </c:pt>
                <c:pt idx="434">
                  <c:v>0.52417000000000002</c:v>
                </c:pt>
                <c:pt idx="435">
                  <c:v>0.51644000000000001</c:v>
                </c:pt>
                <c:pt idx="436">
                  <c:v>0.50883</c:v>
                </c:pt>
                <c:pt idx="437">
                  <c:v>0.50133000000000005</c:v>
                </c:pt>
                <c:pt idx="438">
                  <c:v>0.49393999999999999</c:v>
                </c:pt>
                <c:pt idx="439">
                  <c:v>0.48665999999999998</c:v>
                </c:pt>
                <c:pt idx="440">
                  <c:v>0.47949000000000003</c:v>
                </c:pt>
                <c:pt idx="441">
                  <c:v>0.47242000000000001</c:v>
                </c:pt>
                <c:pt idx="442">
                  <c:v>0.46545999999999998</c:v>
                </c:pt>
                <c:pt idx="443">
                  <c:v>0.45860000000000001</c:v>
                </c:pt>
                <c:pt idx="444">
                  <c:v>0.45184000000000002</c:v>
                </c:pt>
                <c:pt idx="445">
                  <c:v>0.44518000000000002</c:v>
                </c:pt>
                <c:pt idx="446">
                  <c:v>0.43862000000000001</c:v>
                </c:pt>
                <c:pt idx="447">
                  <c:v>0.43214999999999998</c:v>
                </c:pt>
                <c:pt idx="448">
                  <c:v>0.42577999999999999</c:v>
                </c:pt>
                <c:pt idx="449">
                  <c:v>0.41950999999999999</c:v>
                </c:pt>
                <c:pt idx="450">
                  <c:v>0.41332000000000002</c:v>
                </c:pt>
                <c:pt idx="451">
                  <c:v>0.40722999999999998</c:v>
                </c:pt>
                <c:pt idx="452">
                  <c:v>0.40122999999999998</c:v>
                </c:pt>
                <c:pt idx="453">
                  <c:v>0.39532</c:v>
                </c:pt>
                <c:pt idx="454">
                  <c:v>0.38949</c:v>
                </c:pt>
                <c:pt idx="455">
                  <c:v>0.38374999999999998</c:v>
                </c:pt>
                <c:pt idx="456">
                  <c:v>0.37808999999999998</c:v>
                </c:pt>
                <c:pt idx="457">
                  <c:v>0.37252000000000002</c:v>
                </c:pt>
                <c:pt idx="458">
                  <c:v>0.36703000000000002</c:v>
                </c:pt>
                <c:pt idx="459">
                  <c:v>0.36162</c:v>
                </c:pt>
                <c:pt idx="460">
                  <c:v>0.35629</c:v>
                </c:pt>
                <c:pt idx="461">
                  <c:v>0.35104000000000002</c:v>
                </c:pt>
                <c:pt idx="462">
                  <c:v>0.34587000000000001</c:v>
                </c:pt>
                <c:pt idx="463">
                  <c:v>0.34077000000000002</c:v>
                </c:pt>
                <c:pt idx="464">
                  <c:v>0.33574999999999999</c:v>
                </c:pt>
                <c:pt idx="465">
                  <c:v>0.33079999999999998</c:v>
                </c:pt>
                <c:pt idx="466">
                  <c:v>0.32591999999999999</c:v>
                </c:pt>
                <c:pt idx="467">
                  <c:v>0.32112000000000002</c:v>
                </c:pt>
                <c:pt idx="468">
                  <c:v>0.31639</c:v>
                </c:pt>
                <c:pt idx="469">
                  <c:v>0.31172</c:v>
                </c:pt>
                <c:pt idx="470">
                  <c:v>0.30713000000000001</c:v>
                </c:pt>
                <c:pt idx="471">
                  <c:v>0.30259999999999998</c:v>
                </c:pt>
                <c:pt idx="472">
                  <c:v>0.29814000000000002</c:v>
                </c:pt>
                <c:pt idx="473">
                  <c:v>0.29375000000000001</c:v>
                </c:pt>
                <c:pt idx="474">
                  <c:v>0.28942000000000001</c:v>
                </c:pt>
                <c:pt idx="475">
                  <c:v>0.28515000000000001</c:v>
                </c:pt>
                <c:pt idx="476">
                  <c:v>0.28094999999999998</c:v>
                </c:pt>
                <c:pt idx="477">
                  <c:v>0.27681</c:v>
                </c:pt>
                <c:pt idx="478">
                  <c:v>0.27272999999999997</c:v>
                </c:pt>
                <c:pt idx="479">
                  <c:v>0.26871</c:v>
                </c:pt>
                <c:pt idx="480">
                  <c:v>0.26474999999999999</c:v>
                </c:pt>
                <c:pt idx="481">
                  <c:v>0.26085000000000003</c:v>
                </c:pt>
                <c:pt idx="482">
                  <c:v>0.25700000000000001</c:v>
                </c:pt>
                <c:pt idx="483">
                  <c:v>0.25320999999999999</c:v>
                </c:pt>
                <c:pt idx="484">
                  <c:v>0.24948000000000001</c:v>
                </c:pt>
                <c:pt idx="485">
                  <c:v>0.24581</c:v>
                </c:pt>
                <c:pt idx="486">
                  <c:v>0.24218000000000001</c:v>
                </c:pt>
                <c:pt idx="487">
                  <c:v>0.23860999999999999</c:v>
                </c:pt>
                <c:pt idx="488">
                  <c:v>0.2351</c:v>
                </c:pt>
                <c:pt idx="489">
                  <c:v>0.23163</c:v>
                </c:pt>
                <c:pt idx="490">
                  <c:v>0.21951999999999999</c:v>
                </c:pt>
                <c:pt idx="491">
                  <c:v>0.16283</c:v>
                </c:pt>
                <c:pt idx="492">
                  <c:v>0.12078</c:v>
                </c:pt>
                <c:pt idx="493">
                  <c:v>8.9587E-2</c:v>
                </c:pt>
                <c:pt idx="494">
                  <c:v>6.6450999999999996E-2</c:v>
                </c:pt>
                <c:pt idx="495">
                  <c:v>4.929E-2</c:v>
                </c:pt>
                <c:pt idx="496">
                  <c:v>3.6561000000000003E-2</c:v>
                </c:pt>
                <c:pt idx="497">
                  <c:v>2.7119000000000001E-2</c:v>
                </c:pt>
                <c:pt idx="498">
                  <c:v>2.0115000000000001E-2</c:v>
                </c:pt>
                <c:pt idx="499">
                  <c:v>1.4919999999999999E-2</c:v>
                </c:pt>
                <c:pt idx="500">
                  <c:v>1.1067E-2</c:v>
                </c:pt>
                <c:pt idx="501">
                  <c:v>8.2091000000000004E-3</c:v>
                </c:pt>
                <c:pt idx="502">
                  <c:v>6.0891000000000001E-3</c:v>
                </c:pt>
                <c:pt idx="503">
                  <c:v>4.5166E-3</c:v>
                </c:pt>
              </c:numCache>
            </c:numRef>
          </c:xVal>
          <c:yVal>
            <c:numRef>
              <c:f>Issues!$E$10:$E$513</c:f>
              <c:numCache>
                <c:formatCode>General</c:formatCode>
                <c:ptCount val="504"/>
                <c:pt idx="0">
                  <c:v>1</c:v>
                </c:pt>
                <c:pt idx="1">
                  <c:v>3</c:v>
                </c:pt>
                <c:pt idx="2">
                  <c:v>3</c:v>
                </c:pt>
                <c:pt idx="3">
                  <c:v>3</c:v>
                </c:pt>
                <c:pt idx="4">
                  <c:v>3</c:v>
                </c:pt>
                <c:pt idx="5">
                  <c:v>3</c:v>
                </c:pt>
                <c:pt idx="6">
                  <c:v>5</c:v>
                </c:pt>
                <c:pt idx="7">
                  <c:v>7</c:v>
                </c:pt>
                <c:pt idx="8">
                  <c:v>7</c:v>
                </c:pt>
                <c:pt idx="9">
                  <c:v>7</c:v>
                </c:pt>
                <c:pt idx="10">
                  <c:v>10</c:v>
                </c:pt>
                <c:pt idx="11">
                  <c:v>12</c:v>
                </c:pt>
                <c:pt idx="12">
                  <c:v>11</c:v>
                </c:pt>
                <c:pt idx="13">
                  <c:v>8</c:v>
                </c:pt>
                <c:pt idx="14">
                  <c:v>8</c:v>
                </c:pt>
                <c:pt idx="15">
                  <c:v>8</c:v>
                </c:pt>
                <c:pt idx="16">
                  <c:v>14</c:v>
                </c:pt>
                <c:pt idx="17">
                  <c:v>14</c:v>
                </c:pt>
                <c:pt idx="18">
                  <c:v>14</c:v>
                </c:pt>
                <c:pt idx="19">
                  <c:v>14</c:v>
                </c:pt>
                <c:pt idx="20">
                  <c:v>10</c:v>
                </c:pt>
                <c:pt idx="21">
                  <c:v>14</c:v>
                </c:pt>
                <c:pt idx="22">
                  <c:v>23</c:v>
                </c:pt>
                <c:pt idx="23">
                  <c:v>26</c:v>
                </c:pt>
                <c:pt idx="24">
                  <c:v>23</c:v>
                </c:pt>
                <c:pt idx="25">
                  <c:v>20</c:v>
                </c:pt>
                <c:pt idx="26">
                  <c:v>22</c:v>
                </c:pt>
                <c:pt idx="27">
                  <c:v>20</c:v>
                </c:pt>
                <c:pt idx="28">
                  <c:v>20</c:v>
                </c:pt>
                <c:pt idx="29">
                  <c:v>20</c:v>
                </c:pt>
                <c:pt idx="30">
                  <c:v>26</c:v>
                </c:pt>
                <c:pt idx="31">
                  <c:v>34</c:v>
                </c:pt>
                <c:pt idx="32">
                  <c:v>36</c:v>
                </c:pt>
                <c:pt idx="33">
                  <c:v>35</c:v>
                </c:pt>
                <c:pt idx="34">
                  <c:v>38</c:v>
                </c:pt>
                <c:pt idx="35">
                  <c:v>39</c:v>
                </c:pt>
                <c:pt idx="36">
                  <c:v>39</c:v>
                </c:pt>
                <c:pt idx="37">
                  <c:v>45</c:v>
                </c:pt>
                <c:pt idx="38">
                  <c:v>40</c:v>
                </c:pt>
                <c:pt idx="39">
                  <c:v>46</c:v>
                </c:pt>
                <c:pt idx="40">
                  <c:v>46</c:v>
                </c:pt>
                <c:pt idx="41">
                  <c:v>42</c:v>
                </c:pt>
                <c:pt idx="42">
                  <c:v>45</c:v>
                </c:pt>
                <c:pt idx="43">
                  <c:v>57</c:v>
                </c:pt>
                <c:pt idx="44">
                  <c:v>63</c:v>
                </c:pt>
                <c:pt idx="45">
                  <c:v>53</c:v>
                </c:pt>
                <c:pt idx="46">
                  <c:v>79</c:v>
                </c:pt>
                <c:pt idx="47">
                  <c:v>80</c:v>
                </c:pt>
                <c:pt idx="48">
                  <c:v>81</c:v>
                </c:pt>
                <c:pt idx="49">
                  <c:v>78</c:v>
                </c:pt>
                <c:pt idx="50">
                  <c:v>80</c:v>
                </c:pt>
                <c:pt idx="51">
                  <c:v>85</c:v>
                </c:pt>
                <c:pt idx="52">
                  <c:v>91</c:v>
                </c:pt>
                <c:pt idx="53">
                  <c:v>90</c:v>
                </c:pt>
                <c:pt idx="54">
                  <c:v>88</c:v>
                </c:pt>
                <c:pt idx="55">
                  <c:v>101</c:v>
                </c:pt>
                <c:pt idx="56">
                  <c:v>129</c:v>
                </c:pt>
                <c:pt idx="57">
                  <c:v>123</c:v>
                </c:pt>
                <c:pt idx="58">
                  <c:v>134</c:v>
                </c:pt>
                <c:pt idx="59">
                  <c:v>137</c:v>
                </c:pt>
                <c:pt idx="60">
                  <c:v>150</c:v>
                </c:pt>
                <c:pt idx="61">
                  <c:v>163</c:v>
                </c:pt>
                <c:pt idx="62">
                  <c:v>166</c:v>
                </c:pt>
                <c:pt idx="63">
                  <c:v>176</c:v>
                </c:pt>
                <c:pt idx="64">
                  <c:v>189</c:v>
                </c:pt>
                <c:pt idx="65">
                  <c:v>185</c:v>
                </c:pt>
                <c:pt idx="66">
                  <c:v>185</c:v>
                </c:pt>
                <c:pt idx="67">
                  <c:v>218</c:v>
                </c:pt>
                <c:pt idx="68">
                  <c:v>213</c:v>
                </c:pt>
                <c:pt idx="69">
                  <c:v>252</c:v>
                </c:pt>
                <c:pt idx="70">
                  <c:v>304</c:v>
                </c:pt>
                <c:pt idx="71">
                  <c:v>295</c:v>
                </c:pt>
                <c:pt idx="72">
                  <c:v>332</c:v>
                </c:pt>
                <c:pt idx="73">
                  <c:v>327</c:v>
                </c:pt>
                <c:pt idx="74">
                  <c:v>337</c:v>
                </c:pt>
                <c:pt idx="75">
                  <c:v>368</c:v>
                </c:pt>
                <c:pt idx="76">
                  <c:v>373</c:v>
                </c:pt>
                <c:pt idx="77">
                  <c:v>377</c:v>
                </c:pt>
                <c:pt idx="78">
                  <c:v>433</c:v>
                </c:pt>
                <c:pt idx="79">
                  <c:v>433</c:v>
                </c:pt>
                <c:pt idx="80">
                  <c:v>464</c:v>
                </c:pt>
                <c:pt idx="81">
                  <c:v>479</c:v>
                </c:pt>
                <c:pt idx="82">
                  <c:v>498</c:v>
                </c:pt>
                <c:pt idx="83">
                  <c:v>552</c:v>
                </c:pt>
                <c:pt idx="84">
                  <c:v>553</c:v>
                </c:pt>
                <c:pt idx="85">
                  <c:v>580</c:v>
                </c:pt>
                <c:pt idx="86">
                  <c:v>612</c:v>
                </c:pt>
                <c:pt idx="87">
                  <c:v>662</c:v>
                </c:pt>
                <c:pt idx="88">
                  <c:v>703</c:v>
                </c:pt>
                <c:pt idx="89">
                  <c:v>721</c:v>
                </c:pt>
                <c:pt idx="90">
                  <c:v>776</c:v>
                </c:pt>
                <c:pt idx="91">
                  <c:v>837</c:v>
                </c:pt>
                <c:pt idx="92">
                  <c:v>855</c:v>
                </c:pt>
                <c:pt idx="93">
                  <c:v>907</c:v>
                </c:pt>
                <c:pt idx="94">
                  <c:v>979</c:v>
                </c:pt>
                <c:pt idx="95">
                  <c:v>997</c:v>
                </c:pt>
                <c:pt idx="96">
                  <c:v>1032</c:v>
                </c:pt>
                <c:pt idx="97">
                  <c:v>1085</c:v>
                </c:pt>
                <c:pt idx="98">
                  <c:v>1165</c:v>
                </c:pt>
                <c:pt idx="99">
                  <c:v>1236</c:v>
                </c:pt>
                <c:pt idx="100">
                  <c:v>1373</c:v>
                </c:pt>
                <c:pt idx="101">
                  <c:v>1429</c:v>
                </c:pt>
                <c:pt idx="102">
                  <c:v>1488</c:v>
                </c:pt>
                <c:pt idx="103">
                  <c:v>1540</c:v>
                </c:pt>
                <c:pt idx="104">
                  <c:v>1597</c:v>
                </c:pt>
                <c:pt idx="105">
                  <c:v>1781</c:v>
                </c:pt>
                <c:pt idx="106">
                  <c:v>1778</c:v>
                </c:pt>
                <c:pt idx="107">
                  <c:v>1874</c:v>
                </c:pt>
                <c:pt idx="108">
                  <c:v>2091</c:v>
                </c:pt>
                <c:pt idx="109">
                  <c:v>2124</c:v>
                </c:pt>
                <c:pt idx="110">
                  <c:v>2296</c:v>
                </c:pt>
                <c:pt idx="111">
                  <c:v>2482</c:v>
                </c:pt>
                <c:pt idx="112">
                  <c:v>2535</c:v>
                </c:pt>
                <c:pt idx="113">
                  <c:v>2693</c:v>
                </c:pt>
                <c:pt idx="114">
                  <c:v>2699</c:v>
                </c:pt>
                <c:pt idx="115">
                  <c:v>2879</c:v>
                </c:pt>
                <c:pt idx="116">
                  <c:v>2976</c:v>
                </c:pt>
                <c:pt idx="117">
                  <c:v>3178</c:v>
                </c:pt>
                <c:pt idx="118">
                  <c:v>3356</c:v>
                </c:pt>
                <c:pt idx="119">
                  <c:v>3500</c:v>
                </c:pt>
                <c:pt idx="120">
                  <c:v>3573</c:v>
                </c:pt>
                <c:pt idx="121">
                  <c:v>3666</c:v>
                </c:pt>
                <c:pt idx="122">
                  <c:v>3836</c:v>
                </c:pt>
                <c:pt idx="123">
                  <c:v>3923</c:v>
                </c:pt>
                <c:pt idx="124">
                  <c:v>4039</c:v>
                </c:pt>
                <c:pt idx="125">
                  <c:v>4180</c:v>
                </c:pt>
                <c:pt idx="126">
                  <c:v>4240</c:v>
                </c:pt>
                <c:pt idx="127">
                  <c:v>4333</c:v>
                </c:pt>
                <c:pt idx="128">
                  <c:v>4426</c:v>
                </c:pt>
                <c:pt idx="129">
                  <c:v>4483</c:v>
                </c:pt>
                <c:pt idx="130">
                  <c:v>4540</c:v>
                </c:pt>
                <c:pt idx="131">
                  <c:v>4640</c:v>
                </c:pt>
                <c:pt idx="132">
                  <c:v>4683</c:v>
                </c:pt>
                <c:pt idx="133">
                  <c:v>4750</c:v>
                </c:pt>
                <c:pt idx="134">
                  <c:v>4873</c:v>
                </c:pt>
                <c:pt idx="135">
                  <c:v>4964</c:v>
                </c:pt>
                <c:pt idx="136">
                  <c:v>5077</c:v>
                </c:pt>
                <c:pt idx="137">
                  <c:v>5243</c:v>
                </c:pt>
                <c:pt idx="138">
                  <c:v>5519</c:v>
                </c:pt>
                <c:pt idx="139">
                  <c:v>5994</c:v>
                </c:pt>
                <c:pt idx="140">
                  <c:v>6353</c:v>
                </c:pt>
                <c:pt idx="141">
                  <c:v>6586</c:v>
                </c:pt>
                <c:pt idx="142">
                  <c:v>7131</c:v>
                </c:pt>
                <c:pt idx="143">
                  <c:v>7584</c:v>
                </c:pt>
                <c:pt idx="144">
                  <c:v>7885</c:v>
                </c:pt>
                <c:pt idx="145">
                  <c:v>8328</c:v>
                </c:pt>
                <c:pt idx="146">
                  <c:v>8723</c:v>
                </c:pt>
                <c:pt idx="147">
                  <c:v>9107</c:v>
                </c:pt>
                <c:pt idx="148">
                  <c:v>9401</c:v>
                </c:pt>
                <c:pt idx="149">
                  <c:v>9708</c:v>
                </c:pt>
                <c:pt idx="150">
                  <c:v>10069</c:v>
                </c:pt>
                <c:pt idx="151">
                  <c:v>10483</c:v>
                </c:pt>
                <c:pt idx="152">
                  <c:v>10829</c:v>
                </c:pt>
                <c:pt idx="153">
                  <c:v>11269</c:v>
                </c:pt>
                <c:pt idx="154">
                  <c:v>11650</c:v>
                </c:pt>
                <c:pt idx="155">
                  <c:v>12050</c:v>
                </c:pt>
                <c:pt idx="156">
                  <c:v>12492</c:v>
                </c:pt>
                <c:pt idx="157">
                  <c:v>13360</c:v>
                </c:pt>
                <c:pt idx="158">
                  <c:v>14029</c:v>
                </c:pt>
                <c:pt idx="159">
                  <c:v>14574</c:v>
                </c:pt>
                <c:pt idx="160">
                  <c:v>15199</c:v>
                </c:pt>
                <c:pt idx="161">
                  <c:v>16068</c:v>
                </c:pt>
                <c:pt idx="162">
                  <c:v>16526</c:v>
                </c:pt>
                <c:pt idx="163">
                  <c:v>16804</c:v>
                </c:pt>
                <c:pt idx="164">
                  <c:v>16887</c:v>
                </c:pt>
                <c:pt idx="165">
                  <c:v>16993</c:v>
                </c:pt>
                <c:pt idx="166">
                  <c:v>17129</c:v>
                </c:pt>
                <c:pt idx="167">
                  <c:v>17254</c:v>
                </c:pt>
                <c:pt idx="168">
                  <c:v>17370</c:v>
                </c:pt>
                <c:pt idx="169">
                  <c:v>17534</c:v>
                </c:pt>
                <c:pt idx="170">
                  <c:v>17724</c:v>
                </c:pt>
                <c:pt idx="171">
                  <c:v>17903</c:v>
                </c:pt>
                <c:pt idx="172">
                  <c:v>17993</c:v>
                </c:pt>
                <c:pt idx="173">
                  <c:v>18187</c:v>
                </c:pt>
                <c:pt idx="174">
                  <c:v>18265</c:v>
                </c:pt>
                <c:pt idx="175">
                  <c:v>18403</c:v>
                </c:pt>
                <c:pt idx="176">
                  <c:v>18559</c:v>
                </c:pt>
                <c:pt idx="177">
                  <c:v>18761</c:v>
                </c:pt>
                <c:pt idx="178">
                  <c:v>18856</c:v>
                </c:pt>
                <c:pt idx="179">
                  <c:v>19008</c:v>
                </c:pt>
                <c:pt idx="180">
                  <c:v>19122</c:v>
                </c:pt>
                <c:pt idx="181">
                  <c:v>19299</c:v>
                </c:pt>
                <c:pt idx="182">
                  <c:v>19422</c:v>
                </c:pt>
                <c:pt idx="183">
                  <c:v>19520</c:v>
                </c:pt>
                <c:pt idx="184">
                  <c:v>19615</c:v>
                </c:pt>
                <c:pt idx="185">
                  <c:v>19757</c:v>
                </c:pt>
                <c:pt idx="186">
                  <c:v>19975</c:v>
                </c:pt>
                <c:pt idx="187">
                  <c:v>20113</c:v>
                </c:pt>
                <c:pt idx="188">
                  <c:v>20319</c:v>
                </c:pt>
                <c:pt idx="189">
                  <c:v>20446</c:v>
                </c:pt>
                <c:pt idx="190">
                  <c:v>20575</c:v>
                </c:pt>
                <c:pt idx="191">
                  <c:v>20755</c:v>
                </c:pt>
                <c:pt idx="192">
                  <c:v>20846</c:v>
                </c:pt>
                <c:pt idx="193">
                  <c:v>21020</c:v>
                </c:pt>
                <c:pt idx="194">
                  <c:v>21199</c:v>
                </c:pt>
                <c:pt idx="195">
                  <c:v>21303</c:v>
                </c:pt>
                <c:pt idx="196">
                  <c:v>21384</c:v>
                </c:pt>
                <c:pt idx="197">
                  <c:v>21539</c:v>
                </c:pt>
                <c:pt idx="198">
                  <c:v>21659</c:v>
                </c:pt>
                <c:pt idx="199">
                  <c:v>21803</c:v>
                </c:pt>
                <c:pt idx="200">
                  <c:v>21968</c:v>
                </c:pt>
                <c:pt idx="201">
                  <c:v>22056</c:v>
                </c:pt>
                <c:pt idx="202">
                  <c:v>22154</c:v>
                </c:pt>
                <c:pt idx="203">
                  <c:v>22229</c:v>
                </c:pt>
                <c:pt idx="204">
                  <c:v>22375</c:v>
                </c:pt>
                <c:pt idx="205">
                  <c:v>22529</c:v>
                </c:pt>
                <c:pt idx="206">
                  <c:v>22640</c:v>
                </c:pt>
                <c:pt idx="207">
                  <c:v>22770</c:v>
                </c:pt>
                <c:pt idx="208">
                  <c:v>22925</c:v>
                </c:pt>
                <c:pt idx="209">
                  <c:v>22984</c:v>
                </c:pt>
                <c:pt idx="210">
                  <c:v>23203</c:v>
                </c:pt>
                <c:pt idx="211">
                  <c:v>23212</c:v>
                </c:pt>
                <c:pt idx="212">
                  <c:v>23336</c:v>
                </c:pt>
                <c:pt idx="213">
                  <c:v>23549</c:v>
                </c:pt>
                <c:pt idx="214">
                  <c:v>23609</c:v>
                </c:pt>
                <c:pt idx="215">
                  <c:v>23748</c:v>
                </c:pt>
                <c:pt idx="216">
                  <c:v>23811</c:v>
                </c:pt>
                <c:pt idx="217">
                  <c:v>23930</c:v>
                </c:pt>
                <c:pt idx="218">
                  <c:v>24022</c:v>
                </c:pt>
                <c:pt idx="219">
                  <c:v>24193</c:v>
                </c:pt>
                <c:pt idx="220">
                  <c:v>24311</c:v>
                </c:pt>
                <c:pt idx="221">
                  <c:v>24426</c:v>
                </c:pt>
                <c:pt idx="222">
                  <c:v>24509</c:v>
                </c:pt>
                <c:pt idx="223">
                  <c:v>24627</c:v>
                </c:pt>
                <c:pt idx="224">
                  <c:v>24772</c:v>
                </c:pt>
                <c:pt idx="225">
                  <c:v>24847</c:v>
                </c:pt>
                <c:pt idx="226">
                  <c:v>25022</c:v>
                </c:pt>
                <c:pt idx="227">
                  <c:v>25194</c:v>
                </c:pt>
                <c:pt idx="228">
                  <c:v>25354</c:v>
                </c:pt>
                <c:pt idx="229">
                  <c:v>25494</c:v>
                </c:pt>
                <c:pt idx="230">
                  <c:v>25573</c:v>
                </c:pt>
                <c:pt idx="231">
                  <c:v>25674</c:v>
                </c:pt>
                <c:pt idx="232">
                  <c:v>25806</c:v>
                </c:pt>
                <c:pt idx="233">
                  <c:v>25930</c:v>
                </c:pt>
                <c:pt idx="234">
                  <c:v>26055</c:v>
                </c:pt>
                <c:pt idx="235">
                  <c:v>26214</c:v>
                </c:pt>
                <c:pt idx="236">
                  <c:v>26333</c:v>
                </c:pt>
                <c:pt idx="237">
                  <c:v>26461</c:v>
                </c:pt>
                <c:pt idx="238">
                  <c:v>26422</c:v>
                </c:pt>
                <c:pt idx="239">
                  <c:v>26662</c:v>
                </c:pt>
                <c:pt idx="240">
                  <c:v>26809</c:v>
                </c:pt>
                <c:pt idx="241">
                  <c:v>26891</c:v>
                </c:pt>
                <c:pt idx="242">
                  <c:v>27034</c:v>
                </c:pt>
                <c:pt idx="243">
                  <c:v>17753</c:v>
                </c:pt>
                <c:pt idx="244">
                  <c:v>18053</c:v>
                </c:pt>
                <c:pt idx="245">
                  <c:v>17885</c:v>
                </c:pt>
                <c:pt idx="246">
                  <c:v>18219</c:v>
                </c:pt>
                <c:pt idx="247">
                  <c:v>18151</c:v>
                </c:pt>
                <c:pt idx="248">
                  <c:v>18374</c:v>
                </c:pt>
                <c:pt idx="249">
                  <c:v>18397</c:v>
                </c:pt>
                <c:pt idx="250">
                  <c:v>18669</c:v>
                </c:pt>
                <c:pt idx="251">
                  <c:v>18652</c:v>
                </c:pt>
                <c:pt idx="252">
                  <c:v>18907</c:v>
                </c:pt>
                <c:pt idx="253">
                  <c:v>18929</c:v>
                </c:pt>
                <c:pt idx="254">
                  <c:v>19148</c:v>
                </c:pt>
                <c:pt idx="255">
                  <c:v>18969</c:v>
                </c:pt>
                <c:pt idx="256">
                  <c:v>19236</c:v>
                </c:pt>
                <c:pt idx="257">
                  <c:v>19555</c:v>
                </c:pt>
                <c:pt idx="258">
                  <c:v>19546</c:v>
                </c:pt>
                <c:pt idx="259">
                  <c:v>19867</c:v>
                </c:pt>
                <c:pt idx="260">
                  <c:v>19759</c:v>
                </c:pt>
                <c:pt idx="261">
                  <c:v>20117</c:v>
                </c:pt>
                <c:pt idx="262">
                  <c:v>19805</c:v>
                </c:pt>
                <c:pt idx="263">
                  <c:v>20272</c:v>
                </c:pt>
                <c:pt idx="264">
                  <c:v>20521</c:v>
                </c:pt>
                <c:pt idx="265">
                  <c:v>20492</c:v>
                </c:pt>
                <c:pt idx="266">
                  <c:v>20691</c:v>
                </c:pt>
                <c:pt idx="267">
                  <c:v>20906</c:v>
                </c:pt>
                <c:pt idx="268">
                  <c:v>20854</c:v>
                </c:pt>
                <c:pt idx="269">
                  <c:v>21138</c:v>
                </c:pt>
                <c:pt idx="270">
                  <c:v>20851</c:v>
                </c:pt>
                <c:pt idx="271">
                  <c:v>21261</c:v>
                </c:pt>
                <c:pt idx="272">
                  <c:v>21550</c:v>
                </c:pt>
                <c:pt idx="273">
                  <c:v>21399</c:v>
                </c:pt>
                <c:pt idx="274">
                  <c:v>21766</c:v>
                </c:pt>
                <c:pt idx="275">
                  <c:v>22040</c:v>
                </c:pt>
                <c:pt idx="276">
                  <c:v>22009</c:v>
                </c:pt>
                <c:pt idx="277">
                  <c:v>22192</c:v>
                </c:pt>
                <c:pt idx="278">
                  <c:v>22482</c:v>
                </c:pt>
                <c:pt idx="279">
                  <c:v>22098</c:v>
                </c:pt>
                <c:pt idx="280">
                  <c:v>22652</c:v>
                </c:pt>
                <c:pt idx="281">
                  <c:v>22838</c:v>
                </c:pt>
                <c:pt idx="282">
                  <c:v>23173</c:v>
                </c:pt>
                <c:pt idx="283">
                  <c:v>22983</c:v>
                </c:pt>
                <c:pt idx="284">
                  <c:v>23230</c:v>
                </c:pt>
                <c:pt idx="285">
                  <c:v>23498</c:v>
                </c:pt>
                <c:pt idx="286">
                  <c:v>23248</c:v>
                </c:pt>
                <c:pt idx="287">
                  <c:v>23509</c:v>
                </c:pt>
                <c:pt idx="288">
                  <c:v>23792</c:v>
                </c:pt>
                <c:pt idx="289">
                  <c:v>24089</c:v>
                </c:pt>
                <c:pt idx="290">
                  <c:v>23920</c:v>
                </c:pt>
                <c:pt idx="291">
                  <c:v>24208</c:v>
                </c:pt>
                <c:pt idx="292">
                  <c:v>24475</c:v>
                </c:pt>
                <c:pt idx="293">
                  <c:v>24782</c:v>
                </c:pt>
                <c:pt idx="294">
                  <c:v>24584</c:v>
                </c:pt>
                <c:pt idx="295">
                  <c:v>24846</c:v>
                </c:pt>
                <c:pt idx="296">
                  <c:v>25099</c:v>
                </c:pt>
                <c:pt idx="297">
                  <c:v>25389</c:v>
                </c:pt>
                <c:pt idx="298">
                  <c:v>25058</c:v>
                </c:pt>
                <c:pt idx="299">
                  <c:v>25381</c:v>
                </c:pt>
                <c:pt idx="300">
                  <c:v>25650</c:v>
                </c:pt>
                <c:pt idx="301">
                  <c:v>25931</c:v>
                </c:pt>
                <c:pt idx="302">
                  <c:v>25606</c:v>
                </c:pt>
                <c:pt idx="303">
                  <c:v>25937</c:v>
                </c:pt>
                <c:pt idx="304">
                  <c:v>26247</c:v>
                </c:pt>
                <c:pt idx="305">
                  <c:v>26475</c:v>
                </c:pt>
                <c:pt idx="306">
                  <c:v>26783</c:v>
                </c:pt>
                <c:pt idx="307">
                  <c:v>26425</c:v>
                </c:pt>
                <c:pt idx="308">
                  <c:v>26768</c:v>
                </c:pt>
                <c:pt idx="309">
                  <c:v>26986</c:v>
                </c:pt>
                <c:pt idx="310">
                  <c:v>27336</c:v>
                </c:pt>
                <c:pt idx="311">
                  <c:v>27561</c:v>
                </c:pt>
                <c:pt idx="312">
                  <c:v>27236</c:v>
                </c:pt>
                <c:pt idx="313">
                  <c:v>27487</c:v>
                </c:pt>
                <c:pt idx="314">
                  <c:v>27799</c:v>
                </c:pt>
                <c:pt idx="315">
                  <c:v>28055</c:v>
                </c:pt>
                <c:pt idx="316">
                  <c:v>28366</c:v>
                </c:pt>
                <c:pt idx="317">
                  <c:v>27909</c:v>
                </c:pt>
                <c:pt idx="318">
                  <c:v>28206</c:v>
                </c:pt>
                <c:pt idx="319">
                  <c:v>28521</c:v>
                </c:pt>
                <c:pt idx="320">
                  <c:v>28791</c:v>
                </c:pt>
                <c:pt idx="321">
                  <c:v>29085</c:v>
                </c:pt>
                <c:pt idx="322">
                  <c:v>29355</c:v>
                </c:pt>
                <c:pt idx="323">
                  <c:v>28766</c:v>
                </c:pt>
                <c:pt idx="324">
                  <c:v>29058</c:v>
                </c:pt>
                <c:pt idx="325">
                  <c:v>29300</c:v>
                </c:pt>
                <c:pt idx="326">
                  <c:v>29574</c:v>
                </c:pt>
                <c:pt idx="327">
                  <c:v>29892</c:v>
                </c:pt>
                <c:pt idx="328">
                  <c:v>30145</c:v>
                </c:pt>
                <c:pt idx="329">
                  <c:v>30405</c:v>
                </c:pt>
                <c:pt idx="330">
                  <c:v>29875</c:v>
                </c:pt>
                <c:pt idx="331">
                  <c:v>30117</c:v>
                </c:pt>
                <c:pt idx="332">
                  <c:v>30368</c:v>
                </c:pt>
                <c:pt idx="333">
                  <c:v>30625</c:v>
                </c:pt>
                <c:pt idx="334">
                  <c:v>30967</c:v>
                </c:pt>
                <c:pt idx="335">
                  <c:v>31217</c:v>
                </c:pt>
                <c:pt idx="336">
                  <c:v>31533</c:v>
                </c:pt>
                <c:pt idx="337">
                  <c:v>30875</c:v>
                </c:pt>
                <c:pt idx="338">
                  <c:v>31156</c:v>
                </c:pt>
                <c:pt idx="339">
                  <c:v>31408</c:v>
                </c:pt>
                <c:pt idx="340">
                  <c:v>31733</c:v>
                </c:pt>
                <c:pt idx="341">
                  <c:v>31967</c:v>
                </c:pt>
                <c:pt idx="342">
                  <c:v>32173</c:v>
                </c:pt>
                <c:pt idx="343">
                  <c:v>32432</c:v>
                </c:pt>
                <c:pt idx="344">
                  <c:v>32717</c:v>
                </c:pt>
                <c:pt idx="345">
                  <c:v>32030</c:v>
                </c:pt>
                <c:pt idx="346">
                  <c:v>32283</c:v>
                </c:pt>
                <c:pt idx="347">
                  <c:v>32504</c:v>
                </c:pt>
                <c:pt idx="348">
                  <c:v>32775</c:v>
                </c:pt>
                <c:pt idx="349">
                  <c:v>33099</c:v>
                </c:pt>
                <c:pt idx="350">
                  <c:v>33368</c:v>
                </c:pt>
                <c:pt idx="351">
                  <c:v>33678</c:v>
                </c:pt>
                <c:pt idx="352">
                  <c:v>33911</c:v>
                </c:pt>
                <c:pt idx="353">
                  <c:v>34188</c:v>
                </c:pt>
                <c:pt idx="354">
                  <c:v>33393</c:v>
                </c:pt>
                <c:pt idx="355">
                  <c:v>33724</c:v>
                </c:pt>
                <c:pt idx="356">
                  <c:v>34012</c:v>
                </c:pt>
                <c:pt idx="357">
                  <c:v>34285</c:v>
                </c:pt>
                <c:pt idx="358">
                  <c:v>34547</c:v>
                </c:pt>
                <c:pt idx="359">
                  <c:v>34871</c:v>
                </c:pt>
                <c:pt idx="360">
                  <c:v>35089</c:v>
                </c:pt>
                <c:pt idx="361">
                  <c:v>35389</c:v>
                </c:pt>
                <c:pt idx="362">
                  <c:v>35653</c:v>
                </c:pt>
                <c:pt idx="363">
                  <c:v>35912</c:v>
                </c:pt>
                <c:pt idx="364">
                  <c:v>34895</c:v>
                </c:pt>
                <c:pt idx="365">
                  <c:v>35101</c:v>
                </c:pt>
                <c:pt idx="366">
                  <c:v>35338</c:v>
                </c:pt>
                <c:pt idx="367">
                  <c:v>35567</c:v>
                </c:pt>
                <c:pt idx="368">
                  <c:v>35836</c:v>
                </c:pt>
                <c:pt idx="369">
                  <c:v>36060</c:v>
                </c:pt>
                <c:pt idx="370">
                  <c:v>36273</c:v>
                </c:pt>
                <c:pt idx="371">
                  <c:v>36511</c:v>
                </c:pt>
                <c:pt idx="372">
                  <c:v>36772</c:v>
                </c:pt>
                <c:pt idx="373">
                  <c:v>37040</c:v>
                </c:pt>
                <c:pt idx="374">
                  <c:v>37269</c:v>
                </c:pt>
                <c:pt idx="375">
                  <c:v>37522</c:v>
                </c:pt>
                <c:pt idx="376">
                  <c:v>37842</c:v>
                </c:pt>
                <c:pt idx="377">
                  <c:v>36736</c:v>
                </c:pt>
                <c:pt idx="378">
                  <c:v>36973</c:v>
                </c:pt>
                <c:pt idx="379">
                  <c:v>37261</c:v>
                </c:pt>
                <c:pt idx="380">
                  <c:v>37489</c:v>
                </c:pt>
                <c:pt idx="381">
                  <c:v>37778</c:v>
                </c:pt>
                <c:pt idx="382">
                  <c:v>38024</c:v>
                </c:pt>
                <c:pt idx="383">
                  <c:v>38311</c:v>
                </c:pt>
                <c:pt idx="384">
                  <c:v>38539</c:v>
                </c:pt>
                <c:pt idx="385">
                  <c:v>38791</c:v>
                </c:pt>
                <c:pt idx="386">
                  <c:v>39076</c:v>
                </c:pt>
                <c:pt idx="387">
                  <c:v>39326</c:v>
                </c:pt>
                <c:pt idx="388">
                  <c:v>39553</c:v>
                </c:pt>
                <c:pt idx="389">
                  <c:v>39843</c:v>
                </c:pt>
                <c:pt idx="390">
                  <c:v>40093</c:v>
                </c:pt>
                <c:pt idx="391">
                  <c:v>40401</c:v>
                </c:pt>
                <c:pt idx="392">
                  <c:v>39009</c:v>
                </c:pt>
                <c:pt idx="393">
                  <c:v>39243</c:v>
                </c:pt>
                <c:pt idx="394">
                  <c:v>39553</c:v>
                </c:pt>
                <c:pt idx="395">
                  <c:v>39802</c:v>
                </c:pt>
                <c:pt idx="396">
                  <c:v>40033</c:v>
                </c:pt>
                <c:pt idx="397">
                  <c:v>40292</c:v>
                </c:pt>
                <c:pt idx="398">
                  <c:v>40541</c:v>
                </c:pt>
                <c:pt idx="399">
                  <c:v>40749</c:v>
                </c:pt>
                <c:pt idx="400">
                  <c:v>40983</c:v>
                </c:pt>
                <c:pt idx="401">
                  <c:v>41233</c:v>
                </c:pt>
                <c:pt idx="402">
                  <c:v>41489</c:v>
                </c:pt>
                <c:pt idx="403">
                  <c:v>41762</c:v>
                </c:pt>
                <c:pt idx="404">
                  <c:v>42012</c:v>
                </c:pt>
                <c:pt idx="405">
                  <c:v>42243</c:v>
                </c:pt>
                <c:pt idx="406">
                  <c:v>42495</c:v>
                </c:pt>
                <c:pt idx="407">
                  <c:v>42783</c:v>
                </c:pt>
                <c:pt idx="408">
                  <c:v>43029</c:v>
                </c:pt>
                <c:pt idx="409">
                  <c:v>43304</c:v>
                </c:pt>
                <c:pt idx="410">
                  <c:v>43564</c:v>
                </c:pt>
                <c:pt idx="411">
                  <c:v>41399</c:v>
                </c:pt>
                <c:pt idx="412">
                  <c:v>41990</c:v>
                </c:pt>
                <c:pt idx="413">
                  <c:v>42197</c:v>
                </c:pt>
                <c:pt idx="414">
                  <c:v>42433</c:v>
                </c:pt>
                <c:pt idx="415">
                  <c:v>42711</c:v>
                </c:pt>
                <c:pt idx="416">
                  <c:v>42951</c:v>
                </c:pt>
                <c:pt idx="417">
                  <c:v>43155</c:v>
                </c:pt>
                <c:pt idx="418">
                  <c:v>43431</c:v>
                </c:pt>
                <c:pt idx="419">
                  <c:v>43699</c:v>
                </c:pt>
                <c:pt idx="420">
                  <c:v>43912</c:v>
                </c:pt>
                <c:pt idx="421">
                  <c:v>44156</c:v>
                </c:pt>
                <c:pt idx="422">
                  <c:v>44389</c:v>
                </c:pt>
                <c:pt idx="423">
                  <c:v>44633</c:v>
                </c:pt>
                <c:pt idx="424">
                  <c:v>44864</c:v>
                </c:pt>
                <c:pt idx="425">
                  <c:v>45099</c:v>
                </c:pt>
                <c:pt idx="426">
                  <c:v>45339</c:v>
                </c:pt>
                <c:pt idx="427">
                  <c:v>45559</c:v>
                </c:pt>
                <c:pt idx="428">
                  <c:v>45785</c:v>
                </c:pt>
                <c:pt idx="429">
                  <c:v>45977</c:v>
                </c:pt>
                <c:pt idx="430">
                  <c:v>46224</c:v>
                </c:pt>
                <c:pt idx="431">
                  <c:v>46475</c:v>
                </c:pt>
                <c:pt idx="432">
                  <c:v>46646</c:v>
                </c:pt>
                <c:pt idx="433">
                  <c:v>46905</c:v>
                </c:pt>
                <c:pt idx="434">
                  <c:v>47179</c:v>
                </c:pt>
                <c:pt idx="435">
                  <c:v>47402</c:v>
                </c:pt>
                <c:pt idx="436">
                  <c:v>47602</c:v>
                </c:pt>
                <c:pt idx="437">
                  <c:v>47868</c:v>
                </c:pt>
                <c:pt idx="438">
                  <c:v>48097</c:v>
                </c:pt>
                <c:pt idx="439">
                  <c:v>45624</c:v>
                </c:pt>
                <c:pt idx="440">
                  <c:v>45959</c:v>
                </c:pt>
                <c:pt idx="441">
                  <c:v>46161</c:v>
                </c:pt>
                <c:pt idx="442">
                  <c:v>46359</c:v>
                </c:pt>
                <c:pt idx="443">
                  <c:v>46604</c:v>
                </c:pt>
                <c:pt idx="444">
                  <c:v>46805</c:v>
                </c:pt>
                <c:pt idx="445">
                  <c:v>46989</c:v>
                </c:pt>
                <c:pt idx="446">
                  <c:v>47166</c:v>
                </c:pt>
                <c:pt idx="447">
                  <c:v>47358</c:v>
                </c:pt>
                <c:pt idx="448">
                  <c:v>47495</c:v>
                </c:pt>
                <c:pt idx="449">
                  <c:v>47716</c:v>
                </c:pt>
                <c:pt idx="450">
                  <c:v>47896</c:v>
                </c:pt>
                <c:pt idx="451">
                  <c:v>48068</c:v>
                </c:pt>
                <c:pt idx="452">
                  <c:v>48217</c:v>
                </c:pt>
                <c:pt idx="453">
                  <c:v>48371</c:v>
                </c:pt>
                <c:pt idx="454">
                  <c:v>48547</c:v>
                </c:pt>
                <c:pt idx="455">
                  <c:v>48654</c:v>
                </c:pt>
                <c:pt idx="456">
                  <c:v>48767</c:v>
                </c:pt>
                <c:pt idx="457">
                  <c:v>48873</c:v>
                </c:pt>
                <c:pt idx="458">
                  <c:v>48981</c:v>
                </c:pt>
                <c:pt idx="459">
                  <c:v>49091</c:v>
                </c:pt>
                <c:pt idx="460">
                  <c:v>49194</c:v>
                </c:pt>
                <c:pt idx="461">
                  <c:v>49334</c:v>
                </c:pt>
                <c:pt idx="462">
                  <c:v>49434</c:v>
                </c:pt>
                <c:pt idx="463">
                  <c:v>49504</c:v>
                </c:pt>
                <c:pt idx="464">
                  <c:v>49585</c:v>
                </c:pt>
                <c:pt idx="465">
                  <c:v>49652</c:v>
                </c:pt>
                <c:pt idx="466">
                  <c:v>49714</c:v>
                </c:pt>
                <c:pt idx="467">
                  <c:v>49787</c:v>
                </c:pt>
                <c:pt idx="468">
                  <c:v>49839</c:v>
                </c:pt>
                <c:pt idx="469">
                  <c:v>49878</c:v>
                </c:pt>
                <c:pt idx="470">
                  <c:v>49927</c:v>
                </c:pt>
                <c:pt idx="471">
                  <c:v>49974</c:v>
                </c:pt>
                <c:pt idx="472">
                  <c:v>50012</c:v>
                </c:pt>
                <c:pt idx="473">
                  <c:v>50042</c:v>
                </c:pt>
                <c:pt idx="474">
                  <c:v>50075</c:v>
                </c:pt>
                <c:pt idx="475">
                  <c:v>50095</c:v>
                </c:pt>
                <c:pt idx="476">
                  <c:v>50112</c:v>
                </c:pt>
                <c:pt idx="477">
                  <c:v>50125</c:v>
                </c:pt>
                <c:pt idx="478">
                  <c:v>50138</c:v>
                </c:pt>
                <c:pt idx="479">
                  <c:v>50152</c:v>
                </c:pt>
                <c:pt idx="480">
                  <c:v>50160</c:v>
                </c:pt>
                <c:pt idx="481">
                  <c:v>50170</c:v>
                </c:pt>
                <c:pt idx="482">
                  <c:v>50179</c:v>
                </c:pt>
                <c:pt idx="483">
                  <c:v>50180</c:v>
                </c:pt>
                <c:pt idx="484">
                  <c:v>50189</c:v>
                </c:pt>
                <c:pt idx="485">
                  <c:v>50190</c:v>
                </c:pt>
                <c:pt idx="486">
                  <c:v>50197</c:v>
                </c:pt>
                <c:pt idx="487">
                  <c:v>50206</c:v>
                </c:pt>
                <c:pt idx="488">
                  <c:v>48598</c:v>
                </c:pt>
                <c:pt idx="489">
                  <c:v>48600</c:v>
                </c:pt>
                <c:pt idx="490">
                  <c:v>48606</c:v>
                </c:pt>
                <c:pt idx="491">
                  <c:v>48606</c:v>
                </c:pt>
                <c:pt idx="492">
                  <c:v>48606</c:v>
                </c:pt>
                <c:pt idx="493">
                  <c:v>48606</c:v>
                </c:pt>
                <c:pt idx="494">
                  <c:v>48606</c:v>
                </c:pt>
                <c:pt idx="495">
                  <c:v>48606</c:v>
                </c:pt>
                <c:pt idx="496">
                  <c:v>48606</c:v>
                </c:pt>
                <c:pt idx="497">
                  <c:v>48606</c:v>
                </c:pt>
                <c:pt idx="498">
                  <c:v>48606</c:v>
                </c:pt>
                <c:pt idx="499">
                  <c:v>48606</c:v>
                </c:pt>
                <c:pt idx="500">
                  <c:v>48606</c:v>
                </c:pt>
                <c:pt idx="501">
                  <c:v>48606</c:v>
                </c:pt>
                <c:pt idx="502">
                  <c:v>48606</c:v>
                </c:pt>
                <c:pt idx="503">
                  <c:v>48606</c:v>
                </c:pt>
              </c:numCache>
            </c:numRef>
          </c:yVal>
          <c:smooth val="0"/>
          <c:extLst>
            <c:ext xmlns:c16="http://schemas.microsoft.com/office/drawing/2014/chart" uri="{C3380CC4-5D6E-409C-BE32-E72D297353CC}">
              <c16:uniqueId val="{00000001-4BB4-41FC-8B5D-CBB1E7DCE36B}"/>
            </c:ext>
          </c:extLst>
        </c:ser>
        <c:dLbls>
          <c:showLegendKey val="0"/>
          <c:showVal val="0"/>
          <c:showCatName val="0"/>
          <c:showSerName val="0"/>
          <c:showPercent val="0"/>
          <c:showBubbleSize val="0"/>
        </c:dLbls>
        <c:axId val="313136056"/>
        <c:axId val="313136448"/>
      </c:scatterChart>
      <c:valAx>
        <c:axId val="313136056"/>
        <c:scaling>
          <c:logBase val="10"/>
          <c:orientation val="maxMin"/>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400" b="1" i="0" u="none" strike="noStrike" kern="1200" baseline="0">
                    <a:solidFill>
                      <a:sysClr val="windowText" lastClr="000000"/>
                    </a:solidFill>
                    <a:latin typeface="+mn-lt"/>
                    <a:ea typeface="+mn-ea"/>
                    <a:cs typeface="+mn-cs"/>
                  </a:defRPr>
                </a:pPr>
                <a:r>
                  <a:rPr lang="en-US" sz="2400" b="1">
                    <a:solidFill>
                      <a:sysClr val="windowText" lastClr="000000"/>
                    </a:solidFill>
                  </a:rPr>
                  <a:t>Temperature</a:t>
                </a:r>
              </a:p>
            </c:rich>
          </c:tx>
          <c:layout>
            <c:manualLayout>
              <c:xMode val="edge"/>
              <c:yMode val="edge"/>
              <c:x val="0.40179902521687488"/>
              <c:y val="0.90322098416124608"/>
            </c:manualLayout>
          </c:layout>
          <c:overlay val="0"/>
          <c:spPr>
            <a:noFill/>
            <a:ln>
              <a:noFill/>
            </a:ln>
            <a:effectLst/>
          </c:spPr>
          <c:txPr>
            <a:bodyPr rot="0" spcFirstLastPara="1" vertOverflow="ellipsis" vert="horz" wrap="square" anchor="ctr" anchorCtr="1"/>
            <a:lstStyle/>
            <a:p>
              <a:pPr>
                <a:defRPr sz="2400" b="1" i="0" u="none" strike="noStrike" kern="1200" baseline="0">
                  <a:solidFill>
                    <a:sysClr val="windowText" lastClr="000000"/>
                  </a:solidFill>
                  <a:latin typeface="+mn-lt"/>
                  <a:ea typeface="+mn-ea"/>
                  <a:cs typeface="+mn-cs"/>
                </a:defRPr>
              </a:pPr>
              <a:endParaRPr lang="en-US"/>
            </a:p>
          </c:txPr>
        </c:title>
        <c:numFmt formatCode="0.00E+00" sourceLinked="1"/>
        <c:majorTickMark val="in"/>
        <c:minorTickMark val="in"/>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313136448"/>
        <c:crosses val="autoZero"/>
        <c:crossBetween val="midCat"/>
      </c:valAx>
      <c:valAx>
        <c:axId val="313136448"/>
        <c:scaling>
          <c:orientation val="minMax"/>
        </c:scaling>
        <c:delete val="0"/>
        <c:axPos val="r"/>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n-US" sz="1600" b="1">
                    <a:solidFill>
                      <a:sysClr val="windowText" lastClr="000000"/>
                    </a:solidFill>
                  </a:rPr>
                  <a:t>Cluster Count</a:t>
                </a:r>
              </a:p>
            </c:rich>
          </c:tx>
          <c:overlay val="0"/>
          <c:spPr>
            <a:noFill/>
            <a:ln>
              <a:noFill/>
            </a:ln>
            <a:effectLst/>
          </c:spPr>
          <c:txPr>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313136056"/>
        <c:crossesAt val="1.0000000000000002E-3"/>
        <c:crossBetween val="midCat"/>
      </c:valAx>
      <c:spPr>
        <a:noFill/>
        <a:ln>
          <a:noFill/>
        </a:ln>
        <a:effectLst/>
      </c:spPr>
    </c:plotArea>
    <c:legend>
      <c:legendPos val="t"/>
      <c:layout>
        <c:manualLayout>
          <c:xMode val="edge"/>
          <c:yMode val="edge"/>
          <c:x val="0.13734071765617778"/>
          <c:y val="0.33375549706508628"/>
          <c:w val="0.22251260412574975"/>
          <c:h val="6.9008220503731052E-2"/>
        </c:manualLayout>
      </c:layout>
      <c:overlay val="0"/>
      <c:spPr>
        <a:solidFill>
          <a:schemeClr val="bg1"/>
        </a:solid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340282748747299"/>
          <c:y val="0.20765050853018399"/>
          <c:w val="0.81303810745247795"/>
          <c:h val="0.67636940890201203"/>
        </c:manualLayout>
      </c:layout>
      <c:lineChart>
        <c:grouping val="standard"/>
        <c:varyColors val="0"/>
        <c:ser>
          <c:idx val="0"/>
          <c:order val="0"/>
          <c:tx>
            <c:strRef>
              <c:f>CG!$B$43</c:f>
              <c:strCache>
                <c:ptCount val="1"/>
                <c:pt idx="0">
                  <c:v>Equal Weights</c:v>
                </c:pt>
              </c:strCache>
            </c:strRef>
          </c:tx>
          <c:cat>
            <c:strRef>
              <c:f>CG!$A$44:$A$48</c:f>
              <c:strCache>
                <c:ptCount val="5"/>
                <c:pt idx="0">
                  <c:v>20k</c:v>
                </c:pt>
                <c:pt idx="1">
                  <c:v>40k</c:v>
                </c:pt>
                <c:pt idx="2">
                  <c:v>60k</c:v>
                </c:pt>
                <c:pt idx="3">
                  <c:v>80k</c:v>
                </c:pt>
                <c:pt idx="4">
                  <c:v>100k</c:v>
                </c:pt>
              </c:strCache>
            </c:strRef>
          </c:cat>
          <c:val>
            <c:numRef>
              <c:f>CG!$B$44:$B$48</c:f>
              <c:numCache>
                <c:formatCode>General</c:formatCode>
                <c:ptCount val="5"/>
                <c:pt idx="0">
                  <c:v>141.89500000000001</c:v>
                </c:pt>
                <c:pt idx="1">
                  <c:v>236.77500000000001</c:v>
                </c:pt>
                <c:pt idx="2">
                  <c:v>438.19</c:v>
                </c:pt>
                <c:pt idx="3">
                  <c:v>548.81599999999992</c:v>
                </c:pt>
                <c:pt idx="4">
                  <c:v>787.54300000000001</c:v>
                </c:pt>
              </c:numCache>
            </c:numRef>
          </c:val>
          <c:smooth val="0"/>
          <c:extLst>
            <c:ext xmlns:c16="http://schemas.microsoft.com/office/drawing/2014/chart" uri="{C3380CC4-5D6E-409C-BE32-E72D297353CC}">
              <c16:uniqueId val="{00000000-3AB3-4BC7-88C0-FDC285B7D4F0}"/>
            </c:ext>
          </c:extLst>
        </c:ser>
        <c:ser>
          <c:idx val="1"/>
          <c:order val="1"/>
          <c:tx>
            <c:strRef>
              <c:f>CG!$C$43</c:f>
              <c:strCache>
                <c:ptCount val="1"/>
                <c:pt idx="0">
                  <c:v>Sammon's Mapping</c:v>
                </c:pt>
              </c:strCache>
            </c:strRef>
          </c:tx>
          <c:spPr>
            <a:ln>
              <a:prstDash val="sysDash"/>
            </a:ln>
          </c:spPr>
          <c:cat>
            <c:strRef>
              <c:f>CG!$A$44:$A$48</c:f>
              <c:strCache>
                <c:ptCount val="5"/>
                <c:pt idx="0">
                  <c:v>20k</c:v>
                </c:pt>
                <c:pt idx="1">
                  <c:v>40k</c:v>
                </c:pt>
                <c:pt idx="2">
                  <c:v>60k</c:v>
                </c:pt>
                <c:pt idx="3">
                  <c:v>80k</c:v>
                </c:pt>
                <c:pt idx="4">
                  <c:v>100k</c:v>
                </c:pt>
              </c:strCache>
            </c:strRef>
          </c:cat>
          <c:val>
            <c:numRef>
              <c:f>CG!$C$44:$C$48</c:f>
              <c:numCache>
                <c:formatCode>General</c:formatCode>
                <c:ptCount val="5"/>
                <c:pt idx="0">
                  <c:v>2983.6120000000001</c:v>
                </c:pt>
                <c:pt idx="1">
                  <c:v>6480.674</c:v>
                </c:pt>
                <c:pt idx="2">
                  <c:v>11980.102000000001</c:v>
                </c:pt>
                <c:pt idx="3">
                  <c:v>18004.036</c:v>
                </c:pt>
                <c:pt idx="4">
                  <c:v>25860.289000000001</c:v>
                </c:pt>
              </c:numCache>
            </c:numRef>
          </c:val>
          <c:smooth val="0"/>
          <c:extLst>
            <c:ext xmlns:c16="http://schemas.microsoft.com/office/drawing/2014/chart" uri="{C3380CC4-5D6E-409C-BE32-E72D297353CC}">
              <c16:uniqueId val="{00000001-3AB3-4BC7-88C0-FDC285B7D4F0}"/>
            </c:ext>
          </c:extLst>
        </c:ser>
        <c:dLbls>
          <c:showLegendKey val="0"/>
          <c:showVal val="0"/>
          <c:showCatName val="0"/>
          <c:showSerName val="0"/>
          <c:showPercent val="0"/>
          <c:showBubbleSize val="0"/>
        </c:dLbls>
        <c:marker val="1"/>
        <c:smooth val="0"/>
        <c:axId val="315253216"/>
        <c:axId val="315254000"/>
      </c:lineChart>
      <c:catAx>
        <c:axId val="315253216"/>
        <c:scaling>
          <c:orientation val="minMax"/>
        </c:scaling>
        <c:delete val="0"/>
        <c:axPos val="b"/>
        <c:title>
          <c:tx>
            <c:rich>
              <a:bodyPr/>
              <a:lstStyle/>
              <a:p>
                <a:pPr>
                  <a:defRPr sz="1200"/>
                </a:pPr>
                <a:r>
                  <a:rPr lang="en-US" sz="1200"/>
                  <a:t>Data Size</a:t>
                </a:r>
              </a:p>
            </c:rich>
          </c:tx>
          <c:overlay val="0"/>
        </c:title>
        <c:numFmt formatCode="General" sourceLinked="1"/>
        <c:majorTickMark val="out"/>
        <c:minorTickMark val="none"/>
        <c:tickLblPos val="nextTo"/>
        <c:txPr>
          <a:bodyPr/>
          <a:lstStyle/>
          <a:p>
            <a:pPr>
              <a:defRPr sz="1200"/>
            </a:pPr>
            <a:endParaRPr lang="en-US"/>
          </a:p>
        </c:txPr>
        <c:crossAx val="315254000"/>
        <c:crosses val="autoZero"/>
        <c:auto val="1"/>
        <c:lblAlgn val="ctr"/>
        <c:lblOffset val="0"/>
        <c:noMultiLvlLbl val="0"/>
      </c:catAx>
      <c:valAx>
        <c:axId val="315254000"/>
        <c:scaling>
          <c:logBase val="10"/>
          <c:orientation val="minMax"/>
        </c:scaling>
        <c:delete val="0"/>
        <c:axPos val="l"/>
        <c:majorGridlines>
          <c:spPr>
            <a:ln>
              <a:prstDash val="dash"/>
            </a:ln>
          </c:spPr>
        </c:majorGridlines>
        <c:title>
          <c:tx>
            <c:rich>
              <a:bodyPr rot="-5400000" vert="horz"/>
              <a:lstStyle/>
              <a:p>
                <a:pPr>
                  <a:defRPr sz="1400"/>
                </a:pPr>
                <a:r>
                  <a:rPr lang="en-US" sz="1400"/>
                  <a:t>Seconds</a:t>
                </a:r>
              </a:p>
            </c:rich>
          </c:tx>
          <c:overlay val="0"/>
        </c:title>
        <c:numFmt formatCode="General" sourceLinked="1"/>
        <c:majorTickMark val="out"/>
        <c:minorTickMark val="none"/>
        <c:tickLblPos val="nextTo"/>
        <c:spPr>
          <a:ln>
            <a:prstDash val="solid"/>
          </a:ln>
        </c:spPr>
        <c:crossAx val="315253216"/>
        <c:crosses val="autoZero"/>
        <c:crossBetween val="between"/>
      </c:valAx>
    </c:plotArea>
    <c:legend>
      <c:legendPos val="r"/>
      <c:layout>
        <c:manualLayout>
          <c:xMode val="edge"/>
          <c:yMode val="edge"/>
          <c:x val="0.18048819891831699"/>
          <c:y val="0.187213268263342"/>
          <c:w val="0.72440799066783301"/>
          <c:h val="0.11226282261592301"/>
        </c:manualLayout>
      </c:layout>
      <c:overlay val="0"/>
      <c:txPr>
        <a:bodyPr/>
        <a:lstStyle/>
        <a:p>
          <a:pPr>
            <a:defRPr sz="1400"/>
          </a:pPr>
          <a:endParaRPr lang="en-US"/>
        </a:p>
      </c:txPr>
    </c:legend>
    <c:plotVisOnly val="1"/>
    <c:dispBlanksAs val="gap"/>
    <c:showDLblsOverMax val="0"/>
  </c:chart>
  <c:spPr>
    <a:ln>
      <a:noFill/>
    </a:ln>
  </c:spPr>
  <c:txPr>
    <a:bodyPr/>
    <a:lstStyle/>
    <a:p>
      <a:pPr>
        <a:defRPr>
          <a:latin typeface="+mj-lt"/>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en-US"/>
              <a:t>Time Cost of WDA-SMACOF over Increasing Data Size</a:t>
            </a:r>
          </a:p>
        </c:rich>
      </c:tx>
      <c:layout>
        <c:manualLayout>
          <c:xMode val="edge"/>
          <c:yMode val="edge"/>
          <c:x val="0.191767036064936"/>
          <c:y val="0"/>
        </c:manualLayout>
      </c:layout>
      <c:overlay val="0"/>
    </c:title>
    <c:autoTitleDeleted val="0"/>
    <c:plotArea>
      <c:layout>
        <c:manualLayout>
          <c:layoutTarget val="inner"/>
          <c:xMode val="edge"/>
          <c:yMode val="edge"/>
          <c:x val="0.142468406726937"/>
          <c:y val="0.172928286307962"/>
          <c:w val="0.84397248954991699"/>
          <c:h val="0.71109163112423501"/>
        </c:manualLayout>
      </c:layout>
      <c:lineChart>
        <c:grouping val="standard"/>
        <c:varyColors val="0"/>
        <c:ser>
          <c:idx val="0"/>
          <c:order val="0"/>
          <c:tx>
            <c:strRef>
              <c:f>Sheet2!$L$22</c:f>
              <c:strCache>
                <c:ptCount val="1"/>
                <c:pt idx="0">
                  <c:v>512</c:v>
                </c:pt>
              </c:strCache>
            </c:strRef>
          </c:tx>
          <c:cat>
            <c:strRef>
              <c:f>Sheet2!$M$21:$P$21</c:f>
              <c:strCache>
                <c:ptCount val="4"/>
                <c:pt idx="0">
                  <c:v>100k</c:v>
                </c:pt>
                <c:pt idx="1">
                  <c:v>200k</c:v>
                </c:pt>
                <c:pt idx="2">
                  <c:v>300k</c:v>
                </c:pt>
                <c:pt idx="3">
                  <c:v>400k</c:v>
                </c:pt>
              </c:strCache>
            </c:strRef>
          </c:cat>
          <c:val>
            <c:numRef>
              <c:f>Sheet2!$M$22:$P$22</c:f>
              <c:numCache>
                <c:formatCode>General</c:formatCode>
                <c:ptCount val="4"/>
                <c:pt idx="0">
                  <c:v>1043.120285714286</c:v>
                </c:pt>
              </c:numCache>
            </c:numRef>
          </c:val>
          <c:smooth val="0"/>
          <c:extLst>
            <c:ext xmlns:c16="http://schemas.microsoft.com/office/drawing/2014/chart" uri="{C3380CC4-5D6E-409C-BE32-E72D297353CC}">
              <c16:uniqueId val="{00000000-B834-4E5C-94BC-6705F0CD9459}"/>
            </c:ext>
          </c:extLst>
        </c:ser>
        <c:ser>
          <c:idx val="1"/>
          <c:order val="1"/>
          <c:tx>
            <c:strRef>
              <c:f>Sheet2!$L$23</c:f>
              <c:strCache>
                <c:ptCount val="1"/>
                <c:pt idx="0">
                  <c:v>1024</c:v>
                </c:pt>
              </c:strCache>
            </c:strRef>
          </c:tx>
          <c:spPr>
            <a:ln>
              <a:prstDash val="sysDash"/>
            </a:ln>
          </c:spPr>
          <c:cat>
            <c:strRef>
              <c:f>Sheet2!$M$21:$P$21</c:f>
              <c:strCache>
                <c:ptCount val="4"/>
                <c:pt idx="0">
                  <c:v>100k</c:v>
                </c:pt>
                <c:pt idx="1">
                  <c:v>200k</c:v>
                </c:pt>
                <c:pt idx="2">
                  <c:v>300k</c:v>
                </c:pt>
                <c:pt idx="3">
                  <c:v>400k</c:v>
                </c:pt>
              </c:strCache>
            </c:strRef>
          </c:cat>
          <c:val>
            <c:numRef>
              <c:f>Sheet2!$M$23:$P$23</c:f>
              <c:numCache>
                <c:formatCode>General</c:formatCode>
                <c:ptCount val="4"/>
                <c:pt idx="0">
                  <c:v>531.10385714285735</c:v>
                </c:pt>
                <c:pt idx="1">
                  <c:v>2676.6524285714299</c:v>
                </c:pt>
              </c:numCache>
            </c:numRef>
          </c:val>
          <c:smooth val="0"/>
          <c:extLst>
            <c:ext xmlns:c16="http://schemas.microsoft.com/office/drawing/2014/chart" uri="{C3380CC4-5D6E-409C-BE32-E72D297353CC}">
              <c16:uniqueId val="{00000001-B834-4E5C-94BC-6705F0CD9459}"/>
            </c:ext>
          </c:extLst>
        </c:ser>
        <c:ser>
          <c:idx val="2"/>
          <c:order val="2"/>
          <c:tx>
            <c:strRef>
              <c:f>Sheet2!$L$24</c:f>
              <c:strCache>
                <c:ptCount val="1"/>
                <c:pt idx="0">
                  <c:v>2048</c:v>
                </c:pt>
              </c:strCache>
            </c:strRef>
          </c:tx>
          <c:spPr>
            <a:ln>
              <a:solidFill>
                <a:srgbClr val="7030A0"/>
              </a:solidFill>
              <a:prstDash val="sysDot"/>
            </a:ln>
          </c:spPr>
          <c:marker>
            <c:symbol val="triangle"/>
            <c:size val="7"/>
            <c:spPr>
              <a:solidFill>
                <a:srgbClr val="7030A0"/>
              </a:solidFill>
            </c:spPr>
          </c:marker>
          <c:cat>
            <c:strRef>
              <c:f>Sheet2!$M$21:$P$21</c:f>
              <c:strCache>
                <c:ptCount val="4"/>
                <c:pt idx="0">
                  <c:v>100k</c:v>
                </c:pt>
                <c:pt idx="1">
                  <c:v>200k</c:v>
                </c:pt>
                <c:pt idx="2">
                  <c:v>300k</c:v>
                </c:pt>
                <c:pt idx="3">
                  <c:v>400k</c:v>
                </c:pt>
              </c:strCache>
            </c:strRef>
          </c:cat>
          <c:val>
            <c:numRef>
              <c:f>Sheet2!$M$24:$P$24</c:f>
              <c:numCache>
                <c:formatCode>General</c:formatCode>
                <c:ptCount val="4"/>
                <c:pt idx="0">
                  <c:v>314.6558571428572</c:v>
                </c:pt>
                <c:pt idx="1">
                  <c:v>1521.7972857142861</c:v>
                </c:pt>
                <c:pt idx="2">
                  <c:v>3529.1102857142851</c:v>
                </c:pt>
              </c:numCache>
            </c:numRef>
          </c:val>
          <c:smooth val="0"/>
          <c:extLst>
            <c:ext xmlns:c16="http://schemas.microsoft.com/office/drawing/2014/chart" uri="{C3380CC4-5D6E-409C-BE32-E72D297353CC}">
              <c16:uniqueId val="{00000002-B834-4E5C-94BC-6705F0CD9459}"/>
            </c:ext>
          </c:extLst>
        </c:ser>
        <c:ser>
          <c:idx val="3"/>
          <c:order val="3"/>
          <c:tx>
            <c:strRef>
              <c:f>Sheet2!$L$25</c:f>
              <c:strCache>
                <c:ptCount val="1"/>
                <c:pt idx="0">
                  <c:v>4096</c:v>
                </c:pt>
              </c:strCache>
            </c:strRef>
          </c:tx>
          <c:spPr>
            <a:ln cmpd="dbl">
              <a:solidFill>
                <a:srgbClr val="70AD47"/>
              </a:solidFill>
              <a:prstDash val="solid"/>
            </a:ln>
          </c:spPr>
          <c:marker>
            <c:spPr>
              <a:solidFill>
                <a:srgbClr val="70AD47"/>
              </a:solidFill>
            </c:spPr>
          </c:marker>
          <c:cat>
            <c:strRef>
              <c:f>Sheet2!$M$21:$P$21</c:f>
              <c:strCache>
                <c:ptCount val="4"/>
                <c:pt idx="0">
                  <c:v>100k</c:v>
                </c:pt>
                <c:pt idx="1">
                  <c:v>200k</c:v>
                </c:pt>
                <c:pt idx="2">
                  <c:v>300k</c:v>
                </c:pt>
                <c:pt idx="3">
                  <c:v>400k</c:v>
                </c:pt>
              </c:strCache>
            </c:strRef>
          </c:cat>
          <c:val>
            <c:numRef>
              <c:f>Sheet2!$M$25:$P$25</c:f>
              <c:numCache>
                <c:formatCode>General</c:formatCode>
                <c:ptCount val="4"/>
                <c:pt idx="0">
                  <c:v>234.49942857142861</c:v>
                </c:pt>
                <c:pt idx="1">
                  <c:v>761.99700000000007</c:v>
                </c:pt>
                <c:pt idx="2">
                  <c:v>2121.1157142857141</c:v>
                </c:pt>
                <c:pt idx="3">
                  <c:v>3392.379428571428</c:v>
                </c:pt>
              </c:numCache>
            </c:numRef>
          </c:val>
          <c:smooth val="0"/>
          <c:extLst>
            <c:ext xmlns:c16="http://schemas.microsoft.com/office/drawing/2014/chart" uri="{C3380CC4-5D6E-409C-BE32-E72D297353CC}">
              <c16:uniqueId val="{00000003-B834-4E5C-94BC-6705F0CD9459}"/>
            </c:ext>
          </c:extLst>
        </c:ser>
        <c:dLbls>
          <c:showLegendKey val="0"/>
          <c:showVal val="0"/>
          <c:showCatName val="0"/>
          <c:showSerName val="0"/>
          <c:showPercent val="0"/>
          <c:showBubbleSize val="0"/>
        </c:dLbls>
        <c:marker val="1"/>
        <c:smooth val="0"/>
        <c:axId val="315255960"/>
        <c:axId val="315256744"/>
      </c:lineChart>
      <c:catAx>
        <c:axId val="315255960"/>
        <c:scaling>
          <c:orientation val="minMax"/>
        </c:scaling>
        <c:delete val="0"/>
        <c:axPos val="b"/>
        <c:title>
          <c:tx>
            <c:rich>
              <a:bodyPr/>
              <a:lstStyle/>
              <a:p>
                <a:pPr>
                  <a:defRPr/>
                </a:pPr>
                <a:r>
                  <a:rPr lang="en-US"/>
                  <a:t>Data Size</a:t>
                </a:r>
              </a:p>
            </c:rich>
          </c:tx>
          <c:overlay val="0"/>
        </c:title>
        <c:numFmt formatCode="General" sourceLinked="1"/>
        <c:majorTickMark val="out"/>
        <c:minorTickMark val="none"/>
        <c:tickLblPos val="nextTo"/>
        <c:crossAx val="315256744"/>
        <c:crosses val="autoZero"/>
        <c:auto val="1"/>
        <c:lblAlgn val="ctr"/>
        <c:lblOffset val="0"/>
        <c:noMultiLvlLbl val="0"/>
      </c:catAx>
      <c:valAx>
        <c:axId val="315256744"/>
        <c:scaling>
          <c:orientation val="minMax"/>
        </c:scaling>
        <c:delete val="0"/>
        <c:axPos val="l"/>
        <c:majorGridlines>
          <c:spPr>
            <a:ln>
              <a:prstDash val="dash"/>
            </a:ln>
          </c:spPr>
        </c:majorGridlines>
        <c:title>
          <c:tx>
            <c:rich>
              <a:bodyPr rot="-5400000" vert="horz"/>
              <a:lstStyle/>
              <a:p>
                <a:pPr>
                  <a:defRPr/>
                </a:pPr>
                <a:r>
                  <a:rPr lang="en-US"/>
                  <a:t>Seconds</a:t>
                </a:r>
              </a:p>
            </c:rich>
          </c:tx>
          <c:overlay val="0"/>
        </c:title>
        <c:numFmt formatCode="General" sourceLinked="1"/>
        <c:majorTickMark val="out"/>
        <c:minorTickMark val="none"/>
        <c:tickLblPos val="nextTo"/>
        <c:spPr>
          <a:ln>
            <a:prstDash val="solid"/>
          </a:ln>
        </c:spPr>
        <c:crossAx val="315255960"/>
        <c:crosses val="autoZero"/>
        <c:crossBetween val="between"/>
      </c:valAx>
    </c:plotArea>
    <c:legend>
      <c:legendPos val="r"/>
      <c:layout>
        <c:manualLayout>
          <c:xMode val="edge"/>
          <c:yMode val="edge"/>
          <c:x val="0.146271021677846"/>
          <c:y val="0.17419243493000899"/>
          <c:w val="0.84385236220472404"/>
          <c:h val="7.2332312627588199E-2"/>
        </c:manualLayout>
      </c:layout>
      <c:overlay val="0"/>
    </c:legend>
    <c:plotVisOnly val="1"/>
    <c:dispBlanksAs val="gap"/>
    <c:showDLblsOverMax val="0"/>
  </c:chart>
  <c:spPr>
    <a:ln>
      <a:noFill/>
    </a:ln>
  </c:spPr>
  <c:txPr>
    <a:bodyPr/>
    <a:lstStyle/>
    <a:p>
      <a:pPr>
        <a:defRPr>
          <a:latin typeface="+mj-lt"/>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en-US"/>
              <a:t>Parallel Efficiency of WDA-SMACOF over Increasing Number of Processors</a:t>
            </a:r>
          </a:p>
        </c:rich>
      </c:tx>
      <c:layout>
        <c:manualLayout>
          <c:xMode val="edge"/>
          <c:yMode val="edge"/>
          <c:x val="0.191767036064936"/>
          <c:y val="0"/>
        </c:manualLayout>
      </c:layout>
      <c:overlay val="0"/>
    </c:title>
    <c:autoTitleDeleted val="0"/>
    <c:plotArea>
      <c:layout>
        <c:manualLayout>
          <c:layoutTarget val="inner"/>
          <c:xMode val="edge"/>
          <c:yMode val="edge"/>
          <c:x val="0.142468406726937"/>
          <c:y val="0.15990745297462799"/>
          <c:w val="0.84397248954991699"/>
          <c:h val="0.72411246445756805"/>
        </c:manualLayout>
      </c:layout>
      <c:lineChart>
        <c:grouping val="standard"/>
        <c:varyColors val="0"/>
        <c:ser>
          <c:idx val="0"/>
          <c:order val="0"/>
          <c:tx>
            <c:strRef>
              <c:f>'Sheet2 (2)'!$E$21</c:f>
              <c:strCache>
                <c:ptCount val="1"/>
                <c:pt idx="0">
                  <c:v>WDA-SMACOF (Harp)</c:v>
                </c:pt>
              </c:strCache>
            </c:strRef>
          </c:tx>
          <c:cat>
            <c:numRef>
              <c:f>'Sheet2 (2)'!$D$22:$D$25</c:f>
              <c:numCache>
                <c:formatCode>General</c:formatCode>
                <c:ptCount val="4"/>
                <c:pt idx="0">
                  <c:v>512</c:v>
                </c:pt>
                <c:pt idx="1">
                  <c:v>1024</c:v>
                </c:pt>
                <c:pt idx="2">
                  <c:v>2048</c:v>
                </c:pt>
                <c:pt idx="3">
                  <c:v>4096</c:v>
                </c:pt>
              </c:numCache>
            </c:numRef>
          </c:cat>
          <c:val>
            <c:numRef>
              <c:f>'Sheet2 (2)'!$E$22:$E$25</c:f>
              <c:numCache>
                <c:formatCode>General</c:formatCode>
                <c:ptCount val="4"/>
                <c:pt idx="0">
                  <c:v>1</c:v>
                </c:pt>
                <c:pt idx="1">
                  <c:v>0.98203041804844704</c:v>
                </c:pt>
                <c:pt idx="2">
                  <c:v>0.82877869745222799</c:v>
                </c:pt>
                <c:pt idx="3">
                  <c:v>0.55603562238348503</c:v>
                </c:pt>
              </c:numCache>
            </c:numRef>
          </c:val>
          <c:smooth val="0"/>
          <c:extLst>
            <c:ext xmlns:c16="http://schemas.microsoft.com/office/drawing/2014/chart" uri="{C3380CC4-5D6E-409C-BE32-E72D297353CC}">
              <c16:uniqueId val="{00000000-792E-42F3-9957-63CE14DBD3B4}"/>
            </c:ext>
          </c:extLst>
        </c:ser>
        <c:dLbls>
          <c:showLegendKey val="0"/>
          <c:showVal val="0"/>
          <c:showCatName val="0"/>
          <c:showSerName val="0"/>
          <c:showPercent val="0"/>
          <c:showBubbleSize val="0"/>
        </c:dLbls>
        <c:marker val="1"/>
        <c:smooth val="0"/>
        <c:axId val="315254784"/>
        <c:axId val="315255568"/>
      </c:lineChart>
      <c:catAx>
        <c:axId val="315254784"/>
        <c:scaling>
          <c:orientation val="minMax"/>
        </c:scaling>
        <c:delete val="0"/>
        <c:axPos val="b"/>
        <c:title>
          <c:tx>
            <c:rich>
              <a:bodyPr/>
              <a:lstStyle/>
              <a:p>
                <a:pPr>
                  <a:defRPr/>
                </a:pPr>
                <a:r>
                  <a:rPr lang="en-US"/>
                  <a:t>Number of Processors</a:t>
                </a:r>
              </a:p>
            </c:rich>
          </c:tx>
          <c:overlay val="0"/>
        </c:title>
        <c:numFmt formatCode="General" sourceLinked="1"/>
        <c:majorTickMark val="out"/>
        <c:minorTickMark val="none"/>
        <c:tickLblPos val="nextTo"/>
        <c:crossAx val="315255568"/>
        <c:crosses val="autoZero"/>
        <c:auto val="1"/>
        <c:lblAlgn val="ctr"/>
        <c:lblOffset val="0"/>
        <c:noMultiLvlLbl val="0"/>
      </c:catAx>
      <c:valAx>
        <c:axId val="315255568"/>
        <c:scaling>
          <c:orientation val="minMax"/>
        </c:scaling>
        <c:delete val="0"/>
        <c:axPos val="l"/>
        <c:majorGridlines>
          <c:spPr>
            <a:ln>
              <a:prstDash val="dash"/>
            </a:ln>
          </c:spPr>
        </c:majorGridlines>
        <c:title>
          <c:tx>
            <c:rich>
              <a:bodyPr rot="-5400000" vert="horz"/>
              <a:lstStyle/>
              <a:p>
                <a:pPr>
                  <a:defRPr/>
                </a:pPr>
                <a:r>
                  <a:rPr lang="en-US"/>
                  <a:t>Parallel Efficiency</a:t>
                </a:r>
              </a:p>
            </c:rich>
          </c:tx>
          <c:overlay val="0"/>
        </c:title>
        <c:numFmt formatCode="General" sourceLinked="1"/>
        <c:majorTickMark val="out"/>
        <c:minorTickMark val="none"/>
        <c:tickLblPos val="nextTo"/>
        <c:spPr>
          <a:ln>
            <a:prstDash val="solid"/>
          </a:ln>
        </c:spPr>
        <c:crossAx val="315254784"/>
        <c:crosses val="autoZero"/>
        <c:crossBetween val="between"/>
      </c:valAx>
    </c:plotArea>
    <c:legend>
      <c:legendPos val="r"/>
      <c:layout>
        <c:manualLayout>
          <c:xMode val="edge"/>
          <c:yMode val="edge"/>
          <c:x val="0.123740157480315"/>
          <c:y val="0.165511879374453"/>
          <c:w val="0.86638329930980895"/>
          <c:h val="9.9241989282589704E-2"/>
        </c:manualLayout>
      </c:layout>
      <c:overlay val="0"/>
    </c:legend>
    <c:plotVisOnly val="1"/>
    <c:dispBlanksAs val="gap"/>
    <c:showDLblsOverMax val="0"/>
  </c:chart>
  <c:spPr>
    <a:ln>
      <a:noFill/>
    </a:ln>
  </c:spPr>
  <c:txPr>
    <a:bodyPr/>
    <a:lstStyle/>
    <a:p>
      <a:pPr>
        <a:defRPr>
          <a:latin typeface="+mj-lt"/>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en-US"/>
              <a:t>Sum of Branches on 599nts Data</a:t>
            </a:r>
          </a:p>
        </c:rich>
      </c:tx>
      <c:layout>
        <c:manualLayout>
          <c:xMode val="edge"/>
          <c:yMode val="edge"/>
          <c:x val="0.21771167492952301"/>
          <c:y val="0"/>
        </c:manualLayout>
      </c:layout>
      <c:overlay val="0"/>
    </c:title>
    <c:autoTitleDeleted val="0"/>
    <c:plotArea>
      <c:layout>
        <c:manualLayout>
          <c:layoutTarget val="inner"/>
          <c:xMode val="edge"/>
          <c:yMode val="edge"/>
          <c:x val="0.134472255417137"/>
          <c:y val="0.112617634970043"/>
          <c:w val="0.84355514812207699"/>
          <c:h val="0.80660296791664898"/>
        </c:manualLayout>
      </c:layout>
      <c:barChart>
        <c:barDir val="col"/>
        <c:grouping val="clustered"/>
        <c:varyColors val="0"/>
        <c:ser>
          <c:idx val="0"/>
          <c:order val="0"/>
          <c:tx>
            <c:strRef>
              <c:f>'Sheet1 (2)'!$B$2</c:f>
              <c:strCache>
                <c:ptCount val="1"/>
                <c:pt idx="0">
                  <c:v>WDA-SMACOF</c:v>
                </c:pt>
              </c:strCache>
            </c:strRef>
          </c:tx>
          <c:spPr>
            <a:pattFill prst="pct60">
              <a:fgClr>
                <a:schemeClr val="tx2"/>
              </a:fgClr>
              <a:bgClr>
                <a:schemeClr val="bg1"/>
              </a:bgClr>
            </a:pattFill>
          </c:spPr>
          <c:invertIfNegative val="0"/>
          <c:errBars>
            <c:errBarType val="both"/>
            <c:errValType val="cust"/>
            <c:noEndCap val="0"/>
            <c:plus>
              <c:numLit>
                <c:ptCount val="0"/>
              </c:numLit>
            </c:plus>
            <c:minus>
              <c:numLit>
                <c:ptCount val="0"/>
              </c:numLit>
            </c:minus>
          </c:errBars>
          <c:cat>
            <c:strRef>
              <c:f>'Sheet1 (2)'!$A$3:$A$5</c:f>
              <c:strCache>
                <c:ptCount val="3"/>
                <c:pt idx="0">
                  <c:v>MSA</c:v>
                </c:pt>
                <c:pt idx="1">
                  <c:v>SWG</c:v>
                </c:pt>
                <c:pt idx="2">
                  <c:v>NW</c:v>
                </c:pt>
              </c:strCache>
            </c:strRef>
          </c:cat>
          <c:val>
            <c:numRef>
              <c:f>'Sheet1 (2)'!$B$3:$B$5</c:f>
              <c:numCache>
                <c:formatCode>General</c:formatCode>
                <c:ptCount val="3"/>
                <c:pt idx="0">
                  <c:v>19.032437461799201</c:v>
                </c:pt>
                <c:pt idx="1">
                  <c:v>20.772913820354091</c:v>
                </c:pt>
                <c:pt idx="2">
                  <c:v>22.3003502946972</c:v>
                </c:pt>
              </c:numCache>
            </c:numRef>
          </c:val>
          <c:extLst>
            <c:ext xmlns:c16="http://schemas.microsoft.com/office/drawing/2014/chart" uri="{C3380CC4-5D6E-409C-BE32-E72D297353CC}">
              <c16:uniqueId val="{00000000-AB55-4C72-9264-FE4E411DC9AE}"/>
            </c:ext>
          </c:extLst>
        </c:ser>
        <c:ser>
          <c:idx val="1"/>
          <c:order val="1"/>
          <c:tx>
            <c:strRef>
              <c:f>'Sheet1 (2)'!$C$2</c:f>
              <c:strCache>
                <c:ptCount val="1"/>
                <c:pt idx="0">
                  <c:v>LMA</c:v>
                </c:pt>
              </c:strCache>
            </c:strRef>
          </c:tx>
          <c:spPr>
            <a:pattFill prst="dkDnDiag">
              <a:fgClr>
                <a:srgbClr val="C0504D">
                  <a:lumMod val="75000"/>
                </a:srgbClr>
              </a:fgClr>
              <a:bgClr>
                <a:sysClr val="window" lastClr="FFFFFF"/>
              </a:bgClr>
            </a:pattFill>
          </c:spPr>
          <c:invertIfNegative val="0"/>
          <c:errBars>
            <c:errBarType val="both"/>
            <c:errValType val="cust"/>
            <c:noEndCap val="0"/>
            <c:plus>
              <c:numLit>
                <c:ptCount val="0"/>
              </c:numLit>
            </c:plus>
            <c:minus>
              <c:numLit>
                <c:ptCount val="0"/>
              </c:numLit>
            </c:minus>
          </c:errBars>
          <c:cat>
            <c:strRef>
              <c:f>'Sheet1 (2)'!$A$3:$A$5</c:f>
              <c:strCache>
                <c:ptCount val="3"/>
                <c:pt idx="0">
                  <c:v>MSA</c:v>
                </c:pt>
                <c:pt idx="1">
                  <c:v>SWG</c:v>
                </c:pt>
                <c:pt idx="2">
                  <c:v>NW</c:v>
                </c:pt>
              </c:strCache>
            </c:strRef>
          </c:cat>
          <c:val>
            <c:numRef>
              <c:f>'Sheet1 (2)'!$C$3:$C$5</c:f>
              <c:numCache>
                <c:formatCode>General</c:formatCode>
                <c:ptCount val="3"/>
                <c:pt idx="0">
                  <c:v>23.995624087197989</c:v>
                </c:pt>
                <c:pt idx="1">
                  <c:v>23.6006811032603</c:v>
                </c:pt>
                <c:pt idx="2">
                  <c:v>25.970287922203699</c:v>
                </c:pt>
              </c:numCache>
            </c:numRef>
          </c:val>
          <c:extLst>
            <c:ext xmlns:c16="http://schemas.microsoft.com/office/drawing/2014/chart" uri="{C3380CC4-5D6E-409C-BE32-E72D297353CC}">
              <c16:uniqueId val="{00000001-AB55-4C72-9264-FE4E411DC9AE}"/>
            </c:ext>
          </c:extLst>
        </c:ser>
        <c:ser>
          <c:idx val="2"/>
          <c:order val="2"/>
          <c:tx>
            <c:strRef>
              <c:f>'Sheet1 (2)'!$D$2</c:f>
              <c:strCache>
                <c:ptCount val="1"/>
                <c:pt idx="0">
                  <c:v>EM-SMACOF</c:v>
                </c:pt>
              </c:strCache>
            </c:strRef>
          </c:tx>
          <c:spPr>
            <a:pattFill prst="dkVert">
              <a:fgClr>
                <a:schemeClr val="accent3">
                  <a:lumMod val="60000"/>
                  <a:lumOff val="40000"/>
                </a:schemeClr>
              </a:fgClr>
              <a:bgClr>
                <a:schemeClr val="bg1"/>
              </a:bgClr>
            </a:pattFill>
          </c:spPr>
          <c:invertIfNegative val="0"/>
          <c:errBars>
            <c:errBarType val="both"/>
            <c:errValType val="cust"/>
            <c:noEndCap val="0"/>
            <c:plus>
              <c:numLit>
                <c:ptCount val="0"/>
              </c:numLit>
            </c:plus>
            <c:minus>
              <c:numLit>
                <c:ptCount val="0"/>
              </c:numLit>
            </c:minus>
          </c:errBars>
          <c:cat>
            <c:strRef>
              <c:f>'Sheet1 (2)'!$A$3:$A$5</c:f>
              <c:strCache>
                <c:ptCount val="3"/>
                <c:pt idx="0">
                  <c:v>MSA</c:v>
                </c:pt>
                <c:pt idx="1">
                  <c:v>SWG</c:v>
                </c:pt>
                <c:pt idx="2">
                  <c:v>NW</c:v>
                </c:pt>
              </c:strCache>
            </c:strRef>
          </c:cat>
          <c:val>
            <c:numRef>
              <c:f>'Sheet1 (2)'!$D$3:$D$5</c:f>
              <c:numCache>
                <c:formatCode>General</c:formatCode>
                <c:ptCount val="3"/>
                <c:pt idx="0">
                  <c:v>20.462291812357581</c:v>
                </c:pt>
                <c:pt idx="1">
                  <c:v>22.0393676912256</c:v>
                </c:pt>
                <c:pt idx="2">
                  <c:v>25.831664533408109</c:v>
                </c:pt>
              </c:numCache>
            </c:numRef>
          </c:val>
          <c:extLst>
            <c:ext xmlns:c16="http://schemas.microsoft.com/office/drawing/2014/chart" uri="{C3380CC4-5D6E-409C-BE32-E72D297353CC}">
              <c16:uniqueId val="{00000002-AB55-4C72-9264-FE4E411DC9AE}"/>
            </c:ext>
          </c:extLst>
        </c:ser>
        <c:dLbls>
          <c:showLegendKey val="0"/>
          <c:showVal val="0"/>
          <c:showCatName val="0"/>
          <c:showSerName val="0"/>
          <c:showPercent val="0"/>
          <c:showBubbleSize val="0"/>
        </c:dLbls>
        <c:gapWidth val="150"/>
        <c:axId val="315250864"/>
        <c:axId val="315251256"/>
      </c:barChart>
      <c:catAx>
        <c:axId val="315250864"/>
        <c:scaling>
          <c:orientation val="minMax"/>
        </c:scaling>
        <c:delete val="0"/>
        <c:axPos val="b"/>
        <c:numFmt formatCode="General" sourceLinked="0"/>
        <c:majorTickMark val="out"/>
        <c:minorTickMark val="none"/>
        <c:tickLblPos val="nextTo"/>
        <c:crossAx val="315251256"/>
        <c:crosses val="autoZero"/>
        <c:auto val="1"/>
        <c:lblAlgn val="ctr"/>
        <c:lblOffset val="0"/>
        <c:noMultiLvlLbl val="0"/>
      </c:catAx>
      <c:valAx>
        <c:axId val="315251256"/>
        <c:scaling>
          <c:orientation val="minMax"/>
        </c:scaling>
        <c:delete val="0"/>
        <c:axPos val="l"/>
        <c:majorGridlines>
          <c:spPr>
            <a:ln w="6350">
              <a:prstDash val="dash"/>
            </a:ln>
          </c:spPr>
        </c:majorGridlines>
        <c:title>
          <c:tx>
            <c:rich>
              <a:bodyPr rot="-5400000" vert="horz"/>
              <a:lstStyle/>
              <a:p>
                <a:pPr>
                  <a:defRPr/>
                </a:pPr>
                <a:r>
                  <a:rPr lang="en-US"/>
                  <a:t>Sum of Branches</a:t>
                </a:r>
              </a:p>
            </c:rich>
          </c:tx>
          <c:overlay val="0"/>
        </c:title>
        <c:numFmt formatCode="General" sourceLinked="1"/>
        <c:majorTickMark val="out"/>
        <c:minorTickMark val="none"/>
        <c:tickLblPos val="nextTo"/>
        <c:crossAx val="315250864"/>
        <c:crosses val="autoZero"/>
        <c:crossBetween val="between"/>
      </c:valAx>
    </c:plotArea>
    <c:legend>
      <c:legendPos val="r"/>
      <c:layout>
        <c:manualLayout>
          <c:xMode val="edge"/>
          <c:yMode val="edge"/>
          <c:x val="0.12680883639545101"/>
          <c:y val="0.110220074928072"/>
          <c:w val="0.70339830634378298"/>
          <c:h val="0.105949256342957"/>
        </c:manualLayout>
      </c:layout>
      <c:overlay val="0"/>
    </c:legend>
    <c:plotVisOnly val="1"/>
    <c:dispBlanksAs val="gap"/>
    <c:showDLblsOverMax val="0"/>
  </c:chart>
  <c:spPr>
    <a:ln>
      <a:noFill/>
    </a:ln>
  </c:spPr>
  <c:txPr>
    <a:bodyPr/>
    <a:lstStyle/>
    <a:p>
      <a:pPr>
        <a:defRPr>
          <a:latin typeface="+mj-lt"/>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en-US"/>
              <a:t>Sum of Branches on 999nts Data </a:t>
            </a:r>
          </a:p>
        </c:rich>
      </c:tx>
      <c:layout>
        <c:manualLayout>
          <c:xMode val="edge"/>
          <c:yMode val="edge"/>
          <c:x val="0.22103667436852409"/>
          <c:y val="0"/>
        </c:manualLayout>
      </c:layout>
      <c:overlay val="0"/>
    </c:title>
    <c:autoTitleDeleted val="0"/>
    <c:plotArea>
      <c:layout>
        <c:manualLayout>
          <c:layoutTarget val="inner"/>
          <c:xMode val="edge"/>
          <c:yMode val="edge"/>
          <c:x val="0.134472255417137"/>
          <c:y val="0.112617634970043"/>
          <c:w val="0.84355514812207699"/>
          <c:h val="0.80660296791664898"/>
        </c:manualLayout>
      </c:layout>
      <c:barChart>
        <c:barDir val="col"/>
        <c:grouping val="clustered"/>
        <c:varyColors val="0"/>
        <c:ser>
          <c:idx val="0"/>
          <c:order val="0"/>
          <c:tx>
            <c:strRef>
              <c:f>'Sheet1 (2)'!$B$8</c:f>
              <c:strCache>
                <c:ptCount val="1"/>
                <c:pt idx="0">
                  <c:v>WDA-SMACOF</c:v>
                </c:pt>
              </c:strCache>
            </c:strRef>
          </c:tx>
          <c:spPr>
            <a:pattFill prst="pct60">
              <a:fgClr>
                <a:schemeClr val="tx2"/>
              </a:fgClr>
              <a:bgClr>
                <a:schemeClr val="bg1"/>
              </a:bgClr>
            </a:pattFill>
          </c:spPr>
          <c:invertIfNegative val="0"/>
          <c:errBars>
            <c:errBarType val="both"/>
            <c:errValType val="cust"/>
            <c:noEndCap val="0"/>
            <c:plus>
              <c:numLit>
                <c:ptCount val="0"/>
              </c:numLit>
            </c:plus>
            <c:minus>
              <c:numLit>
                <c:ptCount val="0"/>
              </c:numLit>
            </c:minus>
          </c:errBars>
          <c:cat>
            <c:strRef>
              <c:f>'Sheet1 (2)'!$A$9:$A$11</c:f>
              <c:strCache>
                <c:ptCount val="3"/>
                <c:pt idx="0">
                  <c:v>MSA</c:v>
                </c:pt>
                <c:pt idx="1">
                  <c:v>SWG</c:v>
                </c:pt>
                <c:pt idx="2">
                  <c:v>NW</c:v>
                </c:pt>
              </c:strCache>
            </c:strRef>
          </c:cat>
          <c:val>
            <c:numRef>
              <c:f>'Sheet1 (2)'!$B$9:$B$11</c:f>
              <c:numCache>
                <c:formatCode>General</c:formatCode>
                <c:ptCount val="3"/>
                <c:pt idx="0">
                  <c:v>13.6243097261038</c:v>
                </c:pt>
                <c:pt idx="1">
                  <c:v>12.751226176216999</c:v>
                </c:pt>
                <c:pt idx="2">
                  <c:v>14.2486197449667</c:v>
                </c:pt>
              </c:numCache>
            </c:numRef>
          </c:val>
          <c:extLst>
            <c:ext xmlns:c16="http://schemas.microsoft.com/office/drawing/2014/chart" uri="{C3380CC4-5D6E-409C-BE32-E72D297353CC}">
              <c16:uniqueId val="{00000000-E964-43B9-B64B-108094FEABEB}"/>
            </c:ext>
          </c:extLst>
        </c:ser>
        <c:ser>
          <c:idx val="1"/>
          <c:order val="1"/>
          <c:tx>
            <c:strRef>
              <c:f>'Sheet1 (2)'!$C$8</c:f>
              <c:strCache>
                <c:ptCount val="1"/>
                <c:pt idx="0">
                  <c:v>LMA</c:v>
                </c:pt>
              </c:strCache>
            </c:strRef>
          </c:tx>
          <c:spPr>
            <a:pattFill prst="dkDnDiag">
              <a:fgClr>
                <a:srgbClr val="C0504D">
                  <a:lumMod val="75000"/>
                </a:srgbClr>
              </a:fgClr>
              <a:bgClr>
                <a:sysClr val="window" lastClr="FFFFFF"/>
              </a:bgClr>
            </a:pattFill>
          </c:spPr>
          <c:invertIfNegative val="0"/>
          <c:errBars>
            <c:errBarType val="both"/>
            <c:errValType val="cust"/>
            <c:noEndCap val="0"/>
            <c:plus>
              <c:numLit>
                <c:ptCount val="0"/>
              </c:numLit>
            </c:plus>
            <c:minus>
              <c:numLit>
                <c:ptCount val="0"/>
              </c:numLit>
            </c:minus>
          </c:errBars>
          <c:cat>
            <c:strRef>
              <c:f>'Sheet1 (2)'!$A$9:$A$11</c:f>
              <c:strCache>
                <c:ptCount val="3"/>
                <c:pt idx="0">
                  <c:v>MSA</c:v>
                </c:pt>
                <c:pt idx="1">
                  <c:v>SWG</c:v>
                </c:pt>
                <c:pt idx="2">
                  <c:v>NW</c:v>
                </c:pt>
              </c:strCache>
            </c:strRef>
          </c:cat>
          <c:val>
            <c:numRef>
              <c:f>'Sheet1 (2)'!$C$9:$C$11</c:f>
              <c:numCache>
                <c:formatCode>General</c:formatCode>
                <c:ptCount val="3"/>
                <c:pt idx="0">
                  <c:v>16.361304378719701</c:v>
                </c:pt>
                <c:pt idx="1">
                  <c:v>19.985503733914289</c:v>
                </c:pt>
                <c:pt idx="2">
                  <c:v>22.888717448739889</c:v>
                </c:pt>
              </c:numCache>
            </c:numRef>
          </c:val>
          <c:extLst>
            <c:ext xmlns:c16="http://schemas.microsoft.com/office/drawing/2014/chart" uri="{C3380CC4-5D6E-409C-BE32-E72D297353CC}">
              <c16:uniqueId val="{00000001-E964-43B9-B64B-108094FEABEB}"/>
            </c:ext>
          </c:extLst>
        </c:ser>
        <c:ser>
          <c:idx val="2"/>
          <c:order val="2"/>
          <c:tx>
            <c:strRef>
              <c:f>'Sheet1 (2)'!$D$8</c:f>
              <c:strCache>
                <c:ptCount val="1"/>
                <c:pt idx="0">
                  <c:v>EM-SMACOF</c:v>
                </c:pt>
              </c:strCache>
            </c:strRef>
          </c:tx>
          <c:spPr>
            <a:pattFill prst="dkVert">
              <a:fgClr>
                <a:schemeClr val="accent3">
                  <a:lumMod val="60000"/>
                  <a:lumOff val="40000"/>
                </a:schemeClr>
              </a:fgClr>
              <a:bgClr>
                <a:schemeClr val="bg1"/>
              </a:bgClr>
            </a:pattFill>
          </c:spPr>
          <c:invertIfNegative val="0"/>
          <c:errBars>
            <c:errBarType val="both"/>
            <c:errValType val="cust"/>
            <c:noEndCap val="0"/>
            <c:plus>
              <c:numLit>
                <c:ptCount val="0"/>
              </c:numLit>
            </c:plus>
            <c:minus>
              <c:numLit>
                <c:ptCount val="0"/>
              </c:numLit>
            </c:minus>
          </c:errBars>
          <c:cat>
            <c:strRef>
              <c:f>'Sheet1 (2)'!$A$9:$A$11</c:f>
              <c:strCache>
                <c:ptCount val="3"/>
                <c:pt idx="0">
                  <c:v>MSA</c:v>
                </c:pt>
                <c:pt idx="1">
                  <c:v>SWG</c:v>
                </c:pt>
                <c:pt idx="2">
                  <c:v>NW</c:v>
                </c:pt>
              </c:strCache>
            </c:strRef>
          </c:cat>
          <c:val>
            <c:numRef>
              <c:f>'Sheet1 (2)'!$D$9:$D$11</c:f>
              <c:numCache>
                <c:formatCode>General</c:formatCode>
                <c:ptCount val="3"/>
                <c:pt idx="0">
                  <c:v>18.735243367558699</c:v>
                </c:pt>
                <c:pt idx="1">
                  <c:v>17.41267457506628</c:v>
                </c:pt>
                <c:pt idx="2">
                  <c:v>22.434173390322002</c:v>
                </c:pt>
              </c:numCache>
            </c:numRef>
          </c:val>
          <c:extLst>
            <c:ext xmlns:c16="http://schemas.microsoft.com/office/drawing/2014/chart" uri="{C3380CC4-5D6E-409C-BE32-E72D297353CC}">
              <c16:uniqueId val="{00000002-E964-43B9-B64B-108094FEABEB}"/>
            </c:ext>
          </c:extLst>
        </c:ser>
        <c:dLbls>
          <c:showLegendKey val="0"/>
          <c:showVal val="0"/>
          <c:showCatName val="0"/>
          <c:showSerName val="0"/>
          <c:showPercent val="0"/>
          <c:showBubbleSize val="0"/>
        </c:dLbls>
        <c:gapWidth val="150"/>
        <c:axId val="313138800"/>
        <c:axId val="365423664"/>
      </c:barChart>
      <c:catAx>
        <c:axId val="313138800"/>
        <c:scaling>
          <c:orientation val="minMax"/>
        </c:scaling>
        <c:delete val="0"/>
        <c:axPos val="b"/>
        <c:numFmt formatCode="General" sourceLinked="0"/>
        <c:majorTickMark val="out"/>
        <c:minorTickMark val="none"/>
        <c:tickLblPos val="nextTo"/>
        <c:crossAx val="365423664"/>
        <c:crosses val="autoZero"/>
        <c:auto val="1"/>
        <c:lblAlgn val="ctr"/>
        <c:lblOffset val="0"/>
        <c:noMultiLvlLbl val="0"/>
      </c:catAx>
      <c:valAx>
        <c:axId val="365423664"/>
        <c:scaling>
          <c:orientation val="minMax"/>
        </c:scaling>
        <c:delete val="0"/>
        <c:axPos val="l"/>
        <c:majorGridlines>
          <c:spPr>
            <a:ln w="6350">
              <a:prstDash val="dash"/>
            </a:ln>
          </c:spPr>
        </c:majorGridlines>
        <c:title>
          <c:tx>
            <c:rich>
              <a:bodyPr rot="-5400000" vert="horz"/>
              <a:lstStyle/>
              <a:p>
                <a:pPr>
                  <a:defRPr/>
                </a:pPr>
                <a:r>
                  <a:rPr lang="en-US"/>
                  <a:t>Sum of Branches</a:t>
                </a:r>
              </a:p>
            </c:rich>
          </c:tx>
          <c:overlay val="0"/>
        </c:title>
        <c:numFmt formatCode="General" sourceLinked="1"/>
        <c:majorTickMark val="out"/>
        <c:minorTickMark val="none"/>
        <c:tickLblPos val="nextTo"/>
        <c:crossAx val="313138800"/>
        <c:crosses val="autoZero"/>
        <c:crossBetween val="between"/>
      </c:valAx>
    </c:plotArea>
    <c:legend>
      <c:legendPos val="r"/>
      <c:layout>
        <c:manualLayout>
          <c:xMode val="edge"/>
          <c:yMode val="edge"/>
          <c:x val="0.12680883639545101"/>
          <c:y val="0.110220074928072"/>
          <c:w val="0.65504053659959205"/>
          <c:h val="0.105949256342957"/>
        </c:manualLayout>
      </c:layout>
      <c:overlay val="0"/>
    </c:legend>
    <c:plotVisOnly val="1"/>
    <c:dispBlanksAs val="gap"/>
    <c:showDLblsOverMax val="0"/>
  </c:chart>
  <c:spPr>
    <a:ln>
      <a:noFill/>
    </a:ln>
  </c:spPr>
  <c:txPr>
    <a:bodyPr/>
    <a:lstStyle/>
    <a:p>
      <a:pPr>
        <a:defRPr>
          <a:latin typeface="+mj-lt"/>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0.2014</cdr:x>
      <cdr:y>0.63075</cdr:y>
    </cdr:from>
    <cdr:to>
      <cdr:x>0.39217</cdr:x>
      <cdr:y>0.70021</cdr:y>
    </cdr:to>
    <cdr:sp macro="" textlink="">
      <cdr:nvSpPr>
        <cdr:cNvPr id="2" name="TextBox 1"/>
        <cdr:cNvSpPr txBox="1"/>
      </cdr:nvSpPr>
      <cdr:spPr>
        <a:xfrm xmlns:a="http://schemas.openxmlformats.org/drawingml/2006/main">
          <a:off x="1850232" y="2940844"/>
          <a:ext cx="1752600" cy="32385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solidFill>
                <a:sysClr val="windowText" lastClr="000000"/>
              </a:solidFill>
            </a:rPr>
            <a:t>Start Sponge DAVS(2)</a:t>
          </a:r>
        </a:p>
      </cdr:txBody>
    </cdr:sp>
  </cdr:relSizeAnchor>
  <cdr:relSizeAnchor xmlns:cdr="http://schemas.openxmlformats.org/drawingml/2006/chartDrawing">
    <cdr:from>
      <cdr:x>0.45853</cdr:x>
      <cdr:y>0.76149</cdr:y>
    </cdr:from>
    <cdr:to>
      <cdr:x>0.66184</cdr:x>
      <cdr:y>0.83095</cdr:y>
    </cdr:to>
    <cdr:sp macro="" textlink="">
      <cdr:nvSpPr>
        <cdr:cNvPr id="3" name="TextBox 2"/>
        <cdr:cNvSpPr txBox="1"/>
      </cdr:nvSpPr>
      <cdr:spPr>
        <a:xfrm xmlns:a="http://schemas.openxmlformats.org/drawingml/2006/main">
          <a:off x="4212432" y="3550444"/>
          <a:ext cx="1867793" cy="32385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solidFill>
                <a:sysClr val="windowText" lastClr="000000"/>
              </a:solidFill>
            </a:rPr>
            <a:t>Add Close Cluster Check</a:t>
          </a:r>
        </a:p>
      </cdr:txBody>
    </cdr:sp>
  </cdr:relSizeAnchor>
  <cdr:relSizeAnchor xmlns:cdr="http://schemas.openxmlformats.org/drawingml/2006/chartDrawing">
    <cdr:from>
      <cdr:x>0.63271</cdr:x>
      <cdr:y>0.66343</cdr:y>
    </cdr:from>
    <cdr:to>
      <cdr:x>0.86942</cdr:x>
      <cdr:y>0.73289</cdr:y>
    </cdr:to>
    <cdr:sp macro="" textlink="">
      <cdr:nvSpPr>
        <cdr:cNvPr id="4" name="TextBox 3"/>
        <cdr:cNvSpPr txBox="1"/>
      </cdr:nvSpPr>
      <cdr:spPr>
        <a:xfrm xmlns:a="http://schemas.openxmlformats.org/drawingml/2006/main">
          <a:off x="5812632" y="3093244"/>
          <a:ext cx="2174615" cy="32385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solidFill>
                <a:sysClr val="windowText" lastClr="000000"/>
              </a:solidFill>
            </a:rPr>
            <a:t>Sponge Reaches final value</a:t>
          </a:r>
        </a:p>
      </cdr:txBody>
    </cdr:sp>
  </cdr:relSizeAnchor>
  <cdr:relSizeAnchor xmlns:cdr="http://schemas.openxmlformats.org/drawingml/2006/chartDrawing">
    <cdr:from>
      <cdr:x>0.49171</cdr:x>
      <cdr:y>0.66343</cdr:y>
    </cdr:from>
    <cdr:to>
      <cdr:x>0.50829</cdr:x>
      <cdr:y>0.76149</cdr:y>
    </cdr:to>
    <cdr:cxnSp macro="">
      <cdr:nvCxnSpPr>
        <cdr:cNvPr id="6" name="Straight Arrow Connector 5"/>
        <cdr:cNvCxnSpPr/>
      </cdr:nvCxnSpPr>
      <cdr:spPr>
        <a:xfrm xmlns:a="http://schemas.openxmlformats.org/drawingml/2006/main" flipV="1">
          <a:off x="4517232" y="3093244"/>
          <a:ext cx="152400" cy="457200"/>
        </a:xfrm>
        <a:prstGeom xmlns:a="http://schemas.openxmlformats.org/drawingml/2006/main" prst="straightConnector1">
          <a:avLst/>
        </a:prstGeom>
        <a:ln xmlns:a="http://schemas.openxmlformats.org/drawingml/2006/main" w="3810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0.48341</cdr:x>
      <cdr:y>0.58172</cdr:y>
    </cdr:from>
    <cdr:to>
      <cdr:x>0.50829</cdr:x>
      <cdr:y>0.76149</cdr:y>
    </cdr:to>
    <cdr:cxnSp macro="">
      <cdr:nvCxnSpPr>
        <cdr:cNvPr id="8" name="Straight Arrow Connector 7"/>
        <cdr:cNvCxnSpPr/>
      </cdr:nvCxnSpPr>
      <cdr:spPr>
        <a:xfrm xmlns:a="http://schemas.openxmlformats.org/drawingml/2006/main" flipV="1">
          <a:off x="4441032" y="2712244"/>
          <a:ext cx="228600" cy="838200"/>
        </a:xfrm>
        <a:prstGeom xmlns:a="http://schemas.openxmlformats.org/drawingml/2006/main" prst="straightConnector1">
          <a:avLst/>
        </a:prstGeom>
        <a:ln xmlns:a="http://schemas.openxmlformats.org/drawingml/2006/main" w="3810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0.40047</cdr:x>
      <cdr:y>0.66343</cdr:y>
    </cdr:from>
    <cdr:to>
      <cdr:x>0.45023</cdr:x>
      <cdr:y>0.66343</cdr:y>
    </cdr:to>
    <cdr:cxnSp macro="">
      <cdr:nvCxnSpPr>
        <cdr:cNvPr id="10" name="Straight Arrow Connector 9"/>
        <cdr:cNvCxnSpPr/>
      </cdr:nvCxnSpPr>
      <cdr:spPr>
        <a:xfrm xmlns:a="http://schemas.openxmlformats.org/drawingml/2006/main">
          <a:off x="3679032" y="3093244"/>
          <a:ext cx="457200" cy="0"/>
        </a:xfrm>
        <a:prstGeom xmlns:a="http://schemas.openxmlformats.org/drawingml/2006/main" prst="straightConnector1">
          <a:avLst/>
        </a:prstGeom>
        <a:ln xmlns:a="http://schemas.openxmlformats.org/drawingml/2006/main" w="3810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0.57465</cdr:x>
      <cdr:y>0.63075</cdr:y>
    </cdr:from>
    <cdr:to>
      <cdr:x>0.6493</cdr:x>
      <cdr:y>0.66343</cdr:y>
    </cdr:to>
    <cdr:cxnSp macro="">
      <cdr:nvCxnSpPr>
        <cdr:cNvPr id="13" name="Straight Arrow Connector 12"/>
        <cdr:cNvCxnSpPr/>
      </cdr:nvCxnSpPr>
      <cdr:spPr>
        <a:xfrm xmlns:a="http://schemas.openxmlformats.org/drawingml/2006/main" flipH="1" flipV="1">
          <a:off x="5279232" y="2940844"/>
          <a:ext cx="685800" cy="152400"/>
        </a:xfrm>
        <a:prstGeom xmlns:a="http://schemas.openxmlformats.org/drawingml/2006/main" prst="straightConnector1">
          <a:avLst/>
        </a:prstGeom>
        <a:ln xmlns:a="http://schemas.openxmlformats.org/drawingml/2006/main" w="3810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i="0">
                <a:latin typeface="Arial" pitchFamily="-111" charset="0"/>
                <a:ea typeface="ＭＳ Ｐゴシック" pitchFamily="-111" charset="-128"/>
                <a:cs typeface="ＭＳ Ｐゴシック" pitchFamily="-111" charset="-128"/>
              </a:defRPr>
            </a:lvl1pPr>
          </a:lstStyle>
          <a:p>
            <a:pPr>
              <a:defRPr/>
            </a:pPr>
            <a:endParaRPr lang="en-US"/>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i="0">
                <a:latin typeface="Arial" pitchFamily="-111" charset="0"/>
                <a:ea typeface="ＭＳ Ｐゴシック" pitchFamily="-111" charset="-128"/>
                <a:cs typeface="ＭＳ Ｐゴシック" pitchFamily="-111" charset="-128"/>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i="0">
                <a:latin typeface="Arial" pitchFamily="-111" charset="0"/>
                <a:ea typeface="ＭＳ Ｐゴシック" pitchFamily="-111" charset="-128"/>
                <a:cs typeface="ＭＳ Ｐゴシック" pitchFamily="-111" charset="-128"/>
              </a:defRPr>
            </a:lvl1pPr>
          </a:lstStyle>
          <a:p>
            <a:pPr>
              <a:defRPr/>
            </a:pPr>
            <a:endParaRPr lang="en-US"/>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i="0"/>
            </a:lvl1pPr>
          </a:lstStyle>
          <a:p>
            <a:pPr>
              <a:defRPr/>
            </a:pPr>
            <a:fld id="{63723C24-93D1-4A66-9504-E6BD833B167B}" type="slidenum">
              <a:rPr lang="en-US" altLang="en-US"/>
              <a:pPr>
                <a:defRPr/>
              </a:pPr>
              <a:t>‹#›</a:t>
            </a:fld>
            <a:endParaRPr lang="en-US" altLang="en-US"/>
          </a:p>
        </p:txBody>
      </p:sp>
    </p:spTree>
    <p:extLst>
      <p:ext uri="{BB962C8B-B14F-4D97-AF65-F5344CB8AC3E}">
        <p14:creationId xmlns:p14="http://schemas.microsoft.com/office/powerpoint/2010/main" val="9068306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pPr/>
              <a:t>4</a:t>
            </a:fld>
            <a:endParaRPr lang="en-US"/>
          </a:p>
        </p:txBody>
      </p:sp>
    </p:spTree>
    <p:extLst>
      <p:ext uri="{BB962C8B-B14F-4D97-AF65-F5344CB8AC3E}">
        <p14:creationId xmlns:p14="http://schemas.microsoft.com/office/powerpoint/2010/main" val="2327609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1A5469-3BA9-4E3F-8F72-321B49366BE1}" type="slidenum">
              <a:rPr lang="en-US" smtClean="0"/>
              <a:t>56</a:t>
            </a:fld>
            <a:endParaRPr lang="en-US"/>
          </a:p>
        </p:txBody>
      </p:sp>
    </p:spTree>
    <p:extLst>
      <p:ext uri="{BB962C8B-B14F-4D97-AF65-F5344CB8AC3E}">
        <p14:creationId xmlns:p14="http://schemas.microsoft.com/office/powerpoint/2010/main" val="2122938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70173B2-124D-4BC8-AF9F-167E85A21D5D}" type="slidenum">
              <a:rPr lang="en-US" smtClean="0"/>
              <a:pPr>
                <a:defRPr/>
              </a:pPr>
              <a:t>5</a:t>
            </a:fld>
            <a:endParaRPr lang="en-US"/>
          </a:p>
        </p:txBody>
      </p:sp>
    </p:spTree>
    <p:extLst>
      <p:ext uri="{BB962C8B-B14F-4D97-AF65-F5344CB8AC3E}">
        <p14:creationId xmlns:p14="http://schemas.microsoft.com/office/powerpoint/2010/main" val="1008583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70173B2-124D-4BC8-AF9F-167E85A21D5D}"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3699165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0188" indent="-230188">
              <a:lnSpc>
                <a:spcPct val="85000"/>
              </a:lnSpc>
              <a:spcBef>
                <a:spcPct val="15000"/>
              </a:spcBef>
              <a:buFont typeface="Wingdings" pitchFamily="2" charset="2"/>
              <a:buChar char="§"/>
            </a:pPr>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7</a:t>
            </a:fld>
            <a:endParaRPr lang="en-US"/>
          </a:p>
        </p:txBody>
      </p:sp>
    </p:spTree>
    <p:extLst>
      <p:ext uri="{BB962C8B-B14F-4D97-AF65-F5344CB8AC3E}">
        <p14:creationId xmlns:p14="http://schemas.microsoft.com/office/powerpoint/2010/main" val="2975985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pPr/>
              <a:t>29</a:t>
            </a:fld>
            <a:endParaRPr lang="en-US"/>
          </a:p>
        </p:txBody>
      </p:sp>
    </p:spTree>
    <p:extLst>
      <p:ext uri="{BB962C8B-B14F-4D97-AF65-F5344CB8AC3E}">
        <p14:creationId xmlns:p14="http://schemas.microsoft.com/office/powerpoint/2010/main" val="400069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23900" algn="l"/>
                <a:tab pos="1447800" algn="l"/>
                <a:tab pos="2171700" algn="l"/>
                <a:tab pos="2895600" algn="l"/>
              </a:tabLst>
              <a:defRPr>
                <a:solidFill>
                  <a:schemeClr val="tx1"/>
                </a:solidFill>
                <a:latin typeface="Arial" panose="020B0604020202020204" pitchFamily="34" charset="0"/>
              </a:defRPr>
            </a:lvl1pPr>
            <a:lvl2pPr eaLnBrk="0">
              <a:tabLst>
                <a:tab pos="723900" algn="l"/>
                <a:tab pos="1447800" algn="l"/>
                <a:tab pos="2171700" algn="l"/>
                <a:tab pos="2895600" algn="l"/>
              </a:tabLst>
              <a:defRPr>
                <a:solidFill>
                  <a:schemeClr val="tx1"/>
                </a:solidFill>
                <a:latin typeface="Arial" panose="020B0604020202020204" pitchFamily="34" charset="0"/>
              </a:defRPr>
            </a:lvl2pPr>
            <a:lvl3pPr eaLnBrk="0">
              <a:tabLst>
                <a:tab pos="723900" algn="l"/>
                <a:tab pos="1447800" algn="l"/>
                <a:tab pos="2171700" algn="l"/>
                <a:tab pos="2895600" algn="l"/>
              </a:tabLst>
              <a:defRPr>
                <a:solidFill>
                  <a:schemeClr val="tx1"/>
                </a:solidFill>
                <a:latin typeface="Arial" panose="020B0604020202020204" pitchFamily="34" charset="0"/>
              </a:defRPr>
            </a:lvl3pPr>
            <a:lvl4pPr eaLnBrk="0">
              <a:tabLst>
                <a:tab pos="723900" algn="l"/>
                <a:tab pos="1447800" algn="l"/>
                <a:tab pos="2171700" algn="l"/>
                <a:tab pos="2895600" algn="l"/>
              </a:tabLst>
              <a:defRPr>
                <a:solidFill>
                  <a:schemeClr val="tx1"/>
                </a:solidFill>
                <a:latin typeface="Arial" panose="020B0604020202020204" pitchFamily="34" charset="0"/>
              </a:defRPr>
            </a:lvl4pPr>
            <a:lvl5pPr eaLnBrk="0">
              <a:tabLst>
                <a:tab pos="723900" algn="l"/>
                <a:tab pos="1447800" algn="l"/>
                <a:tab pos="2171700" algn="l"/>
                <a:tab pos="2895600" algn="l"/>
              </a:tabLst>
              <a:defRPr>
                <a:solidFill>
                  <a:schemeClr val="tx1"/>
                </a:solidFill>
                <a:latin typeface="Arial" panose="020B0604020202020204" pitchFamily="34"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defRPr>
            </a:lvl9pPr>
          </a:lstStyle>
          <a:p>
            <a:pPr eaLnBrk="1"/>
            <a:fld id="{BF5851CB-82FA-415F-BEA0-1FB8CA8D59CB}" type="slidenum">
              <a:rPr lang="en-US">
                <a:solidFill>
                  <a:srgbClr val="000000"/>
                </a:solidFill>
                <a:latin typeface="Times New Roman" panose="02020603050405020304" pitchFamily="18" charset="0"/>
              </a:rPr>
              <a:pPr eaLnBrk="1"/>
              <a:t>31</a:t>
            </a:fld>
            <a:endParaRPr lang="en-US">
              <a:solidFill>
                <a:srgbClr val="000000"/>
              </a:solidFill>
              <a:latin typeface="Times New Roman" panose="02020603050405020304" pitchFamily="18" charset="0"/>
            </a:endParaRPr>
          </a:p>
        </p:txBody>
      </p:sp>
      <p:sp>
        <p:nvSpPr>
          <p:cNvPr id="47107"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p:spPr>
      </p:sp>
      <p:sp>
        <p:nvSpPr>
          <p:cNvPr id="47108" name="Rectangle 2"/>
          <p:cNvSpPr>
            <a:spLocks noGrp="1" noChangeArrowheads="1"/>
          </p:cNvSpPr>
          <p:nvPr>
            <p:ph type="body" idx="1"/>
          </p:nvPr>
        </p:nvSpPr>
        <p:spPr>
          <a:xfrm>
            <a:off x="777875" y="4776788"/>
            <a:ext cx="6218238" cy="4525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endParaRPr>
          </a:p>
        </p:txBody>
      </p:sp>
    </p:spTree>
    <p:extLst>
      <p:ext uri="{BB962C8B-B14F-4D97-AF65-F5344CB8AC3E}">
        <p14:creationId xmlns:p14="http://schemas.microsoft.com/office/powerpoint/2010/main" val="2593890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49628" algn="l"/>
                <a:tab pos="1299256" algn="l"/>
                <a:tab pos="1948884" algn="l"/>
                <a:tab pos="2598511" algn="l"/>
              </a:tabLst>
              <a:defRPr>
                <a:solidFill>
                  <a:schemeClr val="tx1"/>
                </a:solidFill>
                <a:latin typeface="Arial" charset="0"/>
              </a:defRPr>
            </a:lvl1pPr>
            <a:lvl2pPr eaLnBrk="0">
              <a:tabLst>
                <a:tab pos="649628" algn="l"/>
                <a:tab pos="1299256" algn="l"/>
                <a:tab pos="1948884" algn="l"/>
                <a:tab pos="2598511" algn="l"/>
              </a:tabLst>
              <a:defRPr>
                <a:solidFill>
                  <a:schemeClr val="tx1"/>
                </a:solidFill>
                <a:latin typeface="Arial" charset="0"/>
              </a:defRPr>
            </a:lvl2pPr>
            <a:lvl3pPr eaLnBrk="0">
              <a:tabLst>
                <a:tab pos="649628" algn="l"/>
                <a:tab pos="1299256" algn="l"/>
                <a:tab pos="1948884" algn="l"/>
                <a:tab pos="2598511" algn="l"/>
              </a:tabLst>
              <a:defRPr>
                <a:solidFill>
                  <a:schemeClr val="tx1"/>
                </a:solidFill>
                <a:latin typeface="Arial" charset="0"/>
              </a:defRPr>
            </a:lvl3pPr>
            <a:lvl4pPr eaLnBrk="0">
              <a:tabLst>
                <a:tab pos="649628" algn="l"/>
                <a:tab pos="1299256" algn="l"/>
                <a:tab pos="1948884" algn="l"/>
                <a:tab pos="2598511" algn="l"/>
              </a:tabLst>
              <a:defRPr>
                <a:solidFill>
                  <a:schemeClr val="tx1"/>
                </a:solidFill>
                <a:latin typeface="Arial" charset="0"/>
              </a:defRPr>
            </a:lvl4pPr>
            <a:lvl5pPr eaLnBrk="0">
              <a:tabLst>
                <a:tab pos="649628" algn="l"/>
                <a:tab pos="1299256" algn="l"/>
                <a:tab pos="1948884" algn="l"/>
                <a:tab pos="2598511" algn="l"/>
              </a:tabLst>
              <a:defRPr>
                <a:solidFill>
                  <a:schemeClr val="tx1"/>
                </a:solidFill>
                <a:latin typeface="Arial" charset="0"/>
              </a:defRPr>
            </a:lvl5pPr>
            <a:lvl6pPr marL="2256602" indent="-205146" defTabSz="410291" eaLnBrk="0" fontAlgn="base" hangingPunct="0">
              <a:lnSpc>
                <a:spcPct val="93000"/>
              </a:lnSpc>
              <a:spcBef>
                <a:spcPct val="0"/>
              </a:spcBef>
              <a:spcAft>
                <a:spcPct val="0"/>
              </a:spcAft>
              <a:buClr>
                <a:srgbClr val="000000"/>
              </a:buClr>
              <a:buSzPct val="100000"/>
              <a:buFont typeface="Times New Roman" pitchFamily="18" charset="0"/>
              <a:tabLst>
                <a:tab pos="649628" algn="l"/>
                <a:tab pos="1299256" algn="l"/>
                <a:tab pos="1948884" algn="l"/>
                <a:tab pos="2598511" algn="l"/>
              </a:tabLst>
              <a:defRPr>
                <a:solidFill>
                  <a:schemeClr val="tx1"/>
                </a:solidFill>
                <a:latin typeface="Arial" charset="0"/>
              </a:defRPr>
            </a:lvl6pPr>
            <a:lvl7pPr marL="2666893" indent="-205146" defTabSz="410291" eaLnBrk="0" fontAlgn="base" hangingPunct="0">
              <a:lnSpc>
                <a:spcPct val="93000"/>
              </a:lnSpc>
              <a:spcBef>
                <a:spcPct val="0"/>
              </a:spcBef>
              <a:spcAft>
                <a:spcPct val="0"/>
              </a:spcAft>
              <a:buClr>
                <a:srgbClr val="000000"/>
              </a:buClr>
              <a:buSzPct val="100000"/>
              <a:buFont typeface="Times New Roman" pitchFamily="18" charset="0"/>
              <a:tabLst>
                <a:tab pos="649628" algn="l"/>
                <a:tab pos="1299256" algn="l"/>
                <a:tab pos="1948884" algn="l"/>
                <a:tab pos="2598511" algn="l"/>
              </a:tabLst>
              <a:defRPr>
                <a:solidFill>
                  <a:schemeClr val="tx1"/>
                </a:solidFill>
                <a:latin typeface="Arial" charset="0"/>
              </a:defRPr>
            </a:lvl7pPr>
            <a:lvl8pPr marL="3077185" indent="-205146" defTabSz="410291" eaLnBrk="0" fontAlgn="base" hangingPunct="0">
              <a:lnSpc>
                <a:spcPct val="93000"/>
              </a:lnSpc>
              <a:spcBef>
                <a:spcPct val="0"/>
              </a:spcBef>
              <a:spcAft>
                <a:spcPct val="0"/>
              </a:spcAft>
              <a:buClr>
                <a:srgbClr val="000000"/>
              </a:buClr>
              <a:buSzPct val="100000"/>
              <a:buFont typeface="Times New Roman" pitchFamily="18" charset="0"/>
              <a:tabLst>
                <a:tab pos="649628" algn="l"/>
                <a:tab pos="1299256" algn="l"/>
                <a:tab pos="1948884" algn="l"/>
                <a:tab pos="2598511" algn="l"/>
              </a:tabLst>
              <a:defRPr>
                <a:solidFill>
                  <a:schemeClr val="tx1"/>
                </a:solidFill>
                <a:latin typeface="Arial" charset="0"/>
              </a:defRPr>
            </a:lvl8pPr>
            <a:lvl9pPr marL="3487476" indent="-205146" defTabSz="410291" eaLnBrk="0" fontAlgn="base" hangingPunct="0">
              <a:lnSpc>
                <a:spcPct val="93000"/>
              </a:lnSpc>
              <a:spcBef>
                <a:spcPct val="0"/>
              </a:spcBef>
              <a:spcAft>
                <a:spcPct val="0"/>
              </a:spcAft>
              <a:buClr>
                <a:srgbClr val="000000"/>
              </a:buClr>
              <a:buSzPct val="100000"/>
              <a:buFont typeface="Times New Roman" pitchFamily="18" charset="0"/>
              <a:tabLst>
                <a:tab pos="649628" algn="l"/>
                <a:tab pos="1299256" algn="l"/>
                <a:tab pos="1948884" algn="l"/>
                <a:tab pos="2598511" algn="l"/>
              </a:tabLst>
              <a:defRPr>
                <a:solidFill>
                  <a:schemeClr val="tx1"/>
                </a:solidFill>
                <a:latin typeface="Arial" charset="0"/>
              </a:defRPr>
            </a:lvl9pPr>
          </a:lstStyle>
          <a:p>
            <a:pPr eaLnBrk="1"/>
            <a:fld id="{D5D0003C-1ED3-4FA4-B50A-C2711DE5819A}" type="slidenum">
              <a:rPr lang="en-US">
                <a:solidFill>
                  <a:srgbClr val="000000"/>
                </a:solidFill>
                <a:latin typeface="Times New Roman" pitchFamily="18" charset="0"/>
              </a:rPr>
              <a:pPr eaLnBrk="1"/>
              <a:t>32</a:t>
            </a:fld>
            <a:endParaRPr lang="en-US">
              <a:solidFill>
                <a:srgbClr val="000000"/>
              </a:solidFill>
              <a:latin typeface="Times New Roman" pitchFamily="18" charset="0"/>
            </a:endParaRPr>
          </a:p>
        </p:txBody>
      </p:sp>
      <p:sp>
        <p:nvSpPr>
          <p:cNvPr id="58371" name="Rectangle 1"/>
          <p:cNvSpPr>
            <a:spLocks noGrp="1" noRot="1" noChangeAspect="1" noChangeArrowheads="1" noTextEdit="1"/>
          </p:cNvSpPr>
          <p:nvPr>
            <p:ph type="sldImg"/>
          </p:nvPr>
        </p:nvSpPr>
        <p:spPr>
          <a:xfrm>
            <a:off x="1143000" y="693738"/>
            <a:ext cx="4572000" cy="3429000"/>
          </a:xfrm>
          <a:solidFill>
            <a:srgbClr val="FFFFFF"/>
          </a:solidFill>
          <a:ln>
            <a:solidFill>
              <a:srgbClr val="000000"/>
            </a:solidFill>
            <a:miter lim="800000"/>
            <a:headEnd/>
            <a:tailEnd/>
          </a:ln>
        </p:spPr>
      </p:sp>
      <p:sp>
        <p:nvSpPr>
          <p:cNvPr id="58372" name="Rectangle 2"/>
          <p:cNvSpPr>
            <a:spLocks noGrp="1" noChangeArrowheads="1"/>
          </p:cNvSpPr>
          <p:nvPr>
            <p:ph type="body" idx="1"/>
          </p:nvPr>
        </p:nvSpPr>
        <p:spPr>
          <a:xfrm>
            <a:off x="686360" y="4342535"/>
            <a:ext cx="5486681" cy="41145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itchFamily="18" charset="0"/>
            </a:endParaRPr>
          </a:p>
        </p:txBody>
      </p:sp>
    </p:spTree>
    <p:extLst>
      <p:ext uri="{BB962C8B-B14F-4D97-AF65-F5344CB8AC3E}">
        <p14:creationId xmlns:p14="http://schemas.microsoft.com/office/powerpoint/2010/main" val="2541311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2812509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250 cores, 500 cores, 750 cores</a:t>
            </a:r>
          </a:p>
        </p:txBody>
      </p:sp>
      <p:sp>
        <p:nvSpPr>
          <p:cNvPr id="4" name="Slide Number Placeholder 3"/>
          <p:cNvSpPr>
            <a:spLocks noGrp="1"/>
          </p:cNvSpPr>
          <p:nvPr>
            <p:ph type="sldNum" sz="quarter" idx="10"/>
          </p:nvPr>
        </p:nvSpPr>
        <p:spPr/>
        <p:txBody>
          <a:bodyPr/>
          <a:lstStyle/>
          <a:p>
            <a:fld id="{693C3E55-02AC-564C-815E-808EF6D1EBD4}" type="slidenum">
              <a:rPr lang="en-US" smtClean="0"/>
              <a:t>52</a:t>
            </a:fld>
            <a:endParaRPr lang="en-US"/>
          </a:p>
        </p:txBody>
      </p:sp>
    </p:spTree>
    <p:extLst>
      <p:ext uri="{BB962C8B-B14F-4D97-AF65-F5344CB8AC3E}">
        <p14:creationId xmlns:p14="http://schemas.microsoft.com/office/powerpoint/2010/main" val="3383194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0" y="-31282"/>
            <a:ext cx="9126166" cy="717082"/>
          </a:xfrm>
        </p:spPr>
        <p:txBody>
          <a:bodyPr/>
          <a:lstStyle/>
          <a:p>
            <a:r>
              <a:rPr lang="en-US"/>
              <a:t>Click to edit Master title style</a:t>
            </a:r>
          </a:p>
        </p:txBody>
      </p:sp>
    </p:spTree>
    <p:extLst>
      <p:ext uri="{BB962C8B-B14F-4D97-AF65-F5344CB8AC3E}">
        <p14:creationId xmlns:p14="http://schemas.microsoft.com/office/powerpoint/2010/main" val="1903936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65838"/>
            <a:ext cx="9067800" cy="5153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p:cNvSpPr>
            <a:spLocks noGrp="1"/>
          </p:cNvSpPr>
          <p:nvPr>
            <p:ph type="title"/>
          </p:nvPr>
        </p:nvSpPr>
        <p:spPr>
          <a:xfrm>
            <a:off x="-10240" y="0"/>
            <a:ext cx="9126166" cy="838200"/>
          </a:xfrm>
        </p:spPr>
        <p:txBody>
          <a:bodyPr/>
          <a:lstStyle/>
          <a:p>
            <a:r>
              <a:rPr lang="en-US"/>
              <a:t>Click to edit Master title style</a:t>
            </a:r>
          </a:p>
        </p:txBody>
      </p:sp>
    </p:spTree>
    <p:extLst>
      <p:ext uri="{BB962C8B-B14F-4D97-AF65-F5344CB8AC3E}">
        <p14:creationId xmlns:p14="http://schemas.microsoft.com/office/powerpoint/2010/main" val="2892798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5376" y="1143000"/>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15376" y="3995737"/>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81313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046042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027" name="Rectangle 2"/>
          <p:cNvSpPr>
            <a:spLocks noGrp="1" noChangeArrowheads="1"/>
          </p:cNvSpPr>
          <p:nvPr>
            <p:ph type="title"/>
          </p:nvPr>
        </p:nvSpPr>
        <p:spPr bwMode="auto">
          <a:xfrm>
            <a:off x="0" y="0"/>
            <a:ext cx="912616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8" name="Rectangle 3"/>
          <p:cNvSpPr>
            <a:spLocks noGrp="1" noChangeArrowheads="1"/>
          </p:cNvSpPr>
          <p:nvPr>
            <p:ph type="body" idx="1"/>
          </p:nvPr>
        </p:nvSpPr>
        <p:spPr bwMode="auto">
          <a:xfrm>
            <a:off x="0" y="1336674"/>
            <a:ext cx="9067800" cy="4293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6" name="Slide Number Placeholder 5"/>
          <p:cNvSpPr>
            <a:spLocks noGrp="1"/>
          </p:cNvSpPr>
          <p:nvPr>
            <p:ph type="sldNum" sz="quarter" idx="4"/>
          </p:nvPr>
        </p:nvSpPr>
        <p:spPr>
          <a:xfrm>
            <a:off x="6813160" y="6330042"/>
            <a:ext cx="656771" cy="293913"/>
          </a:xfrm>
          <a:prstGeom prst="rect">
            <a:avLst/>
          </a:prstGeom>
        </p:spPr>
        <p:txBody>
          <a:bodyPr anchor="ctr"/>
          <a:lstStyle>
            <a:lvl1pPr>
              <a:defRPr sz="2000" b="0">
                <a:solidFill>
                  <a:schemeClr val="bg2"/>
                </a:solidFill>
                <a:latin typeface="Franklin Gothic Medium" pitchFamily="34" charset="0"/>
              </a:defRPr>
            </a:lvl1pPr>
          </a:lstStyle>
          <a:p>
            <a:fld id="{C4B85148-DB98-4269-ACE6-2DF49F9918C9}" type="slidenum">
              <a:rPr lang="en-US" smtClean="0"/>
              <a:pPr/>
              <a:t>‹#›</a:t>
            </a:fld>
            <a:endParaRPr lang="en-US" dirty="0"/>
          </a:p>
        </p:txBody>
      </p:sp>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t="4000" r="79700" b="4572"/>
          <a:stretch/>
        </p:blipFill>
        <p:spPr>
          <a:xfrm>
            <a:off x="7772400" y="5630126"/>
            <a:ext cx="1353766" cy="1227874"/>
          </a:xfrm>
          <a:prstGeom prst="rect">
            <a:avLst/>
          </a:prstGeom>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19772" t="28952" b="25334"/>
          <a:stretch/>
        </p:blipFill>
        <p:spPr>
          <a:xfrm>
            <a:off x="0" y="6095999"/>
            <a:ext cx="6640716" cy="762001"/>
          </a:xfrm>
          <a:prstGeom prst="rect">
            <a:avLst/>
          </a:prstGeom>
        </p:spPr>
      </p:pic>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t="4000" r="79700" b="4572"/>
          <a:stretch/>
        </p:blipFill>
        <p:spPr>
          <a:xfrm>
            <a:off x="7772400" y="5630126"/>
            <a:ext cx="1353766" cy="1227874"/>
          </a:xfrm>
          <a:prstGeom prst="rect">
            <a:avLst/>
          </a:prstGeom>
        </p:spPr>
      </p:pic>
      <p:pic>
        <p:nvPicPr>
          <p:cNvPr id="11" name="Picture 10"/>
          <p:cNvPicPr>
            <a:picLocks noChangeAspect="1"/>
          </p:cNvPicPr>
          <p:nvPr userDrawn="1"/>
        </p:nvPicPr>
        <p:blipFill rotWithShape="1">
          <a:blip r:embed="rId6">
            <a:extLst>
              <a:ext uri="{28A0092B-C50C-407E-A947-70E740481C1C}">
                <a14:useLocalDpi xmlns:a14="http://schemas.microsoft.com/office/drawing/2010/main" val="0"/>
              </a:ext>
            </a:extLst>
          </a:blip>
          <a:srcRect l="19772" t="28952" b="25334"/>
          <a:stretch/>
        </p:blipFill>
        <p:spPr>
          <a:xfrm>
            <a:off x="0" y="6095999"/>
            <a:ext cx="6640716" cy="762001"/>
          </a:xfrm>
          <a:prstGeom prst="rect">
            <a:avLst/>
          </a:prstGeom>
        </p:spPr>
      </p:pic>
      <p:sp>
        <p:nvSpPr>
          <p:cNvPr id="12" name="Slide Number Placeholder 5"/>
          <p:cNvSpPr txBox="1">
            <a:spLocks/>
          </p:cNvSpPr>
          <p:nvPr userDrawn="1"/>
        </p:nvSpPr>
        <p:spPr>
          <a:xfrm>
            <a:off x="6640716" y="6095999"/>
            <a:ext cx="1207883" cy="369240"/>
          </a:xfrm>
          <a:prstGeom prst="rect">
            <a:avLst/>
          </a:prstGeom>
          <a:solidFill>
            <a:schemeClr val="bg1"/>
          </a:solidFill>
        </p:spPr>
        <p:txBody>
          <a:bodyPr anchor="ctr" anchorCtr="0"/>
          <a:lstStyle>
            <a:defPPr>
              <a:defRPr lang="en-US"/>
            </a:defPPr>
            <a:lvl1pPr algn="l" rtl="0" eaLnBrk="0" fontAlgn="base" hangingPunct="0">
              <a:spcBef>
                <a:spcPct val="0"/>
              </a:spcBef>
              <a:spcAft>
                <a:spcPct val="0"/>
              </a:spcAft>
              <a:defRPr sz="2000" b="0" i="1" kern="1200">
                <a:solidFill>
                  <a:schemeClr val="bg2"/>
                </a:solidFill>
                <a:latin typeface="Franklin Gothic Medium"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9pPr>
          </a:lstStyle>
          <a:p>
            <a:fld id="{C4B85148-DB98-4269-ACE6-2DF49F9918C9}" type="slidenum">
              <a:rPr lang="en-US" smtClean="0"/>
              <a:pPr/>
              <a:t>‹#›</a:t>
            </a:fld>
            <a:endParaRPr lang="en-US" dirty="0"/>
          </a:p>
        </p:txBody>
      </p:sp>
      <p:sp>
        <p:nvSpPr>
          <p:cNvPr id="5" name="TextBox 4"/>
          <p:cNvSpPr txBox="1"/>
          <p:nvPr userDrawn="1"/>
        </p:nvSpPr>
        <p:spPr>
          <a:xfrm>
            <a:off x="6482658" y="6465240"/>
            <a:ext cx="1447800" cy="400110"/>
          </a:xfrm>
          <a:prstGeom prst="rect">
            <a:avLst/>
          </a:prstGeom>
          <a:solidFill>
            <a:schemeClr val="bg1"/>
          </a:solidFill>
        </p:spPr>
        <p:txBody>
          <a:bodyPr wrap="square" rtlCol="0">
            <a:spAutoFit/>
          </a:bodyPr>
          <a:lstStyle/>
          <a:p>
            <a:r>
              <a:rPr lang="en-US" sz="2000" dirty="0">
                <a:solidFill>
                  <a:schemeClr val="bg2"/>
                </a:solidFill>
              </a:rPr>
              <a:t>Spidal.org</a:t>
            </a:r>
          </a:p>
        </p:txBody>
      </p:sp>
    </p:spTree>
    <p:extLst>
      <p:ext uri="{BB962C8B-B14F-4D97-AF65-F5344CB8AC3E}">
        <p14:creationId xmlns:p14="http://schemas.microsoft.com/office/powerpoint/2010/main" val="600536190"/>
      </p:ext>
    </p:extLst>
  </p:cSld>
  <p:clrMap bg1="lt1" tx1="dk1" bg2="lt2" tx2="dk2" accent1="accent1" accent2="accent2" accent3="accent3" accent4="accent4" accent5="accent5" accent6="accent6" hlink="hlink" folHlink="folHlink"/>
  <p:sldLayoutIdLst>
    <p:sldLayoutId id="2147484253" r:id="rId1"/>
    <p:sldLayoutId id="2147484250" r:id="rId2"/>
    <p:sldLayoutId id="2147484257" r:id="rId3"/>
    <p:sldLayoutId id="2147484259" r:id="rId4"/>
  </p:sldLayoutIdLst>
  <p:hf hdr="0" ftr="0" dt="0"/>
  <p:txStyles>
    <p:titleStyle>
      <a:lvl1pPr algn="l" rtl="0" eaLnBrk="1" fontAlgn="base" hangingPunct="1">
        <a:spcBef>
          <a:spcPct val="0"/>
        </a:spcBef>
        <a:spcAft>
          <a:spcPct val="0"/>
        </a:spcAft>
        <a:defRPr sz="3400" b="1" i="0" u="none">
          <a:solidFill>
            <a:srgbClr val="B30838"/>
          </a:solidFill>
          <a:latin typeface="+mj-lt"/>
          <a:ea typeface="+mj-ea"/>
          <a:cs typeface="ＭＳ Ｐゴシック" pitchFamily="-107" charset="-128"/>
        </a:defRPr>
      </a:lvl1pPr>
      <a:lvl2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2pPr>
      <a:lvl3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3pPr>
      <a:lvl4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4pPr>
      <a:lvl5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5pPr>
      <a:lvl6pPr marL="457200" algn="l" rtl="0" eaLnBrk="1" fontAlgn="base" hangingPunct="1">
        <a:spcBef>
          <a:spcPct val="0"/>
        </a:spcBef>
        <a:spcAft>
          <a:spcPct val="0"/>
        </a:spcAft>
        <a:defRPr sz="3400" b="1">
          <a:solidFill>
            <a:schemeClr val="accent1"/>
          </a:solidFill>
          <a:latin typeface="Arial" charset="0"/>
          <a:ea typeface="ＭＳ Ｐゴシック" charset="-128"/>
        </a:defRPr>
      </a:lvl6pPr>
      <a:lvl7pPr marL="914400" algn="l" rtl="0" eaLnBrk="1" fontAlgn="base" hangingPunct="1">
        <a:spcBef>
          <a:spcPct val="0"/>
        </a:spcBef>
        <a:spcAft>
          <a:spcPct val="0"/>
        </a:spcAft>
        <a:defRPr sz="3400" b="1">
          <a:solidFill>
            <a:schemeClr val="accent1"/>
          </a:solidFill>
          <a:latin typeface="Arial" charset="0"/>
          <a:ea typeface="ＭＳ Ｐゴシック" charset="-128"/>
        </a:defRPr>
      </a:lvl7pPr>
      <a:lvl8pPr marL="1371600" algn="l" rtl="0" eaLnBrk="1" fontAlgn="base" hangingPunct="1">
        <a:spcBef>
          <a:spcPct val="0"/>
        </a:spcBef>
        <a:spcAft>
          <a:spcPct val="0"/>
        </a:spcAft>
        <a:defRPr sz="3400" b="1">
          <a:solidFill>
            <a:schemeClr val="accent1"/>
          </a:solidFill>
          <a:latin typeface="Arial" charset="0"/>
          <a:ea typeface="ＭＳ Ｐゴシック" charset="-128"/>
        </a:defRPr>
      </a:lvl8pPr>
      <a:lvl9pPr marL="1828800" algn="l" rtl="0" eaLnBrk="1" fontAlgn="base" hangingPunct="1">
        <a:spcBef>
          <a:spcPct val="0"/>
        </a:spcBef>
        <a:spcAft>
          <a:spcPct val="0"/>
        </a:spcAft>
        <a:defRPr sz="3400" b="1">
          <a:solidFill>
            <a:schemeClr val="accent1"/>
          </a:solidFill>
          <a:latin typeface="Arial" charset="0"/>
          <a:ea typeface="ＭＳ Ｐゴシック" charset="-128"/>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1" fontAlgn="base" hangingPunct="1">
        <a:spcBef>
          <a:spcPct val="20000"/>
        </a:spcBef>
        <a:spcAft>
          <a:spcPct val="0"/>
        </a:spcAft>
        <a:buChar char="–"/>
        <a:defRPr sz="2000">
          <a:solidFill>
            <a:schemeClr val="tx1"/>
          </a:solidFill>
          <a:latin typeface="+mn-lt"/>
          <a:ea typeface="+mn-ea"/>
        </a:defRPr>
      </a:lvl2pPr>
      <a:lvl3pPr marL="1143000" indent="-228600" algn="l" rtl="0" eaLnBrk="1" fontAlgn="base" hangingPunct="1">
        <a:spcBef>
          <a:spcPct val="20000"/>
        </a:spcBef>
        <a:spcAft>
          <a:spcPct val="0"/>
        </a:spcAft>
        <a:buChar char="•"/>
        <a:defRPr sz="1600">
          <a:solidFill>
            <a:schemeClr val="tx1"/>
          </a:solidFill>
          <a:latin typeface="+mn-lt"/>
          <a:ea typeface="+mn-ea"/>
        </a:defRPr>
      </a:lvl3pPr>
      <a:lvl4pPr marL="1600200" indent="-228600" algn="l" rtl="0" eaLnBrk="1" fontAlgn="base" hangingPunct="1">
        <a:spcBef>
          <a:spcPct val="20000"/>
        </a:spcBef>
        <a:spcAft>
          <a:spcPct val="0"/>
        </a:spcAft>
        <a:buChar char="–"/>
        <a:defRPr sz="1600">
          <a:solidFill>
            <a:schemeClr val="tx1"/>
          </a:solidFill>
          <a:latin typeface="+mn-lt"/>
          <a:ea typeface="+mn-ea"/>
        </a:defRPr>
      </a:lvl4pPr>
      <a:lvl5pPr marL="2057400" indent="-228600" algn="l" rtl="0" eaLnBrk="1" fontAlgn="base" hangingPunct="1">
        <a:spcBef>
          <a:spcPct val="20000"/>
        </a:spcBef>
        <a:spcAft>
          <a:spcPct val="0"/>
        </a:spcAft>
        <a:buChar char="»"/>
        <a:defRPr sz="16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5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endParaRPr lang="en-US"/>
          </a:p>
        </p:txBody>
      </p:sp>
      <p:grpSp>
        <p:nvGrpSpPr>
          <p:cNvPr id="2" name="Group 1"/>
          <p:cNvGrpSpPr/>
          <p:nvPr/>
        </p:nvGrpSpPr>
        <p:grpSpPr>
          <a:xfrm>
            <a:off x="6474" y="0"/>
            <a:ext cx="9137526" cy="6858000"/>
            <a:chOff x="31026" y="1"/>
            <a:chExt cx="9137526" cy="6858000"/>
          </a:xfrm>
        </p:grpSpPr>
        <p:pic>
          <p:nvPicPr>
            <p:cNvPr id="15" name="Picture 14"/>
            <p:cNvPicPr/>
            <p:nvPr/>
          </p:nvPicPr>
          <p:blipFill rotWithShape="1">
            <a:blip r:embed="rId2" cstate="print">
              <a:extLst>
                <a:ext uri="{28A0092B-C50C-407E-A947-70E740481C1C}">
                  <a14:useLocalDpi xmlns:a14="http://schemas.microsoft.com/office/drawing/2010/main" val="0"/>
                </a:ext>
              </a:extLst>
            </a:blip>
            <a:srcRect b="43133"/>
            <a:stretch/>
          </p:blipFill>
          <p:spPr>
            <a:xfrm>
              <a:off x="31026" y="1"/>
              <a:ext cx="9137526" cy="6858000"/>
            </a:xfrm>
            <a:prstGeom prst="rect">
              <a:avLst/>
            </a:prstGeom>
          </p:spPr>
        </p:pic>
        <p:pic>
          <p:nvPicPr>
            <p:cNvPr id="7" name="Picture 6"/>
            <p:cNvPicPr>
              <a:picLocks noChangeAspect="1"/>
            </p:cNvPicPr>
            <p:nvPr/>
          </p:nvPicPr>
          <p:blipFill>
            <a:blip r:embed="rId3"/>
            <a:stretch>
              <a:fillRect/>
            </a:stretch>
          </p:blipFill>
          <p:spPr>
            <a:xfrm>
              <a:off x="1019679" y="2155520"/>
              <a:ext cx="1027410" cy="489994"/>
            </a:xfrm>
            <a:prstGeom prst="rect">
              <a:avLst/>
            </a:prstGeom>
          </p:spPr>
        </p:pic>
        <p:pic>
          <p:nvPicPr>
            <p:cNvPr id="9" name="Picture 2" descr="https://lh3.googleusercontent.com/-QTh7oYlVSfs/AAAAAAAAAAI/AAAAAAAAAl8/PD6AyVW6Tqs/s0-c-k-no-ns/pho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346053"/>
              <a:ext cx="847726" cy="8477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51663" t="21984" r="36829" b="19773"/>
            <a:stretch/>
          </p:blipFill>
          <p:spPr>
            <a:xfrm>
              <a:off x="7829640" y="2160096"/>
              <a:ext cx="952500" cy="970836"/>
            </a:xfrm>
            <a:prstGeom prst="rect">
              <a:avLst/>
            </a:prstGeom>
          </p:spPr>
        </p:pic>
        <p:pic>
          <p:nvPicPr>
            <p:cNvPr id="8" name="Picture 4" descr="Stony Brook University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9120" y="5814847"/>
              <a:ext cx="1054710" cy="870555"/>
            </a:xfrm>
            <a:prstGeom prst="rect">
              <a:avLst/>
            </a:prstGeom>
            <a:solidFill>
              <a:schemeClr val="bg1"/>
            </a:solidFill>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62768" t="17564" r="19740" b="18436"/>
            <a:stretch/>
          </p:blipFill>
          <p:spPr>
            <a:xfrm>
              <a:off x="7878754" y="355213"/>
              <a:ext cx="1138054" cy="838566"/>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19500" t="18519" r="62088" b="21296"/>
            <a:stretch/>
          </p:blipFill>
          <p:spPr>
            <a:xfrm>
              <a:off x="7147486" y="5694802"/>
              <a:ext cx="1504841" cy="990600"/>
            </a:xfrm>
            <a:prstGeom prst="rect">
              <a:avLst/>
            </a:prstGeom>
          </p:spPr>
        </p:pic>
        <p:sp>
          <p:nvSpPr>
            <p:cNvPr id="13" name="TextBox 12"/>
            <p:cNvSpPr txBox="1"/>
            <p:nvPr/>
          </p:nvSpPr>
          <p:spPr>
            <a:xfrm>
              <a:off x="7047905" y="4980402"/>
              <a:ext cx="2088802" cy="646331"/>
            </a:xfrm>
            <a:prstGeom prst="rect">
              <a:avLst/>
            </a:prstGeom>
            <a:solidFill>
              <a:schemeClr val="tx1"/>
            </a:solidFill>
          </p:spPr>
          <p:txBody>
            <a:bodyPr wrap="square" rtlCol="0">
              <a:spAutoFit/>
            </a:bodyPr>
            <a:lstStyle/>
            <a:p>
              <a:r>
                <a:rPr lang="en-US" sz="1800" b="1" i="0" dirty="0">
                  <a:solidFill>
                    <a:schemeClr val="bg1"/>
                  </a:solidFill>
                </a:rPr>
                <a:t>Software: MIDAS</a:t>
              </a:r>
              <a:br>
                <a:rPr lang="en-US" sz="1800" b="1" i="0" dirty="0">
                  <a:solidFill>
                    <a:schemeClr val="bg1"/>
                  </a:solidFill>
                </a:rPr>
              </a:br>
              <a:r>
                <a:rPr lang="en-US" sz="1800" b="1" i="0" dirty="0">
                  <a:solidFill>
                    <a:schemeClr val="bg1"/>
                  </a:solidFill>
                </a:rPr>
                <a:t>HPC-ABDS</a:t>
              </a:r>
            </a:p>
          </p:txBody>
        </p:sp>
      </p:grpSp>
      <p:sp>
        <p:nvSpPr>
          <p:cNvPr id="3" name="Rectangle 2"/>
          <p:cNvSpPr/>
          <p:nvPr/>
        </p:nvSpPr>
        <p:spPr>
          <a:xfrm>
            <a:off x="6474" y="0"/>
            <a:ext cx="4032126" cy="994888"/>
          </a:xfrm>
          <a:prstGeom prst="rect">
            <a:avLst/>
          </a:prstGeom>
          <a:solidFill>
            <a:schemeClr val="bg1"/>
          </a:solidFill>
        </p:spPr>
        <p:txBody>
          <a:bodyPr wrap="square">
            <a:spAutoFit/>
          </a:bodyPr>
          <a:lstStyle/>
          <a:p>
            <a:pPr marL="0" marR="0">
              <a:lnSpc>
                <a:spcPct val="115000"/>
              </a:lnSpc>
              <a:spcBef>
                <a:spcPts val="1800"/>
              </a:spcBef>
              <a:spcAft>
                <a:spcPts val="600"/>
              </a:spcAft>
            </a:pPr>
            <a:r>
              <a:rPr lang="en-US" sz="1700" b="1" dirty="0">
                <a:latin typeface="Times New Roman" panose="02020603050405020304" pitchFamily="18" charset="0"/>
              </a:rPr>
              <a:t>NSF 1443054: CIF21 DIBBs: Middleware and High Performance Analytics Libraries for Scalable Data Science</a:t>
            </a:r>
            <a:endParaRPr lang="en-US" sz="1700" b="1" dirty="0"/>
          </a:p>
        </p:txBody>
      </p:sp>
      <p:sp>
        <p:nvSpPr>
          <p:cNvPr id="6" name="Rectangle 5"/>
          <p:cNvSpPr/>
          <p:nvPr/>
        </p:nvSpPr>
        <p:spPr>
          <a:xfrm>
            <a:off x="19016" y="5657671"/>
            <a:ext cx="2279328" cy="1200329"/>
          </a:xfrm>
          <a:prstGeom prst="rect">
            <a:avLst/>
          </a:prstGeom>
          <a:solidFill>
            <a:schemeClr val="bg1"/>
          </a:solidFill>
        </p:spPr>
        <p:txBody>
          <a:bodyPr wrap="square">
            <a:spAutoFit/>
          </a:bodyPr>
          <a:lstStyle/>
          <a:p>
            <a:r>
              <a:rPr lang="en-US" dirty="0"/>
              <a:t>DA Algorithms</a:t>
            </a:r>
          </a:p>
          <a:p>
            <a:r>
              <a:rPr lang="en-US" dirty="0"/>
              <a:t>Analytics </a:t>
            </a:r>
          </a:p>
          <a:p>
            <a:r>
              <a:rPr lang="en-US" dirty="0"/>
              <a:t>February 2017</a:t>
            </a:r>
          </a:p>
        </p:txBody>
      </p:sp>
    </p:spTree>
    <p:extLst>
      <p:ext uri="{BB962C8B-B14F-4D97-AF65-F5344CB8AC3E}">
        <p14:creationId xmlns:p14="http://schemas.microsoft.com/office/powerpoint/2010/main" val="4223441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200025"/>
            <a:ext cx="9144000" cy="6657975"/>
          </a:xfrm>
        </p:spPr>
      </p:pic>
      <p:sp>
        <p:nvSpPr>
          <p:cNvPr id="7" name="TextBox 6"/>
          <p:cNvSpPr txBox="1"/>
          <p:nvPr/>
        </p:nvSpPr>
        <p:spPr>
          <a:xfrm>
            <a:off x="0" y="2579298"/>
            <a:ext cx="1621766" cy="923330"/>
          </a:xfrm>
          <a:prstGeom prst="rect">
            <a:avLst/>
          </a:prstGeom>
          <a:noFill/>
        </p:spPr>
        <p:txBody>
          <a:bodyPr wrap="square" rtlCol="0">
            <a:spAutoFit/>
          </a:bodyPr>
          <a:lstStyle/>
          <a:p>
            <a:r>
              <a:rPr lang="en-US" dirty="0">
                <a:solidFill>
                  <a:schemeClr val="bg1"/>
                </a:solidFill>
              </a:rPr>
              <a:t>MDS and Clustering on ~60K EMR </a:t>
            </a:r>
          </a:p>
        </p:txBody>
      </p:sp>
    </p:spTree>
    <p:extLst>
      <p:ext uri="{BB962C8B-B14F-4D97-AF65-F5344CB8AC3E}">
        <p14:creationId xmlns:p14="http://schemas.microsoft.com/office/powerpoint/2010/main" val="4136705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96" y="762000"/>
            <a:ext cx="9144000" cy="6056748"/>
          </a:xfrm>
          <a:prstGeom prst="rect">
            <a:avLst/>
          </a:prstGeom>
        </p:spPr>
      </p:pic>
      <p:sp>
        <p:nvSpPr>
          <p:cNvPr id="5" name="TextBox 4"/>
          <p:cNvSpPr txBox="1"/>
          <p:nvPr/>
        </p:nvSpPr>
        <p:spPr>
          <a:xfrm>
            <a:off x="76200" y="0"/>
            <a:ext cx="9144000" cy="830997"/>
          </a:xfrm>
          <a:prstGeom prst="rect">
            <a:avLst/>
          </a:prstGeom>
          <a:noFill/>
        </p:spPr>
        <p:txBody>
          <a:bodyPr wrap="square" rtlCol="0">
            <a:spAutoFit/>
          </a:bodyPr>
          <a:lstStyle/>
          <a:p>
            <a:r>
              <a:rPr lang="en-US" dirty="0"/>
              <a:t>Colored by Sample – not clustered. Distances from vectors in word space. This 128 4mers for ~200K sequences</a:t>
            </a:r>
          </a:p>
        </p:txBody>
      </p:sp>
    </p:spTree>
    <p:extLst>
      <p:ext uri="{BB962C8B-B14F-4D97-AF65-F5344CB8AC3E}">
        <p14:creationId xmlns:p14="http://schemas.microsoft.com/office/powerpoint/2010/main" val="2084256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Examples of current DA algorithms: LCMS</a:t>
            </a:r>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3083293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14400"/>
          </a:xfrm>
        </p:spPr>
        <p:txBody>
          <a:bodyPr/>
          <a:lstStyle/>
          <a:p>
            <a:r>
              <a:rPr lang="en-US" b="1" dirty="0"/>
              <a:t>Background on LC-MS</a:t>
            </a:r>
          </a:p>
        </p:txBody>
      </p:sp>
      <p:sp>
        <p:nvSpPr>
          <p:cNvPr id="3" name="Content Placeholder 2"/>
          <p:cNvSpPr>
            <a:spLocks noGrp="1"/>
          </p:cNvSpPr>
          <p:nvPr>
            <p:ph idx="1"/>
          </p:nvPr>
        </p:nvSpPr>
        <p:spPr>
          <a:xfrm>
            <a:off x="0" y="762000"/>
            <a:ext cx="9144000" cy="5334000"/>
          </a:xfrm>
        </p:spPr>
        <p:txBody>
          <a:bodyPr/>
          <a:lstStyle/>
          <a:p>
            <a:r>
              <a:rPr lang="en-US" dirty="0"/>
              <a:t>Remarks of collaborators – Broad Institute/Hyderabad</a:t>
            </a:r>
          </a:p>
          <a:p>
            <a:r>
              <a:rPr lang="en-US" dirty="0"/>
              <a:t>Abundance of peaks in “label-free” LC-MS enables large-scale comparison of peptides among groups of samples. </a:t>
            </a:r>
          </a:p>
          <a:p>
            <a:r>
              <a:rPr lang="en-US" dirty="0"/>
              <a:t>In fact when a group of samples in a cohort is analyzed together, not only is it possible to “align” robustly or cluster the corresponding peaks across samples, but it is also possible to search for patterns or fingerprints of disease states which may not be detectable in individual samples. </a:t>
            </a:r>
          </a:p>
          <a:p>
            <a:r>
              <a:rPr lang="en-US" dirty="0"/>
              <a:t>This property of the data lends itself naturally to big data analytics for biomarker discovery and is especially useful for population-level studies with large cohorts, as in the case of infectious diseases and epidemics. </a:t>
            </a:r>
          </a:p>
          <a:p>
            <a:r>
              <a:rPr lang="en-US" dirty="0"/>
              <a:t>With increasingly large-scale studies, the need for fast yet precise cohort-wide clustering of large numbers of peaks assumes technical importance. </a:t>
            </a:r>
          </a:p>
          <a:p>
            <a:r>
              <a:rPr lang="en-US" dirty="0"/>
              <a:t>In particular, a scalable parallel implementation of a cohort-wide peak clustering algorithm for LC-MS-based proteomic data can prove to be a critically important tool in clinical pipelines for responding to global epidemics of infectious diseases like tuberculosis, influenza, etc. </a:t>
            </a:r>
          </a:p>
        </p:txBody>
      </p:sp>
    </p:spTree>
    <p:extLst>
      <p:ext uri="{BB962C8B-B14F-4D97-AF65-F5344CB8AC3E}">
        <p14:creationId xmlns:p14="http://schemas.microsoft.com/office/powerpoint/2010/main" val="2178826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eoffrey Fox\Desktop\AzaleaDskT\Pyne\Run42-DarTB\DarTB-T20_60Clusters.png"/>
          <p:cNvPicPr>
            <a:picLocks noChangeAspect="1" noChangeArrowheads="1"/>
          </p:cNvPicPr>
          <p:nvPr/>
        </p:nvPicPr>
        <p:blipFill rotWithShape="1">
          <a:blip r:embed="rId2">
            <a:extLst>
              <a:ext uri="{28A0092B-C50C-407E-A947-70E740481C1C}">
                <a14:useLocalDpi xmlns:a14="http://schemas.microsoft.com/office/drawing/2010/main" val="0"/>
              </a:ext>
            </a:extLst>
          </a:blip>
          <a:srcRect t="5845" r="12285"/>
          <a:stretch/>
        </p:blipFill>
        <p:spPr bwMode="auto">
          <a:xfrm>
            <a:off x="0" y="1353276"/>
            <a:ext cx="9144000" cy="54780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228600"/>
            <a:ext cx="9126166" cy="990600"/>
          </a:xfrm>
        </p:spPr>
        <p:txBody>
          <a:bodyPr>
            <a:normAutofit fontScale="90000"/>
          </a:bodyPr>
          <a:lstStyle/>
          <a:p>
            <a:r>
              <a:rPr lang="en-US" sz="3600" dirty="0"/>
              <a:t>Proteomics 2D DA Clustering T= 25000 </a:t>
            </a:r>
            <a:br>
              <a:rPr lang="en-US" sz="3600" dirty="0"/>
            </a:br>
            <a:r>
              <a:rPr lang="en-US" sz="3600" dirty="0"/>
              <a:t>with 60 Clusters (will be 30,000 at T=0.025)</a:t>
            </a:r>
          </a:p>
        </p:txBody>
      </p:sp>
    </p:spTree>
    <p:extLst>
      <p:ext uri="{BB962C8B-B14F-4D97-AF65-F5344CB8AC3E}">
        <p14:creationId xmlns:p14="http://schemas.microsoft.com/office/powerpoint/2010/main" val="2836473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65" y="381000"/>
            <a:ext cx="9126166" cy="717082"/>
          </a:xfrm>
        </p:spPr>
        <p:txBody>
          <a:bodyPr>
            <a:normAutofit fontScale="90000"/>
          </a:bodyPr>
          <a:lstStyle/>
          <a:p>
            <a:pPr algn="l"/>
            <a:r>
              <a:rPr lang="en-US" sz="2800" dirty="0"/>
              <a:t>The </a:t>
            </a:r>
            <a:r>
              <a:rPr lang="en-US" sz="2800" dirty="0">
                <a:solidFill>
                  <a:schemeClr val="tx2">
                    <a:lumMod val="50000"/>
                  </a:schemeClr>
                </a:solidFill>
              </a:rPr>
              <a:t>brownish triangles </a:t>
            </a:r>
            <a:r>
              <a:rPr lang="en-US" sz="2800" dirty="0"/>
              <a:t>are “sponge” (soaks up trash)  peaks outside any cluster. </a:t>
            </a:r>
            <a:br>
              <a:rPr lang="en-US" sz="2800" dirty="0"/>
            </a:br>
            <a:r>
              <a:rPr lang="en-US" sz="2800" dirty="0"/>
              <a:t>The colored hexagons are peaks inside clusters with the </a:t>
            </a:r>
            <a:r>
              <a:rPr lang="en-US" sz="2800" dirty="0">
                <a:solidFill>
                  <a:schemeClr val="bg1"/>
                </a:solidFill>
              </a:rPr>
              <a:t>white hexagons</a:t>
            </a:r>
            <a:r>
              <a:rPr lang="en-US" sz="2800" dirty="0">
                <a:solidFill>
                  <a:schemeClr val="bg1">
                    <a:lumMod val="50000"/>
                  </a:schemeClr>
                </a:solidFill>
              </a:rPr>
              <a:t> </a:t>
            </a:r>
            <a:r>
              <a:rPr lang="en-US" sz="2800" dirty="0"/>
              <a:t>being determined cluster center</a:t>
            </a:r>
          </a:p>
        </p:txBody>
      </p:sp>
      <p:pic>
        <p:nvPicPr>
          <p:cNvPr id="4" name="Picture 3" descr="C:\Users\Geoffrey Fox\Desktop\PynePaper\clusterFinal-M200000-C30424Scaled_.png"/>
          <p:cNvPicPr/>
          <p:nvPr/>
        </p:nvPicPr>
        <p:blipFill>
          <a:blip r:embed="rId2">
            <a:extLst>
              <a:ext uri="{28A0092B-C50C-407E-A947-70E740481C1C}">
                <a14:useLocalDpi xmlns:a14="http://schemas.microsoft.com/office/drawing/2010/main" val="0"/>
              </a:ext>
            </a:extLst>
          </a:blip>
          <a:srcRect/>
          <a:stretch>
            <a:fillRect/>
          </a:stretch>
        </p:blipFill>
        <p:spPr bwMode="auto">
          <a:xfrm>
            <a:off x="13648" y="1676400"/>
            <a:ext cx="9144000" cy="5181600"/>
          </a:xfrm>
          <a:prstGeom prst="rect">
            <a:avLst/>
          </a:prstGeom>
          <a:noFill/>
          <a:ln>
            <a:noFill/>
          </a:ln>
        </p:spPr>
      </p:pic>
      <p:sp>
        <p:nvSpPr>
          <p:cNvPr id="5" name="TextBox 4"/>
          <p:cNvSpPr txBox="1"/>
          <p:nvPr/>
        </p:nvSpPr>
        <p:spPr>
          <a:xfrm>
            <a:off x="2743028" y="1828800"/>
            <a:ext cx="3685240" cy="830997"/>
          </a:xfrm>
          <a:prstGeom prst="rect">
            <a:avLst/>
          </a:prstGeom>
          <a:noFill/>
        </p:spPr>
        <p:txBody>
          <a:bodyPr wrap="none" rtlCol="0">
            <a:spAutoFit/>
          </a:bodyPr>
          <a:lstStyle/>
          <a:p>
            <a:r>
              <a:rPr lang="en-US" sz="2400" dirty="0">
                <a:solidFill>
                  <a:schemeClr val="bg1"/>
                </a:solidFill>
              </a:rPr>
              <a:t>Fragment of 30,000 Clusters</a:t>
            </a:r>
            <a:br>
              <a:rPr lang="en-US" sz="2400" dirty="0">
                <a:solidFill>
                  <a:schemeClr val="bg1"/>
                </a:solidFill>
              </a:rPr>
            </a:br>
            <a:r>
              <a:rPr lang="en-US" sz="2400" dirty="0">
                <a:solidFill>
                  <a:schemeClr val="bg1"/>
                </a:solidFill>
              </a:rPr>
              <a:t>241605 Points</a:t>
            </a:r>
          </a:p>
        </p:txBody>
      </p:sp>
    </p:spTree>
    <p:extLst>
      <p:ext uri="{BB962C8B-B14F-4D97-AF65-F5344CB8AC3E}">
        <p14:creationId xmlns:p14="http://schemas.microsoft.com/office/powerpoint/2010/main" val="2596473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040" y="14765"/>
            <a:ext cx="8229600" cy="641867"/>
          </a:xfrm>
        </p:spPr>
        <p:txBody>
          <a:bodyPr>
            <a:normAutofit fontScale="90000"/>
          </a:bodyPr>
          <a:lstStyle/>
          <a:p>
            <a:r>
              <a:rPr lang="en-US" sz="4000" dirty="0"/>
              <a:t>Continuous Clustering</a:t>
            </a:r>
          </a:p>
        </p:txBody>
      </p:sp>
      <p:sp>
        <p:nvSpPr>
          <p:cNvPr id="3" name="Content Placeholder 2"/>
          <p:cNvSpPr>
            <a:spLocks noGrp="1"/>
          </p:cNvSpPr>
          <p:nvPr>
            <p:ph idx="1"/>
          </p:nvPr>
        </p:nvSpPr>
        <p:spPr>
          <a:xfrm>
            <a:off x="-11491" y="574352"/>
            <a:ext cx="9135533" cy="6325659"/>
          </a:xfrm>
        </p:spPr>
        <p:txBody>
          <a:bodyPr>
            <a:normAutofit/>
          </a:bodyPr>
          <a:lstStyle/>
          <a:p>
            <a:r>
              <a:rPr lang="en-US" dirty="0"/>
              <a:t>This is a very useful subtlety introduced by Ken Rose but not widely known although it greatly improves algorithm</a:t>
            </a:r>
          </a:p>
          <a:p>
            <a:r>
              <a:rPr lang="en-US" dirty="0"/>
              <a:t>Take a cluster k to be split into 2 with centers </a:t>
            </a:r>
            <a:r>
              <a:rPr lang="en-US" u="sng" dirty="0"/>
              <a:t>Y</a:t>
            </a:r>
            <a:r>
              <a:rPr lang="en-US" dirty="0"/>
              <a:t>(k)</a:t>
            </a:r>
            <a:r>
              <a:rPr lang="en-US" baseline="-25000" dirty="0"/>
              <a:t>A</a:t>
            </a:r>
            <a:r>
              <a:rPr lang="en-US" dirty="0"/>
              <a:t> and </a:t>
            </a:r>
            <a:r>
              <a:rPr lang="en-US" u="sng" dirty="0"/>
              <a:t>Y</a:t>
            </a:r>
            <a:r>
              <a:rPr lang="en-US" dirty="0"/>
              <a:t>(k)</a:t>
            </a:r>
            <a:r>
              <a:rPr lang="en-US" baseline="-25000" dirty="0"/>
              <a:t>B </a:t>
            </a:r>
            <a:r>
              <a:rPr lang="en-US" dirty="0"/>
              <a:t>with initial values </a:t>
            </a:r>
            <a:r>
              <a:rPr lang="en-US" b="1" u="sng" dirty="0"/>
              <a:t>Y</a:t>
            </a:r>
            <a:r>
              <a:rPr lang="en-US" b="1" dirty="0"/>
              <a:t>(k)</a:t>
            </a:r>
            <a:r>
              <a:rPr lang="en-US" b="1" baseline="-25000" dirty="0"/>
              <a:t>A</a:t>
            </a:r>
            <a:r>
              <a:rPr lang="en-US" b="1" dirty="0"/>
              <a:t>  = </a:t>
            </a:r>
            <a:r>
              <a:rPr lang="en-US" b="1" u="sng" dirty="0"/>
              <a:t>Y</a:t>
            </a:r>
            <a:r>
              <a:rPr lang="en-US" b="1" dirty="0"/>
              <a:t>(k)</a:t>
            </a:r>
            <a:r>
              <a:rPr lang="en-US" b="1" baseline="-25000" dirty="0"/>
              <a:t>B </a:t>
            </a:r>
            <a:r>
              <a:rPr lang="en-US" dirty="0"/>
              <a:t>at original center </a:t>
            </a:r>
            <a:r>
              <a:rPr lang="en-US" u="sng" dirty="0"/>
              <a:t>Y</a:t>
            </a:r>
            <a:r>
              <a:rPr lang="en-US" dirty="0"/>
              <a:t>(k)</a:t>
            </a:r>
          </a:p>
          <a:p>
            <a:r>
              <a:rPr lang="en-US" dirty="0"/>
              <a:t>Then typically if you make this change</a:t>
            </a:r>
            <a:br>
              <a:rPr lang="en-US" dirty="0"/>
            </a:br>
            <a:r>
              <a:rPr lang="en-US" dirty="0"/>
              <a:t> and perturb the </a:t>
            </a:r>
            <a:r>
              <a:rPr lang="en-US" b="1" u="sng" dirty="0"/>
              <a:t>Y</a:t>
            </a:r>
            <a:r>
              <a:rPr lang="en-US" b="1" dirty="0"/>
              <a:t>(k)</a:t>
            </a:r>
            <a:r>
              <a:rPr lang="en-US" b="1" baseline="-25000" dirty="0"/>
              <a:t>A</a:t>
            </a:r>
            <a:r>
              <a:rPr lang="en-US" b="1" dirty="0"/>
              <a:t> </a:t>
            </a:r>
            <a:r>
              <a:rPr lang="en-US" dirty="0"/>
              <a:t>and</a:t>
            </a:r>
            <a:r>
              <a:rPr lang="en-US" b="1" dirty="0"/>
              <a:t> </a:t>
            </a:r>
            <a:r>
              <a:rPr lang="en-US" b="1" u="sng" dirty="0"/>
              <a:t>Y</a:t>
            </a:r>
            <a:r>
              <a:rPr lang="en-US" b="1" dirty="0"/>
              <a:t>(k)</a:t>
            </a:r>
            <a:r>
              <a:rPr lang="en-US" b="1" baseline="-25000" dirty="0"/>
              <a:t>B</a:t>
            </a:r>
            <a:r>
              <a:rPr lang="en-US" dirty="0"/>
              <a:t>, they will </a:t>
            </a:r>
            <a:br>
              <a:rPr lang="en-US" dirty="0"/>
            </a:br>
            <a:r>
              <a:rPr lang="en-US" dirty="0"/>
              <a:t>return to starting position </a:t>
            </a:r>
            <a:br>
              <a:rPr lang="en-US" dirty="0"/>
            </a:br>
            <a:r>
              <a:rPr lang="en-US" dirty="0"/>
              <a:t>as F at stable minimum (positive eigenvalue) </a:t>
            </a:r>
          </a:p>
          <a:p>
            <a:r>
              <a:rPr lang="en-US" dirty="0"/>
              <a:t>But instability (the negative eigenvalue) can develop and one finds</a:t>
            </a:r>
            <a:br>
              <a:rPr lang="en-US" dirty="0"/>
            </a:br>
            <a:br>
              <a:rPr lang="en-US" dirty="0"/>
            </a:br>
            <a:br>
              <a:rPr lang="en-US" dirty="0"/>
            </a:br>
            <a:endParaRPr lang="en-US" dirty="0"/>
          </a:p>
          <a:p>
            <a:r>
              <a:rPr lang="en-US" dirty="0"/>
              <a:t>Implement by adding arbitrary number p(k) of centers for each cluster </a:t>
            </a:r>
            <a:br>
              <a:rPr lang="en-US" dirty="0"/>
            </a:br>
            <a:r>
              <a:rPr lang="en-US" b="1" dirty="0" err="1">
                <a:solidFill>
                  <a:srgbClr val="FF0000"/>
                </a:solidFill>
              </a:rPr>
              <a:t>Z</a:t>
            </a:r>
            <a:r>
              <a:rPr lang="en-US" b="1" i="1" baseline="-25000" dirty="0" err="1">
                <a:solidFill>
                  <a:srgbClr val="FF0000"/>
                </a:solidFill>
              </a:rPr>
              <a:t>i</a:t>
            </a:r>
            <a:r>
              <a:rPr lang="en-US" b="1" dirty="0">
                <a:solidFill>
                  <a:srgbClr val="FF0000"/>
                </a:solidFill>
              </a:rPr>
              <a:t> = </a:t>
            </a:r>
            <a:r>
              <a:rPr lang="en-US" b="1" dirty="0">
                <a:solidFill>
                  <a:srgbClr val="FF0000"/>
                </a:solidFill>
                <a:sym typeface="Symbol"/>
              </a:rPr>
              <a:t></a:t>
            </a:r>
            <a:r>
              <a:rPr lang="en-US" b="1" baseline="-25000" dirty="0">
                <a:solidFill>
                  <a:srgbClr val="FF0000"/>
                </a:solidFill>
              </a:rPr>
              <a:t>k=1</a:t>
            </a:r>
            <a:r>
              <a:rPr lang="en-US" b="1" baseline="30000" dirty="0">
                <a:solidFill>
                  <a:srgbClr val="FF0000"/>
                </a:solidFill>
              </a:rPr>
              <a:t>K</a:t>
            </a:r>
            <a:r>
              <a:rPr lang="en-US" b="1" dirty="0">
                <a:solidFill>
                  <a:srgbClr val="FF0000"/>
                </a:solidFill>
              </a:rPr>
              <a:t> p(k) </a:t>
            </a:r>
            <a:r>
              <a:rPr lang="en-US" b="1" dirty="0" err="1">
                <a:solidFill>
                  <a:srgbClr val="FF0000"/>
                </a:solidFill>
              </a:rPr>
              <a:t>exp</a:t>
            </a:r>
            <a:r>
              <a:rPr lang="en-US" b="1" dirty="0">
                <a:solidFill>
                  <a:srgbClr val="FF0000"/>
                </a:solidFill>
              </a:rPr>
              <a:t>(-</a:t>
            </a:r>
            <a:r>
              <a:rPr lang="en-US" b="1" dirty="0">
                <a:solidFill>
                  <a:srgbClr val="FF0000"/>
                </a:solidFill>
                <a:sym typeface="Symbol"/>
              </a:rPr>
              <a:t></a:t>
            </a:r>
            <a:r>
              <a:rPr lang="en-US" b="1" i="1" baseline="-25000" dirty="0" err="1">
                <a:solidFill>
                  <a:srgbClr val="FF0000"/>
                </a:solidFill>
              </a:rPr>
              <a:t>i</a:t>
            </a:r>
            <a:r>
              <a:rPr lang="en-US" b="1" dirty="0">
                <a:solidFill>
                  <a:srgbClr val="FF0000"/>
                </a:solidFill>
              </a:rPr>
              <a:t>(</a:t>
            </a:r>
            <a:r>
              <a:rPr lang="en-US" b="1" i="1" dirty="0">
                <a:solidFill>
                  <a:srgbClr val="FF0000"/>
                </a:solidFill>
              </a:rPr>
              <a:t>k</a:t>
            </a:r>
            <a:r>
              <a:rPr lang="en-US" b="1" dirty="0">
                <a:solidFill>
                  <a:srgbClr val="FF0000"/>
                </a:solidFill>
              </a:rPr>
              <a:t>)/T) </a:t>
            </a:r>
            <a:r>
              <a:rPr lang="en-US" dirty="0"/>
              <a:t>and M step gives </a:t>
            </a:r>
            <a:r>
              <a:rPr lang="en-US" b="1" dirty="0"/>
              <a:t>p(k) = C(k)/N</a:t>
            </a:r>
          </a:p>
          <a:p>
            <a:r>
              <a:rPr lang="en-US" b="1" dirty="0">
                <a:solidFill>
                  <a:srgbClr val="FF0000"/>
                </a:solidFill>
              </a:rPr>
              <a:t>Halve p(k) at splits</a:t>
            </a:r>
            <a:r>
              <a:rPr lang="en-US" dirty="0"/>
              <a:t>; can’t split easily in standard case p(k) = 1</a:t>
            </a:r>
          </a:p>
          <a:p>
            <a:r>
              <a:rPr lang="en-US" dirty="0"/>
              <a:t>Show weighting in sums like </a:t>
            </a:r>
            <a:r>
              <a:rPr lang="en-US" b="1" dirty="0" err="1"/>
              <a:t>Z</a:t>
            </a:r>
            <a:r>
              <a:rPr lang="en-US" b="1" i="1" baseline="-25000" dirty="0" err="1"/>
              <a:t>i</a:t>
            </a:r>
            <a:r>
              <a:rPr lang="en-US" b="1" dirty="0"/>
              <a:t> </a:t>
            </a:r>
            <a:r>
              <a:rPr lang="en-US" dirty="0"/>
              <a:t>now </a:t>
            </a:r>
            <a:r>
              <a:rPr lang="en-US" b="1" dirty="0" err="1">
                <a:solidFill>
                  <a:srgbClr val="FF0000"/>
                </a:solidFill>
              </a:rPr>
              <a:t>equipoint</a:t>
            </a:r>
            <a:r>
              <a:rPr lang="en-US" b="1" dirty="0"/>
              <a:t> not </a:t>
            </a:r>
            <a:r>
              <a:rPr lang="en-US" b="1" dirty="0" err="1">
                <a:solidFill>
                  <a:srgbClr val="FF0000"/>
                </a:solidFill>
              </a:rPr>
              <a:t>equicluster</a:t>
            </a:r>
            <a:r>
              <a:rPr lang="en-US" b="1" dirty="0">
                <a:solidFill>
                  <a:srgbClr val="FF0000"/>
                </a:solidFill>
              </a:rPr>
              <a:t> </a:t>
            </a:r>
            <a:r>
              <a:rPr lang="en-US" b="1" dirty="0"/>
              <a:t>as p(k)is proportional to points C(k) in cluster</a:t>
            </a:r>
          </a:p>
        </p:txBody>
      </p:sp>
      <p:grpSp>
        <p:nvGrpSpPr>
          <p:cNvPr id="8" name="Group 7"/>
          <p:cNvGrpSpPr/>
          <p:nvPr/>
        </p:nvGrpSpPr>
        <p:grpSpPr>
          <a:xfrm>
            <a:off x="5127122" y="1698118"/>
            <a:ext cx="3676518" cy="1466910"/>
            <a:chOff x="1579602" y="3733800"/>
            <a:chExt cx="3676518" cy="1466910"/>
          </a:xfrm>
        </p:grpSpPr>
        <p:grpSp>
          <p:nvGrpSpPr>
            <p:cNvPr id="19" name="Group 18"/>
            <p:cNvGrpSpPr/>
            <p:nvPr/>
          </p:nvGrpSpPr>
          <p:grpSpPr>
            <a:xfrm>
              <a:off x="3257550" y="3733800"/>
              <a:ext cx="1866900" cy="1066800"/>
              <a:chOff x="3257550" y="3886200"/>
              <a:chExt cx="1866900" cy="1066800"/>
            </a:xfrm>
          </p:grpSpPr>
          <p:grpSp>
            <p:nvGrpSpPr>
              <p:cNvPr id="11" name="Group 10"/>
              <p:cNvGrpSpPr/>
              <p:nvPr/>
            </p:nvGrpSpPr>
            <p:grpSpPr>
              <a:xfrm flipV="1">
                <a:off x="3467100" y="3886200"/>
                <a:ext cx="1447800" cy="838200"/>
                <a:chOff x="914400" y="5029200"/>
                <a:chExt cx="1447800" cy="838200"/>
              </a:xfrm>
            </p:grpSpPr>
            <p:sp>
              <p:nvSpPr>
                <p:cNvPr id="12" name="Arc 11"/>
                <p:cNvSpPr/>
                <p:nvPr/>
              </p:nvSpPr>
              <p:spPr>
                <a:xfrm rot="5400000" flipH="1" flipV="1">
                  <a:off x="1219200" y="4724400"/>
                  <a:ext cx="838200" cy="1447800"/>
                </a:xfrm>
                <a:prstGeom prst="arc">
                  <a:avLst/>
                </a:prstGeom>
                <a:ln w="2857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Arc 12"/>
                <p:cNvSpPr/>
                <p:nvPr/>
              </p:nvSpPr>
              <p:spPr>
                <a:xfrm rot="16200000" flipV="1">
                  <a:off x="1219200" y="4724400"/>
                  <a:ext cx="838200" cy="1447800"/>
                </a:xfrm>
                <a:prstGeom prst="arc">
                  <a:avLst/>
                </a:prstGeom>
                <a:ln w="2857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8" name="Group 17"/>
              <p:cNvGrpSpPr/>
              <p:nvPr/>
            </p:nvGrpSpPr>
            <p:grpSpPr>
              <a:xfrm>
                <a:off x="3257550" y="4114800"/>
                <a:ext cx="1866900" cy="838200"/>
                <a:chOff x="2895600" y="4114800"/>
                <a:chExt cx="1866900" cy="838200"/>
              </a:xfrm>
            </p:grpSpPr>
            <p:cxnSp>
              <p:nvCxnSpPr>
                <p:cNvPr id="15" name="Straight Connector 14"/>
                <p:cNvCxnSpPr/>
                <p:nvPr/>
              </p:nvCxnSpPr>
              <p:spPr>
                <a:xfrm>
                  <a:off x="2895600" y="4114800"/>
                  <a:ext cx="0" cy="838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2895600" y="4953000"/>
                  <a:ext cx="1866900" cy="0"/>
                </a:xfrm>
                <a:prstGeom prst="line">
                  <a:avLst/>
                </a:prstGeom>
              </p:spPr>
              <p:style>
                <a:lnRef idx="2">
                  <a:schemeClr val="accent1"/>
                </a:lnRef>
                <a:fillRef idx="0">
                  <a:schemeClr val="accent1"/>
                </a:fillRef>
                <a:effectRef idx="1">
                  <a:schemeClr val="accent1"/>
                </a:effectRef>
                <a:fontRef idx="minor">
                  <a:schemeClr val="tx1"/>
                </a:fontRef>
              </p:style>
            </p:cxnSp>
          </p:grpSp>
        </p:grpSp>
        <p:sp>
          <p:nvSpPr>
            <p:cNvPr id="20" name="TextBox 19"/>
            <p:cNvSpPr txBox="1"/>
            <p:nvPr/>
          </p:nvSpPr>
          <p:spPr>
            <a:xfrm>
              <a:off x="1579602" y="3992793"/>
              <a:ext cx="1659429" cy="369332"/>
            </a:xfrm>
            <a:prstGeom prst="rect">
              <a:avLst/>
            </a:prstGeom>
            <a:noFill/>
          </p:spPr>
          <p:txBody>
            <a:bodyPr wrap="none" rtlCol="0">
              <a:spAutoFit/>
            </a:bodyPr>
            <a:lstStyle/>
            <a:p>
              <a:r>
                <a:rPr lang="en-US" sz="1800" dirty="0"/>
                <a:t>Free Energy F</a:t>
              </a:r>
            </a:p>
          </p:txBody>
        </p:sp>
        <p:sp>
          <p:nvSpPr>
            <p:cNvPr id="21" name="TextBox 20"/>
            <p:cNvSpPr txBox="1"/>
            <p:nvPr/>
          </p:nvSpPr>
          <p:spPr>
            <a:xfrm>
              <a:off x="3158080" y="4800600"/>
              <a:ext cx="2098040" cy="400110"/>
            </a:xfrm>
            <a:prstGeom prst="rect">
              <a:avLst/>
            </a:prstGeom>
            <a:noFill/>
          </p:spPr>
          <p:txBody>
            <a:bodyPr wrap="square" rtlCol="0">
              <a:spAutoFit/>
            </a:bodyPr>
            <a:lstStyle/>
            <a:p>
              <a:r>
                <a:rPr lang="en-US" sz="2000" u="sng" dirty="0"/>
                <a:t>Y</a:t>
              </a:r>
              <a:r>
                <a:rPr lang="en-US" sz="2000" dirty="0"/>
                <a:t>(k)</a:t>
              </a:r>
              <a:r>
                <a:rPr lang="en-US" sz="2000" baseline="-25000" dirty="0"/>
                <a:t>A</a:t>
              </a:r>
              <a:r>
                <a:rPr lang="en-US" sz="2000" dirty="0"/>
                <a:t> and </a:t>
              </a:r>
              <a:r>
                <a:rPr lang="en-US" sz="2000" u="sng" dirty="0"/>
                <a:t>Y</a:t>
              </a:r>
              <a:r>
                <a:rPr lang="en-US" sz="2000" dirty="0"/>
                <a:t>(k)</a:t>
              </a:r>
              <a:r>
                <a:rPr lang="en-US" sz="2000" baseline="-25000" dirty="0"/>
                <a:t>B</a:t>
              </a:r>
              <a:endParaRPr lang="en-US" sz="2000" dirty="0"/>
            </a:p>
          </p:txBody>
        </p:sp>
      </p:grpSp>
      <p:grpSp>
        <p:nvGrpSpPr>
          <p:cNvPr id="10" name="Group 9"/>
          <p:cNvGrpSpPr>
            <a:grpSpLocks noChangeAspect="1"/>
          </p:cNvGrpSpPr>
          <p:nvPr/>
        </p:nvGrpSpPr>
        <p:grpSpPr>
          <a:xfrm>
            <a:off x="445933" y="3375861"/>
            <a:ext cx="3287866" cy="1152682"/>
            <a:chOff x="-416655" y="5219700"/>
            <a:chExt cx="4174794" cy="1630340"/>
          </a:xfrm>
        </p:grpSpPr>
        <p:sp>
          <p:nvSpPr>
            <p:cNvPr id="40" name="TextBox 39"/>
            <p:cNvSpPr txBox="1"/>
            <p:nvPr/>
          </p:nvSpPr>
          <p:spPr>
            <a:xfrm>
              <a:off x="1640001" y="6284129"/>
              <a:ext cx="2118138" cy="565911"/>
            </a:xfrm>
            <a:prstGeom prst="rect">
              <a:avLst/>
            </a:prstGeom>
            <a:noFill/>
          </p:spPr>
          <p:txBody>
            <a:bodyPr wrap="square" rtlCol="0">
              <a:spAutoFit/>
            </a:bodyPr>
            <a:lstStyle/>
            <a:p>
              <a:r>
                <a:rPr lang="en-US" sz="2000" u="sng" dirty="0"/>
                <a:t>Y</a:t>
              </a:r>
              <a:r>
                <a:rPr lang="en-US" sz="2000" dirty="0"/>
                <a:t>(k)</a:t>
              </a:r>
              <a:r>
                <a:rPr lang="en-US" sz="2000" baseline="-25000" dirty="0"/>
                <a:t>A</a:t>
              </a:r>
              <a:r>
                <a:rPr lang="en-US" sz="2000" dirty="0"/>
                <a:t> + </a:t>
              </a:r>
              <a:r>
                <a:rPr lang="en-US" sz="2000" u="sng" dirty="0"/>
                <a:t>Y</a:t>
              </a:r>
              <a:r>
                <a:rPr lang="en-US" sz="2000" dirty="0"/>
                <a:t>(k)</a:t>
              </a:r>
              <a:r>
                <a:rPr lang="en-US" sz="2000" baseline="-25000" dirty="0"/>
                <a:t>B</a:t>
              </a:r>
              <a:endParaRPr lang="en-US" sz="2000" dirty="0"/>
            </a:p>
          </p:txBody>
        </p:sp>
        <p:grpSp>
          <p:nvGrpSpPr>
            <p:cNvPr id="41" name="Group 40"/>
            <p:cNvGrpSpPr/>
            <p:nvPr/>
          </p:nvGrpSpPr>
          <p:grpSpPr>
            <a:xfrm>
              <a:off x="-416655" y="5219700"/>
              <a:ext cx="3991329" cy="1066800"/>
              <a:chOff x="-416655" y="5219700"/>
              <a:chExt cx="3991329" cy="1066800"/>
            </a:xfrm>
          </p:grpSpPr>
          <p:grpSp>
            <p:nvGrpSpPr>
              <p:cNvPr id="22" name="Group 21"/>
              <p:cNvGrpSpPr/>
              <p:nvPr/>
            </p:nvGrpSpPr>
            <p:grpSpPr>
              <a:xfrm>
                <a:off x="1707774" y="5219700"/>
                <a:ext cx="1866900" cy="1066800"/>
                <a:chOff x="3250824" y="3886200"/>
                <a:chExt cx="1866900" cy="1066800"/>
              </a:xfrm>
            </p:grpSpPr>
            <p:grpSp>
              <p:nvGrpSpPr>
                <p:cNvPr id="23" name="Group 22"/>
                <p:cNvGrpSpPr/>
                <p:nvPr/>
              </p:nvGrpSpPr>
              <p:grpSpPr>
                <a:xfrm flipV="1">
                  <a:off x="3467100" y="3886200"/>
                  <a:ext cx="1447800" cy="838200"/>
                  <a:chOff x="914400" y="5029200"/>
                  <a:chExt cx="1447800" cy="838200"/>
                </a:xfrm>
              </p:grpSpPr>
              <p:sp>
                <p:nvSpPr>
                  <p:cNvPr id="27" name="Arc 26"/>
                  <p:cNvSpPr/>
                  <p:nvPr/>
                </p:nvSpPr>
                <p:spPr>
                  <a:xfrm rot="5400000" flipH="1" flipV="1">
                    <a:off x="1219200" y="4724400"/>
                    <a:ext cx="838200" cy="1447800"/>
                  </a:xfrm>
                  <a:prstGeom prst="arc">
                    <a:avLst/>
                  </a:prstGeom>
                  <a:ln w="2857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Arc 27"/>
                  <p:cNvSpPr/>
                  <p:nvPr/>
                </p:nvSpPr>
                <p:spPr>
                  <a:xfrm rot="16200000" flipV="1">
                    <a:off x="1219200" y="4724400"/>
                    <a:ext cx="838200" cy="1447800"/>
                  </a:xfrm>
                  <a:prstGeom prst="arc">
                    <a:avLst/>
                  </a:prstGeom>
                  <a:ln w="2857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4" name="Group 23"/>
                <p:cNvGrpSpPr/>
                <p:nvPr/>
              </p:nvGrpSpPr>
              <p:grpSpPr>
                <a:xfrm>
                  <a:off x="3250824" y="4114800"/>
                  <a:ext cx="1866900" cy="838200"/>
                  <a:chOff x="2888874" y="4114800"/>
                  <a:chExt cx="1866900" cy="838200"/>
                </a:xfrm>
              </p:grpSpPr>
              <p:cxnSp>
                <p:nvCxnSpPr>
                  <p:cNvPr id="25" name="Straight Connector 24"/>
                  <p:cNvCxnSpPr/>
                  <p:nvPr/>
                </p:nvCxnSpPr>
                <p:spPr>
                  <a:xfrm>
                    <a:off x="2895600" y="4114800"/>
                    <a:ext cx="0" cy="838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2888874" y="4953000"/>
                    <a:ext cx="1866900" cy="0"/>
                  </a:xfrm>
                  <a:prstGeom prst="line">
                    <a:avLst/>
                  </a:prstGeom>
                </p:spPr>
                <p:style>
                  <a:lnRef idx="2">
                    <a:schemeClr val="accent1"/>
                  </a:lnRef>
                  <a:fillRef idx="0">
                    <a:schemeClr val="accent1"/>
                  </a:fillRef>
                  <a:effectRef idx="1">
                    <a:schemeClr val="accent1"/>
                  </a:effectRef>
                  <a:fontRef idx="minor">
                    <a:schemeClr val="tx1"/>
                  </a:fontRef>
                </p:style>
              </p:cxnSp>
            </p:grpSp>
          </p:grpSp>
          <p:sp>
            <p:nvSpPr>
              <p:cNvPr id="37" name="TextBox 36"/>
              <p:cNvSpPr txBox="1"/>
              <p:nvPr/>
            </p:nvSpPr>
            <p:spPr>
              <a:xfrm>
                <a:off x="-416655" y="5730746"/>
                <a:ext cx="2107073" cy="522379"/>
              </a:xfrm>
              <a:prstGeom prst="rect">
                <a:avLst/>
              </a:prstGeom>
              <a:noFill/>
            </p:spPr>
            <p:txBody>
              <a:bodyPr wrap="none" rtlCol="0">
                <a:spAutoFit/>
              </a:bodyPr>
              <a:lstStyle/>
              <a:p>
                <a:r>
                  <a:rPr lang="en-US" sz="1800" i="0" dirty="0"/>
                  <a:t>Free Energy F</a:t>
                </a:r>
              </a:p>
            </p:txBody>
          </p:sp>
        </p:grpSp>
      </p:grpSp>
      <p:grpSp>
        <p:nvGrpSpPr>
          <p:cNvPr id="9" name="Group 8"/>
          <p:cNvGrpSpPr/>
          <p:nvPr/>
        </p:nvGrpSpPr>
        <p:grpSpPr>
          <a:xfrm>
            <a:off x="4217103" y="3561672"/>
            <a:ext cx="3579703" cy="999789"/>
            <a:chOff x="3760296" y="5501235"/>
            <a:chExt cx="3579703" cy="999789"/>
          </a:xfrm>
        </p:grpSpPr>
        <p:grpSp>
          <p:nvGrpSpPr>
            <p:cNvPr id="43" name="Group 42"/>
            <p:cNvGrpSpPr/>
            <p:nvPr/>
          </p:nvGrpSpPr>
          <p:grpSpPr>
            <a:xfrm>
              <a:off x="3760296" y="5501235"/>
              <a:ext cx="3579703" cy="969012"/>
              <a:chOff x="3760296" y="5501235"/>
              <a:chExt cx="3579703" cy="969012"/>
            </a:xfrm>
          </p:grpSpPr>
          <p:grpSp>
            <p:nvGrpSpPr>
              <p:cNvPr id="39" name="Group 38"/>
              <p:cNvGrpSpPr/>
              <p:nvPr/>
            </p:nvGrpSpPr>
            <p:grpSpPr>
              <a:xfrm>
                <a:off x="5473099" y="5554491"/>
                <a:ext cx="1866900" cy="915756"/>
                <a:chOff x="5949349" y="5569731"/>
                <a:chExt cx="1866900" cy="915756"/>
              </a:xfrm>
            </p:grpSpPr>
            <p:grpSp>
              <p:nvGrpSpPr>
                <p:cNvPr id="7" name="Group 6"/>
                <p:cNvGrpSpPr/>
                <p:nvPr/>
              </p:nvGrpSpPr>
              <p:grpSpPr>
                <a:xfrm>
                  <a:off x="6115050" y="5647286"/>
                  <a:ext cx="1463257" cy="838201"/>
                  <a:chOff x="781050" y="5097098"/>
                  <a:chExt cx="1463257" cy="838201"/>
                </a:xfrm>
              </p:grpSpPr>
              <p:sp>
                <p:nvSpPr>
                  <p:cNvPr id="5" name="Arc 4"/>
                  <p:cNvSpPr/>
                  <p:nvPr/>
                </p:nvSpPr>
                <p:spPr>
                  <a:xfrm rot="5400000" flipH="1" flipV="1">
                    <a:off x="1101307" y="4792299"/>
                    <a:ext cx="838200" cy="1447800"/>
                  </a:xfrm>
                  <a:prstGeom prst="arc">
                    <a:avLst/>
                  </a:prstGeom>
                  <a:ln w="2857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Arc 5"/>
                  <p:cNvSpPr/>
                  <p:nvPr/>
                </p:nvSpPr>
                <p:spPr>
                  <a:xfrm rot="16200000" flipV="1">
                    <a:off x="1085850" y="4792298"/>
                    <a:ext cx="838200" cy="1447800"/>
                  </a:xfrm>
                  <a:prstGeom prst="arc">
                    <a:avLst/>
                  </a:prstGeom>
                  <a:ln w="2857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1" name="Group 30"/>
                <p:cNvGrpSpPr/>
                <p:nvPr/>
              </p:nvGrpSpPr>
              <p:grpSpPr>
                <a:xfrm>
                  <a:off x="5949349" y="5569731"/>
                  <a:ext cx="1866900" cy="576072"/>
                  <a:chOff x="2882299" y="4236231"/>
                  <a:chExt cx="1866900" cy="576072"/>
                </a:xfrm>
              </p:grpSpPr>
              <p:cxnSp>
                <p:nvCxnSpPr>
                  <p:cNvPr id="32" name="Straight Connector 31"/>
                  <p:cNvCxnSpPr>
                    <a:cxnSpLocks/>
                  </p:cNvCxnSpPr>
                  <p:nvPr/>
                </p:nvCxnSpPr>
                <p:spPr>
                  <a:xfrm>
                    <a:off x="2882299" y="4236231"/>
                    <a:ext cx="0" cy="576072"/>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H="1">
                    <a:off x="2882299" y="4812303"/>
                    <a:ext cx="1866900" cy="0"/>
                  </a:xfrm>
                  <a:prstGeom prst="line">
                    <a:avLst/>
                  </a:prstGeom>
                </p:spPr>
                <p:style>
                  <a:lnRef idx="2">
                    <a:schemeClr val="accent1"/>
                  </a:lnRef>
                  <a:fillRef idx="0">
                    <a:schemeClr val="accent1"/>
                  </a:fillRef>
                  <a:effectRef idx="1">
                    <a:schemeClr val="accent1"/>
                  </a:effectRef>
                  <a:fontRef idx="minor">
                    <a:schemeClr val="tx1"/>
                  </a:fontRef>
                </p:style>
              </p:cxnSp>
            </p:grpSp>
          </p:grpSp>
          <p:sp>
            <p:nvSpPr>
              <p:cNvPr id="38" name="TextBox 37"/>
              <p:cNvSpPr txBox="1"/>
              <p:nvPr/>
            </p:nvSpPr>
            <p:spPr>
              <a:xfrm>
                <a:off x="3760296" y="5501235"/>
                <a:ext cx="1659429" cy="369332"/>
              </a:xfrm>
              <a:prstGeom prst="rect">
                <a:avLst/>
              </a:prstGeom>
              <a:noFill/>
            </p:spPr>
            <p:txBody>
              <a:bodyPr wrap="none" rtlCol="0">
                <a:spAutoFit/>
              </a:bodyPr>
              <a:lstStyle/>
              <a:p>
                <a:r>
                  <a:rPr lang="en-US" sz="1800" dirty="0"/>
                  <a:t>Free Energy F</a:t>
                </a:r>
              </a:p>
            </p:txBody>
          </p:sp>
        </p:grpSp>
        <p:sp>
          <p:nvSpPr>
            <p:cNvPr id="42" name="TextBox 41"/>
            <p:cNvSpPr txBox="1"/>
            <p:nvPr/>
          </p:nvSpPr>
          <p:spPr>
            <a:xfrm>
              <a:off x="5526474" y="6100914"/>
              <a:ext cx="1566711" cy="400110"/>
            </a:xfrm>
            <a:prstGeom prst="rect">
              <a:avLst/>
            </a:prstGeom>
            <a:noFill/>
          </p:spPr>
          <p:txBody>
            <a:bodyPr wrap="none" rtlCol="0">
              <a:spAutoFit/>
            </a:bodyPr>
            <a:lstStyle/>
            <a:p>
              <a:r>
                <a:rPr lang="en-US" sz="2000" u="sng" dirty="0"/>
                <a:t>Y</a:t>
              </a:r>
              <a:r>
                <a:rPr lang="en-US" sz="2000" dirty="0"/>
                <a:t>(k)</a:t>
              </a:r>
              <a:r>
                <a:rPr lang="en-US" sz="2000" baseline="-25000" dirty="0"/>
                <a:t>A</a:t>
              </a:r>
              <a:r>
                <a:rPr lang="en-US" sz="2000" dirty="0"/>
                <a:t> - </a:t>
              </a:r>
              <a:r>
                <a:rPr lang="en-US" sz="2000" u="sng" dirty="0"/>
                <a:t>Y</a:t>
              </a:r>
              <a:r>
                <a:rPr lang="en-US" sz="2000" dirty="0"/>
                <a:t>(k)</a:t>
              </a:r>
              <a:r>
                <a:rPr lang="en-US" sz="2000" baseline="-25000" dirty="0"/>
                <a:t>B</a:t>
              </a:r>
              <a:endParaRPr lang="en-US" sz="2000" dirty="0"/>
            </a:p>
          </p:txBody>
        </p:sp>
      </p:grpSp>
    </p:spTree>
    <p:extLst>
      <p:ext uri="{BB962C8B-B14F-4D97-AF65-F5344CB8AC3E}">
        <p14:creationId xmlns:p14="http://schemas.microsoft.com/office/powerpoint/2010/main" val="3744510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720" y="533400"/>
            <a:ext cx="9067800" cy="5153962"/>
          </a:xfrm>
        </p:spPr>
        <p:txBody>
          <a:bodyPr>
            <a:noAutofit/>
          </a:bodyPr>
          <a:lstStyle/>
          <a:p>
            <a:r>
              <a:rPr lang="en-US" sz="2400" i="1" dirty="0">
                <a:latin typeface="Calibri" panose="020F0502020204030204" pitchFamily="34" charset="0"/>
                <a:cs typeface="Calibri" panose="020F0502020204030204" pitchFamily="34" charset="0"/>
              </a:rPr>
              <a:t>Clustering with position-specific constraints on variance: Applying </a:t>
            </a:r>
            <a:r>
              <a:rPr lang="en-US" sz="2400" i="1" dirty="0" err="1">
                <a:latin typeface="Calibri" panose="020F0502020204030204" pitchFamily="34" charset="0"/>
                <a:cs typeface="Calibri" panose="020F0502020204030204" pitchFamily="34" charset="0"/>
              </a:rPr>
              <a:t>redescending</a:t>
            </a:r>
            <a:r>
              <a:rPr lang="en-US" sz="2400" i="1" dirty="0">
                <a:latin typeface="Calibri" panose="020F0502020204030204" pitchFamily="34" charset="0"/>
                <a:cs typeface="Calibri" panose="020F0502020204030204" pitchFamily="34" charset="0"/>
              </a:rPr>
              <a:t> M-estimators to label-free LC-MS data analysis </a:t>
            </a:r>
            <a:r>
              <a:rPr lang="en-US" sz="2400" dirty="0">
                <a:latin typeface="Calibri" panose="020F0502020204030204" pitchFamily="34" charset="0"/>
                <a:cs typeface="Calibri" panose="020F0502020204030204" pitchFamily="34" charset="0"/>
              </a:rPr>
              <a:t>(Rudolf </a:t>
            </a:r>
            <a:r>
              <a:rPr lang="en-US" sz="2400" dirty="0" err="1">
                <a:latin typeface="Calibri" panose="020F0502020204030204" pitchFamily="34" charset="0"/>
                <a:cs typeface="Calibri" panose="020F0502020204030204" pitchFamily="34" charset="0"/>
              </a:rPr>
              <a:t>Frühwirth</a:t>
            </a:r>
            <a:r>
              <a:rPr lang="en-US" sz="2400" baseline="3000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 D R Mani</a:t>
            </a:r>
            <a:r>
              <a:rPr lang="en-US" sz="2400" baseline="3000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 and </a:t>
            </a:r>
            <a:r>
              <a:rPr lang="en-US" sz="2400" dirty="0" err="1">
                <a:latin typeface="Calibri" panose="020F0502020204030204" pitchFamily="34" charset="0"/>
                <a:cs typeface="Calibri" panose="020F0502020204030204" pitchFamily="34" charset="0"/>
              </a:rPr>
              <a:t>Saumyadipta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Pyne</a:t>
            </a:r>
            <a:r>
              <a:rPr lang="en-US" sz="2400" dirty="0">
                <a:latin typeface="Calibri" panose="020F0502020204030204" pitchFamily="34" charset="0"/>
                <a:cs typeface="Calibri" panose="020F0502020204030204" pitchFamily="34" charset="0"/>
              </a:rPr>
              <a:t>) </a:t>
            </a:r>
            <a:r>
              <a:rPr lang="en-US" sz="2400" i="1" dirty="0">
                <a:latin typeface="Calibri" panose="020F0502020204030204" pitchFamily="34" charset="0"/>
                <a:cs typeface="Calibri" panose="020F0502020204030204" pitchFamily="34" charset="0"/>
              </a:rPr>
              <a:t>BMC Bioinformatics</a:t>
            </a:r>
            <a:r>
              <a:rPr lang="en-US" sz="2400" dirty="0">
                <a:latin typeface="Calibri" panose="020F0502020204030204" pitchFamily="34" charset="0"/>
                <a:cs typeface="Calibri" panose="020F0502020204030204" pitchFamily="34" charset="0"/>
              </a:rPr>
              <a:t> 2011, </a:t>
            </a:r>
            <a:r>
              <a:rPr lang="en-US" sz="2400" b="1" dirty="0">
                <a:latin typeface="Calibri" panose="020F0502020204030204" pitchFamily="34" charset="0"/>
                <a:cs typeface="Calibri" panose="020F0502020204030204" pitchFamily="34" charset="0"/>
              </a:rPr>
              <a:t>12:</a:t>
            </a:r>
            <a:r>
              <a:rPr lang="en-US" sz="2400" dirty="0">
                <a:latin typeface="Calibri" panose="020F0502020204030204" pitchFamily="34" charset="0"/>
                <a:cs typeface="Calibri" panose="020F0502020204030204" pitchFamily="34" charset="0"/>
              </a:rPr>
              <a:t>358</a:t>
            </a:r>
          </a:p>
          <a:p>
            <a:r>
              <a:rPr lang="en-US" sz="2400" dirty="0">
                <a:latin typeface="Calibri" panose="020F0502020204030204" pitchFamily="34" charset="0"/>
                <a:cs typeface="Calibri" panose="020F0502020204030204" pitchFamily="34" charset="0"/>
              </a:rPr>
              <a:t>H</a:t>
            </a:r>
            <a:r>
              <a:rPr lang="en-US" sz="2400" baseline="-25000" dirty="0">
                <a:latin typeface="Calibri" panose="020F0502020204030204" pitchFamily="34" charset="0"/>
                <a:cs typeface="Calibri" panose="020F0502020204030204" pitchFamily="34" charset="0"/>
              </a:rPr>
              <a:t>TCC</a:t>
            </a:r>
            <a:r>
              <a:rPr lang="en-US" sz="2400" dirty="0">
                <a:latin typeface="Calibri" panose="020F0502020204030204" pitchFamily="34" charset="0"/>
                <a:cs typeface="Calibri" panose="020F0502020204030204" pitchFamily="34" charset="0"/>
              </a:rPr>
              <a:t> = </a:t>
            </a:r>
            <a:r>
              <a:rPr lang="en-US" sz="2400" dirty="0">
                <a:latin typeface="Calibri" panose="020F0502020204030204" pitchFamily="34" charset="0"/>
                <a:cs typeface="Calibri" panose="020F0502020204030204" pitchFamily="34" charset="0"/>
                <a:sym typeface="Symbol"/>
              </a:rPr>
              <a:t></a:t>
            </a:r>
            <a:r>
              <a:rPr lang="en-US" sz="2400" i="1" baseline="-25000" dirty="0">
                <a:latin typeface="Calibri" panose="020F0502020204030204" pitchFamily="34" charset="0"/>
                <a:cs typeface="Calibri" panose="020F0502020204030204" pitchFamily="34" charset="0"/>
              </a:rPr>
              <a:t>k</a:t>
            </a:r>
            <a:r>
              <a:rPr lang="en-US" sz="2400" baseline="-25000" dirty="0">
                <a:latin typeface="Calibri" panose="020F0502020204030204" pitchFamily="34" charset="0"/>
                <a:cs typeface="Calibri" panose="020F0502020204030204" pitchFamily="34" charset="0"/>
              </a:rPr>
              <a:t>=0</a:t>
            </a:r>
            <a:r>
              <a:rPr lang="en-US" sz="2400" baseline="30000" dirty="0">
                <a:latin typeface="Calibri" panose="020F0502020204030204" pitchFamily="34" charset="0"/>
                <a:cs typeface="Calibri" panose="020F0502020204030204" pitchFamily="34" charset="0"/>
              </a:rPr>
              <a:t>K</a:t>
            </a:r>
            <a:r>
              <a:rPr lang="en-US" sz="240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sym typeface="Symbol"/>
              </a:rPr>
              <a:t></a:t>
            </a:r>
            <a:r>
              <a:rPr lang="en-US" sz="2400" i="1" baseline="-25000" dirty="0">
                <a:latin typeface="Calibri" panose="020F0502020204030204" pitchFamily="34" charset="0"/>
                <a:cs typeface="Calibri" panose="020F0502020204030204" pitchFamily="34" charset="0"/>
              </a:rPr>
              <a:t>i</a:t>
            </a:r>
            <a:r>
              <a:rPr lang="en-US" sz="2400" baseline="-25000" dirty="0">
                <a:latin typeface="Calibri" panose="020F0502020204030204" pitchFamily="34" charset="0"/>
                <a:cs typeface="Calibri" panose="020F0502020204030204" pitchFamily="34" charset="0"/>
              </a:rPr>
              <a:t>=1</a:t>
            </a:r>
            <a:r>
              <a:rPr lang="en-US" sz="2400" baseline="30000" dirty="0">
                <a:latin typeface="Calibri" panose="020F0502020204030204" pitchFamily="34" charset="0"/>
                <a:cs typeface="Calibri" panose="020F0502020204030204" pitchFamily="34" charset="0"/>
              </a:rPr>
              <a:t>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M</a:t>
            </a:r>
            <a:r>
              <a:rPr lang="en-US" sz="2400" i="1" baseline="-25000" dirty="0" err="1">
                <a:latin typeface="Calibri" panose="020F0502020204030204" pitchFamily="34" charset="0"/>
                <a:cs typeface="Calibri" panose="020F0502020204030204" pitchFamily="34" charset="0"/>
              </a:rPr>
              <a:t>i</a:t>
            </a:r>
            <a:r>
              <a:rPr lang="en-US" sz="2400" dirty="0">
                <a:latin typeface="Calibri" panose="020F0502020204030204" pitchFamily="34" charset="0"/>
                <a:cs typeface="Calibri" panose="020F0502020204030204" pitchFamily="34" charset="0"/>
              </a:rPr>
              <a:t>(</a:t>
            </a:r>
            <a:r>
              <a:rPr lang="en-US" sz="2400" i="1" dirty="0">
                <a:latin typeface="Calibri" panose="020F0502020204030204" pitchFamily="34" charset="0"/>
                <a:cs typeface="Calibri" panose="020F0502020204030204" pitchFamily="34" charset="0"/>
              </a:rPr>
              <a:t>k</a:t>
            </a:r>
            <a:r>
              <a:rPr lang="en-US" sz="2400" dirty="0">
                <a:latin typeface="Calibri" panose="020F0502020204030204" pitchFamily="34" charset="0"/>
                <a:cs typeface="Calibri" panose="020F0502020204030204" pitchFamily="34" charset="0"/>
              </a:rPr>
              <a:t>) f(</a:t>
            </a:r>
            <a:r>
              <a:rPr lang="en-US" sz="2400" i="1" dirty="0" err="1">
                <a:latin typeface="Calibri" panose="020F0502020204030204" pitchFamily="34" charset="0"/>
                <a:cs typeface="Calibri" panose="020F0502020204030204" pitchFamily="34" charset="0"/>
              </a:rPr>
              <a:t>i</a:t>
            </a:r>
            <a:r>
              <a:rPr lang="en-US" sz="2400" dirty="0" err="1">
                <a:latin typeface="Calibri" panose="020F0502020204030204" pitchFamily="34" charset="0"/>
                <a:cs typeface="Calibri" panose="020F0502020204030204" pitchFamily="34" charset="0"/>
              </a:rPr>
              <a:t>,k</a:t>
            </a:r>
            <a:r>
              <a:rPr lang="en-US" sz="2400" dirty="0">
                <a:latin typeface="Calibri" panose="020F0502020204030204" pitchFamily="34" charset="0"/>
                <a:cs typeface="Calibri" panose="020F0502020204030204" pitchFamily="34" charset="0"/>
              </a:rPr>
              <a:t>)</a:t>
            </a:r>
          </a:p>
          <a:p>
            <a:pPr lvl="1"/>
            <a:r>
              <a:rPr lang="en-US" sz="2400" dirty="0">
                <a:latin typeface="Calibri" panose="020F0502020204030204" pitchFamily="34" charset="0"/>
                <a:cs typeface="Calibri" panose="020F0502020204030204" pitchFamily="34" charset="0"/>
              </a:rPr>
              <a:t>f(</a:t>
            </a:r>
            <a:r>
              <a:rPr lang="en-US" sz="2400" i="1" dirty="0" err="1">
                <a:latin typeface="Calibri" panose="020F0502020204030204" pitchFamily="34" charset="0"/>
                <a:cs typeface="Calibri" panose="020F0502020204030204" pitchFamily="34" charset="0"/>
              </a:rPr>
              <a:t>i</a:t>
            </a:r>
            <a:r>
              <a:rPr lang="en-US" sz="2400" dirty="0" err="1">
                <a:latin typeface="Calibri" panose="020F0502020204030204" pitchFamily="34" charset="0"/>
                <a:cs typeface="Calibri" panose="020F0502020204030204" pitchFamily="34" charset="0"/>
              </a:rPr>
              <a:t>,k</a:t>
            </a:r>
            <a:r>
              <a:rPr lang="en-US" sz="2400" dirty="0">
                <a:latin typeface="Calibri" panose="020F0502020204030204" pitchFamily="34" charset="0"/>
                <a:cs typeface="Calibri" panose="020F0502020204030204" pitchFamily="34" charset="0"/>
              </a:rPr>
              <a:t>) = (</a:t>
            </a:r>
            <a:r>
              <a:rPr lang="en-US" sz="2400" u="sng" dirty="0">
                <a:latin typeface="Calibri" panose="020F0502020204030204" pitchFamily="34" charset="0"/>
                <a:cs typeface="Calibri" panose="020F0502020204030204" pitchFamily="34" charset="0"/>
              </a:rPr>
              <a:t>X</a:t>
            </a:r>
            <a:r>
              <a:rPr lang="en-US" sz="2400" dirty="0">
                <a:latin typeface="Calibri" panose="020F0502020204030204" pitchFamily="34" charset="0"/>
                <a:cs typeface="Calibri" panose="020F0502020204030204" pitchFamily="34" charset="0"/>
              </a:rPr>
              <a:t>(</a:t>
            </a:r>
            <a:r>
              <a:rPr lang="en-US" sz="2400" i="1" dirty="0">
                <a:latin typeface="Calibri" panose="020F0502020204030204" pitchFamily="34" charset="0"/>
                <a:cs typeface="Calibri" panose="020F0502020204030204" pitchFamily="34" charset="0"/>
              </a:rPr>
              <a:t>i</a:t>
            </a:r>
            <a:r>
              <a:rPr lang="en-US" sz="2400" dirty="0">
                <a:latin typeface="Calibri" panose="020F0502020204030204" pitchFamily="34" charset="0"/>
                <a:cs typeface="Calibri" panose="020F0502020204030204" pitchFamily="34" charset="0"/>
              </a:rPr>
              <a:t>) - </a:t>
            </a:r>
            <a:r>
              <a:rPr lang="en-US" sz="2400" u="sng" dirty="0">
                <a:latin typeface="Calibri" panose="020F0502020204030204" pitchFamily="34" charset="0"/>
                <a:cs typeface="Calibri" panose="020F0502020204030204" pitchFamily="34" charset="0"/>
              </a:rPr>
              <a:t>Y</a:t>
            </a:r>
            <a:r>
              <a:rPr lang="en-US" sz="2400" dirty="0">
                <a:latin typeface="Calibri" panose="020F0502020204030204" pitchFamily="34" charset="0"/>
                <a:cs typeface="Calibri" panose="020F0502020204030204" pitchFamily="34" charset="0"/>
              </a:rPr>
              <a:t>(</a:t>
            </a:r>
            <a:r>
              <a:rPr lang="en-US" sz="2400" i="1" dirty="0">
                <a:latin typeface="Calibri" panose="020F0502020204030204" pitchFamily="34" charset="0"/>
                <a:cs typeface="Calibri" panose="020F0502020204030204" pitchFamily="34" charset="0"/>
              </a:rPr>
              <a:t>k</a:t>
            </a:r>
            <a:r>
              <a:rPr lang="en-US" sz="2400" dirty="0">
                <a:latin typeface="Calibri" panose="020F0502020204030204" pitchFamily="34" charset="0"/>
                <a:cs typeface="Calibri" panose="020F0502020204030204" pitchFamily="34" charset="0"/>
              </a:rPr>
              <a:t>))</a:t>
            </a:r>
            <a:r>
              <a:rPr lang="en-US" sz="2400" baseline="30000" dirty="0">
                <a:latin typeface="Calibri" panose="020F0502020204030204" pitchFamily="34" charset="0"/>
                <a:cs typeface="Calibri" panose="020F0502020204030204" pitchFamily="34" charset="0"/>
              </a:rPr>
              <a:t>2</a:t>
            </a:r>
            <a:r>
              <a:rPr lang="en-US" sz="2400" dirty="0">
                <a:latin typeface="Calibri" panose="020F0502020204030204" pitchFamily="34" charset="0"/>
                <a:cs typeface="Calibri" panose="020F0502020204030204" pitchFamily="34" charset="0"/>
              </a:rPr>
              <a:t>/2</a:t>
            </a:r>
            <a:r>
              <a:rPr lang="en-US" sz="2400" dirty="0">
                <a:latin typeface="Calibri" panose="020F0502020204030204" pitchFamily="34" charset="0"/>
                <a:cs typeface="Calibri" panose="020F0502020204030204" pitchFamily="34" charset="0"/>
                <a:sym typeface="Symbol"/>
              </a:rPr>
              <a:t>(k)</a:t>
            </a:r>
            <a:r>
              <a:rPr lang="en-US" sz="2400" baseline="30000" dirty="0">
                <a:latin typeface="Calibri" panose="020F0502020204030204" pitchFamily="34" charset="0"/>
                <a:cs typeface="Calibri" panose="020F0502020204030204" pitchFamily="34" charset="0"/>
                <a:sym typeface="Symbol"/>
              </a:rPr>
              <a:t>2</a:t>
            </a:r>
            <a:r>
              <a:rPr lang="en-US" sz="2400" dirty="0">
                <a:latin typeface="Calibri" panose="020F0502020204030204" pitchFamily="34" charset="0"/>
                <a:cs typeface="Calibri" panose="020F0502020204030204" pitchFamily="34" charset="0"/>
                <a:sym typeface="Symbol"/>
              </a:rPr>
              <a:t>    k &gt; 0</a:t>
            </a:r>
          </a:p>
          <a:p>
            <a:pPr lvl="1"/>
            <a:r>
              <a:rPr lang="en-US" sz="2400" dirty="0">
                <a:latin typeface="Calibri" panose="020F0502020204030204" pitchFamily="34" charset="0"/>
                <a:cs typeface="Calibri" panose="020F0502020204030204" pitchFamily="34" charset="0"/>
              </a:rPr>
              <a:t>f(</a:t>
            </a:r>
            <a:r>
              <a:rPr lang="en-US" sz="2400" i="1" dirty="0">
                <a:latin typeface="Calibri" panose="020F0502020204030204" pitchFamily="34" charset="0"/>
                <a:cs typeface="Calibri" panose="020F0502020204030204" pitchFamily="34" charset="0"/>
              </a:rPr>
              <a:t>i</a:t>
            </a:r>
            <a:r>
              <a:rPr lang="en-US" sz="2400" dirty="0">
                <a:latin typeface="Calibri" panose="020F0502020204030204" pitchFamily="34" charset="0"/>
                <a:cs typeface="Calibri" panose="020F0502020204030204" pitchFamily="34" charset="0"/>
              </a:rPr>
              <a:t>,0) = c</a:t>
            </a:r>
            <a:r>
              <a:rPr lang="en-US" sz="2400" baseline="30000" dirty="0">
                <a:latin typeface="Calibri" panose="020F0502020204030204" pitchFamily="34" charset="0"/>
                <a:cs typeface="Calibri" panose="020F0502020204030204" pitchFamily="34" charset="0"/>
              </a:rPr>
              <a:t>2</a:t>
            </a:r>
            <a:r>
              <a:rPr lang="en-US" sz="2400" dirty="0">
                <a:latin typeface="Calibri" panose="020F0502020204030204" pitchFamily="34" charset="0"/>
                <a:cs typeface="Calibri" panose="020F0502020204030204" pitchFamily="34" charset="0"/>
              </a:rPr>
              <a:t> / 2                             k = 0</a:t>
            </a:r>
            <a:endParaRPr lang="en-US" sz="2400" dirty="0">
              <a:latin typeface="Calibri" panose="020F0502020204030204" pitchFamily="34" charset="0"/>
              <a:cs typeface="Calibri" panose="020F0502020204030204" pitchFamily="34" charset="0"/>
              <a:sym typeface="Symbol"/>
            </a:endParaRPr>
          </a:p>
          <a:p>
            <a:r>
              <a:rPr lang="en-US" sz="2400" dirty="0">
                <a:latin typeface="Calibri" panose="020F0502020204030204" pitchFamily="34" charset="0"/>
                <a:cs typeface="Calibri" panose="020F0502020204030204" pitchFamily="34" charset="0"/>
              </a:rPr>
              <a:t>The 0’th cluster captures (at zero temperature) all points outside clusters (background)</a:t>
            </a:r>
          </a:p>
          <a:p>
            <a:r>
              <a:rPr lang="en-US" sz="2400" dirty="0">
                <a:latin typeface="Calibri" panose="020F0502020204030204" pitchFamily="34" charset="0"/>
                <a:cs typeface="Calibri" panose="020F0502020204030204" pitchFamily="34" charset="0"/>
              </a:rPr>
              <a:t>Clusters are trimmed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a:t>
            </a:r>
            <a:r>
              <a:rPr lang="en-US" sz="2400" u="sng" dirty="0">
                <a:latin typeface="Calibri" panose="020F0502020204030204" pitchFamily="34" charset="0"/>
                <a:cs typeface="Calibri" panose="020F0502020204030204" pitchFamily="34" charset="0"/>
              </a:rPr>
              <a:t>X</a:t>
            </a:r>
            <a:r>
              <a:rPr lang="en-US" sz="2400" dirty="0">
                <a:latin typeface="Calibri" panose="020F0502020204030204" pitchFamily="34" charset="0"/>
                <a:cs typeface="Calibri" panose="020F0502020204030204" pitchFamily="34" charset="0"/>
              </a:rPr>
              <a:t>(</a:t>
            </a:r>
            <a:r>
              <a:rPr lang="en-US" sz="2400" i="1" dirty="0">
                <a:latin typeface="Calibri" panose="020F0502020204030204" pitchFamily="34" charset="0"/>
                <a:cs typeface="Calibri" panose="020F0502020204030204" pitchFamily="34" charset="0"/>
              </a:rPr>
              <a:t>i</a:t>
            </a:r>
            <a:r>
              <a:rPr lang="en-US" sz="2400" dirty="0">
                <a:latin typeface="Calibri" panose="020F0502020204030204" pitchFamily="34" charset="0"/>
                <a:cs typeface="Calibri" panose="020F0502020204030204" pitchFamily="34" charset="0"/>
              </a:rPr>
              <a:t>) - </a:t>
            </a:r>
            <a:r>
              <a:rPr lang="en-US" sz="2400" u="sng" dirty="0">
                <a:latin typeface="Calibri" panose="020F0502020204030204" pitchFamily="34" charset="0"/>
                <a:cs typeface="Calibri" panose="020F0502020204030204" pitchFamily="34" charset="0"/>
              </a:rPr>
              <a:t>Y</a:t>
            </a:r>
            <a:r>
              <a:rPr lang="en-US" sz="2400" dirty="0">
                <a:latin typeface="Calibri" panose="020F0502020204030204" pitchFamily="34" charset="0"/>
                <a:cs typeface="Calibri" panose="020F0502020204030204" pitchFamily="34" charset="0"/>
              </a:rPr>
              <a:t>(</a:t>
            </a:r>
            <a:r>
              <a:rPr lang="en-US" sz="2400" i="1" dirty="0">
                <a:latin typeface="Calibri" panose="020F0502020204030204" pitchFamily="34" charset="0"/>
                <a:cs typeface="Calibri" panose="020F0502020204030204" pitchFamily="34" charset="0"/>
              </a:rPr>
              <a:t>k</a:t>
            </a:r>
            <a:r>
              <a:rPr lang="en-US" sz="2400" dirty="0">
                <a:latin typeface="Calibri" panose="020F0502020204030204" pitchFamily="34" charset="0"/>
                <a:cs typeface="Calibri" panose="020F0502020204030204" pitchFamily="34" charset="0"/>
              </a:rPr>
              <a:t>))</a:t>
            </a:r>
            <a:r>
              <a:rPr lang="en-US" sz="2400" baseline="30000" dirty="0">
                <a:latin typeface="Calibri" panose="020F0502020204030204" pitchFamily="34" charset="0"/>
                <a:cs typeface="Calibri" panose="020F0502020204030204" pitchFamily="34" charset="0"/>
              </a:rPr>
              <a:t>2</a:t>
            </a:r>
            <a:r>
              <a:rPr lang="en-US" sz="2400" dirty="0">
                <a:latin typeface="Calibri" panose="020F0502020204030204" pitchFamily="34" charset="0"/>
                <a:cs typeface="Calibri" panose="020F0502020204030204" pitchFamily="34" charset="0"/>
              </a:rPr>
              <a:t>/2</a:t>
            </a:r>
            <a:r>
              <a:rPr lang="en-US" sz="2400" dirty="0">
                <a:latin typeface="Calibri" panose="020F0502020204030204" pitchFamily="34" charset="0"/>
                <a:cs typeface="Calibri" panose="020F0502020204030204" pitchFamily="34" charset="0"/>
                <a:sym typeface="Symbol"/>
              </a:rPr>
              <a:t>(k)</a:t>
            </a:r>
            <a:r>
              <a:rPr lang="en-US" sz="2400" baseline="30000" dirty="0">
                <a:latin typeface="Calibri" panose="020F0502020204030204" pitchFamily="34" charset="0"/>
                <a:cs typeface="Calibri" panose="020F0502020204030204" pitchFamily="34" charset="0"/>
                <a:sym typeface="Symbol"/>
              </a:rPr>
              <a:t>2</a:t>
            </a:r>
            <a:r>
              <a:rPr lang="en-US" sz="2400" dirty="0">
                <a:latin typeface="Calibri" panose="020F0502020204030204" pitchFamily="34" charset="0"/>
                <a:cs typeface="Calibri" panose="020F0502020204030204" pitchFamily="34" charset="0"/>
                <a:sym typeface="Symbol"/>
              </a:rPr>
              <a:t> &lt; </a:t>
            </a:r>
            <a:r>
              <a:rPr lang="en-US" sz="2400" dirty="0">
                <a:latin typeface="Calibri" panose="020F0502020204030204" pitchFamily="34" charset="0"/>
                <a:cs typeface="Calibri" panose="020F0502020204030204" pitchFamily="34" charset="0"/>
              </a:rPr>
              <a:t>c</a:t>
            </a:r>
            <a:r>
              <a:rPr lang="en-US" sz="2400" baseline="30000" dirty="0">
                <a:latin typeface="Calibri" panose="020F0502020204030204" pitchFamily="34" charset="0"/>
                <a:cs typeface="Calibri" panose="020F0502020204030204" pitchFamily="34" charset="0"/>
              </a:rPr>
              <a:t>2</a:t>
            </a:r>
            <a:r>
              <a:rPr lang="en-US" sz="2400" dirty="0">
                <a:latin typeface="Calibri" panose="020F0502020204030204" pitchFamily="34" charset="0"/>
                <a:cs typeface="Calibri" panose="020F0502020204030204" pitchFamily="34" charset="0"/>
              </a:rPr>
              <a:t> / 2 </a:t>
            </a:r>
          </a:p>
          <a:p>
            <a:r>
              <a:rPr lang="en-US" sz="2400" dirty="0">
                <a:latin typeface="Calibri" panose="020F0502020204030204" pitchFamily="34" charset="0"/>
                <a:cs typeface="Calibri" panose="020F0502020204030204" pitchFamily="34" charset="0"/>
              </a:rPr>
              <a:t>Relevant when well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defined errors</a:t>
            </a:r>
          </a:p>
        </p:txBody>
      </p:sp>
      <p:sp>
        <p:nvSpPr>
          <p:cNvPr id="2" name="Title 1"/>
          <p:cNvSpPr>
            <a:spLocks noGrp="1"/>
          </p:cNvSpPr>
          <p:nvPr>
            <p:ph type="title"/>
          </p:nvPr>
        </p:nvSpPr>
        <p:spPr>
          <a:xfrm>
            <a:off x="-10240" y="0"/>
            <a:ext cx="9126166" cy="533400"/>
          </a:xfrm>
        </p:spPr>
        <p:txBody>
          <a:bodyPr>
            <a:normAutofit fontScale="90000"/>
          </a:bodyPr>
          <a:lstStyle/>
          <a:p>
            <a:r>
              <a:rPr lang="en-US" b="1" dirty="0"/>
              <a:t>Trimmed Clustering</a:t>
            </a:r>
          </a:p>
        </p:txBody>
      </p:sp>
      <p:grpSp>
        <p:nvGrpSpPr>
          <p:cNvPr id="15" name="Group 14"/>
          <p:cNvGrpSpPr/>
          <p:nvPr/>
        </p:nvGrpSpPr>
        <p:grpSpPr>
          <a:xfrm>
            <a:off x="3657600" y="4267200"/>
            <a:ext cx="5486400" cy="2593975"/>
            <a:chOff x="3962400" y="4343400"/>
            <a:chExt cx="5181600" cy="2466552"/>
          </a:xfrm>
        </p:grpSpPr>
        <p:grpSp>
          <p:nvGrpSpPr>
            <p:cNvPr id="12" name="Group 11"/>
            <p:cNvGrpSpPr/>
            <p:nvPr/>
          </p:nvGrpSpPr>
          <p:grpSpPr>
            <a:xfrm>
              <a:off x="3962400" y="4343400"/>
              <a:ext cx="5181600" cy="2466552"/>
              <a:chOff x="3962400" y="4382981"/>
              <a:chExt cx="5181600" cy="2466552"/>
            </a:xfrm>
          </p:grpSpPr>
          <p:pic>
            <p:nvPicPr>
              <p:cNvPr id="1187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4382981"/>
                <a:ext cx="5181600" cy="2466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967133" y="4648200"/>
                <a:ext cx="635110" cy="369332"/>
              </a:xfrm>
              <a:prstGeom prst="rect">
                <a:avLst/>
              </a:prstGeom>
              <a:noFill/>
            </p:spPr>
            <p:txBody>
              <a:bodyPr wrap="none" rtlCol="0">
                <a:spAutoFit/>
              </a:bodyPr>
              <a:lstStyle/>
              <a:p>
                <a:r>
                  <a:rPr lang="en-US" b="1" dirty="0">
                    <a:solidFill>
                      <a:srgbClr val="FF0000"/>
                    </a:solidFill>
                  </a:rPr>
                  <a:t>T ~ </a:t>
                </a:r>
                <a:r>
                  <a:rPr lang="en-US" b="1" dirty="0">
                    <a:solidFill>
                      <a:srgbClr val="FF0000"/>
                    </a:solidFill>
                    <a:sym typeface="Symbol"/>
                  </a:rPr>
                  <a:t>0</a:t>
                </a:r>
                <a:endParaRPr lang="en-US" b="1" dirty="0">
                  <a:solidFill>
                    <a:srgbClr val="FF0000"/>
                  </a:solidFill>
                </a:endParaRPr>
              </a:p>
            </p:txBody>
          </p:sp>
          <p:sp>
            <p:nvSpPr>
              <p:cNvPr id="6" name="TextBox 5"/>
              <p:cNvSpPr txBox="1"/>
              <p:nvPr/>
            </p:nvSpPr>
            <p:spPr>
              <a:xfrm>
                <a:off x="6477000" y="4495800"/>
                <a:ext cx="635110" cy="369332"/>
              </a:xfrm>
              <a:prstGeom prst="rect">
                <a:avLst/>
              </a:prstGeom>
              <a:noFill/>
            </p:spPr>
            <p:txBody>
              <a:bodyPr wrap="none" rtlCol="0">
                <a:spAutoFit/>
              </a:bodyPr>
              <a:lstStyle/>
              <a:p>
                <a:r>
                  <a:rPr lang="en-US" dirty="0"/>
                  <a:t>T = </a:t>
                </a:r>
                <a:r>
                  <a:rPr lang="en-US" dirty="0">
                    <a:sym typeface="Symbol"/>
                  </a:rPr>
                  <a:t>1</a:t>
                </a:r>
                <a:endParaRPr lang="en-US" dirty="0"/>
              </a:p>
            </p:txBody>
          </p:sp>
          <p:sp>
            <p:nvSpPr>
              <p:cNvPr id="7" name="TextBox 6"/>
              <p:cNvSpPr txBox="1"/>
              <p:nvPr/>
            </p:nvSpPr>
            <p:spPr>
              <a:xfrm>
                <a:off x="6477000" y="5029200"/>
                <a:ext cx="635110" cy="369332"/>
              </a:xfrm>
              <a:prstGeom prst="rect">
                <a:avLst/>
              </a:prstGeom>
              <a:noFill/>
            </p:spPr>
            <p:txBody>
              <a:bodyPr wrap="none" rtlCol="0">
                <a:spAutoFit/>
              </a:bodyPr>
              <a:lstStyle/>
              <a:p>
                <a:r>
                  <a:rPr lang="en-US" dirty="0"/>
                  <a:t>T = </a:t>
                </a:r>
                <a:r>
                  <a:rPr lang="en-US" dirty="0">
                    <a:sym typeface="Symbol"/>
                  </a:rPr>
                  <a:t>5</a:t>
                </a:r>
                <a:endParaRPr lang="en-US" dirty="0"/>
              </a:p>
            </p:txBody>
          </p:sp>
          <p:cxnSp>
            <p:nvCxnSpPr>
              <p:cNvPr id="8" name="Straight Connector 7"/>
              <p:cNvCxnSpPr/>
              <p:nvPr/>
            </p:nvCxnSpPr>
            <p:spPr>
              <a:xfrm>
                <a:off x="5638800" y="4495800"/>
                <a:ext cx="2286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7924800" y="4495800"/>
                <a:ext cx="0" cy="1981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636079" y="4495800"/>
                <a:ext cx="0" cy="1981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5804285" y="5592070"/>
              <a:ext cx="2099733" cy="830997"/>
            </a:xfrm>
            <a:prstGeom prst="rect">
              <a:avLst/>
            </a:prstGeom>
            <a:noFill/>
          </p:spPr>
          <p:txBody>
            <a:bodyPr wrap="square" rtlCol="0">
              <a:spAutoFit/>
            </a:bodyPr>
            <a:lstStyle/>
            <a:p>
              <a:r>
                <a:rPr lang="en-US" dirty="0"/>
                <a:t>Distance from cluster center</a:t>
              </a:r>
            </a:p>
          </p:txBody>
        </p:sp>
      </p:grpSp>
    </p:spTree>
    <p:extLst>
      <p:ext uri="{BB962C8B-B14F-4D97-AF65-F5344CB8AC3E}">
        <p14:creationId xmlns:p14="http://schemas.microsoft.com/office/powerpoint/2010/main" val="4173627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nvPr>
        </p:nvGraphicFramePr>
        <p:xfrm>
          <a:off x="0" y="533400"/>
          <a:ext cx="9186864" cy="4662488"/>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76200" y="0"/>
            <a:ext cx="9042400" cy="1143000"/>
          </a:xfrm>
        </p:spPr>
        <p:txBody>
          <a:bodyPr/>
          <a:lstStyle/>
          <a:p>
            <a:r>
              <a:rPr lang="en-US" sz="4000" dirty="0">
                <a:solidFill>
                  <a:srgbClr val="C00000"/>
                </a:solidFill>
              </a:rPr>
              <a:t>Cluster Count v. Temperature for 2 Runs</a:t>
            </a:r>
          </a:p>
        </p:txBody>
      </p:sp>
      <p:sp>
        <p:nvSpPr>
          <p:cNvPr id="4" name="Content Placeholder 3"/>
          <p:cNvSpPr>
            <a:spLocks noGrp="1"/>
          </p:cNvSpPr>
          <p:nvPr>
            <p:ph idx="1"/>
          </p:nvPr>
        </p:nvSpPr>
        <p:spPr>
          <a:xfrm>
            <a:off x="0" y="5410200"/>
            <a:ext cx="9118600" cy="1371600"/>
          </a:xfrm>
          <a:solidFill>
            <a:schemeClr val="bg1"/>
          </a:solidFill>
        </p:spPr>
        <p:txBody>
          <a:bodyPr/>
          <a:lstStyle/>
          <a:p>
            <a:r>
              <a:rPr lang="en-US" sz="2400" dirty="0">
                <a:latin typeface="Calibri" panose="020F0502020204030204" pitchFamily="34" charset="0"/>
                <a:cs typeface="Calibri" panose="020F0502020204030204" pitchFamily="34" charset="0"/>
              </a:rPr>
              <a:t>All start with one cluster at far left</a:t>
            </a:r>
          </a:p>
          <a:p>
            <a:r>
              <a:rPr lang="en-US" sz="2400" dirty="0">
                <a:latin typeface="Calibri" panose="020F0502020204030204" pitchFamily="34" charset="0"/>
                <a:cs typeface="Calibri" panose="020F0502020204030204" pitchFamily="34" charset="0"/>
              </a:rPr>
              <a:t>T=1 special as measurement errors divided out</a:t>
            </a:r>
          </a:p>
          <a:p>
            <a:r>
              <a:rPr lang="en-US" sz="2400" dirty="0">
                <a:latin typeface="Calibri" panose="020F0502020204030204" pitchFamily="34" charset="0"/>
                <a:cs typeface="Calibri" panose="020F0502020204030204" pitchFamily="34" charset="0"/>
              </a:rPr>
              <a:t>DA2D counts clusters with 1 member as clusters. DAVS(2) does not</a:t>
            </a:r>
          </a:p>
        </p:txBody>
      </p:sp>
    </p:spTree>
    <p:extLst>
      <p:ext uri="{BB962C8B-B14F-4D97-AF65-F5344CB8AC3E}">
        <p14:creationId xmlns:p14="http://schemas.microsoft.com/office/powerpoint/2010/main" val="3993920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67"/>
            <a:ext cx="8229600" cy="880533"/>
          </a:xfrm>
        </p:spPr>
        <p:txBody>
          <a:bodyPr/>
          <a:lstStyle/>
          <a:p>
            <a:r>
              <a:rPr lang="en-US" b="1" dirty="0"/>
              <a:t>Simple Parallelism as in k-means</a:t>
            </a:r>
          </a:p>
        </p:txBody>
      </p:sp>
      <p:sp>
        <p:nvSpPr>
          <p:cNvPr id="3" name="Content Placeholder 2"/>
          <p:cNvSpPr>
            <a:spLocks noGrp="1"/>
          </p:cNvSpPr>
          <p:nvPr>
            <p:ph idx="1"/>
          </p:nvPr>
        </p:nvSpPr>
        <p:spPr>
          <a:xfrm>
            <a:off x="152400" y="914400"/>
            <a:ext cx="8991600" cy="5684808"/>
          </a:xfrm>
        </p:spPr>
        <p:txBody>
          <a:bodyPr>
            <a:normAutofit/>
          </a:bodyPr>
          <a:lstStyle/>
          <a:p>
            <a:r>
              <a:rPr lang="en-US" sz="2400" dirty="0">
                <a:latin typeface="Calibri" panose="020F0502020204030204" pitchFamily="34" charset="0"/>
                <a:cs typeface="Calibri" panose="020F0502020204030204" pitchFamily="34" charset="0"/>
              </a:rPr>
              <a:t>Decompose points </a:t>
            </a:r>
            <a:r>
              <a:rPr lang="en-US" sz="2400" i="1" dirty="0" err="1">
                <a:latin typeface="Calibri" panose="020F0502020204030204" pitchFamily="34" charset="0"/>
                <a:cs typeface="Calibri" panose="020F0502020204030204" pitchFamily="34" charset="0"/>
              </a:rPr>
              <a:t>i</a:t>
            </a:r>
            <a:r>
              <a:rPr lang="en-US" sz="2400" dirty="0">
                <a:latin typeface="Calibri" panose="020F0502020204030204" pitchFamily="34" charset="0"/>
                <a:cs typeface="Calibri" panose="020F0502020204030204" pitchFamily="34" charset="0"/>
              </a:rPr>
              <a:t> over processors</a:t>
            </a:r>
          </a:p>
          <a:p>
            <a:r>
              <a:rPr lang="en-US" sz="2400" dirty="0">
                <a:latin typeface="Calibri" panose="020F0502020204030204" pitchFamily="34" charset="0"/>
                <a:cs typeface="Calibri" panose="020F0502020204030204" pitchFamily="34" charset="0"/>
              </a:rPr>
              <a:t>Equations either pleasingly parallel “maps” over </a:t>
            </a:r>
            <a:r>
              <a:rPr lang="en-US" sz="2400" i="1" dirty="0" err="1">
                <a:latin typeface="Calibri" panose="020F0502020204030204" pitchFamily="34" charset="0"/>
                <a:cs typeface="Calibri" panose="020F0502020204030204" pitchFamily="34" charset="0"/>
              </a:rPr>
              <a:t>i</a:t>
            </a:r>
            <a:endParaRPr lang="en-US" sz="2400" i="1"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Or “All-Reductions” summing over </a:t>
            </a:r>
            <a:r>
              <a:rPr lang="en-US" sz="2400" i="1" dirty="0" err="1">
                <a:latin typeface="Calibri" panose="020F0502020204030204" pitchFamily="34" charset="0"/>
                <a:cs typeface="Calibri" panose="020F0502020204030204" pitchFamily="34" charset="0"/>
              </a:rPr>
              <a:t>i</a:t>
            </a:r>
            <a:r>
              <a:rPr lang="en-US" sz="2400" i="1"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for each cluster</a:t>
            </a:r>
          </a:p>
          <a:p>
            <a:r>
              <a:rPr lang="en-US" sz="2400" b="1" dirty="0">
                <a:latin typeface="Calibri" panose="020F0502020204030204" pitchFamily="34" charset="0"/>
                <a:cs typeface="Calibri" panose="020F0502020204030204" pitchFamily="34" charset="0"/>
              </a:rPr>
              <a:t>Parallel Algorithm:</a:t>
            </a:r>
          </a:p>
          <a:p>
            <a:pPr lvl="1"/>
            <a:r>
              <a:rPr lang="en-US" sz="2400" b="1" dirty="0">
                <a:latin typeface="Calibri" panose="020F0502020204030204" pitchFamily="34" charset="0"/>
                <a:cs typeface="Calibri" panose="020F0502020204030204" pitchFamily="34" charset="0"/>
              </a:rPr>
              <a:t>Each process holds all clusters </a:t>
            </a:r>
            <a:r>
              <a:rPr lang="en-US" sz="2400" dirty="0">
                <a:latin typeface="Calibri" panose="020F0502020204030204" pitchFamily="34" charset="0"/>
                <a:cs typeface="Calibri" panose="020F0502020204030204" pitchFamily="34" charset="0"/>
              </a:rPr>
              <a:t>and calculates contributions to clusters from points in node</a:t>
            </a:r>
          </a:p>
          <a:p>
            <a:pPr lvl="1"/>
            <a:r>
              <a:rPr lang="en-US" sz="2400" dirty="0">
                <a:latin typeface="Calibri" panose="020F0502020204030204" pitchFamily="34" charset="0"/>
                <a:cs typeface="Calibri" panose="020F0502020204030204" pitchFamily="34" charset="0"/>
              </a:rPr>
              <a:t>e.g. </a:t>
            </a:r>
            <a:r>
              <a:rPr lang="en-US" sz="2400" u="sng" dirty="0">
                <a:latin typeface="Calibri" panose="020F0502020204030204" pitchFamily="34" charset="0"/>
                <a:cs typeface="Calibri" panose="020F0502020204030204" pitchFamily="34" charset="0"/>
              </a:rPr>
              <a:t>Y</a:t>
            </a:r>
            <a:r>
              <a:rPr lang="en-US" sz="2400" dirty="0">
                <a:latin typeface="Calibri" panose="020F0502020204030204" pitchFamily="34" charset="0"/>
                <a:cs typeface="Calibri" panose="020F0502020204030204" pitchFamily="34" charset="0"/>
              </a:rPr>
              <a:t>(</a:t>
            </a:r>
            <a:r>
              <a:rPr lang="en-US" sz="2400" i="1" dirty="0">
                <a:latin typeface="Calibri" panose="020F0502020204030204" pitchFamily="34" charset="0"/>
                <a:cs typeface="Calibri" panose="020F0502020204030204" pitchFamily="34" charset="0"/>
              </a:rPr>
              <a:t>k</a:t>
            </a:r>
            <a:r>
              <a:rPr lang="en-US" sz="2400" dirty="0">
                <a:latin typeface="Calibri" panose="020F0502020204030204" pitchFamily="34" charset="0"/>
                <a:cs typeface="Calibri" panose="020F0502020204030204" pitchFamily="34" charset="0"/>
              </a:rPr>
              <a:t>) = </a:t>
            </a:r>
            <a:r>
              <a:rPr lang="en-US" sz="2400" dirty="0">
                <a:latin typeface="Calibri" panose="020F0502020204030204" pitchFamily="34" charset="0"/>
                <a:cs typeface="Calibri" panose="020F0502020204030204" pitchFamily="34" charset="0"/>
                <a:sym typeface="Symbol"/>
              </a:rPr>
              <a:t></a:t>
            </a:r>
            <a:r>
              <a:rPr lang="en-US" sz="2400" i="1" baseline="-25000" dirty="0" err="1">
                <a:latin typeface="Calibri" panose="020F0502020204030204" pitchFamily="34" charset="0"/>
                <a:cs typeface="Calibri" panose="020F0502020204030204" pitchFamily="34" charset="0"/>
              </a:rPr>
              <a:t>i</a:t>
            </a:r>
            <a:r>
              <a:rPr lang="en-US" sz="2400" baseline="-25000" dirty="0">
                <a:latin typeface="Calibri" panose="020F0502020204030204" pitchFamily="34" charset="0"/>
                <a:cs typeface="Calibri" panose="020F0502020204030204" pitchFamily="34" charset="0"/>
              </a:rPr>
              <a:t>=1</a:t>
            </a:r>
            <a:r>
              <a:rPr lang="en-US" sz="2400" baseline="30000" dirty="0">
                <a:latin typeface="Calibri" panose="020F0502020204030204" pitchFamily="34" charset="0"/>
                <a:cs typeface="Calibri" panose="020F0502020204030204" pitchFamily="34" charset="0"/>
              </a:rPr>
              <a:t>N</a:t>
            </a:r>
            <a:r>
              <a:rPr lang="en-US" sz="2400" dirty="0">
                <a:latin typeface="Calibri" panose="020F0502020204030204" pitchFamily="34" charset="0"/>
                <a:cs typeface="Calibri" panose="020F0502020204030204" pitchFamily="34" charset="0"/>
              </a:rPr>
              <a:t> &lt;</a:t>
            </a:r>
            <a:r>
              <a:rPr lang="en-US" sz="2400" dirty="0" err="1">
                <a:latin typeface="Calibri" panose="020F0502020204030204" pitchFamily="34" charset="0"/>
                <a:cs typeface="Calibri" panose="020F0502020204030204" pitchFamily="34" charset="0"/>
              </a:rPr>
              <a:t>M</a:t>
            </a:r>
            <a:r>
              <a:rPr lang="en-US" sz="2400" i="1" baseline="-25000" dirty="0" err="1">
                <a:latin typeface="Calibri" panose="020F0502020204030204" pitchFamily="34" charset="0"/>
                <a:cs typeface="Calibri" panose="020F0502020204030204" pitchFamily="34" charset="0"/>
              </a:rPr>
              <a:t>i</a:t>
            </a:r>
            <a:r>
              <a:rPr lang="en-US" sz="2400" dirty="0">
                <a:latin typeface="Calibri" panose="020F0502020204030204" pitchFamily="34" charset="0"/>
                <a:cs typeface="Calibri" panose="020F0502020204030204" pitchFamily="34" charset="0"/>
              </a:rPr>
              <a:t>(</a:t>
            </a:r>
            <a:r>
              <a:rPr lang="en-US" sz="2400" i="1" dirty="0">
                <a:latin typeface="Calibri" panose="020F0502020204030204" pitchFamily="34" charset="0"/>
                <a:cs typeface="Calibri" panose="020F0502020204030204" pitchFamily="34" charset="0"/>
              </a:rPr>
              <a:t>k</a:t>
            </a:r>
            <a:r>
              <a:rPr lang="en-US" sz="2400" dirty="0">
                <a:latin typeface="Calibri" panose="020F0502020204030204" pitchFamily="34" charset="0"/>
                <a:cs typeface="Calibri" panose="020F0502020204030204" pitchFamily="34" charset="0"/>
              </a:rPr>
              <a:t>)&gt; </a:t>
            </a:r>
            <a:r>
              <a:rPr lang="en-US" sz="2400" u="sng" dirty="0">
                <a:latin typeface="Calibri" panose="020F0502020204030204" pitchFamily="34" charset="0"/>
                <a:cs typeface="Calibri" panose="020F0502020204030204" pitchFamily="34" charset="0"/>
              </a:rPr>
              <a:t>X</a:t>
            </a:r>
            <a:r>
              <a:rPr lang="en-US" sz="2400" i="1" baseline="-25000" dirty="0">
                <a:latin typeface="Calibri" panose="020F0502020204030204" pitchFamily="34" charset="0"/>
                <a:cs typeface="Calibri" panose="020F0502020204030204" pitchFamily="34" charset="0"/>
              </a:rPr>
              <a:t>i</a:t>
            </a:r>
            <a:r>
              <a:rPr lang="en-US" sz="2400" dirty="0">
                <a:latin typeface="Calibri" panose="020F0502020204030204" pitchFamily="34" charset="0"/>
                <a:cs typeface="Calibri" panose="020F0502020204030204" pitchFamily="34" charset="0"/>
              </a:rPr>
              <a:t> / </a:t>
            </a:r>
            <a:r>
              <a:rPr lang="en-US" sz="2400" dirty="0">
                <a:latin typeface="Calibri" panose="020F0502020204030204" pitchFamily="34" charset="0"/>
                <a:cs typeface="Calibri" panose="020F0502020204030204" pitchFamily="34" charset="0"/>
                <a:sym typeface="Symbol"/>
              </a:rPr>
              <a:t>C(k)</a:t>
            </a:r>
          </a:p>
          <a:p>
            <a:r>
              <a:rPr lang="en-US" sz="2400" dirty="0">
                <a:latin typeface="Calibri" panose="020F0502020204030204" pitchFamily="34" charset="0"/>
                <a:cs typeface="Calibri" panose="020F0502020204030204" pitchFamily="34" charset="0"/>
                <a:sym typeface="Symbol"/>
              </a:rPr>
              <a:t>Runs well in MPI or MapReduce</a:t>
            </a:r>
          </a:p>
          <a:p>
            <a:r>
              <a:rPr lang="en-US" sz="2400" dirty="0">
                <a:latin typeface="Calibri" panose="020F0502020204030204" pitchFamily="34" charset="0"/>
                <a:cs typeface="Calibri" panose="020F0502020204030204" pitchFamily="34" charset="0"/>
                <a:sym typeface="Symbol"/>
              </a:rPr>
              <a:t>See discussion in other parts of tutorial</a:t>
            </a:r>
          </a:p>
          <a:p>
            <a:pPr lvl="1"/>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47743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4800" b="1" dirty="0"/>
              <a:t>Deterministic Annealing</a:t>
            </a:r>
            <a:br>
              <a:rPr lang="en-US" sz="4800" b="1" dirty="0"/>
            </a:br>
            <a:r>
              <a:rPr lang="en-US" sz="4800" b="1" dirty="0"/>
              <a:t>Algorithms</a:t>
            </a:r>
          </a:p>
        </p:txBody>
      </p:sp>
      <p:sp>
        <p:nvSpPr>
          <p:cNvPr id="7" name="Text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3526471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dirty="0"/>
              <a:t>Better Parallelism</a:t>
            </a:r>
          </a:p>
        </p:txBody>
      </p:sp>
      <p:sp>
        <p:nvSpPr>
          <p:cNvPr id="3" name="Content Placeholder 2"/>
          <p:cNvSpPr>
            <a:spLocks noGrp="1"/>
          </p:cNvSpPr>
          <p:nvPr>
            <p:ph idx="1"/>
          </p:nvPr>
        </p:nvSpPr>
        <p:spPr>
          <a:xfrm>
            <a:off x="33866" y="762000"/>
            <a:ext cx="9110133" cy="5742317"/>
          </a:xfrm>
        </p:spPr>
        <p:txBody>
          <a:bodyPr>
            <a:normAutofit lnSpcReduction="10000"/>
          </a:bodyPr>
          <a:lstStyle/>
          <a:p>
            <a:r>
              <a:rPr lang="en-US" sz="2800" dirty="0">
                <a:latin typeface="Calibri" panose="020F0502020204030204" pitchFamily="34" charset="0"/>
                <a:cs typeface="Calibri" panose="020F0502020204030204" pitchFamily="34" charset="0"/>
              </a:rPr>
              <a:t>The previous model is correct at start but each point does not really contribute to each cluster as damped exponentially by </a:t>
            </a:r>
            <a:r>
              <a:rPr lang="en-US" sz="2800" dirty="0" err="1">
                <a:latin typeface="Calibri" panose="020F0502020204030204" pitchFamily="34" charset="0"/>
                <a:cs typeface="Calibri" panose="020F0502020204030204" pitchFamily="34" charset="0"/>
              </a:rPr>
              <a:t>exp</a:t>
            </a:r>
            <a:r>
              <a:rPr lang="en-US" sz="2800" dirty="0">
                <a:latin typeface="Calibri" panose="020F0502020204030204" pitchFamily="34" charset="0"/>
                <a:cs typeface="Calibri" panose="020F0502020204030204" pitchFamily="34" charset="0"/>
              </a:rPr>
              <a:t>( - (</a:t>
            </a:r>
            <a:r>
              <a:rPr lang="en-US" sz="2800" u="sng" dirty="0">
                <a:latin typeface="Calibri" panose="020F0502020204030204" pitchFamily="34" charset="0"/>
                <a:cs typeface="Calibri" panose="020F0502020204030204" pitchFamily="34" charset="0"/>
              </a:rPr>
              <a:t>X</a:t>
            </a:r>
            <a:r>
              <a:rPr lang="en-US" sz="2800" i="1" baseline="-25000" dirty="0">
                <a:latin typeface="Calibri" panose="020F0502020204030204" pitchFamily="34" charset="0"/>
                <a:cs typeface="Calibri" panose="020F0502020204030204" pitchFamily="34" charset="0"/>
              </a:rPr>
              <a:t>i</a:t>
            </a:r>
            <a:r>
              <a:rPr lang="en-US" sz="2800" dirty="0">
                <a:latin typeface="Calibri" panose="020F0502020204030204" pitchFamily="34" charset="0"/>
                <a:cs typeface="Calibri" panose="020F0502020204030204" pitchFamily="34" charset="0"/>
              </a:rPr>
              <a:t>- </a:t>
            </a:r>
            <a:r>
              <a:rPr lang="en-US" sz="2800" u="sng" dirty="0">
                <a:latin typeface="Calibri" panose="020F0502020204030204" pitchFamily="34" charset="0"/>
                <a:cs typeface="Calibri" panose="020F0502020204030204" pitchFamily="34" charset="0"/>
              </a:rPr>
              <a:t>Y</a:t>
            </a:r>
            <a:r>
              <a:rPr lang="en-US" sz="2800" dirty="0">
                <a:latin typeface="Calibri" panose="020F0502020204030204" pitchFamily="34" charset="0"/>
                <a:cs typeface="Calibri" panose="020F0502020204030204" pitchFamily="34" charset="0"/>
              </a:rPr>
              <a:t>(</a:t>
            </a:r>
            <a:r>
              <a:rPr lang="en-US" sz="2800" i="1" dirty="0">
                <a:latin typeface="Calibri" panose="020F0502020204030204" pitchFamily="34" charset="0"/>
                <a:cs typeface="Calibri" panose="020F0502020204030204" pitchFamily="34" charset="0"/>
              </a:rPr>
              <a:t>k</a:t>
            </a:r>
            <a:r>
              <a:rPr lang="en-US" sz="2800" dirty="0">
                <a:latin typeface="Calibri" panose="020F0502020204030204" pitchFamily="34" charset="0"/>
                <a:cs typeface="Calibri" panose="020F0502020204030204" pitchFamily="34" charset="0"/>
              </a:rPr>
              <a:t>))</a:t>
            </a:r>
            <a:r>
              <a:rPr lang="en-US" sz="2800" baseline="30000" dirty="0">
                <a:latin typeface="Calibri" panose="020F0502020204030204" pitchFamily="34" charset="0"/>
                <a:cs typeface="Calibri" panose="020F0502020204030204" pitchFamily="34" charset="0"/>
              </a:rPr>
              <a:t>2</a:t>
            </a:r>
            <a:r>
              <a:rPr lang="en-US" sz="2800" dirty="0">
                <a:latin typeface="Calibri" panose="020F0502020204030204" pitchFamily="34" charset="0"/>
                <a:cs typeface="Calibri" panose="020F0502020204030204" pitchFamily="34" charset="0"/>
              </a:rPr>
              <a:t> /T ) </a:t>
            </a:r>
          </a:p>
          <a:p>
            <a:r>
              <a:rPr lang="en-US" sz="2800" dirty="0">
                <a:latin typeface="Calibri" panose="020F0502020204030204" pitchFamily="34" charset="0"/>
                <a:cs typeface="Calibri" panose="020F0502020204030204" pitchFamily="34" charset="0"/>
              </a:rPr>
              <a:t>For Proteomics problem, on average </a:t>
            </a:r>
            <a:r>
              <a:rPr lang="en-US" sz="2800" dirty="0">
                <a:solidFill>
                  <a:srgbClr val="FF0000"/>
                </a:solidFill>
                <a:latin typeface="Calibri" panose="020F0502020204030204" pitchFamily="34" charset="0"/>
                <a:cs typeface="Calibri" panose="020F0502020204030204" pitchFamily="34" charset="0"/>
              </a:rPr>
              <a:t>only 6.45 clusters </a:t>
            </a:r>
            <a:r>
              <a:rPr lang="en-US" sz="2800" dirty="0">
                <a:latin typeface="Calibri" panose="020F0502020204030204" pitchFamily="34" charset="0"/>
                <a:cs typeface="Calibri" panose="020F0502020204030204" pitchFamily="34" charset="0"/>
              </a:rPr>
              <a:t>needed per point if require (</a:t>
            </a:r>
            <a:r>
              <a:rPr lang="en-US" sz="2800" u="sng" dirty="0">
                <a:latin typeface="Calibri" panose="020F0502020204030204" pitchFamily="34" charset="0"/>
                <a:cs typeface="Calibri" panose="020F0502020204030204" pitchFamily="34" charset="0"/>
              </a:rPr>
              <a:t>X</a:t>
            </a:r>
            <a:r>
              <a:rPr lang="en-US" sz="2800" i="1" baseline="-25000" dirty="0">
                <a:latin typeface="Calibri" panose="020F0502020204030204" pitchFamily="34" charset="0"/>
                <a:cs typeface="Calibri" panose="020F0502020204030204" pitchFamily="34" charset="0"/>
              </a:rPr>
              <a:t>i</a:t>
            </a:r>
            <a:r>
              <a:rPr lang="en-US" sz="2800" dirty="0">
                <a:latin typeface="Calibri" panose="020F0502020204030204" pitchFamily="34" charset="0"/>
                <a:cs typeface="Calibri" panose="020F0502020204030204" pitchFamily="34" charset="0"/>
              </a:rPr>
              <a:t>- </a:t>
            </a:r>
            <a:r>
              <a:rPr lang="en-US" sz="2800" u="sng" dirty="0">
                <a:latin typeface="Calibri" panose="020F0502020204030204" pitchFamily="34" charset="0"/>
                <a:cs typeface="Calibri" panose="020F0502020204030204" pitchFamily="34" charset="0"/>
              </a:rPr>
              <a:t>Y</a:t>
            </a:r>
            <a:r>
              <a:rPr lang="en-US" sz="2800" dirty="0">
                <a:latin typeface="Calibri" panose="020F0502020204030204" pitchFamily="34" charset="0"/>
                <a:cs typeface="Calibri" panose="020F0502020204030204" pitchFamily="34" charset="0"/>
              </a:rPr>
              <a:t>(</a:t>
            </a:r>
            <a:r>
              <a:rPr lang="en-US" sz="2800" i="1" dirty="0">
                <a:latin typeface="Calibri" panose="020F0502020204030204" pitchFamily="34" charset="0"/>
                <a:cs typeface="Calibri" panose="020F0502020204030204" pitchFamily="34" charset="0"/>
              </a:rPr>
              <a:t>k</a:t>
            </a:r>
            <a:r>
              <a:rPr lang="en-US" sz="2800" dirty="0">
                <a:latin typeface="Calibri" panose="020F0502020204030204" pitchFamily="34" charset="0"/>
                <a:cs typeface="Calibri" panose="020F0502020204030204" pitchFamily="34" charset="0"/>
              </a:rPr>
              <a:t>))</a:t>
            </a:r>
            <a:r>
              <a:rPr lang="en-US" sz="2800" baseline="30000" dirty="0">
                <a:latin typeface="Calibri" panose="020F0502020204030204" pitchFamily="34" charset="0"/>
                <a:cs typeface="Calibri" panose="020F0502020204030204" pitchFamily="34" charset="0"/>
              </a:rPr>
              <a:t>2</a:t>
            </a:r>
            <a:r>
              <a:rPr lang="en-US" sz="2800" dirty="0">
                <a:latin typeface="Calibri" panose="020F0502020204030204" pitchFamily="34" charset="0"/>
                <a:cs typeface="Calibri" panose="020F0502020204030204" pitchFamily="34" charset="0"/>
              </a:rPr>
              <a:t> /T ≤ ~40 (as </a:t>
            </a:r>
            <a:r>
              <a:rPr lang="en-US" sz="2800" dirty="0" err="1">
                <a:latin typeface="Calibri" panose="020F0502020204030204" pitchFamily="34" charset="0"/>
                <a:cs typeface="Calibri" panose="020F0502020204030204" pitchFamily="34" charset="0"/>
              </a:rPr>
              <a:t>exp</a:t>
            </a:r>
            <a:r>
              <a:rPr lang="en-US" sz="2800" dirty="0">
                <a:latin typeface="Calibri" panose="020F0502020204030204" pitchFamily="34" charset="0"/>
                <a:cs typeface="Calibri" panose="020F0502020204030204" pitchFamily="34" charset="0"/>
              </a:rPr>
              <a:t>(-40) small)</a:t>
            </a:r>
          </a:p>
          <a:p>
            <a:r>
              <a:rPr lang="en-US" sz="2800" dirty="0">
                <a:latin typeface="Calibri" panose="020F0502020204030204" pitchFamily="34" charset="0"/>
                <a:cs typeface="Calibri" panose="020F0502020204030204" pitchFamily="34" charset="0"/>
              </a:rPr>
              <a:t>So only need to keep nearby clusters for each point</a:t>
            </a:r>
          </a:p>
          <a:p>
            <a:r>
              <a:rPr lang="en-US" sz="2800" dirty="0">
                <a:latin typeface="Calibri" panose="020F0502020204030204" pitchFamily="34" charset="0"/>
                <a:cs typeface="Calibri" panose="020F0502020204030204" pitchFamily="34" charset="0"/>
              </a:rPr>
              <a:t>As </a:t>
            </a:r>
            <a:r>
              <a:rPr lang="en-US" sz="2800" dirty="0">
                <a:solidFill>
                  <a:srgbClr val="FF0000"/>
                </a:solidFill>
                <a:latin typeface="Calibri" panose="020F0502020204030204" pitchFamily="34" charset="0"/>
                <a:cs typeface="Calibri" panose="020F0502020204030204" pitchFamily="34" charset="0"/>
              </a:rPr>
              <a:t>average number of Clusters ~ 20,000</a:t>
            </a:r>
            <a:r>
              <a:rPr lang="en-US" sz="2800" dirty="0">
                <a:latin typeface="Calibri" panose="020F0502020204030204" pitchFamily="34" charset="0"/>
                <a:cs typeface="Calibri" panose="020F0502020204030204" pitchFamily="34" charset="0"/>
              </a:rPr>
              <a:t>, this gives a factor of ~3000 improvement</a:t>
            </a:r>
          </a:p>
          <a:p>
            <a:r>
              <a:rPr lang="en-US" sz="2800" dirty="0">
                <a:latin typeface="Calibri" panose="020F0502020204030204" pitchFamily="34" charset="0"/>
                <a:cs typeface="Calibri" panose="020F0502020204030204" pitchFamily="34" charset="0"/>
              </a:rPr>
              <a:t>Further communication is no longer all global; it has nearest neighbor components and calculated by </a:t>
            </a:r>
            <a:r>
              <a:rPr lang="en-US" sz="2800" dirty="0">
                <a:solidFill>
                  <a:srgbClr val="FF0000"/>
                </a:solidFill>
                <a:latin typeface="Calibri" panose="020F0502020204030204" pitchFamily="34" charset="0"/>
                <a:cs typeface="Calibri" panose="020F0502020204030204" pitchFamily="34" charset="0"/>
              </a:rPr>
              <a:t>parallelism over clusters </a:t>
            </a:r>
            <a:r>
              <a:rPr lang="en-US" sz="2800" dirty="0">
                <a:latin typeface="Calibri" panose="020F0502020204030204" pitchFamily="34" charset="0"/>
                <a:cs typeface="Calibri" panose="020F0502020204030204" pitchFamily="34" charset="0"/>
              </a:rPr>
              <a:t>which can be done in parallel if separated</a:t>
            </a:r>
          </a:p>
        </p:txBody>
      </p:sp>
    </p:spTree>
    <p:extLst>
      <p:ext uri="{BB962C8B-B14F-4D97-AF65-F5344CB8AC3E}">
        <p14:creationId xmlns:p14="http://schemas.microsoft.com/office/powerpoint/2010/main" val="1079925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57200" y="304800"/>
            <a:ext cx="8381998" cy="4599682"/>
          </a:xfrm>
          <a:prstGeom prst="rect">
            <a:avLst/>
          </a:prstGeom>
        </p:spPr>
      </p:pic>
      <p:sp>
        <p:nvSpPr>
          <p:cNvPr id="4" name="Rectangle 3"/>
          <p:cNvSpPr/>
          <p:nvPr/>
        </p:nvSpPr>
        <p:spPr>
          <a:xfrm>
            <a:off x="228600" y="5026327"/>
            <a:ext cx="8763000" cy="1015663"/>
          </a:xfrm>
          <a:prstGeom prst="rect">
            <a:avLst/>
          </a:prstGeom>
        </p:spPr>
        <p:txBody>
          <a:bodyPr wrap="square">
            <a:spAutoFit/>
          </a:bodyPr>
          <a:lstStyle/>
          <a:p>
            <a:r>
              <a:rPr lang="en-US" sz="2000" i="1" dirty="0">
                <a:latin typeface="Times New Roman" panose="02020603050405020304" pitchFamily="18" charset="0"/>
                <a:ea typeface="MS Mincho" panose="02020609040205080304" pitchFamily="49" charset="-128"/>
              </a:rPr>
              <a:t>Speedups for several runs on Tempest from 8-way through 384 way MPI  parallelism with one thread per process. We look at different choices for MPI processes which are either inside nodes or on separate nodes</a:t>
            </a:r>
            <a:endParaRPr lang="en-US" sz="2000" dirty="0"/>
          </a:p>
        </p:txBody>
      </p:sp>
    </p:spTree>
    <p:extLst>
      <p:ext uri="{BB962C8B-B14F-4D97-AF65-F5344CB8AC3E}">
        <p14:creationId xmlns:p14="http://schemas.microsoft.com/office/powerpoint/2010/main" val="1506907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Geoffrey Fox\Desktop\DASpeedup.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2400"/>
            <a:ext cx="9144000" cy="54937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14400" y="457200"/>
            <a:ext cx="3911600" cy="1569660"/>
          </a:xfrm>
          <a:prstGeom prst="rect">
            <a:avLst/>
          </a:prstGeom>
          <a:solidFill>
            <a:schemeClr val="bg1"/>
          </a:solidFill>
        </p:spPr>
        <p:txBody>
          <a:bodyPr wrap="square">
            <a:spAutoFit/>
          </a:bodyPr>
          <a:lstStyle/>
          <a:p>
            <a:r>
              <a:rPr lang="en-US" sz="1600" i="1" dirty="0">
                <a:latin typeface="Times New Roman" panose="02020603050405020304" pitchFamily="18" charset="0"/>
                <a:ea typeface="MS Mincho" panose="02020609040205080304" pitchFamily="49" charset="-128"/>
              </a:rPr>
              <a:t>Parallelism within a Single Node of Madrid Cluster. A set of runs on 241605 peak data with a single node with 16 cores with either threads or MPI giving parallelism. Parallelism is either number of threads or number of MPI processes.</a:t>
            </a:r>
            <a:endParaRPr lang="en-US" sz="2000" dirty="0">
              <a:effectLst/>
              <a:latin typeface="Times New Roman" panose="02020603050405020304" pitchFamily="18" charset="0"/>
              <a:ea typeface="MS Mincho" panose="02020609040205080304" pitchFamily="49" charset="-128"/>
            </a:endParaRPr>
          </a:p>
        </p:txBody>
      </p:sp>
      <p:sp>
        <p:nvSpPr>
          <p:cNvPr id="7" name="TextBox 6"/>
          <p:cNvSpPr txBox="1"/>
          <p:nvPr/>
        </p:nvSpPr>
        <p:spPr>
          <a:xfrm>
            <a:off x="1828800" y="5646101"/>
            <a:ext cx="4779706" cy="461665"/>
          </a:xfrm>
          <a:prstGeom prst="rect">
            <a:avLst/>
          </a:prstGeom>
          <a:noFill/>
        </p:spPr>
        <p:txBody>
          <a:bodyPr wrap="none" rtlCol="0">
            <a:spAutoFit/>
          </a:bodyPr>
          <a:lstStyle/>
          <a:p>
            <a:r>
              <a:rPr lang="en-US" sz="2400" b="1" dirty="0"/>
              <a:t>Parallelism (#threads or #processes)</a:t>
            </a:r>
          </a:p>
        </p:txBody>
      </p:sp>
    </p:spTree>
    <p:extLst>
      <p:ext uri="{BB962C8B-B14F-4D97-AF65-F5344CB8AC3E}">
        <p14:creationId xmlns:p14="http://schemas.microsoft.com/office/powerpoint/2010/main" val="152341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1688084"/>
            <a:ext cx="7772400" cy="1362075"/>
          </a:xfrm>
        </p:spPr>
        <p:txBody>
          <a:bodyPr/>
          <a:lstStyle/>
          <a:p>
            <a:r>
              <a:rPr lang="en-US" dirty="0"/>
              <a:t>Metagenomics  -- Sequence clustering</a:t>
            </a:r>
          </a:p>
        </p:txBody>
      </p:sp>
      <p:sp>
        <p:nvSpPr>
          <p:cNvPr id="5" name="Text Placeholder 4"/>
          <p:cNvSpPr>
            <a:spLocks noGrp="1"/>
          </p:cNvSpPr>
          <p:nvPr>
            <p:ph type="body" idx="1"/>
          </p:nvPr>
        </p:nvSpPr>
        <p:spPr>
          <a:xfrm>
            <a:off x="722313" y="3377184"/>
            <a:ext cx="7772400" cy="984694"/>
          </a:xfrm>
        </p:spPr>
        <p:txBody>
          <a:bodyPr>
            <a:normAutofit/>
          </a:bodyPr>
          <a:lstStyle/>
          <a:p>
            <a:r>
              <a:rPr lang="en-US" sz="2400" dirty="0">
                <a:solidFill>
                  <a:schemeClr val="bg2">
                    <a:lumMod val="25000"/>
                  </a:schemeClr>
                </a:solidFill>
              </a:rPr>
              <a:t>Non-metric Spaces</a:t>
            </a:r>
          </a:p>
          <a:p>
            <a:r>
              <a:rPr lang="en-US" sz="2400" dirty="0">
                <a:solidFill>
                  <a:schemeClr val="bg2">
                    <a:lumMod val="25000"/>
                  </a:schemeClr>
                </a:solidFill>
              </a:rPr>
              <a:t>O(N</a:t>
            </a:r>
            <a:r>
              <a:rPr lang="en-US" sz="2400" baseline="30000" dirty="0">
                <a:solidFill>
                  <a:schemeClr val="bg2">
                    <a:lumMod val="25000"/>
                  </a:schemeClr>
                </a:solidFill>
              </a:rPr>
              <a:t>2</a:t>
            </a:r>
            <a:r>
              <a:rPr lang="en-US" sz="2400" dirty="0">
                <a:solidFill>
                  <a:schemeClr val="bg2">
                    <a:lumMod val="25000"/>
                  </a:schemeClr>
                </a:solidFill>
              </a:rPr>
              <a:t>) Algorithms – Illustrate Phase Transitions</a:t>
            </a:r>
          </a:p>
        </p:txBody>
      </p:sp>
    </p:spTree>
    <p:extLst>
      <p:ext uri="{BB962C8B-B14F-4D97-AF65-F5344CB8AC3E}">
        <p14:creationId xmlns:p14="http://schemas.microsoft.com/office/powerpoint/2010/main" val="2349626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Geoffrey Fox\Downloads\haixu_100K_K2.png"/>
          <p:cNvPicPr>
            <a:picLocks noChangeAspect="1" noChangeArrowheads="1"/>
          </p:cNvPicPr>
          <p:nvPr/>
        </p:nvPicPr>
        <p:blipFill rotWithShape="1">
          <a:blip r:embed="rId2">
            <a:extLst>
              <a:ext uri="{28A0092B-C50C-407E-A947-70E740481C1C}">
                <a14:useLocalDpi xmlns:a14="http://schemas.microsoft.com/office/drawing/2010/main" val="0"/>
              </a:ext>
            </a:extLst>
          </a:blip>
          <a:srcRect l="5671" r="32641"/>
          <a:stretch/>
        </p:blipFill>
        <p:spPr bwMode="auto">
          <a:xfrm>
            <a:off x="22761" y="0"/>
            <a:ext cx="764131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0" y="533400"/>
            <a:ext cx="4572000" cy="2133600"/>
          </a:xfrm>
          <a:solidFill>
            <a:schemeClr val="bg1"/>
          </a:solidFill>
        </p:spPr>
        <p:txBody>
          <a:bodyPr>
            <a:normAutofit/>
          </a:bodyPr>
          <a:lstStyle/>
          <a:p>
            <a:r>
              <a:rPr lang="en-US" sz="2800" dirty="0"/>
              <a:t>Start at T= “</a:t>
            </a:r>
            <a:r>
              <a:rPr lang="en-US" sz="2800" dirty="0">
                <a:sym typeface="Symbol"/>
              </a:rPr>
              <a:t>” with 1 Cluster</a:t>
            </a:r>
          </a:p>
          <a:p>
            <a:r>
              <a:rPr lang="en-US" sz="2800" dirty="0">
                <a:sym typeface="Symbol"/>
              </a:rPr>
              <a:t>Decrease T, Clusters emerge at instabilities</a:t>
            </a:r>
            <a:endParaRPr lang="en-US" sz="2800" dirty="0"/>
          </a:p>
        </p:txBody>
      </p:sp>
    </p:spTree>
    <p:extLst>
      <p:ext uri="{BB962C8B-B14F-4D97-AF65-F5344CB8AC3E}">
        <p14:creationId xmlns:p14="http://schemas.microsoft.com/office/powerpoint/2010/main" val="1604198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Geoffrey Fox\Downloads\haixu_100K_K4.png"/>
          <p:cNvPicPr>
            <a:picLocks noChangeAspect="1" noChangeArrowheads="1"/>
          </p:cNvPicPr>
          <p:nvPr/>
        </p:nvPicPr>
        <p:blipFill rotWithShape="1">
          <a:blip r:embed="rId2">
            <a:extLst>
              <a:ext uri="{28A0092B-C50C-407E-A947-70E740481C1C}">
                <a14:useLocalDpi xmlns:a14="http://schemas.microsoft.com/office/drawing/2010/main" val="0"/>
              </a:ext>
            </a:extLst>
          </a:blip>
          <a:srcRect l="7134" r="23195"/>
          <a:stretch/>
        </p:blipFill>
        <p:spPr bwMode="auto">
          <a:xfrm>
            <a:off x="0" y="0"/>
            <a:ext cx="863010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353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Geoffrey Fox\Downloads\haixu_100K_K6B.png"/>
          <p:cNvPicPr>
            <a:picLocks noChangeAspect="1" noChangeArrowheads="1"/>
          </p:cNvPicPr>
          <p:nvPr/>
        </p:nvPicPr>
        <p:blipFill rotWithShape="1">
          <a:blip r:embed="rId2">
            <a:extLst>
              <a:ext uri="{28A0092B-C50C-407E-A947-70E740481C1C}">
                <a14:useLocalDpi xmlns:a14="http://schemas.microsoft.com/office/drawing/2010/main" val="0"/>
              </a:ext>
            </a:extLst>
          </a:blip>
          <a:srcRect r="15486"/>
          <a:stretch/>
        </p:blipFill>
        <p:spPr bwMode="auto">
          <a:xfrm>
            <a:off x="0" y="-2866"/>
            <a:ext cx="9067800" cy="6870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1815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914399" y="211015"/>
            <a:ext cx="2198038" cy="830997"/>
          </a:xfrm>
          <a:prstGeom prst="rect">
            <a:avLst/>
          </a:prstGeom>
          <a:noFill/>
        </p:spPr>
        <p:txBody>
          <a:bodyPr wrap="none" rtlCol="0">
            <a:spAutoFit/>
          </a:bodyPr>
          <a:lstStyle/>
          <a:p>
            <a:r>
              <a:rPr lang="en-US" sz="2400" dirty="0">
                <a:solidFill>
                  <a:schemeClr val="bg1"/>
                </a:solidFill>
              </a:rPr>
              <a:t>446K sequences</a:t>
            </a:r>
          </a:p>
          <a:p>
            <a:r>
              <a:rPr lang="en-US" sz="2400" dirty="0">
                <a:solidFill>
                  <a:schemeClr val="bg1"/>
                </a:solidFill>
              </a:rPr>
              <a:t>~100 clusters</a:t>
            </a:r>
          </a:p>
        </p:txBody>
      </p:sp>
    </p:spTree>
    <p:extLst>
      <p:ext uri="{BB962C8B-B14F-4D97-AF65-F5344CB8AC3E}">
        <p14:creationId xmlns:p14="http://schemas.microsoft.com/office/powerpoint/2010/main" val="42105697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1688084"/>
            <a:ext cx="7772400" cy="1362075"/>
          </a:xfrm>
        </p:spPr>
        <p:txBody>
          <a:bodyPr/>
          <a:lstStyle/>
          <a:p>
            <a:r>
              <a:rPr lang="en-US" dirty="0"/>
              <a:t>Metagenomics  -- Sequence clustering</a:t>
            </a:r>
          </a:p>
        </p:txBody>
      </p:sp>
      <p:sp>
        <p:nvSpPr>
          <p:cNvPr id="5" name="Text Placeholder 4"/>
          <p:cNvSpPr>
            <a:spLocks noGrp="1"/>
          </p:cNvSpPr>
          <p:nvPr>
            <p:ph type="body" idx="1"/>
          </p:nvPr>
        </p:nvSpPr>
        <p:spPr>
          <a:xfrm>
            <a:off x="722313" y="3377184"/>
            <a:ext cx="7772400" cy="984694"/>
          </a:xfrm>
        </p:spPr>
        <p:txBody>
          <a:bodyPr>
            <a:normAutofit/>
          </a:bodyPr>
          <a:lstStyle/>
          <a:p>
            <a:r>
              <a:rPr lang="en-US" sz="2400" dirty="0">
                <a:solidFill>
                  <a:schemeClr val="bg2">
                    <a:lumMod val="25000"/>
                  </a:schemeClr>
                </a:solidFill>
              </a:rPr>
              <a:t>Non-metric Spaces</a:t>
            </a:r>
          </a:p>
          <a:p>
            <a:r>
              <a:rPr lang="en-US" sz="2400" dirty="0">
                <a:solidFill>
                  <a:schemeClr val="bg2">
                    <a:lumMod val="25000"/>
                  </a:schemeClr>
                </a:solidFill>
              </a:rPr>
              <a:t>O(N</a:t>
            </a:r>
            <a:r>
              <a:rPr lang="en-US" sz="2400" baseline="30000" dirty="0">
                <a:solidFill>
                  <a:schemeClr val="bg2">
                    <a:lumMod val="25000"/>
                  </a:schemeClr>
                </a:solidFill>
              </a:rPr>
              <a:t>2</a:t>
            </a:r>
            <a:r>
              <a:rPr lang="en-US" sz="2400" dirty="0">
                <a:solidFill>
                  <a:schemeClr val="bg2">
                    <a:lumMod val="25000"/>
                  </a:schemeClr>
                </a:solidFill>
              </a:rPr>
              <a:t>) Algorithms – Compare Other Methods</a:t>
            </a:r>
          </a:p>
        </p:txBody>
      </p:sp>
    </p:spTree>
    <p:extLst>
      <p:ext uri="{BB962C8B-B14F-4D97-AF65-F5344CB8AC3E}">
        <p14:creationId xmlns:p14="http://schemas.microsoft.com/office/powerpoint/2010/main" val="41404484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208685"/>
            <a:ext cx="5029200" cy="717082"/>
          </a:xfrm>
        </p:spPr>
        <p:txBody>
          <a:bodyPr>
            <a:normAutofit fontScale="90000"/>
          </a:bodyPr>
          <a:lstStyle/>
          <a:p>
            <a:r>
              <a:rPr lang="en-US" dirty="0"/>
              <a:t>“Divergent” Data Sample</a:t>
            </a:r>
            <a:br>
              <a:rPr lang="en-US" dirty="0"/>
            </a:br>
            <a:r>
              <a:rPr lang="en-US" sz="3200" b="0" dirty="0"/>
              <a:t>23 True Clusters</a:t>
            </a:r>
          </a:p>
        </p:txBody>
      </p:sp>
      <p:grpSp>
        <p:nvGrpSpPr>
          <p:cNvPr id="2" name="Group 1"/>
          <p:cNvGrpSpPr/>
          <p:nvPr/>
        </p:nvGrpSpPr>
        <p:grpSpPr>
          <a:xfrm>
            <a:off x="4576281" y="2595666"/>
            <a:ext cx="4572000" cy="4262334"/>
            <a:chOff x="0" y="2263154"/>
            <a:chExt cx="4572000" cy="4262334"/>
          </a:xfrm>
        </p:grpSpPr>
        <p:pic>
          <p:nvPicPr>
            <p:cNvPr id="2053" name="Picture 5" descr="C:\Users\Geoffrey Fox\Downloads\divergent_15761_swg_da_cdhit097.png"/>
            <p:cNvPicPr>
              <a:picLocks noChangeAspect="1" noChangeArrowheads="1"/>
            </p:cNvPicPr>
            <p:nvPr/>
          </p:nvPicPr>
          <p:blipFill rotWithShape="1">
            <a:blip r:embed="rId3">
              <a:extLst>
                <a:ext uri="{28A0092B-C50C-407E-A947-70E740481C1C}">
                  <a14:useLocalDpi xmlns:a14="http://schemas.microsoft.com/office/drawing/2010/main" val="0"/>
                </a:ext>
              </a:extLst>
            </a:blip>
            <a:srcRect l="21679" t="24303" r="15267" b="20721"/>
            <a:stretch/>
          </p:blipFill>
          <p:spPr bwMode="auto">
            <a:xfrm>
              <a:off x="0" y="2270588"/>
              <a:ext cx="4572000" cy="42549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516315" y="2263154"/>
              <a:ext cx="889987" cy="461665"/>
            </a:xfrm>
            <a:prstGeom prst="rect">
              <a:avLst/>
            </a:prstGeom>
            <a:noFill/>
          </p:spPr>
          <p:txBody>
            <a:bodyPr wrap="none" rtlCol="0">
              <a:spAutoFit/>
            </a:bodyPr>
            <a:lstStyle/>
            <a:p>
              <a:r>
                <a:rPr lang="en-US" sz="2400" b="1" dirty="0" err="1">
                  <a:solidFill>
                    <a:schemeClr val="bg1"/>
                  </a:solidFill>
                </a:rPr>
                <a:t>CDhit</a:t>
              </a:r>
              <a:endParaRPr lang="en-US" sz="2400" b="1" dirty="0">
                <a:solidFill>
                  <a:schemeClr val="bg1"/>
                </a:solidFill>
              </a:endParaRPr>
            </a:p>
          </p:txBody>
        </p:sp>
      </p:grpSp>
      <p:grpSp>
        <p:nvGrpSpPr>
          <p:cNvPr id="10" name="Group 9"/>
          <p:cNvGrpSpPr/>
          <p:nvPr/>
        </p:nvGrpSpPr>
        <p:grpSpPr>
          <a:xfrm>
            <a:off x="-2650" y="2165885"/>
            <a:ext cx="4572000" cy="4692115"/>
            <a:chOff x="4578849" y="2165885"/>
            <a:chExt cx="4572000" cy="4692115"/>
          </a:xfrm>
        </p:grpSpPr>
        <p:pic>
          <p:nvPicPr>
            <p:cNvPr id="2054" name="Picture 6" descr="C:\Users\Geoffrey Fox\Downloads\divergent_15761_swg_da_uclust097.png"/>
            <p:cNvPicPr>
              <a:picLocks noChangeAspect="1" noChangeArrowheads="1"/>
            </p:cNvPicPr>
            <p:nvPr/>
          </p:nvPicPr>
          <p:blipFill rotWithShape="1">
            <a:blip r:embed="rId4">
              <a:extLst>
                <a:ext uri="{28A0092B-C50C-407E-A947-70E740481C1C}">
                  <a14:useLocalDpi xmlns:a14="http://schemas.microsoft.com/office/drawing/2010/main" val="0"/>
                </a:ext>
              </a:extLst>
            </a:blip>
            <a:srcRect l="21893" t="19556" r="15241" b="20074"/>
            <a:stretch/>
          </p:blipFill>
          <p:spPr bwMode="auto">
            <a:xfrm>
              <a:off x="4578849" y="2165885"/>
              <a:ext cx="4572000" cy="469211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931649" y="2165885"/>
              <a:ext cx="1016368" cy="461665"/>
            </a:xfrm>
            <a:prstGeom prst="rect">
              <a:avLst/>
            </a:prstGeom>
            <a:noFill/>
          </p:spPr>
          <p:txBody>
            <a:bodyPr wrap="none" rtlCol="0">
              <a:spAutoFit/>
            </a:bodyPr>
            <a:lstStyle/>
            <a:p>
              <a:r>
                <a:rPr lang="en-US" sz="2400" b="1" dirty="0" err="1">
                  <a:solidFill>
                    <a:schemeClr val="bg1"/>
                  </a:solidFill>
                </a:rPr>
                <a:t>UClust</a:t>
              </a:r>
              <a:endParaRPr lang="en-US" sz="2400" b="1" dirty="0">
                <a:solidFill>
                  <a:schemeClr val="bg1"/>
                </a:solidFill>
              </a:endParaRPr>
            </a:p>
          </p:txBody>
        </p:sp>
      </p:grpSp>
      <p:pic>
        <p:nvPicPr>
          <p:cNvPr id="2056" name="Picture 8" descr="C:\Users\Geoffrey Fox\Downloads\divergent_histogra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8946" y="7434"/>
            <a:ext cx="3741736" cy="260993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650" y="3156975"/>
            <a:ext cx="9233338" cy="3693319"/>
          </a:xfrm>
          <a:prstGeom prst="rect">
            <a:avLst/>
          </a:prstGeom>
          <a:solidFill>
            <a:sysClr val="window" lastClr="FFFFFF"/>
          </a:solidFill>
          <a:ln>
            <a:solidFill>
              <a:srgbClr val="4F81BD"/>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a:ea typeface="+mn-ea"/>
              </a:rPr>
              <a:t>Divergent Data Set </a:t>
            </a:r>
            <a:r>
              <a:rPr kumimoji="0" lang="en-US" sz="1800" b="0" i="0" u="none" strike="noStrike" kern="0" cap="none" spc="0" normalizeH="0" baseline="0" noProof="0" dirty="0">
                <a:ln>
                  <a:noFill/>
                </a:ln>
                <a:solidFill>
                  <a:prstClr val="black"/>
                </a:solidFill>
                <a:effectLst/>
                <a:uLnTx/>
                <a:uFillTx/>
                <a:latin typeface="Calibri"/>
                <a:ea typeface="+mn-ea"/>
              </a:rPr>
              <a:t>                                                                                     </a:t>
            </a:r>
            <a:r>
              <a:rPr kumimoji="0" lang="en-US" sz="1800" b="1" i="0" u="none" strike="noStrike" kern="0" cap="none" spc="0" normalizeH="0" baseline="0" noProof="0" dirty="0" err="1">
                <a:ln>
                  <a:noFill/>
                </a:ln>
                <a:solidFill>
                  <a:prstClr val="black"/>
                </a:solidFill>
                <a:effectLst/>
                <a:uLnTx/>
                <a:uFillTx/>
                <a:latin typeface="Calibri"/>
                <a:ea typeface="+mn-ea"/>
              </a:rPr>
              <a:t>UClust</a:t>
            </a:r>
            <a:r>
              <a:rPr kumimoji="0" lang="en-US" sz="1800" b="1" i="0" u="none" strike="noStrike" kern="0" cap="none" spc="0" normalizeH="0" baseline="0" noProof="0" dirty="0">
                <a:ln>
                  <a:noFill/>
                </a:ln>
                <a:solidFill>
                  <a:prstClr val="black"/>
                </a:solidFill>
                <a:effectLst/>
                <a:uLnTx/>
                <a:uFillTx/>
                <a:latin typeface="Calibri"/>
                <a:ea typeface="+mn-ea"/>
              </a:rPr>
              <a:t> (Cuts 0.65 to 0.95)</a:t>
            </a:r>
            <a:endParaRPr kumimoji="0" lang="en-US" sz="1800" b="0" i="0" u="none" strike="noStrike" kern="0" cap="none" spc="0" normalizeH="0" baseline="0" noProof="0" dirty="0">
              <a:ln>
                <a:noFill/>
              </a:ln>
              <a:solidFill>
                <a:prstClr val="black"/>
              </a:solidFill>
              <a:effectLst/>
              <a:uLnTx/>
              <a:uFillTx/>
              <a:latin typeface="Calibri"/>
              <a:ea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a:ea typeface="+mn-ea"/>
              </a:rPr>
              <a:t>                                                                                                   DAPWC    0.65    0.75        0.85      0.95</a:t>
            </a:r>
            <a:br>
              <a:rPr kumimoji="0" lang="en-US" sz="1800" b="1" i="0" u="none" strike="noStrike" kern="0" cap="none" spc="0" normalizeH="0" baseline="0" noProof="0" dirty="0">
                <a:ln>
                  <a:noFill/>
                </a:ln>
                <a:solidFill>
                  <a:prstClr val="black"/>
                </a:solidFill>
                <a:effectLst/>
                <a:uLnTx/>
                <a:uFillTx/>
                <a:latin typeface="Calibri"/>
                <a:ea typeface="+mn-ea"/>
              </a:rPr>
            </a:br>
            <a:r>
              <a:rPr kumimoji="0" lang="en-US" sz="1800" b="0" i="0" u="none" strike="noStrike" kern="0" cap="none" spc="0" normalizeH="0" baseline="0" noProof="0" dirty="0">
                <a:ln>
                  <a:noFill/>
                </a:ln>
                <a:solidFill>
                  <a:prstClr val="black"/>
                </a:solidFill>
                <a:effectLst/>
                <a:uLnTx/>
                <a:uFillTx/>
                <a:latin typeface="Calibri"/>
                <a:ea typeface="+mn-ea"/>
              </a:rPr>
              <a:t>Total # of clusters                                                           	23           4           10       36         91</a:t>
            </a:r>
            <a:br>
              <a:rPr kumimoji="0" lang="en-US" sz="1800" b="0" i="0" u="none" strike="noStrike" kern="0" cap="none" spc="0" normalizeH="0" baseline="0" noProof="0" dirty="0">
                <a:ln>
                  <a:noFill/>
                </a:ln>
                <a:solidFill>
                  <a:prstClr val="black"/>
                </a:solidFill>
                <a:effectLst/>
                <a:uLnTx/>
                <a:uFillTx/>
                <a:latin typeface="Calibri"/>
                <a:ea typeface="+mn-ea"/>
              </a:rPr>
            </a:br>
            <a:r>
              <a:rPr kumimoji="0" lang="en-US" sz="1800" b="0" i="0" u="none" strike="noStrike" kern="0" cap="none" spc="0" normalizeH="0" baseline="0" noProof="0" dirty="0">
                <a:ln>
                  <a:noFill/>
                </a:ln>
                <a:solidFill>
                  <a:prstClr val="black"/>
                </a:solidFill>
                <a:effectLst/>
                <a:uLnTx/>
                <a:uFillTx/>
                <a:latin typeface="Calibri"/>
                <a:ea typeface="+mn-ea"/>
              </a:rPr>
              <a:t>Total # of clusters uniquely identified                                        23           0            0        13         16</a:t>
            </a:r>
            <a:br>
              <a:rPr kumimoji="0" lang="en-US" sz="1800" b="0" i="0" u="none" strike="noStrike" kern="0" cap="none" spc="0" normalizeH="0" baseline="0" noProof="0" dirty="0">
                <a:ln>
                  <a:noFill/>
                </a:ln>
                <a:solidFill>
                  <a:prstClr val="black"/>
                </a:solidFill>
                <a:effectLst/>
                <a:uLnTx/>
                <a:uFillTx/>
                <a:latin typeface="Calibri"/>
                <a:ea typeface="+mn-ea"/>
              </a:rPr>
            </a:br>
            <a:r>
              <a:rPr kumimoji="0" lang="en-US" sz="1800" b="0" i="0" u="none" strike="noStrike" kern="0" cap="none" spc="0" normalizeH="0" baseline="0" noProof="0" dirty="0">
                <a:ln>
                  <a:noFill/>
                </a:ln>
                <a:solidFill>
                  <a:prstClr val="black"/>
                </a:solidFill>
                <a:effectLst/>
                <a:uLnTx/>
                <a:uFillTx/>
                <a:latin typeface="Calibri"/>
                <a:ea typeface="+mn-ea"/>
              </a:rPr>
              <a:t>(i.e. one original cluster goes to 1 </a:t>
            </a:r>
            <a:r>
              <a:rPr kumimoji="0" lang="en-US" sz="1800" b="0" i="0" u="none" strike="noStrike" kern="0" cap="none" spc="0" normalizeH="0" baseline="0" noProof="0" dirty="0" err="1">
                <a:ln>
                  <a:noFill/>
                </a:ln>
                <a:solidFill>
                  <a:prstClr val="black"/>
                </a:solidFill>
                <a:effectLst/>
                <a:uLnTx/>
                <a:uFillTx/>
                <a:latin typeface="Calibri"/>
                <a:ea typeface="+mn-ea"/>
              </a:rPr>
              <a:t>uclust</a:t>
            </a:r>
            <a:r>
              <a:rPr kumimoji="0" lang="en-US" sz="1800" b="0" i="0" u="none" strike="noStrike" kern="0" cap="none" spc="0" normalizeH="0" baseline="0" noProof="0" dirty="0">
                <a:ln>
                  <a:noFill/>
                </a:ln>
                <a:solidFill>
                  <a:prstClr val="black"/>
                </a:solidFill>
                <a:effectLst/>
                <a:uLnTx/>
                <a:uFillTx/>
                <a:latin typeface="Calibri"/>
                <a:ea typeface="+mn-ea"/>
              </a:rPr>
              <a:t> cluster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rPr>
              <a:t>Total # of shared clusters with significant sharing                     0            4           10         5           0</a:t>
            </a:r>
            <a:br>
              <a:rPr kumimoji="0" lang="en-US" sz="1800" b="0" i="0" u="none" strike="noStrike" kern="0" cap="none" spc="0" normalizeH="0" baseline="0" noProof="0" dirty="0">
                <a:ln>
                  <a:noFill/>
                </a:ln>
                <a:solidFill>
                  <a:prstClr val="black"/>
                </a:solidFill>
                <a:effectLst/>
                <a:uLnTx/>
                <a:uFillTx/>
                <a:latin typeface="Calibri"/>
                <a:ea typeface="+mn-ea"/>
              </a:rPr>
            </a:br>
            <a:r>
              <a:rPr kumimoji="0" lang="en-US" sz="1800" b="0" i="0" u="none" strike="noStrike" kern="0" cap="none" spc="0" normalizeH="0" baseline="0" noProof="0" dirty="0">
                <a:ln>
                  <a:noFill/>
                </a:ln>
                <a:solidFill>
                  <a:prstClr val="black"/>
                </a:solidFill>
                <a:effectLst/>
                <a:uLnTx/>
                <a:uFillTx/>
                <a:latin typeface="Calibri"/>
                <a:ea typeface="+mn-ea"/>
              </a:rPr>
              <a:t>(one </a:t>
            </a:r>
            <a:r>
              <a:rPr kumimoji="0" lang="en-US" sz="1800" b="0" i="0" u="none" strike="noStrike" kern="0" cap="none" spc="0" normalizeH="0" baseline="0" noProof="0" dirty="0" err="1">
                <a:ln>
                  <a:noFill/>
                </a:ln>
                <a:solidFill>
                  <a:prstClr val="black"/>
                </a:solidFill>
                <a:effectLst/>
                <a:uLnTx/>
                <a:uFillTx/>
                <a:latin typeface="Calibri"/>
                <a:ea typeface="+mn-ea"/>
              </a:rPr>
              <a:t>uclust</a:t>
            </a:r>
            <a:r>
              <a:rPr kumimoji="0" lang="en-US" sz="1800" b="0" i="0" u="none" strike="noStrike" kern="0" cap="none" spc="0" normalizeH="0" baseline="0" noProof="0" dirty="0">
                <a:ln>
                  <a:noFill/>
                </a:ln>
                <a:solidFill>
                  <a:prstClr val="black"/>
                </a:solidFill>
                <a:effectLst/>
                <a:uLnTx/>
                <a:uFillTx/>
                <a:latin typeface="Calibri"/>
                <a:ea typeface="+mn-ea"/>
              </a:rPr>
              <a:t> cluster goes to &gt; 1 real cluster)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rPr>
              <a:t>Total # of </a:t>
            </a:r>
            <a:r>
              <a:rPr kumimoji="0" lang="en-US" sz="1800" b="0" i="0" u="none" strike="noStrike" kern="0" cap="none" spc="0" normalizeH="0" baseline="0" noProof="0" dirty="0" err="1">
                <a:ln>
                  <a:noFill/>
                </a:ln>
                <a:solidFill>
                  <a:prstClr val="black"/>
                </a:solidFill>
                <a:effectLst/>
                <a:uLnTx/>
                <a:uFillTx/>
                <a:latin typeface="Calibri"/>
                <a:ea typeface="+mn-ea"/>
              </a:rPr>
              <a:t>uclust</a:t>
            </a:r>
            <a:r>
              <a:rPr kumimoji="0" lang="en-US" sz="1800" b="0" i="0" u="none" strike="noStrike" kern="0" cap="none" spc="0" normalizeH="0" baseline="0" noProof="0" dirty="0">
                <a:ln>
                  <a:noFill/>
                </a:ln>
                <a:solidFill>
                  <a:prstClr val="black"/>
                </a:solidFill>
                <a:effectLst/>
                <a:uLnTx/>
                <a:uFillTx/>
                <a:latin typeface="Calibri"/>
                <a:ea typeface="+mn-ea"/>
              </a:rPr>
              <a:t> clusters that are just part of a real cluster     0            4           10      17(11)  72(62)</a:t>
            </a:r>
            <a:br>
              <a:rPr kumimoji="0" lang="en-US" sz="1800" b="0" i="0" u="none" strike="noStrike" kern="0" cap="none" spc="0" normalizeH="0" baseline="0" noProof="0" dirty="0">
                <a:ln>
                  <a:noFill/>
                </a:ln>
                <a:solidFill>
                  <a:prstClr val="black"/>
                </a:solidFill>
                <a:effectLst/>
                <a:uLnTx/>
                <a:uFillTx/>
                <a:latin typeface="Calibri"/>
                <a:ea typeface="+mn-ea"/>
              </a:rPr>
            </a:br>
            <a:r>
              <a:rPr kumimoji="0" lang="en-US" sz="1800" b="0" i="0" u="none" strike="noStrike" kern="0" cap="none" spc="0" normalizeH="0" baseline="0" noProof="0" dirty="0">
                <a:ln>
                  <a:noFill/>
                </a:ln>
                <a:solidFill>
                  <a:prstClr val="black"/>
                </a:solidFill>
                <a:effectLst/>
                <a:uLnTx/>
                <a:uFillTx/>
                <a:latin typeface="Calibri"/>
                <a:ea typeface="+mn-ea"/>
              </a:rPr>
              <a:t>(numbers in brackets only have one member)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rPr>
              <a:t>Total # of real clusters that are 1 </a:t>
            </a:r>
            <a:r>
              <a:rPr kumimoji="0" lang="en-US" sz="1800" b="0" i="0" u="none" strike="noStrike" kern="0" cap="none" spc="0" normalizeH="0" baseline="0" noProof="0" dirty="0" err="1">
                <a:ln>
                  <a:noFill/>
                </a:ln>
                <a:solidFill>
                  <a:prstClr val="black"/>
                </a:solidFill>
                <a:effectLst/>
                <a:uLnTx/>
                <a:uFillTx/>
                <a:latin typeface="Calibri"/>
                <a:ea typeface="+mn-ea"/>
              </a:rPr>
              <a:t>uclust</a:t>
            </a:r>
            <a:r>
              <a:rPr kumimoji="0" lang="en-US" sz="1800" b="0" i="0" u="none" strike="noStrike" kern="0" cap="none" spc="0" normalizeH="0" baseline="0" noProof="0" dirty="0">
                <a:ln>
                  <a:noFill/>
                </a:ln>
                <a:solidFill>
                  <a:prstClr val="black"/>
                </a:solidFill>
                <a:effectLst/>
                <a:uLnTx/>
                <a:uFillTx/>
                <a:latin typeface="Calibri"/>
                <a:ea typeface="+mn-ea"/>
              </a:rPr>
              <a:t> cluster                         0            14            9          5          0</a:t>
            </a:r>
            <a:br>
              <a:rPr kumimoji="0" lang="en-US" sz="1800" b="0" i="0" u="none" strike="noStrike" kern="0" cap="none" spc="0" normalizeH="0" baseline="0" noProof="0" dirty="0">
                <a:ln>
                  <a:noFill/>
                </a:ln>
                <a:solidFill>
                  <a:prstClr val="black"/>
                </a:solidFill>
                <a:effectLst/>
                <a:uLnTx/>
                <a:uFillTx/>
                <a:latin typeface="Calibri"/>
                <a:ea typeface="+mn-ea"/>
              </a:rPr>
            </a:br>
            <a:r>
              <a:rPr kumimoji="0" lang="en-US" sz="1800" b="0" i="0" u="none" strike="noStrike" kern="0" cap="none" spc="0" normalizeH="0" baseline="0" noProof="0" dirty="0">
                <a:ln>
                  <a:noFill/>
                </a:ln>
                <a:solidFill>
                  <a:prstClr val="black"/>
                </a:solidFill>
                <a:effectLst/>
                <a:uLnTx/>
                <a:uFillTx/>
                <a:latin typeface="Calibri"/>
                <a:ea typeface="+mn-ea"/>
              </a:rPr>
              <a:t>but </a:t>
            </a:r>
            <a:r>
              <a:rPr kumimoji="0" lang="en-US" sz="1800" b="0" i="0" u="none" strike="noStrike" kern="0" cap="none" spc="0" normalizeH="0" baseline="0" noProof="0" dirty="0" err="1">
                <a:ln>
                  <a:noFill/>
                </a:ln>
                <a:solidFill>
                  <a:prstClr val="black"/>
                </a:solidFill>
                <a:effectLst/>
                <a:uLnTx/>
                <a:uFillTx/>
                <a:latin typeface="Calibri"/>
                <a:ea typeface="+mn-ea"/>
              </a:rPr>
              <a:t>uclust</a:t>
            </a:r>
            <a:r>
              <a:rPr kumimoji="0" lang="en-US" sz="1800" b="0" i="0" u="none" strike="noStrike" kern="0" cap="none" spc="0" normalizeH="0" baseline="0" noProof="0" dirty="0">
                <a:ln>
                  <a:noFill/>
                </a:ln>
                <a:solidFill>
                  <a:prstClr val="black"/>
                </a:solidFill>
                <a:effectLst/>
                <a:uLnTx/>
                <a:uFillTx/>
                <a:latin typeface="Calibri"/>
                <a:ea typeface="+mn-ea"/>
              </a:rPr>
              <a:t> cluster is spread over multiple real clusters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rPr>
              <a:t>Total # of real clusters that have                                                  0              9           14         5          7</a:t>
            </a:r>
            <a:br>
              <a:rPr kumimoji="0" lang="en-US" sz="1800" b="0" i="0" u="none" strike="noStrike" kern="0" cap="none" spc="0" normalizeH="0" baseline="0" noProof="0" dirty="0">
                <a:ln>
                  <a:noFill/>
                </a:ln>
                <a:solidFill>
                  <a:prstClr val="black"/>
                </a:solidFill>
                <a:effectLst/>
                <a:uLnTx/>
                <a:uFillTx/>
                <a:latin typeface="Calibri"/>
                <a:ea typeface="+mn-ea"/>
              </a:rPr>
            </a:br>
            <a:r>
              <a:rPr kumimoji="0" lang="en-US" sz="1800" b="0" i="0" u="none" strike="noStrike" kern="0" cap="none" spc="0" normalizeH="0" baseline="0" noProof="0" dirty="0">
                <a:ln>
                  <a:noFill/>
                </a:ln>
                <a:solidFill>
                  <a:prstClr val="black"/>
                </a:solidFill>
                <a:effectLst/>
                <a:uLnTx/>
                <a:uFillTx/>
                <a:latin typeface="Calibri"/>
                <a:ea typeface="+mn-ea"/>
              </a:rPr>
              <a:t>significant contribution from &gt; 1 </a:t>
            </a:r>
            <a:r>
              <a:rPr kumimoji="0" lang="en-US" sz="1800" b="0" i="0" u="none" strike="noStrike" kern="0" cap="none" spc="0" normalizeH="0" baseline="0" noProof="0" dirty="0" err="1">
                <a:ln>
                  <a:noFill/>
                </a:ln>
                <a:solidFill>
                  <a:prstClr val="black"/>
                </a:solidFill>
                <a:effectLst/>
                <a:uLnTx/>
                <a:uFillTx/>
                <a:latin typeface="Calibri"/>
                <a:ea typeface="+mn-ea"/>
              </a:rPr>
              <a:t>uclust</a:t>
            </a:r>
            <a:r>
              <a:rPr kumimoji="0" lang="en-US" sz="1800" b="0" i="0" u="none" strike="noStrike" kern="0" cap="none" spc="0" normalizeH="0" baseline="0" noProof="0" dirty="0">
                <a:ln>
                  <a:noFill/>
                </a:ln>
                <a:solidFill>
                  <a:prstClr val="black"/>
                </a:solidFill>
                <a:effectLst/>
                <a:uLnTx/>
                <a:uFillTx/>
                <a:latin typeface="Calibri"/>
                <a:ea typeface="+mn-ea"/>
              </a:rPr>
              <a:t> cluster  </a:t>
            </a:r>
          </a:p>
        </p:txBody>
      </p:sp>
      <p:grpSp>
        <p:nvGrpSpPr>
          <p:cNvPr id="13" name="Group 12"/>
          <p:cNvGrpSpPr/>
          <p:nvPr/>
        </p:nvGrpSpPr>
        <p:grpSpPr>
          <a:xfrm>
            <a:off x="-2650" y="7434"/>
            <a:ext cx="6550924" cy="6858000"/>
            <a:chOff x="17794" y="1598836"/>
            <a:chExt cx="6550924" cy="6858000"/>
          </a:xfrm>
        </p:grpSpPr>
        <p:pic>
          <p:nvPicPr>
            <p:cNvPr id="26" name="Picture 7" descr="C:\Users\Geoffrey Fox\Downloads\divergent_0(23)_to_0(23)_zeroidx.png"/>
            <p:cNvPicPr>
              <a:picLocks noChangeAspect="1" noChangeArrowheads="1"/>
            </p:cNvPicPr>
            <p:nvPr/>
          </p:nvPicPr>
          <p:blipFill rotWithShape="1">
            <a:blip r:embed="rId6">
              <a:extLst>
                <a:ext uri="{28A0092B-C50C-407E-A947-70E740481C1C}">
                  <a14:useLocalDpi xmlns:a14="http://schemas.microsoft.com/office/drawing/2010/main" val="0"/>
                </a:ext>
              </a:extLst>
            </a:blip>
            <a:srcRect l="27644" t="9994" r="28219" b="8838"/>
            <a:stretch/>
          </p:blipFill>
          <p:spPr bwMode="auto">
            <a:xfrm>
              <a:off x="17794" y="1598836"/>
              <a:ext cx="6550924" cy="685800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5178056" y="1687828"/>
              <a:ext cx="1253933" cy="461665"/>
            </a:xfrm>
            <a:prstGeom prst="rect">
              <a:avLst/>
            </a:prstGeom>
            <a:noFill/>
          </p:spPr>
          <p:txBody>
            <a:bodyPr wrap="none" rtlCol="0">
              <a:spAutoFit/>
            </a:bodyPr>
            <a:lstStyle/>
            <a:p>
              <a:r>
                <a:rPr lang="en-US" sz="2400" b="1" dirty="0">
                  <a:solidFill>
                    <a:schemeClr val="bg1"/>
                  </a:solidFill>
                </a:rPr>
                <a:t>DA-PWC</a:t>
              </a:r>
            </a:p>
          </p:txBody>
        </p:sp>
      </p:grpSp>
    </p:spTree>
    <p:extLst>
      <p:ext uri="{BB962C8B-B14F-4D97-AF65-F5344CB8AC3E}">
        <p14:creationId xmlns:p14="http://schemas.microsoft.com/office/powerpoint/2010/main" val="167040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1"/>
            <a:ext cx="8229600" cy="655320"/>
          </a:xfrm>
        </p:spPr>
        <p:txBody>
          <a:bodyPr/>
          <a:lstStyle/>
          <a:p>
            <a:r>
              <a:rPr lang="en-US" b="1" dirty="0"/>
              <a:t>Some Motivation</a:t>
            </a:r>
          </a:p>
        </p:txBody>
      </p:sp>
      <p:sp>
        <p:nvSpPr>
          <p:cNvPr id="3" name="Content Placeholder 2"/>
          <p:cNvSpPr>
            <a:spLocks noGrp="1"/>
          </p:cNvSpPr>
          <p:nvPr>
            <p:ph idx="1"/>
          </p:nvPr>
        </p:nvSpPr>
        <p:spPr>
          <a:xfrm>
            <a:off x="0" y="742392"/>
            <a:ext cx="9067800" cy="3838116"/>
          </a:xfrm>
        </p:spPr>
        <p:txBody>
          <a:bodyPr>
            <a:normAutofit fontScale="92500" lnSpcReduction="10000"/>
          </a:bodyPr>
          <a:lstStyle/>
          <a:p>
            <a:r>
              <a:rPr lang="en-US" dirty="0">
                <a:solidFill>
                  <a:srgbClr val="FF0000"/>
                </a:solidFill>
              </a:rPr>
              <a:t>Big Data </a:t>
            </a:r>
            <a:r>
              <a:rPr lang="en-US" dirty="0"/>
              <a:t>requires </a:t>
            </a:r>
            <a:r>
              <a:rPr lang="en-US" dirty="0">
                <a:solidFill>
                  <a:srgbClr val="FF0000"/>
                </a:solidFill>
              </a:rPr>
              <a:t>high performance </a:t>
            </a:r>
            <a:r>
              <a:rPr lang="en-US" dirty="0"/>
              <a:t>– achieve with parallel computing</a:t>
            </a:r>
          </a:p>
          <a:p>
            <a:r>
              <a:rPr lang="en-US" dirty="0">
                <a:solidFill>
                  <a:srgbClr val="FF0000"/>
                </a:solidFill>
              </a:rPr>
              <a:t>Big Data </a:t>
            </a:r>
            <a:r>
              <a:rPr lang="en-US" dirty="0"/>
              <a:t>sometimes requires </a:t>
            </a:r>
            <a:r>
              <a:rPr lang="en-US" dirty="0">
                <a:solidFill>
                  <a:srgbClr val="FF0000"/>
                </a:solidFill>
              </a:rPr>
              <a:t>robust algorithms </a:t>
            </a:r>
            <a:r>
              <a:rPr lang="en-US" dirty="0"/>
              <a:t>as more opportunity to make mistakes</a:t>
            </a:r>
          </a:p>
          <a:p>
            <a:r>
              <a:rPr lang="en-US" sz="2600" b="1" dirty="0">
                <a:solidFill>
                  <a:srgbClr val="FF0000"/>
                </a:solidFill>
              </a:rPr>
              <a:t>Deterministic annealing (DA)  </a:t>
            </a:r>
            <a:r>
              <a:rPr lang="en-US" sz="2600" dirty="0"/>
              <a:t>is one of better approaches to robust optimization and broadly applicable</a:t>
            </a:r>
          </a:p>
          <a:p>
            <a:pPr lvl="1"/>
            <a:r>
              <a:rPr lang="en-US" sz="2600" dirty="0"/>
              <a:t>Started as “Elastic Net” by Durbin for Travelling Salesman Problem TSP</a:t>
            </a:r>
          </a:p>
          <a:p>
            <a:pPr lvl="1"/>
            <a:r>
              <a:rPr lang="en-US" sz="2600" dirty="0"/>
              <a:t>Tends to remove local optima</a:t>
            </a:r>
          </a:p>
          <a:p>
            <a:pPr lvl="1"/>
            <a:r>
              <a:rPr lang="en-US" sz="2600" dirty="0"/>
              <a:t>Addresses overfitting</a:t>
            </a:r>
          </a:p>
          <a:p>
            <a:pPr lvl="1"/>
            <a:r>
              <a:rPr lang="en-US" sz="2600" dirty="0"/>
              <a:t>Much Faster than simulated annealing</a:t>
            </a:r>
          </a:p>
          <a:p>
            <a:pPr lvl="1"/>
            <a:endParaRPr lang="en-US" sz="1700" dirty="0"/>
          </a:p>
          <a:p>
            <a:endParaRPr lang="en-US" dirty="0"/>
          </a:p>
        </p:txBody>
      </p:sp>
      <p:sp>
        <p:nvSpPr>
          <p:cNvPr id="4" name="TextBox 3"/>
          <p:cNvSpPr txBox="1"/>
          <p:nvPr/>
        </p:nvSpPr>
        <p:spPr>
          <a:xfrm>
            <a:off x="0" y="4580508"/>
            <a:ext cx="6042942" cy="2215991"/>
          </a:xfrm>
          <a:prstGeom prst="rect">
            <a:avLst/>
          </a:prstGeom>
          <a:solidFill>
            <a:schemeClr val="tx2">
              <a:lumMod val="90000"/>
            </a:schemeClr>
          </a:solidFill>
          <a:ln w="28575">
            <a:solidFill>
              <a:schemeClr val="tx1"/>
            </a:solidFill>
          </a:ln>
        </p:spPr>
        <p:txBody>
          <a:bodyPr wrap="square" lIns="0" rIns="0" rtlCol="0">
            <a:spAutoFit/>
          </a:bodyPr>
          <a:lstStyle/>
          <a:p>
            <a:pPr marL="285750" indent="-285750">
              <a:buFont typeface="Arial" pitchFamily="34" charset="0"/>
              <a:buChar char="•"/>
            </a:pPr>
            <a:r>
              <a:rPr lang="en-US" sz="2200" dirty="0"/>
              <a:t>Physics systems find true lowest energy state if you anneal i.e. you equilibrate at each temperature as you cool</a:t>
            </a:r>
          </a:p>
          <a:p>
            <a:pPr marL="285750" indent="-285750">
              <a:buFont typeface="Arial" pitchFamily="34" charset="0"/>
              <a:buChar char="•"/>
            </a:pPr>
            <a:r>
              <a:rPr lang="en-US" sz="2400" dirty="0"/>
              <a:t>Uses</a:t>
            </a:r>
            <a:r>
              <a:rPr lang="en-US" sz="2400" dirty="0">
                <a:solidFill>
                  <a:srgbClr val="FF0000"/>
                </a:solidFill>
              </a:rPr>
              <a:t> mean field </a:t>
            </a:r>
            <a:r>
              <a:rPr lang="en-US" sz="2400" dirty="0"/>
              <a:t>approximation, which is also used in “Variational Bayes” and “Variational inference”</a:t>
            </a:r>
            <a:endParaRPr lang="en-US" sz="2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2942" y="3148191"/>
            <a:ext cx="3085818" cy="367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07280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22288" y="1835150"/>
            <a:ext cx="7772400" cy="1362075"/>
          </a:xfrm>
        </p:spPr>
        <p:txBody>
          <a:bodyPr/>
          <a:lstStyle/>
          <a:p>
            <a:pPr algn="ctr"/>
            <a:r>
              <a:rPr lang="en-US" dirty="0"/>
              <a:t>Proteomics</a:t>
            </a:r>
            <a:br>
              <a:rPr lang="en-US" dirty="0"/>
            </a:br>
            <a:endParaRPr lang="en-US" dirty="0"/>
          </a:p>
        </p:txBody>
      </p:sp>
      <p:sp>
        <p:nvSpPr>
          <p:cNvPr id="2" name="Text Placeholder 1"/>
          <p:cNvSpPr>
            <a:spLocks noGrp="1"/>
          </p:cNvSpPr>
          <p:nvPr>
            <p:ph type="body" idx="1"/>
          </p:nvPr>
        </p:nvSpPr>
        <p:spPr/>
        <p:txBody>
          <a:bodyPr>
            <a:normAutofit/>
          </a:bodyPr>
          <a:lstStyle/>
          <a:p>
            <a:r>
              <a:rPr lang="en-US" sz="2400" dirty="0">
                <a:solidFill>
                  <a:schemeClr val="bg2">
                    <a:lumMod val="25000"/>
                  </a:schemeClr>
                </a:solidFill>
              </a:rPr>
              <a:t>No clear clusters</a:t>
            </a:r>
          </a:p>
        </p:txBody>
      </p:sp>
    </p:spTree>
    <p:extLst>
      <p:ext uri="{BB962C8B-B14F-4D97-AF65-F5344CB8AC3E}">
        <p14:creationId xmlns:p14="http://schemas.microsoft.com/office/powerpoint/2010/main" val="18474494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a:xfrm>
            <a:off x="0" y="152400"/>
            <a:ext cx="9126166" cy="914400"/>
          </a:xfrm>
        </p:spPr>
        <p:txBody>
          <a:bodyPr vert="horz" wrap="square" lIns="100794" tIns="35202" rIns="100794" bIns="50397" numCol="1" anchor="ctr" anchorCtr="0" compatLnSpc="1">
            <a:prstTxWarp prst="textNoShape">
              <a:avLst/>
            </a:prstTxWarp>
            <a:normAutofit fontScale="90000"/>
          </a:bodyPr>
          <a:lstStyle/>
          <a:p>
            <a:pPr eaLnBrk="1" hangingPunct="1">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3600" b="1" dirty="0">
                <a:latin typeface="Calibri" panose="020F0502020204030204" pitchFamily="34" charset="0"/>
                <a:cs typeface="Calibri" panose="020F0502020204030204" pitchFamily="34" charset="0"/>
              </a:rPr>
              <a:t>Protein Universe Browser for COG Sequences with a few illustrative biologically identified clusters</a:t>
            </a:r>
          </a:p>
        </p:txBody>
      </p:sp>
      <p:pic>
        <p:nvPicPr>
          <p:cNvPr id="1946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02" y="1217047"/>
            <a:ext cx="9121798" cy="5982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3483242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17834" y="131437"/>
            <a:ext cx="9126166" cy="717082"/>
          </a:xfrm>
        </p:spPr>
        <p:txBody>
          <a:bodyPr tIns="35199">
            <a:normAutofit fontScale="90000"/>
          </a:bodyPr>
          <a:lstStyle/>
          <a:p>
            <a:pPr eaLnBrk="1" fontAlgn="auto" hangingPunct="1">
              <a:spcAft>
                <a:spcPts val="0"/>
              </a:spcAft>
              <a:tabLst>
                <a:tab pos="656582" algn="l"/>
                <a:tab pos="1313162" algn="l"/>
                <a:tab pos="1969745" algn="l"/>
                <a:tab pos="2626327" algn="l"/>
                <a:tab pos="3282907" algn="l"/>
                <a:tab pos="3939490" algn="l"/>
                <a:tab pos="4596072" algn="l"/>
                <a:tab pos="5252653" algn="l"/>
                <a:tab pos="5909234" algn="l"/>
                <a:tab pos="6565817" algn="l"/>
                <a:tab pos="7222398" algn="l"/>
                <a:tab pos="7878979" algn="l"/>
              </a:tabLst>
              <a:defRPr/>
            </a:pPr>
            <a:r>
              <a:rPr lang="en-US" dirty="0"/>
              <a:t>Heatmap of biology distance (Needleman-</a:t>
            </a:r>
            <a:r>
              <a:rPr lang="en-US" dirty="0" err="1"/>
              <a:t>Wunsch</a:t>
            </a:r>
            <a:r>
              <a:rPr lang="en-US" dirty="0"/>
              <a:t>) vs 3D Euclidean Distances</a:t>
            </a:r>
          </a:p>
        </p:txBody>
      </p:sp>
      <p:pic>
        <p:nvPicPr>
          <p:cNvPr id="2765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9144000" cy="4573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TextBox 1"/>
          <p:cNvSpPr txBox="1"/>
          <p:nvPr/>
        </p:nvSpPr>
        <p:spPr>
          <a:xfrm>
            <a:off x="76200" y="5564520"/>
            <a:ext cx="8991600" cy="461665"/>
          </a:xfrm>
          <a:prstGeom prst="rect">
            <a:avLst/>
          </a:prstGeom>
          <a:solidFill>
            <a:schemeClr val="bg1"/>
          </a:solidFill>
        </p:spPr>
        <p:txBody>
          <a:bodyPr wrap="square" rtlCol="0">
            <a:spAutoFit/>
          </a:bodyPr>
          <a:lstStyle/>
          <a:p>
            <a:pPr defTabSz="457200"/>
            <a:r>
              <a:rPr lang="en-US" sz="2400" dirty="0">
                <a:solidFill>
                  <a:prstClr val="black"/>
                </a:solidFill>
              </a:rPr>
              <a:t>If d a distance, so is f(d) for any monotonic f. Optimize choice of f</a:t>
            </a:r>
          </a:p>
        </p:txBody>
      </p:sp>
    </p:spTree>
    <p:extLst>
      <p:ext uri="{BB962C8B-B14F-4D97-AF65-F5344CB8AC3E}">
        <p14:creationId xmlns:p14="http://schemas.microsoft.com/office/powerpoint/2010/main" val="22208187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22288" y="1835150"/>
            <a:ext cx="7772400" cy="1362075"/>
          </a:xfrm>
        </p:spPr>
        <p:txBody>
          <a:bodyPr/>
          <a:lstStyle/>
          <a:p>
            <a:pPr algn="ctr"/>
            <a:r>
              <a:rPr lang="en-US" dirty="0"/>
              <a:t>O(N</a:t>
            </a:r>
            <a:r>
              <a:rPr lang="en-US" baseline="30000" dirty="0"/>
              <a:t>2</a:t>
            </a:r>
            <a:r>
              <a:rPr lang="en-US" dirty="0"/>
              <a:t>) Algorithms?</a:t>
            </a:r>
            <a:br>
              <a:rPr lang="en-US" dirty="0"/>
            </a:br>
            <a:endParaRPr lang="en-US" dirty="0"/>
          </a:p>
        </p:txBody>
      </p:sp>
      <p:sp>
        <p:nvSpPr>
          <p:cNvPr id="2" name="Text Placeholder 1"/>
          <p:cNvSpPr>
            <a:spLocks noGrp="1"/>
          </p:cNvSpPr>
          <p:nvPr>
            <p:ph type="body" idx="1"/>
          </p:nvPr>
        </p:nvSpPr>
        <p:spPr/>
        <p:txBody>
          <a:bodyPr>
            <a:normAutofit/>
          </a:bodyPr>
          <a:lstStyle/>
          <a:p>
            <a:endParaRPr lang="en-US" sz="2400" dirty="0">
              <a:solidFill>
                <a:schemeClr val="bg2">
                  <a:lumMod val="25000"/>
                </a:schemeClr>
              </a:solidFill>
            </a:endParaRPr>
          </a:p>
        </p:txBody>
      </p:sp>
    </p:spTree>
    <p:extLst>
      <p:ext uri="{BB962C8B-B14F-4D97-AF65-F5344CB8AC3E}">
        <p14:creationId xmlns:p14="http://schemas.microsoft.com/office/powerpoint/2010/main" val="31863896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a:t>Algorithm Challenges</a:t>
            </a:r>
          </a:p>
        </p:txBody>
      </p:sp>
      <p:sp>
        <p:nvSpPr>
          <p:cNvPr id="3" name="Content Placeholder 2"/>
          <p:cNvSpPr>
            <a:spLocks noGrp="1"/>
          </p:cNvSpPr>
          <p:nvPr>
            <p:ph idx="1"/>
          </p:nvPr>
        </p:nvSpPr>
        <p:spPr>
          <a:xfrm>
            <a:off x="0" y="972274"/>
            <a:ext cx="9144000" cy="5836090"/>
          </a:xfrm>
        </p:spPr>
        <p:txBody>
          <a:bodyPr>
            <a:normAutofit/>
          </a:bodyPr>
          <a:lstStyle/>
          <a:p>
            <a:r>
              <a:rPr lang="en-US" dirty="0"/>
              <a:t>See </a:t>
            </a:r>
            <a:r>
              <a:rPr lang="en-US" b="1" dirty="0"/>
              <a:t>NRC Massive Data Analysis</a:t>
            </a:r>
            <a:r>
              <a:rPr lang="en-US" dirty="0"/>
              <a:t> report</a:t>
            </a:r>
          </a:p>
          <a:p>
            <a:r>
              <a:rPr lang="en-US" b="1" dirty="0"/>
              <a:t>O(N) algorithms </a:t>
            </a:r>
            <a:r>
              <a:rPr lang="en-US" dirty="0"/>
              <a:t>for O(N</a:t>
            </a:r>
            <a:r>
              <a:rPr lang="en-US" baseline="30000" dirty="0"/>
              <a:t>2</a:t>
            </a:r>
            <a:r>
              <a:rPr lang="en-US" dirty="0"/>
              <a:t>) problems </a:t>
            </a:r>
          </a:p>
          <a:p>
            <a:r>
              <a:rPr lang="en-US" dirty="0"/>
              <a:t>Parallelizing </a:t>
            </a:r>
            <a:r>
              <a:rPr lang="en-US" b="1" dirty="0"/>
              <a:t>Stochastic Gradient Descent</a:t>
            </a:r>
          </a:p>
          <a:p>
            <a:r>
              <a:rPr lang="en-US" b="1" dirty="0"/>
              <a:t>Streaming data algorithms </a:t>
            </a:r>
            <a:r>
              <a:rPr lang="en-US" dirty="0"/>
              <a:t>– balance and interplay between batch methods (most time consuming) and interpolative streaming methods</a:t>
            </a:r>
          </a:p>
          <a:p>
            <a:r>
              <a:rPr lang="en-US" b="1" dirty="0"/>
              <a:t>Graph</a:t>
            </a:r>
            <a:r>
              <a:rPr lang="en-US" dirty="0"/>
              <a:t> algorithms – need shared memory?</a:t>
            </a:r>
          </a:p>
          <a:p>
            <a:r>
              <a:rPr lang="en-US" dirty="0"/>
              <a:t>Machine Learning Community uses </a:t>
            </a:r>
            <a:r>
              <a:rPr lang="en-US" b="1" dirty="0"/>
              <a:t>parameter servers</a:t>
            </a:r>
            <a:r>
              <a:rPr lang="en-US" dirty="0"/>
              <a:t>; Parallel Computing (MPI) would not recommend this?</a:t>
            </a:r>
          </a:p>
          <a:p>
            <a:pPr lvl="1"/>
            <a:r>
              <a:rPr lang="en-US" dirty="0"/>
              <a:t>Is classic distributed model for “parameter service” better?</a:t>
            </a:r>
          </a:p>
          <a:p>
            <a:r>
              <a:rPr lang="en-US" dirty="0"/>
              <a:t>Apply </a:t>
            </a:r>
            <a:r>
              <a:rPr lang="en-US" b="1" dirty="0"/>
              <a:t>best of parallel computing </a:t>
            </a:r>
            <a:r>
              <a:rPr lang="en-US" dirty="0"/>
              <a:t>– communication and load balancing – to </a:t>
            </a:r>
            <a:r>
              <a:rPr lang="en-US" b="1" dirty="0" err="1"/>
              <a:t>Giraph</a:t>
            </a:r>
            <a:r>
              <a:rPr lang="en-US" b="1" dirty="0"/>
              <a:t>/Hadoop/Spark</a:t>
            </a:r>
          </a:p>
          <a:p>
            <a:r>
              <a:rPr lang="en-US" dirty="0"/>
              <a:t>Are data analytics sparse?; </a:t>
            </a:r>
            <a:r>
              <a:rPr lang="en-US" b="1" dirty="0"/>
              <a:t>many cases are full matrices</a:t>
            </a:r>
          </a:p>
          <a:p>
            <a:r>
              <a:rPr lang="en-US" dirty="0"/>
              <a:t>BTW Need </a:t>
            </a:r>
            <a:r>
              <a:rPr lang="en-US" b="1" dirty="0"/>
              <a:t>Java Grande – </a:t>
            </a:r>
            <a:r>
              <a:rPr lang="en-US" dirty="0"/>
              <a:t>Some C++ but Java most popular in ABDS, with Python, </a:t>
            </a:r>
            <a:r>
              <a:rPr lang="en-US" dirty="0" err="1"/>
              <a:t>Erlang</a:t>
            </a:r>
            <a:r>
              <a:rPr lang="en-US" dirty="0"/>
              <a:t>, Go, Scala (compiles to JVM) …..</a:t>
            </a:r>
          </a:p>
          <a:p>
            <a:endParaRPr lang="en-US" dirty="0"/>
          </a:p>
        </p:txBody>
      </p:sp>
    </p:spTree>
    <p:extLst>
      <p:ext uri="{BB962C8B-B14F-4D97-AF65-F5344CB8AC3E}">
        <p14:creationId xmlns:p14="http://schemas.microsoft.com/office/powerpoint/2010/main" val="15622639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31" y="48357"/>
            <a:ext cx="9144000" cy="6858000"/>
          </a:xfrm>
          <a:prstGeom prst="rect">
            <a:avLst/>
          </a:prstGeom>
        </p:spPr>
      </p:pic>
      <p:sp>
        <p:nvSpPr>
          <p:cNvPr id="2" name="Rectangle 1"/>
          <p:cNvSpPr/>
          <p:nvPr/>
        </p:nvSpPr>
        <p:spPr>
          <a:xfrm>
            <a:off x="3991708" y="430823"/>
            <a:ext cx="993530" cy="1336431"/>
          </a:xfrm>
          <a:prstGeom prst="rect">
            <a:avLst/>
          </a:prstGeom>
          <a:noFill/>
          <a:ln w="28575">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2403231" y="5249008"/>
            <a:ext cx="993530" cy="855785"/>
          </a:xfrm>
          <a:prstGeom prst="rect">
            <a:avLst/>
          </a:prstGeom>
          <a:noFill/>
          <a:ln w="28575">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flipH="1">
            <a:off x="3006969" y="1890346"/>
            <a:ext cx="1481504" cy="3174023"/>
          </a:xfrm>
          <a:prstGeom prst="straightConnector1">
            <a:avLst/>
          </a:prstGeom>
          <a:ln w="28575">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969977" y="3109819"/>
            <a:ext cx="3174023" cy="3785652"/>
          </a:xfrm>
          <a:prstGeom prst="rect">
            <a:avLst/>
          </a:prstGeom>
          <a:noFill/>
          <a:ln w="38100">
            <a:solidFill>
              <a:schemeClr val="tx1"/>
            </a:solidFill>
          </a:ln>
        </p:spPr>
        <p:txBody>
          <a:bodyPr wrap="square" rtlCol="0">
            <a:spAutoFit/>
          </a:bodyPr>
          <a:lstStyle/>
          <a:p>
            <a:r>
              <a:rPr lang="en-US" sz="2000" i="0" dirty="0">
                <a:solidFill>
                  <a:schemeClr val="bg1"/>
                </a:solidFill>
                <a:latin typeface="Calibri" panose="020F0502020204030204" pitchFamily="34" charset="0"/>
                <a:cs typeface="Calibri" panose="020F0502020204030204" pitchFamily="34" charset="0"/>
              </a:rPr>
              <a:t>O(N</a:t>
            </a:r>
            <a:r>
              <a:rPr lang="en-US" sz="2000" i="0" baseline="30000" dirty="0">
                <a:solidFill>
                  <a:schemeClr val="bg1"/>
                </a:solidFill>
                <a:latin typeface="Calibri" panose="020F0502020204030204" pitchFamily="34" charset="0"/>
                <a:cs typeface="Calibri" panose="020F0502020204030204" pitchFamily="34" charset="0"/>
              </a:rPr>
              <a:t>2</a:t>
            </a:r>
            <a:r>
              <a:rPr lang="en-US" sz="2000" i="0" dirty="0">
                <a:solidFill>
                  <a:schemeClr val="bg1"/>
                </a:solidFill>
                <a:latin typeface="Calibri" panose="020F0502020204030204" pitchFamily="34" charset="0"/>
                <a:cs typeface="Calibri" panose="020F0502020204030204" pitchFamily="34" charset="0"/>
              </a:rPr>
              <a:t>) interactions between green and purple clusters should be able to represent by centroids as in Barnes-Hut.</a:t>
            </a:r>
          </a:p>
          <a:p>
            <a:endParaRPr lang="en-US" sz="2000" i="0" dirty="0">
              <a:solidFill>
                <a:schemeClr val="bg1"/>
              </a:solidFill>
              <a:latin typeface="Calibri" panose="020F0502020204030204" pitchFamily="34" charset="0"/>
              <a:cs typeface="Calibri" panose="020F0502020204030204" pitchFamily="34" charset="0"/>
            </a:endParaRPr>
          </a:p>
          <a:p>
            <a:r>
              <a:rPr lang="en-US" sz="2000" i="0" dirty="0">
                <a:solidFill>
                  <a:schemeClr val="bg1"/>
                </a:solidFill>
                <a:latin typeface="Calibri" panose="020F0502020204030204" pitchFamily="34" charset="0"/>
                <a:cs typeface="Calibri" panose="020F0502020204030204" pitchFamily="34" charset="0"/>
              </a:rPr>
              <a:t>Hard as no Gauss theorem; no </a:t>
            </a:r>
            <a:r>
              <a:rPr lang="en-US" sz="2000" i="0" dirty="0" err="1">
                <a:solidFill>
                  <a:schemeClr val="bg1"/>
                </a:solidFill>
                <a:latin typeface="Calibri" panose="020F0502020204030204" pitchFamily="34" charset="0"/>
                <a:cs typeface="Calibri" panose="020F0502020204030204" pitchFamily="34" charset="0"/>
              </a:rPr>
              <a:t>multipole</a:t>
            </a:r>
            <a:r>
              <a:rPr lang="en-US" sz="2000" i="0" dirty="0">
                <a:solidFill>
                  <a:schemeClr val="bg1"/>
                </a:solidFill>
                <a:latin typeface="Calibri" panose="020F0502020204030204" pitchFamily="34" charset="0"/>
                <a:cs typeface="Calibri" panose="020F0502020204030204" pitchFamily="34" charset="0"/>
              </a:rPr>
              <a:t> expansion and points really in 1000 dimension space as clustered before 3D projection</a:t>
            </a:r>
          </a:p>
        </p:txBody>
      </p:sp>
      <p:sp>
        <p:nvSpPr>
          <p:cNvPr id="9" name="TextBox 8"/>
          <p:cNvSpPr txBox="1"/>
          <p:nvPr/>
        </p:nvSpPr>
        <p:spPr>
          <a:xfrm>
            <a:off x="5334000" y="539051"/>
            <a:ext cx="3672252" cy="1015663"/>
          </a:xfrm>
          <a:prstGeom prst="rect">
            <a:avLst/>
          </a:prstGeom>
          <a:noFill/>
          <a:ln w="38100">
            <a:solidFill>
              <a:schemeClr val="tx1"/>
            </a:solidFill>
          </a:ln>
        </p:spPr>
        <p:txBody>
          <a:bodyPr wrap="square" rtlCol="0">
            <a:spAutoFit/>
          </a:bodyPr>
          <a:lstStyle/>
          <a:p>
            <a:r>
              <a:rPr lang="en-US" sz="2000" i="0" dirty="0">
                <a:solidFill>
                  <a:schemeClr val="bg1"/>
                </a:solidFill>
                <a:latin typeface="Calibri" panose="020F0502020204030204" pitchFamily="34" charset="0"/>
                <a:cs typeface="Calibri" panose="020F0502020204030204" pitchFamily="34" charset="0"/>
              </a:rPr>
              <a:t>O(N</a:t>
            </a:r>
            <a:r>
              <a:rPr lang="en-US" sz="2000" i="0" baseline="30000" dirty="0">
                <a:solidFill>
                  <a:schemeClr val="bg1"/>
                </a:solidFill>
                <a:latin typeface="Calibri" panose="020F0502020204030204" pitchFamily="34" charset="0"/>
                <a:cs typeface="Calibri" panose="020F0502020204030204" pitchFamily="34" charset="0"/>
              </a:rPr>
              <a:t>2</a:t>
            </a:r>
            <a:r>
              <a:rPr lang="en-US" sz="2000" i="0" dirty="0">
                <a:solidFill>
                  <a:schemeClr val="bg1"/>
                </a:solidFill>
                <a:latin typeface="Calibri" panose="020F0502020204030204" pitchFamily="34" charset="0"/>
                <a:cs typeface="Calibri" panose="020F0502020204030204" pitchFamily="34" charset="0"/>
              </a:rPr>
              <a:t>) green-green and purple-purple interactions have value but green-purple are “wasted”</a:t>
            </a:r>
          </a:p>
        </p:txBody>
      </p:sp>
      <p:sp>
        <p:nvSpPr>
          <p:cNvPr id="10" name="TextBox 9"/>
          <p:cNvSpPr txBox="1"/>
          <p:nvPr/>
        </p:nvSpPr>
        <p:spPr>
          <a:xfrm>
            <a:off x="6085137" y="48357"/>
            <a:ext cx="3081164" cy="461665"/>
          </a:xfrm>
          <a:prstGeom prst="rect">
            <a:avLst/>
          </a:prstGeom>
          <a:noFill/>
        </p:spPr>
        <p:txBody>
          <a:bodyPr wrap="none" rtlCol="0">
            <a:spAutoFit/>
          </a:bodyPr>
          <a:lstStyle/>
          <a:p>
            <a:r>
              <a:rPr lang="en-US" i="0" dirty="0">
                <a:solidFill>
                  <a:schemeClr val="bg1"/>
                </a:solidFill>
                <a:latin typeface="Calibri" panose="020F0502020204030204" pitchFamily="34" charset="0"/>
                <a:cs typeface="Calibri" panose="020F0502020204030204" pitchFamily="34" charset="0"/>
              </a:rPr>
              <a:t>“clean” sample of 446K</a:t>
            </a:r>
          </a:p>
        </p:txBody>
      </p:sp>
    </p:spTree>
    <p:extLst>
      <p:ext uri="{BB962C8B-B14F-4D97-AF65-F5344CB8AC3E}">
        <p14:creationId xmlns:p14="http://schemas.microsoft.com/office/powerpoint/2010/main" val="1659535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Geoffrey Fox\Desktop\Bh_tree.jpg"/>
          <p:cNvPicPr>
            <a:picLocks noChangeAspect="1" noChangeArrowheads="1"/>
          </p:cNvPicPr>
          <p:nvPr/>
        </p:nvPicPr>
        <p:blipFill rotWithShape="1">
          <a:blip r:embed="rId3">
            <a:extLst>
              <a:ext uri="{28A0092B-C50C-407E-A947-70E740481C1C}">
                <a14:useLocalDpi xmlns:a14="http://schemas.microsoft.com/office/drawing/2010/main" val="0"/>
              </a:ext>
            </a:extLst>
          </a:blip>
          <a:srcRect l="19491" r="5803"/>
          <a:stretch/>
        </p:blipFill>
        <p:spPr bwMode="auto">
          <a:xfrm>
            <a:off x="1227117" y="-14014"/>
            <a:ext cx="7924800" cy="6872014"/>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4294967295"/>
          </p:nvPr>
        </p:nvSpPr>
        <p:spPr>
          <a:xfrm>
            <a:off x="0" y="-76200"/>
            <a:ext cx="3048000" cy="2716212"/>
          </a:xfrm>
          <a:solidFill>
            <a:schemeClr val="bg1"/>
          </a:solidFill>
        </p:spPr>
        <p:txBody>
          <a:bodyPr/>
          <a:lstStyle/>
          <a:p>
            <a:pPr marL="0" indent="0">
              <a:buNone/>
            </a:pPr>
            <a:r>
              <a:rPr lang="en-US" sz="2400" dirty="0"/>
              <a:t>Use Barnes Hut </a:t>
            </a:r>
            <a:r>
              <a:rPr lang="en-US" sz="2400" dirty="0" err="1"/>
              <a:t>OctTree</a:t>
            </a:r>
            <a:r>
              <a:rPr lang="en-US" sz="2400" dirty="0"/>
              <a:t>, originally developed to make O(N</a:t>
            </a:r>
            <a:r>
              <a:rPr lang="en-US" sz="2400" baseline="30000" dirty="0"/>
              <a:t>2</a:t>
            </a:r>
            <a:r>
              <a:rPr lang="en-US" sz="2400" dirty="0"/>
              <a:t>) astrophysics O(</a:t>
            </a:r>
            <a:r>
              <a:rPr lang="en-US" sz="2400" dirty="0" err="1"/>
              <a:t>NlogN</a:t>
            </a:r>
            <a:r>
              <a:rPr lang="en-US" sz="2400" dirty="0"/>
              <a:t>), to give similar speedups in machine learning</a:t>
            </a:r>
          </a:p>
        </p:txBody>
      </p:sp>
    </p:spTree>
    <p:extLst>
      <p:ext uri="{BB962C8B-B14F-4D97-AF65-F5344CB8AC3E}">
        <p14:creationId xmlns:p14="http://schemas.microsoft.com/office/powerpoint/2010/main" val="20259274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Geoffrey Fox\Desktop\Rc_haixu_100k_after.jpg"/>
          <p:cNvPicPr>
            <a:picLocks noChangeAspect="1" noChangeArrowheads="1"/>
          </p:cNvPicPr>
          <p:nvPr/>
        </p:nvPicPr>
        <p:blipFill rotWithShape="1">
          <a:blip r:embed="rId2">
            <a:extLst>
              <a:ext uri="{28A0092B-C50C-407E-A947-70E740481C1C}">
                <a14:useLocalDpi xmlns:a14="http://schemas.microsoft.com/office/drawing/2010/main" val="0"/>
              </a:ext>
            </a:extLst>
          </a:blip>
          <a:srcRect l="17697" t="8497" r="15760" b="7305"/>
          <a:stretch/>
        </p:blipFill>
        <p:spPr bwMode="auto">
          <a:xfrm>
            <a:off x="762000" y="990"/>
            <a:ext cx="8382000" cy="687074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idx="4294967295"/>
          </p:nvPr>
        </p:nvSpPr>
        <p:spPr>
          <a:xfrm>
            <a:off x="0" y="152400"/>
            <a:ext cx="3276600" cy="1143000"/>
          </a:xfrm>
          <a:solidFill>
            <a:schemeClr val="bg1"/>
          </a:solidFill>
        </p:spPr>
        <p:txBody>
          <a:bodyPr/>
          <a:lstStyle/>
          <a:p>
            <a:r>
              <a:rPr lang="en-US" sz="2800" dirty="0" err="1"/>
              <a:t>OctTree</a:t>
            </a:r>
            <a:r>
              <a:rPr lang="en-US" sz="2800" dirty="0"/>
              <a:t> for 100K sample of Fungi</a:t>
            </a:r>
          </a:p>
        </p:txBody>
      </p:sp>
      <p:sp>
        <p:nvSpPr>
          <p:cNvPr id="5" name="Title 1"/>
          <p:cNvSpPr txBox="1">
            <a:spLocks/>
          </p:cNvSpPr>
          <p:nvPr/>
        </p:nvSpPr>
        <p:spPr bwMode="auto">
          <a:xfrm>
            <a:off x="-9698" y="5562600"/>
            <a:ext cx="4800600" cy="1295400"/>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b="1"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US" sz="2800" dirty="0">
                <a:solidFill>
                  <a:prstClr val="black"/>
                </a:solidFill>
              </a:rPr>
              <a:t>We use </a:t>
            </a:r>
            <a:r>
              <a:rPr lang="en-US" sz="2800" dirty="0" err="1">
                <a:solidFill>
                  <a:prstClr val="black"/>
                </a:solidFill>
              </a:rPr>
              <a:t>OctTree</a:t>
            </a:r>
            <a:r>
              <a:rPr lang="en-US" sz="2800" dirty="0">
                <a:solidFill>
                  <a:prstClr val="black"/>
                </a:solidFill>
              </a:rPr>
              <a:t> for logarithmic interpolation (streaming data)</a:t>
            </a:r>
          </a:p>
        </p:txBody>
      </p:sp>
    </p:spTree>
    <p:extLst>
      <p:ext uri="{BB962C8B-B14F-4D97-AF65-F5344CB8AC3E}">
        <p14:creationId xmlns:p14="http://schemas.microsoft.com/office/powerpoint/2010/main" val="22376793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Fungi Analysis</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5776640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828136"/>
          </a:xfrm>
        </p:spPr>
        <p:txBody>
          <a:bodyPr/>
          <a:lstStyle/>
          <a:p>
            <a:r>
              <a:rPr lang="en-US" b="1" dirty="0"/>
              <a:t>Fungi Analysis</a:t>
            </a:r>
          </a:p>
        </p:txBody>
      </p:sp>
      <p:sp>
        <p:nvSpPr>
          <p:cNvPr id="5" name="Content Placeholder 4"/>
          <p:cNvSpPr>
            <a:spLocks noGrp="1"/>
          </p:cNvSpPr>
          <p:nvPr>
            <p:ph idx="1"/>
          </p:nvPr>
        </p:nvSpPr>
        <p:spPr>
          <a:xfrm>
            <a:off x="38819" y="786502"/>
            <a:ext cx="9066362" cy="5611483"/>
          </a:xfrm>
        </p:spPr>
        <p:txBody>
          <a:bodyPr>
            <a:normAutofit/>
          </a:bodyPr>
          <a:lstStyle/>
          <a:p>
            <a:r>
              <a:rPr lang="en-US" dirty="0"/>
              <a:t>Multiple Species from multiple places</a:t>
            </a:r>
          </a:p>
          <a:p>
            <a:r>
              <a:rPr lang="en-US" dirty="0"/>
              <a:t>Several sources of sequences starting with 446K and eventually boiled down to ~10K curated sequences with 61 species</a:t>
            </a:r>
          </a:p>
          <a:p>
            <a:r>
              <a:rPr lang="en-US" dirty="0"/>
              <a:t>Original sample – clustering and MDS</a:t>
            </a:r>
          </a:p>
          <a:p>
            <a:r>
              <a:rPr lang="en-US" dirty="0"/>
              <a:t>Final sample – MDS and other clustering methods</a:t>
            </a:r>
          </a:p>
          <a:p>
            <a:r>
              <a:rPr lang="en-US" dirty="0"/>
              <a:t>Note MSA and SWG gives similar results</a:t>
            </a:r>
          </a:p>
          <a:p>
            <a:r>
              <a:rPr lang="en-US" dirty="0"/>
              <a:t>Some species are clearly split</a:t>
            </a:r>
          </a:p>
          <a:p>
            <a:r>
              <a:rPr lang="en-US" dirty="0"/>
              <a:t>Some species are diffuse; others compact making a fixed distance cut unreliable</a:t>
            </a:r>
          </a:p>
          <a:p>
            <a:pPr lvl="1"/>
            <a:r>
              <a:rPr lang="en-US" dirty="0"/>
              <a:t>Easy for humans!</a:t>
            </a:r>
          </a:p>
          <a:p>
            <a:r>
              <a:rPr lang="en-US" dirty="0"/>
              <a:t>MDS very clear on structure and clustering artifacts</a:t>
            </a:r>
          </a:p>
          <a:p>
            <a:r>
              <a:rPr lang="en-US" dirty="0"/>
              <a:t>Why not do “high-value” clustering as interactive iteration driven by MDS?</a:t>
            </a:r>
          </a:p>
          <a:p>
            <a:endParaRPr lang="en-US" dirty="0"/>
          </a:p>
        </p:txBody>
      </p:sp>
    </p:spTree>
    <p:extLst>
      <p:ext uri="{BB962C8B-B14F-4D97-AF65-F5344CB8AC3E}">
        <p14:creationId xmlns:p14="http://schemas.microsoft.com/office/powerpoint/2010/main" val="3485144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8461"/>
          </a:xfrm>
        </p:spPr>
        <p:txBody>
          <a:bodyPr/>
          <a:lstStyle/>
          <a:p>
            <a:r>
              <a:rPr lang="en-US" b="1" dirty="0"/>
              <a:t>(Deterministic) Annealing</a:t>
            </a:r>
          </a:p>
        </p:txBody>
      </p:sp>
      <p:sp>
        <p:nvSpPr>
          <p:cNvPr id="3" name="Content Placeholder 2"/>
          <p:cNvSpPr>
            <a:spLocks noGrp="1"/>
          </p:cNvSpPr>
          <p:nvPr>
            <p:ph idx="1"/>
          </p:nvPr>
        </p:nvSpPr>
        <p:spPr>
          <a:xfrm>
            <a:off x="38100" y="761430"/>
            <a:ext cx="9067800" cy="1828800"/>
          </a:xfrm>
        </p:spPr>
        <p:txBody>
          <a:bodyPr/>
          <a:lstStyle/>
          <a:p>
            <a:r>
              <a:rPr lang="en-US" dirty="0"/>
              <a:t>Find minimum at high temperature when trivial</a:t>
            </a:r>
          </a:p>
          <a:p>
            <a:r>
              <a:rPr lang="en-US" dirty="0"/>
              <a:t>Small change avoiding local minima as lower temperature</a:t>
            </a:r>
          </a:p>
          <a:p>
            <a:r>
              <a:rPr lang="en-US" dirty="0"/>
              <a:t>Typically gets better answers than standard libraries- R and Mahout</a:t>
            </a:r>
          </a:p>
          <a:p>
            <a:r>
              <a:rPr lang="en-US" dirty="0"/>
              <a:t>And can be parallelized and put on GPU’s etc.</a:t>
            </a:r>
          </a:p>
        </p:txBody>
      </p:sp>
      <p:pic>
        <p:nvPicPr>
          <p:cNvPr id="2051" name="Picture 3" descr="C:\Users\Geoffrey Fox\Desktop\Untitled.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399559"/>
            <a:ext cx="7776150" cy="4458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5087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7" y="33251"/>
            <a:ext cx="9126166" cy="717082"/>
          </a:xfrm>
        </p:spPr>
        <p:txBody>
          <a:bodyPr>
            <a:normAutofit/>
          </a:bodyPr>
          <a:lstStyle/>
          <a:p>
            <a:pPr algn="ctr"/>
            <a:r>
              <a:rPr lang="en-US" b="1" dirty="0"/>
              <a:t>Fungi -- 4 Classic Clustering Methods</a:t>
            </a:r>
          </a:p>
        </p:txBody>
      </p:sp>
      <p:pic>
        <p:nvPicPr>
          <p:cNvPr id="5" name="Picture 4"/>
          <p:cNvPicPr>
            <a:picLocks noChangeAspect="1"/>
          </p:cNvPicPr>
          <p:nvPr/>
        </p:nvPicPr>
        <p:blipFill rotWithShape="1">
          <a:blip r:embed="rId2"/>
          <a:srcRect l="13424" t="6115" r="890" b="2466"/>
          <a:stretch/>
        </p:blipFill>
        <p:spPr>
          <a:xfrm>
            <a:off x="0" y="760549"/>
            <a:ext cx="9144000" cy="6097451"/>
          </a:xfrm>
          <a:prstGeom prst="rect">
            <a:avLst/>
          </a:prstGeom>
        </p:spPr>
      </p:pic>
    </p:spTree>
    <p:extLst>
      <p:ext uri="{BB962C8B-B14F-4D97-AF65-F5344CB8AC3E}">
        <p14:creationId xmlns:p14="http://schemas.microsoft.com/office/powerpoint/2010/main" val="23197292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3870" t="6334" r="754" b="2707"/>
          <a:stretch/>
        </p:blipFill>
        <p:spPr>
          <a:xfrm>
            <a:off x="0" y="769345"/>
            <a:ext cx="9144000" cy="6088655"/>
          </a:xfrm>
          <a:prstGeom prst="rect">
            <a:avLst/>
          </a:prstGeom>
        </p:spPr>
      </p:pic>
    </p:spTree>
    <p:extLst>
      <p:ext uri="{BB962C8B-B14F-4D97-AF65-F5344CB8AC3E}">
        <p14:creationId xmlns:p14="http://schemas.microsoft.com/office/powerpoint/2010/main" val="11316776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3734" t="8383" r="753" b="2633"/>
          <a:stretch/>
        </p:blipFill>
        <p:spPr>
          <a:xfrm>
            <a:off x="0" y="1000063"/>
            <a:ext cx="9144000" cy="5946881"/>
          </a:xfrm>
          <a:prstGeom prst="rect">
            <a:avLst/>
          </a:prstGeom>
        </p:spPr>
      </p:pic>
    </p:spTree>
    <p:extLst>
      <p:ext uri="{BB962C8B-B14F-4D97-AF65-F5344CB8AC3E}">
        <p14:creationId xmlns:p14="http://schemas.microsoft.com/office/powerpoint/2010/main" val="13790500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2968" t="6629" r="686" b="2853"/>
          <a:stretch/>
        </p:blipFill>
        <p:spPr>
          <a:xfrm>
            <a:off x="0" y="866951"/>
            <a:ext cx="9144000" cy="5991049"/>
          </a:xfrm>
          <a:prstGeom prst="rect">
            <a:avLst/>
          </a:prstGeom>
        </p:spPr>
      </p:pic>
      <p:cxnSp>
        <p:nvCxnSpPr>
          <p:cNvPr id="7" name="Straight Arrow Connector 6"/>
          <p:cNvCxnSpPr/>
          <p:nvPr/>
        </p:nvCxnSpPr>
        <p:spPr>
          <a:xfrm>
            <a:off x="964504" y="1490597"/>
            <a:ext cx="1503123" cy="1766170"/>
          </a:xfrm>
          <a:prstGeom prst="straightConnector1">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524000" y="1490597"/>
            <a:ext cx="1452642" cy="369332"/>
          </a:xfrm>
          <a:prstGeom prst="rect">
            <a:avLst/>
          </a:prstGeom>
          <a:noFill/>
        </p:spPr>
        <p:txBody>
          <a:bodyPr wrap="none" rtlCol="0">
            <a:spAutoFit/>
          </a:bodyPr>
          <a:lstStyle/>
          <a:p>
            <a:r>
              <a:rPr lang="en-US" dirty="0">
                <a:solidFill>
                  <a:schemeClr val="bg1"/>
                </a:solidFill>
              </a:rPr>
              <a:t>Same Species</a:t>
            </a:r>
          </a:p>
        </p:txBody>
      </p:sp>
    </p:spTree>
    <p:extLst>
      <p:ext uri="{BB962C8B-B14F-4D97-AF65-F5344CB8AC3E}">
        <p14:creationId xmlns:p14="http://schemas.microsoft.com/office/powerpoint/2010/main" val="23058170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308865"/>
            <a:ext cx="9144000" cy="6549135"/>
            <a:chOff x="0" y="332037"/>
            <a:chExt cx="9144000" cy="6549135"/>
          </a:xfrm>
        </p:grpSpPr>
        <p:pic>
          <p:nvPicPr>
            <p:cNvPr id="9" name="Picture 8"/>
            <p:cNvPicPr>
              <a:picLocks noChangeAspect="1"/>
            </p:cNvPicPr>
            <p:nvPr/>
          </p:nvPicPr>
          <p:blipFill rotWithShape="1">
            <a:blip r:embed="rId2"/>
            <a:srcRect l="25593" t="20383" r="22192" b="19780"/>
            <a:stretch/>
          </p:blipFill>
          <p:spPr>
            <a:xfrm>
              <a:off x="0" y="332037"/>
              <a:ext cx="9144000" cy="6549135"/>
            </a:xfrm>
            <a:prstGeom prst="rect">
              <a:avLst/>
            </a:prstGeom>
          </p:spPr>
        </p:pic>
        <p:cxnSp>
          <p:nvCxnSpPr>
            <p:cNvPr id="11" name="Straight Arrow Connector 10"/>
            <p:cNvCxnSpPr/>
            <p:nvPr/>
          </p:nvCxnSpPr>
          <p:spPr>
            <a:xfrm flipH="1">
              <a:off x="2079321" y="1841475"/>
              <a:ext cx="77244" cy="1553078"/>
            </a:xfrm>
            <a:prstGeom prst="straightConnector1">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2901696" y="2118986"/>
              <a:ext cx="532524" cy="1275567"/>
            </a:xfrm>
            <a:prstGeom prst="straightConnector1">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4338182" y="2862197"/>
              <a:ext cx="2851758" cy="2490591"/>
            </a:xfrm>
            <a:prstGeom prst="straightConnector1">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flipV="1">
              <a:off x="1023836" y="1333813"/>
              <a:ext cx="3314346" cy="2773679"/>
            </a:xfrm>
            <a:prstGeom prst="straightConnector1">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grpSp>
      <p:sp>
        <p:nvSpPr>
          <p:cNvPr id="4" name="Title 3"/>
          <p:cNvSpPr>
            <a:spLocks noGrp="1"/>
          </p:cNvSpPr>
          <p:nvPr>
            <p:ph type="title" idx="4294967295"/>
          </p:nvPr>
        </p:nvSpPr>
        <p:spPr>
          <a:xfrm>
            <a:off x="685800" y="308865"/>
            <a:ext cx="8229600" cy="711200"/>
          </a:xfrm>
        </p:spPr>
        <p:txBody>
          <a:bodyPr>
            <a:normAutofit/>
          </a:bodyPr>
          <a:lstStyle/>
          <a:p>
            <a:r>
              <a:rPr lang="en-US" dirty="0">
                <a:solidFill>
                  <a:schemeClr val="bg1"/>
                </a:solidFill>
              </a:rPr>
              <a:t>Same Species Different Locations</a:t>
            </a:r>
          </a:p>
        </p:txBody>
      </p:sp>
    </p:spTree>
    <p:extLst>
      <p:ext uri="{BB962C8B-B14F-4D97-AF65-F5344CB8AC3E}">
        <p14:creationId xmlns:p14="http://schemas.microsoft.com/office/powerpoint/2010/main" val="32517520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Parallel Data Mining</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2909912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162536"/>
            <a:ext cx="8229600" cy="790941"/>
          </a:xfrm>
        </p:spPr>
        <p:txBody>
          <a:bodyPr/>
          <a:lstStyle/>
          <a:p>
            <a:r>
              <a:rPr lang="en-US" b="1" dirty="0"/>
              <a:t>Parallel Data Analytics</a:t>
            </a:r>
          </a:p>
        </p:txBody>
      </p:sp>
      <p:sp>
        <p:nvSpPr>
          <p:cNvPr id="3" name="Content Placeholder 2"/>
          <p:cNvSpPr>
            <a:spLocks noGrp="1"/>
          </p:cNvSpPr>
          <p:nvPr>
            <p:ph idx="1"/>
          </p:nvPr>
        </p:nvSpPr>
        <p:spPr>
          <a:xfrm>
            <a:off x="0" y="953477"/>
            <a:ext cx="9144000" cy="5726723"/>
          </a:xfrm>
        </p:spPr>
        <p:txBody>
          <a:bodyPr>
            <a:normAutofit/>
          </a:bodyPr>
          <a:lstStyle/>
          <a:p>
            <a:r>
              <a:rPr lang="en-US" dirty="0"/>
              <a:t>Streaming algorithms have interesting differences but</a:t>
            </a:r>
          </a:p>
          <a:p>
            <a:r>
              <a:rPr lang="en-US" dirty="0"/>
              <a:t>“Batch” Data analytics is “just classic parallel computing” with usual features such as SPMD and BSP </a:t>
            </a:r>
          </a:p>
          <a:p>
            <a:r>
              <a:rPr lang="en-US" dirty="0"/>
              <a:t>Expect similar systematics to simulations where</a:t>
            </a:r>
          </a:p>
          <a:p>
            <a:r>
              <a:rPr lang="en-US" dirty="0"/>
              <a:t>Static Regular problems are straightforward but</a:t>
            </a:r>
          </a:p>
          <a:p>
            <a:r>
              <a:rPr lang="en-US" dirty="0"/>
              <a:t>Dynamic Irregular Problems are technically hard and high level approaches fail (see High Performance Fortran HPF)</a:t>
            </a:r>
          </a:p>
          <a:p>
            <a:pPr lvl="1"/>
            <a:r>
              <a:rPr lang="en-US" dirty="0"/>
              <a:t>Regular meshes worked well but</a:t>
            </a:r>
          </a:p>
          <a:p>
            <a:pPr lvl="1"/>
            <a:r>
              <a:rPr lang="en-US" dirty="0"/>
              <a:t>Adaptive dynamic meshes did not although “real people with MPI” could parallelize</a:t>
            </a:r>
          </a:p>
          <a:p>
            <a:r>
              <a:rPr lang="en-US" dirty="0"/>
              <a:t>However using libraries is successful at either</a:t>
            </a:r>
          </a:p>
          <a:p>
            <a:pPr lvl="1"/>
            <a:r>
              <a:rPr lang="en-US" dirty="0"/>
              <a:t>Lowest: communication level</a:t>
            </a:r>
          </a:p>
          <a:p>
            <a:pPr lvl="1"/>
            <a:r>
              <a:rPr lang="en-US" dirty="0"/>
              <a:t>Higher: “core analytics” level</a:t>
            </a:r>
          </a:p>
          <a:p>
            <a:r>
              <a:rPr lang="en-US" dirty="0"/>
              <a:t>Data analytics does not yet have “good regular parallel libraries”</a:t>
            </a:r>
          </a:p>
          <a:p>
            <a:pPr lvl="1"/>
            <a:r>
              <a:rPr lang="en-US" dirty="0"/>
              <a:t>Graph analytics has most attention</a:t>
            </a:r>
          </a:p>
        </p:txBody>
      </p:sp>
    </p:spTree>
    <p:extLst>
      <p:ext uri="{BB962C8B-B14F-4D97-AF65-F5344CB8AC3E}">
        <p14:creationId xmlns:p14="http://schemas.microsoft.com/office/powerpoint/2010/main" val="12827269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0" y="609600"/>
            <a:ext cx="9067800" cy="5153962"/>
          </a:xfrm>
        </p:spPr>
        <p:txBody>
          <a:bodyPr>
            <a:normAutofit fontScale="85000" lnSpcReduction="20000"/>
          </a:bodyPr>
          <a:lstStyle/>
          <a:p>
            <a:r>
              <a:rPr lang="en-US" sz="2800" dirty="0"/>
              <a:t>Maximum Likelihood or </a:t>
            </a:r>
            <a:r>
              <a:rPr lang="en-US" sz="2800" dirty="0">
                <a:sym typeface="Symbol" panose="05050102010706020507" pitchFamily="18" charset="2"/>
              </a:rPr>
              <a:t></a:t>
            </a:r>
            <a:r>
              <a:rPr lang="en-US" sz="2800" baseline="30000" dirty="0">
                <a:sym typeface="Symbol" panose="05050102010706020507" pitchFamily="18" charset="2"/>
              </a:rPr>
              <a:t>2</a:t>
            </a:r>
            <a:r>
              <a:rPr lang="en-US" sz="2800" dirty="0">
                <a:sym typeface="Symbol" panose="05050102010706020507" pitchFamily="18" charset="2"/>
              </a:rPr>
              <a:t> both lead to objective functions like</a:t>
            </a:r>
          </a:p>
          <a:p>
            <a:r>
              <a:rPr lang="en-US" sz="2800" b="1" dirty="0">
                <a:solidFill>
                  <a:srgbClr val="FF0000"/>
                </a:solidFill>
                <a:sym typeface="Symbol" panose="05050102010706020507" pitchFamily="18" charset="2"/>
              </a:rPr>
              <a:t>Minimize sum </a:t>
            </a:r>
            <a:r>
              <a:rPr lang="en-US" sz="2800" b="1" dirty="0">
                <a:solidFill>
                  <a:srgbClr val="FF0000"/>
                </a:solidFill>
                <a:latin typeface="Arial" pitchFamily="34" charset="0"/>
                <a:cs typeface="Arial" pitchFamily="34" charset="0"/>
                <a:sym typeface="Symbol"/>
              </a:rPr>
              <a:t></a:t>
            </a:r>
            <a:r>
              <a:rPr lang="en-US" sz="2800" b="1" i="1" baseline="-25000" dirty="0">
                <a:solidFill>
                  <a:srgbClr val="FF0000"/>
                </a:solidFill>
                <a:latin typeface="Arial" pitchFamily="34" charset="0"/>
                <a:cs typeface="Arial" pitchFamily="34" charset="0"/>
                <a:sym typeface="Symbol"/>
              </a:rPr>
              <a:t>items</a:t>
            </a:r>
            <a:r>
              <a:rPr lang="en-US" sz="2800" b="1" baseline="-25000" dirty="0">
                <a:solidFill>
                  <a:srgbClr val="FF0000"/>
                </a:solidFill>
                <a:latin typeface="Arial" pitchFamily="34" charset="0"/>
                <a:cs typeface="Arial" pitchFamily="34" charset="0"/>
              </a:rPr>
              <a:t>=1</a:t>
            </a:r>
            <a:r>
              <a:rPr lang="en-US" sz="2800" b="1" baseline="30000" dirty="0">
                <a:solidFill>
                  <a:srgbClr val="FF0000"/>
                </a:solidFill>
                <a:latin typeface="Arial" pitchFamily="34" charset="0"/>
                <a:cs typeface="Arial" pitchFamily="34" charset="0"/>
              </a:rPr>
              <a:t>N</a:t>
            </a:r>
            <a:r>
              <a:rPr lang="en-US" sz="2800" b="1" dirty="0">
                <a:solidFill>
                  <a:srgbClr val="FF0000"/>
                </a:solidFill>
                <a:latin typeface="Arial" pitchFamily="34" charset="0"/>
                <a:cs typeface="Arial" pitchFamily="34" charset="0"/>
              </a:rPr>
              <a:t> </a:t>
            </a:r>
            <a:r>
              <a:rPr lang="en-US" sz="2400" b="1" dirty="0">
                <a:solidFill>
                  <a:srgbClr val="FF0000"/>
                </a:solidFill>
                <a:latin typeface="Arial" pitchFamily="34" charset="0"/>
                <a:cs typeface="Arial" pitchFamily="34" charset="0"/>
              </a:rPr>
              <a:t>(Positive nonlinear function of unknown parameters for item </a:t>
            </a:r>
            <a:r>
              <a:rPr lang="en-US" sz="2400" b="1" i="1" dirty="0" err="1">
                <a:solidFill>
                  <a:srgbClr val="FF0000"/>
                </a:solidFill>
                <a:latin typeface="Arial" pitchFamily="34" charset="0"/>
                <a:cs typeface="Arial" pitchFamily="34" charset="0"/>
              </a:rPr>
              <a:t>i</a:t>
            </a:r>
            <a:r>
              <a:rPr lang="en-US" sz="2400" b="1" dirty="0">
                <a:solidFill>
                  <a:srgbClr val="FF0000"/>
                </a:solidFill>
                <a:latin typeface="Arial" pitchFamily="34" charset="0"/>
                <a:cs typeface="Arial" pitchFamily="34" charset="0"/>
              </a:rPr>
              <a:t>)</a:t>
            </a:r>
            <a:endParaRPr lang="en-US" sz="2400" b="1" dirty="0">
              <a:solidFill>
                <a:srgbClr val="FF0000"/>
              </a:solidFill>
            </a:endParaRPr>
          </a:p>
          <a:p>
            <a:r>
              <a:rPr lang="en-US" sz="2800" dirty="0"/>
              <a:t>Typically decompose items </a:t>
            </a:r>
            <a:r>
              <a:rPr lang="en-US" sz="2800" dirty="0" err="1"/>
              <a:t>i</a:t>
            </a:r>
            <a:r>
              <a:rPr lang="en-US" sz="2800" dirty="0"/>
              <a:t> and parallelize over both </a:t>
            </a:r>
            <a:r>
              <a:rPr lang="en-US" sz="2800" dirty="0" err="1"/>
              <a:t>i</a:t>
            </a:r>
            <a:r>
              <a:rPr lang="en-US" sz="2800" dirty="0"/>
              <a:t> and parameters to be determined</a:t>
            </a:r>
          </a:p>
          <a:p>
            <a:r>
              <a:rPr lang="en-US" sz="2800" dirty="0"/>
              <a:t>Solve iteratively with (clever) first or second order approximation to shift in objective function</a:t>
            </a:r>
          </a:p>
          <a:p>
            <a:pPr lvl="1"/>
            <a:r>
              <a:rPr lang="en-US" sz="2400" dirty="0"/>
              <a:t>Sometimes steepest descent direction; sometimes Newton</a:t>
            </a:r>
          </a:p>
          <a:p>
            <a:pPr lvl="1"/>
            <a:r>
              <a:rPr lang="en-US" sz="2400" dirty="0"/>
              <a:t>Have classic Expectation Maximization structure</a:t>
            </a:r>
          </a:p>
          <a:p>
            <a:pPr lvl="1"/>
            <a:r>
              <a:rPr lang="en-US" sz="2400" b="1" dirty="0"/>
              <a:t>Steepest descent shift is sum over shift calculated from each point</a:t>
            </a:r>
          </a:p>
          <a:p>
            <a:pPr marL="342900" lvl="1" indent="-342900">
              <a:buFont typeface="Arial"/>
              <a:buChar char="•"/>
            </a:pPr>
            <a:r>
              <a:rPr lang="en-US" sz="2800" dirty="0"/>
              <a:t>Classic method – take all (millions) of items in data set and move full distance</a:t>
            </a:r>
          </a:p>
          <a:p>
            <a:pPr lvl="1"/>
            <a:r>
              <a:rPr lang="en-US" sz="2400" dirty="0"/>
              <a:t>Stochastic Gradient Descent SGD – take randomly a few hundred of items in data set and calculate shifts over these and move a tiny distance</a:t>
            </a:r>
          </a:p>
          <a:p>
            <a:pPr lvl="1"/>
            <a:r>
              <a:rPr lang="en-US" sz="2400" dirty="0"/>
              <a:t>SGD cannot parallelize over items</a:t>
            </a:r>
          </a:p>
        </p:txBody>
      </p:sp>
      <p:sp>
        <p:nvSpPr>
          <p:cNvPr id="2" name="Title 1"/>
          <p:cNvSpPr>
            <a:spLocks noGrp="1"/>
          </p:cNvSpPr>
          <p:nvPr>
            <p:ph type="title"/>
          </p:nvPr>
        </p:nvSpPr>
        <p:spPr>
          <a:xfrm>
            <a:off x="-10240" y="0"/>
            <a:ext cx="9126166" cy="609600"/>
          </a:xfrm>
        </p:spPr>
        <p:txBody>
          <a:bodyPr>
            <a:normAutofit/>
          </a:bodyPr>
          <a:lstStyle/>
          <a:p>
            <a:r>
              <a:rPr lang="en-US" b="1" dirty="0"/>
              <a:t>Remarks on Parallelism I</a:t>
            </a:r>
          </a:p>
        </p:txBody>
      </p:sp>
    </p:spTree>
    <p:extLst>
      <p:ext uri="{BB962C8B-B14F-4D97-AF65-F5344CB8AC3E}">
        <p14:creationId xmlns:p14="http://schemas.microsoft.com/office/powerpoint/2010/main" val="27423361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5444"/>
            <a:ext cx="9067800" cy="5414356"/>
          </a:xfrm>
        </p:spPr>
        <p:txBody>
          <a:bodyPr>
            <a:normAutofit fontScale="92500" lnSpcReduction="10000"/>
          </a:bodyPr>
          <a:lstStyle/>
          <a:p>
            <a:r>
              <a:rPr lang="en-US" sz="2400" dirty="0"/>
              <a:t>Need to cover non </a:t>
            </a:r>
            <a:r>
              <a:rPr lang="en-US" sz="2400" b="1" dirty="0"/>
              <a:t>vector </a:t>
            </a:r>
            <a:r>
              <a:rPr lang="en-US" sz="2400" b="1" dirty="0" err="1"/>
              <a:t>semimetric</a:t>
            </a:r>
            <a:r>
              <a:rPr lang="en-US" sz="2400" b="1" dirty="0"/>
              <a:t> </a:t>
            </a:r>
            <a:r>
              <a:rPr lang="en-US" sz="2400" dirty="0"/>
              <a:t>and </a:t>
            </a:r>
            <a:r>
              <a:rPr lang="en-US" sz="2400" b="1" dirty="0"/>
              <a:t>vector spaces </a:t>
            </a:r>
            <a:r>
              <a:rPr lang="en-US" sz="2400" dirty="0"/>
              <a:t>for clustering and dimension reduction (N points in space)</a:t>
            </a:r>
          </a:p>
          <a:p>
            <a:r>
              <a:rPr lang="en-US" sz="2400" b="1" dirty="0" err="1"/>
              <a:t>Semimetric</a:t>
            </a:r>
            <a:r>
              <a:rPr lang="en-US" sz="2400" b="1" dirty="0"/>
              <a:t> spaces </a:t>
            </a:r>
            <a:r>
              <a:rPr lang="en-US" sz="2400" dirty="0"/>
              <a:t>just have pairwise distances defined between points in space </a:t>
            </a:r>
            <a:r>
              <a:rPr lang="en-US" sz="2400" b="1" dirty="0">
                <a:solidFill>
                  <a:srgbClr val="FF0000"/>
                </a:solidFill>
                <a:sym typeface="Symbol"/>
              </a:rPr>
              <a:t></a:t>
            </a:r>
            <a:r>
              <a:rPr lang="en-US" sz="2400" b="1" dirty="0">
                <a:solidFill>
                  <a:srgbClr val="FF0000"/>
                </a:solidFill>
              </a:rPr>
              <a:t>(</a:t>
            </a:r>
            <a:r>
              <a:rPr lang="en-US" sz="2400" b="1" i="1" dirty="0" err="1">
                <a:solidFill>
                  <a:srgbClr val="FF0000"/>
                </a:solidFill>
              </a:rPr>
              <a:t>i</a:t>
            </a:r>
            <a:r>
              <a:rPr lang="en-US" sz="2400" b="1" dirty="0">
                <a:solidFill>
                  <a:srgbClr val="FF0000"/>
                </a:solidFill>
              </a:rPr>
              <a:t>, </a:t>
            </a:r>
            <a:r>
              <a:rPr lang="en-US" sz="2400" b="1" i="1" dirty="0">
                <a:solidFill>
                  <a:srgbClr val="FF0000"/>
                </a:solidFill>
              </a:rPr>
              <a:t>j</a:t>
            </a:r>
            <a:r>
              <a:rPr lang="en-US" sz="2400" b="1" dirty="0">
                <a:solidFill>
                  <a:srgbClr val="FF0000"/>
                </a:solidFill>
              </a:rPr>
              <a:t>) </a:t>
            </a:r>
          </a:p>
          <a:p>
            <a:r>
              <a:rPr lang="en-US" sz="2400" dirty="0"/>
              <a:t>MDS Minimizes </a:t>
            </a:r>
            <a:r>
              <a:rPr lang="en-US" altLang="ja-JP" sz="2400" dirty="0">
                <a:ea typeface="ＭＳ Ｐゴシック" pitchFamily="-112" charset="-128"/>
              </a:rPr>
              <a:t>Stress and illustrates this</a:t>
            </a:r>
            <a:br>
              <a:rPr lang="en-US" altLang="ja-JP" sz="2400" dirty="0">
                <a:ea typeface="ＭＳ Ｐゴシック" pitchFamily="-112" charset="-128"/>
              </a:rPr>
            </a:br>
            <a:r>
              <a:rPr lang="en-US" altLang="ja-JP" sz="2400" b="1" dirty="0">
                <a:ea typeface="ＭＳ Ｐゴシック" pitchFamily="-112" charset="-128"/>
              </a:rPr>
              <a:t>	</a:t>
            </a:r>
            <a:r>
              <a:rPr lang="en-US" altLang="ja-JP" sz="2400" b="1" dirty="0">
                <a:solidFill>
                  <a:srgbClr val="FF0000"/>
                </a:solidFill>
                <a:ea typeface="ＭＳ Ｐゴシック" pitchFamily="-112" charset="-128"/>
                <a:sym typeface="Symbol" pitchFamily="18" charset="2"/>
              </a:rPr>
              <a:t></a:t>
            </a:r>
            <a:r>
              <a:rPr lang="en-US" altLang="ja-JP" sz="2400" b="1" dirty="0">
                <a:solidFill>
                  <a:srgbClr val="FF0000"/>
                </a:solidFill>
                <a:ea typeface="ＭＳ Ｐゴシック" pitchFamily="-112" charset="-128"/>
              </a:rPr>
              <a:t>(</a:t>
            </a:r>
            <a:r>
              <a:rPr lang="en-US" altLang="ja-JP" sz="2400" b="1" u="sng" dirty="0">
                <a:solidFill>
                  <a:srgbClr val="FF0000"/>
                </a:solidFill>
                <a:ea typeface="ＭＳ Ｐゴシック" pitchFamily="-112" charset="-128"/>
              </a:rPr>
              <a:t>X</a:t>
            </a:r>
            <a:r>
              <a:rPr lang="en-US" altLang="ja-JP" sz="2400" b="1" dirty="0">
                <a:solidFill>
                  <a:srgbClr val="FF0000"/>
                </a:solidFill>
                <a:ea typeface="ＭＳ Ｐゴシック" pitchFamily="-112" charset="-128"/>
              </a:rPr>
              <a:t>) = </a:t>
            </a:r>
            <a:r>
              <a:rPr lang="en-US" altLang="ja-JP" sz="2400" b="1" dirty="0">
                <a:solidFill>
                  <a:srgbClr val="FF0000"/>
                </a:solidFill>
                <a:ea typeface="ＭＳ Ｐゴシック" pitchFamily="-112" charset="-128"/>
                <a:sym typeface="Symbol" pitchFamily="18" charset="2"/>
              </a:rPr>
              <a:t></a:t>
            </a:r>
            <a:r>
              <a:rPr lang="en-US" altLang="ja-JP" sz="2400" b="1" i="1" baseline="-25000" dirty="0" err="1">
                <a:solidFill>
                  <a:srgbClr val="FF0000"/>
                </a:solidFill>
                <a:latin typeface="Arial" pitchFamily="34" charset="0"/>
                <a:ea typeface="ＭＳ Ｐゴシック" pitchFamily="-112" charset="-128"/>
              </a:rPr>
              <a:t>i</a:t>
            </a:r>
            <a:r>
              <a:rPr lang="en-US" altLang="ja-JP" sz="2400" b="1" i="1" baseline="-25000" dirty="0">
                <a:solidFill>
                  <a:srgbClr val="FF0000"/>
                </a:solidFill>
                <a:latin typeface="Arial" pitchFamily="34" charset="0"/>
                <a:ea typeface="ＭＳ Ｐゴシック" pitchFamily="-112" charset="-128"/>
              </a:rPr>
              <a:t>&lt;j</a:t>
            </a:r>
            <a:r>
              <a:rPr lang="en-US" altLang="ja-JP" sz="2400" b="1" i="1" baseline="-25000" dirty="0">
                <a:solidFill>
                  <a:srgbClr val="FF0000"/>
                </a:solidFill>
                <a:ea typeface="ＭＳ Ｐゴシック" pitchFamily="-112" charset="-128"/>
              </a:rPr>
              <a:t>=1</a:t>
            </a:r>
            <a:r>
              <a:rPr lang="en-US" altLang="ja-JP" sz="2400" b="1" i="1" baseline="30000" dirty="0">
                <a:solidFill>
                  <a:srgbClr val="FF0000"/>
                </a:solidFill>
                <a:ea typeface="ＭＳ Ｐゴシック" pitchFamily="-112" charset="-128"/>
              </a:rPr>
              <a:t>N</a:t>
            </a:r>
            <a:r>
              <a:rPr lang="en-US" altLang="ja-JP" sz="2400" b="1" i="1" dirty="0">
                <a:solidFill>
                  <a:srgbClr val="FF0000"/>
                </a:solidFill>
                <a:ea typeface="ＭＳ Ｐゴシック" pitchFamily="-112" charset="-128"/>
              </a:rPr>
              <a:t> </a:t>
            </a:r>
            <a:r>
              <a:rPr lang="en-US" altLang="ja-JP" sz="2400" b="1" dirty="0">
                <a:solidFill>
                  <a:srgbClr val="FF0000"/>
                </a:solidFill>
                <a:ea typeface="ＭＳ Ｐゴシック" pitchFamily="-112" charset="-128"/>
              </a:rPr>
              <a:t>weight(</a:t>
            </a:r>
            <a:r>
              <a:rPr lang="en-US" altLang="ja-JP" sz="2400" b="1" i="1" dirty="0" err="1">
                <a:solidFill>
                  <a:srgbClr val="FF0000"/>
                </a:solidFill>
                <a:ea typeface="ＭＳ Ｐゴシック" pitchFamily="-112" charset="-128"/>
              </a:rPr>
              <a:t>i,j</a:t>
            </a:r>
            <a:r>
              <a:rPr lang="en-US" altLang="ja-JP" sz="2400" b="1" dirty="0">
                <a:solidFill>
                  <a:srgbClr val="FF0000"/>
                </a:solidFill>
                <a:ea typeface="ＭＳ Ｐゴシック" pitchFamily="-112" charset="-128"/>
              </a:rPr>
              <a:t>) (</a:t>
            </a:r>
            <a:r>
              <a:rPr lang="en-US" sz="2400" b="1" dirty="0">
                <a:solidFill>
                  <a:srgbClr val="FF0000"/>
                </a:solidFill>
                <a:sym typeface="Symbol"/>
              </a:rPr>
              <a:t></a:t>
            </a:r>
            <a:r>
              <a:rPr lang="en-US" sz="2400" b="1" dirty="0">
                <a:solidFill>
                  <a:srgbClr val="FF0000"/>
                </a:solidFill>
              </a:rPr>
              <a:t>(</a:t>
            </a:r>
            <a:r>
              <a:rPr lang="en-US" sz="2400" b="1" i="1" dirty="0" err="1">
                <a:solidFill>
                  <a:srgbClr val="FF0000"/>
                </a:solidFill>
              </a:rPr>
              <a:t>i</a:t>
            </a:r>
            <a:r>
              <a:rPr lang="en-US" sz="2400" b="1" dirty="0">
                <a:solidFill>
                  <a:srgbClr val="FF0000"/>
                </a:solidFill>
              </a:rPr>
              <a:t>, </a:t>
            </a:r>
            <a:r>
              <a:rPr lang="en-US" sz="2400" b="1" i="1" dirty="0">
                <a:solidFill>
                  <a:srgbClr val="FF0000"/>
                </a:solidFill>
              </a:rPr>
              <a:t>j</a:t>
            </a:r>
            <a:r>
              <a:rPr lang="en-US" sz="2400" b="1" dirty="0">
                <a:solidFill>
                  <a:srgbClr val="FF0000"/>
                </a:solidFill>
              </a:rPr>
              <a:t>) </a:t>
            </a:r>
            <a:r>
              <a:rPr lang="en-US" altLang="ja-JP" sz="2400" b="1" dirty="0">
                <a:solidFill>
                  <a:srgbClr val="FF0000"/>
                </a:solidFill>
                <a:ea typeface="ＭＳ Ｐゴシック" pitchFamily="-112" charset="-128"/>
              </a:rPr>
              <a:t>- d(</a:t>
            </a:r>
            <a:r>
              <a:rPr lang="en-US" altLang="ja-JP" sz="2400" b="1" u="sng" dirty="0">
                <a:solidFill>
                  <a:srgbClr val="FF0000"/>
                </a:solidFill>
                <a:ea typeface="ＭＳ Ｐゴシック" pitchFamily="-112" charset="-128"/>
              </a:rPr>
              <a:t>X</a:t>
            </a:r>
            <a:r>
              <a:rPr lang="en-US" altLang="ja-JP" sz="2400" b="1" i="1" baseline="-25000" dirty="0">
                <a:solidFill>
                  <a:srgbClr val="FF0000"/>
                </a:solidFill>
                <a:ea typeface="ＭＳ Ｐゴシック" pitchFamily="-112" charset="-128"/>
              </a:rPr>
              <a:t>i </a:t>
            </a:r>
            <a:r>
              <a:rPr lang="en-US" altLang="ja-JP" sz="2400" b="1" i="1" dirty="0">
                <a:solidFill>
                  <a:srgbClr val="FF0000"/>
                </a:solidFill>
                <a:ea typeface="ＭＳ Ｐゴシック" pitchFamily="-112" charset="-128"/>
              </a:rPr>
              <a:t>, </a:t>
            </a:r>
            <a:r>
              <a:rPr lang="en-US" altLang="ja-JP" sz="2400" b="1" u="sng" dirty="0" err="1">
                <a:solidFill>
                  <a:srgbClr val="FF0000"/>
                </a:solidFill>
                <a:ea typeface="ＭＳ Ｐゴシック" pitchFamily="-112" charset="-128"/>
              </a:rPr>
              <a:t>X</a:t>
            </a:r>
            <a:r>
              <a:rPr lang="en-US" altLang="ja-JP" sz="2400" b="1" i="1" baseline="-25000" dirty="0" err="1">
                <a:solidFill>
                  <a:srgbClr val="FF0000"/>
                </a:solidFill>
                <a:ea typeface="ＭＳ Ｐゴシック" pitchFamily="-112" charset="-128"/>
              </a:rPr>
              <a:t>j</a:t>
            </a:r>
            <a:r>
              <a:rPr lang="en-US" altLang="ja-JP" sz="2400" b="1" dirty="0">
                <a:solidFill>
                  <a:srgbClr val="FF0000"/>
                </a:solidFill>
                <a:ea typeface="ＭＳ Ｐゴシック" pitchFamily="-112" charset="-128"/>
              </a:rPr>
              <a:t>))</a:t>
            </a:r>
            <a:r>
              <a:rPr lang="en-US" altLang="ja-JP" sz="2400" b="1" baseline="30000" dirty="0">
                <a:solidFill>
                  <a:srgbClr val="FF0000"/>
                </a:solidFill>
                <a:ea typeface="ＭＳ Ｐゴシック" pitchFamily="-112" charset="-128"/>
              </a:rPr>
              <a:t>2</a:t>
            </a:r>
            <a:r>
              <a:rPr lang="en-US" altLang="ja-JP" sz="2400" dirty="0">
                <a:solidFill>
                  <a:srgbClr val="FF0000"/>
                </a:solidFill>
                <a:ea typeface="ＭＳ Ｐゴシック" pitchFamily="-112" charset="-128"/>
              </a:rPr>
              <a:t> </a:t>
            </a:r>
            <a:endParaRPr lang="en-US" sz="2400" dirty="0"/>
          </a:p>
          <a:p>
            <a:r>
              <a:rPr lang="en-US" sz="2400" b="1" dirty="0"/>
              <a:t>Vector spaces </a:t>
            </a:r>
            <a:r>
              <a:rPr lang="en-US" sz="2400" dirty="0"/>
              <a:t>have Euclidean distance and scalar products</a:t>
            </a:r>
          </a:p>
          <a:p>
            <a:pPr lvl="1"/>
            <a:r>
              <a:rPr lang="en-US" sz="2000" dirty="0"/>
              <a:t>Algorithms can be O(N) and these are best for clustering but for MDS O(N) methods may not be best as obvious objective function O(N</a:t>
            </a:r>
            <a:r>
              <a:rPr lang="en-US" sz="2000" baseline="30000" dirty="0"/>
              <a:t>2</a:t>
            </a:r>
            <a:r>
              <a:rPr lang="en-US" sz="2000" dirty="0"/>
              <a:t>)</a:t>
            </a:r>
          </a:p>
          <a:p>
            <a:pPr lvl="1"/>
            <a:r>
              <a:rPr lang="en-US" sz="2000" b="1" dirty="0"/>
              <a:t>Important new algorithms needed to define O(N) versions of current O(N</a:t>
            </a:r>
            <a:r>
              <a:rPr lang="en-US" sz="2000" b="1" baseline="30000" dirty="0"/>
              <a:t>2</a:t>
            </a:r>
            <a:r>
              <a:rPr lang="en-US" sz="2000" b="1" dirty="0"/>
              <a:t>) </a:t>
            </a:r>
            <a:r>
              <a:rPr lang="en-US" sz="2000" dirty="0"/>
              <a:t>– “must” work intuitively and shown in principle</a:t>
            </a:r>
          </a:p>
          <a:p>
            <a:r>
              <a:rPr lang="en-US" sz="2400" dirty="0"/>
              <a:t>Note matrix solvers often use </a:t>
            </a:r>
            <a:r>
              <a:rPr lang="en-US" sz="2400" b="1" dirty="0"/>
              <a:t>conjugate gradient </a:t>
            </a:r>
            <a:r>
              <a:rPr lang="en-US" sz="2400" dirty="0"/>
              <a:t>– converges in 5-100 iterations – a big gain for matrix with a million rows. This removes factor of N in time complexity</a:t>
            </a:r>
          </a:p>
          <a:p>
            <a:r>
              <a:rPr lang="en-US" sz="2400" dirty="0"/>
              <a:t>Ratio of #clusters to #points important; </a:t>
            </a:r>
            <a:r>
              <a:rPr lang="en-US" sz="2400" b="1" dirty="0"/>
              <a:t>new clustering ideas if ratio &gt;~ 0.1 </a:t>
            </a:r>
          </a:p>
        </p:txBody>
      </p:sp>
      <p:sp>
        <p:nvSpPr>
          <p:cNvPr id="2" name="Title 1"/>
          <p:cNvSpPr>
            <a:spLocks noGrp="1"/>
          </p:cNvSpPr>
          <p:nvPr>
            <p:ph type="title"/>
          </p:nvPr>
        </p:nvSpPr>
        <p:spPr>
          <a:xfrm>
            <a:off x="-10240" y="0"/>
            <a:ext cx="9126166" cy="609600"/>
          </a:xfrm>
        </p:spPr>
        <p:txBody>
          <a:bodyPr/>
          <a:lstStyle/>
          <a:p>
            <a:r>
              <a:rPr lang="en-US" b="1" dirty="0"/>
              <a:t>Remarks on Parallelism II</a:t>
            </a:r>
          </a:p>
        </p:txBody>
      </p:sp>
    </p:spTree>
    <p:extLst>
      <p:ext uri="{BB962C8B-B14F-4D97-AF65-F5344CB8AC3E}">
        <p14:creationId xmlns:p14="http://schemas.microsoft.com/office/powerpoint/2010/main" val="15540447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MDS in more detail</a:t>
            </a:r>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3717199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685800"/>
          </a:xfrm>
        </p:spPr>
        <p:txBody>
          <a:bodyPr>
            <a:normAutofit/>
          </a:bodyPr>
          <a:lstStyle/>
          <a:p>
            <a:r>
              <a:rPr lang="en-US" b="1" dirty="0"/>
              <a:t>General Features of DA</a:t>
            </a:r>
          </a:p>
        </p:txBody>
      </p:sp>
      <p:sp>
        <p:nvSpPr>
          <p:cNvPr id="3" name="Content Placeholder 2"/>
          <p:cNvSpPr>
            <a:spLocks noGrp="1"/>
          </p:cNvSpPr>
          <p:nvPr>
            <p:ph idx="1"/>
          </p:nvPr>
        </p:nvSpPr>
        <p:spPr>
          <a:xfrm>
            <a:off x="0" y="609600"/>
            <a:ext cx="9033933" cy="5638800"/>
          </a:xfrm>
        </p:spPr>
        <p:txBody>
          <a:bodyPr>
            <a:noAutofit/>
          </a:bodyPr>
          <a:lstStyle/>
          <a:p>
            <a:pPr>
              <a:spcBef>
                <a:spcPts val="300"/>
              </a:spcBef>
            </a:pPr>
            <a:r>
              <a:rPr lang="en-US" sz="2400" dirty="0"/>
              <a:t>In many problems, decreasing temperature is classic </a:t>
            </a:r>
            <a:r>
              <a:rPr lang="en-US" sz="2400" dirty="0" err="1">
                <a:solidFill>
                  <a:srgbClr val="FF0000"/>
                </a:solidFill>
              </a:rPr>
              <a:t>multiscale</a:t>
            </a:r>
            <a:r>
              <a:rPr lang="en-US" sz="2400" dirty="0"/>
              <a:t> – finer resolution (√T is “just” distance scale)</a:t>
            </a:r>
          </a:p>
          <a:p>
            <a:pPr>
              <a:spcBef>
                <a:spcPts val="300"/>
              </a:spcBef>
            </a:pPr>
            <a:r>
              <a:rPr lang="en-US" sz="2400" dirty="0"/>
              <a:t>In clustering √T is distance in space of points (and centroids), for MDS scale in mapped Euclidean space</a:t>
            </a:r>
          </a:p>
          <a:p>
            <a:pPr>
              <a:spcBef>
                <a:spcPts val="300"/>
              </a:spcBef>
            </a:pPr>
            <a:r>
              <a:rPr lang="en-US" sz="2400" b="1" dirty="0">
                <a:sym typeface="Symbol"/>
              </a:rPr>
              <a:t>T = </a:t>
            </a:r>
            <a:r>
              <a:rPr lang="en-US" sz="2400" dirty="0">
                <a:latin typeface="Arial" pitchFamily="34" charset="0"/>
                <a:cs typeface="Arial" pitchFamily="34" charset="0"/>
                <a:sym typeface="Symbol"/>
              </a:rPr>
              <a:t>∞, </a:t>
            </a:r>
            <a:r>
              <a:rPr lang="en-US" sz="2400" dirty="0">
                <a:sym typeface="Symbol"/>
              </a:rPr>
              <a:t>all points are in same place – the center of universe</a:t>
            </a:r>
          </a:p>
          <a:p>
            <a:pPr>
              <a:spcBef>
                <a:spcPts val="300"/>
              </a:spcBef>
            </a:pPr>
            <a:r>
              <a:rPr lang="en-US" sz="2400" dirty="0">
                <a:sym typeface="Symbol"/>
              </a:rPr>
              <a:t>For MDS all Euclidean points are at center and distances are zero. For clustering, there is one cluster</a:t>
            </a:r>
          </a:p>
          <a:p>
            <a:pPr>
              <a:spcBef>
                <a:spcPts val="300"/>
              </a:spcBef>
            </a:pPr>
            <a:r>
              <a:rPr lang="en-US" sz="2400" dirty="0">
                <a:sym typeface="Symbol"/>
              </a:rPr>
              <a:t>As Temperature lowered there are phase transitions in clustering cases where clusters split</a:t>
            </a:r>
          </a:p>
          <a:p>
            <a:pPr lvl="1">
              <a:spcBef>
                <a:spcPts val="300"/>
              </a:spcBef>
            </a:pPr>
            <a:r>
              <a:rPr lang="en-US" dirty="0">
                <a:sym typeface="Symbol"/>
              </a:rPr>
              <a:t>Algorithm determines whether split needed as second derivative matrix singular</a:t>
            </a:r>
          </a:p>
          <a:p>
            <a:pPr>
              <a:spcBef>
                <a:spcPts val="300"/>
              </a:spcBef>
            </a:pPr>
            <a:r>
              <a:rPr lang="en-US" sz="2400" dirty="0">
                <a:sym typeface="Symbol"/>
              </a:rPr>
              <a:t>Note DA has similar features to hierarchical methods and you do not have to specify a number of clusters; you need to specify a final distance scale</a:t>
            </a:r>
            <a:endParaRPr lang="en-US" sz="2400" dirty="0"/>
          </a:p>
        </p:txBody>
      </p:sp>
    </p:spTree>
    <p:extLst>
      <p:ext uri="{BB962C8B-B14F-4D97-AF65-F5344CB8AC3E}">
        <p14:creationId xmlns:p14="http://schemas.microsoft.com/office/powerpoint/2010/main" val="6119065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sz="2400" b="1" dirty="0" err="1"/>
              <a:t>Semimetric</a:t>
            </a:r>
            <a:r>
              <a:rPr lang="en-US" sz="2400" b="1" dirty="0"/>
              <a:t> spaces </a:t>
            </a:r>
            <a:r>
              <a:rPr lang="en-US" sz="2400" dirty="0"/>
              <a:t>just have pairwise distances defined between points in space </a:t>
            </a:r>
            <a:r>
              <a:rPr lang="en-US" sz="2400" b="1" dirty="0">
                <a:solidFill>
                  <a:srgbClr val="FF0000"/>
                </a:solidFill>
                <a:sym typeface="Symbol"/>
              </a:rPr>
              <a:t></a:t>
            </a:r>
            <a:r>
              <a:rPr lang="en-US" sz="2400" b="1" dirty="0">
                <a:solidFill>
                  <a:srgbClr val="FF0000"/>
                </a:solidFill>
              </a:rPr>
              <a:t>(</a:t>
            </a:r>
            <a:r>
              <a:rPr lang="en-US" sz="2400" b="1" i="1" dirty="0" err="1">
                <a:solidFill>
                  <a:srgbClr val="FF0000"/>
                </a:solidFill>
              </a:rPr>
              <a:t>i</a:t>
            </a:r>
            <a:r>
              <a:rPr lang="en-US" sz="2400" b="1" dirty="0">
                <a:solidFill>
                  <a:srgbClr val="FF0000"/>
                </a:solidFill>
              </a:rPr>
              <a:t>, </a:t>
            </a:r>
            <a:r>
              <a:rPr lang="en-US" sz="2400" b="1" i="1" dirty="0">
                <a:solidFill>
                  <a:srgbClr val="FF0000"/>
                </a:solidFill>
              </a:rPr>
              <a:t>j</a:t>
            </a:r>
            <a:r>
              <a:rPr lang="en-US" sz="2400" b="1" dirty="0">
                <a:solidFill>
                  <a:srgbClr val="FF0000"/>
                </a:solidFill>
              </a:rPr>
              <a:t>) </a:t>
            </a:r>
          </a:p>
          <a:p>
            <a:r>
              <a:rPr lang="en-US" sz="2400" dirty="0"/>
              <a:t>MDS Minimizes </a:t>
            </a:r>
            <a:r>
              <a:rPr lang="en-US" altLang="ja-JP" sz="2400" dirty="0">
                <a:ea typeface="ＭＳ Ｐゴシック" pitchFamily="-112" charset="-128"/>
              </a:rPr>
              <a:t>Stress with </a:t>
            </a:r>
            <a:r>
              <a:rPr lang="en-US" sz="2400" dirty="0"/>
              <a:t>pairwise distances </a:t>
            </a:r>
            <a:r>
              <a:rPr lang="en-US" sz="2400" b="1" dirty="0">
                <a:solidFill>
                  <a:srgbClr val="FF0000"/>
                </a:solidFill>
                <a:sym typeface="Symbol"/>
              </a:rPr>
              <a:t></a:t>
            </a:r>
            <a:r>
              <a:rPr lang="en-US" sz="2400" b="1" dirty="0">
                <a:solidFill>
                  <a:srgbClr val="FF0000"/>
                </a:solidFill>
              </a:rPr>
              <a:t>(</a:t>
            </a:r>
            <a:r>
              <a:rPr lang="en-US" sz="2400" b="1" i="1" dirty="0" err="1">
                <a:solidFill>
                  <a:srgbClr val="FF0000"/>
                </a:solidFill>
              </a:rPr>
              <a:t>i</a:t>
            </a:r>
            <a:r>
              <a:rPr lang="en-US" sz="2400" b="1" dirty="0">
                <a:solidFill>
                  <a:srgbClr val="FF0000"/>
                </a:solidFill>
              </a:rPr>
              <a:t>, </a:t>
            </a:r>
            <a:r>
              <a:rPr lang="en-US" sz="2400" b="1" i="1" dirty="0">
                <a:solidFill>
                  <a:srgbClr val="FF0000"/>
                </a:solidFill>
              </a:rPr>
              <a:t>j</a:t>
            </a:r>
            <a:r>
              <a:rPr lang="en-US" sz="2400" b="1" dirty="0">
                <a:solidFill>
                  <a:srgbClr val="FF0000"/>
                </a:solidFill>
              </a:rPr>
              <a:t>) </a:t>
            </a:r>
            <a:br>
              <a:rPr lang="en-US" altLang="ja-JP" sz="2400" dirty="0">
                <a:ea typeface="ＭＳ Ｐゴシック" pitchFamily="-112" charset="-128"/>
              </a:rPr>
            </a:br>
            <a:r>
              <a:rPr lang="en-US" altLang="ja-JP" sz="2400" b="1" dirty="0">
                <a:ea typeface="ＭＳ Ｐゴシック" pitchFamily="-112" charset="-128"/>
              </a:rPr>
              <a:t>	</a:t>
            </a:r>
            <a:r>
              <a:rPr lang="en-US" altLang="ja-JP" sz="2400" b="1" dirty="0">
                <a:solidFill>
                  <a:srgbClr val="FF0000"/>
                </a:solidFill>
                <a:ea typeface="ＭＳ Ｐゴシック" pitchFamily="-112" charset="-128"/>
                <a:sym typeface="Symbol" pitchFamily="18" charset="2"/>
              </a:rPr>
              <a:t></a:t>
            </a:r>
            <a:r>
              <a:rPr lang="en-US" altLang="ja-JP" sz="2400" b="1" dirty="0">
                <a:solidFill>
                  <a:srgbClr val="FF0000"/>
                </a:solidFill>
                <a:ea typeface="ＭＳ Ｐゴシック" pitchFamily="-112" charset="-128"/>
              </a:rPr>
              <a:t>(</a:t>
            </a:r>
            <a:r>
              <a:rPr lang="en-US" altLang="ja-JP" sz="2400" b="1" u="sng" dirty="0">
                <a:solidFill>
                  <a:srgbClr val="FF0000"/>
                </a:solidFill>
                <a:ea typeface="ＭＳ Ｐゴシック" pitchFamily="-112" charset="-128"/>
              </a:rPr>
              <a:t>X</a:t>
            </a:r>
            <a:r>
              <a:rPr lang="en-US" altLang="ja-JP" sz="2400" b="1" dirty="0">
                <a:solidFill>
                  <a:srgbClr val="FF0000"/>
                </a:solidFill>
                <a:ea typeface="ＭＳ Ｐゴシック" pitchFamily="-112" charset="-128"/>
              </a:rPr>
              <a:t>) = </a:t>
            </a:r>
            <a:r>
              <a:rPr lang="en-US" altLang="ja-JP" sz="2400" b="1" dirty="0">
                <a:solidFill>
                  <a:srgbClr val="FF0000"/>
                </a:solidFill>
                <a:ea typeface="ＭＳ Ｐゴシック" pitchFamily="-112" charset="-128"/>
                <a:sym typeface="Symbol" pitchFamily="18" charset="2"/>
              </a:rPr>
              <a:t></a:t>
            </a:r>
            <a:r>
              <a:rPr lang="en-US" altLang="ja-JP" sz="2400" b="1" i="1" baseline="-25000" dirty="0" err="1">
                <a:solidFill>
                  <a:srgbClr val="FF0000"/>
                </a:solidFill>
                <a:latin typeface="Arial" pitchFamily="34" charset="0"/>
                <a:ea typeface="ＭＳ Ｐゴシック" pitchFamily="-112" charset="-128"/>
              </a:rPr>
              <a:t>i</a:t>
            </a:r>
            <a:r>
              <a:rPr lang="en-US" altLang="ja-JP" sz="2400" b="1" i="1" baseline="-25000" dirty="0">
                <a:solidFill>
                  <a:srgbClr val="FF0000"/>
                </a:solidFill>
                <a:latin typeface="Arial" pitchFamily="34" charset="0"/>
                <a:ea typeface="ＭＳ Ｐゴシック" pitchFamily="-112" charset="-128"/>
              </a:rPr>
              <a:t>&lt;j</a:t>
            </a:r>
            <a:r>
              <a:rPr lang="en-US" altLang="ja-JP" sz="2400" b="1" i="1" baseline="-25000" dirty="0">
                <a:solidFill>
                  <a:srgbClr val="FF0000"/>
                </a:solidFill>
                <a:ea typeface="ＭＳ Ｐゴシック" pitchFamily="-112" charset="-128"/>
              </a:rPr>
              <a:t>=1</a:t>
            </a:r>
            <a:r>
              <a:rPr lang="en-US" altLang="ja-JP" sz="2400" b="1" i="1" baseline="30000" dirty="0">
                <a:solidFill>
                  <a:srgbClr val="FF0000"/>
                </a:solidFill>
                <a:ea typeface="ＭＳ Ｐゴシック" pitchFamily="-112" charset="-128"/>
              </a:rPr>
              <a:t>N</a:t>
            </a:r>
            <a:r>
              <a:rPr lang="en-US" altLang="ja-JP" sz="2400" b="1" i="1" dirty="0">
                <a:solidFill>
                  <a:srgbClr val="FF0000"/>
                </a:solidFill>
                <a:ea typeface="ＭＳ Ｐゴシック" pitchFamily="-112" charset="-128"/>
              </a:rPr>
              <a:t> </a:t>
            </a:r>
            <a:r>
              <a:rPr lang="en-US" altLang="ja-JP" sz="2400" b="1" dirty="0">
                <a:solidFill>
                  <a:srgbClr val="FF0000"/>
                </a:solidFill>
                <a:ea typeface="ＭＳ Ｐゴシック" pitchFamily="-112" charset="-128"/>
              </a:rPr>
              <a:t>weight(</a:t>
            </a:r>
            <a:r>
              <a:rPr lang="en-US" altLang="ja-JP" sz="2400" b="1" i="1" dirty="0" err="1">
                <a:solidFill>
                  <a:srgbClr val="FF0000"/>
                </a:solidFill>
                <a:ea typeface="ＭＳ Ｐゴシック" pitchFamily="-112" charset="-128"/>
              </a:rPr>
              <a:t>i,j</a:t>
            </a:r>
            <a:r>
              <a:rPr lang="en-US" altLang="ja-JP" sz="2400" b="1" dirty="0">
                <a:solidFill>
                  <a:srgbClr val="FF0000"/>
                </a:solidFill>
                <a:ea typeface="ＭＳ Ｐゴシック" pitchFamily="-112" charset="-128"/>
              </a:rPr>
              <a:t>) (</a:t>
            </a:r>
            <a:r>
              <a:rPr lang="en-US" sz="2400" b="1" dirty="0">
                <a:solidFill>
                  <a:srgbClr val="FF0000"/>
                </a:solidFill>
                <a:sym typeface="Symbol"/>
              </a:rPr>
              <a:t></a:t>
            </a:r>
            <a:r>
              <a:rPr lang="en-US" sz="2400" b="1" dirty="0">
                <a:solidFill>
                  <a:srgbClr val="FF0000"/>
                </a:solidFill>
              </a:rPr>
              <a:t>(</a:t>
            </a:r>
            <a:r>
              <a:rPr lang="en-US" sz="2400" b="1" i="1" dirty="0" err="1">
                <a:solidFill>
                  <a:srgbClr val="FF0000"/>
                </a:solidFill>
              </a:rPr>
              <a:t>i</a:t>
            </a:r>
            <a:r>
              <a:rPr lang="en-US" sz="2400" b="1" dirty="0">
                <a:solidFill>
                  <a:srgbClr val="FF0000"/>
                </a:solidFill>
              </a:rPr>
              <a:t>, </a:t>
            </a:r>
            <a:r>
              <a:rPr lang="en-US" sz="2400" b="1" i="1" dirty="0">
                <a:solidFill>
                  <a:srgbClr val="FF0000"/>
                </a:solidFill>
              </a:rPr>
              <a:t>j</a:t>
            </a:r>
            <a:r>
              <a:rPr lang="en-US" sz="2400" b="1" dirty="0">
                <a:solidFill>
                  <a:srgbClr val="FF0000"/>
                </a:solidFill>
              </a:rPr>
              <a:t>) </a:t>
            </a:r>
            <a:r>
              <a:rPr lang="en-US" altLang="ja-JP" sz="2400" b="1" dirty="0">
                <a:solidFill>
                  <a:srgbClr val="FF0000"/>
                </a:solidFill>
                <a:ea typeface="ＭＳ Ｐゴシック" pitchFamily="-112" charset="-128"/>
              </a:rPr>
              <a:t>- d(</a:t>
            </a:r>
            <a:r>
              <a:rPr lang="en-US" altLang="ja-JP" sz="2400" b="1" u="sng" dirty="0">
                <a:solidFill>
                  <a:srgbClr val="FF0000"/>
                </a:solidFill>
                <a:ea typeface="ＭＳ Ｐゴシック" pitchFamily="-112" charset="-128"/>
              </a:rPr>
              <a:t>X</a:t>
            </a:r>
            <a:r>
              <a:rPr lang="en-US" altLang="ja-JP" sz="2400" b="1" i="1" baseline="-25000" dirty="0">
                <a:solidFill>
                  <a:srgbClr val="FF0000"/>
                </a:solidFill>
                <a:ea typeface="ＭＳ Ｐゴシック" pitchFamily="-112" charset="-128"/>
              </a:rPr>
              <a:t>i </a:t>
            </a:r>
            <a:r>
              <a:rPr lang="en-US" altLang="ja-JP" sz="2400" b="1" i="1" dirty="0">
                <a:solidFill>
                  <a:srgbClr val="FF0000"/>
                </a:solidFill>
                <a:ea typeface="ＭＳ Ｐゴシック" pitchFamily="-112" charset="-128"/>
              </a:rPr>
              <a:t>, </a:t>
            </a:r>
            <a:r>
              <a:rPr lang="en-US" altLang="ja-JP" sz="2400" b="1" u="sng" dirty="0" err="1">
                <a:solidFill>
                  <a:srgbClr val="FF0000"/>
                </a:solidFill>
                <a:ea typeface="ＭＳ Ｐゴシック" pitchFamily="-112" charset="-128"/>
              </a:rPr>
              <a:t>X</a:t>
            </a:r>
            <a:r>
              <a:rPr lang="en-US" altLang="ja-JP" sz="2400" b="1" i="1" baseline="-25000" dirty="0" err="1">
                <a:solidFill>
                  <a:srgbClr val="FF0000"/>
                </a:solidFill>
                <a:ea typeface="ＭＳ Ｐゴシック" pitchFamily="-112" charset="-128"/>
              </a:rPr>
              <a:t>j</a:t>
            </a:r>
            <a:r>
              <a:rPr lang="en-US" altLang="ja-JP" sz="2400" b="1" dirty="0">
                <a:solidFill>
                  <a:srgbClr val="FF0000"/>
                </a:solidFill>
                <a:ea typeface="ＭＳ Ｐゴシック" pitchFamily="-112" charset="-128"/>
              </a:rPr>
              <a:t>))</a:t>
            </a:r>
            <a:r>
              <a:rPr lang="en-US" altLang="ja-JP" sz="2400" b="1" baseline="30000" dirty="0">
                <a:solidFill>
                  <a:srgbClr val="FF0000"/>
                </a:solidFill>
                <a:ea typeface="ＭＳ Ｐゴシック" pitchFamily="-112" charset="-128"/>
              </a:rPr>
              <a:t>2</a:t>
            </a:r>
            <a:r>
              <a:rPr lang="en-US" altLang="ja-JP" sz="2400" dirty="0">
                <a:solidFill>
                  <a:srgbClr val="FF0000"/>
                </a:solidFill>
                <a:ea typeface="ＭＳ Ｐゴシック" pitchFamily="-112" charset="-128"/>
              </a:rPr>
              <a:t> </a:t>
            </a:r>
            <a:endParaRPr lang="en-US" sz="2400" dirty="0"/>
          </a:p>
          <a:p>
            <a:r>
              <a:rPr lang="en-US" sz="2400" dirty="0"/>
              <a:t>SMACOF clever Expectation Maximization method choses good steepest descent </a:t>
            </a:r>
          </a:p>
          <a:p>
            <a:r>
              <a:rPr lang="en-US" sz="2400" dirty="0"/>
              <a:t>Improved by Deterministic Annealing reducing distance scale; DA does not impact compute time much and gives DA-SMACOF</a:t>
            </a:r>
          </a:p>
          <a:p>
            <a:r>
              <a:rPr lang="en-US" sz="2400" dirty="0"/>
              <a:t>Classic SMACOF is O(N</a:t>
            </a:r>
            <a:r>
              <a:rPr lang="en-US" sz="2400" baseline="30000" dirty="0"/>
              <a:t>2</a:t>
            </a:r>
            <a:r>
              <a:rPr lang="en-US" sz="2400" dirty="0"/>
              <a:t>) for uniform weight and O(N</a:t>
            </a:r>
            <a:r>
              <a:rPr lang="en-US" sz="2400" baseline="30000" dirty="0"/>
              <a:t>3</a:t>
            </a:r>
            <a:r>
              <a:rPr lang="en-US" sz="2400" dirty="0"/>
              <a:t>) for non trivial weights but get </a:t>
            </a:r>
            <a:r>
              <a:rPr lang="en-US" sz="2400" dirty="0" err="1"/>
              <a:t>nonuniform</a:t>
            </a:r>
            <a:r>
              <a:rPr lang="en-US" sz="2400" dirty="0"/>
              <a:t> weight from</a:t>
            </a:r>
          </a:p>
          <a:p>
            <a:pPr lvl="1"/>
            <a:r>
              <a:rPr lang="en-US" sz="2000" dirty="0"/>
              <a:t>The preferred </a:t>
            </a:r>
            <a:r>
              <a:rPr lang="en-US" sz="2000" dirty="0" err="1"/>
              <a:t>Sammon</a:t>
            </a:r>
            <a:r>
              <a:rPr lang="en-US" sz="2000" dirty="0"/>
              <a:t> method </a:t>
            </a:r>
            <a:r>
              <a:rPr lang="en-US" altLang="ja-JP" sz="2000" dirty="0">
                <a:ea typeface="ＭＳ Ｐゴシック" pitchFamily="-112" charset="-128"/>
              </a:rPr>
              <a:t>weight(</a:t>
            </a:r>
            <a:r>
              <a:rPr lang="en-US" altLang="ja-JP" sz="2000" i="1" dirty="0" err="1">
                <a:ea typeface="ＭＳ Ｐゴシック" pitchFamily="-112" charset="-128"/>
              </a:rPr>
              <a:t>i,j</a:t>
            </a:r>
            <a:r>
              <a:rPr lang="en-US" altLang="ja-JP" sz="2000" dirty="0">
                <a:ea typeface="ＭＳ Ｐゴシック" pitchFamily="-112" charset="-128"/>
              </a:rPr>
              <a:t>)  = 1/</a:t>
            </a:r>
            <a:r>
              <a:rPr lang="en-US" sz="2000" dirty="0">
                <a:sym typeface="Symbol"/>
              </a:rPr>
              <a:t></a:t>
            </a:r>
            <a:r>
              <a:rPr lang="en-US" sz="2000" dirty="0"/>
              <a:t>(</a:t>
            </a:r>
            <a:r>
              <a:rPr lang="en-US" sz="2000" i="1" dirty="0" err="1"/>
              <a:t>i</a:t>
            </a:r>
            <a:r>
              <a:rPr lang="en-US" sz="2000" dirty="0"/>
              <a:t>, </a:t>
            </a:r>
            <a:r>
              <a:rPr lang="en-US" sz="2000" i="1" dirty="0"/>
              <a:t>j</a:t>
            </a:r>
            <a:r>
              <a:rPr lang="en-US" sz="2000" dirty="0"/>
              <a:t>) or</a:t>
            </a:r>
          </a:p>
          <a:p>
            <a:pPr lvl="1"/>
            <a:r>
              <a:rPr lang="en-US" sz="2000" dirty="0"/>
              <a:t>Missing distances put in as </a:t>
            </a:r>
            <a:r>
              <a:rPr lang="en-US" altLang="ja-JP" sz="2000" dirty="0">
                <a:ea typeface="ＭＳ Ｐゴシック" pitchFamily="-112" charset="-128"/>
              </a:rPr>
              <a:t>weight(</a:t>
            </a:r>
            <a:r>
              <a:rPr lang="en-US" altLang="ja-JP" sz="2000" i="1" dirty="0" err="1">
                <a:ea typeface="ＭＳ Ｐゴシック" pitchFamily="-112" charset="-128"/>
              </a:rPr>
              <a:t>i,j</a:t>
            </a:r>
            <a:r>
              <a:rPr lang="en-US" altLang="ja-JP" sz="2000" dirty="0">
                <a:ea typeface="ＭＳ Ｐゴシック" pitchFamily="-112" charset="-128"/>
              </a:rPr>
              <a:t>) = 0 </a:t>
            </a:r>
            <a:endParaRPr lang="en-US" sz="2000" dirty="0"/>
          </a:p>
          <a:p>
            <a:r>
              <a:rPr lang="en-US" sz="2400" dirty="0"/>
              <a:t>Use </a:t>
            </a:r>
            <a:r>
              <a:rPr lang="en-US" sz="2400" b="1" dirty="0"/>
              <a:t>conjugate gradient </a:t>
            </a:r>
            <a:r>
              <a:rPr lang="en-US" sz="2400" dirty="0"/>
              <a:t>– converges in 5-100 iterations – a big gain for matrix with a million rows. This removes factor of N in time complexity and gives WDA-SMACOF</a:t>
            </a:r>
          </a:p>
        </p:txBody>
      </p:sp>
      <p:sp>
        <p:nvSpPr>
          <p:cNvPr id="2" name="Title 1"/>
          <p:cNvSpPr>
            <a:spLocks noGrp="1"/>
          </p:cNvSpPr>
          <p:nvPr>
            <p:ph type="title"/>
          </p:nvPr>
        </p:nvSpPr>
        <p:spPr/>
        <p:txBody>
          <a:bodyPr/>
          <a:lstStyle/>
          <a:p>
            <a:r>
              <a:rPr lang="en-US" b="1" dirty="0"/>
              <a:t>WDA-SMACOF “Best” MDS</a:t>
            </a:r>
          </a:p>
        </p:txBody>
      </p:sp>
    </p:spTree>
    <p:extLst>
      <p:ext uri="{BB962C8B-B14F-4D97-AF65-F5344CB8AC3E}">
        <p14:creationId xmlns:p14="http://schemas.microsoft.com/office/powerpoint/2010/main" val="5055167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73" y="0"/>
            <a:ext cx="9067800" cy="1143000"/>
          </a:xfrm>
        </p:spPr>
        <p:txBody>
          <a:bodyPr/>
          <a:lstStyle/>
          <a:p>
            <a:pPr algn="ctr"/>
            <a:r>
              <a:rPr lang="en-US" b="1" dirty="0"/>
              <a:t>Original Timing Tests on  WDA SMACOF</a:t>
            </a:r>
            <a:br>
              <a:rPr lang="en-US" b="1" dirty="0"/>
            </a:br>
            <a:r>
              <a:rPr lang="en-US" b="1" dirty="0"/>
              <a:t>now called DA-MDS</a:t>
            </a:r>
          </a:p>
        </p:txBody>
      </p:sp>
      <p:sp>
        <p:nvSpPr>
          <p:cNvPr id="7" name="Content Placeholder 6"/>
          <p:cNvSpPr>
            <a:spLocks noGrp="1"/>
          </p:cNvSpPr>
          <p:nvPr>
            <p:ph idx="1"/>
          </p:nvPr>
        </p:nvSpPr>
        <p:spPr>
          <a:xfrm>
            <a:off x="129395" y="1143000"/>
            <a:ext cx="8902461" cy="797943"/>
          </a:xfrm>
        </p:spPr>
        <p:txBody>
          <a:bodyPr/>
          <a:lstStyle/>
          <a:p>
            <a:r>
              <a:rPr lang="en-US" dirty="0"/>
              <a:t>20k to 100k AM Fungal sequences on 600 cores</a:t>
            </a:r>
          </a:p>
          <a:p>
            <a:endParaRPr lang="en-US" dirty="0"/>
          </a:p>
        </p:txBody>
      </p:sp>
      <p:graphicFrame>
        <p:nvGraphicFramePr>
          <p:cNvPr id="6" name="Chart 5"/>
          <p:cNvGraphicFramePr/>
          <p:nvPr>
            <p:extLst>
              <p:ext uri="{D42A27DB-BD31-4B8C-83A1-F6EECF244321}">
                <p14:modId xmlns:p14="http://schemas.microsoft.com/office/powerpoint/2010/main" val="2882404115"/>
              </p:ext>
            </p:extLst>
          </p:nvPr>
        </p:nvGraphicFramePr>
        <p:xfrm>
          <a:off x="609600" y="1600200"/>
          <a:ext cx="6120442" cy="4455682"/>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457200" y="1541971"/>
            <a:ext cx="7620000" cy="707886"/>
          </a:xfrm>
          <a:prstGeom prst="rect">
            <a:avLst/>
          </a:prstGeom>
        </p:spPr>
        <p:txBody>
          <a:bodyPr wrap="square">
            <a:spAutoFit/>
          </a:bodyPr>
          <a:lstStyle/>
          <a:p>
            <a:r>
              <a:rPr lang="en-US" sz="2000" i="0" dirty="0"/>
              <a:t>Time Cost Comparison between WDA-SMACOF with Equal Weights and </a:t>
            </a:r>
            <a:r>
              <a:rPr lang="en-US" sz="2000" i="0" dirty="0" err="1"/>
              <a:t>Sammon's</a:t>
            </a:r>
            <a:r>
              <a:rPr lang="en-US" sz="2000" i="0" dirty="0"/>
              <a:t> Mapping</a:t>
            </a:r>
          </a:p>
        </p:txBody>
      </p:sp>
    </p:spTree>
    <p:extLst>
      <p:ext uri="{BB962C8B-B14F-4D97-AF65-F5344CB8AC3E}">
        <p14:creationId xmlns:p14="http://schemas.microsoft.com/office/powerpoint/2010/main" val="7141945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88521"/>
          </a:xfrm>
        </p:spPr>
        <p:txBody>
          <a:bodyPr/>
          <a:lstStyle/>
          <a:p>
            <a:r>
              <a:rPr lang="en-US" b="1" dirty="0">
                <a:latin typeface="Calibri" panose="020F0502020204030204" pitchFamily="34" charset="0"/>
                <a:cs typeface="Cambria"/>
              </a:rPr>
              <a:t>WDA-SMACOF (DA-MDS) Timing</a:t>
            </a:r>
          </a:p>
        </p:txBody>
      </p:sp>
      <p:sp>
        <p:nvSpPr>
          <p:cNvPr id="3" name="Content Placeholder 2"/>
          <p:cNvSpPr>
            <a:spLocks noGrp="1"/>
          </p:cNvSpPr>
          <p:nvPr>
            <p:ph idx="1"/>
          </p:nvPr>
        </p:nvSpPr>
        <p:spPr>
          <a:xfrm>
            <a:off x="224287" y="1022230"/>
            <a:ext cx="8229600" cy="4525963"/>
          </a:xfrm>
        </p:spPr>
        <p:txBody>
          <a:bodyPr/>
          <a:lstStyle/>
          <a:p>
            <a:r>
              <a:rPr lang="en-US" sz="2000" dirty="0">
                <a:latin typeface="Cambria"/>
                <a:cs typeface="Cambria"/>
              </a:rPr>
              <a:t>Input Data: 100k to 400k AM Fungal sequences</a:t>
            </a:r>
          </a:p>
          <a:p>
            <a:r>
              <a:rPr lang="en-US" sz="2000" dirty="0">
                <a:latin typeface="Cambria"/>
                <a:cs typeface="Cambria"/>
              </a:rPr>
              <a:t>Environment: 32 nodes (1024 cores) to 128 nodes (4096 cores) on BigRed2.</a:t>
            </a:r>
          </a:p>
          <a:p>
            <a:r>
              <a:rPr lang="en-US" sz="2000" dirty="0">
                <a:latin typeface="Cambria"/>
                <a:cs typeface="Cambria"/>
              </a:rPr>
              <a:t>Using first version of Harp plug in for Hadoop (MPI Performance)</a:t>
            </a:r>
          </a:p>
        </p:txBody>
      </p:sp>
      <p:graphicFrame>
        <p:nvGraphicFramePr>
          <p:cNvPr id="6" name="Chart 5"/>
          <p:cNvGraphicFramePr/>
          <p:nvPr>
            <p:extLst/>
          </p:nvPr>
        </p:nvGraphicFramePr>
        <p:xfrm>
          <a:off x="533400" y="3048000"/>
          <a:ext cx="3733800" cy="2819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nvPr>
        </p:nvGraphicFramePr>
        <p:xfrm>
          <a:off x="4572000" y="3048000"/>
          <a:ext cx="4114800" cy="29260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967659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latin typeface="Calibri" panose="020F0502020204030204" pitchFamily="34" charset="0"/>
                <a:cs typeface="Cambria"/>
              </a:rPr>
              <a:t>Take a set of sequences mapped to </a:t>
            </a:r>
            <a:r>
              <a:rPr lang="en-US" sz="2400" dirty="0" err="1">
                <a:latin typeface="Calibri" panose="020F0502020204030204" pitchFamily="34" charset="0"/>
                <a:cs typeface="Cambria"/>
              </a:rPr>
              <a:t>nD</a:t>
            </a:r>
            <a:r>
              <a:rPr lang="en-US" sz="2400" dirty="0">
                <a:latin typeface="Calibri" panose="020F0502020204030204" pitchFamily="34" charset="0"/>
                <a:cs typeface="Cambria"/>
              </a:rPr>
              <a:t> with MDS (WDA-SMACOF) (n=3 or ~20)</a:t>
            </a:r>
          </a:p>
          <a:p>
            <a:pPr lvl="1"/>
            <a:r>
              <a:rPr lang="en-US" sz="2400" dirty="0">
                <a:latin typeface="Calibri" panose="020F0502020204030204" pitchFamily="34" charset="0"/>
                <a:cs typeface="Cambria"/>
              </a:rPr>
              <a:t>N=20 captures ~all features of dataset?</a:t>
            </a:r>
          </a:p>
          <a:p>
            <a:r>
              <a:rPr lang="en-US" sz="2400" dirty="0">
                <a:latin typeface="Calibri" panose="020F0502020204030204" pitchFamily="34" charset="0"/>
                <a:cs typeface="Cambria"/>
              </a:rPr>
              <a:t>Consider a phylogenetic tree and use neighbor joining formulae to calculate distances of nodes to sequences (or later other nodes) starting at bottom of tree</a:t>
            </a:r>
          </a:p>
          <a:p>
            <a:r>
              <a:rPr lang="en-US" sz="2400" dirty="0">
                <a:latin typeface="Calibri" panose="020F0502020204030204" pitchFamily="34" charset="0"/>
              </a:rPr>
              <a:t>Do a new MDS fixing mapping of sequences noting that sequences + nodes have defined distances</a:t>
            </a:r>
          </a:p>
          <a:p>
            <a:r>
              <a:rPr lang="en-US" sz="2400" dirty="0">
                <a:latin typeface="Calibri" panose="020F0502020204030204" pitchFamily="34" charset="0"/>
              </a:rPr>
              <a:t>Use </a:t>
            </a:r>
            <a:r>
              <a:rPr lang="en-US" sz="2400" dirty="0" err="1">
                <a:latin typeface="Calibri" panose="020F0502020204030204" pitchFamily="34" charset="0"/>
              </a:rPr>
              <a:t>RAxML</a:t>
            </a:r>
            <a:r>
              <a:rPr lang="en-US" sz="2400" dirty="0">
                <a:latin typeface="Calibri" panose="020F0502020204030204" pitchFamily="34" charset="0"/>
              </a:rPr>
              <a:t> or Neighbor Joining (N=20?) to find tree</a:t>
            </a:r>
          </a:p>
          <a:p>
            <a:r>
              <a:rPr lang="en-US" sz="2400" dirty="0">
                <a:latin typeface="Calibri" panose="020F0502020204030204" pitchFamily="34" charset="0"/>
              </a:rPr>
              <a:t>Random note: do not need Multiple Sequence Alignment; pairwise tools are easier to use and give reliably good results </a:t>
            </a:r>
          </a:p>
        </p:txBody>
      </p:sp>
      <p:sp>
        <p:nvSpPr>
          <p:cNvPr id="2" name="Title 1"/>
          <p:cNvSpPr>
            <a:spLocks noGrp="1"/>
          </p:cNvSpPr>
          <p:nvPr>
            <p:ph type="title"/>
          </p:nvPr>
        </p:nvSpPr>
        <p:spPr/>
        <p:txBody>
          <a:bodyPr>
            <a:normAutofit/>
          </a:bodyPr>
          <a:lstStyle/>
          <a:p>
            <a:r>
              <a:rPr lang="en-US" b="1" dirty="0">
                <a:latin typeface="Calibri" panose="020F0502020204030204" pitchFamily="34" charset="0"/>
                <a:cs typeface="Cambria"/>
              </a:rPr>
              <a:t>Spherical </a:t>
            </a:r>
            <a:r>
              <a:rPr lang="en-US" b="1" dirty="0" err="1">
                <a:latin typeface="Calibri" panose="020F0502020204030204" pitchFamily="34" charset="0"/>
                <a:cs typeface="Cambria"/>
              </a:rPr>
              <a:t>Phylogram</a:t>
            </a:r>
            <a:endParaRPr lang="en-US" b="1" dirty="0">
              <a:latin typeface="Calibri" panose="020F0502020204030204" pitchFamily="34" charset="0"/>
            </a:endParaRPr>
          </a:p>
        </p:txBody>
      </p:sp>
    </p:spTree>
    <p:extLst>
      <p:ext uri="{BB962C8B-B14F-4D97-AF65-F5344CB8AC3E}">
        <p14:creationId xmlns:p14="http://schemas.microsoft.com/office/powerpoint/2010/main" val="1987145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76200" y="76200"/>
            <a:ext cx="3277322" cy="5900160"/>
          </a:xfrm>
          <a:prstGeom prst="rect">
            <a:avLst/>
          </a:prstGeom>
          <a:solidFill>
            <a:schemeClr val="bg1"/>
          </a:solidFill>
        </p:spPr>
      </p:pic>
      <p:sp>
        <p:nvSpPr>
          <p:cNvPr id="7" name="Rectangle 6"/>
          <p:cNvSpPr/>
          <p:nvPr/>
        </p:nvSpPr>
        <p:spPr>
          <a:xfrm>
            <a:off x="76200" y="6031568"/>
            <a:ext cx="3200400" cy="830997"/>
          </a:xfrm>
          <a:prstGeom prst="rect">
            <a:avLst/>
          </a:prstGeom>
          <a:solidFill>
            <a:schemeClr val="bg1"/>
          </a:solidFill>
        </p:spPr>
        <p:txBody>
          <a:bodyPr wrap="square">
            <a:spAutoFit/>
          </a:bodyPr>
          <a:lstStyle/>
          <a:p>
            <a:r>
              <a:rPr lang="en-US" b="1" dirty="0" err="1"/>
              <a:t>RAxML</a:t>
            </a:r>
            <a:r>
              <a:rPr lang="en-US" b="1" dirty="0"/>
              <a:t> result.</a:t>
            </a:r>
            <a:br>
              <a:rPr lang="en-US" b="1" dirty="0"/>
            </a:br>
            <a:r>
              <a:rPr lang="en-US" b="1" dirty="0"/>
              <a:t>visualized in </a:t>
            </a:r>
            <a:r>
              <a:rPr lang="en-US" b="1" dirty="0" err="1"/>
              <a:t>FigTree</a:t>
            </a:r>
            <a:r>
              <a:rPr lang="en-US" dirty="0">
                <a:effectLst/>
              </a:rPr>
              <a:t> </a:t>
            </a:r>
            <a:endParaRPr lang="en-US" dirty="0"/>
          </a:p>
        </p:txBody>
      </p:sp>
      <p:sp>
        <p:nvSpPr>
          <p:cNvPr id="8" name="Rectangle 7"/>
          <p:cNvSpPr/>
          <p:nvPr/>
        </p:nvSpPr>
        <p:spPr>
          <a:xfrm>
            <a:off x="3948722" y="5875170"/>
            <a:ext cx="5181600" cy="830997"/>
          </a:xfrm>
          <a:prstGeom prst="rect">
            <a:avLst/>
          </a:prstGeom>
          <a:solidFill>
            <a:schemeClr val="bg1"/>
          </a:solidFill>
        </p:spPr>
        <p:txBody>
          <a:bodyPr wrap="square">
            <a:spAutoFit/>
          </a:bodyPr>
          <a:lstStyle/>
          <a:p>
            <a:r>
              <a:rPr lang="en-US" b="1" dirty="0"/>
              <a:t>Spherical Phylogram visualized in </a:t>
            </a:r>
            <a:r>
              <a:rPr lang="en-US" b="1" dirty="0" err="1"/>
              <a:t>PlotViz</a:t>
            </a:r>
            <a:r>
              <a:rPr lang="en-US" b="1" dirty="0"/>
              <a:t> for MSA or SWG distances</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8557" y="658091"/>
            <a:ext cx="2895530" cy="2522871"/>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45785" y="3266630"/>
            <a:ext cx="2895531" cy="2522872"/>
          </a:xfrm>
          <a:prstGeom prst="rect">
            <a:avLst/>
          </a:prstGeom>
        </p:spPr>
      </p:pic>
      <p:sp>
        <p:nvSpPr>
          <p:cNvPr id="5" name="Title 4"/>
          <p:cNvSpPr>
            <a:spLocks noGrp="1"/>
          </p:cNvSpPr>
          <p:nvPr>
            <p:ph type="title"/>
          </p:nvPr>
        </p:nvSpPr>
        <p:spPr>
          <a:xfrm>
            <a:off x="3733800" y="-31282"/>
            <a:ext cx="5392366" cy="717082"/>
          </a:xfrm>
        </p:spPr>
        <p:txBody>
          <a:bodyPr/>
          <a:lstStyle/>
          <a:p>
            <a:r>
              <a:rPr lang="en-US" b="1" dirty="0">
                <a:latin typeface="Calibri" panose="020F0502020204030204" pitchFamily="34" charset="0"/>
                <a:cs typeface="Cambria"/>
              </a:rPr>
              <a:t>Spherical </a:t>
            </a:r>
            <a:r>
              <a:rPr lang="en-US" b="1" dirty="0" err="1">
                <a:latin typeface="Calibri" panose="020F0502020204030204" pitchFamily="34" charset="0"/>
                <a:cs typeface="Cambria"/>
              </a:rPr>
              <a:t>Phylograms</a:t>
            </a:r>
            <a:endParaRPr lang="en-US" dirty="0"/>
          </a:p>
        </p:txBody>
      </p:sp>
      <p:sp>
        <p:nvSpPr>
          <p:cNvPr id="6" name="TextBox 5"/>
          <p:cNvSpPr txBox="1"/>
          <p:nvPr/>
        </p:nvSpPr>
        <p:spPr>
          <a:xfrm>
            <a:off x="4191000" y="1635583"/>
            <a:ext cx="632289" cy="369332"/>
          </a:xfrm>
          <a:prstGeom prst="rect">
            <a:avLst/>
          </a:prstGeom>
          <a:noFill/>
        </p:spPr>
        <p:txBody>
          <a:bodyPr wrap="none" rtlCol="0">
            <a:spAutoFit/>
          </a:bodyPr>
          <a:lstStyle/>
          <a:p>
            <a:r>
              <a:rPr lang="en-US" b="1" dirty="0"/>
              <a:t>MSA</a:t>
            </a:r>
          </a:p>
        </p:txBody>
      </p:sp>
      <p:sp>
        <p:nvSpPr>
          <p:cNvPr id="10" name="TextBox 9"/>
          <p:cNvSpPr txBox="1"/>
          <p:nvPr/>
        </p:nvSpPr>
        <p:spPr>
          <a:xfrm>
            <a:off x="4176637" y="3962400"/>
            <a:ext cx="646652" cy="369332"/>
          </a:xfrm>
          <a:prstGeom prst="rect">
            <a:avLst/>
          </a:prstGeom>
          <a:noFill/>
        </p:spPr>
        <p:txBody>
          <a:bodyPr wrap="none" rtlCol="0">
            <a:spAutoFit/>
          </a:bodyPr>
          <a:lstStyle/>
          <a:p>
            <a:r>
              <a:rPr lang="en-US" b="1" dirty="0"/>
              <a:t>SWG</a:t>
            </a:r>
          </a:p>
        </p:txBody>
      </p:sp>
    </p:spTree>
    <p:extLst>
      <p:ext uri="{BB962C8B-B14F-4D97-AF65-F5344CB8AC3E}">
        <p14:creationId xmlns:p14="http://schemas.microsoft.com/office/powerpoint/2010/main" val="7336858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149" y="0"/>
            <a:ext cx="8229600" cy="1143000"/>
          </a:xfrm>
        </p:spPr>
        <p:txBody>
          <a:bodyPr/>
          <a:lstStyle/>
          <a:p>
            <a:r>
              <a:rPr lang="en-US" b="1" dirty="0">
                <a:cs typeface="Cambria"/>
              </a:rPr>
              <a:t>Quality of 3D Phylogenetic Tree</a:t>
            </a:r>
          </a:p>
        </p:txBody>
      </p:sp>
      <p:sp>
        <p:nvSpPr>
          <p:cNvPr id="3" name="Content Placeholder 2"/>
          <p:cNvSpPr>
            <a:spLocks noGrp="1"/>
          </p:cNvSpPr>
          <p:nvPr>
            <p:ph idx="1"/>
          </p:nvPr>
        </p:nvSpPr>
        <p:spPr>
          <a:xfrm>
            <a:off x="127800" y="990600"/>
            <a:ext cx="8852298" cy="1764102"/>
          </a:xfrm>
        </p:spPr>
        <p:txBody>
          <a:bodyPr>
            <a:normAutofit fontScale="92500" lnSpcReduction="20000"/>
          </a:bodyPr>
          <a:lstStyle/>
          <a:p>
            <a:r>
              <a:rPr lang="en-US" sz="2400" dirty="0">
                <a:latin typeface="Cambria"/>
                <a:cs typeface="Cambria"/>
              </a:rPr>
              <a:t>EM-SMACOF is basic SMACOF</a:t>
            </a:r>
          </a:p>
          <a:p>
            <a:r>
              <a:rPr lang="en-US" sz="2400" dirty="0">
                <a:latin typeface="Cambria"/>
                <a:cs typeface="Cambria"/>
              </a:rPr>
              <a:t>LMA was previous best method using </a:t>
            </a:r>
            <a:r>
              <a:rPr lang="en-US" sz="2400" dirty="0" err="1">
                <a:latin typeface="Cambria"/>
                <a:cs typeface="Cambria"/>
              </a:rPr>
              <a:t>Levenberg</a:t>
            </a:r>
            <a:r>
              <a:rPr lang="en-US" sz="2400" dirty="0">
                <a:latin typeface="Cambria"/>
                <a:cs typeface="Cambria"/>
              </a:rPr>
              <a:t>-Marquardt nonlinear </a:t>
            </a:r>
            <a:r>
              <a:rPr lang="en-US" sz="2400" dirty="0"/>
              <a:t> </a:t>
            </a:r>
            <a:r>
              <a:rPr lang="en-US" sz="2400" dirty="0">
                <a:sym typeface="Symbol" panose="05050102010706020507" pitchFamily="18" charset="2"/>
              </a:rPr>
              <a:t></a:t>
            </a:r>
            <a:r>
              <a:rPr lang="en-US" sz="2400" baseline="30000" dirty="0">
                <a:sym typeface="Symbol" panose="05050102010706020507" pitchFamily="18" charset="2"/>
              </a:rPr>
              <a:t>2</a:t>
            </a:r>
            <a:r>
              <a:rPr lang="en-US" sz="2400" dirty="0">
                <a:sym typeface="Symbol" panose="05050102010706020507" pitchFamily="18" charset="2"/>
              </a:rPr>
              <a:t> </a:t>
            </a:r>
            <a:r>
              <a:rPr lang="en-US" sz="2400" dirty="0">
                <a:latin typeface="Cambria"/>
                <a:cs typeface="Cambria"/>
              </a:rPr>
              <a:t>solver</a:t>
            </a:r>
          </a:p>
          <a:p>
            <a:r>
              <a:rPr lang="en-US" sz="2400" dirty="0">
                <a:latin typeface="Cambria"/>
                <a:cs typeface="Cambria"/>
              </a:rPr>
              <a:t>WDA-SMACOF (DA-MDS) finds best result</a:t>
            </a:r>
          </a:p>
          <a:p>
            <a:r>
              <a:rPr lang="en-US" sz="2400" dirty="0">
                <a:latin typeface="Cambria"/>
                <a:cs typeface="Cambria"/>
              </a:rPr>
              <a:t>3 different distance measures</a:t>
            </a:r>
          </a:p>
        </p:txBody>
      </p:sp>
      <p:sp>
        <p:nvSpPr>
          <p:cNvPr id="7" name="Rectangle 6"/>
          <p:cNvSpPr/>
          <p:nvPr/>
        </p:nvSpPr>
        <p:spPr>
          <a:xfrm>
            <a:off x="685800" y="5813157"/>
            <a:ext cx="7510894" cy="830997"/>
          </a:xfrm>
          <a:prstGeom prst="rect">
            <a:avLst/>
          </a:prstGeom>
          <a:solidFill>
            <a:schemeClr val="bg1"/>
          </a:solidFill>
        </p:spPr>
        <p:txBody>
          <a:bodyPr wrap="square">
            <a:spAutoFit/>
          </a:bodyPr>
          <a:lstStyle/>
          <a:p>
            <a:r>
              <a:rPr lang="en-US" b="1" dirty="0"/>
              <a:t>Sum of branch lengths of the Spherical </a:t>
            </a:r>
            <a:r>
              <a:rPr lang="en-US" b="1" dirty="0" err="1"/>
              <a:t>Phylogram</a:t>
            </a:r>
            <a:r>
              <a:rPr lang="en-US" b="1" dirty="0"/>
              <a:t> generated in 3D space on two </a:t>
            </a:r>
            <a:r>
              <a:rPr lang="en-US" b="1" dirty="0">
                <a:effectLst/>
              </a:rPr>
              <a:t>datasets</a:t>
            </a:r>
            <a:endParaRPr lang="en-US" b="1" dirty="0"/>
          </a:p>
        </p:txBody>
      </p:sp>
      <p:graphicFrame>
        <p:nvGraphicFramePr>
          <p:cNvPr id="8" name="Chart 7"/>
          <p:cNvGraphicFramePr/>
          <p:nvPr>
            <p:extLst>
              <p:ext uri="{D42A27DB-BD31-4B8C-83A1-F6EECF244321}">
                <p14:modId xmlns:p14="http://schemas.microsoft.com/office/powerpoint/2010/main" val="2627436429"/>
              </p:ext>
            </p:extLst>
          </p:nvPr>
        </p:nvGraphicFramePr>
        <p:xfrm>
          <a:off x="228600" y="2895600"/>
          <a:ext cx="3810000" cy="27094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p:nvPr>
            <p:extLst>
              <p:ext uri="{D42A27DB-BD31-4B8C-83A1-F6EECF244321}">
                <p14:modId xmlns:p14="http://schemas.microsoft.com/office/powerpoint/2010/main" val="4070285845"/>
              </p:ext>
            </p:extLst>
          </p:nvPr>
        </p:nvGraphicFramePr>
        <p:xfrm>
          <a:off x="4775935" y="2994176"/>
          <a:ext cx="3819425" cy="27035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701173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r>
              <a:rPr lang="en-US" sz="2400" dirty="0"/>
              <a:t>Always run MDS. Gives insight into data and performance of machine learning</a:t>
            </a:r>
          </a:p>
          <a:p>
            <a:pPr lvl="1"/>
            <a:r>
              <a:rPr lang="en-US" dirty="0"/>
              <a:t>Leads to a data browser as GIS gives for spatial data</a:t>
            </a:r>
          </a:p>
          <a:p>
            <a:pPr lvl="1"/>
            <a:r>
              <a:rPr lang="en-US" dirty="0"/>
              <a:t>3D better than 2D</a:t>
            </a:r>
          </a:p>
          <a:p>
            <a:pPr lvl="1"/>
            <a:r>
              <a:rPr lang="en-US" dirty="0"/>
              <a:t>~20D better than MSA?</a:t>
            </a:r>
          </a:p>
          <a:p>
            <a:r>
              <a:rPr lang="en-US" sz="2400" dirty="0"/>
              <a:t>Clustering Observations</a:t>
            </a:r>
          </a:p>
          <a:p>
            <a:pPr lvl="1"/>
            <a:r>
              <a:rPr lang="en-US" dirty="0"/>
              <a:t>Do you care about quality or are you just cutting up space into parts</a:t>
            </a:r>
          </a:p>
          <a:p>
            <a:pPr lvl="1"/>
            <a:r>
              <a:rPr lang="en-US" dirty="0"/>
              <a:t>Deterministic Clustering always makes more robust</a:t>
            </a:r>
          </a:p>
          <a:p>
            <a:pPr lvl="1"/>
            <a:r>
              <a:rPr lang="en-US" dirty="0"/>
              <a:t>Continuous clustering enables hierarchy</a:t>
            </a:r>
          </a:p>
          <a:p>
            <a:pPr lvl="1"/>
            <a:r>
              <a:rPr lang="en-US" dirty="0"/>
              <a:t>Trimmed Clustering cuts off tails</a:t>
            </a:r>
          </a:p>
          <a:p>
            <a:pPr lvl="1"/>
            <a:r>
              <a:rPr lang="en-US" dirty="0"/>
              <a:t>Distinct O(N) and O(N</a:t>
            </a:r>
            <a:r>
              <a:rPr lang="en-US" baseline="30000" dirty="0"/>
              <a:t>2</a:t>
            </a:r>
            <a:r>
              <a:rPr lang="en-US" dirty="0"/>
              <a:t>) algorithms</a:t>
            </a:r>
          </a:p>
          <a:p>
            <a:r>
              <a:rPr lang="en-US" dirty="0"/>
              <a:t>Use Conjugate Gradient</a:t>
            </a:r>
          </a:p>
          <a:p>
            <a:endParaRPr lang="en-US" dirty="0"/>
          </a:p>
          <a:p>
            <a:endParaRPr lang="en-US" sz="2800" dirty="0"/>
          </a:p>
        </p:txBody>
      </p:sp>
      <p:sp>
        <p:nvSpPr>
          <p:cNvPr id="4" name="Title 3"/>
          <p:cNvSpPr>
            <a:spLocks noGrp="1"/>
          </p:cNvSpPr>
          <p:nvPr>
            <p:ph type="title"/>
          </p:nvPr>
        </p:nvSpPr>
        <p:spPr/>
        <p:txBody>
          <a:bodyPr>
            <a:normAutofit/>
          </a:bodyPr>
          <a:lstStyle/>
          <a:p>
            <a:r>
              <a:rPr lang="en-US" b="1" dirty="0"/>
              <a:t>Summary</a:t>
            </a:r>
          </a:p>
        </p:txBody>
      </p:sp>
    </p:spTree>
    <p:extLst>
      <p:ext uri="{BB962C8B-B14F-4D97-AF65-F5344CB8AC3E}">
        <p14:creationId xmlns:p14="http://schemas.microsoft.com/office/powerpoint/2010/main" val="3860837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685800"/>
          </a:xfrm>
        </p:spPr>
        <p:txBody>
          <a:bodyPr>
            <a:normAutofit/>
          </a:bodyPr>
          <a:lstStyle/>
          <a:p>
            <a:r>
              <a:rPr lang="en-US" b="1" dirty="0"/>
              <a:t>Math of Deterministic Annealing</a:t>
            </a:r>
          </a:p>
        </p:txBody>
      </p:sp>
      <p:sp>
        <p:nvSpPr>
          <p:cNvPr id="3" name="Content Placeholder 2"/>
          <p:cNvSpPr>
            <a:spLocks noGrp="1"/>
          </p:cNvSpPr>
          <p:nvPr>
            <p:ph idx="1"/>
          </p:nvPr>
        </p:nvSpPr>
        <p:spPr>
          <a:xfrm>
            <a:off x="0" y="685800"/>
            <a:ext cx="9144000" cy="5051425"/>
          </a:xfrm>
        </p:spPr>
        <p:txBody>
          <a:bodyPr>
            <a:noAutofit/>
          </a:bodyPr>
          <a:lstStyle/>
          <a:p>
            <a:pPr>
              <a:spcBef>
                <a:spcPts val="400"/>
              </a:spcBef>
            </a:pPr>
            <a:r>
              <a:rPr lang="en-US" b="1" dirty="0">
                <a:solidFill>
                  <a:srgbClr val="FF0000"/>
                </a:solidFill>
              </a:rPr>
              <a:t>H</a:t>
            </a:r>
            <a:r>
              <a:rPr lang="en-US" dirty="0">
                <a:solidFill>
                  <a:srgbClr val="FF0000"/>
                </a:solidFill>
              </a:rPr>
              <a:t>(</a:t>
            </a:r>
            <a:r>
              <a:rPr lang="en-US" u="sng" dirty="0">
                <a:solidFill>
                  <a:srgbClr val="FF0000"/>
                </a:solidFill>
                <a:sym typeface="Symbol"/>
              </a:rPr>
              <a:t></a:t>
            </a:r>
            <a:r>
              <a:rPr lang="en-US" dirty="0">
                <a:solidFill>
                  <a:srgbClr val="FF0000"/>
                </a:solidFill>
              </a:rPr>
              <a:t>)</a:t>
            </a:r>
            <a:r>
              <a:rPr lang="en-US" b="1" dirty="0">
                <a:solidFill>
                  <a:srgbClr val="FF0000"/>
                </a:solidFill>
              </a:rPr>
              <a:t> is objective function </a:t>
            </a:r>
            <a:r>
              <a:rPr lang="en-US" dirty="0"/>
              <a:t>to be minimized as a function of parameters </a:t>
            </a:r>
            <a:r>
              <a:rPr lang="en-US" u="sng" dirty="0">
                <a:sym typeface="Symbol"/>
              </a:rPr>
              <a:t></a:t>
            </a:r>
            <a:r>
              <a:rPr lang="en-US" dirty="0">
                <a:sym typeface="Symbol"/>
              </a:rPr>
              <a:t> (as in Stress formula given earlier for MDS)</a:t>
            </a:r>
          </a:p>
          <a:p>
            <a:pPr>
              <a:spcBef>
                <a:spcPts val="400"/>
              </a:spcBef>
            </a:pPr>
            <a:r>
              <a:rPr lang="en-US" dirty="0">
                <a:solidFill>
                  <a:srgbClr val="FF0000"/>
                </a:solidFill>
              </a:rPr>
              <a:t>Gibbs</a:t>
            </a:r>
            <a:r>
              <a:rPr lang="en-US" dirty="0"/>
              <a:t> Distribution at Temperature T</a:t>
            </a:r>
            <a:br>
              <a:rPr lang="en-US" dirty="0"/>
            </a:br>
            <a:r>
              <a:rPr lang="en-US" dirty="0">
                <a:solidFill>
                  <a:srgbClr val="FF0000"/>
                </a:solidFill>
              </a:rPr>
              <a:t>P(</a:t>
            </a:r>
            <a:r>
              <a:rPr lang="en-US" u="sng" dirty="0">
                <a:solidFill>
                  <a:srgbClr val="FF0000"/>
                </a:solidFill>
                <a:sym typeface="Symbol"/>
              </a:rPr>
              <a:t></a:t>
            </a:r>
            <a:r>
              <a:rPr lang="en-US" dirty="0">
                <a:solidFill>
                  <a:srgbClr val="FF0000"/>
                </a:solidFill>
              </a:rPr>
              <a:t>) = exp( - H(</a:t>
            </a:r>
            <a:r>
              <a:rPr lang="en-US" u="sng" dirty="0">
                <a:solidFill>
                  <a:srgbClr val="FF0000"/>
                </a:solidFill>
                <a:sym typeface="Symbol"/>
              </a:rPr>
              <a:t></a:t>
            </a:r>
            <a:r>
              <a:rPr lang="en-US" dirty="0">
                <a:solidFill>
                  <a:srgbClr val="FF0000"/>
                </a:solidFill>
              </a:rPr>
              <a:t>)/T) / </a:t>
            </a:r>
            <a:r>
              <a:rPr lang="en-US" dirty="0">
                <a:solidFill>
                  <a:srgbClr val="FF0000"/>
                </a:solidFill>
                <a:sym typeface="Symbol"/>
              </a:rPr>
              <a:t></a:t>
            </a:r>
            <a:r>
              <a:rPr lang="en-US" dirty="0">
                <a:solidFill>
                  <a:srgbClr val="FF0000"/>
                </a:solidFill>
              </a:rPr>
              <a:t> d</a:t>
            </a:r>
            <a:r>
              <a:rPr lang="en-US" u="sng" dirty="0">
                <a:solidFill>
                  <a:srgbClr val="FF0000"/>
                </a:solidFill>
                <a:sym typeface="Symbol"/>
              </a:rPr>
              <a:t></a:t>
            </a:r>
            <a:r>
              <a:rPr lang="en-US" dirty="0">
                <a:solidFill>
                  <a:srgbClr val="FF0000"/>
                </a:solidFill>
              </a:rPr>
              <a:t> exp( - H(</a:t>
            </a:r>
            <a:r>
              <a:rPr lang="en-US" u="sng" dirty="0">
                <a:solidFill>
                  <a:srgbClr val="FF0000"/>
                </a:solidFill>
                <a:sym typeface="Symbol"/>
              </a:rPr>
              <a:t></a:t>
            </a:r>
            <a:r>
              <a:rPr lang="en-US" dirty="0">
                <a:solidFill>
                  <a:srgbClr val="FF0000"/>
                </a:solidFill>
              </a:rPr>
              <a:t>)/T)</a:t>
            </a:r>
          </a:p>
          <a:p>
            <a:pPr>
              <a:spcBef>
                <a:spcPts val="400"/>
              </a:spcBef>
            </a:pPr>
            <a:r>
              <a:rPr lang="en-US" dirty="0"/>
              <a:t>Or </a:t>
            </a:r>
            <a:r>
              <a:rPr lang="en-US" dirty="0">
                <a:solidFill>
                  <a:srgbClr val="FF0000"/>
                </a:solidFill>
              </a:rPr>
              <a:t>P(</a:t>
            </a:r>
            <a:r>
              <a:rPr lang="en-US" u="sng" dirty="0">
                <a:solidFill>
                  <a:srgbClr val="FF0000"/>
                </a:solidFill>
                <a:sym typeface="Symbol"/>
              </a:rPr>
              <a:t></a:t>
            </a:r>
            <a:r>
              <a:rPr lang="en-US" dirty="0">
                <a:solidFill>
                  <a:srgbClr val="FF0000"/>
                </a:solidFill>
              </a:rPr>
              <a:t>) = exp( - H(</a:t>
            </a:r>
            <a:r>
              <a:rPr lang="en-US" u="sng" dirty="0">
                <a:solidFill>
                  <a:srgbClr val="FF0000"/>
                </a:solidFill>
                <a:sym typeface="Symbol"/>
              </a:rPr>
              <a:t></a:t>
            </a:r>
            <a:r>
              <a:rPr lang="en-US" dirty="0">
                <a:solidFill>
                  <a:srgbClr val="FF0000"/>
                </a:solidFill>
              </a:rPr>
              <a:t>)/T + F/T ) </a:t>
            </a:r>
            <a:r>
              <a:rPr lang="en-US" dirty="0"/>
              <a:t>				</a:t>
            </a:r>
          </a:p>
          <a:p>
            <a:pPr>
              <a:spcBef>
                <a:spcPts val="400"/>
              </a:spcBef>
            </a:pPr>
            <a:r>
              <a:rPr lang="en-US" dirty="0"/>
              <a:t>Use the </a:t>
            </a:r>
            <a:r>
              <a:rPr lang="en-US" dirty="0">
                <a:solidFill>
                  <a:srgbClr val="FF0000"/>
                </a:solidFill>
              </a:rPr>
              <a:t>Free Energy </a:t>
            </a:r>
            <a:r>
              <a:rPr lang="en-US" dirty="0"/>
              <a:t>combining Objective Function and Entropy</a:t>
            </a:r>
            <a:br>
              <a:rPr lang="en-US" dirty="0"/>
            </a:br>
            <a:r>
              <a:rPr lang="en-US" dirty="0">
                <a:solidFill>
                  <a:srgbClr val="FF0000"/>
                </a:solidFill>
              </a:rPr>
              <a:t>F</a:t>
            </a:r>
            <a:r>
              <a:rPr lang="en-US" baseline="-25000" dirty="0">
                <a:solidFill>
                  <a:srgbClr val="FF0000"/>
                </a:solidFill>
              </a:rPr>
              <a:t> </a:t>
            </a:r>
            <a:r>
              <a:rPr lang="en-US" dirty="0">
                <a:solidFill>
                  <a:srgbClr val="FF0000"/>
                </a:solidFill>
              </a:rPr>
              <a:t>= &lt; H</a:t>
            </a:r>
            <a:r>
              <a:rPr lang="en-US" baseline="-25000" dirty="0">
                <a:solidFill>
                  <a:srgbClr val="FF0000"/>
                </a:solidFill>
              </a:rPr>
              <a:t> </a:t>
            </a:r>
            <a:r>
              <a:rPr lang="en-US" dirty="0">
                <a:solidFill>
                  <a:srgbClr val="FF0000"/>
                </a:solidFill>
              </a:rPr>
              <a:t>- T S(P) &gt; = </a:t>
            </a:r>
            <a:r>
              <a:rPr lang="en-US" dirty="0">
                <a:solidFill>
                  <a:srgbClr val="FF0000"/>
                </a:solidFill>
                <a:sym typeface="Symbol"/>
              </a:rPr>
              <a:t></a:t>
            </a:r>
            <a:r>
              <a:rPr lang="en-US" dirty="0">
                <a:solidFill>
                  <a:srgbClr val="FF0000"/>
                </a:solidFill>
              </a:rPr>
              <a:t> d</a:t>
            </a:r>
            <a:r>
              <a:rPr lang="en-US" u="sng" dirty="0">
                <a:solidFill>
                  <a:srgbClr val="FF0000"/>
                </a:solidFill>
                <a:sym typeface="Symbol"/>
              </a:rPr>
              <a:t></a:t>
            </a:r>
            <a:r>
              <a:rPr lang="en-US" dirty="0">
                <a:solidFill>
                  <a:srgbClr val="FF0000"/>
                </a:solidFill>
              </a:rPr>
              <a:t> {P(</a:t>
            </a:r>
            <a:r>
              <a:rPr lang="en-US" u="sng" dirty="0">
                <a:solidFill>
                  <a:srgbClr val="FF0000"/>
                </a:solidFill>
                <a:sym typeface="Symbol"/>
              </a:rPr>
              <a:t></a:t>
            </a:r>
            <a:r>
              <a:rPr lang="en-US" dirty="0">
                <a:solidFill>
                  <a:srgbClr val="FF0000"/>
                </a:solidFill>
              </a:rPr>
              <a:t>)H</a:t>
            </a:r>
            <a:r>
              <a:rPr lang="en-US" baseline="-25000" dirty="0">
                <a:solidFill>
                  <a:srgbClr val="FF0000"/>
                </a:solidFill>
              </a:rPr>
              <a:t> </a:t>
            </a:r>
            <a:r>
              <a:rPr lang="en-US" dirty="0">
                <a:solidFill>
                  <a:srgbClr val="FF0000"/>
                </a:solidFill>
              </a:rPr>
              <a:t>+ T P(</a:t>
            </a:r>
            <a:r>
              <a:rPr lang="en-US" u="sng" dirty="0">
                <a:solidFill>
                  <a:srgbClr val="FF0000"/>
                </a:solidFill>
                <a:sym typeface="Symbol"/>
              </a:rPr>
              <a:t></a:t>
            </a:r>
            <a:r>
              <a:rPr lang="en-US" dirty="0">
                <a:solidFill>
                  <a:srgbClr val="FF0000"/>
                </a:solidFill>
              </a:rPr>
              <a:t>) </a:t>
            </a:r>
            <a:r>
              <a:rPr lang="en-US" dirty="0" err="1">
                <a:solidFill>
                  <a:srgbClr val="FF0000"/>
                </a:solidFill>
              </a:rPr>
              <a:t>lnP</a:t>
            </a:r>
            <a:r>
              <a:rPr lang="en-US" dirty="0">
                <a:solidFill>
                  <a:srgbClr val="FF0000"/>
                </a:solidFill>
              </a:rPr>
              <a:t>(</a:t>
            </a:r>
            <a:r>
              <a:rPr lang="en-US" u="sng" dirty="0">
                <a:solidFill>
                  <a:srgbClr val="FF0000"/>
                </a:solidFill>
                <a:sym typeface="Symbol"/>
              </a:rPr>
              <a:t></a:t>
            </a:r>
            <a:r>
              <a:rPr lang="en-US" dirty="0">
                <a:solidFill>
                  <a:srgbClr val="FF0000"/>
                </a:solidFill>
              </a:rPr>
              <a:t>)}</a:t>
            </a:r>
          </a:p>
          <a:p>
            <a:pPr>
              <a:spcBef>
                <a:spcPts val="400"/>
              </a:spcBef>
            </a:pPr>
            <a:r>
              <a:rPr lang="en-US" dirty="0">
                <a:solidFill>
                  <a:srgbClr val="FF0000"/>
                </a:solidFill>
                <a:sym typeface="Symbol"/>
              </a:rPr>
              <a:t>Simulated annealing </a:t>
            </a:r>
            <a:r>
              <a:rPr lang="en-US" dirty="0">
                <a:sym typeface="Symbol"/>
              </a:rPr>
              <a:t>performs these integrals by Monte Carlo</a:t>
            </a:r>
          </a:p>
          <a:p>
            <a:pPr>
              <a:spcBef>
                <a:spcPts val="400"/>
              </a:spcBef>
            </a:pPr>
            <a:r>
              <a:rPr lang="en-US" dirty="0">
                <a:solidFill>
                  <a:srgbClr val="FF0000"/>
                </a:solidFill>
                <a:sym typeface="Symbol"/>
              </a:rPr>
              <a:t>Deterministic annealing </a:t>
            </a:r>
            <a:r>
              <a:rPr lang="en-US" dirty="0">
                <a:sym typeface="Symbol"/>
              </a:rPr>
              <a:t>corresponds to doing integrals analytically (by mean field approximation) and is much </a:t>
            </a:r>
            <a:r>
              <a:rPr lang="en-US" dirty="0" err="1">
                <a:sym typeface="Symbol"/>
              </a:rPr>
              <a:t>much</a:t>
            </a:r>
            <a:r>
              <a:rPr lang="en-US" dirty="0">
                <a:sym typeface="Symbol"/>
              </a:rPr>
              <a:t> faster </a:t>
            </a:r>
          </a:p>
          <a:p>
            <a:pPr>
              <a:spcBef>
                <a:spcPts val="400"/>
              </a:spcBef>
            </a:pPr>
            <a:r>
              <a:rPr lang="en-US" dirty="0">
                <a:sym typeface="Symbol"/>
              </a:rPr>
              <a:t>Need to introduce a </a:t>
            </a:r>
            <a:r>
              <a:rPr lang="en-US" dirty="0">
                <a:solidFill>
                  <a:srgbClr val="FF0000"/>
                </a:solidFill>
                <a:sym typeface="Symbol"/>
              </a:rPr>
              <a:t>modified Hamiltonian for some cases </a:t>
            </a:r>
            <a:r>
              <a:rPr lang="en-US" dirty="0">
                <a:sym typeface="Symbol"/>
              </a:rPr>
              <a:t>so that integrals are tractable. Introduce extra parameters to be varied so that modified Hamiltonian matches original</a:t>
            </a:r>
          </a:p>
          <a:p>
            <a:pPr>
              <a:spcBef>
                <a:spcPts val="400"/>
              </a:spcBef>
            </a:pPr>
            <a:r>
              <a:rPr lang="en-US" dirty="0">
                <a:sym typeface="Symbol"/>
              </a:rPr>
              <a:t>In each case temperature is lowered slowly – say by a factor 0.95 to 0.9999 at each iteration</a:t>
            </a:r>
          </a:p>
        </p:txBody>
      </p:sp>
    </p:spTree>
    <p:extLst>
      <p:ext uri="{BB962C8B-B14F-4D97-AF65-F5344CB8AC3E}">
        <p14:creationId xmlns:p14="http://schemas.microsoft.com/office/powerpoint/2010/main" val="1091088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2192"/>
            <a:ext cx="9067800" cy="597408"/>
          </a:xfrm>
        </p:spPr>
        <p:txBody>
          <a:bodyPr>
            <a:noAutofit/>
          </a:bodyPr>
          <a:lstStyle/>
          <a:p>
            <a:r>
              <a:rPr lang="en-US" sz="3200" b="1" dirty="0"/>
              <a:t>Some Uses of Deterministic Annealing DA</a:t>
            </a:r>
          </a:p>
        </p:txBody>
      </p:sp>
      <p:sp>
        <p:nvSpPr>
          <p:cNvPr id="3" name="Content Placeholder 2"/>
          <p:cNvSpPr>
            <a:spLocks noGrp="1"/>
          </p:cNvSpPr>
          <p:nvPr>
            <p:ph idx="1"/>
          </p:nvPr>
        </p:nvSpPr>
        <p:spPr>
          <a:xfrm>
            <a:off x="22167" y="533400"/>
            <a:ext cx="9144000" cy="5486400"/>
          </a:xfrm>
        </p:spPr>
        <p:txBody>
          <a:bodyPr>
            <a:noAutofit/>
          </a:bodyPr>
          <a:lstStyle/>
          <a:p>
            <a:pPr>
              <a:lnSpc>
                <a:spcPts val="2000"/>
              </a:lnSpc>
              <a:spcBef>
                <a:spcPts val="1200"/>
              </a:spcBef>
            </a:pPr>
            <a:r>
              <a:rPr lang="en-US" sz="1600" b="1" dirty="0">
                <a:solidFill>
                  <a:srgbClr val="FF0000"/>
                </a:solidFill>
              </a:rPr>
              <a:t>Clustering </a:t>
            </a:r>
            <a:r>
              <a:rPr lang="en-US" sz="1600" dirty="0"/>
              <a:t>improved K-means</a:t>
            </a:r>
          </a:p>
          <a:p>
            <a:pPr lvl="1">
              <a:lnSpc>
                <a:spcPts val="2000"/>
              </a:lnSpc>
              <a:spcBef>
                <a:spcPts val="1200"/>
              </a:spcBef>
            </a:pPr>
            <a:r>
              <a:rPr lang="en-US" sz="1600" dirty="0">
                <a:solidFill>
                  <a:srgbClr val="FF0000"/>
                </a:solidFill>
              </a:rPr>
              <a:t>Vectors</a:t>
            </a:r>
            <a:r>
              <a:rPr lang="en-US" sz="1600" dirty="0">
                <a:solidFill>
                  <a:srgbClr val="000000"/>
                </a:solidFill>
              </a:rPr>
              <a:t>:  Rose (</a:t>
            </a:r>
            <a:r>
              <a:rPr lang="en-US" sz="1600" dirty="0" err="1">
                <a:solidFill>
                  <a:srgbClr val="000000"/>
                </a:solidFill>
              </a:rPr>
              <a:t>Gurewitz</a:t>
            </a:r>
            <a:r>
              <a:rPr lang="en-US" sz="1600" dirty="0">
                <a:solidFill>
                  <a:srgbClr val="000000"/>
                </a:solidFill>
              </a:rPr>
              <a:t> and Fox 1990 – 486 citations encouraged me to revisit) </a:t>
            </a:r>
          </a:p>
          <a:p>
            <a:pPr lvl="1">
              <a:lnSpc>
                <a:spcPts val="2000"/>
              </a:lnSpc>
              <a:spcBef>
                <a:spcPts val="400"/>
              </a:spcBef>
            </a:pPr>
            <a:r>
              <a:rPr lang="en-US" sz="1600" dirty="0">
                <a:solidFill>
                  <a:srgbClr val="FF0000"/>
                </a:solidFill>
              </a:rPr>
              <a:t>Clusters with fixed sizes </a:t>
            </a:r>
            <a:r>
              <a:rPr lang="en-US" sz="1600" dirty="0">
                <a:solidFill>
                  <a:srgbClr val="000000"/>
                </a:solidFill>
              </a:rPr>
              <a:t>and no tails (Proteomics team at Broad)</a:t>
            </a:r>
          </a:p>
          <a:p>
            <a:pPr lvl="1">
              <a:lnSpc>
                <a:spcPts val="2000"/>
              </a:lnSpc>
              <a:spcBef>
                <a:spcPts val="1200"/>
              </a:spcBef>
            </a:pPr>
            <a:r>
              <a:rPr lang="en-US" sz="1600" dirty="0">
                <a:solidFill>
                  <a:srgbClr val="FF0000"/>
                </a:solidFill>
              </a:rPr>
              <a:t>No Vectors</a:t>
            </a:r>
            <a:r>
              <a:rPr lang="en-US" sz="1600" dirty="0">
                <a:solidFill>
                  <a:srgbClr val="000000"/>
                </a:solidFill>
              </a:rPr>
              <a:t>: Hofmann and </a:t>
            </a:r>
            <a:r>
              <a:rPr lang="en-US" sz="1600" dirty="0" err="1">
                <a:solidFill>
                  <a:srgbClr val="000000"/>
                </a:solidFill>
              </a:rPr>
              <a:t>Buhmann</a:t>
            </a:r>
            <a:r>
              <a:rPr lang="en-US" sz="1600" dirty="0">
                <a:solidFill>
                  <a:srgbClr val="000000"/>
                </a:solidFill>
              </a:rPr>
              <a:t> (Just use </a:t>
            </a:r>
            <a:r>
              <a:rPr lang="en-US" sz="1600" dirty="0" err="1">
                <a:solidFill>
                  <a:srgbClr val="000000"/>
                </a:solidFill>
              </a:rPr>
              <a:t>pairwise</a:t>
            </a:r>
            <a:r>
              <a:rPr lang="en-US" sz="1600" dirty="0">
                <a:solidFill>
                  <a:srgbClr val="000000"/>
                </a:solidFill>
              </a:rPr>
              <a:t> distances)</a:t>
            </a:r>
          </a:p>
          <a:p>
            <a:pPr>
              <a:lnSpc>
                <a:spcPts val="2000"/>
              </a:lnSpc>
              <a:spcBef>
                <a:spcPts val="1200"/>
              </a:spcBef>
            </a:pPr>
            <a:r>
              <a:rPr lang="en-US" sz="1600" b="1" dirty="0">
                <a:solidFill>
                  <a:srgbClr val="FF0000"/>
                </a:solidFill>
              </a:rPr>
              <a:t>Dimension Reduction </a:t>
            </a:r>
            <a:r>
              <a:rPr lang="en-US" sz="1600" dirty="0"/>
              <a:t>for visualization and analysis </a:t>
            </a:r>
          </a:p>
          <a:p>
            <a:pPr lvl="1">
              <a:lnSpc>
                <a:spcPts val="2000"/>
              </a:lnSpc>
              <a:spcBef>
                <a:spcPts val="1200"/>
              </a:spcBef>
            </a:pPr>
            <a:r>
              <a:rPr lang="en-US" sz="1600" dirty="0">
                <a:solidFill>
                  <a:srgbClr val="FF0000"/>
                </a:solidFill>
              </a:rPr>
              <a:t>Vectors</a:t>
            </a:r>
            <a:r>
              <a:rPr lang="en-US" sz="1600" dirty="0"/>
              <a:t>: GTM Generative Topographic Mapping</a:t>
            </a:r>
          </a:p>
          <a:p>
            <a:pPr lvl="1">
              <a:lnSpc>
                <a:spcPts val="2000"/>
              </a:lnSpc>
              <a:spcBef>
                <a:spcPts val="1200"/>
              </a:spcBef>
            </a:pPr>
            <a:r>
              <a:rPr lang="en-US" sz="1600" dirty="0">
                <a:solidFill>
                  <a:srgbClr val="FF0000"/>
                </a:solidFill>
              </a:rPr>
              <a:t>No vectors SMACOF</a:t>
            </a:r>
            <a:r>
              <a:rPr lang="en-US" sz="1600" dirty="0"/>
              <a:t>: Multidimensional Scaling) MDS </a:t>
            </a:r>
            <a:r>
              <a:rPr lang="en-US" sz="1600" dirty="0">
                <a:solidFill>
                  <a:srgbClr val="000000"/>
                </a:solidFill>
              </a:rPr>
              <a:t>(Just use pairwise distances)</a:t>
            </a:r>
            <a:endParaRPr lang="en-US" sz="1600" dirty="0"/>
          </a:p>
          <a:p>
            <a:pPr>
              <a:lnSpc>
                <a:spcPts val="2000"/>
              </a:lnSpc>
              <a:spcBef>
                <a:spcPts val="1200"/>
              </a:spcBef>
            </a:pPr>
            <a:r>
              <a:rPr lang="en-US" sz="1600" dirty="0"/>
              <a:t>Can apply to </a:t>
            </a:r>
            <a:r>
              <a:rPr lang="en-US" sz="1600" b="1" dirty="0">
                <a:solidFill>
                  <a:srgbClr val="FF0000"/>
                </a:solidFill>
              </a:rPr>
              <a:t>HMM</a:t>
            </a:r>
            <a:r>
              <a:rPr lang="en-US" sz="1600" dirty="0"/>
              <a:t> &amp;  </a:t>
            </a:r>
            <a:r>
              <a:rPr lang="en-US" sz="1600" b="1" dirty="0">
                <a:solidFill>
                  <a:srgbClr val="FF0000"/>
                </a:solidFill>
              </a:rPr>
              <a:t>general mixture models</a:t>
            </a:r>
            <a:r>
              <a:rPr lang="en-US" sz="1600" b="1" dirty="0"/>
              <a:t> </a:t>
            </a:r>
            <a:r>
              <a:rPr lang="en-US" sz="1600" dirty="0"/>
              <a:t>(less study)</a:t>
            </a:r>
          </a:p>
          <a:p>
            <a:pPr lvl="1">
              <a:lnSpc>
                <a:spcPts val="2000"/>
              </a:lnSpc>
              <a:spcBef>
                <a:spcPts val="1200"/>
              </a:spcBef>
            </a:pPr>
            <a:r>
              <a:rPr lang="en-US" sz="1600" b="1" dirty="0">
                <a:solidFill>
                  <a:srgbClr val="FF0000"/>
                </a:solidFill>
              </a:rPr>
              <a:t>Gaussian Mixture </a:t>
            </a:r>
            <a:r>
              <a:rPr lang="en-US" sz="1600" dirty="0"/>
              <a:t>Models</a:t>
            </a:r>
          </a:p>
          <a:p>
            <a:pPr lvl="1">
              <a:lnSpc>
                <a:spcPts val="2000"/>
              </a:lnSpc>
              <a:spcBef>
                <a:spcPts val="1200"/>
              </a:spcBef>
            </a:pPr>
            <a:r>
              <a:rPr lang="en-US" sz="1600" b="1" dirty="0">
                <a:solidFill>
                  <a:srgbClr val="FF0000"/>
                </a:solidFill>
              </a:rPr>
              <a:t>Probabilistic Latent Semantic Analysis </a:t>
            </a:r>
            <a:r>
              <a:rPr lang="en-US" sz="1600" dirty="0"/>
              <a:t>with Deterministic Annealing DA-PLSA as alternative to </a:t>
            </a:r>
            <a:r>
              <a:rPr lang="en-US" sz="1600" dirty="0">
                <a:solidFill>
                  <a:srgbClr val="FF0000"/>
                </a:solidFill>
              </a:rPr>
              <a:t>Latent Dirichlet Allocation </a:t>
            </a:r>
            <a:r>
              <a:rPr lang="en-US" sz="1600" dirty="0"/>
              <a:t>for finding “hidden factors” </a:t>
            </a:r>
          </a:p>
          <a:p>
            <a:pPr>
              <a:lnSpc>
                <a:spcPts val="2000"/>
              </a:lnSpc>
              <a:spcBef>
                <a:spcPts val="1200"/>
              </a:spcBef>
            </a:pPr>
            <a:r>
              <a:rPr lang="en-US" sz="1600" b="1" dirty="0">
                <a:solidFill>
                  <a:srgbClr val="FF0000"/>
                </a:solidFill>
              </a:rPr>
              <a:t>Have scalable parallel versions of much of above – mainly Java</a:t>
            </a:r>
          </a:p>
          <a:p>
            <a:pPr>
              <a:lnSpc>
                <a:spcPts val="2000"/>
              </a:lnSpc>
              <a:spcBef>
                <a:spcPts val="1200"/>
              </a:spcBef>
            </a:pPr>
            <a:r>
              <a:rPr lang="en-US" sz="1600" dirty="0"/>
              <a:t>Many clustering methods – not clear what is best although DA pretty good and improves K-means at increased computing cost which is not always useful</a:t>
            </a:r>
          </a:p>
          <a:p>
            <a:pPr>
              <a:lnSpc>
                <a:spcPts val="2000"/>
              </a:lnSpc>
              <a:spcBef>
                <a:spcPts val="1200"/>
              </a:spcBef>
            </a:pPr>
            <a:r>
              <a:rPr lang="en-US" sz="1600" dirty="0"/>
              <a:t>DA clearly improves MDS which is most reliable dimension reduction?</a:t>
            </a:r>
          </a:p>
        </p:txBody>
      </p:sp>
    </p:spTree>
    <p:extLst>
      <p:ext uri="{BB962C8B-B14F-4D97-AF65-F5344CB8AC3E}">
        <p14:creationId xmlns:p14="http://schemas.microsoft.com/office/powerpoint/2010/main" val="1654101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35888" y="-17677"/>
            <a:ext cx="8229600" cy="1143000"/>
          </a:xfrm>
        </p:spPr>
        <p:txBody>
          <a:bodyPr/>
          <a:lstStyle/>
          <a:p>
            <a:r>
              <a:rPr lang="en-US" b="1" dirty="0"/>
              <a:t>Clusters v. Regions</a:t>
            </a:r>
          </a:p>
        </p:txBody>
      </p:sp>
      <p:sp>
        <p:nvSpPr>
          <p:cNvPr id="3" name="Content Placeholder 2"/>
          <p:cNvSpPr>
            <a:spLocks noGrp="1"/>
          </p:cNvSpPr>
          <p:nvPr>
            <p:ph idx="1"/>
          </p:nvPr>
        </p:nvSpPr>
        <p:spPr>
          <a:xfrm>
            <a:off x="31710" y="4471915"/>
            <a:ext cx="8883689" cy="1806191"/>
          </a:xfrm>
        </p:spPr>
        <p:txBody>
          <a:bodyPr>
            <a:noAutofit/>
          </a:bodyPr>
          <a:lstStyle/>
          <a:p>
            <a:r>
              <a:rPr lang="en-US" sz="2400" dirty="0"/>
              <a:t>In Lymphocytes clusters are distinct; DA useful</a:t>
            </a:r>
          </a:p>
          <a:p>
            <a:r>
              <a:rPr lang="en-US" sz="2400" dirty="0"/>
              <a:t>In Pathology, clusters divide space into regions and sophisticated methods like deterministic annealing are probably unnecessary</a:t>
            </a:r>
          </a:p>
        </p:txBody>
      </p:sp>
      <p:grpSp>
        <p:nvGrpSpPr>
          <p:cNvPr id="7" name="Group 6"/>
          <p:cNvGrpSpPr/>
          <p:nvPr/>
        </p:nvGrpSpPr>
        <p:grpSpPr>
          <a:xfrm>
            <a:off x="3896330" y="1045004"/>
            <a:ext cx="5247671" cy="3434600"/>
            <a:chOff x="3896330" y="1077104"/>
            <a:chExt cx="5247671" cy="3434600"/>
          </a:xfrm>
        </p:grpSpPr>
        <p:pic>
          <p:nvPicPr>
            <p:cNvPr id="1027" name="Picture 3" descr="C:\gcf\aaaOctDec2012\Saltz\DAcluster-Plot3D-M8-C8_smacof.png"/>
            <p:cNvPicPr>
              <a:picLocks noChangeAspect="1" noChangeArrowheads="1"/>
            </p:cNvPicPr>
            <p:nvPr/>
          </p:nvPicPr>
          <p:blipFill rotWithShape="1">
            <a:blip r:embed="rId2">
              <a:extLst>
                <a:ext uri="{28A0092B-C50C-407E-A947-70E740481C1C}">
                  <a14:useLocalDpi xmlns:a14="http://schemas.microsoft.com/office/drawing/2010/main" val="0"/>
                </a:ext>
              </a:extLst>
            </a:blip>
            <a:srcRect l="26306" t="11027" r="23276" b="23022"/>
            <a:stretch/>
          </p:blipFill>
          <p:spPr bwMode="auto">
            <a:xfrm rot="5400000">
              <a:off x="4802865" y="170569"/>
              <a:ext cx="3434600" cy="524767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7010401" y="3912220"/>
              <a:ext cx="2133600" cy="461665"/>
            </a:xfrm>
            <a:prstGeom prst="rect">
              <a:avLst/>
            </a:prstGeom>
            <a:noFill/>
          </p:spPr>
          <p:txBody>
            <a:bodyPr wrap="square" rtlCol="0">
              <a:spAutoFit/>
            </a:bodyPr>
            <a:lstStyle/>
            <a:p>
              <a:r>
                <a:rPr lang="en-US" sz="2000" b="1" dirty="0">
                  <a:solidFill>
                    <a:schemeClr val="bg1"/>
                  </a:solidFill>
                </a:rPr>
                <a:t>Pathology</a:t>
              </a:r>
              <a:r>
                <a:rPr lang="en-US" dirty="0">
                  <a:solidFill>
                    <a:schemeClr val="bg1"/>
                  </a:solidFill>
                </a:rPr>
                <a:t> 54D</a:t>
              </a:r>
            </a:p>
          </p:txBody>
        </p:sp>
      </p:grpSp>
      <p:grpSp>
        <p:nvGrpSpPr>
          <p:cNvPr id="6" name="Group 5"/>
          <p:cNvGrpSpPr/>
          <p:nvPr/>
        </p:nvGrpSpPr>
        <p:grpSpPr>
          <a:xfrm>
            <a:off x="0" y="1045004"/>
            <a:ext cx="3896330" cy="3267326"/>
            <a:chOff x="0" y="1045004"/>
            <a:chExt cx="3896330" cy="3267326"/>
          </a:xfrm>
        </p:grpSpPr>
        <p:pic>
          <p:nvPicPr>
            <p:cNvPr id="1026" name="Picture 2" descr="C:\Users\Geoffrey Fox\Desktop\Hui\Kmeans-cluster-Plot3D-M5-C5.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922" t="12876" r="19769" b="12275"/>
            <a:stretch/>
          </p:blipFill>
          <p:spPr bwMode="auto">
            <a:xfrm>
              <a:off x="0" y="1045004"/>
              <a:ext cx="3896330" cy="326732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55749" y="1125323"/>
              <a:ext cx="1924501" cy="400110"/>
            </a:xfrm>
            <a:prstGeom prst="rect">
              <a:avLst/>
            </a:prstGeom>
            <a:noFill/>
          </p:spPr>
          <p:txBody>
            <a:bodyPr wrap="none" rtlCol="0">
              <a:spAutoFit/>
            </a:bodyPr>
            <a:lstStyle/>
            <a:p>
              <a:r>
                <a:rPr lang="en-US" sz="2000" b="1" dirty="0">
                  <a:solidFill>
                    <a:schemeClr val="bg1"/>
                  </a:solidFill>
                </a:rPr>
                <a:t>Lymphocytes 4D</a:t>
              </a:r>
            </a:p>
          </p:txBody>
        </p:sp>
      </p:grpSp>
    </p:spTree>
    <p:extLst>
      <p:ext uri="{BB962C8B-B14F-4D97-AF65-F5344CB8AC3E}">
        <p14:creationId xmlns:p14="http://schemas.microsoft.com/office/powerpoint/2010/main" val="1377076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dirty="0"/>
              <a:t>Some Problems we are working on</a:t>
            </a:r>
          </a:p>
        </p:txBody>
      </p:sp>
      <p:sp>
        <p:nvSpPr>
          <p:cNvPr id="3" name="Content Placeholder 2"/>
          <p:cNvSpPr>
            <a:spLocks noGrp="1"/>
          </p:cNvSpPr>
          <p:nvPr>
            <p:ph idx="1"/>
          </p:nvPr>
        </p:nvSpPr>
        <p:spPr>
          <a:xfrm>
            <a:off x="0" y="609600"/>
            <a:ext cx="9144000" cy="5657088"/>
          </a:xfrm>
        </p:spPr>
        <p:txBody>
          <a:bodyPr>
            <a:normAutofit fontScale="92500"/>
          </a:bodyPr>
          <a:lstStyle/>
          <a:p>
            <a:r>
              <a:rPr lang="en-US" sz="2800" dirty="0"/>
              <a:t>Analysis of Mass Spectrometry data to find peptides by clustering peaks (Broad Institute/Hyderabad)</a:t>
            </a:r>
          </a:p>
          <a:p>
            <a:pPr lvl="1"/>
            <a:r>
              <a:rPr lang="en-US" sz="2400" dirty="0"/>
              <a:t>~0.5 million points in 2 dimensions (one collection) --  ~ 50,000 clusters summed over charges</a:t>
            </a:r>
          </a:p>
          <a:p>
            <a:r>
              <a:rPr lang="en-US" sz="2800" dirty="0"/>
              <a:t>Metagenomics – 0.5  million (increasing rapidly) points NOT in a vector space – hundreds of clusters per sample</a:t>
            </a:r>
          </a:p>
          <a:p>
            <a:pPr lvl="1"/>
            <a:r>
              <a:rPr lang="en-US" sz="2400" dirty="0"/>
              <a:t>Apply MDS to Phylogenetic trees</a:t>
            </a:r>
          </a:p>
          <a:p>
            <a:r>
              <a:rPr lang="en-US" sz="2800" dirty="0">
                <a:solidFill>
                  <a:srgbClr val="FF0000"/>
                </a:solidFill>
              </a:rPr>
              <a:t>Pathology Images &gt;50 Dimensions</a:t>
            </a:r>
          </a:p>
          <a:p>
            <a:r>
              <a:rPr lang="en-US" sz="2800" dirty="0">
                <a:solidFill>
                  <a:srgbClr val="FF0000"/>
                </a:solidFill>
              </a:rPr>
              <a:t>Social image analysis is in a </a:t>
            </a:r>
            <a:r>
              <a:rPr lang="en-US" sz="2800" dirty="0" err="1">
                <a:solidFill>
                  <a:srgbClr val="FF0000"/>
                </a:solidFill>
              </a:rPr>
              <a:t>highish</a:t>
            </a:r>
            <a:r>
              <a:rPr lang="en-US" sz="2800" dirty="0">
                <a:solidFill>
                  <a:srgbClr val="FF0000"/>
                </a:solidFill>
              </a:rPr>
              <a:t> dimension vector space</a:t>
            </a:r>
          </a:p>
          <a:p>
            <a:pPr lvl="1"/>
            <a:r>
              <a:rPr lang="en-US" sz="2400" dirty="0">
                <a:solidFill>
                  <a:srgbClr val="FF0000"/>
                </a:solidFill>
              </a:rPr>
              <a:t>10-50 million images; 1000 features per image; million clusters</a:t>
            </a:r>
          </a:p>
          <a:p>
            <a:r>
              <a:rPr lang="en-US" sz="2800" dirty="0">
                <a:solidFill>
                  <a:srgbClr val="FF0000"/>
                </a:solidFill>
              </a:rPr>
              <a:t>Finding communities from network graphs coming from Social media contacts etc.</a:t>
            </a:r>
          </a:p>
        </p:txBody>
      </p:sp>
    </p:spTree>
    <p:extLst>
      <p:ext uri="{BB962C8B-B14F-4D97-AF65-F5344CB8AC3E}">
        <p14:creationId xmlns:p14="http://schemas.microsoft.com/office/powerpoint/2010/main" val="25431590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8.0&quot;&gt;&lt;object type=&quot;1&quot; unique_id=&quot;10001&quot;&gt;&lt;object type=&quot;2&quot; unique_id=&quot;403135&quot;&gt;&lt;object type=&quot;3&quot; unique_id=&quot;592686&quot;&gt;&lt;property id=&quot;20148&quot; value=&quot;5&quot;/&gt;&lt;property id=&quot;20300&quot; value=&quot;Slide 7 - &amp;quot;HPC-ABDS Mapping of Activities&amp;quot;&quot;/&gt;&lt;property id=&quot;20307&quot; value=&quot;337&quot;/&gt;&lt;/object&gt;&lt;object type=&quot;3&quot; unique_id=&quot;605784&quot;&gt;&lt;property id=&quot;20148&quot; value=&quot;5&quot;/&gt;&lt;property id=&quot;20300&quot; value=&quot;Slide 9 - &amp;quot;Java MPI performs better than Threads 128 24-core Haswell nodes on SPIDAL DA-MDS Code&amp;quot;&quot;/&gt;&lt;property id=&quot;20307&quot; value=&quot;339&quot;/&gt;&lt;/object&gt;&lt;object type=&quot;3&quot; unique_id=&quot;605787&quot;&gt;&lt;property id=&quot;20148&quot; value=&quot;5&quot;/&gt;&lt;property id=&quot;20300&quot; value=&quot;Slide 3 - &amp;quot;Big Data - Big Simulation (Exascale) Convergence&amp;quot;&quot;/&gt;&lt;property id=&quot;20307&quot; value=&quot;375&quot;/&gt;&lt;/object&gt;&lt;object type=&quot;3&quot; unique_id=&quot;605788&quot;&gt;&lt;property id=&quot;20148&quot; value=&quot;5&quot;/&gt;&lt;property id=&quot;20300&quot; value=&quot;Slide 5 - &amp;quot;6 Forms of MapReduce  Cover “all” circumstances  Describes  - Problem (Model     reflecting data)  - Machine  - Sof&quot;/&gt;&lt;property id=&quot;20307&quot; value=&quot;377&quot;/&gt;&lt;/object&gt;&lt;object type=&quot;3&quot; unique_id=&quot;605789&quot;&gt;&lt;property id=&quot;20148&quot; value=&quot;5&quot;/&gt;&lt;property id=&quot;20300&quot; value=&quot;Slide 8&quot;/&gt;&lt;property id=&quot;20307&quot; value=&quot;378&quot;/&gt;&lt;/object&gt;&lt;object type=&quot;3&quot; unique_id=&quot;605790&quot;&gt;&lt;property id=&quot;20148&quot; value=&quot;5&quot;/&gt;&lt;property id=&quot;20300&quot; value=&quot;Slide 10 - &amp;quot;MIDAS: Software Activities in DIBBS&amp;quot;&quot;/&gt;&lt;property id=&quot;20307&quot; value=&quot;365&quot;/&gt;&lt;/object&gt;&lt;object type=&quot;3&quot; unique_id=&quot;605791&quot;&gt;&lt;property id=&quot;20148&quot; value=&quot;5&quot;/&gt;&lt;property id=&quot;20300&quot; value=&quot;Slide 11 - &amp;quot;Cloudmesh Client&amp;quot;&quot;/&gt;&lt;property id=&quot;20307&quot; value=&quot;354&quot;/&gt;&lt;/object&gt;&lt;object type=&quot;3&quot; unique_id=&quot;605792&quot;&gt;&lt;property id=&quot;20148&quot; value=&quot;5&quot;/&gt;&lt;property id=&quot;20300&quot; value=&quot;Slide 12 - &amp;quot;Cloudmesh Client - Architecture&amp;quot;&quot;/&gt;&lt;property id=&quot;20307&quot; value=&quot;355&quot;/&gt;&lt;/object&gt;&lt;object type=&quot;3&quot; unique_id=&quot;605793&quot;&gt;&lt;property id=&quot;20148&quot; value=&quot;5&quot;/&gt;&lt;property id=&quot;20300&quot; value=&quot;Slide 13 - &amp;quot;Cloudmesh Client – OSG management&amp;quot;&quot;/&gt;&lt;property id=&quot;20307&quot; value=&quot;360&quot;/&gt;&lt;/object&gt;&lt;object type=&quot;3&quot; unique_id=&quot;605794&quot;&gt;&lt;property id=&quot;20148&quot; value=&quot;5&quot;/&gt;&lt;property id=&quot;20300&quot; value=&quot;Slide 14 - &amp;quot;Cloudmesh Client –  In support of Experiment Workflow &amp;quot;&quot;/&gt;&lt;property id=&quot;20307&quot; value=&quot;361&quot;/&gt;&lt;/object&gt;&lt;object type=&quot;3&quot; unique_id=&quot;605795&quot;&gt;&lt;property id=&quot;20148&quot; value=&quot;5&quot;/&gt;&lt;property id=&quot;20300&quot; value=&quot;Slide 15 - &amp;quot;Pilot-Hadoop/Spark Architecture&amp;quot;&quot;/&gt;&lt;property id=&quot;20307&quot; value=&quot;366&quot;/&gt;&lt;/object&gt;&lt;object type=&quot;3&quot; unique_id=&quot;605796&quot;&gt;&lt;property id=&quot;20148&quot; value=&quot;5&quot;/&gt;&lt;property id=&quot;20300&quot; value=&quot;Slide 16 - &amp;quot;Pilot-Hadoop Example&amp;quot;&quot;/&gt;&lt;property id=&quot;20307&quot; value=&quot;367&quot;/&gt;&lt;/object&gt;&lt;object type=&quot;3&quot; unique_id=&quot;605797&quot;&gt;&lt;property id=&quot;20148&quot; value=&quot;5&quot;/&gt;&lt;property id=&quot;20300&quot; value=&quot;Slide 17 - &amp;quot;Pilot-Data/Memory for Iterative  Processing&amp;quot;&quot;/&gt;&lt;property id=&quot;20307&quot; value=&quot;368&quot;/&gt;&lt;/object&gt;&lt;object type=&quot;3&quot; unique_id=&quot;605798&quot;&gt;&lt;property id=&quot;20148&quot; value=&quot;5&quot;/&gt;&lt;property id=&quot;20300&quot; value=&quot;Slide 18 - &amp;quot;Harp Implementations &amp;quot;&quot;/&gt;&lt;property id=&quot;20307&quot; value=&quot;380&quot;/&gt;&lt;/object&gt;&lt;object type=&quot;3&quot; unique_id=&quot;605799&quot;&gt;&lt;property id=&quot;20148&quot; value=&quot;5&quot;/&gt;&lt;property id=&quot;20300&quot; value=&quot;Slide 19&quot;/&gt;&lt;property id=&quot;20307&quot; value=&quot;379&quot;/&gt;&lt;/object&gt;&lt;object type=&quot;3&quot; unique_id=&quot;605800&quot;&gt;&lt;property id=&quot;20148&quot; value=&quot;5&quot;/&gt;&lt;property id=&quot;20300&quot; value=&quot;Slide 20 - &amp;quot;Harp LDA on Big Red II Supercomputer (Cray)&amp;quot;&quot;/&gt;&lt;property id=&quot;20307&quot; value=&quot;381&quot;/&gt;&lt;/object&gt;&lt;object type=&quot;3&quot; unique_id=&quot;605801&quot;&gt;&lt;property id=&quot;20148&quot; value=&quot;5&quot;/&gt;&lt;property id=&quot;20300&quot; value=&quot;Slide 21 - &amp;quot;SPIDAL Algorithms – Subgraph mining&amp;quot;&quot;/&gt;&lt;property id=&quot;20307&quot; value=&quot;345&quot;/&gt;&lt;/object&gt;&lt;object type=&quot;3&quot; unique_id=&quot;605802&quot;&gt;&lt;property id=&quot;20148&quot; value=&quot;5&quot;/&gt;&lt;property id=&quot;20300&quot; value=&quot;Slide 22 - &amp;quot;SPIDAL Algorithms – Random Graph Generation&amp;quot;&quot;/&gt;&lt;property id=&quot;20307&quot; value=&quot;362&quot;/&gt;&lt;/object&gt;&lt;object type=&quot;3&quot; unique_id=&quot;605803&quot;&gt;&lt;property id=&quot;20148&quot; value=&quot;5&quot;/&gt;&lt;property id=&quot;20300&quot; value=&quot;Slide 23 - &amp;quot;SPIDAL Algorithms – Triangle Counting&amp;quot;&quot;/&gt;&lt;property id=&quot;20307&quot; value=&quot;363&quot;/&gt;&lt;/object&gt;&lt;object type=&quot;3&quot; unique_id=&quot;605804&quot;&gt;&lt;property id=&quot;20148&quot; value=&quot;5&quot;/&gt;&lt;property id=&quot;20300&quot; value=&quot;Slide 24 - &amp;quot;SPIDAL Algorithms – Core I&amp;quot;&quot;/&gt;&lt;property id=&quot;20307&quot; value=&quot;342&quot;/&gt;&lt;/object&gt;&lt;object type=&quot;3&quot; unique_id=&quot;605805&quot;&gt;&lt;property id=&quot;20148&quot; value=&quot;5&quot;/&gt;&lt;property id=&quot;20300&quot; value=&quot;Slide 25 - &amp;quot;SPIDAL Algorithms – Core II&amp;quot;&quot;/&gt;&lt;property id=&quot;20307&quot; value=&quot;364&quot;/&gt;&lt;/object&gt;&lt;object type=&quot;3&quot; unique_id=&quot;605806&quot;&gt;&lt;property id=&quot;20148&quot; value=&quot;5&quot;/&gt;&lt;property id=&quot;20300&quot; value=&quot;Slide 26 - &amp;quot;SPIDAL Algorithms – Optimization I&amp;quot;&quot;/&gt;&lt;property id=&quot;20307&quot; value=&quot;350&quot;/&gt;&lt;/object&gt;&lt;object type=&quot;3&quot; unique_id=&quot;605807&quot;&gt;&lt;property id=&quot;20148&quot; value=&quot;5&quot;/&gt;&lt;property id=&quot;20300&quot; value=&quot;Slide 27 - &amp;quot;SPIDAL Algorithms – Optimization II&amp;quot;&quot;/&gt;&lt;property id=&quot;20307&quot; value=&quot;351&quot;/&gt;&lt;/object&gt;&lt;object type=&quot;3&quot; unique_id=&quot;605808&quot;&gt;&lt;property id=&quot;20148&quot; value=&quot;5&quot;/&gt;&lt;property id=&quot;20300&quot; value=&quot;Slide 28 - &amp;quot;2D Radar Polar Remote Sensing&amp;quot;&quot;/&gt;&lt;property id=&quot;20307&quot; value=&quot;352&quot;/&gt;&lt;/object&gt;&lt;object type=&quot;3&quot; unique_id=&quot;605809&quot;&gt;&lt;property id=&quot;20148&quot; value=&quot;5&quot;/&gt;&lt;property id=&quot;20300&quot; value=&quot;Slide 29 - &amp;quot;Imaging Applications: Remote Sensing,  Pathology, Spatial  Systems &amp;quot;&quot;/&gt;&lt;property id=&quot;20307&quot; value=&quot;344&quot;/&gt;&lt;/object&gt;&lt;object type=&quot;3&quot; unique_id=&quot;605810&quot;&gt;&lt;property id=&quot;20148&quot; value=&quot;5&quot;/&gt;&lt;property id=&quot;20300&quot; value=&quot;Slide 30 - &amp;quot;Some Applications Enabled&amp;quot;&quot;/&gt;&lt;property id=&quot;20307&quot; value=&quot;341&quot;/&gt;&lt;/object&gt;&lt;object type=&quot;3&quot; unique_id=&quot;605811&quot;&gt;&lt;property id=&quot;20148&quot; value=&quot;5&quot;/&gt;&lt;property id=&quot;20300&quot; value=&quot;Slide 31 - &amp;quot;3D Radar Polar Remote Sensing&amp;quot;&quot;/&gt;&lt;property id=&quot;20307&quot; value=&quot;353&quot;/&gt;&lt;/object&gt;&lt;object type=&quot;3&quot; unique_id=&quot;605812&quot;&gt;&lt;property id=&quot;20148&quot; value=&quot;5&quot;/&gt;&lt;property id=&quot;20300&quot; value=&quot;Slide 32 - &amp;quot;Algorithms – Nuclei Segmentation for Pathology Images&amp;quot;&quot;/&gt;&lt;property id=&quot;20307&quot; value=&quot;346&quot;/&gt;&lt;/object&gt;&lt;object type=&quot;3&quot; unique_id=&quot;605813&quot;&gt;&lt;property id=&quot;20148&quot; value=&quot;5&quot;/&gt;&lt;property id=&quot;20300&quot; value=&quot;Slide 33 - &amp;quot;Algorithms – Spatial Querying Methods&amp;quot;&quot;/&gt;&lt;property id=&quot;20307&quot; value=&quot;347&quot;/&gt;&lt;/object&gt;&lt;object type=&quot;3&quot; unique_id=&quot;605814&quot;&gt;&lt;property id=&quot;20148&quot; value=&quot;5&quot;/&gt;&lt;property id=&quot;20300&quot; value=&quot;Slide 34 - &amp;quot;Enabled Applications – Digital Pathology&amp;quot;&quot;/&gt;&lt;property id=&quot;20307&quot; value=&quot;348&quot;/&gt;&lt;/object&gt;&lt;object type=&quot;3&quot; unique_id=&quot;605815&quot;&gt;&lt;property id=&quot;20148&quot; value=&quot;5&quot;/&gt;&lt;property id=&quot;20300&quot; value=&quot;Slide 35 - &amp;quot;Applications – Public Health&amp;quot;&quot;/&gt;&lt;property id=&quot;20307&quot; value=&quot;349&quot;/&gt;&lt;/object&gt;&lt;object type=&quot;3&quot; unique_id=&quot;605816&quot;&gt;&lt;property id=&quot;20148&quot; value=&quot;5&quot;/&gt;&lt;property id=&quot;20300&quot; value=&quot;Slide 36 - &amp;quot;Biomolecular Simulation Data Analysis&amp;quot;&quot;/&gt;&lt;property id=&quot;20307&quot; value=&quot;369&quot;/&gt;&lt;/object&gt;&lt;object type=&quot;3&quot; unique_id=&quot;605817&quot;&gt;&lt;property id=&quot;20148&quot; value=&quot;5&quot;/&gt;&lt;property id=&quot;20300&quot; value=&quot;Slide 37 - &amp;quot;RADICAL-Pilot Hausdorff distance: all-pairs problem&amp;#x0D; &amp;quot;&quot;/&gt;&lt;property id=&quot;20307&quot; value=&quot;370&quot;/&gt;&lt;/object&gt;&lt;object type=&quot;3&quot; unique_id=&quot;605818&quot;&gt;&lt;property id=&quot;20148&quot; value=&quot;5&quot;/&gt;&lt;property id=&quot;20300&quot; value=&quot;Slide 38 - &amp;quot;Classification of lipids in membranes&amp;quot;&quot;/&gt;&lt;property id=&quot;20307&quot; value=&quot;372&quot;/&gt;&lt;/object&gt;&lt;object type=&quot;3&quot; unique_id=&quot;605819&quot;&gt;&lt;property id=&quot;20148&quot; value=&quot;5&quot;/&gt;&lt;property id=&quot;20300&quot; value=&quot;Slide 39 - &amp;quot;LeafletFinder&amp;quot;&quot;/&gt;&lt;property id=&quot;20307&quot; value=&quot;373&quot;/&gt;&lt;/object&gt;&lt;object type=&quot;3&quot; unique_id=&quot;605820&quot;&gt;&lt;property id=&quot;20148&quot; value=&quot;5&quot;/&gt;&lt;property id=&quot;20300&quot; value=&quot;Slide 40&quot;/&gt;&lt;property id=&quot;20307&quot; value=&quot;374&quot;/&gt;&lt;/object&gt;&lt;object type=&quot;3&quot; unique_id=&quot;606129&quot;&gt;&lt;property id=&quot;20148&quot; value=&quot;5&quot;/&gt;&lt;property id=&quot;20300&quot; value=&quot;Slide 4 - &amp;quot;64 Features in 4 views for Unified Classification of Big Data and Simulation Applications&amp;quot;&quot;/&gt;&lt;property id=&quot;20307&quot; value=&quot;382&quot;/&gt;&lt;/object&gt;&lt;object type=&quot;3&quot; unique_id=&quot;606342&quot;&gt;&lt;property id=&quot;20148&quot; value=&quot;5&quot;/&gt;&lt;property id=&quot;20300&quot; value=&quot;Slide 1 - &amp;quot;NSF14-43054 started October 1, 2014 Datanet: CIF21 DIBBs: Middleware and High Performance Analytics Libraries for S&quot;/&gt;&lt;property id=&quot;20307&quot; value=&quot;384&quot;/&gt;&lt;/object&gt;&lt;object type=&quot;3&quot; unique_id=&quot;606343&quot;&gt;&lt;property id=&quot;20148&quot; value=&quot;5&quot;/&gt;&lt;property id=&quot;20300&quot; value=&quot;Slide 2 - &amp;quot;Some Important Components of SPIDAL Dibbs&amp;quot;&quot;/&gt;&lt;property id=&quot;20307&quot; value=&quot;383&quot;/&gt;&lt;/object&gt;&lt;object type=&quot;3&quot; unique_id=&quot;606472&quot;&gt;&lt;property id=&quot;20148&quot; value=&quot;5&quot;/&gt;&lt;property id=&quot;20300&quot; value=&quot;Slide 6&quot;/&gt;&lt;property id=&quot;20307&quot; value=&quot;385&quot;/&gt;&lt;/object&gt;&lt;/object&gt;&lt;object type=&quot;8&quot; unique_id=&quot;403143&quot;&gt;&lt;/object&gt;&lt;/object&gt;&lt;/database&gt;"/>
  <p:tag name="SECTOMILLISECCONVERTED" val="1"/>
</p:tagLst>
</file>

<file path=ppt/theme/theme1.xml><?xml version="1.0" encoding="utf-8"?>
<a:theme xmlns:a="http://schemas.openxmlformats.org/drawingml/2006/main" name="ThemeSPIDAL">
  <a:themeElements>
    <a:clrScheme name="Custom 2">
      <a:dk1>
        <a:srgbClr val="000000"/>
      </a:dk1>
      <a:lt1>
        <a:srgbClr val="FFFFFF"/>
      </a:lt1>
      <a:dk2>
        <a:srgbClr val="F8F3D2"/>
      </a:dk2>
      <a:lt2>
        <a:srgbClr val="B0B2B4"/>
      </a:lt2>
      <a:accent1>
        <a:srgbClr val="8E0C33"/>
      </a:accent1>
      <a:accent2>
        <a:srgbClr val="6D6E70"/>
      </a:accent2>
      <a:accent3>
        <a:srgbClr val="FFFFFF"/>
      </a:accent3>
      <a:accent4>
        <a:srgbClr val="000000"/>
      </a:accent4>
      <a:accent5>
        <a:srgbClr val="BFAAAA"/>
      </a:accent5>
      <a:accent6>
        <a:srgbClr val="626365"/>
      </a:accent6>
      <a:hlink>
        <a:srgbClr val="8E0C33"/>
      </a:hlink>
      <a:folHlink>
        <a:srgbClr val="6D6E7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9F3D3"/>
        </a:lt1>
        <a:dk2>
          <a:srgbClr val="F8F3D2"/>
        </a:dk2>
        <a:lt2>
          <a:srgbClr val="B0B2B4"/>
        </a:lt2>
        <a:accent1>
          <a:srgbClr val="7D110C"/>
        </a:accent1>
        <a:accent2>
          <a:srgbClr val="6D6E70"/>
        </a:accent2>
        <a:accent3>
          <a:srgbClr val="FBF8E6"/>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SPIDAL" id="{7C01B97D-DF9F-4123-89DC-28F1F97B60D5}" vid="{A1043A46-8E94-4D5C-8449-A0EFCB42922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ThemeSPIDAL</Template>
  <TotalTime>31200</TotalTime>
  <Words>2560</Words>
  <Application>Microsoft Office PowerPoint</Application>
  <PresentationFormat>On-screen Show (4:3)</PresentationFormat>
  <Paragraphs>296</Paragraphs>
  <Slides>56</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ＭＳ Ｐゴシック</vt:lpstr>
      <vt:lpstr>Arial</vt:lpstr>
      <vt:lpstr>Calibri</vt:lpstr>
      <vt:lpstr>Cambria</vt:lpstr>
      <vt:lpstr>Franklin Gothic Medium</vt:lpstr>
      <vt:lpstr>MS Mincho</vt:lpstr>
      <vt:lpstr>Symbol</vt:lpstr>
      <vt:lpstr>Times New Roman</vt:lpstr>
      <vt:lpstr>Wingdings</vt:lpstr>
      <vt:lpstr>ThemeSPIDAL</vt:lpstr>
      <vt:lpstr>PowerPoint Presentation</vt:lpstr>
      <vt:lpstr>Deterministic Annealing Algorithms</vt:lpstr>
      <vt:lpstr>Some Motivation</vt:lpstr>
      <vt:lpstr>(Deterministic) Annealing</vt:lpstr>
      <vt:lpstr>General Features of DA</vt:lpstr>
      <vt:lpstr>Math of Deterministic Annealing</vt:lpstr>
      <vt:lpstr>Some Uses of Deterministic Annealing DA</vt:lpstr>
      <vt:lpstr>Clusters v. Regions</vt:lpstr>
      <vt:lpstr>Some Problems we are working on</vt:lpstr>
      <vt:lpstr>PowerPoint Presentation</vt:lpstr>
      <vt:lpstr>PowerPoint Presentation</vt:lpstr>
      <vt:lpstr>Examples of current DA algorithms: LCMS</vt:lpstr>
      <vt:lpstr>Background on LC-MS</vt:lpstr>
      <vt:lpstr>Proteomics 2D DA Clustering T= 25000  with 60 Clusters (will be 30,000 at T=0.025)</vt:lpstr>
      <vt:lpstr>The brownish triangles are “sponge” (soaks up trash)  peaks outside any cluster.  The colored hexagons are peaks inside clusters with the white hexagons being determined cluster center</vt:lpstr>
      <vt:lpstr>Continuous Clustering</vt:lpstr>
      <vt:lpstr>Trimmed Clustering</vt:lpstr>
      <vt:lpstr>Cluster Count v. Temperature for 2 Runs</vt:lpstr>
      <vt:lpstr>Simple Parallelism as in k-means</vt:lpstr>
      <vt:lpstr>Better Parallelism</vt:lpstr>
      <vt:lpstr>PowerPoint Presentation</vt:lpstr>
      <vt:lpstr>PowerPoint Presentation</vt:lpstr>
      <vt:lpstr>Metagenomics  -- Sequence clustering</vt:lpstr>
      <vt:lpstr>PowerPoint Presentation</vt:lpstr>
      <vt:lpstr>PowerPoint Presentation</vt:lpstr>
      <vt:lpstr>PowerPoint Presentation</vt:lpstr>
      <vt:lpstr>PowerPoint Presentation</vt:lpstr>
      <vt:lpstr>Metagenomics  -- Sequence clustering</vt:lpstr>
      <vt:lpstr>“Divergent” Data Sample 23 True Clusters</vt:lpstr>
      <vt:lpstr>Proteomics </vt:lpstr>
      <vt:lpstr>Protein Universe Browser for COG Sequences with a few illustrative biologically identified clusters</vt:lpstr>
      <vt:lpstr>Heatmap of biology distance (Needleman-Wunsch) vs 3D Euclidean Distances</vt:lpstr>
      <vt:lpstr>O(N2) Algorithms? </vt:lpstr>
      <vt:lpstr>Algorithm Challenges</vt:lpstr>
      <vt:lpstr>PowerPoint Presentation</vt:lpstr>
      <vt:lpstr>PowerPoint Presentation</vt:lpstr>
      <vt:lpstr>OctTree for 100K sample of Fungi</vt:lpstr>
      <vt:lpstr>Fungi Analysis</vt:lpstr>
      <vt:lpstr>Fungi Analysis</vt:lpstr>
      <vt:lpstr>Fungi -- 4 Classic Clustering Methods</vt:lpstr>
      <vt:lpstr>PowerPoint Presentation</vt:lpstr>
      <vt:lpstr>PowerPoint Presentation</vt:lpstr>
      <vt:lpstr>PowerPoint Presentation</vt:lpstr>
      <vt:lpstr>Same Species Different Locations</vt:lpstr>
      <vt:lpstr>Parallel Data Mining</vt:lpstr>
      <vt:lpstr>Parallel Data Analytics</vt:lpstr>
      <vt:lpstr>Remarks on Parallelism I</vt:lpstr>
      <vt:lpstr>Remarks on Parallelism II</vt:lpstr>
      <vt:lpstr>MDS in more detail</vt:lpstr>
      <vt:lpstr>WDA-SMACOF “Best” MDS</vt:lpstr>
      <vt:lpstr>Original Timing Tests on  WDA SMACOF now called DA-MDS</vt:lpstr>
      <vt:lpstr>WDA-SMACOF (DA-MDS) Timing</vt:lpstr>
      <vt:lpstr>Spherical Phylogram</vt:lpstr>
      <vt:lpstr>Spherical Phylograms</vt:lpstr>
      <vt:lpstr>Quality of 3D Phylogenetic Tree</vt:lpstr>
      <vt:lpstr>Summary</vt:lpstr>
    </vt:vector>
  </TitlesOfParts>
  <Company>Indiana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Information Technology and The Indiana University School of Informatics</dc:title>
  <dc:creator>Neal Moore</dc:creator>
  <cp:lastModifiedBy>Geoffrey Fox</cp:lastModifiedBy>
  <cp:revision>677</cp:revision>
  <cp:lastPrinted>2009-05-27T19:00:23Z</cp:lastPrinted>
  <dcterms:created xsi:type="dcterms:W3CDTF">2011-04-26T20:44:01Z</dcterms:created>
  <dcterms:modified xsi:type="dcterms:W3CDTF">2017-02-08T02:45:23Z</dcterms:modified>
</cp:coreProperties>
</file>