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93" r:id="rId2"/>
    <p:sldId id="352" r:id="rId3"/>
    <p:sldId id="400" r:id="rId4"/>
    <p:sldId id="401" r:id="rId5"/>
    <p:sldId id="402" r:id="rId6"/>
    <p:sldId id="354" r:id="rId7"/>
    <p:sldId id="370" r:id="rId8"/>
    <p:sldId id="393" r:id="rId9"/>
    <p:sldId id="379" r:id="rId10"/>
    <p:sldId id="358" r:id="rId11"/>
    <p:sldId id="360" r:id="rId12"/>
    <p:sldId id="361" r:id="rId13"/>
    <p:sldId id="362" r:id="rId14"/>
    <p:sldId id="364" r:id="rId15"/>
    <p:sldId id="376" r:id="rId16"/>
    <p:sldId id="377" r:id="rId17"/>
    <p:sldId id="371" r:id="rId18"/>
    <p:sldId id="367" r:id="rId19"/>
    <p:sldId id="368" r:id="rId20"/>
    <p:sldId id="369" r:id="rId21"/>
    <p:sldId id="372" r:id="rId22"/>
    <p:sldId id="366" r:id="rId23"/>
    <p:sldId id="311" r:id="rId24"/>
    <p:sldId id="314" r:id="rId25"/>
    <p:sldId id="315" r:id="rId26"/>
    <p:sldId id="373" r:id="rId27"/>
    <p:sldId id="305" r:id="rId28"/>
    <p:sldId id="299" r:id="rId29"/>
    <p:sldId id="285" r:id="rId30"/>
    <p:sldId id="286" r:id="rId31"/>
    <p:sldId id="333" r:id="rId32"/>
    <p:sldId id="378" r:id="rId33"/>
    <p:sldId id="321" r:id="rId34"/>
    <p:sldId id="318" r:id="rId35"/>
    <p:sldId id="319" r:id="rId36"/>
    <p:sldId id="320" r:id="rId37"/>
    <p:sldId id="322" r:id="rId38"/>
    <p:sldId id="395" r:id="rId39"/>
    <p:sldId id="396" r:id="rId40"/>
    <p:sldId id="397" r:id="rId41"/>
    <p:sldId id="398" r:id="rId42"/>
    <p:sldId id="399" r:id="rId43"/>
    <p:sldId id="381" r:id="rId44"/>
    <p:sldId id="384" r:id="rId45"/>
    <p:sldId id="385" r:id="rId46"/>
    <p:sldId id="383" r:id="rId47"/>
    <p:sldId id="387" r:id="rId48"/>
    <p:sldId id="386" r:id="rId49"/>
    <p:sldId id="394" r:id="rId50"/>
    <p:sldId id="388" r:id="rId51"/>
    <p:sldId id="389" r:id="rId52"/>
    <p:sldId id="390" r:id="rId53"/>
    <p:sldId id="391" r:id="rId54"/>
    <p:sldId id="392" r:id="rId55"/>
    <p:sldId id="346" r:id="rId56"/>
    <p:sldId id="347" r:id="rId57"/>
    <p:sldId id="348" r:id="rId58"/>
    <p:sldId id="349" r:id="rId59"/>
    <p:sldId id="350" r:id="rId60"/>
    <p:sldId id="351" r:id="rId61"/>
    <p:sldId id="287" r:id="rId62"/>
  </p:sldIdLst>
  <p:sldSz cx="9144000" cy="6858000" type="screen4x3"/>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3" autoAdjust="0"/>
    <p:restoredTop sz="94660"/>
  </p:normalViewPr>
  <p:slideViewPr>
    <p:cSldViewPr snapToGrid="0">
      <p:cViewPr varScale="1">
        <p:scale>
          <a:sx n="101" d="100"/>
          <a:sy n="101" d="100"/>
        </p:scale>
        <p:origin x="8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offrey%20Fox\Desktop\PynePaper\NewPyn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8725061170007E-2"/>
          <c:y val="9.8575910543898457E-2"/>
          <c:w val="0.83438136590629919"/>
          <c:h val="0.74535526954707443"/>
        </c:manualLayout>
      </c:layout>
      <c:scatterChart>
        <c:scatterStyle val="lineMarker"/>
        <c:varyColors val="0"/>
        <c:ser>
          <c:idx val="0"/>
          <c:order val="0"/>
          <c:tx>
            <c:v>DAVS(2)</c:v>
          </c:tx>
          <c:spPr>
            <a:ln w="28575" cap="rnd">
              <a:noFill/>
              <a:round/>
            </a:ln>
            <a:effectLst/>
          </c:spPr>
          <c:marker>
            <c:symbol val="circle"/>
            <c:size val="5"/>
            <c:spPr>
              <a:solidFill>
                <a:schemeClr val="accent1"/>
              </a:solidFill>
              <a:ln w="9525">
                <a:solidFill>
                  <a:schemeClr val="accent1"/>
                </a:solidFill>
              </a:ln>
              <a:effectLst/>
            </c:spPr>
          </c:marker>
          <c:xVal>
            <c:numRef>
              <c:f>Issues!$B$10:$B$513</c:f>
              <c:numCache>
                <c:formatCode>0.00E+00</c:formatCode>
                <c:ptCount val="504"/>
                <c:pt idx="0">
                  <c:v>522010</c:v>
                </c:pt>
                <c:pt idx="1">
                  <c:v>409560</c:v>
                </c:pt>
                <c:pt idx="2">
                  <c:v>379460</c:v>
                </c:pt>
                <c:pt idx="3">
                  <c:v>351570</c:v>
                </c:pt>
                <c:pt idx="4">
                  <c:v>325730</c:v>
                </c:pt>
                <c:pt idx="5">
                  <c:v>301780</c:v>
                </c:pt>
                <c:pt idx="6">
                  <c:v>279600</c:v>
                </c:pt>
                <c:pt idx="7">
                  <c:v>259050</c:v>
                </c:pt>
                <c:pt idx="8">
                  <c:v>240010</c:v>
                </c:pt>
                <c:pt idx="9">
                  <c:v>222370</c:v>
                </c:pt>
                <c:pt idx="10">
                  <c:v>206020</c:v>
                </c:pt>
                <c:pt idx="11">
                  <c:v>190880</c:v>
                </c:pt>
                <c:pt idx="12">
                  <c:v>176850</c:v>
                </c:pt>
                <c:pt idx="13">
                  <c:v>163850</c:v>
                </c:pt>
                <c:pt idx="14">
                  <c:v>151810</c:v>
                </c:pt>
                <c:pt idx="15">
                  <c:v>140650</c:v>
                </c:pt>
                <c:pt idx="16">
                  <c:v>130310</c:v>
                </c:pt>
                <c:pt idx="17">
                  <c:v>120730</c:v>
                </c:pt>
                <c:pt idx="18">
                  <c:v>111860</c:v>
                </c:pt>
                <c:pt idx="19">
                  <c:v>103640</c:v>
                </c:pt>
                <c:pt idx="20">
                  <c:v>96017</c:v>
                </c:pt>
                <c:pt idx="21">
                  <c:v>88960</c:v>
                </c:pt>
                <c:pt idx="22">
                  <c:v>82421</c:v>
                </c:pt>
                <c:pt idx="23">
                  <c:v>76363</c:v>
                </c:pt>
                <c:pt idx="24">
                  <c:v>70750</c:v>
                </c:pt>
                <c:pt idx="25">
                  <c:v>65549</c:v>
                </c:pt>
                <c:pt idx="26">
                  <c:v>60731</c:v>
                </c:pt>
                <c:pt idx="27">
                  <c:v>56267</c:v>
                </c:pt>
                <c:pt idx="28">
                  <c:v>52131</c:v>
                </c:pt>
                <c:pt idx="29">
                  <c:v>48299</c:v>
                </c:pt>
                <c:pt idx="30">
                  <c:v>44749</c:v>
                </c:pt>
                <c:pt idx="31">
                  <c:v>41460</c:v>
                </c:pt>
                <c:pt idx="32">
                  <c:v>38413</c:v>
                </c:pt>
                <c:pt idx="33">
                  <c:v>35589</c:v>
                </c:pt>
                <c:pt idx="34">
                  <c:v>32973</c:v>
                </c:pt>
                <c:pt idx="35">
                  <c:v>30549</c:v>
                </c:pt>
                <c:pt idx="36">
                  <c:v>28304</c:v>
                </c:pt>
                <c:pt idx="37">
                  <c:v>26224</c:v>
                </c:pt>
                <c:pt idx="38">
                  <c:v>24296</c:v>
                </c:pt>
                <c:pt idx="39">
                  <c:v>22510</c:v>
                </c:pt>
                <c:pt idx="40">
                  <c:v>20856</c:v>
                </c:pt>
                <c:pt idx="41">
                  <c:v>19323</c:v>
                </c:pt>
                <c:pt idx="42">
                  <c:v>17902</c:v>
                </c:pt>
                <c:pt idx="43">
                  <c:v>16586</c:v>
                </c:pt>
                <c:pt idx="44">
                  <c:v>15367</c:v>
                </c:pt>
                <c:pt idx="45">
                  <c:v>14238</c:v>
                </c:pt>
                <c:pt idx="46">
                  <c:v>13191</c:v>
                </c:pt>
                <c:pt idx="47">
                  <c:v>12222</c:v>
                </c:pt>
                <c:pt idx="48">
                  <c:v>11323</c:v>
                </c:pt>
                <c:pt idx="49">
                  <c:v>10491</c:v>
                </c:pt>
                <c:pt idx="50">
                  <c:v>9719.7999999999993</c:v>
                </c:pt>
                <c:pt idx="51">
                  <c:v>9005.4</c:v>
                </c:pt>
                <c:pt idx="52">
                  <c:v>8343.4</c:v>
                </c:pt>
                <c:pt idx="53">
                  <c:v>7730.2</c:v>
                </c:pt>
                <c:pt idx="54">
                  <c:v>7162</c:v>
                </c:pt>
                <c:pt idx="55">
                  <c:v>6635.5</c:v>
                </c:pt>
                <c:pt idx="56">
                  <c:v>6147.8</c:v>
                </c:pt>
                <c:pt idx="57">
                  <c:v>5695.9</c:v>
                </c:pt>
                <c:pt idx="58">
                  <c:v>5277.2</c:v>
                </c:pt>
                <c:pt idx="59">
                  <c:v>4889.3</c:v>
                </c:pt>
                <c:pt idx="60">
                  <c:v>4530</c:v>
                </c:pt>
                <c:pt idx="61">
                  <c:v>4197</c:v>
                </c:pt>
                <c:pt idx="62">
                  <c:v>3888.5</c:v>
                </c:pt>
                <c:pt idx="63">
                  <c:v>3602.7</c:v>
                </c:pt>
                <c:pt idx="64">
                  <c:v>3337.9</c:v>
                </c:pt>
                <c:pt idx="65">
                  <c:v>3092.5</c:v>
                </c:pt>
                <c:pt idx="66">
                  <c:v>2865.2</c:v>
                </c:pt>
                <c:pt idx="67">
                  <c:v>2654.6</c:v>
                </c:pt>
                <c:pt idx="68">
                  <c:v>2459.5</c:v>
                </c:pt>
                <c:pt idx="69">
                  <c:v>2278.6999999999998</c:v>
                </c:pt>
                <c:pt idx="70">
                  <c:v>2111.1999999999998</c:v>
                </c:pt>
                <c:pt idx="71">
                  <c:v>1956</c:v>
                </c:pt>
                <c:pt idx="72">
                  <c:v>1812.2</c:v>
                </c:pt>
                <c:pt idx="73">
                  <c:v>1679</c:v>
                </c:pt>
                <c:pt idx="74">
                  <c:v>1555.6</c:v>
                </c:pt>
                <c:pt idx="75">
                  <c:v>1441.3</c:v>
                </c:pt>
                <c:pt idx="76">
                  <c:v>1335.3</c:v>
                </c:pt>
                <c:pt idx="77">
                  <c:v>1237.2</c:v>
                </c:pt>
                <c:pt idx="78">
                  <c:v>1146.2</c:v>
                </c:pt>
                <c:pt idx="79">
                  <c:v>1062</c:v>
                </c:pt>
                <c:pt idx="80">
                  <c:v>983.93</c:v>
                </c:pt>
                <c:pt idx="81">
                  <c:v>911.61</c:v>
                </c:pt>
                <c:pt idx="82">
                  <c:v>844.6</c:v>
                </c:pt>
                <c:pt idx="83">
                  <c:v>782.52</c:v>
                </c:pt>
                <c:pt idx="84">
                  <c:v>725</c:v>
                </c:pt>
                <c:pt idx="85">
                  <c:v>671.71</c:v>
                </c:pt>
                <c:pt idx="86">
                  <c:v>622.34</c:v>
                </c:pt>
                <c:pt idx="87">
                  <c:v>576.59</c:v>
                </c:pt>
                <c:pt idx="88">
                  <c:v>534.21</c:v>
                </c:pt>
                <c:pt idx="89">
                  <c:v>494.95</c:v>
                </c:pt>
                <c:pt idx="90">
                  <c:v>458.57</c:v>
                </c:pt>
                <c:pt idx="91">
                  <c:v>424.86</c:v>
                </c:pt>
                <c:pt idx="92">
                  <c:v>393.63</c:v>
                </c:pt>
                <c:pt idx="93">
                  <c:v>364.7</c:v>
                </c:pt>
                <c:pt idx="94">
                  <c:v>337.89</c:v>
                </c:pt>
                <c:pt idx="95">
                  <c:v>313.05</c:v>
                </c:pt>
                <c:pt idx="96">
                  <c:v>290.04000000000002</c:v>
                </c:pt>
                <c:pt idx="97">
                  <c:v>268.72000000000003</c:v>
                </c:pt>
                <c:pt idx="98">
                  <c:v>248.97</c:v>
                </c:pt>
                <c:pt idx="99">
                  <c:v>230.67</c:v>
                </c:pt>
                <c:pt idx="100">
                  <c:v>213.72</c:v>
                </c:pt>
                <c:pt idx="101">
                  <c:v>198.01</c:v>
                </c:pt>
                <c:pt idx="102">
                  <c:v>183.45</c:v>
                </c:pt>
                <c:pt idx="103">
                  <c:v>169.97</c:v>
                </c:pt>
                <c:pt idx="104">
                  <c:v>157.47</c:v>
                </c:pt>
                <c:pt idx="105">
                  <c:v>145.9</c:v>
                </c:pt>
                <c:pt idx="106">
                  <c:v>135.18</c:v>
                </c:pt>
                <c:pt idx="107">
                  <c:v>125.24</c:v>
                </c:pt>
                <c:pt idx="108">
                  <c:v>116.03</c:v>
                </c:pt>
                <c:pt idx="109">
                  <c:v>107.51</c:v>
                </c:pt>
                <c:pt idx="110">
                  <c:v>99.602999999999994</c:v>
                </c:pt>
                <c:pt idx="111">
                  <c:v>92.281999999999996</c:v>
                </c:pt>
                <c:pt idx="112">
                  <c:v>85.498999999999995</c:v>
                </c:pt>
                <c:pt idx="113">
                  <c:v>79.213999999999999</c:v>
                </c:pt>
                <c:pt idx="114">
                  <c:v>73.391999999999996</c:v>
                </c:pt>
                <c:pt idx="115">
                  <c:v>67.997</c:v>
                </c:pt>
                <c:pt idx="116">
                  <c:v>62.999000000000002</c:v>
                </c:pt>
                <c:pt idx="117">
                  <c:v>58.368000000000002</c:v>
                </c:pt>
                <c:pt idx="118">
                  <c:v>54.078000000000003</c:v>
                </c:pt>
                <c:pt idx="119">
                  <c:v>50.103000000000002</c:v>
                </c:pt>
                <c:pt idx="120">
                  <c:v>46.42</c:v>
                </c:pt>
                <c:pt idx="121">
                  <c:v>43.008000000000003</c:v>
                </c:pt>
                <c:pt idx="122">
                  <c:v>39.847000000000001</c:v>
                </c:pt>
                <c:pt idx="123">
                  <c:v>36.917999999999999</c:v>
                </c:pt>
                <c:pt idx="124">
                  <c:v>34.204000000000001</c:v>
                </c:pt>
                <c:pt idx="125">
                  <c:v>31.69</c:v>
                </c:pt>
                <c:pt idx="126">
                  <c:v>29.832999999999998</c:v>
                </c:pt>
                <c:pt idx="127">
                  <c:v>29.27</c:v>
                </c:pt>
                <c:pt idx="128">
                  <c:v>28.716999999999999</c:v>
                </c:pt>
                <c:pt idx="129">
                  <c:v>28.175000000000001</c:v>
                </c:pt>
                <c:pt idx="130">
                  <c:v>27.641999999999999</c:v>
                </c:pt>
                <c:pt idx="131">
                  <c:v>27.12</c:v>
                </c:pt>
                <c:pt idx="132">
                  <c:v>26.608000000000001</c:v>
                </c:pt>
                <c:pt idx="133">
                  <c:v>26.106000000000002</c:v>
                </c:pt>
                <c:pt idx="134">
                  <c:v>25.611999999999998</c:v>
                </c:pt>
                <c:pt idx="135">
                  <c:v>25.129000000000001</c:v>
                </c:pt>
                <c:pt idx="136">
                  <c:v>24.654</c:v>
                </c:pt>
                <c:pt idx="137">
                  <c:v>24.187999999999999</c:v>
                </c:pt>
                <c:pt idx="138">
                  <c:v>23.731999999999999</c:v>
                </c:pt>
                <c:pt idx="139">
                  <c:v>23.283000000000001</c:v>
                </c:pt>
                <c:pt idx="140">
                  <c:v>22.844000000000001</c:v>
                </c:pt>
                <c:pt idx="141">
                  <c:v>22.411999999999999</c:v>
                </c:pt>
                <c:pt idx="142">
                  <c:v>21.989000000000001</c:v>
                </c:pt>
                <c:pt idx="143">
                  <c:v>21.573</c:v>
                </c:pt>
                <c:pt idx="144">
                  <c:v>21.166</c:v>
                </c:pt>
                <c:pt idx="145">
                  <c:v>20.765999999999998</c:v>
                </c:pt>
                <c:pt idx="146">
                  <c:v>20.373999999999999</c:v>
                </c:pt>
                <c:pt idx="147">
                  <c:v>19.989000000000001</c:v>
                </c:pt>
                <c:pt idx="148">
                  <c:v>19.611999999999998</c:v>
                </c:pt>
                <c:pt idx="149">
                  <c:v>19.241</c:v>
                </c:pt>
                <c:pt idx="150">
                  <c:v>18.878</c:v>
                </c:pt>
                <c:pt idx="151">
                  <c:v>18.521000000000001</c:v>
                </c:pt>
                <c:pt idx="152">
                  <c:v>18.170999999999999</c:v>
                </c:pt>
                <c:pt idx="153">
                  <c:v>17.827999999999999</c:v>
                </c:pt>
                <c:pt idx="154">
                  <c:v>17.491</c:v>
                </c:pt>
                <c:pt idx="155">
                  <c:v>17.161000000000001</c:v>
                </c:pt>
                <c:pt idx="156">
                  <c:v>16.837</c:v>
                </c:pt>
                <c:pt idx="157">
                  <c:v>16.518999999999998</c:v>
                </c:pt>
                <c:pt idx="158">
                  <c:v>16.207000000000001</c:v>
                </c:pt>
                <c:pt idx="159">
                  <c:v>15.901</c:v>
                </c:pt>
                <c:pt idx="160">
                  <c:v>15.6</c:v>
                </c:pt>
                <c:pt idx="161">
                  <c:v>15.305999999999999</c:v>
                </c:pt>
                <c:pt idx="162">
                  <c:v>15.016999999999999</c:v>
                </c:pt>
                <c:pt idx="163">
                  <c:v>14.733000000000001</c:v>
                </c:pt>
                <c:pt idx="164">
                  <c:v>14.455</c:v>
                </c:pt>
                <c:pt idx="165">
                  <c:v>14.182</c:v>
                </c:pt>
                <c:pt idx="166">
                  <c:v>13.914</c:v>
                </c:pt>
                <c:pt idx="167">
                  <c:v>13.651</c:v>
                </c:pt>
                <c:pt idx="168">
                  <c:v>13.393000000000001</c:v>
                </c:pt>
                <c:pt idx="169">
                  <c:v>13.14</c:v>
                </c:pt>
                <c:pt idx="170">
                  <c:v>12.891999999999999</c:v>
                </c:pt>
                <c:pt idx="171">
                  <c:v>12.648999999999999</c:v>
                </c:pt>
                <c:pt idx="172">
                  <c:v>12.41</c:v>
                </c:pt>
                <c:pt idx="173">
                  <c:v>12.175000000000001</c:v>
                </c:pt>
                <c:pt idx="174">
                  <c:v>11.945</c:v>
                </c:pt>
                <c:pt idx="175">
                  <c:v>11.72</c:v>
                </c:pt>
                <c:pt idx="176">
                  <c:v>11.497999999999999</c:v>
                </c:pt>
                <c:pt idx="177">
                  <c:v>11.281000000000001</c:v>
                </c:pt>
                <c:pt idx="178">
                  <c:v>11.068</c:v>
                </c:pt>
                <c:pt idx="179">
                  <c:v>10.859</c:v>
                </c:pt>
                <c:pt idx="180">
                  <c:v>10.654</c:v>
                </c:pt>
                <c:pt idx="181">
                  <c:v>10.452999999999999</c:v>
                </c:pt>
                <c:pt idx="182">
                  <c:v>10.255000000000001</c:v>
                </c:pt>
                <c:pt idx="183">
                  <c:v>10.061999999999999</c:v>
                </c:pt>
                <c:pt idx="184">
                  <c:v>9.8716000000000008</c:v>
                </c:pt>
                <c:pt idx="185">
                  <c:v>9.6851000000000003</c:v>
                </c:pt>
                <c:pt idx="186">
                  <c:v>9.5022000000000002</c:v>
                </c:pt>
                <c:pt idx="187">
                  <c:v>9.3226999999999993</c:v>
                </c:pt>
                <c:pt idx="188">
                  <c:v>9.1465999999999994</c:v>
                </c:pt>
                <c:pt idx="189">
                  <c:v>8.9738000000000007</c:v>
                </c:pt>
                <c:pt idx="190">
                  <c:v>8.8043999999999993</c:v>
                </c:pt>
                <c:pt idx="191">
                  <c:v>8.6380999999999997</c:v>
                </c:pt>
                <c:pt idx="192">
                  <c:v>8.4748999999999999</c:v>
                </c:pt>
                <c:pt idx="193">
                  <c:v>8.3148</c:v>
                </c:pt>
                <c:pt idx="194">
                  <c:v>8.1577999999999999</c:v>
                </c:pt>
                <c:pt idx="195">
                  <c:v>8.0037000000000003</c:v>
                </c:pt>
                <c:pt idx="196">
                  <c:v>7.8525</c:v>
                </c:pt>
                <c:pt idx="197">
                  <c:v>7.7042000000000002</c:v>
                </c:pt>
                <c:pt idx="198">
                  <c:v>7.5587</c:v>
                </c:pt>
                <c:pt idx="199">
                  <c:v>7.4158999999999997</c:v>
                </c:pt>
                <c:pt idx="200">
                  <c:v>7.2759</c:v>
                </c:pt>
                <c:pt idx="201">
                  <c:v>7.1383999999999999</c:v>
                </c:pt>
                <c:pt idx="202">
                  <c:v>7.0035999999999996</c:v>
                </c:pt>
                <c:pt idx="203">
                  <c:v>6.8712999999999997</c:v>
                </c:pt>
                <c:pt idx="204">
                  <c:v>6.7415000000000003</c:v>
                </c:pt>
                <c:pt idx="205">
                  <c:v>6.6142000000000003</c:v>
                </c:pt>
                <c:pt idx="206">
                  <c:v>6.4893000000000001</c:v>
                </c:pt>
                <c:pt idx="207">
                  <c:v>6.3666999999999998</c:v>
                </c:pt>
                <c:pt idx="208">
                  <c:v>6.2465000000000002</c:v>
                </c:pt>
                <c:pt idx="209">
                  <c:v>6.1284999999999998</c:v>
                </c:pt>
                <c:pt idx="210">
                  <c:v>6.0126999999999997</c:v>
                </c:pt>
                <c:pt idx="211">
                  <c:v>5.8992000000000004</c:v>
                </c:pt>
                <c:pt idx="212">
                  <c:v>5.7877000000000001</c:v>
                </c:pt>
                <c:pt idx="213">
                  <c:v>5.6783999999999999</c:v>
                </c:pt>
                <c:pt idx="214">
                  <c:v>5.5712000000000002</c:v>
                </c:pt>
                <c:pt idx="215">
                  <c:v>5.4659000000000004</c:v>
                </c:pt>
                <c:pt idx="216">
                  <c:v>5.3627000000000002</c:v>
                </c:pt>
                <c:pt idx="217">
                  <c:v>5.2614000000000001</c:v>
                </c:pt>
                <c:pt idx="218">
                  <c:v>5.1619999999999999</c:v>
                </c:pt>
                <c:pt idx="219">
                  <c:v>5.0644999999999998</c:v>
                </c:pt>
                <c:pt idx="220">
                  <c:v>4.9688999999999997</c:v>
                </c:pt>
                <c:pt idx="221">
                  <c:v>4.875</c:v>
                </c:pt>
                <c:pt idx="222">
                  <c:v>4.7828999999999997</c:v>
                </c:pt>
                <c:pt idx="223">
                  <c:v>4.6925999999999997</c:v>
                </c:pt>
                <c:pt idx="224">
                  <c:v>4.6040000000000001</c:v>
                </c:pt>
                <c:pt idx="225">
                  <c:v>4.5170000000000003</c:v>
                </c:pt>
                <c:pt idx="226">
                  <c:v>4.4317000000000002</c:v>
                </c:pt>
                <c:pt idx="227">
                  <c:v>4.3479999999999999</c:v>
                </c:pt>
                <c:pt idx="228">
                  <c:v>4.2659000000000002</c:v>
                </c:pt>
                <c:pt idx="229">
                  <c:v>4.1852999999999998</c:v>
                </c:pt>
                <c:pt idx="230">
                  <c:v>4.1062000000000003</c:v>
                </c:pt>
                <c:pt idx="231">
                  <c:v>4.0286999999999997</c:v>
                </c:pt>
                <c:pt idx="232">
                  <c:v>3.9525999999999999</c:v>
                </c:pt>
                <c:pt idx="233">
                  <c:v>3.8778999999999999</c:v>
                </c:pt>
                <c:pt idx="234">
                  <c:v>3.8047</c:v>
                </c:pt>
                <c:pt idx="235">
                  <c:v>3.7328000000000001</c:v>
                </c:pt>
                <c:pt idx="236">
                  <c:v>3.6623000000000001</c:v>
                </c:pt>
                <c:pt idx="237">
                  <c:v>3.5931000000000002</c:v>
                </c:pt>
                <c:pt idx="238">
                  <c:v>3.5253000000000001</c:v>
                </c:pt>
                <c:pt idx="239">
                  <c:v>3.4586999999999999</c:v>
                </c:pt>
                <c:pt idx="240">
                  <c:v>3.3934000000000002</c:v>
                </c:pt>
                <c:pt idx="241">
                  <c:v>3.3292999999999999</c:v>
                </c:pt>
                <c:pt idx="242">
                  <c:v>3.2664</c:v>
                </c:pt>
                <c:pt idx="243">
                  <c:v>3.2046999999999999</c:v>
                </c:pt>
                <c:pt idx="244">
                  <c:v>3.1442000000000001</c:v>
                </c:pt>
                <c:pt idx="245">
                  <c:v>3.0848</c:v>
                </c:pt>
                <c:pt idx="246">
                  <c:v>3.0265</c:v>
                </c:pt>
                <c:pt idx="247">
                  <c:v>2.9693999999999998</c:v>
                </c:pt>
                <c:pt idx="248">
                  <c:v>2.9133</c:v>
                </c:pt>
                <c:pt idx="249">
                  <c:v>2.8582000000000001</c:v>
                </c:pt>
                <c:pt idx="250">
                  <c:v>2.8043</c:v>
                </c:pt>
                <c:pt idx="251">
                  <c:v>2.7513000000000001</c:v>
                </c:pt>
                <c:pt idx="252">
                  <c:v>2.6993</c:v>
                </c:pt>
                <c:pt idx="253">
                  <c:v>2.6482999999999999</c:v>
                </c:pt>
                <c:pt idx="254">
                  <c:v>2.5983000000000001</c:v>
                </c:pt>
                <c:pt idx="255">
                  <c:v>2.5491999999999999</c:v>
                </c:pt>
                <c:pt idx="256">
                  <c:v>2.5011000000000001</c:v>
                </c:pt>
                <c:pt idx="257">
                  <c:v>2.4539</c:v>
                </c:pt>
                <c:pt idx="258">
                  <c:v>2.4075000000000002</c:v>
                </c:pt>
                <c:pt idx="259">
                  <c:v>2.3620000000000001</c:v>
                </c:pt>
                <c:pt idx="260">
                  <c:v>2.3174000000000001</c:v>
                </c:pt>
                <c:pt idx="261">
                  <c:v>2.2736000000000001</c:v>
                </c:pt>
                <c:pt idx="262">
                  <c:v>2.2307000000000001</c:v>
                </c:pt>
                <c:pt idx="263">
                  <c:v>2.1886000000000001</c:v>
                </c:pt>
                <c:pt idx="264">
                  <c:v>2.1472000000000002</c:v>
                </c:pt>
                <c:pt idx="265">
                  <c:v>2.1067</c:v>
                </c:pt>
                <c:pt idx="266">
                  <c:v>2.0669</c:v>
                </c:pt>
                <c:pt idx="267">
                  <c:v>2.0278</c:v>
                </c:pt>
                <c:pt idx="268">
                  <c:v>1.9895</c:v>
                </c:pt>
                <c:pt idx="269">
                  <c:v>1.952</c:v>
                </c:pt>
                <c:pt idx="270">
                  <c:v>1.9151</c:v>
                </c:pt>
                <c:pt idx="271">
                  <c:v>1.8789</c:v>
                </c:pt>
                <c:pt idx="272">
                  <c:v>1.8433999999999999</c:v>
                </c:pt>
                <c:pt idx="273">
                  <c:v>1.8086</c:v>
                </c:pt>
                <c:pt idx="274">
                  <c:v>1.7745</c:v>
                </c:pt>
                <c:pt idx="275">
                  <c:v>1.7408999999999999</c:v>
                </c:pt>
                <c:pt idx="276">
                  <c:v>1.7081</c:v>
                </c:pt>
                <c:pt idx="277">
                  <c:v>1.6758</c:v>
                </c:pt>
                <c:pt idx="278">
                  <c:v>1.6440999999999999</c:v>
                </c:pt>
                <c:pt idx="279">
                  <c:v>1.6131</c:v>
                </c:pt>
                <c:pt idx="280">
                  <c:v>1.5826</c:v>
                </c:pt>
                <c:pt idx="281">
                  <c:v>1.5527</c:v>
                </c:pt>
                <c:pt idx="282">
                  <c:v>1.5234000000000001</c:v>
                </c:pt>
                <c:pt idx="283">
                  <c:v>1.4945999999999999</c:v>
                </c:pt>
                <c:pt idx="284">
                  <c:v>1.4663999999999999</c:v>
                </c:pt>
                <c:pt idx="285">
                  <c:v>1.4387000000000001</c:v>
                </c:pt>
                <c:pt idx="286">
                  <c:v>1.4115</c:v>
                </c:pt>
                <c:pt idx="287">
                  <c:v>1.3849</c:v>
                </c:pt>
                <c:pt idx="288">
                  <c:v>1.3587</c:v>
                </c:pt>
                <c:pt idx="289">
                  <c:v>1.333</c:v>
                </c:pt>
                <c:pt idx="290">
                  <c:v>1.3079000000000001</c:v>
                </c:pt>
                <c:pt idx="291">
                  <c:v>1.2831999999999999</c:v>
                </c:pt>
                <c:pt idx="292">
                  <c:v>1.2588999999999999</c:v>
                </c:pt>
                <c:pt idx="293">
                  <c:v>1.2352000000000001</c:v>
                </c:pt>
                <c:pt idx="294">
                  <c:v>1.2118</c:v>
                </c:pt>
                <c:pt idx="295">
                  <c:v>1.1889000000000001</c:v>
                </c:pt>
                <c:pt idx="296">
                  <c:v>1.1665000000000001</c:v>
                </c:pt>
                <c:pt idx="297">
                  <c:v>1.1444000000000001</c:v>
                </c:pt>
                <c:pt idx="298">
                  <c:v>1.1228</c:v>
                </c:pt>
                <c:pt idx="299">
                  <c:v>1.1015999999999999</c:v>
                </c:pt>
                <c:pt idx="300">
                  <c:v>1.0808</c:v>
                </c:pt>
                <c:pt idx="301">
                  <c:v>1.0604</c:v>
                </c:pt>
                <c:pt idx="302">
                  <c:v>1.0404</c:v>
                </c:pt>
                <c:pt idx="303">
                  <c:v>1.0206999999999999</c:v>
                </c:pt>
                <c:pt idx="304">
                  <c:v>1.0014000000000001</c:v>
                </c:pt>
                <c:pt idx="305">
                  <c:v>0.98253000000000001</c:v>
                </c:pt>
                <c:pt idx="306">
                  <c:v>0.96396999999999999</c:v>
                </c:pt>
                <c:pt idx="307">
                  <c:v>0.94576000000000005</c:v>
                </c:pt>
                <c:pt idx="308">
                  <c:v>0.92789999999999995</c:v>
                </c:pt>
                <c:pt idx="309">
                  <c:v>0.91037000000000001</c:v>
                </c:pt>
                <c:pt idx="310">
                  <c:v>0.89317999999999997</c:v>
                </c:pt>
                <c:pt idx="311">
                  <c:v>0.87631000000000003</c:v>
                </c:pt>
                <c:pt idx="312">
                  <c:v>0.85975999999999997</c:v>
                </c:pt>
                <c:pt idx="313">
                  <c:v>0.84352000000000005</c:v>
                </c:pt>
                <c:pt idx="314">
                  <c:v>0.82759000000000005</c:v>
                </c:pt>
                <c:pt idx="315">
                  <c:v>0.81194999999999995</c:v>
                </c:pt>
                <c:pt idx="316">
                  <c:v>0.79661999999999999</c:v>
                </c:pt>
                <c:pt idx="317">
                  <c:v>0.78156999999999999</c:v>
                </c:pt>
                <c:pt idx="318">
                  <c:v>0.76680999999999999</c:v>
                </c:pt>
                <c:pt idx="319">
                  <c:v>0.75233000000000005</c:v>
                </c:pt>
                <c:pt idx="320">
                  <c:v>0.73812</c:v>
                </c:pt>
                <c:pt idx="321">
                  <c:v>0.72418000000000005</c:v>
                </c:pt>
                <c:pt idx="322">
                  <c:v>0.71050000000000002</c:v>
                </c:pt>
                <c:pt idx="323">
                  <c:v>0.69708000000000003</c:v>
                </c:pt>
                <c:pt idx="324">
                  <c:v>0.68391000000000002</c:v>
                </c:pt>
                <c:pt idx="325">
                  <c:v>0.67098999999999998</c:v>
                </c:pt>
                <c:pt idx="326">
                  <c:v>0.65832000000000002</c:v>
                </c:pt>
                <c:pt idx="327">
                  <c:v>0.64588999999999996</c:v>
                </c:pt>
                <c:pt idx="328">
                  <c:v>0.63368999999999998</c:v>
                </c:pt>
                <c:pt idx="329">
                  <c:v>0.62172000000000005</c:v>
                </c:pt>
                <c:pt idx="330">
                  <c:v>0.60997000000000001</c:v>
                </c:pt>
                <c:pt idx="331">
                  <c:v>0.59845000000000004</c:v>
                </c:pt>
                <c:pt idx="332">
                  <c:v>0.58714999999999995</c:v>
                </c:pt>
                <c:pt idx="333">
                  <c:v>0.57606000000000002</c:v>
                </c:pt>
                <c:pt idx="334">
                  <c:v>0.56518000000000002</c:v>
                </c:pt>
                <c:pt idx="335">
                  <c:v>0.55449999999999999</c:v>
                </c:pt>
                <c:pt idx="336">
                  <c:v>0.54403000000000001</c:v>
                </c:pt>
                <c:pt idx="337">
                  <c:v>0.53376000000000001</c:v>
                </c:pt>
                <c:pt idx="338">
                  <c:v>0.52366999999999997</c:v>
                </c:pt>
                <c:pt idx="339">
                  <c:v>0.51378000000000001</c:v>
                </c:pt>
                <c:pt idx="340">
                  <c:v>0.50407999999999997</c:v>
                </c:pt>
                <c:pt idx="341">
                  <c:v>0.49456</c:v>
                </c:pt>
                <c:pt idx="342">
                  <c:v>0.48521999999999998</c:v>
                </c:pt>
                <c:pt idx="343">
                  <c:v>0.47604999999999997</c:v>
                </c:pt>
                <c:pt idx="344">
                  <c:v>0.46705999999999998</c:v>
                </c:pt>
                <c:pt idx="345">
                  <c:v>0.45823999999999998</c:v>
                </c:pt>
                <c:pt idx="346">
                  <c:v>0.44957999999999998</c:v>
                </c:pt>
                <c:pt idx="347">
                  <c:v>0.44108999999999998</c:v>
                </c:pt>
                <c:pt idx="348">
                  <c:v>0.43275999999999998</c:v>
                </c:pt>
                <c:pt idx="349">
                  <c:v>0.42459000000000002</c:v>
                </c:pt>
                <c:pt idx="350">
                  <c:v>0.41657</c:v>
                </c:pt>
                <c:pt idx="351">
                  <c:v>0.40870000000000001</c:v>
                </c:pt>
                <c:pt idx="352">
                  <c:v>0.40098</c:v>
                </c:pt>
                <c:pt idx="353">
                  <c:v>0.39340999999999998</c:v>
                </c:pt>
                <c:pt idx="354">
                  <c:v>0.38597999999999999</c:v>
                </c:pt>
                <c:pt idx="355">
                  <c:v>0.37869000000000003</c:v>
                </c:pt>
                <c:pt idx="356">
                  <c:v>0.37153000000000003</c:v>
                </c:pt>
                <c:pt idx="357">
                  <c:v>0.36452000000000001</c:v>
                </c:pt>
                <c:pt idx="358">
                  <c:v>0.35763</c:v>
                </c:pt>
                <c:pt idx="359">
                  <c:v>0.35088000000000003</c:v>
                </c:pt>
                <c:pt idx="360">
                  <c:v>0.34425</c:v>
                </c:pt>
                <c:pt idx="361">
                  <c:v>0.33774999999999999</c:v>
                </c:pt>
                <c:pt idx="362">
                  <c:v>0.33137</c:v>
                </c:pt>
                <c:pt idx="363">
                  <c:v>0.32511000000000001</c:v>
                </c:pt>
                <c:pt idx="364">
                  <c:v>0.31896999999999998</c:v>
                </c:pt>
                <c:pt idx="365">
                  <c:v>0.31294</c:v>
                </c:pt>
                <c:pt idx="366">
                  <c:v>0.30703000000000003</c:v>
                </c:pt>
                <c:pt idx="367">
                  <c:v>0.30123</c:v>
                </c:pt>
                <c:pt idx="368">
                  <c:v>0.29554000000000002</c:v>
                </c:pt>
                <c:pt idx="369">
                  <c:v>0.28996</c:v>
                </c:pt>
                <c:pt idx="370">
                  <c:v>0.28448000000000001</c:v>
                </c:pt>
                <c:pt idx="371">
                  <c:v>0.27911000000000002</c:v>
                </c:pt>
                <c:pt idx="372">
                  <c:v>0.27383999999999997</c:v>
                </c:pt>
                <c:pt idx="373">
                  <c:v>0.26867000000000002</c:v>
                </c:pt>
                <c:pt idx="374">
                  <c:v>0.26358999999999999</c:v>
                </c:pt>
                <c:pt idx="375">
                  <c:v>0.25861000000000001</c:v>
                </c:pt>
                <c:pt idx="376">
                  <c:v>0.25373000000000001</c:v>
                </c:pt>
                <c:pt idx="377">
                  <c:v>0.24893999999999999</c:v>
                </c:pt>
                <c:pt idx="378">
                  <c:v>0.24424000000000001</c:v>
                </c:pt>
                <c:pt idx="379">
                  <c:v>0.23962</c:v>
                </c:pt>
                <c:pt idx="380">
                  <c:v>0.2351</c:v>
                </c:pt>
                <c:pt idx="381">
                  <c:v>0.23066</c:v>
                </c:pt>
                <c:pt idx="382">
                  <c:v>0.2263</c:v>
                </c:pt>
                <c:pt idx="383">
                  <c:v>0.22202</c:v>
                </c:pt>
                <c:pt idx="384">
                  <c:v>0.21783</c:v>
                </c:pt>
                <c:pt idx="385">
                  <c:v>0.21371999999999999</c:v>
                </c:pt>
                <c:pt idx="386">
                  <c:v>0.20968000000000001</c:v>
                </c:pt>
                <c:pt idx="387">
                  <c:v>0.20571999999999999</c:v>
                </c:pt>
                <c:pt idx="388">
                  <c:v>0.20183000000000001</c:v>
                </c:pt>
                <c:pt idx="389">
                  <c:v>0.19802</c:v>
                </c:pt>
                <c:pt idx="390">
                  <c:v>0.19428000000000001</c:v>
                </c:pt>
                <c:pt idx="391">
                  <c:v>0.19061</c:v>
                </c:pt>
                <c:pt idx="392">
                  <c:v>0.18701000000000001</c:v>
                </c:pt>
                <c:pt idx="393">
                  <c:v>0.18348</c:v>
                </c:pt>
                <c:pt idx="394">
                  <c:v>0.18001</c:v>
                </c:pt>
                <c:pt idx="395">
                  <c:v>0.17660999999999999</c:v>
                </c:pt>
                <c:pt idx="396">
                  <c:v>0.17327999999999999</c:v>
                </c:pt>
                <c:pt idx="397">
                  <c:v>0.17000999999999999</c:v>
                </c:pt>
                <c:pt idx="398">
                  <c:v>0.16678999999999999</c:v>
                </c:pt>
                <c:pt idx="399">
                  <c:v>0.16364000000000001</c:v>
                </c:pt>
                <c:pt idx="400">
                  <c:v>0.16055</c:v>
                </c:pt>
                <c:pt idx="401">
                  <c:v>0.15751999999999999</c:v>
                </c:pt>
                <c:pt idx="402">
                  <c:v>0.15454999999999999</c:v>
                </c:pt>
                <c:pt idx="403">
                  <c:v>0.15162999999999999</c:v>
                </c:pt>
                <c:pt idx="404">
                  <c:v>0.14876</c:v>
                </c:pt>
                <c:pt idx="405">
                  <c:v>0.14595</c:v>
                </c:pt>
                <c:pt idx="406">
                  <c:v>0.14319999999999999</c:v>
                </c:pt>
                <c:pt idx="407">
                  <c:v>0.14049</c:v>
                </c:pt>
                <c:pt idx="408">
                  <c:v>0.13783999999999999</c:v>
                </c:pt>
                <c:pt idx="409">
                  <c:v>0.13522999999999999</c:v>
                </c:pt>
                <c:pt idx="410">
                  <c:v>0.13267999999999999</c:v>
                </c:pt>
                <c:pt idx="411">
                  <c:v>0.13017000000000001</c:v>
                </c:pt>
                <c:pt idx="412">
                  <c:v>0.12772</c:v>
                </c:pt>
                <c:pt idx="413">
                  <c:v>0.12529999999999999</c:v>
                </c:pt>
                <c:pt idx="414">
                  <c:v>0.12293999999999999</c:v>
                </c:pt>
                <c:pt idx="415">
                  <c:v>0.12060999999999999</c:v>
                </c:pt>
                <c:pt idx="416">
                  <c:v>0.11834</c:v>
                </c:pt>
                <c:pt idx="417">
                  <c:v>0.11609999999999999</c:v>
                </c:pt>
                <c:pt idx="418">
                  <c:v>0.11391</c:v>
                </c:pt>
                <c:pt idx="419">
                  <c:v>0.11176</c:v>
                </c:pt>
                <c:pt idx="420">
                  <c:v>0.10965</c:v>
                </c:pt>
                <c:pt idx="421">
                  <c:v>0.10757</c:v>
                </c:pt>
                <c:pt idx="422">
                  <c:v>0.10553999999999999</c:v>
                </c:pt>
                <c:pt idx="423">
                  <c:v>0.10355</c:v>
                </c:pt>
                <c:pt idx="424">
                  <c:v>0.10159</c:v>
                </c:pt>
                <c:pt idx="425">
                  <c:v>9.9675E-2</c:v>
                </c:pt>
                <c:pt idx="426">
                  <c:v>9.7792000000000004E-2</c:v>
                </c:pt>
                <c:pt idx="427">
                  <c:v>9.5945000000000003E-2</c:v>
                </c:pt>
                <c:pt idx="428">
                  <c:v>9.4132999999999994E-2</c:v>
                </c:pt>
                <c:pt idx="429">
                  <c:v>9.2355000000000007E-2</c:v>
                </c:pt>
                <c:pt idx="430">
                  <c:v>9.0610999999999997E-2</c:v>
                </c:pt>
                <c:pt idx="431">
                  <c:v>8.8899000000000006E-2</c:v>
                </c:pt>
                <c:pt idx="432">
                  <c:v>8.7220000000000006E-2</c:v>
                </c:pt>
                <c:pt idx="433">
                  <c:v>8.5572999999999996E-2</c:v>
                </c:pt>
                <c:pt idx="434">
                  <c:v>8.3956000000000003E-2</c:v>
                </c:pt>
                <c:pt idx="435">
                  <c:v>8.2371E-2</c:v>
                </c:pt>
                <c:pt idx="436">
                  <c:v>8.0814999999999998E-2</c:v>
                </c:pt>
                <c:pt idx="437">
                  <c:v>7.9287999999999997E-2</c:v>
                </c:pt>
                <c:pt idx="438">
                  <c:v>7.7790999999999999E-2</c:v>
                </c:pt>
                <c:pt idx="439">
                  <c:v>7.6322000000000001E-2</c:v>
                </c:pt>
                <c:pt idx="440">
                  <c:v>7.4880000000000002E-2</c:v>
                </c:pt>
                <c:pt idx="441">
                  <c:v>7.3466000000000004E-2</c:v>
                </c:pt>
                <c:pt idx="442">
                  <c:v>7.2078000000000003E-2</c:v>
                </c:pt>
                <c:pt idx="443">
                  <c:v>7.0717000000000002E-2</c:v>
                </c:pt>
                <c:pt idx="444">
                  <c:v>6.9380999999999998E-2</c:v>
                </c:pt>
                <c:pt idx="445">
                  <c:v>6.8071000000000007E-2</c:v>
                </c:pt>
                <c:pt idx="446">
                  <c:v>6.6784999999999997E-2</c:v>
                </c:pt>
                <c:pt idx="447">
                  <c:v>6.5522999999999998E-2</c:v>
                </c:pt>
                <c:pt idx="448">
                  <c:v>6.4285999999999996E-2</c:v>
                </c:pt>
                <c:pt idx="449">
                  <c:v>6.3072000000000003E-2</c:v>
                </c:pt>
                <c:pt idx="450">
                  <c:v>6.1879999999999998E-2</c:v>
                </c:pt>
                <c:pt idx="451">
                  <c:v>6.0712000000000002E-2</c:v>
                </c:pt>
                <c:pt idx="452">
                  <c:v>5.9565E-2</c:v>
                </c:pt>
                <c:pt idx="453">
                  <c:v>5.8439999999999999E-2</c:v>
                </c:pt>
                <c:pt idx="454">
                  <c:v>5.7335999999999998E-2</c:v>
                </c:pt>
                <c:pt idx="455">
                  <c:v>5.6252999999999997E-2</c:v>
                </c:pt>
                <c:pt idx="456">
                  <c:v>5.5190999999999997E-2</c:v>
                </c:pt>
                <c:pt idx="457">
                  <c:v>5.4148000000000002E-2</c:v>
                </c:pt>
                <c:pt idx="458">
                  <c:v>5.3124999999999999E-2</c:v>
                </c:pt>
                <c:pt idx="459">
                  <c:v>5.2122000000000002E-2</c:v>
                </c:pt>
                <c:pt idx="460">
                  <c:v>5.1137000000000002E-2</c:v>
                </c:pt>
                <c:pt idx="461">
                  <c:v>5.0172000000000001E-2</c:v>
                </c:pt>
                <c:pt idx="462">
                  <c:v>4.9223999999999997E-2</c:v>
                </c:pt>
                <c:pt idx="463">
                  <c:v>4.8293999999999997E-2</c:v>
                </c:pt>
                <c:pt idx="464">
                  <c:v>4.7382000000000001E-2</c:v>
                </c:pt>
                <c:pt idx="465">
                  <c:v>4.6487000000000001E-2</c:v>
                </c:pt>
                <c:pt idx="466">
                  <c:v>4.5608999999999997E-2</c:v>
                </c:pt>
                <c:pt idx="467">
                  <c:v>4.4748000000000003E-2</c:v>
                </c:pt>
                <c:pt idx="468">
                  <c:v>4.3901999999999997E-2</c:v>
                </c:pt>
                <c:pt idx="469">
                  <c:v>4.3073E-2</c:v>
                </c:pt>
                <c:pt idx="470">
                  <c:v>4.2259999999999999E-2</c:v>
                </c:pt>
                <c:pt idx="471">
                  <c:v>4.1460999999999998E-2</c:v>
                </c:pt>
                <c:pt idx="472">
                  <c:v>4.0677999999999999E-2</c:v>
                </c:pt>
                <c:pt idx="473">
                  <c:v>3.9910000000000001E-2</c:v>
                </c:pt>
                <c:pt idx="474">
                  <c:v>3.9156000000000003E-2</c:v>
                </c:pt>
                <c:pt idx="475">
                  <c:v>3.8417E-2</c:v>
                </c:pt>
                <c:pt idx="476">
                  <c:v>3.7691000000000002E-2</c:v>
                </c:pt>
                <c:pt idx="477">
                  <c:v>3.6978999999999998E-2</c:v>
                </c:pt>
                <c:pt idx="478">
                  <c:v>3.6281000000000001E-2</c:v>
                </c:pt>
                <c:pt idx="479">
                  <c:v>3.5595000000000002E-2</c:v>
                </c:pt>
                <c:pt idx="480">
                  <c:v>3.4923000000000003E-2</c:v>
                </c:pt>
                <c:pt idx="481">
                  <c:v>3.4263000000000002E-2</c:v>
                </c:pt>
                <c:pt idx="482">
                  <c:v>3.3616E-2</c:v>
                </c:pt>
                <c:pt idx="483">
                  <c:v>3.2981000000000003E-2</c:v>
                </c:pt>
                <c:pt idx="484">
                  <c:v>3.2357999999999998E-2</c:v>
                </c:pt>
                <c:pt idx="485">
                  <c:v>3.1746999999999997E-2</c:v>
                </c:pt>
                <c:pt idx="486">
                  <c:v>3.1147999999999999E-2</c:v>
                </c:pt>
                <c:pt idx="487">
                  <c:v>3.0558999999999999E-2</c:v>
                </c:pt>
                <c:pt idx="488">
                  <c:v>2.9982000000000002E-2</c:v>
                </c:pt>
                <c:pt idx="489">
                  <c:v>2.9416000000000001E-2</c:v>
                </c:pt>
                <c:pt idx="490">
                  <c:v>2.886E-2</c:v>
                </c:pt>
                <c:pt idx="491">
                  <c:v>2.8315E-2</c:v>
                </c:pt>
                <c:pt idx="492">
                  <c:v>2.7779999999999999E-2</c:v>
                </c:pt>
                <c:pt idx="493">
                  <c:v>2.7255999999999999E-2</c:v>
                </c:pt>
                <c:pt idx="494">
                  <c:v>2.6741000000000001E-2</c:v>
                </c:pt>
                <c:pt idx="495">
                  <c:v>2.6235999999999999E-2</c:v>
                </c:pt>
                <c:pt idx="496">
                  <c:v>2.5739999999999999E-2</c:v>
                </c:pt>
                <c:pt idx="497">
                  <c:v>2.5253999999999999E-2</c:v>
                </c:pt>
                <c:pt idx="498">
                  <c:v>2.0896000000000001E-2</c:v>
                </c:pt>
                <c:pt idx="499">
                  <c:v>1.4238000000000001E-2</c:v>
                </c:pt>
                <c:pt idx="500">
                  <c:v>9.7014000000000006E-3</c:v>
                </c:pt>
                <c:pt idx="501">
                  <c:v>6.6102000000000001E-3</c:v>
                </c:pt>
                <c:pt idx="502">
                  <c:v>4.5040000000000002E-3</c:v>
                </c:pt>
                <c:pt idx="503">
                  <c:v>3.0688999999999998E-3</c:v>
                </c:pt>
              </c:numCache>
            </c:numRef>
          </c:xVal>
          <c:yVal>
            <c:numRef>
              <c:f>Issues!$C$10:$C$513</c:f>
              <c:numCache>
                <c:formatCode>General</c:formatCode>
                <c:ptCount val="504"/>
                <c:pt idx="0">
                  <c:v>1</c:v>
                </c:pt>
                <c:pt idx="1">
                  <c:v>2</c:v>
                </c:pt>
                <c:pt idx="2">
                  <c:v>3</c:v>
                </c:pt>
                <c:pt idx="3">
                  <c:v>2</c:v>
                </c:pt>
                <c:pt idx="4">
                  <c:v>3</c:v>
                </c:pt>
                <c:pt idx="5">
                  <c:v>6</c:v>
                </c:pt>
                <c:pt idx="6">
                  <c:v>7</c:v>
                </c:pt>
                <c:pt idx="7">
                  <c:v>7</c:v>
                </c:pt>
                <c:pt idx="8">
                  <c:v>8</c:v>
                </c:pt>
                <c:pt idx="9">
                  <c:v>12</c:v>
                </c:pt>
                <c:pt idx="10">
                  <c:v>9</c:v>
                </c:pt>
                <c:pt idx="11">
                  <c:v>8</c:v>
                </c:pt>
                <c:pt idx="12">
                  <c:v>14</c:v>
                </c:pt>
                <c:pt idx="13">
                  <c:v>14</c:v>
                </c:pt>
                <c:pt idx="14">
                  <c:v>14</c:v>
                </c:pt>
                <c:pt idx="15">
                  <c:v>15</c:v>
                </c:pt>
                <c:pt idx="16">
                  <c:v>10</c:v>
                </c:pt>
                <c:pt idx="17">
                  <c:v>25</c:v>
                </c:pt>
                <c:pt idx="18">
                  <c:v>26</c:v>
                </c:pt>
                <c:pt idx="19">
                  <c:v>23</c:v>
                </c:pt>
                <c:pt idx="20">
                  <c:v>20</c:v>
                </c:pt>
                <c:pt idx="21">
                  <c:v>20</c:v>
                </c:pt>
                <c:pt idx="22">
                  <c:v>20</c:v>
                </c:pt>
                <c:pt idx="23">
                  <c:v>25</c:v>
                </c:pt>
                <c:pt idx="24">
                  <c:v>32</c:v>
                </c:pt>
                <c:pt idx="25">
                  <c:v>34</c:v>
                </c:pt>
                <c:pt idx="26">
                  <c:v>33</c:v>
                </c:pt>
                <c:pt idx="27">
                  <c:v>38</c:v>
                </c:pt>
                <c:pt idx="28">
                  <c:v>39</c:v>
                </c:pt>
                <c:pt idx="29">
                  <c:v>43</c:v>
                </c:pt>
                <c:pt idx="30">
                  <c:v>46</c:v>
                </c:pt>
                <c:pt idx="31">
                  <c:v>41</c:v>
                </c:pt>
                <c:pt idx="32">
                  <c:v>42</c:v>
                </c:pt>
                <c:pt idx="33">
                  <c:v>58</c:v>
                </c:pt>
                <c:pt idx="34">
                  <c:v>56</c:v>
                </c:pt>
                <c:pt idx="35">
                  <c:v>53</c:v>
                </c:pt>
                <c:pt idx="36">
                  <c:v>77</c:v>
                </c:pt>
                <c:pt idx="37">
                  <c:v>85</c:v>
                </c:pt>
                <c:pt idx="38">
                  <c:v>84</c:v>
                </c:pt>
                <c:pt idx="39">
                  <c:v>81</c:v>
                </c:pt>
                <c:pt idx="40">
                  <c:v>91</c:v>
                </c:pt>
                <c:pt idx="41">
                  <c:v>90</c:v>
                </c:pt>
                <c:pt idx="42">
                  <c:v>88</c:v>
                </c:pt>
                <c:pt idx="43">
                  <c:v>112</c:v>
                </c:pt>
                <c:pt idx="44">
                  <c:v>128</c:v>
                </c:pt>
                <c:pt idx="45">
                  <c:v>131</c:v>
                </c:pt>
                <c:pt idx="46">
                  <c:v>137</c:v>
                </c:pt>
                <c:pt idx="47">
                  <c:v>154</c:v>
                </c:pt>
                <c:pt idx="48">
                  <c:v>163</c:v>
                </c:pt>
                <c:pt idx="49">
                  <c:v>174</c:v>
                </c:pt>
                <c:pt idx="50">
                  <c:v>191</c:v>
                </c:pt>
                <c:pt idx="51">
                  <c:v>185</c:v>
                </c:pt>
                <c:pt idx="52">
                  <c:v>218</c:v>
                </c:pt>
                <c:pt idx="53">
                  <c:v>215</c:v>
                </c:pt>
                <c:pt idx="54">
                  <c:v>303</c:v>
                </c:pt>
                <c:pt idx="55">
                  <c:v>304</c:v>
                </c:pt>
                <c:pt idx="56">
                  <c:v>332</c:v>
                </c:pt>
                <c:pt idx="57">
                  <c:v>327</c:v>
                </c:pt>
                <c:pt idx="58">
                  <c:v>371</c:v>
                </c:pt>
                <c:pt idx="59">
                  <c:v>371</c:v>
                </c:pt>
                <c:pt idx="60">
                  <c:v>379</c:v>
                </c:pt>
                <c:pt idx="61">
                  <c:v>452</c:v>
                </c:pt>
                <c:pt idx="62">
                  <c:v>458</c:v>
                </c:pt>
                <c:pt idx="63">
                  <c:v>481</c:v>
                </c:pt>
                <c:pt idx="64">
                  <c:v>495</c:v>
                </c:pt>
                <c:pt idx="65">
                  <c:v>557</c:v>
                </c:pt>
                <c:pt idx="66">
                  <c:v>572</c:v>
                </c:pt>
                <c:pt idx="67">
                  <c:v>614</c:v>
                </c:pt>
                <c:pt idx="68">
                  <c:v>698</c:v>
                </c:pt>
                <c:pt idx="69">
                  <c:v>717</c:v>
                </c:pt>
                <c:pt idx="70">
                  <c:v>768</c:v>
                </c:pt>
                <c:pt idx="71">
                  <c:v>847</c:v>
                </c:pt>
                <c:pt idx="72">
                  <c:v>890</c:v>
                </c:pt>
                <c:pt idx="73">
                  <c:v>968</c:v>
                </c:pt>
                <c:pt idx="74">
                  <c:v>996</c:v>
                </c:pt>
                <c:pt idx="75">
                  <c:v>1050</c:v>
                </c:pt>
                <c:pt idx="76">
                  <c:v>1159</c:v>
                </c:pt>
                <c:pt idx="77">
                  <c:v>1236</c:v>
                </c:pt>
                <c:pt idx="78">
                  <c:v>1358</c:v>
                </c:pt>
                <c:pt idx="79">
                  <c:v>1415</c:v>
                </c:pt>
                <c:pt idx="80">
                  <c:v>1534</c:v>
                </c:pt>
                <c:pt idx="81">
                  <c:v>1596</c:v>
                </c:pt>
                <c:pt idx="82">
                  <c:v>1809</c:v>
                </c:pt>
                <c:pt idx="83">
                  <c:v>1927</c:v>
                </c:pt>
                <c:pt idx="84">
                  <c:v>2058</c:v>
                </c:pt>
                <c:pt idx="85">
                  <c:v>2113</c:v>
                </c:pt>
                <c:pt idx="86">
                  <c:v>2291</c:v>
                </c:pt>
                <c:pt idx="87">
                  <c:v>2498</c:v>
                </c:pt>
                <c:pt idx="88">
                  <c:v>2689</c:v>
                </c:pt>
                <c:pt idx="89">
                  <c:v>2755</c:v>
                </c:pt>
                <c:pt idx="90">
                  <c:v>2904</c:v>
                </c:pt>
                <c:pt idx="91">
                  <c:v>3137</c:v>
                </c:pt>
                <c:pt idx="92">
                  <c:v>3378</c:v>
                </c:pt>
                <c:pt idx="93">
                  <c:v>3506</c:v>
                </c:pt>
                <c:pt idx="94">
                  <c:v>3634</c:v>
                </c:pt>
                <c:pt idx="95">
                  <c:v>3836</c:v>
                </c:pt>
                <c:pt idx="96">
                  <c:v>3897</c:v>
                </c:pt>
                <c:pt idx="97">
                  <c:v>4066</c:v>
                </c:pt>
                <c:pt idx="98">
                  <c:v>4238</c:v>
                </c:pt>
                <c:pt idx="99">
                  <c:v>4346</c:v>
                </c:pt>
                <c:pt idx="100">
                  <c:v>4487</c:v>
                </c:pt>
                <c:pt idx="101">
                  <c:v>4531</c:v>
                </c:pt>
                <c:pt idx="102">
                  <c:v>4640</c:v>
                </c:pt>
                <c:pt idx="103">
                  <c:v>4690</c:v>
                </c:pt>
                <c:pt idx="104">
                  <c:v>4793</c:v>
                </c:pt>
                <c:pt idx="105">
                  <c:v>4949</c:v>
                </c:pt>
                <c:pt idx="106">
                  <c:v>5121</c:v>
                </c:pt>
                <c:pt idx="107">
                  <c:v>5379</c:v>
                </c:pt>
                <c:pt idx="108">
                  <c:v>5872</c:v>
                </c:pt>
                <c:pt idx="109">
                  <c:v>6354</c:v>
                </c:pt>
                <c:pt idx="110">
                  <c:v>6767</c:v>
                </c:pt>
                <c:pt idx="111">
                  <c:v>7403</c:v>
                </c:pt>
                <c:pt idx="112">
                  <c:v>7904</c:v>
                </c:pt>
                <c:pt idx="113">
                  <c:v>8441</c:v>
                </c:pt>
                <c:pt idx="114">
                  <c:v>8837</c:v>
                </c:pt>
                <c:pt idx="115">
                  <c:v>9304</c:v>
                </c:pt>
                <c:pt idx="116">
                  <c:v>9720</c:v>
                </c:pt>
                <c:pt idx="117">
                  <c:v>10166</c:v>
                </c:pt>
                <c:pt idx="118">
                  <c:v>10708</c:v>
                </c:pt>
                <c:pt idx="119">
                  <c:v>11138</c:v>
                </c:pt>
                <c:pt idx="120">
                  <c:v>11694</c:v>
                </c:pt>
                <c:pt idx="121">
                  <c:v>12267</c:v>
                </c:pt>
                <c:pt idx="122">
                  <c:v>12944</c:v>
                </c:pt>
                <c:pt idx="123">
                  <c:v>13745</c:v>
                </c:pt>
                <c:pt idx="124">
                  <c:v>14765</c:v>
                </c:pt>
                <c:pt idx="125">
                  <c:v>15556</c:v>
                </c:pt>
                <c:pt idx="126">
                  <c:v>13442</c:v>
                </c:pt>
                <c:pt idx="127">
                  <c:v>12950</c:v>
                </c:pt>
                <c:pt idx="128">
                  <c:v>12955</c:v>
                </c:pt>
                <c:pt idx="129">
                  <c:v>13000</c:v>
                </c:pt>
                <c:pt idx="130">
                  <c:v>13003</c:v>
                </c:pt>
                <c:pt idx="131">
                  <c:v>13043</c:v>
                </c:pt>
                <c:pt idx="132">
                  <c:v>13079</c:v>
                </c:pt>
                <c:pt idx="133">
                  <c:v>13129</c:v>
                </c:pt>
                <c:pt idx="134">
                  <c:v>13210</c:v>
                </c:pt>
                <c:pt idx="135">
                  <c:v>13234</c:v>
                </c:pt>
                <c:pt idx="136">
                  <c:v>13280</c:v>
                </c:pt>
                <c:pt idx="137">
                  <c:v>13323</c:v>
                </c:pt>
                <c:pt idx="138">
                  <c:v>13437</c:v>
                </c:pt>
                <c:pt idx="139">
                  <c:v>13423</c:v>
                </c:pt>
                <c:pt idx="140">
                  <c:v>13459</c:v>
                </c:pt>
                <c:pt idx="141">
                  <c:v>13516</c:v>
                </c:pt>
                <c:pt idx="142">
                  <c:v>13559</c:v>
                </c:pt>
                <c:pt idx="143">
                  <c:v>13639</c:v>
                </c:pt>
                <c:pt idx="144">
                  <c:v>13652</c:v>
                </c:pt>
                <c:pt idx="145">
                  <c:v>13718</c:v>
                </c:pt>
                <c:pt idx="146">
                  <c:v>13773</c:v>
                </c:pt>
                <c:pt idx="147">
                  <c:v>13826</c:v>
                </c:pt>
                <c:pt idx="148">
                  <c:v>13850</c:v>
                </c:pt>
                <c:pt idx="149">
                  <c:v>13954</c:v>
                </c:pt>
                <c:pt idx="150">
                  <c:v>14017</c:v>
                </c:pt>
                <c:pt idx="151">
                  <c:v>14103</c:v>
                </c:pt>
                <c:pt idx="152">
                  <c:v>14166</c:v>
                </c:pt>
                <c:pt idx="153">
                  <c:v>14155</c:v>
                </c:pt>
                <c:pt idx="154">
                  <c:v>14274</c:v>
                </c:pt>
                <c:pt idx="155">
                  <c:v>14252</c:v>
                </c:pt>
                <c:pt idx="156">
                  <c:v>14351</c:v>
                </c:pt>
                <c:pt idx="157">
                  <c:v>14346</c:v>
                </c:pt>
                <c:pt idx="158">
                  <c:v>14480</c:v>
                </c:pt>
                <c:pt idx="159">
                  <c:v>14439</c:v>
                </c:pt>
                <c:pt idx="160">
                  <c:v>14508</c:v>
                </c:pt>
                <c:pt idx="161">
                  <c:v>14507</c:v>
                </c:pt>
                <c:pt idx="162">
                  <c:v>14611</c:v>
                </c:pt>
                <c:pt idx="163">
                  <c:v>14639</c:v>
                </c:pt>
                <c:pt idx="164">
                  <c:v>14684</c:v>
                </c:pt>
                <c:pt idx="165">
                  <c:v>14715</c:v>
                </c:pt>
                <c:pt idx="166">
                  <c:v>14781</c:v>
                </c:pt>
                <c:pt idx="167">
                  <c:v>14846</c:v>
                </c:pt>
                <c:pt idx="168">
                  <c:v>14841</c:v>
                </c:pt>
                <c:pt idx="169">
                  <c:v>14876</c:v>
                </c:pt>
                <c:pt idx="170">
                  <c:v>14955</c:v>
                </c:pt>
                <c:pt idx="171">
                  <c:v>14968</c:v>
                </c:pt>
                <c:pt idx="172">
                  <c:v>15235</c:v>
                </c:pt>
                <c:pt idx="173">
                  <c:v>15145</c:v>
                </c:pt>
                <c:pt idx="174">
                  <c:v>15190</c:v>
                </c:pt>
                <c:pt idx="175">
                  <c:v>15284</c:v>
                </c:pt>
                <c:pt idx="176">
                  <c:v>15360</c:v>
                </c:pt>
                <c:pt idx="177">
                  <c:v>15477</c:v>
                </c:pt>
                <c:pt idx="178">
                  <c:v>15474</c:v>
                </c:pt>
                <c:pt idx="179">
                  <c:v>15632</c:v>
                </c:pt>
                <c:pt idx="180">
                  <c:v>15612</c:v>
                </c:pt>
                <c:pt idx="181">
                  <c:v>15724</c:v>
                </c:pt>
                <c:pt idx="182">
                  <c:v>15789</c:v>
                </c:pt>
                <c:pt idx="183">
                  <c:v>15898</c:v>
                </c:pt>
                <c:pt idx="184">
                  <c:v>16001</c:v>
                </c:pt>
                <c:pt idx="185">
                  <c:v>15969</c:v>
                </c:pt>
                <c:pt idx="186">
                  <c:v>16027</c:v>
                </c:pt>
                <c:pt idx="187">
                  <c:v>16074</c:v>
                </c:pt>
                <c:pt idx="188">
                  <c:v>16235</c:v>
                </c:pt>
                <c:pt idx="189">
                  <c:v>12598</c:v>
                </c:pt>
                <c:pt idx="190">
                  <c:v>12765</c:v>
                </c:pt>
                <c:pt idx="191">
                  <c:v>12967</c:v>
                </c:pt>
                <c:pt idx="192">
                  <c:v>12857</c:v>
                </c:pt>
                <c:pt idx="193">
                  <c:v>13123</c:v>
                </c:pt>
                <c:pt idx="194">
                  <c:v>13157</c:v>
                </c:pt>
                <c:pt idx="195">
                  <c:v>13492</c:v>
                </c:pt>
                <c:pt idx="196">
                  <c:v>13347</c:v>
                </c:pt>
                <c:pt idx="197">
                  <c:v>13380</c:v>
                </c:pt>
                <c:pt idx="198">
                  <c:v>13534</c:v>
                </c:pt>
                <c:pt idx="199">
                  <c:v>13635</c:v>
                </c:pt>
                <c:pt idx="200">
                  <c:v>13876</c:v>
                </c:pt>
                <c:pt idx="201">
                  <c:v>13783</c:v>
                </c:pt>
                <c:pt idx="202">
                  <c:v>13954</c:v>
                </c:pt>
                <c:pt idx="203">
                  <c:v>14072</c:v>
                </c:pt>
                <c:pt idx="204">
                  <c:v>14068</c:v>
                </c:pt>
                <c:pt idx="205">
                  <c:v>14268</c:v>
                </c:pt>
                <c:pt idx="206">
                  <c:v>14311</c:v>
                </c:pt>
                <c:pt idx="207">
                  <c:v>14657</c:v>
                </c:pt>
                <c:pt idx="208">
                  <c:v>14674</c:v>
                </c:pt>
                <c:pt idx="209">
                  <c:v>14801</c:v>
                </c:pt>
                <c:pt idx="210">
                  <c:v>15080</c:v>
                </c:pt>
                <c:pt idx="211">
                  <c:v>15085</c:v>
                </c:pt>
                <c:pt idx="212">
                  <c:v>15182</c:v>
                </c:pt>
                <c:pt idx="213">
                  <c:v>15198</c:v>
                </c:pt>
                <c:pt idx="214">
                  <c:v>15353</c:v>
                </c:pt>
                <c:pt idx="215">
                  <c:v>15426</c:v>
                </c:pt>
                <c:pt idx="216">
                  <c:v>15592</c:v>
                </c:pt>
                <c:pt idx="217">
                  <c:v>15896</c:v>
                </c:pt>
                <c:pt idx="218">
                  <c:v>15937</c:v>
                </c:pt>
                <c:pt idx="219">
                  <c:v>16063</c:v>
                </c:pt>
                <c:pt idx="220">
                  <c:v>16067</c:v>
                </c:pt>
                <c:pt idx="221">
                  <c:v>16378</c:v>
                </c:pt>
                <c:pt idx="222">
                  <c:v>16541</c:v>
                </c:pt>
                <c:pt idx="223">
                  <c:v>16465</c:v>
                </c:pt>
                <c:pt idx="224">
                  <c:v>16711</c:v>
                </c:pt>
                <c:pt idx="225">
                  <c:v>16794</c:v>
                </c:pt>
                <c:pt idx="226">
                  <c:v>16855</c:v>
                </c:pt>
                <c:pt idx="227">
                  <c:v>16858</c:v>
                </c:pt>
                <c:pt idx="228">
                  <c:v>17072</c:v>
                </c:pt>
                <c:pt idx="229">
                  <c:v>17111</c:v>
                </c:pt>
                <c:pt idx="230">
                  <c:v>17310</c:v>
                </c:pt>
                <c:pt idx="231">
                  <c:v>17377</c:v>
                </c:pt>
                <c:pt idx="232">
                  <c:v>17452</c:v>
                </c:pt>
                <c:pt idx="233">
                  <c:v>17553</c:v>
                </c:pt>
                <c:pt idx="234">
                  <c:v>17725</c:v>
                </c:pt>
                <c:pt idx="235">
                  <c:v>17564</c:v>
                </c:pt>
                <c:pt idx="236">
                  <c:v>18059</c:v>
                </c:pt>
                <c:pt idx="237">
                  <c:v>17812</c:v>
                </c:pt>
                <c:pt idx="238">
                  <c:v>18156</c:v>
                </c:pt>
                <c:pt idx="239">
                  <c:v>17925</c:v>
                </c:pt>
                <c:pt idx="240">
                  <c:v>17985</c:v>
                </c:pt>
                <c:pt idx="241">
                  <c:v>18375</c:v>
                </c:pt>
                <c:pt idx="242">
                  <c:v>18447</c:v>
                </c:pt>
                <c:pt idx="243">
                  <c:v>18300</c:v>
                </c:pt>
                <c:pt idx="244">
                  <c:v>18389</c:v>
                </c:pt>
                <c:pt idx="245">
                  <c:v>18535</c:v>
                </c:pt>
                <c:pt idx="246">
                  <c:v>18557</c:v>
                </c:pt>
                <c:pt idx="247">
                  <c:v>18532</c:v>
                </c:pt>
                <c:pt idx="248">
                  <c:v>18505</c:v>
                </c:pt>
                <c:pt idx="249">
                  <c:v>18982</c:v>
                </c:pt>
                <c:pt idx="250">
                  <c:v>18922</c:v>
                </c:pt>
                <c:pt idx="251">
                  <c:v>18923</c:v>
                </c:pt>
                <c:pt idx="252">
                  <c:v>18782</c:v>
                </c:pt>
                <c:pt idx="253">
                  <c:v>18829</c:v>
                </c:pt>
                <c:pt idx="254">
                  <c:v>18739</c:v>
                </c:pt>
                <c:pt idx="255">
                  <c:v>18933</c:v>
                </c:pt>
                <c:pt idx="256">
                  <c:v>18773</c:v>
                </c:pt>
                <c:pt idx="257">
                  <c:v>18984</c:v>
                </c:pt>
                <c:pt idx="258">
                  <c:v>19051</c:v>
                </c:pt>
                <c:pt idx="259">
                  <c:v>18699</c:v>
                </c:pt>
                <c:pt idx="260">
                  <c:v>19048</c:v>
                </c:pt>
                <c:pt idx="261">
                  <c:v>18725</c:v>
                </c:pt>
                <c:pt idx="262">
                  <c:v>18497</c:v>
                </c:pt>
                <c:pt idx="263">
                  <c:v>18278</c:v>
                </c:pt>
                <c:pt idx="264">
                  <c:v>18107</c:v>
                </c:pt>
                <c:pt idx="265">
                  <c:v>17922</c:v>
                </c:pt>
                <c:pt idx="266">
                  <c:v>17731</c:v>
                </c:pt>
                <c:pt idx="267">
                  <c:v>18714</c:v>
                </c:pt>
                <c:pt idx="268">
                  <c:v>18792</c:v>
                </c:pt>
                <c:pt idx="269">
                  <c:v>18334</c:v>
                </c:pt>
                <c:pt idx="270">
                  <c:v>18548</c:v>
                </c:pt>
                <c:pt idx="271">
                  <c:v>18654</c:v>
                </c:pt>
                <c:pt idx="272">
                  <c:v>18828</c:v>
                </c:pt>
                <c:pt idx="273">
                  <c:v>19003</c:v>
                </c:pt>
                <c:pt idx="274">
                  <c:v>19176</c:v>
                </c:pt>
                <c:pt idx="275">
                  <c:v>19170</c:v>
                </c:pt>
                <c:pt idx="276">
                  <c:v>19304</c:v>
                </c:pt>
                <c:pt idx="277">
                  <c:v>19356</c:v>
                </c:pt>
                <c:pt idx="278">
                  <c:v>19475</c:v>
                </c:pt>
                <c:pt idx="279">
                  <c:v>19787</c:v>
                </c:pt>
                <c:pt idx="280">
                  <c:v>19858</c:v>
                </c:pt>
                <c:pt idx="281">
                  <c:v>19978</c:v>
                </c:pt>
                <c:pt idx="282">
                  <c:v>20158</c:v>
                </c:pt>
                <c:pt idx="283">
                  <c:v>20422</c:v>
                </c:pt>
                <c:pt idx="284">
                  <c:v>19934</c:v>
                </c:pt>
                <c:pt idx="285">
                  <c:v>20376</c:v>
                </c:pt>
                <c:pt idx="286">
                  <c:v>20437</c:v>
                </c:pt>
                <c:pt idx="287">
                  <c:v>20485</c:v>
                </c:pt>
                <c:pt idx="288">
                  <c:v>20780</c:v>
                </c:pt>
                <c:pt idx="289">
                  <c:v>20835</c:v>
                </c:pt>
                <c:pt idx="290">
                  <c:v>20936</c:v>
                </c:pt>
                <c:pt idx="291">
                  <c:v>21042</c:v>
                </c:pt>
                <c:pt idx="292">
                  <c:v>21257</c:v>
                </c:pt>
                <c:pt idx="293">
                  <c:v>20807</c:v>
                </c:pt>
                <c:pt idx="294">
                  <c:v>21095</c:v>
                </c:pt>
                <c:pt idx="295">
                  <c:v>21234</c:v>
                </c:pt>
                <c:pt idx="296">
                  <c:v>21469</c:v>
                </c:pt>
                <c:pt idx="297">
                  <c:v>21590</c:v>
                </c:pt>
                <c:pt idx="298">
                  <c:v>21729</c:v>
                </c:pt>
                <c:pt idx="299">
                  <c:v>21918</c:v>
                </c:pt>
                <c:pt idx="300">
                  <c:v>22037</c:v>
                </c:pt>
                <c:pt idx="301">
                  <c:v>22354</c:v>
                </c:pt>
                <c:pt idx="302">
                  <c:v>22394</c:v>
                </c:pt>
                <c:pt idx="303">
                  <c:v>22560</c:v>
                </c:pt>
                <c:pt idx="304">
                  <c:v>22812</c:v>
                </c:pt>
                <c:pt idx="305">
                  <c:v>22310</c:v>
                </c:pt>
                <c:pt idx="306">
                  <c:v>22827</c:v>
                </c:pt>
                <c:pt idx="307">
                  <c:v>22815</c:v>
                </c:pt>
                <c:pt idx="308">
                  <c:v>23162</c:v>
                </c:pt>
                <c:pt idx="309">
                  <c:v>23303</c:v>
                </c:pt>
                <c:pt idx="310">
                  <c:v>23170</c:v>
                </c:pt>
                <c:pt idx="311">
                  <c:v>23512</c:v>
                </c:pt>
                <c:pt idx="312">
                  <c:v>23496</c:v>
                </c:pt>
                <c:pt idx="313">
                  <c:v>23739</c:v>
                </c:pt>
                <c:pt idx="314">
                  <c:v>23726</c:v>
                </c:pt>
                <c:pt idx="315">
                  <c:v>23887</c:v>
                </c:pt>
                <c:pt idx="316">
                  <c:v>24100</c:v>
                </c:pt>
                <c:pt idx="317">
                  <c:v>24244</c:v>
                </c:pt>
                <c:pt idx="318">
                  <c:v>24393</c:v>
                </c:pt>
                <c:pt idx="319">
                  <c:v>24563</c:v>
                </c:pt>
                <c:pt idx="320">
                  <c:v>24664</c:v>
                </c:pt>
                <c:pt idx="321">
                  <c:v>24303</c:v>
                </c:pt>
                <c:pt idx="322">
                  <c:v>24618</c:v>
                </c:pt>
                <c:pt idx="323">
                  <c:v>24815</c:v>
                </c:pt>
                <c:pt idx="324">
                  <c:v>24710</c:v>
                </c:pt>
                <c:pt idx="325">
                  <c:v>24863</c:v>
                </c:pt>
                <c:pt idx="326">
                  <c:v>24971</c:v>
                </c:pt>
                <c:pt idx="327">
                  <c:v>25071</c:v>
                </c:pt>
                <c:pt idx="328">
                  <c:v>25379</c:v>
                </c:pt>
                <c:pt idx="329">
                  <c:v>25381</c:v>
                </c:pt>
                <c:pt idx="330">
                  <c:v>25475</c:v>
                </c:pt>
                <c:pt idx="331">
                  <c:v>25809</c:v>
                </c:pt>
                <c:pt idx="332">
                  <c:v>25723</c:v>
                </c:pt>
                <c:pt idx="333">
                  <c:v>25907</c:v>
                </c:pt>
                <c:pt idx="334">
                  <c:v>26043</c:v>
                </c:pt>
                <c:pt idx="335">
                  <c:v>26104</c:v>
                </c:pt>
                <c:pt idx="336">
                  <c:v>26234</c:v>
                </c:pt>
                <c:pt idx="337">
                  <c:v>26371</c:v>
                </c:pt>
                <c:pt idx="338">
                  <c:v>26428</c:v>
                </c:pt>
                <c:pt idx="339">
                  <c:v>26543</c:v>
                </c:pt>
                <c:pt idx="340">
                  <c:v>26642</c:v>
                </c:pt>
                <c:pt idx="341">
                  <c:v>26741</c:v>
                </c:pt>
                <c:pt idx="342">
                  <c:v>26469</c:v>
                </c:pt>
                <c:pt idx="343">
                  <c:v>26647</c:v>
                </c:pt>
                <c:pt idx="344">
                  <c:v>26690</c:v>
                </c:pt>
                <c:pt idx="345">
                  <c:v>26858</c:v>
                </c:pt>
                <c:pt idx="346">
                  <c:v>26947</c:v>
                </c:pt>
                <c:pt idx="347">
                  <c:v>27039</c:v>
                </c:pt>
                <c:pt idx="348">
                  <c:v>27129</c:v>
                </c:pt>
                <c:pt idx="349">
                  <c:v>27229</c:v>
                </c:pt>
                <c:pt idx="350">
                  <c:v>27327</c:v>
                </c:pt>
                <c:pt idx="351">
                  <c:v>27412</c:v>
                </c:pt>
                <c:pt idx="352">
                  <c:v>27521</c:v>
                </c:pt>
                <c:pt idx="353">
                  <c:v>27615</c:v>
                </c:pt>
                <c:pt idx="354">
                  <c:v>27728</c:v>
                </c:pt>
                <c:pt idx="355">
                  <c:v>27768</c:v>
                </c:pt>
                <c:pt idx="356">
                  <c:v>27876</c:v>
                </c:pt>
                <c:pt idx="357">
                  <c:v>27927</c:v>
                </c:pt>
                <c:pt idx="358">
                  <c:v>28002</c:v>
                </c:pt>
                <c:pt idx="359">
                  <c:v>28098</c:v>
                </c:pt>
                <c:pt idx="360">
                  <c:v>28189</c:v>
                </c:pt>
                <c:pt idx="361">
                  <c:v>28262</c:v>
                </c:pt>
                <c:pt idx="362">
                  <c:v>28367</c:v>
                </c:pt>
                <c:pt idx="363">
                  <c:v>28423</c:v>
                </c:pt>
                <c:pt idx="364">
                  <c:v>28479</c:v>
                </c:pt>
                <c:pt idx="365">
                  <c:v>28494</c:v>
                </c:pt>
                <c:pt idx="366">
                  <c:v>28580</c:v>
                </c:pt>
                <c:pt idx="367">
                  <c:v>28611</c:v>
                </c:pt>
                <c:pt idx="368">
                  <c:v>28669</c:v>
                </c:pt>
                <c:pt idx="369">
                  <c:v>28709</c:v>
                </c:pt>
                <c:pt idx="370">
                  <c:v>28770</c:v>
                </c:pt>
                <c:pt idx="371">
                  <c:v>28760</c:v>
                </c:pt>
                <c:pt idx="372">
                  <c:v>28816</c:v>
                </c:pt>
                <c:pt idx="373">
                  <c:v>28879</c:v>
                </c:pt>
                <c:pt idx="374">
                  <c:v>28872</c:v>
                </c:pt>
                <c:pt idx="375">
                  <c:v>28924</c:v>
                </c:pt>
                <c:pt idx="376">
                  <c:v>28948</c:v>
                </c:pt>
                <c:pt idx="377">
                  <c:v>28977</c:v>
                </c:pt>
                <c:pt idx="378">
                  <c:v>28982</c:v>
                </c:pt>
                <c:pt idx="379">
                  <c:v>29036</c:v>
                </c:pt>
                <c:pt idx="380">
                  <c:v>28917</c:v>
                </c:pt>
                <c:pt idx="381">
                  <c:v>28944</c:v>
                </c:pt>
                <c:pt idx="382">
                  <c:v>28977</c:v>
                </c:pt>
                <c:pt idx="383">
                  <c:v>29000</c:v>
                </c:pt>
                <c:pt idx="384">
                  <c:v>29025</c:v>
                </c:pt>
                <c:pt idx="385">
                  <c:v>29063</c:v>
                </c:pt>
                <c:pt idx="386">
                  <c:v>29091</c:v>
                </c:pt>
                <c:pt idx="387">
                  <c:v>29127</c:v>
                </c:pt>
                <c:pt idx="388">
                  <c:v>29145</c:v>
                </c:pt>
                <c:pt idx="389">
                  <c:v>29160</c:v>
                </c:pt>
                <c:pt idx="390">
                  <c:v>29180</c:v>
                </c:pt>
                <c:pt idx="391">
                  <c:v>29200</c:v>
                </c:pt>
                <c:pt idx="392">
                  <c:v>29216</c:v>
                </c:pt>
                <c:pt idx="393">
                  <c:v>29223</c:v>
                </c:pt>
                <c:pt idx="394">
                  <c:v>29248</c:v>
                </c:pt>
                <c:pt idx="395">
                  <c:v>29272</c:v>
                </c:pt>
                <c:pt idx="396">
                  <c:v>29279</c:v>
                </c:pt>
                <c:pt idx="397">
                  <c:v>29303</c:v>
                </c:pt>
                <c:pt idx="398">
                  <c:v>29315</c:v>
                </c:pt>
                <c:pt idx="399">
                  <c:v>29321</c:v>
                </c:pt>
                <c:pt idx="400">
                  <c:v>29337</c:v>
                </c:pt>
                <c:pt idx="401">
                  <c:v>29348</c:v>
                </c:pt>
                <c:pt idx="402">
                  <c:v>29370</c:v>
                </c:pt>
                <c:pt idx="403">
                  <c:v>29379</c:v>
                </c:pt>
                <c:pt idx="404">
                  <c:v>29386</c:v>
                </c:pt>
                <c:pt idx="405">
                  <c:v>29399</c:v>
                </c:pt>
                <c:pt idx="406">
                  <c:v>29411</c:v>
                </c:pt>
                <c:pt idx="407">
                  <c:v>29438</c:v>
                </c:pt>
                <c:pt idx="408">
                  <c:v>29444</c:v>
                </c:pt>
                <c:pt idx="409">
                  <c:v>29447</c:v>
                </c:pt>
                <c:pt idx="410">
                  <c:v>29476</c:v>
                </c:pt>
                <c:pt idx="411">
                  <c:v>29474</c:v>
                </c:pt>
                <c:pt idx="412">
                  <c:v>29490</c:v>
                </c:pt>
                <c:pt idx="413">
                  <c:v>29496</c:v>
                </c:pt>
                <c:pt idx="414">
                  <c:v>29524</c:v>
                </c:pt>
                <c:pt idx="415">
                  <c:v>29519</c:v>
                </c:pt>
                <c:pt idx="416">
                  <c:v>29530</c:v>
                </c:pt>
                <c:pt idx="417">
                  <c:v>29537</c:v>
                </c:pt>
                <c:pt idx="418">
                  <c:v>29547</c:v>
                </c:pt>
                <c:pt idx="419">
                  <c:v>29561</c:v>
                </c:pt>
                <c:pt idx="420">
                  <c:v>29566</c:v>
                </c:pt>
                <c:pt idx="421">
                  <c:v>29571</c:v>
                </c:pt>
                <c:pt idx="422">
                  <c:v>29581</c:v>
                </c:pt>
                <c:pt idx="423">
                  <c:v>29591</c:v>
                </c:pt>
                <c:pt idx="424">
                  <c:v>29602</c:v>
                </c:pt>
                <c:pt idx="425">
                  <c:v>29603</c:v>
                </c:pt>
                <c:pt idx="426">
                  <c:v>29609</c:v>
                </c:pt>
                <c:pt idx="427">
                  <c:v>29614</c:v>
                </c:pt>
                <c:pt idx="428">
                  <c:v>29621</c:v>
                </c:pt>
                <c:pt idx="429">
                  <c:v>29633</c:v>
                </c:pt>
                <c:pt idx="430">
                  <c:v>29636</c:v>
                </c:pt>
                <c:pt idx="431">
                  <c:v>29646</c:v>
                </c:pt>
                <c:pt idx="432">
                  <c:v>29648</c:v>
                </c:pt>
                <c:pt idx="433">
                  <c:v>29660</c:v>
                </c:pt>
                <c:pt idx="434">
                  <c:v>29663</c:v>
                </c:pt>
                <c:pt idx="435">
                  <c:v>29665</c:v>
                </c:pt>
                <c:pt idx="436">
                  <c:v>29669</c:v>
                </c:pt>
                <c:pt idx="437">
                  <c:v>29676</c:v>
                </c:pt>
                <c:pt idx="438">
                  <c:v>29681</c:v>
                </c:pt>
                <c:pt idx="439">
                  <c:v>29691</c:v>
                </c:pt>
                <c:pt idx="440">
                  <c:v>29694</c:v>
                </c:pt>
                <c:pt idx="441">
                  <c:v>29694</c:v>
                </c:pt>
                <c:pt idx="442">
                  <c:v>29699</c:v>
                </c:pt>
                <c:pt idx="443">
                  <c:v>29703</c:v>
                </c:pt>
                <c:pt idx="444">
                  <c:v>29709</c:v>
                </c:pt>
                <c:pt idx="445">
                  <c:v>29711</c:v>
                </c:pt>
                <c:pt idx="446">
                  <c:v>29715</c:v>
                </c:pt>
                <c:pt idx="447">
                  <c:v>29722</c:v>
                </c:pt>
                <c:pt idx="448">
                  <c:v>29726</c:v>
                </c:pt>
                <c:pt idx="449">
                  <c:v>29734</c:v>
                </c:pt>
                <c:pt idx="450">
                  <c:v>29737</c:v>
                </c:pt>
                <c:pt idx="451">
                  <c:v>29752</c:v>
                </c:pt>
                <c:pt idx="452">
                  <c:v>29755</c:v>
                </c:pt>
                <c:pt idx="453">
                  <c:v>29751</c:v>
                </c:pt>
                <c:pt idx="454">
                  <c:v>29755</c:v>
                </c:pt>
                <c:pt idx="455">
                  <c:v>29763</c:v>
                </c:pt>
                <c:pt idx="456">
                  <c:v>29766</c:v>
                </c:pt>
                <c:pt idx="457">
                  <c:v>29766</c:v>
                </c:pt>
                <c:pt idx="458">
                  <c:v>29768</c:v>
                </c:pt>
                <c:pt idx="459">
                  <c:v>29774</c:v>
                </c:pt>
                <c:pt idx="460">
                  <c:v>29776</c:v>
                </c:pt>
                <c:pt idx="461">
                  <c:v>29787</c:v>
                </c:pt>
                <c:pt idx="462">
                  <c:v>29782</c:v>
                </c:pt>
                <c:pt idx="463">
                  <c:v>29789</c:v>
                </c:pt>
                <c:pt idx="464">
                  <c:v>29793</c:v>
                </c:pt>
                <c:pt idx="465">
                  <c:v>29794</c:v>
                </c:pt>
                <c:pt idx="466">
                  <c:v>29796</c:v>
                </c:pt>
                <c:pt idx="467">
                  <c:v>29798</c:v>
                </c:pt>
                <c:pt idx="468">
                  <c:v>29811</c:v>
                </c:pt>
                <c:pt idx="469">
                  <c:v>29805</c:v>
                </c:pt>
                <c:pt idx="470">
                  <c:v>29806</c:v>
                </c:pt>
                <c:pt idx="471">
                  <c:v>29811</c:v>
                </c:pt>
                <c:pt idx="472">
                  <c:v>29819</c:v>
                </c:pt>
                <c:pt idx="473">
                  <c:v>29817</c:v>
                </c:pt>
                <c:pt idx="474">
                  <c:v>29824</c:v>
                </c:pt>
                <c:pt idx="475">
                  <c:v>29822</c:v>
                </c:pt>
                <c:pt idx="476">
                  <c:v>29831</c:v>
                </c:pt>
                <c:pt idx="477">
                  <c:v>29834</c:v>
                </c:pt>
                <c:pt idx="478">
                  <c:v>29833</c:v>
                </c:pt>
                <c:pt idx="479">
                  <c:v>29839</c:v>
                </c:pt>
                <c:pt idx="480">
                  <c:v>29843</c:v>
                </c:pt>
                <c:pt idx="481">
                  <c:v>29846</c:v>
                </c:pt>
                <c:pt idx="482">
                  <c:v>29851</c:v>
                </c:pt>
                <c:pt idx="483">
                  <c:v>29846</c:v>
                </c:pt>
                <c:pt idx="484">
                  <c:v>29850</c:v>
                </c:pt>
                <c:pt idx="485">
                  <c:v>29852</c:v>
                </c:pt>
                <c:pt idx="486">
                  <c:v>29858</c:v>
                </c:pt>
                <c:pt idx="487">
                  <c:v>29861</c:v>
                </c:pt>
                <c:pt idx="488">
                  <c:v>29862</c:v>
                </c:pt>
                <c:pt idx="489">
                  <c:v>29863</c:v>
                </c:pt>
                <c:pt idx="490">
                  <c:v>29869</c:v>
                </c:pt>
                <c:pt idx="491">
                  <c:v>29873</c:v>
                </c:pt>
                <c:pt idx="492">
                  <c:v>29872</c:v>
                </c:pt>
                <c:pt idx="493">
                  <c:v>29875</c:v>
                </c:pt>
                <c:pt idx="494">
                  <c:v>29882</c:v>
                </c:pt>
                <c:pt idx="495">
                  <c:v>29879</c:v>
                </c:pt>
                <c:pt idx="496">
                  <c:v>29881</c:v>
                </c:pt>
                <c:pt idx="497">
                  <c:v>29881</c:v>
                </c:pt>
                <c:pt idx="498">
                  <c:v>29883</c:v>
                </c:pt>
                <c:pt idx="499">
                  <c:v>29883</c:v>
                </c:pt>
                <c:pt idx="500">
                  <c:v>29883</c:v>
                </c:pt>
                <c:pt idx="501">
                  <c:v>29883</c:v>
                </c:pt>
                <c:pt idx="502">
                  <c:v>29883</c:v>
                </c:pt>
                <c:pt idx="503">
                  <c:v>29883</c:v>
                </c:pt>
              </c:numCache>
            </c:numRef>
          </c:yVal>
          <c:smooth val="0"/>
          <c:extLst>
            <c:ext xmlns:c16="http://schemas.microsoft.com/office/drawing/2014/chart" uri="{C3380CC4-5D6E-409C-BE32-E72D297353CC}">
              <c16:uniqueId val="{00000000-75F1-4FF6-8DC9-3701C5005440}"/>
            </c:ext>
          </c:extLst>
        </c:ser>
        <c:ser>
          <c:idx val="1"/>
          <c:order val="1"/>
          <c:tx>
            <c:v>DA2D</c:v>
          </c:tx>
          <c:spPr>
            <a:ln w="25400" cap="rnd">
              <a:noFill/>
              <a:round/>
            </a:ln>
            <a:effectLst/>
          </c:spPr>
          <c:marker>
            <c:symbol val="circle"/>
            <c:size val="5"/>
            <c:spPr>
              <a:solidFill>
                <a:schemeClr val="accent2"/>
              </a:solidFill>
              <a:ln w="9525">
                <a:solidFill>
                  <a:schemeClr val="accent2"/>
                </a:solidFill>
              </a:ln>
              <a:effectLst/>
            </c:spPr>
          </c:marker>
          <c:xVal>
            <c:numRef>
              <c:f>Issues!$D$10:$D$513</c:f>
              <c:numCache>
                <c:formatCode>0.00E+00</c:formatCode>
                <c:ptCount val="504"/>
                <c:pt idx="0">
                  <c:v>522010</c:v>
                </c:pt>
                <c:pt idx="1">
                  <c:v>416540</c:v>
                </c:pt>
                <c:pt idx="2">
                  <c:v>392500</c:v>
                </c:pt>
                <c:pt idx="3">
                  <c:v>369850</c:v>
                </c:pt>
                <c:pt idx="4">
                  <c:v>348500</c:v>
                </c:pt>
                <c:pt idx="5">
                  <c:v>328390</c:v>
                </c:pt>
                <c:pt idx="6">
                  <c:v>309430</c:v>
                </c:pt>
                <c:pt idx="7">
                  <c:v>291570</c:v>
                </c:pt>
                <c:pt idx="8">
                  <c:v>274750</c:v>
                </c:pt>
                <c:pt idx="9">
                  <c:v>258890</c:v>
                </c:pt>
                <c:pt idx="10">
                  <c:v>243950</c:v>
                </c:pt>
                <c:pt idx="11">
                  <c:v>229870</c:v>
                </c:pt>
                <c:pt idx="12">
                  <c:v>216600</c:v>
                </c:pt>
                <c:pt idx="13">
                  <c:v>204100</c:v>
                </c:pt>
                <c:pt idx="14">
                  <c:v>192320</c:v>
                </c:pt>
                <c:pt idx="15">
                  <c:v>181220</c:v>
                </c:pt>
                <c:pt idx="16">
                  <c:v>170760</c:v>
                </c:pt>
                <c:pt idx="17">
                  <c:v>160900</c:v>
                </c:pt>
                <c:pt idx="18">
                  <c:v>151620</c:v>
                </c:pt>
                <c:pt idx="19">
                  <c:v>142870</c:v>
                </c:pt>
                <c:pt idx="20">
                  <c:v>134620</c:v>
                </c:pt>
                <c:pt idx="21">
                  <c:v>126850</c:v>
                </c:pt>
                <c:pt idx="22">
                  <c:v>119530</c:v>
                </c:pt>
                <c:pt idx="23">
                  <c:v>112630</c:v>
                </c:pt>
                <c:pt idx="24">
                  <c:v>106130</c:v>
                </c:pt>
                <c:pt idx="25">
                  <c:v>100000</c:v>
                </c:pt>
                <c:pt idx="26">
                  <c:v>94232</c:v>
                </c:pt>
                <c:pt idx="27">
                  <c:v>88793</c:v>
                </c:pt>
                <c:pt idx="28">
                  <c:v>83668</c:v>
                </c:pt>
                <c:pt idx="29">
                  <c:v>78839</c:v>
                </c:pt>
                <c:pt idx="30">
                  <c:v>74289</c:v>
                </c:pt>
                <c:pt idx="31">
                  <c:v>70001</c:v>
                </c:pt>
                <c:pt idx="32">
                  <c:v>65961</c:v>
                </c:pt>
                <c:pt idx="33">
                  <c:v>62154</c:v>
                </c:pt>
                <c:pt idx="34">
                  <c:v>58566</c:v>
                </c:pt>
                <c:pt idx="35">
                  <c:v>55186</c:v>
                </c:pt>
                <c:pt idx="36">
                  <c:v>52001</c:v>
                </c:pt>
                <c:pt idx="37">
                  <c:v>49000</c:v>
                </c:pt>
                <c:pt idx="38">
                  <c:v>46172</c:v>
                </c:pt>
                <c:pt idx="39">
                  <c:v>43507</c:v>
                </c:pt>
                <c:pt idx="40">
                  <c:v>40996</c:v>
                </c:pt>
                <c:pt idx="41">
                  <c:v>38629</c:v>
                </c:pt>
                <c:pt idx="42">
                  <c:v>36400</c:v>
                </c:pt>
                <c:pt idx="43">
                  <c:v>34299</c:v>
                </c:pt>
                <c:pt idx="44">
                  <c:v>32319</c:v>
                </c:pt>
                <c:pt idx="45">
                  <c:v>30454</c:v>
                </c:pt>
                <c:pt idx="46">
                  <c:v>28696</c:v>
                </c:pt>
                <c:pt idx="47">
                  <c:v>27040</c:v>
                </c:pt>
                <c:pt idx="48">
                  <c:v>25479</c:v>
                </c:pt>
                <c:pt idx="49">
                  <c:v>24009</c:v>
                </c:pt>
                <c:pt idx="50">
                  <c:v>22623</c:v>
                </c:pt>
                <c:pt idx="51">
                  <c:v>21317</c:v>
                </c:pt>
                <c:pt idx="52">
                  <c:v>20087</c:v>
                </c:pt>
                <c:pt idx="53">
                  <c:v>18928</c:v>
                </c:pt>
                <c:pt idx="54">
                  <c:v>17835</c:v>
                </c:pt>
                <c:pt idx="55">
                  <c:v>16806</c:v>
                </c:pt>
                <c:pt idx="56">
                  <c:v>15836</c:v>
                </c:pt>
                <c:pt idx="57">
                  <c:v>14922</c:v>
                </c:pt>
                <c:pt idx="58">
                  <c:v>14061</c:v>
                </c:pt>
                <c:pt idx="59">
                  <c:v>13249</c:v>
                </c:pt>
                <c:pt idx="60">
                  <c:v>12484</c:v>
                </c:pt>
                <c:pt idx="61">
                  <c:v>11764</c:v>
                </c:pt>
                <c:pt idx="62">
                  <c:v>11085</c:v>
                </c:pt>
                <c:pt idx="63">
                  <c:v>10445</c:v>
                </c:pt>
                <c:pt idx="64">
                  <c:v>9842.2000000000007</c:v>
                </c:pt>
                <c:pt idx="65">
                  <c:v>9274.2000000000007</c:v>
                </c:pt>
                <c:pt idx="66">
                  <c:v>8738.9</c:v>
                </c:pt>
                <c:pt idx="67">
                  <c:v>8234.5</c:v>
                </c:pt>
                <c:pt idx="68">
                  <c:v>7759.2</c:v>
                </c:pt>
                <c:pt idx="69">
                  <c:v>7311.4</c:v>
                </c:pt>
                <c:pt idx="70">
                  <c:v>6889.4</c:v>
                </c:pt>
                <c:pt idx="71">
                  <c:v>6491.8</c:v>
                </c:pt>
                <c:pt idx="72">
                  <c:v>6117.1</c:v>
                </c:pt>
                <c:pt idx="73">
                  <c:v>5764</c:v>
                </c:pt>
                <c:pt idx="74">
                  <c:v>5431.4</c:v>
                </c:pt>
                <c:pt idx="75">
                  <c:v>5117.8999999999996</c:v>
                </c:pt>
                <c:pt idx="76">
                  <c:v>4822.5</c:v>
                </c:pt>
                <c:pt idx="77">
                  <c:v>4544.1000000000004</c:v>
                </c:pt>
                <c:pt idx="78">
                  <c:v>4281.8999999999996</c:v>
                </c:pt>
                <c:pt idx="79">
                  <c:v>4034.7</c:v>
                </c:pt>
                <c:pt idx="80">
                  <c:v>3801.9</c:v>
                </c:pt>
                <c:pt idx="81">
                  <c:v>3582.4</c:v>
                </c:pt>
                <c:pt idx="82">
                  <c:v>3375.7</c:v>
                </c:pt>
                <c:pt idx="83">
                  <c:v>3180.8</c:v>
                </c:pt>
                <c:pt idx="84">
                  <c:v>2997.2</c:v>
                </c:pt>
                <c:pt idx="85">
                  <c:v>2824.3</c:v>
                </c:pt>
                <c:pt idx="86">
                  <c:v>2661.2</c:v>
                </c:pt>
                <c:pt idx="87">
                  <c:v>2507.6999999999998</c:v>
                </c:pt>
                <c:pt idx="88">
                  <c:v>2362.9</c:v>
                </c:pt>
                <c:pt idx="89">
                  <c:v>2226.5</c:v>
                </c:pt>
                <c:pt idx="90">
                  <c:v>2098</c:v>
                </c:pt>
                <c:pt idx="91">
                  <c:v>1976.9</c:v>
                </c:pt>
                <c:pt idx="92">
                  <c:v>1862.8</c:v>
                </c:pt>
                <c:pt idx="93">
                  <c:v>1755.3</c:v>
                </c:pt>
                <c:pt idx="94">
                  <c:v>1654</c:v>
                </c:pt>
                <c:pt idx="95">
                  <c:v>1558.5</c:v>
                </c:pt>
                <c:pt idx="96">
                  <c:v>1468.6</c:v>
                </c:pt>
                <c:pt idx="97">
                  <c:v>1383.8</c:v>
                </c:pt>
                <c:pt idx="98">
                  <c:v>1304</c:v>
                </c:pt>
                <c:pt idx="99">
                  <c:v>1228.7</c:v>
                </c:pt>
                <c:pt idx="100">
                  <c:v>1157.8</c:v>
                </c:pt>
                <c:pt idx="101">
                  <c:v>1091</c:v>
                </c:pt>
                <c:pt idx="102">
                  <c:v>1028</c:v>
                </c:pt>
                <c:pt idx="103">
                  <c:v>968.66</c:v>
                </c:pt>
                <c:pt idx="104">
                  <c:v>912.75</c:v>
                </c:pt>
                <c:pt idx="105">
                  <c:v>860.07</c:v>
                </c:pt>
                <c:pt idx="106">
                  <c:v>810.43</c:v>
                </c:pt>
                <c:pt idx="107">
                  <c:v>763.65</c:v>
                </c:pt>
                <c:pt idx="108">
                  <c:v>719.58</c:v>
                </c:pt>
                <c:pt idx="109">
                  <c:v>678.05</c:v>
                </c:pt>
                <c:pt idx="110">
                  <c:v>638.91</c:v>
                </c:pt>
                <c:pt idx="111">
                  <c:v>602.04</c:v>
                </c:pt>
                <c:pt idx="112">
                  <c:v>567.29</c:v>
                </c:pt>
                <c:pt idx="113">
                  <c:v>534.54999999999995</c:v>
                </c:pt>
                <c:pt idx="114">
                  <c:v>503.69</c:v>
                </c:pt>
                <c:pt idx="115">
                  <c:v>474.62</c:v>
                </c:pt>
                <c:pt idx="116">
                  <c:v>447.23</c:v>
                </c:pt>
                <c:pt idx="117">
                  <c:v>421.42</c:v>
                </c:pt>
                <c:pt idx="118">
                  <c:v>397.09</c:v>
                </c:pt>
                <c:pt idx="119">
                  <c:v>374.17</c:v>
                </c:pt>
                <c:pt idx="120">
                  <c:v>352.58</c:v>
                </c:pt>
                <c:pt idx="121">
                  <c:v>332.23</c:v>
                </c:pt>
                <c:pt idx="122">
                  <c:v>313.05</c:v>
                </c:pt>
                <c:pt idx="123">
                  <c:v>294.99</c:v>
                </c:pt>
                <c:pt idx="124">
                  <c:v>277.95999999999998</c:v>
                </c:pt>
                <c:pt idx="125">
                  <c:v>261.92</c:v>
                </c:pt>
                <c:pt idx="126">
                  <c:v>246.8</c:v>
                </c:pt>
                <c:pt idx="127">
                  <c:v>232.56</c:v>
                </c:pt>
                <c:pt idx="128">
                  <c:v>219.13</c:v>
                </c:pt>
                <c:pt idx="129">
                  <c:v>206.49</c:v>
                </c:pt>
                <c:pt idx="130">
                  <c:v>194.57</c:v>
                </c:pt>
                <c:pt idx="131">
                  <c:v>183.34</c:v>
                </c:pt>
                <c:pt idx="132">
                  <c:v>172.76</c:v>
                </c:pt>
                <c:pt idx="133">
                  <c:v>162.79</c:v>
                </c:pt>
                <c:pt idx="134">
                  <c:v>153.38999999999999</c:v>
                </c:pt>
                <c:pt idx="135">
                  <c:v>144.54</c:v>
                </c:pt>
                <c:pt idx="136">
                  <c:v>136.19</c:v>
                </c:pt>
                <c:pt idx="137">
                  <c:v>128.33000000000001</c:v>
                </c:pt>
                <c:pt idx="138">
                  <c:v>120.93</c:v>
                </c:pt>
                <c:pt idx="139">
                  <c:v>113.95</c:v>
                </c:pt>
                <c:pt idx="140">
                  <c:v>107.37</c:v>
                </c:pt>
                <c:pt idx="141">
                  <c:v>101.17</c:v>
                </c:pt>
                <c:pt idx="142">
                  <c:v>95.334000000000003</c:v>
                </c:pt>
                <c:pt idx="143">
                  <c:v>89.831999999999994</c:v>
                </c:pt>
                <c:pt idx="144">
                  <c:v>84.647000000000006</c:v>
                </c:pt>
                <c:pt idx="145">
                  <c:v>79.760999999999996</c:v>
                </c:pt>
                <c:pt idx="146">
                  <c:v>75.158000000000001</c:v>
                </c:pt>
                <c:pt idx="147">
                  <c:v>70.819999999999993</c:v>
                </c:pt>
                <c:pt idx="148">
                  <c:v>66.731999999999999</c:v>
                </c:pt>
                <c:pt idx="149">
                  <c:v>62.881</c:v>
                </c:pt>
                <c:pt idx="150">
                  <c:v>59.252000000000002</c:v>
                </c:pt>
                <c:pt idx="151">
                  <c:v>55.832000000000001</c:v>
                </c:pt>
                <c:pt idx="152">
                  <c:v>52.609000000000002</c:v>
                </c:pt>
                <c:pt idx="153">
                  <c:v>49.573</c:v>
                </c:pt>
                <c:pt idx="154">
                  <c:v>46.712000000000003</c:v>
                </c:pt>
                <c:pt idx="155">
                  <c:v>44.015999999999998</c:v>
                </c:pt>
                <c:pt idx="156">
                  <c:v>41.475000000000001</c:v>
                </c:pt>
                <c:pt idx="157">
                  <c:v>39.081000000000003</c:v>
                </c:pt>
                <c:pt idx="158">
                  <c:v>36.826000000000001</c:v>
                </c:pt>
                <c:pt idx="159">
                  <c:v>34.700000000000003</c:v>
                </c:pt>
                <c:pt idx="160">
                  <c:v>32.698</c:v>
                </c:pt>
                <c:pt idx="161">
                  <c:v>30.81</c:v>
                </c:pt>
                <c:pt idx="162">
                  <c:v>29.75</c:v>
                </c:pt>
                <c:pt idx="163">
                  <c:v>29.311</c:v>
                </c:pt>
                <c:pt idx="164">
                  <c:v>28.879000000000001</c:v>
                </c:pt>
                <c:pt idx="165">
                  <c:v>28.452999999999999</c:v>
                </c:pt>
                <c:pt idx="166">
                  <c:v>28.033999999999999</c:v>
                </c:pt>
                <c:pt idx="167">
                  <c:v>27.620999999999999</c:v>
                </c:pt>
                <c:pt idx="168">
                  <c:v>27.213999999999999</c:v>
                </c:pt>
                <c:pt idx="169">
                  <c:v>26.812999999999999</c:v>
                </c:pt>
                <c:pt idx="170">
                  <c:v>26.417999999999999</c:v>
                </c:pt>
                <c:pt idx="171">
                  <c:v>26.027999999999999</c:v>
                </c:pt>
                <c:pt idx="172">
                  <c:v>25.645</c:v>
                </c:pt>
                <c:pt idx="173">
                  <c:v>25.266999999999999</c:v>
                </c:pt>
                <c:pt idx="174">
                  <c:v>24.893999999999998</c:v>
                </c:pt>
                <c:pt idx="175">
                  <c:v>24.527000000000001</c:v>
                </c:pt>
                <c:pt idx="176">
                  <c:v>24.166</c:v>
                </c:pt>
                <c:pt idx="177">
                  <c:v>23.81</c:v>
                </c:pt>
                <c:pt idx="178">
                  <c:v>23.459</c:v>
                </c:pt>
                <c:pt idx="179">
                  <c:v>23.113</c:v>
                </c:pt>
                <c:pt idx="180">
                  <c:v>22.771999999999998</c:v>
                </c:pt>
                <c:pt idx="181">
                  <c:v>22.437000000000001</c:v>
                </c:pt>
                <c:pt idx="182">
                  <c:v>22.106000000000002</c:v>
                </c:pt>
                <c:pt idx="183">
                  <c:v>21.78</c:v>
                </c:pt>
                <c:pt idx="184">
                  <c:v>21.459</c:v>
                </c:pt>
                <c:pt idx="185">
                  <c:v>21.143000000000001</c:v>
                </c:pt>
                <c:pt idx="186">
                  <c:v>20.831</c:v>
                </c:pt>
                <c:pt idx="187">
                  <c:v>20.524000000000001</c:v>
                </c:pt>
                <c:pt idx="188">
                  <c:v>20.222000000000001</c:v>
                </c:pt>
                <c:pt idx="189">
                  <c:v>19.923999999999999</c:v>
                </c:pt>
                <c:pt idx="190">
                  <c:v>19.63</c:v>
                </c:pt>
                <c:pt idx="191">
                  <c:v>19.341000000000001</c:v>
                </c:pt>
                <c:pt idx="192">
                  <c:v>19.056000000000001</c:v>
                </c:pt>
                <c:pt idx="193">
                  <c:v>18.774999999999999</c:v>
                </c:pt>
                <c:pt idx="194">
                  <c:v>18.498000000000001</c:v>
                </c:pt>
                <c:pt idx="195">
                  <c:v>18.225000000000001</c:v>
                </c:pt>
                <c:pt idx="196">
                  <c:v>17.957000000000001</c:v>
                </c:pt>
                <c:pt idx="197">
                  <c:v>17.692</c:v>
                </c:pt>
                <c:pt idx="198">
                  <c:v>17.431000000000001</c:v>
                </c:pt>
                <c:pt idx="199">
                  <c:v>17.173999999999999</c:v>
                </c:pt>
                <c:pt idx="200">
                  <c:v>16.920999999999999</c:v>
                </c:pt>
                <c:pt idx="201">
                  <c:v>16.672000000000001</c:v>
                </c:pt>
                <c:pt idx="202">
                  <c:v>16.425999999999998</c:v>
                </c:pt>
                <c:pt idx="203">
                  <c:v>16.184000000000001</c:v>
                </c:pt>
                <c:pt idx="204">
                  <c:v>15.946</c:v>
                </c:pt>
                <c:pt idx="205">
                  <c:v>15.711</c:v>
                </c:pt>
                <c:pt idx="206">
                  <c:v>15.478999999999999</c:v>
                </c:pt>
                <c:pt idx="207">
                  <c:v>15.250999999999999</c:v>
                </c:pt>
                <c:pt idx="208">
                  <c:v>15.026</c:v>
                </c:pt>
                <c:pt idx="209">
                  <c:v>14.805</c:v>
                </c:pt>
                <c:pt idx="210">
                  <c:v>14.586</c:v>
                </c:pt>
                <c:pt idx="211">
                  <c:v>14.371</c:v>
                </c:pt>
                <c:pt idx="212">
                  <c:v>14.16</c:v>
                </c:pt>
                <c:pt idx="213">
                  <c:v>13.951000000000001</c:v>
                </c:pt>
                <c:pt idx="214">
                  <c:v>13.744999999999999</c:v>
                </c:pt>
                <c:pt idx="215">
                  <c:v>13.542999999999999</c:v>
                </c:pt>
                <c:pt idx="216">
                  <c:v>13.343</c:v>
                </c:pt>
                <c:pt idx="217">
                  <c:v>13.146000000000001</c:v>
                </c:pt>
                <c:pt idx="218">
                  <c:v>12.952999999999999</c:v>
                </c:pt>
                <c:pt idx="219">
                  <c:v>12.762</c:v>
                </c:pt>
                <c:pt idx="220">
                  <c:v>12.574</c:v>
                </c:pt>
                <c:pt idx="221">
                  <c:v>12.388</c:v>
                </c:pt>
                <c:pt idx="222">
                  <c:v>12.206</c:v>
                </c:pt>
                <c:pt idx="223">
                  <c:v>12.026</c:v>
                </c:pt>
                <c:pt idx="224">
                  <c:v>11.849</c:v>
                </c:pt>
                <c:pt idx="225">
                  <c:v>11.673999999999999</c:v>
                </c:pt>
                <c:pt idx="226">
                  <c:v>11.502000000000001</c:v>
                </c:pt>
                <c:pt idx="227">
                  <c:v>11.332000000000001</c:v>
                </c:pt>
                <c:pt idx="228">
                  <c:v>11.164999999999999</c:v>
                </c:pt>
                <c:pt idx="229">
                  <c:v>11.000999999999999</c:v>
                </c:pt>
                <c:pt idx="230">
                  <c:v>10.839</c:v>
                </c:pt>
                <c:pt idx="231">
                  <c:v>10.679</c:v>
                </c:pt>
                <c:pt idx="232">
                  <c:v>10.522</c:v>
                </c:pt>
                <c:pt idx="233">
                  <c:v>10.366</c:v>
                </c:pt>
                <c:pt idx="234">
                  <c:v>10.214</c:v>
                </c:pt>
                <c:pt idx="235">
                  <c:v>10.063000000000001</c:v>
                </c:pt>
                <c:pt idx="236">
                  <c:v>9.9147999999999996</c:v>
                </c:pt>
                <c:pt idx="237">
                  <c:v>9.7687000000000008</c:v>
                </c:pt>
                <c:pt idx="238">
                  <c:v>9.6247000000000007</c:v>
                </c:pt>
                <c:pt idx="239">
                  <c:v>9.4829000000000008</c:v>
                </c:pt>
                <c:pt idx="240">
                  <c:v>9.3430999999999997</c:v>
                </c:pt>
                <c:pt idx="241">
                  <c:v>9.2053999999999991</c:v>
                </c:pt>
                <c:pt idx="242">
                  <c:v>9.0696999999999992</c:v>
                </c:pt>
                <c:pt idx="243">
                  <c:v>8.9360999999999997</c:v>
                </c:pt>
                <c:pt idx="244">
                  <c:v>8.8043999999999993</c:v>
                </c:pt>
                <c:pt idx="245">
                  <c:v>8.6745999999999999</c:v>
                </c:pt>
                <c:pt idx="246">
                  <c:v>8.5466999999999995</c:v>
                </c:pt>
                <c:pt idx="247">
                  <c:v>8.4207999999999998</c:v>
                </c:pt>
                <c:pt idx="248">
                  <c:v>8.2966999999999995</c:v>
                </c:pt>
                <c:pt idx="249">
                  <c:v>8.1744000000000003</c:v>
                </c:pt>
                <c:pt idx="250">
                  <c:v>8.0539000000000005</c:v>
                </c:pt>
                <c:pt idx="251">
                  <c:v>7.9352</c:v>
                </c:pt>
                <c:pt idx="252">
                  <c:v>7.8182</c:v>
                </c:pt>
                <c:pt idx="253">
                  <c:v>7.7030000000000003</c:v>
                </c:pt>
                <c:pt idx="254">
                  <c:v>7.5895000000000001</c:v>
                </c:pt>
                <c:pt idx="255">
                  <c:v>7.4775999999999998</c:v>
                </c:pt>
                <c:pt idx="256">
                  <c:v>7.3673999999999999</c:v>
                </c:pt>
                <c:pt idx="257">
                  <c:v>7.2587999999999999</c:v>
                </c:pt>
                <c:pt idx="258">
                  <c:v>7.1517999999999997</c:v>
                </c:pt>
                <c:pt idx="259">
                  <c:v>7.0464000000000002</c:v>
                </c:pt>
                <c:pt idx="260">
                  <c:v>6.9425999999999997</c:v>
                </c:pt>
                <c:pt idx="261">
                  <c:v>6.8402000000000003</c:v>
                </c:pt>
                <c:pt idx="262">
                  <c:v>6.7393999999999998</c:v>
                </c:pt>
                <c:pt idx="263">
                  <c:v>6.6401000000000003</c:v>
                </c:pt>
                <c:pt idx="264">
                  <c:v>6.5422000000000002</c:v>
                </c:pt>
                <c:pt idx="265">
                  <c:v>6.4458000000000002</c:v>
                </c:pt>
                <c:pt idx="266">
                  <c:v>6.3507999999999996</c:v>
                </c:pt>
                <c:pt idx="267">
                  <c:v>6.2572000000000001</c:v>
                </c:pt>
                <c:pt idx="268">
                  <c:v>6.165</c:v>
                </c:pt>
                <c:pt idx="269">
                  <c:v>6.0740999999999996</c:v>
                </c:pt>
                <c:pt idx="270">
                  <c:v>5.9846000000000004</c:v>
                </c:pt>
                <c:pt idx="271">
                  <c:v>5.8963999999999999</c:v>
                </c:pt>
                <c:pt idx="272">
                  <c:v>5.8094999999999999</c:v>
                </c:pt>
                <c:pt idx="273">
                  <c:v>5.7239000000000004</c:v>
                </c:pt>
                <c:pt idx="274">
                  <c:v>5.6395</c:v>
                </c:pt>
                <c:pt idx="275">
                  <c:v>5.5564</c:v>
                </c:pt>
                <c:pt idx="276">
                  <c:v>5.4744999999999999</c:v>
                </c:pt>
                <c:pt idx="277">
                  <c:v>5.3937999999999997</c:v>
                </c:pt>
                <c:pt idx="278">
                  <c:v>5.3143000000000002</c:v>
                </c:pt>
                <c:pt idx="279">
                  <c:v>5.2359999999999998</c:v>
                </c:pt>
                <c:pt idx="280">
                  <c:v>5.1588000000000003</c:v>
                </c:pt>
                <c:pt idx="281">
                  <c:v>5.0827999999999998</c:v>
                </c:pt>
                <c:pt idx="282">
                  <c:v>5.0079000000000002</c:v>
                </c:pt>
                <c:pt idx="283">
                  <c:v>4.9340000000000002</c:v>
                </c:pt>
                <c:pt idx="284">
                  <c:v>4.8613</c:v>
                </c:pt>
                <c:pt idx="285">
                  <c:v>4.7896999999999998</c:v>
                </c:pt>
                <c:pt idx="286">
                  <c:v>4.7191000000000001</c:v>
                </c:pt>
                <c:pt idx="287">
                  <c:v>4.6494999999999997</c:v>
                </c:pt>
                <c:pt idx="288">
                  <c:v>4.5810000000000004</c:v>
                </c:pt>
                <c:pt idx="289">
                  <c:v>4.5134999999999996</c:v>
                </c:pt>
                <c:pt idx="290">
                  <c:v>4.4470000000000001</c:v>
                </c:pt>
                <c:pt idx="291">
                  <c:v>4.3814000000000002</c:v>
                </c:pt>
                <c:pt idx="292">
                  <c:v>4.3167999999999997</c:v>
                </c:pt>
                <c:pt idx="293">
                  <c:v>4.2531999999999996</c:v>
                </c:pt>
                <c:pt idx="294">
                  <c:v>4.1905000000000001</c:v>
                </c:pt>
                <c:pt idx="295">
                  <c:v>4.1288</c:v>
                </c:pt>
                <c:pt idx="296">
                  <c:v>4.0678999999999998</c:v>
                </c:pt>
                <c:pt idx="297">
                  <c:v>4.008</c:v>
                </c:pt>
                <c:pt idx="298">
                  <c:v>3.9489000000000001</c:v>
                </c:pt>
                <c:pt idx="299">
                  <c:v>3.8906999999999998</c:v>
                </c:pt>
                <c:pt idx="300">
                  <c:v>3.8332999999999999</c:v>
                </c:pt>
                <c:pt idx="301">
                  <c:v>3.7768000000000002</c:v>
                </c:pt>
                <c:pt idx="302">
                  <c:v>3.7212000000000001</c:v>
                </c:pt>
                <c:pt idx="303">
                  <c:v>3.6663000000000001</c:v>
                </c:pt>
                <c:pt idx="304">
                  <c:v>3.6122999999999998</c:v>
                </c:pt>
                <c:pt idx="305">
                  <c:v>3.5590999999999999</c:v>
                </c:pt>
                <c:pt idx="306">
                  <c:v>3.5066000000000002</c:v>
                </c:pt>
                <c:pt idx="307">
                  <c:v>3.4548999999999999</c:v>
                </c:pt>
                <c:pt idx="308">
                  <c:v>3.4039999999999999</c:v>
                </c:pt>
                <c:pt idx="309">
                  <c:v>3.3538000000000001</c:v>
                </c:pt>
                <c:pt idx="310">
                  <c:v>3.3043999999999998</c:v>
                </c:pt>
                <c:pt idx="311">
                  <c:v>3.2557</c:v>
                </c:pt>
                <c:pt idx="312">
                  <c:v>3.2077</c:v>
                </c:pt>
                <c:pt idx="313">
                  <c:v>3.1604000000000001</c:v>
                </c:pt>
                <c:pt idx="314">
                  <c:v>3.1137999999999999</c:v>
                </c:pt>
                <c:pt idx="315">
                  <c:v>3.0680000000000001</c:v>
                </c:pt>
                <c:pt idx="316">
                  <c:v>3.0226999999999999</c:v>
                </c:pt>
                <c:pt idx="317">
                  <c:v>2.9782000000000002</c:v>
                </c:pt>
                <c:pt idx="318">
                  <c:v>2.9342999999999999</c:v>
                </c:pt>
                <c:pt idx="319">
                  <c:v>2.891</c:v>
                </c:pt>
                <c:pt idx="320">
                  <c:v>2.8483999999999998</c:v>
                </c:pt>
                <c:pt idx="321">
                  <c:v>2.8064</c:v>
                </c:pt>
                <c:pt idx="322">
                  <c:v>2.7650999999999999</c:v>
                </c:pt>
                <c:pt idx="323">
                  <c:v>2.7242999999999999</c:v>
                </c:pt>
                <c:pt idx="324">
                  <c:v>2.6842000000000001</c:v>
                </c:pt>
                <c:pt idx="325">
                  <c:v>2.6446000000000001</c:v>
                </c:pt>
                <c:pt idx="326">
                  <c:v>2.6055999999999999</c:v>
                </c:pt>
                <c:pt idx="327">
                  <c:v>2.5672000000000001</c:v>
                </c:pt>
                <c:pt idx="328">
                  <c:v>2.5293999999999999</c:v>
                </c:pt>
                <c:pt idx="329">
                  <c:v>2.4921000000000002</c:v>
                </c:pt>
                <c:pt idx="330">
                  <c:v>2.4554</c:v>
                </c:pt>
                <c:pt idx="331">
                  <c:v>2.4192</c:v>
                </c:pt>
                <c:pt idx="332">
                  <c:v>2.3835000000000002</c:v>
                </c:pt>
                <c:pt idx="333">
                  <c:v>2.3483999999999998</c:v>
                </c:pt>
                <c:pt idx="334">
                  <c:v>2.3138000000000001</c:v>
                </c:pt>
                <c:pt idx="335">
                  <c:v>2.2797000000000001</c:v>
                </c:pt>
                <c:pt idx="336">
                  <c:v>2.2461000000000002</c:v>
                </c:pt>
                <c:pt idx="337">
                  <c:v>2.2130000000000001</c:v>
                </c:pt>
                <c:pt idx="338">
                  <c:v>2.1804000000000001</c:v>
                </c:pt>
                <c:pt idx="339">
                  <c:v>2.1482000000000001</c:v>
                </c:pt>
                <c:pt idx="340">
                  <c:v>2.1166</c:v>
                </c:pt>
                <c:pt idx="341">
                  <c:v>2.0853999999999999</c:v>
                </c:pt>
                <c:pt idx="342">
                  <c:v>2.0546000000000002</c:v>
                </c:pt>
                <c:pt idx="343">
                  <c:v>2.0244</c:v>
                </c:pt>
                <c:pt idx="344">
                  <c:v>1.9944999999999999</c:v>
                </c:pt>
                <c:pt idx="345">
                  <c:v>1.9651000000000001</c:v>
                </c:pt>
                <c:pt idx="346">
                  <c:v>1.9361999999999999</c:v>
                </c:pt>
                <c:pt idx="347">
                  <c:v>1.9076</c:v>
                </c:pt>
                <c:pt idx="348">
                  <c:v>1.8794999999999999</c:v>
                </c:pt>
                <c:pt idx="349">
                  <c:v>1.8517999999999999</c:v>
                </c:pt>
                <c:pt idx="350">
                  <c:v>1.8245</c:v>
                </c:pt>
                <c:pt idx="351">
                  <c:v>1.7976000000000001</c:v>
                </c:pt>
                <c:pt idx="352">
                  <c:v>1.7710999999999999</c:v>
                </c:pt>
                <c:pt idx="353">
                  <c:v>1.7450000000000001</c:v>
                </c:pt>
                <c:pt idx="354">
                  <c:v>1.7193000000000001</c:v>
                </c:pt>
                <c:pt idx="355">
                  <c:v>1.694</c:v>
                </c:pt>
                <c:pt idx="356">
                  <c:v>1.669</c:v>
                </c:pt>
                <c:pt idx="357">
                  <c:v>1.6444000000000001</c:v>
                </c:pt>
                <c:pt idx="358">
                  <c:v>1.6202000000000001</c:v>
                </c:pt>
                <c:pt idx="359">
                  <c:v>1.5963000000000001</c:v>
                </c:pt>
                <c:pt idx="360">
                  <c:v>1.5728</c:v>
                </c:pt>
                <c:pt idx="361">
                  <c:v>1.5496000000000001</c:v>
                </c:pt>
                <c:pt idx="362">
                  <c:v>1.5266999999999999</c:v>
                </c:pt>
                <c:pt idx="363">
                  <c:v>1.5042</c:v>
                </c:pt>
                <c:pt idx="364">
                  <c:v>1.4821</c:v>
                </c:pt>
                <c:pt idx="365">
                  <c:v>1.4601999999999999</c:v>
                </c:pt>
                <c:pt idx="366">
                  <c:v>1.4387000000000001</c:v>
                </c:pt>
                <c:pt idx="367">
                  <c:v>1.4175</c:v>
                </c:pt>
                <c:pt idx="368">
                  <c:v>1.3966000000000001</c:v>
                </c:pt>
                <c:pt idx="369">
                  <c:v>1.3759999999999999</c:v>
                </c:pt>
                <c:pt idx="370">
                  <c:v>1.3556999999999999</c:v>
                </c:pt>
                <c:pt idx="371">
                  <c:v>1.3358000000000001</c:v>
                </c:pt>
                <c:pt idx="372">
                  <c:v>1.3161</c:v>
                </c:pt>
                <c:pt idx="373">
                  <c:v>1.2967</c:v>
                </c:pt>
                <c:pt idx="374">
                  <c:v>1.2776000000000001</c:v>
                </c:pt>
                <c:pt idx="375">
                  <c:v>1.2586999999999999</c:v>
                </c:pt>
                <c:pt idx="376">
                  <c:v>1.2402</c:v>
                </c:pt>
                <c:pt idx="377">
                  <c:v>1.2219</c:v>
                </c:pt>
                <c:pt idx="378">
                  <c:v>1.2039</c:v>
                </c:pt>
                <c:pt idx="379">
                  <c:v>1.1861999999999999</c:v>
                </c:pt>
                <c:pt idx="380">
                  <c:v>1.1687000000000001</c:v>
                </c:pt>
                <c:pt idx="381">
                  <c:v>1.1514</c:v>
                </c:pt>
                <c:pt idx="382">
                  <c:v>1.1345000000000001</c:v>
                </c:pt>
                <c:pt idx="383">
                  <c:v>1.1177999999999999</c:v>
                </c:pt>
                <c:pt idx="384">
                  <c:v>1.1012999999999999</c:v>
                </c:pt>
                <c:pt idx="385">
                  <c:v>1.085</c:v>
                </c:pt>
                <c:pt idx="386">
                  <c:v>1.0690999999999999</c:v>
                </c:pt>
                <c:pt idx="387">
                  <c:v>1.0532999999999999</c:v>
                </c:pt>
                <c:pt idx="388">
                  <c:v>1.0378000000000001</c:v>
                </c:pt>
                <c:pt idx="389">
                  <c:v>1.0225</c:v>
                </c:pt>
                <c:pt idx="390">
                  <c:v>1.0074000000000001</c:v>
                </c:pt>
                <c:pt idx="391">
                  <c:v>0.99256</c:v>
                </c:pt>
                <c:pt idx="392">
                  <c:v>0.97792999999999997</c:v>
                </c:pt>
                <c:pt idx="393">
                  <c:v>0.96352000000000004</c:v>
                </c:pt>
                <c:pt idx="394">
                  <c:v>0.94932000000000005</c:v>
                </c:pt>
                <c:pt idx="395">
                  <c:v>0.93532999999999999</c:v>
                </c:pt>
                <c:pt idx="396">
                  <c:v>0.92154000000000003</c:v>
                </c:pt>
                <c:pt idx="397">
                  <c:v>0.90795999999999999</c:v>
                </c:pt>
                <c:pt idx="398">
                  <c:v>0.89458000000000004</c:v>
                </c:pt>
                <c:pt idx="399">
                  <c:v>0.88139000000000001</c:v>
                </c:pt>
                <c:pt idx="400">
                  <c:v>0.86839999999999995</c:v>
                </c:pt>
                <c:pt idx="401">
                  <c:v>0.85560000000000003</c:v>
                </c:pt>
                <c:pt idx="402">
                  <c:v>0.84299000000000002</c:v>
                </c:pt>
                <c:pt idx="403">
                  <c:v>0.83057000000000003</c:v>
                </c:pt>
                <c:pt idx="404">
                  <c:v>0.81832000000000005</c:v>
                </c:pt>
                <c:pt idx="405">
                  <c:v>0.80625999999999998</c:v>
                </c:pt>
                <c:pt idx="406">
                  <c:v>0.79437999999999998</c:v>
                </c:pt>
                <c:pt idx="407">
                  <c:v>0.78266999999999998</c:v>
                </c:pt>
                <c:pt idx="408">
                  <c:v>0.77114000000000005</c:v>
                </c:pt>
                <c:pt idx="409">
                  <c:v>0.75976999999999995</c:v>
                </c:pt>
                <c:pt idx="410">
                  <c:v>0.74856999999999996</c:v>
                </c:pt>
                <c:pt idx="411">
                  <c:v>0.73753999999999997</c:v>
                </c:pt>
                <c:pt idx="412">
                  <c:v>0.72667000000000004</c:v>
                </c:pt>
                <c:pt idx="413">
                  <c:v>0.71596000000000004</c:v>
                </c:pt>
                <c:pt idx="414">
                  <c:v>0.70540999999999998</c:v>
                </c:pt>
                <c:pt idx="415">
                  <c:v>0.69501000000000002</c:v>
                </c:pt>
                <c:pt idx="416">
                  <c:v>0.68476999999999999</c:v>
                </c:pt>
                <c:pt idx="417">
                  <c:v>0.67466999999999999</c:v>
                </c:pt>
                <c:pt idx="418">
                  <c:v>0.66473000000000004</c:v>
                </c:pt>
                <c:pt idx="419">
                  <c:v>0.65493000000000001</c:v>
                </c:pt>
                <c:pt idx="420">
                  <c:v>0.64527999999999996</c:v>
                </c:pt>
                <c:pt idx="421">
                  <c:v>0.63576999999999995</c:v>
                </c:pt>
                <c:pt idx="422">
                  <c:v>0.62639999999999996</c:v>
                </c:pt>
                <c:pt idx="423">
                  <c:v>0.61717</c:v>
                </c:pt>
                <c:pt idx="424">
                  <c:v>0.60807</c:v>
                </c:pt>
                <c:pt idx="425">
                  <c:v>0.59911000000000003</c:v>
                </c:pt>
                <c:pt idx="426">
                  <c:v>0.59028000000000003</c:v>
                </c:pt>
                <c:pt idx="427">
                  <c:v>0.58157999999999999</c:v>
                </c:pt>
                <c:pt idx="428">
                  <c:v>0.57301000000000002</c:v>
                </c:pt>
                <c:pt idx="429">
                  <c:v>0.56455999999999995</c:v>
                </c:pt>
                <c:pt idx="430">
                  <c:v>0.55623999999999996</c:v>
                </c:pt>
                <c:pt idx="431">
                  <c:v>0.54803999999999997</c:v>
                </c:pt>
                <c:pt idx="432">
                  <c:v>0.53996</c:v>
                </c:pt>
                <c:pt idx="433">
                  <c:v>0.53200999999999998</c:v>
                </c:pt>
                <c:pt idx="434">
                  <c:v>0.52417000000000002</c:v>
                </c:pt>
                <c:pt idx="435">
                  <c:v>0.51644000000000001</c:v>
                </c:pt>
                <c:pt idx="436">
                  <c:v>0.50883</c:v>
                </c:pt>
                <c:pt idx="437">
                  <c:v>0.50133000000000005</c:v>
                </c:pt>
                <c:pt idx="438">
                  <c:v>0.49393999999999999</c:v>
                </c:pt>
                <c:pt idx="439">
                  <c:v>0.48665999999999998</c:v>
                </c:pt>
                <c:pt idx="440">
                  <c:v>0.47949000000000003</c:v>
                </c:pt>
                <c:pt idx="441">
                  <c:v>0.47242000000000001</c:v>
                </c:pt>
                <c:pt idx="442">
                  <c:v>0.46545999999999998</c:v>
                </c:pt>
                <c:pt idx="443">
                  <c:v>0.45860000000000001</c:v>
                </c:pt>
                <c:pt idx="444">
                  <c:v>0.45184000000000002</c:v>
                </c:pt>
                <c:pt idx="445">
                  <c:v>0.44518000000000002</c:v>
                </c:pt>
                <c:pt idx="446">
                  <c:v>0.43862000000000001</c:v>
                </c:pt>
                <c:pt idx="447">
                  <c:v>0.43214999999999998</c:v>
                </c:pt>
                <c:pt idx="448">
                  <c:v>0.42577999999999999</c:v>
                </c:pt>
                <c:pt idx="449">
                  <c:v>0.41950999999999999</c:v>
                </c:pt>
                <c:pt idx="450">
                  <c:v>0.41332000000000002</c:v>
                </c:pt>
                <c:pt idx="451">
                  <c:v>0.40722999999999998</c:v>
                </c:pt>
                <c:pt idx="452">
                  <c:v>0.40122999999999998</c:v>
                </c:pt>
                <c:pt idx="453">
                  <c:v>0.39532</c:v>
                </c:pt>
                <c:pt idx="454">
                  <c:v>0.38949</c:v>
                </c:pt>
                <c:pt idx="455">
                  <c:v>0.38374999999999998</c:v>
                </c:pt>
                <c:pt idx="456">
                  <c:v>0.37808999999999998</c:v>
                </c:pt>
                <c:pt idx="457">
                  <c:v>0.37252000000000002</c:v>
                </c:pt>
                <c:pt idx="458">
                  <c:v>0.36703000000000002</c:v>
                </c:pt>
                <c:pt idx="459">
                  <c:v>0.36162</c:v>
                </c:pt>
                <c:pt idx="460">
                  <c:v>0.35629</c:v>
                </c:pt>
                <c:pt idx="461">
                  <c:v>0.35104000000000002</c:v>
                </c:pt>
                <c:pt idx="462">
                  <c:v>0.34587000000000001</c:v>
                </c:pt>
                <c:pt idx="463">
                  <c:v>0.34077000000000002</c:v>
                </c:pt>
                <c:pt idx="464">
                  <c:v>0.33574999999999999</c:v>
                </c:pt>
                <c:pt idx="465">
                  <c:v>0.33079999999999998</c:v>
                </c:pt>
                <c:pt idx="466">
                  <c:v>0.32591999999999999</c:v>
                </c:pt>
                <c:pt idx="467">
                  <c:v>0.32112000000000002</c:v>
                </c:pt>
                <c:pt idx="468">
                  <c:v>0.31639</c:v>
                </c:pt>
                <c:pt idx="469">
                  <c:v>0.31172</c:v>
                </c:pt>
                <c:pt idx="470">
                  <c:v>0.30713000000000001</c:v>
                </c:pt>
                <c:pt idx="471">
                  <c:v>0.30259999999999998</c:v>
                </c:pt>
                <c:pt idx="472">
                  <c:v>0.29814000000000002</c:v>
                </c:pt>
                <c:pt idx="473">
                  <c:v>0.29375000000000001</c:v>
                </c:pt>
                <c:pt idx="474">
                  <c:v>0.28942000000000001</c:v>
                </c:pt>
                <c:pt idx="475">
                  <c:v>0.28515000000000001</c:v>
                </c:pt>
                <c:pt idx="476">
                  <c:v>0.28094999999999998</c:v>
                </c:pt>
                <c:pt idx="477">
                  <c:v>0.27681</c:v>
                </c:pt>
                <c:pt idx="478">
                  <c:v>0.27272999999999997</c:v>
                </c:pt>
                <c:pt idx="479">
                  <c:v>0.26871</c:v>
                </c:pt>
                <c:pt idx="480">
                  <c:v>0.26474999999999999</c:v>
                </c:pt>
                <c:pt idx="481">
                  <c:v>0.26085000000000003</c:v>
                </c:pt>
                <c:pt idx="482">
                  <c:v>0.25700000000000001</c:v>
                </c:pt>
                <c:pt idx="483">
                  <c:v>0.25320999999999999</c:v>
                </c:pt>
                <c:pt idx="484">
                  <c:v>0.24948000000000001</c:v>
                </c:pt>
                <c:pt idx="485">
                  <c:v>0.24581</c:v>
                </c:pt>
                <c:pt idx="486">
                  <c:v>0.24218000000000001</c:v>
                </c:pt>
                <c:pt idx="487">
                  <c:v>0.23860999999999999</c:v>
                </c:pt>
                <c:pt idx="488">
                  <c:v>0.2351</c:v>
                </c:pt>
                <c:pt idx="489">
                  <c:v>0.23163</c:v>
                </c:pt>
                <c:pt idx="490">
                  <c:v>0.21951999999999999</c:v>
                </c:pt>
                <c:pt idx="491">
                  <c:v>0.16283</c:v>
                </c:pt>
                <c:pt idx="492">
                  <c:v>0.12078</c:v>
                </c:pt>
                <c:pt idx="493">
                  <c:v>8.9587E-2</c:v>
                </c:pt>
                <c:pt idx="494">
                  <c:v>6.6450999999999996E-2</c:v>
                </c:pt>
                <c:pt idx="495">
                  <c:v>4.929E-2</c:v>
                </c:pt>
                <c:pt idx="496">
                  <c:v>3.6561000000000003E-2</c:v>
                </c:pt>
                <c:pt idx="497">
                  <c:v>2.7119000000000001E-2</c:v>
                </c:pt>
                <c:pt idx="498">
                  <c:v>2.0115000000000001E-2</c:v>
                </c:pt>
                <c:pt idx="499">
                  <c:v>1.4919999999999999E-2</c:v>
                </c:pt>
                <c:pt idx="500">
                  <c:v>1.1067E-2</c:v>
                </c:pt>
                <c:pt idx="501">
                  <c:v>8.2091000000000004E-3</c:v>
                </c:pt>
                <c:pt idx="502">
                  <c:v>6.0891000000000001E-3</c:v>
                </c:pt>
                <c:pt idx="503">
                  <c:v>4.5166E-3</c:v>
                </c:pt>
              </c:numCache>
            </c:numRef>
          </c:xVal>
          <c:yVal>
            <c:numRef>
              <c:f>Issues!$E$10:$E$513</c:f>
              <c:numCache>
                <c:formatCode>General</c:formatCode>
                <c:ptCount val="504"/>
                <c:pt idx="0">
                  <c:v>1</c:v>
                </c:pt>
                <c:pt idx="1">
                  <c:v>3</c:v>
                </c:pt>
                <c:pt idx="2">
                  <c:v>3</c:v>
                </c:pt>
                <c:pt idx="3">
                  <c:v>3</c:v>
                </c:pt>
                <c:pt idx="4">
                  <c:v>3</c:v>
                </c:pt>
                <c:pt idx="5">
                  <c:v>3</c:v>
                </c:pt>
                <c:pt idx="6">
                  <c:v>5</c:v>
                </c:pt>
                <c:pt idx="7">
                  <c:v>7</c:v>
                </c:pt>
                <c:pt idx="8">
                  <c:v>7</c:v>
                </c:pt>
                <c:pt idx="9">
                  <c:v>7</c:v>
                </c:pt>
                <c:pt idx="10">
                  <c:v>10</c:v>
                </c:pt>
                <c:pt idx="11">
                  <c:v>12</c:v>
                </c:pt>
                <c:pt idx="12">
                  <c:v>11</c:v>
                </c:pt>
                <c:pt idx="13">
                  <c:v>8</c:v>
                </c:pt>
                <c:pt idx="14">
                  <c:v>8</c:v>
                </c:pt>
                <c:pt idx="15">
                  <c:v>8</c:v>
                </c:pt>
                <c:pt idx="16">
                  <c:v>14</c:v>
                </c:pt>
                <c:pt idx="17">
                  <c:v>14</c:v>
                </c:pt>
                <c:pt idx="18">
                  <c:v>14</c:v>
                </c:pt>
                <c:pt idx="19">
                  <c:v>14</c:v>
                </c:pt>
                <c:pt idx="20">
                  <c:v>10</c:v>
                </c:pt>
                <c:pt idx="21">
                  <c:v>14</c:v>
                </c:pt>
                <c:pt idx="22">
                  <c:v>23</c:v>
                </c:pt>
                <c:pt idx="23">
                  <c:v>26</c:v>
                </c:pt>
                <c:pt idx="24">
                  <c:v>23</c:v>
                </c:pt>
                <c:pt idx="25">
                  <c:v>20</c:v>
                </c:pt>
                <c:pt idx="26">
                  <c:v>22</c:v>
                </c:pt>
                <c:pt idx="27">
                  <c:v>20</c:v>
                </c:pt>
                <c:pt idx="28">
                  <c:v>20</c:v>
                </c:pt>
                <c:pt idx="29">
                  <c:v>20</c:v>
                </c:pt>
                <c:pt idx="30">
                  <c:v>26</c:v>
                </c:pt>
                <c:pt idx="31">
                  <c:v>34</c:v>
                </c:pt>
                <c:pt idx="32">
                  <c:v>36</c:v>
                </c:pt>
                <c:pt idx="33">
                  <c:v>35</c:v>
                </c:pt>
                <c:pt idx="34">
                  <c:v>38</c:v>
                </c:pt>
                <c:pt idx="35">
                  <c:v>39</c:v>
                </c:pt>
                <c:pt idx="36">
                  <c:v>39</c:v>
                </c:pt>
                <c:pt idx="37">
                  <c:v>45</c:v>
                </c:pt>
                <c:pt idx="38">
                  <c:v>40</c:v>
                </c:pt>
                <c:pt idx="39">
                  <c:v>46</c:v>
                </c:pt>
                <c:pt idx="40">
                  <c:v>46</c:v>
                </c:pt>
                <c:pt idx="41">
                  <c:v>42</c:v>
                </c:pt>
                <c:pt idx="42">
                  <c:v>45</c:v>
                </c:pt>
                <c:pt idx="43">
                  <c:v>57</c:v>
                </c:pt>
                <c:pt idx="44">
                  <c:v>63</c:v>
                </c:pt>
                <c:pt idx="45">
                  <c:v>53</c:v>
                </c:pt>
                <c:pt idx="46">
                  <c:v>79</c:v>
                </c:pt>
                <c:pt idx="47">
                  <c:v>80</c:v>
                </c:pt>
                <c:pt idx="48">
                  <c:v>81</c:v>
                </c:pt>
                <c:pt idx="49">
                  <c:v>78</c:v>
                </c:pt>
                <c:pt idx="50">
                  <c:v>80</c:v>
                </c:pt>
                <c:pt idx="51">
                  <c:v>85</c:v>
                </c:pt>
                <c:pt idx="52">
                  <c:v>91</c:v>
                </c:pt>
                <c:pt idx="53">
                  <c:v>90</c:v>
                </c:pt>
                <c:pt idx="54">
                  <c:v>88</c:v>
                </c:pt>
                <c:pt idx="55">
                  <c:v>101</c:v>
                </c:pt>
                <c:pt idx="56">
                  <c:v>129</c:v>
                </c:pt>
                <c:pt idx="57">
                  <c:v>123</c:v>
                </c:pt>
                <c:pt idx="58">
                  <c:v>134</c:v>
                </c:pt>
                <c:pt idx="59">
                  <c:v>137</c:v>
                </c:pt>
                <c:pt idx="60">
                  <c:v>150</c:v>
                </c:pt>
                <c:pt idx="61">
                  <c:v>163</c:v>
                </c:pt>
                <c:pt idx="62">
                  <c:v>166</c:v>
                </c:pt>
                <c:pt idx="63">
                  <c:v>176</c:v>
                </c:pt>
                <c:pt idx="64">
                  <c:v>189</c:v>
                </c:pt>
                <c:pt idx="65">
                  <c:v>185</c:v>
                </c:pt>
                <c:pt idx="66">
                  <c:v>185</c:v>
                </c:pt>
                <c:pt idx="67">
                  <c:v>218</c:v>
                </c:pt>
                <c:pt idx="68">
                  <c:v>213</c:v>
                </c:pt>
                <c:pt idx="69">
                  <c:v>252</c:v>
                </c:pt>
                <c:pt idx="70">
                  <c:v>304</c:v>
                </c:pt>
                <c:pt idx="71">
                  <c:v>295</c:v>
                </c:pt>
                <c:pt idx="72">
                  <c:v>332</c:v>
                </c:pt>
                <c:pt idx="73">
                  <c:v>327</c:v>
                </c:pt>
                <c:pt idx="74">
                  <c:v>337</c:v>
                </c:pt>
                <c:pt idx="75">
                  <c:v>368</c:v>
                </c:pt>
                <c:pt idx="76">
                  <c:v>373</c:v>
                </c:pt>
                <c:pt idx="77">
                  <c:v>377</c:v>
                </c:pt>
                <c:pt idx="78">
                  <c:v>433</c:v>
                </c:pt>
                <c:pt idx="79">
                  <c:v>433</c:v>
                </c:pt>
                <c:pt idx="80">
                  <c:v>464</c:v>
                </c:pt>
                <c:pt idx="81">
                  <c:v>479</c:v>
                </c:pt>
                <c:pt idx="82">
                  <c:v>498</c:v>
                </c:pt>
                <c:pt idx="83">
                  <c:v>552</c:v>
                </c:pt>
                <c:pt idx="84">
                  <c:v>553</c:v>
                </c:pt>
                <c:pt idx="85">
                  <c:v>580</c:v>
                </c:pt>
                <c:pt idx="86">
                  <c:v>612</c:v>
                </c:pt>
                <c:pt idx="87">
                  <c:v>662</c:v>
                </c:pt>
                <c:pt idx="88">
                  <c:v>703</c:v>
                </c:pt>
                <c:pt idx="89">
                  <c:v>721</c:v>
                </c:pt>
                <c:pt idx="90">
                  <c:v>776</c:v>
                </c:pt>
                <c:pt idx="91">
                  <c:v>837</c:v>
                </c:pt>
                <c:pt idx="92">
                  <c:v>855</c:v>
                </c:pt>
                <c:pt idx="93">
                  <c:v>907</c:v>
                </c:pt>
                <c:pt idx="94">
                  <c:v>979</c:v>
                </c:pt>
                <c:pt idx="95">
                  <c:v>997</c:v>
                </c:pt>
                <c:pt idx="96">
                  <c:v>1032</c:v>
                </c:pt>
                <c:pt idx="97">
                  <c:v>1085</c:v>
                </c:pt>
                <c:pt idx="98">
                  <c:v>1165</c:v>
                </c:pt>
                <c:pt idx="99">
                  <c:v>1236</c:v>
                </c:pt>
                <c:pt idx="100">
                  <c:v>1373</c:v>
                </c:pt>
                <c:pt idx="101">
                  <c:v>1429</c:v>
                </c:pt>
                <c:pt idx="102">
                  <c:v>1488</c:v>
                </c:pt>
                <c:pt idx="103">
                  <c:v>1540</c:v>
                </c:pt>
                <c:pt idx="104">
                  <c:v>1597</c:v>
                </c:pt>
                <c:pt idx="105">
                  <c:v>1781</c:v>
                </c:pt>
                <c:pt idx="106">
                  <c:v>1778</c:v>
                </c:pt>
                <c:pt idx="107">
                  <c:v>1874</c:v>
                </c:pt>
                <c:pt idx="108">
                  <c:v>2091</c:v>
                </c:pt>
                <c:pt idx="109">
                  <c:v>2124</c:v>
                </c:pt>
                <c:pt idx="110">
                  <c:v>2296</c:v>
                </c:pt>
                <c:pt idx="111">
                  <c:v>2482</c:v>
                </c:pt>
                <c:pt idx="112">
                  <c:v>2535</c:v>
                </c:pt>
                <c:pt idx="113">
                  <c:v>2693</c:v>
                </c:pt>
                <c:pt idx="114">
                  <c:v>2699</c:v>
                </c:pt>
                <c:pt idx="115">
                  <c:v>2879</c:v>
                </c:pt>
                <c:pt idx="116">
                  <c:v>2976</c:v>
                </c:pt>
                <c:pt idx="117">
                  <c:v>3178</c:v>
                </c:pt>
                <c:pt idx="118">
                  <c:v>3356</c:v>
                </c:pt>
                <c:pt idx="119">
                  <c:v>3500</c:v>
                </c:pt>
                <c:pt idx="120">
                  <c:v>3573</c:v>
                </c:pt>
                <c:pt idx="121">
                  <c:v>3666</c:v>
                </c:pt>
                <c:pt idx="122">
                  <c:v>3836</c:v>
                </c:pt>
                <c:pt idx="123">
                  <c:v>3923</c:v>
                </c:pt>
                <c:pt idx="124">
                  <c:v>4039</c:v>
                </c:pt>
                <c:pt idx="125">
                  <c:v>4180</c:v>
                </c:pt>
                <c:pt idx="126">
                  <c:v>4240</c:v>
                </c:pt>
                <c:pt idx="127">
                  <c:v>4333</c:v>
                </c:pt>
                <c:pt idx="128">
                  <c:v>4426</c:v>
                </c:pt>
                <c:pt idx="129">
                  <c:v>4483</c:v>
                </c:pt>
                <c:pt idx="130">
                  <c:v>4540</c:v>
                </c:pt>
                <c:pt idx="131">
                  <c:v>4640</c:v>
                </c:pt>
                <c:pt idx="132">
                  <c:v>4683</c:v>
                </c:pt>
                <c:pt idx="133">
                  <c:v>4750</c:v>
                </c:pt>
                <c:pt idx="134">
                  <c:v>4873</c:v>
                </c:pt>
                <c:pt idx="135">
                  <c:v>4964</c:v>
                </c:pt>
                <c:pt idx="136">
                  <c:v>5077</c:v>
                </c:pt>
                <c:pt idx="137">
                  <c:v>5243</c:v>
                </c:pt>
                <c:pt idx="138">
                  <c:v>5519</c:v>
                </c:pt>
                <c:pt idx="139">
                  <c:v>5994</c:v>
                </c:pt>
                <c:pt idx="140">
                  <c:v>6353</c:v>
                </c:pt>
                <c:pt idx="141">
                  <c:v>6586</c:v>
                </c:pt>
                <c:pt idx="142">
                  <c:v>7131</c:v>
                </c:pt>
                <c:pt idx="143">
                  <c:v>7584</c:v>
                </c:pt>
                <c:pt idx="144">
                  <c:v>7885</c:v>
                </c:pt>
                <c:pt idx="145">
                  <c:v>8328</c:v>
                </c:pt>
                <c:pt idx="146">
                  <c:v>8723</c:v>
                </c:pt>
                <c:pt idx="147">
                  <c:v>9107</c:v>
                </c:pt>
                <c:pt idx="148">
                  <c:v>9401</c:v>
                </c:pt>
                <c:pt idx="149">
                  <c:v>9708</c:v>
                </c:pt>
                <c:pt idx="150">
                  <c:v>10069</c:v>
                </c:pt>
                <c:pt idx="151">
                  <c:v>10483</c:v>
                </c:pt>
                <c:pt idx="152">
                  <c:v>10829</c:v>
                </c:pt>
                <c:pt idx="153">
                  <c:v>11269</c:v>
                </c:pt>
                <c:pt idx="154">
                  <c:v>11650</c:v>
                </c:pt>
                <c:pt idx="155">
                  <c:v>12050</c:v>
                </c:pt>
                <c:pt idx="156">
                  <c:v>12492</c:v>
                </c:pt>
                <c:pt idx="157">
                  <c:v>13360</c:v>
                </c:pt>
                <c:pt idx="158">
                  <c:v>14029</c:v>
                </c:pt>
                <c:pt idx="159">
                  <c:v>14574</c:v>
                </c:pt>
                <c:pt idx="160">
                  <c:v>15199</c:v>
                </c:pt>
                <c:pt idx="161">
                  <c:v>16068</c:v>
                </c:pt>
                <c:pt idx="162">
                  <c:v>16526</c:v>
                </c:pt>
                <c:pt idx="163">
                  <c:v>16804</c:v>
                </c:pt>
                <c:pt idx="164">
                  <c:v>16887</c:v>
                </c:pt>
                <c:pt idx="165">
                  <c:v>16993</c:v>
                </c:pt>
                <c:pt idx="166">
                  <c:v>17129</c:v>
                </c:pt>
                <c:pt idx="167">
                  <c:v>17254</c:v>
                </c:pt>
                <c:pt idx="168">
                  <c:v>17370</c:v>
                </c:pt>
                <c:pt idx="169">
                  <c:v>17534</c:v>
                </c:pt>
                <c:pt idx="170">
                  <c:v>17724</c:v>
                </c:pt>
                <c:pt idx="171">
                  <c:v>17903</c:v>
                </c:pt>
                <c:pt idx="172">
                  <c:v>17993</c:v>
                </c:pt>
                <c:pt idx="173">
                  <c:v>18187</c:v>
                </c:pt>
                <c:pt idx="174">
                  <c:v>18265</c:v>
                </c:pt>
                <c:pt idx="175">
                  <c:v>18403</c:v>
                </c:pt>
                <c:pt idx="176">
                  <c:v>18559</c:v>
                </c:pt>
                <c:pt idx="177">
                  <c:v>18761</c:v>
                </c:pt>
                <c:pt idx="178">
                  <c:v>18856</c:v>
                </c:pt>
                <c:pt idx="179">
                  <c:v>19008</c:v>
                </c:pt>
                <c:pt idx="180">
                  <c:v>19122</c:v>
                </c:pt>
                <c:pt idx="181">
                  <c:v>19299</c:v>
                </c:pt>
                <c:pt idx="182">
                  <c:v>19422</c:v>
                </c:pt>
                <c:pt idx="183">
                  <c:v>19520</c:v>
                </c:pt>
                <c:pt idx="184">
                  <c:v>19615</c:v>
                </c:pt>
                <c:pt idx="185">
                  <c:v>19757</c:v>
                </c:pt>
                <c:pt idx="186">
                  <c:v>19975</c:v>
                </c:pt>
                <c:pt idx="187">
                  <c:v>20113</c:v>
                </c:pt>
                <c:pt idx="188">
                  <c:v>20319</c:v>
                </c:pt>
                <c:pt idx="189">
                  <c:v>20446</c:v>
                </c:pt>
                <c:pt idx="190">
                  <c:v>20575</c:v>
                </c:pt>
                <c:pt idx="191">
                  <c:v>20755</c:v>
                </c:pt>
                <c:pt idx="192">
                  <c:v>20846</c:v>
                </c:pt>
                <c:pt idx="193">
                  <c:v>21020</c:v>
                </c:pt>
                <c:pt idx="194">
                  <c:v>21199</c:v>
                </c:pt>
                <c:pt idx="195">
                  <c:v>21303</c:v>
                </c:pt>
                <c:pt idx="196">
                  <c:v>21384</c:v>
                </c:pt>
                <c:pt idx="197">
                  <c:v>21539</c:v>
                </c:pt>
                <c:pt idx="198">
                  <c:v>21659</c:v>
                </c:pt>
                <c:pt idx="199">
                  <c:v>21803</c:v>
                </c:pt>
                <c:pt idx="200">
                  <c:v>21968</c:v>
                </c:pt>
                <c:pt idx="201">
                  <c:v>22056</c:v>
                </c:pt>
                <c:pt idx="202">
                  <c:v>22154</c:v>
                </c:pt>
                <c:pt idx="203">
                  <c:v>22229</c:v>
                </c:pt>
                <c:pt idx="204">
                  <c:v>22375</c:v>
                </c:pt>
                <c:pt idx="205">
                  <c:v>22529</c:v>
                </c:pt>
                <c:pt idx="206">
                  <c:v>22640</c:v>
                </c:pt>
                <c:pt idx="207">
                  <c:v>22770</c:v>
                </c:pt>
                <c:pt idx="208">
                  <c:v>22925</c:v>
                </c:pt>
                <c:pt idx="209">
                  <c:v>22984</c:v>
                </c:pt>
                <c:pt idx="210">
                  <c:v>23203</c:v>
                </c:pt>
                <c:pt idx="211">
                  <c:v>23212</c:v>
                </c:pt>
                <c:pt idx="212">
                  <c:v>23336</c:v>
                </c:pt>
                <c:pt idx="213">
                  <c:v>23549</c:v>
                </c:pt>
                <c:pt idx="214">
                  <c:v>23609</c:v>
                </c:pt>
                <c:pt idx="215">
                  <c:v>23748</c:v>
                </c:pt>
                <c:pt idx="216">
                  <c:v>23811</c:v>
                </c:pt>
                <c:pt idx="217">
                  <c:v>23930</c:v>
                </c:pt>
                <c:pt idx="218">
                  <c:v>24022</c:v>
                </c:pt>
                <c:pt idx="219">
                  <c:v>24193</c:v>
                </c:pt>
                <c:pt idx="220">
                  <c:v>24311</c:v>
                </c:pt>
                <c:pt idx="221">
                  <c:v>24426</c:v>
                </c:pt>
                <c:pt idx="222">
                  <c:v>24509</c:v>
                </c:pt>
                <c:pt idx="223">
                  <c:v>24627</c:v>
                </c:pt>
                <c:pt idx="224">
                  <c:v>24772</c:v>
                </c:pt>
                <c:pt idx="225">
                  <c:v>24847</c:v>
                </c:pt>
                <c:pt idx="226">
                  <c:v>25022</c:v>
                </c:pt>
                <c:pt idx="227">
                  <c:v>25194</c:v>
                </c:pt>
                <c:pt idx="228">
                  <c:v>25354</c:v>
                </c:pt>
                <c:pt idx="229">
                  <c:v>25494</c:v>
                </c:pt>
                <c:pt idx="230">
                  <c:v>25573</c:v>
                </c:pt>
                <c:pt idx="231">
                  <c:v>25674</c:v>
                </c:pt>
                <c:pt idx="232">
                  <c:v>25806</c:v>
                </c:pt>
                <c:pt idx="233">
                  <c:v>25930</c:v>
                </c:pt>
                <c:pt idx="234">
                  <c:v>26055</c:v>
                </c:pt>
                <c:pt idx="235">
                  <c:v>26214</c:v>
                </c:pt>
                <c:pt idx="236">
                  <c:v>26333</c:v>
                </c:pt>
                <c:pt idx="237">
                  <c:v>26461</c:v>
                </c:pt>
                <c:pt idx="238">
                  <c:v>26422</c:v>
                </c:pt>
                <c:pt idx="239">
                  <c:v>26662</c:v>
                </c:pt>
                <c:pt idx="240">
                  <c:v>26809</c:v>
                </c:pt>
                <c:pt idx="241">
                  <c:v>26891</c:v>
                </c:pt>
                <c:pt idx="242">
                  <c:v>27034</c:v>
                </c:pt>
                <c:pt idx="243">
                  <c:v>17753</c:v>
                </c:pt>
                <c:pt idx="244">
                  <c:v>18053</c:v>
                </c:pt>
                <c:pt idx="245">
                  <c:v>17885</c:v>
                </c:pt>
                <c:pt idx="246">
                  <c:v>18219</c:v>
                </c:pt>
                <c:pt idx="247">
                  <c:v>18151</c:v>
                </c:pt>
                <c:pt idx="248">
                  <c:v>18374</c:v>
                </c:pt>
                <c:pt idx="249">
                  <c:v>18397</c:v>
                </c:pt>
                <c:pt idx="250">
                  <c:v>18669</c:v>
                </c:pt>
                <c:pt idx="251">
                  <c:v>18652</c:v>
                </c:pt>
                <c:pt idx="252">
                  <c:v>18907</c:v>
                </c:pt>
                <c:pt idx="253">
                  <c:v>18929</c:v>
                </c:pt>
                <c:pt idx="254">
                  <c:v>19148</c:v>
                </c:pt>
                <c:pt idx="255">
                  <c:v>18969</c:v>
                </c:pt>
                <c:pt idx="256">
                  <c:v>19236</c:v>
                </c:pt>
                <c:pt idx="257">
                  <c:v>19555</c:v>
                </c:pt>
                <c:pt idx="258">
                  <c:v>19546</c:v>
                </c:pt>
                <c:pt idx="259">
                  <c:v>19867</c:v>
                </c:pt>
                <c:pt idx="260">
                  <c:v>19759</c:v>
                </c:pt>
                <c:pt idx="261">
                  <c:v>20117</c:v>
                </c:pt>
                <c:pt idx="262">
                  <c:v>19805</c:v>
                </c:pt>
                <c:pt idx="263">
                  <c:v>20272</c:v>
                </c:pt>
                <c:pt idx="264">
                  <c:v>20521</c:v>
                </c:pt>
                <c:pt idx="265">
                  <c:v>20492</c:v>
                </c:pt>
                <c:pt idx="266">
                  <c:v>20691</c:v>
                </c:pt>
                <c:pt idx="267">
                  <c:v>20906</c:v>
                </c:pt>
                <c:pt idx="268">
                  <c:v>20854</c:v>
                </c:pt>
                <c:pt idx="269">
                  <c:v>21138</c:v>
                </c:pt>
                <c:pt idx="270">
                  <c:v>20851</c:v>
                </c:pt>
                <c:pt idx="271">
                  <c:v>21261</c:v>
                </c:pt>
                <c:pt idx="272">
                  <c:v>21550</c:v>
                </c:pt>
                <c:pt idx="273">
                  <c:v>21399</c:v>
                </c:pt>
                <c:pt idx="274">
                  <c:v>21766</c:v>
                </c:pt>
                <c:pt idx="275">
                  <c:v>22040</c:v>
                </c:pt>
                <c:pt idx="276">
                  <c:v>22009</c:v>
                </c:pt>
                <c:pt idx="277">
                  <c:v>22192</c:v>
                </c:pt>
                <c:pt idx="278">
                  <c:v>22482</c:v>
                </c:pt>
                <c:pt idx="279">
                  <c:v>22098</c:v>
                </c:pt>
                <c:pt idx="280">
                  <c:v>22652</c:v>
                </c:pt>
                <c:pt idx="281">
                  <c:v>22838</c:v>
                </c:pt>
                <c:pt idx="282">
                  <c:v>23173</c:v>
                </c:pt>
                <c:pt idx="283">
                  <c:v>22983</c:v>
                </c:pt>
                <c:pt idx="284">
                  <c:v>23230</c:v>
                </c:pt>
                <c:pt idx="285">
                  <c:v>23498</c:v>
                </c:pt>
                <c:pt idx="286">
                  <c:v>23248</c:v>
                </c:pt>
                <c:pt idx="287">
                  <c:v>23509</c:v>
                </c:pt>
                <c:pt idx="288">
                  <c:v>23792</c:v>
                </c:pt>
                <c:pt idx="289">
                  <c:v>24089</c:v>
                </c:pt>
                <c:pt idx="290">
                  <c:v>23920</c:v>
                </c:pt>
                <c:pt idx="291">
                  <c:v>24208</c:v>
                </c:pt>
                <c:pt idx="292">
                  <c:v>24475</c:v>
                </c:pt>
                <c:pt idx="293">
                  <c:v>24782</c:v>
                </c:pt>
                <c:pt idx="294">
                  <c:v>24584</c:v>
                </c:pt>
                <c:pt idx="295">
                  <c:v>24846</c:v>
                </c:pt>
                <c:pt idx="296">
                  <c:v>25099</c:v>
                </c:pt>
                <c:pt idx="297">
                  <c:v>25389</c:v>
                </c:pt>
                <c:pt idx="298">
                  <c:v>25058</c:v>
                </c:pt>
                <c:pt idx="299">
                  <c:v>25381</c:v>
                </c:pt>
                <c:pt idx="300">
                  <c:v>25650</c:v>
                </c:pt>
                <c:pt idx="301">
                  <c:v>25931</c:v>
                </c:pt>
                <c:pt idx="302">
                  <c:v>25606</c:v>
                </c:pt>
                <c:pt idx="303">
                  <c:v>25937</c:v>
                </c:pt>
                <c:pt idx="304">
                  <c:v>26247</c:v>
                </c:pt>
                <c:pt idx="305">
                  <c:v>26475</c:v>
                </c:pt>
                <c:pt idx="306">
                  <c:v>26783</c:v>
                </c:pt>
                <c:pt idx="307">
                  <c:v>26425</c:v>
                </c:pt>
                <c:pt idx="308">
                  <c:v>26768</c:v>
                </c:pt>
                <c:pt idx="309">
                  <c:v>26986</c:v>
                </c:pt>
                <c:pt idx="310">
                  <c:v>27336</c:v>
                </c:pt>
                <c:pt idx="311">
                  <c:v>27561</c:v>
                </c:pt>
                <c:pt idx="312">
                  <c:v>27236</c:v>
                </c:pt>
                <c:pt idx="313">
                  <c:v>27487</c:v>
                </c:pt>
                <c:pt idx="314">
                  <c:v>27799</c:v>
                </c:pt>
                <c:pt idx="315">
                  <c:v>28055</c:v>
                </c:pt>
                <c:pt idx="316">
                  <c:v>28366</c:v>
                </c:pt>
                <c:pt idx="317">
                  <c:v>27909</c:v>
                </c:pt>
                <c:pt idx="318">
                  <c:v>28206</c:v>
                </c:pt>
                <c:pt idx="319">
                  <c:v>28521</c:v>
                </c:pt>
                <c:pt idx="320">
                  <c:v>28791</c:v>
                </c:pt>
                <c:pt idx="321">
                  <c:v>29085</c:v>
                </c:pt>
                <c:pt idx="322">
                  <c:v>29355</c:v>
                </c:pt>
                <c:pt idx="323">
                  <c:v>28766</c:v>
                </c:pt>
                <c:pt idx="324">
                  <c:v>29058</c:v>
                </c:pt>
                <c:pt idx="325">
                  <c:v>29300</c:v>
                </c:pt>
                <c:pt idx="326">
                  <c:v>29574</c:v>
                </c:pt>
                <c:pt idx="327">
                  <c:v>29892</c:v>
                </c:pt>
                <c:pt idx="328">
                  <c:v>30145</c:v>
                </c:pt>
                <c:pt idx="329">
                  <c:v>30405</c:v>
                </c:pt>
                <c:pt idx="330">
                  <c:v>29875</c:v>
                </c:pt>
                <c:pt idx="331">
                  <c:v>30117</c:v>
                </c:pt>
                <c:pt idx="332">
                  <c:v>30368</c:v>
                </c:pt>
                <c:pt idx="333">
                  <c:v>30625</c:v>
                </c:pt>
                <c:pt idx="334">
                  <c:v>30967</c:v>
                </c:pt>
                <c:pt idx="335">
                  <c:v>31217</c:v>
                </c:pt>
                <c:pt idx="336">
                  <c:v>31533</c:v>
                </c:pt>
                <c:pt idx="337">
                  <c:v>30875</c:v>
                </c:pt>
                <c:pt idx="338">
                  <c:v>31156</c:v>
                </c:pt>
                <c:pt idx="339">
                  <c:v>31408</c:v>
                </c:pt>
                <c:pt idx="340">
                  <c:v>31733</c:v>
                </c:pt>
                <c:pt idx="341">
                  <c:v>31967</c:v>
                </c:pt>
                <c:pt idx="342">
                  <c:v>32173</c:v>
                </c:pt>
                <c:pt idx="343">
                  <c:v>32432</c:v>
                </c:pt>
                <c:pt idx="344">
                  <c:v>32717</c:v>
                </c:pt>
                <c:pt idx="345">
                  <c:v>32030</c:v>
                </c:pt>
                <c:pt idx="346">
                  <c:v>32283</c:v>
                </c:pt>
                <c:pt idx="347">
                  <c:v>32504</c:v>
                </c:pt>
                <c:pt idx="348">
                  <c:v>32775</c:v>
                </c:pt>
                <c:pt idx="349">
                  <c:v>33099</c:v>
                </c:pt>
                <c:pt idx="350">
                  <c:v>33368</c:v>
                </c:pt>
                <c:pt idx="351">
                  <c:v>33678</c:v>
                </c:pt>
                <c:pt idx="352">
                  <c:v>33911</c:v>
                </c:pt>
                <c:pt idx="353">
                  <c:v>34188</c:v>
                </c:pt>
                <c:pt idx="354">
                  <c:v>33393</c:v>
                </c:pt>
                <c:pt idx="355">
                  <c:v>33724</c:v>
                </c:pt>
                <c:pt idx="356">
                  <c:v>34012</c:v>
                </c:pt>
                <c:pt idx="357">
                  <c:v>34285</c:v>
                </c:pt>
                <c:pt idx="358">
                  <c:v>34547</c:v>
                </c:pt>
                <c:pt idx="359">
                  <c:v>34871</c:v>
                </c:pt>
                <c:pt idx="360">
                  <c:v>35089</c:v>
                </c:pt>
                <c:pt idx="361">
                  <c:v>35389</c:v>
                </c:pt>
                <c:pt idx="362">
                  <c:v>35653</c:v>
                </c:pt>
                <c:pt idx="363">
                  <c:v>35912</c:v>
                </c:pt>
                <c:pt idx="364">
                  <c:v>34895</c:v>
                </c:pt>
                <c:pt idx="365">
                  <c:v>35101</c:v>
                </c:pt>
                <c:pt idx="366">
                  <c:v>35338</c:v>
                </c:pt>
                <c:pt idx="367">
                  <c:v>35567</c:v>
                </c:pt>
                <c:pt idx="368">
                  <c:v>35836</c:v>
                </c:pt>
                <c:pt idx="369">
                  <c:v>36060</c:v>
                </c:pt>
                <c:pt idx="370">
                  <c:v>36273</c:v>
                </c:pt>
                <c:pt idx="371">
                  <c:v>36511</c:v>
                </c:pt>
                <c:pt idx="372">
                  <c:v>36772</c:v>
                </c:pt>
                <c:pt idx="373">
                  <c:v>37040</c:v>
                </c:pt>
                <c:pt idx="374">
                  <c:v>37269</c:v>
                </c:pt>
                <c:pt idx="375">
                  <c:v>37522</c:v>
                </c:pt>
                <c:pt idx="376">
                  <c:v>37842</c:v>
                </c:pt>
                <c:pt idx="377">
                  <c:v>36736</c:v>
                </c:pt>
                <c:pt idx="378">
                  <c:v>36973</c:v>
                </c:pt>
                <c:pt idx="379">
                  <c:v>37261</c:v>
                </c:pt>
                <c:pt idx="380">
                  <c:v>37489</c:v>
                </c:pt>
                <c:pt idx="381">
                  <c:v>37778</c:v>
                </c:pt>
                <c:pt idx="382">
                  <c:v>38024</c:v>
                </c:pt>
                <c:pt idx="383">
                  <c:v>38311</c:v>
                </c:pt>
                <c:pt idx="384">
                  <c:v>38539</c:v>
                </c:pt>
                <c:pt idx="385">
                  <c:v>38791</c:v>
                </c:pt>
                <c:pt idx="386">
                  <c:v>39076</c:v>
                </c:pt>
                <c:pt idx="387">
                  <c:v>39326</c:v>
                </c:pt>
                <c:pt idx="388">
                  <c:v>39553</c:v>
                </c:pt>
                <c:pt idx="389">
                  <c:v>39843</c:v>
                </c:pt>
                <c:pt idx="390">
                  <c:v>40093</c:v>
                </c:pt>
                <c:pt idx="391">
                  <c:v>40401</c:v>
                </c:pt>
                <c:pt idx="392">
                  <c:v>39009</c:v>
                </c:pt>
                <c:pt idx="393">
                  <c:v>39243</c:v>
                </c:pt>
                <c:pt idx="394">
                  <c:v>39553</c:v>
                </c:pt>
                <c:pt idx="395">
                  <c:v>39802</c:v>
                </c:pt>
                <c:pt idx="396">
                  <c:v>40033</c:v>
                </c:pt>
                <c:pt idx="397">
                  <c:v>40292</c:v>
                </c:pt>
                <c:pt idx="398">
                  <c:v>40541</c:v>
                </c:pt>
                <c:pt idx="399">
                  <c:v>40749</c:v>
                </c:pt>
                <c:pt idx="400">
                  <c:v>40983</c:v>
                </c:pt>
                <c:pt idx="401">
                  <c:v>41233</c:v>
                </c:pt>
                <c:pt idx="402">
                  <c:v>41489</c:v>
                </c:pt>
                <c:pt idx="403">
                  <c:v>41762</c:v>
                </c:pt>
                <c:pt idx="404">
                  <c:v>42012</c:v>
                </c:pt>
                <c:pt idx="405">
                  <c:v>42243</c:v>
                </c:pt>
                <c:pt idx="406">
                  <c:v>42495</c:v>
                </c:pt>
                <c:pt idx="407">
                  <c:v>42783</c:v>
                </c:pt>
                <c:pt idx="408">
                  <c:v>43029</c:v>
                </c:pt>
                <c:pt idx="409">
                  <c:v>43304</c:v>
                </c:pt>
                <c:pt idx="410">
                  <c:v>43564</c:v>
                </c:pt>
                <c:pt idx="411">
                  <c:v>41399</c:v>
                </c:pt>
                <c:pt idx="412">
                  <c:v>41990</c:v>
                </c:pt>
                <c:pt idx="413">
                  <c:v>42197</c:v>
                </c:pt>
                <c:pt idx="414">
                  <c:v>42433</c:v>
                </c:pt>
                <c:pt idx="415">
                  <c:v>42711</c:v>
                </c:pt>
                <c:pt idx="416">
                  <c:v>42951</c:v>
                </c:pt>
                <c:pt idx="417">
                  <c:v>43155</c:v>
                </c:pt>
                <c:pt idx="418">
                  <c:v>43431</c:v>
                </c:pt>
                <c:pt idx="419">
                  <c:v>43699</c:v>
                </c:pt>
                <c:pt idx="420">
                  <c:v>43912</c:v>
                </c:pt>
                <c:pt idx="421">
                  <c:v>44156</c:v>
                </c:pt>
                <c:pt idx="422">
                  <c:v>44389</c:v>
                </c:pt>
                <c:pt idx="423">
                  <c:v>44633</c:v>
                </c:pt>
                <c:pt idx="424">
                  <c:v>44864</c:v>
                </c:pt>
                <c:pt idx="425">
                  <c:v>45099</c:v>
                </c:pt>
                <c:pt idx="426">
                  <c:v>45339</c:v>
                </c:pt>
                <c:pt idx="427">
                  <c:v>45559</c:v>
                </c:pt>
                <c:pt idx="428">
                  <c:v>45785</c:v>
                </c:pt>
                <c:pt idx="429">
                  <c:v>45977</c:v>
                </c:pt>
                <c:pt idx="430">
                  <c:v>46224</c:v>
                </c:pt>
                <c:pt idx="431">
                  <c:v>46475</c:v>
                </c:pt>
                <c:pt idx="432">
                  <c:v>46646</c:v>
                </c:pt>
                <c:pt idx="433">
                  <c:v>46905</c:v>
                </c:pt>
                <c:pt idx="434">
                  <c:v>47179</c:v>
                </c:pt>
                <c:pt idx="435">
                  <c:v>47402</c:v>
                </c:pt>
                <c:pt idx="436">
                  <c:v>47602</c:v>
                </c:pt>
                <c:pt idx="437">
                  <c:v>47868</c:v>
                </c:pt>
                <c:pt idx="438">
                  <c:v>48097</c:v>
                </c:pt>
                <c:pt idx="439">
                  <c:v>45624</c:v>
                </c:pt>
                <c:pt idx="440">
                  <c:v>45959</c:v>
                </c:pt>
                <c:pt idx="441">
                  <c:v>46161</c:v>
                </c:pt>
                <c:pt idx="442">
                  <c:v>46359</c:v>
                </c:pt>
                <c:pt idx="443">
                  <c:v>46604</c:v>
                </c:pt>
                <c:pt idx="444">
                  <c:v>46805</c:v>
                </c:pt>
                <c:pt idx="445">
                  <c:v>46989</c:v>
                </c:pt>
                <c:pt idx="446">
                  <c:v>47166</c:v>
                </c:pt>
                <c:pt idx="447">
                  <c:v>47358</c:v>
                </c:pt>
                <c:pt idx="448">
                  <c:v>47495</c:v>
                </c:pt>
                <c:pt idx="449">
                  <c:v>47716</c:v>
                </c:pt>
                <c:pt idx="450">
                  <c:v>47896</c:v>
                </c:pt>
                <c:pt idx="451">
                  <c:v>48068</c:v>
                </c:pt>
                <c:pt idx="452">
                  <c:v>48217</c:v>
                </c:pt>
                <c:pt idx="453">
                  <c:v>48371</c:v>
                </c:pt>
                <c:pt idx="454">
                  <c:v>48547</c:v>
                </c:pt>
                <c:pt idx="455">
                  <c:v>48654</c:v>
                </c:pt>
                <c:pt idx="456">
                  <c:v>48767</c:v>
                </c:pt>
                <c:pt idx="457">
                  <c:v>48873</c:v>
                </c:pt>
                <c:pt idx="458">
                  <c:v>48981</c:v>
                </c:pt>
                <c:pt idx="459">
                  <c:v>49091</c:v>
                </c:pt>
                <c:pt idx="460">
                  <c:v>49194</c:v>
                </c:pt>
                <c:pt idx="461">
                  <c:v>49334</c:v>
                </c:pt>
                <c:pt idx="462">
                  <c:v>49434</c:v>
                </c:pt>
                <c:pt idx="463">
                  <c:v>49504</c:v>
                </c:pt>
                <c:pt idx="464">
                  <c:v>49585</c:v>
                </c:pt>
                <c:pt idx="465">
                  <c:v>49652</c:v>
                </c:pt>
                <c:pt idx="466">
                  <c:v>49714</c:v>
                </c:pt>
                <c:pt idx="467">
                  <c:v>49787</c:v>
                </c:pt>
                <c:pt idx="468">
                  <c:v>49839</c:v>
                </c:pt>
                <c:pt idx="469">
                  <c:v>49878</c:v>
                </c:pt>
                <c:pt idx="470">
                  <c:v>49927</c:v>
                </c:pt>
                <c:pt idx="471">
                  <c:v>49974</c:v>
                </c:pt>
                <c:pt idx="472">
                  <c:v>50012</c:v>
                </c:pt>
                <c:pt idx="473">
                  <c:v>50042</c:v>
                </c:pt>
                <c:pt idx="474">
                  <c:v>50075</c:v>
                </c:pt>
                <c:pt idx="475">
                  <c:v>50095</c:v>
                </c:pt>
                <c:pt idx="476">
                  <c:v>50112</c:v>
                </c:pt>
                <c:pt idx="477">
                  <c:v>50125</c:v>
                </c:pt>
                <c:pt idx="478">
                  <c:v>50138</c:v>
                </c:pt>
                <c:pt idx="479">
                  <c:v>50152</c:v>
                </c:pt>
                <c:pt idx="480">
                  <c:v>50160</c:v>
                </c:pt>
                <c:pt idx="481">
                  <c:v>50170</c:v>
                </c:pt>
                <c:pt idx="482">
                  <c:v>50179</c:v>
                </c:pt>
                <c:pt idx="483">
                  <c:v>50180</c:v>
                </c:pt>
                <c:pt idx="484">
                  <c:v>50189</c:v>
                </c:pt>
                <c:pt idx="485">
                  <c:v>50190</c:v>
                </c:pt>
                <c:pt idx="486">
                  <c:v>50197</c:v>
                </c:pt>
                <c:pt idx="487">
                  <c:v>50206</c:v>
                </c:pt>
                <c:pt idx="488">
                  <c:v>48598</c:v>
                </c:pt>
                <c:pt idx="489">
                  <c:v>48600</c:v>
                </c:pt>
                <c:pt idx="490">
                  <c:v>48606</c:v>
                </c:pt>
                <c:pt idx="491">
                  <c:v>48606</c:v>
                </c:pt>
                <c:pt idx="492">
                  <c:v>48606</c:v>
                </c:pt>
                <c:pt idx="493">
                  <c:v>48606</c:v>
                </c:pt>
                <c:pt idx="494">
                  <c:v>48606</c:v>
                </c:pt>
                <c:pt idx="495">
                  <c:v>48606</c:v>
                </c:pt>
                <c:pt idx="496">
                  <c:v>48606</c:v>
                </c:pt>
                <c:pt idx="497">
                  <c:v>48606</c:v>
                </c:pt>
                <c:pt idx="498">
                  <c:v>48606</c:v>
                </c:pt>
                <c:pt idx="499">
                  <c:v>48606</c:v>
                </c:pt>
                <c:pt idx="500">
                  <c:v>48606</c:v>
                </c:pt>
                <c:pt idx="501">
                  <c:v>48606</c:v>
                </c:pt>
                <c:pt idx="502">
                  <c:v>48606</c:v>
                </c:pt>
                <c:pt idx="503">
                  <c:v>48606</c:v>
                </c:pt>
              </c:numCache>
            </c:numRef>
          </c:yVal>
          <c:smooth val="0"/>
          <c:extLst>
            <c:ext xmlns:c16="http://schemas.microsoft.com/office/drawing/2014/chart" uri="{C3380CC4-5D6E-409C-BE32-E72D297353CC}">
              <c16:uniqueId val="{00000001-75F1-4FF6-8DC9-3701C5005440}"/>
            </c:ext>
          </c:extLst>
        </c:ser>
        <c:dLbls>
          <c:showLegendKey val="0"/>
          <c:showVal val="0"/>
          <c:showCatName val="0"/>
          <c:showSerName val="0"/>
          <c:showPercent val="0"/>
          <c:showBubbleSize val="0"/>
        </c:dLbls>
        <c:axId val="313136056"/>
        <c:axId val="313136448"/>
      </c:scatterChart>
      <c:valAx>
        <c:axId val="313136056"/>
        <c:scaling>
          <c:logBase val="10"/>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b="1">
                    <a:solidFill>
                      <a:sysClr val="windowText" lastClr="000000"/>
                    </a:solidFill>
                  </a:rPr>
                  <a:t>Temperature</a:t>
                </a:r>
              </a:p>
            </c:rich>
          </c:tx>
          <c:layout>
            <c:manualLayout>
              <c:xMode val="edge"/>
              <c:yMode val="edge"/>
              <c:x val="0.40179902521687488"/>
              <c:y val="0.90322098416124608"/>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0.00E+00"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13136448"/>
        <c:crosses val="autoZero"/>
        <c:crossBetween val="midCat"/>
      </c:valAx>
      <c:valAx>
        <c:axId val="313136448"/>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Cluster Count</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13136056"/>
        <c:crossesAt val="1.0000000000000002E-3"/>
        <c:crossBetween val="midCat"/>
      </c:valAx>
      <c:spPr>
        <a:noFill/>
        <a:ln>
          <a:noFill/>
        </a:ln>
        <a:effectLst/>
      </c:spPr>
    </c:plotArea>
    <c:legend>
      <c:legendPos val="t"/>
      <c:layout>
        <c:manualLayout>
          <c:xMode val="edge"/>
          <c:yMode val="edge"/>
          <c:x val="0.13734071765617778"/>
          <c:y val="0.33375549706508628"/>
          <c:w val="0.22251260412574975"/>
          <c:h val="6.9008220503731052E-2"/>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sz="1800" dirty="0"/>
              <a:t>Time Cost Comparison</a:t>
            </a:r>
            <a:r>
              <a:rPr lang="en-US" sz="1800" baseline="0" dirty="0"/>
              <a:t> between</a:t>
            </a:r>
            <a:r>
              <a:rPr lang="en-US" sz="1800" dirty="0"/>
              <a:t> WDA-SMACOF with Equal Weights and </a:t>
            </a:r>
            <a:r>
              <a:rPr lang="en-US" sz="1800" dirty="0" err="1"/>
              <a:t>Sammon's</a:t>
            </a:r>
            <a:r>
              <a:rPr lang="en-US" sz="1800" dirty="0"/>
              <a:t> Mapping</a:t>
            </a:r>
          </a:p>
        </c:rich>
      </c:tx>
      <c:layout>
        <c:manualLayout>
          <c:xMode val="edge"/>
          <c:yMode val="edge"/>
          <c:x val="0.17799237375339882"/>
          <c:y val="1.7101759057311542E-2"/>
        </c:manualLayout>
      </c:layout>
      <c:overlay val="0"/>
    </c:title>
    <c:autoTitleDeleted val="0"/>
    <c:plotArea>
      <c:layout>
        <c:manualLayout>
          <c:layoutTarget val="inner"/>
          <c:xMode val="edge"/>
          <c:yMode val="edge"/>
          <c:x val="0.17340282748747299"/>
          <c:y val="0.20765050853018399"/>
          <c:w val="0.81303810745247795"/>
          <c:h val="0.67636940890201203"/>
        </c:manualLayout>
      </c:layout>
      <c:lineChart>
        <c:grouping val="standard"/>
        <c:varyColors val="0"/>
        <c:ser>
          <c:idx val="0"/>
          <c:order val="0"/>
          <c:tx>
            <c:strRef>
              <c:f>CG!$B$43</c:f>
              <c:strCache>
                <c:ptCount val="1"/>
                <c:pt idx="0">
                  <c:v>Equal Weights</c:v>
                </c:pt>
              </c:strCache>
            </c:strRef>
          </c:tx>
          <c:cat>
            <c:strRef>
              <c:f>CG!$A$44:$A$48</c:f>
              <c:strCache>
                <c:ptCount val="5"/>
                <c:pt idx="0">
                  <c:v>20k</c:v>
                </c:pt>
                <c:pt idx="1">
                  <c:v>40k</c:v>
                </c:pt>
                <c:pt idx="2">
                  <c:v>60k</c:v>
                </c:pt>
                <c:pt idx="3">
                  <c:v>80k</c:v>
                </c:pt>
                <c:pt idx="4">
                  <c:v>100k</c:v>
                </c:pt>
              </c:strCache>
            </c:strRef>
          </c:cat>
          <c:val>
            <c:numRef>
              <c:f>CG!$B$44:$B$48</c:f>
              <c:numCache>
                <c:formatCode>General</c:formatCode>
                <c:ptCount val="5"/>
                <c:pt idx="0">
                  <c:v>141.89500000000001</c:v>
                </c:pt>
                <c:pt idx="1">
                  <c:v>236.77500000000001</c:v>
                </c:pt>
                <c:pt idx="2">
                  <c:v>438.19</c:v>
                </c:pt>
                <c:pt idx="3">
                  <c:v>548.81599999999992</c:v>
                </c:pt>
                <c:pt idx="4">
                  <c:v>787.54300000000001</c:v>
                </c:pt>
              </c:numCache>
            </c:numRef>
          </c:val>
          <c:smooth val="0"/>
          <c:extLst>
            <c:ext xmlns:c16="http://schemas.microsoft.com/office/drawing/2014/chart" uri="{C3380CC4-5D6E-409C-BE32-E72D297353CC}">
              <c16:uniqueId val="{00000000-3643-4838-B143-2DE7568807E4}"/>
            </c:ext>
          </c:extLst>
        </c:ser>
        <c:ser>
          <c:idx val="1"/>
          <c:order val="1"/>
          <c:tx>
            <c:strRef>
              <c:f>CG!$C$43</c:f>
              <c:strCache>
                <c:ptCount val="1"/>
                <c:pt idx="0">
                  <c:v>Sammon's Mapping</c:v>
                </c:pt>
              </c:strCache>
            </c:strRef>
          </c:tx>
          <c:spPr>
            <a:ln>
              <a:prstDash val="sysDash"/>
            </a:ln>
          </c:spPr>
          <c:cat>
            <c:strRef>
              <c:f>CG!$A$44:$A$48</c:f>
              <c:strCache>
                <c:ptCount val="5"/>
                <c:pt idx="0">
                  <c:v>20k</c:v>
                </c:pt>
                <c:pt idx="1">
                  <c:v>40k</c:v>
                </c:pt>
                <c:pt idx="2">
                  <c:v>60k</c:v>
                </c:pt>
                <c:pt idx="3">
                  <c:v>80k</c:v>
                </c:pt>
                <c:pt idx="4">
                  <c:v>100k</c:v>
                </c:pt>
              </c:strCache>
            </c:strRef>
          </c:cat>
          <c:val>
            <c:numRef>
              <c:f>CG!$C$44:$C$48</c:f>
              <c:numCache>
                <c:formatCode>General</c:formatCode>
                <c:ptCount val="5"/>
                <c:pt idx="0">
                  <c:v>2983.6120000000001</c:v>
                </c:pt>
                <c:pt idx="1">
                  <c:v>6480.674</c:v>
                </c:pt>
                <c:pt idx="2">
                  <c:v>11980.102000000001</c:v>
                </c:pt>
                <c:pt idx="3">
                  <c:v>18004.036</c:v>
                </c:pt>
                <c:pt idx="4">
                  <c:v>25860.289000000001</c:v>
                </c:pt>
              </c:numCache>
            </c:numRef>
          </c:val>
          <c:smooth val="0"/>
          <c:extLst>
            <c:ext xmlns:c16="http://schemas.microsoft.com/office/drawing/2014/chart" uri="{C3380CC4-5D6E-409C-BE32-E72D297353CC}">
              <c16:uniqueId val="{00000001-3643-4838-B143-2DE7568807E4}"/>
            </c:ext>
          </c:extLst>
        </c:ser>
        <c:dLbls>
          <c:showLegendKey val="0"/>
          <c:showVal val="0"/>
          <c:showCatName val="0"/>
          <c:showSerName val="0"/>
          <c:showPercent val="0"/>
          <c:showBubbleSize val="0"/>
        </c:dLbls>
        <c:marker val="1"/>
        <c:smooth val="0"/>
        <c:axId val="315253216"/>
        <c:axId val="315254000"/>
      </c:lineChart>
      <c:catAx>
        <c:axId val="315253216"/>
        <c:scaling>
          <c:orientation val="minMax"/>
        </c:scaling>
        <c:delete val="0"/>
        <c:axPos val="b"/>
        <c:title>
          <c:tx>
            <c:rich>
              <a:bodyPr/>
              <a:lstStyle/>
              <a:p>
                <a:pPr>
                  <a:defRPr/>
                </a:pPr>
                <a:r>
                  <a:rPr lang="en-US"/>
                  <a:t>Data Size</a:t>
                </a:r>
              </a:p>
            </c:rich>
          </c:tx>
          <c:layout/>
          <c:overlay val="0"/>
        </c:title>
        <c:numFmt formatCode="General" sourceLinked="1"/>
        <c:majorTickMark val="out"/>
        <c:minorTickMark val="none"/>
        <c:tickLblPos val="nextTo"/>
        <c:crossAx val="315254000"/>
        <c:crosses val="autoZero"/>
        <c:auto val="1"/>
        <c:lblAlgn val="ctr"/>
        <c:lblOffset val="0"/>
        <c:noMultiLvlLbl val="0"/>
      </c:catAx>
      <c:valAx>
        <c:axId val="315254000"/>
        <c:scaling>
          <c:logBase val="10"/>
          <c:orientation val="minMax"/>
        </c:scaling>
        <c:delete val="0"/>
        <c:axPos val="l"/>
        <c:majorGridlines>
          <c:spPr>
            <a:ln>
              <a:prstDash val="dash"/>
            </a:ln>
          </c:spPr>
        </c:majorGridlines>
        <c:title>
          <c:tx>
            <c:rich>
              <a:bodyPr rot="-5400000" vert="horz"/>
              <a:lstStyle/>
              <a:p>
                <a:pPr>
                  <a:defRPr/>
                </a:pPr>
                <a:r>
                  <a:rPr lang="en-US"/>
                  <a:t>Seconds</a:t>
                </a:r>
              </a:p>
            </c:rich>
          </c:tx>
          <c:layout/>
          <c:overlay val="0"/>
        </c:title>
        <c:numFmt formatCode="General" sourceLinked="1"/>
        <c:majorTickMark val="out"/>
        <c:minorTickMark val="none"/>
        <c:tickLblPos val="nextTo"/>
        <c:spPr>
          <a:ln>
            <a:prstDash val="solid"/>
          </a:ln>
        </c:spPr>
        <c:crossAx val="315253216"/>
        <c:crosses val="autoZero"/>
        <c:crossBetween val="between"/>
      </c:valAx>
    </c:plotArea>
    <c:legend>
      <c:legendPos val="r"/>
      <c:layout>
        <c:manualLayout>
          <c:xMode val="edge"/>
          <c:yMode val="edge"/>
          <c:x val="0.18048819891831699"/>
          <c:y val="0.187213268263342"/>
          <c:w val="0.72440799066783301"/>
          <c:h val="0.11226282261592301"/>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Time Cost of WDA-SMACOF over Increasing Data Size</a:t>
            </a:r>
          </a:p>
        </c:rich>
      </c:tx>
      <c:layout>
        <c:manualLayout>
          <c:xMode val="edge"/>
          <c:yMode val="edge"/>
          <c:x val="0.191767036064936"/>
          <c:y val="0"/>
        </c:manualLayout>
      </c:layout>
      <c:overlay val="0"/>
    </c:title>
    <c:autoTitleDeleted val="0"/>
    <c:plotArea>
      <c:layout>
        <c:manualLayout>
          <c:layoutTarget val="inner"/>
          <c:xMode val="edge"/>
          <c:yMode val="edge"/>
          <c:x val="0.142468406726937"/>
          <c:y val="0.172928286307962"/>
          <c:w val="0.84397248954991699"/>
          <c:h val="0.71109163112423501"/>
        </c:manualLayout>
      </c:layout>
      <c:lineChart>
        <c:grouping val="standard"/>
        <c:varyColors val="0"/>
        <c:ser>
          <c:idx val="0"/>
          <c:order val="0"/>
          <c:tx>
            <c:strRef>
              <c:f>Sheet2!$L$22</c:f>
              <c:strCache>
                <c:ptCount val="1"/>
                <c:pt idx="0">
                  <c:v>512</c:v>
                </c:pt>
              </c:strCache>
            </c:strRef>
          </c:tx>
          <c:cat>
            <c:strRef>
              <c:f>Sheet2!$M$21:$P$21</c:f>
              <c:strCache>
                <c:ptCount val="4"/>
                <c:pt idx="0">
                  <c:v>100k</c:v>
                </c:pt>
                <c:pt idx="1">
                  <c:v>200k</c:v>
                </c:pt>
                <c:pt idx="2">
                  <c:v>300k</c:v>
                </c:pt>
                <c:pt idx="3">
                  <c:v>400k</c:v>
                </c:pt>
              </c:strCache>
            </c:strRef>
          </c:cat>
          <c:val>
            <c:numRef>
              <c:f>Sheet2!$M$22:$P$22</c:f>
              <c:numCache>
                <c:formatCode>General</c:formatCode>
                <c:ptCount val="4"/>
                <c:pt idx="0">
                  <c:v>1043.120285714286</c:v>
                </c:pt>
              </c:numCache>
            </c:numRef>
          </c:val>
          <c:smooth val="0"/>
          <c:extLst>
            <c:ext xmlns:c16="http://schemas.microsoft.com/office/drawing/2014/chart" uri="{C3380CC4-5D6E-409C-BE32-E72D297353CC}">
              <c16:uniqueId val="{00000000-62B0-4984-871B-DB8DA7CA15AF}"/>
            </c:ext>
          </c:extLst>
        </c:ser>
        <c:ser>
          <c:idx val="1"/>
          <c:order val="1"/>
          <c:tx>
            <c:strRef>
              <c:f>Sheet2!$L$23</c:f>
              <c:strCache>
                <c:ptCount val="1"/>
                <c:pt idx="0">
                  <c:v>1024</c:v>
                </c:pt>
              </c:strCache>
            </c:strRef>
          </c:tx>
          <c:spPr>
            <a:ln>
              <a:prstDash val="sysDash"/>
            </a:ln>
          </c:spPr>
          <c:cat>
            <c:strRef>
              <c:f>Sheet2!$M$21:$P$21</c:f>
              <c:strCache>
                <c:ptCount val="4"/>
                <c:pt idx="0">
                  <c:v>100k</c:v>
                </c:pt>
                <c:pt idx="1">
                  <c:v>200k</c:v>
                </c:pt>
                <c:pt idx="2">
                  <c:v>300k</c:v>
                </c:pt>
                <c:pt idx="3">
                  <c:v>400k</c:v>
                </c:pt>
              </c:strCache>
            </c:strRef>
          </c:cat>
          <c:val>
            <c:numRef>
              <c:f>Sheet2!$M$23:$P$23</c:f>
              <c:numCache>
                <c:formatCode>General</c:formatCode>
                <c:ptCount val="4"/>
                <c:pt idx="0">
                  <c:v>531.10385714285735</c:v>
                </c:pt>
                <c:pt idx="1">
                  <c:v>2676.6524285714299</c:v>
                </c:pt>
              </c:numCache>
            </c:numRef>
          </c:val>
          <c:smooth val="0"/>
          <c:extLst>
            <c:ext xmlns:c16="http://schemas.microsoft.com/office/drawing/2014/chart" uri="{C3380CC4-5D6E-409C-BE32-E72D297353CC}">
              <c16:uniqueId val="{00000001-62B0-4984-871B-DB8DA7CA15AF}"/>
            </c:ext>
          </c:extLst>
        </c:ser>
        <c:ser>
          <c:idx val="2"/>
          <c:order val="2"/>
          <c:tx>
            <c:strRef>
              <c:f>Sheet2!$L$24</c:f>
              <c:strCache>
                <c:ptCount val="1"/>
                <c:pt idx="0">
                  <c:v>2048</c:v>
                </c:pt>
              </c:strCache>
            </c:strRef>
          </c:tx>
          <c:spPr>
            <a:ln>
              <a:solidFill>
                <a:srgbClr val="7030A0"/>
              </a:solidFill>
              <a:prstDash val="sysDot"/>
            </a:ln>
          </c:spPr>
          <c:marker>
            <c:symbol val="triangle"/>
            <c:size val="7"/>
            <c:spPr>
              <a:solidFill>
                <a:srgbClr val="7030A0"/>
              </a:solidFill>
            </c:spPr>
          </c:marker>
          <c:cat>
            <c:strRef>
              <c:f>Sheet2!$M$21:$P$21</c:f>
              <c:strCache>
                <c:ptCount val="4"/>
                <c:pt idx="0">
                  <c:v>100k</c:v>
                </c:pt>
                <c:pt idx="1">
                  <c:v>200k</c:v>
                </c:pt>
                <c:pt idx="2">
                  <c:v>300k</c:v>
                </c:pt>
                <c:pt idx="3">
                  <c:v>400k</c:v>
                </c:pt>
              </c:strCache>
            </c:strRef>
          </c:cat>
          <c:val>
            <c:numRef>
              <c:f>Sheet2!$M$24:$P$24</c:f>
              <c:numCache>
                <c:formatCode>General</c:formatCode>
                <c:ptCount val="4"/>
                <c:pt idx="0">
                  <c:v>314.6558571428572</c:v>
                </c:pt>
                <c:pt idx="1">
                  <c:v>1521.7972857142861</c:v>
                </c:pt>
                <c:pt idx="2">
                  <c:v>3529.1102857142851</c:v>
                </c:pt>
              </c:numCache>
            </c:numRef>
          </c:val>
          <c:smooth val="0"/>
          <c:extLst>
            <c:ext xmlns:c16="http://schemas.microsoft.com/office/drawing/2014/chart" uri="{C3380CC4-5D6E-409C-BE32-E72D297353CC}">
              <c16:uniqueId val="{00000002-62B0-4984-871B-DB8DA7CA15AF}"/>
            </c:ext>
          </c:extLst>
        </c:ser>
        <c:ser>
          <c:idx val="3"/>
          <c:order val="3"/>
          <c:tx>
            <c:strRef>
              <c:f>Sheet2!$L$25</c:f>
              <c:strCache>
                <c:ptCount val="1"/>
                <c:pt idx="0">
                  <c:v>4096</c:v>
                </c:pt>
              </c:strCache>
            </c:strRef>
          </c:tx>
          <c:spPr>
            <a:ln cmpd="dbl">
              <a:solidFill>
                <a:srgbClr val="70AD47"/>
              </a:solidFill>
              <a:prstDash val="solid"/>
            </a:ln>
          </c:spPr>
          <c:marker>
            <c:spPr>
              <a:solidFill>
                <a:srgbClr val="70AD47"/>
              </a:solidFill>
            </c:spPr>
          </c:marker>
          <c:cat>
            <c:strRef>
              <c:f>Sheet2!$M$21:$P$21</c:f>
              <c:strCache>
                <c:ptCount val="4"/>
                <c:pt idx="0">
                  <c:v>100k</c:v>
                </c:pt>
                <c:pt idx="1">
                  <c:v>200k</c:v>
                </c:pt>
                <c:pt idx="2">
                  <c:v>300k</c:v>
                </c:pt>
                <c:pt idx="3">
                  <c:v>400k</c:v>
                </c:pt>
              </c:strCache>
            </c:strRef>
          </c:cat>
          <c:val>
            <c:numRef>
              <c:f>Sheet2!$M$25:$P$25</c:f>
              <c:numCache>
                <c:formatCode>General</c:formatCode>
                <c:ptCount val="4"/>
                <c:pt idx="0">
                  <c:v>234.49942857142861</c:v>
                </c:pt>
                <c:pt idx="1">
                  <c:v>761.99700000000007</c:v>
                </c:pt>
                <c:pt idx="2">
                  <c:v>2121.1157142857141</c:v>
                </c:pt>
                <c:pt idx="3">
                  <c:v>3392.379428571428</c:v>
                </c:pt>
              </c:numCache>
            </c:numRef>
          </c:val>
          <c:smooth val="0"/>
          <c:extLst>
            <c:ext xmlns:c16="http://schemas.microsoft.com/office/drawing/2014/chart" uri="{C3380CC4-5D6E-409C-BE32-E72D297353CC}">
              <c16:uniqueId val="{00000003-62B0-4984-871B-DB8DA7CA15AF}"/>
            </c:ext>
          </c:extLst>
        </c:ser>
        <c:dLbls>
          <c:showLegendKey val="0"/>
          <c:showVal val="0"/>
          <c:showCatName val="0"/>
          <c:showSerName val="0"/>
          <c:showPercent val="0"/>
          <c:showBubbleSize val="0"/>
        </c:dLbls>
        <c:marker val="1"/>
        <c:smooth val="0"/>
        <c:axId val="315255960"/>
        <c:axId val="315256744"/>
      </c:lineChart>
      <c:catAx>
        <c:axId val="315255960"/>
        <c:scaling>
          <c:orientation val="minMax"/>
        </c:scaling>
        <c:delete val="0"/>
        <c:axPos val="b"/>
        <c:title>
          <c:tx>
            <c:rich>
              <a:bodyPr/>
              <a:lstStyle/>
              <a:p>
                <a:pPr>
                  <a:defRPr/>
                </a:pPr>
                <a:r>
                  <a:rPr lang="en-US"/>
                  <a:t>Data Size</a:t>
                </a:r>
              </a:p>
            </c:rich>
          </c:tx>
          <c:layout/>
          <c:overlay val="0"/>
        </c:title>
        <c:numFmt formatCode="General" sourceLinked="1"/>
        <c:majorTickMark val="out"/>
        <c:minorTickMark val="none"/>
        <c:tickLblPos val="nextTo"/>
        <c:crossAx val="315256744"/>
        <c:crosses val="autoZero"/>
        <c:auto val="1"/>
        <c:lblAlgn val="ctr"/>
        <c:lblOffset val="0"/>
        <c:noMultiLvlLbl val="0"/>
      </c:catAx>
      <c:valAx>
        <c:axId val="315256744"/>
        <c:scaling>
          <c:orientation val="minMax"/>
        </c:scaling>
        <c:delete val="0"/>
        <c:axPos val="l"/>
        <c:majorGridlines>
          <c:spPr>
            <a:ln>
              <a:prstDash val="dash"/>
            </a:ln>
          </c:spPr>
        </c:majorGridlines>
        <c:title>
          <c:tx>
            <c:rich>
              <a:bodyPr rot="-5400000" vert="horz"/>
              <a:lstStyle/>
              <a:p>
                <a:pPr>
                  <a:defRPr/>
                </a:pPr>
                <a:r>
                  <a:rPr lang="en-US"/>
                  <a:t>Seconds</a:t>
                </a:r>
              </a:p>
            </c:rich>
          </c:tx>
          <c:layout/>
          <c:overlay val="0"/>
        </c:title>
        <c:numFmt formatCode="General" sourceLinked="1"/>
        <c:majorTickMark val="out"/>
        <c:minorTickMark val="none"/>
        <c:tickLblPos val="nextTo"/>
        <c:spPr>
          <a:ln>
            <a:prstDash val="solid"/>
          </a:ln>
        </c:spPr>
        <c:crossAx val="315255960"/>
        <c:crosses val="autoZero"/>
        <c:crossBetween val="between"/>
      </c:valAx>
    </c:plotArea>
    <c:legend>
      <c:legendPos val="r"/>
      <c:layout>
        <c:manualLayout>
          <c:xMode val="edge"/>
          <c:yMode val="edge"/>
          <c:x val="0.146271021677846"/>
          <c:y val="0.17419243493000899"/>
          <c:w val="0.84385236220472404"/>
          <c:h val="7.2332312627588199E-2"/>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Parallel Efficiency of WDA-SMACOF over Increasing Number of Processors</a:t>
            </a:r>
          </a:p>
        </c:rich>
      </c:tx>
      <c:layout>
        <c:manualLayout>
          <c:xMode val="edge"/>
          <c:yMode val="edge"/>
          <c:x val="0.191767036064936"/>
          <c:y val="0"/>
        </c:manualLayout>
      </c:layout>
      <c:overlay val="0"/>
    </c:title>
    <c:autoTitleDeleted val="0"/>
    <c:plotArea>
      <c:layout>
        <c:manualLayout>
          <c:layoutTarget val="inner"/>
          <c:xMode val="edge"/>
          <c:yMode val="edge"/>
          <c:x val="0.142468406726937"/>
          <c:y val="0.15990745297462799"/>
          <c:w val="0.84397248954991699"/>
          <c:h val="0.72411246445756805"/>
        </c:manualLayout>
      </c:layout>
      <c:lineChart>
        <c:grouping val="standard"/>
        <c:varyColors val="0"/>
        <c:ser>
          <c:idx val="0"/>
          <c:order val="0"/>
          <c:tx>
            <c:strRef>
              <c:f>'Sheet2 (2)'!$E$21</c:f>
              <c:strCache>
                <c:ptCount val="1"/>
                <c:pt idx="0">
                  <c:v>WDA-SMACOF (Harp)</c:v>
                </c:pt>
              </c:strCache>
            </c:strRef>
          </c:tx>
          <c:cat>
            <c:numRef>
              <c:f>'Sheet2 (2)'!$D$22:$D$25</c:f>
              <c:numCache>
                <c:formatCode>General</c:formatCode>
                <c:ptCount val="4"/>
                <c:pt idx="0">
                  <c:v>512</c:v>
                </c:pt>
                <c:pt idx="1">
                  <c:v>1024</c:v>
                </c:pt>
                <c:pt idx="2">
                  <c:v>2048</c:v>
                </c:pt>
                <c:pt idx="3">
                  <c:v>4096</c:v>
                </c:pt>
              </c:numCache>
            </c:numRef>
          </c:cat>
          <c:val>
            <c:numRef>
              <c:f>'Sheet2 (2)'!$E$22:$E$25</c:f>
              <c:numCache>
                <c:formatCode>General</c:formatCode>
                <c:ptCount val="4"/>
                <c:pt idx="0">
                  <c:v>1</c:v>
                </c:pt>
                <c:pt idx="1">
                  <c:v>0.98203041804844704</c:v>
                </c:pt>
                <c:pt idx="2">
                  <c:v>0.82877869745222799</c:v>
                </c:pt>
                <c:pt idx="3">
                  <c:v>0.55603562238348503</c:v>
                </c:pt>
              </c:numCache>
            </c:numRef>
          </c:val>
          <c:smooth val="0"/>
          <c:extLst>
            <c:ext xmlns:c16="http://schemas.microsoft.com/office/drawing/2014/chart" uri="{C3380CC4-5D6E-409C-BE32-E72D297353CC}">
              <c16:uniqueId val="{00000000-550A-4C1D-A4FD-583928CF421C}"/>
            </c:ext>
          </c:extLst>
        </c:ser>
        <c:dLbls>
          <c:showLegendKey val="0"/>
          <c:showVal val="0"/>
          <c:showCatName val="0"/>
          <c:showSerName val="0"/>
          <c:showPercent val="0"/>
          <c:showBubbleSize val="0"/>
        </c:dLbls>
        <c:marker val="1"/>
        <c:smooth val="0"/>
        <c:axId val="315254784"/>
        <c:axId val="315255568"/>
      </c:lineChart>
      <c:catAx>
        <c:axId val="315254784"/>
        <c:scaling>
          <c:orientation val="minMax"/>
        </c:scaling>
        <c:delete val="0"/>
        <c:axPos val="b"/>
        <c:title>
          <c:tx>
            <c:rich>
              <a:bodyPr/>
              <a:lstStyle/>
              <a:p>
                <a:pPr>
                  <a:defRPr/>
                </a:pPr>
                <a:r>
                  <a:rPr lang="en-US"/>
                  <a:t>Number of Processors</a:t>
                </a:r>
              </a:p>
            </c:rich>
          </c:tx>
          <c:layout/>
          <c:overlay val="0"/>
        </c:title>
        <c:numFmt formatCode="General" sourceLinked="1"/>
        <c:majorTickMark val="out"/>
        <c:minorTickMark val="none"/>
        <c:tickLblPos val="nextTo"/>
        <c:crossAx val="315255568"/>
        <c:crosses val="autoZero"/>
        <c:auto val="1"/>
        <c:lblAlgn val="ctr"/>
        <c:lblOffset val="0"/>
        <c:noMultiLvlLbl val="0"/>
      </c:catAx>
      <c:valAx>
        <c:axId val="315255568"/>
        <c:scaling>
          <c:orientation val="minMax"/>
        </c:scaling>
        <c:delete val="0"/>
        <c:axPos val="l"/>
        <c:majorGridlines>
          <c:spPr>
            <a:ln>
              <a:prstDash val="dash"/>
            </a:ln>
          </c:spPr>
        </c:majorGridlines>
        <c:title>
          <c:tx>
            <c:rich>
              <a:bodyPr rot="-5400000" vert="horz"/>
              <a:lstStyle/>
              <a:p>
                <a:pPr>
                  <a:defRPr/>
                </a:pPr>
                <a:r>
                  <a:rPr lang="en-US"/>
                  <a:t>Parallel Efficiency</a:t>
                </a:r>
              </a:p>
            </c:rich>
          </c:tx>
          <c:layout/>
          <c:overlay val="0"/>
        </c:title>
        <c:numFmt formatCode="General" sourceLinked="1"/>
        <c:majorTickMark val="out"/>
        <c:minorTickMark val="none"/>
        <c:tickLblPos val="nextTo"/>
        <c:spPr>
          <a:ln>
            <a:prstDash val="solid"/>
          </a:ln>
        </c:spPr>
        <c:crossAx val="315254784"/>
        <c:crosses val="autoZero"/>
        <c:crossBetween val="between"/>
      </c:valAx>
    </c:plotArea>
    <c:legend>
      <c:legendPos val="r"/>
      <c:layout>
        <c:manualLayout>
          <c:xMode val="edge"/>
          <c:yMode val="edge"/>
          <c:x val="0.123740157480315"/>
          <c:y val="0.165511879374453"/>
          <c:w val="0.86638329930980895"/>
          <c:h val="9.9241989282589704E-2"/>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Sum of Branches on 599nts Data</a:t>
            </a:r>
          </a:p>
        </c:rich>
      </c:tx>
      <c:layout>
        <c:manualLayout>
          <c:xMode val="edge"/>
          <c:yMode val="edge"/>
          <c:x val="0.21771167492952301"/>
          <c:y val="0"/>
        </c:manualLayout>
      </c:layout>
      <c:overlay val="0"/>
    </c:title>
    <c:autoTitleDeleted val="0"/>
    <c:plotArea>
      <c:layout>
        <c:manualLayout>
          <c:layoutTarget val="inner"/>
          <c:xMode val="edge"/>
          <c:yMode val="edge"/>
          <c:x val="0.134472255417137"/>
          <c:y val="0.112617634970043"/>
          <c:w val="0.84355514812207699"/>
          <c:h val="0.80660296791664898"/>
        </c:manualLayout>
      </c:layout>
      <c:barChart>
        <c:barDir val="col"/>
        <c:grouping val="clustered"/>
        <c:varyColors val="0"/>
        <c:ser>
          <c:idx val="0"/>
          <c:order val="0"/>
          <c:tx>
            <c:strRef>
              <c:f>'Sheet1 (2)'!$B$2</c:f>
              <c:strCache>
                <c:ptCount val="1"/>
                <c:pt idx="0">
                  <c:v>WDA-SMACOF</c:v>
                </c:pt>
              </c:strCache>
            </c:strRef>
          </c:tx>
          <c:spPr>
            <a:pattFill prst="pct60">
              <a:fgClr>
                <a:schemeClr val="tx2"/>
              </a:fgClr>
              <a:bgClr>
                <a:schemeClr val="bg1"/>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(2)'!$B$3:$B$5</c:f>
              <c:numCache>
                <c:formatCode>General</c:formatCode>
                <c:ptCount val="3"/>
                <c:pt idx="0">
                  <c:v>19.032437461799201</c:v>
                </c:pt>
                <c:pt idx="1">
                  <c:v>20.772913820354091</c:v>
                </c:pt>
                <c:pt idx="2">
                  <c:v>22.3003502946972</c:v>
                </c:pt>
              </c:numCache>
            </c:numRef>
          </c:val>
          <c:extLst>
            <c:ext xmlns:c16="http://schemas.microsoft.com/office/drawing/2014/chart" uri="{C3380CC4-5D6E-409C-BE32-E72D297353CC}">
              <c16:uniqueId val="{00000000-2C84-404B-BEBF-7DB3F3B53235}"/>
            </c:ext>
          </c:extLst>
        </c:ser>
        <c:ser>
          <c:idx val="1"/>
          <c:order val="1"/>
          <c:tx>
            <c:strRef>
              <c:f>'Sheet1 (2)'!$C$2</c:f>
              <c:strCache>
                <c:ptCount val="1"/>
                <c:pt idx="0">
                  <c:v>LMA</c:v>
                </c:pt>
              </c:strCache>
            </c:strRef>
          </c:tx>
          <c:spPr>
            <a:pattFill prst="dkDnDiag">
              <a:fgClr>
                <a:srgbClr val="C0504D">
                  <a:lumMod val="75000"/>
                </a:srgbClr>
              </a:fgClr>
              <a:bgClr>
                <a:sysClr val="window" lastClr="FFFFFF"/>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(2)'!$C$3:$C$5</c:f>
              <c:numCache>
                <c:formatCode>General</c:formatCode>
                <c:ptCount val="3"/>
                <c:pt idx="0">
                  <c:v>23.995624087197989</c:v>
                </c:pt>
                <c:pt idx="1">
                  <c:v>23.6006811032603</c:v>
                </c:pt>
                <c:pt idx="2">
                  <c:v>25.970287922203699</c:v>
                </c:pt>
              </c:numCache>
            </c:numRef>
          </c:val>
          <c:extLst>
            <c:ext xmlns:c16="http://schemas.microsoft.com/office/drawing/2014/chart" uri="{C3380CC4-5D6E-409C-BE32-E72D297353CC}">
              <c16:uniqueId val="{00000001-2C84-404B-BEBF-7DB3F3B53235}"/>
            </c:ext>
          </c:extLst>
        </c:ser>
        <c:ser>
          <c:idx val="2"/>
          <c:order val="2"/>
          <c:tx>
            <c:strRef>
              <c:f>'Sheet1 (2)'!$D$2</c:f>
              <c:strCache>
                <c:ptCount val="1"/>
                <c:pt idx="0">
                  <c:v>EM-SMACOF</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Lit>
                <c:ptCount val="0"/>
              </c:numLit>
            </c:plus>
            <c:minus>
              <c:numLit>
                <c:ptCount val="0"/>
              </c:numLit>
            </c:minus>
          </c:errBars>
          <c:cat>
            <c:strRef>
              <c:f>'Sheet1 (2)'!$A$3:$A$5</c:f>
              <c:strCache>
                <c:ptCount val="3"/>
                <c:pt idx="0">
                  <c:v>MSA</c:v>
                </c:pt>
                <c:pt idx="1">
                  <c:v>SWG</c:v>
                </c:pt>
                <c:pt idx="2">
                  <c:v>NW</c:v>
                </c:pt>
              </c:strCache>
            </c:strRef>
          </c:cat>
          <c:val>
            <c:numRef>
              <c:f>'Sheet1 (2)'!$D$3:$D$5</c:f>
              <c:numCache>
                <c:formatCode>General</c:formatCode>
                <c:ptCount val="3"/>
                <c:pt idx="0">
                  <c:v>20.462291812357581</c:v>
                </c:pt>
                <c:pt idx="1">
                  <c:v>22.0393676912256</c:v>
                </c:pt>
                <c:pt idx="2">
                  <c:v>25.831664533408109</c:v>
                </c:pt>
              </c:numCache>
            </c:numRef>
          </c:val>
          <c:extLst>
            <c:ext xmlns:c16="http://schemas.microsoft.com/office/drawing/2014/chart" uri="{C3380CC4-5D6E-409C-BE32-E72D297353CC}">
              <c16:uniqueId val="{00000002-2C84-404B-BEBF-7DB3F3B53235}"/>
            </c:ext>
          </c:extLst>
        </c:ser>
        <c:dLbls>
          <c:showLegendKey val="0"/>
          <c:showVal val="0"/>
          <c:showCatName val="0"/>
          <c:showSerName val="0"/>
          <c:showPercent val="0"/>
          <c:showBubbleSize val="0"/>
        </c:dLbls>
        <c:gapWidth val="150"/>
        <c:axId val="315250864"/>
        <c:axId val="315251256"/>
      </c:barChart>
      <c:catAx>
        <c:axId val="315250864"/>
        <c:scaling>
          <c:orientation val="minMax"/>
        </c:scaling>
        <c:delete val="0"/>
        <c:axPos val="b"/>
        <c:numFmt formatCode="General" sourceLinked="0"/>
        <c:majorTickMark val="out"/>
        <c:minorTickMark val="none"/>
        <c:tickLblPos val="nextTo"/>
        <c:crossAx val="315251256"/>
        <c:crosses val="autoZero"/>
        <c:auto val="1"/>
        <c:lblAlgn val="ctr"/>
        <c:lblOffset val="0"/>
        <c:noMultiLvlLbl val="0"/>
      </c:catAx>
      <c:valAx>
        <c:axId val="315251256"/>
        <c:scaling>
          <c:orientation val="minMax"/>
        </c:scaling>
        <c:delete val="0"/>
        <c:axPos val="l"/>
        <c:majorGridlines>
          <c:spPr>
            <a:ln w="6350">
              <a:prstDash val="dash"/>
            </a:ln>
          </c:spPr>
        </c:majorGridlines>
        <c:title>
          <c:tx>
            <c:rich>
              <a:bodyPr rot="-5400000" vert="horz"/>
              <a:lstStyle/>
              <a:p>
                <a:pPr>
                  <a:defRPr/>
                </a:pPr>
                <a:r>
                  <a:rPr lang="en-US"/>
                  <a:t>Sum of Branches</a:t>
                </a:r>
              </a:p>
            </c:rich>
          </c:tx>
          <c:layout/>
          <c:overlay val="0"/>
        </c:title>
        <c:numFmt formatCode="General" sourceLinked="1"/>
        <c:majorTickMark val="out"/>
        <c:minorTickMark val="none"/>
        <c:tickLblPos val="nextTo"/>
        <c:crossAx val="315250864"/>
        <c:crosses val="autoZero"/>
        <c:crossBetween val="between"/>
      </c:valAx>
    </c:plotArea>
    <c:legend>
      <c:legendPos val="r"/>
      <c:layout>
        <c:manualLayout>
          <c:xMode val="edge"/>
          <c:yMode val="edge"/>
          <c:x val="0.12680883639545101"/>
          <c:y val="0.110220074928072"/>
          <c:w val="0.70339830634378298"/>
          <c:h val="0.105949256342957"/>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pPr>
            <a:r>
              <a:rPr lang="en-US"/>
              <a:t>Sum of Branches on 999nts Data </a:t>
            </a:r>
          </a:p>
        </c:rich>
      </c:tx>
      <c:layout>
        <c:manualLayout>
          <c:xMode val="edge"/>
          <c:yMode val="edge"/>
          <c:x val="0.21771167492952301"/>
          <c:y val="0"/>
        </c:manualLayout>
      </c:layout>
      <c:overlay val="0"/>
    </c:title>
    <c:autoTitleDeleted val="0"/>
    <c:plotArea>
      <c:layout>
        <c:manualLayout>
          <c:layoutTarget val="inner"/>
          <c:xMode val="edge"/>
          <c:yMode val="edge"/>
          <c:x val="0.134472255417137"/>
          <c:y val="0.112617634970043"/>
          <c:w val="0.84355514812207699"/>
          <c:h val="0.80660296791664898"/>
        </c:manualLayout>
      </c:layout>
      <c:barChart>
        <c:barDir val="col"/>
        <c:grouping val="clustered"/>
        <c:varyColors val="0"/>
        <c:ser>
          <c:idx val="0"/>
          <c:order val="0"/>
          <c:tx>
            <c:strRef>
              <c:f>'Sheet1 (2)'!$B$8</c:f>
              <c:strCache>
                <c:ptCount val="1"/>
                <c:pt idx="0">
                  <c:v>WDA-SMACOF</c:v>
                </c:pt>
              </c:strCache>
            </c:strRef>
          </c:tx>
          <c:spPr>
            <a:pattFill prst="pct60">
              <a:fgClr>
                <a:schemeClr val="tx2"/>
              </a:fgClr>
              <a:bgClr>
                <a:schemeClr val="bg1"/>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(2)'!$B$9:$B$11</c:f>
              <c:numCache>
                <c:formatCode>General</c:formatCode>
                <c:ptCount val="3"/>
                <c:pt idx="0">
                  <c:v>13.6243097261038</c:v>
                </c:pt>
                <c:pt idx="1">
                  <c:v>12.751226176216999</c:v>
                </c:pt>
                <c:pt idx="2">
                  <c:v>14.2486197449667</c:v>
                </c:pt>
              </c:numCache>
            </c:numRef>
          </c:val>
          <c:extLst>
            <c:ext xmlns:c16="http://schemas.microsoft.com/office/drawing/2014/chart" uri="{C3380CC4-5D6E-409C-BE32-E72D297353CC}">
              <c16:uniqueId val="{00000000-76BD-4B59-84C0-C93BC29D8F1F}"/>
            </c:ext>
          </c:extLst>
        </c:ser>
        <c:ser>
          <c:idx val="1"/>
          <c:order val="1"/>
          <c:tx>
            <c:strRef>
              <c:f>'Sheet1 (2)'!$C$8</c:f>
              <c:strCache>
                <c:ptCount val="1"/>
                <c:pt idx="0">
                  <c:v>LMA</c:v>
                </c:pt>
              </c:strCache>
            </c:strRef>
          </c:tx>
          <c:spPr>
            <a:pattFill prst="dkDnDiag">
              <a:fgClr>
                <a:srgbClr val="C0504D">
                  <a:lumMod val="75000"/>
                </a:srgbClr>
              </a:fgClr>
              <a:bgClr>
                <a:sysClr val="window" lastClr="FFFFFF"/>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(2)'!$C$9:$C$11</c:f>
              <c:numCache>
                <c:formatCode>General</c:formatCode>
                <c:ptCount val="3"/>
                <c:pt idx="0">
                  <c:v>16.361304378719701</c:v>
                </c:pt>
                <c:pt idx="1">
                  <c:v>19.985503733914289</c:v>
                </c:pt>
                <c:pt idx="2">
                  <c:v>22.888717448739889</c:v>
                </c:pt>
              </c:numCache>
            </c:numRef>
          </c:val>
          <c:extLst>
            <c:ext xmlns:c16="http://schemas.microsoft.com/office/drawing/2014/chart" uri="{C3380CC4-5D6E-409C-BE32-E72D297353CC}">
              <c16:uniqueId val="{00000001-76BD-4B59-84C0-C93BC29D8F1F}"/>
            </c:ext>
          </c:extLst>
        </c:ser>
        <c:ser>
          <c:idx val="2"/>
          <c:order val="2"/>
          <c:tx>
            <c:strRef>
              <c:f>'Sheet1 (2)'!$D$8</c:f>
              <c:strCache>
                <c:ptCount val="1"/>
                <c:pt idx="0">
                  <c:v>EM-SMACOF</c:v>
                </c:pt>
              </c:strCache>
            </c:strRef>
          </c:tx>
          <c:spPr>
            <a:pattFill prst="dkVert">
              <a:fgClr>
                <a:schemeClr val="accent3">
                  <a:lumMod val="60000"/>
                  <a:lumOff val="40000"/>
                </a:schemeClr>
              </a:fgClr>
              <a:bgClr>
                <a:schemeClr val="bg1"/>
              </a:bgClr>
            </a:pattFill>
          </c:spPr>
          <c:invertIfNegative val="0"/>
          <c:errBars>
            <c:errBarType val="both"/>
            <c:errValType val="cust"/>
            <c:noEndCap val="0"/>
            <c:plus>
              <c:numLit>
                <c:ptCount val="0"/>
              </c:numLit>
            </c:plus>
            <c:minus>
              <c:numLit>
                <c:ptCount val="0"/>
              </c:numLit>
            </c:minus>
          </c:errBars>
          <c:cat>
            <c:strRef>
              <c:f>'Sheet1 (2)'!$A$9:$A$11</c:f>
              <c:strCache>
                <c:ptCount val="3"/>
                <c:pt idx="0">
                  <c:v>MSA</c:v>
                </c:pt>
                <c:pt idx="1">
                  <c:v>SWG</c:v>
                </c:pt>
                <c:pt idx="2">
                  <c:v>NW</c:v>
                </c:pt>
              </c:strCache>
            </c:strRef>
          </c:cat>
          <c:val>
            <c:numRef>
              <c:f>'Sheet1 (2)'!$D$9:$D$11</c:f>
              <c:numCache>
                <c:formatCode>General</c:formatCode>
                <c:ptCount val="3"/>
                <c:pt idx="0">
                  <c:v>18.735243367558699</c:v>
                </c:pt>
                <c:pt idx="1">
                  <c:v>17.41267457506628</c:v>
                </c:pt>
                <c:pt idx="2">
                  <c:v>22.434173390322002</c:v>
                </c:pt>
              </c:numCache>
            </c:numRef>
          </c:val>
          <c:extLst>
            <c:ext xmlns:c16="http://schemas.microsoft.com/office/drawing/2014/chart" uri="{C3380CC4-5D6E-409C-BE32-E72D297353CC}">
              <c16:uniqueId val="{00000002-76BD-4B59-84C0-C93BC29D8F1F}"/>
            </c:ext>
          </c:extLst>
        </c:ser>
        <c:dLbls>
          <c:showLegendKey val="0"/>
          <c:showVal val="0"/>
          <c:showCatName val="0"/>
          <c:showSerName val="0"/>
          <c:showPercent val="0"/>
          <c:showBubbleSize val="0"/>
        </c:dLbls>
        <c:gapWidth val="150"/>
        <c:axId val="313138800"/>
        <c:axId val="365423664"/>
      </c:barChart>
      <c:catAx>
        <c:axId val="313138800"/>
        <c:scaling>
          <c:orientation val="minMax"/>
        </c:scaling>
        <c:delete val="0"/>
        <c:axPos val="b"/>
        <c:numFmt formatCode="General" sourceLinked="0"/>
        <c:majorTickMark val="out"/>
        <c:minorTickMark val="none"/>
        <c:tickLblPos val="nextTo"/>
        <c:crossAx val="365423664"/>
        <c:crosses val="autoZero"/>
        <c:auto val="1"/>
        <c:lblAlgn val="ctr"/>
        <c:lblOffset val="0"/>
        <c:noMultiLvlLbl val="0"/>
      </c:catAx>
      <c:valAx>
        <c:axId val="365423664"/>
        <c:scaling>
          <c:orientation val="minMax"/>
        </c:scaling>
        <c:delete val="0"/>
        <c:axPos val="l"/>
        <c:majorGridlines>
          <c:spPr>
            <a:ln w="6350">
              <a:prstDash val="dash"/>
            </a:ln>
          </c:spPr>
        </c:majorGridlines>
        <c:title>
          <c:tx>
            <c:rich>
              <a:bodyPr rot="-5400000" vert="horz"/>
              <a:lstStyle/>
              <a:p>
                <a:pPr>
                  <a:defRPr/>
                </a:pPr>
                <a:r>
                  <a:rPr lang="en-US"/>
                  <a:t>Sum of Branches</a:t>
                </a:r>
              </a:p>
            </c:rich>
          </c:tx>
          <c:layout/>
          <c:overlay val="0"/>
        </c:title>
        <c:numFmt formatCode="General" sourceLinked="1"/>
        <c:majorTickMark val="out"/>
        <c:minorTickMark val="none"/>
        <c:tickLblPos val="nextTo"/>
        <c:crossAx val="313138800"/>
        <c:crosses val="autoZero"/>
        <c:crossBetween val="between"/>
      </c:valAx>
    </c:plotArea>
    <c:legend>
      <c:legendPos val="r"/>
      <c:layout>
        <c:manualLayout>
          <c:xMode val="edge"/>
          <c:yMode val="edge"/>
          <c:x val="0.12680883639545101"/>
          <c:y val="0.110220074928072"/>
          <c:w val="0.65504053659959205"/>
          <c:h val="0.105949256342957"/>
        </c:manualLayout>
      </c:layout>
      <c:overlay val="0"/>
    </c:legend>
    <c:plotVisOnly val="1"/>
    <c:dispBlanksAs val="gap"/>
    <c:showDLblsOverMax val="0"/>
  </c:chart>
  <c:spPr>
    <a:ln>
      <a:noFill/>
    </a:ln>
  </c:spPr>
  <c:txPr>
    <a:bodyPr/>
    <a:lstStyle/>
    <a:p>
      <a:pPr>
        <a:defRPr>
          <a:latin typeface="+mj-lt"/>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0.2014</cdr:x>
      <cdr:y>0.63075</cdr:y>
    </cdr:from>
    <cdr:to>
      <cdr:x>0.39217</cdr:x>
      <cdr:y>0.70021</cdr:y>
    </cdr:to>
    <cdr:sp macro="" textlink="">
      <cdr:nvSpPr>
        <cdr:cNvPr id="2" name="TextBox 1"/>
        <cdr:cNvSpPr txBox="1"/>
      </cdr:nvSpPr>
      <cdr:spPr>
        <a:xfrm xmlns:a="http://schemas.openxmlformats.org/drawingml/2006/main">
          <a:off x="1850232" y="2940844"/>
          <a:ext cx="1752600"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Start </a:t>
          </a:r>
          <a:r>
            <a:rPr lang="en-US" sz="1400" b="1" dirty="0" smtClean="0">
              <a:solidFill>
                <a:sysClr val="windowText" lastClr="000000"/>
              </a:solidFill>
            </a:rPr>
            <a:t>Sponge DAVS(2)</a:t>
          </a:r>
          <a:endParaRPr lang="en-US" sz="1400" b="1" dirty="0">
            <a:solidFill>
              <a:sysClr val="windowText" lastClr="000000"/>
            </a:solidFill>
          </a:endParaRPr>
        </a:p>
      </cdr:txBody>
    </cdr:sp>
  </cdr:relSizeAnchor>
  <cdr:relSizeAnchor xmlns:cdr="http://schemas.openxmlformats.org/drawingml/2006/chartDrawing">
    <cdr:from>
      <cdr:x>0.45853</cdr:x>
      <cdr:y>0.76149</cdr:y>
    </cdr:from>
    <cdr:to>
      <cdr:x>0.66184</cdr:x>
      <cdr:y>0.83095</cdr:y>
    </cdr:to>
    <cdr:sp macro="" textlink="">
      <cdr:nvSpPr>
        <cdr:cNvPr id="3" name="TextBox 2"/>
        <cdr:cNvSpPr txBox="1"/>
      </cdr:nvSpPr>
      <cdr:spPr>
        <a:xfrm xmlns:a="http://schemas.openxmlformats.org/drawingml/2006/main">
          <a:off x="4212432" y="3550444"/>
          <a:ext cx="1867793"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Add Close Cluster Check</a:t>
          </a:r>
        </a:p>
      </cdr:txBody>
    </cdr:sp>
  </cdr:relSizeAnchor>
  <cdr:relSizeAnchor xmlns:cdr="http://schemas.openxmlformats.org/drawingml/2006/chartDrawing">
    <cdr:from>
      <cdr:x>0.63271</cdr:x>
      <cdr:y>0.66343</cdr:y>
    </cdr:from>
    <cdr:to>
      <cdr:x>0.86942</cdr:x>
      <cdr:y>0.73289</cdr:y>
    </cdr:to>
    <cdr:sp macro="" textlink="">
      <cdr:nvSpPr>
        <cdr:cNvPr id="4" name="TextBox 3"/>
        <cdr:cNvSpPr txBox="1"/>
      </cdr:nvSpPr>
      <cdr:spPr>
        <a:xfrm xmlns:a="http://schemas.openxmlformats.org/drawingml/2006/main">
          <a:off x="5812632" y="3093244"/>
          <a:ext cx="2174615"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ysClr val="windowText" lastClr="000000"/>
              </a:solidFill>
            </a:rPr>
            <a:t>Sponge Reaches final value</a:t>
          </a:r>
          <a:endParaRPr lang="en-US" sz="1400" b="1" dirty="0">
            <a:solidFill>
              <a:sysClr val="windowText" lastClr="000000"/>
            </a:solidFill>
          </a:endParaRPr>
        </a:p>
      </cdr:txBody>
    </cdr:sp>
  </cdr:relSizeAnchor>
  <cdr:relSizeAnchor xmlns:cdr="http://schemas.openxmlformats.org/drawingml/2006/chartDrawing">
    <cdr:from>
      <cdr:x>0.49171</cdr:x>
      <cdr:y>0.66343</cdr:y>
    </cdr:from>
    <cdr:to>
      <cdr:x>0.50829</cdr:x>
      <cdr:y>0.76149</cdr:y>
    </cdr:to>
    <cdr:cxnSp macro="">
      <cdr:nvCxnSpPr>
        <cdr:cNvPr id="6" name="Straight Arrow Connector 5"/>
        <cdr:cNvCxnSpPr/>
      </cdr:nvCxnSpPr>
      <cdr:spPr>
        <a:xfrm xmlns:a="http://schemas.openxmlformats.org/drawingml/2006/main" flipV="1">
          <a:off x="4517232" y="3093244"/>
          <a:ext cx="152400" cy="457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0.48341</cdr:x>
      <cdr:y>0.58172</cdr:y>
    </cdr:from>
    <cdr:to>
      <cdr:x>0.50829</cdr:x>
      <cdr:y>0.76149</cdr:y>
    </cdr:to>
    <cdr:cxnSp macro="">
      <cdr:nvCxnSpPr>
        <cdr:cNvPr id="8" name="Straight Arrow Connector 7"/>
        <cdr:cNvCxnSpPr/>
      </cdr:nvCxnSpPr>
      <cdr:spPr>
        <a:xfrm xmlns:a="http://schemas.openxmlformats.org/drawingml/2006/main" flipV="1">
          <a:off x="4441032" y="2712244"/>
          <a:ext cx="228600" cy="838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0.40047</cdr:x>
      <cdr:y>0.66343</cdr:y>
    </cdr:from>
    <cdr:to>
      <cdr:x>0.45023</cdr:x>
      <cdr:y>0.66343</cdr:y>
    </cdr:to>
    <cdr:cxnSp macro="">
      <cdr:nvCxnSpPr>
        <cdr:cNvPr id="10" name="Straight Arrow Connector 9"/>
        <cdr:cNvCxnSpPr/>
      </cdr:nvCxnSpPr>
      <cdr:spPr>
        <a:xfrm xmlns:a="http://schemas.openxmlformats.org/drawingml/2006/main">
          <a:off x="3679032" y="3093244"/>
          <a:ext cx="457200" cy="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0.57465</cdr:x>
      <cdr:y>0.63075</cdr:y>
    </cdr:from>
    <cdr:to>
      <cdr:x>0.6493</cdr:x>
      <cdr:y>0.66343</cdr:y>
    </cdr:to>
    <cdr:cxnSp macro="">
      <cdr:nvCxnSpPr>
        <cdr:cNvPr id="13" name="Straight Arrow Connector 12"/>
        <cdr:cNvCxnSpPr/>
      </cdr:nvCxnSpPr>
      <cdr:spPr>
        <a:xfrm xmlns:a="http://schemas.openxmlformats.org/drawingml/2006/main" flipH="1" flipV="1">
          <a:off x="5279232" y="2940844"/>
          <a:ext cx="685800" cy="1524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9078D-66FF-4680-8CE5-E24FAF58B4B5}" type="datetimeFigureOut">
              <a:rPr lang="en-US" smtClean="0"/>
              <a:t>12/3/2015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A5469-3BA9-4E3F-8F72-321B49366BE1}" type="slidenum">
              <a:rPr lang="en-US" smtClean="0"/>
              <a:t>‹#›</a:t>
            </a:fld>
            <a:endParaRPr lang="en-US"/>
          </a:p>
        </p:txBody>
      </p:sp>
    </p:spTree>
    <p:extLst>
      <p:ext uri="{BB962C8B-B14F-4D97-AF65-F5344CB8AC3E}">
        <p14:creationId xmlns:p14="http://schemas.microsoft.com/office/powerpoint/2010/main" val="175926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3564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6</a:t>
            </a:fld>
            <a:endParaRPr lang="en-US"/>
          </a:p>
        </p:txBody>
      </p:sp>
    </p:spTree>
    <p:extLst>
      <p:ext uri="{BB962C8B-B14F-4D97-AF65-F5344CB8AC3E}">
        <p14:creationId xmlns:p14="http://schemas.microsoft.com/office/powerpoint/2010/main" val="310304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22</a:t>
            </a:fld>
            <a:endParaRPr lang="en-US"/>
          </a:p>
        </p:txBody>
      </p:sp>
    </p:spTree>
    <p:extLst>
      <p:ext uri="{BB962C8B-B14F-4D97-AF65-F5344CB8AC3E}">
        <p14:creationId xmlns:p14="http://schemas.microsoft.com/office/powerpoint/2010/main" val="279651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9pPr>
          </a:lstStyle>
          <a:p>
            <a:pPr eaLnBrk="1"/>
            <a:fld id="{BF5851CB-82FA-415F-BEA0-1FB8CA8D59CB}" type="slidenum">
              <a:rPr lang="en-US">
                <a:solidFill>
                  <a:srgbClr val="000000"/>
                </a:solidFill>
                <a:latin typeface="Times New Roman" panose="02020603050405020304" pitchFamily="18" charset="0"/>
              </a:rPr>
              <a:pPr eaLnBrk="1"/>
              <a:t>24</a:t>
            </a:fld>
            <a:endParaRPr lang="en-U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241538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49628" algn="l"/>
                <a:tab pos="1299256" algn="l"/>
                <a:tab pos="1948884" algn="l"/>
                <a:tab pos="2598511" algn="l"/>
              </a:tabLst>
              <a:defRPr>
                <a:solidFill>
                  <a:schemeClr val="tx1"/>
                </a:solidFill>
                <a:latin typeface="Arial" charset="0"/>
              </a:defRPr>
            </a:lvl1pPr>
            <a:lvl2pPr eaLnBrk="0">
              <a:tabLst>
                <a:tab pos="649628" algn="l"/>
                <a:tab pos="1299256" algn="l"/>
                <a:tab pos="1948884" algn="l"/>
                <a:tab pos="2598511" algn="l"/>
              </a:tabLst>
              <a:defRPr>
                <a:solidFill>
                  <a:schemeClr val="tx1"/>
                </a:solidFill>
                <a:latin typeface="Arial" charset="0"/>
              </a:defRPr>
            </a:lvl2pPr>
            <a:lvl3pPr eaLnBrk="0">
              <a:tabLst>
                <a:tab pos="649628" algn="l"/>
                <a:tab pos="1299256" algn="l"/>
                <a:tab pos="1948884" algn="l"/>
                <a:tab pos="2598511" algn="l"/>
              </a:tabLst>
              <a:defRPr>
                <a:solidFill>
                  <a:schemeClr val="tx1"/>
                </a:solidFill>
                <a:latin typeface="Arial" charset="0"/>
              </a:defRPr>
            </a:lvl3pPr>
            <a:lvl4pPr eaLnBrk="0">
              <a:tabLst>
                <a:tab pos="649628" algn="l"/>
                <a:tab pos="1299256" algn="l"/>
                <a:tab pos="1948884" algn="l"/>
                <a:tab pos="2598511" algn="l"/>
              </a:tabLst>
              <a:defRPr>
                <a:solidFill>
                  <a:schemeClr val="tx1"/>
                </a:solidFill>
                <a:latin typeface="Arial" charset="0"/>
              </a:defRPr>
            </a:lvl4pPr>
            <a:lvl5pPr eaLnBrk="0">
              <a:tabLst>
                <a:tab pos="649628" algn="l"/>
                <a:tab pos="1299256" algn="l"/>
                <a:tab pos="1948884" algn="l"/>
                <a:tab pos="2598511" algn="l"/>
              </a:tabLst>
              <a:defRPr>
                <a:solidFill>
                  <a:schemeClr val="tx1"/>
                </a:solidFill>
                <a:latin typeface="Arial" charset="0"/>
              </a:defRPr>
            </a:lvl5pPr>
            <a:lvl6pPr marL="2256602"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6pPr>
            <a:lvl7pPr marL="2666893"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7pPr>
            <a:lvl8pPr marL="3077185"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8pPr>
            <a:lvl9pPr marL="3487476" indent="-205146" defTabSz="410291" eaLnBrk="0" fontAlgn="base" hangingPunct="0">
              <a:lnSpc>
                <a:spcPct val="93000"/>
              </a:lnSpc>
              <a:spcBef>
                <a:spcPct val="0"/>
              </a:spcBef>
              <a:spcAft>
                <a:spcPct val="0"/>
              </a:spcAft>
              <a:buClr>
                <a:srgbClr val="000000"/>
              </a:buClr>
              <a:buSzPct val="100000"/>
              <a:buFont typeface="Times New Roman" pitchFamily="18" charset="0"/>
              <a:tabLst>
                <a:tab pos="649628" algn="l"/>
                <a:tab pos="1299256" algn="l"/>
                <a:tab pos="1948884" algn="l"/>
                <a:tab pos="2598511" algn="l"/>
              </a:tabLst>
              <a:defRPr>
                <a:solidFill>
                  <a:schemeClr val="tx1"/>
                </a:solidFill>
                <a:latin typeface="Arial" charset="0"/>
              </a:defRPr>
            </a:lvl9pPr>
          </a:lstStyle>
          <a:p>
            <a:pPr eaLnBrk="1"/>
            <a:fld id="{D5D0003C-1ED3-4FA4-B50A-C2711DE5819A}" type="slidenum">
              <a:rPr lang="en-US">
                <a:solidFill>
                  <a:srgbClr val="000000"/>
                </a:solidFill>
                <a:latin typeface="Times New Roman" pitchFamily="18" charset="0"/>
              </a:rPr>
              <a:pPr eaLnBrk="1"/>
              <a:t>25</a:t>
            </a:fld>
            <a:endParaRPr lang="en-US">
              <a:solidFill>
                <a:srgbClr val="000000"/>
              </a:solidFill>
              <a:latin typeface="Times New Roman" pitchFamily="18" charset="0"/>
            </a:endParaRPr>
          </a:p>
        </p:txBody>
      </p:sp>
      <p:sp>
        <p:nvSpPr>
          <p:cNvPr id="58371" name="Rectangle 1"/>
          <p:cNvSpPr>
            <a:spLocks noGrp="1" noRot="1" noChangeAspect="1" noChangeArrowheads="1" noTextEdit="1"/>
          </p:cNvSpPr>
          <p:nvPr>
            <p:ph type="sldImg"/>
          </p:nvPr>
        </p:nvSpPr>
        <p:spPr>
          <a:xfrm>
            <a:off x="1143000" y="693738"/>
            <a:ext cx="4572000" cy="3429000"/>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6360" y="4342535"/>
            <a:ext cx="5486681" cy="41145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120609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51314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250 cores, 500 cores, 750 cores</a:t>
            </a:r>
            <a:endParaRPr lang="en-US" dirty="0"/>
          </a:p>
        </p:txBody>
      </p:sp>
      <p:sp>
        <p:nvSpPr>
          <p:cNvPr id="4" name="Slide Number Placeholder 3"/>
          <p:cNvSpPr>
            <a:spLocks noGrp="1"/>
          </p:cNvSpPr>
          <p:nvPr>
            <p:ph type="sldNum" sz="quarter" idx="10"/>
          </p:nvPr>
        </p:nvSpPr>
        <p:spPr/>
        <p:txBody>
          <a:bodyPr/>
          <a:lstStyle/>
          <a:p>
            <a:fld id="{693C3E55-02AC-564C-815E-808EF6D1EBD4}" type="slidenum">
              <a:rPr lang="en-US" smtClean="0"/>
              <a:t>45</a:t>
            </a:fld>
            <a:endParaRPr lang="en-US"/>
          </a:p>
        </p:txBody>
      </p:sp>
    </p:spTree>
    <p:extLst>
      <p:ext uri="{BB962C8B-B14F-4D97-AF65-F5344CB8AC3E}">
        <p14:creationId xmlns:p14="http://schemas.microsoft.com/office/powerpoint/2010/main" val="3221605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A5469-3BA9-4E3F-8F72-321B49366BE1}" type="slidenum">
              <a:rPr lang="en-US" smtClean="0"/>
              <a:t>49</a:t>
            </a:fld>
            <a:endParaRPr lang="en-US"/>
          </a:p>
        </p:txBody>
      </p:sp>
    </p:spTree>
    <p:extLst>
      <p:ext uri="{BB962C8B-B14F-4D97-AF65-F5344CB8AC3E}">
        <p14:creationId xmlns:p14="http://schemas.microsoft.com/office/powerpoint/2010/main" val="418205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53641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5A69A-CAC3-452D-B9E3-8976948215BB}" type="datetime1">
              <a:rPr lang="en-US" smtClean="0">
                <a:solidFill>
                  <a:prstClr val="black">
                    <a:tint val="75000"/>
                  </a:prstClr>
                </a:solidFill>
              </a:r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4246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03C0B-E6F1-4C64-8ADF-5166F99E84CE}" type="datetime1">
              <a:rPr lang="en-US" smtClean="0">
                <a:solidFill>
                  <a:prstClr val="black">
                    <a:tint val="75000"/>
                  </a:prstClr>
                </a:solidFill>
              </a:r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9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85BF30-02D1-43E5-AA55-789168F0ACB7}" type="datetime1">
              <a:rPr lang="en-US" smtClean="0">
                <a:solidFill>
                  <a:prstClr val="black">
                    <a:tint val="75000"/>
                  </a:prstClr>
                </a:solidFill>
              </a:r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96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57623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841BD-163B-487B-90B3-2D78229AD216}" type="datetime1">
              <a:rPr lang="en-US" smtClean="0">
                <a:solidFill>
                  <a:prstClr val="black">
                    <a:tint val="75000"/>
                  </a:prstClr>
                </a:solidFill>
              </a:r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9021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B14B82-EDE0-45EE-B4A4-D20CD58E6A74}" type="datetime1">
              <a:rPr lang="en-US" smtClean="0">
                <a:solidFill>
                  <a:prstClr val="black">
                    <a:tint val="75000"/>
                  </a:prstClr>
                </a:solidFill>
              </a:rPr>
              <a:t>12/3/2015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97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98125-A141-43DA-9AE9-A600C5182BE1}" type="datetime1">
              <a:rPr lang="en-US" smtClean="0">
                <a:solidFill>
                  <a:prstClr val="black">
                    <a:tint val="75000"/>
                  </a:prstClr>
                </a:solidFill>
              </a:r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54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615B3B-4419-4B62-A915-63829E8B5748}" type="datetime1">
              <a:rPr lang="en-US" smtClean="0">
                <a:solidFill>
                  <a:prstClr val="black">
                    <a:tint val="75000"/>
                  </a:prstClr>
                </a:solidFill>
              </a:rPr>
              <a:t>12/3/2015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004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977DA5-5E2A-46F8-8D28-8F2CD66D7E83}" type="datetime1">
              <a:rPr lang="en-US" smtClean="0">
                <a:solidFill>
                  <a:prstClr val="black">
                    <a:tint val="75000"/>
                  </a:prstClr>
                </a:solidFill>
              </a:rPr>
              <a:t>12/3/2015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080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FCD67-CF38-4703-BA60-23F6039E776F}" type="datetime1">
              <a:rPr lang="en-US" smtClean="0">
                <a:solidFill>
                  <a:prstClr val="black">
                    <a:tint val="75000"/>
                  </a:prstClr>
                </a:solidFill>
              </a:rPr>
              <a:t>12/3/2015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38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3B57AE-C294-4F10-85FE-66E18FB39800}" type="datetime1">
              <a:rPr lang="en-US" smtClean="0">
                <a:solidFill>
                  <a:prstClr val="black">
                    <a:tint val="75000"/>
                  </a:prstClr>
                </a:solidFill>
              </a:r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98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E75176-D62F-4407-8586-5CCA1A06AB92}" type="datetime1">
              <a:rPr lang="en-US" smtClean="0">
                <a:solidFill>
                  <a:prstClr val="black">
                    <a:tint val="75000"/>
                  </a:prstClr>
                </a:solidFill>
              </a:rPr>
              <a:t>12/3/2015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985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B1B9841-0C3D-4EE6-8D06-C3BC68E48517}" type="datetime1">
              <a:rPr lang="en-US" smtClean="0">
                <a:solidFill>
                  <a:prstClr val="black">
                    <a:tint val="75000"/>
                  </a:prstClr>
                </a:solidFill>
              </a:rPr>
              <a:t>12/3/2015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9CB78FB-1415-9B4D-996E-11F146E2B0ED}"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638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1635"/>
            <a:ext cx="9144000" cy="1912651"/>
          </a:xfrm>
        </p:spPr>
        <p:txBody>
          <a:bodyPr>
            <a:noAutofit/>
          </a:bodyPr>
          <a:lstStyle/>
          <a:p>
            <a:r>
              <a:rPr lang="en-US" b="1" dirty="0" smtClean="0"/>
              <a:t>Cookbook on Clustering, Dimension Reduction and Point Cloud Visualization</a:t>
            </a:r>
            <a:r>
              <a:rPr lang="en-US" sz="4800" dirty="0"/>
              <a:t> </a:t>
            </a:r>
          </a:p>
        </p:txBody>
      </p:sp>
      <p:sp>
        <p:nvSpPr>
          <p:cNvPr id="3" name="Subtitle 2"/>
          <p:cNvSpPr>
            <a:spLocks noGrp="1"/>
          </p:cNvSpPr>
          <p:nvPr>
            <p:ph type="subTitle" idx="1"/>
          </p:nvPr>
        </p:nvSpPr>
        <p:spPr>
          <a:xfrm>
            <a:off x="0" y="2507689"/>
            <a:ext cx="9144000" cy="838200"/>
          </a:xfrm>
        </p:spPr>
        <p:txBody>
          <a:bodyPr>
            <a:noAutofit/>
          </a:bodyPr>
          <a:lstStyle/>
          <a:p>
            <a:r>
              <a:rPr lang="en-US" sz="2400" b="1" dirty="0" smtClean="0">
                <a:solidFill>
                  <a:schemeClr val="tx1">
                    <a:lumMod val="75000"/>
                    <a:lumOff val="25000"/>
                  </a:schemeClr>
                </a:solidFill>
              </a:rPr>
              <a:t>SPIDAL Presentation</a:t>
            </a:r>
            <a:endParaRPr lang="en-US"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604838" y="3725834"/>
            <a:ext cx="7934325" cy="2813078"/>
          </a:xfrm>
          <a:prstGeom prst="rect">
            <a:avLst/>
          </a:prstGeom>
        </p:spPr>
        <p:txBody>
          <a:bodyPr wrap="square">
            <a:spAutoFit/>
          </a:bodyPr>
          <a:lstStyle/>
          <a:p>
            <a:pPr algn="ctr">
              <a:spcBef>
                <a:spcPct val="20000"/>
              </a:spcBef>
              <a:defRPr/>
            </a:pPr>
            <a:r>
              <a:rPr lang="en-US" sz="2000" b="1" dirty="0" smtClean="0">
                <a:solidFill>
                  <a:prstClr val="black"/>
                </a:solidFill>
                <a:cs typeface="Times New Roman" pitchFamily="18" charset="0"/>
              </a:rPr>
              <a:t>December 4 2015</a:t>
            </a:r>
            <a:endParaRPr lang="en-US" sz="2000" b="1" dirty="0" smtClean="0">
              <a:solidFill>
                <a:prstClr val="black"/>
              </a:solidFill>
              <a:cs typeface="Times New Roman" pitchFamily="18" charset="0"/>
            </a:endParaRPr>
          </a:p>
          <a:p>
            <a:pPr algn="ctr">
              <a:spcBef>
                <a:spcPct val="20000"/>
              </a:spcBef>
              <a:defRPr/>
            </a:pPr>
            <a:r>
              <a:rPr lang="en-US" sz="2000" b="1" dirty="0" smtClean="0">
                <a:solidFill>
                  <a:prstClr val="black"/>
                </a:solidFill>
                <a:cs typeface="Times New Roman" pitchFamily="18" charset="0"/>
              </a:rPr>
              <a:t>Geoffrey </a:t>
            </a:r>
            <a:r>
              <a:rPr lang="en-US" sz="2000" b="1" dirty="0" smtClean="0">
                <a:solidFill>
                  <a:prstClr val="black"/>
                </a:solidFill>
                <a:cs typeface="Times New Roman" pitchFamily="18" charset="0"/>
              </a:rPr>
              <a:t>Fox, Judy </a:t>
            </a:r>
            <a:r>
              <a:rPr lang="en-US" sz="2000" b="1" dirty="0" err="1" smtClean="0">
                <a:solidFill>
                  <a:prstClr val="black"/>
                </a:solidFill>
                <a:cs typeface="Times New Roman" pitchFamily="18" charset="0"/>
              </a:rPr>
              <a:t>Qiu</a:t>
            </a:r>
            <a:r>
              <a:rPr lang="en-US" sz="2000" b="1" dirty="0" smtClean="0">
                <a:solidFill>
                  <a:prstClr val="black"/>
                </a:solidFill>
                <a:cs typeface="Times New Roman" pitchFamily="18" charset="0"/>
              </a:rPr>
              <a:t>, </a:t>
            </a:r>
            <a:r>
              <a:rPr lang="en-US" sz="2000" b="1" dirty="0" err="1" smtClean="0">
                <a:solidFill>
                  <a:prstClr val="black"/>
                </a:solidFill>
                <a:cs typeface="Times New Roman" pitchFamily="18" charset="0"/>
              </a:rPr>
              <a:t>Saliya</a:t>
            </a:r>
            <a:r>
              <a:rPr lang="en-US" sz="2000" b="1" dirty="0" smtClean="0">
                <a:solidFill>
                  <a:prstClr val="black"/>
                </a:solidFill>
                <a:cs typeface="Times New Roman" pitchFamily="18" charset="0"/>
              </a:rPr>
              <a:t> </a:t>
            </a:r>
            <a:r>
              <a:rPr lang="en-US" sz="2000" b="1" dirty="0" err="1">
                <a:solidFill>
                  <a:prstClr val="black"/>
                </a:solidFill>
                <a:cs typeface="Times New Roman" pitchFamily="18" charset="0"/>
              </a:rPr>
              <a:t>Ekanayake</a:t>
            </a:r>
            <a:r>
              <a:rPr lang="en-US" sz="2000" b="1" dirty="0">
                <a:solidFill>
                  <a:prstClr val="black"/>
                </a:solidFill>
                <a:cs typeface="Times New Roman" pitchFamily="18" charset="0"/>
              </a:rPr>
              <a:t>, </a:t>
            </a:r>
            <a:r>
              <a:rPr lang="en-US" sz="2000" b="1" dirty="0" err="1">
                <a:solidFill>
                  <a:prstClr val="black"/>
                </a:solidFill>
                <a:cs typeface="Times New Roman" pitchFamily="18" charset="0"/>
              </a:rPr>
              <a:t>Supun</a:t>
            </a:r>
            <a:r>
              <a:rPr lang="en-US" sz="2000" b="1" dirty="0">
                <a:solidFill>
                  <a:prstClr val="black"/>
                </a:solidFill>
                <a:cs typeface="Times New Roman" pitchFamily="18" charset="0"/>
              </a:rPr>
              <a:t> </a:t>
            </a:r>
            <a:r>
              <a:rPr lang="en-US" sz="2000" b="1" dirty="0" err="1">
                <a:solidFill>
                  <a:prstClr val="black"/>
                </a:solidFill>
                <a:cs typeface="Times New Roman" pitchFamily="18" charset="0"/>
              </a:rPr>
              <a:t>Kamburugamuve</a:t>
            </a:r>
            <a:r>
              <a:rPr lang="en-US" sz="2000" b="1" dirty="0">
                <a:solidFill>
                  <a:prstClr val="black"/>
                </a:solidFill>
                <a:cs typeface="Times New Roman" pitchFamily="18" charset="0"/>
              </a:rPr>
              <a:t>, </a:t>
            </a:r>
            <a:r>
              <a:rPr lang="en-US" sz="2000" b="1" dirty="0" err="1">
                <a:solidFill>
                  <a:prstClr val="black"/>
                </a:solidFill>
                <a:cs typeface="Times New Roman" pitchFamily="18" charset="0"/>
              </a:rPr>
              <a:t>Pulasthi</a:t>
            </a:r>
            <a:r>
              <a:rPr lang="en-US" sz="2000" b="1" dirty="0">
                <a:solidFill>
                  <a:prstClr val="black"/>
                </a:solidFill>
                <a:cs typeface="Times New Roman" pitchFamily="18" charset="0"/>
              </a:rPr>
              <a:t> </a:t>
            </a:r>
            <a:r>
              <a:rPr lang="en-US" sz="2000" b="1" dirty="0" err="1" smtClean="0">
                <a:solidFill>
                  <a:prstClr val="black"/>
                </a:solidFill>
                <a:cs typeface="Times New Roman" pitchFamily="18" charset="0"/>
              </a:rPr>
              <a:t>Wickramasinghe</a:t>
            </a:r>
            <a:endParaRPr lang="en-US" sz="2000" b="1" dirty="0">
              <a:solidFill>
                <a:prstClr val="black"/>
              </a:solidFill>
              <a:cs typeface="Times New Roman" pitchFamily="18" charset="0"/>
            </a:endParaRP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
        <p:nvSpPr>
          <p:cNvPr id="9" name="Date Placeholder 8"/>
          <p:cNvSpPr>
            <a:spLocks noGrp="1"/>
          </p:cNvSpPr>
          <p:nvPr>
            <p:ph type="dt" sz="half" idx="10"/>
          </p:nvPr>
        </p:nvSpPr>
        <p:spPr/>
        <p:txBody>
          <a:bodyPr/>
          <a:lstStyle/>
          <a:p>
            <a:fld id="{40BDAED7-5AEB-4D13-9D7E-32ACEDF946A2}" type="datetime1">
              <a:rPr lang="en-US" smtClean="0"/>
              <a:t>12/3/2015</a:t>
            </a:fld>
            <a:endParaRPr lang="en-US"/>
          </a:p>
        </p:txBody>
      </p:sp>
      <p:sp>
        <p:nvSpPr>
          <p:cNvPr id="10" name="Slide Number Placeholder 9"/>
          <p:cNvSpPr>
            <a:spLocks noGrp="1"/>
          </p:cNvSpPr>
          <p:nvPr>
            <p:ph type="sldNum" sz="quarter" idx="12"/>
          </p:nvPr>
        </p:nvSpPr>
        <p:spPr/>
        <p:txBody>
          <a:bodyPr/>
          <a:lstStyle/>
          <a:p>
            <a:fld id="{29CB78FB-1415-9B4D-996E-11F146E2B0ED}" type="slidenum">
              <a:rPr lang="en-US" smtClean="0"/>
              <a:t>1</a:t>
            </a:fld>
            <a:endParaRPr lang="en-US"/>
          </a:p>
        </p:txBody>
      </p:sp>
    </p:spTree>
    <p:extLst>
      <p:ext uri="{BB962C8B-B14F-4D97-AF65-F5344CB8AC3E}">
        <p14:creationId xmlns:p14="http://schemas.microsoft.com/office/powerpoint/2010/main" val="2902665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Examples of current DA algorithms: LCMS</a:t>
            </a:r>
            <a:endParaRPr lang="en-US" b="1"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10</a:t>
            </a:fld>
            <a:endParaRPr lang="en-US"/>
          </a:p>
        </p:txBody>
      </p:sp>
      <p:sp>
        <p:nvSpPr>
          <p:cNvPr id="2" name="Date Placeholder 1"/>
          <p:cNvSpPr>
            <a:spLocks noGrp="1"/>
          </p:cNvSpPr>
          <p:nvPr>
            <p:ph type="dt" sz="half" idx="10"/>
          </p:nvPr>
        </p:nvSpPr>
        <p:spPr/>
        <p:txBody>
          <a:bodyPr/>
          <a:lstStyle/>
          <a:p>
            <a:fld id="{075E5A69-5830-45DA-9F3A-A92C5C01141E}"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3083293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b="1" dirty="0" smtClean="0"/>
              <a:t>Background on LC-MS</a:t>
            </a:r>
            <a:endParaRPr lang="en-US" b="1" dirty="0"/>
          </a:p>
        </p:txBody>
      </p:sp>
      <p:sp>
        <p:nvSpPr>
          <p:cNvPr id="3" name="Content Placeholder 2"/>
          <p:cNvSpPr>
            <a:spLocks noGrp="1"/>
          </p:cNvSpPr>
          <p:nvPr>
            <p:ph idx="1"/>
          </p:nvPr>
        </p:nvSpPr>
        <p:spPr>
          <a:xfrm>
            <a:off x="0" y="762000"/>
            <a:ext cx="9144000" cy="5594350"/>
          </a:xfrm>
        </p:spPr>
        <p:txBody>
          <a:bodyPr/>
          <a:lstStyle/>
          <a:p>
            <a:r>
              <a:rPr lang="en-US" sz="2100" dirty="0" smtClean="0"/>
              <a:t>Remarks of collaborators – Broad Institute/Hyderabad</a:t>
            </a:r>
          </a:p>
          <a:p>
            <a:r>
              <a:rPr lang="en-US" sz="2100" dirty="0" smtClean="0"/>
              <a:t>Abundance </a:t>
            </a:r>
            <a:r>
              <a:rPr lang="en-US" sz="2100" dirty="0"/>
              <a:t>of peaks in “label-free” LC-MS enables large-scale comparison of peptides among groups of samples. </a:t>
            </a:r>
            <a:endParaRPr lang="en-US" sz="2100" dirty="0" smtClean="0"/>
          </a:p>
          <a:p>
            <a:r>
              <a:rPr lang="en-US" sz="2100" dirty="0" smtClean="0"/>
              <a:t>In </a:t>
            </a:r>
            <a:r>
              <a:rPr lang="en-US" sz="2100" dirty="0"/>
              <a:t>fact when a group of samples in a cohort is analyzed together, not only is it possible to “align” robustly or cluster the corresponding peaks across samples, but it is also possible to search for patterns or fingerprints of disease states which may not be detectable in individual samples. </a:t>
            </a:r>
            <a:endParaRPr lang="en-US" sz="2100" dirty="0" smtClean="0"/>
          </a:p>
          <a:p>
            <a:r>
              <a:rPr lang="en-US" sz="2100" dirty="0" smtClean="0"/>
              <a:t>This </a:t>
            </a:r>
            <a:r>
              <a:rPr lang="en-US" sz="2100" dirty="0"/>
              <a:t>property of the data lends itself naturally to big data analytics for biomarker discovery and is especially useful for population-level studies with large cohorts, as in the case of infectious diseases and epidemics. </a:t>
            </a:r>
            <a:endParaRPr lang="en-US" sz="2100" dirty="0" smtClean="0"/>
          </a:p>
          <a:p>
            <a:r>
              <a:rPr lang="en-US" sz="2100" dirty="0" smtClean="0"/>
              <a:t>With </a:t>
            </a:r>
            <a:r>
              <a:rPr lang="en-US" sz="2100" dirty="0"/>
              <a:t>increasingly large-scale studies, the need for fast yet precise cohort-wide clustering of large numbers of peaks assumes technical importance. </a:t>
            </a:r>
            <a:endParaRPr lang="en-US" sz="2100" dirty="0" smtClean="0"/>
          </a:p>
          <a:p>
            <a:r>
              <a:rPr lang="en-US" sz="2100" dirty="0" smtClean="0"/>
              <a:t>In </a:t>
            </a:r>
            <a:r>
              <a:rPr lang="en-US" sz="2100" dirty="0"/>
              <a:t>particular, a scalable parallel implementation of a cohort-wide peak clustering algorithm for LC-MS-based proteomic data can prove to be a critically important tool in clinical pipelines for responding to global epidemics of infectious diseases like tuberculosis, influenza, etc. </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11</a:t>
            </a:fld>
            <a:endParaRPr lang="en-US"/>
          </a:p>
        </p:txBody>
      </p:sp>
      <p:sp>
        <p:nvSpPr>
          <p:cNvPr id="5" name="Date Placeholder 4"/>
          <p:cNvSpPr>
            <a:spLocks noGrp="1"/>
          </p:cNvSpPr>
          <p:nvPr>
            <p:ph type="dt" sz="half" idx="10"/>
          </p:nvPr>
        </p:nvSpPr>
        <p:spPr/>
        <p:txBody>
          <a:bodyPr/>
          <a:lstStyle/>
          <a:p>
            <a:fld id="{67F28BB4-EF52-4B6F-9292-A593952479D1}"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2178826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offrey Fox\Desktop\AzaleaDskT\Pyne\Run42-DarTB\DarTB-T20_60Clusters.png"/>
          <p:cNvPicPr>
            <a:picLocks noChangeAspect="1" noChangeArrowheads="1"/>
          </p:cNvPicPr>
          <p:nvPr/>
        </p:nvPicPr>
        <p:blipFill rotWithShape="1">
          <a:blip r:embed="rId2">
            <a:extLst>
              <a:ext uri="{28A0092B-C50C-407E-A947-70E740481C1C}">
                <a14:useLocalDpi xmlns:a14="http://schemas.microsoft.com/office/drawing/2010/main" val="0"/>
              </a:ext>
            </a:extLst>
          </a:blip>
          <a:srcRect t="5845" r="12285"/>
          <a:stretch/>
        </p:blipFill>
        <p:spPr bwMode="auto">
          <a:xfrm>
            <a:off x="0" y="1353276"/>
            <a:ext cx="9144000" cy="54780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10276"/>
            <a:ext cx="9180689" cy="1143000"/>
          </a:xfrm>
        </p:spPr>
        <p:txBody>
          <a:bodyPr>
            <a:normAutofit fontScale="90000"/>
          </a:bodyPr>
          <a:lstStyle/>
          <a:p>
            <a:r>
              <a:rPr lang="en-US" sz="3600" dirty="0"/>
              <a:t>Proteomics 2D DA Clustering </a:t>
            </a:r>
            <a:r>
              <a:rPr lang="en-US" sz="3600" dirty="0" smtClean="0"/>
              <a:t>T= 25000 </a:t>
            </a:r>
            <a:br>
              <a:rPr lang="en-US" sz="3600" dirty="0" smtClean="0"/>
            </a:br>
            <a:r>
              <a:rPr lang="en-US" sz="3600" dirty="0" smtClean="0"/>
              <a:t>with 60 Clusters (will be 30,000 at T=0.025)</a:t>
            </a:r>
            <a:endParaRPr lang="en-US" sz="3600" dirty="0"/>
          </a:p>
        </p:txBody>
      </p:sp>
      <p:sp>
        <p:nvSpPr>
          <p:cNvPr id="3" name="Date Placeholder 2"/>
          <p:cNvSpPr>
            <a:spLocks noGrp="1"/>
          </p:cNvSpPr>
          <p:nvPr>
            <p:ph type="dt" sz="half" idx="10"/>
          </p:nvPr>
        </p:nvSpPr>
        <p:spPr/>
        <p:txBody>
          <a:bodyPr/>
          <a:lstStyle/>
          <a:p>
            <a:fld id="{8B64B59D-C951-4CB3-B6DD-9C6936308FF1}" type="datetime1">
              <a:rPr lang="en-US" smtClean="0">
                <a:solidFill>
                  <a:prstClr val="black">
                    <a:tint val="75000"/>
                  </a:prstClr>
                </a:solidFill>
              </a:rPr>
              <a:t>12/3/2015</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2836473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30352" cy="1143000"/>
          </a:xfrm>
        </p:spPr>
        <p:txBody>
          <a:bodyPr>
            <a:normAutofit fontScale="90000"/>
          </a:bodyPr>
          <a:lstStyle/>
          <a:p>
            <a:pPr algn="l"/>
            <a:r>
              <a:rPr lang="en-US" sz="2800" dirty="0"/>
              <a:t>The </a:t>
            </a:r>
            <a:r>
              <a:rPr lang="en-US" sz="2800" dirty="0" smtClean="0">
                <a:solidFill>
                  <a:schemeClr val="bg2">
                    <a:lumMod val="25000"/>
                  </a:schemeClr>
                </a:solidFill>
              </a:rPr>
              <a:t>brownish </a:t>
            </a:r>
            <a:r>
              <a:rPr lang="en-US" sz="2800" dirty="0">
                <a:solidFill>
                  <a:schemeClr val="bg2">
                    <a:lumMod val="25000"/>
                  </a:schemeClr>
                </a:solidFill>
              </a:rPr>
              <a:t>triangles </a:t>
            </a:r>
            <a:r>
              <a:rPr lang="en-US" sz="2800" dirty="0"/>
              <a:t>are </a:t>
            </a:r>
            <a:r>
              <a:rPr lang="en-US" sz="2800" dirty="0" smtClean="0"/>
              <a:t>“sponge” (soaks up trash)  </a:t>
            </a:r>
            <a:r>
              <a:rPr lang="en-US" sz="2800" dirty="0"/>
              <a:t>peaks outside any cluster. </a:t>
            </a:r>
            <a:r>
              <a:rPr lang="en-US" sz="2800" dirty="0" smtClean="0"/>
              <a:t/>
            </a:r>
            <a:br>
              <a:rPr lang="en-US" sz="2800" dirty="0" smtClean="0"/>
            </a:br>
            <a:r>
              <a:rPr lang="en-US" sz="2800" dirty="0" smtClean="0"/>
              <a:t>The </a:t>
            </a:r>
            <a:r>
              <a:rPr lang="en-US" sz="2800" dirty="0"/>
              <a:t>colored hexagons are peaks inside clusters with the </a:t>
            </a:r>
            <a:r>
              <a:rPr lang="en-US" sz="2800" dirty="0">
                <a:solidFill>
                  <a:schemeClr val="bg1"/>
                </a:solidFill>
              </a:rPr>
              <a:t>white hexagons</a:t>
            </a:r>
            <a:r>
              <a:rPr lang="en-US" sz="2800" dirty="0">
                <a:solidFill>
                  <a:schemeClr val="bg1">
                    <a:lumMod val="50000"/>
                  </a:schemeClr>
                </a:solidFill>
              </a:rPr>
              <a:t> </a:t>
            </a:r>
            <a:r>
              <a:rPr lang="en-US" sz="2800" dirty="0"/>
              <a:t>being determined cluster center</a:t>
            </a:r>
          </a:p>
        </p:txBody>
      </p:sp>
      <p:sp>
        <p:nvSpPr>
          <p:cNvPr id="3" name="Slide Number Placeholder 2"/>
          <p:cNvSpPr>
            <a:spLocks noGrp="1"/>
          </p:cNvSpPr>
          <p:nvPr>
            <p:ph type="sldNum" sz="quarter" idx="12"/>
          </p:nvPr>
        </p:nvSpPr>
        <p:spPr/>
        <p:txBody>
          <a:bodyPr/>
          <a:lstStyle/>
          <a:p>
            <a:fld id="{D8CFE096-9650-498C-990C-20F2420C253B}" type="slidenum">
              <a:rPr lang="en-US" smtClean="0"/>
              <a:pPr/>
              <a:t>13</a:t>
            </a:fld>
            <a:endParaRPr lang="en-US"/>
          </a:p>
        </p:txBody>
      </p:sp>
      <p:pic>
        <p:nvPicPr>
          <p:cNvPr id="4" name="Picture 3" descr="C:\Users\Geoffrey Fox\Desktop\PynePaper\clusterFinal-M200000-C30424Scaled_.png"/>
          <p:cNvPicPr/>
          <p:nvPr/>
        </p:nvPicPr>
        <p:blipFill>
          <a:blip r:embed="rId2">
            <a:extLst>
              <a:ext uri="{28A0092B-C50C-407E-A947-70E740481C1C}">
                <a14:useLocalDpi xmlns:a14="http://schemas.microsoft.com/office/drawing/2010/main" val="0"/>
              </a:ext>
            </a:extLst>
          </a:blip>
          <a:srcRect/>
          <a:stretch>
            <a:fillRect/>
          </a:stretch>
        </p:blipFill>
        <p:spPr bwMode="auto">
          <a:xfrm>
            <a:off x="13648" y="1676400"/>
            <a:ext cx="9144000" cy="5181600"/>
          </a:xfrm>
          <a:prstGeom prst="rect">
            <a:avLst/>
          </a:prstGeom>
          <a:noFill/>
          <a:ln>
            <a:noFill/>
          </a:ln>
        </p:spPr>
      </p:pic>
      <p:sp>
        <p:nvSpPr>
          <p:cNvPr id="5" name="TextBox 4"/>
          <p:cNvSpPr txBox="1"/>
          <p:nvPr/>
        </p:nvSpPr>
        <p:spPr>
          <a:xfrm>
            <a:off x="2743028" y="1828800"/>
            <a:ext cx="3685240" cy="830997"/>
          </a:xfrm>
          <a:prstGeom prst="rect">
            <a:avLst/>
          </a:prstGeom>
          <a:noFill/>
        </p:spPr>
        <p:txBody>
          <a:bodyPr wrap="none" rtlCol="0">
            <a:spAutoFit/>
          </a:bodyPr>
          <a:lstStyle/>
          <a:p>
            <a:r>
              <a:rPr lang="en-US" sz="2400" dirty="0" smtClean="0">
                <a:solidFill>
                  <a:schemeClr val="bg1"/>
                </a:solidFill>
              </a:rPr>
              <a:t>Fragment of 30,000 Clusters</a:t>
            </a:r>
            <a:br>
              <a:rPr lang="en-US" sz="2400" dirty="0" smtClean="0">
                <a:solidFill>
                  <a:schemeClr val="bg1"/>
                </a:solidFill>
              </a:rPr>
            </a:br>
            <a:r>
              <a:rPr lang="en-US" sz="2400" dirty="0" smtClean="0">
                <a:solidFill>
                  <a:schemeClr val="bg1"/>
                </a:solidFill>
              </a:rPr>
              <a:t>241605 Points</a:t>
            </a:r>
            <a:endParaRPr lang="en-US" sz="2400" dirty="0">
              <a:solidFill>
                <a:schemeClr val="bg1"/>
              </a:solidFill>
            </a:endParaRPr>
          </a:p>
        </p:txBody>
      </p:sp>
      <p:sp>
        <p:nvSpPr>
          <p:cNvPr id="6" name="Date Placeholder 5"/>
          <p:cNvSpPr>
            <a:spLocks noGrp="1"/>
          </p:cNvSpPr>
          <p:nvPr>
            <p:ph type="dt" sz="half" idx="10"/>
          </p:nvPr>
        </p:nvSpPr>
        <p:spPr/>
        <p:txBody>
          <a:bodyPr/>
          <a:lstStyle/>
          <a:p>
            <a:fld id="{A3034EB8-E155-420A-BE53-269D9524D855}"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2596473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0" y="533400"/>
          <a:ext cx="9186864" cy="46624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52400" y="0"/>
            <a:ext cx="8610600" cy="1143000"/>
          </a:xfrm>
        </p:spPr>
        <p:txBody>
          <a:bodyPr/>
          <a:lstStyle/>
          <a:p>
            <a:r>
              <a:rPr lang="en-US" sz="4000" dirty="0">
                <a:solidFill>
                  <a:sysClr val="windowText" lastClr="000000"/>
                </a:solidFill>
              </a:rPr>
              <a:t>Cluster Count v. Temperature for 2 </a:t>
            </a:r>
            <a:r>
              <a:rPr lang="en-US" sz="4000" dirty="0" smtClean="0">
                <a:solidFill>
                  <a:sysClr val="windowText" lastClr="000000"/>
                </a:solidFill>
              </a:rPr>
              <a:t>Runs</a:t>
            </a:r>
            <a:endParaRPr lang="en-US" sz="4000" dirty="0"/>
          </a:p>
        </p:txBody>
      </p:sp>
      <p:sp>
        <p:nvSpPr>
          <p:cNvPr id="4" name="Content Placeholder 3"/>
          <p:cNvSpPr>
            <a:spLocks noGrp="1"/>
          </p:cNvSpPr>
          <p:nvPr>
            <p:ph idx="1"/>
          </p:nvPr>
        </p:nvSpPr>
        <p:spPr>
          <a:xfrm>
            <a:off x="0" y="5410200"/>
            <a:ext cx="9118600" cy="1371600"/>
          </a:xfrm>
          <a:solidFill>
            <a:schemeClr val="bg1"/>
          </a:solidFill>
        </p:spPr>
        <p:txBody>
          <a:bodyPr/>
          <a:lstStyle/>
          <a:p>
            <a:r>
              <a:rPr lang="en-US" sz="2400" dirty="0" smtClean="0"/>
              <a:t>All start with one cluster at far left</a:t>
            </a:r>
          </a:p>
          <a:p>
            <a:r>
              <a:rPr lang="en-US" sz="2400" dirty="0" smtClean="0"/>
              <a:t>T=1 special as measurement errors divided out</a:t>
            </a:r>
          </a:p>
          <a:p>
            <a:r>
              <a:rPr lang="en-US" sz="2400" dirty="0" smtClean="0"/>
              <a:t>DA2D counts clusters with 1 member as clusters. DAVS(2) does not</a:t>
            </a:r>
            <a:endParaRPr lang="en-US" sz="2400" dirty="0"/>
          </a:p>
        </p:txBody>
      </p:sp>
      <p:sp>
        <p:nvSpPr>
          <p:cNvPr id="5" name="Date Placeholder 4"/>
          <p:cNvSpPr>
            <a:spLocks noGrp="1"/>
          </p:cNvSpPr>
          <p:nvPr>
            <p:ph type="dt" sz="half" idx="10"/>
          </p:nvPr>
        </p:nvSpPr>
        <p:spPr/>
        <p:txBody>
          <a:bodyPr/>
          <a:lstStyle/>
          <a:p>
            <a:fld id="{89085486-F3D5-4D38-BBF2-D5368F9302F1}" type="datetime1">
              <a:rPr lang="en-US" smtClean="0">
                <a:solidFill>
                  <a:prstClr val="black">
                    <a:tint val="75000"/>
                  </a:prstClr>
                </a:solidFill>
              </a:rPr>
              <a:t>12/3/2015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3993920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880533"/>
          </a:xfrm>
        </p:spPr>
        <p:txBody>
          <a:bodyPr/>
          <a:lstStyle/>
          <a:p>
            <a:r>
              <a:rPr lang="en-US" b="1" dirty="0" smtClean="0"/>
              <a:t>Simple Parallelism as in k-means</a:t>
            </a:r>
            <a:endParaRPr lang="en-US" b="1" dirty="0"/>
          </a:p>
        </p:txBody>
      </p:sp>
      <p:sp>
        <p:nvSpPr>
          <p:cNvPr id="3" name="Content Placeholder 2"/>
          <p:cNvSpPr>
            <a:spLocks noGrp="1"/>
          </p:cNvSpPr>
          <p:nvPr>
            <p:ph idx="1"/>
          </p:nvPr>
        </p:nvSpPr>
        <p:spPr>
          <a:xfrm>
            <a:off x="152400" y="914400"/>
            <a:ext cx="8991600" cy="5684808"/>
          </a:xfrm>
        </p:spPr>
        <p:txBody>
          <a:bodyPr>
            <a:normAutofit/>
          </a:bodyPr>
          <a:lstStyle/>
          <a:p>
            <a:r>
              <a:rPr lang="en-US" dirty="0" smtClean="0"/>
              <a:t>Decompose points </a:t>
            </a:r>
            <a:r>
              <a:rPr lang="en-US" i="1" dirty="0" err="1" smtClean="0"/>
              <a:t>i</a:t>
            </a:r>
            <a:r>
              <a:rPr lang="en-US" dirty="0" smtClean="0"/>
              <a:t> over processors</a:t>
            </a:r>
          </a:p>
          <a:p>
            <a:r>
              <a:rPr lang="en-US" dirty="0" smtClean="0"/>
              <a:t>Equations either pleasingly parallel “maps” over </a:t>
            </a:r>
            <a:r>
              <a:rPr lang="en-US" i="1" dirty="0" err="1" smtClean="0"/>
              <a:t>i</a:t>
            </a:r>
            <a:endParaRPr lang="en-US" i="1" dirty="0" smtClean="0"/>
          </a:p>
          <a:p>
            <a:r>
              <a:rPr lang="en-US" dirty="0" smtClean="0"/>
              <a:t>Or “All-Reductions” summing over </a:t>
            </a:r>
            <a:r>
              <a:rPr lang="en-US" i="1" dirty="0" err="1" smtClean="0"/>
              <a:t>i</a:t>
            </a:r>
            <a:r>
              <a:rPr lang="en-US" i="1" dirty="0" smtClean="0"/>
              <a:t> </a:t>
            </a:r>
            <a:r>
              <a:rPr lang="en-US" dirty="0" smtClean="0"/>
              <a:t>for each cluster</a:t>
            </a:r>
          </a:p>
          <a:p>
            <a:r>
              <a:rPr lang="en-US" b="1" dirty="0" smtClean="0"/>
              <a:t>Parallel Algorithm:</a:t>
            </a:r>
          </a:p>
          <a:p>
            <a:pPr lvl="1"/>
            <a:r>
              <a:rPr lang="en-US" b="1" dirty="0" smtClean="0"/>
              <a:t>Each process holds all clusters </a:t>
            </a:r>
            <a:r>
              <a:rPr lang="en-US" dirty="0" smtClean="0"/>
              <a:t>and calculates contributions to clusters from points in node</a:t>
            </a:r>
          </a:p>
          <a:p>
            <a:pPr lvl="1"/>
            <a:r>
              <a:rPr lang="en-US" dirty="0" smtClean="0"/>
              <a:t>e.g. </a:t>
            </a:r>
            <a:r>
              <a:rPr lang="en-US" u="sng" dirty="0">
                <a:latin typeface="Arial" pitchFamily="34" charset="0"/>
                <a:cs typeface="Arial" pitchFamily="34" charset="0"/>
              </a:rPr>
              <a:t>Y</a:t>
            </a:r>
            <a:r>
              <a:rPr lang="en-US" dirty="0">
                <a:latin typeface="Arial" pitchFamily="34" charset="0"/>
                <a:cs typeface="Arial" pitchFamily="34" charset="0"/>
              </a:rPr>
              <a:t>(</a:t>
            </a:r>
            <a:r>
              <a:rPr lang="en-US" i="1" dirty="0">
                <a:latin typeface="Arial" pitchFamily="34" charset="0"/>
                <a:cs typeface="Arial" pitchFamily="34" charset="0"/>
              </a:rPr>
              <a:t>k</a:t>
            </a:r>
            <a:r>
              <a:rPr lang="en-US" dirty="0">
                <a:latin typeface="Arial" pitchFamily="34" charset="0"/>
                <a:cs typeface="Arial" pitchFamily="34" charset="0"/>
              </a:rPr>
              <a:t>) = </a:t>
            </a:r>
            <a:r>
              <a:rPr lang="en-US" dirty="0" smtClean="0">
                <a:latin typeface="Arial" pitchFamily="34" charset="0"/>
                <a:cs typeface="Arial" pitchFamily="34" charset="0"/>
                <a:sym typeface="Symbol"/>
              </a:rPr>
              <a:t></a:t>
            </a:r>
            <a:r>
              <a:rPr lang="en-US" i="1" baseline="-25000" dirty="0" err="1">
                <a:latin typeface="Arial" pitchFamily="34" charset="0"/>
                <a:cs typeface="Arial" pitchFamily="34" charset="0"/>
              </a:rPr>
              <a:t>i</a:t>
            </a:r>
            <a:r>
              <a:rPr lang="en-US" baseline="-25000" dirty="0">
                <a:latin typeface="Arial" pitchFamily="34" charset="0"/>
                <a:cs typeface="Arial" pitchFamily="34" charset="0"/>
              </a:rPr>
              <a:t>=1</a:t>
            </a:r>
            <a:r>
              <a:rPr lang="en-US" baseline="30000" dirty="0">
                <a:latin typeface="Arial" pitchFamily="34" charset="0"/>
                <a:cs typeface="Arial" pitchFamily="34" charset="0"/>
              </a:rPr>
              <a:t>N</a:t>
            </a:r>
            <a:r>
              <a:rPr lang="en-US" dirty="0">
                <a:latin typeface="Arial" pitchFamily="34" charset="0"/>
                <a:cs typeface="Arial" pitchFamily="34" charset="0"/>
              </a:rPr>
              <a:t> &lt;</a:t>
            </a:r>
            <a:r>
              <a:rPr lang="en-US" dirty="0" err="1">
                <a:latin typeface="Arial" pitchFamily="34" charset="0"/>
                <a:cs typeface="Arial" pitchFamily="34" charset="0"/>
              </a:rPr>
              <a:t>M</a:t>
            </a:r>
            <a:r>
              <a:rPr lang="en-US" i="1" baseline="-25000" dirty="0" err="1">
                <a:latin typeface="Arial" pitchFamily="34" charset="0"/>
                <a:cs typeface="Arial" pitchFamily="34" charset="0"/>
              </a:rPr>
              <a:t>i</a:t>
            </a:r>
            <a:r>
              <a:rPr lang="en-US" dirty="0">
                <a:latin typeface="Arial" pitchFamily="34" charset="0"/>
                <a:cs typeface="Arial" pitchFamily="34" charset="0"/>
              </a:rPr>
              <a:t>(</a:t>
            </a:r>
            <a:r>
              <a:rPr lang="en-US" i="1" dirty="0">
                <a:latin typeface="Arial" pitchFamily="34" charset="0"/>
                <a:cs typeface="Arial" pitchFamily="34" charset="0"/>
              </a:rPr>
              <a:t>k</a:t>
            </a:r>
            <a:r>
              <a:rPr lang="en-US" dirty="0">
                <a:latin typeface="Arial" pitchFamily="34" charset="0"/>
                <a:cs typeface="Arial" pitchFamily="34" charset="0"/>
              </a:rPr>
              <a:t>)&gt; </a:t>
            </a:r>
            <a:r>
              <a:rPr lang="en-US" u="sng" dirty="0">
                <a:latin typeface="Arial" pitchFamily="34" charset="0"/>
                <a:cs typeface="Arial" pitchFamily="34" charset="0"/>
              </a:rPr>
              <a:t>X</a:t>
            </a:r>
            <a:r>
              <a:rPr lang="en-US" i="1" baseline="-25000" dirty="0">
                <a:latin typeface="Arial" pitchFamily="34" charset="0"/>
                <a:cs typeface="Arial" pitchFamily="34" charset="0"/>
              </a:rPr>
              <a:t>i</a:t>
            </a:r>
            <a:r>
              <a:rPr lang="en-US" dirty="0">
                <a:latin typeface="Arial" pitchFamily="34" charset="0"/>
                <a:cs typeface="Arial" pitchFamily="34" charset="0"/>
              </a:rPr>
              <a:t> / </a:t>
            </a:r>
            <a:r>
              <a:rPr lang="en-US" dirty="0">
                <a:latin typeface="Arial" pitchFamily="34" charset="0"/>
                <a:cs typeface="Arial" pitchFamily="34" charset="0"/>
                <a:sym typeface="Symbol"/>
              </a:rPr>
              <a:t>C(k</a:t>
            </a:r>
            <a:r>
              <a:rPr lang="en-US" dirty="0" smtClean="0">
                <a:latin typeface="Arial" pitchFamily="34" charset="0"/>
                <a:cs typeface="Arial" pitchFamily="34" charset="0"/>
                <a:sym typeface="Symbol"/>
              </a:rPr>
              <a:t>)</a:t>
            </a:r>
          </a:p>
          <a:p>
            <a:r>
              <a:rPr lang="en-US" dirty="0">
                <a:sym typeface="Symbol"/>
              </a:rPr>
              <a:t>Runs well in MPI or MapReduce</a:t>
            </a:r>
          </a:p>
          <a:p>
            <a:pPr lvl="1"/>
            <a:r>
              <a:rPr lang="en-US" sz="3200" dirty="0">
                <a:cs typeface="ＭＳ Ｐゴシック" charset="0"/>
                <a:sym typeface="Symbol"/>
              </a:rPr>
              <a:t>See all the MapReduce k-means papers</a:t>
            </a:r>
          </a:p>
          <a:p>
            <a:pPr lvl="1"/>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15</a:t>
            </a:fld>
            <a:endParaRPr lang="en-US"/>
          </a:p>
        </p:txBody>
      </p:sp>
      <p:sp>
        <p:nvSpPr>
          <p:cNvPr id="5" name="Date Placeholder 4"/>
          <p:cNvSpPr>
            <a:spLocks noGrp="1"/>
          </p:cNvSpPr>
          <p:nvPr>
            <p:ph type="dt" sz="half" idx="10"/>
          </p:nvPr>
        </p:nvSpPr>
        <p:spPr/>
        <p:txBody>
          <a:bodyPr/>
          <a:lstStyle/>
          <a:p>
            <a:fld id="{0E43AC44-B60D-40DC-98B6-031D36ED9236}"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2347743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Better Parallelism</a:t>
            </a:r>
            <a:endParaRPr lang="en-US" b="1" dirty="0"/>
          </a:p>
        </p:txBody>
      </p:sp>
      <p:sp>
        <p:nvSpPr>
          <p:cNvPr id="3" name="Content Placeholder 2"/>
          <p:cNvSpPr>
            <a:spLocks noGrp="1"/>
          </p:cNvSpPr>
          <p:nvPr>
            <p:ph idx="1"/>
          </p:nvPr>
        </p:nvSpPr>
        <p:spPr>
          <a:xfrm>
            <a:off x="33866" y="762000"/>
            <a:ext cx="9110133" cy="5742317"/>
          </a:xfrm>
        </p:spPr>
        <p:txBody>
          <a:bodyPr>
            <a:normAutofit lnSpcReduction="10000"/>
          </a:bodyPr>
          <a:lstStyle/>
          <a:p>
            <a:r>
              <a:rPr lang="en-US" sz="2800" dirty="0" smtClean="0"/>
              <a:t>The previous model is correct at start but each point does not really contribute to each cluster as damped exponentially by </a:t>
            </a:r>
            <a:r>
              <a:rPr lang="en-US" sz="2800" dirty="0" err="1"/>
              <a:t>exp</a:t>
            </a:r>
            <a:r>
              <a:rPr lang="en-US" sz="2800" dirty="0"/>
              <a:t>( </a:t>
            </a:r>
            <a:r>
              <a:rPr lang="en-US" sz="2800" dirty="0" smtClean="0"/>
              <a:t>-</a:t>
            </a:r>
            <a:r>
              <a:rPr lang="en-US" sz="2800" dirty="0">
                <a:latin typeface="Arial" pitchFamily="34" charset="0"/>
                <a:cs typeface="Arial" pitchFamily="34" charset="0"/>
              </a:rPr>
              <a:t> </a:t>
            </a:r>
            <a:r>
              <a:rPr lang="en-US" sz="2800" dirty="0" smtClean="0">
                <a:latin typeface="Arial" pitchFamily="34" charset="0"/>
                <a:cs typeface="Arial" pitchFamily="34" charset="0"/>
              </a:rPr>
              <a:t>(</a:t>
            </a:r>
            <a:r>
              <a:rPr lang="en-US" sz="2800" u="sng" dirty="0" smtClean="0">
                <a:latin typeface="Arial" pitchFamily="34" charset="0"/>
                <a:cs typeface="Arial" pitchFamily="34" charset="0"/>
              </a:rPr>
              <a:t>X</a:t>
            </a:r>
            <a:r>
              <a:rPr lang="en-US" sz="2800" i="1" baseline="-25000" dirty="0" smtClean="0">
                <a:latin typeface="Arial" pitchFamily="34" charset="0"/>
                <a:cs typeface="Arial" pitchFamily="34" charset="0"/>
              </a:rPr>
              <a:t>i</a:t>
            </a:r>
            <a:r>
              <a:rPr lang="en-US" sz="2800" dirty="0" smtClean="0">
                <a:latin typeface="Arial" pitchFamily="34" charset="0"/>
                <a:cs typeface="Arial" pitchFamily="34" charset="0"/>
              </a:rPr>
              <a:t>- </a:t>
            </a:r>
            <a:r>
              <a:rPr lang="en-US" sz="2800" u="sng" dirty="0" smtClean="0">
                <a:latin typeface="Arial" pitchFamily="34" charset="0"/>
                <a:cs typeface="Arial" pitchFamily="34" charset="0"/>
              </a:rPr>
              <a:t>Y</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k</a:t>
            </a:r>
            <a:r>
              <a:rPr lang="en-US" sz="2800" dirty="0" smtClean="0">
                <a:latin typeface="Arial" pitchFamily="34" charset="0"/>
                <a:cs typeface="Arial" pitchFamily="34" charset="0"/>
              </a:rPr>
              <a:t>))</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 </a:t>
            </a:r>
            <a:r>
              <a:rPr lang="en-US" sz="2800" dirty="0" smtClean="0"/>
              <a:t>/T ) </a:t>
            </a:r>
          </a:p>
          <a:p>
            <a:r>
              <a:rPr lang="en-US" sz="2800" dirty="0" smtClean="0"/>
              <a:t>For Proteomics problem, on average </a:t>
            </a:r>
            <a:r>
              <a:rPr lang="en-US" sz="2800" dirty="0" smtClean="0">
                <a:solidFill>
                  <a:srgbClr val="FF0000"/>
                </a:solidFill>
              </a:rPr>
              <a:t>only 6.45 clusters </a:t>
            </a:r>
            <a:r>
              <a:rPr lang="en-US" sz="2800" dirty="0" smtClean="0"/>
              <a:t>needed per point if require </a:t>
            </a:r>
            <a:r>
              <a:rPr lang="en-US" sz="2800" dirty="0" smtClean="0">
                <a:latin typeface="Arial" pitchFamily="34" charset="0"/>
                <a:cs typeface="Arial" pitchFamily="34" charset="0"/>
              </a:rPr>
              <a:t>(</a:t>
            </a:r>
            <a:r>
              <a:rPr lang="en-US" sz="2800" u="sng" dirty="0" smtClean="0">
                <a:latin typeface="Arial" pitchFamily="34" charset="0"/>
                <a:cs typeface="Arial" pitchFamily="34" charset="0"/>
              </a:rPr>
              <a:t>X</a:t>
            </a:r>
            <a:r>
              <a:rPr lang="en-US" sz="2800" i="1" baseline="-25000" dirty="0" smtClean="0">
                <a:latin typeface="Arial" pitchFamily="34" charset="0"/>
                <a:cs typeface="Arial" pitchFamily="34" charset="0"/>
              </a:rPr>
              <a:t>i</a:t>
            </a:r>
            <a:r>
              <a:rPr lang="en-US" sz="2800" dirty="0" smtClean="0">
                <a:latin typeface="Arial" pitchFamily="34" charset="0"/>
                <a:cs typeface="Arial" pitchFamily="34" charset="0"/>
              </a:rPr>
              <a:t>- </a:t>
            </a:r>
            <a:r>
              <a:rPr lang="en-US" sz="2800" u="sng" dirty="0">
                <a:latin typeface="Arial" pitchFamily="34" charset="0"/>
                <a:cs typeface="Arial" pitchFamily="34" charset="0"/>
              </a:rPr>
              <a:t>Y</a:t>
            </a:r>
            <a:r>
              <a:rPr lang="en-US" sz="2800" dirty="0">
                <a:latin typeface="Arial" pitchFamily="34" charset="0"/>
                <a:cs typeface="Arial" pitchFamily="34" charset="0"/>
              </a:rPr>
              <a:t>(</a:t>
            </a:r>
            <a:r>
              <a:rPr lang="en-US" sz="2800" i="1" dirty="0">
                <a:latin typeface="Arial" pitchFamily="34" charset="0"/>
                <a:cs typeface="Arial" pitchFamily="34" charset="0"/>
              </a:rPr>
              <a:t>k</a:t>
            </a:r>
            <a:r>
              <a:rPr lang="en-US" sz="2800" dirty="0">
                <a:latin typeface="Arial" pitchFamily="34" charset="0"/>
                <a:cs typeface="Arial" pitchFamily="34" charset="0"/>
              </a:rPr>
              <a:t>))</a:t>
            </a:r>
            <a:r>
              <a:rPr lang="en-US" sz="2800" baseline="30000" dirty="0">
                <a:latin typeface="Arial" pitchFamily="34" charset="0"/>
                <a:cs typeface="Arial" pitchFamily="34" charset="0"/>
              </a:rPr>
              <a:t>2</a:t>
            </a:r>
            <a:r>
              <a:rPr lang="en-US" sz="2800" dirty="0">
                <a:latin typeface="Arial" pitchFamily="34" charset="0"/>
                <a:cs typeface="Arial" pitchFamily="34" charset="0"/>
              </a:rPr>
              <a:t> </a:t>
            </a:r>
            <a:r>
              <a:rPr lang="en-US" sz="2800" dirty="0"/>
              <a:t>/T </a:t>
            </a:r>
            <a:r>
              <a:rPr lang="en-US" sz="2800" dirty="0" smtClean="0"/>
              <a:t>≤ ~40 (as </a:t>
            </a:r>
            <a:r>
              <a:rPr lang="en-US" sz="2800" dirty="0" err="1" smtClean="0"/>
              <a:t>exp</a:t>
            </a:r>
            <a:r>
              <a:rPr lang="en-US" sz="2800" dirty="0" smtClean="0"/>
              <a:t>(-40) small)</a:t>
            </a:r>
          </a:p>
          <a:p>
            <a:r>
              <a:rPr lang="en-US" sz="2800" dirty="0"/>
              <a:t>So only need to keep nearby clusters for each point</a:t>
            </a:r>
          </a:p>
          <a:p>
            <a:r>
              <a:rPr lang="en-US" sz="2800" dirty="0" smtClean="0"/>
              <a:t>As </a:t>
            </a:r>
            <a:r>
              <a:rPr lang="en-US" sz="2800" dirty="0" smtClean="0">
                <a:solidFill>
                  <a:srgbClr val="FF0000"/>
                </a:solidFill>
              </a:rPr>
              <a:t>average number of Clusters ~ 20,000</a:t>
            </a:r>
            <a:r>
              <a:rPr lang="en-US" sz="2800" dirty="0" smtClean="0"/>
              <a:t>, this gives a factor of ~3000 improvement</a:t>
            </a:r>
          </a:p>
          <a:p>
            <a:r>
              <a:rPr lang="en-US" sz="2800" dirty="0" smtClean="0"/>
              <a:t>Further communication is no longer all global; it has nearest neighbor components and calculated by </a:t>
            </a:r>
            <a:r>
              <a:rPr lang="en-US" sz="2800" dirty="0" smtClean="0">
                <a:solidFill>
                  <a:srgbClr val="FF0000"/>
                </a:solidFill>
              </a:rPr>
              <a:t>parallelism over clusters </a:t>
            </a:r>
            <a:r>
              <a:rPr lang="en-US" sz="2800" dirty="0" smtClean="0"/>
              <a:t>which can be done in parallel if separated</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sp>
        <p:nvSpPr>
          <p:cNvPr id="5" name="Date Placeholder 4"/>
          <p:cNvSpPr>
            <a:spLocks noGrp="1"/>
          </p:cNvSpPr>
          <p:nvPr>
            <p:ph type="dt" sz="half" idx="10"/>
          </p:nvPr>
        </p:nvSpPr>
        <p:spPr/>
        <p:txBody>
          <a:bodyPr/>
          <a:lstStyle/>
          <a:p>
            <a:fld id="{42BABD70-0921-4856-AB0C-38BEEFF60F7A}"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1079925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88084"/>
            <a:ext cx="7772400" cy="1362075"/>
          </a:xfrm>
        </p:spPr>
        <p:txBody>
          <a:bodyPr/>
          <a:lstStyle/>
          <a:p>
            <a:r>
              <a:rPr lang="en-US" dirty="0" smtClean="0"/>
              <a:t>Metagenomics  -- Sequence clustering</a:t>
            </a:r>
            <a:endParaRPr lang="en-US" dirty="0"/>
          </a:p>
        </p:txBody>
      </p:sp>
      <p:sp>
        <p:nvSpPr>
          <p:cNvPr id="5" name="Text Placeholder 4"/>
          <p:cNvSpPr>
            <a:spLocks noGrp="1"/>
          </p:cNvSpPr>
          <p:nvPr>
            <p:ph type="body" idx="1"/>
          </p:nvPr>
        </p:nvSpPr>
        <p:spPr>
          <a:xfrm>
            <a:off x="722313" y="3377184"/>
            <a:ext cx="7772400" cy="984694"/>
          </a:xfrm>
        </p:spPr>
        <p:txBody>
          <a:bodyPr>
            <a:normAutofit/>
          </a:bodyPr>
          <a:lstStyle/>
          <a:p>
            <a:r>
              <a:rPr lang="en-US" sz="2400" dirty="0" smtClean="0">
                <a:solidFill>
                  <a:schemeClr val="bg2">
                    <a:lumMod val="25000"/>
                  </a:schemeClr>
                </a:solidFill>
              </a:rPr>
              <a:t>Non-metric Spaces</a:t>
            </a:r>
          </a:p>
          <a:p>
            <a:r>
              <a:rPr lang="en-US" sz="2400" dirty="0" smtClean="0">
                <a:solidFill>
                  <a:schemeClr val="bg2">
                    <a:lumMod val="25000"/>
                  </a:schemeClr>
                </a:solidFill>
              </a:rPr>
              <a:t>O(N</a:t>
            </a:r>
            <a:r>
              <a:rPr lang="en-US" sz="2400" baseline="30000" dirty="0" smtClean="0">
                <a:solidFill>
                  <a:schemeClr val="bg2">
                    <a:lumMod val="25000"/>
                  </a:schemeClr>
                </a:solidFill>
              </a:rPr>
              <a:t>2</a:t>
            </a:r>
            <a:r>
              <a:rPr lang="en-US" sz="2400" dirty="0" smtClean="0">
                <a:solidFill>
                  <a:schemeClr val="bg2">
                    <a:lumMod val="25000"/>
                  </a:schemeClr>
                </a:solidFill>
              </a:rPr>
              <a:t>) Algorithms – Illustrate Phase Transitions</a:t>
            </a:r>
            <a:endParaRPr lang="en-US" sz="2400" dirty="0">
              <a:solidFill>
                <a:schemeClr val="bg2">
                  <a:lumMod val="25000"/>
                </a:schemeClr>
              </a:solidFill>
            </a:endParaRPr>
          </a:p>
        </p:txBody>
      </p:sp>
      <p:sp>
        <p:nvSpPr>
          <p:cNvPr id="2" name="Date Placeholder 1"/>
          <p:cNvSpPr>
            <a:spLocks noGrp="1"/>
          </p:cNvSpPr>
          <p:nvPr>
            <p:ph type="dt" sz="half" idx="10"/>
          </p:nvPr>
        </p:nvSpPr>
        <p:spPr/>
        <p:txBody>
          <a:bodyPr/>
          <a:lstStyle/>
          <a:p>
            <a:fld id="{A83E869E-9AC2-4EFE-A618-5687CD8712B2}" type="datetime1">
              <a:rPr lang="en-US" smtClean="0">
                <a:solidFill>
                  <a:prstClr val="black">
                    <a:tint val="75000"/>
                  </a:prstClr>
                </a:solidFill>
              </a:rPr>
              <a:t>12/3/2015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2349626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pic>
        <p:nvPicPr>
          <p:cNvPr id="10242" name="Picture 2" descr="C:\Users\Geoffrey Fox\Downloads\haixu_100K_K2.png"/>
          <p:cNvPicPr>
            <a:picLocks noChangeAspect="1" noChangeArrowheads="1"/>
          </p:cNvPicPr>
          <p:nvPr/>
        </p:nvPicPr>
        <p:blipFill rotWithShape="1">
          <a:blip r:embed="rId2">
            <a:extLst>
              <a:ext uri="{28A0092B-C50C-407E-A947-70E740481C1C}">
                <a14:useLocalDpi xmlns:a14="http://schemas.microsoft.com/office/drawing/2010/main" val="0"/>
              </a:ext>
            </a:extLst>
          </a:blip>
          <a:srcRect l="5671" r="32641"/>
          <a:stretch/>
        </p:blipFill>
        <p:spPr bwMode="auto">
          <a:xfrm>
            <a:off x="22761" y="0"/>
            <a:ext cx="7641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0" y="457200"/>
            <a:ext cx="4572000" cy="2133600"/>
          </a:xfrm>
          <a:solidFill>
            <a:schemeClr val="bg1"/>
          </a:solidFill>
        </p:spPr>
        <p:txBody>
          <a:bodyPr>
            <a:normAutofit lnSpcReduction="10000"/>
          </a:bodyPr>
          <a:lstStyle/>
          <a:p>
            <a:r>
              <a:rPr lang="en-US" dirty="0" smtClean="0"/>
              <a:t>Start at T= “</a:t>
            </a:r>
            <a:r>
              <a:rPr lang="en-US" dirty="0" smtClean="0">
                <a:sym typeface="Symbol"/>
              </a:rPr>
              <a:t>” with 1 Cluster</a:t>
            </a:r>
          </a:p>
          <a:p>
            <a:r>
              <a:rPr lang="en-US" dirty="0" smtClean="0">
                <a:sym typeface="Symbol"/>
              </a:rPr>
              <a:t>Decrease T, Clusters emerge at instabilities</a:t>
            </a:r>
            <a:endParaRPr lang="en-US" dirty="0"/>
          </a:p>
        </p:txBody>
      </p:sp>
      <p:sp>
        <p:nvSpPr>
          <p:cNvPr id="2" name="Date Placeholder 1"/>
          <p:cNvSpPr>
            <a:spLocks noGrp="1"/>
          </p:cNvSpPr>
          <p:nvPr>
            <p:ph type="dt" sz="half" idx="10"/>
          </p:nvPr>
        </p:nvSpPr>
        <p:spPr/>
        <p:txBody>
          <a:bodyPr/>
          <a:lstStyle/>
          <a:p>
            <a:fld id="{047C48D6-AE37-4D35-9523-8CC968D9DE20}"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1604198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pic>
        <p:nvPicPr>
          <p:cNvPr id="11266" name="Picture 2" descr="C:\Users\Geoffrey Fox\Downloads\haixu_100K_K4.png"/>
          <p:cNvPicPr>
            <a:picLocks noChangeAspect="1" noChangeArrowheads="1"/>
          </p:cNvPicPr>
          <p:nvPr/>
        </p:nvPicPr>
        <p:blipFill rotWithShape="1">
          <a:blip r:embed="rId2">
            <a:extLst>
              <a:ext uri="{28A0092B-C50C-407E-A947-70E740481C1C}">
                <a14:useLocalDpi xmlns:a14="http://schemas.microsoft.com/office/drawing/2010/main" val="0"/>
              </a:ext>
            </a:extLst>
          </a:blip>
          <a:srcRect l="7134" r="23195"/>
          <a:stretch/>
        </p:blipFill>
        <p:spPr bwMode="auto">
          <a:xfrm>
            <a:off x="0" y="0"/>
            <a:ext cx="86301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E9AC1328-4F86-4FEA-AD71-8496E73DE0B0}"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480353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The goals, methods and features</a:t>
            </a:r>
            <a:endParaRPr lang="en-US" b="1"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a:t>
            </a:fld>
            <a:endParaRPr lang="en-US"/>
          </a:p>
        </p:txBody>
      </p:sp>
      <p:sp>
        <p:nvSpPr>
          <p:cNvPr id="2" name="Date Placeholder 1"/>
          <p:cNvSpPr>
            <a:spLocks noGrp="1"/>
          </p:cNvSpPr>
          <p:nvPr>
            <p:ph type="dt" sz="half" idx="10"/>
          </p:nvPr>
        </p:nvSpPr>
        <p:spPr/>
        <p:txBody>
          <a:bodyPr/>
          <a:lstStyle/>
          <a:p>
            <a:fld id="{4CBE5B23-6F08-4BCD-9104-EEB1E40D2736}"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3526471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0" y="-2866"/>
            <a:ext cx="9067800" cy="687069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676A290F-8118-4FA1-99CA-87449FD3A393}"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195718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688084"/>
            <a:ext cx="7772400" cy="1362075"/>
          </a:xfrm>
        </p:spPr>
        <p:txBody>
          <a:bodyPr/>
          <a:lstStyle/>
          <a:p>
            <a:r>
              <a:rPr lang="en-US" dirty="0" smtClean="0"/>
              <a:t>Metagenomics  -- Sequence clustering</a:t>
            </a:r>
            <a:endParaRPr lang="en-US" dirty="0"/>
          </a:p>
        </p:txBody>
      </p:sp>
      <p:sp>
        <p:nvSpPr>
          <p:cNvPr id="5" name="Text Placeholder 4"/>
          <p:cNvSpPr>
            <a:spLocks noGrp="1"/>
          </p:cNvSpPr>
          <p:nvPr>
            <p:ph type="body" idx="1"/>
          </p:nvPr>
        </p:nvSpPr>
        <p:spPr>
          <a:xfrm>
            <a:off x="722313" y="3377184"/>
            <a:ext cx="7772400" cy="984694"/>
          </a:xfrm>
        </p:spPr>
        <p:txBody>
          <a:bodyPr>
            <a:normAutofit/>
          </a:bodyPr>
          <a:lstStyle/>
          <a:p>
            <a:r>
              <a:rPr lang="en-US" sz="2400" dirty="0" smtClean="0">
                <a:solidFill>
                  <a:schemeClr val="bg2">
                    <a:lumMod val="25000"/>
                  </a:schemeClr>
                </a:solidFill>
              </a:rPr>
              <a:t>Non-metric Spaces</a:t>
            </a:r>
          </a:p>
          <a:p>
            <a:r>
              <a:rPr lang="en-US" sz="2400" dirty="0" smtClean="0">
                <a:solidFill>
                  <a:schemeClr val="bg2">
                    <a:lumMod val="25000"/>
                  </a:schemeClr>
                </a:solidFill>
              </a:rPr>
              <a:t>O(N</a:t>
            </a:r>
            <a:r>
              <a:rPr lang="en-US" sz="2400" baseline="30000" dirty="0" smtClean="0">
                <a:solidFill>
                  <a:schemeClr val="bg2">
                    <a:lumMod val="25000"/>
                  </a:schemeClr>
                </a:solidFill>
              </a:rPr>
              <a:t>2</a:t>
            </a:r>
            <a:r>
              <a:rPr lang="en-US" sz="2400" dirty="0" smtClean="0">
                <a:solidFill>
                  <a:schemeClr val="bg2">
                    <a:lumMod val="25000"/>
                  </a:schemeClr>
                </a:solidFill>
              </a:rPr>
              <a:t>) Algorithms – Compare Other Methods</a:t>
            </a:r>
            <a:endParaRPr lang="en-US" sz="2400" dirty="0">
              <a:solidFill>
                <a:schemeClr val="bg2">
                  <a:lumMod val="25000"/>
                </a:schemeClr>
              </a:solidFill>
            </a:endParaRPr>
          </a:p>
        </p:txBody>
      </p:sp>
      <p:sp>
        <p:nvSpPr>
          <p:cNvPr id="2" name="Date Placeholder 1"/>
          <p:cNvSpPr>
            <a:spLocks noGrp="1"/>
          </p:cNvSpPr>
          <p:nvPr>
            <p:ph type="dt" sz="half" idx="10"/>
          </p:nvPr>
        </p:nvSpPr>
        <p:spPr/>
        <p:txBody>
          <a:bodyPr/>
          <a:lstStyle/>
          <a:p>
            <a:fld id="{2C46895F-62D9-4785-B82D-E5EEF6F5FAD8}" type="datetime1">
              <a:rPr lang="en-US" smtClean="0">
                <a:solidFill>
                  <a:prstClr val="black">
                    <a:tint val="75000"/>
                  </a:prstClr>
                </a:solidFill>
              </a:rPr>
              <a:t>12/3/2015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4140448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48" y="304800"/>
            <a:ext cx="4104526" cy="1143000"/>
          </a:xfrm>
        </p:spPr>
        <p:txBody>
          <a:bodyPr>
            <a:normAutofit fontScale="90000"/>
          </a:bodyPr>
          <a:lstStyle/>
          <a:p>
            <a:r>
              <a:rPr lang="en-US" dirty="0" smtClean="0"/>
              <a:t>“Divergent” Data Sample</a:t>
            </a:r>
            <a:br>
              <a:rPr lang="en-US" dirty="0" smtClean="0"/>
            </a:br>
            <a:r>
              <a:rPr lang="en-US" sz="3200" b="0" dirty="0" smtClean="0"/>
              <a:t>23 True Clusters</a:t>
            </a:r>
            <a:endParaRPr lang="en-US" sz="3200" b="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a:p>
        </p:txBody>
      </p:sp>
      <p:grpSp>
        <p:nvGrpSpPr>
          <p:cNvPr id="2" name="Group 1"/>
          <p:cNvGrpSpPr/>
          <p:nvPr/>
        </p:nvGrpSpPr>
        <p:grpSpPr>
          <a:xfrm>
            <a:off x="4576281" y="2603100"/>
            <a:ext cx="4572000" cy="4254900"/>
            <a:chOff x="0" y="2270588"/>
            <a:chExt cx="4572000" cy="4254900"/>
          </a:xfrm>
        </p:grpSpPr>
        <p:pic>
          <p:nvPicPr>
            <p:cNvPr id="2053" name="Picture 5" descr="C:\Users\Geoffrey Fox\Downloads\divergent_15761_swg_da_cdhit097.png"/>
            <p:cNvPicPr>
              <a:picLocks noChangeAspect="1" noChangeArrowheads="1"/>
            </p:cNvPicPr>
            <p:nvPr/>
          </p:nvPicPr>
          <p:blipFill rotWithShape="1">
            <a:blip r:embed="rId3">
              <a:extLst>
                <a:ext uri="{28A0092B-C50C-407E-A947-70E740481C1C}">
                  <a14:useLocalDpi xmlns:a14="http://schemas.microsoft.com/office/drawing/2010/main" val="0"/>
                </a:ext>
              </a:extLst>
            </a:blip>
            <a:srcRect l="21679" t="24303" r="15267" b="20721"/>
            <a:stretch/>
          </p:blipFill>
          <p:spPr bwMode="auto">
            <a:xfrm>
              <a:off x="0" y="2270588"/>
              <a:ext cx="4572000" cy="42549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659881" y="2280282"/>
              <a:ext cx="889987" cy="461665"/>
            </a:xfrm>
            <a:prstGeom prst="rect">
              <a:avLst/>
            </a:prstGeom>
            <a:noFill/>
          </p:spPr>
          <p:txBody>
            <a:bodyPr wrap="none" rtlCol="0">
              <a:spAutoFit/>
            </a:bodyPr>
            <a:lstStyle/>
            <a:p>
              <a:r>
                <a:rPr lang="en-US" sz="2400" b="1" dirty="0" err="1" smtClean="0">
                  <a:solidFill>
                    <a:schemeClr val="bg1"/>
                  </a:solidFill>
                </a:rPr>
                <a:t>CDhit</a:t>
              </a:r>
              <a:endParaRPr lang="en-US" sz="2400" b="1" dirty="0">
                <a:solidFill>
                  <a:schemeClr val="bg1"/>
                </a:solidFill>
              </a:endParaRPr>
            </a:p>
          </p:txBody>
        </p:sp>
      </p:grpSp>
      <p:grpSp>
        <p:nvGrpSpPr>
          <p:cNvPr id="10" name="Group 9"/>
          <p:cNvGrpSpPr/>
          <p:nvPr/>
        </p:nvGrpSpPr>
        <p:grpSpPr>
          <a:xfrm>
            <a:off x="0" y="2158179"/>
            <a:ext cx="4572000" cy="4692115"/>
            <a:chOff x="4578849" y="2165885"/>
            <a:chExt cx="4572000" cy="4692115"/>
          </a:xfrm>
        </p:grpSpPr>
        <p:pic>
          <p:nvPicPr>
            <p:cNvPr id="2054" name="Picture 6" descr="C:\Users\Geoffrey Fox\Downloads\divergent_15761_swg_da_uclust097.png"/>
            <p:cNvPicPr>
              <a:picLocks noChangeAspect="1" noChangeArrowheads="1"/>
            </p:cNvPicPr>
            <p:nvPr/>
          </p:nvPicPr>
          <p:blipFill rotWithShape="1">
            <a:blip r:embed="rId4">
              <a:extLst>
                <a:ext uri="{28A0092B-C50C-407E-A947-70E740481C1C}">
                  <a14:useLocalDpi xmlns:a14="http://schemas.microsoft.com/office/drawing/2010/main" val="0"/>
                </a:ext>
              </a:extLst>
            </a:blip>
            <a:srcRect l="21893" t="19556" r="15241" b="20074"/>
            <a:stretch/>
          </p:blipFill>
          <p:spPr bwMode="auto">
            <a:xfrm>
              <a:off x="4578849" y="2165885"/>
              <a:ext cx="4572000" cy="46921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27632" y="2190126"/>
              <a:ext cx="1016368" cy="461665"/>
            </a:xfrm>
            <a:prstGeom prst="rect">
              <a:avLst/>
            </a:prstGeom>
            <a:noFill/>
          </p:spPr>
          <p:txBody>
            <a:bodyPr wrap="none" rtlCol="0">
              <a:spAutoFit/>
            </a:bodyPr>
            <a:lstStyle/>
            <a:p>
              <a:r>
                <a:rPr lang="en-US" sz="2400" b="1" dirty="0" err="1" smtClean="0">
                  <a:solidFill>
                    <a:schemeClr val="bg1"/>
                  </a:solidFill>
                </a:rPr>
                <a:t>UClust</a:t>
              </a:r>
              <a:endParaRPr lang="en-US" sz="2400" b="1" dirty="0">
                <a:solidFill>
                  <a:schemeClr val="bg1"/>
                </a:solidFill>
              </a:endParaRPr>
            </a:p>
          </p:txBody>
        </p:sp>
      </p:grpSp>
      <p:sp>
        <p:nvSpPr>
          <p:cNvPr id="11" name="TextBox 10"/>
          <p:cNvSpPr txBox="1"/>
          <p:nvPr/>
        </p:nvSpPr>
        <p:spPr>
          <a:xfrm>
            <a:off x="-2650" y="3156975"/>
            <a:ext cx="9233338" cy="3693319"/>
          </a:xfrm>
          <a:prstGeom prst="rect">
            <a:avLst/>
          </a:prstGeom>
          <a:solidFill>
            <a:schemeClr val="bg1"/>
          </a:solidFill>
          <a:ln>
            <a:solidFill>
              <a:schemeClr val="accent1"/>
            </a:solidFill>
          </a:ln>
        </p:spPr>
        <p:txBody>
          <a:bodyPr wrap="square" rtlCol="0">
            <a:spAutoFit/>
          </a:bodyPr>
          <a:lstStyle/>
          <a:p>
            <a:r>
              <a:rPr lang="en-US" b="1" dirty="0"/>
              <a:t>Divergent Data Set </a:t>
            </a:r>
            <a:r>
              <a:rPr lang="en-US" dirty="0"/>
              <a:t>                   </a:t>
            </a:r>
            <a:r>
              <a:rPr lang="en-US" dirty="0" smtClean="0"/>
              <a:t> </a:t>
            </a:r>
            <a:r>
              <a:rPr lang="en-US" dirty="0"/>
              <a:t>                                 </a:t>
            </a:r>
            <a:r>
              <a:rPr lang="en-US" dirty="0" smtClean="0"/>
              <a:t>                                </a:t>
            </a:r>
            <a:r>
              <a:rPr lang="en-US" b="1" dirty="0" err="1" smtClean="0"/>
              <a:t>UClust</a:t>
            </a:r>
            <a:r>
              <a:rPr lang="en-US" b="1" dirty="0" smtClean="0"/>
              <a:t> </a:t>
            </a:r>
            <a:r>
              <a:rPr lang="en-US" b="1" dirty="0"/>
              <a:t>(Cuts 0.65 </a:t>
            </a:r>
            <a:r>
              <a:rPr lang="en-US" b="1" dirty="0" smtClean="0"/>
              <a:t>to 0.95)</a:t>
            </a:r>
            <a:endParaRPr lang="en-US" dirty="0" smtClean="0"/>
          </a:p>
          <a:p>
            <a:r>
              <a:rPr lang="en-US" b="1" dirty="0"/>
              <a:t> </a:t>
            </a:r>
            <a:r>
              <a:rPr lang="en-US" b="1" dirty="0" smtClean="0"/>
              <a:t>                                                                                                  DAPWC</a:t>
            </a:r>
            <a:r>
              <a:rPr lang="en-US" b="1" dirty="0"/>
              <a:t>    0.65    0.75        </a:t>
            </a:r>
            <a:r>
              <a:rPr lang="en-US" b="1" dirty="0" smtClean="0"/>
              <a:t>0.85 </a:t>
            </a:r>
            <a:r>
              <a:rPr lang="en-US" b="1" dirty="0"/>
              <a:t>     </a:t>
            </a:r>
            <a:r>
              <a:rPr lang="en-US" b="1" dirty="0" smtClean="0"/>
              <a:t>0.95</a:t>
            </a:r>
            <a:r>
              <a:rPr lang="en-US" b="1" dirty="0"/>
              <a:t/>
            </a:r>
            <a:br>
              <a:rPr lang="en-US" b="1" dirty="0"/>
            </a:br>
            <a:r>
              <a:rPr lang="en-US" dirty="0"/>
              <a:t>Total </a:t>
            </a:r>
            <a:r>
              <a:rPr lang="en-US" dirty="0" smtClean="0"/>
              <a:t># of </a:t>
            </a:r>
            <a:r>
              <a:rPr lang="en-US" dirty="0"/>
              <a:t>clusters                                                           </a:t>
            </a:r>
            <a:r>
              <a:rPr lang="en-US" dirty="0" smtClean="0"/>
              <a:t>	23</a:t>
            </a:r>
            <a:r>
              <a:rPr lang="en-US" dirty="0"/>
              <a:t>           </a:t>
            </a:r>
            <a:r>
              <a:rPr lang="en-US" dirty="0" smtClean="0"/>
              <a:t>4 </a:t>
            </a:r>
            <a:r>
              <a:rPr lang="en-US" dirty="0"/>
              <a:t>          10       36         </a:t>
            </a:r>
            <a:r>
              <a:rPr lang="en-US" dirty="0" smtClean="0"/>
              <a:t>91</a:t>
            </a:r>
            <a:r>
              <a:rPr lang="en-US" dirty="0"/>
              <a:t/>
            </a:r>
            <a:br>
              <a:rPr lang="en-US" dirty="0"/>
            </a:br>
            <a:r>
              <a:rPr lang="en-US" dirty="0"/>
              <a:t>Total </a:t>
            </a:r>
            <a:r>
              <a:rPr lang="en-US" dirty="0" smtClean="0"/>
              <a:t># </a:t>
            </a:r>
            <a:r>
              <a:rPr lang="en-US" dirty="0"/>
              <a:t>of clusters uniquely identified                         </a:t>
            </a:r>
            <a:r>
              <a:rPr lang="en-US" dirty="0" smtClean="0"/>
              <a:t>               23</a:t>
            </a:r>
            <a:r>
              <a:rPr lang="en-US" dirty="0"/>
              <a:t>           </a:t>
            </a:r>
            <a:r>
              <a:rPr lang="en-US" dirty="0" smtClean="0"/>
              <a:t>0</a:t>
            </a:r>
            <a:r>
              <a:rPr lang="en-US" dirty="0"/>
              <a:t>            0        </a:t>
            </a:r>
            <a:r>
              <a:rPr lang="en-US" dirty="0" smtClean="0"/>
              <a:t>13 </a:t>
            </a:r>
            <a:r>
              <a:rPr lang="en-US" dirty="0"/>
              <a:t>        </a:t>
            </a:r>
            <a:r>
              <a:rPr lang="en-US" dirty="0" smtClean="0"/>
              <a:t>16</a:t>
            </a:r>
            <a:r>
              <a:rPr lang="en-US" dirty="0"/>
              <a:t/>
            </a:r>
            <a:br>
              <a:rPr lang="en-US" dirty="0"/>
            </a:br>
            <a:r>
              <a:rPr lang="en-US" dirty="0" smtClean="0"/>
              <a:t>(</a:t>
            </a:r>
            <a:r>
              <a:rPr lang="en-US" dirty="0"/>
              <a:t>i.e. one original cluster goes to </a:t>
            </a:r>
            <a:r>
              <a:rPr lang="en-US" dirty="0" smtClean="0"/>
              <a:t>1 </a:t>
            </a:r>
            <a:r>
              <a:rPr lang="en-US" dirty="0" err="1"/>
              <a:t>uclust</a:t>
            </a:r>
            <a:r>
              <a:rPr lang="en-US" dirty="0"/>
              <a:t> cluster </a:t>
            </a:r>
            <a:r>
              <a:rPr lang="en-US" dirty="0" smtClean="0"/>
              <a:t>)</a:t>
            </a:r>
          </a:p>
          <a:p>
            <a:r>
              <a:rPr lang="en-US" dirty="0" smtClean="0"/>
              <a:t>Total # </a:t>
            </a:r>
            <a:r>
              <a:rPr lang="en-US" dirty="0"/>
              <a:t>of shared clusters with significant sharing    </a:t>
            </a:r>
            <a:r>
              <a:rPr lang="en-US" dirty="0" smtClean="0"/>
              <a:t>                 </a:t>
            </a:r>
            <a:r>
              <a:rPr lang="en-US" dirty="0"/>
              <a:t>0            </a:t>
            </a:r>
            <a:r>
              <a:rPr lang="en-US" dirty="0" smtClean="0"/>
              <a:t>4</a:t>
            </a:r>
            <a:r>
              <a:rPr lang="en-US" dirty="0"/>
              <a:t>           </a:t>
            </a:r>
            <a:r>
              <a:rPr lang="en-US" dirty="0" smtClean="0"/>
              <a:t>10 </a:t>
            </a:r>
            <a:r>
              <a:rPr lang="en-US" dirty="0"/>
              <a:t>        </a:t>
            </a:r>
            <a:r>
              <a:rPr lang="en-US" dirty="0" smtClean="0"/>
              <a:t>5 </a:t>
            </a:r>
            <a:r>
              <a:rPr lang="en-US" dirty="0"/>
              <a:t>          0</a:t>
            </a:r>
            <a:br>
              <a:rPr lang="en-US" dirty="0"/>
            </a:br>
            <a:r>
              <a:rPr lang="en-US" dirty="0"/>
              <a:t>(one </a:t>
            </a:r>
            <a:r>
              <a:rPr lang="en-US" dirty="0" err="1"/>
              <a:t>uclust</a:t>
            </a:r>
            <a:r>
              <a:rPr lang="en-US" dirty="0"/>
              <a:t> cluster goes to &gt; 1 real cluster)   </a:t>
            </a:r>
            <a:endParaRPr lang="en-US" dirty="0" smtClean="0"/>
          </a:p>
          <a:p>
            <a:r>
              <a:rPr lang="en-US" dirty="0" smtClean="0"/>
              <a:t>Total # </a:t>
            </a:r>
            <a:r>
              <a:rPr lang="en-US" dirty="0"/>
              <a:t>of </a:t>
            </a:r>
            <a:r>
              <a:rPr lang="en-US" dirty="0" err="1"/>
              <a:t>uclust</a:t>
            </a:r>
            <a:r>
              <a:rPr lang="en-US" dirty="0"/>
              <a:t> clusters that are just part of a real cluster     </a:t>
            </a:r>
            <a:r>
              <a:rPr lang="en-US" dirty="0" smtClean="0"/>
              <a:t>0</a:t>
            </a:r>
            <a:r>
              <a:rPr lang="en-US" dirty="0"/>
              <a:t>            </a:t>
            </a:r>
            <a:r>
              <a:rPr lang="en-US" dirty="0" smtClean="0"/>
              <a:t>4</a:t>
            </a:r>
            <a:r>
              <a:rPr lang="en-US" dirty="0"/>
              <a:t>           </a:t>
            </a:r>
            <a:r>
              <a:rPr lang="en-US" dirty="0" smtClean="0"/>
              <a:t>10 </a:t>
            </a:r>
            <a:r>
              <a:rPr lang="en-US" dirty="0"/>
              <a:t>     </a:t>
            </a:r>
            <a:r>
              <a:rPr lang="en-US" dirty="0" smtClean="0"/>
              <a:t>17(11</a:t>
            </a:r>
            <a:r>
              <a:rPr lang="en-US" dirty="0"/>
              <a:t>)  </a:t>
            </a:r>
            <a:r>
              <a:rPr lang="en-US" dirty="0" smtClean="0"/>
              <a:t>72(62</a:t>
            </a:r>
            <a:r>
              <a:rPr lang="en-US" dirty="0"/>
              <a:t>)</a:t>
            </a:r>
            <a:br>
              <a:rPr lang="en-US" dirty="0"/>
            </a:br>
            <a:r>
              <a:rPr lang="en-US" dirty="0"/>
              <a:t>(numbers in brackets only have one member) </a:t>
            </a:r>
          </a:p>
          <a:p>
            <a:r>
              <a:rPr lang="en-US" dirty="0" smtClean="0"/>
              <a:t>Total # </a:t>
            </a:r>
            <a:r>
              <a:rPr lang="en-US" dirty="0"/>
              <a:t>of real clusters that are </a:t>
            </a:r>
            <a:r>
              <a:rPr lang="en-US" dirty="0" smtClean="0"/>
              <a:t>1 </a:t>
            </a:r>
            <a:r>
              <a:rPr lang="en-US" dirty="0" err="1"/>
              <a:t>uclust</a:t>
            </a:r>
            <a:r>
              <a:rPr lang="en-US" dirty="0"/>
              <a:t> cluster    </a:t>
            </a:r>
            <a:r>
              <a:rPr lang="en-US" dirty="0" smtClean="0"/>
              <a:t>                     0</a:t>
            </a:r>
            <a:r>
              <a:rPr lang="en-US" dirty="0"/>
              <a:t>            </a:t>
            </a:r>
            <a:r>
              <a:rPr lang="en-US" dirty="0" smtClean="0"/>
              <a:t>14</a:t>
            </a:r>
            <a:r>
              <a:rPr lang="en-US" dirty="0"/>
              <a:t>            9          </a:t>
            </a:r>
            <a:r>
              <a:rPr lang="en-US" dirty="0" smtClean="0"/>
              <a:t>5 </a:t>
            </a:r>
            <a:r>
              <a:rPr lang="en-US" dirty="0"/>
              <a:t>         </a:t>
            </a:r>
            <a:r>
              <a:rPr lang="en-US" dirty="0" smtClean="0"/>
              <a:t>0</a:t>
            </a:r>
            <a:r>
              <a:rPr lang="en-US" dirty="0"/>
              <a:t/>
            </a:r>
            <a:br>
              <a:rPr lang="en-US" dirty="0"/>
            </a:br>
            <a:r>
              <a:rPr lang="en-US" dirty="0"/>
              <a:t>but </a:t>
            </a:r>
            <a:r>
              <a:rPr lang="en-US" dirty="0" err="1"/>
              <a:t>uclust</a:t>
            </a:r>
            <a:r>
              <a:rPr lang="en-US" dirty="0"/>
              <a:t> cluster is spread over multiple real clusters </a:t>
            </a:r>
            <a:endParaRPr lang="en-US" dirty="0" smtClean="0"/>
          </a:p>
          <a:p>
            <a:r>
              <a:rPr lang="en-US" dirty="0" smtClean="0"/>
              <a:t>Total # </a:t>
            </a:r>
            <a:r>
              <a:rPr lang="en-US" dirty="0"/>
              <a:t>of real clusters that have                                  </a:t>
            </a:r>
            <a:r>
              <a:rPr lang="en-US" dirty="0" smtClean="0"/>
              <a:t>                0</a:t>
            </a:r>
            <a:r>
              <a:rPr lang="en-US" dirty="0"/>
              <a:t>              </a:t>
            </a:r>
            <a:r>
              <a:rPr lang="en-US" dirty="0" smtClean="0"/>
              <a:t>9</a:t>
            </a:r>
            <a:r>
              <a:rPr lang="en-US" dirty="0"/>
              <a:t>           </a:t>
            </a:r>
            <a:r>
              <a:rPr lang="en-US" dirty="0" smtClean="0"/>
              <a:t>14 </a:t>
            </a:r>
            <a:r>
              <a:rPr lang="en-US" dirty="0"/>
              <a:t>        </a:t>
            </a:r>
            <a:r>
              <a:rPr lang="en-US" dirty="0" smtClean="0"/>
              <a:t>5 </a:t>
            </a:r>
            <a:r>
              <a:rPr lang="en-US" dirty="0"/>
              <a:t>         </a:t>
            </a:r>
            <a:r>
              <a:rPr lang="en-US" dirty="0" smtClean="0"/>
              <a:t>7</a:t>
            </a:r>
            <a:r>
              <a:rPr lang="en-US" dirty="0"/>
              <a:t/>
            </a:r>
            <a:br>
              <a:rPr lang="en-US" dirty="0"/>
            </a:br>
            <a:r>
              <a:rPr lang="en-US" dirty="0"/>
              <a:t>significant contribution from &gt; 1 </a:t>
            </a:r>
            <a:r>
              <a:rPr lang="en-US" dirty="0" err="1"/>
              <a:t>uclust</a:t>
            </a:r>
            <a:r>
              <a:rPr lang="en-US" dirty="0"/>
              <a:t> cluster  </a:t>
            </a:r>
            <a:endParaRPr lang="en-US" dirty="0" smtClean="0"/>
          </a:p>
        </p:txBody>
      </p:sp>
      <p:pic>
        <p:nvPicPr>
          <p:cNvPr id="2056" name="Picture 8" descr="C:\Users\Geoffrey Fox\Downloads\divergent_hist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8946" y="7434"/>
            <a:ext cx="3741736" cy="260993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1338" y="7434"/>
            <a:ext cx="6550924" cy="6858000"/>
            <a:chOff x="17794" y="1598836"/>
            <a:chExt cx="6550924" cy="6858000"/>
          </a:xfrm>
        </p:grpSpPr>
        <p:pic>
          <p:nvPicPr>
            <p:cNvPr id="26" name="Picture 7" descr="C:\Users\Geoffrey Fox\Downloads\divergent_0(23)_to_0(23)_zeroidx.png"/>
            <p:cNvPicPr>
              <a:picLocks noChangeAspect="1" noChangeArrowheads="1"/>
            </p:cNvPicPr>
            <p:nvPr/>
          </p:nvPicPr>
          <p:blipFill rotWithShape="1">
            <a:blip r:embed="rId6">
              <a:extLst>
                <a:ext uri="{28A0092B-C50C-407E-A947-70E740481C1C}">
                  <a14:useLocalDpi xmlns:a14="http://schemas.microsoft.com/office/drawing/2010/main" val="0"/>
                </a:ext>
              </a:extLst>
            </a:blip>
            <a:srcRect l="27644" t="9994" r="28219" b="8838"/>
            <a:stretch/>
          </p:blipFill>
          <p:spPr bwMode="auto">
            <a:xfrm>
              <a:off x="17794" y="1598836"/>
              <a:ext cx="6550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314785" y="1624389"/>
              <a:ext cx="1253933" cy="461665"/>
            </a:xfrm>
            <a:prstGeom prst="rect">
              <a:avLst/>
            </a:prstGeom>
            <a:noFill/>
          </p:spPr>
          <p:txBody>
            <a:bodyPr wrap="none" rtlCol="0">
              <a:spAutoFit/>
            </a:bodyPr>
            <a:lstStyle/>
            <a:p>
              <a:r>
                <a:rPr lang="en-US" sz="2400" b="1" dirty="0">
                  <a:solidFill>
                    <a:schemeClr val="bg1"/>
                  </a:solidFill>
                </a:rPr>
                <a:t>DA-PWC</a:t>
              </a:r>
            </a:p>
          </p:txBody>
        </p:sp>
      </p:grpSp>
      <p:sp>
        <p:nvSpPr>
          <p:cNvPr id="5" name="Date Placeholder 4"/>
          <p:cNvSpPr>
            <a:spLocks noGrp="1"/>
          </p:cNvSpPr>
          <p:nvPr>
            <p:ph type="dt" sz="half" idx="10"/>
          </p:nvPr>
        </p:nvSpPr>
        <p:spPr/>
        <p:txBody>
          <a:bodyPr/>
          <a:lstStyle/>
          <a:p>
            <a:fld id="{708A3A1E-76D3-4C78-9070-D2D1B26CA489}"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16704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Proteomics</a:t>
            </a:r>
            <a:br>
              <a:rPr lang="en-US" dirty="0" smtClean="0"/>
            </a:br>
            <a:endParaRPr lang="en-US" dirty="0"/>
          </a:p>
        </p:txBody>
      </p:sp>
      <p:sp>
        <p:nvSpPr>
          <p:cNvPr id="2" name="Text Placeholder 1"/>
          <p:cNvSpPr>
            <a:spLocks noGrp="1"/>
          </p:cNvSpPr>
          <p:nvPr>
            <p:ph type="body" idx="1"/>
          </p:nvPr>
        </p:nvSpPr>
        <p:spPr/>
        <p:txBody>
          <a:bodyPr>
            <a:normAutofit/>
          </a:bodyPr>
          <a:lstStyle/>
          <a:p>
            <a:r>
              <a:rPr lang="en-US" sz="2400" dirty="0" smtClean="0">
                <a:solidFill>
                  <a:schemeClr val="bg2">
                    <a:lumMod val="25000"/>
                  </a:schemeClr>
                </a:solidFill>
              </a:rPr>
              <a:t>No clear clusters</a:t>
            </a:r>
            <a:endParaRPr lang="en-US" sz="2400" dirty="0">
              <a:solidFill>
                <a:schemeClr val="bg2">
                  <a:lumMod val="25000"/>
                </a:schemeClr>
              </a:solidFill>
            </a:endParaRPr>
          </a:p>
        </p:txBody>
      </p:sp>
      <p:sp>
        <p:nvSpPr>
          <p:cNvPr id="3" name="Date Placeholder 2"/>
          <p:cNvSpPr>
            <a:spLocks noGrp="1"/>
          </p:cNvSpPr>
          <p:nvPr>
            <p:ph type="dt" sz="half" idx="10"/>
          </p:nvPr>
        </p:nvSpPr>
        <p:spPr/>
        <p:txBody>
          <a:bodyPr/>
          <a:lstStyle/>
          <a:p>
            <a:fld id="{59FF2526-35F8-4577-B963-97DCB36ED70F}" type="datetime1">
              <a:rPr lang="en-US" smtClean="0">
                <a:solidFill>
                  <a:prstClr val="black">
                    <a:tint val="75000"/>
                  </a:prstClr>
                </a:solidFill>
              </a:rPr>
              <a:t>12/3/2015</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val="1847449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2202" y="72247"/>
            <a:ext cx="9144000" cy="1144800"/>
          </a:xfrm>
        </p:spPr>
        <p:txBody>
          <a:bodyPr vert="horz" wrap="square" lIns="100794" tIns="35202" rIns="100794" bIns="50397" numCol="1" anchor="ctr" anchorCtr="0" compatLnSpc="1">
            <a:prstTxWarp prst="textNoShape">
              <a:avLst/>
            </a:prstTxWarp>
            <a:normAutofit fontScale="90000"/>
          </a:bodyPr>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b="1" dirty="0" smtClean="0"/>
              <a:t>Protein Universe Browser for COG Sequences with a few illustrative biologically identified clusters</a:t>
            </a:r>
          </a:p>
        </p:txBody>
      </p:sp>
      <p:sp>
        <p:nvSpPr>
          <p:cNvPr id="5" name="Slide Number Placeholder 5"/>
          <p:cNvSpPr>
            <a:spLocks noGrp="1"/>
          </p:cNvSpPr>
          <p:nvPr>
            <p:ph type="sldNum" sz="quarter" idx="12"/>
          </p:nvPr>
        </p:nvSpPr>
        <p:spPr/>
        <p:txBody>
          <a:bodyPr>
            <a:normAutofit/>
          </a:bodyPr>
          <a:lstStyle/>
          <a:p>
            <a:pPr>
              <a:lnSpc>
                <a:spcPct val="73000"/>
              </a:lnSpc>
            </a:pPr>
            <a:fld id="{0AC073B1-9238-43AB-AC67-3B16E1F5FAA3}" type="slidenum">
              <a:rPr lang="en-US" sz="1270">
                <a:solidFill>
                  <a:prstClr val="black">
                    <a:tint val="75000"/>
                  </a:prstClr>
                </a:solidFill>
              </a:rPr>
              <a:pPr>
                <a:lnSpc>
                  <a:spcPct val="73000"/>
                </a:lnSpc>
              </a:pPr>
              <a:t>24</a:t>
            </a:fld>
            <a:endParaRPr lang="en-US" sz="1270">
              <a:solidFill>
                <a:prstClr val="black">
                  <a:tint val="75000"/>
                </a:prstClr>
              </a:solidFill>
            </a:endParaRP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 y="1217047"/>
            <a:ext cx="9121798" cy="59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Date Placeholder 1"/>
          <p:cNvSpPr>
            <a:spLocks noGrp="1"/>
          </p:cNvSpPr>
          <p:nvPr>
            <p:ph type="dt" sz="half" idx="10"/>
          </p:nvPr>
        </p:nvSpPr>
        <p:spPr/>
        <p:txBody>
          <a:bodyPr/>
          <a:lstStyle/>
          <a:p>
            <a:fld id="{EB025CD2-26C1-46CE-B345-40EDB8A66906}"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13483242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273630"/>
            <a:ext cx="9144000" cy="1144921"/>
          </a:xfrm>
        </p:spPr>
        <p:txBody>
          <a:bodyPr tIns="35199">
            <a:normAutofit fontScale="90000"/>
          </a:bodyPr>
          <a:lstStyle/>
          <a:p>
            <a:pPr eaLnBrk="1" fontAlgn="auto" hangingPunct="1">
              <a:spcAft>
                <a:spcPts val="0"/>
              </a:spcAft>
              <a:tabLst>
                <a:tab pos="656582" algn="l"/>
                <a:tab pos="1313162" algn="l"/>
                <a:tab pos="1969745" algn="l"/>
                <a:tab pos="2626327" algn="l"/>
                <a:tab pos="3282907" algn="l"/>
                <a:tab pos="3939490" algn="l"/>
                <a:tab pos="4596072" algn="l"/>
                <a:tab pos="5252653" algn="l"/>
                <a:tab pos="5909234" algn="l"/>
                <a:tab pos="6565817" algn="l"/>
                <a:tab pos="7222398" algn="l"/>
                <a:tab pos="7878979" algn="l"/>
              </a:tabLst>
              <a:defRPr/>
            </a:pPr>
            <a:r>
              <a:rPr lang="en-US" dirty="0"/>
              <a:t>Heatmap of </a:t>
            </a:r>
            <a:r>
              <a:rPr lang="en-US" dirty="0" smtClean="0"/>
              <a:t>biology distance (Needleman-</a:t>
            </a:r>
            <a:r>
              <a:rPr lang="en-US" dirty="0" err="1" smtClean="0"/>
              <a:t>Wunsch</a:t>
            </a:r>
            <a:r>
              <a:rPr lang="en-US" dirty="0" smtClean="0"/>
              <a:t>) </a:t>
            </a:r>
            <a:r>
              <a:rPr lang="en-US" dirty="0"/>
              <a:t>vs </a:t>
            </a:r>
            <a:r>
              <a:rPr lang="en-US" dirty="0" smtClean="0"/>
              <a:t>3D Euclidean Distances</a:t>
            </a:r>
            <a:endParaRPr lang="en-US" dirty="0"/>
          </a:p>
        </p:txBody>
      </p:sp>
      <p:sp>
        <p:nvSpPr>
          <p:cNvPr id="5" name="Slide Number Placeholder 5"/>
          <p:cNvSpPr>
            <a:spLocks noGrp="1"/>
          </p:cNvSpPr>
          <p:nvPr>
            <p:ph type="sldNum" sz="quarter" idx="12"/>
          </p:nvPr>
        </p:nvSpPr>
        <p:spPr/>
        <p:txBody>
          <a:bodyPr>
            <a:normAutofit/>
          </a:bodyPr>
          <a:lstStyle/>
          <a:p>
            <a:pPr>
              <a:defRPr/>
            </a:pPr>
            <a:fld id="{A4520876-8126-4A4E-88CD-DABA9C26EB89}" type="slidenum">
              <a:rPr lang="en-US">
                <a:solidFill>
                  <a:prstClr val="black">
                    <a:tint val="75000"/>
                  </a:prstClr>
                </a:solidFill>
              </a:rPr>
              <a:pPr>
                <a:defRPr/>
              </a:pPr>
              <a:t>25</a:t>
            </a:fld>
            <a:endParaRPr lang="en-US">
              <a:solidFill>
                <a:prstClr val="black">
                  <a:tint val="75000"/>
                </a:prstClr>
              </a:solidFill>
            </a:endParaRPr>
          </a:p>
        </p:txBody>
      </p:sp>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6602"/>
            <a:ext cx="9144000" cy="457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extBox 1"/>
          <p:cNvSpPr txBox="1"/>
          <p:nvPr/>
        </p:nvSpPr>
        <p:spPr>
          <a:xfrm>
            <a:off x="533400" y="5884104"/>
            <a:ext cx="8251105" cy="461665"/>
          </a:xfrm>
          <a:prstGeom prst="rect">
            <a:avLst/>
          </a:prstGeom>
          <a:noFill/>
        </p:spPr>
        <p:txBody>
          <a:bodyPr wrap="none" rtlCol="0">
            <a:spAutoFit/>
          </a:bodyPr>
          <a:lstStyle/>
          <a:p>
            <a:pPr defTabSz="457200"/>
            <a:r>
              <a:rPr lang="en-US" sz="2400" dirty="0">
                <a:solidFill>
                  <a:prstClr val="black"/>
                </a:solidFill>
              </a:rPr>
              <a:t>If d a distance, so is f(d) for any monotonic f. Optimize choice of f</a:t>
            </a:r>
          </a:p>
        </p:txBody>
      </p:sp>
      <p:sp>
        <p:nvSpPr>
          <p:cNvPr id="3" name="Date Placeholder 2"/>
          <p:cNvSpPr>
            <a:spLocks noGrp="1"/>
          </p:cNvSpPr>
          <p:nvPr>
            <p:ph type="dt" sz="half" idx="10"/>
          </p:nvPr>
        </p:nvSpPr>
        <p:spPr/>
        <p:txBody>
          <a:bodyPr/>
          <a:lstStyle/>
          <a:p>
            <a:fld id="{5CC8BA8A-5CC1-471B-9B94-95B5F827122D}"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2220818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2288" y="1835150"/>
            <a:ext cx="7772400" cy="1362075"/>
          </a:xfrm>
        </p:spPr>
        <p:txBody>
          <a:bodyPr/>
          <a:lstStyle/>
          <a:p>
            <a:pPr algn="ctr"/>
            <a:r>
              <a:rPr lang="en-US" dirty="0" smtClean="0"/>
              <a:t>O(N</a:t>
            </a:r>
            <a:r>
              <a:rPr lang="en-US" baseline="30000" dirty="0" smtClean="0"/>
              <a:t>2</a:t>
            </a:r>
            <a:r>
              <a:rPr lang="en-US" dirty="0" smtClean="0"/>
              <a:t>) Algorithms?</a:t>
            </a:r>
            <a:br>
              <a:rPr lang="en-US" dirty="0" smtClean="0"/>
            </a:br>
            <a:endParaRPr lang="en-US" dirty="0"/>
          </a:p>
        </p:txBody>
      </p:sp>
      <p:sp>
        <p:nvSpPr>
          <p:cNvPr id="2" name="Text Placeholder 1"/>
          <p:cNvSpPr>
            <a:spLocks noGrp="1"/>
          </p:cNvSpPr>
          <p:nvPr>
            <p:ph type="body" idx="1"/>
          </p:nvPr>
        </p:nvSpPr>
        <p:spPr/>
        <p:txBody>
          <a:bodyPr>
            <a:normAutofit/>
          </a:bodyPr>
          <a:lstStyle/>
          <a:p>
            <a:endParaRPr lang="en-US" sz="2400" dirty="0">
              <a:solidFill>
                <a:schemeClr val="bg2">
                  <a:lumMod val="25000"/>
                </a:schemeClr>
              </a:solidFill>
            </a:endParaRPr>
          </a:p>
        </p:txBody>
      </p:sp>
      <p:sp>
        <p:nvSpPr>
          <p:cNvPr id="3" name="Date Placeholder 2"/>
          <p:cNvSpPr>
            <a:spLocks noGrp="1"/>
          </p:cNvSpPr>
          <p:nvPr>
            <p:ph type="dt" sz="half" idx="10"/>
          </p:nvPr>
        </p:nvSpPr>
        <p:spPr/>
        <p:txBody>
          <a:bodyPr/>
          <a:lstStyle/>
          <a:p>
            <a:fld id="{7D41728B-AFDF-442B-B307-A6F50B8859FF}" type="datetime1">
              <a:rPr lang="en-US" smtClean="0">
                <a:solidFill>
                  <a:prstClr val="black">
                    <a:tint val="75000"/>
                  </a:prstClr>
                </a:solidFill>
              </a:rPr>
              <a:t>12/3/2015</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val="3186389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Algorithm Challenges</a:t>
            </a:r>
            <a:endParaRPr lang="en-US" b="1" dirty="0"/>
          </a:p>
        </p:txBody>
      </p:sp>
      <p:sp>
        <p:nvSpPr>
          <p:cNvPr id="3" name="Content Placeholder 2"/>
          <p:cNvSpPr>
            <a:spLocks noGrp="1"/>
          </p:cNvSpPr>
          <p:nvPr>
            <p:ph idx="1"/>
          </p:nvPr>
        </p:nvSpPr>
        <p:spPr>
          <a:xfrm>
            <a:off x="0" y="972274"/>
            <a:ext cx="9144000" cy="5836090"/>
          </a:xfrm>
        </p:spPr>
        <p:txBody>
          <a:bodyPr>
            <a:normAutofit fontScale="85000" lnSpcReduction="20000"/>
          </a:bodyPr>
          <a:lstStyle/>
          <a:p>
            <a:r>
              <a:rPr lang="en-US" dirty="0"/>
              <a:t>See </a:t>
            </a:r>
            <a:r>
              <a:rPr lang="en-US" b="1" dirty="0"/>
              <a:t>NRC Massive Data Analysis</a:t>
            </a:r>
            <a:r>
              <a:rPr lang="en-US" dirty="0"/>
              <a:t> </a:t>
            </a:r>
            <a:r>
              <a:rPr lang="en-US" dirty="0" smtClean="0"/>
              <a:t>report</a:t>
            </a:r>
          </a:p>
          <a:p>
            <a:r>
              <a:rPr lang="en-US" b="1" dirty="0" smtClean="0"/>
              <a:t>O(N) algorithms </a:t>
            </a:r>
            <a:r>
              <a:rPr lang="en-US" dirty="0" smtClean="0"/>
              <a:t>for O(N</a:t>
            </a:r>
            <a:r>
              <a:rPr lang="en-US" baseline="30000" dirty="0" smtClean="0"/>
              <a:t>2</a:t>
            </a:r>
            <a:r>
              <a:rPr lang="en-US" dirty="0" smtClean="0"/>
              <a:t>) problems </a:t>
            </a:r>
          </a:p>
          <a:p>
            <a:r>
              <a:rPr lang="en-US" dirty="0" smtClean="0"/>
              <a:t>Parallelizing </a:t>
            </a:r>
            <a:r>
              <a:rPr lang="en-US" b="1" dirty="0" smtClean="0"/>
              <a:t>Stochastic Gradient Descent</a:t>
            </a:r>
          </a:p>
          <a:p>
            <a:r>
              <a:rPr lang="en-US" b="1" dirty="0" smtClean="0"/>
              <a:t>Streaming data algorithms </a:t>
            </a:r>
            <a:r>
              <a:rPr lang="en-US" dirty="0" smtClean="0"/>
              <a:t>– balance and interplay between batch methods (most time consuming) and interpolative streaming methods</a:t>
            </a:r>
          </a:p>
          <a:p>
            <a:r>
              <a:rPr lang="en-US" b="1" dirty="0" smtClean="0"/>
              <a:t>Graph</a:t>
            </a:r>
            <a:r>
              <a:rPr lang="en-US" dirty="0" smtClean="0"/>
              <a:t> algorithms – need shared memory?</a:t>
            </a:r>
          </a:p>
          <a:p>
            <a:r>
              <a:rPr lang="en-US" dirty="0" smtClean="0"/>
              <a:t>Machine Learning Community uses </a:t>
            </a:r>
            <a:r>
              <a:rPr lang="en-US" b="1" dirty="0" smtClean="0"/>
              <a:t>parameter servers</a:t>
            </a:r>
            <a:r>
              <a:rPr lang="en-US" dirty="0" smtClean="0"/>
              <a:t>; Parallel Computing (MPI) would not recommend this?</a:t>
            </a:r>
          </a:p>
          <a:p>
            <a:pPr lvl="1"/>
            <a:r>
              <a:rPr lang="en-US" dirty="0" smtClean="0"/>
              <a:t>Is classic distributed model for “parameter service” better?</a:t>
            </a:r>
          </a:p>
          <a:p>
            <a:r>
              <a:rPr lang="en-US" dirty="0" smtClean="0"/>
              <a:t>Apply </a:t>
            </a:r>
            <a:r>
              <a:rPr lang="en-US" b="1" dirty="0" smtClean="0"/>
              <a:t>best of parallel computing </a:t>
            </a:r>
            <a:r>
              <a:rPr lang="en-US" dirty="0" smtClean="0"/>
              <a:t>– communication and load balancing – to </a:t>
            </a:r>
            <a:r>
              <a:rPr lang="en-US" b="1" dirty="0" err="1" smtClean="0"/>
              <a:t>Giraph</a:t>
            </a:r>
            <a:r>
              <a:rPr lang="en-US" b="1" dirty="0" smtClean="0"/>
              <a:t>/Hadoop/Spark</a:t>
            </a:r>
          </a:p>
          <a:p>
            <a:r>
              <a:rPr lang="en-US" dirty="0" smtClean="0"/>
              <a:t>Are data analytics sparse?; </a:t>
            </a:r>
            <a:r>
              <a:rPr lang="en-US" b="1" dirty="0" smtClean="0"/>
              <a:t>many cases are full matrices</a:t>
            </a:r>
          </a:p>
          <a:p>
            <a:r>
              <a:rPr lang="en-US" dirty="0" smtClean="0"/>
              <a:t>BTW Need </a:t>
            </a:r>
            <a:r>
              <a:rPr lang="en-US" b="1" dirty="0" smtClean="0"/>
              <a:t>Java Grande – </a:t>
            </a:r>
            <a:r>
              <a:rPr lang="en-US" dirty="0" smtClean="0"/>
              <a:t>Some C++ but Java most popular in ABDS, with Python, </a:t>
            </a:r>
            <a:r>
              <a:rPr lang="en-US" dirty="0" err="1" smtClean="0"/>
              <a:t>Erlang</a:t>
            </a:r>
            <a:r>
              <a:rPr lang="en-US" dirty="0" smtClean="0"/>
              <a:t>, Go, Scala (compiles to JVM) …..</a:t>
            </a:r>
          </a:p>
          <a:p>
            <a:endParaRPr lang="en-US" dirty="0"/>
          </a:p>
        </p:txBody>
      </p:sp>
      <p:sp>
        <p:nvSpPr>
          <p:cNvPr id="4" name="Date Placeholder 3"/>
          <p:cNvSpPr>
            <a:spLocks noGrp="1"/>
          </p:cNvSpPr>
          <p:nvPr>
            <p:ph type="dt" sz="half" idx="10"/>
          </p:nvPr>
        </p:nvSpPr>
        <p:spPr/>
        <p:txBody>
          <a:bodyPr/>
          <a:lstStyle/>
          <a:p>
            <a:fld id="{E21A8064-4295-4246-851C-47FCB832C771}" type="datetime1">
              <a:rPr lang="en-US" smtClean="0">
                <a:solidFill>
                  <a:prstClr val="black">
                    <a:tint val="75000"/>
                  </a:prstClr>
                </a:solidFill>
              </a:rPr>
              <a:t>12/3/2015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val="15622639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31" y="48357"/>
            <a:ext cx="9144000" cy="6858000"/>
          </a:xfrm>
          <a:prstGeom prst="rect">
            <a:avLst/>
          </a:prstGeom>
        </p:spPr>
      </p:pic>
      <p:sp>
        <p:nvSpPr>
          <p:cNvPr id="2" name="Rectangle 1"/>
          <p:cNvSpPr/>
          <p:nvPr/>
        </p:nvSpPr>
        <p:spPr>
          <a:xfrm>
            <a:off x="3991708" y="430823"/>
            <a:ext cx="993530" cy="1336431"/>
          </a:xfrm>
          <a:prstGeom prst="rect">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03231" y="5249008"/>
            <a:ext cx="993530" cy="855785"/>
          </a:xfrm>
          <a:prstGeom prst="rect">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a:off x="3006969" y="1890346"/>
            <a:ext cx="1481504" cy="3174023"/>
          </a:xfrm>
          <a:prstGeom prst="straightConnector1">
            <a:avLst/>
          </a:prstGeom>
          <a:ln w="28575">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45821" y="3633208"/>
            <a:ext cx="3174023" cy="2862322"/>
          </a:xfrm>
          <a:prstGeom prst="rect">
            <a:avLst/>
          </a:prstGeom>
          <a:noFill/>
          <a:ln w="38100">
            <a:solidFill>
              <a:schemeClr val="tx1"/>
            </a:solidFill>
          </a:ln>
        </p:spPr>
        <p:txBody>
          <a:bodyPr wrap="square" rtlCol="0">
            <a:spAutoFit/>
          </a:bodyPr>
          <a:lstStyle/>
          <a:p>
            <a:r>
              <a:rPr lang="en-US" dirty="0" smtClean="0">
                <a:solidFill>
                  <a:schemeClr val="bg1"/>
                </a:solidFill>
              </a:rPr>
              <a:t>O(N</a:t>
            </a:r>
            <a:r>
              <a:rPr lang="en-US" baseline="30000" dirty="0" smtClean="0">
                <a:solidFill>
                  <a:schemeClr val="bg1"/>
                </a:solidFill>
              </a:rPr>
              <a:t>2</a:t>
            </a:r>
            <a:r>
              <a:rPr lang="en-US" dirty="0" smtClean="0">
                <a:solidFill>
                  <a:schemeClr val="bg1"/>
                </a:solidFill>
              </a:rPr>
              <a:t>) interactions between green and purple clusters should be able to represent by centroids as in Barnes-Hut.</a:t>
            </a:r>
          </a:p>
          <a:p>
            <a:endParaRPr lang="en-US" dirty="0" smtClean="0">
              <a:solidFill>
                <a:schemeClr val="bg1"/>
              </a:solidFill>
            </a:endParaRPr>
          </a:p>
          <a:p>
            <a:r>
              <a:rPr lang="en-US" dirty="0" smtClean="0">
                <a:solidFill>
                  <a:schemeClr val="bg1"/>
                </a:solidFill>
              </a:rPr>
              <a:t>Hard as no Gauss theorem; no </a:t>
            </a:r>
            <a:r>
              <a:rPr lang="en-US" dirty="0" err="1" smtClean="0">
                <a:solidFill>
                  <a:schemeClr val="bg1"/>
                </a:solidFill>
              </a:rPr>
              <a:t>multipole</a:t>
            </a:r>
            <a:r>
              <a:rPr lang="en-US" dirty="0" smtClean="0">
                <a:solidFill>
                  <a:schemeClr val="bg1"/>
                </a:solidFill>
              </a:rPr>
              <a:t> expansion and points really in 1000 dimension space as clustered before 3D projection</a:t>
            </a:r>
            <a:endParaRPr lang="en-US" dirty="0">
              <a:solidFill>
                <a:schemeClr val="bg1"/>
              </a:solidFill>
            </a:endParaRPr>
          </a:p>
        </p:txBody>
      </p:sp>
      <p:sp>
        <p:nvSpPr>
          <p:cNvPr id="9" name="TextBox 8"/>
          <p:cNvSpPr txBox="1"/>
          <p:nvPr/>
        </p:nvSpPr>
        <p:spPr>
          <a:xfrm>
            <a:off x="5832229" y="725885"/>
            <a:ext cx="3174023" cy="923330"/>
          </a:xfrm>
          <a:prstGeom prst="rect">
            <a:avLst/>
          </a:prstGeom>
          <a:noFill/>
          <a:ln w="38100">
            <a:solidFill>
              <a:schemeClr val="tx1"/>
            </a:solidFill>
          </a:ln>
        </p:spPr>
        <p:txBody>
          <a:bodyPr wrap="square" rtlCol="0">
            <a:spAutoFit/>
          </a:bodyPr>
          <a:lstStyle/>
          <a:p>
            <a:r>
              <a:rPr lang="en-US" dirty="0" smtClean="0">
                <a:solidFill>
                  <a:schemeClr val="bg1"/>
                </a:solidFill>
              </a:rPr>
              <a:t>O(N</a:t>
            </a:r>
            <a:r>
              <a:rPr lang="en-US" baseline="30000" dirty="0" smtClean="0">
                <a:solidFill>
                  <a:schemeClr val="bg1"/>
                </a:solidFill>
              </a:rPr>
              <a:t>2</a:t>
            </a:r>
            <a:r>
              <a:rPr lang="en-US" dirty="0" smtClean="0">
                <a:solidFill>
                  <a:schemeClr val="bg1"/>
                </a:solidFill>
              </a:rPr>
              <a:t>) green-green and purple-purple interactions have value but green-purple are “wasted”</a:t>
            </a:r>
            <a:endParaRPr lang="en-US" dirty="0">
              <a:solidFill>
                <a:schemeClr val="bg1"/>
              </a:solidFill>
            </a:endParaRPr>
          </a:p>
        </p:txBody>
      </p:sp>
      <p:sp>
        <p:nvSpPr>
          <p:cNvPr id="10" name="TextBox 9"/>
          <p:cNvSpPr txBox="1"/>
          <p:nvPr/>
        </p:nvSpPr>
        <p:spPr>
          <a:xfrm>
            <a:off x="6365585" y="61491"/>
            <a:ext cx="2362057" cy="369332"/>
          </a:xfrm>
          <a:prstGeom prst="rect">
            <a:avLst/>
          </a:prstGeom>
          <a:noFill/>
        </p:spPr>
        <p:txBody>
          <a:bodyPr wrap="none" rtlCol="0">
            <a:spAutoFit/>
          </a:bodyPr>
          <a:lstStyle/>
          <a:p>
            <a:r>
              <a:rPr lang="en-US" dirty="0" smtClean="0">
                <a:solidFill>
                  <a:schemeClr val="bg1"/>
                </a:solidFill>
              </a:rPr>
              <a:t>“clean” sample of 446K</a:t>
            </a:r>
            <a:endParaRPr lang="en-US" dirty="0">
              <a:solidFill>
                <a:schemeClr val="bg1"/>
              </a:solidFill>
            </a:endParaRPr>
          </a:p>
        </p:txBody>
      </p:sp>
      <p:sp>
        <p:nvSpPr>
          <p:cNvPr id="3" name="Date Placeholder 2"/>
          <p:cNvSpPr>
            <a:spLocks noGrp="1"/>
          </p:cNvSpPr>
          <p:nvPr>
            <p:ph type="dt" sz="half" idx="10"/>
          </p:nvPr>
        </p:nvSpPr>
        <p:spPr/>
        <p:txBody>
          <a:bodyPr/>
          <a:lstStyle/>
          <a:p>
            <a:fld id="{5FCDEACB-34BD-499F-A5BE-2B3E22855DB3}" type="datetime1">
              <a:rPr lang="en-US" smtClean="0">
                <a:solidFill>
                  <a:prstClr val="black">
                    <a:tint val="75000"/>
                  </a:prstClr>
                </a:solidFill>
              </a:rPr>
              <a:t>12/3/2015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165953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solidFill>
                  <a:prstClr val="black">
                    <a:tint val="75000"/>
                  </a:prstClr>
                </a:solidFill>
              </a:rPr>
              <a:pPr/>
              <a:t>29</a:t>
            </a:fld>
            <a:endParaRPr lang="en-US">
              <a:solidFill>
                <a:prstClr val="black">
                  <a:tint val="75000"/>
                </a:prstClr>
              </a:solidFill>
            </a:endParaRPr>
          </a:p>
        </p:txBody>
      </p:sp>
      <p:pic>
        <p:nvPicPr>
          <p:cNvPr id="4099" name="Picture 3" descr="C:\Users\Geoffrey Fox\Desktop\Bh_tree.jpg"/>
          <p:cNvPicPr>
            <a:picLocks noChangeAspect="1" noChangeArrowheads="1"/>
          </p:cNvPicPr>
          <p:nvPr/>
        </p:nvPicPr>
        <p:blipFill rotWithShape="1">
          <a:blip r:embed="rId3">
            <a:extLst>
              <a:ext uri="{28A0092B-C50C-407E-A947-70E740481C1C}">
                <a14:useLocalDpi xmlns:a14="http://schemas.microsoft.com/office/drawing/2010/main" val="0"/>
              </a:ext>
            </a:extLst>
          </a:blip>
          <a:srcRect l="19491" r="5803"/>
          <a:stretch/>
        </p:blipFill>
        <p:spPr bwMode="auto">
          <a:xfrm>
            <a:off x="1227117" y="-14014"/>
            <a:ext cx="7924800" cy="687201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9791" y="29688"/>
            <a:ext cx="3220191" cy="2332512"/>
          </a:xfrm>
          <a:solidFill>
            <a:schemeClr val="bg1"/>
          </a:solidFill>
        </p:spPr>
        <p:txBody>
          <a:bodyPr/>
          <a:lstStyle/>
          <a:p>
            <a:pPr marL="0" indent="0">
              <a:buNone/>
            </a:pPr>
            <a:r>
              <a:rPr lang="en-US" sz="2400" dirty="0" smtClean="0"/>
              <a:t>Use Barnes Hut </a:t>
            </a:r>
            <a:r>
              <a:rPr lang="en-US" sz="2400" dirty="0" err="1" smtClean="0"/>
              <a:t>OctTree</a:t>
            </a:r>
            <a:r>
              <a:rPr lang="en-US" sz="2400" dirty="0" smtClean="0"/>
              <a:t>, originally developed to make O(N</a:t>
            </a:r>
            <a:r>
              <a:rPr lang="en-US" sz="2400" baseline="30000" dirty="0" smtClean="0"/>
              <a:t>2</a:t>
            </a:r>
            <a:r>
              <a:rPr lang="en-US" sz="2400" dirty="0" smtClean="0"/>
              <a:t>) astrophysics O(</a:t>
            </a:r>
            <a:r>
              <a:rPr lang="en-US" sz="2400" dirty="0" err="1" smtClean="0"/>
              <a:t>NlogN</a:t>
            </a:r>
            <a:r>
              <a:rPr lang="en-US" sz="2400" dirty="0" smtClean="0"/>
              <a:t>), to give similar speedups in machine learning</a:t>
            </a:r>
            <a:endParaRPr lang="en-US" sz="2400" dirty="0"/>
          </a:p>
        </p:txBody>
      </p:sp>
      <p:sp>
        <p:nvSpPr>
          <p:cNvPr id="2" name="Date Placeholder 1"/>
          <p:cNvSpPr>
            <a:spLocks noGrp="1"/>
          </p:cNvSpPr>
          <p:nvPr>
            <p:ph type="dt" sz="half" idx="10"/>
          </p:nvPr>
        </p:nvSpPr>
        <p:spPr/>
        <p:txBody>
          <a:bodyPr/>
          <a:lstStyle/>
          <a:p>
            <a:fld id="{B0E42793-C087-4AFF-B974-878CC7CFCF32}"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20259274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69863"/>
            <a:ext cx="8229600" cy="696912"/>
          </a:xfrm>
        </p:spPr>
        <p:txBody>
          <a:bodyPr>
            <a:normAutofit fontScale="90000"/>
          </a:bodyPr>
          <a:lstStyle/>
          <a:p>
            <a:r>
              <a:rPr lang="en-US" b="1" dirty="0" smtClean="0"/>
              <a:t>Problem to be solved</a:t>
            </a:r>
            <a:endParaRPr lang="en-US" b="1" dirty="0"/>
          </a:p>
        </p:txBody>
      </p:sp>
      <p:sp>
        <p:nvSpPr>
          <p:cNvPr id="3" name="Content Placeholder 2"/>
          <p:cNvSpPr>
            <a:spLocks noGrp="1"/>
          </p:cNvSpPr>
          <p:nvPr>
            <p:ph idx="1"/>
          </p:nvPr>
        </p:nvSpPr>
        <p:spPr>
          <a:xfrm>
            <a:off x="0" y="850899"/>
            <a:ext cx="8972550" cy="5870575"/>
          </a:xfrm>
        </p:spPr>
        <p:txBody>
          <a:bodyPr>
            <a:normAutofit fontScale="77500" lnSpcReduction="20000"/>
          </a:bodyPr>
          <a:lstStyle/>
          <a:p>
            <a:r>
              <a:rPr lang="en-US" dirty="0" smtClean="0"/>
              <a:t>We have N data records</a:t>
            </a:r>
          </a:p>
          <a:p>
            <a:r>
              <a:rPr lang="en-US" dirty="0" smtClean="0"/>
              <a:t>We want to classify them and look at their structure</a:t>
            </a:r>
          </a:p>
          <a:p>
            <a:r>
              <a:rPr lang="en-US" dirty="0" smtClean="0"/>
              <a:t>Sometimes data points are vectors such as</a:t>
            </a:r>
          </a:p>
          <a:p>
            <a:pPr lvl="1"/>
            <a:r>
              <a:rPr lang="en-US" dirty="0" smtClean="0"/>
              <a:t>Each point is a row in a database</a:t>
            </a:r>
          </a:p>
          <a:p>
            <a:r>
              <a:rPr lang="en-US" dirty="0" smtClean="0"/>
              <a:t>Or sometimes just an abstract quantity</a:t>
            </a:r>
          </a:p>
          <a:p>
            <a:pPr lvl="1"/>
            <a:r>
              <a:rPr lang="en-US" dirty="0" smtClean="0"/>
              <a:t>DNA sequence which is collection of unaligned sequences</a:t>
            </a:r>
          </a:p>
          <a:p>
            <a:pPr lvl="1"/>
            <a:r>
              <a:rPr lang="en-US" dirty="0" smtClean="0"/>
              <a:t>Or it could be thought about as a row in a database but some or many entries in row are undefined (not same as being zero) e.g. row is book in Amazon and columns are user rankings</a:t>
            </a:r>
          </a:p>
          <a:p>
            <a:r>
              <a:rPr lang="en-US" dirty="0" smtClean="0"/>
              <a:t>There is always a </a:t>
            </a:r>
            <a:r>
              <a:rPr lang="en-US" b="1" dirty="0" smtClean="0"/>
              <a:t>space </a:t>
            </a:r>
            <a:r>
              <a:rPr lang="en-US" dirty="0" smtClean="0"/>
              <a:t>of points and a</a:t>
            </a:r>
            <a:r>
              <a:rPr lang="en-US" b="1" dirty="0" smtClean="0"/>
              <a:t> distance </a:t>
            </a:r>
            <a:r>
              <a:rPr lang="el-GR" dirty="0" smtClean="0"/>
              <a:t>δ</a:t>
            </a:r>
            <a:r>
              <a:rPr lang="en-US" dirty="0" smtClean="0"/>
              <a:t>(</a:t>
            </a:r>
            <a:r>
              <a:rPr lang="en-US" i="1" dirty="0" err="1" smtClean="0"/>
              <a:t>i</a:t>
            </a:r>
            <a:r>
              <a:rPr lang="en-US" dirty="0" err="1" smtClean="0"/>
              <a:t>,</a:t>
            </a:r>
            <a:r>
              <a:rPr lang="en-US" i="1" dirty="0" err="1" smtClean="0"/>
              <a:t>j</a:t>
            </a:r>
            <a:r>
              <a:rPr lang="en-US" dirty="0" smtClean="0"/>
              <a:t>) between points </a:t>
            </a:r>
            <a:r>
              <a:rPr lang="en-US" dirty="0" err="1" smtClean="0"/>
              <a:t>i</a:t>
            </a:r>
            <a:r>
              <a:rPr lang="en-US" dirty="0" smtClean="0"/>
              <a:t> and j</a:t>
            </a:r>
          </a:p>
          <a:p>
            <a:r>
              <a:rPr lang="en-US" dirty="0" smtClean="0"/>
              <a:t>If points vectors then there is a scalar product and distance is Euclidean</a:t>
            </a:r>
          </a:p>
          <a:p>
            <a:r>
              <a:rPr lang="en-US" dirty="0" smtClean="0"/>
              <a:t>Vector algorithms are typically O(N), non-vector algorithms O(N</a:t>
            </a:r>
            <a:r>
              <a:rPr lang="en-US" baseline="30000" dirty="0" smtClean="0"/>
              <a:t>2</a:t>
            </a:r>
            <a:r>
              <a:rPr lang="en-US" dirty="0" smtClean="0"/>
              <a:t>)</a:t>
            </a:r>
          </a:p>
          <a:p>
            <a:r>
              <a:rPr lang="en-US" dirty="0" smtClean="0"/>
              <a:t>Typically need parallel algorithms – especially for </a:t>
            </a:r>
            <a:r>
              <a:rPr lang="en-US" dirty="0"/>
              <a:t>O(N</a:t>
            </a:r>
            <a:r>
              <a:rPr lang="en-US" baseline="30000" dirty="0"/>
              <a:t>2</a:t>
            </a:r>
            <a:r>
              <a:rPr lang="en-US" dirty="0" smtClean="0"/>
              <a:t>) problems that are computationally intense for N &gt;= 10</a:t>
            </a:r>
            <a:r>
              <a:rPr lang="en-US" baseline="30000" dirty="0" smtClean="0"/>
              <a:t>5</a:t>
            </a:r>
          </a:p>
          <a:p>
            <a:endParaRPr lang="en-US" dirty="0" smtClean="0"/>
          </a:p>
          <a:p>
            <a:pPr lvl="1"/>
            <a:endParaRPr lang="en-US" dirty="0"/>
          </a:p>
        </p:txBody>
      </p:sp>
      <p:sp>
        <p:nvSpPr>
          <p:cNvPr id="4" name="Date Placeholder 3"/>
          <p:cNvSpPr>
            <a:spLocks noGrp="1"/>
          </p:cNvSpPr>
          <p:nvPr>
            <p:ph type="dt" sz="half" idx="10"/>
          </p:nvPr>
        </p:nvSpPr>
        <p:spPr/>
        <p:txBody>
          <a:bodyPr/>
          <a:lstStyle/>
          <a:p>
            <a:fld id="{A29841BD-163B-487B-90B3-2D78229AD216}" type="datetime1">
              <a:rPr lang="en-US" smtClean="0">
                <a:solidFill>
                  <a:prstClr val="black">
                    <a:tint val="75000"/>
                  </a:prstClr>
                </a:solidFill>
              </a:rPr>
              <a:t>12/3/2015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1752363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solidFill>
                  <a:prstClr val="black">
                    <a:tint val="75000"/>
                  </a:prstClr>
                </a:solidFill>
              </a:rPr>
              <a:pPr/>
              <a:t>30</a:t>
            </a:fld>
            <a:endParaRPr lang="en-US">
              <a:solidFill>
                <a:prstClr val="black">
                  <a:tint val="75000"/>
                </a:prstClr>
              </a:solidFill>
            </a:endParaRPr>
          </a:p>
        </p:txBody>
      </p:sp>
      <p:pic>
        <p:nvPicPr>
          <p:cNvPr id="5122" name="Picture 2" descr="C:\Users\Geoffrey Fox\Desktop\Rc_haixu_100k_aft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7697" t="8497" r="15760" b="7305"/>
          <a:stretch/>
        </p:blipFill>
        <p:spPr bwMode="auto">
          <a:xfrm>
            <a:off x="762000" y="990"/>
            <a:ext cx="8382000" cy="6870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152400"/>
            <a:ext cx="3276600" cy="1143000"/>
          </a:xfrm>
          <a:solidFill>
            <a:schemeClr val="bg1"/>
          </a:solidFill>
        </p:spPr>
        <p:txBody>
          <a:bodyPr/>
          <a:lstStyle/>
          <a:p>
            <a:r>
              <a:rPr lang="en-US" sz="2800" dirty="0" err="1" smtClean="0"/>
              <a:t>OctTree</a:t>
            </a:r>
            <a:r>
              <a:rPr lang="en-US" sz="2800" dirty="0" smtClean="0"/>
              <a:t> for 100K sample of Fungi</a:t>
            </a:r>
            <a:endParaRPr lang="en-US" sz="2800" dirty="0"/>
          </a:p>
        </p:txBody>
      </p:sp>
      <p:sp>
        <p:nvSpPr>
          <p:cNvPr id="5" name="Title 1"/>
          <p:cNvSpPr txBox="1">
            <a:spLocks/>
          </p:cNvSpPr>
          <p:nvPr/>
        </p:nvSpPr>
        <p:spPr bwMode="auto">
          <a:xfrm>
            <a:off x="0" y="5181600"/>
            <a:ext cx="4800600" cy="12954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2800" dirty="0" smtClean="0">
                <a:solidFill>
                  <a:prstClr val="black"/>
                </a:solidFill>
              </a:rPr>
              <a:t>We use </a:t>
            </a:r>
            <a:r>
              <a:rPr lang="en-US" sz="2800" dirty="0" err="1" smtClean="0">
                <a:solidFill>
                  <a:prstClr val="black"/>
                </a:solidFill>
              </a:rPr>
              <a:t>OctTree</a:t>
            </a:r>
            <a:r>
              <a:rPr lang="en-US" sz="2800" dirty="0" smtClean="0">
                <a:solidFill>
                  <a:prstClr val="black"/>
                </a:solidFill>
              </a:rPr>
              <a:t> for logarithmic interpolation (</a:t>
            </a:r>
            <a:r>
              <a:rPr lang="en-US" sz="2800" smtClean="0">
                <a:solidFill>
                  <a:prstClr val="black"/>
                </a:solidFill>
              </a:rPr>
              <a:t>streaming data</a:t>
            </a:r>
            <a:r>
              <a:rPr lang="en-US" sz="2800" dirty="0" smtClean="0">
                <a:solidFill>
                  <a:prstClr val="black"/>
                </a:solidFill>
              </a:rPr>
              <a:t>)</a:t>
            </a:r>
            <a:endParaRPr lang="en-US" sz="2800" dirty="0">
              <a:solidFill>
                <a:prstClr val="black"/>
              </a:solidFill>
            </a:endParaRPr>
          </a:p>
        </p:txBody>
      </p:sp>
      <p:sp>
        <p:nvSpPr>
          <p:cNvPr id="4" name="Date Placeholder 3"/>
          <p:cNvSpPr>
            <a:spLocks noGrp="1"/>
          </p:cNvSpPr>
          <p:nvPr>
            <p:ph type="dt" sz="half" idx="10"/>
          </p:nvPr>
        </p:nvSpPr>
        <p:spPr/>
        <p:txBody>
          <a:bodyPr/>
          <a:lstStyle/>
          <a:p>
            <a:fld id="{6FC68DE0-7352-43A4-A4F6-E8C6EBE370B1}"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2237679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Fungi Analysis</a:t>
            </a:r>
            <a:endParaRPr lang="en-US" b="1" dirty="0"/>
          </a:p>
        </p:txBody>
      </p:sp>
      <p:sp>
        <p:nvSpPr>
          <p:cNvPr id="2" name="Date Placeholder 1"/>
          <p:cNvSpPr>
            <a:spLocks noGrp="1"/>
          </p:cNvSpPr>
          <p:nvPr>
            <p:ph type="dt" sz="half" idx="10"/>
          </p:nvPr>
        </p:nvSpPr>
        <p:spPr/>
        <p:txBody>
          <a:bodyPr/>
          <a:lstStyle/>
          <a:p>
            <a:fld id="{68ECA1BE-663B-4CC6-A221-041C9E01FDD4}" type="datetime1">
              <a:rPr lang="en-US" smtClean="0">
                <a:solidFill>
                  <a:prstClr val="black">
                    <a:tint val="75000"/>
                  </a:prstClr>
                </a:solidFill>
              </a:rPr>
              <a:t>12/3/2015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3577664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28136"/>
          </a:xfrm>
        </p:spPr>
        <p:txBody>
          <a:bodyPr/>
          <a:lstStyle/>
          <a:p>
            <a:r>
              <a:rPr lang="en-US" b="1" dirty="0" smtClean="0"/>
              <a:t>Fungi Analysis</a:t>
            </a:r>
            <a:endParaRPr lang="en-US" b="1" dirty="0"/>
          </a:p>
        </p:txBody>
      </p:sp>
      <p:sp>
        <p:nvSpPr>
          <p:cNvPr id="5" name="Content Placeholder 4"/>
          <p:cNvSpPr>
            <a:spLocks noGrp="1"/>
          </p:cNvSpPr>
          <p:nvPr>
            <p:ph idx="1"/>
          </p:nvPr>
        </p:nvSpPr>
        <p:spPr>
          <a:xfrm>
            <a:off x="38819" y="786502"/>
            <a:ext cx="9066362" cy="5611483"/>
          </a:xfrm>
        </p:spPr>
        <p:txBody>
          <a:bodyPr>
            <a:normAutofit fontScale="85000" lnSpcReduction="20000"/>
          </a:bodyPr>
          <a:lstStyle/>
          <a:p>
            <a:r>
              <a:rPr lang="en-US" dirty="0" smtClean="0"/>
              <a:t>Multiple Species from multiple places</a:t>
            </a:r>
          </a:p>
          <a:p>
            <a:r>
              <a:rPr lang="en-US" dirty="0" smtClean="0"/>
              <a:t>Several sources of sequences starting with 446K and eventually boiled down to ~10K curated sequences with 61 species</a:t>
            </a:r>
          </a:p>
          <a:p>
            <a:r>
              <a:rPr lang="en-US" dirty="0" smtClean="0"/>
              <a:t>Original sample – clustering and MDS</a:t>
            </a:r>
          </a:p>
          <a:p>
            <a:r>
              <a:rPr lang="en-US" dirty="0" smtClean="0"/>
              <a:t>Final sample – MDS and other clustering methods</a:t>
            </a:r>
          </a:p>
          <a:p>
            <a:r>
              <a:rPr lang="en-US" dirty="0" smtClean="0"/>
              <a:t>Note MSA and SWG gives similar results</a:t>
            </a:r>
          </a:p>
          <a:p>
            <a:r>
              <a:rPr lang="en-US" dirty="0" smtClean="0"/>
              <a:t>Some species are clearly split</a:t>
            </a:r>
          </a:p>
          <a:p>
            <a:r>
              <a:rPr lang="en-US" dirty="0" smtClean="0"/>
              <a:t>Some species are diffuse; others compact making a fixed distance cut unreliable</a:t>
            </a:r>
          </a:p>
          <a:p>
            <a:pPr lvl="1"/>
            <a:r>
              <a:rPr lang="en-US" dirty="0" smtClean="0"/>
              <a:t>Easy for humans!</a:t>
            </a:r>
          </a:p>
          <a:p>
            <a:r>
              <a:rPr lang="en-US" dirty="0" smtClean="0"/>
              <a:t>MDS very clear on structure and clustering artifacts</a:t>
            </a:r>
          </a:p>
          <a:p>
            <a:r>
              <a:rPr lang="en-US" dirty="0" smtClean="0"/>
              <a:t>Why not do “high-value” clustering as interactive iteration driven by MDS?</a:t>
            </a:r>
          </a:p>
          <a:p>
            <a:endParaRPr lang="en-US" dirty="0"/>
          </a:p>
        </p:txBody>
      </p:sp>
      <p:sp>
        <p:nvSpPr>
          <p:cNvPr id="2" name="Date Placeholder 1"/>
          <p:cNvSpPr>
            <a:spLocks noGrp="1"/>
          </p:cNvSpPr>
          <p:nvPr>
            <p:ph type="dt" sz="half" idx="10"/>
          </p:nvPr>
        </p:nvSpPr>
        <p:spPr/>
        <p:txBody>
          <a:bodyPr/>
          <a:lstStyle/>
          <a:p>
            <a:fld id="{C4B9D4F0-2A3A-4CC6-83FB-E5D459E95EDC}" type="datetime1">
              <a:rPr lang="en-US" smtClean="0">
                <a:solidFill>
                  <a:prstClr val="black">
                    <a:tint val="75000"/>
                  </a:prstClr>
                </a:solidFill>
              </a:rPr>
              <a:t>12/3/2015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485144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0549"/>
          </a:xfrm>
        </p:spPr>
        <p:txBody>
          <a:bodyPr>
            <a:normAutofit fontScale="90000"/>
          </a:bodyPr>
          <a:lstStyle/>
          <a:p>
            <a:r>
              <a:rPr lang="en-US" b="1" dirty="0" smtClean="0"/>
              <a:t>Fungi -- 4 Classic Clustering Methods</a:t>
            </a:r>
            <a:endParaRPr lang="en-US" b="1" dirty="0"/>
          </a:p>
        </p:txBody>
      </p:sp>
      <p:sp>
        <p:nvSpPr>
          <p:cNvPr id="3" name="Date Placeholder 2"/>
          <p:cNvSpPr>
            <a:spLocks noGrp="1"/>
          </p:cNvSpPr>
          <p:nvPr>
            <p:ph type="dt" sz="half" idx="10"/>
          </p:nvPr>
        </p:nvSpPr>
        <p:spPr/>
        <p:txBody>
          <a:bodyPr/>
          <a:lstStyle/>
          <a:p>
            <a:fld id="{75A79C3B-4ED4-492C-841D-252B956A1E4F}" type="datetime1">
              <a:rPr lang="en-US" smtClean="0">
                <a:solidFill>
                  <a:prstClr val="black">
                    <a:tint val="75000"/>
                  </a:prstClr>
                </a:solidFill>
              </a:rPr>
              <a:t>12/3/2015</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33</a:t>
            </a:fld>
            <a:endParaRPr lang="en-US">
              <a:solidFill>
                <a:prstClr val="black">
                  <a:tint val="75000"/>
                </a:prstClr>
              </a:solidFill>
            </a:endParaRPr>
          </a:p>
        </p:txBody>
      </p:sp>
      <p:pic>
        <p:nvPicPr>
          <p:cNvPr id="5" name="Picture 4"/>
          <p:cNvPicPr>
            <a:picLocks noChangeAspect="1"/>
          </p:cNvPicPr>
          <p:nvPr/>
        </p:nvPicPr>
        <p:blipFill rotWithShape="1">
          <a:blip r:embed="rId2"/>
          <a:srcRect l="13424" t="6115" r="890" b="2466"/>
          <a:stretch/>
        </p:blipFill>
        <p:spPr>
          <a:xfrm>
            <a:off x="-100208" y="760549"/>
            <a:ext cx="9144000" cy="6097451"/>
          </a:xfrm>
          <a:prstGeom prst="rect">
            <a:avLst/>
          </a:prstGeom>
        </p:spPr>
      </p:pic>
    </p:spTree>
    <p:extLst>
      <p:ext uri="{BB962C8B-B14F-4D97-AF65-F5344CB8AC3E}">
        <p14:creationId xmlns:p14="http://schemas.microsoft.com/office/powerpoint/2010/main" val="2319729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FEC292-1902-46EB-BECE-F63C685BC73F}" type="datetime1">
              <a:rPr lang="en-US" smtClean="0">
                <a:solidFill>
                  <a:prstClr val="black">
                    <a:tint val="75000"/>
                  </a:prstClr>
                </a:solidFill>
              </a:rPr>
              <a:t>12/3/2015</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CB78FB-1415-9B4D-996E-11F146E2B0ED}" type="slidenum">
              <a:rPr lang="en-US" smtClean="0">
                <a:solidFill>
                  <a:prstClr val="black">
                    <a:tint val="75000"/>
                  </a:prstClr>
                </a:solidFill>
              </a:rPr>
              <a:pPr/>
              <a:t>34</a:t>
            </a:fld>
            <a:endParaRPr lang="en-US">
              <a:solidFill>
                <a:prstClr val="black">
                  <a:tint val="75000"/>
                </a:prstClr>
              </a:solidFill>
            </a:endParaRPr>
          </a:p>
        </p:txBody>
      </p:sp>
      <p:pic>
        <p:nvPicPr>
          <p:cNvPr id="5" name="Picture 4"/>
          <p:cNvPicPr>
            <a:picLocks noChangeAspect="1"/>
          </p:cNvPicPr>
          <p:nvPr/>
        </p:nvPicPr>
        <p:blipFill rotWithShape="1">
          <a:blip r:embed="rId2"/>
          <a:srcRect l="13870" t="6334" r="754" b="2707"/>
          <a:stretch/>
        </p:blipFill>
        <p:spPr>
          <a:xfrm>
            <a:off x="0" y="769345"/>
            <a:ext cx="9144000" cy="6088655"/>
          </a:xfrm>
          <a:prstGeom prst="rect">
            <a:avLst/>
          </a:prstGeom>
        </p:spPr>
      </p:pic>
    </p:spTree>
    <p:extLst>
      <p:ext uri="{BB962C8B-B14F-4D97-AF65-F5344CB8AC3E}">
        <p14:creationId xmlns:p14="http://schemas.microsoft.com/office/powerpoint/2010/main" val="1131677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D0AB8-6A73-4170-9DD2-2EA462655AD3}" type="datetime1">
              <a:rPr lang="en-US" smtClean="0">
                <a:solidFill>
                  <a:prstClr val="black">
                    <a:tint val="75000"/>
                  </a:prstClr>
                </a:solidFill>
              </a:rPr>
              <a:t>12/3/2015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35</a:t>
            </a:fld>
            <a:endParaRPr lang="en-US">
              <a:solidFill>
                <a:prstClr val="black">
                  <a:tint val="75000"/>
                </a:prstClr>
              </a:solidFill>
            </a:endParaRPr>
          </a:p>
        </p:txBody>
      </p:sp>
      <p:pic>
        <p:nvPicPr>
          <p:cNvPr id="4" name="Picture 3"/>
          <p:cNvPicPr>
            <a:picLocks noChangeAspect="1"/>
          </p:cNvPicPr>
          <p:nvPr/>
        </p:nvPicPr>
        <p:blipFill rotWithShape="1">
          <a:blip r:embed="rId2"/>
          <a:srcRect l="13734" t="8383" r="753" b="2633"/>
          <a:stretch/>
        </p:blipFill>
        <p:spPr>
          <a:xfrm>
            <a:off x="0" y="1000063"/>
            <a:ext cx="9144000" cy="5946881"/>
          </a:xfrm>
          <a:prstGeom prst="rect">
            <a:avLst/>
          </a:prstGeom>
        </p:spPr>
      </p:pic>
    </p:spTree>
    <p:extLst>
      <p:ext uri="{BB962C8B-B14F-4D97-AF65-F5344CB8AC3E}">
        <p14:creationId xmlns:p14="http://schemas.microsoft.com/office/powerpoint/2010/main" val="1379050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B318B-28DA-4012-9E2B-42FE21C0609F}" type="datetime1">
              <a:rPr lang="en-US" smtClean="0">
                <a:solidFill>
                  <a:prstClr val="black">
                    <a:tint val="75000"/>
                  </a:prstClr>
                </a:solidFill>
              </a:rPr>
              <a:t>12/3/2015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36</a:t>
            </a:fld>
            <a:endParaRPr lang="en-US">
              <a:solidFill>
                <a:prstClr val="black">
                  <a:tint val="75000"/>
                </a:prstClr>
              </a:solidFill>
            </a:endParaRPr>
          </a:p>
        </p:txBody>
      </p:sp>
      <p:pic>
        <p:nvPicPr>
          <p:cNvPr id="5" name="Picture 4"/>
          <p:cNvPicPr>
            <a:picLocks noChangeAspect="1"/>
          </p:cNvPicPr>
          <p:nvPr/>
        </p:nvPicPr>
        <p:blipFill rotWithShape="1">
          <a:blip r:embed="rId2"/>
          <a:srcRect l="12968" t="6629" r="686" b="2853"/>
          <a:stretch/>
        </p:blipFill>
        <p:spPr>
          <a:xfrm>
            <a:off x="0" y="866951"/>
            <a:ext cx="9144000" cy="5991049"/>
          </a:xfrm>
          <a:prstGeom prst="rect">
            <a:avLst/>
          </a:prstGeom>
        </p:spPr>
      </p:pic>
      <p:cxnSp>
        <p:nvCxnSpPr>
          <p:cNvPr id="7" name="Straight Arrow Connector 6"/>
          <p:cNvCxnSpPr/>
          <p:nvPr/>
        </p:nvCxnSpPr>
        <p:spPr>
          <a:xfrm>
            <a:off x="964504" y="1490597"/>
            <a:ext cx="1503123" cy="1766170"/>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4000" y="1490597"/>
            <a:ext cx="1452642" cy="369332"/>
          </a:xfrm>
          <a:prstGeom prst="rect">
            <a:avLst/>
          </a:prstGeom>
          <a:noFill/>
        </p:spPr>
        <p:txBody>
          <a:bodyPr wrap="none" rtlCol="0">
            <a:spAutoFit/>
          </a:bodyPr>
          <a:lstStyle/>
          <a:p>
            <a:r>
              <a:rPr lang="en-US" dirty="0" smtClean="0">
                <a:solidFill>
                  <a:schemeClr val="bg1"/>
                </a:solidFill>
              </a:rPr>
              <a:t>Same Species</a:t>
            </a:r>
            <a:endParaRPr lang="en-US" dirty="0">
              <a:solidFill>
                <a:schemeClr val="bg1"/>
              </a:solidFill>
            </a:endParaRPr>
          </a:p>
        </p:txBody>
      </p:sp>
    </p:spTree>
    <p:extLst>
      <p:ext uri="{BB962C8B-B14F-4D97-AF65-F5344CB8AC3E}">
        <p14:creationId xmlns:p14="http://schemas.microsoft.com/office/powerpoint/2010/main" val="23058170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64355-3487-4BE7-9728-12ED5853ADFE}" type="datetime1">
              <a:rPr lang="en-US" smtClean="0">
                <a:solidFill>
                  <a:prstClr val="black">
                    <a:tint val="75000"/>
                  </a:prstClr>
                </a:solidFill>
              </a:rPr>
              <a:t>12/3/2015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37</a:t>
            </a:fld>
            <a:endParaRPr lang="en-US">
              <a:solidFill>
                <a:prstClr val="black">
                  <a:tint val="75000"/>
                </a:prstClr>
              </a:solidFill>
            </a:endParaRPr>
          </a:p>
        </p:txBody>
      </p:sp>
      <p:grpSp>
        <p:nvGrpSpPr>
          <p:cNvPr id="5" name="Group 4"/>
          <p:cNvGrpSpPr/>
          <p:nvPr/>
        </p:nvGrpSpPr>
        <p:grpSpPr>
          <a:xfrm>
            <a:off x="0" y="308865"/>
            <a:ext cx="9144000" cy="6549135"/>
            <a:chOff x="0" y="332037"/>
            <a:chExt cx="9144000" cy="6549135"/>
          </a:xfrm>
        </p:grpSpPr>
        <p:pic>
          <p:nvPicPr>
            <p:cNvPr id="9" name="Picture 8"/>
            <p:cNvPicPr>
              <a:picLocks noChangeAspect="1"/>
            </p:cNvPicPr>
            <p:nvPr/>
          </p:nvPicPr>
          <p:blipFill rotWithShape="1">
            <a:blip r:embed="rId2"/>
            <a:srcRect l="25593" t="20383" r="22192" b="19780"/>
            <a:stretch/>
          </p:blipFill>
          <p:spPr>
            <a:xfrm>
              <a:off x="0" y="332037"/>
              <a:ext cx="9144000" cy="6549135"/>
            </a:xfrm>
            <a:prstGeom prst="rect">
              <a:avLst/>
            </a:prstGeom>
          </p:spPr>
        </p:pic>
        <p:cxnSp>
          <p:nvCxnSpPr>
            <p:cNvPr id="11" name="Straight Arrow Connector 10"/>
            <p:cNvCxnSpPr/>
            <p:nvPr/>
          </p:nvCxnSpPr>
          <p:spPr>
            <a:xfrm flipH="1">
              <a:off x="2079321" y="1841475"/>
              <a:ext cx="77244" cy="1553078"/>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2901696" y="2118986"/>
              <a:ext cx="532524" cy="1275567"/>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338182" y="2862197"/>
              <a:ext cx="2851758" cy="2490591"/>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1023836" y="1333813"/>
              <a:ext cx="3314346" cy="2773679"/>
            </a:xfrm>
            <a:prstGeom prst="straightConnector1">
              <a:avLst/>
            </a:prstGeom>
            <a:ln>
              <a:solidFill>
                <a:schemeClr val="bg1"/>
              </a:solidFill>
              <a:headEnd type="triangle"/>
              <a:tailEnd type="triangle"/>
            </a:ln>
          </p:spPr>
          <p:style>
            <a:lnRef idx="2">
              <a:schemeClr val="accent1"/>
            </a:lnRef>
            <a:fillRef idx="0">
              <a:schemeClr val="accent1"/>
            </a:fillRef>
            <a:effectRef idx="1">
              <a:schemeClr val="accent1"/>
            </a:effectRef>
            <a:fontRef idx="minor">
              <a:schemeClr val="tx1"/>
            </a:fontRef>
          </p:style>
        </p:cxnSp>
      </p:grpSp>
      <p:sp>
        <p:nvSpPr>
          <p:cNvPr id="4" name="Title 3"/>
          <p:cNvSpPr>
            <a:spLocks noGrp="1"/>
          </p:cNvSpPr>
          <p:nvPr>
            <p:ph type="title"/>
          </p:nvPr>
        </p:nvSpPr>
        <p:spPr>
          <a:xfrm>
            <a:off x="457200" y="252750"/>
            <a:ext cx="8229600" cy="711069"/>
          </a:xfrm>
        </p:spPr>
        <p:txBody>
          <a:bodyPr>
            <a:normAutofit fontScale="90000"/>
          </a:bodyPr>
          <a:lstStyle/>
          <a:p>
            <a:r>
              <a:rPr lang="en-US" dirty="0" smtClean="0">
                <a:solidFill>
                  <a:schemeClr val="bg1"/>
                </a:solidFill>
              </a:rPr>
              <a:t>Same Species Different Locations</a:t>
            </a:r>
            <a:endParaRPr lang="en-US" dirty="0">
              <a:solidFill>
                <a:schemeClr val="bg1"/>
              </a:solidFill>
            </a:endParaRPr>
          </a:p>
        </p:txBody>
      </p:sp>
    </p:spTree>
    <p:extLst>
      <p:ext uri="{BB962C8B-B14F-4D97-AF65-F5344CB8AC3E}">
        <p14:creationId xmlns:p14="http://schemas.microsoft.com/office/powerpoint/2010/main" val="3251752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Parallel Data Mining</a:t>
            </a:r>
            <a:endParaRPr lang="en-US" b="1" dirty="0"/>
          </a:p>
        </p:txBody>
      </p:sp>
      <p:sp>
        <p:nvSpPr>
          <p:cNvPr id="2" name="Date Placeholder 1"/>
          <p:cNvSpPr>
            <a:spLocks noGrp="1"/>
          </p:cNvSpPr>
          <p:nvPr>
            <p:ph type="dt" sz="half" idx="10"/>
          </p:nvPr>
        </p:nvSpPr>
        <p:spPr/>
        <p:txBody>
          <a:bodyPr/>
          <a:lstStyle/>
          <a:p>
            <a:fld id="{DE4D66FF-C299-43BB-A7A3-3E4ED1484A14}" type="datetime1">
              <a:rPr lang="en-US" smtClean="0">
                <a:solidFill>
                  <a:prstClr val="black">
                    <a:tint val="75000"/>
                  </a:prstClr>
                </a:solidFill>
              </a:rPr>
              <a:t>12/3/2015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2290991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162536"/>
            <a:ext cx="8229600" cy="790941"/>
          </a:xfrm>
        </p:spPr>
        <p:txBody>
          <a:bodyPr/>
          <a:lstStyle/>
          <a:p>
            <a:r>
              <a:rPr lang="en-US" b="1" dirty="0" smtClean="0"/>
              <a:t>Parallel Data Analytics</a:t>
            </a:r>
            <a:endParaRPr lang="en-US" b="1" dirty="0"/>
          </a:p>
        </p:txBody>
      </p:sp>
      <p:sp>
        <p:nvSpPr>
          <p:cNvPr id="3" name="Content Placeholder 2"/>
          <p:cNvSpPr>
            <a:spLocks noGrp="1"/>
          </p:cNvSpPr>
          <p:nvPr>
            <p:ph idx="1"/>
          </p:nvPr>
        </p:nvSpPr>
        <p:spPr>
          <a:xfrm>
            <a:off x="0" y="953477"/>
            <a:ext cx="9144000" cy="5726723"/>
          </a:xfrm>
        </p:spPr>
        <p:txBody>
          <a:bodyPr>
            <a:normAutofit fontScale="77500" lnSpcReduction="20000"/>
          </a:bodyPr>
          <a:lstStyle/>
          <a:p>
            <a:r>
              <a:rPr lang="en-US" dirty="0" smtClean="0"/>
              <a:t>Streaming algorithms have interesting differences but</a:t>
            </a:r>
          </a:p>
          <a:p>
            <a:r>
              <a:rPr lang="en-US" dirty="0" smtClean="0"/>
              <a:t>“Batch” Data analytics is “just classic parallel computing” with usual features such as SPMD and BSP </a:t>
            </a:r>
          </a:p>
          <a:p>
            <a:r>
              <a:rPr lang="en-US" dirty="0" smtClean="0"/>
              <a:t>Expect similar systematics to simulations where</a:t>
            </a:r>
          </a:p>
          <a:p>
            <a:r>
              <a:rPr lang="en-US" dirty="0" smtClean="0"/>
              <a:t>Static Regular problems are straightforward but</a:t>
            </a:r>
          </a:p>
          <a:p>
            <a:r>
              <a:rPr lang="en-US" dirty="0" smtClean="0"/>
              <a:t>Dynamic Irregular Problems are technically hard and high level approaches fail (see High Performance Fortran HPF)</a:t>
            </a:r>
          </a:p>
          <a:p>
            <a:pPr lvl="1"/>
            <a:r>
              <a:rPr lang="en-US" dirty="0" smtClean="0"/>
              <a:t>Regular meshes worked well but</a:t>
            </a:r>
          </a:p>
          <a:p>
            <a:pPr lvl="1"/>
            <a:r>
              <a:rPr lang="en-US" dirty="0" smtClean="0"/>
              <a:t>Adaptive dynamic meshes did not although “real people with MPI” could parallelize</a:t>
            </a:r>
          </a:p>
          <a:p>
            <a:r>
              <a:rPr lang="en-US" dirty="0" smtClean="0"/>
              <a:t>However using libraries is successful at either</a:t>
            </a:r>
          </a:p>
          <a:p>
            <a:pPr lvl="1"/>
            <a:r>
              <a:rPr lang="en-US" dirty="0" smtClean="0"/>
              <a:t>Lowest: communication level</a:t>
            </a:r>
          </a:p>
          <a:p>
            <a:pPr lvl="1"/>
            <a:r>
              <a:rPr lang="en-US" dirty="0" smtClean="0"/>
              <a:t>Higher: “core analytics” level</a:t>
            </a:r>
          </a:p>
          <a:p>
            <a:r>
              <a:rPr lang="en-US" dirty="0" smtClean="0"/>
              <a:t>Data analytics does not yet have “good regular parallel libraries”</a:t>
            </a:r>
          </a:p>
          <a:p>
            <a:pPr lvl="1"/>
            <a:r>
              <a:rPr lang="en-US" dirty="0" smtClean="0"/>
              <a:t>Graph analytics has most attention</a:t>
            </a:r>
            <a:endParaRPr lang="en-US" dirty="0"/>
          </a:p>
        </p:txBody>
      </p:sp>
      <p:sp>
        <p:nvSpPr>
          <p:cNvPr id="4" name="Date Placeholder 3"/>
          <p:cNvSpPr>
            <a:spLocks noGrp="1"/>
          </p:cNvSpPr>
          <p:nvPr>
            <p:ph type="dt" sz="half" idx="10"/>
          </p:nvPr>
        </p:nvSpPr>
        <p:spPr/>
        <p:txBody>
          <a:bodyPr/>
          <a:lstStyle/>
          <a:p>
            <a:fld id="{F6645D5E-FE2B-4C2C-B727-4CD9A0A828DE}" type="datetime1">
              <a:rPr lang="en-US" smtClean="0">
                <a:solidFill>
                  <a:prstClr val="black">
                    <a:tint val="75000"/>
                  </a:prstClr>
                </a:solidFill>
              </a:rPr>
              <a:t>12/3/2015</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1282726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Dimension Reduction </a:t>
            </a:r>
            <a:endParaRPr lang="en-US" b="1" dirty="0"/>
          </a:p>
        </p:txBody>
      </p:sp>
      <p:sp>
        <p:nvSpPr>
          <p:cNvPr id="3" name="Content Placeholder 2"/>
          <p:cNvSpPr>
            <a:spLocks noGrp="1"/>
          </p:cNvSpPr>
          <p:nvPr>
            <p:ph idx="1"/>
          </p:nvPr>
        </p:nvSpPr>
        <p:spPr>
          <a:xfrm>
            <a:off x="0" y="760413"/>
            <a:ext cx="9144000" cy="6097587"/>
          </a:xfrm>
        </p:spPr>
        <p:txBody>
          <a:bodyPr>
            <a:normAutofit fontScale="92500" lnSpcReduction="10000"/>
          </a:bodyPr>
          <a:lstStyle/>
          <a:p>
            <a:r>
              <a:rPr lang="en-US" sz="2400" dirty="0" smtClean="0"/>
              <a:t>So you have done a classification in some fashion – such as clustering – how do decide it’s any good?</a:t>
            </a:r>
          </a:p>
          <a:p>
            <a:pPr lvl="1"/>
            <a:r>
              <a:rPr lang="en-US" sz="2000" dirty="0" smtClean="0"/>
              <a:t>Obvious statistical measures but better </a:t>
            </a:r>
          </a:p>
          <a:p>
            <a:pPr lvl="1"/>
            <a:r>
              <a:rPr lang="en-US" sz="2000" dirty="0" smtClean="0"/>
              <a:t>Use the human eye – visualize the labelling</a:t>
            </a:r>
          </a:p>
          <a:p>
            <a:r>
              <a:rPr lang="en-US" sz="2400" b="1" dirty="0" err="1"/>
              <a:t>Semimetric</a:t>
            </a:r>
            <a:r>
              <a:rPr lang="en-US" sz="2400" b="1" dirty="0"/>
              <a:t> spaces </a:t>
            </a:r>
            <a:r>
              <a:rPr lang="en-US" sz="2400" dirty="0" smtClean="0"/>
              <a:t>have </a:t>
            </a:r>
            <a:r>
              <a:rPr lang="en-US" sz="2400" dirty="0"/>
              <a:t>pairwise distances defined between points in space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p>
          <a:p>
            <a:r>
              <a:rPr lang="en-US" sz="2400" dirty="0" smtClean="0"/>
              <a:t>But data is typically in a high dimensional or non vector space so use dimension reduction. Associate each point </a:t>
            </a:r>
            <a:r>
              <a:rPr lang="en-US" sz="2400" i="1" dirty="0" err="1" smtClean="0"/>
              <a:t>i</a:t>
            </a:r>
            <a:r>
              <a:rPr lang="en-US" sz="2400" dirty="0" smtClean="0"/>
              <a:t> with a vector </a:t>
            </a:r>
            <a:r>
              <a:rPr lang="en-US" sz="2400" u="sng" dirty="0" smtClean="0"/>
              <a:t>X</a:t>
            </a:r>
            <a:r>
              <a:rPr lang="en-US" sz="2400" i="1" baseline="-25000" dirty="0" smtClean="0"/>
              <a:t>i</a:t>
            </a:r>
            <a:r>
              <a:rPr lang="en-US" sz="2400" i="1" dirty="0" smtClean="0"/>
              <a:t> </a:t>
            </a:r>
            <a:r>
              <a:rPr lang="en-US" sz="2400" dirty="0" smtClean="0"/>
              <a:t>in a Euclidean space of dimension K so that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l-GR" altLang="ja-JP" sz="2400" b="1" dirty="0" smtClean="0">
                <a:solidFill>
                  <a:srgbClr val="FF0000"/>
                </a:solidFill>
                <a:ea typeface="ＭＳ Ｐゴシック" pitchFamily="-112" charset="-128"/>
                <a:sym typeface="Symbol" panose="05050102010706020507" pitchFamily="18" charset="2"/>
              </a:rPr>
              <a:t></a:t>
            </a:r>
            <a:r>
              <a:rPr lang="en-US" altLang="ja-JP" sz="2400" b="1" dirty="0" smtClean="0">
                <a:solidFill>
                  <a:srgbClr val="FF0000"/>
                </a:solidFill>
                <a:ea typeface="ＭＳ Ｐゴシック" pitchFamily="-112" charset="-128"/>
              </a:rPr>
              <a:t> </a:t>
            </a:r>
            <a:r>
              <a:rPr lang="en-US" altLang="ja-JP" sz="2400" b="1" dirty="0">
                <a:solidFill>
                  <a:srgbClr val="FF0000"/>
                </a:solidFill>
                <a:ea typeface="ＭＳ Ｐゴシック" pitchFamily="-112" charset="-128"/>
              </a:rPr>
              <a:t>d(</a:t>
            </a:r>
            <a:r>
              <a:rPr lang="en-US" altLang="ja-JP" sz="2400" b="1" u="sng" dirty="0">
                <a:solidFill>
                  <a:srgbClr val="FF0000"/>
                </a:solidFill>
                <a:ea typeface="ＭＳ Ｐゴシック" pitchFamily="-112" charset="-128"/>
              </a:rPr>
              <a:t>X</a:t>
            </a:r>
            <a:r>
              <a:rPr lang="en-US" altLang="ja-JP" sz="2400" b="1" i="1" baseline="-25000" dirty="0">
                <a:solidFill>
                  <a:srgbClr val="FF0000"/>
                </a:solidFill>
                <a:ea typeface="ＭＳ Ｐゴシック" pitchFamily="-112" charset="-128"/>
              </a:rPr>
              <a:t>i </a:t>
            </a:r>
            <a:r>
              <a:rPr lang="en-US" altLang="ja-JP" sz="2400" b="1" i="1" dirty="0">
                <a:solidFill>
                  <a:srgbClr val="FF0000"/>
                </a:solidFill>
                <a:ea typeface="ＭＳ Ｐゴシック" pitchFamily="-112" charset="-128"/>
              </a:rPr>
              <a:t>, </a:t>
            </a:r>
            <a:r>
              <a:rPr lang="en-US" altLang="ja-JP" sz="2400" b="1" u="sng" dirty="0" err="1" smtClean="0">
                <a:solidFill>
                  <a:srgbClr val="FF0000"/>
                </a:solidFill>
                <a:ea typeface="ＭＳ Ｐゴシック" pitchFamily="-112" charset="-128"/>
              </a:rPr>
              <a:t>X</a:t>
            </a:r>
            <a:r>
              <a:rPr lang="en-US" altLang="ja-JP" sz="2400" b="1" i="1" baseline="-25000" dirty="0" err="1" smtClean="0">
                <a:solidFill>
                  <a:srgbClr val="FF0000"/>
                </a:solidFill>
                <a:ea typeface="ＭＳ Ｐゴシック" pitchFamily="-112" charset="-128"/>
              </a:rPr>
              <a:t>j</a:t>
            </a:r>
            <a:r>
              <a:rPr lang="en-US" altLang="ja-JP" sz="2400" b="1" dirty="0" smtClean="0">
                <a:solidFill>
                  <a:srgbClr val="FF0000"/>
                </a:solidFill>
                <a:ea typeface="ＭＳ Ｐゴシック" pitchFamily="-112" charset="-128"/>
              </a:rPr>
              <a:t>) </a:t>
            </a:r>
            <a:r>
              <a:rPr lang="en-US" altLang="ja-JP" sz="2400" dirty="0" smtClean="0"/>
              <a:t>where </a:t>
            </a:r>
            <a:r>
              <a:rPr lang="en-US" altLang="ja-JP" sz="2400" dirty="0">
                <a:ea typeface="ＭＳ Ｐゴシック" pitchFamily="-112" charset="-128"/>
              </a:rPr>
              <a:t>d(</a:t>
            </a:r>
            <a:r>
              <a:rPr lang="en-US" altLang="ja-JP" sz="2400" u="sng" dirty="0">
                <a:ea typeface="ＭＳ Ｐゴシック" pitchFamily="-112" charset="-128"/>
              </a:rPr>
              <a:t>X</a:t>
            </a:r>
            <a:r>
              <a:rPr lang="en-US" altLang="ja-JP" sz="2400" i="1" baseline="-25000" dirty="0">
                <a:ea typeface="ＭＳ Ｐゴシック" pitchFamily="-112" charset="-128"/>
              </a:rPr>
              <a:t>i </a:t>
            </a:r>
            <a:r>
              <a:rPr lang="en-US" altLang="ja-JP" sz="2400" i="1" dirty="0">
                <a:ea typeface="ＭＳ Ｐゴシック" pitchFamily="-112" charset="-128"/>
              </a:rPr>
              <a:t>, </a:t>
            </a:r>
            <a:r>
              <a:rPr lang="en-US" altLang="ja-JP" sz="2400" u="sng" dirty="0" err="1">
                <a:ea typeface="ＭＳ Ｐゴシック" pitchFamily="-112" charset="-128"/>
              </a:rPr>
              <a:t>X</a:t>
            </a:r>
            <a:r>
              <a:rPr lang="en-US" altLang="ja-JP" sz="2400" i="1" baseline="-25000" dirty="0" err="1">
                <a:ea typeface="ＭＳ Ｐゴシック" pitchFamily="-112" charset="-128"/>
              </a:rPr>
              <a:t>j</a:t>
            </a:r>
            <a:r>
              <a:rPr lang="en-US" altLang="ja-JP" sz="2400" dirty="0">
                <a:ea typeface="ＭＳ Ｐゴシック" pitchFamily="-112" charset="-128"/>
              </a:rPr>
              <a:t>)</a:t>
            </a:r>
            <a:r>
              <a:rPr lang="en-US" altLang="ja-JP" sz="2400" dirty="0" smtClean="0"/>
              <a:t> is Euclidean distance between mapped points </a:t>
            </a:r>
            <a:r>
              <a:rPr lang="en-US" altLang="ja-JP" sz="2400" i="1" dirty="0" err="1" smtClean="0"/>
              <a:t>i</a:t>
            </a:r>
            <a:r>
              <a:rPr lang="en-US" altLang="ja-JP" sz="2400" dirty="0" smtClean="0"/>
              <a:t> and </a:t>
            </a:r>
            <a:r>
              <a:rPr lang="en-US" altLang="ja-JP" sz="2400" i="1" dirty="0" smtClean="0"/>
              <a:t>j </a:t>
            </a:r>
            <a:r>
              <a:rPr lang="en-US" altLang="ja-JP" sz="2400" dirty="0" smtClean="0"/>
              <a:t>in K dimensional space.</a:t>
            </a:r>
          </a:p>
          <a:p>
            <a:pPr lvl="1"/>
            <a:r>
              <a:rPr lang="en-US" sz="2000" dirty="0" smtClean="0"/>
              <a:t>K = 3 natural for visualization but other values interesting</a:t>
            </a:r>
            <a:endParaRPr lang="en-US" sz="2000" dirty="0"/>
          </a:p>
          <a:p>
            <a:r>
              <a:rPr lang="en-US" sz="2400" dirty="0" smtClean="0"/>
              <a:t>Principal Component analysis is best known dimension reduction approach but a) linear b) requires original points in a vector space</a:t>
            </a:r>
          </a:p>
          <a:p>
            <a:r>
              <a:rPr lang="en-US" sz="2400" dirty="0" smtClean="0"/>
              <a:t>There are many other nonlinear vector space methods such as GTM Generative Topographic Mapping</a:t>
            </a:r>
          </a:p>
          <a:p>
            <a:r>
              <a:rPr lang="en-US" sz="2400" dirty="0" smtClean="0"/>
              <a:t>Non vector space method </a:t>
            </a:r>
            <a:r>
              <a:rPr lang="en-US" sz="2400" dirty="0" smtClean="0"/>
              <a:t>MDS </a:t>
            </a:r>
            <a:r>
              <a:rPr lang="en-US" sz="2400" dirty="0"/>
              <a:t>Minimizes </a:t>
            </a:r>
            <a:r>
              <a:rPr lang="en-US" altLang="ja-JP" sz="2400" dirty="0" smtClean="0">
                <a:ea typeface="ＭＳ Ｐゴシック" pitchFamily="-112" charset="-128"/>
              </a:rPr>
              <a:t>Stress </a:t>
            </a:r>
            <a:r>
              <a:rPr lang="en-US" altLang="ja-JP" sz="2400" b="1" dirty="0" smtClean="0">
                <a:solidFill>
                  <a:srgbClr val="FF0000"/>
                </a:solidFill>
                <a:ea typeface="ＭＳ Ｐゴシック" pitchFamily="-112" charset="-128"/>
                <a:sym typeface="Symbol" pitchFamily="18" charset="2"/>
              </a:rPr>
              <a:t></a:t>
            </a:r>
            <a:r>
              <a:rPr lang="en-US" altLang="ja-JP" sz="2400" dirty="0">
                <a:ea typeface="ＭＳ Ｐゴシック" pitchFamily="-112" charset="-128"/>
              </a:rPr>
              <a:t/>
            </a:r>
            <a:br>
              <a:rPr lang="en-US" altLang="ja-JP" sz="2400" dirty="0">
                <a:ea typeface="ＭＳ Ｐゴシック" pitchFamily="-112" charset="-128"/>
              </a:rPr>
            </a:br>
            <a:r>
              <a:rPr lang="en-US" altLang="ja-JP" sz="2400" b="1" dirty="0">
                <a:ea typeface="ＭＳ Ｐゴシック" pitchFamily="-112" charset="-128"/>
              </a:rPr>
              <a:t>	</a:t>
            </a:r>
            <a:r>
              <a:rPr lang="en-US" altLang="ja-JP" sz="2400" b="1" dirty="0">
                <a:solidFill>
                  <a:srgbClr val="FF0000"/>
                </a:solidFill>
                <a:ea typeface="ＭＳ Ｐゴシック" pitchFamily="-112" charset="-128"/>
                <a:sym typeface="Symbol" pitchFamily="18" charset="2"/>
              </a:rPr>
              <a:t></a:t>
            </a:r>
            <a:r>
              <a:rPr lang="en-US" altLang="ja-JP" sz="2400" b="1" dirty="0">
                <a:solidFill>
                  <a:srgbClr val="FF0000"/>
                </a:solidFill>
                <a:ea typeface="ＭＳ Ｐゴシック" pitchFamily="-112" charset="-128"/>
              </a:rPr>
              <a:t>(</a:t>
            </a:r>
            <a:r>
              <a:rPr lang="en-US" altLang="ja-JP" sz="2400" b="1" u="sng" dirty="0">
                <a:solidFill>
                  <a:srgbClr val="FF0000"/>
                </a:solidFill>
                <a:ea typeface="ＭＳ Ｐゴシック" pitchFamily="-112" charset="-128"/>
              </a:rPr>
              <a:t>X</a:t>
            </a:r>
            <a:r>
              <a:rPr lang="en-US" altLang="ja-JP" sz="2400" b="1" dirty="0">
                <a:solidFill>
                  <a:srgbClr val="FF0000"/>
                </a:solidFill>
                <a:ea typeface="ＭＳ Ｐゴシック" pitchFamily="-112" charset="-128"/>
              </a:rPr>
              <a:t>) = </a:t>
            </a:r>
            <a:r>
              <a:rPr lang="en-US" altLang="ja-JP" sz="2400" b="1" dirty="0">
                <a:solidFill>
                  <a:srgbClr val="FF0000"/>
                </a:solidFill>
                <a:ea typeface="ＭＳ Ｐゴシック" pitchFamily="-112" charset="-128"/>
                <a:sym typeface="Symbol" pitchFamily="18" charset="2"/>
              </a:rPr>
              <a:t></a:t>
            </a:r>
            <a:r>
              <a:rPr lang="en-US" altLang="ja-JP" sz="2400" b="1" i="1" baseline="-25000" dirty="0" err="1">
                <a:solidFill>
                  <a:srgbClr val="FF0000"/>
                </a:solidFill>
                <a:latin typeface="Arial" pitchFamily="34" charset="0"/>
                <a:ea typeface="ＭＳ Ｐゴシック" pitchFamily="-112" charset="-128"/>
              </a:rPr>
              <a:t>i</a:t>
            </a:r>
            <a:r>
              <a:rPr lang="en-US" altLang="ja-JP" sz="2400" b="1" i="1" baseline="-25000" dirty="0">
                <a:solidFill>
                  <a:srgbClr val="FF0000"/>
                </a:solidFill>
                <a:latin typeface="Arial" pitchFamily="34" charset="0"/>
                <a:ea typeface="ＭＳ Ｐゴシック" pitchFamily="-112" charset="-128"/>
              </a:rPr>
              <a:t>&lt;j</a:t>
            </a:r>
            <a:r>
              <a:rPr lang="en-US" altLang="ja-JP" sz="2400" b="1" i="1" baseline="-25000" dirty="0">
                <a:solidFill>
                  <a:srgbClr val="FF0000"/>
                </a:solidFill>
                <a:ea typeface="ＭＳ Ｐゴシック" pitchFamily="-112" charset="-128"/>
              </a:rPr>
              <a:t>=1</a:t>
            </a:r>
            <a:r>
              <a:rPr lang="en-US" altLang="ja-JP" sz="2400" b="1" i="1" baseline="30000" dirty="0">
                <a:solidFill>
                  <a:srgbClr val="FF0000"/>
                </a:solidFill>
                <a:ea typeface="ＭＳ Ｐゴシック" pitchFamily="-112" charset="-128"/>
              </a:rPr>
              <a:t>N</a:t>
            </a:r>
            <a:r>
              <a:rPr lang="en-US" altLang="ja-JP" sz="2400" b="1" i="1" dirty="0">
                <a:solidFill>
                  <a:srgbClr val="FF0000"/>
                </a:solidFill>
                <a:ea typeface="ＭＳ Ｐゴシック" pitchFamily="-112" charset="-128"/>
              </a:rPr>
              <a:t> </a:t>
            </a:r>
            <a:r>
              <a:rPr lang="en-US" altLang="ja-JP" sz="2400" b="1" dirty="0">
                <a:solidFill>
                  <a:srgbClr val="FF0000"/>
                </a:solidFill>
                <a:ea typeface="ＭＳ Ｐゴシック" pitchFamily="-112" charset="-128"/>
              </a:rPr>
              <a:t>weight(</a:t>
            </a:r>
            <a:r>
              <a:rPr lang="en-US" altLang="ja-JP" sz="2400" b="1" i="1" dirty="0" err="1">
                <a:solidFill>
                  <a:srgbClr val="FF0000"/>
                </a:solidFill>
                <a:ea typeface="ＭＳ Ｐゴシック" pitchFamily="-112" charset="-128"/>
              </a:rPr>
              <a:t>i,j</a:t>
            </a:r>
            <a:r>
              <a:rPr lang="en-US" altLang="ja-JP" sz="2400" b="1" dirty="0">
                <a:solidFill>
                  <a:srgbClr val="FF0000"/>
                </a:solidFill>
                <a:ea typeface="ＭＳ Ｐゴシック" pitchFamily="-112" charset="-128"/>
              </a:rPr>
              <a:t>)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b="1" dirty="0">
                <a:solidFill>
                  <a:srgbClr val="FF0000"/>
                </a:solidFill>
                <a:ea typeface="ＭＳ Ｐゴシック" pitchFamily="-112" charset="-128"/>
              </a:rPr>
              <a:t>- d(</a:t>
            </a:r>
            <a:r>
              <a:rPr lang="en-US" altLang="ja-JP" sz="2400" b="1" u="sng" dirty="0">
                <a:solidFill>
                  <a:srgbClr val="FF0000"/>
                </a:solidFill>
                <a:ea typeface="ＭＳ Ｐゴシック" pitchFamily="-112" charset="-128"/>
              </a:rPr>
              <a:t>X</a:t>
            </a:r>
            <a:r>
              <a:rPr lang="en-US" altLang="ja-JP" sz="2400" b="1" i="1" baseline="-25000" dirty="0">
                <a:solidFill>
                  <a:srgbClr val="FF0000"/>
                </a:solidFill>
                <a:ea typeface="ＭＳ Ｐゴシック" pitchFamily="-112" charset="-128"/>
              </a:rPr>
              <a:t>i </a:t>
            </a:r>
            <a:r>
              <a:rPr lang="en-US" altLang="ja-JP" sz="2400" b="1" i="1" dirty="0">
                <a:solidFill>
                  <a:srgbClr val="FF0000"/>
                </a:solidFill>
                <a:ea typeface="ＭＳ Ｐゴシック" pitchFamily="-112" charset="-128"/>
              </a:rPr>
              <a:t>, </a:t>
            </a:r>
            <a:r>
              <a:rPr lang="en-US" altLang="ja-JP" sz="2400" b="1" u="sng" dirty="0" err="1">
                <a:solidFill>
                  <a:srgbClr val="FF0000"/>
                </a:solidFill>
                <a:ea typeface="ＭＳ Ｐゴシック" pitchFamily="-112" charset="-128"/>
              </a:rPr>
              <a:t>X</a:t>
            </a:r>
            <a:r>
              <a:rPr lang="en-US" altLang="ja-JP" sz="2400" b="1" i="1" baseline="-25000" dirty="0" err="1">
                <a:solidFill>
                  <a:srgbClr val="FF0000"/>
                </a:solidFill>
                <a:ea typeface="ＭＳ Ｐゴシック" pitchFamily="-112" charset="-128"/>
              </a:rPr>
              <a:t>j</a:t>
            </a:r>
            <a:r>
              <a:rPr lang="en-US" altLang="ja-JP" sz="2400" b="1" dirty="0">
                <a:solidFill>
                  <a:srgbClr val="FF0000"/>
                </a:solidFill>
                <a:ea typeface="ＭＳ Ｐゴシック" pitchFamily="-112" charset="-128"/>
              </a:rPr>
              <a:t>))</a:t>
            </a:r>
            <a:r>
              <a:rPr lang="en-US" altLang="ja-JP" sz="2400" b="1" baseline="30000" dirty="0">
                <a:solidFill>
                  <a:srgbClr val="FF0000"/>
                </a:solidFill>
                <a:ea typeface="ＭＳ Ｐゴシック" pitchFamily="-112" charset="-128"/>
              </a:rPr>
              <a:t>2</a:t>
            </a:r>
            <a:r>
              <a:rPr lang="en-US" altLang="ja-JP" sz="2400" dirty="0">
                <a:solidFill>
                  <a:srgbClr val="FF0000"/>
                </a:solidFill>
                <a:ea typeface="ＭＳ Ｐゴシック" pitchFamily="-112" charset="-128"/>
              </a:rPr>
              <a:t> </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dirty="0"/>
          </a:p>
        </p:txBody>
      </p:sp>
      <p:sp>
        <p:nvSpPr>
          <p:cNvPr id="5" name="Date Placeholder 4"/>
          <p:cNvSpPr>
            <a:spLocks noGrp="1"/>
          </p:cNvSpPr>
          <p:nvPr>
            <p:ph type="dt" sz="half" idx="10"/>
          </p:nvPr>
        </p:nvSpPr>
        <p:spPr/>
        <p:txBody>
          <a:bodyPr/>
          <a:lstStyle/>
          <a:p>
            <a:fld id="{DBCB2C20-2CE3-4685-A5A5-E12A7C35BF35}" type="datetime1">
              <a:rPr lang="en-US" smtClean="0">
                <a:solidFill>
                  <a:prstClr val="black">
                    <a:tint val="75000"/>
                  </a:prstClr>
                </a:solidFill>
              </a:rPr>
              <a:t>12/3/2015</a:t>
            </a:fld>
            <a:endParaRPr lang="en-US" dirty="0">
              <a:solidFill>
                <a:prstClr val="black">
                  <a:tint val="75000"/>
                </a:prstClr>
              </a:solidFill>
            </a:endParaRPr>
          </a:p>
        </p:txBody>
      </p:sp>
    </p:spTree>
    <p:extLst>
      <p:ext uri="{BB962C8B-B14F-4D97-AF65-F5344CB8AC3E}">
        <p14:creationId xmlns:p14="http://schemas.microsoft.com/office/powerpoint/2010/main" val="40848994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685800"/>
          </a:xfrm>
        </p:spPr>
        <p:txBody>
          <a:bodyPr>
            <a:normAutofit fontScale="90000"/>
          </a:bodyPr>
          <a:lstStyle/>
          <a:p>
            <a:r>
              <a:rPr lang="en-US" b="1" dirty="0" smtClean="0"/>
              <a:t>Remarks on Parallelism I</a:t>
            </a:r>
            <a:endParaRPr lang="en-US" b="1" dirty="0"/>
          </a:p>
        </p:txBody>
      </p:sp>
      <p:sp>
        <p:nvSpPr>
          <p:cNvPr id="3" name="Content Placeholder 2"/>
          <p:cNvSpPr>
            <a:spLocks noGrp="1"/>
          </p:cNvSpPr>
          <p:nvPr>
            <p:ph idx="1"/>
          </p:nvPr>
        </p:nvSpPr>
        <p:spPr>
          <a:xfrm>
            <a:off x="0" y="615461"/>
            <a:ext cx="9042400" cy="6374423"/>
          </a:xfrm>
        </p:spPr>
        <p:txBody>
          <a:bodyPr>
            <a:normAutofit fontScale="92500" lnSpcReduction="10000"/>
          </a:bodyPr>
          <a:lstStyle/>
          <a:p>
            <a:r>
              <a:rPr lang="en-US" sz="2800" dirty="0" smtClean="0"/>
              <a:t>Maximum </a:t>
            </a:r>
            <a:r>
              <a:rPr lang="en-US" sz="2800" dirty="0"/>
              <a:t>Likelihood or </a:t>
            </a:r>
            <a:r>
              <a:rPr lang="en-US" sz="2800" dirty="0">
                <a:sym typeface="Symbol" panose="05050102010706020507" pitchFamily="18" charset="2"/>
              </a:rPr>
              <a:t></a:t>
            </a:r>
            <a:r>
              <a:rPr lang="en-US" sz="2800" baseline="30000" dirty="0">
                <a:sym typeface="Symbol" panose="05050102010706020507" pitchFamily="18" charset="2"/>
              </a:rPr>
              <a:t>2</a:t>
            </a:r>
            <a:r>
              <a:rPr lang="en-US" sz="2800" dirty="0">
                <a:sym typeface="Symbol" panose="05050102010706020507" pitchFamily="18" charset="2"/>
              </a:rPr>
              <a:t> both lead to </a:t>
            </a:r>
            <a:r>
              <a:rPr lang="en-US" sz="2800" dirty="0" smtClean="0">
                <a:sym typeface="Symbol" panose="05050102010706020507" pitchFamily="18" charset="2"/>
              </a:rPr>
              <a:t>objective functions </a:t>
            </a:r>
            <a:r>
              <a:rPr lang="en-US" sz="2800" dirty="0">
                <a:sym typeface="Symbol" panose="05050102010706020507" pitchFamily="18" charset="2"/>
              </a:rPr>
              <a:t>like</a:t>
            </a:r>
          </a:p>
          <a:p>
            <a:r>
              <a:rPr lang="en-US" sz="2800" b="1" dirty="0" smtClean="0">
                <a:solidFill>
                  <a:srgbClr val="FF0000"/>
                </a:solidFill>
                <a:sym typeface="Symbol" panose="05050102010706020507" pitchFamily="18" charset="2"/>
              </a:rPr>
              <a:t>Minimize sum </a:t>
            </a:r>
            <a:r>
              <a:rPr lang="en-US" sz="2800" b="1" dirty="0">
                <a:solidFill>
                  <a:srgbClr val="FF0000"/>
                </a:solidFill>
                <a:latin typeface="Arial" pitchFamily="34" charset="0"/>
                <a:cs typeface="Arial" pitchFamily="34" charset="0"/>
                <a:sym typeface="Symbol"/>
              </a:rPr>
              <a:t></a:t>
            </a:r>
            <a:r>
              <a:rPr lang="en-US" sz="2800" b="1" i="1" baseline="-25000" dirty="0">
                <a:solidFill>
                  <a:srgbClr val="FF0000"/>
                </a:solidFill>
                <a:latin typeface="Arial" pitchFamily="34" charset="0"/>
                <a:cs typeface="Arial" pitchFamily="34" charset="0"/>
                <a:sym typeface="Symbol"/>
              </a:rPr>
              <a:t>items</a:t>
            </a:r>
            <a:r>
              <a:rPr lang="en-US" sz="2800" b="1" baseline="-25000" dirty="0">
                <a:solidFill>
                  <a:srgbClr val="FF0000"/>
                </a:solidFill>
                <a:latin typeface="Arial" pitchFamily="34" charset="0"/>
                <a:cs typeface="Arial" pitchFamily="34" charset="0"/>
              </a:rPr>
              <a:t>=1</a:t>
            </a:r>
            <a:r>
              <a:rPr lang="en-US" sz="2800" b="1" baseline="30000" dirty="0">
                <a:solidFill>
                  <a:srgbClr val="FF0000"/>
                </a:solidFill>
                <a:latin typeface="Arial" pitchFamily="34" charset="0"/>
                <a:cs typeface="Arial" pitchFamily="34" charset="0"/>
              </a:rPr>
              <a:t>N</a:t>
            </a:r>
            <a:r>
              <a:rPr lang="en-US" sz="2800" b="1" dirty="0">
                <a:solidFill>
                  <a:srgbClr val="FF0000"/>
                </a:solidFill>
                <a:latin typeface="Arial" pitchFamily="34" charset="0"/>
                <a:cs typeface="Arial" pitchFamily="34" charset="0"/>
              </a:rPr>
              <a:t> </a:t>
            </a:r>
            <a:r>
              <a:rPr lang="en-US" sz="2400" b="1" dirty="0">
                <a:solidFill>
                  <a:srgbClr val="FF0000"/>
                </a:solidFill>
                <a:latin typeface="Arial" pitchFamily="34" charset="0"/>
                <a:cs typeface="Arial" pitchFamily="34" charset="0"/>
              </a:rPr>
              <a:t>(Positive nonlinear function of unknown parameters for </a:t>
            </a:r>
            <a:r>
              <a:rPr lang="en-US" sz="2400" b="1" dirty="0" smtClean="0">
                <a:solidFill>
                  <a:srgbClr val="FF0000"/>
                </a:solidFill>
                <a:latin typeface="Arial" pitchFamily="34" charset="0"/>
                <a:cs typeface="Arial" pitchFamily="34" charset="0"/>
              </a:rPr>
              <a:t>item </a:t>
            </a:r>
            <a:r>
              <a:rPr lang="en-US" sz="2400" b="1" i="1" dirty="0" err="1">
                <a:solidFill>
                  <a:srgbClr val="FF0000"/>
                </a:solidFill>
                <a:latin typeface="Arial" pitchFamily="34" charset="0"/>
                <a:cs typeface="Arial" pitchFamily="34" charset="0"/>
              </a:rPr>
              <a:t>i</a:t>
            </a:r>
            <a:r>
              <a:rPr lang="en-US" sz="2400" b="1" dirty="0">
                <a:solidFill>
                  <a:srgbClr val="FF0000"/>
                </a:solidFill>
                <a:latin typeface="Arial" pitchFamily="34" charset="0"/>
                <a:cs typeface="Arial" pitchFamily="34" charset="0"/>
              </a:rPr>
              <a:t>)</a:t>
            </a:r>
            <a:endParaRPr lang="en-US" sz="2400" b="1" dirty="0">
              <a:solidFill>
                <a:srgbClr val="FF0000"/>
              </a:solidFill>
            </a:endParaRPr>
          </a:p>
          <a:p>
            <a:r>
              <a:rPr lang="en-US" sz="2800" dirty="0" smtClean="0"/>
              <a:t>Typically decompose items </a:t>
            </a:r>
            <a:r>
              <a:rPr lang="en-US" sz="2800" dirty="0" err="1" smtClean="0"/>
              <a:t>i</a:t>
            </a:r>
            <a:r>
              <a:rPr lang="en-US" sz="2800" dirty="0" smtClean="0"/>
              <a:t> and parallelize over both </a:t>
            </a:r>
            <a:r>
              <a:rPr lang="en-US" sz="2800" dirty="0" err="1" smtClean="0"/>
              <a:t>i</a:t>
            </a:r>
            <a:r>
              <a:rPr lang="en-US" sz="2800" dirty="0" smtClean="0"/>
              <a:t> and parameters to be determined</a:t>
            </a:r>
          </a:p>
          <a:p>
            <a:r>
              <a:rPr lang="en-US" sz="2800" dirty="0" smtClean="0"/>
              <a:t>Solve iteratively with (clever) first or second order approximation to shift in objective function</a:t>
            </a:r>
          </a:p>
          <a:p>
            <a:pPr lvl="1"/>
            <a:r>
              <a:rPr lang="en-US" sz="2400" dirty="0" smtClean="0"/>
              <a:t>Sometimes steepest descent direction; sometimes Newton</a:t>
            </a:r>
          </a:p>
          <a:p>
            <a:pPr lvl="1"/>
            <a:r>
              <a:rPr lang="en-US" sz="2400" dirty="0" smtClean="0"/>
              <a:t>Have classic Expectation Maximization structure</a:t>
            </a:r>
          </a:p>
          <a:p>
            <a:pPr lvl="1"/>
            <a:r>
              <a:rPr lang="en-US" sz="2400" b="1" dirty="0"/>
              <a:t>Steepest descent shift is sum over shift calculated from each </a:t>
            </a:r>
            <a:r>
              <a:rPr lang="en-US" sz="2400" b="1" dirty="0" smtClean="0"/>
              <a:t>point</a:t>
            </a:r>
          </a:p>
          <a:p>
            <a:pPr marL="342900" lvl="1" indent="-342900">
              <a:buFont typeface="Arial"/>
              <a:buChar char="•"/>
            </a:pPr>
            <a:r>
              <a:rPr lang="en-US" dirty="0"/>
              <a:t>Classic method – take all (millions) of items in data set and move full distance</a:t>
            </a:r>
          </a:p>
          <a:p>
            <a:pPr lvl="1"/>
            <a:r>
              <a:rPr lang="en-US" sz="2400" dirty="0" smtClean="0"/>
              <a:t>Stochastic Gradient Descent SGD – take randomly a few hundred of items in data set and calculate shifts over these and move a tiny distance</a:t>
            </a:r>
          </a:p>
          <a:p>
            <a:pPr lvl="1"/>
            <a:r>
              <a:rPr lang="en-US" sz="2400" dirty="0" smtClean="0"/>
              <a:t>SGD cannot parallelize over items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dirty="0"/>
          </a:p>
        </p:txBody>
      </p:sp>
      <p:sp>
        <p:nvSpPr>
          <p:cNvPr id="5" name="Date Placeholder 4"/>
          <p:cNvSpPr>
            <a:spLocks noGrp="1"/>
          </p:cNvSpPr>
          <p:nvPr>
            <p:ph type="dt" sz="half" idx="10"/>
          </p:nvPr>
        </p:nvSpPr>
        <p:spPr/>
        <p:txBody>
          <a:bodyPr/>
          <a:lstStyle/>
          <a:p>
            <a:fld id="{4C8E64D7-9BBE-48BA-B348-991B56F434CF}"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2742336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a:t>Remarks </a:t>
            </a:r>
            <a:r>
              <a:rPr lang="en-US" b="1" dirty="0" smtClean="0"/>
              <a:t>on </a:t>
            </a:r>
            <a:r>
              <a:rPr lang="en-US" b="1" dirty="0"/>
              <a:t>Parallelism </a:t>
            </a:r>
            <a:r>
              <a:rPr lang="en-US" b="1" dirty="0" smtClean="0"/>
              <a:t>II</a:t>
            </a:r>
            <a:endParaRPr lang="en-US" b="1" dirty="0"/>
          </a:p>
        </p:txBody>
      </p:sp>
      <p:sp>
        <p:nvSpPr>
          <p:cNvPr id="3" name="Content Placeholder 2"/>
          <p:cNvSpPr>
            <a:spLocks noGrp="1"/>
          </p:cNvSpPr>
          <p:nvPr>
            <p:ph idx="1"/>
          </p:nvPr>
        </p:nvSpPr>
        <p:spPr>
          <a:xfrm>
            <a:off x="0" y="760413"/>
            <a:ext cx="9144000" cy="6097587"/>
          </a:xfrm>
        </p:spPr>
        <p:txBody>
          <a:bodyPr>
            <a:normAutofit lnSpcReduction="10000"/>
          </a:bodyPr>
          <a:lstStyle/>
          <a:p>
            <a:r>
              <a:rPr lang="en-US" sz="2400" dirty="0" smtClean="0"/>
              <a:t>Need to cover </a:t>
            </a:r>
            <a:r>
              <a:rPr lang="en-US" sz="2400" dirty="0"/>
              <a:t>non </a:t>
            </a:r>
            <a:r>
              <a:rPr lang="en-US" sz="2400" b="1" dirty="0"/>
              <a:t>vector </a:t>
            </a:r>
            <a:r>
              <a:rPr lang="en-US" sz="2400" b="1" dirty="0" err="1"/>
              <a:t>semimetric</a:t>
            </a:r>
            <a:r>
              <a:rPr lang="en-US" sz="2400" b="1" dirty="0"/>
              <a:t> </a:t>
            </a:r>
            <a:r>
              <a:rPr lang="en-US" sz="2400" dirty="0" smtClean="0"/>
              <a:t>and </a:t>
            </a:r>
            <a:r>
              <a:rPr lang="en-US" sz="2400" b="1" dirty="0" smtClean="0"/>
              <a:t>vector spaces </a:t>
            </a:r>
            <a:r>
              <a:rPr lang="en-US" sz="2400" dirty="0" smtClean="0"/>
              <a:t>for clustering and dimension reduction (N points in space)</a:t>
            </a:r>
          </a:p>
          <a:p>
            <a:r>
              <a:rPr lang="en-US" sz="2400" b="1" dirty="0" err="1"/>
              <a:t>Semimetric</a:t>
            </a:r>
            <a:r>
              <a:rPr lang="en-US" sz="2400" b="1" dirty="0"/>
              <a:t> spaces </a:t>
            </a:r>
            <a:r>
              <a:rPr lang="en-US" sz="2400" dirty="0"/>
              <a:t>just have pairwise distances defined between points in space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p>
          <a:p>
            <a:r>
              <a:rPr lang="en-US" sz="2400" dirty="0" smtClean="0"/>
              <a:t>MDS </a:t>
            </a:r>
            <a:r>
              <a:rPr lang="en-US" sz="2400" dirty="0"/>
              <a:t>Minimizes </a:t>
            </a:r>
            <a:r>
              <a:rPr lang="en-US" altLang="ja-JP" sz="2400" dirty="0">
                <a:ea typeface="ＭＳ Ｐゴシック" pitchFamily="-112" charset="-128"/>
              </a:rPr>
              <a:t>Stress </a:t>
            </a:r>
            <a:r>
              <a:rPr lang="en-US" altLang="ja-JP" sz="2400" dirty="0" smtClean="0">
                <a:ea typeface="ＭＳ Ｐゴシック" pitchFamily="-112" charset="-128"/>
              </a:rPr>
              <a:t>and illustrates this</a:t>
            </a:r>
            <a:r>
              <a:rPr lang="en-US" altLang="ja-JP" sz="2400" dirty="0">
                <a:ea typeface="ＭＳ Ｐゴシック" pitchFamily="-112" charset="-128"/>
              </a:rPr>
              <a:t/>
            </a:r>
            <a:br>
              <a:rPr lang="en-US" altLang="ja-JP" sz="2400" dirty="0">
                <a:ea typeface="ＭＳ Ｐゴシック" pitchFamily="-112" charset="-128"/>
              </a:rPr>
            </a:br>
            <a:r>
              <a:rPr lang="en-US" altLang="ja-JP" sz="2400" b="1" dirty="0">
                <a:ea typeface="ＭＳ Ｐゴシック" pitchFamily="-112" charset="-128"/>
              </a:rPr>
              <a:t>	</a:t>
            </a:r>
            <a:r>
              <a:rPr lang="en-US" altLang="ja-JP" sz="2400" b="1" dirty="0">
                <a:solidFill>
                  <a:srgbClr val="FF0000"/>
                </a:solidFill>
                <a:ea typeface="ＭＳ Ｐゴシック" pitchFamily="-112" charset="-128"/>
                <a:sym typeface="Symbol" pitchFamily="18" charset="2"/>
              </a:rPr>
              <a:t></a:t>
            </a:r>
            <a:r>
              <a:rPr lang="en-US" altLang="ja-JP" sz="2400" b="1" dirty="0">
                <a:solidFill>
                  <a:srgbClr val="FF0000"/>
                </a:solidFill>
                <a:ea typeface="ＭＳ Ｐゴシック" pitchFamily="-112" charset="-128"/>
              </a:rPr>
              <a:t>(</a:t>
            </a:r>
            <a:r>
              <a:rPr lang="en-US" altLang="ja-JP" sz="2400" b="1" u="sng" dirty="0">
                <a:solidFill>
                  <a:srgbClr val="FF0000"/>
                </a:solidFill>
                <a:ea typeface="ＭＳ Ｐゴシック" pitchFamily="-112" charset="-128"/>
              </a:rPr>
              <a:t>X</a:t>
            </a:r>
            <a:r>
              <a:rPr lang="en-US" altLang="ja-JP" sz="2400" b="1" dirty="0">
                <a:solidFill>
                  <a:srgbClr val="FF0000"/>
                </a:solidFill>
                <a:ea typeface="ＭＳ Ｐゴシック" pitchFamily="-112" charset="-128"/>
              </a:rPr>
              <a:t>) = </a:t>
            </a:r>
            <a:r>
              <a:rPr lang="en-US" altLang="ja-JP" sz="2400" b="1" dirty="0">
                <a:solidFill>
                  <a:srgbClr val="FF0000"/>
                </a:solidFill>
                <a:ea typeface="ＭＳ Ｐゴシック" pitchFamily="-112" charset="-128"/>
                <a:sym typeface="Symbol" pitchFamily="18" charset="2"/>
              </a:rPr>
              <a:t></a:t>
            </a:r>
            <a:r>
              <a:rPr lang="en-US" altLang="ja-JP" sz="2400" b="1" i="1" baseline="-25000" dirty="0" err="1">
                <a:solidFill>
                  <a:srgbClr val="FF0000"/>
                </a:solidFill>
                <a:latin typeface="Arial" pitchFamily="34" charset="0"/>
                <a:ea typeface="ＭＳ Ｐゴシック" pitchFamily="-112" charset="-128"/>
              </a:rPr>
              <a:t>i</a:t>
            </a:r>
            <a:r>
              <a:rPr lang="en-US" altLang="ja-JP" sz="2400" b="1" i="1" baseline="-25000" dirty="0">
                <a:solidFill>
                  <a:srgbClr val="FF0000"/>
                </a:solidFill>
                <a:latin typeface="Arial" pitchFamily="34" charset="0"/>
                <a:ea typeface="ＭＳ Ｐゴシック" pitchFamily="-112" charset="-128"/>
              </a:rPr>
              <a:t>&lt;j</a:t>
            </a:r>
            <a:r>
              <a:rPr lang="en-US" altLang="ja-JP" sz="2400" b="1" i="1" baseline="-25000" dirty="0">
                <a:solidFill>
                  <a:srgbClr val="FF0000"/>
                </a:solidFill>
                <a:ea typeface="ＭＳ Ｐゴシック" pitchFamily="-112" charset="-128"/>
              </a:rPr>
              <a:t>=1</a:t>
            </a:r>
            <a:r>
              <a:rPr lang="en-US" altLang="ja-JP" sz="2400" b="1" i="1" baseline="30000" dirty="0">
                <a:solidFill>
                  <a:srgbClr val="FF0000"/>
                </a:solidFill>
                <a:ea typeface="ＭＳ Ｐゴシック" pitchFamily="-112" charset="-128"/>
              </a:rPr>
              <a:t>N</a:t>
            </a:r>
            <a:r>
              <a:rPr lang="en-US" altLang="ja-JP" sz="2400" b="1" i="1" dirty="0">
                <a:solidFill>
                  <a:srgbClr val="FF0000"/>
                </a:solidFill>
                <a:ea typeface="ＭＳ Ｐゴシック" pitchFamily="-112" charset="-128"/>
              </a:rPr>
              <a:t> </a:t>
            </a:r>
            <a:r>
              <a:rPr lang="en-US" altLang="ja-JP" sz="2400" b="1" dirty="0">
                <a:solidFill>
                  <a:srgbClr val="FF0000"/>
                </a:solidFill>
                <a:ea typeface="ＭＳ Ｐゴシック" pitchFamily="-112" charset="-128"/>
              </a:rPr>
              <a:t>weight(</a:t>
            </a:r>
            <a:r>
              <a:rPr lang="en-US" altLang="ja-JP" sz="2400" b="1" i="1" dirty="0" err="1">
                <a:solidFill>
                  <a:srgbClr val="FF0000"/>
                </a:solidFill>
                <a:ea typeface="ＭＳ Ｐゴシック" pitchFamily="-112" charset="-128"/>
              </a:rPr>
              <a:t>i,j</a:t>
            </a:r>
            <a:r>
              <a:rPr lang="en-US" altLang="ja-JP" sz="2400" b="1" dirty="0">
                <a:solidFill>
                  <a:srgbClr val="FF0000"/>
                </a:solidFill>
                <a:ea typeface="ＭＳ Ｐゴシック" pitchFamily="-112" charset="-128"/>
              </a:rPr>
              <a:t>)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b="1" dirty="0">
                <a:solidFill>
                  <a:srgbClr val="FF0000"/>
                </a:solidFill>
                <a:ea typeface="ＭＳ Ｐゴシック" pitchFamily="-112" charset="-128"/>
              </a:rPr>
              <a:t>- d(</a:t>
            </a:r>
            <a:r>
              <a:rPr lang="en-US" altLang="ja-JP" sz="2400" b="1" u="sng" dirty="0">
                <a:solidFill>
                  <a:srgbClr val="FF0000"/>
                </a:solidFill>
                <a:ea typeface="ＭＳ Ｐゴシック" pitchFamily="-112" charset="-128"/>
              </a:rPr>
              <a:t>X</a:t>
            </a:r>
            <a:r>
              <a:rPr lang="en-US" altLang="ja-JP" sz="2400" b="1" i="1" baseline="-25000" dirty="0">
                <a:solidFill>
                  <a:srgbClr val="FF0000"/>
                </a:solidFill>
                <a:ea typeface="ＭＳ Ｐゴシック" pitchFamily="-112" charset="-128"/>
              </a:rPr>
              <a:t>i </a:t>
            </a:r>
            <a:r>
              <a:rPr lang="en-US" altLang="ja-JP" sz="2400" b="1" i="1" dirty="0">
                <a:solidFill>
                  <a:srgbClr val="FF0000"/>
                </a:solidFill>
                <a:ea typeface="ＭＳ Ｐゴシック" pitchFamily="-112" charset="-128"/>
              </a:rPr>
              <a:t>, </a:t>
            </a:r>
            <a:r>
              <a:rPr lang="en-US" altLang="ja-JP" sz="2400" b="1" u="sng" dirty="0" err="1">
                <a:solidFill>
                  <a:srgbClr val="FF0000"/>
                </a:solidFill>
                <a:ea typeface="ＭＳ Ｐゴシック" pitchFamily="-112" charset="-128"/>
              </a:rPr>
              <a:t>X</a:t>
            </a:r>
            <a:r>
              <a:rPr lang="en-US" altLang="ja-JP" sz="2400" b="1" i="1" baseline="-25000" dirty="0" err="1">
                <a:solidFill>
                  <a:srgbClr val="FF0000"/>
                </a:solidFill>
                <a:ea typeface="ＭＳ Ｐゴシック" pitchFamily="-112" charset="-128"/>
              </a:rPr>
              <a:t>j</a:t>
            </a:r>
            <a:r>
              <a:rPr lang="en-US" altLang="ja-JP" sz="2400" b="1" dirty="0">
                <a:solidFill>
                  <a:srgbClr val="FF0000"/>
                </a:solidFill>
                <a:ea typeface="ＭＳ Ｐゴシック" pitchFamily="-112" charset="-128"/>
              </a:rPr>
              <a:t>))</a:t>
            </a:r>
            <a:r>
              <a:rPr lang="en-US" altLang="ja-JP" sz="2400" b="1" baseline="30000" dirty="0">
                <a:solidFill>
                  <a:srgbClr val="FF0000"/>
                </a:solidFill>
                <a:ea typeface="ＭＳ Ｐゴシック" pitchFamily="-112" charset="-128"/>
              </a:rPr>
              <a:t>2</a:t>
            </a:r>
            <a:r>
              <a:rPr lang="en-US" altLang="ja-JP" sz="2400" dirty="0">
                <a:solidFill>
                  <a:srgbClr val="FF0000"/>
                </a:solidFill>
                <a:ea typeface="ＭＳ Ｐゴシック" pitchFamily="-112" charset="-128"/>
              </a:rPr>
              <a:t> </a:t>
            </a:r>
            <a:endParaRPr lang="en-US" sz="2400" dirty="0"/>
          </a:p>
          <a:p>
            <a:r>
              <a:rPr lang="en-US" sz="2400" b="1" dirty="0" smtClean="0"/>
              <a:t>Vector spaces </a:t>
            </a:r>
            <a:r>
              <a:rPr lang="en-US" sz="2400" dirty="0" smtClean="0"/>
              <a:t>have Euclidean distance and scalar products</a:t>
            </a:r>
          </a:p>
          <a:p>
            <a:pPr lvl="1"/>
            <a:r>
              <a:rPr lang="en-US" sz="2000" dirty="0" smtClean="0"/>
              <a:t>Algorithms can be O(N) and these are best for clustering but for MDS O(N) methods may not be best as obvious objective function O(N</a:t>
            </a:r>
            <a:r>
              <a:rPr lang="en-US" sz="2000" baseline="30000" dirty="0" smtClean="0"/>
              <a:t>2</a:t>
            </a:r>
            <a:r>
              <a:rPr lang="en-US" sz="2000" dirty="0" smtClean="0"/>
              <a:t>)</a:t>
            </a:r>
          </a:p>
          <a:p>
            <a:pPr lvl="1"/>
            <a:r>
              <a:rPr lang="en-US" sz="2000" b="1" dirty="0" smtClean="0"/>
              <a:t>Important new algorithms needed to define O(N) versions of current O(N</a:t>
            </a:r>
            <a:r>
              <a:rPr lang="en-US" sz="2000" b="1" baseline="30000" dirty="0" smtClean="0"/>
              <a:t>2</a:t>
            </a:r>
            <a:r>
              <a:rPr lang="en-US" sz="2000" b="1" dirty="0" smtClean="0"/>
              <a:t>) </a:t>
            </a:r>
            <a:r>
              <a:rPr lang="en-US" sz="2000" dirty="0" smtClean="0"/>
              <a:t>– “must” work intuitively and shown in principle</a:t>
            </a:r>
          </a:p>
          <a:p>
            <a:r>
              <a:rPr lang="en-US" sz="2400" dirty="0" smtClean="0"/>
              <a:t>Note matrix solvers often use </a:t>
            </a:r>
            <a:r>
              <a:rPr lang="en-US" sz="2400" b="1" dirty="0" smtClean="0"/>
              <a:t>conjugate gradient </a:t>
            </a:r>
            <a:r>
              <a:rPr lang="en-US" sz="2400" dirty="0" smtClean="0"/>
              <a:t>– converges in 5-100 iterations – a big gain for matrix with a million rows. This removes factor of N in time complexity</a:t>
            </a:r>
          </a:p>
          <a:p>
            <a:r>
              <a:rPr lang="en-US" sz="2400" dirty="0" smtClean="0"/>
              <a:t>Ratio of #clusters to #points important; </a:t>
            </a:r>
            <a:r>
              <a:rPr lang="en-US" sz="2400" b="1" dirty="0" smtClean="0"/>
              <a:t>new clustering ideas if ratio &gt;~ 0.1 </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41</a:t>
            </a:fld>
            <a:endParaRPr lang="en-US" dirty="0"/>
          </a:p>
        </p:txBody>
      </p:sp>
      <p:sp>
        <p:nvSpPr>
          <p:cNvPr id="5" name="Date Placeholder 4"/>
          <p:cNvSpPr>
            <a:spLocks noGrp="1"/>
          </p:cNvSpPr>
          <p:nvPr>
            <p:ph type="dt" sz="half" idx="10"/>
          </p:nvPr>
        </p:nvSpPr>
        <p:spPr/>
        <p:txBody>
          <a:bodyPr/>
          <a:lstStyle/>
          <a:p>
            <a:fld id="{22CD23BD-4AD8-4D0F-90B5-4501F2DA25CF}"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1554044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
            <a:ext cx="8229600" cy="838200"/>
          </a:xfrm>
        </p:spPr>
        <p:txBody>
          <a:bodyPr/>
          <a:lstStyle/>
          <a:p>
            <a:r>
              <a:rPr lang="en-US" b="1" dirty="0" smtClean="0"/>
              <a:t>Problem Structure</a:t>
            </a:r>
            <a:endParaRPr lang="en-US" b="1" dirty="0"/>
          </a:p>
        </p:txBody>
      </p:sp>
      <p:sp>
        <p:nvSpPr>
          <p:cNvPr id="3" name="Content Placeholder 2"/>
          <p:cNvSpPr>
            <a:spLocks noGrp="1"/>
          </p:cNvSpPr>
          <p:nvPr>
            <p:ph idx="1"/>
          </p:nvPr>
        </p:nvSpPr>
        <p:spPr>
          <a:xfrm>
            <a:off x="0" y="773176"/>
            <a:ext cx="9058656" cy="6084824"/>
          </a:xfrm>
        </p:spPr>
        <p:txBody>
          <a:bodyPr>
            <a:noAutofit/>
          </a:bodyPr>
          <a:lstStyle/>
          <a:p>
            <a:r>
              <a:rPr lang="en-US" sz="2400" dirty="0" smtClean="0"/>
              <a:t>Note learning networks have huge number of parameters (11 billion in Stanford work) so that inconceivable to look at second derivative</a:t>
            </a:r>
          </a:p>
          <a:p>
            <a:r>
              <a:rPr lang="en-US" sz="2400" dirty="0" smtClean="0"/>
              <a:t>Clustering and MDS have lots of parameters but can be practical to look at second derivative and use Newton’s method to minimize</a:t>
            </a:r>
          </a:p>
          <a:p>
            <a:r>
              <a:rPr lang="en-US" sz="2400" dirty="0" smtClean="0"/>
              <a:t>Parameters are determined in distributed fashion but are typically needed globally </a:t>
            </a:r>
          </a:p>
          <a:p>
            <a:pPr lvl="1"/>
            <a:r>
              <a:rPr lang="en-US" sz="2000" dirty="0" smtClean="0"/>
              <a:t>MPI use broadcast and “</a:t>
            </a:r>
            <a:r>
              <a:rPr lang="en-US" sz="2000" dirty="0" err="1" smtClean="0"/>
              <a:t>AllCollectives</a:t>
            </a:r>
            <a:r>
              <a:rPr lang="en-US" sz="2000" dirty="0" smtClean="0"/>
              <a:t>” implying Map-Collective is a useful programming model</a:t>
            </a:r>
          </a:p>
          <a:p>
            <a:pPr lvl="1"/>
            <a:r>
              <a:rPr lang="en-US" sz="2000" dirty="0" smtClean="0"/>
              <a:t>AI community: use parameter server and access as needed. Non-optimal?</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42</a:t>
            </a:fld>
            <a:endParaRPr lang="en-US">
              <a:solidFill>
                <a:prstClr val="black">
                  <a:tint val="75000"/>
                </a:prstClr>
              </a:solidFill>
            </a:endParaRPr>
          </a:p>
        </p:txBody>
      </p:sp>
      <p:sp>
        <p:nvSpPr>
          <p:cNvPr id="5" name="Date Placeholder 4"/>
          <p:cNvSpPr>
            <a:spLocks noGrp="1"/>
          </p:cNvSpPr>
          <p:nvPr>
            <p:ph type="dt" sz="half" idx="10"/>
          </p:nvPr>
        </p:nvSpPr>
        <p:spPr/>
        <p:txBody>
          <a:bodyPr/>
          <a:lstStyle/>
          <a:p>
            <a:fld id="{00B3B5C5-0725-4F8C-8C35-9E59112A8922}" type="datetime1">
              <a:rPr lang="en-US" smtClean="0">
                <a:solidFill>
                  <a:prstClr val="black">
                    <a:tint val="75000"/>
                  </a:prstClr>
                </a:solidFill>
              </a:rPr>
              <a:t>12/3/2015</a:t>
            </a:fld>
            <a:endParaRPr lang="en-US">
              <a:solidFill>
                <a:prstClr val="black">
                  <a:tint val="75000"/>
                </a:prstClr>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52227"/>
            <a:ext cx="9144000" cy="2369248"/>
          </a:xfrm>
          <a:prstGeom prst="rect">
            <a:avLst/>
          </a:prstGeom>
          <a:noFill/>
          <a:ln>
            <a:noFill/>
          </a:ln>
        </p:spPr>
      </p:pic>
    </p:spTree>
    <p:extLst>
      <p:ext uri="{BB962C8B-B14F-4D97-AF65-F5344CB8AC3E}">
        <p14:creationId xmlns:p14="http://schemas.microsoft.com/office/powerpoint/2010/main" val="2658061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MDS in more detail</a:t>
            </a:r>
            <a:endParaRPr lang="en-US" b="1" dirty="0"/>
          </a:p>
        </p:txBody>
      </p:sp>
      <p:sp>
        <p:nvSpPr>
          <p:cNvPr id="2" name="Subtitle 1"/>
          <p:cNvSpPr>
            <a:spLocks noGrp="1"/>
          </p:cNvSpPr>
          <p:nvPr>
            <p:ph type="subTitle" idx="1"/>
          </p:nvPr>
        </p:nvSpPr>
        <p:spPr/>
        <p:txBody>
          <a:bodyPr>
            <a:normAutofit/>
          </a:bodyPr>
          <a:lstStyle/>
          <a:p>
            <a:endParaRPr lang="en-US" dirty="0">
              <a:solidFill>
                <a:schemeClr val="tx1">
                  <a:lumMod val="75000"/>
                  <a:lumOff val="25000"/>
                </a:schemeClr>
              </a:solidFill>
            </a:endParaRPr>
          </a:p>
        </p:txBody>
      </p:sp>
      <p:sp>
        <p:nvSpPr>
          <p:cNvPr id="3" name="Date Placeholder 2"/>
          <p:cNvSpPr>
            <a:spLocks noGrp="1"/>
          </p:cNvSpPr>
          <p:nvPr>
            <p:ph type="dt" sz="half" idx="10"/>
          </p:nvPr>
        </p:nvSpPr>
        <p:spPr/>
        <p:txBody>
          <a:bodyPr/>
          <a:lstStyle/>
          <a:p>
            <a:fld id="{30F6B72B-D91F-4986-929D-3661CE640B76}" type="datetime1">
              <a:rPr lang="en-US" smtClean="0">
                <a:solidFill>
                  <a:prstClr val="black">
                    <a:tint val="75000"/>
                  </a:prstClr>
                </a:solidFill>
              </a:rPr>
              <a:t>12/3/2015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3717199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Timing of WDA SMACOF</a:t>
            </a:r>
            <a:endParaRPr lang="en-US" b="1" dirty="0"/>
          </a:p>
        </p:txBody>
      </p:sp>
      <p:sp>
        <p:nvSpPr>
          <p:cNvPr id="7" name="Content Placeholder 6"/>
          <p:cNvSpPr>
            <a:spLocks noGrp="1"/>
          </p:cNvSpPr>
          <p:nvPr>
            <p:ph idx="1"/>
          </p:nvPr>
        </p:nvSpPr>
        <p:spPr>
          <a:xfrm>
            <a:off x="129395" y="1143000"/>
            <a:ext cx="8902461" cy="797943"/>
          </a:xfrm>
        </p:spPr>
        <p:txBody>
          <a:bodyPr/>
          <a:lstStyle/>
          <a:p>
            <a:r>
              <a:rPr lang="en-US" dirty="0"/>
              <a:t>20k to 100k AM Fungal </a:t>
            </a:r>
            <a:r>
              <a:rPr lang="en-US" dirty="0" smtClean="0"/>
              <a:t>sequences on 600 cores</a:t>
            </a:r>
            <a:endParaRPr lang="en-US" dirty="0"/>
          </a:p>
          <a:p>
            <a:endParaRPr lang="en-US" dirty="0"/>
          </a:p>
        </p:txBody>
      </p:sp>
      <p:sp>
        <p:nvSpPr>
          <p:cNvPr id="4" name="Date Placeholder 3"/>
          <p:cNvSpPr>
            <a:spLocks noGrp="1"/>
          </p:cNvSpPr>
          <p:nvPr>
            <p:ph type="dt" sz="half" idx="10"/>
          </p:nvPr>
        </p:nvSpPr>
        <p:spPr/>
        <p:txBody>
          <a:bodyPr/>
          <a:lstStyle/>
          <a:p>
            <a:fld id="{948D152C-CAAC-4E15-9910-3A183197FD17}" type="datetime1">
              <a:rPr lang="en-US" smtClean="0">
                <a:solidFill>
                  <a:prstClr val="black">
                    <a:tint val="75000"/>
                  </a:prstClr>
                </a:solidFill>
              </a:rPr>
              <a:t>12/3/2015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44</a:t>
            </a:fld>
            <a:endParaRPr lang="en-US">
              <a:solidFill>
                <a:prstClr val="black">
                  <a:tint val="75000"/>
                </a:prstClr>
              </a:solidFill>
            </a:endParaRPr>
          </a:p>
        </p:txBody>
      </p:sp>
      <p:graphicFrame>
        <p:nvGraphicFramePr>
          <p:cNvPr id="6" name="Chart 5"/>
          <p:cNvGraphicFramePr/>
          <p:nvPr>
            <p:extLst>
              <p:ext uri="{D42A27DB-BD31-4B8C-83A1-F6EECF244321}">
                <p14:modId xmlns:p14="http://schemas.microsoft.com/office/powerpoint/2010/main" val="915142725"/>
              </p:ext>
            </p:extLst>
          </p:nvPr>
        </p:nvGraphicFramePr>
        <p:xfrm>
          <a:off x="715992" y="2265793"/>
          <a:ext cx="6120442" cy="4455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141945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8521"/>
          </a:xfrm>
        </p:spPr>
        <p:txBody>
          <a:bodyPr/>
          <a:lstStyle/>
          <a:p>
            <a:r>
              <a:rPr lang="en-US" b="1" dirty="0" smtClean="0">
                <a:latin typeface="Calibri" panose="020F0502020204030204" pitchFamily="34" charset="0"/>
                <a:cs typeface="Cambria"/>
              </a:rPr>
              <a:t>WDA-SMACOF Timing</a:t>
            </a:r>
            <a:endParaRPr lang="en-US" b="1" dirty="0">
              <a:latin typeface="Calibri" panose="020F0502020204030204" pitchFamily="34" charset="0"/>
              <a:cs typeface="Cambria"/>
            </a:endParaRPr>
          </a:p>
        </p:txBody>
      </p:sp>
      <p:sp>
        <p:nvSpPr>
          <p:cNvPr id="3" name="Content Placeholder 2"/>
          <p:cNvSpPr>
            <a:spLocks noGrp="1"/>
          </p:cNvSpPr>
          <p:nvPr>
            <p:ph idx="1"/>
          </p:nvPr>
        </p:nvSpPr>
        <p:spPr>
          <a:xfrm>
            <a:off x="224287" y="1022230"/>
            <a:ext cx="8229600" cy="4525963"/>
          </a:xfrm>
        </p:spPr>
        <p:txBody>
          <a:bodyPr/>
          <a:lstStyle/>
          <a:p>
            <a:r>
              <a:rPr lang="en-US" sz="2000" dirty="0" smtClean="0">
                <a:latin typeface="Cambria"/>
                <a:cs typeface="Cambria"/>
              </a:rPr>
              <a:t>Input Data: 100k to 400k AM Fungal sequences</a:t>
            </a:r>
          </a:p>
          <a:p>
            <a:r>
              <a:rPr lang="en-US" sz="2000" dirty="0" smtClean="0">
                <a:latin typeface="Cambria"/>
                <a:cs typeface="Cambria"/>
              </a:rPr>
              <a:t>Environment: 32 nodes (1024 cores) to 128 nodes (4096 cores) on BigRed2.</a:t>
            </a:r>
          </a:p>
          <a:p>
            <a:r>
              <a:rPr lang="en-US" sz="2000" dirty="0" smtClean="0">
                <a:latin typeface="Cambria"/>
                <a:cs typeface="Cambria"/>
              </a:rPr>
              <a:t>Using Harp plug in for Hadoop (MPI Performance)</a:t>
            </a:r>
          </a:p>
        </p:txBody>
      </p:sp>
      <p:graphicFrame>
        <p:nvGraphicFramePr>
          <p:cNvPr id="6" name="Chart 5"/>
          <p:cNvGraphicFramePr/>
          <p:nvPr>
            <p:extLst/>
          </p:nvPr>
        </p:nvGraphicFramePr>
        <p:xfrm>
          <a:off x="533400" y="3048000"/>
          <a:ext cx="3733800" cy="281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4572000" y="3048000"/>
          <a:ext cx="411480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fld id="{9BB7C79A-8113-44EA-A016-6F86C920B3E1}" type="datetime1">
              <a:rPr lang="en-US" smtClean="0">
                <a:solidFill>
                  <a:prstClr val="black">
                    <a:tint val="75000"/>
                  </a:prstClr>
                </a:solidFill>
              </a:rPr>
              <a:t>12/3/2015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21967659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24619"/>
          </a:xfrm>
        </p:spPr>
        <p:txBody>
          <a:bodyPr>
            <a:normAutofit fontScale="90000"/>
          </a:bodyPr>
          <a:lstStyle/>
          <a:p>
            <a:r>
              <a:rPr lang="en-US" b="1" dirty="0">
                <a:latin typeface="Calibri" panose="020F0502020204030204" pitchFamily="34" charset="0"/>
                <a:cs typeface="Cambria"/>
              </a:rPr>
              <a:t>Spherical </a:t>
            </a:r>
            <a:r>
              <a:rPr lang="en-US" b="1" dirty="0" err="1">
                <a:latin typeface="Calibri" panose="020F0502020204030204" pitchFamily="34" charset="0"/>
                <a:cs typeface="Cambria"/>
              </a:rPr>
              <a:t>Phylogram</a:t>
            </a:r>
            <a:endParaRPr lang="en-US" b="1" dirty="0">
              <a:latin typeface="Calibri" panose="020F0502020204030204" pitchFamily="34" charset="0"/>
            </a:endParaRPr>
          </a:p>
        </p:txBody>
      </p:sp>
      <p:sp>
        <p:nvSpPr>
          <p:cNvPr id="3" name="Content Placeholder 2"/>
          <p:cNvSpPr>
            <a:spLocks noGrp="1"/>
          </p:cNvSpPr>
          <p:nvPr>
            <p:ph idx="1"/>
          </p:nvPr>
        </p:nvSpPr>
        <p:spPr>
          <a:xfrm>
            <a:off x="0" y="875581"/>
            <a:ext cx="9144000" cy="4525963"/>
          </a:xfrm>
        </p:spPr>
        <p:txBody>
          <a:bodyPr>
            <a:normAutofit fontScale="85000" lnSpcReduction="20000"/>
          </a:bodyPr>
          <a:lstStyle/>
          <a:p>
            <a:r>
              <a:rPr lang="en-US" dirty="0" smtClean="0">
                <a:latin typeface="Calibri" panose="020F0502020204030204" pitchFamily="34" charset="0"/>
                <a:cs typeface="Cambria"/>
              </a:rPr>
              <a:t>Take a set of sequences mapped to </a:t>
            </a:r>
            <a:r>
              <a:rPr lang="en-US" dirty="0" err="1" smtClean="0">
                <a:latin typeface="Calibri" panose="020F0502020204030204" pitchFamily="34" charset="0"/>
                <a:cs typeface="Cambria"/>
              </a:rPr>
              <a:t>nD</a:t>
            </a:r>
            <a:r>
              <a:rPr lang="en-US" dirty="0" smtClean="0">
                <a:latin typeface="Calibri" panose="020F0502020204030204" pitchFamily="34" charset="0"/>
                <a:cs typeface="Cambria"/>
              </a:rPr>
              <a:t> with MDS (WDA-SMACOF) (n=3 or ~20)</a:t>
            </a:r>
          </a:p>
          <a:p>
            <a:pPr lvl="1"/>
            <a:r>
              <a:rPr lang="en-US" dirty="0" smtClean="0">
                <a:latin typeface="Calibri" panose="020F0502020204030204" pitchFamily="34" charset="0"/>
                <a:cs typeface="Cambria"/>
              </a:rPr>
              <a:t>N=20 captures ~all features of dataset?</a:t>
            </a:r>
          </a:p>
          <a:p>
            <a:r>
              <a:rPr lang="en-US" dirty="0" smtClean="0">
                <a:latin typeface="Calibri" panose="020F0502020204030204" pitchFamily="34" charset="0"/>
                <a:cs typeface="Cambria"/>
              </a:rPr>
              <a:t>Consider a phylogenetic tree and use neighbor joining formulae to calculate distances of nodes to sequences (or later other nodes) starting at bottom of tree</a:t>
            </a:r>
          </a:p>
          <a:p>
            <a:r>
              <a:rPr lang="en-US" dirty="0" smtClean="0">
                <a:latin typeface="Calibri" panose="020F0502020204030204" pitchFamily="34" charset="0"/>
              </a:rPr>
              <a:t>Do a new MDS fixing mapping of sequences noting that sequences + nodes have defined distances</a:t>
            </a:r>
          </a:p>
          <a:p>
            <a:r>
              <a:rPr lang="en-US" dirty="0" smtClean="0">
                <a:latin typeface="Calibri" panose="020F0502020204030204" pitchFamily="34" charset="0"/>
              </a:rPr>
              <a:t>Use </a:t>
            </a:r>
            <a:r>
              <a:rPr lang="en-US" dirty="0" err="1" smtClean="0">
                <a:latin typeface="Calibri" panose="020F0502020204030204" pitchFamily="34" charset="0"/>
              </a:rPr>
              <a:t>RAxML</a:t>
            </a:r>
            <a:r>
              <a:rPr lang="en-US" dirty="0" smtClean="0">
                <a:latin typeface="Calibri" panose="020F0502020204030204" pitchFamily="34" charset="0"/>
              </a:rPr>
              <a:t> or Neighbor Joining (N=20?) to find tree</a:t>
            </a:r>
          </a:p>
          <a:p>
            <a:r>
              <a:rPr lang="en-US" dirty="0" smtClean="0">
                <a:latin typeface="Calibri" panose="020F0502020204030204" pitchFamily="34" charset="0"/>
              </a:rPr>
              <a:t>Random note: do not need Multiple Sequence Alignment; pairwise tools are easier to use and give reliably good results </a:t>
            </a:r>
            <a:endParaRPr lang="en-US" dirty="0">
              <a:latin typeface="Calibri" panose="020F0502020204030204" pitchFamily="34" charset="0"/>
            </a:endParaRPr>
          </a:p>
        </p:txBody>
      </p:sp>
      <p:sp>
        <p:nvSpPr>
          <p:cNvPr id="4" name="Date Placeholder 3"/>
          <p:cNvSpPr>
            <a:spLocks noGrp="1"/>
          </p:cNvSpPr>
          <p:nvPr>
            <p:ph type="dt" sz="half" idx="10"/>
          </p:nvPr>
        </p:nvSpPr>
        <p:spPr/>
        <p:txBody>
          <a:bodyPr/>
          <a:lstStyle/>
          <a:p>
            <a:fld id="{B90B063D-449B-4B56-BC46-B2F02ABA3068}" type="datetime1">
              <a:rPr lang="en-US" smtClean="0">
                <a:solidFill>
                  <a:prstClr val="black">
                    <a:tint val="75000"/>
                  </a:prstClr>
                </a:solidFill>
              </a:rPr>
              <a:t>12/3/2015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1987145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7200" y="538933"/>
            <a:ext cx="3277322" cy="5900160"/>
          </a:xfrm>
          <a:prstGeom prst="rect">
            <a:avLst/>
          </a:prstGeom>
          <a:solidFill>
            <a:schemeClr val="bg1"/>
          </a:solidFill>
        </p:spPr>
      </p:pic>
      <p:sp>
        <p:nvSpPr>
          <p:cNvPr id="7" name="Rectangle 6"/>
          <p:cNvSpPr/>
          <p:nvPr/>
        </p:nvSpPr>
        <p:spPr>
          <a:xfrm>
            <a:off x="457200" y="6471359"/>
            <a:ext cx="3605974" cy="369332"/>
          </a:xfrm>
          <a:prstGeom prst="rect">
            <a:avLst/>
          </a:prstGeom>
        </p:spPr>
        <p:txBody>
          <a:bodyPr wrap="square">
            <a:spAutoFit/>
          </a:bodyPr>
          <a:lstStyle/>
          <a:p>
            <a:r>
              <a:rPr lang="en-US" b="1" dirty="0" err="1" smtClean="0"/>
              <a:t>RAxML</a:t>
            </a:r>
            <a:r>
              <a:rPr lang="en-US" b="1" dirty="0" smtClean="0"/>
              <a:t> result visualized in </a:t>
            </a:r>
            <a:r>
              <a:rPr lang="en-US" b="1" dirty="0" err="1"/>
              <a:t>FigTree</a:t>
            </a:r>
            <a:r>
              <a:rPr lang="en-US" b="1" dirty="0"/>
              <a:t>.</a:t>
            </a:r>
            <a:r>
              <a:rPr lang="en-US" dirty="0" smtClean="0">
                <a:effectLst/>
              </a:rPr>
              <a:t> </a:t>
            </a:r>
            <a:endParaRPr lang="en-US" dirty="0"/>
          </a:p>
        </p:txBody>
      </p:sp>
      <p:sp>
        <p:nvSpPr>
          <p:cNvPr id="8" name="Rectangle 7"/>
          <p:cNvSpPr/>
          <p:nvPr/>
        </p:nvSpPr>
        <p:spPr>
          <a:xfrm>
            <a:off x="4865169" y="6254427"/>
            <a:ext cx="4278831" cy="646331"/>
          </a:xfrm>
          <a:prstGeom prst="rect">
            <a:avLst/>
          </a:prstGeom>
        </p:spPr>
        <p:txBody>
          <a:bodyPr wrap="square">
            <a:spAutoFit/>
          </a:bodyPr>
          <a:lstStyle/>
          <a:p>
            <a:r>
              <a:rPr lang="en-US" b="1" dirty="0" smtClean="0"/>
              <a:t>Spherical Phylogram visualized in </a:t>
            </a:r>
            <a:r>
              <a:rPr lang="en-US" b="1" dirty="0" err="1" smtClean="0"/>
              <a:t>PlotViz</a:t>
            </a:r>
            <a:r>
              <a:rPr lang="en-US" b="1" dirty="0" smtClean="0"/>
              <a:t> for MSA or SWG distances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9143" y="958546"/>
            <a:ext cx="2895530" cy="252287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9142" y="3693362"/>
            <a:ext cx="2895531" cy="2522872"/>
          </a:xfrm>
          <a:prstGeom prst="rect">
            <a:avLst/>
          </a:prstGeom>
        </p:spPr>
      </p:pic>
      <p:sp>
        <p:nvSpPr>
          <p:cNvPr id="5" name="Title 4"/>
          <p:cNvSpPr>
            <a:spLocks noGrp="1"/>
          </p:cNvSpPr>
          <p:nvPr>
            <p:ph type="title"/>
          </p:nvPr>
        </p:nvSpPr>
        <p:spPr>
          <a:xfrm>
            <a:off x="3916392" y="-64833"/>
            <a:ext cx="5227608" cy="1143000"/>
          </a:xfrm>
        </p:spPr>
        <p:txBody>
          <a:bodyPr/>
          <a:lstStyle/>
          <a:p>
            <a:r>
              <a:rPr lang="en-US" b="1" dirty="0">
                <a:latin typeface="Calibri" panose="020F0502020204030204" pitchFamily="34" charset="0"/>
                <a:cs typeface="Cambria"/>
              </a:rPr>
              <a:t>Spherical </a:t>
            </a:r>
            <a:r>
              <a:rPr lang="en-US" b="1" dirty="0" err="1" smtClean="0">
                <a:latin typeface="Calibri" panose="020F0502020204030204" pitchFamily="34" charset="0"/>
                <a:cs typeface="Cambria"/>
              </a:rPr>
              <a:t>Phylograms</a:t>
            </a:r>
            <a:endParaRPr lang="en-US" dirty="0"/>
          </a:p>
        </p:txBody>
      </p:sp>
      <p:sp>
        <p:nvSpPr>
          <p:cNvPr id="6" name="TextBox 5"/>
          <p:cNvSpPr txBox="1"/>
          <p:nvPr/>
        </p:nvSpPr>
        <p:spPr>
          <a:xfrm>
            <a:off x="4632385" y="1906438"/>
            <a:ext cx="632289" cy="369332"/>
          </a:xfrm>
          <a:prstGeom prst="rect">
            <a:avLst/>
          </a:prstGeom>
          <a:noFill/>
        </p:spPr>
        <p:txBody>
          <a:bodyPr wrap="none" rtlCol="0">
            <a:spAutoFit/>
          </a:bodyPr>
          <a:lstStyle/>
          <a:p>
            <a:r>
              <a:rPr lang="en-US" b="1" dirty="0" smtClean="0"/>
              <a:t>MSA</a:t>
            </a:r>
            <a:endParaRPr lang="en-US" b="1" dirty="0"/>
          </a:p>
        </p:txBody>
      </p:sp>
      <p:sp>
        <p:nvSpPr>
          <p:cNvPr id="10" name="TextBox 9"/>
          <p:cNvSpPr txBox="1"/>
          <p:nvPr/>
        </p:nvSpPr>
        <p:spPr>
          <a:xfrm>
            <a:off x="4632385" y="4413850"/>
            <a:ext cx="646652" cy="369332"/>
          </a:xfrm>
          <a:prstGeom prst="rect">
            <a:avLst/>
          </a:prstGeom>
          <a:noFill/>
        </p:spPr>
        <p:txBody>
          <a:bodyPr wrap="none" rtlCol="0">
            <a:spAutoFit/>
          </a:bodyPr>
          <a:lstStyle/>
          <a:p>
            <a:r>
              <a:rPr lang="en-US" b="1" dirty="0" smtClean="0"/>
              <a:t>SWG</a:t>
            </a:r>
            <a:endParaRPr lang="en-US" b="1" dirty="0"/>
          </a:p>
        </p:txBody>
      </p:sp>
      <p:sp>
        <p:nvSpPr>
          <p:cNvPr id="2" name="Date Placeholder 1"/>
          <p:cNvSpPr>
            <a:spLocks noGrp="1"/>
          </p:cNvSpPr>
          <p:nvPr>
            <p:ph type="dt" sz="half" idx="10"/>
          </p:nvPr>
        </p:nvSpPr>
        <p:spPr/>
        <p:txBody>
          <a:bodyPr/>
          <a:lstStyle/>
          <a:p>
            <a:fld id="{6E15E264-D68F-4F94-B36B-41E54C7017F4}" type="datetime1">
              <a:rPr lang="en-US" smtClean="0">
                <a:solidFill>
                  <a:prstClr val="black">
                    <a:tint val="75000"/>
                  </a:prstClr>
                </a:solidFill>
              </a:rPr>
              <a:t>12/3/2015</a:t>
            </a:fld>
            <a:endParaRPr lang="en-US">
              <a:solidFill>
                <a:prstClr val="black">
                  <a:tint val="75000"/>
                </a:prstClr>
              </a:solidFill>
            </a:endParaRPr>
          </a:p>
        </p:txBody>
      </p:sp>
      <p:sp>
        <p:nvSpPr>
          <p:cNvPr id="11" name="Slide Number Placeholder 10"/>
          <p:cNvSpPr>
            <a:spLocks noGrp="1"/>
          </p:cNvSpPr>
          <p:nvPr>
            <p:ph type="sldNum" sz="quarter" idx="12"/>
          </p:nvPr>
        </p:nvSpPr>
        <p:spPr/>
        <p:txBody>
          <a:bodyPr/>
          <a:lstStyle/>
          <a:p>
            <a:fld id="{29CB78FB-1415-9B4D-996E-11F146E2B0ED}"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val="7336858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149" y="0"/>
            <a:ext cx="8229600" cy="1143000"/>
          </a:xfrm>
        </p:spPr>
        <p:txBody>
          <a:bodyPr/>
          <a:lstStyle/>
          <a:p>
            <a:r>
              <a:rPr lang="en-US" b="1" dirty="0" smtClean="0">
                <a:cs typeface="Cambria"/>
              </a:rPr>
              <a:t>Quality of 3D </a:t>
            </a:r>
            <a:r>
              <a:rPr lang="en-US" b="1" dirty="0">
                <a:cs typeface="Cambria"/>
              </a:rPr>
              <a:t>Phylogenetic </a:t>
            </a:r>
            <a:r>
              <a:rPr lang="en-US" b="1" dirty="0" smtClean="0">
                <a:cs typeface="Cambria"/>
              </a:rPr>
              <a:t>Tree</a:t>
            </a:r>
            <a:endParaRPr lang="en-US" b="1" dirty="0">
              <a:cs typeface="Cambria"/>
            </a:endParaRPr>
          </a:p>
        </p:txBody>
      </p:sp>
      <p:sp>
        <p:nvSpPr>
          <p:cNvPr id="3" name="Content Placeholder 2"/>
          <p:cNvSpPr>
            <a:spLocks noGrp="1"/>
          </p:cNvSpPr>
          <p:nvPr>
            <p:ph idx="1"/>
          </p:nvPr>
        </p:nvSpPr>
        <p:spPr>
          <a:xfrm>
            <a:off x="127800" y="1220639"/>
            <a:ext cx="8852298" cy="1764102"/>
          </a:xfrm>
        </p:spPr>
        <p:txBody>
          <a:bodyPr>
            <a:normAutofit fontScale="92500" lnSpcReduction="20000"/>
          </a:bodyPr>
          <a:lstStyle/>
          <a:p>
            <a:r>
              <a:rPr lang="en-US" sz="2400" dirty="0" smtClean="0">
                <a:latin typeface="Cambria"/>
                <a:cs typeface="Cambria"/>
              </a:rPr>
              <a:t>EM-SMACOF is basic SMACOF</a:t>
            </a:r>
          </a:p>
          <a:p>
            <a:r>
              <a:rPr lang="en-US" sz="2400" dirty="0" smtClean="0">
                <a:latin typeface="Cambria"/>
                <a:cs typeface="Cambria"/>
              </a:rPr>
              <a:t>LMA was previous best method using </a:t>
            </a:r>
            <a:r>
              <a:rPr lang="en-US" sz="2400" dirty="0" err="1" smtClean="0">
                <a:latin typeface="Cambria"/>
                <a:cs typeface="Cambria"/>
              </a:rPr>
              <a:t>Levenberg</a:t>
            </a:r>
            <a:r>
              <a:rPr lang="en-US" sz="2400" dirty="0" smtClean="0">
                <a:latin typeface="Cambria"/>
                <a:cs typeface="Cambria"/>
              </a:rPr>
              <a:t>-Marquardt nonlinear </a:t>
            </a:r>
            <a:r>
              <a:rPr lang="en-US" sz="2400" dirty="0"/>
              <a:t> </a:t>
            </a:r>
            <a:r>
              <a:rPr lang="en-US" sz="2400" dirty="0">
                <a:sym typeface="Symbol" panose="05050102010706020507" pitchFamily="18" charset="2"/>
              </a:rPr>
              <a:t></a:t>
            </a:r>
            <a:r>
              <a:rPr lang="en-US" sz="2400" baseline="30000" dirty="0">
                <a:sym typeface="Symbol" panose="05050102010706020507" pitchFamily="18" charset="2"/>
              </a:rPr>
              <a:t>2</a:t>
            </a:r>
            <a:r>
              <a:rPr lang="en-US" sz="2400" dirty="0">
                <a:sym typeface="Symbol" panose="05050102010706020507" pitchFamily="18" charset="2"/>
              </a:rPr>
              <a:t> </a:t>
            </a:r>
            <a:r>
              <a:rPr lang="en-US" sz="2400" dirty="0" smtClean="0">
                <a:latin typeface="Cambria"/>
                <a:cs typeface="Cambria"/>
              </a:rPr>
              <a:t>solver</a:t>
            </a:r>
          </a:p>
          <a:p>
            <a:r>
              <a:rPr lang="en-US" sz="2400" dirty="0" smtClean="0">
                <a:latin typeface="Cambria"/>
                <a:cs typeface="Cambria"/>
              </a:rPr>
              <a:t>WDA-SMACOF finds best result</a:t>
            </a:r>
          </a:p>
          <a:p>
            <a:r>
              <a:rPr lang="en-US" sz="2400" dirty="0" smtClean="0">
                <a:latin typeface="Cambria"/>
                <a:cs typeface="Cambria"/>
              </a:rPr>
              <a:t>3 different distance measures</a:t>
            </a:r>
            <a:endParaRPr lang="en-US" sz="2400" dirty="0">
              <a:latin typeface="Cambria"/>
              <a:cs typeface="Cambria"/>
            </a:endParaRPr>
          </a:p>
        </p:txBody>
      </p:sp>
      <p:sp>
        <p:nvSpPr>
          <p:cNvPr id="7" name="Rectangle 6"/>
          <p:cNvSpPr/>
          <p:nvPr/>
        </p:nvSpPr>
        <p:spPr>
          <a:xfrm>
            <a:off x="1175906" y="5931649"/>
            <a:ext cx="7230539" cy="646331"/>
          </a:xfrm>
          <a:prstGeom prst="rect">
            <a:avLst/>
          </a:prstGeom>
        </p:spPr>
        <p:txBody>
          <a:bodyPr wrap="square">
            <a:spAutoFit/>
          </a:bodyPr>
          <a:lstStyle/>
          <a:p>
            <a:r>
              <a:rPr lang="en-US" b="1" dirty="0" smtClean="0"/>
              <a:t>Sum </a:t>
            </a:r>
            <a:r>
              <a:rPr lang="en-US" b="1" dirty="0"/>
              <a:t>of branch lengths of the </a:t>
            </a:r>
            <a:r>
              <a:rPr lang="en-US" b="1" dirty="0" smtClean="0"/>
              <a:t>Spherical </a:t>
            </a:r>
            <a:r>
              <a:rPr lang="en-US" b="1" dirty="0" err="1" smtClean="0"/>
              <a:t>Phylogram</a:t>
            </a:r>
            <a:r>
              <a:rPr lang="en-US" b="1" dirty="0" smtClean="0"/>
              <a:t> </a:t>
            </a:r>
            <a:r>
              <a:rPr lang="en-US" b="1" dirty="0"/>
              <a:t>generated in 3D space on </a:t>
            </a:r>
            <a:r>
              <a:rPr lang="en-US" b="1" dirty="0" smtClean="0"/>
              <a:t>two </a:t>
            </a:r>
            <a:r>
              <a:rPr lang="en-US" b="1" dirty="0" smtClean="0">
                <a:effectLst/>
              </a:rPr>
              <a:t>datasets</a:t>
            </a:r>
            <a:endParaRPr lang="en-US" b="1" dirty="0"/>
          </a:p>
        </p:txBody>
      </p:sp>
      <p:graphicFrame>
        <p:nvGraphicFramePr>
          <p:cNvPr id="8" name="Chart 7"/>
          <p:cNvGraphicFramePr/>
          <p:nvPr>
            <p:extLst/>
          </p:nvPr>
        </p:nvGraphicFramePr>
        <p:xfrm>
          <a:off x="304800" y="3213312"/>
          <a:ext cx="3810000" cy="27094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nvPr>
        </p:nvGraphicFramePr>
        <p:xfrm>
          <a:off x="4791174" y="3200400"/>
          <a:ext cx="3819425" cy="2703540"/>
        </p:xfrm>
        <a:graphic>
          <a:graphicData uri="http://schemas.openxmlformats.org/drawingml/2006/chart">
            <c:chart xmlns:c="http://schemas.openxmlformats.org/drawingml/2006/chart" xmlns:r="http://schemas.openxmlformats.org/officeDocument/2006/relationships" r:id="rId3"/>
          </a:graphicData>
        </a:graphic>
      </p:graphicFrame>
      <p:sp>
        <p:nvSpPr>
          <p:cNvPr id="4" name="Date Placeholder 3"/>
          <p:cNvSpPr>
            <a:spLocks noGrp="1"/>
          </p:cNvSpPr>
          <p:nvPr>
            <p:ph type="dt" sz="half" idx="10"/>
          </p:nvPr>
        </p:nvSpPr>
        <p:spPr/>
        <p:txBody>
          <a:bodyPr/>
          <a:lstStyle/>
          <a:p>
            <a:fld id="{11E5F95D-D36F-4A04-9DF7-4C2A9B134509}" type="datetime1">
              <a:rPr lang="en-US" smtClean="0">
                <a:solidFill>
                  <a:prstClr val="black">
                    <a:tint val="75000"/>
                  </a:prstClr>
                </a:solidFill>
              </a:rPr>
              <a:t>12/3/2015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470117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14703"/>
          </a:xfrm>
        </p:spPr>
        <p:txBody>
          <a:bodyPr>
            <a:normAutofit fontScale="90000"/>
          </a:bodyPr>
          <a:lstStyle/>
          <a:p>
            <a:r>
              <a:rPr lang="en-US" b="1" dirty="0" smtClean="0"/>
              <a:t>Summary</a:t>
            </a:r>
            <a:endParaRPr lang="en-US" b="1" dirty="0"/>
          </a:p>
        </p:txBody>
      </p:sp>
      <p:sp>
        <p:nvSpPr>
          <p:cNvPr id="5" name="Content Placeholder 4"/>
          <p:cNvSpPr>
            <a:spLocks noGrp="1"/>
          </p:cNvSpPr>
          <p:nvPr>
            <p:ph idx="1"/>
          </p:nvPr>
        </p:nvSpPr>
        <p:spPr>
          <a:xfrm>
            <a:off x="0" y="472295"/>
            <a:ext cx="9144000" cy="4525963"/>
          </a:xfrm>
        </p:spPr>
        <p:txBody>
          <a:bodyPr>
            <a:noAutofit/>
          </a:bodyPr>
          <a:lstStyle/>
          <a:p>
            <a:r>
              <a:rPr lang="en-US" sz="2800" dirty="0" smtClean="0"/>
              <a:t>Always run MDS. Gives insight into data and performance of machine learning</a:t>
            </a:r>
          </a:p>
          <a:p>
            <a:pPr lvl="1"/>
            <a:r>
              <a:rPr lang="en-US" sz="2400" dirty="0" smtClean="0"/>
              <a:t>Leads to a data browser as GIS gives for spatial data</a:t>
            </a:r>
          </a:p>
          <a:p>
            <a:pPr lvl="1"/>
            <a:r>
              <a:rPr lang="en-US" sz="2400" dirty="0" smtClean="0"/>
              <a:t>3D better than 2D</a:t>
            </a:r>
          </a:p>
          <a:p>
            <a:pPr lvl="1"/>
            <a:r>
              <a:rPr lang="en-US" sz="2400" dirty="0" smtClean="0"/>
              <a:t>~20D better than MSA?</a:t>
            </a:r>
          </a:p>
          <a:p>
            <a:r>
              <a:rPr lang="en-US" dirty="0" smtClean="0"/>
              <a:t>Clustering Observations</a:t>
            </a:r>
          </a:p>
          <a:p>
            <a:pPr lvl="1"/>
            <a:r>
              <a:rPr lang="en-US" dirty="0" smtClean="0"/>
              <a:t>Do you care about quality or are you just cutting up space into parts</a:t>
            </a:r>
          </a:p>
          <a:p>
            <a:pPr lvl="1"/>
            <a:r>
              <a:rPr lang="en-US" dirty="0" smtClean="0"/>
              <a:t>Deterministic Clustering always makes more robust</a:t>
            </a:r>
          </a:p>
          <a:p>
            <a:pPr lvl="1"/>
            <a:r>
              <a:rPr lang="en-US" dirty="0" smtClean="0"/>
              <a:t>Continuous clustering enables hierarchy</a:t>
            </a:r>
          </a:p>
          <a:p>
            <a:pPr lvl="1"/>
            <a:r>
              <a:rPr lang="en-US" dirty="0" smtClean="0"/>
              <a:t>Trimmed Clustering cuts off tails</a:t>
            </a:r>
          </a:p>
          <a:p>
            <a:pPr lvl="1"/>
            <a:r>
              <a:rPr lang="en-US" dirty="0" smtClean="0"/>
              <a:t>Distinct O(N) and O(N</a:t>
            </a:r>
            <a:r>
              <a:rPr lang="en-US" baseline="30000" dirty="0" smtClean="0"/>
              <a:t>2</a:t>
            </a:r>
            <a:r>
              <a:rPr lang="en-US" dirty="0" smtClean="0"/>
              <a:t>) algorithms</a:t>
            </a:r>
          </a:p>
          <a:p>
            <a:r>
              <a:rPr lang="en-US" dirty="0" smtClean="0"/>
              <a:t>Use Conjugate Gradient</a:t>
            </a:r>
          </a:p>
          <a:p>
            <a:endParaRPr lang="en-US" dirty="0" smtClean="0"/>
          </a:p>
          <a:p>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prstClr val="black">
                    <a:tint val="75000"/>
                  </a:prstClr>
                </a:solidFill>
              </a:rPr>
              <a:pPr/>
              <a:t>49</a:t>
            </a:fld>
            <a:endParaRPr lang="en-US">
              <a:solidFill>
                <a:prstClr val="black">
                  <a:tint val="75000"/>
                </a:prstClr>
              </a:solidFill>
            </a:endParaRPr>
          </a:p>
        </p:txBody>
      </p:sp>
      <p:sp>
        <p:nvSpPr>
          <p:cNvPr id="2" name="Date Placeholder 1"/>
          <p:cNvSpPr>
            <a:spLocks noGrp="1"/>
          </p:cNvSpPr>
          <p:nvPr>
            <p:ph type="dt" sz="half" idx="10"/>
          </p:nvPr>
        </p:nvSpPr>
        <p:spPr/>
        <p:txBody>
          <a:bodyPr/>
          <a:lstStyle/>
          <a:p>
            <a:fld id="{65B8C0E3-C9F9-43F4-93FF-242B4D599D9B}"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3860837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t>WDA-SMACOF “Best” MDS</a:t>
            </a:r>
            <a:endParaRPr lang="en-US" b="1" dirty="0"/>
          </a:p>
        </p:txBody>
      </p:sp>
      <p:sp>
        <p:nvSpPr>
          <p:cNvPr id="3" name="Content Placeholder 2"/>
          <p:cNvSpPr>
            <a:spLocks noGrp="1"/>
          </p:cNvSpPr>
          <p:nvPr>
            <p:ph idx="1"/>
          </p:nvPr>
        </p:nvSpPr>
        <p:spPr>
          <a:xfrm>
            <a:off x="0" y="760413"/>
            <a:ext cx="9144000" cy="6097587"/>
          </a:xfrm>
        </p:spPr>
        <p:txBody>
          <a:bodyPr>
            <a:normAutofit/>
          </a:bodyPr>
          <a:lstStyle/>
          <a:p>
            <a:r>
              <a:rPr lang="en-US" sz="2400" dirty="0" smtClean="0"/>
              <a:t>MDS </a:t>
            </a:r>
            <a:r>
              <a:rPr lang="en-US" sz="2400" dirty="0"/>
              <a:t>Minimizes </a:t>
            </a:r>
            <a:r>
              <a:rPr lang="en-US" altLang="ja-JP" sz="2400" dirty="0" smtClean="0">
                <a:ea typeface="ＭＳ Ｐゴシック" pitchFamily="-112" charset="-128"/>
              </a:rPr>
              <a:t>Stress with </a:t>
            </a:r>
            <a:r>
              <a:rPr lang="en-US" sz="2400" dirty="0"/>
              <a:t>pairwise distances </a:t>
            </a:r>
            <a:r>
              <a:rPr lang="en-US" sz="2400" b="1" dirty="0" smtClean="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dirty="0">
                <a:ea typeface="ＭＳ Ｐゴシック" pitchFamily="-112" charset="-128"/>
              </a:rPr>
              <a:t/>
            </a:r>
            <a:br>
              <a:rPr lang="en-US" altLang="ja-JP" sz="2400" dirty="0">
                <a:ea typeface="ＭＳ Ｐゴシック" pitchFamily="-112" charset="-128"/>
              </a:rPr>
            </a:br>
            <a:r>
              <a:rPr lang="en-US" altLang="ja-JP" sz="2400" b="1" dirty="0">
                <a:ea typeface="ＭＳ Ｐゴシック" pitchFamily="-112" charset="-128"/>
              </a:rPr>
              <a:t>	</a:t>
            </a:r>
            <a:r>
              <a:rPr lang="en-US" altLang="ja-JP" sz="2400" b="1" dirty="0">
                <a:solidFill>
                  <a:srgbClr val="FF0000"/>
                </a:solidFill>
                <a:ea typeface="ＭＳ Ｐゴシック" pitchFamily="-112" charset="-128"/>
                <a:sym typeface="Symbol" pitchFamily="18" charset="2"/>
              </a:rPr>
              <a:t></a:t>
            </a:r>
            <a:r>
              <a:rPr lang="en-US" altLang="ja-JP" sz="2400" b="1" dirty="0">
                <a:solidFill>
                  <a:srgbClr val="FF0000"/>
                </a:solidFill>
                <a:ea typeface="ＭＳ Ｐゴシック" pitchFamily="-112" charset="-128"/>
              </a:rPr>
              <a:t>(</a:t>
            </a:r>
            <a:r>
              <a:rPr lang="en-US" altLang="ja-JP" sz="2400" b="1" u="sng" dirty="0">
                <a:solidFill>
                  <a:srgbClr val="FF0000"/>
                </a:solidFill>
                <a:ea typeface="ＭＳ Ｐゴシック" pitchFamily="-112" charset="-128"/>
              </a:rPr>
              <a:t>X</a:t>
            </a:r>
            <a:r>
              <a:rPr lang="en-US" altLang="ja-JP" sz="2400" b="1" dirty="0">
                <a:solidFill>
                  <a:srgbClr val="FF0000"/>
                </a:solidFill>
                <a:ea typeface="ＭＳ Ｐゴシック" pitchFamily="-112" charset="-128"/>
              </a:rPr>
              <a:t>) = </a:t>
            </a:r>
            <a:r>
              <a:rPr lang="en-US" altLang="ja-JP" sz="2400" b="1" dirty="0">
                <a:solidFill>
                  <a:srgbClr val="FF0000"/>
                </a:solidFill>
                <a:ea typeface="ＭＳ Ｐゴシック" pitchFamily="-112" charset="-128"/>
                <a:sym typeface="Symbol" pitchFamily="18" charset="2"/>
              </a:rPr>
              <a:t></a:t>
            </a:r>
            <a:r>
              <a:rPr lang="en-US" altLang="ja-JP" sz="2400" b="1" i="1" baseline="-25000" dirty="0" err="1">
                <a:solidFill>
                  <a:srgbClr val="FF0000"/>
                </a:solidFill>
                <a:latin typeface="Arial" pitchFamily="34" charset="0"/>
                <a:ea typeface="ＭＳ Ｐゴシック" pitchFamily="-112" charset="-128"/>
              </a:rPr>
              <a:t>i</a:t>
            </a:r>
            <a:r>
              <a:rPr lang="en-US" altLang="ja-JP" sz="2400" b="1" i="1" baseline="-25000" dirty="0">
                <a:solidFill>
                  <a:srgbClr val="FF0000"/>
                </a:solidFill>
                <a:latin typeface="Arial" pitchFamily="34" charset="0"/>
                <a:ea typeface="ＭＳ Ｐゴシック" pitchFamily="-112" charset="-128"/>
              </a:rPr>
              <a:t>&lt;j</a:t>
            </a:r>
            <a:r>
              <a:rPr lang="en-US" altLang="ja-JP" sz="2400" b="1" i="1" baseline="-25000" dirty="0">
                <a:solidFill>
                  <a:srgbClr val="FF0000"/>
                </a:solidFill>
                <a:ea typeface="ＭＳ Ｐゴシック" pitchFamily="-112" charset="-128"/>
              </a:rPr>
              <a:t>=1</a:t>
            </a:r>
            <a:r>
              <a:rPr lang="en-US" altLang="ja-JP" sz="2400" b="1" i="1" baseline="30000" dirty="0">
                <a:solidFill>
                  <a:srgbClr val="FF0000"/>
                </a:solidFill>
                <a:ea typeface="ＭＳ Ｐゴシック" pitchFamily="-112" charset="-128"/>
              </a:rPr>
              <a:t>N</a:t>
            </a:r>
            <a:r>
              <a:rPr lang="en-US" altLang="ja-JP" sz="2400" b="1" i="1" dirty="0">
                <a:solidFill>
                  <a:srgbClr val="FF0000"/>
                </a:solidFill>
                <a:ea typeface="ＭＳ Ｐゴシック" pitchFamily="-112" charset="-128"/>
              </a:rPr>
              <a:t> </a:t>
            </a:r>
            <a:r>
              <a:rPr lang="en-US" altLang="ja-JP" sz="2400" b="1" dirty="0">
                <a:solidFill>
                  <a:srgbClr val="FF0000"/>
                </a:solidFill>
                <a:ea typeface="ＭＳ Ｐゴシック" pitchFamily="-112" charset="-128"/>
              </a:rPr>
              <a:t>weight(</a:t>
            </a:r>
            <a:r>
              <a:rPr lang="en-US" altLang="ja-JP" sz="2400" b="1" i="1" dirty="0" err="1">
                <a:solidFill>
                  <a:srgbClr val="FF0000"/>
                </a:solidFill>
                <a:ea typeface="ＭＳ Ｐゴシック" pitchFamily="-112" charset="-128"/>
              </a:rPr>
              <a:t>i,j</a:t>
            </a:r>
            <a:r>
              <a:rPr lang="en-US" altLang="ja-JP" sz="2400" b="1" dirty="0">
                <a:solidFill>
                  <a:srgbClr val="FF0000"/>
                </a:solidFill>
                <a:ea typeface="ＭＳ Ｐゴシック" pitchFamily="-112" charset="-128"/>
              </a:rPr>
              <a:t>) (</a:t>
            </a:r>
            <a:r>
              <a:rPr lang="en-US" sz="2400" b="1" dirty="0">
                <a:solidFill>
                  <a:srgbClr val="FF0000"/>
                </a:solidFill>
                <a:sym typeface="Symbol"/>
              </a:rPr>
              <a:t></a:t>
            </a:r>
            <a:r>
              <a:rPr lang="en-US" sz="2400" b="1" dirty="0">
                <a:solidFill>
                  <a:srgbClr val="FF0000"/>
                </a:solidFill>
              </a:rPr>
              <a:t>(</a:t>
            </a:r>
            <a:r>
              <a:rPr lang="en-US" sz="2400" b="1" i="1" dirty="0" err="1">
                <a:solidFill>
                  <a:srgbClr val="FF0000"/>
                </a:solidFill>
              </a:rPr>
              <a:t>i</a:t>
            </a:r>
            <a:r>
              <a:rPr lang="en-US" sz="2400" b="1" dirty="0">
                <a:solidFill>
                  <a:srgbClr val="FF0000"/>
                </a:solidFill>
              </a:rPr>
              <a:t>, </a:t>
            </a:r>
            <a:r>
              <a:rPr lang="en-US" sz="2400" b="1" i="1" dirty="0">
                <a:solidFill>
                  <a:srgbClr val="FF0000"/>
                </a:solidFill>
              </a:rPr>
              <a:t>j</a:t>
            </a:r>
            <a:r>
              <a:rPr lang="en-US" sz="2400" b="1" dirty="0">
                <a:solidFill>
                  <a:srgbClr val="FF0000"/>
                </a:solidFill>
              </a:rPr>
              <a:t>) </a:t>
            </a:r>
            <a:r>
              <a:rPr lang="en-US" altLang="ja-JP" sz="2400" b="1" dirty="0">
                <a:solidFill>
                  <a:srgbClr val="FF0000"/>
                </a:solidFill>
                <a:ea typeface="ＭＳ Ｐゴシック" pitchFamily="-112" charset="-128"/>
              </a:rPr>
              <a:t>- d(</a:t>
            </a:r>
            <a:r>
              <a:rPr lang="en-US" altLang="ja-JP" sz="2400" b="1" u="sng" dirty="0">
                <a:solidFill>
                  <a:srgbClr val="FF0000"/>
                </a:solidFill>
                <a:ea typeface="ＭＳ Ｐゴシック" pitchFamily="-112" charset="-128"/>
              </a:rPr>
              <a:t>X</a:t>
            </a:r>
            <a:r>
              <a:rPr lang="en-US" altLang="ja-JP" sz="2400" b="1" i="1" baseline="-25000" dirty="0">
                <a:solidFill>
                  <a:srgbClr val="FF0000"/>
                </a:solidFill>
                <a:ea typeface="ＭＳ Ｐゴシック" pitchFamily="-112" charset="-128"/>
              </a:rPr>
              <a:t>i </a:t>
            </a:r>
            <a:r>
              <a:rPr lang="en-US" altLang="ja-JP" sz="2400" b="1" i="1" dirty="0">
                <a:solidFill>
                  <a:srgbClr val="FF0000"/>
                </a:solidFill>
                <a:ea typeface="ＭＳ Ｐゴシック" pitchFamily="-112" charset="-128"/>
              </a:rPr>
              <a:t>, </a:t>
            </a:r>
            <a:r>
              <a:rPr lang="en-US" altLang="ja-JP" sz="2400" b="1" u="sng" dirty="0" err="1">
                <a:solidFill>
                  <a:srgbClr val="FF0000"/>
                </a:solidFill>
                <a:ea typeface="ＭＳ Ｐゴシック" pitchFamily="-112" charset="-128"/>
              </a:rPr>
              <a:t>X</a:t>
            </a:r>
            <a:r>
              <a:rPr lang="en-US" altLang="ja-JP" sz="2400" b="1" i="1" baseline="-25000" dirty="0" err="1">
                <a:solidFill>
                  <a:srgbClr val="FF0000"/>
                </a:solidFill>
                <a:ea typeface="ＭＳ Ｐゴシック" pitchFamily="-112" charset="-128"/>
              </a:rPr>
              <a:t>j</a:t>
            </a:r>
            <a:r>
              <a:rPr lang="en-US" altLang="ja-JP" sz="2400" b="1" dirty="0">
                <a:solidFill>
                  <a:srgbClr val="FF0000"/>
                </a:solidFill>
                <a:ea typeface="ＭＳ Ｐゴシック" pitchFamily="-112" charset="-128"/>
              </a:rPr>
              <a:t>))</a:t>
            </a:r>
            <a:r>
              <a:rPr lang="en-US" altLang="ja-JP" sz="2400" b="1" baseline="30000" dirty="0">
                <a:solidFill>
                  <a:srgbClr val="FF0000"/>
                </a:solidFill>
                <a:ea typeface="ＭＳ Ｐゴシック" pitchFamily="-112" charset="-128"/>
              </a:rPr>
              <a:t>2</a:t>
            </a:r>
            <a:r>
              <a:rPr lang="en-US" altLang="ja-JP" sz="2400" dirty="0">
                <a:solidFill>
                  <a:srgbClr val="FF0000"/>
                </a:solidFill>
                <a:ea typeface="ＭＳ Ｐゴシック" pitchFamily="-112" charset="-128"/>
              </a:rPr>
              <a:t> </a:t>
            </a:r>
            <a:endParaRPr lang="en-US" sz="2400" dirty="0"/>
          </a:p>
          <a:p>
            <a:r>
              <a:rPr lang="en-US" sz="2400" dirty="0" smtClean="0"/>
              <a:t>SMACOF clever Expectation Maximization method choses good steepest descent </a:t>
            </a:r>
          </a:p>
          <a:p>
            <a:r>
              <a:rPr lang="en-US" sz="2400" dirty="0" smtClean="0"/>
              <a:t>Improved by Deterministic Annealing </a:t>
            </a:r>
            <a:r>
              <a:rPr lang="en-US" sz="2400" dirty="0" smtClean="0"/>
              <a:t>gradually reducing Temperature </a:t>
            </a:r>
            <a:r>
              <a:rPr lang="el-GR" altLang="ja-JP" sz="2400" b="1" dirty="0">
                <a:ea typeface="ＭＳ Ｐゴシック" pitchFamily="-112" charset="-128"/>
                <a:sym typeface="Symbol" panose="05050102010706020507" pitchFamily="18" charset="2"/>
              </a:rPr>
              <a:t> </a:t>
            </a:r>
            <a:r>
              <a:rPr lang="en-US" sz="2400" dirty="0" smtClean="0"/>
              <a:t>distance </a:t>
            </a:r>
            <a:r>
              <a:rPr lang="en-US" sz="2400" dirty="0" smtClean="0"/>
              <a:t>scale; DA does not impact compute time much and gives </a:t>
            </a:r>
            <a:r>
              <a:rPr lang="en-US" sz="2400" dirty="0" smtClean="0"/>
              <a:t>DA-SMACOF</a:t>
            </a:r>
          </a:p>
          <a:p>
            <a:pPr lvl="1"/>
            <a:r>
              <a:rPr lang="en-US" sz="2000" dirty="0" smtClean="0"/>
              <a:t>Deterministic Annealing like Simulated Annealing but no Monte Carlo</a:t>
            </a:r>
            <a:endParaRPr lang="en-US" sz="2000" dirty="0" smtClean="0"/>
          </a:p>
          <a:p>
            <a:r>
              <a:rPr lang="en-US" sz="2400" dirty="0" smtClean="0"/>
              <a:t>Classic SMACOF is O(N</a:t>
            </a:r>
            <a:r>
              <a:rPr lang="en-US" sz="2400" baseline="30000" dirty="0" smtClean="0"/>
              <a:t>2</a:t>
            </a:r>
            <a:r>
              <a:rPr lang="en-US" sz="2400" dirty="0" smtClean="0"/>
              <a:t>) for uniform weight and O(N</a:t>
            </a:r>
            <a:r>
              <a:rPr lang="en-US" sz="2400" baseline="30000" dirty="0" smtClean="0"/>
              <a:t>3</a:t>
            </a:r>
            <a:r>
              <a:rPr lang="en-US" sz="2400" dirty="0" smtClean="0"/>
              <a:t>) for non trivial weights but get </a:t>
            </a:r>
            <a:r>
              <a:rPr lang="en-US" sz="2400" dirty="0" err="1" smtClean="0"/>
              <a:t>nonuniform</a:t>
            </a:r>
            <a:r>
              <a:rPr lang="en-US" sz="2400" dirty="0" smtClean="0"/>
              <a:t> weight from</a:t>
            </a:r>
          </a:p>
          <a:p>
            <a:pPr lvl="1"/>
            <a:r>
              <a:rPr lang="en-US" sz="2000" dirty="0" smtClean="0"/>
              <a:t>The preferred </a:t>
            </a:r>
            <a:r>
              <a:rPr lang="en-US" sz="2000" dirty="0" err="1" smtClean="0"/>
              <a:t>Sammon</a:t>
            </a:r>
            <a:r>
              <a:rPr lang="en-US" sz="2000" dirty="0" smtClean="0"/>
              <a:t> method </a:t>
            </a:r>
            <a:r>
              <a:rPr lang="en-US" altLang="ja-JP" sz="2000" dirty="0">
                <a:ea typeface="ＭＳ Ｐゴシック" pitchFamily="-112" charset="-128"/>
              </a:rPr>
              <a:t>weight(</a:t>
            </a:r>
            <a:r>
              <a:rPr lang="en-US" altLang="ja-JP" sz="2000" i="1" dirty="0" err="1">
                <a:ea typeface="ＭＳ Ｐゴシック" pitchFamily="-112" charset="-128"/>
              </a:rPr>
              <a:t>i,j</a:t>
            </a:r>
            <a:r>
              <a:rPr lang="en-US" altLang="ja-JP" sz="2000" dirty="0">
                <a:ea typeface="ＭＳ Ｐゴシック" pitchFamily="-112" charset="-128"/>
              </a:rPr>
              <a:t>) </a:t>
            </a:r>
            <a:r>
              <a:rPr lang="en-US" altLang="ja-JP" sz="2000" dirty="0" smtClean="0">
                <a:ea typeface="ＭＳ Ｐゴシック" pitchFamily="-112" charset="-128"/>
              </a:rPr>
              <a:t> = 1/</a:t>
            </a:r>
            <a:r>
              <a:rPr lang="en-US" sz="2000" dirty="0" smtClean="0">
                <a:sym typeface="Symbol"/>
              </a:rPr>
              <a:t></a:t>
            </a:r>
            <a:r>
              <a:rPr lang="en-US" sz="2000" dirty="0"/>
              <a:t>(</a:t>
            </a:r>
            <a:r>
              <a:rPr lang="en-US" sz="2000" i="1" dirty="0" err="1"/>
              <a:t>i</a:t>
            </a:r>
            <a:r>
              <a:rPr lang="en-US" sz="2000" dirty="0"/>
              <a:t>, </a:t>
            </a:r>
            <a:r>
              <a:rPr lang="en-US" sz="2000" i="1" dirty="0"/>
              <a:t>j</a:t>
            </a:r>
            <a:r>
              <a:rPr lang="en-US" sz="2000" dirty="0"/>
              <a:t>) </a:t>
            </a:r>
            <a:r>
              <a:rPr lang="en-US" sz="2000" dirty="0" smtClean="0"/>
              <a:t>or</a:t>
            </a:r>
          </a:p>
          <a:p>
            <a:pPr lvl="1"/>
            <a:r>
              <a:rPr lang="en-US" sz="2000" dirty="0" smtClean="0"/>
              <a:t>Missing distances put in as </a:t>
            </a:r>
            <a:r>
              <a:rPr lang="en-US" altLang="ja-JP" sz="2000" dirty="0">
                <a:ea typeface="ＭＳ Ｐゴシック" pitchFamily="-112" charset="-128"/>
              </a:rPr>
              <a:t>weight(</a:t>
            </a:r>
            <a:r>
              <a:rPr lang="en-US" altLang="ja-JP" sz="2000" i="1" dirty="0" err="1">
                <a:ea typeface="ＭＳ Ｐゴシック" pitchFamily="-112" charset="-128"/>
              </a:rPr>
              <a:t>i,j</a:t>
            </a:r>
            <a:r>
              <a:rPr lang="en-US" altLang="ja-JP" sz="2000" dirty="0">
                <a:ea typeface="ＭＳ Ｐゴシック" pitchFamily="-112" charset="-128"/>
              </a:rPr>
              <a:t>) </a:t>
            </a:r>
            <a:r>
              <a:rPr lang="en-US" altLang="ja-JP" sz="2000" dirty="0" smtClean="0">
                <a:ea typeface="ＭＳ Ｐゴシック" pitchFamily="-112" charset="-128"/>
              </a:rPr>
              <a:t>= 0 </a:t>
            </a:r>
            <a:endParaRPr lang="en-US" sz="2000" dirty="0" smtClean="0"/>
          </a:p>
          <a:p>
            <a:r>
              <a:rPr lang="en-US" sz="2400" dirty="0"/>
              <a:t>U</a:t>
            </a:r>
            <a:r>
              <a:rPr lang="en-US" sz="2400" dirty="0" smtClean="0"/>
              <a:t>se </a:t>
            </a:r>
            <a:r>
              <a:rPr lang="en-US" sz="2400" b="1" dirty="0" smtClean="0"/>
              <a:t>conjugate gradient </a:t>
            </a:r>
            <a:r>
              <a:rPr lang="en-US" sz="2400" dirty="0" smtClean="0"/>
              <a:t>– converges in 5-100 iterations – a big gain for matrix with a million rows. This removes factor of N in time complexity and gives WDA-SMACOF</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dirty="0"/>
          </a:p>
        </p:txBody>
      </p:sp>
      <p:sp>
        <p:nvSpPr>
          <p:cNvPr id="5" name="Date Placeholder 4"/>
          <p:cNvSpPr>
            <a:spLocks noGrp="1"/>
          </p:cNvSpPr>
          <p:nvPr>
            <p:ph type="dt" sz="half" idx="10"/>
          </p:nvPr>
        </p:nvSpPr>
        <p:spPr/>
        <p:txBody>
          <a:bodyPr/>
          <a:lstStyle/>
          <a:p>
            <a:fld id="{DBCB2C20-2CE3-4685-A5A5-E12A7C35BF35}" type="datetime1">
              <a:rPr lang="en-US" smtClean="0">
                <a:solidFill>
                  <a:prstClr val="black">
                    <a:tint val="75000"/>
                  </a:prstClr>
                </a:solidFill>
              </a:rPr>
              <a:t>12/3/2015</a:t>
            </a:fld>
            <a:endParaRPr lang="en-US" dirty="0">
              <a:solidFill>
                <a:prstClr val="black">
                  <a:tint val="75000"/>
                </a:prstClr>
              </a:solidFill>
            </a:endParaRPr>
          </a:p>
        </p:txBody>
      </p:sp>
    </p:spTree>
    <p:extLst>
      <p:ext uri="{BB962C8B-B14F-4D97-AF65-F5344CB8AC3E}">
        <p14:creationId xmlns:p14="http://schemas.microsoft.com/office/powerpoint/2010/main" val="8788226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Java Grande</a:t>
            </a:r>
            <a:endParaRPr lang="en-US" b="1" dirty="0"/>
          </a:p>
        </p:txBody>
      </p:sp>
      <p:sp>
        <p:nvSpPr>
          <p:cNvPr id="2" name="Date Placeholder 1"/>
          <p:cNvSpPr>
            <a:spLocks noGrp="1"/>
          </p:cNvSpPr>
          <p:nvPr>
            <p:ph type="dt" sz="half" idx="10"/>
          </p:nvPr>
        </p:nvSpPr>
        <p:spPr/>
        <p:txBody>
          <a:bodyPr/>
          <a:lstStyle/>
          <a:p>
            <a:fld id="{D809B8B6-06D4-4891-8FFE-45A7F5FD8669}" type="datetime1">
              <a:rPr lang="en-US" smtClean="0">
                <a:solidFill>
                  <a:prstClr val="black">
                    <a:tint val="75000"/>
                  </a:prstClr>
                </a:solidFill>
              </a:rPr>
              <a:t>12/3/2015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val="841308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1538"/>
          </a:xfrm>
        </p:spPr>
        <p:txBody>
          <a:bodyPr>
            <a:normAutofit/>
          </a:bodyPr>
          <a:lstStyle/>
          <a:p>
            <a:r>
              <a:rPr lang="en-US" b="1" dirty="0" smtClean="0"/>
              <a:t>Java Grande</a:t>
            </a:r>
            <a:endParaRPr lang="en-US" b="1" dirty="0"/>
          </a:p>
        </p:txBody>
      </p:sp>
      <p:sp>
        <p:nvSpPr>
          <p:cNvPr id="3" name="Content Placeholder 2"/>
          <p:cNvSpPr>
            <a:spLocks noGrp="1"/>
          </p:cNvSpPr>
          <p:nvPr>
            <p:ph idx="1"/>
          </p:nvPr>
        </p:nvSpPr>
        <p:spPr>
          <a:xfrm>
            <a:off x="0" y="779583"/>
            <a:ext cx="9144000" cy="5894756"/>
          </a:xfrm>
        </p:spPr>
        <p:txBody>
          <a:bodyPr>
            <a:normAutofit fontScale="92500" lnSpcReduction="10000"/>
          </a:bodyPr>
          <a:lstStyle/>
          <a:p>
            <a:r>
              <a:rPr lang="en-US" sz="2800" dirty="0" smtClean="0"/>
              <a:t>We once tried to encourage use of Java in HPC with Java Grande Forum but </a:t>
            </a:r>
            <a:r>
              <a:rPr lang="en-US" sz="2800" dirty="0"/>
              <a:t>Fortran, C and C++ remain central HPC languages. </a:t>
            </a:r>
            <a:endParaRPr lang="en-US" sz="2800" dirty="0" smtClean="0"/>
          </a:p>
          <a:p>
            <a:pPr lvl="1"/>
            <a:r>
              <a:rPr lang="en-US" sz="2400" dirty="0" smtClean="0"/>
              <a:t>Not helped by .com and Sun collapse in 2000-2005</a:t>
            </a:r>
          </a:p>
          <a:p>
            <a:r>
              <a:rPr lang="en-US" sz="2800" dirty="0" smtClean="0"/>
              <a:t>The </a:t>
            </a:r>
            <a:r>
              <a:rPr lang="en-US" sz="2800" dirty="0"/>
              <a:t>pure Java </a:t>
            </a:r>
            <a:r>
              <a:rPr lang="en-US" sz="2800" dirty="0" err="1"/>
              <a:t>CartaBlanca</a:t>
            </a:r>
            <a:r>
              <a:rPr lang="en-US" sz="2800" dirty="0"/>
              <a:t>, a 2005 R&amp;D100 award-winning project, was an early successful example of HPC use of Java in a simulation tool for non-linear physics on unstructured grids. </a:t>
            </a:r>
            <a:r>
              <a:rPr lang="en-US" sz="2800" dirty="0" smtClean="0"/>
              <a:t> </a:t>
            </a:r>
          </a:p>
          <a:p>
            <a:r>
              <a:rPr lang="en-US" sz="2800" dirty="0" smtClean="0"/>
              <a:t>Of course Java is a major language in ABDS and as data analysis and simulation are naturally linked, should consider broader use of Java</a:t>
            </a:r>
          </a:p>
          <a:p>
            <a:r>
              <a:rPr lang="en-US" sz="2800" dirty="0" smtClean="0"/>
              <a:t>Using Habanero Java (from Rice University) for Threads and </a:t>
            </a:r>
            <a:r>
              <a:rPr lang="en-US" sz="2800" dirty="0" err="1" smtClean="0"/>
              <a:t>mpiJava</a:t>
            </a:r>
            <a:r>
              <a:rPr lang="en-US" sz="2800" dirty="0" smtClean="0"/>
              <a:t> or </a:t>
            </a:r>
            <a:r>
              <a:rPr lang="en-US" sz="2800" dirty="0" err="1" smtClean="0"/>
              <a:t>FastMPJ</a:t>
            </a:r>
            <a:r>
              <a:rPr lang="en-US" sz="2800" dirty="0" smtClean="0"/>
              <a:t> for MPI, gathering collection of high performance parallel Java analytics</a:t>
            </a:r>
          </a:p>
          <a:p>
            <a:pPr lvl="1"/>
            <a:r>
              <a:rPr lang="en-US" sz="2400" dirty="0" smtClean="0"/>
              <a:t>Converted from C# and sequential Java faster than sequential C#</a:t>
            </a:r>
          </a:p>
          <a:p>
            <a:r>
              <a:rPr lang="en-US" sz="2800" dirty="0" smtClean="0"/>
              <a:t>So will have either </a:t>
            </a:r>
            <a:r>
              <a:rPr lang="en-US" sz="2800" dirty="0" err="1" smtClean="0"/>
              <a:t>Hadoop+Harp</a:t>
            </a:r>
            <a:r>
              <a:rPr lang="en-US" sz="2800" dirty="0" smtClean="0"/>
              <a:t> or classic Threads/MPI versions in Java Grande version of Mahout</a:t>
            </a:r>
          </a:p>
          <a:p>
            <a:pPr lvl="1"/>
            <a:endParaRPr lang="en-US" sz="2400" dirty="0"/>
          </a:p>
          <a:p>
            <a:pPr marL="457200" lvl="1" indent="0">
              <a:buNone/>
            </a:pPr>
            <a:endParaRPr lang="en-US" sz="2400" dirty="0" smtClean="0"/>
          </a:p>
          <a:p>
            <a:endParaRPr lang="en-US" sz="2800" dirty="0"/>
          </a:p>
        </p:txBody>
      </p:sp>
      <p:sp>
        <p:nvSpPr>
          <p:cNvPr id="4" name="Date Placeholder 3"/>
          <p:cNvSpPr>
            <a:spLocks noGrp="1"/>
          </p:cNvSpPr>
          <p:nvPr>
            <p:ph type="dt" sz="half" idx="10"/>
          </p:nvPr>
        </p:nvSpPr>
        <p:spPr/>
        <p:txBody>
          <a:bodyPr/>
          <a:lstStyle/>
          <a:p>
            <a:fld id="{0355ACCD-A30E-42BA-9C1F-954ED8F3C8BD}" type="datetime1">
              <a:rPr lang="en-US" smtClean="0">
                <a:solidFill>
                  <a:prstClr val="black">
                    <a:tint val="75000"/>
                  </a:prstClr>
                </a:solidFill>
              </a:rPr>
              <a:t>12/3/2015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val="35721698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6"/>
            <a:ext cx="9144000" cy="757238"/>
          </a:xfrm>
        </p:spPr>
        <p:txBody>
          <a:bodyPr>
            <a:normAutofit fontScale="90000"/>
          </a:bodyPr>
          <a:lstStyle/>
          <a:p>
            <a:pPr algn="ctr"/>
            <a:r>
              <a:rPr lang="en-US" dirty="0" smtClean="0"/>
              <a:t>Performance of MPI Kernel Operations</a:t>
            </a:r>
            <a:endParaRPr lang="en-US" dirty="0"/>
          </a:p>
        </p:txBody>
      </p:sp>
      <p:pic>
        <p:nvPicPr>
          <p:cNvPr id="4" name="Picture 3"/>
          <p:cNvPicPr>
            <a:picLocks noChangeAspect="1"/>
          </p:cNvPicPr>
          <p:nvPr/>
        </p:nvPicPr>
        <p:blipFill>
          <a:blip r:embed="rId3"/>
          <a:stretch>
            <a:fillRect/>
          </a:stretch>
        </p:blipFill>
        <p:spPr>
          <a:xfrm>
            <a:off x="227749" y="758704"/>
            <a:ext cx="7727210" cy="5939657"/>
          </a:xfrm>
          <a:prstGeom prst="rect">
            <a:avLst/>
          </a:prstGeom>
        </p:spPr>
      </p:pic>
      <p:sp>
        <p:nvSpPr>
          <p:cNvPr id="5" name="TextBox 4"/>
          <p:cNvSpPr txBox="1"/>
          <p:nvPr/>
        </p:nvSpPr>
        <p:spPr>
          <a:xfrm>
            <a:off x="7725508" y="1779372"/>
            <a:ext cx="1418492" cy="2031325"/>
          </a:xfrm>
          <a:prstGeom prst="rect">
            <a:avLst/>
          </a:prstGeom>
          <a:noFill/>
        </p:spPr>
        <p:txBody>
          <a:bodyPr wrap="square" rtlCol="0">
            <a:spAutoFit/>
          </a:bodyPr>
          <a:lstStyle/>
          <a:p>
            <a:pPr defTabSz="457200"/>
            <a:r>
              <a:rPr lang="en-US" dirty="0">
                <a:solidFill>
                  <a:prstClr val="black"/>
                </a:solidFill>
              </a:rPr>
              <a:t>Pure Java as in </a:t>
            </a:r>
            <a:r>
              <a:rPr lang="en-US" dirty="0" err="1">
                <a:solidFill>
                  <a:prstClr val="black"/>
                </a:solidFill>
              </a:rPr>
              <a:t>FastMPJ</a:t>
            </a:r>
            <a:r>
              <a:rPr lang="en-US" dirty="0">
                <a:solidFill>
                  <a:prstClr val="black"/>
                </a:solidFill>
              </a:rPr>
              <a:t> slower than Java interfacing to C version of MPI</a:t>
            </a:r>
          </a:p>
        </p:txBody>
      </p:sp>
      <p:sp>
        <p:nvSpPr>
          <p:cNvPr id="3" name="Date Placeholder 2"/>
          <p:cNvSpPr>
            <a:spLocks noGrp="1"/>
          </p:cNvSpPr>
          <p:nvPr>
            <p:ph type="dt" sz="half" idx="10"/>
          </p:nvPr>
        </p:nvSpPr>
        <p:spPr/>
        <p:txBody>
          <a:bodyPr/>
          <a:lstStyle/>
          <a:p>
            <a:fld id="{FC2BB4E5-FF6F-4A83-89CE-86BA44CFDF2C}" type="datetime1">
              <a:rPr lang="en-US" smtClean="0">
                <a:solidFill>
                  <a:prstClr val="black">
                    <a:tint val="75000"/>
                  </a:prstClr>
                </a:solidFill>
              </a:rPr>
              <a:t>12/3/2015</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CB78FB-1415-9B4D-996E-11F146E2B0ED}"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val="38507190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46877"/>
            <a:ext cx="9144000" cy="858423"/>
          </a:xfrm>
        </p:spPr>
        <p:txBody>
          <a:bodyPr>
            <a:noAutofit/>
          </a:bodyPr>
          <a:lstStyle/>
          <a:p>
            <a:r>
              <a:rPr lang="en-US" sz="3200" b="1" dirty="0" smtClean="0"/>
              <a:t>Java Grande   and C# on 40K point DAPWC Clustering</a:t>
            </a:r>
            <a:r>
              <a:rPr lang="en-US" sz="3600" b="1" dirty="0" smtClean="0"/>
              <a:t/>
            </a:r>
            <a:br>
              <a:rPr lang="en-US" sz="3600" b="1" dirty="0" smtClean="0"/>
            </a:br>
            <a:r>
              <a:rPr lang="en-US" sz="3600" b="1" dirty="0" smtClean="0"/>
              <a:t>Very sensitive to threads v MPI</a:t>
            </a:r>
            <a:endParaRPr lang="en-US" sz="3600" b="1" dirty="0"/>
          </a:p>
        </p:txBody>
      </p:sp>
      <p:grpSp>
        <p:nvGrpSpPr>
          <p:cNvPr id="16" name="Group 15"/>
          <p:cNvGrpSpPr/>
          <p:nvPr/>
        </p:nvGrpSpPr>
        <p:grpSpPr>
          <a:xfrm>
            <a:off x="0" y="1532487"/>
            <a:ext cx="9144000" cy="5325513"/>
            <a:chOff x="-69574" y="1532487"/>
            <a:chExt cx="9144000" cy="5325513"/>
          </a:xfrm>
        </p:grpSpPr>
        <p:pic>
          <p:nvPicPr>
            <p:cNvPr id="4" name="Picture 3"/>
            <p:cNvPicPr>
              <a:picLocks noChangeAspect="1"/>
            </p:cNvPicPr>
            <p:nvPr/>
          </p:nvPicPr>
          <p:blipFill>
            <a:blip r:embed="rId2"/>
            <a:stretch>
              <a:fillRect/>
            </a:stretch>
          </p:blipFill>
          <p:spPr>
            <a:xfrm>
              <a:off x="-69574" y="1532487"/>
              <a:ext cx="9144000" cy="5325513"/>
            </a:xfrm>
            <a:prstGeom prst="rect">
              <a:avLst/>
            </a:prstGeom>
          </p:spPr>
        </p:pic>
        <p:cxnSp>
          <p:nvCxnSpPr>
            <p:cNvPr id="8" name="Straight Arrow Connector 7"/>
            <p:cNvCxnSpPr/>
            <p:nvPr/>
          </p:nvCxnSpPr>
          <p:spPr>
            <a:xfrm>
              <a:off x="7454348" y="3578087"/>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4572000" y="3505200"/>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401417" y="3051313"/>
              <a:ext cx="1677639" cy="369332"/>
            </a:xfrm>
            <a:prstGeom prst="rect">
              <a:avLst/>
            </a:prstGeom>
            <a:noFill/>
          </p:spPr>
          <p:txBody>
            <a:bodyPr wrap="none" rtlCol="0">
              <a:spAutoFit/>
            </a:bodyPr>
            <a:lstStyle/>
            <a:p>
              <a:pPr defTabSz="457200"/>
              <a:r>
                <a:rPr lang="en-US" dirty="0">
                  <a:solidFill>
                    <a:prstClr val="black"/>
                  </a:solidFill>
                </a:rPr>
                <a:t>64  Way parallel</a:t>
              </a:r>
            </a:p>
          </p:txBody>
        </p:sp>
        <p:sp>
          <p:nvSpPr>
            <p:cNvPr id="12" name="TextBox 11"/>
            <p:cNvSpPr txBox="1"/>
            <p:nvPr/>
          </p:nvSpPr>
          <p:spPr>
            <a:xfrm>
              <a:off x="4704521" y="3320534"/>
              <a:ext cx="1794658" cy="369332"/>
            </a:xfrm>
            <a:prstGeom prst="rect">
              <a:avLst/>
            </a:prstGeom>
            <a:noFill/>
          </p:spPr>
          <p:txBody>
            <a:bodyPr wrap="none" rtlCol="0">
              <a:spAutoFit/>
            </a:bodyPr>
            <a:lstStyle/>
            <a:p>
              <a:pPr defTabSz="457200"/>
              <a:r>
                <a:rPr lang="en-US" dirty="0">
                  <a:solidFill>
                    <a:prstClr val="black"/>
                  </a:solidFill>
                </a:rPr>
                <a:t>128  Way parallel</a:t>
              </a:r>
            </a:p>
          </p:txBody>
        </p:sp>
        <p:sp>
          <p:nvSpPr>
            <p:cNvPr id="13" name="TextBox 12"/>
            <p:cNvSpPr txBox="1"/>
            <p:nvPr/>
          </p:nvSpPr>
          <p:spPr>
            <a:xfrm>
              <a:off x="7600045" y="3440523"/>
              <a:ext cx="1049198" cy="646331"/>
            </a:xfrm>
            <a:prstGeom prst="rect">
              <a:avLst/>
            </a:prstGeom>
            <a:noFill/>
          </p:spPr>
          <p:txBody>
            <a:bodyPr wrap="none" rtlCol="0">
              <a:spAutoFit/>
            </a:bodyPr>
            <a:lstStyle/>
            <a:p>
              <a:pPr defTabSz="457200"/>
              <a:r>
                <a:rPr lang="en-US" dirty="0">
                  <a:solidFill>
                    <a:prstClr val="black"/>
                  </a:solidFill>
                </a:rPr>
                <a:t>256 Way </a:t>
              </a:r>
              <a:br>
                <a:rPr lang="en-US" dirty="0">
                  <a:solidFill>
                    <a:prstClr val="black"/>
                  </a:solidFill>
                </a:rPr>
              </a:br>
              <a:r>
                <a:rPr lang="en-US" dirty="0">
                  <a:solidFill>
                    <a:prstClr val="black"/>
                  </a:solidFill>
                </a:rPr>
                <a:t>parallel</a:t>
              </a:r>
            </a:p>
          </p:txBody>
        </p:sp>
        <p:sp>
          <p:nvSpPr>
            <p:cNvPr id="14" name="TextBox 13"/>
            <p:cNvSpPr txBox="1"/>
            <p:nvPr/>
          </p:nvSpPr>
          <p:spPr>
            <a:xfrm>
              <a:off x="27452" y="5060027"/>
              <a:ext cx="782587" cy="923330"/>
            </a:xfrm>
            <a:prstGeom prst="rect">
              <a:avLst/>
            </a:prstGeom>
            <a:noFill/>
          </p:spPr>
          <p:txBody>
            <a:bodyPr wrap="none" rtlCol="0">
              <a:spAutoFit/>
            </a:bodyPr>
            <a:lstStyle/>
            <a:p>
              <a:pPr defTabSz="457200"/>
              <a:r>
                <a:rPr lang="en-US" dirty="0">
                  <a:solidFill>
                    <a:prstClr val="black"/>
                  </a:solidFill>
                </a:rPr>
                <a:t>TXP</a:t>
              </a:r>
              <a:br>
                <a:rPr lang="en-US" dirty="0">
                  <a:solidFill>
                    <a:prstClr val="black"/>
                  </a:solidFill>
                </a:rPr>
              </a:br>
              <a:r>
                <a:rPr lang="en-US" dirty="0">
                  <a:solidFill>
                    <a:prstClr val="black"/>
                  </a:solidFill>
                </a:rPr>
                <a:t>Nodes</a:t>
              </a:r>
              <a:br>
                <a:rPr lang="en-US" dirty="0">
                  <a:solidFill>
                    <a:prstClr val="black"/>
                  </a:solidFill>
                </a:rPr>
              </a:br>
              <a:r>
                <a:rPr lang="en-US" dirty="0">
                  <a:solidFill>
                    <a:prstClr val="black"/>
                  </a:solidFill>
                </a:rPr>
                <a:t>Total</a:t>
              </a:r>
            </a:p>
          </p:txBody>
        </p:sp>
        <p:sp>
          <p:nvSpPr>
            <p:cNvPr id="15" name="TextBox 14"/>
            <p:cNvSpPr txBox="1"/>
            <p:nvPr/>
          </p:nvSpPr>
          <p:spPr>
            <a:xfrm>
              <a:off x="8072675" y="2295939"/>
              <a:ext cx="576568" cy="646331"/>
            </a:xfrm>
            <a:prstGeom prst="rect">
              <a:avLst/>
            </a:prstGeom>
            <a:noFill/>
          </p:spPr>
          <p:txBody>
            <a:bodyPr wrap="none" rtlCol="0">
              <a:spAutoFit/>
            </a:bodyPr>
            <a:lstStyle/>
            <a:p>
              <a:pPr defTabSz="457200"/>
              <a:r>
                <a:rPr lang="en-US" dirty="0">
                  <a:solidFill>
                    <a:prstClr val="black"/>
                  </a:solidFill>
                </a:rPr>
                <a:t>C#</a:t>
              </a:r>
              <a:br>
                <a:rPr lang="en-US" dirty="0">
                  <a:solidFill>
                    <a:prstClr val="black"/>
                  </a:solidFill>
                </a:rPr>
              </a:br>
              <a:r>
                <a:rPr lang="en-US" dirty="0">
                  <a:solidFill>
                    <a:prstClr val="black"/>
                  </a:solidFill>
                </a:rPr>
                <a:t>Java</a:t>
              </a:r>
            </a:p>
          </p:txBody>
        </p:sp>
      </p:grpSp>
      <p:sp>
        <p:nvSpPr>
          <p:cNvPr id="2" name="TextBox 1"/>
          <p:cNvSpPr txBox="1"/>
          <p:nvPr/>
        </p:nvSpPr>
        <p:spPr>
          <a:xfrm>
            <a:off x="1632857" y="2383971"/>
            <a:ext cx="4499693" cy="369332"/>
          </a:xfrm>
          <a:prstGeom prst="rect">
            <a:avLst/>
          </a:prstGeom>
          <a:noFill/>
        </p:spPr>
        <p:txBody>
          <a:bodyPr wrap="none" rtlCol="0">
            <a:spAutoFit/>
          </a:bodyPr>
          <a:lstStyle/>
          <a:p>
            <a:pPr defTabSz="457200"/>
            <a:r>
              <a:rPr lang="en-US" b="1" dirty="0">
                <a:solidFill>
                  <a:prstClr val="black"/>
                </a:solidFill>
              </a:rPr>
              <a:t>C# Hardware 0.7 performance Java Hardware</a:t>
            </a:r>
          </a:p>
        </p:txBody>
      </p:sp>
      <p:sp>
        <p:nvSpPr>
          <p:cNvPr id="3" name="Date Placeholder 2"/>
          <p:cNvSpPr>
            <a:spLocks noGrp="1"/>
          </p:cNvSpPr>
          <p:nvPr>
            <p:ph type="dt" sz="half" idx="10"/>
          </p:nvPr>
        </p:nvSpPr>
        <p:spPr/>
        <p:txBody>
          <a:bodyPr/>
          <a:lstStyle/>
          <a:p>
            <a:fld id="{0F29592C-5288-4693-8505-528D5BC737BD}" type="datetime1">
              <a:rPr lang="en-US" smtClean="0">
                <a:solidFill>
                  <a:prstClr val="black">
                    <a:tint val="75000"/>
                  </a:prstClr>
                </a:solidFill>
              </a:rPr>
              <a:t>12/3/2015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15990755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817" y="-116822"/>
            <a:ext cx="9004852" cy="858423"/>
          </a:xfrm>
        </p:spPr>
        <p:txBody>
          <a:bodyPr>
            <a:normAutofit/>
          </a:bodyPr>
          <a:lstStyle/>
          <a:p>
            <a:r>
              <a:rPr lang="en-US" sz="3600" b="1" dirty="0" smtClean="0"/>
              <a:t>Java  and C# on 12.6K point DAPWC Clustering</a:t>
            </a:r>
            <a:endParaRPr lang="en-US" sz="3600" b="1" dirty="0"/>
          </a:p>
        </p:txBody>
      </p:sp>
      <p:grpSp>
        <p:nvGrpSpPr>
          <p:cNvPr id="39" name="Group 38"/>
          <p:cNvGrpSpPr/>
          <p:nvPr/>
        </p:nvGrpSpPr>
        <p:grpSpPr>
          <a:xfrm>
            <a:off x="-99392" y="681966"/>
            <a:ext cx="9243392" cy="6062870"/>
            <a:chOff x="-79513" y="681966"/>
            <a:chExt cx="9243392" cy="6062870"/>
          </a:xfrm>
        </p:grpSpPr>
        <p:pic>
          <p:nvPicPr>
            <p:cNvPr id="2" name="Picture 1"/>
            <p:cNvPicPr>
              <a:picLocks noChangeAspect="1"/>
            </p:cNvPicPr>
            <p:nvPr/>
          </p:nvPicPr>
          <p:blipFill rotWithShape="1">
            <a:blip r:embed="rId2"/>
            <a:srcRect l="-1195" t="14360" r="109" b="12672"/>
            <a:stretch/>
          </p:blipFill>
          <p:spPr>
            <a:xfrm>
              <a:off x="-79513" y="681966"/>
              <a:ext cx="9243392" cy="6062870"/>
            </a:xfrm>
            <a:prstGeom prst="rect">
              <a:avLst/>
            </a:prstGeom>
          </p:spPr>
        </p:pic>
        <p:cxnSp>
          <p:nvCxnSpPr>
            <p:cNvPr id="10" name="Straight Arrow Connector 9"/>
            <p:cNvCxnSpPr/>
            <p:nvPr/>
          </p:nvCxnSpPr>
          <p:spPr>
            <a:xfrm>
              <a:off x="1133061"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6684298" y="741601"/>
              <a:ext cx="576568" cy="923330"/>
            </a:xfrm>
            <a:prstGeom prst="rect">
              <a:avLst/>
            </a:prstGeom>
            <a:noFill/>
          </p:spPr>
          <p:txBody>
            <a:bodyPr wrap="none" rtlCol="0">
              <a:spAutoFit/>
            </a:bodyPr>
            <a:lstStyle/>
            <a:p>
              <a:pPr defTabSz="457200"/>
              <a:r>
                <a:rPr lang="en-US" dirty="0">
                  <a:solidFill>
                    <a:prstClr val="black"/>
                  </a:solidFill>
                </a:rPr>
                <a:t>Java</a:t>
              </a:r>
            </a:p>
            <a:p>
              <a:pPr defTabSz="457200"/>
              <a:endParaRPr lang="en-US" dirty="0">
                <a:solidFill>
                  <a:prstClr val="black"/>
                </a:solidFill>
              </a:endParaRPr>
            </a:p>
            <a:p>
              <a:pPr defTabSz="457200"/>
              <a:r>
                <a:rPr lang="en-US" dirty="0">
                  <a:solidFill>
                    <a:prstClr val="black"/>
                  </a:solidFill>
                </a:rPr>
                <a:t>C#</a:t>
              </a:r>
            </a:p>
          </p:txBody>
        </p:sp>
        <p:sp>
          <p:nvSpPr>
            <p:cNvPr id="14" name="TextBox 13"/>
            <p:cNvSpPr txBox="1"/>
            <p:nvPr/>
          </p:nvSpPr>
          <p:spPr>
            <a:xfrm>
              <a:off x="851049" y="1379005"/>
              <a:ext cx="3188373" cy="923330"/>
            </a:xfrm>
            <a:prstGeom prst="rect">
              <a:avLst/>
            </a:prstGeom>
            <a:noFill/>
          </p:spPr>
          <p:txBody>
            <a:bodyPr wrap="none" rtlCol="0">
              <a:spAutoFit/>
            </a:bodyPr>
            <a:lstStyle/>
            <a:p>
              <a:pPr defTabSz="457200"/>
              <a:r>
                <a:rPr lang="en-US" dirty="0">
                  <a:solidFill>
                    <a:prstClr val="black"/>
                  </a:solidFill>
                </a:rPr>
                <a:t>#Threads x #Processes per node</a:t>
              </a:r>
              <a:br>
                <a:rPr lang="en-US" dirty="0">
                  <a:solidFill>
                    <a:prstClr val="black"/>
                  </a:solidFill>
                </a:rPr>
              </a:br>
              <a:r>
                <a:rPr lang="en-US" dirty="0">
                  <a:solidFill>
                    <a:prstClr val="black"/>
                  </a:solidFill>
                </a:rPr>
                <a:t># Nodes</a:t>
              </a:r>
              <a:br>
                <a:rPr lang="en-US" dirty="0">
                  <a:solidFill>
                    <a:prstClr val="black"/>
                  </a:solidFill>
                </a:rPr>
              </a:br>
              <a:r>
                <a:rPr lang="en-US" dirty="0">
                  <a:solidFill>
                    <a:prstClr val="black"/>
                  </a:solidFill>
                </a:rPr>
                <a:t>Total Parallelism </a:t>
              </a:r>
            </a:p>
          </p:txBody>
        </p:sp>
        <p:cxnSp>
          <p:nvCxnSpPr>
            <p:cNvPr id="8" name="Straight Arrow Connector 7"/>
            <p:cNvCxnSpPr/>
            <p:nvPr/>
          </p:nvCxnSpPr>
          <p:spPr>
            <a:xfrm>
              <a:off x="1997766"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2874542"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3792295"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492953"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7233368"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8151121"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4662371"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6392847"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256052" y="797979"/>
              <a:ext cx="1233864" cy="369332"/>
            </a:xfrm>
            <a:prstGeom prst="rect">
              <a:avLst/>
            </a:prstGeom>
            <a:noFill/>
          </p:spPr>
          <p:txBody>
            <a:bodyPr wrap="none" rtlCol="0">
              <a:spAutoFit/>
            </a:bodyPr>
            <a:lstStyle/>
            <a:p>
              <a:pPr defTabSz="457200"/>
              <a:r>
                <a:rPr lang="en-US" dirty="0">
                  <a:solidFill>
                    <a:prstClr val="black"/>
                  </a:solidFill>
                </a:rPr>
                <a:t>Time hours</a:t>
              </a:r>
            </a:p>
          </p:txBody>
        </p:sp>
        <p:sp>
          <p:nvSpPr>
            <p:cNvPr id="5" name="TextBox 4"/>
            <p:cNvSpPr txBox="1"/>
            <p:nvPr/>
          </p:nvSpPr>
          <p:spPr>
            <a:xfrm>
              <a:off x="614970" y="2878170"/>
              <a:ext cx="518091" cy="369332"/>
            </a:xfrm>
            <a:prstGeom prst="rect">
              <a:avLst/>
            </a:prstGeom>
            <a:noFill/>
          </p:spPr>
          <p:txBody>
            <a:bodyPr wrap="none" rtlCol="0">
              <a:spAutoFit/>
            </a:bodyPr>
            <a:lstStyle/>
            <a:p>
              <a:pPr defTabSz="457200"/>
              <a:r>
                <a:rPr lang="en-US" dirty="0">
                  <a:solidFill>
                    <a:prstClr val="black"/>
                  </a:solidFill>
                </a:rPr>
                <a:t>1x1</a:t>
              </a:r>
            </a:p>
          </p:txBody>
        </p:sp>
        <p:sp>
          <p:nvSpPr>
            <p:cNvPr id="23" name="TextBox 22"/>
            <p:cNvSpPr txBox="1"/>
            <p:nvPr/>
          </p:nvSpPr>
          <p:spPr>
            <a:xfrm>
              <a:off x="4076987" y="2939739"/>
              <a:ext cx="518091" cy="369332"/>
            </a:xfrm>
            <a:prstGeom prst="rect">
              <a:avLst/>
            </a:prstGeom>
            <a:noFill/>
          </p:spPr>
          <p:txBody>
            <a:bodyPr wrap="none" rtlCol="0">
              <a:spAutoFit/>
            </a:bodyPr>
            <a:lstStyle/>
            <a:p>
              <a:pPr defTabSz="457200"/>
              <a:r>
                <a:rPr lang="en-US" dirty="0">
                  <a:solidFill>
                    <a:prstClr val="black"/>
                  </a:solidFill>
                </a:rPr>
                <a:t>2x2</a:t>
              </a:r>
            </a:p>
          </p:txBody>
        </p:sp>
        <p:sp>
          <p:nvSpPr>
            <p:cNvPr id="24" name="TextBox 23"/>
            <p:cNvSpPr txBox="1"/>
            <p:nvPr/>
          </p:nvSpPr>
          <p:spPr>
            <a:xfrm>
              <a:off x="1408044" y="2916097"/>
              <a:ext cx="518091" cy="369332"/>
            </a:xfrm>
            <a:prstGeom prst="rect">
              <a:avLst/>
            </a:prstGeom>
            <a:noFill/>
          </p:spPr>
          <p:txBody>
            <a:bodyPr wrap="none" rtlCol="0">
              <a:spAutoFit/>
            </a:bodyPr>
            <a:lstStyle/>
            <a:p>
              <a:pPr defTabSz="457200"/>
              <a:r>
                <a:rPr lang="en-US" dirty="0">
                  <a:solidFill>
                    <a:prstClr val="black"/>
                  </a:solidFill>
                </a:rPr>
                <a:t>1x2</a:t>
              </a:r>
            </a:p>
          </p:txBody>
        </p:sp>
        <p:sp>
          <p:nvSpPr>
            <p:cNvPr id="25" name="TextBox 24"/>
            <p:cNvSpPr txBox="1"/>
            <p:nvPr/>
          </p:nvSpPr>
          <p:spPr>
            <a:xfrm>
              <a:off x="3246806" y="2916097"/>
              <a:ext cx="518091" cy="369332"/>
            </a:xfrm>
            <a:prstGeom prst="rect">
              <a:avLst/>
            </a:prstGeom>
            <a:noFill/>
          </p:spPr>
          <p:txBody>
            <a:bodyPr wrap="none" rtlCol="0">
              <a:spAutoFit/>
            </a:bodyPr>
            <a:lstStyle/>
            <a:p>
              <a:pPr defTabSz="457200"/>
              <a:r>
                <a:rPr lang="en-US" dirty="0">
                  <a:solidFill>
                    <a:prstClr val="black"/>
                  </a:solidFill>
                </a:rPr>
                <a:t>1x4</a:t>
              </a:r>
            </a:p>
          </p:txBody>
        </p:sp>
        <p:sp>
          <p:nvSpPr>
            <p:cNvPr id="26" name="TextBox 25"/>
            <p:cNvSpPr txBox="1"/>
            <p:nvPr/>
          </p:nvSpPr>
          <p:spPr>
            <a:xfrm>
              <a:off x="2292402" y="2939739"/>
              <a:ext cx="518091" cy="369332"/>
            </a:xfrm>
            <a:prstGeom prst="rect">
              <a:avLst/>
            </a:prstGeom>
            <a:noFill/>
          </p:spPr>
          <p:txBody>
            <a:bodyPr wrap="none" rtlCol="0">
              <a:spAutoFit/>
            </a:bodyPr>
            <a:lstStyle/>
            <a:p>
              <a:pPr defTabSz="457200"/>
              <a:r>
                <a:rPr lang="en-US" dirty="0">
                  <a:solidFill>
                    <a:prstClr val="black"/>
                  </a:solidFill>
                </a:rPr>
                <a:t>2x1</a:t>
              </a:r>
            </a:p>
          </p:txBody>
        </p:sp>
        <p:sp>
          <p:nvSpPr>
            <p:cNvPr id="27" name="TextBox 26"/>
            <p:cNvSpPr txBox="1"/>
            <p:nvPr/>
          </p:nvSpPr>
          <p:spPr>
            <a:xfrm>
              <a:off x="5805444" y="2905222"/>
              <a:ext cx="518091" cy="369332"/>
            </a:xfrm>
            <a:prstGeom prst="rect">
              <a:avLst/>
            </a:prstGeom>
            <a:noFill/>
          </p:spPr>
          <p:txBody>
            <a:bodyPr wrap="none" rtlCol="0">
              <a:spAutoFit/>
            </a:bodyPr>
            <a:lstStyle/>
            <a:p>
              <a:pPr defTabSz="457200"/>
              <a:r>
                <a:rPr lang="en-US" dirty="0">
                  <a:solidFill>
                    <a:prstClr val="black"/>
                  </a:solidFill>
                </a:rPr>
                <a:t>1x8</a:t>
              </a:r>
            </a:p>
          </p:txBody>
        </p:sp>
        <p:sp>
          <p:nvSpPr>
            <p:cNvPr id="28" name="TextBox 27"/>
            <p:cNvSpPr txBox="1"/>
            <p:nvPr/>
          </p:nvSpPr>
          <p:spPr>
            <a:xfrm>
              <a:off x="4937370" y="2916097"/>
              <a:ext cx="518091" cy="369332"/>
            </a:xfrm>
            <a:prstGeom prst="rect">
              <a:avLst/>
            </a:prstGeom>
            <a:noFill/>
          </p:spPr>
          <p:txBody>
            <a:bodyPr wrap="none" rtlCol="0">
              <a:spAutoFit/>
            </a:bodyPr>
            <a:lstStyle/>
            <a:p>
              <a:pPr defTabSz="457200"/>
              <a:r>
                <a:rPr lang="en-US" dirty="0">
                  <a:solidFill>
                    <a:prstClr val="black"/>
                  </a:solidFill>
                </a:rPr>
                <a:t>4x1</a:t>
              </a:r>
            </a:p>
          </p:txBody>
        </p:sp>
        <p:sp>
          <p:nvSpPr>
            <p:cNvPr id="29" name="TextBox 28"/>
            <p:cNvSpPr txBox="1"/>
            <p:nvPr/>
          </p:nvSpPr>
          <p:spPr>
            <a:xfrm>
              <a:off x="6655341" y="2901044"/>
              <a:ext cx="518091" cy="369332"/>
            </a:xfrm>
            <a:prstGeom prst="rect">
              <a:avLst/>
            </a:prstGeom>
            <a:noFill/>
          </p:spPr>
          <p:txBody>
            <a:bodyPr wrap="none" rtlCol="0">
              <a:spAutoFit/>
            </a:bodyPr>
            <a:lstStyle/>
            <a:p>
              <a:pPr defTabSz="457200"/>
              <a:r>
                <a:rPr lang="en-US" dirty="0">
                  <a:solidFill>
                    <a:prstClr val="black"/>
                  </a:solidFill>
                </a:rPr>
                <a:t>2x4</a:t>
              </a:r>
            </a:p>
          </p:txBody>
        </p:sp>
        <p:sp>
          <p:nvSpPr>
            <p:cNvPr id="30" name="TextBox 29"/>
            <p:cNvSpPr txBox="1"/>
            <p:nvPr/>
          </p:nvSpPr>
          <p:spPr>
            <a:xfrm>
              <a:off x="7541438" y="2915438"/>
              <a:ext cx="518091" cy="369332"/>
            </a:xfrm>
            <a:prstGeom prst="rect">
              <a:avLst/>
            </a:prstGeom>
            <a:noFill/>
          </p:spPr>
          <p:txBody>
            <a:bodyPr wrap="none" rtlCol="0">
              <a:spAutoFit/>
            </a:bodyPr>
            <a:lstStyle/>
            <a:p>
              <a:pPr defTabSz="457200"/>
              <a:r>
                <a:rPr lang="en-US" dirty="0">
                  <a:solidFill>
                    <a:prstClr val="black"/>
                  </a:solidFill>
                </a:rPr>
                <a:t>4x2</a:t>
              </a:r>
            </a:p>
          </p:txBody>
        </p:sp>
        <p:sp>
          <p:nvSpPr>
            <p:cNvPr id="31" name="TextBox 30"/>
            <p:cNvSpPr txBox="1"/>
            <p:nvPr/>
          </p:nvSpPr>
          <p:spPr>
            <a:xfrm>
              <a:off x="8463058" y="2916097"/>
              <a:ext cx="518091" cy="369332"/>
            </a:xfrm>
            <a:prstGeom prst="rect">
              <a:avLst/>
            </a:prstGeom>
            <a:noFill/>
          </p:spPr>
          <p:txBody>
            <a:bodyPr wrap="none" rtlCol="0">
              <a:spAutoFit/>
            </a:bodyPr>
            <a:lstStyle/>
            <a:p>
              <a:pPr defTabSz="457200"/>
              <a:r>
                <a:rPr lang="en-US" dirty="0">
                  <a:solidFill>
                    <a:prstClr val="black"/>
                  </a:solidFill>
                </a:rPr>
                <a:t>8x1</a:t>
              </a:r>
            </a:p>
          </p:txBody>
        </p:sp>
        <p:sp>
          <p:nvSpPr>
            <p:cNvPr id="32" name="TextBox 31"/>
            <p:cNvSpPr txBox="1"/>
            <p:nvPr/>
          </p:nvSpPr>
          <p:spPr>
            <a:xfrm>
              <a:off x="2774162" y="2587806"/>
              <a:ext cx="3188373" cy="646331"/>
            </a:xfrm>
            <a:prstGeom prst="rect">
              <a:avLst/>
            </a:prstGeom>
            <a:noFill/>
          </p:spPr>
          <p:txBody>
            <a:bodyPr wrap="none" rtlCol="0">
              <a:spAutoFit/>
            </a:bodyPr>
            <a:lstStyle/>
            <a:p>
              <a:pPr defTabSz="457200"/>
              <a:r>
                <a:rPr lang="en-US" dirty="0">
                  <a:solidFill>
                    <a:prstClr val="black"/>
                  </a:solidFill>
                </a:rPr>
                <a:t>#Threads x #Processes per node</a:t>
              </a:r>
              <a:br>
                <a:rPr lang="en-US" dirty="0">
                  <a:solidFill>
                    <a:prstClr val="black"/>
                  </a:solidFill>
                </a:rPr>
              </a:br>
              <a:endParaRPr lang="en-US" dirty="0">
                <a:solidFill>
                  <a:prstClr val="black"/>
                </a:solidFill>
              </a:endParaRPr>
            </a:p>
          </p:txBody>
        </p:sp>
        <p:cxnSp>
          <p:nvCxnSpPr>
            <p:cNvPr id="9" name="Straight Connector 8"/>
            <p:cNvCxnSpPr/>
            <p:nvPr/>
          </p:nvCxnSpPr>
          <p:spPr>
            <a:xfrm flipH="1">
              <a:off x="29817" y="1838739"/>
              <a:ext cx="82123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48666" y="1838739"/>
              <a:ext cx="20907" cy="44958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51752" y="6334539"/>
              <a:ext cx="38868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9062575" y="293973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sp>
        <p:nvSpPr>
          <p:cNvPr id="34" name="TextBox 33"/>
          <p:cNvSpPr txBox="1"/>
          <p:nvPr/>
        </p:nvSpPr>
        <p:spPr>
          <a:xfrm>
            <a:off x="4366977" y="1797892"/>
            <a:ext cx="4499693" cy="369332"/>
          </a:xfrm>
          <a:prstGeom prst="rect">
            <a:avLst/>
          </a:prstGeom>
          <a:noFill/>
        </p:spPr>
        <p:txBody>
          <a:bodyPr wrap="none" rtlCol="0">
            <a:spAutoFit/>
          </a:bodyPr>
          <a:lstStyle/>
          <a:p>
            <a:pPr defTabSz="457200"/>
            <a:r>
              <a:rPr lang="en-US" b="1" dirty="0">
                <a:solidFill>
                  <a:prstClr val="black"/>
                </a:solidFill>
              </a:rPr>
              <a:t>C# Hardware 0.7 performance Java Hardware</a:t>
            </a:r>
          </a:p>
        </p:txBody>
      </p:sp>
      <p:sp>
        <p:nvSpPr>
          <p:cNvPr id="4" name="Date Placeholder 3"/>
          <p:cNvSpPr>
            <a:spLocks noGrp="1"/>
          </p:cNvSpPr>
          <p:nvPr>
            <p:ph type="dt" sz="half" idx="10"/>
          </p:nvPr>
        </p:nvSpPr>
        <p:spPr/>
        <p:txBody>
          <a:bodyPr/>
          <a:lstStyle/>
          <a:p>
            <a:fld id="{9E979C3A-1FA1-4B52-9B44-8D4057ACD71A}" type="datetime1">
              <a:rPr lang="en-US" smtClean="0">
                <a:solidFill>
                  <a:prstClr val="black">
                    <a:tint val="75000"/>
                  </a:prstClr>
                </a:solidFill>
              </a:rPr>
              <a:t>12/3/2015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val="21694451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Data Analytics in SPIDAL</a:t>
            </a:r>
            <a:endParaRPr lang="en-US" b="1" dirty="0"/>
          </a:p>
        </p:txBody>
      </p:sp>
      <p:sp>
        <p:nvSpPr>
          <p:cNvPr id="2" name="Date Placeholder 1"/>
          <p:cNvSpPr>
            <a:spLocks noGrp="1"/>
          </p:cNvSpPr>
          <p:nvPr>
            <p:ph type="dt" sz="half" idx="10"/>
          </p:nvPr>
        </p:nvSpPr>
        <p:spPr/>
        <p:txBody>
          <a:bodyPr/>
          <a:lstStyle/>
          <a:p>
            <a:fld id="{98638E9B-2D7F-4494-A02D-BA7798F6C21D}" type="datetime1">
              <a:rPr lang="en-US" smtClean="0">
                <a:solidFill>
                  <a:prstClr val="black">
                    <a:tint val="75000"/>
                  </a:prstClr>
                </a:solidFill>
              </a:rPr>
              <a:t>12/3/2015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35884317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78" y="208447"/>
            <a:ext cx="8229600" cy="751274"/>
          </a:xfrm>
        </p:spPr>
        <p:txBody>
          <a:bodyPr>
            <a:normAutofit fontScale="90000"/>
          </a:bodyPr>
          <a:lstStyle/>
          <a:p>
            <a:r>
              <a:rPr lang="en-US" b="1" dirty="0" smtClean="0"/>
              <a:t>Analytics and the DIKW Pipeline</a:t>
            </a:r>
            <a:endParaRPr lang="en-US" b="1" dirty="0"/>
          </a:p>
        </p:txBody>
      </p:sp>
      <p:sp>
        <p:nvSpPr>
          <p:cNvPr id="3" name="Content Placeholder 2"/>
          <p:cNvSpPr>
            <a:spLocks noGrp="1"/>
          </p:cNvSpPr>
          <p:nvPr>
            <p:ph idx="1"/>
          </p:nvPr>
        </p:nvSpPr>
        <p:spPr>
          <a:xfrm>
            <a:off x="0" y="1107363"/>
            <a:ext cx="9144000" cy="5627974"/>
          </a:xfrm>
        </p:spPr>
        <p:txBody>
          <a:bodyPr>
            <a:normAutofit fontScale="77500" lnSpcReduction="20000"/>
          </a:bodyPr>
          <a:lstStyle/>
          <a:p>
            <a:r>
              <a:rPr lang="en-US" dirty="0" smtClean="0"/>
              <a:t>Data goes through a pipeline</a:t>
            </a:r>
            <a:br>
              <a:rPr lang="en-US" dirty="0" smtClean="0"/>
            </a:br>
            <a:r>
              <a:rPr lang="en-US" b="1" dirty="0" smtClean="0">
                <a:solidFill>
                  <a:srgbClr val="FF0000"/>
                </a:solidFill>
              </a:rPr>
              <a:t>Raw data </a:t>
            </a:r>
            <a:r>
              <a:rPr lang="en-US" b="1" dirty="0" smtClean="0">
                <a:solidFill>
                  <a:srgbClr val="FF0000"/>
                </a:solidFill>
                <a:sym typeface="Wingdings" panose="05000000000000000000" pitchFamily="2" charset="2"/>
              </a:rPr>
              <a:t> Data  Information  Knowledge  Wisdom  Decisions</a:t>
            </a: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a:sym typeface="Wingdings" panose="05000000000000000000" pitchFamily="2" charset="2"/>
            </a:endParaRPr>
          </a:p>
          <a:p>
            <a:endParaRPr lang="en-US" dirty="0" smtClean="0">
              <a:sym typeface="Wingdings" panose="05000000000000000000" pitchFamily="2" charset="2"/>
            </a:endParaRPr>
          </a:p>
          <a:p>
            <a:endParaRPr lang="en-US" dirty="0" smtClean="0">
              <a:sym typeface="Wingdings" panose="05000000000000000000" pitchFamily="2" charset="2"/>
            </a:endParaRPr>
          </a:p>
          <a:p>
            <a:r>
              <a:rPr lang="en-US" dirty="0" smtClean="0">
                <a:sym typeface="Wingdings" panose="05000000000000000000" pitchFamily="2" charset="2"/>
              </a:rPr>
              <a:t>Each link enabled by a filter which is “business logic” or “analytics”</a:t>
            </a:r>
          </a:p>
          <a:p>
            <a:r>
              <a:rPr lang="en-US" dirty="0" smtClean="0">
                <a:sym typeface="Wingdings" panose="05000000000000000000" pitchFamily="2" charset="2"/>
              </a:rPr>
              <a:t>We are interested in filters that involve “sophisticated analytics” which require non trivial parallel algorithms</a:t>
            </a:r>
          </a:p>
          <a:p>
            <a:pPr lvl="1"/>
            <a:r>
              <a:rPr lang="en-US" dirty="0" smtClean="0">
                <a:sym typeface="Wingdings" panose="05000000000000000000" pitchFamily="2" charset="2"/>
              </a:rPr>
              <a:t>Improve state of art in both algorithm quality and (parallel) performance</a:t>
            </a:r>
          </a:p>
          <a:p>
            <a:r>
              <a:rPr lang="en-US" dirty="0" smtClean="0">
                <a:sym typeface="Wingdings" panose="05000000000000000000" pitchFamily="2" charset="2"/>
              </a:rPr>
              <a:t>Design and Build </a:t>
            </a:r>
            <a:r>
              <a:rPr lang="en-US" b="1" dirty="0">
                <a:sym typeface="Wingdings" panose="05000000000000000000" pitchFamily="2" charset="2"/>
              </a:rPr>
              <a:t>SPIDAL </a:t>
            </a:r>
            <a:r>
              <a:rPr lang="en-US" dirty="0">
                <a:sym typeface="Wingdings" panose="05000000000000000000" pitchFamily="2" charset="2"/>
              </a:rPr>
              <a:t>(Scalable Parallel Interoperable Data Analytics Library) </a:t>
            </a:r>
          </a:p>
          <a:p>
            <a:endParaRPr lang="en-US" dirty="0" smtClean="0">
              <a:sym typeface="Wingdings" panose="05000000000000000000" pitchFamily="2" charset="2"/>
            </a:endParaRPr>
          </a:p>
          <a:p>
            <a:endParaRPr lang="en-US" dirty="0"/>
          </a:p>
        </p:txBody>
      </p:sp>
      <p:grpSp>
        <p:nvGrpSpPr>
          <p:cNvPr id="22" name="Group 21"/>
          <p:cNvGrpSpPr/>
          <p:nvPr/>
        </p:nvGrpSpPr>
        <p:grpSpPr>
          <a:xfrm>
            <a:off x="1070519" y="3171593"/>
            <a:ext cx="5285676" cy="735313"/>
            <a:chOff x="1087244" y="2592978"/>
            <a:chExt cx="5285676" cy="735313"/>
          </a:xfrm>
        </p:grpSpPr>
        <p:grpSp>
          <p:nvGrpSpPr>
            <p:cNvPr id="10" name="Group 9"/>
            <p:cNvGrpSpPr/>
            <p:nvPr/>
          </p:nvGrpSpPr>
          <p:grpSpPr>
            <a:xfrm>
              <a:off x="1923586" y="2793033"/>
              <a:ext cx="3755171" cy="535258"/>
              <a:chOff x="1984917" y="3589588"/>
              <a:chExt cx="3755171" cy="535258"/>
            </a:xfrm>
          </p:grpSpPr>
          <p:sp>
            <p:nvSpPr>
              <p:cNvPr id="4" name="Oval 3"/>
              <p:cNvSpPr/>
              <p:nvPr/>
            </p:nvSpPr>
            <p:spPr>
              <a:xfrm>
                <a:off x="2681867" y="3589588"/>
                <a:ext cx="2366845" cy="5352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a:solidFill>
                      <a:prstClr val="black"/>
                    </a:solidFill>
                  </a:rPr>
                  <a:t>More Analytics </a:t>
                </a:r>
              </a:p>
            </p:txBody>
          </p:sp>
          <p:cxnSp>
            <p:nvCxnSpPr>
              <p:cNvPr id="6" name="Straight Arrow Connector 5"/>
              <p:cNvCxnSpPr/>
              <p:nvPr/>
            </p:nvCxnSpPr>
            <p:spPr>
              <a:xfrm>
                <a:off x="1984917"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048712" y="3857217"/>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4912111" y="2592978"/>
              <a:ext cx="1460809" cy="400110"/>
            </a:xfrm>
            <a:prstGeom prst="rect">
              <a:avLst/>
            </a:prstGeom>
            <a:noFill/>
          </p:spPr>
          <p:txBody>
            <a:bodyPr wrap="square" rtlCol="0">
              <a:spAutoFit/>
            </a:bodyPr>
            <a:lstStyle/>
            <a:p>
              <a:pPr defTabSz="457200"/>
              <a:r>
                <a:rPr lang="en-US" sz="2000" b="1" dirty="0">
                  <a:solidFill>
                    <a:prstClr val="black"/>
                  </a:solidFill>
                </a:rPr>
                <a:t>Knowledge</a:t>
              </a:r>
            </a:p>
          </p:txBody>
        </p:sp>
        <p:sp>
          <p:nvSpPr>
            <p:cNvPr id="13" name="TextBox 12"/>
            <p:cNvSpPr txBox="1"/>
            <p:nvPr/>
          </p:nvSpPr>
          <p:spPr>
            <a:xfrm>
              <a:off x="1087244" y="2594152"/>
              <a:ext cx="1460809" cy="400110"/>
            </a:xfrm>
            <a:prstGeom prst="rect">
              <a:avLst/>
            </a:prstGeom>
            <a:noFill/>
          </p:spPr>
          <p:txBody>
            <a:bodyPr wrap="square" rtlCol="0">
              <a:spAutoFit/>
            </a:bodyPr>
            <a:lstStyle/>
            <a:p>
              <a:pPr defTabSz="457200"/>
              <a:r>
                <a:rPr lang="en-US" sz="2000" b="1" dirty="0">
                  <a:solidFill>
                    <a:prstClr val="black"/>
                  </a:solidFill>
                </a:rPr>
                <a:t>Information</a:t>
              </a:r>
            </a:p>
          </p:txBody>
        </p:sp>
      </p:grpSp>
      <p:grpSp>
        <p:nvGrpSpPr>
          <p:cNvPr id="15" name="Group 14"/>
          <p:cNvGrpSpPr/>
          <p:nvPr/>
        </p:nvGrpSpPr>
        <p:grpSpPr>
          <a:xfrm>
            <a:off x="1884562" y="2265293"/>
            <a:ext cx="4084131" cy="769503"/>
            <a:chOff x="1580685" y="3361307"/>
            <a:chExt cx="4084131" cy="769503"/>
          </a:xfrm>
        </p:grpSpPr>
        <p:grpSp>
          <p:nvGrpSpPr>
            <p:cNvPr id="16" name="Group 15"/>
            <p:cNvGrpSpPr/>
            <p:nvPr/>
          </p:nvGrpSpPr>
          <p:grpSpPr>
            <a:xfrm>
              <a:off x="1984917" y="3595552"/>
              <a:ext cx="2877014" cy="535258"/>
              <a:chOff x="1984917" y="3595552"/>
              <a:chExt cx="2877014" cy="535258"/>
            </a:xfrm>
          </p:grpSpPr>
          <p:sp>
            <p:nvSpPr>
              <p:cNvPr id="19" name="Oval 18"/>
              <p:cNvSpPr/>
              <p:nvPr/>
            </p:nvSpPr>
            <p:spPr>
              <a:xfrm>
                <a:off x="2676292" y="3595552"/>
                <a:ext cx="1494263" cy="5352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defTabSz="457200"/>
                <a:r>
                  <a:rPr lang="en-US" dirty="0">
                    <a:solidFill>
                      <a:prstClr val="black"/>
                    </a:solidFill>
                  </a:rPr>
                  <a:t>Analytics</a:t>
                </a:r>
              </a:p>
            </p:txBody>
          </p:sp>
          <p:cxnSp>
            <p:nvCxnSpPr>
              <p:cNvPr id="20" name="Straight Arrow Connector 19"/>
              <p:cNvCxnSpPr/>
              <p:nvPr/>
            </p:nvCxnSpPr>
            <p:spPr>
              <a:xfrm>
                <a:off x="1984917"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170555" y="3863181"/>
                <a:ext cx="691376" cy="0"/>
              </a:xfrm>
              <a:prstGeom prst="straightConnector1">
                <a:avLst/>
              </a:prstGeom>
              <a:ln w="38100">
                <a:solidFill>
                  <a:schemeClr val="tx1"/>
                </a:solidFill>
                <a:headEnd type="none" w="med" len="med"/>
                <a:tailEnd type="triangle" w="lg" len="med"/>
              </a:ln>
            </p:spPr>
            <p:style>
              <a:lnRef idx="2">
                <a:schemeClr val="accent1"/>
              </a:lnRef>
              <a:fillRef idx="0">
                <a:schemeClr val="accent1"/>
              </a:fillRef>
              <a:effectRef idx="1">
                <a:schemeClr val="accent1"/>
              </a:effectRef>
              <a:fontRef idx="minor">
                <a:schemeClr val="tx1"/>
              </a:fontRef>
            </p:style>
          </p:cxnSp>
        </p:grpSp>
        <p:sp>
          <p:nvSpPr>
            <p:cNvPr id="17" name="TextBox 16"/>
            <p:cNvSpPr txBox="1"/>
            <p:nvPr/>
          </p:nvSpPr>
          <p:spPr>
            <a:xfrm>
              <a:off x="4204007" y="3361307"/>
              <a:ext cx="1460809" cy="400110"/>
            </a:xfrm>
            <a:prstGeom prst="rect">
              <a:avLst/>
            </a:prstGeom>
            <a:noFill/>
          </p:spPr>
          <p:txBody>
            <a:bodyPr wrap="square" rtlCol="0">
              <a:spAutoFit/>
            </a:bodyPr>
            <a:lstStyle/>
            <a:p>
              <a:pPr defTabSz="457200"/>
              <a:r>
                <a:rPr lang="en-US" sz="2000" b="1" dirty="0">
                  <a:solidFill>
                    <a:prstClr val="black"/>
                  </a:solidFill>
                </a:rPr>
                <a:t>Information</a:t>
              </a:r>
            </a:p>
          </p:txBody>
        </p:sp>
        <p:sp>
          <p:nvSpPr>
            <p:cNvPr id="18" name="TextBox 17"/>
            <p:cNvSpPr txBox="1"/>
            <p:nvPr/>
          </p:nvSpPr>
          <p:spPr>
            <a:xfrm>
              <a:off x="1580685" y="3378078"/>
              <a:ext cx="730405" cy="400110"/>
            </a:xfrm>
            <a:prstGeom prst="rect">
              <a:avLst/>
            </a:prstGeom>
            <a:noFill/>
          </p:spPr>
          <p:txBody>
            <a:bodyPr wrap="square" rtlCol="0">
              <a:spAutoFit/>
            </a:bodyPr>
            <a:lstStyle/>
            <a:p>
              <a:pPr defTabSz="457200"/>
              <a:r>
                <a:rPr lang="en-US" sz="2000" b="1" dirty="0">
                  <a:solidFill>
                    <a:prstClr val="black"/>
                  </a:solidFill>
                </a:rPr>
                <a:t>Data</a:t>
              </a:r>
            </a:p>
          </p:txBody>
        </p:sp>
      </p:grpSp>
      <p:sp>
        <p:nvSpPr>
          <p:cNvPr id="5" name="Date Placeholder 4"/>
          <p:cNvSpPr>
            <a:spLocks noGrp="1"/>
          </p:cNvSpPr>
          <p:nvPr>
            <p:ph type="dt" sz="half" idx="10"/>
          </p:nvPr>
        </p:nvSpPr>
        <p:spPr/>
        <p:txBody>
          <a:bodyPr/>
          <a:lstStyle/>
          <a:p>
            <a:fld id="{30951D3A-C648-4CDC-9CC0-09BDC401D054}" type="datetime1">
              <a:rPr lang="en-US" smtClean="0">
                <a:solidFill>
                  <a:prstClr val="black">
                    <a:tint val="75000"/>
                  </a:prstClr>
                </a:solidFill>
              </a:rPr>
              <a:t>12/3/2015</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CB78FB-1415-9B4D-996E-11F146E2B0ED}"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val="34045869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7" y="29311"/>
            <a:ext cx="8229600" cy="985450"/>
          </a:xfrm>
        </p:spPr>
        <p:txBody>
          <a:bodyPr/>
          <a:lstStyle/>
          <a:p>
            <a:r>
              <a:rPr lang="en-US" b="1" dirty="0" smtClean="0"/>
              <a:t>Strategy to Build SPIDAL</a:t>
            </a:r>
            <a:endParaRPr lang="en-US" b="1" dirty="0"/>
          </a:p>
        </p:txBody>
      </p:sp>
      <p:sp>
        <p:nvSpPr>
          <p:cNvPr id="3" name="Content Placeholder 2"/>
          <p:cNvSpPr>
            <a:spLocks noGrp="1"/>
          </p:cNvSpPr>
          <p:nvPr>
            <p:ph idx="1"/>
          </p:nvPr>
        </p:nvSpPr>
        <p:spPr>
          <a:xfrm>
            <a:off x="133814" y="1009185"/>
            <a:ext cx="8865219" cy="5848815"/>
          </a:xfrm>
        </p:spPr>
        <p:txBody>
          <a:bodyPr>
            <a:normAutofit fontScale="92500" lnSpcReduction="20000"/>
          </a:bodyPr>
          <a:lstStyle/>
          <a:p>
            <a:r>
              <a:rPr lang="en-US" dirty="0" smtClean="0"/>
              <a:t>Analyze Big Data applications to identify analytics needed and generate benchmark applications</a:t>
            </a:r>
          </a:p>
          <a:p>
            <a:r>
              <a:rPr lang="en-US" dirty="0" smtClean="0"/>
              <a:t>Analyze existing analytics libraries (in practice limit to some application domains) – catalog library members available and performance</a:t>
            </a:r>
          </a:p>
          <a:p>
            <a:pPr lvl="1"/>
            <a:r>
              <a:rPr lang="en-US" b="1" dirty="0"/>
              <a:t>Mahout</a:t>
            </a:r>
            <a:r>
              <a:rPr lang="en-US" dirty="0"/>
              <a:t> low </a:t>
            </a:r>
            <a:r>
              <a:rPr lang="en-US" dirty="0" smtClean="0"/>
              <a:t>performance, </a:t>
            </a:r>
            <a:r>
              <a:rPr lang="en-US" b="1" dirty="0" smtClean="0"/>
              <a:t>R</a:t>
            </a:r>
            <a:r>
              <a:rPr lang="en-US" dirty="0" smtClean="0"/>
              <a:t> </a:t>
            </a:r>
            <a:r>
              <a:rPr lang="en-US" dirty="0"/>
              <a:t>largely </a:t>
            </a:r>
            <a:r>
              <a:rPr lang="en-US" dirty="0" smtClean="0"/>
              <a:t>sequential and missing key algorithms, </a:t>
            </a:r>
            <a:r>
              <a:rPr lang="en-US" b="1" dirty="0" err="1" smtClean="0"/>
              <a:t>MLlib</a:t>
            </a:r>
            <a:r>
              <a:rPr lang="en-US" dirty="0" smtClean="0"/>
              <a:t> </a:t>
            </a:r>
            <a:r>
              <a:rPr lang="en-US" dirty="0"/>
              <a:t>just </a:t>
            </a:r>
            <a:r>
              <a:rPr lang="en-US" dirty="0" smtClean="0"/>
              <a:t>starting</a:t>
            </a:r>
            <a:endParaRPr lang="en-US" sz="3300" dirty="0" smtClean="0"/>
          </a:p>
          <a:p>
            <a:r>
              <a:rPr lang="en-US" dirty="0" smtClean="0"/>
              <a:t>Identify big data computer architectures</a:t>
            </a:r>
          </a:p>
          <a:p>
            <a:r>
              <a:rPr lang="en-US" dirty="0" smtClean="0"/>
              <a:t>Identify software model to allow interoperability and performance</a:t>
            </a:r>
          </a:p>
          <a:p>
            <a:r>
              <a:rPr lang="en-US" dirty="0" smtClean="0"/>
              <a:t>Design or identify new or existing algorithm including parallel implementation</a:t>
            </a:r>
          </a:p>
          <a:p>
            <a:r>
              <a:rPr lang="en-US" dirty="0" smtClean="0"/>
              <a:t>Collaborate application scientists, computer systems and statistics/algorithms communities</a:t>
            </a:r>
            <a:endParaRPr lang="en-US" dirty="0"/>
          </a:p>
        </p:txBody>
      </p:sp>
      <p:sp>
        <p:nvSpPr>
          <p:cNvPr id="4" name="Date Placeholder 3"/>
          <p:cNvSpPr>
            <a:spLocks noGrp="1"/>
          </p:cNvSpPr>
          <p:nvPr>
            <p:ph type="dt" sz="half" idx="10"/>
          </p:nvPr>
        </p:nvSpPr>
        <p:spPr/>
        <p:txBody>
          <a:bodyPr/>
          <a:lstStyle/>
          <a:p>
            <a:fld id="{779E5ACF-CDC7-4988-8A3E-A3E9E35B31BA}" type="datetime1">
              <a:rPr lang="en-US" smtClean="0">
                <a:solidFill>
                  <a:prstClr val="black">
                    <a:tint val="75000"/>
                  </a:prstClr>
                </a:solidFill>
              </a:rPr>
              <a:t>12/3/2015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val="3533412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2" y="28353"/>
            <a:ext cx="9067800" cy="1129619"/>
          </a:xfrm>
        </p:spPr>
        <p:txBody>
          <a:bodyPr>
            <a:normAutofit/>
          </a:bodyPr>
          <a:lstStyle/>
          <a:p>
            <a:r>
              <a:rPr lang="en-US" sz="2800" dirty="0" smtClean="0"/>
              <a:t>Machine Learning in Network Science, Imaging in Computer Vision, Pathology, Polar Science, </a:t>
            </a:r>
            <a:r>
              <a:rPr lang="en-US" sz="2800" dirty="0" err="1" smtClean="0"/>
              <a:t>Biomolecular</a:t>
            </a:r>
            <a:r>
              <a:rPr lang="en-US" sz="2800" dirty="0" smtClean="0"/>
              <a:t> Simulations</a:t>
            </a:r>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58</a:t>
            </a:fld>
            <a:endParaRPr lang="en-US">
              <a:solidFill>
                <a:prstClr val="black">
                  <a:tint val="75000"/>
                </a:prstClr>
              </a:solidFill>
            </a:endParaRPr>
          </a:p>
        </p:txBody>
      </p:sp>
      <p:graphicFrame>
        <p:nvGraphicFramePr>
          <p:cNvPr id="5" name="Table 4"/>
          <p:cNvGraphicFramePr>
            <a:graphicFrameLocks noGrp="1"/>
          </p:cNvGraphicFramePr>
          <p:nvPr>
            <p:extLst/>
          </p:nvPr>
        </p:nvGraphicFramePr>
        <p:xfrm>
          <a:off x="240558" y="1255459"/>
          <a:ext cx="8662884" cy="4919760"/>
        </p:xfrm>
        <a:graphic>
          <a:graphicData uri="http://schemas.openxmlformats.org/drawingml/2006/table">
            <a:tbl>
              <a:tblPr firstRow="1" firstCol="1" bandRow="1">
                <a:tableStyleId>{5C22544A-7EE6-4342-B048-85BDC9FD1C3A}</a:tableStyleId>
              </a:tblPr>
              <a:tblGrid>
                <a:gridCol w="2577387">
                  <a:extLst>
                    <a:ext uri="{9D8B030D-6E8A-4147-A177-3AD203B41FA5}">
                      <a16:colId xmlns:a16="http://schemas.microsoft.com/office/drawing/2014/main" val="20000"/>
                    </a:ext>
                  </a:extLst>
                </a:gridCol>
                <a:gridCol w="2863763">
                  <a:extLst>
                    <a:ext uri="{9D8B030D-6E8A-4147-A177-3AD203B41FA5}">
                      <a16:colId xmlns:a16="http://schemas.microsoft.com/office/drawing/2014/main" val="20001"/>
                    </a:ext>
                  </a:extLst>
                </a:gridCol>
                <a:gridCol w="1726104">
                  <a:extLst>
                    <a:ext uri="{9D8B030D-6E8A-4147-A177-3AD203B41FA5}">
                      <a16:colId xmlns:a16="http://schemas.microsoft.com/office/drawing/2014/main" val="20002"/>
                    </a:ext>
                  </a:extLst>
                </a:gridCol>
                <a:gridCol w="554118">
                  <a:extLst>
                    <a:ext uri="{9D8B030D-6E8A-4147-A177-3AD203B41FA5}">
                      <a16:colId xmlns:a16="http://schemas.microsoft.com/office/drawing/2014/main" val="20003"/>
                    </a:ext>
                  </a:extLst>
                </a:gridCol>
                <a:gridCol w="941512">
                  <a:extLst>
                    <a:ext uri="{9D8B030D-6E8A-4147-A177-3AD203B41FA5}">
                      <a16:colId xmlns:a16="http://schemas.microsoft.com/office/drawing/2014/main" val="20004"/>
                    </a:ext>
                  </a:extLst>
                </a:gridCol>
              </a:tblGrid>
              <a:tr h="301568">
                <a:tc>
                  <a:txBody>
                    <a:bodyPr/>
                    <a:lstStyle/>
                    <a:p>
                      <a:pPr marL="0" marR="0" algn="ctr">
                        <a:lnSpc>
                          <a:spcPts val="1200"/>
                        </a:lnSpc>
                        <a:spcBef>
                          <a:spcPts val="0"/>
                        </a:spcBef>
                        <a:spcAft>
                          <a:spcPts val="0"/>
                        </a:spcAft>
                      </a:pPr>
                      <a:r>
                        <a:rPr lang="en-US" sz="1400" dirty="0">
                          <a:effectLst/>
                        </a:rPr>
                        <a:t>Algorithm</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Applications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Features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a:effectLst/>
                        </a:rPr>
                        <a:t>Status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400" dirty="0">
                          <a:effectLst/>
                        </a:rPr>
                        <a:t>Parallelism</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1568">
                <a:tc gridSpan="5">
                  <a:txBody>
                    <a:bodyPr/>
                    <a:lstStyle/>
                    <a:p>
                      <a:pPr marL="0" marR="0" algn="ctr">
                        <a:lnSpc>
                          <a:spcPts val="1200"/>
                        </a:lnSpc>
                        <a:spcBef>
                          <a:spcPts val="0"/>
                        </a:spcBef>
                        <a:spcAft>
                          <a:spcPts val="0"/>
                        </a:spcAft>
                      </a:pPr>
                      <a:r>
                        <a:rPr lang="en-US" sz="1400" dirty="0">
                          <a:effectLst/>
                        </a:rPr>
                        <a:t>Graph </a:t>
                      </a:r>
                      <a:r>
                        <a:rPr lang="en-US" sz="1400" dirty="0" smtClean="0">
                          <a:effectLst/>
                        </a:rPr>
                        <a:t>Analytics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01568">
                <a:tc>
                  <a:txBody>
                    <a:bodyPr/>
                    <a:lstStyle/>
                    <a:p>
                      <a:pPr marL="0" marR="0" algn="just">
                        <a:lnSpc>
                          <a:spcPts val="1200"/>
                        </a:lnSpc>
                        <a:spcBef>
                          <a:spcPts val="0"/>
                        </a:spcBef>
                        <a:spcAft>
                          <a:spcPts val="0"/>
                        </a:spcAft>
                      </a:pPr>
                      <a:r>
                        <a:rPr lang="en-US" sz="1400" dirty="0">
                          <a:effectLst/>
                        </a:rPr>
                        <a:t>Community detection</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7">
                  <a:txBody>
                    <a:bodyPr/>
                    <a:lstStyle/>
                    <a:p>
                      <a:pPr marL="0" marR="0" algn="just">
                        <a:lnSpc>
                          <a:spcPts val="1200"/>
                        </a:lnSpc>
                        <a:spcBef>
                          <a:spcPts val="0"/>
                        </a:spcBef>
                        <a:spcAft>
                          <a:spcPts val="0"/>
                        </a:spcAft>
                      </a:pPr>
                      <a:r>
                        <a:rPr lang="en-US" sz="1400">
                          <a:effectLst/>
                        </a:rPr>
                        <a:t>Graph </a:t>
                      </a:r>
                    </a:p>
                    <a:p>
                      <a:pPr marL="0" marR="0" algn="just">
                        <a:lnSpc>
                          <a:spcPts val="1200"/>
                        </a:lnSpc>
                        <a:spcBef>
                          <a:spcPts val="0"/>
                        </a:spcBef>
                        <a:spcAft>
                          <a:spcPts val="0"/>
                        </a:spcAft>
                      </a:pPr>
                      <a:r>
                        <a:rPr lang="en-US" sz="1400">
                          <a:effectLst/>
                        </a:rPr>
                        <a: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1568">
                <a:tc>
                  <a:txBody>
                    <a:bodyPr/>
                    <a:lstStyle/>
                    <a:p>
                      <a:pPr marL="0" marR="0" algn="just">
                        <a:lnSpc>
                          <a:spcPts val="1200"/>
                        </a:lnSpc>
                        <a:spcBef>
                          <a:spcPts val="0"/>
                        </a:spcBef>
                        <a:spcAft>
                          <a:spcPts val="0"/>
                        </a:spcAft>
                      </a:pPr>
                      <a:r>
                        <a:rPr lang="en-US" sz="1400">
                          <a:effectLst/>
                        </a:rPr>
                        <a:t>Subgraph/motif finding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Webgraph, biological/social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01568">
                <a:tc>
                  <a:txBody>
                    <a:bodyPr/>
                    <a:lstStyle/>
                    <a:p>
                      <a:pPr marL="0" marR="0" algn="just">
                        <a:lnSpc>
                          <a:spcPts val="1200"/>
                        </a:lnSpc>
                        <a:spcBef>
                          <a:spcPts val="0"/>
                        </a:spcBef>
                        <a:spcAft>
                          <a:spcPts val="0"/>
                        </a:spcAft>
                      </a:pPr>
                      <a:r>
                        <a:rPr lang="en-US" sz="1400">
                          <a:effectLst/>
                        </a:rPr>
                        <a:t>Finding diameter</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1568">
                <a:tc>
                  <a:txBody>
                    <a:bodyPr/>
                    <a:lstStyle/>
                    <a:p>
                      <a:pPr marL="0" marR="0" algn="just">
                        <a:lnSpc>
                          <a:spcPts val="1200"/>
                        </a:lnSpc>
                        <a:spcBef>
                          <a:spcPts val="0"/>
                        </a:spcBef>
                        <a:spcAft>
                          <a:spcPts val="0"/>
                        </a:spcAft>
                      </a:pPr>
                      <a:r>
                        <a:rPr lang="en-US" sz="1400">
                          <a:effectLst/>
                        </a:rPr>
                        <a:t>Clustering coefficient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1568">
                <a:tc>
                  <a:txBody>
                    <a:bodyPr/>
                    <a:lstStyle/>
                    <a:p>
                      <a:pPr marL="0" marR="0" algn="just">
                        <a:lnSpc>
                          <a:spcPts val="1200"/>
                        </a:lnSpc>
                        <a:spcBef>
                          <a:spcPts val="0"/>
                        </a:spcBef>
                        <a:spcAft>
                          <a:spcPts val="0"/>
                        </a:spcAft>
                      </a:pPr>
                      <a:r>
                        <a:rPr lang="en-US" sz="1400">
                          <a:effectLst/>
                        </a:rPr>
                        <a:t>Page rank</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1568">
                <a:tc>
                  <a:txBody>
                    <a:bodyPr/>
                    <a:lstStyle/>
                    <a:p>
                      <a:pPr marL="0" marR="0" algn="just">
                        <a:lnSpc>
                          <a:spcPts val="1200"/>
                        </a:lnSpc>
                        <a:spcBef>
                          <a:spcPts val="0"/>
                        </a:spcBef>
                        <a:spcAft>
                          <a:spcPts val="0"/>
                        </a:spcAft>
                      </a:pPr>
                      <a:r>
                        <a:rPr lang="en-US" sz="1400">
                          <a:effectLst/>
                        </a:rPr>
                        <a:t>Maximal cliques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01568">
                <a:tc>
                  <a:txBody>
                    <a:bodyPr/>
                    <a:lstStyle/>
                    <a:p>
                      <a:pPr marL="0" marR="0" algn="just">
                        <a:lnSpc>
                          <a:spcPts val="1200"/>
                        </a:lnSpc>
                        <a:spcBef>
                          <a:spcPts val="0"/>
                        </a:spcBef>
                        <a:spcAft>
                          <a:spcPts val="0"/>
                        </a:spcAft>
                      </a:pPr>
                      <a:r>
                        <a:rPr lang="en-US" sz="1400">
                          <a:effectLst/>
                        </a:rPr>
                        <a:t>Connected component</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GML-GrB</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01568">
                <a:tc>
                  <a:txBody>
                    <a:bodyPr/>
                    <a:lstStyle/>
                    <a:p>
                      <a:pPr marL="0" marR="0" algn="just">
                        <a:lnSpc>
                          <a:spcPts val="1200"/>
                        </a:lnSpc>
                        <a:spcBef>
                          <a:spcPts val="0"/>
                        </a:spcBef>
                        <a:spcAft>
                          <a:spcPts val="0"/>
                        </a:spcAft>
                      </a:pPr>
                      <a:r>
                        <a:rPr lang="en-US" sz="1400">
                          <a:effectLst/>
                        </a:rPr>
                        <a:t>Betweenness centrality</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algn="just">
                        <a:lnSpc>
                          <a:spcPts val="1200"/>
                        </a:lnSpc>
                        <a:spcBef>
                          <a:spcPts val="0"/>
                        </a:spcBef>
                        <a:spcAft>
                          <a:spcPts val="0"/>
                        </a:spcAft>
                      </a:pPr>
                      <a:r>
                        <a:rPr lang="en-US" sz="1400">
                          <a:effectLst/>
                        </a:rPr>
                        <a:t>Graph, Non-metric, static</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P-Shm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marL="0" marR="0" algn="just">
                        <a:lnSpc>
                          <a:spcPts val="1200"/>
                        </a:lnSpc>
                        <a:spcBef>
                          <a:spcPts val="0"/>
                        </a:spcBef>
                        <a:spcAft>
                          <a:spcPts val="0"/>
                        </a:spcAft>
                      </a:pPr>
                      <a:r>
                        <a:rPr lang="en-US" sz="1400">
                          <a:effectLst/>
                        </a:rPr>
                        <a:t>GML-GRA</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01568">
                <a:tc>
                  <a:txBody>
                    <a:bodyPr/>
                    <a:lstStyle/>
                    <a:p>
                      <a:pPr marL="0" marR="0" algn="just">
                        <a:lnSpc>
                          <a:spcPts val="1200"/>
                        </a:lnSpc>
                        <a:spcBef>
                          <a:spcPts val="0"/>
                        </a:spcBef>
                        <a:spcAft>
                          <a:spcPts val="0"/>
                        </a:spcAft>
                      </a:pPr>
                      <a:r>
                        <a:rPr lang="en-US" sz="1400">
                          <a:effectLst/>
                        </a:rPr>
                        <a:t>Shortest path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Social networks, webgraph</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P-Shm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0"/>
                  </a:ext>
                </a:extLst>
              </a:tr>
              <a:tr h="301568">
                <a:tc gridSpan="5">
                  <a:txBody>
                    <a:bodyPr/>
                    <a:lstStyle/>
                    <a:p>
                      <a:pPr marL="0" marR="0" algn="ctr">
                        <a:lnSpc>
                          <a:spcPts val="1200"/>
                        </a:lnSpc>
                        <a:spcBef>
                          <a:spcPts val="0"/>
                        </a:spcBef>
                        <a:spcAft>
                          <a:spcPts val="0"/>
                        </a:spcAft>
                      </a:pPr>
                      <a:r>
                        <a:rPr lang="en-US" sz="1400" dirty="0">
                          <a:effectLst/>
                        </a:rPr>
                        <a:t>Spatial Queries and </a:t>
                      </a:r>
                      <a:r>
                        <a:rPr lang="en-US" sz="1400" dirty="0" smtClean="0">
                          <a:effectLst/>
                        </a:rPr>
                        <a:t>Analytics</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301568">
                <a:tc>
                  <a:txBody>
                    <a:bodyPr/>
                    <a:lstStyle/>
                    <a:p>
                      <a:pPr marL="0" marR="0" algn="just">
                        <a:lnSpc>
                          <a:spcPts val="1200"/>
                        </a:lnSpc>
                        <a:spcBef>
                          <a:spcPts val="0"/>
                        </a:spcBef>
                        <a:spcAft>
                          <a:spcPts val="0"/>
                        </a:spcAft>
                      </a:pPr>
                      <a:r>
                        <a:rPr lang="en-US" sz="1400">
                          <a:effectLst/>
                        </a:rPr>
                        <a:t>Spatial relationship based queries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l">
                        <a:lnSpc>
                          <a:spcPts val="1200"/>
                        </a:lnSpc>
                        <a:spcBef>
                          <a:spcPts val="0"/>
                        </a:spcBef>
                        <a:spcAft>
                          <a:spcPts val="0"/>
                        </a:spcAft>
                      </a:pPr>
                      <a:r>
                        <a:rPr lang="en-US" sz="1400">
                          <a:effectLst/>
                        </a:rPr>
                        <a:t>GIS/social networks/pathology informatics</a:t>
                      </a:r>
                    </a:p>
                    <a:p>
                      <a:pPr marL="0" marR="0" algn="l">
                        <a:lnSpc>
                          <a:spcPts val="1200"/>
                        </a:lnSpc>
                        <a:spcBef>
                          <a:spcPts val="0"/>
                        </a:spcBef>
                        <a:spcAft>
                          <a:spcPts val="0"/>
                        </a:spcAft>
                      </a:pPr>
                      <a:r>
                        <a:rPr lang="en-US" sz="1400">
                          <a:effectLst/>
                        </a:rPr>
                        <a:t>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just">
                        <a:lnSpc>
                          <a:spcPts val="1200"/>
                        </a:lnSpc>
                        <a:spcBef>
                          <a:spcPts val="0"/>
                        </a:spcBef>
                        <a:spcAft>
                          <a:spcPts val="0"/>
                        </a:spcAft>
                      </a:pPr>
                      <a:r>
                        <a:rPr lang="en-US" sz="1400">
                          <a:effectLst/>
                        </a:rPr>
                        <a:t>Geometric </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dirty="0" smtClean="0">
                          <a:effectLst/>
                        </a:rPr>
                        <a:t>PP</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01568">
                <a:tc>
                  <a:txBody>
                    <a:bodyPr/>
                    <a:lstStyle/>
                    <a:p>
                      <a:pPr marL="0" marR="0" algn="just">
                        <a:lnSpc>
                          <a:spcPts val="1200"/>
                        </a:lnSpc>
                        <a:spcBef>
                          <a:spcPts val="0"/>
                        </a:spcBef>
                        <a:spcAft>
                          <a:spcPts val="0"/>
                        </a:spcAft>
                      </a:pPr>
                      <a:r>
                        <a:rPr lang="en-US" sz="1400">
                          <a:effectLst/>
                        </a:rPr>
                        <a:t>Distance based queries</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P-DM</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PP</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01568">
                <a:tc>
                  <a:txBody>
                    <a:bodyPr/>
                    <a:lstStyle/>
                    <a:p>
                      <a:pPr marL="0" marR="0" algn="just">
                        <a:lnSpc>
                          <a:spcPts val="1200"/>
                        </a:lnSpc>
                        <a:spcBef>
                          <a:spcPts val="0"/>
                        </a:spcBef>
                        <a:spcAft>
                          <a:spcPts val="0"/>
                        </a:spcAft>
                      </a:pPr>
                      <a:r>
                        <a:rPr lang="en-US" sz="1400">
                          <a:effectLst/>
                        </a:rPr>
                        <a:t>Spatial clustering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Seq</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a:effectLst/>
                        </a:rPr>
                        <a:t>GML</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01568">
                <a:tc>
                  <a:txBody>
                    <a:bodyPr/>
                    <a:lstStyle/>
                    <a:p>
                      <a:pPr marL="0" marR="0" algn="just">
                        <a:lnSpc>
                          <a:spcPts val="1200"/>
                        </a:lnSpc>
                        <a:spcBef>
                          <a:spcPts val="0"/>
                        </a:spcBef>
                        <a:spcAft>
                          <a:spcPts val="0"/>
                        </a:spcAft>
                      </a:pPr>
                      <a:r>
                        <a:rPr lang="en-US" sz="1400">
                          <a:effectLst/>
                        </a:rPr>
                        <a:t>Spatial modeling</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just">
                        <a:lnSpc>
                          <a:spcPts val="1200"/>
                        </a:lnSpc>
                        <a:spcBef>
                          <a:spcPts val="0"/>
                        </a:spcBef>
                        <a:spcAft>
                          <a:spcPts val="0"/>
                        </a:spcAft>
                      </a:pPr>
                      <a:r>
                        <a:rPr lang="en-US" sz="1400">
                          <a:effectLst/>
                        </a:rPr>
                        <a:t>Seq</a:t>
                      </a:r>
                      <a:endParaRPr lang="en-US" sz="140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just">
                        <a:lnSpc>
                          <a:spcPts val="1200"/>
                        </a:lnSpc>
                        <a:spcBef>
                          <a:spcPts val="0"/>
                        </a:spcBef>
                        <a:spcAft>
                          <a:spcPts val="0"/>
                        </a:spcAft>
                      </a:pPr>
                      <a:r>
                        <a:rPr lang="en-US" sz="1400" dirty="0">
                          <a:effectLst/>
                        </a:rPr>
                        <a:t>PP</a:t>
                      </a:r>
                      <a:endParaRPr lang="en-US" sz="14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5720" marR="4572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6" name="TextBox 5"/>
          <p:cNvSpPr txBox="1"/>
          <p:nvPr/>
        </p:nvSpPr>
        <p:spPr>
          <a:xfrm>
            <a:off x="152400" y="6248739"/>
            <a:ext cx="3581400" cy="646331"/>
          </a:xfrm>
          <a:prstGeom prst="rect">
            <a:avLst/>
          </a:prstGeom>
          <a:noFill/>
        </p:spPr>
        <p:txBody>
          <a:bodyPr wrap="square" rtlCol="0">
            <a:spAutoFit/>
          </a:bodyPr>
          <a:lstStyle/>
          <a:p>
            <a:pPr defTabSz="457200"/>
            <a:r>
              <a:rPr lang="en-US" dirty="0">
                <a:solidFill>
                  <a:prstClr val="black"/>
                </a:solidFill>
              </a:rPr>
              <a:t>GML Global (parallel) ML</a:t>
            </a:r>
          </a:p>
          <a:p>
            <a:pPr defTabSz="457200"/>
            <a:r>
              <a:rPr lang="en-US" dirty="0" err="1">
                <a:solidFill>
                  <a:prstClr val="black"/>
                </a:solidFill>
              </a:rPr>
              <a:t>GrA</a:t>
            </a:r>
            <a:r>
              <a:rPr lang="en-US" dirty="0">
                <a:solidFill>
                  <a:prstClr val="black"/>
                </a:solidFill>
              </a:rPr>
              <a:t> Static </a:t>
            </a:r>
            <a:r>
              <a:rPr lang="en-US" dirty="0" err="1">
                <a:solidFill>
                  <a:prstClr val="black"/>
                </a:solidFill>
              </a:rPr>
              <a:t>GrB</a:t>
            </a:r>
            <a:r>
              <a:rPr lang="en-US" dirty="0">
                <a:solidFill>
                  <a:prstClr val="black"/>
                </a:solidFill>
              </a:rPr>
              <a:t> Runtime partitioning  </a:t>
            </a:r>
          </a:p>
        </p:txBody>
      </p:sp>
      <p:sp>
        <p:nvSpPr>
          <p:cNvPr id="3" name="Date Placeholder 2"/>
          <p:cNvSpPr>
            <a:spLocks noGrp="1"/>
          </p:cNvSpPr>
          <p:nvPr>
            <p:ph type="dt" sz="half" idx="10"/>
          </p:nvPr>
        </p:nvSpPr>
        <p:spPr/>
        <p:txBody>
          <a:bodyPr/>
          <a:lstStyle/>
          <a:p>
            <a:fld id="{1EB3FA98-5B8C-4CD6-A23C-D2EE587109D2}"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3569337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Some specialized data analytics in SPIDAL</a:t>
            </a:r>
            <a:endParaRPr lang="en-US" b="1" dirty="0"/>
          </a:p>
        </p:txBody>
      </p:sp>
      <p:sp>
        <p:nvSpPr>
          <p:cNvPr id="3" name="Content Placeholder 2"/>
          <p:cNvSpPr>
            <a:spLocks noGrp="1"/>
          </p:cNvSpPr>
          <p:nvPr>
            <p:ph idx="1"/>
          </p:nvPr>
        </p:nvSpPr>
        <p:spPr>
          <a:xfrm>
            <a:off x="457200" y="1600201"/>
            <a:ext cx="8229600" cy="685800"/>
          </a:xfrm>
        </p:spPr>
        <p:txBody>
          <a:bodyPr/>
          <a:lstStyle/>
          <a:p>
            <a:r>
              <a:rPr lang="en-US" dirty="0" smtClean="0"/>
              <a:t>aa</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59</a:t>
            </a:fld>
            <a:endParaRPr lang="en-US">
              <a:solidFill>
                <a:prstClr val="black">
                  <a:tint val="75000"/>
                </a:prstClr>
              </a:solidFill>
            </a:endParaRPr>
          </a:p>
        </p:txBody>
      </p:sp>
      <p:graphicFrame>
        <p:nvGraphicFramePr>
          <p:cNvPr id="6" name="Table 5"/>
          <p:cNvGraphicFramePr>
            <a:graphicFrameLocks noGrp="1"/>
          </p:cNvGraphicFramePr>
          <p:nvPr>
            <p:extLst/>
          </p:nvPr>
        </p:nvGraphicFramePr>
        <p:xfrm>
          <a:off x="8237" y="1524000"/>
          <a:ext cx="9135763" cy="4174422"/>
        </p:xfrm>
        <a:graphic>
          <a:graphicData uri="http://schemas.openxmlformats.org/drawingml/2006/table">
            <a:tbl>
              <a:tblPr firstRow="1" firstCol="1" bandRow="1">
                <a:tableStyleId>{5C22544A-7EE6-4342-B048-85BDC9FD1C3A}</a:tableStyleId>
              </a:tblPr>
              <a:tblGrid>
                <a:gridCol w="2718078">
                  <a:extLst>
                    <a:ext uri="{9D8B030D-6E8A-4147-A177-3AD203B41FA5}">
                      <a16:colId xmlns:a16="http://schemas.microsoft.com/office/drawing/2014/main" val="20000"/>
                    </a:ext>
                  </a:extLst>
                </a:gridCol>
                <a:gridCol w="2681275">
                  <a:extLst>
                    <a:ext uri="{9D8B030D-6E8A-4147-A177-3AD203B41FA5}">
                      <a16:colId xmlns:a16="http://schemas.microsoft.com/office/drawing/2014/main" val="20001"/>
                    </a:ext>
                  </a:extLst>
                </a:gridCol>
                <a:gridCol w="2005972">
                  <a:extLst>
                    <a:ext uri="{9D8B030D-6E8A-4147-A177-3AD203B41FA5}">
                      <a16:colId xmlns:a16="http://schemas.microsoft.com/office/drawing/2014/main" val="20002"/>
                    </a:ext>
                  </a:extLst>
                </a:gridCol>
                <a:gridCol w="737532">
                  <a:extLst>
                    <a:ext uri="{9D8B030D-6E8A-4147-A177-3AD203B41FA5}">
                      <a16:colId xmlns:a16="http://schemas.microsoft.com/office/drawing/2014/main" val="20003"/>
                    </a:ext>
                  </a:extLst>
                </a:gridCol>
                <a:gridCol w="992906">
                  <a:extLst>
                    <a:ext uri="{9D8B030D-6E8A-4147-A177-3AD203B41FA5}">
                      <a16:colId xmlns:a16="http://schemas.microsoft.com/office/drawing/2014/main" val="20004"/>
                    </a:ext>
                  </a:extLst>
                </a:gridCol>
              </a:tblGrid>
              <a:tr h="354584">
                <a:tc>
                  <a:txBody>
                    <a:bodyPr/>
                    <a:lstStyle/>
                    <a:p>
                      <a:pPr marL="0" marR="0" algn="l">
                        <a:lnSpc>
                          <a:spcPts val="1200"/>
                        </a:lnSpc>
                        <a:spcBef>
                          <a:spcPts val="0"/>
                        </a:spcBef>
                        <a:spcAft>
                          <a:spcPts val="0"/>
                        </a:spcAft>
                      </a:pPr>
                      <a:r>
                        <a:rPr lang="en-US" sz="1500" dirty="0">
                          <a:effectLst/>
                        </a:rPr>
                        <a:t>Algorithm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Applications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Features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Status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Parallelism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54584">
                <a:tc gridSpan="5">
                  <a:txBody>
                    <a:bodyPr/>
                    <a:lstStyle/>
                    <a:p>
                      <a:pPr marL="0" marR="0" algn="ctr">
                        <a:lnSpc>
                          <a:spcPts val="1200"/>
                        </a:lnSpc>
                        <a:spcBef>
                          <a:spcPts val="0"/>
                        </a:spcBef>
                        <a:spcAft>
                          <a:spcPts val="0"/>
                        </a:spcAft>
                      </a:pPr>
                      <a:r>
                        <a:rPr lang="en-US" sz="1700" dirty="0">
                          <a:effectLst/>
                        </a:rPr>
                        <a:t>Core Image </a:t>
                      </a:r>
                      <a:r>
                        <a:rPr lang="en-US" sz="1700" dirty="0" smtClean="0">
                          <a:effectLst/>
                        </a:rPr>
                        <a:t>Processing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4584">
                <a:tc>
                  <a:txBody>
                    <a:bodyPr/>
                    <a:lstStyle/>
                    <a:p>
                      <a:pPr marL="0" marR="0" algn="l">
                        <a:lnSpc>
                          <a:spcPts val="1200"/>
                        </a:lnSpc>
                        <a:spcBef>
                          <a:spcPts val="0"/>
                        </a:spcBef>
                        <a:spcAft>
                          <a:spcPts val="0"/>
                        </a:spcAft>
                      </a:pPr>
                      <a:r>
                        <a:rPr lang="en-US" sz="1700" dirty="0">
                          <a:effectLst/>
                        </a:rPr>
                        <a:t>Image preprocessing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6">
                  <a:txBody>
                    <a:bodyPr/>
                    <a:lstStyle/>
                    <a:p>
                      <a:pPr marL="0" marR="0" algn="l">
                        <a:lnSpc>
                          <a:spcPts val="1200"/>
                        </a:lnSpc>
                        <a:spcBef>
                          <a:spcPts val="0"/>
                        </a:spcBef>
                        <a:spcAft>
                          <a:spcPts val="0"/>
                        </a:spcAft>
                      </a:pPr>
                      <a:r>
                        <a:rPr lang="en-US" sz="1700" dirty="0">
                          <a:effectLst/>
                        </a:rPr>
                        <a:t>Computer vision/pathology informatics</a:t>
                      </a:r>
                    </a:p>
                    <a:p>
                      <a:pPr marL="0" marR="0" algn="l">
                        <a:lnSpc>
                          <a:spcPts val="1200"/>
                        </a:lnSpc>
                        <a:spcBef>
                          <a:spcPts val="0"/>
                        </a:spcBef>
                        <a:spcAft>
                          <a:spcPts val="0"/>
                        </a:spcAft>
                      </a:pPr>
                      <a:r>
                        <a:rPr lang="en-US" sz="1700" dirty="0">
                          <a:effectLst/>
                        </a:rPr>
                        <a:t> </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4">
                  <a:txBody>
                    <a:bodyPr/>
                    <a:lstStyle/>
                    <a:p>
                      <a:pPr marL="0" marR="0" algn="l">
                        <a:lnSpc>
                          <a:spcPts val="1200"/>
                        </a:lnSpc>
                        <a:spcBef>
                          <a:spcPts val="0"/>
                        </a:spcBef>
                        <a:spcAft>
                          <a:spcPts val="0"/>
                        </a:spcAft>
                      </a:pPr>
                      <a:r>
                        <a:rPr lang="en-US" sz="1700" dirty="0">
                          <a:effectLst/>
                        </a:rPr>
                        <a:t>Metric Space Point Sets, Neighborhood sets &amp; Image features</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P-DM</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5759">
                <a:tc>
                  <a:txBody>
                    <a:bodyPr/>
                    <a:lstStyle/>
                    <a:p>
                      <a:pPr marL="0" marR="0" algn="l">
                        <a:lnSpc>
                          <a:spcPts val="1200"/>
                        </a:lnSpc>
                        <a:spcBef>
                          <a:spcPts val="0"/>
                        </a:spcBef>
                        <a:spcAft>
                          <a:spcPts val="0"/>
                        </a:spcAft>
                      </a:pPr>
                      <a:r>
                        <a:rPr lang="en-US" sz="1700" dirty="0">
                          <a:effectLst/>
                        </a:rPr>
                        <a:t>Object detection &amp; segmentation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P-DM</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5759">
                <a:tc>
                  <a:txBody>
                    <a:bodyPr/>
                    <a:lstStyle/>
                    <a:p>
                      <a:pPr marL="0" marR="0" algn="l">
                        <a:lnSpc>
                          <a:spcPts val="1200"/>
                        </a:lnSpc>
                        <a:spcBef>
                          <a:spcPts val="0"/>
                        </a:spcBef>
                        <a:spcAft>
                          <a:spcPts val="0"/>
                        </a:spcAft>
                      </a:pPr>
                      <a:r>
                        <a:rPr lang="en-US" sz="1700" dirty="0">
                          <a:effectLst/>
                        </a:rPr>
                        <a:t>Image/object feature computation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P-DM</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4584">
                <a:tc>
                  <a:txBody>
                    <a:bodyPr/>
                    <a:lstStyle/>
                    <a:p>
                      <a:pPr marL="0" marR="0" algn="l">
                        <a:lnSpc>
                          <a:spcPts val="1200"/>
                        </a:lnSpc>
                        <a:spcBef>
                          <a:spcPts val="0"/>
                        </a:spcBef>
                        <a:spcAft>
                          <a:spcPts val="0"/>
                        </a:spcAft>
                      </a:pPr>
                      <a:r>
                        <a:rPr lang="en-US" sz="1700" dirty="0">
                          <a:effectLst/>
                        </a:rPr>
                        <a:t>3D image registration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a:effectLst/>
                        </a:rPr>
                        <a:t>Seq</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a:effectLst/>
                        </a:rPr>
                        <a:t>PP</a:t>
                      </a:r>
                      <a:endParaRPr lang="en-US" sz="170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4584">
                <a:tc>
                  <a:txBody>
                    <a:bodyPr/>
                    <a:lstStyle/>
                    <a:p>
                      <a:pPr marL="0" marR="0" algn="l">
                        <a:lnSpc>
                          <a:spcPts val="1200"/>
                        </a:lnSpc>
                        <a:spcBef>
                          <a:spcPts val="0"/>
                        </a:spcBef>
                        <a:spcAft>
                          <a:spcPts val="0"/>
                        </a:spcAft>
                      </a:pPr>
                      <a:r>
                        <a:rPr lang="en-US" sz="1700" dirty="0">
                          <a:effectLst/>
                        </a:rPr>
                        <a:t>Object matching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marL="0" marR="0" algn="l">
                        <a:lnSpc>
                          <a:spcPts val="1200"/>
                        </a:lnSpc>
                        <a:spcBef>
                          <a:spcPts val="0"/>
                        </a:spcBef>
                        <a:spcAft>
                          <a:spcPts val="0"/>
                        </a:spcAft>
                      </a:pPr>
                      <a:r>
                        <a:rPr lang="en-US" sz="1700" dirty="0">
                          <a:effectLst/>
                        </a:rPr>
                        <a:t>Geometric </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err="1">
                          <a:effectLst/>
                        </a:rPr>
                        <a:t>Todo</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4584">
                <a:tc>
                  <a:txBody>
                    <a:bodyPr/>
                    <a:lstStyle/>
                    <a:p>
                      <a:pPr marL="0" marR="0" algn="l">
                        <a:lnSpc>
                          <a:spcPts val="1200"/>
                        </a:lnSpc>
                        <a:spcBef>
                          <a:spcPts val="0"/>
                        </a:spcBef>
                        <a:spcAft>
                          <a:spcPts val="0"/>
                        </a:spcAft>
                      </a:pPr>
                      <a:r>
                        <a:rPr lang="en-US" sz="1700" dirty="0">
                          <a:effectLst/>
                        </a:rPr>
                        <a:t>3D feature extraction</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0" marR="0" algn="l">
                        <a:lnSpc>
                          <a:spcPts val="1200"/>
                        </a:lnSpc>
                        <a:spcBef>
                          <a:spcPts val="0"/>
                        </a:spcBef>
                        <a:spcAft>
                          <a:spcPts val="0"/>
                        </a:spcAft>
                      </a:pPr>
                      <a:r>
                        <a:rPr lang="en-US" sz="1700" dirty="0" err="1">
                          <a:effectLst/>
                        </a:rPr>
                        <a:t>Todo</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700" dirty="0">
                          <a:effectLst/>
                        </a:rPr>
                        <a:t>PP</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4584">
                <a:tc gridSpan="5">
                  <a:txBody>
                    <a:bodyPr/>
                    <a:lstStyle/>
                    <a:p>
                      <a:pPr marL="0" marR="0" algn="ctr">
                        <a:lnSpc>
                          <a:spcPts val="1200"/>
                        </a:lnSpc>
                        <a:spcBef>
                          <a:spcPts val="0"/>
                        </a:spcBef>
                        <a:spcAft>
                          <a:spcPts val="0"/>
                        </a:spcAft>
                      </a:pPr>
                      <a:r>
                        <a:rPr lang="en-US" sz="1700" dirty="0" smtClean="0">
                          <a:effectLst/>
                        </a:rPr>
                        <a:t>Deep Learning</a:t>
                      </a:r>
                      <a:endParaRPr lang="en-US" sz="1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6705" marR="96705" marT="96705" marB="9670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660816">
                <a:tc>
                  <a:txBody>
                    <a:bodyPr/>
                    <a:lstStyle/>
                    <a:p>
                      <a:pPr marL="0" marR="0" algn="l">
                        <a:lnSpc>
                          <a:spcPts val="1400"/>
                        </a:lnSpc>
                        <a:spcBef>
                          <a:spcPts val="0"/>
                        </a:spcBef>
                        <a:spcAft>
                          <a:spcPts val="0"/>
                        </a:spcAft>
                      </a:pPr>
                      <a:r>
                        <a:rPr lang="en-US" sz="1900" dirty="0" smtClean="0">
                          <a:effectLst/>
                          <a:latin typeface="+mn-lt"/>
                        </a:rPr>
                        <a:t>Learning Network, Stochastic Gradient Descent</a:t>
                      </a:r>
                      <a:endParaRPr lang="en-US" sz="19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smtClean="0">
                          <a:effectLst/>
                          <a:latin typeface="+mn-lt"/>
                          <a:ea typeface="+mn-ea"/>
                          <a:cs typeface="+mn-cs"/>
                        </a:rPr>
                        <a:t>Image Understanding, Language</a:t>
                      </a:r>
                      <a:r>
                        <a:rPr lang="en-US" sz="1700" baseline="0" dirty="0" smtClean="0">
                          <a:effectLst/>
                          <a:latin typeface="+mn-lt"/>
                          <a:ea typeface="+mn-ea"/>
                          <a:cs typeface="+mn-cs"/>
                        </a:rPr>
                        <a:t> Translation, Voice Recognition, Car driving</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smtClean="0">
                          <a:effectLst/>
                          <a:latin typeface="+mn-lt"/>
                        </a:rPr>
                        <a:t>Connections in artificial neural net</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a:effectLst/>
                          <a:latin typeface="+mn-lt"/>
                        </a:rPr>
                        <a:t>P-DM</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algn="l">
                        <a:lnSpc>
                          <a:spcPts val="1400"/>
                        </a:lnSpc>
                        <a:spcBef>
                          <a:spcPts val="0"/>
                        </a:spcBef>
                        <a:spcAft>
                          <a:spcPts val="0"/>
                        </a:spcAft>
                      </a:pPr>
                      <a:r>
                        <a:rPr lang="en-US" sz="1700" dirty="0">
                          <a:effectLst/>
                          <a:latin typeface="+mn-lt"/>
                        </a:rPr>
                        <a:t>GML</a:t>
                      </a:r>
                      <a:endParaRPr lang="en-US" sz="1700" dirty="0">
                        <a:effectLst/>
                        <a:latin typeface="+mn-lt"/>
                        <a:ea typeface="MS Mincho" panose="02020609040205080304" pitchFamily="49" charset="-128"/>
                        <a:cs typeface="Times New Roman" panose="02020603050405020304" pitchFamily="18" charset="0"/>
                      </a:endParaRPr>
                    </a:p>
                  </a:txBody>
                  <a:tcPr marL="48352" marR="48352" marT="48352" marB="48352"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7" name="TextBox 6"/>
          <p:cNvSpPr txBox="1"/>
          <p:nvPr/>
        </p:nvSpPr>
        <p:spPr>
          <a:xfrm>
            <a:off x="0" y="5778843"/>
            <a:ext cx="3962400" cy="923330"/>
          </a:xfrm>
          <a:prstGeom prst="rect">
            <a:avLst/>
          </a:prstGeom>
          <a:noFill/>
        </p:spPr>
        <p:txBody>
          <a:bodyPr wrap="square" rtlCol="0">
            <a:spAutoFit/>
          </a:bodyPr>
          <a:lstStyle/>
          <a:p>
            <a:pPr defTabSz="457200"/>
            <a:r>
              <a:rPr lang="en-US" b="1" dirty="0">
                <a:solidFill>
                  <a:prstClr val="black"/>
                </a:solidFill>
              </a:rPr>
              <a:t>PP</a:t>
            </a:r>
            <a:r>
              <a:rPr lang="en-US" dirty="0">
                <a:solidFill>
                  <a:prstClr val="black"/>
                </a:solidFill>
              </a:rPr>
              <a:t> Pleasingly Parallel (Local ML)</a:t>
            </a:r>
          </a:p>
          <a:p>
            <a:pPr defTabSz="457200"/>
            <a:r>
              <a:rPr lang="en-US" b="1" dirty="0" err="1">
                <a:solidFill>
                  <a:prstClr val="black"/>
                </a:solidFill>
              </a:rPr>
              <a:t>Seq</a:t>
            </a:r>
            <a:r>
              <a:rPr lang="en-US" dirty="0">
                <a:solidFill>
                  <a:prstClr val="black"/>
                </a:solidFill>
              </a:rPr>
              <a:t> Sequential Available</a:t>
            </a:r>
          </a:p>
          <a:p>
            <a:pPr defTabSz="457200"/>
            <a:r>
              <a:rPr lang="en-US" b="1" dirty="0">
                <a:solidFill>
                  <a:prstClr val="black"/>
                </a:solidFill>
              </a:rPr>
              <a:t>GRA </a:t>
            </a:r>
            <a:r>
              <a:rPr lang="en-US" dirty="0">
                <a:solidFill>
                  <a:prstClr val="black"/>
                </a:solidFill>
              </a:rPr>
              <a:t>Good distributed algorithm needed</a:t>
            </a:r>
          </a:p>
        </p:txBody>
      </p:sp>
      <p:sp>
        <p:nvSpPr>
          <p:cNvPr id="8" name="TextBox 7"/>
          <p:cNvSpPr txBox="1"/>
          <p:nvPr/>
        </p:nvSpPr>
        <p:spPr>
          <a:xfrm>
            <a:off x="5181600" y="5791200"/>
            <a:ext cx="3886200" cy="923330"/>
          </a:xfrm>
          <a:prstGeom prst="rect">
            <a:avLst/>
          </a:prstGeom>
          <a:solidFill>
            <a:schemeClr val="bg1"/>
          </a:solidFill>
        </p:spPr>
        <p:txBody>
          <a:bodyPr wrap="square" rtlCol="0">
            <a:spAutoFit/>
          </a:bodyPr>
          <a:lstStyle/>
          <a:p>
            <a:pPr defTabSz="457200"/>
            <a:r>
              <a:rPr lang="en-US" b="1" dirty="0" err="1">
                <a:solidFill>
                  <a:prstClr val="black"/>
                </a:solidFill>
              </a:rPr>
              <a:t>Todo</a:t>
            </a:r>
            <a:r>
              <a:rPr lang="en-US" dirty="0">
                <a:solidFill>
                  <a:prstClr val="black"/>
                </a:solidFill>
              </a:rPr>
              <a:t> No prototype Available</a:t>
            </a:r>
          </a:p>
          <a:p>
            <a:pPr defTabSz="457200"/>
            <a:r>
              <a:rPr lang="en-US" b="1" dirty="0">
                <a:solidFill>
                  <a:prstClr val="black"/>
                </a:solidFill>
              </a:rPr>
              <a:t>P-DM</a:t>
            </a:r>
            <a:r>
              <a:rPr lang="en-US" dirty="0">
                <a:solidFill>
                  <a:prstClr val="black"/>
                </a:solidFill>
              </a:rPr>
              <a:t> Distributed memory Available</a:t>
            </a:r>
          </a:p>
          <a:p>
            <a:pPr defTabSz="457200"/>
            <a:r>
              <a:rPr lang="en-US" b="1" dirty="0">
                <a:solidFill>
                  <a:prstClr val="black"/>
                </a:solidFill>
              </a:rPr>
              <a:t>P-</a:t>
            </a:r>
            <a:r>
              <a:rPr lang="en-US" b="1" dirty="0" err="1">
                <a:solidFill>
                  <a:prstClr val="black"/>
                </a:solidFill>
              </a:rPr>
              <a:t>Shm</a:t>
            </a:r>
            <a:r>
              <a:rPr lang="en-US" b="1" dirty="0">
                <a:solidFill>
                  <a:prstClr val="black"/>
                </a:solidFill>
              </a:rPr>
              <a:t> </a:t>
            </a:r>
            <a:r>
              <a:rPr lang="en-US" dirty="0">
                <a:solidFill>
                  <a:prstClr val="black"/>
                </a:solidFill>
              </a:rPr>
              <a:t>Shared memory Available</a:t>
            </a:r>
          </a:p>
        </p:txBody>
      </p:sp>
      <p:sp>
        <p:nvSpPr>
          <p:cNvPr id="5" name="Date Placeholder 4"/>
          <p:cNvSpPr>
            <a:spLocks noGrp="1"/>
          </p:cNvSpPr>
          <p:nvPr>
            <p:ph type="dt" sz="half" idx="10"/>
          </p:nvPr>
        </p:nvSpPr>
        <p:spPr/>
        <p:txBody>
          <a:bodyPr/>
          <a:lstStyle/>
          <a:p>
            <a:fld id="{2DB59CB1-0C3D-45E3-9435-28854BC87AFA}"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905431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b="1" dirty="0" smtClean="0"/>
              <a:t>(Deterministic) Annealing</a:t>
            </a:r>
            <a:endParaRPr lang="en-US" b="1" dirty="0"/>
          </a:p>
        </p:txBody>
      </p:sp>
      <p:sp>
        <p:nvSpPr>
          <p:cNvPr id="3" name="Content Placeholder 2"/>
          <p:cNvSpPr>
            <a:spLocks noGrp="1"/>
          </p:cNvSpPr>
          <p:nvPr>
            <p:ph idx="1"/>
          </p:nvPr>
        </p:nvSpPr>
        <p:spPr>
          <a:xfrm>
            <a:off x="3113" y="684661"/>
            <a:ext cx="9067800" cy="1828800"/>
          </a:xfrm>
        </p:spPr>
        <p:txBody>
          <a:bodyPr/>
          <a:lstStyle/>
          <a:p>
            <a:r>
              <a:rPr lang="en-US" sz="2400" dirty="0" smtClean="0"/>
              <a:t>Find minimum at high temperature when trivial</a:t>
            </a:r>
          </a:p>
          <a:p>
            <a:r>
              <a:rPr lang="en-US" sz="2400" dirty="0" smtClean="0"/>
              <a:t>Small change avoiding local minima as lower temperature</a:t>
            </a:r>
          </a:p>
          <a:p>
            <a:r>
              <a:rPr lang="en-US" sz="2400" dirty="0" smtClean="0"/>
              <a:t>Typically gets better answers than standard libraries- R and Mahout</a:t>
            </a:r>
          </a:p>
          <a:p>
            <a:r>
              <a:rPr lang="en-US" sz="2400" dirty="0" smtClean="0"/>
              <a:t>And can be parallelized and put on GPU’s etc.</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pic>
        <p:nvPicPr>
          <p:cNvPr id="2051" name="Picture 3" descr="C:\Users\Geoffrey Fox\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679970"/>
            <a:ext cx="7191376" cy="4123162"/>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BFEBDFAF-6EFF-49C0-9882-F1D7B233412C}"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19665087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834"/>
            <a:ext cx="9067800" cy="727166"/>
          </a:xfrm>
        </p:spPr>
        <p:txBody>
          <a:bodyPr/>
          <a:lstStyle/>
          <a:p>
            <a:r>
              <a:rPr lang="en-US" sz="3600" dirty="0" smtClean="0"/>
              <a:t>Some Core Machine Learning Building Blocks</a:t>
            </a:r>
            <a:endParaRPr lang="en-US" sz="3600" dirty="0"/>
          </a:p>
        </p:txBody>
      </p:sp>
      <p:sp>
        <p:nvSpPr>
          <p:cNvPr id="4" name="Slide Number Placeholder 3"/>
          <p:cNvSpPr>
            <a:spLocks noGrp="1"/>
          </p:cNvSpPr>
          <p:nvPr>
            <p:ph type="sldNum" sz="quarter" idx="12"/>
          </p:nvPr>
        </p:nvSpPr>
        <p:spPr/>
        <p:txBody>
          <a:bodyPr/>
          <a:lstStyle/>
          <a:p>
            <a:fld id="{94CC141A-9CC6-41A7-A7D0-011D836CC6E2}" type="slidenum">
              <a:rPr lang="en-US" smtClean="0">
                <a:solidFill>
                  <a:prstClr val="black">
                    <a:tint val="75000"/>
                  </a:prstClr>
                </a:solidFill>
              </a:rPr>
              <a:pPr/>
              <a:t>60</a:t>
            </a:fld>
            <a:endParaRPr lang="en-US">
              <a:solidFill>
                <a:prstClr val="black">
                  <a:tint val="75000"/>
                </a:prstClr>
              </a:solidFill>
            </a:endParaRPr>
          </a:p>
        </p:txBody>
      </p:sp>
      <p:graphicFrame>
        <p:nvGraphicFramePr>
          <p:cNvPr id="5" name="Table 4"/>
          <p:cNvGraphicFramePr>
            <a:graphicFrameLocks noGrp="1"/>
          </p:cNvGraphicFramePr>
          <p:nvPr>
            <p:extLst/>
          </p:nvPr>
        </p:nvGraphicFramePr>
        <p:xfrm>
          <a:off x="32951" y="738597"/>
          <a:ext cx="9085218" cy="6159957"/>
        </p:xfrm>
        <a:graphic>
          <a:graphicData uri="http://schemas.openxmlformats.org/drawingml/2006/table">
            <a:tbl>
              <a:tblPr firstRow="1" firstCol="1" bandRow="1">
                <a:tableStyleId>{5C22544A-7EE6-4342-B048-85BDC9FD1C3A}</a:tableStyleId>
              </a:tblPr>
              <a:tblGrid>
                <a:gridCol w="3249386">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720236">
                  <a:extLst>
                    <a:ext uri="{9D8B030D-6E8A-4147-A177-3AD203B41FA5}">
                      <a16:colId xmlns:a16="http://schemas.microsoft.com/office/drawing/2014/main" val="20002"/>
                    </a:ext>
                  </a:extLst>
                </a:gridCol>
                <a:gridCol w="715623">
                  <a:extLst>
                    <a:ext uri="{9D8B030D-6E8A-4147-A177-3AD203B41FA5}">
                      <a16:colId xmlns:a16="http://schemas.microsoft.com/office/drawing/2014/main" val="20003"/>
                    </a:ext>
                  </a:extLst>
                </a:gridCol>
                <a:gridCol w="656773">
                  <a:extLst>
                    <a:ext uri="{9D8B030D-6E8A-4147-A177-3AD203B41FA5}">
                      <a16:colId xmlns:a16="http://schemas.microsoft.com/office/drawing/2014/main" val="20004"/>
                    </a:ext>
                  </a:extLst>
                </a:gridCol>
              </a:tblGrid>
              <a:tr h="328203">
                <a:tc>
                  <a:txBody>
                    <a:bodyPr/>
                    <a:lstStyle/>
                    <a:p>
                      <a:pPr marL="0" marR="0" algn="l">
                        <a:lnSpc>
                          <a:spcPts val="1200"/>
                        </a:lnSpc>
                        <a:spcBef>
                          <a:spcPts val="0"/>
                        </a:spcBef>
                        <a:spcAft>
                          <a:spcPts val="0"/>
                        </a:spcAft>
                      </a:pPr>
                      <a:r>
                        <a:rPr lang="en-US" sz="1500" dirty="0">
                          <a:effectLst/>
                        </a:rPr>
                        <a:t>Algorithm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Applications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Features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a:effectLst/>
                        </a:rPr>
                        <a:t>Status</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ts val="1200"/>
                        </a:lnSpc>
                        <a:spcBef>
                          <a:spcPts val="0"/>
                        </a:spcBef>
                        <a:spcAft>
                          <a:spcPts val="0"/>
                        </a:spcAft>
                      </a:pPr>
                      <a:r>
                        <a:rPr lang="en-US" sz="1500" dirty="0" smtClean="0">
                          <a:effectLst/>
                        </a:rPr>
                        <a:t>//ism</a:t>
                      </a:r>
                      <a:endParaRPr lang="en-US" sz="1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8352" marR="48352" marT="96705" marB="967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5256">
                <a:tc>
                  <a:txBody>
                    <a:bodyPr/>
                    <a:lstStyle/>
                    <a:p>
                      <a:pPr marL="0" marR="0" algn="just">
                        <a:lnSpc>
                          <a:spcPts val="1400"/>
                        </a:lnSpc>
                        <a:spcBef>
                          <a:spcPts val="0"/>
                        </a:spcBef>
                        <a:spcAft>
                          <a:spcPts val="0"/>
                        </a:spcAft>
                      </a:pPr>
                      <a:r>
                        <a:rPr lang="en-US" sz="1800" dirty="0">
                          <a:effectLst/>
                          <a:latin typeface="+mn-lt"/>
                        </a:rPr>
                        <a:t>DA Vector Clustering</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Accurate Clusters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05340">
                <a:tc>
                  <a:txBody>
                    <a:bodyPr/>
                    <a:lstStyle/>
                    <a:p>
                      <a:pPr marL="0" marR="0" algn="just">
                        <a:lnSpc>
                          <a:spcPts val="1400"/>
                        </a:lnSpc>
                        <a:spcBef>
                          <a:spcPts val="0"/>
                        </a:spcBef>
                        <a:spcAft>
                          <a:spcPts val="0"/>
                        </a:spcAft>
                      </a:pPr>
                      <a:r>
                        <a:rPr lang="en-US" sz="1800" dirty="0">
                          <a:effectLst/>
                          <a:latin typeface="+mn-lt"/>
                        </a:rPr>
                        <a:t>DA Non metric Clustering</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rPr>
                        <a:t>Accurate </a:t>
                      </a:r>
                      <a:r>
                        <a:rPr lang="en-US" sz="1600" baseline="0" dirty="0" smtClean="0">
                          <a:effectLst/>
                          <a:latin typeface="+mn-lt"/>
                        </a:rPr>
                        <a:t>Clusters</a:t>
                      </a:r>
                      <a:r>
                        <a:rPr lang="en-US" sz="1600" dirty="0" smtClean="0">
                          <a:effectLst/>
                          <a:latin typeface="+mn-lt"/>
                        </a:rPr>
                        <a:t>, Biology</a:t>
                      </a:r>
                      <a:r>
                        <a:rPr lang="en-US" sz="1600" dirty="0">
                          <a:effectLst/>
                          <a:latin typeface="+mn-lt"/>
                        </a:rPr>
                        <a:t>, Web</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Non metric, O(N</a:t>
                      </a:r>
                      <a:r>
                        <a:rPr lang="en-US" sz="1600" baseline="30000" dirty="0">
                          <a:effectLst/>
                          <a:latin typeface="+mn-lt"/>
                        </a:rPr>
                        <a:t>2</a:t>
                      </a:r>
                      <a:r>
                        <a:rPr lang="en-US" sz="1600" dirty="0">
                          <a:effectLst/>
                          <a:latin typeface="+mn-lt"/>
                        </a:rPr>
                        <a:t>)</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03804">
                <a:tc>
                  <a:txBody>
                    <a:bodyPr/>
                    <a:lstStyle/>
                    <a:p>
                      <a:pPr marL="0" marR="0" algn="just">
                        <a:lnSpc>
                          <a:spcPts val="1400"/>
                        </a:lnSpc>
                        <a:spcBef>
                          <a:spcPts val="0"/>
                        </a:spcBef>
                        <a:spcAft>
                          <a:spcPts val="0"/>
                        </a:spcAft>
                      </a:pPr>
                      <a:r>
                        <a:rPr lang="en-US" sz="1800" dirty="0" err="1">
                          <a:effectLst/>
                          <a:latin typeface="+mn-lt"/>
                        </a:rPr>
                        <a:t>Kmeans</a:t>
                      </a:r>
                      <a:r>
                        <a:rPr lang="en-US" sz="1800" dirty="0">
                          <a:effectLst/>
                          <a:latin typeface="+mn-lt"/>
                        </a:rPr>
                        <a:t>; Basic, Fuzzy and </a:t>
                      </a:r>
                      <a:r>
                        <a:rPr lang="en-US" sz="1800" dirty="0" err="1" smtClean="0">
                          <a:effectLst/>
                          <a:latin typeface="+mn-lt"/>
                        </a:rPr>
                        <a:t>Elkan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Fast Clustering</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Vectors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200">
                <a:tc>
                  <a:txBody>
                    <a:bodyPr/>
                    <a:lstStyle/>
                    <a:p>
                      <a:pPr marL="0" marR="0" algn="just">
                        <a:lnSpc>
                          <a:spcPts val="1400"/>
                        </a:lnSpc>
                        <a:spcBef>
                          <a:spcPts val="0"/>
                        </a:spcBef>
                        <a:spcAft>
                          <a:spcPts val="0"/>
                        </a:spcAft>
                      </a:pPr>
                      <a:r>
                        <a:rPr lang="en-US" sz="1800" dirty="0" err="1">
                          <a:effectLst/>
                          <a:latin typeface="+mn-lt"/>
                        </a:rPr>
                        <a:t>Levenberg</a:t>
                      </a:r>
                      <a:r>
                        <a:rPr lang="en-US" sz="1800" dirty="0">
                          <a:effectLst/>
                          <a:latin typeface="+mn-lt"/>
                        </a:rPr>
                        <a:t>-Marquardt Optimization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Non-linear Gauss-Newton, use in MDS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Least Squares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7626">
                <a:tc>
                  <a:txBody>
                    <a:bodyPr/>
                    <a:lstStyle/>
                    <a:p>
                      <a:pPr marL="0" marR="0" algn="just">
                        <a:lnSpc>
                          <a:spcPts val="1400"/>
                        </a:lnSpc>
                        <a:spcBef>
                          <a:spcPts val="0"/>
                        </a:spcBef>
                        <a:spcAft>
                          <a:spcPts val="0"/>
                        </a:spcAft>
                      </a:pPr>
                      <a:r>
                        <a:rPr lang="en-US" sz="1800" dirty="0" smtClean="0">
                          <a:effectLst/>
                          <a:latin typeface="+mn-lt"/>
                        </a:rPr>
                        <a:t>SMACOF Dimension</a:t>
                      </a:r>
                      <a:r>
                        <a:rPr lang="en-US" sz="1800" baseline="0" dirty="0" smtClean="0">
                          <a:effectLst/>
                          <a:latin typeface="+mn-lt"/>
                        </a:rPr>
                        <a:t> </a:t>
                      </a:r>
                      <a:r>
                        <a:rPr lang="en-US" sz="1800" dirty="0" smtClean="0">
                          <a:effectLst/>
                          <a:latin typeface="+mn-lt"/>
                        </a:rPr>
                        <a:t>Reduction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rPr>
                        <a:t>DA- MDS </a:t>
                      </a:r>
                      <a:r>
                        <a:rPr lang="en-US" sz="1600" dirty="0">
                          <a:effectLst/>
                          <a:latin typeface="+mn-lt"/>
                        </a:rPr>
                        <a:t>with general weights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Least Squares, O(N</a:t>
                      </a:r>
                      <a:r>
                        <a:rPr lang="en-US" sz="1600" baseline="30000" dirty="0">
                          <a:effectLst/>
                          <a:latin typeface="+mn-lt"/>
                        </a:rPr>
                        <a:t>2</a:t>
                      </a:r>
                      <a:r>
                        <a:rPr lang="en-US" sz="1600" dirty="0">
                          <a:effectLst/>
                          <a:latin typeface="+mn-lt"/>
                        </a:rPr>
                        <a:t>)</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05340">
                <a:tc>
                  <a:txBody>
                    <a:bodyPr/>
                    <a:lstStyle/>
                    <a:p>
                      <a:pPr marL="0" marR="0" algn="just">
                        <a:lnSpc>
                          <a:spcPts val="1400"/>
                        </a:lnSpc>
                        <a:spcBef>
                          <a:spcPts val="0"/>
                        </a:spcBef>
                        <a:spcAft>
                          <a:spcPts val="0"/>
                        </a:spcAft>
                      </a:pPr>
                      <a:r>
                        <a:rPr lang="en-US" sz="1800" dirty="0" smtClean="0">
                          <a:effectLst/>
                          <a:latin typeface="+mn-lt"/>
                          <a:ea typeface="MS Mincho" panose="02020609040205080304" pitchFamily="49" charset="-128"/>
                          <a:cs typeface="Times New Roman" panose="02020603050405020304" pitchFamily="18" charset="0"/>
                        </a:rPr>
                        <a:t>Vector Dimension Reduction</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DA-GTM and Others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smtClean="0">
                          <a:effectLst/>
                          <a:latin typeface="+mn-lt"/>
                          <a:ea typeface="MS Mincho" panose="02020609040205080304" pitchFamily="49" charset="-128"/>
                          <a:cs typeface="Times New Roman" panose="02020603050405020304" pitchFamily="18" charset="0"/>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56660">
                <a:tc>
                  <a:txBody>
                    <a:bodyPr/>
                    <a:lstStyle/>
                    <a:p>
                      <a:pPr marL="0" marR="0" algn="just">
                        <a:lnSpc>
                          <a:spcPts val="1400"/>
                        </a:lnSpc>
                        <a:spcBef>
                          <a:spcPts val="0"/>
                        </a:spcBef>
                        <a:spcAft>
                          <a:spcPts val="0"/>
                        </a:spcAft>
                      </a:pPr>
                      <a:r>
                        <a:rPr lang="en-US" sz="1800" dirty="0">
                          <a:effectLst/>
                          <a:latin typeface="+mn-lt"/>
                        </a:rPr>
                        <a:t>TFIDF Search</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Find nearest neighbors in document corpus </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gn="just">
                        <a:lnSpc>
                          <a:spcPts val="1400"/>
                        </a:lnSpc>
                        <a:spcBef>
                          <a:spcPts val="0"/>
                        </a:spcBef>
                        <a:spcAft>
                          <a:spcPts val="0"/>
                        </a:spcAft>
                      </a:pPr>
                      <a:r>
                        <a:rPr lang="en-US" sz="1600" dirty="0">
                          <a:effectLst/>
                          <a:latin typeface="+mn-lt"/>
                        </a:rPr>
                        <a:t>Bag of “words” (image features)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a:effectLst/>
                          <a:latin typeface="+mn-lt"/>
                        </a:rPr>
                        <a:t>P-DM</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dirty="0">
                          <a:effectLst/>
                          <a:latin typeface="+mn-lt"/>
                        </a:rPr>
                        <a:t>PP</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35493">
                <a:tc rowSpan="2">
                  <a:txBody>
                    <a:bodyPr/>
                    <a:lstStyle/>
                    <a:p>
                      <a:pPr marL="0" marR="0" algn="just">
                        <a:lnSpc>
                          <a:spcPts val="1400"/>
                        </a:lnSpc>
                        <a:spcBef>
                          <a:spcPts val="0"/>
                        </a:spcBef>
                        <a:spcAft>
                          <a:spcPts val="0"/>
                        </a:spcAft>
                      </a:pPr>
                      <a:r>
                        <a:rPr lang="en-US" sz="1800" dirty="0">
                          <a:effectLst/>
                          <a:latin typeface="+mn-lt"/>
                        </a:rPr>
                        <a:t>All-pairs similarity search</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just">
                        <a:lnSpc>
                          <a:spcPts val="1400"/>
                        </a:lnSpc>
                        <a:spcBef>
                          <a:spcPts val="0"/>
                        </a:spcBef>
                        <a:spcAft>
                          <a:spcPts val="0"/>
                        </a:spcAft>
                      </a:pPr>
                      <a:r>
                        <a:rPr lang="en-US" sz="1600" dirty="0">
                          <a:effectLst/>
                          <a:latin typeface="+mn-lt"/>
                        </a:rPr>
                        <a:t>Find pairs of documents with TFIDF distance below a threshold</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8"/>
                  </a:ext>
                </a:extLst>
              </a:tr>
              <a:tr h="489601">
                <a:tc vMerge="1">
                  <a:txBody>
                    <a:bodyPr/>
                    <a:lstStyle/>
                    <a:p>
                      <a:pPr marL="0" marR="0" algn="just">
                        <a:lnSpc>
                          <a:spcPts val="1400"/>
                        </a:lnSpc>
                        <a:spcBef>
                          <a:spcPts val="0"/>
                        </a:spcBef>
                        <a:spcAft>
                          <a:spcPts val="0"/>
                        </a:spcAft>
                      </a:pP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algn="just">
                        <a:lnSpc>
                          <a:spcPts val="1200"/>
                        </a:lnSpc>
                        <a:spcBef>
                          <a:spcPts val="0"/>
                        </a:spcBef>
                        <a:spcAft>
                          <a:spcPts val="0"/>
                        </a:spcAft>
                      </a:pP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marL="0" marR="0" algn="just">
                        <a:lnSpc>
                          <a:spcPts val="1400"/>
                        </a:lnSpc>
                        <a:spcBef>
                          <a:spcPts val="0"/>
                        </a:spcBef>
                        <a:spcAft>
                          <a:spcPts val="0"/>
                        </a:spcAft>
                      </a:pPr>
                      <a:r>
                        <a:rPr lang="en-US" sz="1600">
                          <a:effectLst/>
                          <a:latin typeface="+mn-lt"/>
                        </a:rPr>
                        <a:t>Todo</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10938">
                <a:tc>
                  <a:txBody>
                    <a:bodyPr/>
                    <a:lstStyle/>
                    <a:p>
                      <a:pPr marL="0" marR="0" algn="just">
                        <a:lnSpc>
                          <a:spcPts val="1400"/>
                        </a:lnSpc>
                        <a:spcBef>
                          <a:spcPts val="0"/>
                        </a:spcBef>
                        <a:spcAft>
                          <a:spcPts val="0"/>
                        </a:spcAft>
                      </a:pPr>
                      <a:r>
                        <a:rPr lang="en-US" sz="1800" dirty="0">
                          <a:effectLst/>
                          <a:latin typeface="+mn-lt"/>
                        </a:rPr>
                        <a:t>Support Vector Machine SVM</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Learn and Classify</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Seq</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05340">
                <a:tc>
                  <a:txBody>
                    <a:bodyPr/>
                    <a:lstStyle/>
                    <a:p>
                      <a:pPr marL="0" marR="0" algn="just">
                        <a:lnSpc>
                          <a:spcPts val="1400"/>
                        </a:lnSpc>
                        <a:spcBef>
                          <a:spcPts val="0"/>
                        </a:spcBef>
                        <a:spcAft>
                          <a:spcPts val="0"/>
                        </a:spcAft>
                      </a:pPr>
                      <a:r>
                        <a:rPr lang="en-US" sz="1800" dirty="0">
                          <a:effectLst/>
                          <a:latin typeface="+mn-lt"/>
                        </a:rPr>
                        <a:t>Random Forest</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Learn and Classify</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PP</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05340">
                <a:tc>
                  <a:txBody>
                    <a:bodyPr/>
                    <a:lstStyle/>
                    <a:p>
                      <a:pPr marL="0" marR="0" algn="just">
                        <a:lnSpc>
                          <a:spcPts val="1400"/>
                        </a:lnSpc>
                        <a:spcBef>
                          <a:spcPts val="0"/>
                        </a:spcBef>
                        <a:spcAft>
                          <a:spcPts val="0"/>
                        </a:spcAft>
                      </a:pPr>
                      <a:r>
                        <a:rPr lang="en-US" sz="1800" dirty="0">
                          <a:effectLst/>
                          <a:latin typeface="+mn-lt"/>
                        </a:rPr>
                        <a:t>Gibbs sampling (MCMC)</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Solve global inference problems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Graph </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Todo</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592153">
                <a:tc>
                  <a:txBody>
                    <a:bodyPr/>
                    <a:lstStyle/>
                    <a:p>
                      <a:pPr marL="0" marR="0" algn="just">
                        <a:lnSpc>
                          <a:spcPts val="1400"/>
                        </a:lnSpc>
                        <a:spcBef>
                          <a:spcPts val="0"/>
                        </a:spcBef>
                        <a:spcAft>
                          <a:spcPts val="0"/>
                        </a:spcAft>
                      </a:pPr>
                      <a:r>
                        <a:rPr lang="en-US" sz="1800" dirty="0">
                          <a:effectLst/>
                          <a:latin typeface="+mn-lt"/>
                        </a:rPr>
                        <a:t>Latent </a:t>
                      </a:r>
                      <a:r>
                        <a:rPr lang="en-US" sz="1800" dirty="0" err="1">
                          <a:effectLst/>
                          <a:latin typeface="+mn-lt"/>
                        </a:rPr>
                        <a:t>Dirichlet</a:t>
                      </a:r>
                      <a:r>
                        <a:rPr lang="en-US" sz="1800" dirty="0">
                          <a:effectLst/>
                          <a:latin typeface="+mn-lt"/>
                        </a:rPr>
                        <a:t> Allocation LDA with Gibbs sampling or Var. Bayes</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Topic models (Latent factors)</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Bag of “words”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P-DM</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GML</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477312">
                <a:tc>
                  <a:txBody>
                    <a:bodyPr/>
                    <a:lstStyle/>
                    <a:p>
                      <a:pPr marL="0" marR="0" algn="just">
                        <a:lnSpc>
                          <a:spcPts val="1400"/>
                        </a:lnSpc>
                        <a:spcBef>
                          <a:spcPts val="0"/>
                        </a:spcBef>
                        <a:spcAft>
                          <a:spcPts val="0"/>
                        </a:spcAft>
                      </a:pPr>
                      <a:r>
                        <a:rPr lang="en-US" sz="1800" dirty="0">
                          <a:effectLst/>
                          <a:latin typeface="+mn-lt"/>
                        </a:rPr>
                        <a:t>Singular Value Decomposition SVD</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a:effectLst/>
                          <a:latin typeface="+mn-lt"/>
                        </a:rPr>
                        <a:t>Dimension Reduction and PCA</a:t>
                      </a:r>
                      <a:endParaRPr lang="en-US" sz="160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Seq</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484643">
                <a:tc>
                  <a:txBody>
                    <a:bodyPr/>
                    <a:lstStyle/>
                    <a:p>
                      <a:pPr marL="0" marR="0" algn="just">
                        <a:lnSpc>
                          <a:spcPts val="1400"/>
                        </a:lnSpc>
                        <a:spcBef>
                          <a:spcPts val="0"/>
                        </a:spcBef>
                        <a:spcAft>
                          <a:spcPts val="0"/>
                        </a:spcAft>
                      </a:pPr>
                      <a:r>
                        <a:rPr lang="en-US" sz="1800" dirty="0">
                          <a:effectLst/>
                          <a:latin typeface="+mn-lt"/>
                        </a:rPr>
                        <a:t>Hidden Markov Models (HMM)</a:t>
                      </a:r>
                      <a:endParaRPr lang="en-US" sz="18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Global inference on sequence models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Vectors</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err="1">
                          <a:effectLst/>
                          <a:latin typeface="+mn-lt"/>
                        </a:rPr>
                        <a:t>Seq</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pPr>
                      <a:r>
                        <a:rPr lang="en-US" sz="1600" dirty="0">
                          <a:effectLst/>
                          <a:latin typeface="+mn-lt"/>
                        </a:rPr>
                        <a:t>PP &amp; GML</a:t>
                      </a:r>
                      <a:endParaRPr lang="en-US" sz="1600" dirty="0">
                        <a:effectLst/>
                        <a:latin typeface="+mn-lt"/>
                        <a:ea typeface="MS Mincho" panose="02020609040205080304" pitchFamily="49" charset="-128"/>
                        <a:cs typeface="Times New Roman" panose="02020603050405020304" pitchFamily="18"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3" name="Date Placeholder 2"/>
          <p:cNvSpPr>
            <a:spLocks noGrp="1"/>
          </p:cNvSpPr>
          <p:nvPr>
            <p:ph type="dt" sz="half" idx="10"/>
          </p:nvPr>
        </p:nvSpPr>
        <p:spPr/>
        <p:txBody>
          <a:bodyPr/>
          <a:lstStyle/>
          <a:p>
            <a:fld id="{FA6704CF-2B60-41BA-A74C-EC4C477E5241}"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1283069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14703"/>
          </a:xfrm>
        </p:spPr>
        <p:txBody>
          <a:bodyPr>
            <a:normAutofit fontScale="90000"/>
          </a:bodyPr>
          <a:lstStyle/>
          <a:p>
            <a:r>
              <a:rPr lang="en-US" b="1" dirty="0" smtClean="0"/>
              <a:t>Some Futures</a:t>
            </a:r>
            <a:endParaRPr lang="en-US" b="1" dirty="0"/>
          </a:p>
        </p:txBody>
      </p:sp>
      <p:sp>
        <p:nvSpPr>
          <p:cNvPr id="5" name="Content Placeholder 4"/>
          <p:cNvSpPr>
            <a:spLocks noGrp="1"/>
          </p:cNvSpPr>
          <p:nvPr>
            <p:ph idx="1"/>
          </p:nvPr>
        </p:nvSpPr>
        <p:spPr>
          <a:xfrm>
            <a:off x="0" y="518948"/>
            <a:ext cx="9144000" cy="4525963"/>
          </a:xfrm>
        </p:spPr>
        <p:txBody>
          <a:bodyPr>
            <a:noAutofit/>
          </a:bodyPr>
          <a:lstStyle/>
          <a:p>
            <a:r>
              <a:rPr lang="en-US" sz="2800" dirty="0" smtClean="0"/>
              <a:t>Always run MDS. Gives insight into data</a:t>
            </a:r>
          </a:p>
          <a:p>
            <a:pPr lvl="1"/>
            <a:r>
              <a:rPr lang="en-US" sz="2400" dirty="0" smtClean="0"/>
              <a:t>Leads to a data browser as GIS gives for spatial data</a:t>
            </a:r>
          </a:p>
          <a:p>
            <a:r>
              <a:rPr lang="en-US" sz="2800" dirty="0" smtClean="0"/>
              <a:t>Claim </a:t>
            </a:r>
            <a:r>
              <a:rPr lang="en-US" sz="2800" dirty="0"/>
              <a:t>is algorithm change gave as much performance increase as hardware </a:t>
            </a:r>
            <a:r>
              <a:rPr lang="en-US" sz="2800" dirty="0" smtClean="0"/>
              <a:t>change in </a:t>
            </a:r>
            <a:r>
              <a:rPr lang="en-US" sz="2800" dirty="0"/>
              <a:t>simulations. Will this happen in </a:t>
            </a:r>
            <a:r>
              <a:rPr lang="en-US" sz="2800" dirty="0" smtClean="0"/>
              <a:t>analytics?</a:t>
            </a:r>
          </a:p>
          <a:p>
            <a:pPr lvl="1"/>
            <a:r>
              <a:rPr lang="en-US" sz="2400" dirty="0" smtClean="0"/>
              <a:t>Today is like parallel computing 30 years ago with regular </a:t>
            </a:r>
            <a:r>
              <a:rPr lang="en-US" sz="2400" dirty="0" err="1" smtClean="0"/>
              <a:t>meshs</a:t>
            </a:r>
            <a:r>
              <a:rPr lang="en-US" sz="2400" dirty="0" smtClean="0"/>
              <a:t>. We will learn how to adapt methods automatically to give “</a:t>
            </a:r>
            <a:r>
              <a:rPr lang="en-US" sz="2400" dirty="0" err="1" smtClean="0"/>
              <a:t>multigrid</a:t>
            </a:r>
            <a:r>
              <a:rPr lang="en-US" sz="2400" dirty="0" smtClean="0"/>
              <a:t>” and “fast </a:t>
            </a:r>
            <a:r>
              <a:rPr lang="en-US" sz="2400" dirty="0" err="1" smtClean="0"/>
              <a:t>multipole</a:t>
            </a:r>
            <a:r>
              <a:rPr lang="en-US" sz="2400" dirty="0" smtClean="0"/>
              <a:t>” like algorithms</a:t>
            </a:r>
          </a:p>
          <a:p>
            <a:r>
              <a:rPr lang="en-US" sz="2800" dirty="0" smtClean="0"/>
              <a:t>Need to start developing the libraries that support Big Data </a:t>
            </a:r>
          </a:p>
          <a:p>
            <a:pPr lvl="1"/>
            <a:r>
              <a:rPr lang="en-US" sz="2400" dirty="0" smtClean="0"/>
              <a:t>Understand architectures issues</a:t>
            </a:r>
          </a:p>
          <a:p>
            <a:pPr lvl="1"/>
            <a:r>
              <a:rPr lang="en-US" sz="2400" dirty="0" smtClean="0"/>
              <a:t>Have coupled batch and streaming versions</a:t>
            </a:r>
          </a:p>
          <a:p>
            <a:pPr lvl="1"/>
            <a:r>
              <a:rPr lang="en-US" sz="2400" dirty="0" smtClean="0"/>
              <a:t>Develop much better algorithms</a:t>
            </a:r>
          </a:p>
          <a:p>
            <a:r>
              <a:rPr lang="en-US" sz="2800" dirty="0"/>
              <a:t>Please join </a:t>
            </a:r>
            <a:r>
              <a:rPr lang="en-US" sz="2800" b="1" dirty="0"/>
              <a:t>SPIDAL (Scalable Parallel Interoperable Data Analytics Library</a:t>
            </a:r>
            <a:r>
              <a:rPr lang="en-US" sz="2800" dirty="0"/>
              <a:t>) </a:t>
            </a:r>
            <a:r>
              <a:rPr lang="en-US" sz="2800" dirty="0" smtClean="0"/>
              <a:t>community</a:t>
            </a:r>
            <a:endParaRPr lang="en-US" sz="2800" dirty="0"/>
          </a:p>
          <a:p>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solidFill>
                  <a:prstClr val="black">
                    <a:tint val="75000"/>
                  </a:prstClr>
                </a:solidFill>
              </a:rPr>
              <a:pPr/>
              <a:t>61</a:t>
            </a:fld>
            <a:endParaRPr lang="en-US">
              <a:solidFill>
                <a:prstClr val="black">
                  <a:tint val="75000"/>
                </a:prstClr>
              </a:solidFill>
            </a:endParaRPr>
          </a:p>
        </p:txBody>
      </p:sp>
      <p:sp>
        <p:nvSpPr>
          <p:cNvPr id="2" name="Date Placeholder 1"/>
          <p:cNvSpPr>
            <a:spLocks noGrp="1"/>
          </p:cNvSpPr>
          <p:nvPr>
            <p:ph type="dt" sz="half" idx="10"/>
          </p:nvPr>
        </p:nvSpPr>
        <p:spPr/>
        <p:txBody>
          <a:bodyPr/>
          <a:lstStyle/>
          <a:p>
            <a:fld id="{ED474B46-6930-48B5-AFBB-78E265328126}"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40751887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888" y="-17677"/>
            <a:ext cx="8229600" cy="1143000"/>
          </a:xfrm>
        </p:spPr>
        <p:txBody>
          <a:bodyPr/>
          <a:lstStyle/>
          <a:p>
            <a:r>
              <a:rPr lang="en-US" b="1" dirty="0" smtClean="0"/>
              <a:t>Clusters v. Regions</a:t>
            </a:r>
            <a:endParaRPr lang="en-US" b="1" dirty="0"/>
          </a:p>
        </p:txBody>
      </p:sp>
      <p:sp>
        <p:nvSpPr>
          <p:cNvPr id="3" name="Content Placeholder 2"/>
          <p:cNvSpPr>
            <a:spLocks noGrp="1"/>
          </p:cNvSpPr>
          <p:nvPr>
            <p:ph idx="1"/>
          </p:nvPr>
        </p:nvSpPr>
        <p:spPr>
          <a:xfrm>
            <a:off x="155749" y="4793157"/>
            <a:ext cx="8229600" cy="1806191"/>
          </a:xfrm>
        </p:spPr>
        <p:txBody>
          <a:bodyPr>
            <a:noAutofit/>
          </a:bodyPr>
          <a:lstStyle/>
          <a:p>
            <a:r>
              <a:rPr lang="en-US" sz="2400" dirty="0" smtClean="0"/>
              <a:t>In Lymphocytes clusters are distinct; DA useful</a:t>
            </a:r>
          </a:p>
          <a:p>
            <a:r>
              <a:rPr lang="en-US" sz="2400" dirty="0" smtClean="0"/>
              <a:t>In Pathology, clusters divide space into regions and sophisticated methods like deterministic annealing are probably unnecessary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grpSp>
        <p:nvGrpSpPr>
          <p:cNvPr id="7" name="Group 6"/>
          <p:cNvGrpSpPr/>
          <p:nvPr/>
        </p:nvGrpSpPr>
        <p:grpSpPr>
          <a:xfrm>
            <a:off x="3896330" y="1045004"/>
            <a:ext cx="5247670" cy="3434600"/>
            <a:chOff x="3896330" y="1077104"/>
            <a:chExt cx="5247670" cy="3434600"/>
          </a:xfrm>
        </p:grpSpPr>
        <p:pic>
          <p:nvPicPr>
            <p:cNvPr id="1027" name="Picture 3" descr="C:\gcf\aaaOctDec2012\Saltz\DAcluster-Plot3D-M8-C8_smacof.png"/>
            <p:cNvPicPr>
              <a:picLocks noChangeAspect="1" noChangeArrowheads="1"/>
            </p:cNvPicPr>
            <p:nvPr/>
          </p:nvPicPr>
          <p:blipFill rotWithShape="1">
            <a:blip r:embed="rId2">
              <a:extLst>
                <a:ext uri="{28A0092B-C50C-407E-A947-70E740481C1C}">
                  <a14:useLocalDpi xmlns:a14="http://schemas.microsoft.com/office/drawing/2010/main" val="0"/>
                </a:ext>
              </a:extLst>
            </a:blip>
            <a:srcRect l="26306" t="11027" r="23276" b="23022"/>
            <a:stretch/>
          </p:blipFill>
          <p:spPr bwMode="auto">
            <a:xfrm rot="5400000">
              <a:off x="4802865" y="170569"/>
              <a:ext cx="3434600" cy="52476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04919" y="3912220"/>
              <a:ext cx="1939081" cy="400110"/>
            </a:xfrm>
            <a:prstGeom prst="rect">
              <a:avLst/>
            </a:prstGeom>
            <a:noFill/>
          </p:spPr>
          <p:txBody>
            <a:bodyPr wrap="square" rtlCol="0">
              <a:spAutoFit/>
            </a:bodyPr>
            <a:lstStyle/>
            <a:p>
              <a:r>
                <a:rPr lang="en-US" sz="2000" b="1" dirty="0">
                  <a:solidFill>
                    <a:schemeClr val="bg1"/>
                  </a:solidFill>
                </a:rPr>
                <a:t>Pathology</a:t>
              </a:r>
              <a:r>
                <a:rPr lang="en-US" dirty="0">
                  <a:solidFill>
                    <a:schemeClr val="bg1"/>
                  </a:solidFill>
                </a:rPr>
                <a:t> 54D</a:t>
              </a:r>
            </a:p>
          </p:txBody>
        </p:sp>
      </p:grpSp>
      <p:grpSp>
        <p:nvGrpSpPr>
          <p:cNvPr id="6" name="Group 5"/>
          <p:cNvGrpSpPr/>
          <p:nvPr/>
        </p:nvGrpSpPr>
        <p:grpSpPr>
          <a:xfrm>
            <a:off x="0" y="1045004"/>
            <a:ext cx="3896330" cy="3267326"/>
            <a:chOff x="0" y="1045004"/>
            <a:chExt cx="3896330" cy="3267326"/>
          </a:xfrm>
        </p:grpSpPr>
        <p:pic>
          <p:nvPicPr>
            <p:cNvPr id="1026" name="Picture 2" descr="C:\Users\Geoffrey Fox\Desktop\Hui\Kmeans-cluster-Plot3D-M5-C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22" t="12876" r="19769" b="12275"/>
            <a:stretch/>
          </p:blipFill>
          <p:spPr bwMode="auto">
            <a:xfrm>
              <a:off x="0" y="1045004"/>
              <a:ext cx="3896330" cy="3267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5749" y="1125323"/>
              <a:ext cx="1924501" cy="400110"/>
            </a:xfrm>
            <a:prstGeom prst="rect">
              <a:avLst/>
            </a:prstGeom>
            <a:noFill/>
          </p:spPr>
          <p:txBody>
            <a:bodyPr wrap="none" rtlCol="0">
              <a:spAutoFit/>
            </a:bodyPr>
            <a:lstStyle/>
            <a:p>
              <a:r>
                <a:rPr lang="en-US" sz="2000" b="1" dirty="0">
                  <a:solidFill>
                    <a:schemeClr val="bg1"/>
                  </a:solidFill>
                </a:rPr>
                <a:t>Lymphocytes 4D</a:t>
              </a:r>
            </a:p>
          </p:txBody>
        </p:sp>
      </p:grpSp>
      <p:sp>
        <p:nvSpPr>
          <p:cNvPr id="2" name="Date Placeholder 1"/>
          <p:cNvSpPr>
            <a:spLocks noGrp="1"/>
          </p:cNvSpPr>
          <p:nvPr>
            <p:ph type="dt" sz="half" idx="10"/>
          </p:nvPr>
        </p:nvSpPr>
        <p:spPr/>
        <p:txBody>
          <a:bodyPr/>
          <a:lstStyle/>
          <a:p>
            <a:fld id="{526A7D92-D7F7-4CB6-8B44-2AEE4100B5F0}" type="datetime1">
              <a:rPr lang="en-US" smtClean="0">
                <a:solidFill>
                  <a:prstClr val="black">
                    <a:tint val="75000"/>
                  </a:prstClr>
                </a:solidFill>
              </a:rPr>
              <a:t>12/3/2015</a:t>
            </a:fld>
            <a:endParaRPr lang="en-US">
              <a:solidFill>
                <a:prstClr val="black">
                  <a:tint val="75000"/>
                </a:prstClr>
              </a:solidFill>
            </a:endParaRPr>
          </a:p>
        </p:txBody>
      </p:sp>
    </p:spTree>
    <p:extLst>
      <p:ext uri="{BB962C8B-B14F-4D97-AF65-F5344CB8AC3E}">
        <p14:creationId xmlns:p14="http://schemas.microsoft.com/office/powerpoint/2010/main" val="1377076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914399" y="211015"/>
            <a:ext cx="2198038" cy="830997"/>
          </a:xfrm>
          <a:prstGeom prst="rect">
            <a:avLst/>
          </a:prstGeom>
          <a:noFill/>
        </p:spPr>
        <p:txBody>
          <a:bodyPr wrap="none" rtlCol="0">
            <a:spAutoFit/>
          </a:bodyPr>
          <a:lstStyle/>
          <a:p>
            <a:r>
              <a:rPr lang="en-US" sz="2400" dirty="0" smtClean="0">
                <a:solidFill>
                  <a:schemeClr val="bg1"/>
                </a:solidFill>
              </a:rPr>
              <a:t>446K sequences</a:t>
            </a:r>
          </a:p>
          <a:p>
            <a:r>
              <a:rPr lang="en-US" sz="2400" dirty="0" smtClean="0">
                <a:solidFill>
                  <a:schemeClr val="bg1"/>
                </a:solidFill>
              </a:rPr>
              <a:t>~100 clusters</a:t>
            </a:r>
            <a:endParaRPr lang="en-US" sz="2400" dirty="0">
              <a:solidFill>
                <a:schemeClr val="bg1"/>
              </a:solidFill>
            </a:endParaRPr>
          </a:p>
        </p:txBody>
      </p:sp>
      <p:sp>
        <p:nvSpPr>
          <p:cNvPr id="2" name="Date Placeholder 1"/>
          <p:cNvSpPr>
            <a:spLocks noGrp="1"/>
          </p:cNvSpPr>
          <p:nvPr>
            <p:ph type="dt" sz="half" idx="10"/>
          </p:nvPr>
        </p:nvSpPr>
        <p:spPr/>
        <p:txBody>
          <a:bodyPr/>
          <a:lstStyle/>
          <a:p>
            <a:fld id="{F6965AD4-03B4-4559-909C-A30B2E725037}" type="datetime1">
              <a:rPr lang="en-US" smtClean="0">
                <a:solidFill>
                  <a:prstClr val="black">
                    <a:tint val="75000"/>
                  </a:prstClr>
                </a:solidFill>
              </a:rPr>
              <a:t>12/3/2015</a:t>
            </a:fld>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29CB78FB-1415-9B4D-996E-11F146E2B0ED}"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4210569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9106AE-38E4-46E0-947E-2F1D93DB3AC3}" type="datetime1">
              <a:rPr lang="en-US" smtClean="0">
                <a:solidFill>
                  <a:prstClr val="black">
                    <a:tint val="75000"/>
                  </a:prstClr>
                </a:solidFill>
              </a:rPr>
              <a:t>12/3/2015</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CB78FB-1415-9B4D-996E-11F146E2B0ED}" type="slidenum">
              <a:rPr lang="en-US" smtClean="0">
                <a:solidFill>
                  <a:prstClr val="black">
                    <a:tint val="75000"/>
                  </a:prstClr>
                </a:solidFill>
              </a:rPr>
              <a:pPr/>
              <a:t>9</a:t>
            </a:fld>
            <a:endParaRPr lang="en-US">
              <a:solidFill>
                <a:prstClr val="black">
                  <a:tint val="75000"/>
                </a:prstClr>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200025"/>
            <a:ext cx="9144000" cy="6657975"/>
          </a:xfrm>
        </p:spPr>
      </p:pic>
      <p:sp>
        <p:nvSpPr>
          <p:cNvPr id="7" name="TextBox 6"/>
          <p:cNvSpPr txBox="1"/>
          <p:nvPr/>
        </p:nvSpPr>
        <p:spPr>
          <a:xfrm>
            <a:off x="0" y="2579298"/>
            <a:ext cx="1621766" cy="923330"/>
          </a:xfrm>
          <a:prstGeom prst="rect">
            <a:avLst/>
          </a:prstGeom>
          <a:noFill/>
        </p:spPr>
        <p:txBody>
          <a:bodyPr wrap="square" rtlCol="0">
            <a:spAutoFit/>
          </a:bodyPr>
          <a:lstStyle/>
          <a:p>
            <a:r>
              <a:rPr lang="en-US" dirty="0" smtClean="0">
                <a:solidFill>
                  <a:schemeClr val="bg1"/>
                </a:solidFill>
              </a:rPr>
              <a:t>MDS and Clustering on ~60K EMR </a:t>
            </a:r>
            <a:endParaRPr lang="en-US" dirty="0">
              <a:solidFill>
                <a:schemeClr val="bg1"/>
              </a:solidFill>
            </a:endParaRPr>
          </a:p>
        </p:txBody>
      </p:sp>
    </p:spTree>
    <p:extLst>
      <p:ext uri="{BB962C8B-B14F-4D97-AF65-F5344CB8AC3E}">
        <p14:creationId xmlns:p14="http://schemas.microsoft.com/office/powerpoint/2010/main" val="41367059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8.0&quot;&gt;&lt;object type=&quot;1&quot; unique_id=&quot;10001&quot;&gt;&lt;object type=&quot;8&quot; unique_id=&quot;483063&quot;&gt;&lt;/object&gt;&lt;object type=&quot;2&quot; unique_id=&quot;483064&quot;&gt;&lt;object type=&quot;3&quot; unique_id=&quot;483065&quot;&gt;&lt;property id=&quot;20148&quot; value=&quot;5&quot;/&gt;&lt;property id=&quot;20300&quot; value=&quot;Slide 1 - &amp;quot;Cookbook on Clustering, Dimension Reduction and Point Cloud Visualization &amp;quot;&quot;/&gt;&lt;property id=&quot;20307&quot; value=&quot;293&quot;/&gt;&lt;/object&gt;&lt;object type=&quot;3&quot; unique_id=&quot;483095&quot;&gt;&lt;property id=&quot;20148&quot; value=&quot;5&quot;/&gt;&lt;property id=&quot;20300&quot; value=&quot;Slide 29&quot;/&gt;&lt;property id=&quot;20307&quot; value=&quot;285&quot;/&gt;&lt;/object&gt;&lt;object type=&quot;3&quot; unique_id=&quot;483096&quot;&gt;&lt;property id=&quot;20148&quot; value=&quot;5&quot;/&gt;&lt;property id=&quot;20300&quot; value=&quot;Slide 30 - &amp;quot;OctTree for 100K sample of Fungi&amp;quot;&quot;/&gt;&lt;property id=&quot;20307&quot; value=&quot;286&quot;/&gt;&lt;/object&gt;&lt;object type=&quot;3&quot; unique_id=&quot;483097&quot;&gt;&lt;property id=&quot;20148&quot; value=&quot;5&quot;/&gt;&lt;property id=&quot;20300&quot; value=&quot;Slide 61 - &amp;quot;Some Futures&amp;quot;&quot;/&gt;&lt;property id=&quot;20307&quot; value=&quot;287&quot;/&gt;&lt;/object&gt;&lt;object type=&quot;3&quot; unique_id=&quot;497044&quot;&gt;&lt;property id=&quot;20148&quot; value=&quot;5&quot;/&gt;&lt;property id=&quot;20300&quot; value=&quot;Slide 28&quot;/&gt;&lt;property id=&quot;20307&quot; value=&quot;299&quot;/&gt;&lt;/object&gt;&lt;object type=&quot;3&quot; unique_id=&quot;497047&quot;&gt;&lt;property id=&quot;20148&quot; value=&quot;5&quot;/&gt;&lt;property id=&quot;20300&quot; value=&quot;Slide 27 - &amp;quot;Algorithm Challenges&amp;quot;&quot;/&gt;&lt;property id=&quot;20307&quot; value=&quot;305&quot;/&gt;&lt;/object&gt;&lt;object type=&quot;3&quot; unique_id=&quot;497764&quot;&gt;&lt;property id=&quot;20148&quot; value=&quot;5&quot;/&gt;&lt;property id=&quot;20300&quot; value=&quot;Slide 23 - &amp;quot;Proteomics &amp;quot;&quot;/&gt;&lt;property id=&quot;20307&quot; value=&quot;311&quot;/&gt;&lt;/object&gt;&lt;object type=&quot;3&quot; unique_id=&quot;497767&quot;&gt;&lt;property id=&quot;20148&quot; value=&quot;5&quot;/&gt;&lt;property id=&quot;20300&quot; value=&quot;Slide 24 - &amp;quot;Protein Universe Browser for COG Sequences with a few illustrative biologically identified clusters&amp;quot;&quot;/&gt;&lt;property id=&quot;20307&quot; value=&quot;314&quot;/&gt;&lt;/object&gt;&lt;object type=&quot;3&quot; unique_id=&quot;497768&quot;&gt;&lt;property id=&quot;20148&quot; value=&quot;5&quot;/&gt;&lt;property id=&quot;20300&quot; value=&quot;Slide 25 - &amp;quot;Heatmap of biology distance (Needleman-Wunsch) vs 3D Euclidean Distances&amp;quot;&quot;/&gt;&lt;property id=&quot;20307&quot; value=&quot;315&quot;/&gt;&lt;/object&gt;&lt;object type=&quot;3&quot; unique_id=&quot;529761&quot;&gt;&lt;property id=&quot;20148&quot; value=&quot;5&quot;/&gt;&lt;property id=&quot;20300&quot; value=&quot;Slide 33 - &amp;quot;Fungi -- 4 Classic Clustering Methods&amp;quot;&quot;/&gt;&lt;property id=&quot;20307&quot; value=&quot;321&quot;/&gt;&lt;/object&gt;&lt;object type=&quot;3&quot; unique_id=&quot;529762&quot;&gt;&lt;property id=&quot;20148&quot; value=&quot;5&quot;/&gt;&lt;property id=&quot;20300&quot; value=&quot;Slide 34&quot;/&gt;&lt;property id=&quot;20307&quot; value=&quot;318&quot;/&gt;&lt;/object&gt;&lt;object type=&quot;3&quot; unique_id=&quot;529763&quot;&gt;&lt;property id=&quot;20148&quot; value=&quot;5&quot;/&gt;&lt;property id=&quot;20300&quot; value=&quot;Slide 35&quot;/&gt;&lt;property id=&quot;20307&quot; value=&quot;319&quot;/&gt;&lt;/object&gt;&lt;object type=&quot;3&quot; unique_id=&quot;529764&quot;&gt;&lt;property id=&quot;20148&quot; value=&quot;5&quot;/&gt;&lt;property id=&quot;20300&quot; value=&quot;Slide 36&quot;/&gt;&lt;property id=&quot;20307&quot; value=&quot;320&quot;/&gt;&lt;/object&gt;&lt;object type=&quot;3&quot; unique_id=&quot;530100&quot;&gt;&lt;property id=&quot;20148&quot; value=&quot;5&quot;/&gt;&lt;property id=&quot;20300&quot; value=&quot;Slide 37 - &amp;quot;Same Species Different Locations&amp;quot;&quot;/&gt;&lt;property id=&quot;20307&quot; value=&quot;322&quot;/&gt;&lt;/object&gt;&lt;object type=&quot;3&quot; unique_id=&quot;540029&quot;&gt;&lt;property id=&quot;20148&quot; value=&quot;5&quot;/&gt;&lt;property id=&quot;20300&quot; value=&quot;Slide 2 - &amp;quot;The goals, methods and features&amp;quot;&quot;/&gt;&lt;property id=&quot;20307&quot; value=&quot;352&quot;/&gt;&lt;/object&gt;&lt;object type=&quot;3&quot; unique_id=&quot;540031&quot;&gt;&lt;property id=&quot;20148&quot; value=&quot;5&quot;/&gt;&lt;property id=&quot;20300&quot; value=&quot;Slide 6 - &amp;quot;(Deterministic) Annealing&amp;quot;&quot;/&gt;&lt;property id=&quot;20307&quot; value=&quot;354&quot;/&gt;&lt;/object&gt;&lt;object type=&quot;3&quot; unique_id=&quot;540035&quot;&gt;&lt;property id=&quot;20148&quot; value=&quot;5&quot;/&gt;&lt;property id=&quot;20300&quot; value=&quot;Slide 10 - &amp;quot;Examples of current DA algorithms: LCMS&amp;quot;&quot;/&gt;&lt;property id=&quot;20307&quot; value=&quot;358&quot;/&gt;&lt;/object&gt;&lt;object type=&quot;3&quot; unique_id=&quot;540037&quot;&gt;&lt;property id=&quot;20148&quot; value=&quot;5&quot;/&gt;&lt;property id=&quot;20300&quot; value=&quot;Slide 11 - &amp;quot;Background on LC-MS&amp;quot;&quot;/&gt;&lt;property id=&quot;20307&quot; value=&quot;360&quot;/&gt;&lt;/object&gt;&lt;object type=&quot;3&quot; unique_id=&quot;540038&quot;&gt;&lt;property id=&quot;20148&quot; value=&quot;5&quot;/&gt;&lt;property id=&quot;20300&quot; value=&quot;Slide 12 - &amp;quot;Proteomics 2D DA Clustering T= 25000  with 60 Clusters (will be 30,000 at T=0.025)&amp;quot;&quot;/&gt;&lt;property id=&quot;20307&quot; value=&quot;361&quot;/&gt;&lt;/object&gt;&lt;object type=&quot;3&quot; unique_id=&quot;540039&quot;&gt;&lt;property id=&quot;20148&quot; value=&quot;5&quot;/&gt;&lt;property id=&quot;20300&quot; value=&quot;Slide 13 - &amp;quot;The brownish triangles are “sponge” (soaks up trash)  peaks outside any cluster.  The colored hexagons are peaks i&quot;/&gt;&lt;property id=&quot;20307&quot; value=&quot;362&quot;/&gt;&lt;/object&gt;&lt;object type=&quot;3&quot; unique_id=&quot;540041&quot;&gt;&lt;property id=&quot;20148&quot; value=&quot;5&quot;/&gt;&lt;property id=&quot;20300&quot; value=&quot;Slide 14 - &amp;quot;Cluster Count v. Temperature for 2 Runs&amp;quot;&quot;/&gt;&lt;property id=&quot;20307&quot; value=&quot;364&quot;/&gt;&lt;/object&gt;&lt;object type=&quot;3&quot; unique_id=&quot;540043&quot;&gt;&lt;property id=&quot;20148&quot; value=&quot;5&quot;/&gt;&lt;property id=&quot;20300&quot; value=&quot;Slide 22 - &amp;quot;“Divergent” Data Sample 23 True Clusters&amp;quot;&quot;/&gt;&lt;property id=&quot;20307&quot; value=&quot;366&quot;/&gt;&lt;/object&gt;&lt;object type=&quot;3&quot; unique_id=&quot;540044&quot;&gt;&lt;property id=&quot;20148&quot; value=&quot;5&quot;/&gt;&lt;property id=&quot;20300&quot; value=&quot;Slide 18&quot;/&gt;&lt;property id=&quot;20307&quot; value=&quot;367&quot;/&gt;&lt;/object&gt;&lt;object type=&quot;3&quot; unique_id=&quot;540045&quot;&gt;&lt;property id=&quot;20148&quot; value=&quot;5&quot;/&gt;&lt;property id=&quot;20300&quot; value=&quot;Slide 19&quot;/&gt;&lt;property id=&quot;20307&quot; value=&quot;368&quot;/&gt;&lt;/object&gt;&lt;object type=&quot;3&quot; unique_id=&quot;540046&quot;&gt;&lt;property id=&quot;20148&quot; value=&quot;5&quot;/&gt;&lt;property id=&quot;20300&quot; value=&quot;Slide 20&quot;/&gt;&lt;property id=&quot;20307&quot; value=&quot;369&quot;/&gt;&lt;/object&gt;&lt;object type=&quot;3&quot; unique_id=&quot;540047&quot;&gt;&lt;property id=&quot;20148&quot; value=&quot;5&quot;/&gt;&lt;property id=&quot;20300&quot; value=&quot;Slide 7 - &amp;quot;Clusters v. Regions&amp;quot;&quot;/&gt;&lt;property id=&quot;20307&quot; value=&quot;370&quot;/&gt;&lt;/object&gt;&lt;object type=&quot;3&quot; unique_id=&quot;540048&quot;&gt;&lt;property id=&quot;20148&quot; value=&quot;5&quot;/&gt;&lt;property id=&quot;20300&quot; value=&quot;Slide 31 - &amp;quot;Fungi Analysis&amp;quot;&quot;/&gt;&lt;property id=&quot;20307&quot; value=&quot;333&quot;/&gt;&lt;/object&gt;&lt;object type=&quot;3&quot; unique_id=&quot;540071&quot;&gt;&lt;property id=&quot;20148&quot; value=&quot;5&quot;/&gt;&lt;property id=&quot;20300&quot; value=&quot;Slide 55 - &amp;quot;Data Analytics in SPIDAL&amp;quot;&quot;/&gt;&lt;property id=&quot;20307&quot; value=&quot;346&quot;/&gt;&lt;/object&gt;&lt;object type=&quot;3&quot; unique_id=&quot;540072&quot;&gt;&lt;property id=&quot;20148&quot; value=&quot;5&quot;/&gt;&lt;property id=&quot;20300&quot; value=&quot;Slide 56 - &amp;quot;Analytics and the DIKW Pipeline&amp;quot;&quot;/&gt;&lt;property id=&quot;20307&quot; value=&quot;347&quot;/&gt;&lt;/object&gt;&lt;object type=&quot;3&quot; unique_id=&quot;540073&quot;&gt;&lt;property id=&quot;20148&quot; value=&quot;5&quot;/&gt;&lt;property id=&quot;20300&quot; value=&quot;Slide 57 - &amp;quot;Strategy to Build SPIDAL&amp;quot;&quot;/&gt;&lt;property id=&quot;20307&quot; value=&quot;348&quot;/&gt;&lt;/object&gt;&lt;object type=&quot;3&quot; unique_id=&quot;540074&quot;&gt;&lt;property id=&quot;20148&quot; value=&quot;5&quot;/&gt;&lt;property id=&quot;20300&quot; value=&quot;Slide 58 - &amp;quot;Machine Learning in Network Science, Imaging in Computer Vision, Pathology, Polar Science, Biomolecular Simulation&quot;/&gt;&lt;property id=&quot;20307&quot; value=&quot;349&quot;/&gt;&lt;/object&gt;&lt;object type=&quot;3&quot; unique_id=&quot;540075&quot;&gt;&lt;property id=&quot;20148&quot; value=&quot;5&quot;/&gt;&lt;property id=&quot;20300&quot; value=&quot;Slide 59 - &amp;quot;Some specialized data analytics in SPIDAL&amp;quot;&quot;/&gt;&lt;property id=&quot;20307&quot; value=&quot;350&quot;/&gt;&lt;/object&gt;&lt;object type=&quot;3&quot; unique_id=&quot;540076&quot;&gt;&lt;property id=&quot;20148&quot; value=&quot;5&quot;/&gt;&lt;property id=&quot;20300&quot; value=&quot;Slide 60 - &amp;quot;Some Core Machine Learning Building Blocks&amp;quot;&quot;/&gt;&lt;property id=&quot;20307&quot; value=&quot;351&quot;/&gt;&lt;/object&gt;&lt;object type=&quot;3&quot; unique_id=&quot;541028&quot;&gt;&lt;property id=&quot;20148&quot; value=&quot;5&quot;/&gt;&lt;property id=&quot;20300&quot; value=&quot;Slide 17 - &amp;quot;Metagenomics  -- Sequence clustering&amp;quot;&quot;/&gt;&lt;property id=&quot;20307&quot; value=&quot;371&quot;/&gt;&lt;/object&gt;&lt;object type=&quot;3&quot; unique_id=&quot;541029&quot;&gt;&lt;property id=&quot;20148&quot; value=&quot;5&quot;/&gt;&lt;property id=&quot;20300&quot; value=&quot;Slide 21 - &amp;quot;Metagenomics  -- Sequence clustering&amp;quot;&quot;/&gt;&lt;property id=&quot;20307&quot; value=&quot;372&quot;/&gt;&lt;/object&gt;&lt;object type=&quot;3&quot; unique_id=&quot;541030&quot;&gt;&lt;property id=&quot;20148&quot; value=&quot;5&quot;/&gt;&lt;property id=&quot;20300&quot; value=&quot;Slide 26 - &amp;quot;O(N2) Algorithms? &amp;quot;&quot;/&gt;&lt;property id=&quot;20307&quot; value=&quot;373&quot;/&gt;&lt;/object&gt;&lt;object type=&quot;3&quot; unique_id=&quot;542104&quot;&gt;&lt;property id=&quot;20148&quot; value=&quot;5&quot;/&gt;&lt;property id=&quot;20300&quot; value=&quot;Slide 9&quot;/&gt;&lt;property id=&quot;20307&quot; value=&quot;379&quot;/&gt;&lt;/object&gt;&lt;object type=&quot;3&quot; unique_id=&quot;542107&quot;&gt;&lt;property id=&quot;20148&quot; value=&quot;5&quot;/&gt;&lt;property id=&quot;20300&quot; value=&quot;Slide 15 - &amp;quot;Simple Parallelism as in k-means&amp;quot;&quot;/&gt;&lt;property id=&quot;20307&quot; value=&quot;376&quot;/&gt;&lt;/object&gt;&lt;object type=&quot;3&quot; unique_id=&quot;542108&quot;&gt;&lt;property id=&quot;20148&quot; value=&quot;5&quot;/&gt;&lt;property id=&quot;20300&quot; value=&quot;Slide 16 - &amp;quot;Better Parallelism&amp;quot;&quot;/&gt;&lt;property id=&quot;20307&quot; value=&quot;377&quot;/&gt;&lt;/object&gt;&lt;object type=&quot;3&quot; unique_id=&quot;542110&quot;&gt;&lt;property id=&quot;20148&quot; value=&quot;5&quot;/&gt;&lt;property id=&quot;20300&quot; value=&quot;Slide 32 - &amp;quot;Fungi Analysis&amp;quot;&quot;/&gt;&lt;property id=&quot;20307&quot; value=&quot;378&quot;/&gt;&lt;/object&gt;&lt;object type=&quot;3&quot; unique_id=&quot;542830&quot;&gt;&lt;property id=&quot;20148&quot; value=&quot;5&quot;/&gt;&lt;property id=&quot;20300&quot; value=&quot;Slide 43 - &amp;quot;MDS in more detail&amp;quot;&quot;/&gt;&lt;property id=&quot;20307&quot; value=&quot;381&quot;/&gt;&lt;/object&gt;&lt;object type=&quot;3&quot; unique_id=&quot;542832&quot;&gt;&lt;property id=&quot;20148&quot; value=&quot;5&quot;/&gt;&lt;property id=&quot;20300&quot; value=&quot;Slide 44 - &amp;quot;Timing of WDA SMACOF&amp;quot;&quot;/&gt;&lt;property id=&quot;20307&quot; value=&quot;384&quot;/&gt;&lt;/object&gt;&lt;object type=&quot;3&quot; unique_id=&quot;542833&quot;&gt;&lt;property id=&quot;20148&quot; value=&quot;5&quot;/&gt;&lt;property id=&quot;20300&quot; value=&quot;Slide 45 - &amp;quot;WDA-SMACOF Timing&amp;quot;&quot;/&gt;&lt;property id=&quot;20307&quot; value=&quot;385&quot;/&gt;&lt;/object&gt;&lt;object type=&quot;3&quot; unique_id=&quot;542834&quot;&gt;&lt;property id=&quot;20148&quot; value=&quot;5&quot;/&gt;&lt;property id=&quot;20300&quot; value=&quot;Slide 46 - &amp;quot;Spherical Phylogram&amp;quot;&quot;/&gt;&lt;property id=&quot;20307&quot; value=&quot;383&quot;/&gt;&lt;/object&gt;&lt;object type=&quot;3&quot; unique_id=&quot;542835&quot;&gt;&lt;property id=&quot;20148&quot; value=&quot;5&quot;/&gt;&lt;property id=&quot;20300&quot; value=&quot;Slide 48 - &amp;quot;Quality of 3D Phylogenetic Tree&amp;quot;&quot;/&gt;&lt;property id=&quot;20307&quot; value=&quot;386&quot;/&gt;&lt;/object&gt;&lt;object type=&quot;3&quot; unique_id=&quot;542836&quot;&gt;&lt;property id=&quot;20148&quot; value=&quot;5&quot;/&gt;&lt;property id=&quot;20300&quot; value=&quot;Slide 47 - &amp;quot;Spherical Phylograms&amp;quot;&quot;/&gt;&lt;property id=&quot;20307&quot; value=&quot;387&quot;/&gt;&lt;/object&gt;&lt;object type=&quot;3&quot; unique_id=&quot;543415&quot;&gt;&lt;property id=&quot;20148&quot; value=&quot;5&quot;/&gt;&lt;property id=&quot;20300&quot; value=&quot;Slide 50 - &amp;quot;Java Grande&amp;quot;&quot;/&gt;&lt;property id=&quot;20307&quot; value=&quot;388&quot;/&gt;&lt;/object&gt;&lt;object type=&quot;3&quot; unique_id=&quot;543416&quot;&gt;&lt;property id=&quot;20148&quot; value=&quot;5&quot;/&gt;&lt;property id=&quot;20300&quot; value=&quot;Slide 51 - &amp;quot;Java Grande&amp;quot;&quot;/&gt;&lt;property id=&quot;20307&quot; value=&quot;389&quot;/&gt;&lt;/object&gt;&lt;object type=&quot;3&quot; unique_id=&quot;543417&quot;&gt;&lt;property id=&quot;20148&quot; value=&quot;5&quot;/&gt;&lt;property id=&quot;20300&quot; value=&quot;Slide 52 - &amp;quot;Performance of MPI Kernel Operations&amp;quot;&quot;/&gt;&lt;property id=&quot;20307&quot; value=&quot;390&quot;/&gt;&lt;/object&gt;&lt;object type=&quot;3&quot; unique_id=&quot;543418&quot;&gt;&lt;property id=&quot;20148&quot; value=&quot;5&quot;/&gt;&lt;property id=&quot;20300&quot; value=&quot;Slide 53 - &amp;quot;Java Grande   and C# on 40K point DAPWC Clustering Very sensitive to threads v MPI&amp;quot;&quot;/&gt;&lt;property id=&quot;20307&quot; value=&quot;391&quot;/&gt;&lt;/object&gt;&lt;object type=&quot;3&quot; unique_id=&quot;543419&quot;&gt;&lt;property id=&quot;20148&quot; value=&quot;5&quot;/&gt;&lt;property id=&quot;20300&quot; value=&quot;Slide 54 - &amp;quot;Java  and C# on 12.6K point DAPWC Clustering&amp;quot;&quot;/&gt;&lt;property id=&quot;20307&quot; value=&quot;392&quot;/&gt;&lt;/object&gt;&lt;object type=&quot;3&quot; unique_id=&quot;543630&quot;&gt;&lt;property id=&quot;20148&quot; value=&quot;5&quot;/&gt;&lt;property id=&quot;20300&quot; value=&quot;Slide 8&quot;/&gt;&lt;property id=&quot;20307&quot; value=&quot;393&quot;/&gt;&lt;/object&gt;&lt;object type=&quot;3&quot; unique_id=&quot;543913&quot;&gt;&lt;property id=&quot;20148&quot; value=&quot;5&quot;/&gt;&lt;property id=&quot;20300&quot; value=&quot;Slide 49 - &amp;quot;Summary&amp;quot;&quot;/&gt;&lt;property id=&quot;20307&quot; value=&quot;394&quot;/&gt;&lt;/object&gt;&lt;object type=&quot;3&quot; unique_id=&quot;544695&quot;&gt;&lt;property id=&quot;20148&quot; value=&quot;5&quot;/&gt;&lt;property id=&quot;20300&quot; value=&quot;Slide 38 - &amp;quot;Parallel Data Mining&amp;quot;&quot;/&gt;&lt;property id=&quot;20307&quot; value=&quot;395&quot;/&gt;&lt;/object&gt;&lt;object type=&quot;3&quot; unique_id=&quot;544696&quot;&gt;&lt;property id=&quot;20148&quot; value=&quot;5&quot;/&gt;&lt;property id=&quot;20300&quot; value=&quot;Slide 39 - &amp;quot;Parallel Data Analytics&amp;quot;&quot;/&gt;&lt;property id=&quot;20307&quot; value=&quot;396&quot;/&gt;&lt;/object&gt;&lt;object type=&quot;3&quot; unique_id=&quot;544697&quot;&gt;&lt;property id=&quot;20148&quot; value=&quot;5&quot;/&gt;&lt;property id=&quot;20300&quot; value=&quot;Slide 40 - &amp;quot;Remarks on Parallelism I&amp;quot;&quot;/&gt;&lt;property id=&quot;20307&quot; value=&quot;397&quot;/&gt;&lt;/object&gt;&lt;object type=&quot;3&quot; unique_id=&quot;544698&quot;&gt;&lt;property id=&quot;20148&quot; value=&quot;5&quot;/&gt;&lt;property id=&quot;20300&quot; value=&quot;Slide 41 - &amp;quot;Remarks on Parallelism II&amp;quot;&quot;/&gt;&lt;property id=&quot;20307&quot; value=&quot;398&quot;/&gt;&lt;/object&gt;&lt;object type=&quot;3&quot; unique_id=&quot;544699&quot;&gt;&lt;property id=&quot;20148&quot; value=&quot;5&quot;/&gt;&lt;property id=&quot;20300&quot; value=&quot;Slide 42 - &amp;quot;Problem Structure&amp;quot;&quot;/&gt;&lt;property id=&quot;20307&quot; value=&quot;399&quot;/&gt;&lt;/object&gt;&lt;object type=&quot;3&quot; unique_id=&quot;545488&quot;&gt;&lt;property id=&quot;20148&quot; value=&quot;5&quot;/&gt;&lt;property id=&quot;20300&quot; value=&quot;Slide 3 - &amp;quot;Problem to be solved&amp;quot;&quot;/&gt;&lt;property id=&quot;20307&quot; value=&quot;400&quot;/&gt;&lt;/object&gt;&lt;object type=&quot;3&quot; unique_id=&quot;545489&quot;&gt;&lt;property id=&quot;20148&quot; value=&quot;5&quot;/&gt;&lt;property id=&quot;20300&quot; value=&quot;Slide 4 - &amp;quot;Dimension Reduction &amp;quot;&quot;/&gt;&lt;property id=&quot;20307&quot; value=&quot;401&quot;/&gt;&lt;/object&gt;&lt;object type=&quot;3&quot; unique_id=&quot;545490&quot;&gt;&lt;property id=&quot;20148&quot; value=&quot;5&quot;/&gt;&lt;property id=&quot;20300&quot; value=&quot;Slide 5 - &amp;quot;WDA-SMACOF “Best” MDS&amp;quot;&quot;/&gt;&lt;property id=&quot;20307&quot; value=&quot;402&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3647</TotalTime>
  <Words>3133</Words>
  <Application>Microsoft Office PowerPoint</Application>
  <PresentationFormat>On-screen Show (4:3)</PresentationFormat>
  <Paragraphs>622</Paragraphs>
  <Slides>61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Calibri</vt:lpstr>
      <vt:lpstr>Cambria</vt:lpstr>
      <vt:lpstr>Franklin Gothic Demi</vt:lpstr>
      <vt:lpstr>Franklin Gothic Medium</vt:lpstr>
      <vt:lpstr>MS Mincho</vt:lpstr>
      <vt:lpstr>ＭＳ Ｐゴシック</vt:lpstr>
      <vt:lpstr>Symbol</vt:lpstr>
      <vt:lpstr>Times New Roman</vt:lpstr>
      <vt:lpstr>Wingdings</vt:lpstr>
      <vt:lpstr>1_Office Theme</vt:lpstr>
      <vt:lpstr>Cookbook on Clustering, Dimension Reduction and Point Cloud Visualization </vt:lpstr>
      <vt:lpstr>The goals, methods and features</vt:lpstr>
      <vt:lpstr>Problem to be solved</vt:lpstr>
      <vt:lpstr>Dimension Reduction </vt:lpstr>
      <vt:lpstr>WDA-SMACOF “Best” MDS</vt:lpstr>
      <vt:lpstr>(Deterministic) Annealing</vt:lpstr>
      <vt:lpstr>Clusters v. Regions</vt:lpstr>
      <vt:lpstr>PowerPoint Presentation</vt:lpstr>
      <vt:lpstr>PowerPoint Presentation</vt:lpstr>
      <vt:lpstr>Examples of current DA algorithms: LCMS</vt:lpstr>
      <vt:lpstr>Background on LC-MS</vt:lpstr>
      <vt:lpstr>Proteomics 2D DA Clustering T= 25000  with 60 Clusters (will be 30,000 at T=0.025)</vt:lpstr>
      <vt:lpstr>The brownish triangles are “sponge” (soaks up trash)  peaks outside any cluster.  The colored hexagons are peaks inside clusters with the white hexagons being determined cluster center</vt:lpstr>
      <vt:lpstr>Cluster Count v. Temperature for 2 Runs</vt:lpstr>
      <vt:lpstr>Simple Parallelism as in k-means</vt:lpstr>
      <vt:lpstr>Better Parallelism</vt:lpstr>
      <vt:lpstr>Metagenomics  -- Sequence clustering</vt:lpstr>
      <vt:lpstr>PowerPoint Presentation</vt:lpstr>
      <vt:lpstr>PowerPoint Presentation</vt:lpstr>
      <vt:lpstr>PowerPoint Presentation</vt:lpstr>
      <vt:lpstr>Metagenomics  -- Sequence clustering</vt:lpstr>
      <vt:lpstr>“Divergent” Data Sample 23 True Clusters</vt:lpstr>
      <vt:lpstr>Proteomics </vt:lpstr>
      <vt:lpstr>Protein Universe Browser for COG Sequences with a few illustrative biologically identified clusters</vt:lpstr>
      <vt:lpstr>Heatmap of biology distance (Needleman-Wunsch) vs 3D Euclidean Distances</vt:lpstr>
      <vt:lpstr>O(N2) Algorithms? </vt:lpstr>
      <vt:lpstr>Algorithm Challenges</vt:lpstr>
      <vt:lpstr>PowerPoint Presentation</vt:lpstr>
      <vt:lpstr>PowerPoint Presentation</vt:lpstr>
      <vt:lpstr>OctTree for 100K sample of Fungi</vt:lpstr>
      <vt:lpstr>Fungi Analysis</vt:lpstr>
      <vt:lpstr>Fungi Analysis</vt:lpstr>
      <vt:lpstr>Fungi -- 4 Classic Clustering Methods</vt:lpstr>
      <vt:lpstr>PowerPoint Presentation</vt:lpstr>
      <vt:lpstr>PowerPoint Presentation</vt:lpstr>
      <vt:lpstr>PowerPoint Presentation</vt:lpstr>
      <vt:lpstr>Same Species Different Locations</vt:lpstr>
      <vt:lpstr>Parallel Data Mining</vt:lpstr>
      <vt:lpstr>Parallel Data Analytics</vt:lpstr>
      <vt:lpstr>Remarks on Parallelism I</vt:lpstr>
      <vt:lpstr>Remarks on Parallelism II</vt:lpstr>
      <vt:lpstr>Problem Structure</vt:lpstr>
      <vt:lpstr>MDS in more detail</vt:lpstr>
      <vt:lpstr>Timing of WDA SMACOF</vt:lpstr>
      <vt:lpstr>WDA-SMACOF Timing</vt:lpstr>
      <vt:lpstr>Spherical Phylogram</vt:lpstr>
      <vt:lpstr>Spherical Phylograms</vt:lpstr>
      <vt:lpstr>Quality of 3D Phylogenetic Tree</vt:lpstr>
      <vt:lpstr>Summary</vt:lpstr>
      <vt:lpstr>Java Grande</vt:lpstr>
      <vt:lpstr>Java Grande</vt:lpstr>
      <vt:lpstr>Performance of MPI Kernel Operations</vt:lpstr>
      <vt:lpstr>Java Grande   and C# on 40K point DAPWC Clustering Very sensitive to threads v MPI</vt:lpstr>
      <vt:lpstr>Java  and C# on 12.6K point DAPWC Clustering</vt:lpstr>
      <vt:lpstr>Data Analytics in SPIDAL</vt:lpstr>
      <vt:lpstr>Analytics and the DIKW Pipeline</vt:lpstr>
      <vt:lpstr>Strategy to Build SPIDAL</vt:lpstr>
      <vt:lpstr>Machine Learning in Network Science, Imaging in Computer Vision, Pathology, Polar Science, Biomolecular Simulations</vt:lpstr>
      <vt:lpstr>Some specialized data analytics in SPIDAL</vt:lpstr>
      <vt:lpstr>Some Core Machine Learning Building Blocks</vt:lpstr>
      <vt:lpstr>Some Futures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Runtime Software and Algorithms</dc:title>
  <dc:creator>Geoffrey Fox</dc:creator>
  <cp:lastModifiedBy>Geoffrey Fox</cp:lastModifiedBy>
  <cp:revision>70</cp:revision>
  <dcterms:created xsi:type="dcterms:W3CDTF">2015-01-26T08:16:32Z</dcterms:created>
  <dcterms:modified xsi:type="dcterms:W3CDTF">2015-12-03T22:33:28Z</dcterms:modified>
</cp:coreProperties>
</file>