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49" r:id="rId1"/>
  </p:sldMasterIdLst>
  <p:notesMasterIdLst>
    <p:notesMasterId r:id="rId39"/>
  </p:notesMasterIdLst>
  <p:sldIdLst>
    <p:sldId id="605" r:id="rId2"/>
    <p:sldId id="612" r:id="rId3"/>
    <p:sldId id="606" r:id="rId4"/>
    <p:sldId id="607" r:id="rId5"/>
    <p:sldId id="608" r:id="rId6"/>
    <p:sldId id="609" r:id="rId7"/>
    <p:sldId id="611" r:id="rId8"/>
    <p:sldId id="613" r:id="rId9"/>
    <p:sldId id="620" r:id="rId10"/>
    <p:sldId id="615" r:id="rId11"/>
    <p:sldId id="616" r:id="rId12"/>
    <p:sldId id="617" r:id="rId13"/>
    <p:sldId id="618" r:id="rId14"/>
    <p:sldId id="619" r:id="rId15"/>
    <p:sldId id="645" r:id="rId16"/>
    <p:sldId id="621" r:id="rId17"/>
    <p:sldId id="622" r:id="rId18"/>
    <p:sldId id="623" r:id="rId19"/>
    <p:sldId id="624" r:id="rId20"/>
    <p:sldId id="625" r:id="rId21"/>
    <p:sldId id="626" r:id="rId22"/>
    <p:sldId id="627" r:id="rId23"/>
    <p:sldId id="628" r:id="rId24"/>
    <p:sldId id="629" r:id="rId25"/>
    <p:sldId id="630" r:id="rId26"/>
    <p:sldId id="631" r:id="rId27"/>
    <p:sldId id="632" r:id="rId28"/>
    <p:sldId id="633" r:id="rId29"/>
    <p:sldId id="634" r:id="rId30"/>
    <p:sldId id="635" r:id="rId31"/>
    <p:sldId id="638" r:id="rId32"/>
    <p:sldId id="639" r:id="rId33"/>
    <p:sldId id="640" r:id="rId34"/>
    <p:sldId id="641" r:id="rId35"/>
    <p:sldId id="642" r:id="rId36"/>
    <p:sldId id="643" r:id="rId37"/>
    <p:sldId id="644" r:id="rId38"/>
  </p:sldIdLst>
  <p:sldSz cx="9144000" cy="6858000" type="screen4x3"/>
  <p:notesSz cx="6858000" cy="9144000"/>
  <p:custDataLst>
    <p:tags r:id="rId40"/>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a:srgbClr val="D6A300"/>
    <a:srgbClr val="0083E6"/>
    <a:srgbClr val="0033CC"/>
    <a:srgbClr val="F8F3D2"/>
    <a:srgbClr val="6D6E70"/>
    <a:srgbClr val="7D110C"/>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8" autoAdjust="0"/>
    <p:restoredTop sz="94660"/>
  </p:normalViewPr>
  <p:slideViewPr>
    <p:cSldViewPr>
      <p:cViewPr varScale="1">
        <p:scale>
          <a:sx n="115" d="100"/>
          <a:sy n="115" d="100"/>
        </p:scale>
        <p:origin x="132" y="72"/>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5</a:t>
            </a:fld>
            <a:endParaRPr lang="en-US"/>
          </a:p>
        </p:txBody>
      </p:sp>
    </p:spTree>
    <p:extLst>
      <p:ext uri="{BB962C8B-B14F-4D97-AF65-F5344CB8AC3E}">
        <p14:creationId xmlns:p14="http://schemas.microsoft.com/office/powerpoint/2010/main" val="1502522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31282"/>
            <a:ext cx="9126166" cy="717082"/>
          </a:xfrm>
        </p:spPr>
        <p:txBody>
          <a:bodyPr/>
          <a:lstStyle/>
          <a:p>
            <a:r>
              <a:rPr lang="en-US"/>
              <a:t>Click to edit Master title style</a:t>
            </a:r>
          </a:p>
        </p:txBody>
      </p:sp>
    </p:spTree>
    <p:extLst>
      <p:ext uri="{BB962C8B-B14F-4D97-AF65-F5344CB8AC3E}">
        <p14:creationId xmlns:p14="http://schemas.microsoft.com/office/powerpoint/2010/main" val="190393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65838"/>
            <a:ext cx="9067800" cy="5153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10240" y="0"/>
            <a:ext cx="9126166" cy="838200"/>
          </a:xfrm>
        </p:spPr>
        <p:txBody>
          <a:bodyPr/>
          <a:lstStyle/>
          <a:p>
            <a:r>
              <a:rPr lang="en-US"/>
              <a:t>Click to edit Master title style</a:t>
            </a:r>
          </a:p>
        </p:txBody>
      </p:sp>
    </p:spTree>
    <p:extLst>
      <p:ext uri="{BB962C8B-B14F-4D97-AF65-F5344CB8AC3E}">
        <p14:creationId xmlns:p14="http://schemas.microsoft.com/office/powerpoint/2010/main" val="289279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5376" y="114300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15376" y="399573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8131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311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0" y="0"/>
            <a:ext cx="912616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0" y="1336674"/>
            <a:ext cx="9067800" cy="429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p:cNvSpPr>
            <a:spLocks noGrp="1"/>
          </p:cNvSpPr>
          <p:nvPr>
            <p:ph type="sldNum" sz="quarter" idx="4"/>
          </p:nvPr>
        </p:nvSpPr>
        <p:spPr>
          <a:xfrm>
            <a:off x="6813160" y="6330042"/>
            <a:ext cx="656771" cy="293913"/>
          </a:xfrm>
          <a:prstGeom prst="rect">
            <a:avLst/>
          </a:prstGeom>
        </p:spPr>
        <p:txBody>
          <a:bodyPr anchor="ctr"/>
          <a:lstStyle>
            <a:lvl1pPr>
              <a:defRPr sz="2000" b="0">
                <a:solidFill>
                  <a:schemeClr val="bg2"/>
                </a:solidFill>
                <a:latin typeface="Franklin Gothic Medium" pitchFamily="34" charset="0"/>
              </a:defRPr>
            </a:lvl1pPr>
          </a:lstStyle>
          <a:p>
            <a:fld id="{C4B85148-DB98-4269-ACE6-2DF49F9918C9}" type="slidenum">
              <a:rPr lang="en-US" smtClean="0"/>
              <a:pPr/>
              <a:t>‹#›</a:t>
            </a:fld>
            <a:endParaRPr lang="en-US" dirty="0"/>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8" name="Rectangle 7"/>
          <p:cNvSpPr/>
          <p:nvPr userDrawn="1"/>
        </p:nvSpPr>
        <p:spPr bwMode="auto">
          <a:xfrm>
            <a:off x="-33269" y="-42437"/>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charset="-128"/>
            </a:endParaRP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12" name="Slide Number Placeholder 5"/>
          <p:cNvSpPr txBox="1">
            <a:spLocks/>
          </p:cNvSpPr>
          <p:nvPr userDrawn="1"/>
        </p:nvSpPr>
        <p:spPr>
          <a:xfrm>
            <a:off x="6640716" y="6095999"/>
            <a:ext cx="1207883" cy="369240"/>
          </a:xfrm>
          <a:prstGeom prst="rect">
            <a:avLst/>
          </a:prstGeom>
          <a:solidFill>
            <a:schemeClr val="bg1"/>
          </a:solidFill>
        </p:spPr>
        <p:txBody>
          <a:bodyPr anchor="ctr" anchorCtr="0"/>
          <a:lstStyle>
            <a:defPPr>
              <a:defRPr lang="en-US"/>
            </a:defPPr>
            <a:lvl1pPr algn="l" rtl="0" eaLnBrk="0" fontAlgn="base" hangingPunct="0">
              <a:spcBef>
                <a:spcPct val="0"/>
              </a:spcBef>
              <a:spcAft>
                <a:spcPct val="0"/>
              </a:spcAft>
              <a:defRPr sz="2000" b="0" i="1" kern="1200">
                <a:solidFill>
                  <a:schemeClr val="bg2"/>
                </a:solidFill>
                <a:latin typeface="Franklin Gothic Medium"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a:lstStyle>
          <a:p>
            <a:fld id="{C4B85148-DB98-4269-ACE6-2DF49F9918C9}" type="slidenum">
              <a:rPr lang="en-US" smtClean="0"/>
              <a:pPr/>
              <a:t>‹#›</a:t>
            </a:fld>
            <a:endParaRPr lang="en-US" dirty="0"/>
          </a:p>
        </p:txBody>
      </p:sp>
      <p:sp>
        <p:nvSpPr>
          <p:cNvPr id="5" name="TextBox 4"/>
          <p:cNvSpPr txBox="1"/>
          <p:nvPr userDrawn="1"/>
        </p:nvSpPr>
        <p:spPr>
          <a:xfrm>
            <a:off x="6482658" y="6465240"/>
            <a:ext cx="1447800" cy="400110"/>
          </a:xfrm>
          <a:prstGeom prst="rect">
            <a:avLst/>
          </a:prstGeom>
          <a:solidFill>
            <a:schemeClr val="bg1"/>
          </a:solidFill>
        </p:spPr>
        <p:txBody>
          <a:bodyPr wrap="square" rtlCol="0">
            <a:spAutoFit/>
          </a:bodyPr>
          <a:lstStyle/>
          <a:p>
            <a:r>
              <a:rPr lang="en-US" sz="2000" dirty="0">
                <a:solidFill>
                  <a:schemeClr val="bg2"/>
                </a:solidFill>
              </a:rPr>
              <a:t>Spidal.org</a:t>
            </a:r>
          </a:p>
        </p:txBody>
      </p:sp>
    </p:spTree>
    <p:extLst>
      <p:ext uri="{BB962C8B-B14F-4D97-AF65-F5344CB8AC3E}">
        <p14:creationId xmlns:p14="http://schemas.microsoft.com/office/powerpoint/2010/main" val="600536190"/>
      </p:ext>
    </p:extLst>
  </p:cSld>
  <p:clrMap bg1="lt1" tx1="dk1" bg2="lt2" tx2="dk2" accent1="accent1" accent2="accent2" accent3="accent3" accent4="accent4" accent5="accent5" accent6="accent6" hlink="hlink" folHlink="folHlink"/>
  <p:sldLayoutIdLst>
    <p:sldLayoutId id="2147484253" r:id="rId1"/>
    <p:sldLayoutId id="2147484250" r:id="rId2"/>
    <p:sldLayoutId id="2147484257" r:id="rId3"/>
    <p:sldLayoutId id="2147484258" r:id="rId4"/>
  </p:sldLayoutIdLst>
  <p:hf hdr="0" ftr="0" dt="0"/>
  <p:txStyles>
    <p:title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bigdataopensourceprojects.soic.indiana.edu/#section3"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0" y="5688953"/>
            <a:ext cx="2269264" cy="1200329"/>
          </a:xfrm>
          <a:prstGeom prst="rect">
            <a:avLst/>
          </a:prstGeom>
          <a:solidFill>
            <a:schemeClr val="bg1"/>
          </a:solidFill>
        </p:spPr>
        <p:txBody>
          <a:bodyPr wrap="square">
            <a:spAutoFit/>
          </a:bodyPr>
          <a:lstStyle/>
          <a:p>
            <a:r>
              <a:rPr lang="en-US" dirty="0"/>
              <a:t>General</a:t>
            </a:r>
          </a:p>
          <a:p>
            <a:r>
              <a:rPr lang="en-US" dirty="0"/>
              <a:t>HPC-ABDS</a:t>
            </a:r>
          </a:p>
          <a:p>
            <a:r>
              <a:rPr lang="en-US" dirty="0"/>
              <a:t>February 2017</a:t>
            </a:r>
          </a:p>
        </p:txBody>
      </p:sp>
      <p:sp>
        <p:nvSpPr>
          <p:cNvPr id="4" name="Slide Number Placeholder 3"/>
          <p:cNvSpPr>
            <a:spLocks noGrp="1"/>
          </p:cNvSpPr>
          <p:nvPr>
            <p:ph type="sldNum" sz="quarter" idx="4294967295"/>
          </p:nvPr>
        </p:nvSpPr>
        <p:spPr>
          <a:xfrm>
            <a:off x="6813160" y="6330042"/>
            <a:ext cx="656771" cy="293913"/>
          </a:xfrm>
        </p:spPr>
        <p:txBody>
          <a:bodyPr/>
          <a:lstStyle/>
          <a:p>
            <a:fld id="{C4B85148-DB98-4269-ACE6-2DF49F9918C9}" type="slidenum">
              <a:rPr lang="en-US" smtClean="0"/>
              <a:pPr/>
              <a:t>1</a:t>
            </a:fld>
            <a:endParaRPr lang="en-US" dirty="0"/>
          </a:p>
        </p:txBody>
      </p:sp>
    </p:spTree>
    <p:extLst>
      <p:ext uri="{BB962C8B-B14F-4D97-AF65-F5344CB8AC3E}">
        <p14:creationId xmlns:p14="http://schemas.microsoft.com/office/powerpoint/2010/main" val="422344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1"/>
            <a:ext cx="9144000" cy="5486400"/>
          </a:xfrm>
        </p:spPr>
        <p:txBody>
          <a:bodyPr>
            <a:normAutofit fontScale="85000" lnSpcReduction="10000"/>
          </a:bodyPr>
          <a:lstStyle/>
          <a:p>
            <a:r>
              <a:rPr lang="en-US" sz="2400" dirty="0"/>
              <a:t>The </a:t>
            </a:r>
            <a:r>
              <a:rPr lang="en-US" sz="2400" b="1" dirty="0"/>
              <a:t>HPC-ABDS software </a:t>
            </a:r>
            <a:r>
              <a:rPr lang="en-US" sz="2400" dirty="0"/>
              <a:t>is broken up into </a:t>
            </a:r>
            <a:r>
              <a:rPr lang="en-US" sz="2400" b="1" dirty="0"/>
              <a:t>21 layers </a:t>
            </a:r>
            <a:r>
              <a:rPr lang="en-US" sz="2400" dirty="0"/>
              <a:t>so that one can discuss software systems in reasonable size  groups. </a:t>
            </a:r>
          </a:p>
          <a:p>
            <a:pPr lvl="1"/>
            <a:r>
              <a:rPr lang="en-US" sz="2200" b="1" dirty="0">
                <a:solidFill>
                  <a:schemeClr val="accent3">
                    <a:lumMod val="50000"/>
                  </a:schemeClr>
                </a:solidFill>
              </a:rPr>
              <a:t>The layers where there is especial opportunity to integrate HPC are colored </a:t>
            </a:r>
            <a:r>
              <a:rPr lang="en-US" sz="2200" b="1" dirty="0">
                <a:solidFill>
                  <a:srgbClr val="92D050"/>
                </a:solidFill>
              </a:rPr>
              <a:t>green </a:t>
            </a:r>
            <a:r>
              <a:rPr lang="en-US" sz="2200" b="1" dirty="0">
                <a:solidFill>
                  <a:schemeClr val="accent3">
                    <a:lumMod val="50000"/>
                  </a:schemeClr>
                </a:solidFill>
              </a:rPr>
              <a:t>in figure</a:t>
            </a:r>
            <a:r>
              <a:rPr lang="en-US" sz="2200" dirty="0">
                <a:solidFill>
                  <a:schemeClr val="accent3">
                    <a:lumMod val="50000"/>
                  </a:schemeClr>
                </a:solidFill>
              </a:rPr>
              <a:t>. </a:t>
            </a:r>
          </a:p>
          <a:p>
            <a:r>
              <a:rPr lang="en-US" sz="2400" dirty="0"/>
              <a:t>We note that data systems that we construct from this software can run </a:t>
            </a:r>
            <a:r>
              <a:rPr lang="en-US" sz="2400" dirty="0" err="1"/>
              <a:t>interoperably</a:t>
            </a:r>
            <a:r>
              <a:rPr lang="en-US" sz="2400" dirty="0"/>
              <a:t> on virtualized or non-virtualized environments aimed at key scientific data analysis problems.</a:t>
            </a:r>
          </a:p>
          <a:p>
            <a:r>
              <a:rPr lang="en-US" sz="2400" dirty="0"/>
              <a:t>Most of ABDS emphasizes scalability but not performance and one of our goals is to produce high performance environments. Here there is clear need for better node performance and support of accelerators like Xeon-Phi and GPU’s. </a:t>
            </a:r>
          </a:p>
          <a:p>
            <a:r>
              <a:rPr lang="en-US" sz="2400" dirty="0"/>
              <a:t>Figure “ABDS v. HPC Architecture” contrasts modern ABDS and HPC stacks illustrating most of the 21 layers and labelling on left with layer number used in HPC-ABDS Figure. </a:t>
            </a:r>
          </a:p>
          <a:p>
            <a:r>
              <a:rPr lang="en-US" sz="2400" dirty="0"/>
              <a:t>The omitted layers in architecture figure are </a:t>
            </a:r>
            <a:r>
              <a:rPr lang="en-US" sz="2400" b="1" dirty="0"/>
              <a:t>Interoperability, DevOps, Monitoring and Security</a:t>
            </a:r>
            <a:r>
              <a:rPr lang="en-US" sz="2400" dirty="0"/>
              <a:t> (layers 7, 6, 4, 3) which are all important and clearly applicable to both HPC and ABDS. </a:t>
            </a:r>
          </a:p>
          <a:p>
            <a:r>
              <a:rPr lang="en-US" sz="2400" dirty="0"/>
              <a:t>We also add an extra layer “language” not discussed in HPC-ABDS Figure.</a:t>
            </a:r>
          </a:p>
        </p:txBody>
      </p:sp>
      <p:sp>
        <p:nvSpPr>
          <p:cNvPr id="2" name="Title 1"/>
          <p:cNvSpPr>
            <a:spLocks noGrp="1"/>
          </p:cNvSpPr>
          <p:nvPr>
            <p:ph type="title"/>
          </p:nvPr>
        </p:nvSpPr>
        <p:spPr/>
        <p:txBody>
          <a:bodyPr/>
          <a:lstStyle/>
          <a:p>
            <a:r>
              <a:rPr lang="en-US" dirty="0"/>
              <a:t>HPC-ABDS Stack Summarized I </a:t>
            </a:r>
          </a:p>
        </p:txBody>
      </p:sp>
    </p:spTree>
    <p:extLst>
      <p:ext uri="{BB962C8B-B14F-4D97-AF65-F5344CB8AC3E}">
        <p14:creationId xmlns:p14="http://schemas.microsoft.com/office/powerpoint/2010/main" val="371277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188" y="0"/>
            <a:ext cx="6899564" cy="714895"/>
          </a:xfrm>
        </p:spPr>
        <p:txBody>
          <a:bodyPr/>
          <a:lstStyle/>
          <a:p>
            <a:r>
              <a:rPr lang="en-US" dirty="0"/>
              <a:t>HPC-ABDS Stack Summarized II </a:t>
            </a:r>
          </a:p>
        </p:txBody>
      </p:sp>
      <p:sp>
        <p:nvSpPr>
          <p:cNvPr id="3" name="Content Placeholder 2"/>
          <p:cNvSpPr>
            <a:spLocks noGrp="1"/>
          </p:cNvSpPr>
          <p:nvPr>
            <p:ph idx="1"/>
          </p:nvPr>
        </p:nvSpPr>
        <p:spPr>
          <a:xfrm>
            <a:off x="-18011" y="609600"/>
            <a:ext cx="9144000" cy="5596258"/>
          </a:xfrm>
        </p:spPr>
        <p:txBody>
          <a:bodyPr>
            <a:normAutofit fontScale="85000" lnSpcReduction="20000"/>
          </a:bodyPr>
          <a:lstStyle/>
          <a:p>
            <a:r>
              <a:rPr lang="en-US" sz="2400" dirty="0"/>
              <a:t>Lower layers where HPC can make a major impact include </a:t>
            </a:r>
            <a:r>
              <a:rPr lang="en-US" sz="2400" b="1" dirty="0"/>
              <a:t>scheduling layer 9</a:t>
            </a:r>
            <a:r>
              <a:rPr lang="en-US" sz="2400" dirty="0"/>
              <a:t> where Apache technologies like Yarn and </a:t>
            </a:r>
            <a:r>
              <a:rPr lang="en-US" sz="2400" dirty="0" err="1"/>
              <a:t>Mesos</a:t>
            </a:r>
            <a:r>
              <a:rPr lang="en-US" sz="2400" dirty="0"/>
              <a:t> need to be integrated with the sophisticated HPC cluster and HTC approaches. </a:t>
            </a:r>
          </a:p>
          <a:p>
            <a:r>
              <a:rPr lang="en-US" sz="2400" b="1" dirty="0"/>
              <a:t>Storage layer 8 </a:t>
            </a:r>
            <a:r>
              <a:rPr lang="en-US" sz="2400" dirty="0"/>
              <a:t>is another important area where HPC distributed and parallel storage environments need to be reconciled with the “data parallel” storage seen in HDFS in many ABDS systems. </a:t>
            </a:r>
          </a:p>
          <a:p>
            <a:r>
              <a:rPr lang="en-US" sz="2400" dirty="0"/>
              <a:t>However the most important issues are probably at the higher layers with </a:t>
            </a:r>
            <a:r>
              <a:rPr lang="en-US" sz="2400" b="1" dirty="0"/>
              <a:t>data management(11</a:t>
            </a:r>
            <a:r>
              <a:rPr lang="en-US" sz="2400" dirty="0"/>
              <a:t>), </a:t>
            </a:r>
            <a:r>
              <a:rPr lang="en-US" sz="2400" b="1" dirty="0"/>
              <a:t>communication</a:t>
            </a:r>
            <a:r>
              <a:rPr lang="en-US" sz="2400" dirty="0"/>
              <a:t>(13), (high layer or basic) </a:t>
            </a:r>
            <a:r>
              <a:rPr lang="en-US" sz="2400" b="1" dirty="0"/>
              <a:t>programming</a:t>
            </a:r>
            <a:r>
              <a:rPr lang="en-US" sz="2400" dirty="0"/>
              <a:t>(15, 14), </a:t>
            </a:r>
            <a:r>
              <a:rPr lang="en-US" sz="2400" b="1" dirty="0"/>
              <a:t>analytics </a:t>
            </a:r>
            <a:r>
              <a:rPr lang="en-US" sz="2400" dirty="0"/>
              <a:t>(16) and </a:t>
            </a:r>
            <a:r>
              <a:rPr lang="en-US" sz="2400" b="1" dirty="0"/>
              <a:t>orchestration </a:t>
            </a:r>
            <a:r>
              <a:rPr lang="en-US" sz="2400" dirty="0"/>
              <a:t>(17). These are areas where there is rapid commodity/commercial innovation and we discuss them in order below. </a:t>
            </a:r>
          </a:p>
          <a:p>
            <a:r>
              <a:rPr lang="en-US" sz="2400" dirty="0"/>
              <a:t>Much science data analysis is centered on </a:t>
            </a:r>
            <a:r>
              <a:rPr lang="en-US" sz="2400" b="1" dirty="0"/>
              <a:t>files</a:t>
            </a:r>
            <a:r>
              <a:rPr lang="en-US" sz="2400" dirty="0"/>
              <a:t> (8) but we expect movement to the common commodity approaches of </a:t>
            </a:r>
            <a:r>
              <a:rPr lang="en-US" sz="2400" b="1" dirty="0"/>
              <a:t>Object stores </a:t>
            </a:r>
            <a:r>
              <a:rPr lang="en-US" sz="2400" dirty="0"/>
              <a:t>(8),</a:t>
            </a:r>
            <a:r>
              <a:rPr lang="en-US" sz="2400" b="1" dirty="0"/>
              <a:t> SQL </a:t>
            </a:r>
            <a:r>
              <a:rPr lang="en-US" sz="2400" dirty="0"/>
              <a:t>and </a:t>
            </a:r>
            <a:r>
              <a:rPr lang="en-US" sz="2400" b="1" dirty="0"/>
              <a:t>NoSQL</a:t>
            </a:r>
            <a:r>
              <a:rPr lang="en-US" sz="2400" dirty="0"/>
              <a:t> (11) where latter has a proliferation of systems with different characteristics – especially in the </a:t>
            </a:r>
            <a:r>
              <a:rPr lang="en-US" sz="2400" b="1" dirty="0"/>
              <a:t>data abstraction </a:t>
            </a:r>
            <a:r>
              <a:rPr lang="en-US" sz="2400" dirty="0"/>
              <a:t>that varies over row/column, key-value, graph and documents.  </a:t>
            </a:r>
          </a:p>
          <a:p>
            <a:r>
              <a:rPr lang="en-US" sz="2400" dirty="0"/>
              <a:t>Note recent developments at the </a:t>
            </a:r>
            <a:r>
              <a:rPr lang="en-US" sz="2400" b="1" dirty="0"/>
              <a:t>programming layer </a:t>
            </a:r>
            <a:r>
              <a:rPr lang="en-US" sz="2400" dirty="0"/>
              <a:t>(15A) like Apache </a:t>
            </a:r>
            <a:r>
              <a:rPr lang="en-US" sz="2400" b="1" dirty="0"/>
              <a:t>Hive</a:t>
            </a:r>
            <a:r>
              <a:rPr lang="en-US" sz="2400" dirty="0"/>
              <a:t> and </a:t>
            </a:r>
            <a:r>
              <a:rPr lang="en-US" sz="2400" b="1" dirty="0"/>
              <a:t>Drill</a:t>
            </a:r>
            <a:r>
              <a:rPr lang="en-US" sz="2400" dirty="0"/>
              <a:t>, which offer high-layer access models like SQL implemented on scalable NoSQL data systems. </a:t>
            </a:r>
          </a:p>
          <a:p>
            <a:pPr lvl="1"/>
            <a:r>
              <a:rPr lang="en-US" sz="2200" dirty="0"/>
              <a:t>Generalize Drill to other views such as “FITS on anything” (astronomy”) or “Excel on Anything” or “</a:t>
            </a:r>
            <a:r>
              <a:rPr lang="en-US" sz="2200" dirty="0" err="1"/>
              <a:t>Matplotlib</a:t>
            </a:r>
            <a:r>
              <a:rPr lang="en-US" sz="2200" dirty="0"/>
              <a:t> on anything”</a:t>
            </a:r>
          </a:p>
        </p:txBody>
      </p:sp>
    </p:spTree>
    <p:extLst>
      <p:ext uri="{BB962C8B-B14F-4D97-AF65-F5344CB8AC3E}">
        <p14:creationId xmlns:p14="http://schemas.microsoft.com/office/powerpoint/2010/main" val="51147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259782" cy="714895"/>
          </a:xfrm>
        </p:spPr>
        <p:txBody>
          <a:bodyPr/>
          <a:lstStyle/>
          <a:p>
            <a:r>
              <a:rPr lang="en-US" dirty="0"/>
              <a:t>HPC-ABDS Stack Summarized III </a:t>
            </a:r>
          </a:p>
        </p:txBody>
      </p:sp>
      <p:sp>
        <p:nvSpPr>
          <p:cNvPr id="3" name="Content Placeholder 2"/>
          <p:cNvSpPr>
            <a:spLocks noGrp="1"/>
          </p:cNvSpPr>
          <p:nvPr>
            <p:ph idx="1"/>
          </p:nvPr>
        </p:nvSpPr>
        <p:spPr>
          <a:xfrm>
            <a:off x="0" y="714895"/>
            <a:ext cx="9144000" cy="5228705"/>
          </a:xfrm>
        </p:spPr>
        <p:txBody>
          <a:bodyPr>
            <a:normAutofit fontScale="77500" lnSpcReduction="20000"/>
          </a:bodyPr>
          <a:lstStyle/>
          <a:p>
            <a:r>
              <a:rPr lang="en-US" sz="2400" dirty="0"/>
              <a:t>The </a:t>
            </a:r>
            <a:r>
              <a:rPr lang="en-US" sz="2400" b="1" dirty="0"/>
              <a:t>communication layer </a:t>
            </a:r>
            <a:r>
              <a:rPr lang="en-US" sz="2400" dirty="0"/>
              <a:t>(13) includes </a:t>
            </a:r>
            <a:r>
              <a:rPr lang="en-US" sz="2400" b="1" dirty="0"/>
              <a:t>Publish-subscribe </a:t>
            </a:r>
            <a:r>
              <a:rPr lang="en-US" sz="2400" dirty="0"/>
              <a:t>technology used in many approaches to streaming data as well the </a:t>
            </a:r>
            <a:r>
              <a:rPr lang="en-US" sz="2400" b="1" dirty="0"/>
              <a:t>HPC communication technologies</a:t>
            </a:r>
            <a:r>
              <a:rPr lang="en-US" sz="2400" dirty="0"/>
              <a:t> (MPI) which are much faster than most default Apache approaches but can be added to some systems like </a:t>
            </a:r>
            <a:r>
              <a:rPr lang="en-US" sz="2400" b="1" dirty="0"/>
              <a:t>Hadoop</a:t>
            </a:r>
            <a:r>
              <a:rPr lang="en-US" sz="2400" dirty="0"/>
              <a:t> whose modern version is modular and allows plug-ins for HPC stalwarts like MPI and sophisticated load balancers.</a:t>
            </a:r>
          </a:p>
          <a:p>
            <a:pPr lvl="1"/>
            <a:r>
              <a:rPr lang="en-US" sz="2200" dirty="0"/>
              <a:t>Need to extend to </a:t>
            </a:r>
            <a:r>
              <a:rPr lang="en-US" sz="2200" dirty="0" err="1"/>
              <a:t>Giraph</a:t>
            </a:r>
            <a:r>
              <a:rPr lang="en-US" sz="2200" dirty="0"/>
              <a:t> and include load-balancing</a:t>
            </a:r>
          </a:p>
          <a:p>
            <a:r>
              <a:rPr lang="en-US" sz="2400" dirty="0"/>
              <a:t>The </a:t>
            </a:r>
            <a:r>
              <a:rPr lang="en-US" sz="2400" b="1" dirty="0"/>
              <a:t>programming layer </a:t>
            </a:r>
            <a:r>
              <a:rPr lang="en-US" sz="2400" dirty="0"/>
              <a:t>(14) includes both the </a:t>
            </a:r>
            <a:r>
              <a:rPr lang="en-US" sz="2400" b="1" dirty="0"/>
              <a:t>classic batch proce</a:t>
            </a:r>
            <a:r>
              <a:rPr lang="en-US" sz="2400" dirty="0"/>
              <a:t>ssing typified by Hadoop (14A) and </a:t>
            </a:r>
            <a:r>
              <a:rPr lang="en-US" sz="2400" b="1" dirty="0"/>
              <a:t>streaming</a:t>
            </a:r>
            <a:r>
              <a:rPr lang="en-US" sz="2400" dirty="0"/>
              <a:t> by Storm (14B). </a:t>
            </a:r>
          </a:p>
          <a:p>
            <a:r>
              <a:rPr lang="en-US" sz="2400" dirty="0"/>
              <a:t>Investigating </a:t>
            </a:r>
            <a:r>
              <a:rPr lang="en-US" sz="2400" b="1" dirty="0">
                <a:solidFill>
                  <a:srgbClr val="FF0000"/>
                </a:solidFill>
              </a:rPr>
              <a:t>Map-Streaming programming models </a:t>
            </a:r>
            <a:r>
              <a:rPr lang="en-US" sz="2400" dirty="0"/>
              <a:t>seems important. ABDS Streaming is nice but doesn’t support real-time or parallel processing.</a:t>
            </a:r>
          </a:p>
          <a:p>
            <a:r>
              <a:rPr lang="en-US" sz="2400" dirty="0"/>
              <a:t>The </a:t>
            </a:r>
            <a:r>
              <a:rPr lang="en-US" sz="2400" b="1" dirty="0"/>
              <a:t>programming offerings </a:t>
            </a:r>
            <a:r>
              <a:rPr lang="en-US" sz="2400" dirty="0"/>
              <a:t>(14) differ in approaches to data model (key-value, array, pixel, bags, graph), fault tolerance and communication. The trade-offs here have major performance issues. </a:t>
            </a:r>
          </a:p>
          <a:p>
            <a:pPr lvl="1"/>
            <a:r>
              <a:rPr lang="en-US" sz="2200" dirty="0"/>
              <a:t>Too many ~identical programming systems!</a:t>
            </a:r>
          </a:p>
          <a:p>
            <a:pPr lvl="1"/>
            <a:r>
              <a:rPr lang="en-US" sz="2200" dirty="0"/>
              <a:t>Recent survey of graph databases from </a:t>
            </a:r>
            <a:r>
              <a:rPr lang="en-US" sz="2200" dirty="0" err="1"/>
              <a:t>Wikidata</a:t>
            </a:r>
            <a:r>
              <a:rPr lang="en-US" sz="2200" dirty="0"/>
              <a:t> with 49 features; chose </a:t>
            </a:r>
            <a:r>
              <a:rPr lang="en-US" sz="2200" dirty="0" err="1"/>
              <a:t>BlazeGraph</a:t>
            </a:r>
            <a:endParaRPr lang="en-US" sz="2200" dirty="0"/>
          </a:p>
          <a:p>
            <a:r>
              <a:rPr lang="en-US" sz="2400" dirty="0"/>
              <a:t>You also see systems like </a:t>
            </a:r>
            <a:r>
              <a:rPr lang="en-US" sz="2400" b="1" dirty="0"/>
              <a:t>Apache Pig (15A) </a:t>
            </a:r>
            <a:r>
              <a:rPr lang="en-US" sz="2400" dirty="0"/>
              <a:t>offering data parallel interfaces. </a:t>
            </a:r>
          </a:p>
          <a:p>
            <a:r>
              <a:rPr lang="en-US" sz="2400" dirty="0"/>
              <a:t>At the high layer we see both </a:t>
            </a:r>
            <a:r>
              <a:rPr lang="en-US" sz="2400" b="1" dirty="0"/>
              <a:t>programming models (15A) </a:t>
            </a:r>
            <a:r>
              <a:rPr lang="en-US" sz="2400" dirty="0"/>
              <a:t>and </a:t>
            </a:r>
            <a:r>
              <a:rPr lang="en-US" sz="2400" b="1" dirty="0"/>
              <a:t>Platform (15B)</a:t>
            </a:r>
            <a:r>
              <a:rPr lang="en-US" sz="2400" dirty="0"/>
              <a:t> as a Service toolkits where the Google App Engine is well known but there are many entries include the recent </a:t>
            </a:r>
            <a:r>
              <a:rPr lang="en-US" sz="2400" dirty="0" err="1"/>
              <a:t>BlueMix</a:t>
            </a:r>
            <a:r>
              <a:rPr lang="en-US" sz="2400" dirty="0"/>
              <a:t> from IBM. </a:t>
            </a:r>
          </a:p>
        </p:txBody>
      </p:sp>
    </p:spTree>
    <p:extLst>
      <p:ext uri="{BB962C8B-B14F-4D97-AF65-F5344CB8AC3E}">
        <p14:creationId xmlns:p14="http://schemas.microsoft.com/office/powerpoint/2010/main" val="123370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48"/>
            <a:ext cx="7564582" cy="714895"/>
          </a:xfrm>
        </p:spPr>
        <p:txBody>
          <a:bodyPr/>
          <a:lstStyle/>
          <a:p>
            <a:r>
              <a:rPr lang="en-US" dirty="0"/>
              <a:t>HPC-ABDS Stack Summarized IV</a:t>
            </a:r>
          </a:p>
        </p:txBody>
      </p:sp>
      <p:sp>
        <p:nvSpPr>
          <p:cNvPr id="3" name="Content Placeholder 2"/>
          <p:cNvSpPr>
            <a:spLocks noGrp="1"/>
          </p:cNvSpPr>
          <p:nvPr>
            <p:ph idx="1"/>
          </p:nvPr>
        </p:nvSpPr>
        <p:spPr>
          <a:xfrm>
            <a:off x="-19396" y="609600"/>
            <a:ext cx="9144000" cy="5457305"/>
          </a:xfrm>
        </p:spPr>
        <p:txBody>
          <a:bodyPr>
            <a:normAutofit fontScale="92500"/>
          </a:bodyPr>
          <a:lstStyle/>
          <a:p>
            <a:r>
              <a:rPr lang="en-US" sz="2400" dirty="0"/>
              <a:t>The </a:t>
            </a:r>
            <a:r>
              <a:rPr lang="en-US" sz="2400" b="1" dirty="0"/>
              <a:t>orchestration or workflow layer 17 </a:t>
            </a:r>
            <a:r>
              <a:rPr lang="en-US" sz="2400" dirty="0"/>
              <a:t>has seen an explosion of activity in the ABDS space although with systems like Pegasus, </a:t>
            </a:r>
            <a:r>
              <a:rPr lang="en-US" sz="2400" dirty="0" err="1"/>
              <a:t>Taverna</a:t>
            </a:r>
            <a:r>
              <a:rPr lang="en-US" sz="2400" dirty="0"/>
              <a:t>, Kepler, Swift and </a:t>
            </a:r>
            <a:r>
              <a:rPr lang="en-US" sz="2400" dirty="0" err="1"/>
              <a:t>IPython</a:t>
            </a:r>
            <a:r>
              <a:rPr lang="en-US" sz="2400" dirty="0"/>
              <a:t>, HPC has substantial experience. </a:t>
            </a:r>
          </a:p>
          <a:p>
            <a:r>
              <a:rPr lang="en-US" sz="2400" dirty="0"/>
              <a:t>There are commodity orchestration dataflow systems like </a:t>
            </a:r>
            <a:r>
              <a:rPr lang="en-US" sz="2400" b="1" dirty="0" err="1"/>
              <a:t>Tez</a:t>
            </a:r>
            <a:r>
              <a:rPr lang="en-US" sz="2400" dirty="0"/>
              <a:t> and projects like Apache </a:t>
            </a:r>
            <a:r>
              <a:rPr lang="en-US" sz="2400" b="1" dirty="0"/>
              <a:t>Crunch</a:t>
            </a:r>
            <a:r>
              <a:rPr lang="en-US" sz="2400" dirty="0"/>
              <a:t> with a data parallel emphasis based on ideas from Google </a:t>
            </a:r>
            <a:r>
              <a:rPr lang="en-US" sz="2400" b="1" dirty="0" err="1"/>
              <a:t>FlumeJava</a:t>
            </a:r>
            <a:r>
              <a:rPr lang="en-US" sz="2400" dirty="0"/>
              <a:t>.</a:t>
            </a:r>
          </a:p>
          <a:p>
            <a:pPr lvl="1"/>
            <a:r>
              <a:rPr lang="en-US" sz="2000" dirty="0"/>
              <a:t>A modern version of the latter presumably underlies Google’s recently announced </a:t>
            </a:r>
            <a:r>
              <a:rPr lang="en-US" sz="2000" b="1" dirty="0"/>
              <a:t>Cloud Dataflow </a:t>
            </a:r>
            <a:r>
              <a:rPr lang="en-US" sz="2000" dirty="0"/>
              <a:t>that unifies support of multiple batch and streaming components; a capability that we expect to become common. </a:t>
            </a:r>
          </a:p>
          <a:p>
            <a:r>
              <a:rPr lang="en-US" sz="2400" dirty="0"/>
              <a:t>The implementation of the </a:t>
            </a:r>
            <a:r>
              <a:rPr lang="en-US" sz="2400" b="1" dirty="0"/>
              <a:t>analytics layer 16 </a:t>
            </a:r>
            <a:r>
              <a:rPr lang="en-US" sz="2400" dirty="0"/>
              <a:t>depends on details of orchestration and especially programming layers but probably most important are quality parallel algorithms. </a:t>
            </a:r>
          </a:p>
          <a:p>
            <a:pPr lvl="1"/>
            <a:r>
              <a:rPr lang="en-US" sz="2000" dirty="0"/>
              <a:t>As many </a:t>
            </a:r>
            <a:r>
              <a:rPr lang="en-US" sz="2000" b="1" dirty="0"/>
              <a:t>machine learning algorithms </a:t>
            </a:r>
            <a:r>
              <a:rPr lang="en-US" sz="2000" dirty="0"/>
              <a:t>involve linear algebra, HPC expertise is directly applicable as is fundamental mathematics needed to develop O(</a:t>
            </a:r>
            <a:r>
              <a:rPr lang="en-US" sz="2000" dirty="0" err="1"/>
              <a:t>NlogN</a:t>
            </a:r>
            <a:r>
              <a:rPr lang="en-US" sz="2000" dirty="0"/>
              <a:t>) algorithms for analytics that are naively O(N</a:t>
            </a:r>
            <a:r>
              <a:rPr lang="en-US" sz="2000" baseline="30000" dirty="0"/>
              <a:t>2</a:t>
            </a:r>
            <a:r>
              <a:rPr lang="en-US" sz="2000" dirty="0"/>
              <a:t>). </a:t>
            </a:r>
          </a:p>
          <a:p>
            <a:pPr lvl="1"/>
            <a:r>
              <a:rPr lang="en-US" sz="2000" b="1" dirty="0"/>
              <a:t>Streaming (online) algorithms </a:t>
            </a:r>
            <a:r>
              <a:rPr lang="en-US" sz="2000" dirty="0"/>
              <a:t>are an important new area of research</a:t>
            </a:r>
          </a:p>
        </p:txBody>
      </p:sp>
    </p:spTree>
    <p:extLst>
      <p:ext uri="{BB962C8B-B14F-4D97-AF65-F5344CB8AC3E}">
        <p14:creationId xmlns:p14="http://schemas.microsoft.com/office/powerpoint/2010/main" val="2328720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98"/>
            <a:ext cx="7917628" cy="806824"/>
          </a:xfrm>
        </p:spPr>
        <p:txBody>
          <a:bodyPr>
            <a:normAutofit/>
          </a:bodyPr>
          <a:lstStyle/>
          <a:p>
            <a:r>
              <a:rPr lang="en-US" dirty="0"/>
              <a:t>DevOps, Platforms and Orchestration</a:t>
            </a:r>
          </a:p>
        </p:txBody>
      </p:sp>
      <p:sp>
        <p:nvSpPr>
          <p:cNvPr id="3" name="Content Placeholder 2"/>
          <p:cNvSpPr>
            <a:spLocks noGrp="1"/>
          </p:cNvSpPr>
          <p:nvPr>
            <p:ph idx="1"/>
          </p:nvPr>
        </p:nvSpPr>
        <p:spPr>
          <a:xfrm>
            <a:off x="0" y="739588"/>
            <a:ext cx="9068696" cy="5585012"/>
          </a:xfrm>
        </p:spPr>
        <p:txBody>
          <a:bodyPr>
            <a:normAutofit fontScale="85000" lnSpcReduction="20000"/>
          </a:bodyPr>
          <a:lstStyle/>
          <a:p>
            <a:r>
              <a:rPr lang="en-US" sz="2800" b="1" dirty="0"/>
              <a:t>DevOps Level 6 </a:t>
            </a:r>
            <a:r>
              <a:rPr lang="en-US" sz="2800" dirty="0"/>
              <a:t>includes several automation capabilities including systems like OpenStack Heat, Juju and Kubernetes to build virtual clusters and a standard TOSCA that has several good studies from Stuttgart</a:t>
            </a:r>
          </a:p>
          <a:p>
            <a:pPr lvl="1"/>
            <a:r>
              <a:rPr lang="en-US" sz="2400" dirty="0"/>
              <a:t>TOSCA specifies system to be instantiated and managed</a:t>
            </a:r>
          </a:p>
          <a:p>
            <a:r>
              <a:rPr lang="en-US" sz="2800" dirty="0"/>
              <a:t>TOSCA is closely related to workflow (orchestration) standard BPEL</a:t>
            </a:r>
          </a:p>
          <a:p>
            <a:pPr lvl="1"/>
            <a:r>
              <a:rPr lang="en-US" sz="2400" dirty="0"/>
              <a:t>BPEL specifies system to be executed</a:t>
            </a:r>
          </a:p>
          <a:p>
            <a:r>
              <a:rPr lang="en-US" sz="2800" dirty="0"/>
              <a:t>In Le</a:t>
            </a:r>
            <a:r>
              <a:rPr lang="en-US" sz="2800" b="1" dirty="0"/>
              <a:t>vel 17</a:t>
            </a:r>
            <a:r>
              <a:rPr lang="en-US" sz="2800" dirty="0"/>
              <a:t>, should evaluate new </a:t>
            </a:r>
            <a:r>
              <a:rPr lang="en-US" sz="2800" b="1" dirty="0"/>
              <a:t>orchestration </a:t>
            </a:r>
            <a:r>
              <a:rPr lang="en-US" sz="2800" dirty="0"/>
              <a:t>systems from ABDS such as </a:t>
            </a:r>
            <a:r>
              <a:rPr lang="en-US" sz="2800" dirty="0" err="1"/>
              <a:t>NiFi</a:t>
            </a:r>
            <a:r>
              <a:rPr lang="en-US" sz="2800" dirty="0"/>
              <a:t> or Crunch and toolkits like Cascading</a:t>
            </a:r>
          </a:p>
          <a:p>
            <a:pPr lvl="1"/>
            <a:r>
              <a:rPr lang="en-US" sz="2400" dirty="0"/>
              <a:t>Ensure streaming and batch supported</a:t>
            </a:r>
          </a:p>
          <a:p>
            <a:r>
              <a:rPr lang="en-US" sz="2800" b="1" dirty="0"/>
              <a:t>Level 15B </a:t>
            </a:r>
            <a:r>
              <a:rPr lang="en-US" sz="2800" dirty="0"/>
              <a:t>has </a:t>
            </a:r>
            <a:r>
              <a:rPr lang="en-US" sz="2800" b="1" dirty="0"/>
              <a:t>application hosting environments </a:t>
            </a:r>
            <a:r>
              <a:rPr lang="en-US" sz="2800" dirty="0"/>
              <a:t>such as GAE, </a:t>
            </a:r>
            <a:r>
              <a:rPr lang="en-US" sz="2800" dirty="0" err="1"/>
              <a:t>Heroku</a:t>
            </a:r>
            <a:r>
              <a:rPr lang="en-US" sz="2800" dirty="0"/>
              <a:t>, </a:t>
            </a:r>
            <a:r>
              <a:rPr lang="en-US" sz="2800" dirty="0" err="1"/>
              <a:t>Dokku</a:t>
            </a:r>
            <a:r>
              <a:rPr lang="en-US" sz="2800" dirty="0"/>
              <a:t> (for </a:t>
            </a:r>
            <a:r>
              <a:rPr lang="en-US" sz="2800" dirty="0" err="1"/>
              <a:t>Docker</a:t>
            </a:r>
            <a:r>
              <a:rPr lang="en-US" sz="2800" dirty="0"/>
              <a:t>), </a:t>
            </a:r>
            <a:r>
              <a:rPr lang="en-US" sz="2800" dirty="0" err="1"/>
              <a:t>Jelastic</a:t>
            </a:r>
            <a:endParaRPr lang="en-US" sz="2800" dirty="0"/>
          </a:p>
          <a:p>
            <a:pPr lvl="1"/>
            <a:r>
              <a:rPr lang="en-US" sz="2400" dirty="0"/>
              <a:t>These platforms bring together a focused set of tools to address a finite but broad application area</a:t>
            </a:r>
          </a:p>
          <a:p>
            <a:r>
              <a:rPr lang="en-US" sz="2800" dirty="0"/>
              <a:t>Should look at these 3 levels to build HPC and Streaming systems</a:t>
            </a:r>
          </a:p>
        </p:txBody>
      </p:sp>
    </p:spTree>
    <p:extLst>
      <p:ext uri="{BB962C8B-B14F-4D97-AF65-F5344CB8AC3E}">
        <p14:creationId xmlns:p14="http://schemas.microsoft.com/office/powerpoint/2010/main" val="1186180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886700" cy="2852737"/>
          </a:xfrm>
        </p:spPr>
        <p:txBody>
          <a:bodyPr/>
          <a:lstStyle/>
          <a:p>
            <a:pPr algn="ctr"/>
            <a:r>
              <a:rPr lang="en-US" sz="3600" dirty="0"/>
              <a:t>HPC-ABDS In Detail</a:t>
            </a:r>
            <a:br>
              <a:rPr lang="en-US" sz="3600" dirty="0"/>
            </a:br>
            <a:br>
              <a:rPr lang="en-US" sz="3600" dirty="0"/>
            </a:br>
            <a:endParaRPr lang="en-US" dirty="0">
              <a:solidFill>
                <a:schemeClr val="tx1"/>
              </a:solidFill>
            </a:endParaRPr>
          </a:p>
        </p:txBody>
      </p:sp>
      <p:sp>
        <p:nvSpPr>
          <p:cNvPr id="3" name="Subtitle 2"/>
          <p:cNvSpPr>
            <a:spLocks noGrp="1"/>
          </p:cNvSpPr>
          <p:nvPr>
            <p:ph type="body" idx="1"/>
          </p:nvPr>
        </p:nvSpPr>
        <p:spPr>
          <a:xfrm>
            <a:off x="304800" y="2743200"/>
            <a:ext cx="8686800" cy="1500187"/>
          </a:xfrm>
        </p:spPr>
        <p:txBody>
          <a:bodyPr/>
          <a:lstStyle/>
          <a:p>
            <a:pPr marL="342900" indent="-342900">
              <a:buFont typeface="Arial" panose="020B0604020202020204" pitchFamily="34" charset="0"/>
              <a:buChar char="•"/>
            </a:pPr>
            <a:r>
              <a:rPr lang="en-US" dirty="0">
                <a:solidFill>
                  <a:schemeClr val="tx1"/>
                </a:solidFill>
              </a:rPr>
              <a:t>See </a:t>
            </a:r>
            <a:r>
              <a:rPr lang="en-US" dirty="0">
                <a:solidFill>
                  <a:schemeClr val="tx1"/>
                </a:solidFill>
                <a:hlinkClick r:id="rId2"/>
              </a:rPr>
              <a:t>http://bigdataopensourceprojects.soic.indiana.edu/#section3</a:t>
            </a:r>
            <a:r>
              <a:rPr lang="en-US" dirty="0">
                <a:solidFill>
                  <a:schemeClr val="tx1"/>
                </a:solidFill>
              </a:rPr>
              <a:t> for lectures covering the Spring 2015 HPC-ABDS at level of around 1 slide for each ~300 (then) members</a:t>
            </a:r>
          </a:p>
          <a:p>
            <a:pPr marL="342900" indent="-342900">
              <a:buFont typeface="Arial" panose="020B0604020202020204" pitchFamily="34" charset="0"/>
              <a:buChar char="•"/>
            </a:pPr>
            <a:r>
              <a:rPr lang="en-US" sz="2400" dirty="0">
                <a:solidFill>
                  <a:schemeClr val="tx1"/>
                </a:solidFill>
              </a:rPr>
              <a:t>This is video and PowerPoint</a:t>
            </a:r>
            <a:endParaRPr lang="en-US" sz="2400" dirty="0">
              <a:solidFill>
                <a:schemeClr val="tx1"/>
              </a:solidFill>
            </a:endParaRPr>
          </a:p>
        </p:txBody>
      </p:sp>
    </p:spTree>
    <p:extLst>
      <p:ext uri="{BB962C8B-B14F-4D97-AF65-F5344CB8AC3E}">
        <p14:creationId xmlns:p14="http://schemas.microsoft.com/office/powerpoint/2010/main" val="2697424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899564" cy="533401"/>
          </a:xfrm>
        </p:spPr>
        <p:txBody>
          <a:bodyPr/>
          <a:lstStyle/>
          <a:p>
            <a:pPr algn="ctr"/>
            <a:r>
              <a:rPr lang="en-US" dirty="0"/>
              <a:t>HPC-ABDS Stack Layers 1 and 2 </a:t>
            </a:r>
          </a:p>
        </p:txBody>
      </p:sp>
      <p:sp>
        <p:nvSpPr>
          <p:cNvPr id="3" name="Content Placeholder 2"/>
          <p:cNvSpPr>
            <a:spLocks noGrp="1"/>
          </p:cNvSpPr>
          <p:nvPr>
            <p:ph idx="1"/>
          </p:nvPr>
        </p:nvSpPr>
        <p:spPr>
          <a:xfrm>
            <a:off x="-76200" y="533401"/>
            <a:ext cx="9144000" cy="5638800"/>
          </a:xfrm>
        </p:spPr>
        <p:txBody>
          <a:bodyPr>
            <a:normAutofit/>
          </a:bodyPr>
          <a:lstStyle/>
          <a:p>
            <a:r>
              <a:rPr lang="en-US" b="1" dirty="0"/>
              <a:t>Layer 1) Message Protocols: </a:t>
            </a:r>
            <a:r>
              <a:rPr lang="en-US" i="1" dirty="0"/>
              <a:t>Avro, Thrift, </a:t>
            </a:r>
            <a:r>
              <a:rPr lang="en-US" i="1" dirty="0" err="1"/>
              <a:t>Protobuf</a:t>
            </a:r>
            <a:endParaRPr lang="en-US" i="1" dirty="0"/>
          </a:p>
          <a:p>
            <a:r>
              <a:rPr lang="en-US" dirty="0"/>
              <a:t>This layer is unlikely to directly visible in many applications as used in “underlying system”. Thrift and </a:t>
            </a:r>
            <a:r>
              <a:rPr lang="en-US" dirty="0" err="1"/>
              <a:t>Protobuf</a:t>
            </a:r>
            <a:r>
              <a:rPr lang="en-US" dirty="0"/>
              <a:t> have similar functionality and are used to build messaging protocols with data syntax dependent interfaces between components (services) of system. Avro always carries schema with messages so that they can be processed generically without syntax specific interfaces.</a:t>
            </a:r>
          </a:p>
          <a:p>
            <a:r>
              <a:rPr lang="en-US" b="1" dirty="0"/>
              <a:t>Layer 2) Distributed Coordination: </a:t>
            </a:r>
            <a:r>
              <a:rPr lang="en-US" i="1" dirty="0"/>
              <a:t>Google Chubby, Zookeeper, Giraffe, </a:t>
            </a:r>
            <a:r>
              <a:rPr lang="en-US" i="1" dirty="0" err="1"/>
              <a:t>JGroups</a:t>
            </a:r>
            <a:endParaRPr lang="en-US" i="1" dirty="0"/>
          </a:p>
          <a:p>
            <a:r>
              <a:rPr lang="en-US" dirty="0"/>
              <a:t>Zookeeper is likely to be used in many applications as it is way that one achieves consistency in distributed systems – especially in overall control logic and metadata. It is for example used in Apache Storm to coordinate distributed streaming data input with multiple servers ingesting data from multiple sensors. Zookeeper is based on the original Google Chubby and there are several projects extending Zookeeper such as the Giraffe system. </a:t>
            </a:r>
            <a:r>
              <a:rPr lang="en-US" dirty="0" err="1"/>
              <a:t>JGroups</a:t>
            </a:r>
            <a:r>
              <a:rPr lang="en-US" dirty="0"/>
              <a:t> is less commonly used and is very different; it builds secure multi-cast messaging with a variety of transport mechanisms.</a:t>
            </a:r>
          </a:p>
          <a:p>
            <a:endParaRPr lang="en-US" dirty="0"/>
          </a:p>
        </p:txBody>
      </p:sp>
    </p:spTree>
    <p:extLst>
      <p:ext uri="{BB962C8B-B14F-4D97-AF65-F5344CB8AC3E}">
        <p14:creationId xmlns:p14="http://schemas.microsoft.com/office/powerpoint/2010/main" val="1786899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Layers 3 and 4 </a:t>
            </a:r>
          </a:p>
        </p:txBody>
      </p:sp>
      <p:sp>
        <p:nvSpPr>
          <p:cNvPr id="3" name="Content Placeholder 2"/>
          <p:cNvSpPr>
            <a:spLocks noGrp="1"/>
          </p:cNvSpPr>
          <p:nvPr>
            <p:ph idx="1"/>
          </p:nvPr>
        </p:nvSpPr>
        <p:spPr>
          <a:xfrm>
            <a:off x="-76200" y="533400"/>
            <a:ext cx="9144000" cy="6143105"/>
          </a:xfrm>
        </p:spPr>
        <p:txBody>
          <a:bodyPr>
            <a:normAutofit fontScale="77500" lnSpcReduction="20000"/>
          </a:bodyPr>
          <a:lstStyle/>
          <a:p>
            <a:r>
              <a:rPr lang="en-US" sz="2400" b="1" dirty="0"/>
              <a:t>Layer 3) Security &amp; Privacy:</a:t>
            </a:r>
            <a:r>
              <a:rPr lang="en-US" sz="2400" i="1" dirty="0"/>
              <a:t> </a:t>
            </a:r>
            <a:r>
              <a:rPr lang="en-US" sz="2400" i="1" dirty="0" err="1"/>
              <a:t>InCommon</a:t>
            </a:r>
            <a:r>
              <a:rPr lang="en-US" sz="2400" i="1" dirty="0"/>
              <a:t>, </a:t>
            </a:r>
            <a:r>
              <a:rPr lang="en-US" sz="2400" i="1" dirty="0" err="1"/>
              <a:t>OpenStack</a:t>
            </a:r>
            <a:r>
              <a:rPr lang="en-US" sz="2400" i="1" dirty="0"/>
              <a:t> Keystone, LDAP, Sentry, </a:t>
            </a:r>
            <a:r>
              <a:rPr lang="en-US" sz="2400" i="1" dirty="0" err="1"/>
              <a:t>Sqrrl</a:t>
            </a:r>
            <a:endParaRPr lang="en-US" sz="2400" dirty="0"/>
          </a:p>
          <a:p>
            <a:r>
              <a:rPr lang="en-US" sz="2400" dirty="0"/>
              <a:t>Security &amp; Privacy is of course a huge area present implicitly or explicitly in all applications. It covers authentication and authorization of users and the security of running systems. In the Internet there are many authentication systems with sites often allowing you to use Facebook, Microsoft , Google etc. credentials. </a:t>
            </a:r>
            <a:r>
              <a:rPr lang="en-US" sz="2400" dirty="0" err="1"/>
              <a:t>InCommon</a:t>
            </a:r>
            <a:r>
              <a:rPr lang="en-US" sz="2400" dirty="0"/>
              <a:t>, operated by Internet2, federates research and higher education institutions, in the United States with identity management and related services.</a:t>
            </a:r>
          </a:p>
          <a:p>
            <a:r>
              <a:rPr lang="en-US" sz="2400" dirty="0"/>
              <a:t>LDAP is a simple database (key-value) forming a set of distributed directories recording properties of users and resources according to X.500 standard. It allows secure management of systems. </a:t>
            </a:r>
            <a:r>
              <a:rPr lang="en-US" sz="2400" dirty="0" err="1"/>
              <a:t>OpenStack</a:t>
            </a:r>
            <a:r>
              <a:rPr lang="en-US" sz="2400" dirty="0"/>
              <a:t> Keystone is a role-based authorization and authentication environment to be used in </a:t>
            </a:r>
            <a:r>
              <a:rPr lang="en-US" sz="2400" dirty="0" err="1"/>
              <a:t>OpenStack</a:t>
            </a:r>
            <a:r>
              <a:rPr lang="en-US" sz="2400" dirty="0"/>
              <a:t> private clouds. </a:t>
            </a:r>
            <a:r>
              <a:rPr lang="en-US" sz="2400" dirty="0" err="1"/>
              <a:t>Sqrrl</a:t>
            </a:r>
            <a:r>
              <a:rPr lang="en-US" sz="2400" dirty="0"/>
              <a:t> comes from a startup company spun off the US National Security Agency. It focusses on analyzing big data using </a:t>
            </a:r>
            <a:r>
              <a:rPr lang="en-US" sz="2400" dirty="0" err="1"/>
              <a:t>Accumulo</a:t>
            </a:r>
            <a:r>
              <a:rPr lang="en-US" sz="2400" dirty="0"/>
              <a:t> (layer 11B) to identify security issues such as cybersecurity incidents or suspicious data linkages.</a:t>
            </a:r>
          </a:p>
          <a:p>
            <a:r>
              <a:rPr lang="en-US" sz="2400" b="1" dirty="0"/>
              <a:t>Layer 4) Monitoring: </a:t>
            </a:r>
            <a:r>
              <a:rPr lang="en-US" sz="2400" i="1" dirty="0" err="1"/>
              <a:t>Ambari</a:t>
            </a:r>
            <a:r>
              <a:rPr lang="en-US" sz="2400" i="1" dirty="0"/>
              <a:t>, Ganglia, Nagios, Inca</a:t>
            </a:r>
            <a:r>
              <a:rPr lang="en-US" sz="2400" dirty="0"/>
              <a:t> </a:t>
            </a:r>
          </a:p>
          <a:p>
            <a:r>
              <a:rPr lang="en-US" sz="2400" dirty="0"/>
              <a:t>Here Apache </a:t>
            </a:r>
            <a:r>
              <a:rPr lang="en-US" sz="2400" dirty="0" err="1"/>
              <a:t>Ambari</a:t>
            </a:r>
            <a:r>
              <a:rPr lang="en-US" sz="2400" dirty="0"/>
              <a:t> is aimed at installing and monitoring Hadoop systems and there are related tools at layers 6 and 15B. Very popular are the similar Nagios and Ganglia, which are system monitors with ability to gather metrics and produce alerts for a wide range of applications. Inca is a higher layer system allowing user reporting of performance of any sub system. Essentially all deployed systems use monitoring but most users do not add custom reporting.</a:t>
            </a:r>
          </a:p>
          <a:p>
            <a:endParaRPr lang="en-US" sz="2400" dirty="0"/>
          </a:p>
        </p:txBody>
      </p:sp>
    </p:spTree>
    <p:extLst>
      <p:ext uri="{BB962C8B-B14F-4D97-AF65-F5344CB8AC3E}">
        <p14:creationId xmlns:p14="http://schemas.microsoft.com/office/powerpoint/2010/main" val="70703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5 </a:t>
            </a:r>
          </a:p>
        </p:txBody>
      </p:sp>
      <p:sp>
        <p:nvSpPr>
          <p:cNvPr id="3" name="Content Placeholder 2"/>
          <p:cNvSpPr>
            <a:spLocks noGrp="1"/>
          </p:cNvSpPr>
          <p:nvPr>
            <p:ph idx="1"/>
          </p:nvPr>
        </p:nvSpPr>
        <p:spPr>
          <a:xfrm>
            <a:off x="0" y="609600"/>
            <a:ext cx="9144000" cy="5304905"/>
          </a:xfrm>
        </p:spPr>
        <p:txBody>
          <a:bodyPr>
            <a:noAutofit/>
          </a:bodyPr>
          <a:lstStyle/>
          <a:p>
            <a:r>
              <a:rPr lang="en-US" sz="1800" b="1" dirty="0"/>
              <a:t>Layer 5) </a:t>
            </a:r>
            <a:r>
              <a:rPr lang="en-US" sz="1800" b="1" dirty="0" err="1"/>
              <a:t>IaaS</a:t>
            </a:r>
            <a:r>
              <a:rPr lang="en-US" sz="1800" b="1" dirty="0"/>
              <a:t> Management from HPC to hypervisors: </a:t>
            </a:r>
            <a:r>
              <a:rPr lang="en-US" sz="1800" i="1" dirty="0" err="1"/>
              <a:t>Xen</a:t>
            </a:r>
            <a:r>
              <a:rPr lang="en-US" sz="1800" i="1" dirty="0"/>
              <a:t>, KVM, Hyper-V, </a:t>
            </a:r>
            <a:r>
              <a:rPr lang="en-US" sz="1800" i="1" dirty="0" err="1"/>
              <a:t>VirtualBox</a:t>
            </a:r>
            <a:r>
              <a:rPr lang="en-US" sz="1800" i="1" dirty="0"/>
              <a:t>, </a:t>
            </a:r>
            <a:r>
              <a:rPr lang="en-US" sz="1800" i="1" dirty="0" err="1"/>
              <a:t>OpenVZ</a:t>
            </a:r>
            <a:r>
              <a:rPr lang="en-US" sz="1800" i="1" dirty="0"/>
              <a:t>, LXC, Linux-</a:t>
            </a:r>
            <a:r>
              <a:rPr lang="en-US" sz="1800" i="1" dirty="0" err="1"/>
              <a:t>Vserver</a:t>
            </a:r>
            <a:r>
              <a:rPr lang="en-US" sz="1800" i="1" dirty="0"/>
              <a:t>, </a:t>
            </a:r>
            <a:r>
              <a:rPr lang="en-US" sz="1800" i="1" dirty="0" err="1"/>
              <a:t>OpenStack</a:t>
            </a:r>
            <a:r>
              <a:rPr lang="en-US" sz="1800" i="1" dirty="0"/>
              <a:t>, </a:t>
            </a:r>
            <a:r>
              <a:rPr lang="en-US" sz="1800" i="1" dirty="0" err="1"/>
              <a:t>OpenNebula</a:t>
            </a:r>
            <a:r>
              <a:rPr lang="en-US" sz="1800" i="1" dirty="0"/>
              <a:t>, Eucalyptus, Nimbus, </a:t>
            </a:r>
            <a:r>
              <a:rPr lang="en-US" sz="1800" i="1" dirty="0" err="1"/>
              <a:t>CloudStack</a:t>
            </a:r>
            <a:r>
              <a:rPr lang="en-US" sz="1800" i="1" dirty="0"/>
              <a:t>, </a:t>
            </a:r>
            <a:r>
              <a:rPr lang="en-US" sz="1800" i="1" dirty="0" err="1"/>
              <a:t>CoreOS</a:t>
            </a:r>
            <a:r>
              <a:rPr lang="en-US" sz="1800" i="1" dirty="0"/>
              <a:t>, VMware </a:t>
            </a:r>
            <a:r>
              <a:rPr lang="en-US" sz="1800" i="1" dirty="0" err="1"/>
              <a:t>ESXi</a:t>
            </a:r>
            <a:r>
              <a:rPr lang="en-US" sz="1800" i="1" dirty="0"/>
              <a:t>, vSphere and </a:t>
            </a:r>
            <a:r>
              <a:rPr lang="en-US" sz="1800" i="1" dirty="0" err="1"/>
              <a:t>vCloud</a:t>
            </a:r>
            <a:r>
              <a:rPr lang="en-US" sz="1800" i="1" dirty="0"/>
              <a:t>, Amazon, Azure, Google and other public (general access) Clouds, Google Cloud DNS, Amazon Route 53</a:t>
            </a:r>
            <a:endParaRPr lang="en-US" sz="1800" dirty="0"/>
          </a:p>
          <a:p>
            <a:r>
              <a:rPr lang="en-US" sz="1800" dirty="0"/>
              <a:t>Technologies at layer 5 underlie all applications although they may not be apparent to users. Layer 5 includes 4 major hypervisors </a:t>
            </a:r>
            <a:r>
              <a:rPr lang="en-US" sz="1800" dirty="0" err="1"/>
              <a:t>Xen</a:t>
            </a:r>
            <a:r>
              <a:rPr lang="en-US" sz="1800" dirty="0"/>
              <a:t>, KVM, Hyper-V and </a:t>
            </a:r>
            <a:r>
              <a:rPr lang="en-US" sz="1800" dirty="0" err="1"/>
              <a:t>VirtualBox</a:t>
            </a:r>
            <a:r>
              <a:rPr lang="en-US" sz="1800" dirty="0"/>
              <a:t> and the alternative virtualization approach through Linux containers </a:t>
            </a:r>
            <a:r>
              <a:rPr lang="en-US" sz="1800" dirty="0" err="1"/>
              <a:t>OpenVZ</a:t>
            </a:r>
            <a:r>
              <a:rPr lang="en-US" sz="1800" dirty="0"/>
              <a:t>, LXC and Linux-</a:t>
            </a:r>
            <a:r>
              <a:rPr lang="en-US" sz="1800" dirty="0" err="1"/>
              <a:t>Vserver</a:t>
            </a:r>
            <a:r>
              <a:rPr lang="en-US" sz="1800" dirty="0"/>
              <a:t>. </a:t>
            </a:r>
            <a:r>
              <a:rPr lang="en-US" sz="1800" dirty="0" err="1"/>
              <a:t>OpenStack</a:t>
            </a:r>
            <a:r>
              <a:rPr lang="en-US" sz="1800" dirty="0"/>
              <a:t>, </a:t>
            </a:r>
            <a:r>
              <a:rPr lang="en-US" sz="1800" dirty="0" err="1"/>
              <a:t>OpenNebula</a:t>
            </a:r>
            <a:r>
              <a:rPr lang="en-US" sz="1800" dirty="0"/>
              <a:t>, Eucalyptus, Nimbus and Apache </a:t>
            </a:r>
            <a:r>
              <a:rPr lang="en-US" sz="1800" dirty="0" err="1"/>
              <a:t>CloudStack</a:t>
            </a:r>
            <a:r>
              <a:rPr lang="en-US" sz="1800" dirty="0"/>
              <a:t> are leading virtual machine managers with </a:t>
            </a:r>
            <a:r>
              <a:rPr lang="en-US" sz="1800" dirty="0" err="1"/>
              <a:t>OpenStack</a:t>
            </a:r>
            <a:r>
              <a:rPr lang="en-US" sz="1800" dirty="0"/>
              <a:t> most popular in US and </a:t>
            </a:r>
            <a:r>
              <a:rPr lang="en-US" sz="1800" dirty="0" err="1"/>
              <a:t>OpenNebula</a:t>
            </a:r>
            <a:r>
              <a:rPr lang="en-US" sz="1800" dirty="0"/>
              <a:t> in Europe (for researchers). These systems manage many aspects of virtual machines including computing, security, clustering, storage and networking; in particular </a:t>
            </a:r>
            <a:r>
              <a:rPr lang="en-US" sz="1800" dirty="0" err="1"/>
              <a:t>OpenStack</a:t>
            </a:r>
            <a:r>
              <a:rPr lang="en-US" sz="1800" dirty="0"/>
              <a:t> has an impressive number of subprojects (16 in March 2015). As a special case there is “bare-metal” i.e. the null hypervisor, which is discussed at layer 6. The </a:t>
            </a:r>
            <a:r>
              <a:rPr lang="en-US" sz="1800" dirty="0" err="1"/>
              <a:t>DevOps</a:t>
            </a:r>
            <a:r>
              <a:rPr lang="en-US" sz="1800" dirty="0"/>
              <a:t> (layer 6) technology </a:t>
            </a:r>
            <a:r>
              <a:rPr lang="en-US" sz="1800" dirty="0" err="1"/>
              <a:t>Docker</a:t>
            </a:r>
            <a:r>
              <a:rPr lang="en-US" sz="1800" dirty="0"/>
              <a:t> is playing an increasing role as a Linux container. </a:t>
            </a:r>
            <a:r>
              <a:rPr lang="en-US" sz="1800" dirty="0" err="1"/>
              <a:t>CoreOS</a:t>
            </a:r>
            <a:r>
              <a:rPr lang="en-US" sz="1800" dirty="0"/>
              <a:t> is a recent lightweight version of Linux customized for containers and </a:t>
            </a:r>
            <a:r>
              <a:rPr lang="en-US" sz="1800" dirty="0" err="1"/>
              <a:t>Docker</a:t>
            </a:r>
            <a:r>
              <a:rPr lang="en-US" sz="1800" dirty="0"/>
              <a:t> in particular. The public clouds Amazon, Azure and Google have their own solution and it is possible to move machine images between these different environments.</a:t>
            </a:r>
          </a:p>
        </p:txBody>
      </p:sp>
    </p:spTree>
    <p:extLst>
      <p:ext uri="{BB962C8B-B14F-4D97-AF65-F5344CB8AC3E}">
        <p14:creationId xmlns:p14="http://schemas.microsoft.com/office/powerpoint/2010/main" val="3794443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6</a:t>
            </a:r>
          </a:p>
        </p:txBody>
      </p:sp>
      <p:sp>
        <p:nvSpPr>
          <p:cNvPr id="3" name="Content Placeholder 2"/>
          <p:cNvSpPr>
            <a:spLocks noGrp="1"/>
          </p:cNvSpPr>
          <p:nvPr>
            <p:ph idx="1"/>
          </p:nvPr>
        </p:nvSpPr>
        <p:spPr>
          <a:xfrm>
            <a:off x="0" y="609601"/>
            <a:ext cx="9144000" cy="5486400"/>
          </a:xfrm>
        </p:spPr>
        <p:txBody>
          <a:bodyPr>
            <a:normAutofit lnSpcReduction="10000"/>
          </a:bodyPr>
          <a:lstStyle/>
          <a:p>
            <a:r>
              <a:rPr lang="en-US" sz="1600" b="1" dirty="0"/>
              <a:t>Layer 6) </a:t>
            </a:r>
            <a:r>
              <a:rPr lang="en-US" sz="1600" b="1" dirty="0" err="1"/>
              <a:t>DevOps</a:t>
            </a:r>
            <a:r>
              <a:rPr lang="en-US" sz="1600" b="1" dirty="0"/>
              <a:t>: </a:t>
            </a:r>
            <a:r>
              <a:rPr lang="en-US" sz="1600" i="1" dirty="0" err="1"/>
              <a:t>Docker</a:t>
            </a:r>
            <a:r>
              <a:rPr lang="en-US" sz="1600" i="1" dirty="0"/>
              <a:t>, Puppet, Chef, </a:t>
            </a:r>
            <a:r>
              <a:rPr lang="en-US" sz="1600" i="1" dirty="0" err="1"/>
              <a:t>Ansible</a:t>
            </a:r>
            <a:r>
              <a:rPr lang="en-US" sz="1600" i="1" dirty="0"/>
              <a:t>, </a:t>
            </a:r>
            <a:r>
              <a:rPr lang="en-US" sz="1600" i="1" dirty="0" err="1"/>
              <a:t>SaltStack</a:t>
            </a:r>
            <a:r>
              <a:rPr lang="en-US" sz="1600" i="1" dirty="0"/>
              <a:t>, </a:t>
            </a:r>
            <a:r>
              <a:rPr lang="en-US" sz="1600" i="1" dirty="0" err="1"/>
              <a:t>Boto</a:t>
            </a:r>
            <a:r>
              <a:rPr lang="en-US" sz="1600" i="1" dirty="0"/>
              <a:t>, Cobbler, </a:t>
            </a:r>
            <a:r>
              <a:rPr lang="en-US" sz="1600" i="1" dirty="0" err="1"/>
              <a:t>Xcat</a:t>
            </a:r>
            <a:r>
              <a:rPr lang="en-US" sz="1600" i="1" dirty="0"/>
              <a:t>, Razor, </a:t>
            </a:r>
            <a:r>
              <a:rPr lang="en-US" sz="1600" i="1" dirty="0" err="1"/>
              <a:t>CloudMesh</a:t>
            </a:r>
            <a:r>
              <a:rPr lang="en-US" sz="1600" i="1" dirty="0"/>
              <a:t>, Juju, Foreman, </a:t>
            </a:r>
            <a:r>
              <a:rPr lang="en-US" sz="1600" i="1" dirty="0" err="1"/>
              <a:t>OpenStack</a:t>
            </a:r>
            <a:r>
              <a:rPr lang="en-US" sz="1600" i="1" dirty="0"/>
              <a:t> Heat, Rocks, Cisco Intelligent Automation for Cloud, Ubuntu </a:t>
            </a:r>
            <a:r>
              <a:rPr lang="en-US" sz="1600" i="1" dirty="0" err="1"/>
              <a:t>MaaS</a:t>
            </a:r>
            <a:r>
              <a:rPr lang="en-US" sz="1600" i="1" dirty="0"/>
              <a:t>, Facebook Tupperware, AWS </a:t>
            </a:r>
            <a:r>
              <a:rPr lang="en-US" sz="1600" i="1" dirty="0" err="1"/>
              <a:t>OpsWorks</a:t>
            </a:r>
            <a:r>
              <a:rPr lang="en-US" sz="1600" i="1" dirty="0"/>
              <a:t>, </a:t>
            </a:r>
            <a:r>
              <a:rPr lang="en-US" sz="1600" i="1" dirty="0" err="1"/>
              <a:t>OpenStack</a:t>
            </a:r>
            <a:r>
              <a:rPr lang="en-US" sz="1600" i="1" dirty="0"/>
              <a:t> Ironic, Google </a:t>
            </a:r>
            <a:r>
              <a:rPr lang="en-US" sz="1600" i="1" dirty="0" err="1"/>
              <a:t>Kubernetes</a:t>
            </a:r>
            <a:r>
              <a:rPr lang="en-US" sz="1600" i="1" dirty="0"/>
              <a:t>, </a:t>
            </a:r>
            <a:r>
              <a:rPr lang="en-US" sz="1600" i="1" dirty="0" err="1"/>
              <a:t>Buildstep</a:t>
            </a:r>
            <a:r>
              <a:rPr lang="en-US" sz="1600" i="1" dirty="0"/>
              <a:t>, </a:t>
            </a:r>
            <a:r>
              <a:rPr lang="en-US" sz="1600" i="1" dirty="0" err="1"/>
              <a:t>Gitreceive</a:t>
            </a:r>
            <a:endParaRPr lang="en-US" sz="1600" dirty="0"/>
          </a:p>
          <a:p>
            <a:r>
              <a:rPr lang="en-US" sz="1600" dirty="0"/>
              <a:t>This layer describes technologies and approaches that automate the deployment, installation and life-cycle of software systems and underlies “software-defined systems”. At Indiana University, we integrate tools together in </a:t>
            </a:r>
            <a:r>
              <a:rPr lang="en-US" sz="1600" dirty="0" err="1"/>
              <a:t>Cloudmesh</a:t>
            </a:r>
            <a:r>
              <a:rPr lang="en-US" sz="1600" dirty="0"/>
              <a:t> – </a:t>
            </a:r>
            <a:r>
              <a:rPr lang="en-US" sz="1600" dirty="0" err="1"/>
              <a:t>Libcloud</a:t>
            </a:r>
            <a:r>
              <a:rPr lang="en-US" sz="1600" dirty="0"/>
              <a:t>, Cobbler (becoming </a:t>
            </a:r>
            <a:r>
              <a:rPr lang="en-US" sz="1600" dirty="0" err="1"/>
              <a:t>OpenStack</a:t>
            </a:r>
            <a:r>
              <a:rPr lang="en-US" sz="1600" dirty="0"/>
              <a:t> Ironic), Chef, </a:t>
            </a:r>
            <a:r>
              <a:rPr lang="en-US" sz="1600" dirty="0" err="1"/>
              <a:t>Docker</a:t>
            </a:r>
            <a:r>
              <a:rPr lang="en-US" sz="1600" dirty="0"/>
              <a:t>, </a:t>
            </a:r>
            <a:r>
              <a:rPr lang="en-US" sz="1600" dirty="0" err="1"/>
              <a:t>Slurm</a:t>
            </a:r>
            <a:r>
              <a:rPr lang="en-US" sz="1600" dirty="0"/>
              <a:t>, </a:t>
            </a:r>
            <a:r>
              <a:rPr lang="en-US" sz="1600" dirty="0" err="1"/>
              <a:t>Ansible</a:t>
            </a:r>
            <a:r>
              <a:rPr lang="en-US" sz="1600" dirty="0"/>
              <a:t>, Puppet and Celery. We saw the container support system </a:t>
            </a:r>
            <a:r>
              <a:rPr lang="en-US" sz="1600" dirty="0" err="1"/>
              <a:t>Docker</a:t>
            </a:r>
            <a:r>
              <a:rPr lang="en-US" sz="1600" dirty="0"/>
              <a:t> earlier in layer 5.</a:t>
            </a:r>
          </a:p>
          <a:p>
            <a:r>
              <a:rPr lang="en-US" sz="1600" dirty="0"/>
              <a:t>Puppet, Chef, </a:t>
            </a:r>
            <a:r>
              <a:rPr lang="en-US" sz="1600" dirty="0" err="1"/>
              <a:t>Ansible</a:t>
            </a:r>
            <a:r>
              <a:rPr lang="en-US" sz="1600" dirty="0"/>
              <a:t> and </a:t>
            </a:r>
            <a:r>
              <a:rPr lang="en-US" sz="1600" dirty="0" err="1"/>
              <a:t>SaltStack</a:t>
            </a:r>
            <a:r>
              <a:rPr lang="en-US" sz="1600" dirty="0"/>
              <a:t> are leading configuration managers allowing software and their features to be specified. Juju and </a:t>
            </a:r>
            <a:r>
              <a:rPr lang="en-US" sz="1600" dirty="0" err="1"/>
              <a:t>OpenStack</a:t>
            </a:r>
            <a:r>
              <a:rPr lang="en-US" sz="1600" dirty="0"/>
              <a:t> Heat extend this to systems or virtual clusters of multiple different software components. Cobbler, </a:t>
            </a:r>
            <a:r>
              <a:rPr lang="en-US" sz="1600" dirty="0" err="1"/>
              <a:t>Xcat</a:t>
            </a:r>
            <a:r>
              <a:rPr lang="en-US" sz="1600" dirty="0"/>
              <a:t>, Razor, Ubuntu </a:t>
            </a:r>
            <a:r>
              <a:rPr lang="en-US" sz="1600" dirty="0" err="1"/>
              <a:t>MaaS</a:t>
            </a:r>
            <a:r>
              <a:rPr lang="en-US" sz="1600" dirty="0"/>
              <a:t>, and </a:t>
            </a:r>
            <a:r>
              <a:rPr lang="en-US" sz="1600" dirty="0" err="1"/>
              <a:t>OpenStack</a:t>
            </a:r>
            <a:r>
              <a:rPr lang="en-US" sz="1600" dirty="0"/>
              <a:t> Ironic address bare-metal provisioning and enable </a:t>
            </a:r>
            <a:r>
              <a:rPr lang="en-US" sz="1600" dirty="0" err="1"/>
              <a:t>IaaS</a:t>
            </a:r>
            <a:r>
              <a:rPr lang="en-US" sz="1600" dirty="0"/>
              <a:t> with hypervisors, containers or bare-metal. Foreman is a popular general deployment environment while </a:t>
            </a:r>
            <a:r>
              <a:rPr lang="en-US" sz="1600" dirty="0" err="1"/>
              <a:t>Boto</a:t>
            </a:r>
            <a:r>
              <a:rPr lang="en-US" sz="1600" dirty="0"/>
              <a:t> provides from a Python interface, </a:t>
            </a:r>
            <a:r>
              <a:rPr lang="en-US" sz="1600" dirty="0" err="1"/>
              <a:t>DevOps</a:t>
            </a:r>
            <a:r>
              <a:rPr lang="en-US" sz="1600" dirty="0"/>
              <a:t> for all (around 40 March 2015) the different AWS public cloud Platform features. Rocks is a well-regarded cluster deployment system aimed at HPC with software configurations specified in rolls, Cisco Intelligent Automation for Cloud is a commercial offering from Cisco that directly includes networking issues. Tupperware is used by Facebook to deploy containers for their production systems while AWS </a:t>
            </a:r>
            <a:r>
              <a:rPr lang="en-US" sz="1600" dirty="0" err="1"/>
              <a:t>OpsWorks</a:t>
            </a:r>
            <a:r>
              <a:rPr lang="en-US" sz="1600" dirty="0"/>
              <a:t> is new Amazon capability for automating use of AWS. Google </a:t>
            </a:r>
            <a:r>
              <a:rPr lang="en-US" sz="1600" dirty="0" err="1"/>
              <a:t>Kubernetes</a:t>
            </a:r>
            <a:r>
              <a:rPr lang="en-US" sz="1600" dirty="0"/>
              <a:t> focusses on cluster management for </a:t>
            </a:r>
            <a:r>
              <a:rPr lang="en-US" sz="1600" dirty="0" err="1"/>
              <a:t>Docker</a:t>
            </a:r>
            <a:r>
              <a:rPr lang="en-US" sz="1600" dirty="0"/>
              <a:t> while </a:t>
            </a:r>
            <a:r>
              <a:rPr lang="en-US" sz="1600" dirty="0" err="1"/>
              <a:t>Buildstep</a:t>
            </a:r>
            <a:r>
              <a:rPr lang="en-US" sz="1600" dirty="0"/>
              <a:t> and </a:t>
            </a:r>
            <a:r>
              <a:rPr lang="en-US" sz="1600" dirty="0" err="1"/>
              <a:t>Gitreceive</a:t>
            </a:r>
            <a:r>
              <a:rPr lang="en-US" sz="1600" dirty="0"/>
              <a:t> are part of the </a:t>
            </a:r>
            <a:r>
              <a:rPr lang="en-US" sz="1600" dirty="0" err="1"/>
              <a:t>Dokku</a:t>
            </a:r>
            <a:r>
              <a:rPr lang="en-US" sz="1600" dirty="0"/>
              <a:t> application hosting framework (layer 15B) for </a:t>
            </a:r>
            <a:r>
              <a:rPr lang="en-US" sz="1600" dirty="0" err="1"/>
              <a:t>Docker</a:t>
            </a:r>
            <a:r>
              <a:rPr lang="en-US" sz="1600" dirty="0"/>
              <a:t>.</a:t>
            </a:r>
          </a:p>
          <a:p>
            <a:endParaRPr lang="en-US" sz="1600" dirty="0"/>
          </a:p>
        </p:txBody>
      </p:sp>
    </p:spTree>
    <p:extLst>
      <p:ext uri="{BB962C8B-B14F-4D97-AF65-F5344CB8AC3E}">
        <p14:creationId xmlns:p14="http://schemas.microsoft.com/office/powerpoint/2010/main" val="89710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886700" cy="2852737"/>
          </a:xfrm>
        </p:spPr>
        <p:txBody>
          <a:bodyPr/>
          <a:lstStyle/>
          <a:p>
            <a:pPr algn="ctr"/>
            <a:r>
              <a:rPr lang="en-US" sz="3600" dirty="0"/>
              <a:t>Software Nexus</a:t>
            </a:r>
            <a:br>
              <a:rPr lang="en-US" sz="3600" dirty="0"/>
            </a:br>
            <a:br>
              <a:rPr lang="en-US" sz="3600" dirty="0"/>
            </a:br>
            <a:r>
              <a:rPr lang="en-US" sz="2800" dirty="0">
                <a:solidFill>
                  <a:schemeClr val="tx1"/>
                </a:solidFill>
              </a:rPr>
              <a:t>Application Layer </a:t>
            </a:r>
            <a:r>
              <a:rPr lang="en-US" sz="2800" dirty="0">
                <a:solidFill>
                  <a:srgbClr val="FF0000"/>
                </a:solidFill>
              </a:rPr>
              <a:t>On</a:t>
            </a:r>
            <a:br>
              <a:rPr lang="en-US" sz="2800" dirty="0">
                <a:solidFill>
                  <a:schemeClr val="tx1"/>
                </a:solidFill>
              </a:rPr>
            </a:br>
            <a:r>
              <a:rPr lang="en-US" sz="2800" dirty="0">
                <a:solidFill>
                  <a:schemeClr val="tx1"/>
                </a:solidFill>
              </a:rPr>
              <a:t>Big Data Software Components for Programming and Data Processing </a:t>
            </a:r>
            <a:r>
              <a:rPr lang="en-US" sz="2800" dirty="0">
                <a:solidFill>
                  <a:srgbClr val="FF0000"/>
                </a:solidFill>
              </a:rPr>
              <a:t>On</a:t>
            </a:r>
            <a:br>
              <a:rPr lang="en-US" sz="2800" dirty="0">
                <a:solidFill>
                  <a:schemeClr val="tx1"/>
                </a:solidFill>
              </a:rPr>
            </a:br>
            <a:r>
              <a:rPr lang="en-US" sz="2800" dirty="0">
                <a:solidFill>
                  <a:schemeClr val="tx1"/>
                </a:solidFill>
              </a:rPr>
              <a:t>HPC for runtime </a:t>
            </a:r>
            <a:r>
              <a:rPr lang="en-US" sz="2800" dirty="0">
                <a:solidFill>
                  <a:srgbClr val="FF0000"/>
                </a:solidFill>
              </a:rPr>
              <a:t>On</a:t>
            </a:r>
            <a:br>
              <a:rPr lang="en-US" sz="2800" dirty="0">
                <a:solidFill>
                  <a:schemeClr val="tx1"/>
                </a:solidFill>
              </a:rPr>
            </a:br>
            <a:r>
              <a:rPr lang="en-US" sz="2800" dirty="0">
                <a:solidFill>
                  <a:schemeClr val="tx1"/>
                </a:solidFill>
              </a:rPr>
              <a:t>IaaS and DevOps Hardware and Systems</a:t>
            </a:r>
            <a:endParaRPr lang="en-US" dirty="0">
              <a:solidFill>
                <a:schemeClr val="tx1"/>
              </a:solidFill>
            </a:endParaRPr>
          </a:p>
        </p:txBody>
      </p:sp>
      <p:sp>
        <p:nvSpPr>
          <p:cNvPr id="3" name="Subtitle 2"/>
          <p:cNvSpPr>
            <a:spLocks noGrp="1"/>
          </p:cNvSpPr>
          <p:nvPr>
            <p:ph type="body" idx="1"/>
          </p:nvPr>
        </p:nvSpPr>
        <p:spPr>
          <a:xfrm>
            <a:off x="601521" y="4191000"/>
            <a:ext cx="7886700" cy="1500187"/>
          </a:xfrm>
        </p:spPr>
        <p:txBody>
          <a:bodyPr/>
          <a:lstStyle/>
          <a:p>
            <a:pPr marL="342900" indent="-342900" algn="l">
              <a:buFont typeface="Arial" panose="020B0604020202020204" pitchFamily="34" charset="0"/>
              <a:buChar char="•"/>
            </a:pPr>
            <a:r>
              <a:rPr lang="en-US" sz="2400" b="1" dirty="0">
                <a:solidFill>
                  <a:schemeClr val="tx1"/>
                </a:solidFill>
              </a:rPr>
              <a:t>HPC-ABDS – this part in this deck</a:t>
            </a:r>
          </a:p>
          <a:p>
            <a:pPr marL="342900" indent="-342900" algn="l">
              <a:buFont typeface="Arial" panose="020B0604020202020204" pitchFamily="34" charset="0"/>
              <a:buChar char="•"/>
            </a:pPr>
            <a:r>
              <a:rPr lang="en-US" sz="2400" b="1" dirty="0">
                <a:solidFill>
                  <a:schemeClr val="tx1"/>
                </a:solidFill>
              </a:rPr>
              <a:t>MIDAS</a:t>
            </a:r>
          </a:p>
          <a:p>
            <a:pPr marL="342900" indent="-342900" algn="l">
              <a:buFont typeface="Arial" panose="020B0604020202020204" pitchFamily="34" charset="0"/>
              <a:buChar char="•"/>
            </a:pPr>
            <a:r>
              <a:rPr lang="en-US" sz="2400" b="1" dirty="0">
                <a:solidFill>
                  <a:schemeClr val="tx1"/>
                </a:solidFill>
              </a:rPr>
              <a:t>Java Grande</a:t>
            </a:r>
          </a:p>
        </p:txBody>
      </p:sp>
    </p:spTree>
    <p:extLst>
      <p:ext uri="{BB962C8B-B14F-4D97-AF65-F5344CB8AC3E}">
        <p14:creationId xmlns:p14="http://schemas.microsoft.com/office/powerpoint/2010/main" val="3459559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7 </a:t>
            </a:r>
          </a:p>
        </p:txBody>
      </p:sp>
      <p:sp>
        <p:nvSpPr>
          <p:cNvPr id="3" name="Content Placeholder 2"/>
          <p:cNvSpPr>
            <a:spLocks noGrp="1"/>
          </p:cNvSpPr>
          <p:nvPr>
            <p:ph idx="1"/>
          </p:nvPr>
        </p:nvSpPr>
        <p:spPr>
          <a:xfrm>
            <a:off x="0" y="714895"/>
            <a:ext cx="9144000" cy="6143105"/>
          </a:xfrm>
        </p:spPr>
        <p:txBody>
          <a:bodyPr>
            <a:normAutofit/>
          </a:bodyPr>
          <a:lstStyle/>
          <a:p>
            <a:r>
              <a:rPr lang="en-US" sz="2400" b="1" dirty="0"/>
              <a:t>Layer 7) Interoperability: </a:t>
            </a:r>
            <a:r>
              <a:rPr lang="en-US" sz="2400" i="1" dirty="0" err="1"/>
              <a:t>Libvirt</a:t>
            </a:r>
            <a:r>
              <a:rPr lang="en-US" sz="2400" i="1" dirty="0"/>
              <a:t>, </a:t>
            </a:r>
            <a:r>
              <a:rPr lang="en-US" sz="2400" i="1" dirty="0" err="1"/>
              <a:t>Libcloud</a:t>
            </a:r>
            <a:r>
              <a:rPr lang="en-US" sz="2400" i="1" dirty="0"/>
              <a:t>, </a:t>
            </a:r>
            <a:r>
              <a:rPr lang="en-US" sz="2400" i="1" dirty="0" err="1"/>
              <a:t>JClouds</a:t>
            </a:r>
            <a:r>
              <a:rPr lang="en-US" sz="2400" i="1" dirty="0"/>
              <a:t>, TOSCA, OCCI, CDMI, Whirr, Saga, Genesis</a:t>
            </a:r>
            <a:endParaRPr lang="en-US" sz="2400" dirty="0"/>
          </a:p>
          <a:p>
            <a:r>
              <a:rPr lang="en-US" sz="2400" dirty="0"/>
              <a:t>This layer has both standards and interoperability libraries for services, compute, virtualization and storage. </a:t>
            </a:r>
            <a:r>
              <a:rPr lang="en-US" sz="2400" dirty="0" err="1"/>
              <a:t>Libvirt</a:t>
            </a:r>
            <a:r>
              <a:rPr lang="en-US" sz="2400" dirty="0"/>
              <a:t> provides common interfaces at the hypervisor level while </a:t>
            </a:r>
            <a:r>
              <a:rPr lang="en-US" sz="2400" dirty="0" err="1"/>
              <a:t>Libcloud</a:t>
            </a:r>
            <a:r>
              <a:rPr lang="en-US" sz="2400" dirty="0"/>
              <a:t> and </a:t>
            </a:r>
            <a:r>
              <a:rPr lang="en-US" sz="2400" dirty="0" err="1"/>
              <a:t>JClouds</a:t>
            </a:r>
            <a:r>
              <a:rPr lang="en-US" sz="2400" dirty="0"/>
              <a:t> provide this at the higher cloud provider level. TOSCA is an interesting </a:t>
            </a:r>
            <a:r>
              <a:rPr lang="en-US" sz="2400" dirty="0" err="1"/>
              <a:t>DevOps</a:t>
            </a:r>
            <a:r>
              <a:rPr lang="en-US" sz="2400" dirty="0"/>
              <a:t> standard specifying the type of system managed by </a:t>
            </a:r>
            <a:r>
              <a:rPr lang="en-US" sz="2400" dirty="0" err="1"/>
              <a:t>OpenStack</a:t>
            </a:r>
            <a:r>
              <a:rPr lang="en-US" sz="2400" dirty="0"/>
              <a:t> Heat. OCCI and CDMI provide cloud computing and storage interfaces respectively while Whirr provides cloud-neutral interfaces to services. Saga and Genesis come from HPC community and provide standards and their implementations for distributed computing and storage.</a:t>
            </a:r>
          </a:p>
        </p:txBody>
      </p:sp>
    </p:spTree>
    <p:extLst>
      <p:ext uri="{BB962C8B-B14F-4D97-AF65-F5344CB8AC3E}">
        <p14:creationId xmlns:p14="http://schemas.microsoft.com/office/powerpoint/2010/main" val="4128967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8 </a:t>
            </a:r>
          </a:p>
        </p:txBody>
      </p:sp>
      <p:sp>
        <p:nvSpPr>
          <p:cNvPr id="3" name="Content Placeholder 2"/>
          <p:cNvSpPr>
            <a:spLocks noGrp="1"/>
          </p:cNvSpPr>
          <p:nvPr>
            <p:ph idx="1"/>
          </p:nvPr>
        </p:nvSpPr>
        <p:spPr>
          <a:xfrm>
            <a:off x="-76200" y="609601"/>
            <a:ext cx="9144000" cy="5486400"/>
          </a:xfrm>
        </p:spPr>
        <p:txBody>
          <a:bodyPr>
            <a:normAutofit fontScale="77500" lnSpcReduction="20000"/>
          </a:bodyPr>
          <a:lstStyle/>
          <a:p>
            <a:r>
              <a:rPr lang="en-US" sz="2400" b="1" dirty="0"/>
              <a:t>Layer 8) File systems:</a:t>
            </a:r>
            <a:r>
              <a:rPr lang="en-US" sz="2400" b="1" i="1" dirty="0"/>
              <a:t> </a:t>
            </a:r>
            <a:r>
              <a:rPr lang="en-US" sz="2400" i="1" dirty="0"/>
              <a:t>HDFS, Swift, Amazon S3, Azure Blob, Google Cloud Storage, Haystack, f4, Cinder, </a:t>
            </a:r>
            <a:r>
              <a:rPr lang="en-US" sz="2400" i="1" dirty="0" err="1"/>
              <a:t>Ceph</a:t>
            </a:r>
            <a:r>
              <a:rPr lang="en-US" sz="2400" i="1" dirty="0"/>
              <a:t>, FUSE, </a:t>
            </a:r>
            <a:r>
              <a:rPr lang="en-US" sz="2400" i="1" dirty="0" err="1"/>
              <a:t>Gluster</a:t>
            </a:r>
            <a:r>
              <a:rPr lang="en-US" sz="2400" i="1" dirty="0"/>
              <a:t>, </a:t>
            </a:r>
            <a:r>
              <a:rPr lang="en-US" sz="2400" i="1" dirty="0" err="1"/>
              <a:t>Lustre</a:t>
            </a:r>
            <a:r>
              <a:rPr lang="en-US" sz="2400" i="1" dirty="0"/>
              <a:t>, GPFS, GFFS</a:t>
            </a:r>
            <a:endParaRPr lang="en-US" sz="2400" dirty="0"/>
          </a:p>
          <a:p>
            <a:r>
              <a:rPr lang="en-US" sz="2400" dirty="0"/>
              <a:t>One will use files in most applications but the details may not be visible to the user. Maybe you interact with data at layer of a data management system like </a:t>
            </a:r>
            <a:r>
              <a:rPr lang="en-US" sz="2400" dirty="0" err="1"/>
              <a:t>iRODS</a:t>
            </a:r>
            <a:r>
              <a:rPr lang="en-US" sz="2400" dirty="0"/>
              <a:t> or an Object store (</a:t>
            </a:r>
            <a:r>
              <a:rPr lang="en-US" sz="2400" dirty="0" err="1"/>
              <a:t>OpenStack</a:t>
            </a:r>
            <a:r>
              <a:rPr lang="en-US" sz="2400" dirty="0"/>
              <a:t> Swift or Amazon S3). Most science applications are organized around files; commercial systems at a higher layer. For example originally Facebook directly used a basic distributed file systems (NFS) to store images but in Haystack replaced this with a customized object store which was refined in f4 to accommodate variations in image usage with “cold”, “warm” and “hot” data. HDFS realizes the goal of bring computing to data and has a distributed data store on the same nodes that perform computing; it underlies the Apache Hadoop ecosystem. </a:t>
            </a:r>
            <a:r>
              <a:rPr lang="en-US" sz="2400" dirty="0" err="1"/>
              <a:t>Openstack</a:t>
            </a:r>
            <a:r>
              <a:rPr lang="en-US" sz="2400" dirty="0"/>
              <a:t> Cinder implements the Block store used in Amazon Elastic Block Storage EBS, Azure Files and Google Persistent Storage. This is analogous to disks accessed directly on a traditional non-cloud environment whereas Swift, Amazon S3, Azure Blob and Google Cloud Storage implement backend object stores. </a:t>
            </a:r>
            <a:r>
              <a:rPr lang="en-US" sz="2400" dirty="0" err="1"/>
              <a:t>Lustre</a:t>
            </a:r>
            <a:r>
              <a:rPr lang="en-US" sz="2400" dirty="0"/>
              <a:t> is a major HPC shared cluster file system with </a:t>
            </a:r>
            <a:r>
              <a:rPr lang="en-US" sz="2400" dirty="0" err="1"/>
              <a:t>Gluster</a:t>
            </a:r>
            <a:r>
              <a:rPr lang="en-US" sz="2400" dirty="0"/>
              <a:t> as an alternative. FUSE is a user level file system used by </a:t>
            </a:r>
            <a:r>
              <a:rPr lang="en-US" sz="2400" dirty="0" err="1"/>
              <a:t>Gluster</a:t>
            </a:r>
            <a:r>
              <a:rPr lang="en-US" sz="2400" dirty="0"/>
              <a:t>. </a:t>
            </a:r>
            <a:r>
              <a:rPr lang="en-US" sz="2400" dirty="0" err="1"/>
              <a:t>Ceph</a:t>
            </a:r>
            <a:r>
              <a:rPr lang="en-US" sz="2400" dirty="0"/>
              <a:t> is a distributed file system that projects object, block, and file storage paradigms to the user. GPFS or Global Parallel File System is a IBM parallel file system optimized to support MPI-IO and other high intensity parallel I/O scenarios. GFFS or Global Federated File System comes from Genesis II (layer 7) and provides a uniform view of a set of distributed file systems.</a:t>
            </a:r>
          </a:p>
          <a:p>
            <a:endParaRPr lang="en-US" sz="2400" dirty="0"/>
          </a:p>
        </p:txBody>
      </p:sp>
    </p:spTree>
    <p:extLst>
      <p:ext uri="{BB962C8B-B14F-4D97-AF65-F5344CB8AC3E}">
        <p14:creationId xmlns:p14="http://schemas.microsoft.com/office/powerpoint/2010/main" val="240215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9 </a:t>
            </a:r>
          </a:p>
        </p:txBody>
      </p:sp>
      <p:sp>
        <p:nvSpPr>
          <p:cNvPr id="3" name="Content Placeholder 2"/>
          <p:cNvSpPr>
            <a:spLocks noGrp="1"/>
          </p:cNvSpPr>
          <p:nvPr>
            <p:ph idx="1"/>
          </p:nvPr>
        </p:nvSpPr>
        <p:spPr>
          <a:xfrm>
            <a:off x="-22245" y="533400"/>
            <a:ext cx="9144000" cy="5457305"/>
          </a:xfrm>
        </p:spPr>
        <p:txBody>
          <a:bodyPr>
            <a:normAutofit fontScale="85000" lnSpcReduction="10000"/>
          </a:bodyPr>
          <a:lstStyle/>
          <a:p>
            <a:r>
              <a:rPr lang="en-US" sz="2400" b="1" dirty="0"/>
              <a:t>Layer 9) Cluster Resource Management: </a:t>
            </a:r>
            <a:r>
              <a:rPr lang="en-US" sz="2400" i="1" dirty="0" err="1"/>
              <a:t>Mesos</a:t>
            </a:r>
            <a:r>
              <a:rPr lang="en-US" sz="2400" i="1" dirty="0"/>
              <a:t>, Yarn, Helix, Llama, Google Omega, Facebook Corona, Celery, </a:t>
            </a:r>
            <a:r>
              <a:rPr lang="en-US" sz="2400" i="1" dirty="0" err="1"/>
              <a:t>HTCondor</a:t>
            </a:r>
            <a:r>
              <a:rPr lang="en-US" sz="2400" i="1" dirty="0"/>
              <a:t>, SGE, </a:t>
            </a:r>
            <a:r>
              <a:rPr lang="en-US" sz="2400" i="1" dirty="0" err="1"/>
              <a:t>OpenPBS</a:t>
            </a:r>
            <a:r>
              <a:rPr lang="en-US" sz="2400" i="1" dirty="0"/>
              <a:t>, Moab, </a:t>
            </a:r>
            <a:r>
              <a:rPr lang="en-US" sz="2400" i="1" dirty="0" err="1"/>
              <a:t>Slurm</a:t>
            </a:r>
            <a:r>
              <a:rPr lang="en-US" sz="2400" i="1" dirty="0"/>
              <a:t>, Torque, Globus Tools, Pilot Jobs</a:t>
            </a:r>
            <a:endParaRPr lang="en-US" sz="2400" dirty="0"/>
          </a:p>
          <a:p>
            <a:r>
              <a:rPr lang="en-US" sz="2400" dirty="0"/>
              <a:t>You will certainly need cluster management in your application although often this is provided by the system and not explicit to the user. Yarn from Hadoop is very popular while </a:t>
            </a:r>
            <a:r>
              <a:rPr lang="en-US" sz="2400" dirty="0" err="1"/>
              <a:t>Mesos</a:t>
            </a:r>
            <a:r>
              <a:rPr lang="en-US" sz="2400" dirty="0"/>
              <a:t> from UC Berkeley is similar to Yarn and is also well used. Apache Helix comes from LinkedIn for this area. Llama from </a:t>
            </a:r>
            <a:r>
              <a:rPr lang="en-US" sz="2400" dirty="0" err="1"/>
              <a:t>Cloudera</a:t>
            </a:r>
            <a:r>
              <a:rPr lang="en-US" sz="2400" dirty="0"/>
              <a:t> runs above Yarn and achieves lower latency by switching use of long lived processes. Google and Facebook certainly face job management at a staggering scale and Omega and Corona respectively are proprietary systems along the lines of Yarn and </a:t>
            </a:r>
            <a:r>
              <a:rPr lang="en-US" sz="2400" dirty="0" err="1"/>
              <a:t>Mesos</a:t>
            </a:r>
            <a:r>
              <a:rPr lang="en-US" sz="2400" dirty="0"/>
              <a:t>. Celery is built on </a:t>
            </a:r>
            <a:r>
              <a:rPr lang="en-US" sz="2400" dirty="0" err="1"/>
              <a:t>RabbitMQ</a:t>
            </a:r>
            <a:r>
              <a:rPr lang="en-US" sz="2400" dirty="0"/>
              <a:t> and supports the “master-worker” model in a similar fashion to Azure worker role with Azure queues.</a:t>
            </a:r>
          </a:p>
          <a:p>
            <a:r>
              <a:rPr lang="en-US" sz="2400" dirty="0" err="1"/>
              <a:t>Slurm</a:t>
            </a:r>
            <a:r>
              <a:rPr lang="en-US" sz="2400" dirty="0"/>
              <a:t> is a basic HPC system as are Moab, Torque, SGE, </a:t>
            </a:r>
            <a:r>
              <a:rPr lang="en-US" sz="2400" dirty="0" err="1"/>
              <a:t>OpenPBS</a:t>
            </a:r>
            <a:r>
              <a:rPr lang="en-US" sz="2400" dirty="0"/>
              <a:t> while Condor also well known for scheduling of Grid applications. Many systems are in fact collections of clusters as in data centers or grids. These require management and scheduling across many clusters; the latter is termed meta-scheduling. These are addressed by the Globus Toolkit and Pilot jobs which originated in the Grid computing community</a:t>
            </a:r>
          </a:p>
        </p:txBody>
      </p:sp>
    </p:spTree>
    <p:extLst>
      <p:ext uri="{BB962C8B-B14F-4D97-AF65-F5344CB8AC3E}">
        <p14:creationId xmlns:p14="http://schemas.microsoft.com/office/powerpoint/2010/main" val="1550856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10</a:t>
            </a:r>
          </a:p>
        </p:txBody>
      </p:sp>
      <p:sp>
        <p:nvSpPr>
          <p:cNvPr id="3" name="Content Placeholder 2"/>
          <p:cNvSpPr>
            <a:spLocks noGrp="1"/>
          </p:cNvSpPr>
          <p:nvPr>
            <p:ph idx="1"/>
          </p:nvPr>
        </p:nvSpPr>
        <p:spPr>
          <a:xfrm>
            <a:off x="-23553" y="609600"/>
            <a:ext cx="9144000" cy="5410200"/>
          </a:xfrm>
        </p:spPr>
        <p:txBody>
          <a:bodyPr>
            <a:normAutofit lnSpcReduction="10000"/>
          </a:bodyPr>
          <a:lstStyle/>
          <a:p>
            <a:r>
              <a:rPr lang="en-US" sz="2400" b="1" dirty="0"/>
              <a:t>Layer 10) Data Transport: </a:t>
            </a:r>
            <a:r>
              <a:rPr lang="en-US" sz="2400" i="1" dirty="0" err="1"/>
              <a:t>BitTorrent</a:t>
            </a:r>
            <a:r>
              <a:rPr lang="en-US" sz="2400" i="1" dirty="0"/>
              <a:t>, HTTP, FTP, SSH, Globus Online (</a:t>
            </a:r>
            <a:r>
              <a:rPr lang="en-US" sz="2400" i="1" dirty="0" err="1"/>
              <a:t>GridFTP</a:t>
            </a:r>
            <a:r>
              <a:rPr lang="en-US" sz="2400" i="1" dirty="0"/>
              <a:t>), Flume, </a:t>
            </a:r>
            <a:r>
              <a:rPr lang="en-US" sz="2400" i="1" dirty="0" err="1"/>
              <a:t>Sqoop</a:t>
            </a:r>
            <a:endParaRPr lang="en-US" sz="2400" dirty="0"/>
          </a:p>
          <a:p>
            <a:r>
              <a:rPr lang="en-US" sz="2400" dirty="0" err="1"/>
              <a:t>BitTorrent</a:t>
            </a:r>
            <a:r>
              <a:rPr lang="en-US" sz="2400" dirty="0"/>
              <a:t> was famous 10 years ago (2004) for accounting one third of all Internet traffic; this is dropped a factor of 10 in 2014 but still an important Peer to Peer (file sharing) protocol. Simple HTTP protocols are typically used for small data transfers while the largest one might even use the “</a:t>
            </a:r>
            <a:r>
              <a:rPr lang="en-US" sz="2400" dirty="0" err="1"/>
              <a:t>Fedex</a:t>
            </a:r>
            <a:r>
              <a:rPr lang="en-US" sz="2400" dirty="0"/>
              <a:t>/UPS” solution of transporting disks between sites. SSH and FTP are old well established Internet protocols underlying simple data transfer. Apache Flume is aimed at transporting log data and Apache </a:t>
            </a:r>
            <a:r>
              <a:rPr lang="en-US" sz="2400" dirty="0" err="1"/>
              <a:t>Sqoop</a:t>
            </a:r>
            <a:r>
              <a:rPr lang="en-US" sz="2400" dirty="0"/>
              <a:t> at interfacing distributed data to Hadoop.</a:t>
            </a:r>
          </a:p>
          <a:p>
            <a:r>
              <a:rPr lang="en-US" sz="2400" dirty="0"/>
              <a:t>Globus Online or </a:t>
            </a:r>
            <a:r>
              <a:rPr lang="en-US" sz="2400" dirty="0" err="1"/>
              <a:t>GridFTP</a:t>
            </a:r>
            <a:r>
              <a:rPr lang="en-US" sz="2400" dirty="0"/>
              <a:t> is dominant and successful system for the HPC community.</a:t>
            </a:r>
          </a:p>
          <a:p>
            <a:r>
              <a:rPr lang="en-US" sz="2400" dirty="0"/>
              <a:t>Data transport is often not highlighted as it runs under the covers but is often quoted as a major bottleneck.</a:t>
            </a:r>
          </a:p>
        </p:txBody>
      </p:sp>
    </p:spTree>
    <p:extLst>
      <p:ext uri="{BB962C8B-B14F-4D97-AF65-F5344CB8AC3E}">
        <p14:creationId xmlns:p14="http://schemas.microsoft.com/office/powerpoint/2010/main" val="1301507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11A </a:t>
            </a:r>
          </a:p>
        </p:txBody>
      </p:sp>
      <p:sp>
        <p:nvSpPr>
          <p:cNvPr id="3" name="Content Placeholder 2"/>
          <p:cNvSpPr>
            <a:spLocks noGrp="1"/>
          </p:cNvSpPr>
          <p:nvPr>
            <p:ph idx="1"/>
          </p:nvPr>
        </p:nvSpPr>
        <p:spPr>
          <a:xfrm>
            <a:off x="0" y="714895"/>
            <a:ext cx="9144000" cy="5228705"/>
          </a:xfrm>
        </p:spPr>
        <p:txBody>
          <a:bodyPr>
            <a:normAutofit fontScale="85000" lnSpcReduction="20000"/>
          </a:bodyPr>
          <a:lstStyle/>
          <a:p>
            <a:r>
              <a:rPr lang="en-US" sz="2400" b="1" dirty="0"/>
              <a:t>Layer 11A) File management: </a:t>
            </a:r>
            <a:r>
              <a:rPr lang="en-US" sz="2400" i="1" dirty="0" err="1"/>
              <a:t>iRODS</a:t>
            </a:r>
            <a:r>
              <a:rPr lang="en-US" sz="2400" i="1" dirty="0"/>
              <a:t>, </a:t>
            </a:r>
            <a:r>
              <a:rPr lang="en-US" sz="2400" i="1" dirty="0" err="1"/>
              <a:t>NetCDF</a:t>
            </a:r>
            <a:r>
              <a:rPr lang="en-US" sz="2400" i="1" dirty="0"/>
              <a:t>, CDF, HDF, </a:t>
            </a:r>
            <a:r>
              <a:rPr lang="en-US" sz="2400" i="1" dirty="0" err="1"/>
              <a:t>OPeNDAP</a:t>
            </a:r>
            <a:r>
              <a:rPr lang="en-US" sz="2400" i="1" dirty="0"/>
              <a:t>, FITS, </a:t>
            </a:r>
            <a:r>
              <a:rPr lang="en-US" sz="2400" i="1" dirty="0" err="1"/>
              <a:t>RCFile</a:t>
            </a:r>
            <a:r>
              <a:rPr lang="en-US" sz="2400" i="1" dirty="0"/>
              <a:t>, ORC, Parquet</a:t>
            </a:r>
            <a:endParaRPr lang="en-US" sz="2400" dirty="0"/>
          </a:p>
          <a:p>
            <a:r>
              <a:rPr lang="en-US" sz="2400" dirty="0"/>
              <a:t>The data management layer 11 is a critical area for nearly all applications as it captures areas of file, object, NoSQL and SQL data management. The many entries in area testify to variety of problems (graphs, tables, documents, objects) and importance of efficient solution. Just a little while ago, this area was dominated by SQL databases and file managers. We divide this layer into 3 subparts; management and data structures for file in 11A; the cloud NoSQL systems in 11B and the traditional SQL systems in layer 11C, which also includes the recent crop of </a:t>
            </a:r>
            <a:r>
              <a:rPr lang="en-US" sz="2400" dirty="0" err="1"/>
              <a:t>NewSQL</a:t>
            </a:r>
            <a:r>
              <a:rPr lang="en-US" sz="2400" dirty="0"/>
              <a:t> systems that overlap with layer 15A.</a:t>
            </a:r>
          </a:p>
          <a:p>
            <a:r>
              <a:rPr lang="en-US" sz="2400" dirty="0"/>
              <a:t>It is remarkable that the Apache stack does not address file management (as object stores are used instead of file systems) and the HPC system </a:t>
            </a:r>
            <a:r>
              <a:rPr lang="en-US" sz="2400" dirty="0" err="1"/>
              <a:t>iRODS</a:t>
            </a:r>
            <a:r>
              <a:rPr lang="en-US" sz="2400" dirty="0"/>
              <a:t> is major system to manage files and their metadata. This layer also includes important file (data) formats. </a:t>
            </a:r>
            <a:r>
              <a:rPr lang="en-US" sz="2400" dirty="0" err="1"/>
              <a:t>NetCDF</a:t>
            </a:r>
            <a:r>
              <a:rPr lang="en-US" sz="2400" dirty="0"/>
              <a:t> and CDF are old but still well used formats supporting array data, as is HDF or Hierarchical Data Format. The earth science domain uses </a:t>
            </a:r>
            <a:r>
              <a:rPr lang="en-US" sz="2400" dirty="0" err="1"/>
              <a:t>OPeNDAP</a:t>
            </a:r>
            <a:r>
              <a:rPr lang="en-US" sz="2400" dirty="0"/>
              <a:t> and the astronomers FITS. </a:t>
            </a:r>
          </a:p>
          <a:p>
            <a:r>
              <a:rPr lang="en-US" sz="2400" dirty="0" err="1"/>
              <a:t>RCFile</a:t>
            </a:r>
            <a:r>
              <a:rPr lang="en-US" sz="2400" dirty="0"/>
              <a:t> (Row Column File) and ORC are new formats introduced with Hive (layer 15A) while Parquet based on Google </a:t>
            </a:r>
            <a:r>
              <a:rPr lang="en-US" sz="2400" dirty="0" err="1"/>
              <a:t>Dremel</a:t>
            </a:r>
            <a:r>
              <a:rPr lang="en-US" sz="2400" dirty="0"/>
              <a:t> is used for column storage in many major systems in layers 14A and 15A.</a:t>
            </a:r>
          </a:p>
        </p:txBody>
      </p:sp>
    </p:spTree>
    <p:extLst>
      <p:ext uri="{BB962C8B-B14F-4D97-AF65-F5344CB8AC3E}">
        <p14:creationId xmlns:p14="http://schemas.microsoft.com/office/powerpoint/2010/main" val="2746737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11B </a:t>
            </a:r>
          </a:p>
        </p:txBody>
      </p:sp>
      <p:sp>
        <p:nvSpPr>
          <p:cNvPr id="3" name="Content Placeholder 2"/>
          <p:cNvSpPr>
            <a:spLocks noGrp="1"/>
          </p:cNvSpPr>
          <p:nvPr>
            <p:ph idx="1"/>
          </p:nvPr>
        </p:nvSpPr>
        <p:spPr>
          <a:xfrm>
            <a:off x="0" y="609600"/>
            <a:ext cx="9144000" cy="5257800"/>
          </a:xfrm>
        </p:spPr>
        <p:txBody>
          <a:bodyPr>
            <a:noAutofit/>
          </a:bodyPr>
          <a:lstStyle/>
          <a:p>
            <a:pPr>
              <a:spcBef>
                <a:spcPts val="0"/>
              </a:spcBef>
            </a:pPr>
            <a:r>
              <a:rPr lang="en-US" sz="1300" b="1" dirty="0"/>
              <a:t>Layer 11B) NoSQL: </a:t>
            </a:r>
            <a:r>
              <a:rPr lang="en-US" sz="1300" i="1" dirty="0" err="1"/>
              <a:t>Lucene</a:t>
            </a:r>
            <a:r>
              <a:rPr lang="en-US" sz="1300" i="1" dirty="0"/>
              <a:t>, </a:t>
            </a:r>
            <a:r>
              <a:rPr lang="en-US" sz="1300" i="1" dirty="0" err="1"/>
              <a:t>Solr</a:t>
            </a:r>
            <a:r>
              <a:rPr lang="en-US" sz="1300" i="1" dirty="0"/>
              <a:t>, </a:t>
            </a:r>
            <a:r>
              <a:rPr lang="en-US" sz="1300" i="1" dirty="0" err="1"/>
              <a:t>Solandra</a:t>
            </a:r>
            <a:r>
              <a:rPr lang="en-US" sz="1300" i="1" dirty="0"/>
              <a:t>, Voldemort, </a:t>
            </a:r>
            <a:r>
              <a:rPr lang="en-US" sz="1300" i="1" dirty="0" err="1"/>
              <a:t>Riak</a:t>
            </a:r>
            <a:r>
              <a:rPr lang="en-US" sz="1300" i="1" dirty="0"/>
              <a:t>, Berkeley DB, Azure Table, Amazon Dynamo, Google </a:t>
            </a:r>
            <a:r>
              <a:rPr lang="en-US" sz="1300" i="1" dirty="0" err="1"/>
              <a:t>DataStore</a:t>
            </a:r>
            <a:r>
              <a:rPr lang="en-US" sz="1300" i="1" dirty="0"/>
              <a:t>, </a:t>
            </a:r>
            <a:r>
              <a:rPr lang="en-US" sz="1300" i="1" dirty="0" err="1"/>
              <a:t>MongoDB</a:t>
            </a:r>
            <a:r>
              <a:rPr lang="en-US" sz="1300" i="1" dirty="0"/>
              <a:t>, Espresso, </a:t>
            </a:r>
            <a:r>
              <a:rPr lang="en-US" sz="1300" i="1" dirty="0" err="1"/>
              <a:t>CouchDB</a:t>
            </a:r>
            <a:r>
              <a:rPr lang="en-US" sz="1300" i="1" dirty="0"/>
              <a:t>, </a:t>
            </a:r>
            <a:r>
              <a:rPr lang="en-US" sz="1300" i="1" dirty="0" err="1"/>
              <a:t>Couchbase</a:t>
            </a:r>
            <a:r>
              <a:rPr lang="en-US" sz="1300" i="1" dirty="0"/>
              <a:t>, IBM </a:t>
            </a:r>
            <a:r>
              <a:rPr lang="en-US" sz="1300" i="1" dirty="0" err="1"/>
              <a:t>Cloudant</a:t>
            </a:r>
            <a:r>
              <a:rPr lang="en-US" sz="1300" i="1" dirty="0"/>
              <a:t>, </a:t>
            </a:r>
            <a:r>
              <a:rPr lang="en-US" sz="1300" i="1" dirty="0" err="1"/>
              <a:t>HBase</a:t>
            </a:r>
            <a:r>
              <a:rPr lang="en-US" sz="1300" i="1" dirty="0"/>
              <a:t>, Google </a:t>
            </a:r>
            <a:r>
              <a:rPr lang="en-US" sz="1300" i="1" dirty="0" err="1"/>
              <a:t>Bigtable</a:t>
            </a:r>
            <a:r>
              <a:rPr lang="en-US" sz="1300" i="1" dirty="0"/>
              <a:t>, Megastore and Spanner, </a:t>
            </a:r>
            <a:r>
              <a:rPr lang="en-US" sz="1300" i="1" dirty="0" err="1"/>
              <a:t>Accumulo</a:t>
            </a:r>
            <a:r>
              <a:rPr lang="en-US" sz="1300" i="1" dirty="0"/>
              <a:t>, Cassandra, RYA, </a:t>
            </a:r>
            <a:r>
              <a:rPr lang="en-US" sz="1300" i="1" dirty="0" err="1"/>
              <a:t>Sqrrl</a:t>
            </a:r>
            <a:r>
              <a:rPr lang="en-US" sz="1300" i="1" dirty="0"/>
              <a:t>, Neo4J, </a:t>
            </a:r>
            <a:r>
              <a:rPr lang="en-US" sz="1300" i="1" dirty="0" err="1"/>
              <a:t>Yarcdata</a:t>
            </a:r>
            <a:r>
              <a:rPr lang="en-US" sz="1300" i="1" dirty="0"/>
              <a:t>, </a:t>
            </a:r>
            <a:r>
              <a:rPr lang="en-US" sz="1300" i="1" dirty="0" err="1"/>
              <a:t>AllegroGraph</a:t>
            </a:r>
            <a:r>
              <a:rPr lang="en-US" sz="1300" i="1" dirty="0"/>
              <a:t>, Facebook Tao, </a:t>
            </a:r>
            <a:r>
              <a:rPr lang="en-US" sz="1300" i="1" dirty="0" err="1"/>
              <a:t>Titan:db</a:t>
            </a:r>
            <a:r>
              <a:rPr lang="en-US" sz="1300" i="1" dirty="0"/>
              <a:t>, Jena, Sesame </a:t>
            </a:r>
            <a:endParaRPr lang="en-US" sz="1300" dirty="0"/>
          </a:p>
          <a:p>
            <a:pPr>
              <a:spcBef>
                <a:spcPts val="0"/>
              </a:spcBef>
            </a:pPr>
            <a:r>
              <a:rPr lang="en-US" sz="1300" dirty="0"/>
              <a:t>NoSQL systems can be divided into six important styles: Tools, Key-value stores, Document-based stores, Column-based store, Graph-based stores and Triple stores. </a:t>
            </a:r>
          </a:p>
          <a:p>
            <a:pPr>
              <a:spcBef>
                <a:spcPts val="0"/>
              </a:spcBef>
            </a:pPr>
            <a:r>
              <a:rPr lang="en-US" sz="1300" b="1" dirty="0"/>
              <a:t>Tools</a:t>
            </a:r>
            <a:r>
              <a:rPr lang="en-US" sz="1300" dirty="0"/>
              <a:t> include Apache </a:t>
            </a:r>
            <a:r>
              <a:rPr lang="en-US" sz="1300" dirty="0" err="1"/>
              <a:t>Lucene</a:t>
            </a:r>
            <a:r>
              <a:rPr lang="en-US" sz="1300" dirty="0"/>
              <a:t> providing information-retrieval; Apache </a:t>
            </a:r>
            <a:r>
              <a:rPr lang="en-US" sz="1300" dirty="0" err="1"/>
              <a:t>Solr</a:t>
            </a:r>
            <a:r>
              <a:rPr lang="en-US" sz="1300" dirty="0"/>
              <a:t> uses </a:t>
            </a:r>
            <a:r>
              <a:rPr lang="en-US" sz="1300" dirty="0" err="1"/>
              <a:t>Lucene</a:t>
            </a:r>
            <a:r>
              <a:rPr lang="en-US" sz="1300" dirty="0"/>
              <a:t> to build a fast search engine while Apache </a:t>
            </a:r>
            <a:r>
              <a:rPr lang="en-US" sz="1300" dirty="0" err="1"/>
              <a:t>Solandra</a:t>
            </a:r>
            <a:r>
              <a:rPr lang="en-US" sz="1300" dirty="0"/>
              <a:t> adds Cassandra as a backend to </a:t>
            </a:r>
            <a:r>
              <a:rPr lang="en-US" sz="1300" dirty="0" err="1"/>
              <a:t>Solr</a:t>
            </a:r>
            <a:r>
              <a:rPr lang="en-US" sz="1300" dirty="0"/>
              <a:t>.</a:t>
            </a:r>
          </a:p>
          <a:p>
            <a:pPr>
              <a:spcBef>
                <a:spcPts val="0"/>
              </a:spcBef>
            </a:pPr>
            <a:r>
              <a:rPr lang="en-US" sz="1300" b="1" dirty="0"/>
              <a:t>Key-value stores</a:t>
            </a:r>
            <a:r>
              <a:rPr lang="en-US" sz="1300" dirty="0"/>
              <a:t> have a hash table of keys and values and include Voldemort from </a:t>
            </a:r>
            <a:r>
              <a:rPr lang="en-US" sz="1300" dirty="0" err="1"/>
              <a:t>LinkeIn</a:t>
            </a:r>
            <a:r>
              <a:rPr lang="en-US" sz="1300" dirty="0"/>
              <a:t>; </a:t>
            </a:r>
            <a:r>
              <a:rPr lang="en-US" sz="1300" dirty="0" err="1"/>
              <a:t>Riak</a:t>
            </a:r>
            <a:r>
              <a:rPr lang="en-US" sz="1300" dirty="0"/>
              <a:t> uses </a:t>
            </a:r>
            <a:r>
              <a:rPr lang="en-US" sz="1300" dirty="0" err="1"/>
              <a:t>Solr</a:t>
            </a:r>
            <a:r>
              <a:rPr lang="en-US" sz="1300" dirty="0"/>
              <a:t> for search and is based on Amazon Dynamo; Berkeley DB comes from Oracle; Azure Table, Amazon Dynamo, and Google </a:t>
            </a:r>
            <a:r>
              <a:rPr lang="en-US" sz="1300" dirty="0" err="1"/>
              <a:t>DataStore</a:t>
            </a:r>
            <a:r>
              <a:rPr lang="en-US" sz="1300" dirty="0"/>
              <a:t> are the dominant public cloud NoSQL key-value stores.</a:t>
            </a:r>
          </a:p>
          <a:p>
            <a:pPr>
              <a:spcBef>
                <a:spcPts val="0"/>
              </a:spcBef>
            </a:pPr>
            <a:r>
              <a:rPr lang="en-US" sz="1300" b="1" dirty="0"/>
              <a:t>Document-based stores</a:t>
            </a:r>
            <a:r>
              <a:rPr lang="en-US" sz="1300" dirty="0"/>
              <a:t> manage documents made up of tagged elements and include </a:t>
            </a:r>
            <a:r>
              <a:rPr lang="en-US" sz="1300" dirty="0" err="1"/>
              <a:t>MongoDB</a:t>
            </a:r>
            <a:r>
              <a:rPr lang="en-US" sz="1300" dirty="0"/>
              <a:t> which is best known system in this class. Espresso comes from LinkedIn and uses Helix (layer 9); Apache </a:t>
            </a:r>
            <a:r>
              <a:rPr lang="en-US" sz="1300" dirty="0" err="1"/>
              <a:t>CouchDB</a:t>
            </a:r>
            <a:r>
              <a:rPr lang="en-US" sz="1300" dirty="0"/>
              <a:t> has a variant </a:t>
            </a:r>
            <a:r>
              <a:rPr lang="en-US" sz="1300" dirty="0" err="1"/>
              <a:t>Couchbase</a:t>
            </a:r>
            <a:r>
              <a:rPr lang="en-US" sz="1300" dirty="0"/>
              <a:t> that adds caching (</a:t>
            </a:r>
            <a:r>
              <a:rPr lang="en-US" sz="1300" dirty="0" err="1"/>
              <a:t>memcached</a:t>
            </a:r>
            <a:r>
              <a:rPr lang="en-US" sz="1300" dirty="0"/>
              <a:t>) features; IBM </a:t>
            </a:r>
            <a:r>
              <a:rPr lang="en-US" sz="1300" dirty="0" err="1"/>
              <a:t>Cloudant</a:t>
            </a:r>
            <a:r>
              <a:rPr lang="en-US" sz="1300" dirty="0"/>
              <a:t> is a key part of IBM’s cloud offering.</a:t>
            </a:r>
          </a:p>
          <a:p>
            <a:pPr>
              <a:spcBef>
                <a:spcPts val="0"/>
              </a:spcBef>
            </a:pPr>
            <a:r>
              <a:rPr lang="en-US" sz="1300" b="1" dirty="0"/>
              <a:t>Column-based stores</a:t>
            </a:r>
            <a:r>
              <a:rPr lang="en-US" sz="1300" dirty="0"/>
              <a:t> have data elements that just contain data from one column as pioneered by Google </a:t>
            </a:r>
            <a:r>
              <a:rPr lang="en-US" sz="1300" dirty="0" err="1"/>
              <a:t>Bigtable</a:t>
            </a:r>
            <a:r>
              <a:rPr lang="en-US" sz="1300" dirty="0"/>
              <a:t> which inspires Apache </a:t>
            </a:r>
            <a:r>
              <a:rPr lang="en-US" sz="1300" dirty="0" err="1"/>
              <a:t>Hbase</a:t>
            </a:r>
            <a:r>
              <a:rPr lang="en-US" sz="1300" dirty="0"/>
              <a:t>; Google Megastore and Spanner build on </a:t>
            </a:r>
            <a:r>
              <a:rPr lang="en-US" sz="1300" dirty="0" err="1"/>
              <a:t>Bigtable</a:t>
            </a:r>
            <a:r>
              <a:rPr lang="en-US" sz="1300" dirty="0"/>
              <a:t> to provide capabilities that interpolate between NoSQL and SQL and can get scalability of NoSQL and ease of use of SQL; Apache Cassandra comes from Facebook; Apache </a:t>
            </a:r>
            <a:r>
              <a:rPr lang="en-US" sz="1300" dirty="0" err="1"/>
              <a:t>Accumulo</a:t>
            </a:r>
            <a:r>
              <a:rPr lang="en-US" sz="1300" dirty="0"/>
              <a:t> is also popular and RYA builds a triple store on top of it; </a:t>
            </a:r>
            <a:r>
              <a:rPr lang="en-US" sz="1300" dirty="0" err="1"/>
              <a:t>Sqrrl</a:t>
            </a:r>
            <a:r>
              <a:rPr lang="en-US" sz="1300" dirty="0"/>
              <a:t> is built on top of </a:t>
            </a:r>
            <a:r>
              <a:rPr lang="en-US" sz="1300" dirty="0" err="1"/>
              <a:t>Accumulo</a:t>
            </a:r>
            <a:r>
              <a:rPr lang="en-US" sz="1300" dirty="0"/>
              <a:t> to provide graph capabilities and security applications.  </a:t>
            </a:r>
          </a:p>
          <a:p>
            <a:pPr>
              <a:spcBef>
                <a:spcPts val="0"/>
              </a:spcBef>
            </a:pPr>
            <a:r>
              <a:rPr lang="en-US" sz="1300" b="1" dirty="0"/>
              <a:t>Graph-based Stores</a:t>
            </a:r>
            <a:r>
              <a:rPr lang="en-US" sz="1300" dirty="0"/>
              <a:t>: Neo4j is most popular graph database; </a:t>
            </a:r>
            <a:r>
              <a:rPr lang="en-US" sz="1300" dirty="0" err="1"/>
              <a:t>Yarcdata</a:t>
            </a:r>
            <a:r>
              <a:rPr lang="en-US" sz="1300" dirty="0"/>
              <a:t> </a:t>
            </a:r>
            <a:r>
              <a:rPr lang="en-US" sz="1300" dirty="0" err="1"/>
              <a:t>Urika</a:t>
            </a:r>
            <a:r>
              <a:rPr lang="en-US" sz="1300" dirty="0"/>
              <a:t> is supported by Cray shared memory machines and allows SPARQL queries as does </a:t>
            </a:r>
            <a:r>
              <a:rPr lang="en-US" sz="1300" dirty="0" err="1"/>
              <a:t>AllegroGraph</a:t>
            </a:r>
            <a:r>
              <a:rPr lang="en-US" sz="1300" dirty="0"/>
              <a:t>, which is written in Lisp and is integrated with </a:t>
            </a:r>
            <a:r>
              <a:rPr lang="en-US" sz="1300" dirty="0" err="1"/>
              <a:t>Solr</a:t>
            </a:r>
            <a:r>
              <a:rPr lang="en-US" sz="1300" dirty="0"/>
              <a:t> and </a:t>
            </a:r>
            <a:r>
              <a:rPr lang="en-US" sz="1300" dirty="0" err="1"/>
              <a:t>MongoDB</a:t>
            </a:r>
            <a:r>
              <a:rPr lang="en-US" sz="1300" dirty="0"/>
              <a:t>; Facebook TAO (The Associations and Objects) supports their specific problems with massive scaling;  </a:t>
            </a:r>
            <a:r>
              <a:rPr lang="en-US" sz="1300" dirty="0" err="1"/>
              <a:t>Titan:db</a:t>
            </a:r>
            <a:r>
              <a:rPr lang="en-US" sz="1300" dirty="0"/>
              <a:t> is an interesting graph database and integrates with Cassandra, </a:t>
            </a:r>
            <a:r>
              <a:rPr lang="en-US" sz="1300" dirty="0" err="1"/>
              <a:t>HBase</a:t>
            </a:r>
            <a:r>
              <a:rPr lang="en-US" sz="1300" dirty="0"/>
              <a:t>, </a:t>
            </a:r>
            <a:r>
              <a:rPr lang="en-US" sz="1300" dirty="0" err="1"/>
              <a:t>BerkeleyDB</a:t>
            </a:r>
            <a:r>
              <a:rPr lang="en-US" sz="1300" dirty="0"/>
              <a:t>, </a:t>
            </a:r>
            <a:r>
              <a:rPr lang="en-US" sz="1300" dirty="0" err="1"/>
              <a:t>TinkerPop</a:t>
            </a:r>
            <a:r>
              <a:rPr lang="en-US" sz="1300" dirty="0"/>
              <a:t> graph stack (layer 16), Hadoop (layer 14A), </a:t>
            </a:r>
            <a:r>
              <a:rPr lang="en-US" sz="1300" dirty="0" err="1"/>
              <a:t>ElasticSearch</a:t>
            </a:r>
            <a:r>
              <a:rPr lang="en-US" sz="1300" dirty="0"/>
              <a:t> (layer 16), </a:t>
            </a:r>
            <a:r>
              <a:rPr lang="en-US" sz="1300" dirty="0" err="1"/>
              <a:t>Solr</a:t>
            </a:r>
            <a:r>
              <a:rPr lang="en-US" sz="1300" dirty="0"/>
              <a:t> and </a:t>
            </a:r>
            <a:r>
              <a:rPr lang="en-US" sz="1300" dirty="0" err="1"/>
              <a:t>Lucene</a:t>
            </a:r>
            <a:r>
              <a:rPr lang="en-US" sz="1300" dirty="0"/>
              <a:t> (layer 11B) </a:t>
            </a:r>
          </a:p>
          <a:p>
            <a:pPr>
              <a:spcBef>
                <a:spcPts val="0"/>
              </a:spcBef>
            </a:pPr>
            <a:r>
              <a:rPr lang="en-US" sz="1300" b="1" dirty="0"/>
              <a:t>Triple stores</a:t>
            </a:r>
            <a:r>
              <a:rPr lang="en-US" sz="1300" dirty="0"/>
              <a:t>: The last category is a special case of the graph database specialized to the triples (typically resource, attribute and attribute value) that one gets in the RDF approach. Apache Jena and Sesame support storage and queries including those in SPARQL.</a:t>
            </a:r>
          </a:p>
        </p:txBody>
      </p:sp>
    </p:spTree>
    <p:extLst>
      <p:ext uri="{BB962C8B-B14F-4D97-AF65-F5344CB8AC3E}">
        <p14:creationId xmlns:p14="http://schemas.microsoft.com/office/powerpoint/2010/main" val="2992398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11C</a:t>
            </a:r>
          </a:p>
        </p:txBody>
      </p:sp>
      <p:sp>
        <p:nvSpPr>
          <p:cNvPr id="3" name="Content Placeholder 2"/>
          <p:cNvSpPr>
            <a:spLocks noGrp="1"/>
          </p:cNvSpPr>
          <p:nvPr>
            <p:ph idx="1"/>
          </p:nvPr>
        </p:nvSpPr>
        <p:spPr>
          <a:xfrm>
            <a:off x="0" y="714895"/>
            <a:ext cx="9144000" cy="5381105"/>
          </a:xfrm>
        </p:spPr>
        <p:txBody>
          <a:bodyPr>
            <a:normAutofit fontScale="77500" lnSpcReduction="20000"/>
          </a:bodyPr>
          <a:lstStyle/>
          <a:p>
            <a:r>
              <a:rPr lang="en-US" sz="2400" b="1" dirty="0"/>
              <a:t>Layer 11C) SQL/</a:t>
            </a:r>
            <a:r>
              <a:rPr lang="en-US" sz="2400" b="1" dirty="0" err="1"/>
              <a:t>NewSQL</a:t>
            </a:r>
            <a:r>
              <a:rPr lang="en-US" sz="2400" b="1" dirty="0"/>
              <a:t>: </a:t>
            </a:r>
            <a:r>
              <a:rPr lang="en-US" sz="2400" i="1" dirty="0"/>
              <a:t>Oracle, DB2, SQL Server, SQLite, MySQL, PostgreSQL, </a:t>
            </a:r>
            <a:r>
              <a:rPr lang="en-US" sz="2400" i="1" dirty="0" err="1"/>
              <a:t>Galera</a:t>
            </a:r>
            <a:r>
              <a:rPr lang="en-US" sz="2400" i="1" dirty="0"/>
              <a:t> Cluster, </a:t>
            </a:r>
            <a:r>
              <a:rPr lang="en-US" sz="2400" i="1" dirty="0" err="1"/>
              <a:t>SciDB</a:t>
            </a:r>
            <a:r>
              <a:rPr lang="en-US" sz="2400" i="1" dirty="0"/>
              <a:t>, </a:t>
            </a:r>
            <a:r>
              <a:rPr lang="en-US" sz="2400" i="1" dirty="0" err="1"/>
              <a:t>Rasdaman</a:t>
            </a:r>
            <a:r>
              <a:rPr lang="en-US" sz="2400" i="1" dirty="0"/>
              <a:t>, Apache Derby, Google Cloud SQL, Azure SQL, Amazon RDS, Google F1, IBM </a:t>
            </a:r>
            <a:r>
              <a:rPr lang="en-US" sz="2400" i="1" dirty="0" err="1"/>
              <a:t>dashDB</a:t>
            </a:r>
            <a:r>
              <a:rPr lang="en-US" sz="2400" i="1" dirty="0"/>
              <a:t>, N1QL, </a:t>
            </a:r>
            <a:r>
              <a:rPr lang="en-US" sz="2400" i="1" dirty="0" err="1"/>
              <a:t>BlinkDB</a:t>
            </a:r>
            <a:endParaRPr lang="en-US" sz="2400" dirty="0"/>
          </a:p>
          <a:p>
            <a:r>
              <a:rPr lang="en-US" sz="2400" dirty="0"/>
              <a:t>Layer 11C only lists a few of the traditional relational databases but includes the </a:t>
            </a:r>
            <a:r>
              <a:rPr lang="en-US" sz="2400" dirty="0" err="1"/>
              <a:t>NewSQL</a:t>
            </a:r>
            <a:r>
              <a:rPr lang="en-US" sz="2400" dirty="0"/>
              <a:t> area, which is also seen in systems at layer 15A. </a:t>
            </a:r>
            <a:r>
              <a:rPr lang="en-US" sz="2400" dirty="0" err="1"/>
              <a:t>NewSQL</a:t>
            </a:r>
            <a:r>
              <a:rPr lang="en-US" sz="2400" dirty="0"/>
              <a:t> combines a rigorous SQL interface with the scalability of MapReduce style infrastructure. Oracle, IBM DB2 and Microsoft SQL Server are of course major commercial databases but the amazing early discovery of cloud computing was that their architecture, optimized for transaction processing, was not the best for many cloud applications. Traditional databases are still used with Apache Derby, SQLite, MySQL, and PostgreSQL being important low-end open source systems. </a:t>
            </a:r>
            <a:r>
              <a:rPr lang="en-US" sz="2400" dirty="0" err="1"/>
              <a:t>Galera</a:t>
            </a:r>
            <a:r>
              <a:rPr lang="en-US" sz="2400" dirty="0"/>
              <a:t> Cluster is one of several examples of a replicated parallel database built on MySQL. </a:t>
            </a:r>
            <a:r>
              <a:rPr lang="en-US" sz="2400" dirty="0" err="1"/>
              <a:t>SciDB</a:t>
            </a:r>
            <a:r>
              <a:rPr lang="en-US" sz="2400" dirty="0"/>
              <a:t> and </a:t>
            </a:r>
            <a:r>
              <a:rPr lang="en-US" sz="2400" dirty="0" err="1"/>
              <a:t>Rasdaman</a:t>
            </a:r>
            <a:r>
              <a:rPr lang="en-US" sz="2400" dirty="0"/>
              <a:t> stress another idea; good support for the array data structures we introduced in layer 11A. Google Cloud SQL, Azure SQL, Amazon RDS, are the public cloud traditional SQL engines with Azure SQL building on Microsoft SQL server. N1QL illustrates an important trend and is designed to add SQL queries to the NoSQL system </a:t>
            </a:r>
            <a:r>
              <a:rPr lang="en-US" sz="2400" dirty="0" err="1"/>
              <a:t>Couchbase</a:t>
            </a:r>
            <a:r>
              <a:rPr lang="en-US" sz="2400" dirty="0"/>
              <a:t>. Google F1 illustrates the </a:t>
            </a:r>
            <a:r>
              <a:rPr lang="en-US" sz="2400" dirty="0" err="1"/>
              <a:t>NewSQL</a:t>
            </a:r>
            <a:r>
              <a:rPr lang="en-US" sz="2400" dirty="0"/>
              <a:t> concept building a quality SQL system on the Spanner system described in layer 11B.  IBM </a:t>
            </a:r>
            <a:r>
              <a:rPr lang="en-US" sz="2400" dirty="0" err="1"/>
              <a:t>dashDB</a:t>
            </a:r>
            <a:r>
              <a:rPr lang="en-US" sz="2400" dirty="0"/>
              <a:t> </a:t>
            </a:r>
            <a:r>
              <a:rPr lang="en-US" sz="2400" dirty="0" err="1"/>
              <a:t>similarily</a:t>
            </a:r>
            <a:r>
              <a:rPr lang="en-US" sz="2400" dirty="0"/>
              <a:t> offers warehouse capabilities built on top of the NoSQL </a:t>
            </a:r>
            <a:r>
              <a:rPr lang="en-US" sz="2400" dirty="0" err="1"/>
              <a:t>Cloudant</a:t>
            </a:r>
            <a:r>
              <a:rPr lang="en-US" sz="2400" dirty="0"/>
              <a:t> which is a derivative of </a:t>
            </a:r>
            <a:r>
              <a:rPr lang="en-US" sz="2400" dirty="0" err="1"/>
              <a:t>CouchDB</a:t>
            </a:r>
            <a:r>
              <a:rPr lang="en-US" sz="2400" dirty="0"/>
              <a:t> (again layer 11B). </a:t>
            </a:r>
            <a:r>
              <a:rPr lang="en-US" sz="2400" dirty="0" err="1"/>
              <a:t>BlinkDB</a:t>
            </a:r>
            <a:r>
              <a:rPr lang="en-US" sz="2400" dirty="0"/>
              <a:t> is a research database exploring sampling to speed up queries on large datasets.</a:t>
            </a:r>
          </a:p>
          <a:p>
            <a:endParaRPr lang="en-US" sz="2400" dirty="0"/>
          </a:p>
        </p:txBody>
      </p:sp>
    </p:spTree>
    <p:extLst>
      <p:ext uri="{BB962C8B-B14F-4D97-AF65-F5344CB8AC3E}">
        <p14:creationId xmlns:p14="http://schemas.microsoft.com/office/powerpoint/2010/main" val="1193073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12 </a:t>
            </a:r>
          </a:p>
        </p:txBody>
      </p:sp>
      <p:sp>
        <p:nvSpPr>
          <p:cNvPr id="3" name="Content Placeholder 2"/>
          <p:cNvSpPr>
            <a:spLocks noGrp="1"/>
          </p:cNvSpPr>
          <p:nvPr>
            <p:ph idx="1"/>
          </p:nvPr>
        </p:nvSpPr>
        <p:spPr>
          <a:xfrm>
            <a:off x="0" y="714895"/>
            <a:ext cx="9144000" cy="5228705"/>
          </a:xfrm>
        </p:spPr>
        <p:txBody>
          <a:bodyPr>
            <a:normAutofit fontScale="92500"/>
          </a:bodyPr>
          <a:lstStyle/>
          <a:p>
            <a:r>
              <a:rPr lang="en-US" sz="2400" b="1" dirty="0"/>
              <a:t>Layer 12) In-memory </a:t>
            </a:r>
            <a:r>
              <a:rPr lang="en-US" sz="2400" b="1" dirty="0" err="1"/>
              <a:t>databases&amp;caches</a:t>
            </a:r>
            <a:r>
              <a:rPr lang="en-US" sz="2400" b="1" dirty="0"/>
              <a:t>: </a:t>
            </a:r>
            <a:r>
              <a:rPr lang="en-US" sz="2400" i="1" dirty="0"/>
              <a:t>Gora, </a:t>
            </a:r>
            <a:r>
              <a:rPr lang="en-US" sz="2400" i="1" dirty="0" err="1"/>
              <a:t>Memcached</a:t>
            </a:r>
            <a:r>
              <a:rPr lang="en-US" sz="2400" i="1" dirty="0"/>
              <a:t>, </a:t>
            </a:r>
            <a:r>
              <a:rPr lang="en-US" sz="2400" i="1" dirty="0" err="1"/>
              <a:t>Redis</a:t>
            </a:r>
            <a:r>
              <a:rPr lang="en-US" sz="2400" i="1" dirty="0"/>
              <a:t>, </a:t>
            </a:r>
            <a:r>
              <a:rPr lang="en-US" sz="2400" i="1" dirty="0" err="1"/>
              <a:t>Hazelcast</a:t>
            </a:r>
            <a:r>
              <a:rPr lang="en-US" sz="2400" i="1" dirty="0"/>
              <a:t>, </a:t>
            </a:r>
            <a:r>
              <a:rPr lang="en-US" sz="2400" i="1" dirty="0" err="1"/>
              <a:t>Ehcache</a:t>
            </a:r>
            <a:r>
              <a:rPr lang="en-US" sz="2400" i="1" dirty="0"/>
              <a:t>, </a:t>
            </a:r>
            <a:r>
              <a:rPr lang="en-US" sz="2400" i="1" dirty="0" err="1"/>
              <a:t>Infinispan</a:t>
            </a:r>
            <a:r>
              <a:rPr lang="en-US" sz="2400" b="1" dirty="0"/>
              <a:t> / Object-relational mapping: </a:t>
            </a:r>
            <a:r>
              <a:rPr lang="en-US" sz="2400" i="1" dirty="0"/>
              <a:t>Hibernate, </a:t>
            </a:r>
            <a:r>
              <a:rPr lang="en-US" sz="2400" i="1" dirty="0" err="1"/>
              <a:t>OpenJPA</a:t>
            </a:r>
            <a:r>
              <a:rPr lang="en-US" sz="2400" i="1" dirty="0"/>
              <a:t>, </a:t>
            </a:r>
            <a:r>
              <a:rPr lang="en-US" sz="2400" i="1" dirty="0" err="1"/>
              <a:t>EclipseLink</a:t>
            </a:r>
            <a:r>
              <a:rPr lang="en-US" sz="2400" i="1" dirty="0"/>
              <a:t>, </a:t>
            </a:r>
            <a:r>
              <a:rPr lang="en-US" sz="2400" i="1" dirty="0" err="1"/>
              <a:t>DataNucleus</a:t>
            </a:r>
            <a:r>
              <a:rPr lang="en-US" sz="2400" i="1" dirty="0"/>
              <a:t>, ODBC/JDBC</a:t>
            </a:r>
            <a:r>
              <a:rPr lang="en-US" sz="2400" b="1" dirty="0"/>
              <a:t> / Extraction Tools: </a:t>
            </a:r>
            <a:r>
              <a:rPr lang="en-US" sz="2400" i="1" dirty="0"/>
              <a:t>UIMA, </a:t>
            </a:r>
            <a:r>
              <a:rPr lang="en-US" sz="2400" i="1" dirty="0" err="1"/>
              <a:t>Tika</a:t>
            </a:r>
            <a:br>
              <a:rPr lang="en-US" sz="2400" dirty="0"/>
            </a:br>
            <a:r>
              <a:rPr lang="en-US" sz="2400" dirty="0"/>
              <a:t>This layer represents another important area addressing several important capabilities. Firstly </a:t>
            </a:r>
            <a:r>
              <a:rPr lang="en-US" sz="2400" dirty="0" err="1"/>
              <a:t>Memcached</a:t>
            </a:r>
            <a:r>
              <a:rPr lang="en-US" sz="2400" dirty="0"/>
              <a:t> (best known and used by GAE), </a:t>
            </a:r>
            <a:r>
              <a:rPr lang="en-US" sz="2400" dirty="0" err="1"/>
              <a:t>Redis</a:t>
            </a:r>
            <a:r>
              <a:rPr lang="en-US" sz="2400" dirty="0"/>
              <a:t> (an in-memory key value store), </a:t>
            </a:r>
            <a:r>
              <a:rPr lang="en-US" sz="2400" dirty="0" err="1"/>
              <a:t>Hazelcast</a:t>
            </a:r>
            <a:r>
              <a:rPr lang="en-US" sz="2400" dirty="0"/>
              <a:t>, </a:t>
            </a:r>
            <a:r>
              <a:rPr lang="en-US" sz="2400" dirty="0" err="1"/>
              <a:t>Ehcache</a:t>
            </a:r>
            <a:r>
              <a:rPr lang="en-US" sz="2400" dirty="0"/>
              <a:t>, </a:t>
            </a:r>
            <a:r>
              <a:rPr lang="en-US" sz="2400" dirty="0" err="1"/>
              <a:t>Infinispan</a:t>
            </a:r>
            <a:r>
              <a:rPr lang="en-US" sz="2400" dirty="0"/>
              <a:t> enable caching to put as much processing as possible in memory. This is an important optimization with Gartner highlighting in several recent hype charts with In-Memory database management systems and Analytics. UIMA and </a:t>
            </a:r>
            <a:r>
              <a:rPr lang="en-US" sz="2400" dirty="0" err="1"/>
              <a:t>Tika</a:t>
            </a:r>
            <a:r>
              <a:rPr lang="en-US" sz="2400" dirty="0"/>
              <a:t> are conversion tools with former well known from its use by Jeopardy winning IBM Watson system. Gora supports generation of general object data structures from NoSQL. Hibernate, </a:t>
            </a:r>
            <a:r>
              <a:rPr lang="en-US" sz="2400" dirty="0" err="1"/>
              <a:t>OpenJPA</a:t>
            </a:r>
            <a:r>
              <a:rPr lang="en-US" sz="2400" dirty="0"/>
              <a:t>, </a:t>
            </a:r>
            <a:r>
              <a:rPr lang="en-US" sz="2400" dirty="0" err="1"/>
              <a:t>EclipseLink</a:t>
            </a:r>
            <a:r>
              <a:rPr lang="en-US" sz="2400" dirty="0"/>
              <a:t> and </a:t>
            </a:r>
            <a:r>
              <a:rPr lang="en-US" sz="2400" dirty="0" err="1"/>
              <a:t>DataNucleus</a:t>
            </a:r>
            <a:r>
              <a:rPr lang="en-US" sz="2400" dirty="0"/>
              <a:t> are tools for persisting Java in-memory data to relational databases.</a:t>
            </a:r>
          </a:p>
        </p:txBody>
      </p:sp>
    </p:spTree>
    <p:extLst>
      <p:ext uri="{BB962C8B-B14F-4D97-AF65-F5344CB8AC3E}">
        <p14:creationId xmlns:p14="http://schemas.microsoft.com/office/powerpoint/2010/main" val="722871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13-1 </a:t>
            </a:r>
          </a:p>
        </p:txBody>
      </p:sp>
      <p:sp>
        <p:nvSpPr>
          <p:cNvPr id="3" name="Content Placeholder 2"/>
          <p:cNvSpPr>
            <a:spLocks noGrp="1"/>
          </p:cNvSpPr>
          <p:nvPr>
            <p:ph idx="1"/>
          </p:nvPr>
        </p:nvSpPr>
        <p:spPr>
          <a:xfrm>
            <a:off x="0" y="714895"/>
            <a:ext cx="9144000" cy="5304905"/>
          </a:xfrm>
        </p:spPr>
        <p:txBody>
          <a:bodyPr>
            <a:normAutofit fontScale="85000" lnSpcReduction="20000"/>
          </a:bodyPr>
          <a:lstStyle/>
          <a:p>
            <a:r>
              <a:rPr lang="en-US" sz="2400" b="1" dirty="0"/>
              <a:t>Layer 13) Inter process communication Collectives, point-to-point, publish-subscribe, MPI:</a:t>
            </a:r>
            <a:r>
              <a:rPr lang="en-US" sz="2400" b="1" i="1" dirty="0"/>
              <a:t> </a:t>
            </a:r>
            <a:r>
              <a:rPr lang="en-US" sz="2400" i="1" dirty="0"/>
              <a:t>MPI, Harp, </a:t>
            </a:r>
            <a:r>
              <a:rPr lang="en-US" sz="2400" i="1" dirty="0" err="1"/>
              <a:t>Netty</a:t>
            </a:r>
            <a:r>
              <a:rPr lang="en-US" sz="2400" i="1" dirty="0"/>
              <a:t>, </a:t>
            </a:r>
            <a:r>
              <a:rPr lang="en-US" sz="2400" i="1" dirty="0" err="1"/>
              <a:t>ZeroMQ</a:t>
            </a:r>
            <a:r>
              <a:rPr lang="en-US" sz="2400" i="1" dirty="0"/>
              <a:t>, </a:t>
            </a:r>
            <a:r>
              <a:rPr lang="en-US" sz="2400" i="1" dirty="0" err="1"/>
              <a:t>ActiveMQ</a:t>
            </a:r>
            <a:r>
              <a:rPr lang="en-US" sz="2400" i="1" dirty="0"/>
              <a:t>, </a:t>
            </a:r>
            <a:r>
              <a:rPr lang="en-US" sz="2400" i="1" dirty="0" err="1"/>
              <a:t>RabbitMQ</a:t>
            </a:r>
            <a:r>
              <a:rPr lang="en-US" sz="2400" i="1" dirty="0"/>
              <a:t>, </a:t>
            </a:r>
            <a:r>
              <a:rPr lang="en-US" sz="2400" i="1" dirty="0" err="1"/>
              <a:t>NaradaBrokering</a:t>
            </a:r>
            <a:r>
              <a:rPr lang="en-US" sz="2400" i="1" dirty="0"/>
              <a:t>, </a:t>
            </a:r>
            <a:r>
              <a:rPr lang="en-US" sz="2400" i="1" dirty="0" err="1"/>
              <a:t>QPid</a:t>
            </a:r>
            <a:r>
              <a:rPr lang="en-US" sz="2400" i="1" dirty="0"/>
              <a:t>, Kafka, Kestrel, JMS, AMQP, Stomp, MQTT, Amazon SNS and Lambda, Google Pub Sub, Azure Queues and Event Hubs,</a:t>
            </a:r>
            <a:endParaRPr lang="en-US" sz="2400" dirty="0"/>
          </a:p>
          <a:p>
            <a:r>
              <a:rPr lang="en-US" sz="2400" dirty="0"/>
              <a:t>This layer describes the different communication models used by the systems in layers 14 and 15) below. One has communication between the processes in parallel computing and communication between data sources and filters. There are important trade-offs between performance, fault tolerance, and flexibility. There are also differences that depend on application structure and hardware. MPI from the HPC domain, has very high performance and has been optimized for different network structures while its use is well understood across a broad range of parallel algorithms. Data is streamed between nodes (ports) with latencies that can be as low as a microsecond. This contrasts with disk access with latencies of 10 milliseconds and event brokers of around a millisecond corresponding to the significant software supporting messaging systems. Hadoop uses disks to store data in between map and reduce stages, which removes synchronization overheads and gives excellent fault tolerance at cost of highest latency. Harp brings MPI performance to Hadoop with a plugin. </a:t>
            </a:r>
          </a:p>
        </p:txBody>
      </p:sp>
    </p:spTree>
    <p:extLst>
      <p:ext uri="{BB962C8B-B14F-4D97-AF65-F5344CB8AC3E}">
        <p14:creationId xmlns:p14="http://schemas.microsoft.com/office/powerpoint/2010/main" val="869166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13-2 </a:t>
            </a:r>
          </a:p>
        </p:txBody>
      </p:sp>
      <p:sp>
        <p:nvSpPr>
          <p:cNvPr id="3" name="Content Placeholder 2"/>
          <p:cNvSpPr>
            <a:spLocks noGrp="1"/>
          </p:cNvSpPr>
          <p:nvPr>
            <p:ph idx="1"/>
          </p:nvPr>
        </p:nvSpPr>
        <p:spPr>
          <a:xfrm>
            <a:off x="0" y="714895"/>
            <a:ext cx="9144000" cy="5304905"/>
          </a:xfrm>
        </p:spPr>
        <p:txBody>
          <a:bodyPr>
            <a:normAutofit fontScale="77500" lnSpcReduction="20000"/>
          </a:bodyPr>
          <a:lstStyle/>
          <a:p>
            <a:r>
              <a:rPr lang="en-US" sz="2400" dirty="0"/>
              <a:t>There are several excellent publish-subscribe messaging systems that support publishers posting messages to named topics and subscribers requesting notification of arrival of messages at topics. The systems differ in message protocols, API, richness of topic naming and fault tolerance including message delivery guarantees. Apache has Kafka from LinkedIn with strong fault tolerance, </a:t>
            </a:r>
            <a:r>
              <a:rPr lang="en-US" sz="2400" dirty="0" err="1"/>
              <a:t>ActiveMQ</a:t>
            </a:r>
            <a:r>
              <a:rPr lang="en-US" sz="2400" dirty="0"/>
              <a:t> and </a:t>
            </a:r>
            <a:r>
              <a:rPr lang="en-US" sz="2400" dirty="0" err="1"/>
              <a:t>QPid</a:t>
            </a:r>
            <a:r>
              <a:rPr lang="en-US" sz="2400" dirty="0"/>
              <a:t>. </a:t>
            </a:r>
            <a:r>
              <a:rPr lang="en-US" sz="2400" dirty="0" err="1"/>
              <a:t>RabbitMQ</a:t>
            </a:r>
            <a:r>
              <a:rPr lang="en-US" sz="2400" dirty="0"/>
              <a:t> and </a:t>
            </a:r>
            <a:r>
              <a:rPr lang="en-US" sz="2400" dirty="0" err="1"/>
              <a:t>NaradaBrokering</a:t>
            </a:r>
            <a:r>
              <a:rPr lang="en-US" sz="2400" dirty="0"/>
              <a:t> have similar good performance to </a:t>
            </a:r>
            <a:r>
              <a:rPr lang="en-US" sz="2400" dirty="0" err="1"/>
              <a:t>ActiveMQ</a:t>
            </a:r>
            <a:r>
              <a:rPr lang="en-US" sz="2400" dirty="0"/>
              <a:t>. Kestrel from Twitter is simple and fast while </a:t>
            </a:r>
            <a:r>
              <a:rPr lang="en-US" sz="2400" dirty="0" err="1"/>
              <a:t>Netty</a:t>
            </a:r>
            <a:r>
              <a:rPr lang="en-US" sz="2400" dirty="0"/>
              <a:t> is built around Java NIO and can support protocols like UDP which are useful for messaging with media streams as well as HTTP. </a:t>
            </a:r>
            <a:r>
              <a:rPr lang="en-US" sz="2400" dirty="0" err="1"/>
              <a:t>ZeroMQ</a:t>
            </a:r>
            <a:r>
              <a:rPr lang="en-US" sz="2400" dirty="0"/>
              <a:t> provides fast inter-process communication with software multicast. Message queuing is well supported in commercial clouds but with different software environments; Amazon Simple Notification Service, Google Pub-Sub, Azure queues or service-bus queues. Amazon offers a new event based computing model Lambda while Azure has Event Hubs built on the service bus to support Azure streaming analytics in layer 14B. </a:t>
            </a:r>
          </a:p>
          <a:p>
            <a:r>
              <a:rPr lang="en-US" sz="2400" dirty="0"/>
              <a:t>There are important messaging standards supported by many of these systems. JMS or Java Message Service is a software API that does not specify message nature. AMQP (Advanced Message Queuing Protocol) is best known message protocol while STOMP (Simple Text Oriented Messaging Protocol) is a particularly simple and HTTP in style without supporting topics. MQTT (Message Queue Telemetry Transport) comes from the Internet of Things domain and could grow in importance for machine to machine communication.</a:t>
            </a:r>
          </a:p>
          <a:p>
            <a:endParaRPr lang="en-US" sz="2400" dirty="0"/>
          </a:p>
        </p:txBody>
      </p:sp>
    </p:spTree>
    <p:extLst>
      <p:ext uri="{BB962C8B-B14F-4D97-AF65-F5344CB8AC3E}">
        <p14:creationId xmlns:p14="http://schemas.microsoft.com/office/powerpoint/2010/main" val="2556218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465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i="1">
              <a:solidFill>
                <a:srgbClr val="000000"/>
              </a:solidFill>
            </a:endParaRPr>
          </a:p>
        </p:txBody>
      </p:sp>
      <p:grpSp>
        <p:nvGrpSpPr>
          <p:cNvPr id="40" name="Group 39"/>
          <p:cNvGrpSpPr/>
          <p:nvPr/>
        </p:nvGrpSpPr>
        <p:grpSpPr>
          <a:xfrm>
            <a:off x="0" y="97255"/>
            <a:ext cx="9071252" cy="6442789"/>
            <a:chOff x="0" y="97255"/>
            <a:chExt cx="9071252" cy="6442789"/>
          </a:xfrm>
        </p:grpSpPr>
        <p:grpSp>
          <p:nvGrpSpPr>
            <p:cNvPr id="41" name="Group 40"/>
            <p:cNvGrpSpPr/>
            <p:nvPr/>
          </p:nvGrpSpPr>
          <p:grpSpPr>
            <a:xfrm>
              <a:off x="0" y="97255"/>
              <a:ext cx="9043639" cy="6442789"/>
              <a:chOff x="0" y="147132"/>
              <a:chExt cx="9043639" cy="6442789"/>
            </a:xfrm>
          </p:grpSpPr>
          <p:sp>
            <p:nvSpPr>
              <p:cNvPr id="43" name="Oval 42"/>
              <p:cNvSpPr/>
              <p:nvPr/>
            </p:nvSpPr>
            <p:spPr>
              <a:xfrm>
                <a:off x="4203354" y="433642"/>
                <a:ext cx="2127230" cy="5294212"/>
              </a:xfrm>
              <a:prstGeom prst="ellipse">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D7D31">
                        <a:lumMod val="50000"/>
                      </a:srgbClr>
                    </a:solidFill>
                    <a:effectLst/>
                    <a:uLnTx/>
                    <a:uFillTx/>
                    <a:latin typeface="Calibri" panose="020F0502020204030204"/>
                    <a:ea typeface="+mn-ea"/>
                    <a:cs typeface="+mn-cs"/>
                  </a:rPr>
                  <a:t>HPC-ABDS </a:t>
                </a:r>
                <a:r>
                  <a:rPr kumimoji="0" lang="en-US" sz="1800" b="1" i="0" u="none" strike="noStrike" kern="0" cap="none" spc="0" normalizeH="0" baseline="0" noProof="0" dirty="0" err="1">
                    <a:ln>
                      <a:noFill/>
                    </a:ln>
                    <a:solidFill>
                      <a:srgbClr val="ED7D31">
                        <a:lumMod val="50000"/>
                      </a:srgbClr>
                    </a:solidFill>
                    <a:effectLst/>
                    <a:uLnTx/>
                    <a:uFillTx/>
                    <a:latin typeface="Calibri" panose="020F0502020204030204"/>
                    <a:ea typeface="+mn-ea"/>
                    <a:cs typeface="+mn-cs"/>
                  </a:rPr>
                  <a:t>IntegratedSoftware</a:t>
                </a:r>
                <a:endParaRPr kumimoji="0" lang="en-US" sz="1800" b="0" i="0" u="none" strike="noStrike" kern="0" cap="none" spc="0" normalizeH="0" baseline="0" noProof="0" dirty="0">
                  <a:ln>
                    <a:noFill/>
                  </a:ln>
                  <a:solidFill>
                    <a:srgbClr val="ED7D31">
                      <a:lumMod val="50000"/>
                    </a:srgbClr>
                  </a:solidFill>
                  <a:effectLst/>
                  <a:uLnTx/>
                  <a:uFillTx/>
                  <a:latin typeface="Calibri" panose="020F0502020204030204"/>
                  <a:ea typeface="+mn-ea"/>
                  <a:cs typeface="+mn-cs"/>
                </a:endParaRPr>
              </a:p>
            </p:txBody>
          </p:sp>
          <p:sp>
            <p:nvSpPr>
              <p:cNvPr id="44" name="TextBox 43"/>
              <p:cNvSpPr txBox="1"/>
              <p:nvPr/>
            </p:nvSpPr>
            <p:spPr>
              <a:xfrm>
                <a:off x="0" y="147132"/>
                <a:ext cx="9043639" cy="644278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ea typeface="+mn-ea"/>
                    <a:cs typeface="Arial" panose="020B0604020202020204" pitchFamily="34" charset="0"/>
                  </a:rPr>
                  <a:t>	         </a:t>
                </a:r>
                <a:r>
                  <a:rPr kumimoji="0" lang="en-US" sz="2000" b="1" i="0" u="none" strike="noStrike" kern="0" cap="none" spc="0" normalizeH="0" baseline="0" noProof="0" dirty="0">
                    <a:ln>
                      <a:noFill/>
                    </a:ln>
                    <a:solidFill>
                      <a:srgbClr val="ED7D31">
                        <a:lumMod val="50000"/>
                      </a:srgbClr>
                    </a:solidFill>
                    <a:effectLst/>
                    <a:uLnTx/>
                    <a:uFillTx/>
                    <a:ea typeface="+mn-ea"/>
                    <a:cs typeface="Arial" panose="020B0604020202020204" pitchFamily="34" charset="0"/>
                  </a:rPr>
                  <a:t>Big Data ABDS	         </a:t>
                </a:r>
                <a:r>
                  <a:rPr kumimoji="0" lang="en-US" sz="2000" b="1" i="0" u="none" strike="noStrike" kern="0" cap="none" spc="0" normalizeH="0" baseline="0" noProof="0" dirty="0" err="1">
                    <a:ln>
                      <a:noFill/>
                    </a:ln>
                    <a:solidFill>
                      <a:srgbClr val="ED7D31">
                        <a:lumMod val="50000"/>
                      </a:srgbClr>
                    </a:solidFill>
                    <a:effectLst/>
                    <a:uLnTx/>
                    <a:uFillTx/>
                    <a:ea typeface="+mn-ea"/>
                    <a:cs typeface="Arial" panose="020B0604020202020204" pitchFamily="34" charset="0"/>
                  </a:rPr>
                  <a:t>HPCCloud</a:t>
                </a:r>
                <a:r>
                  <a:rPr kumimoji="0" lang="en-US" sz="2000" b="1" i="0" u="none" strike="noStrike" kern="0" cap="none" spc="0" normalizeH="0" baseline="0" noProof="0" dirty="0">
                    <a:ln>
                      <a:noFill/>
                    </a:ln>
                    <a:solidFill>
                      <a:srgbClr val="ED7D31">
                        <a:lumMod val="50000"/>
                      </a:srgbClr>
                    </a:solidFill>
                    <a:effectLst/>
                    <a:uLnTx/>
                    <a:uFillTx/>
                    <a:ea typeface="+mn-ea"/>
                    <a:cs typeface="Arial" panose="020B0604020202020204" pitchFamily="34" charset="0"/>
                  </a:rPr>
                  <a:t> 3.0         HPC, Cluster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17. Orchestration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Beam, Crunch,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Tez</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Cloud Dataflow		  Kepler, Pegasus,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Taverna</a:t>
                </a:r>
                <a:endParaRPr kumimoji="0" lang="en-US" sz="1600" b="1" i="0" u="none" strike="noStrike" kern="0" cap="none" spc="0" normalizeH="0" baseline="0" noProof="0" dirty="0">
                  <a:ln>
                    <a:noFill/>
                  </a:ln>
                  <a:solidFill>
                    <a:prstClr val="black"/>
                  </a:solidFill>
                  <a:effectLst/>
                  <a:uLnTx/>
                  <a:uFillTx/>
                  <a:latin typeface="Calibri" panose="020F0502020204030204"/>
                  <a:ea typeface="+mn-ea"/>
                </a:endParaRPr>
              </a:p>
              <a:p>
                <a:pPr marL="0" marR="0" lvl="0" indent="0" defTabSz="914400" eaLnBrk="1" fontAlgn="auto" latinLnBrk="0" hangingPunct="1">
                  <a:lnSpc>
                    <a:spcPts val="8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16. Libraries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MLlib</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/Mahout,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TensorFlow</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CNTK, R, Python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ScaLAPACK</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PETSc</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Matlab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15A. High Level Programming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Pig, Hive, Drill			   Domain-specific Languages</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15B. Platform as a Service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App Engine,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BlueMix</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Elastic Beanstalk		     XSEDE Software Stack</a:t>
                </a:r>
                <a:b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b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Languages</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Java, Erlang, Scala, Clojure, SQL, SPARQL, Python	           Fortran, C/C++, Python</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14B. Streaming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Storm, Kafka, Kinesis</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13,14A. Parallel Runtime</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Hadoop, MapReduce			         MPI/</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OpenMP</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OpenCL</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2. Coordination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Zookeeper</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12. Caching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Memcached</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11. Data Management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Hbase,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Accumulo</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Neo4J, MySQL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iRODS</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10. Data Transfer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Sqoop</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GridFTP</a:t>
                </a:r>
                <a:endParaRPr kumimoji="0" lang="en-US" sz="1600" b="1" i="0" u="none" strike="noStrike" kern="0" cap="none" spc="0" normalizeH="0" baseline="0" noProof="0" dirty="0">
                  <a:ln>
                    <a:noFill/>
                  </a:ln>
                  <a:solidFill>
                    <a:prstClr val="black"/>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9. Scheduling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Yarn,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Mesos</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Slurm</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8. File Systems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HDFS, Object Stores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Lustre</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1, 11A Formats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Thrift,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Protobuf</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FITS, HDF</a:t>
                </a: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5. </a:t>
                </a:r>
                <a:r>
                  <a:rPr kumimoji="0" lang="en-US" sz="1600" b="1" i="0" u="none" strike="noStrike" kern="0" cap="none" spc="0" normalizeH="0" baseline="0" noProof="0" dirty="0" err="1">
                    <a:ln>
                      <a:noFill/>
                    </a:ln>
                    <a:solidFill>
                      <a:srgbClr val="ED7D31">
                        <a:lumMod val="50000"/>
                      </a:srgbClr>
                    </a:solidFill>
                    <a:effectLst/>
                    <a:uLnTx/>
                    <a:uFillTx/>
                    <a:latin typeface="Calibri" panose="020F0502020204030204"/>
                    <a:ea typeface="+mn-ea"/>
                  </a:rPr>
                  <a:t>IaaS</a:t>
                </a: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OpenStack</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Docker</a:t>
                </a:r>
                <a:r>
                  <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rPr>
                  <a:t>				</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Linux, Bare-metal, SR-IOV</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ED7D31">
                      <a:lumMod val="50000"/>
                    </a:srgbClr>
                  </a:solidFill>
                  <a:effectLst/>
                  <a:uLnTx/>
                  <a:uFillTx/>
                  <a:latin typeface="Calibri" panose="020F0502020204030204"/>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D7D31">
                        <a:lumMod val="50000"/>
                      </a:srgbClr>
                    </a:solidFill>
                    <a:effectLst/>
                    <a:uLnTx/>
                    <a:uFillTx/>
                    <a:latin typeface="Calibri" panose="020F0502020204030204"/>
                    <a:ea typeface="+mn-ea"/>
                  </a:rPr>
                  <a:t>Infrastructure	CLOUDS	                               Clouds and/or HPC             SUPERCOMPUTERS</a:t>
                </a:r>
              </a:p>
            </p:txBody>
          </p:sp>
          <p:cxnSp>
            <p:nvCxnSpPr>
              <p:cNvPr id="45" name="Straight Arrow Connector 44"/>
              <p:cNvCxnSpPr/>
              <p:nvPr/>
            </p:nvCxnSpPr>
            <p:spPr>
              <a:xfrm>
                <a:off x="3766134" y="2672420"/>
                <a:ext cx="437220" cy="0"/>
              </a:xfrm>
              <a:prstGeom prst="straightConnector1">
                <a:avLst/>
              </a:prstGeom>
              <a:noFill/>
              <a:ln w="19050" cap="flat" cmpd="sng" algn="ctr">
                <a:solidFill>
                  <a:sysClr val="windowText" lastClr="000000"/>
                </a:solidFill>
                <a:prstDash val="solid"/>
                <a:miter lim="800000"/>
                <a:tailEnd type="triangle"/>
              </a:ln>
              <a:effectLst/>
            </p:spPr>
          </p:cxnSp>
          <p:cxnSp>
            <p:nvCxnSpPr>
              <p:cNvPr id="46" name="Straight Arrow Connector 45"/>
              <p:cNvCxnSpPr/>
              <p:nvPr/>
            </p:nvCxnSpPr>
            <p:spPr>
              <a:xfrm>
                <a:off x="2875032" y="3288380"/>
                <a:ext cx="1260240" cy="0"/>
              </a:xfrm>
              <a:prstGeom prst="straightConnector1">
                <a:avLst/>
              </a:prstGeom>
              <a:noFill/>
              <a:ln w="19050" cap="flat" cmpd="sng" algn="ctr">
                <a:solidFill>
                  <a:sysClr val="windowText" lastClr="000000"/>
                </a:solidFill>
                <a:prstDash val="solid"/>
                <a:miter lim="800000"/>
                <a:tailEnd type="triangle"/>
              </a:ln>
              <a:effectLst/>
            </p:spPr>
          </p:cxnSp>
          <p:cxnSp>
            <p:nvCxnSpPr>
              <p:cNvPr id="47" name="Straight Arrow Connector 46"/>
              <p:cNvCxnSpPr/>
              <p:nvPr/>
            </p:nvCxnSpPr>
            <p:spPr>
              <a:xfrm flipV="1">
                <a:off x="3032244" y="3521297"/>
                <a:ext cx="1131218" cy="2983"/>
              </a:xfrm>
              <a:prstGeom prst="straightConnector1">
                <a:avLst/>
              </a:prstGeom>
              <a:noFill/>
              <a:ln w="19050" cap="flat" cmpd="sng" algn="ctr">
                <a:solidFill>
                  <a:sysClr val="windowText" lastClr="000000"/>
                </a:solidFill>
                <a:prstDash val="solid"/>
                <a:miter lim="800000"/>
                <a:tailEnd type="triangle"/>
              </a:ln>
              <a:effectLst/>
            </p:spPr>
          </p:cxnSp>
          <p:cxnSp>
            <p:nvCxnSpPr>
              <p:cNvPr id="48" name="Straight Arrow Connector 47"/>
              <p:cNvCxnSpPr/>
              <p:nvPr/>
            </p:nvCxnSpPr>
            <p:spPr>
              <a:xfrm flipV="1">
                <a:off x="2914327" y="996969"/>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49" name="Straight Arrow Connector 48"/>
              <p:cNvCxnSpPr/>
              <p:nvPr/>
            </p:nvCxnSpPr>
            <p:spPr>
              <a:xfrm flipH="1" flipV="1">
                <a:off x="5883553" y="867574"/>
                <a:ext cx="573517" cy="0"/>
              </a:xfrm>
              <a:prstGeom prst="straightConnector1">
                <a:avLst/>
              </a:prstGeom>
              <a:noFill/>
              <a:ln w="19050" cap="flat" cmpd="sng" algn="ctr">
                <a:solidFill>
                  <a:sysClr val="windowText" lastClr="000000"/>
                </a:solidFill>
                <a:prstDash val="solid"/>
                <a:miter lim="800000"/>
                <a:tailEnd type="triangle"/>
              </a:ln>
              <a:effectLst/>
            </p:spPr>
          </p:cxnSp>
          <p:cxnSp>
            <p:nvCxnSpPr>
              <p:cNvPr id="50" name="Straight Arrow Connector 49"/>
              <p:cNvCxnSpPr/>
              <p:nvPr/>
            </p:nvCxnSpPr>
            <p:spPr>
              <a:xfrm>
                <a:off x="3974488" y="1601581"/>
                <a:ext cx="311272" cy="1739"/>
              </a:xfrm>
              <a:prstGeom prst="straightConnector1">
                <a:avLst/>
              </a:prstGeom>
              <a:noFill/>
              <a:ln w="19050" cap="flat" cmpd="sng" algn="ctr">
                <a:solidFill>
                  <a:sysClr val="windowText" lastClr="000000"/>
                </a:solidFill>
                <a:prstDash val="solid"/>
                <a:miter lim="800000"/>
                <a:tailEnd type="triangle"/>
              </a:ln>
              <a:effectLst/>
            </p:spPr>
          </p:cxnSp>
          <p:cxnSp>
            <p:nvCxnSpPr>
              <p:cNvPr id="51" name="Straight Arrow Connector 50"/>
              <p:cNvCxnSpPr/>
              <p:nvPr/>
            </p:nvCxnSpPr>
            <p:spPr>
              <a:xfrm flipH="1">
                <a:off x="6185617" y="1593863"/>
                <a:ext cx="289934" cy="1"/>
              </a:xfrm>
              <a:prstGeom prst="straightConnector1">
                <a:avLst/>
              </a:prstGeom>
              <a:noFill/>
              <a:ln w="19050" cap="flat" cmpd="sng" algn="ctr">
                <a:solidFill>
                  <a:sysClr val="windowText" lastClr="000000"/>
                </a:solidFill>
                <a:prstDash val="solid"/>
                <a:miter lim="800000"/>
                <a:tailEnd type="triangle"/>
              </a:ln>
              <a:effectLst/>
            </p:spPr>
          </p:cxnSp>
          <p:cxnSp>
            <p:nvCxnSpPr>
              <p:cNvPr id="52" name="Straight Arrow Connector 51"/>
              <p:cNvCxnSpPr/>
              <p:nvPr/>
            </p:nvCxnSpPr>
            <p:spPr>
              <a:xfrm>
                <a:off x="2897806" y="1333192"/>
                <a:ext cx="1554592" cy="0"/>
              </a:xfrm>
              <a:prstGeom prst="straightConnector1">
                <a:avLst/>
              </a:prstGeom>
              <a:noFill/>
              <a:ln w="19050" cap="flat" cmpd="sng" algn="ctr">
                <a:solidFill>
                  <a:sysClr val="windowText" lastClr="000000"/>
                </a:solidFill>
                <a:prstDash val="solid"/>
                <a:miter lim="800000"/>
                <a:tailEnd type="triangle"/>
              </a:ln>
              <a:effectLst/>
            </p:spPr>
          </p:cxnSp>
          <p:cxnSp>
            <p:nvCxnSpPr>
              <p:cNvPr id="53" name="Straight Arrow Connector 52"/>
              <p:cNvCxnSpPr/>
              <p:nvPr/>
            </p:nvCxnSpPr>
            <p:spPr>
              <a:xfrm flipH="1">
                <a:off x="6029545" y="1199378"/>
                <a:ext cx="410474" cy="0"/>
              </a:xfrm>
              <a:prstGeom prst="straightConnector1">
                <a:avLst/>
              </a:prstGeom>
              <a:noFill/>
              <a:ln w="19050" cap="flat" cmpd="sng" algn="ctr">
                <a:solidFill>
                  <a:sysClr val="windowText" lastClr="000000"/>
                </a:solidFill>
                <a:prstDash val="solid"/>
                <a:miter lim="800000"/>
                <a:tailEnd type="triangle"/>
              </a:ln>
              <a:effectLst/>
            </p:spPr>
          </p:cxnSp>
          <p:cxnSp>
            <p:nvCxnSpPr>
              <p:cNvPr id="54" name="Straight Arrow Connector 53"/>
              <p:cNvCxnSpPr/>
              <p:nvPr/>
            </p:nvCxnSpPr>
            <p:spPr>
              <a:xfrm flipV="1">
                <a:off x="2480644" y="2443501"/>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55" name="Straight Arrow Connector 54"/>
              <p:cNvCxnSpPr/>
              <p:nvPr/>
            </p:nvCxnSpPr>
            <p:spPr>
              <a:xfrm flipH="1">
                <a:off x="6301942" y="2335877"/>
                <a:ext cx="664500" cy="0"/>
              </a:xfrm>
              <a:prstGeom prst="straightConnector1">
                <a:avLst/>
              </a:prstGeom>
              <a:noFill/>
              <a:ln w="19050" cap="flat" cmpd="sng" algn="ctr">
                <a:solidFill>
                  <a:sysClr val="windowText" lastClr="000000"/>
                </a:solidFill>
                <a:prstDash val="solid"/>
                <a:miter lim="800000"/>
                <a:tailEnd type="triangle"/>
              </a:ln>
              <a:effectLst/>
            </p:spPr>
          </p:cxnSp>
          <p:cxnSp>
            <p:nvCxnSpPr>
              <p:cNvPr id="56" name="Straight Arrow Connector 55"/>
              <p:cNvCxnSpPr/>
              <p:nvPr/>
            </p:nvCxnSpPr>
            <p:spPr>
              <a:xfrm>
                <a:off x="2629920" y="2089434"/>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57" name="Straight Arrow Connector 56"/>
              <p:cNvCxnSpPr/>
              <p:nvPr/>
            </p:nvCxnSpPr>
            <p:spPr>
              <a:xfrm flipH="1" flipV="1">
                <a:off x="6241167" y="1945420"/>
                <a:ext cx="397702" cy="0"/>
              </a:xfrm>
              <a:prstGeom prst="straightConnector1">
                <a:avLst/>
              </a:prstGeom>
              <a:noFill/>
              <a:ln w="19050" cap="flat" cmpd="sng" algn="ctr">
                <a:solidFill>
                  <a:sysClr val="windowText" lastClr="000000"/>
                </a:solidFill>
                <a:prstDash val="solid"/>
                <a:miter lim="800000"/>
                <a:tailEnd type="triangle"/>
              </a:ln>
              <a:effectLst/>
            </p:spPr>
          </p:cxnSp>
          <p:cxnSp>
            <p:nvCxnSpPr>
              <p:cNvPr id="58" name="Straight Arrow Connector 57"/>
              <p:cNvCxnSpPr/>
              <p:nvPr/>
            </p:nvCxnSpPr>
            <p:spPr>
              <a:xfrm>
                <a:off x="4076377" y="2917747"/>
                <a:ext cx="573400" cy="0"/>
              </a:xfrm>
              <a:prstGeom prst="straightConnector1">
                <a:avLst/>
              </a:prstGeom>
              <a:noFill/>
              <a:ln w="19050" cap="flat" cmpd="sng" algn="ctr">
                <a:solidFill>
                  <a:sysClr val="windowText" lastClr="000000"/>
                </a:solidFill>
                <a:prstDash val="solid"/>
                <a:miter lim="800000"/>
                <a:tailEnd type="triangle"/>
              </a:ln>
              <a:effectLst/>
            </p:spPr>
          </p:cxnSp>
          <p:cxnSp>
            <p:nvCxnSpPr>
              <p:cNvPr id="59" name="Straight Arrow Connector 58"/>
              <p:cNvCxnSpPr/>
              <p:nvPr/>
            </p:nvCxnSpPr>
            <p:spPr>
              <a:xfrm flipH="1">
                <a:off x="6377694" y="2917747"/>
                <a:ext cx="410576" cy="0"/>
              </a:xfrm>
              <a:prstGeom prst="straightConnector1">
                <a:avLst/>
              </a:prstGeom>
              <a:noFill/>
              <a:ln w="19050" cap="flat" cmpd="sng" algn="ctr">
                <a:solidFill>
                  <a:sysClr val="windowText" lastClr="000000"/>
                </a:solidFill>
                <a:prstDash val="solid"/>
                <a:miter lim="800000"/>
                <a:tailEnd type="triangle"/>
              </a:ln>
              <a:effectLst/>
            </p:spPr>
          </p:cxnSp>
          <p:cxnSp>
            <p:nvCxnSpPr>
              <p:cNvPr id="60" name="Straight Arrow Connector 59"/>
              <p:cNvCxnSpPr/>
              <p:nvPr/>
            </p:nvCxnSpPr>
            <p:spPr>
              <a:xfrm>
                <a:off x="4844375" y="3891496"/>
                <a:ext cx="343697" cy="0"/>
              </a:xfrm>
              <a:prstGeom prst="straightConnector1">
                <a:avLst/>
              </a:prstGeom>
              <a:noFill/>
              <a:ln w="19050" cap="flat" cmpd="sng" algn="ctr">
                <a:solidFill>
                  <a:sysClr val="windowText" lastClr="000000"/>
                </a:solidFill>
                <a:prstDash val="solid"/>
                <a:miter lim="800000"/>
                <a:tailEnd type="triangle"/>
              </a:ln>
              <a:effectLst/>
            </p:spPr>
          </p:cxnSp>
          <p:cxnSp>
            <p:nvCxnSpPr>
              <p:cNvPr id="61" name="Straight Arrow Connector 60"/>
              <p:cNvCxnSpPr/>
              <p:nvPr/>
            </p:nvCxnSpPr>
            <p:spPr>
              <a:xfrm flipH="1">
                <a:off x="6324004" y="3891496"/>
                <a:ext cx="928532" cy="0"/>
              </a:xfrm>
              <a:prstGeom prst="straightConnector1">
                <a:avLst/>
              </a:prstGeom>
              <a:noFill/>
              <a:ln w="19050" cap="flat" cmpd="sng" algn="ctr">
                <a:solidFill>
                  <a:sysClr val="windowText" lastClr="000000"/>
                </a:solidFill>
                <a:prstDash val="solid"/>
                <a:miter lim="800000"/>
                <a:tailEnd type="triangle"/>
              </a:ln>
              <a:effectLst/>
            </p:spPr>
          </p:cxnSp>
          <p:cxnSp>
            <p:nvCxnSpPr>
              <p:cNvPr id="62" name="Straight Arrow Connector 61"/>
              <p:cNvCxnSpPr/>
              <p:nvPr/>
            </p:nvCxnSpPr>
            <p:spPr>
              <a:xfrm flipV="1">
                <a:off x="2629920" y="4124014"/>
                <a:ext cx="1654628" cy="0"/>
              </a:xfrm>
              <a:prstGeom prst="straightConnector1">
                <a:avLst/>
              </a:prstGeom>
              <a:noFill/>
              <a:ln w="19050" cap="flat" cmpd="sng" algn="ctr">
                <a:solidFill>
                  <a:sysClr val="windowText" lastClr="000000"/>
                </a:solidFill>
                <a:prstDash val="solid"/>
                <a:miter lim="800000"/>
                <a:tailEnd type="triangle"/>
              </a:ln>
              <a:effectLst/>
            </p:spPr>
          </p:cxnSp>
          <p:cxnSp>
            <p:nvCxnSpPr>
              <p:cNvPr id="63" name="Straight Arrow Connector 62"/>
              <p:cNvCxnSpPr/>
              <p:nvPr/>
            </p:nvCxnSpPr>
            <p:spPr>
              <a:xfrm flipH="1">
                <a:off x="6234190" y="4124014"/>
                <a:ext cx="1054561" cy="0"/>
              </a:xfrm>
              <a:prstGeom prst="straightConnector1">
                <a:avLst/>
              </a:prstGeom>
              <a:noFill/>
              <a:ln w="19050" cap="flat" cmpd="sng" algn="ctr">
                <a:solidFill>
                  <a:sysClr val="windowText" lastClr="000000"/>
                </a:solidFill>
                <a:prstDash val="solid"/>
                <a:miter lim="800000"/>
                <a:tailEnd type="triangle"/>
              </a:ln>
              <a:effectLst/>
            </p:spPr>
          </p:cxnSp>
          <p:cxnSp>
            <p:nvCxnSpPr>
              <p:cNvPr id="64" name="Straight Arrow Connector 63"/>
              <p:cNvCxnSpPr/>
              <p:nvPr/>
            </p:nvCxnSpPr>
            <p:spPr>
              <a:xfrm>
                <a:off x="3032244" y="4474426"/>
                <a:ext cx="1044133" cy="0"/>
              </a:xfrm>
              <a:prstGeom prst="straightConnector1">
                <a:avLst/>
              </a:prstGeom>
              <a:noFill/>
              <a:ln w="19050" cap="flat" cmpd="sng" algn="ctr">
                <a:solidFill>
                  <a:sysClr val="windowText" lastClr="000000"/>
                </a:solidFill>
                <a:prstDash val="solid"/>
                <a:miter lim="800000"/>
                <a:tailEnd type="triangle"/>
              </a:ln>
              <a:effectLst/>
            </p:spPr>
          </p:cxnSp>
          <p:cxnSp>
            <p:nvCxnSpPr>
              <p:cNvPr id="65" name="Straight Arrow Connector 64"/>
              <p:cNvCxnSpPr/>
              <p:nvPr/>
            </p:nvCxnSpPr>
            <p:spPr>
              <a:xfrm flipH="1">
                <a:off x="6167137" y="4474426"/>
                <a:ext cx="1121614" cy="0"/>
              </a:xfrm>
              <a:prstGeom prst="straightConnector1">
                <a:avLst/>
              </a:prstGeom>
              <a:noFill/>
              <a:ln w="19050" cap="flat" cmpd="sng" algn="ctr">
                <a:solidFill>
                  <a:sysClr val="windowText" lastClr="000000"/>
                </a:solidFill>
                <a:prstDash val="solid"/>
                <a:miter lim="800000"/>
                <a:tailEnd type="triangle"/>
              </a:ln>
              <a:effectLst/>
            </p:spPr>
          </p:cxnSp>
          <p:cxnSp>
            <p:nvCxnSpPr>
              <p:cNvPr id="66" name="Straight Arrow Connector 65"/>
              <p:cNvCxnSpPr/>
              <p:nvPr/>
            </p:nvCxnSpPr>
            <p:spPr>
              <a:xfrm>
                <a:off x="3670106" y="4874644"/>
                <a:ext cx="765266" cy="0"/>
              </a:xfrm>
              <a:prstGeom prst="straightConnector1">
                <a:avLst/>
              </a:prstGeom>
              <a:noFill/>
              <a:ln w="19050" cap="flat" cmpd="sng" algn="ctr">
                <a:solidFill>
                  <a:sysClr val="windowText" lastClr="000000"/>
                </a:solidFill>
                <a:prstDash val="solid"/>
                <a:miter lim="800000"/>
                <a:tailEnd type="triangle"/>
              </a:ln>
              <a:effectLst/>
            </p:spPr>
          </p:cxnSp>
          <p:cxnSp>
            <p:nvCxnSpPr>
              <p:cNvPr id="67" name="Straight Arrow Connector 66"/>
              <p:cNvCxnSpPr/>
              <p:nvPr/>
            </p:nvCxnSpPr>
            <p:spPr>
              <a:xfrm flipH="1">
                <a:off x="6029545" y="4881323"/>
                <a:ext cx="1259206" cy="0"/>
              </a:xfrm>
              <a:prstGeom prst="straightConnector1">
                <a:avLst/>
              </a:prstGeom>
              <a:noFill/>
              <a:ln w="19050" cap="flat" cmpd="sng" algn="ctr">
                <a:solidFill>
                  <a:sysClr val="windowText" lastClr="000000"/>
                </a:solidFill>
                <a:prstDash val="solid"/>
                <a:miter lim="800000"/>
                <a:tailEnd type="triangle"/>
              </a:ln>
              <a:effectLst/>
            </p:spPr>
          </p:cxnSp>
          <p:cxnSp>
            <p:nvCxnSpPr>
              <p:cNvPr id="68" name="Straight Arrow Connector 67"/>
              <p:cNvCxnSpPr/>
              <p:nvPr/>
            </p:nvCxnSpPr>
            <p:spPr>
              <a:xfrm flipV="1">
                <a:off x="2817311" y="5726991"/>
                <a:ext cx="2198913" cy="0"/>
              </a:xfrm>
              <a:prstGeom prst="straightConnector1">
                <a:avLst/>
              </a:prstGeom>
              <a:noFill/>
              <a:ln w="19050" cap="flat" cmpd="sng" algn="ctr">
                <a:solidFill>
                  <a:sysClr val="windowText" lastClr="000000"/>
                </a:solidFill>
                <a:prstDash val="solid"/>
                <a:miter lim="800000"/>
                <a:tailEnd type="triangle"/>
              </a:ln>
              <a:effectLst/>
            </p:spPr>
          </p:cxnSp>
          <p:cxnSp>
            <p:nvCxnSpPr>
              <p:cNvPr id="69" name="Straight Arrow Connector 68"/>
              <p:cNvCxnSpPr/>
              <p:nvPr/>
            </p:nvCxnSpPr>
            <p:spPr>
              <a:xfrm flipH="1">
                <a:off x="5562279" y="5717815"/>
                <a:ext cx="877740" cy="0"/>
              </a:xfrm>
              <a:prstGeom prst="straightConnector1">
                <a:avLst/>
              </a:prstGeom>
              <a:noFill/>
              <a:ln w="19050" cap="flat" cmpd="sng" algn="ctr">
                <a:solidFill>
                  <a:sysClr val="windowText" lastClr="000000"/>
                </a:solidFill>
                <a:prstDash val="solid"/>
                <a:miter lim="800000"/>
                <a:tailEnd type="triangle"/>
              </a:ln>
              <a:effectLst/>
            </p:spPr>
          </p:cxnSp>
          <p:cxnSp>
            <p:nvCxnSpPr>
              <p:cNvPr id="70" name="Straight Arrow Connector 69"/>
              <p:cNvCxnSpPr/>
              <p:nvPr/>
            </p:nvCxnSpPr>
            <p:spPr>
              <a:xfrm>
                <a:off x="3391443" y="5207430"/>
                <a:ext cx="1200260" cy="0"/>
              </a:xfrm>
              <a:prstGeom prst="straightConnector1">
                <a:avLst/>
              </a:prstGeom>
              <a:noFill/>
              <a:ln w="19050" cap="flat" cmpd="sng" algn="ctr">
                <a:solidFill>
                  <a:sysClr val="windowText" lastClr="000000"/>
                </a:solidFill>
                <a:prstDash val="solid"/>
                <a:miter lim="800000"/>
                <a:tailEnd type="triangle"/>
              </a:ln>
              <a:effectLst/>
            </p:spPr>
          </p:cxnSp>
          <p:cxnSp>
            <p:nvCxnSpPr>
              <p:cNvPr id="71" name="Straight Arrow Connector 70"/>
              <p:cNvCxnSpPr/>
              <p:nvPr/>
            </p:nvCxnSpPr>
            <p:spPr>
              <a:xfrm flipH="1">
                <a:off x="5911179" y="5207430"/>
                <a:ext cx="871622" cy="0"/>
              </a:xfrm>
              <a:prstGeom prst="straightConnector1">
                <a:avLst/>
              </a:prstGeom>
              <a:noFill/>
              <a:ln w="19050" cap="flat" cmpd="sng" algn="ctr">
                <a:solidFill>
                  <a:sysClr val="windowText" lastClr="000000"/>
                </a:solidFill>
                <a:prstDash val="solid"/>
                <a:miter lim="800000"/>
                <a:tailEnd type="triangle"/>
              </a:ln>
              <a:effectLst/>
            </p:spPr>
          </p:cxnSp>
        </p:grpSp>
        <p:sp>
          <p:nvSpPr>
            <p:cNvPr id="42" name="TextBox 41"/>
            <p:cNvSpPr txBox="1"/>
            <p:nvPr/>
          </p:nvSpPr>
          <p:spPr>
            <a:xfrm>
              <a:off x="6808132" y="2940147"/>
              <a:ext cx="2263120"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rPr>
                <a:t>CUDA, </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rPr>
                <a:t>Exascale</a:t>
              </a:r>
              <a:r>
                <a:rPr kumimoji="0" lang="en-US" sz="1600" b="1" i="0" u="none" strike="noStrike" kern="0" cap="none" spc="0" normalizeH="0" baseline="0" noProof="0" dirty="0">
                  <a:ln>
                    <a:noFill/>
                  </a:ln>
                  <a:solidFill>
                    <a:prstClr val="black"/>
                  </a:solidFill>
                  <a:effectLst/>
                  <a:uLnTx/>
                  <a:uFillTx/>
                  <a:latin typeface="Calibri" panose="020F0502020204030204"/>
                  <a:ea typeface="+mn-ea"/>
                </a:rPr>
                <a:t> Runtime</a:t>
              </a:r>
            </a:p>
          </p:txBody>
        </p:sp>
      </p:grpSp>
    </p:spTree>
    <p:extLst>
      <p:ext uri="{BB962C8B-B14F-4D97-AF65-F5344CB8AC3E}">
        <p14:creationId xmlns:p14="http://schemas.microsoft.com/office/powerpoint/2010/main" val="3864707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14A </a:t>
            </a:r>
          </a:p>
        </p:txBody>
      </p:sp>
      <p:sp>
        <p:nvSpPr>
          <p:cNvPr id="3" name="Content Placeholder 2"/>
          <p:cNvSpPr>
            <a:spLocks noGrp="1"/>
          </p:cNvSpPr>
          <p:nvPr>
            <p:ph idx="1"/>
          </p:nvPr>
        </p:nvSpPr>
        <p:spPr>
          <a:xfrm>
            <a:off x="0" y="714895"/>
            <a:ext cx="9144000" cy="5533505"/>
          </a:xfrm>
        </p:spPr>
        <p:txBody>
          <a:bodyPr>
            <a:normAutofit fontScale="85000" lnSpcReduction="20000"/>
          </a:bodyPr>
          <a:lstStyle/>
          <a:p>
            <a:r>
              <a:rPr lang="en-US" sz="2400" b="1" dirty="0"/>
              <a:t>Layer 14A) Basic Programming model and runtime, SPMD, MapReduce: </a:t>
            </a:r>
            <a:r>
              <a:rPr lang="en-US" sz="2400" dirty="0"/>
              <a:t> </a:t>
            </a:r>
            <a:r>
              <a:rPr lang="en-US" sz="2400" i="1" dirty="0"/>
              <a:t>Hadoop, Spark, Twister, Stratosphere (Apache </a:t>
            </a:r>
            <a:r>
              <a:rPr lang="en-US" sz="2400" i="1" dirty="0" err="1"/>
              <a:t>Flink</a:t>
            </a:r>
            <a:r>
              <a:rPr lang="en-US" sz="2400" i="1" dirty="0"/>
              <a:t>), Reef, Hama, </a:t>
            </a:r>
            <a:r>
              <a:rPr lang="en-US" sz="2400" i="1" dirty="0" err="1"/>
              <a:t>Giraph</a:t>
            </a:r>
            <a:r>
              <a:rPr lang="en-US" sz="2400" i="1" dirty="0"/>
              <a:t>, </a:t>
            </a:r>
            <a:r>
              <a:rPr lang="en-US" sz="2400" i="1" dirty="0" err="1"/>
              <a:t>Pregel</a:t>
            </a:r>
            <a:r>
              <a:rPr lang="en-US" sz="2400" i="1" dirty="0"/>
              <a:t>, Pegasus, </a:t>
            </a:r>
            <a:r>
              <a:rPr lang="en-US" sz="2400" i="1" dirty="0" err="1"/>
              <a:t>Ligra</a:t>
            </a:r>
            <a:r>
              <a:rPr lang="en-US" sz="2400" i="1" dirty="0"/>
              <a:t>, </a:t>
            </a:r>
            <a:r>
              <a:rPr lang="en-US" sz="2400" i="1" dirty="0" err="1"/>
              <a:t>GraphChi</a:t>
            </a:r>
            <a:endParaRPr lang="en-US" sz="2400" i="1" dirty="0"/>
          </a:p>
          <a:p>
            <a:r>
              <a:rPr lang="en-US" sz="2200" dirty="0"/>
              <a:t>Most applications use capabilities at layers 14 which we divide into the classic or batch programming in 14A and the streaming area 14B that has grown in attention recently. This layer implements the programming models shown in Fig. 3. Layer 14B supports the Map-Streaming model which is category 5 of Fig. 3. Layer 14A focusses on the first 4 categories of this figure while category 6 is included because shared memory is important in some graph algorithms. Hadoop in some sense created this layer although its programming had been known for a long time but not articulated as brilliantly as was done by Google for MapReduce. Hadoop covers categories 1 and 2 of Fig. 3 and with the Harp plug-in categories 3 and 4. Other entries here have substantial overlap with Spark and Twister (no longer developed) being pioneers for Category 3 and </a:t>
            </a:r>
            <a:r>
              <a:rPr lang="en-US" sz="2200" dirty="0" err="1"/>
              <a:t>Pregel</a:t>
            </a:r>
            <a:r>
              <a:rPr lang="en-US" sz="2200" dirty="0"/>
              <a:t> with an open source version </a:t>
            </a:r>
            <a:r>
              <a:rPr lang="en-US" sz="2200" dirty="0" err="1"/>
              <a:t>Giraph</a:t>
            </a:r>
            <a:r>
              <a:rPr lang="en-US" sz="2200" dirty="0"/>
              <a:t> supporting category 4. Pegasus also supports graph computations in category 4. Hama is an early Apache project with capabilities similar to MPI with Apache </a:t>
            </a:r>
            <a:r>
              <a:rPr lang="en-US" sz="2200" dirty="0" err="1"/>
              <a:t>Flink</a:t>
            </a:r>
            <a:r>
              <a:rPr lang="en-US" sz="2200" dirty="0"/>
              <a:t> and Reef newcomers supporting all of categories 1-4. </a:t>
            </a:r>
            <a:r>
              <a:rPr lang="en-US" sz="2200" dirty="0" err="1"/>
              <a:t>Flink</a:t>
            </a:r>
            <a:r>
              <a:rPr lang="en-US" sz="2200" dirty="0"/>
              <a:t> supports multiple data API’s including graphs with its </a:t>
            </a:r>
            <a:r>
              <a:rPr lang="en-US" sz="2200" dirty="0" err="1"/>
              <a:t>Spargel</a:t>
            </a:r>
            <a:r>
              <a:rPr lang="en-US" sz="2200" dirty="0"/>
              <a:t> subsystem. Reef is optimized to support machine learning. </a:t>
            </a:r>
            <a:r>
              <a:rPr lang="en-US" sz="2200" dirty="0" err="1"/>
              <a:t>Ligra</a:t>
            </a:r>
            <a:r>
              <a:rPr lang="en-US" sz="2200" dirty="0"/>
              <a:t> and </a:t>
            </a:r>
            <a:r>
              <a:rPr lang="en-US" sz="2200" dirty="0" err="1"/>
              <a:t>GraphChi</a:t>
            </a:r>
            <a:r>
              <a:rPr lang="en-US" sz="2200" dirty="0"/>
              <a:t> are shared memory graph processing frameworks (category 6 of Fig. 3) with </a:t>
            </a:r>
            <a:r>
              <a:rPr lang="en-US" sz="2200" dirty="0" err="1"/>
              <a:t>GraphChi</a:t>
            </a:r>
            <a:r>
              <a:rPr lang="en-US" sz="2200" dirty="0"/>
              <a:t> supporting disk-based storage of graph</a:t>
            </a:r>
            <a:r>
              <a:rPr lang="en-US" sz="2400" dirty="0"/>
              <a:t>.</a:t>
            </a:r>
          </a:p>
        </p:txBody>
      </p:sp>
    </p:spTree>
    <p:extLst>
      <p:ext uri="{BB962C8B-B14F-4D97-AF65-F5344CB8AC3E}">
        <p14:creationId xmlns:p14="http://schemas.microsoft.com/office/powerpoint/2010/main" val="502407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14B </a:t>
            </a:r>
          </a:p>
        </p:txBody>
      </p:sp>
      <p:sp>
        <p:nvSpPr>
          <p:cNvPr id="3" name="Content Placeholder 2"/>
          <p:cNvSpPr>
            <a:spLocks noGrp="1"/>
          </p:cNvSpPr>
          <p:nvPr>
            <p:ph idx="1"/>
          </p:nvPr>
        </p:nvSpPr>
        <p:spPr>
          <a:xfrm>
            <a:off x="0" y="714895"/>
            <a:ext cx="9144000" cy="5381105"/>
          </a:xfrm>
        </p:spPr>
        <p:txBody>
          <a:bodyPr>
            <a:normAutofit fontScale="85000" lnSpcReduction="20000"/>
          </a:bodyPr>
          <a:lstStyle/>
          <a:p>
            <a:r>
              <a:rPr lang="en-US" sz="2400" b="1" dirty="0"/>
              <a:t>Layer 14B) Streaming: </a:t>
            </a:r>
            <a:r>
              <a:rPr lang="en-US" sz="2400" i="1" dirty="0"/>
              <a:t>Storm, S4, </a:t>
            </a:r>
            <a:r>
              <a:rPr lang="en-US" sz="2400" i="1" dirty="0" err="1"/>
              <a:t>Samza</a:t>
            </a:r>
            <a:r>
              <a:rPr lang="en-US" sz="2400" i="1" dirty="0"/>
              <a:t>, Granules, Google </a:t>
            </a:r>
            <a:r>
              <a:rPr lang="en-US" sz="2400" i="1" dirty="0" err="1"/>
              <a:t>MillWheel</a:t>
            </a:r>
            <a:r>
              <a:rPr lang="en-US" sz="2400" i="1" dirty="0"/>
              <a:t>, Amazon Kinesis, LinkedIn </a:t>
            </a:r>
            <a:r>
              <a:rPr lang="en-US" sz="2400" i="1" dirty="0" err="1"/>
              <a:t>Databus</a:t>
            </a:r>
            <a:r>
              <a:rPr lang="en-US" sz="2400" i="1" dirty="0"/>
              <a:t>, Facebook Puma/</a:t>
            </a:r>
            <a:r>
              <a:rPr lang="en-US" sz="2400" i="1" dirty="0" err="1"/>
              <a:t>Ptail</a:t>
            </a:r>
            <a:r>
              <a:rPr lang="en-US" sz="2400" i="1" dirty="0"/>
              <a:t>/Scribe/ODS, Azure Stream Analytics </a:t>
            </a:r>
            <a:endParaRPr lang="en-US" sz="2400" dirty="0"/>
          </a:p>
          <a:p>
            <a:r>
              <a:rPr lang="en-US" sz="2400" dirty="0"/>
              <a:t>Figure 3, category 5, sketches the programming model at this layer while figure 4 gives it more detail for Storm, which being open source and popular, is the best archetype for this layer. There is some mechanism to gather and buffer data, which for Apache Storm is a publish-subscribe environment such as Kafka, </a:t>
            </a:r>
            <a:r>
              <a:rPr lang="en-US" sz="2400" dirty="0" err="1"/>
              <a:t>RabbitMQ</a:t>
            </a:r>
            <a:r>
              <a:rPr lang="en-US" sz="2400" dirty="0"/>
              <a:t> or </a:t>
            </a:r>
            <a:r>
              <a:rPr lang="en-US" sz="2400" dirty="0" err="1"/>
              <a:t>ActiveMQ</a:t>
            </a:r>
            <a:r>
              <a:rPr lang="en-US" sz="2400" dirty="0"/>
              <a:t>. Then there is a processing phase delivered in Storm as “bolts” implemented as dataflow but which can invoke parallel processing such as Hadoop. The bolts then deliver their results to a similar buffered environment for further processing or storage. Apache has three similar environments Storm, </a:t>
            </a:r>
            <a:r>
              <a:rPr lang="en-US" sz="2400" dirty="0" err="1"/>
              <a:t>Samza</a:t>
            </a:r>
            <a:r>
              <a:rPr lang="en-US" sz="2400" dirty="0"/>
              <a:t> and S4 which were donated by Twitter, LinkedIn and Yahoo respectively. S4 features a built-in key-value store. Granules from Colorado State University has a similar model to Storm.</a:t>
            </a:r>
          </a:p>
          <a:p>
            <a:r>
              <a:rPr lang="en-US" sz="2400" dirty="0"/>
              <a:t>The other entries are commercial systems with LinkedIn </a:t>
            </a:r>
            <a:r>
              <a:rPr lang="en-US" sz="2400" dirty="0" err="1"/>
              <a:t>Databus</a:t>
            </a:r>
            <a:r>
              <a:rPr lang="en-US" sz="2400" dirty="0"/>
              <a:t> and Facebook Puma/ </a:t>
            </a:r>
            <a:r>
              <a:rPr lang="en-US" sz="2400" dirty="0" err="1"/>
              <a:t>Ptail</a:t>
            </a:r>
            <a:r>
              <a:rPr lang="en-US" sz="2400" dirty="0"/>
              <a:t>/ Scribe/ ODS supporting internal operations of these companies for examining in near real-time the logging and response of their web sites. Kinesis, </a:t>
            </a:r>
            <a:r>
              <a:rPr lang="en-US" sz="2400" dirty="0" err="1"/>
              <a:t>MillWheel</a:t>
            </a:r>
            <a:r>
              <a:rPr lang="en-US" sz="2400" dirty="0"/>
              <a:t> and Azure Stream Analytics are services offered to customers of the Amazon, Google and Microsoft clouds respectively. Interestingly none of these uses the Apache functions (Storm, </a:t>
            </a:r>
            <a:r>
              <a:rPr lang="en-US" sz="2400" dirty="0" err="1"/>
              <a:t>Samza</a:t>
            </a:r>
            <a:r>
              <a:rPr lang="en-US" sz="2400" dirty="0"/>
              <a:t>, S4) although these run well on commercial clouds.</a:t>
            </a:r>
          </a:p>
          <a:p>
            <a:endParaRPr lang="en-US" sz="2400" dirty="0"/>
          </a:p>
        </p:txBody>
      </p:sp>
    </p:spTree>
    <p:extLst>
      <p:ext uri="{BB962C8B-B14F-4D97-AF65-F5344CB8AC3E}">
        <p14:creationId xmlns:p14="http://schemas.microsoft.com/office/powerpoint/2010/main" val="981696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15A </a:t>
            </a:r>
          </a:p>
        </p:txBody>
      </p:sp>
      <p:sp>
        <p:nvSpPr>
          <p:cNvPr id="3" name="Content Placeholder 2"/>
          <p:cNvSpPr>
            <a:spLocks noGrp="1"/>
          </p:cNvSpPr>
          <p:nvPr>
            <p:ph idx="1"/>
          </p:nvPr>
        </p:nvSpPr>
        <p:spPr>
          <a:xfrm>
            <a:off x="-76200" y="609600"/>
            <a:ext cx="9144000" cy="5486400"/>
          </a:xfrm>
        </p:spPr>
        <p:txBody>
          <a:bodyPr>
            <a:normAutofit lnSpcReduction="10000"/>
          </a:bodyPr>
          <a:lstStyle/>
          <a:p>
            <a:r>
              <a:rPr lang="en-US" sz="1600" b="1" dirty="0"/>
              <a:t>Layer 15A) High layer Programming: </a:t>
            </a:r>
            <a:r>
              <a:rPr lang="en-US" sz="1600" i="1" dirty="0"/>
              <a:t>Kite, Hive, </a:t>
            </a:r>
            <a:r>
              <a:rPr lang="en-US" sz="1600" i="1" dirty="0" err="1"/>
              <a:t>HCatalog</a:t>
            </a:r>
            <a:r>
              <a:rPr lang="en-US" sz="1600" i="1" dirty="0"/>
              <a:t>, Tajo, Shark, Phoenix, Impala, MRQL, SAP HANA, </a:t>
            </a:r>
            <a:r>
              <a:rPr lang="en-US" sz="1600" i="1" dirty="0" err="1"/>
              <a:t>HadoopDB</a:t>
            </a:r>
            <a:r>
              <a:rPr lang="en-US" sz="1600" i="1" dirty="0"/>
              <a:t>, </a:t>
            </a:r>
            <a:r>
              <a:rPr lang="en-US" sz="1600" i="1" dirty="0" err="1"/>
              <a:t>PolyBase</a:t>
            </a:r>
            <a:r>
              <a:rPr lang="en-US" sz="1600" i="1" dirty="0"/>
              <a:t>, Presto, Google </a:t>
            </a:r>
            <a:r>
              <a:rPr lang="en-US" sz="1600" i="1" dirty="0" err="1"/>
              <a:t>Dremel</a:t>
            </a:r>
            <a:r>
              <a:rPr lang="en-US" sz="1600" i="1" dirty="0"/>
              <a:t>, Google </a:t>
            </a:r>
            <a:r>
              <a:rPr lang="en-US" sz="1600" i="1" dirty="0" err="1"/>
              <a:t>BigQuery</a:t>
            </a:r>
            <a:r>
              <a:rPr lang="en-US" sz="1600" i="1" dirty="0"/>
              <a:t>, Amazon Redshift, Drill, Pig, </a:t>
            </a:r>
            <a:r>
              <a:rPr lang="en-US" sz="1600" i="1" dirty="0" err="1"/>
              <a:t>Sawzall</a:t>
            </a:r>
            <a:r>
              <a:rPr lang="en-US" sz="1600" i="1" dirty="0"/>
              <a:t>, Google Cloud </a:t>
            </a:r>
            <a:r>
              <a:rPr lang="en-US" sz="1600" i="1" dirty="0" err="1"/>
              <a:t>DataFlow</a:t>
            </a:r>
            <a:r>
              <a:rPr lang="en-US" sz="1600" i="1" dirty="0"/>
              <a:t>, </a:t>
            </a:r>
            <a:r>
              <a:rPr lang="en-US" sz="1600" i="1" dirty="0" err="1"/>
              <a:t>Summingbird</a:t>
            </a:r>
            <a:endParaRPr lang="en-US" sz="1600" dirty="0"/>
          </a:p>
          <a:p>
            <a:r>
              <a:rPr lang="en-US" sz="1600" dirty="0"/>
              <a:t>Components at this layer are not required but are very interesting and we can expect great progress to come both in improving them and using them. There are several “SQL on MapReduce” software systems with Apache Hive (originally from Facebook) as best known. Hive illustrates key idea that MapReduce supports parallel database actions and so SQL systems built on Hadoop can outperform traditional databases due to scalable parallelism [</a:t>
            </a:r>
            <a:r>
              <a:rPr lang="en-US" sz="1600" dirty="0" err="1"/>
              <a:t>OSUcite</a:t>
            </a:r>
            <a:r>
              <a:rPr lang="en-US" sz="1600" dirty="0"/>
              <a:t>]. Presto is another Facebook system supporting interactive queries rather than Hive’s batch model. Apache </a:t>
            </a:r>
            <a:r>
              <a:rPr lang="en-US" sz="1600" dirty="0" err="1"/>
              <a:t>HCatalog</a:t>
            </a:r>
            <a:r>
              <a:rPr lang="en-US" sz="1600" dirty="0"/>
              <a:t> is a table and storage management layer for Hive. Other SQL on MapReduce systems include Shark (using Spark not Hadoop), MRQL (using Hama, Spark or Hadoop for complex analytics as queries), Tajo (warehouse) Impala (</a:t>
            </a:r>
            <a:r>
              <a:rPr lang="en-US" sz="1600" dirty="0" err="1"/>
              <a:t>Cloudera</a:t>
            </a:r>
            <a:r>
              <a:rPr lang="en-US" sz="1600" dirty="0"/>
              <a:t>), HANA (real-time SQL from SAP), </a:t>
            </a:r>
            <a:r>
              <a:rPr lang="en-US" sz="1600" dirty="0" err="1"/>
              <a:t>HadoopDB</a:t>
            </a:r>
            <a:r>
              <a:rPr lang="en-US" sz="1600" dirty="0"/>
              <a:t> (true SQL on Hadoop), and </a:t>
            </a:r>
            <a:r>
              <a:rPr lang="en-US" sz="1600" dirty="0" err="1"/>
              <a:t>PolyBase</a:t>
            </a:r>
            <a:r>
              <a:rPr lang="en-US" sz="1600" dirty="0"/>
              <a:t> (Microsoft SQL server on Hadoop). A different approach is Kite which is a toolkit to build applications on Hadoop. Note layer 11C) lists “production SQL data bases” including some </a:t>
            </a:r>
            <a:r>
              <a:rPr lang="en-US" sz="1600" dirty="0" err="1"/>
              <a:t>NewSQL</a:t>
            </a:r>
            <a:r>
              <a:rPr lang="en-US" sz="1600" dirty="0"/>
              <a:t> systems with architectures similar to software described here. </a:t>
            </a:r>
          </a:p>
          <a:p>
            <a:r>
              <a:rPr lang="en-US" sz="1600" dirty="0"/>
              <a:t>Google </a:t>
            </a:r>
            <a:r>
              <a:rPr lang="en-US" sz="1600" dirty="0" err="1"/>
              <a:t>Dremel</a:t>
            </a:r>
            <a:r>
              <a:rPr lang="en-US" sz="1600" dirty="0"/>
              <a:t> supported SQL like queries on top of a general data store including unstructured and NoSQL systems. This capability is now offered by Apache Drill, Google </a:t>
            </a:r>
            <a:r>
              <a:rPr lang="en-US" sz="1600" dirty="0" err="1"/>
              <a:t>BigQuery</a:t>
            </a:r>
            <a:r>
              <a:rPr lang="en-US" sz="1600" dirty="0"/>
              <a:t> and Amazon Redshift. Apache Phoenix exposes </a:t>
            </a:r>
            <a:r>
              <a:rPr lang="en-US" sz="1600" dirty="0" err="1"/>
              <a:t>HBase</a:t>
            </a:r>
            <a:r>
              <a:rPr lang="en-US" sz="1600" dirty="0"/>
              <a:t> functionality through a SQL interface that is highly optimized. Pig and </a:t>
            </a:r>
            <a:r>
              <a:rPr lang="en-US" sz="1600" dirty="0" err="1"/>
              <a:t>Sawzall</a:t>
            </a:r>
            <a:r>
              <a:rPr lang="en-US" sz="1600" dirty="0"/>
              <a:t> offer data parallel programming models on top of Hadoop (Pig) or Google MapReduce (</a:t>
            </a:r>
            <a:r>
              <a:rPr lang="en-US" sz="1600" dirty="0" err="1"/>
              <a:t>Sawzall</a:t>
            </a:r>
            <a:r>
              <a:rPr lang="en-US" sz="1600" dirty="0"/>
              <a:t>). Pig shows particular promise as fully open source with </a:t>
            </a:r>
            <a:r>
              <a:rPr lang="en-US" sz="1600" dirty="0" err="1"/>
              <a:t>DataFu</a:t>
            </a:r>
            <a:r>
              <a:rPr lang="en-US" sz="1600" dirty="0"/>
              <a:t> providing analytics libraries on top of Pig. </a:t>
            </a:r>
            <a:r>
              <a:rPr lang="en-US" sz="1600" dirty="0" err="1"/>
              <a:t>Summingbird</a:t>
            </a:r>
            <a:r>
              <a:rPr lang="en-US" sz="1600" dirty="0"/>
              <a:t> builds on Hadoop and supports both batch (Cascading) and streaming (Storm) applications. Google Cloud Dataflow provides similar integrated batch and streaming interfaces.</a:t>
            </a:r>
          </a:p>
        </p:txBody>
      </p:sp>
    </p:spTree>
    <p:extLst>
      <p:ext uri="{BB962C8B-B14F-4D97-AF65-F5344CB8AC3E}">
        <p14:creationId xmlns:p14="http://schemas.microsoft.com/office/powerpoint/2010/main" val="460733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15B </a:t>
            </a:r>
          </a:p>
        </p:txBody>
      </p:sp>
      <p:sp>
        <p:nvSpPr>
          <p:cNvPr id="3" name="Content Placeholder 2"/>
          <p:cNvSpPr>
            <a:spLocks noGrp="1"/>
          </p:cNvSpPr>
          <p:nvPr>
            <p:ph idx="1"/>
          </p:nvPr>
        </p:nvSpPr>
        <p:spPr>
          <a:xfrm>
            <a:off x="-26324" y="609600"/>
            <a:ext cx="9144000" cy="5486399"/>
          </a:xfrm>
        </p:spPr>
        <p:txBody>
          <a:bodyPr>
            <a:normAutofit fontScale="92500" lnSpcReduction="10000"/>
          </a:bodyPr>
          <a:lstStyle/>
          <a:p>
            <a:r>
              <a:rPr lang="en-US" sz="1600" b="1" dirty="0"/>
              <a:t>Layer 15B) Application Hosting Frameworks:  </a:t>
            </a:r>
            <a:r>
              <a:rPr lang="en-US" sz="1600" i="1" dirty="0"/>
              <a:t>Google App Engine, </a:t>
            </a:r>
            <a:r>
              <a:rPr lang="en-US" sz="1600" i="1" dirty="0" err="1"/>
              <a:t>AppScale</a:t>
            </a:r>
            <a:r>
              <a:rPr lang="en-US" sz="1600" i="1" dirty="0"/>
              <a:t>, Red Hat </a:t>
            </a:r>
            <a:r>
              <a:rPr lang="en-US" sz="1600" i="1" dirty="0" err="1"/>
              <a:t>OpenShift</a:t>
            </a:r>
            <a:r>
              <a:rPr lang="en-US" sz="1600" i="1" dirty="0"/>
              <a:t>, </a:t>
            </a:r>
            <a:r>
              <a:rPr lang="en-US" sz="1600" i="1" dirty="0" err="1"/>
              <a:t>Heroku</a:t>
            </a:r>
            <a:r>
              <a:rPr lang="en-US" sz="1600" i="1" dirty="0"/>
              <a:t>, Aerobatic, AWS Elastic Beanstalk, Azure, Cloud Foundry, Pivotal, IBM </a:t>
            </a:r>
            <a:r>
              <a:rPr lang="en-US" sz="1600" i="1" dirty="0" err="1"/>
              <a:t>BlueMix</a:t>
            </a:r>
            <a:r>
              <a:rPr lang="en-US" sz="1600" i="1" dirty="0"/>
              <a:t>, </a:t>
            </a:r>
            <a:r>
              <a:rPr lang="en-US" sz="1600" i="1" dirty="0" err="1"/>
              <a:t>Ninefold</a:t>
            </a:r>
            <a:r>
              <a:rPr lang="en-US" sz="1600" i="1" dirty="0"/>
              <a:t>, </a:t>
            </a:r>
            <a:r>
              <a:rPr lang="en-US" sz="1600" i="1" dirty="0" err="1"/>
              <a:t>Jelastic</a:t>
            </a:r>
            <a:r>
              <a:rPr lang="en-US" sz="1600" i="1" dirty="0"/>
              <a:t>, </a:t>
            </a:r>
            <a:r>
              <a:rPr lang="en-US" sz="1600" i="1" dirty="0" err="1"/>
              <a:t>Stackato</a:t>
            </a:r>
            <a:r>
              <a:rPr lang="en-US" sz="1600" i="1" dirty="0"/>
              <a:t>, </a:t>
            </a:r>
            <a:r>
              <a:rPr lang="en-US" sz="1600" i="1" dirty="0" err="1"/>
              <a:t>appfog</a:t>
            </a:r>
            <a:r>
              <a:rPr lang="en-US" sz="1600" i="1" dirty="0"/>
              <a:t>, </a:t>
            </a:r>
            <a:r>
              <a:rPr lang="en-US" sz="1600" i="1" dirty="0" err="1"/>
              <a:t>CloudBees</a:t>
            </a:r>
            <a:r>
              <a:rPr lang="en-US" sz="1600" i="1" dirty="0"/>
              <a:t>, Engine Yard, </a:t>
            </a:r>
            <a:r>
              <a:rPr lang="en-US" sz="1600" i="1" dirty="0" err="1"/>
              <a:t>CloudControl</a:t>
            </a:r>
            <a:r>
              <a:rPr lang="en-US" sz="1600" i="1" dirty="0"/>
              <a:t>, </a:t>
            </a:r>
            <a:r>
              <a:rPr lang="en-US" sz="1600" i="1" dirty="0" err="1"/>
              <a:t>dotCloud</a:t>
            </a:r>
            <a:r>
              <a:rPr lang="en-US" sz="1600" i="1" dirty="0"/>
              <a:t>, </a:t>
            </a:r>
            <a:r>
              <a:rPr lang="en-US" sz="1600" i="1" dirty="0" err="1"/>
              <a:t>Dokku</a:t>
            </a:r>
            <a:r>
              <a:rPr lang="en-US" sz="1600" i="1" dirty="0"/>
              <a:t>, </a:t>
            </a:r>
            <a:r>
              <a:rPr lang="en-US" sz="1600" i="1" dirty="0" err="1"/>
              <a:t>OSGi</a:t>
            </a:r>
            <a:r>
              <a:rPr lang="en-US" sz="1600" i="1" dirty="0"/>
              <a:t>, </a:t>
            </a:r>
            <a:r>
              <a:rPr lang="en-US" sz="1600" i="1" dirty="0" err="1"/>
              <a:t>HUBzero</a:t>
            </a:r>
            <a:r>
              <a:rPr lang="en-US" sz="1600" i="1" dirty="0"/>
              <a:t>, OODT, Agave, Atmosphere</a:t>
            </a:r>
            <a:br>
              <a:rPr lang="en-US" sz="1600" dirty="0"/>
            </a:br>
            <a:r>
              <a:rPr lang="en-US" sz="1600" dirty="0"/>
              <a:t>This layer is exemplified by Google App Engine GAE and Azure where frameworks are called “Platform as a Service” </a:t>
            </a:r>
            <a:r>
              <a:rPr lang="en-US" sz="1600" dirty="0" err="1"/>
              <a:t>PaaS</a:t>
            </a:r>
            <a:r>
              <a:rPr lang="en-US" sz="1600" dirty="0"/>
              <a:t> but now there are many “cloud integration/development environments”. The GAE style framework offers excellent cloud hosting for a few key languages (often PHP, JavaScript Node.js, Python, Java and related languages) and technologies (covering SQL, NoSQL, Web serving, </a:t>
            </a:r>
            <a:r>
              <a:rPr lang="en-US" sz="1600" dirty="0" err="1"/>
              <a:t>memcached</a:t>
            </a:r>
            <a:r>
              <a:rPr lang="en-US" sz="1600" dirty="0"/>
              <a:t>, queues) with hosting involving elasticity, monitoring and management. Related capabilities are seen in AWS Elastic Beanstalk, </a:t>
            </a:r>
            <a:r>
              <a:rPr lang="en-US" sz="1600" dirty="0" err="1"/>
              <a:t>AppScale</a:t>
            </a:r>
            <a:r>
              <a:rPr lang="en-US" sz="1600" dirty="0"/>
              <a:t>, </a:t>
            </a:r>
            <a:r>
              <a:rPr lang="en-US" sz="1600" dirty="0" err="1"/>
              <a:t>appfog</a:t>
            </a:r>
            <a:r>
              <a:rPr lang="en-US" sz="1600" dirty="0"/>
              <a:t>, </a:t>
            </a:r>
            <a:r>
              <a:rPr lang="en-US" sz="1600" dirty="0" err="1"/>
              <a:t>OpenShift</a:t>
            </a:r>
            <a:r>
              <a:rPr lang="en-US" sz="1600" dirty="0"/>
              <a:t> (Red Hat), </a:t>
            </a:r>
            <a:r>
              <a:rPr lang="en-US" sz="1600" dirty="0" err="1"/>
              <a:t>Heroku</a:t>
            </a:r>
            <a:r>
              <a:rPr lang="en-US" sz="1600" dirty="0"/>
              <a:t> (part of Salesforce) while Aerobatic is specialized to single web page applications. Pivotal offers a base open source framework Cloud Foundry that is used by IBM in their </a:t>
            </a:r>
            <a:r>
              <a:rPr lang="en-US" sz="1600" dirty="0" err="1"/>
              <a:t>BlueMix</a:t>
            </a:r>
            <a:r>
              <a:rPr lang="en-US" sz="1600" dirty="0"/>
              <a:t> </a:t>
            </a:r>
            <a:r>
              <a:rPr lang="en-US" sz="1600" dirty="0" err="1"/>
              <a:t>PaaS</a:t>
            </a:r>
            <a:r>
              <a:rPr lang="en-US" sz="1600" dirty="0"/>
              <a:t> but is also offered separately as Pivotal Cloud Foundry and Web Services. The major vendors AWS, Microsoft, Google and IBM mix support of general open source software like Hadoop with proprietary technologies like </a:t>
            </a:r>
            <a:r>
              <a:rPr lang="en-US" sz="1600" dirty="0" err="1"/>
              <a:t>BigTable</a:t>
            </a:r>
            <a:r>
              <a:rPr lang="en-US" sz="1600" dirty="0"/>
              <a:t> (Google), Azure Machine Learning, Dynamo (AWS) and </a:t>
            </a:r>
            <a:r>
              <a:rPr lang="en-US" sz="1600" dirty="0" err="1"/>
              <a:t>Cloudant</a:t>
            </a:r>
            <a:r>
              <a:rPr lang="en-US" sz="1600" dirty="0"/>
              <a:t> (IBM). </a:t>
            </a:r>
            <a:r>
              <a:rPr lang="en-US" sz="1600" dirty="0" err="1"/>
              <a:t>Jelastic</a:t>
            </a:r>
            <a:r>
              <a:rPr lang="en-US" sz="1600" dirty="0"/>
              <a:t> is a Java </a:t>
            </a:r>
            <a:r>
              <a:rPr lang="en-US" sz="1600" dirty="0" err="1"/>
              <a:t>PaaS</a:t>
            </a:r>
            <a:r>
              <a:rPr lang="en-US" sz="1600" dirty="0"/>
              <a:t> that can be hosted on the major </a:t>
            </a:r>
            <a:r>
              <a:rPr lang="en-US" sz="1600" dirty="0" err="1"/>
              <a:t>IaaS</a:t>
            </a:r>
            <a:r>
              <a:rPr lang="en-US" sz="1600" dirty="0"/>
              <a:t> offerings including </a:t>
            </a:r>
            <a:r>
              <a:rPr lang="en-US" sz="1600" dirty="0" err="1"/>
              <a:t>Docker</a:t>
            </a:r>
            <a:r>
              <a:rPr lang="en-US" sz="1600" dirty="0"/>
              <a:t>. Similarly </a:t>
            </a:r>
            <a:r>
              <a:rPr lang="en-US" sz="1600" dirty="0" err="1"/>
              <a:t>Stackato</a:t>
            </a:r>
            <a:r>
              <a:rPr lang="en-US" sz="1600" dirty="0"/>
              <a:t> from </a:t>
            </a:r>
            <a:r>
              <a:rPr lang="en-US" sz="1600" dirty="0" err="1"/>
              <a:t>ActiveState</a:t>
            </a:r>
            <a:r>
              <a:rPr lang="en-US" sz="1600" dirty="0"/>
              <a:t> can be run on </a:t>
            </a:r>
            <a:r>
              <a:rPr lang="en-US" sz="1600" dirty="0" err="1"/>
              <a:t>Docker</a:t>
            </a:r>
            <a:r>
              <a:rPr lang="en-US" sz="1600" dirty="0"/>
              <a:t> and Cloud Foundry. </a:t>
            </a:r>
            <a:r>
              <a:rPr lang="en-US" sz="1600" dirty="0" err="1"/>
              <a:t>CloudBees</a:t>
            </a:r>
            <a:r>
              <a:rPr lang="en-US" sz="1600" dirty="0"/>
              <a:t> recently switched from general </a:t>
            </a:r>
            <a:r>
              <a:rPr lang="en-US" sz="1600" dirty="0" err="1"/>
              <a:t>PaaS</a:t>
            </a:r>
            <a:r>
              <a:rPr lang="en-US" sz="1600" dirty="0"/>
              <a:t> to focus on Jenkins continuous integration services. Engine Yard and Cloud Control focus on managing (scaling, monitoring) the entire application. The latter recently purchased the </a:t>
            </a:r>
            <a:r>
              <a:rPr lang="en-US" sz="1600" dirty="0" err="1"/>
              <a:t>dotCloud</a:t>
            </a:r>
            <a:r>
              <a:rPr lang="en-US" sz="1600" dirty="0"/>
              <a:t> </a:t>
            </a:r>
            <a:r>
              <a:rPr lang="en-US" sz="1600" dirty="0" err="1"/>
              <a:t>PaaS</a:t>
            </a:r>
            <a:r>
              <a:rPr lang="en-US" sz="1600" dirty="0"/>
              <a:t> from </a:t>
            </a:r>
            <a:r>
              <a:rPr lang="en-US" sz="1600" dirty="0" err="1"/>
              <a:t>Docker</a:t>
            </a:r>
            <a:r>
              <a:rPr lang="en-US" sz="1600" dirty="0"/>
              <a:t>, which company was originally called </a:t>
            </a:r>
            <a:r>
              <a:rPr lang="en-US" sz="1600" dirty="0" err="1"/>
              <a:t>dotCloud</a:t>
            </a:r>
            <a:r>
              <a:rPr lang="en-US" sz="1600" dirty="0"/>
              <a:t> but changed name and focus due to huge success of their “support” product </a:t>
            </a:r>
            <a:r>
              <a:rPr lang="en-US" sz="1600" dirty="0" err="1"/>
              <a:t>Docker</a:t>
            </a:r>
            <a:r>
              <a:rPr lang="en-US" sz="1600" dirty="0"/>
              <a:t>. </a:t>
            </a:r>
            <a:r>
              <a:rPr lang="en-US" sz="1600" dirty="0" err="1"/>
              <a:t>Dokku</a:t>
            </a:r>
            <a:r>
              <a:rPr lang="en-US" sz="1600" dirty="0"/>
              <a:t> is a bash script providing </a:t>
            </a:r>
            <a:r>
              <a:rPr lang="en-US" sz="1600" dirty="0" err="1"/>
              <a:t>Docker</a:t>
            </a:r>
            <a:r>
              <a:rPr lang="en-US" sz="1600" dirty="0"/>
              <a:t> </a:t>
            </a:r>
            <a:r>
              <a:rPr lang="en-US" sz="1600" dirty="0" err="1"/>
              <a:t>Heroku</a:t>
            </a:r>
            <a:r>
              <a:rPr lang="en-US" sz="1600" dirty="0"/>
              <a:t> compatibility based on tools </a:t>
            </a:r>
            <a:r>
              <a:rPr lang="en-US" sz="1600" dirty="0" err="1"/>
              <a:t>Gitreceive</a:t>
            </a:r>
            <a:r>
              <a:rPr lang="en-US" sz="1600" dirty="0"/>
              <a:t> and </a:t>
            </a:r>
            <a:r>
              <a:rPr lang="en-US" sz="1600" dirty="0" err="1"/>
              <a:t>Buildstep</a:t>
            </a:r>
            <a:r>
              <a:rPr lang="en-US" sz="1600" dirty="0"/>
              <a:t>. This layer also includes toolsets that are used to build web environments </a:t>
            </a:r>
            <a:r>
              <a:rPr lang="en-US" sz="1600" dirty="0" err="1"/>
              <a:t>OSGi</a:t>
            </a:r>
            <a:r>
              <a:rPr lang="en-US" sz="1600" dirty="0"/>
              <a:t>, </a:t>
            </a:r>
            <a:r>
              <a:rPr lang="en-US" sz="1600" dirty="0" err="1"/>
              <a:t>HUBzero</a:t>
            </a:r>
            <a:r>
              <a:rPr lang="en-US" sz="1600" dirty="0"/>
              <a:t> and OODT. Agave comes from the </a:t>
            </a:r>
            <a:r>
              <a:rPr lang="en-US" sz="1600" dirty="0" err="1"/>
              <a:t>iPlant</a:t>
            </a:r>
            <a:r>
              <a:rPr lang="en-US" sz="1600" dirty="0"/>
              <a:t> Collaborative and offers “Science as a Service” building on </a:t>
            </a:r>
            <a:r>
              <a:rPr lang="en-US" sz="1600" dirty="0" err="1"/>
              <a:t>iPlant</a:t>
            </a:r>
            <a:r>
              <a:rPr lang="en-US" sz="1600" dirty="0"/>
              <a:t> Atmosphere cloud services with access to 600 plant biology packages. Software at this layer has overlaps with layer 16, application libraries, and layer 17, workflow and science gateways.</a:t>
            </a:r>
          </a:p>
        </p:txBody>
      </p:sp>
    </p:spTree>
    <p:extLst>
      <p:ext uri="{BB962C8B-B14F-4D97-AF65-F5344CB8AC3E}">
        <p14:creationId xmlns:p14="http://schemas.microsoft.com/office/powerpoint/2010/main" val="1228773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16-1 </a:t>
            </a:r>
          </a:p>
        </p:txBody>
      </p:sp>
      <p:sp>
        <p:nvSpPr>
          <p:cNvPr id="3" name="Content Placeholder 2"/>
          <p:cNvSpPr>
            <a:spLocks noGrp="1"/>
          </p:cNvSpPr>
          <p:nvPr>
            <p:ph idx="1"/>
          </p:nvPr>
        </p:nvSpPr>
        <p:spPr>
          <a:xfrm>
            <a:off x="0" y="714895"/>
            <a:ext cx="9144000" cy="5486400"/>
          </a:xfrm>
        </p:spPr>
        <p:txBody>
          <a:bodyPr>
            <a:normAutofit fontScale="85000" lnSpcReduction="20000"/>
          </a:bodyPr>
          <a:lstStyle/>
          <a:p>
            <a:r>
              <a:rPr lang="en-US" sz="2400" b="1" dirty="0"/>
              <a:t>Layer 16) Application and Analytics: </a:t>
            </a:r>
            <a:r>
              <a:rPr lang="en-US" sz="2400" i="1" dirty="0"/>
              <a:t>Mahout , </a:t>
            </a:r>
            <a:r>
              <a:rPr lang="en-US" sz="2400" i="1" dirty="0" err="1"/>
              <a:t>MLlib</a:t>
            </a:r>
            <a:r>
              <a:rPr lang="en-US" sz="2400" i="1" dirty="0"/>
              <a:t> , </a:t>
            </a:r>
            <a:r>
              <a:rPr lang="en-US" sz="2400" i="1" dirty="0" err="1"/>
              <a:t>MLbase</a:t>
            </a:r>
            <a:r>
              <a:rPr lang="en-US" sz="2400" i="1" dirty="0"/>
              <a:t>, </a:t>
            </a:r>
            <a:r>
              <a:rPr lang="en-US" sz="2400" i="1" dirty="0" err="1"/>
              <a:t>DataFu</a:t>
            </a:r>
            <a:r>
              <a:rPr lang="en-US" sz="2400" i="1" dirty="0"/>
              <a:t>, R, </a:t>
            </a:r>
            <a:r>
              <a:rPr lang="en-US" sz="2400" i="1" dirty="0" err="1"/>
              <a:t>pbdR</a:t>
            </a:r>
            <a:r>
              <a:rPr lang="en-US" sz="2400" i="1" dirty="0"/>
              <a:t>, Bioconductor, </a:t>
            </a:r>
            <a:r>
              <a:rPr lang="en-US" sz="2400" i="1" dirty="0" err="1"/>
              <a:t>ImageJ</a:t>
            </a:r>
            <a:r>
              <a:rPr lang="en-US" sz="2400" i="1" dirty="0"/>
              <a:t>, </a:t>
            </a:r>
            <a:r>
              <a:rPr lang="en-US" sz="2400" i="1" dirty="0" err="1"/>
              <a:t>Scalapack</a:t>
            </a:r>
            <a:r>
              <a:rPr lang="en-US" sz="2400" i="1" dirty="0"/>
              <a:t>, </a:t>
            </a:r>
            <a:r>
              <a:rPr lang="en-US" sz="2400" i="1" dirty="0" err="1"/>
              <a:t>PetSc</a:t>
            </a:r>
            <a:r>
              <a:rPr lang="en-US" sz="2400" i="1" dirty="0"/>
              <a:t>, Azure Machine Learning, Google Prediction API, Google Translation API, </a:t>
            </a:r>
            <a:r>
              <a:rPr lang="en-US" sz="2400" i="1" dirty="0" err="1"/>
              <a:t>mlpy</a:t>
            </a:r>
            <a:r>
              <a:rPr lang="en-US" sz="2400" i="1" dirty="0"/>
              <a:t>, </a:t>
            </a:r>
            <a:r>
              <a:rPr lang="en-US" sz="2400" i="1" dirty="0" err="1"/>
              <a:t>scikit</a:t>
            </a:r>
            <a:r>
              <a:rPr lang="en-US" sz="2400" i="1" dirty="0"/>
              <a:t>-learn, </a:t>
            </a:r>
            <a:r>
              <a:rPr lang="en-US" sz="2400" i="1" dirty="0" err="1"/>
              <a:t>PyBrain</a:t>
            </a:r>
            <a:r>
              <a:rPr lang="en-US" sz="2400" i="1" dirty="0"/>
              <a:t>, </a:t>
            </a:r>
            <a:r>
              <a:rPr lang="en-US" sz="2400" i="1" dirty="0" err="1"/>
              <a:t>CompLearn</a:t>
            </a:r>
            <a:r>
              <a:rPr lang="en-US" sz="2400" i="1" dirty="0"/>
              <a:t>, </a:t>
            </a:r>
            <a:r>
              <a:rPr lang="en-US" sz="2400" i="1" dirty="0" err="1"/>
              <a:t>Caffe</a:t>
            </a:r>
            <a:r>
              <a:rPr lang="en-US" sz="2400" i="1" dirty="0"/>
              <a:t>, Torch, </a:t>
            </a:r>
            <a:r>
              <a:rPr lang="en-US" sz="2400" i="1" dirty="0" err="1"/>
              <a:t>Theano</a:t>
            </a:r>
            <a:r>
              <a:rPr lang="en-US" sz="2400" i="1" dirty="0"/>
              <a:t>, H2O, IBM Watson, Oracle PGX, </a:t>
            </a:r>
            <a:r>
              <a:rPr lang="en-US" sz="2400" i="1" dirty="0" err="1"/>
              <a:t>GraphLab</a:t>
            </a:r>
            <a:r>
              <a:rPr lang="en-US" sz="2400" i="1" dirty="0"/>
              <a:t>, </a:t>
            </a:r>
            <a:r>
              <a:rPr lang="en-US" sz="2400" i="1" dirty="0" err="1"/>
              <a:t>GraphX</a:t>
            </a:r>
            <a:r>
              <a:rPr lang="en-US" sz="2400" i="1" dirty="0"/>
              <a:t>, IBM System G, </a:t>
            </a:r>
            <a:r>
              <a:rPr lang="en-US" sz="2400" i="1" dirty="0" err="1"/>
              <a:t>GraphBuilder</a:t>
            </a:r>
            <a:r>
              <a:rPr lang="en-US" sz="2400" i="1" dirty="0"/>
              <a:t>(Intel), </a:t>
            </a:r>
            <a:r>
              <a:rPr lang="en-US" sz="2400" i="1" dirty="0" err="1"/>
              <a:t>TinkerPop</a:t>
            </a:r>
            <a:r>
              <a:rPr lang="en-US" sz="2400" i="1" dirty="0"/>
              <a:t>, Google Fusion Tables, CINET, NWB, </a:t>
            </a:r>
            <a:r>
              <a:rPr lang="en-US" sz="2400" i="1" dirty="0" err="1"/>
              <a:t>Elasticsearch</a:t>
            </a:r>
            <a:endParaRPr lang="en-US" sz="2400" dirty="0"/>
          </a:p>
          <a:p>
            <a:r>
              <a:rPr lang="en-US" sz="2400" dirty="0"/>
              <a:t>This is the “business logic” of application and where you find machine learning algorithms like clustering, recommender engines and deep learning. Mahout, </a:t>
            </a:r>
            <a:r>
              <a:rPr lang="en-US" sz="2400" dirty="0" err="1"/>
              <a:t>MLlib</a:t>
            </a:r>
            <a:r>
              <a:rPr lang="en-US" sz="2400" dirty="0"/>
              <a:t>, </a:t>
            </a:r>
            <a:r>
              <a:rPr lang="en-US" sz="2400" dirty="0" err="1"/>
              <a:t>MLbase</a:t>
            </a:r>
            <a:r>
              <a:rPr lang="en-US" sz="2400" dirty="0"/>
              <a:t> are in Apache for Hadoop and Spark processing while the less well-known </a:t>
            </a:r>
            <a:r>
              <a:rPr lang="en-US" sz="2400" dirty="0" err="1"/>
              <a:t>DataFu</a:t>
            </a:r>
            <a:r>
              <a:rPr lang="en-US" sz="2400" dirty="0"/>
              <a:t> provides machine learning libraries on top of Apache Pig. R with a custom scripting language, is a key library from statistics community with many domain specific libraries such as Bioconductor, which has 936 entries in version 3.0. Image processing (</a:t>
            </a:r>
            <a:r>
              <a:rPr lang="en-US" sz="2400" dirty="0" err="1"/>
              <a:t>ImageJ</a:t>
            </a:r>
            <a:r>
              <a:rPr lang="en-US" sz="2400" dirty="0"/>
              <a:t>) in Java and High Performance Computing HPC (</a:t>
            </a:r>
            <a:r>
              <a:rPr lang="en-US" sz="2400" dirty="0" err="1"/>
              <a:t>Scalapack</a:t>
            </a:r>
            <a:r>
              <a:rPr lang="en-US" sz="2400" dirty="0"/>
              <a:t> and </a:t>
            </a:r>
            <a:r>
              <a:rPr lang="en-US" sz="2400" dirty="0" err="1"/>
              <a:t>PetSc</a:t>
            </a:r>
            <a:r>
              <a:rPr lang="en-US" sz="2400" dirty="0"/>
              <a:t>) in C++/Fortran also have rich libraries. </a:t>
            </a:r>
            <a:r>
              <a:rPr lang="en-US" sz="2400" dirty="0" err="1"/>
              <a:t>pbdR</a:t>
            </a:r>
            <a:r>
              <a:rPr lang="en-US" sz="2400" dirty="0"/>
              <a:t> uses </a:t>
            </a:r>
            <a:r>
              <a:rPr lang="en-US" sz="2400" dirty="0" err="1"/>
              <a:t>Scalapack</a:t>
            </a:r>
            <a:r>
              <a:rPr lang="en-US" sz="2400" dirty="0"/>
              <a:t> to add high performance parallelism to R which is well known for not achieving high performance often necessary for Big Data. Note R without modification will address the important pleasingly parallel sector with scaling number of independent R computations. Azure Machine Learning, Google Prediction API, and Google Translation API represent machine learning offered as a service in the cloud.</a:t>
            </a:r>
          </a:p>
          <a:p>
            <a:endParaRPr lang="en-US" sz="2400" dirty="0"/>
          </a:p>
        </p:txBody>
      </p:sp>
    </p:spTree>
    <p:extLst>
      <p:ext uri="{BB962C8B-B14F-4D97-AF65-F5344CB8AC3E}">
        <p14:creationId xmlns:p14="http://schemas.microsoft.com/office/powerpoint/2010/main" val="2660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16-2</a:t>
            </a:r>
          </a:p>
        </p:txBody>
      </p:sp>
      <p:sp>
        <p:nvSpPr>
          <p:cNvPr id="3" name="Content Placeholder 2"/>
          <p:cNvSpPr>
            <a:spLocks noGrp="1"/>
          </p:cNvSpPr>
          <p:nvPr>
            <p:ph idx="1"/>
          </p:nvPr>
        </p:nvSpPr>
        <p:spPr>
          <a:xfrm>
            <a:off x="0" y="714895"/>
            <a:ext cx="9144000" cy="5228705"/>
          </a:xfrm>
        </p:spPr>
        <p:txBody>
          <a:bodyPr>
            <a:normAutofit fontScale="77500" lnSpcReduction="20000"/>
          </a:bodyPr>
          <a:lstStyle/>
          <a:p>
            <a:r>
              <a:rPr lang="en-US" sz="2400" dirty="0"/>
              <a:t>The array syntaxes supported in Python and </a:t>
            </a:r>
            <a:r>
              <a:rPr lang="en-US" sz="2400" dirty="0" err="1"/>
              <a:t>Matlab</a:t>
            </a:r>
            <a:r>
              <a:rPr lang="en-US" sz="2400" dirty="0"/>
              <a:t> make them like R attractive for analytics libraries. </a:t>
            </a:r>
            <a:r>
              <a:rPr lang="en-US" sz="2400" dirty="0" err="1"/>
              <a:t>mlpy</a:t>
            </a:r>
            <a:r>
              <a:rPr lang="en-US" sz="2400" dirty="0"/>
              <a:t>, </a:t>
            </a:r>
            <a:r>
              <a:rPr lang="en-US" sz="2400" dirty="0" err="1"/>
              <a:t>scikit</a:t>
            </a:r>
            <a:r>
              <a:rPr lang="en-US" sz="2400" dirty="0"/>
              <a:t>-learn, </a:t>
            </a:r>
            <a:r>
              <a:rPr lang="en-US" sz="2400" dirty="0" err="1"/>
              <a:t>PyBrain</a:t>
            </a:r>
            <a:r>
              <a:rPr lang="en-US" sz="2400" dirty="0"/>
              <a:t>, and </a:t>
            </a:r>
            <a:r>
              <a:rPr lang="en-US" sz="2400" dirty="0" err="1"/>
              <a:t>CompLearn</a:t>
            </a:r>
            <a:r>
              <a:rPr lang="en-US" sz="2400" dirty="0"/>
              <a:t> are Python machine-learning libraries while </a:t>
            </a:r>
            <a:r>
              <a:rPr lang="en-US" sz="2400" dirty="0" err="1"/>
              <a:t>Caffe</a:t>
            </a:r>
            <a:r>
              <a:rPr lang="en-US" sz="2400" dirty="0"/>
              <a:t> (C++, Python, </a:t>
            </a:r>
            <a:r>
              <a:rPr lang="en-US" sz="2400" dirty="0" err="1"/>
              <a:t>Matlab</a:t>
            </a:r>
            <a:r>
              <a:rPr lang="en-US" sz="2400" dirty="0"/>
              <a:t>), Torch (custom scripting), DL4J (Java) and </a:t>
            </a:r>
            <a:r>
              <a:rPr lang="en-US" sz="2400" dirty="0" err="1"/>
              <a:t>Theano</a:t>
            </a:r>
            <a:r>
              <a:rPr lang="en-US" sz="2400" dirty="0"/>
              <a:t> (Python) support the deep learning area with has growing importance and comes with GPU’s as key compute engine. H2O is a framework using R and Java that supports a few important machine learning algorithms including deep learning, K-means, and Random Forest and runs on Hadoop and HDFS. IBM Watson applies advanced natural language processing, information retrieval, knowledge representation, automated reasoning, and machine learning technologies to answer questions. It is being customized in hundreds of areas following its success in the game Jeopardy</a:t>
            </a:r>
          </a:p>
          <a:p>
            <a:r>
              <a:rPr lang="en-US" sz="2400" dirty="0"/>
              <a:t>There are several important graph libraries including Oracle PGX, </a:t>
            </a:r>
            <a:r>
              <a:rPr lang="en-US" sz="2400" dirty="0" err="1"/>
              <a:t>GraphLab</a:t>
            </a:r>
            <a:r>
              <a:rPr lang="en-US" sz="2400" dirty="0"/>
              <a:t> (CMU), </a:t>
            </a:r>
            <a:r>
              <a:rPr lang="en-US" sz="2400" dirty="0" err="1"/>
              <a:t>GraphBuilder</a:t>
            </a:r>
            <a:r>
              <a:rPr lang="en-US" sz="2400" dirty="0"/>
              <a:t> (Intel), </a:t>
            </a:r>
            <a:r>
              <a:rPr lang="en-US" sz="2400" dirty="0" err="1"/>
              <a:t>GraphX</a:t>
            </a:r>
            <a:r>
              <a:rPr lang="en-US" sz="2400" dirty="0"/>
              <a:t> (Spark based), and </a:t>
            </a:r>
            <a:r>
              <a:rPr lang="en-US" sz="2400" dirty="0" err="1"/>
              <a:t>TinkerPop</a:t>
            </a:r>
            <a:r>
              <a:rPr lang="en-US" sz="2400" dirty="0"/>
              <a:t> (open source group). IBM System G has both graph and Network Science libraries and there are also libraries associated with graph frameworks (</a:t>
            </a:r>
            <a:r>
              <a:rPr lang="en-US" sz="2400" dirty="0" err="1"/>
              <a:t>Giraph</a:t>
            </a:r>
            <a:r>
              <a:rPr lang="en-US" sz="2400" dirty="0"/>
              <a:t> and Pegasus) at Layer 14A. CINET and Network Workbench focus on Network science including both graph construction and analytics.</a:t>
            </a:r>
          </a:p>
          <a:p>
            <a:r>
              <a:rPr lang="en-US" sz="2400" dirty="0"/>
              <a:t>Google Fusion Tables focus on analytics for Tables including map displays. </a:t>
            </a:r>
            <a:r>
              <a:rPr lang="en-US" sz="2400" dirty="0" err="1"/>
              <a:t>ElasticSearch</a:t>
            </a:r>
            <a:r>
              <a:rPr lang="en-US" sz="2400" dirty="0"/>
              <a:t> combines search (second only to </a:t>
            </a:r>
            <a:r>
              <a:rPr lang="en-US" sz="2400" dirty="0" err="1"/>
              <a:t>Solr</a:t>
            </a:r>
            <a:r>
              <a:rPr lang="en-US" sz="2400" dirty="0"/>
              <a:t> in popularity) with an analytics engine </a:t>
            </a:r>
            <a:r>
              <a:rPr lang="en-US" sz="2400" dirty="0" err="1"/>
              <a:t>Kibana</a:t>
            </a:r>
            <a:r>
              <a:rPr lang="en-US" sz="2400" dirty="0"/>
              <a:t>. </a:t>
            </a:r>
          </a:p>
          <a:p>
            <a:r>
              <a:rPr lang="en-US" sz="2400" dirty="0"/>
              <a:t>You will nearly always need software at this layer</a:t>
            </a:r>
          </a:p>
          <a:p>
            <a:endParaRPr lang="en-US" sz="2400" dirty="0"/>
          </a:p>
        </p:txBody>
      </p:sp>
    </p:spTree>
    <p:extLst>
      <p:ext uri="{BB962C8B-B14F-4D97-AF65-F5344CB8AC3E}">
        <p14:creationId xmlns:p14="http://schemas.microsoft.com/office/powerpoint/2010/main" val="2334313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17-1 </a:t>
            </a:r>
          </a:p>
        </p:txBody>
      </p:sp>
      <p:sp>
        <p:nvSpPr>
          <p:cNvPr id="3" name="Content Placeholder 2"/>
          <p:cNvSpPr>
            <a:spLocks noGrp="1"/>
          </p:cNvSpPr>
          <p:nvPr>
            <p:ph idx="1"/>
          </p:nvPr>
        </p:nvSpPr>
        <p:spPr>
          <a:xfrm>
            <a:off x="0" y="714895"/>
            <a:ext cx="9144000" cy="5457305"/>
          </a:xfrm>
        </p:spPr>
        <p:txBody>
          <a:bodyPr>
            <a:normAutofit fontScale="77500" lnSpcReduction="20000"/>
          </a:bodyPr>
          <a:lstStyle/>
          <a:p>
            <a:r>
              <a:rPr lang="en-US" sz="2400" b="1" dirty="0"/>
              <a:t>Layer 17) Workflow-Orchestration: </a:t>
            </a:r>
            <a:r>
              <a:rPr lang="en-US" sz="2400" i="1" dirty="0"/>
              <a:t>ODE, </a:t>
            </a:r>
            <a:r>
              <a:rPr lang="en-US" sz="2400" i="1" dirty="0" err="1"/>
              <a:t>ActiveBPEL</a:t>
            </a:r>
            <a:r>
              <a:rPr lang="en-US" sz="2400" i="1" dirty="0"/>
              <a:t>, </a:t>
            </a:r>
            <a:r>
              <a:rPr lang="en-US" sz="2400" i="1" dirty="0" err="1"/>
              <a:t>Airavata</a:t>
            </a:r>
            <a:r>
              <a:rPr lang="en-US" sz="2400" i="1" dirty="0"/>
              <a:t>, Pegasus, Kepler, Swift, </a:t>
            </a:r>
            <a:r>
              <a:rPr lang="en-US" sz="2400" i="1" dirty="0" err="1"/>
              <a:t>Taverna</a:t>
            </a:r>
            <a:r>
              <a:rPr lang="en-US" sz="2400" i="1" dirty="0"/>
              <a:t>, </a:t>
            </a:r>
            <a:r>
              <a:rPr lang="en-US" sz="2400" i="1" dirty="0" err="1"/>
              <a:t>Triana</a:t>
            </a:r>
            <a:r>
              <a:rPr lang="en-US" sz="2400" i="1" dirty="0"/>
              <a:t>, Trident, </a:t>
            </a:r>
            <a:r>
              <a:rPr lang="en-US" sz="2400" i="1" dirty="0" err="1"/>
              <a:t>BioKepler</a:t>
            </a:r>
            <a:r>
              <a:rPr lang="en-US" sz="2400" i="1" dirty="0"/>
              <a:t>, Galaxy, </a:t>
            </a:r>
            <a:r>
              <a:rPr lang="en-US" sz="2400" i="1" dirty="0" err="1"/>
              <a:t>IPython</a:t>
            </a:r>
            <a:r>
              <a:rPr lang="en-US" sz="2400" i="1" dirty="0"/>
              <a:t>, Dryad, Naiad, </a:t>
            </a:r>
            <a:r>
              <a:rPr lang="en-US" sz="2400" i="1" dirty="0" err="1"/>
              <a:t>Oozie</a:t>
            </a:r>
            <a:r>
              <a:rPr lang="en-US" sz="2400" i="1" dirty="0"/>
              <a:t>, </a:t>
            </a:r>
            <a:r>
              <a:rPr lang="en-US" sz="2400" i="1" dirty="0" err="1"/>
              <a:t>Tez</a:t>
            </a:r>
            <a:r>
              <a:rPr lang="en-US" sz="2400" i="1" dirty="0"/>
              <a:t>, Google </a:t>
            </a:r>
            <a:r>
              <a:rPr lang="en-US" sz="2400" i="1" dirty="0" err="1"/>
              <a:t>FlumeJava</a:t>
            </a:r>
            <a:r>
              <a:rPr lang="en-US" sz="2400" i="1" dirty="0"/>
              <a:t>, Crunch, Cascading, Scalding, e-Science Central, Azure Data Factory, Google Cloud Dataflow, </a:t>
            </a:r>
            <a:r>
              <a:rPr lang="en-US" sz="2400" i="1" dirty="0" err="1"/>
              <a:t>NiFi</a:t>
            </a:r>
            <a:r>
              <a:rPr lang="en-US" sz="2400" i="1" dirty="0"/>
              <a:t> (NSA)</a:t>
            </a:r>
            <a:endParaRPr lang="en-US" sz="2400" dirty="0"/>
          </a:p>
          <a:p>
            <a:r>
              <a:rPr lang="en-US" sz="2400" dirty="0"/>
              <a:t>This layer implements orchestration and integration of the different parts of a job. This integration is typically specified by a directed data-flow graph and a simple but important is a pipeline of the different stages of a job. Essentially all problems involve the linkage of multiple parts and the terms orchestration or workflow are used to describe the linkage of these different parts. The “parts” (components) involved are “large” and very different from the much smaller parts involved in parallel computing involving MPI or Hadoop. On general principles, communication costs decrease in comparison to computing costs as problem sizes increase. So orchestration systems are not subject to the intense performance issues we saw in layer 14. Often orchestration involves linking of distributed components. We can contrast </a:t>
            </a:r>
            <a:r>
              <a:rPr lang="en-US" sz="2400" dirty="0" err="1"/>
              <a:t>PaaS</a:t>
            </a:r>
            <a:r>
              <a:rPr lang="en-US" sz="2400" dirty="0"/>
              <a:t> stacks which describe the different services or functions in a single part with orchestration that describes the different parts making up a single application (job). The trend to “Software as a Service” clouds the distinction as it implies that a single part may be made up of multiple services. The messaging linking services in </a:t>
            </a:r>
            <a:r>
              <a:rPr lang="en-US" sz="2400" dirty="0" err="1"/>
              <a:t>PaaS</a:t>
            </a:r>
            <a:r>
              <a:rPr lang="en-US" sz="2400" dirty="0"/>
              <a:t> is contrasted with dataflow linking parts in orchestration. Note that often the orchestration parts often communicate via disk although faster streaming links are also common.</a:t>
            </a:r>
          </a:p>
        </p:txBody>
      </p:sp>
    </p:spTree>
    <p:extLst>
      <p:ext uri="{BB962C8B-B14F-4D97-AF65-F5344CB8AC3E}">
        <p14:creationId xmlns:p14="http://schemas.microsoft.com/office/powerpoint/2010/main" val="430427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a:t>HPC-ABDS Stack Layer 17-2</a:t>
            </a:r>
          </a:p>
        </p:txBody>
      </p:sp>
      <p:sp>
        <p:nvSpPr>
          <p:cNvPr id="3" name="Content Placeholder 2"/>
          <p:cNvSpPr>
            <a:spLocks noGrp="1"/>
          </p:cNvSpPr>
          <p:nvPr>
            <p:ph idx="1"/>
          </p:nvPr>
        </p:nvSpPr>
        <p:spPr>
          <a:xfrm>
            <a:off x="0" y="648393"/>
            <a:ext cx="9144000" cy="5523807"/>
          </a:xfrm>
        </p:spPr>
        <p:txBody>
          <a:bodyPr>
            <a:normAutofit fontScale="92500" lnSpcReduction="10000"/>
          </a:bodyPr>
          <a:lstStyle/>
          <a:p>
            <a:r>
              <a:rPr lang="en-US" sz="1800" b="1" dirty="0"/>
              <a:t>Orchestration</a:t>
            </a:r>
            <a:r>
              <a:rPr lang="en-US" sz="1800" dirty="0"/>
              <a:t> in its current form originated in the Grid and service oriented communities with the early importance of OASIS standard BPEL (Business Process Execution Language) illustrated by </a:t>
            </a:r>
            <a:r>
              <a:rPr lang="en-US" sz="1800" dirty="0" err="1"/>
              <a:t>ActiveBPEL</a:t>
            </a:r>
            <a:r>
              <a:rPr lang="en-US" sz="1800" dirty="0"/>
              <a:t> which was last updated in 2008. BPEL did not emphasize dataflow and was not popular in Grid community. Pegasus, Kepler, and </a:t>
            </a:r>
            <a:r>
              <a:rPr lang="en-US" sz="1800" dirty="0" err="1"/>
              <a:t>Taverna</a:t>
            </a:r>
            <a:r>
              <a:rPr lang="en-US" sz="1800" dirty="0"/>
              <a:t> are perhaps the best known Grid workflow systems with recently Galaxy and </a:t>
            </a:r>
            <a:r>
              <a:rPr lang="en-US" sz="1800" dirty="0" err="1"/>
              <a:t>BioKepler</a:t>
            </a:r>
            <a:r>
              <a:rPr lang="en-US" sz="1800" dirty="0"/>
              <a:t> popular in bioinformatics. The workflow system interface is either visual (link programs as bubbles with data flow) or as an XML or program script. The latter is exemplified by the Swift customized scripting system and the growing use of Python. Apache orchestration of this style is seen in ODE and </a:t>
            </a:r>
            <a:r>
              <a:rPr lang="en-US" sz="1800" dirty="0" err="1"/>
              <a:t>Airavata</a:t>
            </a:r>
            <a:r>
              <a:rPr lang="en-US" sz="1800" dirty="0"/>
              <a:t> with latter coming from Grid research at Indiana University. Recently there has been a new generation of orchestration approaches coming from Cloud computing and covering a variety of approaches. Dryad, Naiad and the recent </a:t>
            </a:r>
            <a:r>
              <a:rPr lang="en-US" sz="1800" dirty="0" err="1"/>
              <a:t>NiFi</a:t>
            </a:r>
            <a:r>
              <a:rPr lang="en-US" sz="1800" dirty="0"/>
              <a:t> support a rich dataflow model which underlies orchestration. These systems tend not to address the strict synchronization needed for parallel computing and that limits their breadth of use. Apache </a:t>
            </a:r>
            <a:r>
              <a:rPr lang="en-US" sz="1800" dirty="0" err="1"/>
              <a:t>Oozie</a:t>
            </a:r>
            <a:r>
              <a:rPr lang="en-US" sz="1800" dirty="0"/>
              <a:t> and </a:t>
            </a:r>
            <a:r>
              <a:rPr lang="en-US" sz="1800" dirty="0" err="1"/>
              <a:t>Tez</a:t>
            </a:r>
            <a:r>
              <a:rPr lang="en-US" sz="1800" dirty="0"/>
              <a:t> link well with Hadoop and are alternatives to high layer programming models like Apache Pig. e-Science Central from Newcastle, the Azure Data Factory and Google Cloud Dataflow focus on the end to end user solution and combine orchestration with well-chosen </a:t>
            </a:r>
            <a:r>
              <a:rPr lang="en-US" sz="1800" dirty="0" err="1"/>
              <a:t>PaaS</a:t>
            </a:r>
            <a:r>
              <a:rPr lang="en-US" sz="1800" dirty="0"/>
              <a:t> features. Google </a:t>
            </a:r>
            <a:r>
              <a:rPr lang="en-US" sz="1800" dirty="0" err="1"/>
              <a:t>FlumeJava</a:t>
            </a:r>
            <a:r>
              <a:rPr lang="en-US" sz="1800" dirty="0"/>
              <a:t> and its open source relative Apache Crunch are sophisticated efficient Java orchestration engines. Cascading, </a:t>
            </a:r>
            <a:r>
              <a:rPr lang="en-US" sz="1800" dirty="0" err="1"/>
              <a:t>PyCascading</a:t>
            </a:r>
            <a:r>
              <a:rPr lang="en-US" sz="1800" dirty="0"/>
              <a:t> and Scalding offer Java, Python and Scala toolkits to support orchestration. One can hope to see comparisons and integrations between these many different systems.</a:t>
            </a:r>
          </a:p>
          <a:p>
            <a:endParaRPr lang="en-US" sz="1800" dirty="0"/>
          </a:p>
        </p:txBody>
      </p:sp>
    </p:spTree>
    <p:extLst>
      <p:ext uri="{BB962C8B-B14F-4D97-AF65-F5344CB8AC3E}">
        <p14:creationId xmlns:p14="http://schemas.microsoft.com/office/powerpoint/2010/main" val="231901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754"/>
            <a:ext cx="9144000" cy="338554"/>
          </a:xfrm>
          <a:prstGeom prst="rect">
            <a:avLst/>
          </a:prstGeom>
          <a:noFill/>
        </p:spPr>
        <p:txBody>
          <a:bodyPr wrap="square">
            <a:spAutoFit/>
          </a:bodyPr>
          <a:lstStyle/>
          <a:p>
            <a:pPr algn="ctr"/>
            <a:r>
              <a:rPr lang="en-US" sz="1600" b="1" dirty="0">
                <a:solidFill>
                  <a:srgbClr val="B50B27"/>
                </a:solidFill>
              </a:rPr>
              <a:t>HPC-ABDS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0" y="228600"/>
            <a:ext cx="9144000" cy="66649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155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66" y="461409"/>
            <a:ext cx="4138060" cy="5153962"/>
          </a:xfrm>
          <a:ln>
            <a:solidFill>
              <a:schemeClr val="tx1"/>
            </a:solidFill>
          </a:ln>
        </p:spPr>
        <p:txBody>
          <a:bodyPr>
            <a:noAutofit/>
          </a:bodyPr>
          <a:lstStyle/>
          <a:p>
            <a:pPr>
              <a:spcBef>
                <a:spcPts val="225"/>
              </a:spcBef>
              <a:buFont typeface="+mj-lt"/>
              <a:buAutoNum type="arabicParenR"/>
            </a:pPr>
            <a:r>
              <a:rPr lang="en-US" sz="2200" dirty="0">
                <a:latin typeface="Calibri" panose="020F0502020204030204" pitchFamily="34" charset="0"/>
              </a:rPr>
              <a:t>Message Protocols:</a:t>
            </a:r>
          </a:p>
          <a:p>
            <a:pPr>
              <a:spcBef>
                <a:spcPts val="225"/>
              </a:spcBef>
              <a:buFont typeface="+mj-lt"/>
              <a:buAutoNum type="arabicParenR"/>
            </a:pPr>
            <a:r>
              <a:rPr lang="en-US" sz="2200" dirty="0">
                <a:latin typeface="Calibri" panose="020F0502020204030204" pitchFamily="34" charset="0"/>
              </a:rPr>
              <a:t>Distributed Coordination:</a:t>
            </a:r>
          </a:p>
          <a:p>
            <a:pPr>
              <a:spcBef>
                <a:spcPts val="225"/>
              </a:spcBef>
              <a:buFont typeface="+mj-lt"/>
              <a:buAutoNum type="arabicParenR"/>
            </a:pPr>
            <a:r>
              <a:rPr lang="en-US" sz="2200" dirty="0">
                <a:latin typeface="Calibri" panose="020F0502020204030204" pitchFamily="34" charset="0"/>
              </a:rPr>
              <a:t>Security &amp; Privacy:</a:t>
            </a:r>
          </a:p>
          <a:p>
            <a:pPr>
              <a:spcBef>
                <a:spcPts val="225"/>
              </a:spcBef>
              <a:buFont typeface="+mj-lt"/>
              <a:buAutoNum type="arabicParenR"/>
            </a:pPr>
            <a:r>
              <a:rPr lang="en-US" sz="2200" dirty="0">
                <a:latin typeface="Calibri" panose="020F0502020204030204" pitchFamily="34" charset="0"/>
              </a:rPr>
              <a:t>Monitoring: </a:t>
            </a:r>
          </a:p>
          <a:p>
            <a:pPr>
              <a:spcBef>
                <a:spcPts val="225"/>
              </a:spcBef>
              <a:buFont typeface="+mj-lt"/>
              <a:buAutoNum type="arabicParenR"/>
            </a:pPr>
            <a:r>
              <a:rPr lang="en-US" sz="2200" dirty="0" err="1">
                <a:latin typeface="Calibri" panose="020F0502020204030204" pitchFamily="34" charset="0"/>
              </a:rPr>
              <a:t>IaaS</a:t>
            </a:r>
            <a:r>
              <a:rPr lang="en-US" sz="2200" dirty="0">
                <a:latin typeface="Calibri" panose="020F0502020204030204" pitchFamily="34" charset="0"/>
              </a:rPr>
              <a:t> Management from HPC to hypervisors:</a:t>
            </a:r>
          </a:p>
          <a:p>
            <a:pPr>
              <a:spcBef>
                <a:spcPts val="225"/>
              </a:spcBef>
              <a:buFont typeface="+mj-lt"/>
              <a:buAutoNum type="arabicParenR"/>
            </a:pPr>
            <a:r>
              <a:rPr lang="en-US" sz="2200" dirty="0">
                <a:latin typeface="Calibri" panose="020F0502020204030204" pitchFamily="34" charset="0"/>
              </a:rPr>
              <a:t>DevOps: </a:t>
            </a:r>
          </a:p>
          <a:p>
            <a:pPr>
              <a:spcBef>
                <a:spcPts val="225"/>
              </a:spcBef>
              <a:buFont typeface="+mj-lt"/>
              <a:buAutoNum type="arabicParenR"/>
            </a:pPr>
            <a:r>
              <a:rPr lang="en-US" sz="2200" dirty="0">
                <a:latin typeface="Calibri" panose="020F0502020204030204" pitchFamily="34" charset="0"/>
              </a:rPr>
              <a:t>Interoperability:</a:t>
            </a:r>
          </a:p>
          <a:p>
            <a:pPr>
              <a:spcBef>
                <a:spcPts val="225"/>
              </a:spcBef>
              <a:buFont typeface="+mj-lt"/>
              <a:buAutoNum type="arabicParenR"/>
            </a:pPr>
            <a:r>
              <a:rPr lang="en-US" sz="2200" dirty="0">
                <a:latin typeface="Calibri" panose="020F0502020204030204" pitchFamily="34" charset="0"/>
              </a:rPr>
              <a:t>File systems: </a:t>
            </a:r>
          </a:p>
          <a:p>
            <a:pPr>
              <a:spcBef>
                <a:spcPts val="225"/>
              </a:spcBef>
              <a:buFont typeface="+mj-lt"/>
              <a:buAutoNum type="arabicParenR"/>
            </a:pPr>
            <a:r>
              <a:rPr lang="en-US" sz="2200" dirty="0">
                <a:latin typeface="Calibri" panose="020F0502020204030204" pitchFamily="34" charset="0"/>
              </a:rPr>
              <a:t>Cluster Resource Management: </a:t>
            </a:r>
          </a:p>
          <a:p>
            <a:pPr>
              <a:spcBef>
                <a:spcPts val="225"/>
              </a:spcBef>
              <a:buFont typeface="+mj-lt"/>
              <a:buAutoNum type="arabicParenR"/>
            </a:pPr>
            <a:r>
              <a:rPr lang="en-US" sz="2200" dirty="0">
                <a:latin typeface="Calibri" panose="020F0502020204030204" pitchFamily="34" charset="0"/>
              </a:rPr>
              <a:t> Data Transport: </a:t>
            </a:r>
          </a:p>
          <a:p>
            <a:pPr>
              <a:spcBef>
                <a:spcPts val="225"/>
              </a:spcBef>
              <a:buFont typeface="+mj-lt"/>
              <a:buAutoNum type="arabicParenR"/>
            </a:pPr>
            <a:r>
              <a:rPr lang="en-US" sz="2200" dirty="0">
                <a:latin typeface="Calibri" panose="020F0502020204030204" pitchFamily="34" charset="0"/>
              </a:rPr>
              <a:t> A) File management</a:t>
            </a:r>
            <a:br>
              <a:rPr lang="en-US" sz="2200" dirty="0">
                <a:latin typeface="Calibri" panose="020F0502020204030204" pitchFamily="34" charset="0"/>
              </a:rPr>
            </a:br>
            <a:r>
              <a:rPr lang="en-US" sz="2200" dirty="0">
                <a:latin typeface="Calibri" panose="020F0502020204030204" pitchFamily="34" charset="0"/>
              </a:rPr>
              <a:t>B) NoSQL</a:t>
            </a:r>
            <a:br>
              <a:rPr lang="en-US" sz="2200" dirty="0">
                <a:latin typeface="Calibri" panose="020F0502020204030204" pitchFamily="34" charset="0"/>
              </a:rPr>
            </a:br>
            <a:r>
              <a:rPr lang="en-US" sz="2200" dirty="0">
                <a:latin typeface="Calibri" panose="020F0502020204030204" pitchFamily="34" charset="0"/>
              </a:rPr>
              <a:t>C) SQL</a:t>
            </a:r>
          </a:p>
        </p:txBody>
      </p:sp>
      <p:sp>
        <p:nvSpPr>
          <p:cNvPr id="2" name="Title 1"/>
          <p:cNvSpPr>
            <a:spLocks noGrp="1"/>
          </p:cNvSpPr>
          <p:nvPr>
            <p:ph type="title"/>
          </p:nvPr>
        </p:nvSpPr>
        <p:spPr>
          <a:xfrm>
            <a:off x="-10240" y="0"/>
            <a:ext cx="9126166" cy="489483"/>
          </a:xfrm>
        </p:spPr>
        <p:txBody>
          <a:bodyPr>
            <a:noAutofit/>
          </a:bodyPr>
          <a:lstStyle/>
          <a:p>
            <a:r>
              <a:rPr lang="en-US" sz="2800" b="1" dirty="0"/>
              <a:t>Functionality of 21 HPC-ABDS Layers</a:t>
            </a:r>
          </a:p>
        </p:txBody>
      </p:sp>
      <p:sp>
        <p:nvSpPr>
          <p:cNvPr id="8" name="Content Placeholder 2"/>
          <p:cNvSpPr txBox="1">
            <a:spLocks/>
          </p:cNvSpPr>
          <p:nvPr/>
        </p:nvSpPr>
        <p:spPr bwMode="auto">
          <a:xfrm>
            <a:off x="4162925" y="461268"/>
            <a:ext cx="4953001" cy="5609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225"/>
              </a:spcBef>
              <a:buFont typeface="+mj-lt"/>
              <a:buAutoNum type="arabicParenR" startAt="12"/>
            </a:pPr>
            <a:r>
              <a:rPr lang="en-US" sz="2200" i="0" kern="0" dirty="0">
                <a:latin typeface="Calibri" panose="020F0502020204030204" pitchFamily="34" charset="0"/>
              </a:rPr>
              <a:t> In-memory databases &amp; caches / Object-relational mapping / Extraction Tools</a:t>
            </a:r>
          </a:p>
          <a:p>
            <a:pPr>
              <a:spcBef>
                <a:spcPts val="225"/>
              </a:spcBef>
              <a:buFont typeface="+mj-lt"/>
              <a:buAutoNum type="arabicParenR" startAt="12"/>
            </a:pPr>
            <a:r>
              <a:rPr lang="en-US" sz="2200" i="0" kern="0" dirty="0">
                <a:latin typeface="Calibri" panose="020F0502020204030204" pitchFamily="34" charset="0"/>
              </a:rPr>
              <a:t> Inter process communication Collectives, point-to-point, publish-subscribe, MPI:</a:t>
            </a:r>
          </a:p>
          <a:p>
            <a:pPr>
              <a:spcBef>
                <a:spcPts val="225"/>
              </a:spcBef>
              <a:buFont typeface="+mj-lt"/>
              <a:buAutoNum type="arabicParenR" startAt="12"/>
            </a:pPr>
            <a:r>
              <a:rPr lang="en-US" sz="2200" i="0" kern="0" dirty="0">
                <a:latin typeface="Calibri" panose="020F0502020204030204" pitchFamily="34" charset="0"/>
              </a:rPr>
              <a:t> A) Basic Programming model and runtime, SPMD, MapReduce:</a:t>
            </a:r>
            <a:br>
              <a:rPr lang="en-US" sz="2200" i="0" kern="0" dirty="0">
                <a:latin typeface="Calibri" panose="020F0502020204030204" pitchFamily="34" charset="0"/>
              </a:rPr>
            </a:br>
            <a:r>
              <a:rPr lang="en-US" sz="2200" i="0" kern="0" dirty="0">
                <a:latin typeface="Calibri" panose="020F0502020204030204" pitchFamily="34" charset="0"/>
              </a:rPr>
              <a:t>B) Streaming:</a:t>
            </a:r>
          </a:p>
          <a:p>
            <a:pPr>
              <a:spcBef>
                <a:spcPts val="225"/>
              </a:spcBef>
              <a:buFont typeface="+mj-lt"/>
              <a:buAutoNum type="arabicParenR" startAt="12"/>
            </a:pPr>
            <a:r>
              <a:rPr lang="en-US" sz="2200" i="0" kern="0" dirty="0">
                <a:latin typeface="Calibri" panose="020F0502020204030204" pitchFamily="34" charset="0"/>
              </a:rPr>
              <a:t> A) High level Programming: </a:t>
            </a:r>
            <a:br>
              <a:rPr lang="en-US" sz="2200" i="0" kern="0" dirty="0">
                <a:latin typeface="Calibri" panose="020F0502020204030204" pitchFamily="34" charset="0"/>
              </a:rPr>
            </a:br>
            <a:r>
              <a:rPr lang="en-US" sz="2200" i="0" kern="0" dirty="0">
                <a:latin typeface="Calibri" panose="020F0502020204030204" pitchFamily="34" charset="0"/>
              </a:rPr>
              <a:t>B) Frameworks</a:t>
            </a:r>
          </a:p>
          <a:p>
            <a:pPr>
              <a:spcBef>
                <a:spcPts val="225"/>
              </a:spcBef>
              <a:buFont typeface="+mj-lt"/>
              <a:buAutoNum type="arabicParenR" startAt="12"/>
            </a:pPr>
            <a:r>
              <a:rPr lang="en-US" sz="2200" i="0" kern="0" dirty="0">
                <a:latin typeface="Calibri" panose="020F0502020204030204" pitchFamily="34" charset="0"/>
              </a:rPr>
              <a:t> Application and Analytics: </a:t>
            </a:r>
          </a:p>
          <a:p>
            <a:pPr>
              <a:spcBef>
                <a:spcPts val="225"/>
              </a:spcBef>
              <a:buFont typeface="+mj-lt"/>
              <a:buAutoNum type="arabicParenR" startAt="12"/>
            </a:pPr>
            <a:r>
              <a:rPr lang="en-US" sz="2200" i="0" kern="0" dirty="0">
                <a:latin typeface="Calibri" panose="020F0502020204030204" pitchFamily="34" charset="0"/>
              </a:rPr>
              <a:t> Workflow-Orchestration:</a:t>
            </a:r>
          </a:p>
        </p:txBody>
      </p:sp>
      <p:sp>
        <p:nvSpPr>
          <p:cNvPr id="9" name="TextBox 8"/>
          <p:cNvSpPr txBox="1"/>
          <p:nvPr/>
        </p:nvSpPr>
        <p:spPr>
          <a:xfrm>
            <a:off x="2708476" y="5498305"/>
            <a:ext cx="6400800" cy="1323439"/>
          </a:xfrm>
          <a:prstGeom prst="rect">
            <a:avLst/>
          </a:prstGeom>
          <a:solidFill>
            <a:srgbClr val="FFFFCC"/>
          </a:solidFill>
          <a:ln w="38100">
            <a:solidFill>
              <a:schemeClr val="tx1"/>
            </a:solidFill>
          </a:ln>
        </p:spPr>
        <p:txBody>
          <a:bodyPr wrap="square" rtlCol="0">
            <a:spAutoFit/>
          </a:bodyPr>
          <a:lstStyle/>
          <a:p>
            <a:r>
              <a:rPr lang="en-US" sz="2000" i="0" dirty="0">
                <a:latin typeface="+mn-lt"/>
              </a:rPr>
              <a:t>Lesson of large number (350). This is a rich software environment that HPC cannot “compete” with. Need to use and not regenerate</a:t>
            </a:r>
          </a:p>
          <a:p>
            <a:r>
              <a:rPr lang="en-US" sz="2000" i="0" dirty="0">
                <a:latin typeface="+mn-lt"/>
              </a:rPr>
              <a:t>Note level 13 </a:t>
            </a:r>
            <a:r>
              <a:rPr lang="en-US" sz="2000" i="0" kern="0" dirty="0">
                <a:latin typeface="+mn-lt"/>
              </a:rPr>
              <a:t> Inter process communication  added</a:t>
            </a:r>
            <a:endParaRPr lang="en-US" sz="2000" i="0" dirty="0">
              <a:latin typeface="+mn-lt"/>
            </a:endParaRPr>
          </a:p>
        </p:txBody>
      </p:sp>
    </p:spTree>
    <p:extLst>
      <p:ext uri="{BB962C8B-B14F-4D97-AF65-F5344CB8AC3E}">
        <p14:creationId xmlns:p14="http://schemas.microsoft.com/office/powerpoint/2010/main" val="383742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2" y="-76200"/>
            <a:ext cx="9138138" cy="1143000"/>
          </a:xfrm>
        </p:spPr>
        <p:txBody>
          <a:bodyPr/>
          <a:lstStyle/>
          <a:p>
            <a:pPr algn="ctr"/>
            <a:r>
              <a:rPr lang="en-US" dirty="0"/>
              <a:t>Using “Apache” (Commercial Big Data) Data Systems for Science/Simulation</a:t>
            </a:r>
          </a:p>
        </p:txBody>
      </p:sp>
      <p:sp>
        <p:nvSpPr>
          <p:cNvPr id="3" name="Content Placeholder 2"/>
          <p:cNvSpPr>
            <a:spLocks noGrp="1"/>
          </p:cNvSpPr>
          <p:nvPr>
            <p:ph idx="1"/>
          </p:nvPr>
        </p:nvSpPr>
        <p:spPr>
          <a:xfrm>
            <a:off x="30744" y="914400"/>
            <a:ext cx="9138138" cy="4038600"/>
          </a:xfrm>
        </p:spPr>
        <p:txBody>
          <a:bodyPr/>
          <a:lstStyle/>
          <a:p>
            <a:r>
              <a:rPr lang="en-US" b="1" dirty="0"/>
              <a:t>Pro</a:t>
            </a:r>
            <a:r>
              <a:rPr lang="en-US" dirty="0"/>
              <a:t>: Use rich </a:t>
            </a:r>
            <a:r>
              <a:rPr lang="en-US" b="1" dirty="0"/>
              <a:t>functionality </a:t>
            </a:r>
            <a:r>
              <a:rPr lang="en-US" dirty="0"/>
              <a:t>and</a:t>
            </a:r>
            <a:r>
              <a:rPr lang="en-US" b="1" dirty="0"/>
              <a:t> usability </a:t>
            </a:r>
            <a:r>
              <a:rPr lang="en-US" dirty="0"/>
              <a:t>of ABDS (Apache Big Data Stack)</a:t>
            </a:r>
          </a:p>
          <a:p>
            <a:r>
              <a:rPr lang="en-US" b="1" dirty="0"/>
              <a:t>Pro</a:t>
            </a:r>
            <a:r>
              <a:rPr lang="en-US" dirty="0"/>
              <a:t>: </a:t>
            </a:r>
            <a:r>
              <a:rPr lang="en-US" b="1" dirty="0"/>
              <a:t>Sustainability</a:t>
            </a:r>
            <a:r>
              <a:rPr lang="en-US" dirty="0"/>
              <a:t> model of community open source</a:t>
            </a:r>
          </a:p>
          <a:p>
            <a:r>
              <a:rPr lang="en-US" b="1" dirty="0"/>
              <a:t>Con</a:t>
            </a:r>
            <a:r>
              <a:rPr lang="en-US" dirty="0"/>
              <a:t> (Pro for many commercial users): Optimized for </a:t>
            </a:r>
            <a:r>
              <a:rPr lang="en-US" b="1" dirty="0"/>
              <a:t>fault-tolerance</a:t>
            </a:r>
            <a:r>
              <a:rPr lang="en-US" dirty="0"/>
              <a:t> and </a:t>
            </a:r>
            <a:r>
              <a:rPr lang="en-US" b="1" dirty="0"/>
              <a:t>usability </a:t>
            </a:r>
            <a:r>
              <a:rPr lang="en-US" dirty="0"/>
              <a:t>and </a:t>
            </a:r>
            <a:r>
              <a:rPr lang="en-US" b="1" dirty="0"/>
              <a:t>not performance</a:t>
            </a:r>
          </a:p>
          <a:p>
            <a:r>
              <a:rPr lang="en-US" b="1" dirty="0"/>
              <a:t>Feature</a:t>
            </a:r>
            <a:r>
              <a:rPr lang="en-US" dirty="0"/>
              <a:t>: Naturally run on </a:t>
            </a:r>
            <a:r>
              <a:rPr lang="en-US" b="1" dirty="0"/>
              <a:t>clouds</a:t>
            </a:r>
            <a:r>
              <a:rPr lang="en-US" dirty="0"/>
              <a:t> and not </a:t>
            </a:r>
            <a:r>
              <a:rPr lang="en-US" b="1" dirty="0"/>
              <a:t>HPC platforms</a:t>
            </a:r>
          </a:p>
          <a:p>
            <a:r>
              <a:rPr lang="en-US" b="1" dirty="0"/>
              <a:t>Feature</a:t>
            </a:r>
            <a:r>
              <a:rPr lang="en-US" dirty="0"/>
              <a:t>: Cloud is </a:t>
            </a:r>
            <a:r>
              <a:rPr lang="en-US" b="1" dirty="0"/>
              <a:t>logically centralize</a:t>
            </a:r>
            <a:r>
              <a:rPr lang="en-US" dirty="0"/>
              <a:t>d, physically distributed but </a:t>
            </a:r>
            <a:r>
              <a:rPr lang="en-US" b="1" dirty="0"/>
              <a:t>science data </a:t>
            </a:r>
            <a:r>
              <a:rPr lang="en-US" dirty="0"/>
              <a:t>typically </a:t>
            </a:r>
            <a:r>
              <a:rPr lang="en-US" b="1" dirty="0"/>
              <a:t>distributed</a:t>
            </a:r>
            <a:r>
              <a:rPr lang="en-US" dirty="0"/>
              <a:t>.</a:t>
            </a:r>
          </a:p>
          <a:p>
            <a:r>
              <a:rPr lang="en-US" b="1" dirty="0"/>
              <a:t>Question</a:t>
            </a:r>
            <a:r>
              <a:rPr lang="en-US" dirty="0"/>
              <a:t>: how do </a:t>
            </a:r>
            <a:r>
              <a:rPr lang="en-US" b="1" dirty="0"/>
              <a:t>science data analysis requirements </a:t>
            </a:r>
            <a:r>
              <a:rPr lang="en-US" dirty="0"/>
              <a:t>differ from those commercially e.g. recommender systems heavily used commercially</a:t>
            </a:r>
          </a:p>
          <a:p>
            <a:r>
              <a:rPr lang="en-US" b="1" dirty="0"/>
              <a:t>Approach</a:t>
            </a:r>
            <a:r>
              <a:rPr lang="en-US" dirty="0"/>
              <a:t>: </a:t>
            </a:r>
            <a:r>
              <a:rPr lang="en-US" b="1" dirty="0"/>
              <a:t>HPC-ABDS</a:t>
            </a:r>
            <a:r>
              <a:rPr lang="en-US" dirty="0"/>
              <a:t> using HPC runtime and tools to enhance commercial data systems (ABDS on top of HPC)</a:t>
            </a:r>
          </a:p>
          <a:p>
            <a:pPr lvl="1"/>
            <a:r>
              <a:rPr lang="en-US" b="1" dirty="0"/>
              <a:t>Upper level software: </a:t>
            </a:r>
            <a:r>
              <a:rPr lang="en-US" dirty="0"/>
              <a:t>ABDS</a:t>
            </a:r>
          </a:p>
          <a:p>
            <a:pPr lvl="1"/>
            <a:r>
              <a:rPr lang="en-US" b="1" dirty="0"/>
              <a:t>Lower level runtime: </a:t>
            </a:r>
            <a:r>
              <a:rPr lang="en-US" dirty="0"/>
              <a:t>HPC</a:t>
            </a:r>
          </a:p>
          <a:p>
            <a:pPr lvl="1"/>
            <a:r>
              <a:rPr lang="en-US" b="1" dirty="0" err="1"/>
              <a:t>HPCCloud</a:t>
            </a:r>
            <a:r>
              <a:rPr lang="en-US" b="1" dirty="0"/>
              <a:t> Hardware: </a:t>
            </a:r>
            <a:r>
              <a:rPr lang="en-US" dirty="0"/>
              <a:t>HPC or classic cloud dependent on application requirements</a:t>
            </a:r>
          </a:p>
          <a:p>
            <a:endParaRPr lang="en-US" dirty="0"/>
          </a:p>
        </p:txBody>
      </p:sp>
    </p:spTree>
    <p:extLst>
      <p:ext uri="{BB962C8B-B14F-4D97-AF65-F5344CB8AC3E}">
        <p14:creationId xmlns:p14="http://schemas.microsoft.com/office/powerpoint/2010/main" val="409993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1372"/>
            <a:ext cx="7433724" cy="685800"/>
          </a:xfrm>
        </p:spPr>
        <p:txBody>
          <a:bodyPr/>
          <a:lstStyle/>
          <a:p>
            <a:pPr algn="ctr"/>
            <a:r>
              <a:rPr lang="en-US" sz="3200" dirty="0"/>
              <a:t>HPC-ABDS SPIDAL Project Activities</a:t>
            </a:r>
          </a:p>
        </p:txBody>
      </p:sp>
      <p:sp>
        <p:nvSpPr>
          <p:cNvPr id="3" name="Content Placeholder 2"/>
          <p:cNvSpPr>
            <a:spLocks noGrp="1"/>
          </p:cNvSpPr>
          <p:nvPr>
            <p:ph idx="1"/>
          </p:nvPr>
        </p:nvSpPr>
        <p:spPr>
          <a:xfrm>
            <a:off x="-2177" y="706243"/>
            <a:ext cx="9144000" cy="5105400"/>
          </a:xfrm>
        </p:spPr>
        <p:txBody>
          <a:bodyPr/>
          <a:lstStyle/>
          <a:p>
            <a:r>
              <a:rPr lang="en-US" sz="1900" b="1" dirty="0">
                <a:solidFill>
                  <a:srgbClr val="00B050"/>
                </a:solidFill>
              </a:rPr>
              <a:t>Level 17: Orchestration</a:t>
            </a:r>
            <a:r>
              <a:rPr lang="en-US" sz="1900" dirty="0">
                <a:solidFill>
                  <a:srgbClr val="00B050"/>
                </a:solidFill>
              </a:rPr>
              <a:t>: Apache Beam (Google Cloud Dataflow) integrated with Heron/</a:t>
            </a:r>
            <a:r>
              <a:rPr lang="en-US" sz="1900" dirty="0" err="1">
                <a:solidFill>
                  <a:srgbClr val="00B050"/>
                </a:solidFill>
              </a:rPr>
              <a:t>Flink</a:t>
            </a:r>
            <a:r>
              <a:rPr lang="en-US" sz="1900" dirty="0">
                <a:solidFill>
                  <a:srgbClr val="00B050"/>
                </a:solidFill>
              </a:rPr>
              <a:t> and Cloudmesh on HPC cluster</a:t>
            </a:r>
          </a:p>
          <a:p>
            <a:r>
              <a:rPr lang="en-US" sz="1900" b="1" dirty="0"/>
              <a:t>Level 16: Applications: </a:t>
            </a:r>
            <a:r>
              <a:rPr lang="en-US" sz="1900" dirty="0"/>
              <a:t>Datamining for molecular dynamics, Image processing for remote sensing and pathology, graphs, streaming, bioinformatics, social media, financial informatics, text mining</a:t>
            </a:r>
          </a:p>
          <a:p>
            <a:r>
              <a:rPr lang="en-US" sz="1900" b="1" dirty="0"/>
              <a:t>Level 16: Algorithms: </a:t>
            </a:r>
            <a:r>
              <a:rPr lang="en-US" sz="1900" dirty="0"/>
              <a:t>Generic and custom for applications </a:t>
            </a:r>
            <a:r>
              <a:rPr lang="en-US" sz="1900" b="1" dirty="0"/>
              <a:t>SPIDAL</a:t>
            </a:r>
          </a:p>
          <a:p>
            <a:r>
              <a:rPr lang="en-US" sz="1900" b="1" dirty="0">
                <a:solidFill>
                  <a:srgbClr val="00B050"/>
                </a:solidFill>
              </a:rPr>
              <a:t>Level 14: Programming: </a:t>
            </a:r>
            <a:r>
              <a:rPr lang="en-US" sz="1900" dirty="0">
                <a:solidFill>
                  <a:srgbClr val="00B050"/>
                </a:solidFill>
              </a:rPr>
              <a:t>Storm, Heron (Twitter replaces Storm), Hadoop, Spark, </a:t>
            </a:r>
            <a:r>
              <a:rPr lang="en-US" sz="1900" dirty="0" err="1">
                <a:solidFill>
                  <a:srgbClr val="00B050"/>
                </a:solidFill>
              </a:rPr>
              <a:t>Flink</a:t>
            </a:r>
            <a:r>
              <a:rPr lang="en-US" sz="1900" dirty="0">
                <a:solidFill>
                  <a:srgbClr val="00B050"/>
                </a:solidFill>
              </a:rPr>
              <a:t>. Improve Inter- and Intra-node performance; science data structures</a:t>
            </a:r>
          </a:p>
          <a:p>
            <a:r>
              <a:rPr lang="en-US" sz="1900" b="1" dirty="0">
                <a:solidFill>
                  <a:srgbClr val="00B050"/>
                </a:solidFill>
              </a:rPr>
              <a:t>Level 13: Runtime Communication: </a:t>
            </a:r>
            <a:r>
              <a:rPr lang="en-US" sz="1900" dirty="0">
                <a:solidFill>
                  <a:srgbClr val="00B050"/>
                </a:solidFill>
              </a:rPr>
              <a:t>Enhanced Storm and Hadoop (Spark, </a:t>
            </a:r>
            <a:r>
              <a:rPr lang="en-US" sz="1900" dirty="0" err="1">
                <a:solidFill>
                  <a:srgbClr val="00B050"/>
                </a:solidFill>
              </a:rPr>
              <a:t>Flink</a:t>
            </a:r>
            <a:r>
              <a:rPr lang="en-US" sz="1900" dirty="0">
                <a:solidFill>
                  <a:srgbClr val="00B050"/>
                </a:solidFill>
              </a:rPr>
              <a:t>, </a:t>
            </a:r>
            <a:r>
              <a:rPr lang="en-US" sz="1900" dirty="0" err="1">
                <a:solidFill>
                  <a:srgbClr val="00B050"/>
                </a:solidFill>
              </a:rPr>
              <a:t>Giraph</a:t>
            </a:r>
            <a:r>
              <a:rPr lang="en-US" sz="1900" dirty="0">
                <a:solidFill>
                  <a:srgbClr val="00B050"/>
                </a:solidFill>
              </a:rPr>
              <a:t>) using HPC runtime technologies, Harp</a:t>
            </a:r>
          </a:p>
          <a:p>
            <a:r>
              <a:rPr lang="en-US" sz="1900" b="1" dirty="0">
                <a:solidFill>
                  <a:srgbClr val="00B050"/>
                </a:solidFill>
              </a:rPr>
              <a:t>Level 12: In-memory Database: </a:t>
            </a:r>
            <a:r>
              <a:rPr lang="en-US" sz="1900" dirty="0" err="1">
                <a:solidFill>
                  <a:srgbClr val="00B050"/>
                </a:solidFill>
              </a:rPr>
              <a:t>Redis</a:t>
            </a:r>
            <a:r>
              <a:rPr lang="en-US" sz="1900" dirty="0">
                <a:solidFill>
                  <a:srgbClr val="00B050"/>
                </a:solidFill>
              </a:rPr>
              <a:t> + Spark used in Pilot-Data Memory</a:t>
            </a:r>
          </a:p>
          <a:p>
            <a:r>
              <a:rPr lang="en-US" sz="1900" b="1" dirty="0">
                <a:solidFill>
                  <a:srgbClr val="00B050"/>
                </a:solidFill>
              </a:rPr>
              <a:t>Level 11: Data management: </a:t>
            </a:r>
            <a:r>
              <a:rPr lang="en-US" sz="1900" dirty="0">
                <a:solidFill>
                  <a:srgbClr val="00B050"/>
                </a:solidFill>
              </a:rPr>
              <a:t>Hbase and MongoDB integrated via use of Beam and other Apache tools; enhance Hbase</a:t>
            </a:r>
          </a:p>
          <a:p>
            <a:r>
              <a:rPr lang="en-US" sz="1900" b="1" dirty="0">
                <a:solidFill>
                  <a:srgbClr val="00B050"/>
                </a:solidFill>
              </a:rPr>
              <a:t>Level 9: Cluster Management: </a:t>
            </a:r>
            <a:r>
              <a:rPr lang="en-US" sz="1900" dirty="0">
                <a:solidFill>
                  <a:srgbClr val="00B050"/>
                </a:solidFill>
              </a:rPr>
              <a:t>Integrate Pilot Jobs with Yarn, </a:t>
            </a:r>
            <a:r>
              <a:rPr lang="en-US" sz="1900" dirty="0" err="1">
                <a:solidFill>
                  <a:srgbClr val="00B050"/>
                </a:solidFill>
              </a:rPr>
              <a:t>Mesos</a:t>
            </a:r>
            <a:r>
              <a:rPr lang="en-US" sz="1900" dirty="0">
                <a:solidFill>
                  <a:srgbClr val="00B050"/>
                </a:solidFill>
              </a:rPr>
              <a:t>, Spark, Hadoop; integrate Storm and Heron with </a:t>
            </a:r>
            <a:r>
              <a:rPr lang="en-US" sz="1900" dirty="0" err="1">
                <a:solidFill>
                  <a:srgbClr val="00B050"/>
                </a:solidFill>
              </a:rPr>
              <a:t>Slurm</a:t>
            </a:r>
            <a:endParaRPr lang="en-US" sz="1900" dirty="0">
              <a:solidFill>
                <a:srgbClr val="00B050"/>
              </a:solidFill>
            </a:endParaRPr>
          </a:p>
          <a:p>
            <a:r>
              <a:rPr lang="en-US" sz="1900" b="1" dirty="0">
                <a:solidFill>
                  <a:srgbClr val="00B050"/>
                </a:solidFill>
              </a:rPr>
              <a:t>Level 6: </a:t>
            </a:r>
            <a:r>
              <a:rPr lang="en-US" sz="1900" b="1" dirty="0" err="1">
                <a:solidFill>
                  <a:srgbClr val="00B050"/>
                </a:solidFill>
              </a:rPr>
              <a:t>DevOps</a:t>
            </a:r>
            <a:r>
              <a:rPr lang="en-US" sz="1900" b="1" dirty="0">
                <a:solidFill>
                  <a:srgbClr val="00B050"/>
                </a:solidFill>
              </a:rPr>
              <a:t>: </a:t>
            </a:r>
            <a:r>
              <a:rPr lang="en-US" sz="1900" dirty="0">
                <a:solidFill>
                  <a:srgbClr val="00B050"/>
                </a:solidFill>
              </a:rPr>
              <a:t>Python Cloudmesh virtual Cluster Interoperability</a:t>
            </a:r>
          </a:p>
          <a:p>
            <a:endParaRPr lang="en-US" sz="1900" dirty="0"/>
          </a:p>
          <a:p>
            <a:endParaRPr lang="en-US" sz="1900" dirty="0"/>
          </a:p>
          <a:p>
            <a:pPr lvl="1"/>
            <a:endParaRPr lang="en-US" sz="1900" dirty="0"/>
          </a:p>
        </p:txBody>
      </p:sp>
      <p:sp>
        <p:nvSpPr>
          <p:cNvPr id="6" name="TextBox 5"/>
          <p:cNvSpPr txBox="1"/>
          <p:nvPr/>
        </p:nvSpPr>
        <p:spPr>
          <a:xfrm>
            <a:off x="7241179" y="14004"/>
            <a:ext cx="1900644" cy="646331"/>
          </a:xfrm>
          <a:prstGeom prst="rect">
            <a:avLst/>
          </a:prstGeom>
          <a:noFill/>
        </p:spPr>
        <p:txBody>
          <a:bodyPr wrap="square" rtlCol="0">
            <a:spAutoFit/>
          </a:bodyPr>
          <a:lstStyle/>
          <a:p>
            <a:r>
              <a:rPr lang="en-US" sz="1800" dirty="0">
                <a:solidFill>
                  <a:srgbClr val="00B050"/>
                </a:solidFill>
              </a:rPr>
              <a:t>Green is MIDAS</a:t>
            </a:r>
          </a:p>
          <a:p>
            <a:r>
              <a:rPr lang="en-US" sz="1800" dirty="0"/>
              <a:t>Black is SPIDAL</a:t>
            </a:r>
          </a:p>
        </p:txBody>
      </p:sp>
    </p:spTree>
    <p:extLst>
      <p:ext uri="{BB962C8B-B14F-4D97-AF65-F5344CB8AC3E}">
        <p14:creationId xmlns:p14="http://schemas.microsoft.com/office/powerpoint/2010/main" val="2680440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07471"/>
            <a:ext cx="9069355" cy="807713"/>
          </a:xfrm>
        </p:spPr>
        <p:txBody>
          <a:bodyPr>
            <a:noAutofit/>
          </a:bodyPr>
          <a:lstStyle/>
          <a:p>
            <a:r>
              <a:rPr lang="en-US" sz="3200" b="1" dirty="0"/>
              <a:t>Exemplar Software for a Big Data Initiative</a:t>
            </a:r>
          </a:p>
        </p:txBody>
      </p:sp>
      <p:sp>
        <p:nvSpPr>
          <p:cNvPr id="5" name="Content Placeholder 4"/>
          <p:cNvSpPr>
            <a:spLocks noGrp="1"/>
          </p:cNvSpPr>
          <p:nvPr>
            <p:ph idx="1"/>
          </p:nvPr>
        </p:nvSpPr>
        <p:spPr>
          <a:xfrm>
            <a:off x="0" y="915184"/>
            <a:ext cx="9144000" cy="5786284"/>
          </a:xfrm>
        </p:spPr>
        <p:txBody>
          <a:bodyPr>
            <a:normAutofit/>
          </a:bodyPr>
          <a:lstStyle/>
          <a:p>
            <a:r>
              <a:rPr lang="en-US" b="1" dirty="0">
                <a:solidFill>
                  <a:srgbClr val="FF0000"/>
                </a:solidFill>
              </a:rPr>
              <a:t>Functionality of ABDS and Performance of HPC</a:t>
            </a:r>
          </a:p>
          <a:p>
            <a:r>
              <a:rPr lang="en-US" b="1" dirty="0"/>
              <a:t>Workflow: </a:t>
            </a:r>
            <a:r>
              <a:rPr lang="en-US" dirty="0"/>
              <a:t>Apache Crunch, Python or Kepler</a:t>
            </a:r>
          </a:p>
          <a:p>
            <a:r>
              <a:rPr lang="en-US" b="1" dirty="0"/>
              <a:t>Data Analytics: </a:t>
            </a:r>
            <a:r>
              <a:rPr lang="en-US" dirty="0"/>
              <a:t>Mahout, R, </a:t>
            </a:r>
            <a:r>
              <a:rPr lang="en-US" dirty="0" err="1"/>
              <a:t>ImageJ</a:t>
            </a:r>
            <a:r>
              <a:rPr lang="en-US" dirty="0"/>
              <a:t>, </a:t>
            </a:r>
            <a:r>
              <a:rPr lang="en-US" dirty="0" err="1"/>
              <a:t>Scalapack</a:t>
            </a:r>
            <a:r>
              <a:rPr lang="en-US" dirty="0"/>
              <a:t> </a:t>
            </a:r>
          </a:p>
          <a:p>
            <a:r>
              <a:rPr lang="en-US" b="1" dirty="0"/>
              <a:t>High level Programming: </a:t>
            </a:r>
            <a:r>
              <a:rPr lang="en-US" dirty="0"/>
              <a:t>Hive, Pig</a:t>
            </a:r>
          </a:p>
          <a:p>
            <a:r>
              <a:rPr lang="en-US" b="1" dirty="0"/>
              <a:t>Batch Parallel Programming model: </a:t>
            </a:r>
            <a:r>
              <a:rPr lang="en-US" dirty="0"/>
              <a:t>Hadoop, Spark, </a:t>
            </a:r>
            <a:r>
              <a:rPr lang="en-US" dirty="0" err="1"/>
              <a:t>Giraph</a:t>
            </a:r>
            <a:r>
              <a:rPr lang="en-US" dirty="0"/>
              <a:t>, Harp, MPI;</a:t>
            </a:r>
          </a:p>
          <a:p>
            <a:r>
              <a:rPr lang="en-US" b="1" dirty="0"/>
              <a:t>Streaming Programming model: </a:t>
            </a:r>
            <a:r>
              <a:rPr lang="en-US" dirty="0"/>
              <a:t>Storm, Kafka or </a:t>
            </a:r>
            <a:r>
              <a:rPr lang="en-US" dirty="0" err="1"/>
              <a:t>RabbitMQ</a:t>
            </a:r>
            <a:endParaRPr lang="en-US" dirty="0"/>
          </a:p>
          <a:p>
            <a:r>
              <a:rPr lang="en-US" b="1" dirty="0"/>
              <a:t>In-memory: </a:t>
            </a:r>
            <a:r>
              <a:rPr lang="en-US" dirty="0" err="1"/>
              <a:t>Memcached</a:t>
            </a:r>
            <a:endParaRPr lang="en-US" dirty="0"/>
          </a:p>
          <a:p>
            <a:r>
              <a:rPr lang="en-US" b="1" dirty="0"/>
              <a:t>Data Management: </a:t>
            </a:r>
            <a:r>
              <a:rPr lang="en-US" dirty="0" err="1"/>
              <a:t>Hbase</a:t>
            </a:r>
            <a:r>
              <a:rPr lang="en-US" dirty="0"/>
              <a:t>, </a:t>
            </a:r>
            <a:r>
              <a:rPr lang="en-US" dirty="0" err="1"/>
              <a:t>MongoDB</a:t>
            </a:r>
            <a:r>
              <a:rPr lang="en-US" dirty="0"/>
              <a:t>, MySQL </a:t>
            </a:r>
          </a:p>
          <a:p>
            <a:r>
              <a:rPr lang="en-US" b="1" dirty="0"/>
              <a:t>Distributed Coordination: </a:t>
            </a:r>
            <a:r>
              <a:rPr lang="en-US" dirty="0"/>
              <a:t>Zookeeper</a:t>
            </a:r>
          </a:p>
          <a:p>
            <a:r>
              <a:rPr lang="en-US" b="1" dirty="0"/>
              <a:t>Cluster Management: </a:t>
            </a:r>
            <a:r>
              <a:rPr lang="en-US" dirty="0"/>
              <a:t>Yarn, </a:t>
            </a:r>
            <a:r>
              <a:rPr lang="en-US" dirty="0" err="1"/>
              <a:t>Slurm</a:t>
            </a:r>
            <a:endParaRPr lang="en-US" dirty="0"/>
          </a:p>
          <a:p>
            <a:r>
              <a:rPr lang="en-US" b="1" dirty="0"/>
              <a:t>File Systems: </a:t>
            </a:r>
            <a:r>
              <a:rPr lang="en-US" dirty="0"/>
              <a:t>HDFS, Object store (Swift),</a:t>
            </a:r>
            <a:r>
              <a:rPr lang="en-US" dirty="0" err="1"/>
              <a:t>Lustre</a:t>
            </a:r>
            <a:endParaRPr lang="en-US" dirty="0"/>
          </a:p>
          <a:p>
            <a:r>
              <a:rPr lang="en-US" b="1" dirty="0"/>
              <a:t>DevOps: </a:t>
            </a:r>
            <a:r>
              <a:rPr lang="en-US" dirty="0" err="1"/>
              <a:t>Cloudmesh</a:t>
            </a:r>
            <a:r>
              <a:rPr lang="en-US" dirty="0"/>
              <a:t>, Chef, Puppet, Docker, Cobbler</a:t>
            </a:r>
          </a:p>
          <a:p>
            <a:r>
              <a:rPr lang="en-US" b="1" dirty="0" err="1"/>
              <a:t>IaaS</a:t>
            </a:r>
            <a:r>
              <a:rPr lang="en-US" b="1" dirty="0"/>
              <a:t>: </a:t>
            </a:r>
            <a:r>
              <a:rPr lang="en-US" dirty="0"/>
              <a:t>Amazon, Azure, OpenStack, </a:t>
            </a:r>
            <a:r>
              <a:rPr lang="en-US" dirty="0" err="1"/>
              <a:t>Docker</a:t>
            </a:r>
            <a:r>
              <a:rPr lang="en-US" dirty="0"/>
              <a:t>, SR-IOV</a:t>
            </a:r>
          </a:p>
          <a:p>
            <a:r>
              <a:rPr lang="en-US" b="1" dirty="0"/>
              <a:t>Monitoring: </a:t>
            </a:r>
            <a:r>
              <a:rPr lang="en-US" dirty="0"/>
              <a:t>Inca, Ganglia, Nagios</a:t>
            </a:r>
          </a:p>
        </p:txBody>
      </p:sp>
    </p:spTree>
    <p:extLst>
      <p:ext uri="{BB962C8B-B14F-4D97-AF65-F5344CB8AC3E}">
        <p14:creationId xmlns:p14="http://schemas.microsoft.com/office/powerpoint/2010/main" val="915090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a:grpSpLocks noChangeAspect="1"/>
          </p:cNvGrpSpPr>
          <p:nvPr/>
        </p:nvGrpSpPr>
        <p:grpSpPr>
          <a:xfrm>
            <a:off x="1441154" y="0"/>
            <a:ext cx="6533529" cy="6858000"/>
            <a:chOff x="2376155" y="982372"/>
            <a:chExt cx="5197814" cy="5455954"/>
          </a:xfrm>
        </p:grpSpPr>
        <p:grpSp>
          <p:nvGrpSpPr>
            <p:cNvPr id="75" name="Group 74"/>
            <p:cNvGrpSpPr/>
            <p:nvPr/>
          </p:nvGrpSpPr>
          <p:grpSpPr>
            <a:xfrm>
              <a:off x="2376155" y="982372"/>
              <a:ext cx="5197814" cy="5455954"/>
              <a:chOff x="2440874" y="979385"/>
              <a:chExt cx="5197814" cy="5455954"/>
            </a:xfrm>
          </p:grpSpPr>
          <p:grpSp>
            <p:nvGrpSpPr>
              <p:cNvPr id="68" name="Group 67"/>
              <p:cNvGrpSpPr/>
              <p:nvPr/>
            </p:nvGrpSpPr>
            <p:grpSpPr>
              <a:xfrm>
                <a:off x="2440874" y="979385"/>
                <a:ext cx="5197814" cy="5455954"/>
                <a:chOff x="2440874" y="974140"/>
                <a:chExt cx="5197814" cy="5455954"/>
              </a:xfrm>
            </p:grpSpPr>
            <p:grpSp>
              <p:nvGrpSpPr>
                <p:cNvPr id="66" name="Group 65"/>
                <p:cNvGrpSpPr/>
                <p:nvPr/>
              </p:nvGrpSpPr>
              <p:grpSpPr>
                <a:xfrm>
                  <a:off x="2440874" y="974140"/>
                  <a:ext cx="5197814" cy="5455954"/>
                  <a:chOff x="840031" y="1200804"/>
                  <a:chExt cx="5197814" cy="5455954"/>
                </a:xfrm>
              </p:grpSpPr>
              <p:grpSp>
                <p:nvGrpSpPr>
                  <p:cNvPr id="2" name="Group 2"/>
                  <p:cNvGrpSpPr>
                    <a:grpSpLocks/>
                  </p:cNvGrpSpPr>
                  <p:nvPr/>
                </p:nvGrpSpPr>
                <p:grpSpPr bwMode="auto">
                  <a:xfrm>
                    <a:off x="840031" y="1200804"/>
                    <a:ext cx="5197814" cy="5455954"/>
                    <a:chOff x="4634" y="-3855"/>
                    <a:chExt cx="3031" cy="3696"/>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 y="-3809"/>
                      <a:ext cx="1861" cy="4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 y="-2935"/>
                      <a:ext cx="1435" cy="3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 y="-2514"/>
                      <a:ext cx="1413" cy="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3" y="-1667"/>
                      <a:ext cx="1386" cy="44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5" y="-3318"/>
                      <a:ext cx="1861" cy="3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2" y="-599"/>
                      <a:ext cx="1861" cy="3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2" y="-1176"/>
                      <a:ext cx="1861" cy="52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0"/>
                    <p:cNvGrpSpPr>
                      <a:grpSpLocks/>
                    </p:cNvGrpSpPr>
                    <p:nvPr/>
                  </p:nvGrpSpPr>
                  <p:grpSpPr bwMode="auto">
                    <a:xfrm>
                      <a:off x="4682" y="-2301"/>
                      <a:ext cx="2983" cy="2142"/>
                      <a:chOff x="4682" y="-2301"/>
                      <a:chExt cx="2983" cy="2142"/>
                    </a:xfrm>
                  </p:grpSpPr>
                  <p:sp>
                    <p:nvSpPr>
                      <p:cNvPr id="1037" name="Freeform 11"/>
                      <p:cNvSpPr>
                        <a:spLocks/>
                      </p:cNvSpPr>
                      <p:nvPr/>
                    </p:nvSpPr>
                    <p:spPr bwMode="auto">
                      <a:xfrm>
                        <a:off x="4682" y="-2301"/>
                        <a:ext cx="2983" cy="2142"/>
                      </a:xfrm>
                      <a:custGeom>
                        <a:avLst/>
                        <a:gdLst>
                          <a:gd name="T0" fmla="+- 0 6174 4682"/>
                          <a:gd name="T1" fmla="*/ T0 w 2983"/>
                          <a:gd name="T2" fmla="+- 0 -2301 -2301"/>
                          <a:gd name="T3" fmla="*/ -2301 h 2142"/>
                          <a:gd name="T4" fmla="+- 0 6059 4682"/>
                          <a:gd name="T5" fmla="*/ T4 w 2983"/>
                          <a:gd name="T6" fmla="+- 0 -2295 -2301"/>
                          <a:gd name="T7" fmla="*/ -2295 h 2142"/>
                          <a:gd name="T8" fmla="+- 0 5945 4682"/>
                          <a:gd name="T9" fmla="*/ T8 w 2983"/>
                          <a:gd name="T10" fmla="+- 0 -2275 -2301"/>
                          <a:gd name="T11" fmla="*/ -2275 h 2142"/>
                          <a:gd name="T12" fmla="+- 0 5832 4682"/>
                          <a:gd name="T13" fmla="*/ T12 w 2983"/>
                          <a:gd name="T14" fmla="+- 0 -2244 -2301"/>
                          <a:gd name="T15" fmla="*/ -2244 h 2142"/>
                          <a:gd name="T16" fmla="+- 0 5720 4682"/>
                          <a:gd name="T17" fmla="*/ T16 w 2983"/>
                          <a:gd name="T18" fmla="+- 0 -2199 -2301"/>
                          <a:gd name="T19" fmla="*/ -2199 h 2142"/>
                          <a:gd name="T20" fmla="+- 0 5611 4682"/>
                          <a:gd name="T21" fmla="*/ T20 w 2983"/>
                          <a:gd name="T22" fmla="+- 0 -2141 -2301"/>
                          <a:gd name="T23" fmla="*/ -2141 h 2142"/>
                          <a:gd name="T24" fmla="+- 0 5505 4682"/>
                          <a:gd name="T25" fmla="*/ T24 w 2983"/>
                          <a:gd name="T26" fmla="+- 0 -2071 -2301"/>
                          <a:gd name="T27" fmla="*/ -2071 h 2142"/>
                          <a:gd name="T28" fmla="+- 0 5401 4682"/>
                          <a:gd name="T29" fmla="*/ T28 w 2983"/>
                          <a:gd name="T30" fmla="+- 0 -1988 -2301"/>
                          <a:gd name="T31" fmla="*/ -1988 h 2142"/>
                          <a:gd name="T32" fmla="+- 0 5302 4682"/>
                          <a:gd name="T33" fmla="*/ T32 w 2983"/>
                          <a:gd name="T34" fmla="+- 0 -1892 -2301"/>
                          <a:gd name="T35" fmla="*/ -1892 h 2142"/>
                          <a:gd name="T36" fmla="+- 0 5207 4682"/>
                          <a:gd name="T37" fmla="*/ T36 w 2983"/>
                          <a:gd name="T38" fmla="+- 0 -1783 -2301"/>
                          <a:gd name="T39" fmla="*/ -1783 h 2142"/>
                          <a:gd name="T40" fmla="+- 0 5117 4682"/>
                          <a:gd name="T41" fmla="*/ T40 w 2983"/>
                          <a:gd name="T42" fmla="+- 0 -1662 -2301"/>
                          <a:gd name="T43" fmla="*/ -1662 h 2142"/>
                          <a:gd name="T44" fmla="+- 0 5076 4682"/>
                          <a:gd name="T45" fmla="*/ T44 w 2983"/>
                          <a:gd name="T46" fmla="+- 0 -1599 -2301"/>
                          <a:gd name="T47" fmla="*/ -1599 h 2142"/>
                          <a:gd name="T48" fmla="+- 0 5036 4682"/>
                          <a:gd name="T49" fmla="*/ T48 w 2983"/>
                          <a:gd name="T50" fmla="+- 0 -1533 -2301"/>
                          <a:gd name="T51" fmla="*/ -1533 h 2142"/>
                          <a:gd name="T52" fmla="+- 0 4999 4682"/>
                          <a:gd name="T53" fmla="*/ T52 w 2983"/>
                          <a:gd name="T54" fmla="+- 0 -1467 -2301"/>
                          <a:gd name="T55" fmla="*/ -1467 h 2142"/>
                          <a:gd name="T56" fmla="+- 0 4963 4682"/>
                          <a:gd name="T57" fmla="*/ T56 w 2983"/>
                          <a:gd name="T58" fmla="+- 0 -1398 -2301"/>
                          <a:gd name="T59" fmla="*/ -1398 h 2142"/>
                          <a:gd name="T60" fmla="+- 0 4930 4682"/>
                          <a:gd name="T61" fmla="*/ T60 w 2983"/>
                          <a:gd name="T62" fmla="+- 0 -1328 -2301"/>
                          <a:gd name="T63" fmla="*/ -1328 h 2142"/>
                          <a:gd name="T64" fmla="+- 0 4899 4682"/>
                          <a:gd name="T65" fmla="*/ T64 w 2983"/>
                          <a:gd name="T66" fmla="+- 0 -1257 -2301"/>
                          <a:gd name="T67" fmla="*/ -1257 h 2142"/>
                          <a:gd name="T68" fmla="+- 0 4870 4682"/>
                          <a:gd name="T69" fmla="*/ T68 w 2983"/>
                          <a:gd name="T70" fmla="+- 0 -1184 -2301"/>
                          <a:gd name="T71" fmla="*/ -1184 h 2142"/>
                          <a:gd name="T72" fmla="+- 0 4843 4682"/>
                          <a:gd name="T73" fmla="*/ T72 w 2983"/>
                          <a:gd name="T74" fmla="+- 0 -1110 -2301"/>
                          <a:gd name="T75" fmla="*/ -1110 h 2142"/>
                          <a:gd name="T76" fmla="+- 0 4818 4682"/>
                          <a:gd name="T77" fmla="*/ T76 w 2983"/>
                          <a:gd name="T78" fmla="+- 0 -1035 -2301"/>
                          <a:gd name="T79" fmla="*/ -1035 h 2142"/>
                          <a:gd name="T80" fmla="+- 0 4796 4682"/>
                          <a:gd name="T81" fmla="*/ T80 w 2983"/>
                          <a:gd name="T82" fmla="+- 0 -959 -2301"/>
                          <a:gd name="T83" fmla="*/ -959 h 2142"/>
                          <a:gd name="T84" fmla="+- 0 4775 4682"/>
                          <a:gd name="T85" fmla="*/ T84 w 2983"/>
                          <a:gd name="T86" fmla="+- 0 -882 -2301"/>
                          <a:gd name="T87" fmla="*/ -882 h 2142"/>
                          <a:gd name="T88" fmla="+- 0 4756 4682"/>
                          <a:gd name="T89" fmla="*/ T88 w 2983"/>
                          <a:gd name="T90" fmla="+- 0 -804 -2301"/>
                          <a:gd name="T91" fmla="*/ -804 h 2142"/>
                          <a:gd name="T92" fmla="+- 0 4740 4682"/>
                          <a:gd name="T93" fmla="*/ T92 w 2983"/>
                          <a:gd name="T94" fmla="+- 0 -725 -2301"/>
                          <a:gd name="T95" fmla="*/ -725 h 2142"/>
                          <a:gd name="T96" fmla="+- 0 4726 4682"/>
                          <a:gd name="T97" fmla="*/ T96 w 2983"/>
                          <a:gd name="T98" fmla="+- 0 -646 -2301"/>
                          <a:gd name="T99" fmla="*/ -646 h 2142"/>
                          <a:gd name="T100" fmla="+- 0 4713 4682"/>
                          <a:gd name="T101" fmla="*/ T100 w 2983"/>
                          <a:gd name="T102" fmla="+- 0 -566 -2301"/>
                          <a:gd name="T103" fmla="*/ -566 h 2142"/>
                          <a:gd name="T104" fmla="+- 0 4703 4682"/>
                          <a:gd name="T105" fmla="*/ T104 w 2983"/>
                          <a:gd name="T106" fmla="+- 0 -485 -2301"/>
                          <a:gd name="T107" fmla="*/ -485 h 2142"/>
                          <a:gd name="T108" fmla="+- 0 4695 4682"/>
                          <a:gd name="T109" fmla="*/ T108 w 2983"/>
                          <a:gd name="T110" fmla="+- 0 -404 -2301"/>
                          <a:gd name="T111" fmla="*/ -404 h 2142"/>
                          <a:gd name="T112" fmla="+- 0 4688 4682"/>
                          <a:gd name="T113" fmla="*/ T112 w 2983"/>
                          <a:gd name="T114" fmla="+- 0 -322 -2301"/>
                          <a:gd name="T115" fmla="*/ -322 h 2142"/>
                          <a:gd name="T116" fmla="+- 0 4684 4682"/>
                          <a:gd name="T117" fmla="*/ T116 w 2983"/>
                          <a:gd name="T118" fmla="+- 0 -241 -2301"/>
                          <a:gd name="T119" fmla="*/ -241 h 2142"/>
                          <a:gd name="T120" fmla="+- 0 4682 4682"/>
                          <a:gd name="T121" fmla="*/ T120 w 2983"/>
                          <a:gd name="T122" fmla="+- 0 -159 -2301"/>
                          <a:gd name="T123" fmla="*/ -159 h 2142"/>
                          <a:gd name="T124" fmla="+- 0 7665 4682"/>
                          <a:gd name="T125" fmla="*/ T124 w 2983"/>
                          <a:gd name="T126" fmla="+- 0 -159 -2301"/>
                          <a:gd name="T127" fmla="*/ -159 h 2142"/>
                          <a:gd name="T128" fmla="+- 0 7663 4682"/>
                          <a:gd name="T129" fmla="*/ T128 w 2983"/>
                          <a:gd name="T130" fmla="+- 0 -241 -2301"/>
                          <a:gd name="T131" fmla="*/ -241 h 2142"/>
                          <a:gd name="T132" fmla="+- 0 7659 4682"/>
                          <a:gd name="T133" fmla="*/ T132 w 2983"/>
                          <a:gd name="T134" fmla="+- 0 -322 -2301"/>
                          <a:gd name="T135" fmla="*/ -322 h 2142"/>
                          <a:gd name="T136" fmla="+- 0 7653 4682"/>
                          <a:gd name="T137" fmla="*/ T136 w 2983"/>
                          <a:gd name="T138" fmla="+- 0 -403 -2301"/>
                          <a:gd name="T139" fmla="*/ -403 h 2142"/>
                          <a:gd name="T140" fmla="+- 0 7644 4682"/>
                          <a:gd name="T141" fmla="*/ T140 w 2983"/>
                          <a:gd name="T142" fmla="+- 0 -484 -2301"/>
                          <a:gd name="T143" fmla="*/ -484 h 2142"/>
                          <a:gd name="T144" fmla="+- 0 7634 4682"/>
                          <a:gd name="T145" fmla="*/ T144 w 2983"/>
                          <a:gd name="T146" fmla="+- 0 -565 -2301"/>
                          <a:gd name="T147" fmla="*/ -565 h 2142"/>
                          <a:gd name="T148" fmla="+- 0 7622 4682"/>
                          <a:gd name="T149" fmla="*/ T148 w 2983"/>
                          <a:gd name="T150" fmla="+- 0 -645 -2301"/>
                          <a:gd name="T151" fmla="*/ -645 h 2142"/>
                          <a:gd name="T152" fmla="+- 0 7607 4682"/>
                          <a:gd name="T153" fmla="*/ T152 w 2983"/>
                          <a:gd name="T154" fmla="+- 0 -724 -2301"/>
                          <a:gd name="T155" fmla="*/ -724 h 2142"/>
                          <a:gd name="T156" fmla="+- 0 7591 4682"/>
                          <a:gd name="T157" fmla="*/ T156 w 2983"/>
                          <a:gd name="T158" fmla="+- 0 -803 -2301"/>
                          <a:gd name="T159" fmla="*/ -803 h 2142"/>
                          <a:gd name="T160" fmla="+- 0 7572 4682"/>
                          <a:gd name="T161" fmla="*/ T160 w 2983"/>
                          <a:gd name="T162" fmla="+- 0 -881 -2301"/>
                          <a:gd name="T163" fmla="*/ -881 h 2142"/>
                          <a:gd name="T164" fmla="+- 0 7552 4682"/>
                          <a:gd name="T165" fmla="*/ T164 w 2983"/>
                          <a:gd name="T166" fmla="+- 0 -958 -2301"/>
                          <a:gd name="T167" fmla="*/ -958 h 2142"/>
                          <a:gd name="T168" fmla="+- 0 7529 4682"/>
                          <a:gd name="T169" fmla="*/ T168 w 2983"/>
                          <a:gd name="T170" fmla="+- 0 -1034 -2301"/>
                          <a:gd name="T171" fmla="*/ -1034 h 2142"/>
                          <a:gd name="T172" fmla="+- 0 7504 4682"/>
                          <a:gd name="T173" fmla="*/ T172 w 2983"/>
                          <a:gd name="T174" fmla="+- 0 -1109 -2301"/>
                          <a:gd name="T175" fmla="*/ -1109 h 2142"/>
                          <a:gd name="T176" fmla="+- 0 7477 4682"/>
                          <a:gd name="T177" fmla="*/ T176 w 2983"/>
                          <a:gd name="T178" fmla="+- 0 -1183 -2301"/>
                          <a:gd name="T179" fmla="*/ -1183 h 2142"/>
                          <a:gd name="T180" fmla="+- 0 7448 4682"/>
                          <a:gd name="T181" fmla="*/ T180 w 2983"/>
                          <a:gd name="T182" fmla="+- 0 -1256 -2301"/>
                          <a:gd name="T183" fmla="*/ -1256 h 2142"/>
                          <a:gd name="T184" fmla="+- 0 7417 4682"/>
                          <a:gd name="T185" fmla="*/ T184 w 2983"/>
                          <a:gd name="T186" fmla="+- 0 -1327 -2301"/>
                          <a:gd name="T187" fmla="*/ -1327 h 2142"/>
                          <a:gd name="T188" fmla="+- 0 7384 4682"/>
                          <a:gd name="T189" fmla="*/ T188 w 2983"/>
                          <a:gd name="T190" fmla="+- 0 -1397 -2301"/>
                          <a:gd name="T191" fmla="*/ -1397 h 2142"/>
                          <a:gd name="T192" fmla="+- 0 7349 4682"/>
                          <a:gd name="T193" fmla="*/ T192 w 2983"/>
                          <a:gd name="T194" fmla="+- 0 -1466 -2301"/>
                          <a:gd name="T195" fmla="*/ -1466 h 2142"/>
                          <a:gd name="T196" fmla="+- 0 7311 4682"/>
                          <a:gd name="T197" fmla="*/ T196 w 2983"/>
                          <a:gd name="T198" fmla="+- 0 -1532 -2301"/>
                          <a:gd name="T199" fmla="*/ -1532 h 2142"/>
                          <a:gd name="T200" fmla="+- 0 7272 4682"/>
                          <a:gd name="T201" fmla="*/ T200 w 2983"/>
                          <a:gd name="T202" fmla="+- 0 -1597 -2301"/>
                          <a:gd name="T203" fmla="*/ -1597 h 2142"/>
                          <a:gd name="T204" fmla="+- 0 7230 4682"/>
                          <a:gd name="T205" fmla="*/ T204 w 2983"/>
                          <a:gd name="T206" fmla="+- 0 -1661 -2301"/>
                          <a:gd name="T207" fmla="*/ -1661 h 2142"/>
                          <a:gd name="T208" fmla="+- 0 7140 4682"/>
                          <a:gd name="T209" fmla="*/ T208 w 2983"/>
                          <a:gd name="T210" fmla="+- 0 -1782 -2301"/>
                          <a:gd name="T211" fmla="*/ -1782 h 2142"/>
                          <a:gd name="T212" fmla="+- 0 7045 4682"/>
                          <a:gd name="T213" fmla="*/ T212 w 2983"/>
                          <a:gd name="T214" fmla="+- 0 -1891 -2301"/>
                          <a:gd name="T215" fmla="*/ -1891 h 2142"/>
                          <a:gd name="T216" fmla="+- 0 6946 4682"/>
                          <a:gd name="T217" fmla="*/ T216 w 2983"/>
                          <a:gd name="T218" fmla="+- 0 -1987 -2301"/>
                          <a:gd name="T219" fmla="*/ -1987 h 2142"/>
                          <a:gd name="T220" fmla="+- 0 6843 4682"/>
                          <a:gd name="T221" fmla="*/ T220 w 2983"/>
                          <a:gd name="T222" fmla="+- 0 -2070 -2301"/>
                          <a:gd name="T223" fmla="*/ -2070 h 2142"/>
                          <a:gd name="T224" fmla="+- 0 6736 4682"/>
                          <a:gd name="T225" fmla="*/ T224 w 2983"/>
                          <a:gd name="T226" fmla="+- 0 -2141 -2301"/>
                          <a:gd name="T227" fmla="*/ -2141 h 2142"/>
                          <a:gd name="T228" fmla="+- 0 6627 4682"/>
                          <a:gd name="T229" fmla="*/ T228 w 2983"/>
                          <a:gd name="T230" fmla="+- 0 -2198 -2301"/>
                          <a:gd name="T231" fmla="*/ -2198 h 2142"/>
                          <a:gd name="T232" fmla="+- 0 6515 4682"/>
                          <a:gd name="T233" fmla="*/ T232 w 2983"/>
                          <a:gd name="T234" fmla="+- 0 -2243 -2301"/>
                          <a:gd name="T235" fmla="*/ -2243 h 2142"/>
                          <a:gd name="T236" fmla="+- 0 6402 4682"/>
                          <a:gd name="T237" fmla="*/ T236 w 2983"/>
                          <a:gd name="T238" fmla="+- 0 -2275 -2301"/>
                          <a:gd name="T239" fmla="*/ -2275 h 2142"/>
                          <a:gd name="T240" fmla="+- 0 6288 4682"/>
                          <a:gd name="T241" fmla="*/ T240 w 2983"/>
                          <a:gd name="T242" fmla="+- 0 -2295 -2301"/>
                          <a:gd name="T243" fmla="*/ -2295 h 2142"/>
                          <a:gd name="T244" fmla="+- 0 6174 4682"/>
                          <a:gd name="T245" fmla="*/ T244 w 2983"/>
                          <a:gd name="T246" fmla="+- 0 -2301 -2301"/>
                          <a:gd name="T247" fmla="*/ -2301 h 2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2142">
                            <a:moveTo>
                              <a:pt x="1492" y="0"/>
                            </a:moveTo>
                            <a:lnTo>
                              <a:pt x="1377" y="6"/>
                            </a:lnTo>
                            <a:lnTo>
                              <a:pt x="1263" y="26"/>
                            </a:lnTo>
                            <a:lnTo>
                              <a:pt x="1150" y="57"/>
                            </a:lnTo>
                            <a:lnTo>
                              <a:pt x="1038" y="102"/>
                            </a:lnTo>
                            <a:lnTo>
                              <a:pt x="929" y="160"/>
                            </a:lnTo>
                            <a:lnTo>
                              <a:pt x="823" y="230"/>
                            </a:lnTo>
                            <a:lnTo>
                              <a:pt x="719" y="313"/>
                            </a:lnTo>
                            <a:lnTo>
                              <a:pt x="620" y="409"/>
                            </a:lnTo>
                            <a:lnTo>
                              <a:pt x="525" y="518"/>
                            </a:lnTo>
                            <a:lnTo>
                              <a:pt x="435" y="639"/>
                            </a:lnTo>
                            <a:lnTo>
                              <a:pt x="394" y="702"/>
                            </a:lnTo>
                            <a:lnTo>
                              <a:pt x="354" y="768"/>
                            </a:lnTo>
                            <a:lnTo>
                              <a:pt x="317" y="834"/>
                            </a:lnTo>
                            <a:lnTo>
                              <a:pt x="281" y="903"/>
                            </a:lnTo>
                            <a:lnTo>
                              <a:pt x="248" y="973"/>
                            </a:lnTo>
                            <a:lnTo>
                              <a:pt x="217" y="1044"/>
                            </a:lnTo>
                            <a:lnTo>
                              <a:pt x="188" y="1117"/>
                            </a:lnTo>
                            <a:lnTo>
                              <a:pt x="161" y="1191"/>
                            </a:lnTo>
                            <a:lnTo>
                              <a:pt x="136" y="1266"/>
                            </a:lnTo>
                            <a:lnTo>
                              <a:pt x="114" y="1342"/>
                            </a:lnTo>
                            <a:lnTo>
                              <a:pt x="93" y="1419"/>
                            </a:lnTo>
                            <a:lnTo>
                              <a:pt x="74" y="1497"/>
                            </a:lnTo>
                            <a:lnTo>
                              <a:pt x="58" y="1576"/>
                            </a:lnTo>
                            <a:lnTo>
                              <a:pt x="44" y="1655"/>
                            </a:lnTo>
                            <a:lnTo>
                              <a:pt x="31" y="1735"/>
                            </a:lnTo>
                            <a:lnTo>
                              <a:pt x="21" y="1816"/>
                            </a:lnTo>
                            <a:lnTo>
                              <a:pt x="13" y="1897"/>
                            </a:lnTo>
                            <a:lnTo>
                              <a:pt x="6" y="1979"/>
                            </a:lnTo>
                            <a:lnTo>
                              <a:pt x="2" y="2060"/>
                            </a:lnTo>
                            <a:lnTo>
                              <a:pt x="0" y="2142"/>
                            </a:lnTo>
                            <a:lnTo>
                              <a:pt x="2983" y="2142"/>
                            </a:lnTo>
                            <a:lnTo>
                              <a:pt x="2981" y="2060"/>
                            </a:lnTo>
                            <a:lnTo>
                              <a:pt x="2977" y="1979"/>
                            </a:lnTo>
                            <a:lnTo>
                              <a:pt x="2971" y="1898"/>
                            </a:lnTo>
                            <a:lnTo>
                              <a:pt x="2962" y="1817"/>
                            </a:lnTo>
                            <a:lnTo>
                              <a:pt x="2952" y="1736"/>
                            </a:lnTo>
                            <a:lnTo>
                              <a:pt x="2940" y="1656"/>
                            </a:lnTo>
                            <a:lnTo>
                              <a:pt x="2925" y="1577"/>
                            </a:lnTo>
                            <a:lnTo>
                              <a:pt x="2909" y="1498"/>
                            </a:lnTo>
                            <a:lnTo>
                              <a:pt x="2890" y="1420"/>
                            </a:lnTo>
                            <a:lnTo>
                              <a:pt x="2870" y="1343"/>
                            </a:lnTo>
                            <a:lnTo>
                              <a:pt x="2847" y="1267"/>
                            </a:lnTo>
                            <a:lnTo>
                              <a:pt x="2822" y="1192"/>
                            </a:lnTo>
                            <a:lnTo>
                              <a:pt x="2795" y="1118"/>
                            </a:lnTo>
                            <a:lnTo>
                              <a:pt x="2766" y="1045"/>
                            </a:lnTo>
                            <a:lnTo>
                              <a:pt x="2735" y="974"/>
                            </a:lnTo>
                            <a:lnTo>
                              <a:pt x="2702" y="904"/>
                            </a:lnTo>
                            <a:lnTo>
                              <a:pt x="2667" y="835"/>
                            </a:lnTo>
                            <a:lnTo>
                              <a:pt x="2629" y="769"/>
                            </a:lnTo>
                            <a:lnTo>
                              <a:pt x="2590" y="704"/>
                            </a:lnTo>
                            <a:lnTo>
                              <a:pt x="2548" y="640"/>
                            </a:lnTo>
                            <a:lnTo>
                              <a:pt x="2458" y="519"/>
                            </a:lnTo>
                            <a:lnTo>
                              <a:pt x="2363" y="410"/>
                            </a:lnTo>
                            <a:lnTo>
                              <a:pt x="2264" y="314"/>
                            </a:lnTo>
                            <a:lnTo>
                              <a:pt x="2161" y="231"/>
                            </a:lnTo>
                            <a:lnTo>
                              <a:pt x="2054" y="160"/>
                            </a:lnTo>
                            <a:lnTo>
                              <a:pt x="1945" y="103"/>
                            </a:lnTo>
                            <a:lnTo>
                              <a:pt x="1833" y="58"/>
                            </a:lnTo>
                            <a:lnTo>
                              <a:pt x="1720" y="26"/>
                            </a:lnTo>
                            <a:lnTo>
                              <a:pt x="1606" y="6"/>
                            </a:lnTo>
                            <a:lnTo>
                              <a:pt x="14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 name="Group 12"/>
                    <p:cNvGrpSpPr>
                      <a:grpSpLocks/>
                    </p:cNvGrpSpPr>
                    <p:nvPr/>
                  </p:nvGrpSpPr>
                  <p:grpSpPr bwMode="auto">
                    <a:xfrm>
                      <a:off x="4682" y="-2301"/>
                      <a:ext cx="2983" cy="2142"/>
                      <a:chOff x="4682" y="-2301"/>
                      <a:chExt cx="2983" cy="2142"/>
                    </a:xfrm>
                  </p:grpSpPr>
                  <p:sp>
                    <p:nvSpPr>
                      <p:cNvPr id="1036" name="Freeform 13"/>
                      <p:cNvSpPr>
                        <a:spLocks/>
                      </p:cNvSpPr>
                      <p:nvPr/>
                    </p:nvSpPr>
                    <p:spPr bwMode="auto">
                      <a:xfrm>
                        <a:off x="4682" y="-2301"/>
                        <a:ext cx="2983" cy="2142"/>
                      </a:xfrm>
                      <a:custGeom>
                        <a:avLst/>
                        <a:gdLst>
                          <a:gd name="T0" fmla="+- 0 5120 4682"/>
                          <a:gd name="T1" fmla="*/ T0 w 2983"/>
                          <a:gd name="T2" fmla="+- 0 -1659 -2301"/>
                          <a:gd name="T3" fmla="*/ -1659 h 2142"/>
                          <a:gd name="T4" fmla="+- 0 5078 4682"/>
                          <a:gd name="T5" fmla="*/ T4 w 2983"/>
                          <a:gd name="T6" fmla="+- 0 -1596 -2301"/>
                          <a:gd name="T7" fmla="*/ -1596 h 2142"/>
                          <a:gd name="T8" fmla="+- 0 5038 4682"/>
                          <a:gd name="T9" fmla="*/ T8 w 2983"/>
                          <a:gd name="T10" fmla="+- 0 -1531 -2301"/>
                          <a:gd name="T11" fmla="*/ -1531 h 2142"/>
                          <a:gd name="T12" fmla="+- 0 5000 4682"/>
                          <a:gd name="T13" fmla="*/ T12 w 2983"/>
                          <a:gd name="T14" fmla="+- 0 -1465 -2301"/>
                          <a:gd name="T15" fmla="*/ -1465 h 2142"/>
                          <a:gd name="T16" fmla="+- 0 4965 4682"/>
                          <a:gd name="T17" fmla="*/ T16 w 2983"/>
                          <a:gd name="T18" fmla="+- 0 -1397 -2301"/>
                          <a:gd name="T19" fmla="*/ -1397 h 2142"/>
                          <a:gd name="T20" fmla="+- 0 4931 4682"/>
                          <a:gd name="T21" fmla="*/ T20 w 2983"/>
                          <a:gd name="T22" fmla="+- 0 -1327 -2301"/>
                          <a:gd name="T23" fmla="*/ -1327 h 2142"/>
                          <a:gd name="T24" fmla="+- 0 4900 4682"/>
                          <a:gd name="T25" fmla="*/ T24 w 2983"/>
                          <a:gd name="T26" fmla="+- 0 -1256 -2301"/>
                          <a:gd name="T27" fmla="*/ -1256 h 2142"/>
                          <a:gd name="T28" fmla="+- 0 4871 4682"/>
                          <a:gd name="T29" fmla="*/ T28 w 2983"/>
                          <a:gd name="T30" fmla="+- 0 -1184 -2301"/>
                          <a:gd name="T31" fmla="*/ -1184 h 2142"/>
                          <a:gd name="T32" fmla="+- 0 4844 4682"/>
                          <a:gd name="T33" fmla="*/ T32 w 2983"/>
                          <a:gd name="T34" fmla="+- 0 -1110 -2301"/>
                          <a:gd name="T35" fmla="*/ -1110 h 2142"/>
                          <a:gd name="T36" fmla="+- 0 4819 4682"/>
                          <a:gd name="T37" fmla="*/ T36 w 2983"/>
                          <a:gd name="T38" fmla="+- 0 -1035 -2301"/>
                          <a:gd name="T39" fmla="*/ -1035 h 2142"/>
                          <a:gd name="T40" fmla="+- 0 4796 4682"/>
                          <a:gd name="T41" fmla="*/ T40 w 2983"/>
                          <a:gd name="T42" fmla="+- 0 -959 -2301"/>
                          <a:gd name="T43" fmla="*/ -959 h 2142"/>
                          <a:gd name="T44" fmla="+- 0 4775 4682"/>
                          <a:gd name="T45" fmla="*/ T44 w 2983"/>
                          <a:gd name="T46" fmla="+- 0 -882 -2301"/>
                          <a:gd name="T47" fmla="*/ -882 h 2142"/>
                          <a:gd name="T48" fmla="+- 0 4757 4682"/>
                          <a:gd name="T49" fmla="*/ T48 w 2983"/>
                          <a:gd name="T50" fmla="+- 0 -804 -2301"/>
                          <a:gd name="T51" fmla="*/ -804 h 2142"/>
                          <a:gd name="T52" fmla="+- 0 4740 4682"/>
                          <a:gd name="T53" fmla="*/ T52 w 2983"/>
                          <a:gd name="T54" fmla="+- 0 -725 -2301"/>
                          <a:gd name="T55" fmla="*/ -725 h 2142"/>
                          <a:gd name="T56" fmla="+- 0 4726 4682"/>
                          <a:gd name="T57" fmla="*/ T56 w 2983"/>
                          <a:gd name="T58" fmla="+- 0 -645 -2301"/>
                          <a:gd name="T59" fmla="*/ -645 h 2142"/>
                          <a:gd name="T60" fmla="+- 0 4713 4682"/>
                          <a:gd name="T61" fmla="*/ T60 w 2983"/>
                          <a:gd name="T62" fmla="+- 0 -565 -2301"/>
                          <a:gd name="T63" fmla="*/ -565 h 2142"/>
                          <a:gd name="T64" fmla="+- 0 4703 4682"/>
                          <a:gd name="T65" fmla="*/ T64 w 2983"/>
                          <a:gd name="T66" fmla="+- 0 -485 -2301"/>
                          <a:gd name="T67" fmla="*/ -485 h 2142"/>
                          <a:gd name="T68" fmla="+- 0 4695 4682"/>
                          <a:gd name="T69" fmla="*/ T68 w 2983"/>
                          <a:gd name="T70" fmla="+- 0 -404 -2301"/>
                          <a:gd name="T71" fmla="*/ -404 h 2142"/>
                          <a:gd name="T72" fmla="+- 0 4688 4682"/>
                          <a:gd name="T73" fmla="*/ T72 w 2983"/>
                          <a:gd name="T74" fmla="+- 0 -322 -2301"/>
                          <a:gd name="T75" fmla="*/ -322 h 2142"/>
                          <a:gd name="T76" fmla="+- 0 4684 4682"/>
                          <a:gd name="T77" fmla="*/ T76 w 2983"/>
                          <a:gd name="T78" fmla="+- 0 -241 -2301"/>
                          <a:gd name="T79" fmla="*/ -241 h 2142"/>
                          <a:gd name="T80" fmla="+- 0 4682 4682"/>
                          <a:gd name="T81" fmla="*/ T80 w 2983"/>
                          <a:gd name="T82" fmla="+- 0 -159 -2301"/>
                          <a:gd name="T83" fmla="*/ -159 h 2142"/>
                          <a:gd name="T84" fmla="+- 0 7665 4682"/>
                          <a:gd name="T85" fmla="*/ T84 w 2983"/>
                          <a:gd name="T86" fmla="+- 0 -159 -2301"/>
                          <a:gd name="T87" fmla="*/ -159 h 2142"/>
                          <a:gd name="T88" fmla="+- 0 7663 4682"/>
                          <a:gd name="T89" fmla="*/ T88 w 2983"/>
                          <a:gd name="T90" fmla="+- 0 -241 -2301"/>
                          <a:gd name="T91" fmla="*/ -241 h 2142"/>
                          <a:gd name="T92" fmla="+- 0 7659 4682"/>
                          <a:gd name="T93" fmla="*/ T92 w 2983"/>
                          <a:gd name="T94" fmla="+- 0 -322 -2301"/>
                          <a:gd name="T95" fmla="*/ -322 h 2142"/>
                          <a:gd name="T96" fmla="+- 0 7653 4682"/>
                          <a:gd name="T97" fmla="*/ T96 w 2983"/>
                          <a:gd name="T98" fmla="+- 0 -403 -2301"/>
                          <a:gd name="T99" fmla="*/ -403 h 2142"/>
                          <a:gd name="T100" fmla="+- 0 7644 4682"/>
                          <a:gd name="T101" fmla="*/ T100 w 2983"/>
                          <a:gd name="T102" fmla="+- 0 -484 -2301"/>
                          <a:gd name="T103" fmla="*/ -484 h 2142"/>
                          <a:gd name="T104" fmla="+- 0 7634 4682"/>
                          <a:gd name="T105" fmla="*/ T104 w 2983"/>
                          <a:gd name="T106" fmla="+- 0 -565 -2301"/>
                          <a:gd name="T107" fmla="*/ -565 h 2142"/>
                          <a:gd name="T108" fmla="+- 0 7622 4682"/>
                          <a:gd name="T109" fmla="*/ T108 w 2983"/>
                          <a:gd name="T110" fmla="+- 0 -645 -2301"/>
                          <a:gd name="T111" fmla="*/ -645 h 2142"/>
                          <a:gd name="T112" fmla="+- 0 7607 4682"/>
                          <a:gd name="T113" fmla="*/ T112 w 2983"/>
                          <a:gd name="T114" fmla="+- 0 -724 -2301"/>
                          <a:gd name="T115" fmla="*/ -724 h 2142"/>
                          <a:gd name="T116" fmla="+- 0 7591 4682"/>
                          <a:gd name="T117" fmla="*/ T116 w 2983"/>
                          <a:gd name="T118" fmla="+- 0 -803 -2301"/>
                          <a:gd name="T119" fmla="*/ -803 h 2142"/>
                          <a:gd name="T120" fmla="+- 0 7572 4682"/>
                          <a:gd name="T121" fmla="*/ T120 w 2983"/>
                          <a:gd name="T122" fmla="+- 0 -881 -2301"/>
                          <a:gd name="T123" fmla="*/ -881 h 2142"/>
                          <a:gd name="T124" fmla="+- 0 7552 4682"/>
                          <a:gd name="T125" fmla="*/ T124 w 2983"/>
                          <a:gd name="T126" fmla="+- 0 -958 -2301"/>
                          <a:gd name="T127" fmla="*/ -958 h 2142"/>
                          <a:gd name="T128" fmla="+- 0 7529 4682"/>
                          <a:gd name="T129" fmla="*/ T128 w 2983"/>
                          <a:gd name="T130" fmla="+- 0 -1034 -2301"/>
                          <a:gd name="T131" fmla="*/ -1034 h 2142"/>
                          <a:gd name="T132" fmla="+- 0 7504 4682"/>
                          <a:gd name="T133" fmla="*/ T132 w 2983"/>
                          <a:gd name="T134" fmla="+- 0 -1109 -2301"/>
                          <a:gd name="T135" fmla="*/ -1109 h 2142"/>
                          <a:gd name="T136" fmla="+- 0 7477 4682"/>
                          <a:gd name="T137" fmla="*/ T136 w 2983"/>
                          <a:gd name="T138" fmla="+- 0 -1183 -2301"/>
                          <a:gd name="T139" fmla="*/ -1183 h 2142"/>
                          <a:gd name="T140" fmla="+- 0 7448 4682"/>
                          <a:gd name="T141" fmla="*/ T140 w 2983"/>
                          <a:gd name="T142" fmla="+- 0 -1256 -2301"/>
                          <a:gd name="T143" fmla="*/ -1256 h 2142"/>
                          <a:gd name="T144" fmla="+- 0 7417 4682"/>
                          <a:gd name="T145" fmla="*/ T144 w 2983"/>
                          <a:gd name="T146" fmla="+- 0 -1327 -2301"/>
                          <a:gd name="T147" fmla="*/ -1327 h 2142"/>
                          <a:gd name="T148" fmla="+- 0 7384 4682"/>
                          <a:gd name="T149" fmla="*/ T148 w 2983"/>
                          <a:gd name="T150" fmla="+- 0 -1397 -2301"/>
                          <a:gd name="T151" fmla="*/ -1397 h 2142"/>
                          <a:gd name="T152" fmla="+- 0 7349 4682"/>
                          <a:gd name="T153" fmla="*/ T152 w 2983"/>
                          <a:gd name="T154" fmla="+- 0 -1466 -2301"/>
                          <a:gd name="T155" fmla="*/ -1466 h 2142"/>
                          <a:gd name="T156" fmla="+- 0 7311 4682"/>
                          <a:gd name="T157" fmla="*/ T156 w 2983"/>
                          <a:gd name="T158" fmla="+- 0 -1532 -2301"/>
                          <a:gd name="T159" fmla="*/ -1532 h 2142"/>
                          <a:gd name="T160" fmla="+- 0 7272 4682"/>
                          <a:gd name="T161" fmla="*/ T160 w 2983"/>
                          <a:gd name="T162" fmla="+- 0 -1597 -2301"/>
                          <a:gd name="T163" fmla="*/ -1597 h 2142"/>
                          <a:gd name="T164" fmla="+- 0 7230 4682"/>
                          <a:gd name="T165" fmla="*/ T164 w 2983"/>
                          <a:gd name="T166" fmla="+- 0 -1661 -2301"/>
                          <a:gd name="T167" fmla="*/ -1661 h 2142"/>
                          <a:gd name="T168" fmla="+- 0 7140 4682"/>
                          <a:gd name="T169" fmla="*/ T168 w 2983"/>
                          <a:gd name="T170" fmla="+- 0 -1782 -2301"/>
                          <a:gd name="T171" fmla="*/ -1782 h 2142"/>
                          <a:gd name="T172" fmla="+- 0 7045 4682"/>
                          <a:gd name="T173" fmla="*/ T172 w 2983"/>
                          <a:gd name="T174" fmla="+- 0 -1891 -2301"/>
                          <a:gd name="T175" fmla="*/ -1891 h 2142"/>
                          <a:gd name="T176" fmla="+- 0 6946 4682"/>
                          <a:gd name="T177" fmla="*/ T176 w 2983"/>
                          <a:gd name="T178" fmla="+- 0 -1987 -2301"/>
                          <a:gd name="T179" fmla="*/ -1987 h 2142"/>
                          <a:gd name="T180" fmla="+- 0 6843 4682"/>
                          <a:gd name="T181" fmla="*/ T180 w 2983"/>
                          <a:gd name="T182" fmla="+- 0 -2070 -2301"/>
                          <a:gd name="T183" fmla="*/ -2070 h 2142"/>
                          <a:gd name="T184" fmla="+- 0 6736 4682"/>
                          <a:gd name="T185" fmla="*/ T184 w 2983"/>
                          <a:gd name="T186" fmla="+- 0 -2141 -2301"/>
                          <a:gd name="T187" fmla="*/ -2141 h 2142"/>
                          <a:gd name="T188" fmla="+- 0 6627 4682"/>
                          <a:gd name="T189" fmla="*/ T188 w 2983"/>
                          <a:gd name="T190" fmla="+- 0 -2198 -2301"/>
                          <a:gd name="T191" fmla="*/ -2198 h 2142"/>
                          <a:gd name="T192" fmla="+- 0 6516 4682"/>
                          <a:gd name="T193" fmla="*/ T192 w 2983"/>
                          <a:gd name="T194" fmla="+- 0 -2243 -2301"/>
                          <a:gd name="T195" fmla="*/ -2243 h 2142"/>
                          <a:gd name="T196" fmla="+- 0 6403 4682"/>
                          <a:gd name="T197" fmla="*/ T196 w 2983"/>
                          <a:gd name="T198" fmla="+- 0 -2275 -2301"/>
                          <a:gd name="T199" fmla="*/ -2275 h 2142"/>
                          <a:gd name="T200" fmla="+- 0 6288 4682"/>
                          <a:gd name="T201" fmla="*/ T200 w 2983"/>
                          <a:gd name="T202" fmla="+- 0 -2294 -2301"/>
                          <a:gd name="T203" fmla="*/ -2294 h 2142"/>
                          <a:gd name="T204" fmla="+- 0 6174 4682"/>
                          <a:gd name="T205" fmla="*/ T204 w 2983"/>
                          <a:gd name="T206" fmla="+- 0 -2301 -2301"/>
                          <a:gd name="T207" fmla="*/ -2301 h 2142"/>
                          <a:gd name="T208" fmla="+- 0 6059 4682"/>
                          <a:gd name="T209" fmla="*/ T208 w 2983"/>
                          <a:gd name="T210" fmla="+- 0 -2294 -2301"/>
                          <a:gd name="T211" fmla="*/ -2294 h 2142"/>
                          <a:gd name="T212" fmla="+- 0 5945 4682"/>
                          <a:gd name="T213" fmla="*/ T212 w 2983"/>
                          <a:gd name="T214" fmla="+- 0 -2275 -2301"/>
                          <a:gd name="T215" fmla="*/ -2275 h 2142"/>
                          <a:gd name="T216" fmla="+- 0 5832 4682"/>
                          <a:gd name="T217" fmla="*/ T216 w 2983"/>
                          <a:gd name="T218" fmla="+- 0 -2243 -2301"/>
                          <a:gd name="T219" fmla="*/ -2243 h 2142"/>
                          <a:gd name="T220" fmla="+- 0 5721 4682"/>
                          <a:gd name="T221" fmla="*/ T220 w 2983"/>
                          <a:gd name="T222" fmla="+- 0 -2198 -2301"/>
                          <a:gd name="T223" fmla="*/ -2198 h 2142"/>
                          <a:gd name="T224" fmla="+- 0 5612 4682"/>
                          <a:gd name="T225" fmla="*/ T224 w 2983"/>
                          <a:gd name="T226" fmla="+- 0 -2140 -2301"/>
                          <a:gd name="T227" fmla="*/ -2140 h 2142"/>
                          <a:gd name="T228" fmla="+- 0 5506 4682"/>
                          <a:gd name="T229" fmla="*/ T228 w 2983"/>
                          <a:gd name="T230" fmla="+- 0 -2069 -2301"/>
                          <a:gd name="T231" fmla="*/ -2069 h 2142"/>
                          <a:gd name="T232" fmla="+- 0 5403 4682"/>
                          <a:gd name="T233" fmla="*/ T232 w 2983"/>
                          <a:gd name="T234" fmla="+- 0 -1986 -2301"/>
                          <a:gd name="T235" fmla="*/ -1986 h 2142"/>
                          <a:gd name="T236" fmla="+- 0 5304 4682"/>
                          <a:gd name="T237" fmla="*/ T236 w 2983"/>
                          <a:gd name="T238" fmla="+- 0 -1890 -2301"/>
                          <a:gd name="T239" fmla="*/ -1890 h 2142"/>
                          <a:gd name="T240" fmla="+- 0 5210 4682"/>
                          <a:gd name="T241" fmla="*/ T240 w 2983"/>
                          <a:gd name="T242" fmla="+- 0 -1781 -2301"/>
                          <a:gd name="T243" fmla="*/ -1781 h 2142"/>
                          <a:gd name="T244" fmla="+- 0 5120 4682"/>
                          <a:gd name="T245" fmla="*/ T244 w 2983"/>
                          <a:gd name="T246" fmla="+- 0 -1659 -2301"/>
                          <a:gd name="T247" fmla="*/ -1659 h 2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2142">
                            <a:moveTo>
                              <a:pt x="438" y="642"/>
                            </a:moveTo>
                            <a:lnTo>
                              <a:pt x="396" y="705"/>
                            </a:lnTo>
                            <a:lnTo>
                              <a:pt x="356" y="770"/>
                            </a:lnTo>
                            <a:lnTo>
                              <a:pt x="318" y="836"/>
                            </a:lnTo>
                            <a:lnTo>
                              <a:pt x="283" y="904"/>
                            </a:lnTo>
                            <a:lnTo>
                              <a:pt x="249" y="974"/>
                            </a:lnTo>
                            <a:lnTo>
                              <a:pt x="218" y="1045"/>
                            </a:lnTo>
                            <a:lnTo>
                              <a:pt x="189" y="1117"/>
                            </a:lnTo>
                            <a:lnTo>
                              <a:pt x="162" y="1191"/>
                            </a:lnTo>
                            <a:lnTo>
                              <a:pt x="137" y="1266"/>
                            </a:lnTo>
                            <a:lnTo>
                              <a:pt x="114" y="1342"/>
                            </a:lnTo>
                            <a:lnTo>
                              <a:pt x="93" y="1419"/>
                            </a:lnTo>
                            <a:lnTo>
                              <a:pt x="75" y="1497"/>
                            </a:lnTo>
                            <a:lnTo>
                              <a:pt x="58" y="1576"/>
                            </a:lnTo>
                            <a:lnTo>
                              <a:pt x="44" y="1656"/>
                            </a:lnTo>
                            <a:lnTo>
                              <a:pt x="31" y="1736"/>
                            </a:lnTo>
                            <a:lnTo>
                              <a:pt x="21" y="1816"/>
                            </a:lnTo>
                            <a:lnTo>
                              <a:pt x="13" y="1897"/>
                            </a:lnTo>
                            <a:lnTo>
                              <a:pt x="6" y="1979"/>
                            </a:lnTo>
                            <a:lnTo>
                              <a:pt x="2" y="2060"/>
                            </a:lnTo>
                            <a:lnTo>
                              <a:pt x="0" y="2142"/>
                            </a:lnTo>
                            <a:lnTo>
                              <a:pt x="2983" y="2142"/>
                            </a:lnTo>
                            <a:lnTo>
                              <a:pt x="2981" y="2060"/>
                            </a:lnTo>
                            <a:lnTo>
                              <a:pt x="2977" y="1979"/>
                            </a:lnTo>
                            <a:lnTo>
                              <a:pt x="2971" y="1898"/>
                            </a:lnTo>
                            <a:lnTo>
                              <a:pt x="2962" y="1817"/>
                            </a:lnTo>
                            <a:lnTo>
                              <a:pt x="2952" y="1736"/>
                            </a:lnTo>
                            <a:lnTo>
                              <a:pt x="2940" y="1656"/>
                            </a:lnTo>
                            <a:lnTo>
                              <a:pt x="2925" y="1577"/>
                            </a:lnTo>
                            <a:lnTo>
                              <a:pt x="2909" y="1498"/>
                            </a:lnTo>
                            <a:lnTo>
                              <a:pt x="2890" y="1420"/>
                            </a:lnTo>
                            <a:lnTo>
                              <a:pt x="2870" y="1343"/>
                            </a:lnTo>
                            <a:lnTo>
                              <a:pt x="2847" y="1267"/>
                            </a:lnTo>
                            <a:lnTo>
                              <a:pt x="2822" y="1192"/>
                            </a:lnTo>
                            <a:lnTo>
                              <a:pt x="2795" y="1118"/>
                            </a:lnTo>
                            <a:lnTo>
                              <a:pt x="2766" y="1045"/>
                            </a:lnTo>
                            <a:lnTo>
                              <a:pt x="2735" y="974"/>
                            </a:lnTo>
                            <a:lnTo>
                              <a:pt x="2702" y="904"/>
                            </a:lnTo>
                            <a:lnTo>
                              <a:pt x="2667" y="835"/>
                            </a:lnTo>
                            <a:lnTo>
                              <a:pt x="2629" y="769"/>
                            </a:lnTo>
                            <a:lnTo>
                              <a:pt x="2590" y="704"/>
                            </a:lnTo>
                            <a:lnTo>
                              <a:pt x="2548" y="640"/>
                            </a:lnTo>
                            <a:lnTo>
                              <a:pt x="2458" y="519"/>
                            </a:lnTo>
                            <a:lnTo>
                              <a:pt x="2363" y="410"/>
                            </a:lnTo>
                            <a:lnTo>
                              <a:pt x="2264" y="314"/>
                            </a:lnTo>
                            <a:lnTo>
                              <a:pt x="2161" y="231"/>
                            </a:lnTo>
                            <a:lnTo>
                              <a:pt x="2054" y="160"/>
                            </a:lnTo>
                            <a:lnTo>
                              <a:pt x="1945" y="103"/>
                            </a:lnTo>
                            <a:lnTo>
                              <a:pt x="1834" y="58"/>
                            </a:lnTo>
                            <a:lnTo>
                              <a:pt x="1721" y="26"/>
                            </a:lnTo>
                            <a:lnTo>
                              <a:pt x="1606" y="7"/>
                            </a:lnTo>
                            <a:lnTo>
                              <a:pt x="1492" y="0"/>
                            </a:lnTo>
                            <a:lnTo>
                              <a:pt x="1377" y="7"/>
                            </a:lnTo>
                            <a:lnTo>
                              <a:pt x="1263" y="26"/>
                            </a:lnTo>
                            <a:lnTo>
                              <a:pt x="1150" y="58"/>
                            </a:lnTo>
                            <a:lnTo>
                              <a:pt x="1039" y="103"/>
                            </a:lnTo>
                            <a:lnTo>
                              <a:pt x="930" y="161"/>
                            </a:lnTo>
                            <a:lnTo>
                              <a:pt x="824" y="232"/>
                            </a:lnTo>
                            <a:lnTo>
                              <a:pt x="721" y="315"/>
                            </a:lnTo>
                            <a:lnTo>
                              <a:pt x="622" y="411"/>
                            </a:lnTo>
                            <a:lnTo>
                              <a:pt x="528" y="520"/>
                            </a:lnTo>
                            <a:lnTo>
                              <a:pt x="438" y="642"/>
                            </a:lnTo>
                            <a:close/>
                          </a:path>
                        </a:pathLst>
                      </a:custGeom>
                      <a:noFill/>
                      <a:ln w="342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14"/>
                    <p:cNvGrpSpPr>
                      <a:grpSpLocks/>
                    </p:cNvGrpSpPr>
                    <p:nvPr/>
                  </p:nvGrpSpPr>
                  <p:grpSpPr bwMode="auto">
                    <a:xfrm>
                      <a:off x="4634" y="-3855"/>
                      <a:ext cx="2983" cy="1752"/>
                      <a:chOff x="4634" y="-3855"/>
                      <a:chExt cx="2983" cy="1752"/>
                    </a:xfrm>
                  </p:grpSpPr>
                  <p:sp>
                    <p:nvSpPr>
                      <p:cNvPr id="1035" name="Freeform 15"/>
                      <p:cNvSpPr>
                        <a:spLocks/>
                      </p:cNvSpPr>
                      <p:nvPr/>
                    </p:nvSpPr>
                    <p:spPr bwMode="auto">
                      <a:xfrm>
                        <a:off x="4634" y="-3855"/>
                        <a:ext cx="2983" cy="1752"/>
                      </a:xfrm>
                      <a:custGeom>
                        <a:avLst/>
                        <a:gdLst>
                          <a:gd name="T0" fmla="+- 0 7617 4634"/>
                          <a:gd name="T1" fmla="*/ T0 w 2983"/>
                          <a:gd name="T2" fmla="+- 0 -3855 -3855"/>
                          <a:gd name="T3" fmla="*/ -3855 h 1752"/>
                          <a:gd name="T4" fmla="+- 0 4634 4634"/>
                          <a:gd name="T5" fmla="*/ T4 w 2983"/>
                          <a:gd name="T6" fmla="+- 0 -3855 -3855"/>
                          <a:gd name="T7" fmla="*/ -3855 h 1752"/>
                          <a:gd name="T8" fmla="+- 0 4636 4634"/>
                          <a:gd name="T9" fmla="*/ T8 w 2983"/>
                          <a:gd name="T10" fmla="+- 0 -3788 -3855"/>
                          <a:gd name="T11" fmla="*/ -3788 h 1752"/>
                          <a:gd name="T12" fmla="+- 0 4640 4634"/>
                          <a:gd name="T13" fmla="*/ T12 w 2983"/>
                          <a:gd name="T14" fmla="+- 0 -3721 -3855"/>
                          <a:gd name="T15" fmla="*/ -3721 h 1752"/>
                          <a:gd name="T16" fmla="+- 0 4646 4634"/>
                          <a:gd name="T17" fmla="*/ T16 w 2983"/>
                          <a:gd name="T18" fmla="+- 0 -3655 -3855"/>
                          <a:gd name="T19" fmla="*/ -3655 h 1752"/>
                          <a:gd name="T20" fmla="+- 0 4655 4634"/>
                          <a:gd name="T21" fmla="*/ T20 w 2983"/>
                          <a:gd name="T22" fmla="+- 0 -3589 -3855"/>
                          <a:gd name="T23" fmla="*/ -3589 h 1752"/>
                          <a:gd name="T24" fmla="+- 0 4665 4634"/>
                          <a:gd name="T25" fmla="*/ T24 w 2983"/>
                          <a:gd name="T26" fmla="+- 0 -3523 -3855"/>
                          <a:gd name="T27" fmla="*/ -3523 h 1752"/>
                          <a:gd name="T28" fmla="+- 0 4677 4634"/>
                          <a:gd name="T29" fmla="*/ T28 w 2983"/>
                          <a:gd name="T30" fmla="+- 0 -3457 -3855"/>
                          <a:gd name="T31" fmla="*/ -3457 h 1752"/>
                          <a:gd name="T32" fmla="+- 0 4692 4634"/>
                          <a:gd name="T33" fmla="*/ T32 w 2983"/>
                          <a:gd name="T34" fmla="+- 0 -3392 -3855"/>
                          <a:gd name="T35" fmla="*/ -3392 h 1752"/>
                          <a:gd name="T36" fmla="+- 0 4708 4634"/>
                          <a:gd name="T37" fmla="*/ T36 w 2983"/>
                          <a:gd name="T38" fmla="+- 0 -3328 -3855"/>
                          <a:gd name="T39" fmla="*/ -3328 h 1752"/>
                          <a:gd name="T40" fmla="+- 0 4727 4634"/>
                          <a:gd name="T41" fmla="*/ T40 w 2983"/>
                          <a:gd name="T42" fmla="+- 0 -3264 -3855"/>
                          <a:gd name="T43" fmla="*/ -3264 h 1752"/>
                          <a:gd name="T44" fmla="+- 0 4748 4634"/>
                          <a:gd name="T45" fmla="*/ T44 w 2983"/>
                          <a:gd name="T46" fmla="+- 0 -3201 -3855"/>
                          <a:gd name="T47" fmla="*/ -3201 h 1752"/>
                          <a:gd name="T48" fmla="+- 0 4770 4634"/>
                          <a:gd name="T49" fmla="*/ T48 w 2983"/>
                          <a:gd name="T50" fmla="+- 0 -3139 -3855"/>
                          <a:gd name="T51" fmla="*/ -3139 h 1752"/>
                          <a:gd name="T52" fmla="+- 0 4795 4634"/>
                          <a:gd name="T53" fmla="*/ T52 w 2983"/>
                          <a:gd name="T54" fmla="+- 0 -3077 -3855"/>
                          <a:gd name="T55" fmla="*/ -3077 h 1752"/>
                          <a:gd name="T56" fmla="+- 0 4822 4634"/>
                          <a:gd name="T57" fmla="*/ T56 w 2983"/>
                          <a:gd name="T58" fmla="+- 0 -3017 -3855"/>
                          <a:gd name="T59" fmla="*/ -3017 h 1752"/>
                          <a:gd name="T60" fmla="+- 0 4851 4634"/>
                          <a:gd name="T61" fmla="*/ T60 w 2983"/>
                          <a:gd name="T62" fmla="+- 0 -2958 -3855"/>
                          <a:gd name="T63" fmla="*/ -2958 h 1752"/>
                          <a:gd name="T64" fmla="+- 0 4882 4634"/>
                          <a:gd name="T65" fmla="*/ T64 w 2983"/>
                          <a:gd name="T66" fmla="+- 0 -2899 -3855"/>
                          <a:gd name="T67" fmla="*/ -2899 h 1752"/>
                          <a:gd name="T68" fmla="+- 0 4915 4634"/>
                          <a:gd name="T69" fmla="*/ T68 w 2983"/>
                          <a:gd name="T70" fmla="+- 0 -2842 -3855"/>
                          <a:gd name="T71" fmla="*/ -2842 h 1752"/>
                          <a:gd name="T72" fmla="+- 0 4950 4634"/>
                          <a:gd name="T73" fmla="*/ T72 w 2983"/>
                          <a:gd name="T74" fmla="+- 0 -2786 -3855"/>
                          <a:gd name="T75" fmla="*/ -2786 h 1752"/>
                          <a:gd name="T76" fmla="+- 0 4988 4634"/>
                          <a:gd name="T77" fmla="*/ T76 w 2983"/>
                          <a:gd name="T78" fmla="+- 0 -2731 -3855"/>
                          <a:gd name="T79" fmla="*/ -2731 h 1752"/>
                          <a:gd name="T80" fmla="+- 0 5027 4634"/>
                          <a:gd name="T81" fmla="*/ T80 w 2983"/>
                          <a:gd name="T82" fmla="+- 0 -2678 -3855"/>
                          <a:gd name="T83" fmla="*/ -2678 h 1752"/>
                          <a:gd name="T84" fmla="+- 0 5069 4634"/>
                          <a:gd name="T85" fmla="*/ T84 w 2983"/>
                          <a:gd name="T86" fmla="+- 0 -2627 -3855"/>
                          <a:gd name="T87" fmla="*/ -2627 h 1752"/>
                          <a:gd name="T88" fmla="+- 0 5159 4634"/>
                          <a:gd name="T89" fmla="*/ T88 w 2983"/>
                          <a:gd name="T90" fmla="+- 0 -2527 -3855"/>
                          <a:gd name="T91" fmla="*/ -2527 h 1752"/>
                          <a:gd name="T92" fmla="+- 0 5254 4634"/>
                          <a:gd name="T93" fmla="*/ T92 w 2983"/>
                          <a:gd name="T94" fmla="+- 0 -2438 -3855"/>
                          <a:gd name="T95" fmla="*/ -2438 h 1752"/>
                          <a:gd name="T96" fmla="+- 0 5353 4634"/>
                          <a:gd name="T97" fmla="*/ T96 w 2983"/>
                          <a:gd name="T98" fmla="+- 0 -2360 -3855"/>
                          <a:gd name="T99" fmla="*/ -2360 h 1752"/>
                          <a:gd name="T100" fmla="+- 0 5457 4634"/>
                          <a:gd name="T101" fmla="*/ T100 w 2983"/>
                          <a:gd name="T102" fmla="+- 0 -2291 -3855"/>
                          <a:gd name="T103" fmla="*/ -2291 h 1752"/>
                          <a:gd name="T104" fmla="+- 0 5563 4634"/>
                          <a:gd name="T105" fmla="*/ T104 w 2983"/>
                          <a:gd name="T106" fmla="+- 0 -2234 -3855"/>
                          <a:gd name="T107" fmla="*/ -2234 h 1752"/>
                          <a:gd name="T108" fmla="+- 0 5672 4634"/>
                          <a:gd name="T109" fmla="*/ T108 w 2983"/>
                          <a:gd name="T110" fmla="+- 0 -2187 -3855"/>
                          <a:gd name="T111" fmla="*/ -2187 h 1752"/>
                          <a:gd name="T112" fmla="+- 0 5784 4634"/>
                          <a:gd name="T113" fmla="*/ T112 w 2983"/>
                          <a:gd name="T114" fmla="+- 0 -2150 -3855"/>
                          <a:gd name="T115" fmla="*/ -2150 h 1752"/>
                          <a:gd name="T116" fmla="+- 0 5897 4634"/>
                          <a:gd name="T117" fmla="*/ T116 w 2983"/>
                          <a:gd name="T118" fmla="+- 0 -2124 -3855"/>
                          <a:gd name="T119" fmla="*/ -2124 h 1752"/>
                          <a:gd name="T120" fmla="+- 0 6011 4634"/>
                          <a:gd name="T121" fmla="*/ T120 w 2983"/>
                          <a:gd name="T122" fmla="+- 0 -2108 -3855"/>
                          <a:gd name="T123" fmla="*/ -2108 h 1752"/>
                          <a:gd name="T124" fmla="+- 0 6126 4634"/>
                          <a:gd name="T125" fmla="*/ T124 w 2983"/>
                          <a:gd name="T126" fmla="+- 0 -2103 -3855"/>
                          <a:gd name="T127" fmla="*/ -2103 h 1752"/>
                          <a:gd name="T128" fmla="+- 0 6240 4634"/>
                          <a:gd name="T129" fmla="*/ T128 w 2983"/>
                          <a:gd name="T130" fmla="+- 0 -2108 -3855"/>
                          <a:gd name="T131" fmla="*/ -2108 h 1752"/>
                          <a:gd name="T132" fmla="+- 0 6354 4634"/>
                          <a:gd name="T133" fmla="*/ T132 w 2983"/>
                          <a:gd name="T134" fmla="+- 0 -2124 -3855"/>
                          <a:gd name="T135" fmla="*/ -2124 h 1752"/>
                          <a:gd name="T136" fmla="+- 0 6468 4634"/>
                          <a:gd name="T137" fmla="*/ T136 w 2983"/>
                          <a:gd name="T138" fmla="+- 0 -2150 -3855"/>
                          <a:gd name="T139" fmla="*/ -2150 h 1752"/>
                          <a:gd name="T140" fmla="+- 0 6579 4634"/>
                          <a:gd name="T141" fmla="*/ T140 w 2983"/>
                          <a:gd name="T142" fmla="+- 0 -2186 -3855"/>
                          <a:gd name="T143" fmla="*/ -2186 h 1752"/>
                          <a:gd name="T144" fmla="+- 0 6688 4634"/>
                          <a:gd name="T145" fmla="*/ T144 w 2983"/>
                          <a:gd name="T146" fmla="+- 0 -2234 -3855"/>
                          <a:gd name="T147" fmla="*/ -2234 h 1752"/>
                          <a:gd name="T148" fmla="+- 0 6795 4634"/>
                          <a:gd name="T149" fmla="*/ T148 w 2983"/>
                          <a:gd name="T150" fmla="+- 0 -2291 -3855"/>
                          <a:gd name="T151" fmla="*/ -2291 h 1752"/>
                          <a:gd name="T152" fmla="+- 0 6898 4634"/>
                          <a:gd name="T153" fmla="*/ T152 w 2983"/>
                          <a:gd name="T154" fmla="+- 0 -2359 -3855"/>
                          <a:gd name="T155" fmla="*/ -2359 h 1752"/>
                          <a:gd name="T156" fmla="+- 0 6997 4634"/>
                          <a:gd name="T157" fmla="*/ T156 w 2983"/>
                          <a:gd name="T158" fmla="+- 0 -2437 -3855"/>
                          <a:gd name="T159" fmla="*/ -2437 h 1752"/>
                          <a:gd name="T160" fmla="+- 0 7092 4634"/>
                          <a:gd name="T161" fmla="*/ T160 w 2983"/>
                          <a:gd name="T162" fmla="+- 0 -2526 -3855"/>
                          <a:gd name="T163" fmla="*/ -2526 h 1752"/>
                          <a:gd name="T164" fmla="+- 0 7182 4634"/>
                          <a:gd name="T165" fmla="*/ T164 w 2983"/>
                          <a:gd name="T166" fmla="+- 0 -2626 -3855"/>
                          <a:gd name="T167" fmla="*/ -2626 h 1752"/>
                          <a:gd name="T168" fmla="+- 0 7224 4634"/>
                          <a:gd name="T169" fmla="*/ T168 w 2983"/>
                          <a:gd name="T170" fmla="+- 0 -2677 -3855"/>
                          <a:gd name="T171" fmla="*/ -2677 h 1752"/>
                          <a:gd name="T172" fmla="+- 0 7263 4634"/>
                          <a:gd name="T173" fmla="*/ T172 w 2983"/>
                          <a:gd name="T174" fmla="+- 0 -2731 -3855"/>
                          <a:gd name="T175" fmla="*/ -2731 h 1752"/>
                          <a:gd name="T176" fmla="+- 0 7301 4634"/>
                          <a:gd name="T177" fmla="*/ T176 w 2983"/>
                          <a:gd name="T178" fmla="+- 0 -2785 -3855"/>
                          <a:gd name="T179" fmla="*/ -2785 h 1752"/>
                          <a:gd name="T180" fmla="+- 0 7336 4634"/>
                          <a:gd name="T181" fmla="*/ T180 w 2983"/>
                          <a:gd name="T182" fmla="+- 0 -2841 -3855"/>
                          <a:gd name="T183" fmla="*/ -2841 h 1752"/>
                          <a:gd name="T184" fmla="+- 0 7369 4634"/>
                          <a:gd name="T185" fmla="*/ T184 w 2983"/>
                          <a:gd name="T186" fmla="+- 0 -2898 -3855"/>
                          <a:gd name="T187" fmla="*/ -2898 h 1752"/>
                          <a:gd name="T188" fmla="+- 0 7400 4634"/>
                          <a:gd name="T189" fmla="*/ T188 w 2983"/>
                          <a:gd name="T190" fmla="+- 0 -2957 -3855"/>
                          <a:gd name="T191" fmla="*/ -2957 h 1752"/>
                          <a:gd name="T192" fmla="+- 0 7429 4634"/>
                          <a:gd name="T193" fmla="*/ T192 w 2983"/>
                          <a:gd name="T194" fmla="+- 0 -3016 -3855"/>
                          <a:gd name="T195" fmla="*/ -3016 h 1752"/>
                          <a:gd name="T196" fmla="+- 0 7456 4634"/>
                          <a:gd name="T197" fmla="*/ T196 w 2983"/>
                          <a:gd name="T198" fmla="+- 0 -3077 -3855"/>
                          <a:gd name="T199" fmla="*/ -3077 h 1752"/>
                          <a:gd name="T200" fmla="+- 0 7481 4634"/>
                          <a:gd name="T201" fmla="*/ T200 w 2983"/>
                          <a:gd name="T202" fmla="+- 0 -3138 -3855"/>
                          <a:gd name="T203" fmla="*/ -3138 h 1752"/>
                          <a:gd name="T204" fmla="+- 0 7503 4634"/>
                          <a:gd name="T205" fmla="*/ T204 w 2983"/>
                          <a:gd name="T206" fmla="+- 0 -3200 -3855"/>
                          <a:gd name="T207" fmla="*/ -3200 h 1752"/>
                          <a:gd name="T208" fmla="+- 0 7524 4634"/>
                          <a:gd name="T209" fmla="*/ T208 w 2983"/>
                          <a:gd name="T210" fmla="+- 0 -3263 -3855"/>
                          <a:gd name="T211" fmla="*/ -3263 h 1752"/>
                          <a:gd name="T212" fmla="+- 0 7543 4634"/>
                          <a:gd name="T213" fmla="*/ T212 w 2983"/>
                          <a:gd name="T214" fmla="+- 0 -3327 -3855"/>
                          <a:gd name="T215" fmla="*/ -3327 h 1752"/>
                          <a:gd name="T216" fmla="+- 0 7559 4634"/>
                          <a:gd name="T217" fmla="*/ T216 w 2983"/>
                          <a:gd name="T218" fmla="+- 0 -3392 -3855"/>
                          <a:gd name="T219" fmla="*/ -3392 h 1752"/>
                          <a:gd name="T220" fmla="+- 0 7574 4634"/>
                          <a:gd name="T221" fmla="*/ T220 w 2983"/>
                          <a:gd name="T222" fmla="+- 0 -3457 -3855"/>
                          <a:gd name="T223" fmla="*/ -3457 h 1752"/>
                          <a:gd name="T224" fmla="+- 0 7586 4634"/>
                          <a:gd name="T225" fmla="*/ T224 w 2983"/>
                          <a:gd name="T226" fmla="+- 0 -3522 -3855"/>
                          <a:gd name="T227" fmla="*/ -3522 h 1752"/>
                          <a:gd name="T228" fmla="+- 0 7596 4634"/>
                          <a:gd name="T229" fmla="*/ T228 w 2983"/>
                          <a:gd name="T230" fmla="+- 0 -3588 -3855"/>
                          <a:gd name="T231" fmla="*/ -3588 h 1752"/>
                          <a:gd name="T232" fmla="+- 0 7605 4634"/>
                          <a:gd name="T233" fmla="*/ T232 w 2983"/>
                          <a:gd name="T234" fmla="+- 0 -3655 -3855"/>
                          <a:gd name="T235" fmla="*/ -3655 h 1752"/>
                          <a:gd name="T236" fmla="+- 0 7611 4634"/>
                          <a:gd name="T237" fmla="*/ T236 w 2983"/>
                          <a:gd name="T238" fmla="+- 0 -3721 -3855"/>
                          <a:gd name="T239" fmla="*/ -3721 h 1752"/>
                          <a:gd name="T240" fmla="+- 0 7615 4634"/>
                          <a:gd name="T241" fmla="*/ T240 w 2983"/>
                          <a:gd name="T242" fmla="+- 0 -3788 -3855"/>
                          <a:gd name="T243" fmla="*/ -3788 h 1752"/>
                          <a:gd name="T244" fmla="+- 0 7617 4634"/>
                          <a:gd name="T245" fmla="*/ T244 w 2983"/>
                          <a:gd name="T246" fmla="+- 0 -3855 -3855"/>
                          <a:gd name="T247" fmla="*/ -3855 h 17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1752">
                            <a:moveTo>
                              <a:pt x="2983" y="0"/>
                            </a:moveTo>
                            <a:lnTo>
                              <a:pt x="0" y="0"/>
                            </a:lnTo>
                            <a:lnTo>
                              <a:pt x="2" y="67"/>
                            </a:lnTo>
                            <a:lnTo>
                              <a:pt x="6" y="134"/>
                            </a:lnTo>
                            <a:lnTo>
                              <a:pt x="12" y="200"/>
                            </a:lnTo>
                            <a:lnTo>
                              <a:pt x="21" y="266"/>
                            </a:lnTo>
                            <a:lnTo>
                              <a:pt x="31" y="332"/>
                            </a:lnTo>
                            <a:lnTo>
                              <a:pt x="43" y="398"/>
                            </a:lnTo>
                            <a:lnTo>
                              <a:pt x="58" y="463"/>
                            </a:lnTo>
                            <a:lnTo>
                              <a:pt x="74" y="527"/>
                            </a:lnTo>
                            <a:lnTo>
                              <a:pt x="93" y="591"/>
                            </a:lnTo>
                            <a:lnTo>
                              <a:pt x="114" y="654"/>
                            </a:lnTo>
                            <a:lnTo>
                              <a:pt x="136" y="716"/>
                            </a:lnTo>
                            <a:lnTo>
                              <a:pt x="161" y="778"/>
                            </a:lnTo>
                            <a:lnTo>
                              <a:pt x="188" y="838"/>
                            </a:lnTo>
                            <a:lnTo>
                              <a:pt x="217" y="897"/>
                            </a:lnTo>
                            <a:lnTo>
                              <a:pt x="248" y="956"/>
                            </a:lnTo>
                            <a:lnTo>
                              <a:pt x="281" y="1013"/>
                            </a:lnTo>
                            <a:lnTo>
                              <a:pt x="316" y="1069"/>
                            </a:lnTo>
                            <a:lnTo>
                              <a:pt x="354" y="1124"/>
                            </a:lnTo>
                            <a:lnTo>
                              <a:pt x="393" y="1177"/>
                            </a:lnTo>
                            <a:lnTo>
                              <a:pt x="435" y="1228"/>
                            </a:lnTo>
                            <a:lnTo>
                              <a:pt x="525" y="1328"/>
                            </a:lnTo>
                            <a:lnTo>
                              <a:pt x="620" y="1417"/>
                            </a:lnTo>
                            <a:lnTo>
                              <a:pt x="719" y="1495"/>
                            </a:lnTo>
                            <a:lnTo>
                              <a:pt x="823" y="1564"/>
                            </a:lnTo>
                            <a:lnTo>
                              <a:pt x="929" y="1621"/>
                            </a:lnTo>
                            <a:lnTo>
                              <a:pt x="1038" y="1668"/>
                            </a:lnTo>
                            <a:lnTo>
                              <a:pt x="1150" y="1705"/>
                            </a:lnTo>
                            <a:lnTo>
                              <a:pt x="1263" y="1731"/>
                            </a:lnTo>
                            <a:lnTo>
                              <a:pt x="1377" y="1747"/>
                            </a:lnTo>
                            <a:lnTo>
                              <a:pt x="1492" y="1752"/>
                            </a:lnTo>
                            <a:lnTo>
                              <a:pt x="1606" y="1747"/>
                            </a:lnTo>
                            <a:lnTo>
                              <a:pt x="1720" y="1731"/>
                            </a:lnTo>
                            <a:lnTo>
                              <a:pt x="1834" y="1705"/>
                            </a:lnTo>
                            <a:lnTo>
                              <a:pt x="1945" y="1669"/>
                            </a:lnTo>
                            <a:lnTo>
                              <a:pt x="2054" y="1621"/>
                            </a:lnTo>
                            <a:lnTo>
                              <a:pt x="2161" y="1564"/>
                            </a:lnTo>
                            <a:lnTo>
                              <a:pt x="2264" y="1496"/>
                            </a:lnTo>
                            <a:lnTo>
                              <a:pt x="2363" y="1418"/>
                            </a:lnTo>
                            <a:lnTo>
                              <a:pt x="2458" y="1329"/>
                            </a:lnTo>
                            <a:lnTo>
                              <a:pt x="2548" y="1229"/>
                            </a:lnTo>
                            <a:lnTo>
                              <a:pt x="2590" y="1178"/>
                            </a:lnTo>
                            <a:lnTo>
                              <a:pt x="2629" y="1124"/>
                            </a:lnTo>
                            <a:lnTo>
                              <a:pt x="2667" y="1070"/>
                            </a:lnTo>
                            <a:lnTo>
                              <a:pt x="2702" y="1014"/>
                            </a:lnTo>
                            <a:lnTo>
                              <a:pt x="2735" y="957"/>
                            </a:lnTo>
                            <a:lnTo>
                              <a:pt x="2766" y="898"/>
                            </a:lnTo>
                            <a:lnTo>
                              <a:pt x="2795" y="839"/>
                            </a:lnTo>
                            <a:lnTo>
                              <a:pt x="2822" y="778"/>
                            </a:lnTo>
                            <a:lnTo>
                              <a:pt x="2847" y="717"/>
                            </a:lnTo>
                            <a:lnTo>
                              <a:pt x="2869" y="655"/>
                            </a:lnTo>
                            <a:lnTo>
                              <a:pt x="2890" y="592"/>
                            </a:lnTo>
                            <a:lnTo>
                              <a:pt x="2909" y="528"/>
                            </a:lnTo>
                            <a:lnTo>
                              <a:pt x="2925" y="463"/>
                            </a:lnTo>
                            <a:lnTo>
                              <a:pt x="2940" y="398"/>
                            </a:lnTo>
                            <a:lnTo>
                              <a:pt x="2952" y="333"/>
                            </a:lnTo>
                            <a:lnTo>
                              <a:pt x="2962" y="267"/>
                            </a:lnTo>
                            <a:lnTo>
                              <a:pt x="2971" y="200"/>
                            </a:lnTo>
                            <a:lnTo>
                              <a:pt x="2977" y="134"/>
                            </a:lnTo>
                            <a:lnTo>
                              <a:pt x="2981" y="67"/>
                            </a:lnTo>
                            <a:lnTo>
                              <a:pt x="29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16"/>
                    <p:cNvGrpSpPr>
                      <a:grpSpLocks/>
                    </p:cNvGrpSpPr>
                    <p:nvPr/>
                  </p:nvGrpSpPr>
                  <p:grpSpPr bwMode="auto">
                    <a:xfrm>
                      <a:off x="4634" y="-3854"/>
                      <a:ext cx="2983" cy="1752"/>
                      <a:chOff x="4634" y="-3854"/>
                      <a:chExt cx="2983" cy="1752"/>
                    </a:xfrm>
                  </p:grpSpPr>
                  <p:sp>
                    <p:nvSpPr>
                      <p:cNvPr id="1034" name="Freeform 17"/>
                      <p:cNvSpPr>
                        <a:spLocks/>
                      </p:cNvSpPr>
                      <p:nvPr/>
                    </p:nvSpPr>
                    <p:spPr bwMode="auto">
                      <a:xfrm>
                        <a:off x="4634" y="-3854"/>
                        <a:ext cx="2983" cy="1752"/>
                      </a:xfrm>
                      <a:custGeom>
                        <a:avLst/>
                        <a:gdLst>
                          <a:gd name="T0" fmla="+- 0 7181 4634"/>
                          <a:gd name="T1" fmla="*/ T0 w 2983"/>
                          <a:gd name="T2" fmla="+- 0 -2624 -3854"/>
                          <a:gd name="T3" fmla="*/ -2624 h 1752"/>
                          <a:gd name="T4" fmla="+- 0 7223 4634"/>
                          <a:gd name="T5" fmla="*/ T4 w 2983"/>
                          <a:gd name="T6" fmla="+- 0 -2676 -3854"/>
                          <a:gd name="T7" fmla="*/ -2676 h 1752"/>
                          <a:gd name="T8" fmla="+- 0 7262 4634"/>
                          <a:gd name="T9" fmla="*/ T8 w 2983"/>
                          <a:gd name="T10" fmla="+- 0 -2730 -3854"/>
                          <a:gd name="T11" fmla="*/ -2730 h 1752"/>
                          <a:gd name="T12" fmla="+- 0 7300 4634"/>
                          <a:gd name="T13" fmla="*/ T12 w 2983"/>
                          <a:gd name="T14" fmla="+- 0 -2784 -3854"/>
                          <a:gd name="T15" fmla="*/ -2784 h 1752"/>
                          <a:gd name="T16" fmla="+- 0 7335 4634"/>
                          <a:gd name="T17" fmla="*/ T16 w 2983"/>
                          <a:gd name="T18" fmla="+- 0 -2840 -3854"/>
                          <a:gd name="T19" fmla="*/ -2840 h 1752"/>
                          <a:gd name="T20" fmla="+- 0 7368 4634"/>
                          <a:gd name="T21" fmla="*/ T20 w 2983"/>
                          <a:gd name="T22" fmla="+- 0 -2898 -3854"/>
                          <a:gd name="T23" fmla="*/ -2898 h 1752"/>
                          <a:gd name="T24" fmla="+- 0 7400 4634"/>
                          <a:gd name="T25" fmla="*/ T24 w 2983"/>
                          <a:gd name="T26" fmla="+- 0 -2956 -3854"/>
                          <a:gd name="T27" fmla="*/ -2956 h 1752"/>
                          <a:gd name="T28" fmla="+- 0 7429 4634"/>
                          <a:gd name="T29" fmla="*/ T28 w 2983"/>
                          <a:gd name="T30" fmla="+- 0 -3016 -3854"/>
                          <a:gd name="T31" fmla="*/ -3016 h 1752"/>
                          <a:gd name="T32" fmla="+- 0 7456 4634"/>
                          <a:gd name="T33" fmla="*/ T32 w 2983"/>
                          <a:gd name="T34" fmla="+- 0 -3076 -3854"/>
                          <a:gd name="T35" fmla="*/ -3076 h 1752"/>
                          <a:gd name="T36" fmla="+- 0 7481 4634"/>
                          <a:gd name="T37" fmla="*/ T36 w 2983"/>
                          <a:gd name="T38" fmla="+- 0 -3138 -3854"/>
                          <a:gd name="T39" fmla="*/ -3138 h 1752"/>
                          <a:gd name="T40" fmla="+- 0 7503 4634"/>
                          <a:gd name="T41" fmla="*/ T40 w 2983"/>
                          <a:gd name="T42" fmla="+- 0 -3200 -3854"/>
                          <a:gd name="T43" fmla="*/ -3200 h 1752"/>
                          <a:gd name="T44" fmla="+- 0 7524 4634"/>
                          <a:gd name="T45" fmla="*/ T44 w 2983"/>
                          <a:gd name="T46" fmla="+- 0 -3263 -3854"/>
                          <a:gd name="T47" fmla="*/ -3263 h 1752"/>
                          <a:gd name="T48" fmla="+- 0 7543 4634"/>
                          <a:gd name="T49" fmla="*/ T48 w 2983"/>
                          <a:gd name="T50" fmla="+- 0 -3327 -3854"/>
                          <a:gd name="T51" fmla="*/ -3327 h 1752"/>
                          <a:gd name="T52" fmla="+- 0 7559 4634"/>
                          <a:gd name="T53" fmla="*/ T52 w 2983"/>
                          <a:gd name="T54" fmla="+- 0 -3392 -3854"/>
                          <a:gd name="T55" fmla="*/ -3392 h 1752"/>
                          <a:gd name="T56" fmla="+- 0 7574 4634"/>
                          <a:gd name="T57" fmla="*/ T56 w 2983"/>
                          <a:gd name="T58" fmla="+- 0 -3457 -3854"/>
                          <a:gd name="T59" fmla="*/ -3457 h 1752"/>
                          <a:gd name="T60" fmla="+- 0 7586 4634"/>
                          <a:gd name="T61" fmla="*/ T60 w 2983"/>
                          <a:gd name="T62" fmla="+- 0 -3522 -3854"/>
                          <a:gd name="T63" fmla="*/ -3522 h 1752"/>
                          <a:gd name="T64" fmla="+- 0 7596 4634"/>
                          <a:gd name="T65" fmla="*/ T64 w 2983"/>
                          <a:gd name="T66" fmla="+- 0 -3588 -3854"/>
                          <a:gd name="T67" fmla="*/ -3588 h 1752"/>
                          <a:gd name="T68" fmla="+- 0 7605 4634"/>
                          <a:gd name="T69" fmla="*/ T68 w 2983"/>
                          <a:gd name="T70" fmla="+- 0 -3654 -3854"/>
                          <a:gd name="T71" fmla="*/ -3654 h 1752"/>
                          <a:gd name="T72" fmla="+- 0 7611 4634"/>
                          <a:gd name="T73" fmla="*/ T72 w 2983"/>
                          <a:gd name="T74" fmla="+- 0 -3721 -3854"/>
                          <a:gd name="T75" fmla="*/ -3721 h 1752"/>
                          <a:gd name="T76" fmla="+- 0 7615 4634"/>
                          <a:gd name="T77" fmla="*/ T76 w 2983"/>
                          <a:gd name="T78" fmla="+- 0 -3788 -3854"/>
                          <a:gd name="T79" fmla="*/ -3788 h 1752"/>
                          <a:gd name="T80" fmla="+- 0 7617 4634"/>
                          <a:gd name="T81" fmla="*/ T80 w 2983"/>
                          <a:gd name="T82" fmla="+- 0 -3854 -3854"/>
                          <a:gd name="T83" fmla="*/ -3854 h 1752"/>
                          <a:gd name="T84" fmla="+- 0 4634 4634"/>
                          <a:gd name="T85" fmla="*/ T84 w 2983"/>
                          <a:gd name="T86" fmla="+- 0 -3854 -3854"/>
                          <a:gd name="T87" fmla="*/ -3854 h 1752"/>
                          <a:gd name="T88" fmla="+- 0 4636 4634"/>
                          <a:gd name="T89" fmla="*/ T88 w 2983"/>
                          <a:gd name="T90" fmla="+- 0 -3788 -3854"/>
                          <a:gd name="T91" fmla="*/ -3788 h 1752"/>
                          <a:gd name="T92" fmla="+- 0 4640 4634"/>
                          <a:gd name="T93" fmla="*/ T92 w 2983"/>
                          <a:gd name="T94" fmla="+- 0 -3721 -3854"/>
                          <a:gd name="T95" fmla="*/ -3721 h 1752"/>
                          <a:gd name="T96" fmla="+- 0 4646 4634"/>
                          <a:gd name="T97" fmla="*/ T96 w 2983"/>
                          <a:gd name="T98" fmla="+- 0 -3655 -3854"/>
                          <a:gd name="T99" fmla="*/ -3655 h 1752"/>
                          <a:gd name="T100" fmla="+- 0 4655 4634"/>
                          <a:gd name="T101" fmla="*/ T100 w 2983"/>
                          <a:gd name="T102" fmla="+- 0 -3588 -3854"/>
                          <a:gd name="T103" fmla="*/ -3588 h 1752"/>
                          <a:gd name="T104" fmla="+- 0 4665 4634"/>
                          <a:gd name="T105" fmla="*/ T104 w 2983"/>
                          <a:gd name="T106" fmla="+- 0 -3523 -3854"/>
                          <a:gd name="T107" fmla="*/ -3523 h 1752"/>
                          <a:gd name="T108" fmla="+- 0 4677 4634"/>
                          <a:gd name="T109" fmla="*/ T108 w 2983"/>
                          <a:gd name="T110" fmla="+- 0 -3457 -3854"/>
                          <a:gd name="T111" fmla="*/ -3457 h 1752"/>
                          <a:gd name="T112" fmla="+- 0 4692 4634"/>
                          <a:gd name="T113" fmla="*/ T112 w 2983"/>
                          <a:gd name="T114" fmla="+- 0 -3392 -3854"/>
                          <a:gd name="T115" fmla="*/ -3392 h 1752"/>
                          <a:gd name="T116" fmla="+- 0 4708 4634"/>
                          <a:gd name="T117" fmla="*/ T116 w 2983"/>
                          <a:gd name="T118" fmla="+- 0 -3328 -3854"/>
                          <a:gd name="T119" fmla="*/ -3328 h 1752"/>
                          <a:gd name="T120" fmla="+- 0 4727 4634"/>
                          <a:gd name="T121" fmla="*/ T120 w 2983"/>
                          <a:gd name="T122" fmla="+- 0 -3264 -3854"/>
                          <a:gd name="T123" fmla="*/ -3264 h 1752"/>
                          <a:gd name="T124" fmla="+- 0 4748 4634"/>
                          <a:gd name="T125" fmla="*/ T124 w 2983"/>
                          <a:gd name="T126" fmla="+- 0 -3201 -3854"/>
                          <a:gd name="T127" fmla="*/ -3201 h 1752"/>
                          <a:gd name="T128" fmla="+- 0 4770 4634"/>
                          <a:gd name="T129" fmla="*/ T128 w 2983"/>
                          <a:gd name="T130" fmla="+- 0 -3139 -3854"/>
                          <a:gd name="T131" fmla="*/ -3139 h 1752"/>
                          <a:gd name="T132" fmla="+- 0 4795 4634"/>
                          <a:gd name="T133" fmla="*/ T132 w 2983"/>
                          <a:gd name="T134" fmla="+- 0 -3077 -3854"/>
                          <a:gd name="T135" fmla="*/ -3077 h 1752"/>
                          <a:gd name="T136" fmla="+- 0 4822 4634"/>
                          <a:gd name="T137" fmla="*/ T136 w 2983"/>
                          <a:gd name="T138" fmla="+- 0 -3017 -3854"/>
                          <a:gd name="T139" fmla="*/ -3017 h 1752"/>
                          <a:gd name="T140" fmla="+- 0 4851 4634"/>
                          <a:gd name="T141" fmla="*/ T140 w 2983"/>
                          <a:gd name="T142" fmla="+- 0 -2957 -3854"/>
                          <a:gd name="T143" fmla="*/ -2957 h 1752"/>
                          <a:gd name="T144" fmla="+- 0 4882 4634"/>
                          <a:gd name="T145" fmla="*/ T144 w 2983"/>
                          <a:gd name="T146" fmla="+- 0 -2899 -3854"/>
                          <a:gd name="T147" fmla="*/ -2899 h 1752"/>
                          <a:gd name="T148" fmla="+- 0 4915 4634"/>
                          <a:gd name="T149" fmla="*/ T148 w 2983"/>
                          <a:gd name="T150" fmla="+- 0 -2842 -3854"/>
                          <a:gd name="T151" fmla="*/ -2842 h 1752"/>
                          <a:gd name="T152" fmla="+- 0 4950 4634"/>
                          <a:gd name="T153" fmla="*/ T152 w 2983"/>
                          <a:gd name="T154" fmla="+- 0 -2786 -3854"/>
                          <a:gd name="T155" fmla="*/ -2786 h 1752"/>
                          <a:gd name="T156" fmla="+- 0 4988 4634"/>
                          <a:gd name="T157" fmla="*/ T156 w 2983"/>
                          <a:gd name="T158" fmla="+- 0 -2731 -3854"/>
                          <a:gd name="T159" fmla="*/ -2731 h 1752"/>
                          <a:gd name="T160" fmla="+- 0 5027 4634"/>
                          <a:gd name="T161" fmla="*/ T160 w 2983"/>
                          <a:gd name="T162" fmla="+- 0 -2678 -3854"/>
                          <a:gd name="T163" fmla="*/ -2678 h 1752"/>
                          <a:gd name="T164" fmla="+- 0 5069 4634"/>
                          <a:gd name="T165" fmla="*/ T164 w 2983"/>
                          <a:gd name="T166" fmla="+- 0 -2627 -3854"/>
                          <a:gd name="T167" fmla="*/ -2627 h 1752"/>
                          <a:gd name="T168" fmla="+- 0 5159 4634"/>
                          <a:gd name="T169" fmla="*/ T168 w 2983"/>
                          <a:gd name="T170" fmla="+- 0 -2527 -3854"/>
                          <a:gd name="T171" fmla="*/ -2527 h 1752"/>
                          <a:gd name="T172" fmla="+- 0 5254 4634"/>
                          <a:gd name="T173" fmla="*/ T172 w 2983"/>
                          <a:gd name="T174" fmla="+- 0 -2438 -3854"/>
                          <a:gd name="T175" fmla="*/ -2438 h 1752"/>
                          <a:gd name="T176" fmla="+- 0 5353 4634"/>
                          <a:gd name="T177" fmla="*/ T176 w 2983"/>
                          <a:gd name="T178" fmla="+- 0 -2360 -3854"/>
                          <a:gd name="T179" fmla="*/ -2360 h 1752"/>
                          <a:gd name="T180" fmla="+- 0 5457 4634"/>
                          <a:gd name="T181" fmla="*/ T180 w 2983"/>
                          <a:gd name="T182" fmla="+- 0 -2291 -3854"/>
                          <a:gd name="T183" fmla="*/ -2291 h 1752"/>
                          <a:gd name="T184" fmla="+- 0 5563 4634"/>
                          <a:gd name="T185" fmla="*/ T184 w 2983"/>
                          <a:gd name="T186" fmla="+- 0 -2234 -3854"/>
                          <a:gd name="T187" fmla="*/ -2234 h 1752"/>
                          <a:gd name="T188" fmla="+- 0 5672 4634"/>
                          <a:gd name="T189" fmla="*/ T188 w 2983"/>
                          <a:gd name="T190" fmla="+- 0 -2187 -3854"/>
                          <a:gd name="T191" fmla="*/ -2187 h 1752"/>
                          <a:gd name="T192" fmla="+- 0 5784 4634"/>
                          <a:gd name="T193" fmla="*/ T192 w 2983"/>
                          <a:gd name="T194" fmla="+- 0 -2150 -3854"/>
                          <a:gd name="T195" fmla="*/ -2150 h 1752"/>
                          <a:gd name="T196" fmla="+- 0 5897 4634"/>
                          <a:gd name="T197" fmla="*/ T196 w 2983"/>
                          <a:gd name="T198" fmla="+- 0 -2124 -3854"/>
                          <a:gd name="T199" fmla="*/ -2124 h 1752"/>
                          <a:gd name="T200" fmla="+- 0 6011 4634"/>
                          <a:gd name="T201" fmla="*/ T200 w 2983"/>
                          <a:gd name="T202" fmla="+- 0 -2108 -3854"/>
                          <a:gd name="T203" fmla="*/ -2108 h 1752"/>
                          <a:gd name="T204" fmla="+- 0 6126 4634"/>
                          <a:gd name="T205" fmla="*/ T204 w 2983"/>
                          <a:gd name="T206" fmla="+- 0 -2103 -3854"/>
                          <a:gd name="T207" fmla="*/ -2103 h 1752"/>
                          <a:gd name="T208" fmla="+- 0 6240 4634"/>
                          <a:gd name="T209" fmla="*/ T208 w 2983"/>
                          <a:gd name="T210" fmla="+- 0 -2108 -3854"/>
                          <a:gd name="T211" fmla="*/ -2108 h 1752"/>
                          <a:gd name="T212" fmla="+- 0 6354 4634"/>
                          <a:gd name="T213" fmla="*/ T212 w 2983"/>
                          <a:gd name="T214" fmla="+- 0 -2123 -3854"/>
                          <a:gd name="T215" fmla="*/ -2123 h 1752"/>
                          <a:gd name="T216" fmla="+- 0 6467 4634"/>
                          <a:gd name="T217" fmla="*/ T216 w 2983"/>
                          <a:gd name="T218" fmla="+- 0 -2150 -3854"/>
                          <a:gd name="T219" fmla="*/ -2150 h 1752"/>
                          <a:gd name="T220" fmla="+- 0 6578 4634"/>
                          <a:gd name="T221" fmla="*/ T220 w 2983"/>
                          <a:gd name="T222" fmla="+- 0 -2186 -3854"/>
                          <a:gd name="T223" fmla="*/ -2186 h 1752"/>
                          <a:gd name="T224" fmla="+- 0 6688 4634"/>
                          <a:gd name="T225" fmla="*/ T224 w 2983"/>
                          <a:gd name="T226" fmla="+- 0 -2233 -3854"/>
                          <a:gd name="T227" fmla="*/ -2233 h 1752"/>
                          <a:gd name="T228" fmla="+- 0 6794 4634"/>
                          <a:gd name="T229" fmla="*/ T228 w 2983"/>
                          <a:gd name="T230" fmla="+- 0 -2290 -3854"/>
                          <a:gd name="T231" fmla="*/ -2290 h 1752"/>
                          <a:gd name="T232" fmla="+- 0 6897 4634"/>
                          <a:gd name="T233" fmla="*/ T232 w 2983"/>
                          <a:gd name="T234" fmla="+- 0 -2358 -3854"/>
                          <a:gd name="T235" fmla="*/ -2358 h 1752"/>
                          <a:gd name="T236" fmla="+- 0 6996 4634"/>
                          <a:gd name="T237" fmla="*/ T236 w 2983"/>
                          <a:gd name="T238" fmla="+- 0 -2436 -3854"/>
                          <a:gd name="T239" fmla="*/ -2436 h 1752"/>
                          <a:gd name="T240" fmla="+- 0 7091 4634"/>
                          <a:gd name="T241" fmla="*/ T240 w 2983"/>
                          <a:gd name="T242" fmla="+- 0 -2525 -3854"/>
                          <a:gd name="T243" fmla="*/ -2525 h 1752"/>
                          <a:gd name="T244" fmla="+- 0 7181 4634"/>
                          <a:gd name="T245" fmla="*/ T244 w 2983"/>
                          <a:gd name="T246" fmla="+- 0 -2624 -3854"/>
                          <a:gd name="T247" fmla="*/ -2624 h 17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1752">
                            <a:moveTo>
                              <a:pt x="2547" y="1230"/>
                            </a:moveTo>
                            <a:lnTo>
                              <a:pt x="2589" y="1178"/>
                            </a:lnTo>
                            <a:lnTo>
                              <a:pt x="2628" y="1124"/>
                            </a:lnTo>
                            <a:lnTo>
                              <a:pt x="2666" y="1070"/>
                            </a:lnTo>
                            <a:lnTo>
                              <a:pt x="2701" y="1014"/>
                            </a:lnTo>
                            <a:lnTo>
                              <a:pt x="2734" y="956"/>
                            </a:lnTo>
                            <a:lnTo>
                              <a:pt x="2766" y="898"/>
                            </a:lnTo>
                            <a:lnTo>
                              <a:pt x="2795" y="838"/>
                            </a:lnTo>
                            <a:lnTo>
                              <a:pt x="2822" y="778"/>
                            </a:lnTo>
                            <a:lnTo>
                              <a:pt x="2847" y="716"/>
                            </a:lnTo>
                            <a:lnTo>
                              <a:pt x="2869" y="654"/>
                            </a:lnTo>
                            <a:lnTo>
                              <a:pt x="2890" y="591"/>
                            </a:lnTo>
                            <a:lnTo>
                              <a:pt x="2909" y="527"/>
                            </a:lnTo>
                            <a:lnTo>
                              <a:pt x="2925" y="462"/>
                            </a:lnTo>
                            <a:lnTo>
                              <a:pt x="2940" y="397"/>
                            </a:lnTo>
                            <a:lnTo>
                              <a:pt x="2952" y="332"/>
                            </a:lnTo>
                            <a:lnTo>
                              <a:pt x="2962" y="266"/>
                            </a:lnTo>
                            <a:lnTo>
                              <a:pt x="2971" y="200"/>
                            </a:lnTo>
                            <a:lnTo>
                              <a:pt x="2977" y="133"/>
                            </a:lnTo>
                            <a:lnTo>
                              <a:pt x="2981" y="66"/>
                            </a:lnTo>
                            <a:lnTo>
                              <a:pt x="2983" y="0"/>
                            </a:lnTo>
                            <a:lnTo>
                              <a:pt x="0" y="0"/>
                            </a:lnTo>
                            <a:lnTo>
                              <a:pt x="2" y="66"/>
                            </a:lnTo>
                            <a:lnTo>
                              <a:pt x="6" y="133"/>
                            </a:lnTo>
                            <a:lnTo>
                              <a:pt x="12" y="199"/>
                            </a:lnTo>
                            <a:lnTo>
                              <a:pt x="21" y="266"/>
                            </a:lnTo>
                            <a:lnTo>
                              <a:pt x="31" y="331"/>
                            </a:lnTo>
                            <a:lnTo>
                              <a:pt x="43" y="397"/>
                            </a:lnTo>
                            <a:lnTo>
                              <a:pt x="58" y="462"/>
                            </a:lnTo>
                            <a:lnTo>
                              <a:pt x="74" y="526"/>
                            </a:lnTo>
                            <a:lnTo>
                              <a:pt x="93" y="590"/>
                            </a:lnTo>
                            <a:lnTo>
                              <a:pt x="114" y="653"/>
                            </a:lnTo>
                            <a:lnTo>
                              <a:pt x="136" y="715"/>
                            </a:lnTo>
                            <a:lnTo>
                              <a:pt x="161" y="777"/>
                            </a:lnTo>
                            <a:lnTo>
                              <a:pt x="188" y="837"/>
                            </a:lnTo>
                            <a:lnTo>
                              <a:pt x="217" y="897"/>
                            </a:lnTo>
                            <a:lnTo>
                              <a:pt x="248" y="955"/>
                            </a:lnTo>
                            <a:lnTo>
                              <a:pt x="281" y="1012"/>
                            </a:lnTo>
                            <a:lnTo>
                              <a:pt x="316" y="1068"/>
                            </a:lnTo>
                            <a:lnTo>
                              <a:pt x="354" y="1123"/>
                            </a:lnTo>
                            <a:lnTo>
                              <a:pt x="393" y="1176"/>
                            </a:lnTo>
                            <a:lnTo>
                              <a:pt x="435" y="1227"/>
                            </a:lnTo>
                            <a:lnTo>
                              <a:pt x="525" y="1327"/>
                            </a:lnTo>
                            <a:lnTo>
                              <a:pt x="620" y="1416"/>
                            </a:lnTo>
                            <a:lnTo>
                              <a:pt x="719" y="1494"/>
                            </a:lnTo>
                            <a:lnTo>
                              <a:pt x="823" y="1563"/>
                            </a:lnTo>
                            <a:lnTo>
                              <a:pt x="929" y="1620"/>
                            </a:lnTo>
                            <a:lnTo>
                              <a:pt x="1038" y="1667"/>
                            </a:lnTo>
                            <a:lnTo>
                              <a:pt x="1150" y="1704"/>
                            </a:lnTo>
                            <a:lnTo>
                              <a:pt x="1263" y="1730"/>
                            </a:lnTo>
                            <a:lnTo>
                              <a:pt x="1377" y="1746"/>
                            </a:lnTo>
                            <a:lnTo>
                              <a:pt x="1492" y="1751"/>
                            </a:lnTo>
                            <a:lnTo>
                              <a:pt x="1606" y="1746"/>
                            </a:lnTo>
                            <a:lnTo>
                              <a:pt x="1720" y="1731"/>
                            </a:lnTo>
                            <a:lnTo>
                              <a:pt x="1833" y="1704"/>
                            </a:lnTo>
                            <a:lnTo>
                              <a:pt x="1944" y="1668"/>
                            </a:lnTo>
                            <a:lnTo>
                              <a:pt x="2054" y="1621"/>
                            </a:lnTo>
                            <a:lnTo>
                              <a:pt x="2160" y="1564"/>
                            </a:lnTo>
                            <a:lnTo>
                              <a:pt x="2263" y="1496"/>
                            </a:lnTo>
                            <a:lnTo>
                              <a:pt x="2362" y="1418"/>
                            </a:lnTo>
                            <a:lnTo>
                              <a:pt x="2457" y="1329"/>
                            </a:lnTo>
                            <a:lnTo>
                              <a:pt x="2547" y="1230"/>
                            </a:lnTo>
                            <a:close/>
                          </a:path>
                        </a:pathLst>
                      </a:custGeom>
                      <a:noFill/>
                      <a:ln w="342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18"/>
                    <p:cNvGrpSpPr>
                      <a:grpSpLocks/>
                    </p:cNvGrpSpPr>
                    <p:nvPr/>
                  </p:nvGrpSpPr>
                  <p:grpSpPr bwMode="auto">
                    <a:xfrm>
                      <a:off x="5256" y="-3790"/>
                      <a:ext cx="1796" cy="378"/>
                      <a:chOff x="5256" y="-3790"/>
                      <a:chExt cx="1796" cy="378"/>
                    </a:xfrm>
                  </p:grpSpPr>
                  <p:sp>
                    <p:nvSpPr>
                      <p:cNvPr id="1026" name="Freeform 19"/>
                      <p:cNvSpPr>
                        <a:spLocks/>
                      </p:cNvSpPr>
                      <p:nvPr/>
                    </p:nvSpPr>
                    <p:spPr bwMode="auto">
                      <a:xfrm>
                        <a:off x="5256" y="-3790"/>
                        <a:ext cx="1796" cy="378"/>
                      </a:xfrm>
                      <a:custGeom>
                        <a:avLst/>
                        <a:gdLst>
                          <a:gd name="T0" fmla="+- 0 7040 5256"/>
                          <a:gd name="T1" fmla="*/ T0 w 1796"/>
                          <a:gd name="T2" fmla="+- 0 -3790 -3790"/>
                          <a:gd name="T3" fmla="*/ -3790 h 378"/>
                          <a:gd name="T4" fmla="+- 0 5268 5256"/>
                          <a:gd name="T5" fmla="*/ T4 w 1796"/>
                          <a:gd name="T6" fmla="+- 0 -3790 -3790"/>
                          <a:gd name="T7" fmla="*/ -3790 h 378"/>
                          <a:gd name="T8" fmla="+- 0 5256 5256"/>
                          <a:gd name="T9" fmla="*/ T8 w 1796"/>
                          <a:gd name="T10" fmla="+- 0 -3778 -3790"/>
                          <a:gd name="T11" fmla="*/ -3778 h 378"/>
                          <a:gd name="T12" fmla="+- 0 5256 5256"/>
                          <a:gd name="T13" fmla="*/ T12 w 1796"/>
                          <a:gd name="T14" fmla="+- 0 -3425 -3790"/>
                          <a:gd name="T15" fmla="*/ -3425 h 378"/>
                          <a:gd name="T16" fmla="+- 0 5268 5256"/>
                          <a:gd name="T17" fmla="*/ T16 w 1796"/>
                          <a:gd name="T18" fmla="+- 0 -3413 -3790"/>
                          <a:gd name="T19" fmla="*/ -3413 h 378"/>
                          <a:gd name="T20" fmla="+- 0 7040 5256"/>
                          <a:gd name="T21" fmla="*/ T20 w 1796"/>
                          <a:gd name="T22" fmla="+- 0 -3413 -3790"/>
                          <a:gd name="T23" fmla="*/ -3413 h 378"/>
                          <a:gd name="T24" fmla="+- 0 7052 5256"/>
                          <a:gd name="T25" fmla="*/ T24 w 1796"/>
                          <a:gd name="T26" fmla="+- 0 -3425 -3790"/>
                          <a:gd name="T27" fmla="*/ -3425 h 378"/>
                          <a:gd name="T28" fmla="+- 0 7052 5256"/>
                          <a:gd name="T29" fmla="*/ T28 w 1796"/>
                          <a:gd name="T30" fmla="+- 0 -3778 -3790"/>
                          <a:gd name="T31" fmla="*/ -3778 h 378"/>
                          <a:gd name="T32" fmla="+- 0 7040 5256"/>
                          <a:gd name="T33" fmla="*/ T32 w 1796"/>
                          <a:gd name="T34" fmla="+- 0 -3790 -3790"/>
                          <a:gd name="T35" fmla="*/ -3790 h 3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6" h="378">
                            <a:moveTo>
                              <a:pt x="1784" y="0"/>
                            </a:moveTo>
                            <a:lnTo>
                              <a:pt x="12" y="0"/>
                            </a:lnTo>
                            <a:lnTo>
                              <a:pt x="0" y="12"/>
                            </a:lnTo>
                            <a:lnTo>
                              <a:pt x="0" y="365"/>
                            </a:lnTo>
                            <a:lnTo>
                              <a:pt x="12" y="377"/>
                            </a:lnTo>
                            <a:lnTo>
                              <a:pt x="1784" y="377"/>
                            </a:lnTo>
                            <a:lnTo>
                              <a:pt x="1796" y="365"/>
                            </a:lnTo>
                            <a:lnTo>
                              <a:pt x="1796" y="12"/>
                            </a:lnTo>
                            <a:lnTo>
                              <a:pt x="17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a:ea typeface="+mn-ea"/>
                          <a:cs typeface="+mn-cs"/>
                        </a:endParaRPr>
                      </a:p>
                    </p:txBody>
                  </p:sp>
                </p:grpSp>
                <p:grpSp>
                  <p:nvGrpSpPr>
                    <p:cNvPr id="8" name="Group 20"/>
                    <p:cNvGrpSpPr>
                      <a:grpSpLocks/>
                    </p:cNvGrpSpPr>
                    <p:nvPr/>
                  </p:nvGrpSpPr>
                  <p:grpSpPr bwMode="auto">
                    <a:xfrm>
                      <a:off x="5257" y="-3792"/>
                      <a:ext cx="1797" cy="378"/>
                      <a:chOff x="5257" y="-3792"/>
                      <a:chExt cx="1797" cy="378"/>
                    </a:xfrm>
                  </p:grpSpPr>
                  <p:sp>
                    <p:nvSpPr>
                      <p:cNvPr id="1025" name="Freeform 21"/>
                      <p:cNvSpPr>
                        <a:spLocks/>
                      </p:cNvSpPr>
                      <p:nvPr/>
                    </p:nvSpPr>
                    <p:spPr bwMode="auto">
                      <a:xfrm>
                        <a:off x="5257" y="-3792"/>
                        <a:ext cx="1797" cy="378"/>
                      </a:xfrm>
                      <a:custGeom>
                        <a:avLst/>
                        <a:gdLst>
                          <a:gd name="T0" fmla="+- 0 5284 5257"/>
                          <a:gd name="T1" fmla="*/ T0 w 1797"/>
                          <a:gd name="T2" fmla="+- 0 -3792 -3792"/>
                          <a:gd name="T3" fmla="*/ -3792 h 378"/>
                          <a:gd name="T4" fmla="+- 0 7025 5257"/>
                          <a:gd name="T5" fmla="*/ T4 w 1797"/>
                          <a:gd name="T6" fmla="+- 0 -3792 -3792"/>
                          <a:gd name="T7" fmla="*/ -3792 h 378"/>
                          <a:gd name="T8" fmla="+- 0 7044 5257"/>
                          <a:gd name="T9" fmla="*/ T8 w 1797"/>
                          <a:gd name="T10" fmla="+- 0 -3783 -3792"/>
                          <a:gd name="T11" fmla="*/ -3783 h 378"/>
                          <a:gd name="T12" fmla="+- 0 7054 5257"/>
                          <a:gd name="T13" fmla="*/ T12 w 1797"/>
                          <a:gd name="T14" fmla="+- 0 -3764 -3792"/>
                          <a:gd name="T15" fmla="*/ -3764 h 378"/>
                          <a:gd name="T16" fmla="+- 0 7054 5257"/>
                          <a:gd name="T17" fmla="*/ T16 w 1797"/>
                          <a:gd name="T18" fmla="+- 0 -3440 -3792"/>
                          <a:gd name="T19" fmla="*/ -3440 h 378"/>
                          <a:gd name="T20" fmla="+- 0 7045 5257"/>
                          <a:gd name="T21" fmla="*/ T20 w 1797"/>
                          <a:gd name="T22" fmla="+- 0 -3421 -3792"/>
                          <a:gd name="T23" fmla="*/ -3421 h 378"/>
                          <a:gd name="T24" fmla="+- 0 7026 5257"/>
                          <a:gd name="T25" fmla="*/ T24 w 1797"/>
                          <a:gd name="T26" fmla="+- 0 -3415 -3792"/>
                          <a:gd name="T27" fmla="*/ -3415 h 378"/>
                          <a:gd name="T28" fmla="+- 0 5283 5257"/>
                          <a:gd name="T29" fmla="*/ T28 w 1797"/>
                          <a:gd name="T30" fmla="+- 0 -3415 -3792"/>
                          <a:gd name="T31" fmla="*/ -3415 h 378"/>
                          <a:gd name="T32" fmla="+- 0 5264 5257"/>
                          <a:gd name="T33" fmla="*/ T32 w 1797"/>
                          <a:gd name="T34" fmla="+- 0 -3420 -3792"/>
                          <a:gd name="T35" fmla="*/ -3420 h 378"/>
                          <a:gd name="T36" fmla="+- 0 5257 5257"/>
                          <a:gd name="T37" fmla="*/ T36 w 1797"/>
                          <a:gd name="T38" fmla="+- 0 -3438 -3792"/>
                          <a:gd name="T39" fmla="*/ -3438 h 378"/>
                          <a:gd name="T40" fmla="+- 0 5257 5257"/>
                          <a:gd name="T41" fmla="*/ T40 w 1797"/>
                          <a:gd name="T42" fmla="+- 0 -3763 -3792"/>
                          <a:gd name="T43" fmla="*/ -3763 h 378"/>
                          <a:gd name="T44" fmla="+- 0 5263 5257"/>
                          <a:gd name="T45" fmla="*/ T44 w 1797"/>
                          <a:gd name="T46" fmla="+- 0 -3782 -3792"/>
                          <a:gd name="T47" fmla="*/ -3782 h 378"/>
                          <a:gd name="T48" fmla="+- 0 5282 5257"/>
                          <a:gd name="T49" fmla="*/ T48 w 1797"/>
                          <a:gd name="T50" fmla="+- 0 -3792 -3792"/>
                          <a:gd name="T51" fmla="*/ -3792 h 378"/>
                          <a:gd name="T52" fmla="+- 0 5284 5257"/>
                          <a:gd name="T53" fmla="*/ T52 w 1797"/>
                          <a:gd name="T54" fmla="+- 0 -3792 -3792"/>
                          <a:gd name="T55" fmla="*/ -3792 h 3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797" h="378">
                            <a:moveTo>
                              <a:pt x="27" y="0"/>
                            </a:moveTo>
                            <a:lnTo>
                              <a:pt x="1768" y="0"/>
                            </a:lnTo>
                            <a:lnTo>
                              <a:pt x="1787" y="9"/>
                            </a:lnTo>
                            <a:lnTo>
                              <a:pt x="1797" y="28"/>
                            </a:lnTo>
                            <a:lnTo>
                              <a:pt x="1797" y="352"/>
                            </a:lnTo>
                            <a:lnTo>
                              <a:pt x="1788" y="371"/>
                            </a:lnTo>
                            <a:lnTo>
                              <a:pt x="1769" y="377"/>
                            </a:lnTo>
                            <a:lnTo>
                              <a:pt x="26" y="377"/>
                            </a:lnTo>
                            <a:lnTo>
                              <a:pt x="7" y="372"/>
                            </a:lnTo>
                            <a:lnTo>
                              <a:pt x="0" y="354"/>
                            </a:lnTo>
                            <a:lnTo>
                              <a:pt x="0" y="29"/>
                            </a:lnTo>
                            <a:lnTo>
                              <a:pt x="6" y="10"/>
                            </a:lnTo>
                            <a:lnTo>
                              <a:pt x="25" y="0"/>
                            </a:lnTo>
                            <a:lnTo>
                              <a:pt x="27" y="0"/>
                            </a:lnTo>
                            <a:close/>
                          </a:path>
                        </a:pathLst>
                      </a:custGeom>
                      <a:noFill/>
                      <a:ln w="68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22"/>
                    <p:cNvGrpSpPr>
                      <a:grpSpLocks/>
                    </p:cNvGrpSpPr>
                    <p:nvPr/>
                  </p:nvGrpSpPr>
                  <p:grpSpPr bwMode="auto">
                    <a:xfrm>
                      <a:off x="5243" y="-501"/>
                      <a:ext cx="1794" cy="270"/>
                      <a:chOff x="5243" y="-501"/>
                      <a:chExt cx="1794" cy="270"/>
                    </a:xfrm>
                  </p:grpSpPr>
                  <p:sp>
                    <p:nvSpPr>
                      <p:cNvPr id="1024" name="Freeform 23"/>
                      <p:cNvSpPr>
                        <a:spLocks/>
                      </p:cNvSpPr>
                      <p:nvPr/>
                    </p:nvSpPr>
                    <p:spPr bwMode="auto">
                      <a:xfrm>
                        <a:off x="5243" y="-501"/>
                        <a:ext cx="1794" cy="270"/>
                      </a:xfrm>
                      <a:custGeom>
                        <a:avLst/>
                        <a:gdLst>
                          <a:gd name="T0" fmla="+- 0 7069 5287"/>
                          <a:gd name="T1" fmla="*/ T0 w 1794"/>
                          <a:gd name="T2" fmla="+- 0 -580 -580"/>
                          <a:gd name="T3" fmla="*/ -580 h 270"/>
                          <a:gd name="T4" fmla="+- 0 5299 5287"/>
                          <a:gd name="T5" fmla="*/ T4 w 1794"/>
                          <a:gd name="T6" fmla="+- 0 -580 -580"/>
                          <a:gd name="T7" fmla="*/ -580 h 270"/>
                          <a:gd name="T8" fmla="+- 0 5287 5287"/>
                          <a:gd name="T9" fmla="*/ T8 w 1794"/>
                          <a:gd name="T10" fmla="+- 0 -568 -580"/>
                          <a:gd name="T11" fmla="*/ -568 h 270"/>
                          <a:gd name="T12" fmla="+- 0 5287 5287"/>
                          <a:gd name="T13" fmla="*/ T12 w 1794"/>
                          <a:gd name="T14" fmla="+- 0 -323 -580"/>
                          <a:gd name="T15" fmla="*/ -323 h 270"/>
                          <a:gd name="T16" fmla="+- 0 5299 5287"/>
                          <a:gd name="T17" fmla="*/ T16 w 1794"/>
                          <a:gd name="T18" fmla="+- 0 -310 -580"/>
                          <a:gd name="T19" fmla="*/ -310 h 270"/>
                          <a:gd name="T20" fmla="+- 0 7069 5287"/>
                          <a:gd name="T21" fmla="*/ T20 w 1794"/>
                          <a:gd name="T22" fmla="+- 0 -310 -580"/>
                          <a:gd name="T23" fmla="*/ -310 h 270"/>
                          <a:gd name="T24" fmla="+- 0 7081 5287"/>
                          <a:gd name="T25" fmla="*/ T24 w 1794"/>
                          <a:gd name="T26" fmla="+- 0 -323 -580"/>
                          <a:gd name="T27" fmla="*/ -323 h 270"/>
                          <a:gd name="T28" fmla="+- 0 7081 5287"/>
                          <a:gd name="T29" fmla="*/ T28 w 1794"/>
                          <a:gd name="T30" fmla="+- 0 -568 -580"/>
                          <a:gd name="T31" fmla="*/ -568 h 270"/>
                          <a:gd name="T32" fmla="+- 0 7069 5287"/>
                          <a:gd name="T33" fmla="*/ T32 w 1794"/>
                          <a:gd name="T34" fmla="+- 0 -580 -580"/>
                          <a:gd name="T35" fmla="*/ -580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4" h="270">
                            <a:moveTo>
                              <a:pt x="1782" y="0"/>
                            </a:moveTo>
                            <a:lnTo>
                              <a:pt x="12" y="0"/>
                            </a:lnTo>
                            <a:lnTo>
                              <a:pt x="0" y="12"/>
                            </a:lnTo>
                            <a:lnTo>
                              <a:pt x="0" y="257"/>
                            </a:lnTo>
                            <a:lnTo>
                              <a:pt x="12" y="270"/>
                            </a:lnTo>
                            <a:lnTo>
                              <a:pt x="1782" y="270"/>
                            </a:lnTo>
                            <a:lnTo>
                              <a:pt x="1794" y="257"/>
                            </a:lnTo>
                            <a:lnTo>
                              <a:pt x="1794" y="12"/>
                            </a:lnTo>
                            <a:lnTo>
                              <a:pt x="1782"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26"/>
                    <p:cNvGrpSpPr>
                      <a:grpSpLocks/>
                    </p:cNvGrpSpPr>
                    <p:nvPr/>
                  </p:nvGrpSpPr>
                  <p:grpSpPr bwMode="auto">
                    <a:xfrm>
                      <a:off x="5284" y="-2910"/>
                      <a:ext cx="1770" cy="373"/>
                      <a:chOff x="5284" y="-2910"/>
                      <a:chExt cx="1770" cy="373"/>
                    </a:xfrm>
                  </p:grpSpPr>
                  <p:sp>
                    <p:nvSpPr>
                      <p:cNvPr id="30" name="Freeform 27"/>
                      <p:cNvSpPr>
                        <a:spLocks/>
                      </p:cNvSpPr>
                      <p:nvPr/>
                    </p:nvSpPr>
                    <p:spPr bwMode="auto">
                      <a:xfrm>
                        <a:off x="5284" y="-2910"/>
                        <a:ext cx="1770" cy="373"/>
                      </a:xfrm>
                      <a:custGeom>
                        <a:avLst/>
                        <a:gdLst>
                          <a:gd name="T0" fmla="+- 0 6852 5494"/>
                          <a:gd name="T1" fmla="*/ T0 w 1370"/>
                          <a:gd name="T2" fmla="+- 0 -2910 -2910"/>
                          <a:gd name="T3" fmla="*/ -2910 h 303"/>
                          <a:gd name="T4" fmla="+- 0 5507 5494"/>
                          <a:gd name="T5" fmla="*/ T4 w 1370"/>
                          <a:gd name="T6" fmla="+- 0 -2910 -2910"/>
                          <a:gd name="T7" fmla="*/ -2910 h 303"/>
                          <a:gd name="T8" fmla="+- 0 5494 5494"/>
                          <a:gd name="T9" fmla="*/ T8 w 1370"/>
                          <a:gd name="T10" fmla="+- 0 -2898 -2910"/>
                          <a:gd name="T11" fmla="*/ -2898 h 303"/>
                          <a:gd name="T12" fmla="+- 0 5494 5494"/>
                          <a:gd name="T13" fmla="*/ T12 w 1370"/>
                          <a:gd name="T14" fmla="+- 0 -2619 -2910"/>
                          <a:gd name="T15" fmla="*/ -2619 h 303"/>
                          <a:gd name="T16" fmla="+- 0 5507 5494"/>
                          <a:gd name="T17" fmla="*/ T16 w 1370"/>
                          <a:gd name="T18" fmla="+- 0 -2606 -2910"/>
                          <a:gd name="T19" fmla="*/ -2606 h 303"/>
                          <a:gd name="T20" fmla="+- 0 6852 5494"/>
                          <a:gd name="T21" fmla="*/ T20 w 1370"/>
                          <a:gd name="T22" fmla="+- 0 -2606 -2910"/>
                          <a:gd name="T23" fmla="*/ -2606 h 303"/>
                          <a:gd name="T24" fmla="+- 0 6864 5494"/>
                          <a:gd name="T25" fmla="*/ T24 w 1370"/>
                          <a:gd name="T26" fmla="+- 0 -2619 -2910"/>
                          <a:gd name="T27" fmla="*/ -2619 h 303"/>
                          <a:gd name="T28" fmla="+- 0 6864 5494"/>
                          <a:gd name="T29" fmla="*/ T28 w 1370"/>
                          <a:gd name="T30" fmla="+- 0 -2898 -2910"/>
                          <a:gd name="T31" fmla="*/ -2898 h 303"/>
                          <a:gd name="T32" fmla="+- 0 6852 5494"/>
                          <a:gd name="T33" fmla="*/ T32 w 1370"/>
                          <a:gd name="T34" fmla="+- 0 -2910 -2910"/>
                          <a:gd name="T35" fmla="*/ -2910 h 3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70" h="303">
                            <a:moveTo>
                              <a:pt x="1358" y="0"/>
                            </a:moveTo>
                            <a:lnTo>
                              <a:pt x="13" y="0"/>
                            </a:lnTo>
                            <a:lnTo>
                              <a:pt x="0" y="12"/>
                            </a:lnTo>
                            <a:lnTo>
                              <a:pt x="0" y="291"/>
                            </a:lnTo>
                            <a:lnTo>
                              <a:pt x="13" y="304"/>
                            </a:lnTo>
                            <a:lnTo>
                              <a:pt x="1358" y="304"/>
                            </a:lnTo>
                            <a:lnTo>
                              <a:pt x="1370" y="291"/>
                            </a:lnTo>
                            <a:lnTo>
                              <a:pt x="1370" y="12"/>
                            </a:lnTo>
                            <a:lnTo>
                              <a:pt x="1358" y="0"/>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30"/>
                    <p:cNvGrpSpPr>
                      <a:grpSpLocks/>
                    </p:cNvGrpSpPr>
                    <p:nvPr/>
                  </p:nvGrpSpPr>
                  <p:grpSpPr bwMode="auto">
                    <a:xfrm>
                      <a:off x="5262" y="-2444"/>
                      <a:ext cx="1743" cy="725"/>
                      <a:chOff x="5262" y="-2444"/>
                      <a:chExt cx="1743" cy="725"/>
                    </a:xfrm>
                  </p:grpSpPr>
                  <p:sp>
                    <p:nvSpPr>
                      <p:cNvPr id="28" name="Freeform 31"/>
                      <p:cNvSpPr>
                        <a:spLocks/>
                      </p:cNvSpPr>
                      <p:nvPr/>
                    </p:nvSpPr>
                    <p:spPr bwMode="auto">
                      <a:xfrm>
                        <a:off x="5262" y="-2444"/>
                        <a:ext cx="1743" cy="725"/>
                      </a:xfrm>
                      <a:custGeom>
                        <a:avLst/>
                        <a:gdLst>
                          <a:gd name="T0" fmla="+- 0 6835 5500"/>
                          <a:gd name="T1" fmla="*/ T0 w 1347"/>
                          <a:gd name="T2" fmla="+- 0 -2490 -2490"/>
                          <a:gd name="T3" fmla="*/ -2490 h 725"/>
                          <a:gd name="T4" fmla="+- 0 5512 5500"/>
                          <a:gd name="T5" fmla="*/ T4 w 1347"/>
                          <a:gd name="T6" fmla="+- 0 -2490 -2490"/>
                          <a:gd name="T7" fmla="*/ -2490 h 725"/>
                          <a:gd name="T8" fmla="+- 0 5500 5500"/>
                          <a:gd name="T9" fmla="*/ T8 w 1347"/>
                          <a:gd name="T10" fmla="+- 0 -2478 -2490"/>
                          <a:gd name="T11" fmla="*/ -2478 h 725"/>
                          <a:gd name="T12" fmla="+- 0 5500 5500"/>
                          <a:gd name="T13" fmla="*/ T12 w 1347"/>
                          <a:gd name="T14" fmla="+- 0 -1777 -2490"/>
                          <a:gd name="T15" fmla="*/ -1777 h 725"/>
                          <a:gd name="T16" fmla="+- 0 5512 5500"/>
                          <a:gd name="T17" fmla="*/ T16 w 1347"/>
                          <a:gd name="T18" fmla="+- 0 -1765 -2490"/>
                          <a:gd name="T19" fmla="*/ -1765 h 725"/>
                          <a:gd name="T20" fmla="+- 0 6835 5500"/>
                          <a:gd name="T21" fmla="*/ T20 w 1347"/>
                          <a:gd name="T22" fmla="+- 0 -1765 -2490"/>
                          <a:gd name="T23" fmla="*/ -1765 h 725"/>
                          <a:gd name="T24" fmla="+- 0 6847 5500"/>
                          <a:gd name="T25" fmla="*/ T24 w 1347"/>
                          <a:gd name="T26" fmla="+- 0 -1777 -2490"/>
                          <a:gd name="T27" fmla="*/ -1777 h 725"/>
                          <a:gd name="T28" fmla="+- 0 6847 5500"/>
                          <a:gd name="T29" fmla="*/ T28 w 1347"/>
                          <a:gd name="T30" fmla="+- 0 -2478 -2490"/>
                          <a:gd name="T31" fmla="*/ -2478 h 725"/>
                          <a:gd name="T32" fmla="+- 0 6835 5500"/>
                          <a:gd name="T33" fmla="*/ T32 w 1347"/>
                          <a:gd name="T34" fmla="+- 0 -2490 -2490"/>
                          <a:gd name="T35" fmla="*/ -2490 h 7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47" h="725">
                            <a:moveTo>
                              <a:pt x="1335" y="0"/>
                            </a:moveTo>
                            <a:lnTo>
                              <a:pt x="12" y="0"/>
                            </a:lnTo>
                            <a:lnTo>
                              <a:pt x="0" y="12"/>
                            </a:lnTo>
                            <a:lnTo>
                              <a:pt x="0" y="713"/>
                            </a:lnTo>
                            <a:lnTo>
                              <a:pt x="12" y="725"/>
                            </a:lnTo>
                            <a:lnTo>
                              <a:pt x="1335" y="725"/>
                            </a:lnTo>
                            <a:lnTo>
                              <a:pt x="1347" y="713"/>
                            </a:lnTo>
                            <a:lnTo>
                              <a:pt x="1347" y="12"/>
                            </a:lnTo>
                            <a:lnTo>
                              <a:pt x="1335"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34"/>
                    <p:cNvGrpSpPr>
                      <a:grpSpLocks/>
                    </p:cNvGrpSpPr>
                    <p:nvPr/>
                  </p:nvGrpSpPr>
                  <p:grpSpPr bwMode="auto">
                    <a:xfrm>
                      <a:off x="5120" y="-1582"/>
                      <a:ext cx="2098" cy="378"/>
                      <a:chOff x="5120" y="-1582"/>
                      <a:chExt cx="2098" cy="378"/>
                    </a:xfrm>
                  </p:grpSpPr>
                  <p:sp>
                    <p:nvSpPr>
                      <p:cNvPr id="26" name="Freeform 35"/>
                      <p:cNvSpPr>
                        <a:spLocks/>
                      </p:cNvSpPr>
                      <p:nvPr/>
                    </p:nvSpPr>
                    <p:spPr bwMode="auto">
                      <a:xfrm>
                        <a:off x="5120" y="-1582"/>
                        <a:ext cx="2098" cy="378"/>
                      </a:xfrm>
                      <a:custGeom>
                        <a:avLst/>
                        <a:gdLst>
                          <a:gd name="T0" fmla="+- 0 6807 5500"/>
                          <a:gd name="T1" fmla="*/ T0 w 1319"/>
                          <a:gd name="T2" fmla="+- 0 -1648 -1648"/>
                          <a:gd name="T3" fmla="*/ -1648 h 378"/>
                          <a:gd name="T4" fmla="+- 0 5512 5500"/>
                          <a:gd name="T5" fmla="*/ T4 w 1319"/>
                          <a:gd name="T6" fmla="+- 0 -1648 -1648"/>
                          <a:gd name="T7" fmla="*/ -1648 h 378"/>
                          <a:gd name="T8" fmla="+- 0 5500 5500"/>
                          <a:gd name="T9" fmla="*/ T8 w 1319"/>
                          <a:gd name="T10" fmla="+- 0 -1636 -1648"/>
                          <a:gd name="T11" fmla="*/ -1636 h 378"/>
                          <a:gd name="T12" fmla="+- 0 5500 5500"/>
                          <a:gd name="T13" fmla="*/ T12 w 1319"/>
                          <a:gd name="T14" fmla="+- 0 -1283 -1648"/>
                          <a:gd name="T15" fmla="*/ -1283 h 378"/>
                          <a:gd name="T16" fmla="+- 0 5512 5500"/>
                          <a:gd name="T17" fmla="*/ T16 w 1319"/>
                          <a:gd name="T18" fmla="+- 0 -1271 -1648"/>
                          <a:gd name="T19" fmla="*/ -1271 h 378"/>
                          <a:gd name="T20" fmla="+- 0 6807 5500"/>
                          <a:gd name="T21" fmla="*/ T20 w 1319"/>
                          <a:gd name="T22" fmla="+- 0 -1271 -1648"/>
                          <a:gd name="T23" fmla="*/ -1271 h 378"/>
                          <a:gd name="T24" fmla="+- 0 6819 5500"/>
                          <a:gd name="T25" fmla="*/ T24 w 1319"/>
                          <a:gd name="T26" fmla="+- 0 -1283 -1648"/>
                          <a:gd name="T27" fmla="*/ -1283 h 378"/>
                          <a:gd name="T28" fmla="+- 0 6819 5500"/>
                          <a:gd name="T29" fmla="*/ T28 w 1319"/>
                          <a:gd name="T30" fmla="+- 0 -1636 -1648"/>
                          <a:gd name="T31" fmla="*/ -1636 h 378"/>
                          <a:gd name="T32" fmla="+- 0 6807 5500"/>
                          <a:gd name="T33" fmla="*/ T32 w 1319"/>
                          <a:gd name="T34" fmla="+- 0 -1648 -1648"/>
                          <a:gd name="T35" fmla="*/ -1648 h 3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19" h="378">
                            <a:moveTo>
                              <a:pt x="1307" y="0"/>
                            </a:moveTo>
                            <a:lnTo>
                              <a:pt x="12" y="0"/>
                            </a:lnTo>
                            <a:lnTo>
                              <a:pt x="0" y="12"/>
                            </a:lnTo>
                            <a:lnTo>
                              <a:pt x="0" y="365"/>
                            </a:lnTo>
                            <a:lnTo>
                              <a:pt x="12" y="377"/>
                            </a:lnTo>
                            <a:lnTo>
                              <a:pt x="1307" y="377"/>
                            </a:lnTo>
                            <a:lnTo>
                              <a:pt x="1319" y="365"/>
                            </a:lnTo>
                            <a:lnTo>
                              <a:pt x="1319" y="12"/>
                            </a:lnTo>
                            <a:lnTo>
                              <a:pt x="1307"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38"/>
                    <p:cNvGrpSpPr>
                      <a:grpSpLocks/>
                    </p:cNvGrpSpPr>
                    <p:nvPr/>
                  </p:nvGrpSpPr>
                  <p:grpSpPr bwMode="auto">
                    <a:xfrm>
                      <a:off x="5262" y="-3296"/>
                      <a:ext cx="1796" cy="270"/>
                      <a:chOff x="5262" y="-3296"/>
                      <a:chExt cx="1796" cy="270"/>
                    </a:xfrm>
                  </p:grpSpPr>
                  <p:sp>
                    <p:nvSpPr>
                      <p:cNvPr id="24" name="Freeform 39"/>
                      <p:cNvSpPr>
                        <a:spLocks/>
                      </p:cNvSpPr>
                      <p:nvPr/>
                    </p:nvSpPr>
                    <p:spPr bwMode="auto">
                      <a:xfrm>
                        <a:off x="5262" y="-3296"/>
                        <a:ext cx="1796" cy="270"/>
                      </a:xfrm>
                      <a:custGeom>
                        <a:avLst/>
                        <a:gdLst>
                          <a:gd name="T0" fmla="+- 0 7046 5262"/>
                          <a:gd name="T1" fmla="*/ T0 w 1796"/>
                          <a:gd name="T2" fmla="+- 0 -3296 -3296"/>
                          <a:gd name="T3" fmla="*/ -3296 h 270"/>
                          <a:gd name="T4" fmla="+- 0 5274 5262"/>
                          <a:gd name="T5" fmla="*/ T4 w 1796"/>
                          <a:gd name="T6" fmla="+- 0 -3296 -3296"/>
                          <a:gd name="T7" fmla="*/ -3296 h 270"/>
                          <a:gd name="T8" fmla="+- 0 5262 5262"/>
                          <a:gd name="T9" fmla="*/ T8 w 1796"/>
                          <a:gd name="T10" fmla="+- 0 -3284 -3296"/>
                          <a:gd name="T11" fmla="*/ -3284 h 270"/>
                          <a:gd name="T12" fmla="+- 0 5262 5262"/>
                          <a:gd name="T13" fmla="*/ T12 w 1796"/>
                          <a:gd name="T14" fmla="+- 0 -3038 -3296"/>
                          <a:gd name="T15" fmla="*/ -3038 h 270"/>
                          <a:gd name="T16" fmla="+- 0 5274 5262"/>
                          <a:gd name="T17" fmla="*/ T16 w 1796"/>
                          <a:gd name="T18" fmla="+- 0 -3026 -3296"/>
                          <a:gd name="T19" fmla="*/ -3026 h 270"/>
                          <a:gd name="T20" fmla="+- 0 7046 5262"/>
                          <a:gd name="T21" fmla="*/ T20 w 1796"/>
                          <a:gd name="T22" fmla="+- 0 -3026 -3296"/>
                          <a:gd name="T23" fmla="*/ -3026 h 270"/>
                          <a:gd name="T24" fmla="+- 0 7058 5262"/>
                          <a:gd name="T25" fmla="*/ T24 w 1796"/>
                          <a:gd name="T26" fmla="+- 0 -3038 -3296"/>
                          <a:gd name="T27" fmla="*/ -3038 h 270"/>
                          <a:gd name="T28" fmla="+- 0 7058 5262"/>
                          <a:gd name="T29" fmla="*/ T28 w 1796"/>
                          <a:gd name="T30" fmla="+- 0 -3284 -3296"/>
                          <a:gd name="T31" fmla="*/ -3284 h 270"/>
                          <a:gd name="T32" fmla="+- 0 7046 5262"/>
                          <a:gd name="T33" fmla="*/ T32 w 1796"/>
                          <a:gd name="T34" fmla="+- 0 -3296 -3296"/>
                          <a:gd name="T35" fmla="*/ -3296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6" h="270">
                            <a:moveTo>
                              <a:pt x="1784" y="0"/>
                            </a:moveTo>
                            <a:lnTo>
                              <a:pt x="12" y="0"/>
                            </a:lnTo>
                            <a:lnTo>
                              <a:pt x="0" y="12"/>
                            </a:lnTo>
                            <a:lnTo>
                              <a:pt x="0" y="258"/>
                            </a:lnTo>
                            <a:lnTo>
                              <a:pt x="12" y="270"/>
                            </a:lnTo>
                            <a:lnTo>
                              <a:pt x="1784" y="270"/>
                            </a:lnTo>
                            <a:lnTo>
                              <a:pt x="1796" y="258"/>
                            </a:lnTo>
                            <a:lnTo>
                              <a:pt x="1796" y="12"/>
                            </a:lnTo>
                            <a:lnTo>
                              <a:pt x="17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8" name="Group 40"/>
                    <p:cNvGrpSpPr>
                      <a:grpSpLocks/>
                    </p:cNvGrpSpPr>
                    <p:nvPr/>
                  </p:nvGrpSpPr>
                  <p:grpSpPr bwMode="auto">
                    <a:xfrm>
                      <a:off x="5262" y="-3296"/>
                      <a:ext cx="1798" cy="270"/>
                      <a:chOff x="5262" y="-3296"/>
                      <a:chExt cx="1798" cy="270"/>
                    </a:xfrm>
                  </p:grpSpPr>
                  <p:sp>
                    <p:nvSpPr>
                      <p:cNvPr id="23" name="Freeform 41"/>
                      <p:cNvSpPr>
                        <a:spLocks/>
                      </p:cNvSpPr>
                      <p:nvPr/>
                    </p:nvSpPr>
                    <p:spPr bwMode="auto">
                      <a:xfrm>
                        <a:off x="5262" y="-3296"/>
                        <a:ext cx="1798" cy="270"/>
                      </a:xfrm>
                      <a:custGeom>
                        <a:avLst/>
                        <a:gdLst>
                          <a:gd name="T0" fmla="+- 0 5290 5262"/>
                          <a:gd name="T1" fmla="*/ T0 w 1798"/>
                          <a:gd name="T2" fmla="+- 0 -3296 -3296"/>
                          <a:gd name="T3" fmla="*/ -3296 h 270"/>
                          <a:gd name="T4" fmla="+- 0 7031 5262"/>
                          <a:gd name="T5" fmla="*/ T4 w 1798"/>
                          <a:gd name="T6" fmla="+- 0 -3296 -3296"/>
                          <a:gd name="T7" fmla="*/ -3296 h 270"/>
                          <a:gd name="T8" fmla="+- 0 7046 5262"/>
                          <a:gd name="T9" fmla="*/ T8 w 1798"/>
                          <a:gd name="T10" fmla="+- 0 -3296 -3296"/>
                          <a:gd name="T11" fmla="*/ -3296 h 270"/>
                          <a:gd name="T12" fmla="+- 0 7058 5262"/>
                          <a:gd name="T13" fmla="*/ T12 w 1798"/>
                          <a:gd name="T14" fmla="+- 0 -3284 -3296"/>
                          <a:gd name="T15" fmla="*/ -3284 h 270"/>
                          <a:gd name="T16" fmla="+- 0 7059 5262"/>
                          <a:gd name="T17" fmla="*/ T16 w 1798"/>
                          <a:gd name="T18" fmla="+- 0 -3269 -3296"/>
                          <a:gd name="T19" fmla="*/ -3269 h 270"/>
                          <a:gd name="T20" fmla="+- 0 7059 5262"/>
                          <a:gd name="T21" fmla="*/ T20 w 1798"/>
                          <a:gd name="T22" fmla="+- 0 -3053 -3296"/>
                          <a:gd name="T23" fmla="*/ -3053 h 270"/>
                          <a:gd name="T24" fmla="+- 0 7058 5262"/>
                          <a:gd name="T25" fmla="*/ T24 w 1798"/>
                          <a:gd name="T26" fmla="+- 0 -3038 -3296"/>
                          <a:gd name="T27" fmla="*/ -3038 h 270"/>
                          <a:gd name="T28" fmla="+- 0 7046 5262"/>
                          <a:gd name="T29" fmla="*/ T28 w 1798"/>
                          <a:gd name="T30" fmla="+- 0 -3026 -3296"/>
                          <a:gd name="T31" fmla="*/ -3026 h 270"/>
                          <a:gd name="T32" fmla="+- 0 7031 5262"/>
                          <a:gd name="T33" fmla="*/ T32 w 1798"/>
                          <a:gd name="T34" fmla="+- 0 -3026 -3296"/>
                          <a:gd name="T35" fmla="*/ -3026 h 270"/>
                          <a:gd name="T36" fmla="+- 0 5289 5262"/>
                          <a:gd name="T37" fmla="*/ T36 w 1798"/>
                          <a:gd name="T38" fmla="+- 0 -3026 -3296"/>
                          <a:gd name="T39" fmla="*/ -3026 h 270"/>
                          <a:gd name="T40" fmla="+- 0 5274 5262"/>
                          <a:gd name="T41" fmla="*/ T40 w 1798"/>
                          <a:gd name="T42" fmla="+- 0 -3026 -3296"/>
                          <a:gd name="T43" fmla="*/ -3026 h 270"/>
                          <a:gd name="T44" fmla="+- 0 5262 5262"/>
                          <a:gd name="T45" fmla="*/ T44 w 1798"/>
                          <a:gd name="T46" fmla="+- 0 -3038 -3296"/>
                          <a:gd name="T47" fmla="*/ -3038 h 270"/>
                          <a:gd name="T48" fmla="+- 0 5263 5262"/>
                          <a:gd name="T49" fmla="*/ T48 w 1798"/>
                          <a:gd name="T50" fmla="+- 0 -3053 -3296"/>
                          <a:gd name="T51" fmla="*/ -3053 h 270"/>
                          <a:gd name="T52" fmla="+- 0 5263 5262"/>
                          <a:gd name="T53" fmla="*/ T52 w 1798"/>
                          <a:gd name="T54" fmla="+- 0 -3269 -3296"/>
                          <a:gd name="T55" fmla="*/ -3269 h 270"/>
                          <a:gd name="T56" fmla="+- 0 5262 5262"/>
                          <a:gd name="T57" fmla="*/ T56 w 1798"/>
                          <a:gd name="T58" fmla="+- 0 -3284 -3296"/>
                          <a:gd name="T59" fmla="*/ -3284 h 270"/>
                          <a:gd name="T60" fmla="+- 0 5274 5262"/>
                          <a:gd name="T61" fmla="*/ T60 w 1798"/>
                          <a:gd name="T62" fmla="+- 0 -3296 -3296"/>
                          <a:gd name="T63" fmla="*/ -3296 h 270"/>
                          <a:gd name="T64" fmla="+- 0 5290 5262"/>
                          <a:gd name="T65" fmla="*/ T64 w 1798"/>
                          <a:gd name="T66" fmla="+- 0 -3296 -3296"/>
                          <a:gd name="T67" fmla="*/ -3296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798" h="270">
                            <a:moveTo>
                              <a:pt x="28" y="0"/>
                            </a:moveTo>
                            <a:lnTo>
                              <a:pt x="1769" y="0"/>
                            </a:lnTo>
                            <a:lnTo>
                              <a:pt x="1784" y="0"/>
                            </a:lnTo>
                            <a:lnTo>
                              <a:pt x="1796" y="12"/>
                            </a:lnTo>
                            <a:lnTo>
                              <a:pt x="1797" y="27"/>
                            </a:lnTo>
                            <a:lnTo>
                              <a:pt x="1797" y="243"/>
                            </a:lnTo>
                            <a:lnTo>
                              <a:pt x="1796" y="258"/>
                            </a:lnTo>
                            <a:lnTo>
                              <a:pt x="1784" y="270"/>
                            </a:lnTo>
                            <a:lnTo>
                              <a:pt x="1769" y="270"/>
                            </a:lnTo>
                            <a:lnTo>
                              <a:pt x="27" y="270"/>
                            </a:lnTo>
                            <a:lnTo>
                              <a:pt x="12" y="270"/>
                            </a:lnTo>
                            <a:lnTo>
                              <a:pt x="0" y="258"/>
                            </a:lnTo>
                            <a:lnTo>
                              <a:pt x="1" y="243"/>
                            </a:lnTo>
                            <a:lnTo>
                              <a:pt x="1" y="27"/>
                            </a:lnTo>
                            <a:lnTo>
                              <a:pt x="0" y="12"/>
                            </a:lnTo>
                            <a:lnTo>
                              <a:pt x="12" y="0"/>
                            </a:lnTo>
                            <a:lnTo>
                              <a:pt x="28" y="0"/>
                            </a:lnTo>
                            <a:close/>
                          </a:path>
                        </a:pathLst>
                      </a:custGeom>
                      <a:noFill/>
                      <a:ln w="68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42"/>
                    <p:cNvGrpSpPr>
                      <a:grpSpLocks/>
                    </p:cNvGrpSpPr>
                    <p:nvPr/>
                  </p:nvGrpSpPr>
                  <p:grpSpPr bwMode="auto">
                    <a:xfrm>
                      <a:off x="4993" y="-1107"/>
                      <a:ext cx="2301" cy="534"/>
                      <a:chOff x="4993" y="-1107"/>
                      <a:chExt cx="2301" cy="534"/>
                    </a:xfrm>
                  </p:grpSpPr>
                  <p:sp>
                    <p:nvSpPr>
                      <p:cNvPr id="22" name="Freeform 43"/>
                      <p:cNvSpPr>
                        <a:spLocks/>
                      </p:cNvSpPr>
                      <p:nvPr/>
                    </p:nvSpPr>
                    <p:spPr bwMode="auto">
                      <a:xfrm>
                        <a:off x="4993" y="-1107"/>
                        <a:ext cx="2301" cy="534"/>
                      </a:xfrm>
                      <a:custGeom>
                        <a:avLst/>
                        <a:gdLst>
                          <a:gd name="T0" fmla="+- 0 7071 5287"/>
                          <a:gd name="T1" fmla="*/ T0 w 1796"/>
                          <a:gd name="T2" fmla="+- 0 -1154 -1154"/>
                          <a:gd name="T3" fmla="*/ -1154 h 458"/>
                          <a:gd name="T4" fmla="+- 0 5299 5287"/>
                          <a:gd name="T5" fmla="*/ T4 w 1796"/>
                          <a:gd name="T6" fmla="+- 0 -1154 -1154"/>
                          <a:gd name="T7" fmla="*/ -1154 h 458"/>
                          <a:gd name="T8" fmla="+- 0 5287 5287"/>
                          <a:gd name="T9" fmla="*/ T8 w 1796"/>
                          <a:gd name="T10" fmla="+- 0 -1142 -1154"/>
                          <a:gd name="T11" fmla="*/ -1142 h 458"/>
                          <a:gd name="T12" fmla="+- 0 5287 5287"/>
                          <a:gd name="T13" fmla="*/ T12 w 1796"/>
                          <a:gd name="T14" fmla="+- 0 -709 -1154"/>
                          <a:gd name="T15" fmla="*/ -709 h 458"/>
                          <a:gd name="T16" fmla="+- 0 5299 5287"/>
                          <a:gd name="T17" fmla="*/ T16 w 1796"/>
                          <a:gd name="T18" fmla="+- 0 -697 -1154"/>
                          <a:gd name="T19" fmla="*/ -697 h 458"/>
                          <a:gd name="T20" fmla="+- 0 7071 5287"/>
                          <a:gd name="T21" fmla="*/ T20 w 1796"/>
                          <a:gd name="T22" fmla="+- 0 -697 -1154"/>
                          <a:gd name="T23" fmla="*/ -697 h 458"/>
                          <a:gd name="T24" fmla="+- 0 7083 5287"/>
                          <a:gd name="T25" fmla="*/ T24 w 1796"/>
                          <a:gd name="T26" fmla="+- 0 -709 -1154"/>
                          <a:gd name="T27" fmla="*/ -709 h 458"/>
                          <a:gd name="T28" fmla="+- 0 7083 5287"/>
                          <a:gd name="T29" fmla="*/ T28 w 1796"/>
                          <a:gd name="T30" fmla="+- 0 -1142 -1154"/>
                          <a:gd name="T31" fmla="*/ -1142 h 458"/>
                          <a:gd name="T32" fmla="+- 0 7071 5287"/>
                          <a:gd name="T33" fmla="*/ T32 w 1796"/>
                          <a:gd name="T34" fmla="+- 0 -1154 -1154"/>
                          <a:gd name="T35" fmla="*/ -1154 h 4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6" h="458">
                            <a:moveTo>
                              <a:pt x="1784" y="0"/>
                            </a:moveTo>
                            <a:lnTo>
                              <a:pt x="12" y="0"/>
                            </a:lnTo>
                            <a:lnTo>
                              <a:pt x="0" y="12"/>
                            </a:lnTo>
                            <a:lnTo>
                              <a:pt x="0" y="445"/>
                            </a:lnTo>
                            <a:lnTo>
                              <a:pt x="12" y="457"/>
                            </a:lnTo>
                            <a:lnTo>
                              <a:pt x="1784" y="457"/>
                            </a:lnTo>
                            <a:lnTo>
                              <a:pt x="1796" y="445"/>
                            </a:lnTo>
                            <a:lnTo>
                              <a:pt x="1796" y="12"/>
                            </a:lnTo>
                            <a:lnTo>
                              <a:pt x="1784"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65" name="Rectangle 64"/>
                  <p:cNvSpPr/>
                  <p:nvPr/>
                </p:nvSpPr>
                <p:spPr>
                  <a:xfrm>
                    <a:off x="1858334" y="1382206"/>
                    <a:ext cx="3102562" cy="31831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MIDAS Middleware</a:t>
                    </a:r>
                  </a:p>
                </p:txBody>
              </p:sp>
            </p:grpSp>
            <p:sp>
              <p:nvSpPr>
                <p:cNvPr id="67" name="Rectangle 66"/>
                <p:cNvSpPr/>
                <p:nvPr/>
              </p:nvSpPr>
              <p:spPr>
                <a:xfrm>
                  <a:off x="3568569" y="1835259"/>
                  <a:ext cx="2860108" cy="31831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350 HPC-ABDS Software Projects</a:t>
                  </a:r>
                </a:p>
              </p:txBody>
            </p:sp>
          </p:grpSp>
          <p:sp>
            <p:nvSpPr>
              <p:cNvPr id="69" name="Rectangle 68"/>
              <p:cNvSpPr/>
              <p:nvPr/>
            </p:nvSpPr>
            <p:spPr>
              <a:xfrm>
                <a:off x="3445796" y="2384302"/>
                <a:ext cx="3156257" cy="56316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System Abstraction/Standards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Data Format and  Storage</a:t>
                </a:r>
              </a:p>
            </p:txBody>
          </p:sp>
        </p:grpSp>
        <p:sp>
          <p:nvSpPr>
            <p:cNvPr id="70" name="Rectangle 69"/>
            <p:cNvSpPr/>
            <p:nvPr/>
          </p:nvSpPr>
          <p:spPr>
            <a:xfrm>
              <a:off x="3408514" y="3098768"/>
              <a:ext cx="3364604" cy="105287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HPC  Yarn  for  Resource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Horizontally scalable parallel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programming model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Collective and Point to Point Communication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Support for iteration (in memory processing)</a:t>
              </a:r>
            </a:p>
          </p:txBody>
        </p:sp>
        <p:sp>
          <p:nvSpPr>
            <p:cNvPr id="72" name="Rectangle 71"/>
            <p:cNvSpPr/>
            <p:nvPr/>
          </p:nvSpPr>
          <p:spPr>
            <a:xfrm>
              <a:off x="3297065" y="4355360"/>
              <a:ext cx="3476052" cy="53868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Application  Abstractions/Standards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Graphs, Networks, Images, Geospatial ..</a:t>
              </a:r>
            </a:p>
          </p:txBody>
        </p:sp>
        <p:sp>
          <p:nvSpPr>
            <p:cNvPr id="73" name="Rectangle 72"/>
            <p:cNvSpPr/>
            <p:nvPr/>
          </p:nvSpPr>
          <p:spPr>
            <a:xfrm>
              <a:off x="2973082" y="5042305"/>
              <a:ext cx="4130957"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Scalable Parallel Interoperable Data Analytics Library (SPIDAL)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High performance Mahout, R,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Matlab</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4" name="Rectangle 73"/>
            <p:cNvSpPr/>
            <p:nvPr/>
          </p:nvSpPr>
          <p:spPr>
            <a:xfrm>
              <a:off x="3571894" y="5964587"/>
              <a:ext cx="2747691" cy="31831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High Performance Applications</a:t>
              </a:r>
            </a:p>
          </p:txBody>
        </p:sp>
      </p:grpSp>
      <p:sp>
        <p:nvSpPr>
          <p:cNvPr id="77" name="TextBox 76"/>
          <p:cNvSpPr txBox="1"/>
          <p:nvPr/>
        </p:nvSpPr>
        <p:spPr>
          <a:xfrm>
            <a:off x="278507" y="2803428"/>
            <a:ext cx="2355966" cy="13849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HPC ABDS</a:t>
            </a:r>
            <a:br>
              <a:rPr kumimoji="0" lang="en-US" sz="2800" b="1" i="0" u="none" strike="noStrike" kern="1200" cap="none" spc="0" normalizeH="0" baseline="0" noProof="0" dirty="0">
                <a:ln>
                  <a:noFill/>
                </a:ln>
                <a:solidFill>
                  <a:prstClr val="black"/>
                </a:solidFill>
                <a:effectLst/>
                <a:uLnTx/>
                <a:uFillTx/>
                <a:latin typeface="Calibri"/>
                <a:ea typeface="+mn-ea"/>
                <a:cs typeface="+mn-cs"/>
              </a:rPr>
            </a:br>
            <a:r>
              <a:rPr kumimoji="0" lang="en-US" sz="2800" b="1" i="0" u="none" strike="noStrike" kern="1200" cap="none" spc="0" normalizeH="0" baseline="0" noProof="0" dirty="0">
                <a:ln>
                  <a:noFill/>
                </a:ln>
                <a:solidFill>
                  <a:prstClr val="black"/>
                </a:solidFill>
                <a:effectLst/>
                <a:uLnTx/>
                <a:uFillTx/>
                <a:latin typeface="Calibri"/>
                <a:ea typeface="+mn-ea"/>
                <a:cs typeface="+mn-cs"/>
              </a:rPr>
              <a:t>MIDAS-SPIDAL</a:t>
            </a:r>
            <a:br>
              <a:rPr kumimoji="0" lang="en-US" sz="2800" b="1" i="0" u="none" strike="noStrike" kern="1200" cap="none" spc="0" normalizeH="0" baseline="0" noProof="0" dirty="0">
                <a:ln>
                  <a:noFill/>
                </a:ln>
                <a:solidFill>
                  <a:prstClr val="black"/>
                </a:solidFill>
                <a:effectLst/>
                <a:uLnTx/>
                <a:uFillTx/>
                <a:latin typeface="Calibri"/>
                <a:ea typeface="+mn-ea"/>
                <a:cs typeface="+mn-cs"/>
              </a:rPr>
            </a:br>
            <a:r>
              <a:rPr kumimoji="0" lang="en-US" sz="2800" b="1" i="0" u="none" strike="noStrike" kern="1200" cap="none" spc="0" normalizeH="0" baseline="0" noProof="0" dirty="0">
                <a:ln>
                  <a:noFill/>
                </a:ln>
                <a:solidFill>
                  <a:prstClr val="black"/>
                </a:solidFill>
                <a:effectLst/>
                <a:uLnTx/>
                <a:uFillTx/>
                <a:latin typeface="Calibri"/>
                <a:ea typeface="+mn-ea"/>
                <a:cs typeface="+mn-cs"/>
              </a:rPr>
              <a:t>Hourglass</a:t>
            </a:r>
          </a:p>
        </p:txBody>
      </p:sp>
    </p:spTree>
    <p:extLst>
      <p:ext uri="{BB962C8B-B14F-4D97-AF65-F5344CB8AC3E}">
        <p14:creationId xmlns:p14="http://schemas.microsoft.com/office/powerpoint/2010/main" val="1099645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ThemeSPIDAL">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SPIDAL" id="{7C01B97D-DF9F-4123-89DC-28F1F97B60D5}" vid="{A1043A46-8E94-4D5C-8449-A0EFCB4292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ThemeSPIDAL</Template>
  <TotalTime>31274</TotalTime>
  <Words>7256</Words>
  <Application>Microsoft Office PowerPoint</Application>
  <PresentationFormat>On-screen Show (4:3)</PresentationFormat>
  <Paragraphs>246</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Ｐゴシック</vt:lpstr>
      <vt:lpstr>Arial</vt:lpstr>
      <vt:lpstr>Calibri</vt:lpstr>
      <vt:lpstr>Franklin Gothic Medium</vt:lpstr>
      <vt:lpstr>Times New Roman</vt:lpstr>
      <vt:lpstr>ThemeSPIDAL</vt:lpstr>
      <vt:lpstr>PowerPoint Presentation</vt:lpstr>
      <vt:lpstr>Software Nexus  Application Layer On Big Data Software Components for Programming and Data Processing On HPC for runtime On IaaS and DevOps Hardware and Systems</vt:lpstr>
      <vt:lpstr>PowerPoint Presentation</vt:lpstr>
      <vt:lpstr>PowerPoint Presentation</vt:lpstr>
      <vt:lpstr>Functionality of 21 HPC-ABDS Layers</vt:lpstr>
      <vt:lpstr>Using “Apache” (Commercial Big Data) Data Systems for Science/Simulation</vt:lpstr>
      <vt:lpstr>HPC-ABDS SPIDAL Project Activities</vt:lpstr>
      <vt:lpstr>Exemplar Software for a Big Data Initiative</vt:lpstr>
      <vt:lpstr>PowerPoint Presentation</vt:lpstr>
      <vt:lpstr>HPC-ABDS Stack Summarized I </vt:lpstr>
      <vt:lpstr>HPC-ABDS Stack Summarized II </vt:lpstr>
      <vt:lpstr>HPC-ABDS Stack Summarized III </vt:lpstr>
      <vt:lpstr>HPC-ABDS Stack Summarized IV</vt:lpstr>
      <vt:lpstr>DevOps, Platforms and Orchestration</vt:lpstr>
      <vt:lpstr>HPC-ABDS In Detail  </vt:lpstr>
      <vt:lpstr>HPC-ABDS Stack Layers 1 and 2 </vt:lpstr>
      <vt:lpstr>HPC-ABDS Stack Layers 3 and 4 </vt:lpstr>
      <vt:lpstr>HPC-ABDS Stack Layer 5 </vt:lpstr>
      <vt:lpstr>HPC-ABDS Stack Layer 6</vt:lpstr>
      <vt:lpstr>HPC-ABDS Stack Layer 7 </vt:lpstr>
      <vt:lpstr>HPC-ABDS Stack Layer 8 </vt:lpstr>
      <vt:lpstr>HPC-ABDS Stack Layer 9 </vt:lpstr>
      <vt:lpstr>HPC-ABDS Stack Layer 10</vt:lpstr>
      <vt:lpstr>HPC-ABDS Stack Layer 11A </vt:lpstr>
      <vt:lpstr>HPC-ABDS Stack Layer 11B </vt:lpstr>
      <vt:lpstr>HPC-ABDS Stack Layer 11C</vt:lpstr>
      <vt:lpstr>HPC-ABDS Stack Layer 12 </vt:lpstr>
      <vt:lpstr>HPC-ABDS Stack Layer 13-1 </vt:lpstr>
      <vt:lpstr>HPC-ABDS Stack Layer 13-2 </vt:lpstr>
      <vt:lpstr>HPC-ABDS Stack Layer 14A </vt:lpstr>
      <vt:lpstr>HPC-ABDS Stack Layer 14B </vt:lpstr>
      <vt:lpstr>HPC-ABDS Stack Layer 15A </vt:lpstr>
      <vt:lpstr>HPC-ABDS Stack Layer 15B </vt:lpstr>
      <vt:lpstr>HPC-ABDS Stack Layer 16-1 </vt:lpstr>
      <vt:lpstr>HPC-ABDS Stack Layer 16-2</vt:lpstr>
      <vt:lpstr>HPC-ABDS Stack Layer 17-1 </vt:lpstr>
      <vt:lpstr>HPC-ABDS Stack Layer 17-2</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673</cp:revision>
  <cp:lastPrinted>2009-05-27T19:00:23Z</cp:lastPrinted>
  <dcterms:created xsi:type="dcterms:W3CDTF">2011-04-26T20:44:01Z</dcterms:created>
  <dcterms:modified xsi:type="dcterms:W3CDTF">2017-02-08T15:49:54Z</dcterms:modified>
</cp:coreProperties>
</file>