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16"/>
  </p:notesMasterIdLst>
  <p:sldIdLst>
    <p:sldId id="605" r:id="rId2"/>
    <p:sldId id="606" r:id="rId3"/>
    <p:sldId id="607" r:id="rId4"/>
    <p:sldId id="608" r:id="rId5"/>
    <p:sldId id="609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0838"/>
    <a:srgbClr val="D6A300"/>
    <a:srgbClr val="0083E6"/>
    <a:srgbClr val="0033CC"/>
    <a:srgbClr val="F8F3D2"/>
    <a:srgbClr val="6D6E70"/>
    <a:srgbClr val="7D110C"/>
    <a:srgbClr val="598EDD"/>
    <a:srgbClr val="A9C9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8" autoAdjust="0"/>
    <p:restoredTop sz="94404" autoAdjust="0"/>
  </p:normalViewPr>
  <p:slideViewPr>
    <p:cSldViewPr>
      <p:cViewPr varScale="1">
        <p:scale>
          <a:sx n="98" d="100"/>
          <a:sy n="98" d="100"/>
        </p:scale>
        <p:origin x="1452" y="78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1668575090" y="203629040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5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1" r:id="rId2"/>
    <p:sldLayoutId id="2147484250" r:id="rId3"/>
    <p:sldLayoutId id="2147484257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emf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474" y="76200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16" name="Rectangle 15"/>
          <p:cNvSpPr/>
          <p:nvPr/>
        </p:nvSpPr>
        <p:spPr>
          <a:xfrm>
            <a:off x="18764" y="5726158"/>
            <a:ext cx="2816587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Image &amp; Model Fitting Abstractions</a:t>
            </a:r>
            <a:br>
              <a:rPr lang="en-US" dirty="0"/>
            </a:br>
            <a:r>
              <a:rPr lang="en-US" dirty="0"/>
              <a:t>February 2017</a:t>
            </a:r>
          </a:p>
        </p:txBody>
      </p:sp>
    </p:spTree>
    <p:extLst>
      <p:ext uri="{BB962C8B-B14F-4D97-AF65-F5344CB8AC3E}">
        <p14:creationId xmlns:p14="http://schemas.microsoft.com/office/powerpoint/2010/main" val="422344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Grid search: </a:t>
            </a:r>
            <a:r>
              <a:rPr lang="en-US" dirty="0"/>
              <a:t>trivially parallelizable but inefficient</a:t>
            </a:r>
          </a:p>
          <a:p>
            <a:r>
              <a:rPr lang="en-US" b="1" dirty="0"/>
              <a:t>Viterbi and Forward-Backward: </a:t>
            </a:r>
            <a:r>
              <a:rPr lang="en-US" dirty="0"/>
              <a:t>efficient exact algorithms for Maximum A Posteriori (MAP) and marginal inference using dynamic programming, but restricted to Hidden Markov Models.</a:t>
            </a:r>
          </a:p>
          <a:p>
            <a:r>
              <a:rPr lang="en-US" b="1" dirty="0"/>
              <a:t>Loopy Belief Propagation: </a:t>
            </a:r>
            <a:r>
              <a:rPr lang="en-US" dirty="0"/>
              <a:t>approximate algorithm for MAP inference on Markov Random Field models. No optimality or even convergence guarantees, but applicable to a general class of models.</a:t>
            </a:r>
          </a:p>
          <a:p>
            <a:r>
              <a:rPr lang="en-US" b="1" dirty="0"/>
              <a:t>Tree </a:t>
            </a:r>
            <a:r>
              <a:rPr lang="en-US" b="1" dirty="0" err="1"/>
              <a:t>ReWeighted</a:t>
            </a:r>
            <a:r>
              <a:rPr lang="en-US" b="1" dirty="0"/>
              <a:t> Message Passing  (TRW): </a:t>
            </a:r>
            <a:r>
              <a:rPr lang="en-US" dirty="0"/>
              <a:t>approximate algorithm for MAP inference on some MRFs. Computes bounds that often give meaningful measure of quality of solution (with respect to unknown global minimum).</a:t>
            </a:r>
            <a:endParaRPr lang="en-US" b="1" dirty="0"/>
          </a:p>
          <a:p>
            <a:r>
              <a:rPr lang="en-US" b="1" dirty="0"/>
              <a:t>Markov Chain Monte Carlo: </a:t>
            </a:r>
            <a:r>
              <a:rPr lang="en-US" dirty="0"/>
              <a:t>approximate algorithms for graphical models including HMMs, MRFs, and Bayes Nets in general.</a:t>
            </a:r>
            <a:endParaRPr lang="en-US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optimization support in SPIDAL</a:t>
            </a:r>
          </a:p>
        </p:txBody>
      </p:sp>
    </p:spTree>
    <p:extLst>
      <p:ext uri="{BB962C8B-B14F-4D97-AF65-F5344CB8AC3E}">
        <p14:creationId xmlns:p14="http://schemas.microsoft.com/office/powerpoint/2010/main" val="90844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3074" y="517897"/>
            <a:ext cx="9067800" cy="5153962"/>
          </a:xfrm>
        </p:spPr>
        <p:txBody>
          <a:bodyPr/>
          <a:lstStyle/>
          <a:p>
            <a:r>
              <a:rPr lang="en-US" sz="2200" b="1" dirty="0" err="1"/>
              <a:t>Manxcat</a:t>
            </a:r>
            <a:r>
              <a:rPr lang="en-US" sz="2200" b="1" dirty="0"/>
              <a:t>: </a:t>
            </a:r>
            <a:r>
              <a:rPr lang="en-US" sz="2200" b="1" dirty="0" err="1"/>
              <a:t>Levenberg</a:t>
            </a:r>
            <a:r>
              <a:rPr lang="en-US" sz="2200" b="1" dirty="0"/>
              <a:t> Marquardt Algorithm for non-linear </a:t>
            </a:r>
            <a:r>
              <a:rPr lang="en-US" sz="2200" dirty="0">
                <a:sym typeface="Symbol" panose="05050102010706020507" pitchFamily="18" charset="2"/>
              </a:rPr>
              <a:t></a:t>
            </a:r>
            <a:r>
              <a:rPr lang="en-US" sz="2200" baseline="30000" dirty="0">
                <a:sym typeface="Symbol" panose="05050102010706020507" pitchFamily="18" charset="2"/>
              </a:rPr>
              <a:t>2 </a:t>
            </a:r>
            <a:r>
              <a:rPr lang="en-US" sz="2200" dirty="0">
                <a:sym typeface="Symbol" panose="05050102010706020507" pitchFamily="18" charset="2"/>
              </a:rPr>
              <a:t>optimization with sophisticated version of Newton’s method calculating value and derivatives of objective function. Parallelism in calculation of objective function and in parameters to be determined. </a:t>
            </a:r>
            <a:r>
              <a:rPr lang="en-US" sz="2200" b="1" dirty="0">
                <a:sym typeface="Symbol" panose="05050102010706020507" pitchFamily="18" charset="2"/>
              </a:rPr>
              <a:t>Complete – needs SPIDAL Java optimization</a:t>
            </a:r>
            <a:endParaRPr lang="en-US" sz="2200" b="1" dirty="0"/>
          </a:p>
          <a:p>
            <a:r>
              <a:rPr lang="en-US" sz="2200" b="1" dirty="0"/>
              <a:t>Viterbi </a:t>
            </a:r>
            <a:r>
              <a:rPr lang="en-US" sz="2200" dirty="0"/>
              <a:t>algorithm, for finding the maximum a posteriori (MAP) solution for a Hidden Markov Model (HMM). The running time is O(n*s^2) where n is the number of variables and s is the number of possible states each variable can take. We will provide an "embarrassingly parallel" version that processes multiple problems (e.g. many images) independently; parallelizing within the same problem not needed in our application space. </a:t>
            </a:r>
            <a:r>
              <a:rPr lang="en-US" sz="2200" b="1" dirty="0"/>
              <a:t>Needs Packaging in SPIDAL</a:t>
            </a:r>
          </a:p>
          <a:p>
            <a:r>
              <a:rPr lang="en-US" sz="2200" b="1" dirty="0"/>
              <a:t>Forward-backward algorithm</a:t>
            </a:r>
            <a:r>
              <a:rPr lang="en-US" sz="2200" dirty="0"/>
              <a:t>, for computing marginal distributions over HMM variables. Similar characteristics as Viterbi above. </a:t>
            </a:r>
            <a:r>
              <a:rPr lang="en-US" sz="2200" b="1" dirty="0"/>
              <a:t>Needs Packaging in SPIDAL</a:t>
            </a: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555596"/>
          </a:xfrm>
        </p:spPr>
        <p:txBody>
          <a:bodyPr/>
          <a:lstStyle/>
          <a:p>
            <a:r>
              <a:rPr lang="en-US" dirty="0"/>
              <a:t>SPIDAL Algorithms – Optimization I</a:t>
            </a:r>
          </a:p>
        </p:txBody>
      </p:sp>
    </p:spTree>
    <p:extLst>
      <p:ext uri="{BB962C8B-B14F-4D97-AF65-F5344CB8AC3E}">
        <p14:creationId xmlns:p14="http://schemas.microsoft.com/office/powerpoint/2010/main" val="34839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48" y="685800"/>
            <a:ext cx="9067800" cy="5153962"/>
          </a:xfrm>
        </p:spPr>
        <p:txBody>
          <a:bodyPr/>
          <a:lstStyle/>
          <a:p>
            <a:r>
              <a:rPr lang="en-US" b="1" dirty="0"/>
              <a:t>Loopy belief propagation (LBP) </a:t>
            </a:r>
            <a:r>
              <a:rPr lang="en-US" dirty="0"/>
              <a:t>for approximately finding the maximum a posteriori (MAP) solution for a Markov Random Field (MRF). Here the running time is O(n^2*s^2*</a:t>
            </a:r>
            <a:r>
              <a:rPr lang="en-US" dirty="0" err="1"/>
              <a:t>i</a:t>
            </a:r>
            <a:r>
              <a:rPr lang="en-US" dirty="0"/>
              <a:t>) in the worst case where n is number of variables, s is number of states per variable, and </a:t>
            </a:r>
            <a:r>
              <a:rPr lang="en-US" dirty="0" err="1"/>
              <a:t>i</a:t>
            </a:r>
            <a:r>
              <a:rPr lang="en-US" dirty="0"/>
              <a:t> is number of iterations required (which is usually a function of n, e.g. log(n) or </a:t>
            </a:r>
            <a:r>
              <a:rPr lang="en-US" dirty="0" err="1"/>
              <a:t>sqrt</a:t>
            </a:r>
            <a:r>
              <a:rPr lang="en-US" dirty="0"/>
              <a:t>(n)). Here there are various parallelization strategies depending on values of s and n for any given problem. </a:t>
            </a:r>
          </a:p>
          <a:p>
            <a:pPr lvl="1"/>
            <a:r>
              <a:rPr lang="en-US" dirty="0"/>
              <a:t>We will provide two parallel versions: embarrassingly parallel version for when s and n are relatively modest, and parallelizing each iteration of the same problem for common situation when s and n are quite large so that each iteration takes a long time relative to number of iterations required.</a:t>
            </a:r>
          </a:p>
          <a:p>
            <a:pPr lvl="1"/>
            <a:r>
              <a:rPr lang="en-US" b="1" dirty="0"/>
              <a:t>Needs Packaging in SPIDAL</a:t>
            </a:r>
            <a:r>
              <a:rPr lang="en-US" dirty="0"/>
              <a:t> </a:t>
            </a:r>
          </a:p>
          <a:p>
            <a:r>
              <a:rPr lang="en-US" b="1" dirty="0"/>
              <a:t>Markov Chain Monte Carlo (MCMC) </a:t>
            </a:r>
            <a:r>
              <a:rPr lang="en-US" dirty="0"/>
              <a:t>for approximately computing distributions and sampling over MRF variables. Similar to LBP with the same two parallelization strategies. </a:t>
            </a:r>
            <a:r>
              <a:rPr lang="en-US" b="1" dirty="0"/>
              <a:t>Needs Packaging in SPIDAL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6166" cy="838200"/>
          </a:xfrm>
        </p:spPr>
        <p:txBody>
          <a:bodyPr/>
          <a:lstStyle/>
          <a:p>
            <a:r>
              <a:rPr lang="en-US" dirty="0"/>
              <a:t>SPIDAL Algorithms – Optimization II</a:t>
            </a:r>
          </a:p>
        </p:txBody>
      </p:sp>
    </p:spTree>
    <p:extLst>
      <p:ext uri="{BB962C8B-B14F-4D97-AF65-F5344CB8AC3E}">
        <p14:creationId xmlns:p14="http://schemas.microsoft.com/office/powerpoint/2010/main" val="310709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0240" y="886609"/>
            <a:ext cx="5301574" cy="2097190"/>
          </a:xfrm>
        </p:spPr>
        <p:txBody>
          <a:bodyPr/>
          <a:lstStyle/>
          <a:p>
            <a:r>
              <a:rPr lang="en-US" dirty="0"/>
              <a:t>Clustering: K-means, vector clustering</a:t>
            </a:r>
          </a:p>
          <a:p>
            <a:r>
              <a:rPr lang="en-US" dirty="0"/>
              <a:t>Topic modeling: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r>
              <a:rPr lang="en-US" dirty="0"/>
              <a:t>Machine learning: Random Forests, Support Vector Machines</a:t>
            </a:r>
          </a:p>
          <a:p>
            <a:r>
              <a:rPr lang="en-US" dirty="0"/>
              <a:t>Applications: spatial clustering, image clustering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6216487" cy="838200"/>
          </a:xfrm>
        </p:spPr>
        <p:txBody>
          <a:bodyPr/>
          <a:lstStyle/>
          <a:p>
            <a:r>
              <a:rPr lang="en-US" dirty="0"/>
              <a:t>Higher-level model fitting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685799"/>
            <a:ext cx="2667000" cy="249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05" y="3885375"/>
            <a:ext cx="4011038" cy="2009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843" y="3588087"/>
            <a:ext cx="4377148" cy="2306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868" y="351604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Plate notation for smoothed LDA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53994" y="3604232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Random 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3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4495800" cy="4293451"/>
          </a:xfrm>
        </p:spPr>
        <p:txBody>
          <a:bodyPr/>
          <a:lstStyle/>
          <a:p>
            <a:r>
              <a:rPr lang="en-US" dirty="0"/>
              <a:t>Despite very different applications, data, and approaches, same key abstractions apply!</a:t>
            </a:r>
          </a:p>
          <a:p>
            <a:pPr lvl="1"/>
            <a:r>
              <a:rPr lang="en-US" dirty="0"/>
              <a:t>Segmentation: divide radar imagery into ice </a:t>
            </a:r>
            <a:r>
              <a:rPr lang="en-US" dirty="0" err="1"/>
              <a:t>vs</a:t>
            </a:r>
            <a:r>
              <a:rPr lang="en-US" dirty="0"/>
              <a:t> rock, or pathology images into parts of cells, etc.</a:t>
            </a:r>
          </a:p>
          <a:p>
            <a:pPr lvl="1"/>
            <a:r>
              <a:rPr lang="en-US" dirty="0"/>
              <a:t>Recognition: subsurface features of ice, organism components in biology</a:t>
            </a:r>
          </a:p>
          <a:p>
            <a:pPr lvl="1"/>
            <a:r>
              <a:rPr lang="en-US" dirty="0"/>
              <a:t>Reconstruction: estimate 3d structure of ice, or 3d structure of organisms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538" y="45674"/>
            <a:ext cx="8998597" cy="838200"/>
          </a:xfrm>
        </p:spPr>
        <p:txBody>
          <a:bodyPr/>
          <a:lstStyle/>
          <a:p>
            <a:pPr algn="l"/>
            <a:r>
              <a:rPr lang="en-US" dirty="0"/>
              <a:t>Two exemplar applications: Polar science and Pathology imaging</a:t>
            </a:r>
          </a:p>
        </p:txBody>
      </p:sp>
      <p:pic>
        <p:nvPicPr>
          <p:cNvPr id="4" name="Picture 4" descr="http://repository.agic.umn.edu/imagery/stereoDEM/gallery/kanger_apt_15_39_3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2" t="27620" b="15773"/>
          <a:stretch/>
        </p:blipFill>
        <p:spPr bwMode="auto">
          <a:xfrm>
            <a:off x="5334000" y="762000"/>
            <a:ext cx="3200400" cy="26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4724400" y="4038600"/>
            <a:ext cx="4026591" cy="1905000"/>
          </a:xfrm>
          <a:prstGeom prst="rect">
            <a:avLst/>
          </a:prstGeom>
        </p:spPr>
      </p:pic>
      <p:pic>
        <p:nvPicPr>
          <p:cNvPr id="6" name="Content Placeholder 6" descr="20100428133405(8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1408435" cy="10570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810000"/>
            <a:ext cx="1391470" cy="1250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scientific domains now collect large scale image data, e.g.</a:t>
            </a:r>
          </a:p>
          <a:p>
            <a:pPr lvl="1"/>
            <a:r>
              <a:rPr lang="en-US" dirty="0"/>
              <a:t>Astronomy: wide-area telescope data</a:t>
            </a:r>
          </a:p>
          <a:p>
            <a:pPr lvl="1"/>
            <a:r>
              <a:rPr lang="en-US" dirty="0"/>
              <a:t>Ecology, meteorology: Satellite imagery</a:t>
            </a:r>
          </a:p>
          <a:p>
            <a:pPr lvl="1"/>
            <a:r>
              <a:rPr lang="en-US" dirty="0"/>
              <a:t>Biology, neuroscience: Live-cell imaging, MRIs,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Medicine: X-ray, MRI, CT,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Physics, chemistry: electron microscopy, </a:t>
            </a:r>
            <a:r>
              <a:rPr lang="mr-IN" dirty="0"/>
              <a:t>…</a:t>
            </a:r>
            <a:endParaRPr lang="en-US" dirty="0"/>
          </a:p>
          <a:p>
            <a:pPr lvl="1"/>
            <a:r>
              <a:rPr lang="en-US" dirty="0"/>
              <a:t>Earth science: Sonar, satellite, radar, </a:t>
            </a:r>
            <a:r>
              <a:rPr lang="mr-IN" dirty="0"/>
              <a:t>…</a:t>
            </a:r>
            <a:endParaRPr lang="en-US" dirty="0"/>
          </a:p>
          <a:p>
            <a:r>
              <a:rPr lang="en-US" dirty="0"/>
              <a:t>Challenge has moved from </a:t>
            </a:r>
            <a:r>
              <a:rPr lang="en-US" b="1" dirty="0"/>
              <a:t>collecting</a:t>
            </a:r>
            <a:r>
              <a:rPr lang="en-US" dirty="0"/>
              <a:t> data to </a:t>
            </a:r>
            <a:r>
              <a:rPr lang="en-US" b="1" dirty="0"/>
              <a:t>analyzing</a:t>
            </a:r>
            <a:r>
              <a:rPr lang="en-US" dirty="0"/>
              <a:t> it</a:t>
            </a:r>
          </a:p>
          <a:p>
            <a:pPr lvl="1"/>
            <a:r>
              <a:rPr lang="en-US" dirty="0"/>
              <a:t>Large scale (number of images or size of images) overwhelming for human analysis</a:t>
            </a:r>
          </a:p>
          <a:p>
            <a:pPr lvl="1"/>
            <a:r>
              <a:rPr lang="en-US" dirty="0"/>
              <a:t>Recent progress in computer vision makes reliable automated image analysis feasible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67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6553200" cy="4293451"/>
          </a:xfrm>
        </p:spPr>
        <p:txBody>
          <a:bodyPr/>
          <a:lstStyle/>
          <a:p>
            <a:r>
              <a:rPr lang="en-US" dirty="0"/>
              <a:t>Many names for similar problems; most fall into: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Dividing image into homogeneous regions </a:t>
            </a:r>
          </a:p>
          <a:p>
            <a:pPr lvl="1"/>
            <a:r>
              <a:rPr lang="en-US" b="1" dirty="0"/>
              <a:t>Detection, recognition: </a:t>
            </a:r>
            <a:r>
              <a:rPr lang="en-US" dirty="0"/>
              <a:t>Finding and identifying important structures and their properties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Inferring properties of a data source from noisy, incomplete observations (e.g. removing noise from an image, estimating 3d structure of scene from multiple images)</a:t>
            </a:r>
          </a:p>
          <a:p>
            <a:pPr lvl="1"/>
            <a:r>
              <a:rPr lang="en-US" b="1" dirty="0"/>
              <a:t>Matching and alignment: </a:t>
            </a:r>
            <a:r>
              <a:rPr lang="en-US" dirty="0"/>
              <a:t>Finding correspondences between images</a:t>
            </a:r>
          </a:p>
          <a:p>
            <a:r>
              <a:rPr lang="en-US" dirty="0"/>
              <a:t>Most of these problems can be thought of as </a:t>
            </a:r>
            <a:r>
              <a:rPr lang="en-US" b="1" dirty="0"/>
              <a:t>image pre-processing </a:t>
            </a:r>
            <a:r>
              <a:rPr lang="en-US" dirty="0"/>
              <a:t>followed by </a:t>
            </a:r>
            <a:r>
              <a:rPr lang="en-US" b="1" dirty="0"/>
              <a:t>model fitting</a:t>
            </a:r>
            <a:r>
              <a:rPr lang="en-US" dirty="0"/>
              <a:t> </a:t>
            </a:r>
            <a:endParaRPr lang="en-US" b="1" dirty="0"/>
          </a:p>
          <a:p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7471355" cy="838200"/>
          </a:xfrm>
        </p:spPr>
        <p:txBody>
          <a:bodyPr/>
          <a:lstStyle/>
          <a:p>
            <a:r>
              <a:rPr lang="en-US" dirty="0"/>
              <a:t>Key image analysis problems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28599"/>
            <a:ext cx="1435100" cy="21191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8083636" y="1393764"/>
            <a:ext cx="11785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 err="1"/>
              <a:t>Arbelaez</a:t>
            </a:r>
            <a:r>
              <a:rPr lang="en-US" sz="1200" i="0" dirty="0"/>
              <a:t> 2011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964" y="2209800"/>
            <a:ext cx="2792802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950238" y="3761601"/>
            <a:ext cx="9716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Dollar 2012</a:t>
            </a:r>
          </a:p>
        </p:txBody>
      </p:sp>
      <p:pic>
        <p:nvPicPr>
          <p:cNvPr id="9" name="Picture 2" descr="colosseum_teaser"/>
          <p:cNvPicPr>
            <a:picLocks noChangeAspect="1" noChangeArrowheads="1"/>
          </p:cNvPicPr>
          <p:nvPr/>
        </p:nvPicPr>
        <p:blipFill rotWithShape="1">
          <a:blip r:embed="rId4"/>
          <a:srcRect l="55606"/>
          <a:stretch/>
        </p:blipFill>
        <p:spPr bwMode="auto">
          <a:xfrm>
            <a:off x="6477000" y="4114800"/>
            <a:ext cx="2514600" cy="1976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rot="16200000">
            <a:off x="8467727" y="4870364"/>
            <a:ext cx="1142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0" dirty="0"/>
              <a:t>Crandall 2013</a:t>
            </a:r>
          </a:p>
        </p:txBody>
      </p:sp>
    </p:spTree>
    <p:extLst>
      <p:ext uri="{BB962C8B-B14F-4D97-AF65-F5344CB8AC3E}">
        <p14:creationId xmlns:p14="http://schemas.microsoft.com/office/powerpoint/2010/main" val="374826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imaging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image processing (e.g. filtering, </a:t>
            </a:r>
            <a:r>
              <a:rPr lang="en-US" dirty="0" err="1"/>
              <a:t>denoising</a:t>
            </a:r>
            <a:r>
              <a:rPr lang="en-US" dirty="0"/>
              <a:t>), local/global feature extraction  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object detection, image segmentation, object matching, 3D feature extraction, image registration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radar informatics, polar image analysis, spatial image analysis, pathology image analysis 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image abstractions</a:t>
            </a:r>
          </a:p>
        </p:txBody>
      </p:sp>
    </p:spTree>
    <p:extLst>
      <p:ext uri="{BB962C8B-B14F-4D97-AF65-F5344CB8AC3E}">
        <p14:creationId xmlns:p14="http://schemas.microsoft.com/office/powerpoint/2010/main" val="153872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image analysis relies on some form of model fitting:</a:t>
            </a:r>
          </a:p>
          <a:p>
            <a:pPr lvl="1"/>
            <a:r>
              <a:rPr lang="en-US" b="1" dirty="0"/>
              <a:t>Segmentation: </a:t>
            </a:r>
            <a:r>
              <a:rPr lang="en-US" dirty="0"/>
              <a:t>fitting parameterized regions (e.g. contiguous regions) to an image </a:t>
            </a:r>
          </a:p>
          <a:p>
            <a:pPr lvl="1"/>
            <a:r>
              <a:rPr lang="en-US" b="1" dirty="0"/>
              <a:t>Object detection: </a:t>
            </a:r>
            <a:r>
              <a:rPr lang="en-US" dirty="0"/>
              <a:t>fitting object model to an image</a:t>
            </a:r>
          </a:p>
          <a:p>
            <a:pPr lvl="1"/>
            <a:r>
              <a:rPr lang="en-US" b="1" dirty="0"/>
              <a:t>Registration and alignment: </a:t>
            </a:r>
            <a:r>
              <a:rPr lang="en-US" dirty="0"/>
              <a:t>fitting model of image transformation (e.g. warping) between multiple images</a:t>
            </a:r>
          </a:p>
          <a:p>
            <a:pPr lvl="1"/>
            <a:r>
              <a:rPr lang="en-US" b="1" dirty="0"/>
              <a:t>Reconstruction: </a:t>
            </a:r>
            <a:r>
              <a:rPr lang="en-US" dirty="0"/>
              <a:t>fitting prior information about the visual world to observed data </a:t>
            </a:r>
          </a:p>
          <a:p>
            <a:r>
              <a:rPr lang="en-US" dirty="0"/>
              <a:t>Usually high degree of noise and outliers, so not a simple matter of e.g. linear regression or constraint satisfaction!</a:t>
            </a:r>
          </a:p>
          <a:p>
            <a:r>
              <a:rPr lang="en-US" dirty="0"/>
              <a:t>Instead involves defining an energy function or error function, and finding minima of that error function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485187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SPIDAL has or will have support for model fitting at several levels of abstractions:</a:t>
            </a:r>
          </a:p>
          <a:p>
            <a:pPr lvl="1"/>
            <a:r>
              <a:rPr lang="en-US" b="1" dirty="0"/>
              <a:t>Low-level: </a:t>
            </a:r>
            <a:r>
              <a:rPr lang="en-US" dirty="0"/>
              <a:t>grid search, Viterbi, Forward-Backward, Markov Chain Monte Carlo (MCMC) algorithms, deterministic simulated annealing, gradient descent</a:t>
            </a:r>
          </a:p>
          <a:p>
            <a:pPr lvl="1"/>
            <a:r>
              <a:rPr lang="en-US" b="1" dirty="0"/>
              <a:t>Mid-level: </a:t>
            </a:r>
            <a:r>
              <a:rPr lang="en-US" dirty="0"/>
              <a:t>Support Vector Machine learning, Random Forest learning, K-means, vector clustering, Latent </a:t>
            </a:r>
            <a:r>
              <a:rPr lang="en-US" dirty="0" err="1"/>
              <a:t>Dirichlet</a:t>
            </a:r>
            <a:r>
              <a:rPr lang="en-US" dirty="0"/>
              <a:t> Allocation</a:t>
            </a:r>
          </a:p>
          <a:p>
            <a:pPr lvl="1"/>
            <a:r>
              <a:rPr lang="en-US" b="1" dirty="0"/>
              <a:t>Application level: </a:t>
            </a:r>
            <a:r>
              <a:rPr lang="en-US" dirty="0"/>
              <a:t>Spatial clustering, image clustering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SPIDAL model-fitting abstractions</a:t>
            </a:r>
          </a:p>
        </p:txBody>
      </p:sp>
    </p:spTree>
    <p:extLst>
      <p:ext uri="{BB962C8B-B14F-4D97-AF65-F5344CB8AC3E}">
        <p14:creationId xmlns:p14="http://schemas.microsoft.com/office/powerpoint/2010/main" val="194150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5867400" cy="4293451"/>
          </a:xfrm>
        </p:spPr>
        <p:txBody>
          <a:bodyPr/>
          <a:lstStyle/>
          <a:p>
            <a:r>
              <a:rPr lang="en-US" dirty="0"/>
              <a:t>Very general idea: find parameters of a model that minimize an energy (or cost function), given a set of data</a:t>
            </a:r>
          </a:p>
          <a:p>
            <a:pPr lvl="1"/>
            <a:r>
              <a:rPr lang="en-US" dirty="0"/>
              <a:t>Global minima easy to find if energy function is simple (e.g. convex)</a:t>
            </a:r>
          </a:p>
          <a:p>
            <a:pPr lvl="1"/>
            <a:r>
              <a:rPr lang="en-US" dirty="0"/>
              <a:t>Energy function usually has unknown number &amp; distribution of local minima; global minimum very difficult to find</a:t>
            </a:r>
          </a:p>
          <a:p>
            <a:pPr lvl="1"/>
            <a:r>
              <a:rPr lang="en-US" dirty="0"/>
              <a:t>Many algorithms tailored to cost functions for specific applications, usually some heuristics to encourage finding “good” solutions, rarely theoretical guarantees. High computation cost. </a:t>
            </a:r>
          </a:p>
          <a:p>
            <a:pPr lvl="1"/>
            <a:r>
              <a:rPr lang="en-US" dirty="0"/>
              <a:t>Remember deterministic annealing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minimization (optimization)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429000"/>
            <a:ext cx="2971800" cy="17579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6200" y="5257800"/>
            <a:ext cx="1222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0" dirty="0"/>
              <a:t>- </a:t>
            </a:r>
            <a:r>
              <a:rPr lang="en-US" sz="1400" i="0" dirty="0" err="1"/>
              <a:t>Arman</a:t>
            </a:r>
            <a:r>
              <a:rPr lang="en-US" sz="1400" i="0" dirty="0"/>
              <a:t> </a:t>
            </a:r>
            <a:r>
              <a:rPr lang="en-US" sz="1400" i="0" dirty="0" err="1"/>
              <a:t>Bahl</a:t>
            </a:r>
            <a:endParaRPr lang="en-US" sz="140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75" y="1295400"/>
            <a:ext cx="3048000" cy="174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62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space: </a:t>
            </a:r>
            <a:r>
              <a:rPr lang="en-US" b="1" dirty="0"/>
              <a:t>Continuous vs. Discrete</a:t>
            </a:r>
          </a:p>
          <a:p>
            <a:r>
              <a:rPr lang="en-US" dirty="0"/>
              <a:t>Energy functions with particular forms, e.g.:</a:t>
            </a:r>
          </a:p>
          <a:p>
            <a:pPr lvl="1"/>
            <a:r>
              <a:rPr lang="en-US" b="1" dirty="0"/>
              <a:t>Hidden Markov Model: </a:t>
            </a:r>
            <a:r>
              <a:rPr lang="en-US" dirty="0"/>
              <a:t>chain of observable and unobservable variables. Each unknown variable is a (nondeterministic) function of its observable variable, and the two </a:t>
            </a:r>
            <a:r>
              <a:rPr lang="en-US" dirty="0" err="1"/>
              <a:t>unobservables</a:t>
            </a:r>
            <a:r>
              <a:rPr lang="en-US" dirty="0"/>
              <a:t> before and after.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r>
              <a:rPr lang="en-US" b="1" dirty="0"/>
              <a:t>Markov Random Field: </a:t>
            </a:r>
            <a:r>
              <a:rPr lang="en-US" dirty="0"/>
              <a:t>generalization of </a:t>
            </a:r>
          </a:p>
          <a:p>
            <a:pPr marL="457200" lvl="1" indent="0">
              <a:buNone/>
            </a:pPr>
            <a:r>
              <a:rPr lang="en-US" dirty="0"/>
              <a:t>	HMM, each unobservable variable is </a:t>
            </a:r>
          </a:p>
          <a:p>
            <a:pPr marL="457200" lvl="1" indent="0">
              <a:buNone/>
            </a:pPr>
            <a:r>
              <a:rPr lang="en-US" dirty="0"/>
              <a:t>	function of a small number of neighboring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err="1"/>
              <a:t>unobservables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energy minimization cases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172200" y="4191000"/>
            <a:ext cx="1435100" cy="1270000"/>
            <a:chOff x="4040" y="2400"/>
            <a:chExt cx="904" cy="8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4216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040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352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664" y="2400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040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352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466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4040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4352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4664" y="29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4088" y="2448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088" y="27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4088" y="302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4088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4400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>
              <a:off x="4712" y="244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52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848" y="2528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4088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4400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4712" y="2448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4216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452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4848" y="2816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4088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4400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4712" y="273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216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452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4848" y="3104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5"/>
            <p:cNvSpPr>
              <a:spLocks noChangeShapeType="1"/>
            </p:cNvSpPr>
            <p:nvPr/>
          </p:nvSpPr>
          <p:spPr bwMode="auto">
            <a:xfrm>
              <a:off x="4088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6"/>
            <p:cNvSpPr>
              <a:spLocks noChangeShapeType="1"/>
            </p:cNvSpPr>
            <p:nvPr/>
          </p:nvSpPr>
          <p:spPr bwMode="auto">
            <a:xfrm>
              <a:off x="4400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4712" y="3024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124200" y="3200400"/>
            <a:ext cx="2971800" cy="355600"/>
            <a:chOff x="3552" y="3472"/>
            <a:chExt cx="1872" cy="224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7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55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386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4176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3"/>
            <p:cNvSpPr>
              <a:spLocks noChangeShapeType="1"/>
            </p:cNvSpPr>
            <p:nvPr/>
          </p:nvSpPr>
          <p:spPr bwMode="auto">
            <a:xfrm>
              <a:off x="3600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404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4360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6"/>
            <p:cNvSpPr>
              <a:spLocks noChangeShapeType="1"/>
            </p:cNvSpPr>
            <p:nvPr/>
          </p:nvSpPr>
          <p:spPr bwMode="auto">
            <a:xfrm>
              <a:off x="360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391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8"/>
            <p:cNvSpPr>
              <a:spLocks noChangeShapeType="1"/>
            </p:cNvSpPr>
            <p:nvPr/>
          </p:nvSpPr>
          <p:spPr bwMode="auto">
            <a:xfrm>
              <a:off x="4224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696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4520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832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5144" y="3472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568" y="3520"/>
              <a:ext cx="6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500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5328" y="3600"/>
              <a:ext cx="96" cy="9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6"/>
            <p:cNvSpPr>
              <a:spLocks noChangeShapeType="1"/>
            </p:cNvSpPr>
            <p:nvPr/>
          </p:nvSpPr>
          <p:spPr bwMode="auto">
            <a:xfrm>
              <a:off x="4568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7"/>
            <p:cNvSpPr>
              <a:spLocks noChangeShapeType="1"/>
            </p:cNvSpPr>
            <p:nvPr/>
          </p:nvSpPr>
          <p:spPr bwMode="auto">
            <a:xfrm>
              <a:off x="4880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8"/>
            <p:cNvSpPr>
              <a:spLocks noChangeShapeType="1"/>
            </p:cNvSpPr>
            <p:nvPr/>
          </p:nvSpPr>
          <p:spPr bwMode="auto">
            <a:xfrm>
              <a:off x="5192" y="3520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9"/>
            <p:cNvSpPr>
              <a:spLocks noChangeShapeType="1"/>
            </p:cNvSpPr>
            <p:nvPr/>
          </p:nvSpPr>
          <p:spPr bwMode="auto">
            <a:xfrm>
              <a:off x="4224" y="35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310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336674"/>
            <a:ext cx="4419600" cy="4293451"/>
          </a:xfrm>
        </p:spPr>
        <p:txBody>
          <a:bodyPr/>
          <a:lstStyle/>
          <a:p>
            <a:r>
              <a:rPr lang="en-US" dirty="0"/>
              <a:t>Most techniques rely on gradient descent, “hill-climbing” </a:t>
            </a:r>
          </a:p>
          <a:p>
            <a:pPr lvl="1"/>
            <a:r>
              <a:rPr lang="en-US" dirty="0"/>
              <a:t>E.g. Newton’s method with various heuristics to escape local minima</a:t>
            </a:r>
          </a:p>
          <a:p>
            <a:pPr lvl="1"/>
            <a:endParaRPr lang="en-US" dirty="0"/>
          </a:p>
          <a:p>
            <a:r>
              <a:rPr lang="en-US" dirty="0"/>
              <a:t>Support in SPIDAL</a:t>
            </a:r>
          </a:p>
          <a:p>
            <a:pPr lvl="1"/>
            <a:r>
              <a:rPr lang="en-US" dirty="0" err="1"/>
              <a:t>Levenberg</a:t>
            </a:r>
            <a:r>
              <a:rPr lang="en-US" dirty="0"/>
              <a:t>-Marquardt</a:t>
            </a:r>
          </a:p>
          <a:p>
            <a:pPr lvl="1"/>
            <a:r>
              <a:rPr lang="en-US" dirty="0"/>
              <a:t>Deterministic annealing</a:t>
            </a:r>
          </a:p>
          <a:p>
            <a:pPr lvl="1"/>
            <a:r>
              <a:rPr lang="en-US" dirty="0"/>
              <a:t>Custom methods as in neural networks or SMACOF for MDS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0240" y="0"/>
            <a:ext cx="5331270" cy="838200"/>
          </a:xfrm>
        </p:spPr>
        <p:txBody>
          <a:bodyPr/>
          <a:lstStyle/>
          <a:p>
            <a:r>
              <a:rPr lang="en-US" dirty="0"/>
              <a:t>Continuous optimization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357" y="2976664"/>
            <a:ext cx="3903643" cy="388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038" y="0"/>
            <a:ext cx="3608962" cy="296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0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36964</TotalTime>
  <Words>1260</Words>
  <Application>Microsoft Office PowerPoint</Application>
  <PresentationFormat>On-screen Show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Franklin Gothic Medium</vt:lpstr>
      <vt:lpstr>Symbol</vt:lpstr>
      <vt:lpstr>Times New Roman</vt:lpstr>
      <vt:lpstr>ThemeSPIDAL</vt:lpstr>
      <vt:lpstr>PowerPoint Presentation</vt:lpstr>
      <vt:lpstr>Imaging applications</vt:lpstr>
      <vt:lpstr>Key image analysis problems</vt:lpstr>
      <vt:lpstr>SPIDAL image abstractions</vt:lpstr>
      <vt:lpstr>SPIDAL model-fitting abstractions</vt:lpstr>
      <vt:lpstr>SPIDAL model-fitting abstractions</vt:lpstr>
      <vt:lpstr>Energy minimization (optimization)</vt:lpstr>
      <vt:lpstr>Common energy minimization cases</vt:lpstr>
      <vt:lpstr>Continuous optimization </vt:lpstr>
      <vt:lpstr>Discrete optimization support in SPIDAL</vt:lpstr>
      <vt:lpstr>SPIDAL Algorithms – Optimization I</vt:lpstr>
      <vt:lpstr>SPIDAL Algorithms – Optimization II</vt:lpstr>
      <vt:lpstr>Higher-level model fitting</vt:lpstr>
      <vt:lpstr>Two exemplar applications: Polar science and Pathology imaging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697</cp:revision>
  <cp:lastPrinted>2009-05-27T19:00:23Z</cp:lastPrinted>
  <dcterms:created xsi:type="dcterms:W3CDTF">2011-04-26T20:44:01Z</dcterms:created>
  <dcterms:modified xsi:type="dcterms:W3CDTF">2017-02-14T11:39:17Z</dcterms:modified>
</cp:coreProperties>
</file>