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9"/>
  </p:notesMasterIdLst>
  <p:sldIdLst>
    <p:sldId id="605" r:id="rId2"/>
    <p:sldId id="621" r:id="rId3"/>
    <p:sldId id="631" r:id="rId4"/>
    <p:sldId id="638" r:id="rId5"/>
    <p:sldId id="633" r:id="rId6"/>
    <p:sldId id="641" r:id="rId7"/>
    <p:sldId id="642" r:id="rId8"/>
    <p:sldId id="639" r:id="rId9"/>
    <p:sldId id="640" r:id="rId10"/>
    <p:sldId id="643" r:id="rId11"/>
    <p:sldId id="634" r:id="rId12"/>
    <p:sldId id="635" r:id="rId13"/>
    <p:sldId id="636" r:id="rId14"/>
    <p:sldId id="627" r:id="rId15"/>
    <p:sldId id="628" r:id="rId16"/>
    <p:sldId id="629" r:id="rId17"/>
    <p:sldId id="630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F9C545"/>
    <a:srgbClr val="EE7D31"/>
    <a:srgbClr val="7030A0"/>
    <a:srgbClr val="00B14F"/>
    <a:srgbClr val="B30838"/>
    <a:srgbClr val="D6A300"/>
    <a:srgbClr val="0083E6"/>
    <a:srgbClr val="0033CC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 autoAdjust="0"/>
    <p:restoredTop sz="94667"/>
  </p:normalViewPr>
  <p:slideViewPr>
    <p:cSldViewPr>
      <p:cViewPr varScale="1">
        <p:scale>
          <a:sx n="91" d="100"/>
          <a:sy n="91" d="100"/>
        </p:scale>
        <p:origin x="1134" y="90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E:\Sali\InCloud\IUBox\Box%20Sync\Benchmarks\kmeans\juliet\--juliet-kmea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88306496168"/>
          <c:y val="3.9159685651642101E-2"/>
          <c:w val="0.75418746075992804"/>
          <c:h val="0.82760174404360498"/>
        </c:manualLayout>
      </c:layout>
      <c:lineChart>
        <c:grouping val="standard"/>
        <c:varyColors val="0"/>
        <c:ser>
          <c:idx val="2"/>
          <c:order val="2"/>
          <c:tx>
            <c:v>LRT-FJ NI</c:v>
          </c:tx>
          <c:spPr>
            <a:ln w="158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</c:strRef>
          </c:cat>
          <c:val>
            <c:numRef>
              <c:f>Java2!$M$19:$M$26</c:f>
              <c:numCache>
                <c:formatCode>General</c:formatCode>
                <c:ptCount val="8"/>
                <c:pt idx="0">
                  <c:v>34194.611979166599</c:v>
                </c:pt>
                <c:pt idx="1">
                  <c:v>37303.3125</c:v>
                </c:pt>
                <c:pt idx="2">
                  <c:v>37291.5625</c:v>
                </c:pt>
                <c:pt idx="3">
                  <c:v>40023.604166666577</c:v>
                </c:pt>
                <c:pt idx="4">
                  <c:v>41263.703124999993</c:v>
                </c:pt>
                <c:pt idx="5">
                  <c:v>44460.458333333299</c:v>
                </c:pt>
                <c:pt idx="6">
                  <c:v>43950.5</c:v>
                </c:pt>
                <c:pt idx="7">
                  <c:v>43632.0625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5B-4AAF-988A-700EB8D4C603}"/>
            </c:ext>
          </c:extLst>
        </c:ser>
        <c:ser>
          <c:idx val="0"/>
          <c:order val="5"/>
          <c:tx>
            <c:v>LRT-FJ NE</c:v>
          </c:tx>
          <c:spPr>
            <a:ln w="158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5="http://schemas.microsoft.com/office/drawing/2012/chart"/>
            </c:strRef>
          </c:cat>
          <c:val>
            <c:numRef>
              <c:f>Java2!$K$19:$K$26</c:f>
              <c:numCache>
                <c:formatCode>General</c:formatCode>
                <c:ptCount val="8"/>
                <c:pt idx="0">
                  <c:v>19537.4375</c:v>
                </c:pt>
                <c:pt idx="1">
                  <c:v>34295.411458333278</c:v>
                </c:pt>
                <c:pt idx="2">
                  <c:v>36105.2421875</c:v>
                </c:pt>
                <c:pt idx="3">
                  <c:v>36949.145833333278</c:v>
                </c:pt>
                <c:pt idx="4">
                  <c:v>37165.40625</c:v>
                </c:pt>
                <c:pt idx="5">
                  <c:v>39506.3125</c:v>
                </c:pt>
                <c:pt idx="6">
                  <c:v>40077.875</c:v>
                </c:pt>
                <c:pt idx="7">
                  <c:v>37413.875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1-935B-4AAF-988A-700EB8D4C603}"/>
            </c:ext>
          </c:extLst>
        </c:ser>
        <c:ser>
          <c:idx val="10"/>
          <c:order val="8"/>
          <c:tx>
            <c:v>LRT-BSP NI</c:v>
          </c:tx>
          <c:spPr>
            <a:ln w="15875" cap="rnd">
              <a:solidFill>
                <a:srgbClr val="ED7D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ED7D31"/>
              </a:solidFill>
              <a:ln w="9525">
                <a:solidFill>
                  <a:srgbClr val="ED7D31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5="http://schemas.microsoft.com/office/drawing/2012/chart"/>
            </c:strRef>
          </c:cat>
          <c:val>
            <c:numRef>
              <c:f>Java2!$S$19:$S$26</c:f>
              <c:numCache>
                <c:formatCode>General</c:formatCode>
                <c:ptCount val="8"/>
                <c:pt idx="0">
                  <c:v>32130.653645833299</c:v>
                </c:pt>
                <c:pt idx="1">
                  <c:v>31724.171875</c:v>
                </c:pt>
                <c:pt idx="2">
                  <c:v>29894.2265625</c:v>
                </c:pt>
                <c:pt idx="3">
                  <c:v>29731.760416666599</c:v>
                </c:pt>
                <c:pt idx="4">
                  <c:v>29761.953125</c:v>
                </c:pt>
                <c:pt idx="5">
                  <c:v>29756.875</c:v>
                </c:pt>
                <c:pt idx="6">
                  <c:v>31091.59375</c:v>
                </c:pt>
                <c:pt idx="7">
                  <c:v>30046.0625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2-935B-4AAF-988A-700EB8D4C603}"/>
            </c:ext>
          </c:extLst>
        </c:ser>
        <c:ser>
          <c:idx val="8"/>
          <c:order val="11"/>
          <c:tx>
            <c:v>LRT-BSP NE</c:v>
          </c:tx>
          <c:spPr>
            <a:ln w="158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Java2!$H$9:$H$16</c:f>
              <c:strCache>
                <c:ptCount val="8"/>
                <c:pt idx="0">
                  <c:v>1x24</c:v>
                </c:pt>
                <c:pt idx="1">
                  <c:v>2x12</c:v>
                </c:pt>
                <c:pt idx="2">
                  <c:v>3x8</c:v>
                </c:pt>
                <c:pt idx="3">
                  <c:v>4x6</c:v>
                </c:pt>
                <c:pt idx="4">
                  <c:v>6x4</c:v>
                </c:pt>
                <c:pt idx="5">
                  <c:v>8x3</c:v>
                </c:pt>
                <c:pt idx="6">
                  <c:v>12x2</c:v>
                </c:pt>
                <c:pt idx="7">
                  <c:v>24x1</c:v>
                </c:pt>
              </c:strCache>
              <c:extLst xmlns:c15="http://schemas.microsoft.com/office/drawing/2012/chart"/>
            </c:strRef>
          </c:cat>
          <c:val>
            <c:numRef>
              <c:f>Java2!$Q$19:$Q$26</c:f>
              <c:numCache>
                <c:formatCode>General</c:formatCode>
                <c:ptCount val="8"/>
                <c:pt idx="0">
                  <c:v>17461.677083333299</c:v>
                </c:pt>
                <c:pt idx="1">
                  <c:v>18259.239583333299</c:v>
                </c:pt>
                <c:pt idx="2">
                  <c:v>18599.2578125</c:v>
                </c:pt>
                <c:pt idx="3">
                  <c:v>17810.0625</c:v>
                </c:pt>
                <c:pt idx="4">
                  <c:v>18547.609375</c:v>
                </c:pt>
                <c:pt idx="5">
                  <c:v>17433.791666666599</c:v>
                </c:pt>
                <c:pt idx="6">
                  <c:v>17539.40625</c:v>
                </c:pt>
                <c:pt idx="7">
                  <c:v>17630.125</c:v>
                </c:pt>
              </c:numCache>
              <c:extLst xmlns:c15="http://schemas.microsoft.com/office/drawing/2012/chart"/>
            </c:numRef>
          </c:val>
          <c:smooth val="0"/>
          <c:extLst>
            <c:ext xmlns:c16="http://schemas.microsoft.com/office/drawing/2014/chart" uri="{C3380CC4-5D6E-409C-BE32-E72D297353CC}">
              <c16:uniqueId val="{00000003-935B-4AAF-988A-700EB8D4C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779152"/>
        <c:axId val="828258720"/>
        <c:extLst>
          <c:ext xmlns:c15="http://schemas.microsoft.com/office/drawing/2012/chart" uri="{02D57815-91ED-43cb-92C2-25804820EDAC}">
            <c15:filteredLineSeries>
              <c15:ser>
                <c:idx val="5"/>
                <c:order val="0"/>
                <c:tx>
                  <c:v>LRT-FJ CI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Java2!$I$19:$I$26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22105.645833333299</c:v>
                      </c:pt>
                      <c:pt idx="1">
                        <c:v>40499.708333333278</c:v>
                      </c:pt>
                      <c:pt idx="2">
                        <c:v>36230.609375</c:v>
                      </c:pt>
                      <c:pt idx="3">
                        <c:v>40544.479166666577</c:v>
                      </c:pt>
                      <c:pt idx="4">
                        <c:v>43414.75</c:v>
                      </c:pt>
                      <c:pt idx="5">
                        <c:v>47025.958333333299</c:v>
                      </c:pt>
                      <c:pt idx="6">
                        <c:v>43525.1875</c:v>
                      </c:pt>
                      <c:pt idx="7">
                        <c:v>42753.625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35B-4AAF-988A-700EB8D4C603}"/>
                  </c:ext>
                </c:extLst>
              </c15:ser>
            </c15:filteredLineSeries>
            <c15:filteredLineSeries>
              <c15:ser>
                <c:idx val="4"/>
                <c:order val="1"/>
                <c:tx>
                  <c:v>LRT-FJ SI</c:v>
                </c:tx>
                <c:spPr>
                  <a:ln w="952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C00000"/>
                    </a:solidFill>
                    <a:ln w="12700">
                      <a:solidFill>
                        <a:srgbClr val="C00000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Java2!$J$19:$J$26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24607.997395833299</c:v>
                      </c:pt>
                      <c:pt idx="1">
                        <c:v>38840.432291666599</c:v>
                      </c:pt>
                      <c:pt idx="2">
                        <c:v>38042.5625</c:v>
                      </c:pt>
                      <c:pt idx="3">
                        <c:v>40820.145833333278</c:v>
                      </c:pt>
                      <c:pt idx="4">
                        <c:v>40472.3125</c:v>
                      </c:pt>
                      <c:pt idx="5">
                        <c:v>45574.0625</c:v>
                      </c:pt>
                      <c:pt idx="6">
                        <c:v>43391.75</c:v>
                      </c:pt>
                      <c:pt idx="7">
                        <c:v>45158.125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35B-4AAF-988A-700EB8D4C603}"/>
                  </c:ext>
                </c:extLst>
              </c15:ser>
            </c15:filteredLineSeries>
            <c15:filteredLineSeries>
              <c15:ser>
                <c:idx val="1"/>
                <c:order val="3"/>
                <c:tx>
                  <c:v>LRT-FJ CE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Java2!$L$19:$L$26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22175.200520833299</c:v>
                      </c:pt>
                      <c:pt idx="1">
                        <c:v>42231.286458333278</c:v>
                      </c:pt>
                      <c:pt idx="2">
                        <c:v>38766.1953125</c:v>
                      </c:pt>
                      <c:pt idx="3">
                        <c:v>38326.427083333263</c:v>
                      </c:pt>
                      <c:pt idx="4">
                        <c:v>38651.609375</c:v>
                      </c:pt>
                      <c:pt idx="5">
                        <c:v>40577.791666666562</c:v>
                      </c:pt>
                      <c:pt idx="6">
                        <c:v>37254.593749999993</c:v>
                      </c:pt>
                      <c:pt idx="7">
                        <c:v>38279.9375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35B-4AAF-988A-700EB8D4C603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v>LRT-FJ SE</c:v>
                </c:tx>
                <c:spPr>
                  <a:ln w="952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ysClr val="windowText" lastClr="000000"/>
                    </a:solidFill>
                    <a:ln w="9525">
                      <a:solidFill>
                        <a:sysClr val="windowText" lastClr="000000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Java2!$N$19:$N$26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20254.028645833299</c:v>
                      </c:pt>
                      <c:pt idx="1">
                        <c:v>40838.885416666599</c:v>
                      </c:pt>
                      <c:pt idx="2">
                        <c:v>40396.90625</c:v>
                      </c:pt>
                      <c:pt idx="3">
                        <c:v>42092.416666666599</c:v>
                      </c:pt>
                      <c:pt idx="4">
                        <c:v>40864.921875</c:v>
                      </c:pt>
                      <c:pt idx="5">
                        <c:v>41703.583333333278</c:v>
                      </c:pt>
                      <c:pt idx="6">
                        <c:v>37342.65625</c:v>
                      </c:pt>
                      <c:pt idx="7">
                        <c:v>37378.5625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35B-4AAF-988A-700EB8D4C60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v>LRT-BSP CI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Java2!$O$19:$O$26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19980.2109375</c:v>
                      </c:pt>
                      <c:pt idx="1">
                        <c:v>26989.859375</c:v>
                      </c:pt>
                      <c:pt idx="2">
                        <c:v>29444.4453125</c:v>
                      </c:pt>
                      <c:pt idx="3">
                        <c:v>30084.729166666599</c:v>
                      </c:pt>
                      <c:pt idx="4">
                        <c:v>27291.953125</c:v>
                      </c:pt>
                      <c:pt idx="5">
                        <c:v>29956.0625</c:v>
                      </c:pt>
                      <c:pt idx="6">
                        <c:v>20431.59375</c:v>
                      </c:pt>
                      <c:pt idx="7">
                        <c:v>29764.0625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35B-4AAF-988A-700EB8D4C60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v>LRT-BSP SI</c:v>
                </c:tx>
                <c:spPr>
                  <a:ln w="9525" cap="rnd">
                    <a:solidFill>
                      <a:srgbClr val="ED7D3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ED7D31"/>
                    </a:solidFill>
                    <a:ln w="9525">
                      <a:solidFill>
                        <a:srgbClr val="ED7D31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Java2!$P$19:$P$26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21877.440104166599</c:v>
                      </c:pt>
                      <c:pt idx="1">
                        <c:v>21110.270833333299</c:v>
                      </c:pt>
                      <c:pt idx="2">
                        <c:v>24330.890625</c:v>
                      </c:pt>
                      <c:pt idx="3">
                        <c:v>22221.041666666599</c:v>
                      </c:pt>
                      <c:pt idx="4">
                        <c:v>21977.40625</c:v>
                      </c:pt>
                      <c:pt idx="5">
                        <c:v>30075.645833333299</c:v>
                      </c:pt>
                      <c:pt idx="6">
                        <c:v>20004.3125</c:v>
                      </c:pt>
                      <c:pt idx="7">
                        <c:v>34451.8125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35B-4AAF-988A-700EB8D4C603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v>LRT-BSP CE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squar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Java2!$R$19:$R$26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20562.203125</c:v>
                      </c:pt>
                      <c:pt idx="1">
                        <c:v>21367.484375</c:v>
                      </c:pt>
                      <c:pt idx="2">
                        <c:v>21220.1640625</c:v>
                      </c:pt>
                      <c:pt idx="3">
                        <c:v>19718.145833333299</c:v>
                      </c:pt>
                      <c:pt idx="4">
                        <c:v>18355.21875</c:v>
                      </c:pt>
                      <c:pt idx="5">
                        <c:v>18360.4375</c:v>
                      </c:pt>
                      <c:pt idx="6">
                        <c:v>17246.71875</c:v>
                      </c:pt>
                      <c:pt idx="7">
                        <c:v>17880.5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35B-4AAF-988A-700EB8D4C603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v>LRT-BSP SE</c:v>
                </c:tx>
                <c:spPr>
                  <a:ln w="952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rgbClr val="00B050"/>
                    </a:solidFill>
                    <a:ln w="9525">
                      <a:solidFill>
                        <a:srgbClr val="00B050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Java2!$H$9:$H$16</c15:sqref>
                        </c15:formulaRef>
                      </c:ext>
                    </c:extLst>
                    <c:strCache>
                      <c:ptCount val="8"/>
                      <c:pt idx="0">
                        <c:v>1x24</c:v>
                      </c:pt>
                      <c:pt idx="1">
                        <c:v>2x12</c:v>
                      </c:pt>
                      <c:pt idx="2">
                        <c:v>3x8</c:v>
                      </c:pt>
                      <c:pt idx="3">
                        <c:v>4x6</c:v>
                      </c:pt>
                      <c:pt idx="4">
                        <c:v>6x4</c:v>
                      </c:pt>
                      <c:pt idx="5">
                        <c:v>8x3</c:v>
                      </c:pt>
                      <c:pt idx="6">
                        <c:v>12x2</c:v>
                      </c:pt>
                      <c:pt idx="7">
                        <c:v>24x1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Java2!$T$19:$T$26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17344.901041666599</c:v>
                      </c:pt>
                      <c:pt idx="1">
                        <c:v>17230.28125</c:v>
                      </c:pt>
                      <c:pt idx="2">
                        <c:v>18121.9453125</c:v>
                      </c:pt>
                      <c:pt idx="3">
                        <c:v>17547.479166666599</c:v>
                      </c:pt>
                      <c:pt idx="4">
                        <c:v>17602.390625</c:v>
                      </c:pt>
                      <c:pt idx="5">
                        <c:v>17261.354166666599</c:v>
                      </c:pt>
                      <c:pt idx="6">
                        <c:v>17225.1875</c:v>
                      </c:pt>
                      <c:pt idx="7">
                        <c:v>16948.3125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35B-4AAF-988A-700EB8D4C603}"/>
                  </c:ext>
                </c:extLst>
              </c15:ser>
            </c15:filteredLineSeries>
          </c:ext>
        </c:extLst>
      </c:lineChart>
      <c:catAx>
        <c:axId val="82777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/>
                  <a:t>Threads per process x Processes per node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28258720"/>
        <c:crosses val="autoZero"/>
        <c:auto val="1"/>
        <c:lblAlgn val="ctr"/>
        <c:lblOffset val="0"/>
        <c:noMultiLvlLbl val="1"/>
      </c:catAx>
      <c:valAx>
        <c:axId val="828258720"/>
        <c:scaling>
          <c:orientation val="minMax"/>
          <c:max val="50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Helvetica" panose="020B0604020202020204" pitchFamily="34" charset="0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8.7836481181661503E-3"/>
              <c:y val="0.37712715677950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.0E+0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82777915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6694356509926196"/>
          <c:y val="3.9985112909361603E-2"/>
          <c:w val="0.12063623477918201"/>
          <c:h val="0.8260188213451119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804DD-E327-412A-BEC9-AE4F0CAF37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HF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github.com/OpenHFT/Java-La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05994537_Java_Thread_and_Process_Performance_for_Parallel_Machine_Learning_on_Multicore_HPC_Clusters" TargetMode="External"/><Relationship Id="rId2" Type="http://schemas.openxmlformats.org/officeDocument/2006/relationships/hyperlink" Target="https://www.researchgate.net/publication/291695433_SPIDAL_Java_High_Performance_Data_Analytics_with_Java_and_MPI_on_Large_Multicore_HPC_Clust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itbook.com/book/esaliya/spidal-java/details" TargetMode="External"/><Relationship Id="rId5" Type="http://schemas.openxmlformats.org/officeDocument/2006/relationships/hyperlink" Target="https://www.gitbook.com/book/esaliya/global-machine-learning-with-dsc-spidal/details" TargetMode="External"/><Relationship Id="rId4" Type="http://schemas.openxmlformats.org/officeDocument/2006/relationships/hyperlink" Target="SPIDAL%20Examples%20Github%20rep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33"/>
          <a:stretch/>
        </p:blipFill>
        <p:spPr>
          <a:xfrm>
            <a:off x="6474" y="0"/>
            <a:ext cx="913752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27" y="2155519"/>
            <a:ext cx="1027410" cy="489994"/>
          </a:xfrm>
          <a:prstGeom prst="rect">
            <a:avLst/>
          </a:prstGeom>
        </p:spPr>
      </p:pic>
      <p:pic>
        <p:nvPicPr>
          <p:cNvPr id="9" name="Picture 2" descr="https://lh3.googleusercontent.com/-QTh7oYlVSfs/AAAAAAAAAAI/AAAAAAAAAl8/PD6AyVW6Tqs/s0-c-k-no-ns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48" y="346052"/>
            <a:ext cx="847726" cy="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21984" r="36829" b="19773"/>
          <a:stretch/>
        </p:blipFill>
        <p:spPr>
          <a:xfrm>
            <a:off x="7805088" y="2160095"/>
            <a:ext cx="952500" cy="970836"/>
          </a:xfrm>
          <a:prstGeom prst="rect">
            <a:avLst/>
          </a:prstGeom>
        </p:spPr>
      </p:pic>
      <p:pic>
        <p:nvPicPr>
          <p:cNvPr id="8" name="Picture 4" descr="Stony Brook 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68" y="5814846"/>
            <a:ext cx="1054710" cy="8705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8" t="17564" r="19740" b="18436"/>
          <a:stretch/>
        </p:blipFill>
        <p:spPr>
          <a:xfrm>
            <a:off x="7854202" y="355212"/>
            <a:ext cx="1138054" cy="838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18519" r="62088" b="21296"/>
          <a:stretch/>
        </p:blipFill>
        <p:spPr>
          <a:xfrm>
            <a:off x="7122934" y="5694801"/>
            <a:ext cx="1504841" cy="990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23353" y="4980401"/>
            <a:ext cx="20888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chemeClr val="bg1"/>
                </a:solidFill>
              </a:rPr>
              <a:t>Software: MIDAS</a:t>
            </a:r>
            <a:br>
              <a:rPr lang="en-US" sz="1800" b="1" i="0" dirty="0">
                <a:solidFill>
                  <a:schemeClr val="bg1"/>
                </a:solidFill>
              </a:rPr>
            </a:br>
            <a:r>
              <a:rPr lang="en-US" sz="1800" b="1" i="0" dirty="0">
                <a:solidFill>
                  <a:schemeClr val="bg1"/>
                </a:solidFill>
              </a:rPr>
              <a:t>HPC-ABDS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1772" y="5649958"/>
            <a:ext cx="222115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SPIDAL Java</a:t>
            </a:r>
          </a:p>
          <a:p>
            <a:r>
              <a:rPr lang="en-US" dirty="0"/>
              <a:t>Optimized</a:t>
            </a:r>
          </a:p>
          <a:p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A Quick Peek into Performance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20181" y="5133206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K-Means 10K performance on 16 nodes</a:t>
            </a:r>
          </a:p>
        </p:txBody>
      </p:sp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3815"/>
              </p:ext>
            </p:extLst>
          </p:nvPr>
        </p:nvGraphicFramePr>
        <p:xfrm>
          <a:off x="228600" y="1219200"/>
          <a:ext cx="8678947" cy="3522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175260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solidFill>
                  <a:srgbClr val="C00000"/>
                </a:solidFill>
              </a:rPr>
              <a:t>No thread pinning and FJ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3287" y="250118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Threads pinned to cores and FJ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4119" y="311758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D2A000"/>
                </a:solidFill>
              </a:rPr>
              <a:t>No thread pinning and BSP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3594871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Threads pinned to cores and BSP</a:t>
            </a:r>
          </a:p>
        </p:txBody>
      </p:sp>
    </p:spTree>
    <p:extLst>
      <p:ext uri="{BB962C8B-B14F-4D97-AF65-F5344CB8AC3E}">
        <p14:creationId xmlns:p14="http://schemas.microsoft.com/office/powerpoint/2010/main" val="20015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0"/>
            <a:ext cx="3103418" cy="1143000"/>
          </a:xfrm>
        </p:spPr>
        <p:txBody>
          <a:bodyPr/>
          <a:lstStyle/>
          <a:p>
            <a:r>
              <a:rPr lang="en-US" dirty="0"/>
              <a:t>Performance</a:t>
            </a:r>
            <a:br>
              <a:rPr lang="en-US" dirty="0"/>
            </a:br>
            <a:r>
              <a:rPr lang="en-US" dirty="0"/>
              <a:t>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136073"/>
            <a:ext cx="2970212" cy="3054927"/>
          </a:xfrm>
        </p:spPr>
        <p:txBody>
          <a:bodyPr/>
          <a:lstStyle/>
          <a:p>
            <a:r>
              <a:rPr lang="en-US" dirty="0" err="1"/>
              <a:t>Kmeans</a:t>
            </a:r>
            <a:r>
              <a:rPr lang="en-US" dirty="0"/>
              <a:t>: 1 million points and 1000 centers performance on 16 24 core nodes for LRT-FJ and LRT-BSP with varying affinity patterns (6 choices) over varying threads and processes</a:t>
            </a:r>
          </a:p>
          <a:p>
            <a:r>
              <a:rPr lang="en-US" dirty="0"/>
              <a:t>C less sensitive than Java</a:t>
            </a:r>
          </a:p>
          <a:p>
            <a:r>
              <a:rPr lang="en-US" dirty="0"/>
              <a:t>All processes less sensitive than all threads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08" y="530074"/>
            <a:ext cx="5704932" cy="3159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08" y="3690555"/>
            <a:ext cx="5782965" cy="3160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447800"/>
            <a:ext cx="934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Java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5039856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7538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911" y="-17092"/>
            <a:ext cx="9144000" cy="1143000"/>
          </a:xfrm>
        </p:spPr>
        <p:txBody>
          <a:bodyPr/>
          <a:lstStyle/>
          <a:p>
            <a:pPr algn="ctr"/>
            <a:r>
              <a:rPr lang="en-US" dirty="0"/>
              <a:t>Performance Dependence on Number of Cores inside 24-core node (16 nodes total)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649" y="1125908"/>
            <a:ext cx="2954518" cy="4749169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All MPI internode</a:t>
            </a:r>
          </a:p>
          <a:p>
            <a:pPr marL="750888" lvl="1" indent="0">
              <a:buNone/>
            </a:pPr>
            <a:r>
              <a:rPr lang="en-US" dirty="0">
                <a:solidFill>
                  <a:srgbClr val="00B050"/>
                </a:solidFill>
              </a:rPr>
              <a:t>All Processes </a:t>
            </a:r>
            <a:endParaRPr lang="en-US" dirty="0"/>
          </a:p>
          <a:p>
            <a:r>
              <a:rPr lang="en-US" dirty="0"/>
              <a:t>LRT BSP Java</a:t>
            </a:r>
          </a:p>
          <a:p>
            <a:pPr marL="750888" lvl="1" indent="0">
              <a:buNone/>
            </a:pPr>
            <a:r>
              <a:rPr lang="en-US" dirty="0">
                <a:solidFill>
                  <a:srgbClr val="7030A0"/>
                </a:solidFill>
              </a:rPr>
              <a:t>All Threads internal to node</a:t>
            </a:r>
          </a:p>
          <a:p>
            <a:pPr marL="750888" lvl="1" indent="0">
              <a:buNone/>
            </a:pPr>
            <a:r>
              <a:rPr lang="en-US" dirty="0">
                <a:solidFill>
                  <a:srgbClr val="7030A0"/>
                </a:solidFill>
              </a:rPr>
              <a:t>Hybrid – Use one process per chip</a:t>
            </a:r>
            <a:endParaRPr lang="en-US" dirty="0"/>
          </a:p>
          <a:p>
            <a:r>
              <a:rPr lang="en-US" dirty="0"/>
              <a:t>LRT Fork Join Java </a:t>
            </a:r>
          </a:p>
          <a:p>
            <a:pPr marL="750888" lvl="1" indent="0">
              <a:buNone/>
            </a:pPr>
            <a:r>
              <a:rPr lang="en-US" dirty="0">
                <a:solidFill>
                  <a:srgbClr val="EE7D31"/>
                </a:solidFill>
              </a:rPr>
              <a:t>All Threads</a:t>
            </a:r>
          </a:p>
          <a:p>
            <a:pPr marL="750888" lvl="1" indent="0">
              <a:buNone/>
            </a:pPr>
            <a:r>
              <a:rPr lang="en-US" dirty="0">
                <a:solidFill>
                  <a:srgbClr val="EE7D31"/>
                </a:solidFill>
              </a:rPr>
              <a:t>Hybrid – Use one process per chip</a:t>
            </a:r>
          </a:p>
          <a:p>
            <a:r>
              <a:rPr lang="en-US" dirty="0"/>
              <a:t>Fork Join C</a:t>
            </a:r>
          </a:p>
          <a:p>
            <a:pPr marL="750888" indent="0">
              <a:buNone/>
            </a:pPr>
            <a:r>
              <a:rPr lang="en-US" dirty="0">
                <a:solidFill>
                  <a:srgbClr val="F9C545"/>
                </a:solidFill>
              </a:rPr>
              <a:t>All Threads</a:t>
            </a:r>
          </a:p>
        </p:txBody>
      </p:sp>
      <p:pic>
        <p:nvPicPr>
          <p:cNvPr id="1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8" y="1065343"/>
            <a:ext cx="6195682" cy="445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261701"/>
            <a:ext cx="4434165" cy="15962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48410" y="5727935"/>
            <a:ext cx="894242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/>
                <a:ea typeface="+mn-ea"/>
              </a:rPr>
              <a:t>15x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/>
                <a:ea typeface="+mn-ea"/>
              </a:rPr>
              <a:t>74x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/>
                <a:ea typeface="+mn-ea"/>
              </a:rPr>
              <a:t>2.6x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387894" y="1722177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14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578394" y="1607877"/>
            <a:ext cx="228600" cy="228600"/>
          </a:xfrm>
          <a:prstGeom prst="ellipse">
            <a:avLst/>
          </a:prstGeom>
          <a:solidFill>
            <a:srgbClr val="00B1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387894" y="2515681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6578394" y="2401381"/>
            <a:ext cx="228600" cy="2286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387894" y="3125281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riangle 24"/>
          <p:cNvSpPr/>
          <p:nvPr/>
        </p:nvSpPr>
        <p:spPr bwMode="auto">
          <a:xfrm>
            <a:off x="6578394" y="3010981"/>
            <a:ext cx="228600" cy="228600"/>
          </a:xfrm>
          <a:prstGeom prst="triangle">
            <a:avLst/>
          </a:prstGeom>
          <a:solidFill>
            <a:srgbClr val="7030A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387894" y="4576379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D3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riangle 26"/>
          <p:cNvSpPr/>
          <p:nvPr/>
        </p:nvSpPr>
        <p:spPr bwMode="auto">
          <a:xfrm>
            <a:off x="6578394" y="4462079"/>
            <a:ext cx="228600" cy="228600"/>
          </a:xfrm>
          <a:prstGeom prst="triangle">
            <a:avLst/>
          </a:prstGeom>
          <a:solidFill>
            <a:srgbClr val="EE7D3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6387894" y="4148311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EE7D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578394" y="4034011"/>
            <a:ext cx="228600" cy="228600"/>
          </a:xfrm>
          <a:prstGeom prst="ellipse">
            <a:avLst/>
          </a:prstGeom>
          <a:solidFill>
            <a:srgbClr val="EE7D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387894" y="5530528"/>
            <a:ext cx="60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9C54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6578394" y="5416228"/>
            <a:ext cx="228600" cy="228600"/>
          </a:xfrm>
          <a:prstGeom prst="ellipse">
            <a:avLst/>
          </a:prstGeom>
          <a:noFill/>
          <a:ln w="28575" cap="flat" cmpd="sng" algn="ctr">
            <a:solidFill>
              <a:srgbClr val="F9C54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2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929"/>
            <a:ext cx="8382000" cy="89647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83E6"/>
                </a:solidFill>
              </a:rPr>
              <a:t>Java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versus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915" y="708224"/>
            <a:ext cx="8380412" cy="1195144"/>
          </a:xfrm>
        </p:spPr>
        <p:txBody>
          <a:bodyPr/>
          <a:lstStyle/>
          <a:p>
            <a:r>
              <a:rPr lang="en-US" dirty="0"/>
              <a:t>C and Java Comparable with Java doing better on larger problem sizes</a:t>
            </a:r>
          </a:p>
          <a:p>
            <a:r>
              <a:rPr lang="en-US" dirty="0"/>
              <a:t>All data from one million point dataset with varying number of centers on 16 nodes 24 core Haswell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042"/>
            <a:ext cx="9144000" cy="47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6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Communication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298"/>
            <a:ext cx="9067800" cy="4293451"/>
          </a:xfrm>
        </p:spPr>
        <p:txBody>
          <a:bodyPr/>
          <a:lstStyle/>
          <a:p>
            <a:r>
              <a:rPr lang="en-US" sz="2400" dirty="0"/>
              <a:t>Collective communications are expensive.</a:t>
            </a:r>
          </a:p>
          <a:p>
            <a:pPr lvl="1">
              <a:spcBef>
                <a:spcPts val="0"/>
              </a:spcBef>
            </a:pPr>
            <a:r>
              <a:rPr lang="en-US" sz="2400" dirty="0" err="1"/>
              <a:t>Allgather</a:t>
            </a:r>
            <a:r>
              <a:rPr lang="en-US" sz="2400" dirty="0"/>
              <a:t>, </a:t>
            </a:r>
            <a:r>
              <a:rPr lang="en-US" sz="2400" dirty="0" err="1"/>
              <a:t>allreduce</a:t>
            </a:r>
            <a:r>
              <a:rPr lang="en-US" sz="2400" dirty="0"/>
              <a:t>, broadcast.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Frequently used in parallel machine learning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E.g.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4412747" cy="23750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424" y="4670583"/>
            <a:ext cx="43434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/>
              <a:t>3 million double values distributed uniformly over 48 nodes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524" y="2209800"/>
            <a:ext cx="3651698" cy="237500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214313" lvl="2" indent="-214313">
              <a:buFont typeface="Arial" panose="020B0604020202020204" pitchFamily="34" charset="0"/>
              <a:buChar char="•"/>
            </a:pPr>
            <a:r>
              <a:rPr lang="en-US" sz="2000" i="0" dirty="0"/>
              <a:t>Identical message size per node, yet 24 MPI is ~10 times slower than 1 MPI</a:t>
            </a:r>
          </a:p>
          <a:p>
            <a:pPr marL="214313" lvl="2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000" i="0" dirty="0"/>
              <a:t>Suggests #ranks per node should be 1 for the best performance</a:t>
            </a:r>
          </a:p>
          <a:p>
            <a:pPr marL="214313" lvl="2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000" i="0" dirty="0"/>
              <a:t>How to reduce this cost?</a:t>
            </a:r>
          </a:p>
        </p:txBody>
      </p:sp>
    </p:spTree>
    <p:extLst>
      <p:ext uri="{BB962C8B-B14F-4D97-AF65-F5344CB8AC3E}">
        <p14:creationId xmlns:p14="http://schemas.microsoft.com/office/powerpoint/2010/main" val="176740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Communication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4" y="661843"/>
            <a:ext cx="9067800" cy="15185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Shared Memory (SM) for intra-node communication.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Custom Java implementation in SPIDAL.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Uses </a:t>
            </a:r>
            <a:r>
              <a:rPr lang="en-US" sz="2000" dirty="0" err="1">
                <a:hlinkClick r:id="rId3"/>
              </a:rPr>
              <a:t>OpenHFT</a:t>
            </a:r>
            <a:r>
              <a:rPr lang="en-US" sz="2000" dirty="0" err="1"/>
              <a:t>’s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Bytes</a:t>
            </a:r>
            <a:r>
              <a:rPr lang="en-US" sz="2000" dirty="0"/>
              <a:t> API.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Reduce network communications to the number of nodes.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" y="2343101"/>
            <a:ext cx="3705226" cy="2411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67" y="2352367"/>
            <a:ext cx="5292333" cy="1465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5907" y="5098329"/>
            <a:ext cx="1899984" cy="646331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lvl="2" algn="ctr"/>
            <a:r>
              <a:rPr lang="en-US" sz="1800" i="0" dirty="0"/>
              <a:t>Java SM architecture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4104621"/>
            <a:ext cx="3708822" cy="12003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lvl="2" algn="ctr"/>
            <a:r>
              <a:rPr lang="en-US" sz="1800" i="0" dirty="0"/>
              <a:t>Heterogeneity support, i.e. machines with multiple core/socket counts can run that many MPI processes.</a:t>
            </a:r>
          </a:p>
        </p:txBody>
      </p:sp>
    </p:spTree>
    <p:extLst>
      <p:ext uri="{BB962C8B-B14F-4D97-AF65-F5344CB8AC3E}">
        <p14:creationId xmlns:p14="http://schemas.microsoft.com/office/powerpoint/2010/main" val="74752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5712" cy="758952"/>
          </a:xfrm>
        </p:spPr>
        <p:txBody>
          <a:bodyPr/>
          <a:lstStyle/>
          <a:p>
            <a:r>
              <a:rPr lang="en-US" dirty="0"/>
              <a:t>Other Factors: Garbage Collection (GC)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408"/>
            <a:ext cx="5427825" cy="5284912"/>
          </a:xfrm>
          <a:solidFill>
            <a:schemeClr val="tx2"/>
          </a:solidFill>
        </p:spPr>
        <p:txBody>
          <a:bodyPr/>
          <a:lstStyle/>
          <a:p>
            <a:r>
              <a:rPr lang="en-US" dirty="0"/>
              <a:t>“Stop the world” events are expensive.</a:t>
            </a:r>
          </a:p>
          <a:p>
            <a:pPr lvl="1"/>
            <a:r>
              <a:rPr lang="en-US" dirty="0"/>
              <a:t>Especially, for parallel machine learning.</a:t>
            </a:r>
          </a:p>
          <a:p>
            <a:pPr lvl="1"/>
            <a:r>
              <a:rPr lang="en-US" dirty="0"/>
              <a:t>Typical OOP </a:t>
            </a:r>
            <a:r>
              <a:rPr lang="en-US" dirty="0">
                <a:sym typeface="Wingdings" panose="05000000000000000000" pitchFamily="2" charset="2"/>
              </a:rPr>
              <a:t> allocate – use – forget.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Original SPIDAL code produced frequent garbage of small arrays.</a:t>
            </a:r>
            <a:endParaRPr lang="en-US" dirty="0"/>
          </a:p>
          <a:p>
            <a:r>
              <a:rPr lang="en-US" dirty="0"/>
              <a:t>Unavoidable, but can be reduced by:</a:t>
            </a:r>
          </a:p>
          <a:p>
            <a:pPr lvl="1"/>
            <a:r>
              <a:rPr lang="en-US" dirty="0"/>
              <a:t>Static allocation.</a:t>
            </a:r>
          </a:p>
          <a:p>
            <a:pPr lvl="1"/>
            <a:r>
              <a:rPr lang="en-US" dirty="0"/>
              <a:t>Object reuse.</a:t>
            </a:r>
          </a:p>
          <a:p>
            <a:r>
              <a:rPr lang="en-US" dirty="0"/>
              <a:t>Advantage.</a:t>
            </a:r>
          </a:p>
          <a:p>
            <a:pPr lvl="1"/>
            <a:r>
              <a:rPr lang="en-US" dirty="0"/>
              <a:t>Less GC – obvious. </a:t>
            </a:r>
          </a:p>
          <a:p>
            <a:pPr lvl="1"/>
            <a:r>
              <a:rPr lang="en-US" dirty="0"/>
              <a:t>Scale to larger problem sizes.</a:t>
            </a:r>
          </a:p>
          <a:p>
            <a:pPr lvl="2"/>
            <a:r>
              <a:rPr lang="en-US" dirty="0"/>
              <a:t>E.g. Original SPIDAL code required 5GB (x 24 = 120 GB per node) heap per process to handle 200K DA-MDS. Optimized code use &lt; 1GB heap to finish </a:t>
            </a:r>
            <a:r>
              <a:rPr lang="en-US" b="1" dirty="0">
                <a:solidFill>
                  <a:srgbClr val="0070C0"/>
                </a:solidFill>
              </a:rPr>
              <a:t>within the same timing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3" y="982105"/>
            <a:ext cx="3527159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3" y="3483602"/>
            <a:ext cx="3527159" cy="2286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127153" y="1991005"/>
            <a:ext cx="927847" cy="11362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6766057" y="982105"/>
            <a:ext cx="2238935" cy="2465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>
            <a:off x="6766057" y="1105401"/>
            <a:ext cx="0" cy="223031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73065" y="977744"/>
            <a:ext cx="11833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Heap size per process reaches –</a:t>
            </a:r>
            <a:r>
              <a:rPr lang="en-US" sz="1050" dirty="0" err="1"/>
              <a:t>Xmx</a:t>
            </a:r>
            <a:r>
              <a:rPr lang="en-US" sz="1050" dirty="0"/>
              <a:t> (2.5GB) early in the computation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144" y="2271526"/>
            <a:ext cx="11833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Frequent GC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783955" y="3472290"/>
            <a:ext cx="231542" cy="24659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7535482" y="3469648"/>
            <a:ext cx="11833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Heap size per process is well below (~1.1GB) of –</a:t>
            </a:r>
            <a:r>
              <a:rPr lang="en-US" sz="1050" dirty="0" err="1"/>
              <a:t>Xmx</a:t>
            </a:r>
            <a:r>
              <a:rPr lang="en-US" sz="1050" dirty="0"/>
              <a:t> (2.5GB)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44284" y="4437835"/>
            <a:ext cx="1721795" cy="4154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Virtually no GC activity after optimizing</a:t>
            </a:r>
          </a:p>
        </p:txBody>
      </p:sp>
    </p:spTree>
    <p:extLst>
      <p:ext uri="{BB962C8B-B14F-4D97-AF65-F5344CB8AC3E}">
        <p14:creationId xmlns:p14="http://schemas.microsoft.com/office/powerpoint/2010/main" val="464685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533400"/>
          </a:xfrm>
        </p:spPr>
        <p:txBody>
          <a:bodyPr/>
          <a:lstStyle/>
          <a:p>
            <a:r>
              <a:rPr lang="en-US" dirty="0"/>
              <a:t>Other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57200"/>
            <a:ext cx="9126166" cy="5562600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300" b="1" dirty="0"/>
              <a:t>Serialization/Deserialization.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Default implementations are verbose, especially in Java.</a:t>
            </a:r>
          </a:p>
          <a:p>
            <a:pPr lvl="1">
              <a:spcBef>
                <a:spcPts val="0"/>
              </a:spcBef>
            </a:pPr>
            <a:r>
              <a:rPr lang="en-US" sz="2300" dirty="0" err="1"/>
              <a:t>Kryo</a:t>
            </a:r>
            <a:r>
              <a:rPr lang="en-US" sz="2300" dirty="0"/>
              <a:t> is by far the best in compactness.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Off-heap buffers are another option.</a:t>
            </a:r>
          </a:p>
          <a:p>
            <a:pPr>
              <a:spcBef>
                <a:spcPts val="1200"/>
              </a:spcBef>
            </a:pPr>
            <a:r>
              <a:rPr lang="en-US" sz="2300" b="1" dirty="0"/>
              <a:t>Memory references and cache.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Nested structures are expensive.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Even 1D arrays are preferred over 2D when possible.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Adopt HPC techniques – loop ordering, blocked arrays.</a:t>
            </a:r>
          </a:p>
          <a:p>
            <a:pPr>
              <a:spcBef>
                <a:spcPts val="1200"/>
              </a:spcBef>
            </a:pPr>
            <a:r>
              <a:rPr lang="en-US" sz="2300" b="1" dirty="0"/>
              <a:t>Data read/write.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Stream I/O is expensive for large data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Memory mapping is much faster and JNI friendly in Java</a:t>
            </a:r>
          </a:p>
          <a:p>
            <a:pPr lvl="2">
              <a:spcBef>
                <a:spcPts val="0"/>
              </a:spcBef>
            </a:pPr>
            <a:r>
              <a:rPr lang="en-US" sz="2300" dirty="0"/>
              <a:t>Native calls require extra copies as objects move during GC. </a:t>
            </a:r>
          </a:p>
          <a:p>
            <a:pPr lvl="2">
              <a:spcBef>
                <a:spcPts val="0"/>
              </a:spcBef>
            </a:pPr>
            <a:r>
              <a:rPr lang="en-US" sz="2300" dirty="0"/>
              <a:t>Memory maps are in off-GC space, so no extra copying is necessary</a:t>
            </a:r>
          </a:p>
          <a:p>
            <a:pPr lvl="1"/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2538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223"/>
            <a:ext cx="7886700" cy="1202977"/>
          </a:xfrm>
        </p:spPr>
        <p:txBody>
          <a:bodyPr/>
          <a:lstStyle/>
          <a:p>
            <a:r>
              <a:rPr lang="en-US" dirty="0"/>
              <a:t>SPIDAL Java</a:t>
            </a:r>
            <a:br>
              <a:rPr lang="en-US" dirty="0"/>
            </a:br>
            <a:r>
              <a:rPr lang="en-US" sz="2400" b="0" dirty="0">
                <a:solidFill>
                  <a:schemeClr val="tx1"/>
                </a:solidFill>
              </a:rPr>
              <a:t>From </a:t>
            </a:r>
            <a:r>
              <a:rPr lang="en-US" sz="2400" b="0" dirty="0" err="1">
                <a:solidFill>
                  <a:schemeClr val="tx1"/>
                </a:solidFill>
              </a:rPr>
              <a:t>Saliya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Ekanayake</a:t>
            </a:r>
            <a:r>
              <a:rPr lang="en-US" sz="2400" b="0" dirty="0">
                <a:solidFill>
                  <a:schemeClr val="tx1"/>
                </a:solidFill>
              </a:rPr>
              <a:t>, Virginia Tech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-33430" y="1219200"/>
            <a:ext cx="7886700" cy="1500187"/>
          </a:xfrm>
          <a:solidFill>
            <a:schemeClr val="tx2"/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Learn more at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2"/>
              </a:rPr>
              <a:t>SPIDAL Java paper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Java Thread and Process Performanc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 paper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4" action="ppaction://hlinkfile"/>
              </a:rPr>
              <a:t>SPIDAL Examples Github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5"/>
              </a:rPr>
              <a:t>Machine Learning with </a:t>
            </a:r>
            <a:r>
              <a:rPr lang="en-US" sz="2000">
                <a:solidFill>
                  <a:schemeClr val="tx1"/>
                </a:solidFill>
                <a:hlinkClick r:id="rId5"/>
              </a:rPr>
              <a:t>SPIDAL cookbook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6"/>
              </a:rPr>
              <a:t>SPIDAL Java cookbook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 3: </a:t>
            </a:r>
            <a:r>
              <a:rPr lang="en-US" sz="1800" dirty="0">
                <a:solidFill>
                  <a:schemeClr val="tx1"/>
                </a:solidFill>
              </a:rPr>
              <a:t>Factors that affect parallel Java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 4: </a:t>
            </a:r>
            <a:r>
              <a:rPr lang="en-US" sz="1800" dirty="0">
                <a:solidFill>
                  <a:schemeClr val="tx1"/>
                </a:solidFill>
              </a:rPr>
              <a:t>Performance chart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Slides 5: </a:t>
            </a:r>
            <a:r>
              <a:rPr lang="en-US" sz="1800" dirty="0">
                <a:solidFill>
                  <a:schemeClr val="tx1"/>
                </a:solidFill>
              </a:rPr>
              <a:t>Overview of thread models and affinity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Slides 6 </a:t>
            </a:r>
            <a:r>
              <a:rPr lang="mr-IN" sz="1800" b="1" dirty="0">
                <a:solidFill>
                  <a:schemeClr val="tx1"/>
                </a:solidFill>
              </a:rPr>
              <a:t>–</a:t>
            </a:r>
            <a:r>
              <a:rPr lang="en-US" sz="1800" b="1" dirty="0">
                <a:solidFill>
                  <a:schemeClr val="tx1"/>
                </a:solidFill>
              </a:rPr>
              <a:t> 7:</a:t>
            </a:r>
            <a:r>
              <a:rPr lang="en-US" sz="1800" dirty="0">
                <a:solidFill>
                  <a:schemeClr val="tx1"/>
                </a:solidFill>
              </a:rPr>
              <a:t> Threads in detail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Slides 8 </a:t>
            </a:r>
            <a:r>
              <a:rPr lang="mr-IN" sz="1800" b="1" dirty="0">
                <a:solidFill>
                  <a:schemeClr val="tx1"/>
                </a:solidFill>
              </a:rPr>
              <a:t>–</a:t>
            </a:r>
            <a:r>
              <a:rPr lang="en-US" sz="1800" b="1" dirty="0">
                <a:solidFill>
                  <a:schemeClr val="tx1"/>
                </a:solidFill>
              </a:rPr>
              <a:t> 9: </a:t>
            </a:r>
            <a:r>
              <a:rPr lang="en-US" sz="1800" dirty="0">
                <a:solidFill>
                  <a:schemeClr val="tx1"/>
                </a:solidFill>
              </a:rPr>
              <a:t>Affinity in detail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Slides 10 </a:t>
            </a:r>
            <a:r>
              <a:rPr lang="mr-IN" sz="1800" b="1" dirty="0">
                <a:solidFill>
                  <a:schemeClr val="tx1"/>
                </a:solidFill>
              </a:rPr>
              <a:t>–</a:t>
            </a:r>
            <a:r>
              <a:rPr lang="en-US" sz="1800" b="1" dirty="0">
                <a:solidFill>
                  <a:schemeClr val="tx1"/>
                </a:solidFill>
              </a:rPr>
              <a:t>13: </a:t>
            </a:r>
            <a:r>
              <a:rPr lang="en-US" sz="1800" dirty="0">
                <a:solidFill>
                  <a:schemeClr val="tx1"/>
                </a:solidFill>
              </a:rPr>
              <a:t>Performance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 14 </a:t>
            </a:r>
            <a:r>
              <a:rPr lang="mr-IN" sz="1800" b="1" dirty="0">
                <a:solidFill>
                  <a:schemeClr val="tx1"/>
                </a:solidFill>
              </a:rPr>
              <a:t>–</a:t>
            </a:r>
            <a:r>
              <a:rPr lang="en-US" sz="1800" b="1" dirty="0">
                <a:solidFill>
                  <a:schemeClr val="tx1"/>
                </a:solidFill>
              </a:rPr>
              <a:t> 15: </a:t>
            </a:r>
            <a:r>
              <a:rPr lang="en-US" sz="1800" dirty="0">
                <a:solidFill>
                  <a:schemeClr val="tx1"/>
                </a:solidFill>
              </a:rPr>
              <a:t>Improving Inter-Process Communication (IPC)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Slide 16 </a:t>
            </a:r>
            <a:r>
              <a:rPr lang="mr-IN" sz="1800" b="1" dirty="0">
                <a:solidFill>
                  <a:schemeClr val="tx1"/>
                </a:solidFill>
              </a:rPr>
              <a:t>–</a:t>
            </a:r>
            <a:r>
              <a:rPr lang="en-US" sz="1800" b="1" dirty="0">
                <a:solidFill>
                  <a:schemeClr val="tx1"/>
                </a:solidFill>
              </a:rPr>
              <a:t> 17: </a:t>
            </a:r>
            <a:r>
              <a:rPr lang="en-US" sz="1800" dirty="0">
                <a:solidFill>
                  <a:schemeClr val="tx1"/>
                </a:solidFill>
              </a:rPr>
              <a:t>Other factors </a:t>
            </a:r>
            <a:r>
              <a:rPr lang="mr-IN" sz="1800" dirty="0">
                <a:solidFill>
                  <a:schemeClr val="tx1"/>
                </a:solidFill>
              </a:rPr>
              <a:t>–</a:t>
            </a:r>
            <a:r>
              <a:rPr lang="en-US" sz="1800" dirty="0">
                <a:solidFill>
                  <a:schemeClr val="tx1"/>
                </a:solidFill>
              </a:rPr>
              <a:t> Serialization, GC, Cache, I/O</a:t>
            </a:r>
            <a:endParaRPr lang="en-US" sz="18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715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Threads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Can threads “magically” speedup your application?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Affinity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How to place threads/processes across cores?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Why should we care?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Communication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Why Inter-Process Communication (IPC) is expensive?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How to improve?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Other factors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Garbage collection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Serialization/Deserialization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Memory references and cache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Data read/write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dirty="0"/>
              <a:t>Performance Factors</a:t>
            </a:r>
          </a:p>
        </p:txBody>
      </p:sp>
    </p:spTree>
    <p:extLst>
      <p:ext uri="{BB962C8B-B14F-4D97-AF65-F5344CB8AC3E}">
        <p14:creationId xmlns:p14="http://schemas.microsoft.com/office/powerpoint/2010/main" val="44042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4" y="1126289"/>
            <a:ext cx="8844210" cy="5250835"/>
          </a:xfrm>
        </p:spPr>
      </p:pic>
      <p:sp>
        <p:nvSpPr>
          <p:cNvPr id="11" name="TextBox 10"/>
          <p:cNvSpPr txBox="1"/>
          <p:nvPr/>
        </p:nvSpPr>
        <p:spPr>
          <a:xfrm>
            <a:off x="5105400" y="1295400"/>
            <a:ext cx="3310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Speedup compared to 1 process per node on 48 nodes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156232"/>
            <a:ext cx="9143999" cy="7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i="0" u="none">
                <a:solidFill>
                  <a:srgbClr val="B30838"/>
                </a:solidFill>
                <a:latin typeface="+mj-lt"/>
                <a:ea typeface="+mj-ea"/>
                <a:cs typeface="ＭＳ Ｐゴシック" pitchFamily="-107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B30838"/>
                </a:solidFill>
                <a:latin typeface="Arial" charset="0"/>
                <a:ea typeface="ＭＳ Ｐゴシック" charset="-128"/>
                <a:cs typeface="ＭＳ Ｐゴシック" pitchFamily="-107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3300" kern="0"/>
              <a:t>Java MPI performs better than FJ Threads</a:t>
            </a:r>
            <a:br>
              <a:rPr lang="en-US" kern="0"/>
            </a:br>
            <a:r>
              <a:rPr lang="en-US" sz="2400" b="0" kern="0"/>
              <a:t>128 24 core Haswell nodes on SPIDAL 200K DA-MDS Code</a:t>
            </a:r>
            <a:endParaRPr lang="en-US" b="0" kern="0" dirty="0"/>
          </a:p>
        </p:txBody>
      </p:sp>
      <p:sp>
        <p:nvSpPr>
          <p:cNvPr id="18" name="TextBox 17"/>
          <p:cNvSpPr txBox="1"/>
          <p:nvPr/>
        </p:nvSpPr>
        <p:spPr>
          <a:xfrm>
            <a:off x="7108012" y="2286000"/>
            <a:ext cx="184707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14F"/>
                </a:solidFill>
                <a:effectLst/>
                <a:uLnTx/>
                <a:uFillTx/>
              </a:rPr>
              <a:t>Best MPI; inter and intra node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0950" y="3809386"/>
            <a:ext cx="156509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MPI; inter/intra node; Java not optimized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1765" y="4631590"/>
            <a:ext cx="2338369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Best FJ Threads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intra node;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MPI inter node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3581400"/>
            <a:ext cx="45202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i="0">
                <a:solidFill>
                  <a:srgbClr val="7030A0"/>
                </a:solidFill>
              </a:rPr>
              <a:t>BSP Threads </a:t>
            </a:r>
            <a:r>
              <a:rPr lang="en-US" sz="1800" b="1" i="0" dirty="0">
                <a:solidFill>
                  <a:srgbClr val="7030A0"/>
                </a:solidFill>
              </a:rPr>
              <a:t>are </a:t>
            </a:r>
            <a:r>
              <a:rPr lang="en-US" sz="1800" b="1" i="0">
                <a:solidFill>
                  <a:srgbClr val="7030A0"/>
                </a:solidFill>
              </a:rPr>
              <a:t>better than FJ and at best match Java MPI</a:t>
            </a:r>
          </a:p>
        </p:txBody>
      </p:sp>
    </p:spTree>
    <p:extLst>
      <p:ext uri="{BB962C8B-B14F-4D97-AF65-F5344CB8AC3E}">
        <p14:creationId xmlns:p14="http://schemas.microsoft.com/office/powerpoint/2010/main" val="6843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/>
              <a:t>Investigating Process and Thread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916" y="762000"/>
            <a:ext cx="3892201" cy="5181600"/>
          </a:xfrm>
        </p:spPr>
        <p:txBody>
          <a:bodyPr/>
          <a:lstStyle/>
          <a:p>
            <a:r>
              <a:rPr lang="en-US" b="1" dirty="0"/>
              <a:t>Fork Join (FJ) </a:t>
            </a:r>
            <a:r>
              <a:rPr lang="en-US" dirty="0"/>
              <a:t>Threads lower performance than </a:t>
            </a:r>
            <a:r>
              <a:rPr lang="en-US" b="1" dirty="0"/>
              <a:t>Bulk Synchronous Parallel (BSP) </a:t>
            </a:r>
          </a:p>
          <a:p>
            <a:r>
              <a:rPr lang="en-US" b="1" dirty="0"/>
              <a:t>LRT </a:t>
            </a:r>
            <a:r>
              <a:rPr lang="en-US" dirty="0"/>
              <a:t>is Long Running Threads</a:t>
            </a:r>
            <a:endParaRPr lang="en-US" b="1" dirty="0"/>
          </a:p>
          <a:p>
            <a:r>
              <a:rPr lang="en-US" b="1" dirty="0"/>
              <a:t>Results</a:t>
            </a:r>
          </a:p>
          <a:p>
            <a:pPr lvl="1"/>
            <a:r>
              <a:rPr lang="en-US" dirty="0"/>
              <a:t>Large effects for Java</a:t>
            </a:r>
          </a:p>
          <a:p>
            <a:pPr lvl="1"/>
            <a:r>
              <a:rPr lang="en-US" dirty="0"/>
              <a:t>Best affinity is process and thread binding to cores - CE</a:t>
            </a:r>
          </a:p>
          <a:p>
            <a:pPr lvl="1"/>
            <a:r>
              <a:rPr lang="en-US" dirty="0"/>
              <a:t>At best LRT mimics performance of “all processes”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6 Thread/Process Affinity Models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89397" y="1053889"/>
            <a:ext cx="943182" cy="3601107"/>
            <a:chOff x="0" y="247650"/>
            <a:chExt cx="762000" cy="3284220"/>
          </a:xfrm>
        </p:grpSpPr>
        <p:sp>
          <p:nvSpPr>
            <p:cNvPr id="8" name="Hexagon 7"/>
            <p:cNvSpPr/>
            <p:nvPr/>
          </p:nvSpPr>
          <p:spPr>
            <a:xfrm rot="5400000">
              <a:off x="7620" y="845821"/>
              <a:ext cx="739141" cy="670559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13801" y="1049190"/>
              <a:ext cx="731520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1" y="1032510"/>
              <a:ext cx="99059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482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94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79560" y="247650"/>
              <a:ext cx="3810" cy="5715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379560" y="1550670"/>
              <a:ext cx="0" cy="3086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111759" y="15011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060" y="621030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5400000">
              <a:off x="-93345" y="1994535"/>
              <a:ext cx="941070" cy="670561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5400000">
              <a:off x="-90974" y="2194095"/>
              <a:ext cx="941069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501" y="2129790"/>
              <a:ext cx="99059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482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94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3841" y="3341369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375751" y="2800350"/>
              <a:ext cx="3809" cy="54101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99060" y="3120389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Curved Connector 28"/>
            <p:cNvCxnSpPr/>
            <p:nvPr/>
          </p:nvCxnSpPr>
          <p:spPr>
            <a:xfrm flipH="1" flipV="1">
              <a:off x="362881" y="716280"/>
              <a:ext cx="12701" cy="880111"/>
            </a:xfrm>
            <a:prstGeom prst="curvedConnector3">
              <a:avLst>
                <a:gd name="adj1" fmla="val 474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0" name="Curved Connector 29"/>
            <p:cNvCxnSpPr/>
            <p:nvPr/>
          </p:nvCxnSpPr>
          <p:spPr>
            <a:xfrm flipV="1">
              <a:off x="362881" y="441961"/>
              <a:ext cx="12701" cy="2773679"/>
            </a:xfrm>
            <a:prstGeom prst="curvedConnector3">
              <a:avLst>
                <a:gd name="adj1" fmla="val 498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>
              <a:off x="99060" y="346710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8140" y="1642110"/>
              <a:ext cx="54864" cy="18288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8140" y="2815589"/>
              <a:ext cx="54864" cy="36576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8140" y="441961"/>
              <a:ext cx="54864" cy="27431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173520" y="1091754"/>
            <a:ext cx="1745448" cy="3320940"/>
            <a:chOff x="2481213" y="213360"/>
            <a:chExt cx="1546860" cy="3322320"/>
          </a:xfrm>
        </p:grpSpPr>
        <p:sp>
          <p:nvSpPr>
            <p:cNvPr id="36" name="Hexagon 35"/>
            <p:cNvSpPr/>
            <p:nvPr/>
          </p:nvSpPr>
          <p:spPr>
            <a:xfrm rot="5400000">
              <a:off x="1829704" y="1188720"/>
              <a:ext cx="2655569" cy="1245870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Hexagon 36"/>
            <p:cNvSpPr/>
            <p:nvPr/>
          </p:nvSpPr>
          <p:spPr>
            <a:xfrm rot="5400000">
              <a:off x="1833978" y="1603546"/>
              <a:ext cx="2655570" cy="416219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81213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3161763" y="281940"/>
              <a:ext cx="1" cy="20193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0" name="Rectangle 39"/>
            <p:cNvSpPr/>
            <p:nvPr/>
          </p:nvSpPr>
          <p:spPr>
            <a:xfrm>
              <a:off x="2877453" y="213360"/>
              <a:ext cx="263821" cy="1905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022233" y="3345181"/>
              <a:ext cx="263822" cy="1904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3154144" y="3139441"/>
              <a:ext cx="7618" cy="20574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Rectangle 42"/>
            <p:cNvSpPr/>
            <p:nvPr/>
          </p:nvSpPr>
          <p:spPr>
            <a:xfrm>
              <a:off x="2877453" y="3284220"/>
              <a:ext cx="263821" cy="1905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4571" y="118110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571" y="15773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6" name="Curved Connector 45"/>
            <p:cNvCxnSpPr/>
            <p:nvPr/>
          </p:nvCxnSpPr>
          <p:spPr>
            <a:xfrm rot="10800000">
              <a:off x="2514571" y="1276350"/>
              <a:ext cx="12701" cy="396240"/>
            </a:xfrm>
            <a:prstGeom prst="curvedConnector3">
              <a:avLst>
                <a:gd name="adj1" fmla="val 138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2496452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23172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24154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46133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00314" y="1257301"/>
              <a:ext cx="99059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33672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33672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4" name="Curved Connector 53"/>
            <p:cNvCxnSpPr/>
            <p:nvPr/>
          </p:nvCxnSpPr>
          <p:spPr>
            <a:xfrm rot="10800000">
              <a:off x="2933672" y="1276350"/>
              <a:ext cx="12701" cy="396240"/>
            </a:xfrm>
            <a:prstGeom prst="curvedConnector3">
              <a:avLst>
                <a:gd name="adj1" fmla="val 144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3336515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69874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69874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8" name="Curved Connector 57"/>
            <p:cNvCxnSpPr/>
            <p:nvPr/>
          </p:nvCxnSpPr>
          <p:spPr>
            <a:xfrm rot="10800000">
              <a:off x="3369874" y="1276350"/>
              <a:ext cx="12699" cy="396240"/>
            </a:xfrm>
            <a:prstGeom prst="curvedConnector3">
              <a:avLst>
                <a:gd name="adj1" fmla="val 144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9" name="Rectangle 58"/>
            <p:cNvSpPr/>
            <p:nvPr/>
          </p:nvSpPr>
          <p:spPr>
            <a:xfrm>
              <a:off x="3730893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764252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64252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2" name="Curved Connector 61"/>
            <p:cNvCxnSpPr/>
            <p:nvPr/>
          </p:nvCxnSpPr>
          <p:spPr>
            <a:xfrm rot="10800000">
              <a:off x="3764252" y="1276350"/>
              <a:ext cx="12701" cy="396240"/>
            </a:xfrm>
            <a:prstGeom prst="curvedConnector3">
              <a:avLst>
                <a:gd name="adj1" fmla="val 132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3" name="Rectangle 62"/>
            <p:cNvSpPr/>
            <p:nvPr/>
          </p:nvSpPr>
          <p:spPr>
            <a:xfrm>
              <a:off x="2514571" y="7772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14571" y="271272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5" name="Curved Connector 64"/>
            <p:cNvCxnSpPr/>
            <p:nvPr/>
          </p:nvCxnSpPr>
          <p:spPr>
            <a:xfrm rot="10800000">
              <a:off x="2514571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6" name="Rectangle 65"/>
            <p:cNvSpPr/>
            <p:nvPr/>
          </p:nvSpPr>
          <p:spPr>
            <a:xfrm>
              <a:off x="293367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3367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8" name="Curved Connector 67"/>
            <p:cNvCxnSpPr/>
            <p:nvPr/>
          </p:nvCxnSpPr>
          <p:spPr>
            <a:xfrm rot="10800000">
              <a:off x="2933672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335277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35277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1" name="Curved Connector 70"/>
            <p:cNvCxnSpPr/>
            <p:nvPr/>
          </p:nvCxnSpPr>
          <p:spPr>
            <a:xfrm rot="10800000">
              <a:off x="3352772" y="872490"/>
              <a:ext cx="12699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2" name="Rectangle 71"/>
            <p:cNvSpPr/>
            <p:nvPr/>
          </p:nvSpPr>
          <p:spPr>
            <a:xfrm>
              <a:off x="376425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6425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4" name="Curved Connector 73"/>
            <p:cNvCxnSpPr/>
            <p:nvPr/>
          </p:nvCxnSpPr>
          <p:spPr>
            <a:xfrm rot="10800000">
              <a:off x="3764252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75" name="Rectangle 74"/>
            <p:cNvSpPr/>
            <p:nvPr/>
          </p:nvSpPr>
          <p:spPr>
            <a:xfrm flipV="1">
              <a:off x="2496452" y="1630681"/>
              <a:ext cx="1356361" cy="274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509322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933672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52771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764251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flipV="1">
              <a:off x="2496452" y="2403348"/>
              <a:ext cx="1356361" cy="274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09322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933672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49554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764251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50932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93367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5277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761034" y="2438401"/>
              <a:ext cx="54865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3" name="Text Box 89"/>
          <p:cNvSpPr txBox="1"/>
          <p:nvPr/>
        </p:nvSpPr>
        <p:spPr>
          <a:xfrm>
            <a:off x="4641853" y="714318"/>
            <a:ext cx="1181679" cy="21336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i="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LRT-FJ</a:t>
            </a:r>
            <a:endParaRPr lang="en-US" sz="2000" b="1" i="0" kern="0" dirty="0">
              <a:solidFill>
                <a:sysClr val="windowText" lastClr="000000"/>
              </a:solidFill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94" name="Text Box 91"/>
          <p:cNvSpPr txBox="1"/>
          <p:nvPr/>
        </p:nvSpPr>
        <p:spPr>
          <a:xfrm>
            <a:off x="7514697" y="764297"/>
            <a:ext cx="829026" cy="209014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i="0" kern="0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LRT-BSP</a:t>
            </a:r>
            <a:endParaRPr lang="en-US" sz="2000" b="1" i="0" kern="0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793776" y="4070661"/>
            <a:ext cx="2874773" cy="1323439"/>
            <a:chOff x="592770" y="2424545"/>
            <a:chExt cx="2735862" cy="1764588"/>
          </a:xfrm>
        </p:grpSpPr>
        <p:sp>
          <p:nvSpPr>
            <p:cNvPr id="96" name="Rectangle 95"/>
            <p:cNvSpPr/>
            <p:nvPr/>
          </p:nvSpPr>
          <p:spPr>
            <a:xfrm>
              <a:off x="694416" y="2455553"/>
              <a:ext cx="41799" cy="20899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i="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76356" y="2708436"/>
              <a:ext cx="75469" cy="20899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i="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98" name="TextBox 4"/>
            <p:cNvSpPr txBox="1"/>
            <p:nvPr/>
          </p:nvSpPr>
          <p:spPr>
            <a:xfrm>
              <a:off x="774027" y="2424545"/>
              <a:ext cx="2554605" cy="1764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Serial work</a:t>
              </a:r>
              <a:endParaRPr lang="en-US" sz="1400" b="1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  <a:p>
              <a:pPr defTabSz="685800" eaLnBrk="1" fontAlgn="auto" hangingPunct="1">
                <a:spcBef>
                  <a:spcPts val="675"/>
                </a:spcBef>
                <a:spcAft>
                  <a:spcPts val="0"/>
                </a:spcAft>
                <a:defRPr/>
              </a:pPr>
              <a:r>
                <a:rPr lang="en-US" sz="1400" b="1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Non-trivial parallel work</a:t>
              </a:r>
              <a:endParaRPr lang="en-US" sz="1400" b="1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  <a:p>
              <a:pPr defTabSz="685800" eaLnBrk="1" fontAlgn="auto" hangingPunct="1">
                <a:spcBef>
                  <a:spcPts val="450"/>
                </a:spcBef>
                <a:spcAft>
                  <a:spcPts val="0"/>
                </a:spcAft>
                <a:defRPr/>
              </a:pPr>
              <a:r>
                <a:rPr lang="en-US" sz="1400" b="1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Busy thread synchronization</a:t>
              </a:r>
              <a:endParaRPr lang="en-US" sz="1400" b="1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flipV="1">
              <a:off x="592770" y="3111845"/>
              <a:ext cx="208991" cy="20899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b="1" i="0" kern="0">
                <a:solidFill>
                  <a:sysClr val="window" lastClr="FFFFFF"/>
                </a:solidFill>
              </a:endParaRPr>
            </a:p>
          </p:txBody>
        </p:sp>
      </p:grpSp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8863"/>
              </p:ext>
            </p:extLst>
          </p:nvPr>
        </p:nvGraphicFramePr>
        <p:xfrm>
          <a:off x="4625989" y="5160497"/>
          <a:ext cx="3807239" cy="13418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3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03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</a:rPr>
                        <a:t>Threads Affinity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Processes Affinity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624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Cores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Socket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None (All)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Inherit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6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Explicit per core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26166" cy="758952"/>
          </a:xfrm>
        </p:spPr>
        <p:txBody>
          <a:bodyPr/>
          <a:lstStyle/>
          <a:p>
            <a:r>
              <a:rPr lang="en-US" dirty="0"/>
              <a:t>Threads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2925"/>
            <a:ext cx="9067800" cy="4293451"/>
          </a:xfrm>
        </p:spPr>
        <p:txBody>
          <a:bodyPr/>
          <a:lstStyle/>
          <a:p>
            <a:r>
              <a:rPr lang="en-US" sz="2400" dirty="0"/>
              <a:t>The usual approach is to use thread pools to execute parallel tasks.</a:t>
            </a:r>
          </a:p>
          <a:p>
            <a:pPr lvl="1"/>
            <a:r>
              <a:rPr lang="en-US" sz="2400" dirty="0"/>
              <a:t>Works well for multi-tasking such as serving network requests.</a:t>
            </a:r>
          </a:p>
          <a:p>
            <a:pPr lvl="1"/>
            <a:r>
              <a:rPr lang="en-US" sz="2400" dirty="0"/>
              <a:t>Pooled threads sleep while no tasks are assigned to them.</a:t>
            </a:r>
            <a:endParaRPr lang="en-US" sz="1600" dirty="0"/>
          </a:p>
          <a:p>
            <a:pPr lvl="1"/>
            <a:r>
              <a:rPr lang="en-US" sz="2400" dirty="0"/>
              <a:t>But, this </a:t>
            </a:r>
            <a:r>
              <a:rPr lang="en-US" sz="2400" b="1" dirty="0"/>
              <a:t>sleep, awake and get scheduled</a:t>
            </a:r>
            <a:r>
              <a:rPr lang="en-US" sz="2400" dirty="0"/>
              <a:t> cycle is expensive for compute intensive parallel algorithms.</a:t>
            </a:r>
          </a:p>
          <a:p>
            <a:pPr lvl="1" algn="just"/>
            <a:r>
              <a:rPr lang="en-US" sz="2400" dirty="0"/>
              <a:t>E.g. Implementation of the classic </a:t>
            </a:r>
            <a:r>
              <a:rPr lang="en-US" sz="2400" b="1" dirty="0"/>
              <a:t>Fork-Join</a:t>
            </a:r>
            <a:r>
              <a:rPr lang="en-US" sz="2400" dirty="0"/>
              <a:t> construct.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718403" y="6109023"/>
            <a:ext cx="170168" cy="108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i="0" kern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625018" y="5982758"/>
            <a:ext cx="170168" cy="108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i="0" kern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547138" y="4025831"/>
            <a:ext cx="1044825" cy="2110253"/>
            <a:chOff x="2441825" y="3993070"/>
            <a:chExt cx="1044825" cy="2110253"/>
          </a:xfrm>
        </p:grpSpPr>
        <p:sp>
          <p:nvSpPr>
            <p:cNvPr id="71" name="Hexagon 70"/>
            <p:cNvSpPr/>
            <p:nvPr/>
          </p:nvSpPr>
          <p:spPr>
            <a:xfrm rot="5400000">
              <a:off x="2510114" y="4667165"/>
              <a:ext cx="897799" cy="919444"/>
            </a:xfrm>
            <a:prstGeom prst="hexagon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5400000">
              <a:off x="2517994" y="4945421"/>
              <a:ext cx="888543" cy="372188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441825" y="4946401"/>
              <a:ext cx="135828" cy="44427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03032" y="4946401"/>
              <a:ext cx="135825" cy="44427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079167" y="4946401"/>
              <a:ext cx="135828" cy="44427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0822" y="4946401"/>
              <a:ext cx="135828" cy="44427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2962264" y="3993070"/>
              <a:ext cx="5223" cy="69417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2962264" y="5575786"/>
              <a:ext cx="0" cy="52753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9" name="Rectangle 78"/>
            <p:cNvSpPr/>
            <p:nvPr/>
          </p:nvSpPr>
          <p:spPr>
            <a:xfrm>
              <a:off x="2595065" y="5515624"/>
              <a:ext cx="361742" cy="23139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77653" y="4446597"/>
              <a:ext cx="361742" cy="2313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77653" y="4113394"/>
              <a:ext cx="361742" cy="23139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32894" y="5686853"/>
              <a:ext cx="75228" cy="222135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932894" y="4229090"/>
              <a:ext cx="75228" cy="333203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TextBox 4"/>
          <p:cNvSpPr txBox="1"/>
          <p:nvPr/>
        </p:nvSpPr>
        <p:spPr>
          <a:xfrm>
            <a:off x="191532" y="4863041"/>
            <a:ext cx="3198803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00000"/>
                </a:solidFill>
                <a:ea typeface="Times New Roman" panose="02020603050405020304" pitchFamily="18" charset="0"/>
              </a:rPr>
              <a:t>Serial work</a:t>
            </a:r>
            <a:endParaRPr lang="en-US" sz="1800" i="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675"/>
              </a:spcBef>
              <a:spcAft>
                <a:spcPts val="0"/>
              </a:spcAft>
              <a:defRPr/>
            </a:pPr>
            <a:endParaRPr lang="en-US" sz="500" i="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675"/>
              </a:spcBef>
              <a:spcAft>
                <a:spcPts val="0"/>
              </a:spcAft>
              <a:defRPr/>
            </a:pPr>
            <a:r>
              <a:rPr lang="en-US" sz="1800" i="0" dirty="0">
                <a:solidFill>
                  <a:srgbClr val="000000"/>
                </a:solidFill>
                <a:ea typeface="Times New Roman" panose="02020603050405020304" pitchFamily="18" charset="0"/>
              </a:rPr>
              <a:t>Non-trivial parallel work</a:t>
            </a:r>
            <a:endParaRPr lang="en-US" sz="1800" i="0" kern="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6927" y="5323545"/>
            <a:ext cx="135828" cy="444272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i="0" kern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8962" y="4892320"/>
            <a:ext cx="75228" cy="33320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i="0" kern="0">
              <a:solidFill>
                <a:sysClr val="window" lastClr="FFFFFF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03055" y="4071361"/>
            <a:ext cx="5394115" cy="2308324"/>
          </a:xfrm>
          <a:prstGeom prst="rect">
            <a:avLst/>
          </a:prstGeom>
          <a:solidFill>
            <a:schemeClr val="tx2"/>
          </a:solidFill>
        </p:spPr>
        <p:txBody>
          <a:bodyPr wrap="square" lIns="0" r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i="0" dirty="0"/>
              <a:t>The </a:t>
            </a:r>
            <a:r>
              <a:rPr lang="en-US" dirty="0"/>
              <a:t>as-is</a:t>
            </a:r>
            <a:r>
              <a:rPr lang="en-US" i="0" dirty="0"/>
              <a:t> implementation is to use a </a:t>
            </a:r>
            <a:r>
              <a:rPr lang="en-US" b="1" i="0" dirty="0"/>
              <a:t>long running thread </a:t>
            </a:r>
            <a:r>
              <a:rPr lang="en-US" i="0" dirty="0"/>
              <a:t>pool for the </a:t>
            </a:r>
            <a:r>
              <a:rPr lang="en-US" b="1" i="0" dirty="0"/>
              <a:t>forked</a:t>
            </a:r>
            <a:r>
              <a:rPr lang="en-US" i="0" dirty="0"/>
              <a:t> tasks and </a:t>
            </a:r>
            <a:r>
              <a:rPr lang="en-US" b="1" i="0" dirty="0"/>
              <a:t>join</a:t>
            </a:r>
            <a:r>
              <a:rPr lang="en-US" i="0" dirty="0"/>
              <a:t> them when they are completed.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i="0" dirty="0"/>
              <a:t>We call this the </a:t>
            </a:r>
            <a:r>
              <a:rPr lang="en-US" b="1" i="0" dirty="0"/>
              <a:t>LRT-FJ</a:t>
            </a:r>
            <a:r>
              <a:rPr lang="en-US" i="0" dirty="0"/>
              <a:t>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93545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26166" cy="758952"/>
          </a:xfrm>
        </p:spPr>
        <p:txBody>
          <a:bodyPr/>
          <a:lstStyle/>
          <a:p>
            <a:r>
              <a:rPr lang="en-US" dirty="0"/>
              <a:t>Threads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2925"/>
            <a:ext cx="7710804" cy="4293451"/>
          </a:xfrm>
        </p:spPr>
        <p:txBody>
          <a:bodyPr/>
          <a:lstStyle/>
          <a:p>
            <a:r>
              <a:rPr lang="en-US" sz="2400" dirty="0"/>
              <a:t>LRT-FJ is expensive for complex algorithms, especially for those with </a:t>
            </a:r>
            <a:r>
              <a:rPr lang="en-US" sz="2400" b="1" dirty="0"/>
              <a:t>iterations </a:t>
            </a:r>
            <a:r>
              <a:rPr lang="en-US" sz="2400" dirty="0"/>
              <a:t>over </a:t>
            </a:r>
            <a:r>
              <a:rPr lang="en-US" sz="2400" b="1" dirty="0"/>
              <a:t>parallel loops</a:t>
            </a:r>
            <a:r>
              <a:rPr lang="en-US" sz="2400" dirty="0"/>
              <a:t>.</a:t>
            </a:r>
            <a:endParaRPr lang="en-US" sz="2400" b="1" dirty="0"/>
          </a:p>
          <a:p>
            <a:pPr>
              <a:spcBef>
                <a:spcPts val="1200"/>
              </a:spcBef>
            </a:pPr>
            <a:r>
              <a:rPr lang="en-US" sz="2400" dirty="0"/>
              <a:t>Alternatively, this structure can be implemented using </a:t>
            </a:r>
            <a:r>
              <a:rPr lang="en-US" sz="2400" b="1" dirty="0"/>
              <a:t>Long Running Threads</a:t>
            </a:r>
            <a:r>
              <a:rPr lang="en-US" sz="2400" dirty="0"/>
              <a:t> – </a:t>
            </a:r>
            <a:r>
              <a:rPr lang="en-US" sz="2400" b="1" dirty="0"/>
              <a:t>Bulk Synchronous Parallel </a:t>
            </a:r>
            <a:r>
              <a:rPr lang="en-US" sz="2400" dirty="0"/>
              <a:t>(</a:t>
            </a:r>
            <a:r>
              <a:rPr lang="en-US" sz="2400" b="1" dirty="0"/>
              <a:t>LRT-BSP</a:t>
            </a:r>
            <a:r>
              <a:rPr lang="en-US" sz="24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Resembles the classic BSP model of processes.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 long running thread pool similar to LRT-FJ.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Threads occupy CPUs always – “hot” threads.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LRT-FJ vs. LRT-BSP.</a:t>
            </a:r>
          </a:p>
          <a:p>
            <a:pPr marL="752475" lvl="1" indent="-258763">
              <a:spcBef>
                <a:spcPts val="0"/>
              </a:spcBef>
            </a:pPr>
            <a:r>
              <a:rPr lang="en-US" sz="2400" dirty="0"/>
              <a:t>High context switch overhead in FJ.</a:t>
            </a:r>
          </a:p>
          <a:p>
            <a:pPr marL="752475" lvl="1" indent="-258763">
              <a:spcBef>
                <a:spcPts val="0"/>
              </a:spcBef>
            </a:pPr>
            <a:r>
              <a:rPr lang="en-US" sz="2400" dirty="0"/>
              <a:t>BSP replicates serial work but reduced overhead.</a:t>
            </a:r>
          </a:p>
          <a:p>
            <a:pPr marL="752475" lvl="1" indent="-258763">
              <a:spcBef>
                <a:spcPts val="0"/>
              </a:spcBef>
            </a:pPr>
            <a:r>
              <a:rPr lang="en-US" sz="2400" dirty="0"/>
              <a:t>Implicit synchronization in FJ.</a:t>
            </a:r>
          </a:p>
          <a:p>
            <a:pPr marL="752475" lvl="1" indent="-258763">
              <a:spcBef>
                <a:spcPts val="0"/>
              </a:spcBef>
            </a:pPr>
            <a:r>
              <a:rPr lang="en-US" sz="2400" dirty="0"/>
              <a:t>BSP use explicit busy synchronizations.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63711" y="399681"/>
            <a:ext cx="491499" cy="1876563"/>
            <a:chOff x="0" y="247650"/>
            <a:chExt cx="762000" cy="3284220"/>
          </a:xfrm>
        </p:grpSpPr>
        <p:sp>
          <p:nvSpPr>
            <p:cNvPr id="71" name="Hexagon 70"/>
            <p:cNvSpPr/>
            <p:nvPr/>
          </p:nvSpPr>
          <p:spPr>
            <a:xfrm rot="5400000">
              <a:off x="7620" y="845821"/>
              <a:ext cx="739141" cy="670559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5400000">
              <a:off x="13801" y="1049190"/>
              <a:ext cx="731520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0501" y="1032510"/>
              <a:ext cx="99059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482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2940" y="103251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379560" y="247650"/>
              <a:ext cx="3810" cy="5715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>
              <a:off x="379560" y="1550670"/>
              <a:ext cx="0" cy="30861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9" name="Rectangle 78"/>
            <p:cNvSpPr/>
            <p:nvPr/>
          </p:nvSpPr>
          <p:spPr>
            <a:xfrm>
              <a:off x="111759" y="15011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9060" y="621030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Hexagon 80"/>
            <p:cNvSpPr/>
            <p:nvPr/>
          </p:nvSpPr>
          <p:spPr>
            <a:xfrm rot="5400000">
              <a:off x="-93345" y="1994535"/>
              <a:ext cx="941070" cy="670561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Hexagon 81"/>
            <p:cNvSpPr/>
            <p:nvPr/>
          </p:nvSpPr>
          <p:spPr>
            <a:xfrm rot="5400000">
              <a:off x="-90974" y="2194095"/>
              <a:ext cx="941069" cy="271440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0501" y="2129790"/>
              <a:ext cx="99059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482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62940" y="2129790"/>
              <a:ext cx="99060" cy="3657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43841" y="3341369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375751" y="2800350"/>
              <a:ext cx="3809" cy="54101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9" name="Rectangle 88"/>
            <p:cNvSpPr/>
            <p:nvPr/>
          </p:nvSpPr>
          <p:spPr>
            <a:xfrm>
              <a:off x="99060" y="3120389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90" name="Curved Connector 89"/>
            <p:cNvCxnSpPr/>
            <p:nvPr/>
          </p:nvCxnSpPr>
          <p:spPr>
            <a:xfrm flipH="1" flipV="1">
              <a:off x="362881" y="716280"/>
              <a:ext cx="12701" cy="880111"/>
            </a:xfrm>
            <a:prstGeom prst="curvedConnector3">
              <a:avLst>
                <a:gd name="adj1" fmla="val 474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1" name="Curved Connector 90"/>
            <p:cNvCxnSpPr/>
            <p:nvPr/>
          </p:nvCxnSpPr>
          <p:spPr>
            <a:xfrm flipV="1">
              <a:off x="362881" y="441961"/>
              <a:ext cx="12701" cy="2773679"/>
            </a:xfrm>
            <a:prstGeom prst="curvedConnector3">
              <a:avLst>
                <a:gd name="adj1" fmla="val 4980000"/>
              </a:avLst>
            </a:prstGeom>
            <a:noFill/>
            <a:ln w="9525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>
              <a:off x="99060" y="346710"/>
              <a:ext cx="263821" cy="19050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58140" y="1642110"/>
              <a:ext cx="54864" cy="18288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8140" y="2815589"/>
              <a:ext cx="54864" cy="36576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58140" y="441961"/>
              <a:ext cx="54864" cy="27431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64653" y="3118041"/>
            <a:ext cx="997743" cy="1898335"/>
            <a:chOff x="2481213" y="213360"/>
            <a:chExt cx="1546860" cy="3322320"/>
          </a:xfrm>
        </p:grpSpPr>
        <p:sp>
          <p:nvSpPr>
            <p:cNvPr id="18" name="Hexagon 17"/>
            <p:cNvSpPr/>
            <p:nvPr/>
          </p:nvSpPr>
          <p:spPr>
            <a:xfrm rot="5400000">
              <a:off x="1829704" y="1188720"/>
              <a:ext cx="2655569" cy="1245870"/>
            </a:xfrm>
            <a:prstGeom prst="hexago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1833978" y="1603546"/>
              <a:ext cx="2655570" cy="416219"/>
            </a:xfrm>
            <a:prstGeom prst="hexagon">
              <a:avLst>
                <a:gd name="adj" fmla="val 63669"/>
                <a:gd name="vf" fmla="val 115470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81213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3161763" y="281940"/>
              <a:ext cx="1" cy="20193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877453" y="213360"/>
              <a:ext cx="263821" cy="1905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2233" y="3345181"/>
              <a:ext cx="263822" cy="19049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154144" y="3139441"/>
              <a:ext cx="7618" cy="20574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Rectangle 24"/>
            <p:cNvSpPr/>
            <p:nvPr/>
          </p:nvSpPr>
          <p:spPr>
            <a:xfrm>
              <a:off x="2877453" y="3284220"/>
              <a:ext cx="263821" cy="19050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4571" y="118110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4571" y="15773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8" name="Curved Connector 27"/>
            <p:cNvCxnSpPr/>
            <p:nvPr/>
          </p:nvCxnSpPr>
          <p:spPr>
            <a:xfrm rot="10800000">
              <a:off x="2514571" y="1276350"/>
              <a:ext cx="12701" cy="396240"/>
            </a:xfrm>
            <a:prstGeom prst="curvedConnector3">
              <a:avLst>
                <a:gd name="adj1" fmla="val 138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2496452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923172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24154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46133" y="201168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00314" y="1257301"/>
              <a:ext cx="99059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33672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933672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6" name="Curved Connector 35"/>
            <p:cNvCxnSpPr/>
            <p:nvPr/>
          </p:nvCxnSpPr>
          <p:spPr>
            <a:xfrm rot="10800000">
              <a:off x="2933672" y="1276350"/>
              <a:ext cx="12701" cy="396240"/>
            </a:xfrm>
            <a:prstGeom prst="curvedConnector3">
              <a:avLst>
                <a:gd name="adj1" fmla="val 144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3336515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69874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69874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0" name="Curved Connector 39"/>
            <p:cNvCxnSpPr/>
            <p:nvPr/>
          </p:nvCxnSpPr>
          <p:spPr>
            <a:xfrm rot="10800000">
              <a:off x="3369874" y="1276350"/>
              <a:ext cx="12699" cy="396240"/>
            </a:xfrm>
            <a:prstGeom prst="curvedConnector3">
              <a:avLst>
                <a:gd name="adj1" fmla="val 144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3730893" y="1257301"/>
              <a:ext cx="99060" cy="36575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64252" y="118110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64252" y="15773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4" name="Curved Connector 43"/>
            <p:cNvCxnSpPr/>
            <p:nvPr/>
          </p:nvCxnSpPr>
          <p:spPr>
            <a:xfrm rot="10800000">
              <a:off x="3764252" y="1276350"/>
              <a:ext cx="12701" cy="396240"/>
            </a:xfrm>
            <a:prstGeom prst="curvedConnector3">
              <a:avLst>
                <a:gd name="adj1" fmla="val 132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5" name="Rectangle 44"/>
            <p:cNvSpPr/>
            <p:nvPr/>
          </p:nvSpPr>
          <p:spPr>
            <a:xfrm>
              <a:off x="2514571" y="77724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14571" y="2712721"/>
              <a:ext cx="263822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7" name="Curved Connector 46"/>
            <p:cNvCxnSpPr/>
            <p:nvPr/>
          </p:nvCxnSpPr>
          <p:spPr>
            <a:xfrm rot="10800000">
              <a:off x="2514571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293367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3367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0" name="Curved Connector 49"/>
            <p:cNvCxnSpPr/>
            <p:nvPr/>
          </p:nvCxnSpPr>
          <p:spPr>
            <a:xfrm rot="10800000">
              <a:off x="2933672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1" name="Rectangle 50"/>
            <p:cNvSpPr/>
            <p:nvPr/>
          </p:nvSpPr>
          <p:spPr>
            <a:xfrm>
              <a:off x="335277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277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3" name="Curved Connector 52"/>
            <p:cNvCxnSpPr/>
            <p:nvPr/>
          </p:nvCxnSpPr>
          <p:spPr>
            <a:xfrm rot="10800000">
              <a:off x="3352772" y="872490"/>
              <a:ext cx="12699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3764252" y="77724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64252" y="2712721"/>
              <a:ext cx="263821" cy="19049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6" name="Curved Connector 55"/>
            <p:cNvCxnSpPr/>
            <p:nvPr/>
          </p:nvCxnSpPr>
          <p:spPr>
            <a:xfrm rot="10800000">
              <a:off x="3764252" y="872490"/>
              <a:ext cx="12701" cy="1935480"/>
            </a:xfrm>
            <a:prstGeom prst="curvedConnector3">
              <a:avLst>
                <a:gd name="adj1" fmla="val 1800000"/>
              </a:avLst>
            </a:prstGeom>
            <a:noFill/>
            <a:ln w="6350" cap="flat" cmpd="sng" algn="ctr">
              <a:solidFill>
                <a:srgbClr val="7030A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 flipV="1">
              <a:off x="2496452" y="1630681"/>
              <a:ext cx="1356361" cy="274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509322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33672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771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764251" y="1775460"/>
              <a:ext cx="54864" cy="18288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flipV="1">
              <a:off x="2496452" y="2403348"/>
              <a:ext cx="1356361" cy="27432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509322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33672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49554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64251" y="941071"/>
              <a:ext cx="54864" cy="274320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50932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3367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352772" y="2438401"/>
              <a:ext cx="54864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761034" y="2438401"/>
              <a:ext cx="54865" cy="365759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84626" y="173571"/>
            <a:ext cx="2245520" cy="551433"/>
            <a:chOff x="676356" y="2424545"/>
            <a:chExt cx="2652276" cy="735243"/>
          </a:xfrm>
        </p:grpSpPr>
        <p:sp>
          <p:nvSpPr>
            <p:cNvPr id="14" name="Rectangle 13"/>
            <p:cNvSpPr/>
            <p:nvPr/>
          </p:nvSpPr>
          <p:spPr>
            <a:xfrm>
              <a:off x="694416" y="2455553"/>
              <a:ext cx="41799" cy="20899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6356" y="2708436"/>
              <a:ext cx="75469" cy="20899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i="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6" name="TextBox 4"/>
            <p:cNvSpPr txBox="1"/>
            <p:nvPr/>
          </p:nvSpPr>
          <p:spPr>
            <a:xfrm>
              <a:off x="774027" y="2424545"/>
              <a:ext cx="2554605" cy="735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Serial work</a:t>
              </a:r>
              <a:endParaRPr lang="en-US" sz="1200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  <a:p>
              <a:pPr defTabSz="685800" eaLnBrk="1" fontAlgn="auto" hangingPunct="1">
                <a:spcBef>
                  <a:spcPts val="675"/>
                </a:spcBef>
                <a:spcAft>
                  <a:spcPts val="0"/>
                </a:spcAft>
                <a:defRPr/>
              </a:pPr>
              <a:r>
                <a:rPr lang="en-US" sz="1200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Non-trivial parallel work</a:t>
              </a:r>
              <a:endParaRPr lang="en-US" sz="1200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Text Box 89"/>
          <p:cNvSpPr txBox="1"/>
          <p:nvPr/>
        </p:nvSpPr>
        <p:spPr>
          <a:xfrm>
            <a:off x="7924982" y="54524"/>
            <a:ext cx="1181679" cy="21336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i="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LRT-FJ</a:t>
            </a:r>
            <a:endParaRPr lang="en-US" sz="1400" b="1" i="0" kern="0" dirty="0">
              <a:solidFill>
                <a:sysClr val="windowText" lastClr="000000"/>
              </a:solidFill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3" name="Text Box 91"/>
          <p:cNvSpPr txBox="1"/>
          <p:nvPr/>
        </p:nvSpPr>
        <p:spPr>
          <a:xfrm>
            <a:off x="8079772" y="2904672"/>
            <a:ext cx="829026" cy="209014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b="1" i="0" kern="0" dirty="0">
                <a:solidFill>
                  <a:sysClr val="windowText" lastClr="000000"/>
                </a:solidFill>
                <a:latin typeface="+mj-lt"/>
                <a:ea typeface="Calibri" panose="020F0502020204030204" pitchFamily="34" charset="0"/>
                <a:cs typeface="Iskoola Pota" panose="020B0502040204020203" pitchFamily="34" charset="0"/>
              </a:rPr>
              <a:t>LRT-BSP</a:t>
            </a:r>
            <a:endParaRPr lang="en-US" sz="1400" b="1" i="0" kern="0" dirty="0">
              <a:solidFill>
                <a:sysClr val="windowText" lastClr="000000"/>
              </a:solidFill>
              <a:latin typeface="+mj-lt"/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6480626" y="4412942"/>
            <a:ext cx="2316287" cy="754053"/>
            <a:chOff x="592770" y="2424545"/>
            <a:chExt cx="2735862" cy="1005405"/>
          </a:xfrm>
        </p:grpSpPr>
        <p:sp>
          <p:nvSpPr>
            <p:cNvPr id="125" name="Rectangle 124"/>
            <p:cNvSpPr/>
            <p:nvPr/>
          </p:nvSpPr>
          <p:spPr>
            <a:xfrm>
              <a:off x="694416" y="2455553"/>
              <a:ext cx="41799" cy="208991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6356" y="2708436"/>
              <a:ext cx="75469" cy="20899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7" name="TextBox 4"/>
            <p:cNvSpPr txBox="1"/>
            <p:nvPr/>
          </p:nvSpPr>
          <p:spPr>
            <a:xfrm>
              <a:off x="774027" y="2424545"/>
              <a:ext cx="2554605" cy="1005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Serial work</a:t>
              </a:r>
              <a:endParaRPr lang="en-US" sz="1100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  <a:p>
              <a:pPr defTabSz="685800" eaLnBrk="1" fontAlgn="auto" hangingPunct="1">
                <a:spcBef>
                  <a:spcPts val="675"/>
                </a:spcBef>
                <a:spcAft>
                  <a:spcPts val="0"/>
                </a:spcAft>
                <a:defRPr/>
              </a:pPr>
              <a:r>
                <a:rPr lang="en-US" sz="1100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Non-trivial parallel work</a:t>
              </a:r>
              <a:endParaRPr lang="en-US" sz="1100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  <a:p>
              <a:pPr defTabSz="685800" eaLnBrk="1" fontAlgn="auto" hangingPunct="1">
                <a:spcBef>
                  <a:spcPts val="450"/>
                </a:spcBef>
                <a:spcAft>
                  <a:spcPts val="0"/>
                </a:spcAft>
                <a:defRPr/>
              </a:pPr>
              <a:r>
                <a:rPr lang="en-US" sz="1100" i="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Busy thread synchronization</a:t>
              </a:r>
              <a:endParaRPr lang="en-US" sz="1100" i="0" kern="0" dirty="0">
                <a:solidFill>
                  <a:sysClr val="windowText" lastClr="00000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flipV="1">
              <a:off x="592770" y="3111845"/>
              <a:ext cx="208991" cy="20899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i="0" kern="0">
                <a:solidFill>
                  <a:sysClr val="window" lastClr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3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5712" cy="758952"/>
          </a:xfrm>
        </p:spPr>
        <p:txBody>
          <a:bodyPr/>
          <a:lstStyle/>
          <a:p>
            <a:r>
              <a:rPr lang="en-US" dirty="0"/>
              <a:t>Affinity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4293451"/>
          </a:xfrm>
        </p:spPr>
        <p:txBody>
          <a:bodyPr/>
          <a:lstStyle/>
          <a:p>
            <a:r>
              <a:rPr lang="en-US" sz="2400" dirty="0"/>
              <a:t>Non-Uniform Memory Access (NUMA) and threads</a:t>
            </a:r>
          </a:p>
          <a:p>
            <a:pPr>
              <a:spcBef>
                <a:spcPts val="0"/>
              </a:spcBef>
            </a:pPr>
            <a:r>
              <a:rPr lang="en-US" dirty="0"/>
              <a:t>E.g. 1 node in Juliet HPC cluster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2 Intel Haswell sockets, 12 (or 18) cores each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2 hyper-threads (HT) per core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Separate L1,L2 and shared L3</a:t>
            </a:r>
          </a:p>
          <a:p>
            <a:pPr>
              <a:spcBef>
                <a:spcPts val="1200"/>
              </a:spcBef>
            </a:pPr>
            <a:r>
              <a:rPr lang="en-US" dirty="0"/>
              <a:t>Which approach is better?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All-processes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All-threads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12 T x 2 P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Other combinations</a:t>
            </a:r>
          </a:p>
          <a:p>
            <a:pPr>
              <a:spcBef>
                <a:spcPts val="1200"/>
              </a:spcBef>
            </a:pPr>
            <a:r>
              <a:rPr lang="en-US" dirty="0"/>
              <a:t>Where to place threads?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Node, socket, core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>
            <a:stCxn id="10" idx="1"/>
            <a:endCxn id="9" idx="4"/>
          </p:cNvCxnSpPr>
          <p:nvPr/>
        </p:nvCxnSpPr>
        <p:spPr>
          <a:xfrm flipH="1" flipV="1">
            <a:off x="4459858" y="4870091"/>
            <a:ext cx="179359" cy="2221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819400" y="2971800"/>
            <a:ext cx="6432701" cy="3737622"/>
            <a:chOff x="2677260" y="1704640"/>
            <a:chExt cx="6432701" cy="37376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291" y="2269682"/>
              <a:ext cx="4944443" cy="31725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812280" y="3640385"/>
              <a:ext cx="1238555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Socket 0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138357" y="3113135"/>
              <a:ext cx="358721" cy="489796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7077" y="3640385"/>
              <a:ext cx="1806968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1 Core – 2 HTs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11464" y="4665785"/>
              <a:ext cx="119849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Socket 1</a:t>
              </a:r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6304045" y="3778885"/>
              <a:ext cx="233915" cy="436432"/>
            </a:xfrm>
            <a:prstGeom prst="upDownArrow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37959" y="4121448"/>
              <a:ext cx="1187623" cy="369332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Intel QPI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 rot="16200000">
              <a:off x="5952515" y="403169"/>
              <a:ext cx="224924" cy="3494520"/>
            </a:xfrm>
            <a:prstGeom prst="rightBrace">
              <a:avLst>
                <a:gd name="adj1" fmla="val 8333"/>
                <a:gd name="adj2" fmla="val 50497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7146" y="1704640"/>
              <a:ext cx="147379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12 cores</a:t>
              </a:r>
            </a:p>
          </p:txBody>
        </p:sp>
        <p:sp>
          <p:nvSpPr>
            <p:cNvPr id="19" name="Right Brace 18"/>
            <p:cNvSpPr/>
            <p:nvPr/>
          </p:nvSpPr>
          <p:spPr>
            <a:xfrm rot="10800000">
              <a:off x="3733120" y="3201124"/>
              <a:ext cx="259344" cy="1666754"/>
            </a:xfrm>
            <a:prstGeom prst="rightBrace">
              <a:avLst>
                <a:gd name="adj1" fmla="val 8333"/>
                <a:gd name="adj2" fmla="val 28139"/>
              </a:avLst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77260" y="4443980"/>
              <a:ext cx="1473797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accent1"/>
                  </a:solidFill>
                </a:rPr>
                <a:t>2 sockets</a:t>
              </a:r>
            </a:p>
          </p:txBody>
        </p:sp>
      </p:grpSp>
      <p:cxnSp>
        <p:nvCxnSpPr>
          <p:cNvPr id="23" name="Straight Arrow Connector 22"/>
          <p:cNvCxnSpPr>
            <a:stCxn id="10" idx="1"/>
            <a:endCxn id="9" idx="4"/>
          </p:cNvCxnSpPr>
          <p:nvPr/>
        </p:nvCxnSpPr>
        <p:spPr bwMode="auto">
          <a:xfrm flipH="1" flipV="1">
            <a:off x="4459858" y="4870091"/>
            <a:ext cx="179359" cy="222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1205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/>
          <p:cNvSpPr/>
          <p:nvPr/>
        </p:nvSpPr>
        <p:spPr>
          <a:xfrm>
            <a:off x="4044580" y="5407827"/>
            <a:ext cx="2118360" cy="2065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58952"/>
          </a:xfrm>
        </p:spPr>
        <p:txBody>
          <a:bodyPr/>
          <a:lstStyle/>
          <a:p>
            <a:r>
              <a:rPr lang="en-US" dirty="0"/>
              <a:t>Affinity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2931"/>
            <a:ext cx="9067800" cy="6100013"/>
          </a:xfrm>
          <a:solidFill>
            <a:schemeClr val="tx2"/>
          </a:solidFill>
        </p:spPr>
        <p:txBody>
          <a:bodyPr/>
          <a:lstStyle/>
          <a:p>
            <a:r>
              <a:rPr lang="en-US" sz="2400" dirty="0"/>
              <a:t>Six affinity patterns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E.g. 2x4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Two threads per process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Four processes per node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Two 4 core sockets</a:t>
            </a:r>
          </a:p>
          <a:p>
            <a:pPr marL="205740" lvl="1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32527"/>
              </p:ext>
            </p:extLst>
          </p:nvPr>
        </p:nvGraphicFramePr>
        <p:xfrm>
          <a:off x="584289" y="1144348"/>
          <a:ext cx="3000013" cy="13165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8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Threads Affinity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Processes Affinity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Cores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Socket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None (All)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Inherit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Explicit per core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87" name="Group 186"/>
          <p:cNvGrpSpPr/>
          <p:nvPr/>
        </p:nvGrpSpPr>
        <p:grpSpPr>
          <a:xfrm>
            <a:off x="4310442" y="180334"/>
            <a:ext cx="4718141" cy="797680"/>
            <a:chOff x="4690053" y="1439592"/>
            <a:chExt cx="6290854" cy="1063572"/>
          </a:xfrm>
        </p:grpSpPr>
        <p:sp>
          <p:nvSpPr>
            <p:cNvPr id="133" name="TextBox 132"/>
            <p:cNvSpPr txBox="1"/>
            <p:nvPr/>
          </p:nvSpPr>
          <p:spPr>
            <a:xfrm>
              <a:off x="10029364" y="1642656"/>
              <a:ext cx="9515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2x4 CI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690053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C0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276911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C1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863769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C2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450627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C3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76478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C4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8234754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C5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8821612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C6</a:t>
              </a: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94209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C7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03450" y="2103054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258238" y="2103055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724317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P0</a:t>
              </a:r>
            </a:p>
          </p:txBody>
        </p:sp>
        <p:sp>
          <p:nvSpPr>
            <p:cNvPr id="103" name="Left-Right Arrow 102"/>
            <p:cNvSpPr/>
            <p:nvPr/>
          </p:nvSpPr>
          <p:spPr>
            <a:xfrm>
              <a:off x="6971056" y="1853161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i="0" kern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026759" y="163574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416413" y="14645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4876906" y="154282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538881" y="171620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5255342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5880740" y="1439834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P1</a:t>
              </a:r>
            </a:p>
          </p:txBody>
        </p:sp>
        <p:sp>
          <p:nvSpPr>
            <p:cNvPr id="170" name="Oval 169"/>
            <p:cNvSpPr/>
            <p:nvPr/>
          </p:nvSpPr>
          <p:spPr>
            <a:xfrm>
              <a:off x="6497386" y="147223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633796" y="162718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135797" y="17257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5984589" y="1643400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6411765" y="1724276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696852" y="1439592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P3</a:t>
              </a:r>
            </a:p>
          </p:txBody>
        </p:sp>
        <p:sp>
          <p:nvSpPr>
            <p:cNvPr id="176" name="Oval 175"/>
            <p:cNvSpPr/>
            <p:nvPr/>
          </p:nvSpPr>
          <p:spPr>
            <a:xfrm>
              <a:off x="7738470" y="157604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8304378" y="165758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8001262" y="168282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8419976" y="1502720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8491240" y="162165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8853275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P4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9064277" y="163574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9545963" y="147679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8975384" y="150218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9683123" y="171620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9384300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310442" y="1003274"/>
            <a:ext cx="4702111" cy="812396"/>
            <a:chOff x="4784243" y="1929876"/>
            <a:chExt cx="6269480" cy="1083195"/>
          </a:xfrm>
        </p:grpSpPr>
        <p:sp>
          <p:nvSpPr>
            <p:cNvPr id="189" name="TextBox 188"/>
            <p:cNvSpPr txBox="1"/>
            <p:nvPr/>
          </p:nvSpPr>
          <p:spPr>
            <a:xfrm>
              <a:off x="10123554" y="2152561"/>
              <a:ext cx="9301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2x4 SI</a:t>
              </a: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C0</a:t>
              </a: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C1</a:t>
              </a: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C2</a:t>
              </a: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C3</a:t>
              </a: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C4</a:t>
              </a: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C5</a:t>
              </a: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C6</a:t>
              </a:r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C7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397640" y="2612962"/>
              <a:ext cx="114390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8352428" y="2612962"/>
              <a:ext cx="114390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4818507" y="1949619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P0,P1</a:t>
              </a:r>
            </a:p>
          </p:txBody>
        </p:sp>
        <p:sp>
          <p:nvSpPr>
            <p:cNvPr id="201" name="Left-Right Arrow 200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i="0" kern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5071358" y="201208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5702864" y="212590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450191" y="2163903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5186910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6318233" y="201343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6727986" y="213709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6698054" y="201286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6149589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7776394" y="1929876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P2,P3</a:t>
              </a:r>
            </a:p>
          </p:txBody>
        </p:sp>
        <p:sp>
          <p:nvSpPr>
            <p:cNvPr id="226" name="Oval 225"/>
            <p:cNvSpPr/>
            <p:nvPr/>
          </p:nvSpPr>
          <p:spPr>
            <a:xfrm>
              <a:off x="7823082" y="211691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8875596" y="210768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111410" y="2104873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8559886" y="220605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9143819" y="212602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9412042" y="194254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9126046" y="1992465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9755146" y="2164856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4310442" y="1832271"/>
            <a:ext cx="4766231" cy="797589"/>
            <a:chOff x="4784243" y="1949619"/>
            <a:chExt cx="6354974" cy="1063452"/>
          </a:xfrm>
        </p:grpSpPr>
        <p:sp>
          <p:nvSpPr>
            <p:cNvPr id="238" name="TextBox 237"/>
            <p:cNvSpPr txBox="1"/>
            <p:nvPr/>
          </p:nvSpPr>
          <p:spPr>
            <a:xfrm>
              <a:off x="10123554" y="2152562"/>
              <a:ext cx="10156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Century Schoolbook" panose="02040604050505020304"/>
                </a:rPr>
                <a:t>2</a:t>
              </a: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x4 NI</a:t>
              </a:r>
            </a:p>
          </p:txBody>
        </p:sp>
        <p:sp>
          <p:nvSpPr>
            <p:cNvPr id="239" name="Rounded Rectangle 238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C0</a:t>
              </a:r>
            </a:p>
          </p:txBody>
        </p:sp>
        <p:sp>
          <p:nvSpPr>
            <p:cNvPr id="240" name="Rounded Rectangle 239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C1</a:t>
              </a:r>
            </a:p>
          </p:txBody>
        </p:sp>
        <p:sp>
          <p:nvSpPr>
            <p:cNvPr id="241" name="Rounded Rectangle 240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C2</a:t>
              </a:r>
            </a:p>
          </p:txBody>
        </p:sp>
        <p:sp>
          <p:nvSpPr>
            <p:cNvPr id="242" name="Rounded Rectangle 241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C3</a:t>
              </a:r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C4</a:t>
              </a:r>
            </a:p>
          </p:txBody>
        </p:sp>
        <p:sp>
          <p:nvSpPr>
            <p:cNvPr id="244" name="Rounded Rectangle 243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C5</a:t>
              </a: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C6</a:t>
              </a: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C7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397640" y="2612962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8352428" y="2612962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4818507" y="1949619"/>
              <a:ext cx="5110209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P0,P1,P2,P3</a:t>
              </a:r>
            </a:p>
          </p:txBody>
        </p:sp>
        <p:sp>
          <p:nvSpPr>
            <p:cNvPr id="250" name="Left-Right Arrow 249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i="0" kern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5029509" y="214565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5917709" y="207565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5511151" y="2012747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5349532" y="2234061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>
              <a:off x="6185932" y="214577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7744553" y="214574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6810490" y="217162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0" name="Oval 259"/>
            <p:cNvSpPr/>
            <p:nvPr/>
          </p:nvSpPr>
          <p:spPr>
            <a:xfrm>
              <a:off x="6505955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7987396" y="212590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>
              <a:off x="8632537" y="201657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4" name="Oval 263"/>
            <p:cNvSpPr/>
            <p:nvPr/>
          </p:nvSpPr>
          <p:spPr>
            <a:xfrm>
              <a:off x="7898503" y="19923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5" name="Oval 264"/>
            <p:cNvSpPr/>
            <p:nvPr/>
          </p:nvSpPr>
          <p:spPr>
            <a:xfrm>
              <a:off x="8469038" y="1993004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7" name="Oval 266"/>
            <p:cNvSpPr/>
            <p:nvPr/>
          </p:nvSpPr>
          <p:spPr>
            <a:xfrm>
              <a:off x="9064004" y="215331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8" name="Oval 267"/>
            <p:cNvSpPr/>
            <p:nvPr/>
          </p:nvSpPr>
          <p:spPr>
            <a:xfrm>
              <a:off x="9685873" y="208612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69" name="Oval 268"/>
            <p:cNvSpPr/>
            <p:nvPr/>
          </p:nvSpPr>
          <p:spPr>
            <a:xfrm>
              <a:off x="8912836" y="208378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>
              <a:off x="9655941" y="1993125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320669" y="3571755"/>
            <a:ext cx="4772643" cy="797680"/>
            <a:chOff x="4690053" y="1439592"/>
            <a:chExt cx="6363523" cy="1063572"/>
          </a:xfrm>
        </p:grpSpPr>
        <p:sp>
          <p:nvSpPr>
            <p:cNvPr id="273" name="TextBox 272"/>
            <p:cNvSpPr txBox="1"/>
            <p:nvPr/>
          </p:nvSpPr>
          <p:spPr>
            <a:xfrm>
              <a:off x="10029364" y="1642656"/>
              <a:ext cx="10242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2x4 CE</a:t>
              </a:r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4690053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C0</a:t>
              </a:r>
            </a:p>
          </p:txBody>
        </p:sp>
        <p:sp>
          <p:nvSpPr>
            <p:cNvPr id="275" name="Rounded Rectangle 274"/>
            <p:cNvSpPr/>
            <p:nvPr/>
          </p:nvSpPr>
          <p:spPr>
            <a:xfrm>
              <a:off x="5276911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C1</a:t>
              </a:r>
            </a:p>
          </p:txBody>
        </p:sp>
        <p:sp>
          <p:nvSpPr>
            <p:cNvPr id="276" name="Rounded Rectangle 275"/>
            <p:cNvSpPr/>
            <p:nvPr/>
          </p:nvSpPr>
          <p:spPr>
            <a:xfrm>
              <a:off x="5863769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C2</a:t>
              </a:r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6450627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C3</a:t>
              </a:r>
            </a:p>
          </p:txBody>
        </p:sp>
        <p:sp>
          <p:nvSpPr>
            <p:cNvPr id="278" name="Rounded Rectangle 277"/>
            <p:cNvSpPr/>
            <p:nvPr/>
          </p:nvSpPr>
          <p:spPr>
            <a:xfrm>
              <a:off x="76478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C4</a:t>
              </a:r>
            </a:p>
          </p:txBody>
        </p:sp>
        <p:sp>
          <p:nvSpPr>
            <p:cNvPr id="279" name="Rounded Rectangle 278"/>
            <p:cNvSpPr/>
            <p:nvPr/>
          </p:nvSpPr>
          <p:spPr>
            <a:xfrm>
              <a:off x="8234754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C5</a:t>
              </a:r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8821612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C6</a:t>
              </a:r>
            </a:p>
          </p:txBody>
        </p:sp>
        <p:sp>
          <p:nvSpPr>
            <p:cNvPr id="281" name="Rounded Rectangle 280"/>
            <p:cNvSpPr/>
            <p:nvPr/>
          </p:nvSpPr>
          <p:spPr>
            <a:xfrm>
              <a:off x="9420996" y="1699717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C7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5303450" y="2103054"/>
              <a:ext cx="114390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8258238" y="2103055"/>
              <a:ext cx="114390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284" name="Rounded Rectangle 283"/>
            <p:cNvSpPr/>
            <p:nvPr/>
          </p:nvSpPr>
          <p:spPr>
            <a:xfrm>
              <a:off x="4724317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P0</a:t>
              </a:r>
            </a:p>
          </p:txBody>
        </p:sp>
        <p:sp>
          <p:nvSpPr>
            <p:cNvPr id="285" name="Left-Right Arrow 284"/>
            <p:cNvSpPr/>
            <p:nvPr/>
          </p:nvSpPr>
          <p:spPr>
            <a:xfrm>
              <a:off x="6971056" y="1853161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i="0" kern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86" name="Oval 285"/>
            <p:cNvSpPr/>
            <p:nvPr/>
          </p:nvSpPr>
          <p:spPr>
            <a:xfrm>
              <a:off x="4935319" y="177798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87" name="Oval 286"/>
            <p:cNvSpPr/>
            <p:nvPr/>
          </p:nvSpPr>
          <p:spPr>
            <a:xfrm>
              <a:off x="5477373" y="17693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88" name="Oval 287"/>
            <p:cNvSpPr/>
            <p:nvPr/>
          </p:nvSpPr>
          <p:spPr>
            <a:xfrm>
              <a:off x="4846426" y="150218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89" name="Oval 288"/>
            <p:cNvSpPr/>
            <p:nvPr/>
          </p:nvSpPr>
          <p:spPr>
            <a:xfrm>
              <a:off x="5447441" y="150284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0" name="Oval 289"/>
            <p:cNvSpPr/>
            <p:nvPr/>
          </p:nvSpPr>
          <p:spPr>
            <a:xfrm>
              <a:off x="5255342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1" name="Rounded Rectangle 290"/>
            <p:cNvSpPr/>
            <p:nvPr/>
          </p:nvSpPr>
          <p:spPr>
            <a:xfrm>
              <a:off x="5880740" y="1439834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P1</a:t>
              </a:r>
            </a:p>
          </p:txBody>
        </p:sp>
        <p:sp>
          <p:nvSpPr>
            <p:cNvPr id="292" name="Oval 291"/>
            <p:cNvSpPr/>
            <p:nvPr/>
          </p:nvSpPr>
          <p:spPr>
            <a:xfrm>
              <a:off x="6091742" y="17781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6633796" y="1769427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>
              <a:off x="6002849" y="1502302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>
              <a:off x="6603864" y="1502962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6411765" y="1724276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7" name="Rounded Rectangle 296"/>
            <p:cNvSpPr/>
            <p:nvPr/>
          </p:nvSpPr>
          <p:spPr>
            <a:xfrm>
              <a:off x="7696852" y="1439592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P3</a:t>
              </a:r>
            </a:p>
          </p:txBody>
        </p:sp>
        <p:sp>
          <p:nvSpPr>
            <p:cNvPr id="298" name="Oval 297"/>
            <p:cNvSpPr/>
            <p:nvPr/>
          </p:nvSpPr>
          <p:spPr>
            <a:xfrm>
              <a:off x="7907854" y="1777864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8449908" y="176918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7818961" y="1502060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419976" y="1502720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8227877" y="1724034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3" name="Rounded Rectangle 302"/>
            <p:cNvSpPr/>
            <p:nvPr/>
          </p:nvSpPr>
          <p:spPr>
            <a:xfrm>
              <a:off x="8853275" y="1439713"/>
              <a:ext cx="981251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P4</a:t>
              </a:r>
            </a:p>
          </p:txBody>
        </p:sp>
        <p:sp>
          <p:nvSpPr>
            <p:cNvPr id="304" name="Oval 303"/>
            <p:cNvSpPr/>
            <p:nvPr/>
          </p:nvSpPr>
          <p:spPr>
            <a:xfrm>
              <a:off x="9064277" y="1777985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9606331" y="1769306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6" name="Oval 305"/>
            <p:cNvSpPr/>
            <p:nvPr/>
          </p:nvSpPr>
          <p:spPr>
            <a:xfrm>
              <a:off x="8975384" y="1502181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7" name="Oval 306"/>
            <p:cNvSpPr/>
            <p:nvPr/>
          </p:nvSpPr>
          <p:spPr>
            <a:xfrm>
              <a:off x="9576399" y="1502841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>
              <a:off x="9384300" y="1724155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grpSp>
        <p:nvGrpSpPr>
          <p:cNvPr id="309" name="Group 308"/>
          <p:cNvGrpSpPr/>
          <p:nvPr/>
        </p:nvGrpSpPr>
        <p:grpSpPr>
          <a:xfrm>
            <a:off x="4320669" y="4380354"/>
            <a:ext cx="4756613" cy="812396"/>
            <a:chOff x="4784243" y="1929876"/>
            <a:chExt cx="6342150" cy="1083195"/>
          </a:xfrm>
        </p:grpSpPr>
        <p:sp>
          <p:nvSpPr>
            <p:cNvPr id="310" name="TextBox 309"/>
            <p:cNvSpPr txBox="1"/>
            <p:nvPr/>
          </p:nvSpPr>
          <p:spPr>
            <a:xfrm>
              <a:off x="10123554" y="2152561"/>
              <a:ext cx="10028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2x4 SE</a:t>
              </a:r>
            </a:p>
          </p:txBody>
        </p:sp>
        <p:sp>
          <p:nvSpPr>
            <p:cNvPr id="311" name="Rounded Rectangle 310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C0</a:t>
              </a:r>
            </a:p>
          </p:txBody>
        </p:sp>
        <p:sp>
          <p:nvSpPr>
            <p:cNvPr id="312" name="Rounded Rectangle 311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C1</a:t>
              </a:r>
            </a:p>
          </p:txBody>
        </p:sp>
        <p:sp>
          <p:nvSpPr>
            <p:cNvPr id="313" name="Rounded Rectangle 312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C2</a:t>
              </a:r>
            </a:p>
          </p:txBody>
        </p:sp>
        <p:sp>
          <p:nvSpPr>
            <p:cNvPr id="314" name="Rounded Rectangle 313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C3</a:t>
              </a:r>
            </a:p>
          </p:txBody>
        </p:sp>
        <p:sp>
          <p:nvSpPr>
            <p:cNvPr id="315" name="Rounded Rectangle 314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C4</a:t>
              </a:r>
            </a:p>
          </p:txBody>
        </p:sp>
        <p:sp>
          <p:nvSpPr>
            <p:cNvPr id="316" name="Rounded Rectangle 315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C5</a:t>
              </a:r>
            </a:p>
          </p:txBody>
        </p:sp>
        <p:sp>
          <p:nvSpPr>
            <p:cNvPr id="317" name="Rounded Rectangle 316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C6</a:t>
              </a:r>
            </a:p>
          </p:txBody>
        </p:sp>
        <p:sp>
          <p:nvSpPr>
            <p:cNvPr id="318" name="Rounded Rectangle 317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C7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397640" y="2612962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8352428" y="2612962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321" name="Rounded Rectangle 320"/>
            <p:cNvSpPr/>
            <p:nvPr/>
          </p:nvSpPr>
          <p:spPr>
            <a:xfrm>
              <a:off x="4818507" y="1949619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P0,P1</a:t>
              </a:r>
            </a:p>
          </p:txBody>
        </p:sp>
        <p:sp>
          <p:nvSpPr>
            <p:cNvPr id="322" name="Left-Right Arrow 321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i="0" kern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5029509" y="226757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5571563" y="225889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6" name="Oval 325"/>
            <p:cNvSpPr/>
            <p:nvPr/>
          </p:nvSpPr>
          <p:spPr>
            <a:xfrm>
              <a:off x="5511151" y="2012747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5349532" y="2234061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6185932" y="226769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29" name="Oval 328"/>
            <p:cNvSpPr/>
            <p:nvPr/>
          </p:nvSpPr>
          <p:spPr>
            <a:xfrm>
              <a:off x="6727986" y="225901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1" name="Oval 330"/>
            <p:cNvSpPr/>
            <p:nvPr/>
          </p:nvSpPr>
          <p:spPr>
            <a:xfrm>
              <a:off x="6698054" y="201286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6505955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3" name="Rounded Rectangle 332"/>
            <p:cNvSpPr/>
            <p:nvPr/>
          </p:nvSpPr>
          <p:spPr>
            <a:xfrm>
              <a:off x="7776394" y="1929876"/>
              <a:ext cx="2155877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P2,P3</a:t>
              </a:r>
            </a:p>
          </p:txBody>
        </p:sp>
        <p:sp>
          <p:nvSpPr>
            <p:cNvPr id="334" name="Oval 333"/>
            <p:cNvSpPr/>
            <p:nvPr/>
          </p:nvSpPr>
          <p:spPr>
            <a:xfrm>
              <a:off x="7987396" y="224782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8529450" y="223914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7898503" y="19923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>
              <a:off x="8469038" y="1993004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>
              <a:off x="9143819" y="224794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>
              <a:off x="9685873" y="2239270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>
              <a:off x="9126046" y="1992465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>
              <a:off x="9655941" y="1993125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4323549" y="5166802"/>
            <a:ext cx="4820732" cy="797589"/>
            <a:chOff x="4784243" y="1949619"/>
            <a:chExt cx="6427643" cy="1063452"/>
          </a:xfrm>
        </p:grpSpPr>
        <p:sp>
          <p:nvSpPr>
            <p:cNvPr id="345" name="TextBox 344"/>
            <p:cNvSpPr txBox="1"/>
            <p:nvPr/>
          </p:nvSpPr>
          <p:spPr>
            <a:xfrm>
              <a:off x="10123554" y="2152562"/>
              <a:ext cx="108833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Century Schoolbook" panose="02040604050505020304"/>
                </a:rPr>
                <a:t>2</a:t>
              </a: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x4 NE</a:t>
              </a:r>
            </a:p>
          </p:txBody>
        </p:sp>
        <p:sp>
          <p:nvSpPr>
            <p:cNvPr id="346" name="Rounded Rectangle 345"/>
            <p:cNvSpPr/>
            <p:nvPr/>
          </p:nvSpPr>
          <p:spPr>
            <a:xfrm>
              <a:off x="4784243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C0</a:t>
              </a:r>
            </a:p>
          </p:txBody>
        </p:sp>
        <p:sp>
          <p:nvSpPr>
            <p:cNvPr id="347" name="Rounded Rectangle 346"/>
            <p:cNvSpPr/>
            <p:nvPr/>
          </p:nvSpPr>
          <p:spPr>
            <a:xfrm>
              <a:off x="5371101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C1</a:t>
              </a:r>
            </a:p>
          </p:txBody>
        </p:sp>
        <p:sp>
          <p:nvSpPr>
            <p:cNvPr id="348" name="Rounded Rectangle 347"/>
            <p:cNvSpPr/>
            <p:nvPr/>
          </p:nvSpPr>
          <p:spPr>
            <a:xfrm>
              <a:off x="5957959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C2</a:t>
              </a:r>
            </a:p>
          </p:txBody>
        </p:sp>
        <p:sp>
          <p:nvSpPr>
            <p:cNvPr id="349" name="Rounded Rectangle 348"/>
            <p:cNvSpPr/>
            <p:nvPr/>
          </p:nvSpPr>
          <p:spPr>
            <a:xfrm>
              <a:off x="6544817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C3</a:t>
              </a: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77420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C4</a:t>
              </a: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8328944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C5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8915802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C6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9515186" y="2209623"/>
              <a:ext cx="457200" cy="457200"/>
            </a:xfrm>
            <a:prstGeom prst="roundRect">
              <a:avLst/>
            </a:prstGeom>
            <a:solidFill>
              <a:srgbClr val="6F6F74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b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FFFFFF"/>
                  </a:solidFill>
                  <a:latin typeface="Century Schoolbook" panose="02040604050505020304"/>
                  <a:ea typeface="+mn-ea"/>
                </a:rPr>
                <a:t>C7</a:t>
              </a: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5397640" y="2612962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0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8352429" y="2612962"/>
              <a:ext cx="11439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i="0" kern="0" dirty="0">
                  <a:solidFill>
                    <a:srgbClr val="000000"/>
                  </a:solidFill>
                  <a:latin typeface="Century Schoolbook" panose="02040604050505020304"/>
                </a:rPr>
                <a:t>Socket 1</a:t>
              </a:r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4818507" y="1949619"/>
              <a:ext cx="5110209" cy="445039"/>
            </a:xfrm>
            <a:prstGeom prst="roundRect">
              <a:avLst/>
            </a:prstGeom>
            <a:solidFill>
              <a:srgbClr val="92D05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tIns="0" rIns="0" rtlCol="0" anchor="t" anchorCtr="0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i="0" kern="0" dirty="0">
                  <a:latin typeface="Century Schoolbook" panose="02040604050505020304"/>
                  <a:ea typeface="+mn-ea"/>
                </a:rPr>
                <a:t>P0,P1,P2,P3</a:t>
              </a:r>
            </a:p>
          </p:txBody>
        </p:sp>
        <p:sp>
          <p:nvSpPr>
            <p:cNvPr id="357" name="Left-Right Arrow 356"/>
            <p:cNvSpPr/>
            <p:nvPr/>
          </p:nvSpPr>
          <p:spPr>
            <a:xfrm>
              <a:off x="7065246" y="2363067"/>
              <a:ext cx="613610" cy="249894"/>
            </a:xfrm>
            <a:prstGeom prst="leftRightArrow">
              <a:avLst/>
            </a:prstGeom>
            <a:solidFill>
              <a:srgbClr val="B9A489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i="0" kern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>
              <a:off x="5029509" y="2277731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>
              <a:off x="5571563" y="226905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>
              <a:off x="4940616" y="2012087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>
              <a:off x="5511151" y="2012747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>
              <a:off x="5349532" y="2234061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>
              <a:off x="6185932" y="2277852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>
              <a:off x="6727986" y="2269173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5" name="Oval 364"/>
            <p:cNvSpPr/>
            <p:nvPr/>
          </p:nvSpPr>
          <p:spPr>
            <a:xfrm>
              <a:off x="6168159" y="2012208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6" name="Oval 365"/>
            <p:cNvSpPr/>
            <p:nvPr/>
          </p:nvSpPr>
          <p:spPr>
            <a:xfrm>
              <a:off x="6698054" y="2012868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7" name="Oval 366"/>
            <p:cNvSpPr/>
            <p:nvPr/>
          </p:nvSpPr>
          <p:spPr>
            <a:xfrm>
              <a:off x="6505955" y="2234182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8" name="Oval 367"/>
            <p:cNvSpPr/>
            <p:nvPr/>
          </p:nvSpPr>
          <p:spPr>
            <a:xfrm>
              <a:off x="7987396" y="2257988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69" name="Oval 368"/>
            <p:cNvSpPr/>
            <p:nvPr/>
          </p:nvSpPr>
          <p:spPr>
            <a:xfrm>
              <a:off x="8529450" y="224930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0" name="Oval 369"/>
            <p:cNvSpPr/>
            <p:nvPr/>
          </p:nvSpPr>
          <p:spPr>
            <a:xfrm>
              <a:off x="7898503" y="1992344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1" name="Oval 370"/>
            <p:cNvSpPr/>
            <p:nvPr/>
          </p:nvSpPr>
          <p:spPr>
            <a:xfrm>
              <a:off x="8469038" y="1993004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2" name="Oval 371"/>
            <p:cNvSpPr/>
            <p:nvPr/>
          </p:nvSpPr>
          <p:spPr>
            <a:xfrm>
              <a:off x="8307419" y="2214318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3" name="Oval 372"/>
            <p:cNvSpPr/>
            <p:nvPr/>
          </p:nvSpPr>
          <p:spPr>
            <a:xfrm>
              <a:off x="9143819" y="2258109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4" name="Oval 373"/>
            <p:cNvSpPr/>
            <p:nvPr/>
          </p:nvSpPr>
          <p:spPr>
            <a:xfrm>
              <a:off x="9685873" y="2249430"/>
              <a:ext cx="182880" cy="18288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5" name="Oval 374"/>
            <p:cNvSpPr/>
            <p:nvPr/>
          </p:nvSpPr>
          <p:spPr>
            <a:xfrm>
              <a:off x="9126046" y="1992465"/>
              <a:ext cx="91440" cy="9144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6" name="Oval 375"/>
            <p:cNvSpPr/>
            <p:nvPr/>
          </p:nvSpPr>
          <p:spPr>
            <a:xfrm>
              <a:off x="9655941" y="1993125"/>
              <a:ext cx="91440" cy="91440"/>
            </a:xfrm>
            <a:prstGeom prst="ellipse">
              <a:avLst/>
            </a:prstGeom>
            <a:solidFill>
              <a:srgbClr val="7030A0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377" name="Oval 376"/>
            <p:cNvSpPr/>
            <p:nvPr/>
          </p:nvSpPr>
          <p:spPr>
            <a:xfrm>
              <a:off x="9463842" y="2214439"/>
              <a:ext cx="91440" cy="91440"/>
            </a:xfrm>
            <a:prstGeom prst="ellipse">
              <a:avLst/>
            </a:prstGeom>
            <a:solidFill>
              <a:schemeClr val="tx1"/>
            </a:solidFill>
            <a:ln w="1397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cxnSp>
        <p:nvCxnSpPr>
          <p:cNvPr id="381" name="Straight Connector 380"/>
          <p:cNvCxnSpPr/>
          <p:nvPr/>
        </p:nvCxnSpPr>
        <p:spPr>
          <a:xfrm>
            <a:off x="3632470" y="3355638"/>
            <a:ext cx="539031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3" name="Oval 222"/>
          <p:cNvSpPr/>
          <p:nvPr/>
        </p:nvSpPr>
        <p:spPr>
          <a:xfrm>
            <a:off x="173713" y="4561254"/>
            <a:ext cx="137160" cy="137160"/>
          </a:xfrm>
          <a:prstGeom prst="ellipse">
            <a:avLst/>
          </a:prstGeom>
          <a:solidFill>
            <a:srgbClr val="00B0F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i="0" kern="0" dirty="0">
              <a:solidFill>
                <a:srgbClr val="FFFFFF"/>
              </a:solidFill>
              <a:latin typeface="Century Schoolbook" panose="02040604050505020304"/>
              <a:ea typeface="+mn-ea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133642" y="4825308"/>
            <a:ext cx="68580" cy="68580"/>
          </a:xfrm>
          <a:prstGeom prst="ellipse">
            <a:avLst/>
          </a:prstGeom>
          <a:solidFill>
            <a:srgbClr val="FF0000"/>
          </a:solidFill>
          <a:ln w="1397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i="0" kern="0" dirty="0">
              <a:solidFill>
                <a:srgbClr val="FFFFFF"/>
              </a:solidFill>
              <a:latin typeface="Century Schoolbook" panose="02040604050505020304"/>
              <a:ea typeface="+mn-ea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54873" y="4840969"/>
            <a:ext cx="68580" cy="68580"/>
          </a:xfrm>
          <a:prstGeom prst="ellipse">
            <a:avLst/>
          </a:prstGeom>
          <a:solidFill>
            <a:srgbClr val="7030A0"/>
          </a:solidFill>
          <a:ln w="1397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i="0" kern="0" dirty="0">
              <a:solidFill>
                <a:srgbClr val="FFFFFF"/>
              </a:solidFill>
              <a:latin typeface="Century Schoolbook" panose="02040604050505020304"/>
              <a:ea typeface="+mn-ea"/>
            </a:endParaRPr>
          </a:p>
        </p:txBody>
      </p:sp>
      <p:sp>
        <p:nvSpPr>
          <p:cNvPr id="380" name="Oval 379"/>
          <p:cNvSpPr/>
          <p:nvPr/>
        </p:nvSpPr>
        <p:spPr>
          <a:xfrm>
            <a:off x="220583" y="4935224"/>
            <a:ext cx="68580" cy="68580"/>
          </a:xfrm>
          <a:prstGeom prst="ellipse">
            <a:avLst/>
          </a:prstGeom>
          <a:solidFill>
            <a:schemeClr val="tx1"/>
          </a:solidFill>
          <a:ln w="1397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i="0" kern="0" dirty="0">
              <a:solidFill>
                <a:srgbClr val="FFFFFF"/>
              </a:solidFill>
              <a:latin typeface="Century Schoolbook" panose="02040604050505020304"/>
              <a:ea typeface="+mn-ea"/>
            </a:endParaRPr>
          </a:p>
        </p:txBody>
      </p:sp>
      <p:sp>
        <p:nvSpPr>
          <p:cNvPr id="383" name="Text Box 89"/>
          <p:cNvSpPr txBox="1"/>
          <p:nvPr/>
        </p:nvSpPr>
        <p:spPr>
          <a:xfrm>
            <a:off x="356111" y="4523154"/>
            <a:ext cx="1181679" cy="21336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i="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Worker thread</a:t>
            </a:r>
            <a:endParaRPr lang="en-US" sz="1400" i="0" kern="0" dirty="0">
              <a:solidFill>
                <a:sysClr val="windowText" lastClr="000000"/>
              </a:solidFill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84" name="Text Box 89"/>
          <p:cNvSpPr txBox="1"/>
          <p:nvPr/>
        </p:nvSpPr>
        <p:spPr>
          <a:xfrm>
            <a:off x="344041" y="4781307"/>
            <a:ext cx="1181679" cy="21336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i="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Background thread (GC and </a:t>
            </a:r>
            <a:r>
              <a:rPr lang="en-US" sz="1400" i="0" kern="0" dirty="0" err="1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othe</a:t>
            </a:r>
            <a:r>
              <a:rPr lang="en-US" sz="140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r JVM threads)</a:t>
            </a:r>
            <a:endParaRPr lang="en-US" sz="1400" i="0" kern="0" dirty="0">
              <a:solidFill>
                <a:sysClr val="windowText" lastClr="000000"/>
              </a:solidFill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85" name="Text Box 89"/>
          <p:cNvSpPr txBox="1"/>
          <p:nvPr/>
        </p:nvSpPr>
        <p:spPr>
          <a:xfrm>
            <a:off x="354473" y="5060118"/>
            <a:ext cx="1181679" cy="21336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txBody>
          <a:bodyPr rot="0" spcFirstLastPara="0" vert="horz" wrap="non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i="0" kern="0" dirty="0">
                <a:solidFill>
                  <a:sysClr val="windowText" lastClr="000000"/>
                </a:solidFill>
                <a:ea typeface="Calibri" panose="020F0502020204030204" pitchFamily="34" charset="0"/>
                <a:cs typeface="Iskoola Pota" panose="020B0502040204020203" pitchFamily="34" charset="0"/>
              </a:rPr>
              <a:t>Process</a:t>
            </a:r>
            <a:endParaRPr lang="en-US" sz="1400" i="0" kern="0" dirty="0">
              <a:solidFill>
                <a:sysClr val="windowText" lastClr="000000"/>
              </a:solidFill>
              <a:ea typeface="Calibri" panose="020F050202020403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382" name="Rounded Rectangle 381"/>
          <p:cNvSpPr/>
          <p:nvPr/>
        </p:nvSpPr>
        <p:spPr>
          <a:xfrm>
            <a:off x="128475" y="5085045"/>
            <a:ext cx="227636" cy="163505"/>
          </a:xfrm>
          <a:prstGeom prst="roundRect">
            <a:avLst/>
          </a:prstGeom>
          <a:solidFill>
            <a:srgbClr val="92D050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lIns="0" tIns="0" rIns="0" rtlCol="0" anchor="t" anchorCtr="0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i="0" kern="0" dirty="0">
              <a:latin typeface="Century Schoolbook" panose="02040604050505020304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11548" y="2477908"/>
            <a:ext cx="467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Worker threads </a:t>
            </a:r>
            <a:r>
              <a:rPr lang="en-US" i="0"/>
              <a:t>are free to “roam” over cores/sockets</a:t>
            </a:r>
            <a:endParaRPr lang="en-US" i="0" dirty="0"/>
          </a:p>
        </p:txBody>
      </p:sp>
      <p:sp>
        <p:nvSpPr>
          <p:cNvPr id="386" name="TextBox 385"/>
          <p:cNvSpPr txBox="1"/>
          <p:nvPr/>
        </p:nvSpPr>
        <p:spPr>
          <a:xfrm flipH="1">
            <a:off x="4151879" y="5971947"/>
            <a:ext cx="4679500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0" dirty="0"/>
              <a:t>Worker threads are pinned to a core on each socket</a:t>
            </a:r>
          </a:p>
        </p:txBody>
      </p:sp>
    </p:spTree>
    <p:extLst>
      <p:ext uri="{BB962C8B-B14F-4D97-AF65-F5344CB8AC3E}">
        <p14:creationId xmlns:p14="http://schemas.microsoft.com/office/powerpoint/2010/main" val="1215849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36630</TotalTime>
  <Words>1364</Words>
  <Application>Microsoft Office PowerPoint</Application>
  <PresentationFormat>On-screen Show (4:3)</PresentationFormat>
  <Paragraphs>302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Century Schoolbook</vt:lpstr>
      <vt:lpstr>Franklin Gothic Medium</vt:lpstr>
      <vt:lpstr>Helvetica</vt:lpstr>
      <vt:lpstr>Iskoola Pota</vt:lpstr>
      <vt:lpstr>Times New Roman</vt:lpstr>
      <vt:lpstr>Wingdings</vt:lpstr>
      <vt:lpstr>ThemeSPIDAL</vt:lpstr>
      <vt:lpstr>PowerPoint Presentation</vt:lpstr>
      <vt:lpstr>SPIDAL Java From Saliya Ekanayake, Virginia Tech</vt:lpstr>
      <vt:lpstr>Performance Factors</vt:lpstr>
      <vt:lpstr>PowerPoint Presentation</vt:lpstr>
      <vt:lpstr>Investigating Process and Thread Models</vt:lpstr>
      <vt:lpstr>Threads in Detail</vt:lpstr>
      <vt:lpstr>Threads in Detail</vt:lpstr>
      <vt:lpstr>Affinity in Detail</vt:lpstr>
      <vt:lpstr>Affinity in Detail</vt:lpstr>
      <vt:lpstr>A Quick Peek into Performance </vt:lpstr>
      <vt:lpstr>Performance Sensitivity</vt:lpstr>
      <vt:lpstr>Performance Dependence on Number of Cores inside 24-core node (16 nodes total)</vt:lpstr>
      <vt:lpstr>Java versus C Performance</vt:lpstr>
      <vt:lpstr>Communication Mechanisms</vt:lpstr>
      <vt:lpstr>Communication Mechanisms</vt:lpstr>
      <vt:lpstr>Other Factors: Garbage Collection (GC)</vt:lpstr>
      <vt:lpstr>Other Factors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692</cp:revision>
  <cp:lastPrinted>2009-05-27T19:00:23Z</cp:lastPrinted>
  <dcterms:created xsi:type="dcterms:W3CDTF">2011-04-26T20:44:01Z</dcterms:created>
  <dcterms:modified xsi:type="dcterms:W3CDTF">2017-02-13T16:10:20Z</dcterms:modified>
</cp:coreProperties>
</file>