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49" r:id="rId1"/>
  </p:sldMasterIdLst>
  <p:notesMasterIdLst>
    <p:notesMasterId r:id="rId63"/>
  </p:notesMasterIdLst>
  <p:sldIdLst>
    <p:sldId id="643" r:id="rId2"/>
    <p:sldId id="644" r:id="rId3"/>
    <p:sldId id="704" r:id="rId4"/>
    <p:sldId id="645" r:id="rId5"/>
    <p:sldId id="646" r:id="rId6"/>
    <p:sldId id="647" r:id="rId7"/>
    <p:sldId id="648" r:id="rId8"/>
    <p:sldId id="649" r:id="rId9"/>
    <p:sldId id="651" r:id="rId10"/>
    <p:sldId id="652" r:id="rId11"/>
    <p:sldId id="696" r:id="rId12"/>
    <p:sldId id="702" r:id="rId13"/>
    <p:sldId id="703" r:id="rId14"/>
    <p:sldId id="697" r:id="rId15"/>
    <p:sldId id="698" r:id="rId16"/>
    <p:sldId id="701" r:id="rId17"/>
    <p:sldId id="700" r:id="rId18"/>
    <p:sldId id="699" r:id="rId19"/>
    <p:sldId id="653" r:id="rId20"/>
    <p:sldId id="654" r:id="rId21"/>
    <p:sldId id="669" r:id="rId22"/>
    <p:sldId id="670" r:id="rId23"/>
    <p:sldId id="672" r:id="rId24"/>
    <p:sldId id="673" r:id="rId25"/>
    <p:sldId id="674" r:id="rId26"/>
    <p:sldId id="683" r:id="rId27"/>
    <p:sldId id="693" r:id="rId28"/>
    <p:sldId id="675" r:id="rId29"/>
    <p:sldId id="676" r:id="rId30"/>
    <p:sldId id="685" r:id="rId31"/>
    <p:sldId id="686" r:id="rId32"/>
    <p:sldId id="687" r:id="rId33"/>
    <p:sldId id="688" r:id="rId34"/>
    <p:sldId id="689" r:id="rId35"/>
    <p:sldId id="690" r:id="rId36"/>
    <p:sldId id="691" r:id="rId37"/>
    <p:sldId id="692" r:id="rId38"/>
    <p:sldId id="668" r:id="rId39"/>
    <p:sldId id="633" r:id="rId40"/>
    <p:sldId id="637" r:id="rId41"/>
    <p:sldId id="638" r:id="rId42"/>
    <p:sldId id="639" r:id="rId43"/>
    <p:sldId id="640" r:id="rId44"/>
    <p:sldId id="642" r:id="rId45"/>
    <p:sldId id="655" r:id="rId46"/>
    <p:sldId id="657" r:id="rId47"/>
    <p:sldId id="658" r:id="rId48"/>
    <p:sldId id="659" r:id="rId49"/>
    <p:sldId id="660" r:id="rId50"/>
    <p:sldId id="661" r:id="rId51"/>
    <p:sldId id="663" r:id="rId52"/>
    <p:sldId id="664" r:id="rId53"/>
    <p:sldId id="665" r:id="rId54"/>
    <p:sldId id="666" r:id="rId55"/>
    <p:sldId id="695" r:id="rId56"/>
    <p:sldId id="705" r:id="rId57"/>
    <p:sldId id="706" r:id="rId58"/>
    <p:sldId id="708" r:id="rId59"/>
    <p:sldId id="707" r:id="rId60"/>
    <p:sldId id="694" r:id="rId61"/>
    <p:sldId id="667" r:id="rId62"/>
  </p:sldIdLst>
  <p:sldSz cx="12192000" cy="6858000"/>
  <p:notesSz cx="6858000" cy="9144000"/>
  <p:custDataLst>
    <p:tags r:id="rId6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 userDrawn="1">
          <p15:clr>
            <a:srgbClr val="A4A3A4"/>
          </p15:clr>
        </p15:guide>
        <p15:guide id="2" pos="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4F"/>
    <a:srgbClr val="7030A0"/>
    <a:srgbClr val="5899D5"/>
    <a:srgbClr val="F9C545"/>
    <a:srgbClr val="EE7D31"/>
    <a:srgbClr val="B30838"/>
    <a:srgbClr val="D6A300"/>
    <a:srgbClr val="0083E6"/>
    <a:srgbClr val="0033CC"/>
    <a:srgbClr val="F8F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0" autoAdjust="0"/>
    <p:restoredTop sz="94667"/>
  </p:normalViewPr>
  <p:slideViewPr>
    <p:cSldViewPr>
      <p:cViewPr varScale="1">
        <p:scale>
          <a:sx n="64" d="100"/>
          <a:sy n="64" d="100"/>
        </p:scale>
        <p:origin x="590" y="67"/>
      </p:cViewPr>
      <p:guideLst>
        <p:guide orient="horz" pos="656"/>
        <p:guide pos="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63723C24-93D1-4A66-9504-E6BD833B1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487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Note. 400K LRT-FJ CE could NOT be done due to</a:t>
            </a:r>
            <a:r>
              <a:rPr lang="en-US" baseline="0" dirty="0"/>
              <a:t> reaching memory limits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804DD-E327-412A-BEC9-AE4F0CAF37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5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fld id="{BF5851CB-82FA-415F-BEA0-1FB8CA8D59CB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2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56602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66893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77185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87476" indent="-205146" defTabSz="41029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D5D0003C-1ED3-4FA4-B50A-C2711DE5819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1"/>
              <a:t>10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1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6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723C24-93D1-4A66-9504-E6BD833B167B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355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Note.</a:t>
            </a:r>
            <a:r>
              <a:rPr lang="en-US" baseline="0" dirty="0"/>
              <a:t> Linear increase in communication time when going from 100k to 200k with shared memory communication.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804DD-E327-412A-BEC9-AE4F0CAF37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78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Note. 400K LRT-FJ CE could NOT be done due to</a:t>
            </a:r>
            <a:r>
              <a:rPr lang="en-US" baseline="0" dirty="0"/>
              <a:t> reaching memory limits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804DD-E327-412A-BEC9-AE4F0CAF37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5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59477-5B56-422E-9227-6D3206DD8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33" y="6231467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9000" y="6301582"/>
            <a:ext cx="875695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66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501" y="1143001"/>
            <a:ext cx="10515600" cy="2852737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501" y="39957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6A9425-7F29-4088-986D-694FBEFD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301582"/>
            <a:ext cx="875695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2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0388"/>
            <a:ext cx="12090400" cy="5173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68221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16AB2-2839-4CA4-8794-FD26D106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301582"/>
            <a:ext cx="875695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4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C3F97B7-DC4C-446A-B379-8CB8A104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301582"/>
            <a:ext cx="875695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3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68221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8BC6C5-DF22-4860-8530-FCCCBD50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00" y="6301582"/>
            <a:ext cx="875695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4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82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4" y="1"/>
            <a:ext cx="11322422" cy="10219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0235"/>
            <a:ext cx="10515600" cy="45988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4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1412" y="0"/>
            <a:ext cx="12192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682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36675"/>
            <a:ext cx="12090400" cy="429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2084A-F35F-491E-83F1-B86BF4832F5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9" y="6233916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1E480DE-748A-4FC1-83E1-F4053ACFA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403094"/>
            <a:ext cx="875695" cy="293913"/>
          </a:xfrm>
          <a:prstGeom prst="rect">
            <a:avLst/>
          </a:prstGeom>
        </p:spPr>
        <p:txBody>
          <a:bodyPr anchor="ctr"/>
          <a:lstStyle>
            <a:lvl1pPr>
              <a:defRPr sz="2000" b="0">
                <a:solidFill>
                  <a:schemeClr val="bg2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3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 i="0" u="none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grammars.grlmc.com/BigDat2018/" TargetMode="External"/><Relationship Id="rId7" Type="http://schemas.openxmlformats.org/officeDocument/2006/relationships/hyperlink" Target="http://hpc-abds.org/kaleidoscop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pidal.org/" TargetMode="External"/><Relationship Id="rId11" Type="http://schemas.openxmlformats.org/officeDocument/2006/relationships/image" Target="../media/image6.jpg"/><Relationship Id="rId5" Type="http://schemas.openxmlformats.org/officeDocument/2006/relationships/hyperlink" Target="http://www.dsc.soic.indiana.edu/" TargetMode="External"/><Relationship Id="rId10" Type="http://schemas.openxmlformats.org/officeDocument/2006/relationships/image" Target="../media/image5.jpg"/><Relationship Id="rId4" Type="http://schemas.openxmlformats.org/officeDocument/2006/relationships/hyperlink" Target="mailto:gcf@indiana.edu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SC-SPIDAL/Harp" TargetMode="External"/><Relationship Id="rId3" Type="http://schemas.openxmlformats.org/officeDocument/2006/relationships/hyperlink" Target="https://spidal-gw.dsc.soic.indiana.edu/public/resultsets/1273112137" TargetMode="External"/><Relationship Id="rId7" Type="http://schemas.openxmlformats.org/officeDocument/2006/relationships/hyperlink" Target="https://spidal-gw.dsc.soic.indiana.edu/public/resultsets/1678860580" TargetMode="External"/><Relationship Id="rId2" Type="http://schemas.openxmlformats.org/officeDocument/2006/relationships/hyperlink" Target="https://dsc-spidal.github.io/tutorial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pidal-gw.dsc.soic.indiana.edu/public/resultsets/1657429765" TargetMode="External"/><Relationship Id="rId11" Type="http://schemas.openxmlformats.org/officeDocument/2006/relationships/hyperlink" Target="https://www.youtube.com/watch?v=prfPewgMrRQ" TargetMode="External"/><Relationship Id="rId5" Type="http://schemas.openxmlformats.org/officeDocument/2006/relationships/hyperlink" Target="https://spidal-gw.dsc.soic.indiana.edu/public/groupdashboard/Anna_GeneSeq" TargetMode="External"/><Relationship Id="rId10" Type="http://schemas.openxmlformats.org/officeDocument/2006/relationships/hyperlink" Target="https://youtu.be/ZpYFKGYQ1Uk" TargetMode="External"/><Relationship Id="rId4" Type="http://schemas.openxmlformats.org/officeDocument/2006/relationships/hyperlink" Target="https://spidal-gw.dsc.soic.indiana.edu/public/resultsets/1167269857" TargetMode="External"/><Relationship Id="rId9" Type="http://schemas.openxmlformats.org/officeDocument/2006/relationships/hyperlink" Target="https://drive.google.com/open?id=126NLJPTYnjzmzm_iHmv0HrE9v2NKVm--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c-spidal.github.io/tutorials/" TargetMode="External"/><Relationship Id="rId2" Type="http://schemas.openxmlformats.org/officeDocument/2006/relationships/hyperlink" Target="https://youtu.be/ZpYFKGYQ1Uk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spidal-gw.dsc.soic.indiana.edu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spidal-gw.dsc.soic.indiana.edu/public/groupdashboard/Stocks" TargetMode="External"/><Relationship Id="rId3" Type="http://schemas.openxmlformats.org/officeDocument/2006/relationships/hyperlink" Target="https://spidal-gw.dsc.soic.indiana.edu/public/resultsets/668018718" TargetMode="External"/><Relationship Id="rId7" Type="http://schemas.openxmlformats.org/officeDocument/2006/relationships/hyperlink" Target="https://spidal-gw.dsc.soic.indiana.edu/public/resultsets/1657429765" TargetMode="External"/><Relationship Id="rId2" Type="http://schemas.openxmlformats.org/officeDocument/2006/relationships/hyperlink" Target="https://spidal-gw.dsc.soic.indiana.edu/public/resultsets/1273112137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pidal-gw.dsc.soic.indiana.edu/public/resultsets/1678860580" TargetMode="External"/><Relationship Id="rId5" Type="http://schemas.openxmlformats.org/officeDocument/2006/relationships/hyperlink" Target="https://spidal-gw.dsc.soic.indiana.edu/public/groupdashboard/FushengWang" TargetMode="External"/><Relationship Id="rId4" Type="http://schemas.openxmlformats.org/officeDocument/2006/relationships/hyperlink" Target="https://spidal-gw.dsc.soic.indiana.edu/public/resultsets/1167269857" TargetMode="External"/><Relationship Id="rId9" Type="http://schemas.openxmlformats.org/officeDocument/2006/relationships/hyperlink" Target="https://spidal-gw.dsc.soic.indiana.edu/public/timeseriesview/1494305167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0200" y="2946817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4th International Winter School on Big Data</a:t>
            </a: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Timişoara</a:t>
            </a:r>
            <a:r>
              <a:rPr lang="en-US" sz="2000" b="1" i="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, Romania, January 22-26, 2018</a:t>
            </a: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prstClr val="black"/>
                </a:solidFill>
                <a:latin typeface="+mn-lt"/>
                <a:cs typeface="Times New Roman" pitchFamily="18" charset="0"/>
                <a:hlinkClick r:id="rId3"/>
              </a:rPr>
              <a:t>http://grammars.grlmc.com/BigDat2018/</a:t>
            </a:r>
            <a:r>
              <a:rPr lang="en-US" sz="2000" b="1" i="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 </a:t>
            </a: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January 25, 2018</a:t>
            </a:r>
            <a:endParaRPr lang="en-US" sz="2000" i="0" dirty="0">
              <a:solidFill>
                <a:prstClr val="black"/>
              </a:solidFill>
              <a:latin typeface="+mn-lt"/>
              <a:hlinkClick r:id="rId4"/>
            </a:endParaRPr>
          </a:p>
          <a:p>
            <a:pPr lvl="0" algn="ctr" defTabSz="457200">
              <a:spcBef>
                <a:spcPct val="20000"/>
              </a:spcBef>
              <a:defRPr/>
            </a:pPr>
            <a:r>
              <a:rPr lang="en-US" sz="2000" b="1" i="0" dirty="0">
                <a:solidFill>
                  <a:prstClr val="black"/>
                </a:solidFill>
                <a:cs typeface="Times New Roman" pitchFamily="18" charset="0"/>
              </a:rPr>
              <a:t>Geoffrey Fox </a:t>
            </a:r>
            <a:r>
              <a:rPr lang="en-US" sz="2000" i="0" dirty="0">
                <a:solidFill>
                  <a:prstClr val="black"/>
                </a:solidFill>
                <a:latin typeface="Arial"/>
                <a:hlinkClick r:id="" action="ppaction://noaction"/>
              </a:rPr>
              <a:t>gcf@indiana.edu</a:t>
            </a:r>
            <a:r>
              <a:rPr lang="en-US" sz="2000" i="0" dirty="0">
                <a:solidFill>
                  <a:prstClr val="black"/>
                </a:solidFill>
                <a:latin typeface="Arial"/>
              </a:rPr>
              <a:t>            </a:t>
            </a: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800" i="0" dirty="0">
                <a:solidFill>
                  <a:prstClr val="black"/>
                </a:solidFill>
                <a:latin typeface="Arial"/>
                <a:hlinkClick r:id="rId5"/>
              </a:rPr>
              <a:t>http://www.dsc.soic.indiana.edu/</a:t>
            </a:r>
            <a:r>
              <a:rPr lang="en-US" sz="1800" i="0" dirty="0">
                <a:solidFill>
                  <a:prstClr val="black"/>
                </a:solidFill>
                <a:latin typeface="Arial"/>
              </a:rPr>
              <a:t>,    </a:t>
            </a:r>
            <a:r>
              <a:rPr lang="en-US" sz="1800" i="0" dirty="0">
                <a:solidFill>
                  <a:prstClr val="black"/>
                </a:solidFill>
                <a:latin typeface="Arial"/>
                <a:hlinkClick r:id="rId6"/>
              </a:rPr>
              <a:t>http://spidal.org/</a:t>
            </a:r>
            <a:r>
              <a:rPr lang="en-US" sz="1800" i="0" dirty="0">
                <a:solidFill>
                  <a:prstClr val="black"/>
                </a:solidFill>
                <a:latin typeface="Arial"/>
              </a:rPr>
              <a:t>    </a:t>
            </a:r>
            <a:r>
              <a:rPr lang="en-US" sz="1800" i="0" dirty="0">
                <a:solidFill>
                  <a:srgbClr val="000000"/>
                </a:solidFill>
                <a:latin typeface="Arial"/>
                <a:hlinkClick r:id="rId7"/>
              </a:rPr>
              <a:t>http://hpc-abds.org/kaleidoscope/</a:t>
            </a:r>
            <a:r>
              <a:rPr lang="en-US" sz="1800" i="0" dirty="0">
                <a:solidFill>
                  <a:srgbClr val="000000"/>
                </a:solidFill>
                <a:latin typeface="Arial"/>
              </a:rPr>
              <a:t> </a:t>
            </a:r>
            <a:endParaRPr lang="en-US" sz="1900" i="0" dirty="0">
              <a:solidFill>
                <a:prstClr val="black"/>
              </a:solidFill>
              <a:latin typeface="Arial"/>
            </a:endParaRP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Department of Intelligent Systems Engineering</a:t>
            </a: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School of Informatics and Computing, Digital Science Center</a:t>
            </a:r>
          </a:p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i="0" dirty="0">
                <a:solidFill>
                  <a:prstClr val="black"/>
                </a:solidFill>
                <a:latin typeface="Arial"/>
                <a:cs typeface="Times New Roman" pitchFamily="18" charset="0"/>
              </a:rPr>
              <a:t>Indiana University Bloomington</a:t>
            </a:r>
            <a:endParaRPr lang="en-US" sz="2000" i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34998" y="2362201"/>
            <a:ext cx="9144000" cy="4082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en-US" b="1" i="0" kern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19400" y="1086630"/>
            <a:ext cx="6324600" cy="715973"/>
          </a:xfrm>
          <a:noFill/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SPIDAL Library and </a:t>
            </a:r>
            <a:r>
              <a:rPr lang="en-US" sz="4000" dirty="0" err="1">
                <a:solidFill>
                  <a:schemeClr val="tx1"/>
                </a:solidFill>
              </a:rPr>
              <a:t>WebPlotViz</a:t>
            </a:r>
            <a:r>
              <a:rPr lang="en-US" sz="4000" dirty="0">
                <a:solidFill>
                  <a:schemeClr val="tx1"/>
                </a:solidFill>
              </a:rPr>
              <a:t> web Visualization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E06E0-A46A-4A7B-8D00-310F63708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653" y="3218522"/>
            <a:ext cx="2438198" cy="1469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BD92B7-D1F2-4266-AEAD-750D8EC48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480"/>
            <a:ext cx="3384256" cy="1901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F084C-A2E6-4088-92CD-CF82D409B4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8" y="418726"/>
            <a:ext cx="2857500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7CDEAB-E348-46C1-B97A-1464655F98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622" y="137627"/>
            <a:ext cx="1905000" cy="293370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C43C823-281A-47A8-8AF4-AAAC8218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7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139720-F21F-45CE-A0CD-6B0621B4EFDC}"/>
              </a:ext>
            </a:extLst>
          </p:cNvPr>
          <p:cNvGrpSpPr/>
          <p:nvPr/>
        </p:nvGrpSpPr>
        <p:grpSpPr>
          <a:xfrm>
            <a:off x="4458" y="758142"/>
            <a:ext cx="12200917" cy="6099858"/>
            <a:chOff x="0" y="166338"/>
            <a:chExt cx="12200917" cy="6099858"/>
          </a:xfrm>
        </p:grpSpPr>
        <p:pic>
          <p:nvPicPr>
            <p:cNvPr id="276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" y="166338"/>
              <a:ext cx="12192000" cy="6098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0" y="5804531"/>
              <a:ext cx="8991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If d a distance, so is f(d) for any monotonic f. Optimize choice of f</a:t>
              </a:r>
            </a:p>
          </p:txBody>
        </p:sp>
      </p:grp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3375" y="131437"/>
            <a:ext cx="12165250" cy="717082"/>
          </a:xfrm>
        </p:spPr>
        <p:txBody>
          <a:bodyPr vert="horz" wrap="square" lIns="91440" tIns="35199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  <a:defRPr/>
            </a:pPr>
            <a:r>
              <a:rPr lang="en-US" dirty="0"/>
              <a:t>Heatmap of biology distance (Needleman-Wunsch) vs 3D Euclidean Distances – mapping pretty good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14180-699F-40E3-A6D2-6E27FE36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18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67000" y="-11883"/>
            <a:ext cx="9575243" cy="6858001"/>
            <a:chOff x="0" y="332037"/>
            <a:chExt cx="9144000" cy="65491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5593" t="20383" r="22192" b="19780"/>
            <a:stretch/>
          </p:blipFill>
          <p:spPr>
            <a:xfrm>
              <a:off x="0" y="332037"/>
              <a:ext cx="9144000" cy="6549135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2079321" y="1841475"/>
              <a:ext cx="77244" cy="155307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901696" y="2118986"/>
              <a:ext cx="532524" cy="127556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4338182" y="2862197"/>
              <a:ext cx="2851758" cy="2490591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1023836" y="1333813"/>
              <a:ext cx="3314346" cy="2773679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6163" y="1965261"/>
            <a:ext cx="2630837" cy="24596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Visualization can identify problems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e.g. what were thought to be the same Species are in different locations</a:t>
            </a:r>
          </a:p>
        </p:txBody>
      </p:sp>
    </p:spTree>
    <p:extLst>
      <p:ext uri="{BB962C8B-B14F-4D97-AF65-F5344CB8AC3E}">
        <p14:creationId xmlns:p14="http://schemas.microsoft.com/office/powerpoint/2010/main" val="3251752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A6E0E-60B2-45FA-BC83-3E985E1E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92DD0-E603-420D-AB9F-13172DE7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506" y="0"/>
            <a:ext cx="95934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B128A-2B7A-4E66-B9C1-CB110DE171BD}"/>
              </a:ext>
            </a:extLst>
          </p:cNvPr>
          <p:cNvSpPr txBox="1"/>
          <p:nvPr/>
        </p:nvSpPr>
        <p:spPr>
          <a:xfrm>
            <a:off x="36095" y="381001"/>
            <a:ext cx="25624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compares the 170K clustered Fungi sequences with 286 related Fungi. There is clearly little correspondence explained perhaps by location of 170K – namely Scotland.</a:t>
            </a:r>
          </a:p>
        </p:txBody>
      </p:sp>
    </p:spTree>
    <p:extLst>
      <p:ext uri="{BB962C8B-B14F-4D97-AF65-F5344CB8AC3E}">
        <p14:creationId xmlns:p14="http://schemas.microsoft.com/office/powerpoint/2010/main" val="210989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8B62BC-586B-4366-9828-0B14D02EF6D7}"/>
              </a:ext>
            </a:extLst>
          </p:cNvPr>
          <p:cNvSpPr/>
          <p:nvPr/>
        </p:nvSpPr>
        <p:spPr bwMode="auto">
          <a:xfrm>
            <a:off x="36095" y="2514600"/>
            <a:ext cx="4148221" cy="2057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A6E0E-60B2-45FA-BC83-3E985E1E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B128A-2B7A-4E66-B9C1-CB110DE171BD}"/>
              </a:ext>
            </a:extLst>
          </p:cNvPr>
          <p:cNvSpPr txBox="1"/>
          <p:nvPr/>
        </p:nvSpPr>
        <p:spPr>
          <a:xfrm>
            <a:off x="36095" y="152400"/>
            <a:ext cx="41482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compares the 170K clustered Fungi sequences with 286 related Fungi, with the 170K replaced by centers of the 211 clusters discovered.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The 286 previous Fungi</a:t>
            </a:r>
          </a:p>
          <a:p>
            <a:r>
              <a:rPr lang="en-US" dirty="0">
                <a:solidFill>
                  <a:srgbClr val="C00000"/>
                </a:solidFill>
              </a:rPr>
              <a:t> The 124 large clusters with &gt;200 members</a:t>
            </a:r>
          </a:p>
          <a:p>
            <a:r>
              <a:rPr lang="en-US" dirty="0">
                <a:solidFill>
                  <a:srgbClr val="FFFF00"/>
                </a:solidFill>
              </a:rPr>
              <a:t>The 87 small clusters with    &lt; 200 members</a:t>
            </a:r>
            <a:endParaRPr lang="en-US" dirty="0"/>
          </a:p>
          <a:p>
            <a:r>
              <a:rPr lang="en-US" dirty="0"/>
              <a:t> There is again little correspondence. This is clearest when image rotated to look for correlations.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A8598-7443-4323-92AC-FFCFCC68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16" y="0"/>
            <a:ext cx="8027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0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0388"/>
            <a:ext cx="12090400" cy="547801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mbria"/>
              </a:rPr>
              <a:t>Take a set of sequences mapped to </a:t>
            </a:r>
            <a:r>
              <a:rPr lang="en-US" sz="2800" dirty="0" err="1">
                <a:latin typeface="Calibri" panose="020F0502020204030204" pitchFamily="34" charset="0"/>
                <a:cs typeface="Cambria"/>
              </a:rPr>
              <a:t>nD</a:t>
            </a:r>
            <a:r>
              <a:rPr lang="en-US" sz="2800" dirty="0">
                <a:latin typeface="Calibri" panose="020F0502020204030204" pitchFamily="34" charset="0"/>
                <a:cs typeface="Cambria"/>
              </a:rPr>
              <a:t> with MDS (WDA-SMACOF) (n=3 or ~20)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mbria"/>
              </a:rPr>
              <a:t>N=20 captures ~all features of dataset?</a:t>
            </a:r>
          </a:p>
          <a:p>
            <a:r>
              <a:rPr lang="en-US" sz="2800" dirty="0">
                <a:latin typeface="Calibri" panose="020F0502020204030204" pitchFamily="34" charset="0"/>
                <a:cs typeface="Cambria"/>
              </a:rPr>
              <a:t>Consider a phylogenetic tree and use neighbor joining formulae (valid for Euclidean spaces) to calculate distances of nodes to sequences (or later other nodes) starting at bottom of tree</a:t>
            </a:r>
          </a:p>
          <a:p>
            <a:r>
              <a:rPr lang="en-US" sz="2800" dirty="0">
                <a:latin typeface="Calibri" panose="020F0502020204030204" pitchFamily="34" charset="0"/>
              </a:rPr>
              <a:t>Do a new MDS fixing mapping of sequences noting that sequences + nodes have defined distances</a:t>
            </a:r>
          </a:p>
          <a:p>
            <a:r>
              <a:rPr lang="en-US" sz="2800" dirty="0">
                <a:latin typeface="Calibri" panose="020F0502020204030204" pitchFamily="34" charset="0"/>
              </a:rPr>
              <a:t>Use </a:t>
            </a:r>
            <a:r>
              <a:rPr lang="en-US" sz="2800" dirty="0" err="1">
                <a:latin typeface="Calibri" panose="020F0502020204030204" pitchFamily="34" charset="0"/>
              </a:rPr>
              <a:t>RAxML</a:t>
            </a:r>
            <a:r>
              <a:rPr lang="en-US" sz="2800" dirty="0">
                <a:latin typeface="Calibri" panose="020F0502020204030204" pitchFamily="34" charset="0"/>
              </a:rPr>
              <a:t> or Neighbor Joining (N=20?) to find tree</a:t>
            </a:r>
          </a:p>
          <a:p>
            <a:r>
              <a:rPr lang="en-US" sz="2800" dirty="0">
                <a:latin typeface="Calibri" panose="020F0502020204030204" pitchFamily="34" charset="0"/>
              </a:rPr>
              <a:t>Random note: do not need Multiple Sequence Alignment; pairwise tools are easier to use and give reliably good results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mbria"/>
              </a:rPr>
              <a:t>Spherical </a:t>
            </a:r>
            <a:r>
              <a:rPr lang="en-US" b="1" dirty="0" err="1">
                <a:latin typeface="Calibri" panose="020F0502020204030204" pitchFamily="34" charset="0"/>
                <a:cs typeface="Cambria"/>
              </a:rPr>
              <a:t>Phylogram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" y="25808"/>
            <a:ext cx="3277322" cy="59001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41939" y="6001195"/>
            <a:ext cx="3200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RAxML</a:t>
            </a:r>
            <a:r>
              <a:rPr lang="en-US" b="1" dirty="0"/>
              <a:t> result.</a:t>
            </a:r>
            <a:br>
              <a:rPr lang="en-US" b="1" dirty="0"/>
            </a:br>
            <a:r>
              <a:rPr lang="en-US" b="1" dirty="0"/>
              <a:t>visualized in </a:t>
            </a:r>
            <a:r>
              <a:rPr lang="en-US" b="1" dirty="0" err="1"/>
              <a:t>FigTree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58" y="2911600"/>
            <a:ext cx="4409917" cy="3842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42" y="2911600"/>
            <a:ext cx="4409917" cy="38423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50702" y="152399"/>
            <a:ext cx="8681957" cy="830997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mbria"/>
              </a:rPr>
              <a:t>Spherical Phylograms </a:t>
            </a:r>
            <a:r>
              <a:rPr lang="en-US" dirty="0"/>
              <a:t>visualized for MSA or SWG distances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1681" y="2055588"/>
            <a:ext cx="4666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MSA </a:t>
            </a:r>
            <a:br>
              <a:rPr lang="en-US" b="1" dirty="0"/>
            </a:br>
            <a:r>
              <a:rPr lang="en-US" b="1" dirty="0"/>
              <a:t>(Multiple Sequence Alignment)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2008" y="2273592"/>
            <a:ext cx="3631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SWG (Smith Waterman)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920B5-BDD4-44A1-BAB9-CEFA55888F59}"/>
              </a:ext>
            </a:extLst>
          </p:cNvPr>
          <p:cNvSpPr txBox="1"/>
          <p:nvPr/>
        </p:nvSpPr>
        <p:spPr>
          <a:xfrm>
            <a:off x="3337831" y="1052369"/>
            <a:ext cx="881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Get a 3D not 2D representation of the tree with rigorous view of distances between sequences</a:t>
            </a:r>
          </a:p>
        </p:txBody>
      </p:sp>
    </p:spTree>
    <p:extLst>
      <p:ext uri="{BB962C8B-B14F-4D97-AF65-F5344CB8AC3E}">
        <p14:creationId xmlns:p14="http://schemas.microsoft.com/office/powerpoint/2010/main" val="73368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229600" cy="685800"/>
          </a:xfrm>
        </p:spPr>
        <p:txBody>
          <a:bodyPr>
            <a:normAutofit/>
          </a:bodyPr>
          <a:lstStyle/>
          <a:p>
            <a:r>
              <a:rPr lang="en-US" b="1" dirty="0"/>
              <a:t>Math of Deterministic Annealing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12115800" cy="5486399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b="1" dirty="0">
                <a:solidFill>
                  <a:srgbClr val="FF0000"/>
                </a:solidFill>
              </a:rPr>
              <a:t>H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  <a:r>
              <a:rPr lang="en-US" sz="2400" b="1" dirty="0">
                <a:solidFill>
                  <a:srgbClr val="FF0000"/>
                </a:solidFill>
              </a:rPr>
              <a:t> is objective function </a:t>
            </a:r>
            <a:r>
              <a:rPr lang="en-US" sz="2400" dirty="0"/>
              <a:t>to be minimized as a function of parameters </a:t>
            </a:r>
            <a:r>
              <a:rPr lang="en-US" sz="2400" u="sng" dirty="0">
                <a:sym typeface="Symbol"/>
              </a:rPr>
              <a:t></a:t>
            </a:r>
            <a:r>
              <a:rPr lang="en-US" sz="2400" dirty="0">
                <a:sym typeface="Symbol"/>
              </a:rPr>
              <a:t> (as in Stress formula given earlier for MDS)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rgbClr val="FF0000"/>
                </a:solidFill>
              </a:rPr>
              <a:t>Gibbs</a:t>
            </a:r>
            <a:r>
              <a:rPr lang="en-US" sz="2400" dirty="0"/>
              <a:t> Distribution at Temperature T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P(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 = exp( - H(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)/T) /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</a:t>
            </a:r>
            <a:r>
              <a:rPr lang="en-US" sz="2400" dirty="0">
                <a:solidFill>
                  <a:srgbClr val="FF0000"/>
                </a:solidFill>
              </a:rPr>
              <a:t> d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 exp( - H(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)/T)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Or </a:t>
            </a:r>
            <a:r>
              <a:rPr lang="en-US" sz="2400" dirty="0">
                <a:solidFill>
                  <a:srgbClr val="FF0000"/>
                </a:solidFill>
              </a:rPr>
              <a:t>P(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 = exp( - H(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)/T + F/T ) </a:t>
            </a:r>
            <a:r>
              <a:rPr lang="en-US" sz="2400" dirty="0"/>
              <a:t>				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Use the </a:t>
            </a:r>
            <a:r>
              <a:rPr lang="en-US" sz="2400" dirty="0">
                <a:solidFill>
                  <a:srgbClr val="FF0000"/>
                </a:solidFill>
              </a:rPr>
              <a:t>Free Energy </a:t>
            </a:r>
            <a:r>
              <a:rPr lang="en-US" sz="2400" dirty="0"/>
              <a:t>combining Objective Function and Entropy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en-US" sz="2400" baseline="-25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= &lt; H</a:t>
            </a:r>
            <a:r>
              <a:rPr lang="en-US" sz="2400" baseline="-25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- T S(P) &gt; =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</a:t>
            </a:r>
            <a:r>
              <a:rPr lang="en-US" sz="2400" dirty="0">
                <a:solidFill>
                  <a:srgbClr val="FF0000"/>
                </a:solidFill>
              </a:rPr>
              <a:t> d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 {P(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)H</a:t>
            </a:r>
            <a:r>
              <a:rPr lang="en-US" sz="2400" baseline="-25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+ T P(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 err="1">
                <a:solidFill>
                  <a:srgbClr val="FF0000"/>
                </a:solidFill>
              </a:rPr>
              <a:t>lnP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u="sng" dirty="0">
                <a:solidFill>
                  <a:srgbClr val="FF0000"/>
                </a:solidFill>
                <a:sym typeface="Symbol"/>
              </a:rPr>
              <a:t></a:t>
            </a:r>
            <a:r>
              <a:rPr lang="en-US" sz="2400" dirty="0">
                <a:solidFill>
                  <a:srgbClr val="FF0000"/>
                </a:solidFill>
              </a:rPr>
              <a:t>)}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rgbClr val="FF0000"/>
                </a:solidFill>
                <a:sym typeface="Symbol"/>
              </a:rPr>
              <a:t>Simulated annealing </a:t>
            </a:r>
            <a:r>
              <a:rPr lang="en-US" sz="2400" dirty="0">
                <a:sym typeface="Symbol"/>
              </a:rPr>
              <a:t>performs these integrals by Monte Carlo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olidFill>
                  <a:srgbClr val="FF0000"/>
                </a:solidFill>
                <a:sym typeface="Symbol"/>
              </a:rPr>
              <a:t>Deterministic annealing </a:t>
            </a:r>
            <a:r>
              <a:rPr lang="en-US" sz="2400" dirty="0">
                <a:sym typeface="Symbol"/>
              </a:rPr>
              <a:t>corresponds to doing integrals analytically (by mean field approximation) and is much </a:t>
            </a:r>
            <a:r>
              <a:rPr lang="en-US" sz="2400" dirty="0" err="1">
                <a:sym typeface="Symbol"/>
              </a:rPr>
              <a:t>much</a:t>
            </a:r>
            <a:r>
              <a:rPr lang="en-US" sz="2400" dirty="0">
                <a:sym typeface="Symbol"/>
              </a:rPr>
              <a:t> faster 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ym typeface="Symbol"/>
              </a:rPr>
              <a:t>Need to introduce a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modified Hamiltonian for some cases </a:t>
            </a:r>
            <a:r>
              <a:rPr lang="en-US" sz="2400" dirty="0">
                <a:sym typeface="Symbol"/>
              </a:rPr>
              <a:t>so that integrals are tractable. Introduce extra parameters to be varied so that modified Hamiltonian matches original</a:t>
            </a:r>
          </a:p>
          <a:p>
            <a:pPr>
              <a:spcBef>
                <a:spcPts val="400"/>
              </a:spcBef>
            </a:pPr>
            <a:r>
              <a:rPr lang="en-US" sz="2400" dirty="0">
                <a:sym typeface="Symbol"/>
              </a:rPr>
              <a:t>In each case temperature is lowered slowly – say by a factor 0.99 at each iteration</a:t>
            </a:r>
          </a:p>
        </p:txBody>
      </p:sp>
    </p:spTree>
    <p:extLst>
      <p:ext uri="{BB962C8B-B14F-4D97-AF65-F5344CB8AC3E}">
        <p14:creationId xmlns:p14="http://schemas.microsoft.com/office/powerpoint/2010/main" val="109108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982200" cy="685800"/>
          </a:xfrm>
        </p:spPr>
        <p:txBody>
          <a:bodyPr>
            <a:normAutofit/>
          </a:bodyPr>
          <a:lstStyle/>
          <a:p>
            <a:r>
              <a:rPr lang="en-US" b="1" dirty="0"/>
              <a:t>General Features of Deterministic Annealing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12191999" cy="56388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In many problems, decreasing temperature is classic </a:t>
            </a:r>
            <a:r>
              <a:rPr lang="en-US" sz="2400" dirty="0" err="1">
                <a:solidFill>
                  <a:srgbClr val="FF0000"/>
                </a:solidFill>
              </a:rPr>
              <a:t>multiscale</a:t>
            </a:r>
            <a:r>
              <a:rPr lang="en-US" sz="2400" dirty="0"/>
              <a:t> – finer resolution (√T is “just” distance scale)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In clustering √T is distance in space of points (and centroids), for MDS scale in mapped Euclidean space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ym typeface="Symbol"/>
              </a:rPr>
              <a:t>Start with </a:t>
            </a:r>
            <a:r>
              <a:rPr lang="en-US" sz="2400" b="1" dirty="0">
                <a:sym typeface="Symbol"/>
              </a:rPr>
              <a:t>T = </a:t>
            </a:r>
            <a:r>
              <a:rPr lang="en-US" sz="2400" dirty="0">
                <a:cs typeface="Arial" pitchFamily="34" charset="0"/>
                <a:sym typeface="Symbol"/>
              </a:rPr>
              <a:t>∞, </a:t>
            </a:r>
            <a:r>
              <a:rPr lang="en-US" sz="2400" dirty="0">
                <a:sym typeface="Symbol"/>
              </a:rPr>
              <a:t>all points are in same place – the center of universe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Symbol"/>
              </a:rPr>
              <a:t>For MDS all Euclidean points are at center and distances are zero. For clustering, there is one cluster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ym typeface="Symbol"/>
              </a:rPr>
              <a:t>As Temperature lowered there are phase transitions in clustering cases where clusters split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ym typeface="Symbol"/>
              </a:rPr>
              <a:t>Algorithm determines whether split needed as second derivative matrix singular</a:t>
            </a:r>
          </a:p>
          <a:p>
            <a:pPr>
              <a:spcBef>
                <a:spcPts val="300"/>
              </a:spcBef>
            </a:pPr>
            <a:r>
              <a:rPr lang="en-US" sz="2400" dirty="0">
                <a:sym typeface="Symbol"/>
              </a:rPr>
              <a:t>Note DA has similar features to hierarchical methods and you do not have to specify a number of clusters; you need to specify a final distance scale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906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608461"/>
          </a:xfrm>
        </p:spPr>
        <p:txBody>
          <a:bodyPr/>
          <a:lstStyle/>
          <a:p>
            <a:r>
              <a:rPr lang="en-US" b="1" dirty="0"/>
              <a:t>(Deterministic) Annealing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71" y="684662"/>
            <a:ext cx="12080929" cy="534538"/>
          </a:xfrm>
        </p:spPr>
        <p:txBody>
          <a:bodyPr/>
          <a:lstStyle/>
          <a:p>
            <a:r>
              <a:rPr lang="en-US" sz="2400" dirty="0"/>
              <a:t>Find minimum at high temperature when trivial</a:t>
            </a:r>
          </a:p>
        </p:txBody>
      </p:sp>
      <p:pic>
        <p:nvPicPr>
          <p:cNvPr id="2051" name="Picture 3" descr="C:\Users\Geoffrey Fox\Desktop\Untitle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72" y="1203702"/>
            <a:ext cx="9701957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CA6605-F37B-459F-9E27-B690135081E1}"/>
              </a:ext>
            </a:extLst>
          </p:cNvPr>
          <p:cNvSpPr/>
          <p:nvPr/>
        </p:nvSpPr>
        <p:spPr>
          <a:xfrm>
            <a:off x="89115" y="1066800"/>
            <a:ext cx="25120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change avoiding local minima as lower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Typically gets better answers than standard libraries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can be parallelized and put on GPU’s etc.</a:t>
            </a:r>
          </a:p>
        </p:txBody>
      </p:sp>
    </p:spTree>
    <p:extLst>
      <p:ext uri="{BB962C8B-B14F-4D97-AF65-F5344CB8AC3E}">
        <p14:creationId xmlns:p14="http://schemas.microsoft.com/office/powerpoint/2010/main" val="1966508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760" y="0"/>
            <a:ext cx="9126166" cy="609600"/>
          </a:xfrm>
        </p:spPr>
        <p:txBody>
          <a:bodyPr/>
          <a:lstStyle/>
          <a:p>
            <a:r>
              <a:rPr lang="en-US" dirty="0"/>
              <a:t>Tutorials on using SPIDAL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3" y="575905"/>
            <a:ext cx="12115800" cy="5706189"/>
          </a:xfrm>
        </p:spPr>
        <p:txBody>
          <a:bodyPr/>
          <a:lstStyle/>
          <a:p>
            <a:r>
              <a:rPr lang="en-US" sz="2400" dirty="0"/>
              <a:t>DAMDS, Clustering, </a:t>
            </a:r>
            <a:r>
              <a:rPr lang="en-US" sz="2400" dirty="0" err="1"/>
              <a:t>WebPlotviz</a:t>
            </a:r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https://dsc-spidal.github.io/tutorials/</a:t>
            </a:r>
            <a:endParaRPr lang="en-US" sz="2400" dirty="0"/>
          </a:p>
          <a:p>
            <a:r>
              <a:rPr lang="en-US" sz="2400" dirty="0"/>
              <a:t>Active </a:t>
            </a:r>
            <a:r>
              <a:rPr lang="en-US" sz="2400" dirty="0" err="1"/>
              <a:t>WebPlotViz</a:t>
            </a:r>
            <a:r>
              <a:rPr lang="en-US" sz="2400" dirty="0"/>
              <a:t> for clustering plus DAMDS on fungi</a:t>
            </a:r>
          </a:p>
          <a:p>
            <a:pPr lvl="1"/>
            <a:r>
              <a:rPr lang="en-US" dirty="0">
                <a:hlinkClick r:id="rId3"/>
              </a:rPr>
              <a:t>https://spidal-gw.dsc.soic.indiana.edu/public/resultsets/1273112137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https://spidal-gw.dsc.soic.indiana.edu/public/resultsets/1167269857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https://spidal-gw.dsc.soic.indiana.edu/public/groupdashboard/Anna_GeneSeq</a:t>
            </a:r>
            <a:r>
              <a:rPr lang="en-US" dirty="0"/>
              <a:t>   </a:t>
            </a:r>
          </a:p>
          <a:p>
            <a:r>
              <a:rPr lang="en-US" sz="2400" dirty="0"/>
              <a:t>Active </a:t>
            </a:r>
            <a:r>
              <a:rPr lang="en-US" sz="2400" dirty="0" err="1"/>
              <a:t>WebPlotViz</a:t>
            </a:r>
            <a:r>
              <a:rPr lang="en-US" sz="2400" dirty="0"/>
              <a:t> for 2D Proteomics </a:t>
            </a:r>
            <a:r>
              <a:rPr lang="en-US" sz="2400" dirty="0">
                <a:hlinkClick r:id="rId6"/>
              </a:rPr>
              <a:t>https://spidal-gw.dsc.soic.indiana.edu/public/resultsets/1657429765</a:t>
            </a:r>
            <a:endParaRPr lang="en-US" sz="2400" dirty="0"/>
          </a:p>
          <a:p>
            <a:r>
              <a:rPr lang="en-US" sz="2400" dirty="0"/>
              <a:t>Active </a:t>
            </a:r>
            <a:r>
              <a:rPr lang="en-US" sz="2400" dirty="0" err="1"/>
              <a:t>WebPlotViz</a:t>
            </a:r>
            <a:r>
              <a:rPr lang="en-US" sz="2400" dirty="0"/>
              <a:t> for Pathology Images </a:t>
            </a:r>
            <a:r>
              <a:rPr lang="en-US" sz="2400" dirty="0">
                <a:hlinkClick r:id="rId7"/>
              </a:rPr>
              <a:t>https://spidal-gw.dsc.soic.indiana.edu/public/resultsets/1678860580</a:t>
            </a:r>
            <a:r>
              <a:rPr lang="en-US" sz="2400" dirty="0"/>
              <a:t> </a:t>
            </a:r>
          </a:p>
          <a:p>
            <a:r>
              <a:rPr lang="en-US" sz="2400" dirty="0"/>
              <a:t>Harp </a:t>
            </a:r>
            <a:r>
              <a:rPr lang="en-US" sz="2400" dirty="0">
                <a:hlinkClick r:id="rId8"/>
              </a:rPr>
              <a:t>https://github.com/DSC-SPIDAL/Harp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Bigdat</a:t>
            </a:r>
            <a:r>
              <a:rPr lang="en-US" sz="2400" dirty="0"/>
              <a:t> 2018 link (see README) </a:t>
            </a:r>
            <a:r>
              <a:rPr lang="en-US" sz="2400" dirty="0">
                <a:hlinkClick r:id="rId9"/>
              </a:rPr>
              <a:t>https://drive.google.com/open?id=126NLJPTYnjzmzm_iHmv0HrE9v2NKVm--</a:t>
            </a:r>
            <a:r>
              <a:rPr lang="en-US" sz="2400" dirty="0"/>
              <a:t> </a:t>
            </a:r>
          </a:p>
          <a:p>
            <a:r>
              <a:rPr lang="en-US" sz="2400" dirty="0"/>
              <a:t>SPIDAL video: </a:t>
            </a:r>
            <a:r>
              <a:rPr lang="en-US" sz="2400" u="sng" dirty="0">
                <a:hlinkClick r:id="rId10"/>
              </a:rPr>
              <a:t>https://youtu.be/ZpYFKGYQ1Uk</a:t>
            </a:r>
            <a:endParaRPr lang="en-US" sz="2400" u="sng" dirty="0"/>
          </a:p>
          <a:p>
            <a:r>
              <a:rPr lang="en-US" sz="2400" dirty="0"/>
              <a:t>Harp-DAAL Video </a:t>
            </a:r>
            <a:r>
              <a:rPr lang="en-US" sz="2400" dirty="0">
                <a:hlinkClick r:id="rId11"/>
              </a:rPr>
              <a:t>https://www.youtube.com/watch?v=prfPewgMrRQ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DC349-3B4D-42ED-9429-D0F20AB7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9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0D46-F60D-47ED-8751-DDE64AB19B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68188" cy="1143000"/>
          </a:xfrm>
        </p:spPr>
        <p:txBody>
          <a:bodyPr/>
          <a:lstStyle/>
          <a:p>
            <a:r>
              <a:rPr lang="en-US" dirty="0"/>
              <a:t>SPIDAL Tutorial ready to go!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7F29-B9C3-4092-9886-F35775042A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8081" y="990600"/>
            <a:ext cx="12090400" cy="4294188"/>
          </a:xfrm>
        </p:spPr>
        <p:txBody>
          <a:bodyPr/>
          <a:lstStyle/>
          <a:p>
            <a:r>
              <a:rPr lang="en-US" sz="2400" dirty="0"/>
              <a:t>The tutorial material can be found at</a:t>
            </a:r>
          </a:p>
          <a:p>
            <a:pPr lvl="1"/>
            <a:r>
              <a:rPr lang="en-US" sz="2400" dirty="0"/>
              <a:t>Video: </a:t>
            </a:r>
            <a:r>
              <a:rPr lang="en-US" sz="2400" u="sng" dirty="0">
                <a:hlinkClick r:id="rId2"/>
              </a:rPr>
              <a:t>https://youtu.be/ZpYFKGYQ1Uk</a:t>
            </a:r>
            <a:endParaRPr lang="en-US" sz="2400" dirty="0"/>
          </a:p>
          <a:p>
            <a:pPr lvl="1"/>
            <a:r>
              <a:rPr lang="en-US" sz="2400" u="sng" dirty="0">
                <a:hlinkClick r:id="rId3"/>
              </a:rPr>
              <a:t>https://dsc-spidal.github.io/tutorials/</a:t>
            </a:r>
            <a:endParaRPr lang="en-US" sz="2400" dirty="0"/>
          </a:p>
          <a:p>
            <a:r>
              <a:rPr lang="en-US" sz="2400" dirty="0"/>
              <a:t>The tutorial consist of</a:t>
            </a:r>
          </a:p>
          <a:p>
            <a:pPr lvl="1"/>
            <a:r>
              <a:rPr lang="en-US" sz="2400" dirty="0"/>
              <a:t>Installation of SPIDAL software including </a:t>
            </a:r>
            <a:r>
              <a:rPr lang="en-US" sz="2400" dirty="0" err="1"/>
              <a:t>openmpi</a:t>
            </a:r>
            <a:r>
              <a:rPr lang="en-US" sz="2400" dirty="0"/>
              <a:t> and two applications</a:t>
            </a:r>
          </a:p>
          <a:p>
            <a:pPr lvl="2"/>
            <a:r>
              <a:rPr lang="en-US" sz="2000" dirty="0"/>
              <a:t>Fungi sequence clustering</a:t>
            </a:r>
          </a:p>
          <a:p>
            <a:pPr lvl="2"/>
            <a:r>
              <a:rPr lang="en-US" sz="2000" dirty="0"/>
              <a:t>Pathology data </a:t>
            </a:r>
          </a:p>
          <a:p>
            <a:r>
              <a:rPr lang="en-US" sz="2400" dirty="0"/>
              <a:t>This goes through use of SPIDAL Clustering and Dimension Reduction as well as </a:t>
            </a:r>
            <a:r>
              <a:rPr lang="en-US" sz="2400" dirty="0" err="1"/>
              <a:t>WebPlotViz</a:t>
            </a:r>
            <a:r>
              <a:rPr lang="en-US" sz="2400" dirty="0"/>
              <a:t> online visualization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48048-F0CE-4D07-845F-F57655BF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8414" y="838201"/>
            <a:ext cx="8528624" cy="2852737"/>
          </a:xfrm>
        </p:spPr>
        <p:txBody>
          <a:bodyPr/>
          <a:lstStyle/>
          <a:p>
            <a:r>
              <a:rPr lang="en-US" dirty="0" err="1"/>
              <a:t>WebPlotViz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F3610-EDDD-4ACA-8D51-379C97C6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55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3785"/>
            <a:ext cx="8382000" cy="970084"/>
          </a:xfrm>
        </p:spPr>
        <p:txBody>
          <a:bodyPr/>
          <a:lstStyle/>
          <a:p>
            <a:r>
              <a:rPr lang="en-US" dirty="0" err="1"/>
              <a:t>WebPlotViz</a:t>
            </a:r>
            <a:r>
              <a:rPr lang="en-US" dirty="0"/>
              <a:t>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8606"/>
            <a:ext cx="12039600" cy="4038600"/>
          </a:xfrm>
        </p:spPr>
        <p:txBody>
          <a:bodyPr/>
          <a:lstStyle/>
          <a:p>
            <a:r>
              <a:rPr lang="en-US" sz="2400" dirty="0"/>
              <a:t>Many data analytics problems can be formulated as study of </a:t>
            </a:r>
            <a:r>
              <a:rPr lang="en-US" sz="2400" b="1" dirty="0"/>
              <a:t>points</a:t>
            </a:r>
            <a:r>
              <a:rPr lang="en-US" sz="2400" dirty="0"/>
              <a:t> that are often in some abstract non-Euclidean space (bags of genes, documents ..) that typically have pairwise distances defined but sometimes not scalar products.</a:t>
            </a:r>
          </a:p>
          <a:p>
            <a:r>
              <a:rPr lang="en-US" sz="2400" dirty="0"/>
              <a:t>Helpful to visualize set of points to understand better structure</a:t>
            </a:r>
          </a:p>
          <a:p>
            <a:r>
              <a:rPr lang="en-US" sz="2400" b="1" dirty="0"/>
              <a:t>Principal Component Analysis </a:t>
            </a:r>
            <a:r>
              <a:rPr lang="en-US" sz="2400" dirty="0"/>
              <a:t>(linear mapping) and </a:t>
            </a:r>
            <a:r>
              <a:rPr lang="en-US" sz="2400" b="1" dirty="0"/>
              <a:t>Multidimensional Scaling MDS </a:t>
            </a:r>
            <a:r>
              <a:rPr lang="en-US" sz="2400" dirty="0"/>
              <a:t>(nonlinear and applicable to non-Euclidean spaces) are methods to map abstract spaces to three dimensions for visualization</a:t>
            </a:r>
          </a:p>
          <a:p>
            <a:pPr lvl="1"/>
            <a:r>
              <a:rPr lang="en-US" sz="2400" dirty="0"/>
              <a:t>Both run well in parallel and give great results</a:t>
            </a:r>
          </a:p>
          <a:p>
            <a:r>
              <a:rPr lang="en-US" sz="2400" dirty="0"/>
              <a:t>In past used custom client visualization but recently switch to commodity HTML5 web viewer </a:t>
            </a:r>
            <a:r>
              <a:rPr lang="en-US" sz="2400" b="1" dirty="0" err="1"/>
              <a:t>WebPlotViz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847943" y="6291944"/>
            <a:ext cx="656771" cy="293913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4B85148-DB98-4269-ACE6-2DF49F9918C9}" type="slidenum">
              <a:rPr lang="en-US" i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i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62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WebPlotViz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49" y="0"/>
            <a:ext cx="9723323" cy="473201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6" y="3115323"/>
            <a:ext cx="1905000" cy="1528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62000"/>
            <a:ext cx="2259349" cy="1526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447" y="4628256"/>
            <a:ext cx="139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501" y="2352004"/>
            <a:ext cx="1888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100k points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54CFE-57C5-4EE7-9D38-4A8086F5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2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446"/>
            <a:ext cx="9144000" cy="882162"/>
          </a:xfrm>
        </p:spPr>
        <p:txBody>
          <a:bodyPr/>
          <a:lstStyle/>
          <a:p>
            <a:r>
              <a:rPr lang="en-US" dirty="0" err="1"/>
              <a:t>WebPlotViz</a:t>
            </a:r>
            <a:r>
              <a:rPr lang="en-US" dirty="0"/>
              <a:t> Basics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5520"/>
            <a:ext cx="12192000" cy="5222386"/>
          </a:xfrm>
        </p:spPr>
        <p:txBody>
          <a:bodyPr/>
          <a:lstStyle/>
          <a:p>
            <a:r>
              <a:rPr lang="en-US" dirty="0"/>
              <a:t>Supports visualization of </a:t>
            </a:r>
            <a:r>
              <a:rPr lang="en-US" b="1" dirty="0"/>
              <a:t>3D point sets </a:t>
            </a:r>
            <a:r>
              <a:rPr lang="en-US" dirty="0"/>
              <a:t>(typically derived by mapping from abstract spaces) for </a:t>
            </a:r>
            <a:r>
              <a:rPr lang="en-US" b="1" dirty="0"/>
              <a:t>streaming and non-streaming case</a:t>
            </a:r>
          </a:p>
          <a:p>
            <a:pPr lvl="1"/>
            <a:r>
              <a:rPr lang="en-US" dirty="0"/>
              <a:t>Simple data management layer</a:t>
            </a:r>
          </a:p>
          <a:p>
            <a:pPr lvl="1"/>
            <a:r>
              <a:rPr lang="en-US" dirty="0"/>
              <a:t>3D web visualizer with various capabilities such as defining color schemes, point sizes, glyphs, labels</a:t>
            </a:r>
          </a:p>
          <a:p>
            <a:r>
              <a:rPr lang="en-US" dirty="0"/>
              <a:t>Core Technologies</a:t>
            </a:r>
          </a:p>
          <a:p>
            <a:pPr lvl="1"/>
            <a:r>
              <a:rPr lang="en-US" dirty="0"/>
              <a:t>MongoDB management</a:t>
            </a:r>
          </a:p>
          <a:p>
            <a:pPr lvl="1"/>
            <a:r>
              <a:rPr lang="en-US" dirty="0"/>
              <a:t>Play Server side framework</a:t>
            </a:r>
          </a:p>
          <a:p>
            <a:pPr lvl="1"/>
            <a:r>
              <a:rPr lang="en-US" dirty="0"/>
              <a:t>Three.js</a:t>
            </a:r>
          </a:p>
          <a:p>
            <a:pPr lvl="1"/>
            <a:r>
              <a:rPr lang="en-US" dirty="0" err="1"/>
              <a:t>WebGL</a:t>
            </a:r>
            <a:endParaRPr lang="en-US" dirty="0"/>
          </a:p>
          <a:p>
            <a:pPr lvl="1"/>
            <a:r>
              <a:rPr lang="en-US" dirty="0"/>
              <a:t>JSON data objects</a:t>
            </a:r>
          </a:p>
          <a:p>
            <a:pPr lvl="1"/>
            <a:r>
              <a:rPr lang="en-US" dirty="0"/>
              <a:t>Bootstrap </a:t>
            </a:r>
            <a:r>
              <a:rPr lang="en-US" dirty="0" err="1"/>
              <a:t>Javascript</a:t>
            </a:r>
            <a:r>
              <a:rPr lang="en-US" dirty="0"/>
              <a:t> web pages</a:t>
            </a:r>
          </a:p>
          <a:p>
            <a:r>
              <a:rPr lang="en-US" dirty="0"/>
              <a:t>Open Source </a:t>
            </a:r>
            <a:br>
              <a:rPr lang="en-US" dirty="0"/>
            </a:br>
            <a:r>
              <a:rPr lang="en-US" dirty="0">
                <a:hlinkClick r:id="rId2"/>
              </a:rPr>
              <a:t>http://spidal-gw.dsc.soic.indiana.edu/</a:t>
            </a:r>
            <a:endParaRPr lang="en-US" dirty="0"/>
          </a:p>
          <a:p>
            <a:r>
              <a:rPr lang="en-US" dirty="0"/>
              <a:t>~10,000 lines of extra code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847943" y="6291944"/>
            <a:ext cx="656771" cy="293913"/>
          </a:xfrm>
          <a:prstGeom prst="rect">
            <a:avLst/>
          </a:prstGeo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4B85148-DB98-4269-ACE6-2DF49F9918C9}" type="slidenum">
              <a:rPr lang="en-US" i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i="0" dirty="0">
              <a:solidFill>
                <a:prstClr val="black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486400" y="2286000"/>
            <a:ext cx="5867400" cy="3816480"/>
            <a:chOff x="431763" y="2846704"/>
            <a:chExt cx="3951069" cy="2636668"/>
          </a:xfrm>
        </p:grpSpPr>
        <p:sp>
          <p:nvSpPr>
            <p:cNvPr id="31" name="Rectangle 30"/>
            <p:cNvSpPr/>
            <p:nvPr/>
          </p:nvSpPr>
          <p:spPr>
            <a:xfrm>
              <a:off x="1296371" y="3672327"/>
              <a:ext cx="2530136" cy="1811045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389587" y="2846704"/>
              <a:ext cx="2337047" cy="44522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1763" y="2871424"/>
              <a:ext cx="957824" cy="575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Front end view (Browser)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49510" y="2893961"/>
              <a:ext cx="2123984" cy="40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Plot visualization &amp; time series animation (Three.js)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389587" y="3714362"/>
              <a:ext cx="2337047" cy="392415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23044" y="3714362"/>
              <a:ext cx="1870133" cy="407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Web Request Controllers (Play Framework)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1623043" y="3321872"/>
              <a:ext cx="0" cy="3504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526345" y="3321872"/>
              <a:ext cx="0" cy="35045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393028" y="3291925"/>
              <a:ext cx="0" cy="38040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022419" y="3360521"/>
              <a:ext cx="590907" cy="239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Upload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389587" y="4482607"/>
              <a:ext cx="2337047" cy="532007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95649" y="4538090"/>
              <a:ext cx="871751" cy="407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Data Layer </a:t>
              </a:r>
              <a:br>
                <a:rPr lang="en-US" sz="1400" dirty="0"/>
              </a:br>
              <a:r>
                <a:rPr lang="en-US" sz="1400" dirty="0"/>
                <a:t>(MongoDB)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07947" y="3366708"/>
              <a:ext cx="1021619" cy="239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Request Plots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78349" y="3281523"/>
              <a:ext cx="1004483" cy="40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JSON Format Plots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424901" y="4529860"/>
              <a:ext cx="925634" cy="467478"/>
              <a:chOff x="2876182" y="5201094"/>
              <a:chExt cx="1234179" cy="67522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2876182" y="5201094"/>
                <a:ext cx="1212435" cy="64056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876182" y="5201094"/>
                <a:ext cx="1234179" cy="675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/>
                  <a:t>Upload format to JSON Converter</a:t>
                </a:r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>
            <a:xfrm>
              <a:off x="1624571" y="4106777"/>
              <a:ext cx="0" cy="3504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537442" y="4132153"/>
              <a:ext cx="0" cy="35045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393028" y="4091803"/>
              <a:ext cx="0" cy="38040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54903" y="4251774"/>
              <a:ext cx="641876" cy="23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Server</a:t>
              </a:r>
            </a:p>
          </p:txBody>
        </p:sp>
        <p:sp>
          <p:nvSpPr>
            <p:cNvPr id="50" name="Can 49"/>
            <p:cNvSpPr/>
            <p:nvPr/>
          </p:nvSpPr>
          <p:spPr>
            <a:xfrm>
              <a:off x="2398311" y="5190121"/>
              <a:ext cx="332913" cy="259959"/>
            </a:xfrm>
            <a:prstGeom prst="ca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508718" y="5126543"/>
              <a:ext cx="771001" cy="23973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/>
            <a:p>
              <a:r>
                <a:rPr lang="en-US" sz="1400" dirty="0"/>
                <a:t>MongoDB</a:t>
              </a:r>
            </a:p>
          </p:txBody>
        </p:sp>
        <p:cxnSp>
          <p:nvCxnSpPr>
            <p:cNvPr id="52" name="Straight Arrow Connector 51"/>
            <p:cNvCxnSpPr>
              <a:stCxn id="41" idx="2"/>
            </p:cNvCxnSpPr>
            <p:nvPr/>
          </p:nvCxnSpPr>
          <p:spPr>
            <a:xfrm flipH="1">
              <a:off x="2558110" y="5014613"/>
              <a:ext cx="1" cy="17550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4722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254" y="93785"/>
            <a:ext cx="8382000" cy="896815"/>
          </a:xfrm>
        </p:spPr>
        <p:txBody>
          <a:bodyPr/>
          <a:lstStyle/>
          <a:p>
            <a:pPr algn="ctr"/>
            <a:r>
              <a:rPr lang="en-US" dirty="0"/>
              <a:t>Stock Daily Data Streaming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12192000" cy="4038600"/>
          </a:xfrm>
        </p:spPr>
        <p:txBody>
          <a:bodyPr/>
          <a:lstStyle/>
          <a:p>
            <a:r>
              <a:rPr lang="en-US" sz="2400" dirty="0"/>
              <a:t>Typical streaming case considered. Sequence of “collections of abstract points”; cluster, classify etc.; map to 3D; visualize</a:t>
            </a:r>
          </a:p>
          <a:p>
            <a:r>
              <a:rPr lang="en-US" sz="2400" dirty="0"/>
              <a:t>Example is collection of around 7000 distinct stocks with daily values available at ~2750 distinct times</a:t>
            </a:r>
          </a:p>
          <a:p>
            <a:pPr lvl="1"/>
            <a:r>
              <a:rPr lang="en-US" sz="2400" dirty="0"/>
              <a:t>Clustering as provided by Wall Street – Dow Jones set of 30 stocks, S&amp;P 500, various ETF’s etc.</a:t>
            </a:r>
          </a:p>
          <a:p>
            <a:r>
              <a:rPr lang="en-US" sz="2400" dirty="0"/>
              <a:t>The Center for Research in Security Prices (CSRP) database through the Wharton Research Data Services (</a:t>
            </a:r>
            <a:r>
              <a:rPr lang="en-US" sz="2400" dirty="0" err="1"/>
              <a:t>wrds</a:t>
            </a:r>
            <a:r>
              <a:rPr lang="en-US" sz="2400" dirty="0"/>
              <a:t>) web interface</a:t>
            </a:r>
          </a:p>
          <a:p>
            <a:r>
              <a:rPr lang="en-US" sz="2400" dirty="0"/>
              <a:t>Available for free to the Indiana University students for research</a:t>
            </a:r>
          </a:p>
          <a:p>
            <a:r>
              <a:rPr lang="en-US" sz="2400" dirty="0"/>
              <a:t>2004 Jan 01 to 2015 Dec 31 have daily Stock prices in the form of a CSV file</a:t>
            </a:r>
          </a:p>
          <a:p>
            <a:r>
              <a:rPr lang="en-US" sz="2400" dirty="0"/>
              <a:t>We use the information</a:t>
            </a:r>
          </a:p>
          <a:p>
            <a:pPr lvl="1"/>
            <a:r>
              <a:rPr lang="en-US" sz="2400" dirty="0"/>
              <a:t>ID, Date, Symbol, Factor to Adjust Volume, Factor to Adjust Price, Price, Outstanding Stocks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9659-8666-41BA-84FF-C6778DB4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48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8437"/>
            <a:ext cx="4986415" cy="61637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 Problem Workflow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225" y="685800"/>
            <a:ext cx="4981975" cy="4654062"/>
          </a:xfrm>
        </p:spPr>
        <p:txBody>
          <a:bodyPr/>
          <a:lstStyle/>
          <a:p>
            <a:r>
              <a:rPr lang="en-US" sz="2400" dirty="0"/>
              <a:t>Clean data</a:t>
            </a:r>
          </a:p>
          <a:p>
            <a:r>
              <a:rPr lang="en-US" sz="2400" dirty="0"/>
              <a:t>Calculate distance between stocks</a:t>
            </a:r>
          </a:p>
          <a:p>
            <a:r>
              <a:rPr lang="en-US" sz="2400" dirty="0"/>
              <a:t>Calculate distance between stocks (Pearson Correlation as missing data)</a:t>
            </a:r>
          </a:p>
          <a:p>
            <a:r>
              <a:rPr lang="en-US" sz="2400" dirty="0"/>
              <a:t>Map 250-2800 dimensional stock values to 3D for each time</a:t>
            </a:r>
          </a:p>
          <a:p>
            <a:r>
              <a:rPr lang="en-US" sz="2400" dirty="0"/>
              <a:t>Align each time</a:t>
            </a:r>
          </a:p>
          <a:p>
            <a:r>
              <a:rPr lang="en-US" sz="2400" dirty="0"/>
              <a:t>Visualize</a:t>
            </a:r>
          </a:p>
          <a:p>
            <a:r>
              <a:rPr lang="en-US" sz="2400" dirty="0"/>
              <a:t>Will move to Apache Beam to support custom runs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172B8-A880-4435-BDD6-3BF16129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9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27270" y="305998"/>
            <a:ext cx="1833677" cy="4184515"/>
          </a:xfrm>
        </p:spPr>
        <p:txBody>
          <a:bodyPr/>
          <a:lstStyle/>
          <a:p>
            <a:r>
              <a:rPr lang="en-US" sz="2000" dirty="0"/>
              <a:t>Relative Changes in Stock Values using one day values</a:t>
            </a:r>
            <a:br>
              <a:rPr lang="en-US" sz="2000" dirty="0"/>
            </a:br>
            <a:r>
              <a:rPr lang="en-US" sz="2000" dirty="0"/>
              <a:t>measured from January 2004 and starting after one year January 2005</a:t>
            </a:r>
            <a:br>
              <a:rPr lang="en-US" sz="2000" dirty="0"/>
            </a:br>
            <a:r>
              <a:rPr lang="en-US" sz="2000" dirty="0"/>
              <a:t>Filled circles are final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12364" y="6329364"/>
            <a:ext cx="655637" cy="295275"/>
          </a:xfrm>
        </p:spPr>
        <p:txBody>
          <a:bodyPr/>
          <a:lstStyle/>
          <a:p>
            <a:fld id="{9D403DF6-46F5-4637-8175-331CACCBFD4C}" type="slidenum">
              <a:rPr lang="en-US" smtClean="0"/>
              <a:t>26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CD8644-5347-4DC7-B0F9-5C712A4F73DF}"/>
              </a:ext>
            </a:extLst>
          </p:cNvPr>
          <p:cNvGrpSpPr/>
          <p:nvPr/>
        </p:nvGrpSpPr>
        <p:grpSpPr>
          <a:xfrm>
            <a:off x="1676400" y="34093"/>
            <a:ext cx="10515600" cy="6789814"/>
            <a:chOff x="1524000" y="976172"/>
            <a:chExt cx="9144000" cy="59041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-328" r="30417" b="-1"/>
            <a:stretch/>
          </p:blipFill>
          <p:spPr>
            <a:xfrm>
              <a:off x="1524000" y="976172"/>
              <a:ext cx="9144000" cy="59041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24400" y="6098034"/>
              <a:ext cx="71227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Apple</a:t>
              </a: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5451947" y="6111323"/>
              <a:ext cx="224350" cy="2243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59377" y="3744200"/>
              <a:ext cx="8367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99FF"/>
                  </a:solidFill>
                </a:rPr>
                <a:t>Mid Cap</a:t>
              </a: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 bwMode="auto">
            <a:xfrm>
              <a:off x="7274132" y="3578469"/>
              <a:ext cx="224350" cy="2243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09985" y="2432136"/>
              <a:ext cx="87852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Energy</a:t>
              </a: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6448645" y="2549769"/>
              <a:ext cx="224350" cy="22435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7611655" y="2745507"/>
              <a:ext cx="224350" cy="224350"/>
            </a:xfrm>
            <a:prstGeom prst="ellipse">
              <a:avLst/>
            </a:prstGeom>
            <a:solidFill>
              <a:srgbClr val="B0FEC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 bwMode="auto">
            <a:xfrm>
              <a:off x="7703095" y="2951197"/>
              <a:ext cx="224350" cy="224350"/>
            </a:xfrm>
            <a:prstGeom prst="ellipse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94780" y="2893467"/>
              <a:ext cx="1007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FF00"/>
                  </a:solidFill>
                </a:rPr>
                <a:t>S&amp;P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9612" y="2640718"/>
              <a:ext cx="1007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B0FEC4"/>
                  </a:solidFill>
                </a:rPr>
                <a:t>Dow Jones</a:t>
              </a:r>
              <a:endPara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03095" y="1265624"/>
              <a:ext cx="87936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00FFFF"/>
                  </a:solidFill>
                </a:rPr>
                <a:t>Finance</a:t>
              </a: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 bwMode="auto">
            <a:xfrm>
              <a:off x="8061295" y="1655467"/>
              <a:ext cx="224350" cy="224350"/>
            </a:xfrm>
            <a:prstGeom prst="ellipse">
              <a:avLst/>
            </a:prstGeom>
            <a:solidFill>
              <a:srgbClr val="00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25966" y="1378809"/>
              <a:ext cx="9274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Origin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0% change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86244" y="4224825"/>
              <a:ext cx="56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9CCFF"/>
                  </a:solidFill>
                </a:rPr>
                <a:t>+10%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24594" y="6076453"/>
              <a:ext cx="56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1042E0"/>
                  </a:solidFill>
                </a:rPr>
                <a:t>+20%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85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84" y="1555594"/>
            <a:ext cx="1825149" cy="717082"/>
          </a:xfrm>
        </p:spPr>
        <p:txBody>
          <a:bodyPr>
            <a:noAutofit/>
          </a:bodyPr>
          <a:lstStyle/>
          <a:p>
            <a:r>
              <a:rPr lang="en-US" sz="2800" dirty="0"/>
              <a:t>Relative Changes in Stock Values using one day values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31FE69-13E6-476F-9789-6BE6024DD8A7}"/>
              </a:ext>
            </a:extLst>
          </p:cNvPr>
          <p:cNvGrpSpPr/>
          <p:nvPr/>
        </p:nvGrpSpPr>
        <p:grpSpPr>
          <a:xfrm>
            <a:off x="1804017" y="0"/>
            <a:ext cx="10387983" cy="6858000"/>
            <a:chOff x="0" y="859360"/>
            <a:chExt cx="9144000" cy="603674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3962E3-6DCF-4486-B2F2-93B7EEF4A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001" r="22166"/>
            <a:stretch/>
          </p:blipFill>
          <p:spPr>
            <a:xfrm>
              <a:off x="0" y="859360"/>
              <a:ext cx="9144000" cy="60367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FE33AF-3FBB-4CDE-B876-8A402DF71C85}"/>
                </a:ext>
              </a:extLst>
            </p:cNvPr>
            <p:cNvSpPr txBox="1"/>
            <p:nvPr/>
          </p:nvSpPr>
          <p:spPr>
            <a:xfrm>
              <a:off x="7665190" y="1620685"/>
              <a:ext cx="8579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99FF"/>
                  </a:solidFill>
                </a:rPr>
                <a:t>Mid Cap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5367E31-F882-4DC4-91B2-A32C0675CB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88287" y="1932198"/>
              <a:ext cx="182880" cy="1828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DB535E-180D-4248-A1FC-313D9EDE78BF}"/>
                </a:ext>
              </a:extLst>
            </p:cNvPr>
            <p:cNvSpPr txBox="1"/>
            <p:nvPr/>
          </p:nvSpPr>
          <p:spPr>
            <a:xfrm>
              <a:off x="6010807" y="3535688"/>
              <a:ext cx="7713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Energy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B2D4869-08CA-48D1-AE0E-0AD3C7BBAF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14160" y="3854870"/>
              <a:ext cx="182880" cy="18288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B35B31-E33E-4DA4-8F93-27D7CEAF93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56273" y="2137228"/>
              <a:ext cx="182880" cy="182880"/>
            </a:xfrm>
            <a:prstGeom prst="ellipse">
              <a:avLst/>
            </a:prstGeom>
            <a:solidFill>
              <a:srgbClr val="B0FEC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D766F1-5582-46D6-888E-4281FB10DA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06540" y="1939818"/>
              <a:ext cx="182880" cy="182880"/>
            </a:xfrm>
            <a:prstGeom prst="ellipse">
              <a:avLst/>
            </a:pr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91ADF7-C447-4146-AFEA-3DAAE92EDCD1}"/>
                </a:ext>
              </a:extLst>
            </p:cNvPr>
            <p:cNvSpPr txBox="1"/>
            <p:nvPr/>
          </p:nvSpPr>
          <p:spPr>
            <a:xfrm>
              <a:off x="6442456" y="1635967"/>
              <a:ext cx="1032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FF00"/>
                  </a:solidFill>
                </a:rPr>
                <a:t>S&amp;P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B47955-D5EA-40CB-BAE9-7AD75441D878}"/>
                </a:ext>
              </a:extLst>
            </p:cNvPr>
            <p:cNvSpPr txBox="1"/>
            <p:nvPr/>
          </p:nvSpPr>
          <p:spPr>
            <a:xfrm>
              <a:off x="6339153" y="2053395"/>
              <a:ext cx="1032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B0FEC4"/>
                  </a:solidFill>
                </a:rPr>
                <a:t>Dow Jones</a:t>
              </a:r>
              <a:endPara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76220D-DE83-407B-8608-BCA21B46245D}"/>
                </a:ext>
              </a:extLst>
            </p:cNvPr>
            <p:cNvSpPr txBox="1"/>
            <p:nvPr/>
          </p:nvSpPr>
          <p:spPr>
            <a:xfrm>
              <a:off x="2587764" y="2404548"/>
              <a:ext cx="8386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FFFF"/>
                  </a:solidFill>
                </a:rPr>
                <a:t>Finance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F7D6A7E-6E35-4AD7-A0BC-AD1C8CD22A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3200" y="2267388"/>
              <a:ext cx="182880" cy="182880"/>
            </a:xfrm>
            <a:prstGeom prst="ellipse">
              <a:avLst/>
            </a:prstGeom>
            <a:solidFill>
              <a:srgbClr val="00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54A259-F020-4B23-A184-2583AE2520B0}"/>
                </a:ext>
              </a:extLst>
            </p:cNvPr>
            <p:cNvSpPr txBox="1"/>
            <p:nvPr/>
          </p:nvSpPr>
          <p:spPr>
            <a:xfrm>
              <a:off x="3526711" y="2583027"/>
              <a:ext cx="9509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Origin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0% change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B36031-9BA3-4CB1-97CA-D104E3416EFE}"/>
                </a:ext>
              </a:extLst>
            </p:cNvPr>
            <p:cNvSpPr txBox="1"/>
            <p:nvPr/>
          </p:nvSpPr>
          <p:spPr>
            <a:xfrm>
              <a:off x="8523117" y="2201707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9CCFF"/>
                  </a:solidFill>
                </a:rPr>
                <a:t>+10%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35296-8E51-43A8-92CF-CC1F5ADD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75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5863"/>
            <a:ext cx="8382000" cy="820615"/>
          </a:xfrm>
        </p:spPr>
        <p:txBody>
          <a:bodyPr/>
          <a:lstStyle/>
          <a:p>
            <a:pPr algn="ctr"/>
            <a:r>
              <a:rPr lang="en-US" dirty="0"/>
              <a:t>Notes on Mapping to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0100"/>
            <a:ext cx="12192000" cy="5257800"/>
          </a:xfrm>
        </p:spPr>
        <p:txBody>
          <a:bodyPr/>
          <a:lstStyle/>
          <a:p>
            <a:r>
              <a:rPr lang="en-US" dirty="0"/>
              <a:t>MDS performed separately at each day – quality judged by match between abstract space distance and mapped space distance</a:t>
            </a:r>
          </a:p>
          <a:p>
            <a:pPr lvl="1"/>
            <a:r>
              <a:rPr lang="en-US" dirty="0"/>
              <a:t>Pretty good agreement as seen in heat map averaged over all stocks and all days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Each day is mapped independently and is ambiguous up to global rotations and translations</a:t>
            </a:r>
          </a:p>
          <a:p>
            <a:pPr lvl="1"/>
            <a:r>
              <a:rPr lang="en-US" dirty="0"/>
              <a:t>Align each day to minimize day to day change averaged over all stocks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41471"/>
            <a:ext cx="7467599" cy="35563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55E46-F19B-4A88-BDEA-F85B4387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57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" y="653739"/>
            <a:ext cx="12127788" cy="240162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consecutive plots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" y="3391260"/>
            <a:ext cx="12168221" cy="2401622"/>
          </a:xfrm>
        </p:spPr>
      </p:pic>
      <p:sp>
        <p:nvSpPr>
          <p:cNvPr id="7" name="TextBox 6"/>
          <p:cNvSpPr txBox="1"/>
          <p:nvPr/>
        </p:nvSpPr>
        <p:spPr>
          <a:xfrm>
            <a:off x="4568523" y="3028890"/>
            <a:ext cx="3124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Independent MDS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8923" y="5804151"/>
            <a:ext cx="4343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Initialize MDS with previous solution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014E0-834E-443F-AF85-DF9902B5D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83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219DE-0C8A-4DF1-8209-229204D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-44904"/>
            <a:ext cx="12168221" cy="762000"/>
          </a:xfrm>
        </p:spPr>
        <p:txBody>
          <a:bodyPr>
            <a:noAutofit/>
          </a:bodyPr>
          <a:lstStyle/>
          <a:p>
            <a:r>
              <a:rPr lang="en-US" sz="3000" b="1" dirty="0" err="1">
                <a:latin typeface="+mn-lt"/>
              </a:rPr>
              <a:t>Qiu</a:t>
            </a:r>
            <a:r>
              <a:rPr lang="en-US" sz="3000" b="1" dirty="0">
                <a:latin typeface="+mn-lt"/>
              </a:rPr>
              <a:t>/Fox Core SPIDAL Parallel HPC Library with Collective Used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6B106D-9F09-410E-BC53-1E10337D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9DF8-77BA-4739-A479-085BE71924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50069"/>
            <a:ext cx="5929313" cy="5158581"/>
          </a:xfrm>
          <a:ln w="38100">
            <a:solidFill>
              <a:schemeClr val="tx1"/>
            </a:solidFill>
          </a:ln>
        </p:spPr>
        <p:txBody>
          <a:bodyPr tIns="91440" bIns="91440">
            <a:noAutofit/>
          </a:bodyPr>
          <a:lstStyle/>
          <a:p>
            <a:r>
              <a:rPr lang="en-US" sz="1900" b="1" dirty="0">
                <a:solidFill>
                  <a:srgbClr val="00B14F"/>
                </a:solidFill>
              </a:rPr>
              <a:t>DA-MDS</a:t>
            </a:r>
            <a:r>
              <a:rPr lang="en-US" sz="1900" dirty="0">
                <a:solidFill>
                  <a:srgbClr val="00B14F"/>
                </a:solidFill>
              </a:rPr>
              <a:t> Rotate, </a:t>
            </a:r>
            <a:r>
              <a:rPr lang="en-US" sz="1900" dirty="0" err="1">
                <a:solidFill>
                  <a:srgbClr val="00B14F"/>
                </a:solidFill>
              </a:rPr>
              <a:t>AllReduce</a:t>
            </a:r>
            <a:r>
              <a:rPr lang="en-US" sz="1900" dirty="0">
                <a:solidFill>
                  <a:srgbClr val="00B14F"/>
                </a:solidFill>
              </a:rPr>
              <a:t>, Broadcast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Directed Force Dimension Reduction </a:t>
            </a:r>
            <a:r>
              <a:rPr lang="en-US" sz="1900" dirty="0" err="1"/>
              <a:t>AllGather</a:t>
            </a:r>
            <a:r>
              <a:rPr lang="en-US" sz="1900" dirty="0"/>
              <a:t>, </a:t>
            </a:r>
            <a:r>
              <a:rPr lang="en-US" sz="1900" dirty="0" err="1"/>
              <a:t>Allreduce</a:t>
            </a:r>
            <a:endParaRPr lang="en-US" sz="1900" dirty="0"/>
          </a:p>
          <a:p>
            <a:r>
              <a:rPr lang="en-US" sz="1900" b="1" dirty="0">
                <a:solidFill>
                  <a:srgbClr val="00B14F"/>
                </a:solidFill>
              </a:rPr>
              <a:t>Irregular DAVS Clustering </a:t>
            </a:r>
            <a:r>
              <a:rPr lang="en-US" sz="1900" dirty="0">
                <a:solidFill>
                  <a:srgbClr val="00B14F"/>
                </a:solidFill>
              </a:rPr>
              <a:t>Partial Rotate, </a:t>
            </a:r>
            <a:r>
              <a:rPr lang="en-US" sz="1900" dirty="0" err="1">
                <a:solidFill>
                  <a:srgbClr val="00B14F"/>
                </a:solidFill>
              </a:rPr>
              <a:t>AllReduce</a:t>
            </a:r>
            <a:r>
              <a:rPr lang="en-US" sz="1900" dirty="0">
                <a:solidFill>
                  <a:srgbClr val="00B14F"/>
                </a:solidFill>
              </a:rPr>
              <a:t>, Broadcast</a:t>
            </a:r>
          </a:p>
          <a:p>
            <a:r>
              <a:rPr lang="en-US" sz="1900" b="1" dirty="0">
                <a:solidFill>
                  <a:srgbClr val="00B14F"/>
                </a:solidFill>
              </a:rPr>
              <a:t>DA </a:t>
            </a:r>
            <a:r>
              <a:rPr lang="en-US" sz="1900" b="1" dirty="0" err="1">
                <a:solidFill>
                  <a:srgbClr val="00B14F"/>
                </a:solidFill>
              </a:rPr>
              <a:t>Semimetric</a:t>
            </a:r>
            <a:r>
              <a:rPr lang="en-US" sz="1900" b="1" dirty="0">
                <a:solidFill>
                  <a:srgbClr val="00B14F"/>
                </a:solidFill>
              </a:rPr>
              <a:t> Clustering (Deterministic Annealing) </a:t>
            </a:r>
            <a:r>
              <a:rPr lang="en-US" sz="1900" dirty="0">
                <a:solidFill>
                  <a:srgbClr val="00B14F"/>
                </a:solidFill>
              </a:rPr>
              <a:t>Rotate, </a:t>
            </a:r>
            <a:r>
              <a:rPr lang="en-US" sz="1900" dirty="0" err="1">
                <a:solidFill>
                  <a:srgbClr val="00B14F"/>
                </a:solidFill>
              </a:rPr>
              <a:t>AllReduce</a:t>
            </a:r>
            <a:r>
              <a:rPr lang="en-US" sz="1900" dirty="0">
                <a:solidFill>
                  <a:srgbClr val="00B14F"/>
                </a:solidFill>
              </a:rPr>
              <a:t>, Broadcast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K-means</a:t>
            </a:r>
            <a:r>
              <a:rPr lang="en-US" sz="1900" dirty="0">
                <a:solidFill>
                  <a:srgbClr val="C00000"/>
                </a:solidFill>
              </a:rPr>
              <a:t> </a:t>
            </a:r>
            <a:r>
              <a:rPr lang="en-US" sz="1900" dirty="0" err="1"/>
              <a:t>AllReduce</a:t>
            </a:r>
            <a:r>
              <a:rPr lang="en-US" sz="1900" dirty="0"/>
              <a:t>, Broadcast, </a:t>
            </a:r>
            <a:r>
              <a:rPr lang="en-US" sz="1900" dirty="0" err="1"/>
              <a:t>AllGather</a:t>
            </a:r>
            <a:r>
              <a:rPr lang="en-US" sz="1900" dirty="0"/>
              <a:t> DAAL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SVM</a:t>
            </a:r>
            <a:r>
              <a:rPr lang="en-US" sz="1900" dirty="0"/>
              <a:t> </a:t>
            </a:r>
            <a:r>
              <a:rPr lang="en-US" sz="1900" dirty="0" err="1"/>
              <a:t>AllReduce</a:t>
            </a:r>
            <a:r>
              <a:rPr lang="en-US" sz="1900" dirty="0"/>
              <a:t>, </a:t>
            </a:r>
            <a:r>
              <a:rPr lang="en-US" sz="1900" dirty="0" err="1"/>
              <a:t>AllGather</a:t>
            </a:r>
            <a:endParaRPr lang="en-US" sz="1900" dirty="0"/>
          </a:p>
          <a:p>
            <a:r>
              <a:rPr lang="en-US" sz="1900" b="1" dirty="0" err="1">
                <a:solidFill>
                  <a:srgbClr val="00B14F"/>
                </a:solidFill>
              </a:rPr>
              <a:t>SubGraph</a:t>
            </a:r>
            <a:r>
              <a:rPr lang="en-US" sz="1900" b="1" dirty="0">
                <a:solidFill>
                  <a:srgbClr val="00B14F"/>
                </a:solidFill>
              </a:rPr>
              <a:t> Mining </a:t>
            </a:r>
            <a:r>
              <a:rPr lang="en-US" sz="1900" dirty="0" err="1">
                <a:solidFill>
                  <a:srgbClr val="00B14F"/>
                </a:solidFill>
              </a:rPr>
              <a:t>AllGather</a:t>
            </a:r>
            <a:r>
              <a:rPr lang="en-US" sz="1900" dirty="0">
                <a:solidFill>
                  <a:srgbClr val="00B14F"/>
                </a:solidFill>
              </a:rPr>
              <a:t>, </a:t>
            </a:r>
            <a:r>
              <a:rPr lang="en-US" sz="1900" dirty="0" err="1">
                <a:solidFill>
                  <a:srgbClr val="00B14F"/>
                </a:solidFill>
              </a:rPr>
              <a:t>AllReduce</a:t>
            </a:r>
            <a:endParaRPr lang="en-US" sz="1900" dirty="0">
              <a:solidFill>
                <a:srgbClr val="00B14F"/>
              </a:solidFill>
            </a:endParaRPr>
          </a:p>
          <a:p>
            <a:r>
              <a:rPr lang="en-US" sz="1900" b="1" dirty="0">
                <a:solidFill>
                  <a:srgbClr val="C00000"/>
                </a:solidFill>
              </a:rPr>
              <a:t>Latent Dirichlet Allocation </a:t>
            </a:r>
            <a:r>
              <a:rPr lang="en-US" sz="1900" dirty="0"/>
              <a:t>Rotate, </a:t>
            </a:r>
            <a:r>
              <a:rPr lang="en-US" sz="1900" dirty="0" err="1"/>
              <a:t>AllReduce</a:t>
            </a:r>
            <a:endParaRPr lang="en-US" sz="1900" dirty="0"/>
          </a:p>
          <a:p>
            <a:r>
              <a:rPr lang="en-US" sz="1900" b="1" dirty="0">
                <a:solidFill>
                  <a:srgbClr val="C00000"/>
                </a:solidFill>
              </a:rPr>
              <a:t>Matrix Factorization (SGD) </a:t>
            </a:r>
            <a:r>
              <a:rPr lang="en-US" sz="1900" dirty="0"/>
              <a:t>Rotate DAAL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Recommender System (ALS)</a:t>
            </a:r>
            <a:r>
              <a:rPr lang="en-US" sz="1900" b="1" dirty="0"/>
              <a:t> </a:t>
            </a:r>
            <a:r>
              <a:rPr lang="en-US" sz="1900" dirty="0"/>
              <a:t>Rotate DAAL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Singular Value Decomposition (SVD) </a:t>
            </a:r>
            <a:r>
              <a:rPr lang="en-US" sz="1900" dirty="0" err="1"/>
              <a:t>AllGather</a:t>
            </a:r>
            <a:r>
              <a:rPr lang="en-US" sz="1900" dirty="0"/>
              <a:t> DAAL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319C61D-4526-4ED9-BC00-4F7DC9780F01}"/>
              </a:ext>
            </a:extLst>
          </p:cNvPr>
          <p:cNvSpPr txBox="1">
            <a:spLocks/>
          </p:cNvSpPr>
          <p:nvPr/>
        </p:nvSpPr>
        <p:spPr>
          <a:xfrm>
            <a:off x="6040581" y="549493"/>
            <a:ext cx="6012873" cy="515858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91440" rIns="91440" bIns="9144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C00000"/>
                </a:solidFill>
              </a:rPr>
              <a:t>QR Decomposition (QR) </a:t>
            </a:r>
            <a:r>
              <a:rPr lang="en-US" sz="2200" dirty="0"/>
              <a:t>Reduce, Broadcast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Neural Network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Covariance</a:t>
            </a:r>
            <a:r>
              <a:rPr lang="en-US" sz="2200" dirty="0"/>
              <a:t>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Low Order Moments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Naive Bayes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Linear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Ridge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Multi-class Logistic Regression</a:t>
            </a:r>
            <a:r>
              <a:rPr lang="en-US" sz="2200" b="1" dirty="0"/>
              <a:t> </a:t>
            </a:r>
            <a:r>
              <a:rPr lang="en-US" sz="2200" dirty="0"/>
              <a:t>Regroup, Rotate, </a:t>
            </a:r>
            <a:r>
              <a:rPr lang="en-US" sz="2200" dirty="0" err="1"/>
              <a:t>AllGather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Random Forest </a:t>
            </a:r>
            <a:r>
              <a:rPr lang="en-US" sz="2200" dirty="0" err="1"/>
              <a:t>AllReduce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Principal Component Analysis (PCA)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DA116-4A13-40F1-91B6-25B08450DAD7}"/>
              </a:ext>
            </a:extLst>
          </p:cNvPr>
          <p:cNvSpPr txBox="1"/>
          <p:nvPr/>
        </p:nvSpPr>
        <p:spPr>
          <a:xfrm>
            <a:off x="0" y="5745129"/>
            <a:ext cx="11475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DAAL</a:t>
            </a:r>
            <a:r>
              <a:rPr lang="en-US" sz="2000" dirty="0"/>
              <a:t> implies integrated on node with Intel DAAL Optimized Data Analytics Library (Runs on KNL!) </a:t>
            </a:r>
          </a:p>
        </p:txBody>
      </p:sp>
    </p:spTree>
    <p:extLst>
      <p:ext uri="{BB962C8B-B14F-4D97-AF65-F5344CB8AC3E}">
        <p14:creationId xmlns:p14="http://schemas.microsoft.com/office/powerpoint/2010/main" val="282349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Fungi </a:t>
            </a:r>
          </a:p>
          <a:p>
            <a:pPr lvl="1"/>
            <a:r>
              <a:rPr lang="en-US" sz="1800" dirty="0"/>
              <a:t>All the plots </a:t>
            </a:r>
            <a:endParaRPr lang="en-US" sz="1800" dirty="0">
              <a:hlinkClick r:id="rId2"/>
            </a:endParaRPr>
          </a:p>
          <a:p>
            <a:pPr lvl="2"/>
            <a:r>
              <a:rPr lang="en-US" sz="1400" dirty="0">
                <a:hlinkClick r:id="rId2"/>
              </a:rPr>
              <a:t>https://spidal-gw.dsc.soic.indiana.edu/public/groupdashboard/Anna_GeneSeq</a:t>
            </a:r>
          </a:p>
          <a:p>
            <a:pPr lvl="2"/>
            <a:r>
              <a:rPr lang="en-US" sz="1400" dirty="0">
                <a:hlinkClick r:id="rId3"/>
              </a:rPr>
              <a:t>https://spidal-gw.dsc.soic.indiana.edu/public/resultsets/668018718</a:t>
            </a:r>
            <a:r>
              <a:rPr lang="en-US" sz="1400" dirty="0"/>
              <a:t>  Latest with 211 clusters</a:t>
            </a:r>
          </a:p>
          <a:p>
            <a:pPr lvl="2"/>
            <a:r>
              <a:rPr lang="en-US" sz="1400" dirty="0">
                <a:hlinkClick r:id="rId4"/>
              </a:rPr>
              <a:t>https://spidal-gw.dsc.soic.indiana.edu/public/resultsets/1167269857</a:t>
            </a:r>
            <a:r>
              <a:rPr lang="en-US" sz="1400" dirty="0"/>
              <a:t>  </a:t>
            </a:r>
            <a:endParaRPr lang="en-US" sz="1400" dirty="0">
              <a:hlinkClick r:id="rId2"/>
            </a:endParaRPr>
          </a:p>
          <a:p>
            <a:r>
              <a:rPr lang="en-US" sz="1800" dirty="0"/>
              <a:t>Pathology </a:t>
            </a:r>
          </a:p>
          <a:p>
            <a:pPr lvl="1"/>
            <a:r>
              <a:rPr lang="en-US" sz="1800" dirty="0"/>
              <a:t>All the plots</a:t>
            </a:r>
          </a:p>
          <a:p>
            <a:pPr lvl="2"/>
            <a:r>
              <a:rPr lang="en-US" sz="1400" dirty="0">
                <a:hlinkClick r:id="rId5"/>
              </a:rPr>
              <a:t>https://spidal-gw.dsc.soic.indiana.edu/public/groupdashboard/FushengWang</a:t>
            </a:r>
            <a:endParaRPr lang="en-US" sz="1400" dirty="0"/>
          </a:p>
          <a:p>
            <a:pPr lvl="1"/>
            <a:r>
              <a:rPr lang="en-US" sz="1400" dirty="0">
                <a:hlinkClick r:id="rId6"/>
              </a:rPr>
              <a:t>https://spidal-gw.dsc.soic.indiana.edu/public/resultsets/1678860580</a:t>
            </a:r>
            <a:endParaRPr lang="en-US" sz="1400" dirty="0"/>
          </a:p>
          <a:p>
            <a:r>
              <a:rPr lang="en-US" sz="1800" dirty="0"/>
              <a:t>2D Proteomics</a:t>
            </a:r>
          </a:p>
          <a:p>
            <a:pPr lvl="1"/>
            <a:r>
              <a:rPr lang="en-US" sz="1800" dirty="0"/>
              <a:t>All the plots</a:t>
            </a:r>
          </a:p>
          <a:p>
            <a:pPr lvl="2"/>
            <a:r>
              <a:rPr lang="en-US" sz="1400" dirty="0"/>
              <a:t>https://spidal-gw.dsc.soic.indiana.edu/public/groupdashboard/Sponge</a:t>
            </a:r>
          </a:p>
          <a:p>
            <a:pPr lvl="1"/>
            <a:r>
              <a:rPr lang="en-US" sz="1400" dirty="0">
                <a:hlinkClick r:id="rId7"/>
              </a:rPr>
              <a:t>https://spidal-gw.dsc.soic.indiana.edu/public/resultsets/1657429765</a:t>
            </a:r>
            <a:endParaRPr lang="en-US" sz="1400" dirty="0"/>
          </a:p>
          <a:p>
            <a:r>
              <a:rPr lang="en-US" sz="1800" dirty="0"/>
              <a:t>Time series stock data</a:t>
            </a:r>
          </a:p>
          <a:p>
            <a:pPr lvl="1"/>
            <a:r>
              <a:rPr lang="en-US" sz="1800" dirty="0"/>
              <a:t>All the plots</a:t>
            </a:r>
          </a:p>
          <a:p>
            <a:pPr lvl="2"/>
            <a:r>
              <a:rPr lang="en-US" sz="1400" dirty="0">
                <a:hlinkClick r:id="rId8"/>
              </a:rPr>
              <a:t>https://spidal-gw.dsc.soic.indiana.edu/public/groupdashboard/Stocks</a:t>
            </a:r>
            <a:endParaRPr lang="en-US" sz="1400" dirty="0"/>
          </a:p>
          <a:p>
            <a:pPr lvl="1"/>
            <a:r>
              <a:rPr lang="en-US" sz="1400" dirty="0">
                <a:hlinkClick r:id="rId9"/>
              </a:rPr>
              <a:t>https://spidal-gw.dsc.soic.indiana.edu/public/timeseriesview/1494305167</a:t>
            </a:r>
            <a:endParaRPr lang="en-US" sz="1400" dirty="0"/>
          </a:p>
          <a:p>
            <a:pPr lvl="2"/>
            <a:endParaRPr lang="en-US" sz="1400" dirty="0"/>
          </a:p>
          <a:p>
            <a:pPr lvl="2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data 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012364" y="6329364"/>
            <a:ext cx="655637" cy="295275"/>
          </a:xfrm>
        </p:spPr>
        <p:txBody>
          <a:bodyPr/>
          <a:lstStyle/>
          <a:p>
            <a:fld id="{9D403DF6-46F5-4637-8175-331CACCBFD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3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1"/>
            <a:ext cx="7886700" cy="1447799"/>
          </a:xfrm>
        </p:spPr>
        <p:txBody>
          <a:bodyPr/>
          <a:lstStyle/>
          <a:p>
            <a:pPr algn="ctr"/>
            <a:r>
              <a:rPr lang="en-US" sz="4400" dirty="0"/>
              <a:t>Java Performance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FF356-28E4-4AB5-A463-F9873152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26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685800"/>
            <a:ext cx="11887200" cy="5715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b="1" dirty="0"/>
              <a:t>Threads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Can threads “magically” speedup your application?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Affinity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How to place threads/processes across cores? 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FJ=Fork Join  (normal); BSP = Continuously running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Why should we care?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Communication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Why Inter-Process Communication (IPC) is expensive?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How to improve?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Other factors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Garbage collection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Serialization/Deserialization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Memory references and cache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Data read/write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9126166" cy="762000"/>
          </a:xfrm>
        </p:spPr>
        <p:txBody>
          <a:bodyPr/>
          <a:lstStyle/>
          <a:p>
            <a:r>
              <a:rPr lang="en-US" sz="3600" dirty="0"/>
              <a:t>Performance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C61B-29F3-428E-9C57-D1A05A25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26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1582400" cy="6876507"/>
          </a:xfrm>
        </p:spPr>
      </p:pic>
      <p:sp>
        <p:nvSpPr>
          <p:cNvPr id="11" name="TextBox 10"/>
          <p:cNvSpPr txBox="1"/>
          <p:nvPr/>
        </p:nvSpPr>
        <p:spPr>
          <a:xfrm>
            <a:off x="6477000" y="203332"/>
            <a:ext cx="3997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/>
              <a:t>DAMDS on 128 Haswell 24 core Node. Speedup compared to 1 process per node on 48 nodes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57715" y="1422326"/>
            <a:ext cx="20852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0" kern="0" dirty="0">
                <a:solidFill>
                  <a:srgbClr val="00B14F"/>
                </a:solidFill>
              </a:rPr>
              <a:t>Best MPI; inter and intra node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15019" y="3613145"/>
            <a:ext cx="1766914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0" kern="0" dirty="0">
                <a:solidFill>
                  <a:srgbClr val="0033CC"/>
                </a:solidFill>
              </a:rPr>
              <a:t>MPI; inter/intra node; Java not optimized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54793" y="4184488"/>
            <a:ext cx="263991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0" kern="0" dirty="0"/>
              <a:t>Best FJ Threads intra node; MPI inter node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8795" y="2966814"/>
            <a:ext cx="45202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i="0" dirty="0">
                <a:solidFill>
                  <a:srgbClr val="7030A0"/>
                </a:solidFill>
              </a:rPr>
              <a:t>BSP Threads are better than FJ and at best match Java MPI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5AAFD1-A118-435F-A430-5B7B9652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74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pPr algn="ctr"/>
            <a:r>
              <a:rPr lang="en-US" dirty="0"/>
              <a:t>Investigating Process and Thread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861" y="820998"/>
            <a:ext cx="3892201" cy="5181600"/>
          </a:xfrm>
        </p:spPr>
        <p:txBody>
          <a:bodyPr/>
          <a:lstStyle/>
          <a:p>
            <a:r>
              <a:rPr lang="en-US" b="1" dirty="0"/>
              <a:t>Fork Join (FJ) </a:t>
            </a:r>
            <a:r>
              <a:rPr lang="en-US" dirty="0"/>
              <a:t>Threads lower performance than </a:t>
            </a:r>
            <a:r>
              <a:rPr lang="en-US" b="1" dirty="0"/>
              <a:t>Bulk Synchronous Parallel (BSP) </a:t>
            </a:r>
          </a:p>
          <a:p>
            <a:r>
              <a:rPr lang="en-US" b="1" dirty="0"/>
              <a:t>LRT </a:t>
            </a:r>
            <a:r>
              <a:rPr lang="en-US" dirty="0"/>
              <a:t>is Long Running Threads</a:t>
            </a:r>
            <a:endParaRPr lang="en-US" b="1" dirty="0"/>
          </a:p>
          <a:p>
            <a:r>
              <a:rPr lang="en-US" b="1" dirty="0"/>
              <a:t>Results</a:t>
            </a:r>
          </a:p>
          <a:p>
            <a:pPr lvl="1"/>
            <a:r>
              <a:rPr lang="en-US" dirty="0"/>
              <a:t>Large effects for Java</a:t>
            </a:r>
          </a:p>
          <a:p>
            <a:pPr lvl="1"/>
            <a:r>
              <a:rPr lang="en-US" dirty="0"/>
              <a:t>Best affinity is process and thread binding to cores - CE</a:t>
            </a:r>
          </a:p>
          <a:p>
            <a:pPr lvl="1"/>
            <a:r>
              <a:rPr lang="en-US" dirty="0"/>
              <a:t>At best LRT mimics performance of “all processes”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6 Thread/Process Affinity Models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73877" y="1028936"/>
            <a:ext cx="943182" cy="3601107"/>
            <a:chOff x="0" y="247650"/>
            <a:chExt cx="762000" cy="3284220"/>
          </a:xfrm>
        </p:grpSpPr>
        <p:sp>
          <p:nvSpPr>
            <p:cNvPr id="8" name="Hexagon 7"/>
            <p:cNvSpPr/>
            <p:nvPr/>
          </p:nvSpPr>
          <p:spPr>
            <a:xfrm rot="5400000">
              <a:off x="7620" y="845821"/>
              <a:ext cx="739141" cy="670559"/>
            </a:xfrm>
            <a:prstGeom prst="hexagon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Hexagon 9"/>
            <p:cNvSpPr/>
            <p:nvPr/>
          </p:nvSpPr>
          <p:spPr>
            <a:xfrm rot="5400000">
              <a:off x="13801" y="1049190"/>
              <a:ext cx="731520" cy="271440"/>
            </a:xfrm>
            <a:prstGeom prst="hexagon">
              <a:avLst>
                <a:gd name="adj" fmla="val 63669"/>
                <a:gd name="vf" fmla="val 115470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032510"/>
              <a:ext cx="99060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501" y="1032510"/>
              <a:ext cx="99059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4820" y="1032510"/>
              <a:ext cx="99060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" y="1032510"/>
              <a:ext cx="99060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379560" y="247650"/>
              <a:ext cx="3810" cy="5715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379560" y="1550670"/>
              <a:ext cx="0" cy="30861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/>
            <p:cNvSpPr/>
            <p:nvPr/>
          </p:nvSpPr>
          <p:spPr>
            <a:xfrm>
              <a:off x="111759" y="1501141"/>
              <a:ext cx="263822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9060" y="621030"/>
              <a:ext cx="263821" cy="1905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 rot="5400000">
              <a:off x="-93345" y="1994535"/>
              <a:ext cx="941070" cy="670561"/>
            </a:xfrm>
            <a:prstGeom prst="hexagon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Hexagon 20"/>
            <p:cNvSpPr/>
            <p:nvPr/>
          </p:nvSpPr>
          <p:spPr>
            <a:xfrm rot="5400000">
              <a:off x="-90974" y="2194095"/>
              <a:ext cx="941069" cy="271440"/>
            </a:xfrm>
            <a:prstGeom prst="hexagon">
              <a:avLst>
                <a:gd name="adj" fmla="val 63669"/>
                <a:gd name="vf" fmla="val 115470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2129790"/>
              <a:ext cx="99060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0501" y="2129790"/>
              <a:ext cx="99059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4820" y="2129790"/>
              <a:ext cx="99060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2940" y="2129790"/>
              <a:ext cx="99060" cy="36576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3841" y="3341369"/>
              <a:ext cx="263821" cy="1905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375751" y="2800350"/>
              <a:ext cx="3809" cy="54101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99060" y="3120389"/>
              <a:ext cx="263821" cy="1905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9" name="Curved Connector 28"/>
            <p:cNvCxnSpPr/>
            <p:nvPr/>
          </p:nvCxnSpPr>
          <p:spPr>
            <a:xfrm flipH="1" flipV="1">
              <a:off x="362881" y="716280"/>
              <a:ext cx="12701" cy="880111"/>
            </a:xfrm>
            <a:prstGeom prst="curvedConnector3">
              <a:avLst>
                <a:gd name="adj1" fmla="val 4740000"/>
              </a:avLst>
            </a:prstGeom>
            <a:noFill/>
            <a:ln w="952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Curved Connector 29"/>
            <p:cNvCxnSpPr/>
            <p:nvPr/>
          </p:nvCxnSpPr>
          <p:spPr>
            <a:xfrm flipV="1">
              <a:off x="362881" y="441961"/>
              <a:ext cx="12701" cy="2773679"/>
            </a:xfrm>
            <a:prstGeom prst="curvedConnector3">
              <a:avLst>
                <a:gd name="adj1" fmla="val 4980000"/>
              </a:avLst>
            </a:prstGeom>
            <a:noFill/>
            <a:ln w="952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99060" y="346710"/>
              <a:ext cx="263821" cy="1905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140" y="1642110"/>
              <a:ext cx="54864" cy="18288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8140" y="2815589"/>
              <a:ext cx="54864" cy="365761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8140" y="441961"/>
              <a:ext cx="54864" cy="27431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58000" y="1066800"/>
            <a:ext cx="1745448" cy="3320940"/>
            <a:chOff x="2481213" y="213360"/>
            <a:chExt cx="1546860" cy="3322320"/>
          </a:xfrm>
        </p:grpSpPr>
        <p:sp>
          <p:nvSpPr>
            <p:cNvPr id="36" name="Hexagon 35"/>
            <p:cNvSpPr/>
            <p:nvPr/>
          </p:nvSpPr>
          <p:spPr>
            <a:xfrm rot="5400000">
              <a:off x="1829704" y="1188720"/>
              <a:ext cx="2655569" cy="1245870"/>
            </a:xfrm>
            <a:prstGeom prst="hexagon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Hexagon 36"/>
            <p:cNvSpPr/>
            <p:nvPr/>
          </p:nvSpPr>
          <p:spPr>
            <a:xfrm rot="5400000">
              <a:off x="1833978" y="1603546"/>
              <a:ext cx="2655570" cy="416219"/>
            </a:xfrm>
            <a:prstGeom prst="hexagon">
              <a:avLst>
                <a:gd name="adj" fmla="val 63669"/>
                <a:gd name="vf" fmla="val 115470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81213" y="125730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3161763" y="281940"/>
              <a:ext cx="1" cy="20193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0" name="Rectangle 39"/>
            <p:cNvSpPr/>
            <p:nvPr/>
          </p:nvSpPr>
          <p:spPr>
            <a:xfrm>
              <a:off x="2877453" y="213360"/>
              <a:ext cx="263821" cy="19050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22233" y="3345181"/>
              <a:ext cx="263822" cy="1904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3154144" y="3139441"/>
              <a:ext cx="7618" cy="20574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3" name="Rectangle 42"/>
            <p:cNvSpPr/>
            <p:nvPr/>
          </p:nvSpPr>
          <p:spPr>
            <a:xfrm>
              <a:off x="2877453" y="3284220"/>
              <a:ext cx="263821" cy="19050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14571" y="1181101"/>
              <a:ext cx="263822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14571" y="1577341"/>
              <a:ext cx="263822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6" name="Curved Connector 45"/>
            <p:cNvCxnSpPr/>
            <p:nvPr/>
          </p:nvCxnSpPr>
          <p:spPr>
            <a:xfrm rot="10800000">
              <a:off x="2514571" y="1276350"/>
              <a:ext cx="12701" cy="396240"/>
            </a:xfrm>
            <a:prstGeom prst="curvedConnector3">
              <a:avLst>
                <a:gd name="adj1" fmla="val 138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7" name="Rectangle 46"/>
            <p:cNvSpPr/>
            <p:nvPr/>
          </p:nvSpPr>
          <p:spPr>
            <a:xfrm>
              <a:off x="2496452" y="201168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23172" y="201168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24154" y="201168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46133" y="201168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00314" y="1257301"/>
              <a:ext cx="99059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933672" y="118110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933672" y="157734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4" name="Curved Connector 53"/>
            <p:cNvCxnSpPr/>
            <p:nvPr/>
          </p:nvCxnSpPr>
          <p:spPr>
            <a:xfrm rot="10800000">
              <a:off x="2933672" y="1276350"/>
              <a:ext cx="12701" cy="396240"/>
            </a:xfrm>
            <a:prstGeom prst="curvedConnector3">
              <a:avLst>
                <a:gd name="adj1" fmla="val 144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5" name="Rectangle 54"/>
            <p:cNvSpPr/>
            <p:nvPr/>
          </p:nvSpPr>
          <p:spPr>
            <a:xfrm>
              <a:off x="3336515" y="125730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369874" y="118110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369874" y="157734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8" name="Curved Connector 57"/>
            <p:cNvCxnSpPr/>
            <p:nvPr/>
          </p:nvCxnSpPr>
          <p:spPr>
            <a:xfrm rot="10800000">
              <a:off x="3369874" y="1276350"/>
              <a:ext cx="12699" cy="396240"/>
            </a:xfrm>
            <a:prstGeom prst="curvedConnector3">
              <a:avLst>
                <a:gd name="adj1" fmla="val 144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3730893" y="1257301"/>
              <a:ext cx="99060" cy="365759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764252" y="118110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764252" y="157734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2" name="Curved Connector 61"/>
            <p:cNvCxnSpPr/>
            <p:nvPr/>
          </p:nvCxnSpPr>
          <p:spPr>
            <a:xfrm rot="10800000">
              <a:off x="3764252" y="1276350"/>
              <a:ext cx="12701" cy="396240"/>
            </a:xfrm>
            <a:prstGeom prst="curvedConnector3">
              <a:avLst>
                <a:gd name="adj1" fmla="val 132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2514571" y="777241"/>
              <a:ext cx="263822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514571" y="2712721"/>
              <a:ext cx="263822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5" name="Curved Connector 64"/>
            <p:cNvCxnSpPr/>
            <p:nvPr/>
          </p:nvCxnSpPr>
          <p:spPr>
            <a:xfrm rot="10800000">
              <a:off x="2514571" y="872490"/>
              <a:ext cx="12701" cy="1935480"/>
            </a:xfrm>
            <a:prstGeom prst="curvedConnector3">
              <a:avLst>
                <a:gd name="adj1" fmla="val 180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6" name="Rectangle 65"/>
            <p:cNvSpPr/>
            <p:nvPr/>
          </p:nvSpPr>
          <p:spPr>
            <a:xfrm>
              <a:off x="2933672" y="77724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933672" y="271272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68" name="Curved Connector 67"/>
            <p:cNvCxnSpPr/>
            <p:nvPr/>
          </p:nvCxnSpPr>
          <p:spPr>
            <a:xfrm rot="10800000">
              <a:off x="2933672" y="872490"/>
              <a:ext cx="12701" cy="1935480"/>
            </a:xfrm>
            <a:prstGeom prst="curvedConnector3">
              <a:avLst>
                <a:gd name="adj1" fmla="val 180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9" name="Rectangle 68"/>
            <p:cNvSpPr/>
            <p:nvPr/>
          </p:nvSpPr>
          <p:spPr>
            <a:xfrm>
              <a:off x="3352772" y="77724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352772" y="271272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1" name="Curved Connector 70"/>
            <p:cNvCxnSpPr/>
            <p:nvPr/>
          </p:nvCxnSpPr>
          <p:spPr>
            <a:xfrm rot="10800000">
              <a:off x="3352772" y="872490"/>
              <a:ext cx="12699" cy="1935480"/>
            </a:xfrm>
            <a:prstGeom prst="curvedConnector3">
              <a:avLst>
                <a:gd name="adj1" fmla="val 180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2" name="Rectangle 71"/>
            <p:cNvSpPr/>
            <p:nvPr/>
          </p:nvSpPr>
          <p:spPr>
            <a:xfrm>
              <a:off x="3764252" y="77724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764252" y="2712721"/>
              <a:ext cx="263821" cy="1904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4" name="Curved Connector 73"/>
            <p:cNvCxnSpPr/>
            <p:nvPr/>
          </p:nvCxnSpPr>
          <p:spPr>
            <a:xfrm rot="10800000">
              <a:off x="3764252" y="872490"/>
              <a:ext cx="12701" cy="1935480"/>
            </a:xfrm>
            <a:prstGeom prst="curvedConnector3">
              <a:avLst>
                <a:gd name="adj1" fmla="val 1800000"/>
              </a:avLst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5" name="Rectangle 74"/>
            <p:cNvSpPr/>
            <p:nvPr/>
          </p:nvSpPr>
          <p:spPr>
            <a:xfrm flipV="1">
              <a:off x="2496452" y="1630681"/>
              <a:ext cx="1356361" cy="2743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509322" y="1775460"/>
              <a:ext cx="54864" cy="182881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933672" y="1775460"/>
              <a:ext cx="54864" cy="182881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352771" y="1775460"/>
              <a:ext cx="54864" cy="182881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764251" y="1775460"/>
              <a:ext cx="54864" cy="182881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 flipV="1">
              <a:off x="2496452" y="2403348"/>
              <a:ext cx="1356361" cy="2743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509322" y="941071"/>
              <a:ext cx="54864" cy="27432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933672" y="941071"/>
              <a:ext cx="54864" cy="27432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349554" y="941071"/>
              <a:ext cx="54864" cy="27432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764251" y="941071"/>
              <a:ext cx="54864" cy="274320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509322" y="2438401"/>
              <a:ext cx="54864" cy="36575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933672" y="2438401"/>
              <a:ext cx="54864" cy="36575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352772" y="2438401"/>
              <a:ext cx="54864" cy="36575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761034" y="2438401"/>
              <a:ext cx="54865" cy="36575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i="0" ker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3" name="Text Box 89"/>
          <p:cNvSpPr txBox="1"/>
          <p:nvPr/>
        </p:nvSpPr>
        <p:spPr>
          <a:xfrm>
            <a:off x="4326334" y="689364"/>
            <a:ext cx="1181679" cy="213360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txBody>
          <a:bodyPr rot="0" spcFirstLastPara="0" vert="horz" wrap="non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i="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Iskoola Pota" panose="020B0502040204020203" pitchFamily="34" charset="0"/>
              </a:rPr>
              <a:t>LRT-FJ</a:t>
            </a:r>
            <a:endParaRPr lang="en-US" sz="2000" b="1" i="0" kern="0" dirty="0">
              <a:solidFill>
                <a:sysClr val="windowText" lastClr="000000"/>
              </a:solidFill>
              <a:ea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94" name="Text Box 91"/>
          <p:cNvSpPr txBox="1"/>
          <p:nvPr/>
        </p:nvSpPr>
        <p:spPr>
          <a:xfrm>
            <a:off x="7199177" y="739343"/>
            <a:ext cx="829026" cy="209014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txBody>
          <a:bodyPr rot="0" spcFirstLastPara="0" vert="horz" wrap="non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i="0" kern="0" dirty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LRT-BSP</a:t>
            </a:r>
            <a:endParaRPr lang="en-US" sz="2000" b="1" i="0" kern="0" dirty="0">
              <a:solidFill>
                <a:sysClr val="windowText" lastClr="000000"/>
              </a:solidFill>
              <a:latin typeface="+mj-lt"/>
              <a:ea typeface="Calibri" panose="020F0502020204030204" pitchFamily="34" charset="0"/>
              <a:cs typeface="Arial Unicode MS" panose="020B0604020202020204" pitchFamily="34" charset="-128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759766" y="4691722"/>
            <a:ext cx="2874773" cy="892552"/>
            <a:chOff x="592770" y="2424545"/>
            <a:chExt cx="2735862" cy="1190071"/>
          </a:xfrm>
        </p:grpSpPr>
        <p:sp>
          <p:nvSpPr>
            <p:cNvPr id="96" name="Rectangle 95"/>
            <p:cNvSpPr/>
            <p:nvPr/>
          </p:nvSpPr>
          <p:spPr>
            <a:xfrm>
              <a:off x="694416" y="2455553"/>
              <a:ext cx="41799" cy="208991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b="1" i="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76356" y="2708436"/>
              <a:ext cx="75469" cy="20899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b="1" i="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98" name="TextBox 4"/>
            <p:cNvSpPr txBox="1"/>
            <p:nvPr/>
          </p:nvSpPr>
          <p:spPr>
            <a:xfrm>
              <a:off x="774027" y="2424545"/>
              <a:ext cx="2554605" cy="1190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Serial work</a:t>
              </a:r>
              <a:endParaRPr lang="en-US" sz="1400" b="1" i="0" kern="0" dirty="0">
                <a:solidFill>
                  <a:sysClr val="windowText" lastClr="000000"/>
                </a:solidFill>
                <a:ea typeface="Times New Roman" panose="02020603050405020304" pitchFamily="18" charset="0"/>
              </a:endParaRPr>
            </a:p>
            <a:p>
              <a:pPr defTabSz="685800" eaLnBrk="1" fontAlgn="auto" hangingPunct="1">
                <a:spcBef>
                  <a:spcPts val="675"/>
                </a:spcBef>
                <a:spcAft>
                  <a:spcPts val="0"/>
                </a:spcAft>
                <a:defRPr/>
              </a:pPr>
              <a:r>
                <a:rPr lang="en-US" sz="1400" b="1" i="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Non-trivial parallel work</a:t>
              </a:r>
              <a:endParaRPr lang="en-US" sz="1400" b="1" i="0" kern="0" dirty="0">
                <a:solidFill>
                  <a:sysClr val="windowText" lastClr="000000"/>
                </a:solidFill>
                <a:ea typeface="Times New Roman" panose="02020603050405020304" pitchFamily="18" charset="0"/>
              </a:endParaRPr>
            </a:p>
            <a:p>
              <a:pPr defTabSz="685800" eaLnBrk="1" fontAlgn="auto" hangingPunct="1">
                <a:spcBef>
                  <a:spcPts val="450"/>
                </a:spcBef>
                <a:spcAft>
                  <a:spcPts val="0"/>
                </a:spcAft>
                <a:defRPr/>
              </a:pPr>
              <a:r>
                <a:rPr lang="en-US" sz="1400" b="1" i="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Busy thread synchronization</a:t>
              </a:r>
              <a:endParaRPr lang="en-US" sz="1400" b="1" i="0" kern="0" dirty="0">
                <a:solidFill>
                  <a:sysClr val="windowText" lastClr="000000"/>
                </a:solidFill>
                <a:ea typeface="Times New Roman" panose="02020603050405020304" pitchFamily="18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flipV="1">
              <a:off x="592770" y="3111845"/>
              <a:ext cx="208991" cy="20899"/>
            </a:xfrm>
            <a:prstGeom prst="rect">
              <a:avLst/>
            </a:prstGeom>
            <a:solidFill>
              <a:srgbClr val="00B0F0"/>
            </a:solidFill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b="1" i="0" kern="0">
                <a:solidFill>
                  <a:sysClr val="window" lastClr="FFFFFF"/>
                </a:solidFill>
              </a:endParaRPr>
            </a:p>
          </p:txBody>
        </p:sp>
      </p:grpSp>
      <p:graphicFrame>
        <p:nvGraphicFramePr>
          <p:cNvPr id="100" name="Table 99"/>
          <p:cNvGraphicFramePr>
            <a:graphicFrameLocks noGrp="1"/>
          </p:cNvGraphicFramePr>
          <p:nvPr>
            <p:extLst/>
          </p:nvPr>
        </p:nvGraphicFramePr>
        <p:xfrm>
          <a:off x="7700986" y="4390439"/>
          <a:ext cx="3807239" cy="13418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38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9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20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Threads Affinity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Processes Affinity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24"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Cores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Socket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None (All)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Inherit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Explicit per core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06062-28B5-4F8F-8F13-23FDC56E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4" y="710812"/>
            <a:ext cx="5677998" cy="1059874"/>
          </a:xfrm>
        </p:spPr>
        <p:txBody>
          <a:bodyPr/>
          <a:lstStyle/>
          <a:p>
            <a:r>
              <a:rPr lang="en-US" sz="3600" dirty="0"/>
              <a:t>Performance Sensitivity</a:t>
            </a:r>
            <a:br>
              <a:rPr lang="en-US" sz="3600" dirty="0"/>
            </a:br>
            <a:r>
              <a:rPr lang="en-US" sz="3200" dirty="0"/>
              <a:t>Languages</a:t>
            </a:r>
            <a:br>
              <a:rPr lang="en-US" sz="3200" dirty="0"/>
            </a:br>
            <a:r>
              <a:rPr lang="en-US" sz="3200" dirty="0"/>
              <a:t>Process v. Thread</a:t>
            </a:r>
            <a:br>
              <a:rPr lang="en-US" sz="3200" dirty="0"/>
            </a:br>
            <a:r>
              <a:rPr lang="en-US" sz="3200" dirty="0" err="1"/>
              <a:t>Thread</a:t>
            </a:r>
            <a:r>
              <a:rPr lang="en-US" sz="3200" dirty="0"/>
              <a:t> Model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14" y="2438400"/>
            <a:ext cx="5562600" cy="3054927"/>
          </a:xfrm>
        </p:spPr>
        <p:txBody>
          <a:bodyPr/>
          <a:lstStyle/>
          <a:p>
            <a:r>
              <a:rPr lang="en-US" sz="2400" dirty="0" err="1"/>
              <a:t>Kmeans</a:t>
            </a:r>
            <a:r>
              <a:rPr lang="en-US" sz="2400" dirty="0"/>
              <a:t>: 1 million points and 1000 centers performance on 16 24 core nodes for LRT-FJ and LRT-BSP with varying affinity patterns (6 choices) over varying threads and processes</a:t>
            </a:r>
          </a:p>
          <a:p>
            <a:r>
              <a:rPr lang="en-US" sz="2400" dirty="0"/>
              <a:t>C less sensitive than Java</a:t>
            </a:r>
          </a:p>
          <a:p>
            <a:r>
              <a:rPr lang="en-US" sz="2400" dirty="0"/>
              <a:t>All processes less sensitive than all threads</a:t>
            </a:r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49" y="0"/>
            <a:ext cx="6191893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88005" y="1009916"/>
            <a:ext cx="934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Java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70854-2340-40AA-BE65-5EACAD55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49" y="3429000"/>
            <a:ext cx="6274717" cy="3429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04938" y="4961229"/>
            <a:ext cx="45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75384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734" y="235813"/>
            <a:ext cx="7543800" cy="1143000"/>
          </a:xfrm>
        </p:spPr>
        <p:txBody>
          <a:bodyPr/>
          <a:lstStyle/>
          <a:p>
            <a:pPr algn="ctr"/>
            <a:r>
              <a:rPr lang="en-US" dirty="0"/>
              <a:t>Performance Dependence on Number of Cores inside 24-core node (16 nodes total)</a:t>
            </a:r>
          </a:p>
        </p:txBody>
      </p:sp>
      <p:pic>
        <p:nvPicPr>
          <p:cNvPr id="1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75" y="1542196"/>
            <a:ext cx="7391400" cy="53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997" y="235813"/>
            <a:ext cx="4434165" cy="15962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78527" y="674506"/>
            <a:ext cx="894242" cy="9233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kern="0" dirty="0">
                <a:solidFill>
                  <a:srgbClr val="FF0000"/>
                </a:solidFill>
                <a:latin typeface="Century Schoolbook" panose="02040604050505020304"/>
                <a:ea typeface="+mn-ea"/>
              </a:rPr>
              <a:t>15x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kern="0" dirty="0">
                <a:solidFill>
                  <a:srgbClr val="FF0000"/>
                </a:solidFill>
                <a:latin typeface="Century Schoolbook" panose="02040604050505020304"/>
                <a:ea typeface="+mn-ea"/>
              </a:rPr>
              <a:t>74x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kern="0" dirty="0">
                <a:solidFill>
                  <a:srgbClr val="FF0000"/>
                </a:solidFill>
                <a:latin typeface="Century Schoolbook" panose="02040604050505020304"/>
                <a:ea typeface="+mn-ea"/>
              </a:rPr>
              <a:t>2.6x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6F416-B51D-46FD-B3BC-95C31CC9E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4882" y="2108831"/>
            <a:ext cx="2954518" cy="4749169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All MPI internode</a:t>
            </a:r>
          </a:p>
          <a:p>
            <a:pPr marL="750888" lvl="1" indent="0">
              <a:buNone/>
            </a:pPr>
            <a:r>
              <a:rPr lang="en-US" dirty="0">
                <a:solidFill>
                  <a:srgbClr val="00B050"/>
                </a:solidFill>
              </a:rPr>
              <a:t>All Processes </a:t>
            </a:r>
            <a:endParaRPr lang="en-US" dirty="0"/>
          </a:p>
          <a:p>
            <a:r>
              <a:rPr lang="en-US" dirty="0"/>
              <a:t>LRT BSP Java</a:t>
            </a:r>
          </a:p>
          <a:p>
            <a:pPr marL="750888" lvl="1" indent="0">
              <a:buNone/>
            </a:pPr>
            <a:r>
              <a:rPr lang="en-US" dirty="0">
                <a:solidFill>
                  <a:srgbClr val="7030A0"/>
                </a:solidFill>
              </a:rPr>
              <a:t>All Threads internal to node</a:t>
            </a:r>
          </a:p>
          <a:p>
            <a:pPr marL="750888" lvl="1" indent="0">
              <a:buNone/>
            </a:pPr>
            <a:r>
              <a:rPr lang="en-US" dirty="0">
                <a:solidFill>
                  <a:srgbClr val="7030A0"/>
                </a:solidFill>
              </a:rPr>
              <a:t>Hybrid – Use one process per chip</a:t>
            </a:r>
            <a:endParaRPr lang="en-US" dirty="0"/>
          </a:p>
          <a:p>
            <a:r>
              <a:rPr lang="en-US" dirty="0"/>
              <a:t>LRT Fork Join Java </a:t>
            </a:r>
          </a:p>
          <a:p>
            <a:pPr marL="750888" lvl="1" indent="0">
              <a:buNone/>
            </a:pPr>
            <a:r>
              <a:rPr lang="en-US" dirty="0">
                <a:solidFill>
                  <a:srgbClr val="EE7D31"/>
                </a:solidFill>
              </a:rPr>
              <a:t>All Threads</a:t>
            </a:r>
          </a:p>
          <a:p>
            <a:pPr marL="750888" lvl="1" indent="0">
              <a:buNone/>
            </a:pPr>
            <a:r>
              <a:rPr lang="en-US" dirty="0">
                <a:solidFill>
                  <a:srgbClr val="EE7D31"/>
                </a:solidFill>
              </a:rPr>
              <a:t>Hybrid – Use one process per chip</a:t>
            </a:r>
          </a:p>
          <a:p>
            <a:r>
              <a:rPr lang="en-US" dirty="0"/>
              <a:t>Fork Join C</a:t>
            </a:r>
          </a:p>
          <a:p>
            <a:pPr marL="750888" indent="0">
              <a:buNone/>
            </a:pPr>
            <a:r>
              <a:rPr lang="en-US" dirty="0">
                <a:solidFill>
                  <a:srgbClr val="F9C545"/>
                </a:solidFill>
              </a:rPr>
              <a:t>All Threads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621127" y="2705099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14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7811627" y="2590799"/>
            <a:ext cx="228600" cy="228600"/>
          </a:xfrm>
          <a:prstGeom prst="ellipse">
            <a:avLst/>
          </a:prstGeom>
          <a:solidFill>
            <a:srgbClr val="00B14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-128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7621127" y="3498603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7811627" y="3384303"/>
            <a:ext cx="228600" cy="228600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-128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7621127" y="4108203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riangle 24"/>
          <p:cNvSpPr/>
          <p:nvPr/>
        </p:nvSpPr>
        <p:spPr bwMode="auto">
          <a:xfrm>
            <a:off x="7811627" y="3993903"/>
            <a:ext cx="228600" cy="228600"/>
          </a:xfrm>
          <a:prstGeom prst="triangle">
            <a:avLst/>
          </a:prstGeom>
          <a:solidFill>
            <a:srgbClr val="7030A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-128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7621127" y="5559301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EE7D3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riangle 26"/>
          <p:cNvSpPr/>
          <p:nvPr/>
        </p:nvSpPr>
        <p:spPr bwMode="auto">
          <a:xfrm>
            <a:off x="7811627" y="5445001"/>
            <a:ext cx="228600" cy="228600"/>
          </a:xfrm>
          <a:prstGeom prst="triangle">
            <a:avLst/>
          </a:prstGeom>
          <a:solidFill>
            <a:srgbClr val="EE7D3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-128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7621127" y="5131233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EE7D3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Oval 28"/>
          <p:cNvSpPr/>
          <p:nvPr/>
        </p:nvSpPr>
        <p:spPr bwMode="auto">
          <a:xfrm>
            <a:off x="7811627" y="5016933"/>
            <a:ext cx="228600" cy="228600"/>
          </a:xfrm>
          <a:prstGeom prst="ellipse">
            <a:avLst/>
          </a:prstGeom>
          <a:solidFill>
            <a:srgbClr val="EE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-128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7621127" y="6513450"/>
            <a:ext cx="609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9C54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/>
          <p:cNvSpPr/>
          <p:nvPr/>
        </p:nvSpPr>
        <p:spPr bwMode="auto">
          <a:xfrm>
            <a:off x="7811627" y="6399150"/>
            <a:ext cx="228600" cy="228600"/>
          </a:xfrm>
          <a:prstGeom prst="ellipse">
            <a:avLst/>
          </a:prstGeom>
          <a:noFill/>
          <a:ln w="28575" cap="flat" cmpd="sng" algn="ctr">
            <a:solidFill>
              <a:srgbClr val="F9C5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523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7930"/>
            <a:ext cx="8382000" cy="89647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83E6"/>
                </a:solidFill>
              </a:rPr>
              <a:t>Java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versus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C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8224"/>
            <a:ext cx="11924695" cy="896471"/>
          </a:xfrm>
        </p:spPr>
        <p:txBody>
          <a:bodyPr/>
          <a:lstStyle/>
          <a:p>
            <a:r>
              <a:rPr lang="en-US" dirty="0"/>
              <a:t>C and Java Comparable with Java doing better on larger problem sizes</a:t>
            </a:r>
          </a:p>
          <a:p>
            <a:r>
              <a:rPr lang="en-US" dirty="0"/>
              <a:t>All data from one million point dataset with varying number of centers on 16 nodes 24 core Haswell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24568"/>
            <a:ext cx="10287000" cy="53070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60D8E-C578-4DC8-BDB7-B40A9558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6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8414" y="838201"/>
            <a:ext cx="8528624" cy="2852737"/>
          </a:xfrm>
        </p:spPr>
        <p:txBody>
          <a:bodyPr/>
          <a:lstStyle/>
          <a:p>
            <a:r>
              <a:rPr lang="en-US" dirty="0"/>
              <a:t>Performance of HPC Analytics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F3610-EDDD-4ACA-8D51-379C97C6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57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26538" cy="7588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5029200" cy="518160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/>
              <a:t>K-Means Clustering (results given already)</a:t>
            </a:r>
          </a:p>
          <a:p>
            <a:pPr lvl="1"/>
            <a:r>
              <a:rPr lang="en-US" sz="2400" dirty="0"/>
              <a:t>MPI Java and C – LRT-FJ and LRT-BSP</a:t>
            </a:r>
          </a:p>
          <a:p>
            <a:pPr lvl="1"/>
            <a:r>
              <a:rPr lang="en-US" sz="2400" dirty="0" err="1"/>
              <a:t>Flink</a:t>
            </a:r>
            <a:r>
              <a:rPr lang="en-US" sz="2400" dirty="0"/>
              <a:t> K-Means</a:t>
            </a:r>
          </a:p>
          <a:p>
            <a:pPr lvl="1"/>
            <a:r>
              <a:rPr lang="en-US" sz="2400" dirty="0"/>
              <a:t>Spark K-Means</a:t>
            </a:r>
          </a:p>
          <a:p>
            <a:r>
              <a:rPr lang="en-US" sz="2400" b="1" dirty="0"/>
              <a:t>DA-MDS</a:t>
            </a:r>
          </a:p>
          <a:p>
            <a:pPr lvl="1"/>
            <a:r>
              <a:rPr lang="en-US" sz="2400" dirty="0"/>
              <a:t>MPI Java – LRT-FJ and LRT-BSP</a:t>
            </a:r>
          </a:p>
          <a:p>
            <a:r>
              <a:rPr lang="en-US" sz="2400" b="1" dirty="0"/>
              <a:t>DA-PWC</a:t>
            </a:r>
          </a:p>
          <a:p>
            <a:pPr lvl="1"/>
            <a:r>
              <a:rPr lang="en-US" sz="2400" dirty="0"/>
              <a:t>MPI Java – LRT-FJ</a:t>
            </a:r>
          </a:p>
          <a:p>
            <a:r>
              <a:rPr lang="en-US" sz="2400" b="1" dirty="0" err="1"/>
              <a:t>MDSasChisq</a:t>
            </a:r>
            <a:endParaRPr lang="en-US" sz="2400" b="1" dirty="0"/>
          </a:p>
          <a:p>
            <a:pPr lvl="1"/>
            <a:r>
              <a:rPr lang="en-US" sz="2400" dirty="0"/>
              <a:t>MPI Java – LRT-FJ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13756" y="685801"/>
            <a:ext cx="4393001" cy="37451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4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/>
            <a:r>
              <a:rPr lang="en-US" dirty="0"/>
              <a:t>HPC Cluster</a:t>
            </a:r>
          </a:p>
          <a:p>
            <a:pPr marL="420053" lvl="1" indent="-214313"/>
            <a:r>
              <a:rPr lang="en-US" sz="1800" b="1" dirty="0"/>
              <a:t>128 Intel Haswell nodes </a:t>
            </a:r>
            <a:r>
              <a:rPr lang="en-US" sz="1800" dirty="0"/>
              <a:t>with 2.3GHz nominal frequency</a:t>
            </a:r>
          </a:p>
          <a:p>
            <a:pPr marL="625793" lvl="2" indent="-214313"/>
            <a:r>
              <a:rPr lang="en-US" b="1" dirty="0"/>
              <a:t>96 nodes with 24 cores on 2 sockets </a:t>
            </a:r>
            <a:r>
              <a:rPr lang="en-US" dirty="0"/>
              <a:t>(12 cores each)</a:t>
            </a:r>
          </a:p>
          <a:p>
            <a:pPr marL="625793" lvl="2" indent="-214313"/>
            <a:r>
              <a:rPr lang="en-US" b="1" dirty="0"/>
              <a:t>32 nodes with 36 cores on 2 sockets </a:t>
            </a:r>
            <a:r>
              <a:rPr lang="en-US" dirty="0"/>
              <a:t>(18 cores each)</a:t>
            </a:r>
          </a:p>
          <a:p>
            <a:pPr marL="420053" lvl="1" indent="-214313"/>
            <a:r>
              <a:rPr lang="en-US" sz="1800" dirty="0"/>
              <a:t>128GB memory per node</a:t>
            </a:r>
          </a:p>
          <a:p>
            <a:pPr marL="420053" lvl="1" indent="-214313"/>
            <a:r>
              <a:rPr lang="en-US" sz="1800" dirty="0"/>
              <a:t>40Gbps </a:t>
            </a:r>
            <a:r>
              <a:rPr lang="en-US" sz="1800" dirty="0" err="1"/>
              <a:t>Infiniband</a:t>
            </a:r>
            <a:endParaRPr lang="en-US" sz="1800" dirty="0"/>
          </a:p>
          <a:p>
            <a:pPr marL="214313" indent="-214313"/>
            <a:r>
              <a:rPr lang="en-US" dirty="0"/>
              <a:t>Software</a:t>
            </a:r>
          </a:p>
          <a:p>
            <a:pPr marL="420053" lvl="1" indent="-214313"/>
            <a:r>
              <a:rPr lang="en-US" sz="1800" dirty="0"/>
              <a:t>RHEL 6.8</a:t>
            </a:r>
          </a:p>
          <a:p>
            <a:pPr marL="420053" lvl="1" indent="-214313"/>
            <a:r>
              <a:rPr lang="en-US" sz="1800" dirty="0"/>
              <a:t>Java 1.8</a:t>
            </a:r>
          </a:p>
          <a:p>
            <a:pPr marL="420053" lvl="1" indent="-214313"/>
            <a:r>
              <a:rPr lang="en-US" sz="1800" dirty="0" err="1"/>
              <a:t>OpenHFT</a:t>
            </a:r>
            <a:r>
              <a:rPr lang="en-US" sz="1800" dirty="0"/>
              <a:t> </a:t>
            </a:r>
            <a:r>
              <a:rPr lang="en-US" sz="1800" dirty="0" err="1"/>
              <a:t>JavaLang</a:t>
            </a:r>
            <a:r>
              <a:rPr lang="en-US" sz="1800" dirty="0"/>
              <a:t> 6.7.2</a:t>
            </a:r>
          </a:p>
          <a:p>
            <a:pPr marL="420053" lvl="1" indent="-214313"/>
            <a:r>
              <a:rPr lang="en-US" sz="1800" dirty="0"/>
              <a:t>Habanero Java 0.1.4</a:t>
            </a:r>
          </a:p>
          <a:p>
            <a:pPr marL="420053" lvl="1" indent="-214313"/>
            <a:r>
              <a:rPr lang="en-US" sz="1800" dirty="0" err="1"/>
              <a:t>OpenMPI</a:t>
            </a:r>
            <a:r>
              <a:rPr lang="en-US" sz="1800" dirty="0"/>
              <a:t> 1.10.1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9BDE8-47BD-4D7C-A97F-E456F864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5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8414" y="838201"/>
            <a:ext cx="8528624" cy="2852737"/>
          </a:xfrm>
        </p:spPr>
        <p:txBody>
          <a:bodyPr/>
          <a:lstStyle/>
          <a:p>
            <a:r>
              <a:rPr lang="en-US" dirty="0"/>
              <a:t>Examples of HPC Analytics Using SPIDAL Clustering and Dimension Reduction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F3610-EDDD-4ACA-8D51-379C97C6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55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238" y="5026174"/>
            <a:ext cx="12143524" cy="1825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31" y="6738"/>
            <a:ext cx="5595669" cy="302280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4" y="3494160"/>
            <a:ext cx="5388062" cy="2987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32" y="3513060"/>
            <a:ext cx="5596937" cy="3026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0" y="19967"/>
            <a:ext cx="5596937" cy="30838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5564" y="3115115"/>
            <a:ext cx="4957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</a:t>
            </a:r>
            <a:r>
              <a:rPr lang="en-US" sz="1800" b="1" dirty="0"/>
              <a:t> 50k </a:t>
            </a:r>
            <a:r>
              <a:rPr lang="en-US" sz="1800" dirty="0"/>
              <a:t>on 16 of </a:t>
            </a:r>
            <a:r>
              <a:rPr lang="en-US" sz="1800" b="1" dirty="0"/>
              <a:t>24-core nodes</a:t>
            </a:r>
            <a:endParaRPr lang="en-US" sz="18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1252" y="3107983"/>
            <a:ext cx="5241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Java DA-MDS </a:t>
            </a:r>
            <a:r>
              <a:rPr lang="en-US" sz="2000" b="1" dirty="0"/>
              <a:t>50k</a:t>
            </a:r>
            <a:r>
              <a:rPr lang="en-US" sz="2000" dirty="0"/>
              <a:t> on 16 of </a:t>
            </a:r>
            <a:r>
              <a:rPr lang="en-US" sz="2000" b="1" dirty="0"/>
              <a:t>36-core nodes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257" y="6450791"/>
            <a:ext cx="509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 </a:t>
            </a:r>
            <a:r>
              <a:rPr lang="en-US" sz="1800" b="1" dirty="0"/>
              <a:t>100k </a:t>
            </a:r>
            <a:r>
              <a:rPr lang="en-US" sz="1800" dirty="0"/>
              <a:t>on 16 of </a:t>
            </a:r>
            <a:r>
              <a:rPr lang="en-US" sz="1800" b="1" dirty="0"/>
              <a:t>24-core nodes</a:t>
            </a:r>
            <a:endParaRPr lang="en-US" sz="1800" b="1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8516" y="6450791"/>
            <a:ext cx="5114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 </a:t>
            </a:r>
            <a:r>
              <a:rPr lang="en-US" sz="1800" b="1" dirty="0"/>
              <a:t>100k</a:t>
            </a:r>
            <a:r>
              <a:rPr lang="en-US" sz="1800" dirty="0"/>
              <a:t> on 16 of </a:t>
            </a:r>
            <a:r>
              <a:rPr lang="en-US" sz="1800" b="1" dirty="0"/>
              <a:t>36-core nodes</a:t>
            </a:r>
            <a:endParaRPr lang="en-US" sz="1800" b="1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6DAB9D-B4FC-4BBE-AFAC-C1F082076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472" y="6204406"/>
            <a:ext cx="1165224" cy="391089"/>
          </a:xfrm>
        </p:spPr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12257" y="2839102"/>
            <a:ext cx="1981200" cy="758825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 dirty="0"/>
              <a:t>DA-MDS</a:t>
            </a:r>
          </a:p>
        </p:txBody>
      </p:sp>
    </p:spTree>
    <p:extLst>
      <p:ext uri="{BB962C8B-B14F-4D97-AF65-F5344CB8AC3E}">
        <p14:creationId xmlns:p14="http://schemas.microsoft.com/office/powerpoint/2010/main" val="52741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24000" y="5486400"/>
            <a:ext cx="912616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619" y="4038600"/>
            <a:ext cx="3377169" cy="126313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33358"/>
            <a:ext cx="5300785" cy="287151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58"/>
            <a:ext cx="5181600" cy="28732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166" y="2910415"/>
            <a:ext cx="4914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 </a:t>
            </a:r>
            <a:r>
              <a:rPr lang="en-US" sz="1800" b="1" dirty="0"/>
              <a:t>200k</a:t>
            </a:r>
            <a:r>
              <a:rPr lang="en-US" sz="1800" dirty="0"/>
              <a:t> on 16 of </a:t>
            </a:r>
            <a:r>
              <a:rPr lang="en-US" sz="1800" b="1" dirty="0"/>
              <a:t>24-core nodes</a:t>
            </a:r>
            <a:endParaRPr lang="en-US" sz="18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6517" y="2910415"/>
            <a:ext cx="481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 </a:t>
            </a:r>
            <a:r>
              <a:rPr lang="en-US" sz="1800" b="1" dirty="0"/>
              <a:t>200k</a:t>
            </a:r>
            <a:r>
              <a:rPr lang="en-US" sz="1800" dirty="0"/>
              <a:t> on 16 of </a:t>
            </a:r>
            <a:r>
              <a:rPr lang="en-US" sz="1800" b="1" dirty="0"/>
              <a:t>36-core nodes</a:t>
            </a:r>
            <a:endParaRPr lang="en-US" sz="18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717" y="3252002"/>
            <a:ext cx="5584485" cy="3135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61372" y="6420575"/>
            <a:ext cx="53623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Java DA-MDS speedup </a:t>
            </a:r>
            <a:r>
              <a:rPr lang="en-US" sz="1800" dirty="0"/>
              <a:t>comparison</a:t>
            </a:r>
            <a:r>
              <a:rPr lang="en-US" sz="1400" dirty="0"/>
              <a:t> for LRT-FJ and LRT-BSP</a:t>
            </a:r>
            <a:endParaRPr lang="en-US" sz="14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61619" y="5353042"/>
            <a:ext cx="3357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Linux </a:t>
            </a:r>
            <a:r>
              <a:rPr lang="en-US" sz="1400" dirty="0">
                <a:latin typeface="Consolas" panose="020B0609020204030204" pitchFamily="49" charset="0"/>
              </a:rPr>
              <a:t>perf</a:t>
            </a:r>
            <a:r>
              <a:rPr lang="en-US" sz="1400" dirty="0"/>
              <a:t> statistics for DA-MDS run of 18x2 on 32 nodes. Affinity pattern is 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50202" y="4378404"/>
            <a:ext cx="67068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15x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74x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2.6x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7503621" y="6017781"/>
            <a:ext cx="2209800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 u="none">
                <a:solidFill>
                  <a:srgbClr val="B30838"/>
                </a:solidFill>
                <a:latin typeface="+mj-lt"/>
                <a:ea typeface="+mj-ea"/>
                <a:cs typeface="ＭＳ Ｐゴシック" pitchFamily="-10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kern="0" dirty="0"/>
              <a:t>DA-MDS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EA1DC1-9531-4783-A503-39AAAD79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99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33584" y="37058"/>
            <a:ext cx="1180601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i="0" kern="0" dirty="0"/>
              <a:t>Performance with and without optimizations. </a:t>
            </a:r>
            <a:br>
              <a:rPr lang="en-US" sz="2400" i="0" kern="0" dirty="0"/>
            </a:br>
            <a:r>
              <a:rPr lang="en-US" sz="2400" i="0" kern="0" dirty="0"/>
              <a:t>The bottom 2 figures are communication performance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5495098"/>
            <a:ext cx="12192000" cy="13823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66" y="966256"/>
            <a:ext cx="4480208" cy="242221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3933656"/>
            <a:ext cx="4315567" cy="2401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19" y="3841793"/>
            <a:ext cx="4464882" cy="2497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51458"/>
            <a:ext cx="4724400" cy="25139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" y="3546079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 100k on 48 of 24-core nodes</a:t>
            </a:r>
            <a:endParaRPr lang="en-US" sz="18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6466" y="3472631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DA-MDS 200k on 48 of 24-core nodes</a:t>
            </a:r>
            <a:endParaRPr lang="en-US" sz="18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54268"/>
            <a:ext cx="579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Java DA-MDS 100k communication on 48 of 24-core nodes</a:t>
            </a:r>
            <a:endParaRPr lang="en-US" sz="16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599" y="6354268"/>
            <a:ext cx="491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Java DA-MDS 200k communication on 48 of 24-core nodes</a:t>
            </a:r>
            <a:endParaRPr lang="en-US" sz="1400" dirty="0">
              <a:latin typeface="+mj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158064" y="54654"/>
            <a:ext cx="2438400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 u="none">
                <a:solidFill>
                  <a:srgbClr val="B30838"/>
                </a:solidFill>
                <a:latin typeface="+mj-lt"/>
                <a:ea typeface="+mj-ea"/>
                <a:cs typeface="ＭＳ Ｐゴシック" pitchFamily="-10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kern="0" dirty="0"/>
              <a:t>DA-MDS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A46CB-8A9C-4F2E-B018-0BC66CCB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78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0" y="5486400"/>
            <a:ext cx="912616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770356" y="685800"/>
            <a:ext cx="851664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i="0" kern="0" dirty="0"/>
              <a:t>Performance with and without optimizations</a:t>
            </a:r>
          </a:p>
          <a:p>
            <a:endParaRPr lang="en-US" sz="2400" i="0" kern="0" dirty="0"/>
          </a:p>
          <a:p>
            <a:endParaRPr lang="en-US" sz="2400" i="0" kern="0" dirty="0"/>
          </a:p>
          <a:p>
            <a:endParaRPr lang="en-US" sz="2400" i="0" kern="0" dirty="0"/>
          </a:p>
          <a:p>
            <a:endParaRPr lang="en-US" sz="2400" i="0" kern="0" dirty="0"/>
          </a:p>
          <a:p>
            <a:endParaRPr lang="en-US" sz="2400" i="0" kern="0" dirty="0"/>
          </a:p>
          <a:p>
            <a:r>
              <a:rPr lang="en-US" sz="2400" i="0" kern="0" dirty="0"/>
              <a:t>The best speedup with varying problem size and cores on 24-core and 36-core nodes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168775" cy="23431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91" y="4191140"/>
            <a:ext cx="4157664" cy="234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52" y="1094930"/>
            <a:ext cx="3719799" cy="22578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86348" y="1951826"/>
            <a:ext cx="2624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Java DA-MDS 400k on 48 of 24-core nodes</a:t>
            </a:r>
            <a:endParaRPr lang="en-US" sz="14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2711" y="6515408"/>
            <a:ext cx="4012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Java DA-MDS speedup with varying data sizes</a:t>
            </a:r>
            <a:endParaRPr lang="en-US" sz="14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7962" y="6515407"/>
            <a:ext cx="3693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Java DA-MDS speedup on 36-core nodes</a:t>
            </a:r>
            <a:endParaRPr lang="en-US" sz="1400" dirty="0">
              <a:latin typeface="+mj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524000" y="0"/>
            <a:ext cx="9126166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 i="0" u="none">
                <a:solidFill>
                  <a:srgbClr val="B30838"/>
                </a:solidFill>
                <a:latin typeface="+mj-lt"/>
                <a:ea typeface="+mj-ea"/>
                <a:cs typeface="ＭＳ Ｐゴシック" pitchFamily="-107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B30838"/>
                </a:solidFill>
                <a:latin typeface="Arial" charset="0"/>
                <a:ea typeface="ＭＳ Ｐゴシック" charset="-128"/>
                <a:cs typeface="ＭＳ Ｐゴシック" pitchFamily="-107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kern="0"/>
              <a:t>DA-MDS</a:t>
            </a:r>
            <a:endParaRPr lang="en-US" kern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FB2FD-C041-46D7-A732-716093BE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32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5486400"/>
            <a:ext cx="912616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26538" cy="758825"/>
          </a:xfrm>
        </p:spPr>
        <p:txBody>
          <a:bodyPr/>
          <a:lstStyle/>
          <a:p>
            <a:r>
              <a:rPr lang="en-US" dirty="0" err="1"/>
              <a:t>Unoptimized</a:t>
            </a:r>
            <a:r>
              <a:rPr lang="en-US" dirty="0"/>
              <a:t> </a:t>
            </a:r>
            <a:r>
              <a:rPr lang="en-US" dirty="0" err="1"/>
              <a:t>MDSasChisq</a:t>
            </a:r>
            <a:r>
              <a:rPr lang="en-US" dirty="0"/>
              <a:t> and DA-PWC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29" y="758825"/>
            <a:ext cx="5420572" cy="300392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1" y="3590568"/>
            <a:ext cx="4889785" cy="2745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94566"/>
            <a:ext cx="4206240" cy="23304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" y="315532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</a:t>
            </a:r>
            <a:r>
              <a:rPr lang="en-US" sz="1800" dirty="0" err="1"/>
              <a:t>MDSasChisq</a:t>
            </a:r>
            <a:r>
              <a:rPr lang="en-US" sz="1800" dirty="0"/>
              <a:t> performance on 32 of 24-core nodes</a:t>
            </a:r>
            <a:endParaRPr lang="en-US" sz="18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76962" y="4301410"/>
            <a:ext cx="538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</a:t>
            </a:r>
            <a:r>
              <a:rPr lang="en-US" sz="1800" dirty="0" err="1"/>
              <a:t>MDSasChisq</a:t>
            </a:r>
            <a:r>
              <a:rPr lang="en-US" sz="1800" dirty="0"/>
              <a:t> speedup on 32 of 24-core nodes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35452" y="6443214"/>
            <a:ext cx="5627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Java DA-PWC performance on 32 of 24-core nodes</a:t>
            </a:r>
            <a:endParaRPr lang="en-US" sz="18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A0B07-8D9D-475A-83C0-DF09BAD2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3346D-889E-4E6A-9956-E8BA4310EE65}"/>
              </a:ext>
            </a:extLst>
          </p:cNvPr>
          <p:cNvSpPr txBox="1"/>
          <p:nvPr/>
        </p:nvSpPr>
        <p:spPr>
          <a:xfrm>
            <a:off x="6087083" y="5196918"/>
            <a:ext cx="5837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Java MPI Optimizations for Shared Memory  not included</a:t>
            </a:r>
          </a:p>
        </p:txBody>
      </p:sp>
    </p:spTree>
    <p:extLst>
      <p:ext uri="{BB962C8B-B14F-4D97-AF65-F5344CB8AC3E}">
        <p14:creationId xmlns:p14="http://schemas.microsoft.com/office/powerpoint/2010/main" val="62222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18414" y="838201"/>
            <a:ext cx="8528624" cy="2852737"/>
          </a:xfrm>
        </p:spPr>
        <p:txBody>
          <a:bodyPr/>
          <a:lstStyle/>
          <a:p>
            <a:r>
              <a:rPr lang="en-US" dirty="0"/>
              <a:t>Graph Analytics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37667" y="3400586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Finding and Counting Subgraphs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F3610-EDDD-4ACA-8D51-379C97C6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88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Counting Triangles in Massive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914400"/>
            <a:ext cx="5259129" cy="343956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96253" y="736370"/>
            <a:ext cx="6934200" cy="5385260"/>
          </a:xfrm>
        </p:spPr>
        <p:txBody>
          <a:bodyPr/>
          <a:lstStyle/>
          <a:p>
            <a:r>
              <a:rPr lang="en-US" sz="2400" dirty="0"/>
              <a:t>Basic problem: count the number of triangles in a network </a:t>
            </a:r>
          </a:p>
          <a:p>
            <a:r>
              <a:rPr lang="en-US" sz="2400" dirty="0"/>
              <a:t>Many applications in data mining, network analysis, social science, and database systems</a:t>
            </a:r>
          </a:p>
          <a:p>
            <a:pPr lvl="1"/>
            <a:r>
              <a:rPr lang="en-US" sz="2400" dirty="0"/>
              <a:t>Analysis of complex network: clustering coefficients, transitivity [Watts 1998] </a:t>
            </a:r>
          </a:p>
          <a:p>
            <a:pPr lvl="1"/>
            <a:r>
              <a:rPr lang="en-US" sz="2400" dirty="0"/>
              <a:t>Spam detection, content quality estimation of network [</a:t>
            </a:r>
            <a:r>
              <a:rPr lang="en-US" sz="2400" dirty="0" err="1"/>
              <a:t>Becchetti</a:t>
            </a:r>
            <a:r>
              <a:rPr lang="en-US" sz="2400" dirty="0"/>
              <a:t> KDD’08]. </a:t>
            </a:r>
          </a:p>
          <a:p>
            <a:pPr lvl="1"/>
            <a:r>
              <a:rPr lang="en-US" sz="2400" dirty="0"/>
              <a:t>Modeling evolution of social network [</a:t>
            </a:r>
            <a:r>
              <a:rPr lang="en-US" sz="2400" dirty="0" err="1"/>
              <a:t>Leskovec</a:t>
            </a:r>
            <a:r>
              <a:rPr lang="en-US" sz="2400" dirty="0"/>
              <a:t> KDD’08]</a:t>
            </a:r>
          </a:p>
          <a:p>
            <a:pPr lvl="1"/>
            <a:r>
              <a:rPr lang="en-US" sz="2400" dirty="0"/>
              <a:t>Motif detection, community detection [Berry’09], outlier detection [</a:t>
            </a:r>
            <a:r>
              <a:rPr lang="en-US" sz="2400" dirty="0" err="1"/>
              <a:t>Tsourakakis</a:t>
            </a:r>
            <a:r>
              <a:rPr lang="en-US" sz="2400" dirty="0"/>
              <a:t> ’08] </a:t>
            </a:r>
          </a:p>
          <a:p>
            <a:pPr marL="285750" indent="-285750">
              <a:buFont typeface="Wingdings" charset="2"/>
              <a:buChar char="q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9CDA6-896B-48EA-A5E0-8B8BEBD2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97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  <a:r>
              <a:rPr lang="en-US" baseline="30000" dirty="0"/>
              <a:t>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7290" y="947021"/>
            <a:ext cx="11721416" cy="4963958"/>
          </a:xfrm>
        </p:spPr>
        <p:txBody>
          <a:bodyPr>
            <a:normAutofit/>
          </a:bodyPr>
          <a:lstStyle/>
          <a:p>
            <a:r>
              <a:rPr lang="en-US" sz="2400" dirty="0"/>
              <a:t>A space-efficient algorithm based on non-overlapping partitioning </a:t>
            </a:r>
          </a:p>
          <a:p>
            <a:r>
              <a:rPr lang="en-US" sz="2400" dirty="0"/>
              <a:t>A novel approach to reduce communication cost drastically. </a:t>
            </a:r>
          </a:p>
          <a:p>
            <a:r>
              <a:rPr lang="en-US" sz="2400" dirty="0"/>
              <a:t>Adaptation of a parallel partitioning scheme with a novel weight function </a:t>
            </a:r>
          </a:p>
          <a:p>
            <a:r>
              <a:rPr lang="en-US" sz="2400" dirty="0"/>
              <a:t>Up to 25-fold space saving on networks with experimented on. Up to 90% reduction of communication cost. </a:t>
            </a:r>
          </a:p>
          <a:p>
            <a:r>
              <a:rPr lang="en-US" sz="2400" dirty="0"/>
              <a:t>Comparable to the fastest available algorithm, significantly faster than the rest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84251" y="4267200"/>
            <a:ext cx="117404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aseline="30000" dirty="0"/>
              <a:t>2</a:t>
            </a:r>
            <a:r>
              <a:rPr lang="en-US" dirty="0"/>
              <a:t>S. </a:t>
            </a:r>
            <a:r>
              <a:rPr lang="en-US" dirty="0" err="1"/>
              <a:t>Arifuzzaman</a:t>
            </a:r>
            <a:r>
              <a:rPr lang="en-US" dirty="0"/>
              <a:t>, M. Khan and M. </a:t>
            </a:r>
            <a:r>
              <a:rPr lang="en-US" dirty="0" err="1"/>
              <a:t>Marathe</a:t>
            </a:r>
            <a:r>
              <a:rPr lang="en-US" dirty="0"/>
              <a:t>. A Space-efficient Parallel Algorithm for Counting Exact Triangles in Massive Networks. In Proceedings of the 17th IEEE International Conference on High Performance Computing and Communications, 2015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E81A0-37DA-4790-976B-1FA5F1DA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24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52782"/>
            <a:ext cx="6220951" cy="3323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531" y="303818"/>
            <a:ext cx="5808690" cy="3125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708" y="4910667"/>
            <a:ext cx="546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Running time comparison with state-of-the-art algorithms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5398" y="4195022"/>
            <a:ext cx="576742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Speedup factor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Achieves a speedup factor of ≈ 150 with 1024 processors.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Almost linear speedup up to a large number of processors</a:t>
            </a:r>
          </a:p>
        </p:txBody>
      </p:sp>
    </p:spTree>
    <p:extLst>
      <p:ext uri="{BB962C8B-B14F-4D97-AF65-F5344CB8AC3E}">
        <p14:creationId xmlns:p14="http://schemas.microsoft.com/office/powerpoint/2010/main" val="1217375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</a:t>
            </a:r>
            <a:r>
              <a:rPr lang="en-US" dirty="0" err="1"/>
              <a:t>subgraphs</a:t>
            </a:r>
            <a:r>
              <a:rPr lang="en-US" dirty="0"/>
              <a:t> in labeled graphs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48401" y="2594321"/>
            <a:ext cx="531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health question: How long are typical chains of infections involving only kids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9F2574-5576-4D89-A011-E913266EBECA}"/>
              </a:ext>
            </a:extLst>
          </p:cNvPr>
          <p:cNvGrpSpPr/>
          <p:nvPr/>
        </p:nvGrpSpPr>
        <p:grpSpPr>
          <a:xfrm>
            <a:off x="626039" y="685800"/>
            <a:ext cx="5012761" cy="5334000"/>
            <a:chOff x="838200" y="940424"/>
            <a:chExt cx="4494899" cy="4707306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354815" y="2374881"/>
              <a:ext cx="288032" cy="5716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1866649" y="2266869"/>
              <a:ext cx="288032" cy="21602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346703" y="1546789"/>
              <a:ext cx="288032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3402820" y="1258757"/>
              <a:ext cx="288032" cy="21602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250692" y="3130965"/>
              <a:ext cx="288032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210799" y="2266869"/>
              <a:ext cx="288032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458937" y="1618797"/>
              <a:ext cx="288032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170905" y="2482893"/>
              <a:ext cx="288032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90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938991" y="3058957"/>
              <a:ext cx="288032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882873" y="3779037"/>
              <a:ext cx="288032" cy="21602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90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0745" y="4355101"/>
              <a:ext cx="288032" cy="21602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90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578617" y="3851045"/>
              <a:ext cx="288032" cy="21602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cxnSp>
          <p:nvCxnSpPr>
            <p:cNvPr id="16" name="Straight Connector 15"/>
            <p:cNvCxnSpPr>
              <a:stCxn id="5" idx="0"/>
              <a:endCxn id="6" idx="3"/>
            </p:cNvCxnSpPr>
            <p:nvPr/>
          </p:nvCxnSpPr>
          <p:spPr bwMode="auto">
            <a:xfrm flipV="1">
              <a:off x="2010665" y="1731177"/>
              <a:ext cx="378219" cy="5356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6" idx="7"/>
              <a:endCxn id="7" idx="2"/>
            </p:cNvCxnSpPr>
            <p:nvPr/>
          </p:nvCxnSpPr>
          <p:spPr bwMode="auto">
            <a:xfrm flipV="1">
              <a:off x="2592553" y="1366769"/>
              <a:ext cx="810267" cy="2116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7" idx="6"/>
              <a:endCxn id="10" idx="2"/>
            </p:cNvCxnSpPr>
            <p:nvPr/>
          </p:nvCxnSpPr>
          <p:spPr bwMode="auto">
            <a:xfrm>
              <a:off x="3690852" y="1366769"/>
              <a:ext cx="768085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7" idx="4"/>
              <a:endCxn id="9" idx="0"/>
            </p:cNvCxnSpPr>
            <p:nvPr/>
          </p:nvCxnSpPr>
          <p:spPr bwMode="auto">
            <a:xfrm flipH="1">
              <a:off x="3354815" y="1474781"/>
              <a:ext cx="192021" cy="7920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9" idx="6"/>
              <a:endCxn id="10" idx="3"/>
            </p:cNvCxnSpPr>
            <p:nvPr/>
          </p:nvCxnSpPr>
          <p:spPr bwMode="auto">
            <a:xfrm flipV="1">
              <a:off x="3498831" y="1803185"/>
              <a:ext cx="1002288" cy="57169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6" idx="5"/>
              <a:endCxn id="9" idx="1"/>
            </p:cNvCxnSpPr>
            <p:nvPr/>
          </p:nvCxnSpPr>
          <p:spPr bwMode="auto">
            <a:xfrm>
              <a:off x="2592553" y="1731177"/>
              <a:ext cx="660427" cy="56732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5" idx="6"/>
              <a:endCxn id="9" idx="2"/>
            </p:cNvCxnSpPr>
            <p:nvPr/>
          </p:nvCxnSpPr>
          <p:spPr bwMode="auto">
            <a:xfrm>
              <a:off x="2154682" y="2374881"/>
              <a:ext cx="105611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9" idx="5"/>
              <a:endCxn id="11" idx="1"/>
            </p:cNvCxnSpPr>
            <p:nvPr/>
          </p:nvCxnSpPr>
          <p:spPr bwMode="auto">
            <a:xfrm>
              <a:off x="3456649" y="2451257"/>
              <a:ext cx="756437" cy="632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0" idx="4"/>
              <a:endCxn id="11" idx="0"/>
            </p:cNvCxnSpPr>
            <p:nvPr/>
          </p:nvCxnSpPr>
          <p:spPr bwMode="auto">
            <a:xfrm flipH="1">
              <a:off x="4314921" y="1834821"/>
              <a:ext cx="288032" cy="64807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stCxn id="5" idx="4"/>
              <a:endCxn id="8" idx="1"/>
            </p:cNvCxnSpPr>
            <p:nvPr/>
          </p:nvCxnSpPr>
          <p:spPr bwMode="auto">
            <a:xfrm>
              <a:off x="2010665" y="2482893"/>
              <a:ext cx="282208" cy="6797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10" idx="5"/>
              <a:endCxn id="12" idx="1"/>
            </p:cNvCxnSpPr>
            <p:nvPr/>
          </p:nvCxnSpPr>
          <p:spPr bwMode="auto">
            <a:xfrm>
              <a:off x="4704788" y="1803185"/>
              <a:ext cx="276384" cy="12874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>
              <a:stCxn id="11" idx="5"/>
              <a:endCxn id="12" idx="1"/>
            </p:cNvCxnSpPr>
            <p:nvPr/>
          </p:nvCxnSpPr>
          <p:spPr bwMode="auto">
            <a:xfrm>
              <a:off x="4416756" y="2667281"/>
              <a:ext cx="564416" cy="4233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>
              <a:stCxn id="8" idx="0"/>
              <a:endCxn id="9" idx="3"/>
            </p:cNvCxnSpPr>
            <p:nvPr/>
          </p:nvCxnSpPr>
          <p:spPr bwMode="auto">
            <a:xfrm flipV="1">
              <a:off x="2394708" y="2451257"/>
              <a:ext cx="858272" cy="6797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>
              <a:stCxn id="8" idx="6"/>
              <a:endCxn id="13" idx="1"/>
            </p:cNvCxnSpPr>
            <p:nvPr/>
          </p:nvCxnSpPr>
          <p:spPr bwMode="auto">
            <a:xfrm>
              <a:off x="2538724" y="3238977"/>
              <a:ext cx="1386331" cy="57169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3" idx="0"/>
              <a:endCxn id="12" idx="3"/>
            </p:cNvCxnSpPr>
            <p:nvPr/>
          </p:nvCxnSpPr>
          <p:spPr bwMode="auto">
            <a:xfrm flipV="1">
              <a:off x="4026889" y="3243345"/>
              <a:ext cx="954283" cy="5356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3498831" y="2914941"/>
              <a:ext cx="288032" cy="216024"/>
            </a:xfrm>
            <a:prstGeom prst="ellipse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cxnSp>
          <p:nvCxnSpPr>
            <p:cNvPr id="32" name="Straight Connector 31"/>
            <p:cNvCxnSpPr>
              <a:stCxn id="8" idx="7"/>
              <a:endCxn id="31" idx="2"/>
            </p:cNvCxnSpPr>
            <p:nvPr/>
          </p:nvCxnSpPr>
          <p:spPr bwMode="auto">
            <a:xfrm flipV="1">
              <a:off x="2496543" y="3022953"/>
              <a:ext cx="1002288" cy="1396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31" idx="7"/>
              <a:endCxn id="11" idx="3"/>
            </p:cNvCxnSpPr>
            <p:nvPr/>
          </p:nvCxnSpPr>
          <p:spPr bwMode="auto">
            <a:xfrm flipV="1">
              <a:off x="3744682" y="2667281"/>
              <a:ext cx="468405" cy="27929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31" idx="4"/>
              <a:endCxn id="13" idx="1"/>
            </p:cNvCxnSpPr>
            <p:nvPr/>
          </p:nvCxnSpPr>
          <p:spPr bwMode="auto">
            <a:xfrm>
              <a:off x="3642847" y="3130965"/>
              <a:ext cx="282208" cy="6797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stCxn id="15" idx="0"/>
              <a:endCxn id="8" idx="3"/>
            </p:cNvCxnSpPr>
            <p:nvPr/>
          </p:nvCxnSpPr>
          <p:spPr bwMode="auto">
            <a:xfrm flipV="1">
              <a:off x="1722633" y="3315353"/>
              <a:ext cx="570240" cy="53569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14" idx="7"/>
              <a:endCxn id="13" idx="3"/>
            </p:cNvCxnSpPr>
            <p:nvPr/>
          </p:nvCxnSpPr>
          <p:spPr bwMode="auto">
            <a:xfrm flipV="1">
              <a:off x="2976596" y="3963425"/>
              <a:ext cx="948459" cy="42331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stCxn id="15" idx="5"/>
              <a:endCxn id="14" idx="1"/>
            </p:cNvCxnSpPr>
            <p:nvPr/>
          </p:nvCxnSpPr>
          <p:spPr bwMode="auto">
            <a:xfrm>
              <a:off x="1824468" y="4035433"/>
              <a:ext cx="948459" cy="35130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Curved Connector 50"/>
            <p:cNvCxnSpPr>
              <a:stCxn id="15" idx="4"/>
            </p:cNvCxnSpPr>
            <p:nvPr/>
          </p:nvCxnSpPr>
          <p:spPr>
            <a:xfrm rot="5400000">
              <a:off x="1339037" y="3971505"/>
              <a:ext cx="288032" cy="479160"/>
            </a:xfrm>
            <a:prstGeom prst="curvedConnector2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15" idx="1"/>
            </p:cNvCxnSpPr>
            <p:nvPr/>
          </p:nvCxnSpPr>
          <p:spPr>
            <a:xfrm flipH="1" flipV="1">
              <a:off x="1243474" y="3601889"/>
              <a:ext cx="377325" cy="280792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4" idx="3"/>
            </p:cNvCxnSpPr>
            <p:nvPr/>
          </p:nvCxnSpPr>
          <p:spPr>
            <a:xfrm flipH="1">
              <a:off x="2346703" y="4539489"/>
              <a:ext cx="426224" cy="88716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14" idx="4"/>
            </p:cNvCxnSpPr>
            <p:nvPr/>
          </p:nvCxnSpPr>
          <p:spPr>
            <a:xfrm flipH="1">
              <a:off x="2772927" y="4571126"/>
              <a:ext cx="101835" cy="30070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14" idx="5"/>
            </p:cNvCxnSpPr>
            <p:nvPr/>
          </p:nvCxnSpPr>
          <p:spPr>
            <a:xfrm>
              <a:off x="2976596" y="4539490"/>
              <a:ext cx="378219" cy="332337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170906" y="3963426"/>
              <a:ext cx="768085" cy="17916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170905" y="3963425"/>
              <a:ext cx="533883" cy="295448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1578617" y="3020961"/>
              <a:ext cx="672075" cy="141641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620799" y="3274981"/>
              <a:ext cx="629893" cy="72008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" idx="1"/>
            </p:cNvCxnSpPr>
            <p:nvPr/>
          </p:nvCxnSpPr>
          <p:spPr>
            <a:xfrm flipH="1" flipV="1">
              <a:off x="1243474" y="2154993"/>
              <a:ext cx="665357" cy="143512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60"/>
            <p:cNvSpPr/>
            <p:nvPr/>
          </p:nvSpPr>
          <p:spPr>
            <a:xfrm>
              <a:off x="1405613" y="2426521"/>
              <a:ext cx="486419" cy="175630"/>
            </a:xfrm>
            <a:custGeom>
              <a:avLst/>
              <a:gdLst>
                <a:gd name="connsiteX0" fmla="*/ 364814 w 364814"/>
                <a:gd name="connsiteY0" fmla="*/ 0 h 175630"/>
                <a:gd name="connsiteX1" fmla="*/ 189163 w 364814"/>
                <a:gd name="connsiteY1" fmla="*/ 40530 h 175630"/>
                <a:gd name="connsiteX2" fmla="*/ 0 w 364814"/>
                <a:gd name="connsiteY2" fmla="*/ 175630 h 17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814" h="175630">
                  <a:moveTo>
                    <a:pt x="364814" y="0"/>
                  </a:moveTo>
                  <a:cubicBezTo>
                    <a:pt x="307389" y="5629"/>
                    <a:pt x="249965" y="11258"/>
                    <a:pt x="189163" y="40530"/>
                  </a:cubicBezTo>
                  <a:cubicBezTo>
                    <a:pt x="128361" y="69802"/>
                    <a:pt x="64180" y="122716"/>
                    <a:pt x="0" y="175630"/>
                  </a:cubicBezTo>
                </a:path>
              </a:pathLst>
            </a:cu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1531722" y="1872614"/>
              <a:ext cx="432373" cy="432319"/>
            </a:xfrm>
            <a:custGeom>
              <a:avLst/>
              <a:gdLst>
                <a:gd name="connsiteX0" fmla="*/ 324280 w 324280"/>
                <a:gd name="connsiteY0" fmla="*/ 432319 h 432319"/>
                <a:gd name="connsiteX1" fmla="*/ 135117 w 324280"/>
                <a:gd name="connsiteY1" fmla="*/ 216159 h 432319"/>
                <a:gd name="connsiteX2" fmla="*/ 0 w 324280"/>
                <a:gd name="connsiteY2" fmla="*/ 0 h 43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280" h="432319">
                  <a:moveTo>
                    <a:pt x="324280" y="432319"/>
                  </a:moveTo>
                  <a:cubicBezTo>
                    <a:pt x="256722" y="360265"/>
                    <a:pt x="189164" y="288212"/>
                    <a:pt x="135117" y="216159"/>
                  </a:cubicBezTo>
                  <a:cubicBezTo>
                    <a:pt x="81070" y="144106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 flipV="1">
              <a:off x="1824468" y="1410173"/>
              <a:ext cx="564416" cy="211656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" idx="0"/>
            </p:cNvCxnSpPr>
            <p:nvPr/>
          </p:nvCxnSpPr>
          <p:spPr>
            <a:xfrm flipH="1" flipV="1">
              <a:off x="2292874" y="1258757"/>
              <a:ext cx="197845" cy="288032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7" idx="1"/>
            </p:cNvCxnSpPr>
            <p:nvPr/>
          </p:nvCxnSpPr>
          <p:spPr>
            <a:xfrm flipH="1" flipV="1">
              <a:off x="3087057" y="1062015"/>
              <a:ext cx="357945" cy="228379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5"/>
            <p:cNvSpPr/>
            <p:nvPr/>
          </p:nvSpPr>
          <p:spPr>
            <a:xfrm>
              <a:off x="3405337" y="940424"/>
              <a:ext cx="144124" cy="297220"/>
            </a:xfrm>
            <a:custGeom>
              <a:avLst/>
              <a:gdLst>
                <a:gd name="connsiteX0" fmla="*/ 108093 w 108093"/>
                <a:gd name="connsiteY0" fmla="*/ 297220 h 297220"/>
                <a:gd name="connsiteX1" fmla="*/ 27023 w 108093"/>
                <a:gd name="connsiteY1" fmla="*/ 135100 h 297220"/>
                <a:gd name="connsiteX2" fmla="*/ 0 w 108093"/>
                <a:gd name="connsiteY2" fmla="*/ 0 h 29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93" h="297220">
                  <a:moveTo>
                    <a:pt x="108093" y="297220"/>
                  </a:moveTo>
                  <a:cubicBezTo>
                    <a:pt x="76565" y="240928"/>
                    <a:pt x="45038" y="184637"/>
                    <a:pt x="27023" y="135100"/>
                  </a:cubicBezTo>
                  <a:cubicBezTo>
                    <a:pt x="9008" y="85563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014870" y="3308353"/>
              <a:ext cx="318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71701" y="1546789"/>
              <a:ext cx="304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018778" y="2514529"/>
              <a:ext cx="304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170906" y="2730275"/>
              <a:ext cx="304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839387" y="1621829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02725" y="3367191"/>
              <a:ext cx="290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8200" y="4724400"/>
              <a:ext cx="9862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K: kid</a:t>
              </a:r>
            </a:p>
            <a:p>
              <a:r>
                <a:rPr lang="en-US" dirty="0"/>
                <a:t>A: adult</a:t>
              </a:r>
            </a:p>
            <a:p>
              <a:r>
                <a:rPr lang="en-US" dirty="0"/>
                <a:t>S: senior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C02AD-F0F2-41A0-941A-639AE98E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33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84167" y="0"/>
            <a:ext cx="8382000" cy="611642"/>
          </a:xfrm>
        </p:spPr>
        <p:txBody>
          <a:bodyPr/>
          <a:lstStyle/>
          <a:p>
            <a:pPr algn="ctr"/>
            <a:r>
              <a:rPr lang="en-US" dirty="0"/>
              <a:t>Clustering and Visualization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33399"/>
            <a:ext cx="12192000" cy="5643265"/>
          </a:xfrm>
        </p:spPr>
        <p:txBody>
          <a:bodyPr/>
          <a:lstStyle/>
          <a:p>
            <a:r>
              <a:rPr lang="en-US" sz="2100" b="1" dirty="0"/>
              <a:t>The SPIDAL Library </a:t>
            </a:r>
            <a:r>
              <a:rPr lang="en-US" sz="2100" dirty="0"/>
              <a:t>includes several clustering algorithms with sophisticated features</a:t>
            </a:r>
          </a:p>
          <a:p>
            <a:pPr lvl="1"/>
            <a:r>
              <a:rPr lang="en-US" sz="2100" dirty="0"/>
              <a:t>Deterministic Annealing</a:t>
            </a:r>
          </a:p>
          <a:p>
            <a:pPr lvl="1"/>
            <a:r>
              <a:rPr lang="en-US" sz="2100" dirty="0"/>
              <a:t>Radius cutoff in cluster membership</a:t>
            </a:r>
          </a:p>
          <a:p>
            <a:pPr lvl="1"/>
            <a:r>
              <a:rPr lang="en-US" sz="2100" dirty="0" err="1"/>
              <a:t>Elkans</a:t>
            </a:r>
            <a:r>
              <a:rPr lang="en-US" sz="2100" dirty="0"/>
              <a:t> algorithm using triangle inequality</a:t>
            </a:r>
          </a:p>
          <a:p>
            <a:r>
              <a:rPr lang="en-US" sz="2100" dirty="0"/>
              <a:t>They also cover two important cases</a:t>
            </a:r>
          </a:p>
          <a:p>
            <a:pPr lvl="1"/>
            <a:r>
              <a:rPr lang="en-US" sz="2100" dirty="0"/>
              <a:t>Points are </a:t>
            </a:r>
            <a:r>
              <a:rPr lang="en-US" sz="2100" b="1" dirty="0"/>
              <a:t>vectors </a:t>
            </a:r>
            <a:r>
              <a:rPr lang="en-US" sz="2100" dirty="0"/>
              <a:t>– algorithm O(N) for N points</a:t>
            </a:r>
          </a:p>
          <a:p>
            <a:pPr lvl="1"/>
            <a:r>
              <a:rPr lang="en-US" sz="2100" dirty="0"/>
              <a:t>Points </a:t>
            </a:r>
            <a:r>
              <a:rPr lang="en-US" sz="2100" b="1" dirty="0"/>
              <a:t>not vectors </a:t>
            </a:r>
            <a:r>
              <a:rPr lang="en-US" sz="2100" dirty="0"/>
              <a:t>– all we know is distance </a:t>
            </a:r>
            <a:r>
              <a:rPr lang="en-US" sz="2100" b="1" dirty="0">
                <a:solidFill>
                  <a:srgbClr val="FF0000"/>
                </a:solidFill>
                <a:sym typeface="Symbol"/>
              </a:rPr>
              <a:t></a:t>
            </a:r>
            <a:r>
              <a:rPr lang="en-US" sz="2100" b="1" dirty="0">
                <a:solidFill>
                  <a:srgbClr val="FF0000"/>
                </a:solidFill>
              </a:rPr>
              <a:t>(</a:t>
            </a:r>
            <a:r>
              <a:rPr lang="en-US" sz="2100" b="1" i="1" dirty="0" err="1">
                <a:solidFill>
                  <a:srgbClr val="FF0000"/>
                </a:solidFill>
              </a:rPr>
              <a:t>i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i="1" dirty="0">
                <a:solidFill>
                  <a:srgbClr val="FF0000"/>
                </a:solidFill>
              </a:rPr>
              <a:t>j</a:t>
            </a:r>
            <a:r>
              <a:rPr lang="en-US" sz="2100" b="1" dirty="0">
                <a:solidFill>
                  <a:srgbClr val="FF0000"/>
                </a:solidFill>
              </a:rPr>
              <a:t>) </a:t>
            </a:r>
            <a:r>
              <a:rPr lang="en-US" sz="2100" dirty="0"/>
              <a:t>between each pair of points </a:t>
            </a:r>
            <a:r>
              <a:rPr lang="en-US" sz="2100" i="1" dirty="0" err="1"/>
              <a:t>i</a:t>
            </a:r>
            <a:r>
              <a:rPr lang="en-US" sz="2100" dirty="0"/>
              <a:t> and </a:t>
            </a:r>
            <a:r>
              <a:rPr lang="en-US" sz="2100" i="1" dirty="0"/>
              <a:t>j</a:t>
            </a:r>
            <a:r>
              <a:rPr lang="en-US" sz="2100" dirty="0"/>
              <a:t>. algorithm O(N</a:t>
            </a:r>
            <a:r>
              <a:rPr lang="en-US" sz="2100" baseline="30000" dirty="0"/>
              <a:t>2</a:t>
            </a:r>
            <a:r>
              <a:rPr lang="en-US" sz="2100" dirty="0"/>
              <a:t>) for N points</a:t>
            </a:r>
          </a:p>
          <a:p>
            <a:r>
              <a:rPr lang="en-US" sz="2100" dirty="0"/>
              <a:t>We find </a:t>
            </a:r>
            <a:r>
              <a:rPr lang="en-US" sz="2100" b="1" dirty="0"/>
              <a:t>visualization</a:t>
            </a:r>
            <a:r>
              <a:rPr lang="en-US" sz="2100" dirty="0"/>
              <a:t> important to judge quality of clustering</a:t>
            </a:r>
          </a:p>
          <a:p>
            <a:r>
              <a:rPr lang="en-US" sz="2100" dirty="0"/>
              <a:t>As data typically not 2D or 3D, we use </a:t>
            </a:r>
            <a:r>
              <a:rPr lang="en-US" sz="2100" b="1" dirty="0"/>
              <a:t>dimension reduction </a:t>
            </a:r>
            <a:r>
              <a:rPr lang="en-US" sz="2100" dirty="0"/>
              <a:t>to project data so we can then view it</a:t>
            </a:r>
          </a:p>
          <a:p>
            <a:r>
              <a:rPr lang="en-US" sz="2100" dirty="0"/>
              <a:t>Have a browser viewer</a:t>
            </a:r>
            <a:r>
              <a:rPr lang="en-US" sz="2100" b="1" dirty="0"/>
              <a:t> </a:t>
            </a:r>
            <a:r>
              <a:rPr lang="en-US" sz="2100" b="1" dirty="0" err="1"/>
              <a:t>WebPlotViz</a:t>
            </a:r>
            <a:r>
              <a:rPr lang="en-US" sz="2100" b="1" dirty="0"/>
              <a:t> </a:t>
            </a:r>
            <a:r>
              <a:rPr lang="en-US" sz="2100" dirty="0"/>
              <a:t>that replaces an older Windows system</a:t>
            </a:r>
          </a:p>
          <a:p>
            <a:r>
              <a:rPr lang="en-US" sz="2100" dirty="0"/>
              <a:t>Clustering and Dimension Reduction are modest (for #sequences &lt; 1 million) HPC applications</a:t>
            </a:r>
          </a:p>
          <a:p>
            <a:r>
              <a:rPr lang="en-US" sz="2100" dirty="0"/>
              <a:t>Calculating distance </a:t>
            </a:r>
            <a:r>
              <a:rPr lang="en-US" sz="2100" b="1" dirty="0">
                <a:solidFill>
                  <a:srgbClr val="FF0000"/>
                </a:solidFill>
                <a:sym typeface="Symbol"/>
              </a:rPr>
              <a:t></a:t>
            </a:r>
            <a:r>
              <a:rPr lang="en-US" sz="2100" b="1" dirty="0">
                <a:solidFill>
                  <a:srgbClr val="FF0000"/>
                </a:solidFill>
              </a:rPr>
              <a:t>(</a:t>
            </a:r>
            <a:r>
              <a:rPr lang="en-US" sz="2100" b="1" i="1" dirty="0" err="1">
                <a:solidFill>
                  <a:srgbClr val="FF0000"/>
                </a:solidFill>
              </a:rPr>
              <a:t>i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i="1" dirty="0">
                <a:solidFill>
                  <a:srgbClr val="FF0000"/>
                </a:solidFill>
              </a:rPr>
              <a:t>j</a:t>
            </a:r>
            <a:r>
              <a:rPr lang="en-US" sz="2100" b="1" dirty="0">
                <a:solidFill>
                  <a:srgbClr val="FF0000"/>
                </a:solidFill>
              </a:rPr>
              <a:t>) </a:t>
            </a:r>
            <a:r>
              <a:rPr lang="en-US" sz="2100" dirty="0"/>
              <a:t>is similar compute load but pleasingly parallel</a:t>
            </a:r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715000"/>
            <a:ext cx="87447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C00000"/>
                </a:solidFill>
              </a:rPr>
              <a:t>All examples require HPC but largest size used ~600 cores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25562-F95F-483B-AA18-A4AD375F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31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1055441" y="2336635"/>
            <a:ext cx="2499473" cy="2175994"/>
          </a:xfrm>
          <a:custGeom>
            <a:avLst/>
            <a:gdLst>
              <a:gd name="connsiteX0" fmla="*/ 1429736 w 1874605"/>
              <a:gd name="connsiteY0" fmla="*/ 343936 h 2175994"/>
              <a:gd name="connsiteX1" fmla="*/ 1375689 w 1874605"/>
              <a:gd name="connsiteY1" fmla="*/ 114266 h 2175994"/>
              <a:gd name="connsiteX2" fmla="*/ 1078433 w 1874605"/>
              <a:gd name="connsiteY2" fmla="*/ 6186 h 2175994"/>
              <a:gd name="connsiteX3" fmla="*/ 754154 w 1874605"/>
              <a:gd name="connsiteY3" fmla="*/ 289896 h 2175994"/>
              <a:gd name="connsiteX4" fmla="*/ 389340 w 1874605"/>
              <a:gd name="connsiteY4" fmla="*/ 668175 h 2175994"/>
              <a:gd name="connsiteX5" fmla="*/ 51549 w 1874605"/>
              <a:gd name="connsiteY5" fmla="*/ 1059964 h 2175994"/>
              <a:gd name="connsiteX6" fmla="*/ 11014 w 1874605"/>
              <a:gd name="connsiteY6" fmla="*/ 1316654 h 2175994"/>
              <a:gd name="connsiteX7" fmla="*/ 78572 w 1874605"/>
              <a:gd name="connsiteY7" fmla="*/ 1559833 h 2175994"/>
              <a:gd name="connsiteX8" fmla="*/ 754154 w 1874605"/>
              <a:gd name="connsiteY8" fmla="*/ 1951622 h 2175994"/>
              <a:gd name="connsiteX9" fmla="*/ 1348666 w 1874605"/>
              <a:gd name="connsiteY9" fmla="*/ 2167782 h 2175994"/>
              <a:gd name="connsiteX10" fmla="*/ 1767527 w 1874605"/>
              <a:gd name="connsiteY10" fmla="*/ 2100232 h 2175994"/>
              <a:gd name="connsiteX11" fmla="*/ 1862108 w 1874605"/>
              <a:gd name="connsiteY11" fmla="*/ 1816523 h 2175994"/>
              <a:gd name="connsiteX12" fmla="*/ 1551340 w 1874605"/>
              <a:gd name="connsiteY12" fmla="*/ 965394 h 2175994"/>
              <a:gd name="connsiteX13" fmla="*/ 1254084 w 1874605"/>
              <a:gd name="connsiteY13" fmla="*/ 803275 h 2175994"/>
              <a:gd name="connsiteX14" fmla="*/ 808200 w 1874605"/>
              <a:gd name="connsiteY14" fmla="*/ 938374 h 2175994"/>
              <a:gd name="connsiteX15" fmla="*/ 1429736 w 1874605"/>
              <a:gd name="connsiteY15" fmla="*/ 343936 h 217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74605" h="2175994">
                <a:moveTo>
                  <a:pt x="1429736" y="343936"/>
                </a:moveTo>
                <a:cubicBezTo>
                  <a:pt x="1524317" y="206585"/>
                  <a:pt x="1434240" y="170558"/>
                  <a:pt x="1375689" y="114266"/>
                </a:cubicBezTo>
                <a:cubicBezTo>
                  <a:pt x="1317138" y="57974"/>
                  <a:pt x="1182022" y="-23086"/>
                  <a:pt x="1078433" y="6186"/>
                </a:cubicBezTo>
                <a:cubicBezTo>
                  <a:pt x="974844" y="35458"/>
                  <a:pt x="869003" y="179565"/>
                  <a:pt x="754154" y="289896"/>
                </a:cubicBezTo>
                <a:cubicBezTo>
                  <a:pt x="639305" y="400227"/>
                  <a:pt x="506441" y="539830"/>
                  <a:pt x="389340" y="668175"/>
                </a:cubicBezTo>
                <a:cubicBezTo>
                  <a:pt x="272239" y="796520"/>
                  <a:pt x="114603" y="951884"/>
                  <a:pt x="51549" y="1059964"/>
                </a:cubicBezTo>
                <a:cubicBezTo>
                  <a:pt x="-11505" y="1168044"/>
                  <a:pt x="6510" y="1233343"/>
                  <a:pt x="11014" y="1316654"/>
                </a:cubicBezTo>
                <a:cubicBezTo>
                  <a:pt x="15518" y="1399966"/>
                  <a:pt x="-45285" y="1454005"/>
                  <a:pt x="78572" y="1559833"/>
                </a:cubicBezTo>
                <a:cubicBezTo>
                  <a:pt x="202429" y="1665661"/>
                  <a:pt x="542472" y="1850297"/>
                  <a:pt x="754154" y="1951622"/>
                </a:cubicBezTo>
                <a:cubicBezTo>
                  <a:pt x="965836" y="2052947"/>
                  <a:pt x="1179770" y="2143014"/>
                  <a:pt x="1348666" y="2167782"/>
                </a:cubicBezTo>
                <a:cubicBezTo>
                  <a:pt x="1517562" y="2192550"/>
                  <a:pt x="1681953" y="2158775"/>
                  <a:pt x="1767527" y="2100232"/>
                </a:cubicBezTo>
                <a:cubicBezTo>
                  <a:pt x="1853101" y="2041689"/>
                  <a:pt x="1898139" y="2005663"/>
                  <a:pt x="1862108" y="1816523"/>
                </a:cubicBezTo>
                <a:cubicBezTo>
                  <a:pt x="1826077" y="1627383"/>
                  <a:pt x="1652677" y="1134269"/>
                  <a:pt x="1551340" y="965394"/>
                </a:cubicBezTo>
                <a:cubicBezTo>
                  <a:pt x="1450003" y="796519"/>
                  <a:pt x="1377941" y="807778"/>
                  <a:pt x="1254084" y="803275"/>
                </a:cubicBezTo>
                <a:cubicBezTo>
                  <a:pt x="1130227" y="798772"/>
                  <a:pt x="781177" y="1021686"/>
                  <a:pt x="808200" y="938374"/>
                </a:cubicBezTo>
                <a:cubicBezTo>
                  <a:pt x="835223" y="855063"/>
                  <a:pt x="1335155" y="481287"/>
                  <a:pt x="1429736" y="343936"/>
                </a:cubicBezTo>
                <a:close/>
              </a:path>
            </a:pathLst>
          </a:custGeom>
          <a:solidFill>
            <a:schemeClr val="bg1">
              <a:lumMod val="75000"/>
              <a:alpha val="46000"/>
            </a:schemeClr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</a:t>
            </a:r>
            <a:r>
              <a:rPr lang="en-US" dirty="0" err="1"/>
              <a:t>subgraphs</a:t>
            </a:r>
            <a:r>
              <a:rPr lang="en-US" dirty="0"/>
              <a:t> in labeled graphs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31831" y="462891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Embedding of </a:t>
            </a:r>
            <a:r>
              <a:rPr lang="en-US" i="1" dirty="0"/>
              <a:t>H</a:t>
            </a:r>
            <a:r>
              <a:rPr lang="en-US" dirty="0"/>
              <a:t> in </a:t>
            </a:r>
            <a:r>
              <a:rPr lang="en-US" i="1" dirty="0"/>
              <a:t>G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911425" y="5471539"/>
            <a:ext cx="251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G=(V,E): very large graph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00634" y="1020415"/>
            <a:ext cx="5096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H=(V’,E’): small template/</a:t>
            </a:r>
            <a:r>
              <a:rPr lang="en-US" dirty="0" err="1"/>
              <a:t>subgraph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590773" y="5075701"/>
            <a:ext cx="636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</a:t>
            </a:r>
            <a:r>
              <a:rPr lang="en-US" sz="2400" dirty="0"/>
              <a:t>: find one or more non-induced </a:t>
            </a:r>
            <a:r>
              <a:rPr lang="en-US" sz="2400" dirty="0" err="1"/>
              <a:t>embeddings</a:t>
            </a:r>
            <a:r>
              <a:rPr lang="en-US" sz="2400" dirty="0"/>
              <a:t> of labeled </a:t>
            </a:r>
            <a:r>
              <a:rPr lang="en-US" sz="2400" dirty="0" err="1"/>
              <a:t>subgraph</a:t>
            </a:r>
            <a:r>
              <a:rPr lang="en-US" sz="2400" dirty="0"/>
              <a:t> H in G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2399589" y="2744924"/>
            <a:ext cx="288032" cy="5716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>
            <a:spLocks noChangeAspect="1"/>
          </p:cNvSpPr>
          <p:nvPr/>
        </p:nvSpPr>
        <p:spPr>
          <a:xfrm>
            <a:off x="911424" y="2636912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391477" y="1916832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447595" y="1628800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1295467" y="3501008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255573" y="2636912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503712" y="1988840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215680" y="2852936"/>
            <a:ext cx="288032" cy="216024"/>
          </a:xfrm>
          <a:prstGeom prst="ellipse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983765" y="3429000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927648" y="4149080"/>
            <a:ext cx="288032" cy="2160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775520" y="4725144"/>
            <a:ext cx="288032" cy="2160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23392" y="4221088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cxnSp>
        <p:nvCxnSpPr>
          <p:cNvPr id="14" name="Straight Connector 13"/>
          <p:cNvCxnSpPr>
            <a:stCxn id="3" idx="0"/>
            <a:endCxn id="4" idx="3"/>
          </p:cNvCxnSpPr>
          <p:nvPr/>
        </p:nvCxnSpPr>
        <p:spPr bwMode="auto">
          <a:xfrm flipV="1">
            <a:off x="1055440" y="2101220"/>
            <a:ext cx="378219" cy="5356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4" idx="7"/>
            <a:endCxn id="5" idx="2"/>
          </p:cNvCxnSpPr>
          <p:nvPr/>
        </p:nvCxnSpPr>
        <p:spPr bwMode="auto">
          <a:xfrm flipV="1">
            <a:off x="1637328" y="1736812"/>
            <a:ext cx="810267" cy="2116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5" idx="6"/>
            <a:endCxn id="8" idx="2"/>
          </p:cNvCxnSpPr>
          <p:nvPr/>
        </p:nvCxnSpPr>
        <p:spPr bwMode="auto">
          <a:xfrm>
            <a:off x="2735627" y="1736812"/>
            <a:ext cx="768085" cy="3600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5" idx="4"/>
            <a:endCxn id="7" idx="0"/>
          </p:cNvCxnSpPr>
          <p:nvPr/>
        </p:nvCxnSpPr>
        <p:spPr bwMode="auto">
          <a:xfrm flipH="1">
            <a:off x="2399590" y="1844824"/>
            <a:ext cx="192021" cy="7920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7" idx="6"/>
            <a:endCxn id="8" idx="3"/>
          </p:cNvCxnSpPr>
          <p:nvPr/>
        </p:nvCxnSpPr>
        <p:spPr bwMode="auto">
          <a:xfrm flipV="1">
            <a:off x="2543605" y="2173228"/>
            <a:ext cx="1002288" cy="5716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4" idx="5"/>
            <a:endCxn id="7" idx="1"/>
          </p:cNvCxnSpPr>
          <p:nvPr/>
        </p:nvCxnSpPr>
        <p:spPr bwMode="auto">
          <a:xfrm>
            <a:off x="1637328" y="2101220"/>
            <a:ext cx="660427" cy="5673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3" idx="6"/>
            <a:endCxn id="7" idx="2"/>
          </p:cNvCxnSpPr>
          <p:nvPr/>
        </p:nvCxnSpPr>
        <p:spPr bwMode="auto">
          <a:xfrm>
            <a:off x="1199456" y="2744924"/>
            <a:ext cx="105611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7" idx="5"/>
            <a:endCxn id="9" idx="1"/>
          </p:cNvCxnSpPr>
          <p:nvPr/>
        </p:nvCxnSpPr>
        <p:spPr bwMode="auto">
          <a:xfrm>
            <a:off x="2501424" y="2821300"/>
            <a:ext cx="756437" cy="632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8" idx="4"/>
            <a:endCxn id="9" idx="0"/>
          </p:cNvCxnSpPr>
          <p:nvPr/>
        </p:nvCxnSpPr>
        <p:spPr bwMode="auto">
          <a:xfrm flipH="1">
            <a:off x="3359696" y="2204864"/>
            <a:ext cx="288032" cy="6480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3" idx="4"/>
            <a:endCxn id="6" idx="1"/>
          </p:cNvCxnSpPr>
          <p:nvPr/>
        </p:nvCxnSpPr>
        <p:spPr bwMode="auto">
          <a:xfrm>
            <a:off x="1055440" y="2852936"/>
            <a:ext cx="282208" cy="6797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8" idx="5"/>
            <a:endCxn id="10" idx="1"/>
          </p:cNvCxnSpPr>
          <p:nvPr/>
        </p:nvCxnSpPr>
        <p:spPr bwMode="auto">
          <a:xfrm>
            <a:off x="3749563" y="2173228"/>
            <a:ext cx="276384" cy="12874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9" idx="5"/>
            <a:endCxn id="10" idx="1"/>
          </p:cNvCxnSpPr>
          <p:nvPr/>
        </p:nvCxnSpPr>
        <p:spPr bwMode="auto">
          <a:xfrm>
            <a:off x="3461531" y="3037324"/>
            <a:ext cx="564416" cy="4233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6" idx="0"/>
            <a:endCxn id="7" idx="3"/>
          </p:cNvCxnSpPr>
          <p:nvPr/>
        </p:nvCxnSpPr>
        <p:spPr bwMode="auto">
          <a:xfrm flipV="1">
            <a:off x="1439483" y="2821300"/>
            <a:ext cx="858272" cy="6797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6" idx="6"/>
            <a:endCxn id="11" idx="1"/>
          </p:cNvCxnSpPr>
          <p:nvPr/>
        </p:nvCxnSpPr>
        <p:spPr bwMode="auto">
          <a:xfrm>
            <a:off x="1583499" y="3609020"/>
            <a:ext cx="1386331" cy="5716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0"/>
            <a:endCxn id="10" idx="3"/>
          </p:cNvCxnSpPr>
          <p:nvPr/>
        </p:nvCxnSpPr>
        <p:spPr bwMode="auto">
          <a:xfrm flipV="1">
            <a:off x="3071664" y="3613388"/>
            <a:ext cx="954283" cy="5356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Oval 28"/>
          <p:cNvSpPr>
            <a:spLocks noChangeAspect="1"/>
          </p:cNvSpPr>
          <p:nvPr/>
        </p:nvSpPr>
        <p:spPr>
          <a:xfrm>
            <a:off x="2543605" y="3284984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cxnSp>
        <p:nvCxnSpPr>
          <p:cNvPr id="30" name="Straight Connector 29"/>
          <p:cNvCxnSpPr>
            <a:stCxn id="6" idx="7"/>
            <a:endCxn id="29" idx="2"/>
          </p:cNvCxnSpPr>
          <p:nvPr/>
        </p:nvCxnSpPr>
        <p:spPr bwMode="auto">
          <a:xfrm flipV="1">
            <a:off x="1541317" y="3392996"/>
            <a:ext cx="1002288" cy="1396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9" idx="7"/>
            <a:endCxn id="9" idx="3"/>
          </p:cNvCxnSpPr>
          <p:nvPr/>
        </p:nvCxnSpPr>
        <p:spPr bwMode="auto">
          <a:xfrm flipV="1">
            <a:off x="2789456" y="3037324"/>
            <a:ext cx="468405" cy="27929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9" idx="4"/>
            <a:endCxn id="11" idx="1"/>
          </p:cNvCxnSpPr>
          <p:nvPr/>
        </p:nvCxnSpPr>
        <p:spPr bwMode="auto">
          <a:xfrm>
            <a:off x="2687621" y="3501008"/>
            <a:ext cx="282208" cy="6797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13" idx="0"/>
            <a:endCxn id="6" idx="3"/>
          </p:cNvCxnSpPr>
          <p:nvPr/>
        </p:nvCxnSpPr>
        <p:spPr bwMode="auto">
          <a:xfrm flipV="1">
            <a:off x="767408" y="3685396"/>
            <a:ext cx="570240" cy="5356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12" idx="7"/>
            <a:endCxn id="11" idx="3"/>
          </p:cNvCxnSpPr>
          <p:nvPr/>
        </p:nvCxnSpPr>
        <p:spPr bwMode="auto">
          <a:xfrm flipV="1">
            <a:off x="2021371" y="4333468"/>
            <a:ext cx="948459" cy="4233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stCxn id="13" idx="5"/>
            <a:endCxn id="12" idx="1"/>
          </p:cNvCxnSpPr>
          <p:nvPr/>
        </p:nvCxnSpPr>
        <p:spPr bwMode="auto">
          <a:xfrm>
            <a:off x="869243" y="4405476"/>
            <a:ext cx="948459" cy="3513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Oval 35"/>
          <p:cNvSpPr>
            <a:spLocks noChangeAspect="1"/>
          </p:cNvSpPr>
          <p:nvPr/>
        </p:nvSpPr>
        <p:spPr>
          <a:xfrm>
            <a:off x="5280516" y="1952836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952591" y="2456892"/>
            <a:ext cx="288032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184505" y="2888940"/>
            <a:ext cx="288032" cy="216024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5952591" y="3392996"/>
            <a:ext cx="288032" cy="21602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cxnSp>
        <p:nvCxnSpPr>
          <p:cNvPr id="40" name="Straight Connector 39"/>
          <p:cNvCxnSpPr>
            <a:stCxn id="36" idx="5"/>
            <a:endCxn id="37" idx="1"/>
          </p:cNvCxnSpPr>
          <p:nvPr/>
        </p:nvCxnSpPr>
        <p:spPr bwMode="auto">
          <a:xfrm>
            <a:off x="5526367" y="2137224"/>
            <a:ext cx="468405" cy="351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37" idx="4"/>
            <a:endCxn id="39" idx="0"/>
          </p:cNvCxnSpPr>
          <p:nvPr/>
        </p:nvCxnSpPr>
        <p:spPr bwMode="auto">
          <a:xfrm>
            <a:off x="6096607" y="2672916"/>
            <a:ext cx="0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37" idx="3"/>
            <a:endCxn id="38" idx="7"/>
          </p:cNvCxnSpPr>
          <p:nvPr/>
        </p:nvCxnSpPr>
        <p:spPr bwMode="auto">
          <a:xfrm flipH="1">
            <a:off x="5430356" y="2641280"/>
            <a:ext cx="564416" cy="2792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38" idx="5"/>
            <a:endCxn id="39" idx="1"/>
          </p:cNvCxnSpPr>
          <p:nvPr/>
        </p:nvCxnSpPr>
        <p:spPr bwMode="auto">
          <a:xfrm>
            <a:off x="5430356" y="3073328"/>
            <a:ext cx="564416" cy="3513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Freeform 44"/>
          <p:cNvSpPr/>
          <p:nvPr/>
        </p:nvSpPr>
        <p:spPr>
          <a:xfrm>
            <a:off x="2540188" y="1736999"/>
            <a:ext cx="2576219" cy="843407"/>
          </a:xfrm>
          <a:custGeom>
            <a:avLst/>
            <a:gdLst>
              <a:gd name="connsiteX0" fmla="*/ 1932164 w 1932164"/>
              <a:gd name="connsiteY0" fmla="*/ 235458 h 843407"/>
              <a:gd name="connsiteX1" fmla="*/ 1053907 w 1932164"/>
              <a:gd name="connsiteY1" fmla="*/ 32808 h 843407"/>
              <a:gd name="connsiteX2" fmla="*/ 0 w 1932164"/>
              <a:gd name="connsiteY2" fmla="*/ 843407 h 843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2164" h="843407">
                <a:moveTo>
                  <a:pt x="1932164" y="235458"/>
                </a:moveTo>
                <a:cubicBezTo>
                  <a:pt x="1654049" y="83470"/>
                  <a:pt x="1375934" y="-68517"/>
                  <a:pt x="1053907" y="32808"/>
                </a:cubicBezTo>
                <a:cubicBezTo>
                  <a:pt x="731880" y="134133"/>
                  <a:pt x="0" y="843407"/>
                  <a:pt x="0" y="843407"/>
                </a:cubicBezTo>
              </a:path>
            </a:pathLst>
          </a:custGeom>
          <a:ln w="5715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1621397" y="2525035"/>
            <a:ext cx="4107537" cy="933518"/>
          </a:xfrm>
          <a:custGeom>
            <a:avLst/>
            <a:gdLst>
              <a:gd name="connsiteX0" fmla="*/ 3080653 w 3080653"/>
              <a:gd name="connsiteY0" fmla="*/ 68880 h 933518"/>
              <a:gd name="connsiteX1" fmla="*/ 1905141 w 3080653"/>
              <a:gd name="connsiteY1" fmla="*/ 1330 h 933518"/>
              <a:gd name="connsiteX2" fmla="*/ 1229559 w 3080653"/>
              <a:gd name="connsiteY2" fmla="*/ 122920 h 933518"/>
              <a:gd name="connsiteX3" fmla="*/ 0 w 3080653"/>
              <a:gd name="connsiteY3" fmla="*/ 933518 h 93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0653" h="933518">
                <a:moveTo>
                  <a:pt x="3080653" y="68880"/>
                </a:moveTo>
                <a:cubicBezTo>
                  <a:pt x="2647154" y="30601"/>
                  <a:pt x="2213656" y="-7677"/>
                  <a:pt x="1905141" y="1330"/>
                </a:cubicBezTo>
                <a:cubicBezTo>
                  <a:pt x="1596626" y="10337"/>
                  <a:pt x="1547082" y="-32445"/>
                  <a:pt x="1229559" y="122920"/>
                </a:cubicBezTo>
                <a:cubicBezTo>
                  <a:pt x="912035" y="278285"/>
                  <a:pt x="0" y="933518"/>
                  <a:pt x="0" y="933518"/>
                </a:cubicBezTo>
              </a:path>
            </a:pathLst>
          </a:custGeom>
          <a:ln w="5715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936530" y="3107295"/>
            <a:ext cx="2161861" cy="283709"/>
          </a:xfrm>
          <a:custGeom>
            <a:avLst/>
            <a:gdLst>
              <a:gd name="connsiteX0" fmla="*/ 1621396 w 1621396"/>
              <a:gd name="connsiteY0" fmla="*/ 0 h 283709"/>
              <a:gd name="connsiteX1" fmla="*/ 0 w 1621396"/>
              <a:gd name="connsiteY1" fmla="*/ 283709 h 28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1396" h="283709">
                <a:moveTo>
                  <a:pt x="1621396" y="0"/>
                </a:moveTo>
                <a:lnTo>
                  <a:pt x="0" y="283709"/>
                </a:lnTo>
              </a:path>
            </a:pathLst>
          </a:custGeom>
          <a:ln w="5715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314855" y="3580144"/>
            <a:ext cx="2522172" cy="634969"/>
          </a:xfrm>
          <a:custGeom>
            <a:avLst/>
            <a:gdLst>
              <a:gd name="connsiteX0" fmla="*/ 1891629 w 1891629"/>
              <a:gd name="connsiteY0" fmla="*/ 0 h 634969"/>
              <a:gd name="connsiteX1" fmla="*/ 0 w 1891629"/>
              <a:gd name="connsiteY1" fmla="*/ 634969 h 63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91629" h="634969">
                <a:moveTo>
                  <a:pt x="1891629" y="0"/>
                </a:moveTo>
                <a:lnTo>
                  <a:pt x="0" y="634969"/>
                </a:lnTo>
              </a:path>
            </a:pathLst>
          </a:custGeom>
          <a:ln w="5715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urved Connector 48"/>
          <p:cNvCxnSpPr>
            <a:stCxn id="13" idx="4"/>
          </p:cNvCxnSpPr>
          <p:nvPr/>
        </p:nvCxnSpPr>
        <p:spPr>
          <a:xfrm rot="5400000">
            <a:off x="383812" y="4341548"/>
            <a:ext cx="288032" cy="479160"/>
          </a:xfrm>
          <a:prstGeom prst="curvedConnector2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3" idx="1"/>
          </p:cNvCxnSpPr>
          <p:nvPr/>
        </p:nvCxnSpPr>
        <p:spPr>
          <a:xfrm flipH="1" flipV="1">
            <a:off x="288248" y="3971932"/>
            <a:ext cx="377325" cy="28079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2" idx="3"/>
          </p:cNvCxnSpPr>
          <p:nvPr/>
        </p:nvCxnSpPr>
        <p:spPr>
          <a:xfrm flipH="1">
            <a:off x="1391477" y="4909532"/>
            <a:ext cx="426224" cy="8871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2" idx="4"/>
          </p:cNvCxnSpPr>
          <p:nvPr/>
        </p:nvCxnSpPr>
        <p:spPr>
          <a:xfrm flipH="1">
            <a:off x="1817701" y="4941169"/>
            <a:ext cx="101835" cy="30070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2" idx="5"/>
          </p:cNvCxnSpPr>
          <p:nvPr/>
        </p:nvCxnSpPr>
        <p:spPr>
          <a:xfrm>
            <a:off x="2021371" y="4909533"/>
            <a:ext cx="378219" cy="332337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215680" y="4333469"/>
            <a:ext cx="768085" cy="17916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215680" y="4333468"/>
            <a:ext cx="533883" cy="29544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623392" y="3391004"/>
            <a:ext cx="672075" cy="141641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65574" y="3645024"/>
            <a:ext cx="629893" cy="7200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3" idx="1"/>
          </p:cNvCxnSpPr>
          <p:nvPr/>
        </p:nvCxnSpPr>
        <p:spPr>
          <a:xfrm flipH="1" flipV="1">
            <a:off x="288248" y="2525036"/>
            <a:ext cx="665357" cy="14351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450388" y="2796564"/>
            <a:ext cx="486419" cy="175630"/>
          </a:xfrm>
          <a:custGeom>
            <a:avLst/>
            <a:gdLst>
              <a:gd name="connsiteX0" fmla="*/ 364814 w 364814"/>
              <a:gd name="connsiteY0" fmla="*/ 0 h 175630"/>
              <a:gd name="connsiteX1" fmla="*/ 189163 w 364814"/>
              <a:gd name="connsiteY1" fmla="*/ 40530 h 175630"/>
              <a:gd name="connsiteX2" fmla="*/ 0 w 364814"/>
              <a:gd name="connsiteY2" fmla="*/ 175630 h 17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14" h="175630">
                <a:moveTo>
                  <a:pt x="364814" y="0"/>
                </a:moveTo>
                <a:cubicBezTo>
                  <a:pt x="307389" y="5629"/>
                  <a:pt x="249965" y="11258"/>
                  <a:pt x="189163" y="40530"/>
                </a:cubicBezTo>
                <a:cubicBezTo>
                  <a:pt x="128361" y="69802"/>
                  <a:pt x="64180" y="122716"/>
                  <a:pt x="0" y="175630"/>
                </a:cubicBez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576496" y="2242657"/>
            <a:ext cx="432373" cy="432319"/>
          </a:xfrm>
          <a:custGeom>
            <a:avLst/>
            <a:gdLst>
              <a:gd name="connsiteX0" fmla="*/ 324280 w 324280"/>
              <a:gd name="connsiteY0" fmla="*/ 432319 h 432319"/>
              <a:gd name="connsiteX1" fmla="*/ 135117 w 324280"/>
              <a:gd name="connsiteY1" fmla="*/ 216159 h 432319"/>
              <a:gd name="connsiteX2" fmla="*/ 0 w 324280"/>
              <a:gd name="connsiteY2" fmla="*/ 0 h 43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80" h="432319">
                <a:moveTo>
                  <a:pt x="324280" y="432319"/>
                </a:moveTo>
                <a:cubicBezTo>
                  <a:pt x="256722" y="360265"/>
                  <a:pt x="189164" y="288212"/>
                  <a:pt x="135117" y="216159"/>
                </a:cubicBezTo>
                <a:cubicBezTo>
                  <a:pt x="81070" y="144106"/>
                  <a:pt x="0" y="0"/>
                  <a:pt x="0" y="0"/>
                </a:cubicBez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 flipH="1" flipV="1">
            <a:off x="869243" y="1780216"/>
            <a:ext cx="564416" cy="211656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4" idx="0"/>
          </p:cNvCxnSpPr>
          <p:nvPr/>
        </p:nvCxnSpPr>
        <p:spPr>
          <a:xfrm flipH="1" flipV="1">
            <a:off x="1337648" y="1628800"/>
            <a:ext cx="197845" cy="28803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" idx="1"/>
          </p:cNvCxnSpPr>
          <p:nvPr/>
        </p:nvCxnSpPr>
        <p:spPr>
          <a:xfrm flipH="1" flipV="1">
            <a:off x="2131832" y="1432058"/>
            <a:ext cx="357945" cy="228379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reeform 67"/>
          <p:cNvSpPr/>
          <p:nvPr/>
        </p:nvSpPr>
        <p:spPr>
          <a:xfrm>
            <a:off x="2450111" y="1310467"/>
            <a:ext cx="144124" cy="297220"/>
          </a:xfrm>
          <a:custGeom>
            <a:avLst/>
            <a:gdLst>
              <a:gd name="connsiteX0" fmla="*/ 108093 w 108093"/>
              <a:gd name="connsiteY0" fmla="*/ 297220 h 297220"/>
              <a:gd name="connsiteX1" fmla="*/ 27023 w 108093"/>
              <a:gd name="connsiteY1" fmla="*/ 135100 h 297220"/>
              <a:gd name="connsiteX2" fmla="*/ 0 w 108093"/>
              <a:gd name="connsiteY2" fmla="*/ 0 h 29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93" h="297220">
                <a:moveTo>
                  <a:pt x="108093" y="297220"/>
                </a:moveTo>
                <a:cubicBezTo>
                  <a:pt x="76565" y="240928"/>
                  <a:pt x="45038" y="184637"/>
                  <a:pt x="27023" y="135100"/>
                </a:cubicBezTo>
                <a:cubicBezTo>
                  <a:pt x="9008" y="85563"/>
                  <a:pt x="0" y="0"/>
                  <a:pt x="0" y="0"/>
                </a:cubicBez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5434301" y="4903187"/>
            <a:ext cx="6471325" cy="1153733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714354" y="2874131"/>
            <a:ext cx="522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Non-induced embedding: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604390"/>
            <a:ext cx="5256025" cy="879764"/>
          </a:xfrm>
          <a:prstGeom prst="rect">
            <a:avLst/>
          </a:prstGeom>
        </p:spPr>
      </p:pic>
      <p:sp>
        <p:nvSpPr>
          <p:cNvPr id="72" name="Slide Number Placeholder 71">
            <a:extLst>
              <a:ext uri="{FF2B5EF4-FFF2-40B4-BE49-F238E27FC236}">
                <a16:creationId xmlns:a16="http://schemas.microsoft.com/office/drawing/2014/main" id="{20C4F801-60FB-40E5-AAF0-12CC4555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9"/>
    </mc:Choice>
    <mc:Fallback xmlns="">
      <p:transition xmlns:p14="http://schemas.microsoft.com/office/powerpoint/2010/main" spd="slow" advTm="23609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results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4598894"/>
          </a:xfrm>
        </p:spPr>
        <p:txBody>
          <a:bodyPr>
            <a:normAutofit/>
          </a:bodyPr>
          <a:lstStyle/>
          <a:p>
            <a:r>
              <a:rPr lang="en-US" sz="2800" dirty="0"/>
              <a:t>Parallel algorithms for approximating #trees (non-induced) and tree-like </a:t>
            </a:r>
            <a:r>
              <a:rPr lang="en-US" sz="2800" dirty="0" err="1"/>
              <a:t>subgraphs</a:t>
            </a:r>
            <a:endParaRPr lang="en-US" sz="2800" dirty="0"/>
          </a:p>
          <a:p>
            <a:pPr lvl="1"/>
            <a:r>
              <a:rPr lang="en-US" sz="2400" dirty="0"/>
              <a:t>For given </a:t>
            </a:r>
            <a:r>
              <a:rPr lang="en-US" sz="2400" dirty="0" err="1"/>
              <a:t>ε</a:t>
            </a:r>
            <a:r>
              <a:rPr lang="en-US" sz="2400" dirty="0"/>
              <a:t>, </a:t>
            </a:r>
            <a:r>
              <a:rPr lang="en-US" sz="2400" dirty="0" err="1"/>
              <a:t>δ</a:t>
            </a:r>
            <a:r>
              <a:rPr lang="en-US" sz="2400" dirty="0"/>
              <a:t>: produces (1±ε) approximation with probability ≥ 1-δ</a:t>
            </a:r>
          </a:p>
          <a:p>
            <a:pPr lvl="1"/>
            <a:r>
              <a:rPr lang="en-US" sz="2400" dirty="0"/>
              <a:t>Distributed implementation using MPI for certain kinds of </a:t>
            </a:r>
            <a:r>
              <a:rPr lang="en-US" sz="2400" dirty="0" err="1"/>
              <a:t>subgraphs</a:t>
            </a:r>
            <a:endParaRPr lang="en-US" sz="2400" dirty="0"/>
          </a:p>
          <a:p>
            <a:pPr lvl="1"/>
            <a:r>
              <a:rPr lang="en-US" sz="2400" dirty="0" err="1"/>
              <a:t>Hadoop</a:t>
            </a:r>
            <a:r>
              <a:rPr lang="en-US" sz="2400" dirty="0"/>
              <a:t> based implementation with worst case work complexity bound of O(2</a:t>
            </a:r>
            <a:r>
              <a:rPr lang="en-US" sz="2400" baseline="30000" dirty="0"/>
              <a:t>2k</a:t>
            </a:r>
            <a:r>
              <a:rPr lang="en-US" sz="2400" dirty="0"/>
              <a:t>m f(</a:t>
            </a:r>
            <a:r>
              <a:rPr lang="en-US" sz="2400" dirty="0" err="1"/>
              <a:t>ε,δ</a:t>
            </a:r>
            <a:r>
              <a:rPr lang="en-US" sz="2400" dirty="0"/>
              <a:t>))</a:t>
            </a:r>
          </a:p>
          <a:p>
            <a:pPr lvl="1"/>
            <a:r>
              <a:rPr lang="en-US" sz="2400" dirty="0"/>
              <a:t>Scales to graphs with over 500 million edges and templates of size up to 12</a:t>
            </a:r>
          </a:p>
          <a:p>
            <a:pPr lvl="1"/>
            <a:r>
              <a:rPr lang="en-US" sz="2400" dirty="0"/>
              <a:t>Labeled queries, functions on </a:t>
            </a:r>
            <a:r>
              <a:rPr lang="en-US" sz="2400" dirty="0" err="1"/>
              <a:t>embeddings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4267200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Zhao Zhao, </a:t>
            </a:r>
            <a:r>
              <a:rPr lang="en-US" dirty="0" err="1"/>
              <a:t>Maleq</a:t>
            </a:r>
            <a:r>
              <a:rPr lang="en-US" dirty="0"/>
              <a:t> Khan, V. S. Anil Kumar, </a:t>
            </a:r>
            <a:r>
              <a:rPr lang="en-US" dirty="0" err="1"/>
              <a:t>Madhav</a:t>
            </a:r>
            <a:r>
              <a:rPr lang="en-US" dirty="0"/>
              <a:t> </a:t>
            </a:r>
            <a:r>
              <a:rPr lang="en-US" dirty="0" err="1"/>
              <a:t>Marathe</a:t>
            </a:r>
            <a:r>
              <a:rPr lang="en-US" dirty="0"/>
              <a:t>, ICPP 2011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Zhao Zhao, </a:t>
            </a:r>
            <a:r>
              <a:rPr lang="en-US" dirty="0" err="1"/>
              <a:t>Guanying</a:t>
            </a:r>
            <a:r>
              <a:rPr lang="en-US" dirty="0"/>
              <a:t> Wang, Ali Butt, </a:t>
            </a:r>
            <a:r>
              <a:rPr lang="en-US" dirty="0" err="1"/>
              <a:t>Maleq</a:t>
            </a:r>
            <a:r>
              <a:rPr lang="en-US" dirty="0"/>
              <a:t> Khan, V. S. Anil Kumar, </a:t>
            </a:r>
            <a:r>
              <a:rPr lang="en-US" dirty="0" err="1"/>
              <a:t>Madhav</a:t>
            </a:r>
            <a:r>
              <a:rPr lang="en-US" dirty="0"/>
              <a:t> </a:t>
            </a:r>
            <a:r>
              <a:rPr lang="en-US" dirty="0" err="1"/>
              <a:t>Marathe</a:t>
            </a:r>
            <a:r>
              <a:rPr lang="en-US" dirty="0"/>
              <a:t>, IPDPS 2012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Zhao Zhao, </a:t>
            </a:r>
            <a:r>
              <a:rPr lang="en-US" sz="2000" dirty="0" err="1"/>
              <a:t>Meng</a:t>
            </a:r>
            <a:r>
              <a:rPr lang="en-US" sz="2000" dirty="0"/>
              <a:t> Li, </a:t>
            </a:r>
            <a:r>
              <a:rPr lang="en-US" sz="2000" dirty="0" err="1"/>
              <a:t>Guanying</a:t>
            </a:r>
            <a:r>
              <a:rPr lang="en-US" sz="2000" dirty="0"/>
              <a:t> Wang, Ali Butt, </a:t>
            </a:r>
            <a:r>
              <a:rPr lang="en-US" sz="2000" dirty="0" err="1"/>
              <a:t>Maleq</a:t>
            </a:r>
            <a:r>
              <a:rPr lang="en-US" sz="2000" dirty="0"/>
              <a:t> Khan, </a:t>
            </a:r>
            <a:r>
              <a:rPr lang="en-US" sz="2000" dirty="0" err="1"/>
              <a:t>Madhav</a:t>
            </a:r>
            <a:r>
              <a:rPr lang="en-US" sz="2000" dirty="0"/>
              <a:t> </a:t>
            </a:r>
            <a:r>
              <a:rPr lang="en-US" sz="2000" dirty="0" err="1"/>
              <a:t>Marathe</a:t>
            </a:r>
            <a:r>
              <a:rPr lang="en-US" sz="2000" dirty="0"/>
              <a:t>, Judy </a:t>
            </a:r>
            <a:r>
              <a:rPr lang="en-US" sz="2000" dirty="0" err="1"/>
              <a:t>Qiu</a:t>
            </a:r>
            <a:r>
              <a:rPr lang="en-US" sz="2000" dirty="0"/>
              <a:t>, Anil Vullikanti. Finding and counting </a:t>
            </a:r>
            <a:r>
              <a:rPr lang="en-US" sz="2000" dirty="0" err="1"/>
              <a:t>subgraphs</a:t>
            </a:r>
            <a:r>
              <a:rPr lang="en-US" sz="2000" dirty="0"/>
              <a:t> using </a:t>
            </a:r>
            <a:r>
              <a:rPr lang="en-US" sz="2000" dirty="0" err="1"/>
              <a:t>MapReduce</a:t>
            </a:r>
            <a:r>
              <a:rPr lang="en-US" sz="2000" dirty="0"/>
              <a:t>, </a:t>
            </a:r>
            <a:r>
              <a:rPr lang="en-US" sz="2000" i="1" dirty="0"/>
              <a:t>Submitted</a:t>
            </a:r>
            <a:r>
              <a:rPr lang="en-US" sz="20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9318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332"/>
    </mc:Choice>
    <mc:Fallback xmlns="">
      <p:transition xmlns:p14="http://schemas.microsoft.com/office/powerpoint/2010/main" spd="slow" advTm="20833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results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performance using Harp</a:t>
            </a:r>
          </a:p>
          <a:p>
            <a:pPr lvl="1"/>
            <a:r>
              <a:rPr lang="en-US" dirty="0"/>
              <a:t>Model partition with pipelined communication and data compression technique to reduce memory footprint. </a:t>
            </a:r>
          </a:p>
          <a:p>
            <a:pPr lvl="1"/>
            <a:r>
              <a:rPr lang="en-US" dirty="0"/>
              <a:t>Adaptive-group communication with regroup operation developed to accelerate communication. </a:t>
            </a:r>
          </a:p>
          <a:p>
            <a:pPr lvl="1"/>
            <a:r>
              <a:rPr lang="en-US" dirty="0"/>
              <a:t>Partitioning neighbor list for fine-grained task granularity and load balance in concurrent threading of a single node </a:t>
            </a:r>
          </a:p>
          <a:p>
            <a:pPr lvl="1"/>
            <a:r>
              <a:rPr lang="en-US" dirty="0"/>
              <a:t>Can run large </a:t>
            </a:r>
            <a:r>
              <a:rPr lang="en-US" dirty="0" err="1"/>
              <a:t>treelets</a:t>
            </a:r>
            <a:r>
              <a:rPr lang="en-US" dirty="0"/>
              <a:t> (up to 15 vertices) and massive graphs (up to 5 billion edges and 0.66 billion vertices) for </a:t>
            </a:r>
            <a:r>
              <a:rPr lang="en-US" dirty="0" err="1"/>
              <a:t>subgraph</a:t>
            </a:r>
            <a:r>
              <a:rPr lang="en-US" dirty="0"/>
              <a:t> counting problems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657600"/>
            <a:ext cx="12192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Zhao Zhao, </a:t>
            </a:r>
            <a:r>
              <a:rPr lang="en-US" dirty="0" err="1"/>
              <a:t>Meng</a:t>
            </a:r>
            <a:r>
              <a:rPr lang="en-US" dirty="0"/>
              <a:t> Li, </a:t>
            </a:r>
            <a:r>
              <a:rPr lang="en-US" dirty="0" err="1"/>
              <a:t>Guanying</a:t>
            </a:r>
            <a:r>
              <a:rPr lang="en-US" dirty="0"/>
              <a:t> Wang, Ali Butt, </a:t>
            </a:r>
            <a:r>
              <a:rPr lang="en-US" dirty="0" err="1"/>
              <a:t>Maleq</a:t>
            </a:r>
            <a:r>
              <a:rPr lang="en-US" dirty="0"/>
              <a:t> Khan, </a:t>
            </a:r>
            <a:r>
              <a:rPr lang="en-US" dirty="0" err="1"/>
              <a:t>Madhav</a:t>
            </a:r>
            <a:r>
              <a:rPr lang="en-US" dirty="0"/>
              <a:t> </a:t>
            </a:r>
            <a:r>
              <a:rPr lang="en-US" dirty="0" err="1"/>
              <a:t>Marathe</a:t>
            </a:r>
            <a:r>
              <a:rPr lang="en-US" dirty="0"/>
              <a:t>, Judy </a:t>
            </a:r>
            <a:r>
              <a:rPr lang="en-US" dirty="0" err="1"/>
              <a:t>Qiu</a:t>
            </a:r>
            <a:r>
              <a:rPr lang="en-US" dirty="0"/>
              <a:t>, Anil Vullikanti. Finding and counting </a:t>
            </a:r>
            <a:r>
              <a:rPr lang="en-US" dirty="0" err="1"/>
              <a:t>subgraphs</a:t>
            </a:r>
            <a:r>
              <a:rPr lang="en-US" dirty="0"/>
              <a:t> using </a:t>
            </a:r>
            <a:r>
              <a:rPr lang="en-US" dirty="0" err="1"/>
              <a:t>MapReduce</a:t>
            </a:r>
            <a:r>
              <a:rPr lang="en-US" dirty="0"/>
              <a:t>. IEEE Transactions on Multi-Scale Computing Systems,  2018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Langshi</a:t>
            </a:r>
            <a:r>
              <a:rPr lang="en-US" dirty="0"/>
              <a:t> Chen, Bo Peng, Zhao Zhao, </a:t>
            </a:r>
            <a:r>
              <a:rPr lang="en-US" dirty="0" err="1"/>
              <a:t>Saliya</a:t>
            </a:r>
            <a:r>
              <a:rPr lang="en-US" dirty="0"/>
              <a:t> </a:t>
            </a:r>
            <a:r>
              <a:rPr lang="en-US" dirty="0" err="1"/>
              <a:t>Ekanayake</a:t>
            </a:r>
            <a:r>
              <a:rPr lang="en-US" dirty="0"/>
              <a:t>, Anil Vullikanti, Madhav </a:t>
            </a:r>
            <a:r>
              <a:rPr lang="en-US" dirty="0" err="1"/>
              <a:t>Marathe</a:t>
            </a:r>
            <a:r>
              <a:rPr lang="en-US" dirty="0"/>
              <a:t>, Lei Jiang and Judy </a:t>
            </a:r>
            <a:r>
              <a:rPr lang="en-US" dirty="0" err="1"/>
              <a:t>Qiu</a:t>
            </a:r>
            <a:r>
              <a:rPr lang="en-US" dirty="0"/>
              <a:t>. High-Performance Massive </a:t>
            </a:r>
            <a:r>
              <a:rPr lang="en-US" dirty="0" err="1"/>
              <a:t>Subgraph</a:t>
            </a:r>
            <a:r>
              <a:rPr lang="en-US" dirty="0"/>
              <a:t> Counting using Pipelined Adaptive Group Communication. </a:t>
            </a:r>
            <a:r>
              <a:rPr lang="en-US" i="1" dirty="0"/>
              <a:t>In preparation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E13A2-BE6C-4B6E-B6EE-3F0EA280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(I)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11" y="1408260"/>
            <a:ext cx="6799612" cy="2141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563" y="3804976"/>
            <a:ext cx="5063827" cy="2098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793262"/>
            <a:ext cx="194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Graphs considered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98557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Template </a:t>
            </a:r>
            <a:r>
              <a:rPr lang="en-US" dirty="0" err="1"/>
              <a:t>subgraphs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10832" y="4022696"/>
            <a:ext cx="114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Unlabeled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6141" y="4834642"/>
            <a:ext cx="91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966D6-8119-4892-A1DF-3F4516E7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98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(II) of original 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238549" cy="46689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2193AC-9F18-4496-BB8D-38074C45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05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BE2E6D-B9FC-4D09-901E-C60643E2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0" y="585219"/>
            <a:ext cx="12090400" cy="1058412"/>
          </a:xfrm>
        </p:spPr>
        <p:txBody>
          <a:bodyPr/>
          <a:lstStyle/>
          <a:p>
            <a:r>
              <a:rPr lang="en-US" dirty="0"/>
              <a:t>Triangles have a small nearest or next to nearest neighbor halo</a:t>
            </a:r>
          </a:p>
          <a:p>
            <a:r>
              <a:rPr lang="en-US" dirty="0"/>
              <a:t>Large subgraphs can have large halos leading to communication size and complexity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E17EA-A1AC-4937-ADCE-C0E08A13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Optimized Harp DAAL Framework 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8741F-2815-4443-B776-8D6920F1F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C34B7-B906-4F95-90A5-C69561EEC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15" y="1466850"/>
            <a:ext cx="8991600" cy="539115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431DEA-47A7-48DB-B0F3-74626A34AB4A}"/>
              </a:ext>
            </a:extLst>
          </p:cNvPr>
          <p:cNvSpPr/>
          <p:nvPr/>
        </p:nvSpPr>
        <p:spPr bwMode="auto">
          <a:xfrm>
            <a:off x="773229" y="2849881"/>
            <a:ext cx="121919" cy="121919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659E5C-2E0F-4994-99E0-1F3DDA00765A}"/>
              </a:ext>
            </a:extLst>
          </p:cNvPr>
          <p:cNvSpPr/>
          <p:nvPr/>
        </p:nvSpPr>
        <p:spPr bwMode="auto">
          <a:xfrm>
            <a:off x="1580948" y="3185915"/>
            <a:ext cx="121919" cy="121919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56EB97-321F-4290-921E-435AB570F83E}"/>
              </a:ext>
            </a:extLst>
          </p:cNvPr>
          <p:cNvSpPr/>
          <p:nvPr/>
        </p:nvSpPr>
        <p:spPr bwMode="auto">
          <a:xfrm rot="3024294">
            <a:off x="2596414" y="2772403"/>
            <a:ext cx="121919" cy="121919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E04C5-30A7-4BD6-9DF8-399C1FBE15E3}"/>
              </a:ext>
            </a:extLst>
          </p:cNvPr>
          <p:cNvCxnSpPr>
            <a:cxnSpLocks/>
          </p:cNvCxnSpPr>
          <p:nvPr/>
        </p:nvCxnSpPr>
        <p:spPr bwMode="auto">
          <a:xfrm>
            <a:off x="760206" y="2854934"/>
            <a:ext cx="911783" cy="3791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69D524-0542-489E-BA35-B56A097C02DA}"/>
              </a:ext>
            </a:extLst>
          </p:cNvPr>
          <p:cNvCxnSpPr>
            <a:cxnSpLocks/>
          </p:cNvCxnSpPr>
          <p:nvPr/>
        </p:nvCxnSpPr>
        <p:spPr bwMode="auto">
          <a:xfrm flipV="1">
            <a:off x="1685012" y="2819400"/>
            <a:ext cx="925388" cy="4177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D2CC22-14B8-4A0A-B7AA-D85632AD2D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53605" y="1752600"/>
            <a:ext cx="1514979" cy="3429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822D0CE-729C-4AAB-8473-5B327FD6655B}"/>
              </a:ext>
            </a:extLst>
          </p:cNvPr>
          <p:cNvSpPr/>
          <p:nvPr/>
        </p:nvSpPr>
        <p:spPr>
          <a:xfrm>
            <a:off x="3678895" y="3198168"/>
            <a:ext cx="4834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Optimized Harp DAAL Framework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1582ED-8132-4763-96F3-D4A2ED479D4D}"/>
              </a:ext>
            </a:extLst>
          </p:cNvPr>
          <p:cNvSpPr txBox="1"/>
          <p:nvPr/>
        </p:nvSpPr>
        <p:spPr>
          <a:xfrm>
            <a:off x="153605" y="1521388"/>
            <a:ext cx="1363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in process #1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EE9BC1-54F7-4395-8E98-5890D54271AA}"/>
              </a:ext>
            </a:extLst>
          </p:cNvPr>
          <p:cNvSpPr txBox="1"/>
          <p:nvPr/>
        </p:nvSpPr>
        <p:spPr>
          <a:xfrm>
            <a:off x="1397893" y="3332855"/>
            <a:ext cx="1363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Halo Points in process #2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4A6D8C-6031-45BF-8C07-762568D9BEDE}"/>
              </a:ext>
            </a:extLst>
          </p:cNvPr>
          <p:cNvSpPr txBox="1"/>
          <p:nvPr/>
        </p:nvSpPr>
        <p:spPr>
          <a:xfrm>
            <a:off x="0" y="5336612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 Boundary</a:t>
            </a:r>
          </a:p>
        </p:txBody>
      </p:sp>
    </p:spTree>
    <p:extLst>
      <p:ext uri="{BB962C8B-B14F-4D97-AF65-F5344CB8AC3E}">
        <p14:creationId xmlns:p14="http://schemas.microsoft.com/office/powerpoint/2010/main" val="2176386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A32289-4F83-4678-A1C3-2038EB540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0388"/>
            <a:ext cx="4715378" cy="1287012"/>
          </a:xfrm>
        </p:spPr>
        <p:txBody>
          <a:bodyPr/>
          <a:lstStyle/>
          <a:p>
            <a:r>
              <a:rPr lang="en-US" dirty="0"/>
              <a:t>Small graph easy</a:t>
            </a:r>
          </a:p>
          <a:p>
            <a:r>
              <a:rPr lang="en-US" dirty="0"/>
              <a:t>Fully connected, “giant graph” even easier</a:t>
            </a:r>
          </a:p>
          <a:p>
            <a:r>
              <a:rPr lang="en-US" dirty="0"/>
              <a:t>Medium graph very hard</a:t>
            </a:r>
          </a:p>
          <a:p>
            <a:r>
              <a:rPr lang="en-US" dirty="0"/>
              <a:t>u12-2</a:t>
            </a:r>
          </a:p>
          <a:p>
            <a:r>
              <a:rPr lang="en-US" dirty="0"/>
              <a:t>A graph can be divided into several partitions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2AB1D-C312-45A5-A8BE-A46514C2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3397-E0FA-4185-A14D-776EACA8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6654E-6859-4A68-BB8F-4F1735E09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42049" r="73815" b="39576"/>
          <a:stretch/>
        </p:blipFill>
        <p:spPr>
          <a:xfrm>
            <a:off x="4724400" y="1815683"/>
            <a:ext cx="6857999" cy="42454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9B83E-D07D-4512-B7C1-EBF03098935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75421" y="2057400"/>
            <a:ext cx="1514979" cy="3429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981BBB-D5F5-446C-A252-4C8D31B49E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45200" y="1413894"/>
            <a:ext cx="2184400" cy="35391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D79B3F-5A6D-4ABF-91F1-E44847A2741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00800" y="990600"/>
            <a:ext cx="1676400" cy="1752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F4D14B-A5D1-45F3-8D40-C5EE0A8757F0}"/>
              </a:ext>
            </a:extLst>
          </p:cNvPr>
          <p:cNvCxnSpPr>
            <a:cxnSpLocks/>
          </p:cNvCxnSpPr>
          <p:nvPr/>
        </p:nvCxnSpPr>
        <p:spPr bwMode="auto">
          <a:xfrm flipV="1">
            <a:off x="8077200" y="1413894"/>
            <a:ext cx="1168399" cy="132930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81624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1026" name="Picture 2" descr="http://bioengineering.skku.ac.kr/kosmos/tutorial_img/connection_rul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3"/>
            <a:stretch/>
          </p:blipFill>
          <p:spPr bwMode="auto">
            <a:xfrm>
              <a:off x="0" y="0"/>
              <a:ext cx="477879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files.ianrenton.com/sites/blog/2012/12/Screenshot-1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880" y="1203242"/>
              <a:ext cx="4389120" cy="5649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471508" y="1039446"/>
              <a:ext cx="0" cy="6252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3305908" y="966940"/>
              <a:ext cx="746369" cy="4770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68950" y="1"/>
            <a:ext cx="5099050" cy="1192213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“Force Diagrams” for macromolecules and Facebook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BA5DD2-60B3-4DE5-A52F-DEA9DCB0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34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5919" y="140117"/>
            <a:ext cx="10515600" cy="53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108" fontAlgn="base">
              <a:spcAft>
                <a:spcPct val="0"/>
              </a:spcAft>
            </a:pPr>
            <a:r>
              <a:rPr lang="en-US" sz="4000" b="1" kern="0" dirty="0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</a:rPr>
              <a:t>Adaptive-Group Communication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2762" y="756390"/>
            <a:ext cx="498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latin typeface="Montserrat" charset="0"/>
                <a:ea typeface="Montserrat" charset="0"/>
                <a:cs typeface="Montserrat" charset="0"/>
              </a:rPr>
              <a:t>MPI collective operation (e.g., </a:t>
            </a:r>
            <a:r>
              <a:rPr lang="en-US" sz="2000" b="1" dirty="0" err="1">
                <a:latin typeface="Montserrat" charset="0"/>
                <a:ea typeface="Montserrat" charset="0"/>
                <a:cs typeface="Montserrat" charset="0"/>
              </a:rPr>
              <a:t>AlltoAll</a:t>
            </a:r>
            <a:r>
              <a:rPr lang="en-US" sz="2000" b="1" dirty="0">
                <a:latin typeface="Montserrat" charset="0"/>
                <a:ea typeface="Montserrat" charset="0"/>
                <a:cs typeface="Montserrat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8966" y="620891"/>
            <a:ext cx="4485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latin typeface="Montserrat" charset="0"/>
                <a:ea typeface="Montserrat" charset="0"/>
                <a:cs typeface="Montserrat" charset="0"/>
              </a:rPr>
              <a:t>Harp Adaptive-Group Communication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6286" y="3128298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3080" y="3128298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89874" y="3128297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66668" y="3131264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43462" y="3128296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P5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07394" y="3490493"/>
            <a:ext cx="868872" cy="1826823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11848" y="3513255"/>
            <a:ext cx="1741212" cy="180406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816302" y="3504348"/>
            <a:ext cx="2613552" cy="1815934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20756" y="3510288"/>
            <a:ext cx="3485892" cy="1807026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</p:cNvCxnSpPr>
          <p:nvPr/>
        </p:nvCxnSpPr>
        <p:spPr>
          <a:xfrm flipH="1">
            <a:off x="1799472" y="3490495"/>
            <a:ext cx="878774" cy="182682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672804" y="3496435"/>
            <a:ext cx="880256" cy="182088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77257" y="3487525"/>
            <a:ext cx="1752597" cy="1832757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668844" y="3487525"/>
            <a:ext cx="2637804" cy="1829789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799472" y="3493461"/>
            <a:ext cx="1742698" cy="182385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676266" y="3501380"/>
            <a:ext cx="869865" cy="1815936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549596" y="3493460"/>
            <a:ext cx="880258" cy="182682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60483" y="3493459"/>
            <a:ext cx="1746165" cy="182385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799472" y="3501374"/>
            <a:ext cx="2633843" cy="1815942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2676266" y="3501372"/>
            <a:ext cx="1766949" cy="1815944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553060" y="3508306"/>
            <a:ext cx="882239" cy="1809009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450638" y="3493457"/>
            <a:ext cx="827304" cy="177239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799472" y="3492475"/>
            <a:ext cx="3499747" cy="1824841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676266" y="3493466"/>
            <a:ext cx="2609845" cy="1823850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553060" y="3499407"/>
            <a:ext cx="1748392" cy="181790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429854" y="3489007"/>
            <a:ext cx="876052" cy="1831275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770286"/>
            <a:ext cx="4036127" cy="3506715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1421052" y="1188237"/>
            <a:ext cx="54979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Execution flow driven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Static communication type defined in codes (Sender ID, Send Size, </a:t>
            </a:r>
            <a:r>
              <a:rPr lang="en-US" dirty="0" err="1"/>
              <a:t>DataType</a:t>
            </a:r>
            <a:r>
              <a:rPr lang="en-US" dirty="0"/>
              <a:t>) </a:t>
            </a:r>
          </a:p>
          <a:p>
            <a:r>
              <a:rPr lang="en-US" dirty="0"/>
              <a:t>     (Receiver ID, Send Size, </a:t>
            </a:r>
            <a:r>
              <a:rPr lang="en-US" dirty="0" err="1"/>
              <a:t>DataType</a:t>
            </a:r>
            <a:r>
              <a:rPr lang="en-US" dirty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6918966" y="941056"/>
            <a:ext cx="51341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Data driven communication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Routing rules defined at runtime with data partition ID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On-demand decoupled steps and each step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456572" y="5329782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333366" y="5329782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0160" y="5329781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86954" y="5332748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P4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963748" y="5329780"/>
            <a:ext cx="730332" cy="3621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P5</a:t>
            </a:r>
          </a:p>
        </p:txBody>
      </p:sp>
    </p:spTree>
    <p:extLst>
      <p:ext uri="{BB962C8B-B14F-4D97-AF65-F5344CB8AC3E}">
        <p14:creationId xmlns:p14="http://schemas.microsoft.com/office/powerpoint/2010/main" val="3402234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7673" y="4908049"/>
            <a:ext cx="6031727" cy="1492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  <a:t>Performance of adaptive communication approach</a:t>
            </a:r>
            <a:br>
              <a:rPr lang="en-US" altLang="en-US" dirty="0">
                <a:solidFill>
                  <a:srgbClr val="72A1A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6027" y="349841"/>
            <a:ext cx="44139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Datasets: Twitter with 44 million vertices, 2 billion edges, subgraph template size of 10 to 12 vertices</a:t>
            </a:r>
          </a:p>
          <a:p>
            <a:pPr marL="285750" indent="-285750" defTabSz="914400">
              <a:buFont typeface="Arial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25 nodes of Intel® Xeon E5 2670 </a:t>
            </a:r>
          </a:p>
          <a:p>
            <a:pPr marL="285750" indent="-285750" defTabSz="9144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Large templates have longer sub-template chain causing communication variation</a:t>
            </a:r>
          </a:p>
          <a:p>
            <a:pPr marL="285750" indent="-285750" defTabSz="9144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Harp-DAAL has 2x to 5x speedups over state-of-the-art MPI-Fascia solution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F9645-0FB2-4079-B781-41DADFD10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57" y="228600"/>
            <a:ext cx="6482371" cy="39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8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85800"/>
            <a:ext cx="12192000" cy="5486399"/>
          </a:xfrm>
        </p:spPr>
        <p:txBody>
          <a:bodyPr/>
          <a:lstStyle/>
          <a:p>
            <a:r>
              <a:rPr lang="en-US" sz="2400" dirty="0"/>
              <a:t>Input data</a:t>
            </a:r>
          </a:p>
          <a:p>
            <a:pPr lvl="1"/>
            <a:r>
              <a:rPr lang="en-US" sz="2400" dirty="0"/>
              <a:t>~7 million gene sequences in FASTA format.</a:t>
            </a:r>
          </a:p>
          <a:p>
            <a:r>
              <a:rPr lang="en-US" sz="2400" dirty="0"/>
              <a:t>Pre-processing</a:t>
            </a:r>
          </a:p>
          <a:p>
            <a:pPr lvl="1"/>
            <a:r>
              <a:rPr lang="en-US" sz="2400" dirty="0"/>
              <a:t>Input data filtered to locate unique sequences that appear multiple occasions in the input data, resulting in 170K gene sequences. </a:t>
            </a:r>
          </a:p>
          <a:p>
            <a:pPr lvl="1"/>
            <a:r>
              <a:rPr lang="en-US" sz="2400" dirty="0"/>
              <a:t>Smith–Waterman algorithm is applied to generate distance matrix for 170K gene sequences.</a:t>
            </a:r>
          </a:p>
          <a:p>
            <a:r>
              <a:rPr lang="en-US" sz="2400" dirty="0"/>
              <a:t>Clustering data with DAPWC</a:t>
            </a:r>
          </a:p>
          <a:p>
            <a:pPr lvl="1"/>
            <a:r>
              <a:rPr lang="en-US" sz="2400" dirty="0"/>
              <a:t>Run DAPWC iteratively to produce clean clustering for the data. Initial step of DAPWC is done with 8 clusters. Resulting clusters are visualized and further clustered using DAPWC with appropriate number of clusters that are determined through visualizing in </a:t>
            </a:r>
            <a:r>
              <a:rPr lang="en-US" sz="2400" dirty="0" err="1"/>
              <a:t>WebPlotViz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Resulting clusters are gathered and merged to produce the final clustering result. </a:t>
            </a:r>
          </a:p>
          <a:p>
            <a:pPr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Fungal Sequences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7F0EE-EA5A-43A9-A425-1BF3CCD3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05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37EE4-12A5-40BA-B1E6-F0A52CA3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3FAAB-D28C-4F65-92A3-60A748795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3" y="-20053"/>
            <a:ext cx="11259947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6D1A48-3ECE-45A0-9C49-5342E691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" y="0"/>
            <a:ext cx="1905000" cy="10668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 sz="2400" dirty="0"/>
              <a:t>Optimized Harp DAAL Framework</a:t>
            </a:r>
          </a:p>
        </p:txBody>
      </p:sp>
    </p:spTree>
    <p:extLst>
      <p:ext uri="{BB962C8B-B14F-4D97-AF65-F5344CB8AC3E}">
        <p14:creationId xmlns:p14="http://schemas.microsoft.com/office/powerpoint/2010/main" val="4090542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recent Virginia Tech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Have improved algorithm using novel algebraic techniques</a:t>
            </a:r>
          </a:p>
          <a:p>
            <a:r>
              <a:rPr lang="en-US" sz="2400" dirty="0"/>
              <a:t>Express </a:t>
            </a:r>
            <a:r>
              <a:rPr lang="en-US" sz="2400" dirty="0" err="1"/>
              <a:t>subgraph</a:t>
            </a:r>
            <a:r>
              <a:rPr lang="en-US" sz="2400" dirty="0"/>
              <a:t> detection as finding </a:t>
            </a:r>
            <a:r>
              <a:rPr lang="en-US" sz="2400" dirty="0" err="1"/>
              <a:t>multilinear</a:t>
            </a:r>
            <a:r>
              <a:rPr lang="en-US" sz="2400" dirty="0"/>
              <a:t> terms in polynomials (</a:t>
            </a:r>
            <a:r>
              <a:rPr lang="en-US" sz="2400" dirty="0" err="1"/>
              <a:t>Koutis</a:t>
            </a:r>
            <a:r>
              <a:rPr lang="en-US" sz="2400" dirty="0"/>
              <a:t> and Williams 2009)</a:t>
            </a:r>
          </a:p>
          <a:p>
            <a:r>
              <a:rPr lang="en-US" sz="2400" dirty="0"/>
              <a:t>Our results</a:t>
            </a:r>
          </a:p>
          <a:p>
            <a:pPr lvl="1"/>
            <a:r>
              <a:rPr lang="en-US" sz="2400" dirty="0"/>
              <a:t>New MPI based algorithm for parallel </a:t>
            </a:r>
            <a:r>
              <a:rPr lang="en-US" sz="2400" dirty="0" err="1"/>
              <a:t>multilinear</a:t>
            </a:r>
            <a:r>
              <a:rPr lang="en-US" sz="2400" dirty="0"/>
              <a:t> detection</a:t>
            </a:r>
          </a:p>
          <a:p>
            <a:pPr lvl="1"/>
            <a:r>
              <a:rPr lang="en-US" sz="2400" dirty="0"/>
              <a:t>Significantly lower overheads than color coding, in terms of both time and space</a:t>
            </a:r>
          </a:p>
          <a:p>
            <a:pPr lvl="1"/>
            <a:r>
              <a:rPr lang="en-US" sz="2400" dirty="0"/>
              <a:t>Space complexity grows linearly in template size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999" y="3810000"/>
            <a:ext cx="115436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Saliya</a:t>
            </a:r>
            <a:r>
              <a:rPr lang="en-US" dirty="0"/>
              <a:t> </a:t>
            </a:r>
            <a:r>
              <a:rPr lang="en-US" dirty="0" err="1"/>
              <a:t>Ekanayake</a:t>
            </a:r>
            <a:r>
              <a:rPr lang="en-US" dirty="0"/>
              <a:t>, Jose </a:t>
            </a:r>
            <a:r>
              <a:rPr lang="en-US" dirty="0" err="1"/>
              <a:t>Cadena</a:t>
            </a:r>
            <a:r>
              <a:rPr lang="en-US" dirty="0"/>
              <a:t>, </a:t>
            </a:r>
            <a:r>
              <a:rPr lang="en-US" dirty="0" err="1"/>
              <a:t>Udayanga</a:t>
            </a:r>
            <a:r>
              <a:rPr lang="en-US" dirty="0"/>
              <a:t> </a:t>
            </a:r>
            <a:r>
              <a:rPr lang="en-US" dirty="0" err="1"/>
              <a:t>Wickramasinghe</a:t>
            </a:r>
            <a:r>
              <a:rPr lang="en-US" dirty="0"/>
              <a:t> and Anil Vullikanti.</a:t>
            </a:r>
          </a:p>
          <a:p>
            <a:r>
              <a:rPr lang="en-US" dirty="0"/>
              <a:t>PARMUD: High Performance Parallel </a:t>
            </a:r>
            <a:r>
              <a:rPr lang="en-US" dirty="0" err="1"/>
              <a:t>Multilinear</a:t>
            </a:r>
            <a:r>
              <a:rPr lang="en-US" dirty="0"/>
              <a:t> Detection, IPDPS 2018 (to appear)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83885-31CE-472B-A37F-F23EEA6C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4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6" y="-35922"/>
            <a:ext cx="81514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82" y="0"/>
            <a:ext cx="754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72" y="-15239"/>
            <a:ext cx="892583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06" y="-43542"/>
            <a:ext cx="7920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-4354" y="0"/>
            <a:ext cx="2133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170K Fungi sequences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38B88-C1D4-47D7-A8EE-71353104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8C7BD-6CB5-4009-B2D6-D4EDF13B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r="26667"/>
          <a:stretch/>
        </p:blipFill>
        <p:spPr>
          <a:xfrm>
            <a:off x="33867" y="240715"/>
            <a:ext cx="12143426" cy="66172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E8E488-6264-46A3-8D5B-AF5DDCE802B5}"/>
              </a:ext>
            </a:extLst>
          </p:cNvPr>
          <p:cNvGrpSpPr/>
          <p:nvPr/>
        </p:nvGrpSpPr>
        <p:grpSpPr>
          <a:xfrm>
            <a:off x="-10014" y="132082"/>
            <a:ext cx="12202014" cy="6593835"/>
            <a:chOff x="533400" y="1076570"/>
            <a:chExt cx="12202014" cy="65938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6FB13E-8D1A-4679-A691-55E809047EF8}"/>
                </a:ext>
              </a:extLst>
            </p:cNvPr>
            <p:cNvGrpSpPr/>
            <p:nvPr/>
          </p:nvGrpSpPr>
          <p:grpSpPr>
            <a:xfrm>
              <a:off x="533400" y="1076570"/>
              <a:ext cx="12202014" cy="6593835"/>
              <a:chOff x="-540754" y="1295307"/>
              <a:chExt cx="12202014" cy="659383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540754" y="1295307"/>
                <a:ext cx="12202014" cy="6593835"/>
                <a:chOff x="-380396" y="2696737"/>
                <a:chExt cx="9179779" cy="496065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80396" y="3917542"/>
                  <a:ext cx="9144000" cy="3739848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 bwMode="auto">
                <a:xfrm>
                  <a:off x="-336319" y="2696737"/>
                  <a:ext cx="9135702" cy="1232464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Arial" charset="0"/>
                    <a:ea typeface="ＭＳ Ｐゴシック" charset="-128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93421" y="2271703"/>
                <a:ext cx="11567839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i="0" dirty="0">
                    <a:solidFill>
                      <a:schemeClr val="bg1"/>
                    </a:solidFill>
                  </a:rPr>
                  <a:t>LCMS Mass Spectrometer Peak Clustering. Charge 2 Sample with 10.9 million points and 420,000 clusters visualized in </a:t>
                </a:r>
                <a:r>
                  <a:rPr lang="en-US" sz="1800" i="0" dirty="0" err="1">
                    <a:solidFill>
                      <a:schemeClr val="bg1"/>
                    </a:solidFill>
                  </a:rPr>
                  <a:t>WebPlotViz</a:t>
                </a:r>
                <a:endParaRPr lang="en-US" sz="1800" i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72206" y="1836580"/>
                <a:ext cx="87521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</a:rPr>
                  <a:t>Orange Star – outside all clusters; yellow circle cluster centers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20697D-36A1-49C6-ABB3-6F4737D56B1D}"/>
                </a:ext>
              </a:extLst>
            </p:cNvPr>
            <p:cNvSpPr txBox="1"/>
            <p:nvPr/>
          </p:nvSpPr>
          <p:spPr>
            <a:xfrm>
              <a:off x="2258621" y="1121165"/>
              <a:ext cx="6262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2D Vector Clustering with cutoff at 3 </a:t>
              </a:r>
              <a:r>
                <a:rPr lang="el-GR" sz="2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σ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1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" y="2524432"/>
            <a:ext cx="1712315" cy="914400"/>
          </a:xfrm>
        </p:spPr>
        <p:txBody>
          <a:bodyPr vert="horz" wrap="square" lIns="100794" tIns="35202" rIns="100794" bIns="5039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Protein Universe Browser for COG Sequences with a few illustrative biologically identified clusters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Clusters NOT distinct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15" y="34412"/>
            <a:ext cx="10403485" cy="68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D5B0E5-D974-470B-805D-FEDE915D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24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403135&quot;&gt;&lt;object type=&quot;3&quot; unique_id=&quot;592686&quot;&gt;&lt;property id=&quot;20148&quot; value=&quot;5&quot;/&gt;&lt;property id=&quot;20300&quot; value=&quot;Slide 7 - &amp;quot;HPC-ABDS Mapping of Activities&amp;quot;&quot;/&gt;&lt;property id=&quot;20307&quot; value=&quot;337&quot;/&gt;&lt;/object&gt;&lt;object type=&quot;3&quot; unique_id=&quot;605784&quot;&gt;&lt;property id=&quot;20148&quot; value=&quot;5&quot;/&gt;&lt;property id=&quot;20300&quot; value=&quot;Slide 9 - &amp;quot;Java MPI performs better than Threads 128 24-core Haswell nodes on SPIDAL DA-MDS Code&amp;quot;&quot;/&gt;&lt;property id=&quot;20307&quot; value=&quot;339&quot;/&gt;&lt;/object&gt;&lt;object type=&quot;3&quot; unique_id=&quot;605787&quot;&gt;&lt;property id=&quot;20148&quot; value=&quot;5&quot;/&gt;&lt;property id=&quot;20300&quot; value=&quot;Slide 3 - &amp;quot;Big Data - Big Simulation (Exascale) Convergence&amp;quot;&quot;/&gt;&lt;property id=&quot;20307&quot; value=&quot;375&quot;/&gt;&lt;/object&gt;&lt;object type=&quot;3&quot; unique_id=&quot;605788&quot;&gt;&lt;property id=&quot;20148&quot; value=&quot;5&quot;/&gt;&lt;property id=&quot;20300&quot; value=&quot;Slide 5 - &amp;quot;6 Forms of MapReduce  Cover “all” circumstances  Describes  - Problem (Model     reflecting data)  - Machine  - Sof&quot;/&gt;&lt;property id=&quot;20307&quot; value=&quot;377&quot;/&gt;&lt;/object&gt;&lt;object type=&quot;3&quot; unique_id=&quot;605789&quot;&gt;&lt;property id=&quot;20148&quot; value=&quot;5&quot;/&gt;&lt;property id=&quot;20300&quot; value=&quot;Slide 8&quot;/&gt;&lt;property id=&quot;20307&quot; value=&quot;378&quot;/&gt;&lt;/object&gt;&lt;object type=&quot;3&quot; unique_id=&quot;605790&quot;&gt;&lt;property id=&quot;20148&quot; value=&quot;5&quot;/&gt;&lt;property id=&quot;20300&quot; value=&quot;Slide 10 - &amp;quot;MIDAS: Software Activities in DIBBS&amp;quot;&quot;/&gt;&lt;property id=&quot;20307&quot; value=&quot;365&quot;/&gt;&lt;/object&gt;&lt;object type=&quot;3&quot; unique_id=&quot;605791&quot;&gt;&lt;property id=&quot;20148&quot; value=&quot;5&quot;/&gt;&lt;property id=&quot;20300&quot; value=&quot;Slide 11 - &amp;quot;Cloudmesh Client&amp;quot;&quot;/&gt;&lt;property id=&quot;20307&quot; value=&quot;354&quot;/&gt;&lt;/object&gt;&lt;object type=&quot;3&quot; unique_id=&quot;605792&quot;&gt;&lt;property id=&quot;20148&quot; value=&quot;5&quot;/&gt;&lt;property id=&quot;20300&quot; value=&quot;Slide 12 - &amp;quot;Cloudmesh Client - Architecture&amp;quot;&quot;/&gt;&lt;property id=&quot;20307&quot; value=&quot;355&quot;/&gt;&lt;/object&gt;&lt;object type=&quot;3&quot; unique_id=&quot;605793&quot;&gt;&lt;property id=&quot;20148&quot; value=&quot;5&quot;/&gt;&lt;property id=&quot;20300&quot; value=&quot;Slide 13 - &amp;quot;Cloudmesh Client – OSG management&amp;quot;&quot;/&gt;&lt;property id=&quot;20307&quot; value=&quot;360&quot;/&gt;&lt;/object&gt;&lt;object type=&quot;3&quot; unique_id=&quot;605794&quot;&gt;&lt;property id=&quot;20148&quot; value=&quot;5&quot;/&gt;&lt;property id=&quot;20300&quot; value=&quot;Slide 14 - &amp;quot;Cloudmesh Client –  In support of Experiment Workflow &amp;quot;&quot;/&gt;&lt;property id=&quot;20307&quot; value=&quot;361&quot;/&gt;&lt;/object&gt;&lt;object type=&quot;3&quot; unique_id=&quot;605795&quot;&gt;&lt;property id=&quot;20148&quot; value=&quot;5&quot;/&gt;&lt;property id=&quot;20300&quot; value=&quot;Slide 15 - &amp;quot;Pilot-Hadoop/Spark Architecture&amp;quot;&quot;/&gt;&lt;property id=&quot;20307&quot; value=&quot;366&quot;/&gt;&lt;/object&gt;&lt;object type=&quot;3&quot; unique_id=&quot;605796&quot;&gt;&lt;property id=&quot;20148&quot; value=&quot;5&quot;/&gt;&lt;property id=&quot;20300&quot; value=&quot;Slide 16 - &amp;quot;Pilot-Hadoop Example&amp;quot;&quot;/&gt;&lt;property id=&quot;20307&quot; value=&quot;367&quot;/&gt;&lt;/object&gt;&lt;object type=&quot;3&quot; unique_id=&quot;605797&quot;&gt;&lt;property id=&quot;20148&quot; value=&quot;5&quot;/&gt;&lt;property id=&quot;20300&quot; value=&quot;Slide 17 - &amp;quot;Pilot-Data/Memory for Iterative  Processing&amp;quot;&quot;/&gt;&lt;property id=&quot;20307&quot; value=&quot;368&quot;/&gt;&lt;/object&gt;&lt;object type=&quot;3&quot; unique_id=&quot;605798&quot;&gt;&lt;property id=&quot;20148&quot; value=&quot;5&quot;/&gt;&lt;property id=&quot;20300&quot; value=&quot;Slide 18 - &amp;quot;Harp Implementations &amp;quot;&quot;/&gt;&lt;property id=&quot;20307&quot; value=&quot;380&quot;/&gt;&lt;/object&gt;&lt;object type=&quot;3&quot; unique_id=&quot;605799&quot;&gt;&lt;property id=&quot;20148&quot; value=&quot;5&quot;/&gt;&lt;property id=&quot;20300&quot; value=&quot;Slide 19&quot;/&gt;&lt;property id=&quot;20307&quot; value=&quot;379&quot;/&gt;&lt;/object&gt;&lt;object type=&quot;3&quot; unique_id=&quot;605800&quot;&gt;&lt;property id=&quot;20148&quot; value=&quot;5&quot;/&gt;&lt;property id=&quot;20300&quot; value=&quot;Slide 20 - &amp;quot;Harp LDA on Big Red II Supercomputer (Cray)&amp;quot;&quot;/&gt;&lt;property id=&quot;20307&quot; value=&quot;381&quot;/&gt;&lt;/object&gt;&lt;object type=&quot;3&quot; unique_id=&quot;605801&quot;&gt;&lt;property id=&quot;20148&quot; value=&quot;5&quot;/&gt;&lt;property id=&quot;20300&quot; value=&quot;Slide 21 - &amp;quot;SPIDAL Algorithms – Subgraph mining&amp;quot;&quot;/&gt;&lt;property id=&quot;20307&quot; value=&quot;345&quot;/&gt;&lt;/object&gt;&lt;object type=&quot;3&quot; unique_id=&quot;605802&quot;&gt;&lt;property id=&quot;20148&quot; value=&quot;5&quot;/&gt;&lt;property id=&quot;20300&quot; value=&quot;Slide 22 - &amp;quot;SPIDAL Algorithms – Random Graph Generation&amp;quot;&quot;/&gt;&lt;property id=&quot;20307&quot; value=&quot;362&quot;/&gt;&lt;/object&gt;&lt;object type=&quot;3&quot; unique_id=&quot;605803&quot;&gt;&lt;property id=&quot;20148&quot; value=&quot;5&quot;/&gt;&lt;property id=&quot;20300&quot; value=&quot;Slide 23 - &amp;quot;SPIDAL Algorithms – Triangle Counting&amp;quot;&quot;/&gt;&lt;property id=&quot;20307&quot; value=&quot;363&quot;/&gt;&lt;/object&gt;&lt;object type=&quot;3&quot; unique_id=&quot;605804&quot;&gt;&lt;property id=&quot;20148&quot; value=&quot;5&quot;/&gt;&lt;property id=&quot;20300&quot; value=&quot;Slide 24 - &amp;quot;SPIDAL Algorithms – Core I&amp;quot;&quot;/&gt;&lt;property id=&quot;20307&quot; value=&quot;342&quot;/&gt;&lt;/object&gt;&lt;object type=&quot;3&quot; unique_id=&quot;605805&quot;&gt;&lt;property id=&quot;20148&quot; value=&quot;5&quot;/&gt;&lt;property id=&quot;20300&quot; value=&quot;Slide 25 - &amp;quot;SPIDAL Algorithms – Core II&amp;quot;&quot;/&gt;&lt;property id=&quot;20307&quot; value=&quot;364&quot;/&gt;&lt;/object&gt;&lt;object type=&quot;3&quot; unique_id=&quot;605806&quot;&gt;&lt;property id=&quot;20148&quot; value=&quot;5&quot;/&gt;&lt;property id=&quot;20300&quot; value=&quot;Slide 26 - &amp;quot;SPIDAL Algorithms – Optimization I&amp;quot;&quot;/&gt;&lt;property id=&quot;20307&quot; value=&quot;350&quot;/&gt;&lt;/object&gt;&lt;object type=&quot;3&quot; unique_id=&quot;605807&quot;&gt;&lt;property id=&quot;20148&quot; value=&quot;5&quot;/&gt;&lt;property id=&quot;20300&quot; value=&quot;Slide 27 - &amp;quot;SPIDAL Algorithms – Optimization II&amp;quot;&quot;/&gt;&lt;property id=&quot;20307&quot; value=&quot;351&quot;/&gt;&lt;/object&gt;&lt;object type=&quot;3&quot; unique_id=&quot;605808&quot;&gt;&lt;property id=&quot;20148&quot; value=&quot;5&quot;/&gt;&lt;property id=&quot;20300&quot; value=&quot;Slide 28 - &amp;quot;2D Radar Polar Remote Sensing&amp;quot;&quot;/&gt;&lt;property id=&quot;20307&quot; value=&quot;352&quot;/&gt;&lt;/object&gt;&lt;object type=&quot;3&quot; unique_id=&quot;605809&quot;&gt;&lt;property id=&quot;20148&quot; value=&quot;5&quot;/&gt;&lt;property id=&quot;20300&quot; value=&quot;Slide 29 - &amp;quot;Imaging Applications: Remote Sensing,  Pathology, Spatial  Systems &amp;quot;&quot;/&gt;&lt;property id=&quot;20307&quot; value=&quot;344&quot;/&gt;&lt;/object&gt;&lt;object type=&quot;3&quot; unique_id=&quot;605810&quot;&gt;&lt;property id=&quot;20148&quot; value=&quot;5&quot;/&gt;&lt;property id=&quot;20300&quot; value=&quot;Slide 30 - &amp;quot;Some Applications Enabled&amp;quot;&quot;/&gt;&lt;property id=&quot;20307&quot; value=&quot;341&quot;/&gt;&lt;/object&gt;&lt;object type=&quot;3&quot; unique_id=&quot;605811&quot;&gt;&lt;property id=&quot;20148&quot; value=&quot;5&quot;/&gt;&lt;property id=&quot;20300&quot; value=&quot;Slide 31 - &amp;quot;3D Radar Polar Remote Sensing&amp;quot;&quot;/&gt;&lt;property id=&quot;20307&quot; value=&quot;353&quot;/&gt;&lt;/object&gt;&lt;object type=&quot;3&quot; unique_id=&quot;605812&quot;&gt;&lt;property id=&quot;20148&quot; value=&quot;5&quot;/&gt;&lt;property id=&quot;20300&quot; value=&quot;Slide 32 - &amp;quot;Algorithms – Nuclei Segmentation for Pathology Images&amp;quot;&quot;/&gt;&lt;property id=&quot;20307&quot; value=&quot;346&quot;/&gt;&lt;/object&gt;&lt;object type=&quot;3&quot; unique_id=&quot;605813&quot;&gt;&lt;property id=&quot;20148&quot; value=&quot;5&quot;/&gt;&lt;property id=&quot;20300&quot; value=&quot;Slide 33 - &amp;quot;Algorithms – Spatial Querying Methods&amp;quot;&quot;/&gt;&lt;property id=&quot;20307&quot; value=&quot;347&quot;/&gt;&lt;/object&gt;&lt;object type=&quot;3&quot; unique_id=&quot;605814&quot;&gt;&lt;property id=&quot;20148&quot; value=&quot;5&quot;/&gt;&lt;property id=&quot;20300&quot; value=&quot;Slide 34 - &amp;quot;Enabled Applications – Digital Pathology&amp;quot;&quot;/&gt;&lt;property id=&quot;20307&quot; value=&quot;348&quot;/&gt;&lt;/object&gt;&lt;object type=&quot;3&quot; unique_id=&quot;605815&quot;&gt;&lt;property id=&quot;20148&quot; value=&quot;5&quot;/&gt;&lt;property id=&quot;20300&quot; value=&quot;Slide 35 - &amp;quot;Applications – Public Health&amp;quot;&quot;/&gt;&lt;property id=&quot;20307&quot; value=&quot;349&quot;/&gt;&lt;/object&gt;&lt;object type=&quot;3&quot; unique_id=&quot;605816&quot;&gt;&lt;property id=&quot;20148&quot; value=&quot;5&quot;/&gt;&lt;property id=&quot;20300&quot; value=&quot;Slide 36 - &amp;quot;Biomolecular Simulation Data Analysis&amp;quot;&quot;/&gt;&lt;property id=&quot;20307&quot; value=&quot;369&quot;/&gt;&lt;/object&gt;&lt;object type=&quot;3&quot; unique_id=&quot;605817&quot;&gt;&lt;property id=&quot;20148&quot; value=&quot;5&quot;/&gt;&lt;property id=&quot;20300&quot; value=&quot;Slide 37 - &amp;quot;RADICAL-Pilot Hausdorff distance: all-pairs problem&amp;#x0D; &amp;quot;&quot;/&gt;&lt;property id=&quot;20307&quot; value=&quot;370&quot;/&gt;&lt;/object&gt;&lt;object type=&quot;3&quot; unique_id=&quot;605818&quot;&gt;&lt;property id=&quot;20148&quot; value=&quot;5&quot;/&gt;&lt;property id=&quot;20300&quot; value=&quot;Slide 38 - &amp;quot;Classification of lipids in membranes&amp;quot;&quot;/&gt;&lt;property id=&quot;20307&quot; value=&quot;372&quot;/&gt;&lt;/object&gt;&lt;object type=&quot;3&quot; unique_id=&quot;605819&quot;&gt;&lt;property id=&quot;20148&quot; value=&quot;5&quot;/&gt;&lt;property id=&quot;20300&quot; value=&quot;Slide 39 - &amp;quot;LeafletFinder&amp;quot;&quot;/&gt;&lt;property id=&quot;20307&quot; value=&quot;373&quot;/&gt;&lt;/object&gt;&lt;object type=&quot;3&quot; unique_id=&quot;605820&quot;&gt;&lt;property id=&quot;20148&quot; value=&quot;5&quot;/&gt;&lt;property id=&quot;20300&quot; value=&quot;Slide 40&quot;/&gt;&lt;property id=&quot;20307&quot; value=&quot;374&quot;/&gt;&lt;/object&gt;&lt;object type=&quot;3&quot; unique_id=&quot;606129&quot;&gt;&lt;property id=&quot;20148&quot; value=&quot;5&quot;/&gt;&lt;property id=&quot;20300&quot; value=&quot;Slide 4 - &amp;quot;64 Features in 4 views for Unified Classification of Big Data and Simulation Applications&amp;quot;&quot;/&gt;&lt;property id=&quot;20307&quot; value=&quot;382&quot;/&gt;&lt;/object&gt;&lt;object type=&quot;3&quot; unique_id=&quot;606342&quot;&gt;&lt;property id=&quot;20148&quot; value=&quot;5&quot;/&gt;&lt;property id=&quot;20300&quot; value=&quot;Slide 1 - &amp;quot;NSF14-43054 started October 1, 2014 Datanet: CIF21 DIBBs: Middleware and High Performance Analytics Libraries for S&quot;/&gt;&lt;property id=&quot;20307&quot; value=&quot;384&quot;/&gt;&lt;/object&gt;&lt;object type=&quot;3&quot; unique_id=&quot;606343&quot;&gt;&lt;property id=&quot;20148&quot; value=&quot;5&quot;/&gt;&lt;property id=&quot;20300&quot; value=&quot;Slide 2 - &amp;quot;Some Important Components of SPIDAL Dibbs&amp;quot;&quot;/&gt;&lt;property id=&quot;20307&quot; value=&quot;383&quot;/&gt;&lt;/object&gt;&lt;object type=&quot;3&quot; unique_id=&quot;606472&quot;&gt;&lt;property id=&quot;20148&quot; value=&quot;5&quot;/&gt;&lt;property id=&quot;20300&quot; value=&quot;Slide 6&quot;/&gt;&lt;property id=&quot;20307&quot; value=&quot;385&quot;/&gt;&lt;/object&gt;&lt;/object&gt;&lt;object type=&quot;8&quot; unique_id=&quot;4031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emeSPIDAL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SPIDAL" id="{7C01B97D-DF9F-4123-89DC-28F1F97B60D5}" vid="{A1043A46-8E94-4D5C-8449-A0EFCB4292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ThemeSPIDAL</Template>
  <TotalTime>37909</TotalTime>
  <Words>3608</Words>
  <Application>Microsoft Office PowerPoint</Application>
  <PresentationFormat>Widescreen</PresentationFormat>
  <Paragraphs>533</Paragraphs>
  <Slides>61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Arial Unicode MS</vt:lpstr>
      <vt:lpstr>ＭＳ Ｐゴシック</vt:lpstr>
      <vt:lpstr>Arial</vt:lpstr>
      <vt:lpstr>Calibri</vt:lpstr>
      <vt:lpstr>Cambria</vt:lpstr>
      <vt:lpstr>Century Gothic</vt:lpstr>
      <vt:lpstr>Century Schoolbook</vt:lpstr>
      <vt:lpstr>Consolas</vt:lpstr>
      <vt:lpstr>Franklin Gothic Medium</vt:lpstr>
      <vt:lpstr>Iskoola Pota</vt:lpstr>
      <vt:lpstr>Montserrat</vt:lpstr>
      <vt:lpstr>Symbol</vt:lpstr>
      <vt:lpstr>Times New Roman</vt:lpstr>
      <vt:lpstr>Wingdings</vt:lpstr>
      <vt:lpstr>Wingdings 2</vt:lpstr>
      <vt:lpstr>ThemeSPIDAL</vt:lpstr>
      <vt:lpstr>SPIDAL Library and WebPlotViz web Visualization system</vt:lpstr>
      <vt:lpstr>SPIDAL Tutorial ready to go!</vt:lpstr>
      <vt:lpstr>Qiu/Fox Core SPIDAL Parallel HPC Library with Collective Used</vt:lpstr>
      <vt:lpstr>Examples of HPC Analytics Using SPIDAL Clustering and Dimension Reduction</vt:lpstr>
      <vt:lpstr>Clustering and Visualization</vt:lpstr>
      <vt:lpstr>Fungal Sequences</vt:lpstr>
      <vt:lpstr>PowerPoint Presentation</vt:lpstr>
      <vt:lpstr>PowerPoint Presentation</vt:lpstr>
      <vt:lpstr>Protein Universe Browser for COG Sequences with a few illustrative biologically identified clusters  Note Clusters NOT distinct</vt:lpstr>
      <vt:lpstr>Heatmap of biology distance (Needleman-Wunsch) vs 3D Euclidean Distances – mapping pretty good</vt:lpstr>
      <vt:lpstr>Visualization can identify problems  e.g. what were thought to be the same Species are in different locations</vt:lpstr>
      <vt:lpstr>PowerPoint Presentation</vt:lpstr>
      <vt:lpstr>PowerPoint Presentation</vt:lpstr>
      <vt:lpstr>Spherical Phylogram</vt:lpstr>
      <vt:lpstr>Spherical Phylograms visualized for MSA or SWG distances</vt:lpstr>
      <vt:lpstr>Math of Deterministic Annealing</vt:lpstr>
      <vt:lpstr>General Features of Deterministic Annealing</vt:lpstr>
      <vt:lpstr>(Deterministic) Annealing</vt:lpstr>
      <vt:lpstr>Tutorials on using SPIDAL</vt:lpstr>
      <vt:lpstr>WebPlotViz</vt:lpstr>
      <vt:lpstr>WebPlotViz Basics</vt:lpstr>
      <vt:lpstr>WebPlotViz</vt:lpstr>
      <vt:lpstr>WebPlotViz Basics II</vt:lpstr>
      <vt:lpstr>Stock Daily Data Streaming Example</vt:lpstr>
      <vt:lpstr>Stock Problem Workflow</vt:lpstr>
      <vt:lpstr>Relative Changes in Stock Values using one day values measured from January 2004 and starting after one year January 2005 Filled circles are final values</vt:lpstr>
      <vt:lpstr>Relative Changes in Stock Values using one day values</vt:lpstr>
      <vt:lpstr>Notes on Mapping to 3D</vt:lpstr>
      <vt:lpstr>Aligning consecutive plots</vt:lpstr>
      <vt:lpstr>Links to data sets</vt:lpstr>
      <vt:lpstr>Java Performance</vt:lpstr>
      <vt:lpstr>Performance Factors</vt:lpstr>
      <vt:lpstr>PowerPoint Presentation</vt:lpstr>
      <vt:lpstr>Investigating Process and Thread Models</vt:lpstr>
      <vt:lpstr>Performance Sensitivity Languages Process v. Thread Thread Model</vt:lpstr>
      <vt:lpstr>Performance Dependence on Number of Cores inside 24-core node (16 nodes total)</vt:lpstr>
      <vt:lpstr>Java versus C Performance</vt:lpstr>
      <vt:lpstr>Performance of HPC Analytics</vt:lpstr>
      <vt:lpstr>Performance Evaluation</vt:lpstr>
      <vt:lpstr>DA-MDS</vt:lpstr>
      <vt:lpstr>PowerPoint Presentation</vt:lpstr>
      <vt:lpstr>PowerPoint Presentation</vt:lpstr>
      <vt:lpstr>PowerPoint Presentation</vt:lpstr>
      <vt:lpstr>Unoptimized MDSasChisq and DA-PWC</vt:lpstr>
      <vt:lpstr>Graph Analytics</vt:lpstr>
      <vt:lpstr>Counting Triangles in Massive Networks</vt:lpstr>
      <vt:lpstr>Our Results2</vt:lpstr>
      <vt:lpstr>Our results</vt:lpstr>
      <vt:lpstr>Finding subgraphs in labeled graphs</vt:lpstr>
      <vt:lpstr>Finding subgraphs in labeled graphs</vt:lpstr>
      <vt:lpstr>Summary of results (I)</vt:lpstr>
      <vt:lpstr>Summary of results (II)</vt:lpstr>
      <vt:lpstr>Performance (I)</vt:lpstr>
      <vt:lpstr>Performance (II) of original results</vt:lpstr>
      <vt:lpstr>Optimized Harp DAAL Framework I</vt:lpstr>
      <vt:lpstr>What’s Hard?</vt:lpstr>
      <vt:lpstr>PowerPoint Presentation</vt:lpstr>
      <vt:lpstr>PowerPoint Presentation</vt:lpstr>
      <vt:lpstr>PowerPoint Presentation</vt:lpstr>
      <vt:lpstr>Optimized Harp DAAL Framework</vt:lpstr>
      <vt:lpstr>Most recent Virginia Tech Results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lastModifiedBy>Geoffrey Fox</cp:lastModifiedBy>
  <cp:revision>739</cp:revision>
  <cp:lastPrinted>2009-05-27T19:00:23Z</cp:lastPrinted>
  <dcterms:created xsi:type="dcterms:W3CDTF">2011-04-26T20:44:01Z</dcterms:created>
  <dcterms:modified xsi:type="dcterms:W3CDTF">2018-01-26T13:21:28Z</dcterms:modified>
</cp:coreProperties>
</file>