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8"/>
  </p:notesMasterIdLst>
  <p:sldIdLst>
    <p:sldId id="272" r:id="rId2"/>
    <p:sldId id="273" r:id="rId3"/>
    <p:sldId id="316" r:id="rId4"/>
    <p:sldId id="274" r:id="rId5"/>
    <p:sldId id="320" r:id="rId6"/>
    <p:sldId id="299" r:id="rId7"/>
    <p:sldId id="327" r:id="rId8"/>
    <p:sldId id="328" r:id="rId9"/>
    <p:sldId id="306" r:id="rId10"/>
    <p:sldId id="307" r:id="rId11"/>
    <p:sldId id="308" r:id="rId12"/>
    <p:sldId id="310" r:id="rId13"/>
    <p:sldId id="309" r:id="rId14"/>
    <p:sldId id="311" r:id="rId15"/>
    <p:sldId id="326" r:id="rId16"/>
    <p:sldId id="319" r:id="rId17"/>
    <p:sldId id="294" r:id="rId18"/>
    <p:sldId id="314" r:id="rId19"/>
    <p:sldId id="304" r:id="rId20"/>
    <p:sldId id="305" r:id="rId21"/>
    <p:sldId id="278" r:id="rId22"/>
    <p:sldId id="281" r:id="rId23"/>
    <p:sldId id="282" r:id="rId24"/>
    <p:sldId id="287" r:id="rId25"/>
    <p:sldId id="317" r:id="rId26"/>
    <p:sldId id="29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27" autoAdjust="0"/>
    <p:restoredTop sz="94660"/>
  </p:normalViewPr>
  <p:slideViewPr>
    <p:cSldViewPr snapToGrid="0">
      <p:cViewPr varScale="1">
        <p:scale>
          <a:sx n="109" d="100"/>
          <a:sy n="109" d="100"/>
        </p:scale>
        <p:origin x="24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upun\Dropbox\workflow\Flink-MP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upun\Dropbox\workflow\Flink-MPI.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Flink vs MPI for MDS with only inner iterations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Full!$R$5</c:f>
              <c:strCache>
                <c:ptCount val="1"/>
                <c:pt idx="0">
                  <c:v>Flink-4x24</c:v>
                </c:pt>
              </c:strCache>
            </c:strRef>
          </c:tx>
          <c:spPr>
            <a:ln w="28575" cap="rnd">
              <a:solidFill>
                <a:schemeClr val="accent1"/>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Full!$S$5:$X$5</c:f>
              <c:numCache>
                <c:formatCode>General</c:formatCode>
                <c:ptCount val="6"/>
                <c:pt idx="0">
                  <c:v>292.37400000000002</c:v>
                </c:pt>
                <c:pt idx="1">
                  <c:v>281.608</c:v>
                </c:pt>
                <c:pt idx="2">
                  <c:v>303.61200000000002</c:v>
                </c:pt>
                <c:pt idx="3">
                  <c:v>340.83600000000001</c:v>
                </c:pt>
                <c:pt idx="4">
                  <c:v>578.48099999999999</c:v>
                </c:pt>
                <c:pt idx="5">
                  <c:v>1484.3219999999999</c:v>
                </c:pt>
              </c:numCache>
            </c:numRef>
          </c:val>
          <c:smooth val="0"/>
          <c:extLst>
            <c:ext xmlns:c16="http://schemas.microsoft.com/office/drawing/2014/chart" uri="{C3380CC4-5D6E-409C-BE32-E72D297353CC}">
              <c16:uniqueId val="{00000000-4549-4891-B4F9-C8402A60559F}"/>
            </c:ext>
          </c:extLst>
        </c:ser>
        <c:ser>
          <c:idx val="1"/>
          <c:order val="1"/>
          <c:tx>
            <c:strRef>
              <c:f>Full!$R$6</c:f>
              <c:strCache>
                <c:ptCount val="1"/>
                <c:pt idx="0">
                  <c:v>MPI-4x24</c:v>
                </c:pt>
              </c:strCache>
            </c:strRef>
          </c:tx>
          <c:spPr>
            <a:ln w="28575" cap="rnd">
              <a:solidFill>
                <a:schemeClr val="accent2"/>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Full!$S$6:$X$6</c:f>
              <c:numCache>
                <c:formatCode>General</c:formatCode>
                <c:ptCount val="6"/>
                <c:pt idx="0">
                  <c:v>2.871</c:v>
                </c:pt>
                <c:pt idx="1">
                  <c:v>3.8140000000000001</c:v>
                </c:pt>
                <c:pt idx="2">
                  <c:v>4.0110000000000001</c:v>
                </c:pt>
                <c:pt idx="3">
                  <c:v>7.3470000000000004</c:v>
                </c:pt>
                <c:pt idx="4">
                  <c:v>11.462999999999999</c:v>
                </c:pt>
                <c:pt idx="5">
                  <c:v>21.949000000000002</c:v>
                </c:pt>
              </c:numCache>
            </c:numRef>
          </c:val>
          <c:smooth val="0"/>
          <c:extLst>
            <c:ext xmlns:c16="http://schemas.microsoft.com/office/drawing/2014/chart" uri="{C3380CC4-5D6E-409C-BE32-E72D297353CC}">
              <c16:uniqueId val="{00000001-4549-4891-B4F9-C8402A60559F}"/>
            </c:ext>
          </c:extLst>
        </c:ser>
        <c:ser>
          <c:idx val="2"/>
          <c:order val="2"/>
          <c:tx>
            <c:strRef>
              <c:f>Full!$R$7</c:f>
              <c:strCache>
                <c:ptCount val="1"/>
                <c:pt idx="0">
                  <c:v>Compute-4x24</c:v>
                </c:pt>
              </c:strCache>
            </c:strRef>
          </c:tx>
          <c:spPr>
            <a:ln w="28575" cap="rnd">
              <a:solidFill>
                <a:schemeClr val="accent3"/>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Full!$S$7:$X$7</c:f>
              <c:numCache>
                <c:formatCode>General</c:formatCode>
                <c:ptCount val="6"/>
                <c:pt idx="0">
                  <c:v>1.1319999999999999</c:v>
                </c:pt>
                <c:pt idx="1">
                  <c:v>1.1879999999999999</c:v>
                </c:pt>
                <c:pt idx="2">
                  <c:v>1.516</c:v>
                </c:pt>
                <c:pt idx="3">
                  <c:v>3.3039999999999998</c:v>
                </c:pt>
                <c:pt idx="4">
                  <c:v>4.1369999999999996</c:v>
                </c:pt>
                <c:pt idx="5">
                  <c:v>12.018000000000001</c:v>
                </c:pt>
              </c:numCache>
            </c:numRef>
          </c:val>
          <c:smooth val="0"/>
          <c:extLst>
            <c:ext xmlns:c16="http://schemas.microsoft.com/office/drawing/2014/chart" uri="{C3380CC4-5D6E-409C-BE32-E72D297353CC}">
              <c16:uniqueId val="{00000002-4549-4891-B4F9-C8402A60559F}"/>
            </c:ext>
          </c:extLst>
        </c:ser>
        <c:ser>
          <c:idx val="3"/>
          <c:order val="3"/>
          <c:tx>
            <c:strRef>
              <c:f>Full!$R$8</c:f>
              <c:strCache>
                <c:ptCount val="1"/>
                <c:pt idx="0">
                  <c:v>Flink-8x24</c:v>
                </c:pt>
              </c:strCache>
            </c:strRef>
          </c:tx>
          <c:spPr>
            <a:ln w="28575" cap="rnd">
              <a:solidFill>
                <a:schemeClr val="accent4"/>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Full!$S$8:$X$8</c:f>
              <c:numCache>
                <c:formatCode>General</c:formatCode>
                <c:ptCount val="6"/>
                <c:pt idx="0">
                  <c:v>346.51900000000001</c:v>
                </c:pt>
                <c:pt idx="1">
                  <c:v>332.49700000000001</c:v>
                </c:pt>
                <c:pt idx="2">
                  <c:v>338.65800000000002</c:v>
                </c:pt>
                <c:pt idx="3">
                  <c:v>373.78300000000002</c:v>
                </c:pt>
                <c:pt idx="4">
                  <c:v>504.44400000000002</c:v>
                </c:pt>
                <c:pt idx="5">
                  <c:v>1162.8209999999999</c:v>
                </c:pt>
              </c:numCache>
            </c:numRef>
          </c:val>
          <c:smooth val="0"/>
          <c:extLst>
            <c:ext xmlns:c16="http://schemas.microsoft.com/office/drawing/2014/chart" uri="{C3380CC4-5D6E-409C-BE32-E72D297353CC}">
              <c16:uniqueId val="{00000003-4549-4891-B4F9-C8402A60559F}"/>
            </c:ext>
          </c:extLst>
        </c:ser>
        <c:ser>
          <c:idx val="4"/>
          <c:order val="4"/>
          <c:tx>
            <c:strRef>
              <c:f>Full!$R$9</c:f>
              <c:strCache>
                <c:ptCount val="1"/>
                <c:pt idx="0">
                  <c:v>MPI-8x24</c:v>
                </c:pt>
              </c:strCache>
            </c:strRef>
          </c:tx>
          <c:spPr>
            <a:ln w="28575" cap="rnd">
              <a:solidFill>
                <a:schemeClr val="accent5"/>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Full!$S$9:$X$9</c:f>
              <c:numCache>
                <c:formatCode>General</c:formatCode>
                <c:ptCount val="6"/>
                <c:pt idx="0">
                  <c:v>3.3759999999999999</c:v>
                </c:pt>
                <c:pt idx="1">
                  <c:v>3.3220000000000001</c:v>
                </c:pt>
                <c:pt idx="2">
                  <c:v>4.0179999999999998</c:v>
                </c:pt>
                <c:pt idx="3">
                  <c:v>8.5730000000000004</c:v>
                </c:pt>
                <c:pt idx="4">
                  <c:v>11.414</c:v>
                </c:pt>
                <c:pt idx="5">
                  <c:v>21.033999999999999</c:v>
                </c:pt>
              </c:numCache>
            </c:numRef>
          </c:val>
          <c:smooth val="0"/>
          <c:extLst>
            <c:ext xmlns:c16="http://schemas.microsoft.com/office/drawing/2014/chart" uri="{C3380CC4-5D6E-409C-BE32-E72D297353CC}">
              <c16:uniqueId val="{00000004-4549-4891-B4F9-C8402A60559F}"/>
            </c:ext>
          </c:extLst>
        </c:ser>
        <c:ser>
          <c:idx val="5"/>
          <c:order val="5"/>
          <c:tx>
            <c:strRef>
              <c:f>Full!$R$10</c:f>
              <c:strCache>
                <c:ptCount val="1"/>
                <c:pt idx="0">
                  <c:v>Compute-8x24</c:v>
                </c:pt>
              </c:strCache>
            </c:strRef>
          </c:tx>
          <c:spPr>
            <a:ln w="28575" cap="rnd">
              <a:solidFill>
                <a:schemeClr val="accent6"/>
              </a:solidFill>
              <a:round/>
            </a:ln>
            <a:effectLst/>
          </c:spPr>
          <c:marker>
            <c:symbol val="none"/>
          </c:marker>
          <c:cat>
            <c:numRef>
              <c:f>Full!$S$4:$X$4</c:f>
              <c:numCache>
                <c:formatCode>General</c:formatCode>
                <c:ptCount val="6"/>
                <c:pt idx="0">
                  <c:v>1000</c:v>
                </c:pt>
                <c:pt idx="1">
                  <c:v>2000</c:v>
                </c:pt>
                <c:pt idx="2">
                  <c:v>4000</c:v>
                </c:pt>
                <c:pt idx="3">
                  <c:v>8000</c:v>
                </c:pt>
                <c:pt idx="4">
                  <c:v>16000</c:v>
                </c:pt>
                <c:pt idx="5">
                  <c:v>32000</c:v>
                </c:pt>
              </c:numCache>
            </c:numRef>
          </c:cat>
          <c:val>
            <c:numRef>
              <c:f>Full!$S$10:$X$10</c:f>
              <c:numCache>
                <c:formatCode>General</c:formatCode>
                <c:ptCount val="6"/>
                <c:pt idx="0">
                  <c:v>1.29</c:v>
                </c:pt>
                <c:pt idx="1">
                  <c:v>1.272</c:v>
                </c:pt>
                <c:pt idx="2">
                  <c:v>1.5029999999999999</c:v>
                </c:pt>
                <c:pt idx="3">
                  <c:v>3.4550000000000001</c:v>
                </c:pt>
                <c:pt idx="4">
                  <c:v>3.2280000000000002</c:v>
                </c:pt>
                <c:pt idx="5">
                  <c:v>11.615</c:v>
                </c:pt>
              </c:numCache>
            </c:numRef>
          </c:val>
          <c:smooth val="0"/>
          <c:extLst>
            <c:ext xmlns:c16="http://schemas.microsoft.com/office/drawing/2014/chart" uri="{C3380CC4-5D6E-409C-BE32-E72D297353CC}">
              <c16:uniqueId val="{00000005-4549-4891-B4F9-C8402A60559F}"/>
            </c:ext>
          </c:extLst>
        </c:ser>
        <c:dLbls>
          <c:showLegendKey val="0"/>
          <c:showVal val="0"/>
          <c:showCatName val="0"/>
          <c:showSerName val="0"/>
          <c:showPercent val="0"/>
          <c:showBubbleSize val="0"/>
        </c:dLbls>
        <c:smooth val="0"/>
        <c:axId val="217276768"/>
        <c:axId val="224000160"/>
      </c:lineChart>
      <c:catAx>
        <c:axId val="2172767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No of Points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24000160"/>
        <c:crosses val="autoZero"/>
        <c:auto val="1"/>
        <c:lblAlgn val="ctr"/>
        <c:lblOffset val="100"/>
        <c:noMultiLvlLbl val="0"/>
      </c:catAx>
      <c:valAx>
        <c:axId val="224000160"/>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Time</a:t>
                </a:r>
                <a:r>
                  <a:rPr lang="en-US" sz="1200" b="1" baseline="0"/>
                  <a:t> Seconds in Log 10 Scale</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7276768"/>
        <c:crosses val="autoZero"/>
        <c:crossBetween val="between"/>
      </c:valAx>
      <c:spPr>
        <a:noFill/>
        <a:ln>
          <a:solidFill>
            <a:schemeClr val="bg2"/>
          </a:solid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Flink vs MPI for MDS Total Time</a:t>
            </a:r>
          </a:p>
        </c:rich>
      </c:tx>
      <c:layout>
        <c:manualLayout>
          <c:xMode val="edge"/>
          <c:yMode val="edge"/>
          <c:x val="0.24969344478309055"/>
          <c:y val="6.442213122838857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Full!$J$5</c:f>
              <c:strCache>
                <c:ptCount val="1"/>
                <c:pt idx="0">
                  <c:v>Flink-4x24</c:v>
                </c:pt>
              </c:strCache>
            </c:strRef>
          </c:tx>
          <c:spPr>
            <a:ln w="28575" cap="rnd">
              <a:solidFill>
                <a:schemeClr val="accent1"/>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Full!$K$5:$P$5</c:f>
              <c:numCache>
                <c:formatCode>General</c:formatCode>
                <c:ptCount val="6"/>
                <c:pt idx="0">
                  <c:v>968.61199999999997</c:v>
                </c:pt>
                <c:pt idx="1">
                  <c:v>1030.068</c:v>
                </c:pt>
                <c:pt idx="2">
                  <c:v>1082.2439999999999</c:v>
                </c:pt>
                <c:pt idx="3">
                  <c:v>1346.348</c:v>
                </c:pt>
                <c:pt idx="4">
                  <c:v>2774.527</c:v>
                </c:pt>
                <c:pt idx="5">
                  <c:v>7868.5929999999998</c:v>
                </c:pt>
              </c:numCache>
            </c:numRef>
          </c:val>
          <c:smooth val="0"/>
          <c:extLst>
            <c:ext xmlns:c16="http://schemas.microsoft.com/office/drawing/2014/chart" uri="{C3380CC4-5D6E-409C-BE32-E72D297353CC}">
              <c16:uniqueId val="{00000000-815E-49DE-A86E-00FA01900F2A}"/>
            </c:ext>
          </c:extLst>
        </c:ser>
        <c:ser>
          <c:idx val="1"/>
          <c:order val="1"/>
          <c:tx>
            <c:strRef>
              <c:f>Full!$J$6</c:f>
              <c:strCache>
                <c:ptCount val="1"/>
                <c:pt idx="0">
                  <c:v>MPI-4x24</c:v>
                </c:pt>
              </c:strCache>
            </c:strRef>
          </c:tx>
          <c:spPr>
            <a:ln w="28575" cap="rnd">
              <a:solidFill>
                <a:schemeClr val="accent2"/>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Full!$K$6:$P$6</c:f>
              <c:numCache>
                <c:formatCode>General</c:formatCode>
                <c:ptCount val="6"/>
                <c:pt idx="0">
                  <c:v>4.3479999999999999</c:v>
                </c:pt>
                <c:pt idx="1">
                  <c:v>5.1280000000000001</c:v>
                </c:pt>
                <c:pt idx="2">
                  <c:v>6.22</c:v>
                </c:pt>
                <c:pt idx="3">
                  <c:v>9.516</c:v>
                </c:pt>
                <c:pt idx="4">
                  <c:v>20.204000000000001</c:v>
                </c:pt>
                <c:pt idx="5">
                  <c:v>50.959000000000003</c:v>
                </c:pt>
              </c:numCache>
            </c:numRef>
          </c:val>
          <c:smooth val="0"/>
          <c:extLst>
            <c:ext xmlns:c16="http://schemas.microsoft.com/office/drawing/2014/chart" uri="{C3380CC4-5D6E-409C-BE32-E72D297353CC}">
              <c16:uniqueId val="{00000001-815E-49DE-A86E-00FA01900F2A}"/>
            </c:ext>
          </c:extLst>
        </c:ser>
        <c:ser>
          <c:idx val="2"/>
          <c:order val="2"/>
          <c:tx>
            <c:strRef>
              <c:f>Full!$J$7</c:f>
              <c:strCache>
                <c:ptCount val="1"/>
                <c:pt idx="0">
                  <c:v>Compute-4x24</c:v>
                </c:pt>
              </c:strCache>
            </c:strRef>
          </c:tx>
          <c:spPr>
            <a:ln w="28575" cap="rnd">
              <a:solidFill>
                <a:schemeClr val="accent3"/>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Full!$K$7:$P$7</c:f>
              <c:numCache>
                <c:formatCode>General</c:formatCode>
                <c:ptCount val="6"/>
                <c:pt idx="0">
                  <c:v>2.4569999999999999</c:v>
                </c:pt>
                <c:pt idx="1">
                  <c:v>2.641</c:v>
                </c:pt>
                <c:pt idx="2">
                  <c:v>3.1160000000000001</c:v>
                </c:pt>
                <c:pt idx="3">
                  <c:v>5.1989999999999998</c:v>
                </c:pt>
                <c:pt idx="4">
                  <c:v>12.894</c:v>
                </c:pt>
                <c:pt idx="5">
                  <c:v>40.484999999999999</c:v>
                </c:pt>
              </c:numCache>
            </c:numRef>
          </c:val>
          <c:smooth val="0"/>
          <c:extLst>
            <c:ext xmlns:c16="http://schemas.microsoft.com/office/drawing/2014/chart" uri="{C3380CC4-5D6E-409C-BE32-E72D297353CC}">
              <c16:uniqueId val="{00000002-815E-49DE-A86E-00FA01900F2A}"/>
            </c:ext>
          </c:extLst>
        </c:ser>
        <c:ser>
          <c:idx val="3"/>
          <c:order val="3"/>
          <c:tx>
            <c:strRef>
              <c:f>Full!$J$8</c:f>
              <c:strCache>
                <c:ptCount val="1"/>
                <c:pt idx="0">
                  <c:v>Flink-8x24</c:v>
                </c:pt>
              </c:strCache>
            </c:strRef>
          </c:tx>
          <c:spPr>
            <a:ln w="28575" cap="rnd">
              <a:solidFill>
                <a:schemeClr val="accent4"/>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Full!$K$8:$P$8</c:f>
              <c:numCache>
                <c:formatCode>General</c:formatCode>
                <c:ptCount val="6"/>
                <c:pt idx="0">
                  <c:v>1106.4169999999999</c:v>
                </c:pt>
                <c:pt idx="1">
                  <c:v>1125.771</c:v>
                </c:pt>
                <c:pt idx="2">
                  <c:v>1148.2370000000001</c:v>
                </c:pt>
                <c:pt idx="3">
                  <c:v>1344.4849999999999</c:v>
                </c:pt>
                <c:pt idx="4">
                  <c:v>1983.6410000000001</c:v>
                </c:pt>
                <c:pt idx="5">
                  <c:v>5212.7299999999996</c:v>
                </c:pt>
              </c:numCache>
            </c:numRef>
          </c:val>
          <c:smooth val="0"/>
          <c:extLst>
            <c:ext xmlns:c16="http://schemas.microsoft.com/office/drawing/2014/chart" uri="{C3380CC4-5D6E-409C-BE32-E72D297353CC}">
              <c16:uniqueId val="{00000003-815E-49DE-A86E-00FA01900F2A}"/>
            </c:ext>
          </c:extLst>
        </c:ser>
        <c:ser>
          <c:idx val="4"/>
          <c:order val="4"/>
          <c:tx>
            <c:strRef>
              <c:f>Full!$J$9</c:f>
              <c:strCache>
                <c:ptCount val="1"/>
                <c:pt idx="0">
                  <c:v>MPI-8x24</c:v>
                </c:pt>
              </c:strCache>
            </c:strRef>
          </c:tx>
          <c:spPr>
            <a:ln w="28575" cap="rnd">
              <a:solidFill>
                <a:schemeClr val="accent5"/>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Full!$K$9:$P$9</c:f>
              <c:numCache>
                <c:formatCode>General</c:formatCode>
                <c:ptCount val="6"/>
                <c:pt idx="0">
                  <c:v>4.8170000000000002</c:v>
                </c:pt>
                <c:pt idx="1">
                  <c:v>5.64</c:v>
                </c:pt>
                <c:pt idx="2">
                  <c:v>6.0819999999999999</c:v>
                </c:pt>
                <c:pt idx="3">
                  <c:v>11.941000000000001</c:v>
                </c:pt>
                <c:pt idx="4">
                  <c:v>19.32</c:v>
                </c:pt>
                <c:pt idx="5">
                  <c:v>44.73</c:v>
                </c:pt>
              </c:numCache>
            </c:numRef>
          </c:val>
          <c:smooth val="0"/>
          <c:extLst>
            <c:ext xmlns:c16="http://schemas.microsoft.com/office/drawing/2014/chart" uri="{C3380CC4-5D6E-409C-BE32-E72D297353CC}">
              <c16:uniqueId val="{00000004-815E-49DE-A86E-00FA01900F2A}"/>
            </c:ext>
          </c:extLst>
        </c:ser>
        <c:ser>
          <c:idx val="5"/>
          <c:order val="5"/>
          <c:tx>
            <c:strRef>
              <c:f>Full!$J$10</c:f>
              <c:strCache>
                <c:ptCount val="1"/>
                <c:pt idx="0">
                  <c:v>Compute-8x24</c:v>
                </c:pt>
              </c:strCache>
            </c:strRef>
          </c:tx>
          <c:spPr>
            <a:ln w="28575" cap="rnd">
              <a:solidFill>
                <a:schemeClr val="accent6"/>
              </a:solidFill>
              <a:round/>
            </a:ln>
            <a:effectLst/>
          </c:spPr>
          <c:marker>
            <c:symbol val="none"/>
          </c:marker>
          <c:cat>
            <c:numRef>
              <c:f>Full!$K$4:$P$4</c:f>
              <c:numCache>
                <c:formatCode>General</c:formatCode>
                <c:ptCount val="6"/>
                <c:pt idx="0">
                  <c:v>1000</c:v>
                </c:pt>
                <c:pt idx="1">
                  <c:v>2000</c:v>
                </c:pt>
                <c:pt idx="2">
                  <c:v>4000</c:v>
                </c:pt>
                <c:pt idx="3">
                  <c:v>8000</c:v>
                </c:pt>
                <c:pt idx="4">
                  <c:v>16000</c:v>
                </c:pt>
                <c:pt idx="5">
                  <c:v>32000</c:v>
                </c:pt>
              </c:numCache>
            </c:numRef>
          </c:cat>
          <c:val>
            <c:numRef>
              <c:f>Full!$K$10:$P$10</c:f>
              <c:numCache>
                <c:formatCode>General</c:formatCode>
                <c:ptCount val="6"/>
                <c:pt idx="0">
                  <c:v>2.7869999999999999</c:v>
                </c:pt>
                <c:pt idx="1">
                  <c:v>2.98</c:v>
                </c:pt>
                <c:pt idx="2">
                  <c:v>3.3130000000000002</c:v>
                </c:pt>
                <c:pt idx="3">
                  <c:v>6.7709999999999999</c:v>
                </c:pt>
                <c:pt idx="4">
                  <c:v>10.661</c:v>
                </c:pt>
                <c:pt idx="5">
                  <c:v>34.526000000000003</c:v>
                </c:pt>
              </c:numCache>
            </c:numRef>
          </c:val>
          <c:smooth val="0"/>
          <c:extLst>
            <c:ext xmlns:c16="http://schemas.microsoft.com/office/drawing/2014/chart" uri="{C3380CC4-5D6E-409C-BE32-E72D297353CC}">
              <c16:uniqueId val="{00000005-815E-49DE-A86E-00FA01900F2A}"/>
            </c:ext>
          </c:extLst>
        </c:ser>
        <c:dLbls>
          <c:showLegendKey val="0"/>
          <c:showVal val="0"/>
          <c:showCatName val="0"/>
          <c:showSerName val="0"/>
          <c:showPercent val="0"/>
          <c:showBubbleSize val="0"/>
        </c:dLbls>
        <c:smooth val="0"/>
        <c:axId val="214667232"/>
        <c:axId val="214670592"/>
      </c:lineChart>
      <c:catAx>
        <c:axId val="21466723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No of points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4670592"/>
        <c:crosses val="autoZero"/>
        <c:auto val="1"/>
        <c:lblAlgn val="ctr"/>
        <c:lblOffset val="100"/>
        <c:noMultiLvlLbl val="0"/>
      </c:catAx>
      <c:valAx>
        <c:axId val="214670592"/>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Time in Seconds in Log</a:t>
                </a:r>
                <a:r>
                  <a:rPr lang="en-US" sz="1200" b="1" baseline="0"/>
                  <a:t> 10 scale</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46672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1E54B-09CB-4426-BD1D-EE92A40ADD97}" type="datetimeFigureOut">
              <a:rPr lang="en-US" smtClean="0"/>
              <a:t>11/19/2016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7FEB2-26A9-4D78-BA34-BDEA2F0A1A86}" type="slidenum">
              <a:rPr lang="en-US" smtClean="0"/>
              <a:t>‹#›</a:t>
            </a:fld>
            <a:endParaRPr lang="en-US"/>
          </a:p>
        </p:txBody>
      </p:sp>
    </p:spTree>
    <p:extLst>
      <p:ext uri="{BB962C8B-B14F-4D97-AF65-F5344CB8AC3E}">
        <p14:creationId xmlns:p14="http://schemas.microsoft.com/office/powerpoint/2010/main" val="36536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723C24-93D1-4A66-9504-E6BD833B167B}"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6486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3723C24-93D1-4A66-9504-E6BD833B167B}"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5137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17</a:t>
            </a:fld>
            <a:endParaRPr lang="en-US"/>
          </a:p>
        </p:txBody>
      </p:sp>
    </p:spTree>
    <p:extLst>
      <p:ext uri="{BB962C8B-B14F-4D97-AF65-F5344CB8AC3E}">
        <p14:creationId xmlns:p14="http://schemas.microsoft.com/office/powerpoint/2010/main" val="2663919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3792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DC56B-9FE5-474E-B1CE-5C5A7C7FE108}" type="datetime1">
              <a:rPr lang="en-US" smtClean="0"/>
              <a:t>11/19/2016</a:t>
            </a:fld>
            <a:endParaRPr lang="en-US"/>
          </a:p>
        </p:txBody>
      </p:sp>
    </p:spTree>
    <p:extLst>
      <p:ext uri="{BB962C8B-B14F-4D97-AF65-F5344CB8AC3E}">
        <p14:creationId xmlns:p14="http://schemas.microsoft.com/office/powerpoint/2010/main" val="252685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8C039-534F-4D2E-AB24-178910ACB65F}" type="datetime1">
              <a:rPr lang="en-US" smtClean="0"/>
              <a:t>11/19/2016</a:t>
            </a:fld>
            <a:endParaRPr lang="en-US"/>
          </a:p>
        </p:txBody>
      </p:sp>
    </p:spTree>
    <p:extLst>
      <p:ext uri="{BB962C8B-B14F-4D97-AF65-F5344CB8AC3E}">
        <p14:creationId xmlns:p14="http://schemas.microsoft.com/office/powerpoint/2010/main" val="373657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843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4314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854DB-B010-423B-8A98-BBE4309A9102}" type="datetime1">
              <a:rPr lang="en-US" smtClean="0">
                <a:solidFill>
                  <a:srgbClr val="000000">
                    <a:tint val="75000"/>
                  </a:srgbClr>
                </a:solidFill>
              </a:rPr>
              <a:t>11/19/2016</a:t>
            </a:fld>
            <a:endParaRPr lang="en-US">
              <a:solidFill>
                <a:srgbClr val="000000">
                  <a:tint val="75000"/>
                </a:srgbClr>
              </a:solidFill>
            </a:endParaRPr>
          </a:p>
        </p:txBody>
      </p:sp>
    </p:spTree>
    <p:extLst>
      <p:ext uri="{BB962C8B-B14F-4D97-AF65-F5344CB8AC3E}">
        <p14:creationId xmlns:p14="http://schemas.microsoft.com/office/powerpoint/2010/main" val="229268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15CF89-54F7-4535-A7CD-345E18528FB9}" type="datetime1">
              <a:rPr lang="en-US" smtClean="0"/>
              <a:t>11/19/2016</a:t>
            </a:fld>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72209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2A993-BEE3-478F-8309-3D52373BA2FD}" type="datetime1">
              <a:rPr lang="en-US" smtClean="0"/>
              <a:t>11/19/2016</a:t>
            </a:fld>
            <a:endParaRPr lang="en-US"/>
          </a:p>
        </p:txBody>
      </p:sp>
    </p:spTree>
    <p:extLst>
      <p:ext uri="{BB962C8B-B14F-4D97-AF65-F5344CB8AC3E}">
        <p14:creationId xmlns:p14="http://schemas.microsoft.com/office/powerpoint/2010/main" val="23252527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ftr="0"/>
  <p:txStyles>
    <p:titleStyle>
      <a:lvl1pPr algn="l" rtl="0" eaLnBrk="0" fontAlgn="base" hangingPunct="0">
        <a:spcBef>
          <a:spcPct val="0"/>
        </a:spcBef>
        <a:spcAft>
          <a:spcPct val="0"/>
        </a:spcAft>
        <a:defRPr sz="3400" b="1" i="0" u="none">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endParaRPr>
          </a:p>
        </p:txBody>
      </p:sp>
      <p:sp>
        <p:nvSpPr>
          <p:cNvPr id="2" name="Title 1"/>
          <p:cNvSpPr>
            <a:spLocks noGrp="1"/>
          </p:cNvSpPr>
          <p:nvPr>
            <p:ph type="title" idx="4294967295"/>
          </p:nvPr>
        </p:nvSpPr>
        <p:spPr>
          <a:xfrm>
            <a:off x="0" y="668906"/>
            <a:ext cx="9144000" cy="1101725"/>
          </a:xfrm>
        </p:spPr>
        <p:txBody>
          <a:bodyPr/>
          <a:lstStyle/>
          <a:p>
            <a:pPr algn="ctr"/>
            <a:r>
              <a:rPr lang="en-US" dirty="0"/>
              <a:t>Distinguishing Parallel and Distributed Computing Performance</a:t>
            </a:r>
            <a:endParaRPr lang="en-US" sz="3600" dirty="0"/>
          </a:p>
        </p:txBody>
      </p:sp>
      <p:sp>
        <p:nvSpPr>
          <p:cNvPr id="7" name="Rectangle 6"/>
          <p:cNvSpPr/>
          <p:nvPr/>
        </p:nvSpPr>
        <p:spPr>
          <a:xfrm>
            <a:off x="23919" y="2507793"/>
            <a:ext cx="9144000" cy="3046988"/>
          </a:xfrm>
          <a:prstGeom prst="rect">
            <a:avLst/>
          </a:prstGeom>
        </p:spPr>
        <p:txBody>
          <a:bodyPr wrap="square">
            <a:spAutoFit/>
          </a:bodyPr>
          <a:lstStyle/>
          <a:p>
            <a:pPr lvl="0" algn="ctr">
              <a:spcBef>
                <a:spcPct val="20000"/>
              </a:spcBef>
              <a:defRPr/>
            </a:pPr>
            <a:r>
              <a:rPr lang="en-US" sz="2400" b="1" dirty="0">
                <a:solidFill>
                  <a:prstClr val="black"/>
                </a:solidFill>
                <a:cs typeface="Times New Roman" pitchFamily="18" charset="0"/>
              </a:rPr>
              <a:t>SPIDAL Presentation</a:t>
            </a:r>
          </a:p>
          <a:p>
            <a:pPr lvl="0" algn="ctr">
              <a:spcBef>
                <a:spcPct val="20000"/>
              </a:spcBef>
              <a:defRPr/>
            </a:pPr>
            <a:r>
              <a:rPr lang="en-US" b="1" dirty="0">
                <a:solidFill>
                  <a:prstClr val="black"/>
                </a:solidFill>
                <a:cs typeface="Times New Roman" pitchFamily="18" charset="0"/>
              </a:rPr>
              <a:t>Geoffrey Fox, </a:t>
            </a:r>
            <a:r>
              <a:rPr lang="en-US" b="1" dirty="0" err="1">
                <a:solidFill>
                  <a:prstClr val="black"/>
                </a:solidFill>
                <a:cs typeface="Times New Roman" pitchFamily="18" charset="0"/>
              </a:rPr>
              <a:t>Saliya</a:t>
            </a:r>
            <a:r>
              <a:rPr lang="en-US" b="1" dirty="0">
                <a:solidFill>
                  <a:prstClr val="black"/>
                </a:solidFill>
                <a:cs typeface="Times New Roman" pitchFamily="18" charset="0"/>
              </a:rPr>
              <a:t> </a:t>
            </a:r>
            <a:r>
              <a:rPr lang="en-US" b="1" dirty="0" err="1">
                <a:solidFill>
                  <a:prstClr val="black"/>
                </a:solidFill>
                <a:cs typeface="Times New Roman" pitchFamily="18" charset="0"/>
              </a:rPr>
              <a:t>Ekanayake</a:t>
            </a:r>
            <a:r>
              <a:rPr lang="en-US" b="1" dirty="0">
                <a:solidFill>
                  <a:prstClr val="black"/>
                </a:solidFill>
                <a:cs typeface="Times New Roman" pitchFamily="18" charset="0"/>
              </a:rPr>
              <a:t>, </a:t>
            </a:r>
            <a:r>
              <a:rPr lang="en-US" b="1" dirty="0" err="1">
                <a:solidFill>
                  <a:prstClr val="black"/>
                </a:solidFill>
                <a:cs typeface="Times New Roman" pitchFamily="18" charset="0"/>
              </a:rPr>
              <a:t>Supun</a:t>
            </a:r>
            <a:r>
              <a:rPr lang="en-US" b="1" dirty="0">
                <a:solidFill>
                  <a:prstClr val="black"/>
                </a:solidFill>
                <a:cs typeface="Times New Roman" pitchFamily="18" charset="0"/>
              </a:rPr>
              <a:t> </a:t>
            </a:r>
            <a:r>
              <a:rPr lang="en-US" b="1" dirty="0" err="1">
                <a:solidFill>
                  <a:prstClr val="black"/>
                </a:solidFill>
                <a:cs typeface="Times New Roman" pitchFamily="18" charset="0"/>
              </a:rPr>
              <a:t>Kamburugamuve</a:t>
            </a:r>
            <a:r>
              <a:rPr lang="en-US" b="1" dirty="0">
                <a:solidFill>
                  <a:prstClr val="black"/>
                </a:solidFill>
                <a:cs typeface="Times New Roman" pitchFamily="18" charset="0"/>
              </a:rPr>
              <a:t> </a:t>
            </a:r>
            <a:r>
              <a:rPr kumimoji="0" lang="en-US" b="1" i="0" u="none" strike="noStrike" kern="1200" cap="none" spc="0" normalizeH="0" baseline="0" noProof="0">
                <a:ln>
                  <a:noFill/>
                </a:ln>
                <a:solidFill>
                  <a:prstClr val="black"/>
                </a:solidFill>
                <a:effectLst/>
                <a:uLnTx/>
                <a:uFillTx/>
                <a:cs typeface="Times New Roman" pitchFamily="18" charset="0"/>
              </a:rPr>
              <a:t>October 28</a:t>
            </a:r>
            <a:r>
              <a:rPr kumimoji="0" lang="en-US" b="1" i="0" u="none" strike="noStrike" kern="1200" cap="none" spc="0" normalizeH="0" baseline="0" noProof="0" dirty="0">
                <a:ln>
                  <a:noFill/>
                </a:ln>
                <a:solidFill>
                  <a:prstClr val="black"/>
                </a:solidFill>
                <a:effectLst/>
                <a:uLnTx/>
                <a:uFillTx/>
                <a:cs typeface="Times New Roman" pitchFamily="18" charset="0"/>
              </a:rPr>
              <a:t>, 2016</a:t>
            </a:r>
          </a:p>
          <a:p>
            <a:pPr lvl="0" algn="ctr">
              <a:spcBef>
                <a:spcPct val="20000"/>
              </a:spcBef>
              <a:defRPr/>
            </a:pPr>
            <a:endParaRPr kumimoji="0" lang="en-US" b="0" i="0" u="none" strike="noStrike" kern="0" cap="none" spc="0" normalizeH="0" baseline="0" noProof="0" dirty="0">
              <a:ln>
                <a:noFill/>
              </a:ln>
              <a:solidFill>
                <a:prstClr val="black"/>
              </a:solidFill>
              <a:effectLst/>
              <a:uLnTx/>
              <a:uFillTx/>
              <a:hlinkClick r:id="rId3"/>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Arial"/>
                <a:cs typeface="+mn-cs"/>
                <a:hlinkClick r:id="rId3"/>
              </a:rPr>
              <a:t>gcf@indiana.edu</a:t>
            </a: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24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4"/>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5"/>
              </a:rPr>
              <a:t>http://spidal.org/</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srgbClr val="000000"/>
                </a:solidFill>
                <a:effectLst/>
                <a:uLnTx/>
                <a:uFillTx/>
                <a:latin typeface="Arial"/>
                <a:cs typeface="+mn-cs"/>
                <a:hlinkClick r:id="rId6"/>
              </a:rPr>
              <a:t>http://hpc-abds.org/kaleidoscope/</a:t>
            </a:r>
            <a:r>
              <a:rPr kumimoji="0" lang="en-US" sz="1800" b="0" i="0" u="none" strike="noStrike" kern="1200" cap="none" spc="0" normalizeH="0" baseline="0" noProof="0" dirty="0">
                <a:ln>
                  <a:noFill/>
                </a:ln>
                <a:solidFill>
                  <a:srgbClr val="000000"/>
                </a:solidFill>
                <a:effectLst/>
                <a:uLnTx/>
                <a:uFillTx/>
                <a:latin typeface="Arial"/>
                <a:cs typeface="+mn-cs"/>
              </a:rPr>
              <a:t> </a:t>
            </a:r>
            <a:endParaRPr kumimoji="0" lang="en-US" sz="1900" b="0" i="0" u="none" strike="noStrike" kern="1200" cap="none" spc="0" normalizeH="0" baseline="0" noProof="0" dirty="0">
              <a:ln>
                <a:noFill/>
              </a:ln>
              <a:solidFill>
                <a:prstClr val="black"/>
              </a:solidFill>
              <a:effectLst/>
              <a:uLnTx/>
              <a:uFillTx/>
              <a:latin typeface="Arial"/>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cs typeface="+mn-cs"/>
            </a:endParaRPr>
          </a:p>
        </p:txBody>
      </p:sp>
      <p:sp>
        <p:nvSpPr>
          <p:cNvPr id="8" name="Subtitle 2"/>
          <p:cNvSpPr txBox="1">
            <a:spLocks/>
          </p:cNvSpPr>
          <p:nvPr/>
        </p:nvSpPr>
        <p:spPr>
          <a:xfrm>
            <a:off x="2701612" y="-304319"/>
            <a:ext cx="3649989" cy="162972"/>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chemeClr val="bg1"/>
              </a:solidFill>
              <a:effectLst/>
              <a:uLnTx/>
              <a:uFillTx/>
              <a:latin typeface="+mn-lt"/>
              <a:ea typeface="+mn-ea"/>
              <a:cs typeface="ＭＳ Ｐゴシック" pitchFamily="-107" charset="-128"/>
            </a:endParaRPr>
          </a:p>
        </p:txBody>
      </p:sp>
    </p:spTree>
    <p:extLst>
      <p:ext uri="{BB962C8B-B14F-4D97-AF65-F5344CB8AC3E}">
        <p14:creationId xmlns:p14="http://schemas.microsoft.com/office/powerpoint/2010/main" val="116995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18"/>
            <a:ext cx="9144000" cy="927388"/>
          </a:xfrm>
        </p:spPr>
        <p:txBody>
          <a:bodyPr/>
          <a:lstStyle/>
          <a:p>
            <a:pPr algn="ctr"/>
            <a:r>
              <a:rPr lang="en-US" dirty="0"/>
              <a:t>Dataflow Operation</a:t>
            </a:r>
          </a:p>
        </p:txBody>
      </p:sp>
      <p:sp>
        <p:nvSpPr>
          <p:cNvPr id="3" name="Content Placeholder 2"/>
          <p:cNvSpPr>
            <a:spLocks noGrp="1"/>
          </p:cNvSpPr>
          <p:nvPr>
            <p:ph idx="1"/>
          </p:nvPr>
        </p:nvSpPr>
        <p:spPr>
          <a:xfrm>
            <a:off x="129433" y="824627"/>
            <a:ext cx="8885133" cy="2040707"/>
          </a:xfrm>
        </p:spPr>
        <p:txBody>
          <a:bodyPr>
            <a:noAutofit/>
          </a:bodyPr>
          <a:lstStyle/>
          <a:p>
            <a:r>
              <a:rPr lang="en-US" dirty="0"/>
              <a:t>The operators in API define the computation as well how nodes are connected</a:t>
            </a:r>
          </a:p>
          <a:p>
            <a:pPr lvl="1"/>
            <a:r>
              <a:rPr lang="en-US" sz="1600" dirty="0"/>
              <a:t>For example lets take map and reduce operators and our initial data set is A</a:t>
            </a:r>
          </a:p>
          <a:p>
            <a:pPr lvl="1"/>
            <a:r>
              <a:rPr lang="en-US" sz="1600" dirty="0"/>
              <a:t>Map function produces a distributed dataset B by applying the user defined operator on each partition of A. If A had N partitions, B can contain N elements.</a:t>
            </a:r>
          </a:p>
          <a:p>
            <a:pPr lvl="1"/>
            <a:r>
              <a:rPr lang="en-US" sz="1600" dirty="0"/>
              <a:t>The Reduce function is applied on B, producing a data set with a single partition. </a:t>
            </a:r>
          </a:p>
          <a:p>
            <a:pPr marL="342900" lvl="1" indent="0">
              <a:buNone/>
            </a:pPr>
            <a:endParaRPr lang="en-US" sz="1600" dirty="0"/>
          </a:p>
          <a:p>
            <a:pPr lvl="1"/>
            <a:endParaRPr lang="en-US" sz="1600" dirty="0"/>
          </a:p>
          <a:p>
            <a:endParaRPr lang="en-US" dirty="0"/>
          </a:p>
        </p:txBody>
      </p:sp>
      <p:sp>
        <p:nvSpPr>
          <p:cNvPr id="4" name="TextBox 3"/>
          <p:cNvSpPr txBox="1"/>
          <p:nvPr/>
        </p:nvSpPr>
        <p:spPr>
          <a:xfrm>
            <a:off x="130283" y="3476043"/>
            <a:ext cx="4824059" cy="1815882"/>
          </a:xfrm>
          <a:prstGeom prst="rect">
            <a:avLst/>
          </a:prstGeom>
          <a:noFill/>
        </p:spPr>
        <p:txBody>
          <a:bodyPr wrap="square" rtlCol="0">
            <a:spAutoFit/>
          </a:bodyPr>
          <a:lstStyle/>
          <a:p>
            <a:r>
              <a:rPr lang="en-US" sz="1600" dirty="0"/>
              <a:t>B = </a:t>
            </a:r>
            <a:r>
              <a:rPr lang="en-US" sz="1600" dirty="0" err="1"/>
              <a:t>A.map</a:t>
            </a:r>
            <a:r>
              <a:rPr lang="en-US" sz="1600" dirty="0"/>
              <a:t>() {</a:t>
            </a:r>
          </a:p>
          <a:p>
            <a:r>
              <a:rPr lang="en-US" sz="1600" dirty="0"/>
              <a:t>    User defined code to execute on a partition of A</a:t>
            </a:r>
          </a:p>
          <a:p>
            <a:r>
              <a:rPr lang="en-US" sz="1600" dirty="0"/>
              <a:t>};</a:t>
            </a:r>
          </a:p>
          <a:p>
            <a:endParaRPr lang="en-US" sz="1600" dirty="0"/>
          </a:p>
          <a:p>
            <a:r>
              <a:rPr lang="en-US" sz="1600" dirty="0"/>
              <a:t>C = </a:t>
            </a:r>
            <a:r>
              <a:rPr lang="en-US" sz="1600" dirty="0" err="1"/>
              <a:t>B.reduce</a:t>
            </a:r>
            <a:r>
              <a:rPr lang="en-US" sz="1600" dirty="0"/>
              <a:t>() {</a:t>
            </a:r>
          </a:p>
          <a:p>
            <a:r>
              <a:rPr lang="en-US" sz="1600" dirty="0"/>
              <a:t>    User defined code to reduce two elements in B</a:t>
            </a:r>
          </a:p>
          <a:p>
            <a:r>
              <a:rPr lang="en-US" sz="1600" dirty="0"/>
              <a:t>}</a:t>
            </a:r>
          </a:p>
        </p:txBody>
      </p:sp>
      <p:sp>
        <p:nvSpPr>
          <p:cNvPr id="8" name="Oval 7"/>
          <p:cNvSpPr/>
          <p:nvPr/>
        </p:nvSpPr>
        <p:spPr>
          <a:xfrm>
            <a:off x="5829568" y="2999419"/>
            <a:ext cx="732861" cy="6407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Map</a:t>
            </a:r>
          </a:p>
        </p:txBody>
      </p:sp>
      <p:cxnSp>
        <p:nvCxnSpPr>
          <p:cNvPr id="10" name="Straight Arrow Connector 9"/>
          <p:cNvCxnSpPr/>
          <p:nvPr/>
        </p:nvCxnSpPr>
        <p:spPr>
          <a:xfrm>
            <a:off x="5246625" y="3319194"/>
            <a:ext cx="582942" cy="1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65223" y="3040930"/>
            <a:ext cx="306757" cy="309659"/>
          </a:xfrm>
          <a:prstGeom prst="rect">
            <a:avLst/>
          </a:prstGeom>
          <a:noFill/>
        </p:spPr>
        <p:txBody>
          <a:bodyPr wrap="none" rtlCol="0">
            <a:spAutoFit/>
          </a:bodyPr>
          <a:lstStyle/>
          <a:p>
            <a:r>
              <a:rPr lang="en-US" sz="1400" dirty="0"/>
              <a:t>A</a:t>
            </a:r>
          </a:p>
        </p:txBody>
      </p:sp>
      <p:sp>
        <p:nvSpPr>
          <p:cNvPr id="12" name="Oval 11"/>
          <p:cNvSpPr/>
          <p:nvPr/>
        </p:nvSpPr>
        <p:spPr>
          <a:xfrm>
            <a:off x="7288292" y="2945901"/>
            <a:ext cx="854280" cy="747827"/>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100" dirty="0"/>
              <a:t>Reduce</a:t>
            </a:r>
            <a:endParaRPr lang="en-US" sz="1400" dirty="0"/>
          </a:p>
        </p:txBody>
      </p:sp>
      <p:cxnSp>
        <p:nvCxnSpPr>
          <p:cNvPr id="13" name="Straight Arrow Connector 12"/>
          <p:cNvCxnSpPr/>
          <p:nvPr/>
        </p:nvCxnSpPr>
        <p:spPr>
          <a:xfrm flipV="1">
            <a:off x="6551406" y="3319814"/>
            <a:ext cx="7479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33618" y="3040930"/>
            <a:ext cx="306757" cy="309659"/>
          </a:xfrm>
          <a:prstGeom prst="rect">
            <a:avLst/>
          </a:prstGeom>
          <a:noFill/>
        </p:spPr>
        <p:txBody>
          <a:bodyPr wrap="none" rtlCol="0">
            <a:spAutoFit/>
          </a:bodyPr>
          <a:lstStyle/>
          <a:p>
            <a:r>
              <a:rPr lang="en-US" sz="1400" dirty="0"/>
              <a:t>B</a:t>
            </a:r>
          </a:p>
        </p:txBody>
      </p:sp>
      <p:sp>
        <p:nvSpPr>
          <p:cNvPr id="18" name="TextBox 17"/>
          <p:cNvSpPr txBox="1"/>
          <p:nvPr/>
        </p:nvSpPr>
        <p:spPr>
          <a:xfrm>
            <a:off x="6220565" y="3715236"/>
            <a:ext cx="1266378" cy="309659"/>
          </a:xfrm>
          <a:prstGeom prst="rect">
            <a:avLst/>
          </a:prstGeom>
          <a:noFill/>
        </p:spPr>
        <p:txBody>
          <a:bodyPr wrap="none" rtlCol="0">
            <a:spAutoFit/>
          </a:bodyPr>
          <a:lstStyle/>
          <a:p>
            <a:r>
              <a:rPr lang="en-US" sz="1400" dirty="0"/>
              <a:t>Logical graph</a:t>
            </a:r>
          </a:p>
        </p:txBody>
      </p:sp>
      <p:cxnSp>
        <p:nvCxnSpPr>
          <p:cNvPr id="19" name="Straight Arrow Connector 18"/>
          <p:cNvCxnSpPr/>
          <p:nvPr/>
        </p:nvCxnSpPr>
        <p:spPr>
          <a:xfrm>
            <a:off x="8142572" y="3319814"/>
            <a:ext cx="43535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151942" y="3011446"/>
            <a:ext cx="316435" cy="309659"/>
          </a:xfrm>
          <a:prstGeom prst="rect">
            <a:avLst/>
          </a:prstGeom>
          <a:noFill/>
        </p:spPr>
        <p:txBody>
          <a:bodyPr wrap="none" rtlCol="0">
            <a:spAutoFit/>
          </a:bodyPr>
          <a:lstStyle/>
          <a:p>
            <a:r>
              <a:rPr lang="en-US" sz="1400" dirty="0"/>
              <a:t>C</a:t>
            </a:r>
          </a:p>
        </p:txBody>
      </p:sp>
      <p:sp>
        <p:nvSpPr>
          <p:cNvPr id="22" name="Oval 21"/>
          <p:cNvSpPr/>
          <p:nvPr/>
        </p:nvSpPr>
        <p:spPr>
          <a:xfrm>
            <a:off x="5780234" y="4188191"/>
            <a:ext cx="704829" cy="616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Map 1</a:t>
            </a:r>
          </a:p>
        </p:txBody>
      </p:sp>
      <p:cxnSp>
        <p:nvCxnSpPr>
          <p:cNvPr id="23" name="Straight Arrow Connector 22"/>
          <p:cNvCxnSpPr>
            <a:endCxn id="22" idx="2"/>
          </p:cNvCxnSpPr>
          <p:nvPr/>
        </p:nvCxnSpPr>
        <p:spPr>
          <a:xfrm>
            <a:off x="5100712" y="4496330"/>
            <a:ext cx="67952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51529" y="4177120"/>
            <a:ext cx="485778" cy="309659"/>
          </a:xfrm>
          <a:prstGeom prst="rect">
            <a:avLst/>
          </a:prstGeom>
          <a:noFill/>
        </p:spPr>
        <p:txBody>
          <a:bodyPr wrap="none" rtlCol="0">
            <a:spAutoFit/>
          </a:bodyPr>
          <a:lstStyle/>
          <a:p>
            <a:r>
              <a:rPr lang="en-US" sz="1400" dirty="0"/>
              <a:t>a_1</a:t>
            </a:r>
          </a:p>
        </p:txBody>
      </p:sp>
      <p:sp>
        <p:nvSpPr>
          <p:cNvPr id="25" name="Oval 24"/>
          <p:cNvSpPr/>
          <p:nvPr/>
        </p:nvSpPr>
        <p:spPr>
          <a:xfrm>
            <a:off x="7376720" y="4510767"/>
            <a:ext cx="858092" cy="750287"/>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100" dirty="0"/>
              <a:t>Reduce</a:t>
            </a:r>
            <a:endParaRPr lang="en-US" sz="1200" dirty="0"/>
          </a:p>
        </p:txBody>
      </p:sp>
      <p:cxnSp>
        <p:nvCxnSpPr>
          <p:cNvPr id="26" name="Straight Arrow Connector 25"/>
          <p:cNvCxnSpPr>
            <a:stCxn id="22" idx="6"/>
            <a:endCxn id="25" idx="2"/>
          </p:cNvCxnSpPr>
          <p:nvPr/>
        </p:nvCxnSpPr>
        <p:spPr>
          <a:xfrm>
            <a:off x="6485063" y="4496331"/>
            <a:ext cx="891657" cy="389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94739" y="4330881"/>
            <a:ext cx="485778" cy="309659"/>
          </a:xfrm>
          <a:prstGeom prst="rect">
            <a:avLst/>
          </a:prstGeom>
          <a:noFill/>
        </p:spPr>
        <p:txBody>
          <a:bodyPr wrap="none" rtlCol="0">
            <a:spAutoFit/>
          </a:bodyPr>
          <a:lstStyle/>
          <a:p>
            <a:r>
              <a:rPr lang="en-US" sz="1400" dirty="0"/>
              <a:t>b_1</a:t>
            </a:r>
          </a:p>
        </p:txBody>
      </p:sp>
      <p:sp>
        <p:nvSpPr>
          <p:cNvPr id="28" name="TextBox 27"/>
          <p:cNvSpPr txBox="1"/>
          <p:nvPr/>
        </p:nvSpPr>
        <p:spPr>
          <a:xfrm>
            <a:off x="6220565" y="5601274"/>
            <a:ext cx="1487334" cy="309659"/>
          </a:xfrm>
          <a:prstGeom prst="rect">
            <a:avLst/>
          </a:prstGeom>
          <a:noFill/>
        </p:spPr>
        <p:txBody>
          <a:bodyPr wrap="none" rtlCol="0">
            <a:spAutoFit/>
          </a:bodyPr>
          <a:lstStyle/>
          <a:p>
            <a:r>
              <a:rPr lang="en-US" sz="1400" dirty="0"/>
              <a:t>Execution graph</a:t>
            </a:r>
          </a:p>
        </p:txBody>
      </p:sp>
      <p:cxnSp>
        <p:nvCxnSpPr>
          <p:cNvPr id="29" name="Straight Arrow Connector 28"/>
          <p:cNvCxnSpPr/>
          <p:nvPr/>
        </p:nvCxnSpPr>
        <p:spPr>
          <a:xfrm>
            <a:off x="8243925" y="4891710"/>
            <a:ext cx="396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255510" y="4539190"/>
            <a:ext cx="316435" cy="309659"/>
          </a:xfrm>
          <a:prstGeom prst="rect">
            <a:avLst/>
          </a:prstGeom>
          <a:noFill/>
        </p:spPr>
        <p:txBody>
          <a:bodyPr wrap="none" rtlCol="0">
            <a:spAutoFit/>
          </a:bodyPr>
          <a:lstStyle/>
          <a:p>
            <a:r>
              <a:rPr lang="en-US" sz="1400" dirty="0"/>
              <a:t>C</a:t>
            </a:r>
          </a:p>
        </p:txBody>
      </p:sp>
      <p:sp>
        <p:nvSpPr>
          <p:cNvPr id="31" name="Oval 30"/>
          <p:cNvSpPr/>
          <p:nvPr/>
        </p:nvSpPr>
        <p:spPr>
          <a:xfrm>
            <a:off x="5801543" y="5015827"/>
            <a:ext cx="667233" cy="5779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Map</a:t>
            </a:r>
            <a:endParaRPr lang="en-US" sz="1000" dirty="0"/>
          </a:p>
          <a:p>
            <a:pPr algn="ctr"/>
            <a:r>
              <a:rPr lang="en-US" sz="1000" dirty="0"/>
              <a:t>n</a:t>
            </a:r>
          </a:p>
        </p:txBody>
      </p:sp>
      <p:sp>
        <p:nvSpPr>
          <p:cNvPr id="35" name="TextBox 34"/>
          <p:cNvSpPr txBox="1"/>
          <p:nvPr/>
        </p:nvSpPr>
        <p:spPr>
          <a:xfrm>
            <a:off x="5202827" y="4927992"/>
            <a:ext cx="485778" cy="309659"/>
          </a:xfrm>
          <a:prstGeom prst="rect">
            <a:avLst/>
          </a:prstGeom>
          <a:noFill/>
        </p:spPr>
        <p:txBody>
          <a:bodyPr wrap="none" rtlCol="0">
            <a:spAutoFit/>
          </a:bodyPr>
          <a:lstStyle/>
          <a:p>
            <a:r>
              <a:rPr lang="en-US" sz="1400" dirty="0" err="1"/>
              <a:t>a_n</a:t>
            </a:r>
            <a:endParaRPr lang="en-US" sz="1400" dirty="0"/>
          </a:p>
        </p:txBody>
      </p:sp>
      <p:cxnSp>
        <p:nvCxnSpPr>
          <p:cNvPr id="38" name="Straight Arrow Connector 37"/>
          <p:cNvCxnSpPr>
            <a:stCxn id="31" idx="6"/>
            <a:endCxn id="25" idx="2"/>
          </p:cNvCxnSpPr>
          <p:nvPr/>
        </p:nvCxnSpPr>
        <p:spPr>
          <a:xfrm flipV="1">
            <a:off x="6468776" y="4885911"/>
            <a:ext cx="907944" cy="418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650956" y="5127683"/>
            <a:ext cx="485778" cy="309659"/>
          </a:xfrm>
          <a:prstGeom prst="rect">
            <a:avLst/>
          </a:prstGeom>
          <a:noFill/>
        </p:spPr>
        <p:txBody>
          <a:bodyPr wrap="none" rtlCol="0">
            <a:spAutoFit/>
          </a:bodyPr>
          <a:lstStyle/>
          <a:p>
            <a:r>
              <a:rPr lang="en-US" sz="1400" dirty="0" err="1"/>
              <a:t>b_n</a:t>
            </a:r>
            <a:endParaRPr lang="en-US" sz="1400" dirty="0"/>
          </a:p>
        </p:txBody>
      </p:sp>
      <p:cxnSp>
        <p:nvCxnSpPr>
          <p:cNvPr id="45" name="Straight Connector 44"/>
          <p:cNvCxnSpPr>
            <a:stCxn id="22" idx="4"/>
            <a:endCxn id="31" idx="0"/>
          </p:cNvCxnSpPr>
          <p:nvPr/>
        </p:nvCxnSpPr>
        <p:spPr>
          <a:xfrm>
            <a:off x="6132648" y="4804471"/>
            <a:ext cx="2512" cy="211356"/>
          </a:xfrm>
          <a:prstGeom prst="line">
            <a:avLst/>
          </a:prstGeom>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5101334" y="5304794"/>
            <a:ext cx="67952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10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Dataflow operators</a:t>
            </a:r>
          </a:p>
        </p:txBody>
      </p:sp>
      <p:sp>
        <p:nvSpPr>
          <p:cNvPr id="3" name="Content Placeholder 2"/>
          <p:cNvSpPr>
            <a:spLocks noGrp="1"/>
          </p:cNvSpPr>
          <p:nvPr>
            <p:ph idx="1"/>
          </p:nvPr>
        </p:nvSpPr>
        <p:spPr>
          <a:xfrm>
            <a:off x="0" y="1447800"/>
            <a:ext cx="9143999" cy="3263504"/>
          </a:xfrm>
        </p:spPr>
        <p:txBody>
          <a:bodyPr>
            <a:normAutofit lnSpcReduction="10000"/>
          </a:bodyPr>
          <a:lstStyle/>
          <a:p>
            <a:r>
              <a:rPr lang="en-US" b="1" dirty="0"/>
              <a:t>Map: </a:t>
            </a:r>
            <a:r>
              <a:rPr lang="en-US" dirty="0"/>
              <a:t>Parallel execution</a:t>
            </a:r>
          </a:p>
          <a:p>
            <a:r>
              <a:rPr lang="en-US" b="1" dirty="0"/>
              <a:t>Filter: </a:t>
            </a:r>
            <a:r>
              <a:rPr lang="en-US" dirty="0"/>
              <a:t>Filter out data</a:t>
            </a:r>
          </a:p>
          <a:p>
            <a:r>
              <a:rPr lang="en-US" b="1" dirty="0"/>
              <a:t>Project</a:t>
            </a:r>
            <a:r>
              <a:rPr lang="en-US" dirty="0"/>
              <a:t>: Select part of the data unit</a:t>
            </a:r>
            <a:endParaRPr lang="en-US" b="0" dirty="0">
              <a:effectLst/>
            </a:endParaRPr>
          </a:p>
          <a:p>
            <a:r>
              <a:rPr lang="en-US" b="1" dirty="0"/>
              <a:t>Group:</a:t>
            </a:r>
            <a:r>
              <a:rPr lang="en-US" dirty="0"/>
              <a:t> Group data according to some criteria like keys</a:t>
            </a:r>
            <a:endParaRPr lang="en-US" b="0" dirty="0">
              <a:effectLst/>
            </a:endParaRPr>
          </a:p>
          <a:p>
            <a:r>
              <a:rPr lang="en-US" b="1" dirty="0"/>
              <a:t>Reduce: </a:t>
            </a:r>
            <a:r>
              <a:rPr lang="en-US" dirty="0"/>
              <a:t>Reduce the data into a small data set. </a:t>
            </a:r>
          </a:p>
          <a:p>
            <a:r>
              <a:rPr lang="en-US" b="1" dirty="0"/>
              <a:t>Aggregate:</a:t>
            </a:r>
            <a:r>
              <a:rPr lang="en-US" dirty="0"/>
              <a:t> Works on the whole data set to compute a value, SUM, MIN</a:t>
            </a:r>
            <a:endParaRPr lang="en-US" b="0" dirty="0">
              <a:effectLst/>
            </a:endParaRPr>
          </a:p>
          <a:p>
            <a:r>
              <a:rPr lang="en-US" b="1" dirty="0"/>
              <a:t>Join:</a:t>
            </a:r>
            <a:r>
              <a:rPr lang="en-US" dirty="0"/>
              <a:t> Join two data sets based on Keys.</a:t>
            </a:r>
            <a:endParaRPr lang="en-US" b="0" dirty="0">
              <a:effectLst/>
            </a:endParaRPr>
          </a:p>
          <a:p>
            <a:r>
              <a:rPr lang="en-US" b="1" dirty="0"/>
              <a:t>Cross:</a:t>
            </a:r>
            <a:r>
              <a:rPr lang="en-US" dirty="0"/>
              <a:t> Join two data sets as in the cross product</a:t>
            </a:r>
            <a:endParaRPr lang="en-US" b="0" dirty="0">
              <a:effectLst/>
            </a:endParaRPr>
          </a:p>
          <a:p>
            <a:r>
              <a:rPr lang="en-US" b="1" dirty="0"/>
              <a:t>Union</a:t>
            </a:r>
            <a:r>
              <a:rPr lang="en-US" dirty="0"/>
              <a:t>: Union of two data sets</a:t>
            </a:r>
            <a:endParaRPr lang="en-US" b="0" dirty="0">
              <a:effectLst/>
            </a:endParaRPr>
          </a:p>
          <a:p>
            <a:endParaRPr lang="en-US" dirty="0"/>
          </a:p>
        </p:txBody>
      </p:sp>
    </p:spTree>
    <p:extLst>
      <p:ext uri="{BB962C8B-B14F-4D97-AF65-F5344CB8AC3E}">
        <p14:creationId xmlns:p14="http://schemas.microsoft.com/office/powerpoint/2010/main" val="163786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Spark</a:t>
            </a:r>
          </a:p>
        </p:txBody>
      </p:sp>
      <p:sp>
        <p:nvSpPr>
          <p:cNvPr id="3" name="Content Placeholder 2"/>
          <p:cNvSpPr>
            <a:spLocks noGrp="1"/>
          </p:cNvSpPr>
          <p:nvPr>
            <p:ph idx="1"/>
          </p:nvPr>
        </p:nvSpPr>
        <p:spPr>
          <a:xfrm>
            <a:off x="1" y="1583056"/>
            <a:ext cx="9105206" cy="3263504"/>
          </a:xfrm>
        </p:spPr>
        <p:txBody>
          <a:bodyPr/>
          <a:lstStyle/>
          <a:p>
            <a:r>
              <a:rPr lang="en-US" sz="2400" dirty="0"/>
              <a:t>Dataflow is executed by a driver program</a:t>
            </a:r>
          </a:p>
          <a:p>
            <a:r>
              <a:rPr lang="en-US" sz="2400" dirty="0"/>
              <a:t>The graph is created on the fly by the driver program</a:t>
            </a:r>
          </a:p>
          <a:p>
            <a:r>
              <a:rPr lang="en-US" sz="2400" dirty="0"/>
              <a:t>The data is represented as Resilient Distributed Data Sets (RDD)</a:t>
            </a:r>
          </a:p>
          <a:p>
            <a:r>
              <a:rPr lang="en-US" sz="2400" dirty="0"/>
              <a:t>The data is on the worker nodes and operators applied on this data</a:t>
            </a:r>
          </a:p>
          <a:p>
            <a:r>
              <a:rPr lang="en-US" sz="2400" dirty="0"/>
              <a:t>These operators produce other RDDs and so on</a:t>
            </a:r>
          </a:p>
          <a:p>
            <a:r>
              <a:rPr lang="en-US" sz="2400" dirty="0"/>
              <a:t>Using lineage graph of RDDs for fault tolerance</a:t>
            </a:r>
          </a:p>
          <a:p>
            <a:pPr marL="0" indent="0">
              <a:buNone/>
            </a:pPr>
            <a:endParaRPr lang="en-US" sz="2400" dirty="0"/>
          </a:p>
          <a:p>
            <a:endParaRPr lang="en-US" sz="2400" dirty="0"/>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0555" y="304800"/>
            <a:ext cx="1633006" cy="850155"/>
          </a:xfrm>
          <a:prstGeom prst="rect">
            <a:avLst/>
          </a:prstGeom>
        </p:spPr>
      </p:pic>
    </p:spTree>
    <p:extLst>
      <p:ext uri="{BB962C8B-B14F-4D97-AF65-F5344CB8AC3E}">
        <p14:creationId xmlns:p14="http://schemas.microsoft.com/office/powerpoint/2010/main" val="225917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a:t>
            </a:r>
            <a:r>
              <a:rPr lang="en-US" dirty="0" err="1"/>
              <a:t>Flink</a:t>
            </a:r>
            <a:endParaRPr lang="en-US" dirty="0"/>
          </a:p>
        </p:txBody>
      </p:sp>
      <p:sp>
        <p:nvSpPr>
          <p:cNvPr id="3" name="Content Placeholder 2"/>
          <p:cNvSpPr>
            <a:spLocks noGrp="1"/>
          </p:cNvSpPr>
          <p:nvPr>
            <p:ph idx="1"/>
          </p:nvPr>
        </p:nvSpPr>
        <p:spPr/>
        <p:txBody>
          <a:bodyPr/>
          <a:lstStyle/>
          <a:p>
            <a:r>
              <a:rPr lang="en-US" sz="2400" dirty="0"/>
              <a:t>The data is represented as a </a:t>
            </a:r>
            <a:r>
              <a:rPr lang="en-US" sz="2400" dirty="0" err="1"/>
              <a:t>DataSet</a:t>
            </a:r>
            <a:endParaRPr lang="en-US" sz="2400" dirty="0"/>
          </a:p>
          <a:p>
            <a:r>
              <a:rPr lang="en-US" sz="2400" dirty="0"/>
              <a:t>User creates the dataflow graph and submits to cluster</a:t>
            </a:r>
          </a:p>
          <a:p>
            <a:r>
              <a:rPr lang="en-US" sz="2400" dirty="0" err="1"/>
              <a:t>Flink</a:t>
            </a:r>
            <a:r>
              <a:rPr lang="en-US" sz="2400" dirty="0"/>
              <a:t> optimizes this graph and creates an execution graph</a:t>
            </a:r>
          </a:p>
          <a:p>
            <a:r>
              <a:rPr lang="en-US" sz="2400" dirty="0"/>
              <a:t>This graph is executed by the cluster</a:t>
            </a:r>
          </a:p>
          <a:p>
            <a:r>
              <a:rPr lang="en-US" sz="2400" dirty="0"/>
              <a:t>Support Streaming natively</a:t>
            </a:r>
          </a:p>
          <a:p>
            <a:r>
              <a:rPr lang="en-US" sz="2400" dirty="0"/>
              <a:t>Check-pointing based fault tolerance</a:t>
            </a:r>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024" y="384668"/>
            <a:ext cx="983264" cy="983264"/>
          </a:xfrm>
          <a:prstGeom prst="rect">
            <a:avLst/>
          </a:prstGeom>
        </p:spPr>
      </p:pic>
    </p:spTree>
    <p:extLst>
      <p:ext uri="{BB962C8B-B14F-4D97-AF65-F5344CB8AC3E}">
        <p14:creationId xmlns:p14="http://schemas.microsoft.com/office/powerpoint/2010/main" val="87077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(Apache) Heron</a:t>
            </a:r>
          </a:p>
        </p:txBody>
      </p:sp>
      <p:sp>
        <p:nvSpPr>
          <p:cNvPr id="3" name="Content Placeholder 2"/>
          <p:cNvSpPr>
            <a:spLocks noGrp="1"/>
          </p:cNvSpPr>
          <p:nvPr>
            <p:ph idx="1"/>
          </p:nvPr>
        </p:nvSpPr>
        <p:spPr/>
        <p:txBody>
          <a:bodyPr/>
          <a:lstStyle/>
          <a:p>
            <a:r>
              <a:rPr lang="en-US" dirty="0"/>
              <a:t>Extends Storm</a:t>
            </a:r>
          </a:p>
          <a:p>
            <a:r>
              <a:rPr lang="en-US" dirty="0"/>
              <a:t>Pure data streaming</a:t>
            </a:r>
          </a:p>
          <a:p>
            <a:r>
              <a:rPr lang="en-US" dirty="0"/>
              <a:t>Data flow graph is called a topology</a:t>
            </a:r>
          </a:p>
          <a:p>
            <a:pPr marL="0" indent="0">
              <a:buNone/>
            </a:pPr>
            <a:endParaRPr lang="en-US" dirty="0"/>
          </a:p>
          <a:p>
            <a:pPr marL="0" indent="0">
              <a:buNone/>
            </a:pPr>
            <a:endParaRPr lang="en-US" dirty="0"/>
          </a:p>
          <a:p>
            <a:endParaRPr lang="en-US" dirty="0"/>
          </a:p>
          <a:p>
            <a:endParaRPr lang="en-US" dirty="0"/>
          </a:p>
        </p:txBody>
      </p:sp>
      <p:grpSp>
        <p:nvGrpSpPr>
          <p:cNvPr id="4" name="Group 3"/>
          <p:cNvGrpSpPr/>
          <p:nvPr/>
        </p:nvGrpSpPr>
        <p:grpSpPr>
          <a:xfrm>
            <a:off x="166255" y="2743488"/>
            <a:ext cx="4665160" cy="3108445"/>
            <a:chOff x="2413261" y="3308808"/>
            <a:chExt cx="2344477" cy="1441786"/>
          </a:xfrm>
        </p:grpSpPr>
        <p:sp>
          <p:nvSpPr>
            <p:cNvPr id="5" name="Rounded Rectangle 4"/>
            <p:cNvSpPr/>
            <p:nvPr/>
          </p:nvSpPr>
          <p:spPr>
            <a:xfrm>
              <a:off x="2413261" y="3308808"/>
              <a:ext cx="2344477" cy="1441786"/>
            </a:xfrm>
            <a:prstGeom prst="round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13"/>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611225" y="3498828"/>
              <a:ext cx="1949721" cy="1024894"/>
            </a:xfrm>
            <a:prstGeom prst="rect">
              <a:avLst/>
            </a:prstGeom>
          </p:spPr>
        </p:pic>
        <p:sp>
          <p:nvSpPr>
            <p:cNvPr id="7" name="TextBox 6"/>
            <p:cNvSpPr txBox="1"/>
            <p:nvPr/>
          </p:nvSpPr>
          <p:spPr>
            <a:xfrm>
              <a:off x="4009650" y="3483213"/>
              <a:ext cx="698676" cy="225820"/>
            </a:xfrm>
            <a:prstGeom prst="rect">
              <a:avLst/>
            </a:prstGeom>
            <a:noFill/>
          </p:spPr>
          <p:txBody>
            <a:bodyPr wrap="none" rtlCol="0">
              <a:spAutoFit/>
            </a:bodyPr>
            <a:lstStyle/>
            <a:p>
              <a:r>
                <a:rPr lang="en-US" sz="900" dirty="0"/>
                <a:t>Topology</a:t>
              </a:r>
            </a:p>
          </p:txBody>
        </p:sp>
      </p:gr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572635" y="2168982"/>
            <a:ext cx="3025495" cy="476297"/>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5661305" y="3619923"/>
            <a:ext cx="3015472" cy="1875591"/>
          </a:xfrm>
          <a:prstGeom prst="rect">
            <a:avLst/>
          </a:prstGeom>
        </p:spPr>
      </p:pic>
      <p:sp>
        <p:nvSpPr>
          <p:cNvPr id="10" name="Rectangle 9"/>
          <p:cNvSpPr/>
          <p:nvPr/>
        </p:nvSpPr>
        <p:spPr>
          <a:xfrm>
            <a:off x="6537849" y="2748718"/>
            <a:ext cx="1377300" cy="369332"/>
          </a:xfrm>
          <a:prstGeom prst="rect">
            <a:avLst/>
          </a:prstGeom>
        </p:spPr>
        <p:txBody>
          <a:bodyPr wrap="none">
            <a:spAutoFit/>
          </a:bodyPr>
          <a:lstStyle/>
          <a:p>
            <a:pPr>
              <a:spcAft>
                <a:spcPts val="750"/>
              </a:spcAft>
            </a:pPr>
            <a:r>
              <a:rPr lang="en-US" dirty="0"/>
              <a:t>User Graph</a:t>
            </a:r>
          </a:p>
        </p:txBody>
      </p:sp>
      <p:sp>
        <p:nvSpPr>
          <p:cNvPr id="11" name="Down Arrow 10"/>
          <p:cNvSpPr/>
          <p:nvPr/>
        </p:nvSpPr>
        <p:spPr>
          <a:xfrm>
            <a:off x="7085382" y="3134674"/>
            <a:ext cx="174530" cy="308822"/>
          </a:xfrm>
          <a:prstGeom prst="downArrow">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8727" y="374953"/>
            <a:ext cx="1662633" cy="577750"/>
          </a:xfrm>
          <a:prstGeom prst="rect">
            <a:avLst/>
          </a:prstGeom>
        </p:spPr>
      </p:pic>
    </p:spTree>
    <p:extLst>
      <p:ext uri="{BB962C8B-B14F-4D97-AF65-F5344CB8AC3E}">
        <p14:creationId xmlns:p14="http://schemas.microsoft.com/office/powerpoint/2010/main" val="319496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00349" y="4103230"/>
            <a:ext cx="3037115" cy="57966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 name="Title 1"/>
          <p:cNvSpPr>
            <a:spLocks noGrp="1"/>
          </p:cNvSpPr>
          <p:nvPr>
            <p:ph type="title"/>
          </p:nvPr>
        </p:nvSpPr>
        <p:spPr>
          <a:xfrm>
            <a:off x="304800" y="52458"/>
            <a:ext cx="8382000" cy="1143000"/>
          </a:xfrm>
        </p:spPr>
        <p:txBody>
          <a:bodyPr/>
          <a:lstStyle/>
          <a:p>
            <a:pPr algn="ctr"/>
            <a:r>
              <a:rPr lang="en-US" dirty="0"/>
              <a:t>Data abstractions </a:t>
            </a:r>
            <a:br>
              <a:rPr lang="en-US" dirty="0"/>
            </a:br>
            <a:r>
              <a:rPr lang="en-US" dirty="0"/>
              <a:t>(Spark RDD &amp; Flink </a:t>
            </a:r>
            <a:r>
              <a:rPr lang="en-US" dirty="0" err="1"/>
              <a:t>DataSet</a:t>
            </a:r>
            <a:r>
              <a:rPr lang="en-US" dirty="0"/>
              <a:t>)</a:t>
            </a:r>
          </a:p>
        </p:txBody>
      </p:sp>
      <p:sp>
        <p:nvSpPr>
          <p:cNvPr id="6" name="Content Placeholder 5"/>
          <p:cNvSpPr>
            <a:spLocks noGrp="1"/>
          </p:cNvSpPr>
          <p:nvPr>
            <p:ph idx="1"/>
          </p:nvPr>
        </p:nvSpPr>
        <p:spPr>
          <a:xfrm>
            <a:off x="350723" y="1195458"/>
            <a:ext cx="8380412" cy="2431780"/>
          </a:xfrm>
        </p:spPr>
        <p:txBody>
          <a:bodyPr/>
          <a:lstStyle/>
          <a:p>
            <a:r>
              <a:rPr lang="en-US" dirty="0"/>
              <a:t>In memory representation of the partitions of a distributed data set</a:t>
            </a:r>
          </a:p>
          <a:p>
            <a:r>
              <a:rPr lang="en-US" dirty="0"/>
              <a:t>Has a high level language type (Integer, Double, custom Class)</a:t>
            </a:r>
          </a:p>
          <a:p>
            <a:r>
              <a:rPr lang="en-US" dirty="0"/>
              <a:t>Immutable</a:t>
            </a:r>
          </a:p>
          <a:p>
            <a:r>
              <a:rPr lang="en-US" dirty="0"/>
              <a:t>Lazy loading</a:t>
            </a:r>
          </a:p>
          <a:p>
            <a:r>
              <a:rPr lang="en-US" dirty="0"/>
              <a:t>Partitions are loaded in the tasks</a:t>
            </a:r>
          </a:p>
          <a:p>
            <a:r>
              <a:rPr lang="en-US" dirty="0"/>
              <a:t>Parallelism is controlled by the no of partitions (parallel tasks on a data set &lt;= no of partitions)</a:t>
            </a:r>
          </a:p>
          <a:p>
            <a:endParaRPr lang="en-US" dirty="0"/>
          </a:p>
        </p:txBody>
      </p:sp>
      <p:sp>
        <p:nvSpPr>
          <p:cNvPr id="4" name="Rectangle 3"/>
          <p:cNvSpPr/>
          <p:nvPr/>
        </p:nvSpPr>
        <p:spPr>
          <a:xfrm>
            <a:off x="2833007" y="5395612"/>
            <a:ext cx="2971800" cy="5551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HDFS/</a:t>
            </a:r>
            <a:r>
              <a:rPr lang="en-US" sz="1350" dirty="0" err="1"/>
              <a:t>Lustre</a:t>
            </a:r>
            <a:r>
              <a:rPr lang="en-US" sz="1350" dirty="0"/>
              <a:t>/Local File system</a:t>
            </a:r>
          </a:p>
        </p:txBody>
      </p:sp>
      <p:sp>
        <p:nvSpPr>
          <p:cNvPr id="5" name="Rectangle 4"/>
          <p:cNvSpPr/>
          <p:nvPr/>
        </p:nvSpPr>
        <p:spPr>
          <a:xfrm>
            <a:off x="2833007" y="4804211"/>
            <a:ext cx="2971800" cy="4735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Input Format to Read Data as partitions</a:t>
            </a:r>
          </a:p>
        </p:txBody>
      </p:sp>
      <p:sp>
        <p:nvSpPr>
          <p:cNvPr id="7" name="Rectangle 6"/>
          <p:cNvSpPr/>
          <p:nvPr/>
        </p:nvSpPr>
        <p:spPr>
          <a:xfrm>
            <a:off x="2833006" y="4134740"/>
            <a:ext cx="963386" cy="5166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Partition 0</a:t>
            </a:r>
          </a:p>
        </p:txBody>
      </p:sp>
      <p:sp>
        <p:nvSpPr>
          <p:cNvPr id="8" name="Rectangle 7"/>
          <p:cNvSpPr/>
          <p:nvPr/>
        </p:nvSpPr>
        <p:spPr>
          <a:xfrm>
            <a:off x="3837214" y="4134740"/>
            <a:ext cx="963386" cy="5166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Partition </a:t>
            </a:r>
            <a:r>
              <a:rPr lang="en-US" sz="1350" dirty="0" err="1"/>
              <a:t>i</a:t>
            </a:r>
            <a:r>
              <a:rPr lang="en-US" sz="1350" dirty="0"/>
              <a:t> </a:t>
            </a:r>
          </a:p>
        </p:txBody>
      </p:sp>
      <p:sp>
        <p:nvSpPr>
          <p:cNvPr id="9" name="Rectangle 8"/>
          <p:cNvSpPr/>
          <p:nvPr/>
        </p:nvSpPr>
        <p:spPr>
          <a:xfrm>
            <a:off x="4841421" y="4134740"/>
            <a:ext cx="963386" cy="5166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Partition n</a:t>
            </a:r>
          </a:p>
        </p:txBody>
      </p:sp>
      <p:sp>
        <p:nvSpPr>
          <p:cNvPr id="11" name="TextBox 10"/>
          <p:cNvSpPr txBox="1"/>
          <p:nvPr/>
        </p:nvSpPr>
        <p:spPr>
          <a:xfrm>
            <a:off x="5964580" y="4199145"/>
            <a:ext cx="1233030" cy="300082"/>
          </a:xfrm>
          <a:prstGeom prst="rect">
            <a:avLst/>
          </a:prstGeom>
          <a:noFill/>
        </p:spPr>
        <p:txBody>
          <a:bodyPr wrap="none" rtlCol="0">
            <a:spAutoFit/>
          </a:bodyPr>
          <a:lstStyle/>
          <a:p>
            <a:r>
              <a:rPr lang="en-US" sz="1350" dirty="0"/>
              <a:t>RDD/</a:t>
            </a:r>
            <a:r>
              <a:rPr lang="en-US" sz="1350" dirty="0" err="1"/>
              <a:t>DataSet</a:t>
            </a:r>
            <a:endParaRPr lang="en-US" sz="1350" dirty="0"/>
          </a:p>
        </p:txBody>
      </p:sp>
    </p:spTree>
    <p:extLst>
      <p:ext uri="{BB962C8B-B14F-4D97-AF65-F5344CB8AC3E}">
        <p14:creationId xmlns:p14="http://schemas.microsoft.com/office/powerpoint/2010/main" val="60987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53"/>
            <a:ext cx="9143999" cy="753134"/>
          </a:xfrm>
        </p:spPr>
        <p:txBody>
          <a:bodyPr/>
          <a:lstStyle/>
          <a:p>
            <a:pPr algn="ctr"/>
            <a:r>
              <a:rPr lang="en-US" dirty="0"/>
              <a:t>Breaking Programs into Parts</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C79D7E-C058-4947-8DBE-BAE363E771C6}" type="datetime1">
              <a:rPr kumimoji="0" lang="en-US" sz="1800" b="0" i="0" u="none" strike="noStrike" kern="0" cap="none" spc="0" normalizeH="0" baseline="0" noProof="0" smtClean="0">
                <a:ln>
                  <a:noFill/>
                </a:ln>
                <a:solidFill>
                  <a:srgbClr val="000000">
                    <a:tint val="75000"/>
                  </a:srgbClr>
                </a:solidFill>
                <a:effectLst/>
                <a:uLnTx/>
                <a:uFillTx/>
              </a:rPr>
              <a:t>11/19/2016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45" name="Group 144"/>
          <p:cNvGrpSpPr/>
          <p:nvPr/>
        </p:nvGrpSpPr>
        <p:grpSpPr>
          <a:xfrm>
            <a:off x="228600" y="1458978"/>
            <a:ext cx="2571624" cy="4008111"/>
            <a:chOff x="6107310" y="-972315"/>
            <a:chExt cx="2571624" cy="4008111"/>
          </a:xfrm>
        </p:grpSpPr>
        <p:grpSp>
          <p:nvGrpSpPr>
            <p:cNvPr id="128" name="Group 127"/>
            <p:cNvGrpSpPr/>
            <p:nvPr/>
          </p:nvGrpSpPr>
          <p:grpSpPr>
            <a:xfrm>
              <a:off x="6295028" y="456071"/>
              <a:ext cx="1496832" cy="2579725"/>
              <a:chOff x="6275568" y="456071"/>
              <a:chExt cx="1496832" cy="2579725"/>
            </a:xfrm>
          </p:grpSpPr>
          <p:sp>
            <p:nvSpPr>
              <p:cNvPr id="40" name="Rectangle 39"/>
              <p:cNvSpPr/>
              <p:nvPr/>
            </p:nvSpPr>
            <p:spPr bwMode="auto">
              <a:xfrm>
                <a:off x="6389868" y="4560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1" name="Rectangle 40"/>
              <p:cNvSpPr/>
              <p:nvPr/>
            </p:nvSpPr>
            <p:spPr bwMode="auto">
              <a:xfrm>
                <a:off x="7239734" y="77550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2" name="Rectangle 41"/>
              <p:cNvSpPr/>
              <p:nvPr/>
            </p:nvSpPr>
            <p:spPr bwMode="auto">
              <a:xfrm>
                <a:off x="6275568" y="12942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3" name="Rectangle 42"/>
              <p:cNvSpPr/>
              <p:nvPr/>
            </p:nvSpPr>
            <p:spPr bwMode="auto">
              <a:xfrm>
                <a:off x="6967780" y="17520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4" name="Rectangle 43"/>
              <p:cNvSpPr/>
              <p:nvPr/>
            </p:nvSpPr>
            <p:spPr bwMode="auto">
              <a:xfrm>
                <a:off x="7543800" y="22854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5" name="Rectangle 44"/>
              <p:cNvSpPr/>
              <p:nvPr/>
            </p:nvSpPr>
            <p:spPr bwMode="auto">
              <a:xfrm>
                <a:off x="7542486" y="128104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6" name="Rectangle 45"/>
              <p:cNvSpPr/>
              <p:nvPr/>
            </p:nvSpPr>
            <p:spPr bwMode="auto">
              <a:xfrm>
                <a:off x="6923268" y="2807196"/>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sp>
            <p:nvSpPr>
              <p:cNvPr id="47" name="Rectangle 46"/>
              <p:cNvSpPr/>
              <p:nvPr/>
            </p:nvSpPr>
            <p:spPr bwMode="auto">
              <a:xfrm>
                <a:off x="6275568" y="237965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0" cap="none" spc="0" normalizeH="0" baseline="0" noProof="0">
                  <a:ln>
                    <a:noFill/>
                  </a:ln>
                  <a:solidFill>
                    <a:schemeClr val="tx1"/>
                  </a:solidFill>
                  <a:effectLst/>
                  <a:uLnTx/>
                  <a:uFillTx/>
                  <a:latin typeface="Arial" charset="0"/>
                  <a:ea typeface="ＭＳ Ｐゴシック" charset="-128"/>
                </a:endParaRPr>
              </a:p>
            </p:txBody>
          </p:sp>
          <p:cxnSp>
            <p:nvCxnSpPr>
              <p:cNvPr id="39" name="Straight Arrow Connector 38"/>
              <p:cNvCxnSpPr/>
              <p:nvPr/>
            </p:nvCxnSpPr>
            <p:spPr bwMode="auto">
              <a:xfrm>
                <a:off x="6577161" y="554606"/>
                <a:ext cx="640080" cy="354538"/>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p:cNvCxnSpPr>
                <a:endCxn id="44" idx="1"/>
              </p:cNvCxnSpPr>
              <p:nvPr/>
            </p:nvCxnSpPr>
            <p:spPr bwMode="auto">
              <a:xfrm>
                <a:off x="6606644" y="685373"/>
                <a:ext cx="937156" cy="1714362"/>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p:cNvCxnSpPr>
                <a:endCxn id="45" idx="1"/>
              </p:cNvCxnSpPr>
              <p:nvPr/>
            </p:nvCxnSpPr>
            <p:spPr bwMode="auto">
              <a:xfrm>
                <a:off x="6513206" y="1354705"/>
                <a:ext cx="1029280" cy="40635"/>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p:cNvCxnSpPr>
                <a:endCxn id="44" idx="0"/>
              </p:cNvCxnSpPr>
              <p:nvPr/>
            </p:nvCxnSpPr>
            <p:spPr bwMode="auto">
              <a:xfrm>
                <a:off x="7089224" y="1885538"/>
                <a:ext cx="568876" cy="399897"/>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p:cNvCxnSpPr>
                <a:endCxn id="44" idx="2"/>
              </p:cNvCxnSpPr>
              <p:nvPr/>
            </p:nvCxnSpPr>
            <p:spPr bwMode="auto">
              <a:xfrm flipV="1">
                <a:off x="7122227" y="2514035"/>
                <a:ext cx="535873" cy="38259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Straight Arrow Connector 54"/>
              <p:cNvCxnSpPr>
                <a:endCxn id="43" idx="2"/>
              </p:cNvCxnSpPr>
              <p:nvPr/>
            </p:nvCxnSpPr>
            <p:spPr bwMode="auto">
              <a:xfrm flipV="1">
                <a:off x="6382406" y="1980635"/>
                <a:ext cx="640080" cy="460006"/>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p:cNvCxnSpPr>
                <a:endCxn id="43" idx="3"/>
              </p:cNvCxnSpPr>
              <p:nvPr/>
            </p:nvCxnSpPr>
            <p:spPr bwMode="auto">
              <a:xfrm>
                <a:off x="6461390" y="1395151"/>
                <a:ext cx="548640" cy="47118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p:cNvCxnSpPr/>
              <p:nvPr/>
            </p:nvCxnSpPr>
            <p:spPr bwMode="auto">
              <a:xfrm>
                <a:off x="6461390" y="2540861"/>
                <a:ext cx="548640" cy="380999"/>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41" name="TextBox 140"/>
            <p:cNvSpPr txBox="1"/>
            <p:nvPr/>
          </p:nvSpPr>
          <p:spPr>
            <a:xfrm>
              <a:off x="6107310" y="-972315"/>
              <a:ext cx="2571624"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Coarse Grain Dataflow </a:t>
              </a:r>
              <a:br>
                <a:rPr kumimoji="0" lang="en-US" sz="1800" b="1" i="0" u="none" strike="noStrike" kern="0" cap="none" spc="0" normalizeH="0" baseline="0" noProof="0" dirty="0">
                  <a:ln>
                    <a:noFill/>
                  </a:ln>
                  <a:solidFill>
                    <a:srgbClr val="0070C0"/>
                  </a:solidFill>
                  <a:effectLst/>
                  <a:uLnTx/>
                  <a:uFillTx/>
                </a:rPr>
              </a:br>
              <a:r>
                <a:rPr kumimoji="0" lang="en-US" sz="1800" b="1" i="0" u="none" strike="noStrike" kern="0" cap="none" spc="0" normalizeH="0" baseline="0" noProof="0" dirty="0">
                  <a:ln>
                    <a:noFill/>
                  </a:ln>
                  <a:solidFill>
                    <a:srgbClr val="0070C0"/>
                  </a:solidFill>
                  <a:effectLst/>
                  <a:uLnTx/>
                  <a:uFillTx/>
                </a:rPr>
                <a:t>HPC or ABDS</a:t>
              </a:r>
            </a:p>
          </p:txBody>
        </p:sp>
      </p:gr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878" y="1572180"/>
            <a:ext cx="6501122" cy="5285820"/>
          </a:xfrm>
          <a:prstGeom prst="rect">
            <a:avLst/>
          </a:prstGeom>
        </p:spPr>
      </p:pic>
      <p:sp>
        <p:nvSpPr>
          <p:cNvPr id="6" name="Rectangle 5"/>
          <p:cNvSpPr/>
          <p:nvPr/>
        </p:nvSpPr>
        <p:spPr>
          <a:xfrm>
            <a:off x="3289427" y="741183"/>
            <a:ext cx="5691285"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Fine Grain Parallel Computing Data/model parameter decomposition  </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00071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80" y="-8254"/>
            <a:ext cx="8382000" cy="755350"/>
          </a:xfrm>
        </p:spPr>
        <p:txBody>
          <a:bodyPr>
            <a:normAutofit/>
          </a:bodyPr>
          <a:lstStyle/>
          <a:p>
            <a:r>
              <a:rPr lang="en-US" dirty="0"/>
              <a:t>K-Means Clustering in Spark, Flink, MPI</a:t>
            </a:r>
          </a:p>
        </p:txBody>
      </p:sp>
      <p:sp>
        <p:nvSpPr>
          <p:cNvPr id="6" name="Slide Number Placeholder 5"/>
          <p:cNvSpPr>
            <a:spLocks noGrp="1"/>
          </p:cNvSpPr>
          <p:nvPr>
            <p:ph type="sldNum" sz="quarter" idx="12"/>
          </p:nvPr>
        </p:nvSpPr>
        <p:spPr/>
        <p:txBody>
          <a:bodyPr/>
          <a:lstStyle/>
          <a:p>
            <a:fld id="{9C1BBE50-AC4E-4E27-8193-601C5ABE0879}" type="slidenum">
              <a:rPr lang="en-US" smtClean="0"/>
              <a:t>17</a:t>
            </a:fld>
            <a:endParaRPr lang="en-US" dirty="0"/>
          </a:p>
        </p:txBody>
      </p:sp>
      <p:sp>
        <p:nvSpPr>
          <p:cNvPr id="8" name="Date Placeholder 7"/>
          <p:cNvSpPr>
            <a:spLocks noGrp="1"/>
          </p:cNvSpPr>
          <p:nvPr>
            <p:ph type="dt" sz="half" idx="2"/>
          </p:nvPr>
        </p:nvSpPr>
        <p:spPr/>
        <p:txBody>
          <a:bodyPr/>
          <a:lstStyle/>
          <a:p>
            <a:fld id="{4544A67A-47A0-477B-B233-EF7EF5966E73}" type="datetime1">
              <a:rPr lang="en-US" smtClean="0"/>
              <a:t>11/19/2016</a:t>
            </a:fld>
            <a:endParaRPr lang="en-US"/>
          </a:p>
        </p:txBody>
      </p:sp>
      <p:sp>
        <p:nvSpPr>
          <p:cNvPr id="34" name="Rectangle 33"/>
          <p:cNvSpPr/>
          <p:nvPr/>
        </p:nvSpPr>
        <p:spPr>
          <a:xfrm>
            <a:off x="5074238" y="5379037"/>
            <a:ext cx="4138447" cy="954107"/>
          </a:xfrm>
          <a:prstGeom prst="rect">
            <a:avLst/>
          </a:prstGeom>
          <a:solidFill>
            <a:schemeClr val="bg1"/>
          </a:solidFill>
        </p:spPr>
        <p:txBody>
          <a:bodyPr wrap="square">
            <a:spAutoFit/>
          </a:bodyPr>
          <a:lstStyle/>
          <a:p>
            <a:r>
              <a:rPr lang="en-US" sz="1400" dirty="0"/>
              <a:t>K-Means total and compute times for 1 million 2D points and 1k,10,50k,100k, and 500k centroids for Spark, </a:t>
            </a:r>
            <a:r>
              <a:rPr lang="en-US" sz="1400" dirty="0" err="1"/>
              <a:t>Flink</a:t>
            </a:r>
            <a:r>
              <a:rPr lang="en-US" sz="1400" dirty="0"/>
              <a:t>, and MPI Java LRT-BSP CE. Run on 16 nodes as 24x1.</a:t>
            </a:r>
            <a:endParaRPr lang="en-US" sz="1400" dirty="0">
              <a:latin typeface="+mj-lt"/>
            </a:endParaRPr>
          </a:p>
        </p:txBody>
      </p:sp>
      <p:sp>
        <p:nvSpPr>
          <p:cNvPr id="38" name="Rectangle 37"/>
          <p:cNvSpPr/>
          <p:nvPr/>
        </p:nvSpPr>
        <p:spPr>
          <a:xfrm>
            <a:off x="16322" y="5981987"/>
            <a:ext cx="4867633" cy="738664"/>
          </a:xfrm>
          <a:prstGeom prst="rect">
            <a:avLst/>
          </a:prstGeom>
          <a:solidFill>
            <a:schemeClr val="bg1"/>
          </a:solidFill>
        </p:spPr>
        <p:txBody>
          <a:bodyPr wrap="square">
            <a:spAutoFit/>
          </a:bodyPr>
          <a:lstStyle/>
          <a:p>
            <a:r>
              <a:rPr lang="en-US" sz="1400" dirty="0"/>
              <a:t>K-Means total and compute times for 100k 2D points and1k,2k,4k,8k, and 16k centroids for Spark, Flink, and MPI Java LRT-BSP CE. Run on 1 node as 24x1.</a:t>
            </a:r>
            <a:endParaRPr lang="en-US" sz="1400" dirty="0">
              <a:latin typeface="+mj-lt"/>
            </a:endParaRPr>
          </a:p>
        </p:txBody>
      </p:sp>
      <p:sp>
        <p:nvSpPr>
          <p:cNvPr id="42" name="Rectangle 41"/>
          <p:cNvSpPr/>
          <p:nvPr/>
        </p:nvSpPr>
        <p:spPr>
          <a:xfrm>
            <a:off x="5087606" y="5800489"/>
            <a:ext cx="4138447" cy="954107"/>
          </a:xfrm>
          <a:prstGeom prst="rect">
            <a:avLst/>
          </a:prstGeom>
          <a:solidFill>
            <a:schemeClr val="bg1"/>
          </a:solidFill>
        </p:spPr>
        <p:txBody>
          <a:bodyPr wrap="square">
            <a:spAutoFit/>
          </a:bodyPr>
          <a:lstStyle/>
          <a:p>
            <a:r>
              <a:rPr lang="en-US" sz="1400" dirty="0"/>
              <a:t>K-Means total and compute times for 1 million 2D points and 1k,10,50k,100k, and 500k centroids for Spark, </a:t>
            </a:r>
            <a:r>
              <a:rPr lang="en-US" sz="1400" dirty="0" err="1"/>
              <a:t>Flink</a:t>
            </a:r>
            <a:r>
              <a:rPr lang="en-US" sz="1400" dirty="0"/>
              <a:t>, and MPI Java LRT-BSP CE. Run on 16 nodes as 24x1.</a:t>
            </a:r>
            <a:endParaRPr lang="en-US" sz="1400" dirty="0">
              <a:latin typeface="+mj-lt"/>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92233"/>
            <a:ext cx="4837459" cy="2675363"/>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0827" y="3351839"/>
            <a:ext cx="4375226" cy="2448650"/>
          </a:xfrm>
          <a:prstGeom prst="rect">
            <a:avLst/>
          </a:prstGeom>
        </p:spPr>
      </p:pic>
      <p:grpSp>
        <p:nvGrpSpPr>
          <p:cNvPr id="4" name="Group 3"/>
          <p:cNvGrpSpPr/>
          <p:nvPr/>
        </p:nvGrpSpPr>
        <p:grpSpPr>
          <a:xfrm>
            <a:off x="16322" y="660476"/>
            <a:ext cx="9053250" cy="2676374"/>
            <a:chOff x="16322" y="660476"/>
            <a:chExt cx="9053250" cy="2676374"/>
          </a:xfrm>
        </p:grpSpPr>
        <p:grpSp>
          <p:nvGrpSpPr>
            <p:cNvPr id="12" name="Canvas 4"/>
            <p:cNvGrpSpPr/>
            <p:nvPr/>
          </p:nvGrpSpPr>
          <p:grpSpPr>
            <a:xfrm>
              <a:off x="16322" y="660476"/>
              <a:ext cx="9053250" cy="2676374"/>
              <a:chOff x="0" y="0"/>
              <a:chExt cx="4777740" cy="1752600"/>
            </a:xfrm>
          </p:grpSpPr>
          <p:sp>
            <p:nvSpPr>
              <p:cNvPr id="13" name="Rectangle 12"/>
              <p:cNvSpPr/>
              <p:nvPr/>
            </p:nvSpPr>
            <p:spPr>
              <a:xfrm>
                <a:off x="0" y="0"/>
                <a:ext cx="4777740" cy="1752600"/>
              </a:xfrm>
              <a:prstGeom prst="rect">
                <a:avLst/>
              </a:prstGeom>
              <a:solidFill>
                <a:schemeClr val="bg1"/>
              </a:solidFill>
            </p:spPr>
          </p:sp>
          <p:sp>
            <p:nvSpPr>
              <p:cNvPr id="14" name="Hexagon 13"/>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Map (nearest centroid calculation)</a:t>
                </a:r>
                <a:endParaRPr lang="en-US" sz="1050" dirty="0">
                  <a:ea typeface="Calibri" panose="020F0502020204030204" pitchFamily="34" charset="0"/>
                  <a:cs typeface="Arial Unicode MS" panose="020B0604020202020204" pitchFamily="34" charset="-128"/>
                </a:endParaRPr>
              </a:p>
            </p:txBody>
          </p:sp>
          <p:sp>
            <p:nvSpPr>
              <p:cNvPr id="15" name="Hexagon 14"/>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Reduce (update centroids)</a:t>
                </a:r>
                <a:endParaRPr lang="en-US" sz="1050">
                  <a:ea typeface="Calibri" panose="020F0502020204030204" pitchFamily="34" charset="0"/>
                  <a:cs typeface="Arial Unicode MS" panose="020B0604020202020204" pitchFamily="34" charset="-128"/>
                </a:endParaRPr>
              </a:p>
            </p:txBody>
          </p:sp>
          <p:cxnSp>
            <p:nvCxnSpPr>
              <p:cNvPr id="16" name="Straight Arrow Connector 15"/>
              <p:cNvCxnSpPr>
                <a:stCxn id="14" idx="0"/>
                <a:endCxn id="15"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Curved Connector 16"/>
              <p:cNvCxnSpPr>
                <a:stCxn id="23" idx="2"/>
                <a:endCxn id="14"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&lt;Points&gt;</a:t>
                </a:r>
                <a:endParaRPr lang="en-US" sz="1050">
                  <a:ea typeface="Calibri" panose="020F0502020204030204" pitchFamily="34" charset="0"/>
                  <a:cs typeface="Arial Unicode MS" panose="020B0604020202020204" pitchFamily="34" charset="-128"/>
                </a:endParaRPr>
              </a:p>
            </p:txBody>
          </p:sp>
          <p:cxnSp>
            <p:nvCxnSpPr>
              <p:cNvPr id="19" name="Straight Arrow Connector 18"/>
              <p:cNvCxnSpPr>
                <a:stCxn id="18" idx="3"/>
                <a:endCxn id="14"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&lt;Initial Centroids&gt;</a:t>
                </a:r>
                <a:endParaRPr lang="en-US" sz="1050">
                  <a:ea typeface="Calibri" panose="020F0502020204030204" pitchFamily="34" charset="0"/>
                  <a:cs typeface="Arial Unicode MS" panose="020B0604020202020204" pitchFamily="34" charset="-128"/>
                </a:endParaRPr>
              </a:p>
            </p:txBody>
          </p:sp>
          <p:cxnSp>
            <p:nvCxnSpPr>
              <p:cNvPr id="21" name="Straight Arrow Connector 20"/>
              <p:cNvCxnSpPr>
                <a:stCxn id="20" idx="3"/>
                <a:endCxn id="14"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23" name="Rectangle 22"/>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Data Set &lt;Updated Centroids&gt;</a:t>
                </a:r>
                <a:endParaRPr lang="en-US" sz="1050" dirty="0">
                  <a:ea typeface="Calibri" panose="020F0502020204030204" pitchFamily="34" charset="0"/>
                  <a:cs typeface="Arial Unicode MS" panose="020B0604020202020204" pitchFamily="34" charset="-128"/>
                </a:endParaRPr>
              </a:p>
            </p:txBody>
          </p:sp>
          <p:cxnSp>
            <p:nvCxnSpPr>
              <p:cNvPr id="24" name="Straight Arrow Connector 23"/>
              <p:cNvCxnSpPr>
                <a:stCxn id="15" idx="0"/>
                <a:endCxn id="23"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7000"/>
                  </a:lnSpc>
                  <a:spcAft>
                    <a:spcPts val="600"/>
                  </a:spcAft>
                </a:pPr>
                <a:r>
                  <a:rPr lang="en-US" sz="1050">
                    <a:ea typeface="Calibri" panose="020F0502020204030204" pitchFamily="34" charset="0"/>
                    <a:cs typeface="Arial Unicode MS" panose="020B0604020202020204" pitchFamily="34" charset="-128"/>
                  </a:rPr>
                  <a:t>Broadcast</a:t>
                </a:r>
              </a:p>
            </p:txBody>
          </p:sp>
        </p:grpSp>
        <p:sp>
          <p:nvSpPr>
            <p:cNvPr id="3" name="TextBox 2"/>
            <p:cNvSpPr txBox="1"/>
            <p:nvPr/>
          </p:nvSpPr>
          <p:spPr>
            <a:xfrm>
              <a:off x="4414345" y="985130"/>
              <a:ext cx="1582484" cy="369332"/>
            </a:xfrm>
            <a:prstGeom prst="rect">
              <a:avLst/>
            </a:prstGeom>
            <a:noFill/>
          </p:spPr>
          <p:txBody>
            <a:bodyPr wrap="none" rtlCol="0">
              <a:spAutoFit/>
            </a:bodyPr>
            <a:lstStyle/>
            <a:p>
              <a:r>
                <a:rPr lang="en-US" dirty="0"/>
                <a:t>Flink </a:t>
              </a:r>
              <a:r>
                <a:rPr lang="en-US" dirty="0" err="1"/>
                <a:t>Kmeans</a:t>
              </a:r>
              <a:endParaRPr lang="en-US" dirty="0"/>
            </a:p>
          </p:txBody>
        </p:sp>
      </p:grpSp>
    </p:spTree>
    <p:extLst>
      <p:ext uri="{BB962C8B-B14F-4D97-AF65-F5344CB8AC3E}">
        <p14:creationId xmlns:p14="http://schemas.microsoft.com/office/powerpoint/2010/main" val="1260769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
            <a:ext cx="8382000" cy="611177"/>
          </a:xfrm>
        </p:spPr>
        <p:txBody>
          <a:bodyPr/>
          <a:lstStyle/>
          <a:p>
            <a:r>
              <a:rPr lang="en-US" dirty="0"/>
              <a:t>Flink Multi Dimensional Scaling  (MDS)</a:t>
            </a:r>
          </a:p>
        </p:txBody>
      </p:sp>
      <p:sp>
        <p:nvSpPr>
          <p:cNvPr id="3" name="Content Placeholder 2"/>
          <p:cNvSpPr>
            <a:spLocks noGrp="1"/>
          </p:cNvSpPr>
          <p:nvPr>
            <p:ph idx="1"/>
          </p:nvPr>
        </p:nvSpPr>
        <p:spPr>
          <a:xfrm>
            <a:off x="159699" y="638503"/>
            <a:ext cx="7886700" cy="3645095"/>
          </a:xfrm>
        </p:spPr>
        <p:txBody>
          <a:bodyPr>
            <a:noAutofit/>
          </a:bodyPr>
          <a:lstStyle/>
          <a:p>
            <a:r>
              <a:rPr lang="en-US" sz="1800" dirty="0"/>
              <a:t>Projects </a:t>
            </a:r>
            <a:r>
              <a:rPr lang="en-US" sz="1800" dirty="0" err="1"/>
              <a:t>NxN</a:t>
            </a:r>
            <a:r>
              <a:rPr lang="en-US" sz="1800" dirty="0"/>
              <a:t> distance matrix to </a:t>
            </a:r>
            <a:r>
              <a:rPr lang="en-US" sz="1800" dirty="0" err="1"/>
              <a:t>NxD</a:t>
            </a:r>
            <a:r>
              <a:rPr lang="en-US" sz="1800" dirty="0"/>
              <a:t> matrix where N is the number of points and D is the target dimension.</a:t>
            </a:r>
          </a:p>
          <a:p>
            <a:r>
              <a:rPr lang="en-US" sz="1800" dirty="0"/>
              <a:t>The input is two </a:t>
            </a:r>
            <a:r>
              <a:rPr lang="en-US" sz="1800" dirty="0" err="1"/>
              <a:t>NxN</a:t>
            </a:r>
            <a:r>
              <a:rPr lang="en-US" sz="1800" dirty="0"/>
              <a:t> matrices (Distance and Weight) and one </a:t>
            </a:r>
            <a:r>
              <a:rPr lang="en-US" sz="1800" dirty="0" err="1"/>
              <a:t>NxD</a:t>
            </a:r>
            <a:r>
              <a:rPr lang="en-US" sz="1800" dirty="0"/>
              <a:t> initial point file.</a:t>
            </a:r>
          </a:p>
          <a:p>
            <a:r>
              <a:rPr lang="en-US" sz="1800" dirty="0"/>
              <a:t>The </a:t>
            </a:r>
            <a:r>
              <a:rPr lang="en-US" sz="1800" dirty="0" err="1"/>
              <a:t>NxN</a:t>
            </a:r>
            <a:r>
              <a:rPr lang="en-US" sz="1800" dirty="0"/>
              <a:t> matrices are partitioned row wise</a:t>
            </a:r>
          </a:p>
          <a:p>
            <a:r>
              <a:rPr lang="en-US" sz="1800" dirty="0"/>
              <a:t>3 </a:t>
            </a:r>
            <a:r>
              <a:rPr lang="en-US" sz="1800" dirty="0" err="1"/>
              <a:t>NxD</a:t>
            </a:r>
            <a:r>
              <a:rPr lang="en-US" sz="1800" dirty="0"/>
              <a:t> matrices are used in the computations which are not partitioned.</a:t>
            </a:r>
          </a:p>
          <a:p>
            <a:r>
              <a:rPr lang="en-US" sz="1800" dirty="0"/>
              <a:t>For each operation on </a:t>
            </a:r>
            <a:r>
              <a:rPr lang="en-US" sz="1800" dirty="0" err="1"/>
              <a:t>NxN</a:t>
            </a:r>
            <a:r>
              <a:rPr lang="en-US" sz="1800" dirty="0"/>
              <a:t> matrices, one or more of </a:t>
            </a:r>
            <a:r>
              <a:rPr lang="en-US" sz="1800" dirty="0" err="1"/>
              <a:t>NxD</a:t>
            </a:r>
            <a:r>
              <a:rPr lang="en-US" sz="1800" dirty="0"/>
              <a:t> matrices are required. </a:t>
            </a:r>
          </a:p>
          <a:p>
            <a:r>
              <a:rPr lang="en-US" sz="1800" dirty="0"/>
              <a:t>All three iterations have dynamic stopping criteria. So loop unrolling is not possible.</a:t>
            </a:r>
          </a:p>
          <a:p>
            <a:r>
              <a:rPr lang="en-US" sz="1800" dirty="0"/>
              <a:t>Our algorithm uses deterministic annealing and has three nested loops called Temperature, Stress and CG (Conjugate Gradient) in that order.</a:t>
            </a:r>
          </a:p>
          <a:p>
            <a:endParaRPr lang="en-US" sz="1800" dirty="0"/>
          </a:p>
          <a:p>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6558" y="4362426"/>
            <a:ext cx="7662984" cy="2716803"/>
          </a:xfrm>
          <a:prstGeom prst="rect">
            <a:avLst/>
          </a:prstGeom>
        </p:spPr>
      </p:pic>
    </p:spTree>
    <p:extLst>
      <p:ext uri="{BB962C8B-B14F-4D97-AF65-F5344CB8AC3E}">
        <p14:creationId xmlns:p14="http://schemas.microsoft.com/office/powerpoint/2010/main" val="3930020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5172" cy="796159"/>
          </a:xfrm>
        </p:spPr>
        <p:txBody>
          <a:bodyPr/>
          <a:lstStyle/>
          <a:p>
            <a:pPr algn="ctr"/>
            <a:r>
              <a:rPr lang="en-US" dirty="0"/>
              <a:t>Flink vs MPI DA-MDS Performance</a:t>
            </a:r>
          </a:p>
        </p:txBody>
      </p:sp>
      <p:sp>
        <p:nvSpPr>
          <p:cNvPr id="5" name="Rectangle 4"/>
          <p:cNvSpPr/>
          <p:nvPr/>
        </p:nvSpPr>
        <p:spPr>
          <a:xfrm>
            <a:off x="-1" y="4211215"/>
            <a:ext cx="4532585" cy="1815882"/>
          </a:xfrm>
          <a:prstGeom prst="rect">
            <a:avLst/>
          </a:prstGeom>
          <a:ln w="28575">
            <a:solidFill>
              <a:schemeClr val="tx1"/>
            </a:solidFill>
          </a:ln>
        </p:spPr>
        <p:txBody>
          <a:bodyPr wrap="square">
            <a:spAutoFit/>
          </a:bodyPr>
          <a:lstStyle/>
          <a:p>
            <a:r>
              <a:rPr lang="en-US" sz="1400" dirty="0"/>
              <a:t>Total time of MPI Java and </a:t>
            </a:r>
            <a:r>
              <a:rPr lang="en-US" sz="1400" dirty="0" err="1"/>
              <a:t>Flink</a:t>
            </a:r>
            <a:r>
              <a:rPr lang="en-US" sz="1400" dirty="0"/>
              <a:t> MDS implementations for 96 and 192 parallel tasks with no of points ranging from 1000 to 32000. The graph also show the computation time. The total time includes computation time, communication overhead, data loading and framework overhead. In case of MPI there is no framework overhead. This test has 5 Temperature Loops, 2 Stress Loops and 16 CG Loops.</a:t>
            </a:r>
            <a:endParaRPr lang="en-US" sz="1400" dirty="0">
              <a:latin typeface="+mj-lt"/>
            </a:endParaRPr>
          </a:p>
        </p:txBody>
      </p:sp>
      <p:sp>
        <p:nvSpPr>
          <p:cNvPr id="10" name="Rectangle 9"/>
          <p:cNvSpPr/>
          <p:nvPr/>
        </p:nvSpPr>
        <p:spPr>
          <a:xfrm>
            <a:off x="4532586" y="4211215"/>
            <a:ext cx="4611414" cy="1815882"/>
          </a:xfrm>
          <a:prstGeom prst="rect">
            <a:avLst/>
          </a:prstGeom>
          <a:ln w="28575">
            <a:solidFill>
              <a:schemeClr val="tx1"/>
            </a:solidFill>
          </a:ln>
        </p:spPr>
        <p:txBody>
          <a:bodyPr wrap="square">
            <a:spAutoFit/>
          </a:bodyPr>
          <a:lstStyle/>
          <a:p>
            <a:r>
              <a:rPr lang="en-US" sz="1400" dirty="0"/>
              <a:t>Total time of MPI Java and </a:t>
            </a:r>
            <a:r>
              <a:rPr lang="en-US" sz="1400" dirty="0" err="1"/>
              <a:t>Flink</a:t>
            </a:r>
            <a:r>
              <a:rPr lang="en-US" sz="1400" dirty="0"/>
              <a:t> MDS implementations for 96 and 192 parallel tasks with no of points ranging from 1000 to 32000. The graph also show the computation time. The total time includes computation time, communication overhead, data loading and framework overhead. In case of MPI there is no framework overhead. This test has 1 Temperature Loop, 1 Stress Loop and 32 CG Loops.</a:t>
            </a:r>
          </a:p>
        </p:txBody>
      </p:sp>
      <p:sp>
        <p:nvSpPr>
          <p:cNvPr id="3" name="Date Placeholder 2"/>
          <p:cNvSpPr>
            <a:spLocks noGrp="1"/>
          </p:cNvSpPr>
          <p:nvPr>
            <p:ph type="dt" sz="half" idx="2"/>
          </p:nvPr>
        </p:nvSpPr>
        <p:spPr/>
        <p:txBody>
          <a:bodyPr/>
          <a:lstStyle/>
          <a:p>
            <a:fld id="{D97AC202-F6F5-4D2C-B635-C6411425447B}" type="datetime1">
              <a:rPr lang="en-US" smtClean="0"/>
              <a:t>11/19/2016</a:t>
            </a:fld>
            <a:endParaRPr lang="en-US"/>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graphicFrame>
        <p:nvGraphicFramePr>
          <p:cNvPr id="13" name="Chart 12"/>
          <p:cNvGraphicFramePr>
            <a:graphicFrameLocks/>
          </p:cNvGraphicFramePr>
          <p:nvPr>
            <p:extLst>
              <p:ext uri="{D42A27DB-BD31-4B8C-83A1-F6EECF244321}">
                <p14:modId xmlns:p14="http://schemas.microsoft.com/office/powerpoint/2010/main" val="1234316733"/>
              </p:ext>
            </p:extLst>
          </p:nvPr>
        </p:nvGraphicFramePr>
        <p:xfrm>
          <a:off x="4558165" y="909021"/>
          <a:ext cx="4585835" cy="3269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589359622"/>
              </p:ext>
            </p:extLst>
          </p:nvPr>
        </p:nvGraphicFramePr>
        <p:xfrm>
          <a:off x="-1" y="599504"/>
          <a:ext cx="4679418" cy="3548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518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a:t>HPC-ABDS</a:t>
            </a:r>
            <a:br>
              <a:rPr lang="en-US" sz="3600" b="1" dirty="0"/>
            </a:br>
            <a:r>
              <a:rPr lang="en-US" sz="3600" dirty="0"/>
              <a:t>High Performance Computing Enhanced Big Data Apache Stack</a:t>
            </a:r>
            <a:r>
              <a:rPr lang="en-US" sz="3600" b="1" dirty="0"/>
              <a:t> </a:t>
            </a:r>
            <a:br>
              <a:rPr lang="en-US" sz="3600" b="1" dirty="0"/>
            </a:br>
            <a:r>
              <a:rPr lang="en-US" sz="3600" b="1" dirty="0" err="1"/>
              <a:t>DataFlow</a:t>
            </a:r>
            <a:r>
              <a:rPr lang="en-US" sz="3600" b="1" dirty="0"/>
              <a:t> and In-place Runtime</a:t>
            </a:r>
            <a:br>
              <a:rPr lang="en-US" sz="3600" b="1" dirty="0"/>
            </a:br>
            <a:br>
              <a:rPr lang="en-US" sz="3600" dirty="0"/>
            </a:br>
            <a:endParaRPr lang="en-US" sz="3600" b="1" dirty="0"/>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CA3545-7607-474F-87E1-2AA20B6024BB}" type="datetime1">
              <a:rPr kumimoji="0" lang="en-US" sz="1800" b="0" i="0" u="none" strike="noStrike" kern="0" cap="none" spc="0" normalizeH="0" baseline="0" noProof="0" smtClean="0">
                <a:ln>
                  <a:noFill/>
                </a:ln>
                <a:solidFill>
                  <a:sysClr val="windowText" lastClr="000000"/>
                </a:solidFill>
                <a:effectLst/>
                <a:uLnTx/>
                <a:uFillTx/>
              </a:rPr>
              <a:t>11/19/2016</a:t>
            </a:fld>
            <a:endParaRPr kumimoji="0" lang="en-US"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3209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52559"/>
          </a:xfrm>
        </p:spPr>
        <p:txBody>
          <a:bodyPr/>
          <a:lstStyle/>
          <a:p>
            <a:pPr algn="ctr"/>
            <a:r>
              <a:rPr lang="en-US" sz="3200" dirty="0"/>
              <a:t>Flink MDS Dataflow Graph for MDS inner loop</a:t>
            </a:r>
          </a:p>
        </p:txBody>
      </p:sp>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055" t="7789" r="50492" b="4412"/>
          <a:stretch/>
        </p:blipFill>
        <p:spPr>
          <a:xfrm>
            <a:off x="0" y="724087"/>
            <a:ext cx="9159423" cy="6069175"/>
          </a:xfrm>
          <a:prstGeom prst="rect">
            <a:avLst/>
          </a:prstGeom>
        </p:spPr>
      </p:pic>
    </p:spTree>
    <p:extLst>
      <p:ext uri="{BB962C8B-B14F-4D97-AF65-F5344CB8AC3E}">
        <p14:creationId xmlns:p14="http://schemas.microsoft.com/office/powerpoint/2010/main" val="2890834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5367" y="12551"/>
            <a:ext cx="8382000" cy="673249"/>
          </a:xfrm>
        </p:spPr>
        <p:txBody>
          <a:bodyPr/>
          <a:lstStyle/>
          <a:p>
            <a:pPr algn="ctr"/>
            <a:r>
              <a:rPr lang="en-US" dirty="0"/>
              <a:t>HPC-ABDS Parallel Computing </a:t>
            </a:r>
          </a:p>
        </p:txBody>
      </p:sp>
      <p:sp>
        <p:nvSpPr>
          <p:cNvPr id="3" name="Content Placeholder 2"/>
          <p:cNvSpPr>
            <a:spLocks noGrp="1"/>
          </p:cNvSpPr>
          <p:nvPr>
            <p:ph idx="1"/>
          </p:nvPr>
        </p:nvSpPr>
        <p:spPr>
          <a:xfrm>
            <a:off x="-83809" y="685800"/>
            <a:ext cx="9120352" cy="5541335"/>
          </a:xfrm>
        </p:spPr>
        <p:txBody>
          <a:bodyPr/>
          <a:lstStyle/>
          <a:p>
            <a:r>
              <a:rPr lang="en-US" sz="1800" b="1" dirty="0"/>
              <a:t>MPI</a:t>
            </a:r>
            <a:r>
              <a:rPr lang="en-US" sz="1800" dirty="0"/>
              <a:t> designed for fine grain case and typical of parallel computing used in large scale simulations</a:t>
            </a:r>
          </a:p>
          <a:p>
            <a:pPr lvl="1"/>
            <a:r>
              <a:rPr lang="en-US" sz="1800" b="1" dirty="0"/>
              <a:t>Only change in model parameters </a:t>
            </a:r>
            <a:r>
              <a:rPr lang="en-US" sz="1800" dirty="0"/>
              <a:t>are transmitted</a:t>
            </a:r>
          </a:p>
          <a:p>
            <a:pPr lvl="1"/>
            <a:r>
              <a:rPr lang="en-US" sz="1800" b="1" dirty="0"/>
              <a:t>In-place </a:t>
            </a:r>
            <a:r>
              <a:rPr lang="en-US" sz="1800" dirty="0"/>
              <a:t>implementation</a:t>
            </a:r>
          </a:p>
          <a:p>
            <a:pPr lvl="1"/>
            <a:r>
              <a:rPr lang="en-US" sz="1800" dirty="0"/>
              <a:t>Synchronization important as parallel computing</a:t>
            </a:r>
          </a:p>
          <a:p>
            <a:r>
              <a:rPr lang="en-US" sz="1800" b="1" dirty="0"/>
              <a:t>Dataflow</a:t>
            </a:r>
            <a:r>
              <a:rPr lang="en-US" sz="1800" dirty="0"/>
              <a:t> typical of distributed or Grid computing workflow paradigms</a:t>
            </a:r>
          </a:p>
          <a:p>
            <a:pPr lvl="1"/>
            <a:r>
              <a:rPr lang="en-US" sz="1800" dirty="0"/>
              <a:t>Data sometimes and model parameters certainly transmitted </a:t>
            </a:r>
          </a:p>
          <a:p>
            <a:pPr lvl="1"/>
            <a:r>
              <a:rPr lang="en-US" sz="1800" dirty="0"/>
              <a:t>If used in workflow, large amount of computing and no synchronization constraints</a:t>
            </a:r>
          </a:p>
          <a:p>
            <a:pPr lvl="1"/>
            <a:r>
              <a:rPr lang="en-US" sz="1800" dirty="0"/>
              <a:t>Caching in iterative MapReduce avoids data communication and in fact systems like </a:t>
            </a:r>
            <a:r>
              <a:rPr lang="en-US" sz="1800" dirty="0" err="1"/>
              <a:t>TensorFlow</a:t>
            </a:r>
            <a:r>
              <a:rPr lang="en-US" sz="1800" dirty="0"/>
              <a:t>, Spark or Flink are called dataflow but often implement </a:t>
            </a:r>
            <a:r>
              <a:rPr lang="en-US" sz="1800" b="1" dirty="0"/>
              <a:t>“model-parameter” flow</a:t>
            </a:r>
          </a:p>
          <a:p>
            <a:r>
              <a:rPr lang="en-US" sz="1800" b="1" dirty="0"/>
              <a:t>Inefficient</a:t>
            </a:r>
            <a:r>
              <a:rPr lang="en-US" sz="1800" dirty="0"/>
              <a:t> to use </a:t>
            </a:r>
            <a:r>
              <a:rPr lang="en-US" sz="1800" b="1" dirty="0"/>
              <a:t>same runtime mechanism </a:t>
            </a:r>
            <a:r>
              <a:rPr lang="en-US" sz="1800" dirty="0"/>
              <a:t>independent of characteristics</a:t>
            </a:r>
          </a:p>
          <a:p>
            <a:pPr lvl="1"/>
            <a:r>
              <a:rPr lang="en-US" sz="1800" dirty="0"/>
              <a:t>Use </a:t>
            </a:r>
            <a:r>
              <a:rPr lang="en-US" sz="1800" b="1" dirty="0"/>
              <a:t>In-Place </a:t>
            </a:r>
            <a:r>
              <a:rPr lang="en-US" sz="1800" dirty="0"/>
              <a:t>implementations for parallel computing with high overhead and Flow for flexible low overhead cases</a:t>
            </a:r>
          </a:p>
          <a:p>
            <a:r>
              <a:rPr lang="en-US" sz="1800" b="1" dirty="0"/>
              <a:t>HPC-ABDS</a:t>
            </a:r>
            <a:r>
              <a:rPr lang="en-US" sz="1800" dirty="0"/>
              <a:t> plan is to keep current user interfaces (say to Spark Flink Hadoop Storm Heron) and </a:t>
            </a:r>
            <a:r>
              <a:rPr lang="en-US" sz="1800" b="1" dirty="0"/>
              <a:t>transparently use HPC </a:t>
            </a:r>
            <a:r>
              <a:rPr lang="en-US" sz="1800" dirty="0"/>
              <a:t>to improve </a:t>
            </a:r>
            <a:r>
              <a:rPr lang="en-US" sz="1800" b="1" dirty="0"/>
              <a:t>performance</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6D31079-8D31-4AC2-9D34-3DAFA4E7612D}" type="datetime1">
              <a:rPr kumimoji="0" lang="en-US" sz="1800" b="0" i="0" u="none" strike="noStrike" kern="0" cap="none" spc="0" normalizeH="0" baseline="0" noProof="0" smtClean="0">
                <a:ln>
                  <a:noFill/>
                </a:ln>
                <a:solidFill>
                  <a:srgbClr val="000000">
                    <a:tint val="75000"/>
                  </a:srgbClr>
                </a:solidFill>
                <a:effectLst/>
                <a:uLnTx/>
                <a:uFillTx/>
              </a:rPr>
              <a:t>11/19/2016</a:t>
            </a:fld>
            <a:endParaRPr kumimoji="0" lang="en-US" sz="1800" b="0" i="0" u="none" strike="noStrike" kern="0" cap="none" spc="0" normalizeH="0" baseline="0" noProof="0">
              <a:ln>
                <a:noFill/>
              </a:ln>
              <a:solidFill>
                <a:srgbClr val="000000">
                  <a:tint val="75000"/>
                </a:srgbClr>
              </a:solidFill>
              <a:effectLst/>
              <a:uLnTx/>
              <a:uFillTx/>
            </a:endParaRPr>
          </a:p>
        </p:txBody>
      </p:sp>
    </p:spTree>
    <p:extLst>
      <p:ext uri="{BB962C8B-B14F-4D97-AF65-F5344CB8AC3E}">
        <p14:creationId xmlns:p14="http://schemas.microsoft.com/office/powerpoint/2010/main" val="2483186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80713" cy="914400"/>
          </a:xfrm>
        </p:spPr>
        <p:txBody>
          <a:bodyPr/>
          <a:lstStyle/>
          <a:p>
            <a:pPr algn="ctr"/>
            <a:r>
              <a:rPr lang="en-US" dirty="0"/>
              <a:t>Harp (Hadoop Plugin) brings HPC to ABDS </a:t>
            </a:r>
          </a:p>
        </p:txBody>
      </p:sp>
      <p:sp>
        <p:nvSpPr>
          <p:cNvPr id="3" name="Content Placeholder 2"/>
          <p:cNvSpPr>
            <a:spLocks noGrp="1"/>
          </p:cNvSpPr>
          <p:nvPr>
            <p:ph idx="1"/>
          </p:nvPr>
        </p:nvSpPr>
        <p:spPr>
          <a:xfrm>
            <a:off x="23471" y="533400"/>
            <a:ext cx="9144000" cy="1905000"/>
          </a:xfrm>
        </p:spPr>
        <p:txBody>
          <a:bodyPr/>
          <a:lstStyle/>
          <a:p>
            <a:r>
              <a:rPr lang="en-US" b="1" dirty="0"/>
              <a:t>Basic Harp: Iterative HPC communication; scientific data abstractions</a:t>
            </a:r>
          </a:p>
          <a:p>
            <a:r>
              <a:rPr lang="en-US" dirty="0"/>
              <a:t>Careful support of distributed data AND distributed model</a:t>
            </a:r>
          </a:p>
          <a:p>
            <a:r>
              <a:rPr lang="en-US" dirty="0"/>
              <a:t>Avoids parameter server approach but distributes model over worker nodes and supports collective communication to bring global model to each node</a:t>
            </a:r>
          </a:p>
          <a:p>
            <a:r>
              <a:rPr lang="en-US" dirty="0"/>
              <a:t>Applied first to Latent Dirichlet Allocation LDA with large model and data</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prstClr val="black"/>
              </a:solidFill>
              <a:effectLst/>
              <a:uLnTx/>
              <a:uFillTx/>
            </a:endParaRPr>
          </a:p>
        </p:txBody>
      </p:sp>
      <p:sp>
        <p:nvSpPr>
          <p:cNvPr id="4" name="Date Placeholder 3"/>
          <p:cNvSpPr>
            <a:spLocks noGrp="1"/>
          </p:cNvSpPr>
          <p:nvPr>
            <p:ph type="dt" sz="half" idx="2"/>
          </p:nvPr>
        </p:nvSpPr>
        <p:spPr>
          <a:xfrm>
            <a:off x="5791200" y="622073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FF3CC94-F228-4EE5-9C2D-9E45E9E300D4}" type="datetime1">
              <a:rPr kumimoji="0" lang="en-US" sz="1800" b="0" i="0" u="none" strike="noStrike" kern="0" cap="none" spc="0" normalizeH="0" baseline="0" noProof="0" smtClean="0">
                <a:ln>
                  <a:noFill/>
                </a:ln>
                <a:solidFill>
                  <a:srgbClr val="000000">
                    <a:tint val="75000"/>
                  </a:srgbClr>
                </a:solidFill>
                <a:effectLst/>
                <a:uLnTx/>
                <a:uFillTx/>
              </a:rPr>
              <a:t>11/19/2016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9" name="Group 8"/>
          <p:cNvGrpSpPr/>
          <p:nvPr/>
        </p:nvGrpSpPr>
        <p:grpSpPr>
          <a:xfrm>
            <a:off x="152400" y="2686313"/>
            <a:ext cx="8918770" cy="3031342"/>
            <a:chOff x="152400" y="2686313"/>
            <a:chExt cx="8918770" cy="3031342"/>
          </a:xfrm>
        </p:grpSpPr>
        <p:grpSp>
          <p:nvGrpSpPr>
            <p:cNvPr id="10" name="Group 9"/>
            <p:cNvGrpSpPr/>
            <p:nvPr/>
          </p:nvGrpSpPr>
          <p:grpSpPr>
            <a:xfrm>
              <a:off x="152400" y="2686313"/>
              <a:ext cx="5464147" cy="3031342"/>
              <a:chOff x="619450" y="2618515"/>
              <a:chExt cx="5207216" cy="2548397"/>
            </a:xfrm>
          </p:grpSpPr>
          <p:sp>
            <p:nvSpPr>
              <p:cNvPr id="17" name="Rounded Rectangle 16"/>
              <p:cNvSpPr/>
              <p:nvPr/>
            </p:nvSpPr>
            <p:spPr>
              <a:xfrm>
                <a:off x="619450" y="3878661"/>
                <a:ext cx="2296904" cy="482803"/>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Shuffle</a:t>
                </a:r>
              </a:p>
            </p:txBody>
          </p:sp>
          <p:grpSp>
            <p:nvGrpSpPr>
              <p:cNvPr id="18" name="Group 17"/>
              <p:cNvGrpSpPr/>
              <p:nvPr/>
            </p:nvGrpSpPr>
            <p:grpSpPr>
              <a:xfrm>
                <a:off x="3325523" y="3184456"/>
                <a:ext cx="2501143" cy="1558993"/>
                <a:chOff x="7121236" y="2211758"/>
                <a:chExt cx="4525819" cy="2166276"/>
              </a:xfrm>
            </p:grpSpPr>
            <p:sp>
              <p:nvSpPr>
                <p:cNvPr id="29" name="Rounded Rectangle 28"/>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0" name="Rounded Rectangle 29"/>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1" name="Rounded Rectangle 30"/>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2" name="Rounded Rectangle 31"/>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33" name="Straight Connector 32"/>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34" name="Rounded Rectangle 33"/>
                <p:cNvSpPr/>
                <p:nvPr/>
              </p:nvSpPr>
              <p:spPr>
                <a:xfrm>
                  <a:off x="7121236" y="3477892"/>
                  <a:ext cx="4525819" cy="457578"/>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Collective Communication</a:t>
                  </a:r>
                </a:p>
              </p:txBody>
            </p:sp>
          </p:grpSp>
          <p:sp>
            <p:nvSpPr>
              <p:cNvPr id="19" name="Rounded Rectangle 18"/>
              <p:cNvSpPr/>
              <p:nvPr/>
            </p:nvSpPr>
            <p:spPr>
              <a:xfrm>
                <a:off x="845356"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0" name="Rounded Rectangle 19"/>
              <p:cNvSpPr/>
              <p:nvPr/>
            </p:nvSpPr>
            <p:spPr>
              <a:xfrm>
                <a:off x="1274123" y="3006000"/>
                <a:ext cx="209689" cy="94382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1" name="Rounded Rectangle 20"/>
              <p:cNvSpPr/>
              <p:nvPr/>
            </p:nvSpPr>
            <p:spPr>
              <a:xfrm>
                <a:off x="1702889"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2" name="Rounded Rectangle 21"/>
              <p:cNvSpPr/>
              <p:nvPr/>
            </p:nvSpPr>
            <p:spPr>
              <a:xfrm>
                <a:off x="2486875"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23" name="Straight Connector 22"/>
              <p:cNvCxnSpPr/>
              <p:nvPr/>
            </p:nvCxnSpPr>
            <p:spPr>
              <a:xfrm>
                <a:off x="2025104" y="3486841"/>
                <a:ext cx="390072" cy="0"/>
              </a:xfrm>
              <a:prstGeom prst="line">
                <a:avLst/>
              </a:prstGeom>
              <a:noFill/>
              <a:ln w="50800" cap="rnd" cmpd="sng" algn="ctr">
                <a:solidFill>
                  <a:srgbClr val="5B9BD5"/>
                </a:solidFill>
                <a:prstDash val="sysDot"/>
                <a:round/>
              </a:ln>
              <a:effectLst/>
            </p:spPr>
          </p:cxnSp>
          <p:sp>
            <p:nvSpPr>
              <p:cNvPr id="24" name="Rounded Rectangle 23"/>
              <p:cNvSpPr/>
              <p:nvPr/>
            </p:nvSpPr>
            <p:spPr>
              <a:xfrm>
                <a:off x="1361468"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5" name="Rounded Rectangle 24"/>
              <p:cNvSpPr/>
              <p:nvPr/>
            </p:nvSpPr>
            <p:spPr>
              <a:xfrm>
                <a:off x="2063514"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6" name="Right Arrow 25"/>
              <p:cNvSpPr/>
              <p:nvPr/>
            </p:nvSpPr>
            <p:spPr>
              <a:xfrm>
                <a:off x="2947163" y="3953854"/>
                <a:ext cx="368801" cy="271536"/>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27" name="TextBox 26"/>
              <p:cNvSpPr txBox="1"/>
              <p:nvPr/>
            </p:nvSpPr>
            <p:spPr>
              <a:xfrm>
                <a:off x="3279801" y="2618515"/>
                <a:ext cx="2428589"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MapCollective</a:t>
                </a:r>
                <a:r>
                  <a:rPr kumimoji="0" lang="en-US" sz="1600" b="0" i="0" u="none" strike="noStrike" kern="0" cap="none" spc="0" normalizeH="0" baseline="0" noProof="0" dirty="0">
                    <a:ln>
                      <a:noFill/>
                    </a:ln>
                    <a:solidFill>
                      <a:prstClr val="black"/>
                    </a:solidFill>
                    <a:effectLst/>
                    <a:uLnTx/>
                    <a:uFillTx/>
                  </a:rPr>
                  <a:t>  Model</a:t>
                </a:r>
              </a:p>
            </p:txBody>
          </p:sp>
          <p:sp>
            <p:nvSpPr>
              <p:cNvPr id="28" name="TextBox 27"/>
              <p:cNvSpPr txBox="1"/>
              <p:nvPr/>
            </p:nvSpPr>
            <p:spPr>
              <a:xfrm>
                <a:off x="822607" y="2621650"/>
                <a:ext cx="1970251"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MapReduce</a:t>
                </a:r>
                <a:r>
                  <a:rPr kumimoji="0" lang="en-US" sz="1600" b="0" i="0" u="none" strike="noStrike" kern="0" cap="none" spc="0" normalizeH="0" baseline="0" noProof="0" dirty="0">
                    <a:ln>
                      <a:noFill/>
                    </a:ln>
                    <a:solidFill>
                      <a:prstClr val="black"/>
                    </a:solidFill>
                    <a:effectLst/>
                    <a:uLnTx/>
                    <a:uFillTx/>
                  </a:rPr>
                  <a:t>  Model</a:t>
                </a:r>
              </a:p>
            </p:txBody>
          </p:sp>
        </p:grpSp>
        <p:grpSp>
          <p:nvGrpSpPr>
            <p:cNvPr id="11" name="Group 10"/>
            <p:cNvGrpSpPr/>
            <p:nvPr/>
          </p:nvGrpSpPr>
          <p:grpSpPr>
            <a:xfrm>
              <a:off x="5771714" y="2686313"/>
              <a:ext cx="3299456" cy="2800087"/>
              <a:chOff x="4311196" y="1747347"/>
              <a:chExt cx="6044188" cy="4592122"/>
            </a:xfrm>
          </p:grpSpPr>
          <p:sp>
            <p:nvSpPr>
              <p:cNvPr id="12" name="Rectangle 11"/>
              <p:cNvSpPr/>
              <p:nvPr/>
            </p:nvSpPr>
            <p:spPr>
              <a:xfrm>
                <a:off x="4311196" y="5178056"/>
                <a:ext cx="6044188" cy="116141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YARN</a:t>
                </a:r>
              </a:p>
            </p:txBody>
          </p:sp>
          <p:sp>
            <p:nvSpPr>
              <p:cNvPr id="13" name="L-Shape 12"/>
              <p:cNvSpPr/>
              <p:nvPr/>
            </p:nvSpPr>
            <p:spPr>
              <a:xfrm>
                <a:off x="4311196" y="3454399"/>
                <a:ext cx="6044184" cy="1563233"/>
              </a:xfrm>
              <a:prstGeom prst="corner">
                <a:avLst>
                  <a:gd name="adj1" fmla="val 38508"/>
                  <a:gd name="adj2" fmla="val 175135"/>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V2</a:t>
                </a:r>
              </a:p>
            </p:txBody>
          </p:sp>
          <p:sp>
            <p:nvSpPr>
              <p:cNvPr id="14" name="Rectangle 13"/>
              <p:cNvSpPr/>
              <p:nvPr/>
            </p:nvSpPr>
            <p:spPr>
              <a:xfrm>
                <a:off x="7031345" y="3454399"/>
                <a:ext cx="3324039" cy="922218"/>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Harp</a:t>
                </a:r>
              </a:p>
            </p:txBody>
          </p:sp>
          <p:sp>
            <p:nvSpPr>
              <p:cNvPr id="15" name="Rectangle 14"/>
              <p:cNvSpPr/>
              <p:nvPr/>
            </p:nvSpPr>
            <p:spPr>
              <a:xfrm>
                <a:off x="4311196" y="1747347"/>
                <a:ext cx="2607918" cy="1707052"/>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sp>
            <p:nvSpPr>
              <p:cNvPr id="16" name="Rectangle 15"/>
              <p:cNvSpPr/>
              <p:nvPr/>
            </p:nvSpPr>
            <p:spPr>
              <a:xfrm>
                <a:off x="7031344" y="1751863"/>
                <a:ext cx="3324039" cy="1611161"/>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MapCollective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grpSp>
      </p:grpSp>
    </p:spTree>
    <p:extLst>
      <p:ext uri="{BB962C8B-B14F-4D97-AF65-F5344CB8AC3E}">
        <p14:creationId xmlns:p14="http://schemas.microsoft.com/office/powerpoint/2010/main" val="613072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3904" y="99816"/>
            <a:ext cx="4526280" cy="3685001"/>
            <a:chOff x="-2062186" y="1069879"/>
            <a:chExt cx="4526280" cy="3685001"/>
          </a:xfrm>
        </p:grpSpPr>
        <p:pic>
          <p:nvPicPr>
            <p:cNvPr id="6" name="Picture 5"/>
            <p:cNvPicPr>
              <a:picLocks noChangeAspect="1"/>
            </p:cNvPicPr>
            <p:nvPr/>
          </p:nvPicPr>
          <p:blipFill rotWithShape="1">
            <a:blip r:embed="rId2"/>
            <a:srcRect l="13496" t="15143" r="6905" b="47187"/>
            <a:stretch/>
          </p:blipFill>
          <p:spPr>
            <a:xfrm>
              <a:off x="-2062186" y="1069879"/>
              <a:ext cx="4526280" cy="3685001"/>
            </a:xfrm>
            <a:prstGeom prst="rect">
              <a:avLst/>
            </a:prstGeom>
          </p:spPr>
        </p:pic>
        <p:sp>
          <p:nvSpPr>
            <p:cNvPr id="12" name="TextBox 11"/>
            <p:cNvSpPr txBox="1"/>
            <p:nvPr/>
          </p:nvSpPr>
          <p:spPr>
            <a:xfrm>
              <a:off x="-566822" y="1374679"/>
              <a:ext cx="1133644"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Clueweb</a:t>
              </a:r>
              <a:endParaRPr kumimoji="0" lang="en-US" sz="1800" b="1" i="0" u="none" strike="noStrike" kern="0" cap="none" spc="0" normalizeH="0" baseline="0" noProof="0" dirty="0">
                <a:ln>
                  <a:noFill/>
                </a:ln>
                <a:solidFill>
                  <a:sysClr val="windowText" lastClr="000000"/>
                </a:solidFill>
                <a:effectLst/>
                <a:uLnTx/>
                <a:uFillTx/>
              </a:endParaRPr>
            </a:p>
          </p:txBody>
        </p:sp>
      </p:gr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429496729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1CDF2E3-3BD1-4861-AA19-00566B208B53}" type="datetime1">
              <a:rPr kumimoji="0" lang="en-US" sz="1800" b="0" i="0" u="none" strike="noStrike" kern="0" cap="none" spc="0" normalizeH="0" baseline="0" noProof="0" smtClean="0">
                <a:ln>
                  <a:noFill/>
                </a:ln>
                <a:solidFill>
                  <a:srgbClr val="000000">
                    <a:tint val="75000"/>
                  </a:srgbClr>
                </a:solidFill>
                <a:effectLst/>
                <a:uLnTx/>
                <a:uFillTx/>
              </a:rPr>
              <a:t>11/19/2016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7" name="Group 16"/>
          <p:cNvGrpSpPr/>
          <p:nvPr/>
        </p:nvGrpSpPr>
        <p:grpSpPr>
          <a:xfrm>
            <a:off x="4719364" y="3486807"/>
            <a:ext cx="4423955" cy="3422468"/>
            <a:chOff x="4032068" y="1733006"/>
            <a:chExt cx="4423955" cy="3422468"/>
          </a:xfrm>
        </p:grpSpPr>
        <p:pic>
          <p:nvPicPr>
            <p:cNvPr id="7" name="Picture 6"/>
            <p:cNvPicPr>
              <a:picLocks noChangeAspect="1"/>
            </p:cNvPicPr>
            <p:nvPr/>
          </p:nvPicPr>
          <p:blipFill rotWithShape="1">
            <a:blip r:embed="rId3"/>
            <a:srcRect l="13926" t="27816" r="6518" b="12446"/>
            <a:stretch/>
          </p:blipFill>
          <p:spPr>
            <a:xfrm>
              <a:off x="4032068" y="1733006"/>
              <a:ext cx="4423955" cy="3422468"/>
            </a:xfrm>
            <a:prstGeom prst="rect">
              <a:avLst/>
            </a:prstGeom>
          </p:spPr>
        </p:pic>
        <p:sp>
          <p:nvSpPr>
            <p:cNvPr id="9" name="TextBox 8"/>
            <p:cNvSpPr txBox="1"/>
            <p:nvPr/>
          </p:nvSpPr>
          <p:spPr>
            <a:xfrm>
              <a:off x="5354058" y="1902059"/>
              <a:ext cx="889987"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enwiki</a:t>
              </a:r>
              <a:endParaRPr kumimoji="0" lang="en-US" sz="1800" b="1" i="0" u="none" strike="noStrike" kern="0" cap="none" spc="0" normalizeH="0" baseline="0" noProof="0" dirty="0">
                <a:ln>
                  <a:noFill/>
                </a:ln>
                <a:solidFill>
                  <a:sysClr val="windowText" lastClr="000000"/>
                </a:solidFill>
                <a:effectLst/>
                <a:uLnTx/>
                <a:uFillTx/>
              </a:endParaRPr>
            </a:p>
          </p:txBody>
        </p:sp>
      </p:grpSp>
      <p:grpSp>
        <p:nvGrpSpPr>
          <p:cNvPr id="16" name="Group 15"/>
          <p:cNvGrpSpPr/>
          <p:nvPr/>
        </p:nvGrpSpPr>
        <p:grpSpPr>
          <a:xfrm>
            <a:off x="-23904" y="3600017"/>
            <a:ext cx="4467497" cy="3309258"/>
            <a:chOff x="2050293" y="692330"/>
            <a:chExt cx="4467497" cy="3309258"/>
          </a:xfrm>
        </p:grpSpPr>
        <p:pic>
          <p:nvPicPr>
            <p:cNvPr id="8" name="Picture 7"/>
            <p:cNvPicPr>
              <a:picLocks noChangeAspect="1"/>
            </p:cNvPicPr>
            <p:nvPr/>
          </p:nvPicPr>
          <p:blipFill rotWithShape="1">
            <a:blip r:embed="rId4"/>
            <a:srcRect l="6004" t="55585" r="8718" b="9178"/>
            <a:stretch/>
          </p:blipFill>
          <p:spPr>
            <a:xfrm>
              <a:off x="2050293" y="692330"/>
              <a:ext cx="4467497" cy="3309258"/>
            </a:xfrm>
            <a:prstGeom prst="rect">
              <a:avLst/>
            </a:prstGeom>
          </p:spPr>
        </p:pic>
        <p:sp>
          <p:nvSpPr>
            <p:cNvPr id="10" name="TextBox 9"/>
            <p:cNvSpPr txBox="1"/>
            <p:nvPr/>
          </p:nvSpPr>
          <p:spPr>
            <a:xfrm>
              <a:off x="4795001" y="1825671"/>
              <a:ext cx="1056700"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Bi-gram</a:t>
              </a:r>
            </a:p>
          </p:txBody>
        </p:sp>
      </p:grpSp>
      <p:grpSp>
        <p:nvGrpSpPr>
          <p:cNvPr id="15" name="Group 14"/>
          <p:cNvGrpSpPr/>
          <p:nvPr/>
        </p:nvGrpSpPr>
        <p:grpSpPr>
          <a:xfrm>
            <a:off x="4726379" y="173201"/>
            <a:ext cx="4417621" cy="3472995"/>
            <a:chOff x="-2886782" y="4270188"/>
            <a:chExt cx="4417621" cy="3472995"/>
          </a:xfrm>
        </p:grpSpPr>
        <p:pic>
          <p:nvPicPr>
            <p:cNvPr id="14" name="Picture 13"/>
            <p:cNvPicPr>
              <a:picLocks noChangeAspect="1"/>
            </p:cNvPicPr>
            <p:nvPr/>
          </p:nvPicPr>
          <p:blipFill rotWithShape="1">
            <a:blip r:embed="rId4"/>
            <a:srcRect l="6708" t="13686" r="8966" b="49335"/>
            <a:stretch/>
          </p:blipFill>
          <p:spPr>
            <a:xfrm>
              <a:off x="-2886782" y="4270188"/>
              <a:ext cx="4417621" cy="3472995"/>
            </a:xfrm>
            <a:prstGeom prst="rect">
              <a:avLst/>
            </a:prstGeom>
          </p:spPr>
        </p:pic>
        <p:sp>
          <p:nvSpPr>
            <p:cNvPr id="11" name="TextBox 10"/>
            <p:cNvSpPr txBox="1"/>
            <p:nvPr/>
          </p:nvSpPr>
          <p:spPr>
            <a:xfrm>
              <a:off x="-465480" y="5118599"/>
              <a:ext cx="1133644"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Clueweb</a:t>
              </a:r>
              <a:endParaRPr kumimoji="0" lang="en-US" sz="1800" b="1" i="0" u="none" strike="noStrike" kern="0" cap="none" spc="0" normalizeH="0" baseline="0" noProof="0" dirty="0">
                <a:ln>
                  <a:noFill/>
                </a:ln>
                <a:solidFill>
                  <a:sysClr val="windowText" lastClr="000000"/>
                </a:solidFill>
                <a:effectLst/>
                <a:uLnTx/>
                <a:uFillTx/>
              </a:endParaRPr>
            </a:p>
          </p:txBody>
        </p:sp>
      </p:grpSp>
      <p:sp>
        <p:nvSpPr>
          <p:cNvPr id="18" name="TextBox 17"/>
          <p:cNvSpPr txBox="1"/>
          <p:nvPr/>
        </p:nvSpPr>
        <p:spPr>
          <a:xfrm>
            <a:off x="-23904" y="-15130"/>
            <a:ext cx="8109912"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Latent Dirichlet Allocation on 100 Haswell nodes: </a:t>
            </a:r>
            <a:r>
              <a:rPr kumimoji="0" lang="en-US" sz="1800" b="1" i="0" u="none" strike="noStrike" kern="0" cap="none" spc="0" normalizeH="0" baseline="0" noProof="0" dirty="0">
                <a:ln>
                  <a:noFill/>
                </a:ln>
                <a:solidFill>
                  <a:srgbClr val="FF0000"/>
                </a:solidFill>
                <a:effectLst/>
                <a:uLnTx/>
                <a:uFillTx/>
              </a:rPr>
              <a:t>red is Harp (</a:t>
            </a:r>
            <a:r>
              <a:rPr kumimoji="0" lang="en-US" sz="1800" b="1" i="0" u="none" strike="noStrike" kern="0" cap="none" spc="0" normalizeH="0" baseline="0" noProof="0" dirty="0" err="1">
                <a:ln>
                  <a:noFill/>
                </a:ln>
                <a:solidFill>
                  <a:srgbClr val="FF0000"/>
                </a:solidFill>
                <a:effectLst/>
                <a:uLnTx/>
                <a:uFillTx/>
              </a:rPr>
              <a:t>lgs</a:t>
            </a:r>
            <a:r>
              <a:rPr kumimoji="0" lang="en-US" sz="1800" b="1" i="0" u="none" strike="noStrike" kern="0" cap="none" spc="0" normalizeH="0" baseline="0" noProof="0" dirty="0">
                <a:ln>
                  <a:noFill/>
                </a:ln>
                <a:solidFill>
                  <a:srgbClr val="FF0000"/>
                </a:solidFill>
                <a:effectLst/>
                <a:uLnTx/>
                <a:uFillTx/>
              </a:rPr>
              <a:t> and </a:t>
            </a:r>
            <a:r>
              <a:rPr kumimoji="0" lang="en-US" sz="1800" b="1" i="0" u="none" strike="noStrike" kern="0" cap="none" spc="0" normalizeH="0" baseline="0" noProof="0" dirty="0" err="1">
                <a:ln>
                  <a:noFill/>
                </a:ln>
                <a:solidFill>
                  <a:srgbClr val="FF0000"/>
                </a:solidFill>
                <a:effectLst/>
                <a:uLnTx/>
                <a:uFillTx/>
              </a:rPr>
              <a:t>rtt</a:t>
            </a:r>
            <a:r>
              <a:rPr kumimoji="0" lang="en-US" sz="1800" b="1" i="0" u="none" strike="noStrike" kern="0" cap="none" spc="0" normalizeH="0" baseline="0" noProof="0" dirty="0">
                <a:ln>
                  <a:noFill/>
                </a:ln>
                <a:solidFill>
                  <a:srgbClr val="FF0000"/>
                </a:solidFill>
                <a:effectLst/>
                <a:uLnTx/>
                <a:uFillTx/>
              </a:rPr>
              <a:t>)</a:t>
            </a:r>
          </a:p>
        </p:txBody>
      </p:sp>
    </p:spTree>
    <p:extLst>
      <p:ext uri="{BB962C8B-B14F-4D97-AF65-F5344CB8AC3E}">
        <p14:creationId xmlns:p14="http://schemas.microsoft.com/office/powerpoint/2010/main" val="3339498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0"/>
            <a:ext cx="9067799" cy="1143000"/>
          </a:xfrm>
          <a:solidFill>
            <a:schemeClr val="bg1"/>
          </a:solidFill>
        </p:spPr>
        <p:txBody>
          <a:bodyPr/>
          <a:lstStyle/>
          <a:p>
            <a:r>
              <a:rPr lang="en-US" dirty="0"/>
              <a:t>Improvement of Storm (Heron) using HPC communication algorithms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prstClr val="black"/>
              </a:solidFill>
              <a:effectLst/>
              <a:uLnTx/>
              <a:uFillTx/>
            </a:endParaRPr>
          </a:p>
        </p:txBody>
      </p:sp>
      <p:sp>
        <p:nvSpPr>
          <p:cNvPr id="4" name="Date Placeholder 3"/>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08A95C5-C9A9-488B-89F6-586F51EFF3E6}" type="datetime1">
              <a:rPr kumimoji="0" lang="en-US" sz="1800" b="0" i="0" u="none" strike="noStrike" kern="0" cap="none" spc="0" normalizeH="0" baseline="0" noProof="0" smtClean="0">
                <a:ln>
                  <a:noFill/>
                </a:ln>
                <a:solidFill>
                  <a:srgbClr val="000000">
                    <a:tint val="75000"/>
                  </a:srgbClr>
                </a:solidFill>
                <a:effectLst/>
                <a:uLnTx/>
                <a:uFillTx/>
              </a:rPr>
              <a:t>11/19/2016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4" name="Group 13"/>
          <p:cNvGrpSpPr/>
          <p:nvPr/>
        </p:nvGrpSpPr>
        <p:grpSpPr>
          <a:xfrm>
            <a:off x="217712" y="1716545"/>
            <a:ext cx="8106230" cy="5141455"/>
            <a:chOff x="217712" y="1716545"/>
            <a:chExt cx="8106230" cy="5141455"/>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667" r="5832" b="5027"/>
            <a:stretch/>
          </p:blipFill>
          <p:spPr>
            <a:xfrm>
              <a:off x="217712" y="1716545"/>
              <a:ext cx="8106230" cy="5141455"/>
            </a:xfrm>
            <a:prstGeom prst="rect">
              <a:avLst/>
            </a:prstGeom>
          </p:spPr>
        </p:pic>
        <p:sp>
          <p:nvSpPr>
            <p:cNvPr id="9" name="TextBox 8"/>
            <p:cNvSpPr txBox="1"/>
            <p:nvPr/>
          </p:nvSpPr>
          <p:spPr>
            <a:xfrm>
              <a:off x="1272533" y="2286563"/>
              <a:ext cx="214276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Original Time</a:t>
              </a:r>
            </a:p>
          </p:txBody>
        </p:sp>
        <p:sp>
          <p:nvSpPr>
            <p:cNvPr id="10" name="TextBox 9"/>
            <p:cNvSpPr txBox="1"/>
            <p:nvPr/>
          </p:nvSpPr>
          <p:spPr>
            <a:xfrm>
              <a:off x="5618231" y="2286564"/>
              <a:ext cx="225093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Speedup Ring</a:t>
              </a:r>
            </a:p>
          </p:txBody>
        </p:sp>
        <p:sp>
          <p:nvSpPr>
            <p:cNvPr id="11" name="TextBox 10"/>
            <p:cNvSpPr txBox="1"/>
            <p:nvPr/>
          </p:nvSpPr>
          <p:spPr>
            <a:xfrm>
              <a:off x="5163458" y="6124191"/>
              <a:ext cx="220188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Speedup Tree</a:t>
              </a:r>
            </a:p>
          </p:txBody>
        </p:sp>
        <p:sp>
          <p:nvSpPr>
            <p:cNvPr id="12" name="TextBox 11"/>
            <p:cNvSpPr txBox="1"/>
            <p:nvPr/>
          </p:nvSpPr>
          <p:spPr>
            <a:xfrm>
              <a:off x="970347" y="6065018"/>
              <a:ext cx="252665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Speedup Binary</a:t>
              </a:r>
            </a:p>
          </p:txBody>
        </p:sp>
      </p:grpSp>
      <p:sp>
        <p:nvSpPr>
          <p:cNvPr id="8" name="Rectangle 7"/>
          <p:cNvSpPr/>
          <p:nvPr/>
        </p:nvSpPr>
        <p:spPr>
          <a:xfrm>
            <a:off x="2" y="1146136"/>
            <a:ext cx="9143998" cy="830997"/>
          </a:xfrm>
          <a:prstGeom prst="rect">
            <a:avLst/>
          </a:prstGeom>
          <a:solidFill>
            <a:schemeClr val="bg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Latency of binary tree, flat tree and bi-directional ring implementations compared to serial implementation. Different lines show varying # of parallel tasks with either TCP communications and shared memory communications(SHM).</a:t>
            </a:r>
          </a:p>
        </p:txBody>
      </p:sp>
    </p:spTree>
    <p:extLst>
      <p:ext uri="{BB962C8B-B14F-4D97-AF65-F5344CB8AC3E}">
        <p14:creationId xmlns:p14="http://schemas.microsoft.com/office/powerpoint/2010/main" val="3358619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0"/>
            <a:ext cx="8382000" cy="919942"/>
          </a:xfrm>
        </p:spPr>
        <p:txBody>
          <a:bodyPr/>
          <a:lstStyle/>
          <a:p>
            <a:pPr algn="ctr"/>
            <a:r>
              <a:rPr lang="en-US" dirty="0"/>
              <a:t>Next Steps in HPC-ABDS</a:t>
            </a:r>
          </a:p>
        </p:txBody>
      </p:sp>
      <p:sp>
        <p:nvSpPr>
          <p:cNvPr id="3" name="Content Placeholder 2"/>
          <p:cNvSpPr>
            <a:spLocks noGrp="1"/>
          </p:cNvSpPr>
          <p:nvPr>
            <p:ph idx="1"/>
          </p:nvPr>
        </p:nvSpPr>
        <p:spPr>
          <a:xfrm>
            <a:off x="271915" y="919942"/>
            <a:ext cx="8380412" cy="4038600"/>
          </a:xfrm>
        </p:spPr>
        <p:txBody>
          <a:bodyPr/>
          <a:lstStyle/>
          <a:p>
            <a:r>
              <a:rPr lang="en-US" dirty="0"/>
              <a:t>Currently we are circumventing the dataflow  and adding HPC runtime to Apache systems (Storm, Hadoop, Flink, Heron)</a:t>
            </a:r>
          </a:p>
          <a:p>
            <a:r>
              <a:rPr lang="en-US" dirty="0"/>
              <a:t>We can aim  exploit better Apache capabilities and additionally</a:t>
            </a:r>
          </a:p>
          <a:p>
            <a:pPr marL="914400" lvl="1" indent="-457200">
              <a:buFont typeface="+mj-lt"/>
              <a:buAutoNum type="arabicParenR"/>
            </a:pPr>
            <a:r>
              <a:rPr lang="en-US" dirty="0"/>
              <a:t>Allow more careful data specification such as separating "model parameters" (variable) from "data“ (fixed)</a:t>
            </a:r>
          </a:p>
          <a:p>
            <a:pPr marL="914400" lvl="1" indent="-457200">
              <a:buFont typeface="+mj-lt"/>
              <a:buAutoNum type="arabicParenR"/>
            </a:pPr>
            <a:r>
              <a:rPr lang="en-US" dirty="0"/>
              <a:t>Allowing richer (less automatic) dataflow and data placement operations. In particular allow equivalent of HPF DECOMPOSITION directive to align decompositions </a:t>
            </a:r>
          </a:p>
          <a:p>
            <a:pPr marL="914400" lvl="1" indent="-457200">
              <a:buFont typeface="+mj-lt"/>
              <a:buAutoNum type="arabicParenR"/>
            </a:pPr>
            <a:r>
              <a:rPr lang="en-US" dirty="0"/>
              <a:t>Implement HPC dataflow runtime "in-place" to implement "classic parallel computing" and higher performance dataflow</a:t>
            </a:r>
          </a:p>
          <a:p>
            <a:pPr marL="514350" indent="-457200"/>
            <a:r>
              <a:rPr lang="en-US" dirty="0"/>
              <a:t>This is all as modifications to Apache source</a:t>
            </a:r>
          </a:p>
          <a:p>
            <a:pPr marL="514350" indent="-457200"/>
            <a:r>
              <a:rPr lang="en-US" dirty="0"/>
              <a:t>We should be certain to be less ambitious than HPF and not spend 5 years making an inadequate compiler</a:t>
            </a:r>
          </a:p>
          <a:p>
            <a:pPr marL="514350" indent="-457200"/>
            <a:r>
              <a:rPr lang="en-US" dirty="0"/>
              <a:t>Resultant system will support parallel computing and orchestration (workflow), batch and streaming.</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25</a:t>
            </a:fld>
            <a:endParaRPr lang="en-US" dirty="0">
              <a:solidFill>
                <a:prstClr val="black"/>
              </a:solidFill>
            </a:endParaRPr>
          </a:p>
        </p:txBody>
      </p:sp>
      <p:sp>
        <p:nvSpPr>
          <p:cNvPr id="5" name="Date Placeholder 4"/>
          <p:cNvSpPr>
            <a:spLocks noGrp="1"/>
          </p:cNvSpPr>
          <p:nvPr>
            <p:ph type="dt" sz="half" idx="2"/>
          </p:nvPr>
        </p:nvSpPr>
        <p:spPr/>
        <p:txBody>
          <a:bodyPr/>
          <a:lstStyle/>
          <a:p>
            <a:fld id="{AD6DC56B-9FE5-474E-B1CE-5C5A7C7FE108}" type="datetime1">
              <a:rPr lang="en-US" smtClean="0"/>
              <a:t>11/19/2016</a:t>
            </a:fld>
            <a:endParaRPr lang="en-US"/>
          </a:p>
        </p:txBody>
      </p:sp>
    </p:spTree>
    <p:extLst>
      <p:ext uri="{BB962C8B-B14F-4D97-AF65-F5344CB8AC3E}">
        <p14:creationId xmlns:p14="http://schemas.microsoft.com/office/powerpoint/2010/main" val="1897227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5637" y="216131"/>
            <a:ext cx="8382000" cy="548640"/>
          </a:xfrm>
        </p:spPr>
        <p:txBody>
          <a:bodyPr/>
          <a:lstStyle/>
          <a:p>
            <a:pPr algn="ctr"/>
            <a:r>
              <a:rPr lang="en-US" dirty="0"/>
              <a:t>Application Requirements</a:t>
            </a:r>
          </a:p>
        </p:txBody>
      </p:sp>
      <p:sp>
        <p:nvSpPr>
          <p:cNvPr id="7" name="Content Placeholder 6"/>
          <p:cNvSpPr>
            <a:spLocks noGrp="1"/>
          </p:cNvSpPr>
          <p:nvPr>
            <p:ph idx="1"/>
          </p:nvPr>
        </p:nvSpPr>
        <p:spPr>
          <a:xfrm>
            <a:off x="0" y="1076543"/>
            <a:ext cx="9143999" cy="4785241"/>
          </a:xfrm>
        </p:spPr>
        <p:txBody>
          <a:bodyPr/>
          <a:lstStyle/>
          <a:p>
            <a:r>
              <a:rPr lang="en-US" sz="2400" dirty="0"/>
              <a:t>It would be good to understand which applications fit</a:t>
            </a:r>
          </a:p>
          <a:p>
            <a:pPr marL="914400" lvl="1" indent="-457200">
              <a:buFont typeface="+mj-lt"/>
              <a:buAutoNum type="alphaLcParenR"/>
            </a:pPr>
            <a:r>
              <a:rPr lang="en-US" sz="2400" dirty="0"/>
              <a:t>MapReduce</a:t>
            </a:r>
          </a:p>
          <a:p>
            <a:pPr marL="914400" lvl="1" indent="-457200">
              <a:buFont typeface="+mj-lt"/>
              <a:buAutoNum type="alphaLcParenR"/>
            </a:pPr>
            <a:r>
              <a:rPr lang="en-US" sz="2400" dirty="0"/>
              <a:t>Current Spark/Flink/Heron but not MapReduce</a:t>
            </a:r>
          </a:p>
          <a:p>
            <a:pPr marL="914400" lvl="1" indent="-457200">
              <a:buFont typeface="+mj-lt"/>
              <a:buAutoNum type="alphaLcParenR"/>
            </a:pPr>
            <a:r>
              <a:rPr lang="en-US" sz="2400" dirty="0"/>
              <a:t>HPC-ABDS (MPI) but not current Spark/Flink/Heron</a:t>
            </a:r>
          </a:p>
          <a:p>
            <a:pPr marL="0" indent="0">
              <a:buNone/>
            </a:pPr>
            <a:endParaRPr lang="en-US" sz="2400" dirty="0"/>
          </a:p>
          <a:p>
            <a:r>
              <a:rPr lang="en-US" sz="2400" dirty="0"/>
              <a:t>a) could be Database (Hive etc.), Data-lake and </a:t>
            </a:r>
          </a:p>
          <a:p>
            <a:r>
              <a:rPr lang="en-US" sz="2400" dirty="0"/>
              <a:t>b) is certainly Streaming  and Spark etc. outperform Hadoop on many big data applications</a:t>
            </a:r>
          </a:p>
          <a:p>
            <a:r>
              <a:rPr lang="en-US" sz="2400" dirty="0"/>
              <a:t>c) is Global Machine Learning (large scale and iterative like Deep learning, clustering, hidden factors, topic models) and graph problems</a:t>
            </a:r>
            <a:br>
              <a:rPr lang="en-US" sz="2400" dirty="0"/>
            </a:br>
            <a:endParaRPr lang="en-US" sz="2400" dirty="0"/>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26</a:t>
            </a:fld>
            <a:endParaRPr lang="en-US" dirty="0">
              <a:solidFill>
                <a:prstClr val="black"/>
              </a:solidFill>
            </a:endParaRPr>
          </a:p>
        </p:txBody>
      </p:sp>
      <p:sp>
        <p:nvSpPr>
          <p:cNvPr id="4" name="Date Placeholder 3"/>
          <p:cNvSpPr>
            <a:spLocks noGrp="1"/>
          </p:cNvSpPr>
          <p:nvPr>
            <p:ph type="dt" sz="half" idx="2"/>
          </p:nvPr>
        </p:nvSpPr>
        <p:spPr/>
        <p:txBody>
          <a:bodyPr/>
          <a:lstStyle/>
          <a:p>
            <a:fld id="{B691C2C7-E060-464D-955B-38BAEC7E5CCD}" type="datetime1">
              <a:rPr lang="en-US" smtClean="0">
                <a:solidFill>
                  <a:srgbClr val="000000">
                    <a:tint val="75000"/>
                  </a:srgbClr>
                </a:solidFill>
              </a:rPr>
              <a:t>11/19/2016</a:t>
            </a:fld>
            <a:endParaRPr lang="en-US">
              <a:solidFill>
                <a:srgbClr val="000000">
                  <a:tint val="75000"/>
                </a:srgbClr>
              </a:solidFill>
            </a:endParaRPr>
          </a:p>
        </p:txBody>
      </p:sp>
    </p:spTree>
    <p:extLst>
      <p:ext uri="{BB962C8B-B14F-4D97-AF65-F5344CB8AC3E}">
        <p14:creationId xmlns:p14="http://schemas.microsoft.com/office/powerpoint/2010/main" val="100700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8793"/>
            <a:ext cx="9144000" cy="947651"/>
          </a:xfrm>
        </p:spPr>
        <p:txBody>
          <a:bodyPr/>
          <a:lstStyle/>
          <a:p>
            <a:pPr algn="ctr"/>
            <a:r>
              <a:rPr lang="en-US" sz="3200" dirty="0"/>
              <a:t>Big Data and Parallel/Distributed  Computing</a:t>
            </a:r>
          </a:p>
        </p:txBody>
      </p:sp>
      <p:sp>
        <p:nvSpPr>
          <p:cNvPr id="7" name="Content Placeholder 6"/>
          <p:cNvSpPr>
            <a:spLocks noGrp="1"/>
          </p:cNvSpPr>
          <p:nvPr>
            <p:ph idx="1"/>
          </p:nvPr>
        </p:nvSpPr>
        <p:spPr>
          <a:xfrm>
            <a:off x="28503" y="710450"/>
            <a:ext cx="9086994" cy="4038600"/>
          </a:xfrm>
        </p:spPr>
        <p:txBody>
          <a:bodyPr/>
          <a:lstStyle/>
          <a:p>
            <a:r>
              <a:rPr lang="en-US" sz="2200" dirty="0"/>
              <a:t>In one beginning, MapReduce enables easy parallel database like operations and Hadoop provided wonderful open source implementation</a:t>
            </a:r>
          </a:p>
          <a:p>
            <a:r>
              <a:rPr lang="en-US" sz="2200" dirty="0"/>
              <a:t>Andrew Ng introduced “summation form” and showed much Machine Learning could be implemented in MapReduce (Mahout in Apache)</a:t>
            </a:r>
          </a:p>
          <a:p>
            <a:r>
              <a:rPr lang="en-US" sz="2200" dirty="0"/>
              <a:t>Then noted that iteration ran badly in Hadoop as used disks for communication; Hadoop choice gives great fault tolerance</a:t>
            </a:r>
          </a:p>
          <a:p>
            <a:r>
              <a:rPr lang="en-US" sz="2200" dirty="0"/>
              <a:t>This led to a slew of MapReduce improvements using either BSP SPMD (Twister, </a:t>
            </a:r>
            <a:r>
              <a:rPr lang="en-US" sz="2200" dirty="0" err="1"/>
              <a:t>Giraph</a:t>
            </a:r>
            <a:r>
              <a:rPr lang="en-US" sz="2200" dirty="0"/>
              <a:t>) or </a:t>
            </a:r>
          </a:p>
          <a:p>
            <a:r>
              <a:rPr lang="en-US" sz="2200" dirty="0"/>
              <a:t>Dataflow: Apache Storm, Spark, Flink, Heron …. and Dryad</a:t>
            </a:r>
          </a:p>
          <a:p>
            <a:r>
              <a:rPr lang="en-US" sz="2200" dirty="0"/>
              <a:t>Recently Google open sources  Google Cloud Dataflow as Apache Beam using Spark and Flink as runtime or proprietary Google Dataflow</a:t>
            </a:r>
          </a:p>
          <a:p>
            <a:pPr lvl="1"/>
            <a:r>
              <a:rPr lang="en-US" dirty="0"/>
              <a:t>Support </a:t>
            </a:r>
            <a:r>
              <a:rPr lang="en-US" b="1" dirty="0"/>
              <a:t>Batch</a:t>
            </a:r>
            <a:r>
              <a:rPr lang="en-US" dirty="0"/>
              <a:t> and </a:t>
            </a:r>
            <a:r>
              <a:rPr lang="en-US" b="1" dirty="0"/>
              <a:t>Streaming</a:t>
            </a:r>
          </a:p>
          <a:p>
            <a:endParaRPr lang="en-US" sz="2200" dirty="0"/>
          </a:p>
        </p:txBody>
      </p:sp>
      <p:sp>
        <p:nvSpPr>
          <p:cNvPr id="5" name="Slide Number Placeholder 4"/>
          <p:cNvSpPr>
            <a:spLocks noGrp="1"/>
          </p:cNvSpPr>
          <p:nvPr>
            <p:ph type="sldNum" sz="quarter" idx="12"/>
          </p:nvPr>
        </p:nvSpPr>
        <p:spPr/>
        <p:txBody>
          <a:bodyPr/>
          <a:lstStyle/>
          <a:p>
            <a:fld id="{29CB78FB-1415-9B4D-996E-11F146E2B0ED}" type="slidenum">
              <a:rPr lang="en-US" smtClean="0"/>
              <a:t>3</a:t>
            </a:fld>
            <a:endParaRPr lang="en-US"/>
          </a:p>
        </p:txBody>
      </p:sp>
      <p:sp>
        <p:nvSpPr>
          <p:cNvPr id="4" name="Date Placeholder 3"/>
          <p:cNvSpPr>
            <a:spLocks noGrp="1"/>
          </p:cNvSpPr>
          <p:nvPr>
            <p:ph type="dt" sz="half" idx="2"/>
          </p:nvPr>
        </p:nvSpPr>
        <p:spPr/>
        <p:txBody>
          <a:bodyPr/>
          <a:lstStyle/>
          <a:p>
            <a:fld id="{C615CF89-54F7-4535-A7CD-345E18528FB9}" type="datetime1">
              <a:rPr lang="en-US" smtClean="0"/>
              <a:t>11/19/2016</a:t>
            </a:fld>
            <a:endParaRPr lang="en-US"/>
          </a:p>
        </p:txBody>
      </p:sp>
    </p:spTree>
    <p:extLst>
      <p:ext uri="{BB962C8B-B14F-4D97-AF65-F5344CB8AC3E}">
        <p14:creationId xmlns:p14="http://schemas.microsoft.com/office/powerpoint/2010/main" val="319531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31"/>
            <a:ext cx="9144000" cy="654269"/>
          </a:xfrm>
        </p:spPr>
        <p:txBody>
          <a:bodyPr/>
          <a:lstStyle/>
          <a:p>
            <a:pPr algn="ctr"/>
            <a:r>
              <a:rPr lang="en-US" dirty="0"/>
              <a:t>HPC-ABDS Parallel Computing</a:t>
            </a:r>
          </a:p>
        </p:txBody>
      </p:sp>
      <p:sp>
        <p:nvSpPr>
          <p:cNvPr id="3" name="Content Placeholder 2"/>
          <p:cNvSpPr>
            <a:spLocks noGrp="1"/>
          </p:cNvSpPr>
          <p:nvPr>
            <p:ph idx="1"/>
          </p:nvPr>
        </p:nvSpPr>
        <p:spPr>
          <a:xfrm>
            <a:off x="0" y="533400"/>
            <a:ext cx="9183240" cy="5562600"/>
          </a:xfrm>
        </p:spPr>
        <p:txBody>
          <a:bodyPr/>
          <a:lstStyle/>
          <a:p>
            <a:r>
              <a:rPr lang="en-US" dirty="0"/>
              <a:t>Both simulations and data analytics use similar </a:t>
            </a:r>
            <a:r>
              <a:rPr lang="en-US" b="1" dirty="0"/>
              <a:t>parallel computing </a:t>
            </a:r>
            <a:r>
              <a:rPr lang="en-US" dirty="0"/>
              <a:t>ideas</a:t>
            </a:r>
          </a:p>
          <a:p>
            <a:r>
              <a:rPr lang="en-US" dirty="0"/>
              <a:t>Both do </a:t>
            </a:r>
            <a:r>
              <a:rPr lang="en-US" b="1" dirty="0"/>
              <a:t>decomposition</a:t>
            </a:r>
            <a:r>
              <a:rPr lang="en-US" dirty="0"/>
              <a:t> of both model and data</a:t>
            </a:r>
          </a:p>
          <a:p>
            <a:r>
              <a:rPr lang="en-US" dirty="0"/>
              <a:t>Both tend use </a:t>
            </a:r>
            <a:r>
              <a:rPr lang="en-US" b="1" dirty="0"/>
              <a:t>SPMD </a:t>
            </a:r>
            <a:r>
              <a:rPr lang="en-US" dirty="0"/>
              <a:t>and often use</a:t>
            </a:r>
            <a:r>
              <a:rPr lang="en-US" b="1" dirty="0"/>
              <a:t> BSP </a:t>
            </a:r>
            <a:r>
              <a:rPr lang="en-US" dirty="0"/>
              <a:t>Bulk Synchronous Processing</a:t>
            </a:r>
          </a:p>
          <a:p>
            <a:r>
              <a:rPr lang="en-US" dirty="0"/>
              <a:t>One has computing (called </a:t>
            </a:r>
            <a:r>
              <a:rPr lang="en-US" b="1" dirty="0"/>
              <a:t>maps</a:t>
            </a:r>
            <a:r>
              <a:rPr lang="en-US" dirty="0"/>
              <a:t> in big data terminology) and </a:t>
            </a:r>
            <a:r>
              <a:rPr lang="en-US" b="1" dirty="0"/>
              <a:t>communication/reduction</a:t>
            </a:r>
            <a:r>
              <a:rPr lang="en-US" dirty="0"/>
              <a:t> (more generally collective) </a:t>
            </a:r>
            <a:r>
              <a:rPr lang="en-US" b="1" dirty="0"/>
              <a:t>phases</a:t>
            </a:r>
          </a:p>
          <a:p>
            <a:r>
              <a:rPr lang="en-US" b="1" dirty="0"/>
              <a:t>Big data </a:t>
            </a:r>
            <a:r>
              <a:rPr lang="en-US" dirty="0"/>
              <a:t>thinks of problems as </a:t>
            </a:r>
            <a:r>
              <a:rPr lang="en-US" b="1" dirty="0"/>
              <a:t>multiple linked queries </a:t>
            </a:r>
            <a:r>
              <a:rPr lang="en-US" dirty="0"/>
              <a:t>even when queries are small and uses </a:t>
            </a:r>
            <a:r>
              <a:rPr lang="en-US" b="1" dirty="0"/>
              <a:t>dataflow </a:t>
            </a:r>
            <a:r>
              <a:rPr lang="en-US" dirty="0"/>
              <a:t>model</a:t>
            </a:r>
          </a:p>
          <a:p>
            <a:r>
              <a:rPr lang="en-US" b="1" dirty="0"/>
              <a:t>Simulation</a:t>
            </a:r>
            <a:r>
              <a:rPr lang="en-US" dirty="0"/>
              <a:t> uses dataflow for multiple linked applications but small steps such as iterations are done </a:t>
            </a:r>
            <a:r>
              <a:rPr lang="en-US" b="1" dirty="0"/>
              <a:t>in place</a:t>
            </a:r>
          </a:p>
          <a:p>
            <a:r>
              <a:rPr lang="en-US" b="1" dirty="0"/>
              <a:t>Reduction</a:t>
            </a:r>
            <a:r>
              <a:rPr lang="en-US" dirty="0"/>
              <a:t> in HPC (</a:t>
            </a:r>
            <a:r>
              <a:rPr lang="en-US" b="1" dirty="0" err="1"/>
              <a:t>MPIReduce</a:t>
            </a:r>
            <a:r>
              <a:rPr lang="en-US" dirty="0"/>
              <a:t>) done as optimized tree or pipelined communication between same processes that did computing</a:t>
            </a:r>
          </a:p>
          <a:p>
            <a:r>
              <a:rPr lang="en-US" b="1" dirty="0"/>
              <a:t>Reduction</a:t>
            </a:r>
            <a:r>
              <a:rPr lang="en-US" dirty="0"/>
              <a:t> in Hadoop or </a:t>
            </a:r>
            <a:r>
              <a:rPr lang="en-US" dirty="0" err="1"/>
              <a:t>Flink</a:t>
            </a:r>
            <a:r>
              <a:rPr lang="en-US" dirty="0"/>
              <a:t> done as separate map and reduce processes using dataflow</a:t>
            </a:r>
          </a:p>
          <a:p>
            <a:pPr lvl="1"/>
            <a:r>
              <a:rPr lang="en-US" dirty="0"/>
              <a:t>This leads to 2 forms (</a:t>
            </a:r>
            <a:r>
              <a:rPr lang="en-US" b="1" dirty="0"/>
              <a:t>In-Place</a:t>
            </a:r>
            <a:r>
              <a:rPr lang="en-US" dirty="0"/>
              <a:t> and </a:t>
            </a:r>
            <a:r>
              <a:rPr lang="en-US" b="1" dirty="0"/>
              <a:t>Flow</a:t>
            </a:r>
            <a:r>
              <a:rPr lang="en-US" dirty="0"/>
              <a:t>) of runtime discussed later</a:t>
            </a:r>
          </a:p>
          <a:p>
            <a:r>
              <a:rPr lang="en-US" dirty="0"/>
              <a:t>Interesting </a:t>
            </a:r>
            <a:r>
              <a:rPr lang="en-US" b="1" dirty="0"/>
              <a:t>Fault Tolerance </a:t>
            </a:r>
            <a:r>
              <a:rPr lang="en-US" dirty="0"/>
              <a:t>issues highlighted by Hadoop-MPI comparisons – not discussed here!</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66241DF-5CD1-47BE-B6AF-29B65A8224CE}" type="datetime1">
              <a:rPr kumimoji="0" lang="en-US" sz="1800" b="0" i="0" u="none" strike="noStrike" kern="0" cap="none" spc="0" normalizeH="0" baseline="0" noProof="0" smtClean="0">
                <a:ln>
                  <a:noFill/>
                </a:ln>
                <a:solidFill>
                  <a:srgbClr val="000000">
                    <a:tint val="75000"/>
                  </a:srgbClr>
                </a:solidFill>
                <a:effectLst/>
                <a:uLnTx/>
                <a:uFillTx/>
              </a:rPr>
              <a:t>11/19/2016</a:t>
            </a:fld>
            <a:endParaRPr kumimoji="0" lang="en-US" sz="1800" b="0" i="0" u="none" strike="noStrike" kern="0" cap="none" spc="0" normalizeH="0" baseline="0" noProof="0">
              <a:ln>
                <a:noFill/>
              </a:ln>
              <a:solidFill>
                <a:srgbClr val="000000">
                  <a:tint val="75000"/>
                </a:srgbClr>
              </a:solidFill>
              <a:effectLst/>
              <a:uLnTx/>
              <a:uFillTx/>
            </a:endParaRPr>
          </a:p>
        </p:txBody>
      </p:sp>
    </p:spTree>
    <p:extLst>
      <p:ext uri="{BB962C8B-B14F-4D97-AF65-F5344CB8AC3E}">
        <p14:creationId xmlns:p14="http://schemas.microsoft.com/office/powerpoint/2010/main" val="360366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412"/>
            <a:ext cx="9143999" cy="724889"/>
          </a:xfrm>
        </p:spPr>
        <p:txBody>
          <a:bodyPr/>
          <a:lstStyle/>
          <a:p>
            <a:pPr algn="ctr"/>
            <a:r>
              <a:rPr lang="en-US" sz="3000" dirty="0"/>
              <a:t>Java MPI performance is good if you work hard</a:t>
            </a:r>
            <a:br>
              <a:rPr lang="en-US" sz="2800" dirty="0"/>
            </a:br>
            <a:r>
              <a:rPr lang="en-US" sz="2000" b="0" dirty="0"/>
              <a:t>128 24 core Haswell nodes on SPIDAL 200K DA-MDS Code</a:t>
            </a:r>
            <a:br>
              <a:rPr lang="en-US" sz="2000" b="0" dirty="0"/>
            </a:br>
            <a:br>
              <a:rPr lang="en-US" sz="2000" b="0" dirty="0"/>
            </a:br>
            <a:r>
              <a:rPr lang="en-US" sz="2000" b="0" dirty="0"/>
              <a:t>Communication dominated by MPI </a:t>
            </a:r>
            <a:r>
              <a:rPr lang="en-US" sz="2000" dirty="0"/>
              <a:t>Collective performance</a:t>
            </a:r>
            <a:endParaRPr lang="en-US" sz="28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C64876-DDAD-4C19-966D-C725C3174EA4}" type="datetime1">
              <a:rPr kumimoji="0" lang="en-US" sz="1800" b="0" i="0" u="none" strike="noStrike" kern="0" cap="none" spc="0" normalizeH="0" baseline="0" noProof="0" smtClean="0">
                <a:ln>
                  <a:noFill/>
                </a:ln>
                <a:solidFill>
                  <a:srgbClr val="000000">
                    <a:tint val="75000"/>
                  </a:srgbClr>
                </a:solidFill>
                <a:effectLst/>
                <a:uLnTx/>
                <a:uFillTx/>
              </a:rPr>
              <a:t>11/19/2016</a:t>
            </a:fld>
            <a:endParaRPr kumimoji="0" lang="en-US" sz="1800" b="0" i="0" u="none" strike="noStrike" kern="0" cap="none" spc="0" normalizeH="0" baseline="0" noProof="0">
              <a:ln>
                <a:noFill/>
              </a:ln>
              <a:solidFill>
                <a:srgbClr val="000000">
                  <a:tint val="75000"/>
                </a:srgbClr>
              </a:solidFill>
              <a:effectLst/>
              <a:uLnTx/>
              <a:uFillTx/>
            </a:endParaRPr>
          </a:p>
        </p:txBody>
      </p:sp>
      <p:grpSp>
        <p:nvGrpSpPr>
          <p:cNvPr id="16" name="Group 15"/>
          <p:cNvGrpSpPr/>
          <p:nvPr/>
        </p:nvGrpSpPr>
        <p:grpSpPr>
          <a:xfrm>
            <a:off x="146519" y="1442854"/>
            <a:ext cx="8850962" cy="5415146"/>
            <a:chOff x="-2181254" y="2434253"/>
            <a:chExt cx="8850962" cy="5415146"/>
          </a:xfrm>
        </p:grpSpPr>
        <p:grpSp>
          <p:nvGrpSpPr>
            <p:cNvPr id="7" name="Group 6"/>
            <p:cNvGrpSpPr/>
            <p:nvPr/>
          </p:nvGrpSpPr>
          <p:grpSpPr>
            <a:xfrm>
              <a:off x="-2181254" y="2434253"/>
              <a:ext cx="8850962" cy="5415146"/>
              <a:chOff x="83731" y="887578"/>
              <a:chExt cx="8850962" cy="5415146"/>
            </a:xfrm>
          </p:grpSpPr>
          <p:pic>
            <p:nvPicPr>
              <p:cNvPr id="1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731" y="887578"/>
                <a:ext cx="8850962" cy="541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126180" y="4058227"/>
                <a:ext cx="2338369"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48A59"/>
                    </a:solidFill>
                    <a:effectLst/>
                    <a:uLnTx/>
                    <a:uFillTx/>
                  </a:rPr>
                  <a:t>Best FJ Threads</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intra node;</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MPI inter node</a:t>
                </a:r>
              </a:p>
            </p:txBody>
          </p:sp>
          <p:sp>
            <p:nvSpPr>
              <p:cNvPr id="14" name="TextBox 13"/>
              <p:cNvSpPr txBox="1"/>
              <p:nvPr/>
            </p:nvSpPr>
            <p:spPr>
              <a:xfrm>
                <a:off x="6924859" y="2100928"/>
                <a:ext cx="1847071" cy="646331"/>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66FF33"/>
                    </a:solidFill>
                    <a:effectLst/>
                    <a:uLnTx/>
                    <a:uFillTx/>
                  </a:rPr>
                  <a:t>Best MPI; inter and intra node</a:t>
                </a:r>
              </a:p>
            </p:txBody>
          </p:sp>
          <p:sp>
            <p:nvSpPr>
              <p:cNvPr id="15" name="TextBox 14"/>
              <p:cNvSpPr txBox="1"/>
              <p:nvPr/>
            </p:nvSpPr>
            <p:spPr>
              <a:xfrm>
                <a:off x="6899459" y="3286051"/>
                <a:ext cx="1565090" cy="738664"/>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33CC"/>
                    </a:solidFill>
                    <a:effectLst/>
                    <a:uLnTx/>
                    <a:uFillTx/>
                  </a:rPr>
                  <a:t>MPI; inter/intra node; Java not optimized</a:t>
                </a:r>
              </a:p>
            </p:txBody>
          </p:sp>
        </p:grpSp>
        <p:sp>
          <p:nvSpPr>
            <p:cNvPr id="6" name="TextBox 5"/>
            <p:cNvSpPr txBox="1"/>
            <p:nvPr/>
          </p:nvSpPr>
          <p:spPr>
            <a:xfrm>
              <a:off x="2895374" y="2551100"/>
              <a:ext cx="3310640" cy="646331"/>
            </a:xfrm>
            <a:prstGeom prst="rect">
              <a:avLst/>
            </a:prstGeom>
            <a:solidFill>
              <a:schemeClr val="bg1"/>
            </a:solidFill>
          </p:spPr>
          <p:txBody>
            <a:bodyPr wrap="square" rtlCol="0">
              <a:spAutoFit/>
            </a:bodyPr>
            <a:lstStyle/>
            <a:p>
              <a:r>
                <a:rPr lang="en-US" sz="1800" dirty="0"/>
                <a:t>Speedup compared to 1 process per node on 48 nodes</a:t>
              </a:r>
            </a:p>
          </p:txBody>
        </p:sp>
      </p:grpSp>
    </p:spTree>
    <p:extLst>
      <p:ext uri="{BB962C8B-B14F-4D97-AF65-F5344CB8AC3E}">
        <p14:creationId xmlns:p14="http://schemas.microsoft.com/office/powerpoint/2010/main" val="273575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930"/>
            <a:ext cx="8382000" cy="612692"/>
          </a:xfrm>
        </p:spPr>
        <p:txBody>
          <a:bodyPr/>
          <a:lstStyle/>
          <a:p>
            <a:pPr algn="ctr"/>
            <a:r>
              <a:rPr lang="en-US" dirty="0">
                <a:solidFill>
                  <a:srgbClr val="0083E6"/>
                </a:solidFill>
              </a:rPr>
              <a:t>Java</a:t>
            </a:r>
            <a:r>
              <a:rPr lang="en-US" dirty="0"/>
              <a:t> </a:t>
            </a:r>
            <a:r>
              <a:rPr lang="en-US" dirty="0">
                <a:solidFill>
                  <a:schemeClr val="tx1"/>
                </a:solidFill>
              </a:rPr>
              <a:t>versus</a:t>
            </a:r>
            <a:r>
              <a:rPr lang="en-US" dirty="0"/>
              <a:t> </a:t>
            </a:r>
            <a:r>
              <a:rPr lang="en-US" dirty="0">
                <a:solidFill>
                  <a:srgbClr val="7030A0"/>
                </a:solidFill>
              </a:rPr>
              <a:t>C</a:t>
            </a:r>
            <a:r>
              <a:rPr lang="en-US" dirty="0"/>
              <a:t> </a:t>
            </a:r>
            <a:r>
              <a:rPr lang="en-US" dirty="0">
                <a:solidFill>
                  <a:schemeClr val="tx1"/>
                </a:solidFill>
              </a:rPr>
              <a:t>Performance</a:t>
            </a:r>
          </a:p>
        </p:txBody>
      </p:sp>
      <p:sp>
        <p:nvSpPr>
          <p:cNvPr id="3" name="Content Placeholder 2"/>
          <p:cNvSpPr>
            <a:spLocks noGrp="1"/>
          </p:cNvSpPr>
          <p:nvPr>
            <p:ph idx="1"/>
          </p:nvPr>
        </p:nvSpPr>
        <p:spPr>
          <a:xfrm>
            <a:off x="217601" y="630622"/>
            <a:ext cx="8708798" cy="1195144"/>
          </a:xfrm>
        </p:spPr>
        <p:txBody>
          <a:bodyPr/>
          <a:lstStyle/>
          <a:p>
            <a:r>
              <a:rPr lang="en-US" dirty="0"/>
              <a:t>C and Java Comparable with Java doing better on larger problem sizes</a:t>
            </a:r>
          </a:p>
          <a:p>
            <a:r>
              <a:rPr lang="en-US" dirty="0"/>
              <a:t>LRT-BSP affinity CE; one million point dataset 1k,10k,50k,100k, and 500k centers on 16 24 core Haswell nodes over varying threads and processes.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a:t>
            </a:fld>
            <a:endParaRPr lang="en-US" dirty="0">
              <a:solidFill>
                <a:prstClr val="black"/>
              </a:solidFill>
            </a:endParaRPr>
          </a:p>
        </p:txBody>
      </p:sp>
      <p:sp>
        <p:nvSpPr>
          <p:cNvPr id="5" name="Date Placeholder 4"/>
          <p:cNvSpPr>
            <a:spLocks noGrp="1"/>
          </p:cNvSpPr>
          <p:nvPr>
            <p:ph type="dt" sz="half" idx="2"/>
          </p:nvPr>
        </p:nvSpPr>
        <p:spPr/>
        <p:txBody>
          <a:bodyPr/>
          <a:lstStyle/>
          <a:p>
            <a:fld id="{63E0C40C-6149-4D0E-9B46-CA25298EC36A}" type="datetime1">
              <a:rPr lang="en-US" smtClean="0"/>
              <a:t>11/19/2016</a:t>
            </a:fld>
            <a:endParaRPr lang="en-US"/>
          </a:p>
        </p:txBody>
      </p:sp>
      <p:pic>
        <p:nvPicPr>
          <p:cNvPr id="8" name="Picture 7"/>
          <p:cNvPicPr>
            <a:picLocks noChangeAspect="1"/>
          </p:cNvPicPr>
          <p:nvPr/>
        </p:nvPicPr>
        <p:blipFill>
          <a:blip r:embed="rId2"/>
          <a:stretch>
            <a:fillRect/>
          </a:stretch>
        </p:blipFill>
        <p:spPr>
          <a:xfrm>
            <a:off x="0" y="2140636"/>
            <a:ext cx="9144000" cy="4717364"/>
          </a:xfrm>
          <a:prstGeom prst="rect">
            <a:avLst/>
          </a:prstGeom>
        </p:spPr>
      </p:pic>
    </p:spTree>
    <p:extLst>
      <p:ext uri="{BB962C8B-B14F-4D97-AF65-F5344CB8AC3E}">
        <p14:creationId xmlns:p14="http://schemas.microsoft.com/office/powerpoint/2010/main" val="91468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7</a:t>
            </a:fld>
            <a:endParaRPr lang="en-US" dirty="0">
              <a:solidFill>
                <a:prstClr val="black"/>
              </a:solidFill>
            </a:endParaRPr>
          </a:p>
        </p:txBody>
      </p:sp>
      <p:sp>
        <p:nvSpPr>
          <p:cNvPr id="5" name="Date Placeholder 4"/>
          <p:cNvSpPr>
            <a:spLocks noGrp="1"/>
          </p:cNvSpPr>
          <p:nvPr>
            <p:ph type="dt" sz="half" idx="4294967295"/>
          </p:nvPr>
        </p:nvSpPr>
        <p:spPr>
          <a:xfrm>
            <a:off x="7086600" y="6246813"/>
            <a:ext cx="2057400" cy="365125"/>
          </a:xfrm>
        </p:spPr>
        <p:txBody>
          <a:bodyPr/>
          <a:lstStyle/>
          <a:p>
            <a:fld id="{AD6DC56B-9FE5-474E-B1CE-5C5A7C7FE108}" type="datetime1">
              <a:rPr lang="en-US" smtClean="0"/>
              <a:t>11/19/2016</a:t>
            </a:fld>
            <a:endParaRPr lang="en-US"/>
          </a:p>
        </p:txBody>
      </p:sp>
      <p:grpSp>
        <p:nvGrpSpPr>
          <p:cNvPr id="10" name="Group 9"/>
          <p:cNvGrpSpPr/>
          <p:nvPr/>
        </p:nvGrpSpPr>
        <p:grpSpPr>
          <a:xfrm>
            <a:off x="14288" y="137725"/>
            <a:ext cx="9129712" cy="5916613"/>
            <a:chOff x="14288" y="137725"/>
            <a:chExt cx="9129712" cy="5916613"/>
          </a:xfrm>
        </p:grpSpPr>
        <p:pic>
          <p:nvPicPr>
            <p:cNvPr id="9"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4288" y="137725"/>
              <a:ext cx="9129712"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6856" y="315752"/>
              <a:ext cx="1269124" cy="369332"/>
            </a:xfrm>
            <a:prstGeom prst="rect">
              <a:avLst/>
            </a:prstGeom>
            <a:noFill/>
          </p:spPr>
          <p:txBody>
            <a:bodyPr wrap="square" rtlCol="0">
              <a:spAutoFit/>
            </a:bodyPr>
            <a:lstStyle/>
            <a:p>
              <a:r>
                <a:rPr lang="en-US" dirty="0"/>
                <a:t>Heap Size</a:t>
              </a:r>
            </a:p>
          </p:txBody>
        </p:sp>
        <p:sp>
          <p:nvSpPr>
            <p:cNvPr id="7" name="TextBox 6"/>
            <p:cNvSpPr txBox="1"/>
            <p:nvPr/>
          </p:nvSpPr>
          <p:spPr>
            <a:xfrm>
              <a:off x="5197366" y="5320863"/>
              <a:ext cx="856593" cy="369332"/>
            </a:xfrm>
            <a:prstGeom prst="rect">
              <a:avLst/>
            </a:prstGeom>
            <a:noFill/>
          </p:spPr>
          <p:txBody>
            <a:bodyPr wrap="square" rtlCol="0">
              <a:spAutoFit/>
            </a:bodyPr>
            <a:lstStyle/>
            <a:p>
              <a:r>
                <a:rPr lang="en-US" dirty="0"/>
                <a:t>Time</a:t>
              </a:r>
            </a:p>
          </p:txBody>
        </p:sp>
        <p:sp>
          <p:nvSpPr>
            <p:cNvPr id="8" name="TextBox 7"/>
            <p:cNvSpPr txBox="1"/>
            <p:nvPr/>
          </p:nvSpPr>
          <p:spPr>
            <a:xfrm>
              <a:off x="2112579" y="661996"/>
              <a:ext cx="4868917" cy="369332"/>
            </a:xfrm>
            <a:prstGeom prst="rect">
              <a:avLst/>
            </a:prstGeom>
            <a:noFill/>
          </p:spPr>
          <p:txBody>
            <a:bodyPr wrap="square" rtlCol="0">
              <a:spAutoFit/>
            </a:bodyPr>
            <a:lstStyle/>
            <a:p>
              <a:r>
                <a:rPr lang="en-US" dirty="0"/>
                <a:t>Each point is a Garbage Collection Activity</a:t>
              </a:r>
            </a:p>
          </p:txBody>
        </p:sp>
      </p:grpSp>
    </p:spTree>
    <p:extLst>
      <p:ext uri="{BB962C8B-B14F-4D97-AF65-F5344CB8AC3E}">
        <p14:creationId xmlns:p14="http://schemas.microsoft.com/office/powerpoint/2010/main" val="297640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8</a:t>
            </a:fld>
            <a:endParaRPr lang="en-US" dirty="0">
              <a:solidFill>
                <a:prstClr val="black"/>
              </a:solidFill>
            </a:endParaRPr>
          </a:p>
        </p:txBody>
      </p:sp>
      <p:sp>
        <p:nvSpPr>
          <p:cNvPr id="5" name="Date Placeholder 4"/>
          <p:cNvSpPr>
            <a:spLocks noGrp="1"/>
          </p:cNvSpPr>
          <p:nvPr>
            <p:ph type="dt" sz="half" idx="4294967295"/>
          </p:nvPr>
        </p:nvSpPr>
        <p:spPr>
          <a:xfrm>
            <a:off x="7086600" y="6246813"/>
            <a:ext cx="2057400" cy="365125"/>
          </a:xfrm>
        </p:spPr>
        <p:txBody>
          <a:bodyPr/>
          <a:lstStyle/>
          <a:p>
            <a:fld id="{AD6DC56B-9FE5-474E-B1CE-5C5A7C7FE108}" type="datetime1">
              <a:rPr lang="en-US" smtClean="0"/>
              <a:t>11/19/2016</a:t>
            </a:fld>
            <a:endParaRPr lang="en-US"/>
          </a:p>
        </p:txBody>
      </p:sp>
      <p:grpSp>
        <p:nvGrpSpPr>
          <p:cNvPr id="11" name="Group 10"/>
          <p:cNvGrpSpPr/>
          <p:nvPr/>
        </p:nvGrpSpPr>
        <p:grpSpPr>
          <a:xfrm>
            <a:off x="30003" y="175846"/>
            <a:ext cx="9144000" cy="5971321"/>
            <a:chOff x="81610" y="253708"/>
            <a:chExt cx="9206753" cy="5967023"/>
          </a:xfrm>
        </p:grpSpPr>
        <p:pic>
          <p:nvPicPr>
            <p:cNvPr id="10"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0" y="253708"/>
              <a:ext cx="9206753" cy="5967023"/>
            </a:xfrm>
            <a:prstGeom prst="rect">
              <a:avLst/>
            </a:prstGeom>
          </p:spPr>
        </p:pic>
        <p:sp>
          <p:nvSpPr>
            <p:cNvPr id="7" name="TextBox 6"/>
            <p:cNvSpPr txBox="1"/>
            <p:nvPr/>
          </p:nvSpPr>
          <p:spPr>
            <a:xfrm>
              <a:off x="614854" y="573824"/>
              <a:ext cx="1269124" cy="369332"/>
            </a:xfrm>
            <a:prstGeom prst="rect">
              <a:avLst/>
            </a:prstGeom>
            <a:noFill/>
          </p:spPr>
          <p:txBody>
            <a:bodyPr wrap="square" rtlCol="0">
              <a:spAutoFit/>
            </a:bodyPr>
            <a:lstStyle/>
            <a:p>
              <a:r>
                <a:rPr lang="en-US" dirty="0"/>
                <a:t>Heap Size</a:t>
              </a:r>
            </a:p>
          </p:txBody>
        </p:sp>
        <p:sp>
          <p:nvSpPr>
            <p:cNvPr id="8" name="TextBox 7"/>
            <p:cNvSpPr txBox="1"/>
            <p:nvPr/>
          </p:nvSpPr>
          <p:spPr>
            <a:xfrm>
              <a:off x="3912476" y="5502166"/>
              <a:ext cx="856593" cy="369332"/>
            </a:xfrm>
            <a:prstGeom prst="rect">
              <a:avLst/>
            </a:prstGeom>
            <a:noFill/>
          </p:spPr>
          <p:txBody>
            <a:bodyPr wrap="square" rtlCol="0">
              <a:spAutoFit/>
            </a:bodyPr>
            <a:lstStyle/>
            <a:p>
              <a:r>
                <a:rPr lang="en-US" dirty="0"/>
                <a:t>Time</a:t>
              </a:r>
            </a:p>
          </p:txBody>
        </p:sp>
        <p:sp>
          <p:nvSpPr>
            <p:cNvPr id="9" name="TextBox 8"/>
            <p:cNvSpPr txBox="1"/>
            <p:nvPr/>
          </p:nvSpPr>
          <p:spPr>
            <a:xfrm>
              <a:off x="614854" y="5212422"/>
              <a:ext cx="2622332" cy="369332"/>
            </a:xfrm>
            <a:prstGeom prst="rect">
              <a:avLst/>
            </a:prstGeom>
            <a:noFill/>
          </p:spPr>
          <p:txBody>
            <a:bodyPr wrap="square" rtlCol="0">
              <a:spAutoFit/>
            </a:bodyPr>
            <a:lstStyle/>
            <a:p>
              <a:r>
                <a:rPr lang="en-US" dirty="0"/>
                <a:t>After Java Optimization</a:t>
              </a:r>
            </a:p>
          </p:txBody>
        </p:sp>
      </p:grpSp>
    </p:spTree>
    <p:extLst>
      <p:ext uri="{BB962C8B-B14F-4D97-AF65-F5344CB8AC3E}">
        <p14:creationId xmlns:p14="http://schemas.microsoft.com/office/powerpoint/2010/main" val="2794143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54" y="91965"/>
            <a:ext cx="8910145" cy="1143000"/>
          </a:xfrm>
        </p:spPr>
        <p:txBody>
          <a:bodyPr>
            <a:normAutofit/>
          </a:bodyPr>
          <a:lstStyle/>
          <a:p>
            <a:r>
              <a:rPr lang="en-US" sz="2800" dirty="0"/>
              <a:t>Apache Flink and Spark Dataflow Centric Computation</a:t>
            </a:r>
          </a:p>
        </p:txBody>
      </p:sp>
      <p:sp>
        <p:nvSpPr>
          <p:cNvPr id="3" name="Content Placeholder 2"/>
          <p:cNvSpPr>
            <a:spLocks noGrp="1"/>
          </p:cNvSpPr>
          <p:nvPr>
            <p:ph idx="1"/>
          </p:nvPr>
        </p:nvSpPr>
        <p:spPr/>
        <p:txBody>
          <a:bodyPr/>
          <a:lstStyle/>
          <a:p>
            <a:r>
              <a:rPr lang="en-US" sz="2400" dirty="0"/>
              <a:t>Both express a computation as a data-flow graph</a:t>
            </a:r>
          </a:p>
          <a:p>
            <a:r>
              <a:rPr lang="en-US" sz="2400" dirty="0"/>
              <a:t>Graph Nodes </a:t>
            </a:r>
            <a:r>
              <a:rPr lang="en-US" sz="2400" dirty="0">
                <a:sym typeface="Wingdings" panose="05000000000000000000" pitchFamily="2" charset="2"/>
              </a:rPr>
              <a:t></a:t>
            </a:r>
            <a:r>
              <a:rPr lang="en-US" sz="2400" dirty="0"/>
              <a:t> User defined operators </a:t>
            </a:r>
          </a:p>
          <a:p>
            <a:r>
              <a:rPr lang="en-US" sz="2400" dirty="0"/>
              <a:t>Graph Edges </a:t>
            </a:r>
            <a:r>
              <a:rPr lang="en-US" sz="2400" dirty="0">
                <a:sym typeface="Wingdings" panose="05000000000000000000" pitchFamily="2" charset="2"/>
              </a:rPr>
              <a:t></a:t>
            </a:r>
            <a:r>
              <a:rPr lang="en-US" sz="2400" dirty="0"/>
              <a:t> Data</a:t>
            </a:r>
          </a:p>
          <a:p>
            <a:r>
              <a:rPr lang="en-US" sz="2400" dirty="0"/>
              <a:t>Data source nodes and Data sink nodes (i.e. File read, File write, Message Queue read)</a:t>
            </a:r>
          </a:p>
          <a:p>
            <a:r>
              <a:rPr lang="en-US" sz="2400" dirty="0"/>
              <a:t>Automatic placement of partitioned data in the parallel tasks</a:t>
            </a:r>
          </a:p>
          <a:p>
            <a:endParaRPr lang="en-US" sz="2400" dirty="0"/>
          </a:p>
          <a:p>
            <a:endParaRPr lang="en-US" sz="2400" dirty="0"/>
          </a:p>
        </p:txBody>
      </p:sp>
    </p:spTree>
    <p:extLst>
      <p:ext uri="{BB962C8B-B14F-4D97-AF65-F5344CB8AC3E}">
        <p14:creationId xmlns:p14="http://schemas.microsoft.com/office/powerpoint/2010/main" val="3520611696"/>
      </p:ext>
    </p:extLst>
  </p:cSld>
  <p:clrMapOvr>
    <a:masterClrMapping/>
  </p:clrMapOvr>
</p:sld>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2512</TotalTime>
  <Words>1950</Words>
  <Application>Microsoft Office PowerPoint</Application>
  <PresentationFormat>On-screen Show (4:3)</PresentationFormat>
  <Paragraphs>261</Paragraphs>
  <Slides>26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 Unicode MS</vt:lpstr>
      <vt:lpstr>MS PGothic</vt:lpstr>
      <vt:lpstr>Arial</vt:lpstr>
      <vt:lpstr>Calibri</vt:lpstr>
      <vt:lpstr>Franklin Gothic Demi</vt:lpstr>
      <vt:lpstr>Franklin Gothic Medium</vt:lpstr>
      <vt:lpstr>Times New Roman</vt:lpstr>
      <vt:lpstr>Wingdings</vt:lpstr>
      <vt:lpstr>Blank Presentation</vt:lpstr>
      <vt:lpstr>Distinguishing Parallel and Distributed Computing Performance</vt:lpstr>
      <vt:lpstr>HPC-ABDS High Performance Computing Enhanced Big Data Apache Stack  DataFlow and In-place Runtime  </vt:lpstr>
      <vt:lpstr>Big Data and Parallel/Distributed  Computing</vt:lpstr>
      <vt:lpstr>HPC-ABDS Parallel Computing</vt:lpstr>
      <vt:lpstr>Java MPI performance is good if you work hard 128 24 core Haswell nodes on SPIDAL 200K DA-MDS Code  Communication dominated by MPI Collective performance</vt:lpstr>
      <vt:lpstr>Java versus C Performance</vt:lpstr>
      <vt:lpstr>PowerPoint Presentation</vt:lpstr>
      <vt:lpstr>PowerPoint Presentation</vt:lpstr>
      <vt:lpstr>Apache Flink and Spark Dataflow Centric Computation</vt:lpstr>
      <vt:lpstr>Dataflow Operation</vt:lpstr>
      <vt:lpstr>Dataflow operators</vt:lpstr>
      <vt:lpstr>Apache Spark</vt:lpstr>
      <vt:lpstr>Apache Flink</vt:lpstr>
      <vt:lpstr>Twitter (Apache) Heron</vt:lpstr>
      <vt:lpstr>Data abstractions  (Spark RDD &amp; Flink DataSet)</vt:lpstr>
      <vt:lpstr>Breaking Programs into Parts</vt:lpstr>
      <vt:lpstr>K-Means Clustering in Spark, Flink, MPI</vt:lpstr>
      <vt:lpstr>Flink Multi Dimensional Scaling  (MDS)</vt:lpstr>
      <vt:lpstr>Flink vs MPI DA-MDS Performance</vt:lpstr>
      <vt:lpstr>Flink MDS Dataflow Graph for MDS inner loop</vt:lpstr>
      <vt:lpstr>HPC-ABDS Parallel Computing </vt:lpstr>
      <vt:lpstr>Harp (Hadoop Plugin) brings HPC to ABDS </vt:lpstr>
      <vt:lpstr>PowerPoint Presentation</vt:lpstr>
      <vt:lpstr>Improvement of Storm (Heron) using HPC communication algorithms</vt:lpstr>
      <vt:lpstr>Next Steps in HPC-ABDS</vt:lpstr>
      <vt:lpstr>Application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Performance Computing and Big Data</dc:title>
  <dc:creator>Geoffrey Fox</dc:creator>
  <cp:lastModifiedBy>Geoffrey Fox</cp:lastModifiedBy>
  <cp:revision>67</cp:revision>
  <dcterms:created xsi:type="dcterms:W3CDTF">2016-10-02T13:23:42Z</dcterms:created>
  <dcterms:modified xsi:type="dcterms:W3CDTF">2016-11-19T22:51:09Z</dcterms:modified>
</cp:coreProperties>
</file>