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9" r:id="rId1"/>
  </p:sldMasterIdLst>
  <p:notesMasterIdLst>
    <p:notesMasterId r:id="rId7"/>
  </p:notesMasterIdLst>
  <p:sldIdLst>
    <p:sldId id="605" r:id="rId2"/>
    <p:sldId id="622" r:id="rId3"/>
    <p:sldId id="623" r:id="rId4"/>
    <p:sldId id="615" r:id="rId5"/>
    <p:sldId id="616" r:id="rId6"/>
  </p:sldIdLst>
  <p:sldSz cx="9144000" cy="6858000" type="screen4x3"/>
  <p:notesSz cx="6858000" cy="9144000"/>
  <p:custDataLst>
    <p:tags r:id="rId8"/>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D6A300"/>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8" autoAdjust="0"/>
    <p:restoredTop sz="94660"/>
  </p:normalViewPr>
  <p:slideViewPr>
    <p:cSldViewPr>
      <p:cViewPr varScale="1">
        <p:scale>
          <a:sx n="84" d="100"/>
          <a:sy n="84" d="100"/>
        </p:scale>
        <p:origin x="1026" y="48"/>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39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95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279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15376" y="399573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1313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0"/>
            <a:ext cx="91261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4"/>
            <a:ext cx="90678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813160" y="6330042"/>
            <a:ext cx="656771" cy="293913"/>
          </a:xfrm>
          <a:prstGeom prst="rect">
            <a:avLst/>
          </a:prstGeom>
        </p:spPr>
        <p:txBody>
          <a:bodyPr anchor="ctr"/>
          <a:lstStyle>
            <a:lvl1pPr>
              <a:defRPr sz="2000" b="0">
                <a:solidFill>
                  <a:schemeClr val="bg2"/>
                </a:solidFill>
                <a:latin typeface="Franklin Gothic Medium" pitchFamily="34" charset="0"/>
              </a:defRPr>
            </a:lvl1pPr>
          </a:lstStyle>
          <a:p>
            <a:fld id="{C4B85148-DB98-4269-ACE6-2DF49F9918C9}" type="slidenum">
              <a:rPr lang="en-US" smtClean="0"/>
              <a:pPr/>
              <a:t>‹#›</a:t>
            </a:fld>
            <a:endParaRPr lang="en-US" dirty="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12" name="Slide Number Placeholder 5"/>
          <p:cNvSpPr txBox="1">
            <a:spLocks/>
          </p:cNvSpPr>
          <p:nvPr userDrawn="1"/>
        </p:nvSpPr>
        <p:spPr>
          <a:xfrm>
            <a:off x="6640716" y="6095999"/>
            <a:ext cx="1207883" cy="369240"/>
          </a:xfrm>
          <a:prstGeom prst="rect">
            <a:avLst/>
          </a:prstGeom>
          <a:solidFill>
            <a:schemeClr val="bg1"/>
          </a:solidFill>
        </p:spPr>
        <p:txBody>
          <a:bodyPr anchor="ctr" anchorCtr="0"/>
          <a:lstStyle>
            <a:defPPr>
              <a:defRPr lang="en-US"/>
            </a:defPPr>
            <a:lvl1pPr algn="l" rtl="0" eaLnBrk="0" fontAlgn="base" hangingPunct="0">
              <a:spcBef>
                <a:spcPct val="0"/>
              </a:spcBef>
              <a:spcAft>
                <a:spcPct val="0"/>
              </a:spcAft>
              <a:defRPr sz="2000" b="0" i="1" kern="1200">
                <a:solidFill>
                  <a:schemeClr val="bg2"/>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pPr/>
              <a:t>‹#›</a:t>
            </a:fld>
            <a:endParaRPr lang="en-US" dirty="0"/>
          </a:p>
        </p:txBody>
      </p:sp>
      <p:sp>
        <p:nvSpPr>
          <p:cNvPr id="5" name="TextBox 4"/>
          <p:cNvSpPr txBox="1"/>
          <p:nvPr userDrawn="1"/>
        </p:nvSpPr>
        <p:spPr>
          <a:xfrm>
            <a:off x="6482658" y="6465240"/>
            <a:ext cx="1447800" cy="400110"/>
          </a:xfrm>
          <a:prstGeom prst="rect">
            <a:avLst/>
          </a:prstGeom>
          <a:solidFill>
            <a:schemeClr val="bg1"/>
          </a:solidFill>
        </p:spPr>
        <p:txBody>
          <a:bodyPr wrap="square" rtlCol="0">
            <a:spAutoFit/>
          </a:bodyPr>
          <a:lstStyle/>
          <a:p>
            <a:r>
              <a:rPr lang="en-US" sz="2000" dirty="0">
                <a:solidFill>
                  <a:schemeClr val="bg2"/>
                </a:solidFill>
              </a:rPr>
              <a:t>Spidal.org</a:t>
            </a:r>
          </a:p>
        </p:txBody>
      </p:sp>
    </p:spTree>
    <p:extLst>
      <p:ext uri="{BB962C8B-B14F-4D97-AF65-F5344CB8AC3E}">
        <p14:creationId xmlns:p14="http://schemas.microsoft.com/office/powerpoint/2010/main" val="600536190"/>
      </p:ext>
    </p:extLst>
  </p:cSld>
  <p:clrMap bg1="lt1" tx1="dk1" bg2="lt2" tx2="dk2" accent1="accent1" accent2="accent2" accent3="accent3" accent4="accent4" accent5="accent5" accent6="accent6" hlink="hlink" folHlink="folHlink"/>
  <p:sldLayoutIdLst>
    <p:sldLayoutId id="2147484253" r:id="rId1"/>
    <p:sldLayoutId id="2147484251" r:id="rId2"/>
    <p:sldLayoutId id="2147484250" r:id="rId3"/>
    <p:sldLayoutId id="2147484257" r:id="rId4"/>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1360" y="5673380"/>
            <a:ext cx="2754559" cy="1200329"/>
          </a:xfrm>
          <a:prstGeom prst="rect">
            <a:avLst/>
          </a:prstGeom>
          <a:solidFill>
            <a:schemeClr val="bg1"/>
          </a:solidFill>
        </p:spPr>
        <p:txBody>
          <a:bodyPr wrap="square">
            <a:spAutoFit/>
          </a:bodyPr>
          <a:lstStyle/>
          <a:p>
            <a:r>
              <a:rPr lang="en-US" dirty="0"/>
              <a:t>Geoffrey Fox</a:t>
            </a:r>
            <a:br>
              <a:rPr lang="en-US" dirty="0"/>
            </a:br>
            <a:r>
              <a:rPr lang="en-US" dirty="0"/>
              <a:t>Panel Talk: February 15 2017</a:t>
            </a:r>
          </a:p>
        </p:txBody>
      </p:sp>
    </p:spTree>
    <p:extLst>
      <p:ext uri="{BB962C8B-B14F-4D97-AF65-F5344CB8AC3E}">
        <p14:creationId xmlns:p14="http://schemas.microsoft.com/office/powerpoint/2010/main" val="422344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2852737"/>
          </a:xfrm>
        </p:spPr>
        <p:txBody>
          <a:bodyPr/>
          <a:lstStyle/>
          <a:p>
            <a:pPr algn="ctr"/>
            <a:r>
              <a:rPr lang="en-US" b="0" dirty="0"/>
              <a:t>Current challenges and opportunities for big data research and development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740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609600"/>
            <a:ext cx="9067800" cy="5181600"/>
          </a:xfrm>
        </p:spPr>
        <p:txBody>
          <a:bodyPr/>
          <a:lstStyle/>
          <a:p>
            <a:r>
              <a:rPr lang="en-US" dirty="0"/>
              <a:t>Discover what data analytics is being used or could be used in different research areas.</a:t>
            </a:r>
          </a:p>
          <a:p>
            <a:pPr lvl="1"/>
            <a:r>
              <a:rPr lang="en-US" dirty="0"/>
              <a:t>e.g. How important is deep learning in a general science field?</a:t>
            </a:r>
          </a:p>
          <a:p>
            <a:pPr lvl="1"/>
            <a:r>
              <a:rPr lang="en-US" dirty="0"/>
              <a:t>e.g. what data analytics is needed for Precision Medicine, SKA, explosion of light source image data</a:t>
            </a:r>
          </a:p>
          <a:p>
            <a:pPr lvl="1"/>
            <a:r>
              <a:rPr lang="en-US" dirty="0"/>
              <a:t>This is non-trivial as need training as not so many experts in both application fields and modern big data approaches</a:t>
            </a:r>
          </a:p>
          <a:p>
            <a:r>
              <a:rPr lang="en-US" dirty="0"/>
              <a:t>Get a better consensus as to requirements of infrastructure</a:t>
            </a:r>
          </a:p>
          <a:p>
            <a:pPr lvl="1"/>
            <a:r>
              <a:rPr lang="en-US" dirty="0"/>
              <a:t>What fraction of data analysis can use modern cloud technology</a:t>
            </a:r>
          </a:p>
          <a:p>
            <a:pPr lvl="1"/>
            <a:r>
              <a:rPr lang="en-US" dirty="0"/>
              <a:t>What fraction require high performance computing</a:t>
            </a:r>
          </a:p>
          <a:p>
            <a:pPr lvl="1"/>
            <a:r>
              <a:rPr lang="en-US" dirty="0"/>
              <a:t>How important is streaming data </a:t>
            </a:r>
          </a:p>
          <a:p>
            <a:pPr lvl="1"/>
            <a:r>
              <a:rPr lang="en-US" dirty="0"/>
              <a:t>How important is interactive use</a:t>
            </a:r>
          </a:p>
          <a:p>
            <a:pPr lvl="1"/>
            <a:r>
              <a:rPr lang="en-US" dirty="0"/>
              <a:t>Integrate the many distributed instruments (microscopes, sequencers)</a:t>
            </a:r>
          </a:p>
          <a:p>
            <a:pPr lvl="1"/>
            <a:r>
              <a:rPr lang="en-US" dirty="0"/>
              <a:t>Implications of exascale technologies and “End of Moore’s Law”</a:t>
            </a:r>
          </a:p>
          <a:p>
            <a:r>
              <a:rPr lang="en-US" dirty="0"/>
              <a:t>Research replacement of O(N</a:t>
            </a:r>
            <a:r>
              <a:rPr lang="en-US" baseline="30000" dirty="0"/>
              <a:t>2</a:t>
            </a:r>
            <a:r>
              <a:rPr lang="en-US" dirty="0"/>
              <a:t>) algorithms systematically to O(</a:t>
            </a:r>
            <a:r>
              <a:rPr lang="en-US" dirty="0" err="1"/>
              <a:t>NlogN</a:t>
            </a:r>
            <a:r>
              <a:rPr lang="en-US" dirty="0"/>
              <a:t>)</a:t>
            </a:r>
          </a:p>
        </p:txBody>
      </p:sp>
      <p:sp>
        <p:nvSpPr>
          <p:cNvPr id="4" name="Title 3"/>
          <p:cNvSpPr>
            <a:spLocks noGrp="1"/>
          </p:cNvSpPr>
          <p:nvPr>
            <p:ph type="title"/>
          </p:nvPr>
        </p:nvSpPr>
        <p:spPr>
          <a:xfrm>
            <a:off x="0" y="0"/>
            <a:ext cx="9126166" cy="914400"/>
          </a:xfrm>
        </p:spPr>
        <p:txBody>
          <a:bodyPr/>
          <a:lstStyle/>
          <a:p>
            <a:r>
              <a:rPr lang="en-US" dirty="0"/>
              <a:t> Some Questions?</a:t>
            </a:r>
          </a:p>
        </p:txBody>
      </p:sp>
    </p:spTree>
    <p:extLst>
      <p:ext uri="{BB962C8B-B14F-4D97-AF65-F5344CB8AC3E}">
        <p14:creationId xmlns:p14="http://schemas.microsoft.com/office/powerpoint/2010/main" val="194318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762000"/>
          </a:xfrm>
        </p:spPr>
        <p:txBody>
          <a:bodyPr/>
          <a:lstStyle/>
          <a:p>
            <a:r>
              <a:rPr lang="en-US" dirty="0"/>
              <a:t>Status of NSF 1443054 Project</a:t>
            </a:r>
          </a:p>
        </p:txBody>
      </p:sp>
      <p:sp>
        <p:nvSpPr>
          <p:cNvPr id="3" name="Content Placeholder 2"/>
          <p:cNvSpPr>
            <a:spLocks noGrp="1"/>
          </p:cNvSpPr>
          <p:nvPr>
            <p:ph idx="1"/>
          </p:nvPr>
        </p:nvSpPr>
        <p:spPr>
          <a:xfrm>
            <a:off x="0" y="737418"/>
            <a:ext cx="9144000" cy="5434781"/>
          </a:xfrm>
        </p:spPr>
        <p:txBody>
          <a:bodyPr/>
          <a:lstStyle/>
          <a:p>
            <a:pPr lvl="0"/>
            <a:r>
              <a:rPr lang="en-US" sz="2200" b="1" dirty="0"/>
              <a:t>Big Data Application Analysis</a:t>
            </a:r>
            <a:r>
              <a:rPr lang="en-US" sz="2200" dirty="0"/>
              <a:t> identifies features of data intensive applications that need to be supported in software and represented in benchmarks. This analysis was started for proposal and has been extended to support HPC-Simulations-Big Data convergence. </a:t>
            </a:r>
          </a:p>
          <a:p>
            <a:pPr lvl="0"/>
            <a:r>
              <a:rPr lang="en-US" sz="2200" dirty="0"/>
              <a:t>The project is a collaboration between computer and domain scientists in </a:t>
            </a:r>
            <a:r>
              <a:rPr lang="en-US" sz="2200" b="1" dirty="0"/>
              <a:t>application areas </a:t>
            </a:r>
            <a:r>
              <a:rPr lang="en-US" sz="2200" dirty="0"/>
              <a:t>in Biomolecular Simulations, Network  Science, Epidemiology, Computer Vision, Spatial Geographical Information Systems, Remote Sensing for Polar Science and Pathology Informatics. </a:t>
            </a:r>
          </a:p>
          <a:p>
            <a:pPr lvl="0"/>
            <a:r>
              <a:rPr lang="en-US" sz="2200" b="1" dirty="0"/>
              <a:t>HPC-ABDS</a:t>
            </a:r>
            <a:r>
              <a:rPr lang="en-US" sz="2200" dirty="0"/>
              <a:t> as Cloud-HPC interoperable software with performance of HPC (High Performance Computing) and the rich functionality of the commodity Apache Big Data Stack was an idea developed for proposal. We have successfully delivered and extended this approach, which is one of ideas described in Exascale Big Data report. </a:t>
            </a:r>
          </a:p>
          <a:p>
            <a:endParaRPr lang="en-US" sz="2200" dirty="0"/>
          </a:p>
        </p:txBody>
      </p:sp>
    </p:spTree>
    <p:extLst>
      <p:ext uri="{BB962C8B-B14F-4D97-AF65-F5344CB8AC3E}">
        <p14:creationId xmlns:p14="http://schemas.microsoft.com/office/powerpoint/2010/main" val="283740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762000"/>
          </a:xfrm>
        </p:spPr>
        <p:txBody>
          <a:bodyPr/>
          <a:lstStyle/>
          <a:p>
            <a:r>
              <a:rPr lang="en-US" dirty="0"/>
              <a:t>Status of NSF 1443054 Project</a:t>
            </a:r>
          </a:p>
        </p:txBody>
      </p:sp>
      <p:sp>
        <p:nvSpPr>
          <p:cNvPr id="3" name="Content Placeholder 2"/>
          <p:cNvSpPr>
            <a:spLocks noGrp="1"/>
          </p:cNvSpPr>
          <p:nvPr>
            <p:ph idx="1"/>
          </p:nvPr>
        </p:nvSpPr>
        <p:spPr>
          <a:xfrm>
            <a:off x="0" y="609600"/>
            <a:ext cx="9144000" cy="5181600"/>
          </a:xfrm>
        </p:spPr>
        <p:txBody>
          <a:bodyPr/>
          <a:lstStyle/>
          <a:p>
            <a:pPr lvl="0"/>
            <a:r>
              <a:rPr lang="en-US" sz="2200" b="1" dirty="0"/>
              <a:t>MIDAS </a:t>
            </a:r>
            <a:r>
              <a:rPr lang="en-US" sz="2200" dirty="0"/>
              <a:t>integrating middleware that links HPC and ABDS now has several components including an architecture for Big Data analytics, an integration of HPC in communication and scheduling on ABDS; it also has rules to get high performance Java scientific code.</a:t>
            </a:r>
          </a:p>
          <a:p>
            <a:pPr lvl="0"/>
            <a:r>
              <a:rPr lang="en-US" sz="2200" b="1" dirty="0"/>
              <a:t>SPIDAL</a:t>
            </a:r>
            <a:r>
              <a:rPr lang="en-US" sz="2200" dirty="0"/>
              <a:t> (Scalable Parallel Interoperable Data Analytics Library) now has 20 members with domain specific (general)  and core algorithms.</a:t>
            </a:r>
          </a:p>
          <a:p>
            <a:pPr lvl="0"/>
            <a:r>
              <a:rPr lang="en-US" sz="2200" b="1" dirty="0"/>
              <a:t>Benchmarks</a:t>
            </a:r>
            <a:r>
              <a:rPr lang="en-US" sz="2200" dirty="0"/>
              <a:t>. Need to develop benchmarks covering these issues as most big data benchmarks have a commercial focus</a:t>
            </a:r>
          </a:p>
          <a:p>
            <a:r>
              <a:rPr lang="en-US" sz="2200" b="1" dirty="0"/>
              <a:t>Language: </a:t>
            </a:r>
            <a:r>
              <a:rPr lang="en-US" sz="2200" dirty="0"/>
              <a:t>SPIDAL </a:t>
            </a:r>
            <a:r>
              <a:rPr lang="en-US" sz="2200" b="1" dirty="0"/>
              <a:t>Java</a:t>
            </a:r>
            <a:r>
              <a:rPr lang="en-US" sz="2200" dirty="0"/>
              <a:t> runs as fast as </a:t>
            </a:r>
            <a:r>
              <a:rPr lang="en-US" sz="2200" b="1" dirty="0"/>
              <a:t>C++</a:t>
            </a:r>
          </a:p>
          <a:p>
            <a:r>
              <a:rPr lang="en-US" sz="2200" dirty="0"/>
              <a:t>Designed and Proposed </a:t>
            </a:r>
            <a:r>
              <a:rPr lang="en-US" sz="2200" b="1" dirty="0" err="1"/>
              <a:t>HPCCloud</a:t>
            </a:r>
            <a:r>
              <a:rPr lang="en-US" sz="2200" b="1" dirty="0"/>
              <a:t> </a:t>
            </a:r>
            <a:r>
              <a:rPr lang="en-US" sz="2200" dirty="0"/>
              <a:t>as hardware-software infrastructure supporting </a:t>
            </a:r>
          </a:p>
          <a:p>
            <a:pPr lvl="1"/>
            <a:r>
              <a:rPr lang="en-US" sz="2200" b="1" dirty="0"/>
              <a:t>Big Data Big Simulation </a:t>
            </a:r>
            <a:r>
              <a:rPr lang="en-US" sz="2200" dirty="0"/>
              <a:t>Convergence</a:t>
            </a:r>
          </a:p>
          <a:p>
            <a:pPr lvl="1"/>
            <a:r>
              <a:rPr lang="en-US" sz="2200" b="1" dirty="0"/>
              <a:t>Big Data Management </a:t>
            </a:r>
            <a:r>
              <a:rPr lang="en-US" sz="2200" dirty="0"/>
              <a:t>via Apache Stack ABDS</a:t>
            </a:r>
          </a:p>
          <a:p>
            <a:pPr lvl="1"/>
            <a:r>
              <a:rPr lang="en-US" sz="2200" b="1" dirty="0"/>
              <a:t>Big Data Analytics </a:t>
            </a:r>
            <a:r>
              <a:rPr lang="en-US" sz="2200" dirty="0"/>
              <a:t>using SPIDAL and other libraries</a:t>
            </a:r>
          </a:p>
          <a:p>
            <a:pPr lvl="0"/>
            <a:endParaRPr lang="en-US" sz="2200" dirty="0"/>
          </a:p>
          <a:p>
            <a:endParaRPr lang="en-US" sz="2200" dirty="0"/>
          </a:p>
        </p:txBody>
      </p:sp>
    </p:spTree>
    <p:extLst>
      <p:ext uri="{BB962C8B-B14F-4D97-AF65-F5344CB8AC3E}">
        <p14:creationId xmlns:p14="http://schemas.microsoft.com/office/powerpoint/2010/main" val="3385575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ThemeSPIDAL</Template>
  <TotalTime>31181</TotalTime>
  <Words>439</Words>
  <Application>Microsoft Office PowerPoint</Application>
  <PresentationFormat>On-screen Show (4:3)</PresentationFormat>
  <Paragraphs>30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MS PGothic</vt:lpstr>
      <vt:lpstr>Arial</vt:lpstr>
      <vt:lpstr>Franklin Gothic Medium</vt:lpstr>
      <vt:lpstr>Times New Roman</vt:lpstr>
      <vt:lpstr>ThemeSPIDAL</vt:lpstr>
      <vt:lpstr>PowerPoint Presentation</vt:lpstr>
      <vt:lpstr>Current challenges and opportunities for big data research and development</vt:lpstr>
      <vt:lpstr> Some Questions?</vt:lpstr>
      <vt:lpstr>Status of NSF 1443054 Project</vt:lpstr>
      <vt:lpstr>Status of NSF 1443054 Project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659</cp:revision>
  <cp:lastPrinted>2009-05-27T19:00:23Z</cp:lastPrinted>
  <dcterms:created xsi:type="dcterms:W3CDTF">2011-04-26T20:44:01Z</dcterms:created>
  <dcterms:modified xsi:type="dcterms:W3CDTF">2017-02-15T05:41:04Z</dcterms:modified>
</cp:coreProperties>
</file>