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49" r:id="rId1"/>
  </p:sldMasterIdLst>
  <p:notesMasterIdLst>
    <p:notesMasterId r:id="rId17"/>
  </p:notesMasterIdLst>
  <p:sldIdLst>
    <p:sldId id="605" r:id="rId2"/>
    <p:sldId id="645" r:id="rId3"/>
    <p:sldId id="646" r:id="rId4"/>
    <p:sldId id="647" r:id="rId5"/>
    <p:sldId id="630" r:id="rId6"/>
    <p:sldId id="631" r:id="rId7"/>
    <p:sldId id="632" r:id="rId8"/>
    <p:sldId id="633" r:id="rId9"/>
    <p:sldId id="640" r:id="rId10"/>
    <p:sldId id="643" r:id="rId11"/>
    <p:sldId id="644" r:id="rId12"/>
    <p:sldId id="638" r:id="rId13"/>
    <p:sldId id="639" r:id="rId14"/>
    <p:sldId id="641" r:id="rId15"/>
    <p:sldId id="642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6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838"/>
    <a:srgbClr val="D6A300"/>
    <a:srgbClr val="0083E6"/>
    <a:srgbClr val="0033CC"/>
    <a:srgbClr val="F8F3D2"/>
    <a:srgbClr val="6D6E70"/>
    <a:srgbClr val="7D110C"/>
    <a:srgbClr val="598EDD"/>
    <a:srgbClr val="A9C9FF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8" autoAdjust="0"/>
    <p:restoredTop sz="94404" autoAdjust="0"/>
  </p:normalViewPr>
  <p:slideViewPr>
    <p:cSldViewPr>
      <p:cViewPr varScale="1">
        <p:scale>
          <a:sx n="93" d="100"/>
          <a:sy n="93" d="100"/>
        </p:scale>
        <p:origin x="116" y="596"/>
      </p:cViewPr>
      <p:guideLst>
        <p:guide orient="horz" pos="656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1668575090" y="203629040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63723C24-93D1-4A66-9504-E6BD833B16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830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defTabSz="914400" eaLnBrk="0" hangingPunct="0">
              <a:spcBef>
                <a:spcPct val="20000"/>
              </a:spcBef>
              <a:spcAft>
                <a:spcPts val="300"/>
              </a:spcAft>
              <a:buFontTx/>
              <a:buChar char="•"/>
            </a:pPr>
            <a:r>
              <a:rPr lang="en-US" kern="0" dirty="0">
                <a:latin typeface="Verdana" charset="0"/>
              </a:rPr>
              <a:t>The total number of human annotated cells for seed detection is 5396.</a:t>
            </a:r>
          </a:p>
          <a:p>
            <a:pPr marL="342900" indent="-342900" defTabSz="914400" eaLnBrk="0" hangingPunct="0">
              <a:spcBef>
                <a:spcPct val="20000"/>
              </a:spcBef>
              <a:spcAft>
                <a:spcPts val="300"/>
              </a:spcAft>
              <a:buFontTx/>
              <a:buChar char="•"/>
            </a:pPr>
            <a:r>
              <a:rPr lang="en-US" kern="0" dirty="0">
                <a:latin typeface="Verdana" charset="0"/>
              </a:rPr>
              <a:t>Note that we evaluate our approach with non-touching and occluded cells in each image separately.</a:t>
            </a:r>
          </a:p>
          <a:p>
            <a:pPr marL="342900" lvl="1" indent="-342900" defTabSz="914400" eaLnBrk="0" hangingPunct="0">
              <a:spcBef>
                <a:spcPct val="20000"/>
              </a:spcBef>
              <a:spcAft>
                <a:spcPts val="300"/>
              </a:spcAft>
              <a:buFontTx/>
              <a:buChar char="•"/>
            </a:pPr>
            <a:r>
              <a:rPr lang="en-US" kern="0" dirty="0">
                <a:latin typeface="Verdana" charset="0"/>
              </a:rPr>
              <a:t>Four metrics are computed from each image to show seed detection performance: (1)Cell Number Error; (2)Miss Detection (M); (3)False Recognition (F); (4)Over- (O); (5)Under- Segmentation (U)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723C24-93D1-4A66-9504-E6BD833B167B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96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936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95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279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376" y="114300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376" y="399573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31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616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336674"/>
            <a:ext cx="9067800" cy="429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3160" y="6330042"/>
            <a:ext cx="656771" cy="293913"/>
          </a:xfrm>
          <a:prstGeom prst="rect">
            <a:avLst/>
          </a:prstGeom>
        </p:spPr>
        <p:txBody>
          <a:bodyPr anchor="ctr"/>
          <a:lstStyle>
            <a:lvl1pPr>
              <a:defRPr sz="2000" b="0">
                <a:solidFill>
                  <a:schemeClr val="bg2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r="79700" b="4572"/>
          <a:stretch/>
        </p:blipFill>
        <p:spPr>
          <a:xfrm>
            <a:off x="7772400" y="5630126"/>
            <a:ext cx="1353766" cy="1227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28952" b="25334"/>
          <a:stretch/>
        </p:blipFill>
        <p:spPr>
          <a:xfrm>
            <a:off x="0" y="6095999"/>
            <a:ext cx="6640716" cy="7620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-33269" y="-42437"/>
            <a:ext cx="9144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r="79700" b="4572"/>
          <a:stretch/>
        </p:blipFill>
        <p:spPr>
          <a:xfrm>
            <a:off x="7772400" y="5630126"/>
            <a:ext cx="1353766" cy="1227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28952" b="25334"/>
          <a:stretch/>
        </p:blipFill>
        <p:spPr>
          <a:xfrm>
            <a:off x="0" y="6095999"/>
            <a:ext cx="6640716" cy="762001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640716" y="6095999"/>
            <a:ext cx="1207883" cy="36924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0" i="1" kern="1200">
                <a:solidFill>
                  <a:schemeClr val="bg2"/>
                </a:solidFill>
                <a:latin typeface="Franklin Gothic Medium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482658" y="6465240"/>
            <a:ext cx="1447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Spidal.org</a:t>
            </a:r>
          </a:p>
        </p:txBody>
      </p:sp>
    </p:spTree>
    <p:extLst>
      <p:ext uri="{BB962C8B-B14F-4D97-AF65-F5344CB8AC3E}">
        <p14:creationId xmlns:p14="http://schemas.microsoft.com/office/powerpoint/2010/main" val="60053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1" r:id="rId2"/>
    <p:sldLayoutId id="2147484250" r:id="rId3"/>
    <p:sldLayoutId id="2147484257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 i="0" u="none">
          <a:solidFill>
            <a:srgbClr val="B30838"/>
          </a:solidFill>
          <a:latin typeface="+mj-lt"/>
          <a:ea typeface="+mj-ea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474" y="89378"/>
            <a:ext cx="9137526" cy="6858000"/>
            <a:chOff x="31026" y="1"/>
            <a:chExt cx="9137526" cy="6858000"/>
          </a:xfrm>
        </p:grpSpPr>
        <p:pic>
          <p:nvPicPr>
            <p:cNvPr id="15" name="Picture 14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133"/>
            <a:stretch/>
          </p:blipFill>
          <p:spPr>
            <a:xfrm>
              <a:off x="31026" y="1"/>
              <a:ext cx="9137526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679" y="2155520"/>
              <a:ext cx="1027410" cy="489994"/>
            </a:xfrm>
            <a:prstGeom prst="rect">
              <a:avLst/>
            </a:prstGeom>
          </p:spPr>
        </p:pic>
        <p:pic>
          <p:nvPicPr>
            <p:cNvPr id="9" name="Picture 2" descr="https://lh3.googleusercontent.com/-QTh7oYlVSfs/AAAAAAAAAAI/AAAAAAAAAl8/PD6AyVW6Tqs/s0-c-k-no-ns/phot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46053"/>
              <a:ext cx="847726" cy="84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3" t="21984" r="36829" b="19773"/>
            <a:stretch/>
          </p:blipFill>
          <p:spPr>
            <a:xfrm>
              <a:off x="7829640" y="2160096"/>
              <a:ext cx="952500" cy="970836"/>
            </a:xfrm>
            <a:prstGeom prst="rect">
              <a:avLst/>
            </a:prstGeom>
          </p:spPr>
        </p:pic>
        <p:pic>
          <p:nvPicPr>
            <p:cNvPr id="8" name="Picture 4" descr="Stony Brook Universit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120" y="5814847"/>
              <a:ext cx="1054710" cy="8705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17564" r="19740" b="18436"/>
            <a:stretch/>
          </p:blipFill>
          <p:spPr>
            <a:xfrm>
              <a:off x="7878754" y="355213"/>
              <a:ext cx="1138054" cy="8385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0" t="18519" r="62088" b="21296"/>
            <a:stretch/>
          </p:blipFill>
          <p:spPr>
            <a:xfrm>
              <a:off x="7147486" y="5694802"/>
              <a:ext cx="1504841" cy="990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047905" y="4980402"/>
              <a:ext cx="2088802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i="0" dirty="0">
                  <a:solidFill>
                    <a:schemeClr val="bg1"/>
                  </a:solidFill>
                </a:rPr>
                <a:t>Software: MIDAS</a:t>
              </a:r>
              <a:br>
                <a:rPr lang="en-US" sz="1800" b="1" i="0" dirty="0">
                  <a:solidFill>
                    <a:schemeClr val="bg1"/>
                  </a:solidFill>
                </a:rPr>
              </a:br>
              <a:r>
                <a:rPr lang="en-US" sz="1800" b="1" i="0" dirty="0">
                  <a:solidFill>
                    <a:schemeClr val="bg1"/>
                  </a:solidFill>
                </a:rPr>
                <a:t>HPC-ABDS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474" y="0"/>
            <a:ext cx="4032126" cy="994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1700" b="1" dirty="0">
                <a:latin typeface="Times New Roman" panose="02020603050405020304" pitchFamily="18" charset="0"/>
              </a:rPr>
              <a:t>NSF 1443054: CIF21 DIBBs: Middleware and High Performance Analytics Libraries for Scalable Data Science</a:t>
            </a:r>
            <a:endParaRPr lang="en-US" sz="1700" b="1" dirty="0"/>
          </a:p>
        </p:txBody>
      </p:sp>
      <p:sp>
        <p:nvSpPr>
          <p:cNvPr id="16" name="Rectangle 15"/>
          <p:cNvSpPr/>
          <p:nvPr/>
        </p:nvSpPr>
        <p:spPr>
          <a:xfrm>
            <a:off x="-9740" y="5747049"/>
            <a:ext cx="23735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Pathology</a:t>
            </a:r>
            <a:br>
              <a:rPr lang="en-US" dirty="0"/>
            </a:br>
            <a:r>
              <a:rPr lang="en-US" dirty="0"/>
              <a:t>Spatial Analysis</a:t>
            </a:r>
            <a:br>
              <a:rPr lang="en-US" dirty="0"/>
            </a:br>
            <a:r>
              <a:rPr lang="en-US" dirty="0"/>
              <a:t>February 2017</a:t>
            </a:r>
          </a:p>
        </p:txBody>
      </p:sp>
    </p:spTree>
    <p:extLst>
      <p:ext uri="{BB962C8B-B14F-4D97-AF65-F5344CB8AC3E}">
        <p14:creationId xmlns:p14="http://schemas.microsoft.com/office/powerpoint/2010/main" val="422344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2D Spatial Queries: Hadoop-GIS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914400"/>
            <a:ext cx="9126166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i="0" kern="0" dirty="0"/>
              <a:t>A general framework to support high performance spatial queries and analytics for spatial big data on MapReduce</a:t>
            </a:r>
          </a:p>
          <a:p>
            <a:r>
              <a:rPr lang="en-US" i="0" kern="0" dirty="0"/>
              <a:t>Data skew aware spatial data partitioning</a:t>
            </a:r>
          </a:p>
          <a:p>
            <a:r>
              <a:rPr lang="en-US" i="0" kern="0" dirty="0"/>
              <a:t>Multi-level spatial indexing</a:t>
            </a:r>
          </a:p>
          <a:p>
            <a:r>
              <a:rPr lang="en-US" i="0" kern="0" dirty="0"/>
              <a:t>Hybrid query engine combining MapReduce and database engine</a:t>
            </a:r>
          </a:p>
          <a:p>
            <a:endParaRPr lang="en-US" i="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67000"/>
            <a:ext cx="5106956" cy="30583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5698477"/>
            <a:ext cx="632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/>
              <a:t>http://bmidb.cs.stonybrook.edu/hadoopgis/</a:t>
            </a:r>
          </a:p>
        </p:txBody>
      </p:sp>
    </p:spTree>
    <p:extLst>
      <p:ext uri="{BB962C8B-B14F-4D97-AF65-F5344CB8AC3E}">
        <p14:creationId xmlns:p14="http://schemas.microsoft.com/office/powerpoint/2010/main" val="207605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sym typeface="Verdana"/>
              </a:rPr>
              <a:t>SparkGIS: Hadoop-GIS on Spark </a:t>
            </a:r>
            <a:endParaRPr lang="en-US" dirty="0"/>
          </a:p>
        </p:txBody>
      </p:sp>
      <p:sp>
        <p:nvSpPr>
          <p:cNvPr id="4" name="Shape 94"/>
          <p:cNvSpPr txBox="1">
            <a:spLocks noGrp="1"/>
          </p:cNvSpPr>
          <p:nvPr>
            <p:ph idx="1"/>
          </p:nvPr>
        </p:nvSpPr>
        <p:spPr>
          <a:xfrm>
            <a:off x="0" y="990600"/>
            <a:ext cx="9067800" cy="3159126"/>
          </a:xfrm>
          <a:prstGeom prst="rect">
            <a:avLst/>
          </a:prstGeom>
          <a:noFill/>
          <a:ln>
            <a:noFill/>
          </a:ln>
        </p:spPr>
        <p:txBody>
          <a:bodyPr lIns="0" tIns="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SparkGIS: an in-memory variation of Hadoop-GIS</a:t>
            </a: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Implement spatial querying pipelines in Spark – reusing spatial querying methods in Hadoop-GIS</a:t>
            </a:r>
            <a:endParaRPr lang="en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</a:pPr>
            <a:r>
              <a:rPr lang="en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Removes HDFS dependency: MongoDB, HDFS, local FS, Cassndra, HBase, Hive etc. </a:t>
            </a: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</a:pPr>
            <a:r>
              <a:rPr lang="en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Reduce I/O cost: multiple iterative jobs can be scheduled on same data with little IO overhead</a:t>
            </a: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</a:pPr>
            <a:r>
              <a:rPr lang="en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Streamed processing: processing data without waiting for all data ready</a:t>
            </a: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endParaRPr sz="22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1" indent="-2857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endParaRPr sz="22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Shape 100" descr="sparkgis-archi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33600" y="3901876"/>
            <a:ext cx="5513825" cy="2956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52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Whole slide images</a:t>
            </a:r>
          </a:p>
          <a:p>
            <a:pPr marL="764312" indent="-382156" defTabSz="2620445">
              <a:buFont typeface="Wingdings" pitchFamily="2" charset="2"/>
              <a:buChar char="q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and large file size: 100,000 x 100,000 pixels per image</a:t>
            </a:r>
          </a:p>
          <a:p>
            <a:pPr marL="764312" indent="-382156" defTabSz="2620445">
              <a:buFont typeface="Wingdings" pitchFamily="2" charset="2"/>
              <a:buChar char="q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 file size: 300 - 500MB/image, serval hundreds of slices per 3D volume</a:t>
            </a:r>
          </a:p>
          <a:p>
            <a:pPr marL="764312" indent="-382156" defTabSz="2620445">
              <a:buFont typeface="Wingdings" pitchFamily="2" charset="2"/>
              <a:buChar char="q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Numerous micro-anatomical object types with complex 3D structures</a:t>
            </a:r>
          </a:p>
          <a:p>
            <a:pPr lvl="0"/>
            <a:r>
              <a:rPr lang="en-US" sz="2400" dirty="0">
                <a:solidFill>
                  <a:srgbClr val="000000"/>
                </a:solidFill>
              </a:rPr>
              <a:t>Objectives</a:t>
            </a:r>
          </a:p>
          <a:p>
            <a:pPr marL="764312" indent="-382156" defTabSz="2620445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image analysis of whole slide image volume to derive 3D spatial structures and features with a complete framework of 3D blood vessel reconstruction </a:t>
            </a:r>
          </a:p>
          <a:p>
            <a:pPr marL="764312" indent="-382156" defTabSz="2620445">
              <a:buFont typeface="Wingdings" pitchFamily="2" charset="2"/>
              <a:buChar char="q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Scalable spatial analytics to explore 3D spatial relationships and discover spatial patterns of large scale 3D micro-anatomical objects with high performance systems</a:t>
            </a:r>
            <a:endParaRPr lang="en-US" sz="1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Pathology Image Analysis</a:t>
            </a:r>
          </a:p>
        </p:txBody>
      </p:sp>
    </p:spTree>
    <p:extLst>
      <p:ext uri="{BB962C8B-B14F-4D97-AF65-F5344CB8AC3E}">
        <p14:creationId xmlns:p14="http://schemas.microsoft.com/office/powerpoint/2010/main" val="378127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Primary Vessel Reconstruction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505905" y="4278550"/>
            <a:ext cx="2542310" cy="22733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Vessel Interpolation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71"/>
          <a:stretch/>
        </p:blipFill>
        <p:spPr bwMode="auto">
          <a:xfrm>
            <a:off x="1195765" y="2797794"/>
            <a:ext cx="3002440" cy="1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 bwMode="auto">
          <a:xfrm>
            <a:off x="5595860" y="838200"/>
            <a:ext cx="2693750" cy="3318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 Registration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618382" y="2520513"/>
            <a:ext cx="2671228" cy="27728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Image Segmentation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477785" y="838200"/>
            <a:ext cx="2438400" cy="221671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WSI Volume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47" y="1274195"/>
            <a:ext cx="1391470" cy="1250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1"/>
          <a:stretch/>
        </p:blipFill>
        <p:spPr>
          <a:xfrm>
            <a:off x="2203317" y="1273848"/>
            <a:ext cx="1223566" cy="125102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2055751" y="1772001"/>
            <a:ext cx="177384" cy="11496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905" y="1235284"/>
            <a:ext cx="1307927" cy="12954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084788" y="1741027"/>
            <a:ext cx="324335" cy="2324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4" name="Right Arrow 13"/>
          <p:cNvSpPr/>
          <p:nvPr/>
        </p:nvSpPr>
        <p:spPr>
          <a:xfrm>
            <a:off x="3449904" y="1772000"/>
            <a:ext cx="177384" cy="11496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1632394" y="2525676"/>
            <a:ext cx="2362542" cy="334118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Vessel Association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emens Sans Black" pitchFamily="2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323" y="4613605"/>
            <a:ext cx="4487327" cy="1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 bwMode="auto">
          <a:xfrm>
            <a:off x="5572260" y="4317406"/>
            <a:ext cx="2804770" cy="303346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0" i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Vessel Rendering</a:t>
            </a:r>
          </a:p>
        </p:txBody>
      </p:sp>
      <p:sp>
        <p:nvSpPr>
          <p:cNvPr id="18" name="Right Arrow 17"/>
          <p:cNvSpPr/>
          <p:nvPr/>
        </p:nvSpPr>
        <p:spPr>
          <a:xfrm flipH="1">
            <a:off x="5066481" y="3386642"/>
            <a:ext cx="324335" cy="2324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sp>
        <p:nvSpPr>
          <p:cNvPr id="19" name="Right Arrow 18"/>
          <p:cNvSpPr/>
          <p:nvPr/>
        </p:nvSpPr>
        <p:spPr>
          <a:xfrm>
            <a:off x="5117354" y="5095775"/>
            <a:ext cx="324335" cy="2324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531082" y="2874109"/>
            <a:ext cx="2918913" cy="1380952"/>
          </a:xfrm>
          <a:prstGeom prst="rect">
            <a:avLst/>
          </a:prstGeom>
        </p:spPr>
      </p:pic>
      <p:sp>
        <p:nvSpPr>
          <p:cNvPr id="21" name="Curved Left Arrow 20"/>
          <p:cNvSpPr/>
          <p:nvPr/>
        </p:nvSpPr>
        <p:spPr bwMode="auto">
          <a:xfrm>
            <a:off x="8460830" y="2149684"/>
            <a:ext cx="380936" cy="739562"/>
          </a:xfrm>
          <a:prstGeom prst="curvedLeftArrow">
            <a:avLst/>
          </a:prstGeom>
          <a:solidFill>
            <a:schemeClr val="accent2"/>
          </a:solidFill>
          <a:ln w="12700" cap="rnd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iemens Sans Black" pitchFamily="2" charset="0"/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flipH="1">
            <a:off x="228600" y="4043948"/>
            <a:ext cx="368859" cy="696536"/>
          </a:xfrm>
          <a:prstGeom prst="curvedLeftArrow">
            <a:avLst/>
          </a:prstGeom>
          <a:solidFill>
            <a:schemeClr val="accent2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iemens Sans Black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572260" y="1291759"/>
            <a:ext cx="2874205" cy="1203492"/>
            <a:chOff x="990599" y="2603608"/>
            <a:chExt cx="2874205" cy="12034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0" y="2694371"/>
              <a:ext cx="1279266" cy="101327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938" y="2711854"/>
              <a:ext cx="1244184" cy="1014191"/>
            </a:xfrm>
            <a:prstGeom prst="rect">
              <a:avLst/>
            </a:prstGeom>
          </p:spPr>
        </p:pic>
        <p:sp>
          <p:nvSpPr>
            <p:cNvPr id="26" name="Arc 25"/>
            <p:cNvSpPr/>
            <p:nvPr/>
          </p:nvSpPr>
          <p:spPr bwMode="auto">
            <a:xfrm rot="278028">
              <a:off x="2202959" y="2603608"/>
              <a:ext cx="1661845" cy="531139"/>
            </a:xfrm>
            <a:prstGeom prst="arc">
              <a:avLst>
                <a:gd name="adj1" fmla="val 10891668"/>
                <a:gd name="adj2" fmla="val 20630421"/>
              </a:avLst>
            </a:prstGeom>
            <a:noFill/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emens Sans Black" pitchFamily="2" charset="0"/>
              </a:endParaRPr>
            </a:p>
          </p:txBody>
        </p:sp>
        <p:sp>
          <p:nvSpPr>
            <p:cNvPr id="27" name="Arc 26"/>
            <p:cNvSpPr/>
            <p:nvPr/>
          </p:nvSpPr>
          <p:spPr bwMode="auto">
            <a:xfrm rot="10442086">
              <a:off x="2156904" y="3182913"/>
              <a:ext cx="1555121" cy="578310"/>
            </a:xfrm>
            <a:prstGeom prst="arc">
              <a:avLst>
                <a:gd name="adj1" fmla="val 11009884"/>
                <a:gd name="adj2" fmla="val 21368836"/>
              </a:avLst>
            </a:prstGeom>
            <a:noFill/>
            <a:ln w="12700" cap="flat" cmpd="sng" algn="ctr">
              <a:solidFill>
                <a:srgbClr val="FF1FD9"/>
              </a:solidFill>
              <a:prstDash val="solid"/>
              <a:round/>
              <a:headEnd type="triangle" w="med" len="med"/>
              <a:tailEnd type="none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emens Sans Black" pitchFamily="2" charset="0"/>
              </a:endParaRPr>
            </a:p>
          </p:txBody>
        </p:sp>
        <p:sp>
          <p:nvSpPr>
            <p:cNvPr id="28" name="Arc 27"/>
            <p:cNvSpPr/>
            <p:nvPr/>
          </p:nvSpPr>
          <p:spPr bwMode="auto">
            <a:xfrm rot="10800000">
              <a:off x="990599" y="3387316"/>
              <a:ext cx="1690711" cy="419784"/>
            </a:xfrm>
            <a:prstGeom prst="arc">
              <a:avLst>
                <a:gd name="adj1" fmla="val 10869758"/>
                <a:gd name="adj2" fmla="val 21133237"/>
              </a:avLst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triangle" w="med" len="med"/>
              <a:tailEnd type="none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emens Sans Black" pitchFamily="2" charset="0"/>
              </a:endParaRPr>
            </a:p>
          </p:txBody>
        </p:sp>
        <p:sp>
          <p:nvSpPr>
            <p:cNvPr id="29" name="Arc 28"/>
            <p:cNvSpPr/>
            <p:nvPr/>
          </p:nvSpPr>
          <p:spPr bwMode="auto">
            <a:xfrm rot="481472">
              <a:off x="999568" y="2613877"/>
              <a:ext cx="1791363" cy="517458"/>
            </a:xfrm>
            <a:prstGeom prst="arc">
              <a:avLst>
                <a:gd name="adj1" fmla="val 11075066"/>
                <a:gd name="adj2" fmla="val 20521554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emens Sans Black" pitchFamily="2" charset="0"/>
              </a:endParaRPr>
            </a:p>
          </p:txBody>
        </p:sp>
      </p:grpSp>
      <p:pic>
        <p:nvPicPr>
          <p:cNvPr id="30" name="Picture 6" descr="representative_vessel_new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1081" y="4679402"/>
            <a:ext cx="2918913" cy="143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8976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Large scale 3D dataset</a:t>
            </a:r>
          </a:p>
          <a:p>
            <a:pPr lvl="1"/>
            <a:r>
              <a:rPr lang="en-US" dirty="0"/>
              <a:t>Millions of 3D objects such as nuclei can be extracted from a 3D pathology image volume with tens of slides</a:t>
            </a:r>
          </a:p>
          <a:p>
            <a:r>
              <a:rPr lang="en-US" sz="2400" dirty="0"/>
              <a:t>Characteristics of 3D spatial data</a:t>
            </a:r>
          </a:p>
          <a:p>
            <a:pPr lvl="1"/>
            <a:r>
              <a:rPr lang="en-US" dirty="0"/>
              <a:t>Complex structures, e.g., Blood vessels have tree structures with branches</a:t>
            </a:r>
          </a:p>
          <a:p>
            <a:pPr lvl="1"/>
            <a:r>
              <a:rPr lang="en-US" dirty="0"/>
              <a:t>Multiple representations: different Levels of Detail (LOD)</a:t>
            </a:r>
          </a:p>
          <a:p>
            <a:r>
              <a:rPr lang="en-US" sz="2400" dirty="0"/>
              <a:t>High computation complexity</a:t>
            </a:r>
          </a:p>
          <a:p>
            <a:pPr lvl="1"/>
            <a:r>
              <a:rPr lang="en-US" dirty="0"/>
              <a:t>3D geometry computation is pretty expensive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3-D Spatial Queries and Analytics</a:t>
            </a:r>
          </a:p>
        </p:txBody>
      </p:sp>
    </p:spTree>
    <p:extLst>
      <p:ext uri="{BB962C8B-B14F-4D97-AF65-F5344CB8AC3E}">
        <p14:creationId xmlns:p14="http://schemas.microsoft.com/office/powerpoint/2010/main" val="708809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3-D Spatial Queries and Analytics: Hadoop-GIS 3D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27709" y="1143000"/>
            <a:ext cx="4433692" cy="502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derived 3D data from pathology image analysis is stored on HDFS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data compression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Fit data into memory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multiple levels of details by an progressive compression approach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data partitioning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Generate each cuboid as a processing unit for parallel computation in MapReduce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Multi-level indexing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Accelerate spatial data access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On-demand Spatial Query Engine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multiple types of spatial query, such as spatial join and nearest neighbor query</a:t>
            </a:r>
          </a:p>
        </p:txBody>
      </p:sp>
      <p:pic>
        <p:nvPicPr>
          <p:cNvPr id="7" name="Content Placeholder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83" y="1143000"/>
            <a:ext cx="4738017" cy="451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69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Segment boundaries of nuclei from pathology </a:t>
            </a:r>
            <a:br>
              <a:rPr lang="en-US" altLang="zh-CN" dirty="0"/>
            </a:br>
            <a:r>
              <a:rPr lang="en-US" altLang="zh-CN" dirty="0"/>
              <a:t>images and extract features for each nucleus</a:t>
            </a:r>
          </a:p>
          <a:p>
            <a:r>
              <a:rPr lang="en-US" altLang="zh-CN" dirty="0"/>
              <a:t>Consist of tiling, segmentation, </a:t>
            </a:r>
          </a:p>
          <a:p>
            <a:pPr marL="0" indent="0">
              <a:buNone/>
            </a:pPr>
            <a:r>
              <a:rPr lang="en-US" altLang="zh-CN" dirty="0"/>
              <a:t>     vectorization, boundary object aggregation</a:t>
            </a:r>
          </a:p>
          <a:p>
            <a:r>
              <a:rPr lang="en-US" altLang="zh-CN" dirty="0"/>
              <a:t>Could be executed on MapReduce </a:t>
            </a:r>
            <a:br>
              <a:rPr lang="en-US" altLang="zh-CN" dirty="0"/>
            </a:br>
            <a:r>
              <a:rPr lang="en-US" altLang="zh-CN" dirty="0"/>
              <a:t>(MIDAS Harp)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Algorithms – Nuclei Segmentation for Pathology Images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346450"/>
            <a:ext cx="3810000" cy="2404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098944"/>
            <a:ext cx="3160355" cy="40968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5715000"/>
            <a:ext cx="3804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/>
              <a:t>Nuclear segmentation algorithm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5639" y="5204619"/>
            <a:ext cx="4078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/>
              <a:t>Execution pipeline on MapReduce (MIDAS Harp)</a:t>
            </a:r>
          </a:p>
        </p:txBody>
      </p:sp>
    </p:spTree>
    <p:extLst>
      <p:ext uri="{BB962C8B-B14F-4D97-AF65-F5344CB8AC3E}">
        <p14:creationId xmlns:p14="http://schemas.microsoft.com/office/powerpoint/2010/main" val="3228320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Algorithms – Spatial Querying Methods</a:t>
            </a:r>
            <a:endParaRPr lang="en-US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88984" y="3460582"/>
            <a:ext cx="3810000" cy="2355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84" y="3119996"/>
            <a:ext cx="4238016" cy="27474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TextBox 22"/>
          <p:cNvSpPr txBox="1"/>
          <p:nvPr/>
        </p:nvSpPr>
        <p:spPr>
          <a:xfrm>
            <a:off x="1430215" y="578338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i="0" dirty="0"/>
              <a:t>Spatial Queries</a:t>
            </a:r>
            <a:endParaRPr lang="en-US" sz="1800" i="0" dirty="0"/>
          </a:p>
        </p:txBody>
      </p:sp>
      <p:sp>
        <p:nvSpPr>
          <p:cNvPr id="24" name="TextBox 23"/>
          <p:cNvSpPr txBox="1"/>
          <p:nvPr/>
        </p:nvSpPr>
        <p:spPr>
          <a:xfrm>
            <a:off x="4677384" y="5867400"/>
            <a:ext cx="3980577" cy="369332"/>
          </a:xfrm>
          <a:prstGeom prst="rect">
            <a:avLst/>
          </a:prstGeom>
          <a:solidFill>
            <a:srgbClr val="FAEB9E"/>
          </a:solidFill>
        </p:spPr>
        <p:txBody>
          <a:bodyPr wrap="none" rtlCol="0">
            <a:spAutoFit/>
          </a:bodyPr>
          <a:lstStyle/>
          <a:p>
            <a:r>
              <a:rPr lang="en-US" altLang="zh-CN" sz="1800" i="0" dirty="0"/>
              <a:t>Architecture of Spatial Query Engine </a:t>
            </a:r>
            <a:endParaRPr lang="en-US" sz="1800" i="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16778" y="584972"/>
            <a:ext cx="8915017" cy="257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i="0" kern="0" dirty="0"/>
              <a:t>Hadoop-GIS is a general framework to support high performance spatial queries and analytics for spatial big data on </a:t>
            </a:r>
            <a:r>
              <a:rPr lang="en-US" i="0" kern="0" dirty="0" err="1"/>
              <a:t>MapReduce</a:t>
            </a:r>
            <a:r>
              <a:rPr lang="en-US" i="0" kern="0" dirty="0"/>
              <a:t>.</a:t>
            </a:r>
          </a:p>
          <a:p>
            <a:r>
              <a:rPr lang="en-US" i="0" kern="0" dirty="0"/>
              <a:t>It supports multiple types of spatial queries on MapReduce through spatial partitioning, customizable spatial query engine and on-demand indexing.</a:t>
            </a:r>
          </a:p>
          <a:p>
            <a:r>
              <a:rPr lang="en-US" i="0" kern="0" dirty="0" err="1"/>
              <a:t>SparkGIS</a:t>
            </a:r>
            <a:r>
              <a:rPr lang="en-US" i="0" kern="0" dirty="0"/>
              <a:t> is a variation of Hadoop-GIS which runs on Spark to take advantage of in-memory processing.</a:t>
            </a:r>
          </a:p>
          <a:p>
            <a:r>
              <a:rPr lang="en-US" i="0" kern="0" dirty="0"/>
              <a:t>Will extend Hadoop/Spark to Harp MIDAS runtime.</a:t>
            </a:r>
          </a:p>
          <a:p>
            <a:r>
              <a:rPr lang="en-US" b="1" i="0" kern="0" dirty="0"/>
              <a:t>2D complete; 3D in progress</a:t>
            </a:r>
          </a:p>
        </p:txBody>
      </p:sp>
    </p:spTree>
    <p:extLst>
      <p:ext uri="{BB962C8B-B14F-4D97-AF65-F5344CB8AC3E}">
        <p14:creationId xmlns:p14="http://schemas.microsoft.com/office/powerpoint/2010/main" val="1057900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7" y="2847657"/>
            <a:ext cx="9067800" cy="3124200"/>
          </a:xfrm>
        </p:spPr>
        <p:txBody>
          <a:bodyPr/>
          <a:lstStyle/>
          <a:p>
            <a:r>
              <a:rPr lang="en-US" dirty="0"/>
              <a:t>Digital pathology images scanned from human tissue specimens provide rich information about morphological and functional characteristics of biological systems.</a:t>
            </a:r>
          </a:p>
          <a:p>
            <a:r>
              <a:rPr lang="en-US" altLang="zh-CN" dirty="0"/>
              <a:t>P</a:t>
            </a:r>
            <a:r>
              <a:rPr lang="en-US" dirty="0"/>
              <a:t>athology image analysis has high potential to provide diagnostic assistance, identify therapeutic targets, and predict patient outcomes and therapeutic responses.</a:t>
            </a:r>
          </a:p>
          <a:p>
            <a:r>
              <a:rPr lang="en-US" dirty="0"/>
              <a:t>It relies on both pathology image analysis algorithms and spatial querying methods.</a:t>
            </a:r>
          </a:p>
          <a:p>
            <a:r>
              <a:rPr lang="en-US" dirty="0"/>
              <a:t>Extremely large image scale.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Enabled Applications – Digital Pathology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5221" y="968492"/>
            <a:ext cx="8417106" cy="1894151"/>
            <a:chOff x="235221" y="968492"/>
            <a:chExt cx="8417106" cy="1894151"/>
          </a:xfrm>
        </p:grpSpPr>
        <p:grpSp>
          <p:nvGrpSpPr>
            <p:cNvPr id="20" name="Group 19"/>
            <p:cNvGrpSpPr/>
            <p:nvPr/>
          </p:nvGrpSpPr>
          <p:grpSpPr>
            <a:xfrm>
              <a:off x="235221" y="968492"/>
              <a:ext cx="8417106" cy="1894151"/>
              <a:chOff x="345894" y="1447800"/>
              <a:chExt cx="8417106" cy="1894151"/>
            </a:xfrm>
          </p:grpSpPr>
          <p:pic>
            <p:nvPicPr>
              <p:cNvPr id="21" name="Picture 2" descr="http://img.directindustry.com/pdf/repository_di/13622/virtual-slide-scanner-nanozoomer-20-ht-173007_1b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693" b="1942"/>
              <a:stretch>
                <a:fillRect/>
              </a:stretch>
            </p:blipFill>
            <p:spPr bwMode="auto">
              <a:xfrm>
                <a:off x="2651125" y="1451908"/>
                <a:ext cx="1920875" cy="13679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24"/>
              <p:cNvSpPr txBox="1">
                <a:spLocks noChangeArrowheads="1"/>
              </p:cNvSpPr>
              <p:nvPr/>
            </p:nvSpPr>
            <p:spPr bwMode="auto">
              <a:xfrm>
                <a:off x="345894" y="2972063"/>
                <a:ext cx="1910126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Glass Slides</a:t>
                </a:r>
              </a:p>
            </p:txBody>
          </p:sp>
          <p:sp>
            <p:nvSpPr>
              <p:cNvPr id="23" name="TextBox 28"/>
              <p:cNvSpPr txBox="1">
                <a:spLocks noChangeArrowheads="1"/>
              </p:cNvSpPr>
              <p:nvPr/>
            </p:nvSpPr>
            <p:spPr bwMode="auto">
              <a:xfrm>
                <a:off x="2377190" y="2949916"/>
                <a:ext cx="2411048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Scanning</a:t>
                </a:r>
              </a:p>
            </p:txBody>
          </p:sp>
          <p:sp>
            <p:nvSpPr>
              <p:cNvPr id="24" name="TextBox 24"/>
              <p:cNvSpPr txBox="1">
                <a:spLocks noChangeArrowheads="1"/>
              </p:cNvSpPr>
              <p:nvPr/>
            </p:nvSpPr>
            <p:spPr bwMode="auto">
              <a:xfrm>
                <a:off x="4588162" y="2948742"/>
                <a:ext cx="23460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Whole Slide Images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934200" y="2954087"/>
                <a:ext cx="18288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Image Analysis</a:t>
                </a:r>
              </a:p>
            </p:txBody>
          </p:sp>
          <p:sp>
            <p:nvSpPr>
              <p:cNvPr id="26" name="Right Arrow 25"/>
              <p:cNvSpPr/>
              <p:nvPr/>
            </p:nvSpPr>
            <p:spPr>
              <a:xfrm>
                <a:off x="2251075" y="1905442"/>
                <a:ext cx="400050" cy="261797"/>
              </a:xfrm>
              <a:prstGeom prst="rightArrow">
                <a:avLst/>
              </a:prstGeom>
              <a:solidFill>
                <a:srgbClr val="2D2DB9">
                  <a:lumMod val="75000"/>
                </a:srgbClr>
              </a:solidFill>
              <a:ln w="25400" cap="flat" cmpd="sng" algn="ctr">
                <a:solidFill>
                  <a:srgbClr val="2D2DB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7" name="Picture 20" descr="http://brownpathology.com/anatomic_pathology_files/slide0010_image028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469721"/>
                <a:ext cx="1717675" cy="1322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ight Arrow 27"/>
              <p:cNvSpPr/>
              <p:nvPr/>
            </p:nvSpPr>
            <p:spPr>
              <a:xfrm>
                <a:off x="6762750" y="1905442"/>
                <a:ext cx="400050" cy="261797"/>
              </a:xfrm>
              <a:prstGeom prst="rightArrow">
                <a:avLst/>
              </a:prstGeom>
              <a:solidFill>
                <a:srgbClr val="2D2DB9">
                  <a:lumMod val="75000"/>
                </a:srgbClr>
              </a:solidFill>
              <a:ln w="25400" cap="flat" cmpd="sng" algn="ctr">
                <a:solidFill>
                  <a:srgbClr val="2D2DB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Right Arrow 28"/>
              <p:cNvSpPr/>
              <p:nvPr/>
            </p:nvSpPr>
            <p:spPr>
              <a:xfrm>
                <a:off x="4503295" y="1905442"/>
                <a:ext cx="400050" cy="261797"/>
              </a:xfrm>
              <a:prstGeom prst="rightArrow">
                <a:avLst/>
              </a:prstGeom>
              <a:solidFill>
                <a:srgbClr val="2D2DB9">
                  <a:lumMod val="75000"/>
                </a:srgbClr>
              </a:solidFill>
              <a:ln w="25400" cap="flat" cmpd="sng" algn="ctr">
                <a:solidFill>
                  <a:srgbClr val="2D2DB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4911725" y="1447800"/>
                <a:ext cx="1870075" cy="1430201"/>
                <a:chOff x="4632898" y="3996652"/>
                <a:chExt cx="1717675" cy="1430201"/>
              </a:xfrm>
            </p:grpSpPr>
            <p:pic>
              <p:nvPicPr>
                <p:cNvPr id="31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200" y="3996652"/>
                  <a:ext cx="1702373" cy="1404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Rectangle 106"/>
                <p:cNvSpPr>
                  <a:spLocks noChangeArrowheads="1"/>
                </p:cNvSpPr>
                <p:nvPr/>
              </p:nvSpPr>
              <p:spPr bwMode="auto">
                <a:xfrm>
                  <a:off x="4632898" y="4005330"/>
                  <a:ext cx="1717675" cy="1421523"/>
                </a:xfrm>
                <a:prstGeom prst="rect">
                  <a:avLst/>
                </a:prstGeom>
                <a:noFill/>
                <a:ln w="25400">
                  <a:solidFill>
                    <a:srgbClr val="33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iemens Sans Black" charset="0"/>
                    <a:ea typeface="+mn-ea"/>
                  </a:endParaRPr>
                </a:p>
              </p:txBody>
            </p:sp>
          </p:grpSp>
        </p:grpSp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2127" y="977170"/>
              <a:ext cx="1471742" cy="1471742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8760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defTabSz="457200">
              <a:spcBef>
                <a:spcPct val="0"/>
              </a:spcBef>
              <a:buNone/>
            </a:pPr>
            <a:r>
              <a:rPr lang="en-US" sz="3600" b="1" kern="1200" dirty="0">
                <a:latin typeface="Calibri" charset="0"/>
                <a:ea typeface="Consolas" charset="0"/>
              </a:rPr>
              <a:t>2D/3D Pathology Image and Spatial Analysis</a:t>
            </a:r>
            <a:endParaRPr lang="en-US" sz="3200" b="1" kern="1200" dirty="0">
              <a:latin typeface="Calibri" charset="0"/>
              <a:ea typeface="Consolas" charset="0"/>
            </a:endParaRPr>
          </a:p>
          <a:p>
            <a:pPr lvl="5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kern="1200" dirty="0">
                <a:latin typeface="Calibri" charset="0"/>
                <a:ea typeface="Consolas" charset="0"/>
              </a:rPr>
              <a:t>2D Cell Segmentation</a:t>
            </a:r>
          </a:p>
          <a:p>
            <a:pPr lvl="5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kern="1200" dirty="0">
                <a:latin typeface="Calibri" charset="0"/>
                <a:ea typeface="Consolas" charset="0"/>
              </a:rPr>
              <a:t>Scalable Pathology Image Processing</a:t>
            </a:r>
          </a:p>
          <a:p>
            <a:pPr lvl="5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kern="1200" dirty="0">
                <a:latin typeface="Calibri" charset="0"/>
                <a:ea typeface="Consolas" charset="0"/>
              </a:rPr>
              <a:t>Scalable 2D Spatial Queries</a:t>
            </a:r>
          </a:p>
          <a:p>
            <a:pPr lvl="5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kern="1200" dirty="0">
                <a:latin typeface="Calibri" charset="0"/>
                <a:ea typeface="Consolas" charset="0"/>
              </a:rPr>
              <a:t>3D Vessel Segmentation</a:t>
            </a:r>
          </a:p>
          <a:p>
            <a:pPr lvl="5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kern="1200" dirty="0">
                <a:latin typeface="Calibri" charset="0"/>
                <a:ea typeface="Consolas" charset="0"/>
              </a:rPr>
              <a:t>Scalable 3D spatial queries</a:t>
            </a:r>
          </a:p>
          <a:p>
            <a:pPr marL="0" lvl="0" indent="0" algn="ctr" defTabSz="457200">
              <a:spcBef>
                <a:spcPct val="0"/>
              </a:spcBef>
              <a:buNone/>
            </a:pPr>
            <a:endParaRPr lang="en-US" sz="1000" b="1" kern="1200" dirty="0">
              <a:latin typeface="Calibri" charset="0"/>
              <a:ea typeface="Consolas" charset="0"/>
            </a:endParaRPr>
          </a:p>
          <a:p>
            <a:pPr marL="0" lvl="0" indent="0" algn="ctr" defTabSz="457200">
              <a:spcBef>
                <a:spcPct val="0"/>
              </a:spcBef>
              <a:buNone/>
            </a:pPr>
            <a:r>
              <a:rPr lang="en-US" sz="3600" kern="1200" dirty="0">
                <a:latin typeface="Calibri" charset="0"/>
                <a:ea typeface="Consolas" charset="0"/>
              </a:rPr>
              <a:t>Jun Kong, Emory University</a:t>
            </a:r>
          </a:p>
          <a:p>
            <a:pPr marL="0" lvl="0" indent="0" algn="ctr" defTabSz="457200">
              <a:spcBef>
                <a:spcPct val="0"/>
              </a:spcBef>
              <a:buNone/>
            </a:pPr>
            <a:r>
              <a:rPr lang="en-US" sz="3600" kern="1200" dirty="0">
                <a:latin typeface="Calibri" charset="0"/>
                <a:ea typeface="Consolas" charset="0"/>
              </a:rPr>
              <a:t>Fusheng Wang, Stony Brook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Cell Segmentation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8063" y="838200"/>
            <a:ext cx="6764337" cy="646331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Seed Detection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(determine the number of cells and contour initialization)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1905000"/>
            <a:ext cx="6477000" cy="369332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 Contour Model (deform contours)</a:t>
            </a:r>
          </a:p>
        </p:txBody>
      </p:sp>
      <p:sp>
        <p:nvSpPr>
          <p:cNvPr id="9" name="Down Arrow 8"/>
          <p:cNvSpPr/>
          <p:nvPr/>
        </p:nvSpPr>
        <p:spPr>
          <a:xfrm>
            <a:off x="4135988" y="1480882"/>
            <a:ext cx="605875" cy="424118"/>
          </a:xfrm>
          <a:prstGeom prst="downArrow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143000" y="2360558"/>
            <a:ext cx="6612731" cy="359834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35280" y="5934670"/>
            <a:ext cx="88563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i="0" dirty="0" err="1"/>
              <a:t>Pengyue</a:t>
            </a:r>
            <a:r>
              <a:rPr lang="en-US" sz="1800" i="0" dirty="0"/>
              <a:t> Zhang, Fusheng Wang, et al: </a:t>
            </a:r>
            <a:r>
              <a:rPr lang="en-US" sz="1800" dirty="0"/>
              <a:t>Automated Level Set Segmentation of </a:t>
            </a:r>
          </a:p>
          <a:p>
            <a:r>
              <a:rPr lang="en-US" sz="1800" dirty="0"/>
              <a:t>Histopathologic Cells with Sparse Shape Prior Support and Dynamic Occlusion </a:t>
            </a:r>
          </a:p>
          <a:p>
            <a:r>
              <a:rPr lang="en-US" sz="1800" dirty="0"/>
              <a:t>Constraint.</a:t>
            </a:r>
            <a:r>
              <a:rPr lang="en-US" sz="1800" i="0" dirty="0"/>
              <a:t> To Appear in ISBI 2017.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36027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Detection and Seed Detection</a:t>
            </a:r>
          </a:p>
        </p:txBody>
      </p:sp>
      <p:pic>
        <p:nvPicPr>
          <p:cNvPr id="6" name="Picture 5" descr="diff_vo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88" y="824032"/>
            <a:ext cx="5261839" cy="2071568"/>
          </a:xfrm>
          <a:prstGeom prst="rect">
            <a:avLst/>
          </a:prstGeom>
        </p:spPr>
      </p:pic>
      <p:pic>
        <p:nvPicPr>
          <p:cNvPr id="7" name="Picture 6" descr="vote_dem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817022"/>
            <a:ext cx="3838389" cy="20785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5" descr="stage2_result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828800" y="3048000"/>
            <a:ext cx="5100961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00800" y="2667000"/>
            <a:ext cx="4700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0" dirty="0"/>
              <a:t>(C)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5400" y="2683778"/>
            <a:ext cx="4700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0" dirty="0"/>
              <a:t>(D)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0800" y="4927332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/>
              <a:t>Seed Detection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03940" y="3028890"/>
            <a:ext cx="178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/>
              <a:t>Cell Detection</a:t>
            </a:r>
          </a:p>
        </p:txBody>
      </p:sp>
    </p:spTree>
    <p:extLst>
      <p:ext uri="{BB962C8B-B14F-4D97-AF65-F5344CB8AC3E}">
        <p14:creationId xmlns:p14="http://schemas.microsoft.com/office/powerpoint/2010/main" val="2936963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Segmentation</a:t>
            </a:r>
          </a:p>
        </p:txBody>
      </p:sp>
      <p:pic>
        <p:nvPicPr>
          <p:cNvPr id="7" name="Picture 6" descr="ex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7" y="838200"/>
            <a:ext cx="7125783" cy="566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66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4495800" cy="5181600"/>
          </a:xfrm>
        </p:spPr>
        <p:txBody>
          <a:bodyPr/>
          <a:lstStyle/>
          <a:p>
            <a:r>
              <a:rPr lang="en-US" dirty="0"/>
              <a:t>Overlapping partitioning of large images</a:t>
            </a:r>
          </a:p>
          <a:p>
            <a:r>
              <a:rPr lang="en-US" dirty="0"/>
              <a:t>MapReduce processing of each tiles - mapping</a:t>
            </a:r>
          </a:p>
          <a:p>
            <a:r>
              <a:rPr lang="en-US" dirty="0"/>
              <a:t>Normalization of boundary objects – mapping</a:t>
            </a:r>
          </a:p>
          <a:p>
            <a:r>
              <a:rPr lang="en-US" dirty="0"/>
              <a:t>Aggregation of segmented objects -reducing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2D Pathology Image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96210"/>
            <a:ext cx="3991535" cy="5174377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087884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403135&quot;&gt;&lt;object type=&quot;3&quot; unique_id=&quot;592686&quot;&gt;&lt;property id=&quot;20148&quot; value=&quot;5&quot;/&gt;&lt;property id=&quot;20300&quot; value=&quot;Slide 7 - &amp;quot;HPC-ABDS Mapping of Activities&amp;quot;&quot;/&gt;&lt;property id=&quot;20307&quot; value=&quot;337&quot;/&gt;&lt;/object&gt;&lt;object type=&quot;3&quot; unique_id=&quot;605784&quot;&gt;&lt;property id=&quot;20148&quot; value=&quot;5&quot;/&gt;&lt;property id=&quot;20300&quot; value=&quot;Slide 9 - &amp;quot;Java MPI performs better than Threads 128 24-core Haswell nodes on SPIDAL DA-MDS Code&amp;quot;&quot;/&gt;&lt;property id=&quot;20307&quot; value=&quot;339&quot;/&gt;&lt;/object&gt;&lt;object type=&quot;3&quot; unique_id=&quot;605787&quot;&gt;&lt;property id=&quot;20148&quot; value=&quot;5&quot;/&gt;&lt;property id=&quot;20300&quot; value=&quot;Slide 3 - &amp;quot;Big Data - Big Simulation (Exascale) Convergence&amp;quot;&quot;/&gt;&lt;property id=&quot;20307&quot; value=&quot;375&quot;/&gt;&lt;/object&gt;&lt;object type=&quot;3&quot; unique_id=&quot;605788&quot;&gt;&lt;property id=&quot;20148&quot; value=&quot;5&quot;/&gt;&lt;property id=&quot;20300&quot; value=&quot;Slide 5 - &amp;quot;6 Forms of MapReduce  Cover “all” circumstances  Describes  - Problem (Model     reflecting data)  - Machine  - Sof&quot;/&gt;&lt;property id=&quot;20307&quot; value=&quot;377&quot;/&gt;&lt;/object&gt;&lt;object type=&quot;3&quot; unique_id=&quot;605789&quot;&gt;&lt;property id=&quot;20148&quot; value=&quot;5&quot;/&gt;&lt;property id=&quot;20300&quot; value=&quot;Slide 8&quot;/&gt;&lt;property id=&quot;20307&quot; value=&quot;378&quot;/&gt;&lt;/object&gt;&lt;object type=&quot;3&quot; unique_id=&quot;605790&quot;&gt;&lt;property id=&quot;20148&quot; value=&quot;5&quot;/&gt;&lt;property id=&quot;20300&quot; value=&quot;Slide 10 - &amp;quot;MIDAS: Software Activities in DIBBS&amp;quot;&quot;/&gt;&lt;property id=&quot;20307&quot; value=&quot;365&quot;/&gt;&lt;/object&gt;&lt;object type=&quot;3&quot; unique_id=&quot;605791&quot;&gt;&lt;property id=&quot;20148&quot; value=&quot;5&quot;/&gt;&lt;property id=&quot;20300&quot; value=&quot;Slide 11 - &amp;quot;Cloudmesh Client&amp;quot;&quot;/&gt;&lt;property id=&quot;20307&quot; value=&quot;354&quot;/&gt;&lt;/object&gt;&lt;object type=&quot;3&quot; unique_id=&quot;605792&quot;&gt;&lt;property id=&quot;20148&quot; value=&quot;5&quot;/&gt;&lt;property id=&quot;20300&quot; value=&quot;Slide 12 - &amp;quot;Cloudmesh Client - Architecture&amp;quot;&quot;/&gt;&lt;property id=&quot;20307&quot; value=&quot;355&quot;/&gt;&lt;/object&gt;&lt;object type=&quot;3&quot; unique_id=&quot;605793&quot;&gt;&lt;property id=&quot;20148&quot; value=&quot;5&quot;/&gt;&lt;property id=&quot;20300&quot; value=&quot;Slide 13 - &amp;quot;Cloudmesh Client – OSG management&amp;quot;&quot;/&gt;&lt;property id=&quot;20307&quot; value=&quot;360&quot;/&gt;&lt;/object&gt;&lt;object type=&quot;3&quot; unique_id=&quot;605794&quot;&gt;&lt;property id=&quot;20148&quot; value=&quot;5&quot;/&gt;&lt;property id=&quot;20300&quot; value=&quot;Slide 14 - &amp;quot;Cloudmesh Client –  In support of Experiment Workflow &amp;quot;&quot;/&gt;&lt;property id=&quot;20307&quot; value=&quot;361&quot;/&gt;&lt;/object&gt;&lt;object type=&quot;3&quot; unique_id=&quot;605795&quot;&gt;&lt;property id=&quot;20148&quot; value=&quot;5&quot;/&gt;&lt;property id=&quot;20300&quot; value=&quot;Slide 15 - &amp;quot;Pilot-Hadoop/Spark Architecture&amp;quot;&quot;/&gt;&lt;property id=&quot;20307&quot; value=&quot;366&quot;/&gt;&lt;/object&gt;&lt;object type=&quot;3&quot; unique_id=&quot;605796&quot;&gt;&lt;property id=&quot;20148&quot; value=&quot;5&quot;/&gt;&lt;property id=&quot;20300&quot; value=&quot;Slide 16 - &amp;quot;Pilot-Hadoop Example&amp;quot;&quot;/&gt;&lt;property id=&quot;20307&quot; value=&quot;367&quot;/&gt;&lt;/object&gt;&lt;object type=&quot;3&quot; unique_id=&quot;605797&quot;&gt;&lt;property id=&quot;20148&quot; value=&quot;5&quot;/&gt;&lt;property id=&quot;20300&quot; value=&quot;Slide 17 - &amp;quot;Pilot-Data/Memory for Iterative  Processing&amp;quot;&quot;/&gt;&lt;property id=&quot;20307&quot; value=&quot;368&quot;/&gt;&lt;/object&gt;&lt;object type=&quot;3&quot; unique_id=&quot;605798&quot;&gt;&lt;property id=&quot;20148&quot; value=&quot;5&quot;/&gt;&lt;property id=&quot;20300&quot; value=&quot;Slide 18 - &amp;quot;Harp Implementations &amp;quot;&quot;/&gt;&lt;property id=&quot;20307&quot; value=&quot;380&quot;/&gt;&lt;/object&gt;&lt;object type=&quot;3&quot; unique_id=&quot;605799&quot;&gt;&lt;property id=&quot;20148&quot; value=&quot;5&quot;/&gt;&lt;property id=&quot;20300&quot; value=&quot;Slide 19&quot;/&gt;&lt;property id=&quot;20307&quot; value=&quot;379&quot;/&gt;&lt;/object&gt;&lt;object type=&quot;3&quot; unique_id=&quot;605800&quot;&gt;&lt;property id=&quot;20148&quot; value=&quot;5&quot;/&gt;&lt;property id=&quot;20300&quot; value=&quot;Slide 20 - &amp;quot;Harp LDA on Big Red II Supercomputer (Cray)&amp;quot;&quot;/&gt;&lt;property id=&quot;20307&quot; value=&quot;381&quot;/&gt;&lt;/object&gt;&lt;object type=&quot;3&quot; unique_id=&quot;605801&quot;&gt;&lt;property id=&quot;20148&quot; value=&quot;5&quot;/&gt;&lt;property id=&quot;20300&quot; value=&quot;Slide 21 - &amp;quot;SPIDAL Algorithms – Subgraph mining&amp;quot;&quot;/&gt;&lt;property id=&quot;20307&quot; value=&quot;345&quot;/&gt;&lt;/object&gt;&lt;object type=&quot;3&quot; unique_id=&quot;605802&quot;&gt;&lt;property id=&quot;20148&quot; value=&quot;5&quot;/&gt;&lt;property id=&quot;20300&quot; value=&quot;Slide 22 - &amp;quot;SPIDAL Algorithms – Random Graph Generation&amp;quot;&quot;/&gt;&lt;property id=&quot;20307&quot; value=&quot;362&quot;/&gt;&lt;/object&gt;&lt;object type=&quot;3&quot; unique_id=&quot;605803&quot;&gt;&lt;property id=&quot;20148&quot; value=&quot;5&quot;/&gt;&lt;property id=&quot;20300&quot; value=&quot;Slide 23 - &amp;quot;SPIDAL Algorithms – Triangle Counting&amp;quot;&quot;/&gt;&lt;property id=&quot;20307&quot; value=&quot;363&quot;/&gt;&lt;/object&gt;&lt;object type=&quot;3&quot; unique_id=&quot;605804&quot;&gt;&lt;property id=&quot;20148&quot; value=&quot;5&quot;/&gt;&lt;property id=&quot;20300&quot; value=&quot;Slide 24 - &amp;quot;SPIDAL Algorithms – Core I&amp;quot;&quot;/&gt;&lt;property id=&quot;20307&quot; value=&quot;342&quot;/&gt;&lt;/object&gt;&lt;object type=&quot;3&quot; unique_id=&quot;605805&quot;&gt;&lt;property id=&quot;20148&quot; value=&quot;5&quot;/&gt;&lt;property id=&quot;20300&quot; value=&quot;Slide 25 - &amp;quot;SPIDAL Algorithms – Core II&amp;quot;&quot;/&gt;&lt;property id=&quot;20307&quot; value=&quot;364&quot;/&gt;&lt;/object&gt;&lt;object type=&quot;3&quot; unique_id=&quot;605806&quot;&gt;&lt;property id=&quot;20148&quot; value=&quot;5&quot;/&gt;&lt;property id=&quot;20300&quot; value=&quot;Slide 26 - &amp;quot;SPIDAL Algorithms – Optimization I&amp;quot;&quot;/&gt;&lt;property id=&quot;20307&quot; value=&quot;350&quot;/&gt;&lt;/object&gt;&lt;object type=&quot;3&quot; unique_id=&quot;605807&quot;&gt;&lt;property id=&quot;20148&quot; value=&quot;5&quot;/&gt;&lt;property id=&quot;20300&quot; value=&quot;Slide 27 - &amp;quot;SPIDAL Algorithms – Optimization II&amp;quot;&quot;/&gt;&lt;property id=&quot;20307&quot; value=&quot;351&quot;/&gt;&lt;/object&gt;&lt;object type=&quot;3&quot; unique_id=&quot;605808&quot;&gt;&lt;property id=&quot;20148&quot; value=&quot;5&quot;/&gt;&lt;property id=&quot;20300&quot; value=&quot;Slide 28 - &amp;quot;2D Radar Polar Remote Sensing&amp;quot;&quot;/&gt;&lt;property id=&quot;20307&quot; value=&quot;352&quot;/&gt;&lt;/object&gt;&lt;object type=&quot;3&quot; unique_id=&quot;605809&quot;&gt;&lt;property id=&quot;20148&quot; value=&quot;5&quot;/&gt;&lt;property id=&quot;20300&quot; value=&quot;Slide 29 - &amp;quot;Imaging Applications: Remote Sensing,  Pathology, Spatial  Systems &amp;quot;&quot;/&gt;&lt;property id=&quot;20307&quot; value=&quot;344&quot;/&gt;&lt;/object&gt;&lt;object type=&quot;3&quot; unique_id=&quot;605810&quot;&gt;&lt;property id=&quot;20148&quot; value=&quot;5&quot;/&gt;&lt;property id=&quot;20300&quot; value=&quot;Slide 30 - &amp;quot;Some Applications Enabled&amp;quot;&quot;/&gt;&lt;property id=&quot;20307&quot; value=&quot;341&quot;/&gt;&lt;/object&gt;&lt;object type=&quot;3&quot; unique_id=&quot;605811&quot;&gt;&lt;property id=&quot;20148&quot; value=&quot;5&quot;/&gt;&lt;property id=&quot;20300&quot; value=&quot;Slide 31 - &amp;quot;3D Radar Polar Remote Sensing&amp;quot;&quot;/&gt;&lt;property id=&quot;20307&quot; value=&quot;353&quot;/&gt;&lt;/object&gt;&lt;object type=&quot;3&quot; unique_id=&quot;605812&quot;&gt;&lt;property id=&quot;20148&quot; value=&quot;5&quot;/&gt;&lt;property id=&quot;20300&quot; value=&quot;Slide 32 - &amp;quot;Algorithms – Nuclei Segmentation for Pathology Images&amp;quot;&quot;/&gt;&lt;property id=&quot;20307&quot; value=&quot;346&quot;/&gt;&lt;/object&gt;&lt;object type=&quot;3&quot; unique_id=&quot;605813&quot;&gt;&lt;property id=&quot;20148&quot; value=&quot;5&quot;/&gt;&lt;property id=&quot;20300&quot; value=&quot;Slide 33 - &amp;quot;Algorithms – Spatial Querying Methods&amp;quot;&quot;/&gt;&lt;property id=&quot;20307&quot; value=&quot;347&quot;/&gt;&lt;/object&gt;&lt;object type=&quot;3&quot; unique_id=&quot;605814&quot;&gt;&lt;property id=&quot;20148&quot; value=&quot;5&quot;/&gt;&lt;property id=&quot;20300&quot; value=&quot;Slide 34 - &amp;quot;Enabled Applications – Digital Pathology&amp;quot;&quot;/&gt;&lt;property id=&quot;20307&quot; value=&quot;348&quot;/&gt;&lt;/object&gt;&lt;object type=&quot;3&quot; unique_id=&quot;605815&quot;&gt;&lt;property id=&quot;20148&quot; value=&quot;5&quot;/&gt;&lt;property id=&quot;20300&quot; value=&quot;Slide 35 - &amp;quot;Applications – Public Health&amp;quot;&quot;/&gt;&lt;property id=&quot;20307&quot; value=&quot;349&quot;/&gt;&lt;/object&gt;&lt;object type=&quot;3&quot; unique_id=&quot;605816&quot;&gt;&lt;property id=&quot;20148&quot; value=&quot;5&quot;/&gt;&lt;property id=&quot;20300&quot; value=&quot;Slide 36 - &amp;quot;Biomolecular Simulation Data Analysis&amp;quot;&quot;/&gt;&lt;property id=&quot;20307&quot; value=&quot;369&quot;/&gt;&lt;/object&gt;&lt;object type=&quot;3&quot; unique_id=&quot;605817&quot;&gt;&lt;property id=&quot;20148&quot; value=&quot;5&quot;/&gt;&lt;property id=&quot;20300&quot; value=&quot;Slide 37 - &amp;quot;RADICAL-Pilot Hausdorff distance: all-pairs problem&amp;#x0D; &amp;quot;&quot;/&gt;&lt;property id=&quot;20307&quot; value=&quot;370&quot;/&gt;&lt;/object&gt;&lt;object type=&quot;3&quot; unique_id=&quot;605818&quot;&gt;&lt;property id=&quot;20148&quot; value=&quot;5&quot;/&gt;&lt;property id=&quot;20300&quot; value=&quot;Slide 38 - &amp;quot;Classification of lipids in membranes&amp;quot;&quot;/&gt;&lt;property id=&quot;20307&quot; value=&quot;372&quot;/&gt;&lt;/object&gt;&lt;object type=&quot;3&quot; unique_id=&quot;605819&quot;&gt;&lt;property id=&quot;20148&quot; value=&quot;5&quot;/&gt;&lt;property id=&quot;20300&quot; value=&quot;Slide 39 - &amp;quot;LeafletFinder&amp;quot;&quot;/&gt;&lt;property id=&quot;20307&quot; value=&quot;373&quot;/&gt;&lt;/object&gt;&lt;object type=&quot;3&quot; unique_id=&quot;605820&quot;&gt;&lt;property id=&quot;20148&quot; value=&quot;5&quot;/&gt;&lt;property id=&quot;20300&quot; value=&quot;Slide 40&quot;/&gt;&lt;property id=&quot;20307&quot; value=&quot;374&quot;/&gt;&lt;/object&gt;&lt;object type=&quot;3&quot; unique_id=&quot;606129&quot;&gt;&lt;property id=&quot;20148&quot; value=&quot;5&quot;/&gt;&lt;property id=&quot;20300&quot; value=&quot;Slide 4 - &amp;quot;64 Features in 4 views for Unified Classification of Big Data and Simulation Applications&amp;quot;&quot;/&gt;&lt;property id=&quot;20307&quot; value=&quot;382&quot;/&gt;&lt;/object&gt;&lt;object type=&quot;3&quot; unique_id=&quot;606342&quot;&gt;&lt;property id=&quot;20148&quot; value=&quot;5&quot;/&gt;&lt;property id=&quot;20300&quot; value=&quot;Slide 1 - &amp;quot;NSF14-43054 started October 1, 2014 Datanet: CIF21 DIBBs: Middleware and High Performance Analytics Libraries for S&quot;/&gt;&lt;property id=&quot;20307&quot; value=&quot;384&quot;/&gt;&lt;/object&gt;&lt;object type=&quot;3&quot; unique_id=&quot;606343&quot;&gt;&lt;property id=&quot;20148&quot; value=&quot;5&quot;/&gt;&lt;property id=&quot;20300&quot; value=&quot;Slide 2 - &amp;quot;Some Important Components of SPIDAL Dibbs&amp;quot;&quot;/&gt;&lt;property id=&quot;20307&quot; value=&quot;383&quot;/&gt;&lt;/object&gt;&lt;object type=&quot;3&quot; unique_id=&quot;606472&quot;&gt;&lt;property id=&quot;20148&quot; value=&quot;5&quot;/&gt;&lt;property id=&quot;20300&quot; value=&quot;Slide 6&quot;/&gt;&lt;property id=&quot;20307&quot; value=&quot;385&quot;/&gt;&lt;/object&gt;&lt;/object&gt;&lt;object type=&quot;8&quot; unique_id=&quot;40314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hemeSPIDAL">
  <a:themeElements>
    <a:clrScheme name="Custom 2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8E0C33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8E0C33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SPIDAL" id="{7C01B97D-DF9F-4123-89DC-28F1F97B60D5}" vid="{A1043A46-8E94-4D5C-8449-A0EFCB4292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ThemeSPIDAL</Template>
  <TotalTime>35818</TotalTime>
  <Words>780</Words>
  <Application>Microsoft Office PowerPoint</Application>
  <PresentationFormat>On-screen Show (4:3)</PresentationFormat>
  <Paragraphs>104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ＭＳ Ｐゴシック</vt:lpstr>
      <vt:lpstr>Arial</vt:lpstr>
      <vt:lpstr>Calibri</vt:lpstr>
      <vt:lpstr>Consolas</vt:lpstr>
      <vt:lpstr>Franklin Gothic Medium</vt:lpstr>
      <vt:lpstr>Siemens Sans Black</vt:lpstr>
      <vt:lpstr>Times New Roman</vt:lpstr>
      <vt:lpstr>Verdana</vt:lpstr>
      <vt:lpstr>Wingdings</vt:lpstr>
      <vt:lpstr>ThemeSPIDAL</vt:lpstr>
      <vt:lpstr>PowerPoint Presentation</vt:lpstr>
      <vt:lpstr>Algorithms – Nuclei Segmentation for Pathology Images</vt:lpstr>
      <vt:lpstr>Algorithms – Spatial Querying Methods</vt:lpstr>
      <vt:lpstr>Enabled Applications – Digital Pathology</vt:lpstr>
      <vt:lpstr>PowerPoint Presentation</vt:lpstr>
      <vt:lpstr>2D Cell Segmentation Overview</vt:lpstr>
      <vt:lpstr>Cell Detection and Seed Detection</vt:lpstr>
      <vt:lpstr>Cell Segmentation</vt:lpstr>
      <vt:lpstr>Scalable 2D Pathology Image Analysis</vt:lpstr>
      <vt:lpstr>Scalable 2D Spatial Queries: Hadoop-GIS</vt:lpstr>
      <vt:lpstr>SparkGIS: Hadoop-GIS on Spark </vt:lpstr>
      <vt:lpstr>3D Pathology Image Analysis</vt:lpstr>
      <vt:lpstr>3D Primary Vessel Reconstruction</vt:lpstr>
      <vt:lpstr>Scalable 3-D Spatial Queries and Analytics</vt:lpstr>
      <vt:lpstr>Scalable 3-D Spatial Queries and Analytics: Hadoop-GIS 3D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Information Technology and The Indiana University School of Informatics</dc:title>
  <dc:creator>Neal Moore</dc:creator>
  <cp:lastModifiedBy>Geoffrey Fox</cp:lastModifiedBy>
  <cp:revision>670</cp:revision>
  <cp:lastPrinted>2009-05-27T19:00:23Z</cp:lastPrinted>
  <dcterms:created xsi:type="dcterms:W3CDTF">2011-04-26T20:44:01Z</dcterms:created>
  <dcterms:modified xsi:type="dcterms:W3CDTF">2017-02-06T21:13:43Z</dcterms:modified>
</cp:coreProperties>
</file>