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13"/>
  </p:notesMasterIdLst>
  <p:sldIdLst>
    <p:sldId id="605" r:id="rId2"/>
    <p:sldId id="636" r:id="rId3"/>
    <p:sldId id="635" r:id="rId4"/>
    <p:sldId id="622" r:id="rId5"/>
    <p:sldId id="623" r:id="rId6"/>
    <p:sldId id="624" r:id="rId7"/>
    <p:sldId id="625" r:id="rId8"/>
    <p:sldId id="626" r:id="rId9"/>
    <p:sldId id="627" r:id="rId10"/>
    <p:sldId id="628" r:id="rId11"/>
    <p:sldId id="62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8" autoAdjust="0"/>
    <p:restoredTop sz="94404" autoAdjust="0"/>
  </p:normalViewPr>
  <p:slideViewPr>
    <p:cSldViewPr>
      <p:cViewPr varScale="1">
        <p:scale>
          <a:sx n="93" d="100"/>
          <a:sy n="93" d="100"/>
        </p:scale>
        <p:origin x="116" y="596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Public health research with spatial analytics </a:t>
            </a:r>
          </a:p>
          <a:p>
            <a:pPr marL="0" indent="0" rtl="0">
              <a:buNone/>
            </a:pPr>
            <a:endParaRPr lang="en-US" altLang="zh-CN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marL="0" indent="0" rtl="0">
              <a:buNone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~~~~~~~~~~~</a:t>
            </a:r>
          </a:p>
          <a:p>
            <a:pPr marL="0" indent="0" rtl="0">
              <a:buNone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1)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our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research,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we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focus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on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spatial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data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analytics</a:t>
            </a:r>
          </a:p>
          <a:p>
            <a:pPr marL="0" indent="0" rtl="0">
              <a:buNone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And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we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have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special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interests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in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marL="0" indent="0" rtl="0">
              <a:buNone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integrating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all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sorts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of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spatial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data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sources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marL="0" indent="0" rtl="0">
              <a:buNone/>
            </a:pP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for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public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health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studies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7" charset="-128"/>
              </a:rPr>
              <a:t>applications</a:t>
            </a:r>
          </a:p>
          <a:p>
            <a:pPr marL="0" indent="0" rtl="0"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rtl="0"/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2)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Our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research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is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established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on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rtl="0"/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increasing accessibility of spatial data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source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</a:p>
          <a:p>
            <a:pPr rtl="0"/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that,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recent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years,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have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been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made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available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by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governments, private companies, or even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the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contents generated by online users.</a:t>
            </a:r>
            <a:endParaRPr lang="en-US" b="0" dirty="0">
              <a:effectLst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altLang="zh-CN" b="0" dirty="0">
                <a:effectLst/>
              </a:rPr>
              <a:t>3)</a:t>
            </a:r>
            <a:r>
              <a:rPr lang="zh-CN" altLang="en-US" b="0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For example,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you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can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have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endParaRPr lang="en-US" altLang="zh-CN" sz="1200" b="0" i="0" u="none" strike="noStrike" kern="1200" baseline="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rtl="0"/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large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scale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patient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claim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data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Electronic health records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All these data can provide patients' home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addresses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,</a:t>
            </a:r>
          </a:p>
          <a:p>
            <a:pPr rtl="0"/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after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geocoding,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can be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then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used for spatial analysis.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altLang="zh-CN" b="0" dirty="0">
                <a:effectLst/>
              </a:rPr>
              <a:t>4)</a:t>
            </a:r>
            <a:r>
              <a:rPr lang="zh-CN" altLang="en-US" b="0" dirty="0">
                <a:effectLst/>
              </a:rPr>
              <a:t> </a:t>
            </a:r>
            <a:r>
              <a:rPr lang="en-US" altLang="zh-CN" b="0" dirty="0">
                <a:effectLst/>
              </a:rPr>
              <a:t>Our</a:t>
            </a:r>
            <a:r>
              <a:rPr lang="zh-CN" altLang="en-US" b="0" baseline="0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Neighborhood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Traditionally, Census data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TIGER data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rtl="0"/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and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many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other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community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survey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data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, for example,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provide many valuable demographic and socio-economic characteristics about our neighborhood.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altLang="zh-CN" b="0" dirty="0">
                <a:effectLst/>
              </a:rPr>
              <a:t>5)</a:t>
            </a:r>
            <a:r>
              <a:rPr lang="zh-CN" altLang="en-US" b="0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For our environments, 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Many data sets are also available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And continuously monitor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the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air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quality,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weather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or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climate condition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for any particular region or locatio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ns</a:t>
            </a:r>
            <a:endParaRPr lang="en-US" b="0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="0" dirty="0">
                <a:effectLst/>
              </a:rPr>
            </a:br>
            <a:r>
              <a:rPr lang="en-US" altLang="zh-CN" b="0" dirty="0">
                <a:effectLst/>
              </a:rPr>
              <a:t>6)</a:t>
            </a:r>
            <a:r>
              <a:rPr lang="zh-CN" altLang="en-US" b="0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More recently,</a:t>
            </a:r>
            <a:endParaRPr lang="en-US" altLang="zh-CN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As people have been relying more and more on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online web services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and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social media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The online users’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digit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footprints </a:t>
            </a:r>
          </a:p>
          <a:p>
            <a:pPr rtl="0"/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which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also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often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come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with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geolocation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pitchFamily="-107" charset="-128"/>
            </a:endParaRPr>
          </a:p>
          <a:p>
            <a:pPr rtl="0"/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can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be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used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for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analyzing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users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'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interest on health related topic or 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their needs for healthcare services</a:t>
            </a:r>
            <a:endParaRPr lang="en-US" b="0" dirty="0">
              <a:effectLst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pitchFamily="-107" charset="-128"/>
              </a:rPr>
              <a:t>for any particular region or neighborhood.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04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9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1" r:id="rId2"/>
    <p:sldLayoutId id="2147484250" r:id="rId3"/>
    <p:sldLayoutId id="21474842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12776" y="6027003"/>
            <a:ext cx="222115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Public Health</a:t>
            </a:r>
            <a:br>
              <a:rPr lang="en-US" dirty="0"/>
            </a:br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sz="2600" dirty="0"/>
              <a:t>Consolidate multiple spatial data sources through spatial queries</a:t>
            </a:r>
          </a:p>
          <a:p>
            <a:pPr>
              <a:spcBef>
                <a:spcPts val="400"/>
              </a:spcBef>
            </a:pPr>
            <a:r>
              <a:rPr lang="en-US" sz="2600" dirty="0"/>
              <a:t>Develop high performance infrastructure to support data integration and analysis</a:t>
            </a:r>
          </a:p>
          <a:p>
            <a:pPr lvl="1">
              <a:spcBef>
                <a:spcPts val="400"/>
              </a:spcBef>
            </a:pPr>
            <a:r>
              <a:rPr lang="en-US" sz="2600" dirty="0"/>
              <a:t>Hadoop-GIS</a:t>
            </a:r>
          </a:p>
          <a:p>
            <a:pPr>
              <a:spcBef>
                <a:spcPts val="400"/>
              </a:spcBef>
            </a:pPr>
            <a:r>
              <a:rPr lang="en-US" sz="2600" dirty="0"/>
              <a:t>Support high resolution multi-scale spatial analysis for public health at community level</a:t>
            </a:r>
            <a:endParaRPr lang="en-US" dirty="0"/>
          </a:p>
          <a:p>
            <a:pPr lvl="1"/>
            <a:r>
              <a:rPr lang="en-US" dirty="0"/>
              <a:t>Analyze spatial patterns and variations</a:t>
            </a:r>
          </a:p>
          <a:p>
            <a:pPr lvl="1"/>
            <a:r>
              <a:rPr lang="en-US" altLang="zh-CN" kern="1200" dirty="0"/>
              <a:t>Identify spatial hot spots or outliers for diseases</a:t>
            </a:r>
          </a:p>
          <a:p>
            <a:pPr lvl="1"/>
            <a:r>
              <a:rPr lang="en-US" kern="1200" dirty="0"/>
              <a:t>Model spatial relationships between diseases and external spatial impact factors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spatial big data analytics for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08029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Spatial pattern analysis of New York State cancer incidence at Census track level</a:t>
            </a:r>
          </a:p>
          <a:p>
            <a:pPr lvl="1"/>
            <a:r>
              <a:rPr lang="en-US" dirty="0"/>
              <a:t>e.g.: </a:t>
            </a:r>
            <a:r>
              <a:rPr lang="en-US" altLang="zh-CN" dirty="0"/>
              <a:t>4 air toxics (PAHPOM, Chromium VI, Acetaldehyde, Arsenic) will affect lung cancer</a:t>
            </a:r>
            <a:endParaRPr lang="en-US" dirty="0"/>
          </a:p>
          <a:p>
            <a:r>
              <a:rPr lang="en-US" sz="2400" dirty="0"/>
              <a:t>Spatial analysis of 30-day readmission of congestive heart failure</a:t>
            </a:r>
          </a:p>
          <a:p>
            <a:r>
              <a:rPr lang="en-US" sz="2400" dirty="0"/>
              <a:t>Spatial analysis of opioid caused death in NY</a:t>
            </a:r>
          </a:p>
          <a:p>
            <a:r>
              <a:rPr lang="en-US" sz="2400" dirty="0"/>
              <a:t>Social media based spatial analysis of drug use in US  </a:t>
            </a:r>
          </a:p>
          <a:p>
            <a:r>
              <a:rPr lang="en-US" sz="2400" dirty="0"/>
              <a:t>Sequence patterns and association rules learning mining based on diagnosis and procedures in NY</a:t>
            </a:r>
          </a:p>
          <a:p>
            <a:r>
              <a:rPr lang="en-US" sz="2400" dirty="0"/>
              <a:t>Comparative spatial analytics methods for large scale healthcare data analytics: region vs point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Projects</a:t>
            </a:r>
          </a:p>
        </p:txBody>
      </p:sp>
    </p:spTree>
    <p:extLst>
      <p:ext uri="{BB962C8B-B14F-4D97-AF65-F5344CB8AC3E}">
        <p14:creationId xmlns:p14="http://schemas.microsoft.com/office/powerpoint/2010/main" val="142451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240" y="533400"/>
            <a:ext cx="9067800" cy="3048000"/>
          </a:xfrm>
        </p:spPr>
        <p:txBody>
          <a:bodyPr/>
          <a:lstStyle/>
          <a:p>
            <a:r>
              <a:rPr lang="en-US" dirty="0"/>
              <a:t>GIS-oriented public health research has a strong focus on the locations of patients and the agents of disease, and studies the spatial patterns and variations.</a:t>
            </a:r>
          </a:p>
          <a:p>
            <a:r>
              <a:rPr lang="en-US" dirty="0"/>
              <a:t>Integrating multiple spatial big data sources at fine spatial resolutions allow public health researchers and health officials to adequately identify, analyze, and monitor health problems at the community level.</a:t>
            </a:r>
          </a:p>
          <a:p>
            <a:r>
              <a:rPr lang="en-US" dirty="0"/>
              <a:t>This will rely on high performance spatial querying methods on data integration.</a:t>
            </a:r>
          </a:p>
          <a:p>
            <a:r>
              <a:rPr lang="en-US" dirty="0"/>
              <a:t>Note synergy between GIS and Large image processing as in pathology.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690025"/>
          </a:xfrm>
        </p:spPr>
        <p:txBody>
          <a:bodyPr/>
          <a:lstStyle/>
          <a:p>
            <a:r>
              <a:rPr lang="en-US" altLang="zh-CN" dirty="0"/>
              <a:t>Applications – Public Health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0"/>
            <a:ext cx="4267200" cy="2766613"/>
          </a:xfrm>
          <a:prstGeom prst="rect">
            <a:avLst/>
          </a:prstGeom>
          <a:solidFill>
            <a:srgbClr val="FAEB9E"/>
          </a:solidFill>
        </p:spPr>
      </p:pic>
    </p:spTree>
    <p:extLst>
      <p:ext uri="{BB962C8B-B14F-4D97-AF65-F5344CB8AC3E}">
        <p14:creationId xmlns:p14="http://schemas.microsoft.com/office/powerpoint/2010/main" val="13384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defTabSz="457200" eaLnBrk="0" hangingPunct="0">
              <a:buNone/>
            </a:pPr>
            <a:r>
              <a:rPr lang="en-US" sz="3400" kern="1200" dirty="0">
                <a:solidFill>
                  <a:prstClr val="black"/>
                </a:solidFill>
                <a:latin typeface="Helvetica"/>
                <a:ea typeface="ＭＳ Ｐゴシック" pitchFamily="-112" charset="-128"/>
                <a:cs typeface="Helvetica"/>
              </a:rPr>
              <a:t>Integrative Big Spatial Data Analytics for Public Health Studies</a:t>
            </a:r>
          </a:p>
          <a:p>
            <a:pPr lvl="0" algn="ctr" defTabSz="457200" eaLnBrk="0" hangingPunct="0">
              <a:buNone/>
            </a:pPr>
            <a:endParaRPr lang="en-US" sz="3400" kern="1200" dirty="0">
              <a:solidFill>
                <a:prstClr val="black"/>
              </a:solidFill>
              <a:latin typeface="Helvetica"/>
              <a:ea typeface="ＭＳ Ｐゴシック" pitchFamily="-112" charset="-128"/>
              <a:cs typeface="Helvetica"/>
            </a:endParaRPr>
          </a:p>
          <a:p>
            <a:pPr lvl="0" algn="ctr" defTabSz="457200" eaLnBrk="0" hangingPunct="0">
              <a:buNone/>
            </a:pPr>
            <a:r>
              <a:rPr lang="en-US" sz="2800" kern="1200" dirty="0">
                <a:solidFill>
                  <a:prstClr val="black"/>
                </a:solidFill>
                <a:latin typeface="Helvetica"/>
                <a:ea typeface="ＭＳ Ｐゴシック" pitchFamily="-112" charset="-128"/>
                <a:cs typeface="Helvetica"/>
              </a:rPr>
              <a:t>Fusheng Wang</a:t>
            </a:r>
          </a:p>
          <a:p>
            <a:pPr lvl="0" algn="ctr" defTabSz="457200" eaLnBrk="0" hangingPunct="0">
              <a:buNone/>
            </a:pPr>
            <a:r>
              <a:rPr lang="en-US" sz="2800" kern="1200" dirty="0">
                <a:solidFill>
                  <a:prstClr val="black"/>
                </a:solidFill>
                <a:latin typeface="Helvetica"/>
                <a:ea typeface="ＭＳ Ｐゴシック" pitchFamily="-112" charset="-128"/>
                <a:cs typeface="Helvetica"/>
              </a:rPr>
              <a:t>Department of Biomedical Informatics</a:t>
            </a:r>
          </a:p>
          <a:p>
            <a:pPr lvl="0" algn="ctr" defTabSz="457200" eaLnBrk="0" hangingPunct="0">
              <a:buNone/>
            </a:pPr>
            <a:r>
              <a:rPr lang="en-US" sz="2800" kern="1200" dirty="0">
                <a:solidFill>
                  <a:prstClr val="black"/>
                </a:solidFill>
                <a:latin typeface="Helvetica"/>
                <a:ea typeface="ＭＳ Ｐゴシック" pitchFamily="-112" charset="-128"/>
                <a:cs typeface="Helvetica"/>
              </a:rPr>
              <a:t>Department of Computer Science</a:t>
            </a:r>
          </a:p>
          <a:p>
            <a:pPr lvl="0" algn="ctr" defTabSz="457200" eaLnBrk="0" hangingPunct="0">
              <a:buNone/>
            </a:pPr>
            <a:r>
              <a:rPr lang="en-US" sz="2800" kern="1200" dirty="0">
                <a:solidFill>
                  <a:prstClr val="black"/>
                </a:solidFill>
                <a:latin typeface="Helvetica"/>
                <a:ea typeface="ＭＳ Ｐゴシック" pitchFamily="-112" charset="-128"/>
                <a:cs typeface="Helvetica"/>
              </a:rPr>
              <a:t>Stony Brook University</a:t>
            </a:r>
          </a:p>
          <a:p>
            <a:pPr lvl="0" algn="ctr" defTabSz="457200" eaLnBrk="0" hangingPunct="0">
              <a:buNone/>
            </a:pPr>
            <a:endParaRPr lang="en-US" sz="3400" kern="1200" dirty="0">
              <a:solidFill>
                <a:prstClr val="black"/>
              </a:solidFill>
              <a:latin typeface="Helvetica"/>
              <a:ea typeface="ＭＳ Ｐゴシック" pitchFamily="-112" charset="-128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5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Spatial Data for Public Health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7404" y="931862"/>
            <a:ext cx="8763000" cy="5301684"/>
            <a:chOff x="521714" y="927155"/>
            <a:chExt cx="8021173" cy="5109886"/>
          </a:xfrm>
        </p:grpSpPr>
        <p:sp>
          <p:nvSpPr>
            <p:cNvPr id="6" name="TextBox 5"/>
            <p:cNvSpPr txBox="1"/>
            <p:nvPr/>
          </p:nvSpPr>
          <p:spPr>
            <a:xfrm>
              <a:off x="4648200" y="5684037"/>
              <a:ext cx="3894687" cy="3263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i="0" dirty="0">
                  <a:solidFill>
                    <a:srgbClr val="CC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Web and Social Media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24041" y="3021438"/>
              <a:ext cx="3319648" cy="3530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" tIns="13716" rIns="13716" bIns="13716" rtlCol="0">
              <a:spAutoFit/>
            </a:bodyPr>
            <a:lstStyle/>
            <a:p>
              <a:pPr algn="ctr"/>
              <a:r>
                <a:rPr lang="en-US" sz="2200" i="0" dirty="0">
                  <a:solidFill>
                    <a:srgbClr val="CC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Our Neighborhood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1113" y="2968873"/>
              <a:ext cx="1795902" cy="3530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" tIns="13716" rIns="13716" bIns="13716" rtlCol="0">
              <a:spAutoFit/>
            </a:bodyPr>
            <a:lstStyle/>
            <a:p>
              <a:pPr algn="ctr"/>
              <a:r>
                <a:rPr lang="en-US" sz="2200" i="0" dirty="0">
                  <a:solidFill>
                    <a:srgbClr val="CC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Patients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927155"/>
              <a:ext cx="3871331" cy="2042493"/>
            </a:xfrm>
            <a:prstGeom prst="rect">
              <a:avLst/>
            </a:prstGeom>
            <a:ln w="12700">
              <a:solidFill>
                <a:schemeClr val="bg2"/>
              </a:solidFill>
            </a:ln>
          </p:spPr>
        </p:pic>
        <p:pic>
          <p:nvPicPr>
            <p:cNvPr id="10" name="Picture 4" descr="http://modernsurvivalblog.com/wp-content/uploads/2013/08/united-states-population-density-map-by-count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927155"/>
              <a:ext cx="3871331" cy="2042492"/>
            </a:xfrm>
            <a:prstGeom prst="rect">
              <a:avLst/>
            </a:prstGeom>
            <a:ln w="12700">
              <a:solidFill>
                <a:schemeClr val="bg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flipH="1">
              <a:off x="733138" y="5684037"/>
              <a:ext cx="3471851" cy="3530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" tIns="13716" rIns="13716" bIns="13716" rtlCol="0">
              <a:spAutoFit/>
            </a:bodyPr>
            <a:lstStyle/>
            <a:p>
              <a:pPr algn="ctr"/>
              <a:r>
                <a:rPr lang="en-US" sz="2200" i="0" dirty="0">
                  <a:solidFill>
                    <a:srgbClr val="CC66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Our Environments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714" y="3436100"/>
              <a:ext cx="3894702" cy="2178347"/>
            </a:xfrm>
            <a:prstGeom prst="rect">
              <a:avLst/>
            </a:prstGeom>
            <a:ln w="12700">
              <a:solidFill>
                <a:schemeClr val="bg2"/>
              </a:solidFill>
            </a:ln>
          </p:spPr>
        </p:pic>
      </p:grpSp>
      <p:pic>
        <p:nvPicPr>
          <p:cNvPr id="13" name="Picture 28" descr="http://socialtimes.com/files/2012/02/shutterstock_86103313-300x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5522" y="3534981"/>
            <a:ext cx="4229366" cy="2260111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72207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Open NY is Governor Cuomo’s initiative to make state government information more accessible to the public</a:t>
            </a:r>
          </a:p>
          <a:p>
            <a:r>
              <a:rPr lang="en-US" sz="2400" dirty="0"/>
              <a:t>NY Department of Health, Statewide Planning and Research (SPARCS) collects patient level detail on patient characteristics, diagnoses and treatments, services, and charges for each hospital inpatient stay and outpatient</a:t>
            </a:r>
          </a:p>
          <a:p>
            <a:pPr lvl="1"/>
            <a:r>
              <a:rPr lang="en-US" dirty="0"/>
              <a:t>In patients (2M+ per year), outpatients (11M+ per year), ER (7M+), ambulatory surgery (2.5M+)</a:t>
            </a:r>
          </a:p>
          <a:p>
            <a:pPr lvl="1"/>
            <a:r>
              <a:rPr lang="en-US" dirty="0"/>
              <a:t>Patients addresses included</a:t>
            </a:r>
          </a:p>
          <a:p>
            <a:r>
              <a:rPr lang="en-US" sz="2400" dirty="0"/>
              <a:t>Vital records (death and birth)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Patient Data: NY State SPARCS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261122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29345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/>
              <a:t>Census and TIGER (Topologically Integrated Geographic Encoding and Referencing)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Census data contain detailed demographic and economic data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TIGER contains legal and statistical geographic boundaries with varying granularities, and can be linked with census data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Census blocks </a:t>
            </a:r>
            <a:r>
              <a:rPr lang="en-US" sz="3200" dirty="0"/>
              <a:t>⊆</a:t>
            </a:r>
            <a:r>
              <a:rPr lang="en-US" dirty="0"/>
              <a:t> Block groups </a:t>
            </a:r>
            <a:r>
              <a:rPr lang="en-US" sz="3200" dirty="0"/>
              <a:t>⊆ </a:t>
            </a:r>
            <a:r>
              <a:rPr lang="en-US" dirty="0"/>
              <a:t>Census tracts </a:t>
            </a:r>
            <a:r>
              <a:rPr lang="en-US" sz="3200" dirty="0"/>
              <a:t>⊆ </a:t>
            </a:r>
            <a:r>
              <a:rPr lang="en-US" dirty="0"/>
              <a:t>ZIP code areas </a:t>
            </a:r>
            <a:r>
              <a:rPr lang="en-US" sz="3200" dirty="0"/>
              <a:t>⊆</a:t>
            </a:r>
            <a:r>
              <a:rPr lang="en-US" dirty="0"/>
              <a:t> Counties </a:t>
            </a:r>
            <a:r>
              <a:rPr lang="en-US" sz="3200" dirty="0"/>
              <a:t>⊆ </a:t>
            </a:r>
            <a:r>
              <a:rPr lang="en-US" dirty="0"/>
              <a:t>State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Characteristics: Census and TIGER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47765"/>
            <a:ext cx="2998780" cy="2105958"/>
          </a:xfrm>
          <a:prstGeom prst="rect">
            <a:avLst/>
          </a:prstGeom>
        </p:spPr>
      </p:pic>
      <p:pic>
        <p:nvPicPr>
          <p:cNvPr id="5" name="Picture 2" descr="http://andyarthur.org/data/map_009684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47766"/>
            <a:ext cx="2819400" cy="21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3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4563325"/>
          </a:xfrm>
        </p:spPr>
        <p:txBody>
          <a:bodyPr/>
          <a:lstStyle/>
          <a:p>
            <a:r>
              <a:rPr lang="en-US" sz="2400" dirty="0"/>
              <a:t>We are collecting tweets related to drugs (opioid and marijuana) and health (e.g., breast cancer) national wide </a:t>
            </a:r>
          </a:p>
          <a:p>
            <a:r>
              <a:rPr lang="en-US" sz="2400" dirty="0"/>
              <a:t>Tweets come with locations (city) or are geotagged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07" y="2559825"/>
            <a:ext cx="4839493" cy="269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446" y="5269468"/>
            <a:ext cx="600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/>
              <a:t>Tweets about physical inactivity [Nguyen: JPH16]</a:t>
            </a:r>
          </a:p>
        </p:txBody>
      </p:sp>
    </p:spTree>
    <p:extLst>
      <p:ext uri="{BB962C8B-B14F-4D97-AF65-F5344CB8AC3E}">
        <p14:creationId xmlns:p14="http://schemas.microsoft.com/office/powerpoint/2010/main" val="191272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6200" y="4428275"/>
            <a:ext cx="9067800" cy="1439125"/>
          </a:xfrm>
        </p:spPr>
        <p:txBody>
          <a:bodyPr/>
          <a:lstStyle/>
          <a:p>
            <a:r>
              <a:rPr lang="en-US" sz="2400" dirty="0"/>
              <a:t>The reality: </a:t>
            </a:r>
          </a:p>
          <a:p>
            <a:pPr lvl="1"/>
            <a:r>
              <a:rPr lang="en-US" dirty="0"/>
              <a:t>High resolution health outcome data was not available</a:t>
            </a:r>
          </a:p>
          <a:p>
            <a:pPr lvl="1"/>
            <a:r>
              <a:rPr lang="en-US" dirty="0"/>
              <a:t>Lack of tools to support large scale spatial data integration and analytics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Spatial Resolutions for Breast Cancer Distributions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434" y="1143000"/>
            <a:ext cx="9080464" cy="3124200"/>
            <a:chOff x="1171" y="1598489"/>
            <a:chExt cx="9080464" cy="3124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43" y="2135891"/>
              <a:ext cx="2931706" cy="209403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71" y="1598489"/>
              <a:ext cx="21276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9900"/>
                  </a:solidFill>
                  <a:latin typeface="Arial" panose="020B0604020202020204" pitchFamily="34" charset="0"/>
                </a:rPr>
                <a:t>by county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160502" y="2103865"/>
              <a:ext cx="2921133" cy="2596389"/>
              <a:chOff x="6160502" y="1492848"/>
              <a:chExt cx="2921133" cy="2596389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0502" y="1492848"/>
                <a:ext cx="2921133" cy="195111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2914" y="3084740"/>
                <a:ext cx="1306341" cy="1004497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3091630" y="2128542"/>
              <a:ext cx="2874531" cy="2594147"/>
              <a:chOff x="3091630" y="1517525"/>
              <a:chExt cx="2874531" cy="259414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1630" y="1517525"/>
                <a:ext cx="2874531" cy="184202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5971" y="3107175"/>
                <a:ext cx="1500037" cy="1004497"/>
              </a:xfrm>
              <a:prstGeom prst="rect">
                <a:avLst/>
              </a:prstGeom>
            </p:spPr>
          </p:pic>
        </p:grpSp>
        <p:sp>
          <p:nvSpPr>
            <p:cNvPr id="10" name="Rounded Rectangle 9"/>
            <p:cNvSpPr/>
            <p:nvPr/>
          </p:nvSpPr>
          <p:spPr bwMode="auto">
            <a:xfrm>
              <a:off x="4980349" y="3582817"/>
              <a:ext cx="499001" cy="502248"/>
            </a:xfrm>
            <a:prstGeom prst="round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n w="28575">
                  <a:solidFill>
                    <a:srgbClr val="FF0000"/>
                  </a:solidFill>
                </a:ln>
                <a:solidFill>
                  <a:srgbClr val="0070C0"/>
                </a:solidFill>
                <a:latin typeface="Siemens Sans Black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8108013" y="3582817"/>
              <a:ext cx="499001" cy="502248"/>
            </a:xfrm>
            <a:prstGeom prst="round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ln w="28575">
                  <a:solidFill>
                    <a:srgbClr val="FF0000"/>
                  </a:solidFill>
                </a:ln>
                <a:solidFill>
                  <a:srgbClr val="0070C0"/>
                </a:solidFill>
                <a:latin typeface="Siemens Sans Black" pitchFamily="2" charset="0"/>
              </a:endParaRPr>
            </a:p>
          </p:txBody>
        </p:sp>
        <p:cxnSp>
          <p:nvCxnSpPr>
            <p:cNvPr id="12" name="Straight Arrow Connector 11"/>
            <p:cNvCxnSpPr>
              <a:stCxn id="10" idx="1"/>
              <a:endCxn id="17" idx="3"/>
            </p:cNvCxnSpPr>
            <p:nvPr/>
          </p:nvCxnSpPr>
          <p:spPr bwMode="auto">
            <a:xfrm flipH="1">
              <a:off x="4786008" y="3833941"/>
              <a:ext cx="194341" cy="386500"/>
            </a:xfrm>
            <a:prstGeom prst="straightConnector1">
              <a:avLst/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11" idx="1"/>
              <a:endCxn id="19" idx="3"/>
            </p:cNvCxnSpPr>
            <p:nvPr/>
          </p:nvCxnSpPr>
          <p:spPr bwMode="auto">
            <a:xfrm flipH="1">
              <a:off x="7779255" y="3833941"/>
              <a:ext cx="328758" cy="364065"/>
            </a:xfrm>
            <a:prstGeom prst="straightConnector1">
              <a:avLst/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2938774" y="1598489"/>
              <a:ext cx="18205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9900"/>
                  </a:solidFill>
                  <a:latin typeface="Arial" panose="020B0604020202020204" pitchFamily="34" charset="0"/>
                </a:rPr>
                <a:t>by ZIP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10877" y="1598489"/>
              <a:ext cx="25298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9900"/>
                  </a:solidFill>
                  <a:latin typeface="Arial" panose="020B0604020202020204" pitchFamily="34" charset="0"/>
                </a:rPr>
                <a:t>by census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22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Can we have better understanding of public health through access to large scale data with fine grained geographical resolutions?</a:t>
            </a:r>
          </a:p>
          <a:p>
            <a:r>
              <a:rPr lang="en-US" sz="2400" dirty="0"/>
              <a:t>Can we get alerts on potential risks for our health, by  linking population health and external risks to individual health?</a:t>
            </a:r>
          </a:p>
          <a:p>
            <a:pPr marL="742950" lvl="2" indent="-342900"/>
            <a:r>
              <a:rPr lang="en-US" sz="2000" kern="1200" dirty="0"/>
              <a:t>For example, the fatality rate for admitted pneumonia patients in NYC is twice that of NY State. Why?  </a:t>
            </a:r>
          </a:p>
          <a:p>
            <a:r>
              <a:rPr lang="en-US" sz="2400" dirty="0"/>
              <a:t>Our goal: integrated spatial big data analytics for public health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Spatial Big Data Analytics for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2469971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35809</TotalTime>
  <Words>735</Words>
  <Application>Microsoft Office PowerPoint</Application>
  <PresentationFormat>On-screen Show (4:3)</PresentationFormat>
  <Paragraphs>98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Franklin Gothic Medium</vt:lpstr>
      <vt:lpstr>Helvetica</vt:lpstr>
      <vt:lpstr>Siemens Sans Black</vt:lpstr>
      <vt:lpstr>Times New Roman</vt:lpstr>
      <vt:lpstr>Verdana</vt:lpstr>
      <vt:lpstr>ThemeSPIDAL</vt:lpstr>
      <vt:lpstr>PowerPoint Presentation</vt:lpstr>
      <vt:lpstr>Applications – Public Health</vt:lpstr>
      <vt:lpstr>PowerPoint Presentation</vt:lpstr>
      <vt:lpstr>Big Spatial Data for Public Health</vt:lpstr>
      <vt:lpstr>Open Patient Data: NY State SPARCS Health Outcomes</vt:lpstr>
      <vt:lpstr>Population Characteristics: Census and TIGER</vt:lpstr>
      <vt:lpstr>Social Media Data</vt:lpstr>
      <vt:lpstr>Example: Spatial Resolutions for Breast Cancer Distributions</vt:lpstr>
      <vt:lpstr>Integrated Spatial Big Data Analytics for Public Health</vt:lpstr>
      <vt:lpstr>Integrated spatial big data analytics for public health</vt:lpstr>
      <vt:lpstr>Ongoing Projects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671</cp:revision>
  <cp:lastPrinted>2009-05-27T19:00:23Z</cp:lastPrinted>
  <dcterms:created xsi:type="dcterms:W3CDTF">2011-04-26T20:44:01Z</dcterms:created>
  <dcterms:modified xsi:type="dcterms:W3CDTF">2017-02-06T21:06:42Z</dcterms:modified>
</cp:coreProperties>
</file>