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49" r:id="rId1"/>
  </p:sldMasterIdLst>
  <p:notesMasterIdLst>
    <p:notesMasterId r:id="rId31"/>
  </p:notesMasterIdLst>
  <p:sldIdLst>
    <p:sldId id="703" r:id="rId2"/>
    <p:sldId id="676" r:id="rId3"/>
    <p:sldId id="650" r:id="rId4"/>
    <p:sldId id="654" r:id="rId5"/>
    <p:sldId id="657" r:id="rId6"/>
    <p:sldId id="661" r:id="rId7"/>
    <p:sldId id="662" r:id="rId8"/>
    <p:sldId id="664" r:id="rId9"/>
    <p:sldId id="666" r:id="rId10"/>
    <p:sldId id="667" r:id="rId11"/>
    <p:sldId id="668" r:id="rId12"/>
    <p:sldId id="671" r:id="rId13"/>
    <p:sldId id="672" r:id="rId14"/>
    <p:sldId id="675" r:id="rId15"/>
    <p:sldId id="688" r:id="rId16"/>
    <p:sldId id="689" r:id="rId17"/>
    <p:sldId id="690" r:id="rId18"/>
    <p:sldId id="691" r:id="rId19"/>
    <p:sldId id="692" r:id="rId20"/>
    <p:sldId id="693" r:id="rId21"/>
    <p:sldId id="694" r:id="rId22"/>
    <p:sldId id="695" r:id="rId23"/>
    <p:sldId id="696" r:id="rId24"/>
    <p:sldId id="697" r:id="rId25"/>
    <p:sldId id="698" r:id="rId26"/>
    <p:sldId id="699" r:id="rId27"/>
    <p:sldId id="700" r:id="rId28"/>
    <p:sldId id="701" r:id="rId29"/>
    <p:sldId id="702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838"/>
    <a:srgbClr val="D6A300"/>
    <a:srgbClr val="0083E6"/>
    <a:srgbClr val="0033CC"/>
    <a:srgbClr val="F8F3D2"/>
    <a:srgbClr val="6D6E70"/>
    <a:srgbClr val="7D110C"/>
    <a:srgbClr val="598EDD"/>
    <a:srgbClr val="A9C9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8" autoAdjust="0"/>
    <p:restoredTop sz="94404" autoAdjust="0"/>
  </p:normalViewPr>
  <p:slideViewPr>
    <p:cSldViewPr>
      <p:cViewPr varScale="1">
        <p:scale>
          <a:sx n="108" d="100"/>
          <a:sy n="108" d="100"/>
        </p:scale>
        <p:origin x="332" y="76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The total number of human annotated cells for seed detection is 5396.</a:t>
            </a:r>
          </a:p>
          <a:p>
            <a:pPr marL="342900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Note that we evaluate our approach with non-touching and occluded cells in each image separately.</a:t>
            </a:r>
          </a:p>
          <a:p>
            <a:pPr marL="342900" lvl="1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Four metrics are computed from each image to show seed detection performance: (1)Cell Number Error; (2)Miss Detection (M); (3)False Recognition (F); (4)Over- (O); (5)Under- Segmentation (U)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96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93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95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7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76" y="114300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376" y="399573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31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1E14890-DBBA-4592-9DEC-6E1FF345987B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7E6C-54A0-4268-B609-1F507B74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616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36674"/>
            <a:ext cx="9067800" cy="42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160" y="6330042"/>
            <a:ext cx="656771" cy="293913"/>
          </a:xfrm>
          <a:prstGeom prst="rect">
            <a:avLst/>
          </a:prstGeom>
        </p:spPr>
        <p:txBody>
          <a:bodyPr anchor="ctr"/>
          <a:lstStyle>
            <a:lvl1pPr>
              <a:defRPr sz="2000" b="0">
                <a:solidFill>
                  <a:schemeClr val="bg2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79700" b="4572"/>
          <a:stretch/>
        </p:blipFill>
        <p:spPr>
          <a:xfrm>
            <a:off x="7772400" y="5630126"/>
            <a:ext cx="1353766" cy="1227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8952" b="25334"/>
          <a:stretch/>
        </p:blipFill>
        <p:spPr>
          <a:xfrm>
            <a:off x="0" y="6095999"/>
            <a:ext cx="6640716" cy="762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33269" y="-42437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79700" b="4572"/>
          <a:stretch/>
        </p:blipFill>
        <p:spPr>
          <a:xfrm>
            <a:off x="7772400" y="5630126"/>
            <a:ext cx="1353766" cy="122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8952" b="25334"/>
          <a:stretch/>
        </p:blipFill>
        <p:spPr>
          <a:xfrm>
            <a:off x="0" y="6095999"/>
            <a:ext cx="6640716" cy="76200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640716" y="6095999"/>
            <a:ext cx="1207883" cy="36924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0" i="1" kern="1200">
                <a:solidFill>
                  <a:schemeClr val="bg2"/>
                </a:solidFill>
                <a:latin typeface="Franklin Gothic Medium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482658" y="6465240"/>
            <a:ext cx="1447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Spidal.org</a:t>
            </a:r>
          </a:p>
        </p:txBody>
      </p:sp>
    </p:spTree>
    <p:extLst>
      <p:ext uri="{BB962C8B-B14F-4D97-AF65-F5344CB8AC3E}">
        <p14:creationId xmlns:p14="http://schemas.microsoft.com/office/powerpoint/2010/main" val="60053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1" r:id="rId2"/>
    <p:sldLayoutId id="2147484250" r:id="rId3"/>
    <p:sldLayoutId id="2147484257" r:id="rId4"/>
    <p:sldLayoutId id="2147484259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 i="0" u="none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10" Type="http://schemas.openxmlformats.org/officeDocument/2006/relationships/image" Target="../media/image57.pn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474" y="89378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679" y="2155520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7829640" y="2160096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12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i="0" dirty="0">
                  <a:solidFill>
                    <a:schemeClr val="bg1"/>
                  </a:solidFill>
                </a:rPr>
                <a:t>Software: MIDAS</a:t>
              </a:r>
              <a:br>
                <a:rPr lang="en-US" sz="1800" b="1" i="0" dirty="0">
                  <a:solidFill>
                    <a:schemeClr val="bg1"/>
                  </a:solidFill>
                </a:rPr>
              </a:br>
              <a:r>
                <a:rPr lang="en-US" sz="1800" b="1" i="0" dirty="0">
                  <a:solidFill>
                    <a:schemeClr val="bg1"/>
                  </a:solidFill>
                </a:rPr>
                <a:t>HPC-ABDS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474" y="0"/>
            <a:ext cx="4032126" cy="994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700" b="1" dirty="0">
                <a:latin typeface="Times New Roman" panose="02020603050405020304" pitchFamily="18" charset="0"/>
              </a:rPr>
              <a:t>NSF 1443054: CIF21 DIBBs: Middleware and High Performance Analytics Libraries for Scalable Data Science</a:t>
            </a:r>
            <a:endParaRPr lang="en-US" sz="1700" b="1" dirty="0"/>
          </a:p>
        </p:txBody>
      </p:sp>
      <p:sp>
        <p:nvSpPr>
          <p:cNvPr id="16" name="Rectangle 15"/>
          <p:cNvSpPr/>
          <p:nvPr/>
        </p:nvSpPr>
        <p:spPr>
          <a:xfrm>
            <a:off x="-9740" y="5747049"/>
            <a:ext cx="2219540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Polar Science Applications</a:t>
            </a:r>
            <a:br>
              <a:rPr lang="en-US" dirty="0"/>
            </a:br>
            <a:r>
              <a:rPr lang="en-US" dirty="0"/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221455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Imaging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2049966"/>
            <a:ext cx="8305800" cy="39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2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Imaging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optimizer can make local optimizer more productive and efficient.</a:t>
            </a:r>
          </a:p>
          <a:p>
            <a:r>
              <a:rPr lang="en-US" dirty="0"/>
              <a:t>FIRST: Often the maximum of the local optimization is off by a long way, but a peak still exists at the true solution that GO could find.</a:t>
            </a:r>
          </a:p>
          <a:p>
            <a:r>
              <a:rPr lang="en-US" dirty="0"/>
              <a:t>SECOND: Restrict the N-dimensional search space to a small region of interest.</a:t>
            </a:r>
          </a:p>
        </p:txBody>
      </p:sp>
      <p:pic>
        <p:nvPicPr>
          <p:cNvPr id="1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8971"/>
          <a:stretch/>
        </p:blipFill>
        <p:spPr>
          <a:xfrm>
            <a:off x="778028" y="1825625"/>
            <a:ext cx="3587444" cy="29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 solution and data to test algorithm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056987"/>
            <a:ext cx="3886200" cy="388861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056987"/>
            <a:ext cx="3886200" cy="38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2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 solution and data to test algorithm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056987"/>
            <a:ext cx="3886200" cy="388861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056987"/>
            <a:ext cx="3886200" cy="38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Photogrammetry: feature detection, image bundling, feature tracking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91578" y="1690688"/>
            <a:ext cx="2788919" cy="4351338"/>
          </a:xfrm>
          <a:prstGeom prst="rect">
            <a:avLst/>
          </a:prstGeom>
        </p:spPr>
      </p:pic>
      <p:pic>
        <p:nvPicPr>
          <p:cNvPr id="1026" name="Picture 2" descr="http://repository.agic.umn.edu/imagery/stereoDEM/SETSM/ArcticDEM/20_38/10m/SETSM_ArcticDEM_20_38_DEM_brow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96" y="1690688"/>
            <a:ext cx="32635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3708" y="1690688"/>
            <a:ext cx="30578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i="0" dirty="0"/>
              <a:t>0.5 meter resolution </a:t>
            </a:r>
            <a:r>
              <a:rPr lang="en-US" i="0" dirty="0">
                <a:sym typeface="Wingdings" panose="05000000000000000000" pitchFamily="2" charset="2"/>
              </a:rPr>
              <a:t> </a:t>
            </a:r>
            <a:r>
              <a:rPr lang="en-US" i="0" dirty="0"/>
              <a:t>huge amounts of data (many PB)</a:t>
            </a:r>
          </a:p>
          <a:p>
            <a:pPr>
              <a:lnSpc>
                <a:spcPct val="120000"/>
              </a:lnSpc>
            </a:pPr>
            <a:r>
              <a:rPr lang="en-US" i="0" dirty="0"/>
              <a:t>Primary goal: digital elevation model using photogrammetry. </a:t>
            </a:r>
          </a:p>
          <a:p>
            <a:pPr>
              <a:lnSpc>
                <a:spcPct val="120000"/>
              </a:lnSpc>
            </a:pPr>
            <a:r>
              <a:rPr lang="en-US" i="0" dirty="0"/>
              <a:t>Eventually want to support repeat measurements for elevation change and surface velocity.</a:t>
            </a:r>
          </a:p>
          <a:p>
            <a:pPr>
              <a:lnSpc>
                <a:spcPct val="120000"/>
              </a:lnSpc>
            </a:pPr>
            <a:r>
              <a:rPr lang="en-US" i="0" dirty="0"/>
              <a:t>Small pipelines setup that are effective for small amounts of data</a:t>
            </a:r>
          </a:p>
        </p:txBody>
      </p:sp>
    </p:spTree>
    <p:extLst>
      <p:ext uri="{BB962C8B-B14F-4D97-AF65-F5344CB8AC3E}">
        <p14:creationId xmlns:p14="http://schemas.microsoft.com/office/powerpoint/2010/main" val="2312080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474" y="89378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679" y="2155520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7829640" y="2160096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12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i="0" dirty="0">
                  <a:solidFill>
                    <a:schemeClr val="bg1"/>
                  </a:solidFill>
                </a:rPr>
                <a:t>Software: MIDAS</a:t>
              </a:r>
              <a:br>
                <a:rPr lang="en-US" sz="1800" b="1" i="0" dirty="0">
                  <a:solidFill>
                    <a:schemeClr val="bg1"/>
                  </a:solidFill>
                </a:rPr>
              </a:br>
              <a:r>
                <a:rPr lang="en-US" sz="1800" b="1" i="0" dirty="0">
                  <a:solidFill>
                    <a:schemeClr val="bg1"/>
                  </a:solidFill>
                </a:rPr>
                <a:t>HPC-ABDS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474" y="0"/>
            <a:ext cx="4032126" cy="994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700" b="1" dirty="0">
                <a:latin typeface="Times New Roman" panose="02020603050405020304" pitchFamily="18" charset="0"/>
              </a:rPr>
              <a:t>NSF 1443054: CIF21 DIBBs: Middleware and High Performance Analytics Libraries for Scalable Data Science</a:t>
            </a:r>
            <a:endParaRPr lang="en-US" sz="1700" b="1" dirty="0"/>
          </a:p>
        </p:txBody>
      </p:sp>
      <p:sp>
        <p:nvSpPr>
          <p:cNvPr id="16" name="Rectangle 15"/>
          <p:cNvSpPr/>
          <p:nvPr/>
        </p:nvSpPr>
        <p:spPr>
          <a:xfrm>
            <a:off x="-9740" y="5747049"/>
            <a:ext cx="23735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Pathology</a:t>
            </a:r>
            <a:br>
              <a:rPr lang="en-US" dirty="0"/>
            </a:br>
            <a:r>
              <a:rPr lang="en-US" dirty="0"/>
              <a:t>Spatial Analysis</a:t>
            </a:r>
            <a:br>
              <a:rPr lang="en-US" dirty="0"/>
            </a:br>
            <a:r>
              <a:rPr lang="en-US" dirty="0"/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3017050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Segment boundaries of nuclei from pathology </a:t>
            </a:r>
            <a:br>
              <a:rPr lang="en-US" altLang="zh-CN" dirty="0"/>
            </a:br>
            <a:r>
              <a:rPr lang="en-US" altLang="zh-CN" dirty="0"/>
              <a:t>images and extract features for each nucleus</a:t>
            </a:r>
          </a:p>
          <a:p>
            <a:r>
              <a:rPr lang="en-US" altLang="zh-CN" dirty="0"/>
              <a:t>Consist of tiling, segmentation, </a:t>
            </a:r>
          </a:p>
          <a:p>
            <a:pPr marL="0" indent="0">
              <a:buNone/>
            </a:pPr>
            <a:r>
              <a:rPr lang="en-US" altLang="zh-CN" dirty="0"/>
              <a:t>     vectorization, boundary object aggregation</a:t>
            </a:r>
          </a:p>
          <a:p>
            <a:r>
              <a:rPr lang="en-US" altLang="zh-CN" dirty="0"/>
              <a:t>Could be executed on MapReduce </a:t>
            </a:r>
            <a:br>
              <a:rPr lang="en-US" altLang="zh-CN" dirty="0"/>
            </a:br>
            <a:r>
              <a:rPr lang="en-US" altLang="zh-CN" dirty="0"/>
              <a:t>(MIDAS Harp)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Algorithms – Nuclei Segmentation for Pathology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346450"/>
            <a:ext cx="3810000" cy="2404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98944"/>
            <a:ext cx="3160355" cy="4096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5715000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Nuclear segmentation algorithm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5639" y="5204619"/>
            <a:ext cx="4078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/>
              <a:t>Execution pipeline on MapReduce (MIDAS Harp)</a:t>
            </a:r>
          </a:p>
        </p:txBody>
      </p:sp>
    </p:spTree>
    <p:extLst>
      <p:ext uri="{BB962C8B-B14F-4D97-AF65-F5344CB8AC3E}">
        <p14:creationId xmlns:p14="http://schemas.microsoft.com/office/powerpoint/2010/main" val="69945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Algorithms – Spatial Querying Methods</a:t>
            </a:r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8984" y="3460582"/>
            <a:ext cx="3810000" cy="2355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84" y="3119996"/>
            <a:ext cx="4238016" cy="27474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/>
          <p:cNvSpPr txBox="1"/>
          <p:nvPr/>
        </p:nvSpPr>
        <p:spPr>
          <a:xfrm>
            <a:off x="1430215" y="578338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i="0" dirty="0"/>
              <a:t>Spatial Queries</a:t>
            </a:r>
            <a:endParaRPr lang="en-US" sz="1800" i="0" dirty="0"/>
          </a:p>
        </p:txBody>
      </p:sp>
      <p:sp>
        <p:nvSpPr>
          <p:cNvPr id="24" name="TextBox 23"/>
          <p:cNvSpPr txBox="1"/>
          <p:nvPr/>
        </p:nvSpPr>
        <p:spPr>
          <a:xfrm>
            <a:off x="4677384" y="5867400"/>
            <a:ext cx="3980577" cy="369332"/>
          </a:xfrm>
          <a:prstGeom prst="rect">
            <a:avLst/>
          </a:prstGeom>
          <a:solidFill>
            <a:srgbClr val="FAEB9E"/>
          </a:solidFill>
        </p:spPr>
        <p:txBody>
          <a:bodyPr wrap="none" rtlCol="0">
            <a:spAutoFit/>
          </a:bodyPr>
          <a:lstStyle/>
          <a:p>
            <a:r>
              <a:rPr lang="en-US" altLang="zh-CN" sz="1800" i="0" dirty="0"/>
              <a:t>Architecture of Spatial Query Engine </a:t>
            </a:r>
            <a:endParaRPr lang="en-US" sz="1800" i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16778" y="584972"/>
            <a:ext cx="8915017" cy="257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i="0" kern="0" dirty="0"/>
              <a:t>Hadoop-GIS is a general framework to support high performance spatial queries and analytics for spatial big data on </a:t>
            </a:r>
            <a:r>
              <a:rPr lang="en-US" i="0" kern="0" dirty="0" err="1"/>
              <a:t>MapReduce</a:t>
            </a:r>
            <a:r>
              <a:rPr lang="en-US" i="0" kern="0" dirty="0"/>
              <a:t>.</a:t>
            </a:r>
          </a:p>
          <a:p>
            <a:r>
              <a:rPr lang="en-US" i="0" kern="0" dirty="0"/>
              <a:t>It supports multiple types of spatial queries on MapReduce through spatial partitioning, customizable spatial query engine and on-demand indexing.</a:t>
            </a:r>
          </a:p>
          <a:p>
            <a:r>
              <a:rPr lang="en-US" i="0" kern="0" dirty="0" err="1"/>
              <a:t>SparkGIS</a:t>
            </a:r>
            <a:r>
              <a:rPr lang="en-US" i="0" kern="0" dirty="0"/>
              <a:t> is a variation of Hadoop-GIS which runs on Spark to take advantage of in-memory processing.</a:t>
            </a:r>
          </a:p>
          <a:p>
            <a:r>
              <a:rPr lang="en-US" i="0" kern="0" dirty="0"/>
              <a:t>Will extend Hadoop/Spark to Harp MIDAS runtime.</a:t>
            </a:r>
          </a:p>
          <a:p>
            <a:r>
              <a:rPr lang="en-US" b="1" i="0" kern="0" dirty="0"/>
              <a:t>2D complete; 3D in progress</a:t>
            </a:r>
          </a:p>
        </p:txBody>
      </p:sp>
    </p:spTree>
    <p:extLst>
      <p:ext uri="{BB962C8B-B14F-4D97-AF65-F5344CB8AC3E}">
        <p14:creationId xmlns:p14="http://schemas.microsoft.com/office/powerpoint/2010/main" val="200209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7" y="2847657"/>
            <a:ext cx="9067800" cy="3124200"/>
          </a:xfrm>
        </p:spPr>
        <p:txBody>
          <a:bodyPr/>
          <a:lstStyle/>
          <a:p>
            <a:r>
              <a:rPr lang="en-US" dirty="0"/>
              <a:t>Digital pathology images scanned from human tissue specimens provide rich information about morphological and functional characteristics of biological systems.</a:t>
            </a:r>
          </a:p>
          <a:p>
            <a:r>
              <a:rPr lang="en-US" altLang="zh-CN" dirty="0"/>
              <a:t>P</a:t>
            </a:r>
            <a:r>
              <a:rPr lang="en-US" dirty="0"/>
              <a:t>athology image analysis has high potential to provide diagnostic assistance, identify therapeutic targets, and predict patient outcomes and therapeutic responses.</a:t>
            </a:r>
          </a:p>
          <a:p>
            <a:r>
              <a:rPr lang="en-US" dirty="0"/>
              <a:t>It relies on both pathology image analysis algorithms and spatial querying methods.</a:t>
            </a:r>
          </a:p>
          <a:p>
            <a:r>
              <a:rPr lang="en-US" dirty="0"/>
              <a:t>Extremely large image scale.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Enabled Applications – Digital Pathology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5221" y="968492"/>
            <a:ext cx="8417106" cy="1894151"/>
            <a:chOff x="235221" y="968492"/>
            <a:chExt cx="8417106" cy="1894151"/>
          </a:xfrm>
        </p:grpSpPr>
        <p:grpSp>
          <p:nvGrpSpPr>
            <p:cNvPr id="20" name="Group 19"/>
            <p:cNvGrpSpPr/>
            <p:nvPr/>
          </p:nvGrpSpPr>
          <p:grpSpPr>
            <a:xfrm>
              <a:off x="235221" y="968492"/>
              <a:ext cx="8417106" cy="1894151"/>
              <a:chOff x="345894" y="1447800"/>
              <a:chExt cx="8417106" cy="1894151"/>
            </a:xfrm>
          </p:grpSpPr>
          <p:pic>
            <p:nvPicPr>
              <p:cNvPr id="21" name="Picture 2" descr="http://img.directindustry.com/pdf/repository_di/13622/virtual-slide-scanner-nanozoomer-20-ht-173007_1b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93" b="1942"/>
              <a:stretch>
                <a:fillRect/>
              </a:stretch>
            </p:blipFill>
            <p:spPr bwMode="auto">
              <a:xfrm>
                <a:off x="2651125" y="1451908"/>
                <a:ext cx="1920875" cy="1367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4"/>
              <p:cNvSpPr txBox="1">
                <a:spLocks noChangeArrowheads="1"/>
              </p:cNvSpPr>
              <p:nvPr/>
            </p:nvSpPr>
            <p:spPr bwMode="auto">
              <a:xfrm>
                <a:off x="345894" y="2972063"/>
                <a:ext cx="1910126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Glass Slides</a:t>
                </a:r>
              </a:p>
            </p:txBody>
          </p:sp>
          <p:sp>
            <p:nvSpPr>
              <p:cNvPr id="23" name="TextBox 28"/>
              <p:cNvSpPr txBox="1">
                <a:spLocks noChangeArrowheads="1"/>
              </p:cNvSpPr>
              <p:nvPr/>
            </p:nvSpPr>
            <p:spPr bwMode="auto">
              <a:xfrm>
                <a:off x="2377190" y="2949916"/>
                <a:ext cx="241104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Scanning</a:t>
                </a:r>
              </a:p>
            </p:txBody>
          </p:sp>
          <p:sp>
            <p:nvSpPr>
              <p:cNvPr id="24" name="TextBox 24"/>
              <p:cNvSpPr txBox="1">
                <a:spLocks noChangeArrowheads="1"/>
              </p:cNvSpPr>
              <p:nvPr/>
            </p:nvSpPr>
            <p:spPr bwMode="auto">
              <a:xfrm>
                <a:off x="4588162" y="2948742"/>
                <a:ext cx="23460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Whole Slide Images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934200" y="2954087"/>
                <a:ext cx="1828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Image Analysis</a:t>
                </a:r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2251075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7" name="Picture 20" descr="http://brownpathology.com/anatomic_pathology_files/slide0010_image028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469721"/>
                <a:ext cx="1717675" cy="1322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ight Arrow 27"/>
              <p:cNvSpPr/>
              <p:nvPr/>
            </p:nvSpPr>
            <p:spPr>
              <a:xfrm>
                <a:off x="6762750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>
                <a:off x="4503295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911725" y="1447800"/>
                <a:ext cx="1870075" cy="1430201"/>
                <a:chOff x="4632898" y="3996652"/>
                <a:chExt cx="1717675" cy="1430201"/>
              </a:xfrm>
            </p:grpSpPr>
            <p:pic>
              <p:nvPicPr>
                <p:cNvPr id="31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3996652"/>
                  <a:ext cx="1702373" cy="1404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Rectangle 106"/>
                <p:cNvSpPr>
                  <a:spLocks noChangeArrowheads="1"/>
                </p:cNvSpPr>
                <p:nvPr/>
              </p:nvSpPr>
              <p:spPr bwMode="auto">
                <a:xfrm>
                  <a:off x="4632898" y="4005330"/>
                  <a:ext cx="1717675" cy="1421523"/>
                </a:xfrm>
                <a:prstGeom prst="rect">
                  <a:avLst/>
                </a:prstGeom>
                <a:noFill/>
                <a:ln w="25400">
                  <a:solidFill>
                    <a:srgbClr val="33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iemens Sans Black" charset="0"/>
                    <a:ea typeface="+mn-ea"/>
                  </a:endParaRPr>
                </a:p>
              </p:txBody>
            </p:sp>
          </p:grpSp>
        </p:grp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127" y="977170"/>
              <a:ext cx="1471742" cy="1471742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552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b="1" kern="1200" dirty="0">
                <a:latin typeface="Calibri" charset="0"/>
                <a:ea typeface="Consolas" charset="0"/>
              </a:rPr>
              <a:t>2D/3D Pathology Image and Spatial Analysis</a:t>
            </a:r>
            <a:endParaRPr lang="en-US" sz="3200" b="1" kern="1200" dirty="0">
              <a:latin typeface="Calibri" charset="0"/>
              <a:ea typeface="Consolas" charset="0"/>
            </a:endParaRP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2D Cell Segmentation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Pathology Image Processing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2D Spatial Queries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3D Vessel Segmentation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3D spatial queries</a:t>
            </a:r>
          </a:p>
          <a:p>
            <a:pPr marL="0" lvl="0" indent="0" algn="ctr" defTabSz="457200">
              <a:spcBef>
                <a:spcPct val="0"/>
              </a:spcBef>
              <a:buNone/>
            </a:pPr>
            <a:endParaRPr lang="en-US" sz="1000" b="1" kern="1200" dirty="0">
              <a:latin typeface="Calibri" charset="0"/>
              <a:ea typeface="Consolas" charset="0"/>
            </a:endParaRPr>
          </a:p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kern="1200" dirty="0">
                <a:latin typeface="Calibri" charset="0"/>
                <a:ea typeface="Consolas" charset="0"/>
              </a:rPr>
              <a:t>Jun Kong, Emory University</a:t>
            </a:r>
          </a:p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kern="1200" dirty="0">
                <a:latin typeface="Calibri" charset="0"/>
                <a:ea typeface="Consolas" charset="0"/>
              </a:rPr>
              <a:t>Fusheng Wang, Stony Brook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1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6705600" cy="4293451"/>
          </a:xfrm>
        </p:spPr>
        <p:txBody>
          <a:bodyPr>
            <a:normAutofit/>
          </a:bodyPr>
          <a:lstStyle/>
          <a:p>
            <a:r>
              <a:rPr lang="en-US" dirty="0"/>
              <a:t>Aerial radar collects large-scale data about polar ice sheets, but extracting useful observations for input into glaciology models is labor-intensive.</a:t>
            </a:r>
          </a:p>
          <a:p>
            <a:r>
              <a:rPr lang="en-US" dirty="0"/>
              <a:t>Quantity and velocity of data is overwhelming for human analysis, especially when different sources of weak evidence must be integrated together (e.g. from multiple flight paths, ice cores, radar types, </a:t>
            </a:r>
            <a:r>
              <a:rPr lang="en-US" dirty="0" err="1"/>
              <a:t>etc</a:t>
            </a:r>
            <a:r>
              <a:rPr lang="en-US" dirty="0"/>
              <a:t>).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26166" cy="1143000"/>
          </a:xfrm>
        </p:spPr>
        <p:txBody>
          <a:bodyPr/>
          <a:lstStyle/>
          <a:p>
            <a:r>
              <a:rPr lang="en-US" dirty="0"/>
              <a:t>Polar Applications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29400" y="533400"/>
            <a:ext cx="2362200" cy="2363165"/>
          </a:xfrm>
          <a:prstGeom prst="rect">
            <a:avLst/>
          </a:prstGeom>
        </p:spPr>
      </p:pic>
      <p:pic>
        <p:nvPicPr>
          <p:cNvPr id="9" name="Content Placeholder 6" descr="20100428133405(8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2" y="3352800"/>
            <a:ext cx="2525282" cy="1895238"/>
          </a:xfrm>
          <a:prstGeom prst="rect">
            <a:avLst/>
          </a:prstGeom>
        </p:spPr>
      </p:pic>
      <p:pic>
        <p:nvPicPr>
          <p:cNvPr id="10" name="Picture 2" descr="https://www.cresis.ku.edu/sites/default/files/imagecache/galleria_inline/JakobshavnApr2P1030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180856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paden\UnivKS_files\Dissertation\ant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581400"/>
            <a:ext cx="2156407" cy="1390650"/>
          </a:xfrm>
          <a:prstGeom prst="rect">
            <a:avLst/>
          </a:prstGeom>
          <a:noFill/>
        </p:spPr>
      </p:pic>
      <p:pic>
        <p:nvPicPr>
          <p:cNvPr id="15" name="Picture 4" descr="http://repository.agic.umn.edu/imagery/stereoDEM/gallery/kanger_apt_15_39_3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7620" b="15773"/>
          <a:stretch/>
        </p:blipFill>
        <p:spPr bwMode="auto">
          <a:xfrm>
            <a:off x="6719032" y="3505200"/>
            <a:ext cx="2438400" cy="20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8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Cell Segmentation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63" y="838200"/>
            <a:ext cx="6764337" cy="6463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Seed Detection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(determine the number of cells and contour initialization)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1905000"/>
            <a:ext cx="6477000" cy="369332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Contour Model (deform contours)</a:t>
            </a:r>
          </a:p>
        </p:txBody>
      </p:sp>
      <p:sp>
        <p:nvSpPr>
          <p:cNvPr id="9" name="Down Arrow 8"/>
          <p:cNvSpPr/>
          <p:nvPr/>
        </p:nvSpPr>
        <p:spPr>
          <a:xfrm>
            <a:off x="4135988" y="1480882"/>
            <a:ext cx="605875" cy="424118"/>
          </a:xfrm>
          <a:prstGeom prst="downArrow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43000" y="2360558"/>
            <a:ext cx="6612731" cy="359834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35280" y="5934670"/>
            <a:ext cx="88563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i="0" dirty="0" err="1"/>
              <a:t>Pengyue</a:t>
            </a:r>
            <a:r>
              <a:rPr lang="en-US" sz="1800" i="0" dirty="0"/>
              <a:t> Zhang, Fusheng Wang, et al: </a:t>
            </a:r>
            <a:r>
              <a:rPr lang="en-US" sz="1800" dirty="0"/>
              <a:t>Automated Level Set Segmentation of </a:t>
            </a:r>
          </a:p>
          <a:p>
            <a:r>
              <a:rPr lang="en-US" sz="1800" dirty="0"/>
              <a:t>Histopathologic Cells with Sparse Shape Prior Support and Dynamic Occlusion </a:t>
            </a:r>
          </a:p>
          <a:p>
            <a:r>
              <a:rPr lang="en-US" sz="1800" dirty="0"/>
              <a:t>Constraint.</a:t>
            </a:r>
            <a:r>
              <a:rPr lang="en-US" sz="1800" i="0" dirty="0"/>
              <a:t> To Appear in ISBI 2017.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830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Detection and Seed Detection</a:t>
            </a:r>
          </a:p>
        </p:txBody>
      </p:sp>
      <p:pic>
        <p:nvPicPr>
          <p:cNvPr id="6" name="Picture 5" descr="diff_vo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8" y="824032"/>
            <a:ext cx="5261839" cy="2071568"/>
          </a:xfrm>
          <a:prstGeom prst="rect">
            <a:avLst/>
          </a:prstGeom>
        </p:spPr>
      </p:pic>
      <p:pic>
        <p:nvPicPr>
          <p:cNvPr id="7" name="Picture 6" descr="vote_dem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817022"/>
            <a:ext cx="3838389" cy="20785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5" descr="stage2_result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048000"/>
            <a:ext cx="5100961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00800" y="2667000"/>
            <a:ext cx="470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/>
              <a:t>(C)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5400" y="2683778"/>
            <a:ext cx="470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/>
              <a:t>(D)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800" y="492733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Seed Detection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3940" y="3028890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Cell Detection</a:t>
            </a:r>
          </a:p>
        </p:txBody>
      </p:sp>
    </p:spTree>
    <p:extLst>
      <p:ext uri="{BB962C8B-B14F-4D97-AF65-F5344CB8AC3E}">
        <p14:creationId xmlns:p14="http://schemas.microsoft.com/office/powerpoint/2010/main" val="167501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Segmentation</a:t>
            </a:r>
          </a:p>
        </p:txBody>
      </p:sp>
      <p:pic>
        <p:nvPicPr>
          <p:cNvPr id="7" name="Picture 6" descr="ex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7" y="838200"/>
            <a:ext cx="7125783" cy="56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3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495800" cy="5181600"/>
          </a:xfrm>
        </p:spPr>
        <p:txBody>
          <a:bodyPr/>
          <a:lstStyle/>
          <a:p>
            <a:r>
              <a:rPr lang="en-US" dirty="0"/>
              <a:t>Overlapping partitioning of large images</a:t>
            </a:r>
          </a:p>
          <a:p>
            <a:r>
              <a:rPr lang="en-US" dirty="0"/>
              <a:t>MapReduce processing of each tiles - mapping</a:t>
            </a:r>
          </a:p>
          <a:p>
            <a:r>
              <a:rPr lang="en-US" dirty="0"/>
              <a:t>Normalization of boundary objects – mapping</a:t>
            </a:r>
          </a:p>
          <a:p>
            <a:r>
              <a:rPr lang="en-US" dirty="0"/>
              <a:t>Aggregation of segmented objects -reducing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2D Pathology Image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96210"/>
            <a:ext cx="3991535" cy="517437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9414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2D Spatial Queries: Hadoop-GIS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14400"/>
            <a:ext cx="9126166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i="0" kern="0" dirty="0"/>
              <a:t>A general framework to support high performance spatial queries and analytics for spatial big data on MapReduce</a:t>
            </a:r>
          </a:p>
          <a:p>
            <a:r>
              <a:rPr lang="en-US" i="0" kern="0" dirty="0"/>
              <a:t>Data skew aware spatial data partitioning</a:t>
            </a:r>
          </a:p>
          <a:p>
            <a:r>
              <a:rPr lang="en-US" i="0" kern="0" dirty="0"/>
              <a:t>Multi-level spatial indexing</a:t>
            </a:r>
          </a:p>
          <a:p>
            <a:r>
              <a:rPr lang="en-US" i="0" kern="0" dirty="0"/>
              <a:t>Hybrid query engine combining MapReduce and database engine</a:t>
            </a:r>
          </a:p>
          <a:p>
            <a:endParaRPr lang="en-US" i="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106956" cy="30583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5698477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/>
              <a:t>http://bmidb.cs.stonybrook.edu/hadoopgis/</a:t>
            </a:r>
          </a:p>
        </p:txBody>
      </p:sp>
    </p:spTree>
    <p:extLst>
      <p:ext uri="{BB962C8B-B14F-4D97-AF65-F5344CB8AC3E}">
        <p14:creationId xmlns:p14="http://schemas.microsoft.com/office/powerpoint/2010/main" val="4167104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ym typeface="Verdana"/>
              </a:rPr>
              <a:t>SparkGIS: Hadoop-GIS on Spark </a:t>
            </a:r>
            <a:endParaRPr lang="en-US" dirty="0"/>
          </a:p>
        </p:txBody>
      </p:sp>
      <p:sp>
        <p:nvSpPr>
          <p:cNvPr id="4" name="Shape 94"/>
          <p:cNvSpPr txBox="1">
            <a:spLocks noGrp="1"/>
          </p:cNvSpPr>
          <p:nvPr>
            <p:ph idx="1"/>
          </p:nvPr>
        </p:nvSpPr>
        <p:spPr>
          <a:xfrm>
            <a:off x="0" y="990600"/>
            <a:ext cx="9067800" cy="3159126"/>
          </a:xfrm>
          <a:prstGeom prst="rect">
            <a:avLst/>
          </a:prstGeom>
          <a:noFill/>
          <a:ln>
            <a:noFill/>
          </a:ln>
        </p:spPr>
        <p:txBody>
          <a:bodyPr lIns="0" tIns="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SparkGIS: an in-memory variation of Hadoop-GIS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Implement spatial querying pipelines in Spark – reusing spatial querying methods in Hadoop-GIS</a:t>
            </a:r>
            <a:endParaRPr lang="en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Removes HDFS dependency: MongoDB, HDFS, local FS, Cassndra, HBase, Hive etc. 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Reduce I/O cost: multiple iterative jobs can be scheduled on same data with little IO overhead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Streamed processing: processing data without waiting for all data ready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Shape 100" descr="sparkgis-archi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3600" y="3901876"/>
            <a:ext cx="5513825" cy="2956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60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Whole slide images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and large file size: 100,000 x 100,000 pixels per image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file size: 300 - 500MB/image, serval hundreds of slices per 3D volume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Numerous micro-anatomical object types with complex 3D structures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</a:rPr>
              <a:t>Objectives</a:t>
            </a:r>
          </a:p>
          <a:p>
            <a:pPr marL="764312" indent="-382156" defTabSz="2620445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image analysis of whole slide image volume to derive 3D spatial structures and features with a complete framework of 3D blood vessel reconstruction </a:t>
            </a:r>
          </a:p>
          <a:p>
            <a:pPr marL="764312" indent="-382156" defTabSz="2620445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Scalable spatial analytics to explore 3D spatial relationships and discover spatial patterns of large scale 3D micro-anatomical objects with high performance systems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Pathology Image Analysis</a:t>
            </a:r>
          </a:p>
        </p:txBody>
      </p:sp>
    </p:spTree>
    <p:extLst>
      <p:ext uri="{BB962C8B-B14F-4D97-AF65-F5344CB8AC3E}">
        <p14:creationId xmlns:p14="http://schemas.microsoft.com/office/powerpoint/2010/main" val="415528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Primary Vessel Reconstruction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5905" y="4278550"/>
            <a:ext cx="2542310" cy="227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Vessel Interpolation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1"/>
          <a:stretch/>
        </p:blipFill>
        <p:spPr bwMode="auto">
          <a:xfrm>
            <a:off x="1195765" y="2797794"/>
            <a:ext cx="3002440" cy="1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5595860" y="838200"/>
            <a:ext cx="2693750" cy="3318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Registration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618382" y="2520513"/>
            <a:ext cx="2671228" cy="2772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Segmentation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77785" y="838200"/>
            <a:ext cx="2438400" cy="221671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WSI Volume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7" y="1274195"/>
            <a:ext cx="1391470" cy="1250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1"/>
          <a:stretch/>
        </p:blipFill>
        <p:spPr>
          <a:xfrm>
            <a:off x="2203317" y="1273848"/>
            <a:ext cx="1223566" cy="125102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055751" y="1772001"/>
            <a:ext cx="177384" cy="1149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905" y="1235284"/>
            <a:ext cx="1307927" cy="1295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084788" y="1741027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Right Arrow 13"/>
          <p:cNvSpPr/>
          <p:nvPr/>
        </p:nvSpPr>
        <p:spPr>
          <a:xfrm>
            <a:off x="3449904" y="1772000"/>
            <a:ext cx="177384" cy="1149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632394" y="2525676"/>
            <a:ext cx="2362542" cy="334118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Vessel Association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323" y="4613605"/>
            <a:ext cx="4487327" cy="1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 bwMode="auto">
          <a:xfrm>
            <a:off x="5572260" y="4317406"/>
            <a:ext cx="2804770" cy="303346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Vessel Rendering</a:t>
            </a:r>
          </a:p>
        </p:txBody>
      </p:sp>
      <p:sp>
        <p:nvSpPr>
          <p:cNvPr id="18" name="Right Arrow 17"/>
          <p:cNvSpPr/>
          <p:nvPr/>
        </p:nvSpPr>
        <p:spPr>
          <a:xfrm flipH="1">
            <a:off x="5066481" y="3386642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Right Arrow 18"/>
          <p:cNvSpPr/>
          <p:nvPr/>
        </p:nvSpPr>
        <p:spPr>
          <a:xfrm>
            <a:off x="5117354" y="5095775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531082" y="2874109"/>
            <a:ext cx="2918913" cy="1380952"/>
          </a:xfrm>
          <a:prstGeom prst="rect">
            <a:avLst/>
          </a:prstGeom>
        </p:spPr>
      </p:pic>
      <p:sp>
        <p:nvSpPr>
          <p:cNvPr id="21" name="Curved Left Arrow 20"/>
          <p:cNvSpPr/>
          <p:nvPr/>
        </p:nvSpPr>
        <p:spPr bwMode="auto">
          <a:xfrm>
            <a:off x="8460830" y="2149684"/>
            <a:ext cx="380936" cy="739562"/>
          </a:xfrm>
          <a:prstGeom prst="curvedLeftArrow">
            <a:avLst/>
          </a:prstGeom>
          <a:solidFill>
            <a:schemeClr val="accent2"/>
          </a:solidFill>
          <a:ln w="127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flipH="1">
            <a:off x="228600" y="4043948"/>
            <a:ext cx="368859" cy="696536"/>
          </a:xfrm>
          <a:prstGeom prst="curvedLeftArrow">
            <a:avLst/>
          </a:prstGeom>
          <a:solidFill>
            <a:schemeClr val="accent2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72260" y="1291759"/>
            <a:ext cx="2874205" cy="1203492"/>
            <a:chOff x="990599" y="2603608"/>
            <a:chExt cx="2874205" cy="1203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2694371"/>
              <a:ext cx="1279266" cy="101327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938" y="2711854"/>
              <a:ext cx="1244184" cy="1014191"/>
            </a:xfrm>
            <a:prstGeom prst="rect">
              <a:avLst/>
            </a:prstGeom>
          </p:spPr>
        </p:pic>
        <p:sp>
          <p:nvSpPr>
            <p:cNvPr id="26" name="Arc 25"/>
            <p:cNvSpPr/>
            <p:nvPr/>
          </p:nvSpPr>
          <p:spPr bwMode="auto">
            <a:xfrm rot="278028">
              <a:off x="2202959" y="2603608"/>
              <a:ext cx="1661845" cy="531139"/>
            </a:xfrm>
            <a:prstGeom prst="arc">
              <a:avLst>
                <a:gd name="adj1" fmla="val 10891668"/>
                <a:gd name="adj2" fmla="val 20630421"/>
              </a:avLst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 rot="10442086">
              <a:off x="2156904" y="3182913"/>
              <a:ext cx="1555121" cy="578310"/>
            </a:xfrm>
            <a:prstGeom prst="arc">
              <a:avLst>
                <a:gd name="adj1" fmla="val 11009884"/>
                <a:gd name="adj2" fmla="val 21368836"/>
              </a:avLst>
            </a:prstGeom>
            <a:noFill/>
            <a:ln w="12700" cap="flat" cmpd="sng" algn="ctr">
              <a:solidFill>
                <a:srgbClr val="FF1FD9"/>
              </a:solidFill>
              <a:prstDash val="solid"/>
              <a:round/>
              <a:headEnd type="triangle" w="med" len="med"/>
              <a:tailEnd type="non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 rot="10800000">
              <a:off x="990599" y="3387316"/>
              <a:ext cx="1690711" cy="419784"/>
            </a:xfrm>
            <a:prstGeom prst="arc">
              <a:avLst>
                <a:gd name="adj1" fmla="val 10869758"/>
                <a:gd name="adj2" fmla="val 21133237"/>
              </a:avLst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triangle" w="med" len="med"/>
              <a:tailEnd type="non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9" name="Arc 28"/>
            <p:cNvSpPr/>
            <p:nvPr/>
          </p:nvSpPr>
          <p:spPr bwMode="auto">
            <a:xfrm rot="481472">
              <a:off x="999568" y="2613877"/>
              <a:ext cx="1791363" cy="517458"/>
            </a:xfrm>
            <a:prstGeom prst="arc">
              <a:avLst>
                <a:gd name="adj1" fmla="val 11075066"/>
                <a:gd name="adj2" fmla="val 20521554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</p:grpSp>
      <p:pic>
        <p:nvPicPr>
          <p:cNvPr id="30" name="Picture 6" descr="representative_vessel_new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081" y="4679402"/>
            <a:ext cx="2918913" cy="143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604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Large scale 3D dataset</a:t>
            </a:r>
          </a:p>
          <a:p>
            <a:pPr lvl="1"/>
            <a:r>
              <a:rPr lang="en-US" dirty="0"/>
              <a:t>Millions of 3D objects such as nuclei can be extracted from a 3D pathology image volume with tens of slides</a:t>
            </a:r>
          </a:p>
          <a:p>
            <a:r>
              <a:rPr lang="en-US" sz="2400" dirty="0"/>
              <a:t>Characteristics of 3D spatial data</a:t>
            </a:r>
          </a:p>
          <a:p>
            <a:pPr lvl="1"/>
            <a:r>
              <a:rPr lang="en-US" dirty="0"/>
              <a:t>Complex structures, e.g., Blood vessels have tree structures with branches</a:t>
            </a:r>
          </a:p>
          <a:p>
            <a:pPr lvl="1"/>
            <a:r>
              <a:rPr lang="en-US" dirty="0"/>
              <a:t>Multiple representations: different Levels of Detail (LOD)</a:t>
            </a:r>
          </a:p>
          <a:p>
            <a:r>
              <a:rPr lang="en-US" sz="2400" dirty="0"/>
              <a:t>High computation complexity</a:t>
            </a:r>
          </a:p>
          <a:p>
            <a:pPr lvl="1"/>
            <a:r>
              <a:rPr lang="en-US" dirty="0"/>
              <a:t>3D geometry computation is pretty expensive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3-D Spatial Queries and Analytics</a:t>
            </a:r>
          </a:p>
        </p:txBody>
      </p:sp>
    </p:spTree>
    <p:extLst>
      <p:ext uri="{BB962C8B-B14F-4D97-AF65-F5344CB8AC3E}">
        <p14:creationId xmlns:p14="http://schemas.microsoft.com/office/powerpoint/2010/main" val="740366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3-D Spatial Queries and Analytics: Hadoop-GIS 3D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7709" y="1143000"/>
            <a:ext cx="4433692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derived 3D data from pathology image analysis is stored on HDFS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data compression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 data into memory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multiple levels of details by an progressive compression approach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data partitioning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each cuboid as a processing unit for parallel computation in MapReduce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Multi-level indexing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 spatial data access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On-demand Spatial Query Engine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multiple types of spatial query, such as spatial join and nearest neighbor query</a:t>
            </a:r>
          </a:p>
        </p:txBody>
      </p:sp>
      <p:pic>
        <p:nvPicPr>
          <p:cNvPr id="7" name="Content Placeholder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3" y="1143000"/>
            <a:ext cx="4738017" cy="451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67" y="609600"/>
            <a:ext cx="9067800" cy="5410200"/>
          </a:xfrm>
        </p:spPr>
        <p:txBody>
          <a:bodyPr>
            <a:normAutofit/>
          </a:bodyPr>
          <a:lstStyle/>
          <a:p>
            <a:r>
              <a:rPr lang="en-US" dirty="0"/>
              <a:t>Opportunities for automatic analysis:</a:t>
            </a:r>
          </a:p>
          <a:p>
            <a:pPr lvl="1"/>
            <a:r>
              <a:rPr lang="en-US" dirty="0"/>
              <a:t>Ice layer detection and tracking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3D imaging of ice surface &amp; base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Feature identification, tracking</a:t>
            </a:r>
          </a:p>
          <a:p>
            <a:pPr lvl="1"/>
            <a:r>
              <a:rPr lang="en-US" dirty="0" err="1"/>
              <a:t>Photogrammmetry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26166" cy="1143000"/>
          </a:xfrm>
        </p:spPr>
        <p:txBody>
          <a:bodyPr/>
          <a:lstStyle/>
          <a:p>
            <a:r>
              <a:rPr lang="en-US" dirty="0"/>
              <a:t>Polar Applications</a:t>
            </a:r>
          </a:p>
        </p:txBody>
      </p:sp>
      <p:pic>
        <p:nvPicPr>
          <p:cNvPr id="12" name="Picture 2" descr="C:\temp\spectrum\figure1a_hand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38400"/>
            <a:ext cx="4061086" cy="1158161"/>
          </a:xfrm>
          <a:prstGeom prst="rect">
            <a:avLst/>
          </a:prstGeom>
          <a:noFill/>
        </p:spPr>
      </p:pic>
      <p:pic>
        <p:nvPicPr>
          <p:cNvPr id="13" name="Picture 4" descr="C:\temp\spectrum\figure1b _han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667" y="2438400"/>
            <a:ext cx="3999432" cy="1142430"/>
          </a:xfrm>
          <a:prstGeom prst="rect">
            <a:avLst/>
          </a:prstGeom>
          <a:noFill/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52400"/>
            <a:ext cx="3733800" cy="1974726"/>
          </a:xfrm>
          <a:prstGeom prst="rect">
            <a:avLst/>
          </a:prstGeom>
        </p:spPr>
      </p:pic>
      <p:pic>
        <p:nvPicPr>
          <p:cNvPr id="15" name="Picture 4" descr="http://repository.agic.umn.edu/imagery/stereoDEM/gallery/kanger_apt_15_39_3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7620" b="15773"/>
          <a:stretch/>
        </p:blipFill>
        <p:spPr bwMode="auto">
          <a:xfrm>
            <a:off x="4800600" y="3886200"/>
            <a:ext cx="2438400" cy="20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4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3589699" cy="1325563"/>
          </a:xfrm>
        </p:spPr>
        <p:txBody>
          <a:bodyPr/>
          <a:lstStyle/>
          <a:p>
            <a:r>
              <a:rPr lang="en-US" dirty="0"/>
              <a:t>Layer Tracking: Fine Resolution Land Ice</a:t>
            </a:r>
          </a:p>
        </p:txBody>
      </p:sp>
      <p:pic>
        <p:nvPicPr>
          <p:cNvPr id="9" name="Content Placeholder 8" descr="resultimage (20)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706451" cy="263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esultimage_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1" y="3200401"/>
            <a:ext cx="3174221" cy="263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esultimage (25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33" y="275825"/>
            <a:ext cx="3703943" cy="202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0" y="2375907"/>
            <a:ext cx="4153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Mitchell, D. Crandall, G. Fox, and J. Paden, “A semiautomatic approach for estimating near surface internal layers from snow radar imagery,” in IEEE International Geoscience and Remote Sensing Symposium,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402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1" y="365126"/>
            <a:ext cx="384333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Layer Tracking: Coarse Resolution Land Ice</a:t>
            </a:r>
            <a:br>
              <a:rPr lang="en-US" dirty="0"/>
            </a:br>
            <a:r>
              <a:rPr lang="en-US" sz="2000" dirty="0"/>
              <a:t>Layers represent volcanic events, ice crystalline fabric changes, etc.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43" t="-20034" r="-1443" b="50076"/>
          <a:stretch/>
        </p:blipFill>
        <p:spPr>
          <a:xfrm>
            <a:off x="4458929" y="-1143000"/>
            <a:ext cx="4698919" cy="498011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0"/>
            <a:ext cx="451485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4850" y="47031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MacGregor, J.A., M.A.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Fahnestock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G.A. Catania, J.D. Paden, S. Gogineni, S.C.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Rybarski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S.K. Young, A.N.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Mabrey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B.M.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Wagman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M.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Morlighem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Radiostratigraphy and age structure of the Greenland Ice Sheet, Journal of Geophysical Research Earth Surface, Jan 2015, 2014JF003215.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833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Tracking: Ice Surface and Ice Bottom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700" y="1907513"/>
            <a:ext cx="3886200" cy="271975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05000"/>
            <a:ext cx="3886200" cy="2727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" y="494919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0" i="0" u="none" strike="noStrike" baseline="0" dirty="0">
                <a:latin typeface="NimbusRomNo9L-ReguItal"/>
              </a:rPr>
              <a:t>Stefan Lee Jerome Mitchell David J. Crandall Geoffrey C. Fox,</a:t>
            </a:r>
            <a:r>
              <a:rPr lang="en-US" sz="1000" b="0" i="0" u="none" strike="noStrike" dirty="0">
                <a:latin typeface="NimbusRomNo9L-ReguItal"/>
              </a:rPr>
              <a:t> </a:t>
            </a:r>
            <a:r>
              <a:rPr lang="en-US" sz="1000" b="0" i="0" u="none" strike="noStrike" baseline="0" dirty="0">
                <a:latin typeface="NimbusRomNo9L-Medi"/>
              </a:rPr>
              <a:t>ESTIMATING BEDROCK AND SURFACE LAYER BOUNDARIES AND CONFIDENCE</a:t>
            </a:r>
          </a:p>
          <a:p>
            <a:r>
              <a:rPr lang="en-US" sz="1000" b="0" i="0" u="none" strike="noStrike" baseline="0" dirty="0">
                <a:latin typeface="NimbusRomNo9L-Medi"/>
              </a:rPr>
              <a:t>INTERVALS IN ICE SHEET RADAR IMAGERY USING MCMC</a:t>
            </a:r>
            <a:r>
              <a:rPr lang="en-US" sz="1000" b="0" i="0" u="none" strike="noStrike" baseline="0" dirty="0">
                <a:latin typeface="NimbusRomNo9L-ReguItal"/>
              </a:rPr>
              <a:t>, ICIP 2014.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196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293451"/>
          </a:xfrm>
        </p:spPr>
        <p:txBody>
          <a:bodyPr/>
          <a:lstStyle/>
          <a:p>
            <a:r>
              <a:rPr lang="en-US" dirty="0"/>
              <a:t>Some regions are very hard to track, but auxiliary data sources and human input may be available.</a:t>
            </a:r>
          </a:p>
          <a:p>
            <a:r>
              <a:rPr lang="en-US" dirty="0"/>
              <a:t>Semi-automatic, human-in-loop analysis requires fast, scalable algorithms.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26166" cy="1143000"/>
          </a:xfrm>
        </p:spPr>
        <p:txBody>
          <a:bodyPr/>
          <a:lstStyle/>
          <a:p>
            <a:r>
              <a:rPr lang="en-US" dirty="0"/>
              <a:t>Layer Tracking: Ice Surface and Ice Bottom</a:t>
            </a:r>
            <a:endParaRPr lang="en-US" sz="1800" dirty="0"/>
          </a:p>
        </p:txBody>
      </p:sp>
      <p:pic>
        <p:nvPicPr>
          <p:cNvPr id="10" name="Content Placeholder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5322" y="2133600"/>
            <a:ext cx="4273397" cy="35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33600"/>
            <a:ext cx="4273397" cy="35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8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3403667" cy="24778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Primary goal: extract surface from 3-D radar images</a:t>
            </a:r>
          </a:p>
          <a:p>
            <a:r>
              <a:rPr lang="en-US" dirty="0"/>
              <a:t>Parametric model used is computationally expensive (N-D numerical search).</a:t>
            </a:r>
          </a:p>
          <a:p>
            <a:r>
              <a:rPr lang="en-US" dirty="0"/>
              <a:t>Best solution is dependent on neighboring solutions </a:t>
            </a:r>
            <a:r>
              <a:rPr lang="en-US" dirty="0">
                <a:sym typeface="Wingdings" panose="05000000000000000000" pitchFamily="2" charset="2"/>
              </a:rPr>
              <a:t> Non exhaustive global optimization.</a:t>
            </a:r>
          </a:p>
          <a:p>
            <a:r>
              <a:rPr lang="en-US" dirty="0">
                <a:sym typeface="Wingdings" panose="05000000000000000000" pitchFamily="2" charset="2"/>
              </a:rPr>
              <a:t>100’s of TB of data collected per mission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8497" y="228600"/>
            <a:ext cx="5785503" cy="2578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41" y="2971801"/>
            <a:ext cx="5718701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3214079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1461421" y="5126273"/>
            <a:ext cx="2775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Bed Elevation (m) relative to WGS-84 Ellipsoid</a:t>
            </a:r>
          </a:p>
        </p:txBody>
      </p:sp>
    </p:spTree>
    <p:extLst>
      <p:ext uri="{BB962C8B-B14F-4D97-AF65-F5344CB8AC3E}">
        <p14:creationId xmlns:p14="http://schemas.microsoft.com/office/powerpoint/2010/main" val="130414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6674"/>
            <a:ext cx="5181600" cy="4606926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Global optimizer (GO) </a:t>
            </a:r>
            <a:r>
              <a:rPr lang="en-US" dirty="0"/>
              <a:t>starts with an ice surface and bottom as shown by bold black line/</a:t>
            </a:r>
          </a:p>
          <a:p>
            <a:r>
              <a:rPr lang="en-US" dirty="0"/>
              <a:t>Each range shell contributes an N-dimensional local optimization function where N is the number of targets that intersect that shell. The inputs to the local optimization function are the locations of the N targets in the range shell usually provided as the angle to each target.</a:t>
            </a:r>
          </a:p>
          <a:p>
            <a:r>
              <a:rPr lang="en-US" dirty="0"/>
              <a:t>Each range shell can be interrogated for its optimal number of targets and target locations. </a:t>
            </a:r>
          </a:p>
          <a:p>
            <a:r>
              <a:rPr lang="en-US" dirty="0"/>
              <a:t>GO perturbs surface location to maximize a cost function made up of local optimization results, surface shape constraints, and auxiliary data.</a:t>
            </a:r>
          </a:p>
          <a:p>
            <a:r>
              <a:rPr lang="en-US" dirty="0"/>
              <a:t>Auxiliary data include surface DEM from other measurements.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Imaging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257800" y="2490788"/>
            <a:ext cx="3886200" cy="30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592686&quot;&gt;&lt;property id=&quot;20148&quot; value=&quot;5&quot;/&gt;&lt;property id=&quot;20300&quot; value=&quot;Slide 7 - &amp;quot;HPC-ABDS Mapping of Activities&amp;quot;&quot;/&gt;&lt;property id=&quot;20307&quot; value=&quot;337&quot;/&gt;&lt;/object&gt;&lt;object type=&quot;3&quot; unique_id=&quot;605784&quot;&gt;&lt;property id=&quot;20148&quot; value=&quot;5&quot;/&gt;&lt;property id=&quot;20300&quot; value=&quot;Slide 9 - &amp;quot;Java MPI performs better than Threads 128 24-core Haswell nodes on SPIDAL DA-MDS Code&amp;quot;&quot;/&gt;&lt;property id=&quot;20307&quot; value=&quot;339&quot;/&gt;&lt;/object&gt;&lt;object type=&quot;3&quot; unique_id=&quot;605787&quot;&gt;&lt;property id=&quot;20148&quot; value=&quot;5&quot;/&gt;&lt;property id=&quot;20300&quot; value=&quot;Slide 3 - &amp;quot;Big Data - Big Simulation (Exascale) Convergence&amp;quot;&quot;/&gt;&lt;property id=&quot;20307&quot; value=&quot;375&quot;/&gt;&lt;/object&gt;&lt;object type=&quot;3&quot; unique_id=&quot;605788&quot;&gt;&lt;property id=&quot;20148&quot; value=&quot;5&quot;/&gt;&lt;property id=&quot;20300&quot; value=&quot;Slide 5 - &amp;quot;6 Forms of MapReduce  Cover “all” circumstances  Describes  - Problem (Model     reflecting data)  - Machine  - Sof&quot;/&gt;&lt;property id=&quot;20307&quot; value=&quot;377&quot;/&gt;&lt;/object&gt;&lt;object type=&quot;3&quot; unique_id=&quot;605789&quot;&gt;&lt;property id=&quot;20148&quot; value=&quot;5&quot;/&gt;&lt;property id=&quot;20300&quot; value=&quot;Slide 8&quot;/&gt;&lt;property id=&quot;20307&quot; value=&quot;378&quot;/&gt;&lt;/object&gt;&lt;object type=&quot;3&quot; unique_id=&quot;605790&quot;&gt;&lt;property id=&quot;20148&quot; value=&quot;5&quot;/&gt;&lt;property id=&quot;20300&quot; value=&quot;Slide 10 - &amp;quot;MIDAS: Software Activities in DIBBS&amp;quot;&quot;/&gt;&lt;property id=&quot;20307&quot; value=&quot;365&quot;/&gt;&lt;/object&gt;&lt;object type=&quot;3&quot; unique_id=&quot;605791&quot;&gt;&lt;property id=&quot;20148&quot; value=&quot;5&quot;/&gt;&lt;property id=&quot;20300&quot; value=&quot;Slide 11 - &amp;quot;Cloudmesh Client&amp;quot;&quot;/&gt;&lt;property id=&quot;20307&quot; value=&quot;354&quot;/&gt;&lt;/object&gt;&lt;object type=&quot;3&quot; unique_id=&quot;605792&quot;&gt;&lt;property id=&quot;20148&quot; value=&quot;5&quot;/&gt;&lt;property id=&quot;20300&quot; value=&quot;Slide 12 - &amp;quot;Cloudmesh Client - Architecture&amp;quot;&quot;/&gt;&lt;property id=&quot;20307&quot; value=&quot;355&quot;/&gt;&lt;/object&gt;&lt;object type=&quot;3&quot; unique_id=&quot;605793&quot;&gt;&lt;property id=&quot;20148&quot; value=&quot;5&quot;/&gt;&lt;property id=&quot;20300&quot; value=&quot;Slide 13 - &amp;quot;Cloudmesh Client – OSG management&amp;quot;&quot;/&gt;&lt;property id=&quot;20307&quot; value=&quot;360&quot;/&gt;&lt;/object&gt;&lt;object type=&quot;3&quot; unique_id=&quot;605794&quot;&gt;&lt;property id=&quot;20148&quot; value=&quot;5&quot;/&gt;&lt;property id=&quot;20300&quot; value=&quot;Slide 14 - &amp;quot;Cloudmesh Client –  In support of Experiment Workflow &amp;quot;&quot;/&gt;&lt;property id=&quot;20307&quot; value=&quot;361&quot;/&gt;&lt;/object&gt;&lt;object type=&quot;3&quot; unique_id=&quot;605795&quot;&gt;&lt;property id=&quot;20148&quot; value=&quot;5&quot;/&gt;&lt;property id=&quot;20300&quot; value=&quot;Slide 15 - &amp;quot;Pilot-Hadoop/Spark Architecture&amp;quot;&quot;/&gt;&lt;property id=&quot;20307&quot; value=&quot;366&quot;/&gt;&lt;/object&gt;&lt;object type=&quot;3&quot; unique_id=&quot;605796&quot;&gt;&lt;property id=&quot;20148&quot; value=&quot;5&quot;/&gt;&lt;property id=&quot;20300&quot; value=&quot;Slide 16 - &amp;quot;Pilot-Hadoop Example&amp;quot;&quot;/&gt;&lt;property id=&quot;20307&quot; value=&quot;367&quot;/&gt;&lt;/object&gt;&lt;object type=&quot;3&quot; unique_id=&quot;605797&quot;&gt;&lt;property id=&quot;20148&quot; value=&quot;5&quot;/&gt;&lt;property id=&quot;20300&quot; value=&quot;Slide 17 - &amp;quot;Pilot-Data/Memory for Iterative  Processing&amp;quot;&quot;/&gt;&lt;property id=&quot;20307&quot; value=&quot;368&quot;/&gt;&lt;/object&gt;&lt;object type=&quot;3&quot; unique_id=&quot;605798&quot;&gt;&lt;property id=&quot;20148&quot; value=&quot;5&quot;/&gt;&lt;property id=&quot;20300&quot; value=&quot;Slide 18 - &amp;quot;Harp Implementations &amp;quot;&quot;/&gt;&lt;property id=&quot;20307&quot; value=&quot;380&quot;/&gt;&lt;/object&gt;&lt;object type=&quot;3&quot; unique_id=&quot;605799&quot;&gt;&lt;property id=&quot;20148&quot; value=&quot;5&quot;/&gt;&lt;property id=&quot;20300&quot; value=&quot;Slide 19&quot;/&gt;&lt;property id=&quot;20307&quot; value=&quot;379&quot;/&gt;&lt;/object&gt;&lt;object type=&quot;3&quot; unique_id=&quot;605800&quot;&gt;&lt;property id=&quot;20148&quot; value=&quot;5&quot;/&gt;&lt;property id=&quot;20300&quot; value=&quot;Slide 20 - &amp;quot;Harp LDA on Big Red II Supercomputer (Cray)&amp;quot;&quot;/&gt;&lt;property id=&quot;20307&quot; value=&quot;381&quot;/&gt;&lt;/object&gt;&lt;object type=&quot;3&quot; unique_id=&quot;605801&quot;&gt;&lt;property id=&quot;20148&quot; value=&quot;5&quot;/&gt;&lt;property id=&quot;20300&quot; value=&quot;Slide 21 - &amp;quot;SPIDAL Algorithms – Subgraph mining&amp;quot;&quot;/&gt;&lt;property id=&quot;20307&quot; value=&quot;345&quot;/&gt;&lt;/object&gt;&lt;object type=&quot;3&quot; unique_id=&quot;605802&quot;&gt;&lt;property id=&quot;20148&quot; value=&quot;5&quot;/&gt;&lt;property id=&quot;20300&quot; value=&quot;Slide 22 - &amp;quot;SPIDAL Algorithms – Random Graph Generation&amp;quot;&quot;/&gt;&lt;property id=&quot;20307&quot; value=&quot;362&quot;/&gt;&lt;/object&gt;&lt;object type=&quot;3&quot; unique_id=&quot;605803&quot;&gt;&lt;property id=&quot;20148&quot; value=&quot;5&quot;/&gt;&lt;property id=&quot;20300&quot; value=&quot;Slide 23 - &amp;quot;SPIDAL Algorithms – Triangle Counting&amp;quot;&quot;/&gt;&lt;property id=&quot;20307&quot; value=&quot;363&quot;/&gt;&lt;/object&gt;&lt;object type=&quot;3&quot; unique_id=&quot;605804&quot;&gt;&lt;property id=&quot;20148&quot; value=&quot;5&quot;/&gt;&lt;property id=&quot;20300&quot; value=&quot;Slide 24 - &amp;quot;SPIDAL Algorithms – Core I&amp;quot;&quot;/&gt;&lt;property id=&quot;20307&quot; value=&quot;342&quot;/&gt;&lt;/object&gt;&lt;object type=&quot;3&quot; unique_id=&quot;605805&quot;&gt;&lt;property id=&quot;20148&quot; value=&quot;5&quot;/&gt;&lt;property id=&quot;20300&quot; value=&quot;Slide 25 - &amp;quot;SPIDAL Algorithms – Core II&amp;quot;&quot;/&gt;&lt;property id=&quot;20307&quot; value=&quot;364&quot;/&gt;&lt;/object&gt;&lt;object type=&quot;3&quot; unique_id=&quot;605806&quot;&gt;&lt;property id=&quot;20148&quot; value=&quot;5&quot;/&gt;&lt;property id=&quot;20300&quot; value=&quot;Slide 26 - &amp;quot;SPIDAL Algorithms – Optimization I&amp;quot;&quot;/&gt;&lt;property id=&quot;20307&quot; value=&quot;350&quot;/&gt;&lt;/object&gt;&lt;object type=&quot;3&quot; unique_id=&quot;605807&quot;&gt;&lt;property id=&quot;20148&quot; value=&quot;5&quot;/&gt;&lt;property id=&quot;20300&quot; value=&quot;Slide 27 - &amp;quot;SPIDAL Algorithms – Optimization II&amp;quot;&quot;/&gt;&lt;property id=&quot;20307&quot; value=&quot;351&quot;/&gt;&lt;/object&gt;&lt;object type=&quot;3&quot; unique_id=&quot;605808&quot;&gt;&lt;property id=&quot;20148&quot; value=&quot;5&quot;/&gt;&lt;property id=&quot;20300&quot; value=&quot;Slide 28 - &amp;quot;2D Radar Polar Remote Sensing&amp;quot;&quot;/&gt;&lt;property id=&quot;20307&quot; value=&quot;352&quot;/&gt;&lt;/object&gt;&lt;object type=&quot;3&quot; unique_id=&quot;605809&quot;&gt;&lt;property id=&quot;20148&quot; value=&quot;5&quot;/&gt;&lt;property id=&quot;20300&quot; value=&quot;Slide 29 - &amp;quot;Imaging Applications: Remote Sensing,  Pathology, Spatial  Systems &amp;quot;&quot;/&gt;&lt;property id=&quot;20307&quot; value=&quot;344&quot;/&gt;&lt;/object&gt;&lt;object type=&quot;3&quot; unique_id=&quot;605810&quot;&gt;&lt;property id=&quot;20148&quot; value=&quot;5&quot;/&gt;&lt;property id=&quot;20300&quot; value=&quot;Slide 30 - &amp;quot;Some Applications Enabled&amp;quot;&quot;/&gt;&lt;property id=&quot;20307&quot; value=&quot;341&quot;/&gt;&lt;/object&gt;&lt;object type=&quot;3&quot; unique_id=&quot;605811&quot;&gt;&lt;property id=&quot;20148&quot; value=&quot;5&quot;/&gt;&lt;property id=&quot;20300&quot; value=&quot;Slide 31 - &amp;quot;3D Radar Polar Remote Sensing&amp;quot;&quot;/&gt;&lt;property id=&quot;20307&quot; value=&quot;353&quot;/&gt;&lt;/object&gt;&lt;object type=&quot;3&quot; unique_id=&quot;605812&quot;&gt;&lt;property id=&quot;20148&quot; value=&quot;5&quot;/&gt;&lt;property id=&quot;20300&quot; value=&quot;Slide 32 - &amp;quot;Algorithms – Nuclei Segmentation for Pathology Images&amp;quot;&quot;/&gt;&lt;property id=&quot;20307&quot; value=&quot;346&quot;/&gt;&lt;/object&gt;&lt;object type=&quot;3&quot; unique_id=&quot;605813&quot;&gt;&lt;property id=&quot;20148&quot; value=&quot;5&quot;/&gt;&lt;property id=&quot;20300&quot; value=&quot;Slide 33 - &amp;quot;Algorithms – Spatial Querying Methods&amp;quot;&quot;/&gt;&lt;property id=&quot;20307&quot; value=&quot;347&quot;/&gt;&lt;/object&gt;&lt;object type=&quot;3&quot; unique_id=&quot;605814&quot;&gt;&lt;property id=&quot;20148&quot; value=&quot;5&quot;/&gt;&lt;property id=&quot;20300&quot; value=&quot;Slide 34 - &amp;quot;Enabled Applications – Digital Pathology&amp;quot;&quot;/&gt;&lt;property id=&quot;20307&quot; value=&quot;348&quot;/&gt;&lt;/object&gt;&lt;object type=&quot;3&quot; unique_id=&quot;605815&quot;&gt;&lt;property id=&quot;20148&quot; value=&quot;5&quot;/&gt;&lt;property id=&quot;20300&quot; value=&quot;Slide 35 - &amp;quot;Applications – Public Health&amp;quot;&quot;/&gt;&lt;property id=&quot;20307&quot; value=&quot;349&quot;/&gt;&lt;/object&gt;&lt;object type=&quot;3&quot; unique_id=&quot;605816&quot;&gt;&lt;property id=&quot;20148&quot; value=&quot;5&quot;/&gt;&lt;property id=&quot;20300&quot; value=&quot;Slide 36 - &amp;quot;Biomolecular Simulation Data Analysis&amp;quot;&quot;/&gt;&lt;property id=&quot;20307&quot; value=&quot;369&quot;/&gt;&lt;/object&gt;&lt;object type=&quot;3&quot; unique_id=&quot;605817&quot;&gt;&lt;property id=&quot;20148&quot; value=&quot;5&quot;/&gt;&lt;property id=&quot;20300&quot; value=&quot;Slide 37 - &amp;quot;RADICAL-Pilot Hausdorff distance: all-pairs problem&amp;#x0D; &amp;quot;&quot;/&gt;&lt;property id=&quot;20307&quot; value=&quot;370&quot;/&gt;&lt;/object&gt;&lt;object type=&quot;3&quot; unique_id=&quot;605818&quot;&gt;&lt;property id=&quot;20148&quot; value=&quot;5&quot;/&gt;&lt;property id=&quot;20300&quot; value=&quot;Slide 38 - &amp;quot;Classification of lipids in membranes&amp;quot;&quot;/&gt;&lt;property id=&quot;20307&quot; value=&quot;372&quot;/&gt;&lt;/object&gt;&lt;object type=&quot;3&quot; unique_id=&quot;605819&quot;&gt;&lt;property id=&quot;20148&quot; value=&quot;5&quot;/&gt;&lt;property id=&quot;20300&quot; value=&quot;Slide 39 - &amp;quot;LeafletFinder&amp;quot;&quot;/&gt;&lt;property id=&quot;20307&quot; value=&quot;373&quot;/&gt;&lt;/object&gt;&lt;object type=&quot;3&quot; unique_id=&quot;605820&quot;&gt;&lt;property id=&quot;20148&quot; value=&quot;5&quot;/&gt;&lt;property id=&quot;20300&quot; value=&quot;Slide 40&quot;/&gt;&lt;property id=&quot;20307&quot; value=&quot;374&quot;/&gt;&lt;/object&gt;&lt;object type=&quot;3&quot; unique_id=&quot;606129&quot;&gt;&lt;property id=&quot;20148&quot; value=&quot;5&quot;/&gt;&lt;property id=&quot;20300&quot; value=&quot;Slide 4 - &amp;quot;64 Features in 4 views for Unified Classification of Big Data and Simulation Applications&amp;quot;&quot;/&gt;&lt;property id=&quot;20307&quot; value=&quot;382&quot;/&gt;&lt;/object&gt;&lt;object type=&quot;3&quot; unique_id=&quot;606342&quot;&gt;&lt;property id=&quot;20148&quot; value=&quot;5&quot;/&gt;&lt;property id=&quot;20300&quot; value=&quot;Slide 1 - &amp;quot;NSF14-43054 started October 1, 2014 Datanet: CIF21 DIBBs: Middleware and High Performance Analytics Libraries for S&quot;/&gt;&lt;property id=&quot;20307&quot; value=&quot;384&quot;/&gt;&lt;/object&gt;&lt;object type=&quot;3&quot; unique_id=&quot;606343&quot;&gt;&lt;property id=&quot;20148&quot; value=&quot;5&quot;/&gt;&lt;property id=&quot;20300&quot; value=&quot;Slide 2 - &amp;quot;Some Important Components of SPIDAL Dibbs&amp;quot;&quot;/&gt;&lt;property id=&quot;20307&quot; value=&quot;383&quot;/&gt;&lt;/object&gt;&lt;object type=&quot;3&quot; unique_id=&quot;606472&quot;&gt;&lt;property id=&quot;20148&quot; value=&quot;5&quot;/&gt;&lt;property id=&quot;20300&quot; value=&quot;Slide 6&quot;/&gt;&lt;property id=&quot;20307&quot; value=&quot;385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SPIDAL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SPIDAL" id="{7C01B97D-DF9F-4123-89DC-28F1F97B60D5}" vid="{A1043A46-8E94-4D5C-8449-A0EFCB4292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ThemeSPIDAL</Template>
  <TotalTime>36895</TotalTime>
  <Words>1400</Words>
  <Application>Microsoft Office PowerPoint</Application>
  <PresentationFormat>On-screen Show (4:3)</PresentationFormat>
  <Paragraphs>156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ＭＳ Ｐゴシック</vt:lpstr>
      <vt:lpstr>Arial</vt:lpstr>
      <vt:lpstr>Calibri</vt:lpstr>
      <vt:lpstr>Consolas</vt:lpstr>
      <vt:lpstr>Franklin Gothic Medium</vt:lpstr>
      <vt:lpstr>NimbusRomNo9L-Medi</vt:lpstr>
      <vt:lpstr>NimbusRomNo9L-ReguItal</vt:lpstr>
      <vt:lpstr>Siemens Sans Black</vt:lpstr>
      <vt:lpstr>Times New Roman</vt:lpstr>
      <vt:lpstr>Verdana</vt:lpstr>
      <vt:lpstr>Wingdings</vt:lpstr>
      <vt:lpstr>ThemeSPIDAL</vt:lpstr>
      <vt:lpstr>PowerPoint Presentation</vt:lpstr>
      <vt:lpstr>Polar Applications</vt:lpstr>
      <vt:lpstr>Polar Applications</vt:lpstr>
      <vt:lpstr>Layer Tracking: Fine Resolution Land Ice</vt:lpstr>
      <vt:lpstr>Layer Tracking: Coarse Resolution Land Ice Layers represent volcanic events, ice crystalline fabric changes, etc.</vt:lpstr>
      <vt:lpstr>Layer Tracking: Ice Surface and Ice Bottom</vt:lpstr>
      <vt:lpstr>Layer Tracking: Ice Surface and Ice Bottom</vt:lpstr>
      <vt:lpstr>3-D Imaging</vt:lpstr>
      <vt:lpstr>3-D Imaging</vt:lpstr>
      <vt:lpstr>3-D Imaging</vt:lpstr>
      <vt:lpstr>3-D Imaging</vt:lpstr>
      <vt:lpstr>Perturb solution and data to test algorithm</vt:lpstr>
      <vt:lpstr>Perturb solution and data to test algorithm</vt:lpstr>
      <vt:lpstr>Photogrammetry: feature detection, image bundling, feature tracking</vt:lpstr>
      <vt:lpstr>PowerPoint Presentation</vt:lpstr>
      <vt:lpstr>Algorithms – Nuclei Segmentation for Pathology Images</vt:lpstr>
      <vt:lpstr>Algorithms – Spatial Querying Methods</vt:lpstr>
      <vt:lpstr>Enabled Applications – Digital Pathology</vt:lpstr>
      <vt:lpstr>PowerPoint Presentation</vt:lpstr>
      <vt:lpstr>2D Cell Segmentation Overview</vt:lpstr>
      <vt:lpstr>Cell Detection and Seed Detection</vt:lpstr>
      <vt:lpstr>Cell Segmentation</vt:lpstr>
      <vt:lpstr>Scalable 2D Pathology Image Analysis</vt:lpstr>
      <vt:lpstr>Scalable 2D Spatial Queries: Hadoop-GIS</vt:lpstr>
      <vt:lpstr>SparkGIS: Hadoop-GIS on Spark </vt:lpstr>
      <vt:lpstr>3D Pathology Image Analysis</vt:lpstr>
      <vt:lpstr>3D Primary Vessel Reconstruction</vt:lpstr>
      <vt:lpstr>Scalable 3-D Spatial Queries and Analytics</vt:lpstr>
      <vt:lpstr>Scalable 3-D Spatial Queries and Analytics: Hadoop-GIS 3D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693</cp:revision>
  <cp:lastPrinted>2009-05-27T19:00:23Z</cp:lastPrinted>
  <dcterms:created xsi:type="dcterms:W3CDTF">2011-04-26T20:44:01Z</dcterms:created>
  <dcterms:modified xsi:type="dcterms:W3CDTF">2017-02-10T00:52:09Z</dcterms:modified>
</cp:coreProperties>
</file>