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0"/>
  </p:notesMasterIdLst>
  <p:sldIdLst>
    <p:sldId id="622" r:id="rId2"/>
    <p:sldId id="623" r:id="rId3"/>
    <p:sldId id="615" r:id="rId4"/>
    <p:sldId id="616" r:id="rId5"/>
    <p:sldId id="603" r:id="rId6"/>
    <p:sldId id="624" r:id="rId7"/>
    <p:sldId id="625" r:id="rId8"/>
    <p:sldId id="62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8" autoAdjust="0"/>
    <p:restoredTop sz="94660"/>
  </p:normalViewPr>
  <p:slideViewPr>
    <p:cSldViewPr>
      <p:cViewPr varScale="1">
        <p:scale>
          <a:sx n="115" d="100"/>
          <a:sy n="115" d="100"/>
        </p:scale>
        <p:origin x="1264" y="76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-7203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-6750" y="-25214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54581" y="5638800"/>
            <a:ext cx="266809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Tutorial Overview</a:t>
            </a:r>
          </a:p>
          <a:p>
            <a:r>
              <a:rPr lang="en-US" dirty="0"/>
              <a:t>February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32" y="6419910"/>
            <a:ext cx="9119692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bg1"/>
                </a:solidFill>
                <a:latin typeface="Times New Roman" panose="02020603050405020304" pitchFamily="18" charset="0"/>
              </a:rPr>
              <a:t>http://dsc.soic.indiana.edu/publications/SPIDALTutorialProgram-Feb2017.pdf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209073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SPIDAL Project</a:t>
            </a:r>
            <a:br>
              <a:rPr lang="en-US" sz="3200" dirty="0"/>
            </a:br>
            <a:r>
              <a:rPr lang="en-US" sz="3200" dirty="0" err="1"/>
              <a:t>Datanet</a:t>
            </a:r>
            <a:r>
              <a:rPr lang="en-US" sz="3200" dirty="0"/>
              <a:t>: CIF21 DIBBs: Middleware and High Performance Analytics Libraries for Scalable Data Science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152400" y="2090737"/>
            <a:ext cx="8991600" cy="15001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NSF14-43054 started October 1, 2014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Indiana University (Fox, </a:t>
            </a:r>
            <a:r>
              <a:rPr lang="en-US" sz="2400" dirty="0" err="1">
                <a:solidFill>
                  <a:schemeClr val="tx1"/>
                </a:solidFill>
              </a:rPr>
              <a:t>Qiu</a:t>
            </a:r>
            <a:r>
              <a:rPr lang="en-US" sz="2400" dirty="0">
                <a:solidFill>
                  <a:schemeClr val="tx1"/>
                </a:solidFill>
              </a:rPr>
              <a:t>, Crandall, von </a:t>
            </a:r>
            <a:r>
              <a:rPr lang="en-US" sz="2400" dirty="0" err="1">
                <a:solidFill>
                  <a:schemeClr val="tx1"/>
                </a:solidFill>
              </a:rPr>
              <a:t>Laszewski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Rutgers (</a:t>
            </a:r>
            <a:r>
              <a:rPr lang="en-US" sz="2400" dirty="0" err="1">
                <a:solidFill>
                  <a:schemeClr val="tx1"/>
                </a:solidFill>
              </a:rPr>
              <a:t>Jha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Virginia Tech (</a:t>
            </a:r>
            <a:r>
              <a:rPr lang="en-US" sz="2400" dirty="0" err="1">
                <a:solidFill>
                  <a:schemeClr val="tx1"/>
                </a:solidFill>
              </a:rPr>
              <a:t>Marathe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Kansas (Paden)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Stony Brook (Wang)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Arizona State (</a:t>
            </a:r>
            <a:r>
              <a:rPr lang="en-US" sz="2400" dirty="0" err="1">
                <a:solidFill>
                  <a:schemeClr val="tx1"/>
                </a:solidFill>
              </a:rPr>
              <a:t>Beckstein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Utah (Cheatham)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co-design </a:t>
            </a:r>
            <a:r>
              <a:rPr lang="en-US" sz="2400" dirty="0">
                <a:solidFill>
                  <a:schemeClr val="tx1"/>
                </a:solidFill>
              </a:rPr>
              <a:t>project: Software, algorithms, applications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7418"/>
            <a:ext cx="9144000" cy="5434781"/>
          </a:xfrm>
        </p:spPr>
        <p:txBody>
          <a:bodyPr/>
          <a:lstStyle/>
          <a:p>
            <a:pPr lvl="0"/>
            <a:r>
              <a:rPr lang="en-US" sz="2200" b="1" dirty="0"/>
              <a:t>Big Data Application Analysis</a:t>
            </a:r>
            <a:r>
              <a:rPr lang="en-US" sz="2200" dirty="0"/>
              <a:t> identifies features of data intensive applications that need to be supported in software and represented in benchmarks. This analysis was started for proposal and has been extended to support HPC-Simulations-Big Data convergence. </a:t>
            </a:r>
          </a:p>
          <a:p>
            <a:pPr lvl="0"/>
            <a:r>
              <a:rPr lang="en-US" sz="2200" dirty="0"/>
              <a:t>The project is a collaboration between computer and domain scientists in </a:t>
            </a:r>
            <a:r>
              <a:rPr lang="en-US" sz="2200" b="1" dirty="0"/>
              <a:t>application areas </a:t>
            </a:r>
            <a:r>
              <a:rPr lang="en-US" sz="2200" dirty="0"/>
              <a:t>in Biomolecular Simulations, Network  Science, Epidemiology, Computer Vision, Spatial Geographical Information Systems, Remote Sensing for Polar Science and Pathology Informatics. </a:t>
            </a:r>
          </a:p>
          <a:p>
            <a:pPr lvl="0"/>
            <a:r>
              <a:rPr lang="en-US" sz="2200" b="1" dirty="0"/>
              <a:t>HPC-ABDS</a:t>
            </a:r>
            <a:r>
              <a:rPr lang="en-US" sz="2200" dirty="0"/>
              <a:t> as Cloud-HPC interoperable software with performance of HPC (High Performance Computing) and the rich functionality of the commodity Apache Big Data Stack was a bold idea developed for proposal. We have successfully delivered and extended this approach, which is one of ideas described in Exascale Big Data report.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740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181600"/>
          </a:xfrm>
        </p:spPr>
        <p:txBody>
          <a:bodyPr/>
          <a:lstStyle/>
          <a:p>
            <a:pPr lvl="0"/>
            <a:r>
              <a:rPr lang="en-US" sz="2200" b="1" dirty="0"/>
              <a:t>MIDAS </a:t>
            </a:r>
            <a:r>
              <a:rPr lang="en-US" sz="2200" dirty="0"/>
              <a:t>integrating middleware that links HPC and ABDS now has several components including an architecture for Big Data analytics, an integration of HPC in communication and scheduling on ABDS; it also has rules to get high performance Java scientific code.</a:t>
            </a:r>
          </a:p>
          <a:p>
            <a:pPr lvl="0"/>
            <a:r>
              <a:rPr lang="en-US" sz="2200" b="1" dirty="0"/>
              <a:t>SPIDAL</a:t>
            </a:r>
            <a:r>
              <a:rPr lang="en-US" sz="2200" dirty="0"/>
              <a:t> (Scalable Parallel Interoperable Data Analytics Library) now has 20 members with domain specific (general)  and core algorithms.</a:t>
            </a:r>
          </a:p>
          <a:p>
            <a:pPr lvl="0"/>
            <a:r>
              <a:rPr lang="en-US" sz="2200" b="1" dirty="0"/>
              <a:t>Benchmarks</a:t>
            </a:r>
            <a:r>
              <a:rPr lang="en-US" sz="2200" dirty="0"/>
              <a:t>. We reached out to database community with keynote and paper at WBDB2015 Benchmarking Workshop.</a:t>
            </a:r>
          </a:p>
          <a:p>
            <a:r>
              <a:rPr lang="en-US" sz="2200" b="1" dirty="0"/>
              <a:t>Language: </a:t>
            </a:r>
            <a:r>
              <a:rPr lang="en-US" sz="2200" dirty="0"/>
              <a:t>SPIDAL </a:t>
            </a:r>
            <a:r>
              <a:rPr lang="en-US" sz="2200" b="1" dirty="0"/>
              <a:t>Java</a:t>
            </a:r>
            <a:r>
              <a:rPr lang="en-US" sz="2200" dirty="0"/>
              <a:t> runs as fast as </a:t>
            </a:r>
            <a:r>
              <a:rPr lang="en-US" sz="2200" b="1" dirty="0"/>
              <a:t>C++</a:t>
            </a:r>
          </a:p>
          <a:p>
            <a:r>
              <a:rPr lang="en-US" sz="2200" dirty="0"/>
              <a:t>Designed and Proposed </a:t>
            </a:r>
            <a:r>
              <a:rPr lang="en-US" sz="2200" b="1" dirty="0" err="1"/>
              <a:t>HPCCloud</a:t>
            </a:r>
            <a:r>
              <a:rPr lang="en-US" sz="2200" b="1" dirty="0"/>
              <a:t> </a:t>
            </a:r>
            <a:r>
              <a:rPr lang="en-US" sz="2200" dirty="0"/>
              <a:t>as hardware-software infrastructure supporting </a:t>
            </a:r>
          </a:p>
          <a:p>
            <a:pPr lvl="1"/>
            <a:r>
              <a:rPr lang="en-US" sz="2200" b="1" dirty="0"/>
              <a:t>Big Data Big Simulation </a:t>
            </a:r>
            <a:r>
              <a:rPr lang="en-US" sz="2200" dirty="0"/>
              <a:t>Convergence</a:t>
            </a:r>
          </a:p>
          <a:p>
            <a:pPr lvl="1"/>
            <a:r>
              <a:rPr lang="en-US" sz="2200" b="1" dirty="0"/>
              <a:t>Big Data Management </a:t>
            </a:r>
            <a:r>
              <a:rPr lang="en-US" sz="2200" dirty="0"/>
              <a:t>via Apache Stack ABDS</a:t>
            </a:r>
          </a:p>
          <a:p>
            <a:pPr lvl="1"/>
            <a:r>
              <a:rPr lang="en-US" sz="2200" b="1" dirty="0"/>
              <a:t>Big Data Analytics </a:t>
            </a:r>
            <a:r>
              <a:rPr lang="en-US" sz="2200" dirty="0"/>
              <a:t>using SPIDAL and other libraries</a:t>
            </a:r>
          </a:p>
          <a:p>
            <a:pPr lvl="0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57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/>
            <a:r>
              <a:rPr lang="en-US" sz="3600" dirty="0"/>
              <a:t>HPC and/or Cloud 1.0 2.0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125527" cy="5486400"/>
          </a:xfrm>
        </p:spPr>
        <p:txBody>
          <a:bodyPr/>
          <a:lstStyle/>
          <a:p>
            <a:r>
              <a:rPr lang="en-US" sz="2300" b="1" dirty="0"/>
              <a:t>Cloud 1.0</a:t>
            </a:r>
            <a:r>
              <a:rPr lang="en-US" sz="2300" dirty="0"/>
              <a:t>: IaaS PaaS </a:t>
            </a:r>
          </a:p>
          <a:p>
            <a:r>
              <a:rPr lang="en-US" sz="2300" b="1" dirty="0"/>
              <a:t>Cloud 2.0</a:t>
            </a:r>
            <a:r>
              <a:rPr lang="en-US" sz="2300" dirty="0"/>
              <a:t>: DevOps</a:t>
            </a:r>
          </a:p>
          <a:p>
            <a:r>
              <a:rPr lang="en-US" sz="2300" b="1" dirty="0"/>
              <a:t>Cloud 3.0</a:t>
            </a:r>
            <a:r>
              <a:rPr lang="en-US" sz="2300" dirty="0"/>
              <a:t>: Insight (Solution) as a Service from IBM; server-less computing; event driven function as a service</a:t>
            </a:r>
          </a:p>
          <a:p>
            <a:endParaRPr lang="en-US" sz="2300" dirty="0"/>
          </a:p>
          <a:p>
            <a:r>
              <a:rPr lang="en-US" sz="2300" b="1" dirty="0"/>
              <a:t>HPC 1.0 </a:t>
            </a:r>
            <a:r>
              <a:rPr lang="en-US" sz="2300" dirty="0"/>
              <a:t>and </a:t>
            </a:r>
            <a:r>
              <a:rPr lang="en-US" sz="2300" b="1" dirty="0"/>
              <a:t>Cloud 1.0 </a:t>
            </a:r>
            <a:r>
              <a:rPr lang="en-US" sz="2300" dirty="0"/>
              <a:t>separate ecosystems</a:t>
            </a:r>
          </a:p>
          <a:p>
            <a:r>
              <a:rPr lang="en-US" sz="2300" b="1" dirty="0" err="1"/>
              <a:t>HPCCloud</a:t>
            </a:r>
            <a:r>
              <a:rPr lang="en-US" sz="2300" dirty="0"/>
              <a:t> or </a:t>
            </a:r>
            <a:r>
              <a:rPr lang="en-US" sz="2300" b="1" dirty="0"/>
              <a:t>HPC-ABDS</a:t>
            </a:r>
            <a:r>
              <a:rPr lang="en-US" sz="2300" dirty="0"/>
              <a:t>: Take performance of HPC and functionality of Cloud (Big Data) systems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2.0 </a:t>
            </a:r>
            <a:r>
              <a:rPr lang="en-US" sz="2300" dirty="0"/>
              <a:t>Use DevOps to invoke HPC or Cloud software on VM, Docker, HPC infrastructure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3.0 </a:t>
            </a:r>
            <a:r>
              <a:rPr lang="en-US" sz="2300" dirty="0"/>
              <a:t>Automate Solution as a Service using HPC-ABDS on varied infrastructure suitable for HPC and Big Data Management and Analytics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6913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554" y="762000"/>
            <a:ext cx="9162553" cy="4293451"/>
          </a:xfrm>
        </p:spPr>
        <p:txBody>
          <a:bodyPr/>
          <a:lstStyle/>
          <a:p>
            <a:r>
              <a:rPr lang="en-US" sz="2200" dirty="0"/>
              <a:t>Introduction HPC Cloud and Big Data, Big Simulation, HPC Convergence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Big Data Use Cases: </a:t>
            </a:r>
            <a:r>
              <a:rPr lang="en-US" sz="2200" dirty="0"/>
              <a:t>Ogres and Diamonds. </a:t>
            </a:r>
            <a:r>
              <a:rPr lang="en-US" sz="2200" b="1" dirty="0">
                <a:solidFill>
                  <a:srgbClr val="FF0000"/>
                </a:solidFill>
              </a:rPr>
              <a:t>Examples </a:t>
            </a:r>
            <a:r>
              <a:rPr lang="en-US" sz="2200" dirty="0"/>
              <a:t>available</a:t>
            </a:r>
          </a:p>
          <a:p>
            <a:r>
              <a:rPr lang="en-US" sz="2200" dirty="0"/>
              <a:t>Examples of HPC Analytics and applications: Clustering, dimension reduction, visualization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Deterministic Annealing Algorithms </a:t>
            </a:r>
            <a:r>
              <a:rPr lang="en-US" sz="2200" dirty="0"/>
              <a:t>for Big Data Analytics</a:t>
            </a:r>
          </a:p>
          <a:p>
            <a:pPr lvl="1"/>
            <a:r>
              <a:rPr lang="en-US" sz="2200" b="1" dirty="0" err="1">
                <a:solidFill>
                  <a:srgbClr val="FF0000"/>
                </a:solidFill>
              </a:rPr>
              <a:t>WebPlotViz</a:t>
            </a:r>
            <a:r>
              <a:rPr lang="en-US" sz="2200" b="1" dirty="0">
                <a:solidFill>
                  <a:srgbClr val="FF0000"/>
                </a:solidFill>
              </a:rPr>
              <a:t> browser </a:t>
            </a:r>
            <a:r>
              <a:rPr lang="en-US" sz="2200" dirty="0"/>
              <a:t>3D viewer</a:t>
            </a:r>
          </a:p>
          <a:p>
            <a:pPr lvl="1"/>
            <a:r>
              <a:rPr lang="en-US" sz="2200" dirty="0"/>
              <a:t>Tutorial to use these SPIDAL tools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General HPC-ABDS </a:t>
            </a:r>
            <a:r>
              <a:rPr lang="en-US" sz="2200" dirty="0"/>
              <a:t>High Performance Computing Enhanced Apache Big Data Stack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SPIDAL Java </a:t>
            </a:r>
            <a:r>
              <a:rPr lang="en-US" sz="2200" dirty="0"/>
              <a:t>making Java run fast</a:t>
            </a:r>
          </a:p>
          <a:p>
            <a:r>
              <a:rPr lang="en-US" sz="2200" dirty="0"/>
              <a:t>Parallel </a:t>
            </a:r>
            <a:r>
              <a:rPr lang="en-US" sz="2200" b="1" dirty="0">
                <a:solidFill>
                  <a:srgbClr val="FF0000"/>
                </a:solidFill>
              </a:rPr>
              <a:t>Performance</a:t>
            </a:r>
            <a:r>
              <a:rPr lang="en-US" sz="2200" dirty="0"/>
              <a:t> of core SPIDAL Data Analytics</a:t>
            </a:r>
          </a:p>
          <a:p>
            <a:r>
              <a:rPr lang="en-US" sz="2200" dirty="0"/>
              <a:t>Comparison of Parallel and Distributed Computing in MPI, Spark, Flink 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dirty="0"/>
              <a:t>Contents of Tutorial I</a:t>
            </a:r>
          </a:p>
        </p:txBody>
      </p:sp>
    </p:spTree>
    <p:extLst>
      <p:ext uri="{BB962C8B-B14F-4D97-AF65-F5344CB8AC3E}">
        <p14:creationId xmlns:p14="http://schemas.microsoft.com/office/powerpoint/2010/main" val="276935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554" y="762000"/>
            <a:ext cx="9162553" cy="5105400"/>
          </a:xfrm>
        </p:spPr>
        <p:txBody>
          <a:bodyPr/>
          <a:lstStyle/>
          <a:p>
            <a:r>
              <a:rPr lang="en-US" sz="2800" dirty="0"/>
              <a:t>HPC</a:t>
            </a:r>
            <a:r>
              <a:rPr lang="en-US" sz="2400" dirty="0"/>
              <a:t> ABDS MIDAS Components</a:t>
            </a:r>
          </a:p>
          <a:p>
            <a:pPr lvl="1"/>
            <a:r>
              <a:rPr lang="en-US" sz="2400" dirty="0"/>
              <a:t>RADICAL-Pilot, Pilot-YARN, Pilot-Spark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Technology and Application to Biomolecular Simulations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Harp Plugin for Hadoop </a:t>
            </a:r>
            <a:r>
              <a:rPr lang="en-US" sz="2400" dirty="0"/>
              <a:t>and several algorithms (LDA)</a:t>
            </a:r>
          </a:p>
          <a:p>
            <a:r>
              <a:rPr lang="en-US" sz="2400" dirty="0"/>
              <a:t>Streaming Applications in HPC-ABDS</a:t>
            </a:r>
          </a:p>
          <a:p>
            <a:r>
              <a:rPr lang="en-US" sz="2400" dirty="0"/>
              <a:t>SPIDAL Algorithms</a:t>
            </a:r>
          </a:p>
          <a:p>
            <a:pPr lvl="1"/>
            <a:r>
              <a:rPr lang="en-US" sz="2400" dirty="0"/>
              <a:t>General discussion</a:t>
            </a:r>
          </a:p>
          <a:p>
            <a:pPr lvl="1"/>
            <a:r>
              <a:rPr lang="en-US" sz="2400" dirty="0"/>
              <a:t>Graph Algorithms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SPIDAL </a:t>
            </a:r>
            <a:r>
              <a:rPr lang="en-US" sz="2800" b="1" dirty="0">
                <a:solidFill>
                  <a:srgbClr val="FF0000"/>
                </a:solidFill>
              </a:rPr>
              <a:t>Image &amp; Model Fitting Abstractions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dirty="0"/>
              <a:t>Contents of Tutorial II</a:t>
            </a:r>
          </a:p>
        </p:txBody>
      </p:sp>
    </p:spTree>
    <p:extLst>
      <p:ext uri="{BB962C8B-B14F-4D97-AF65-F5344CB8AC3E}">
        <p14:creationId xmlns:p14="http://schemas.microsoft.com/office/powerpoint/2010/main" val="384738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Polar Science </a:t>
            </a:r>
            <a:r>
              <a:rPr lang="en-US" sz="2400" dirty="0"/>
              <a:t>Applications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Pathology</a:t>
            </a:r>
            <a:r>
              <a:rPr lang="en-US" sz="2400" dirty="0"/>
              <a:t> Applications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Public Health </a:t>
            </a:r>
            <a:r>
              <a:rPr lang="en-US" sz="2400" dirty="0"/>
              <a:t>Geospatial applications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MDAnalysis</a:t>
            </a:r>
            <a:r>
              <a:rPr lang="en-US" sz="2400" b="1" dirty="0">
                <a:solidFill>
                  <a:srgbClr val="FF0000"/>
                </a:solidFill>
              </a:rPr>
              <a:t> Biomolecular Simulations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HPC Cloud Convergence</a:t>
            </a:r>
          </a:p>
          <a:p>
            <a:r>
              <a:rPr lang="en-US" sz="2400" dirty="0" err="1"/>
              <a:t>HPCCloud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Software Defined Systems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SPIDAL Status and Challenges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Tutorial III</a:t>
            </a:r>
          </a:p>
        </p:txBody>
      </p:sp>
    </p:spTree>
    <p:extLst>
      <p:ext uri="{BB962C8B-B14F-4D97-AF65-F5344CB8AC3E}">
        <p14:creationId xmlns:p14="http://schemas.microsoft.com/office/powerpoint/2010/main" val="4238959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31181</TotalTime>
  <Words>610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Franklin Gothic Medium</vt:lpstr>
      <vt:lpstr>Times New Roman</vt:lpstr>
      <vt:lpstr>ThemeSPIDAL</vt:lpstr>
      <vt:lpstr>PowerPoint Presentation</vt:lpstr>
      <vt:lpstr>SPIDAL Project Datanet: CIF21 DIBBs: Middleware and High Performance Analytics Libraries for Scalable Data Science</vt:lpstr>
      <vt:lpstr>Status of NSF 1443054 Project</vt:lpstr>
      <vt:lpstr>Status of NSF 1443054 Project</vt:lpstr>
      <vt:lpstr>HPC and/or Cloud 1.0 2.0 3.0</vt:lpstr>
      <vt:lpstr>Contents of Tutorial I</vt:lpstr>
      <vt:lpstr>Contents of Tutorial II</vt:lpstr>
      <vt:lpstr>Contents of Tutorial III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659</cp:revision>
  <cp:lastPrinted>2009-05-27T19:00:23Z</cp:lastPrinted>
  <dcterms:created xsi:type="dcterms:W3CDTF">2011-04-26T20:44:01Z</dcterms:created>
  <dcterms:modified xsi:type="dcterms:W3CDTF">2017-02-11T18:22:10Z</dcterms:modified>
</cp:coreProperties>
</file>