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65"/>
  </p:notesMasterIdLst>
  <p:sldIdLst>
    <p:sldId id="605" r:id="rId2"/>
    <p:sldId id="622" r:id="rId3"/>
    <p:sldId id="623" r:id="rId4"/>
    <p:sldId id="624" r:id="rId5"/>
    <p:sldId id="677" r:id="rId6"/>
    <p:sldId id="634" r:id="rId7"/>
    <p:sldId id="625" r:id="rId8"/>
    <p:sldId id="666" r:id="rId9"/>
    <p:sldId id="667" r:id="rId10"/>
    <p:sldId id="626" r:id="rId11"/>
    <p:sldId id="627" r:id="rId12"/>
    <p:sldId id="664" r:id="rId13"/>
    <p:sldId id="661" r:id="rId14"/>
    <p:sldId id="662" r:id="rId15"/>
    <p:sldId id="663" r:id="rId16"/>
    <p:sldId id="628" r:id="rId17"/>
    <p:sldId id="629" r:id="rId18"/>
    <p:sldId id="630" r:id="rId19"/>
    <p:sldId id="631" r:id="rId20"/>
    <p:sldId id="638" r:id="rId21"/>
    <p:sldId id="639" r:id="rId22"/>
    <p:sldId id="651" r:id="rId23"/>
    <p:sldId id="676" r:id="rId24"/>
    <p:sldId id="643" r:id="rId25"/>
    <p:sldId id="641" r:id="rId26"/>
    <p:sldId id="644" r:id="rId27"/>
    <p:sldId id="633" r:id="rId28"/>
    <p:sldId id="632" r:id="rId29"/>
    <p:sldId id="645" r:id="rId30"/>
    <p:sldId id="652" r:id="rId31"/>
    <p:sldId id="646" r:id="rId32"/>
    <p:sldId id="647" r:id="rId33"/>
    <p:sldId id="648" r:id="rId34"/>
    <p:sldId id="653" r:id="rId35"/>
    <p:sldId id="635" r:id="rId36"/>
    <p:sldId id="649" r:id="rId37"/>
    <p:sldId id="665" r:id="rId38"/>
    <p:sldId id="636" r:id="rId39"/>
    <p:sldId id="654" r:id="rId40"/>
    <p:sldId id="655" r:id="rId41"/>
    <p:sldId id="678" r:id="rId42"/>
    <p:sldId id="659" r:id="rId43"/>
    <p:sldId id="668" r:id="rId44"/>
    <p:sldId id="656" r:id="rId45"/>
    <p:sldId id="669" r:id="rId46"/>
    <p:sldId id="679" r:id="rId47"/>
    <p:sldId id="680" r:id="rId48"/>
    <p:sldId id="658" r:id="rId49"/>
    <p:sldId id="657" r:id="rId50"/>
    <p:sldId id="670" r:id="rId51"/>
    <p:sldId id="681" r:id="rId52"/>
    <p:sldId id="682" r:id="rId53"/>
    <p:sldId id="671" r:id="rId54"/>
    <p:sldId id="672" r:id="rId55"/>
    <p:sldId id="683" r:id="rId56"/>
    <p:sldId id="673" r:id="rId57"/>
    <p:sldId id="684" r:id="rId58"/>
    <p:sldId id="685" r:id="rId59"/>
    <p:sldId id="686" r:id="rId60"/>
    <p:sldId id="674" r:id="rId61"/>
    <p:sldId id="688" r:id="rId62"/>
    <p:sldId id="675" r:id="rId63"/>
    <p:sldId id="687" r:id="rId64"/>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1" autoAdjust="0"/>
    <p:restoredTop sz="94660"/>
  </p:normalViewPr>
  <p:slideViewPr>
    <p:cSldViewPr>
      <p:cViewPr varScale="1">
        <p:scale>
          <a:sx n="115" d="100"/>
          <a:sy n="115" d="100"/>
        </p:scale>
        <p:origin x="180" y="72"/>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297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27</a:t>
            </a:fld>
            <a:endParaRPr lang="en-US" altLang="en-US"/>
          </a:p>
        </p:txBody>
      </p:sp>
    </p:spTree>
    <p:extLst>
      <p:ext uri="{BB962C8B-B14F-4D97-AF65-F5344CB8AC3E}">
        <p14:creationId xmlns:p14="http://schemas.microsoft.com/office/powerpoint/2010/main" val="49333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31</a:t>
            </a:fld>
            <a:endParaRPr lang="en-US"/>
          </a:p>
        </p:txBody>
      </p:sp>
    </p:spTree>
    <p:extLst>
      <p:ext uri="{BB962C8B-B14F-4D97-AF65-F5344CB8AC3E}">
        <p14:creationId xmlns:p14="http://schemas.microsoft.com/office/powerpoint/2010/main" val="255970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32</a:t>
            </a:fld>
            <a:endParaRPr lang="en-US"/>
          </a:p>
        </p:txBody>
      </p:sp>
    </p:spTree>
    <p:extLst>
      <p:ext uri="{BB962C8B-B14F-4D97-AF65-F5344CB8AC3E}">
        <p14:creationId xmlns:p14="http://schemas.microsoft.com/office/powerpoint/2010/main" val="32761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429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39</a:t>
            </a:fld>
            <a:endParaRPr lang="en-US"/>
          </a:p>
        </p:txBody>
      </p:sp>
    </p:spTree>
    <p:extLst>
      <p:ext uri="{BB962C8B-B14F-4D97-AF65-F5344CB8AC3E}">
        <p14:creationId xmlns:p14="http://schemas.microsoft.com/office/powerpoint/2010/main" val="197243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40</a:t>
            </a:fld>
            <a:endParaRPr lang="en-US"/>
          </a:p>
        </p:txBody>
      </p:sp>
    </p:spTree>
    <p:extLst>
      <p:ext uri="{BB962C8B-B14F-4D97-AF65-F5344CB8AC3E}">
        <p14:creationId xmlns:p14="http://schemas.microsoft.com/office/powerpoint/2010/main" val="130634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43</a:t>
            </a:fld>
            <a:endParaRPr lang="en-US"/>
          </a:p>
        </p:txBody>
      </p:sp>
    </p:spTree>
    <p:extLst>
      <p:ext uri="{BB962C8B-B14F-4D97-AF65-F5344CB8AC3E}">
        <p14:creationId xmlns:p14="http://schemas.microsoft.com/office/powerpoint/2010/main" val="373996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45</a:t>
            </a:fld>
            <a:endParaRPr lang="en-US"/>
          </a:p>
        </p:txBody>
      </p:sp>
    </p:spTree>
    <p:extLst>
      <p:ext uri="{BB962C8B-B14F-4D97-AF65-F5344CB8AC3E}">
        <p14:creationId xmlns:p14="http://schemas.microsoft.com/office/powerpoint/2010/main" val="73627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46</a:t>
            </a:fld>
            <a:endParaRPr lang="en-US"/>
          </a:p>
        </p:txBody>
      </p:sp>
    </p:spTree>
    <p:extLst>
      <p:ext uri="{BB962C8B-B14F-4D97-AF65-F5344CB8AC3E}">
        <p14:creationId xmlns:p14="http://schemas.microsoft.com/office/powerpoint/2010/main" val="429040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47</a:t>
            </a:fld>
            <a:endParaRPr lang="en-US"/>
          </a:p>
        </p:txBody>
      </p:sp>
    </p:spTree>
    <p:extLst>
      <p:ext uri="{BB962C8B-B14F-4D97-AF65-F5344CB8AC3E}">
        <p14:creationId xmlns:p14="http://schemas.microsoft.com/office/powerpoint/2010/main" val="350685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84141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50</a:t>
            </a:fld>
            <a:endParaRPr lang="en-US"/>
          </a:p>
        </p:txBody>
      </p:sp>
    </p:spTree>
    <p:extLst>
      <p:ext uri="{BB962C8B-B14F-4D97-AF65-F5344CB8AC3E}">
        <p14:creationId xmlns:p14="http://schemas.microsoft.com/office/powerpoint/2010/main" val="332450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51</a:t>
            </a:fld>
            <a:endParaRPr lang="en-US"/>
          </a:p>
        </p:txBody>
      </p:sp>
    </p:spTree>
    <p:extLst>
      <p:ext uri="{BB962C8B-B14F-4D97-AF65-F5344CB8AC3E}">
        <p14:creationId xmlns:p14="http://schemas.microsoft.com/office/powerpoint/2010/main" val="3153221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52</a:t>
            </a:fld>
            <a:endParaRPr lang="en-US"/>
          </a:p>
        </p:txBody>
      </p:sp>
    </p:spTree>
    <p:extLst>
      <p:ext uri="{BB962C8B-B14F-4D97-AF65-F5344CB8AC3E}">
        <p14:creationId xmlns:p14="http://schemas.microsoft.com/office/powerpoint/2010/main" val="184257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53</a:t>
            </a:fld>
            <a:endParaRPr lang="en-US"/>
          </a:p>
        </p:txBody>
      </p:sp>
    </p:spTree>
    <p:extLst>
      <p:ext uri="{BB962C8B-B14F-4D97-AF65-F5344CB8AC3E}">
        <p14:creationId xmlns:p14="http://schemas.microsoft.com/office/powerpoint/2010/main" val="30955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54</a:t>
            </a:fld>
            <a:endParaRPr lang="en-US"/>
          </a:p>
        </p:txBody>
      </p:sp>
    </p:spTree>
    <p:extLst>
      <p:ext uri="{BB962C8B-B14F-4D97-AF65-F5344CB8AC3E}">
        <p14:creationId xmlns:p14="http://schemas.microsoft.com/office/powerpoint/2010/main" val="1203541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55</a:t>
            </a:fld>
            <a:endParaRPr lang="en-US"/>
          </a:p>
        </p:txBody>
      </p:sp>
    </p:spTree>
    <p:extLst>
      <p:ext uri="{BB962C8B-B14F-4D97-AF65-F5344CB8AC3E}">
        <p14:creationId xmlns:p14="http://schemas.microsoft.com/office/powerpoint/2010/main" val="303480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56</a:t>
            </a:fld>
            <a:endParaRPr lang="en-US"/>
          </a:p>
        </p:txBody>
      </p:sp>
    </p:spTree>
    <p:extLst>
      <p:ext uri="{BB962C8B-B14F-4D97-AF65-F5344CB8AC3E}">
        <p14:creationId xmlns:p14="http://schemas.microsoft.com/office/powerpoint/2010/main" val="1554610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57</a:t>
            </a:fld>
            <a:endParaRPr lang="en-US"/>
          </a:p>
        </p:txBody>
      </p:sp>
    </p:spTree>
    <p:extLst>
      <p:ext uri="{BB962C8B-B14F-4D97-AF65-F5344CB8AC3E}">
        <p14:creationId xmlns:p14="http://schemas.microsoft.com/office/powerpoint/2010/main" val="256247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58</a:t>
            </a:fld>
            <a:endParaRPr lang="en-US"/>
          </a:p>
        </p:txBody>
      </p:sp>
    </p:spTree>
    <p:extLst>
      <p:ext uri="{BB962C8B-B14F-4D97-AF65-F5344CB8AC3E}">
        <p14:creationId xmlns:p14="http://schemas.microsoft.com/office/powerpoint/2010/main" val="1802179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59</a:t>
            </a:fld>
            <a:endParaRPr lang="en-US"/>
          </a:p>
        </p:txBody>
      </p:sp>
    </p:spTree>
    <p:extLst>
      <p:ext uri="{BB962C8B-B14F-4D97-AF65-F5344CB8AC3E}">
        <p14:creationId xmlns:p14="http://schemas.microsoft.com/office/powerpoint/2010/main" val="187791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1438460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60</a:t>
            </a:fld>
            <a:endParaRPr lang="en-US"/>
          </a:p>
        </p:txBody>
      </p:sp>
    </p:spTree>
    <p:extLst>
      <p:ext uri="{BB962C8B-B14F-4D97-AF65-F5344CB8AC3E}">
        <p14:creationId xmlns:p14="http://schemas.microsoft.com/office/powerpoint/2010/main" val="4184322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61</a:t>
            </a:fld>
            <a:endParaRPr lang="en-US"/>
          </a:p>
        </p:txBody>
      </p:sp>
    </p:spTree>
    <p:extLst>
      <p:ext uri="{BB962C8B-B14F-4D97-AF65-F5344CB8AC3E}">
        <p14:creationId xmlns:p14="http://schemas.microsoft.com/office/powerpoint/2010/main" val="8168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62</a:t>
            </a:fld>
            <a:endParaRPr lang="en-US"/>
          </a:p>
        </p:txBody>
      </p:sp>
    </p:spTree>
    <p:extLst>
      <p:ext uri="{BB962C8B-B14F-4D97-AF65-F5344CB8AC3E}">
        <p14:creationId xmlns:p14="http://schemas.microsoft.com/office/powerpoint/2010/main" val="1803178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63</a:t>
            </a:fld>
            <a:endParaRPr lang="en-US"/>
          </a:p>
        </p:txBody>
      </p:sp>
    </p:spTree>
    <p:extLst>
      <p:ext uri="{BB962C8B-B14F-4D97-AF65-F5344CB8AC3E}">
        <p14:creationId xmlns:p14="http://schemas.microsoft.com/office/powerpoint/2010/main" val="350845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50657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103788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276490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5175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4362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6129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90678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rPr>
              <a:pPr/>
              <a:t>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01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 id="2147484258" r:id="rId5"/>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hyperlink" Target="http://venublog.com/2013/07/16/hadoop-summit-2013-hive-authoriz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7.WMF"/></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60" y="5673380"/>
            <a:ext cx="2221159" cy="1200329"/>
          </a:xfrm>
          <a:prstGeom prst="rect">
            <a:avLst/>
          </a:prstGeom>
          <a:solidFill>
            <a:schemeClr val="bg1"/>
          </a:solidFill>
        </p:spPr>
        <p:txBody>
          <a:bodyPr wrap="square">
            <a:spAutoFit/>
          </a:bodyPr>
          <a:lstStyle/>
          <a:p>
            <a:r>
              <a:rPr lang="en-US" dirty="0"/>
              <a:t>Big Data </a:t>
            </a:r>
            <a:br>
              <a:rPr lang="en-US" dirty="0"/>
            </a:br>
            <a:r>
              <a:rPr lang="en-US" dirty="0"/>
              <a:t>Use Cases 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1</a:t>
            </a:fld>
            <a:endParaRPr lang="en-US" dirty="0"/>
          </a:p>
        </p:txBody>
      </p:sp>
    </p:spTree>
    <p:extLst>
      <p:ext uri="{BB962C8B-B14F-4D97-AF65-F5344CB8AC3E}">
        <p14:creationId xmlns:p14="http://schemas.microsoft.com/office/powerpoint/2010/main" val="42234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2" name="Title 1"/>
          <p:cNvSpPr>
            <a:spLocks noGrp="1"/>
          </p:cNvSpPr>
          <p:nvPr>
            <p:ph type="title"/>
          </p:nvPr>
        </p:nvSpPr>
        <p:spPr/>
        <p:txBody>
          <a:bodyPr>
            <a:noAutofit/>
          </a:bodyPr>
          <a:lstStyle/>
          <a:p>
            <a:pPr algn="ctr"/>
            <a:r>
              <a:rPr lang="en-US" b="1" dirty="0"/>
              <a:t>Sample Features of 51 Use Cases I</a:t>
            </a:r>
          </a:p>
        </p:txBody>
      </p:sp>
    </p:spTree>
    <p:extLst>
      <p:ext uri="{BB962C8B-B14F-4D97-AF65-F5344CB8AC3E}">
        <p14:creationId xmlns:p14="http://schemas.microsoft.com/office/powerpoint/2010/main" val="341056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067800" cy="56388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2" name="Title 1"/>
          <p:cNvSpPr>
            <a:spLocks noGrp="1"/>
          </p:cNvSpPr>
          <p:nvPr>
            <p:ph type="title"/>
          </p:nvPr>
        </p:nvSpPr>
        <p:spPr>
          <a:xfrm>
            <a:off x="-58366" y="-76200"/>
            <a:ext cx="9126166" cy="762000"/>
          </a:xfrm>
        </p:spPr>
        <p:txBody>
          <a:bodyPr/>
          <a:lstStyle/>
          <a:p>
            <a:pPr algn="ctr"/>
            <a:r>
              <a:rPr lang="en-US" b="1" dirty="0"/>
              <a:t>Sample Features of 51 Use Cases II</a:t>
            </a:r>
            <a:endParaRPr lang="en-US" dirty="0"/>
          </a:p>
        </p:txBody>
      </p:sp>
    </p:spTree>
    <p:extLst>
      <p:ext uri="{BB962C8B-B14F-4D97-AF65-F5344CB8AC3E}">
        <p14:creationId xmlns:p14="http://schemas.microsoft.com/office/powerpoint/2010/main" val="127110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Other Benchmark Sets</a:t>
            </a:r>
            <a:endParaRPr lang="en-US" sz="3600" b="1"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10160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250" y="527050"/>
            <a:ext cx="904875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4294967295"/>
          </p:nvPr>
        </p:nvSpPr>
        <p:spPr>
          <a:xfrm>
            <a:off x="95250" y="2501900"/>
            <a:ext cx="904875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14889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2" name="Title 1"/>
          <p:cNvSpPr>
            <a:spLocks noGrp="1"/>
          </p:cNvSpPr>
          <p:nvPr>
            <p:ph type="title"/>
          </p:nvPr>
        </p:nvSpPr>
        <p:spPr/>
        <p:txBody>
          <a:bodyPr/>
          <a:lstStyle/>
          <a:p>
            <a:pPr algn="ctr"/>
            <a:r>
              <a:rPr lang="en-US" b="1" dirty="0"/>
              <a:t>HPC (Simulation) Benchmark Classics</a:t>
            </a:r>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245744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2" name="Title 1"/>
          <p:cNvSpPr>
            <a:spLocks noGrp="1"/>
          </p:cNvSpPr>
          <p:nvPr>
            <p:ph type="title"/>
          </p:nvPr>
        </p:nvSpPr>
        <p:spPr/>
        <p:txBody>
          <a:bodyPr/>
          <a:lstStyle/>
          <a:p>
            <a:r>
              <a:rPr lang="en-US" b="1" dirty="0"/>
              <a:t>13 Berkeley Dwarfs</a:t>
            </a:r>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78015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Classifying Use cases</a:t>
            </a:r>
            <a:endParaRPr lang="en-US" sz="3600" b="1"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4939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9166"/>
            <a:ext cx="9067800" cy="4293451"/>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2" name="Title 1"/>
          <p:cNvSpPr>
            <a:spLocks noGrp="1"/>
          </p:cNvSpPr>
          <p:nvPr>
            <p:ph type="title"/>
          </p:nvPr>
        </p:nvSpPr>
        <p:spPr>
          <a:xfrm>
            <a:off x="0" y="0"/>
            <a:ext cx="9126166" cy="762000"/>
          </a:xfrm>
        </p:spPr>
        <p:txBody>
          <a:bodyPr/>
          <a:lstStyle/>
          <a:p>
            <a:r>
              <a:rPr lang="en-US" dirty="0"/>
              <a:t>Classifying Use Cases</a:t>
            </a:r>
          </a:p>
        </p:txBody>
      </p:sp>
    </p:spTree>
    <p:extLst>
      <p:ext uri="{BB962C8B-B14F-4D97-AF65-F5344CB8AC3E}">
        <p14:creationId xmlns:p14="http://schemas.microsoft.com/office/powerpoint/2010/main" val="261158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9126166" cy="707683"/>
          </a:xfrm>
        </p:spPr>
        <p:txBody>
          <a:bodyPr/>
          <a:lstStyle/>
          <a:p>
            <a:pPr algn="ctr"/>
            <a:r>
              <a:rPr lang="en-US" sz="2400" dirty="0"/>
              <a:t>64 Features in 4 views for Unified Classification of Big Data and Simulation Applications</a:t>
            </a: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Tree>
    <p:extLst>
      <p:ext uri="{BB962C8B-B14F-4D97-AF65-F5344CB8AC3E}">
        <p14:creationId xmlns:p14="http://schemas.microsoft.com/office/powerpoint/2010/main" val="240811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305800" cy="2852737"/>
          </a:xfrm>
        </p:spPr>
        <p:txBody>
          <a:bodyPr/>
          <a:lstStyle/>
          <a:p>
            <a:pPr algn="ctr"/>
            <a:r>
              <a:rPr lang="en-US" sz="4800" dirty="0"/>
              <a:t>Application Nexus of HPC, Big Data, Simulation Convergence</a:t>
            </a:r>
          </a:p>
        </p:txBody>
      </p:sp>
      <p:sp>
        <p:nvSpPr>
          <p:cNvPr id="3" name="Subtitle 2"/>
          <p:cNvSpPr>
            <a:spLocks noGrp="1"/>
          </p:cNvSpPr>
          <p:nvPr>
            <p:ph type="body"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5" name="Slide Number Placeholder 4"/>
          <p:cNvSpPr>
            <a:spLocks noGrp="1"/>
          </p:cNvSpPr>
          <p:nvPr>
            <p:ph type="sldNum" sz="quarter" idx="4294967295"/>
          </p:nvPr>
        </p:nvSpPr>
        <p:spPr>
          <a:xfrm>
            <a:off x="8488363" y="6329363"/>
            <a:ext cx="655637" cy="295275"/>
          </a:xfrm>
        </p:spPr>
        <p:txBody>
          <a:bodyPr/>
          <a:lstStyle/>
          <a:p>
            <a:fld id="{29CB78FB-1415-9B4D-996E-11F146E2B0ED}" type="slidenum">
              <a:rPr lang="en-US" smtClean="0"/>
              <a:t>2</a:t>
            </a:fld>
            <a:endParaRPr lang="en-US"/>
          </a:p>
        </p:txBody>
      </p:sp>
    </p:spTree>
    <p:extLst>
      <p:ext uri="{BB962C8B-B14F-4D97-AF65-F5344CB8AC3E}">
        <p14:creationId xmlns:p14="http://schemas.microsoft.com/office/powerpoint/2010/main" val="356279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a:t>
            </a:r>
            <a:endParaRPr lang="en-US" sz="3100" b="1" dirty="0">
              <a:latin typeface="+mn-lt"/>
            </a:endParaRPr>
          </a:p>
        </p:txBody>
      </p:sp>
      <p:sp>
        <p:nvSpPr>
          <p:cNvPr id="3" name="Content Placeholder 2"/>
          <p:cNvSpPr>
            <a:spLocks noGrp="1"/>
          </p:cNvSpPr>
          <p:nvPr>
            <p:ph idx="1"/>
          </p:nvPr>
        </p:nvSpPr>
        <p:spPr>
          <a:xfrm>
            <a:off x="25400" y="533400"/>
            <a:ext cx="9144000" cy="5849332"/>
          </a:xfrm>
        </p:spPr>
        <p:txBody>
          <a:bodyPr>
            <a:noAutofit/>
          </a:bodyPr>
          <a:lstStyle/>
          <a:p>
            <a:pPr>
              <a:lnSpc>
                <a:spcPct val="100000"/>
              </a:lnSpc>
              <a:spcBef>
                <a:spcPts val="600"/>
              </a:spcBef>
            </a:pPr>
            <a:r>
              <a:rPr lang="en-US" sz="2400" dirty="0"/>
              <a:t>One </a:t>
            </a:r>
            <a:r>
              <a:rPr lang="en-US" sz="2400" b="1" dirty="0"/>
              <a:t>view</a:t>
            </a:r>
            <a:r>
              <a:rPr lang="en-US" sz="2400" dirty="0"/>
              <a:t> is the overall</a:t>
            </a:r>
            <a:r>
              <a:rPr lang="en-US" sz="2400" b="1" dirty="0">
                <a:solidFill>
                  <a:srgbClr val="00B0F0"/>
                </a:solidFill>
              </a:rPr>
              <a:t> </a:t>
            </a:r>
            <a:r>
              <a:rPr lang="en-US" sz="2400" b="1" dirty="0">
                <a:solidFill>
                  <a:srgbClr val="FF0000"/>
                </a:solidFill>
              </a:rPr>
              <a:t>problem architecture or </a:t>
            </a:r>
            <a:r>
              <a:rPr lang="en-US" sz="2400" b="1" dirty="0" err="1">
                <a:solidFill>
                  <a:srgbClr val="FF0000"/>
                </a:solidFill>
              </a:rPr>
              <a:t>macropatterns</a:t>
            </a:r>
            <a:r>
              <a:rPr lang="en-US" sz="2400" b="1" dirty="0">
                <a:solidFill>
                  <a:srgbClr val="FF0000"/>
                </a:solidFill>
              </a:rPr>
              <a:t> </a:t>
            </a:r>
            <a:r>
              <a:rPr lang="en-US" sz="2400" dirty="0"/>
              <a:t>which is naturally related to the machine architecture needed to support application. </a:t>
            </a:r>
          </a:p>
          <a:p>
            <a:pPr lvl="1">
              <a:spcBef>
                <a:spcPts val="600"/>
              </a:spcBef>
            </a:pPr>
            <a:r>
              <a:rPr lang="en-US" sz="2400" b="1" dirty="0"/>
              <a:t>Unchanged </a:t>
            </a:r>
            <a:r>
              <a:rPr lang="en-US" sz="2400" dirty="0"/>
              <a:t>from Ogres and describes properties of problem such as “Pleasing Parallel” or “Uses Collective Communication”</a:t>
            </a:r>
          </a:p>
          <a:p>
            <a:pPr>
              <a:lnSpc>
                <a:spcPct val="100000"/>
              </a:lnSpc>
              <a:spcBef>
                <a:spcPts val="600"/>
              </a:spcBef>
            </a:pPr>
            <a:r>
              <a:rPr lang="en-US" sz="2400" dirty="0"/>
              <a:t>The </a:t>
            </a:r>
            <a:r>
              <a:rPr lang="en-US" sz="2400" b="1" dirty="0">
                <a:solidFill>
                  <a:srgbClr val="FF0000"/>
                </a:solidFill>
              </a:rPr>
              <a:t>execution (computational) features or </a:t>
            </a:r>
            <a:r>
              <a:rPr lang="en-US" sz="2400" b="1" dirty="0" err="1">
                <a:solidFill>
                  <a:srgbClr val="FF0000"/>
                </a:solidFill>
              </a:rPr>
              <a:t>micropatterns</a:t>
            </a:r>
            <a:r>
              <a:rPr lang="en-US" sz="2400" b="1" dirty="0">
                <a:solidFill>
                  <a:srgbClr val="FF0000"/>
                </a:solidFill>
              </a:rPr>
              <a:t> </a:t>
            </a:r>
            <a:r>
              <a:rPr lang="en-US" sz="2400" b="1" dirty="0"/>
              <a:t>view</a:t>
            </a:r>
            <a:r>
              <a:rPr lang="en-US" sz="2400" dirty="0"/>
              <a:t>, describes issues such as I/O versus compute rates, iterative nature and regularity of computation and the classic V’s of Big Data: defining problem size, rate of change, etc.</a:t>
            </a:r>
          </a:p>
          <a:p>
            <a:pPr lvl="1">
              <a:spcBef>
                <a:spcPts val="600"/>
              </a:spcBef>
            </a:pPr>
            <a:r>
              <a:rPr lang="en-US" sz="2400" b="1" dirty="0"/>
              <a:t>Significant changes </a:t>
            </a:r>
            <a:r>
              <a:rPr lang="en-US" sz="2400" dirty="0"/>
              <a:t>from ogres to separate </a:t>
            </a:r>
            <a:r>
              <a:rPr lang="en-US" sz="2400" b="1" dirty="0">
                <a:solidFill>
                  <a:srgbClr val="FF0000"/>
                </a:solidFill>
                <a:cs typeface="ＭＳ Ｐゴシック" pitchFamily="-107" charset="-128"/>
              </a:rPr>
              <a:t>Data </a:t>
            </a:r>
            <a:r>
              <a:rPr lang="en-US" sz="2400" dirty="0"/>
              <a:t>and </a:t>
            </a:r>
            <a:r>
              <a:rPr lang="en-US" sz="2400" b="1" dirty="0">
                <a:solidFill>
                  <a:srgbClr val="FF0000"/>
                </a:solidFill>
                <a:cs typeface="ＭＳ Ｐゴシック" pitchFamily="-107" charset="-128"/>
              </a:rPr>
              <a:t>Model </a:t>
            </a:r>
            <a:r>
              <a:rPr lang="en-US" sz="2400" dirty="0"/>
              <a:t>and add characteristics of Simulation models. e.g. both model and data have “V’s”; Data Volume, Model Size</a:t>
            </a:r>
          </a:p>
          <a:p>
            <a:pPr lvl="1">
              <a:spcBef>
                <a:spcPts val="600"/>
              </a:spcBef>
            </a:pPr>
            <a:r>
              <a:rPr lang="en-US" sz="2200" i="1" dirty="0"/>
              <a:t>e.g. O(N</a:t>
            </a:r>
            <a:r>
              <a:rPr lang="en-US" sz="2200" i="1" baseline="30000" dirty="0"/>
              <a:t>2</a:t>
            </a:r>
            <a:r>
              <a:rPr lang="en-US" sz="2200" i="1" dirty="0"/>
              <a:t>) Algorithm </a:t>
            </a:r>
            <a:r>
              <a:rPr lang="en-US" sz="2200" dirty="0"/>
              <a:t>relevant to big data or big simulation model</a:t>
            </a:r>
          </a:p>
          <a:p>
            <a:pPr lvl="1">
              <a:spcBef>
                <a:spcPts val="600"/>
              </a:spcBef>
            </a:pPr>
            <a:endParaRPr lang="en-US" sz="2400" dirty="0"/>
          </a:p>
        </p:txBody>
      </p:sp>
    </p:spTree>
    <p:extLst>
      <p:ext uri="{BB962C8B-B14F-4D97-AF65-F5344CB8AC3E}">
        <p14:creationId xmlns:p14="http://schemas.microsoft.com/office/powerpoint/2010/main" val="21353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II</a:t>
            </a:r>
            <a:endParaRPr lang="en-US" sz="3100" b="1" dirty="0">
              <a:latin typeface="+mn-lt"/>
            </a:endParaRPr>
          </a:p>
        </p:txBody>
      </p:sp>
      <p:sp>
        <p:nvSpPr>
          <p:cNvPr id="3" name="Content Placeholder 2"/>
          <p:cNvSpPr>
            <a:spLocks noGrp="1"/>
          </p:cNvSpPr>
          <p:nvPr>
            <p:ph idx="1"/>
          </p:nvPr>
        </p:nvSpPr>
        <p:spPr>
          <a:xfrm>
            <a:off x="0" y="642908"/>
            <a:ext cx="9144000" cy="5849332"/>
          </a:xfrm>
        </p:spPr>
        <p:txBody>
          <a:bodyPr>
            <a:noAutofit/>
          </a:bodyPr>
          <a:lstStyle/>
          <a:p>
            <a:pPr>
              <a:spcBef>
                <a:spcPts val="600"/>
              </a:spcBef>
            </a:pPr>
            <a:r>
              <a:rPr lang="en-US" dirty="0"/>
              <a:t>The </a:t>
            </a:r>
            <a:r>
              <a:rPr lang="en-US" b="1" dirty="0">
                <a:solidFill>
                  <a:srgbClr val="FF0000"/>
                </a:solidFill>
              </a:rPr>
              <a:t>data source &amp; style</a:t>
            </a:r>
            <a:r>
              <a:rPr lang="en-US" dirty="0">
                <a:solidFill>
                  <a:srgbClr val="FF0000"/>
                </a:solidFill>
              </a:rPr>
              <a:t> </a:t>
            </a:r>
            <a:r>
              <a:rPr lang="en-US" b="1" dirty="0"/>
              <a:t>view</a:t>
            </a:r>
            <a:r>
              <a:rPr lang="en-US" dirty="0"/>
              <a:t> includes facets specifying how the data is collected, stored and accessed. Has classic database characteristics</a:t>
            </a:r>
          </a:p>
          <a:p>
            <a:pPr lvl="1">
              <a:spcBef>
                <a:spcPts val="600"/>
              </a:spcBef>
            </a:pPr>
            <a:r>
              <a:rPr lang="en-US" dirty="0"/>
              <a:t>Simulations can have facets here to describe input or output data</a:t>
            </a:r>
          </a:p>
          <a:p>
            <a:pPr lvl="1">
              <a:spcBef>
                <a:spcPts val="600"/>
              </a:spcBef>
            </a:pPr>
            <a:r>
              <a:rPr lang="en-US" dirty="0"/>
              <a:t>Examples: Streaming, files versus objects, HDFS v. </a:t>
            </a:r>
            <a:r>
              <a:rPr lang="en-US" dirty="0" err="1"/>
              <a:t>Lustre</a:t>
            </a:r>
            <a:endParaRPr lang="en-US" dirty="0"/>
          </a:p>
          <a:p>
            <a:pPr>
              <a:lnSpc>
                <a:spcPct val="100000"/>
              </a:lnSpc>
              <a:spcBef>
                <a:spcPts val="600"/>
              </a:spcBef>
            </a:pPr>
            <a:r>
              <a:rPr lang="en-US" sz="2000" b="1" dirty="0">
                <a:solidFill>
                  <a:srgbClr val="FF0000"/>
                </a:solidFill>
              </a:rPr>
              <a:t>Processing</a:t>
            </a:r>
            <a:r>
              <a:rPr lang="en-US" sz="2000" dirty="0"/>
              <a:t> </a:t>
            </a:r>
            <a:r>
              <a:rPr lang="en-US" sz="2000" b="1" dirty="0"/>
              <a:t>view</a:t>
            </a:r>
            <a:r>
              <a:rPr lang="en-US" sz="20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lnSpc>
                <a:spcPct val="100000"/>
              </a:lnSpc>
              <a:spcBef>
                <a:spcPts val="600"/>
              </a:spcBef>
            </a:pPr>
            <a:r>
              <a:rPr lang="en-US" sz="2000" b="1" dirty="0"/>
              <a:t>Instances of Diamonds </a:t>
            </a:r>
            <a:r>
              <a:rPr lang="en-US" sz="2000" dirty="0"/>
              <a:t>are particular problems and a set of Diamond instances that cover enough of the facets could form a comprehensive  </a:t>
            </a:r>
            <a:r>
              <a:rPr lang="en-US" sz="2000" b="1" dirty="0"/>
              <a:t>benchmark/mini-app</a:t>
            </a:r>
            <a:r>
              <a:rPr lang="en-US" sz="2000" dirty="0"/>
              <a:t> set</a:t>
            </a:r>
          </a:p>
          <a:p>
            <a:pPr>
              <a:lnSpc>
                <a:spcPct val="100000"/>
              </a:lnSpc>
              <a:spcBef>
                <a:spcPts val="600"/>
              </a:spcBef>
            </a:pPr>
            <a:r>
              <a:rPr lang="en-US" sz="2000" dirty="0"/>
              <a:t>Diamonds and their instances can be </a:t>
            </a:r>
            <a:r>
              <a:rPr lang="en-US" sz="2000" b="1" dirty="0"/>
              <a:t>atomic</a:t>
            </a:r>
            <a:r>
              <a:rPr lang="en-US" sz="2000" dirty="0"/>
              <a:t> or </a:t>
            </a:r>
            <a:r>
              <a:rPr lang="en-US" sz="2000" b="1" dirty="0"/>
              <a:t>composite</a:t>
            </a:r>
          </a:p>
        </p:txBody>
      </p:sp>
    </p:spTree>
    <p:extLst>
      <p:ext uri="{BB962C8B-B14F-4D97-AF65-F5344CB8AC3E}">
        <p14:creationId xmlns:p14="http://schemas.microsoft.com/office/powerpoint/2010/main" val="295376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Problem Architecture View</a:t>
            </a:r>
            <a:endParaRPr lang="en-US" sz="3600" b="1"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69707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88" b="27778"/>
          <a:stretch/>
        </p:blipFill>
        <p:spPr>
          <a:xfrm>
            <a:off x="0" y="0"/>
            <a:ext cx="9144000" cy="6858000"/>
          </a:xfrm>
          <a:prstGeom prst="rect">
            <a:avLst/>
          </a:prstGeom>
        </p:spPr>
      </p:pic>
    </p:spTree>
    <p:extLst>
      <p:ext uri="{BB962C8B-B14F-4D97-AF65-F5344CB8AC3E}">
        <p14:creationId xmlns:p14="http://schemas.microsoft.com/office/powerpoint/2010/main" val="2069868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8" y="278823"/>
            <a:ext cx="9067800" cy="5173212"/>
          </a:xfrm>
        </p:spPr>
        <p:txBody>
          <a:bodyPr>
            <a:noAutofit/>
          </a:bodyPr>
          <a:lstStyle/>
          <a:p>
            <a:pPr marL="571500" indent="-514350">
              <a:buFont typeface="+mj-lt"/>
              <a:buAutoNum type="arabicPeriod"/>
            </a:pPr>
            <a:r>
              <a:rPr lang="en-US" sz="1700" b="1" dirty="0"/>
              <a:t>Pleasingly Parallel </a:t>
            </a:r>
            <a:r>
              <a:rPr lang="en-US" sz="1700" dirty="0"/>
              <a:t>– as in BLAST, Protein docking, some (bio-)imagery  including </a:t>
            </a:r>
            <a:r>
              <a:rPr lang="en-US" sz="1700" b="1" dirty="0"/>
              <a:t>Local Analytics or Machine Learning </a:t>
            </a:r>
            <a:r>
              <a:rPr lang="en-US" sz="1700" dirty="0"/>
              <a:t>– ML or filtering pleasingly parallel, as in bio-imagery, radar images (pleasingly parallel but sophisticated local analytics)</a:t>
            </a:r>
          </a:p>
          <a:p>
            <a:pPr marL="571500" indent="-514350">
              <a:buFont typeface="+mj-lt"/>
              <a:buAutoNum type="arabicPeriod"/>
            </a:pPr>
            <a:r>
              <a:rPr lang="en-US" sz="1700" b="1" dirty="0"/>
              <a:t>Classic MapReduce: </a:t>
            </a:r>
            <a:r>
              <a:rPr lang="en-US" sz="1700" dirty="0"/>
              <a:t>Search, Index and Query and Classification algorithms like collaborative filtering (G1 for </a:t>
            </a:r>
            <a:r>
              <a:rPr lang="en-US" sz="1700" dirty="0" err="1"/>
              <a:t>MRStat</a:t>
            </a:r>
            <a:r>
              <a:rPr lang="en-US" sz="1700" dirty="0"/>
              <a:t> in Features, G7)</a:t>
            </a:r>
          </a:p>
          <a:p>
            <a:pPr marL="571500" indent="-514350">
              <a:buFont typeface="+mj-lt"/>
              <a:buAutoNum type="arabicPeriod"/>
            </a:pPr>
            <a:r>
              <a:rPr lang="en-US" sz="1700" b="1" dirty="0"/>
              <a:t>Map-Collective: </a:t>
            </a:r>
            <a:r>
              <a:rPr lang="en-US" sz="1700" dirty="0"/>
              <a:t>Iterative maps + communication dominated by “collective” operations as in reduction, broadcast, gather, scatter. Common </a:t>
            </a:r>
            <a:r>
              <a:rPr lang="en-US" sz="1700" dirty="0" err="1"/>
              <a:t>datamining</a:t>
            </a:r>
            <a:r>
              <a:rPr lang="en-US" sz="1700" dirty="0"/>
              <a:t> pattern</a:t>
            </a:r>
          </a:p>
          <a:p>
            <a:pPr marL="571500" indent="-514350">
              <a:buFont typeface="+mj-lt"/>
              <a:buAutoNum type="arabicPeriod"/>
            </a:pPr>
            <a:r>
              <a:rPr lang="en-US" sz="1700" b="1" dirty="0"/>
              <a:t>Map-Point to Point: </a:t>
            </a:r>
            <a:r>
              <a:rPr lang="en-US" sz="1700" dirty="0"/>
              <a:t>Iterative maps + communication dominated by many small point to point messages as in graph algorithms</a:t>
            </a:r>
            <a:endParaRPr lang="en-US" sz="1700" b="1" dirty="0"/>
          </a:p>
          <a:p>
            <a:pPr marL="571500" indent="-514350">
              <a:buFont typeface="+mj-lt"/>
              <a:buAutoNum type="arabicPeriod"/>
            </a:pPr>
            <a:r>
              <a:rPr lang="en-US" sz="1700" b="1" dirty="0"/>
              <a:t>Map-Streaming: </a:t>
            </a:r>
            <a:r>
              <a:rPr lang="en-US" sz="1700" dirty="0"/>
              <a:t>Describes streaming, steering and assimilation problems </a:t>
            </a:r>
          </a:p>
          <a:p>
            <a:pPr marL="571500" indent="-514350">
              <a:buFont typeface="+mj-lt"/>
              <a:buAutoNum type="arabicPeriod"/>
            </a:pPr>
            <a:r>
              <a:rPr lang="en-US" sz="1700" b="1" dirty="0"/>
              <a:t>Shared Memory: </a:t>
            </a:r>
            <a:r>
              <a:rPr lang="en-US" sz="1700" dirty="0"/>
              <a:t>Some problems are asynchronous and are easier to parallelize on shared rather than distributed memory – see some graph algorithms</a:t>
            </a:r>
          </a:p>
          <a:p>
            <a:pPr marL="571500" indent="-514350">
              <a:buFont typeface="+mj-lt"/>
              <a:buAutoNum type="arabicPeriod"/>
            </a:pPr>
            <a:r>
              <a:rPr lang="en-US" sz="1700" b="1" dirty="0"/>
              <a:t>SPMD: </a:t>
            </a:r>
            <a:r>
              <a:rPr lang="en-US" sz="1700" dirty="0"/>
              <a:t>Single Program Multiple Data, common parallel programming feature</a:t>
            </a:r>
          </a:p>
          <a:p>
            <a:pPr marL="571500" indent="-514350">
              <a:buFont typeface="+mj-lt"/>
              <a:buAutoNum type="arabicPeriod"/>
            </a:pPr>
            <a:r>
              <a:rPr lang="en-US" sz="1700" b="1" dirty="0"/>
              <a:t>BSP or Bulk Synchronous Processing: </a:t>
            </a:r>
            <a:r>
              <a:rPr lang="en-US" sz="1700" dirty="0"/>
              <a:t>well-defined compute-communication phases</a:t>
            </a:r>
          </a:p>
          <a:p>
            <a:pPr marL="571500" indent="-514350">
              <a:buFont typeface="+mj-lt"/>
              <a:buAutoNum type="arabicPeriod"/>
            </a:pPr>
            <a:r>
              <a:rPr lang="en-US" sz="1700" b="1" dirty="0"/>
              <a:t>Fusion: </a:t>
            </a:r>
            <a:r>
              <a:rPr lang="en-US" sz="1700" dirty="0"/>
              <a:t>Knowledge discovery often involves fusion of multiple methods. </a:t>
            </a:r>
          </a:p>
          <a:p>
            <a:pPr marL="571500" indent="-514350">
              <a:buFont typeface="+mj-lt"/>
              <a:buAutoNum type="arabicPeriod"/>
            </a:pPr>
            <a:r>
              <a:rPr lang="en-US" sz="1700" b="1" dirty="0"/>
              <a:t>Dataflow: </a:t>
            </a:r>
            <a:r>
              <a:rPr lang="en-US" sz="1700" dirty="0"/>
              <a:t>Important application features often occurring in composite Ogres</a:t>
            </a:r>
          </a:p>
          <a:p>
            <a:pPr marL="571500" indent="-514350">
              <a:buFont typeface="+mj-lt"/>
              <a:buAutoNum type="arabicPeriod"/>
            </a:pPr>
            <a:r>
              <a:rPr lang="en-US" sz="1700" b="1" dirty="0"/>
              <a:t>Use Agents: </a:t>
            </a:r>
            <a:r>
              <a:rPr lang="en-US" sz="1700" dirty="0"/>
              <a:t>as in epidemiology (swarm approaches) This is </a:t>
            </a:r>
            <a:r>
              <a:rPr lang="en-US" sz="1700" b="1" dirty="0">
                <a:solidFill>
                  <a:srgbClr val="C00000"/>
                </a:solidFill>
              </a:rPr>
              <a:t>Model </a:t>
            </a:r>
            <a:r>
              <a:rPr lang="en-US" sz="1700" dirty="0"/>
              <a:t>only</a:t>
            </a:r>
          </a:p>
          <a:p>
            <a:pPr marL="571500" indent="-514350">
              <a:buFont typeface="+mj-lt"/>
              <a:buAutoNum type="arabicPeriod"/>
            </a:pPr>
            <a:r>
              <a:rPr lang="en-US" sz="1700" b="1" dirty="0"/>
              <a:t>Workflow: </a:t>
            </a:r>
            <a:r>
              <a:rPr lang="en-US" sz="1700" dirty="0"/>
              <a:t>All applications often involve orchestration (workflow) of multiple components</a:t>
            </a:r>
          </a:p>
        </p:txBody>
      </p:sp>
      <p:sp>
        <p:nvSpPr>
          <p:cNvPr id="2" name="Title 1"/>
          <p:cNvSpPr>
            <a:spLocks noGrp="1"/>
          </p:cNvSpPr>
          <p:nvPr>
            <p:ph type="title"/>
          </p:nvPr>
        </p:nvSpPr>
        <p:spPr>
          <a:xfrm>
            <a:off x="0" y="1"/>
            <a:ext cx="9126166" cy="381000"/>
          </a:xfrm>
        </p:spPr>
        <p:txBody>
          <a:bodyPr>
            <a:noAutofit/>
          </a:bodyPr>
          <a:lstStyle/>
          <a:p>
            <a:pPr algn="ctr"/>
            <a:r>
              <a:rPr lang="en-US" sz="2400" b="1" dirty="0">
                <a:solidFill>
                  <a:srgbClr val="C00000"/>
                </a:solidFill>
              </a:rPr>
              <a:t>Problem Architecture </a:t>
            </a:r>
            <a:r>
              <a:rPr lang="en-US" sz="2400" b="1" dirty="0">
                <a:solidFill>
                  <a:schemeClr val="tx1"/>
                </a:solidFill>
              </a:rPr>
              <a:t>View (Meta or </a:t>
            </a:r>
            <a:r>
              <a:rPr lang="en-US" sz="2400" b="1" dirty="0" err="1">
                <a:solidFill>
                  <a:schemeClr val="tx1"/>
                </a:solidFill>
              </a:rPr>
              <a:t>MacroPatterns</a:t>
            </a:r>
            <a:r>
              <a:rPr lang="en-US" sz="2400" b="1" dirty="0">
                <a:solidFill>
                  <a:schemeClr val="tx1"/>
                </a:solidFill>
              </a:rPr>
              <a:t>)</a:t>
            </a:r>
          </a:p>
        </p:txBody>
      </p:sp>
      <p:sp>
        <p:nvSpPr>
          <p:cNvPr id="6" name="TextBox 5"/>
          <p:cNvSpPr txBox="1"/>
          <p:nvPr/>
        </p:nvSpPr>
        <p:spPr>
          <a:xfrm>
            <a:off x="3566768" y="5787009"/>
            <a:ext cx="557723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Most (11 of </a:t>
            </a:r>
            <a:r>
              <a:rPr kumimoji="0" lang="en-US" sz="1800" b="1" i="0" u="none" strike="noStrike" kern="0" cap="none" spc="0" normalizeH="0" baseline="0" noProof="0">
                <a:ln>
                  <a:noFill/>
                </a:ln>
                <a:solidFill>
                  <a:srgbClr val="C00000"/>
                </a:solidFill>
                <a:effectLst/>
                <a:uLnTx/>
                <a:uFillTx/>
              </a:rPr>
              <a:t>total 12) </a:t>
            </a:r>
            <a:r>
              <a:rPr kumimoji="0" lang="en-US" sz="1800" b="1" i="0" u="none" strike="noStrike" kern="0" cap="none" spc="0" normalizeH="0" baseline="0" noProof="0" dirty="0">
                <a:ln>
                  <a:noFill/>
                </a:ln>
                <a:solidFill>
                  <a:srgbClr val="C00000"/>
                </a:solidFill>
                <a:effectLst/>
                <a:uLnTx/>
                <a:uFillTx/>
              </a:rPr>
              <a:t>are properties of </a:t>
            </a:r>
            <a:r>
              <a:rPr kumimoji="0" lang="en-US" sz="1800" b="1" i="0" u="none" strike="noStrike" kern="0" cap="none" spc="0" normalizeH="0" baseline="0" noProof="0" dirty="0" err="1">
                <a:ln>
                  <a:noFill/>
                </a:ln>
                <a:solidFill>
                  <a:srgbClr val="C00000"/>
                </a:solidFill>
                <a:effectLst/>
                <a:uLnTx/>
                <a:uFillTx/>
              </a:rPr>
              <a:t>Data+Model</a:t>
            </a:r>
            <a:endParaRPr kumimoji="0" lang="en-US" sz="18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5152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09600"/>
            <a:ext cx="9067800" cy="5173212"/>
          </a:xfrm>
        </p:spPr>
        <p:txBody>
          <a:bodyPr/>
          <a:lstStyle/>
          <a:p>
            <a:r>
              <a:rPr lang="en-US" b="1" dirty="0"/>
              <a:t>Real-time</a:t>
            </a:r>
            <a:r>
              <a:rPr lang="en-US" dirty="0"/>
              <a:t> (</a:t>
            </a:r>
            <a:r>
              <a:rPr lang="en-US" b="1" dirty="0"/>
              <a:t>streaming</a:t>
            </a:r>
            <a:r>
              <a:rPr lang="en-US" dirty="0"/>
              <a:t>) data is increasingly common in scientific and engineering research, and it is ubiquitous in commercial Big Data (e.g., social network analysis, recommender systems and consumer behavior classification)</a:t>
            </a:r>
          </a:p>
          <a:p>
            <a:pPr lvl="1"/>
            <a:r>
              <a:rPr lang="en-US" dirty="0"/>
              <a:t>So far little use of commercial and Apache technology in analysis of scientific streaming data</a:t>
            </a:r>
          </a:p>
          <a:p>
            <a:r>
              <a:rPr lang="en-US" b="1" dirty="0"/>
              <a:t>Pleasingly parallel </a:t>
            </a:r>
            <a:r>
              <a:rPr lang="en-US" dirty="0"/>
              <a:t>applications important in science (long tail) and data communities</a:t>
            </a:r>
          </a:p>
          <a:p>
            <a:r>
              <a:rPr lang="en-US" b="1" dirty="0"/>
              <a:t>Commercial-Science application differences: </a:t>
            </a:r>
            <a:r>
              <a:rPr lang="en-US" dirty="0"/>
              <a:t>Search and recommender engines have different structure to deep learning, clustering, topic models, graph analyses such as subgraph mining</a:t>
            </a:r>
          </a:p>
          <a:p>
            <a:pPr lvl="1"/>
            <a:r>
              <a:rPr lang="en-US" dirty="0"/>
              <a:t>Latter very sensitive to communication and can be hard to parallelize</a:t>
            </a:r>
          </a:p>
          <a:p>
            <a:pPr lvl="1"/>
            <a:r>
              <a:rPr lang="en-US" dirty="0"/>
              <a:t>Search typically not as important in Science as in commercial use as search volume scales by number of users</a:t>
            </a:r>
          </a:p>
          <a:p>
            <a:r>
              <a:rPr lang="en-US" dirty="0"/>
              <a:t>Should discuss</a:t>
            </a:r>
            <a:r>
              <a:rPr lang="en-US" b="1" dirty="0"/>
              <a:t> data </a:t>
            </a:r>
            <a:r>
              <a:rPr lang="en-US" dirty="0"/>
              <a:t>and </a:t>
            </a:r>
            <a:r>
              <a:rPr lang="en-US" b="1" dirty="0"/>
              <a:t>model</a:t>
            </a:r>
            <a:r>
              <a:rPr lang="en-US" dirty="0"/>
              <a:t> separately</a:t>
            </a:r>
          </a:p>
          <a:p>
            <a:pPr lvl="1"/>
            <a:r>
              <a:rPr lang="en-US" dirty="0"/>
              <a:t>Term data often used rather sloppily and often refers to model</a:t>
            </a:r>
          </a:p>
        </p:txBody>
      </p:sp>
      <p:sp>
        <p:nvSpPr>
          <p:cNvPr id="6" name="Title 5"/>
          <p:cNvSpPr>
            <a:spLocks noGrp="1"/>
          </p:cNvSpPr>
          <p:nvPr>
            <p:ph type="title"/>
          </p:nvPr>
        </p:nvSpPr>
        <p:spPr/>
        <p:txBody>
          <a:bodyPr/>
          <a:lstStyle/>
          <a:p>
            <a:r>
              <a:rPr lang="en-US" dirty="0"/>
              <a:t>Structure of Applications</a:t>
            </a:r>
          </a:p>
        </p:txBody>
      </p:sp>
    </p:spTree>
    <p:extLst>
      <p:ext uri="{BB962C8B-B14F-4D97-AF65-F5344CB8AC3E}">
        <p14:creationId xmlns:p14="http://schemas.microsoft.com/office/powerpoint/2010/main" val="220141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400" b="1" dirty="0"/>
              <a:t>Many applications </a:t>
            </a:r>
            <a:r>
              <a:rPr lang="en-US" sz="2400" dirty="0"/>
              <a:t>use </a:t>
            </a:r>
            <a:r>
              <a:rPr lang="en-US" sz="2400" b="1" dirty="0"/>
              <a:t>LML or Local machine Learning </a:t>
            </a:r>
            <a:r>
              <a:rPr lang="en-US" sz="2400" dirty="0"/>
              <a:t>where machine learning (often from R or Python or Matlab) is run separately on every data item such as on every image </a:t>
            </a:r>
          </a:p>
          <a:p>
            <a:r>
              <a:rPr lang="en-US" sz="2400" b="1" dirty="0"/>
              <a:t>But others </a:t>
            </a:r>
            <a:r>
              <a:rPr lang="en-US" sz="2400" dirty="0"/>
              <a:t>are</a:t>
            </a:r>
            <a:r>
              <a:rPr lang="en-US" sz="2400" b="1" dirty="0"/>
              <a:t> GML </a:t>
            </a:r>
            <a:r>
              <a:rPr lang="en-US" sz="2400" dirty="0"/>
              <a:t>Global Machine Learning where  machine learning is a basic algorithm run over all data items (over all nodes in computer)</a:t>
            </a:r>
          </a:p>
          <a:p>
            <a:pPr lvl="1"/>
            <a:r>
              <a:rPr lang="en-US" sz="2400" b="1" dirty="0"/>
              <a:t>maximum likelihood or </a:t>
            </a:r>
            <a:r>
              <a:rPr lang="en-US" sz="2400" b="1" dirty="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a:sym typeface="Symbol" panose="05050102010706020507" pitchFamily="18" charset="2"/>
              </a:rPr>
              <a:t>with a sum over the N data items – documents, sequences, items to be sold, images etc. and often links (point-pairs). </a:t>
            </a:r>
          </a:p>
          <a:p>
            <a:pPr lvl="1"/>
            <a:r>
              <a:rPr lang="en-US" sz="2400" b="1" dirty="0">
                <a:sym typeface="Symbol" panose="05050102010706020507" pitchFamily="18" charset="2"/>
              </a:rPr>
              <a:t>GML includes Graph analytics, clustering</a:t>
            </a:r>
            <a:r>
              <a:rPr lang="en-US" sz="2400" dirty="0">
                <a:sym typeface="Symbol" panose="05050102010706020507" pitchFamily="18" charset="2"/>
              </a:rPr>
              <a:t>/community detection, mixture models, topic determination, Multidimensional scaling, (</a:t>
            </a:r>
            <a:r>
              <a:rPr lang="en-US" sz="2400" b="1" dirty="0">
                <a:sym typeface="Symbol" panose="05050102010706020507" pitchFamily="18" charset="2"/>
              </a:rPr>
              <a:t>Deep</a:t>
            </a:r>
            <a:r>
              <a:rPr lang="en-US" sz="2400" dirty="0">
                <a:sym typeface="Symbol" panose="05050102010706020507" pitchFamily="18" charset="2"/>
              </a:rPr>
              <a:t>) </a:t>
            </a:r>
            <a:r>
              <a:rPr lang="en-US" sz="2400" b="1" dirty="0">
                <a:sym typeface="Symbol" panose="05050102010706020507" pitchFamily="18" charset="2"/>
              </a:rPr>
              <a:t>Learning Networks</a:t>
            </a:r>
          </a:p>
          <a:p>
            <a:r>
              <a:rPr lang="en-US" sz="2400" dirty="0">
                <a:sym typeface="Symbol" panose="05050102010706020507" pitchFamily="18" charset="2"/>
              </a:rPr>
              <a:t>Note Facebook may need lots of small graphs (one per person and ~LML) rather than one giant graph of connected people (GML)</a:t>
            </a:r>
          </a:p>
        </p:txBody>
      </p:sp>
      <p:sp>
        <p:nvSpPr>
          <p:cNvPr id="2" name="Title 1"/>
          <p:cNvSpPr>
            <a:spLocks noGrp="1"/>
          </p:cNvSpPr>
          <p:nvPr>
            <p:ph type="title"/>
          </p:nvPr>
        </p:nvSpPr>
        <p:spPr/>
        <p:txBody>
          <a:bodyPr>
            <a:normAutofit/>
          </a:bodyPr>
          <a:lstStyle/>
          <a:p>
            <a:pPr algn="ctr"/>
            <a:r>
              <a:rPr lang="en-US" b="1" dirty="0"/>
              <a:t>Local and Global Machine Learning</a:t>
            </a:r>
          </a:p>
        </p:txBody>
      </p:sp>
    </p:spTree>
    <p:extLst>
      <p:ext uri="{BB962C8B-B14F-4D97-AF65-F5344CB8AC3E}">
        <p14:creationId xmlns:p14="http://schemas.microsoft.com/office/powerpoint/2010/main" val="385892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5" y="2590800"/>
            <a:ext cx="2277165" cy="114300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solidFill>
                  <a:prstClr val="black"/>
                </a:solidFill>
              </a:rPr>
              <a:pPr/>
              <a:t>27</a:t>
            </a:fld>
            <a:endParaRPr lang="en-US" dirty="0">
              <a:solidFill>
                <a:prstClr val="black"/>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067800" cy="4293451"/>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2" name="Title 1"/>
          <p:cNvSpPr>
            <a:spLocks noGrp="1"/>
          </p:cNvSpPr>
          <p:nvPr>
            <p:ph type="title"/>
          </p:nvPr>
        </p:nvSpPr>
        <p:spPr>
          <a:xfrm>
            <a:off x="0" y="0"/>
            <a:ext cx="9126166" cy="609600"/>
          </a:xfrm>
        </p:spPr>
        <p:txBody>
          <a:bodyPr/>
          <a:lstStyle/>
          <a:p>
            <a:r>
              <a:rPr lang="en-US" dirty="0"/>
              <a:t>Examples in Problem Architecture View PA</a:t>
            </a:r>
          </a:p>
        </p:txBody>
      </p:sp>
    </p:spTree>
    <p:extLst>
      <p:ext uri="{BB962C8B-B14F-4D97-AF65-F5344CB8AC3E}">
        <p14:creationId xmlns:p14="http://schemas.microsoft.com/office/powerpoint/2010/main" val="2787303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5" name="Title 4"/>
          <p:cNvSpPr>
            <a:spLocks noGrp="1"/>
          </p:cNvSpPr>
          <p:nvPr>
            <p:ph type="title"/>
          </p:nvPr>
        </p:nvSpPr>
        <p:spPr/>
        <p:txBody>
          <a:bodyPr>
            <a:normAutofit fontScale="90000"/>
          </a:bodyPr>
          <a:lstStyle/>
          <a:p>
            <a:pPr marL="0" indent="0">
              <a:buNone/>
            </a:pPr>
            <a:r>
              <a:rPr lang="en-US" sz="3600" dirty="0"/>
              <a:t>Relation of Problem and Machine Architecture</a:t>
            </a:r>
          </a:p>
        </p:txBody>
      </p:sp>
    </p:spTree>
    <p:extLst>
      <p:ext uri="{BB962C8B-B14F-4D97-AF65-F5344CB8AC3E}">
        <p14:creationId xmlns:p14="http://schemas.microsoft.com/office/powerpoint/2010/main" val="244870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4293451"/>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0" y="0"/>
            <a:ext cx="9126166" cy="794599"/>
          </a:xfrm>
        </p:spPr>
        <p:txBody>
          <a:bodyPr/>
          <a:lstStyle/>
          <a:p>
            <a:pPr algn="ctr"/>
            <a:r>
              <a:rPr lang="en-US" sz="2800" dirty="0"/>
              <a:t>Data and Model in Big Data and Simulations I</a:t>
            </a:r>
          </a:p>
        </p:txBody>
      </p:sp>
      <p:sp>
        <p:nvSpPr>
          <p:cNvPr id="4" name="Slide Number Placeholder 3"/>
          <p:cNvSpPr>
            <a:spLocks noGrp="1"/>
          </p:cNvSpPr>
          <p:nvPr>
            <p:ph type="sldNum" sz="quarter" idx="4294967295"/>
          </p:nvPr>
        </p:nvSpPr>
        <p:spPr>
          <a:xfrm>
            <a:off x="8486775" y="6172200"/>
            <a:ext cx="657225" cy="293688"/>
          </a:xfrm>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56444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Processing View</a:t>
            </a:r>
            <a:endParaRPr lang="en-US" sz="3600" b="1"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4294967295"/>
          </p:nvPr>
        </p:nvSpPr>
        <p:spPr>
          <a:xfrm>
            <a:off x="8488363" y="6329363"/>
            <a:ext cx="655637" cy="2952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5544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200"/>
              </a:spcBef>
            </a:pPr>
            <a:r>
              <a:rPr lang="en-US" b="1" dirty="0"/>
              <a:t>Pr-1M Micro-benchmarks </a:t>
            </a:r>
            <a:r>
              <a:rPr lang="en-US" dirty="0"/>
              <a:t>ogres that exercise simple features of hardware such as communication, disk I/O, CPU, memory performance</a:t>
            </a:r>
          </a:p>
          <a:p>
            <a:pPr>
              <a:spcBef>
                <a:spcPts val="200"/>
              </a:spcBef>
            </a:pPr>
            <a:r>
              <a:rPr lang="en-US" b="1" dirty="0"/>
              <a:t>Pr-2M Local Analytics </a:t>
            </a:r>
            <a:r>
              <a:rPr lang="en-US" dirty="0"/>
              <a:t>executed on a single core or perhaps node</a:t>
            </a:r>
          </a:p>
          <a:p>
            <a:pPr>
              <a:spcBef>
                <a:spcPts val="200"/>
              </a:spcBef>
            </a:pPr>
            <a:r>
              <a:rPr lang="en-US" b="1" dirty="0"/>
              <a:t>Pr-3M Global Analytics </a:t>
            </a:r>
            <a:r>
              <a:rPr lang="en-US" dirty="0"/>
              <a:t>requiring iterative programming models (G5,G6) across multiple nodes of a parallel system</a:t>
            </a:r>
          </a:p>
          <a:p>
            <a:r>
              <a:rPr lang="en-US" b="1" dirty="0"/>
              <a:t>Pr-12M Uses Linear Algebra </a:t>
            </a:r>
            <a:r>
              <a:rPr lang="en-US" dirty="0"/>
              <a:t>common in Big Data and simulations</a:t>
            </a:r>
          </a:p>
          <a:p>
            <a:pPr lvl="1"/>
            <a:r>
              <a:rPr lang="en-US" dirty="0"/>
              <a:t>Subclasses like Full Matrix </a:t>
            </a:r>
          </a:p>
          <a:p>
            <a:pPr lvl="1"/>
            <a:r>
              <a:rPr lang="en-US" dirty="0"/>
              <a:t>Conjugate Gradient, </a:t>
            </a:r>
            <a:r>
              <a:rPr lang="en-US" dirty="0" err="1"/>
              <a:t>Krylov</a:t>
            </a:r>
            <a:r>
              <a:rPr lang="en-US" dirty="0"/>
              <a:t>, </a:t>
            </a:r>
            <a:r>
              <a:rPr lang="en-US" dirty="0" err="1"/>
              <a:t>Arnoldi</a:t>
            </a:r>
            <a:r>
              <a:rPr lang="en-US" dirty="0"/>
              <a:t> iterative subspace methods</a:t>
            </a:r>
          </a:p>
          <a:p>
            <a:pPr lvl="1"/>
            <a:r>
              <a:rPr lang="en-US" dirty="0"/>
              <a:t>Structured and unstructured sparse matrix methods</a:t>
            </a:r>
          </a:p>
          <a:p>
            <a:r>
              <a:rPr lang="en-US" b="1" dirty="0"/>
              <a:t>Pr-13M Graph Algorithms </a:t>
            </a:r>
            <a:r>
              <a:rPr lang="en-US" dirty="0"/>
              <a:t>(G3) Clear important class of algorithms -- as opposed to vector, grid, bag of words etc. – often hard especially in parallel </a:t>
            </a:r>
            <a:endParaRPr lang="en-US" b="1" dirty="0"/>
          </a:p>
          <a:p>
            <a:r>
              <a:rPr lang="en-US" b="1" dirty="0"/>
              <a:t>Pr-14M Visualization </a:t>
            </a:r>
            <a:r>
              <a:rPr lang="en-US" dirty="0"/>
              <a:t>is key application capability for big data and simulations</a:t>
            </a:r>
          </a:p>
          <a:p>
            <a:r>
              <a:rPr lang="en-US" b="1" dirty="0"/>
              <a:t>Pr-15M Core Libraries </a:t>
            </a:r>
            <a:r>
              <a:rPr lang="en-US" dirty="0"/>
              <a:t>Functions of general value such as Sorting, Math functions, Hashing</a:t>
            </a:r>
          </a:p>
        </p:txBody>
      </p:sp>
      <p:sp>
        <p:nvSpPr>
          <p:cNvPr id="2" name="Title 1"/>
          <p:cNvSpPr>
            <a:spLocks noGrp="1"/>
          </p:cNvSpPr>
          <p:nvPr>
            <p:ph type="title"/>
          </p:nvPr>
        </p:nvSpPr>
        <p:spPr/>
        <p:txBody>
          <a:bodyPr>
            <a:noAutofit/>
          </a:bodyPr>
          <a:lstStyle/>
          <a:p>
            <a:pPr algn="ctr"/>
            <a:r>
              <a:rPr lang="en-US" sz="2800" dirty="0">
                <a:solidFill>
                  <a:schemeClr val="tx1"/>
                </a:solidFill>
              </a:rPr>
              <a:t>Diamond Facets </a:t>
            </a:r>
            <a:r>
              <a:rPr lang="en-US" sz="2800" b="1" dirty="0">
                <a:solidFill>
                  <a:schemeClr val="tx1"/>
                </a:solidFill>
              </a:rPr>
              <a:t>in </a:t>
            </a:r>
            <a:r>
              <a:rPr lang="en-US" sz="2800" b="1" dirty="0">
                <a:solidFill>
                  <a:srgbClr val="C00000"/>
                </a:solidFill>
              </a:rPr>
              <a:t>Processing </a:t>
            </a:r>
            <a:r>
              <a:rPr lang="en-US" sz="2800" b="1" dirty="0">
                <a:solidFill>
                  <a:schemeClr val="tx1"/>
                </a:solidFill>
              </a:rPr>
              <a:t>(runtime) View I</a:t>
            </a:r>
            <a:br>
              <a:rPr lang="en-US" sz="2800" b="1" dirty="0">
                <a:solidFill>
                  <a:schemeClr val="tx1"/>
                </a:solidFill>
              </a:rPr>
            </a:br>
            <a:r>
              <a:rPr lang="en-US" sz="2800" dirty="0">
                <a:solidFill>
                  <a:schemeClr val="tx1"/>
                </a:solidFill>
              </a:rPr>
              <a:t>used in Big Data and Big Simulation</a:t>
            </a:r>
            <a:r>
              <a:rPr lang="en-US" sz="2800" b="1" dirty="0">
                <a:solidFill>
                  <a:schemeClr val="tx1"/>
                </a:solidFill>
              </a:rPr>
              <a:t> </a:t>
            </a:r>
          </a:p>
        </p:txBody>
      </p:sp>
    </p:spTree>
    <p:extLst>
      <p:ext uri="{BB962C8B-B14F-4D97-AF65-F5344CB8AC3E}">
        <p14:creationId xmlns:p14="http://schemas.microsoft.com/office/powerpoint/2010/main" val="371729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b="1" dirty="0"/>
              <a:t>Pr-4M Basic Statistics (G1): </a:t>
            </a:r>
            <a:r>
              <a:rPr lang="en-US" sz="1800" dirty="0" err="1"/>
              <a:t>MRStat</a:t>
            </a:r>
            <a:r>
              <a:rPr lang="en-US" sz="1800" dirty="0"/>
              <a:t> in NIST problem features</a:t>
            </a:r>
          </a:p>
          <a:p>
            <a:r>
              <a:rPr lang="en-US" sz="1800" b="1" dirty="0"/>
              <a:t>Pr-5M Recommender Engine: </a:t>
            </a:r>
            <a:r>
              <a:rPr lang="en-US" sz="1800" dirty="0"/>
              <a:t>core to many e-commerce, media businesses; collaborative filtering key technology</a:t>
            </a:r>
          </a:p>
          <a:p>
            <a:r>
              <a:rPr lang="en-US" sz="1800" b="1" dirty="0"/>
              <a:t>Pr-6M Search/Query/Index: </a:t>
            </a:r>
            <a:r>
              <a:rPr lang="en-US" sz="1800" dirty="0"/>
              <a:t>Classic database which is well studied (</a:t>
            </a:r>
            <a:r>
              <a:rPr lang="en-US" sz="1800" dirty="0" err="1"/>
              <a:t>Baru</a:t>
            </a:r>
            <a:r>
              <a:rPr lang="en-US" sz="1800" dirty="0"/>
              <a:t>, </a:t>
            </a:r>
            <a:r>
              <a:rPr lang="en-US" sz="1800" dirty="0" err="1"/>
              <a:t>Rabl</a:t>
            </a:r>
            <a:r>
              <a:rPr lang="en-US" sz="1800" dirty="0"/>
              <a:t> tutorial)</a:t>
            </a:r>
          </a:p>
          <a:p>
            <a:r>
              <a:rPr lang="en-US" sz="1800" b="1" dirty="0"/>
              <a:t>Pr-7M Data Classification: </a:t>
            </a:r>
            <a:r>
              <a:rPr lang="en-US" sz="1800" dirty="0"/>
              <a:t>assigning items to categories based on many methods</a:t>
            </a:r>
          </a:p>
          <a:p>
            <a:pPr lvl="1"/>
            <a:r>
              <a:rPr lang="en-US" sz="1600" dirty="0"/>
              <a:t>MapReduce good in Alignment, Basic statistics, S/Q/I, Recommender, Classification</a:t>
            </a:r>
          </a:p>
          <a:p>
            <a:r>
              <a:rPr lang="en-US" sz="1800" b="1" dirty="0"/>
              <a:t>Pr-8M Learning </a:t>
            </a:r>
            <a:r>
              <a:rPr lang="en-US" sz="1800" dirty="0"/>
              <a:t>of growing importance due to Deep Learning success in speech recognition etc..</a:t>
            </a:r>
          </a:p>
          <a:p>
            <a:pPr>
              <a:spcBef>
                <a:spcPts val="200"/>
              </a:spcBef>
            </a:pPr>
            <a:r>
              <a:rPr lang="en-US" sz="1800" b="1" dirty="0"/>
              <a:t>Pr-9M Optimization Methodology: </a:t>
            </a:r>
            <a:r>
              <a:rPr lang="en-US" sz="1800" dirty="0"/>
              <a:t>overlapping categories including </a:t>
            </a:r>
          </a:p>
          <a:p>
            <a:pPr lvl="1"/>
            <a:r>
              <a:rPr lang="en-US" sz="1600" b="1" dirty="0"/>
              <a:t>Machine Learning</a:t>
            </a:r>
            <a:r>
              <a:rPr lang="en-US" sz="1600" dirty="0"/>
              <a:t>, </a:t>
            </a:r>
            <a:r>
              <a:rPr lang="en-US" sz="1600" b="1" dirty="0"/>
              <a:t>Nonlinear Optimization (G6), Maximum Likelihood</a:t>
            </a:r>
            <a:r>
              <a:rPr lang="en-US" sz="1600" dirty="0"/>
              <a:t> or </a:t>
            </a:r>
            <a:r>
              <a:rPr lang="en-US" sz="1600" b="1" dirty="0">
                <a:sym typeface="Symbol" panose="05050102010706020507" pitchFamily="18" charset="2"/>
              </a:rPr>
              <a:t></a:t>
            </a:r>
            <a:r>
              <a:rPr lang="en-US" sz="1600" b="1" baseline="30000" dirty="0">
                <a:sym typeface="Symbol" panose="05050102010706020507" pitchFamily="18" charset="2"/>
              </a:rPr>
              <a:t>2</a:t>
            </a:r>
            <a:r>
              <a:rPr lang="en-US" sz="1600" b="1" dirty="0">
                <a:sym typeface="Symbol" panose="05050102010706020507" pitchFamily="18" charset="2"/>
              </a:rPr>
              <a:t> least squares </a:t>
            </a:r>
            <a:r>
              <a:rPr lang="en-US" sz="1600" dirty="0">
                <a:sym typeface="Symbol" panose="05050102010706020507" pitchFamily="18" charset="2"/>
              </a:rPr>
              <a:t>minimizations, </a:t>
            </a:r>
            <a:r>
              <a:rPr lang="en-US" sz="1600" b="1" dirty="0"/>
              <a:t>Expectation Maximization </a:t>
            </a:r>
            <a:r>
              <a:rPr lang="en-US" sz="1600" dirty="0"/>
              <a:t>(often Steepest descent), </a:t>
            </a:r>
            <a:r>
              <a:rPr lang="en-US" sz="1600" b="1" dirty="0"/>
              <a:t>Combinatorial Optimization, Linear/Quadratic Programming (G5), Dynamic Programming</a:t>
            </a:r>
          </a:p>
          <a:p>
            <a:r>
              <a:rPr lang="en-US" sz="1800" b="1" dirty="0"/>
              <a:t>Pr-10M </a:t>
            </a:r>
            <a:r>
              <a:rPr lang="en-US" sz="1800" dirty="0"/>
              <a:t>Streaming Data or online Algorithms. Related to DDDAS (Dynamic Data-Driven Application Systems)</a:t>
            </a:r>
          </a:p>
          <a:p>
            <a:r>
              <a:rPr lang="en-US" sz="1800" b="1" dirty="0"/>
              <a:t>Pr-11M Data Alignment (G7) </a:t>
            </a:r>
            <a:r>
              <a:rPr lang="en-US" sz="1800" dirty="0"/>
              <a:t>as in BLAST compares samples with repository</a:t>
            </a:r>
          </a:p>
        </p:txBody>
      </p:sp>
      <p:sp>
        <p:nvSpPr>
          <p:cNvPr id="2" name="Title 1"/>
          <p:cNvSpPr>
            <a:spLocks noGrp="1"/>
          </p:cNvSpPr>
          <p:nvPr>
            <p:ph type="title"/>
          </p:nvPr>
        </p:nvSpPr>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a:t>
            </a:r>
            <a:br>
              <a:rPr lang="en-US" sz="2800" dirty="0">
                <a:solidFill>
                  <a:schemeClr val="tx1"/>
                </a:solidFill>
              </a:rPr>
            </a:br>
            <a:r>
              <a:rPr lang="en-US" sz="2800" dirty="0">
                <a:solidFill>
                  <a:schemeClr val="tx1"/>
                </a:solidFill>
              </a:rPr>
              <a:t>used in Big Data</a:t>
            </a:r>
            <a:endParaRPr lang="en-US" sz="2800" b="1" dirty="0">
              <a:solidFill>
                <a:schemeClr val="tx1"/>
              </a:solidFill>
            </a:endParaRPr>
          </a:p>
        </p:txBody>
      </p:sp>
    </p:spTree>
    <p:extLst>
      <p:ext uri="{BB962C8B-B14F-4D97-AF65-F5344CB8AC3E}">
        <p14:creationId xmlns:p14="http://schemas.microsoft.com/office/powerpoint/2010/main" val="123497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b="1" dirty="0"/>
              <a:t>Pr-16M Iterative PDE Solvers: </a:t>
            </a:r>
            <a:r>
              <a:rPr lang="en-US" sz="2400" dirty="0"/>
              <a:t>Jacobi, Gauss Seidel etc.</a:t>
            </a:r>
          </a:p>
          <a:p>
            <a:r>
              <a:rPr lang="en-US" sz="2400" b="1" dirty="0"/>
              <a:t>Pr-17M Multiscale Method? </a:t>
            </a:r>
            <a:r>
              <a:rPr lang="en-US" sz="2400" dirty="0"/>
              <a:t>Multigrid and other variable resolution approaches</a:t>
            </a:r>
          </a:p>
          <a:p>
            <a:r>
              <a:rPr lang="en-US" sz="2400" b="1" dirty="0"/>
              <a:t>Pr-18M Spectral Methods </a:t>
            </a:r>
            <a:r>
              <a:rPr lang="en-US" sz="2400" dirty="0"/>
              <a:t>as in Fast Fourier Transform</a:t>
            </a:r>
          </a:p>
          <a:p>
            <a:r>
              <a:rPr lang="en-US" sz="2400" b="1" dirty="0"/>
              <a:t>Pr-19M N-body Methods </a:t>
            </a:r>
            <a:r>
              <a:rPr lang="en-US" sz="2400" dirty="0"/>
              <a:t>as in Fast multipole, Barnes-Hut</a:t>
            </a:r>
          </a:p>
          <a:p>
            <a:r>
              <a:rPr lang="en-US" sz="2400" b="1" dirty="0"/>
              <a:t>Pr-20M Both Particles and Fields </a:t>
            </a:r>
            <a:r>
              <a:rPr lang="en-US" sz="2400" dirty="0"/>
              <a:t>as in Particle in Cell method</a:t>
            </a:r>
          </a:p>
          <a:p>
            <a:r>
              <a:rPr lang="en-US" sz="2400" b="1" dirty="0"/>
              <a:t>Pr-21M Evolution of Discrete Systems </a:t>
            </a:r>
            <a:r>
              <a:rPr lang="en-US" sz="2400" dirty="0"/>
              <a:t>as in simulation of Electrical Grids, Chips, Biological Systems, Epidemiology. Needs Ordinary Differential Equation solvers</a:t>
            </a:r>
          </a:p>
          <a:p>
            <a:r>
              <a:rPr lang="en-US" sz="2400" b="1" dirty="0"/>
              <a:t>Pr-22M Nature of Mesh if used: </a:t>
            </a:r>
            <a:r>
              <a:rPr lang="en-US" sz="2400" dirty="0"/>
              <a:t>Structured, Unstructured, Adaptive</a:t>
            </a:r>
          </a:p>
        </p:txBody>
      </p:sp>
      <p:sp>
        <p:nvSpPr>
          <p:cNvPr id="2" name="Title 1"/>
          <p:cNvSpPr>
            <a:spLocks noGrp="1"/>
          </p:cNvSpPr>
          <p:nvPr>
            <p:ph type="title"/>
          </p:nvPr>
        </p:nvSpPr>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III</a:t>
            </a:r>
            <a:br>
              <a:rPr lang="en-US" sz="2800" dirty="0">
                <a:solidFill>
                  <a:schemeClr val="tx1"/>
                </a:solidFill>
              </a:rPr>
            </a:br>
            <a:r>
              <a:rPr lang="en-US" sz="2800" dirty="0">
                <a:solidFill>
                  <a:schemeClr val="tx1"/>
                </a:solidFill>
              </a:rPr>
              <a:t>used in Big Simulation </a:t>
            </a:r>
            <a:endParaRPr lang="en-US" sz="2800" b="1" dirty="0">
              <a:solidFill>
                <a:schemeClr val="tx1"/>
              </a:solidFill>
            </a:endParaRPr>
          </a:p>
        </p:txBody>
      </p:sp>
      <p:sp>
        <p:nvSpPr>
          <p:cNvPr id="6" name="TextBox 5"/>
          <p:cNvSpPr txBox="1"/>
          <p:nvPr/>
        </p:nvSpPr>
        <p:spPr>
          <a:xfrm>
            <a:off x="2594610" y="5558194"/>
            <a:ext cx="61863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Covers NAS Parallel Benchmarks and Berkeley Dwarfs</a:t>
            </a:r>
          </a:p>
        </p:txBody>
      </p:sp>
    </p:spTree>
    <p:extLst>
      <p:ext uri="{BB962C8B-B14F-4D97-AF65-F5344CB8AC3E}">
        <p14:creationId xmlns:p14="http://schemas.microsoft.com/office/powerpoint/2010/main" val="143744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Execution View</a:t>
            </a:r>
            <a:endParaRPr lang="en-US" sz="3600" b="1"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4294967295"/>
          </p:nvPr>
        </p:nvSpPr>
        <p:spPr>
          <a:xfrm>
            <a:off x="8488363" y="6329363"/>
            <a:ext cx="655637" cy="2952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9242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Execution view is a mix of facets describing either data or model; PA was largely the overall </a:t>
            </a:r>
            <a:r>
              <a:rPr lang="en-US" dirty="0" err="1"/>
              <a:t>Data+Model</a:t>
            </a:r>
            <a:endParaRPr lang="en-US" dirty="0"/>
          </a:p>
          <a:p>
            <a:r>
              <a:rPr lang="en-US" b="1" dirty="0"/>
              <a:t>EV-M14 is Complexity of model </a:t>
            </a:r>
            <a:r>
              <a:rPr lang="en-US" dirty="0"/>
              <a:t>(O(N</a:t>
            </a:r>
            <a:r>
              <a:rPr lang="en-US" baseline="30000" dirty="0"/>
              <a:t>2</a:t>
            </a:r>
            <a:r>
              <a:rPr lang="en-US" dirty="0"/>
              <a:t>) for N points) seen in </a:t>
            </a:r>
            <a:r>
              <a:rPr lang="en-US" b="1" dirty="0"/>
              <a:t>the non-metric space models EV-M13</a:t>
            </a:r>
            <a:r>
              <a:rPr lang="en-US" dirty="0"/>
              <a:t> such as one gets with DNA sequences.</a:t>
            </a:r>
          </a:p>
          <a:p>
            <a:r>
              <a:rPr lang="en-US" b="1" dirty="0"/>
              <a:t>EV-M11</a:t>
            </a:r>
            <a:r>
              <a:rPr lang="en-US" dirty="0"/>
              <a:t> describes i</a:t>
            </a:r>
            <a:r>
              <a:rPr lang="en-US" b="1" dirty="0"/>
              <a:t>terative structure </a:t>
            </a:r>
            <a:r>
              <a:rPr lang="en-US" dirty="0"/>
              <a:t>distinguishing Spark, </a:t>
            </a:r>
            <a:r>
              <a:rPr lang="en-US" dirty="0" err="1"/>
              <a:t>Flink</a:t>
            </a:r>
            <a:r>
              <a:rPr lang="en-US" dirty="0"/>
              <a:t>, and Harp from the original Hadoop. </a:t>
            </a:r>
          </a:p>
          <a:p>
            <a:r>
              <a:rPr lang="en-US" dirty="0"/>
              <a:t>The facet</a:t>
            </a:r>
            <a:r>
              <a:rPr lang="en-US" b="1" dirty="0"/>
              <a:t> EV-M8 </a:t>
            </a:r>
            <a:r>
              <a:rPr lang="en-US" dirty="0"/>
              <a:t>describes the </a:t>
            </a:r>
            <a:r>
              <a:rPr lang="en-US" b="1" dirty="0"/>
              <a:t>communication structure </a:t>
            </a:r>
            <a:r>
              <a:rPr lang="en-US" dirty="0"/>
              <a:t>which is a focus of our research as much data analytics relies on </a:t>
            </a:r>
            <a:r>
              <a:rPr lang="en-US" b="1" dirty="0"/>
              <a:t>collective communication </a:t>
            </a:r>
            <a:r>
              <a:rPr lang="en-US" dirty="0"/>
              <a:t>which is in principle understood but we find that significant new work is needed compared to basic HPC releases  which tend to address point to point communication. </a:t>
            </a:r>
          </a:p>
          <a:p>
            <a:r>
              <a:rPr lang="en-US" dirty="0"/>
              <a:t>The </a:t>
            </a:r>
            <a:r>
              <a:rPr lang="en-US" b="1" dirty="0"/>
              <a:t>model size EV-M4 </a:t>
            </a:r>
            <a:r>
              <a:rPr lang="en-US" dirty="0"/>
              <a:t>and </a:t>
            </a:r>
            <a:r>
              <a:rPr lang="en-US" b="1" dirty="0"/>
              <a:t>data volume EV-D4 </a:t>
            </a:r>
            <a:r>
              <a:rPr lang="en-US" dirty="0"/>
              <a:t>are important in describing the algorithm performance as just like in simulation problems, the </a:t>
            </a:r>
            <a:r>
              <a:rPr lang="en-US" b="1" dirty="0"/>
              <a:t>grain size </a:t>
            </a:r>
            <a:r>
              <a:rPr lang="en-US" dirty="0"/>
              <a:t>(the number of model parameters held in the unit – thread or process – of parallel computing) is a critical measure of performance.</a:t>
            </a:r>
            <a:br>
              <a:rPr lang="en-US" dirty="0"/>
            </a:br>
            <a:endParaRPr lang="en-US" dirty="0"/>
          </a:p>
        </p:txBody>
      </p:sp>
      <p:sp>
        <p:nvSpPr>
          <p:cNvPr id="2" name="Title 1"/>
          <p:cNvSpPr>
            <a:spLocks noGrp="1"/>
          </p:cNvSpPr>
          <p:nvPr>
            <p:ph type="title"/>
          </p:nvPr>
        </p:nvSpPr>
        <p:spPr/>
        <p:txBody>
          <a:bodyPr/>
          <a:lstStyle/>
          <a:p>
            <a:pPr algn="ctr"/>
            <a:r>
              <a:rPr lang="en-US" dirty="0"/>
              <a:t>Examples in Execution View EV</a:t>
            </a:r>
          </a:p>
        </p:txBody>
      </p:sp>
    </p:spTree>
    <p:extLst>
      <p:ext uri="{BB962C8B-B14F-4D97-AF65-F5344CB8AC3E}">
        <p14:creationId xmlns:p14="http://schemas.microsoft.com/office/powerpoint/2010/main" val="408825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buFont typeface="+mj-lt"/>
              <a:buAutoNum type="arabicPeriod"/>
            </a:pPr>
            <a:r>
              <a:rPr lang="en-US" sz="1600" b="1" dirty="0"/>
              <a:t>Performance Metrics; </a:t>
            </a:r>
            <a:r>
              <a:rPr lang="en-US" sz="1600" dirty="0"/>
              <a:t>property found by benchmarking Diamond</a:t>
            </a:r>
          </a:p>
          <a:p>
            <a:pPr marL="514350" indent="-514350">
              <a:buFont typeface="+mj-lt"/>
              <a:buAutoNum type="arabicPeriod"/>
            </a:pPr>
            <a:r>
              <a:rPr lang="en-US" sz="1600" b="1" dirty="0"/>
              <a:t>Flops per byte; </a:t>
            </a:r>
            <a:r>
              <a:rPr lang="en-US" sz="1600" dirty="0"/>
              <a:t>memory or I/O</a:t>
            </a:r>
          </a:p>
          <a:p>
            <a:pPr marL="514350" indent="-514350">
              <a:buFont typeface="+mj-lt"/>
              <a:buAutoNum type="arabicPeriod"/>
            </a:pPr>
            <a:r>
              <a:rPr lang="en-US" sz="1600" b="1" dirty="0"/>
              <a:t>Execution Environment; Core libraries needed: </a:t>
            </a:r>
            <a:r>
              <a:rPr lang="en-US" sz="1600" dirty="0"/>
              <a:t>matrix-matrix/vector algebra, conjugate gradient, reduction, broadcast; Cloud, HPC etc.</a:t>
            </a:r>
          </a:p>
          <a:p>
            <a:pPr marL="514350" indent="-514350">
              <a:buFont typeface="+mj-lt"/>
              <a:buAutoNum type="arabicPeriod"/>
            </a:pPr>
            <a:r>
              <a:rPr lang="en-US" sz="1600" b="1" dirty="0"/>
              <a:t>Volume: </a:t>
            </a:r>
            <a:r>
              <a:rPr lang="en-US" sz="1600" dirty="0"/>
              <a:t>property of a Diamond instance: a) </a:t>
            </a:r>
            <a:r>
              <a:rPr lang="en-US" sz="1600" b="1" dirty="0">
                <a:solidFill>
                  <a:srgbClr val="C00000"/>
                </a:solidFill>
              </a:rPr>
              <a:t>Data</a:t>
            </a:r>
            <a:r>
              <a:rPr lang="en-US" sz="1600" dirty="0"/>
              <a:t> Volume and b) </a:t>
            </a:r>
            <a:r>
              <a:rPr lang="en-US" sz="1600" b="1" dirty="0">
                <a:solidFill>
                  <a:srgbClr val="C00000"/>
                </a:solidFill>
              </a:rPr>
              <a:t>Model </a:t>
            </a:r>
            <a:r>
              <a:rPr lang="en-US" sz="1600" dirty="0"/>
              <a:t>Size</a:t>
            </a:r>
          </a:p>
          <a:p>
            <a:pPr marL="514350" indent="-514350">
              <a:buFont typeface="+mj-lt"/>
              <a:buAutoNum type="arabicPeriod"/>
            </a:pPr>
            <a:r>
              <a:rPr lang="en-US" sz="1600" b="1" dirty="0"/>
              <a:t>Velocity: </a:t>
            </a:r>
            <a:r>
              <a:rPr lang="en-US" sz="1600" dirty="0"/>
              <a:t>qualitative property of Diamond with value associated with instance. Only </a:t>
            </a:r>
            <a:r>
              <a:rPr lang="en-US" sz="1600" b="1" dirty="0">
                <a:solidFill>
                  <a:srgbClr val="C00000"/>
                </a:solidFill>
              </a:rPr>
              <a:t>Data</a:t>
            </a:r>
          </a:p>
          <a:p>
            <a:pPr marL="514350" indent="-514350">
              <a:buFont typeface="+mj-lt"/>
              <a:buAutoNum type="arabicPeriod"/>
            </a:pPr>
            <a:r>
              <a:rPr lang="en-US" sz="1600" b="1" dirty="0"/>
              <a:t>Variety: </a:t>
            </a:r>
            <a:r>
              <a:rPr lang="en-US" sz="1600" dirty="0"/>
              <a:t>important property especially of composite Diamonds; </a:t>
            </a:r>
            <a:r>
              <a:rPr lang="en-US" sz="1600" b="1" dirty="0">
                <a:solidFill>
                  <a:srgbClr val="C00000"/>
                </a:solidFill>
              </a:rPr>
              <a:t>Data</a:t>
            </a:r>
            <a:r>
              <a:rPr lang="en-US" sz="1600" dirty="0"/>
              <a:t> and </a:t>
            </a:r>
            <a:r>
              <a:rPr lang="en-US" sz="1600" b="1" dirty="0">
                <a:solidFill>
                  <a:srgbClr val="C00000"/>
                </a:solidFill>
              </a:rPr>
              <a:t>Model</a:t>
            </a:r>
            <a:r>
              <a:rPr lang="en-US" sz="1600" dirty="0"/>
              <a:t> separately</a:t>
            </a:r>
          </a:p>
          <a:p>
            <a:pPr marL="514350" indent="-514350">
              <a:buFont typeface="+mj-lt"/>
              <a:buAutoNum type="arabicPeriod"/>
            </a:pPr>
            <a:r>
              <a:rPr lang="en-US" sz="1600" b="1" dirty="0"/>
              <a:t>Veracity: </a:t>
            </a:r>
            <a:r>
              <a:rPr lang="en-US" sz="1600" dirty="0"/>
              <a:t>important property of applications but not kernels;</a:t>
            </a:r>
          </a:p>
          <a:p>
            <a:pPr marL="514350" indent="-514350">
              <a:buFont typeface="+mj-lt"/>
              <a:buAutoNum type="arabicPeriod"/>
            </a:pPr>
            <a:r>
              <a:rPr lang="en-US" sz="1600" b="1" dirty="0">
                <a:solidFill>
                  <a:srgbClr val="C00000"/>
                </a:solidFill>
              </a:rPr>
              <a:t>Model</a:t>
            </a:r>
            <a:r>
              <a:rPr lang="en-US" sz="1600" b="1" dirty="0"/>
              <a:t> Communication Structure; </a:t>
            </a:r>
            <a:r>
              <a:rPr lang="en-US" sz="1600" dirty="0"/>
              <a:t>Interconnect requirements; Is communication BSP, Asynchronous, Pub-Sub, Collective, Point to Point? </a:t>
            </a:r>
          </a:p>
          <a:p>
            <a:pPr marL="514350" indent="-514350">
              <a:buFont typeface="+mj-lt"/>
              <a:buAutoNum type="arabicPeriod"/>
            </a:pPr>
            <a:r>
              <a:rPr lang="en-US" sz="1600" dirty="0"/>
              <a:t>Is </a:t>
            </a:r>
            <a:r>
              <a:rPr lang="en-US" sz="1600" b="1" dirty="0">
                <a:solidFill>
                  <a:srgbClr val="C00000"/>
                </a:solidFill>
              </a:rPr>
              <a:t>Data</a:t>
            </a:r>
            <a:r>
              <a:rPr lang="en-US" sz="1600" dirty="0"/>
              <a:t> and/or </a:t>
            </a:r>
            <a:r>
              <a:rPr lang="en-US" sz="1600" b="1" dirty="0">
                <a:solidFill>
                  <a:srgbClr val="C00000"/>
                </a:solidFill>
              </a:rPr>
              <a:t>Model</a:t>
            </a:r>
            <a:r>
              <a:rPr lang="en-US" sz="1600" dirty="0"/>
              <a:t> (graph) </a:t>
            </a:r>
            <a:r>
              <a:rPr lang="en-US" sz="1600" b="1" dirty="0"/>
              <a:t>static </a:t>
            </a:r>
            <a:r>
              <a:rPr lang="en-US" sz="1600" dirty="0"/>
              <a:t>or </a:t>
            </a:r>
            <a:r>
              <a:rPr lang="en-US" sz="1600" b="1" dirty="0"/>
              <a:t>dynamic?</a:t>
            </a:r>
          </a:p>
          <a:p>
            <a:pPr marL="514350" indent="-514350">
              <a:buFont typeface="+mj-lt"/>
              <a:buAutoNum type="arabicPeriod"/>
            </a:pPr>
            <a:r>
              <a:rPr lang="en-US" sz="1600" dirty="0"/>
              <a:t>Much </a:t>
            </a:r>
            <a:r>
              <a:rPr lang="en-US" sz="1600" b="1" dirty="0">
                <a:solidFill>
                  <a:srgbClr val="C00000"/>
                </a:solidFill>
              </a:rPr>
              <a:t>Data </a:t>
            </a:r>
            <a:r>
              <a:rPr lang="en-US" sz="1600" dirty="0"/>
              <a:t>and/or </a:t>
            </a:r>
            <a:r>
              <a:rPr lang="en-US" sz="1600" b="1" dirty="0">
                <a:solidFill>
                  <a:srgbClr val="C00000"/>
                </a:solidFill>
              </a:rPr>
              <a:t>Models</a:t>
            </a:r>
            <a:r>
              <a:rPr lang="en-US" sz="1600" dirty="0"/>
              <a:t> consist of a set of interconnected entities; is this </a:t>
            </a:r>
            <a:r>
              <a:rPr lang="en-US" sz="1600" b="1" dirty="0"/>
              <a:t>regular </a:t>
            </a:r>
            <a:r>
              <a:rPr lang="en-US" sz="1600" dirty="0"/>
              <a:t>as a set of pixels or is it a complicated </a:t>
            </a:r>
            <a:r>
              <a:rPr lang="en-US" sz="1600" b="1" dirty="0"/>
              <a:t>irregular graph?</a:t>
            </a:r>
          </a:p>
          <a:p>
            <a:pPr marL="514350" indent="-514350">
              <a:buFont typeface="+mj-lt"/>
              <a:buAutoNum type="arabicPeriod"/>
            </a:pPr>
            <a:r>
              <a:rPr lang="en-US" sz="1600" dirty="0"/>
              <a:t>Are </a:t>
            </a:r>
            <a:r>
              <a:rPr lang="en-US" sz="1600" b="1" dirty="0">
                <a:solidFill>
                  <a:srgbClr val="C00000"/>
                </a:solidFill>
              </a:rPr>
              <a:t>Models </a:t>
            </a:r>
            <a:r>
              <a:rPr lang="en-US" sz="1600" b="1" dirty="0"/>
              <a:t>Iterative </a:t>
            </a:r>
            <a:r>
              <a:rPr lang="en-US" sz="1600" dirty="0"/>
              <a:t>or</a:t>
            </a:r>
            <a:r>
              <a:rPr lang="en-US" sz="1600" b="1" dirty="0"/>
              <a:t> not?</a:t>
            </a:r>
          </a:p>
          <a:p>
            <a:pPr marL="514350" indent="-514350">
              <a:buFont typeface="+mj-lt"/>
              <a:buAutoNum type="arabicPeriod"/>
            </a:pPr>
            <a:r>
              <a:rPr lang="en-US" sz="1600" b="1" dirty="0">
                <a:solidFill>
                  <a:srgbClr val="C00000"/>
                </a:solidFill>
              </a:rPr>
              <a:t>Data</a:t>
            </a:r>
            <a:r>
              <a:rPr lang="en-US" sz="1600" b="1" dirty="0"/>
              <a:t> Abstraction: </a:t>
            </a:r>
            <a:r>
              <a:rPr lang="en-US" sz="1600" dirty="0"/>
              <a:t>key-value, pixel, graph(G3), vector, bags of words or items; </a:t>
            </a:r>
            <a:r>
              <a:rPr lang="en-US" sz="1600" b="1" dirty="0">
                <a:solidFill>
                  <a:srgbClr val="C00000"/>
                </a:solidFill>
              </a:rPr>
              <a:t>Model</a:t>
            </a:r>
            <a:r>
              <a:rPr lang="en-US" sz="1600" dirty="0"/>
              <a:t> can have same or different abstractions e.g. mesh points, finite element, Convolutional Network</a:t>
            </a:r>
          </a:p>
          <a:p>
            <a:pPr marL="514350" indent="-514350">
              <a:buFont typeface="+mj-lt"/>
              <a:buAutoNum type="arabicPeriod"/>
            </a:pPr>
            <a:r>
              <a:rPr lang="en-US" sz="1600" dirty="0"/>
              <a:t>Are </a:t>
            </a:r>
            <a:r>
              <a:rPr lang="en-US" sz="1600" b="1" dirty="0">
                <a:solidFill>
                  <a:srgbClr val="C00000"/>
                </a:solidFill>
              </a:rPr>
              <a:t>data</a:t>
            </a:r>
            <a:r>
              <a:rPr lang="en-US" sz="1600" dirty="0"/>
              <a:t> points in </a:t>
            </a:r>
            <a:r>
              <a:rPr lang="en-US" sz="1600" b="1" dirty="0"/>
              <a:t>metric or non-metric spaces? </a:t>
            </a:r>
            <a:r>
              <a:rPr lang="en-US" sz="1600" b="1" dirty="0">
                <a:solidFill>
                  <a:srgbClr val="C00000"/>
                </a:solidFill>
              </a:rPr>
              <a:t>Data</a:t>
            </a:r>
            <a:r>
              <a:rPr lang="en-US" sz="1600" b="1" dirty="0"/>
              <a:t> </a:t>
            </a:r>
            <a:r>
              <a:rPr lang="en-US" sz="1600" dirty="0"/>
              <a:t>and</a:t>
            </a:r>
            <a:r>
              <a:rPr lang="en-US" sz="1600" b="1" dirty="0"/>
              <a:t> </a:t>
            </a:r>
            <a:r>
              <a:rPr lang="en-US" sz="1600" b="1" dirty="0">
                <a:solidFill>
                  <a:srgbClr val="C00000"/>
                </a:solidFill>
              </a:rPr>
              <a:t>Model </a:t>
            </a:r>
            <a:r>
              <a:rPr lang="en-US" sz="1600" dirty="0"/>
              <a:t>separately?</a:t>
            </a:r>
          </a:p>
          <a:p>
            <a:pPr marL="514350" indent="-514350">
              <a:buFont typeface="+mj-lt"/>
              <a:buAutoNum type="arabicPeriod"/>
            </a:pPr>
            <a:r>
              <a:rPr lang="en-US" sz="1600" dirty="0"/>
              <a:t>Is</a:t>
            </a:r>
            <a:r>
              <a:rPr lang="en-US" sz="1600" b="1" dirty="0">
                <a:solidFill>
                  <a:srgbClr val="C00000"/>
                </a:solidFill>
              </a:rPr>
              <a:t> Model </a:t>
            </a:r>
            <a:r>
              <a:rPr lang="en-US" sz="1600" dirty="0"/>
              <a:t>algorithm </a:t>
            </a:r>
            <a:r>
              <a:rPr lang="en-US" sz="1600" b="1" dirty="0"/>
              <a:t>O(N</a:t>
            </a:r>
            <a:r>
              <a:rPr lang="en-US" sz="1600" b="1" baseline="30000" dirty="0"/>
              <a:t>2</a:t>
            </a:r>
            <a:r>
              <a:rPr lang="en-US" sz="1600" b="1" dirty="0"/>
              <a:t>) or O(N) </a:t>
            </a:r>
            <a:r>
              <a:rPr lang="en-US" sz="1600" dirty="0"/>
              <a:t>(up to logs) for N points per iteration (G2)</a:t>
            </a:r>
          </a:p>
          <a:p>
            <a:pPr>
              <a:buFont typeface="+mj-lt"/>
              <a:buAutoNum type="arabicPeriod"/>
            </a:pPr>
            <a:endParaRPr lang="en-US" sz="1600" dirty="0"/>
          </a:p>
        </p:txBody>
      </p:sp>
      <p:sp>
        <p:nvSpPr>
          <p:cNvPr id="2" name="Title 1"/>
          <p:cNvSpPr>
            <a:spLocks noGrp="1"/>
          </p:cNvSpPr>
          <p:nvPr>
            <p:ph type="title"/>
          </p:nvPr>
        </p:nvSpPr>
        <p:spPr/>
        <p:txBody>
          <a:bodyPr>
            <a:noAutofit/>
          </a:bodyPr>
          <a:lstStyle/>
          <a:p>
            <a:r>
              <a:rPr lang="en-US" sz="3200" b="1" dirty="0">
                <a:solidFill>
                  <a:schemeClr val="tx1"/>
                </a:solidFill>
              </a:rPr>
              <a:t>View for </a:t>
            </a:r>
            <a:r>
              <a:rPr lang="en-US" sz="3200" b="1" dirty="0" err="1">
                <a:solidFill>
                  <a:schemeClr val="tx1"/>
                </a:solidFill>
              </a:rPr>
              <a:t>Micropatterns</a:t>
            </a:r>
            <a:r>
              <a:rPr lang="en-US" sz="3200" b="1" dirty="0">
                <a:solidFill>
                  <a:schemeClr val="tx1"/>
                </a:solidFill>
              </a:rPr>
              <a:t> or </a:t>
            </a:r>
            <a:r>
              <a:rPr lang="en-US" sz="3200" b="1" dirty="0">
                <a:solidFill>
                  <a:srgbClr val="C00000"/>
                </a:solidFill>
              </a:rPr>
              <a:t>Execution Features</a:t>
            </a:r>
          </a:p>
        </p:txBody>
      </p:sp>
    </p:spTree>
    <p:extLst>
      <p:ext uri="{BB962C8B-B14F-4D97-AF65-F5344CB8AC3E}">
        <p14:creationId xmlns:p14="http://schemas.microsoft.com/office/powerpoint/2010/main" val="221542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Data Source and Style View</a:t>
            </a:r>
            <a:endParaRPr lang="en-US" sz="3600" b="1"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4294967295"/>
          </p:nvPr>
        </p:nvSpPr>
        <p:spPr>
          <a:xfrm>
            <a:off x="8488363" y="6329363"/>
            <a:ext cx="655637" cy="2952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53590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067800" cy="5541745"/>
          </a:xfrm>
        </p:spPr>
        <p:txBody>
          <a:bodyPr/>
          <a:lstStyle/>
          <a:p>
            <a:r>
              <a:rPr lang="en-US" sz="2400" dirty="0"/>
              <a:t>We can highlight </a:t>
            </a:r>
            <a:r>
              <a:rPr lang="en-US" sz="2400" b="1" dirty="0"/>
              <a:t>DV-5 streaming </a:t>
            </a:r>
            <a:r>
              <a:rPr lang="en-US" sz="2400" dirty="0"/>
              <a:t>where there is a lot of recent progress;</a:t>
            </a:r>
          </a:p>
          <a:p>
            <a:r>
              <a:rPr lang="en-US" sz="2400" b="1" dirty="0"/>
              <a:t>DV-9 </a:t>
            </a:r>
            <a:r>
              <a:rPr lang="en-US" sz="2400" dirty="0"/>
              <a:t>categorizes our Biomolecular simulation application with </a:t>
            </a:r>
            <a:r>
              <a:rPr lang="en-US" sz="2400" b="1" dirty="0"/>
              <a:t>data produced by an HPC simulation</a:t>
            </a:r>
          </a:p>
          <a:p>
            <a:r>
              <a:rPr lang="en-US" sz="2400" b="1" dirty="0"/>
              <a:t>DV-10</a:t>
            </a:r>
            <a:r>
              <a:rPr lang="en-US" sz="2400" dirty="0"/>
              <a:t> is </a:t>
            </a:r>
            <a:r>
              <a:rPr lang="en-US" sz="2400" b="1" dirty="0"/>
              <a:t>Geospatial Information Systems </a:t>
            </a:r>
            <a:r>
              <a:rPr lang="en-US" sz="2400" dirty="0"/>
              <a:t>covered by our spatial algorithms. </a:t>
            </a:r>
          </a:p>
          <a:p>
            <a:r>
              <a:rPr lang="en-US" sz="2400" b="1" dirty="0"/>
              <a:t>DV-7 provenance</a:t>
            </a:r>
            <a:r>
              <a:rPr lang="en-US" sz="2400" dirty="0"/>
              <a:t>, is an example of an important feature that we are not covering. </a:t>
            </a:r>
          </a:p>
          <a:p>
            <a:r>
              <a:rPr lang="en-US" sz="2400" dirty="0"/>
              <a:t>The </a:t>
            </a:r>
            <a:r>
              <a:rPr lang="en-US" sz="2400" b="1" dirty="0"/>
              <a:t>data storage </a:t>
            </a:r>
            <a:r>
              <a:rPr lang="en-US" sz="2400" dirty="0"/>
              <a:t>and </a:t>
            </a:r>
            <a:r>
              <a:rPr lang="en-US" sz="2400" b="1" dirty="0"/>
              <a:t>access</a:t>
            </a:r>
            <a:r>
              <a:rPr lang="en-US" sz="2400" dirty="0"/>
              <a:t> </a:t>
            </a:r>
            <a:r>
              <a:rPr lang="en-US" sz="2400" b="1" dirty="0"/>
              <a:t>DV-3 and D-4 </a:t>
            </a:r>
            <a:r>
              <a:rPr lang="en-US" sz="2400" dirty="0"/>
              <a:t>is covered in our pilot data work. </a:t>
            </a:r>
          </a:p>
          <a:p>
            <a:r>
              <a:rPr lang="en-US" sz="2400" dirty="0"/>
              <a:t>The </a:t>
            </a:r>
            <a:r>
              <a:rPr lang="en-US" sz="2400" b="1" dirty="0"/>
              <a:t>Internet of Things DV-8 </a:t>
            </a:r>
            <a:r>
              <a:rPr lang="en-US" sz="2400" dirty="0"/>
              <a:t>is not a focus of our project although our recent streaming work relates to this and our addition of HPC to Apache Heron and Storm is an example of the value of HPC-ABDS to IoT.</a:t>
            </a:r>
            <a:br>
              <a:rPr lang="en-US" sz="2400" dirty="0"/>
            </a:br>
            <a:endParaRPr lang="en-US" sz="2400" dirty="0"/>
          </a:p>
        </p:txBody>
      </p:sp>
      <p:sp>
        <p:nvSpPr>
          <p:cNvPr id="2" name="Title 1"/>
          <p:cNvSpPr>
            <a:spLocks noGrp="1"/>
          </p:cNvSpPr>
          <p:nvPr>
            <p:ph type="title"/>
          </p:nvPr>
        </p:nvSpPr>
        <p:spPr>
          <a:xfrm>
            <a:off x="0" y="0"/>
            <a:ext cx="9126166" cy="609600"/>
          </a:xfrm>
        </p:spPr>
        <p:txBody>
          <a:bodyPr/>
          <a:lstStyle/>
          <a:p>
            <a:pPr algn="ctr"/>
            <a:r>
              <a:rPr lang="en-US" dirty="0"/>
              <a:t>Examples in Data View DV</a:t>
            </a:r>
          </a:p>
        </p:txBody>
      </p:sp>
    </p:spTree>
    <p:extLst>
      <p:ext uri="{BB962C8B-B14F-4D97-AF65-F5344CB8AC3E}">
        <p14:creationId xmlns:p14="http://schemas.microsoft.com/office/powerpoint/2010/main" val="286182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spcBef>
                <a:spcPts val="200"/>
              </a:spcBef>
              <a:buFont typeface="+mj-lt"/>
              <a:buAutoNum type="romanLcPeriod"/>
            </a:pPr>
            <a:r>
              <a:rPr lang="en-US" b="1" dirty="0"/>
              <a:t>SQL </a:t>
            </a:r>
            <a:r>
              <a:rPr lang="en-US" b="1" dirty="0" err="1"/>
              <a:t>NewSQL</a:t>
            </a:r>
            <a:r>
              <a:rPr lang="en-US" b="1" dirty="0"/>
              <a:t> or NoSQL: </a:t>
            </a:r>
            <a:r>
              <a:rPr lang="en-US" dirty="0"/>
              <a:t>NoSQL includes Document, </a:t>
            </a:r>
            <a:br>
              <a:rPr lang="en-US" dirty="0"/>
            </a:br>
            <a:r>
              <a:rPr lang="en-US" dirty="0"/>
              <a:t>Column, Key-value, Graph, Triple store; </a:t>
            </a:r>
            <a:r>
              <a:rPr lang="en-US" dirty="0" err="1"/>
              <a:t>NewSQL</a:t>
            </a:r>
            <a:r>
              <a:rPr lang="en-US" dirty="0"/>
              <a:t> is SQL redone to exploit NoSQL performance</a:t>
            </a:r>
          </a:p>
          <a:p>
            <a:pPr marL="514350" indent="-514350">
              <a:spcBef>
                <a:spcPts val="200"/>
              </a:spcBef>
              <a:buFont typeface="+mj-lt"/>
              <a:buAutoNum type="romanLcPeriod"/>
            </a:pPr>
            <a:r>
              <a:rPr lang="en-US" dirty="0"/>
              <a:t>Other </a:t>
            </a:r>
            <a:r>
              <a:rPr lang="en-US" b="1" dirty="0"/>
              <a:t>Enterprise data systems: </a:t>
            </a:r>
            <a:r>
              <a:rPr lang="en-US" dirty="0"/>
              <a:t>10 examples from NIST integrate SQL/NoSQL</a:t>
            </a:r>
          </a:p>
          <a:p>
            <a:pPr marL="514350" indent="-514350">
              <a:spcBef>
                <a:spcPts val="200"/>
              </a:spcBef>
              <a:buFont typeface="+mj-lt"/>
              <a:buAutoNum type="romanLcPeriod"/>
            </a:pPr>
            <a:r>
              <a:rPr lang="en-US" b="1" dirty="0"/>
              <a:t>Set of Files or Objects: </a:t>
            </a:r>
            <a:r>
              <a:rPr lang="en-US" dirty="0"/>
              <a:t>as managed in </a:t>
            </a:r>
            <a:r>
              <a:rPr lang="en-US" dirty="0" err="1"/>
              <a:t>iRODS</a:t>
            </a:r>
            <a:r>
              <a:rPr lang="en-US" dirty="0"/>
              <a:t> and extremely common in scientific research</a:t>
            </a:r>
          </a:p>
          <a:p>
            <a:pPr marL="514350" indent="-514350">
              <a:spcBef>
                <a:spcPts val="200"/>
              </a:spcBef>
              <a:buFont typeface="+mj-lt"/>
              <a:buAutoNum type="romanLcPeriod"/>
            </a:pPr>
            <a:r>
              <a:rPr lang="en-US" b="1" dirty="0"/>
              <a:t>File systems, Object, Blob and Data-parallel </a:t>
            </a:r>
            <a:r>
              <a:rPr lang="en-US" dirty="0"/>
              <a:t>(HDFS) raw storage: Separated from computing or </a:t>
            </a:r>
            <a:r>
              <a:rPr lang="en-US" dirty="0" err="1"/>
              <a:t>colocated</a:t>
            </a:r>
            <a:r>
              <a:rPr lang="en-US" dirty="0"/>
              <a:t>? HDFS v </a:t>
            </a:r>
            <a:r>
              <a:rPr lang="en-US" dirty="0" err="1"/>
              <a:t>Lustre</a:t>
            </a:r>
            <a:r>
              <a:rPr lang="en-US" dirty="0"/>
              <a:t> v. </a:t>
            </a:r>
            <a:r>
              <a:rPr lang="en-US" dirty="0" err="1"/>
              <a:t>Openstack</a:t>
            </a:r>
            <a:r>
              <a:rPr lang="en-US" dirty="0"/>
              <a:t> Swift v. GPFS</a:t>
            </a:r>
          </a:p>
          <a:p>
            <a:pPr marL="514350" indent="-514350">
              <a:spcBef>
                <a:spcPts val="200"/>
              </a:spcBef>
              <a:buFont typeface="+mj-lt"/>
              <a:buAutoNum type="romanLcPeriod"/>
            </a:pPr>
            <a:r>
              <a:rPr lang="en-US" b="1" dirty="0"/>
              <a:t>Archive/Batched/Streaming: </a:t>
            </a:r>
            <a:r>
              <a:rPr lang="en-US" dirty="0"/>
              <a:t>Streaming is incremental 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p>
          <a:p>
            <a:pPr marL="914400" lvl="1" indent="-514350">
              <a:spcBef>
                <a:spcPts val="200"/>
              </a:spcBef>
              <a:buFont typeface="Arial" panose="020B0604020202020204" pitchFamily="34" charset="0"/>
              <a:buChar char="•"/>
            </a:pPr>
            <a:r>
              <a:rPr lang="en-US" dirty="0"/>
              <a:t>Streaming divided into categories overleaf</a:t>
            </a:r>
          </a:p>
        </p:txBody>
      </p:sp>
      <p:sp>
        <p:nvSpPr>
          <p:cNvPr id="2" name="Title 1"/>
          <p:cNvSpPr>
            <a:spLocks noGrp="1"/>
          </p:cNvSpPr>
          <p:nvPr>
            <p:ph type="title"/>
          </p:nvPr>
        </p:nvSpPr>
        <p:spPr/>
        <p:txBody>
          <a:bodyPr>
            <a:noAutofit/>
          </a:bodyPr>
          <a:lstStyle/>
          <a:p>
            <a:pPr algn="ctr"/>
            <a:r>
              <a:rPr lang="en-US" sz="3600" dirty="0">
                <a:solidFill>
                  <a:srgbClr val="C00000"/>
                </a:solidFill>
              </a:rPr>
              <a:t>Data Source and Style </a:t>
            </a:r>
            <a:r>
              <a:rPr lang="en-US" sz="3600" dirty="0">
                <a:solidFill>
                  <a:schemeClr val="tx1"/>
                </a:solidFill>
              </a:rPr>
              <a:t>Diamond View I</a:t>
            </a:r>
            <a:endParaRPr lang="en-US" sz="3600" b="1" dirty="0">
              <a:solidFill>
                <a:schemeClr val="tx1"/>
              </a:solidFill>
            </a:endParaRPr>
          </a:p>
        </p:txBody>
      </p:sp>
    </p:spTree>
    <p:extLst>
      <p:ext uri="{BB962C8B-B14F-4D97-AF65-F5344CB8AC3E}">
        <p14:creationId xmlns:p14="http://schemas.microsoft.com/office/powerpoint/2010/main" val="369982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200" b="1" dirty="0">
                <a:solidFill>
                  <a:srgbClr val="C00000"/>
                </a:solidFill>
              </a:rPr>
              <a:t>Simulations</a:t>
            </a:r>
            <a:r>
              <a:rPr lang="en-US" sz="2200" dirty="0">
                <a:solidFill>
                  <a:srgbClr val="C00000"/>
                </a:solidFill>
              </a:rPr>
              <a:t> </a:t>
            </a:r>
            <a:r>
              <a:rPr lang="en-US" sz="2200" dirty="0"/>
              <a:t>can also be considered as </a:t>
            </a:r>
            <a:r>
              <a:rPr lang="en-US" sz="2200" b="1" dirty="0">
                <a:solidFill>
                  <a:srgbClr val="C00000"/>
                </a:solidFill>
              </a:rPr>
              <a:t>Data</a:t>
            </a:r>
            <a:r>
              <a:rPr lang="en-US" sz="2200" dirty="0"/>
              <a:t> plus </a:t>
            </a:r>
            <a:r>
              <a:rPr lang="en-US" sz="2200" b="1" dirty="0">
                <a:solidFill>
                  <a:srgbClr val="C00000"/>
                </a:solidFill>
              </a:rPr>
              <a:t>Model</a:t>
            </a:r>
          </a:p>
          <a:p>
            <a:pPr lvl="1"/>
            <a:r>
              <a:rPr lang="en-US" sz="2200" b="1" dirty="0">
                <a:solidFill>
                  <a:srgbClr val="C00000"/>
                </a:solidFill>
              </a:rPr>
              <a:t>Model</a:t>
            </a:r>
            <a:r>
              <a:rPr lang="en-US" sz="2200" dirty="0"/>
              <a:t> can be formulation with particle dynamics or partial differential equations defined by parameters such as particle positions and discretized velocity, pressure, density values</a:t>
            </a:r>
          </a:p>
          <a:p>
            <a:pPr lvl="1"/>
            <a:r>
              <a:rPr lang="en-US" sz="2200" b="1" dirty="0">
                <a:solidFill>
                  <a:srgbClr val="C00000"/>
                </a:solidFill>
              </a:rPr>
              <a:t>Data</a:t>
            </a:r>
            <a:r>
              <a:rPr lang="en-US" sz="2200" dirty="0"/>
              <a:t> could be small when just boundary conditions </a:t>
            </a:r>
          </a:p>
          <a:p>
            <a:pPr lvl="1"/>
            <a:r>
              <a:rPr lang="en-US" sz="2200" b="1" dirty="0">
                <a:solidFill>
                  <a:srgbClr val="C00000"/>
                </a:solidFill>
              </a:rPr>
              <a:t>Data</a:t>
            </a:r>
            <a:r>
              <a:rPr lang="en-US" sz="2200" dirty="0"/>
              <a:t> large with data assimilation (weather forecasting) or when data visualizations are produced by simulation</a:t>
            </a:r>
          </a:p>
          <a:p>
            <a:r>
              <a:rPr lang="en-US" sz="2200" b="1" dirty="0">
                <a:solidFill>
                  <a:srgbClr val="C00000"/>
                </a:solidFill>
              </a:rPr>
              <a:t>Big Data  </a:t>
            </a:r>
            <a:r>
              <a:rPr lang="en-US" sz="2200" dirty="0"/>
              <a:t>implies Data is large but Model varies in size</a:t>
            </a:r>
          </a:p>
          <a:p>
            <a:pPr lvl="1"/>
            <a:r>
              <a:rPr lang="en-US" sz="2200" dirty="0"/>
              <a:t>e.g. </a:t>
            </a:r>
            <a:r>
              <a:rPr lang="en-US" sz="2200" b="1" dirty="0"/>
              <a:t>LDA</a:t>
            </a:r>
            <a:r>
              <a:rPr lang="en-US" sz="2200" dirty="0"/>
              <a:t> with many topics or </a:t>
            </a:r>
            <a:r>
              <a:rPr lang="en-US" sz="2200" b="1" dirty="0"/>
              <a:t>deep learning </a:t>
            </a:r>
            <a:r>
              <a:rPr lang="en-US" sz="2200" dirty="0"/>
              <a:t>has a large model</a:t>
            </a:r>
          </a:p>
          <a:p>
            <a:pPr lvl="1"/>
            <a:r>
              <a:rPr lang="en-US" sz="2200" b="1" dirty="0"/>
              <a:t>Clustering</a:t>
            </a:r>
            <a:r>
              <a:rPr lang="en-US" sz="2200" dirty="0"/>
              <a:t> or </a:t>
            </a:r>
            <a:r>
              <a:rPr lang="en-US" sz="2200" b="1" dirty="0"/>
              <a:t>Dimension reduction </a:t>
            </a:r>
            <a:r>
              <a:rPr lang="en-US" sz="2200" dirty="0"/>
              <a:t>can be quite small in model size</a:t>
            </a:r>
          </a:p>
          <a:p>
            <a:r>
              <a:rPr lang="en-US" sz="2200" b="1" dirty="0">
                <a:solidFill>
                  <a:srgbClr val="C00000"/>
                </a:solidFill>
              </a:rPr>
              <a:t>Data</a:t>
            </a:r>
            <a:r>
              <a:rPr lang="en-US" sz="2200" dirty="0"/>
              <a:t> often static between iterations (unless streaming); </a:t>
            </a:r>
            <a:r>
              <a:rPr lang="en-US" sz="2200" b="1" dirty="0">
                <a:solidFill>
                  <a:srgbClr val="C00000"/>
                </a:solidFill>
              </a:rPr>
              <a:t>Model parameters</a:t>
            </a:r>
            <a:r>
              <a:rPr lang="en-US" sz="2200" dirty="0"/>
              <a:t> vary between iterations</a:t>
            </a:r>
          </a:p>
          <a:p>
            <a:r>
              <a:rPr lang="en-US" sz="2200" b="1" dirty="0">
                <a:solidFill>
                  <a:srgbClr val="C00000"/>
                </a:solidFill>
              </a:rPr>
              <a:t>Data</a:t>
            </a:r>
            <a:r>
              <a:rPr lang="en-US" sz="2200" dirty="0"/>
              <a:t> and </a:t>
            </a:r>
            <a:r>
              <a:rPr lang="en-US" sz="2200" b="1" dirty="0">
                <a:solidFill>
                  <a:srgbClr val="C00000"/>
                </a:solidFill>
              </a:rPr>
              <a:t>Model Parameters </a:t>
            </a:r>
            <a:r>
              <a:rPr lang="en-US" sz="2200" dirty="0"/>
              <a:t>are often </a:t>
            </a:r>
            <a:r>
              <a:rPr lang="en-US" sz="2200" b="1" dirty="0"/>
              <a:t>confused </a:t>
            </a:r>
            <a:r>
              <a:rPr lang="en-US" sz="2200" dirty="0"/>
              <a:t>in papers as term data used to describe the parameters of models.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82667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067800" cy="5173212"/>
          </a:xfrm>
        </p:spPr>
        <p:txBody>
          <a:bodyPr>
            <a:noAutofit/>
          </a:bodyPr>
          <a:lstStyle/>
          <a:p>
            <a:pPr marL="285750">
              <a:buFont typeface="Arial" panose="020B0604020202020204" pitchFamily="34" charset="0"/>
              <a:buChar char="•"/>
            </a:pPr>
            <a:r>
              <a:rPr lang="en-US" sz="1800" b="1" dirty="0"/>
              <a:t>Streaming divided into 5 categories depending on event size and synchronization  and integration</a:t>
            </a:r>
          </a:p>
          <a:p>
            <a:pPr marL="685800" lvl="1">
              <a:buFont typeface="Arial" panose="020B0604020202020204" pitchFamily="34" charset="0"/>
              <a:buChar char="•"/>
            </a:pPr>
            <a:r>
              <a:rPr lang="en-US" sz="1600" dirty="0"/>
              <a:t>Set of independent events where precise time sequencing unimportant.</a:t>
            </a:r>
          </a:p>
          <a:p>
            <a:pPr marL="685800" lvl="1">
              <a:buFont typeface="Arial" panose="020B0604020202020204" pitchFamily="34" charset="0"/>
              <a:buChar char="•"/>
            </a:pPr>
            <a:r>
              <a:rPr lang="en-US" sz="1600" dirty="0"/>
              <a:t>Time series of connected small events where time ordering important.</a:t>
            </a:r>
          </a:p>
          <a:p>
            <a:pPr marL="685800" lvl="1">
              <a:buFont typeface="Arial" panose="020B0604020202020204" pitchFamily="34" charset="0"/>
              <a:buChar char="•"/>
            </a:pPr>
            <a:r>
              <a:rPr lang="en-US" sz="1600" dirty="0"/>
              <a:t>Set of independent large events where each event needs parallel processing with time sequencing not critical </a:t>
            </a:r>
          </a:p>
          <a:p>
            <a:pPr marL="685800" lvl="1">
              <a:buFont typeface="Arial" panose="020B0604020202020204" pitchFamily="34" charset="0"/>
              <a:buChar char="•"/>
            </a:pPr>
            <a:r>
              <a:rPr lang="en-US" sz="1600" dirty="0"/>
              <a:t>Set of connected large events where each event needs parallel processing with time sequencing critical. </a:t>
            </a:r>
          </a:p>
          <a:p>
            <a:pPr marL="685800" lvl="1">
              <a:buFont typeface="Arial" panose="020B0604020202020204" pitchFamily="34" charset="0"/>
              <a:buChar char="•"/>
            </a:pPr>
            <a:r>
              <a:rPr lang="en-US" sz="1600" dirty="0"/>
              <a:t>Stream of connected small or large events to be integrated in a complex way.</a:t>
            </a:r>
            <a:endParaRPr lang="en-US" b="1" dirty="0"/>
          </a:p>
          <a:p>
            <a:pPr marL="514350" indent="-514350">
              <a:spcBef>
                <a:spcPts val="200"/>
              </a:spcBef>
              <a:buFont typeface="+mj-lt"/>
              <a:buAutoNum type="romanLcPeriod" startAt="6"/>
            </a:pPr>
            <a:r>
              <a:rPr lang="en-US" sz="1800" b="1" dirty="0"/>
              <a:t>Shared/Dedicated/Transient/Permanent: </a:t>
            </a:r>
            <a:r>
              <a:rPr lang="en-US" sz="1800" dirty="0"/>
              <a:t>qualitative property of data; Other characteristics are needed for permanent auxiliary/comparison datasets and these could be interdisciplinary, implying nontrivial data movement/replication</a:t>
            </a:r>
          </a:p>
          <a:p>
            <a:pPr marL="514350" indent="-514350">
              <a:spcBef>
                <a:spcPts val="200"/>
              </a:spcBef>
              <a:buFont typeface="+mj-lt"/>
              <a:buAutoNum type="romanLcPeriod" startAt="6"/>
            </a:pPr>
            <a:r>
              <a:rPr lang="en-US" sz="1800" b="1" dirty="0"/>
              <a:t>Metadata/Provenance: </a:t>
            </a:r>
            <a:r>
              <a:rPr lang="en-US" sz="1800" dirty="0"/>
              <a:t>Clear qualitative property but not for kernels as important aspect of data collection process</a:t>
            </a:r>
          </a:p>
          <a:p>
            <a:pPr marL="514350" indent="-514350">
              <a:spcBef>
                <a:spcPts val="200"/>
              </a:spcBef>
              <a:buFont typeface="+mj-lt"/>
              <a:buAutoNum type="romanLcPeriod" startAt="6"/>
            </a:pPr>
            <a:r>
              <a:rPr lang="en-US" sz="1800" b="1" dirty="0"/>
              <a:t>Internet of Things: </a:t>
            </a:r>
            <a:r>
              <a:rPr lang="en-US" sz="1800" dirty="0"/>
              <a:t>24 to 50 Billion devices on Internet by 2020</a:t>
            </a:r>
          </a:p>
          <a:p>
            <a:pPr marL="514350" indent="-514350">
              <a:spcBef>
                <a:spcPts val="200"/>
              </a:spcBef>
              <a:buFont typeface="+mj-lt"/>
              <a:buAutoNum type="romanLcPeriod" startAt="6"/>
            </a:pPr>
            <a:r>
              <a:rPr lang="en-US" sz="1800" b="1" dirty="0"/>
              <a:t>HPC simulations: </a:t>
            </a:r>
            <a:r>
              <a:rPr lang="en-US" sz="1800" dirty="0"/>
              <a:t>generate major (visualization) output that often needs to be mined </a:t>
            </a:r>
          </a:p>
          <a:p>
            <a:pPr marL="514350" indent="-514350">
              <a:spcBef>
                <a:spcPts val="200"/>
              </a:spcBef>
              <a:buFont typeface="+mj-lt"/>
              <a:buAutoNum type="romanLcPeriod" startAt="6"/>
            </a:pPr>
            <a:r>
              <a:rPr lang="en-US" sz="1800" dirty="0"/>
              <a:t>Using </a:t>
            </a:r>
            <a:r>
              <a:rPr lang="en-US" sz="1800" b="1" dirty="0"/>
              <a:t>GIS:</a:t>
            </a:r>
            <a:r>
              <a:rPr lang="en-US" sz="1800" dirty="0"/>
              <a:t> Geographical Information Systems provide attractive access to geospatial data</a:t>
            </a:r>
            <a:br>
              <a:rPr lang="en-US" dirty="0"/>
            </a:br>
            <a:endParaRPr lang="en-US" dirty="0"/>
          </a:p>
        </p:txBody>
      </p:sp>
      <p:sp>
        <p:nvSpPr>
          <p:cNvPr id="2" name="Title 1"/>
          <p:cNvSpPr>
            <a:spLocks noGrp="1"/>
          </p:cNvSpPr>
          <p:nvPr>
            <p:ph type="title"/>
          </p:nvPr>
        </p:nvSpPr>
        <p:spPr/>
        <p:txBody>
          <a:bodyPr>
            <a:noAutofit/>
          </a:bodyPr>
          <a:lstStyle/>
          <a:p>
            <a:pPr algn="ctr"/>
            <a:r>
              <a:rPr lang="en-US" sz="3600" dirty="0"/>
              <a:t>Data Source and Style </a:t>
            </a:r>
            <a:r>
              <a:rPr lang="en-US" sz="3600" dirty="0">
                <a:solidFill>
                  <a:schemeClr val="tx1"/>
                </a:solidFill>
              </a:rPr>
              <a:t>Diamond View II </a:t>
            </a:r>
          </a:p>
        </p:txBody>
      </p:sp>
    </p:spTree>
    <p:extLst>
      <p:ext uri="{BB962C8B-B14F-4D97-AF65-F5344CB8AC3E}">
        <p14:creationId xmlns:p14="http://schemas.microsoft.com/office/powerpoint/2010/main" val="3934573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Data Source and Style View</a:t>
            </a:r>
            <a:endParaRPr lang="en-US" sz="3600" b="1" dirty="0"/>
          </a:p>
        </p:txBody>
      </p:sp>
      <p:sp>
        <p:nvSpPr>
          <p:cNvPr id="6" name="Text Placeholder 5"/>
          <p:cNvSpPr>
            <a:spLocks noGrp="1"/>
          </p:cNvSpPr>
          <p:nvPr>
            <p:ph type="body" idx="1"/>
          </p:nvPr>
        </p:nvSpPr>
        <p:spPr>
          <a:xfrm>
            <a:off x="762000" y="3245643"/>
            <a:ext cx="7886700" cy="1500187"/>
          </a:xfrm>
        </p:spPr>
        <p:txBody>
          <a:bodyPr/>
          <a:lstStyle/>
          <a:p>
            <a:r>
              <a:rPr lang="en-US" b="1" dirty="0"/>
              <a:t>10 Bob Marcus Data Processing Use Cases</a:t>
            </a:r>
            <a:endParaRPr lang="en-US" dirty="0"/>
          </a:p>
        </p:txBody>
      </p:sp>
      <p:sp>
        <p:nvSpPr>
          <p:cNvPr id="3" name="Slide Number Placeholder 2"/>
          <p:cNvSpPr>
            <a:spLocks noGrp="1"/>
          </p:cNvSpPr>
          <p:nvPr>
            <p:ph type="sldNum" sz="quarter" idx="4294967295"/>
          </p:nvPr>
        </p:nvSpPr>
        <p:spPr>
          <a:xfrm>
            <a:off x="8488363" y="6329363"/>
            <a:ext cx="655637" cy="2952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83514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48126"/>
            <a:ext cx="9144000" cy="482671"/>
          </a:xfrm>
        </p:spPr>
        <p:txBody>
          <a:bodyPr>
            <a:normAutofit fontScale="90000"/>
          </a:bodyPr>
          <a:lstStyle/>
          <a:p>
            <a:r>
              <a:rPr lang="en-US" b="1" dirty="0"/>
              <a:t>10 Bob Marcus Data Processing Use Cases</a:t>
            </a:r>
          </a:p>
        </p:txBody>
      </p:sp>
      <p:sp>
        <p:nvSpPr>
          <p:cNvPr id="3" name="Content Placeholder 2"/>
          <p:cNvSpPr>
            <a:spLocks noGrp="1"/>
          </p:cNvSpPr>
          <p:nvPr>
            <p:ph idx="1"/>
          </p:nvPr>
        </p:nvSpPr>
        <p:spPr>
          <a:xfrm>
            <a:off x="0" y="434545"/>
            <a:ext cx="9144000" cy="6235700"/>
          </a:xfrm>
        </p:spPr>
        <p:txBody>
          <a:bodyPr>
            <a:noAutofit/>
          </a:bodyPr>
          <a:lstStyle/>
          <a:p>
            <a:pPr marL="0" indent="-91440">
              <a:spcBef>
                <a:spcPts val="0"/>
              </a:spcBef>
              <a:buFont typeface="+mj-lt"/>
              <a:buAutoNum type="arabicParenR"/>
            </a:pPr>
            <a:r>
              <a:rPr lang="en-US" sz="1800" dirty="0"/>
              <a:t> Multiple users performing interactive queries and updates on a database with basic availability and eventual consistency (BASE = (Basically Available, Soft state, Eventual consistency) as opposed to ACID = (Atomicity, Consistency, Isolation, Durability) )</a:t>
            </a:r>
          </a:p>
          <a:p>
            <a:pPr marL="0" indent="-91440">
              <a:spcBef>
                <a:spcPts val="0"/>
              </a:spcBef>
              <a:buFont typeface="+mj-lt"/>
              <a:buAutoNum type="arabicParenR"/>
            </a:pPr>
            <a:r>
              <a:rPr lang="en-US" sz="1800" dirty="0"/>
              <a:t> Perform real time analytics on data source streams and notify users when specified events occur</a:t>
            </a:r>
          </a:p>
          <a:p>
            <a:pPr marL="0" indent="-91440">
              <a:spcBef>
                <a:spcPts val="0"/>
              </a:spcBef>
              <a:buFont typeface="+mj-lt"/>
              <a:buAutoNum type="arabicParenR"/>
            </a:pPr>
            <a:r>
              <a:rPr lang="en-US" sz="1800" dirty="0"/>
              <a:t> Move data from external data sources into a highly horizontally scalable data store, transform it using highly horizontally scalable processing (e.g. Map-Reduce), and return it to the horizontally scalable data store (ELT Extract Load Transform)</a:t>
            </a:r>
          </a:p>
          <a:p>
            <a:pPr marL="0" indent="-91440">
              <a:spcBef>
                <a:spcPts val="0"/>
              </a:spcBef>
              <a:buFont typeface="+mj-lt"/>
              <a:buAutoNum type="arabicParenR"/>
            </a:pPr>
            <a:r>
              <a:rPr lang="en-US" sz="1800" dirty="0"/>
              <a:t> Perform batch analytics on the data in a highly horizontally scalable data store using highly horizontally scalable processing (</a:t>
            </a:r>
            <a:r>
              <a:rPr lang="en-US" sz="1800" dirty="0" err="1"/>
              <a:t>e.g</a:t>
            </a:r>
            <a:r>
              <a:rPr lang="en-US" sz="1800" dirty="0"/>
              <a:t> MapReduce) with a user-friendly interface (e.g. SQL like)</a:t>
            </a:r>
          </a:p>
          <a:p>
            <a:pPr marL="0" indent="-91440">
              <a:spcBef>
                <a:spcPts val="0"/>
              </a:spcBef>
              <a:buFont typeface="+mj-lt"/>
              <a:buAutoNum type="arabicParenR"/>
            </a:pPr>
            <a:r>
              <a:rPr lang="en-US" sz="1800" dirty="0"/>
              <a:t> Perform interactive analytics on data in analytics-optimized database</a:t>
            </a:r>
          </a:p>
          <a:p>
            <a:pPr marL="0" indent="-91440">
              <a:spcBef>
                <a:spcPts val="0"/>
              </a:spcBef>
              <a:buFont typeface="+mj-lt"/>
              <a:buAutoNum type="arabicParenR"/>
            </a:pPr>
            <a:r>
              <a:rPr lang="en-US" sz="1800" dirty="0"/>
              <a:t> Visualize data extracted from horizontally scalable Big Data store</a:t>
            </a:r>
          </a:p>
          <a:p>
            <a:pPr marL="0" indent="-91440">
              <a:spcBef>
                <a:spcPts val="0"/>
              </a:spcBef>
              <a:buFont typeface="+mj-lt"/>
              <a:buAutoNum type="arabicParenR"/>
            </a:pPr>
            <a:r>
              <a:rPr lang="en-US" sz="1800" dirty="0"/>
              <a:t> Move data from a highly horizontally scalable data store into a traditional Enterprise Data Warehouse (EDW)</a:t>
            </a:r>
          </a:p>
          <a:p>
            <a:pPr marL="0" indent="-91440">
              <a:spcBef>
                <a:spcPts val="0"/>
              </a:spcBef>
              <a:buFont typeface="+mj-lt"/>
              <a:buAutoNum type="arabicParenR"/>
            </a:pPr>
            <a:r>
              <a:rPr lang="en-US" sz="1800" dirty="0"/>
              <a:t> Extract, process, and move data from data stores to archives</a:t>
            </a:r>
          </a:p>
          <a:p>
            <a:pPr marL="0" indent="-91440">
              <a:spcBef>
                <a:spcPts val="0"/>
              </a:spcBef>
              <a:buFont typeface="+mj-lt"/>
              <a:buAutoNum type="arabicParenR"/>
            </a:pPr>
            <a:r>
              <a:rPr lang="en-US" sz="1800" dirty="0"/>
              <a:t> Combine data from Cloud databases and on premise data stores for analytics, data mining, and/or machine learning</a:t>
            </a:r>
          </a:p>
          <a:p>
            <a:pPr marL="0" indent="-91440">
              <a:spcBef>
                <a:spcPts val="0"/>
              </a:spcBef>
              <a:buFont typeface="+mj-lt"/>
              <a:buAutoNum type="arabicParenR"/>
            </a:pPr>
            <a:r>
              <a:rPr lang="en-US" sz="1800" dirty="0"/>
              <a:t> Orchestrate multiple sequential and parallel data transformations and/or analytic processing using a workflow manager</a:t>
            </a:r>
          </a:p>
        </p:txBody>
      </p:sp>
      <p:sp>
        <p:nvSpPr>
          <p:cNvPr id="4" name="Content Placeholder 2"/>
          <p:cNvSpPr txBox="1">
            <a:spLocks/>
          </p:cNvSpPr>
          <p:nvPr/>
        </p:nvSpPr>
        <p:spPr>
          <a:xfrm>
            <a:off x="2875311" y="1930257"/>
            <a:ext cx="9316689" cy="61850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arenR"/>
            </a:pPr>
            <a:endParaRPr lang="en-US" dirty="0"/>
          </a:p>
        </p:txBody>
      </p:sp>
      <p:sp>
        <p:nvSpPr>
          <p:cNvPr id="5" name="Title 1"/>
          <p:cNvSpPr txBox="1">
            <a:spLocks/>
          </p:cNvSpPr>
          <p:nvPr/>
        </p:nvSpPr>
        <p:spPr>
          <a:xfrm>
            <a:off x="2875312" y="1257300"/>
            <a:ext cx="9316689" cy="8181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p>
        </p:txBody>
      </p:sp>
    </p:spTree>
    <p:extLst>
      <p:ext uri="{BB962C8B-B14F-4D97-AF65-F5344CB8AC3E}">
        <p14:creationId xmlns:p14="http://schemas.microsoft.com/office/powerpoint/2010/main" val="4091858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62"/>
            <a:ext cx="9126166" cy="762000"/>
          </a:xfrm>
        </p:spPr>
        <p:txBody>
          <a:bodyPr>
            <a:noAutofit/>
          </a:bodyPr>
          <a:lstStyle/>
          <a:p>
            <a:r>
              <a:rPr lang="en-US" sz="2800" b="1" dirty="0"/>
              <a:t>1. Multiple users performing interactive queries and updates on a database with basic availability and eventual consistency</a:t>
            </a:r>
          </a:p>
        </p:txBody>
      </p:sp>
      <p:grpSp>
        <p:nvGrpSpPr>
          <p:cNvPr id="15" name="Group 14"/>
          <p:cNvGrpSpPr/>
          <p:nvPr/>
        </p:nvGrpSpPr>
        <p:grpSpPr>
          <a:xfrm>
            <a:off x="1492468" y="2591816"/>
            <a:ext cx="5633545" cy="2272751"/>
            <a:chOff x="1492468" y="2902114"/>
            <a:chExt cx="5633545" cy="2272751"/>
          </a:xfrm>
        </p:grpSpPr>
        <p:sp>
          <p:nvSpPr>
            <p:cNvPr id="7" name="Rounded Rectangle 6"/>
            <p:cNvSpPr/>
            <p:nvPr/>
          </p:nvSpPr>
          <p:spPr>
            <a:xfrm>
              <a:off x="1492468" y="290211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Generate</a:t>
              </a:r>
              <a:r>
                <a:rPr lang="en-US" dirty="0"/>
                <a:t> a SQL Query</a:t>
              </a:r>
            </a:p>
          </p:txBody>
        </p:sp>
        <p:sp>
          <p:nvSpPr>
            <p:cNvPr id="8" name="Rounded Rectangle 7"/>
            <p:cNvSpPr/>
            <p:nvPr/>
          </p:nvSpPr>
          <p:spPr>
            <a:xfrm>
              <a:off x="1492468" y="379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Calibri" panose="020F0502020204030204" pitchFamily="34" charset="0"/>
                  <a:cs typeface="Calibri" panose="020F0502020204030204" pitchFamily="34" charset="0"/>
                </a:rPr>
                <a:t>Process SQL Query (RDBMS Engine, Hive, Hadoop, Drill)</a:t>
              </a:r>
            </a:p>
          </p:txBody>
        </p:sp>
        <p:sp>
          <p:nvSpPr>
            <p:cNvPr id="9" name="Rounded Rectangle 8"/>
            <p:cNvSpPr/>
            <p:nvPr/>
          </p:nvSpPr>
          <p:spPr>
            <a:xfrm>
              <a:off x="1492468" y="464934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Data Storage: RDBMS, HDFS, </a:t>
              </a:r>
              <a:r>
                <a:rPr lang="en-US" dirty="0" err="1">
                  <a:latin typeface="Calibri" panose="020F0502020204030204" pitchFamily="34" charset="0"/>
                  <a:cs typeface="Calibri" panose="020F0502020204030204" pitchFamily="34" charset="0"/>
                </a:rPr>
                <a:t>Hbase</a:t>
              </a:r>
              <a:r>
                <a:rPr lang="en-US" dirty="0">
                  <a:latin typeface="Calibri" panose="020F0502020204030204" pitchFamily="34" charset="0"/>
                  <a:cs typeface="Calibri" panose="020F0502020204030204" pitchFamily="34" charset="0"/>
                </a:rPr>
                <a:t> </a:t>
              </a:r>
            </a:p>
          </p:txBody>
        </p:sp>
      </p:grpSp>
      <p:sp>
        <p:nvSpPr>
          <p:cNvPr id="10" name="Oval 9"/>
          <p:cNvSpPr/>
          <p:nvPr/>
        </p:nvSpPr>
        <p:spPr>
          <a:xfrm>
            <a:off x="94594" y="5596516"/>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Data, Streaming, Batch ...</a:t>
            </a:r>
          </a:p>
        </p:txBody>
      </p:sp>
      <p:cxnSp>
        <p:nvCxnSpPr>
          <p:cNvPr id="12" name="Straight Arrow Connector 11"/>
          <p:cNvCxnSpPr/>
          <p:nvPr/>
        </p:nvCxnSpPr>
        <p:spPr>
          <a:xfrm flipV="1">
            <a:off x="2995448" y="4986916"/>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615558" y="503946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572000" y="504746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473175" y="1447800"/>
            <a:ext cx="5613078" cy="869846"/>
            <a:chOff x="1609805" y="1758098"/>
            <a:chExt cx="5613078" cy="86984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 name="TextBox 2"/>
          <p:cNvSpPr txBox="1"/>
          <p:nvPr/>
        </p:nvSpPr>
        <p:spPr>
          <a:xfrm>
            <a:off x="5638800" y="5038119"/>
            <a:ext cx="3331779" cy="646331"/>
          </a:xfrm>
          <a:prstGeom prst="rect">
            <a:avLst/>
          </a:prstGeom>
          <a:noFill/>
        </p:spPr>
        <p:txBody>
          <a:bodyPr wrap="square" rtlCol="0">
            <a:spAutoFit/>
          </a:bodyPr>
          <a:lstStyle/>
          <a:p>
            <a:r>
              <a:rPr lang="en-US" dirty="0"/>
              <a:t>Includes access to traditional ACID database</a:t>
            </a:r>
          </a:p>
        </p:txBody>
      </p:sp>
    </p:spTree>
    <p:extLst>
      <p:ext uri="{BB962C8B-B14F-4D97-AF65-F5344CB8AC3E}">
        <p14:creationId xmlns:p14="http://schemas.microsoft.com/office/powerpoint/2010/main" val="899562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210"/>
            <a:ext cx="9126166" cy="762000"/>
          </a:xfrm>
        </p:spPr>
        <p:txBody>
          <a:bodyPr>
            <a:normAutofit fontScale="90000"/>
          </a:bodyPr>
          <a:lstStyle/>
          <a:p>
            <a:r>
              <a:rPr lang="en-US" b="1" dirty="0"/>
              <a:t>Typical Big Data Pattern 2. Perform real time analytics on data source streams and notify users when specified events occur</a:t>
            </a:r>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9" name="Group 28"/>
          <p:cNvGrpSpPr/>
          <p:nvPr/>
        </p:nvGrpSpPr>
        <p:grpSpPr>
          <a:xfrm>
            <a:off x="36897" y="1447800"/>
            <a:ext cx="8776134" cy="4650911"/>
            <a:chOff x="367866" y="1945789"/>
            <a:chExt cx="8776134" cy="4650911"/>
          </a:xfrm>
        </p:grpSpPr>
        <p:sp>
          <p:nvSpPr>
            <p:cNvPr id="5" name="TextBox 4"/>
            <p:cNvSpPr txBox="1"/>
            <p:nvPr/>
          </p:nvSpPr>
          <p:spPr>
            <a:xfrm>
              <a:off x="2857189" y="6196590"/>
              <a:ext cx="464067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rPr>
                <a:t>Storm (Heron), Kafka, Hbase, Zookeeper</a:t>
              </a:r>
            </a:p>
          </p:txBody>
        </p:sp>
        <p:grpSp>
          <p:nvGrpSpPr>
            <p:cNvPr id="6" name="Group 5"/>
            <p:cNvGrpSpPr/>
            <p:nvPr/>
          </p:nvGrpSpPr>
          <p:grpSpPr>
            <a:xfrm>
              <a:off x="367866" y="1945789"/>
              <a:ext cx="8776134" cy="4028173"/>
              <a:chOff x="457198" y="1223370"/>
              <a:chExt cx="8776134" cy="4028173"/>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10" name="Rounded Rectangle 9"/>
              <p:cNvSpPr/>
              <p:nvPr/>
            </p:nvSpPr>
            <p:spPr>
              <a:xfrm>
                <a:off x="3804744"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Posted Data</a:t>
                </a:r>
              </a:p>
            </p:txBody>
          </p:sp>
          <p:sp>
            <p:nvSpPr>
              <p:cNvPr id="11" name="Rounded Rectangle 10"/>
              <p:cNvSpPr/>
              <p:nvPr/>
            </p:nvSpPr>
            <p:spPr>
              <a:xfrm>
                <a:off x="6574220"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709" y="1223370"/>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0515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Repository</a:t>
                </a:r>
                <a:endParaRPr kumimoji="0" lang="en-US" sz="1800" b="0" i="0" u="none" strike="noStrike" kern="0" cap="none" spc="0" normalizeH="0" baseline="0" noProof="0" dirty="0">
                  <a:ln>
                    <a:noFill/>
                  </a:ln>
                  <a:solidFill>
                    <a:schemeClr val="bg1"/>
                  </a:solidFill>
                  <a:effectLst/>
                  <a:uLnTx/>
                  <a:uFillTx/>
                  <a:latin typeface="Calibri" panose="020F0502020204030204" pitchFamily="34" charset="0"/>
                </a:endParaRP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Post Selected Events</a:t>
                </a:r>
              </a:p>
            </p:txBody>
          </p:sp>
          <p:sp>
            <p:nvSpPr>
              <p:cNvPr id="27" name="TextBox 26"/>
              <p:cNvSpPr txBox="1"/>
              <p:nvPr/>
            </p:nvSpPr>
            <p:spPr>
              <a:xfrm>
                <a:off x="3346226" y="2649519"/>
                <a:ext cx="162305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Fetch streamed Data</a:t>
                </a:r>
              </a:p>
            </p:txBody>
          </p:sp>
        </p:grpSp>
      </p:grpSp>
    </p:spTree>
    <p:extLst>
      <p:ext uri="{BB962C8B-B14F-4D97-AF65-F5344CB8AC3E}">
        <p14:creationId xmlns:p14="http://schemas.microsoft.com/office/powerpoint/2010/main" val="2904119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927"/>
            <a:ext cx="9126166" cy="762000"/>
          </a:xfrm>
        </p:spPr>
        <p:txBody>
          <a:bodyPr>
            <a:noAutofit/>
          </a:bodyPr>
          <a:lstStyle/>
          <a:p>
            <a:r>
              <a:rPr lang="en-US" sz="2200" b="1" dirty="0"/>
              <a:t>3. Move data from external data sources into a highly horizontally scalable data store, transform it using highly horizontally scalable processing (e.g. Map-Reduce), and return it to the horizontally scalable data store (ELT)</a:t>
            </a:r>
            <a:br>
              <a:rPr lang="en-US" sz="2200" b="1" dirty="0"/>
            </a:br>
            <a:endParaRPr lang="en-US" sz="2200" b="1" dirty="0"/>
          </a:p>
        </p:txBody>
      </p:sp>
      <p:sp>
        <p:nvSpPr>
          <p:cNvPr id="3" name="TextBox 2"/>
          <p:cNvSpPr txBox="1"/>
          <p:nvPr/>
        </p:nvSpPr>
        <p:spPr>
          <a:xfrm>
            <a:off x="76529" y="5622388"/>
            <a:ext cx="4419543" cy="369332"/>
          </a:xfrm>
          <a:prstGeom prst="rect">
            <a:avLst/>
          </a:prstGeom>
          <a:noFill/>
        </p:spPr>
        <p:txBody>
          <a:bodyPr wrap="none" rtlCol="0">
            <a:spAutoFit/>
          </a:bodyPr>
          <a:lstStyle/>
          <a:p>
            <a:r>
              <a:rPr lang="en-US" dirty="0"/>
              <a:t>http://www.dzone.com/articles/hadoop-t-etl</a:t>
            </a:r>
          </a:p>
        </p:txBody>
      </p:sp>
      <p:sp>
        <p:nvSpPr>
          <p:cNvPr id="5" name="TextBox 4"/>
          <p:cNvSpPr txBox="1"/>
          <p:nvPr/>
        </p:nvSpPr>
        <p:spPr>
          <a:xfrm>
            <a:off x="4710563" y="5163575"/>
            <a:ext cx="3014351" cy="369332"/>
          </a:xfrm>
          <a:prstGeom prst="rect">
            <a:avLst/>
          </a:prstGeom>
          <a:noFill/>
        </p:spPr>
        <p:txBody>
          <a:bodyPr wrap="none" rtlCol="0">
            <a:spAutoFit/>
          </a:bodyPr>
          <a:lstStyle/>
          <a:p>
            <a:r>
              <a:rPr lang="en-US" dirty="0"/>
              <a:t>ETL is Extract Load Transform </a:t>
            </a:r>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420414" y="362068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Streaming Data</a:t>
              </a:r>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OLTP Database</a:t>
              </a:r>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Web Services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2838431" y="144780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Transform with Hadoop, Spark, </a:t>
            </a:r>
            <a:r>
              <a:rPr lang="en-US" dirty="0" err="1">
                <a:latin typeface="Calibri" panose="020F0502020204030204" pitchFamily="34" charset="0"/>
                <a:cs typeface="Calibri" panose="020F0502020204030204" pitchFamily="34" charset="0"/>
              </a:rPr>
              <a:t>Giraph</a:t>
            </a:r>
            <a:r>
              <a:rPr lang="en-US" dirty="0">
                <a:latin typeface="Calibri" panose="020F0502020204030204" pitchFamily="34" charset="0"/>
                <a:cs typeface="Calibri" panose="020F0502020204030204" pitchFamily="34" charset="0"/>
              </a:rPr>
              <a:t>…</a:t>
            </a:r>
          </a:p>
        </p:txBody>
      </p:sp>
      <p:sp>
        <p:nvSpPr>
          <p:cNvPr id="12" name="Rounded Rectangle 11"/>
          <p:cNvSpPr/>
          <p:nvPr/>
        </p:nvSpPr>
        <p:spPr>
          <a:xfrm>
            <a:off x="2838432" y="286099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Storage: HDFS, </a:t>
            </a:r>
            <a:r>
              <a:rPr lang="en-US" dirty="0" err="1"/>
              <a:t>Hbase</a:t>
            </a:r>
            <a:r>
              <a:rPr lang="en-US" dirty="0"/>
              <a:t> </a:t>
            </a:r>
          </a:p>
        </p:txBody>
      </p:sp>
      <p:grpSp>
        <p:nvGrpSpPr>
          <p:cNvPr id="14" name="Group 49"/>
          <p:cNvGrpSpPr>
            <a:grpSpLocks/>
          </p:cNvGrpSpPr>
          <p:nvPr/>
        </p:nvGrpSpPr>
        <p:grpSpPr bwMode="auto">
          <a:xfrm rot="16200000">
            <a:off x="5208014" y="3623061"/>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18" name="Up-Down Arrow 17"/>
          <p:cNvSpPr/>
          <p:nvPr/>
        </p:nvSpPr>
        <p:spPr>
          <a:xfrm>
            <a:off x="5444243" y="2052656"/>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154889" y="1820853"/>
            <a:ext cx="1714782" cy="1263650"/>
            <a:chOff x="474378" y="2116138"/>
            <a:chExt cx="1714782" cy="1263650"/>
          </a:xfrm>
        </p:grpSpPr>
        <p:grpSp>
          <p:nvGrpSpPr>
            <p:cNvPr id="19" name="Group 9"/>
            <p:cNvGrpSpPr>
              <a:grpSpLocks/>
            </p:cNvGrpSpPr>
            <p:nvPr/>
          </p:nvGrpSpPr>
          <p:grpSpPr bwMode="auto">
            <a:xfrm>
              <a:off x="474378" y="2116138"/>
              <a:ext cx="1714782" cy="1263650"/>
              <a:chOff x="2250" y="1818"/>
              <a:chExt cx="1049" cy="773"/>
            </a:xfrm>
          </p:grpSpPr>
          <p:sp>
            <p:nvSpPr>
              <p:cNvPr id="20" name="Freeform 10"/>
              <p:cNvSpPr>
                <a:spLocks/>
              </p:cNvSpPr>
              <p:nvPr/>
            </p:nvSpPr>
            <p:spPr bwMode="auto">
              <a:xfrm>
                <a:off x="2250"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sz="1600" dirty="0">
                  <a:solidFill>
                    <a:srgbClr val="0E2FAD"/>
                  </a:solidFill>
                  <a:latin typeface="Arial" panose="020B0604020202020204" pitchFamily="34" charset="0"/>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a:solidFill>
                    <a:srgbClr val="0E2FAD"/>
                  </a:solidFill>
                  <a:latin typeface="Arial" panose="020B0604020202020204" pitchFamily="34" charset="0"/>
                  <a:cs typeface="+mn-cs"/>
                </a:endParaRPr>
              </a:p>
            </p:txBody>
          </p:sp>
        </p:grpSp>
        <p:sp>
          <p:nvSpPr>
            <p:cNvPr id="22" name="TextBox 21"/>
            <p:cNvSpPr txBox="1"/>
            <p:nvPr/>
          </p:nvSpPr>
          <p:spPr>
            <a:xfrm rot="1248372">
              <a:off x="534512" y="2323857"/>
              <a:ext cx="1213725" cy="830997"/>
            </a:xfrm>
            <a:prstGeom prst="rect">
              <a:avLst/>
            </a:prstGeom>
            <a:solidFill>
              <a:srgbClr val="FFC000"/>
            </a:solidFill>
          </p:spPr>
          <p:txBody>
            <a:bodyPr wrap="square" rtlCol="0">
              <a:spAutoFit/>
            </a:bodyPr>
            <a:lstStyle/>
            <a:p>
              <a:r>
                <a:rPr lang="en-US" sz="1600" dirty="0">
                  <a:latin typeface="Calibri" panose="020F0502020204030204" pitchFamily="34" charset="0"/>
                  <a:cs typeface="Calibri" panose="020F0502020204030204" pitchFamily="34" charset="0"/>
                </a:rPr>
                <a:t>Enterprise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Data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Warehouse</a:t>
              </a:r>
            </a:p>
          </p:txBody>
        </p:sp>
      </p:grpSp>
      <p:sp>
        <p:nvSpPr>
          <p:cNvPr id="24" name="Left Arrow 23"/>
          <p:cNvSpPr/>
          <p:nvPr/>
        </p:nvSpPr>
        <p:spPr>
          <a:xfrm>
            <a:off x="1860023" y="222124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9405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295"/>
            <a:ext cx="9067800" cy="1143000"/>
          </a:xfrm>
        </p:spPr>
        <p:txBody>
          <a:bodyPr>
            <a:noAutofit/>
          </a:bodyPr>
          <a:lstStyle/>
          <a:p>
            <a:r>
              <a:rPr lang="en-US" sz="2000" b="1" dirty="0"/>
              <a:t>4. Perform batch analytics on the data in a highly horizontally scalable data store using highly horizontally scalable processing (</a:t>
            </a:r>
            <a:r>
              <a:rPr lang="en-US" sz="2000" b="1" dirty="0" err="1"/>
              <a:t>e.g</a:t>
            </a:r>
            <a:r>
              <a:rPr lang="en-US" sz="2000" b="1" dirty="0"/>
              <a:t> MapReduce) with a user-friendly interface (e.g. SQL like)</a:t>
            </a:r>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10"/>
          <p:cNvSpPr/>
          <p:nvPr/>
        </p:nvSpPr>
        <p:spPr>
          <a:xfrm>
            <a:off x="2589462" y="3346539"/>
            <a:ext cx="5633545" cy="525517"/>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Hadoop, Spark, Giraph, Pig …</a:t>
            </a:r>
          </a:p>
        </p:txBody>
      </p:sp>
      <p:sp>
        <p:nvSpPr>
          <p:cNvPr id="24" name="Rounded Rectangle 11"/>
          <p:cNvSpPr/>
          <p:nvPr/>
        </p:nvSpPr>
        <p:spPr>
          <a:xfrm>
            <a:off x="2589462" y="4203783"/>
            <a:ext cx="5633545" cy="525517"/>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Data Storage: HDFS, </a:t>
            </a:r>
            <a:r>
              <a:rPr kumimoji="0" lang="en-US" sz="1800" b="0" i="0" u="none" strike="noStrike" kern="0" cap="none" spc="0" normalizeH="0" baseline="0" noProof="0" dirty="0" err="1">
                <a:ln>
                  <a:noFill/>
                </a:ln>
                <a:solidFill>
                  <a:prstClr val="white"/>
                </a:solidFill>
                <a:effectLst/>
                <a:uLnTx/>
                <a:uFillTx/>
                <a:latin typeface="Calibri"/>
                <a:ea typeface="+mn-ea"/>
                <a:cs typeface="+mn-cs"/>
              </a:rPr>
              <a:t>Hbase</a:t>
            </a:r>
            <a:r>
              <a:rPr kumimoji="0" lang="en-US" sz="1800" b="0" i="0" u="none" strike="noStrike" kern="0" cap="none" spc="0" normalizeH="0" baseline="0" noProof="0" dirty="0">
                <a:ln>
                  <a:noFill/>
                </a:ln>
                <a:solidFill>
                  <a:prstClr val="white"/>
                </a:solidFill>
                <a:effectLst/>
                <a:uLnTx/>
                <a:uFillTx/>
                <a:latin typeface="Calibri"/>
                <a:ea typeface="+mn-ea"/>
                <a:cs typeface="+mn-cs"/>
              </a:rPr>
              <a:t> </a:t>
            </a:r>
          </a:p>
        </p:txBody>
      </p:sp>
      <p:sp>
        <p:nvSpPr>
          <p:cNvPr id="40" name="Oval 39"/>
          <p:cNvSpPr/>
          <p:nvPr/>
        </p:nvSpPr>
        <p:spPr>
          <a:xfrm>
            <a:off x="406725" y="5476837"/>
            <a:ext cx="4813738" cy="458237"/>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Data, Streaming, Batch …..</a:t>
            </a:r>
          </a:p>
        </p:txBody>
      </p:sp>
      <p:cxnSp>
        <p:nvCxnSpPr>
          <p:cNvPr id="42" name="Straight Arrow Connector 41"/>
          <p:cNvCxnSpPr/>
          <p:nvPr/>
        </p:nvCxnSpPr>
        <p:spPr>
          <a:xfrm flipV="1">
            <a:off x="3307579" y="4867237"/>
            <a:ext cx="861849" cy="488510"/>
          </a:xfrm>
          <a:prstGeom prst="straightConnector1">
            <a:avLst/>
          </a:prstGeom>
          <a:noFill/>
          <a:ln w="381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cxnSp>
        <p:nvCxnSpPr>
          <p:cNvPr id="43" name="Straight Arrow Connector 42"/>
          <p:cNvCxnSpPr/>
          <p:nvPr/>
        </p:nvCxnSpPr>
        <p:spPr>
          <a:xfrm flipV="1">
            <a:off x="3927689" y="4919789"/>
            <a:ext cx="861849" cy="488510"/>
          </a:xfrm>
          <a:prstGeom prst="straightConnector1">
            <a:avLst/>
          </a:prstGeom>
          <a:noFill/>
          <a:ln w="381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cxnSp>
        <p:nvCxnSpPr>
          <p:cNvPr id="44" name="Straight Arrow Connector 43"/>
          <p:cNvCxnSpPr/>
          <p:nvPr/>
        </p:nvCxnSpPr>
        <p:spPr>
          <a:xfrm flipV="1">
            <a:off x="4884131" y="4927782"/>
            <a:ext cx="861849" cy="488510"/>
          </a:xfrm>
          <a:prstGeom prst="straightConnector1">
            <a:avLst/>
          </a:prstGeom>
          <a:noFill/>
          <a:ln w="381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grpSp>
        <p:nvGrpSpPr>
          <p:cNvPr id="45" name="Group 44"/>
          <p:cNvGrpSpPr/>
          <p:nvPr/>
        </p:nvGrpSpPr>
        <p:grpSpPr>
          <a:xfrm>
            <a:off x="1020319" y="1141705"/>
            <a:ext cx="5613078" cy="869846"/>
            <a:chOff x="1609805" y="1758098"/>
            <a:chExt cx="5613078" cy="869846"/>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52" name="Rounded Rectangle 35"/>
          <p:cNvSpPr/>
          <p:nvPr/>
        </p:nvSpPr>
        <p:spPr>
          <a:xfrm>
            <a:off x="3092115" y="2509665"/>
            <a:ext cx="1965435" cy="64638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Hive</a:t>
            </a:r>
          </a:p>
        </p:txBody>
      </p:sp>
      <p:sp>
        <p:nvSpPr>
          <p:cNvPr id="53" name="Rounded Rectangle 36"/>
          <p:cNvSpPr/>
          <p:nvPr/>
        </p:nvSpPr>
        <p:spPr>
          <a:xfrm>
            <a:off x="5903633" y="2522801"/>
            <a:ext cx="1965435" cy="646385"/>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Mahout, R</a:t>
            </a:r>
          </a:p>
        </p:txBody>
      </p:sp>
      <p:sp>
        <p:nvSpPr>
          <p:cNvPr id="54" name="TextBox 53"/>
          <p:cNvSpPr txBox="1"/>
          <p:nvPr/>
        </p:nvSpPr>
        <p:spPr>
          <a:xfrm>
            <a:off x="3520146" y="2117252"/>
            <a:ext cx="4198566" cy="369332"/>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SQL Query                           General Analytics </a:t>
            </a:r>
          </a:p>
        </p:txBody>
      </p:sp>
      <p:sp>
        <p:nvSpPr>
          <p:cNvPr id="55" name="Rounded Rectangle 37"/>
          <p:cNvSpPr/>
          <p:nvPr/>
        </p:nvSpPr>
        <p:spPr>
          <a:xfrm>
            <a:off x="443250" y="2509664"/>
            <a:ext cx="1154139" cy="64638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a:ea typeface="+mn-ea"/>
                <a:cs typeface="+mn-cs"/>
              </a:rPr>
              <a:t>HCatalog</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56" name="Up-Down Arrow 38"/>
          <p:cNvSpPr/>
          <p:nvPr/>
        </p:nvSpPr>
        <p:spPr>
          <a:xfrm rot="16200000">
            <a:off x="2098698" y="2219562"/>
            <a:ext cx="484632" cy="1216152"/>
          </a:xfrm>
          <a:prstGeom prst="up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Down Arrow 40"/>
          <p:cNvSpPr/>
          <p:nvPr/>
        </p:nvSpPr>
        <p:spPr>
          <a:xfrm>
            <a:off x="5127290" y="2113580"/>
            <a:ext cx="373786" cy="396084"/>
          </a:xfrm>
          <a:prstGeom prst="downArrow">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01005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4"/>
            <a:ext cx="8229600" cy="707054"/>
          </a:xfrm>
        </p:spPr>
        <p:txBody>
          <a:bodyPr>
            <a:normAutofit/>
          </a:bodyPr>
          <a:lstStyle/>
          <a:p>
            <a:r>
              <a:rPr lang="en-US" b="1" dirty="0"/>
              <a:t>Hive Example</a:t>
            </a:r>
          </a:p>
        </p:txBody>
      </p:sp>
      <p:sp>
        <p:nvSpPr>
          <p:cNvPr id="3" name="Content Placeholder 2"/>
          <p:cNvSpPr>
            <a:spLocks noGrp="1"/>
          </p:cNvSpPr>
          <p:nvPr>
            <p:ph idx="1"/>
          </p:nvPr>
        </p:nvSpPr>
        <p:spPr>
          <a:xfrm>
            <a:off x="457200" y="617645"/>
            <a:ext cx="6306207" cy="1286219"/>
          </a:xfrm>
        </p:spPr>
        <p:txBody>
          <a:bodyPr>
            <a:normAutofit/>
          </a:bodyPr>
          <a:lstStyle/>
          <a:p>
            <a:r>
              <a:rPr lang="en-US" dirty="0">
                <a:hlinkClick r:id="rId3"/>
              </a:rPr>
              <a:t>http://venublog.com/2013/07/16/hadoop-summit-2013-hive-authorization/</a:t>
            </a:r>
            <a:r>
              <a:rPr lang="en-US" dirty="0"/>
              <a:t> </a:t>
            </a:r>
          </a:p>
        </p:txBody>
      </p:sp>
      <p:grpSp>
        <p:nvGrpSpPr>
          <p:cNvPr id="5" name="Group 4"/>
          <p:cNvGrpSpPr/>
          <p:nvPr/>
        </p:nvGrpSpPr>
        <p:grpSpPr>
          <a:xfrm>
            <a:off x="990600" y="1524000"/>
            <a:ext cx="6740733" cy="4533855"/>
            <a:chOff x="336015" y="2324145"/>
            <a:chExt cx="5966284" cy="4012956"/>
          </a:xfrm>
        </p:grpSpPr>
        <p:pic>
          <p:nvPicPr>
            <p:cNvPr id="3074" name="Picture 2" descr="http://cdn.venublog.com/wp-content/uploads/2013/07/h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5" y="2324145"/>
              <a:ext cx="5966284" cy="401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61" y="2996588"/>
              <a:ext cx="2809302" cy="2864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093251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414"/>
            <a:ext cx="9126166" cy="762000"/>
          </a:xfrm>
        </p:spPr>
        <p:txBody>
          <a:bodyPr>
            <a:normAutofit fontScale="90000"/>
          </a:bodyPr>
          <a:lstStyle/>
          <a:p>
            <a:r>
              <a:rPr lang="en-US" b="1" dirty="0"/>
              <a:t>5. Perform interactive analytics on data in analytics-optimized database</a:t>
            </a:r>
          </a:p>
        </p:txBody>
      </p:sp>
      <p:grpSp>
        <p:nvGrpSpPr>
          <p:cNvPr id="19" name="Group 18"/>
          <p:cNvGrpSpPr/>
          <p:nvPr/>
        </p:nvGrpSpPr>
        <p:grpSpPr>
          <a:xfrm>
            <a:off x="1078087" y="1247776"/>
            <a:ext cx="7517376" cy="4799794"/>
            <a:chOff x="1088563" y="1522345"/>
            <a:chExt cx="7517376" cy="4799794"/>
          </a:xfrm>
        </p:grpSpPr>
        <p:sp>
          <p:nvSpPr>
            <p:cNvPr id="4" name="Rounded Rectangle 3"/>
            <p:cNvSpPr/>
            <p:nvPr/>
          </p:nvSpPr>
          <p:spPr>
            <a:xfrm>
              <a:off x="2972394" y="377976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rPr>
                <a:t>Hadoop, Spark, </a:t>
              </a:r>
              <a:r>
                <a:rPr kumimoji="0" lang="en-US" sz="2000" b="0" i="0" u="none" strike="noStrike" kern="0" cap="none" spc="0" normalizeH="0" baseline="0" noProof="0" dirty="0" err="1">
                  <a:ln>
                    <a:noFill/>
                  </a:ln>
                  <a:solidFill>
                    <a:schemeClr val="bg1"/>
                  </a:solidFill>
                  <a:effectLst/>
                  <a:uLnTx/>
                  <a:uFillTx/>
                  <a:latin typeface="Calibri" panose="020F0502020204030204" pitchFamily="34" charset="0"/>
                </a:rPr>
                <a:t>Flink</a:t>
              </a:r>
              <a:r>
                <a:rPr kumimoji="0" lang="en-US" sz="2000" b="0" i="0" u="none" strike="noStrike" kern="0" cap="none" spc="0" normalizeH="0" baseline="0" noProof="0" dirty="0">
                  <a:ln>
                    <a:noFill/>
                  </a:ln>
                  <a:solidFill>
                    <a:schemeClr val="bg1"/>
                  </a:solidFill>
                  <a:effectLst/>
                  <a:uLnTx/>
                  <a:uFillTx/>
                  <a:latin typeface="Calibri" panose="020F0502020204030204" pitchFamily="34" charset="0"/>
                </a:rPr>
                <a:t>, </a:t>
              </a:r>
              <a:r>
                <a:rPr kumimoji="0" lang="en-US" sz="2000" b="0" i="0" u="none" strike="noStrike" kern="0" cap="none" spc="0" normalizeH="0" baseline="0" noProof="0" dirty="0" err="1">
                  <a:ln>
                    <a:noFill/>
                  </a:ln>
                  <a:solidFill>
                    <a:schemeClr val="bg1"/>
                  </a:solidFill>
                  <a:effectLst/>
                  <a:uLnTx/>
                  <a:uFillTx/>
                  <a:latin typeface="Calibri" panose="020F0502020204030204" pitchFamily="34" charset="0"/>
                </a:rPr>
                <a:t>Giraph</a:t>
              </a:r>
              <a:r>
                <a:rPr kumimoji="0" lang="en-US" sz="2000" b="0" i="0" u="none" strike="noStrike" kern="0" cap="none" spc="0" normalizeH="0" baseline="0" noProof="0" dirty="0">
                  <a:ln>
                    <a:noFill/>
                  </a:ln>
                  <a:solidFill>
                    <a:schemeClr val="bg1"/>
                  </a:solidFill>
                  <a:effectLst/>
                  <a:uLnTx/>
                  <a:uFillTx/>
                  <a:latin typeface="Calibri" panose="020F0502020204030204" pitchFamily="34" charset="0"/>
                </a:rPr>
                <a:t>, Pig …</a:t>
              </a:r>
            </a:p>
          </p:txBody>
        </p:sp>
        <p:sp>
          <p:nvSpPr>
            <p:cNvPr id="5" name="Rounded Rectangle 4"/>
            <p:cNvSpPr/>
            <p:nvPr/>
          </p:nvSpPr>
          <p:spPr>
            <a:xfrm>
              <a:off x="2972394" y="454886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rPr>
                <a:t>Data Storage: HDFS, Hbase, MongoDB </a:t>
              </a:r>
            </a:p>
          </p:txBody>
        </p:sp>
        <p:sp>
          <p:nvSpPr>
            <p:cNvPr id="6" name="Oval 5"/>
            <p:cNvSpPr/>
            <p:nvPr/>
          </p:nvSpPr>
          <p:spPr>
            <a:xfrm>
              <a:off x="1088563" y="5863902"/>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rPr>
                <a:t>Data, Streaming, Batch …..</a:t>
              </a:r>
            </a:p>
          </p:txBody>
        </p:sp>
        <p:cxnSp>
          <p:nvCxnSpPr>
            <p:cNvPr id="7" name="Straight Arrow Connector 6"/>
            <p:cNvCxnSpPr/>
            <p:nvPr/>
          </p:nvCxnSpPr>
          <p:spPr>
            <a:xfrm flipV="1">
              <a:off x="4374369" y="5327463"/>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33974" y="533629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25476" y="5331935"/>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86751" y="1522345"/>
              <a:ext cx="5613078" cy="869846"/>
              <a:chOff x="1609805" y="1758098"/>
              <a:chExt cx="5613078" cy="869846"/>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786177" y="306084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rPr>
                <a:t>Mahout</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rPr>
                <a:t>, </a:t>
              </a:r>
              <a:r>
                <a:rPr kumimoji="0" lang="en-US" sz="2000" b="0" i="0" u="none" strike="noStrike" kern="0" cap="none" spc="0" normalizeH="0" baseline="0" noProof="0" dirty="0">
                  <a:ln>
                    <a:noFill/>
                  </a:ln>
                  <a:solidFill>
                    <a:schemeClr val="bg1"/>
                  </a:solidFill>
                  <a:effectLst/>
                  <a:uLnTx/>
                  <a:uFillTx/>
                  <a:latin typeface="Calibri" panose="020F0502020204030204" pitchFamily="34" charset="0"/>
                </a:rPr>
                <a:t>R SPIDAL</a:t>
              </a:r>
            </a:p>
          </p:txBody>
        </p:sp>
        <p:sp>
          <p:nvSpPr>
            <p:cNvPr id="18" name="Up-Down Arrow 17"/>
            <p:cNvSpPr/>
            <p:nvPr/>
          </p:nvSpPr>
          <p:spPr>
            <a:xfrm>
              <a:off x="5603826" y="2409373"/>
              <a:ext cx="298475" cy="56770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grpSp>
    </p:spTree>
    <p:extLst>
      <p:ext uri="{BB962C8B-B14F-4D97-AF65-F5344CB8AC3E}">
        <p14:creationId xmlns:p14="http://schemas.microsoft.com/office/powerpoint/2010/main" val="4106450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26166" cy="1088725"/>
          </a:xfrm>
        </p:spPr>
        <p:txBody>
          <a:bodyPr>
            <a:noAutofit/>
          </a:bodyPr>
          <a:lstStyle/>
          <a:p>
            <a:r>
              <a:rPr lang="en-US" sz="2800" dirty="0"/>
              <a:t>Typical Big Data Pattern 5A</a:t>
            </a:r>
            <a:r>
              <a:rPr lang="en-US" sz="2800" b="1" dirty="0"/>
              <a:t>. Perform interactive analytics on observational scientific data</a:t>
            </a:r>
          </a:p>
        </p:txBody>
      </p:sp>
      <p:grpSp>
        <p:nvGrpSpPr>
          <p:cNvPr id="24" name="Group 23"/>
          <p:cNvGrpSpPr/>
          <p:nvPr/>
        </p:nvGrpSpPr>
        <p:grpSpPr>
          <a:xfrm>
            <a:off x="88786" y="1182767"/>
            <a:ext cx="8891927" cy="4911248"/>
            <a:chOff x="88786" y="1237402"/>
            <a:chExt cx="8891927" cy="4911248"/>
          </a:xfrm>
        </p:grpSpPr>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59680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Data Storage: HDFS, </a:t>
                </a:r>
                <a:r>
                  <a:rPr kumimoji="0" lang="en-US" sz="1800" b="0" i="0" u="none" strike="noStrike" kern="0" cap="none" spc="0" normalizeH="0" baseline="0" noProof="0" dirty="0" err="1">
                    <a:ln>
                      <a:noFill/>
                    </a:ln>
                    <a:solidFill>
                      <a:schemeClr val="bg1"/>
                    </a:solidFill>
                    <a:effectLst/>
                    <a:uLnTx/>
                    <a:uFillTx/>
                    <a:latin typeface="Calibri" panose="020F0502020204030204" pitchFamily="34" charset="0"/>
                  </a:rPr>
                  <a:t>Hbase</a:t>
                </a: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93655" y="1505412"/>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Science Analysis Code, Mahout, R, SPIDAL</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NIST examples include  LHC, Remote Sensing, Astronomy and Bioinformatics</a:t>
                </a:r>
              </a:p>
            </p:txBody>
          </p:sp>
        </p:grpSp>
        <p:cxnSp>
          <p:nvCxnSpPr>
            <p:cNvPr id="20" name="Straight Arrow Connector 19"/>
            <p:cNvCxnSpPr/>
            <p:nvPr/>
          </p:nvCxnSpPr>
          <p:spPr>
            <a:xfrm>
              <a:off x="4557124" y="2928851"/>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52408" y="1988729"/>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356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16625" y="0"/>
            <a:ext cx="5006186" cy="6858000"/>
          </a:xfrm>
          <a:prstGeom prst="rect">
            <a:avLst/>
          </a:prstGeom>
        </p:spPr>
      </p:pic>
      <p:sp>
        <p:nvSpPr>
          <p:cNvPr id="7" name="Content Placeholder 6"/>
          <p:cNvSpPr>
            <a:spLocks noGrp="1"/>
          </p:cNvSpPr>
          <p:nvPr>
            <p:ph idx="1"/>
          </p:nvPr>
        </p:nvSpPr>
        <p:spPr>
          <a:xfrm>
            <a:off x="4953000" y="1065849"/>
            <a:ext cx="4191000" cy="5173212"/>
          </a:xfrm>
        </p:spPr>
        <p:txBody>
          <a:bodyPr>
            <a:normAutofit/>
          </a:bodyPr>
          <a:lstStyle/>
          <a:p>
            <a:r>
              <a:rPr lang="en-US" dirty="0"/>
              <a:t>26 fields completed for 51 areas</a:t>
            </a:r>
          </a:p>
          <a:p>
            <a:r>
              <a:rPr lang="en-US" b="1" dirty="0"/>
              <a:t>Government Operation: 4</a:t>
            </a:r>
            <a:endParaRPr lang="en-US" dirty="0"/>
          </a:p>
          <a:p>
            <a:r>
              <a:rPr lang="en-US" b="1" dirty="0"/>
              <a:t>Commercial: 8</a:t>
            </a:r>
          </a:p>
          <a:p>
            <a:r>
              <a:rPr lang="en-US" b="1" dirty="0"/>
              <a:t>Defense: 3</a:t>
            </a:r>
            <a:endParaRPr lang="en-US" dirty="0"/>
          </a:p>
          <a:p>
            <a:r>
              <a:rPr lang="en-US" b="1" dirty="0"/>
              <a:t>Healthcare and Life Sciences: 10</a:t>
            </a:r>
          </a:p>
          <a:p>
            <a:r>
              <a:rPr lang="en-US" b="1" dirty="0"/>
              <a:t>Deep Learning and Social Media: 6</a:t>
            </a:r>
            <a:endParaRPr lang="en-US" dirty="0"/>
          </a:p>
          <a:p>
            <a:r>
              <a:rPr lang="en-US" b="1" dirty="0"/>
              <a:t>The Ecosystem for Research: 4</a:t>
            </a:r>
          </a:p>
          <a:p>
            <a:r>
              <a:rPr lang="en-US" b="1" dirty="0"/>
              <a:t>Astronomy and Physics: 5</a:t>
            </a:r>
          </a:p>
          <a:p>
            <a:r>
              <a:rPr lang="en-US" b="1" dirty="0"/>
              <a:t>Earth, Environmental and Polar Science: 10</a:t>
            </a:r>
          </a:p>
          <a:p>
            <a:r>
              <a:rPr lang="en-US" b="1" dirty="0"/>
              <a:t>Energy: 1</a:t>
            </a:r>
            <a:endParaRPr lang="en-US" dirty="0"/>
          </a:p>
        </p:txBody>
      </p:sp>
      <p:sp>
        <p:nvSpPr>
          <p:cNvPr id="6" name="Title 5"/>
          <p:cNvSpPr>
            <a:spLocks noGrp="1"/>
          </p:cNvSpPr>
          <p:nvPr>
            <p:ph type="title"/>
          </p:nvPr>
        </p:nvSpPr>
        <p:spPr>
          <a:xfrm>
            <a:off x="5169262" y="190700"/>
            <a:ext cx="3944566" cy="762000"/>
          </a:xfrm>
        </p:spPr>
        <p:txBody>
          <a:bodyPr>
            <a:normAutofit fontScale="90000"/>
          </a:bodyPr>
          <a:lstStyle/>
          <a:p>
            <a:r>
              <a:rPr lang="en-US" sz="4000" b="1" dirty="0">
                <a:latin typeface="+mn-lt"/>
              </a:rPr>
              <a:t>Use Case Template</a:t>
            </a:r>
          </a:p>
        </p:txBody>
      </p:sp>
      <p:sp>
        <p:nvSpPr>
          <p:cNvPr id="3" name="Slide Number Placeholder 2"/>
          <p:cNvSpPr>
            <a:spLocks noGrp="1"/>
          </p:cNvSpPr>
          <p:nvPr>
            <p:ph type="sldNum" sz="quarter" idx="4294967295"/>
          </p:nvPr>
        </p:nvSpPr>
        <p:spPr/>
        <p:txBody>
          <a:bodyPr/>
          <a:lstStyle/>
          <a:p>
            <a:fld id="{C4B85148-DB98-4269-ACE6-2DF49F9918C9}" type="slidenum">
              <a:rPr lang="en-US" smtClean="0"/>
              <a:pPr/>
              <a:t>5</a:t>
            </a:fld>
            <a:endParaRPr lang="en-US" dirty="0"/>
          </a:p>
        </p:txBody>
      </p:sp>
    </p:spTree>
    <p:extLst>
      <p:ext uri="{BB962C8B-B14F-4D97-AF65-F5344CB8AC3E}">
        <p14:creationId xmlns:p14="http://schemas.microsoft.com/office/powerpoint/2010/main" val="2942718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 y="990600"/>
            <a:ext cx="2571683" cy="609600"/>
          </a:xfrm>
        </p:spPr>
        <p:txBody>
          <a:bodyPr/>
          <a:lstStyle/>
          <a:p>
            <a:r>
              <a:rPr lang="en-US" dirty="0"/>
              <a:t>Particle Physics (LHC)</a:t>
            </a:r>
          </a:p>
        </p:txBody>
      </p:sp>
      <p:pic>
        <p:nvPicPr>
          <p:cNvPr id="3074" name="Picture 2" descr="http://pcbunn.cacr.caltech.edu/sc2005/Bubble_Diagram_SC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683" y="-76200"/>
            <a:ext cx="6589963" cy="456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478873"/>
            <a:ext cx="9161646" cy="1200329"/>
          </a:xfrm>
          <a:prstGeom prst="rect">
            <a:avLst/>
          </a:prstGeom>
          <a:noFill/>
        </p:spPr>
        <p:txBody>
          <a:bodyPr wrap="square" rtlCol="0">
            <a:spAutoFit/>
          </a:bodyPr>
          <a:lstStyle/>
          <a:p>
            <a:r>
              <a:rPr lang="en-US" dirty="0"/>
              <a:t>LHC Data analyzes ~30 petabytes of data per year produced at CERN using ~300,000 cores around the world</a:t>
            </a:r>
          </a:p>
          <a:p>
            <a:r>
              <a:rPr lang="en-US" dirty="0"/>
              <a:t>Data reduced in size, replicated and looked at by physicists</a:t>
            </a:r>
          </a:p>
        </p:txBody>
      </p:sp>
    </p:spTree>
    <p:extLst>
      <p:ext uri="{BB962C8B-B14F-4D97-AF65-F5344CB8AC3E}">
        <p14:creationId xmlns:p14="http://schemas.microsoft.com/office/powerpoint/2010/main" val="3713311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663559" cy="654627"/>
          </a:xfrm>
        </p:spPr>
        <p:txBody>
          <a:bodyPr>
            <a:normAutofit/>
          </a:bodyPr>
          <a:lstStyle/>
          <a:p>
            <a:r>
              <a:rPr lang="en-US" sz="2800" dirty="0"/>
              <a:t>Astronomy – Dark Energy Survey I</a:t>
            </a:r>
          </a:p>
        </p:txBody>
      </p:sp>
      <p:pic>
        <p:nvPicPr>
          <p:cNvPr id="4" name="Picture 4" descr="File:DEC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06" y="508462"/>
            <a:ext cx="4049356" cy="2431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162720" y="-20782"/>
            <a:ext cx="2948029" cy="2694394"/>
          </a:xfrm>
          <a:prstGeom prst="rect">
            <a:avLst/>
          </a:prstGeom>
        </p:spPr>
      </p:pic>
      <p:pic>
        <p:nvPicPr>
          <p:cNvPr id="11" name="Picture 10" descr="http://upload.wikimedia.org/wikipedia/en/thumb/2/29/Victor_M._Blanco_Telescope.jpg/220px-Victor_M._Blanco_Telesco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902" y="3142170"/>
            <a:ext cx="20955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9022" y="3027629"/>
            <a:ext cx="1991880" cy="1754326"/>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 Victor M. Blanco Telescope Chile where new wide angle 520 mega pixel camera </a:t>
            </a:r>
            <a:r>
              <a:rPr kumimoji="0" lang="en-US" sz="1800" b="0" i="0" u="none" strike="noStrike" kern="0" cap="none" spc="0" normalizeH="0" baseline="0" noProof="0" dirty="0" err="1">
                <a:ln>
                  <a:noFill/>
                </a:ln>
                <a:solidFill>
                  <a:prstClr val="black"/>
                </a:solidFill>
                <a:effectLst/>
                <a:uLnTx/>
                <a:uFillTx/>
                <a:latin typeface="Calibri"/>
                <a:ea typeface="+mn-ea"/>
              </a:rPr>
              <a:t>DECam</a:t>
            </a:r>
            <a:r>
              <a:rPr kumimoji="0" lang="en-US" sz="1800" b="0" i="0" u="none" strike="noStrike" kern="0" cap="none" spc="0" normalizeH="0" baseline="0" noProof="0" dirty="0">
                <a:ln>
                  <a:noFill/>
                </a:ln>
                <a:solidFill>
                  <a:prstClr val="black"/>
                </a:solidFill>
                <a:effectLst/>
                <a:uLnTx/>
                <a:uFillTx/>
                <a:latin typeface="Calibri"/>
                <a:ea typeface="+mn-ea"/>
              </a:rPr>
              <a:t> installed</a:t>
            </a:r>
          </a:p>
        </p:txBody>
      </p:sp>
      <p:sp>
        <p:nvSpPr>
          <p:cNvPr id="14" name="Rectangle 13"/>
          <p:cNvSpPr/>
          <p:nvPr/>
        </p:nvSpPr>
        <p:spPr>
          <a:xfrm>
            <a:off x="109022" y="4812434"/>
            <a:ext cx="3752193" cy="646331"/>
          </a:xfrm>
          <a:prstGeom prst="rect">
            <a:avLst/>
          </a:prstGeom>
        </p:spPr>
        <p:txBody>
          <a:bodyPr wrap="square">
            <a:spAutoFit/>
          </a:bodyPr>
          <a:lstStyle/>
          <a:p>
            <a:pPr eaLnBrk="1" fontAlgn="auto" hangingPunct="1">
              <a:spcBef>
                <a:spcPts val="0"/>
              </a:spcBef>
              <a:spcAft>
                <a:spcPts val="0"/>
              </a:spcAft>
            </a:pPr>
            <a:r>
              <a:rPr lang="en-US" sz="1800" i="0" dirty="0">
                <a:solidFill>
                  <a:prstClr val="black"/>
                </a:solidFill>
                <a:latin typeface="Calibri"/>
                <a:ea typeface="+mn-ea"/>
              </a:rPr>
              <a:t>https://indico.cern.ch/event/214784/session/5/contribution/410</a:t>
            </a:r>
          </a:p>
        </p:txBody>
      </p:sp>
      <p:pic>
        <p:nvPicPr>
          <p:cNvPr id="15" name="Picture 14"/>
          <p:cNvPicPr>
            <a:picLocks noChangeAspect="1"/>
          </p:cNvPicPr>
          <p:nvPr/>
        </p:nvPicPr>
        <p:blipFill>
          <a:blip r:embed="rId6"/>
          <a:stretch>
            <a:fillRect/>
          </a:stretch>
        </p:blipFill>
        <p:spPr>
          <a:xfrm>
            <a:off x="4234426" y="3124200"/>
            <a:ext cx="4738538" cy="2389053"/>
          </a:xfrm>
          <a:prstGeom prst="rect">
            <a:avLst/>
          </a:prstGeom>
        </p:spPr>
      </p:pic>
      <p:sp>
        <p:nvSpPr>
          <p:cNvPr id="16" name="Rectangle 15"/>
          <p:cNvSpPr/>
          <p:nvPr/>
        </p:nvSpPr>
        <p:spPr>
          <a:xfrm>
            <a:off x="109021" y="5593267"/>
            <a:ext cx="9059917" cy="923330"/>
          </a:xfrm>
          <a:prstGeom prst="rect">
            <a:avLst/>
          </a:prstGeom>
          <a:solidFill>
            <a:schemeClr val="tx2">
              <a:lumMod val="90000"/>
            </a:schemeClr>
          </a:solidFill>
        </p:spPr>
        <p:txBody>
          <a:bodyPr wrap="square">
            <a:spAutoFit/>
          </a:bodyPr>
          <a:lstStyle/>
          <a:p>
            <a:pPr eaLnBrk="1" fontAlgn="auto" hangingPunct="1">
              <a:spcBef>
                <a:spcPts val="0"/>
              </a:spcBef>
              <a:spcAft>
                <a:spcPts val="0"/>
              </a:spcAft>
            </a:pPr>
            <a:r>
              <a:rPr lang="en-US" sz="1800" i="0" dirty="0">
                <a:solidFill>
                  <a:prstClr val="black"/>
                </a:solidFill>
                <a:latin typeface="Calibri"/>
                <a:ea typeface="+mn-ea"/>
              </a:rPr>
              <a:t>Ends up as part of International Virtual observatory (IVOA), which is a collection of interoperating data archives and software tools which utilize the internet to form a scientific research environment in which astronomical research programs can be conducted.</a:t>
            </a:r>
          </a:p>
        </p:txBody>
      </p:sp>
    </p:spTree>
    <p:extLst>
      <p:ext uri="{BB962C8B-B14F-4D97-AF65-F5344CB8AC3E}">
        <p14:creationId xmlns:p14="http://schemas.microsoft.com/office/powerpoint/2010/main" val="3015459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6166" cy="685800"/>
          </a:xfrm>
        </p:spPr>
        <p:txBody>
          <a:bodyPr>
            <a:normAutofit/>
          </a:bodyPr>
          <a:lstStyle/>
          <a:p>
            <a:r>
              <a:rPr lang="en-US" dirty="0"/>
              <a:t>Astronomy – Dark Energy Survey II</a:t>
            </a:r>
          </a:p>
        </p:txBody>
      </p:sp>
      <p:pic>
        <p:nvPicPr>
          <p:cNvPr id="3" name="Picture 2"/>
          <p:cNvPicPr>
            <a:picLocks noChangeAspect="1"/>
          </p:cNvPicPr>
          <p:nvPr/>
        </p:nvPicPr>
        <p:blipFill>
          <a:blip r:embed="rId3"/>
          <a:stretch>
            <a:fillRect/>
          </a:stretch>
        </p:blipFill>
        <p:spPr>
          <a:xfrm>
            <a:off x="5511630" y="2649042"/>
            <a:ext cx="3632370" cy="4171270"/>
          </a:xfrm>
          <a:prstGeom prst="rect">
            <a:avLst/>
          </a:prstGeom>
        </p:spPr>
      </p:pic>
      <p:pic>
        <p:nvPicPr>
          <p:cNvPr id="4" name="Picture 3"/>
          <p:cNvPicPr>
            <a:picLocks noChangeAspect="1"/>
          </p:cNvPicPr>
          <p:nvPr/>
        </p:nvPicPr>
        <p:blipFill>
          <a:blip r:embed="rId4"/>
          <a:stretch>
            <a:fillRect/>
          </a:stretch>
        </p:blipFill>
        <p:spPr>
          <a:xfrm>
            <a:off x="-1" y="2611356"/>
            <a:ext cx="5041777" cy="4246643"/>
          </a:xfrm>
          <a:prstGeom prst="rect">
            <a:avLst/>
          </a:prstGeom>
        </p:spPr>
      </p:pic>
      <p:sp>
        <p:nvSpPr>
          <p:cNvPr id="13" name="TextBox 12"/>
          <p:cNvSpPr txBox="1"/>
          <p:nvPr/>
        </p:nvSpPr>
        <p:spPr>
          <a:xfrm>
            <a:off x="43651" y="809787"/>
            <a:ext cx="6640927" cy="1754326"/>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For DES (Dark Energy Survey) the data are sent from the mountaintop via a microwave link to La Serena, Chile. From there, an optical link forwards them to the NCSA (UIUC) as well as NERSC (LBNL) for storage and "reduction”. Here galaxies and stars in both the individual and stacked images are identified, catalogued, and finally their properties measured and stored in a database.</a:t>
            </a:r>
          </a:p>
        </p:txBody>
      </p:sp>
      <p:sp>
        <p:nvSpPr>
          <p:cNvPr id="15" name="TextBox 14"/>
          <p:cNvSpPr txBox="1"/>
          <p:nvPr/>
        </p:nvSpPr>
        <p:spPr>
          <a:xfrm>
            <a:off x="5513672" y="2307441"/>
            <a:ext cx="2771784" cy="369332"/>
          </a:xfrm>
          <a:prstGeom prst="rect">
            <a:avLst/>
          </a:prstGeom>
          <a:noFill/>
        </p:spPr>
        <p:txBody>
          <a:bodyPr wrap="none" rtlCol="0">
            <a:spAutoFit/>
          </a:bodyPr>
          <a:lstStyle/>
          <a:p>
            <a:pPr eaLnBrk="1" fontAlgn="auto" hangingPunct="1">
              <a:spcBef>
                <a:spcPts val="0"/>
              </a:spcBef>
              <a:spcAft>
                <a:spcPts val="0"/>
              </a:spcAft>
            </a:pPr>
            <a:r>
              <a:rPr lang="en-US" sz="1800" i="0" dirty="0">
                <a:solidFill>
                  <a:prstClr val="black"/>
                </a:solidFill>
                <a:latin typeface="Calibri"/>
                <a:ea typeface="+mn-ea"/>
              </a:rPr>
              <a:t>DES Machine room at NCSA</a:t>
            </a:r>
          </a:p>
        </p:txBody>
      </p:sp>
    </p:spTree>
    <p:extLst>
      <p:ext uri="{BB962C8B-B14F-4D97-AF65-F5344CB8AC3E}">
        <p14:creationId xmlns:p14="http://schemas.microsoft.com/office/powerpoint/2010/main" val="4266995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865" y="403232"/>
            <a:ext cx="3792166" cy="762000"/>
          </a:xfrm>
        </p:spPr>
        <p:txBody>
          <a:bodyPr>
            <a:normAutofit fontScale="90000"/>
          </a:bodyPr>
          <a:lstStyle/>
          <a:p>
            <a:pPr algn="l"/>
            <a:r>
              <a:rPr lang="en-US" dirty="0"/>
              <a:t>Astronomy</a:t>
            </a:r>
            <a:br>
              <a:rPr lang="en-US" dirty="0"/>
            </a:br>
            <a:r>
              <a:rPr lang="en-US" dirty="0"/>
              <a:t>Hubble </a:t>
            </a:r>
            <a:br>
              <a:rPr lang="en-US" dirty="0"/>
            </a:br>
            <a:r>
              <a:rPr lang="en-US" dirty="0"/>
              <a:t>Space Telescope</a:t>
            </a:r>
          </a:p>
        </p:txBody>
      </p:sp>
      <p:sp>
        <p:nvSpPr>
          <p:cNvPr id="3" name="Rectangle 2"/>
          <p:cNvSpPr/>
          <p:nvPr/>
        </p:nvSpPr>
        <p:spPr>
          <a:xfrm>
            <a:off x="4134962" y="6406085"/>
            <a:ext cx="5009037" cy="292388"/>
          </a:xfrm>
          <a:prstGeom prst="rect">
            <a:avLst/>
          </a:prstGeom>
          <a:solidFill>
            <a:schemeClr val="bg1"/>
          </a:solidFill>
        </p:spPr>
        <p:txBody>
          <a:bodyPr wrap="square">
            <a:spAutoFit/>
          </a:bodyPr>
          <a:lstStyle/>
          <a:p>
            <a:r>
              <a:rPr lang="en-US" sz="1300" dirty="0">
                <a:latin typeface="Calibri" panose="020F0502020204030204" pitchFamily="34" charset="0"/>
                <a:cs typeface="Calibri" panose="020F0502020204030204" pitchFamily="34" charset="0"/>
              </a:rPr>
              <a:t>http://asd.gsfc.nasa.gov/archive/hubble/a_pdf/news/facts/FS14.pdf</a:t>
            </a:r>
          </a:p>
        </p:txBody>
      </p:sp>
      <p:pic>
        <p:nvPicPr>
          <p:cNvPr id="6146" name="Picture 2" descr="http://upload.wikimedia.org/wikipedia/commons/d/dc/Hubble_Probes_the_Early_Uni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261285" cy="2801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2873" t="8452" r="6130" b="10938"/>
          <a:stretch/>
        </p:blipFill>
        <p:spPr>
          <a:xfrm>
            <a:off x="4151585" y="2948180"/>
            <a:ext cx="4992415" cy="3457904"/>
          </a:xfrm>
          <a:prstGeom prst="rect">
            <a:avLst/>
          </a:prstGeom>
        </p:spPr>
      </p:pic>
      <p:sp>
        <p:nvSpPr>
          <p:cNvPr id="6" name="TextBox 5"/>
          <p:cNvSpPr txBox="1"/>
          <p:nvPr/>
        </p:nvSpPr>
        <p:spPr>
          <a:xfrm>
            <a:off x="5410200" y="2133600"/>
            <a:ext cx="3899338" cy="369332"/>
          </a:xfrm>
          <a:prstGeom prst="rect">
            <a:avLst/>
          </a:prstGeom>
          <a:noFill/>
        </p:spPr>
        <p:txBody>
          <a:bodyPr wrap="square" rtlCol="0">
            <a:spAutoFit/>
          </a:bodyPr>
          <a:lstStyle/>
          <a:p>
            <a:r>
              <a:rPr lang="en-US" dirty="0"/>
              <a:t>HST Processing in Baltimore </a:t>
            </a:r>
            <a:r>
              <a:rPr lang="en-US" dirty="0" err="1"/>
              <a:t>Md</a:t>
            </a:r>
            <a:r>
              <a:rPr lang="en-US" dirty="0"/>
              <a:t> </a:t>
            </a:r>
          </a:p>
        </p:txBody>
      </p:sp>
      <p:sp>
        <p:nvSpPr>
          <p:cNvPr id="7" name="AutoShape 4" descr="data:image/jpeg;base64,/9j/4AAQSkZJRgABAQAAAQABAAD/2wCEAAkGBxQSEhUUExQWFhUXGRgYGBgXGB0XGBsaHBwYGBoYHRgYHCggHBwlHRcXITEhJSkrLi4uGB8zODMsNygtLisBCgoKDg0OGxAQGywkICQsLCwsLywsLCwsLCwsLCwsLCwsLCwsLCwsLCwsLCwsLCwsLCwsLCwsLCwsLCwsLCwsLP/AABEIAOEA4QMBIgACEQEDEQH/xAAbAAACAwEBAQAAAAAAAAAAAAADBAACBQEGB//EAEAQAAEDAgQDBgQEBAILAQAAAAEAAhEDIQQSMUFRYXEFE4GRofAiMrHRFMHh8QZSYnIjQiQ1Q1OSk6Kys9LTFf/EABkBAAMBAQEAAAAAAAAAAAAAAAECAwQABf/EACgRAAICAgIBAwMFAQAAAAAAAAABAhEDIRIxQRMiUQQyYUJxkaHw8f/aAAwDAQACEQMRAD8AwBiQNULFS1zS4i4kQQbHjGh5aoVWnffmksU4ytrltHiemuLXljwxQlNYSk1zgJAnUnQc1k02zAJDZ3MwOZgEx5qCqWjkqLKXhi4RRpY2k1ri0EOAMBwm/Pp91bDMAvKyhVmyO3FwDyVoyXkEtvQ/i63A7JRjbXKRdXLjcolOoVGeXZSGJJbLuN7JgaceKWAJN1So8gW0kA336eBUfVo0KC6COtdEZihAEX3vPT0Sr3GEJrbpXkfgpGKNSpiRp7CZwTC75ZI3PDfVYbX7LT7N7TqUmvpsPwVIzc4010Tc2kPHi5WzWdh4aCCDmEwNRyPPfpCSeTNwfBcwmLIP1T2LxFtG87XVluI0pq9GeGRqrGk3LI23Pv3KXq1gNTfbgutqhw0sB6qcZU6JSrtClWgSTlExc9FZlIgSdPdlcPzHkiVAIgFRlxsZcqI1piYTTa4DQL8yeMnQdISzKhiJ81XvBt4qMpJ+06MP1eS7YnqrVawja3mgmrHDkqSd10ZpIM4cuwVR03CqcQWxexRJGUjRKmneP1+i5Sb7OaiukO4WvnsdBpxi5Tnftiwv0SOHAbBTVSsNrSNUs3SDFSlIH+L/AKPRRF/Et4tXVHm/gvwJVdfjKpXpjWBp6qpqiRfRdNUdVu5HlRxO6fyLYoWVWUmlg1zzubRaNtdfRdxNpGoQG1oItI9+/BdGdlpR4t2Fq4VzWlwFhAN+M+eh8kq6SEeu+fshOYbBaGnRBcb0WpUrXN/2/XyRmARMGdo48T+iEHnqjMqbKLoo7KNfOyBVpmCbSNtyL39PVM0WkrtRp4KbVjptbEWPIV3klFaPf1+qpEGFy0gp2zrmjadteO/rKHJCZbeyK2j5oWFsZ7PrRrdP1G5o0BOp2A4mEthqQBiAtSjhC5pFvHhyWuO4kVNqVMwX4QumNJ8F3ENDQAD1WvUgfC2BeJOg52vCy67J+n6qWWaghox5bE2sHgfNM0qdp2XKNK8DxTncloy8dLx5rFKVmnGgD6RJsEniRBtqLK1aoW24Xt70VKz7Dbdc2gbbCUgdvJXqvJdzP1QW1fJL95N51SxWxpSVaGaBEmfBMGk1sSddNvqki+AAEPENzDUmNOW6exbGqxbBhGDQWDiNUicMYD+Os/VHcfhgEg8F3JOh48kmMQP5VErLuPoonqIvqT+SPeAZRWVAcsT/AFSZk8oFhEWvv0C1UzCN2ey60yhqyOGVTpl8adISLH3WvjIkieSyqz2iwukhFVsOdtTdBxh5gtQsRrZCw1YzobXTlIh5Mq7T4meEoylS0xOmwtOqsaZkc/cploGaEYhp2UXEqpV2ilGI5owxJDXMgQ6Lx8QjgduaPgsO0+7Jiphmt16Shx8C8mtozKWFBMzb1TtTscG7Mwc34oPAaxGka7pbHOLHDLKPgMaXOAnLzm88LpZQl4BCcVp9iTKWV0HVNUqM9U5iqHeEOMNcNm6EX9U5gMHew2JuR4oRTqx+3xMw0yLlamDrRlGv5q2IwkxLdbj34K7qOQQLE7q8I+QP26Bsa1szCzn1Jd8tuC1DQAolxN511PJY7K4cRrrwv+qj9RaRTFTLMrQ/Tw2lHZiA2pJaDF8rtD1Qsf8A4cWIm4JETrcTqPshBmeJmeKzY/cis24Mz8T8T3G4hJkX5rbbhGkOkxsk6+DLRYzfxXVuhHLXIphGa6aeqH+HytJPh+aFVkGBbeVRry4wff6o07Apqg3dFwmfJEY0bKreA2XQy1uqMnoMY7CPcC5omxI8pVat6hceeluioSHPbtGqLhmFzuUx14KSRovQn3h5LqZ7keyotPpkPUQGndNYc5RbdZwdlRziSYJK23qiNVJsZrFoE3KEMOCbIdavBIEOE/MJgjodt9JuutqZYIXSgmBT+djYw0cboTqP8o0Tn4sgDMLi3jxtyhEL5AIOqMpNRJ+nDnaYn3MHNHn0T2CFPunAgl5IynYazPE6R08rMIAIifNBaN1jlTNcW4sfwtDLbii1cEXNkbXPRGwFcOEE3Wrg6RDoFgd1ylboPpe0805jY48Rxsst2E+IuE8l6evgYqGJ6RZLv7Ocfiy2B1FxxidJvorqNIz5I8hHDl7RlJPj+Up/D4hwaQbhXxmKdLXOAkQLAf5YAMcfqqYOajgIkGZPAbnwSxQ8lvRudivBaHVA4MaYDsofG8ZSLtvfhI4gKnarC6PlcDYODcpMbnLAnfRGfjKQc2gxzsoYWS+zS5wc4Qbf5o56dVjPx2a0aaJsE1Nt11r/AH7nZcbglsedTaGwLwNDf6WXn8T2eCWuZJ3PWToOkLTpg5s2xTDCJyNHxDn6/dWyxjJbM0eaftEcXTfUawvLnBgAaDfKOEHbks6vQdaSQSLHbltwXq8PT1D3fDTuTrPLS42WdjMUx4doCTb6DpwusCcYqjVPHN+5nmqctkcdZ+6Xq1ydB1T1StJy25rPx2GIaTzGijJR5ATnwqzj6UgcfugPplvv1RcHMfF57wummXSJkTZc5bpjKLq0cot3BuiGw+K0iR6qxADdLoNFm2t01WhuVAANYknlw1KcpAtbJMi5jhZKvbBOyhxf+XfRNGKsSWTVFs44DzKiJZRadGexWuJVHWI1VsQ0CCCDM2vbraL8pUa4FDk7NbgqL06BeQJAk2mw8SdBzVjhzbgF1zIuNeCvh6wtPiqc72T9JLRei0lwn9k0x9yPY8kOoJdIR+5gzqNdU8ZWQyQrwddWI/IhCqPMiCq1KomFfDMzEAXJgAc9gsU0r0aYuTSsZw8WJJ1XqcNiWtOVrw6IIc2fz4aLyArBpg6LT7PrtHwjjr+SKjtSKY51cGelxo34zMfX1Wbh6rg6ItI+HYjmtHCkhpNyPMwjNY2iA+4fUB7skS1o0zHnqBtva03lkUY8pHcG5cUV7X7Jw8tNR7qTnahgD2NFr5ZBaLyReETB9gnDOLXOMP0Lby0bjwN+RRMFgjkJpPpveJcc3+I/+oskQZjny3WlgO8pUA4EOBLrPF2tNi2DppBHgvPj9W03yqn/AF/vyWf0zVOD2v7PPswjHRD2zIDpOWAbODrfyki5tmOl0en2U2m7Y+o62+q1a+Mp0BJyB1vhyW2El0k3jhwU/ECuCKLWBw+Zkw4RFwDq3mFsw5McNEs6nJqSR5ftKvLnQyADaNB05LHrZnPBBjZxO3Nem7XwZc1jqbX/ABWLSIMgkWHgsej2WSDc22haIz5OkZMsK2wNOq9ps4kn4TBOW2p9Bbqsuq4XjWbk8ZTleiWE8fcpTEOg3v74rHlil+5ojJy8aFXsvmCjw5wjXkmu647oADhe8DYLPqx6aQrRZAJQxmgn/KTE89Y6putmDbi+3FZ3duGo8/dkyg2xXJRQ3SMmArV2hhiRbdKU2OBBFpkzpYXJ52lLYivLuKotIlLew78Uc1hIH04JKrVmqXluRsyGtkgchmMkDmSeqdwzwCARaeimKe02GgTcd2xFN8aQv+N5BRc7kcFF1jcEMY6kfBKNC2P4h7X/ABLw5tNtMABuVny236m5KxgTOifls0uKXQXvTCjRlIkgyJttOx5qhKvQAzA7b7+ia2SpWOUcWLgtngdIPHn05pxlQkanRcoikNQXcIMfdaVGjSIOVwB2a6x96IRkl4DOMm0rRmGmI5qU6Rgnbc++iaqYX+ps8AboQYXWR0yHuj2KYlvNN9mVzII1aQYVKlHlKthqdw4DfTj+iEY2xuTWz6PhO0m02d/WDe8cARSEMa1vE8BFwOnFZlfENxFTM4iBPyg/AGyIBI04TrOgWd2ke9rF5dEhuUAaQAI/4bK2IpikACDEAyJHiQNlGnPb8eD0FUd/PktiadamC+nVyUiR8LQSRMhoyzDj8MnT5gtzsftw1KEPLnVMxaZBMQGiZiBJkxxnVeNf2w9tQZXkAQQ2ZvpMpqg05aYDnAve98c5DJ/6TfmsubHC0q7K4clSv4PTjB0XG5+C2pJMiBc/UlP9nCg2DUezODAANwPAbj6ryvaz3UwBUfnBtMy3rzWfUwVRgNUEmwjLewvebwbFdGXp6THyJZLdNUfQu0BR7t1KXObIcBMwbyJ1AMmyynOpNBcQdbxaPFeV/wD2XPE3HEfdSh2gNzH0Xp4JRfaR5eV03TZ6DHdltrDNRqBx3aSA7yWDi+wKrSSWHyXMTjmAS11/T9lTC/xHUpmQ71K7Lihff8Ahl5eBY0HWAHmtTs6mGGakRvOsfZAr/wAVOmwaZ5H7rIx2PNUnMY6CPoljHHHa2wSyTbrwaXanaWHDj3UQN41WDie0Wm4AQ62DkTKz30CEryu+hJRTReu8uNzbbkhMdl2nmrtULo5JXJdiqDotrrqr4zs91NwDsskA2INiJFwdY2234JSq82IN0ShTdq5xPALtNjxVKg34U8VFzvyouopoq2FHRyQKlS/BWa5EPIJUql5+IybCTrAAAHgAB4IJseqJlvzXa7JE8NkyFnLYzRA2tbYoTnuF80++K5SrjLeZU7qRyQcbFchjC9oDNMX0PBHd2hD5aDlI01uk6VMCyZwjQhwfgV5FWw9HH5nBsQee/gtHC0YdP7JIYUGIF9lovrZWXvO/BUjcdyJSdvRr4LEU5zviBt+n5IHaHbdOuXMFnRMWki0HpcWWF+JI+EGJ1MTurYSg0VQTBcRAIWSeZt0j0sUWoi9bBkX3leo7FwNFtIvqughoDGgQBcySOJJhUr4Y02AvBaXaSOGuvgsnEUiXAh8nUiLeQ8EZuFWuwqEovfQPHsc8uDXkC5yzrubaTH0TXYeLcKbmWOkAmDF5CNU7eqANylsg/EQz5rABroFxFoOuY66LIrvdTqOIcGjXJrB3YZHseIGWnkTRphKMJp9rY5UDi4BgGY6DXwS3aBcx2V4IdrBHjcFFxeKcx7atLVrswAbZp2M9ZseHNIY/tWriahfWOZ51JtPlYLRiviZssUm15FKlSVQPBTQHIGfRXGFBAO6oqbM8otCgBOi45j9ienvUJhoymNkEVXA2Ma/ZMxUrOUXkG5KtVHii0wHA8vdkCu/KLQkaGSF6uyAacgwTJ2TLL/dWJpNpn5u9zW/ly7880+koUOqegGHoEmDYDxnknX0oCthbsc7M1sEQDqZm4EaCL9R4FoiVWKtEZXFqxTul1av4Gj/vX/8ALH/0US7Ka/H8o8pmunKDZ6IFPDEH1TQIHJUitkpz1otmbtrzVntNxBtry6pVteHdU32hVBeSx7ng3Ln2cSRLpvxnqqciagqtvYsBBEJjQJPvbq/faQujIWa2MvfIj35ouGBKVpu4lN06gCeNdmfJKXSNPDVyNDokO0sQ4yhPrzpZVc0lvPfkFHPktUXwYmmmxjAYgEGSJ04ldp1yyoHA/KZHnI1WdTaGmQmxiGrLGNs9Pkoo9F/Ef8WVsW1oqBoLAMuUQI348NViDGZYImSN9Z/NUryQCFGENcxj73JdHAgQLjbX3BnJD3Zr4XtH/Cymk0ZSHh4nOXXmTNmwG2jWfHFe3OSZMk7eZ981tUmETrDoInWIBaqVGBrS4D9OSGJ1J/kbPjpR/HZn4hpgHM7NABg5bgXmIulANZnNOn5zOq1sE6IcDDhcHQg7EHjKFWwxud9VrWNpHnvOnJsVozvorvrWS1WuSI4JJ+IKWqK3yQ655JQ3XVcMTxRcQbcE3gFUVebJOsS6BsLqVMSqsNpStBGaRMKVG34n6KrXRCXfVyumb3uPQR1TCVbH+7JCMwluhSmErlwnrumHvy67WWjGvJmytoY7xRD73+pnr/6rqraI8X/v+iz8TcwAPNKV6oPFCbWuuuAKzWaunsFF7Jxo+FAA2CjHQYPNNHWyeR8tINTAKh10lApG6ZfABXWqEcWnZO798VSTM7bILasneNky07qUsll4Yq7C09EOu/WJ5K1N1+CoW+qhJ2aoKiFkjWCgVHlrRbyXapvZFpiWhFOgvY1h8aHNYCbCARym/itSjhW1Wvc6JB4w4k8OQj3tgYiiQAW68lsdkvaKby83AgNiSXH5RO1973ItqRnnKlZoxx3s3w8Po2y52AZrky3RrvCWgjx6efxtc8fsrU8QaI1lxBDuVwSOemqz8VXz+aEX7tdC5JXHfY9QqjWbozqxIuZSOHEDmqGpxXo3aPOSpsOzGMYHNczNmvN5EiNJAkSY/dY2Oc0OOWcu0689LaynXkaWSlVgKi407Lwdg24iEwKhcBJSTGElNNZAuU8U2GbSO4nD5YAc10gG07jS4FxoYQmMMELlWpsFfJAuuoVtvaC0WtJaHuLWaOcBmjnE36JdtLMC4G07+MfRStVDGHNfTTdXo1Q5st0RrYvJ10XwbjonstkOjTsqOrQtsFxiedklzkEyKIXe+7LqNo7iwDwNOCDSdLiCil4SdcEEG6yNUbIps1LAWCTqvi64MTbmq0HjOM3yyJ6cV2SarQMOF3s602lXfXsme2xh21P9Gc91KBBfZxO8jb9Fmt4woOZpeKmHwTCZ9E6wiI3SNGtAhcpYjUJB6GateEAvQ2GZmyuQl8jpaLU38U21wAEJIN8FpUaFhz9/dCbrsMY29Am4vLYiQfNBGJkk85XcVp4iEoxt1KkWbdUNipZD70G6qHkWvy/bcQg1WyTFgmh2SmjXbimuPwtDRaACTeBN3XuZPj0VcU/dJYW2iNUqyOa1J6ozyj7rK1yWgG3xCRcG0kXANrg2PXcJd9Qx1V2sP7qtWk521kLfQWktnezcS1lRrnsD2gyWklodyJFx1CJVqAkkCJOiGzDIndmOI4/qrLRGeS9FaYRsRJDSTYCB0kn6kobHIdWpaEkmhoWxfFPmyDhnEC0gaQuC5KaYLQkT2Wa1Q9TdAgqhKqQQYO0qzQN/GNfBbI5NGGWDZ1cXfh5qJ/VQnoSFqcggzoU3212mcTUD3NY2AGwwBrbD+XibknieaC8IRprPRpjN1QAGxPooH20S9SoQSFKbiNQVGRZIbDeKvXpeXJUZUlde+yQbYrUcVegFVM02RHP9vDRKOdewFdaAisA3VCicVFyn/wAT8ERyndJU1KtUi2inNWykHQRlSQRE8/fuy5Vowq0np/E4Z1N2V7S10CxsbiQY5gg+ISS7GS0KCkbGZvw6H30Qq0gzx0PinywmGgHmlMeyIGh1PvojDbFl0BbVtzVzUlLOK4KvFXTJtGhRjVGB4pDDVOKvVrQnROUb0Xq1YKFUrHY25oFW5zGVcPBG330XOQFjRbvfFBqVJtG64BwRaVOTMJGyijRKdGLqz3+9E++l3mUUxL3W7tgMgiwjXMXa2WfXZBg6j6rkwtFm1F1tWDKWD7K1N2ZUTE4jv4l3H0H2US0FRMcGcDKs5FdCC8K+qMW2wdemJhAdSMJp49VKbgs8zTARbbXZWpXVqzAdlRjYIUmiqKkQUQvlUqUpufBUzAIDDbHlFCBh0xnXHHMMJlFbgn1XinTaXPcYa0ak7Ac1yiIuBNvZUrzsfyU32OqXYFjC05d5i3FaJcSZNykmNm5RO+je53SyWxuQbHVLwCUhnnVXrNlDhNFUhG7dgnhCqCyapiVWpCokLYFtY5YtrOgmdInWOS61xCA4K4qSITpAewr2266fT8kB5gBEzQhO1QYRvCi1081kD6JXD7W8Uc1hxUmxq8kZULSHNcWuGhbYg8QRoUtUMyd91avU4IEpooWyu8ozDF4ifWLT6fVUBHFQuVkBhcyiHnUT6J0aFdkFUDfNPVsE4y4CWiJOwnSesJWY12EBNOSIY8cq2Ac3cqjoRalTMNF2nT5fss7l8mpQ0JvK5TV6ourtYmAdfTkJUUxumHvQaiRoZEp2CYpXSbQmaZjVKEagQhFyp3iFiHCYDpsDIkXi4uNjbha0i6FHDDKi4TOqTbWKswrqCMz6KgXaIt+qs1h1TCneSWqp1w4JSoy6dIFijhBM/f1CsBGirUKtQ5otjIuGIppCBcHe21yIMjW02mxG8gWEIbipsJ2k7w4Jg1LAbAkjhJifoPJKF6vVENBBDiRJaJltyIMiJtNpEEbyAtBLE6/uhwq98AQdeIvBHAwm6dMTpaPLwVEL0JmxXalT09+KK6kZiLoNZhBj90yAyl1xdyc1Ewp6erVMZeAJtJPE6bR6BZtStmMFHxrSDY7DQzYjSRyMEdQljVYKRb3fxl095Js2IyZdLmDOtoRyLZn+kj7dvZ2t8JIkGCRYgjwIsRz3TOCrxrBHDcLIa76p6hWYDfTxnw5rLk+DfDTsFXpBrzvewPA6BcaUPFV8zy7y8LDxXGuVY3WyTL1ShhR5VA8ogovoUHvp0RsyE5kpKCXY9cp1crg6ASDMOAc09WmxHIqr6aoGLglqmW2WTYTIj4twLmRz15JrBOLZgxIIPQ6hAp00ek6I5oUc35GW00Q01XNuid5ZMkI3RUtKUdTM21OyeqVafd6u72TNhlyxa+uaZ2iIWe6oOKdHUxd9Mnb2LqZVeJXXtskexyrVx5lXDV1zAlCVYEfD0tT6K+Dewth8AzAd6wY66qzWFpJ9QUFNXRzToEzCNLxOhT1Wnlc0gC0Tz3vPlbgrswxJGVvxagRM+C4/AVSLtdG5INuqomiTs3+z+0BhnnE0qFN4IyZSS9k65uThGnQjgvJY+pnqOfAGYkxwm61KFbLTezQiGgARbUk8Z18Vk4hdhTq2dPI74eBfIoouKwuzWdok6qiibIR+m6O4P5vApftL5z4fQLiiyL7j0P0lBui0NR1CiioyRVyE5dUQZxdijd/e4XFEDizkFRRALLsXof44/wBYVv7vyCiiHkZfY/3Mml+aZGh6KKKkSEuxasklFFzHiGw+/viuFRRKMXZ8p6j6FVdsoolCdo6Hr9k5h/lb73UUUZ9lP0npMH8x/sZ/5GLa7Z/2f9p/NRRQf3IrH7JHh6vzu/uKUxmvg3/tCii9RHlR+9iaiiiJ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upload.wikimedia.org/wikipedia/commons/7/7f/PhilcUK-12744385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01007"/>
            <a:ext cx="4056993" cy="405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20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6166" cy="533400"/>
          </a:xfrm>
        </p:spPr>
        <p:txBody>
          <a:bodyPr>
            <a:normAutofit fontScale="90000"/>
          </a:bodyPr>
          <a:lstStyle/>
          <a:p>
            <a:r>
              <a:rPr lang="en-US" sz="3200" dirty="0" err="1"/>
              <a:t>CReSIS</a:t>
            </a:r>
            <a:r>
              <a:rPr lang="en-US" sz="3200" dirty="0"/>
              <a:t> Remote Sensing: Radar Surveys</a:t>
            </a:r>
          </a:p>
        </p:txBody>
      </p:sp>
      <p:sp>
        <p:nvSpPr>
          <p:cNvPr id="5" name="TextBox 4"/>
          <p:cNvSpPr txBox="1"/>
          <p:nvPr/>
        </p:nvSpPr>
        <p:spPr>
          <a:xfrm>
            <a:off x="23037" y="431448"/>
            <a:ext cx="6526924" cy="923330"/>
          </a:xfrm>
          <a:prstGeom prst="rect">
            <a:avLst/>
          </a:prstGeom>
          <a:noFill/>
        </p:spPr>
        <p:txBody>
          <a:bodyPr wrap="square" rtlCol="0">
            <a:spAutoFit/>
          </a:bodyPr>
          <a:lstStyle/>
          <a:p>
            <a:r>
              <a:rPr lang="en-US" sz="1800" i="0" dirty="0">
                <a:latin typeface="Calibri" panose="020F0502020204030204" pitchFamily="34" charset="0"/>
                <a:cs typeface="Calibri" panose="020F0502020204030204" pitchFamily="34" charset="0"/>
              </a:rPr>
              <a:t>Expeditions last 1-2 months and gather up to 100 TB data. Most is saved on removable disks and flown back to continental US at end. A sample is analyzed in field to check instrument</a:t>
            </a:r>
          </a:p>
        </p:txBody>
      </p:sp>
      <p:grpSp>
        <p:nvGrpSpPr>
          <p:cNvPr id="6" name="Group 5"/>
          <p:cNvGrpSpPr/>
          <p:nvPr/>
        </p:nvGrpSpPr>
        <p:grpSpPr>
          <a:xfrm>
            <a:off x="0" y="1252825"/>
            <a:ext cx="9143999" cy="5605175"/>
            <a:chOff x="0" y="1252825"/>
            <a:chExt cx="9143999" cy="560517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464"/>
              <a:ext cx="6894813" cy="53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
            <p:cNvPicPr>
              <a:picLocks noChangeAspect="1" noChangeArrowheads="1"/>
            </p:cNvPicPr>
            <p:nvPr/>
          </p:nvPicPr>
          <p:blipFill>
            <a:blip r:embed="rId4" cstate="print"/>
            <a:srcRect/>
            <a:stretch>
              <a:fillRect/>
            </a:stretch>
          </p:blipFill>
          <p:spPr bwMode="auto">
            <a:xfrm>
              <a:off x="6894811" y="3800682"/>
              <a:ext cx="1522115" cy="1522115"/>
            </a:xfrm>
            <a:prstGeom prst="rect">
              <a:avLst/>
            </a:prstGeom>
            <a:noFill/>
            <a:ln w="9525">
              <a:noFill/>
              <a:miter lim="800000"/>
              <a:headEnd/>
              <a:tailEnd/>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812" y="5322797"/>
              <a:ext cx="2249187" cy="153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Geoffrey Fox\Desktop\Cresis\satellite_NEEM_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811" y="1532930"/>
              <a:ext cx="2221081" cy="22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SC_16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0526" y="1252825"/>
              <a:ext cx="1634285" cy="108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2919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7" y="31173"/>
            <a:ext cx="5814302" cy="674739"/>
          </a:xfrm>
        </p:spPr>
        <p:txBody>
          <a:bodyPr>
            <a:normAutofit/>
          </a:bodyPr>
          <a:lstStyle/>
          <a:p>
            <a:r>
              <a:rPr lang="en-US" dirty="0"/>
              <a:t>Gene Sequencing</a:t>
            </a:r>
          </a:p>
        </p:txBody>
      </p:sp>
      <p:pic>
        <p:nvPicPr>
          <p:cNvPr id="5122" name="Picture 2" descr="https://encrypted-tbn3.gstatic.com/images?q=tbn:ANd9GcQqzYLJJAh1lG6_l_owNAID9dplzemAHTeINmzvmgTId_GsHxmY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7" y="795526"/>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2/2e/Mapping_Rea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043" y="651567"/>
            <a:ext cx="3056141" cy="22081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022" y="4167042"/>
            <a:ext cx="3974921" cy="260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6" descr="http://mms.businesswire.com/media/20140114006291/en/399124/5/HiSeqX_Ten_Ima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41" t="34584" r="6266" b="17397"/>
          <a:stretch/>
        </p:blipFill>
        <p:spPr bwMode="auto">
          <a:xfrm>
            <a:off x="0" y="5183080"/>
            <a:ext cx="5147584" cy="16749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2882884"/>
            <a:ext cx="9081943" cy="1200329"/>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Distributed (</a:t>
            </a:r>
            <a:r>
              <a:rPr lang="en-US" sz="1800" i="0" dirty="0" err="1">
                <a:solidFill>
                  <a:prstClr val="black"/>
                </a:solidFill>
                <a:latin typeface="Calibri"/>
                <a:ea typeface="+mn-ea"/>
              </a:rPr>
              <a:t>Illumina</a:t>
            </a:r>
            <a:r>
              <a:rPr lang="en-US" sz="1800" i="0" dirty="0">
                <a:solidFill>
                  <a:prstClr val="black"/>
                </a:solidFill>
                <a:latin typeface="Calibri"/>
                <a:ea typeface="+mn-ea"/>
              </a:rPr>
              <a:t>) devices distributed across world in many laboratories  take data in form of “reads” that are aligned into a full sequence</a:t>
            </a:r>
          </a:p>
          <a:p>
            <a:pPr eaLnBrk="1" fontAlgn="auto" hangingPunct="1">
              <a:spcBef>
                <a:spcPts val="0"/>
              </a:spcBef>
              <a:spcAft>
                <a:spcPts val="0"/>
              </a:spcAft>
            </a:pPr>
            <a:r>
              <a:rPr lang="en-US" sz="1800" i="0" dirty="0">
                <a:solidFill>
                  <a:prstClr val="black"/>
                </a:solidFill>
                <a:latin typeface="Calibri"/>
                <a:ea typeface="+mn-ea"/>
              </a:rPr>
              <a:t>This processing often local but data needs to be compared with world’s other gene so uploaded to central repository </a:t>
            </a:r>
          </a:p>
        </p:txBody>
      </p:sp>
      <p:sp>
        <p:nvSpPr>
          <p:cNvPr id="10" name="TextBox 9"/>
          <p:cNvSpPr txBox="1"/>
          <p:nvPr/>
        </p:nvSpPr>
        <p:spPr>
          <a:xfrm>
            <a:off x="0" y="4213396"/>
            <a:ext cx="5147584" cy="923330"/>
          </a:xfrm>
          <a:prstGeom prst="rect">
            <a:avLst/>
          </a:prstGeom>
          <a:noFill/>
        </p:spPr>
        <p:txBody>
          <a:bodyPr wrap="square" rtlCol="0">
            <a:spAutoFit/>
          </a:bodyPr>
          <a:lstStyle/>
          <a:p>
            <a:pPr eaLnBrk="1" fontAlgn="auto" hangingPunct="1">
              <a:spcBef>
                <a:spcPts val="0"/>
              </a:spcBef>
              <a:spcAft>
                <a:spcPts val="0"/>
              </a:spcAft>
            </a:pPr>
            <a:r>
              <a:rPr lang="en-US" sz="1800" i="0" dirty="0" err="1">
                <a:solidFill>
                  <a:prstClr val="black"/>
                </a:solidFill>
                <a:latin typeface="Calibri"/>
                <a:ea typeface="+mn-ea"/>
              </a:rPr>
              <a:t>Illumina</a:t>
            </a:r>
            <a:r>
              <a:rPr lang="en-US" sz="1800" i="0" dirty="0">
                <a:solidFill>
                  <a:prstClr val="black"/>
                </a:solidFill>
                <a:latin typeface="Calibri"/>
                <a:ea typeface="+mn-ea"/>
              </a:rPr>
              <a:t> </a:t>
            </a:r>
            <a:r>
              <a:rPr lang="en-US" sz="1800" i="0" dirty="0" err="1">
                <a:solidFill>
                  <a:prstClr val="black"/>
                </a:solidFill>
                <a:latin typeface="Calibri"/>
                <a:ea typeface="+mn-ea"/>
              </a:rPr>
              <a:t>HiSeq</a:t>
            </a:r>
            <a:r>
              <a:rPr lang="en-US" sz="1800" i="0" dirty="0">
                <a:solidFill>
                  <a:prstClr val="black"/>
                </a:solidFill>
                <a:latin typeface="Calibri"/>
                <a:ea typeface="+mn-ea"/>
              </a:rPr>
              <a:t> X 10 can sequence 18,000 genomes per year at $1000 each. Produces 0.6Terabases per day </a:t>
            </a:r>
          </a:p>
        </p:txBody>
      </p:sp>
    </p:spTree>
    <p:extLst>
      <p:ext uri="{BB962C8B-B14F-4D97-AF65-F5344CB8AC3E}">
        <p14:creationId xmlns:p14="http://schemas.microsoft.com/office/powerpoint/2010/main" val="1741738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7" y="75827"/>
            <a:ext cx="9126166" cy="762000"/>
          </a:xfrm>
        </p:spPr>
        <p:txBody>
          <a:bodyPr>
            <a:noAutofit/>
          </a:bodyPr>
          <a:lstStyle/>
          <a:p>
            <a:pPr marL="514350" indent="-514350"/>
            <a:r>
              <a:rPr lang="en-US" sz="3200" b="1" dirty="0"/>
              <a:t>6. Visualize data extracted from horizontally scalable Big Data store</a:t>
            </a:r>
          </a:p>
        </p:txBody>
      </p:sp>
      <p:sp>
        <p:nvSpPr>
          <p:cNvPr id="3" name="Rounded Rectangle 2"/>
          <p:cNvSpPr/>
          <p:nvPr/>
        </p:nvSpPr>
        <p:spPr>
          <a:xfrm>
            <a:off x="2228643" y="443121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0" dirty="0">
                <a:latin typeface="Calibri" panose="020F0502020204030204" pitchFamily="34" charset="0"/>
                <a:cs typeface="Calibri" panose="020F0502020204030204" pitchFamily="34" charset="0"/>
              </a:rPr>
              <a:t>Hadoop, Spark, Giraph, Pig …</a:t>
            </a:r>
          </a:p>
        </p:txBody>
      </p:sp>
      <p:sp>
        <p:nvSpPr>
          <p:cNvPr id="4" name="Rounded Rectangle 3"/>
          <p:cNvSpPr/>
          <p:nvPr/>
        </p:nvSpPr>
        <p:spPr>
          <a:xfrm>
            <a:off x="2228643" y="528845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0" dirty="0">
                <a:latin typeface="Calibri" panose="020F0502020204030204" pitchFamily="34" charset="0"/>
                <a:cs typeface="Calibri" panose="020F0502020204030204" pitchFamily="34" charset="0"/>
              </a:rPr>
              <a:t>Data Storage: </a:t>
            </a:r>
            <a:r>
              <a:rPr lang="en-US" sz="2000" i="0" dirty="0">
                <a:latin typeface="Calibri" panose="020F0502020204030204" pitchFamily="34" charset="0"/>
                <a:cs typeface="Calibri" panose="020F0502020204030204" pitchFamily="34" charset="0"/>
              </a:rPr>
              <a:t>HDFS</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Hbase</a:t>
            </a:r>
            <a:r>
              <a:rPr lang="en-US" i="0" dirty="0">
                <a:latin typeface="Calibri" panose="020F0502020204030204" pitchFamily="34" charset="0"/>
                <a:cs typeface="Calibri" panose="020F0502020204030204" pitchFamily="34" charset="0"/>
              </a:rPr>
              <a:t> </a:t>
            </a:r>
          </a:p>
        </p:txBody>
      </p:sp>
      <p:grpSp>
        <p:nvGrpSpPr>
          <p:cNvPr id="5" name="Group 4"/>
          <p:cNvGrpSpPr/>
          <p:nvPr/>
        </p:nvGrpSpPr>
        <p:grpSpPr>
          <a:xfrm>
            <a:off x="762000" y="1219200"/>
            <a:ext cx="5613078" cy="869846"/>
            <a:chOff x="1609805" y="1758098"/>
            <a:chExt cx="5613078" cy="86984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grpSp>
        <p:nvGrpSpPr>
          <p:cNvPr id="20" name="Group 19"/>
          <p:cNvGrpSpPr/>
          <p:nvPr/>
        </p:nvGrpSpPr>
        <p:grpSpPr>
          <a:xfrm>
            <a:off x="2183266" y="3549530"/>
            <a:ext cx="5724298" cy="646385"/>
            <a:chOff x="2135871" y="3995128"/>
            <a:chExt cx="5724298" cy="646385"/>
          </a:xfrm>
        </p:grpSpPr>
        <p:sp>
          <p:nvSpPr>
            <p:cNvPr id="12" name="Rounded Rectangle 11"/>
            <p:cNvSpPr/>
            <p:nvPr/>
          </p:nvSpPr>
          <p:spPr>
            <a:xfrm>
              <a:off x="5894734" y="39951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0" dirty="0">
                  <a:latin typeface="Calibri" panose="020F0502020204030204" pitchFamily="34" charset="0"/>
                  <a:cs typeface="Calibri" panose="020F0502020204030204" pitchFamily="34" charset="0"/>
                </a:rPr>
                <a:t>Mahout, R</a:t>
              </a:r>
            </a:p>
          </p:txBody>
        </p:sp>
        <p:sp>
          <p:nvSpPr>
            <p:cNvPr id="15" name="Rounded Rectangle 14"/>
            <p:cNvSpPr/>
            <p:nvPr/>
          </p:nvSpPr>
          <p:spPr>
            <a:xfrm>
              <a:off x="2135871" y="3995128"/>
              <a:ext cx="227847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0" dirty="0">
                  <a:latin typeface="Calibri" panose="020F0502020204030204" pitchFamily="34" charset="0"/>
                  <a:cs typeface="Calibri" panose="020F0502020204030204" pitchFamily="34" charset="0"/>
                </a:rPr>
                <a:t>Prepare Interactive Visualization</a:t>
              </a:r>
            </a:p>
          </p:txBody>
        </p:sp>
        <p:sp>
          <p:nvSpPr>
            <p:cNvPr id="17" name="Left Arrow 16"/>
            <p:cNvSpPr/>
            <p:nvPr/>
          </p:nvSpPr>
          <p:spPr>
            <a:xfrm>
              <a:off x="4856918" y="4171175"/>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0">
                <a:latin typeface="Calibri" panose="020F0502020204030204" pitchFamily="34" charset="0"/>
                <a:cs typeface="Calibri" panose="020F0502020204030204" pitchFamily="34" charset="0"/>
              </a:endParaRPr>
            </a:p>
          </p:txBody>
        </p:sp>
      </p:grpSp>
      <p:sp>
        <p:nvSpPr>
          <p:cNvPr id="19" name="Rounded Rectangle 18"/>
          <p:cNvSpPr/>
          <p:nvPr/>
        </p:nvSpPr>
        <p:spPr>
          <a:xfrm>
            <a:off x="2047493" y="3046749"/>
            <a:ext cx="5995844"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i="0" dirty="0">
                <a:latin typeface="Calibri" panose="020F0502020204030204" pitchFamily="34" charset="0"/>
                <a:cs typeface="Calibri" panose="020F0502020204030204" pitchFamily="34" charset="0"/>
              </a:rPr>
              <a:t>Orchestration Layer</a:t>
            </a:r>
          </a:p>
        </p:txBody>
      </p:sp>
      <p:grpSp>
        <p:nvGrpSpPr>
          <p:cNvPr id="23" name="Group 22"/>
          <p:cNvGrpSpPr/>
          <p:nvPr/>
        </p:nvGrpSpPr>
        <p:grpSpPr>
          <a:xfrm>
            <a:off x="2113973" y="2195873"/>
            <a:ext cx="6079795" cy="830997"/>
            <a:chOff x="2976633" y="2611765"/>
            <a:chExt cx="6079795" cy="830997"/>
          </a:xfrm>
        </p:grpSpPr>
        <p:sp>
          <p:nvSpPr>
            <p:cNvPr id="13" name="Up-Down Arrow 12"/>
            <p:cNvSpPr/>
            <p:nvPr/>
          </p:nvSpPr>
          <p:spPr>
            <a:xfrm>
              <a:off x="2976633" y="2614272"/>
              <a:ext cx="298475" cy="641317"/>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i="0">
                <a:latin typeface="Calibri" panose="020F0502020204030204" pitchFamily="34" charset="0"/>
                <a:cs typeface="Calibri" panose="020F0502020204030204" pitchFamily="34" charset="0"/>
              </a:endParaRPr>
            </a:p>
          </p:txBody>
        </p:sp>
        <p:sp>
          <p:nvSpPr>
            <p:cNvPr id="18" name="Left Arrow 17"/>
            <p:cNvSpPr/>
            <p:nvPr/>
          </p:nvSpPr>
          <p:spPr>
            <a:xfrm rot="16200000">
              <a:off x="6343347" y="2787785"/>
              <a:ext cx="595245" cy="29429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i="0">
                <a:latin typeface="Calibri" panose="020F0502020204030204" pitchFamily="34" charset="0"/>
                <a:cs typeface="Calibri" panose="020F0502020204030204" pitchFamily="34" charset="0"/>
              </a:endParaRPr>
            </a:p>
          </p:txBody>
        </p:sp>
        <p:sp>
          <p:nvSpPr>
            <p:cNvPr id="21" name="TextBox 20"/>
            <p:cNvSpPr txBox="1"/>
            <p:nvPr/>
          </p:nvSpPr>
          <p:spPr>
            <a:xfrm>
              <a:off x="6788115" y="2750264"/>
              <a:ext cx="2268313" cy="461665"/>
            </a:xfrm>
            <a:prstGeom prst="rect">
              <a:avLst/>
            </a:prstGeom>
            <a:noFill/>
          </p:spPr>
          <p:txBody>
            <a:bodyPr wrap="none" rtlCol="0">
              <a:spAutoFit/>
            </a:bodyPr>
            <a:lstStyle/>
            <a:p>
              <a:r>
                <a:rPr lang="en-US" i="0" dirty="0">
                  <a:latin typeface="Calibri" panose="020F0502020204030204" pitchFamily="34" charset="0"/>
                  <a:cs typeface="Calibri" panose="020F0502020204030204" pitchFamily="34" charset="0"/>
                </a:rPr>
                <a:t>Specify Analytics</a:t>
              </a:r>
            </a:p>
          </p:txBody>
        </p:sp>
        <p:sp>
          <p:nvSpPr>
            <p:cNvPr id="22" name="TextBox 21"/>
            <p:cNvSpPr txBox="1"/>
            <p:nvPr/>
          </p:nvSpPr>
          <p:spPr>
            <a:xfrm>
              <a:off x="3358860" y="2611765"/>
              <a:ext cx="1837479" cy="830997"/>
            </a:xfrm>
            <a:prstGeom prst="rect">
              <a:avLst/>
            </a:prstGeom>
            <a:noFill/>
          </p:spPr>
          <p:txBody>
            <a:bodyPr wrap="square" rtlCol="0">
              <a:spAutoFit/>
            </a:bodyPr>
            <a:lstStyle/>
            <a:p>
              <a:r>
                <a:rPr lang="en-US" i="0" dirty="0">
                  <a:latin typeface="Calibri" panose="020F0502020204030204" pitchFamily="34" charset="0"/>
                  <a:cs typeface="Calibri" panose="020F0502020204030204" pitchFamily="34" charset="0"/>
                </a:rPr>
                <a:t>Interactive Visualization</a:t>
              </a:r>
            </a:p>
          </p:txBody>
        </p:sp>
      </p:grpSp>
    </p:spTree>
    <p:extLst>
      <p:ext uri="{BB962C8B-B14F-4D97-AF65-F5344CB8AC3E}">
        <p14:creationId xmlns:p14="http://schemas.microsoft.com/office/powerpoint/2010/main" val="2035653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824"/>
            <a:ext cx="9067800" cy="1143000"/>
          </a:xfrm>
        </p:spPr>
        <p:txBody>
          <a:bodyPr>
            <a:noAutofit/>
          </a:bodyPr>
          <a:lstStyle/>
          <a:p>
            <a:pPr marL="514350" indent="-514350"/>
            <a:br>
              <a:rPr lang="en-US" sz="2800" b="1" dirty="0"/>
            </a:br>
            <a:r>
              <a:rPr lang="en-US" sz="2800" b="1" dirty="0"/>
              <a:t>7. Move data from a highly horizontally scalable data store into a traditional Enterprise Data Warehouse</a:t>
            </a:r>
            <a:br>
              <a:rPr lang="en-US" sz="2800" b="1" dirty="0"/>
            </a:br>
            <a:endParaRPr lang="en-US" sz="2800" b="1" dirty="0"/>
          </a:p>
        </p:txBody>
      </p:sp>
      <p:sp>
        <p:nvSpPr>
          <p:cNvPr id="27" name="Oval 26"/>
          <p:cNvSpPr/>
          <p:nvPr/>
        </p:nvSpPr>
        <p:spPr>
          <a:xfrm>
            <a:off x="2726739" y="5141749"/>
            <a:ext cx="2317531" cy="420414"/>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Streaming Data</a:t>
            </a:r>
          </a:p>
        </p:txBody>
      </p:sp>
      <p:sp>
        <p:nvSpPr>
          <p:cNvPr id="28" name="Can 4"/>
          <p:cNvSpPr/>
          <p:nvPr/>
        </p:nvSpPr>
        <p:spPr>
          <a:xfrm>
            <a:off x="7796049" y="4533479"/>
            <a:ext cx="1271751" cy="1216152"/>
          </a:xfrm>
          <a:prstGeom prst="can">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OLTP Database</a:t>
            </a:r>
          </a:p>
        </p:txBody>
      </p:sp>
      <p:sp>
        <p:nvSpPr>
          <p:cNvPr id="29" name="Oval 28"/>
          <p:cNvSpPr/>
          <p:nvPr/>
        </p:nvSpPr>
        <p:spPr>
          <a:xfrm>
            <a:off x="5261394" y="5141749"/>
            <a:ext cx="2317531" cy="420414"/>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Web Services</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45" y="4234847"/>
            <a:ext cx="1755494" cy="1755494"/>
          </a:xfrm>
          <a:prstGeom prst="rect">
            <a:avLst/>
          </a:prstGeom>
        </p:spPr>
      </p:pic>
      <p:sp>
        <p:nvSpPr>
          <p:cNvPr id="31" name="Rounded Rectangle 7"/>
          <p:cNvSpPr/>
          <p:nvPr/>
        </p:nvSpPr>
        <p:spPr>
          <a:xfrm>
            <a:off x="2838432" y="2819400"/>
            <a:ext cx="5633545" cy="525517"/>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Transform with Hadoop, Spark</a:t>
            </a:r>
            <a:r>
              <a:rPr kumimoji="0" lang="en-US" sz="1800" b="0" i="0" u="none" strike="noStrike" kern="0" cap="none" spc="0" normalizeH="0" baseline="0" noProof="0">
                <a:ln>
                  <a:noFill/>
                </a:ln>
                <a:solidFill>
                  <a:prstClr val="white"/>
                </a:solidFill>
                <a:effectLst/>
                <a:uLnTx/>
                <a:uFillTx/>
                <a:latin typeface="Calibri"/>
                <a:ea typeface="+mn-ea"/>
                <a:cs typeface="+mn-cs"/>
              </a:rPr>
              <a:t>, Giraph </a:t>
            </a:r>
            <a:r>
              <a:rPr kumimoji="0" lang="en-US" sz="1800" b="0" i="0" u="none" strike="noStrike" kern="0" cap="none" spc="0" normalizeH="0" baseline="0" noProof="0" dirty="0">
                <a:ln>
                  <a:noFill/>
                </a:ln>
                <a:solidFill>
                  <a:prstClr val="white"/>
                </a:solidFill>
                <a:effectLst/>
                <a:uLnTx/>
                <a:uFillTx/>
                <a:latin typeface="Calibri"/>
                <a:ea typeface="+mn-ea"/>
                <a:cs typeface="+mn-cs"/>
              </a:rPr>
              <a:t>…</a:t>
            </a:r>
          </a:p>
        </p:txBody>
      </p:sp>
      <p:sp>
        <p:nvSpPr>
          <p:cNvPr id="32" name="Rounded Rectangle 8"/>
          <p:cNvSpPr/>
          <p:nvPr/>
        </p:nvSpPr>
        <p:spPr>
          <a:xfrm>
            <a:off x="2838432" y="3909811"/>
            <a:ext cx="5633545" cy="525517"/>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Data Storage: HDFS, </a:t>
            </a:r>
            <a:r>
              <a:rPr kumimoji="0" lang="en-US" sz="1800" b="0" i="0" u="none" strike="noStrike" kern="0" cap="none" spc="0" normalizeH="0" baseline="0" noProof="0" dirty="0" err="1">
                <a:ln>
                  <a:noFill/>
                </a:ln>
                <a:solidFill>
                  <a:prstClr val="white"/>
                </a:solidFill>
                <a:effectLst/>
                <a:uLnTx/>
                <a:uFillTx/>
                <a:latin typeface="Calibri"/>
                <a:ea typeface="+mn-ea"/>
                <a:cs typeface="+mn-cs"/>
              </a:rPr>
              <a:t>Hbase</a:t>
            </a:r>
            <a:r>
              <a:rPr kumimoji="0" lang="en-US" sz="1800" b="0" i="0" u="none" strike="noStrike" kern="0" cap="none" spc="0" normalizeH="0" baseline="0" noProof="0" dirty="0">
                <a:ln>
                  <a:noFill/>
                </a:ln>
                <a:solidFill>
                  <a:prstClr val="white"/>
                </a:solidFill>
                <a:effectLst/>
                <a:uLnTx/>
                <a:uFillTx/>
                <a:latin typeface="Calibri"/>
                <a:ea typeface="+mn-ea"/>
                <a:cs typeface="+mn-cs"/>
              </a:rPr>
              <a:t>, (RDBMS) </a:t>
            </a:r>
          </a:p>
        </p:txBody>
      </p:sp>
      <p:grpSp>
        <p:nvGrpSpPr>
          <p:cNvPr id="33" name="Group 49"/>
          <p:cNvGrpSpPr>
            <a:grpSpLocks/>
          </p:cNvGrpSpPr>
          <p:nvPr/>
        </p:nvGrpSpPr>
        <p:grpSpPr bwMode="auto">
          <a:xfrm rot="16200000">
            <a:off x="5321591" y="4616334"/>
            <a:ext cx="538034" cy="512407"/>
            <a:chOff x="307" y="2637"/>
            <a:chExt cx="1051" cy="672"/>
          </a:xfrm>
          <a:solidFill>
            <a:srgbClr val="F79646">
              <a:lumMod val="60000"/>
              <a:lumOff val="40000"/>
            </a:srgbClr>
          </a:solidFill>
        </p:grpSpPr>
        <p:sp>
          <p:nvSpPr>
            <p:cNvPr id="34"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ysClr val="windowText" lastClr="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ea typeface="+mn-ea"/>
              </a:endParaRPr>
            </a:p>
          </p:txBody>
        </p:sp>
        <p:sp>
          <p:nvSpPr>
            <p:cNvPr id="35"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ysClr val="windowText" lastClr="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ea typeface="+mn-ea"/>
              </a:endParaRPr>
            </a:p>
          </p:txBody>
        </p:sp>
        <p:sp>
          <p:nvSpPr>
            <p:cNvPr id="36" name="Line 43"/>
            <p:cNvSpPr>
              <a:spLocks noChangeShapeType="1"/>
            </p:cNvSpPr>
            <p:nvPr/>
          </p:nvSpPr>
          <p:spPr bwMode="auto">
            <a:xfrm>
              <a:off x="988" y="2812"/>
              <a:ext cx="58" cy="60"/>
            </a:xfrm>
            <a:prstGeom prst="line">
              <a:avLst/>
            </a:prstGeom>
            <a:grpFill/>
            <a:ln w="12700">
              <a:solidFill>
                <a:sysClr val="windowText" lastClr="000000"/>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ea typeface="+mn-ea"/>
              </a:endParaRPr>
            </a:p>
          </p:txBody>
        </p:sp>
      </p:grpSp>
      <p:sp>
        <p:nvSpPr>
          <p:cNvPr id="37" name="Up-Down Arrow 13"/>
          <p:cNvSpPr/>
          <p:nvPr/>
        </p:nvSpPr>
        <p:spPr>
          <a:xfrm>
            <a:off x="5397220" y="3428799"/>
            <a:ext cx="292730" cy="430100"/>
          </a:xfrm>
          <a:prstGeom prst="up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8" name="Group 37"/>
          <p:cNvGrpSpPr/>
          <p:nvPr/>
        </p:nvGrpSpPr>
        <p:grpSpPr>
          <a:xfrm rot="20767220">
            <a:off x="57149" y="1037410"/>
            <a:ext cx="3007060" cy="2006690"/>
            <a:chOff x="484186" y="2116138"/>
            <a:chExt cx="1704974" cy="1263650"/>
          </a:xfrm>
        </p:grpSpPr>
        <p:grpSp>
          <p:nvGrpSpPr>
            <p:cNvPr id="39" name="Group 9"/>
            <p:cNvGrpSpPr>
              <a:grpSpLocks/>
            </p:cNvGrpSpPr>
            <p:nvPr/>
          </p:nvGrpSpPr>
          <p:grpSpPr bwMode="auto">
            <a:xfrm>
              <a:off x="484186" y="2116138"/>
              <a:ext cx="1704974" cy="1263650"/>
              <a:chOff x="2256" y="1818"/>
              <a:chExt cx="1043" cy="773"/>
            </a:xfrm>
          </p:grpSpPr>
          <p:sp>
            <p:nvSpPr>
              <p:cNvPr id="41"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E2FAD"/>
                  </a:solidFill>
                  <a:effectLst/>
                  <a:uLnTx/>
                  <a:uFillTx/>
                  <a:latin typeface="Calibri"/>
                  <a:ea typeface="+mn-ea"/>
                  <a:cs typeface="+mn-cs"/>
                </a:endParaRPr>
              </a:p>
            </p:txBody>
          </p:sp>
          <p:sp>
            <p:nvSpPr>
              <p:cNvPr id="42"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E2FAD"/>
                  </a:solidFill>
                  <a:effectLst/>
                  <a:uLnTx/>
                  <a:uFillTx/>
                  <a:latin typeface="Calibri"/>
                  <a:ea typeface="+mn-ea"/>
                  <a:cs typeface="+mn-cs"/>
                </a:endParaRPr>
              </a:p>
            </p:txBody>
          </p:sp>
        </p:grpSp>
        <p:sp>
          <p:nvSpPr>
            <p:cNvPr id="40" name="TextBox 39"/>
            <p:cNvSpPr txBox="1"/>
            <p:nvPr/>
          </p:nvSpPr>
          <p:spPr>
            <a:xfrm rot="999077">
              <a:off x="714719" y="2488101"/>
              <a:ext cx="1271129" cy="6395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ea typeface="+mn-ea"/>
                </a:rPr>
                <a:t>Enterprise </a:t>
              </a:r>
              <a:br>
                <a:rPr kumimoji="0" lang="en-US" sz="2000" b="1" i="0" u="none" strike="noStrike" kern="0" cap="none" spc="0" normalizeH="0" baseline="0" noProof="0" dirty="0">
                  <a:ln>
                    <a:noFill/>
                  </a:ln>
                  <a:solidFill>
                    <a:prstClr val="black"/>
                  </a:solidFill>
                  <a:effectLst/>
                  <a:uLnTx/>
                  <a:uFillTx/>
                  <a:ea typeface="+mn-ea"/>
                </a:rPr>
              </a:br>
              <a:r>
                <a:rPr kumimoji="0" lang="en-US" sz="2000" b="1" i="0" u="none" strike="noStrike" kern="0" cap="none" spc="0" normalizeH="0" baseline="0" noProof="0" dirty="0">
                  <a:ln>
                    <a:noFill/>
                  </a:ln>
                  <a:solidFill>
                    <a:prstClr val="black"/>
                  </a:solidFill>
                  <a:effectLst/>
                  <a:uLnTx/>
                  <a:uFillTx/>
                  <a:ea typeface="+mn-ea"/>
                </a:rPr>
                <a:t>Data </a:t>
              </a:r>
              <a:br>
                <a:rPr kumimoji="0" lang="en-US" sz="2000" b="1" i="0" u="none" strike="noStrike" kern="0" cap="none" spc="0" normalizeH="0" baseline="0" noProof="0" dirty="0">
                  <a:ln>
                    <a:noFill/>
                  </a:ln>
                  <a:solidFill>
                    <a:prstClr val="black"/>
                  </a:solidFill>
                  <a:effectLst/>
                  <a:uLnTx/>
                  <a:uFillTx/>
                  <a:ea typeface="+mn-ea"/>
                </a:rPr>
              </a:br>
              <a:r>
                <a:rPr kumimoji="0" lang="en-US" sz="2000" b="1" i="0" u="none" strike="noStrike" kern="0" cap="none" spc="0" normalizeH="0" baseline="0" noProof="0" dirty="0">
                  <a:ln>
                    <a:noFill/>
                  </a:ln>
                  <a:solidFill>
                    <a:prstClr val="black"/>
                  </a:solidFill>
                  <a:effectLst/>
                  <a:uLnTx/>
                  <a:uFillTx/>
                  <a:ea typeface="+mn-ea"/>
                </a:rPr>
                <a:t>Warehouse</a:t>
              </a:r>
            </a:p>
          </p:txBody>
        </p:sp>
      </p:gr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647" y="1249819"/>
            <a:ext cx="1258709" cy="1361657"/>
          </a:xfrm>
          <a:prstGeom prst="rect">
            <a:avLst/>
          </a:prstGeom>
        </p:spPr>
      </p:pic>
      <p:cxnSp>
        <p:nvCxnSpPr>
          <p:cNvPr id="44" name="Straight Arrow Connector 43"/>
          <p:cNvCxnSpPr/>
          <p:nvPr/>
        </p:nvCxnSpPr>
        <p:spPr>
          <a:xfrm flipH="1">
            <a:off x="2952520" y="1930647"/>
            <a:ext cx="1377109" cy="0"/>
          </a:xfrm>
          <a:prstGeom prst="straightConnector1">
            <a:avLst/>
          </a:prstGeom>
          <a:noFill/>
          <a:ln w="28575" cap="flat" cmpd="sng" algn="ctr">
            <a:solidFill>
              <a:sysClr val="windowText" lastClr="000000"/>
            </a:solidFill>
            <a:prstDash val="solid"/>
            <a:tailEnd type="triangle"/>
          </a:ln>
          <a:effectLst>
            <a:outerShdw blurRad="40000" dist="20000" dir="5400000" rotWithShape="0">
              <a:srgbClr val="000000">
                <a:alpha val="38000"/>
              </a:srgbClr>
            </a:outerShdw>
          </a:effectLst>
        </p:spPr>
      </p:cxnSp>
      <p:sp>
        <p:nvSpPr>
          <p:cNvPr id="45" name="TextBox 44"/>
          <p:cNvSpPr txBox="1"/>
          <p:nvPr/>
        </p:nvSpPr>
        <p:spPr>
          <a:xfrm>
            <a:off x="2838432" y="1157480"/>
            <a:ext cx="1832215" cy="646331"/>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Data Warehouse Query</a:t>
            </a:r>
          </a:p>
        </p:txBody>
      </p:sp>
      <p:sp>
        <p:nvSpPr>
          <p:cNvPr id="46" name="Up-Down Arrow 25"/>
          <p:cNvSpPr/>
          <p:nvPr/>
        </p:nvSpPr>
        <p:spPr>
          <a:xfrm rot="16501535">
            <a:off x="3240262" y="1711730"/>
            <a:ext cx="396608" cy="1023702"/>
          </a:xfrm>
          <a:prstGeom prst="up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9174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9" y="0"/>
            <a:ext cx="8610600" cy="849083"/>
          </a:xfrm>
        </p:spPr>
        <p:txBody>
          <a:bodyPr>
            <a:normAutofit/>
          </a:bodyPr>
          <a:lstStyle/>
          <a:p>
            <a:r>
              <a:rPr lang="en-US" b="1" dirty="0"/>
              <a:t>Moving to EDW Example from Teradata</a:t>
            </a:r>
          </a:p>
        </p:txBody>
      </p:sp>
      <p:pic>
        <p:nvPicPr>
          <p:cNvPr id="1026" name="Picture 2" descr="http://blogs.teradata.com/data-points/wp-content/uploads/2012/10/blog_ub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7407920" cy="4225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36805" y="5102718"/>
            <a:ext cx="8945697" cy="646331"/>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Moving data from HDFS to Teradata Data Warehouse and Aster Discovery Platform</a:t>
            </a:r>
          </a:p>
          <a:p>
            <a:pPr eaLnBrk="1" fontAlgn="auto" hangingPunct="1">
              <a:spcBef>
                <a:spcPts val="0"/>
              </a:spcBef>
              <a:spcAft>
                <a:spcPts val="0"/>
              </a:spcAft>
            </a:pPr>
            <a:r>
              <a:rPr lang="en-US" sz="1800" i="0" dirty="0">
                <a:solidFill>
                  <a:prstClr val="black"/>
                </a:solidFill>
                <a:latin typeface="Calibri"/>
                <a:ea typeface="+mn-ea"/>
              </a:rPr>
              <a:t>http://blogs.teradata.com/data-points/announcing-teradata-aster-big-analytics-appliance/</a:t>
            </a:r>
          </a:p>
        </p:txBody>
      </p:sp>
    </p:spTree>
    <p:extLst>
      <p:ext uri="{BB962C8B-B14F-4D97-AF65-F5344CB8AC3E}">
        <p14:creationId xmlns:p14="http://schemas.microsoft.com/office/powerpoint/2010/main" val="236860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143000"/>
          </a:xfrm>
        </p:spPr>
        <p:txBody>
          <a:bodyPr>
            <a:noAutofit/>
          </a:bodyPr>
          <a:lstStyle/>
          <a:p>
            <a:pPr marL="514350" indent="-514350"/>
            <a:br>
              <a:rPr lang="en-US" sz="3200" b="1" dirty="0"/>
            </a:br>
            <a:r>
              <a:rPr lang="en-US" sz="3200" b="1" dirty="0"/>
              <a:t>8. Extract, process, and move data from data stores to archives</a:t>
            </a:r>
            <a:br>
              <a:rPr lang="en-US" sz="3200" b="1" dirty="0"/>
            </a:br>
            <a:endParaRPr lang="en-US" sz="3200" b="1" dirty="0"/>
          </a:p>
        </p:txBody>
      </p:sp>
      <p:sp>
        <p:nvSpPr>
          <p:cNvPr id="23" name="TextBox 22"/>
          <p:cNvSpPr txBox="1"/>
          <p:nvPr/>
        </p:nvSpPr>
        <p:spPr>
          <a:xfrm>
            <a:off x="343849" y="5750080"/>
            <a:ext cx="4419543" cy="369332"/>
          </a:xfrm>
          <a:prstGeom prst="rect">
            <a:avLst/>
          </a:prstGeom>
          <a:noFill/>
        </p:spPr>
        <p:txBody>
          <a:bodyPr wrap="none" rtlCol="0">
            <a:spAutoFit/>
          </a:bodyPr>
          <a:lstStyle/>
          <a:p>
            <a:pPr eaLnBrk="1" fontAlgn="auto" hangingPunct="1">
              <a:spcBef>
                <a:spcPts val="0"/>
              </a:spcBef>
              <a:spcAft>
                <a:spcPts val="0"/>
              </a:spcAft>
            </a:pPr>
            <a:r>
              <a:rPr lang="en-US" sz="1800" i="0" dirty="0">
                <a:solidFill>
                  <a:prstClr val="black"/>
                </a:solidFill>
                <a:latin typeface="Calibri"/>
                <a:ea typeface="+mn-ea"/>
              </a:rPr>
              <a:t>http://www.dzone.com/articles/hadoop-t-etl</a:t>
            </a:r>
          </a:p>
        </p:txBody>
      </p:sp>
      <p:sp>
        <p:nvSpPr>
          <p:cNvPr id="38" name="TextBox 37"/>
          <p:cNvSpPr txBox="1"/>
          <p:nvPr/>
        </p:nvSpPr>
        <p:spPr>
          <a:xfrm>
            <a:off x="4876800" y="5723864"/>
            <a:ext cx="3014351" cy="369332"/>
          </a:xfrm>
          <a:prstGeom prst="rect">
            <a:avLst/>
          </a:prstGeom>
          <a:noFill/>
        </p:spPr>
        <p:txBody>
          <a:bodyPr wrap="none" rtlCol="0">
            <a:spAutoFit/>
          </a:bodyPr>
          <a:lstStyle/>
          <a:p>
            <a:pPr eaLnBrk="1" fontAlgn="auto" hangingPunct="1">
              <a:spcBef>
                <a:spcPts val="0"/>
              </a:spcBef>
              <a:spcAft>
                <a:spcPts val="0"/>
              </a:spcAft>
            </a:pPr>
            <a:r>
              <a:rPr lang="en-US" sz="1800" i="0" dirty="0">
                <a:solidFill>
                  <a:prstClr val="black"/>
                </a:solidFill>
                <a:latin typeface="Calibri"/>
                <a:ea typeface="+mn-ea"/>
              </a:rPr>
              <a:t>ETL is Extract Load Transform </a:t>
            </a:r>
          </a:p>
        </p:txBody>
      </p:sp>
      <p:grpSp>
        <p:nvGrpSpPr>
          <p:cNvPr id="39" name="Group 38"/>
          <p:cNvGrpSpPr/>
          <p:nvPr/>
        </p:nvGrpSpPr>
        <p:grpSpPr>
          <a:xfrm>
            <a:off x="413299" y="3844086"/>
            <a:ext cx="8313679" cy="1755494"/>
            <a:chOff x="420414" y="4239531"/>
            <a:chExt cx="8313679" cy="1755494"/>
          </a:xfrm>
        </p:grpSpPr>
        <p:sp>
          <p:nvSpPr>
            <p:cNvPr id="40" name="Oval 39"/>
            <p:cNvSpPr/>
            <p:nvPr/>
          </p:nvSpPr>
          <p:spPr>
            <a:xfrm>
              <a:off x="2393032" y="4907071"/>
              <a:ext cx="2317531" cy="420414"/>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Streaming Data</a:t>
              </a:r>
            </a:p>
          </p:txBody>
        </p:sp>
        <p:sp>
          <p:nvSpPr>
            <p:cNvPr id="41" name="Can 27"/>
            <p:cNvSpPr/>
            <p:nvPr/>
          </p:nvSpPr>
          <p:spPr>
            <a:xfrm>
              <a:off x="7462342" y="4509202"/>
              <a:ext cx="1271751" cy="1216152"/>
            </a:xfrm>
            <a:prstGeom prst="can">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OLTP Database</a:t>
              </a:r>
            </a:p>
          </p:txBody>
        </p:sp>
        <p:sp>
          <p:nvSpPr>
            <p:cNvPr id="42" name="Oval 41"/>
            <p:cNvSpPr/>
            <p:nvPr/>
          </p:nvSpPr>
          <p:spPr>
            <a:xfrm>
              <a:off x="4927687" y="4907071"/>
              <a:ext cx="2317531" cy="420414"/>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Web Services</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48" name="Rounded Rectangle 30"/>
          <p:cNvSpPr/>
          <p:nvPr/>
        </p:nvSpPr>
        <p:spPr>
          <a:xfrm>
            <a:off x="2831316" y="1671201"/>
            <a:ext cx="5633545" cy="525517"/>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Transform with Hive, Drill, Hadoop, Spark, Giraph, Pig …</a:t>
            </a:r>
          </a:p>
        </p:txBody>
      </p:sp>
      <p:sp>
        <p:nvSpPr>
          <p:cNvPr id="49" name="Rounded Rectangle 31"/>
          <p:cNvSpPr/>
          <p:nvPr/>
        </p:nvSpPr>
        <p:spPr>
          <a:xfrm>
            <a:off x="2831317" y="3084392"/>
            <a:ext cx="5633545" cy="525517"/>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Data Storage: HDFS, </a:t>
            </a:r>
            <a:r>
              <a:rPr kumimoji="0" lang="en-US" sz="1800" b="0" i="0" u="none" strike="noStrike" kern="0" cap="none" spc="0" normalizeH="0" baseline="0" noProof="0" dirty="0" err="1">
                <a:ln>
                  <a:noFill/>
                </a:ln>
                <a:solidFill>
                  <a:prstClr val="white"/>
                </a:solidFill>
                <a:effectLst/>
                <a:uLnTx/>
                <a:uFillTx/>
                <a:latin typeface="Calibri"/>
                <a:ea typeface="+mn-ea"/>
                <a:cs typeface="+mn-cs"/>
              </a:rPr>
              <a:t>Hbase</a:t>
            </a:r>
            <a:r>
              <a:rPr kumimoji="0" lang="en-US" sz="1800" b="0" i="0" u="none" strike="noStrike" kern="0" cap="none" spc="0" normalizeH="0" baseline="0" noProof="0" dirty="0">
                <a:ln>
                  <a:noFill/>
                </a:ln>
                <a:solidFill>
                  <a:prstClr val="white"/>
                </a:solidFill>
                <a:effectLst/>
                <a:uLnTx/>
                <a:uFillTx/>
                <a:latin typeface="Calibri"/>
                <a:ea typeface="+mn-ea"/>
                <a:cs typeface="+mn-cs"/>
              </a:rPr>
              <a:t>, RDBMS </a:t>
            </a:r>
          </a:p>
        </p:txBody>
      </p:sp>
      <p:grpSp>
        <p:nvGrpSpPr>
          <p:cNvPr id="51" name="Group 49"/>
          <p:cNvGrpSpPr>
            <a:grpSpLocks/>
          </p:cNvGrpSpPr>
          <p:nvPr/>
        </p:nvGrpSpPr>
        <p:grpSpPr bwMode="auto">
          <a:xfrm rot="16200000">
            <a:off x="5200899" y="3846462"/>
            <a:ext cx="765187" cy="512407"/>
            <a:chOff x="307" y="2637"/>
            <a:chExt cx="1051" cy="672"/>
          </a:xfrm>
          <a:solidFill>
            <a:srgbClr val="F79646">
              <a:lumMod val="60000"/>
              <a:lumOff val="40000"/>
            </a:srgbClr>
          </a:solidFill>
        </p:grpSpPr>
        <p:sp>
          <p:nvSpPr>
            <p:cNvPr id="52"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ysClr val="windowText" lastClr="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ea typeface="+mn-ea"/>
              </a:endParaRPr>
            </a:p>
          </p:txBody>
        </p:sp>
        <p:sp>
          <p:nvSpPr>
            <p:cNvPr id="53"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ysClr val="windowText" lastClr="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ea typeface="+mn-ea"/>
              </a:endParaRPr>
            </a:p>
          </p:txBody>
        </p:sp>
        <p:sp>
          <p:nvSpPr>
            <p:cNvPr id="54" name="Line 43"/>
            <p:cNvSpPr>
              <a:spLocks noChangeShapeType="1"/>
            </p:cNvSpPr>
            <p:nvPr/>
          </p:nvSpPr>
          <p:spPr bwMode="auto">
            <a:xfrm>
              <a:off x="988" y="2812"/>
              <a:ext cx="58" cy="60"/>
            </a:xfrm>
            <a:prstGeom prst="line">
              <a:avLst/>
            </a:prstGeom>
            <a:grpFill/>
            <a:ln w="12700">
              <a:solidFill>
                <a:sysClr val="windowText" lastClr="000000"/>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ea typeface="+mn-ea"/>
              </a:endParaRPr>
            </a:p>
          </p:txBody>
        </p:sp>
      </p:grpSp>
      <p:sp>
        <p:nvSpPr>
          <p:cNvPr id="55" name="Up-Down Arrow 36"/>
          <p:cNvSpPr/>
          <p:nvPr/>
        </p:nvSpPr>
        <p:spPr>
          <a:xfrm>
            <a:off x="5437128" y="2276057"/>
            <a:ext cx="292730" cy="734587"/>
          </a:xfrm>
          <a:prstGeom prst="up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Left Arrow 42"/>
          <p:cNvSpPr/>
          <p:nvPr/>
        </p:nvSpPr>
        <p:spPr>
          <a:xfrm rot="20817741">
            <a:off x="1852908" y="2444648"/>
            <a:ext cx="978408" cy="484632"/>
          </a:xfrm>
          <a:prstGeom prst="left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99" y="914400"/>
            <a:ext cx="1258709" cy="1361657"/>
          </a:xfrm>
          <a:prstGeom prst="rect">
            <a:avLst/>
          </a:prstGeom>
        </p:spPr>
      </p:pic>
      <p:cxnSp>
        <p:nvCxnSpPr>
          <p:cNvPr id="58" name="Straight Arrow Connector 57"/>
          <p:cNvCxnSpPr/>
          <p:nvPr/>
        </p:nvCxnSpPr>
        <p:spPr>
          <a:xfrm>
            <a:off x="1852908" y="1561039"/>
            <a:ext cx="770162" cy="188144"/>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pic>
        <p:nvPicPr>
          <p:cNvPr id="59" name="Picture 4" descr="https://encrypted-tbn0.gstatic.com/images?q=tbn:ANd9GcQkvVR5QGpEAftL8VTeK3-lfB3hWTQHxNmgmS4aHscw7FcG3f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02" y="2196718"/>
            <a:ext cx="1680933" cy="125907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35613" y="3366296"/>
            <a:ext cx="944510" cy="369332"/>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Archive</a:t>
            </a:r>
          </a:p>
        </p:txBody>
      </p:sp>
      <p:sp>
        <p:nvSpPr>
          <p:cNvPr id="61" name="TextBox 60"/>
          <p:cNvSpPr txBox="1"/>
          <p:nvPr/>
        </p:nvSpPr>
        <p:spPr>
          <a:xfrm>
            <a:off x="3294205" y="1229430"/>
            <a:ext cx="2142923" cy="369332"/>
          </a:xfrm>
          <a:prstGeom prst="rect">
            <a:avLst/>
          </a:prstGeom>
          <a:noFill/>
        </p:spPr>
        <p:txBody>
          <a:bodyPr wrap="square" rtlCol="0">
            <a:spAutoFit/>
          </a:bodyPr>
          <a:lstStyle/>
          <a:p>
            <a:pPr eaLnBrk="1" fontAlgn="auto" hangingPunct="1">
              <a:spcBef>
                <a:spcPts val="0"/>
              </a:spcBef>
              <a:spcAft>
                <a:spcPts val="0"/>
              </a:spcAft>
            </a:pPr>
            <a:r>
              <a:rPr lang="en-US" sz="1800" i="0" dirty="0">
                <a:solidFill>
                  <a:prstClr val="black"/>
                </a:solidFill>
                <a:latin typeface="Calibri"/>
                <a:ea typeface="+mn-ea"/>
              </a:rPr>
              <a:t>Transform as needed</a:t>
            </a:r>
          </a:p>
        </p:txBody>
      </p:sp>
    </p:spTree>
    <p:extLst>
      <p:ext uri="{BB962C8B-B14F-4D97-AF65-F5344CB8AC3E}">
        <p14:creationId xmlns:p14="http://schemas.microsoft.com/office/powerpoint/2010/main" val="135103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103261" y="9939"/>
            <a:ext cx="468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Online Use Case Form</a:t>
            </a:r>
          </a:p>
        </p:txBody>
      </p:sp>
    </p:spTree>
    <p:extLst>
      <p:ext uri="{BB962C8B-B14F-4D97-AF65-F5344CB8AC3E}">
        <p14:creationId xmlns:p14="http://schemas.microsoft.com/office/powerpoint/2010/main" val="4182840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 y="188982"/>
            <a:ext cx="9126166" cy="762000"/>
          </a:xfrm>
        </p:spPr>
        <p:txBody>
          <a:bodyPr>
            <a:noAutofit/>
          </a:bodyPr>
          <a:lstStyle/>
          <a:p>
            <a:pPr marL="514350" indent="-514350"/>
            <a:br>
              <a:rPr lang="en-US" sz="2400" b="1" dirty="0"/>
            </a:br>
            <a:r>
              <a:rPr lang="en-US" sz="2400" b="1" dirty="0"/>
              <a:t>9. Combine data from Cloud databases and on premise data stores for analytics, data mining, and/or machine learning</a:t>
            </a:r>
            <a:br>
              <a:rPr lang="en-US" sz="2400" b="1" dirty="0"/>
            </a:br>
            <a:endParaRPr lang="en-US" sz="2400" b="1" dirty="0"/>
          </a:p>
        </p:txBody>
      </p:sp>
      <p:sp>
        <p:nvSpPr>
          <p:cNvPr id="3" name="Rounded Rectangle 2"/>
          <p:cNvSpPr/>
          <p:nvPr/>
        </p:nvSpPr>
        <p:spPr>
          <a:xfrm>
            <a:off x="767593" y="316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0" dirty="0"/>
              <a:t>Hadoop, Spark, Giraph, Pig …</a:t>
            </a:r>
          </a:p>
        </p:txBody>
      </p:sp>
      <p:sp>
        <p:nvSpPr>
          <p:cNvPr id="4" name="Rounded Rectangle 3"/>
          <p:cNvSpPr/>
          <p:nvPr/>
        </p:nvSpPr>
        <p:spPr>
          <a:xfrm>
            <a:off x="767593" y="40252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0" dirty="0"/>
              <a:t>Data Storage: HDFS, </a:t>
            </a:r>
            <a:r>
              <a:rPr lang="en-US" i="0" dirty="0" err="1"/>
              <a:t>Hbase</a:t>
            </a:r>
            <a:r>
              <a:rPr lang="en-US" i="0" dirty="0"/>
              <a:t> </a:t>
            </a:r>
          </a:p>
        </p:txBody>
      </p:sp>
      <p:cxnSp>
        <p:nvCxnSpPr>
          <p:cNvPr id="5" name="Straight Arrow Connector 4"/>
          <p:cNvCxnSpPr/>
          <p:nvPr/>
        </p:nvCxnSpPr>
        <p:spPr>
          <a:xfrm flipV="1">
            <a:off x="1731930" y="4769413"/>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12131905" y="9916173"/>
            <a:ext cx="0" cy="40896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cxnSpLocks/>
          </p:cNvCxnSpPr>
          <p:nvPr/>
        </p:nvCxnSpPr>
        <p:spPr>
          <a:xfrm flipH="1" flipV="1">
            <a:off x="5747996" y="4716432"/>
            <a:ext cx="1045080" cy="42341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679045" y="2344385"/>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0" dirty="0"/>
              <a:t>Mahout, R</a:t>
            </a:r>
          </a:p>
        </p:txBody>
      </p:sp>
      <p:sp>
        <p:nvSpPr>
          <p:cNvPr id="16" name="Up-Down Arrow 15"/>
          <p:cNvSpPr/>
          <p:nvPr/>
        </p:nvSpPr>
        <p:spPr>
          <a:xfrm rot="17793130">
            <a:off x="1828829" y="1241277"/>
            <a:ext cx="298475" cy="145919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277429" y="2377446"/>
            <a:ext cx="1852751" cy="369332"/>
          </a:xfrm>
          <a:prstGeom prst="rect">
            <a:avLst/>
          </a:prstGeom>
          <a:noFill/>
        </p:spPr>
        <p:txBody>
          <a:bodyPr wrap="none" rtlCol="0">
            <a:spAutoFit/>
          </a:bodyPr>
          <a:lstStyle/>
          <a:p>
            <a:r>
              <a:rPr lang="en-US" b="1" dirty="0"/>
              <a:t>Similar to 4 and 5</a:t>
            </a:r>
          </a:p>
        </p:txBody>
      </p:sp>
      <p:pic>
        <p:nvPicPr>
          <p:cNvPr id="5122" name="Picture 2" descr="http://www.techtoweb.com/wp-content/uploads/2013/01/Top-5-Cloud-Storage-Op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281" y="4378199"/>
            <a:ext cx="2278690" cy="17594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a:cxnSpLocks/>
          </p:cNvCxnSpPr>
          <p:nvPr/>
        </p:nvCxnSpPr>
        <p:spPr>
          <a:xfrm flipV="1">
            <a:off x="4644480" y="4647710"/>
            <a:ext cx="0" cy="610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8526"/>
            <a:ext cx="1258709" cy="1361657"/>
          </a:xfrm>
          <a:prstGeom prst="rect">
            <a:avLst/>
          </a:prstGeom>
        </p:spPr>
      </p:pic>
      <p:sp>
        <p:nvSpPr>
          <p:cNvPr id="20" name="Oval 19"/>
          <p:cNvSpPr/>
          <p:nvPr/>
        </p:nvSpPr>
        <p:spPr>
          <a:xfrm>
            <a:off x="267659" y="5323019"/>
            <a:ext cx="2637589" cy="458237"/>
          </a:xfrm>
          <a:prstGeom prst="ellips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i="0" dirty="0">
                <a:latin typeface="Calibri" panose="020F0502020204030204" pitchFamily="34" charset="0"/>
                <a:cs typeface="Calibri" panose="020F0502020204030204" pitchFamily="34" charset="0"/>
              </a:rPr>
              <a:t>On premise Data</a:t>
            </a:r>
          </a:p>
        </p:txBody>
      </p:sp>
      <p:sp>
        <p:nvSpPr>
          <p:cNvPr id="21" name="Oval 20"/>
          <p:cNvSpPr/>
          <p:nvPr/>
        </p:nvSpPr>
        <p:spPr>
          <a:xfrm>
            <a:off x="3359797" y="5376633"/>
            <a:ext cx="2637589" cy="458237"/>
          </a:xfrm>
          <a:prstGeom prst="ellips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i="0" dirty="0">
                <a:latin typeface="Calibri" panose="020F0502020204030204" pitchFamily="34" charset="0"/>
                <a:cs typeface="Calibri" panose="020F0502020204030204" pitchFamily="34" charset="0"/>
              </a:rPr>
              <a:t>Streaming Data</a:t>
            </a:r>
          </a:p>
        </p:txBody>
      </p:sp>
    </p:spTree>
    <p:extLst>
      <p:ext uri="{BB962C8B-B14F-4D97-AF65-F5344CB8AC3E}">
        <p14:creationId xmlns:p14="http://schemas.microsoft.com/office/powerpoint/2010/main" val="2440018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ikibon.org/w/images/2/20/Cloud-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6707"/>
            <a:ext cx="8092966" cy="6331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151" y="89972"/>
            <a:ext cx="7825649" cy="461665"/>
          </a:xfrm>
          <a:prstGeom prst="rect">
            <a:avLst/>
          </a:prstGeom>
        </p:spPr>
        <p:txBody>
          <a:bodyPr wrap="square">
            <a:spAutoFit/>
          </a:bodyPr>
          <a:lstStyle/>
          <a:p>
            <a:r>
              <a:rPr lang="en-US" i="0" dirty="0"/>
              <a:t>http://wikibon.org/w/images/2/20/Cloud-BigData.png</a:t>
            </a:r>
          </a:p>
        </p:txBody>
      </p:sp>
      <p:sp>
        <p:nvSpPr>
          <p:cNvPr id="2" name="Title 1"/>
          <p:cNvSpPr>
            <a:spLocks noGrp="1"/>
          </p:cNvSpPr>
          <p:nvPr>
            <p:ph type="title"/>
          </p:nvPr>
        </p:nvSpPr>
        <p:spPr>
          <a:xfrm>
            <a:off x="0" y="545156"/>
            <a:ext cx="4803228" cy="1143000"/>
          </a:xfrm>
        </p:spPr>
        <p:txBody>
          <a:bodyPr>
            <a:normAutofit/>
          </a:bodyPr>
          <a:lstStyle/>
          <a:p>
            <a:r>
              <a:rPr lang="en-US" dirty="0"/>
              <a:t>Example: Integrate Cloud and local data</a:t>
            </a:r>
          </a:p>
        </p:txBody>
      </p:sp>
    </p:spTree>
    <p:extLst>
      <p:ext uri="{BB962C8B-B14F-4D97-AF65-F5344CB8AC3E}">
        <p14:creationId xmlns:p14="http://schemas.microsoft.com/office/powerpoint/2010/main" val="192238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377"/>
            <a:ext cx="9126166" cy="762000"/>
          </a:xfrm>
        </p:spPr>
        <p:txBody>
          <a:bodyPr>
            <a:noAutofit/>
          </a:bodyPr>
          <a:lstStyle/>
          <a:p>
            <a:pPr marL="514350" indent="-514350"/>
            <a:r>
              <a:rPr lang="en-US" sz="2400" b="1" dirty="0"/>
              <a:t>10. Orchestrate multiple sequential and parallel data transformations and/or analytic processing using a workflow manager</a:t>
            </a:r>
          </a:p>
        </p:txBody>
      </p:sp>
      <p:sp>
        <p:nvSpPr>
          <p:cNvPr id="3" name="Rounded Rectangle 2"/>
          <p:cNvSpPr/>
          <p:nvPr/>
        </p:nvSpPr>
        <p:spPr>
          <a:xfrm>
            <a:off x="2288616" y="48334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Hadoop, Spark, Giraph, Pig …</a:t>
            </a:r>
          </a:p>
        </p:txBody>
      </p:sp>
      <p:sp>
        <p:nvSpPr>
          <p:cNvPr id="4" name="Rounded Rectangle 3"/>
          <p:cNvSpPr/>
          <p:nvPr/>
        </p:nvSpPr>
        <p:spPr>
          <a:xfrm>
            <a:off x="2288616" y="554748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Data Storage: HDFS, </a:t>
            </a:r>
            <a:r>
              <a:rPr lang="en-US" sz="2000" b="1" i="0" dirty="0" err="1"/>
              <a:t>Hbase</a:t>
            </a:r>
            <a:r>
              <a:rPr lang="en-US" sz="2000" b="1" i="0" dirty="0"/>
              <a:t> </a:t>
            </a:r>
          </a:p>
        </p:txBody>
      </p:sp>
      <p:sp>
        <p:nvSpPr>
          <p:cNvPr id="5" name="Rounded Rectangle 4"/>
          <p:cNvSpPr/>
          <p:nvPr/>
        </p:nvSpPr>
        <p:spPr>
          <a:xfrm>
            <a:off x="6963066"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Analytic-1</a:t>
            </a:r>
          </a:p>
        </p:txBody>
      </p:sp>
      <p:sp>
        <p:nvSpPr>
          <p:cNvPr id="6" name="Rounded Rectangle 5"/>
          <p:cNvSpPr/>
          <p:nvPr/>
        </p:nvSpPr>
        <p:spPr>
          <a:xfrm>
            <a:off x="3963330"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Analytic-2</a:t>
            </a:r>
          </a:p>
        </p:txBody>
      </p:sp>
      <p:sp>
        <p:nvSpPr>
          <p:cNvPr id="7" name="Left Arrow 6"/>
          <p:cNvSpPr/>
          <p:nvPr/>
        </p:nvSpPr>
        <p:spPr>
          <a:xfrm>
            <a:off x="6079975" y="4174608"/>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0"/>
          </a:p>
        </p:txBody>
      </p:sp>
      <p:sp>
        <p:nvSpPr>
          <p:cNvPr id="8" name="Rounded Rectangle 7"/>
          <p:cNvSpPr/>
          <p:nvPr/>
        </p:nvSpPr>
        <p:spPr>
          <a:xfrm>
            <a:off x="963595" y="3430690"/>
            <a:ext cx="7828271" cy="4069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i="0" dirty="0">
                <a:latin typeface="Calibri" panose="020F0502020204030204" pitchFamily="34" charset="0"/>
                <a:cs typeface="Calibri" panose="020F0502020204030204" pitchFamily="34" charset="0"/>
              </a:rPr>
              <a:t>Orchestration Layer (Workflow)</a:t>
            </a:r>
          </a:p>
        </p:txBody>
      </p:sp>
      <p:sp>
        <p:nvSpPr>
          <p:cNvPr id="9" name="Up-Down Arrow 8"/>
          <p:cNvSpPr/>
          <p:nvPr/>
        </p:nvSpPr>
        <p:spPr>
          <a:xfrm rot="17601505">
            <a:off x="3526247" y="1595329"/>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3124200" y="2099448"/>
            <a:ext cx="2278230" cy="830997"/>
          </a:xfrm>
          <a:prstGeom prst="rect">
            <a:avLst/>
          </a:prstGeom>
          <a:noFill/>
        </p:spPr>
        <p:txBody>
          <a:bodyPr wrap="square" rtlCol="0">
            <a:spAutoFit/>
          </a:bodyPr>
          <a:lstStyle/>
          <a:p>
            <a:pPr algn="r"/>
            <a:r>
              <a:rPr lang="en-US" i="0" dirty="0">
                <a:latin typeface="Calibri" panose="020F0502020204030204" pitchFamily="34" charset="0"/>
                <a:cs typeface="Calibri" panose="020F0502020204030204" pitchFamily="34" charset="0"/>
              </a:rPr>
              <a:t>Specify Analytics Pipeline</a:t>
            </a:r>
          </a:p>
        </p:txBody>
      </p:sp>
      <p:sp>
        <p:nvSpPr>
          <p:cNvPr id="11" name="Rounded Rectangle 10"/>
          <p:cNvSpPr/>
          <p:nvPr/>
        </p:nvSpPr>
        <p:spPr>
          <a:xfrm>
            <a:off x="963595"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Analytic-3</a:t>
            </a:r>
          </a:p>
          <a:p>
            <a:pPr algn="ctr"/>
            <a:r>
              <a:rPr lang="en-US" sz="2000" b="1" i="0" dirty="0"/>
              <a:t>(Visualize)</a:t>
            </a:r>
          </a:p>
        </p:txBody>
      </p:sp>
      <p:sp>
        <p:nvSpPr>
          <p:cNvPr id="12" name="Left Arrow 11"/>
          <p:cNvSpPr/>
          <p:nvPr/>
        </p:nvSpPr>
        <p:spPr>
          <a:xfrm>
            <a:off x="3080240" y="4218801"/>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640" y="1613240"/>
            <a:ext cx="1258709" cy="1361657"/>
          </a:xfrm>
          <a:prstGeom prst="rect">
            <a:avLst/>
          </a:prstGeom>
        </p:spPr>
      </p:pic>
      <p:sp>
        <p:nvSpPr>
          <p:cNvPr id="14" name="TextBox 13"/>
          <p:cNvSpPr txBox="1"/>
          <p:nvPr/>
        </p:nvSpPr>
        <p:spPr>
          <a:xfrm>
            <a:off x="5562600" y="966457"/>
            <a:ext cx="3443331" cy="1015663"/>
          </a:xfrm>
          <a:prstGeom prst="rect">
            <a:avLst/>
          </a:prstGeom>
          <a:noFill/>
        </p:spPr>
        <p:txBody>
          <a:bodyPr wrap="square" rtlCol="0">
            <a:spAutoFit/>
          </a:bodyPr>
          <a:lstStyle/>
          <a:p>
            <a:r>
              <a:rPr lang="en-US" sz="2000" i="0" dirty="0">
                <a:latin typeface="Calibri" panose="020F0502020204030204" pitchFamily="34" charset="0"/>
                <a:cs typeface="Calibri" panose="020F0502020204030204" pitchFamily="34" charset="0"/>
              </a:rPr>
              <a:t>This can be used for science by adding data staging phases as in case 5A</a:t>
            </a:r>
          </a:p>
        </p:txBody>
      </p:sp>
    </p:spTree>
    <p:extLst>
      <p:ext uri="{BB962C8B-B14F-4D97-AF65-F5344CB8AC3E}">
        <p14:creationId xmlns:p14="http://schemas.microsoft.com/office/powerpoint/2010/main" val="2935793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990896" cy="1143000"/>
          </a:xfrm>
        </p:spPr>
        <p:txBody>
          <a:bodyPr>
            <a:normAutofit/>
          </a:bodyPr>
          <a:lstStyle/>
          <a:p>
            <a:r>
              <a:rPr lang="en-US" b="1" dirty="0"/>
              <a:t>Example from </a:t>
            </a:r>
            <a:r>
              <a:rPr lang="en-US" b="1" dirty="0" err="1"/>
              <a:t>Hortonworks</a:t>
            </a:r>
            <a:endParaRPr lang="en-US" b="1" dirty="0"/>
          </a:p>
        </p:txBody>
      </p:sp>
      <p:pic>
        <p:nvPicPr>
          <p:cNvPr id="2050" name="Picture 2" descr="YARN Application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 y="1447800"/>
            <a:ext cx="9144000" cy="4181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958334"/>
            <a:ext cx="3878369" cy="369332"/>
          </a:xfrm>
          <a:prstGeom prst="rect">
            <a:avLst/>
          </a:prstGeom>
        </p:spPr>
        <p:txBody>
          <a:bodyPr wrap="none">
            <a:spAutoFit/>
          </a:bodyPr>
          <a:lstStyle/>
          <a:p>
            <a:r>
              <a:rPr lang="en-US" dirty="0"/>
              <a:t>http://hortonworks.com/hadoop/yarn/</a:t>
            </a:r>
          </a:p>
        </p:txBody>
      </p:sp>
    </p:spTree>
    <p:extLst>
      <p:ext uri="{BB962C8B-B14F-4D97-AF65-F5344CB8AC3E}">
        <p14:creationId xmlns:p14="http://schemas.microsoft.com/office/powerpoint/2010/main" val="281232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83" y="838200"/>
            <a:ext cx="9067800" cy="4293451"/>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2" name="Title 1"/>
          <p:cNvSpPr>
            <a:spLocks noGrp="1"/>
          </p:cNvSpPr>
          <p:nvPr>
            <p:ph type="title"/>
          </p:nvPr>
        </p:nvSpPr>
        <p:spPr>
          <a:xfrm>
            <a:off x="0" y="0"/>
            <a:ext cx="9126166" cy="762000"/>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5" name="Slide Number Placeholder 4"/>
          <p:cNvSpPr>
            <a:spLocks noGrp="1"/>
          </p:cNvSpPr>
          <p:nvPr>
            <p:ph type="sldNum" sz="quarter" idx="429496729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rgbClr val="000000"/>
              </a:solidFill>
              <a:effectLst/>
              <a:uLnTx/>
              <a:uFillTx/>
            </a:endParaRP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392" t="21131" r="9445" b="1397"/>
          <a:stretch/>
        </p:blipFill>
        <p:spPr>
          <a:xfrm>
            <a:off x="0" y="-99567"/>
            <a:ext cx="8821366" cy="6871012"/>
          </a:xfrm>
          <a:prstGeom prst="rect">
            <a:avLst/>
          </a:prstGeom>
        </p:spPr>
      </p:pic>
      <p:sp>
        <p:nvSpPr>
          <p:cNvPr id="8" name="TextBox 7"/>
          <p:cNvSpPr txBox="1"/>
          <p:nvPr/>
        </p:nvSpPr>
        <p:spPr>
          <a:xfrm>
            <a:off x="-23261" y="6396335"/>
            <a:ext cx="4953000" cy="461665"/>
          </a:xfrm>
          <a:prstGeom prst="rect">
            <a:avLst/>
          </a:prstGeom>
          <a:solidFill>
            <a:schemeClr val="bg1"/>
          </a:solidFill>
        </p:spPr>
        <p:txBody>
          <a:bodyPr wrap="square" rtlCol="0">
            <a:spAutoFit/>
          </a:bodyPr>
          <a:lstStyle/>
          <a:p>
            <a:r>
              <a:rPr lang="en-US" sz="2400" b="1" dirty="0"/>
              <a:t>Part of Property Summary Table</a:t>
            </a:r>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067800" cy="5638800"/>
          </a:xfrm>
        </p:spPr>
        <p:txBody>
          <a:bodyPr>
            <a:noAutofit/>
          </a:bodyPr>
          <a:lstStyle/>
          <a:p>
            <a:r>
              <a:rPr lang="en-US" sz="1800" b="1" dirty="0">
                <a:solidFill>
                  <a:srgbClr val="006BB5"/>
                </a:solidFill>
              </a:rPr>
              <a:t>People</a:t>
            </a:r>
            <a:r>
              <a:rPr lang="en-US" sz="1800" dirty="0">
                <a:solidFill>
                  <a:srgbClr val="006BB5"/>
                </a:solidFill>
              </a:rPr>
              <a:t>: </a:t>
            </a:r>
            <a:r>
              <a:rPr lang="en-US" sz="1800" dirty="0"/>
              <a:t>either the users (but see below) or subjects of application and often both</a:t>
            </a:r>
          </a:p>
          <a:p>
            <a:r>
              <a:rPr lang="en-US" sz="1800" b="1" dirty="0">
                <a:solidFill>
                  <a:srgbClr val="006BB5"/>
                </a:solidFill>
              </a:rPr>
              <a:t>Decision makers </a:t>
            </a:r>
            <a:r>
              <a:rPr lang="en-US" sz="1800" dirty="0"/>
              <a:t>like researchers or doctors (users of application)</a:t>
            </a:r>
          </a:p>
          <a:p>
            <a:r>
              <a:rPr lang="en-US" sz="1800" b="1" dirty="0">
                <a:solidFill>
                  <a:srgbClr val="006BB5"/>
                </a:solidFill>
              </a:rPr>
              <a:t>Items</a:t>
            </a:r>
            <a:r>
              <a:rPr lang="en-US" sz="1800" dirty="0"/>
              <a:t> 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a:t>specifications, etc., 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1800" b="1" dirty="0">
                <a:solidFill>
                  <a:srgbClr val="006BB5"/>
                </a:solidFill>
              </a:rPr>
              <a:t>Sensors</a:t>
            </a:r>
            <a:r>
              <a:rPr lang="en-US" sz="1800" dirty="0"/>
              <a:t> – Internet of Things</a:t>
            </a:r>
          </a:p>
          <a:p>
            <a:r>
              <a:rPr lang="en-US" sz="1800" b="1" dirty="0">
                <a:solidFill>
                  <a:srgbClr val="006BB5"/>
                </a:solidFill>
              </a:rPr>
              <a:t>Events</a:t>
            </a:r>
            <a:r>
              <a:rPr lang="en-US" sz="1800" dirty="0"/>
              <a:t> such as detected anomalies in telescope or credit card data or atmosphere</a:t>
            </a:r>
          </a:p>
          <a:p>
            <a:r>
              <a:rPr lang="en-US" sz="1800" b="1" dirty="0">
                <a:solidFill>
                  <a:srgbClr val="0070C0"/>
                </a:solidFill>
              </a:rPr>
              <a:t>(Complex) </a:t>
            </a:r>
            <a:r>
              <a:rPr lang="en-US" sz="1800" b="1" dirty="0">
                <a:solidFill>
                  <a:srgbClr val="006BB5"/>
                </a:solidFill>
              </a:rPr>
              <a:t>Nodes</a:t>
            </a:r>
            <a:r>
              <a:rPr lang="en-US" sz="1800" b="1" dirty="0"/>
              <a:t> </a:t>
            </a:r>
            <a:r>
              <a:rPr lang="en-US" sz="1800" dirty="0"/>
              <a:t>in RDF Graph</a:t>
            </a:r>
          </a:p>
          <a:p>
            <a:r>
              <a:rPr lang="en-US" sz="1800" b="1" dirty="0">
                <a:solidFill>
                  <a:srgbClr val="006BB5"/>
                </a:solidFill>
              </a:rPr>
              <a:t>Simple nodes </a:t>
            </a:r>
            <a:r>
              <a:rPr lang="en-US" sz="1800" dirty="0"/>
              <a:t>as in a learning network</a:t>
            </a:r>
          </a:p>
          <a:p>
            <a:r>
              <a:rPr lang="en-US" sz="1800" b="1" dirty="0">
                <a:solidFill>
                  <a:srgbClr val="006BB5"/>
                </a:solidFill>
              </a:rPr>
              <a:t>Tweets</a:t>
            </a:r>
            <a:r>
              <a:rPr lang="en-US" sz="1800" dirty="0"/>
              <a:t>, </a:t>
            </a:r>
            <a:r>
              <a:rPr lang="en-US" sz="1800" b="1" dirty="0">
                <a:solidFill>
                  <a:srgbClr val="006BB5"/>
                </a:solidFill>
              </a:rPr>
              <a:t>Blogs</a:t>
            </a:r>
            <a:r>
              <a:rPr lang="en-US" sz="1800" dirty="0"/>
              <a:t>, </a:t>
            </a:r>
            <a:r>
              <a:rPr lang="en-US" sz="1800" b="1" dirty="0">
                <a:solidFill>
                  <a:srgbClr val="006BB5"/>
                </a:solidFill>
              </a:rPr>
              <a:t>Documents</a:t>
            </a:r>
            <a:r>
              <a:rPr lang="en-US" sz="1800" dirty="0"/>
              <a:t>, </a:t>
            </a:r>
            <a:r>
              <a:rPr lang="en-US" sz="1800" b="1" dirty="0">
                <a:solidFill>
                  <a:srgbClr val="006BB5"/>
                </a:solidFill>
              </a:rPr>
              <a:t>Web Pages, </a:t>
            </a:r>
            <a:r>
              <a:rPr lang="en-US" sz="1800" dirty="0"/>
              <a:t>etc.</a:t>
            </a:r>
          </a:p>
          <a:p>
            <a:pPr lvl="1"/>
            <a:r>
              <a:rPr lang="en-US" sz="1800" dirty="0"/>
              <a:t>And characters/words in them</a:t>
            </a:r>
          </a:p>
          <a:p>
            <a:r>
              <a:rPr lang="en-US" sz="1800" b="1" dirty="0">
                <a:solidFill>
                  <a:srgbClr val="006BB5"/>
                </a:solidFill>
              </a:rPr>
              <a:t>Files</a:t>
            </a:r>
            <a:r>
              <a:rPr lang="en-US" sz="1800" dirty="0"/>
              <a:t> or data to be backed up, moved or assigned metadata</a:t>
            </a:r>
          </a:p>
          <a:p>
            <a:r>
              <a:rPr lang="en-US" sz="1800" b="1" dirty="0">
                <a:solidFill>
                  <a:srgbClr val="006BB5"/>
                </a:solidFill>
              </a:rPr>
              <a:t>Particles</a:t>
            </a:r>
            <a:r>
              <a:rPr lang="en-US" sz="1800" b="1" dirty="0"/>
              <a:t>/</a:t>
            </a:r>
            <a:r>
              <a:rPr lang="en-US" sz="1800" b="1" dirty="0">
                <a:solidFill>
                  <a:srgbClr val="006BB5"/>
                </a:solidFill>
              </a:rPr>
              <a:t>cells</a:t>
            </a:r>
            <a:r>
              <a:rPr lang="en-US" sz="1800" b="1" dirty="0"/>
              <a:t>/</a:t>
            </a:r>
            <a:r>
              <a:rPr lang="en-US" sz="1800" b="1" dirty="0">
                <a:solidFill>
                  <a:srgbClr val="006BB5"/>
                </a:solidFill>
              </a:rPr>
              <a:t>mesh</a:t>
            </a:r>
            <a:r>
              <a:rPr lang="en-US" sz="1800" b="1" dirty="0"/>
              <a:t> </a:t>
            </a:r>
            <a:r>
              <a:rPr lang="en-US" sz="1800" b="1" dirty="0">
                <a:solidFill>
                  <a:srgbClr val="006BB5"/>
                </a:solidFill>
              </a:rPr>
              <a:t>points</a:t>
            </a:r>
            <a:r>
              <a:rPr lang="en-US" sz="1800" b="1" dirty="0"/>
              <a:t> </a:t>
            </a:r>
            <a:r>
              <a:rPr lang="en-US" sz="1800" dirty="0"/>
              <a:t>as in parallel simulations</a:t>
            </a:r>
          </a:p>
          <a:p>
            <a:endParaRPr lang="en-US" sz="1800" dirty="0"/>
          </a:p>
        </p:txBody>
      </p:sp>
      <p:sp>
        <p:nvSpPr>
          <p:cNvPr id="2" name="Title 1"/>
          <p:cNvSpPr>
            <a:spLocks noGrp="1"/>
          </p:cNvSpPr>
          <p:nvPr>
            <p:ph type="title"/>
          </p:nvPr>
        </p:nvSpPr>
        <p:spPr>
          <a:xfrm>
            <a:off x="0" y="0"/>
            <a:ext cx="9126166" cy="457200"/>
          </a:xfrm>
        </p:spPr>
        <p:txBody>
          <a:bodyPr>
            <a:normAutofit fontScale="90000"/>
          </a:bodyPr>
          <a:lstStyle/>
          <a:p>
            <a:r>
              <a:rPr lang="en-US" b="1" dirty="0"/>
              <a:t>51 Use Cases: What is Parallelism Over?</a:t>
            </a:r>
          </a:p>
        </p:txBody>
      </p:sp>
    </p:spTree>
    <p:extLst>
      <p:ext uri="{BB962C8B-B14F-4D97-AF65-F5344CB8AC3E}">
        <p14:creationId xmlns:p14="http://schemas.microsoft.com/office/powerpoint/2010/main" val="3626624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31940</TotalTime>
  <Words>4952</Words>
  <Application>Microsoft Office PowerPoint</Application>
  <PresentationFormat>On-screen Show (4:3)</PresentationFormat>
  <Paragraphs>481</Paragraphs>
  <Slides>63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ＭＳ Ｐゴシック</vt:lpstr>
      <vt:lpstr>Arial</vt:lpstr>
      <vt:lpstr>Calibri</vt:lpstr>
      <vt:lpstr>Franklin Gothic Medium</vt:lpstr>
      <vt:lpstr>Symbol</vt:lpstr>
      <vt:lpstr>Times New Roman</vt:lpstr>
      <vt:lpstr>Wingdings</vt:lpstr>
      <vt:lpstr>ThemeSPIDAL</vt:lpstr>
      <vt:lpstr>PowerPoint Presentation</vt:lpstr>
      <vt:lpstr>Application Nexus of HPC, Big Data, Simulation Convergence</vt:lpstr>
      <vt:lpstr>Data and Model in Big Data and Simulations I</vt:lpstr>
      <vt:lpstr>Data and Model in Big Data and Simulations II</vt:lpstr>
      <vt:lpstr>Use Case Template</vt:lpstr>
      <vt:lpstr>PowerPoint Presentation</vt:lpstr>
      <vt:lpstr>51 Detailed Use Cases: Contributed July-September 2013 Covers goals, data features such as 3 V’s, software, hardware</vt:lpstr>
      <vt:lpstr>PowerPoint Presentation</vt:lpstr>
      <vt:lpstr>51 Use Cases: What is Parallelism Over?</vt:lpstr>
      <vt:lpstr>Sample Features of 51 Use Cases I</vt:lpstr>
      <vt:lpstr>Sample Features of 51 Use Cases II</vt:lpstr>
      <vt:lpstr>Other Benchmark Sets</vt:lpstr>
      <vt:lpstr>7 Computational Giants of  NRC Massive Data Analysis Report </vt:lpstr>
      <vt:lpstr>HPC (Simulation) Benchmark Classics</vt:lpstr>
      <vt:lpstr>13 Berkeley Dwarfs</vt:lpstr>
      <vt:lpstr>Classifying Use cases</vt:lpstr>
      <vt:lpstr>Classifying Use Cases</vt:lpstr>
      <vt:lpstr>PowerPoint Presentation</vt:lpstr>
      <vt:lpstr>64 Features in 4 views for Unified Classification of Big Data and Simulation Applications</vt:lpstr>
      <vt:lpstr>Convergence Diamonds and their 4 Views I</vt:lpstr>
      <vt:lpstr>Convergence Diamonds and their 4 Views II</vt:lpstr>
      <vt:lpstr>Problem Architecture View</vt:lpstr>
      <vt:lpstr>PowerPoint Presentation</vt:lpstr>
      <vt:lpstr>Problem Architecture View (Meta or MacroPatterns)</vt:lpstr>
      <vt:lpstr>Structure of Applications</vt:lpstr>
      <vt:lpstr>Local and Global Machine Learning</vt:lpstr>
      <vt:lpstr>6 Forms of MapReduce  Describes Architecture of   - Problem (Model     reflecting data)  - Machine  - Software  2 important variants (software) of Iterative MapReduce and Map-Streaming a) “In-place” HPC  b) Flow for model and data </vt:lpstr>
      <vt:lpstr>Examples in Problem Architecture View PA</vt:lpstr>
      <vt:lpstr>Relation of Problem and Machine Architecture</vt:lpstr>
      <vt:lpstr>Processing View</vt:lpstr>
      <vt:lpstr>Diamond Facets in Processing (runtime) View I used in Big Data and Big Simulation </vt:lpstr>
      <vt:lpstr>Diamond Facets in Processing (runtime) View II used in Big Data</vt:lpstr>
      <vt:lpstr>Diamond Facets in Processing (runtime) View III used in Big Simulation </vt:lpstr>
      <vt:lpstr>Execution View</vt:lpstr>
      <vt:lpstr>Examples in Execution View EV</vt:lpstr>
      <vt:lpstr>View for Micropatterns or Execution Features</vt:lpstr>
      <vt:lpstr>Data Source and Style View</vt:lpstr>
      <vt:lpstr>Examples in Data View DV</vt:lpstr>
      <vt:lpstr>Data Source and Style Diamond View I</vt:lpstr>
      <vt:lpstr>Data Source and Style Diamond View II </vt:lpstr>
      <vt:lpstr>Data Source and Style View</vt:lpstr>
      <vt:lpstr>10 Bob Marcus Data Processing Use Cases</vt:lpstr>
      <vt:lpstr>1. Multiple users performing interactive queries and updates on a database with basic availability and eventual consistency</vt:lpstr>
      <vt:lpstr>Typical Big Data Pattern 2. Perform real time analytics on data source streams and notify users when specified events occur</vt:lpstr>
      <vt:lpstr>3. Move data from external data sources into a highly horizontally scalable data store, transform it using highly horizontally scalable processing (e.g. Map-Reduce), and return it to the horizontally scalable data store (ELT) </vt:lpstr>
      <vt:lpstr>4. Perform batch analytics on the data in a highly horizontally scalable data store using highly horizontally scalable processing (e.g MapReduce) with a user-friendly interface (e.g. SQL like)</vt:lpstr>
      <vt:lpstr>Hive Example</vt:lpstr>
      <vt:lpstr>5. Perform interactive analytics on data in analytics-optimized database</vt:lpstr>
      <vt:lpstr>Typical Big Data Pattern 5A. Perform interactive analytics on observational scientific data</vt:lpstr>
      <vt:lpstr>Particle Physics (LHC)</vt:lpstr>
      <vt:lpstr>Astronomy – Dark Energy Survey I</vt:lpstr>
      <vt:lpstr>Astronomy – Dark Energy Survey II</vt:lpstr>
      <vt:lpstr>Astronomy Hubble  Space Telescope</vt:lpstr>
      <vt:lpstr>CReSIS Remote Sensing: Radar Surveys</vt:lpstr>
      <vt:lpstr>Gene Sequencing</vt:lpstr>
      <vt:lpstr>6. Visualize data extracted from horizontally scalable Big Data store</vt:lpstr>
      <vt:lpstr> 7. Move data from a highly horizontally scalable data store into a traditional Enterprise Data Warehouse </vt:lpstr>
      <vt:lpstr>Moving to EDW Example from Teradata</vt:lpstr>
      <vt:lpstr> 8. Extract, process, and move data from data stores to archives </vt:lpstr>
      <vt:lpstr> 9. Combine data from Cloud databases and on premise data stores for analytics, data mining, and/or machine learning </vt:lpstr>
      <vt:lpstr>Example: Integrate Cloud and local data</vt:lpstr>
      <vt:lpstr>10. Orchestrate multiple sequential and parallel data transformations and/or analytic processing using a workflow manager</vt:lpstr>
      <vt:lpstr>Example from Hortonworks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681</cp:revision>
  <cp:lastPrinted>2009-05-27T19:00:23Z</cp:lastPrinted>
  <dcterms:created xsi:type="dcterms:W3CDTF">2011-04-26T20:44:01Z</dcterms:created>
  <dcterms:modified xsi:type="dcterms:W3CDTF">2017-02-09T13:24:42Z</dcterms:modified>
</cp:coreProperties>
</file>