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249" r:id="rId1"/>
  </p:sldMasterIdLst>
  <p:notesMasterIdLst>
    <p:notesMasterId r:id="rId20"/>
  </p:notesMasterIdLst>
  <p:handoutMasterIdLst>
    <p:handoutMasterId r:id="rId21"/>
  </p:handoutMasterIdLst>
  <p:sldIdLst>
    <p:sldId id="662" r:id="rId2"/>
    <p:sldId id="715" r:id="rId3"/>
    <p:sldId id="729" r:id="rId4"/>
    <p:sldId id="716" r:id="rId5"/>
    <p:sldId id="717" r:id="rId6"/>
    <p:sldId id="718" r:id="rId7"/>
    <p:sldId id="719" r:id="rId8"/>
    <p:sldId id="720" r:id="rId9"/>
    <p:sldId id="730" r:id="rId10"/>
    <p:sldId id="721" r:id="rId11"/>
    <p:sldId id="722" r:id="rId12"/>
    <p:sldId id="723" r:id="rId13"/>
    <p:sldId id="724" r:id="rId14"/>
    <p:sldId id="725" r:id="rId15"/>
    <p:sldId id="726" r:id="rId16"/>
    <p:sldId id="727" r:id="rId17"/>
    <p:sldId id="728" r:id="rId18"/>
    <p:sldId id="731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56">
          <p15:clr>
            <a:srgbClr val="A4A3A4"/>
          </p15:clr>
        </p15:guide>
        <p15:guide id="2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EB9E"/>
    <a:srgbClr val="B30838"/>
    <a:srgbClr val="D6A300"/>
    <a:srgbClr val="0083E6"/>
    <a:srgbClr val="0033CC"/>
    <a:srgbClr val="F8F3D2"/>
    <a:srgbClr val="6D6E70"/>
    <a:srgbClr val="7D110C"/>
    <a:srgbClr val="598EDD"/>
    <a:srgbClr val="A9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7" autoAdjust="0"/>
    <p:restoredTop sz="84392" autoAdjust="0"/>
  </p:normalViewPr>
  <p:slideViewPr>
    <p:cSldViewPr>
      <p:cViewPr varScale="1">
        <p:scale>
          <a:sx n="78" d="100"/>
          <a:sy n="78" d="100"/>
        </p:scale>
        <p:origin x="60" y="408"/>
      </p:cViewPr>
      <p:guideLst>
        <p:guide orient="horz" pos="656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324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FDAD5-CF1F-4D76-B31D-BFBA536B9127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330CB-8703-4D35-8B19-4A8736A3E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30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pPr>
              <a:defRPr/>
            </a:pPr>
            <a:fld id="{63723C24-93D1-4A66-9504-E6BD833B1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306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2"/>
            <a:ext cx="9126166" cy="71708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93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65838"/>
            <a:ext cx="9067800" cy="5153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240" y="0"/>
            <a:ext cx="9126166" cy="838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9279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376" y="1143000"/>
            <a:ext cx="78867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376" y="39957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131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CB90F-5243-4618-ADDF-CCA904268217}" type="datetime1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2/12/2017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072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26166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336674"/>
            <a:ext cx="9067800" cy="429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3160" y="6330042"/>
            <a:ext cx="656771" cy="293913"/>
          </a:xfrm>
          <a:prstGeom prst="rect">
            <a:avLst/>
          </a:prstGeom>
        </p:spPr>
        <p:txBody>
          <a:bodyPr anchor="ctr"/>
          <a:lstStyle>
            <a:lvl1pPr>
              <a:defRPr sz="2000" b="0">
                <a:solidFill>
                  <a:schemeClr val="bg2"/>
                </a:solidFill>
                <a:latin typeface="Franklin Gothic Medium" pitchFamily="34" charset="0"/>
              </a:defRPr>
            </a:lvl1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 bwMode="auto">
          <a:xfrm>
            <a:off x="-33269" y="-42437"/>
            <a:ext cx="9144000" cy="6858000"/>
          </a:xfrm>
          <a:prstGeom prst="rect">
            <a:avLst/>
          </a:prstGeom>
          <a:solidFill>
            <a:srgbClr val="F8F3D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r="79700" b="4572"/>
          <a:stretch/>
        </p:blipFill>
        <p:spPr>
          <a:xfrm>
            <a:off x="7772400" y="5630126"/>
            <a:ext cx="1353766" cy="12278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2" t="28952" b="25334"/>
          <a:stretch/>
        </p:blipFill>
        <p:spPr>
          <a:xfrm>
            <a:off x="0" y="6095999"/>
            <a:ext cx="6640716" cy="762001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640716" y="6095999"/>
            <a:ext cx="1207883" cy="36924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0" i="1" kern="1200">
                <a:solidFill>
                  <a:schemeClr val="bg2"/>
                </a:solidFill>
                <a:latin typeface="Franklin Gothic Medium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i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fld id="{C4B85148-DB98-4269-ACE6-2DF49F9918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482658" y="6465240"/>
            <a:ext cx="1447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</a:rPr>
              <a:t>Spidal.org</a:t>
            </a:r>
          </a:p>
        </p:txBody>
      </p:sp>
    </p:spTree>
    <p:extLst>
      <p:ext uri="{BB962C8B-B14F-4D97-AF65-F5344CB8AC3E}">
        <p14:creationId xmlns:p14="http://schemas.microsoft.com/office/powerpoint/2010/main" val="60053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0" r:id="rId2"/>
    <p:sldLayoutId id="2147484257" r:id="rId3"/>
    <p:sldLayoutId id="214748425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i="0" u="none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pidal-gw.dsc.soic.indiana.edu/public/groupdashboard/FushengWang" TargetMode="External"/><Relationship Id="rId7" Type="http://schemas.openxmlformats.org/officeDocument/2006/relationships/hyperlink" Target="https://spidal-gw.dsc.soic.indiana.edu/public/timeseriesview/1494305167" TargetMode="External"/><Relationship Id="rId2" Type="http://schemas.openxmlformats.org/officeDocument/2006/relationships/hyperlink" Target="https://spidal-gw.dsc.soic.indiana.edu/public/resultsets/12731121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dal-gw.dsc.soic.indiana.edu/public/groupdashboard/Stocks" TargetMode="External"/><Relationship Id="rId5" Type="http://schemas.openxmlformats.org/officeDocument/2006/relationships/hyperlink" Target="https://spidal-gw.dsc.soic.indiana.edu/public/resultsets/1657429765" TargetMode="External"/><Relationship Id="rId4" Type="http://schemas.openxmlformats.org/officeDocument/2006/relationships/hyperlink" Target="https://spidal-gw.dsc.soic.indiana.edu/public/resultsets/16788605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pidal-gw.dsc.soic.indiana.ed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9726" y="-31282"/>
            <a:ext cx="9137526" cy="6858000"/>
            <a:chOff x="31026" y="1"/>
            <a:chExt cx="9137526" cy="6858000"/>
          </a:xfrm>
        </p:grpSpPr>
        <p:pic>
          <p:nvPicPr>
            <p:cNvPr id="15" name="Picture 14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3133"/>
            <a:stretch/>
          </p:blipFill>
          <p:spPr>
            <a:xfrm>
              <a:off x="31026" y="1"/>
              <a:ext cx="9137526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9679" y="2155520"/>
              <a:ext cx="1027410" cy="489994"/>
            </a:xfrm>
            <a:prstGeom prst="rect">
              <a:avLst/>
            </a:prstGeom>
          </p:spPr>
        </p:pic>
        <p:pic>
          <p:nvPicPr>
            <p:cNvPr id="9" name="Picture 2" descr="https://lh3.googleusercontent.com/-QTh7oYlVSfs/AAAAAAAAAAI/AAAAAAAAAl8/PD6AyVW6Tqs/s0-c-k-no-ns/photo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6053"/>
              <a:ext cx="847726" cy="8477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63" t="21984" r="36829" b="19773"/>
            <a:stretch/>
          </p:blipFill>
          <p:spPr>
            <a:xfrm>
              <a:off x="7829640" y="2160096"/>
              <a:ext cx="952500" cy="970836"/>
            </a:xfrm>
            <a:prstGeom prst="rect">
              <a:avLst/>
            </a:prstGeom>
          </p:spPr>
        </p:pic>
        <p:pic>
          <p:nvPicPr>
            <p:cNvPr id="8" name="Picture 4" descr="Stony Brook University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120" y="5814847"/>
              <a:ext cx="1054710" cy="870555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68" t="17564" r="19740" b="18436"/>
            <a:stretch/>
          </p:blipFill>
          <p:spPr>
            <a:xfrm>
              <a:off x="7878754" y="355213"/>
              <a:ext cx="1138054" cy="83856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8519" r="62088" b="21296"/>
            <a:stretch/>
          </p:blipFill>
          <p:spPr>
            <a:xfrm>
              <a:off x="7147486" y="5694802"/>
              <a:ext cx="1504841" cy="9906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47905" y="4980402"/>
              <a:ext cx="2088802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i="0" dirty="0">
                  <a:solidFill>
                    <a:schemeClr val="bg1"/>
                  </a:solidFill>
                </a:rPr>
                <a:t>Software: MIDAS</a:t>
              </a:r>
              <a:br>
                <a:rPr lang="en-US" sz="1800" b="1" i="0" dirty="0">
                  <a:solidFill>
                    <a:schemeClr val="bg1"/>
                  </a:solidFill>
                </a:rPr>
              </a:br>
              <a:r>
                <a:rPr lang="en-US" sz="1800" b="1" i="0" dirty="0">
                  <a:solidFill>
                    <a:schemeClr val="bg1"/>
                  </a:solidFill>
                </a:rPr>
                <a:t>HPC-ABDS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6474" y="0"/>
            <a:ext cx="4032126" cy="9948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1800"/>
              </a:spcBef>
              <a:spcAft>
                <a:spcPts val="600"/>
              </a:spcAft>
            </a:pPr>
            <a:r>
              <a:rPr lang="en-US" sz="1700" b="1" dirty="0">
                <a:latin typeface="Times New Roman" panose="02020603050405020304" pitchFamily="18" charset="0"/>
              </a:rPr>
              <a:t>NSF 1443054: CIF21 DIBBs: Middleware and High Performance Analytics Libraries for Scalable Data Science</a:t>
            </a:r>
            <a:endParaRPr lang="en-US" sz="1700" b="1" dirty="0"/>
          </a:p>
        </p:txBody>
      </p:sp>
      <p:sp>
        <p:nvSpPr>
          <p:cNvPr id="6" name="Rectangle 5"/>
          <p:cNvSpPr/>
          <p:nvPr/>
        </p:nvSpPr>
        <p:spPr>
          <a:xfrm>
            <a:off x="-31391" y="6027003"/>
            <a:ext cx="232973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WebPlotViz: February 2017</a:t>
            </a:r>
          </a:p>
        </p:txBody>
      </p:sp>
    </p:spTree>
    <p:extLst>
      <p:ext uri="{BB962C8B-B14F-4D97-AF65-F5344CB8AC3E}">
        <p14:creationId xmlns:p14="http://schemas.microsoft.com/office/powerpoint/2010/main" val="3767359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Stock Velocity Bear Market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2203550"/>
            <a:ext cx="7788090" cy="3584295"/>
            <a:chOff x="0" y="799100"/>
            <a:chExt cx="12192000" cy="60589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62" t="9636" r="15736"/>
            <a:stretch/>
          </p:blipFill>
          <p:spPr>
            <a:xfrm>
              <a:off x="0" y="799100"/>
              <a:ext cx="12192000" cy="6058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8346141" y="2599765"/>
              <a:ext cx="97719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39271" y="1286692"/>
              <a:ext cx="106695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89DCE7"/>
                  </a:solidFill>
                </a:rPr>
                <a:t>Finance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975411" y="1102027"/>
              <a:ext cx="1105431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09231" y="1996145"/>
              <a:ext cx="707887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00FF99"/>
                  </a:solidFill>
                </a:rPr>
                <a:t>S&amp;P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09763" y="3334869"/>
              <a:ext cx="8716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>
                  <a:solidFill>
                    <a:srgbClr val="CC3300"/>
                  </a:solidFill>
                </a:rPr>
                <a:t>Dow</a:t>
              </a:r>
              <a:br>
                <a:rPr lang="en-US" sz="1350" dirty="0">
                  <a:solidFill>
                    <a:srgbClr val="CC3300"/>
                  </a:solidFill>
                </a:rPr>
              </a:br>
              <a:r>
                <a:rPr lang="en-US" sz="1350" dirty="0">
                  <a:solidFill>
                    <a:srgbClr val="CC3300"/>
                  </a:solidFill>
                </a:rPr>
                <a:t>Jones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3400" y="5454265"/>
            <a:ext cx="47725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Stock Annual Velocity February 2009 starting January 2005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40096" y="4051644"/>
            <a:ext cx="10214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Down 20%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0" y="619283"/>
            <a:ext cx="88696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You can look at many things. We look at values and velocities (value change over window – one year here). Can study over different ranges. 6500 points each display but can use glyphs and trajectories to study particular stocks or collections thereof</a:t>
            </a:r>
          </a:p>
        </p:txBody>
      </p:sp>
    </p:spTree>
    <p:extLst>
      <p:ext uri="{BB962C8B-B14F-4D97-AF65-F5344CB8AC3E}">
        <p14:creationId xmlns:p14="http://schemas.microsoft.com/office/powerpoint/2010/main" val="3799314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5173663"/>
            <a:ext cx="2057400" cy="365125"/>
          </a:xfrm>
          <a:prstGeom prst="rect">
            <a:avLst/>
          </a:prstGeom>
        </p:spPr>
        <p:txBody>
          <a:bodyPr/>
          <a:lstStyle/>
          <a:p>
            <a:fld id="{CA614F36-DAFB-49BF-8D2F-2D2402F02178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6775" y="5181600"/>
            <a:ext cx="657225" cy="300038"/>
          </a:xfrm>
        </p:spPr>
        <p:txBody>
          <a:bodyPr/>
          <a:lstStyle/>
          <a:p>
            <a:fld id="{9D403DF6-46F5-4637-8175-331CACCBFD4C}" type="slidenum">
              <a:rPr lang="en-US" smtClean="0"/>
              <a:t>11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" y="3505199"/>
            <a:ext cx="9117496" cy="3352801"/>
            <a:chOff x="23191" y="3501886"/>
            <a:chExt cx="9117496" cy="335280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/>
            <a:srcRect l="1666" t="11186" r="1666" b="31487"/>
            <a:stretch/>
          </p:blipFill>
          <p:spPr>
            <a:xfrm>
              <a:off x="23191" y="3501886"/>
              <a:ext cx="9117496" cy="335280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73380" y="4548974"/>
              <a:ext cx="32672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July 21 2007 Positions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5296" y="-86761"/>
            <a:ext cx="9120809" cy="4191000"/>
            <a:chOff x="76200" y="990601"/>
            <a:chExt cx="8610600" cy="3810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/>
            <a:srcRect l="1395" t="14705" r="4438" b="11767"/>
            <a:stretch/>
          </p:blipFill>
          <p:spPr>
            <a:xfrm>
              <a:off x="76200" y="990601"/>
              <a:ext cx="8610600" cy="3810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693409" y="3506088"/>
              <a:ext cx="283923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End 2008 Positions</a:t>
              </a:r>
            </a:p>
          </p:txBody>
        </p:sp>
      </p:grpSp>
      <p:sp>
        <p:nvSpPr>
          <p:cNvPr id="16" name="Slide Number Placeholder 14"/>
          <p:cNvSpPr txBox="1">
            <a:spLocks/>
          </p:cNvSpPr>
          <p:nvPr/>
        </p:nvSpPr>
        <p:spPr>
          <a:xfrm>
            <a:off x="8300752" y="6295256"/>
            <a:ext cx="656771" cy="2939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CB78FB-1415-9B4D-996E-11F146E2B0E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3347" y="525754"/>
            <a:ext cx="9126166" cy="717082"/>
          </a:xfrm>
        </p:spPr>
        <p:txBody>
          <a:bodyPr/>
          <a:lstStyle/>
          <a:p>
            <a:r>
              <a:rPr lang="en-US" dirty="0"/>
              <a:t>Top 10 stocks highlighted with glyphs</a:t>
            </a:r>
          </a:p>
        </p:txBody>
      </p:sp>
    </p:spTree>
    <p:extLst>
      <p:ext uri="{BB962C8B-B14F-4D97-AF65-F5344CB8AC3E}">
        <p14:creationId xmlns:p14="http://schemas.microsoft.com/office/powerpoint/2010/main" val="3145338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2036"/>
            <a:ext cx="1617784" cy="3190188"/>
          </a:xfrm>
        </p:spPr>
        <p:txBody>
          <a:bodyPr/>
          <a:lstStyle/>
          <a:p>
            <a:pPr algn="l"/>
            <a:r>
              <a:rPr lang="en-US" sz="2600" dirty="0"/>
              <a:t>Relative Changes in Stock Values</a:t>
            </a:r>
            <a:br>
              <a:rPr lang="en-US" sz="2600" dirty="0"/>
            </a:br>
            <a:r>
              <a:rPr lang="en-US" sz="2600" dirty="0"/>
              <a:t>starting January 2004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  <a:prstGeom prst="rect">
            <a:avLst/>
          </a:prstGeom>
        </p:spPr>
        <p:txBody>
          <a:bodyPr/>
          <a:lstStyle/>
          <a:p>
            <a:fld id="{2E56DF1A-16BA-4BA1-9A54-704165087B9F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12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0" y="51079"/>
            <a:ext cx="9144000" cy="6806921"/>
            <a:chOff x="0" y="51079"/>
            <a:chExt cx="9144000" cy="6806921"/>
          </a:xfrm>
        </p:grpSpPr>
        <p:grpSp>
          <p:nvGrpSpPr>
            <p:cNvPr id="10" name="Group 9"/>
            <p:cNvGrpSpPr/>
            <p:nvPr/>
          </p:nvGrpSpPr>
          <p:grpSpPr>
            <a:xfrm>
              <a:off x="0" y="51079"/>
              <a:ext cx="9144000" cy="6806921"/>
              <a:chOff x="0" y="51079"/>
              <a:chExt cx="9144000" cy="6806921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3118152"/>
                <a:ext cx="9144000" cy="3739848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3"/>
              <a:srcRect l="17693" b="17376"/>
              <a:stretch/>
            </p:blipFill>
            <p:spPr>
              <a:xfrm>
                <a:off x="1617784" y="51079"/>
                <a:ext cx="7526216" cy="3090013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480719" y="272562"/>
                <a:ext cx="24502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Ending February 2011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525288" y="3377828"/>
                <a:ext cx="26340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Ending December 2015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4377016" y="4393643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885927" y="6311401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72678" y="4988076"/>
              <a:ext cx="8002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89DCE7"/>
                  </a:solidFill>
                </a:rPr>
                <a:t>Finance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8009" y="3736487"/>
              <a:ext cx="6270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Apple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959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3191" y="696822"/>
            <a:ext cx="9126166" cy="717082"/>
          </a:xfrm>
        </p:spPr>
        <p:txBody>
          <a:bodyPr/>
          <a:lstStyle/>
          <a:p>
            <a:pPr algn="l"/>
            <a:r>
              <a:rPr lang="en-US" sz="3200" dirty="0"/>
              <a:t>Relative Changes in Stock Values using weekly values measured from January 2004 and starting after one year January 2005</a:t>
            </a:r>
            <a:br>
              <a:rPr lang="en-US" sz="3200" dirty="0"/>
            </a:br>
            <a:r>
              <a:rPr lang="en-US" sz="3200" dirty="0"/>
              <a:t>Filled circles are final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  <a:prstGeom prst="rect">
            <a:avLst/>
          </a:prstGeom>
        </p:spPr>
        <p:txBody>
          <a:bodyPr/>
          <a:lstStyle/>
          <a:p>
            <a:fld id="{93B91B69-EA15-4B8A-8C95-967BE92EB644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0" y="2279840"/>
            <a:ext cx="9144000" cy="4408876"/>
            <a:chOff x="0" y="2279840"/>
            <a:chExt cx="9144000" cy="44088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279840"/>
              <a:ext cx="9144000" cy="44088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648016" y="3030835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312378" y="5377940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8140" y="2759967"/>
              <a:ext cx="800219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89DCE7"/>
                  </a:solidFill>
                </a:rPr>
                <a:t>Finance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56602" y="5173042"/>
              <a:ext cx="62709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0000"/>
                  </a:solidFill>
                </a:rPr>
                <a:t>Apple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26723" y="5498421"/>
              <a:ext cx="1032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0FEC4"/>
                  </a:solidFill>
                </a:rPr>
                <a:t>Dow Jones</a:t>
              </a:r>
              <a:br>
                <a:rPr lang="en-US" sz="1200" dirty="0">
                  <a:solidFill>
                    <a:schemeClr val="bg1"/>
                  </a:solidFill>
                </a:rPr>
              </a:br>
              <a:r>
                <a:rPr lang="en-US" sz="1200" dirty="0">
                  <a:solidFill>
                    <a:srgbClr val="00FF00"/>
                  </a:solidFill>
                </a:rPr>
                <a:t>S&amp;P</a:t>
              </a:r>
              <a:endPara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347240" y="4849890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2491357" y="4687600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3198029" y="4735496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 bwMode="auto">
            <a:xfrm>
              <a:off x="2726914" y="4605440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 bwMode="auto">
            <a:xfrm>
              <a:off x="943707" y="4990162"/>
              <a:ext cx="182880" cy="182880"/>
            </a:xfrm>
            <a:prstGeom prst="ellipse">
              <a:avLst/>
            </a:prstGeom>
            <a:solidFill>
              <a:srgbClr val="89DCE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6" name="Oval 15"/>
            <p:cNvSpPr>
              <a:spLocks noChangeAspect="1"/>
            </p:cNvSpPr>
            <p:nvPr/>
          </p:nvSpPr>
          <p:spPr bwMode="auto">
            <a:xfrm>
              <a:off x="6265162" y="5345101"/>
              <a:ext cx="182880" cy="182880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822" y="5285606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78568" y="5377940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7434" y="471636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1042E0"/>
                  </a:solidFill>
                </a:rPr>
                <a:t>+20%</a:t>
              </a:r>
            </a:p>
          </p:txBody>
        </p:sp>
      </p:grpSp>
      <p:sp>
        <p:nvSpPr>
          <p:cNvPr id="21" name="Flowchart: Extract 20"/>
          <p:cNvSpPr/>
          <p:nvPr/>
        </p:nvSpPr>
        <p:spPr bwMode="auto">
          <a:xfrm>
            <a:off x="943707" y="2454072"/>
            <a:ext cx="182880" cy="195942"/>
          </a:xfrm>
          <a:prstGeom prst="flowChartExtra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26587" y="2361675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9DCE7"/>
                </a:solidFill>
              </a:rPr>
              <a:t>Leading finance stocks final positions</a:t>
            </a:r>
          </a:p>
        </p:txBody>
      </p:sp>
    </p:spTree>
    <p:extLst>
      <p:ext uri="{BB962C8B-B14F-4D97-AF65-F5344CB8AC3E}">
        <p14:creationId xmlns:p14="http://schemas.microsoft.com/office/powerpoint/2010/main" val="4254045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3"/>
            <a:ext cx="9126166" cy="2476789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Expansion of previous graph</a:t>
            </a:r>
            <a:br>
              <a:rPr lang="en-US" dirty="0"/>
            </a:br>
            <a:r>
              <a:rPr lang="en-US" sz="2400" dirty="0">
                <a:solidFill>
                  <a:srgbClr val="00FF00"/>
                </a:solidFill>
              </a:rPr>
              <a:t>S&amp;P is SPY ETF</a:t>
            </a:r>
            <a:br>
              <a:rPr lang="en-US" sz="2400" dirty="0"/>
            </a:br>
            <a:r>
              <a:rPr lang="en-US" sz="2400" dirty="0">
                <a:solidFill>
                  <a:srgbClr val="B0FEC4"/>
                </a:solidFill>
              </a:rPr>
              <a:t>Dow Jones is DIA ETF</a:t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Midcap is MDY ETF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Energy is XLE ETF</a:t>
            </a:r>
            <a:br>
              <a:rPr lang="en-US" sz="2400" dirty="0"/>
            </a:br>
            <a:r>
              <a:rPr lang="en-US" sz="2400" dirty="0">
                <a:solidFill>
                  <a:srgbClr val="89DCE7"/>
                </a:solidFill>
              </a:rPr>
              <a:t>Finance is XLF ETF </a:t>
            </a:r>
            <a:endParaRPr lang="en-US" dirty="0">
              <a:solidFill>
                <a:srgbClr val="89DCE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  <a:prstGeom prst="rect">
            <a:avLst/>
          </a:prstGeom>
        </p:spPr>
        <p:txBody>
          <a:bodyPr/>
          <a:lstStyle/>
          <a:p>
            <a:fld id="{6BA10E3F-5EEB-4AA2-9DB8-1D01CD0D80D8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3446" y="2401641"/>
            <a:ext cx="9144000" cy="4422723"/>
            <a:chOff x="0" y="2449124"/>
            <a:chExt cx="9144000" cy="44227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449124"/>
              <a:ext cx="9144000" cy="4408876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907349" y="4243602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87240" y="5432900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288510" y="4798790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404360" y="4494150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5018037" y="5250020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6574428" y="6154918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94177" y="4263317"/>
              <a:ext cx="1032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FF00"/>
                  </a:solidFill>
                </a:rPr>
                <a:t>S&amp;P </a:t>
              </a:r>
            </a:p>
            <a:p>
              <a:r>
                <a:rPr lang="en-US" sz="1200" dirty="0">
                  <a:solidFill>
                    <a:srgbClr val="B0FEC4"/>
                  </a:solidFill>
                </a:rPr>
                <a:t>Dow Jones</a:t>
              </a:r>
              <a:endPara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31821" y="4705471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77866" y="6594848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26147" y="6317849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1042E0"/>
                  </a:solidFill>
                </a:rPr>
                <a:t>+20%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777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2"/>
            <a:ext cx="9126166" cy="2781660"/>
          </a:xfrm>
          <a:solidFill>
            <a:schemeClr val="tx1"/>
          </a:solidFill>
        </p:spPr>
        <p:txBody>
          <a:bodyPr/>
          <a:lstStyle/>
          <a:p>
            <a:r>
              <a:rPr lang="en-US" dirty="0"/>
              <a:t>Expansion of previous graph </a:t>
            </a:r>
            <a:r>
              <a:rPr lang="en-US" sz="1800" dirty="0"/>
              <a:t>(DIFFERENT VIEW)</a:t>
            </a:r>
            <a:br>
              <a:rPr lang="en-US" dirty="0"/>
            </a:br>
            <a:r>
              <a:rPr lang="en-US" sz="2400" dirty="0">
                <a:solidFill>
                  <a:srgbClr val="00FF00"/>
                </a:solidFill>
              </a:rPr>
              <a:t>S&amp;P is SPY ETF</a:t>
            </a:r>
            <a:br>
              <a:rPr lang="en-US" sz="2400" dirty="0"/>
            </a:br>
            <a:r>
              <a:rPr lang="en-US" sz="2400" dirty="0">
                <a:solidFill>
                  <a:srgbClr val="B0FEC4"/>
                </a:solidFill>
              </a:rPr>
              <a:t>Dow Jones is DIA ETF</a:t>
            </a:r>
            <a:br>
              <a:rPr lang="en-US" sz="2400" dirty="0"/>
            </a:b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Midcap is MDY ETF</a:t>
            </a:r>
            <a:br>
              <a:rPr lang="en-US" sz="2400" dirty="0"/>
            </a:br>
            <a:r>
              <a:rPr lang="en-US" sz="2400" dirty="0">
                <a:solidFill>
                  <a:srgbClr val="FFFF00"/>
                </a:solidFill>
              </a:rPr>
              <a:t>Energy is XLE ETF</a:t>
            </a:r>
            <a:br>
              <a:rPr lang="en-US" sz="2400" dirty="0"/>
            </a:br>
            <a:r>
              <a:rPr lang="en-US" sz="2400" dirty="0">
                <a:solidFill>
                  <a:srgbClr val="89DCE7"/>
                </a:solidFill>
              </a:rPr>
              <a:t>Finance is XLF ETF (</a:t>
            </a:r>
            <a:r>
              <a:rPr lang="en-US" dirty="0">
                <a:solidFill>
                  <a:srgbClr val="89DCE7"/>
                </a:solidFill>
              </a:rPr>
              <a:t>only on first graph</a:t>
            </a:r>
            <a:r>
              <a:rPr lang="en-US" sz="2400" dirty="0">
                <a:solidFill>
                  <a:srgbClr val="89DCE7"/>
                </a:solidFill>
              </a:rPr>
              <a:t>) </a:t>
            </a:r>
            <a:endParaRPr lang="en-US" dirty="0">
              <a:solidFill>
                <a:srgbClr val="89DCE7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  <a:prstGeom prst="rect">
            <a:avLst/>
          </a:prstGeom>
        </p:spPr>
        <p:txBody>
          <a:bodyPr/>
          <a:lstStyle/>
          <a:p>
            <a:fld id="{6BA10E3F-5EEB-4AA2-9DB8-1D01CD0D80D8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15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0" y="2763078"/>
            <a:ext cx="9144000" cy="4094922"/>
            <a:chOff x="0" y="2763078"/>
            <a:chExt cx="9144000" cy="40949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763078"/>
              <a:ext cx="9144000" cy="4094922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931403" y="4889278"/>
              <a:ext cx="73289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23912" y="5344977"/>
              <a:ext cx="829073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4678680" y="4668394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4495800" y="5039319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2" name="Oval 11"/>
            <p:cNvSpPr>
              <a:spLocks noChangeAspect="1"/>
            </p:cNvSpPr>
            <p:nvPr/>
          </p:nvSpPr>
          <p:spPr bwMode="auto">
            <a:xfrm>
              <a:off x="3547009" y="5006480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Oval 12"/>
            <p:cNvSpPr>
              <a:spLocks noChangeAspect="1"/>
            </p:cNvSpPr>
            <p:nvPr/>
          </p:nvSpPr>
          <p:spPr bwMode="auto">
            <a:xfrm>
              <a:off x="5973268" y="3667281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684016" y="4249516"/>
              <a:ext cx="10327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B0FEC4"/>
                  </a:solidFill>
                </a:rPr>
                <a:t>Dow Jones</a:t>
              </a:r>
              <a:endPara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r>
                <a:rPr lang="en-US" sz="1200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95990" y="3503986"/>
              <a:ext cx="9509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Origin</a:t>
              </a:r>
            </a:p>
            <a:p>
              <a:r>
                <a:rPr lang="en-US" sz="1200" dirty="0">
                  <a:solidFill>
                    <a:schemeClr val="bg1"/>
                  </a:solidFill>
                </a:rPr>
                <a:t>0% change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23291" y="3528781"/>
              <a:ext cx="580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99CCFF"/>
                  </a:solidFill>
                </a:rPr>
                <a:t>+10%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686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7" y="-14284"/>
            <a:ext cx="9126166" cy="1033532"/>
          </a:xfrm>
        </p:spPr>
        <p:txBody>
          <a:bodyPr/>
          <a:lstStyle/>
          <a:p>
            <a:r>
              <a:rPr lang="en-US" sz="2000" dirty="0"/>
              <a:t>Relative Changes in Stock Values using one day values</a:t>
            </a:r>
            <a:br>
              <a:rPr lang="en-US" sz="2000" dirty="0"/>
            </a:br>
            <a:r>
              <a:rPr lang="en-US" sz="2000" dirty="0"/>
              <a:t>measured from January 2004 and starting after one year January 2005</a:t>
            </a:r>
            <a:br>
              <a:rPr lang="en-US" sz="2000" dirty="0"/>
            </a:br>
            <a:r>
              <a:rPr lang="en-US" sz="2000" dirty="0"/>
              <a:t>Filled circles are final values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  <a:prstGeom prst="rect">
            <a:avLst/>
          </a:prstGeom>
        </p:spPr>
        <p:txBody>
          <a:bodyPr/>
          <a:lstStyle/>
          <a:p>
            <a:fld id="{27206578-DAF3-4B0A-804B-FBF3FE5FDA17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-328" r="30417" b="-1"/>
          <a:stretch/>
        </p:blipFill>
        <p:spPr>
          <a:xfrm>
            <a:off x="0" y="976172"/>
            <a:ext cx="9144000" cy="59041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55327" y="6132058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0000"/>
                </a:solidFill>
              </a:rPr>
              <a:t>Apple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3948682" y="6132058"/>
            <a:ext cx="182880" cy="182880"/>
          </a:xfrm>
          <a:prstGeom prst="ellipse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24783" y="3778224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19" name="Oval 18"/>
          <p:cNvSpPr>
            <a:spLocks noChangeAspect="1"/>
          </p:cNvSpPr>
          <p:nvPr/>
        </p:nvSpPr>
        <p:spPr bwMode="auto">
          <a:xfrm>
            <a:off x="5770867" y="3599204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02669" y="2466160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4945380" y="2570504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2" name="Oval 21"/>
          <p:cNvSpPr>
            <a:spLocks noChangeAspect="1"/>
          </p:cNvSpPr>
          <p:nvPr/>
        </p:nvSpPr>
        <p:spPr bwMode="auto">
          <a:xfrm>
            <a:off x="6108390" y="2766242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3" name="Oval 22"/>
          <p:cNvSpPr>
            <a:spLocks noChangeAspect="1"/>
          </p:cNvSpPr>
          <p:nvPr/>
        </p:nvSpPr>
        <p:spPr bwMode="auto">
          <a:xfrm>
            <a:off x="6199830" y="2971932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58030" y="2924872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92862" y="2672123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0124" y="12996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27" name="Oval 26"/>
          <p:cNvSpPr>
            <a:spLocks noChangeAspect="1"/>
          </p:cNvSpPr>
          <p:nvPr/>
        </p:nvSpPr>
        <p:spPr bwMode="auto">
          <a:xfrm>
            <a:off x="6558030" y="1676202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90224" y="1431152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55076" y="4256230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93426" y="6107858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1042E0"/>
                </a:solidFill>
              </a:rPr>
              <a:t>+20%</a:t>
            </a:r>
          </a:p>
        </p:txBody>
      </p:sp>
    </p:spTree>
    <p:extLst>
      <p:ext uri="{BB962C8B-B14F-4D97-AF65-F5344CB8AC3E}">
        <p14:creationId xmlns:p14="http://schemas.microsoft.com/office/powerpoint/2010/main" val="15338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1283"/>
            <a:ext cx="9126166" cy="936259"/>
          </a:xfrm>
        </p:spPr>
        <p:txBody>
          <a:bodyPr/>
          <a:lstStyle/>
          <a:p>
            <a:r>
              <a:rPr lang="en-US" sz="2400" dirty="0"/>
              <a:t>Relative Changes in Stock Values using one day values</a:t>
            </a:r>
            <a:br>
              <a:rPr lang="en-US" sz="2400" dirty="0"/>
            </a:br>
            <a:r>
              <a:rPr lang="en-US" sz="2400" dirty="0"/>
              <a:t>Expansion of previous data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4294967295"/>
          </p:nvPr>
        </p:nvSpPr>
        <p:spPr>
          <a:xfrm>
            <a:off x="7086600" y="6246813"/>
            <a:ext cx="2057400" cy="365125"/>
          </a:xfrm>
          <a:prstGeom prst="rect">
            <a:avLst/>
          </a:prstGeom>
        </p:spPr>
        <p:txBody>
          <a:bodyPr/>
          <a:lstStyle/>
          <a:p>
            <a:fld id="{C4398B3E-B74F-4582-A4A4-3AE16323AAE4}" type="datetime1">
              <a:rPr lang="en-US" smtClean="0"/>
              <a:t>2/12/2017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59360"/>
            <a:ext cx="9144000" cy="60367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65190" y="1620685"/>
            <a:ext cx="8579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99FF"/>
                </a:solidFill>
              </a:rPr>
              <a:t>Mid Cap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 bwMode="auto">
          <a:xfrm>
            <a:off x="7988287" y="1932198"/>
            <a:ext cx="182880" cy="1828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0807" y="3535688"/>
            <a:ext cx="7713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FFFF00"/>
                </a:solidFill>
              </a:rPr>
              <a:t>Energy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 bwMode="auto">
          <a:xfrm>
            <a:off x="6614160" y="3854870"/>
            <a:ext cx="182880" cy="182880"/>
          </a:xfrm>
          <a:prstGeom prst="ellipse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156273" y="2137228"/>
            <a:ext cx="182880" cy="182880"/>
          </a:xfrm>
          <a:prstGeom prst="ellipse">
            <a:avLst/>
          </a:prstGeom>
          <a:solidFill>
            <a:srgbClr val="B0FE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 bwMode="auto">
          <a:xfrm>
            <a:off x="6606540" y="1939818"/>
            <a:ext cx="182880" cy="182880"/>
          </a:xfrm>
          <a:prstGeom prst="ellipse">
            <a:avLst/>
          </a:prstGeom>
          <a:solidFill>
            <a:srgbClr val="00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2456" y="1635967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FF00"/>
                </a:solidFill>
              </a:rPr>
              <a:t>S&amp;P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39153" y="2053395"/>
            <a:ext cx="10327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B0FEC4"/>
                </a:solidFill>
              </a:rPr>
              <a:t>Dow Jones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87764" y="2404548"/>
            <a:ext cx="8386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>
                <a:solidFill>
                  <a:srgbClr val="00FFFF"/>
                </a:solidFill>
              </a:rPr>
              <a:t>Finance</a:t>
            </a: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3643200" y="2267388"/>
            <a:ext cx="182880" cy="182880"/>
          </a:xfrm>
          <a:prstGeom prst="ellipse">
            <a:avLst/>
          </a:prstGeom>
          <a:solidFill>
            <a:srgbClr val="00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8" name="Date Placeholder 2"/>
          <p:cNvSpPr txBox="1">
            <a:spLocks/>
          </p:cNvSpPr>
          <p:nvPr/>
        </p:nvSpPr>
        <p:spPr>
          <a:xfrm>
            <a:off x="5715000" y="62747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398B3E-B74F-4582-A4A4-3AE16323AAE4}" type="datetime1">
              <a:rPr lang="en-US" smtClean="0"/>
              <a:pPr/>
              <a:t>2/12/2017</a:t>
            </a:fld>
            <a:endParaRPr lang="en-US"/>
          </a:p>
        </p:txBody>
      </p:sp>
      <p:sp>
        <p:nvSpPr>
          <p:cNvPr id="19" name="Slide Number Placeholder 3"/>
          <p:cNvSpPr txBox="1">
            <a:spLocks/>
          </p:cNvSpPr>
          <p:nvPr/>
        </p:nvSpPr>
        <p:spPr>
          <a:xfrm>
            <a:off x="8358414" y="6282483"/>
            <a:ext cx="656771" cy="3000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2000" b="0" i="1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403DF6-46F5-4637-8175-331CACCBFD4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0001" r="22166"/>
          <a:stretch/>
        </p:blipFill>
        <p:spPr>
          <a:xfrm>
            <a:off x="0" y="887798"/>
            <a:ext cx="9144000" cy="603674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2587764" y="1649123"/>
            <a:ext cx="5935353" cy="2417065"/>
            <a:chOff x="2587764" y="1649123"/>
            <a:chExt cx="5935353" cy="2417065"/>
          </a:xfrm>
        </p:grpSpPr>
        <p:sp>
          <p:nvSpPr>
            <p:cNvPr id="21" name="TextBox 20"/>
            <p:cNvSpPr txBox="1"/>
            <p:nvPr/>
          </p:nvSpPr>
          <p:spPr>
            <a:xfrm>
              <a:off x="7665190" y="1649123"/>
              <a:ext cx="857927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99FF"/>
                  </a:solidFill>
                </a:rPr>
                <a:t>Mid Cap</a:t>
              </a:r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7988287" y="1960636"/>
              <a:ext cx="182880" cy="1828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10807" y="3564126"/>
              <a:ext cx="77136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FFFF00"/>
                  </a:solidFill>
                </a:rPr>
                <a:t>Energy</a:t>
              </a: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6614160" y="3883308"/>
              <a:ext cx="182880" cy="182880"/>
            </a:xfrm>
            <a:prstGeom prst="ellipse">
              <a:avLst/>
            </a:prstGeom>
            <a:solidFill>
              <a:srgbClr val="FF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 bwMode="auto">
            <a:xfrm>
              <a:off x="6156273" y="2165666"/>
              <a:ext cx="182880" cy="182880"/>
            </a:xfrm>
            <a:prstGeom prst="ellipse">
              <a:avLst/>
            </a:prstGeom>
            <a:solidFill>
              <a:srgbClr val="B0FEC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 bwMode="auto">
            <a:xfrm>
              <a:off x="6606540" y="1968256"/>
              <a:ext cx="182880" cy="182880"/>
            </a:xfrm>
            <a:prstGeom prst="ellipse">
              <a:avLst/>
            </a:prstGeom>
            <a:solidFill>
              <a:srgbClr val="00FF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42456" y="1664405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FF00"/>
                  </a:solidFill>
                </a:rPr>
                <a:t>S&amp;P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339153" y="2081833"/>
              <a:ext cx="10327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0FEC4"/>
                  </a:solidFill>
                </a:rPr>
                <a:t>Dow Jones</a:t>
              </a:r>
              <a:endPara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587764" y="2432986"/>
              <a:ext cx="8386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solidFill>
                    <a:srgbClr val="00FFFF"/>
                  </a:solidFill>
                </a:rPr>
                <a:t>Finance</a:t>
              </a:r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3643200" y="2295826"/>
              <a:ext cx="182880" cy="182880"/>
            </a:xfrm>
            <a:prstGeom prst="ellipse">
              <a:avLst/>
            </a:prstGeom>
            <a:solidFill>
              <a:srgbClr val="00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3526711" y="258302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Origin</a:t>
            </a:r>
          </a:p>
          <a:p>
            <a:r>
              <a:rPr lang="en-US" sz="1200" dirty="0">
                <a:solidFill>
                  <a:schemeClr val="bg1"/>
                </a:solidFill>
              </a:rPr>
              <a:t>0% change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523117" y="2201707"/>
            <a:ext cx="5806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99CCFF"/>
                </a:solidFill>
              </a:rPr>
              <a:t>+10%</a:t>
            </a:r>
          </a:p>
        </p:txBody>
      </p:sp>
    </p:spTree>
    <p:extLst>
      <p:ext uri="{BB962C8B-B14F-4D97-AF65-F5344CB8AC3E}">
        <p14:creationId xmlns:p14="http://schemas.microsoft.com/office/powerpoint/2010/main" val="15534994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Fungi </a:t>
            </a:r>
          </a:p>
          <a:p>
            <a:pPr lvl="1"/>
            <a:r>
              <a:rPr lang="en-US" sz="1800" dirty="0"/>
              <a:t>All the plots </a:t>
            </a:r>
            <a:endParaRPr lang="en-US" sz="1800" dirty="0">
              <a:hlinkClick r:id="rId2"/>
            </a:endParaRPr>
          </a:p>
          <a:p>
            <a:pPr lvl="2"/>
            <a:r>
              <a:rPr lang="en-US" sz="1400" dirty="0">
                <a:hlinkClick r:id="rId2"/>
              </a:rPr>
              <a:t>https://spidal-gw.dsc.soic.indiana.edu/public/groupdashboard/Anna_GeneSeq</a:t>
            </a:r>
          </a:p>
          <a:p>
            <a:pPr lvl="1"/>
            <a:r>
              <a:rPr lang="en-US" sz="1400" dirty="0">
                <a:hlinkClick r:id="rId2"/>
              </a:rPr>
              <a:t>https://spidal-gw.dsc.soic.indiana.edu/public/resultsets/1273112137</a:t>
            </a:r>
            <a:endParaRPr lang="en-US" sz="1400" dirty="0"/>
          </a:p>
          <a:p>
            <a:r>
              <a:rPr lang="en-US" sz="1800" dirty="0"/>
              <a:t>Pathology 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>
                <a:hlinkClick r:id="rId3"/>
              </a:rPr>
              <a:t>https://spidal-gw.dsc.soic.indiana.edu/public/groupdashboard/FushengWang</a:t>
            </a:r>
            <a:endParaRPr lang="en-US" sz="1400" dirty="0"/>
          </a:p>
          <a:p>
            <a:pPr lvl="1"/>
            <a:r>
              <a:rPr lang="en-US" sz="1400" dirty="0">
                <a:hlinkClick r:id="rId4"/>
              </a:rPr>
              <a:t>https://spidal-gw.dsc.soic.indiana.edu/public/resultsets/1678860580</a:t>
            </a:r>
            <a:endParaRPr lang="en-US" sz="1400" dirty="0"/>
          </a:p>
          <a:p>
            <a:r>
              <a:rPr lang="en-US" sz="1800" dirty="0"/>
              <a:t>2D Proteomics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/>
              <a:t>https://spidal-gw.dsc.soic.indiana.edu/public/groupdashboard/Sponge</a:t>
            </a:r>
          </a:p>
          <a:p>
            <a:pPr lvl="1"/>
            <a:r>
              <a:rPr lang="en-US" sz="1400" dirty="0">
                <a:hlinkClick r:id="rId5"/>
              </a:rPr>
              <a:t>https://spidal-gw.dsc.soic.indiana.edu/public/resultsets/1657429765</a:t>
            </a:r>
            <a:endParaRPr lang="en-US" sz="1400" dirty="0"/>
          </a:p>
          <a:p>
            <a:r>
              <a:rPr lang="en-US" sz="1800" dirty="0"/>
              <a:t>Time series stock data</a:t>
            </a:r>
          </a:p>
          <a:p>
            <a:pPr lvl="1"/>
            <a:r>
              <a:rPr lang="en-US" sz="1800" dirty="0"/>
              <a:t>All the plots</a:t>
            </a:r>
          </a:p>
          <a:p>
            <a:pPr lvl="2"/>
            <a:r>
              <a:rPr lang="en-US" sz="1400" dirty="0">
                <a:hlinkClick r:id="rId6"/>
              </a:rPr>
              <a:t>https://spidal-gw.dsc.soic.indiana.edu/public/groupdashboard/Stocks</a:t>
            </a:r>
            <a:endParaRPr lang="en-US" sz="1400" dirty="0"/>
          </a:p>
          <a:p>
            <a:pPr lvl="1"/>
            <a:r>
              <a:rPr lang="en-US" sz="1400" dirty="0">
                <a:hlinkClick r:id="rId7"/>
              </a:rPr>
              <a:t>https://spidal-gw.dsc.soic.indiana.edu/public/timeseriesview/1494305167</a:t>
            </a:r>
            <a:endParaRPr lang="en-US" sz="1400" dirty="0"/>
          </a:p>
          <a:p>
            <a:pPr lvl="2"/>
            <a:endParaRPr lang="en-US" sz="1400" dirty="0"/>
          </a:p>
          <a:p>
            <a:pPr lvl="2"/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data sets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488363" y="6329363"/>
            <a:ext cx="655637" cy="295275"/>
          </a:xfrm>
        </p:spPr>
        <p:txBody>
          <a:bodyPr/>
          <a:lstStyle/>
          <a:p>
            <a:fld id="{9D403DF6-46F5-4637-8175-331CACCBFD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3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785"/>
            <a:ext cx="8382000" cy="970084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58606"/>
            <a:ext cx="9047284" cy="4038600"/>
          </a:xfrm>
        </p:spPr>
        <p:txBody>
          <a:bodyPr/>
          <a:lstStyle/>
          <a:p>
            <a:r>
              <a:rPr lang="en-US" sz="2400" dirty="0"/>
              <a:t>Many data analytics problems can be formulated as study of </a:t>
            </a:r>
            <a:r>
              <a:rPr lang="en-US" sz="2400" b="1" dirty="0"/>
              <a:t>points</a:t>
            </a:r>
            <a:r>
              <a:rPr lang="en-US" sz="2400" dirty="0"/>
              <a:t> that are often in some abstract non-Euclidean space (bags of genes, documents ..) that typically have pairwise distances defined but sometimes not scalar products.</a:t>
            </a:r>
          </a:p>
          <a:p>
            <a:r>
              <a:rPr lang="en-US" sz="2400" dirty="0"/>
              <a:t>Helpful to visualize set of points to understand better structure</a:t>
            </a:r>
          </a:p>
          <a:p>
            <a:r>
              <a:rPr lang="en-US" sz="2400" b="1" dirty="0"/>
              <a:t>Principal Component Analysis </a:t>
            </a:r>
            <a:r>
              <a:rPr lang="en-US" sz="2400" dirty="0"/>
              <a:t>(linear mapping) and </a:t>
            </a:r>
            <a:r>
              <a:rPr lang="en-US" sz="2400" b="1" dirty="0"/>
              <a:t>Multidimensional Scaling MDS </a:t>
            </a:r>
            <a:r>
              <a:rPr lang="en-US" sz="2400" dirty="0"/>
              <a:t>(nonlinear and applicable to non-Euclidean spaces) are methods to map abstract spaces to three dimensions for visualization</a:t>
            </a:r>
          </a:p>
          <a:p>
            <a:pPr lvl="1"/>
            <a:r>
              <a:rPr lang="en-US" sz="2400" dirty="0"/>
              <a:t>Both run well in parallel and give </a:t>
            </a:r>
            <a:r>
              <a:rPr lang="en-US" sz="2400"/>
              <a:t>great results</a:t>
            </a:r>
            <a:endParaRPr lang="en-US" sz="2400" dirty="0"/>
          </a:p>
          <a:p>
            <a:r>
              <a:rPr lang="en-US" sz="2400" dirty="0"/>
              <a:t>In past used custom client visualization but recently switch to commodity HTML5 web viewer </a:t>
            </a:r>
            <a:r>
              <a:rPr lang="en-US" sz="2400" b="1" dirty="0" err="1"/>
              <a:t>WebPlotViz</a:t>
            </a:r>
            <a:endParaRPr lang="en-US" sz="2400" b="1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162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WebPlotViz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97" y="863235"/>
            <a:ext cx="6608891" cy="3216327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167945"/>
            <a:ext cx="1905000" cy="1528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167945"/>
            <a:ext cx="2259349" cy="15266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5000" y="5660602"/>
            <a:ext cx="1393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513" y="5660601"/>
            <a:ext cx="1888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100k points</a:t>
            </a:r>
          </a:p>
        </p:txBody>
      </p:sp>
    </p:spTree>
    <p:extLst>
      <p:ext uri="{BB962C8B-B14F-4D97-AF65-F5344CB8AC3E}">
        <p14:creationId xmlns:p14="http://schemas.microsoft.com/office/powerpoint/2010/main" val="3122225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/>
              <a:t>Basic </a:t>
            </a:r>
            <a:r>
              <a:rPr lang="en-US" dirty="0" err="1"/>
              <a:t>WebPlotViz</a:t>
            </a:r>
            <a:r>
              <a:rPr lang="en-US" dirty="0"/>
              <a:t> non Streaming example – 446K gene sequences mapped to 3D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3653" t="4157" r="29519" b="4391"/>
          <a:stretch/>
        </p:blipFill>
        <p:spPr>
          <a:xfrm>
            <a:off x="224204" y="1134504"/>
            <a:ext cx="8695592" cy="572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46"/>
            <a:ext cx="9144000" cy="882162"/>
          </a:xfrm>
        </p:spPr>
        <p:txBody>
          <a:bodyPr/>
          <a:lstStyle/>
          <a:p>
            <a:r>
              <a:rPr lang="en-US" dirty="0" err="1"/>
              <a:t>WebPlotViz</a:t>
            </a:r>
            <a:r>
              <a:rPr lang="en-US" dirty="0"/>
              <a:t> Basics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5520"/>
            <a:ext cx="9144000" cy="5222386"/>
          </a:xfrm>
        </p:spPr>
        <p:txBody>
          <a:bodyPr/>
          <a:lstStyle/>
          <a:p>
            <a:r>
              <a:rPr lang="en-US" dirty="0"/>
              <a:t>Supports visualization of </a:t>
            </a:r>
            <a:r>
              <a:rPr lang="en-US" b="1" dirty="0"/>
              <a:t>3D point sets </a:t>
            </a:r>
            <a:r>
              <a:rPr lang="en-US" dirty="0"/>
              <a:t>(typically derived by mapping from abstract spaces) for </a:t>
            </a:r>
            <a:r>
              <a:rPr lang="en-US" b="1" dirty="0"/>
              <a:t>streaming and non-streaming case</a:t>
            </a:r>
          </a:p>
          <a:p>
            <a:pPr lvl="1"/>
            <a:r>
              <a:rPr lang="en-US" dirty="0"/>
              <a:t>Simple data management layer</a:t>
            </a:r>
          </a:p>
          <a:p>
            <a:pPr lvl="1"/>
            <a:r>
              <a:rPr lang="en-US" dirty="0"/>
              <a:t>3D web visualizer with various capabilities such as defining color schemes, point sizes, glyphs, labels</a:t>
            </a:r>
          </a:p>
          <a:p>
            <a:r>
              <a:rPr lang="en-US" dirty="0"/>
              <a:t>Core Technologies</a:t>
            </a:r>
          </a:p>
          <a:p>
            <a:pPr lvl="1"/>
            <a:r>
              <a:rPr lang="en-US" dirty="0"/>
              <a:t>MongoDB management</a:t>
            </a:r>
          </a:p>
          <a:p>
            <a:pPr lvl="1"/>
            <a:r>
              <a:rPr lang="en-US" dirty="0"/>
              <a:t>Play Server side framework</a:t>
            </a:r>
          </a:p>
          <a:p>
            <a:pPr lvl="1"/>
            <a:r>
              <a:rPr lang="en-US" dirty="0"/>
              <a:t>Three.js</a:t>
            </a:r>
          </a:p>
          <a:p>
            <a:pPr lvl="1"/>
            <a:r>
              <a:rPr lang="en-US" dirty="0" err="1"/>
              <a:t>WebGL</a:t>
            </a:r>
            <a:endParaRPr lang="en-US" dirty="0"/>
          </a:p>
          <a:p>
            <a:pPr lvl="1"/>
            <a:r>
              <a:rPr lang="en-US" dirty="0"/>
              <a:t>JSON data objects</a:t>
            </a:r>
          </a:p>
          <a:p>
            <a:pPr lvl="1"/>
            <a:r>
              <a:rPr lang="en-US" dirty="0"/>
              <a:t>Bootstrap </a:t>
            </a:r>
            <a:r>
              <a:rPr lang="en-US" dirty="0" err="1"/>
              <a:t>Javascript</a:t>
            </a:r>
            <a:r>
              <a:rPr lang="en-US" dirty="0"/>
              <a:t> web pages</a:t>
            </a:r>
          </a:p>
          <a:p>
            <a:r>
              <a:rPr lang="en-US" dirty="0"/>
              <a:t>Open Source </a:t>
            </a:r>
            <a:br>
              <a:rPr lang="en-US" dirty="0"/>
            </a:br>
            <a:r>
              <a:rPr lang="en-US" dirty="0">
                <a:hlinkClick r:id="rId2"/>
              </a:rPr>
              <a:t>http://spidal-gw.dsc.soic.indiana.edu/</a:t>
            </a:r>
            <a:endParaRPr lang="en-US" dirty="0"/>
          </a:p>
          <a:p>
            <a:r>
              <a:rPr lang="en-US" dirty="0"/>
              <a:t>~10,000 lines of extra code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2/12/2017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36157" y="2591127"/>
            <a:ext cx="5029071" cy="3385039"/>
            <a:chOff x="431763" y="2846704"/>
            <a:chExt cx="3951069" cy="2636668"/>
          </a:xfrm>
        </p:grpSpPr>
        <p:sp>
          <p:nvSpPr>
            <p:cNvPr id="31" name="Rectangle 30"/>
            <p:cNvSpPr/>
            <p:nvPr/>
          </p:nvSpPr>
          <p:spPr>
            <a:xfrm>
              <a:off x="1296371" y="3672327"/>
              <a:ext cx="2530136" cy="1811045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1389587" y="2846704"/>
              <a:ext cx="2337047" cy="445220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31763" y="2871424"/>
              <a:ext cx="957824" cy="575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Front end view (Browser)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49510" y="2893961"/>
              <a:ext cx="2123984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Plot visualization &amp; time series animation (Three.js)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1389587" y="3714362"/>
              <a:ext cx="2337047" cy="392415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623044" y="3714362"/>
              <a:ext cx="1870133" cy="4075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/>
                <a:t>Web Request Controllers (Play Framework)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>
              <a:off x="1623043" y="3321872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526345" y="3321872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3393028" y="3291925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1022419" y="3360521"/>
              <a:ext cx="590907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Upload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89587" y="4482607"/>
              <a:ext cx="2337047" cy="532007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595649" y="4538090"/>
              <a:ext cx="871751" cy="40754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/>
                <a:t>Data Layer </a:t>
              </a:r>
              <a:br>
                <a:rPr lang="en-US" sz="1400" dirty="0"/>
              </a:br>
              <a:r>
                <a:rPr lang="en-US" sz="1400" dirty="0"/>
                <a:t>(MongoDB)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07947" y="3366708"/>
              <a:ext cx="1021619" cy="239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Request Plots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78349" y="3281523"/>
              <a:ext cx="1004483" cy="407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JSON Format Plots</a:t>
              </a: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1424901" y="4529860"/>
              <a:ext cx="925634" cy="467478"/>
              <a:chOff x="2876182" y="5201094"/>
              <a:chExt cx="1234179" cy="675220"/>
            </a:xfrm>
          </p:grpSpPr>
          <p:sp>
            <p:nvSpPr>
              <p:cNvPr id="53" name="Rounded Rectangle 52"/>
              <p:cNvSpPr/>
              <p:nvPr/>
            </p:nvSpPr>
            <p:spPr>
              <a:xfrm>
                <a:off x="2876182" y="5201094"/>
                <a:ext cx="1212435" cy="640567"/>
              </a:xfrm>
              <a:prstGeom prst="round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2876182" y="5201094"/>
                <a:ext cx="1234179" cy="675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/>
                  <a:t>Upload format to JSON Converter</a:t>
                </a:r>
              </a:p>
            </p:txBody>
          </p:sp>
        </p:grpSp>
        <p:cxnSp>
          <p:nvCxnSpPr>
            <p:cNvPr id="46" name="Straight Arrow Connector 45"/>
            <p:cNvCxnSpPr/>
            <p:nvPr/>
          </p:nvCxnSpPr>
          <p:spPr>
            <a:xfrm>
              <a:off x="1624571" y="4106777"/>
              <a:ext cx="0" cy="3504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2537442" y="4132153"/>
              <a:ext cx="0" cy="350454"/>
            </a:xfrm>
            <a:prstGeom prst="straightConnector1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3393028" y="4091803"/>
              <a:ext cx="0" cy="380402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54903" y="4251774"/>
              <a:ext cx="641876" cy="239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Server</a:t>
              </a:r>
            </a:p>
          </p:txBody>
        </p:sp>
        <p:sp>
          <p:nvSpPr>
            <p:cNvPr id="50" name="Can 49"/>
            <p:cNvSpPr/>
            <p:nvPr/>
          </p:nvSpPr>
          <p:spPr>
            <a:xfrm>
              <a:off x="2398311" y="5190121"/>
              <a:ext cx="332913" cy="259959"/>
            </a:xfrm>
            <a:prstGeom prst="ca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508718" y="5126543"/>
              <a:ext cx="771001" cy="239733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/>
            <a:p>
              <a:r>
                <a:rPr lang="en-US" sz="1400" dirty="0"/>
                <a:t>MongoDB</a:t>
              </a:r>
            </a:p>
          </p:txBody>
        </p:sp>
        <p:cxnSp>
          <p:nvCxnSpPr>
            <p:cNvPr id="52" name="Straight Arrow Connector 51"/>
            <p:cNvCxnSpPr>
              <a:stCxn id="41" idx="2"/>
            </p:cNvCxnSpPr>
            <p:nvPr/>
          </p:nvCxnSpPr>
          <p:spPr>
            <a:xfrm flipH="1">
              <a:off x="2558110" y="5014613"/>
              <a:ext cx="1" cy="175508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247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54" y="93785"/>
            <a:ext cx="8382000" cy="1143000"/>
          </a:xfrm>
        </p:spPr>
        <p:txBody>
          <a:bodyPr/>
          <a:lstStyle/>
          <a:p>
            <a:pPr algn="ctr"/>
            <a:r>
              <a:rPr lang="en-US" dirty="0"/>
              <a:t>Stock Daily Data Streaming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42" y="1125660"/>
            <a:ext cx="8380412" cy="4038600"/>
          </a:xfrm>
        </p:spPr>
        <p:txBody>
          <a:bodyPr/>
          <a:lstStyle/>
          <a:p>
            <a:r>
              <a:rPr lang="en-US" dirty="0"/>
              <a:t>Typical streaming case considered. Sequence of “collections of abstract points”; cluster, classify etc.; map to 3D; visualize</a:t>
            </a:r>
          </a:p>
          <a:p>
            <a:r>
              <a:rPr lang="en-US" dirty="0"/>
              <a:t>Example is collection of around 7000 distinct stocks with daily values available at ~2750 distinct times</a:t>
            </a:r>
          </a:p>
          <a:p>
            <a:pPr lvl="1"/>
            <a:r>
              <a:rPr lang="en-US" dirty="0"/>
              <a:t>Clustering as provided by Wall Street – Dow Jones set of 30 stocks, S&amp;P 500, various ETF’s etc.</a:t>
            </a:r>
          </a:p>
          <a:p>
            <a:r>
              <a:rPr lang="en-US" dirty="0"/>
              <a:t>The Center for Research in Security Prices (CSRP) database through the Wharton Research Data Services (</a:t>
            </a:r>
            <a:r>
              <a:rPr lang="en-US" dirty="0" err="1"/>
              <a:t>wrds</a:t>
            </a:r>
            <a:r>
              <a:rPr lang="en-US" dirty="0"/>
              <a:t>) web interface</a:t>
            </a:r>
          </a:p>
          <a:p>
            <a:r>
              <a:rPr lang="en-US" dirty="0"/>
              <a:t>Available for free to the Indiana University students for research</a:t>
            </a:r>
          </a:p>
          <a:p>
            <a:r>
              <a:rPr lang="en-US" dirty="0"/>
              <a:t>2004 Jan 01 to 2015 Dec 31 have daily Stock prices in the form of a CSV file</a:t>
            </a:r>
          </a:p>
          <a:p>
            <a:r>
              <a:rPr lang="en-US" dirty="0"/>
              <a:t>We use the information</a:t>
            </a:r>
          </a:p>
          <a:p>
            <a:pPr lvl="1"/>
            <a:r>
              <a:rPr lang="en-US" dirty="0"/>
              <a:t>ID, Date, Symbol, Factor to Adjust Volume, Factor to Adjust Price, Price, Outstanding Stocks</a:t>
            </a:r>
          </a:p>
          <a:p>
            <a:pPr lvl="1"/>
            <a:endParaRPr lang="en-US" dirty="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48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66800"/>
            <a:ext cx="3868196" cy="478152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Stock Problem Workflow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90246"/>
            <a:ext cx="3697043" cy="4654062"/>
          </a:xfrm>
        </p:spPr>
        <p:txBody>
          <a:bodyPr/>
          <a:lstStyle/>
          <a:p>
            <a:r>
              <a:rPr lang="en-US" dirty="0"/>
              <a:t>Clean data</a:t>
            </a:r>
          </a:p>
          <a:p>
            <a:r>
              <a:rPr lang="en-US" dirty="0"/>
              <a:t>Calculate distance between stocks</a:t>
            </a:r>
          </a:p>
          <a:p>
            <a:r>
              <a:rPr lang="en-US" dirty="0"/>
              <a:t>Calculate distance between stocks (Pearson Correlation as missing data)</a:t>
            </a:r>
          </a:p>
          <a:p>
            <a:r>
              <a:rPr lang="en-US" dirty="0"/>
              <a:t>Map 250-2800 dimensional stock values to 3D for each time</a:t>
            </a:r>
          </a:p>
          <a:p>
            <a:r>
              <a:rPr lang="en-US" dirty="0"/>
              <a:t>Align each time</a:t>
            </a:r>
          </a:p>
          <a:p>
            <a:r>
              <a:rPr lang="en-US" dirty="0"/>
              <a:t>Visualize</a:t>
            </a:r>
          </a:p>
          <a:p>
            <a:r>
              <a:rPr lang="en-US" dirty="0"/>
              <a:t>Will move to Apache Beam to support custom runs</a:t>
            </a:r>
          </a:p>
        </p:txBody>
      </p:sp>
    </p:spTree>
    <p:extLst>
      <p:ext uri="{BB962C8B-B14F-4D97-AF65-F5344CB8AC3E}">
        <p14:creationId xmlns:p14="http://schemas.microsoft.com/office/powerpoint/2010/main" val="19833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5862"/>
            <a:ext cx="8382000" cy="820615"/>
          </a:xfrm>
        </p:spPr>
        <p:txBody>
          <a:bodyPr/>
          <a:lstStyle/>
          <a:p>
            <a:pPr algn="ctr"/>
            <a:r>
              <a:rPr lang="en-US" dirty="0"/>
              <a:t>Few Notes on Mapping to 3D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6477"/>
            <a:ext cx="9082454" cy="5257800"/>
          </a:xfrm>
        </p:spPr>
        <p:txBody>
          <a:bodyPr/>
          <a:lstStyle/>
          <a:p>
            <a:r>
              <a:rPr lang="en-US" dirty="0"/>
              <a:t>MDS performed separately at each day – quality judged by match between abstract space distance and mapped space distance</a:t>
            </a:r>
          </a:p>
          <a:p>
            <a:pPr lvl="1"/>
            <a:r>
              <a:rPr lang="en-US" dirty="0"/>
              <a:t>Pretty good agreement as seen in heat map averaged over all stocks and all days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r>
              <a:rPr lang="en-US" dirty="0"/>
              <a:t>Each day is mapped independently and is ambiguous up to global rotations and translations</a:t>
            </a:r>
          </a:p>
          <a:p>
            <a:pPr lvl="1"/>
            <a:r>
              <a:rPr lang="en-US" dirty="0"/>
              <a:t>Align each day to minimize day to day change averaged over all stocks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96" y="2209800"/>
            <a:ext cx="5640261" cy="268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57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Aligning consecutive plots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2" y="3448563"/>
            <a:ext cx="7886700" cy="15565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35009"/>
            <a:ext cx="7743825" cy="15334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6276" y="3028576"/>
            <a:ext cx="3124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Independent MDS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71800" y="5115889"/>
            <a:ext cx="3910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Initialize MDS with previous solution</a:t>
            </a:r>
          </a:p>
        </p:txBody>
      </p:sp>
    </p:spTree>
    <p:extLst>
      <p:ext uri="{BB962C8B-B14F-4D97-AF65-F5344CB8AC3E}">
        <p14:creationId xmlns:p14="http://schemas.microsoft.com/office/powerpoint/2010/main" val="2517983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8.0&quot;&gt;&lt;object type=&quot;1&quot; unique_id=&quot;10001&quot;&gt;&lt;object type=&quot;2&quot; unique_id=&quot;403135&quot;&gt;&lt;object type=&quot;3&quot; unique_id=&quot;592686&quot;&gt;&lt;property id=&quot;20148&quot; value=&quot;5&quot;/&gt;&lt;property id=&quot;20300&quot; value=&quot;Slide 7 - &amp;quot;HPC-ABDS Mapping of Activities&amp;quot;&quot;/&gt;&lt;property id=&quot;20307&quot; value=&quot;337&quot;/&gt;&lt;/object&gt;&lt;object type=&quot;3&quot; unique_id=&quot;605784&quot;&gt;&lt;property id=&quot;20148&quot; value=&quot;5&quot;/&gt;&lt;property id=&quot;20300&quot; value=&quot;Slide 9 - &amp;quot;Java MPI performs better than Threads 128 24-core Haswell nodes on SPIDAL DA-MDS Code&amp;quot;&quot;/&gt;&lt;property id=&quot;20307&quot; value=&quot;339&quot;/&gt;&lt;/object&gt;&lt;object type=&quot;3&quot; unique_id=&quot;605787&quot;&gt;&lt;property id=&quot;20148&quot; value=&quot;5&quot;/&gt;&lt;property id=&quot;20300&quot; value=&quot;Slide 3 - &amp;quot;Big Data - Big Simulation (Exascale) Convergence&amp;quot;&quot;/&gt;&lt;property id=&quot;20307&quot; value=&quot;375&quot;/&gt;&lt;/object&gt;&lt;object type=&quot;3&quot; unique_id=&quot;605788&quot;&gt;&lt;property id=&quot;20148&quot; value=&quot;5&quot;/&gt;&lt;property id=&quot;20300&quot; value=&quot;Slide 5 - &amp;quot;6 Forms of MapReduce  Cover “all” circumstances  Describes  - Problem (Model     reflecting data)  - Machine  - Sof&quot;/&gt;&lt;property id=&quot;20307&quot; value=&quot;377&quot;/&gt;&lt;/object&gt;&lt;object type=&quot;3&quot; unique_id=&quot;605789&quot;&gt;&lt;property id=&quot;20148&quot; value=&quot;5&quot;/&gt;&lt;property id=&quot;20300&quot; value=&quot;Slide 8&quot;/&gt;&lt;property id=&quot;20307&quot; value=&quot;378&quot;/&gt;&lt;/object&gt;&lt;object type=&quot;3&quot; unique_id=&quot;605790&quot;&gt;&lt;property id=&quot;20148&quot; value=&quot;5&quot;/&gt;&lt;property id=&quot;20300&quot; value=&quot;Slide 10 - &amp;quot;MIDAS: Software Activities in DIBBS&amp;quot;&quot;/&gt;&lt;property id=&quot;20307&quot; value=&quot;365&quot;/&gt;&lt;/object&gt;&lt;object type=&quot;3&quot; unique_id=&quot;605791&quot;&gt;&lt;property id=&quot;20148&quot; value=&quot;5&quot;/&gt;&lt;property id=&quot;20300&quot; value=&quot;Slide 11 - &amp;quot;Cloudmesh Client&amp;quot;&quot;/&gt;&lt;property id=&quot;20307&quot; value=&quot;354&quot;/&gt;&lt;/object&gt;&lt;object type=&quot;3&quot; unique_id=&quot;605792&quot;&gt;&lt;property id=&quot;20148&quot; value=&quot;5&quot;/&gt;&lt;property id=&quot;20300&quot; value=&quot;Slide 12 - &amp;quot;Cloudmesh Client - Architecture&amp;quot;&quot;/&gt;&lt;property id=&quot;20307&quot; value=&quot;355&quot;/&gt;&lt;/object&gt;&lt;object type=&quot;3&quot; unique_id=&quot;605793&quot;&gt;&lt;property id=&quot;20148&quot; value=&quot;5&quot;/&gt;&lt;property id=&quot;20300&quot; value=&quot;Slide 13 - &amp;quot;Cloudmesh Client – OSG management&amp;quot;&quot;/&gt;&lt;property id=&quot;20307&quot; value=&quot;360&quot;/&gt;&lt;/object&gt;&lt;object type=&quot;3&quot; unique_id=&quot;605794&quot;&gt;&lt;property id=&quot;20148&quot; value=&quot;5&quot;/&gt;&lt;property id=&quot;20300&quot; value=&quot;Slide 14 - &amp;quot;Cloudmesh Client –  In support of Experiment Workflow &amp;quot;&quot;/&gt;&lt;property id=&quot;20307&quot; value=&quot;361&quot;/&gt;&lt;/object&gt;&lt;object type=&quot;3&quot; unique_id=&quot;605795&quot;&gt;&lt;property id=&quot;20148&quot; value=&quot;5&quot;/&gt;&lt;property id=&quot;20300&quot; value=&quot;Slide 15 - &amp;quot;Pilot-Hadoop/Spark Architecture&amp;quot;&quot;/&gt;&lt;property id=&quot;20307&quot; value=&quot;366&quot;/&gt;&lt;/object&gt;&lt;object type=&quot;3&quot; unique_id=&quot;605796&quot;&gt;&lt;property id=&quot;20148&quot; value=&quot;5&quot;/&gt;&lt;property id=&quot;20300&quot; value=&quot;Slide 16 - &amp;quot;Pilot-Hadoop Example&amp;quot;&quot;/&gt;&lt;property id=&quot;20307&quot; value=&quot;367&quot;/&gt;&lt;/object&gt;&lt;object type=&quot;3&quot; unique_id=&quot;605797&quot;&gt;&lt;property id=&quot;20148&quot; value=&quot;5&quot;/&gt;&lt;property id=&quot;20300&quot; value=&quot;Slide 17 - &amp;quot;Pilot-Data/Memory for Iterative  Processing&amp;quot;&quot;/&gt;&lt;property id=&quot;20307&quot; value=&quot;368&quot;/&gt;&lt;/object&gt;&lt;object type=&quot;3&quot; unique_id=&quot;605798&quot;&gt;&lt;property id=&quot;20148&quot; value=&quot;5&quot;/&gt;&lt;property id=&quot;20300&quot; value=&quot;Slide 18 - &amp;quot;Harp Implementations &amp;quot;&quot;/&gt;&lt;property id=&quot;20307&quot; value=&quot;380&quot;/&gt;&lt;/object&gt;&lt;object type=&quot;3&quot; unique_id=&quot;605799&quot;&gt;&lt;property id=&quot;20148&quot; value=&quot;5&quot;/&gt;&lt;property id=&quot;20300&quot; value=&quot;Slide 19&quot;/&gt;&lt;property id=&quot;20307&quot; value=&quot;379&quot;/&gt;&lt;/object&gt;&lt;object type=&quot;3&quot; unique_id=&quot;605800&quot;&gt;&lt;property id=&quot;20148&quot; value=&quot;5&quot;/&gt;&lt;property id=&quot;20300&quot; value=&quot;Slide 20 - &amp;quot;Harp LDA on Big Red II Supercomputer (Cray)&amp;quot;&quot;/&gt;&lt;property id=&quot;20307&quot; value=&quot;381&quot;/&gt;&lt;/object&gt;&lt;object type=&quot;3&quot; unique_id=&quot;605801&quot;&gt;&lt;property id=&quot;20148&quot; value=&quot;5&quot;/&gt;&lt;property id=&quot;20300&quot; value=&quot;Slide 21 - &amp;quot;SPIDAL Algorithms – Subgraph mining&amp;quot;&quot;/&gt;&lt;property id=&quot;20307&quot; value=&quot;345&quot;/&gt;&lt;/object&gt;&lt;object type=&quot;3&quot; unique_id=&quot;605802&quot;&gt;&lt;property id=&quot;20148&quot; value=&quot;5&quot;/&gt;&lt;property id=&quot;20300&quot; value=&quot;Slide 22 - &amp;quot;SPIDAL Algorithms – Random Graph Generation&amp;quot;&quot;/&gt;&lt;property id=&quot;20307&quot; value=&quot;362&quot;/&gt;&lt;/object&gt;&lt;object type=&quot;3&quot; unique_id=&quot;605803&quot;&gt;&lt;property id=&quot;20148&quot; value=&quot;5&quot;/&gt;&lt;property id=&quot;20300&quot; value=&quot;Slide 23 - &amp;quot;SPIDAL Algorithms – Triangle Counting&amp;quot;&quot;/&gt;&lt;property id=&quot;20307&quot; value=&quot;363&quot;/&gt;&lt;/object&gt;&lt;object type=&quot;3&quot; unique_id=&quot;605804&quot;&gt;&lt;property id=&quot;20148&quot; value=&quot;5&quot;/&gt;&lt;property id=&quot;20300&quot; value=&quot;Slide 24 - &amp;quot;SPIDAL Algorithms – Core I&amp;quot;&quot;/&gt;&lt;property id=&quot;20307&quot; value=&quot;342&quot;/&gt;&lt;/object&gt;&lt;object type=&quot;3&quot; unique_id=&quot;605805&quot;&gt;&lt;property id=&quot;20148&quot; value=&quot;5&quot;/&gt;&lt;property id=&quot;20300&quot; value=&quot;Slide 25 - &amp;quot;SPIDAL Algorithms – Core II&amp;quot;&quot;/&gt;&lt;property id=&quot;20307&quot; value=&quot;364&quot;/&gt;&lt;/object&gt;&lt;object type=&quot;3&quot; unique_id=&quot;605806&quot;&gt;&lt;property id=&quot;20148&quot; value=&quot;5&quot;/&gt;&lt;property id=&quot;20300&quot; value=&quot;Slide 26 - &amp;quot;SPIDAL Algorithms – Optimization I&amp;quot;&quot;/&gt;&lt;property id=&quot;20307&quot; value=&quot;350&quot;/&gt;&lt;/object&gt;&lt;object type=&quot;3&quot; unique_id=&quot;605807&quot;&gt;&lt;property id=&quot;20148&quot; value=&quot;5&quot;/&gt;&lt;property id=&quot;20300&quot; value=&quot;Slide 27 - &amp;quot;SPIDAL Algorithms – Optimization II&amp;quot;&quot;/&gt;&lt;property id=&quot;20307&quot; value=&quot;351&quot;/&gt;&lt;/object&gt;&lt;object type=&quot;3&quot; unique_id=&quot;605808&quot;&gt;&lt;property id=&quot;20148&quot; value=&quot;5&quot;/&gt;&lt;property id=&quot;20300&quot; value=&quot;Slide 28 - &amp;quot;2D Radar Polar Remote Sensing&amp;quot;&quot;/&gt;&lt;property id=&quot;20307&quot; value=&quot;352&quot;/&gt;&lt;/object&gt;&lt;object type=&quot;3&quot; unique_id=&quot;605809&quot;&gt;&lt;property id=&quot;20148&quot; value=&quot;5&quot;/&gt;&lt;property id=&quot;20300&quot; value=&quot;Slide 29 - &amp;quot;Imaging Applications: Remote Sensing,  Pathology, Spatial  Systems &amp;quot;&quot;/&gt;&lt;property id=&quot;20307&quot; value=&quot;344&quot;/&gt;&lt;/object&gt;&lt;object type=&quot;3&quot; unique_id=&quot;605810&quot;&gt;&lt;property id=&quot;20148&quot; value=&quot;5&quot;/&gt;&lt;property id=&quot;20300&quot; value=&quot;Slide 30 - &amp;quot;Some Applications Enabled&amp;quot;&quot;/&gt;&lt;property id=&quot;20307&quot; value=&quot;341&quot;/&gt;&lt;/object&gt;&lt;object type=&quot;3&quot; unique_id=&quot;605811&quot;&gt;&lt;property id=&quot;20148&quot; value=&quot;5&quot;/&gt;&lt;property id=&quot;20300&quot; value=&quot;Slide 31 - &amp;quot;3D Radar Polar Remote Sensing&amp;quot;&quot;/&gt;&lt;property id=&quot;20307&quot; value=&quot;353&quot;/&gt;&lt;/object&gt;&lt;object type=&quot;3&quot; unique_id=&quot;605812&quot;&gt;&lt;property id=&quot;20148&quot; value=&quot;5&quot;/&gt;&lt;property id=&quot;20300&quot; value=&quot;Slide 32 - &amp;quot;Algorithms – Nuclei Segmentation for Pathology Images&amp;quot;&quot;/&gt;&lt;property id=&quot;20307&quot; value=&quot;346&quot;/&gt;&lt;/object&gt;&lt;object type=&quot;3&quot; unique_id=&quot;605813&quot;&gt;&lt;property id=&quot;20148&quot; value=&quot;5&quot;/&gt;&lt;property id=&quot;20300&quot; value=&quot;Slide 33 - &amp;quot;Algorithms – Spatial Querying Methods&amp;quot;&quot;/&gt;&lt;property id=&quot;20307&quot; value=&quot;347&quot;/&gt;&lt;/object&gt;&lt;object type=&quot;3&quot; unique_id=&quot;605814&quot;&gt;&lt;property id=&quot;20148&quot; value=&quot;5&quot;/&gt;&lt;property id=&quot;20300&quot; value=&quot;Slide 34 - &amp;quot;Enabled Applications – Digital Pathology&amp;quot;&quot;/&gt;&lt;property id=&quot;20307&quot; value=&quot;348&quot;/&gt;&lt;/object&gt;&lt;object type=&quot;3&quot; unique_id=&quot;605815&quot;&gt;&lt;property id=&quot;20148&quot; value=&quot;5&quot;/&gt;&lt;property id=&quot;20300&quot; value=&quot;Slide 35 - &amp;quot;Applications – Public Health&amp;quot;&quot;/&gt;&lt;property id=&quot;20307&quot; value=&quot;349&quot;/&gt;&lt;/object&gt;&lt;object type=&quot;3&quot; unique_id=&quot;605816&quot;&gt;&lt;property id=&quot;20148&quot; value=&quot;5&quot;/&gt;&lt;property id=&quot;20300&quot; value=&quot;Slide 36 - &amp;quot;Biomolecular Simulation Data Analysis&amp;quot;&quot;/&gt;&lt;property id=&quot;20307&quot; value=&quot;369&quot;/&gt;&lt;/object&gt;&lt;object type=&quot;3&quot; unique_id=&quot;605817&quot;&gt;&lt;property id=&quot;20148&quot; value=&quot;5&quot;/&gt;&lt;property id=&quot;20300&quot; value=&quot;Slide 37 - &amp;quot;RADICAL-Pilot Hausdorff distance: all-pairs problem&amp;#x0D; &amp;quot;&quot;/&gt;&lt;property id=&quot;20307&quot; value=&quot;370&quot;/&gt;&lt;/object&gt;&lt;object type=&quot;3&quot; unique_id=&quot;605818&quot;&gt;&lt;property id=&quot;20148&quot; value=&quot;5&quot;/&gt;&lt;property id=&quot;20300&quot; value=&quot;Slide 38 - &amp;quot;Classification of lipids in membranes&amp;quot;&quot;/&gt;&lt;property id=&quot;20307&quot; value=&quot;372&quot;/&gt;&lt;/object&gt;&lt;object type=&quot;3&quot; unique_id=&quot;605819&quot;&gt;&lt;property id=&quot;20148&quot; value=&quot;5&quot;/&gt;&lt;property id=&quot;20300&quot; value=&quot;Slide 39 - &amp;quot;LeafletFinder&amp;quot;&quot;/&gt;&lt;property id=&quot;20307&quot; value=&quot;373&quot;/&gt;&lt;/object&gt;&lt;object type=&quot;3&quot; unique_id=&quot;605820&quot;&gt;&lt;property id=&quot;20148&quot; value=&quot;5&quot;/&gt;&lt;property id=&quot;20300&quot; value=&quot;Slide 40&quot;/&gt;&lt;property id=&quot;20307&quot; value=&quot;374&quot;/&gt;&lt;/object&gt;&lt;object type=&quot;3&quot; unique_id=&quot;606129&quot;&gt;&lt;property id=&quot;20148&quot; value=&quot;5&quot;/&gt;&lt;property id=&quot;20300&quot; value=&quot;Slide 4 - &amp;quot;64 Features in 4 views for Unified Classification of Big Data and Simulation Applications&amp;quot;&quot;/&gt;&lt;property id=&quot;20307&quot; value=&quot;382&quot;/&gt;&lt;/object&gt;&lt;object type=&quot;3&quot; unique_id=&quot;606342&quot;&gt;&lt;property id=&quot;20148&quot; value=&quot;5&quot;/&gt;&lt;property id=&quot;20300&quot; value=&quot;Slide 1 - &amp;quot;NSF14-43054 started October 1, 2014 Datanet: CIF21 DIBBs: Middleware and High Performance Analytics Libraries for S&quot;/&gt;&lt;property id=&quot;20307&quot; value=&quot;384&quot;/&gt;&lt;/object&gt;&lt;object type=&quot;3&quot; unique_id=&quot;606343&quot;&gt;&lt;property id=&quot;20148&quot; value=&quot;5&quot;/&gt;&lt;property id=&quot;20300&quot; value=&quot;Slide 2 - &amp;quot;Some Important Components of SPIDAL Dibbs&amp;quot;&quot;/&gt;&lt;property id=&quot;20307&quot; value=&quot;383&quot;/&gt;&lt;/object&gt;&lt;object type=&quot;3&quot; unique_id=&quot;606472&quot;&gt;&lt;property id=&quot;20148&quot; value=&quot;5&quot;/&gt;&lt;property id=&quot;20300&quot; value=&quot;Slide 6&quot;/&gt;&lt;property id=&quot;20307&quot; value=&quot;385&quot;/&gt;&lt;/object&gt;&lt;/object&gt;&lt;object type=&quot;8&quot; unique_id=&quot;40314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hemeSPIDAL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SPIDAL" id="{7C01B97D-DF9F-4123-89DC-28F1F97B60D5}" vid="{A1043A46-8E94-4D5C-8449-A0EFCB4292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ThemeSPIDAL</Template>
  <TotalTime>33296</TotalTime>
  <Words>916</Words>
  <Application>Microsoft Office PowerPoint</Application>
  <PresentationFormat>On-screen Show (4:3)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Franklin Gothic Medium</vt:lpstr>
      <vt:lpstr>Times New Roman</vt:lpstr>
      <vt:lpstr>ThemeSPIDAL</vt:lpstr>
      <vt:lpstr>PowerPoint Presentation</vt:lpstr>
      <vt:lpstr>WebPlotViz Basics</vt:lpstr>
      <vt:lpstr>WebPlotViz</vt:lpstr>
      <vt:lpstr>Basic WebPlotViz non Streaming example – 446K gene sequences mapped to 3D</vt:lpstr>
      <vt:lpstr>WebPlotViz Basics II</vt:lpstr>
      <vt:lpstr>Stock Daily Data Streaming Example</vt:lpstr>
      <vt:lpstr>Stock Problem Workflow</vt:lpstr>
      <vt:lpstr>Few Notes on Mapping to 3D</vt:lpstr>
      <vt:lpstr>Aligning consecutive plots</vt:lpstr>
      <vt:lpstr>Stock Velocity Bear Market</vt:lpstr>
      <vt:lpstr>Top 10 stocks highlighted with glyphs</vt:lpstr>
      <vt:lpstr>Relative Changes in Stock Values starting January 2004</vt:lpstr>
      <vt:lpstr>Relative Changes in Stock Values using weekly values measured from January 2004 and starting after one year January 2005 Filled circles are final values</vt:lpstr>
      <vt:lpstr>Expansion of previous graph S&amp;P is SPY ETF Dow Jones is DIA ETF Midcap is MDY ETF Energy is XLE ETF Finance is XLF ETF </vt:lpstr>
      <vt:lpstr>Expansion of previous graph (DIFFERENT VIEW) S&amp;P is SPY ETF Dow Jones is DIA ETF Midcap is MDY ETF Energy is XLE ETF Finance is XLF ETF (only on first graph) </vt:lpstr>
      <vt:lpstr>Relative Changes in Stock Values using one day values measured from January 2004 and starting after one year January 2005 Filled circles are final values</vt:lpstr>
      <vt:lpstr>Relative Changes in Stock Values using one day values Expansion of previous data</vt:lpstr>
      <vt:lpstr>Links to data sets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Information Technology and The Indiana University School of Informatics</dc:title>
  <dc:creator>Neal Moore</dc:creator>
  <cp:lastModifiedBy>Geoffrey Fox</cp:lastModifiedBy>
  <cp:revision>699</cp:revision>
  <cp:lastPrinted>2009-05-27T19:00:23Z</cp:lastPrinted>
  <dcterms:created xsi:type="dcterms:W3CDTF">2011-04-26T20:44:01Z</dcterms:created>
  <dcterms:modified xsi:type="dcterms:W3CDTF">2017-02-12T15:53:04Z</dcterms:modified>
</cp:coreProperties>
</file>