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7" r:id="rId1"/>
    <p:sldMasterId id="2147483995" r:id="rId2"/>
    <p:sldMasterId id="2147484008" r:id="rId3"/>
  </p:sldMasterIdLst>
  <p:notesMasterIdLst>
    <p:notesMasterId r:id="rId22"/>
  </p:notesMasterIdLst>
  <p:sldIdLst>
    <p:sldId id="313" r:id="rId4"/>
    <p:sldId id="326" r:id="rId5"/>
    <p:sldId id="325" r:id="rId6"/>
    <p:sldId id="324" r:id="rId7"/>
    <p:sldId id="331" r:id="rId8"/>
    <p:sldId id="330" r:id="rId9"/>
    <p:sldId id="317" r:id="rId10"/>
    <p:sldId id="329" r:id="rId11"/>
    <p:sldId id="327" r:id="rId12"/>
    <p:sldId id="332" r:id="rId13"/>
    <p:sldId id="333" r:id="rId14"/>
    <p:sldId id="334" r:id="rId15"/>
    <p:sldId id="335" r:id="rId16"/>
    <p:sldId id="336" r:id="rId17"/>
    <p:sldId id="320" r:id="rId18"/>
    <p:sldId id="339" r:id="rId19"/>
    <p:sldId id="340" r:id="rId20"/>
    <p:sldId id="338" r:id="rId21"/>
  </p:sldIdLst>
  <p:sldSz cx="9144000" cy="6858000" type="screen4x3"/>
  <p:notesSz cx="6858000" cy="9144000"/>
  <p:custDataLst>
    <p:tags r:id="rId2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67" autoAdjust="0"/>
    <p:restoredTop sz="95448" autoAdjust="0"/>
  </p:normalViewPr>
  <p:slideViewPr>
    <p:cSldViewPr snapToGrid="0">
      <p:cViewPr varScale="1">
        <p:scale>
          <a:sx n="95" d="100"/>
          <a:sy n="95" d="100"/>
        </p:scale>
        <p:origin x="70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328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gs" Target="tags/tag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B09AE3-0C20-443E-B849-6A928E1769F1}" type="datetimeFigureOut">
              <a:rPr lang="en-US" smtClean="0"/>
              <a:t>8/9/2013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95CD40-AA16-4DD1-A307-B764782EC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189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/>
            <a:fld id="{BF5851CB-82FA-415F-BEA0-1FB8CA8D59CB}" type="slidenum">
              <a:rPr lang="en-US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4</a:t>
            </a:fld>
            <a:endParaRPr 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710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37857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0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0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762413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0173B2-124D-4BC8-AF9F-167E85A21D5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5480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5A92F-140A-42E3-9B8E-B0B21C0A82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2D5DB-FE8A-4404-925D-2EF32A27E2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503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5A92F-140A-42E3-9B8E-B0B21C0A82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2D5DB-FE8A-4404-925D-2EF32A27E2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355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5A92F-140A-42E3-9B8E-B0B21C0A82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2D5DB-FE8A-4404-925D-2EF32A27E2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3765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914015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347180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93208552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600200"/>
            <a:ext cx="43434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361436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201495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201428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2574667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0907283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5A92F-140A-42E3-9B8E-B0B21C0A82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2D5DB-FE8A-4404-925D-2EF32A27E2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131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49363357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9697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04800"/>
            <a:ext cx="22098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304800"/>
            <a:ext cx="64770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093749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8839200" cy="1041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2400" y="1600200"/>
            <a:ext cx="43434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648608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B0C960C-6805-4193-8999-8626886B029B}" type="datetime1">
              <a:rPr lang="en-US"/>
              <a:pPr/>
              <a:t>8/9/2013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C1097E-4E1A-429E-9D18-4E5F1AF0DA1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6379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ECBCD8-8123-4A28-8ED7-5C8069706EB7}" type="datetime1">
              <a:rPr lang="en-US"/>
              <a:pPr/>
              <a:t>8/9/2013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CC141A-9CC6-41A7-A7D0-011D836CC6E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4977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A5D04E1-C7DF-4791-A59D-75E2636CF366}" type="datetime1">
              <a:rPr lang="en-US"/>
              <a:pPr/>
              <a:t>8/9/2013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163A95-EFDD-42CD-9D76-FAD52E8A5B4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5801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1685CBD-A47F-45DF-A496-568E8394BBBE}" type="datetime1">
              <a:rPr lang="en-US"/>
              <a:pPr/>
              <a:t>8/9/2013</a:t>
            </a:fld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168EA6-6EA6-45E6-A5AA-9910092C436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7132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1AF6515-ABF6-4FAD-83D6-8E90C2A18B59}" type="datetime1">
              <a:rPr lang="en-US"/>
              <a:pPr/>
              <a:t>8/9/2013</a:t>
            </a:fld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17D5EB-B370-4F48-9C1E-EF1F4741610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648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FEA99E-1D6C-4338-9DDB-D6B1D25076BB}" type="datetime1">
              <a:rPr lang="en-US"/>
              <a:pPr/>
              <a:t>8/9/2013</a:t>
            </a:fld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CFE096-9650-498C-990C-20F2420C253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6936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5A92F-140A-42E3-9B8E-B0B21C0A82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2D5DB-FE8A-4404-925D-2EF32A27E2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6849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D6C439-BF23-4C00-A9EF-F430A02737C4}" type="datetime1">
              <a:rPr lang="en-US"/>
              <a:pPr/>
              <a:t>8/9/2013</a:t>
            </a:fld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046A98-E713-4B22-96A8-FD47EC0F5D6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462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5A92F-140A-42E3-9B8E-B0B21C0A82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2D5DB-FE8A-4404-925D-2EF32A27E2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334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5A92F-140A-42E3-9B8E-B0B21C0A82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2D5DB-FE8A-4404-925D-2EF32A27E2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372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5A92F-140A-42E3-9B8E-B0B21C0A82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2D5DB-FE8A-4404-925D-2EF32A27E2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586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5A92F-140A-42E3-9B8E-B0B21C0A82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2D5DB-FE8A-4404-925D-2EF32A27E2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62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5A92F-140A-42E3-9B8E-B0B21C0A82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2D5DB-FE8A-4404-925D-2EF32A27E2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219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5A92F-140A-42E3-9B8E-B0B21C0A82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2D5DB-FE8A-4404-925D-2EF32A27E2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384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hyperlink" Target="https://portal.futuregrid.org/" TargetMode="External"/><Relationship Id="rId5" Type="http://schemas.openxmlformats.org/officeDocument/2006/relationships/slideLayout" Target="../slideLayouts/slideLayout28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27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25A92F-140A-42E3-9B8E-B0B21C0A82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22D5DB-FE8A-4404-925D-2EF32A27E2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299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3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304800"/>
            <a:ext cx="8839200" cy="104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803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600200"/>
            <a:ext cx="88392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803268" name="Rectangle 4"/>
          <p:cNvSpPr>
            <a:spLocks noChangeArrowheads="1"/>
          </p:cNvSpPr>
          <p:nvPr userDrawn="1"/>
        </p:nvSpPr>
        <p:spPr bwMode="auto">
          <a:xfrm flipV="1">
            <a:off x="1371600" y="6440488"/>
            <a:ext cx="6477000" cy="74612"/>
          </a:xfrm>
          <a:prstGeom prst="rect">
            <a:avLst/>
          </a:prstGeom>
          <a:solidFill>
            <a:srgbClr val="000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3333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803269" name="Text Box 5"/>
          <p:cNvSpPr txBox="1">
            <a:spLocks noChangeArrowheads="1"/>
          </p:cNvSpPr>
          <p:nvPr userDrawn="1"/>
        </p:nvSpPr>
        <p:spPr bwMode="auto">
          <a:xfrm>
            <a:off x="4572000" y="6553200"/>
            <a:ext cx="32004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b="1">
                <a:solidFill>
                  <a:srgbClr val="000000"/>
                </a:solidFill>
                <a:latin typeface="Arial" pitchFamily="34" charset="0"/>
              </a:rPr>
              <a:t>UNIVERSITY OF CALIFORNIA, SAN DIEGO</a:t>
            </a:r>
          </a:p>
        </p:txBody>
      </p:sp>
      <p:sp>
        <p:nvSpPr>
          <p:cNvPr id="1803270" name="Text Box 6"/>
          <p:cNvSpPr txBox="1">
            <a:spLocks noChangeArrowheads="1"/>
          </p:cNvSpPr>
          <p:nvPr userDrawn="1"/>
        </p:nvSpPr>
        <p:spPr bwMode="auto">
          <a:xfrm>
            <a:off x="1355725" y="6248400"/>
            <a:ext cx="5654675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b="1">
                <a:solidFill>
                  <a:srgbClr val="000000"/>
                </a:solidFill>
                <a:latin typeface="Arial" pitchFamily="34" charset="0"/>
              </a:rPr>
              <a:t>SAN DIEGO SUPERCOMPUTER CENTER</a:t>
            </a:r>
          </a:p>
        </p:txBody>
      </p:sp>
      <p:pic>
        <p:nvPicPr>
          <p:cNvPr id="1803271" name="Picture 7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688" y="6270625"/>
            <a:ext cx="804862" cy="42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03272" name="Picture 8" descr="SDSC_logo 1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172200"/>
            <a:ext cx="952500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03273" name="Text Box 9"/>
          <p:cNvSpPr txBox="1">
            <a:spLocks noChangeArrowheads="1"/>
          </p:cNvSpPr>
          <p:nvPr userDrawn="1"/>
        </p:nvSpPr>
        <p:spPr bwMode="auto">
          <a:xfrm>
            <a:off x="3200400" y="6521450"/>
            <a:ext cx="14366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i="1">
                <a:solidFill>
                  <a:srgbClr val="009999"/>
                </a:solidFill>
              </a:rPr>
              <a:t>Fran Berman</a:t>
            </a:r>
          </a:p>
        </p:txBody>
      </p:sp>
    </p:spTree>
    <p:extLst>
      <p:ext uri="{BB962C8B-B14F-4D97-AF65-F5344CB8AC3E}">
        <p14:creationId xmlns:p14="http://schemas.microsoft.com/office/powerpoint/2010/main" val="1885076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6" r:id="rId1"/>
    <p:sldLayoutId id="2147483997" r:id="rId2"/>
    <p:sldLayoutId id="2147483998" r:id="rId3"/>
    <p:sldLayoutId id="2147483999" r:id="rId4"/>
    <p:sldLayoutId id="2147484000" r:id="rId5"/>
    <p:sldLayoutId id="2147484001" r:id="rId6"/>
    <p:sldLayoutId id="2147484002" r:id="rId7"/>
    <p:sldLayoutId id="2147484003" r:id="rId8"/>
    <p:sldLayoutId id="2147484004" r:id="rId9"/>
    <p:sldLayoutId id="2147484005" r:id="rId10"/>
    <p:sldLayoutId id="2147484006" r:id="rId11"/>
    <p:sldLayoutId id="2147484007" r:id="rId12"/>
  </p:sldLayoutIdLst>
  <p:transition/>
  <p:txStyles>
    <p:titleStyle>
      <a:lvl1pPr algn="ctr" rtl="0" fontAlgn="base">
        <a:lnSpc>
          <a:spcPct val="95000"/>
        </a:lnSpc>
        <a:spcBef>
          <a:spcPct val="0"/>
        </a:spcBef>
        <a:spcAft>
          <a:spcPct val="0"/>
        </a:spcAft>
        <a:defRPr sz="3600" b="1" i="1">
          <a:solidFill>
            <a:srgbClr val="000099"/>
          </a:solidFill>
          <a:latin typeface="+mj-lt"/>
          <a:ea typeface="+mj-ea"/>
          <a:cs typeface="+mj-cs"/>
        </a:defRPr>
      </a:lvl1pPr>
      <a:lvl2pPr algn="ctr" rtl="0" fontAlgn="base">
        <a:lnSpc>
          <a:spcPct val="95000"/>
        </a:lnSpc>
        <a:spcBef>
          <a:spcPct val="0"/>
        </a:spcBef>
        <a:spcAft>
          <a:spcPct val="0"/>
        </a:spcAft>
        <a:defRPr sz="3600" b="1" i="1">
          <a:solidFill>
            <a:srgbClr val="000099"/>
          </a:solidFill>
          <a:latin typeface="Helvetica" charset="0"/>
        </a:defRPr>
      </a:lvl2pPr>
      <a:lvl3pPr algn="ctr" rtl="0" fontAlgn="base">
        <a:lnSpc>
          <a:spcPct val="95000"/>
        </a:lnSpc>
        <a:spcBef>
          <a:spcPct val="0"/>
        </a:spcBef>
        <a:spcAft>
          <a:spcPct val="0"/>
        </a:spcAft>
        <a:defRPr sz="3600" b="1" i="1">
          <a:solidFill>
            <a:srgbClr val="000099"/>
          </a:solidFill>
          <a:latin typeface="Helvetica" charset="0"/>
        </a:defRPr>
      </a:lvl3pPr>
      <a:lvl4pPr algn="ctr" rtl="0" fontAlgn="base">
        <a:lnSpc>
          <a:spcPct val="95000"/>
        </a:lnSpc>
        <a:spcBef>
          <a:spcPct val="0"/>
        </a:spcBef>
        <a:spcAft>
          <a:spcPct val="0"/>
        </a:spcAft>
        <a:defRPr sz="3600" b="1" i="1">
          <a:solidFill>
            <a:srgbClr val="000099"/>
          </a:solidFill>
          <a:latin typeface="Helvetica" charset="0"/>
        </a:defRPr>
      </a:lvl4pPr>
      <a:lvl5pPr algn="ctr" rtl="0" fontAlgn="base">
        <a:lnSpc>
          <a:spcPct val="95000"/>
        </a:lnSpc>
        <a:spcBef>
          <a:spcPct val="0"/>
        </a:spcBef>
        <a:spcAft>
          <a:spcPct val="0"/>
        </a:spcAft>
        <a:defRPr sz="3600" b="1" i="1">
          <a:solidFill>
            <a:srgbClr val="000099"/>
          </a:solidFill>
          <a:latin typeface="Helvetica" charset="0"/>
        </a:defRPr>
      </a:lvl5pPr>
      <a:lvl6pPr marL="457200" algn="ctr" rtl="0" fontAlgn="base">
        <a:lnSpc>
          <a:spcPct val="95000"/>
        </a:lnSpc>
        <a:spcBef>
          <a:spcPct val="0"/>
        </a:spcBef>
        <a:spcAft>
          <a:spcPct val="0"/>
        </a:spcAft>
        <a:defRPr sz="3600" b="1" i="1">
          <a:solidFill>
            <a:srgbClr val="000099"/>
          </a:solidFill>
          <a:latin typeface="Helvetica" charset="0"/>
        </a:defRPr>
      </a:lvl6pPr>
      <a:lvl7pPr marL="914400" algn="ctr" rtl="0" fontAlgn="base">
        <a:lnSpc>
          <a:spcPct val="95000"/>
        </a:lnSpc>
        <a:spcBef>
          <a:spcPct val="0"/>
        </a:spcBef>
        <a:spcAft>
          <a:spcPct val="0"/>
        </a:spcAft>
        <a:defRPr sz="3600" b="1" i="1">
          <a:solidFill>
            <a:srgbClr val="000099"/>
          </a:solidFill>
          <a:latin typeface="Helvetica" charset="0"/>
        </a:defRPr>
      </a:lvl7pPr>
      <a:lvl8pPr marL="1371600" algn="ctr" rtl="0" fontAlgn="base">
        <a:lnSpc>
          <a:spcPct val="95000"/>
        </a:lnSpc>
        <a:spcBef>
          <a:spcPct val="0"/>
        </a:spcBef>
        <a:spcAft>
          <a:spcPct val="0"/>
        </a:spcAft>
        <a:defRPr sz="3600" b="1" i="1">
          <a:solidFill>
            <a:srgbClr val="000099"/>
          </a:solidFill>
          <a:latin typeface="Helvetica" charset="0"/>
        </a:defRPr>
      </a:lvl8pPr>
      <a:lvl9pPr marL="1828800" algn="ctr" rtl="0" fontAlgn="base">
        <a:lnSpc>
          <a:spcPct val="95000"/>
        </a:lnSpc>
        <a:spcBef>
          <a:spcPct val="0"/>
        </a:spcBef>
        <a:spcAft>
          <a:spcPct val="0"/>
        </a:spcAft>
        <a:defRPr sz="3600" b="1" i="1">
          <a:solidFill>
            <a:srgbClr val="000099"/>
          </a:solidFill>
          <a:latin typeface="Helvetica" charset="0"/>
        </a:defRPr>
      </a:lvl9pPr>
    </p:titleStyle>
    <p:bodyStyle>
      <a:lvl1pPr marL="342900" indent="-342900" algn="l" rtl="0" fontAlgn="base">
        <a:lnSpc>
          <a:spcPct val="95000"/>
        </a:lnSpc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lnSpc>
          <a:spcPct val="95000"/>
        </a:lnSpc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lnSpc>
          <a:spcPct val="95000"/>
        </a:lnSpc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" pitchFamily="1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 pitchFamily="1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 pitchFamily="1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 pitchFamily="1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 pitchFamily="1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 pitchFamily="1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9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337D7BBC-53A7-495F-9E9A-078AED3FDFDE}" type="datetime1">
              <a:rPr lang="en-US" smtClean="0"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8/9/2013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1310F143-984D-44E5-B575-7A3B728F021C}" type="slidenum">
              <a:rPr lang="en-US" smtClean="0"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ea typeface="ＭＳ Ｐゴシック" pitchFamily="34" charset="-128"/>
            </a:endParaRPr>
          </a:p>
        </p:txBody>
      </p:sp>
      <p:pic>
        <p:nvPicPr>
          <p:cNvPr id="1031" name="Picture 6" descr="pixture_reloaded_logo.pn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09925" y="6278563"/>
            <a:ext cx="738188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Footer Placeholder 3"/>
          <p:cNvSpPr>
            <a:spLocks noGrp="1"/>
          </p:cNvSpPr>
          <p:nvPr/>
        </p:nvSpPr>
        <p:spPr bwMode="auto">
          <a:xfrm>
            <a:off x="3142343" y="6324600"/>
            <a:ext cx="3334657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ctr" defTabSz="914400" rtl="0" eaLnBrk="1" latinLnBrk="0" hangingPunct="1">
              <a:defRPr sz="1100" kern="1200" dirty="0" smtClean="0">
                <a:solidFill>
                  <a:srgbClr val="898989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hlinkClick r:id="rId11"/>
              </a:rPr>
              <a:t>https://portal.futuregrid.org </a:t>
            </a:r>
            <a:endParaRPr lang="en-US">
              <a:latin typeface="Calibri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13881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fomall.org/X-InformaticsSpring2013/index.html" TargetMode="External"/><Relationship Id="rId2" Type="http://schemas.openxmlformats.org/officeDocument/2006/relationships/hyperlink" Target="mailto:gcf@indiana.ed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8955" y="838200"/>
            <a:ext cx="8113690" cy="1470025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Tools in </a:t>
            </a:r>
            <a:r>
              <a:rPr lang="en-US" b="1" dirty="0" smtClean="0"/>
              <a:t>SPIDAL: Scalable </a:t>
            </a:r>
            <a:r>
              <a:rPr lang="en-US" b="1" dirty="0"/>
              <a:t>Parallel Interoperable  Data Analytics Library</a:t>
            </a:r>
            <a:br>
              <a:rPr lang="en-US" b="1" dirty="0"/>
            </a:br>
            <a:endParaRPr lang="en-US" b="1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304800" y="2614411"/>
            <a:ext cx="8382000" cy="4262907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Large Scale Data Analytics Workshop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August 9 2013</a:t>
            </a:r>
          </a:p>
          <a:p>
            <a:r>
              <a:rPr lang="en-US" sz="3600" dirty="0" smtClean="0"/>
              <a:t>Geoffrey Fox</a:t>
            </a:r>
          </a:p>
          <a:p>
            <a:pPr lvl="0">
              <a:defRPr/>
            </a:pPr>
            <a:r>
              <a:rPr lang="en-US" dirty="0">
                <a:hlinkClick r:id="rId2"/>
              </a:rPr>
              <a:t>gcf@indiana.edu</a:t>
            </a:r>
            <a:r>
              <a:rPr lang="en-US" dirty="0"/>
              <a:t>            </a:t>
            </a:r>
          </a:p>
          <a:p>
            <a:pPr lvl="0">
              <a:defRPr/>
            </a:pPr>
            <a:r>
              <a:rPr lang="en-US" dirty="0"/>
              <a:t> </a:t>
            </a:r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www.infomall.org/</a:t>
            </a:r>
            <a:endParaRPr lang="en-US" dirty="0"/>
          </a:p>
          <a:p>
            <a:pPr>
              <a:defRPr/>
            </a:pPr>
            <a:endParaRPr lang="en-US" dirty="0"/>
          </a:p>
          <a:p>
            <a:pPr lvl="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School of Informatics and Computing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Indiana University Bloomington</a:t>
            </a:r>
          </a:p>
        </p:txBody>
      </p:sp>
    </p:spTree>
    <p:extLst>
      <p:ext uri="{BB962C8B-B14F-4D97-AF65-F5344CB8AC3E}">
        <p14:creationId xmlns:p14="http://schemas.microsoft.com/office/powerpoint/2010/main" val="1345592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10242" name="Picture 2" descr="C:\Users\Geoffrey Fox\Downloads\haixu_100K_K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1" r="32641"/>
          <a:stretch/>
        </p:blipFill>
        <p:spPr bwMode="auto">
          <a:xfrm>
            <a:off x="22761" y="0"/>
            <a:ext cx="764131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457200"/>
            <a:ext cx="4572000" cy="2133600"/>
          </a:xfrm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Start at T= “</a:t>
            </a:r>
            <a:r>
              <a:rPr lang="en-US" dirty="0" smtClean="0">
                <a:sym typeface="Symbol"/>
              </a:rPr>
              <a:t>” with 1 Cluster</a:t>
            </a:r>
          </a:p>
          <a:p>
            <a:r>
              <a:rPr lang="en-US" dirty="0" smtClean="0">
                <a:sym typeface="Symbol"/>
              </a:rPr>
              <a:t>Decrease T, Clusters emerge at instabilities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1215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11266" name="Picture 2" descr="C:\Users\Geoffrey Fox\Downloads\haixu_100K_K4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4" r="23195"/>
          <a:stretch/>
        </p:blipFill>
        <p:spPr bwMode="auto">
          <a:xfrm>
            <a:off x="0" y="0"/>
            <a:ext cx="863010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9257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8194" name="Picture 2" descr="C:\Users\Geoffrey Fox\Downloads\haixu_100K_K6B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86"/>
          <a:stretch/>
        </p:blipFill>
        <p:spPr bwMode="auto">
          <a:xfrm>
            <a:off x="0" y="-2866"/>
            <a:ext cx="9067800" cy="6870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8087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eoffrey Fox\Desktop\AzaleaDskT\Pyne\Run42-DarTB\DarTB-T20_60Clusters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45" r="12285"/>
          <a:stretch/>
        </p:blipFill>
        <p:spPr bwMode="auto">
          <a:xfrm>
            <a:off x="0" y="1353276"/>
            <a:ext cx="9144000" cy="5478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6689" y="75392"/>
            <a:ext cx="9180689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Proteomics LC-MS  </a:t>
            </a:r>
            <a:r>
              <a:rPr lang="en-US" dirty="0"/>
              <a:t>2D DA Clustering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T= 25000 60 Clusters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968626" y="1206154"/>
            <a:ext cx="6175374" cy="5651846"/>
            <a:chOff x="1219200" y="609600"/>
            <a:chExt cx="6175374" cy="5651846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9200" y="609600"/>
              <a:ext cx="6175374" cy="56518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5791200" y="5530334"/>
              <a:ext cx="14069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Temperature</a:t>
              </a:r>
              <a:endParaRPr lang="en-US" b="1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371600" y="990600"/>
              <a:ext cx="202472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Number of Clusters</a:t>
              </a:r>
              <a:endParaRPr lang="en-US" b="1" dirty="0"/>
            </a:p>
          </p:txBody>
        </p:sp>
        <p:cxnSp>
          <p:nvCxnSpPr>
            <p:cNvPr id="8" name="Straight Arrow Connector 7"/>
            <p:cNvCxnSpPr/>
            <p:nvPr/>
          </p:nvCxnSpPr>
          <p:spPr>
            <a:xfrm flipH="1">
              <a:off x="2383960" y="3886200"/>
              <a:ext cx="4110702" cy="0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6098281" y="3435523"/>
              <a:ext cx="6472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Start</a:t>
              </a:r>
              <a:endParaRPr lang="en-US" b="1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133600" y="3292856"/>
              <a:ext cx="5437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End</a:t>
              </a:r>
              <a:endParaRPr 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950469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5"/>
          <p:cNvSpPr>
            <a:spLocks noGrp="1"/>
          </p:cNvSpPr>
          <p:nvPr>
            <p:ph type="title"/>
          </p:nvPr>
        </p:nvSpPr>
        <p:spPr>
          <a:xfrm>
            <a:off x="0" y="152400"/>
            <a:ext cx="9067800" cy="92042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Proteomics 2D DA Clustering T=0.1</a:t>
            </a:r>
            <a:br>
              <a:rPr lang="en-US" dirty="0" smtClean="0"/>
            </a:br>
            <a:r>
              <a:rPr lang="en-US" sz="3200" dirty="0" smtClean="0"/>
              <a:t>small sample of ~30,000 Clusters Count &gt;=2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13314" name="Picture 2" descr="C:\Users\Geoffrey Fox\Desktop\AzaleaDskT\Pyne\Run64(3SpongeP.1)\cluster-M3000-C522Scaled_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40"/>
          <a:stretch/>
        </p:blipFill>
        <p:spPr bwMode="auto">
          <a:xfrm>
            <a:off x="-3313" y="1298222"/>
            <a:ext cx="9144000" cy="550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5321" y="1485562"/>
            <a:ext cx="23140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O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range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sponge points </a:t>
            </a:r>
          </a:p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Outliers not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in cluster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5321" y="2160444"/>
            <a:ext cx="16886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66"/>
                </a:solidFill>
              </a:rPr>
              <a:t>Yellow triangles</a:t>
            </a:r>
            <a:br>
              <a:rPr lang="en-US" b="1" dirty="0" smtClean="0">
                <a:solidFill>
                  <a:srgbClr val="FFFF66"/>
                </a:solidFill>
              </a:rPr>
            </a:br>
            <a:r>
              <a:rPr lang="en-US" b="1" dirty="0" smtClean="0">
                <a:solidFill>
                  <a:srgbClr val="FFFF66"/>
                </a:solidFill>
              </a:rPr>
              <a:t>Centers</a:t>
            </a:r>
            <a:endParaRPr lang="en-US" b="1" dirty="0">
              <a:solidFill>
                <a:srgbClr val="FFFF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939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35888" y="-17677"/>
            <a:ext cx="8229600" cy="1143000"/>
          </a:xfrm>
        </p:spPr>
        <p:txBody>
          <a:bodyPr/>
          <a:lstStyle/>
          <a:p>
            <a:r>
              <a:rPr lang="en-US" b="1" dirty="0" smtClean="0"/>
              <a:t>Clusters v. Regions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749" y="4793157"/>
            <a:ext cx="8229600" cy="1806191"/>
          </a:xfrm>
        </p:spPr>
        <p:txBody>
          <a:bodyPr>
            <a:noAutofit/>
          </a:bodyPr>
          <a:lstStyle/>
          <a:p>
            <a:r>
              <a:rPr lang="en-US" sz="2400" dirty="0" smtClean="0"/>
              <a:t>In Lymphocytes clusters are distinct</a:t>
            </a:r>
          </a:p>
          <a:p>
            <a:r>
              <a:rPr lang="en-US" sz="2400" dirty="0" smtClean="0"/>
              <a:t>In Pathology, clusters divide space into regions and sophisticated methods like deterministic annealing are probably unnecessary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15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3896330" y="1045004"/>
            <a:ext cx="5247670" cy="3434600"/>
            <a:chOff x="3896330" y="1077104"/>
            <a:chExt cx="5247670" cy="3434600"/>
          </a:xfrm>
        </p:grpSpPr>
        <p:pic>
          <p:nvPicPr>
            <p:cNvPr id="1027" name="Picture 3" descr="C:\gcf\aaaOctDec2012\Saltz\DAcluster-Plot3D-M8-C8_smacof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306" t="11027" r="23276" b="23022"/>
            <a:stretch/>
          </p:blipFill>
          <p:spPr bwMode="auto">
            <a:xfrm rot="5400000">
              <a:off x="4802865" y="170569"/>
              <a:ext cx="3434600" cy="52476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extBox 18"/>
            <p:cNvSpPr txBox="1"/>
            <p:nvPr/>
          </p:nvSpPr>
          <p:spPr>
            <a:xfrm>
              <a:off x="7204919" y="3912220"/>
              <a:ext cx="193908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</a:rPr>
                <a:t>Pathology</a:t>
              </a:r>
              <a:r>
                <a:rPr lang="en-US" dirty="0">
                  <a:solidFill>
                    <a:schemeClr val="bg1"/>
                  </a:solidFill>
                </a:rPr>
                <a:t> 54D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0" y="1045004"/>
            <a:ext cx="3896330" cy="3267326"/>
            <a:chOff x="0" y="1045004"/>
            <a:chExt cx="3896330" cy="3267326"/>
          </a:xfrm>
        </p:grpSpPr>
        <p:pic>
          <p:nvPicPr>
            <p:cNvPr id="1026" name="Picture 2" descr="C:\Users\Geoffrey Fox\Desktop\Hui\Kmeans-cluster-Plot3D-M5-C5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922" t="12876" r="19769" b="12275"/>
            <a:stretch/>
          </p:blipFill>
          <p:spPr bwMode="auto">
            <a:xfrm>
              <a:off x="0" y="1045004"/>
              <a:ext cx="3896330" cy="32673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155749" y="1125323"/>
              <a:ext cx="192450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</a:rPr>
                <a:t>Lymphocytes 4D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93991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4013"/>
          </a:xfrm>
        </p:spPr>
        <p:txBody>
          <a:bodyPr/>
          <a:lstStyle/>
          <a:p>
            <a:r>
              <a:rPr lang="en-US" b="1" dirty="0" smtClean="0"/>
              <a:t>Generalizing large Scale </a:t>
            </a:r>
            <a:r>
              <a:rPr lang="en-US" b="1" dirty="0">
                <a:sym typeface="Symbol" panose="05050102010706020507" pitchFamily="18" charset="2"/>
              </a:rPr>
              <a:t></a:t>
            </a:r>
            <a:r>
              <a:rPr lang="en-US" b="1" baseline="30000" dirty="0">
                <a:sym typeface="Symbol" panose="05050102010706020507" pitchFamily="18" charset="2"/>
              </a:rPr>
              <a:t>2</a:t>
            </a:r>
            <a:r>
              <a:rPr lang="en-US" b="1" dirty="0">
                <a:sym typeface="Symbol" panose="05050102010706020507" pitchFamily="18" charset="2"/>
              </a:rPr>
              <a:t>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744399"/>
            <a:ext cx="9053565" cy="594780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 </a:t>
            </a:r>
            <a:r>
              <a:rPr lang="en-US" dirty="0">
                <a:sym typeface="Symbol" panose="05050102010706020507" pitchFamily="18" charset="2"/>
              </a:rPr>
              <a:t></a:t>
            </a:r>
            <a:r>
              <a:rPr lang="en-US" baseline="30000" dirty="0">
                <a:sym typeface="Symbol" panose="05050102010706020507" pitchFamily="18" charset="2"/>
              </a:rPr>
              <a:t>2</a:t>
            </a:r>
            <a:r>
              <a:rPr lang="en-US" dirty="0">
                <a:sym typeface="Symbol" panose="05050102010706020507" pitchFamily="18" charset="2"/>
              </a:rPr>
              <a:t> </a:t>
            </a:r>
            <a:r>
              <a:rPr lang="en-US" dirty="0" smtClean="0">
                <a:sym typeface="Symbol" panose="05050102010706020507" pitchFamily="18" charset="2"/>
              </a:rPr>
              <a:t> = </a:t>
            </a:r>
            <a:r>
              <a:rPr lang="en-US" altLang="ja-JP" b="1" dirty="0" smtClean="0">
                <a:ea typeface="ＭＳ Ｐゴシック" pitchFamily="-112" charset="-128"/>
                <a:sym typeface="Symbol" pitchFamily="18" charset="2"/>
              </a:rPr>
              <a:t></a:t>
            </a:r>
            <a:r>
              <a:rPr lang="en-US" altLang="ja-JP" b="1" i="1" baseline="-25000" dirty="0" err="1" smtClean="0">
                <a:latin typeface="Arial" pitchFamily="34" charset="0"/>
                <a:ea typeface="ＭＳ Ｐゴシック" pitchFamily="-112" charset="-128"/>
              </a:rPr>
              <a:t>i</a:t>
            </a:r>
            <a:r>
              <a:rPr lang="en-US" altLang="ja-JP" b="1" i="1" baseline="-25000" dirty="0" smtClean="0">
                <a:ea typeface="ＭＳ Ｐゴシック" pitchFamily="-112" charset="-128"/>
              </a:rPr>
              <a:t>=1</a:t>
            </a:r>
            <a:r>
              <a:rPr lang="en-US" altLang="ja-JP" b="1" i="1" baseline="30000" dirty="0" smtClean="0">
                <a:ea typeface="ＭＳ Ｐゴシック" pitchFamily="-112" charset="-128"/>
              </a:rPr>
              <a:t>N</a:t>
            </a:r>
            <a:r>
              <a:rPr lang="en-US" dirty="0" smtClean="0">
                <a:sym typeface="Symbol" panose="05050102010706020507" pitchFamily="18" charset="2"/>
              </a:rPr>
              <a:t> [t(</a:t>
            </a:r>
            <a:r>
              <a:rPr lang="en-US" i="1" dirty="0" err="1" smtClean="0">
                <a:sym typeface="Symbol" panose="05050102010706020507" pitchFamily="18" charset="2"/>
              </a:rPr>
              <a:t>i</a:t>
            </a:r>
            <a:r>
              <a:rPr lang="en-US" dirty="0" smtClean="0">
                <a:sym typeface="Symbol" panose="05050102010706020507" pitchFamily="18" charset="2"/>
              </a:rPr>
              <a:t>, x(</a:t>
            </a:r>
            <a:r>
              <a:rPr lang="en-US" i="1" dirty="0" smtClean="0">
                <a:sym typeface="Symbol" panose="05050102010706020507" pitchFamily="18" charset="2"/>
              </a:rPr>
              <a:t>k</a:t>
            </a:r>
            <a:r>
              <a:rPr lang="en-US" dirty="0" smtClean="0">
                <a:sym typeface="Symbol" panose="05050102010706020507" pitchFamily="18" charset="2"/>
              </a:rPr>
              <a:t>)) – e(</a:t>
            </a:r>
            <a:r>
              <a:rPr lang="en-US" i="1" dirty="0" err="1" smtClean="0">
                <a:sym typeface="Symbol" panose="05050102010706020507" pitchFamily="18" charset="2"/>
              </a:rPr>
              <a:t>i</a:t>
            </a:r>
            <a:r>
              <a:rPr lang="en-US" dirty="0" smtClean="0">
                <a:sym typeface="Symbol" panose="05050102010706020507" pitchFamily="18" charset="2"/>
              </a:rPr>
              <a:t>)]</a:t>
            </a:r>
            <a:r>
              <a:rPr lang="en-US" baseline="30000" dirty="0" smtClean="0">
                <a:sym typeface="Symbol" panose="05050102010706020507" pitchFamily="18" charset="2"/>
              </a:rPr>
              <a:t>2</a:t>
            </a:r>
          </a:p>
          <a:p>
            <a:r>
              <a:rPr lang="en-US" dirty="0" smtClean="0">
                <a:sym typeface="Symbol" panose="05050102010706020507" pitchFamily="18" charset="2"/>
              </a:rPr>
              <a:t>“Just” an objective function to be minimized as a function of x(</a:t>
            </a:r>
            <a:r>
              <a:rPr lang="en-US" i="1" dirty="0" smtClean="0">
                <a:sym typeface="Symbol" panose="05050102010706020507" pitchFamily="18" charset="2"/>
              </a:rPr>
              <a:t>k</a:t>
            </a:r>
            <a:r>
              <a:rPr lang="en-US" dirty="0" smtClean="0">
                <a:sym typeface="Symbol" panose="05050102010706020507" pitchFamily="18" charset="2"/>
              </a:rPr>
              <a:t>)</a:t>
            </a:r>
          </a:p>
          <a:p>
            <a:r>
              <a:rPr lang="en-US" dirty="0" smtClean="0">
                <a:sym typeface="Symbol" panose="05050102010706020507" pitchFamily="18" charset="2"/>
              </a:rPr>
              <a:t>Parallelism over </a:t>
            </a:r>
            <a:r>
              <a:rPr lang="en-US" i="1" dirty="0" err="1" smtClean="0">
                <a:sym typeface="Symbol" panose="05050102010706020507" pitchFamily="18" charset="2"/>
              </a:rPr>
              <a:t>i</a:t>
            </a:r>
            <a:r>
              <a:rPr lang="en-US" dirty="0" smtClean="0">
                <a:sym typeface="Symbol" panose="05050102010706020507" pitchFamily="18" charset="2"/>
              </a:rPr>
              <a:t> and </a:t>
            </a:r>
            <a:r>
              <a:rPr lang="en-US" i="1" dirty="0" smtClean="0">
                <a:sym typeface="Symbol" panose="05050102010706020507" pitchFamily="18" charset="2"/>
              </a:rPr>
              <a:t>k</a:t>
            </a:r>
          </a:p>
          <a:p>
            <a:r>
              <a:rPr lang="en-US" dirty="0" smtClean="0"/>
              <a:t>If you can calculate </a:t>
            </a:r>
            <a:r>
              <a:rPr lang="en-US" dirty="0" smtClean="0">
                <a:sym typeface="Symbol" panose="05050102010706020507" pitchFamily="18" charset="2"/>
              </a:rPr>
              <a:t>t(</a:t>
            </a:r>
            <a:r>
              <a:rPr lang="en-US" dirty="0" err="1" smtClean="0">
                <a:sym typeface="Symbol" panose="05050102010706020507" pitchFamily="18" charset="2"/>
              </a:rPr>
              <a:t>i</a:t>
            </a:r>
            <a:r>
              <a:rPr lang="en-US" dirty="0" smtClean="0">
                <a:sym typeface="Symbol" panose="05050102010706020507" pitchFamily="18" charset="2"/>
              </a:rPr>
              <a:t>)/x(k) (automatic compilers available), then can either do </a:t>
            </a:r>
          </a:p>
          <a:p>
            <a:pPr lvl="1"/>
            <a:r>
              <a:rPr lang="en-US" dirty="0" smtClean="0">
                <a:sym typeface="Symbol" panose="05050102010706020507" pitchFamily="18" charset="2"/>
              </a:rPr>
              <a:t>“Steepest descent” x(</a:t>
            </a:r>
            <a:r>
              <a:rPr lang="en-US" i="1" dirty="0" smtClean="0">
                <a:sym typeface="Symbol" panose="05050102010706020507" pitchFamily="18" charset="2"/>
              </a:rPr>
              <a:t>k</a:t>
            </a:r>
            <a:r>
              <a:rPr lang="en-US" dirty="0" smtClean="0">
                <a:sym typeface="Symbol" panose="05050102010706020507" pitchFamily="18" charset="2"/>
              </a:rPr>
              <a:t>) = x</a:t>
            </a:r>
            <a:r>
              <a:rPr lang="en-US" baseline="-25000" dirty="0" smtClean="0">
                <a:sym typeface="Symbol" panose="05050102010706020507" pitchFamily="18" charset="2"/>
              </a:rPr>
              <a:t>0</a:t>
            </a:r>
            <a:r>
              <a:rPr lang="en-US" dirty="0" smtClean="0">
                <a:sym typeface="Symbol" panose="05050102010706020507" pitchFamily="18" charset="2"/>
              </a:rPr>
              <a:t>(</a:t>
            </a:r>
            <a:r>
              <a:rPr lang="en-US" i="1" dirty="0" smtClean="0">
                <a:sym typeface="Symbol" panose="05050102010706020507" pitchFamily="18" charset="2"/>
              </a:rPr>
              <a:t>k</a:t>
            </a:r>
            <a:r>
              <a:rPr lang="en-US" dirty="0" smtClean="0">
                <a:sym typeface="Symbol" panose="05050102010706020507" pitchFamily="18" charset="2"/>
              </a:rPr>
              <a:t>) – </a:t>
            </a:r>
            <a:r>
              <a:rPr lang="en-US" altLang="ja-JP" b="1" dirty="0">
                <a:ea typeface="ＭＳ Ｐゴシック" pitchFamily="-112" charset="-128"/>
                <a:sym typeface="Symbol" pitchFamily="18" charset="2"/>
              </a:rPr>
              <a:t></a:t>
            </a:r>
            <a:r>
              <a:rPr lang="en-US" altLang="ja-JP" b="1" i="1" baseline="-25000" dirty="0" err="1">
                <a:latin typeface="Arial" pitchFamily="34" charset="0"/>
                <a:ea typeface="ＭＳ Ｐゴシック" pitchFamily="-112" charset="-128"/>
              </a:rPr>
              <a:t>i</a:t>
            </a:r>
            <a:r>
              <a:rPr lang="en-US" altLang="ja-JP" b="1" i="1" baseline="-25000" dirty="0">
                <a:ea typeface="ＭＳ Ｐゴシック" pitchFamily="-112" charset="-128"/>
              </a:rPr>
              <a:t>=1</a:t>
            </a:r>
            <a:r>
              <a:rPr lang="en-US" altLang="ja-JP" b="1" i="1" baseline="30000" dirty="0">
                <a:ea typeface="ＭＳ Ｐゴシック" pitchFamily="-112" charset="-128"/>
              </a:rPr>
              <a:t>N</a:t>
            </a:r>
            <a:r>
              <a:rPr lang="en-US" dirty="0">
                <a:sym typeface="Symbol" panose="05050102010706020507" pitchFamily="18" charset="2"/>
              </a:rPr>
              <a:t> </a:t>
            </a:r>
            <a:r>
              <a:rPr lang="en-US" dirty="0" err="1" smtClean="0">
                <a:sym typeface="Symbol" panose="05050102010706020507" pitchFamily="18" charset="2"/>
              </a:rPr>
              <a:t>const</a:t>
            </a:r>
            <a:r>
              <a:rPr lang="en-US" dirty="0" smtClean="0">
                <a:sym typeface="Symbol" panose="05050102010706020507" pitchFamily="18" charset="2"/>
              </a:rPr>
              <a:t> </a:t>
            </a:r>
            <a:r>
              <a:rPr lang="en-US" dirty="0">
                <a:sym typeface="Symbol" panose="05050102010706020507" pitchFamily="18" charset="2"/>
              </a:rPr>
              <a:t>t(</a:t>
            </a:r>
            <a:r>
              <a:rPr lang="en-US" dirty="0" err="1">
                <a:sym typeface="Symbol" panose="05050102010706020507" pitchFamily="18" charset="2"/>
              </a:rPr>
              <a:t>i</a:t>
            </a:r>
            <a:r>
              <a:rPr lang="en-US" dirty="0">
                <a:sym typeface="Symbol" panose="05050102010706020507" pitchFamily="18" charset="2"/>
              </a:rPr>
              <a:t>)/x(k) </a:t>
            </a:r>
            <a:r>
              <a:rPr lang="en-US" dirty="0" smtClean="0">
                <a:sym typeface="Symbol" panose="05050102010706020507" pitchFamily="18" charset="2"/>
              </a:rPr>
              <a:t>guaranteed to decrease </a:t>
            </a:r>
            <a:r>
              <a:rPr lang="en-US" dirty="0">
                <a:sym typeface="Symbol" panose="05050102010706020507" pitchFamily="18" charset="2"/>
              </a:rPr>
              <a:t></a:t>
            </a:r>
            <a:r>
              <a:rPr lang="en-US" baseline="30000" dirty="0">
                <a:sym typeface="Symbol" panose="05050102010706020507" pitchFamily="18" charset="2"/>
              </a:rPr>
              <a:t>2</a:t>
            </a:r>
            <a:r>
              <a:rPr lang="en-US" dirty="0" smtClean="0">
                <a:sym typeface="Symbol" panose="05050102010706020507" pitchFamily="18" charset="2"/>
              </a:rPr>
              <a:t>  but likely to get local minima</a:t>
            </a:r>
          </a:p>
          <a:p>
            <a:pPr lvl="1"/>
            <a:r>
              <a:rPr lang="en-US" dirty="0" smtClean="0">
                <a:sym typeface="Symbol" panose="05050102010706020507" pitchFamily="18" charset="2"/>
              </a:rPr>
              <a:t>“Newton’s method” solving second order Taylor expansion </a:t>
            </a:r>
            <a:r>
              <a:rPr lang="en-US" b="1" dirty="0" smtClean="0">
                <a:sym typeface="Symbol" panose="05050102010706020507" pitchFamily="18" charset="2"/>
              </a:rPr>
              <a:t>always </a:t>
            </a:r>
            <a:r>
              <a:rPr lang="en-US" dirty="0" smtClean="0">
                <a:sym typeface="Symbol" panose="05050102010706020507" pitchFamily="18" charset="2"/>
              </a:rPr>
              <a:t>fails unless “regularize” but </a:t>
            </a:r>
            <a:r>
              <a:rPr lang="en-US" b="1" dirty="0" smtClean="0">
                <a:sym typeface="Symbol" panose="05050102010706020507" pitchFamily="18" charset="2"/>
              </a:rPr>
              <a:t>always succeeds </a:t>
            </a:r>
            <a:r>
              <a:rPr lang="en-US" dirty="0" smtClean="0">
                <a:sym typeface="Symbol" panose="05050102010706020507" pitchFamily="18" charset="2"/>
              </a:rPr>
              <a:t>with good solver (maybe too slow though)</a:t>
            </a:r>
          </a:p>
          <a:p>
            <a:r>
              <a:rPr lang="en-US" dirty="0" err="1" smtClean="0">
                <a:sym typeface="Symbol" panose="05050102010706020507" pitchFamily="18" charset="2"/>
              </a:rPr>
              <a:t>Levenberg</a:t>
            </a:r>
            <a:r>
              <a:rPr lang="en-US" dirty="0" smtClean="0">
                <a:sym typeface="Symbol" panose="05050102010706020507" pitchFamily="18" charset="2"/>
              </a:rPr>
              <a:t> Marquardt regularizes </a:t>
            </a:r>
            <a:r>
              <a:rPr lang="en-US" altLang="ja-JP" b="1" dirty="0">
                <a:ea typeface="ＭＳ Ｐゴシック" pitchFamily="-112" charset="-128"/>
                <a:sym typeface="Symbol" pitchFamily="18" charset="2"/>
              </a:rPr>
              <a:t></a:t>
            </a:r>
            <a:r>
              <a:rPr lang="en-US" altLang="ja-JP" b="1" i="1" baseline="-25000" dirty="0" err="1">
                <a:latin typeface="Arial" pitchFamily="34" charset="0"/>
                <a:ea typeface="ＭＳ Ｐゴシック" pitchFamily="-112" charset="-128"/>
              </a:rPr>
              <a:t>i</a:t>
            </a:r>
            <a:r>
              <a:rPr lang="en-US" altLang="ja-JP" b="1" i="1" baseline="-25000" dirty="0">
                <a:ea typeface="ＭＳ Ｐゴシック" pitchFamily="-112" charset="-128"/>
              </a:rPr>
              <a:t>=1</a:t>
            </a:r>
            <a:r>
              <a:rPr lang="en-US" altLang="ja-JP" b="1" i="1" baseline="30000" dirty="0">
                <a:ea typeface="ＭＳ Ｐゴシック" pitchFamily="-112" charset="-128"/>
              </a:rPr>
              <a:t>N</a:t>
            </a:r>
            <a:r>
              <a:rPr lang="en-US" dirty="0">
                <a:sym typeface="Symbol" panose="05050102010706020507" pitchFamily="18" charset="2"/>
              </a:rPr>
              <a:t> </a:t>
            </a:r>
            <a:r>
              <a:rPr lang="en-US" dirty="0" smtClean="0">
                <a:sym typeface="Symbol" panose="05050102010706020507" pitchFamily="18" charset="2"/>
              </a:rPr>
              <a:t>t(</a:t>
            </a:r>
            <a:r>
              <a:rPr lang="en-US" i="1" dirty="0" err="1" smtClean="0">
                <a:sym typeface="Symbol" panose="05050102010706020507" pitchFamily="18" charset="2"/>
              </a:rPr>
              <a:t>i</a:t>
            </a:r>
            <a:r>
              <a:rPr lang="en-US" dirty="0" smtClean="0">
                <a:sym typeface="Symbol" panose="05050102010706020507" pitchFamily="18" charset="2"/>
              </a:rPr>
              <a:t>)/</a:t>
            </a:r>
            <a:r>
              <a:rPr lang="en-US" dirty="0">
                <a:sym typeface="Symbol" panose="05050102010706020507" pitchFamily="18" charset="2"/>
              </a:rPr>
              <a:t>x(</a:t>
            </a:r>
            <a:r>
              <a:rPr lang="en-US" i="1" dirty="0">
                <a:sym typeface="Symbol" panose="05050102010706020507" pitchFamily="18" charset="2"/>
              </a:rPr>
              <a:t>k</a:t>
            </a:r>
            <a:r>
              <a:rPr lang="en-US" dirty="0" smtClean="0">
                <a:sym typeface="Symbol" panose="05050102010706020507" pitchFamily="18" charset="2"/>
              </a:rPr>
              <a:t>)</a:t>
            </a:r>
            <a:br>
              <a:rPr lang="en-US" dirty="0" smtClean="0">
                <a:sym typeface="Symbol" panose="05050102010706020507" pitchFamily="18" charset="2"/>
              </a:rPr>
            </a:br>
            <a:r>
              <a:rPr lang="en-US" dirty="0" smtClean="0">
                <a:sym typeface="Symbol" panose="05050102010706020507" pitchFamily="18" charset="2"/>
              </a:rPr>
              <a:t></a:t>
            </a:r>
            <a:r>
              <a:rPr lang="en-US" dirty="0">
                <a:sym typeface="Symbol" panose="05050102010706020507" pitchFamily="18" charset="2"/>
              </a:rPr>
              <a:t>t(</a:t>
            </a:r>
            <a:r>
              <a:rPr lang="en-US" i="1" dirty="0" err="1">
                <a:sym typeface="Symbol" panose="05050102010706020507" pitchFamily="18" charset="2"/>
              </a:rPr>
              <a:t>i</a:t>
            </a:r>
            <a:r>
              <a:rPr lang="en-US" dirty="0" smtClean="0">
                <a:sym typeface="Symbol" panose="05050102010706020507" pitchFamily="18" charset="2"/>
              </a:rPr>
              <a:t>)/x(</a:t>
            </a:r>
            <a:r>
              <a:rPr lang="en-US" i="1" dirty="0" smtClean="0">
                <a:sym typeface="Symbol" panose="05050102010706020507" pitchFamily="18" charset="2"/>
              </a:rPr>
              <a:t>l</a:t>
            </a:r>
            <a:r>
              <a:rPr lang="en-US" dirty="0" smtClean="0">
                <a:sym typeface="Symbol" panose="05050102010706020507" pitchFamily="18" charset="2"/>
              </a:rPr>
              <a:t>) by adding multiple Q of unit matrix</a:t>
            </a:r>
          </a:p>
          <a:p>
            <a:pPr lvl="1"/>
            <a:r>
              <a:rPr lang="en-US" dirty="0" smtClean="0">
                <a:sym typeface="Symbol" panose="05050102010706020507" pitchFamily="18" charset="2"/>
              </a:rPr>
              <a:t>Solve equations by conjugate gradient ~ N (# parameters)</a:t>
            </a:r>
            <a:r>
              <a:rPr lang="en-US" baseline="30000" dirty="0" smtClean="0">
                <a:sym typeface="Symbol" panose="05050102010706020507" pitchFamily="18" charset="2"/>
              </a:rPr>
              <a:t>2</a:t>
            </a:r>
          </a:p>
          <a:p>
            <a:pPr lvl="1"/>
            <a:r>
              <a:rPr lang="en-US" dirty="0" smtClean="0">
                <a:sym typeface="Symbol" panose="05050102010706020507" pitchFamily="18" charset="2"/>
              </a:rPr>
              <a:t>“</a:t>
            </a:r>
            <a:r>
              <a:rPr lang="en-US" dirty="0" err="1" smtClean="0">
                <a:sym typeface="Symbol" panose="05050102010706020507" pitchFamily="18" charset="2"/>
              </a:rPr>
              <a:t>Manxcat</a:t>
            </a:r>
            <a:r>
              <a:rPr lang="en-US" dirty="0" smtClean="0">
                <a:sym typeface="Symbol" panose="05050102010706020507" pitchFamily="18" charset="2"/>
              </a:rPr>
              <a:t>” (based on 1976 physics </a:t>
            </a:r>
            <a:r>
              <a:rPr lang="en-US" dirty="0" err="1" smtClean="0">
                <a:sym typeface="Symbol" panose="05050102010706020507" pitchFamily="18" charset="2"/>
              </a:rPr>
              <a:t>expt</a:t>
            </a:r>
            <a:r>
              <a:rPr lang="en-US" dirty="0" smtClean="0">
                <a:sym typeface="Symbol" panose="05050102010706020507" pitchFamily="18" charset="2"/>
              </a:rPr>
              <a:t> code) choses Q etc.</a:t>
            </a:r>
            <a:endParaRPr lang="en-US" dirty="0">
              <a:sym typeface="Symbol" panose="05050102010706020507" pitchFamily="18" charset="2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289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382"/>
            <a:ext cx="8229600" cy="70005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Overview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507" y="713434"/>
            <a:ext cx="9038493" cy="6018962"/>
          </a:xfrm>
        </p:spPr>
        <p:txBody>
          <a:bodyPr>
            <a:normAutofit fontScale="62500" lnSpcReduction="20000"/>
          </a:bodyPr>
          <a:lstStyle/>
          <a:p>
            <a:r>
              <a:rPr lang="en-US" b="1" dirty="0" smtClean="0"/>
              <a:t>Higher </a:t>
            </a:r>
            <a:r>
              <a:rPr lang="en-US" b="1" dirty="0"/>
              <a:t>level </a:t>
            </a:r>
            <a:r>
              <a:rPr lang="en-US" b="1" dirty="0" smtClean="0"/>
              <a:t>(but still low level tools) Capabilities</a:t>
            </a:r>
          </a:p>
          <a:p>
            <a:pPr lvl="1"/>
            <a:r>
              <a:rPr lang="en-US" dirty="0" smtClean="0"/>
              <a:t>Biology Distance Calculations</a:t>
            </a:r>
          </a:p>
          <a:p>
            <a:pPr lvl="1"/>
            <a:r>
              <a:rPr lang="en-US" dirty="0" smtClean="0"/>
              <a:t>Clustering</a:t>
            </a:r>
          </a:p>
          <a:p>
            <a:pPr lvl="1"/>
            <a:r>
              <a:rPr lang="en-US" dirty="0" smtClean="0"/>
              <a:t>Dimension Reduction</a:t>
            </a:r>
          </a:p>
          <a:p>
            <a:pPr lvl="1"/>
            <a:r>
              <a:rPr lang="en-US" dirty="0" smtClean="0"/>
              <a:t>Plotting – Point and Heat maps</a:t>
            </a:r>
          </a:p>
          <a:p>
            <a:r>
              <a:rPr lang="en-US" b="1" dirty="0"/>
              <a:t>Mode</a:t>
            </a:r>
          </a:p>
          <a:p>
            <a:pPr lvl="1"/>
            <a:r>
              <a:rPr lang="en-US" dirty="0"/>
              <a:t>Batch versus Online (Interpolative)</a:t>
            </a:r>
          </a:p>
          <a:p>
            <a:r>
              <a:rPr lang="en-US" b="1" dirty="0" smtClean="0"/>
              <a:t>Even Lower Level Capabilities</a:t>
            </a:r>
          </a:p>
          <a:p>
            <a:pPr lvl="1"/>
            <a:r>
              <a:rPr lang="en-US" dirty="0" smtClean="0"/>
              <a:t>Eigenvalue Solvers</a:t>
            </a:r>
          </a:p>
          <a:p>
            <a:pPr lvl="1"/>
            <a:r>
              <a:rPr lang="en-US" dirty="0" smtClean="0"/>
              <a:t>Conjugate Gradient Equation solvers</a:t>
            </a:r>
          </a:p>
          <a:p>
            <a:pPr lvl="1"/>
            <a:r>
              <a:rPr lang="en-US" dirty="0" smtClean="0"/>
              <a:t>Robust </a:t>
            </a:r>
            <a:r>
              <a:rPr lang="en-US" dirty="0">
                <a:sym typeface="Symbol" panose="05050102010706020507" pitchFamily="18" charset="2"/>
              </a:rPr>
              <a:t></a:t>
            </a:r>
            <a:r>
              <a:rPr lang="en-US" baseline="30000" dirty="0">
                <a:sym typeface="Symbol" panose="05050102010706020507" pitchFamily="18" charset="2"/>
              </a:rPr>
              <a:t>2</a:t>
            </a:r>
            <a:r>
              <a:rPr lang="en-US" dirty="0">
                <a:sym typeface="Symbol" panose="05050102010706020507" pitchFamily="18" charset="2"/>
              </a:rPr>
              <a:t> </a:t>
            </a:r>
            <a:r>
              <a:rPr lang="en-US" dirty="0" smtClean="0">
                <a:sym typeface="Symbol" panose="05050102010706020507" pitchFamily="18" charset="2"/>
              </a:rPr>
              <a:t> Solver (</a:t>
            </a:r>
            <a:r>
              <a:rPr lang="en-US" dirty="0" err="1" smtClean="0">
                <a:sym typeface="Symbol" panose="05050102010706020507" pitchFamily="18" charset="2"/>
              </a:rPr>
              <a:t>Levenberg</a:t>
            </a:r>
            <a:r>
              <a:rPr lang="en-US" dirty="0" smtClean="0">
                <a:sym typeface="Symbol" panose="05050102010706020507" pitchFamily="18" charset="2"/>
              </a:rPr>
              <a:t>-Marquardt)</a:t>
            </a:r>
            <a:endParaRPr lang="en-US" dirty="0" smtClean="0"/>
          </a:p>
          <a:p>
            <a:r>
              <a:rPr lang="en-US" b="1" dirty="0"/>
              <a:t>Implementations </a:t>
            </a:r>
            <a:r>
              <a:rPr lang="en-US" dirty="0"/>
              <a:t>http://beaver.ads.iu.edu:9000/</a:t>
            </a:r>
            <a:endParaRPr lang="en-US" dirty="0" smtClean="0"/>
          </a:p>
          <a:p>
            <a:pPr lvl="1"/>
            <a:r>
              <a:rPr lang="en-US" dirty="0" smtClean="0"/>
              <a:t>MPI and/or Iterative MapReduce run up to 1000 cores with MPI/Threading mix</a:t>
            </a:r>
          </a:p>
          <a:p>
            <a:pPr lvl="1"/>
            <a:r>
              <a:rPr lang="en-US" dirty="0" smtClean="0"/>
              <a:t>Parallel Threading </a:t>
            </a:r>
          </a:p>
          <a:p>
            <a:pPr lvl="1"/>
            <a:r>
              <a:rPr lang="en-US" dirty="0" smtClean="0"/>
              <a:t>Not much GPU</a:t>
            </a:r>
          </a:p>
          <a:p>
            <a:pPr lvl="1"/>
            <a:r>
              <a:rPr lang="en-US" dirty="0"/>
              <a:t>~75,000 lines of Java or C</a:t>
            </a:r>
            <a:r>
              <a:rPr lang="en-US" dirty="0" smtClean="0"/>
              <a:t>#</a:t>
            </a:r>
          </a:p>
          <a:p>
            <a:r>
              <a:rPr lang="en-US" b="1" dirty="0" smtClean="0"/>
              <a:t>Techniques</a:t>
            </a:r>
          </a:p>
          <a:p>
            <a:pPr lvl="1"/>
            <a:r>
              <a:rPr lang="en-US" dirty="0" smtClean="0"/>
              <a:t>Expectation Maximization (Steepest Descent)</a:t>
            </a:r>
          </a:p>
          <a:p>
            <a:pPr lvl="1"/>
            <a:r>
              <a:rPr lang="en-US" dirty="0" smtClean="0"/>
              <a:t>Deterministic Annealing to avoid local minima</a:t>
            </a:r>
          </a:p>
          <a:p>
            <a:pPr lvl="1"/>
            <a:r>
              <a:rPr lang="en-US" dirty="0" smtClean="0"/>
              <a:t>Second Order Newton solvers</a:t>
            </a:r>
          </a:p>
          <a:p>
            <a:r>
              <a:rPr lang="en-US" dirty="0" smtClean="0"/>
              <a:t>PS I have always solved Optimization problems – first paper 1966</a:t>
            </a:r>
          </a:p>
          <a:p>
            <a:endParaRPr lang="en-US" dirty="0" smtClean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153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861" y="83720"/>
            <a:ext cx="8229600" cy="1143000"/>
          </a:xfrm>
        </p:spPr>
        <p:txBody>
          <a:bodyPr/>
          <a:lstStyle/>
          <a:p>
            <a:r>
              <a:rPr lang="en-US" b="1" dirty="0" smtClean="0"/>
              <a:t>Future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Scale to lots more cores and larger problems (HPC, Azure …)</a:t>
            </a:r>
          </a:p>
          <a:p>
            <a:r>
              <a:rPr lang="en-US" dirty="0" smtClean="0"/>
              <a:t>Add GPU’s or MIC chip</a:t>
            </a:r>
          </a:p>
          <a:p>
            <a:r>
              <a:rPr lang="en-US" dirty="0" smtClean="0"/>
              <a:t>Lets look at other problems</a:t>
            </a:r>
          </a:p>
          <a:p>
            <a:r>
              <a:rPr lang="en-US" dirty="0" smtClean="0"/>
              <a:t>Bundle as easy to use services</a:t>
            </a:r>
          </a:p>
          <a:p>
            <a:endParaRPr lang="en-US" dirty="0"/>
          </a:p>
          <a:p>
            <a:r>
              <a:rPr lang="en-US" dirty="0" smtClean="0"/>
              <a:t>Choose best batch set for large batch + online </a:t>
            </a:r>
            <a:r>
              <a:rPr lang="en-US" dirty="0" smtClean="0"/>
              <a:t>run</a:t>
            </a:r>
          </a:p>
          <a:p>
            <a:pPr lvl="1"/>
            <a:r>
              <a:rPr lang="en-US" dirty="0" smtClean="0"/>
              <a:t>O(N</a:t>
            </a:r>
            <a:r>
              <a:rPr lang="en-US" baseline="30000" dirty="0" smtClean="0"/>
              <a:t>2</a:t>
            </a:r>
            <a:r>
              <a:rPr lang="en-US" dirty="0" smtClean="0"/>
              <a:t>) </a:t>
            </a:r>
            <a:r>
              <a:rPr lang="en-US" dirty="0" smtClean="0">
                <a:sym typeface="Wingdings" panose="05000000000000000000" pitchFamily="2" charset="2"/>
              </a:rPr>
              <a:t> O(N)</a:t>
            </a:r>
            <a:endParaRPr lang="en-US" dirty="0" smtClean="0"/>
          </a:p>
          <a:p>
            <a:r>
              <a:rPr lang="en-US" dirty="0" smtClean="0"/>
              <a:t>Exploit cluster as well as point parallelism (similar to better hierarchical method)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6568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382"/>
            <a:ext cx="8229600" cy="70005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Overview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507" y="713434"/>
            <a:ext cx="9038493" cy="6018962"/>
          </a:xfrm>
        </p:spPr>
        <p:txBody>
          <a:bodyPr>
            <a:normAutofit fontScale="62500" lnSpcReduction="20000"/>
          </a:bodyPr>
          <a:lstStyle/>
          <a:p>
            <a:r>
              <a:rPr lang="en-US" b="1" dirty="0" smtClean="0"/>
              <a:t>Higher </a:t>
            </a:r>
            <a:r>
              <a:rPr lang="en-US" b="1" dirty="0"/>
              <a:t>level </a:t>
            </a:r>
            <a:r>
              <a:rPr lang="en-US" b="1" dirty="0" smtClean="0"/>
              <a:t>(but still low level tools) Capabilities</a:t>
            </a:r>
          </a:p>
          <a:p>
            <a:pPr lvl="1"/>
            <a:r>
              <a:rPr lang="en-US" dirty="0" smtClean="0"/>
              <a:t>Biology Distance Calculations</a:t>
            </a:r>
          </a:p>
          <a:p>
            <a:pPr lvl="1"/>
            <a:r>
              <a:rPr lang="en-US" dirty="0" smtClean="0"/>
              <a:t>Clustering</a:t>
            </a:r>
          </a:p>
          <a:p>
            <a:pPr lvl="1"/>
            <a:r>
              <a:rPr lang="en-US" dirty="0" smtClean="0"/>
              <a:t>Dimension Reduction</a:t>
            </a:r>
          </a:p>
          <a:p>
            <a:pPr lvl="1"/>
            <a:r>
              <a:rPr lang="en-US" dirty="0" smtClean="0"/>
              <a:t>Plotting – Point and Heat maps</a:t>
            </a:r>
          </a:p>
          <a:p>
            <a:r>
              <a:rPr lang="en-US" b="1" dirty="0"/>
              <a:t>Mode</a:t>
            </a:r>
          </a:p>
          <a:p>
            <a:pPr lvl="1"/>
            <a:r>
              <a:rPr lang="en-US" dirty="0"/>
              <a:t>Batch versus Online (Interpolative)</a:t>
            </a:r>
          </a:p>
          <a:p>
            <a:r>
              <a:rPr lang="en-US" b="1" dirty="0" smtClean="0"/>
              <a:t>Even Lower Level Capabilities</a:t>
            </a:r>
          </a:p>
          <a:p>
            <a:pPr lvl="1"/>
            <a:r>
              <a:rPr lang="en-US" dirty="0" smtClean="0"/>
              <a:t>Eigenvalue Solvers</a:t>
            </a:r>
          </a:p>
          <a:p>
            <a:pPr lvl="1"/>
            <a:r>
              <a:rPr lang="en-US" dirty="0" smtClean="0"/>
              <a:t>Conjugate Gradient Equation solvers</a:t>
            </a:r>
          </a:p>
          <a:p>
            <a:pPr lvl="1"/>
            <a:r>
              <a:rPr lang="en-US" dirty="0" smtClean="0"/>
              <a:t>Robust </a:t>
            </a:r>
            <a:r>
              <a:rPr lang="en-US" dirty="0">
                <a:sym typeface="Symbol" panose="05050102010706020507" pitchFamily="18" charset="2"/>
              </a:rPr>
              <a:t></a:t>
            </a:r>
            <a:r>
              <a:rPr lang="en-US" baseline="30000" dirty="0">
                <a:sym typeface="Symbol" panose="05050102010706020507" pitchFamily="18" charset="2"/>
              </a:rPr>
              <a:t>2</a:t>
            </a:r>
            <a:r>
              <a:rPr lang="en-US" dirty="0">
                <a:sym typeface="Symbol" panose="05050102010706020507" pitchFamily="18" charset="2"/>
              </a:rPr>
              <a:t> </a:t>
            </a:r>
            <a:r>
              <a:rPr lang="en-US" dirty="0" smtClean="0">
                <a:sym typeface="Symbol" panose="05050102010706020507" pitchFamily="18" charset="2"/>
              </a:rPr>
              <a:t> Solver (</a:t>
            </a:r>
            <a:r>
              <a:rPr lang="en-US" dirty="0" err="1" smtClean="0">
                <a:sym typeface="Symbol" panose="05050102010706020507" pitchFamily="18" charset="2"/>
              </a:rPr>
              <a:t>Levenberg</a:t>
            </a:r>
            <a:r>
              <a:rPr lang="en-US" dirty="0" smtClean="0">
                <a:sym typeface="Symbol" panose="05050102010706020507" pitchFamily="18" charset="2"/>
              </a:rPr>
              <a:t>-Marquardt)</a:t>
            </a:r>
            <a:endParaRPr lang="en-US" dirty="0" smtClean="0"/>
          </a:p>
          <a:p>
            <a:r>
              <a:rPr lang="en-US" b="1" dirty="0"/>
              <a:t>Implementations </a:t>
            </a:r>
            <a:r>
              <a:rPr lang="en-US" dirty="0"/>
              <a:t>http://beaver.ads.iu.edu:9000/</a:t>
            </a:r>
            <a:endParaRPr lang="en-US" dirty="0" smtClean="0"/>
          </a:p>
          <a:p>
            <a:pPr lvl="1"/>
            <a:r>
              <a:rPr lang="en-US" dirty="0" smtClean="0"/>
              <a:t>MPI and/or Iterative MapReduce run up to 1000 cores with MPI/Threading mix</a:t>
            </a:r>
          </a:p>
          <a:p>
            <a:pPr lvl="1"/>
            <a:r>
              <a:rPr lang="en-US" dirty="0" smtClean="0"/>
              <a:t>Parallel Threading </a:t>
            </a:r>
          </a:p>
          <a:p>
            <a:pPr lvl="1"/>
            <a:r>
              <a:rPr lang="en-US" dirty="0" smtClean="0"/>
              <a:t>Not much GPU</a:t>
            </a:r>
          </a:p>
          <a:p>
            <a:pPr lvl="1"/>
            <a:r>
              <a:rPr lang="en-US" dirty="0"/>
              <a:t>~75,000 lines of Java or C</a:t>
            </a:r>
            <a:r>
              <a:rPr lang="en-US" dirty="0" smtClean="0"/>
              <a:t>#</a:t>
            </a:r>
          </a:p>
          <a:p>
            <a:r>
              <a:rPr lang="en-US" b="1" dirty="0" smtClean="0"/>
              <a:t>Techniques</a:t>
            </a:r>
          </a:p>
          <a:p>
            <a:pPr lvl="1"/>
            <a:r>
              <a:rPr lang="en-US" dirty="0" smtClean="0"/>
              <a:t>Expectation Maximization (Steepest Descent)</a:t>
            </a:r>
          </a:p>
          <a:p>
            <a:pPr lvl="1"/>
            <a:r>
              <a:rPr lang="en-US" dirty="0" smtClean="0"/>
              <a:t>Deterministic Annealing to avoid local minima</a:t>
            </a:r>
          </a:p>
          <a:p>
            <a:pPr lvl="1"/>
            <a:r>
              <a:rPr lang="en-US" dirty="0" smtClean="0"/>
              <a:t>Second Order Newton solvers</a:t>
            </a:r>
          </a:p>
          <a:p>
            <a:r>
              <a:rPr lang="en-US" dirty="0" smtClean="0"/>
              <a:t>PS I have always worked on Optimization problems – first paper 1966</a:t>
            </a:r>
          </a:p>
          <a:p>
            <a:endParaRPr lang="en-US" dirty="0" smtClean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4112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43578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Multi-Dimensional </a:t>
            </a:r>
            <a:r>
              <a:rPr lang="en-US" b="1" dirty="0"/>
              <a:t>Scaling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43578"/>
            <a:ext cx="9144000" cy="6114422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Map general set of n points to d (typically 3) dimensions</a:t>
            </a:r>
          </a:p>
          <a:p>
            <a:pPr lvl="1"/>
            <a:r>
              <a:rPr lang="en-US" dirty="0" smtClean="0"/>
              <a:t>Map genomic/proteomic sequences to ~20D as alternative to Multiple Sequence Alignment</a:t>
            </a:r>
          </a:p>
          <a:p>
            <a:r>
              <a:rPr lang="en-US" b="1" dirty="0" smtClean="0"/>
              <a:t>Original Data is vectors: </a:t>
            </a:r>
            <a:r>
              <a:rPr lang="en-US" dirty="0" smtClean="0"/>
              <a:t>Generative Topographic Map GTM and Deterministic Annealing + GTM</a:t>
            </a:r>
          </a:p>
          <a:p>
            <a:r>
              <a:rPr lang="en-US" b="1" dirty="0"/>
              <a:t>No vectors </a:t>
            </a:r>
            <a:r>
              <a:rPr lang="en-US" dirty="0"/>
              <a:t>– only a distance </a:t>
            </a:r>
            <a:r>
              <a:rPr lang="en-US" dirty="0" smtClean="0"/>
              <a:t>metric </a:t>
            </a:r>
            <a:r>
              <a:rPr lang="en-US" altLang="ja-JP" b="1" dirty="0">
                <a:solidFill>
                  <a:srgbClr val="FF0000"/>
                </a:solidFill>
                <a:ea typeface="ＭＳ Ｐゴシック" pitchFamily="-112" charset="-128"/>
              </a:rPr>
              <a:t>d(</a:t>
            </a:r>
            <a:r>
              <a:rPr lang="en-US" altLang="ja-JP" b="1" u="sng" dirty="0">
                <a:solidFill>
                  <a:srgbClr val="FF0000"/>
                </a:solidFill>
                <a:ea typeface="ＭＳ Ｐゴシック" pitchFamily="-112" charset="-128"/>
              </a:rPr>
              <a:t>X</a:t>
            </a:r>
            <a:r>
              <a:rPr lang="en-US" altLang="ja-JP" b="1" i="1" baseline="-25000" dirty="0">
                <a:solidFill>
                  <a:srgbClr val="FF0000"/>
                </a:solidFill>
                <a:ea typeface="ＭＳ Ｐゴシック" pitchFamily="-112" charset="-128"/>
              </a:rPr>
              <a:t>i </a:t>
            </a:r>
            <a:r>
              <a:rPr lang="en-US" altLang="ja-JP" b="1" i="1" dirty="0">
                <a:solidFill>
                  <a:srgbClr val="FF0000"/>
                </a:solidFill>
                <a:ea typeface="ＭＳ Ｐゴシック" pitchFamily="-112" charset="-128"/>
              </a:rPr>
              <a:t>, </a:t>
            </a:r>
            <a:r>
              <a:rPr lang="en-US" altLang="ja-JP" b="1" u="sng" dirty="0" err="1">
                <a:solidFill>
                  <a:srgbClr val="FF0000"/>
                </a:solidFill>
                <a:ea typeface="ＭＳ Ｐゴシック" pitchFamily="-112" charset="-128"/>
              </a:rPr>
              <a:t>X</a:t>
            </a:r>
            <a:r>
              <a:rPr lang="en-US" altLang="ja-JP" b="1" i="1" baseline="-25000" dirty="0" err="1">
                <a:solidFill>
                  <a:srgbClr val="FF0000"/>
                </a:solidFill>
                <a:ea typeface="ＭＳ Ｐゴシック" pitchFamily="-112" charset="-128"/>
              </a:rPr>
              <a:t>j</a:t>
            </a:r>
            <a:r>
              <a:rPr lang="en-US" altLang="ja-JP" b="1" dirty="0" smtClean="0">
                <a:solidFill>
                  <a:srgbClr val="FF0000"/>
                </a:solidFill>
                <a:ea typeface="ＭＳ Ｐゴシック" pitchFamily="-112" charset="-128"/>
              </a:rPr>
              <a:t>) </a:t>
            </a:r>
            <a:r>
              <a:rPr lang="en-US" dirty="0" smtClean="0"/>
              <a:t>: </a:t>
            </a:r>
            <a:r>
              <a:rPr lang="en-US" dirty="0"/>
              <a:t>Classic MDS with SMACOF and </a:t>
            </a:r>
            <a:r>
              <a:rPr lang="en-US" dirty="0">
                <a:sym typeface="Symbol" panose="05050102010706020507" pitchFamily="18" charset="2"/>
              </a:rPr>
              <a:t></a:t>
            </a:r>
            <a:r>
              <a:rPr lang="en-US" baseline="30000" dirty="0">
                <a:sym typeface="Symbol" panose="05050102010706020507" pitchFamily="18" charset="2"/>
              </a:rPr>
              <a:t>2</a:t>
            </a:r>
            <a:r>
              <a:rPr lang="en-US" dirty="0">
                <a:sym typeface="Symbol" panose="05050102010706020507" pitchFamily="18" charset="2"/>
              </a:rPr>
              <a:t> </a:t>
            </a:r>
            <a:r>
              <a:rPr lang="en-US" dirty="0" smtClean="0">
                <a:sym typeface="Symbol" panose="05050102010706020507" pitchFamily="18" charset="2"/>
              </a:rPr>
              <a:t>versions: </a:t>
            </a:r>
            <a:r>
              <a:rPr lang="en-US" dirty="0" smtClean="0"/>
              <a:t>Minimize </a:t>
            </a:r>
            <a:r>
              <a:rPr lang="en-US" altLang="ja-JP" dirty="0">
                <a:ea typeface="ＭＳ Ｐゴシック" pitchFamily="-112" charset="-128"/>
              </a:rPr>
              <a:t>Stress </a:t>
            </a:r>
            <a:endParaRPr lang="en-US" altLang="ja-JP" dirty="0" smtClean="0">
              <a:ea typeface="ＭＳ Ｐゴシック" pitchFamily="-112" charset="-128"/>
            </a:endParaRPr>
          </a:p>
          <a:p>
            <a:pPr lvl="1"/>
            <a:r>
              <a:rPr lang="en-US" altLang="ja-JP" b="1" dirty="0" smtClean="0">
                <a:solidFill>
                  <a:srgbClr val="FF0000"/>
                </a:solidFill>
                <a:ea typeface="ＭＳ Ｐゴシック" pitchFamily="-112" charset="-128"/>
                <a:sym typeface="Symbol" pitchFamily="18" charset="2"/>
              </a:rPr>
              <a:t></a:t>
            </a:r>
            <a:r>
              <a:rPr lang="en-US" altLang="ja-JP" b="1" dirty="0">
                <a:solidFill>
                  <a:srgbClr val="FF0000"/>
                </a:solidFill>
                <a:ea typeface="ＭＳ Ｐゴシック" pitchFamily="-112" charset="-128"/>
              </a:rPr>
              <a:t>(</a:t>
            </a:r>
            <a:r>
              <a:rPr lang="en-US" altLang="ja-JP" b="1" u="sng" dirty="0">
                <a:solidFill>
                  <a:srgbClr val="FF0000"/>
                </a:solidFill>
                <a:ea typeface="ＭＳ Ｐゴシック" pitchFamily="-112" charset="-128"/>
              </a:rPr>
              <a:t>X</a:t>
            </a:r>
            <a:r>
              <a:rPr lang="en-US" altLang="ja-JP" b="1" dirty="0">
                <a:solidFill>
                  <a:srgbClr val="FF0000"/>
                </a:solidFill>
                <a:ea typeface="ＭＳ Ｐゴシック" pitchFamily="-112" charset="-128"/>
              </a:rPr>
              <a:t>) = </a:t>
            </a:r>
            <a:r>
              <a:rPr lang="en-US" altLang="ja-JP" b="1" dirty="0">
                <a:solidFill>
                  <a:srgbClr val="FF0000"/>
                </a:solidFill>
                <a:ea typeface="ＭＳ Ｐゴシック" pitchFamily="-112" charset="-128"/>
                <a:sym typeface="Symbol" pitchFamily="18" charset="2"/>
              </a:rPr>
              <a:t></a:t>
            </a:r>
            <a:r>
              <a:rPr lang="en-US" altLang="ja-JP" b="1" i="1" baseline="-25000" dirty="0" err="1">
                <a:solidFill>
                  <a:srgbClr val="FF0000"/>
                </a:solidFill>
                <a:latin typeface="Arial" pitchFamily="34" charset="0"/>
                <a:ea typeface="ＭＳ Ｐゴシック" pitchFamily="-112" charset="-128"/>
              </a:rPr>
              <a:t>i</a:t>
            </a:r>
            <a:r>
              <a:rPr lang="en-US" altLang="ja-JP" b="1" i="1" baseline="-25000" dirty="0">
                <a:solidFill>
                  <a:srgbClr val="FF0000"/>
                </a:solidFill>
                <a:latin typeface="Arial" pitchFamily="34" charset="0"/>
                <a:ea typeface="ＭＳ Ｐゴシック" pitchFamily="-112" charset="-128"/>
              </a:rPr>
              <a:t>&lt;j</a:t>
            </a:r>
            <a:r>
              <a:rPr lang="en-US" altLang="ja-JP" b="1" i="1" baseline="-25000" dirty="0">
                <a:solidFill>
                  <a:srgbClr val="FF0000"/>
                </a:solidFill>
                <a:ea typeface="ＭＳ Ｐゴシック" pitchFamily="-112" charset="-128"/>
              </a:rPr>
              <a:t>=1</a:t>
            </a:r>
            <a:r>
              <a:rPr lang="en-US" altLang="ja-JP" b="1" i="1" baseline="30000" dirty="0">
                <a:solidFill>
                  <a:srgbClr val="FF0000"/>
                </a:solidFill>
                <a:ea typeface="ＭＳ Ｐゴシック" pitchFamily="-112" charset="-128"/>
              </a:rPr>
              <a:t>n</a:t>
            </a:r>
            <a:r>
              <a:rPr lang="en-US" altLang="ja-JP" b="1" i="1" dirty="0">
                <a:solidFill>
                  <a:srgbClr val="FF0000"/>
                </a:solidFill>
                <a:ea typeface="ＭＳ Ｐゴシック" pitchFamily="-112" charset="-128"/>
              </a:rPr>
              <a:t> </a:t>
            </a:r>
            <a:r>
              <a:rPr lang="en-US" altLang="ja-JP" b="1" dirty="0">
                <a:solidFill>
                  <a:srgbClr val="FF0000"/>
                </a:solidFill>
                <a:ea typeface="ＭＳ Ｐゴシック" pitchFamily="-112" charset="-128"/>
              </a:rPr>
              <a:t>weight(</a:t>
            </a:r>
            <a:r>
              <a:rPr lang="en-US" altLang="ja-JP" b="1" i="1" dirty="0" err="1">
                <a:solidFill>
                  <a:srgbClr val="FF0000"/>
                </a:solidFill>
                <a:ea typeface="ＭＳ Ｐゴシック" pitchFamily="-112" charset="-128"/>
              </a:rPr>
              <a:t>i</a:t>
            </a:r>
            <a:r>
              <a:rPr lang="en-US" altLang="ja-JP" b="1" i="1" dirty="0" smtClean="0">
                <a:solidFill>
                  <a:srgbClr val="FF0000"/>
                </a:solidFill>
                <a:ea typeface="ＭＳ Ｐゴシック" pitchFamily="-112" charset="-128"/>
              </a:rPr>
              <a:t>, j</a:t>
            </a:r>
            <a:r>
              <a:rPr lang="en-US" altLang="ja-JP" b="1" dirty="0">
                <a:solidFill>
                  <a:srgbClr val="FF0000"/>
                </a:solidFill>
                <a:ea typeface="ＭＳ Ｐゴシック" pitchFamily="-112" charset="-128"/>
              </a:rPr>
              <a:t>) </a:t>
            </a:r>
            <a:r>
              <a:rPr lang="en-US" altLang="ja-JP" b="1" dirty="0" smtClean="0">
                <a:solidFill>
                  <a:srgbClr val="FF0000"/>
                </a:solidFill>
                <a:ea typeface="ＭＳ Ｐゴシック" pitchFamily="-112" charset="-128"/>
              </a:rPr>
              <a:t>[</a:t>
            </a:r>
            <a:r>
              <a:rPr lang="en-US" b="1" dirty="0" smtClean="0">
                <a:solidFill>
                  <a:srgbClr val="FF0000"/>
                </a:solidFill>
                <a:sym typeface="Symbol"/>
              </a:rPr>
              <a:t></a:t>
            </a:r>
            <a:r>
              <a:rPr lang="en-US" b="1" dirty="0">
                <a:solidFill>
                  <a:srgbClr val="FF0000"/>
                </a:solidFill>
              </a:rPr>
              <a:t>(</a:t>
            </a:r>
            <a:r>
              <a:rPr lang="en-US" b="1" i="1" dirty="0" err="1">
                <a:solidFill>
                  <a:srgbClr val="FF0000"/>
                </a:solidFill>
              </a:rPr>
              <a:t>i</a:t>
            </a:r>
            <a:r>
              <a:rPr lang="en-US" b="1" dirty="0">
                <a:solidFill>
                  <a:srgbClr val="FF0000"/>
                </a:solidFill>
              </a:rPr>
              <a:t>, </a:t>
            </a:r>
            <a:r>
              <a:rPr lang="en-US" b="1" i="1" dirty="0">
                <a:solidFill>
                  <a:srgbClr val="FF0000"/>
                </a:solidFill>
              </a:rPr>
              <a:t>j</a:t>
            </a:r>
            <a:r>
              <a:rPr lang="en-US" b="1" dirty="0">
                <a:solidFill>
                  <a:srgbClr val="FF0000"/>
                </a:solidFill>
              </a:rPr>
              <a:t>) </a:t>
            </a:r>
            <a:r>
              <a:rPr lang="en-US" altLang="ja-JP" b="1" dirty="0">
                <a:solidFill>
                  <a:srgbClr val="FF0000"/>
                </a:solidFill>
                <a:ea typeface="ＭＳ Ｐゴシック" pitchFamily="-112" charset="-128"/>
              </a:rPr>
              <a:t>- d(</a:t>
            </a:r>
            <a:r>
              <a:rPr lang="en-US" altLang="ja-JP" b="1" u="sng" dirty="0">
                <a:solidFill>
                  <a:srgbClr val="FF0000"/>
                </a:solidFill>
                <a:ea typeface="ＭＳ Ｐゴシック" pitchFamily="-112" charset="-128"/>
              </a:rPr>
              <a:t>X</a:t>
            </a:r>
            <a:r>
              <a:rPr lang="en-US" altLang="ja-JP" b="1" i="1" baseline="-25000" dirty="0">
                <a:solidFill>
                  <a:srgbClr val="FF0000"/>
                </a:solidFill>
                <a:ea typeface="ＭＳ Ｐゴシック" pitchFamily="-112" charset="-128"/>
              </a:rPr>
              <a:t>i </a:t>
            </a:r>
            <a:r>
              <a:rPr lang="en-US" altLang="ja-JP" b="1" i="1" dirty="0">
                <a:solidFill>
                  <a:srgbClr val="FF0000"/>
                </a:solidFill>
                <a:ea typeface="ＭＳ Ｐゴシック" pitchFamily="-112" charset="-128"/>
              </a:rPr>
              <a:t>, </a:t>
            </a:r>
            <a:r>
              <a:rPr lang="en-US" altLang="ja-JP" b="1" u="sng" dirty="0" err="1">
                <a:solidFill>
                  <a:srgbClr val="FF0000"/>
                </a:solidFill>
                <a:ea typeface="ＭＳ Ｐゴシック" pitchFamily="-112" charset="-128"/>
              </a:rPr>
              <a:t>X</a:t>
            </a:r>
            <a:r>
              <a:rPr lang="en-US" altLang="ja-JP" b="1" i="1" baseline="-25000" dirty="0" err="1">
                <a:solidFill>
                  <a:srgbClr val="FF0000"/>
                </a:solidFill>
                <a:ea typeface="ＭＳ Ｐゴシック" pitchFamily="-112" charset="-128"/>
              </a:rPr>
              <a:t>j</a:t>
            </a:r>
            <a:r>
              <a:rPr lang="en-US" altLang="ja-JP" b="1" dirty="0" smtClean="0">
                <a:solidFill>
                  <a:srgbClr val="FF0000"/>
                </a:solidFill>
                <a:ea typeface="ＭＳ Ｐゴシック" pitchFamily="-112" charset="-128"/>
              </a:rPr>
              <a:t>)]</a:t>
            </a:r>
            <a:r>
              <a:rPr lang="en-US" altLang="ja-JP" b="1" baseline="30000" dirty="0" smtClean="0">
                <a:solidFill>
                  <a:srgbClr val="FF0000"/>
                </a:solidFill>
                <a:ea typeface="ＭＳ Ｐゴシック" pitchFamily="-112" charset="-128"/>
              </a:rPr>
              <a:t>2</a:t>
            </a:r>
            <a:r>
              <a:rPr lang="en-US" altLang="ja-JP" dirty="0" smtClean="0">
                <a:solidFill>
                  <a:srgbClr val="FF0000"/>
                </a:solidFill>
                <a:ea typeface="ＭＳ Ｐゴシック" pitchFamily="-112" charset="-128"/>
              </a:rPr>
              <a:t> 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  <a:sym typeface="Symbol"/>
              </a:rPr>
              <a:t></a:t>
            </a:r>
            <a:r>
              <a:rPr lang="en-US" b="1" dirty="0">
                <a:solidFill>
                  <a:srgbClr val="FF0000"/>
                </a:solidFill>
              </a:rPr>
              <a:t>(</a:t>
            </a:r>
            <a:r>
              <a:rPr lang="en-US" b="1" i="1" dirty="0" err="1">
                <a:solidFill>
                  <a:srgbClr val="FF0000"/>
                </a:solidFill>
              </a:rPr>
              <a:t>i</a:t>
            </a:r>
            <a:r>
              <a:rPr lang="en-US" b="1" dirty="0">
                <a:solidFill>
                  <a:srgbClr val="FF0000"/>
                </a:solidFill>
              </a:rPr>
              <a:t>, </a:t>
            </a:r>
            <a:r>
              <a:rPr lang="en-US" b="1" i="1" dirty="0">
                <a:solidFill>
                  <a:srgbClr val="FF0000"/>
                </a:solidFill>
              </a:rPr>
              <a:t>j</a:t>
            </a:r>
            <a:r>
              <a:rPr lang="en-US" b="1" dirty="0">
                <a:solidFill>
                  <a:srgbClr val="FF0000"/>
                </a:solidFill>
              </a:rPr>
              <a:t>) </a:t>
            </a:r>
            <a:r>
              <a:rPr lang="en-US" altLang="ja-JP" dirty="0">
                <a:ea typeface="ＭＳ Ｐゴシック" pitchFamily="-112" charset="-128"/>
              </a:rPr>
              <a:t>are input dissimilarities </a:t>
            </a:r>
            <a:endParaRPr lang="en-US" altLang="ja-JP" dirty="0" smtClean="0">
              <a:ea typeface="ＭＳ Ｐゴシック" pitchFamily="-112" charset="-128"/>
            </a:endParaRPr>
          </a:p>
          <a:p>
            <a:r>
              <a:rPr lang="en-US" b="1" dirty="0" smtClean="0"/>
              <a:t>SMACOF</a:t>
            </a:r>
            <a:r>
              <a:rPr lang="en-US" dirty="0" smtClean="0"/>
              <a:t> has deterministic annealing version</a:t>
            </a:r>
          </a:p>
          <a:p>
            <a:pPr lvl="1"/>
            <a:r>
              <a:rPr lang="en-US" dirty="0" smtClean="0"/>
              <a:t>Recently added SMACOF for </a:t>
            </a:r>
            <a:r>
              <a:rPr lang="en-US" altLang="ja-JP" b="1" dirty="0">
                <a:solidFill>
                  <a:srgbClr val="FF0000"/>
                </a:solidFill>
                <a:ea typeface="ＭＳ Ｐゴシック" pitchFamily="-112" charset="-128"/>
              </a:rPr>
              <a:t>weight(</a:t>
            </a:r>
            <a:r>
              <a:rPr lang="en-US" altLang="ja-JP" b="1" i="1" dirty="0" err="1">
                <a:solidFill>
                  <a:srgbClr val="FF0000"/>
                </a:solidFill>
                <a:ea typeface="ＭＳ Ｐゴシック" pitchFamily="-112" charset="-128"/>
              </a:rPr>
              <a:t>i</a:t>
            </a:r>
            <a:r>
              <a:rPr lang="en-US" altLang="ja-JP" b="1" i="1" dirty="0" smtClean="0">
                <a:solidFill>
                  <a:srgbClr val="FF0000"/>
                </a:solidFill>
                <a:ea typeface="ＭＳ Ｐゴシック" pitchFamily="-112" charset="-128"/>
              </a:rPr>
              <a:t>, j</a:t>
            </a:r>
            <a:r>
              <a:rPr lang="en-US" altLang="ja-JP" b="1" dirty="0">
                <a:solidFill>
                  <a:srgbClr val="FF0000"/>
                </a:solidFill>
                <a:ea typeface="ＭＳ Ｐゴシック" pitchFamily="-112" charset="-128"/>
              </a:rPr>
              <a:t>) </a:t>
            </a:r>
            <a:r>
              <a:rPr lang="en-US" altLang="ja-JP" b="1" dirty="0" smtClean="0">
                <a:solidFill>
                  <a:srgbClr val="FF0000"/>
                </a:solidFill>
                <a:ea typeface="ＭＳ Ｐゴシック" pitchFamily="-112" charset="-128"/>
                <a:sym typeface="Symbol" panose="05050102010706020507" pitchFamily="18" charset="2"/>
              </a:rPr>
              <a:t> 1</a:t>
            </a:r>
            <a:r>
              <a:rPr lang="en-US" altLang="ja-JP" dirty="0" smtClean="0">
                <a:ea typeface="ＭＳ Ｐゴシック" pitchFamily="-112" charset="-128"/>
                <a:sym typeface="Symbol" panose="05050102010706020507" pitchFamily="18" charset="2"/>
              </a:rPr>
              <a:t>; until this needed slower </a:t>
            </a:r>
            <a:r>
              <a:rPr lang="en-US" dirty="0">
                <a:sym typeface="Symbol" panose="05050102010706020507" pitchFamily="18" charset="2"/>
              </a:rPr>
              <a:t></a:t>
            </a:r>
            <a:r>
              <a:rPr lang="en-US" baseline="30000" dirty="0">
                <a:sym typeface="Symbol" panose="05050102010706020507" pitchFamily="18" charset="2"/>
              </a:rPr>
              <a:t>2</a:t>
            </a:r>
            <a:r>
              <a:rPr lang="en-US" dirty="0">
                <a:sym typeface="Symbol" panose="05050102010706020507" pitchFamily="18" charset="2"/>
              </a:rPr>
              <a:t> </a:t>
            </a:r>
            <a:r>
              <a:rPr lang="en-US" dirty="0" smtClean="0">
                <a:sym typeface="Symbol" panose="05050102010706020507" pitchFamily="18" charset="2"/>
              </a:rPr>
              <a:t>method for general problem</a:t>
            </a:r>
          </a:p>
          <a:p>
            <a:r>
              <a:rPr lang="en-US" dirty="0"/>
              <a:t>Note </a:t>
            </a:r>
            <a:r>
              <a:rPr lang="en-US" dirty="0" smtClean="0"/>
              <a:t>O(n</a:t>
            </a:r>
            <a:r>
              <a:rPr lang="en-US" baseline="30000" dirty="0" smtClean="0"/>
              <a:t>2</a:t>
            </a:r>
            <a:r>
              <a:rPr lang="en-US" dirty="0"/>
              <a:t>) Objective function </a:t>
            </a:r>
            <a:r>
              <a:rPr lang="en-US" dirty="0" smtClean="0"/>
              <a:t>makes </a:t>
            </a:r>
            <a:r>
              <a:rPr lang="en-US" dirty="0"/>
              <a:t>Newton’s method </a:t>
            </a:r>
            <a:r>
              <a:rPr lang="en-US" dirty="0" smtClean="0"/>
              <a:t>effective because conjugate </a:t>
            </a:r>
            <a:r>
              <a:rPr lang="en-US" dirty="0"/>
              <a:t>gradient </a:t>
            </a:r>
            <a:r>
              <a:rPr lang="en-US" dirty="0" smtClean="0"/>
              <a:t>makes O(n</a:t>
            </a:r>
            <a:r>
              <a:rPr lang="en-US" baseline="30000" dirty="0" smtClean="0"/>
              <a:t>3</a:t>
            </a:r>
            <a:r>
              <a:rPr lang="en-US" dirty="0" smtClean="0"/>
              <a:t>) linear equation solvers act as constant . O(n</a:t>
            </a:r>
            <a:r>
              <a:rPr lang="en-US" baseline="30000" dirty="0" smtClean="0"/>
              <a:t>2</a:t>
            </a:r>
            <a:r>
              <a:rPr lang="en-US" dirty="0" smtClean="0"/>
              <a:t>) solver</a:t>
            </a:r>
          </a:p>
          <a:p>
            <a:r>
              <a:rPr lang="en-US" dirty="0" smtClean="0"/>
              <a:t>Interpolative (online) versions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241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75064"/>
          </a:xfrm>
        </p:spPr>
        <p:txBody>
          <a:bodyPr vert="horz" wrap="square" lIns="100794" tIns="35202" rIns="100794" bIns="50397" numCol="1" anchor="ctr" anchorCtr="0" compatLnSpc="1">
            <a:prstTxWarp prst="textNoShape">
              <a:avLst/>
            </a:prstTxWarp>
            <a:noAutofit/>
          </a:bodyPr>
          <a:lstStyle/>
          <a:p>
            <a:pPr eaLnBrk="1" hangingPunct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3200" b="1" dirty="0" smtClean="0"/>
              <a:t>Protein Universe Browser for COG Sequences with a few illustrative biologically identified clusters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lnSpc>
                <a:spcPct val="73000"/>
              </a:lnSpc>
            </a:pPr>
            <a:fld id="{0AC073B1-9238-43AB-AC67-3B16E1F5FAA3}" type="slidenum">
              <a:rPr lang="en-US" sz="1270"/>
              <a:pPr>
                <a:lnSpc>
                  <a:spcPct val="73000"/>
                </a:lnSpc>
              </a:pPr>
              <a:t>4</a:t>
            </a:fld>
            <a:endParaRPr lang="en-US" sz="1270"/>
          </a:p>
        </p:txBody>
      </p:sp>
      <p:pic>
        <p:nvPicPr>
          <p:cNvPr id="1946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75064"/>
            <a:ext cx="9121798" cy="5982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181453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69" y="914400"/>
            <a:ext cx="1447992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CoG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NW</a:t>
            </a:r>
            <a:br>
              <a:rPr lang="en-US" dirty="0" smtClean="0"/>
            </a:br>
            <a:r>
              <a:rPr lang="en-US" dirty="0" err="1" smtClean="0"/>
              <a:t>Sqrt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(4D)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FE096-9650-498C-990C-20F2420C253B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16386" name="Picture 2" descr="http://salsahpc.indiana.edu/manxcat/cog_95672_nw_sqrt4d/whole-plot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56"/>
          <a:stretch/>
        </p:blipFill>
        <p:spPr bwMode="auto">
          <a:xfrm>
            <a:off x="1457931" y="23191"/>
            <a:ext cx="7656252" cy="6863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9720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862" y="0"/>
            <a:ext cx="8229600" cy="793820"/>
          </a:xfrm>
        </p:spPr>
        <p:txBody>
          <a:bodyPr/>
          <a:lstStyle/>
          <a:p>
            <a:r>
              <a:rPr lang="en-US" b="1" dirty="0" smtClean="0"/>
              <a:t>Clustering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458" y="816429"/>
            <a:ext cx="9048541" cy="5875773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 smtClean="0"/>
              <a:t>Vector Datasets </a:t>
            </a:r>
            <a:r>
              <a:rPr lang="en-US" dirty="0" smtClean="0"/>
              <a:t>O(N): Kmeans plus deterministic annealing</a:t>
            </a:r>
          </a:p>
          <a:p>
            <a:pPr lvl="1"/>
            <a:r>
              <a:rPr lang="en-US" dirty="0" smtClean="0"/>
              <a:t>Improved </a:t>
            </a:r>
            <a:r>
              <a:rPr lang="en-US" dirty="0" err="1" smtClean="0"/>
              <a:t>Elkans</a:t>
            </a:r>
            <a:r>
              <a:rPr lang="en-US" dirty="0" smtClean="0"/>
              <a:t> algorithm (Qiu)</a:t>
            </a:r>
          </a:p>
          <a:p>
            <a:pPr lvl="1"/>
            <a:r>
              <a:rPr lang="en-US" dirty="0" smtClean="0"/>
              <a:t>Continuous Clustering (solve for cluster density at a center)</a:t>
            </a:r>
          </a:p>
          <a:p>
            <a:pPr lvl="1"/>
            <a:r>
              <a:rPr lang="en-US" dirty="0" smtClean="0"/>
              <a:t>Trimmed (finite size) clusters</a:t>
            </a:r>
          </a:p>
          <a:p>
            <a:r>
              <a:rPr lang="en-US" b="1" dirty="0" smtClean="0"/>
              <a:t>Non-metric Spaces </a:t>
            </a:r>
            <a:r>
              <a:rPr lang="en-US" dirty="0" smtClean="0"/>
              <a:t>with only dissimilarities defined O(N</a:t>
            </a:r>
            <a:r>
              <a:rPr lang="en-US" baseline="30000" dirty="0" smtClean="0"/>
              <a:t>2</a:t>
            </a:r>
            <a:r>
              <a:rPr lang="en-US" dirty="0" smtClean="0"/>
              <a:t>) with deterministic annealing</a:t>
            </a:r>
          </a:p>
          <a:p>
            <a:r>
              <a:rPr lang="en-US" b="1" dirty="0" smtClean="0"/>
              <a:t>Deterministic Annealing </a:t>
            </a:r>
            <a:r>
              <a:rPr lang="en-US" dirty="0" smtClean="0"/>
              <a:t>(vector or non-vector) </a:t>
            </a:r>
            <a:r>
              <a:rPr lang="en-US" b="1" dirty="0" smtClean="0"/>
              <a:t>always improves results</a:t>
            </a:r>
            <a:r>
              <a:rPr lang="en-US" dirty="0" smtClean="0"/>
              <a:t> but not always needed </a:t>
            </a:r>
            <a:r>
              <a:rPr lang="en-US" dirty="0" smtClean="0"/>
              <a:t>note </a:t>
            </a:r>
          </a:p>
          <a:p>
            <a:pPr lvl="1"/>
            <a:r>
              <a:rPr lang="en-US" dirty="0" smtClean="0"/>
              <a:t>DA </a:t>
            </a:r>
            <a:r>
              <a:rPr lang="en-US" dirty="0" smtClean="0"/>
              <a:t>does not need specification of # </a:t>
            </a:r>
            <a:r>
              <a:rPr lang="en-US" dirty="0" smtClean="0"/>
              <a:t>clusters</a:t>
            </a:r>
            <a:endParaRPr lang="en-US" dirty="0" smtClean="0"/>
          </a:p>
          <a:p>
            <a:pPr lvl="1"/>
            <a:r>
              <a:rPr lang="en-US" dirty="0" smtClean="0"/>
              <a:t>Comes from early neural networks days (Hopfield, Durbin)</a:t>
            </a:r>
          </a:p>
          <a:p>
            <a:r>
              <a:rPr lang="en-US" dirty="0" smtClean="0"/>
              <a:t>Hierarchical algorithms (roughly built in with DA)</a:t>
            </a:r>
          </a:p>
          <a:p>
            <a:r>
              <a:rPr lang="en-US" dirty="0"/>
              <a:t>Related algorithms </a:t>
            </a:r>
            <a:r>
              <a:rPr lang="en-US" b="1" dirty="0"/>
              <a:t>Gaussian Mixture Models</a:t>
            </a:r>
            <a:r>
              <a:rPr lang="en-US" dirty="0"/>
              <a:t>, </a:t>
            </a:r>
            <a:r>
              <a:rPr lang="en-US" b="1" dirty="0"/>
              <a:t>PLSI</a:t>
            </a:r>
            <a:r>
              <a:rPr lang="en-US" dirty="0"/>
              <a:t> (probabilistic latent semantic indexing),</a:t>
            </a:r>
            <a:r>
              <a:rPr lang="en-US" b="1" dirty="0"/>
              <a:t> LDA </a:t>
            </a:r>
            <a:r>
              <a:rPr lang="en-US" dirty="0"/>
              <a:t>(Latent Dirichlet Allocation) also with Deterministic annealing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6098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-15240" y="34608"/>
            <a:ext cx="9144000" cy="717401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~125 Clusters from Fungi sequence set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" y="774869"/>
            <a:ext cx="9144000" cy="60831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" y="744389"/>
            <a:ext cx="9144000" cy="608313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451600" y="5087957"/>
            <a:ext cx="26771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Non metric space</a:t>
            </a:r>
            <a:br>
              <a:rPr lang="en-US" sz="2000" dirty="0" smtClean="0">
                <a:solidFill>
                  <a:schemeClr val="bg1"/>
                </a:solidFill>
              </a:rPr>
            </a:br>
            <a:r>
              <a:rPr lang="en-US" sz="2000" dirty="0" smtClean="0">
                <a:solidFill>
                  <a:schemeClr val="bg1"/>
                </a:solidFill>
              </a:rPr>
              <a:t>Sequences Length ~500 Smith Waterman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A month on 768 cores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838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9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2362200" cy="954107"/>
          </a:xfrm>
          <a:solidFill>
            <a:srgbClr val="000000"/>
          </a:solidFill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DEE7F8"/>
                </a:solidFill>
              </a:rPr>
              <a:t>Deterministic</a:t>
            </a:r>
            <a:br>
              <a:rPr lang="en-US" sz="2800" dirty="0">
                <a:solidFill>
                  <a:srgbClr val="DEE7F8"/>
                </a:solidFill>
              </a:rPr>
            </a:br>
            <a:r>
              <a:rPr lang="en-US" sz="2800" dirty="0">
                <a:solidFill>
                  <a:srgbClr val="DEE7F8"/>
                </a:solidFill>
              </a:rPr>
              <a:t>Annealing</a:t>
            </a:r>
          </a:p>
        </p:txBody>
      </p:sp>
      <p:sp>
        <p:nvSpPr>
          <p:cNvPr id="1159171" name="Rectangle 3"/>
          <p:cNvSpPr>
            <a:spLocks noGrp="1" noChangeArrowheads="1"/>
          </p:cNvSpPr>
          <p:nvPr>
            <p:ph idx="1"/>
          </p:nvPr>
        </p:nvSpPr>
        <p:spPr>
          <a:xfrm>
            <a:off x="76200" y="5562600"/>
            <a:ext cx="8991600" cy="1295400"/>
          </a:xfrm>
          <a:solidFill>
            <a:schemeClr val="bg1"/>
          </a:solidFill>
        </p:spPr>
        <p:txBody>
          <a:bodyPr/>
          <a:lstStyle/>
          <a:p>
            <a:r>
              <a:rPr lang="en-US" sz="2400" dirty="0"/>
              <a:t>                    Minimum evolving as temperature decreases</a:t>
            </a:r>
          </a:p>
          <a:p>
            <a:r>
              <a:rPr lang="en-US" sz="2400" dirty="0"/>
              <a:t>                    Movement at fixed temperature going to </a:t>
            </a:r>
            <a:r>
              <a:rPr lang="en-US" sz="2400" dirty="0" smtClean="0"/>
              <a:t>false </a:t>
            </a:r>
            <a:r>
              <a:rPr lang="en-US" sz="2400" dirty="0"/>
              <a:t>minima if not initialized “correctly</a:t>
            </a:r>
          </a:p>
        </p:txBody>
      </p:sp>
      <p:pic>
        <p:nvPicPr>
          <p:cNvPr id="1159172" name="Picture 4" descr="010"/>
          <p:cNvPicPr>
            <a:picLocks noChangeAspect="1" noChangeArrowheads="1"/>
          </p:cNvPicPr>
          <p:nvPr/>
        </p:nvPicPr>
        <p:blipFill>
          <a:blip r:embed="rId3" cstate="print"/>
          <a:srcRect l="13676" t="15947" r="29462" b="26804"/>
          <a:stretch>
            <a:fillRect/>
          </a:stretch>
        </p:blipFill>
        <p:spPr bwMode="auto">
          <a:xfrm>
            <a:off x="2286000" y="0"/>
            <a:ext cx="6858000" cy="5181600"/>
          </a:xfrm>
          <a:prstGeom prst="rect">
            <a:avLst/>
          </a:prstGeom>
          <a:noFill/>
        </p:spPr>
      </p:pic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685800" y="5867400"/>
            <a:ext cx="1143000" cy="381000"/>
            <a:chOff x="432" y="3456"/>
            <a:chExt cx="720" cy="240"/>
          </a:xfrm>
        </p:grpSpPr>
        <p:sp>
          <p:nvSpPr>
            <p:cNvPr id="1159173" name="Line 5"/>
            <p:cNvSpPr>
              <a:spLocks noChangeShapeType="1"/>
            </p:cNvSpPr>
            <p:nvPr/>
          </p:nvSpPr>
          <p:spPr bwMode="auto">
            <a:xfrm>
              <a:off x="432" y="3456"/>
              <a:ext cx="720" cy="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 type="triangle" w="lg" len="lg"/>
            </a:ln>
            <a:effectLst/>
          </p:spPr>
          <p:txBody>
            <a:bodyPr anchor="ctr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baseline="-250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159174" name="Line 6"/>
            <p:cNvSpPr>
              <a:spLocks noChangeShapeType="1"/>
            </p:cNvSpPr>
            <p:nvPr/>
          </p:nvSpPr>
          <p:spPr bwMode="auto">
            <a:xfrm>
              <a:off x="432" y="3696"/>
              <a:ext cx="720" cy="0"/>
            </a:xfrm>
            <a:prstGeom prst="line">
              <a:avLst/>
            </a:prstGeom>
            <a:noFill/>
            <a:ln w="31750">
              <a:solidFill>
                <a:srgbClr val="CC00FF"/>
              </a:solidFill>
              <a:round/>
              <a:headEnd/>
              <a:tailEnd type="triangle" w="lg" len="lg"/>
            </a:ln>
            <a:effectLst/>
          </p:spPr>
          <p:txBody>
            <a:bodyPr anchor="ctr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baseline="-250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</p:grpSp>
      <p:sp>
        <p:nvSpPr>
          <p:cNvPr id="1159176" name="Text Box 8"/>
          <p:cNvSpPr txBox="1">
            <a:spLocks noChangeArrowheads="1"/>
          </p:cNvSpPr>
          <p:nvPr/>
        </p:nvSpPr>
        <p:spPr bwMode="auto">
          <a:xfrm>
            <a:off x="0" y="2057400"/>
            <a:ext cx="2209800" cy="3140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prstClr val="black"/>
                </a:solidFill>
                <a:latin typeface="Times New Roman" pitchFamily="18" charset="0"/>
              </a:rPr>
              <a:t>Solve Linear Equations for each temperature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b="1" dirty="0">
              <a:solidFill>
                <a:prstClr val="black"/>
              </a:solidFill>
              <a:latin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prstClr val="black"/>
                </a:solidFill>
                <a:latin typeface="Times New Roman" pitchFamily="18" charset="0"/>
              </a:rPr>
              <a:t>Nonlinear </a:t>
            </a:r>
            <a:r>
              <a:rPr lang="en-US" sz="2000" b="1" dirty="0">
                <a:solidFill>
                  <a:prstClr val="black"/>
                </a:solidFill>
                <a:latin typeface="Times New Roman" pitchFamily="18" charset="0"/>
              </a:rPr>
              <a:t>effects mitigated by </a:t>
            </a:r>
            <a:r>
              <a:rPr lang="en-US" sz="2000" b="1" dirty="0" smtClean="0">
                <a:solidFill>
                  <a:prstClr val="black"/>
                </a:solidFill>
                <a:latin typeface="Times New Roman" pitchFamily="18" charset="0"/>
              </a:rPr>
              <a:t>initializing </a:t>
            </a:r>
            <a:r>
              <a:rPr lang="en-US" sz="2000" b="1" dirty="0">
                <a:solidFill>
                  <a:prstClr val="black"/>
                </a:solidFill>
                <a:latin typeface="Times New Roman" pitchFamily="18" charset="0"/>
              </a:rPr>
              <a:t>with solution at previous higher temperature</a:t>
            </a:r>
          </a:p>
        </p:txBody>
      </p:sp>
      <p:sp>
        <p:nvSpPr>
          <p:cNvPr id="1159177" name="Text Box 9"/>
          <p:cNvSpPr txBox="1">
            <a:spLocks noChangeArrowheads="1"/>
          </p:cNvSpPr>
          <p:nvPr/>
        </p:nvSpPr>
        <p:spPr bwMode="auto">
          <a:xfrm>
            <a:off x="990600" y="1600200"/>
            <a:ext cx="1322388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</a:rPr>
              <a:t>F({y}, T)</a:t>
            </a:r>
          </a:p>
        </p:txBody>
      </p:sp>
      <p:sp>
        <p:nvSpPr>
          <p:cNvPr id="1159178" name="Text Box 10"/>
          <p:cNvSpPr txBox="1">
            <a:spLocks noChangeArrowheads="1"/>
          </p:cNvSpPr>
          <p:nvPr/>
        </p:nvSpPr>
        <p:spPr bwMode="auto">
          <a:xfrm>
            <a:off x="4052888" y="5181600"/>
            <a:ext cx="2500312" cy="457200"/>
          </a:xfrm>
          <a:prstGeom prst="rect">
            <a:avLst/>
          </a:prstGeom>
          <a:solidFill>
            <a:srgbClr val="0000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</a:rPr>
              <a:t>Configuration {y}</a:t>
            </a:r>
          </a:p>
        </p:txBody>
      </p:sp>
    </p:spTree>
    <p:extLst>
      <p:ext uri="{BB962C8B-B14F-4D97-AF65-F5344CB8AC3E}">
        <p14:creationId xmlns:p14="http://schemas.microsoft.com/office/powerpoint/2010/main" val="15467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229600" cy="685800"/>
          </a:xfrm>
        </p:spPr>
        <p:txBody>
          <a:bodyPr/>
          <a:lstStyle/>
          <a:p>
            <a:r>
              <a:rPr lang="en-US" b="1" dirty="0" smtClean="0"/>
              <a:t>Basic Deterministic Annealing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12466"/>
            <a:ext cx="9144000" cy="5523244"/>
          </a:xfrm>
        </p:spPr>
        <p:txBody>
          <a:bodyPr>
            <a:noAutofit/>
          </a:bodyPr>
          <a:lstStyle/>
          <a:p>
            <a:r>
              <a:rPr lang="en-US" sz="2500" b="1" dirty="0">
                <a:solidFill>
                  <a:srgbClr val="FF0000"/>
                </a:solidFill>
              </a:rPr>
              <a:t>H is objective function </a:t>
            </a:r>
            <a:r>
              <a:rPr lang="en-US" sz="2500" dirty="0"/>
              <a:t>to be minimized as a function of parameters </a:t>
            </a:r>
            <a:r>
              <a:rPr lang="en-US" sz="2500" u="sng" dirty="0">
                <a:sym typeface="Symbol"/>
              </a:rPr>
              <a:t></a:t>
            </a:r>
            <a:r>
              <a:rPr lang="en-US" sz="2500" dirty="0">
                <a:sym typeface="Symbol"/>
              </a:rPr>
              <a:t> </a:t>
            </a:r>
          </a:p>
          <a:p>
            <a:r>
              <a:rPr lang="en-US" sz="2500" dirty="0" smtClean="0">
                <a:solidFill>
                  <a:srgbClr val="FF0000"/>
                </a:solidFill>
              </a:rPr>
              <a:t>Gibbs</a:t>
            </a:r>
            <a:r>
              <a:rPr lang="en-US" sz="2500" dirty="0" smtClean="0"/>
              <a:t> </a:t>
            </a:r>
            <a:r>
              <a:rPr lang="en-US" sz="2500" dirty="0" smtClean="0"/>
              <a:t>Distribution at Temperature T</a:t>
            </a:r>
            <a:br>
              <a:rPr lang="en-US" sz="2500" dirty="0" smtClean="0"/>
            </a:br>
            <a:r>
              <a:rPr lang="en-US" sz="2500" dirty="0" smtClean="0">
                <a:solidFill>
                  <a:srgbClr val="FF0000"/>
                </a:solidFill>
              </a:rPr>
              <a:t>P(</a:t>
            </a:r>
            <a:r>
              <a:rPr lang="en-US" sz="2500" u="sng" dirty="0" smtClean="0">
                <a:solidFill>
                  <a:srgbClr val="FF0000"/>
                </a:solidFill>
                <a:sym typeface="Symbol"/>
              </a:rPr>
              <a:t></a:t>
            </a:r>
            <a:r>
              <a:rPr lang="en-US" sz="2500" dirty="0" smtClean="0">
                <a:solidFill>
                  <a:srgbClr val="FF0000"/>
                </a:solidFill>
              </a:rPr>
              <a:t>) = exp( - H(</a:t>
            </a:r>
            <a:r>
              <a:rPr lang="en-US" sz="2500" u="sng" dirty="0" smtClean="0">
                <a:solidFill>
                  <a:srgbClr val="FF0000"/>
                </a:solidFill>
                <a:sym typeface="Symbol"/>
              </a:rPr>
              <a:t></a:t>
            </a:r>
            <a:r>
              <a:rPr lang="en-US" sz="2500" dirty="0" smtClean="0">
                <a:solidFill>
                  <a:srgbClr val="FF0000"/>
                </a:solidFill>
              </a:rPr>
              <a:t>)/T) / </a:t>
            </a:r>
            <a:r>
              <a:rPr lang="en-US" sz="2500" dirty="0" smtClean="0">
                <a:solidFill>
                  <a:srgbClr val="FF0000"/>
                </a:solidFill>
                <a:sym typeface="Symbol"/>
              </a:rPr>
              <a:t></a:t>
            </a:r>
            <a:r>
              <a:rPr lang="en-US" sz="2500" dirty="0" smtClean="0">
                <a:solidFill>
                  <a:srgbClr val="FF0000"/>
                </a:solidFill>
              </a:rPr>
              <a:t> d</a:t>
            </a:r>
            <a:r>
              <a:rPr lang="en-US" sz="2500" u="sng" dirty="0" smtClean="0">
                <a:solidFill>
                  <a:srgbClr val="FF0000"/>
                </a:solidFill>
                <a:sym typeface="Symbol"/>
              </a:rPr>
              <a:t></a:t>
            </a:r>
            <a:r>
              <a:rPr lang="en-US" sz="2500" dirty="0" smtClean="0">
                <a:solidFill>
                  <a:srgbClr val="FF0000"/>
                </a:solidFill>
              </a:rPr>
              <a:t> exp( - H(</a:t>
            </a:r>
            <a:r>
              <a:rPr lang="en-US" sz="2500" u="sng" dirty="0" smtClean="0">
                <a:solidFill>
                  <a:srgbClr val="FF0000"/>
                </a:solidFill>
                <a:sym typeface="Symbol"/>
              </a:rPr>
              <a:t></a:t>
            </a:r>
            <a:r>
              <a:rPr lang="en-US" sz="2500" dirty="0" smtClean="0">
                <a:solidFill>
                  <a:srgbClr val="FF0000"/>
                </a:solidFill>
              </a:rPr>
              <a:t>)/T)</a:t>
            </a:r>
          </a:p>
          <a:p>
            <a:r>
              <a:rPr lang="en-US" sz="2500" dirty="0" smtClean="0"/>
              <a:t>Or </a:t>
            </a:r>
            <a:r>
              <a:rPr lang="en-US" sz="2500" dirty="0" smtClean="0">
                <a:solidFill>
                  <a:srgbClr val="FF0000"/>
                </a:solidFill>
              </a:rPr>
              <a:t>P(</a:t>
            </a:r>
            <a:r>
              <a:rPr lang="en-US" sz="2500" u="sng" dirty="0" smtClean="0">
                <a:solidFill>
                  <a:srgbClr val="FF0000"/>
                </a:solidFill>
                <a:sym typeface="Symbol"/>
              </a:rPr>
              <a:t></a:t>
            </a:r>
            <a:r>
              <a:rPr lang="en-US" sz="2500" dirty="0" smtClean="0">
                <a:solidFill>
                  <a:srgbClr val="FF0000"/>
                </a:solidFill>
              </a:rPr>
              <a:t>) = exp( - H(</a:t>
            </a:r>
            <a:r>
              <a:rPr lang="en-US" sz="2500" u="sng" dirty="0" smtClean="0">
                <a:solidFill>
                  <a:srgbClr val="FF0000"/>
                </a:solidFill>
                <a:sym typeface="Symbol"/>
              </a:rPr>
              <a:t></a:t>
            </a:r>
            <a:r>
              <a:rPr lang="en-US" sz="2500" dirty="0" smtClean="0">
                <a:solidFill>
                  <a:srgbClr val="FF0000"/>
                </a:solidFill>
              </a:rPr>
              <a:t>)/T + F/T ) </a:t>
            </a:r>
            <a:r>
              <a:rPr lang="en-US" sz="2500" dirty="0" smtClean="0"/>
              <a:t>				</a:t>
            </a:r>
          </a:p>
          <a:p>
            <a:r>
              <a:rPr lang="en-US" sz="2500" dirty="0" smtClean="0"/>
              <a:t>Minimize </a:t>
            </a:r>
            <a:r>
              <a:rPr lang="en-US" sz="2500" dirty="0" smtClean="0">
                <a:solidFill>
                  <a:srgbClr val="FF0000"/>
                </a:solidFill>
              </a:rPr>
              <a:t>Free Energy </a:t>
            </a:r>
            <a:r>
              <a:rPr lang="en-US" sz="2500" dirty="0" smtClean="0"/>
              <a:t>combining Objective Function and Entropy</a:t>
            </a:r>
            <a:br>
              <a:rPr lang="en-US" sz="2500" dirty="0" smtClean="0"/>
            </a:br>
            <a:r>
              <a:rPr lang="en-US" sz="2500" dirty="0" smtClean="0">
                <a:solidFill>
                  <a:srgbClr val="FF0000"/>
                </a:solidFill>
              </a:rPr>
              <a:t>F</a:t>
            </a:r>
            <a:r>
              <a:rPr lang="en-US" sz="2500" baseline="-25000" dirty="0" smtClean="0">
                <a:solidFill>
                  <a:srgbClr val="FF0000"/>
                </a:solidFill>
              </a:rPr>
              <a:t> </a:t>
            </a:r>
            <a:r>
              <a:rPr lang="en-US" sz="2500" dirty="0" smtClean="0">
                <a:solidFill>
                  <a:srgbClr val="FF0000"/>
                </a:solidFill>
              </a:rPr>
              <a:t>= &lt; H</a:t>
            </a:r>
            <a:r>
              <a:rPr lang="en-US" sz="2500" baseline="-25000" dirty="0" smtClean="0">
                <a:solidFill>
                  <a:srgbClr val="FF0000"/>
                </a:solidFill>
              </a:rPr>
              <a:t> </a:t>
            </a:r>
            <a:r>
              <a:rPr lang="en-US" sz="2500" dirty="0" smtClean="0">
                <a:solidFill>
                  <a:srgbClr val="FF0000"/>
                </a:solidFill>
              </a:rPr>
              <a:t>- T S(P) &gt; = </a:t>
            </a:r>
            <a:r>
              <a:rPr lang="en-US" sz="2500" dirty="0" smtClean="0">
                <a:solidFill>
                  <a:srgbClr val="FF0000"/>
                </a:solidFill>
                <a:sym typeface="Symbol"/>
              </a:rPr>
              <a:t></a:t>
            </a:r>
            <a:r>
              <a:rPr lang="en-US" sz="2500" dirty="0" smtClean="0">
                <a:solidFill>
                  <a:srgbClr val="FF0000"/>
                </a:solidFill>
              </a:rPr>
              <a:t> d</a:t>
            </a:r>
            <a:r>
              <a:rPr lang="en-US" sz="2500" u="sng" dirty="0" smtClean="0">
                <a:solidFill>
                  <a:srgbClr val="FF0000"/>
                </a:solidFill>
                <a:sym typeface="Symbol"/>
              </a:rPr>
              <a:t></a:t>
            </a:r>
            <a:r>
              <a:rPr lang="en-US" sz="2500" dirty="0" smtClean="0">
                <a:solidFill>
                  <a:srgbClr val="FF0000"/>
                </a:solidFill>
              </a:rPr>
              <a:t> {P(</a:t>
            </a:r>
            <a:r>
              <a:rPr lang="en-US" sz="2500" u="sng" dirty="0" smtClean="0">
                <a:solidFill>
                  <a:srgbClr val="FF0000"/>
                </a:solidFill>
                <a:sym typeface="Symbol"/>
              </a:rPr>
              <a:t></a:t>
            </a:r>
            <a:r>
              <a:rPr lang="en-US" sz="2500" dirty="0" smtClean="0">
                <a:solidFill>
                  <a:srgbClr val="FF0000"/>
                </a:solidFill>
              </a:rPr>
              <a:t>)H</a:t>
            </a:r>
            <a:r>
              <a:rPr lang="en-US" sz="2500" baseline="-25000" dirty="0" smtClean="0">
                <a:solidFill>
                  <a:srgbClr val="FF0000"/>
                </a:solidFill>
              </a:rPr>
              <a:t> </a:t>
            </a:r>
            <a:r>
              <a:rPr lang="en-US" sz="2500" dirty="0" smtClean="0">
                <a:solidFill>
                  <a:srgbClr val="FF0000"/>
                </a:solidFill>
              </a:rPr>
              <a:t>+ T P(</a:t>
            </a:r>
            <a:r>
              <a:rPr lang="en-US" sz="2500" u="sng" dirty="0" smtClean="0">
                <a:solidFill>
                  <a:srgbClr val="FF0000"/>
                </a:solidFill>
                <a:sym typeface="Symbol"/>
              </a:rPr>
              <a:t></a:t>
            </a:r>
            <a:r>
              <a:rPr lang="en-US" sz="2500" dirty="0" smtClean="0">
                <a:solidFill>
                  <a:srgbClr val="FF0000"/>
                </a:solidFill>
              </a:rPr>
              <a:t>) </a:t>
            </a:r>
            <a:r>
              <a:rPr lang="en-US" sz="2500" dirty="0" err="1" smtClean="0">
                <a:solidFill>
                  <a:srgbClr val="FF0000"/>
                </a:solidFill>
              </a:rPr>
              <a:t>lnP</a:t>
            </a:r>
            <a:r>
              <a:rPr lang="en-US" sz="2500" dirty="0" smtClean="0">
                <a:solidFill>
                  <a:srgbClr val="FF0000"/>
                </a:solidFill>
              </a:rPr>
              <a:t>(</a:t>
            </a:r>
            <a:r>
              <a:rPr lang="en-US" sz="2500" u="sng" dirty="0" smtClean="0">
                <a:solidFill>
                  <a:srgbClr val="FF0000"/>
                </a:solidFill>
                <a:sym typeface="Symbol"/>
              </a:rPr>
              <a:t></a:t>
            </a:r>
            <a:r>
              <a:rPr lang="en-US" sz="2500" dirty="0" smtClean="0">
                <a:solidFill>
                  <a:srgbClr val="FF0000"/>
                </a:solidFill>
              </a:rPr>
              <a:t>)}</a:t>
            </a:r>
          </a:p>
          <a:p>
            <a:r>
              <a:rPr lang="en-US" sz="2500" dirty="0" smtClean="0">
                <a:solidFill>
                  <a:srgbClr val="FF0000"/>
                </a:solidFill>
                <a:sym typeface="Symbol"/>
              </a:rPr>
              <a:t>Simulated </a:t>
            </a:r>
            <a:r>
              <a:rPr lang="en-US" sz="2500" dirty="0" smtClean="0">
                <a:solidFill>
                  <a:srgbClr val="FF0000"/>
                </a:solidFill>
                <a:sym typeface="Symbol"/>
              </a:rPr>
              <a:t>annealing </a:t>
            </a:r>
            <a:r>
              <a:rPr lang="en-US" sz="2500" dirty="0" smtClean="0">
                <a:sym typeface="Symbol"/>
              </a:rPr>
              <a:t>corresponds to doing these integrals by Monte Carlo</a:t>
            </a:r>
          </a:p>
          <a:p>
            <a:r>
              <a:rPr lang="en-US" sz="2500" dirty="0" smtClean="0">
                <a:solidFill>
                  <a:srgbClr val="FF0000"/>
                </a:solidFill>
                <a:sym typeface="Symbol"/>
              </a:rPr>
              <a:t>Deterministic annealing </a:t>
            </a:r>
            <a:r>
              <a:rPr lang="en-US" sz="2500" dirty="0" smtClean="0">
                <a:sym typeface="Symbol"/>
              </a:rPr>
              <a:t>corresponds to doing integrals analytically (by mean field approximation) and is much faster </a:t>
            </a:r>
          </a:p>
          <a:p>
            <a:r>
              <a:rPr lang="en-US" sz="2500" dirty="0" smtClean="0">
                <a:sym typeface="Symbol"/>
              </a:rPr>
              <a:t>In each case temperature is lowered slowly – say by a factor 0.95 to 0.9999 at each iteration</a:t>
            </a:r>
          </a:p>
          <a:p>
            <a:r>
              <a:rPr lang="en-US" sz="2500" b="1" dirty="0" smtClean="0">
                <a:sym typeface="Symbol"/>
              </a:rPr>
              <a:t>Start with one cluster, </a:t>
            </a:r>
            <a:r>
              <a:rPr lang="en-US" sz="2500" dirty="0" smtClean="0">
                <a:sym typeface="Symbol"/>
              </a:rPr>
              <a:t>others emerge automatically as T decreases</a:t>
            </a:r>
          </a:p>
        </p:txBody>
      </p:sp>
    </p:spTree>
    <p:extLst>
      <p:ext uri="{BB962C8B-B14F-4D97-AF65-F5344CB8AC3E}">
        <p14:creationId xmlns:p14="http://schemas.microsoft.com/office/powerpoint/2010/main" val="2823665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8&quot; unique_id=&quot;15619&quot;&gt;&lt;/object&gt;&lt;object type=&quot;2&quot; unique_id=&quot;15620&quot;&gt;&lt;object type=&quot;3&quot; unique_id=&quot;64324&quot;&gt;&lt;property id=&quot;20148&quot; value=&quot;5&quot;/&gt;&lt;property id=&quot;20300&quot; value=&quot;Slide 1 - &amp;quot;Remarks on Big Data Clustering (and its visualization)&amp;quot;&quot;/&gt;&lt;property id=&quot;20307&quot; value=&quot;313&quot;/&gt;&lt;/object&gt;&lt;object type=&quot;3&quot; unique_id=&quot;122624&quot;&gt;&lt;property id=&quot;20148&quot; value=&quot;5&quot;/&gt;&lt;property id=&quot;20300&quot; value=&quot;Slide 11 - &amp;quot;Big Data Ecosystem in One Sentence&amp;quot;&quot;/&gt;&lt;property id=&quot;20307&quot; value=&quot;314&quot;/&gt;&lt;/object&gt;&lt;object type=&quot;3&quot; unique_id=&quot;122625&quot;&gt;&lt;property id=&quot;20148&quot; value=&quot;5&quot;/&gt;&lt;property id=&quot;20300&quot; value=&quot;Slide 12&quot;/&gt;&lt;property id=&quot;20307&quot; value=&quot;315&quot;/&gt;&lt;/object&gt;&lt;object type=&quot;3&quot; unique_id=&quot;122626&quot;&gt;&lt;property id=&quot;20148&quot; value=&quot;5&quot;/&gt;&lt;property id=&quot;20300&quot; value=&quot;Slide 2 - &amp;quot;Remarks on Clustering and MDS&amp;quot;&quot;/&gt;&lt;property id=&quot;20307&quot; value=&quot;316&quot;/&gt;&lt;/object&gt;&lt;object type=&quot;3&quot; unique_id=&quot;122627&quot;&gt;&lt;property id=&quot;20148&quot; value=&quot;5&quot;/&gt;&lt;property id=&quot;20300&quot; value=&quot;Slide 3 - &amp;quot;~125 Clusters from Fungi sequence set&amp;quot;&quot;/&gt;&lt;property id=&quot;20307&quot; value=&quot;317&quot;/&gt;&lt;/object&gt;&lt;object type=&quot;3&quot; unique_id=&quot;122628&quot;&gt;&lt;property id=&quot;20148&quot; value=&quot;5&quot;/&gt;&lt;property id=&quot;20300&quot; value=&quot;Slide 4 - &amp;quot;Phylogenetic Trees in 3D (usual 1D)&amp;quot;&quot;/&gt;&lt;property id=&quot;20307&quot; value=&quot;318&quot;/&gt;&lt;/object&gt;&lt;object type=&quot;3&quot; unique_id=&quot;122629&quot;&gt;&lt;property id=&quot;20148&quot; value=&quot;5&quot;/&gt;&lt;property id=&quot;20300&quot; value=&quot;Slide 5 - &amp;quot;Clustering + MDS Applications&amp;quot;&quot;/&gt;&lt;property id=&quot;20307&quot; value=&quot;319&quot;/&gt;&lt;/object&gt;&lt;object type=&quot;3&quot; unique_id=&quot;122630&quot;&gt;&lt;property id=&quot;20148&quot; value=&quot;5&quot;/&gt;&lt;property id=&quot;20300&quot; value=&quot;Slide 6&quot;/&gt;&lt;property id=&quot;20307&quot; value=&quot;320&quot;/&gt;&lt;/object&gt;&lt;object type=&quot;3&quot; unique_id=&quot;122631&quot;&gt;&lt;property id=&quot;20148&quot; value=&quot;5&quot;/&gt;&lt;property id=&quot;20300&quot; value=&quot;Slide 7 - &amp;quot;Large Scale Distributed Deep Networks &amp;quot;&quot;/&gt;&lt;property id=&quot;20307&quot; value=&quot;321&quot;/&gt;&lt;/object&gt;&lt;object type=&quot;3&quot; unique_id=&quot;122632&quot;&gt;&lt;property id=&quot;20148&quot; value=&quot;5&quot;/&gt;&lt;property id=&quot;20300&quot; value=&quot;Slide 8 - &amp;quot;Triangle Inequality and Kmeans&amp;quot;&quot;/&gt;&lt;property id=&quot;20307&quot; value=&quot;322&quot;/&gt;&lt;/object&gt;&lt;object type=&quot;3&quot; unique_id=&quot;122633&quot;&gt;&lt;property id=&quot;20148&quot; value=&quot;5&quot;/&gt;&lt;property id=&quot;20300&quot; value=&quot;Slide 9 - &amp;quot;Fraction of Point-Center Distances Calculated in Kmeans D=2048&amp;quot;&quot;/&gt;&lt;property id=&quot;20307&quot; value=&quot;323&quot;/&gt;&lt;/object&gt;&lt;object type=&quot;3&quot; unique_id=&quot;122634&quot;&gt;&lt;property id=&quot;20148&quot; value=&quot;5&quot;/&gt;&lt;property id=&quot;20300&quot; value=&quot;Slide 10 - &amp;quot;Protein Universe Browser for COG Sequences with a few illustrative biologically identified clusters&amp;quot;&quot;/&gt;&lt;property id=&quot;20307&quot; value=&quot;324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NPACI/SDSC (logo) template">
  <a:themeElements>
    <a:clrScheme name="">
      <a:dk1>
        <a:srgbClr val="000000"/>
      </a:dk1>
      <a:lt1>
        <a:srgbClr val="FFFFFF"/>
      </a:lt1>
      <a:dk2>
        <a:srgbClr val="081D58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1_NPACI/SDSC (logo) template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1_NPACI/SDSC (logo)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NPACI/SDSC (logo) 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NPACI/SDSC (logo) templa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NPACI/SDSC (logo) templa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NPACI/SDSC (logo)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NPACI/SDSC (logo)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NPACI/SDSC (logo)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9695</TotalTime>
  <Words>868</Words>
  <Application>Microsoft Office PowerPoint</Application>
  <PresentationFormat>On-screen Show (4:3)</PresentationFormat>
  <Paragraphs>144</Paragraphs>
  <Slides>18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ＭＳ Ｐゴシック</vt:lpstr>
      <vt:lpstr>Arial</vt:lpstr>
      <vt:lpstr>Calibri</vt:lpstr>
      <vt:lpstr>Helvetica</vt:lpstr>
      <vt:lpstr>Symbol</vt:lpstr>
      <vt:lpstr>Times</vt:lpstr>
      <vt:lpstr>Times New Roman</vt:lpstr>
      <vt:lpstr>Wingdings</vt:lpstr>
      <vt:lpstr>10_Office Theme</vt:lpstr>
      <vt:lpstr>1_NPACI/SDSC (logo) template</vt:lpstr>
      <vt:lpstr>3_Office Theme</vt:lpstr>
      <vt:lpstr>Tools in SPIDAL: Scalable Parallel Interoperable  Data Analytics Library </vt:lpstr>
      <vt:lpstr>Overview</vt:lpstr>
      <vt:lpstr>Multi-Dimensional Scaling</vt:lpstr>
      <vt:lpstr>Protein Universe Browser for COG Sequences with a few illustrative biologically identified clusters</vt:lpstr>
      <vt:lpstr>CoG NW Sqrt (4D)</vt:lpstr>
      <vt:lpstr>Clustering</vt:lpstr>
      <vt:lpstr>~125 Clusters from Fungi sequence set</vt:lpstr>
      <vt:lpstr>Deterministic Annealing</vt:lpstr>
      <vt:lpstr>Basic Deterministic Annealing</vt:lpstr>
      <vt:lpstr>PowerPoint Presentation</vt:lpstr>
      <vt:lpstr>PowerPoint Presentation</vt:lpstr>
      <vt:lpstr>PowerPoint Presentation</vt:lpstr>
      <vt:lpstr>Proteomics LC-MS  2D DA Clustering  T= 25000 60 Clusters</vt:lpstr>
      <vt:lpstr>Proteomics 2D DA Clustering T=0.1 small sample of ~30,000 Clusters Count &gt;=2</vt:lpstr>
      <vt:lpstr>Clusters v. Regions</vt:lpstr>
      <vt:lpstr>Generalizing large Scale 2 </vt:lpstr>
      <vt:lpstr>Overview</vt:lpstr>
      <vt:lpstr>Future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Geoffrey Fox</dc:creator>
  <cp:lastModifiedBy>Geoffrey Fox</cp:lastModifiedBy>
  <cp:revision>151</cp:revision>
  <dcterms:created xsi:type="dcterms:W3CDTF">2013-02-27T23:52:01Z</dcterms:created>
  <dcterms:modified xsi:type="dcterms:W3CDTF">2013-08-09T15:57:19Z</dcterms:modified>
</cp:coreProperties>
</file>