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0"/>
  </p:notesMasterIdLst>
  <p:sldIdLst>
    <p:sldId id="256" r:id="rId2"/>
    <p:sldId id="271" r:id="rId3"/>
    <p:sldId id="258" r:id="rId4"/>
    <p:sldId id="259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76" r:id="rId13"/>
    <p:sldId id="269" r:id="rId14"/>
    <p:sldId id="270" r:id="rId15"/>
    <p:sldId id="273" r:id="rId16"/>
    <p:sldId id="272" r:id="rId17"/>
    <p:sldId id="274" r:id="rId18"/>
    <p:sldId id="27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B91B8"/>
    <a:srgbClr val="3680A3"/>
    <a:srgbClr val="3A8B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43" autoAdjust="0"/>
    <p:restoredTop sz="94660"/>
  </p:normalViewPr>
  <p:slideViewPr>
    <p:cSldViewPr snapToGrid="0">
      <p:cViewPr varScale="1">
        <p:scale>
          <a:sx n="79" d="100"/>
          <a:sy n="79" d="100"/>
        </p:scale>
        <p:origin x="86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0EFC6C-0B3B-456D-B90A-53A4C0C170FD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9804DD-E327-412A-BEC9-AE4F0CAF3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462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9804DD-E327-412A-BEC9-AE4F0CAF37F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034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4/4/2016</a:t>
            </a:r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8496300" y="6113235"/>
            <a:ext cx="3695700" cy="485775"/>
          </a:xfrm>
          <a:prstGeom prst="rect">
            <a:avLst/>
          </a:prstGeom>
          <a:solidFill>
            <a:srgbClr val="3B91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9C1BBE50-AC4E-4E27-8193-601C5ABE0879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2" descr="Supercomputing-Background-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87824"/>
            <a:ext cx="9144000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HPC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5628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4/4/2016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 smtClean="0"/>
              <a:t>HPC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BBE50-AC4E-4E27-8193-601C5ABE0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571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4/4/2016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 smtClean="0"/>
              <a:t>HPC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BBE50-AC4E-4E27-8193-601C5ABE0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424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474" y="453802"/>
            <a:ext cx="11492050" cy="6818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473" y="1200150"/>
            <a:ext cx="11492051" cy="4716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tIns="45720"/>
          <a:lstStyle/>
          <a:p>
            <a:pPr algn="r"/>
            <a:r>
              <a:rPr lang="en-US" dirty="0" smtClean="0"/>
              <a:t>4/4/2016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tIns="137160"/>
          <a:lstStyle/>
          <a:p>
            <a:pPr algn="ctr"/>
            <a:r>
              <a:rPr lang="en-US" dirty="0" smtClean="0"/>
              <a:t>HPC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77600" y="6539018"/>
            <a:ext cx="914400" cy="288593"/>
          </a:xfrm>
        </p:spPr>
        <p:txBody>
          <a:bodyPr tIns="91440"/>
          <a:lstStyle/>
          <a:p>
            <a:fld id="{9C1BBE50-AC4E-4E27-8193-601C5ABE08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4223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4/4/2016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 smtClean="0"/>
              <a:t>HPC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BBE50-AC4E-4E27-8193-601C5ABE087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5952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4/4/2016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 smtClean="0"/>
              <a:t>HPC 2016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BBE50-AC4E-4E27-8193-601C5ABE0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948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4/4/2016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 smtClean="0"/>
              <a:t>HPC 2016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BBE50-AC4E-4E27-8193-601C5ABE0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884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4/4/2016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HPC 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BBE50-AC4E-4E27-8193-601C5ABE0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400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4/4/2016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 smtClean="0"/>
              <a:t>HPC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BBE50-AC4E-4E27-8193-601C5ABE0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719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4/4/2016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 smtClean="0"/>
              <a:t>HPC 2016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BBE50-AC4E-4E27-8193-601C5ABE0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809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4/4/2016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 smtClean="0"/>
              <a:t>HPC 2016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BBE50-AC4E-4E27-8193-601C5ABE0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723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5911788" y="577789"/>
            <a:ext cx="368425" cy="1219200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529493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smtClean="0"/>
              <a:t>4/4/2016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17492" y="6497514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HPC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77600" y="6560900"/>
            <a:ext cx="914400" cy="288593"/>
          </a:xfrm>
          <a:prstGeom prst="rect">
            <a:avLst/>
          </a:prstGeom>
        </p:spPr>
        <p:txBody>
          <a:bodyPr vert="horz" lIns="45720" tIns="91440" rIns="45720" bIns="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C1BBE50-AC4E-4E27-8193-601C5ABE0879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2" descr="Supercomputing-Background-1.pn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89638"/>
            <a:ext cx="9144000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 userDrawn="1"/>
        </p:nvSpPr>
        <p:spPr>
          <a:xfrm>
            <a:off x="8496300" y="6115049"/>
            <a:ext cx="3695700" cy="485775"/>
          </a:xfrm>
          <a:prstGeom prst="rect">
            <a:avLst/>
          </a:prstGeom>
          <a:solidFill>
            <a:srgbClr val="3B91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0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464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DSC-SPIDA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scs.org/springsim/" TargetMode="External"/><Relationship Id="rId5" Type="http://schemas.openxmlformats.org/officeDocument/2006/relationships/hyperlink" Target="http://www.iue.tuwien.ac.at/hpc2016/" TargetMode="External"/><Relationship Id="rId4" Type="http://schemas.openxmlformats.org/officeDocument/2006/relationships/hyperlink" Target="http://saliya.org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OpenHFT/Java-Lang" TargetMode="External"/><Relationship Id="rId2" Type="http://schemas.openxmlformats.org/officeDocument/2006/relationships/hyperlink" Target="https://github.com/OpenHF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esaliya/JavaThreads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ithub.com/esaliya/CppStack/tree/master/omp2/letomppar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gle.com/webhp?sourceid=chrome-instant&amp;ion=1&amp;espv=2&amp;ie=UTF-8#q=java%20faster%20than%20c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DSC-SPIDA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pidal-gw.dsc.soic.indiana.edu/resultsets/991946447" TargetMode="External"/><Relationship Id="rId7" Type="http://schemas.openxmlformats.org/officeDocument/2006/relationships/image" Target="../media/image5.png"/><Relationship Id="rId2" Type="http://schemas.openxmlformats.org/officeDocument/2006/relationships/hyperlink" Target="https://spidal-gw.dsc.soic.indiana.ed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s://spidal-gw.dsc.soic.indiana.edu/resultsets/795366853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spidal-gw.dsc.soic.indiana.edu/public/timeseriesview/825496517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0774" y="1406652"/>
            <a:ext cx="8872123" cy="2091824"/>
          </a:xfrm>
        </p:spPr>
        <p:txBody>
          <a:bodyPr/>
          <a:lstStyle/>
          <a:p>
            <a:pPr algn="r">
              <a:spcBef>
                <a:spcPts val="0"/>
              </a:spcBef>
            </a:pPr>
            <a:r>
              <a:rPr lang="en-US" dirty="0" smtClean="0"/>
              <a:t>SPIDAL Java</a:t>
            </a:r>
            <a:br>
              <a:rPr lang="en-US" dirty="0" smtClean="0"/>
            </a:br>
            <a:r>
              <a:rPr lang="en-US" sz="2400" dirty="0" smtClean="0"/>
              <a:t>High Performance Data Analytics with Java on Large Multicore HPC Clusters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44577" y="5311021"/>
            <a:ext cx="9418320" cy="1348740"/>
          </a:xfrm>
        </p:spPr>
        <p:txBody>
          <a:bodyPr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chemeClr val="tx1"/>
                </a:solidFill>
              </a:rPr>
              <a:t>sekanaya@indiana.edu</a:t>
            </a:r>
          </a:p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tx1"/>
                </a:solidFill>
                <a:hlinkClick r:id="rId3"/>
              </a:rPr>
              <a:t>https://github.com/DSC-SPIDAL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smtClean="0">
                <a:solidFill>
                  <a:schemeClr val="tx1"/>
                </a:solidFill>
              </a:rPr>
              <a:t>| </a:t>
            </a:r>
            <a:r>
              <a:rPr lang="en-US" sz="1800" dirty="0" smtClean="0">
                <a:solidFill>
                  <a:schemeClr val="tx1"/>
                </a:solidFill>
                <a:hlinkClick r:id="rId4"/>
              </a:rPr>
              <a:t>http://saliya.org</a:t>
            </a:r>
            <a:endParaRPr lang="en-US" sz="1800" dirty="0" smtClean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14700" y="112621"/>
            <a:ext cx="794819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solidFill>
                  <a:srgbClr val="FFFFFF"/>
                </a:solidFill>
              </a:rPr>
              <a:t>24</a:t>
            </a:r>
            <a:r>
              <a:rPr lang="en-US" sz="1400" baseline="30000" dirty="0">
                <a:solidFill>
                  <a:srgbClr val="FFFFFF"/>
                </a:solidFill>
              </a:rPr>
              <a:t>th</a:t>
            </a:r>
            <a:r>
              <a:rPr lang="en-US" sz="1400" dirty="0">
                <a:solidFill>
                  <a:srgbClr val="FFFFFF"/>
                </a:solidFill>
              </a:rPr>
              <a:t> High Performance Computing Symposium (</a:t>
            </a:r>
            <a:r>
              <a:rPr lang="en-US" sz="1400" dirty="0">
                <a:solidFill>
                  <a:srgbClr val="FFFFFF"/>
                </a:solidFill>
                <a:hlinkClick r:id="rId5"/>
              </a:rPr>
              <a:t>HPC 2016</a:t>
            </a:r>
            <a:r>
              <a:rPr lang="en-US" sz="1400" dirty="0" smtClean="0">
                <a:solidFill>
                  <a:srgbClr val="FFFFFF"/>
                </a:solidFill>
              </a:rPr>
              <a:t>)</a:t>
            </a:r>
          </a:p>
          <a:p>
            <a:pPr algn="r"/>
            <a:r>
              <a:rPr lang="en-US" sz="1400" dirty="0"/>
              <a:t>April 3-6, </a:t>
            </a:r>
            <a:r>
              <a:rPr lang="en-US" sz="1400" dirty="0" smtClean="0"/>
              <a:t>2016, Pasadena</a:t>
            </a:r>
            <a:r>
              <a:rPr lang="en-US" sz="1400" dirty="0"/>
              <a:t>, CA, </a:t>
            </a:r>
            <a:r>
              <a:rPr lang="en-US" sz="1400" dirty="0" smtClean="0"/>
              <a:t>USA</a:t>
            </a:r>
          </a:p>
          <a:p>
            <a:pPr algn="r"/>
            <a:r>
              <a:rPr lang="en-US" sz="1400" dirty="0" smtClean="0"/>
              <a:t>as part </a:t>
            </a:r>
            <a:r>
              <a:rPr lang="en-US" sz="1400" dirty="0"/>
              <a:t>of the SCS Spring Simulation Multi-Conference (</a:t>
            </a:r>
            <a:r>
              <a:rPr lang="en-US" sz="1400" dirty="0">
                <a:hlinkClick r:id="rId6"/>
              </a:rPr>
              <a:t>SpringSim'16</a:t>
            </a:r>
            <a:r>
              <a:rPr lang="en-US" sz="1400" dirty="0"/>
              <a:t>)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01723" y="4941689"/>
            <a:ext cx="68611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chemeClr val="tx1"/>
                </a:solidFill>
              </a:rPr>
              <a:t>Saliya Ekanayake </a:t>
            </a:r>
            <a:r>
              <a:rPr lang="en-US" dirty="0" smtClean="0">
                <a:solidFill>
                  <a:schemeClr val="tx1"/>
                </a:solidFill>
              </a:rPr>
              <a:t>| </a:t>
            </a:r>
            <a:r>
              <a:rPr lang="en-US" dirty="0" err="1" smtClean="0">
                <a:solidFill>
                  <a:schemeClr val="tx1"/>
                </a:solidFill>
              </a:rPr>
              <a:t>Supun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Kamburugamuve</a:t>
            </a:r>
            <a:r>
              <a:rPr lang="en-US" dirty="0" smtClean="0">
                <a:solidFill>
                  <a:schemeClr val="tx1"/>
                </a:solidFill>
              </a:rPr>
              <a:t> | Geoffrey Fox</a:t>
            </a:r>
          </a:p>
        </p:txBody>
      </p:sp>
    </p:spTree>
    <p:extLst>
      <p:ext uri="{BB962C8B-B14F-4D97-AF65-F5344CB8AC3E}">
        <p14:creationId xmlns:p14="http://schemas.microsoft.com/office/powerpoint/2010/main" val="4126168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Intra-node Communication [3/3]</a:t>
            </a:r>
          </a:p>
          <a:p>
            <a:pPr lvl="1"/>
            <a:r>
              <a:rPr lang="en-US" dirty="0" smtClean="0"/>
              <a:t>Heterogeneity support</a:t>
            </a:r>
          </a:p>
          <a:p>
            <a:pPr lvl="2"/>
            <a:r>
              <a:rPr lang="en-US" dirty="0" smtClean="0"/>
              <a:t>Nodes with 24 and 36 cores</a:t>
            </a:r>
          </a:p>
          <a:p>
            <a:pPr lvl="2"/>
            <a:r>
              <a:rPr lang="en-US" dirty="0" smtClean="0"/>
              <a:t>Automatically detects configuration and allocates memory maps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smtClean="0"/>
              <a:t>Implementation</a:t>
            </a:r>
          </a:p>
          <a:p>
            <a:pPr lvl="2"/>
            <a:r>
              <a:rPr lang="en-US" dirty="0" smtClean="0"/>
              <a:t>Custom shared memory implementation using </a:t>
            </a:r>
            <a:r>
              <a:rPr lang="en-US" dirty="0" err="1" smtClean="0">
                <a:hlinkClick r:id="rId2"/>
              </a:rPr>
              <a:t>OpenHFT</a:t>
            </a:r>
            <a:r>
              <a:rPr lang="en-US" dirty="0" err="1" smtClean="0"/>
              <a:t>’s</a:t>
            </a:r>
            <a:r>
              <a:rPr lang="en-US" dirty="0" smtClean="0"/>
              <a:t> </a:t>
            </a:r>
            <a:r>
              <a:rPr lang="en-US" dirty="0" smtClean="0">
                <a:hlinkClick r:id="rId3"/>
              </a:rPr>
              <a:t>Bytes</a:t>
            </a:r>
            <a:r>
              <a:rPr lang="en-US" dirty="0" smtClean="0"/>
              <a:t> API</a:t>
            </a:r>
          </a:p>
          <a:p>
            <a:pPr lvl="2"/>
            <a:r>
              <a:rPr lang="en-US" dirty="0" smtClean="0"/>
              <a:t>Supports collective calls necessary within SPIDAL Java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smtClean="0"/>
              <a:t>4/4/2016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HPC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0000" lnSpcReduction="20000"/>
          </a:bodyPr>
          <a:lstStyle/>
          <a:p>
            <a:fld id="{9C1BBE50-AC4E-4E27-8193-601C5ABE0879}" type="slidenum">
              <a:rPr lang="en-US" smtClean="0"/>
              <a:t>10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99" y="2620949"/>
            <a:ext cx="5788848" cy="160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22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Exploiting Fat Nodes [1/2]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Large #Cores per Node</a:t>
            </a:r>
            <a:endParaRPr lang="en-US" dirty="0" smtClean="0"/>
          </a:p>
          <a:p>
            <a:pPr lvl="1"/>
            <a:r>
              <a:rPr lang="en-US" dirty="0" smtClean="0"/>
              <a:t>E.g. 1 Node in Juliet HPC cluster</a:t>
            </a:r>
          </a:p>
          <a:p>
            <a:pPr lvl="2"/>
            <a:r>
              <a:rPr lang="en-US" dirty="0" smtClean="0"/>
              <a:t>2 Sockets</a:t>
            </a:r>
          </a:p>
          <a:p>
            <a:pPr lvl="2"/>
            <a:r>
              <a:rPr lang="en-US" dirty="0" smtClean="0"/>
              <a:t>12 Cores each</a:t>
            </a:r>
          </a:p>
          <a:p>
            <a:pPr lvl="2"/>
            <a:r>
              <a:rPr lang="en-US" dirty="0" smtClean="0"/>
              <a:t>2 Hardware threads per core</a:t>
            </a:r>
          </a:p>
          <a:p>
            <a:pPr lvl="2"/>
            <a:r>
              <a:rPr lang="en-US" dirty="0" smtClean="0"/>
              <a:t>L1 and L2 per core</a:t>
            </a:r>
          </a:p>
          <a:p>
            <a:pPr lvl="2"/>
            <a:r>
              <a:rPr lang="en-US" dirty="0" smtClean="0"/>
              <a:t>L3 shared per socket	</a:t>
            </a:r>
          </a:p>
          <a:p>
            <a:pPr lvl="1"/>
            <a:r>
              <a:rPr lang="en-US" dirty="0" smtClean="0"/>
              <a:t>Two approaches</a:t>
            </a:r>
          </a:p>
          <a:p>
            <a:pPr lvl="2"/>
            <a:r>
              <a:rPr lang="en-US" dirty="0" smtClean="0"/>
              <a:t>All processes </a:t>
            </a:r>
            <a:r>
              <a:rPr lang="en-US" dirty="0" smtClean="0">
                <a:sym typeface="Wingdings" panose="05000000000000000000" pitchFamily="2" charset="2"/>
              </a:rPr>
              <a:t> 1 proc per core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1 Process multiple threads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Which is better?</a:t>
            </a:r>
            <a:endParaRPr lang="en-US" dirty="0" smtClean="0"/>
          </a:p>
          <a:p>
            <a:pPr marL="548640" lvl="2" indent="0">
              <a:buNone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smtClean="0"/>
              <a:t>4/4/2016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HPC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0000" lnSpcReduction="20000"/>
          </a:bodyPr>
          <a:lstStyle/>
          <a:p>
            <a:fld id="{9C1BBE50-AC4E-4E27-8193-601C5ABE0879}" type="slidenum">
              <a:rPr lang="en-US" smtClean="0"/>
              <a:t>11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459" y="1883645"/>
            <a:ext cx="7346332" cy="471374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255443" y="3871183"/>
            <a:ext cx="1191352" cy="369332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Socket 0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681924" y="5194570"/>
            <a:ext cx="1191352" cy="369332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Socket 1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5283707" y="3122579"/>
            <a:ext cx="552889" cy="727726"/>
          </a:xfrm>
          <a:prstGeom prst="ellipse">
            <a:avLst/>
          </a:prstGeom>
          <a:noFill/>
          <a:ln w="1905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>
            <a:stCxn id="15" idx="1"/>
            <a:endCxn id="12" idx="4"/>
          </p:cNvCxnSpPr>
          <p:nvPr/>
        </p:nvCxnSpPr>
        <p:spPr>
          <a:xfrm flipH="1" flipV="1">
            <a:off x="5560152" y="3850305"/>
            <a:ext cx="318946" cy="205544"/>
          </a:xfrm>
          <a:prstGeom prst="straightConnector1">
            <a:avLst/>
          </a:prstGeom>
          <a:ln w="190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879098" y="3871183"/>
            <a:ext cx="1885453" cy="369332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1 Core – 2 HTs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08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473" y="1021404"/>
            <a:ext cx="11492051" cy="4895434"/>
          </a:xfrm>
        </p:spPr>
        <p:txBody>
          <a:bodyPr/>
          <a:lstStyle/>
          <a:p>
            <a:r>
              <a:rPr lang="en-US" dirty="0" smtClean="0"/>
              <a:t>Exploiting Fat Nodes [2/2]</a:t>
            </a:r>
          </a:p>
          <a:p>
            <a:pPr lvl="1"/>
            <a:r>
              <a:rPr lang="en-US" dirty="0" smtClean="0"/>
              <a:t>Suggested thread model in literature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 fork-join regions within a process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smtClean="0"/>
              <a:t>4/4/2016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HPC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0000" lnSpcReduction="20000"/>
          </a:bodyPr>
          <a:lstStyle/>
          <a:p>
            <a:fld id="{9C1BBE50-AC4E-4E27-8193-601C5ABE0879}" type="slidenum">
              <a:rPr lang="en-US" smtClean="0"/>
              <a:t>12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51" y="2428365"/>
            <a:ext cx="7256508" cy="311727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477048" y="2167161"/>
            <a:ext cx="830356" cy="2989377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Curved Connector 10"/>
          <p:cNvCxnSpPr/>
          <p:nvPr/>
        </p:nvCxnSpPr>
        <p:spPr>
          <a:xfrm flipH="1" flipV="1">
            <a:off x="5150652" y="2161891"/>
            <a:ext cx="3413" cy="2989377"/>
          </a:xfrm>
          <a:prstGeom prst="curvedConnector3">
            <a:avLst>
              <a:gd name="adj1" fmla="val -69971902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5326710" y="5045568"/>
            <a:ext cx="425750" cy="298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326710" y="2046565"/>
            <a:ext cx="422337" cy="3172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986669" y="1948268"/>
            <a:ext cx="11011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alibri" panose="020F0502020204030204" pitchFamily="34" charset="0"/>
              </a:rPr>
              <a:t>Iterations</a:t>
            </a:r>
            <a:endParaRPr lang="en-US" b="1" dirty="0">
              <a:latin typeface="Calibri" panose="020F050202020403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675123" y="1757787"/>
            <a:ext cx="4383023" cy="4231928"/>
          </a:xfrm>
          <a:prstGeom prst="rect">
            <a:avLst/>
          </a:prstGeom>
          <a:noFill/>
          <a:ln w="28575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n-US" dirty="0" smtClean="0">
                <a:solidFill>
                  <a:srgbClr val="0070C0"/>
                </a:solidFill>
              </a:rPr>
              <a:t>Thread creation and scheduling overhead accumulates over iterations and significant (~5%)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True for Java threads as well as </a:t>
            </a:r>
            <a:r>
              <a:rPr lang="en-US" dirty="0" err="1" smtClean="0">
                <a:solidFill>
                  <a:srgbClr val="0070C0"/>
                </a:solidFill>
              </a:rPr>
              <a:t>OpenMP</a:t>
            </a:r>
            <a:r>
              <a:rPr lang="en-US" dirty="0" smtClean="0">
                <a:solidFill>
                  <a:srgbClr val="0070C0"/>
                </a:solidFill>
              </a:rPr>
              <a:t> in C/C++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sz="1400" dirty="0">
                <a:solidFill>
                  <a:srgbClr val="0070C0"/>
                </a:solidFill>
              </a:rPr>
              <a:t>(see </a:t>
            </a:r>
            <a:r>
              <a:rPr lang="en-US" sz="1400" dirty="0">
                <a:solidFill>
                  <a:srgbClr val="0070C0"/>
                </a:solidFill>
                <a:hlinkClick r:id="rId3"/>
              </a:rPr>
              <a:t>https://</a:t>
            </a:r>
            <a:r>
              <a:rPr lang="en-US" sz="1400" dirty="0" smtClean="0">
                <a:solidFill>
                  <a:srgbClr val="0070C0"/>
                </a:solidFill>
                <a:hlinkClick r:id="rId3"/>
              </a:rPr>
              <a:t>github.com/esaliya/JavaThreads</a:t>
            </a:r>
            <a:r>
              <a:rPr lang="en-US" sz="1400" dirty="0">
                <a:solidFill>
                  <a:srgbClr val="0070C0"/>
                </a:solidFill>
              </a:rPr>
              <a:t> </a:t>
            </a:r>
            <a:r>
              <a:rPr lang="en-US" sz="1400" dirty="0" smtClean="0">
                <a:solidFill>
                  <a:srgbClr val="0070C0"/>
                </a:solidFill>
              </a:rPr>
              <a:t>and </a:t>
            </a:r>
            <a:r>
              <a:rPr lang="en-US" sz="1400" dirty="0" smtClean="0">
                <a:solidFill>
                  <a:srgbClr val="0070C0"/>
                </a:solidFill>
                <a:hlinkClick r:id="rId4"/>
              </a:rPr>
              <a:t>https</a:t>
            </a:r>
            <a:r>
              <a:rPr lang="en-US" sz="1400" dirty="0">
                <a:solidFill>
                  <a:srgbClr val="0070C0"/>
                </a:solidFill>
                <a:hlinkClick r:id="rId4"/>
              </a:rPr>
              <a:t>://</a:t>
            </a:r>
            <a:r>
              <a:rPr lang="en-US" sz="1400" dirty="0" smtClean="0">
                <a:solidFill>
                  <a:srgbClr val="0070C0"/>
                </a:solidFill>
                <a:hlinkClick r:id="rId4"/>
              </a:rPr>
              <a:t>github.com/esaliya/CppStack/tree/master/omp2/letomppar</a:t>
            </a:r>
            <a:r>
              <a:rPr lang="en-US" sz="1400" dirty="0" smtClean="0">
                <a:solidFill>
                  <a:srgbClr val="0070C0"/>
                </a:solidFill>
              </a:rPr>
              <a:t>)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n-US" dirty="0" smtClean="0">
                <a:solidFill>
                  <a:srgbClr val="0070C0"/>
                </a:solidFill>
              </a:rPr>
              <a:t>Long running threads do better than this model, still have non-negligible overhead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n-US" dirty="0" smtClean="0">
                <a:solidFill>
                  <a:srgbClr val="7030A0"/>
                </a:solidFill>
              </a:rPr>
              <a:t>Solution is to use processes with shared memory communications as in SPIDAL Java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477048" y="2066037"/>
            <a:ext cx="897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Calibri" panose="020F0502020204030204" pitchFamily="34" charset="0"/>
              </a:rPr>
              <a:t>process</a:t>
            </a:r>
            <a:endParaRPr lang="en-US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90850" y="3822970"/>
            <a:ext cx="2319063" cy="680936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0" y="3471913"/>
            <a:ext cx="1900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Calibri" panose="020F0502020204030204" pitchFamily="34" charset="0"/>
              </a:rPr>
              <a:t>Prev. Optimization</a:t>
            </a:r>
            <a:endParaRPr lang="en-US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74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473" y="1078908"/>
            <a:ext cx="7049481" cy="4837798"/>
          </a:xfrm>
        </p:spPr>
        <p:txBody>
          <a:bodyPr/>
          <a:lstStyle/>
          <a:p>
            <a:r>
              <a:rPr lang="en-US" dirty="0" smtClean="0"/>
              <a:t>Garbage Collection</a:t>
            </a:r>
          </a:p>
          <a:p>
            <a:pPr lvl="1"/>
            <a:r>
              <a:rPr lang="en-US" dirty="0"/>
              <a:t>“Stop the w</a:t>
            </a:r>
            <a:r>
              <a:rPr lang="en-US" dirty="0" smtClean="0"/>
              <a:t>orld</a:t>
            </a:r>
            <a:r>
              <a:rPr lang="en-US" dirty="0"/>
              <a:t>” e</a:t>
            </a:r>
            <a:r>
              <a:rPr lang="en-US" dirty="0" smtClean="0"/>
              <a:t>vents are expensive</a:t>
            </a:r>
          </a:p>
          <a:p>
            <a:pPr lvl="2"/>
            <a:r>
              <a:rPr lang="en-US" dirty="0"/>
              <a:t>Especially, for parallel processes with collective communications</a:t>
            </a:r>
          </a:p>
          <a:p>
            <a:pPr lvl="2"/>
            <a:r>
              <a:rPr lang="en-US" dirty="0" smtClean="0"/>
              <a:t>Typical OOP </a:t>
            </a:r>
            <a:r>
              <a:rPr lang="en-US" dirty="0" smtClean="0">
                <a:sym typeface="Wingdings" panose="05000000000000000000" pitchFamily="2" charset="2"/>
              </a:rPr>
              <a:t> allocate – use – forget 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Original SPIDAL code produced frequent garbage of small arrays</a:t>
            </a:r>
            <a:endParaRPr lang="en-US" dirty="0"/>
          </a:p>
          <a:p>
            <a:pPr lvl="1"/>
            <a:r>
              <a:rPr lang="en-US" dirty="0" smtClean="0"/>
              <a:t>Solution: Zero-GC using</a:t>
            </a:r>
            <a:endParaRPr lang="en-US" dirty="0"/>
          </a:p>
          <a:p>
            <a:pPr lvl="2"/>
            <a:r>
              <a:rPr lang="en-US" dirty="0"/>
              <a:t>Static allocation and </a:t>
            </a:r>
            <a:r>
              <a:rPr lang="en-US" dirty="0" smtClean="0"/>
              <a:t>reuse</a:t>
            </a:r>
            <a:endParaRPr lang="en-US" dirty="0"/>
          </a:p>
          <a:p>
            <a:pPr lvl="2"/>
            <a:r>
              <a:rPr lang="en-US" dirty="0"/>
              <a:t>Off-heap static </a:t>
            </a:r>
            <a:r>
              <a:rPr lang="en-US" dirty="0" smtClean="0"/>
              <a:t>buffers (more on next slide)</a:t>
            </a:r>
          </a:p>
          <a:p>
            <a:pPr lvl="1"/>
            <a:r>
              <a:rPr lang="en-US" dirty="0" smtClean="0"/>
              <a:t>Advantage</a:t>
            </a:r>
          </a:p>
          <a:p>
            <a:pPr lvl="2"/>
            <a:r>
              <a:rPr lang="en-US" dirty="0" smtClean="0"/>
              <a:t>No GC – obvious </a:t>
            </a:r>
          </a:p>
          <a:p>
            <a:pPr lvl="2"/>
            <a:r>
              <a:rPr lang="en-US" dirty="0" smtClean="0"/>
              <a:t>Scale to larger problem sizes</a:t>
            </a:r>
          </a:p>
          <a:p>
            <a:pPr lvl="3"/>
            <a:r>
              <a:rPr lang="en-US" dirty="0" smtClean="0"/>
              <a:t>E.g. Original SPIDAL code required 5GB (x 24 = 120 GB per node) heap per process to handle 200K MDS. Optimized code use &lt; 1GB heap to finish </a:t>
            </a:r>
            <a:r>
              <a:rPr lang="en-US" b="1" u="sng" dirty="0" smtClean="0">
                <a:solidFill>
                  <a:srgbClr val="0070C0"/>
                </a:solidFill>
              </a:rPr>
              <a:t>within the same timing</a:t>
            </a:r>
            <a:r>
              <a:rPr lang="en-US" dirty="0" smtClean="0">
                <a:solidFill>
                  <a:srgbClr val="0070C0"/>
                </a:solidFill>
              </a:rPr>
              <a:t>.</a:t>
            </a:r>
          </a:p>
          <a:p>
            <a:pPr lvl="4"/>
            <a:r>
              <a:rPr lang="en-US" dirty="0" smtClean="0"/>
              <a:t>Note. Physical memory is 128GB, so with optimized SPIDAL can now do 1 million point MDS within hardware limits.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smtClean="0"/>
              <a:t>4/4/2016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HPC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0000" lnSpcReduction="20000"/>
          </a:bodyPr>
          <a:lstStyle/>
          <a:p>
            <a:fld id="{9C1BBE50-AC4E-4E27-8193-601C5ABE0879}" type="slidenum">
              <a:rPr lang="en-US" smtClean="0"/>
              <a:t>13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3778" y="166473"/>
            <a:ext cx="4702878" cy="304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3778" y="3501802"/>
            <a:ext cx="4702878" cy="3048000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10836203" y="1511673"/>
            <a:ext cx="1237129" cy="151503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9021409" y="166473"/>
            <a:ext cx="2985247" cy="32879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>
            <a:stCxn id="13" idx="1"/>
          </p:cNvCxnSpPr>
          <p:nvPr/>
        </p:nvCxnSpPr>
        <p:spPr>
          <a:xfrm>
            <a:off x="9021409" y="330868"/>
            <a:ext cx="0" cy="2973746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564086" y="160658"/>
            <a:ext cx="157778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Heap size per process reaches –</a:t>
            </a:r>
            <a:r>
              <a:rPr lang="en-US" sz="1400" dirty="0" err="1" smtClean="0"/>
              <a:t>Xmx</a:t>
            </a:r>
            <a:r>
              <a:rPr lang="en-US" sz="1400" dirty="0" smtClean="0"/>
              <a:t> (2.5GB) early in the computation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9600192" y="1885701"/>
            <a:ext cx="15777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Frequent GC</a:t>
            </a:r>
            <a:endParaRPr lang="en-US" sz="1400" dirty="0"/>
          </a:p>
        </p:txBody>
      </p:sp>
      <p:sp>
        <p:nvSpPr>
          <p:cNvPr id="20" name="Rounded Rectangle 19"/>
          <p:cNvSpPr/>
          <p:nvPr/>
        </p:nvSpPr>
        <p:spPr>
          <a:xfrm>
            <a:off x="11711939" y="3486720"/>
            <a:ext cx="308723" cy="32879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0047309" y="3483197"/>
            <a:ext cx="15777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Heap size per process is well below (~1.1GB) of –</a:t>
            </a:r>
            <a:r>
              <a:rPr lang="en-US" sz="1400" dirty="0" err="1" smtClean="0"/>
              <a:t>Xmx</a:t>
            </a:r>
            <a:r>
              <a:rPr lang="en-US" sz="1400" dirty="0" smtClean="0"/>
              <a:t> (2.5GB)</a:t>
            </a:r>
            <a:endParaRPr lang="en-US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8725711" y="4774114"/>
            <a:ext cx="2295727" cy="523220"/>
          </a:xfrm>
          <a:prstGeom prst="rect">
            <a:avLst/>
          </a:prstGeom>
          <a:noFill/>
          <a:ln w="1905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Virtually no GC activity after optimizing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43419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Challenges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smtClean="0"/>
              <a:t>4/4/2016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HPC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0000" lnSpcReduction="20000"/>
          </a:bodyPr>
          <a:lstStyle/>
          <a:p>
            <a:fld id="{9C1BBE50-AC4E-4E27-8193-601C5ABE0879}" type="slidenum">
              <a:rPr lang="en-US" smtClean="0"/>
              <a:t>14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28473" y="1135607"/>
            <a:ext cx="11492051" cy="4716687"/>
          </a:xfrm>
        </p:spPr>
        <p:txBody>
          <a:bodyPr/>
          <a:lstStyle/>
          <a:p>
            <a:pPr marL="285750" indent="-285750"/>
            <a:r>
              <a:rPr lang="en-US" dirty="0" smtClean="0"/>
              <a:t>I/O with Heap Allocated Objects</a:t>
            </a:r>
          </a:p>
          <a:p>
            <a:pPr marL="560070" lvl="1" indent="-285750"/>
            <a:r>
              <a:rPr lang="en-US" dirty="0" smtClean="0"/>
              <a:t>Java-to-native I/O creates </a:t>
            </a:r>
            <a:r>
              <a:rPr lang="en-US" dirty="0"/>
              <a:t>c</a:t>
            </a:r>
            <a:r>
              <a:rPr lang="en-US" dirty="0" smtClean="0"/>
              <a:t>opies of </a:t>
            </a:r>
            <a:r>
              <a:rPr lang="en-US" dirty="0"/>
              <a:t>o</a:t>
            </a:r>
            <a:r>
              <a:rPr lang="en-US" dirty="0" smtClean="0"/>
              <a:t>bjects in heap</a:t>
            </a:r>
          </a:p>
          <a:p>
            <a:pPr marL="834390" lvl="2" indent="-285750"/>
            <a:r>
              <a:rPr lang="en-US" dirty="0" smtClean="0"/>
              <a:t>Otherwise can’t guarantee object’s memory location due to GC</a:t>
            </a:r>
          </a:p>
          <a:p>
            <a:pPr marL="834390" lvl="2" indent="-285750"/>
            <a:r>
              <a:rPr lang="en-US" dirty="0" smtClean="0"/>
              <a:t>Too expensive</a:t>
            </a:r>
          </a:p>
          <a:p>
            <a:pPr marL="560070" lvl="1" indent="-285750"/>
            <a:r>
              <a:rPr lang="en-US" dirty="0" smtClean="0"/>
              <a:t>Solution: Off-heap buffers (memory maps)</a:t>
            </a:r>
          </a:p>
          <a:p>
            <a:pPr marL="834390" lvl="2" indent="-285750"/>
            <a:r>
              <a:rPr lang="en-US" dirty="0" smtClean="0"/>
              <a:t>Initial data loading </a:t>
            </a:r>
            <a:r>
              <a:rPr lang="en-US" dirty="0" smtClean="0">
                <a:sym typeface="Wingdings" panose="05000000000000000000" pitchFamily="2" charset="2"/>
              </a:rPr>
              <a:t> significantly faster than Java stream API calls</a:t>
            </a:r>
            <a:endParaRPr lang="en-US" dirty="0" smtClean="0"/>
          </a:p>
          <a:p>
            <a:pPr marL="834390" lvl="2" indent="-285750"/>
            <a:r>
              <a:rPr lang="en-US" dirty="0" smtClean="0"/>
              <a:t>Intra-node messaging </a:t>
            </a:r>
            <a:r>
              <a:rPr lang="en-US" dirty="0" smtClean="0">
                <a:sym typeface="Wingdings" panose="05000000000000000000" pitchFamily="2" charset="2"/>
              </a:rPr>
              <a:t> gives the best performance</a:t>
            </a:r>
            <a:endParaRPr lang="en-US" dirty="0" smtClean="0"/>
          </a:p>
          <a:p>
            <a:pPr marL="834390" lvl="2" indent="-285750"/>
            <a:r>
              <a:rPr lang="en-US" dirty="0" smtClean="0"/>
              <a:t>MPI inter-node communications</a:t>
            </a:r>
          </a:p>
          <a:p>
            <a:pPr marL="285750" indent="-285750"/>
            <a:r>
              <a:rPr lang="en-US" dirty="0" smtClean="0"/>
              <a:t>Cache </a:t>
            </a:r>
            <a:r>
              <a:rPr lang="en-US" dirty="0"/>
              <a:t>and Memory Access</a:t>
            </a:r>
          </a:p>
          <a:p>
            <a:pPr lvl="1"/>
            <a:r>
              <a:rPr lang="en-US" dirty="0" smtClean="0"/>
              <a:t>Nested data </a:t>
            </a:r>
            <a:r>
              <a:rPr lang="en-US" dirty="0"/>
              <a:t>s</a:t>
            </a:r>
            <a:r>
              <a:rPr lang="en-US" dirty="0" smtClean="0"/>
              <a:t>tructures are </a:t>
            </a:r>
            <a:r>
              <a:rPr lang="en-US" dirty="0"/>
              <a:t>n</a:t>
            </a:r>
            <a:r>
              <a:rPr lang="en-US" dirty="0" smtClean="0"/>
              <a:t>eat</a:t>
            </a:r>
            <a:r>
              <a:rPr lang="en-US" dirty="0"/>
              <a:t>, but </a:t>
            </a:r>
            <a:r>
              <a:rPr lang="en-US" dirty="0" smtClean="0"/>
              <a:t>expensive</a:t>
            </a:r>
          </a:p>
          <a:p>
            <a:pPr lvl="1"/>
            <a:r>
              <a:rPr lang="en-US" dirty="0" smtClean="0"/>
              <a:t>Solution: Contiguous </a:t>
            </a:r>
            <a:r>
              <a:rPr lang="en-US" dirty="0"/>
              <a:t>memory with 1D arrays over 2D structures</a:t>
            </a:r>
          </a:p>
          <a:p>
            <a:pPr lvl="2"/>
            <a:r>
              <a:rPr lang="en-US" dirty="0"/>
              <a:t>Indirect memory references are costly</a:t>
            </a:r>
          </a:p>
          <a:p>
            <a:pPr lvl="1"/>
            <a:r>
              <a:rPr lang="en-US" dirty="0" smtClean="0"/>
              <a:t>Also, adopted </a:t>
            </a:r>
            <a:r>
              <a:rPr lang="en-US" dirty="0"/>
              <a:t>from HPC</a:t>
            </a:r>
          </a:p>
          <a:p>
            <a:pPr lvl="2"/>
            <a:r>
              <a:rPr lang="en-US" dirty="0"/>
              <a:t>Blocked </a:t>
            </a:r>
            <a:r>
              <a:rPr lang="en-US" dirty="0" smtClean="0"/>
              <a:t>loops and loop </a:t>
            </a:r>
            <a:r>
              <a:rPr lang="en-US" dirty="0"/>
              <a:t>ordering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35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smtClean="0"/>
              <a:t>4/4/2016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HPC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0000" lnSpcReduction="20000"/>
          </a:bodyPr>
          <a:lstStyle/>
          <a:p>
            <a:fld id="{9C1BBE50-AC4E-4E27-8193-601C5ABE0879}" type="slidenum">
              <a:rPr lang="en-US" smtClean="0"/>
              <a:t>15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28473" y="1135607"/>
            <a:ext cx="11492051" cy="4716687"/>
          </a:xfrm>
        </p:spPr>
        <p:txBody>
          <a:bodyPr/>
          <a:lstStyle/>
          <a:p>
            <a:pPr marL="285750" indent="-285750"/>
            <a:r>
              <a:rPr lang="en-US" dirty="0" smtClean="0"/>
              <a:t>HPC Cluster</a:t>
            </a:r>
          </a:p>
          <a:p>
            <a:pPr marL="560070" lvl="1" indent="-285750"/>
            <a:r>
              <a:rPr lang="en-US" dirty="0" smtClean="0"/>
              <a:t>128 Intel Haswell nodes with 2.3GHz nominal frequency</a:t>
            </a:r>
          </a:p>
          <a:p>
            <a:pPr marL="834390" lvl="2" indent="-285750"/>
            <a:r>
              <a:rPr lang="en-US" dirty="0" smtClean="0"/>
              <a:t>96 nodes with 24 cores on 2 sockets (12 cores each)</a:t>
            </a:r>
          </a:p>
          <a:p>
            <a:pPr marL="834390" lvl="2" indent="-285750"/>
            <a:r>
              <a:rPr lang="en-US" dirty="0" smtClean="0"/>
              <a:t>32 nodes with 36 cores on 2 sockets (18 cores each)</a:t>
            </a:r>
          </a:p>
          <a:p>
            <a:pPr marL="560070" lvl="1" indent="-285750"/>
            <a:r>
              <a:rPr lang="en-US" dirty="0" smtClean="0"/>
              <a:t>128GB memory per node</a:t>
            </a:r>
          </a:p>
          <a:p>
            <a:pPr marL="560070" lvl="1" indent="-285750"/>
            <a:r>
              <a:rPr lang="en-US" dirty="0" smtClean="0"/>
              <a:t>40Gbps </a:t>
            </a:r>
            <a:r>
              <a:rPr lang="en-US" dirty="0" err="1" smtClean="0"/>
              <a:t>Infiniband</a:t>
            </a:r>
            <a:endParaRPr lang="en-US" dirty="0" smtClean="0"/>
          </a:p>
          <a:p>
            <a:pPr marL="285750" indent="-285750"/>
            <a:r>
              <a:rPr lang="en-US" dirty="0" smtClean="0"/>
              <a:t>Software</a:t>
            </a:r>
          </a:p>
          <a:p>
            <a:pPr marL="560070" lvl="1" indent="-285750"/>
            <a:r>
              <a:rPr lang="en-US" dirty="0" smtClean="0"/>
              <a:t>Java 1.8</a:t>
            </a:r>
          </a:p>
          <a:p>
            <a:pPr marL="560070" lvl="1" indent="-285750"/>
            <a:r>
              <a:rPr lang="en-US" dirty="0" err="1" smtClean="0"/>
              <a:t>OpenHFT</a:t>
            </a:r>
            <a:r>
              <a:rPr lang="en-US" dirty="0" smtClean="0"/>
              <a:t> </a:t>
            </a:r>
            <a:r>
              <a:rPr lang="en-US" dirty="0" err="1" smtClean="0"/>
              <a:t>JavaLang</a:t>
            </a:r>
            <a:r>
              <a:rPr lang="en-US" dirty="0" smtClean="0"/>
              <a:t> 6.7.2</a:t>
            </a:r>
          </a:p>
          <a:p>
            <a:pPr marL="560070" lvl="1" indent="-285750"/>
            <a:r>
              <a:rPr lang="en-US" dirty="0" smtClean="0"/>
              <a:t>Habanero Java 0.1.4</a:t>
            </a:r>
          </a:p>
          <a:p>
            <a:pPr marL="560070" lvl="1" indent="-285750"/>
            <a:r>
              <a:rPr lang="en-US" dirty="0" err="1" smtClean="0"/>
              <a:t>OpenMPI</a:t>
            </a:r>
            <a:r>
              <a:rPr lang="en-US" dirty="0" smtClean="0"/>
              <a:t> 1.10.1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507810" y="3570051"/>
                <a:ext cx="4640758" cy="1015663"/>
              </a:xfrm>
              <a:prstGeom prst="rect">
                <a:avLst/>
              </a:prstGeom>
              <a:noFill/>
              <a:ln w="28575">
                <a:solidFill>
                  <a:schemeClr val="accent3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0070C0"/>
                    </a:solidFill>
                  </a:rPr>
                  <a:t>Application: DA-MDS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 smtClean="0">
                    <a:solidFill>
                      <a:srgbClr val="0070C0"/>
                    </a:solidFill>
                  </a:rPr>
                  <a:t>Computations grow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p>
                            <m: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sz="2000" b="0" dirty="0" smtClean="0">
                  <a:solidFill>
                    <a:srgbClr val="0070C0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 smtClean="0">
                    <a:solidFill>
                      <a:srgbClr val="0070C0"/>
                    </a:solidFill>
                  </a:rPr>
                  <a:t>Communication </a:t>
                </a:r>
                <a:r>
                  <a:rPr lang="en-US" sz="2000" dirty="0" smtClean="0">
                    <a:solidFill>
                      <a:srgbClr val="7030A0"/>
                    </a:solidFill>
                  </a:rPr>
                  <a:t>global</a:t>
                </a:r>
                <a:r>
                  <a:rPr lang="en-US" sz="2000" dirty="0" smtClean="0">
                    <a:solidFill>
                      <a:srgbClr val="0070C0"/>
                    </a:solidFill>
                  </a:rPr>
                  <a:t> and is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7810" y="3570051"/>
                <a:ext cx="4640758" cy="1015663"/>
              </a:xfrm>
              <a:prstGeom prst="rect">
                <a:avLst/>
              </a:prstGeom>
              <a:blipFill rotWithShape="0">
                <a:blip r:embed="rId2"/>
                <a:stretch>
                  <a:fillRect l="-1175" t="-2339" b="-8187"/>
                </a:stretch>
              </a:blipFill>
              <a:ln w="28575"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98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408" y="3554640"/>
            <a:ext cx="4804738" cy="2942874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smtClean="0"/>
              <a:t>4/4/2016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HPC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0000" lnSpcReduction="20000"/>
          </a:bodyPr>
          <a:lstStyle/>
          <a:p>
            <a:fld id="{9C1BBE50-AC4E-4E27-8193-601C5ABE0879}" type="slidenum">
              <a:rPr lang="en-US" smtClean="0"/>
              <a:t>16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801" y="63767"/>
            <a:ext cx="4804738" cy="270590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801" y="3296630"/>
            <a:ext cx="4813765" cy="270590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8482" y="1232056"/>
            <a:ext cx="1167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100K</a:t>
            </a:r>
          </a:p>
          <a:p>
            <a:pPr algn="ctr"/>
            <a:r>
              <a:rPr lang="en-US" dirty="0" smtClean="0"/>
              <a:t>DA-MDS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8482" y="4626772"/>
            <a:ext cx="11673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200K</a:t>
            </a:r>
          </a:p>
          <a:p>
            <a:pPr algn="ctr"/>
            <a:r>
              <a:rPr lang="en-US" dirty="0" smtClean="0"/>
              <a:t>DA-MDS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068633" y="4933420"/>
            <a:ext cx="1186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400K</a:t>
            </a:r>
          </a:p>
          <a:p>
            <a:r>
              <a:rPr lang="en-US" dirty="0" smtClean="0"/>
              <a:t>DA-MDS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108192" y="93283"/>
            <a:ext cx="5759553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1152 Total Parallelism across 48 nodes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All combinations of 24 way parallelism per node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LHS is all processes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RHS is all internal threads and MPI across nodes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108192" y="1803570"/>
            <a:ext cx="5953328" cy="1277273"/>
          </a:xfrm>
          <a:prstGeom prst="rect">
            <a:avLst/>
          </a:prstGeom>
          <a:noFill/>
          <a:ln w="28575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n-US" dirty="0" smtClean="0">
                <a:solidFill>
                  <a:srgbClr val="0070C0"/>
                </a:solidFill>
              </a:rPr>
              <a:t>With SM communications in SPIDAL, processes outperform threads (blue line)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n-US" dirty="0" smtClean="0">
                <a:solidFill>
                  <a:srgbClr val="0070C0"/>
                </a:solidFill>
              </a:rPr>
              <a:t>Other optimizations further improves performance (green line)</a:t>
            </a:r>
          </a:p>
        </p:txBody>
      </p:sp>
    </p:spTree>
    <p:extLst>
      <p:ext uri="{BB962C8B-B14F-4D97-AF65-F5344CB8AC3E}">
        <p14:creationId xmlns:p14="http://schemas.microsoft.com/office/powerpoint/2010/main" val="53476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smtClean="0"/>
              <a:t>4/4/2016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HPC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0000" lnSpcReduction="20000"/>
          </a:bodyPr>
          <a:lstStyle/>
          <a:p>
            <a:fld id="{9C1BBE50-AC4E-4E27-8193-601C5ABE0879}" type="slidenum">
              <a:rPr lang="en-US" smtClean="0"/>
              <a:t>17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16" y="112738"/>
            <a:ext cx="4809744" cy="270238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16" y="3116978"/>
            <a:ext cx="4809744" cy="271000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145153" y="112738"/>
            <a:ext cx="5759553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Speedup for varying data sizes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All processes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LHS is 1 proc per node across 48 nodes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RHS is 24 procs per node across 128 nodes (ideal 64x speedup)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145153" y="1820898"/>
            <a:ext cx="4358770" cy="723275"/>
          </a:xfrm>
          <a:prstGeom prst="rect">
            <a:avLst/>
          </a:prstGeom>
          <a:noFill/>
          <a:ln w="28575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dirty="0" smtClean="0">
                <a:solidFill>
                  <a:srgbClr val="0070C0"/>
                </a:solidFill>
              </a:rPr>
              <a:t>Larger data sizes show better speedup</a:t>
            </a:r>
            <a:endParaRPr lang="en-US" dirty="0">
              <a:solidFill>
                <a:srgbClr val="0070C0"/>
              </a:solidFill>
            </a:endParaRPr>
          </a:p>
          <a:p>
            <a:pPr>
              <a:spcBef>
                <a:spcPts val="600"/>
              </a:spcBef>
            </a:pPr>
            <a:r>
              <a:rPr lang="en-US" dirty="0" smtClean="0">
                <a:solidFill>
                  <a:srgbClr val="0070C0"/>
                </a:solidFill>
              </a:rPr>
              <a:t>(400K – 45x, 200K – 40x, 100K – 38x)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145153" y="3116978"/>
            <a:ext cx="5759553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Speedup on 36 core nodes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All processes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LHS is 1 proc per node across 32 nodes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RHS is 36 procs per node across 32 nodes (ideal 36x speedup)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145153" y="4938050"/>
            <a:ext cx="4358770" cy="646331"/>
          </a:xfrm>
          <a:prstGeom prst="rect">
            <a:avLst/>
          </a:prstGeom>
          <a:noFill/>
          <a:ln w="28575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dirty="0" smtClean="0">
                <a:solidFill>
                  <a:srgbClr val="0070C0"/>
                </a:solidFill>
              </a:rPr>
              <a:t>Speedup plateaus around 23x after 24 way parallelism per node 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1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smtClean="0"/>
              <a:t>4/4/2016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HPC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0000" lnSpcReduction="20000"/>
          </a:bodyPr>
          <a:lstStyle/>
          <a:p>
            <a:fld id="{9C1BBE50-AC4E-4E27-8193-601C5ABE0879}" type="slidenum">
              <a:rPr lang="en-US" smtClean="0"/>
              <a:t>18</a:t>
            </a:fld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10" y="160564"/>
            <a:ext cx="5934909" cy="363106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4625" y="0"/>
            <a:ext cx="5667375" cy="287655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6400799" y="0"/>
            <a:ext cx="0" cy="5924145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61610" y="3832952"/>
            <a:ext cx="5934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dirty="0" smtClean="0"/>
              <a:t>The effect of different optimizations on speedup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24625" y="2963976"/>
            <a:ext cx="5283917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dirty="0" smtClean="0"/>
              <a:t>Java, is it worth it? – YES!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Also, with JIT some cases in MDS are better than C</a:t>
            </a:r>
          </a:p>
        </p:txBody>
      </p:sp>
    </p:spTree>
    <p:extLst>
      <p:ext uri="{BB962C8B-B14F-4D97-AF65-F5344CB8AC3E}">
        <p14:creationId xmlns:p14="http://schemas.microsoft.com/office/powerpoint/2010/main" val="13855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Up Arrow 26"/>
          <p:cNvSpPr/>
          <p:nvPr/>
        </p:nvSpPr>
        <p:spPr>
          <a:xfrm>
            <a:off x="8116874" y="2745875"/>
            <a:ext cx="672353" cy="1844054"/>
          </a:xfrm>
          <a:prstGeom prst="up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474" y="255874"/>
            <a:ext cx="11492050" cy="681805"/>
          </a:xfrm>
        </p:spPr>
        <p:txBody>
          <a:bodyPr>
            <a:noAutofit/>
          </a:bodyPr>
          <a:lstStyle/>
          <a:p>
            <a:r>
              <a:rPr lang="en-US" sz="3600" dirty="0" smtClean="0"/>
              <a:t>High Performance?</a:t>
            </a:r>
            <a:endParaRPr lang="en-US" sz="36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74" y="931304"/>
            <a:ext cx="7417032" cy="4537847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smtClean="0"/>
              <a:t>4/4/2016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HPC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0000" lnSpcReduction="20000"/>
          </a:bodyPr>
          <a:lstStyle/>
          <a:p>
            <a:fld id="{9C1BBE50-AC4E-4E27-8193-601C5ABE0879}" type="slidenum">
              <a:rPr lang="en-US" smtClean="0"/>
              <a:t>2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95082" y="5558117"/>
            <a:ext cx="1164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48 Nodes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734791" y="5558117"/>
            <a:ext cx="1292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128 Nodes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1272988" y="4697506"/>
            <a:ext cx="0" cy="860611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476564" y="5244353"/>
            <a:ext cx="0" cy="403412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844503" y="2376543"/>
            <a:ext cx="3623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40x Speedup with SPIDAL Java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844503" y="4328174"/>
            <a:ext cx="299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Typical Java with All MPI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844503" y="4000073"/>
            <a:ext cx="4031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Typical Java with Threads and MPI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7611035" y="4512840"/>
            <a:ext cx="287857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7611035" y="4184739"/>
            <a:ext cx="287857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7611035" y="2586324"/>
            <a:ext cx="287857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7611035" y="1429877"/>
            <a:ext cx="287857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844503" y="1245218"/>
            <a:ext cx="3219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64x Ideal (if life was so fair!)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8789227" y="3507868"/>
            <a:ext cx="3193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We’ll discuss today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633684" y="5558117"/>
            <a:ext cx="36852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Intel Haswell HPC  </a:t>
            </a:r>
            <a:r>
              <a:rPr lang="en-US" sz="1600" dirty="0" err="1" smtClean="0"/>
              <a:t>Clusterwith</a:t>
            </a:r>
            <a:r>
              <a:rPr lang="en-US" sz="1600" dirty="0" smtClean="0"/>
              <a:t> 40Gbps </a:t>
            </a:r>
            <a:r>
              <a:rPr lang="en-US" sz="1600" dirty="0" err="1" smtClean="0"/>
              <a:t>Infiniband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217873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7" grpId="0"/>
      <p:bldP spid="18" grpId="0"/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473" y="1135608"/>
            <a:ext cx="11492051" cy="4781230"/>
          </a:xfrm>
        </p:spPr>
        <p:txBody>
          <a:bodyPr/>
          <a:lstStyle/>
          <a:p>
            <a:r>
              <a:rPr lang="en-US" dirty="0" smtClean="0"/>
              <a:t>Big Data and HPC</a:t>
            </a:r>
          </a:p>
          <a:p>
            <a:pPr lvl="1"/>
            <a:r>
              <a:rPr lang="en-US" dirty="0" smtClean="0"/>
              <a:t>Big data + cloud is the norm, but not always</a:t>
            </a:r>
          </a:p>
          <a:p>
            <a:pPr lvl="1"/>
            <a:r>
              <a:rPr lang="en-US" dirty="0" smtClean="0"/>
              <a:t>Some applications demand significant computation and communication</a:t>
            </a:r>
          </a:p>
          <a:p>
            <a:pPr lvl="1"/>
            <a:r>
              <a:rPr lang="en-US" dirty="0" smtClean="0"/>
              <a:t>HPC clusters are ideal</a:t>
            </a:r>
          </a:p>
          <a:p>
            <a:pPr lvl="1"/>
            <a:r>
              <a:rPr lang="en-US" dirty="0" smtClean="0"/>
              <a:t>However, it’s not easy</a:t>
            </a:r>
          </a:p>
          <a:p>
            <a:r>
              <a:rPr lang="en-US" dirty="0" smtClean="0"/>
              <a:t>Java</a:t>
            </a:r>
          </a:p>
          <a:p>
            <a:pPr lvl="1"/>
            <a:r>
              <a:rPr lang="en-US" dirty="0" smtClean="0"/>
              <a:t>Unprecedented big data ecosystem </a:t>
            </a:r>
          </a:p>
          <a:p>
            <a:pPr lvl="2"/>
            <a:r>
              <a:rPr lang="en-US" dirty="0" smtClean="0"/>
              <a:t>Apache has over 300 big data systems, mostly written in Java</a:t>
            </a:r>
          </a:p>
          <a:p>
            <a:pPr lvl="1"/>
            <a:r>
              <a:rPr lang="en-US" dirty="0" smtClean="0"/>
              <a:t>Performance </a:t>
            </a:r>
            <a:r>
              <a:rPr lang="en-US" dirty="0" smtClean="0"/>
              <a:t>and APIs have </a:t>
            </a:r>
            <a:r>
              <a:rPr lang="en-US" dirty="0" smtClean="0"/>
              <a:t>improved greatly with 1.7x </a:t>
            </a:r>
          </a:p>
          <a:p>
            <a:pPr lvl="1"/>
            <a:r>
              <a:rPr lang="en-US" dirty="0" smtClean="0"/>
              <a:t>Not </a:t>
            </a:r>
            <a:r>
              <a:rPr lang="en-US" dirty="0" smtClean="0"/>
              <a:t>much used in HPC, but can give comparative performance (e.g. SPIDAL Java</a:t>
            </a:r>
            <a:r>
              <a:rPr lang="en-US" dirty="0" smtClean="0"/>
              <a:t>)</a:t>
            </a:r>
          </a:p>
          <a:p>
            <a:pPr lvl="2"/>
            <a:r>
              <a:rPr lang="en-US" dirty="0"/>
              <a:t>Comparative performance to C (more on this later)</a:t>
            </a:r>
          </a:p>
          <a:p>
            <a:pPr lvl="2"/>
            <a:r>
              <a:rPr lang="en-US" dirty="0"/>
              <a:t>Google query </a:t>
            </a:r>
            <a:r>
              <a:rPr lang="en-US" dirty="0">
                <a:hlinkClick r:id="rId2"/>
              </a:rPr>
              <a:t>https://www.google.com/webhp?sourceid=chrome-instant&amp;ion=1&amp;espv=2&amp;ie=UTF-8#q=java%20faster%20than%20c</a:t>
            </a:r>
            <a:r>
              <a:rPr lang="en-US" dirty="0"/>
              <a:t> will point to interesting discussions on why.</a:t>
            </a:r>
          </a:p>
          <a:p>
            <a:pPr lvl="1"/>
            <a:r>
              <a:rPr lang="en-US" dirty="0" smtClean="0"/>
              <a:t>Interoperable </a:t>
            </a:r>
            <a:r>
              <a:rPr lang="en-US" dirty="0" smtClean="0"/>
              <a:t>and productive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4/4/2016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HPC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0000" lnSpcReduction="20000"/>
          </a:bodyPr>
          <a:lstStyle/>
          <a:p>
            <a:fld id="{9C1BBE50-AC4E-4E27-8193-601C5ABE087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72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SPIDAL Java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Scalable Parallel Interoperable Data Analytics Library (SPIDAL)</a:t>
            </a:r>
          </a:p>
          <a:p>
            <a:pPr lvl="1"/>
            <a:r>
              <a:rPr lang="en-US" dirty="0"/>
              <a:t>Available at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github.com/DSC-SPIDAL</a:t>
            </a:r>
            <a:r>
              <a:rPr lang="en-US" dirty="0" smtClean="0"/>
              <a:t> 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Includes Multidimensional Scaling (MDS) and Clustering Applications</a:t>
            </a:r>
          </a:p>
          <a:p>
            <a:pPr lvl="1"/>
            <a:r>
              <a:rPr lang="en-US" dirty="0" smtClean="0"/>
              <a:t>DA-MDS</a:t>
            </a:r>
          </a:p>
          <a:p>
            <a:pPr lvl="2"/>
            <a:r>
              <a:rPr lang="en-US" sz="1400" dirty="0"/>
              <a:t>Y. </a:t>
            </a:r>
            <a:r>
              <a:rPr lang="en-US" sz="1400" dirty="0" err="1"/>
              <a:t>Ruan</a:t>
            </a:r>
            <a:r>
              <a:rPr lang="en-US" sz="1400" dirty="0"/>
              <a:t> and G. Fox, "A Robust and Scalable Solution for Interpolative Multidimensional Scaling with Weighting," </a:t>
            </a:r>
            <a:r>
              <a:rPr lang="en-US" sz="1400" i="1" dirty="0" err="1"/>
              <a:t>eScience</a:t>
            </a:r>
            <a:r>
              <a:rPr lang="en-US" sz="1400" i="1" dirty="0"/>
              <a:t> (</a:t>
            </a:r>
            <a:r>
              <a:rPr lang="en-US" sz="1400" i="1" dirty="0" err="1"/>
              <a:t>eScience</a:t>
            </a:r>
            <a:r>
              <a:rPr lang="en-US" sz="1400" i="1" dirty="0"/>
              <a:t>), 2013 IEEE 9th International Conference on</a:t>
            </a:r>
            <a:r>
              <a:rPr lang="en-US" sz="1400" dirty="0"/>
              <a:t>, Beijing, 2013, pp. 61-69.</a:t>
            </a:r>
            <a:br>
              <a:rPr lang="en-US" sz="1400" dirty="0"/>
            </a:br>
            <a:r>
              <a:rPr lang="en-US" sz="1400" dirty="0" err="1"/>
              <a:t>doi</a:t>
            </a:r>
            <a:r>
              <a:rPr lang="en-US" sz="1400" dirty="0"/>
              <a:t>: 10.1109/eScience.2013.30</a:t>
            </a:r>
            <a:endParaRPr lang="en-US" sz="1400" dirty="0" smtClean="0"/>
          </a:p>
          <a:p>
            <a:pPr lvl="1"/>
            <a:r>
              <a:rPr lang="en-US" dirty="0" smtClean="0"/>
              <a:t>DA-PWC</a:t>
            </a:r>
          </a:p>
          <a:p>
            <a:pPr lvl="2"/>
            <a:r>
              <a:rPr lang="en-US" sz="1400" dirty="0"/>
              <a:t>Fox, G. C. Deterministic annealing and robust scalable data mining for the data deluge. In Proceedings of the </a:t>
            </a:r>
            <a:r>
              <a:rPr lang="en-US" sz="1400" dirty="0" smtClean="0"/>
              <a:t>2nd </a:t>
            </a:r>
            <a:r>
              <a:rPr lang="en-US" sz="1400" dirty="0"/>
              <a:t>International Workshop on </a:t>
            </a:r>
            <a:r>
              <a:rPr lang="en-US" sz="1400" dirty="0" err="1"/>
              <a:t>Petascal</a:t>
            </a:r>
            <a:r>
              <a:rPr lang="en-US" sz="1400" dirty="0"/>
              <a:t> Data Analytics: Challenges and Opportunities, PDAC ’11, ACM (New York, NY, USA, 2011), 39–40.</a:t>
            </a:r>
            <a:endParaRPr lang="en-US" sz="1400" dirty="0" smtClean="0"/>
          </a:p>
          <a:p>
            <a:pPr lvl="1"/>
            <a:r>
              <a:rPr lang="en-US" dirty="0" smtClean="0"/>
              <a:t>DA-VS</a:t>
            </a:r>
          </a:p>
          <a:p>
            <a:pPr lvl="2"/>
            <a:r>
              <a:rPr lang="en-US" sz="1400" dirty="0"/>
              <a:t>Fox, G., Mani, D., and </a:t>
            </a:r>
            <a:r>
              <a:rPr lang="en-US" sz="1400" dirty="0" err="1"/>
              <a:t>Pyne</a:t>
            </a:r>
            <a:r>
              <a:rPr lang="en-US" sz="1400" dirty="0"/>
              <a:t>, S. Parallel deterministic annealing clustering and its application to </a:t>
            </a:r>
            <a:r>
              <a:rPr lang="en-US" sz="1400" dirty="0" err="1"/>
              <a:t>lc-ms</a:t>
            </a:r>
            <a:r>
              <a:rPr lang="en-US" sz="1400" dirty="0"/>
              <a:t> data analysis. In Big Data, 2013 IEEE International Conference on (Oct 2013), 665–673.</a:t>
            </a:r>
            <a:endParaRPr lang="en-US" sz="1400" dirty="0" smtClean="0"/>
          </a:p>
          <a:p>
            <a:pPr lvl="1"/>
            <a:r>
              <a:rPr lang="en-US" dirty="0" err="1" smtClean="0"/>
              <a:t>MDSasChisq</a:t>
            </a:r>
            <a:endParaRPr lang="en-US" dirty="0" smtClean="0"/>
          </a:p>
          <a:p>
            <a:pPr lvl="2"/>
            <a:r>
              <a:rPr lang="en-US" sz="1400" dirty="0" smtClean="0"/>
              <a:t>General MDS implementation using </a:t>
            </a:r>
            <a:r>
              <a:rPr lang="en-US" sz="1400" dirty="0" err="1"/>
              <a:t>LevenbergMarquardt</a:t>
            </a:r>
            <a:r>
              <a:rPr lang="en-US" sz="1400" dirty="0"/>
              <a:t> </a:t>
            </a:r>
            <a:r>
              <a:rPr lang="en-US" sz="1400" dirty="0" smtClean="0"/>
              <a:t>algorithm </a:t>
            </a:r>
          </a:p>
          <a:p>
            <a:pPr lvl="2"/>
            <a:r>
              <a:rPr lang="en-US" sz="1400" dirty="0" err="1" smtClean="0"/>
              <a:t>Levenberg</a:t>
            </a:r>
            <a:r>
              <a:rPr lang="en-US" sz="1400" dirty="0"/>
              <a:t>, K. A method for the solution of certain non-linear problems in least squares. Quarterly Journal of Applied </a:t>
            </a:r>
            <a:r>
              <a:rPr lang="en-US" sz="1400" dirty="0" err="1"/>
              <a:t>Mathmatics</a:t>
            </a:r>
            <a:r>
              <a:rPr lang="en-US" sz="1400" dirty="0"/>
              <a:t> II, 2 (1944), 164–168</a:t>
            </a:r>
            <a:r>
              <a:rPr lang="en-US" sz="1400" dirty="0" smtClean="0"/>
              <a:t>.)</a:t>
            </a:r>
            <a:endParaRPr lang="en-US" sz="1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smtClean="0"/>
              <a:t>4/4/2016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HPC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0000" lnSpcReduction="20000"/>
          </a:bodyPr>
          <a:lstStyle/>
          <a:p>
            <a:fld id="{9C1BBE50-AC4E-4E27-8193-601C5ABE087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60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SPIDAL Java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 Sequence Clustering and Visualization</a:t>
            </a:r>
          </a:p>
          <a:p>
            <a:pPr lvl="1"/>
            <a:r>
              <a:rPr lang="en-US" dirty="0"/>
              <a:t>Results </a:t>
            </a:r>
            <a:r>
              <a:rPr lang="en-US" dirty="0" smtClean="0"/>
              <a:t>at </a:t>
            </a:r>
            <a:r>
              <a:rPr lang="en-US" dirty="0" err="1" smtClean="0">
                <a:hlinkClick r:id="rId2"/>
              </a:rPr>
              <a:t>WebPlotViz</a:t>
            </a:r>
            <a:r>
              <a:rPr lang="en-US" dirty="0" smtClean="0"/>
              <a:t> </a:t>
            </a:r>
          </a:p>
          <a:p>
            <a:pPr lvl="2"/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spidal-gw.dsc.soic.indiana.edu/resultsets/991946447</a:t>
            </a:r>
            <a:endParaRPr lang="en-US" dirty="0" smtClean="0"/>
          </a:p>
          <a:p>
            <a:pPr lvl="2"/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spidal-gw.dsc.soic.indiana.edu/resultsets/795366853</a:t>
            </a:r>
            <a:endParaRPr lang="en-US" dirty="0" smtClean="0"/>
          </a:p>
          <a:p>
            <a:pPr lvl="2"/>
            <a:r>
              <a:rPr lang="en-US" dirty="0" smtClean="0"/>
              <a:t>A few snapshots</a:t>
            </a:r>
          </a:p>
          <a:p>
            <a:pPr lvl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smtClean="0"/>
              <a:t>4/4/2016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HPC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0000" lnSpcReduction="20000"/>
          </a:bodyPr>
          <a:lstStyle/>
          <a:p>
            <a:fld id="{9C1BBE50-AC4E-4E27-8193-601C5ABE0879}" type="slidenum">
              <a:rPr lang="en-US" smtClean="0"/>
              <a:t>5</a:t>
            </a:fld>
            <a:endParaRPr lang="en-US" dirty="0"/>
          </a:p>
        </p:txBody>
      </p:sp>
      <p:pic>
        <p:nvPicPr>
          <p:cNvPr id="7" name="Picture 29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975" y="2977982"/>
            <a:ext cx="2616383" cy="2616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9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3369" y="2977982"/>
            <a:ext cx="2438728" cy="2616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9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910" y="2977981"/>
            <a:ext cx="2826340" cy="2616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val 11"/>
          <p:cNvSpPr/>
          <p:nvPr/>
        </p:nvSpPr>
        <p:spPr>
          <a:xfrm>
            <a:off x="7316420" y="1217334"/>
            <a:ext cx="961375" cy="458354"/>
          </a:xfrm>
          <a:prstGeom prst="ellipse">
            <a:avLst/>
          </a:prstGeom>
          <a:solidFill>
            <a:srgbClr val="0070C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chemeClr val="bg1"/>
                </a:solidFill>
                <a:ea typeface="Times New Roman" panose="02020603050405020304" pitchFamily="18" charset="0"/>
              </a:rPr>
              <a:t>Sequence File</a:t>
            </a:r>
            <a:endParaRPr lang="en-US" sz="1200" dirty="0">
              <a:solidFill>
                <a:schemeClr val="bg1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545189" y="1219293"/>
            <a:ext cx="1169814" cy="459418"/>
          </a:xfrm>
          <a:prstGeom prst="roundRect">
            <a:avLst/>
          </a:prstGeom>
          <a:solidFill>
            <a:schemeClr val="tx2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200" dirty="0" smtClean="0">
                <a:solidFill>
                  <a:schemeClr val="bg1"/>
                </a:solidFill>
                <a:effectLst/>
                <a:ea typeface="Calibri" panose="020F0502020204030204" pitchFamily="34" charset="0"/>
                <a:cs typeface="Iskoola Pota" panose="020B0502040204020203" pitchFamily="34" charset="0"/>
              </a:rPr>
              <a:t>Pairwise Alignment</a:t>
            </a:r>
            <a:endParaRPr lang="en-US" sz="1200" dirty="0">
              <a:solidFill>
                <a:schemeClr val="bg1"/>
              </a:solidFill>
              <a:effectLst/>
              <a:ea typeface="Times New Roman" panose="02020603050405020304" pitchFamily="18" charset="0"/>
            </a:endParaRPr>
          </a:p>
        </p:txBody>
      </p:sp>
      <p:cxnSp>
        <p:nvCxnSpPr>
          <p:cNvPr id="14" name="Straight Arrow Connector 13"/>
          <p:cNvCxnSpPr>
            <a:stCxn id="12" idx="6"/>
            <a:endCxn id="13" idx="1"/>
          </p:cNvCxnSpPr>
          <p:nvPr/>
        </p:nvCxnSpPr>
        <p:spPr>
          <a:xfrm>
            <a:off x="8277795" y="1446511"/>
            <a:ext cx="267394" cy="2491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ounded Rectangle 37"/>
          <p:cNvSpPr/>
          <p:nvPr/>
        </p:nvSpPr>
        <p:spPr>
          <a:xfrm>
            <a:off x="9967844" y="850657"/>
            <a:ext cx="852556" cy="459418"/>
          </a:xfrm>
          <a:prstGeom prst="roundRect">
            <a:avLst/>
          </a:prstGeom>
          <a:solidFill>
            <a:schemeClr val="tx2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200" dirty="0" smtClean="0">
                <a:solidFill>
                  <a:schemeClr val="bg1"/>
                </a:solidFill>
                <a:effectLst/>
                <a:ea typeface="Calibri" panose="020F0502020204030204" pitchFamily="34" charset="0"/>
                <a:cs typeface="Iskoola Pota" panose="020B0502040204020203" pitchFamily="34" charset="0"/>
              </a:rPr>
              <a:t>DA-MDS</a:t>
            </a:r>
            <a:endParaRPr lang="en-US" sz="1200" dirty="0">
              <a:solidFill>
                <a:schemeClr val="bg1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9967844" y="1564712"/>
            <a:ext cx="852556" cy="459418"/>
          </a:xfrm>
          <a:prstGeom prst="roundRect">
            <a:avLst/>
          </a:prstGeom>
          <a:solidFill>
            <a:schemeClr val="tx2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200" dirty="0" smtClean="0">
                <a:solidFill>
                  <a:schemeClr val="bg1"/>
                </a:solidFill>
                <a:effectLst/>
                <a:ea typeface="Calibri" panose="020F0502020204030204" pitchFamily="34" charset="0"/>
                <a:cs typeface="Iskoola Pota" panose="020B0502040204020203" pitchFamily="34" charset="0"/>
              </a:rPr>
              <a:t>DA-PWC</a:t>
            </a:r>
            <a:endParaRPr lang="en-US" sz="1200" dirty="0">
              <a:solidFill>
                <a:schemeClr val="bg1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11050609" y="1212668"/>
            <a:ext cx="987962" cy="458354"/>
          </a:xfrm>
          <a:prstGeom prst="ellipse">
            <a:avLst/>
          </a:prstGeom>
          <a:solidFill>
            <a:srgbClr val="0070C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chemeClr val="bg1"/>
                </a:solidFill>
                <a:ea typeface="Times New Roman" panose="02020603050405020304" pitchFamily="18" charset="0"/>
              </a:rPr>
              <a:t>3D Plot</a:t>
            </a:r>
            <a:endParaRPr lang="en-US" sz="1200" dirty="0">
              <a:solidFill>
                <a:schemeClr val="bg1"/>
              </a:solidFill>
              <a:effectLst/>
              <a:ea typeface="Times New Roman" panose="02020603050405020304" pitchFamily="18" charset="0"/>
            </a:endParaRPr>
          </a:p>
        </p:txBody>
      </p:sp>
      <p:cxnSp>
        <p:nvCxnSpPr>
          <p:cNvPr id="42" name="Straight Arrow Connector 41"/>
          <p:cNvCxnSpPr>
            <a:stCxn id="13" idx="3"/>
            <a:endCxn id="38" idx="1"/>
          </p:cNvCxnSpPr>
          <p:nvPr/>
        </p:nvCxnSpPr>
        <p:spPr>
          <a:xfrm flipV="1">
            <a:off x="9715003" y="1080366"/>
            <a:ext cx="252841" cy="368636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13" idx="3"/>
            <a:endCxn id="39" idx="1"/>
          </p:cNvCxnSpPr>
          <p:nvPr/>
        </p:nvCxnSpPr>
        <p:spPr>
          <a:xfrm>
            <a:off x="9715003" y="1449002"/>
            <a:ext cx="252841" cy="345419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39" idx="3"/>
            <a:endCxn id="41" idx="2"/>
          </p:cNvCxnSpPr>
          <p:nvPr/>
        </p:nvCxnSpPr>
        <p:spPr>
          <a:xfrm flipV="1">
            <a:off x="10820400" y="1441845"/>
            <a:ext cx="230209" cy="352576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38" idx="3"/>
            <a:endCxn id="41" idx="2"/>
          </p:cNvCxnSpPr>
          <p:nvPr/>
        </p:nvCxnSpPr>
        <p:spPr>
          <a:xfrm>
            <a:off x="10820400" y="1080366"/>
            <a:ext cx="230209" cy="361479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urved Connector 53"/>
          <p:cNvCxnSpPr>
            <a:stCxn id="57" idx="3"/>
            <a:endCxn id="39" idx="2"/>
          </p:cNvCxnSpPr>
          <p:nvPr/>
        </p:nvCxnSpPr>
        <p:spPr>
          <a:xfrm flipH="1">
            <a:off x="10394122" y="1940319"/>
            <a:ext cx="426278" cy="83811"/>
          </a:xfrm>
          <a:prstGeom prst="curvedConnector4">
            <a:avLst>
              <a:gd name="adj1" fmla="val -53627"/>
              <a:gd name="adj2" fmla="val 404915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7" name="Rounded Rectangle 56"/>
          <p:cNvSpPr/>
          <p:nvPr/>
        </p:nvSpPr>
        <p:spPr>
          <a:xfrm>
            <a:off x="10628217" y="1829556"/>
            <a:ext cx="192183" cy="221526"/>
          </a:xfrm>
          <a:prstGeom prst="round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1699606" y="5611006"/>
            <a:ext cx="27751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ea typeface="Times New Roman" panose="02020603050405020304" pitchFamily="18" charset="0"/>
              </a:rPr>
              <a:t>100,000 fungi sequences</a:t>
            </a:r>
            <a:endParaRPr lang="en-US" dirty="0"/>
          </a:p>
        </p:txBody>
      </p:sp>
      <p:sp>
        <p:nvSpPr>
          <p:cNvPr id="77" name="Rectangle 76"/>
          <p:cNvSpPr/>
          <p:nvPr/>
        </p:nvSpPr>
        <p:spPr>
          <a:xfrm>
            <a:off x="4880100" y="5605570"/>
            <a:ext cx="23887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ea typeface="Times New Roman" panose="02020603050405020304" pitchFamily="18" charset="0"/>
              </a:rPr>
              <a:t>3D phylogenetic tree</a:t>
            </a:r>
            <a:endParaRPr lang="en-US" dirty="0"/>
          </a:p>
        </p:txBody>
      </p:sp>
      <p:sp>
        <p:nvSpPr>
          <p:cNvPr id="78" name="Rectangle 77"/>
          <p:cNvSpPr/>
          <p:nvPr/>
        </p:nvSpPr>
        <p:spPr>
          <a:xfrm>
            <a:off x="7786997" y="5612048"/>
            <a:ext cx="24801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ea typeface="Times New Roman" panose="02020603050405020304" pitchFamily="18" charset="0"/>
              </a:rPr>
              <a:t>3D plot of vector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48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SPIDAL Java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Stocks Data Analysis</a:t>
            </a:r>
          </a:p>
          <a:p>
            <a:pPr lvl="1"/>
            <a:r>
              <a:rPr lang="en-US" dirty="0" smtClean="0"/>
              <a:t>Time series view of stocks</a:t>
            </a:r>
          </a:p>
          <a:p>
            <a:pPr lvl="1"/>
            <a:r>
              <a:rPr lang="en-US" dirty="0"/>
              <a:t>E.g. </a:t>
            </a:r>
            <a:r>
              <a:rPr lang="en-US" dirty="0" smtClean="0"/>
              <a:t>with 1 year moving window </a:t>
            </a: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spidal-gw.dsc.soic.indiana.edu/public/timeseriesview/825496517</a:t>
            </a:r>
            <a:r>
              <a:rPr lang="en-US" dirty="0" smtClean="0"/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smtClean="0"/>
              <a:t>4/4/2016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HPC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0000" lnSpcReduction="20000"/>
          </a:bodyPr>
          <a:lstStyle/>
          <a:p>
            <a:fld id="{9C1BBE50-AC4E-4E27-8193-601C5ABE0879}" type="slidenum">
              <a:rPr lang="en-US" smtClean="0"/>
              <a:t>6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641" y="2883244"/>
            <a:ext cx="5150551" cy="2591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52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Intra-node Communication</a:t>
            </a:r>
          </a:p>
          <a:p>
            <a:r>
              <a:rPr lang="en-US" dirty="0" smtClean="0"/>
              <a:t>Exploiting Fat Nodes</a:t>
            </a:r>
          </a:p>
          <a:p>
            <a:r>
              <a:rPr lang="en-US" dirty="0" smtClean="0"/>
              <a:t>Overhead of Garbage Collection</a:t>
            </a:r>
          </a:p>
          <a:p>
            <a:r>
              <a:rPr lang="en-US" dirty="0" smtClean="0"/>
              <a:t>Cost of Heap Allocated Objects</a:t>
            </a:r>
          </a:p>
          <a:p>
            <a:r>
              <a:rPr lang="en-US" dirty="0"/>
              <a:t>Cache and Memory Access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dirty="0" smtClean="0"/>
              <a:t>4/4/2016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HPC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0000" lnSpcReduction="20000"/>
          </a:bodyPr>
          <a:lstStyle/>
          <a:p>
            <a:fld id="{9C1BBE50-AC4E-4E27-8193-601C5ABE087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22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Intra-node Communication [1/3]</a:t>
            </a:r>
          </a:p>
          <a:p>
            <a:pPr lvl="1"/>
            <a:r>
              <a:rPr lang="en-US" dirty="0" smtClean="0"/>
              <a:t>Large core </a:t>
            </a:r>
            <a:r>
              <a:rPr lang="en-US" dirty="0"/>
              <a:t>c</a:t>
            </a:r>
            <a:r>
              <a:rPr lang="en-US" dirty="0" smtClean="0"/>
              <a:t>ounts per node – 24 to 36</a:t>
            </a:r>
          </a:p>
          <a:p>
            <a:pPr lvl="1"/>
            <a:r>
              <a:rPr lang="en-US" dirty="0" smtClean="0"/>
              <a:t>Data analytics use </a:t>
            </a:r>
            <a:r>
              <a:rPr lang="en-US" b="1" dirty="0" smtClean="0">
                <a:solidFill>
                  <a:srgbClr val="0070C0"/>
                </a:solidFill>
              </a:rPr>
              <a:t>global collective</a:t>
            </a:r>
            <a:r>
              <a:rPr lang="en-US" dirty="0" smtClean="0"/>
              <a:t> communication – </a:t>
            </a:r>
            <a:r>
              <a:rPr lang="en-US" dirty="0" err="1" smtClean="0"/>
              <a:t>Allreduce</a:t>
            </a:r>
            <a:r>
              <a:rPr lang="en-US" dirty="0" smtClean="0"/>
              <a:t>, </a:t>
            </a:r>
            <a:r>
              <a:rPr lang="en-US" dirty="0" err="1" smtClean="0"/>
              <a:t>Allgather</a:t>
            </a:r>
            <a:r>
              <a:rPr lang="en-US" dirty="0" smtClean="0"/>
              <a:t>, Broadcast, etc.</a:t>
            </a:r>
          </a:p>
          <a:p>
            <a:pPr lvl="2"/>
            <a:r>
              <a:rPr lang="en-US" dirty="0" smtClean="0"/>
              <a:t>HPC simulations, in contrast, typically, uses local communications for tasks like halo exchanges.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smtClean="0"/>
              <a:t>4/4/2016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HPC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0000" lnSpcReduction="20000"/>
          </a:bodyPr>
          <a:lstStyle/>
          <a:p>
            <a:fld id="{9C1BBE50-AC4E-4E27-8193-601C5ABE0879}" type="slidenum">
              <a:rPr lang="en-US" smtClean="0"/>
              <a:t>8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207" y="2626552"/>
            <a:ext cx="6483109" cy="276149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06964" y="5547505"/>
            <a:ext cx="6668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 million double values distributed </a:t>
            </a:r>
            <a:r>
              <a:rPr lang="en-US" dirty="0" smtClean="0"/>
              <a:t>uniformly </a:t>
            </a:r>
            <a:r>
              <a:rPr lang="en-US" dirty="0" smtClean="0"/>
              <a:t>over 48 nodes</a:t>
            </a:r>
          </a:p>
        </p:txBody>
      </p:sp>
      <p:sp>
        <p:nvSpPr>
          <p:cNvPr id="9" name="Rectangle 8"/>
          <p:cNvSpPr/>
          <p:nvPr/>
        </p:nvSpPr>
        <p:spPr>
          <a:xfrm>
            <a:off x="7444480" y="3021705"/>
            <a:ext cx="474752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Identical message size per node, yet 24 MPI is ~10 times slower than 1 MPI</a:t>
            </a:r>
          </a:p>
          <a:p>
            <a:pPr marL="285750" lvl="2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Suggests #ranks per node should be 1 for the best performance</a:t>
            </a:r>
          </a:p>
          <a:p>
            <a:pPr marL="285750" lvl="2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But how to exploit all available cores?</a:t>
            </a:r>
          </a:p>
        </p:txBody>
      </p:sp>
    </p:spTree>
    <p:extLst>
      <p:ext uri="{BB962C8B-B14F-4D97-AF65-F5344CB8AC3E}">
        <p14:creationId xmlns:p14="http://schemas.microsoft.com/office/powerpoint/2010/main" val="331631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Intra-node Communication [2/3]</a:t>
            </a:r>
          </a:p>
          <a:p>
            <a:pPr lvl="1"/>
            <a:r>
              <a:rPr lang="en-US" dirty="0" smtClean="0"/>
              <a:t>Solution: Shared memory</a:t>
            </a:r>
          </a:p>
          <a:p>
            <a:pPr lvl="2"/>
            <a:r>
              <a:rPr lang="en-US" dirty="0" smtClean="0"/>
              <a:t>Use threads? </a:t>
            </a:r>
            <a:r>
              <a:rPr lang="en-US" dirty="0" smtClean="0">
                <a:sym typeface="Wingdings" panose="05000000000000000000" pitchFamily="2" charset="2"/>
              </a:rPr>
              <a:t> didn’t work well (explained shortly)</a:t>
            </a:r>
            <a:endParaRPr lang="en-US" dirty="0" smtClean="0"/>
          </a:p>
          <a:p>
            <a:pPr lvl="2"/>
            <a:r>
              <a:rPr lang="en-US" dirty="0" smtClean="0"/>
              <a:t>Processes with shared memory communication</a:t>
            </a:r>
          </a:p>
          <a:p>
            <a:pPr lvl="3"/>
            <a:r>
              <a:rPr lang="en-US" dirty="0" smtClean="0"/>
              <a:t>Custom implementation in SPIDAL Java outside of MPI framework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smtClean="0"/>
              <a:t>4/4/2016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HPC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0000" lnSpcReduction="20000"/>
          </a:bodyPr>
          <a:lstStyle/>
          <a:p>
            <a:fld id="{9C1BBE50-AC4E-4E27-8193-601C5ABE0879}" type="slidenum">
              <a:rPr lang="en-US" smtClean="0"/>
              <a:t>9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764" y="2828823"/>
            <a:ext cx="3873045" cy="252055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16550" y="5286588"/>
            <a:ext cx="6840070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Only 1 rank per node participates in the MPI collective call</a:t>
            </a:r>
          </a:p>
          <a:p>
            <a:pPr marL="285750" lvl="2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Others exchange data using shared memory maps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787" y="305708"/>
            <a:ext cx="4303558" cy="241999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4697" y="3234663"/>
            <a:ext cx="4357648" cy="242316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7820171" y="2725703"/>
            <a:ext cx="40821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/>
            <a:r>
              <a:rPr lang="en-US" dirty="0" smtClean="0"/>
              <a:t>100K DA-MDS Run Communication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820171" y="5669167"/>
            <a:ext cx="40821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/>
            <a:r>
              <a:rPr lang="en-US" dirty="0"/>
              <a:t>2</a:t>
            </a:r>
            <a:r>
              <a:rPr lang="en-US" dirty="0" smtClean="0"/>
              <a:t>00K DA-MDS Run Communication</a:t>
            </a:r>
          </a:p>
        </p:txBody>
      </p:sp>
    </p:spTree>
    <p:extLst>
      <p:ext uri="{BB962C8B-B14F-4D97-AF65-F5344CB8AC3E}">
        <p14:creationId xmlns:p14="http://schemas.microsoft.com/office/powerpoint/2010/main" val="293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View</Template>
  <TotalTime>16223</TotalTime>
  <Words>1169</Words>
  <Application>Microsoft Office PowerPoint</Application>
  <PresentationFormat>Widescreen</PresentationFormat>
  <Paragraphs>253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Cambria Math</vt:lpstr>
      <vt:lpstr>Century Schoolbook</vt:lpstr>
      <vt:lpstr>Iskoola Pota</vt:lpstr>
      <vt:lpstr>Times New Roman</vt:lpstr>
      <vt:lpstr>Wingdings</vt:lpstr>
      <vt:lpstr>Wingdings 2</vt:lpstr>
      <vt:lpstr>View</vt:lpstr>
      <vt:lpstr>SPIDAL Java High Performance Data Analytics with Java on Large Multicore HPC Clusters</vt:lpstr>
      <vt:lpstr>High Performance?</vt:lpstr>
      <vt:lpstr>Introduction</vt:lpstr>
      <vt:lpstr>SPIDAL Java</vt:lpstr>
      <vt:lpstr>SPIDAL Java Applications</vt:lpstr>
      <vt:lpstr>SPIDAL Java Applications</vt:lpstr>
      <vt:lpstr>Performance Challenges</vt:lpstr>
      <vt:lpstr>Performance Challenges</vt:lpstr>
      <vt:lpstr>Performance Challenges</vt:lpstr>
      <vt:lpstr>Performance Challenges</vt:lpstr>
      <vt:lpstr>Performance Challenges</vt:lpstr>
      <vt:lpstr>Performance Challenges</vt:lpstr>
      <vt:lpstr>Performance Challenges</vt:lpstr>
      <vt:lpstr>Performance Challenges</vt:lpstr>
      <vt:lpstr>Evaluation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SPIDAL Java High Performance Data Analytics with Java on Large Multicore HPC Clusters</dc:title>
  <dc:creator>Saliya Ekanayake</dc:creator>
  <cp:lastModifiedBy>Saliya Ekanayake</cp:lastModifiedBy>
  <cp:revision>114</cp:revision>
  <dcterms:created xsi:type="dcterms:W3CDTF">2016-03-23T01:55:27Z</dcterms:created>
  <dcterms:modified xsi:type="dcterms:W3CDTF">2016-04-04T17:06:40Z</dcterms:modified>
</cp:coreProperties>
</file>