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9" r:id="rId1"/>
  </p:sldMasterIdLst>
  <p:notesMasterIdLst>
    <p:notesMasterId r:id="rId18"/>
  </p:notesMasterIdLst>
  <p:sldIdLst>
    <p:sldId id="631" r:id="rId2"/>
    <p:sldId id="632" r:id="rId3"/>
    <p:sldId id="615" r:id="rId4"/>
    <p:sldId id="620" r:id="rId5"/>
    <p:sldId id="624" r:id="rId6"/>
    <p:sldId id="625" r:id="rId7"/>
    <p:sldId id="627" r:id="rId8"/>
    <p:sldId id="628" r:id="rId9"/>
    <p:sldId id="633" r:id="rId10"/>
    <p:sldId id="621" r:id="rId11"/>
    <p:sldId id="634" r:id="rId12"/>
    <p:sldId id="635" r:id="rId13"/>
    <p:sldId id="636" r:id="rId14"/>
    <p:sldId id="623" r:id="rId15"/>
    <p:sldId id="629" r:id="rId16"/>
    <p:sldId id="630" r:id="rId17"/>
  </p:sldIdLst>
  <p:sldSz cx="9144000" cy="6858000" type="screen4x3"/>
  <p:notesSz cx="6858000" cy="9144000"/>
  <p:custDataLst>
    <p:tags r:id="rId19"/>
  </p:custDataLst>
  <p:defaultTextStyle>
    <a:defPPr>
      <a:defRPr lang="en-US"/>
    </a:defPPr>
    <a:lvl1pPr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56">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D6A300"/>
    <a:srgbClr val="0083E6"/>
    <a:srgbClr val="0033CC"/>
    <a:srgbClr val="F8F3D2"/>
    <a:srgbClr val="6D6E70"/>
    <a:srgbClr val="7D110C"/>
    <a:srgbClr val="598EDD"/>
    <a:srgbClr val="A9C9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08" autoAdjust="0"/>
    <p:restoredTop sz="94660"/>
  </p:normalViewPr>
  <p:slideViewPr>
    <p:cSldViewPr>
      <p:cViewPr varScale="1">
        <p:scale>
          <a:sx n="115" d="100"/>
          <a:sy n="115" d="100"/>
        </p:scale>
        <p:origin x="1264" y="76"/>
      </p:cViewPr>
      <p:guideLst>
        <p:guide orient="horz" pos="656"/>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1668575090" y="203629040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i="0">
                <a:latin typeface="Arial" pitchFamily="-111" charset="0"/>
                <a:ea typeface="ＭＳ Ｐゴシック" pitchFamily="-111" charset="-128"/>
                <a:cs typeface="ＭＳ Ｐゴシック" pitchFamily="-111"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i="0"/>
            </a:lvl1pPr>
          </a:lstStyle>
          <a:p>
            <a:pPr>
              <a:defRPr/>
            </a:pPr>
            <a:fld id="{63723C24-93D1-4A66-9504-E6BD833B167B}" type="slidenum">
              <a:rPr lang="en-US" altLang="en-US"/>
              <a:pPr>
                <a:defRPr/>
              </a:pPr>
              <a:t>‹#›</a:t>
            </a:fld>
            <a:endParaRPr lang="en-US" altLang="en-US"/>
          </a:p>
        </p:txBody>
      </p:sp>
    </p:spTree>
    <p:extLst>
      <p:ext uri="{BB962C8B-B14F-4D97-AF65-F5344CB8AC3E}">
        <p14:creationId xmlns:p14="http://schemas.microsoft.com/office/powerpoint/2010/main" val="906830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404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068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6990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117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190393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95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279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5376" y="114300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15376" y="399573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1313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0"/>
            <a:ext cx="9126166"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4"/>
            <a:ext cx="9067800" cy="4293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5"/>
          <p:cNvSpPr>
            <a:spLocks noGrp="1"/>
          </p:cNvSpPr>
          <p:nvPr>
            <p:ph type="sldNum" sz="quarter" idx="4"/>
          </p:nvPr>
        </p:nvSpPr>
        <p:spPr>
          <a:xfrm>
            <a:off x="6813160" y="6330042"/>
            <a:ext cx="656771" cy="293913"/>
          </a:xfrm>
          <a:prstGeom prst="rect">
            <a:avLst/>
          </a:prstGeom>
        </p:spPr>
        <p:txBody>
          <a:bodyPr anchor="ctr"/>
          <a:lstStyle>
            <a:lvl1pPr>
              <a:defRPr sz="2000" b="0">
                <a:solidFill>
                  <a:schemeClr val="bg2"/>
                </a:solidFill>
                <a:latin typeface="Franklin Gothic Medium" pitchFamily="34" charset="0"/>
              </a:defRPr>
            </a:lvl1pPr>
          </a:lstStyle>
          <a:p>
            <a:fld id="{C4B85148-DB98-4269-ACE6-2DF49F9918C9}" type="slidenum">
              <a:rPr lang="en-US" smtClean="0"/>
              <a:pPr/>
              <a:t>‹#›</a:t>
            </a:fld>
            <a:endParaRPr lang="en-US" dirty="0"/>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8" name="Rectangle 7"/>
          <p:cNvSpPr/>
          <p:nvPr userDrawn="1"/>
        </p:nvSpPr>
        <p:spPr bwMode="auto">
          <a:xfrm>
            <a:off x="-33269" y="-42437"/>
            <a:ext cx="9144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charset="-128"/>
            </a:endParaRP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t="4000" r="79700" b="4572"/>
          <a:stretch/>
        </p:blipFill>
        <p:spPr>
          <a:xfrm>
            <a:off x="7772400" y="5630126"/>
            <a:ext cx="1353766" cy="1227874"/>
          </a:xfrm>
          <a:prstGeom prst="rect">
            <a:avLst/>
          </a:prstGeom>
        </p:spPr>
      </p:pic>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19772" t="28952" b="25334"/>
          <a:stretch/>
        </p:blipFill>
        <p:spPr>
          <a:xfrm>
            <a:off x="0" y="6095999"/>
            <a:ext cx="6640716" cy="762001"/>
          </a:xfrm>
          <a:prstGeom prst="rect">
            <a:avLst/>
          </a:prstGeom>
        </p:spPr>
      </p:pic>
      <p:sp>
        <p:nvSpPr>
          <p:cNvPr id="12" name="Slide Number Placeholder 5"/>
          <p:cNvSpPr txBox="1">
            <a:spLocks/>
          </p:cNvSpPr>
          <p:nvPr userDrawn="1"/>
        </p:nvSpPr>
        <p:spPr>
          <a:xfrm>
            <a:off x="6640716" y="6095999"/>
            <a:ext cx="1207883" cy="369240"/>
          </a:xfrm>
          <a:prstGeom prst="rect">
            <a:avLst/>
          </a:prstGeom>
          <a:solidFill>
            <a:schemeClr val="bg1"/>
          </a:solidFill>
        </p:spPr>
        <p:txBody>
          <a:bodyPr anchor="ctr" anchorCtr="0"/>
          <a:lstStyle>
            <a:defPPr>
              <a:defRPr lang="en-US"/>
            </a:defPPr>
            <a:lvl1pPr algn="l" rtl="0" eaLnBrk="0" fontAlgn="base" hangingPunct="0">
              <a:spcBef>
                <a:spcPct val="0"/>
              </a:spcBef>
              <a:spcAft>
                <a:spcPct val="0"/>
              </a:spcAft>
              <a:defRPr sz="2000" b="0" i="1" kern="1200">
                <a:solidFill>
                  <a:schemeClr val="bg2"/>
                </a:solidFill>
                <a:latin typeface="Franklin Gothic Medium"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i="1" kern="1200">
                <a:solidFill>
                  <a:schemeClr val="tx1"/>
                </a:solidFill>
                <a:latin typeface="Arial" panose="020B0604020202020204" pitchFamily="34" charset="0"/>
                <a:ea typeface="ＭＳ Ｐゴシック" panose="020B0600070205080204" pitchFamily="34" charset="-128"/>
                <a:cs typeface="+mn-cs"/>
              </a:defRPr>
            </a:lvl9pPr>
          </a:lstStyle>
          <a:p>
            <a:fld id="{C4B85148-DB98-4269-ACE6-2DF49F9918C9}" type="slidenum">
              <a:rPr lang="en-US" smtClean="0"/>
              <a:pPr/>
              <a:t>‹#›</a:t>
            </a:fld>
            <a:endParaRPr lang="en-US" dirty="0"/>
          </a:p>
        </p:txBody>
      </p:sp>
      <p:sp>
        <p:nvSpPr>
          <p:cNvPr id="5" name="TextBox 4"/>
          <p:cNvSpPr txBox="1"/>
          <p:nvPr userDrawn="1"/>
        </p:nvSpPr>
        <p:spPr>
          <a:xfrm>
            <a:off x="6482658" y="6465240"/>
            <a:ext cx="1447800" cy="400110"/>
          </a:xfrm>
          <a:prstGeom prst="rect">
            <a:avLst/>
          </a:prstGeom>
          <a:solidFill>
            <a:schemeClr val="bg1"/>
          </a:solidFill>
        </p:spPr>
        <p:txBody>
          <a:bodyPr wrap="square" rtlCol="0">
            <a:spAutoFit/>
          </a:bodyPr>
          <a:lstStyle/>
          <a:p>
            <a:r>
              <a:rPr lang="en-US" sz="2000" dirty="0">
                <a:solidFill>
                  <a:schemeClr val="bg2"/>
                </a:solidFill>
              </a:rPr>
              <a:t>Spidal.org</a:t>
            </a:r>
          </a:p>
        </p:txBody>
      </p:sp>
    </p:spTree>
    <p:extLst>
      <p:ext uri="{BB962C8B-B14F-4D97-AF65-F5344CB8AC3E}">
        <p14:creationId xmlns:p14="http://schemas.microsoft.com/office/powerpoint/2010/main" val="600536190"/>
      </p:ext>
    </p:extLst>
  </p:cSld>
  <p:clrMap bg1="lt1" tx1="dk1" bg2="lt2" tx2="dk2" accent1="accent1" accent2="accent2" accent3="accent3" accent4="accent4" accent5="accent5" accent6="accent6" hlink="hlink" folHlink="folHlink"/>
  <p:sldLayoutIdLst>
    <p:sldLayoutId id="2147484253" r:id="rId1"/>
    <p:sldLayoutId id="2147484251" r:id="rId2"/>
    <p:sldLayoutId id="2147484250" r:id="rId3"/>
    <p:sldLayoutId id="2147484257" r:id="rId4"/>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radical-cybertools.github.io/radical-pilot/" TargetMode="External"/><Relationship Id="rId2" Type="http://schemas.openxmlformats.org/officeDocument/2006/relationships/hyperlink" Target="http://mdanalysis.org" TargetMode="Externa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becksteinlab.github.io/SPIDAL-MDAnalysis-Midas-tutorial/" TargetMode="External"/><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org/MDAnalysis" TargetMode="External"/><Relationship Id="rId2" Type="http://schemas.openxmlformats.org/officeDocument/2006/relationships/hyperlink" Target="http://mdanalysis.org"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endParaRPr lang="en-US"/>
          </a:p>
        </p:txBody>
      </p:sp>
      <p:grpSp>
        <p:nvGrpSpPr>
          <p:cNvPr id="2" name="Group 1"/>
          <p:cNvGrpSpPr/>
          <p:nvPr/>
        </p:nvGrpSpPr>
        <p:grpSpPr>
          <a:xfrm>
            <a:off x="19726" y="-31282"/>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sz="1800" b="1" i="0" dirty="0">
                  <a:solidFill>
                    <a:schemeClr val="bg1"/>
                  </a:solidFill>
                </a:rPr>
                <a:t>Software: MIDAS</a:t>
              </a:r>
              <a:br>
                <a:rPr lang="en-US" sz="1800" b="1" i="0" dirty="0">
                  <a:solidFill>
                    <a:schemeClr val="bg1"/>
                  </a:solidFill>
                </a:rPr>
              </a:br>
              <a:r>
                <a:rPr lang="en-US" sz="1800" b="1" i="0" dirty="0">
                  <a:solidFill>
                    <a:schemeClr val="bg1"/>
                  </a:solidFill>
                </a:rPr>
                <a:t>HPC-ABDS</a:t>
              </a:r>
            </a:p>
          </p:txBody>
        </p:sp>
      </p:grpSp>
      <p:sp>
        <p:nvSpPr>
          <p:cNvPr id="3" name="Rectangle 2"/>
          <p:cNvSpPr/>
          <p:nvPr/>
        </p:nvSpPr>
        <p:spPr>
          <a:xfrm>
            <a:off x="6474" y="0"/>
            <a:ext cx="4032126" cy="994888"/>
          </a:xfrm>
          <a:prstGeom prst="rect">
            <a:avLst/>
          </a:prstGeom>
          <a:solidFill>
            <a:schemeClr val="bg1"/>
          </a:solidFill>
        </p:spPr>
        <p:txBody>
          <a:bodyPr wrap="square">
            <a:spAutoFit/>
          </a:bodyPr>
          <a:lstStyle/>
          <a:p>
            <a:pPr marL="0" marR="0">
              <a:lnSpc>
                <a:spcPct val="115000"/>
              </a:lnSpc>
              <a:spcBef>
                <a:spcPts val="1800"/>
              </a:spcBef>
              <a:spcAft>
                <a:spcPts val="600"/>
              </a:spcAft>
            </a:pPr>
            <a:r>
              <a:rPr lang="en-US" sz="1700" b="1" dirty="0">
                <a:latin typeface="Times New Roman" panose="02020603050405020304" pitchFamily="18" charset="0"/>
              </a:rPr>
              <a:t>NSF 1443054: CIF21 DIBBs: Middleware and High Performance Analytics Libraries for Scalable Data Science</a:t>
            </a:r>
            <a:endParaRPr lang="en-US" sz="1700" b="1" dirty="0"/>
          </a:p>
        </p:txBody>
      </p:sp>
      <p:sp>
        <p:nvSpPr>
          <p:cNvPr id="6" name="Rectangle 5"/>
          <p:cNvSpPr/>
          <p:nvPr/>
        </p:nvSpPr>
        <p:spPr>
          <a:xfrm>
            <a:off x="-18138" y="5275470"/>
            <a:ext cx="2329733" cy="1569660"/>
          </a:xfrm>
          <a:prstGeom prst="rect">
            <a:avLst/>
          </a:prstGeom>
          <a:solidFill>
            <a:schemeClr val="bg1"/>
          </a:solidFill>
        </p:spPr>
        <p:txBody>
          <a:bodyPr wrap="square">
            <a:spAutoFit/>
          </a:bodyPr>
          <a:lstStyle/>
          <a:p>
            <a:r>
              <a:rPr lang="en-US" dirty="0" err="1"/>
              <a:t>MDAnalysis</a:t>
            </a:r>
            <a:endParaRPr lang="en-US" dirty="0"/>
          </a:p>
          <a:p>
            <a:r>
              <a:rPr lang="en-US" dirty="0"/>
              <a:t>Biomolecular Simulations February 2017</a:t>
            </a:r>
          </a:p>
        </p:txBody>
      </p:sp>
    </p:spTree>
    <p:extLst>
      <p:ext uri="{BB962C8B-B14F-4D97-AF65-F5344CB8AC3E}">
        <p14:creationId xmlns:p14="http://schemas.microsoft.com/office/powerpoint/2010/main" val="376735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1"/>
            <a:ext cx="9067800" cy="1981200"/>
          </a:xfrm>
        </p:spPr>
        <p:txBody>
          <a:bodyPr/>
          <a:lstStyle/>
          <a:p>
            <a:r>
              <a:rPr lang="en-US" sz="2400" dirty="0"/>
              <a:t>analysis of ensembles of molecular dynamics (MD) trajectories: </a:t>
            </a:r>
            <a:r>
              <a:rPr lang="en-US" sz="2400" b="1" dirty="0"/>
              <a:t>MDAnalysis</a:t>
            </a:r>
            <a:r>
              <a:rPr lang="en-US" sz="2400" dirty="0"/>
              <a:t> Python library </a:t>
            </a:r>
            <a:r>
              <a:rPr lang="en-US" sz="2400" dirty="0">
                <a:hlinkClick r:id="rId2"/>
              </a:rPr>
              <a:t>http://mdanalysis.org</a:t>
            </a:r>
            <a:endParaRPr lang="en-US" sz="2400" dirty="0"/>
          </a:p>
          <a:p>
            <a:r>
              <a:rPr lang="en-US" sz="2400" b="1" i="1" dirty="0">
                <a:solidFill>
                  <a:srgbClr val="EE3A70"/>
                </a:solidFill>
              </a:rPr>
              <a:t>MAP-REDUCE </a:t>
            </a:r>
            <a:r>
              <a:rPr lang="en-US" sz="2400" dirty="0"/>
              <a:t>with MIDAS </a:t>
            </a:r>
            <a:r>
              <a:rPr lang="en-US" sz="2400" b="1" dirty="0" err="1"/>
              <a:t>radical.pilot</a:t>
            </a:r>
            <a:r>
              <a:rPr lang="en-US" sz="2400" dirty="0"/>
              <a:t> </a:t>
            </a:r>
            <a:r>
              <a:rPr lang="en-US" sz="2400" dirty="0">
                <a:hlinkClick r:id="rId3"/>
              </a:rPr>
              <a:t>http://radical-cybertools.github.io/radical-pilot/</a:t>
            </a:r>
            <a:endParaRPr lang="en-US" sz="2400" dirty="0"/>
          </a:p>
          <a:p>
            <a:pPr marL="0" indent="0">
              <a:buNone/>
            </a:pPr>
            <a:endParaRPr lang="en-US" sz="2400" dirty="0"/>
          </a:p>
        </p:txBody>
      </p:sp>
      <p:sp>
        <p:nvSpPr>
          <p:cNvPr id="3" name="Title 2"/>
          <p:cNvSpPr>
            <a:spLocks noGrp="1"/>
          </p:cNvSpPr>
          <p:nvPr>
            <p:ph type="title"/>
          </p:nvPr>
        </p:nvSpPr>
        <p:spPr>
          <a:xfrm>
            <a:off x="0" y="67889"/>
            <a:ext cx="9144000" cy="1363786"/>
          </a:xfrm>
        </p:spPr>
        <p:txBody>
          <a:bodyPr/>
          <a:lstStyle/>
          <a:p>
            <a:r>
              <a:rPr lang="en-US" dirty="0"/>
              <a:t>Parallelizing analysis of </a:t>
            </a:r>
            <a:r>
              <a:rPr lang="en-US" dirty="0" err="1"/>
              <a:t>biomolecular</a:t>
            </a:r>
            <a:r>
              <a:rPr lang="en-US" dirty="0"/>
              <a:t> simulations: </a:t>
            </a:r>
            <a:r>
              <a:rPr lang="en-US" i="1" dirty="0"/>
              <a:t>MDAnalysis</a:t>
            </a:r>
            <a:r>
              <a:rPr lang="en-US" dirty="0"/>
              <a:t> with MIDAS </a:t>
            </a:r>
            <a:r>
              <a:rPr lang="en-US" i="1" dirty="0" err="1"/>
              <a:t>radical.pilot</a:t>
            </a:r>
            <a:endParaRPr lang="en-US" i="1" dirty="0"/>
          </a:p>
        </p:txBody>
      </p:sp>
      <p:grpSp>
        <p:nvGrpSpPr>
          <p:cNvPr id="28" name="Group 27"/>
          <p:cNvGrpSpPr/>
          <p:nvPr/>
        </p:nvGrpSpPr>
        <p:grpSpPr>
          <a:xfrm>
            <a:off x="228600" y="3505200"/>
            <a:ext cx="2209800" cy="1447800"/>
            <a:chOff x="228600" y="3657600"/>
            <a:chExt cx="2209800" cy="1447800"/>
          </a:xfrm>
        </p:grpSpPr>
        <p:pic>
          <p:nvPicPr>
            <p:cNvPr id="4" name="mdanalysis-logo_square.pdf"/>
            <p:cNvPicPr>
              <a:picLocks noChangeAspect="1"/>
            </p:cNvPicPr>
            <p:nvPr/>
          </p:nvPicPr>
          <p:blipFill>
            <a:blip r:embed="rId4">
              <a:extLst/>
            </a:blip>
            <a:stretch>
              <a:fillRect/>
            </a:stretch>
          </p:blipFill>
          <p:spPr>
            <a:xfrm>
              <a:off x="762000" y="3657600"/>
              <a:ext cx="974519" cy="990600"/>
            </a:xfrm>
            <a:prstGeom prst="rect">
              <a:avLst/>
            </a:prstGeom>
            <a:ln w="12700">
              <a:miter lim="400000"/>
            </a:ln>
          </p:spPr>
        </p:pic>
        <p:sp>
          <p:nvSpPr>
            <p:cNvPr id="7" name="Rectangle 6"/>
            <p:cNvSpPr/>
            <p:nvPr/>
          </p:nvSpPr>
          <p:spPr bwMode="auto">
            <a:xfrm>
              <a:off x="228600" y="4724400"/>
              <a:ext cx="22098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i="0" dirty="0">
                  <a:solidFill>
                    <a:schemeClr val="bg1"/>
                  </a:solidFill>
                  <a:latin typeface="Arial" charset="0"/>
                  <a:ea typeface="ＭＳ Ｐゴシック" charset="-128"/>
                </a:rPr>
                <a:t>MDAnalysis python script</a:t>
              </a:r>
              <a:endParaRPr kumimoji="0" lang="en-US" sz="1400" b="0" i="0" u="none" strike="noStrike" cap="none" normalizeH="0" baseline="0" dirty="0">
                <a:ln>
                  <a:noFill/>
                </a:ln>
                <a:solidFill>
                  <a:schemeClr val="bg1"/>
                </a:solidFill>
                <a:effectLst/>
                <a:latin typeface="Arial" charset="0"/>
                <a:ea typeface="ＭＳ Ｐゴシック" charset="-128"/>
              </a:endParaRPr>
            </a:p>
          </p:txBody>
        </p:sp>
      </p:grpSp>
      <p:cxnSp>
        <p:nvCxnSpPr>
          <p:cNvPr id="15" name="Straight Arrow Connector 14"/>
          <p:cNvCxnSpPr/>
          <p:nvPr/>
        </p:nvCxnSpPr>
        <p:spPr bwMode="auto">
          <a:xfrm>
            <a:off x="2743200" y="4724400"/>
            <a:ext cx="1371600" cy="0"/>
          </a:xfrm>
          <a:prstGeom prst="straightConnector1">
            <a:avLst/>
          </a:prstGeom>
          <a:solidFill>
            <a:schemeClr val="accent1"/>
          </a:solidFill>
          <a:ln w="152400" cap="flat" cmpd="sng" algn="ctr">
            <a:solidFill>
              <a:schemeClr val="tx1"/>
            </a:solidFill>
            <a:prstDash val="solid"/>
            <a:round/>
            <a:headEnd type="none" w="med" len="med"/>
            <a:tailEnd type="triangle" w="med" len="med"/>
          </a:ln>
          <a:effectLst/>
        </p:spPr>
      </p:cxnSp>
      <p:sp>
        <p:nvSpPr>
          <p:cNvPr id="16" name="TextBox 15"/>
          <p:cNvSpPr txBox="1"/>
          <p:nvPr/>
        </p:nvSpPr>
        <p:spPr>
          <a:xfrm>
            <a:off x="2362200" y="5486400"/>
            <a:ext cx="1817599" cy="461665"/>
          </a:xfrm>
          <a:prstGeom prst="rect">
            <a:avLst/>
          </a:prstGeom>
          <a:noFill/>
        </p:spPr>
        <p:txBody>
          <a:bodyPr wrap="none" rtlCol="0">
            <a:spAutoFit/>
          </a:bodyPr>
          <a:lstStyle/>
          <a:p>
            <a:r>
              <a:rPr lang="en-US" dirty="0" err="1"/>
              <a:t>radical.pilot</a:t>
            </a:r>
            <a:endParaRPr lang="en-US" dirty="0"/>
          </a:p>
        </p:txBody>
      </p:sp>
      <p:grpSp>
        <p:nvGrpSpPr>
          <p:cNvPr id="6" name="Group 5"/>
          <p:cNvGrpSpPr/>
          <p:nvPr/>
        </p:nvGrpSpPr>
        <p:grpSpPr>
          <a:xfrm>
            <a:off x="4267200" y="3581400"/>
            <a:ext cx="2362201" cy="2209800"/>
            <a:chOff x="5029200" y="3505200"/>
            <a:chExt cx="2362200" cy="2209800"/>
          </a:xfrm>
        </p:grpSpPr>
        <p:sp>
          <p:nvSpPr>
            <p:cNvPr id="8" name="Rectangle 7"/>
            <p:cNvSpPr/>
            <p:nvPr/>
          </p:nvSpPr>
          <p:spPr bwMode="auto">
            <a:xfrm>
              <a:off x="5029200" y="3505200"/>
              <a:ext cx="2362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i="0" dirty="0">
                  <a:solidFill>
                    <a:schemeClr val="bg1"/>
                  </a:solidFill>
                  <a:latin typeface="Arial" charset="0"/>
                  <a:ea typeface="ＭＳ Ｐゴシック" charset="-128"/>
                </a:rPr>
                <a:t>MDAnalysis python script 1</a:t>
              </a:r>
              <a:endParaRPr kumimoji="0" lang="en-US" sz="1400" b="0" i="0" u="none" strike="noStrike" cap="none" normalizeH="0" baseline="0" dirty="0">
                <a:ln>
                  <a:noFill/>
                </a:ln>
                <a:solidFill>
                  <a:schemeClr val="bg1"/>
                </a:solidFill>
                <a:effectLst/>
                <a:latin typeface="Arial" charset="0"/>
                <a:ea typeface="ＭＳ Ｐゴシック" charset="-128"/>
              </a:endParaRPr>
            </a:p>
          </p:txBody>
        </p:sp>
        <p:sp>
          <p:nvSpPr>
            <p:cNvPr id="17" name="Rectangle 16"/>
            <p:cNvSpPr/>
            <p:nvPr/>
          </p:nvSpPr>
          <p:spPr bwMode="auto">
            <a:xfrm>
              <a:off x="5029200" y="3962400"/>
              <a:ext cx="2362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i="0" dirty="0">
                  <a:solidFill>
                    <a:schemeClr val="bg1"/>
                  </a:solidFill>
                  <a:latin typeface="Arial" charset="0"/>
                  <a:ea typeface="ＭＳ Ｐゴシック" charset="-128"/>
                </a:rPr>
                <a:t>MDAnalysis python script 2</a:t>
              </a:r>
              <a:endParaRPr kumimoji="0" lang="en-US" sz="1400" b="0" i="0" u="none" strike="noStrike" cap="none" normalizeH="0" baseline="0" dirty="0">
                <a:ln>
                  <a:noFill/>
                </a:ln>
                <a:solidFill>
                  <a:schemeClr val="bg1"/>
                </a:solidFill>
                <a:effectLst/>
                <a:latin typeface="Arial" charset="0"/>
                <a:ea typeface="ＭＳ Ｐゴシック" charset="-128"/>
              </a:endParaRPr>
            </a:p>
          </p:txBody>
        </p:sp>
        <p:sp>
          <p:nvSpPr>
            <p:cNvPr id="18" name="Rectangle 17"/>
            <p:cNvSpPr/>
            <p:nvPr/>
          </p:nvSpPr>
          <p:spPr bwMode="auto">
            <a:xfrm>
              <a:off x="5029200" y="4419600"/>
              <a:ext cx="2362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i="0" dirty="0">
                  <a:solidFill>
                    <a:schemeClr val="bg1"/>
                  </a:solidFill>
                  <a:latin typeface="Arial" charset="0"/>
                  <a:ea typeface="ＭＳ Ｐゴシック" charset="-128"/>
                </a:rPr>
                <a:t>MDAnalysis python script 3</a:t>
              </a:r>
              <a:endParaRPr kumimoji="0" lang="en-US" sz="1400" b="0" i="0" u="none" strike="noStrike" cap="none" normalizeH="0" baseline="0" dirty="0">
                <a:ln>
                  <a:noFill/>
                </a:ln>
                <a:solidFill>
                  <a:schemeClr val="bg1"/>
                </a:solidFill>
                <a:effectLst/>
                <a:latin typeface="Arial" charset="0"/>
                <a:ea typeface="ＭＳ Ｐゴシック" charset="-128"/>
              </a:endParaRPr>
            </a:p>
          </p:txBody>
        </p:sp>
        <p:sp>
          <p:nvSpPr>
            <p:cNvPr id="19" name="Rectangle 18"/>
            <p:cNvSpPr/>
            <p:nvPr/>
          </p:nvSpPr>
          <p:spPr bwMode="auto">
            <a:xfrm>
              <a:off x="5029200" y="4876800"/>
              <a:ext cx="2362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i="0" dirty="0">
                  <a:solidFill>
                    <a:schemeClr val="bg1"/>
                  </a:solidFill>
                  <a:latin typeface="Arial" charset="0"/>
                  <a:ea typeface="ＭＳ Ｐゴシック" charset="-128"/>
                </a:rPr>
                <a:t>MDAnalysis python script 4</a:t>
              </a:r>
              <a:endParaRPr kumimoji="0" lang="en-US" sz="1400" b="0" i="0" u="none" strike="noStrike" cap="none" normalizeH="0" baseline="0" dirty="0">
                <a:ln>
                  <a:noFill/>
                </a:ln>
                <a:solidFill>
                  <a:schemeClr val="bg1"/>
                </a:solidFill>
                <a:effectLst/>
                <a:latin typeface="Arial" charset="0"/>
                <a:ea typeface="ＭＳ Ｐゴシック" charset="-128"/>
              </a:endParaRPr>
            </a:p>
          </p:txBody>
        </p:sp>
        <p:sp>
          <p:nvSpPr>
            <p:cNvPr id="20" name="Rectangle 19"/>
            <p:cNvSpPr/>
            <p:nvPr/>
          </p:nvSpPr>
          <p:spPr bwMode="auto">
            <a:xfrm>
              <a:off x="5029200" y="5334000"/>
              <a:ext cx="2362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i="0" dirty="0">
                  <a:solidFill>
                    <a:schemeClr val="bg1"/>
                  </a:solidFill>
                  <a:latin typeface="Arial" charset="0"/>
                  <a:ea typeface="ＭＳ Ｐゴシック" charset="-128"/>
                </a:rPr>
                <a:t>MDAnalysis python script 5</a:t>
              </a:r>
              <a:endParaRPr kumimoji="0" lang="en-US" sz="1400" b="0" i="0" u="none" strike="noStrike" cap="none" normalizeH="0" baseline="0" dirty="0">
                <a:ln>
                  <a:noFill/>
                </a:ln>
                <a:solidFill>
                  <a:schemeClr val="bg1"/>
                </a:solidFill>
                <a:effectLst/>
                <a:latin typeface="Arial" charset="0"/>
                <a:ea typeface="ＭＳ Ｐゴシック" charset="-128"/>
              </a:endParaRPr>
            </a:p>
          </p:txBody>
        </p:sp>
      </p:grpSp>
      <p:sp>
        <p:nvSpPr>
          <p:cNvPr id="24" name="TextBox 23"/>
          <p:cNvSpPr txBox="1"/>
          <p:nvPr/>
        </p:nvSpPr>
        <p:spPr>
          <a:xfrm>
            <a:off x="6553200" y="3124200"/>
            <a:ext cx="609600" cy="2554545"/>
          </a:xfrm>
          <a:prstGeom prst="rect">
            <a:avLst/>
          </a:prstGeom>
          <a:noFill/>
        </p:spPr>
        <p:txBody>
          <a:bodyPr wrap="square" rtlCol="0">
            <a:spAutoFit/>
          </a:bodyPr>
          <a:lstStyle/>
          <a:p>
            <a:r>
              <a:rPr lang="en-US" sz="16000" i="0" dirty="0"/>
              <a:t>}</a:t>
            </a:r>
          </a:p>
        </p:txBody>
      </p:sp>
      <p:sp>
        <p:nvSpPr>
          <p:cNvPr id="25" name="Rectangle 24"/>
          <p:cNvSpPr/>
          <p:nvPr/>
        </p:nvSpPr>
        <p:spPr>
          <a:xfrm>
            <a:off x="2819400" y="3810000"/>
            <a:ext cx="944764" cy="461665"/>
          </a:xfrm>
          <a:prstGeom prst="rect">
            <a:avLst/>
          </a:prstGeom>
        </p:spPr>
        <p:txBody>
          <a:bodyPr wrap="none">
            <a:spAutoFit/>
          </a:bodyPr>
          <a:lstStyle/>
          <a:p>
            <a:r>
              <a:rPr lang="en-US" b="1" dirty="0">
                <a:solidFill>
                  <a:srgbClr val="EE3A70"/>
                </a:solidFill>
              </a:rPr>
              <a:t>MAP</a:t>
            </a:r>
            <a:endParaRPr lang="en-US" dirty="0"/>
          </a:p>
        </p:txBody>
      </p:sp>
      <p:sp>
        <p:nvSpPr>
          <p:cNvPr id="26" name="Rectangle 25"/>
          <p:cNvSpPr/>
          <p:nvPr/>
        </p:nvSpPr>
        <p:spPr>
          <a:xfrm>
            <a:off x="7162800" y="3810000"/>
            <a:ext cx="1560467" cy="461665"/>
          </a:xfrm>
          <a:prstGeom prst="rect">
            <a:avLst/>
          </a:prstGeom>
        </p:spPr>
        <p:txBody>
          <a:bodyPr wrap="none">
            <a:spAutoFit/>
          </a:bodyPr>
          <a:lstStyle/>
          <a:p>
            <a:r>
              <a:rPr lang="en-US" b="1" dirty="0">
                <a:solidFill>
                  <a:srgbClr val="EE3A70"/>
                </a:solidFill>
              </a:rPr>
              <a:t>REDUCE</a:t>
            </a:r>
            <a:endParaRPr lang="en-US" dirty="0"/>
          </a:p>
        </p:txBody>
      </p:sp>
      <p:pic>
        <p:nvPicPr>
          <p:cNvPr id="29" name="Shape 70"/>
          <p:cNvPicPr preferRelativeResize="0"/>
          <p:nvPr/>
        </p:nvPicPr>
        <p:blipFill>
          <a:blip r:embed="rId5">
            <a:alphaModFix/>
          </a:blip>
          <a:stretch>
            <a:fillRect/>
          </a:stretch>
        </p:blipFill>
        <p:spPr>
          <a:xfrm>
            <a:off x="7391400" y="4343400"/>
            <a:ext cx="1063096" cy="712529"/>
          </a:xfrm>
          <a:prstGeom prst="rect">
            <a:avLst/>
          </a:prstGeom>
          <a:noFill/>
          <a:ln>
            <a:noFill/>
          </a:ln>
        </p:spPr>
      </p:pic>
    </p:spTree>
    <p:extLst>
      <p:ext uri="{BB962C8B-B14F-4D97-AF65-F5344CB8AC3E}">
        <p14:creationId xmlns:p14="http://schemas.microsoft.com/office/powerpoint/2010/main" val="298499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Shape 69"/>
          <p:cNvSpPr txBox="1">
            <a:spLocks noGrp="1"/>
          </p:cNvSpPr>
          <p:nvPr>
            <p:ph idx="1"/>
          </p:nvPr>
        </p:nvSpPr>
        <p:spPr>
          <a:xfrm>
            <a:off x="17834" y="1143000"/>
            <a:ext cx="4554166" cy="2125915"/>
          </a:xfrm>
          <a:prstGeom prst="rect">
            <a:avLst/>
          </a:prstGeom>
        </p:spPr>
        <p:txBody>
          <a:bodyPr vert="horz" wrap="square" lIns="91425" tIns="91425" rIns="91425" bIns="91425" numCol="1" anchor="t" anchorCtr="0" compatLnSpc="1">
            <a:prstTxWarp prst="textNoShape">
              <a:avLst/>
            </a:prstTxWarp>
            <a:noAutofit/>
          </a:bodyPr>
          <a:lstStyle/>
          <a:p>
            <a:r>
              <a:rPr lang="en" dirty="0">
                <a:solidFill>
                  <a:schemeClr val="tx1"/>
                </a:solidFill>
              </a:rPr>
              <a:t>Clustered distances for two methods for sampling macromolecular transitions (200 trajectories each) showing that both methods produce distinctly different pathways. </a:t>
            </a:r>
          </a:p>
        </p:txBody>
      </p:sp>
      <p:sp>
        <p:nvSpPr>
          <p:cNvPr id="10" name="Shape 68"/>
          <p:cNvSpPr txBox="1">
            <a:spLocks noGrp="1"/>
          </p:cNvSpPr>
          <p:nvPr>
            <p:ph type="title"/>
          </p:nvPr>
        </p:nvSpPr>
        <p:spPr>
          <a:xfrm>
            <a:off x="17834" y="-39038"/>
            <a:ext cx="9126166" cy="838200"/>
          </a:xfrm>
          <a:prstGeom prst="rect">
            <a:avLst/>
          </a:prstGeom>
          <a:noFill/>
        </p:spPr>
        <p:txBody>
          <a:bodyPr vert="horz" wrap="square" lIns="91425" tIns="91425" rIns="91425" bIns="91425" numCol="1" anchor="t" anchorCtr="0" compatLnSpc="1">
            <a:prstTxWarp prst="textNoShape">
              <a:avLst/>
            </a:prstTxWarp>
            <a:noAutofit/>
          </a:bodyPr>
          <a:lstStyle/>
          <a:p>
            <a:pPr algn="ctr"/>
            <a:r>
              <a:rPr lang="en" sz="4000" dirty="0">
                <a:solidFill>
                  <a:srgbClr val="B30838"/>
                </a:solidFill>
              </a:rPr>
              <a:t>RADICAL-Pilot Hausdorff distance: </a:t>
            </a:r>
            <a:r>
              <a:rPr lang="en" sz="4000" i="1" dirty="0">
                <a:solidFill>
                  <a:srgbClr val="B30838"/>
                </a:solidFill>
              </a:rPr>
              <a:t>all-pairs</a:t>
            </a:r>
            <a:r>
              <a:rPr lang="en" sz="4000" dirty="0">
                <a:solidFill>
                  <a:srgbClr val="B30838"/>
                </a:solidFill>
              </a:rPr>
              <a:t> problem</a:t>
            </a:r>
          </a:p>
          <a:p>
            <a:pPr algn="ctr"/>
            <a:r>
              <a:rPr lang="en" sz="4000" dirty="0">
                <a:solidFill>
                  <a:srgbClr val="FF0000"/>
                </a:solidFill>
              </a:rPr>
              <a:t> </a:t>
            </a:r>
          </a:p>
        </p:txBody>
      </p:sp>
      <p:pic>
        <p:nvPicPr>
          <p:cNvPr id="70" name="Shape 70"/>
          <p:cNvPicPr preferRelativeResize="0"/>
          <p:nvPr/>
        </p:nvPicPr>
        <p:blipFill>
          <a:blip r:embed="rId3">
            <a:alphaModFix/>
          </a:blip>
          <a:stretch>
            <a:fillRect/>
          </a:stretch>
        </p:blipFill>
        <p:spPr>
          <a:xfrm>
            <a:off x="179479" y="3058429"/>
            <a:ext cx="4230875" cy="2835700"/>
          </a:xfrm>
          <a:prstGeom prst="rect">
            <a:avLst/>
          </a:prstGeom>
          <a:noFill/>
          <a:ln>
            <a:noFill/>
          </a:ln>
        </p:spPr>
      </p:pic>
      <p:pic>
        <p:nvPicPr>
          <p:cNvPr id="71" name="Shape 71"/>
          <p:cNvPicPr preferRelativeResize="0"/>
          <p:nvPr/>
        </p:nvPicPr>
        <p:blipFill>
          <a:blip r:embed="rId4">
            <a:alphaModFix/>
          </a:blip>
          <a:stretch>
            <a:fillRect/>
          </a:stretch>
        </p:blipFill>
        <p:spPr>
          <a:xfrm>
            <a:off x="4724400" y="3058429"/>
            <a:ext cx="4258508" cy="2835700"/>
          </a:xfrm>
          <a:prstGeom prst="rect">
            <a:avLst/>
          </a:prstGeom>
          <a:noFill/>
          <a:ln>
            <a:noFill/>
          </a:ln>
        </p:spPr>
      </p:pic>
      <p:sp>
        <p:nvSpPr>
          <p:cNvPr id="72" name="Shape 72"/>
          <p:cNvSpPr txBox="1"/>
          <p:nvPr/>
        </p:nvSpPr>
        <p:spPr>
          <a:xfrm>
            <a:off x="5010150" y="1619350"/>
            <a:ext cx="3810000" cy="1372403"/>
          </a:xfrm>
          <a:prstGeom prst="rect">
            <a:avLst/>
          </a:prstGeom>
          <a:noFill/>
          <a:ln>
            <a:noFill/>
          </a:ln>
        </p:spPr>
        <p:txBody>
          <a:bodyPr lIns="91425" tIns="91425" rIns="91425" bIns="91425" anchor="t" anchorCtr="0">
            <a:noAutofit/>
          </a:bodyPr>
          <a:lstStyle/>
          <a:p>
            <a:pPr>
              <a:spcBef>
                <a:spcPts val="0"/>
              </a:spcBef>
            </a:pPr>
            <a:r>
              <a:rPr lang="en" sz="2000" i="0" dirty="0"/>
              <a:t>RADICAL Pilot benchmark run for three different test sets of trajectories, using 12x12 “blocks” per task.</a:t>
            </a:r>
          </a:p>
        </p:txBody>
      </p:sp>
    </p:spTree>
    <p:extLst>
      <p:ext uri="{BB962C8B-B14F-4D97-AF65-F5344CB8AC3E}">
        <p14:creationId xmlns:p14="http://schemas.microsoft.com/office/powerpoint/2010/main" val="3182261954"/>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4800600" y="2133600"/>
            <a:ext cx="4079425" cy="2364374"/>
          </a:xfrm>
          <a:prstGeom prst="rect">
            <a:avLst/>
          </a:prstGeom>
          <a:noFill/>
          <a:ln>
            <a:noFill/>
          </a:ln>
        </p:spPr>
      </p:pic>
      <p:sp>
        <p:nvSpPr>
          <p:cNvPr id="88" name="Shape 88"/>
          <p:cNvSpPr txBox="1">
            <a:spLocks noGrp="1"/>
          </p:cNvSpPr>
          <p:nvPr>
            <p:ph idx="1"/>
          </p:nvPr>
        </p:nvSpPr>
        <p:spPr>
          <a:xfrm>
            <a:off x="-35640" y="668538"/>
            <a:ext cx="9067800" cy="1409182"/>
          </a:xfrm>
          <a:prstGeom prst="rect">
            <a:avLst/>
          </a:prstGeom>
        </p:spPr>
        <p:txBody>
          <a:bodyPr vert="horz" wrap="square" lIns="91425" tIns="91425" rIns="91425" bIns="91425" numCol="1" anchor="t" anchorCtr="0" compatLnSpc="1">
            <a:prstTxWarp prst="textNoShape">
              <a:avLst/>
            </a:prstTxWarp>
            <a:noAutofit/>
          </a:bodyPr>
          <a:lstStyle/>
          <a:p>
            <a:r>
              <a:rPr lang="en" sz="2000" dirty="0">
                <a:solidFill>
                  <a:schemeClr val="tx1"/>
                </a:solidFill>
              </a:rPr>
              <a:t>Biological membranes are lipid bilayers with distinct inner and outer surfaces that are formed by lipid mono layers (leaflets). Movement of lipids between leaflets or change of topology (merging of leaflets during fusion events) is difficult to detect in simulations.</a:t>
            </a:r>
          </a:p>
        </p:txBody>
      </p:sp>
      <p:sp>
        <p:nvSpPr>
          <p:cNvPr id="87" name="Shape 87"/>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pPr algn="ctr"/>
            <a:r>
              <a:rPr lang="en" sz="3600" dirty="0">
                <a:solidFill>
                  <a:srgbClr val="B30838"/>
                </a:solidFill>
              </a:rPr>
              <a:t>Classification of lipids in membranes</a:t>
            </a:r>
          </a:p>
        </p:txBody>
      </p:sp>
      <p:sp>
        <p:nvSpPr>
          <p:cNvPr id="90" name="Shape 90"/>
          <p:cNvSpPr txBox="1"/>
          <p:nvPr/>
        </p:nvSpPr>
        <p:spPr>
          <a:xfrm>
            <a:off x="4800600" y="4497974"/>
            <a:ext cx="4419600" cy="909636"/>
          </a:xfrm>
          <a:prstGeom prst="rect">
            <a:avLst/>
          </a:prstGeom>
          <a:noFill/>
          <a:ln>
            <a:noFill/>
          </a:ln>
        </p:spPr>
        <p:txBody>
          <a:bodyPr lIns="91425" tIns="91425" rIns="91425" bIns="91425" anchor="t" anchorCtr="0">
            <a:noAutofit/>
          </a:bodyPr>
          <a:lstStyle/>
          <a:p>
            <a:pPr>
              <a:spcBef>
                <a:spcPts val="0"/>
              </a:spcBef>
            </a:pPr>
            <a:r>
              <a:rPr lang="en" i="0" dirty="0"/>
              <a:t>Lipids colored by leaflet </a:t>
            </a:r>
          </a:p>
          <a:p>
            <a:pPr>
              <a:spcBef>
                <a:spcPts val="0"/>
              </a:spcBef>
            </a:pPr>
            <a:r>
              <a:rPr lang="en" i="0" dirty="0"/>
              <a:t>Same color: continuous leaflet.</a:t>
            </a:r>
          </a:p>
        </p:txBody>
      </p:sp>
      <p:pic>
        <p:nvPicPr>
          <p:cNvPr id="8" name="Shape 123"/>
          <p:cNvPicPr preferRelativeResize="0"/>
          <p:nvPr/>
        </p:nvPicPr>
        <p:blipFill>
          <a:blip r:embed="rId4">
            <a:alphaModFix/>
          </a:blip>
          <a:stretch>
            <a:fillRect/>
          </a:stretch>
        </p:blipFill>
        <p:spPr>
          <a:xfrm>
            <a:off x="-1" y="2275020"/>
            <a:ext cx="4623000" cy="3132590"/>
          </a:xfrm>
          <a:prstGeom prst="rect">
            <a:avLst/>
          </a:prstGeom>
          <a:noFill/>
          <a:ln>
            <a:noFill/>
          </a:ln>
        </p:spPr>
      </p:pic>
    </p:spTree>
    <p:extLst>
      <p:ext uri="{BB962C8B-B14F-4D97-AF65-F5344CB8AC3E}">
        <p14:creationId xmlns:p14="http://schemas.microsoft.com/office/powerpoint/2010/main" val="279691108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idx="1"/>
          </p:nvPr>
        </p:nvSpPr>
        <p:spPr>
          <a:xfrm>
            <a:off x="0" y="865838"/>
            <a:ext cx="9067800" cy="1801669"/>
          </a:xfrm>
          <a:prstGeom prst="rect">
            <a:avLst/>
          </a:prstGeom>
        </p:spPr>
        <p:txBody>
          <a:bodyPr vert="horz" wrap="square" lIns="91425" tIns="91425" rIns="91425" bIns="91425" numCol="1" anchor="t" anchorCtr="0" compatLnSpc="1">
            <a:prstTxWarp prst="textNoShape">
              <a:avLst/>
            </a:prstTxWarp>
            <a:noAutofit/>
          </a:bodyPr>
          <a:lstStyle/>
          <a:p>
            <a:r>
              <a:rPr lang="en" sz="2400" dirty="0">
                <a:solidFill>
                  <a:schemeClr val="tx1"/>
                </a:solidFill>
              </a:rPr>
              <a:t>LeafletFinder is a graph-based algorithm to detect continuous lipid membrane leaflets in a MD simulation*. The current implementation is slow and does not work well for large systems (&gt;100,000 lipids).</a:t>
            </a:r>
          </a:p>
        </p:txBody>
      </p:sp>
      <p:sp>
        <p:nvSpPr>
          <p:cNvPr id="95" name="Shape 95"/>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pPr algn="ctr"/>
            <a:r>
              <a:rPr lang="en" dirty="0">
                <a:solidFill>
                  <a:srgbClr val="B30838"/>
                </a:solidFill>
              </a:rPr>
              <a:t>LeafletFinder</a:t>
            </a:r>
          </a:p>
        </p:txBody>
      </p:sp>
      <p:pic>
        <p:nvPicPr>
          <p:cNvPr id="98" name="Shape 98"/>
          <p:cNvPicPr preferRelativeResize="0"/>
          <p:nvPr/>
        </p:nvPicPr>
        <p:blipFill>
          <a:blip r:embed="rId3">
            <a:alphaModFix/>
          </a:blip>
          <a:stretch>
            <a:fillRect/>
          </a:stretch>
        </p:blipFill>
        <p:spPr>
          <a:xfrm>
            <a:off x="76463" y="2902563"/>
            <a:ext cx="2238674" cy="2238674"/>
          </a:xfrm>
          <a:prstGeom prst="rect">
            <a:avLst/>
          </a:prstGeom>
          <a:noFill/>
          <a:ln>
            <a:noFill/>
          </a:ln>
        </p:spPr>
      </p:pic>
      <p:grpSp>
        <p:nvGrpSpPr>
          <p:cNvPr id="3" name="Group 2"/>
          <p:cNvGrpSpPr/>
          <p:nvPr/>
        </p:nvGrpSpPr>
        <p:grpSpPr>
          <a:xfrm>
            <a:off x="2438400" y="2757747"/>
            <a:ext cx="6261623" cy="1950350"/>
            <a:chOff x="2361089" y="2867004"/>
            <a:chExt cx="6261623" cy="1950350"/>
          </a:xfrm>
        </p:grpSpPr>
        <p:pic>
          <p:nvPicPr>
            <p:cNvPr id="97" name="Shape 97"/>
            <p:cNvPicPr preferRelativeResize="0"/>
            <p:nvPr/>
          </p:nvPicPr>
          <p:blipFill>
            <a:blip r:embed="rId4">
              <a:alphaModFix/>
            </a:blip>
            <a:stretch>
              <a:fillRect/>
            </a:stretch>
          </p:blipFill>
          <p:spPr>
            <a:xfrm>
              <a:off x="2361089" y="2867004"/>
              <a:ext cx="6261623" cy="1950350"/>
            </a:xfrm>
            <a:prstGeom prst="rect">
              <a:avLst/>
            </a:prstGeom>
            <a:noFill/>
            <a:ln>
              <a:noFill/>
            </a:ln>
          </p:spPr>
        </p:pic>
        <p:sp>
          <p:nvSpPr>
            <p:cNvPr id="99" name="Shape 99"/>
            <p:cNvSpPr/>
            <p:nvPr/>
          </p:nvSpPr>
          <p:spPr>
            <a:xfrm>
              <a:off x="4301692" y="2867004"/>
              <a:ext cx="2238600" cy="1950300"/>
            </a:xfrm>
            <a:prstGeom prst="rect">
              <a:avLst/>
            </a:prstGeom>
            <a:noFill/>
            <a:ln w="9525" cap="flat" cmpd="sng">
              <a:solidFill>
                <a:srgbClr val="0000FF"/>
              </a:solidFill>
              <a:prstDash val="solid"/>
              <a:round/>
              <a:headEnd type="none" w="med" len="med"/>
              <a:tailEnd type="none" w="med" len="med"/>
            </a:ln>
          </p:spPr>
          <p:txBody>
            <a:bodyPr lIns="91425" tIns="91425" rIns="91425" bIns="91425" anchor="ctr" anchorCtr="0">
              <a:noAutofit/>
            </a:bodyPr>
            <a:lstStyle/>
            <a:p>
              <a:pPr>
                <a:spcBef>
                  <a:spcPts val="0"/>
                </a:spcBef>
              </a:pPr>
              <a:endParaRPr/>
            </a:p>
          </p:txBody>
        </p:sp>
        <p:sp>
          <p:nvSpPr>
            <p:cNvPr id="100" name="Shape 100"/>
            <p:cNvSpPr/>
            <p:nvPr/>
          </p:nvSpPr>
          <p:spPr>
            <a:xfrm>
              <a:off x="6519271" y="2867004"/>
              <a:ext cx="2103441" cy="1950300"/>
            </a:xfrm>
            <a:prstGeom prst="rect">
              <a:avLst/>
            </a:prstGeom>
            <a:noFill/>
            <a:ln w="9525" cap="flat" cmpd="sng">
              <a:solidFill>
                <a:srgbClr val="38761D"/>
              </a:solidFill>
              <a:prstDash val="solid"/>
              <a:round/>
              <a:headEnd type="none" w="med" len="med"/>
              <a:tailEnd type="none" w="med" len="med"/>
            </a:ln>
          </p:spPr>
          <p:txBody>
            <a:bodyPr lIns="91425" tIns="91425" rIns="91425" bIns="91425" anchor="ctr" anchorCtr="0">
              <a:noAutofit/>
            </a:bodyPr>
            <a:lstStyle/>
            <a:p>
              <a:pPr>
                <a:spcBef>
                  <a:spcPts val="0"/>
                </a:spcBef>
              </a:pPr>
              <a:endParaRPr/>
            </a:p>
          </p:txBody>
        </p:sp>
      </p:grpSp>
      <p:sp>
        <p:nvSpPr>
          <p:cNvPr id="101" name="Shape 101"/>
          <p:cNvSpPr txBox="1"/>
          <p:nvPr/>
        </p:nvSpPr>
        <p:spPr>
          <a:xfrm>
            <a:off x="2444405" y="4797820"/>
            <a:ext cx="1931375" cy="1241624"/>
          </a:xfrm>
          <a:prstGeom prst="rect">
            <a:avLst/>
          </a:prstGeom>
          <a:solidFill>
            <a:srgbClr val="FAEB9E"/>
          </a:solidFill>
          <a:ln>
            <a:noFill/>
          </a:ln>
        </p:spPr>
        <p:txBody>
          <a:bodyPr lIns="91425" tIns="91425" rIns="91425" bIns="91425" anchor="t" anchorCtr="0">
            <a:noAutofit/>
          </a:bodyPr>
          <a:lstStyle/>
          <a:p>
            <a:pPr>
              <a:spcBef>
                <a:spcPts val="0"/>
              </a:spcBef>
            </a:pPr>
            <a:r>
              <a:rPr lang="en" dirty="0"/>
              <a:t>Phosphate atom coordinates</a:t>
            </a:r>
          </a:p>
        </p:txBody>
      </p:sp>
      <p:sp>
        <p:nvSpPr>
          <p:cNvPr id="102" name="Shape 102"/>
          <p:cNvSpPr txBox="1"/>
          <p:nvPr/>
        </p:nvSpPr>
        <p:spPr>
          <a:xfrm>
            <a:off x="4343525" y="4727743"/>
            <a:ext cx="2622444" cy="1292055"/>
          </a:xfrm>
          <a:prstGeom prst="rect">
            <a:avLst/>
          </a:prstGeom>
          <a:solidFill>
            <a:srgbClr val="FAEB9E"/>
          </a:solidFill>
          <a:ln>
            <a:noFill/>
          </a:ln>
        </p:spPr>
        <p:txBody>
          <a:bodyPr lIns="91425" tIns="91425" rIns="91425" bIns="91425" anchor="t" anchorCtr="0">
            <a:noAutofit/>
          </a:bodyPr>
          <a:lstStyle/>
          <a:p>
            <a:pPr>
              <a:spcBef>
                <a:spcPts val="0"/>
              </a:spcBef>
            </a:pPr>
            <a:r>
              <a:rPr lang="en" dirty="0">
                <a:solidFill>
                  <a:srgbClr val="0000FF"/>
                </a:solidFill>
              </a:rPr>
              <a:t>Build nearest-neighbors adjacency matrix</a:t>
            </a:r>
          </a:p>
        </p:txBody>
      </p:sp>
      <p:sp>
        <p:nvSpPr>
          <p:cNvPr id="103" name="Shape 103"/>
          <p:cNvSpPr txBox="1"/>
          <p:nvPr/>
        </p:nvSpPr>
        <p:spPr>
          <a:xfrm>
            <a:off x="6978900" y="4759683"/>
            <a:ext cx="2088900" cy="1228173"/>
          </a:xfrm>
          <a:prstGeom prst="rect">
            <a:avLst/>
          </a:prstGeom>
          <a:solidFill>
            <a:srgbClr val="FAEB9E"/>
          </a:solidFill>
          <a:ln>
            <a:noFill/>
          </a:ln>
        </p:spPr>
        <p:txBody>
          <a:bodyPr lIns="91425" tIns="91425" rIns="91425" bIns="91425" anchor="t" anchorCtr="0">
            <a:noAutofit/>
          </a:bodyPr>
          <a:lstStyle/>
          <a:p>
            <a:pPr>
              <a:spcBef>
                <a:spcPts val="0"/>
              </a:spcBef>
            </a:pPr>
            <a:r>
              <a:rPr lang="en" dirty="0">
                <a:solidFill>
                  <a:srgbClr val="38761D"/>
                </a:solidFill>
              </a:rPr>
              <a:t>Find largest connected subgraphs</a:t>
            </a:r>
          </a:p>
        </p:txBody>
      </p:sp>
      <p:sp>
        <p:nvSpPr>
          <p:cNvPr id="104" name="Shape 104"/>
          <p:cNvSpPr txBox="1"/>
          <p:nvPr/>
        </p:nvSpPr>
        <p:spPr>
          <a:xfrm>
            <a:off x="-11750" y="5202391"/>
            <a:ext cx="2357073" cy="572700"/>
          </a:xfrm>
          <a:prstGeom prst="rect">
            <a:avLst/>
          </a:prstGeom>
          <a:noFill/>
          <a:ln>
            <a:noFill/>
          </a:ln>
        </p:spPr>
        <p:txBody>
          <a:bodyPr lIns="91425" tIns="91425" rIns="91425" bIns="91425" anchor="t" anchorCtr="0">
            <a:noAutofit/>
          </a:bodyPr>
          <a:lstStyle/>
          <a:p>
            <a:pPr>
              <a:spcBef>
                <a:spcPts val="0"/>
              </a:spcBef>
            </a:pPr>
            <a:r>
              <a:rPr lang="en" sz="800" dirty="0"/>
              <a:t>* N. Michaud-Agrawal, E. J. Denning, T. B. Woolf, and O. Beckstein. MDAnalysis: A toolkit for the analysis of molecular dynamics simulations. J Comp Chem, 32:2319–2327, 2011.</a:t>
            </a:r>
          </a:p>
          <a:p>
            <a:pPr>
              <a:spcBef>
                <a:spcPts val="0"/>
              </a:spcBef>
            </a:pPr>
            <a:endParaRPr sz="800" dirty="0"/>
          </a:p>
        </p:txBody>
      </p:sp>
    </p:spTree>
    <p:extLst>
      <p:ext uri="{BB962C8B-B14F-4D97-AF65-F5344CB8AC3E}">
        <p14:creationId xmlns:p14="http://schemas.microsoft.com/office/powerpoint/2010/main" val="227560975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991600" cy="1828800"/>
          </a:xfrm>
        </p:spPr>
        <p:txBody>
          <a:bodyPr/>
          <a:lstStyle/>
          <a:p>
            <a:r>
              <a:rPr lang="en-US" dirty="0"/>
              <a:t>quantify difference between trajectories (paths </a:t>
            </a:r>
            <a:r>
              <a:rPr lang="en-US" i="1" dirty="0"/>
              <a:t>P</a:t>
            </a:r>
            <a:r>
              <a:rPr lang="en-US" dirty="0"/>
              <a:t>, </a:t>
            </a:r>
            <a:r>
              <a:rPr lang="en-US" i="1" dirty="0"/>
              <a:t>Q</a:t>
            </a:r>
            <a:r>
              <a:rPr lang="en-US" dirty="0"/>
              <a:t> in 3</a:t>
            </a:r>
            <a:r>
              <a:rPr lang="en-US" i="1" dirty="0"/>
              <a:t>N</a:t>
            </a:r>
            <a:r>
              <a:rPr lang="en-US" dirty="0"/>
              <a:t> dimensional configuration space) – without low-dimensional projections!</a:t>
            </a:r>
          </a:p>
          <a:p>
            <a:r>
              <a:rPr lang="en-US" dirty="0"/>
              <a:t>use </a:t>
            </a:r>
            <a:r>
              <a:rPr lang="en-US" b="1" dirty="0"/>
              <a:t>metric on paths</a:t>
            </a:r>
            <a:r>
              <a:rPr lang="en-US" dirty="0"/>
              <a:t> </a:t>
            </a:r>
            <a:r>
              <a:rPr lang="en-US" dirty="0">
                <a:latin typeface="Symbol" charset="2"/>
                <a:cs typeface="Symbol" charset="2"/>
              </a:rPr>
              <a:t>d</a:t>
            </a:r>
            <a:r>
              <a:rPr lang="en-US" dirty="0"/>
              <a:t>(</a:t>
            </a:r>
            <a:r>
              <a:rPr lang="en-US" i="1" dirty="0"/>
              <a:t>P, Q</a:t>
            </a:r>
            <a:r>
              <a:rPr lang="en-US" dirty="0"/>
              <a:t>) (from computational geometry)</a:t>
            </a:r>
          </a:p>
          <a:p>
            <a:pPr lvl="1"/>
            <a:r>
              <a:rPr lang="en-US" dirty="0" err="1"/>
              <a:t>Fréchet</a:t>
            </a:r>
            <a:r>
              <a:rPr lang="en-US" dirty="0"/>
              <a:t> metric</a:t>
            </a:r>
          </a:p>
          <a:p>
            <a:pPr lvl="1"/>
            <a:r>
              <a:rPr lang="en-US" dirty="0" err="1"/>
              <a:t>Hausdorff</a:t>
            </a:r>
            <a:r>
              <a:rPr lang="en-US" dirty="0"/>
              <a:t> metric</a:t>
            </a:r>
          </a:p>
        </p:txBody>
      </p:sp>
      <p:sp>
        <p:nvSpPr>
          <p:cNvPr id="3" name="Title 2"/>
          <p:cNvSpPr>
            <a:spLocks noGrp="1"/>
          </p:cNvSpPr>
          <p:nvPr>
            <p:ph type="title"/>
          </p:nvPr>
        </p:nvSpPr>
        <p:spPr>
          <a:xfrm>
            <a:off x="0" y="0"/>
            <a:ext cx="9126166" cy="838200"/>
          </a:xfrm>
        </p:spPr>
        <p:txBody>
          <a:bodyPr/>
          <a:lstStyle/>
          <a:p>
            <a:r>
              <a:rPr lang="en-US" dirty="0"/>
              <a:t>Path Similarity Analysis*</a:t>
            </a:r>
          </a:p>
        </p:txBody>
      </p:sp>
      <p:sp>
        <p:nvSpPr>
          <p:cNvPr id="4" name="TextBox 3"/>
          <p:cNvSpPr txBox="1"/>
          <p:nvPr/>
        </p:nvSpPr>
        <p:spPr>
          <a:xfrm>
            <a:off x="0" y="5715000"/>
            <a:ext cx="8839200" cy="502702"/>
          </a:xfrm>
          <a:prstGeom prst="rect">
            <a:avLst/>
          </a:prstGeom>
          <a:noFill/>
        </p:spPr>
        <p:txBody>
          <a:bodyPr wrap="square" rtlCol="0">
            <a:spAutoFit/>
          </a:bodyPr>
          <a:lstStyle/>
          <a:p>
            <a:r>
              <a:rPr lang="en-US" sz="2000" i="0" baseline="30000" dirty="0"/>
              <a:t>*S. L. </a:t>
            </a:r>
            <a:r>
              <a:rPr lang="en-US" sz="2000" i="0" baseline="30000" dirty="0" err="1"/>
              <a:t>Seyler</a:t>
            </a:r>
            <a:r>
              <a:rPr lang="en-US" sz="2000" i="0" baseline="30000" dirty="0"/>
              <a:t>, A. Kumar, M. F. Thorpe, and O. Beckstein. </a:t>
            </a:r>
            <a:r>
              <a:rPr lang="en-US" sz="2000" baseline="30000" dirty="0"/>
              <a:t>Path similarity analysis: A method for quantifying macromolecular pathways. </a:t>
            </a:r>
            <a:r>
              <a:rPr lang="en-US" sz="2000" b="1" i="0" baseline="30000" dirty="0" err="1"/>
              <a:t>PLoS</a:t>
            </a:r>
            <a:r>
              <a:rPr lang="en-US" sz="2000" b="1" i="0" baseline="30000" dirty="0"/>
              <a:t> </a:t>
            </a:r>
            <a:r>
              <a:rPr lang="en-US" sz="2000" b="1" i="0" baseline="30000" dirty="0" err="1"/>
              <a:t>Comput</a:t>
            </a:r>
            <a:r>
              <a:rPr lang="en-US" sz="2000" b="1" i="0" baseline="30000" dirty="0"/>
              <a:t> </a:t>
            </a:r>
            <a:r>
              <a:rPr lang="en-US" sz="2000" b="1" i="0" baseline="30000" dirty="0" err="1"/>
              <a:t>Biol</a:t>
            </a:r>
            <a:r>
              <a:rPr lang="en-US" sz="2000" i="0" baseline="30000" dirty="0"/>
              <a:t>, 11(10):e1004568, 10 2015. </a:t>
            </a:r>
            <a:r>
              <a:rPr lang="en-US" sz="2000" i="0" baseline="30000" dirty="0" err="1"/>
              <a:t>doi</a:t>
            </a:r>
            <a:r>
              <a:rPr lang="en-US" sz="2000" i="0" baseline="30000" dirty="0"/>
              <a:t>: 10.1371/</a:t>
            </a:r>
            <a:r>
              <a:rPr lang="en-US" sz="2000" i="0" baseline="30000" dirty="0" err="1"/>
              <a:t>journal.pcbi</a:t>
            </a:r>
            <a:r>
              <a:rPr lang="en-US" sz="2000" i="0" baseline="30000" dirty="0"/>
              <a:t>. 1004568.</a:t>
            </a:r>
            <a:endParaRPr lang="en-US" sz="2000" dirty="0"/>
          </a:p>
        </p:txBody>
      </p:sp>
      <p:sp>
        <p:nvSpPr>
          <p:cNvPr id="7" name="TextBox 6"/>
          <p:cNvSpPr txBox="1"/>
          <p:nvPr/>
        </p:nvSpPr>
        <p:spPr>
          <a:xfrm>
            <a:off x="0" y="3886200"/>
            <a:ext cx="8763000" cy="1692771"/>
          </a:xfrm>
          <a:prstGeom prst="rect">
            <a:avLst/>
          </a:prstGeom>
          <a:noFill/>
        </p:spPr>
        <p:txBody>
          <a:bodyPr wrap="square" rtlCol="0">
            <a:spAutoFit/>
          </a:bodyPr>
          <a:lstStyle/>
          <a:p>
            <a:r>
              <a:rPr lang="en-US" dirty="0">
                <a:solidFill>
                  <a:srgbClr val="B30838"/>
                </a:solidFill>
              </a:rPr>
              <a:t>Applications</a:t>
            </a:r>
          </a:p>
          <a:p>
            <a:pPr marL="342900" indent="-342900">
              <a:buFont typeface="Arial"/>
              <a:buChar char="•"/>
            </a:pPr>
            <a:r>
              <a:rPr lang="en-US" sz="2000" i="0" dirty="0"/>
              <a:t>evaluation of path sampling algorithms</a:t>
            </a:r>
          </a:p>
          <a:p>
            <a:pPr marL="342900" indent="-342900">
              <a:buFont typeface="Arial"/>
              <a:buChar char="•"/>
            </a:pPr>
            <a:r>
              <a:rPr lang="en-US" sz="2000" i="0" dirty="0"/>
              <a:t>extraction of molecular-scale determinants for path differences</a:t>
            </a:r>
          </a:p>
          <a:p>
            <a:pPr marL="342900" indent="-342900">
              <a:buFont typeface="Arial"/>
              <a:buChar char="•"/>
            </a:pPr>
            <a:r>
              <a:rPr lang="en-US" sz="2000" i="0" dirty="0"/>
              <a:t>selection of pathways for enhanced sampling approaches</a:t>
            </a:r>
          </a:p>
          <a:p>
            <a:pPr marL="342900" indent="-342900">
              <a:buFont typeface="Arial"/>
              <a:buChar char="•"/>
            </a:pPr>
            <a:r>
              <a:rPr lang="en-US" sz="2000" i="0" dirty="0"/>
              <a:t>computation of order parameters for macromolecular transitions</a:t>
            </a:r>
          </a:p>
        </p:txBody>
      </p:sp>
      <p:sp>
        <p:nvSpPr>
          <p:cNvPr id="9" name="TextBox 8"/>
          <p:cNvSpPr txBox="1"/>
          <p:nvPr/>
        </p:nvSpPr>
        <p:spPr>
          <a:xfrm>
            <a:off x="0" y="2590800"/>
            <a:ext cx="4724400" cy="1323439"/>
          </a:xfrm>
          <a:prstGeom prst="rect">
            <a:avLst/>
          </a:prstGeom>
          <a:noFill/>
        </p:spPr>
        <p:txBody>
          <a:bodyPr wrap="square" rtlCol="0">
            <a:spAutoFit/>
          </a:bodyPr>
          <a:lstStyle/>
          <a:p>
            <a:pPr marL="342900" indent="-342900">
              <a:buFont typeface="Arial"/>
              <a:buChar char="•"/>
            </a:pPr>
            <a:r>
              <a:rPr lang="en-US" sz="2000" i="0" dirty="0"/>
              <a:t>for </a:t>
            </a:r>
            <a:r>
              <a:rPr lang="en-US" sz="2000" dirty="0"/>
              <a:t>N</a:t>
            </a:r>
            <a:r>
              <a:rPr lang="en-US" sz="2000" i="0" dirty="0"/>
              <a:t> trajectories</a:t>
            </a:r>
          </a:p>
          <a:p>
            <a:pPr marL="914400" lvl="1" indent="-457200">
              <a:buFont typeface="+mj-lt"/>
              <a:buAutoNum type="arabicPeriod"/>
            </a:pPr>
            <a:r>
              <a:rPr lang="en-US" sz="2000" dirty="0"/>
              <a:t>compute the (symmetric) N x N </a:t>
            </a:r>
            <a:r>
              <a:rPr lang="en-US" sz="2000" b="1" dirty="0"/>
              <a:t>distance matrix</a:t>
            </a:r>
            <a:r>
              <a:rPr lang="en-US" sz="2000" dirty="0"/>
              <a:t> </a:t>
            </a:r>
            <a:r>
              <a:rPr lang="en-US" sz="2000" b="1" i="0" dirty="0" err="1"/>
              <a:t>D</a:t>
            </a:r>
            <a:r>
              <a:rPr lang="en-US" sz="2000" baseline="-25000" dirty="0" err="1"/>
              <a:t>ij</a:t>
            </a:r>
            <a:r>
              <a:rPr lang="en-US" sz="2000" dirty="0"/>
              <a:t> = </a:t>
            </a:r>
            <a:r>
              <a:rPr lang="en-US" sz="2000" dirty="0">
                <a:latin typeface="Symbol" charset="2"/>
                <a:cs typeface="Symbol" charset="2"/>
              </a:rPr>
              <a:t>d</a:t>
            </a:r>
            <a:r>
              <a:rPr lang="en-US" sz="2000" dirty="0"/>
              <a:t>(P</a:t>
            </a:r>
            <a:r>
              <a:rPr lang="en-US" sz="2000" baseline="-25000" dirty="0"/>
              <a:t>i</a:t>
            </a:r>
            <a:r>
              <a:rPr lang="en-US" sz="2000" dirty="0"/>
              <a:t>, </a:t>
            </a:r>
            <a:r>
              <a:rPr lang="en-US" sz="2000" dirty="0" err="1"/>
              <a:t>P</a:t>
            </a:r>
            <a:r>
              <a:rPr lang="en-US" sz="2000" baseline="-25000" dirty="0" err="1"/>
              <a:t>j</a:t>
            </a:r>
            <a:r>
              <a:rPr lang="en-US" sz="2000" dirty="0"/>
              <a:t>)</a:t>
            </a:r>
          </a:p>
          <a:p>
            <a:pPr marL="914400" lvl="1" indent="-457200">
              <a:buFont typeface="+mj-lt"/>
              <a:buAutoNum type="arabicPeriod"/>
            </a:pPr>
            <a:r>
              <a:rPr lang="en-US" sz="2000" dirty="0"/>
              <a:t>cluster </a:t>
            </a:r>
            <a:r>
              <a:rPr lang="en-US" sz="2000" b="1" i="0" dirty="0"/>
              <a:t>D</a:t>
            </a:r>
            <a:endParaRPr lang="en-US" sz="2000" i="0" dirty="0"/>
          </a:p>
        </p:txBody>
      </p:sp>
      <p:pic>
        <p:nvPicPr>
          <p:cNvPr id="10" name="Picture 9"/>
          <p:cNvPicPr>
            <a:picLocks noChangeAspect="1"/>
          </p:cNvPicPr>
          <p:nvPr/>
        </p:nvPicPr>
        <p:blipFill>
          <a:blip r:embed="rId2"/>
          <a:stretch>
            <a:fillRect/>
          </a:stretch>
        </p:blipFill>
        <p:spPr>
          <a:xfrm>
            <a:off x="4800600" y="1676400"/>
            <a:ext cx="3681727" cy="2836886"/>
          </a:xfrm>
          <a:prstGeom prst="rect">
            <a:avLst/>
          </a:prstGeom>
        </p:spPr>
      </p:pic>
    </p:spTree>
    <p:extLst>
      <p:ext uri="{BB962C8B-B14F-4D97-AF65-F5344CB8AC3E}">
        <p14:creationId xmlns:p14="http://schemas.microsoft.com/office/powerpoint/2010/main" val="333582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Computational cost</a:t>
            </a:r>
          </a:p>
        </p:txBody>
      </p:sp>
      <p:sp>
        <p:nvSpPr>
          <p:cNvPr id="9" name="Content Placeholder 8"/>
          <p:cNvSpPr>
            <a:spLocks noGrp="1"/>
          </p:cNvSpPr>
          <p:nvPr>
            <p:ph idx="1"/>
          </p:nvPr>
        </p:nvSpPr>
        <p:spPr>
          <a:xfrm>
            <a:off x="0" y="990600"/>
            <a:ext cx="5105400" cy="1905000"/>
          </a:xfrm>
        </p:spPr>
        <p:txBody>
          <a:bodyPr/>
          <a:lstStyle/>
          <a:p>
            <a:r>
              <a:rPr lang="en-US" dirty="0"/>
              <a:t>Trajectories with ~</a:t>
            </a:r>
            <a:r>
              <a:rPr lang="en-US" i="1" dirty="0"/>
              <a:t>M</a:t>
            </a:r>
            <a:r>
              <a:rPr lang="en-US" dirty="0"/>
              <a:t> frames</a:t>
            </a:r>
          </a:p>
          <a:p>
            <a:r>
              <a:rPr lang="en-US" dirty="0"/>
              <a:t>point-wise distance </a:t>
            </a:r>
            <a:r>
              <a:rPr lang="en-US" i="1" dirty="0">
                <a:solidFill>
                  <a:srgbClr val="598EDD"/>
                </a:solidFill>
              </a:rPr>
              <a:t>d(</a:t>
            </a:r>
            <a:r>
              <a:rPr lang="en-US" i="1" dirty="0" err="1">
                <a:solidFill>
                  <a:srgbClr val="598EDD"/>
                </a:solidFill>
              </a:rPr>
              <a:t>p,q</a:t>
            </a:r>
            <a:r>
              <a:rPr lang="en-US" i="1" dirty="0">
                <a:solidFill>
                  <a:srgbClr val="598EDD"/>
                </a:solidFill>
              </a:rPr>
              <a:t>)</a:t>
            </a:r>
            <a:r>
              <a:rPr lang="en-US" dirty="0">
                <a:solidFill>
                  <a:srgbClr val="598EDD"/>
                </a:solidFill>
              </a:rPr>
              <a:t> </a:t>
            </a:r>
            <a:r>
              <a:rPr lang="en-US" dirty="0"/>
              <a:t>between frames </a:t>
            </a:r>
            <a:r>
              <a:rPr lang="en-US" i="1" dirty="0"/>
              <a:t>p</a:t>
            </a:r>
            <a:r>
              <a:rPr lang="en-US" dirty="0"/>
              <a:t> and </a:t>
            </a:r>
            <a:r>
              <a:rPr lang="en-US" i="1" dirty="0"/>
              <a:t>q</a:t>
            </a:r>
            <a:r>
              <a:rPr lang="en-US" dirty="0"/>
              <a:t>: e.g.</a:t>
            </a:r>
          </a:p>
          <a:p>
            <a:r>
              <a:rPr lang="en-US" dirty="0" err="1">
                <a:solidFill>
                  <a:srgbClr val="FF6600"/>
                </a:solidFill>
              </a:rPr>
              <a:t>Hausdorff</a:t>
            </a:r>
            <a:r>
              <a:rPr lang="en-US" dirty="0">
                <a:solidFill>
                  <a:srgbClr val="FF6600"/>
                </a:solidFill>
              </a:rPr>
              <a:t> </a:t>
            </a:r>
            <a:r>
              <a:rPr lang="en-US" dirty="0"/>
              <a:t>distance: O(</a:t>
            </a:r>
            <a:r>
              <a:rPr lang="en-US" i="1" dirty="0"/>
              <a:t>M</a:t>
            </a:r>
            <a:r>
              <a:rPr lang="en-US" baseline="30000" dirty="0"/>
              <a:t>2</a:t>
            </a:r>
            <a:r>
              <a:rPr lang="en-US" dirty="0"/>
              <a:t>) (naïve)</a:t>
            </a:r>
          </a:p>
        </p:txBody>
      </p:sp>
      <p:pic>
        <p:nvPicPr>
          <p:cNvPr id="13" name="droppedImage.pdf"/>
          <p:cNvPicPr>
            <a:picLocks noChangeAspect="1"/>
          </p:cNvPicPr>
          <p:nvPr/>
        </p:nvPicPr>
        <p:blipFill>
          <a:blip r:embed="rId2">
            <a:extLst/>
          </a:blip>
          <a:stretch>
            <a:fillRect/>
          </a:stretch>
        </p:blipFill>
        <p:spPr>
          <a:xfrm>
            <a:off x="457199" y="2438400"/>
            <a:ext cx="7315201" cy="795719"/>
          </a:xfrm>
          <a:prstGeom prst="rect">
            <a:avLst/>
          </a:prstGeom>
          <a:ln w="12700"/>
        </p:spPr>
      </p:pic>
      <p:pic>
        <p:nvPicPr>
          <p:cNvPr id="14" name="pasted-image.pdf"/>
          <p:cNvPicPr>
            <a:picLocks noChangeAspect="1"/>
          </p:cNvPicPr>
          <p:nvPr/>
        </p:nvPicPr>
        <p:blipFill>
          <a:blip r:embed="rId3">
            <a:extLst/>
          </a:blip>
          <a:stretch>
            <a:fillRect/>
          </a:stretch>
        </p:blipFill>
        <p:spPr>
          <a:xfrm>
            <a:off x="2971800" y="1676400"/>
            <a:ext cx="2409490" cy="533400"/>
          </a:xfrm>
          <a:prstGeom prst="rect">
            <a:avLst/>
          </a:prstGeom>
          <a:ln w="12700">
            <a:miter lim="400000"/>
          </a:ln>
        </p:spPr>
      </p:pic>
      <p:pic>
        <p:nvPicPr>
          <p:cNvPr id="15" name="pasted-image.pdf"/>
          <p:cNvPicPr>
            <a:picLocks noChangeAspect="1"/>
          </p:cNvPicPr>
          <p:nvPr/>
        </p:nvPicPr>
        <p:blipFill>
          <a:blip r:embed="rId4">
            <a:extLst/>
          </a:blip>
          <a:stretch>
            <a:fillRect/>
          </a:stretch>
        </p:blipFill>
        <p:spPr>
          <a:xfrm>
            <a:off x="533400" y="3657600"/>
            <a:ext cx="5867400" cy="659971"/>
          </a:xfrm>
          <a:prstGeom prst="rect">
            <a:avLst/>
          </a:prstGeom>
          <a:ln w="12700">
            <a:miter lim="400000"/>
          </a:ln>
        </p:spPr>
      </p:pic>
      <p:grpSp>
        <p:nvGrpSpPr>
          <p:cNvPr id="16" name="Group 225"/>
          <p:cNvGrpSpPr/>
          <p:nvPr/>
        </p:nvGrpSpPr>
        <p:grpSpPr>
          <a:xfrm>
            <a:off x="5562600" y="152400"/>
            <a:ext cx="3169161" cy="2057400"/>
            <a:chOff x="0" y="0"/>
            <a:chExt cx="4597400" cy="2984603"/>
          </a:xfrm>
        </p:grpSpPr>
        <p:pic>
          <p:nvPicPr>
            <p:cNvPr id="17" name="matching.png"/>
            <p:cNvPicPr>
              <a:picLocks noChangeAspect="1"/>
            </p:cNvPicPr>
            <p:nvPr/>
          </p:nvPicPr>
          <p:blipFill>
            <a:blip r:embed="rId5">
              <a:extLst/>
            </a:blip>
            <a:stretch>
              <a:fillRect/>
            </a:stretch>
          </p:blipFill>
          <p:spPr>
            <a:xfrm>
              <a:off x="0" y="0"/>
              <a:ext cx="4597400" cy="2984603"/>
            </a:xfrm>
            <a:prstGeom prst="rect">
              <a:avLst/>
            </a:prstGeom>
            <a:ln>
              <a:noFill/>
            </a:ln>
            <a:effectLst>
              <a:outerShdw blurRad="292100" dist="139700" dir="2700000" algn="tl" rotWithShape="0">
                <a:srgbClr val="333333">
                  <a:alpha val="65000"/>
                </a:srgbClr>
              </a:outerShdw>
            </a:effectLst>
          </p:spPr>
        </p:pic>
        <p:sp>
          <p:nvSpPr>
            <p:cNvPr id="18" name="Shape 218"/>
            <p:cNvSpPr/>
            <p:nvPr/>
          </p:nvSpPr>
          <p:spPr>
            <a:xfrm>
              <a:off x="2554413" y="322843"/>
              <a:ext cx="443302" cy="5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defTabSz="457200">
                <a:defRPr sz="2800">
                  <a:solidFill>
                    <a:srgbClr val="B62512"/>
                  </a:solidFill>
                  <a:latin typeface="Helvetica"/>
                  <a:ea typeface="Helvetica"/>
                  <a:cs typeface="Helvetica"/>
                  <a:sym typeface="Helvetica"/>
                </a:defRPr>
              </a:lvl1pPr>
            </a:lstStyle>
            <a:p>
              <a:r>
                <a:rPr sz="1800"/>
                <a:t>P</a:t>
              </a:r>
            </a:p>
          </p:txBody>
        </p:sp>
        <p:sp>
          <p:nvSpPr>
            <p:cNvPr id="19" name="Shape 219"/>
            <p:cNvSpPr/>
            <p:nvPr/>
          </p:nvSpPr>
          <p:spPr>
            <a:xfrm>
              <a:off x="2150364" y="2139295"/>
              <a:ext cx="480418" cy="55066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defTabSz="457200">
                <a:defRPr sz="2800">
                  <a:solidFill>
                    <a:srgbClr val="1326C9"/>
                  </a:solidFill>
                  <a:latin typeface="Helvetica"/>
                  <a:ea typeface="Helvetica"/>
                  <a:cs typeface="Helvetica"/>
                  <a:sym typeface="Helvetica"/>
                </a:defRPr>
              </a:lvl1pPr>
            </a:lstStyle>
            <a:p>
              <a:r>
                <a:rPr sz="1800" dirty="0"/>
                <a:t>Q</a:t>
              </a:r>
            </a:p>
          </p:txBody>
        </p:sp>
        <p:grpSp>
          <p:nvGrpSpPr>
            <p:cNvPr id="20" name="Group 224"/>
            <p:cNvGrpSpPr/>
            <p:nvPr/>
          </p:nvGrpSpPr>
          <p:grpSpPr>
            <a:xfrm>
              <a:off x="63500" y="368351"/>
              <a:ext cx="1815733" cy="2538805"/>
              <a:chOff x="0" y="0"/>
              <a:chExt cx="1815732" cy="2538804"/>
            </a:xfrm>
          </p:grpSpPr>
          <p:sp>
            <p:nvSpPr>
              <p:cNvPr id="21" name="Shape 220"/>
              <p:cNvSpPr/>
              <p:nvPr/>
            </p:nvSpPr>
            <p:spPr>
              <a:xfrm>
                <a:off x="1419440" y="717050"/>
                <a:ext cx="120220" cy="1169400"/>
              </a:xfrm>
              <a:prstGeom prst="line">
                <a:avLst/>
              </a:prstGeom>
              <a:noFill/>
              <a:ln w="63500" cap="flat">
                <a:solidFill>
                  <a:srgbClr val="43A7F9"/>
                </a:solidFill>
                <a:prstDash val="solid"/>
                <a:round/>
                <a:headEnd type="oval" w="med" len="med"/>
                <a:tailEnd type="oval" w="med" len="med"/>
              </a:ln>
              <a:effectLst>
                <a:outerShdw blurRad="25400" dist="38100" dir="2700000" rotWithShape="0">
                  <a:srgbClr val="000000">
                    <a:alpha val="67965"/>
                  </a:srgbClr>
                </a:outerShdw>
              </a:effectLst>
            </p:spPr>
            <p:txBody>
              <a:bodyPr wrap="square" lIns="0" tIns="0" rIns="0" bIns="0" numCol="1" anchor="t">
                <a:noAutofit/>
              </a:bodyPr>
              <a:lstStyle/>
              <a:p>
                <a:pPr algn="l" defTabSz="457200">
                  <a:defRPr sz="1200">
                    <a:latin typeface="Helvetica"/>
                    <a:ea typeface="Helvetica"/>
                    <a:cs typeface="Helvetica"/>
                    <a:sym typeface="Helvetica"/>
                  </a:defRPr>
                </a:pPr>
                <a:endParaRPr/>
              </a:p>
            </p:txBody>
          </p:sp>
          <p:pic>
            <p:nvPicPr>
              <p:cNvPr id="22" name="droppedImage.pdf"/>
              <p:cNvPicPr>
                <a:picLocks noChangeAspect="1"/>
              </p:cNvPicPr>
              <p:nvPr/>
            </p:nvPicPr>
            <p:blipFill>
              <a:blip r:embed="rId6">
                <a:extLst/>
              </a:blip>
              <a:stretch>
                <a:fillRect/>
              </a:stretch>
            </p:blipFill>
            <p:spPr>
              <a:xfrm>
                <a:off x="0" y="1816100"/>
                <a:ext cx="927100" cy="381000"/>
              </a:xfrm>
              <a:prstGeom prst="rect">
                <a:avLst/>
              </a:prstGeom>
              <a:ln w="12700" cap="flat">
                <a:noFill/>
                <a:round/>
              </a:ln>
              <a:effectLst/>
            </p:spPr>
          </p:pic>
          <p:sp>
            <p:nvSpPr>
              <p:cNvPr id="23" name="Shape 222"/>
              <p:cNvSpPr/>
              <p:nvPr/>
            </p:nvSpPr>
            <p:spPr>
              <a:xfrm>
                <a:off x="1282700" y="0"/>
                <a:ext cx="507632" cy="6846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t">
                <a:spAutoFit/>
              </a:bodyPr>
              <a:lstStyle>
                <a:lvl1pPr marL="57799" marR="57799" algn="l" defTabSz="1295400">
                  <a:defRPr sz="3400" i="1">
                    <a:solidFill>
                      <a:srgbClr val="FE2500"/>
                    </a:solidFill>
                    <a:uFill>
                      <a:solidFill>
                        <a:srgbClr val="FE2500"/>
                      </a:solidFill>
                    </a:uFill>
                    <a:latin typeface="Arial"/>
                    <a:ea typeface="Arial"/>
                    <a:cs typeface="Arial"/>
                    <a:sym typeface="Arial"/>
                  </a:defRPr>
                </a:lvl1pPr>
              </a:lstStyle>
              <a:p>
                <a:r>
                  <a:rPr sz="2400"/>
                  <a:t>p</a:t>
                </a:r>
              </a:p>
            </p:txBody>
          </p:sp>
          <p:sp>
            <p:nvSpPr>
              <p:cNvPr id="24" name="Shape 223"/>
              <p:cNvSpPr/>
              <p:nvPr/>
            </p:nvSpPr>
            <p:spPr>
              <a:xfrm>
                <a:off x="1308100" y="1854200"/>
                <a:ext cx="507632" cy="68460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t">
                <a:spAutoFit/>
              </a:bodyPr>
              <a:lstStyle>
                <a:lvl1pPr marL="57799" marR="57799" algn="l" defTabSz="1295400">
                  <a:defRPr sz="3400" i="1">
                    <a:solidFill>
                      <a:srgbClr val="0146F5"/>
                    </a:solidFill>
                    <a:uFill>
                      <a:solidFill>
                        <a:srgbClr val="0146F5"/>
                      </a:solidFill>
                    </a:uFill>
                    <a:latin typeface="Arial"/>
                    <a:ea typeface="Arial"/>
                    <a:cs typeface="Arial"/>
                    <a:sym typeface="Arial"/>
                  </a:defRPr>
                </a:lvl1pPr>
              </a:lstStyle>
              <a:p>
                <a:r>
                  <a:rPr sz="2400" dirty="0"/>
                  <a:t>q</a:t>
                </a:r>
              </a:p>
            </p:txBody>
          </p:sp>
        </p:grpSp>
      </p:grpSp>
      <p:sp>
        <p:nvSpPr>
          <p:cNvPr id="25" name="Rectangle 24"/>
          <p:cNvSpPr/>
          <p:nvPr/>
        </p:nvSpPr>
        <p:spPr>
          <a:xfrm>
            <a:off x="76200" y="3276600"/>
            <a:ext cx="6994222" cy="400110"/>
          </a:xfrm>
          <a:prstGeom prst="rect">
            <a:avLst/>
          </a:prstGeom>
        </p:spPr>
        <p:txBody>
          <a:bodyPr wrap="none">
            <a:spAutoFit/>
          </a:bodyPr>
          <a:lstStyle/>
          <a:p>
            <a:pPr marL="342900" indent="-342900">
              <a:buFont typeface="Arial"/>
              <a:buChar char="•"/>
            </a:pPr>
            <a:r>
              <a:rPr lang="en-US" sz="2000" i="0" dirty="0">
                <a:solidFill>
                  <a:srgbClr val="008000"/>
                </a:solidFill>
                <a:latin typeface="Arial (Body)"/>
                <a:cs typeface="Arial (Body)"/>
              </a:rPr>
              <a:t>discrete </a:t>
            </a:r>
            <a:r>
              <a:rPr lang="en-US" sz="2000" i="0" dirty="0" err="1">
                <a:solidFill>
                  <a:srgbClr val="008000"/>
                </a:solidFill>
                <a:latin typeface="Arial (Body)"/>
                <a:cs typeface="Arial (Body)"/>
              </a:rPr>
              <a:t>Fréchet</a:t>
            </a:r>
            <a:r>
              <a:rPr lang="en-US" sz="2000" i="0" dirty="0">
                <a:solidFill>
                  <a:srgbClr val="008000"/>
                </a:solidFill>
                <a:latin typeface="Arial (Body)"/>
                <a:cs typeface="Arial (Body)"/>
              </a:rPr>
              <a:t> </a:t>
            </a:r>
            <a:r>
              <a:rPr lang="en-US" sz="2000" i="0" dirty="0">
                <a:latin typeface="Arial (Body)"/>
                <a:cs typeface="Arial (Body)"/>
              </a:rPr>
              <a:t>distance: O(</a:t>
            </a:r>
            <a:r>
              <a:rPr lang="en-US" sz="2000" dirty="0">
                <a:latin typeface="Arial (Body)"/>
                <a:cs typeface="Arial (Body)"/>
              </a:rPr>
              <a:t>M</a:t>
            </a:r>
            <a:r>
              <a:rPr lang="en-US" sz="2000" i="0" baseline="30000" dirty="0">
                <a:latin typeface="Arial (Body)"/>
                <a:cs typeface="Arial (Body)"/>
              </a:rPr>
              <a:t>2</a:t>
            </a:r>
            <a:r>
              <a:rPr lang="en-US" sz="2000" i="0" dirty="0">
                <a:latin typeface="Arial (Body)"/>
                <a:cs typeface="Arial (Body)"/>
              </a:rPr>
              <a:t>) (dynamic programming)</a:t>
            </a:r>
          </a:p>
        </p:txBody>
      </p:sp>
      <p:sp>
        <p:nvSpPr>
          <p:cNvPr id="26" name="Rectangle 25"/>
          <p:cNvSpPr/>
          <p:nvPr/>
        </p:nvSpPr>
        <p:spPr>
          <a:xfrm>
            <a:off x="0" y="4495800"/>
            <a:ext cx="7315200" cy="1200328"/>
          </a:xfrm>
          <a:prstGeom prst="rect">
            <a:avLst/>
          </a:prstGeom>
        </p:spPr>
        <p:txBody>
          <a:bodyPr wrap="square">
            <a:spAutoFit/>
          </a:bodyPr>
          <a:lstStyle/>
          <a:p>
            <a:pPr marL="342900" lvl="1" indent="-342900">
              <a:buFont typeface="Arial"/>
              <a:buChar char="•"/>
            </a:pPr>
            <a:r>
              <a:rPr lang="en-US" i="0" dirty="0"/>
              <a:t>for </a:t>
            </a:r>
            <a:r>
              <a:rPr lang="en-US" b="1" dirty="0">
                <a:solidFill>
                  <a:srgbClr val="EE3A70"/>
                </a:solidFill>
              </a:rPr>
              <a:t>N</a:t>
            </a:r>
            <a:r>
              <a:rPr lang="en-US" b="1" i="0" dirty="0">
                <a:solidFill>
                  <a:srgbClr val="EE3A70"/>
                </a:solidFill>
              </a:rPr>
              <a:t> trajectories</a:t>
            </a:r>
            <a:r>
              <a:rPr lang="en-US" b="1" i="0" dirty="0"/>
              <a:t>: </a:t>
            </a:r>
            <a:r>
              <a:rPr lang="en-US" i="0" dirty="0">
                <a:latin typeface="Arial (Body)"/>
                <a:cs typeface="Arial (Body)"/>
              </a:rPr>
              <a:t>distance matrix </a:t>
            </a:r>
            <a:r>
              <a:rPr lang="en-US" b="1" i="0" dirty="0" err="1"/>
              <a:t>D</a:t>
            </a:r>
            <a:r>
              <a:rPr lang="en-US" baseline="-25000" dirty="0" err="1"/>
              <a:t>ij</a:t>
            </a:r>
            <a:r>
              <a:rPr lang="en-US" dirty="0"/>
              <a:t> = </a:t>
            </a:r>
            <a:r>
              <a:rPr lang="en-US" dirty="0">
                <a:latin typeface="Symbol" charset="2"/>
                <a:cs typeface="Symbol" charset="2"/>
              </a:rPr>
              <a:t>d</a:t>
            </a:r>
            <a:r>
              <a:rPr lang="en-US" dirty="0"/>
              <a:t>(P</a:t>
            </a:r>
            <a:r>
              <a:rPr lang="en-US" baseline="-25000" dirty="0"/>
              <a:t>i</a:t>
            </a:r>
            <a:r>
              <a:rPr lang="en-US" dirty="0"/>
              <a:t>, </a:t>
            </a:r>
            <a:r>
              <a:rPr lang="en-US" dirty="0" err="1"/>
              <a:t>P</a:t>
            </a:r>
            <a:r>
              <a:rPr lang="en-US" baseline="-25000" dirty="0" err="1"/>
              <a:t>j</a:t>
            </a:r>
            <a:r>
              <a:rPr lang="en-US" dirty="0"/>
              <a:t>)</a:t>
            </a:r>
            <a:endParaRPr lang="en-US" i="0" dirty="0"/>
          </a:p>
          <a:p>
            <a:pPr marL="800100" lvl="2" indent="-342900">
              <a:buFont typeface="Arial"/>
              <a:buChar char="•"/>
            </a:pPr>
            <a:r>
              <a:rPr lang="en-US" i="0" dirty="0"/>
              <a:t>symmetric; </a:t>
            </a:r>
            <a:r>
              <a:rPr lang="en-US" b="1" i="0" dirty="0" err="1"/>
              <a:t>D</a:t>
            </a:r>
            <a:r>
              <a:rPr lang="en-US" baseline="-25000" dirty="0" err="1"/>
              <a:t>ii</a:t>
            </a:r>
            <a:r>
              <a:rPr lang="en-US" dirty="0"/>
              <a:t> = </a:t>
            </a:r>
            <a:r>
              <a:rPr lang="en-US" dirty="0">
                <a:latin typeface="Symbol" charset="2"/>
                <a:cs typeface="Symbol" charset="2"/>
              </a:rPr>
              <a:t>d</a:t>
            </a:r>
            <a:r>
              <a:rPr lang="en-US" dirty="0"/>
              <a:t>(P</a:t>
            </a:r>
            <a:r>
              <a:rPr lang="en-US" baseline="-25000" dirty="0"/>
              <a:t>i</a:t>
            </a:r>
            <a:r>
              <a:rPr lang="en-US" dirty="0"/>
              <a:t>, P</a:t>
            </a:r>
            <a:r>
              <a:rPr lang="en-US" baseline="-25000" dirty="0"/>
              <a:t>i</a:t>
            </a:r>
            <a:r>
              <a:rPr lang="en-US" dirty="0"/>
              <a:t>)</a:t>
            </a:r>
            <a:r>
              <a:rPr lang="en-US" i="0" dirty="0"/>
              <a:t> = 0</a:t>
            </a:r>
          </a:p>
          <a:p>
            <a:pPr marL="800100" lvl="2" indent="-342900">
              <a:buFont typeface="Arial"/>
              <a:buChar char="•"/>
            </a:pPr>
            <a:r>
              <a:rPr lang="en-US" dirty="0">
                <a:solidFill>
                  <a:schemeClr val="accent1">
                    <a:lumMod val="60000"/>
                    <a:lumOff val="40000"/>
                  </a:schemeClr>
                </a:solidFill>
              </a:rPr>
              <a:t>N</a:t>
            </a:r>
            <a:r>
              <a:rPr lang="en-US" i="0" dirty="0">
                <a:solidFill>
                  <a:schemeClr val="accent1">
                    <a:lumMod val="60000"/>
                    <a:lumOff val="40000"/>
                  </a:schemeClr>
                </a:solidFill>
              </a:rPr>
              <a:t>(</a:t>
            </a:r>
            <a:r>
              <a:rPr lang="en-US" dirty="0">
                <a:solidFill>
                  <a:schemeClr val="accent1">
                    <a:lumMod val="60000"/>
                    <a:lumOff val="40000"/>
                  </a:schemeClr>
                </a:solidFill>
              </a:rPr>
              <a:t>N</a:t>
            </a:r>
            <a:r>
              <a:rPr lang="en-US" i="0" dirty="0">
                <a:solidFill>
                  <a:schemeClr val="accent1">
                    <a:lumMod val="60000"/>
                    <a:lumOff val="40000"/>
                  </a:schemeClr>
                </a:solidFill>
              </a:rPr>
              <a:t>–1)/2 distance computations</a:t>
            </a:r>
            <a:endParaRPr lang="en-US" dirty="0"/>
          </a:p>
        </p:txBody>
      </p:sp>
      <p:sp>
        <p:nvSpPr>
          <p:cNvPr id="27" name="Rectangle 26"/>
          <p:cNvSpPr/>
          <p:nvPr/>
        </p:nvSpPr>
        <p:spPr bwMode="auto">
          <a:xfrm>
            <a:off x="0" y="4495800"/>
            <a:ext cx="7239000" cy="1219200"/>
          </a:xfrm>
          <a:prstGeom prst="rect">
            <a:avLst/>
          </a:pr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98737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animBg="1" advAuto="0"/>
      <p:bldP spid="15"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43000"/>
            <a:ext cx="9067800" cy="3159126"/>
          </a:xfrm>
        </p:spPr>
        <p:txBody>
          <a:bodyPr/>
          <a:lstStyle/>
          <a:p>
            <a:r>
              <a:rPr lang="en-US" dirty="0"/>
              <a:t>Large number of calculations for a moderate ensemble of trajectories: e.g. </a:t>
            </a:r>
            <a:r>
              <a:rPr lang="en-US" i="1" dirty="0"/>
              <a:t>N</a:t>
            </a:r>
            <a:r>
              <a:rPr lang="en-US" dirty="0"/>
              <a:t>=400</a:t>
            </a:r>
            <a:r>
              <a:rPr lang="en-US" i="1" dirty="0"/>
              <a:t> (tutorial)</a:t>
            </a:r>
            <a:r>
              <a:rPr lang="en-US" dirty="0"/>
              <a:t>: 400 • 399 / 2 = 79,800</a:t>
            </a:r>
          </a:p>
          <a:p>
            <a:r>
              <a:rPr lang="en-US" dirty="0"/>
              <a:t>BUT: </a:t>
            </a:r>
            <a:r>
              <a:rPr lang="en-US" i="1" dirty="0"/>
              <a:t>N(N–1)</a:t>
            </a:r>
            <a:r>
              <a:rPr lang="en-US" dirty="0"/>
              <a:t> </a:t>
            </a:r>
            <a:r>
              <a:rPr lang="en-US" b="1" dirty="0"/>
              <a:t>independent</a:t>
            </a:r>
            <a:r>
              <a:rPr lang="en-US" dirty="0"/>
              <a:t> calculations (each fairly expensive but of almost constant cost – number of frames in trajectories </a:t>
            </a:r>
            <a:r>
              <a:rPr lang="en-US" i="1" dirty="0"/>
              <a:t>M</a:t>
            </a:r>
            <a:r>
              <a:rPr lang="en-US" dirty="0"/>
              <a:t> is typically similar): </a:t>
            </a:r>
            <a:r>
              <a:rPr lang="en-US" dirty="0">
                <a:solidFill>
                  <a:srgbClr val="EE3A70"/>
                </a:solidFill>
              </a:rPr>
              <a:t>pleasingly parallel</a:t>
            </a:r>
          </a:p>
          <a:p>
            <a:r>
              <a:rPr lang="en-US" b="1" dirty="0">
                <a:solidFill>
                  <a:srgbClr val="EE3A70"/>
                </a:solidFill>
              </a:rPr>
              <a:t>MAP – REDUCE</a:t>
            </a:r>
          </a:p>
          <a:p>
            <a:pPr marL="914400" lvl="1" indent="-457200">
              <a:buFont typeface="+mj-lt"/>
              <a:buAutoNum type="arabicPeriod"/>
            </a:pPr>
            <a:r>
              <a:rPr lang="en-US" dirty="0"/>
              <a:t>split </a:t>
            </a:r>
            <a:r>
              <a:rPr lang="en-US" b="1" dirty="0"/>
              <a:t>D</a:t>
            </a:r>
            <a:r>
              <a:rPr lang="en-US" dirty="0"/>
              <a:t> into blocks of size </a:t>
            </a:r>
            <a:r>
              <a:rPr lang="en-US" i="1" dirty="0"/>
              <a:t>w</a:t>
            </a:r>
            <a:endParaRPr lang="en-US" dirty="0"/>
          </a:p>
          <a:p>
            <a:pPr marL="914400" lvl="1" indent="-457200">
              <a:buFont typeface="+mj-lt"/>
              <a:buAutoNum type="arabicPeriod"/>
            </a:pPr>
            <a:r>
              <a:rPr lang="en-US" dirty="0"/>
              <a:t>compute block matrices</a:t>
            </a:r>
          </a:p>
          <a:p>
            <a:pPr marL="914400" lvl="1" indent="-457200">
              <a:buFont typeface="+mj-lt"/>
              <a:buAutoNum type="arabicPeriod"/>
            </a:pPr>
            <a:r>
              <a:rPr lang="en-US" dirty="0"/>
              <a:t>recombine blocks into full matrix</a:t>
            </a:r>
          </a:p>
        </p:txBody>
      </p:sp>
      <p:sp>
        <p:nvSpPr>
          <p:cNvPr id="3" name="Title 2"/>
          <p:cNvSpPr>
            <a:spLocks noGrp="1"/>
          </p:cNvSpPr>
          <p:nvPr>
            <p:ph type="title"/>
          </p:nvPr>
        </p:nvSpPr>
        <p:spPr/>
        <p:txBody>
          <a:bodyPr/>
          <a:lstStyle/>
          <a:p>
            <a:r>
              <a:rPr lang="en-US" dirty="0"/>
              <a:t>Map-reduce distance matrix calculation with MIDAS </a:t>
            </a:r>
            <a:r>
              <a:rPr lang="en-US" dirty="0" err="1"/>
              <a:t>radical.pilot</a:t>
            </a:r>
            <a:endParaRPr lang="en-US" dirty="0"/>
          </a:p>
        </p:txBody>
      </p:sp>
      <p:grpSp>
        <p:nvGrpSpPr>
          <p:cNvPr id="8" name="Group 7"/>
          <p:cNvGrpSpPr/>
          <p:nvPr/>
        </p:nvGrpSpPr>
        <p:grpSpPr>
          <a:xfrm>
            <a:off x="5257800" y="2667000"/>
            <a:ext cx="3759200" cy="2819400"/>
            <a:chOff x="5105400" y="2819400"/>
            <a:chExt cx="3759200" cy="2819400"/>
          </a:xfrm>
        </p:grpSpPr>
        <p:pic>
          <p:nvPicPr>
            <p:cNvPr id="4" name="Picture 3"/>
            <p:cNvPicPr>
              <a:picLocks noChangeAspect="1"/>
            </p:cNvPicPr>
            <p:nvPr/>
          </p:nvPicPr>
          <p:blipFill>
            <a:blip r:embed="rId2"/>
            <a:stretch>
              <a:fillRect/>
            </a:stretch>
          </p:blipFill>
          <p:spPr>
            <a:xfrm>
              <a:off x="5105400" y="2819400"/>
              <a:ext cx="3759200" cy="2819400"/>
            </a:xfrm>
            <a:prstGeom prst="rect">
              <a:avLst/>
            </a:prstGeom>
          </p:spPr>
        </p:pic>
        <p:sp>
          <p:nvSpPr>
            <p:cNvPr id="5" name="TextBox 4"/>
            <p:cNvSpPr txBox="1"/>
            <p:nvPr/>
          </p:nvSpPr>
          <p:spPr>
            <a:xfrm>
              <a:off x="5105400" y="2895600"/>
              <a:ext cx="2057400" cy="461665"/>
            </a:xfrm>
            <a:prstGeom prst="rect">
              <a:avLst/>
            </a:prstGeom>
            <a:noFill/>
          </p:spPr>
          <p:txBody>
            <a:bodyPr wrap="square" rtlCol="0">
              <a:spAutoFit/>
            </a:bodyPr>
            <a:lstStyle/>
            <a:p>
              <a:r>
                <a:rPr lang="en-US" b="1" i="0" dirty="0" err="1">
                  <a:solidFill>
                    <a:srgbClr val="EE3A70"/>
                  </a:solidFill>
                </a:rPr>
                <a:t>radical.pilot</a:t>
              </a:r>
              <a:endParaRPr lang="en-US" b="1" i="0" dirty="0">
                <a:solidFill>
                  <a:srgbClr val="EE3A70"/>
                </a:solidFill>
              </a:endParaRPr>
            </a:p>
          </p:txBody>
        </p:sp>
      </p:grpSp>
      <p:sp>
        <p:nvSpPr>
          <p:cNvPr id="6" name="Rectangle 5"/>
          <p:cNvSpPr/>
          <p:nvPr/>
        </p:nvSpPr>
        <p:spPr>
          <a:xfrm>
            <a:off x="0" y="4267200"/>
            <a:ext cx="5715000" cy="1015663"/>
          </a:xfrm>
          <a:prstGeom prst="rect">
            <a:avLst/>
          </a:prstGeom>
        </p:spPr>
        <p:txBody>
          <a:bodyPr wrap="square">
            <a:spAutoFit/>
          </a:bodyPr>
          <a:lstStyle/>
          <a:p>
            <a:pPr marL="57150"/>
            <a:r>
              <a:rPr lang="en-US" sz="2000" i="0" dirty="0"/>
              <a:t>MIDAS </a:t>
            </a:r>
            <a:r>
              <a:rPr lang="en-US" sz="2000" i="0" dirty="0" err="1">
                <a:solidFill>
                  <a:srgbClr val="EE3A70"/>
                </a:solidFill>
              </a:rPr>
              <a:t>radical.pilot</a:t>
            </a:r>
            <a:r>
              <a:rPr lang="en-US" sz="2000" i="0" dirty="0">
                <a:solidFill>
                  <a:srgbClr val="EE3A70"/>
                </a:solidFill>
              </a:rPr>
              <a:t> </a:t>
            </a:r>
            <a:r>
              <a:rPr lang="en-US" sz="2000" i="0" dirty="0"/>
              <a:t>to</a:t>
            </a:r>
            <a:r>
              <a:rPr lang="en-US" sz="2000" i="0" dirty="0">
                <a:solidFill>
                  <a:srgbClr val="EE3A70"/>
                </a:solidFill>
              </a:rPr>
              <a:t> manage jobs </a:t>
            </a:r>
            <a:r>
              <a:rPr lang="en-US" sz="2000" i="0" dirty="0"/>
              <a:t>for computing blocks: plug in </a:t>
            </a:r>
            <a:r>
              <a:rPr lang="en-US" sz="2000" b="1" i="0" dirty="0"/>
              <a:t>serial</a:t>
            </a:r>
            <a:r>
              <a:rPr lang="en-US" sz="2000" i="0" dirty="0"/>
              <a:t> MDAnalysis code </a:t>
            </a:r>
            <a:r>
              <a:rPr lang="en-US" sz="2000" b="1" i="0" dirty="0"/>
              <a:t>without additional changes</a:t>
            </a:r>
            <a:r>
              <a:rPr lang="en-US" sz="2000" i="0" dirty="0"/>
              <a:t>: </a:t>
            </a:r>
            <a:r>
              <a:rPr lang="en-US" sz="2000" b="1" dirty="0"/>
              <a:t>easy</a:t>
            </a:r>
            <a:r>
              <a:rPr lang="en-US" sz="2000" i="0" dirty="0"/>
              <a:t>!</a:t>
            </a:r>
          </a:p>
        </p:txBody>
      </p:sp>
      <p:sp>
        <p:nvSpPr>
          <p:cNvPr id="7" name="Rectangle 6"/>
          <p:cNvSpPr/>
          <p:nvPr/>
        </p:nvSpPr>
        <p:spPr>
          <a:xfrm>
            <a:off x="-20320" y="5334000"/>
            <a:ext cx="9067800" cy="707886"/>
          </a:xfrm>
          <a:prstGeom prst="rect">
            <a:avLst/>
          </a:prstGeom>
        </p:spPr>
        <p:txBody>
          <a:bodyPr wrap="square">
            <a:spAutoFit/>
          </a:bodyPr>
          <a:lstStyle/>
          <a:p>
            <a:pPr marL="400050" indent="-342900">
              <a:buFont typeface="Wingdings" charset="0"/>
              <a:buChar char="à"/>
            </a:pPr>
            <a:r>
              <a:rPr lang="is-IS" sz="2000" i="0" dirty="0">
                <a:sym typeface="Wingdings"/>
              </a:rPr>
              <a:t>Now do the tutorial</a:t>
            </a:r>
          </a:p>
          <a:p>
            <a:pPr marL="57150"/>
            <a:r>
              <a:rPr lang="en-US" sz="2000" i="0" dirty="0">
                <a:sym typeface="Wingdings"/>
                <a:hlinkClick r:id="rId3"/>
              </a:rPr>
              <a:t>https://</a:t>
            </a:r>
            <a:r>
              <a:rPr lang="en-US" sz="2000" i="0" dirty="0" err="1">
                <a:sym typeface="Wingdings"/>
                <a:hlinkClick r:id="rId3"/>
              </a:rPr>
              <a:t>becksteinlab.github.io</a:t>
            </a:r>
            <a:r>
              <a:rPr lang="en-US" sz="2000" i="0" dirty="0">
                <a:sym typeface="Wingdings"/>
                <a:hlinkClick r:id="rId3"/>
              </a:rPr>
              <a:t>/SPIDAL-MDAnalysis-Midas-tutorial/</a:t>
            </a:r>
            <a:endParaRPr lang="en-US" sz="2000" i="0" dirty="0"/>
          </a:p>
        </p:txBody>
      </p:sp>
    </p:spTree>
    <p:extLst>
      <p:ext uri="{BB962C8B-B14F-4D97-AF65-F5344CB8AC3E}">
        <p14:creationId xmlns:p14="http://schemas.microsoft.com/office/powerpoint/2010/main" val="9434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Slides 3 to </a:t>
            </a:r>
            <a:r>
              <a:rPr lang="en-US"/>
              <a:t>8 describe </a:t>
            </a:r>
            <a:r>
              <a:rPr lang="en-US" dirty="0" err="1"/>
              <a:t>MDAnalysis</a:t>
            </a:r>
            <a:r>
              <a:rPr lang="en-US" dirty="0"/>
              <a:t> software package (to which we are adding high performance in SPIDAL)</a:t>
            </a:r>
          </a:p>
          <a:p>
            <a:r>
              <a:rPr lang="en-US" dirty="0"/>
              <a:t>Slides 9 to 16 describe application area and accompany tutorial</a:t>
            </a:r>
          </a:p>
        </p:txBody>
      </p:sp>
      <p:sp>
        <p:nvSpPr>
          <p:cNvPr id="4" name="Title 3"/>
          <p:cNvSpPr>
            <a:spLocks noGrp="1"/>
          </p:cNvSpPr>
          <p:nvPr>
            <p:ph type="title"/>
          </p:nvPr>
        </p:nvSpPr>
        <p:spPr/>
        <p:txBody>
          <a:bodyPr/>
          <a:lstStyle/>
          <a:p>
            <a:r>
              <a:rPr lang="en-US" dirty="0"/>
              <a:t>Contents</a:t>
            </a:r>
          </a:p>
        </p:txBody>
      </p:sp>
    </p:spTree>
    <p:extLst>
      <p:ext uri="{BB962C8B-B14F-4D97-AF65-F5344CB8AC3E}">
        <p14:creationId xmlns:p14="http://schemas.microsoft.com/office/powerpoint/2010/main" val="265212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762000"/>
          </a:xfrm>
        </p:spPr>
        <p:txBody>
          <a:bodyPr/>
          <a:lstStyle/>
          <a:p>
            <a:r>
              <a:rPr lang="en-US" dirty="0"/>
              <a:t>MDAnalysis </a:t>
            </a:r>
            <a:r>
              <a:rPr lang="en-US" dirty="0">
                <a:hlinkClick r:id="rId2"/>
              </a:rPr>
              <a:t>http://mdanalysis.org</a:t>
            </a:r>
            <a:r>
              <a:rPr lang="en-US" dirty="0"/>
              <a:t> </a:t>
            </a:r>
          </a:p>
        </p:txBody>
      </p:sp>
      <p:sp>
        <p:nvSpPr>
          <p:cNvPr id="3" name="Content Placeholder 2"/>
          <p:cNvSpPr>
            <a:spLocks noGrp="1"/>
          </p:cNvSpPr>
          <p:nvPr>
            <p:ph idx="1"/>
          </p:nvPr>
        </p:nvSpPr>
        <p:spPr>
          <a:xfrm>
            <a:off x="0" y="737419"/>
            <a:ext cx="9144000" cy="1700982"/>
          </a:xfrm>
        </p:spPr>
        <p:txBody>
          <a:bodyPr/>
          <a:lstStyle/>
          <a:p>
            <a:pPr lvl="0"/>
            <a:r>
              <a:rPr lang="en-US" sz="2200" dirty="0"/>
              <a:t>Open source </a:t>
            </a:r>
            <a:r>
              <a:rPr lang="en-US" sz="2200" b="1" dirty="0"/>
              <a:t>Python Library </a:t>
            </a:r>
            <a:r>
              <a:rPr lang="en-US" sz="2200" dirty="0"/>
              <a:t>that </a:t>
            </a:r>
            <a:r>
              <a:rPr lang="en-US" sz="2200" b="1" dirty="0"/>
              <a:t>abstracts access to all common trajectory data formats </a:t>
            </a:r>
            <a:r>
              <a:rPr lang="en-US" sz="2200" dirty="0"/>
              <a:t>used in the </a:t>
            </a:r>
            <a:r>
              <a:rPr lang="en-US" sz="2200" dirty="0" err="1"/>
              <a:t>biomolecular</a:t>
            </a:r>
            <a:r>
              <a:rPr lang="en-US" sz="2200" dirty="0"/>
              <a:t> simulation field.</a:t>
            </a:r>
          </a:p>
          <a:p>
            <a:pPr lvl="0"/>
            <a:r>
              <a:rPr lang="en-US" sz="2200" dirty="0"/>
              <a:t>International </a:t>
            </a:r>
            <a:r>
              <a:rPr lang="en-US" sz="2200" b="1" dirty="0"/>
              <a:t>developer</a:t>
            </a:r>
            <a:r>
              <a:rPr lang="en-US" sz="2200" dirty="0"/>
              <a:t> (7 core developers, 36 contributors, 2 </a:t>
            </a:r>
            <a:r>
              <a:rPr lang="en-US" sz="2200" dirty="0" err="1"/>
              <a:t>GSoC</a:t>
            </a:r>
            <a:r>
              <a:rPr lang="en-US" sz="2200" dirty="0"/>
              <a:t> students, 2 REU students) and </a:t>
            </a:r>
            <a:r>
              <a:rPr lang="en-US" sz="2200" b="1" dirty="0"/>
              <a:t>user community </a:t>
            </a:r>
            <a:r>
              <a:rPr lang="en-US" sz="2200" dirty="0"/>
              <a:t>(~1k downloads per release, &gt;250 citations) </a:t>
            </a:r>
            <a:r>
              <a:rPr lang="en-US" sz="2200" dirty="0">
                <a:hlinkClick r:id="rId3"/>
              </a:rPr>
              <a:t>https://github.org/MDAnalysis</a:t>
            </a:r>
            <a:r>
              <a:rPr lang="en-US" sz="2200" dirty="0"/>
              <a:t> </a:t>
            </a:r>
          </a:p>
        </p:txBody>
      </p:sp>
      <p:sp>
        <p:nvSpPr>
          <p:cNvPr id="27" name="TextBox 26"/>
          <p:cNvSpPr txBox="1"/>
          <p:nvPr/>
        </p:nvSpPr>
        <p:spPr>
          <a:xfrm>
            <a:off x="4267200" y="2743200"/>
            <a:ext cx="4419600" cy="3046988"/>
          </a:xfrm>
          <a:prstGeom prst="rect">
            <a:avLst/>
          </a:prstGeom>
          <a:noFill/>
        </p:spPr>
        <p:txBody>
          <a:bodyPr wrap="square" rtlCol="0">
            <a:spAutoFit/>
          </a:bodyPr>
          <a:lstStyle/>
          <a:p>
            <a:pPr marL="342900" indent="-342900">
              <a:buFontTx/>
              <a:buChar char="-"/>
            </a:pPr>
            <a:r>
              <a:rPr lang="en-US" i="0" dirty="0"/>
              <a:t>Python/</a:t>
            </a:r>
            <a:r>
              <a:rPr lang="en-US" i="0" dirty="0" err="1"/>
              <a:t>Cython</a:t>
            </a:r>
            <a:r>
              <a:rPr lang="en-US" i="0" dirty="0"/>
              <a:t>/C</a:t>
            </a:r>
          </a:p>
          <a:p>
            <a:pPr marL="342900" indent="-342900">
              <a:buFontTx/>
              <a:buChar char="-"/>
            </a:pPr>
            <a:r>
              <a:rPr lang="en-US" i="0" dirty="0"/>
              <a:t>object oriented</a:t>
            </a:r>
          </a:p>
          <a:p>
            <a:pPr marL="342900" indent="-342900">
              <a:buFontTx/>
              <a:buChar char="-"/>
            </a:pPr>
            <a:r>
              <a:rPr lang="en-US" i="0" dirty="0"/>
              <a:t>~45k LOC</a:t>
            </a:r>
          </a:p>
          <a:p>
            <a:pPr marL="342900" indent="-342900">
              <a:buFontTx/>
              <a:buChar char="-"/>
            </a:pPr>
            <a:r>
              <a:rPr lang="en-US" i="0" dirty="0"/>
              <a:t>~24k lines comments</a:t>
            </a:r>
          </a:p>
          <a:p>
            <a:pPr marL="342900" indent="-342900">
              <a:buFontTx/>
              <a:buChar char="-"/>
            </a:pPr>
            <a:r>
              <a:rPr lang="en-US" i="0" dirty="0"/>
              <a:t>&gt; 4000 tests with CI</a:t>
            </a:r>
          </a:p>
          <a:p>
            <a:pPr marL="342900" indent="-342900">
              <a:buFontTx/>
              <a:buChar char="-"/>
            </a:pPr>
            <a:r>
              <a:rPr lang="en-US" i="0" dirty="0" err="1"/>
              <a:t>licence</a:t>
            </a:r>
            <a:r>
              <a:rPr lang="en-US" i="0" dirty="0"/>
              <a:t> GPL v2</a:t>
            </a:r>
          </a:p>
          <a:p>
            <a:pPr marL="342900" indent="-342900">
              <a:buFontTx/>
              <a:buChar char="-"/>
            </a:pPr>
            <a:r>
              <a:rPr lang="en-US" b="1" i="0" dirty="0"/>
              <a:t>extensive documentation </a:t>
            </a:r>
            <a:r>
              <a:rPr lang="en-US" i="0" dirty="0">
                <a:hlinkClick r:id="rId2"/>
              </a:rPr>
              <a:t>http://mdanalysis.org</a:t>
            </a:r>
            <a:r>
              <a:rPr lang="en-US" i="0" dirty="0"/>
              <a:t> </a:t>
            </a:r>
          </a:p>
        </p:txBody>
      </p:sp>
      <p:pic>
        <p:nvPicPr>
          <p:cNvPr id="12" name="Shape 130"/>
          <p:cNvPicPr preferRelativeResize="0"/>
          <p:nvPr/>
        </p:nvPicPr>
        <p:blipFill>
          <a:blip r:embed="rId4">
            <a:alphaModFix/>
          </a:blip>
          <a:stretch>
            <a:fillRect/>
          </a:stretch>
        </p:blipFill>
        <p:spPr>
          <a:xfrm>
            <a:off x="381000" y="2667000"/>
            <a:ext cx="3556228" cy="3352800"/>
          </a:xfrm>
          <a:prstGeom prst="rect">
            <a:avLst/>
          </a:prstGeom>
          <a:noFill/>
          <a:ln>
            <a:noFill/>
          </a:ln>
        </p:spPr>
      </p:pic>
    </p:spTree>
    <p:extLst>
      <p:ext uri="{BB962C8B-B14F-4D97-AF65-F5344CB8AC3E}">
        <p14:creationId xmlns:p14="http://schemas.microsoft.com/office/powerpoint/2010/main" val="283740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sted-image.tiff"/>
          <p:cNvPicPr>
            <a:picLocks noChangeAspect="1"/>
          </p:cNvPicPr>
          <p:nvPr/>
        </p:nvPicPr>
        <p:blipFill>
          <a:blip r:embed="rId2">
            <a:extLst/>
          </a:blip>
          <a:stretch>
            <a:fillRect/>
          </a:stretch>
        </p:blipFill>
        <p:spPr>
          <a:xfrm>
            <a:off x="5257800" y="1676400"/>
            <a:ext cx="3670384" cy="3670384"/>
          </a:xfrm>
          <a:prstGeom prst="rect">
            <a:avLst/>
          </a:prstGeom>
          <a:ln/>
        </p:spPr>
        <p:style>
          <a:lnRef idx="1">
            <a:schemeClr val="accent3"/>
          </a:lnRef>
          <a:fillRef idx="3">
            <a:schemeClr val="accent3"/>
          </a:fillRef>
          <a:effectRef idx="2">
            <a:schemeClr val="accent3"/>
          </a:effectRef>
          <a:fontRef idx="minor">
            <a:schemeClr val="lt1"/>
          </a:fontRef>
        </p:style>
      </p:pic>
      <p:sp>
        <p:nvSpPr>
          <p:cNvPr id="2" name="Title 1"/>
          <p:cNvSpPr>
            <a:spLocks noGrp="1"/>
          </p:cNvSpPr>
          <p:nvPr>
            <p:ph type="title"/>
          </p:nvPr>
        </p:nvSpPr>
        <p:spPr>
          <a:xfrm>
            <a:off x="-24582" y="76200"/>
            <a:ext cx="9092381" cy="838200"/>
          </a:xfrm>
        </p:spPr>
        <p:txBody>
          <a:bodyPr/>
          <a:lstStyle/>
          <a:p>
            <a:pPr algn="ctr"/>
            <a:r>
              <a:rPr lang="en-US" dirty="0"/>
              <a:t>“Topology” + “Trajectory” = “Universe”</a:t>
            </a:r>
          </a:p>
        </p:txBody>
      </p:sp>
      <p:sp>
        <p:nvSpPr>
          <p:cNvPr id="4" name="Content Placeholder 3"/>
          <p:cNvSpPr>
            <a:spLocks noGrp="1"/>
          </p:cNvSpPr>
          <p:nvPr>
            <p:ph idx="1"/>
          </p:nvPr>
        </p:nvSpPr>
        <p:spPr>
          <a:xfrm>
            <a:off x="0" y="990600"/>
            <a:ext cx="9067800" cy="1219200"/>
          </a:xfrm>
        </p:spPr>
        <p:txBody>
          <a:bodyPr/>
          <a:lstStyle/>
          <a:p>
            <a:r>
              <a:rPr lang="en-US" dirty="0">
                <a:latin typeface="Courier"/>
              </a:rPr>
              <a:t>Universe</a:t>
            </a:r>
            <a:r>
              <a:rPr lang="en-US" dirty="0"/>
              <a:t> binds </a:t>
            </a:r>
            <a:r>
              <a:rPr lang="en-US" i="1" dirty="0"/>
              <a:t>topology</a:t>
            </a:r>
            <a:r>
              <a:rPr lang="en-US" dirty="0"/>
              <a:t> (atom descriptions, static) and </a:t>
            </a:r>
            <a:r>
              <a:rPr lang="en-US" i="1" dirty="0"/>
              <a:t>trajectory</a:t>
            </a:r>
            <a:r>
              <a:rPr lang="en-US" dirty="0"/>
              <a:t> (coordinates, dynamic) data together</a:t>
            </a:r>
          </a:p>
        </p:txBody>
      </p:sp>
      <p:sp>
        <p:nvSpPr>
          <p:cNvPr id="5" name="Shape 227"/>
          <p:cNvSpPr/>
          <p:nvPr/>
        </p:nvSpPr>
        <p:spPr>
          <a:xfrm>
            <a:off x="381000" y="1905000"/>
            <a:ext cx="11870713"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a:latin typeface="Courier"/>
                <a:ea typeface="Courier"/>
                <a:cs typeface="Courier"/>
                <a:sym typeface="Courier"/>
              </a:defRPr>
            </a:pPr>
            <a:r>
              <a:rPr sz="1800" b="1" dirty="0">
                <a:solidFill>
                  <a:schemeClr val="accent2">
                    <a:hueOff val="-554920"/>
                    <a:satOff val="-21482"/>
                    <a:lumOff val="-6228"/>
                  </a:schemeClr>
                </a:solidFill>
              </a:rPr>
              <a:t>import</a:t>
            </a:r>
            <a:r>
              <a:rPr sz="1800" dirty="0"/>
              <a:t> </a:t>
            </a:r>
            <a:r>
              <a:rPr sz="1800" b="1" dirty="0">
                <a:solidFill>
                  <a:schemeClr val="accent1"/>
                </a:solidFill>
              </a:rPr>
              <a:t>MDAnalysis</a:t>
            </a:r>
            <a:r>
              <a:rPr sz="1800" dirty="0"/>
              <a:t> </a:t>
            </a:r>
            <a:r>
              <a:rPr sz="1800" b="1" dirty="0">
                <a:solidFill>
                  <a:schemeClr val="accent2">
                    <a:hueOff val="-554920"/>
                    <a:satOff val="-21482"/>
                    <a:lumOff val="-6228"/>
                  </a:schemeClr>
                </a:solidFill>
              </a:rPr>
              <a:t>as</a:t>
            </a:r>
            <a:r>
              <a:rPr sz="1800" dirty="0"/>
              <a:t> </a:t>
            </a:r>
            <a:r>
              <a:rPr sz="1800" b="1" dirty="0">
                <a:solidFill>
                  <a:schemeClr val="accent1"/>
                </a:solidFill>
              </a:rPr>
              <a:t>mda</a:t>
            </a:r>
          </a:p>
          <a:p>
            <a:pPr algn="l">
              <a:defRPr>
                <a:latin typeface="Courier"/>
                <a:ea typeface="Courier"/>
                <a:cs typeface="Courier"/>
                <a:sym typeface="Courier"/>
              </a:defRPr>
            </a:pPr>
            <a:r>
              <a:rPr sz="1800" dirty="0"/>
              <a:t>u = mda.</a:t>
            </a:r>
            <a:r>
              <a:rPr sz="1800" dirty="0">
                <a:solidFill>
                  <a:srgbClr val="EE3A70"/>
                </a:solidFill>
              </a:rPr>
              <a:t>Universe</a:t>
            </a:r>
            <a:r>
              <a:rPr sz="1800" dirty="0"/>
              <a:t>(</a:t>
            </a:r>
            <a:r>
              <a:rPr sz="1800" dirty="0">
                <a:solidFill>
                  <a:schemeClr val="accent1"/>
                </a:solidFill>
              </a:rPr>
              <a:t>‘topol.tpr’</a:t>
            </a:r>
            <a:r>
              <a:rPr sz="1800" dirty="0"/>
              <a:t>, </a:t>
            </a:r>
            <a:r>
              <a:rPr sz="1800" dirty="0">
                <a:solidFill>
                  <a:schemeClr val="accent1"/>
                </a:solidFill>
              </a:rPr>
              <a:t>‘traj.xtc’</a:t>
            </a:r>
            <a:r>
              <a:rPr sz="1800" dirty="0"/>
              <a:t>)</a:t>
            </a:r>
          </a:p>
          <a:p>
            <a:pPr algn="l">
              <a:defRPr>
                <a:latin typeface="Courier"/>
                <a:ea typeface="Courier"/>
                <a:cs typeface="Courier"/>
                <a:sym typeface="Courier"/>
              </a:defRPr>
            </a:pPr>
            <a:endParaRPr lang="en-US" sz="1800" dirty="0"/>
          </a:p>
          <a:p>
            <a:pPr algn="l">
              <a:defRPr>
                <a:latin typeface="Courier"/>
                <a:ea typeface="Courier"/>
                <a:cs typeface="Courier"/>
                <a:sym typeface="Courier"/>
              </a:defRPr>
            </a:pPr>
            <a:r>
              <a:rPr sz="1800" b="1" dirty="0">
                <a:solidFill>
                  <a:schemeClr val="accent2">
                    <a:hueOff val="-554920"/>
                    <a:satOff val="-21482"/>
                    <a:lumOff val="-6228"/>
                  </a:schemeClr>
                </a:solidFill>
              </a:rPr>
              <a:t>print</a:t>
            </a:r>
            <a:r>
              <a:rPr sz="1800" dirty="0"/>
              <a:t>(u)</a:t>
            </a:r>
          </a:p>
        </p:txBody>
      </p:sp>
      <p:grpSp>
        <p:nvGrpSpPr>
          <p:cNvPr id="6" name="Group 230"/>
          <p:cNvGrpSpPr/>
          <p:nvPr/>
        </p:nvGrpSpPr>
        <p:grpSpPr>
          <a:xfrm>
            <a:off x="381000" y="3886200"/>
            <a:ext cx="4043991" cy="685799"/>
            <a:chOff x="0" y="134055"/>
            <a:chExt cx="4043990" cy="685798"/>
          </a:xfrm>
        </p:grpSpPr>
        <p:sp>
          <p:nvSpPr>
            <p:cNvPr id="7" name="Shape 228"/>
            <p:cNvSpPr/>
            <p:nvPr/>
          </p:nvSpPr>
          <p:spPr>
            <a:xfrm>
              <a:off x="0" y="134055"/>
              <a:ext cx="2092858" cy="37959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l">
                <a:defRPr>
                  <a:latin typeface="Courier"/>
                  <a:ea typeface="Courier"/>
                  <a:cs typeface="Courier"/>
                  <a:sym typeface="Courier"/>
                </a:defRPr>
              </a:pPr>
              <a:r>
                <a:rPr sz="1800" b="1" dirty="0">
                  <a:solidFill>
                    <a:schemeClr val="accent2">
                      <a:hueOff val="-554920"/>
                      <a:satOff val="-21482"/>
                      <a:lumOff val="-6228"/>
                    </a:schemeClr>
                  </a:solidFill>
                </a:rPr>
                <a:t>print</a:t>
              </a:r>
              <a:r>
                <a:rPr sz="1800" dirty="0"/>
                <a:t>(u.atoms)</a:t>
              </a:r>
            </a:p>
          </p:txBody>
        </p:sp>
        <p:sp>
          <p:nvSpPr>
            <p:cNvPr id="8" name="Shape 229"/>
            <p:cNvSpPr/>
            <p:nvPr/>
          </p:nvSpPr>
          <p:spPr>
            <a:xfrm>
              <a:off x="13754" y="440262"/>
              <a:ext cx="4030236" cy="3795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p>
              <a:pPr algn="l">
                <a:defRPr sz="2800">
                  <a:latin typeface="Courier"/>
                  <a:ea typeface="Courier"/>
                  <a:cs typeface="Courier"/>
                  <a:sym typeface="Courier"/>
                </a:defRPr>
              </a:pPr>
              <a:r>
                <a:rPr sz="1800" dirty="0"/>
                <a:t>&lt;</a:t>
              </a:r>
              <a:r>
                <a:rPr sz="1800" dirty="0">
                  <a:solidFill>
                    <a:schemeClr val="accent5"/>
                  </a:solidFill>
                </a:rPr>
                <a:t>AtomGroup</a:t>
              </a:r>
              <a:r>
                <a:rPr sz="1800" dirty="0"/>
                <a:t> with 12421 atoms&gt;</a:t>
              </a:r>
            </a:p>
          </p:txBody>
        </p:sp>
      </p:grpSp>
      <p:sp>
        <p:nvSpPr>
          <p:cNvPr id="9" name="Shape 231"/>
          <p:cNvSpPr/>
          <p:nvPr/>
        </p:nvSpPr>
        <p:spPr>
          <a:xfrm>
            <a:off x="381000" y="3048000"/>
            <a:ext cx="5969546"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800">
                <a:latin typeface="Courier"/>
                <a:ea typeface="Courier"/>
                <a:cs typeface="Courier"/>
                <a:sym typeface="Courier"/>
              </a:defRPr>
            </a:pPr>
            <a:r>
              <a:rPr sz="1800" dirty="0"/>
              <a:t>&lt;</a:t>
            </a:r>
            <a:r>
              <a:rPr sz="1800" dirty="0">
                <a:solidFill>
                  <a:schemeClr val="accent5"/>
                </a:solidFill>
              </a:rPr>
              <a:t>Universe</a:t>
            </a:r>
            <a:r>
              <a:rPr sz="1800" dirty="0"/>
              <a:t> with 12421 atoms and 8993 bonds&gt;</a:t>
            </a:r>
          </a:p>
        </p:txBody>
      </p:sp>
      <p:sp>
        <p:nvSpPr>
          <p:cNvPr id="11" name="Shape 293"/>
          <p:cNvSpPr/>
          <p:nvPr/>
        </p:nvSpPr>
        <p:spPr>
          <a:xfrm>
            <a:off x="538480" y="5410200"/>
            <a:ext cx="3584211" cy="626129"/>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a:latin typeface="Courier"/>
                <a:ea typeface="Courier"/>
                <a:cs typeface="Courier"/>
                <a:sym typeface="Courier"/>
              </a:defRPr>
            </a:pPr>
            <a:r>
              <a:rPr sz="1800" b="1" dirty="0">
                <a:solidFill>
                  <a:schemeClr val="accent2">
                    <a:hueOff val="-554920"/>
                    <a:satOff val="-21482"/>
                    <a:lumOff val="-6228"/>
                  </a:schemeClr>
                </a:solidFill>
              </a:rPr>
              <a:t>for</a:t>
            </a:r>
            <a:r>
              <a:rPr sz="1800" dirty="0"/>
              <a:t> ts </a:t>
            </a:r>
            <a:r>
              <a:rPr sz="1800" b="1" dirty="0">
                <a:solidFill>
                  <a:schemeClr val="accent2">
                    <a:hueOff val="-554920"/>
                    <a:satOff val="-21482"/>
                    <a:lumOff val="-6228"/>
                  </a:schemeClr>
                </a:solidFill>
              </a:rPr>
              <a:t>in</a:t>
            </a:r>
            <a:r>
              <a:rPr sz="1800" dirty="0"/>
              <a:t> u.</a:t>
            </a:r>
            <a:r>
              <a:rPr sz="1800" dirty="0">
                <a:solidFill>
                  <a:srgbClr val="EE3A70"/>
                </a:solidFill>
              </a:rPr>
              <a:t>trajectory</a:t>
            </a:r>
            <a:r>
              <a:rPr sz="1800" dirty="0"/>
              <a:t>:</a:t>
            </a:r>
          </a:p>
          <a:p>
            <a:pPr algn="l">
              <a:defRPr>
                <a:latin typeface="Courier"/>
                <a:ea typeface="Courier"/>
                <a:cs typeface="Courier"/>
                <a:sym typeface="Courier"/>
              </a:defRPr>
            </a:pPr>
            <a:r>
              <a:rPr sz="1800" dirty="0"/>
              <a:t>    analyze</a:t>
            </a:r>
            <a:r>
              <a:rPr lang="en-US" sz="1800" dirty="0"/>
              <a:t>_func</a:t>
            </a:r>
            <a:r>
              <a:rPr sz="1800" dirty="0"/>
              <a:t>(</a:t>
            </a:r>
            <a:r>
              <a:rPr lang="en-US" sz="1800" dirty="0"/>
              <a:t>u.atoms</a:t>
            </a:r>
            <a:r>
              <a:rPr sz="1800" dirty="0"/>
              <a:t>)</a:t>
            </a:r>
          </a:p>
        </p:txBody>
      </p:sp>
      <p:sp>
        <p:nvSpPr>
          <p:cNvPr id="3" name="Rectangle 2"/>
          <p:cNvSpPr/>
          <p:nvPr/>
        </p:nvSpPr>
        <p:spPr>
          <a:xfrm>
            <a:off x="5080" y="4648200"/>
            <a:ext cx="5181600" cy="707886"/>
          </a:xfrm>
          <a:prstGeom prst="rect">
            <a:avLst/>
          </a:prstGeom>
        </p:spPr>
        <p:txBody>
          <a:bodyPr wrap="square">
            <a:spAutoFit/>
          </a:bodyPr>
          <a:lstStyle/>
          <a:p>
            <a:pPr marL="342900" indent="-342900">
              <a:buFont typeface="Arial"/>
              <a:buChar char="•"/>
            </a:pPr>
            <a:r>
              <a:rPr lang="en-US" sz="2000" i="0" dirty="0">
                <a:latin typeface="Arial"/>
                <a:cs typeface="Arial"/>
              </a:rPr>
              <a:t>Iterate over time steps in trajectory and process atoms </a:t>
            </a:r>
          </a:p>
        </p:txBody>
      </p:sp>
      <p:sp>
        <p:nvSpPr>
          <p:cNvPr id="13" name="Rectangle 12"/>
          <p:cNvSpPr/>
          <p:nvPr/>
        </p:nvSpPr>
        <p:spPr>
          <a:xfrm>
            <a:off x="0" y="3505200"/>
            <a:ext cx="5181600" cy="400110"/>
          </a:xfrm>
          <a:prstGeom prst="rect">
            <a:avLst/>
          </a:prstGeom>
        </p:spPr>
        <p:txBody>
          <a:bodyPr wrap="square">
            <a:spAutoFit/>
          </a:bodyPr>
          <a:lstStyle/>
          <a:p>
            <a:pPr marL="342900" indent="-342900">
              <a:buFont typeface="Arial"/>
              <a:buChar char="•"/>
            </a:pPr>
            <a:r>
              <a:rPr lang="en-US" sz="2000" i="0" dirty="0">
                <a:latin typeface="Arial"/>
                <a:cs typeface="Arial"/>
              </a:rPr>
              <a:t>Particles are stored as </a:t>
            </a:r>
            <a:r>
              <a:rPr lang="en-US" sz="2000" i="0" dirty="0" err="1">
                <a:latin typeface="Arial"/>
                <a:cs typeface="Arial"/>
              </a:rPr>
              <a:t>AtomGroups</a:t>
            </a:r>
            <a:endParaRPr lang="en-US" sz="2000" i="0" dirty="0">
              <a:latin typeface="Arial"/>
              <a:cs typeface="Arial"/>
            </a:endParaRPr>
          </a:p>
        </p:txBody>
      </p:sp>
    </p:spTree>
    <p:extLst>
      <p:ext uri="{BB962C8B-B14F-4D97-AF65-F5344CB8AC3E}">
        <p14:creationId xmlns:p14="http://schemas.microsoft.com/office/powerpoint/2010/main" val="3608225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p:cNvSpPr>
          <p:nvPr>
            <p:ph type="title"/>
          </p:nvPr>
        </p:nvSpPr>
        <p:spPr>
          <a:xfrm>
            <a:off x="0" y="0"/>
            <a:ext cx="9126166" cy="620894"/>
          </a:xfrm>
          <a:prstGeom prst="rect">
            <a:avLst/>
          </a:prstGeom>
        </p:spPr>
        <p:txBody>
          <a:bodyPr/>
          <a:lstStyle/>
          <a:p>
            <a:r>
              <a:rPr lang="en-US" dirty="0"/>
              <a:t>Accessing atoms</a:t>
            </a:r>
            <a:r>
              <a:rPr dirty="0"/>
              <a:t>: </a:t>
            </a:r>
            <a:r>
              <a:rPr lang="en-US" dirty="0">
                <a:solidFill>
                  <a:srgbClr val="EE3A70"/>
                </a:solidFill>
              </a:rPr>
              <a:t>selections</a:t>
            </a:r>
            <a:r>
              <a:rPr lang="en-US" dirty="0"/>
              <a:t> &amp; </a:t>
            </a:r>
            <a:r>
              <a:rPr i="1" dirty="0" err="1">
                <a:solidFill>
                  <a:srgbClr val="EE3A70"/>
                </a:solidFill>
              </a:rPr>
              <a:t>AtomGroup</a:t>
            </a:r>
            <a:endParaRPr i="1" dirty="0">
              <a:solidFill>
                <a:srgbClr val="EE3A70"/>
              </a:solidFill>
            </a:endParaRPr>
          </a:p>
        </p:txBody>
      </p:sp>
      <p:sp>
        <p:nvSpPr>
          <p:cNvPr id="234" name="Shape 234"/>
          <p:cNvSpPr/>
          <p:nvPr/>
        </p:nvSpPr>
        <p:spPr>
          <a:xfrm>
            <a:off x="228600" y="1698021"/>
            <a:ext cx="4679885" cy="118012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l">
              <a:defRPr>
                <a:latin typeface="Courier"/>
                <a:ea typeface="Courier"/>
                <a:cs typeface="Courier"/>
                <a:sym typeface="Courier"/>
              </a:defRPr>
            </a:pPr>
            <a:r>
              <a:rPr dirty="0"/>
              <a:t>protein =</a:t>
            </a:r>
          </a:p>
          <a:p>
            <a:pPr algn="l">
              <a:defRPr>
                <a:latin typeface="Courier"/>
                <a:ea typeface="Courier"/>
                <a:cs typeface="Courier"/>
                <a:sym typeface="Courier"/>
              </a:defRPr>
            </a:pPr>
            <a:r>
              <a:rPr dirty="0"/>
              <a:t>  u.atoms.</a:t>
            </a:r>
            <a:r>
              <a:rPr b="1" dirty="0">
                <a:solidFill>
                  <a:srgbClr val="EE3A70"/>
                </a:solidFill>
              </a:rPr>
              <a:t>select_atoms</a:t>
            </a:r>
            <a:r>
              <a:rPr dirty="0"/>
              <a:t>(</a:t>
            </a:r>
          </a:p>
          <a:p>
            <a:pPr algn="l">
              <a:defRPr>
                <a:latin typeface="Courier"/>
                <a:ea typeface="Courier"/>
                <a:cs typeface="Courier"/>
                <a:sym typeface="Courier"/>
              </a:defRPr>
            </a:pPr>
            <a:r>
              <a:rPr dirty="0"/>
              <a:t>  </a:t>
            </a:r>
            <a:r>
              <a:rPr dirty="0">
                <a:solidFill>
                  <a:schemeClr val="accent1">
                    <a:hueOff val="47394"/>
                    <a:satOff val="-25753"/>
                    <a:lumOff val="-7544"/>
                  </a:schemeClr>
                </a:solidFill>
              </a:rPr>
              <a:t>“protein</a:t>
            </a:r>
            <a:r>
              <a:rPr lang="en-US" dirty="0">
                <a:solidFill>
                  <a:schemeClr val="accent1">
                    <a:hueOff val="47394"/>
                    <a:satOff val="-25753"/>
                    <a:lumOff val="-7544"/>
                  </a:schemeClr>
                </a:solidFill>
              </a:rPr>
              <a:t> and backbone</a:t>
            </a:r>
            <a:r>
              <a:rPr dirty="0">
                <a:solidFill>
                  <a:schemeClr val="accent1">
                    <a:hueOff val="47394"/>
                    <a:satOff val="-25753"/>
                    <a:lumOff val="-7544"/>
                  </a:schemeClr>
                </a:solidFill>
              </a:rPr>
              <a:t>”</a:t>
            </a:r>
            <a:r>
              <a:rPr dirty="0"/>
              <a:t>)</a:t>
            </a:r>
          </a:p>
        </p:txBody>
      </p:sp>
      <p:pic>
        <p:nvPicPr>
          <p:cNvPr id="235" name="pasted-image.tiff"/>
          <p:cNvPicPr>
            <a:picLocks noChangeAspect="1"/>
          </p:cNvPicPr>
          <p:nvPr/>
        </p:nvPicPr>
        <p:blipFill>
          <a:blip r:embed="rId2">
            <a:extLst/>
          </a:blip>
          <a:srcRect l="28019" t="19465" r="24989" b="24053"/>
          <a:stretch>
            <a:fillRect/>
          </a:stretch>
        </p:blipFill>
        <p:spPr>
          <a:xfrm>
            <a:off x="5638800" y="914400"/>
            <a:ext cx="2974011" cy="3574571"/>
          </a:xfrm>
          <a:prstGeom prst="rect">
            <a:avLst/>
          </a:prstGeom>
          <a:ln/>
        </p:spPr>
        <p:style>
          <a:lnRef idx="1">
            <a:schemeClr val="accent3"/>
          </a:lnRef>
          <a:fillRef idx="3">
            <a:schemeClr val="accent3"/>
          </a:fillRef>
          <a:effectRef idx="2">
            <a:schemeClr val="accent3"/>
          </a:effectRef>
          <a:fontRef idx="minor">
            <a:schemeClr val="lt1"/>
          </a:fontRef>
        </p:style>
      </p:pic>
      <p:sp>
        <p:nvSpPr>
          <p:cNvPr id="236" name="Shape 236"/>
          <p:cNvSpPr/>
          <p:nvPr/>
        </p:nvSpPr>
        <p:spPr>
          <a:xfrm>
            <a:off x="228600" y="4740344"/>
            <a:ext cx="8242337" cy="130323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sz="2500">
                <a:latin typeface="Courier"/>
                <a:ea typeface="Courier"/>
                <a:cs typeface="Courier"/>
                <a:sym typeface="Courier"/>
              </a:defRPr>
            </a:pPr>
            <a:r>
              <a:rPr sz="1600" dirty="0"/>
              <a:t>[&lt;Atom 1: N of type NH3 of resname ALA, resid 1 and segid IFAB&gt;,</a:t>
            </a:r>
          </a:p>
          <a:p>
            <a:pPr algn="l">
              <a:defRPr sz="2500">
                <a:latin typeface="Courier"/>
                <a:ea typeface="Courier"/>
                <a:cs typeface="Courier"/>
                <a:sym typeface="Courier"/>
              </a:defRPr>
            </a:pPr>
            <a:r>
              <a:rPr sz="1600" dirty="0"/>
              <a:t> &lt;Atom 2: HT1 of type HC of resname ALA, resid 1 and segid IFAB&gt;,</a:t>
            </a:r>
          </a:p>
          <a:p>
            <a:pPr algn="l">
              <a:defRPr sz="2500">
                <a:latin typeface="Courier"/>
                <a:ea typeface="Courier"/>
                <a:cs typeface="Courier"/>
                <a:sym typeface="Courier"/>
              </a:defRPr>
            </a:pPr>
            <a:r>
              <a:rPr sz="1600" dirty="0"/>
              <a:t> &lt;Atom 3: HT2 of type HC of resname ALA, resid 1 and segid IFAB&gt;,</a:t>
            </a:r>
          </a:p>
          <a:p>
            <a:pPr algn="l">
              <a:defRPr sz="2500">
                <a:latin typeface="Courier"/>
                <a:ea typeface="Courier"/>
                <a:cs typeface="Courier"/>
                <a:sym typeface="Courier"/>
              </a:defRPr>
            </a:pPr>
            <a:r>
              <a:rPr sz="1600" dirty="0"/>
              <a:t> &lt;Atom 4: HT3 of type HC of resname ALA, resid 1 and segid IFAB&gt;,</a:t>
            </a:r>
          </a:p>
          <a:p>
            <a:pPr algn="l">
              <a:defRPr sz="2500">
                <a:latin typeface="Courier"/>
                <a:ea typeface="Courier"/>
                <a:cs typeface="Courier"/>
                <a:sym typeface="Courier"/>
              </a:defRPr>
            </a:pPr>
            <a:r>
              <a:rPr sz="1600" dirty="0"/>
              <a:t> &lt;Atom 5: CA of type CT1 of resname ALA, resid 1 and segid IFAB&gt;]]</a:t>
            </a:r>
          </a:p>
        </p:txBody>
      </p:sp>
      <p:sp>
        <p:nvSpPr>
          <p:cNvPr id="237" name="Shape 237"/>
          <p:cNvSpPr/>
          <p:nvPr/>
        </p:nvSpPr>
        <p:spPr>
          <a:xfrm>
            <a:off x="228600" y="4343400"/>
            <a:ext cx="4570209" cy="44146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a:latin typeface="Courier"/>
                <a:ea typeface="Courier"/>
                <a:cs typeface="Courier"/>
                <a:sym typeface="Courier"/>
              </a:defRPr>
            </a:pPr>
            <a:r>
              <a:rPr b="1" dirty="0">
                <a:solidFill>
                  <a:schemeClr val="accent2">
                    <a:hueOff val="-554920"/>
                    <a:satOff val="-21482"/>
                    <a:lumOff val="-6228"/>
                  </a:schemeClr>
                </a:solidFill>
              </a:rPr>
              <a:t>print</a:t>
            </a:r>
            <a:r>
              <a:rPr dirty="0"/>
              <a:t>(</a:t>
            </a:r>
            <a:r>
              <a:rPr b="1" dirty="0">
                <a:solidFill>
                  <a:schemeClr val="accent2">
                    <a:hueOff val="-554920"/>
                    <a:satOff val="-21482"/>
                    <a:lumOff val="-6228"/>
                  </a:schemeClr>
                </a:solidFill>
              </a:rPr>
              <a:t>list</a:t>
            </a:r>
            <a:r>
              <a:rPr dirty="0"/>
              <a:t>(protein</a:t>
            </a:r>
            <a:r>
              <a:rPr b="1" dirty="0">
                <a:solidFill>
                  <a:srgbClr val="EE3A70"/>
                </a:solidFill>
              </a:rPr>
              <a:t>[:5]</a:t>
            </a:r>
            <a:r>
              <a:rPr dirty="0"/>
              <a:t>))</a:t>
            </a:r>
          </a:p>
        </p:txBody>
      </p:sp>
      <p:sp>
        <p:nvSpPr>
          <p:cNvPr id="238" name="Shape 238"/>
          <p:cNvSpPr/>
          <p:nvPr/>
        </p:nvSpPr>
        <p:spPr>
          <a:xfrm>
            <a:off x="228600" y="3276600"/>
            <a:ext cx="3440241" cy="31835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800">
                <a:latin typeface="Courier"/>
                <a:ea typeface="Courier"/>
                <a:cs typeface="Courier"/>
                <a:sym typeface="Courier"/>
              </a:defRPr>
            </a:lvl1pPr>
          </a:lstStyle>
          <a:p>
            <a:r>
              <a:rPr sz="1600" dirty="0"/>
              <a:t>&lt;AtomGroup with 2113 atoms&gt;</a:t>
            </a:r>
          </a:p>
        </p:txBody>
      </p:sp>
      <p:sp>
        <p:nvSpPr>
          <p:cNvPr id="239" name="Shape 239"/>
          <p:cNvSpPr/>
          <p:nvPr/>
        </p:nvSpPr>
        <p:spPr>
          <a:xfrm>
            <a:off x="228600" y="2895600"/>
            <a:ext cx="2781145" cy="45541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a:latin typeface="Courier"/>
                <a:ea typeface="Courier"/>
                <a:cs typeface="Courier"/>
                <a:sym typeface="Courier"/>
              </a:defRPr>
            </a:pPr>
            <a:r>
              <a:rPr b="1" dirty="0">
                <a:solidFill>
                  <a:schemeClr val="accent2">
                    <a:hueOff val="-554920"/>
                    <a:satOff val="-21482"/>
                    <a:lumOff val="-6228"/>
                  </a:schemeClr>
                </a:solidFill>
              </a:rPr>
              <a:t>print</a:t>
            </a:r>
            <a:r>
              <a:rPr dirty="0"/>
              <a:t>(protein)</a:t>
            </a:r>
          </a:p>
        </p:txBody>
      </p:sp>
      <p:sp>
        <p:nvSpPr>
          <p:cNvPr id="2" name="Rectangle 1"/>
          <p:cNvSpPr/>
          <p:nvPr/>
        </p:nvSpPr>
        <p:spPr>
          <a:xfrm>
            <a:off x="152400" y="838200"/>
            <a:ext cx="5181600" cy="830997"/>
          </a:xfrm>
          <a:prstGeom prst="rect">
            <a:avLst/>
          </a:prstGeom>
        </p:spPr>
        <p:txBody>
          <a:bodyPr wrap="square">
            <a:spAutoFit/>
          </a:bodyPr>
          <a:lstStyle/>
          <a:p>
            <a:pPr marL="342900" indent="-342900">
              <a:buFont typeface="Arial"/>
              <a:buChar char="•"/>
            </a:pPr>
            <a:r>
              <a:rPr lang="en-US" i="0" dirty="0"/>
              <a:t>Create new groups with </a:t>
            </a:r>
            <a:r>
              <a:rPr lang="en-US" b="1" i="0" dirty="0"/>
              <a:t>atom selections</a:t>
            </a:r>
            <a:r>
              <a:rPr lang="en-US" b="1" dirty="0"/>
              <a:t> </a:t>
            </a:r>
            <a:r>
              <a:rPr lang="en-US" i="0" dirty="0"/>
              <a:t>(full query language):</a:t>
            </a:r>
          </a:p>
        </p:txBody>
      </p:sp>
      <p:sp>
        <p:nvSpPr>
          <p:cNvPr id="11" name="Rectangle 10"/>
          <p:cNvSpPr/>
          <p:nvPr/>
        </p:nvSpPr>
        <p:spPr>
          <a:xfrm>
            <a:off x="0" y="3810000"/>
            <a:ext cx="5791200" cy="461665"/>
          </a:xfrm>
          <a:prstGeom prst="rect">
            <a:avLst/>
          </a:prstGeom>
        </p:spPr>
        <p:txBody>
          <a:bodyPr wrap="square">
            <a:spAutoFit/>
          </a:bodyPr>
          <a:lstStyle/>
          <a:p>
            <a:pPr marL="342900" indent="-342900">
              <a:buFont typeface="Arial"/>
              <a:buChar char="•"/>
            </a:pPr>
            <a:r>
              <a:rPr lang="en-US" i="0" dirty="0" err="1"/>
              <a:t>AtomGroups</a:t>
            </a:r>
            <a:r>
              <a:rPr lang="en-US" i="0" dirty="0"/>
              <a:t> behave like Python lists</a:t>
            </a:r>
          </a:p>
        </p:txBody>
      </p:sp>
    </p:spTree>
    <p:extLst>
      <p:ext uri="{BB962C8B-B14F-4D97-AF65-F5344CB8AC3E}">
        <p14:creationId xmlns:p14="http://schemas.microsoft.com/office/powerpoint/2010/main" val="6022744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asted-image.tiff"/>
          <p:cNvPicPr>
            <a:picLocks noChangeAspect="1"/>
          </p:cNvPicPr>
          <p:nvPr/>
        </p:nvPicPr>
        <p:blipFill>
          <a:blip r:embed="rId2">
            <a:extLst/>
          </a:blip>
          <a:srcRect l="17529" t="10909" r="13155" b="13744"/>
          <a:stretch>
            <a:fillRect/>
          </a:stretch>
        </p:blipFill>
        <p:spPr>
          <a:xfrm>
            <a:off x="5932522" y="306018"/>
            <a:ext cx="2826445" cy="3072368"/>
          </a:xfrm>
          <a:prstGeom prst="rect">
            <a:avLst/>
          </a:prstGeom>
          <a:ln/>
        </p:spPr>
        <p:style>
          <a:lnRef idx="1">
            <a:schemeClr val="accent3"/>
          </a:lnRef>
          <a:fillRef idx="3">
            <a:schemeClr val="accent3"/>
          </a:fillRef>
          <a:effectRef idx="2">
            <a:schemeClr val="accent3"/>
          </a:effectRef>
          <a:fontRef idx="minor">
            <a:schemeClr val="lt1"/>
          </a:fontRef>
        </p:style>
      </p:pic>
      <p:sp>
        <p:nvSpPr>
          <p:cNvPr id="246" name="Shape 246"/>
          <p:cNvSpPr>
            <a:spLocks noGrp="1"/>
          </p:cNvSpPr>
          <p:nvPr>
            <p:ph type="title"/>
          </p:nvPr>
        </p:nvSpPr>
        <p:spPr>
          <a:xfrm>
            <a:off x="0" y="0"/>
            <a:ext cx="9126166" cy="539443"/>
          </a:xfrm>
          <a:prstGeom prst="rect">
            <a:avLst/>
          </a:prstGeom>
        </p:spPr>
        <p:txBody>
          <a:bodyPr/>
          <a:lstStyle/>
          <a:p>
            <a:r>
              <a:rPr dirty="0"/>
              <a:t>Fundamental </a:t>
            </a:r>
            <a:r>
              <a:rPr lang="en-US" dirty="0"/>
              <a:t>abstraction</a:t>
            </a:r>
            <a:r>
              <a:rPr dirty="0"/>
              <a:t>: </a:t>
            </a:r>
            <a:r>
              <a:rPr i="1" dirty="0">
                <a:solidFill>
                  <a:srgbClr val="EE3A70"/>
                </a:solidFill>
              </a:rPr>
              <a:t>AtomGroup</a:t>
            </a:r>
          </a:p>
        </p:txBody>
      </p:sp>
      <p:sp>
        <p:nvSpPr>
          <p:cNvPr id="247" name="Shape 247"/>
          <p:cNvSpPr/>
          <p:nvPr/>
        </p:nvSpPr>
        <p:spPr>
          <a:xfrm>
            <a:off x="228600" y="1698958"/>
            <a:ext cx="5454377" cy="1180127"/>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l">
              <a:defRPr>
                <a:latin typeface="Courier"/>
                <a:ea typeface="Courier"/>
                <a:cs typeface="Courier"/>
                <a:sym typeface="Courier"/>
              </a:defRPr>
            </a:pPr>
            <a:r>
              <a:rPr sz="1800" dirty="0"/>
              <a:t>solvshell =</a:t>
            </a:r>
          </a:p>
          <a:p>
            <a:pPr algn="l">
              <a:defRPr>
                <a:latin typeface="Courier"/>
                <a:ea typeface="Courier"/>
                <a:cs typeface="Courier"/>
                <a:sym typeface="Courier"/>
              </a:defRPr>
            </a:pPr>
            <a:r>
              <a:rPr sz="1800" dirty="0"/>
              <a:t>  u.atoms.</a:t>
            </a:r>
            <a:r>
              <a:rPr sz="1800" b="1" dirty="0">
                <a:solidFill>
                  <a:srgbClr val="EE3A70"/>
                </a:solidFill>
              </a:rPr>
              <a:t>select_atoms</a:t>
            </a:r>
            <a:r>
              <a:rPr sz="1800" dirty="0"/>
              <a:t>(</a:t>
            </a:r>
          </a:p>
          <a:p>
            <a:pPr algn="l">
              <a:defRPr>
                <a:latin typeface="Courier"/>
                <a:ea typeface="Courier"/>
                <a:cs typeface="Courier"/>
                <a:sym typeface="Courier"/>
              </a:defRPr>
            </a:pPr>
            <a:r>
              <a:rPr sz="1800" dirty="0"/>
              <a:t>    </a:t>
            </a:r>
            <a:r>
              <a:rPr sz="1800" dirty="0">
                <a:solidFill>
                  <a:schemeClr val="accent1"/>
                </a:solidFill>
              </a:rPr>
              <a:t>“resname SOL and </a:t>
            </a:r>
          </a:p>
          <a:p>
            <a:pPr algn="l">
              <a:defRPr>
                <a:latin typeface="Courier"/>
                <a:ea typeface="Courier"/>
                <a:cs typeface="Courier"/>
                <a:sym typeface="Courier"/>
              </a:defRPr>
            </a:pPr>
            <a:r>
              <a:rPr sz="1800" dirty="0">
                <a:solidFill>
                  <a:schemeClr val="accent1"/>
                </a:solidFill>
              </a:rPr>
              <a:t>     around 5.0 protein”</a:t>
            </a:r>
            <a:r>
              <a:rPr sz="1800" dirty="0"/>
              <a:t>)</a:t>
            </a:r>
          </a:p>
        </p:txBody>
      </p:sp>
      <p:sp>
        <p:nvSpPr>
          <p:cNvPr id="248" name="Shape 248"/>
          <p:cNvSpPr/>
          <p:nvPr/>
        </p:nvSpPr>
        <p:spPr>
          <a:xfrm>
            <a:off x="228600" y="2895600"/>
            <a:ext cx="2339441" cy="216783"/>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a:latin typeface="Courier"/>
                <a:ea typeface="Courier"/>
                <a:cs typeface="Courier"/>
                <a:sym typeface="Courier"/>
              </a:defRPr>
            </a:pPr>
            <a:r>
              <a:rPr sz="1800" b="1" dirty="0">
                <a:solidFill>
                  <a:schemeClr val="accent2">
                    <a:hueOff val="-554920"/>
                    <a:satOff val="-21482"/>
                    <a:lumOff val="-6228"/>
                  </a:schemeClr>
                </a:solidFill>
              </a:rPr>
              <a:t>print</a:t>
            </a:r>
            <a:r>
              <a:rPr sz="1800" dirty="0"/>
              <a:t>(solvshell)</a:t>
            </a:r>
          </a:p>
        </p:txBody>
      </p:sp>
      <p:sp>
        <p:nvSpPr>
          <p:cNvPr id="249" name="Shape 249"/>
          <p:cNvSpPr/>
          <p:nvPr/>
        </p:nvSpPr>
        <p:spPr>
          <a:xfrm>
            <a:off x="228600" y="3210988"/>
            <a:ext cx="3861255"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800">
                <a:latin typeface="Courier"/>
                <a:ea typeface="Courier"/>
                <a:cs typeface="Courier"/>
                <a:sym typeface="Courier"/>
              </a:defRPr>
            </a:lvl1pPr>
          </a:lstStyle>
          <a:p>
            <a:r>
              <a:rPr sz="1800" dirty="0"/>
              <a:t>&lt;AtomGroup with 2792 atoms&gt;</a:t>
            </a:r>
          </a:p>
        </p:txBody>
      </p:sp>
      <p:sp>
        <p:nvSpPr>
          <p:cNvPr id="250" name="Shape 250"/>
          <p:cNvSpPr/>
          <p:nvPr/>
        </p:nvSpPr>
        <p:spPr>
          <a:xfrm>
            <a:off x="228600" y="4876800"/>
            <a:ext cx="3724661" cy="903128"/>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a:latin typeface="Courier"/>
                <a:ea typeface="Courier"/>
                <a:cs typeface="Courier"/>
                <a:sym typeface="Courier"/>
              </a:defRPr>
            </a:pPr>
            <a:r>
              <a:rPr sz="1800" dirty="0"/>
              <a:t>ag = protein + solvshell</a:t>
            </a:r>
          </a:p>
          <a:p>
            <a:pPr algn="l">
              <a:defRPr>
                <a:latin typeface="Courier"/>
                <a:ea typeface="Courier"/>
                <a:cs typeface="Courier"/>
                <a:sym typeface="Courier"/>
              </a:defRPr>
            </a:pPr>
            <a:r>
              <a:rPr sz="1800" dirty="0"/>
              <a:t>ag.write(“prot_shell</a:t>
            </a:r>
            <a:r>
              <a:rPr sz="1800" b="1" dirty="0">
                <a:solidFill>
                  <a:srgbClr val="FE2500"/>
                </a:solidFill>
              </a:rPr>
              <a:t>.pdb</a:t>
            </a:r>
            <a:r>
              <a:rPr sz="1800" dirty="0"/>
              <a:t>”)</a:t>
            </a:r>
          </a:p>
          <a:p>
            <a:pPr algn="l">
              <a:defRPr>
                <a:latin typeface="Courier"/>
                <a:ea typeface="Courier"/>
                <a:cs typeface="Courier"/>
                <a:sym typeface="Courier"/>
              </a:defRPr>
            </a:pPr>
            <a:r>
              <a:rPr sz="1800" b="1" dirty="0">
                <a:solidFill>
                  <a:schemeClr val="accent2">
                    <a:hueOff val="-554920"/>
                    <a:satOff val="-21482"/>
                    <a:lumOff val="-6228"/>
                  </a:schemeClr>
                </a:solidFill>
              </a:rPr>
              <a:t>print</a:t>
            </a:r>
            <a:r>
              <a:rPr sz="1800" dirty="0"/>
              <a:t>(ag)</a:t>
            </a:r>
          </a:p>
        </p:txBody>
      </p:sp>
      <p:pic>
        <p:nvPicPr>
          <p:cNvPr id="251" name="pasted-image.tiff"/>
          <p:cNvPicPr>
            <a:picLocks noChangeAspect="1"/>
          </p:cNvPicPr>
          <p:nvPr/>
        </p:nvPicPr>
        <p:blipFill>
          <a:blip r:embed="rId3">
            <a:extLst/>
          </a:blip>
          <a:srcRect l="17907" t="11377" r="14100" b="15400"/>
          <a:stretch>
            <a:fillRect/>
          </a:stretch>
        </p:blipFill>
        <p:spPr>
          <a:xfrm>
            <a:off x="5943600" y="3581400"/>
            <a:ext cx="2826023" cy="3043379"/>
          </a:xfrm>
          <a:prstGeom prst="rect">
            <a:avLst/>
          </a:prstGeom>
          <a:ln/>
        </p:spPr>
        <p:style>
          <a:lnRef idx="1">
            <a:schemeClr val="accent3"/>
          </a:lnRef>
          <a:fillRef idx="3">
            <a:schemeClr val="accent3"/>
          </a:fillRef>
          <a:effectRef idx="2">
            <a:schemeClr val="accent3"/>
          </a:effectRef>
          <a:fontRef idx="minor">
            <a:schemeClr val="lt1"/>
          </a:fontRef>
        </p:style>
      </p:pic>
      <p:sp>
        <p:nvSpPr>
          <p:cNvPr id="252" name="Shape 252"/>
          <p:cNvSpPr/>
          <p:nvPr/>
        </p:nvSpPr>
        <p:spPr>
          <a:xfrm>
            <a:off x="228600" y="5715000"/>
            <a:ext cx="3861255" cy="34913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500">
                <a:latin typeface="Courier"/>
                <a:ea typeface="Courier"/>
                <a:cs typeface="Courier"/>
                <a:sym typeface="Courier"/>
              </a:defRPr>
            </a:lvl1pPr>
          </a:lstStyle>
          <a:p>
            <a:r>
              <a:rPr sz="1800" dirty="0"/>
              <a:t>&lt;AtomGroup with 4905 atoms&gt;</a:t>
            </a:r>
          </a:p>
        </p:txBody>
      </p:sp>
      <p:sp>
        <p:nvSpPr>
          <p:cNvPr id="12" name="Rectangle 11"/>
          <p:cNvSpPr/>
          <p:nvPr/>
        </p:nvSpPr>
        <p:spPr>
          <a:xfrm>
            <a:off x="228600" y="838200"/>
            <a:ext cx="5181600" cy="830997"/>
          </a:xfrm>
          <a:prstGeom prst="rect">
            <a:avLst/>
          </a:prstGeom>
        </p:spPr>
        <p:txBody>
          <a:bodyPr wrap="square">
            <a:spAutoFit/>
          </a:bodyPr>
          <a:lstStyle/>
          <a:p>
            <a:r>
              <a:rPr lang="en-US" i="0" dirty="0">
                <a:solidFill>
                  <a:srgbClr val="EE3A70"/>
                </a:solidFill>
              </a:rPr>
              <a:t>Selections</a:t>
            </a:r>
            <a:r>
              <a:rPr lang="en-US" i="0" dirty="0"/>
              <a:t> allow fine control over which part of the system to analyze.</a:t>
            </a:r>
          </a:p>
        </p:txBody>
      </p:sp>
      <p:sp>
        <p:nvSpPr>
          <p:cNvPr id="13" name="Rectangle 12"/>
          <p:cNvSpPr/>
          <p:nvPr/>
        </p:nvSpPr>
        <p:spPr>
          <a:xfrm>
            <a:off x="228600" y="4038600"/>
            <a:ext cx="5181600" cy="830997"/>
          </a:xfrm>
          <a:prstGeom prst="rect">
            <a:avLst/>
          </a:prstGeom>
        </p:spPr>
        <p:txBody>
          <a:bodyPr wrap="square">
            <a:spAutoFit/>
          </a:bodyPr>
          <a:lstStyle/>
          <a:p>
            <a:r>
              <a:rPr lang="en-US" i="0" dirty="0" err="1"/>
              <a:t>AtomGroups</a:t>
            </a:r>
            <a:r>
              <a:rPr lang="en-US" i="0" dirty="0"/>
              <a:t> can be combined and written to files in </a:t>
            </a:r>
            <a:r>
              <a:rPr lang="en-US" i="0" dirty="0">
                <a:solidFill>
                  <a:srgbClr val="EE3A70"/>
                </a:solidFill>
              </a:rPr>
              <a:t>any format</a:t>
            </a:r>
            <a:r>
              <a:rPr lang="en-US" i="0" dirty="0"/>
              <a:t>.</a:t>
            </a:r>
          </a:p>
        </p:txBody>
      </p:sp>
    </p:spTree>
    <p:extLst>
      <p:ext uri="{BB962C8B-B14F-4D97-AF65-F5344CB8AC3E}">
        <p14:creationId xmlns:p14="http://schemas.microsoft.com/office/powerpoint/2010/main" val="217117232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xfrm>
            <a:off x="0" y="0"/>
            <a:ext cx="9126166" cy="685800"/>
          </a:xfrm>
          <a:prstGeom prst="rect">
            <a:avLst/>
          </a:prstGeom>
        </p:spPr>
        <p:txBody>
          <a:bodyPr/>
          <a:lstStyle/>
          <a:p>
            <a:r>
              <a:rPr dirty="0"/>
              <a:t>Atom data as NumPy arrays </a:t>
            </a:r>
          </a:p>
        </p:txBody>
      </p:sp>
      <p:sp>
        <p:nvSpPr>
          <p:cNvPr id="279" name="Shape 279"/>
          <p:cNvSpPr/>
          <p:nvPr/>
        </p:nvSpPr>
        <p:spPr>
          <a:xfrm>
            <a:off x="76201" y="640410"/>
            <a:ext cx="9067800" cy="1558821"/>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spcBef>
                <a:spcPts val="2953"/>
              </a:spcBef>
              <a:defRPr>
                <a:latin typeface="Gill Sans"/>
                <a:ea typeface="Gill Sans"/>
                <a:cs typeface="Gill Sans"/>
                <a:sym typeface="Gill Sans"/>
              </a:defRPr>
            </a:pPr>
            <a:r>
              <a:rPr i="0" dirty="0">
                <a:latin typeface="Arial"/>
                <a:cs typeface="Arial"/>
              </a:rPr>
              <a:t>AtomGroups contain particles (“atoms”).</a:t>
            </a:r>
          </a:p>
          <a:p>
            <a:pPr>
              <a:spcBef>
                <a:spcPts val="2953"/>
              </a:spcBef>
              <a:defRPr>
                <a:latin typeface="Gill Sans"/>
                <a:ea typeface="Gill Sans"/>
                <a:cs typeface="Gill Sans"/>
                <a:sym typeface="Gill Sans"/>
              </a:defRPr>
            </a:pPr>
            <a:r>
              <a:rPr i="0" dirty="0">
                <a:latin typeface="Arial"/>
                <a:cs typeface="Arial"/>
              </a:rPr>
              <a:t>Properties of all particles are </a:t>
            </a:r>
            <a:r>
              <a:rPr i="0" dirty="0">
                <a:solidFill>
                  <a:srgbClr val="EE3A70"/>
                </a:solidFill>
                <a:latin typeface="Arial"/>
                <a:cs typeface="Arial"/>
              </a:rPr>
              <a:t>NumPy arrays</a:t>
            </a:r>
            <a:r>
              <a:rPr lang="en-US" i="0" dirty="0">
                <a:latin typeface="Arial"/>
                <a:cs typeface="Arial"/>
              </a:rPr>
              <a:t> (common data structure in all scientific Python code: interoperability)</a:t>
            </a:r>
            <a:endParaRPr i="0" dirty="0">
              <a:latin typeface="Arial"/>
              <a:cs typeface="Arial"/>
            </a:endParaRPr>
          </a:p>
        </p:txBody>
      </p:sp>
      <p:sp>
        <p:nvSpPr>
          <p:cNvPr id="281" name="Shape 281"/>
          <p:cNvSpPr/>
          <p:nvPr/>
        </p:nvSpPr>
        <p:spPr>
          <a:xfrm>
            <a:off x="2784183" y="2251875"/>
            <a:ext cx="6272247" cy="564574"/>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sz="2000">
                <a:latin typeface="Courier"/>
                <a:ea typeface="Courier"/>
                <a:cs typeface="Courier"/>
                <a:sym typeface="Courier"/>
              </a:defRPr>
            </a:pPr>
            <a:r>
              <a:rPr sz="1600" dirty="0"/>
              <a:t>array(['N', 'HT1', 'HT2', ..., 'OH2', 'H1', 'H2'],</a:t>
            </a:r>
          </a:p>
          <a:p>
            <a:pPr algn="l">
              <a:defRPr sz="2000">
                <a:latin typeface="Courier"/>
                <a:ea typeface="Courier"/>
                <a:cs typeface="Courier"/>
                <a:sym typeface="Courier"/>
              </a:defRPr>
            </a:pPr>
            <a:r>
              <a:rPr sz="1600" dirty="0"/>
              <a:t>      dtype='|S4')</a:t>
            </a:r>
          </a:p>
        </p:txBody>
      </p:sp>
      <p:sp>
        <p:nvSpPr>
          <p:cNvPr id="282" name="Shape 282"/>
          <p:cNvSpPr/>
          <p:nvPr/>
        </p:nvSpPr>
        <p:spPr>
          <a:xfrm>
            <a:off x="2784183" y="2861475"/>
            <a:ext cx="4806155" cy="810795"/>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p>
            <a:pPr algn="l">
              <a:defRPr sz="2000">
                <a:latin typeface="Courier"/>
                <a:ea typeface="Courier"/>
                <a:cs typeface="Courier"/>
                <a:sym typeface="Courier"/>
              </a:defRPr>
            </a:pPr>
            <a:r>
              <a:rPr sz="1600" dirty="0"/>
              <a:t>array([-0.3  ,  0.33 ,  0.33 , </a:t>
            </a:r>
          </a:p>
          <a:p>
            <a:pPr algn="l">
              <a:defRPr sz="2000">
                <a:latin typeface="Courier"/>
                <a:ea typeface="Courier"/>
                <a:cs typeface="Courier"/>
                <a:sym typeface="Courier"/>
              </a:defRPr>
            </a:pPr>
            <a:r>
              <a:rPr sz="1600" dirty="0"/>
              <a:t>       ..., </a:t>
            </a:r>
          </a:p>
          <a:p>
            <a:pPr algn="l">
              <a:defRPr sz="2000">
                <a:latin typeface="Courier"/>
                <a:ea typeface="Courier"/>
                <a:cs typeface="Courier"/>
                <a:sym typeface="Courier"/>
              </a:defRPr>
            </a:pPr>
            <a:r>
              <a:rPr sz="1600" dirty="0"/>
              <a:t>       -0.834,  0.417,  0.417])</a:t>
            </a:r>
          </a:p>
        </p:txBody>
      </p:sp>
      <p:sp>
        <p:nvSpPr>
          <p:cNvPr id="283" name="Shape 283"/>
          <p:cNvSpPr/>
          <p:nvPr/>
        </p:nvSpPr>
        <p:spPr>
          <a:xfrm>
            <a:off x="2784183" y="3852075"/>
            <a:ext cx="6395377" cy="204190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array([[-12.57699966,  10.42199993,  -5.22900009],</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[-13.59200001,  10.19900036,  -5.19299984],</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[-12.31599998,  10.22900009,  -6.21700001],</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 -5.02600002, -12.31200027,  13.30200005],</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 -5.45100021, -11.82499981,  12.59500027],</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 -4.14099979, -12.47900009,  12.97900009]], </a:t>
            </a:r>
          </a:p>
          <a:p>
            <a:pPr algn="l">
              <a:defRPr sz="2000">
                <a:solidFill>
                  <a:schemeClr val="accent5"/>
                </a:solidFill>
                <a:latin typeface="Courier"/>
                <a:ea typeface="Courier"/>
                <a:cs typeface="Courier"/>
                <a:sym typeface="Courier"/>
              </a:defRPr>
            </a:pPr>
            <a:r>
              <a:rPr sz="1600" dirty="0">
                <a:solidFill>
                  <a:schemeClr val="accent1">
                    <a:lumMod val="60000"/>
                    <a:lumOff val="40000"/>
                  </a:schemeClr>
                </a:solidFill>
              </a:rPr>
              <a:t>       dtype=float32)</a:t>
            </a:r>
          </a:p>
        </p:txBody>
      </p:sp>
      <p:sp>
        <p:nvSpPr>
          <p:cNvPr id="284" name="Shape 284"/>
          <p:cNvSpPr/>
          <p:nvPr/>
        </p:nvSpPr>
        <p:spPr>
          <a:xfrm>
            <a:off x="116155" y="2209800"/>
            <a:ext cx="1623669" cy="45541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a:latin typeface="Courier"/>
                <a:ea typeface="Courier"/>
                <a:cs typeface="Courier"/>
                <a:sym typeface="Courier"/>
              </a:defRPr>
            </a:lvl1pPr>
          </a:lstStyle>
          <a:p>
            <a:r>
              <a:rPr dirty="0"/>
              <a:t>ag.names</a:t>
            </a:r>
          </a:p>
        </p:txBody>
      </p:sp>
      <p:sp>
        <p:nvSpPr>
          <p:cNvPr id="285" name="Shape 285"/>
          <p:cNvSpPr/>
          <p:nvPr/>
        </p:nvSpPr>
        <p:spPr>
          <a:xfrm>
            <a:off x="116155" y="2899960"/>
            <a:ext cx="2009494" cy="45541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a:latin typeface="Courier"/>
                <a:ea typeface="Courier"/>
                <a:cs typeface="Courier"/>
                <a:sym typeface="Courier"/>
              </a:defRPr>
            </a:lvl1pPr>
          </a:lstStyle>
          <a:p>
            <a:r>
              <a:t>ag.charges</a:t>
            </a:r>
          </a:p>
        </p:txBody>
      </p:sp>
      <p:sp>
        <p:nvSpPr>
          <p:cNvPr id="286" name="Shape 286"/>
          <p:cNvSpPr/>
          <p:nvPr/>
        </p:nvSpPr>
        <p:spPr>
          <a:xfrm>
            <a:off x="116155" y="3747598"/>
            <a:ext cx="2395320" cy="45541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defRPr>
                <a:latin typeface="Courier"/>
                <a:ea typeface="Courier"/>
                <a:cs typeface="Courier"/>
                <a:sym typeface="Courier"/>
              </a:defRPr>
            </a:pPr>
            <a:r>
              <a:rPr dirty="0"/>
              <a:t>ag</a:t>
            </a:r>
            <a:r>
              <a:rPr b="1" dirty="0">
                <a:solidFill>
                  <a:schemeClr val="accent1">
                    <a:lumMod val="60000"/>
                    <a:lumOff val="40000"/>
                  </a:schemeClr>
                </a:solidFill>
              </a:rPr>
              <a:t>.positions</a:t>
            </a:r>
          </a:p>
        </p:txBody>
      </p:sp>
      <p:sp>
        <p:nvSpPr>
          <p:cNvPr id="287" name="Shape 287"/>
          <p:cNvSpPr/>
          <p:nvPr/>
        </p:nvSpPr>
        <p:spPr>
          <a:xfrm>
            <a:off x="117183" y="5223675"/>
            <a:ext cx="2588232" cy="45541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a:latin typeface="Courier"/>
                <a:ea typeface="Courier"/>
                <a:cs typeface="Courier"/>
                <a:sym typeface="Courier"/>
              </a:defRPr>
            </a:lvl1pPr>
          </a:lstStyle>
          <a:p>
            <a:r>
              <a:rPr dirty="0"/>
              <a:t>ag.velocities</a:t>
            </a:r>
          </a:p>
        </p:txBody>
      </p:sp>
      <p:sp>
        <p:nvSpPr>
          <p:cNvPr id="288" name="Shape 288"/>
          <p:cNvSpPr/>
          <p:nvPr/>
        </p:nvSpPr>
        <p:spPr>
          <a:xfrm>
            <a:off x="117183" y="5584788"/>
            <a:ext cx="1816581" cy="45541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a:latin typeface="Courier"/>
                <a:ea typeface="Courier"/>
                <a:cs typeface="Courier"/>
                <a:sym typeface="Courier"/>
              </a:defRPr>
            </a:lvl1pPr>
          </a:lstStyle>
          <a:p>
            <a:r>
              <a:t>ag.forces</a:t>
            </a:r>
          </a:p>
        </p:txBody>
      </p:sp>
      <p:pic>
        <p:nvPicPr>
          <p:cNvPr id="289" name="droppedImage.pdf"/>
          <p:cNvPicPr>
            <a:picLocks noChangeAspect="1"/>
          </p:cNvPicPr>
          <p:nvPr/>
        </p:nvPicPr>
        <p:blipFill>
          <a:blip r:embed="rId2">
            <a:extLst/>
          </a:blip>
          <a:stretch>
            <a:fillRect/>
          </a:stretch>
        </p:blipFill>
        <p:spPr>
          <a:xfrm>
            <a:off x="304800" y="4343400"/>
            <a:ext cx="2192913" cy="369687"/>
          </a:xfrm>
          <a:prstGeom prst="rect">
            <a:avLst/>
          </a:prstGeom>
          <a:ln w="12700">
            <a:miter lim="400000"/>
          </a:ln>
        </p:spPr>
      </p:pic>
    </p:spTree>
    <p:extLst>
      <p:ext uri="{BB962C8B-B14F-4D97-AF65-F5344CB8AC3E}">
        <p14:creationId xmlns:p14="http://schemas.microsoft.com/office/powerpoint/2010/main" val="184933291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p:cNvSpPr>
          <p:nvPr>
            <p:ph type="title"/>
          </p:nvPr>
        </p:nvSpPr>
        <p:spPr>
          <a:xfrm>
            <a:off x="0" y="0"/>
            <a:ext cx="9126166" cy="693846"/>
          </a:xfrm>
          <a:prstGeom prst="rect">
            <a:avLst/>
          </a:prstGeom>
        </p:spPr>
        <p:txBody>
          <a:bodyPr/>
          <a:lstStyle/>
          <a:p>
            <a:r>
              <a:rPr dirty="0"/>
              <a:t>Basic analysis pattern: </a:t>
            </a:r>
            <a:r>
              <a:rPr dirty="0">
                <a:solidFill>
                  <a:srgbClr val="EE3A70"/>
                </a:solidFill>
              </a:rPr>
              <a:t>Iterate </a:t>
            </a:r>
            <a:r>
              <a:rPr dirty="0"/>
              <a:t>over </a:t>
            </a:r>
            <a:r>
              <a:rPr dirty="0">
                <a:solidFill>
                  <a:srgbClr val="EE3A70"/>
                </a:solidFill>
              </a:rPr>
              <a:t>frames</a:t>
            </a:r>
          </a:p>
        </p:txBody>
      </p:sp>
      <p:sp>
        <p:nvSpPr>
          <p:cNvPr id="292" name="Shape 292"/>
          <p:cNvSpPr>
            <a:spLocks noGrp="1"/>
          </p:cNvSpPr>
          <p:nvPr>
            <p:ph type="body" sz="half" idx="4294967295"/>
          </p:nvPr>
        </p:nvSpPr>
        <p:spPr>
          <a:xfrm>
            <a:off x="0" y="990600"/>
            <a:ext cx="8769350" cy="1387475"/>
          </a:xfrm>
          <a:prstGeom prst="rect">
            <a:avLst/>
          </a:prstGeom>
        </p:spPr>
        <p:txBody>
          <a:bodyPr/>
          <a:lstStyle/>
          <a:p>
            <a:r>
              <a:rPr dirty="0"/>
              <a:t>trajectories contain </a:t>
            </a:r>
            <a:r>
              <a:rPr i="1" dirty="0">
                <a:solidFill>
                  <a:srgbClr val="EE3A70"/>
                </a:solidFill>
              </a:rPr>
              <a:t>frames</a:t>
            </a:r>
            <a:r>
              <a:rPr dirty="0"/>
              <a:t>: one snapshot of all particles at a specific time (</a:t>
            </a:r>
            <a:r>
              <a:rPr i="1" dirty="0">
                <a:solidFill>
                  <a:srgbClr val="EE3A70"/>
                </a:solidFill>
              </a:rPr>
              <a:t>positions</a:t>
            </a:r>
            <a:r>
              <a:rPr dirty="0"/>
              <a:t>[, </a:t>
            </a:r>
            <a:r>
              <a:rPr i="1" dirty="0"/>
              <a:t>velocities</a:t>
            </a:r>
            <a:r>
              <a:rPr dirty="0"/>
              <a:t>[</a:t>
            </a:r>
            <a:r>
              <a:rPr i="1" dirty="0"/>
              <a:t>, forces</a:t>
            </a:r>
            <a:r>
              <a:rPr dirty="0"/>
              <a:t>]])</a:t>
            </a:r>
          </a:p>
          <a:p>
            <a:r>
              <a:rPr dirty="0">
                <a:solidFill>
                  <a:srgbClr val="EE3A70"/>
                </a:solidFill>
                <a:latin typeface="Courier"/>
                <a:ea typeface="Courier"/>
                <a:cs typeface="Courier"/>
                <a:sym typeface="Courier"/>
              </a:rPr>
              <a:t>Universe.trajectory</a:t>
            </a:r>
            <a:r>
              <a:rPr dirty="0"/>
              <a:t> is </a:t>
            </a:r>
            <a:r>
              <a:rPr lang="en-US" dirty="0"/>
              <a:t>a Python </a:t>
            </a:r>
            <a:r>
              <a:rPr dirty="0"/>
              <a:t>iterable</a:t>
            </a:r>
          </a:p>
        </p:txBody>
      </p:sp>
      <p:sp>
        <p:nvSpPr>
          <p:cNvPr id="293" name="Shape 293"/>
          <p:cNvSpPr/>
          <p:nvPr/>
        </p:nvSpPr>
        <p:spPr>
          <a:xfrm>
            <a:off x="808952" y="2808690"/>
            <a:ext cx="5493688" cy="810795"/>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p>
            <a:pPr algn="l">
              <a:defRPr>
                <a:latin typeface="Courier"/>
                <a:ea typeface="Courier"/>
                <a:cs typeface="Courier"/>
                <a:sym typeface="Courier"/>
              </a:defRPr>
            </a:pPr>
            <a:r>
              <a:rPr b="1" dirty="0">
                <a:solidFill>
                  <a:schemeClr val="accent2">
                    <a:hueOff val="-554920"/>
                    <a:satOff val="-21482"/>
                    <a:lumOff val="-6228"/>
                  </a:schemeClr>
                </a:solidFill>
              </a:rPr>
              <a:t>for</a:t>
            </a:r>
            <a:r>
              <a:rPr dirty="0"/>
              <a:t> ts </a:t>
            </a:r>
            <a:r>
              <a:rPr b="1" dirty="0">
                <a:solidFill>
                  <a:schemeClr val="accent2">
                    <a:hueOff val="-554920"/>
                    <a:satOff val="-21482"/>
                    <a:lumOff val="-6228"/>
                  </a:schemeClr>
                </a:solidFill>
              </a:rPr>
              <a:t>in</a:t>
            </a:r>
            <a:r>
              <a:rPr dirty="0"/>
              <a:t> u.trajectory</a:t>
            </a:r>
            <a:r>
              <a:rPr dirty="0">
                <a:solidFill>
                  <a:srgbClr val="EE3A70"/>
                </a:solidFill>
              </a:rPr>
              <a:t>[::10]</a:t>
            </a:r>
            <a:r>
              <a:rPr dirty="0"/>
              <a:t>:</a:t>
            </a:r>
          </a:p>
          <a:p>
            <a:pPr algn="l">
              <a:defRPr>
                <a:latin typeface="Courier"/>
                <a:ea typeface="Courier"/>
                <a:cs typeface="Courier"/>
                <a:sym typeface="Courier"/>
              </a:defRPr>
            </a:pPr>
            <a:r>
              <a:rPr dirty="0"/>
              <a:t>    analyze(ag</a:t>
            </a:r>
            <a:r>
              <a:rPr dirty="0">
                <a:solidFill>
                  <a:srgbClr val="EE3A70"/>
                </a:solidFill>
              </a:rPr>
              <a:t>.positions</a:t>
            </a:r>
            <a:r>
              <a:rPr dirty="0"/>
              <a:t>)</a:t>
            </a:r>
          </a:p>
        </p:txBody>
      </p:sp>
      <p:sp>
        <p:nvSpPr>
          <p:cNvPr id="298" name="Shape 298"/>
          <p:cNvSpPr/>
          <p:nvPr/>
        </p:nvSpPr>
        <p:spPr>
          <a:xfrm>
            <a:off x="672431" y="2589009"/>
            <a:ext cx="5652169" cy="1327230"/>
          </a:xfrm>
          <a:prstGeom prst="roundRect">
            <a:avLst>
              <a:gd name="adj" fmla="val 13640"/>
            </a:avLst>
          </a:prstGeom>
          <a:ln w="50800">
            <a:solidFill>
              <a:schemeClr val="accent1">
                <a:lumMod val="75000"/>
              </a:schemeClr>
            </a:solidFill>
            <a:miter lim="400000"/>
          </a:ln>
          <a:effectLst>
            <a:outerShdw blurRad="38100" dist="25400" dir="5400000" rotWithShape="0">
              <a:srgbClr val="000000">
                <a:alpha val="50000"/>
              </a:srgbClr>
            </a:outerShdw>
          </a:effectLst>
        </p:spPr>
        <p:txBody>
          <a:bodyPr lIns="35717" tIns="35717" rIns="35717" bIns="35717" anchor="ctr"/>
          <a:lstStyle/>
          <a:p>
            <a:pPr>
              <a:defRPr sz="2400">
                <a:solidFill>
                  <a:srgbClr val="FFFFFF"/>
                </a:solidFill>
              </a:defRPr>
            </a:pPr>
            <a:endParaRPr>
              <a:solidFill>
                <a:srgbClr val="EE3A70"/>
              </a:solidFill>
            </a:endParaRPr>
          </a:p>
        </p:txBody>
      </p:sp>
      <p:sp>
        <p:nvSpPr>
          <p:cNvPr id="299" name="Shape 299"/>
          <p:cNvSpPr/>
          <p:nvPr/>
        </p:nvSpPr>
        <p:spPr>
          <a:xfrm>
            <a:off x="6629400" y="3048000"/>
            <a:ext cx="2438400" cy="105701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a:solidFill>
                  <a:schemeClr val="accent1"/>
                </a:solidFill>
                <a:latin typeface="Gill Sans"/>
                <a:ea typeface="Gill Sans"/>
                <a:cs typeface="Gill Sans"/>
                <a:sym typeface="Gill Sans"/>
              </a:defRPr>
            </a:lvl1pPr>
          </a:lstStyle>
          <a:p>
            <a:r>
              <a:rPr lang="en-US" sz="2000" dirty="0" err="1">
                <a:solidFill>
                  <a:srgbClr val="EE3A70"/>
                </a:solidFill>
                <a:latin typeface="Courier"/>
                <a:cs typeface="Courier"/>
              </a:rPr>
              <a:t>AtomGroup.positions</a:t>
            </a:r>
            <a:r>
              <a:rPr lang="en-US" dirty="0">
                <a:solidFill>
                  <a:srgbClr val="EE3A70"/>
                </a:solidFill>
              </a:rPr>
              <a:t> </a:t>
            </a:r>
            <a:r>
              <a:rPr sz="2000" dirty="0">
                <a:solidFill>
                  <a:srgbClr val="EE3A70"/>
                </a:solidFill>
                <a:latin typeface="Arial"/>
                <a:cs typeface="Arial"/>
              </a:rPr>
              <a:t>updates every step</a:t>
            </a:r>
          </a:p>
        </p:txBody>
      </p:sp>
      <p:sp>
        <p:nvSpPr>
          <p:cNvPr id="300" name="Shape 300"/>
          <p:cNvSpPr/>
          <p:nvPr/>
        </p:nvSpPr>
        <p:spPr>
          <a:xfrm flipH="1" flipV="1">
            <a:off x="5016297" y="3576330"/>
            <a:ext cx="1536903" cy="233669"/>
          </a:xfrm>
          <a:prstGeom prst="line">
            <a:avLst/>
          </a:prstGeom>
          <a:ln w="25400">
            <a:solidFill>
              <a:schemeClr val="accent1"/>
            </a:solidFill>
            <a:miter lim="400000"/>
            <a:tailEnd type="triangle"/>
          </a:ln>
        </p:spPr>
        <p:txBody>
          <a:bodyPr lIns="35717" tIns="35717" rIns="35717" bIns="35717" anchor="ctr"/>
          <a:lstStyle/>
          <a:p>
            <a:pPr>
              <a:defRPr sz="2400"/>
            </a:pPr>
            <a:endParaRPr/>
          </a:p>
        </p:txBody>
      </p:sp>
      <p:sp>
        <p:nvSpPr>
          <p:cNvPr id="12" name="Shape 300"/>
          <p:cNvSpPr/>
          <p:nvPr/>
        </p:nvSpPr>
        <p:spPr>
          <a:xfrm flipH="1">
            <a:off x="5334000" y="2286000"/>
            <a:ext cx="1371600" cy="609600"/>
          </a:xfrm>
          <a:prstGeom prst="line">
            <a:avLst/>
          </a:prstGeom>
          <a:ln w="25400">
            <a:solidFill>
              <a:schemeClr val="accent1"/>
            </a:solidFill>
            <a:miter lim="400000"/>
            <a:tailEnd type="triangle"/>
          </a:ln>
        </p:spPr>
        <p:txBody>
          <a:bodyPr lIns="35717" tIns="35717" rIns="35717" bIns="35717" anchor="ctr"/>
          <a:lstStyle/>
          <a:p>
            <a:pPr>
              <a:defRPr sz="2400"/>
            </a:pPr>
            <a:endParaRPr/>
          </a:p>
        </p:txBody>
      </p:sp>
      <p:sp>
        <p:nvSpPr>
          <p:cNvPr id="13" name="Shape 299"/>
          <p:cNvSpPr/>
          <p:nvPr/>
        </p:nvSpPr>
        <p:spPr>
          <a:xfrm>
            <a:off x="6781800" y="1502817"/>
            <a:ext cx="2133600" cy="1303238"/>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defRPr>
                <a:solidFill>
                  <a:schemeClr val="accent1"/>
                </a:solidFill>
                <a:latin typeface="Gill Sans"/>
                <a:ea typeface="Gill Sans"/>
                <a:cs typeface="Gill Sans"/>
                <a:sym typeface="Gill Sans"/>
              </a:defRPr>
            </a:lvl1pPr>
          </a:lstStyle>
          <a:p>
            <a:r>
              <a:rPr lang="en-US" sz="2000" dirty="0">
                <a:solidFill>
                  <a:srgbClr val="EE3A70"/>
                </a:solidFill>
                <a:latin typeface="Arial"/>
                <a:cs typeface="Arial"/>
              </a:rPr>
              <a:t>Python iterator syntax (e.g., slicing every 10</a:t>
            </a:r>
            <a:r>
              <a:rPr lang="en-US" sz="2000" baseline="30000" dirty="0">
                <a:solidFill>
                  <a:srgbClr val="EE3A70"/>
                </a:solidFill>
                <a:latin typeface="Arial"/>
                <a:cs typeface="Arial"/>
              </a:rPr>
              <a:t>th</a:t>
            </a:r>
            <a:r>
              <a:rPr lang="en-US" sz="2000" dirty="0">
                <a:solidFill>
                  <a:srgbClr val="EE3A70"/>
                </a:solidFill>
                <a:latin typeface="Arial"/>
                <a:cs typeface="Arial"/>
              </a:rPr>
              <a:t> frame)</a:t>
            </a:r>
            <a:endParaRPr sz="2000" dirty="0">
              <a:solidFill>
                <a:srgbClr val="EE3A70"/>
              </a:solidFill>
              <a:latin typeface="Arial"/>
              <a:cs typeface="Arial"/>
            </a:endParaRPr>
          </a:p>
        </p:txBody>
      </p:sp>
      <p:sp>
        <p:nvSpPr>
          <p:cNvPr id="2" name="Rectangle 1"/>
          <p:cNvSpPr/>
          <p:nvPr/>
        </p:nvSpPr>
        <p:spPr>
          <a:xfrm>
            <a:off x="304800" y="4191000"/>
            <a:ext cx="8534400" cy="1323439"/>
          </a:xfrm>
          <a:prstGeom prst="rect">
            <a:avLst/>
          </a:prstGeom>
        </p:spPr>
        <p:txBody>
          <a:bodyPr wrap="square">
            <a:spAutoFit/>
          </a:bodyPr>
          <a:lstStyle/>
          <a:p>
            <a:pPr marL="342900" indent="-342900">
              <a:buFont typeface="Arial"/>
              <a:buChar char="•"/>
            </a:pPr>
            <a:r>
              <a:rPr lang="en-US" sz="2000" i="0" dirty="0"/>
              <a:t>iteration reads data from disk for each frame (out of core processing, no limitations to trajectory and system sizes)</a:t>
            </a:r>
          </a:p>
          <a:p>
            <a:pPr marL="342900" indent="-342900">
              <a:buFont typeface="Arial"/>
              <a:buChar char="•"/>
            </a:pPr>
            <a:r>
              <a:rPr lang="en-US" sz="2000" i="0" dirty="0"/>
              <a:t>alternatively: load a subset of all coordinates into a NumPy array and hold it all in memory for fast processing:</a:t>
            </a:r>
          </a:p>
        </p:txBody>
      </p:sp>
      <p:sp>
        <p:nvSpPr>
          <p:cNvPr id="3" name="Rectangle 2"/>
          <p:cNvSpPr/>
          <p:nvPr/>
        </p:nvSpPr>
        <p:spPr>
          <a:xfrm>
            <a:off x="685800" y="5486400"/>
            <a:ext cx="8382000" cy="400110"/>
          </a:xfrm>
          <a:prstGeom prst="rect">
            <a:avLst/>
          </a:prstGeom>
        </p:spPr>
        <p:txBody>
          <a:bodyPr wrap="square">
            <a:spAutoFit/>
          </a:bodyPr>
          <a:lstStyle/>
          <a:p>
            <a:pPr>
              <a:defRPr>
                <a:latin typeface="Courier"/>
                <a:ea typeface="Courier"/>
                <a:cs typeface="Courier"/>
                <a:sym typeface="Courier"/>
              </a:defRPr>
            </a:pPr>
            <a:r>
              <a:rPr lang="en-US" sz="2000" dirty="0" err="1"/>
              <a:t>positions_protein</a:t>
            </a:r>
            <a:r>
              <a:rPr lang="en-US" sz="2000" dirty="0"/>
              <a:t> = </a:t>
            </a:r>
            <a:r>
              <a:rPr lang="en-US" sz="2000" dirty="0" err="1"/>
              <a:t>u.trajectory.timeseries</a:t>
            </a:r>
            <a:r>
              <a:rPr lang="en-US" sz="2000" dirty="0"/>
              <a:t>(protein)</a:t>
            </a:r>
          </a:p>
        </p:txBody>
      </p:sp>
    </p:spTree>
    <p:extLst>
      <p:ext uri="{BB962C8B-B14F-4D97-AF65-F5344CB8AC3E}">
        <p14:creationId xmlns:p14="http://schemas.microsoft.com/office/powerpoint/2010/main" val="341315689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vert="horz" wrap="square" lIns="91425" tIns="91425" rIns="91425" bIns="91425" numCol="1" anchor="t" anchorCtr="0" compatLnSpc="1">
            <a:prstTxWarp prst="textNoShape">
              <a:avLst/>
            </a:prstTxWarp>
            <a:noAutofit/>
          </a:bodyPr>
          <a:lstStyle/>
          <a:p>
            <a:r>
              <a:rPr lang="en" sz="3600" dirty="0"/>
              <a:t>Biomolecular Simulation Data Analysis</a:t>
            </a:r>
          </a:p>
        </p:txBody>
      </p:sp>
      <p:pic>
        <p:nvPicPr>
          <p:cNvPr id="62" name="Shape 62"/>
          <p:cNvPicPr preferRelativeResize="0"/>
          <p:nvPr/>
        </p:nvPicPr>
        <p:blipFill>
          <a:blip r:embed="rId3">
            <a:alphaModFix/>
          </a:blip>
          <a:stretch>
            <a:fillRect/>
          </a:stretch>
        </p:blipFill>
        <p:spPr>
          <a:xfrm>
            <a:off x="3920359" y="3351558"/>
            <a:ext cx="5223641" cy="3486564"/>
          </a:xfrm>
          <a:prstGeom prst="rect">
            <a:avLst/>
          </a:prstGeom>
          <a:noFill/>
          <a:ln>
            <a:noFill/>
          </a:ln>
        </p:spPr>
      </p:pic>
      <p:sp>
        <p:nvSpPr>
          <p:cNvPr id="4" name="TextBox 3"/>
          <p:cNvSpPr txBox="1"/>
          <p:nvPr/>
        </p:nvSpPr>
        <p:spPr>
          <a:xfrm>
            <a:off x="4034078" y="2641433"/>
            <a:ext cx="5044232" cy="707886"/>
          </a:xfrm>
          <a:prstGeom prst="rect">
            <a:avLst/>
          </a:prstGeom>
          <a:noFill/>
          <a:ln>
            <a:solidFill>
              <a:schemeClr val="tx1"/>
            </a:solidFill>
          </a:ln>
        </p:spPr>
        <p:txBody>
          <a:bodyPr wrap="square" rtlCol="0">
            <a:spAutoFit/>
          </a:bodyPr>
          <a:lstStyle/>
          <a:p>
            <a:pPr algn="ctr"/>
            <a:r>
              <a:rPr lang="en" sz="2000" i="0" dirty="0"/>
              <a:t>Path Similarity Analysis (PSA) with Hausdorff distance</a:t>
            </a:r>
            <a:endParaRPr lang="en-US" sz="2000" i="0" dirty="0"/>
          </a:p>
        </p:txBody>
      </p:sp>
      <p:sp>
        <p:nvSpPr>
          <p:cNvPr id="5" name="Rectangle 4"/>
          <p:cNvSpPr/>
          <p:nvPr/>
        </p:nvSpPr>
        <p:spPr>
          <a:xfrm>
            <a:off x="207578" y="900340"/>
            <a:ext cx="8707821" cy="1569660"/>
          </a:xfrm>
          <a:prstGeom prst="rect">
            <a:avLst/>
          </a:prstGeom>
        </p:spPr>
        <p:txBody>
          <a:bodyPr wrap="square">
            <a:spAutoFit/>
          </a:bodyPr>
          <a:lstStyle/>
          <a:p>
            <a:pPr marL="342900" indent="-342900">
              <a:buFont typeface="Arial" panose="020B0604020202020204" pitchFamily="34" charset="0"/>
              <a:buChar char="•"/>
            </a:pPr>
            <a:r>
              <a:rPr lang="en-US" dirty="0"/>
              <a:t>Utah (</a:t>
            </a:r>
            <a:r>
              <a:rPr lang="en-US" dirty="0" err="1"/>
              <a:t>CPPTraj</a:t>
            </a:r>
            <a:r>
              <a:rPr lang="en-US" dirty="0"/>
              <a:t>), Arizona State (</a:t>
            </a:r>
            <a:r>
              <a:rPr lang="en-US" dirty="0" err="1"/>
              <a:t>MDAnalysis</a:t>
            </a:r>
            <a:r>
              <a:rPr lang="en-US" dirty="0"/>
              <a:t>), Rutgers</a:t>
            </a:r>
          </a:p>
          <a:p>
            <a:pPr marL="342900" indent="-342900">
              <a:buFont typeface="Arial" panose="020B0604020202020204" pitchFamily="34" charset="0"/>
              <a:buChar char="•"/>
            </a:pPr>
            <a:r>
              <a:rPr lang="en-US" i="0" dirty="0"/>
              <a:t>Parallelize key algorithms including O(N</a:t>
            </a:r>
            <a:r>
              <a:rPr lang="en-US" i="0" baseline="30000" dirty="0"/>
              <a:t>2</a:t>
            </a:r>
            <a:r>
              <a:rPr lang="en-US" i="0" dirty="0"/>
              <a:t>) distance computations between trajectories</a:t>
            </a:r>
          </a:p>
          <a:p>
            <a:pPr marL="342900" indent="-342900">
              <a:buFont typeface="Arial" panose="020B0604020202020204" pitchFamily="34" charset="0"/>
              <a:buChar char="•"/>
            </a:pPr>
            <a:r>
              <a:rPr lang="en-US" i="0" dirty="0"/>
              <a:t>Integrate SPIDAL O(N</a:t>
            </a:r>
            <a:r>
              <a:rPr lang="en-US" i="0" baseline="30000" dirty="0"/>
              <a:t>2</a:t>
            </a:r>
            <a:r>
              <a:rPr lang="en-US" i="0" dirty="0"/>
              <a:t>) distance and clustering libraries</a:t>
            </a:r>
          </a:p>
        </p:txBody>
      </p:sp>
      <p:pic>
        <p:nvPicPr>
          <p:cNvPr id="10" name="Shape 130"/>
          <p:cNvPicPr preferRelativeResize="0"/>
          <p:nvPr/>
        </p:nvPicPr>
        <p:blipFill>
          <a:blip r:embed="rId4">
            <a:alphaModFix/>
          </a:blip>
          <a:stretch>
            <a:fillRect/>
          </a:stretch>
        </p:blipFill>
        <p:spPr>
          <a:xfrm>
            <a:off x="-93835" y="3019824"/>
            <a:ext cx="4071054" cy="3838176"/>
          </a:xfrm>
          <a:prstGeom prst="rect">
            <a:avLst/>
          </a:prstGeom>
          <a:noFill/>
          <a:ln>
            <a:noFill/>
          </a:ln>
        </p:spPr>
      </p:pic>
    </p:spTree>
    <p:extLst>
      <p:ext uri="{BB962C8B-B14F-4D97-AF65-F5344CB8AC3E}">
        <p14:creationId xmlns:p14="http://schemas.microsoft.com/office/powerpoint/2010/main" val="57104945"/>
      </p:ext>
    </p:extLst>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403135&quot;&gt;&lt;object type=&quot;3&quot; unique_id=&quot;592686&quot;&gt;&lt;property id=&quot;20148&quot; value=&quot;5&quot;/&gt;&lt;property id=&quot;20300&quot; value=&quot;Slide 7 - &amp;quot;HPC-ABDS Mapping of Activities&amp;quot;&quot;/&gt;&lt;property id=&quot;20307&quot; value=&quot;337&quot;/&gt;&lt;/object&gt;&lt;object type=&quot;3&quot; unique_id=&quot;605784&quot;&gt;&lt;property id=&quot;20148&quot; value=&quot;5&quot;/&gt;&lt;property id=&quot;20300&quot; value=&quot;Slide 9 - &amp;quot;Java MPI performs better than Threads 128 24-core Haswell nodes on SPIDAL DA-MDS Code&amp;quot;&quot;/&gt;&lt;property id=&quot;20307&quot; value=&quot;339&quot;/&gt;&lt;/object&gt;&lt;object type=&quot;3&quot; unique_id=&quot;605787&quot;&gt;&lt;property id=&quot;20148&quot; value=&quot;5&quot;/&gt;&lt;property id=&quot;20300&quot; value=&quot;Slide 3 - &amp;quot;Big Data - Big Simulation (Exascale) Convergence&amp;quot;&quot;/&gt;&lt;property id=&quot;20307&quot; value=&quot;375&quot;/&gt;&lt;/object&gt;&lt;object type=&quot;3&quot; unique_id=&quot;605788&quot;&gt;&lt;property id=&quot;20148&quot; value=&quot;5&quot;/&gt;&lt;property id=&quot;20300&quot; value=&quot;Slide 5 - &amp;quot;6 Forms of MapReduce  Cover “all” circumstances  Describes  - Problem (Model     reflecting data)  - Machine  - Sof&quot;/&gt;&lt;property id=&quot;20307&quot; value=&quot;377&quot;/&gt;&lt;/object&gt;&lt;object type=&quot;3&quot; unique_id=&quot;605789&quot;&gt;&lt;property id=&quot;20148&quot; value=&quot;5&quot;/&gt;&lt;property id=&quot;20300&quot; value=&quot;Slide 8&quot;/&gt;&lt;property id=&quot;20307&quot; value=&quot;378&quot;/&gt;&lt;/object&gt;&lt;object type=&quot;3&quot; unique_id=&quot;605790&quot;&gt;&lt;property id=&quot;20148&quot; value=&quot;5&quot;/&gt;&lt;property id=&quot;20300&quot; value=&quot;Slide 10 - &amp;quot;MIDAS: Software Activities in DIBBS&amp;quot;&quot;/&gt;&lt;property id=&quot;20307&quot; value=&quot;365&quot;/&gt;&lt;/object&gt;&lt;object type=&quot;3&quot; unique_id=&quot;605791&quot;&gt;&lt;property id=&quot;20148&quot; value=&quot;5&quot;/&gt;&lt;property id=&quot;20300&quot; value=&quot;Slide 11 - &amp;quot;Cloudmesh Client&amp;quot;&quot;/&gt;&lt;property id=&quot;20307&quot; value=&quot;354&quot;/&gt;&lt;/object&gt;&lt;object type=&quot;3&quot; unique_id=&quot;605792&quot;&gt;&lt;property id=&quot;20148&quot; value=&quot;5&quot;/&gt;&lt;property id=&quot;20300&quot; value=&quot;Slide 12 - &amp;quot;Cloudmesh Client - Architecture&amp;quot;&quot;/&gt;&lt;property id=&quot;20307&quot; value=&quot;355&quot;/&gt;&lt;/object&gt;&lt;object type=&quot;3&quot; unique_id=&quot;605793&quot;&gt;&lt;property id=&quot;20148&quot; value=&quot;5&quot;/&gt;&lt;property id=&quot;20300&quot; value=&quot;Slide 13 - &amp;quot;Cloudmesh Client – OSG management&amp;quot;&quot;/&gt;&lt;property id=&quot;20307&quot; value=&quot;360&quot;/&gt;&lt;/object&gt;&lt;object type=&quot;3&quot; unique_id=&quot;605794&quot;&gt;&lt;property id=&quot;20148&quot; value=&quot;5&quot;/&gt;&lt;property id=&quot;20300&quot; value=&quot;Slide 14 - &amp;quot;Cloudmesh Client –  In support of Experiment Workflow &amp;quot;&quot;/&gt;&lt;property id=&quot;20307&quot; value=&quot;361&quot;/&gt;&lt;/object&gt;&lt;object type=&quot;3&quot; unique_id=&quot;605795&quot;&gt;&lt;property id=&quot;20148&quot; value=&quot;5&quot;/&gt;&lt;property id=&quot;20300&quot; value=&quot;Slide 15 - &amp;quot;Pilot-Hadoop/Spark Architecture&amp;quot;&quot;/&gt;&lt;property id=&quot;20307&quot; value=&quot;366&quot;/&gt;&lt;/object&gt;&lt;object type=&quot;3&quot; unique_id=&quot;605796&quot;&gt;&lt;property id=&quot;20148&quot; value=&quot;5&quot;/&gt;&lt;property id=&quot;20300&quot; value=&quot;Slide 16 - &amp;quot;Pilot-Hadoop Example&amp;quot;&quot;/&gt;&lt;property id=&quot;20307&quot; value=&quot;367&quot;/&gt;&lt;/object&gt;&lt;object type=&quot;3&quot; unique_id=&quot;605797&quot;&gt;&lt;property id=&quot;20148&quot; value=&quot;5&quot;/&gt;&lt;property id=&quot;20300&quot; value=&quot;Slide 17 - &amp;quot;Pilot-Data/Memory for Iterative  Processing&amp;quot;&quot;/&gt;&lt;property id=&quot;20307&quot; value=&quot;368&quot;/&gt;&lt;/object&gt;&lt;object type=&quot;3&quot; unique_id=&quot;605798&quot;&gt;&lt;property id=&quot;20148&quot; value=&quot;5&quot;/&gt;&lt;property id=&quot;20300&quot; value=&quot;Slide 18 - &amp;quot;Harp Implementations &amp;quot;&quot;/&gt;&lt;property id=&quot;20307&quot; value=&quot;380&quot;/&gt;&lt;/object&gt;&lt;object type=&quot;3&quot; unique_id=&quot;605799&quot;&gt;&lt;property id=&quot;20148&quot; value=&quot;5&quot;/&gt;&lt;property id=&quot;20300&quot; value=&quot;Slide 19&quot;/&gt;&lt;property id=&quot;20307&quot; value=&quot;379&quot;/&gt;&lt;/object&gt;&lt;object type=&quot;3&quot; unique_id=&quot;605800&quot;&gt;&lt;property id=&quot;20148&quot; value=&quot;5&quot;/&gt;&lt;property id=&quot;20300&quot; value=&quot;Slide 20 - &amp;quot;Harp LDA on Big Red II Supercomputer (Cray)&amp;quot;&quot;/&gt;&lt;property id=&quot;20307&quot; value=&quot;381&quot;/&gt;&lt;/object&gt;&lt;object type=&quot;3&quot; unique_id=&quot;605801&quot;&gt;&lt;property id=&quot;20148&quot; value=&quot;5&quot;/&gt;&lt;property id=&quot;20300&quot; value=&quot;Slide 21 - &amp;quot;SPIDAL Algorithms – Subgraph mining&amp;quot;&quot;/&gt;&lt;property id=&quot;20307&quot; value=&quot;345&quot;/&gt;&lt;/object&gt;&lt;object type=&quot;3&quot; unique_id=&quot;605802&quot;&gt;&lt;property id=&quot;20148&quot; value=&quot;5&quot;/&gt;&lt;property id=&quot;20300&quot; value=&quot;Slide 22 - &amp;quot;SPIDAL Algorithms – Random Graph Generation&amp;quot;&quot;/&gt;&lt;property id=&quot;20307&quot; value=&quot;362&quot;/&gt;&lt;/object&gt;&lt;object type=&quot;3&quot; unique_id=&quot;605803&quot;&gt;&lt;property id=&quot;20148&quot; value=&quot;5&quot;/&gt;&lt;property id=&quot;20300&quot; value=&quot;Slide 23 - &amp;quot;SPIDAL Algorithms – Triangle Counting&amp;quot;&quot;/&gt;&lt;property id=&quot;20307&quot; value=&quot;363&quot;/&gt;&lt;/object&gt;&lt;object type=&quot;3&quot; unique_id=&quot;605804&quot;&gt;&lt;property id=&quot;20148&quot; value=&quot;5&quot;/&gt;&lt;property id=&quot;20300&quot; value=&quot;Slide 24 - &amp;quot;SPIDAL Algorithms – Core I&amp;quot;&quot;/&gt;&lt;property id=&quot;20307&quot; value=&quot;342&quot;/&gt;&lt;/object&gt;&lt;object type=&quot;3&quot; unique_id=&quot;605805&quot;&gt;&lt;property id=&quot;20148&quot; value=&quot;5&quot;/&gt;&lt;property id=&quot;20300&quot; value=&quot;Slide 25 - &amp;quot;SPIDAL Algorithms – Core II&amp;quot;&quot;/&gt;&lt;property id=&quot;20307&quot; value=&quot;364&quot;/&gt;&lt;/object&gt;&lt;object type=&quot;3&quot; unique_id=&quot;605806&quot;&gt;&lt;property id=&quot;20148&quot; value=&quot;5&quot;/&gt;&lt;property id=&quot;20300&quot; value=&quot;Slide 26 - &amp;quot;SPIDAL Algorithms – Optimization I&amp;quot;&quot;/&gt;&lt;property id=&quot;20307&quot; value=&quot;350&quot;/&gt;&lt;/object&gt;&lt;object type=&quot;3&quot; unique_id=&quot;605807&quot;&gt;&lt;property id=&quot;20148&quot; value=&quot;5&quot;/&gt;&lt;property id=&quot;20300&quot; value=&quot;Slide 27 - &amp;quot;SPIDAL Algorithms – Optimization II&amp;quot;&quot;/&gt;&lt;property id=&quot;20307&quot; value=&quot;351&quot;/&gt;&lt;/object&gt;&lt;object type=&quot;3&quot; unique_id=&quot;605808&quot;&gt;&lt;property id=&quot;20148&quot; value=&quot;5&quot;/&gt;&lt;property id=&quot;20300&quot; value=&quot;Slide 28 - &amp;quot;2D Radar Polar Remote Sensing&amp;quot;&quot;/&gt;&lt;property id=&quot;20307&quot; value=&quot;352&quot;/&gt;&lt;/object&gt;&lt;object type=&quot;3&quot; unique_id=&quot;605809&quot;&gt;&lt;property id=&quot;20148&quot; value=&quot;5&quot;/&gt;&lt;property id=&quot;20300&quot; value=&quot;Slide 29 - &amp;quot;Imaging Applications: Remote Sensing,  Pathology, Spatial  Systems &amp;quot;&quot;/&gt;&lt;property id=&quot;20307&quot; value=&quot;344&quot;/&gt;&lt;/object&gt;&lt;object type=&quot;3&quot; unique_id=&quot;605810&quot;&gt;&lt;property id=&quot;20148&quot; value=&quot;5&quot;/&gt;&lt;property id=&quot;20300&quot; value=&quot;Slide 30 - &amp;quot;Some Applications Enabled&amp;quot;&quot;/&gt;&lt;property id=&quot;20307&quot; value=&quot;341&quot;/&gt;&lt;/object&gt;&lt;object type=&quot;3&quot; unique_id=&quot;605811&quot;&gt;&lt;property id=&quot;20148&quot; value=&quot;5&quot;/&gt;&lt;property id=&quot;20300&quot; value=&quot;Slide 31 - &amp;quot;3D Radar Polar Remote Sensing&amp;quot;&quot;/&gt;&lt;property id=&quot;20307&quot; value=&quot;353&quot;/&gt;&lt;/object&gt;&lt;object type=&quot;3&quot; unique_id=&quot;605812&quot;&gt;&lt;property id=&quot;20148&quot; value=&quot;5&quot;/&gt;&lt;property id=&quot;20300&quot; value=&quot;Slide 32 - &amp;quot;Algorithms – Nuclei Segmentation for Pathology Images&amp;quot;&quot;/&gt;&lt;property id=&quot;20307&quot; value=&quot;346&quot;/&gt;&lt;/object&gt;&lt;object type=&quot;3&quot; unique_id=&quot;605813&quot;&gt;&lt;property id=&quot;20148&quot; value=&quot;5&quot;/&gt;&lt;property id=&quot;20300&quot; value=&quot;Slide 33 - &amp;quot;Algorithms – Spatial Querying Methods&amp;quot;&quot;/&gt;&lt;property id=&quot;20307&quot; value=&quot;347&quot;/&gt;&lt;/object&gt;&lt;object type=&quot;3&quot; unique_id=&quot;605814&quot;&gt;&lt;property id=&quot;20148&quot; value=&quot;5&quot;/&gt;&lt;property id=&quot;20300&quot; value=&quot;Slide 34 - &amp;quot;Enabled Applications – Digital Pathology&amp;quot;&quot;/&gt;&lt;property id=&quot;20307&quot; value=&quot;348&quot;/&gt;&lt;/object&gt;&lt;object type=&quot;3&quot; unique_id=&quot;605815&quot;&gt;&lt;property id=&quot;20148&quot; value=&quot;5&quot;/&gt;&lt;property id=&quot;20300&quot; value=&quot;Slide 35 - &amp;quot;Applications – Public Health&amp;quot;&quot;/&gt;&lt;property id=&quot;20307&quot; value=&quot;349&quot;/&gt;&lt;/object&gt;&lt;object type=&quot;3&quot; unique_id=&quot;605816&quot;&gt;&lt;property id=&quot;20148&quot; value=&quot;5&quot;/&gt;&lt;property id=&quot;20300&quot; value=&quot;Slide 36 - &amp;quot;Biomolecular Simulation Data Analysis&amp;quot;&quot;/&gt;&lt;property id=&quot;20307&quot; value=&quot;369&quot;/&gt;&lt;/object&gt;&lt;object type=&quot;3&quot; unique_id=&quot;605817&quot;&gt;&lt;property id=&quot;20148&quot; value=&quot;5&quot;/&gt;&lt;property id=&quot;20300&quot; value=&quot;Slide 37 - &amp;quot;RADICAL-Pilot Hausdorff distance: all-pairs problem&amp;#x0D; &amp;quot;&quot;/&gt;&lt;property id=&quot;20307&quot; value=&quot;370&quot;/&gt;&lt;/object&gt;&lt;object type=&quot;3&quot; unique_id=&quot;605818&quot;&gt;&lt;property id=&quot;20148&quot; value=&quot;5&quot;/&gt;&lt;property id=&quot;20300&quot; value=&quot;Slide 38 - &amp;quot;Classification of lipids in membranes&amp;quot;&quot;/&gt;&lt;property id=&quot;20307&quot; value=&quot;372&quot;/&gt;&lt;/object&gt;&lt;object type=&quot;3&quot; unique_id=&quot;605819&quot;&gt;&lt;property id=&quot;20148&quot; value=&quot;5&quot;/&gt;&lt;property id=&quot;20300&quot; value=&quot;Slide 39 - &amp;quot;LeafletFinder&amp;quot;&quot;/&gt;&lt;property id=&quot;20307&quot; value=&quot;373&quot;/&gt;&lt;/object&gt;&lt;object type=&quot;3&quot; unique_id=&quot;605820&quot;&gt;&lt;property id=&quot;20148&quot; value=&quot;5&quot;/&gt;&lt;property id=&quot;20300&quot; value=&quot;Slide 40&quot;/&gt;&lt;property id=&quot;20307&quot; value=&quot;374&quot;/&gt;&lt;/object&gt;&lt;object type=&quot;3&quot; unique_id=&quot;606129&quot;&gt;&lt;property id=&quot;20148&quot; value=&quot;5&quot;/&gt;&lt;property id=&quot;20300&quot; value=&quot;Slide 4 - &amp;quot;64 Features in 4 views for Unified Classification of Big Data and Simulation Applications&amp;quot;&quot;/&gt;&lt;property id=&quot;20307&quot; value=&quot;382&quot;/&gt;&lt;/object&gt;&lt;object type=&quot;3&quot; unique_id=&quot;606342&quot;&gt;&lt;property id=&quot;20148&quot; value=&quot;5&quot;/&gt;&lt;property id=&quot;20300&quot; value=&quot;Slide 1 - &amp;quot;NSF14-43054 started October 1, 2014 Datanet: CIF21 DIBBs: Middleware and High Performance Analytics Libraries for S&quot;/&gt;&lt;property id=&quot;20307&quot; value=&quot;384&quot;/&gt;&lt;/object&gt;&lt;object type=&quot;3&quot; unique_id=&quot;606343&quot;&gt;&lt;property id=&quot;20148&quot; value=&quot;5&quot;/&gt;&lt;property id=&quot;20300&quot; value=&quot;Slide 2 - &amp;quot;Some Important Components of SPIDAL Dibbs&amp;quot;&quot;/&gt;&lt;property id=&quot;20307&quot; value=&quot;383&quot;/&gt;&lt;/object&gt;&lt;object type=&quot;3&quot; unique_id=&quot;606472&quot;&gt;&lt;property id=&quot;20148&quot; value=&quot;5&quot;/&gt;&lt;property id=&quot;20300&quot; value=&quot;Slide 6&quot;/&gt;&lt;property id=&quot;20307&quot; value=&quot;385&quot;/&gt;&lt;/object&gt;&lt;/object&gt;&lt;object type=&quot;8&quot; unique_id=&quot;403143&quot;&gt;&lt;/object&gt;&lt;/object&gt;&lt;/database&gt;"/>
  <p:tag name="SECTOMILLISECCONVERTED" val="1"/>
</p:tagLst>
</file>

<file path=ppt/theme/theme1.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ThemeSPIDAL</Template>
  <TotalTime>32899</TotalTime>
  <Words>1435</Words>
  <Application>Microsoft Office PowerPoint</Application>
  <PresentationFormat>On-screen Show (4:3)</PresentationFormat>
  <Paragraphs>157</Paragraphs>
  <Slides>16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Arial</vt:lpstr>
      <vt:lpstr>Arial (Body)</vt:lpstr>
      <vt:lpstr>Courier</vt:lpstr>
      <vt:lpstr>Franklin Gothic Medium</vt:lpstr>
      <vt:lpstr>Gill Sans</vt:lpstr>
      <vt:lpstr>Helvetica</vt:lpstr>
      <vt:lpstr>Symbol</vt:lpstr>
      <vt:lpstr>Times New Roman</vt:lpstr>
      <vt:lpstr>Wingdings</vt:lpstr>
      <vt:lpstr>ThemeSPIDAL</vt:lpstr>
      <vt:lpstr>PowerPoint Presentation</vt:lpstr>
      <vt:lpstr>Contents</vt:lpstr>
      <vt:lpstr>MDAnalysis http://mdanalysis.org </vt:lpstr>
      <vt:lpstr>“Topology” + “Trajectory” = “Universe”</vt:lpstr>
      <vt:lpstr>Accessing atoms: selections &amp; AtomGroup</vt:lpstr>
      <vt:lpstr>Fundamental abstraction: AtomGroup</vt:lpstr>
      <vt:lpstr>Atom data as NumPy arrays </vt:lpstr>
      <vt:lpstr>Basic analysis pattern: Iterate over frames</vt:lpstr>
      <vt:lpstr>Biomolecular Simulation Data Analysis</vt:lpstr>
      <vt:lpstr>Parallelizing analysis of biomolecular simulations: MDAnalysis with MIDAS radical.pilot</vt:lpstr>
      <vt:lpstr>RADICAL-Pilot Hausdorff distance: all-pairs problem  </vt:lpstr>
      <vt:lpstr>Classification of lipids in membranes</vt:lpstr>
      <vt:lpstr>LeafletFinder</vt:lpstr>
      <vt:lpstr>Path Similarity Analysis*</vt:lpstr>
      <vt:lpstr>Computational cost</vt:lpstr>
      <vt:lpstr>Map-reduce distance matrix calculation with MIDAS radical.pilot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Information Technology and The Indiana University School of Informatics</dc:title>
  <dc:creator>Neal Moore</dc:creator>
  <cp:lastModifiedBy>Geoffrey Fox</cp:lastModifiedBy>
  <cp:revision>703</cp:revision>
  <cp:lastPrinted>2009-05-27T19:00:23Z</cp:lastPrinted>
  <dcterms:created xsi:type="dcterms:W3CDTF">2011-04-26T20:44:01Z</dcterms:created>
  <dcterms:modified xsi:type="dcterms:W3CDTF">2017-02-11T17:41:40Z</dcterms:modified>
</cp:coreProperties>
</file>