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23"/>
  </p:notesMasterIdLst>
  <p:sldIdLst>
    <p:sldId id="313" r:id="rId2"/>
    <p:sldId id="646" r:id="rId3"/>
    <p:sldId id="257" r:id="rId4"/>
    <p:sldId id="259" r:id="rId5"/>
    <p:sldId id="704" r:id="rId6"/>
    <p:sldId id="647" r:id="rId7"/>
    <p:sldId id="648" r:id="rId8"/>
    <p:sldId id="649" r:id="rId9"/>
    <p:sldId id="651" r:id="rId10"/>
    <p:sldId id="652" r:id="rId11"/>
    <p:sldId id="696" r:id="rId12"/>
    <p:sldId id="654" r:id="rId13"/>
    <p:sldId id="669" r:id="rId14"/>
    <p:sldId id="670" r:id="rId15"/>
    <p:sldId id="672" r:id="rId16"/>
    <p:sldId id="673" r:id="rId17"/>
    <p:sldId id="674" r:id="rId18"/>
    <p:sldId id="683" r:id="rId19"/>
    <p:sldId id="693" r:id="rId20"/>
    <p:sldId id="675" r:id="rId21"/>
    <p:sldId id="685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4F"/>
    <a:srgbClr val="7030A0"/>
    <a:srgbClr val="5899D5"/>
    <a:srgbClr val="F9C545"/>
    <a:srgbClr val="EE7D31"/>
    <a:srgbClr val="B30838"/>
    <a:srgbClr val="D6A300"/>
    <a:srgbClr val="0083E6"/>
    <a:srgbClr val="0033CC"/>
    <a:srgbClr val="F8F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0" autoAdjust="0"/>
    <p:restoredTop sz="94667"/>
  </p:normalViewPr>
  <p:slideViewPr>
    <p:cSldViewPr>
      <p:cViewPr varScale="1">
        <p:scale>
          <a:sx n="69" d="100"/>
          <a:sy n="69" d="100"/>
        </p:scale>
        <p:origin x="96" y="648"/>
      </p:cViewPr>
      <p:guideLst>
        <p:guide orient="horz" pos="656"/>
        <p:guide pos="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fld id="{BF5851CB-82FA-415F-BEA0-1FB8CA8D59CB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62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D5D0003C-1ED3-4FA4-B50A-C2711DE5819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10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1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01" y="1143001"/>
            <a:ext cx="10515600" cy="2852737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501" y="39957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6A9425-7F29-4088-986D-694FBEFD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2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12090400" cy="5173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6AB2-2839-4CA4-8794-FD26D106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3F97B7-DC4C-446A-B379-8CB8A104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8BC6C5-DF22-4860-8530-FCCCBD50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301582"/>
            <a:ext cx="875695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A92F-140A-42E3-9B8E-B0B21C0A8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2D5DB-FE8A-4404-925D-2EF32A27E2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1412" y="0"/>
            <a:ext cx="12192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682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5"/>
            <a:ext cx="120904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92084A-F35F-491E-83F1-B86BF4832F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9" y="6233916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E480DE-748A-4FC1-83E1-F4053ACFA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403094"/>
            <a:ext cx="875695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all.org/" TargetMode="External"/><Relationship Id="rId2" Type="http://schemas.openxmlformats.org/officeDocument/2006/relationships/hyperlink" Target="mailto:gcf@indiana.edu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pidal-gw.dsc.soic.indiana.edu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pidal-gw.dsc.soic.indiana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spidal-gw.dsc.soic.indiana.edu/public/groupdashboard/Stocks" TargetMode="External"/><Relationship Id="rId3" Type="http://schemas.openxmlformats.org/officeDocument/2006/relationships/hyperlink" Target="https://spidal-gw.dsc.soic.indiana.edu/public/resultsets/668018718" TargetMode="External"/><Relationship Id="rId7" Type="http://schemas.openxmlformats.org/officeDocument/2006/relationships/hyperlink" Target="https://spidal-gw.dsc.soic.indiana.edu/public/resultsets/1657429765" TargetMode="External"/><Relationship Id="rId2" Type="http://schemas.openxmlformats.org/officeDocument/2006/relationships/hyperlink" Target="https://spidal-gw.dsc.soic.indiana.edu/public/resultsets/12731121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idal-gw.dsc.soic.indiana.edu/public/resultsets/1678860580" TargetMode="External"/><Relationship Id="rId5" Type="http://schemas.openxmlformats.org/officeDocument/2006/relationships/hyperlink" Target="https://spidal-gw.dsc.soic.indiana.edu/public/groupdashboard/FushengWang" TargetMode="External"/><Relationship Id="rId4" Type="http://schemas.openxmlformats.org/officeDocument/2006/relationships/hyperlink" Target="https://spidal-gw.dsc.soic.indiana.edu/public/resultsets/1167269857" TargetMode="External"/><Relationship Id="rId9" Type="http://schemas.openxmlformats.org/officeDocument/2006/relationships/hyperlink" Target="https://spidal-gw.dsc.soic.indiana.edu/public/timeseriesview/149430516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4" y="845128"/>
            <a:ext cx="8113690" cy="1470025"/>
          </a:xfrm>
        </p:spPr>
        <p:txBody>
          <a:bodyPr>
            <a:normAutofit/>
          </a:bodyPr>
          <a:lstStyle/>
          <a:p>
            <a:r>
              <a:rPr lang="en-US" b="1" dirty="0"/>
              <a:t>MDS and Visualization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762064" y="2514600"/>
            <a:ext cx="8382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i="0" dirty="0">
                <a:solidFill>
                  <a:prstClr val="black"/>
                </a:solidFill>
                <a:cs typeface="Times New Roman" pitchFamily="18" charset="0"/>
              </a:rPr>
              <a:t>September 25 2018</a:t>
            </a:r>
          </a:p>
          <a:p>
            <a:pPr>
              <a:defRPr/>
            </a:pPr>
            <a:r>
              <a:rPr lang="en-US" sz="2400" b="1" i="0" dirty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>
              <a:defRPr/>
            </a:pPr>
            <a:r>
              <a:rPr lang="en-US" sz="2400" i="0" dirty="0">
                <a:solidFill>
                  <a:prstClr val="black"/>
                </a:solidFill>
                <a:hlinkClick r:id="rId2"/>
              </a:rPr>
              <a:t>gcf@indiana.edu</a:t>
            </a:r>
            <a:r>
              <a:rPr lang="en-US" sz="2400" i="0" dirty="0">
                <a:solidFill>
                  <a:prstClr val="black"/>
                </a:solidFill>
              </a:rPr>
              <a:t>            </a:t>
            </a:r>
          </a:p>
          <a:p>
            <a:pPr>
              <a:defRPr/>
            </a:pPr>
            <a:r>
              <a:rPr lang="en-US" sz="2400" i="0" dirty="0">
                <a:solidFill>
                  <a:prstClr val="black"/>
                </a:solidFill>
              </a:rPr>
              <a:t> </a:t>
            </a:r>
            <a:r>
              <a:rPr lang="en-US" sz="2400" i="0" dirty="0">
                <a:solidFill>
                  <a:prstClr val="black"/>
                </a:solidFill>
                <a:hlinkClick r:id="rId3"/>
              </a:rPr>
              <a:t>http://www.infomall.org</a:t>
            </a:r>
            <a:endParaRPr lang="en-US" sz="2400" i="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400" i="0" dirty="0">
              <a:solidFill>
                <a:prstClr val="black"/>
              </a:solidFill>
            </a:endParaRPr>
          </a:p>
          <a:p>
            <a:r>
              <a:rPr lang="en-US" sz="2400" i="0" dirty="0">
                <a:solidFill>
                  <a:prstClr val="black"/>
                </a:solidFill>
                <a:cs typeface="Times New Roman" pitchFamily="18" charset="0"/>
              </a:rPr>
              <a:t>School of Informatics, Computing and Engineering</a:t>
            </a:r>
          </a:p>
          <a:p>
            <a:r>
              <a:rPr lang="en-US" sz="2400" i="0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r>
              <a:rPr lang="en-US" sz="2400" i="0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4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9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139720-F21F-45CE-A0CD-6B0621B4EFDC}"/>
              </a:ext>
            </a:extLst>
          </p:cNvPr>
          <p:cNvGrpSpPr/>
          <p:nvPr/>
        </p:nvGrpSpPr>
        <p:grpSpPr>
          <a:xfrm>
            <a:off x="4458" y="758142"/>
            <a:ext cx="12200917" cy="6099858"/>
            <a:chOff x="0" y="166338"/>
            <a:chExt cx="12200917" cy="6099858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7" y="166338"/>
              <a:ext cx="12192000" cy="6098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0" y="5804531"/>
              <a:ext cx="8991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</a:rPr>
                <a:t>If d a distance, so is f(d) for any monotonic f. Optimize choice of f</a:t>
              </a:r>
            </a:p>
          </p:txBody>
        </p:sp>
      </p:grp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3375" y="131437"/>
            <a:ext cx="12165250" cy="717082"/>
          </a:xfrm>
        </p:spPr>
        <p:txBody>
          <a:bodyPr vert="horz" wrap="square" lIns="91440" tIns="35199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  <a:defRPr/>
            </a:pPr>
            <a:r>
              <a:rPr lang="en-US" dirty="0"/>
              <a:t>Heatmap of biology distance (Needleman-Wunsch) vs 3D Euclidean Distances – mapping pretty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14180-699F-40E3-A6D2-6E27FE36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18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7000" y="-11883"/>
            <a:ext cx="9575243" cy="6858001"/>
            <a:chOff x="0" y="332037"/>
            <a:chExt cx="9144000" cy="65491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25593" t="20383" r="22192" b="19780"/>
            <a:stretch/>
          </p:blipFill>
          <p:spPr>
            <a:xfrm>
              <a:off x="0" y="332037"/>
              <a:ext cx="9144000" cy="6549135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2079321" y="1841475"/>
              <a:ext cx="77244" cy="155307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901696" y="2118986"/>
              <a:ext cx="532524" cy="1275567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338182" y="2862197"/>
              <a:ext cx="2851758" cy="2490591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1023836" y="1333813"/>
              <a:ext cx="3314346" cy="2773679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6163" y="1965261"/>
            <a:ext cx="2630837" cy="24596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Visualization can identify problems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e.g. what were thought to be the same Species are in different locations</a:t>
            </a:r>
          </a:p>
        </p:txBody>
      </p:sp>
    </p:spTree>
    <p:extLst>
      <p:ext uri="{BB962C8B-B14F-4D97-AF65-F5344CB8AC3E}">
        <p14:creationId xmlns:p14="http://schemas.microsoft.com/office/powerpoint/2010/main" val="325175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18414" y="838201"/>
            <a:ext cx="8528624" cy="2852737"/>
          </a:xfrm>
        </p:spPr>
        <p:txBody>
          <a:bodyPr/>
          <a:lstStyle/>
          <a:p>
            <a:r>
              <a:rPr lang="en-US" dirty="0" err="1"/>
              <a:t>WebPlotViz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20501" y="3995739"/>
            <a:ext cx="10515600" cy="65246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http://spidal-gw.dsc.soic.indiana.edu/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F3610-EDDD-4ACA-8D51-379C97C6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3785"/>
            <a:ext cx="8382000" cy="970084"/>
          </a:xfrm>
        </p:spPr>
        <p:txBody>
          <a:bodyPr/>
          <a:lstStyle/>
          <a:p>
            <a:r>
              <a:rPr lang="en-US" dirty="0" err="1"/>
              <a:t>WebPlotViz</a:t>
            </a:r>
            <a:r>
              <a:rPr lang="en-US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8606"/>
            <a:ext cx="12039600" cy="4038600"/>
          </a:xfrm>
        </p:spPr>
        <p:txBody>
          <a:bodyPr/>
          <a:lstStyle/>
          <a:p>
            <a:r>
              <a:rPr lang="en-US" sz="2400" dirty="0"/>
              <a:t>Many data analytics problems can be formulated as study of </a:t>
            </a:r>
            <a:r>
              <a:rPr lang="en-US" sz="2400" b="1" dirty="0"/>
              <a:t>points</a:t>
            </a:r>
            <a:r>
              <a:rPr lang="en-US" sz="2400" dirty="0"/>
              <a:t> that are often in some abstract non-Euclidean space (bags of genes, documents ..) that typically have pairwise distances defined but sometimes not scalar products.</a:t>
            </a:r>
          </a:p>
          <a:p>
            <a:r>
              <a:rPr lang="en-US" sz="2400" dirty="0"/>
              <a:t>Helpful to visualize set of points to understand better structure</a:t>
            </a:r>
          </a:p>
          <a:p>
            <a:r>
              <a:rPr lang="en-US" sz="2400" b="1" dirty="0"/>
              <a:t>Principal Component Analysis </a:t>
            </a:r>
            <a:r>
              <a:rPr lang="en-US" sz="2400" dirty="0"/>
              <a:t>(linear mapping) and </a:t>
            </a:r>
            <a:r>
              <a:rPr lang="en-US" sz="2400" b="1" dirty="0"/>
              <a:t>Multidimensional Scaling MDS </a:t>
            </a:r>
            <a:r>
              <a:rPr lang="en-US" sz="2400" dirty="0"/>
              <a:t>(nonlinear and applicable to non-Euclidean spaces) are methods to map abstract spaces to three dimensions for visualization</a:t>
            </a:r>
          </a:p>
          <a:p>
            <a:pPr lvl="1"/>
            <a:r>
              <a:rPr lang="en-US" sz="2400" dirty="0"/>
              <a:t>Both run well in parallel and give great results</a:t>
            </a:r>
          </a:p>
          <a:p>
            <a:r>
              <a:rPr lang="en-US" sz="2400" dirty="0"/>
              <a:t>In past used custom client visualization but recently switch to commodity HTML5 web viewer </a:t>
            </a:r>
            <a:r>
              <a:rPr lang="en-US" sz="2400" b="1" dirty="0" err="1"/>
              <a:t>WebPlotViz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47943" y="6291944"/>
            <a:ext cx="656771" cy="293913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4B85148-DB98-4269-ACE6-2DF49F9918C9}" type="slidenum">
              <a:rPr lang="en-US" i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6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WebPlotViz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49" y="0"/>
            <a:ext cx="9723323" cy="473201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6" y="3115323"/>
            <a:ext cx="1905000" cy="1528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62000"/>
            <a:ext cx="2259349" cy="1526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447" y="4628256"/>
            <a:ext cx="139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501" y="2352004"/>
            <a:ext cx="188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100k 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E54CFE-57C5-4EE7-9D38-4A8086F5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5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3446"/>
            <a:ext cx="9144000" cy="882162"/>
          </a:xfrm>
        </p:spPr>
        <p:txBody>
          <a:bodyPr/>
          <a:lstStyle/>
          <a:p>
            <a:r>
              <a:rPr lang="en-US" dirty="0" err="1"/>
              <a:t>WebPlotViz</a:t>
            </a:r>
            <a:r>
              <a:rPr lang="en-US" dirty="0"/>
              <a:t> Basics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520"/>
            <a:ext cx="12192000" cy="5222386"/>
          </a:xfrm>
        </p:spPr>
        <p:txBody>
          <a:bodyPr/>
          <a:lstStyle/>
          <a:p>
            <a:r>
              <a:rPr lang="en-US" dirty="0"/>
              <a:t>Supports visualization of </a:t>
            </a:r>
            <a:r>
              <a:rPr lang="en-US" b="1" dirty="0"/>
              <a:t>3D point sets </a:t>
            </a:r>
            <a:r>
              <a:rPr lang="en-US" dirty="0"/>
              <a:t>(typically derived by mapping from abstract spaces) for </a:t>
            </a:r>
            <a:r>
              <a:rPr lang="en-US" b="1" dirty="0"/>
              <a:t>streaming and non-streaming case</a:t>
            </a:r>
          </a:p>
          <a:p>
            <a:pPr lvl="1"/>
            <a:r>
              <a:rPr lang="en-US" dirty="0"/>
              <a:t>Simple data management layer</a:t>
            </a:r>
          </a:p>
          <a:p>
            <a:pPr lvl="1"/>
            <a:r>
              <a:rPr lang="en-US" dirty="0"/>
              <a:t>3D web visualizer with various capabilities such as defining color schemes, point sizes, glyphs, labels</a:t>
            </a:r>
          </a:p>
          <a:p>
            <a:r>
              <a:rPr lang="en-US" dirty="0"/>
              <a:t>Core Technologies</a:t>
            </a:r>
          </a:p>
          <a:p>
            <a:pPr lvl="1"/>
            <a:r>
              <a:rPr lang="en-US" dirty="0"/>
              <a:t>MongoDB management</a:t>
            </a:r>
          </a:p>
          <a:p>
            <a:pPr lvl="1"/>
            <a:r>
              <a:rPr lang="en-US" dirty="0"/>
              <a:t>Play Server side framework</a:t>
            </a:r>
          </a:p>
          <a:p>
            <a:pPr lvl="1"/>
            <a:r>
              <a:rPr lang="en-US" dirty="0"/>
              <a:t>Three.js</a:t>
            </a:r>
          </a:p>
          <a:p>
            <a:pPr lvl="1"/>
            <a:r>
              <a:rPr lang="en-US" dirty="0" err="1"/>
              <a:t>WebGL</a:t>
            </a:r>
            <a:endParaRPr lang="en-US" dirty="0"/>
          </a:p>
          <a:p>
            <a:pPr lvl="1"/>
            <a:r>
              <a:rPr lang="en-US" dirty="0"/>
              <a:t>JSON data objects</a:t>
            </a:r>
          </a:p>
          <a:p>
            <a:pPr lvl="1"/>
            <a:r>
              <a:rPr lang="en-US" dirty="0"/>
              <a:t>Bootstrap </a:t>
            </a:r>
            <a:r>
              <a:rPr lang="en-US" dirty="0" err="1"/>
              <a:t>Javascript</a:t>
            </a:r>
            <a:r>
              <a:rPr lang="en-US" dirty="0"/>
              <a:t> web pages</a:t>
            </a:r>
          </a:p>
          <a:p>
            <a:r>
              <a:rPr lang="en-US" dirty="0"/>
              <a:t>Open Source </a:t>
            </a:r>
            <a:br>
              <a:rPr lang="en-US" dirty="0"/>
            </a:br>
            <a:r>
              <a:rPr lang="en-US" dirty="0">
                <a:hlinkClick r:id="rId2"/>
              </a:rPr>
              <a:t>http://spidal-gw.dsc.soic.indiana.edu/</a:t>
            </a:r>
            <a:endParaRPr lang="en-US" dirty="0"/>
          </a:p>
          <a:p>
            <a:r>
              <a:rPr lang="en-US" dirty="0"/>
              <a:t>~10,000 lines of extra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847943" y="6291944"/>
            <a:ext cx="656771" cy="293913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4B85148-DB98-4269-ACE6-2DF49F9918C9}" type="slidenum">
              <a:rPr lang="en-US" i="0">
                <a:solidFill>
                  <a:prstClr val="black"/>
                </a:solidFill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i="0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86400" y="2286000"/>
            <a:ext cx="5867400" cy="3816480"/>
            <a:chOff x="431763" y="2846704"/>
            <a:chExt cx="3951069" cy="2636668"/>
          </a:xfrm>
        </p:grpSpPr>
        <p:sp>
          <p:nvSpPr>
            <p:cNvPr id="31" name="Rectangle 30"/>
            <p:cNvSpPr/>
            <p:nvPr/>
          </p:nvSpPr>
          <p:spPr>
            <a:xfrm>
              <a:off x="1296371" y="3672327"/>
              <a:ext cx="2530136" cy="181104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389587" y="2846704"/>
              <a:ext cx="2337047" cy="4452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763" y="2871424"/>
              <a:ext cx="957824" cy="57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Front end view (Browser)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9510" y="2893961"/>
              <a:ext cx="2123984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Plot visualization &amp; time series animation (Three.js)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89587" y="3714362"/>
              <a:ext cx="2337047" cy="39241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23044" y="3714362"/>
              <a:ext cx="1870133" cy="407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Web Request Controllers (Play Framework)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23043" y="3321872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26345" y="3321872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93028" y="3291925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22419" y="3360521"/>
              <a:ext cx="590907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Upload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89587" y="4482607"/>
              <a:ext cx="2337047" cy="532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5649" y="4538090"/>
              <a:ext cx="871751" cy="407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Data Layer </a:t>
              </a:r>
              <a:br>
                <a:rPr lang="en-US" sz="1400" dirty="0"/>
              </a:br>
              <a:r>
                <a:rPr lang="en-US" sz="1400" dirty="0"/>
                <a:t>(MongoDB)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07947" y="3366708"/>
              <a:ext cx="1021619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Request Plots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8349" y="3281523"/>
              <a:ext cx="1004483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JSON Format Plots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24901" y="4529860"/>
              <a:ext cx="925634" cy="467478"/>
              <a:chOff x="2876182" y="5201094"/>
              <a:chExt cx="1234179" cy="67522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876182" y="5201094"/>
                <a:ext cx="1212435" cy="6405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76182" y="5201094"/>
                <a:ext cx="1234179" cy="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/>
                  <a:t>Upload format to JSON Converter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1624571" y="4106777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537442" y="4132153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393028" y="4091803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54903" y="4251774"/>
              <a:ext cx="641876" cy="23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Server</a:t>
              </a:r>
            </a:p>
          </p:txBody>
        </p:sp>
        <p:sp>
          <p:nvSpPr>
            <p:cNvPr id="50" name="Can 49"/>
            <p:cNvSpPr/>
            <p:nvPr/>
          </p:nvSpPr>
          <p:spPr>
            <a:xfrm>
              <a:off x="2398311" y="5190121"/>
              <a:ext cx="332913" cy="25995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08718" y="5126543"/>
              <a:ext cx="771001" cy="2397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sz="1400" dirty="0"/>
                <a:t>MongoDB</a:t>
              </a:r>
            </a:p>
          </p:txBody>
        </p:sp>
        <p:cxnSp>
          <p:nvCxnSpPr>
            <p:cNvPr id="52" name="Straight Arrow Connector 51"/>
            <p:cNvCxnSpPr>
              <a:stCxn id="41" idx="2"/>
            </p:cNvCxnSpPr>
            <p:nvPr/>
          </p:nvCxnSpPr>
          <p:spPr>
            <a:xfrm flipH="1">
              <a:off x="2558110" y="5014613"/>
              <a:ext cx="1" cy="17550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72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254" y="93785"/>
            <a:ext cx="8382000" cy="896815"/>
          </a:xfrm>
        </p:spPr>
        <p:txBody>
          <a:bodyPr/>
          <a:lstStyle/>
          <a:p>
            <a:pPr algn="ctr"/>
            <a:r>
              <a:rPr lang="en-US" dirty="0"/>
              <a:t>Stock Daily Data Streaming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4038600"/>
          </a:xfrm>
        </p:spPr>
        <p:txBody>
          <a:bodyPr/>
          <a:lstStyle/>
          <a:p>
            <a:r>
              <a:rPr lang="en-US" sz="2400" dirty="0"/>
              <a:t>Typical streaming case considered. Sequence of “collections of abstract points”; cluster, classify etc.; map to 3D; visualize</a:t>
            </a:r>
          </a:p>
          <a:p>
            <a:r>
              <a:rPr lang="en-US" sz="2400" dirty="0"/>
              <a:t>Example is collection of around 7000 distinct stocks with daily values available at ~2750 distinct times</a:t>
            </a:r>
          </a:p>
          <a:p>
            <a:pPr lvl="1"/>
            <a:r>
              <a:rPr lang="en-US" sz="2400" dirty="0"/>
              <a:t>Clustering as provided by Wall Street – Dow Jones set of 30 stocks, S&amp;P 500, various ETF’s etc.</a:t>
            </a:r>
          </a:p>
          <a:p>
            <a:r>
              <a:rPr lang="en-US" sz="2400" dirty="0"/>
              <a:t>The Center for Research in Security Prices (CSRP) database through the Wharton Research Data Services (</a:t>
            </a:r>
            <a:r>
              <a:rPr lang="en-US" sz="2400" dirty="0" err="1"/>
              <a:t>wrds</a:t>
            </a:r>
            <a:r>
              <a:rPr lang="en-US" sz="2400" dirty="0"/>
              <a:t>) web interface</a:t>
            </a:r>
          </a:p>
          <a:p>
            <a:r>
              <a:rPr lang="en-US" sz="2400" dirty="0"/>
              <a:t>Available for free to the Indiana University students for research</a:t>
            </a:r>
          </a:p>
          <a:p>
            <a:r>
              <a:rPr lang="en-US" sz="2400" dirty="0"/>
              <a:t>2004 Jan 01 to 2015 Dec 31 have daily Stock prices in the form of a CSV file</a:t>
            </a:r>
          </a:p>
          <a:p>
            <a:r>
              <a:rPr lang="en-US" sz="2400" dirty="0"/>
              <a:t>We use the information</a:t>
            </a:r>
          </a:p>
          <a:p>
            <a:pPr lvl="1"/>
            <a:r>
              <a:rPr lang="en-US" sz="2400" dirty="0"/>
              <a:t>ID, Date, Symbol, Factor to Adjust Volume, Factor to Adjust Price, Price, Outstanding Stocks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9659-8666-41BA-84FF-C6778DB4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8437"/>
            <a:ext cx="4986415" cy="616376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Problem Workflow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225" y="685800"/>
            <a:ext cx="4981975" cy="4654062"/>
          </a:xfrm>
        </p:spPr>
        <p:txBody>
          <a:bodyPr/>
          <a:lstStyle/>
          <a:p>
            <a:r>
              <a:rPr lang="en-US" sz="2400" dirty="0"/>
              <a:t>Clean data</a:t>
            </a:r>
          </a:p>
          <a:p>
            <a:r>
              <a:rPr lang="en-US" sz="2400" dirty="0"/>
              <a:t>Calculate distance between stocks</a:t>
            </a:r>
          </a:p>
          <a:p>
            <a:r>
              <a:rPr lang="en-US" sz="2400" dirty="0"/>
              <a:t>Calculate distance between stocks (Pearson Correlation as missing data)</a:t>
            </a:r>
          </a:p>
          <a:p>
            <a:r>
              <a:rPr lang="en-US" sz="2400" dirty="0"/>
              <a:t>Map 250-2800 dimensional stock values to 3D for each time</a:t>
            </a:r>
          </a:p>
          <a:p>
            <a:r>
              <a:rPr lang="en-US" sz="2400" dirty="0"/>
              <a:t>Align each time</a:t>
            </a:r>
          </a:p>
          <a:p>
            <a:r>
              <a:rPr lang="en-US" sz="2400" dirty="0"/>
              <a:t>Visualize</a:t>
            </a:r>
          </a:p>
          <a:p>
            <a:r>
              <a:rPr lang="en-US" sz="2400" dirty="0"/>
              <a:t>Will move to Apache Beam to support custom runs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6172B8-A880-4435-BDD6-3BF16129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27270" y="305998"/>
            <a:ext cx="1833677" cy="4184515"/>
          </a:xfrm>
        </p:spPr>
        <p:txBody>
          <a:bodyPr/>
          <a:lstStyle/>
          <a:p>
            <a:r>
              <a:rPr lang="en-US" sz="2000" dirty="0"/>
              <a:t>Relative Changes in Stock Values using one day values</a:t>
            </a:r>
            <a:br>
              <a:rPr lang="en-US" sz="2000" dirty="0"/>
            </a:br>
            <a:r>
              <a:rPr lang="en-US" sz="2000" dirty="0"/>
              <a:t>measured from January 2004 and starting after one year January 2005</a:t>
            </a:r>
            <a:br>
              <a:rPr lang="en-US" sz="2000" dirty="0"/>
            </a:br>
            <a:r>
              <a:rPr lang="en-US" sz="2000" dirty="0"/>
              <a:t>Filled circles are final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12364" y="6329364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18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CD8644-5347-4DC7-B0F9-5C712A4F73DF}"/>
              </a:ext>
            </a:extLst>
          </p:cNvPr>
          <p:cNvGrpSpPr/>
          <p:nvPr/>
        </p:nvGrpSpPr>
        <p:grpSpPr>
          <a:xfrm>
            <a:off x="1676400" y="34093"/>
            <a:ext cx="10515600" cy="6789814"/>
            <a:chOff x="1524000" y="976172"/>
            <a:chExt cx="9144000" cy="59041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-328" r="30417" b="-1"/>
            <a:stretch/>
          </p:blipFill>
          <p:spPr>
            <a:xfrm>
              <a:off x="1524000" y="976172"/>
              <a:ext cx="9144000" cy="59041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24400" y="6098034"/>
              <a:ext cx="71227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0000"/>
                  </a:solidFill>
                </a:rPr>
                <a:t>Apple</a:t>
              </a: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5451947" y="6111323"/>
              <a:ext cx="224350" cy="22435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59377" y="3744200"/>
              <a:ext cx="83674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7274132" y="3578469"/>
              <a:ext cx="224350" cy="2243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9985" y="2432136"/>
              <a:ext cx="87852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6448645" y="2549769"/>
              <a:ext cx="224350" cy="22435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611655" y="2745507"/>
              <a:ext cx="224350" cy="22435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7703095" y="2951197"/>
              <a:ext cx="224350" cy="22435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94780" y="2893467"/>
              <a:ext cx="1007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29612" y="2640718"/>
              <a:ext cx="1007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0FEC4"/>
                  </a:solidFill>
                </a:rPr>
                <a:t>Dow Jones</a:t>
              </a:r>
              <a:endPara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03095" y="1265624"/>
              <a:ext cx="879367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00FFFF"/>
                  </a:solidFill>
                </a:rPr>
                <a:t>Finance</a:t>
              </a: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061295" y="1655467"/>
              <a:ext cx="224350" cy="224350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25966" y="1378809"/>
              <a:ext cx="9274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86244" y="4224825"/>
              <a:ext cx="566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24594" y="6076453"/>
              <a:ext cx="566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1042E0"/>
                  </a:solidFill>
                </a:rPr>
                <a:t>+20%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85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84" y="1555594"/>
            <a:ext cx="1825149" cy="717082"/>
          </a:xfrm>
        </p:spPr>
        <p:txBody>
          <a:bodyPr>
            <a:noAutofit/>
          </a:bodyPr>
          <a:lstStyle/>
          <a:p>
            <a:r>
              <a:rPr lang="en-US" sz="2800" dirty="0"/>
              <a:t>Relative Changes in Stock Values using one day values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31FE69-13E6-476F-9789-6BE6024DD8A7}"/>
              </a:ext>
            </a:extLst>
          </p:cNvPr>
          <p:cNvGrpSpPr/>
          <p:nvPr/>
        </p:nvGrpSpPr>
        <p:grpSpPr>
          <a:xfrm>
            <a:off x="1804017" y="0"/>
            <a:ext cx="10387983" cy="6858000"/>
            <a:chOff x="0" y="859360"/>
            <a:chExt cx="9144000" cy="603674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13962E3-6DCF-4486-B2F2-93B7EEF4A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01" r="22166"/>
            <a:stretch/>
          </p:blipFill>
          <p:spPr>
            <a:xfrm>
              <a:off x="0" y="859360"/>
              <a:ext cx="9144000" cy="603674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FE33AF-3FBB-4CDE-B876-8A402DF71C85}"/>
                </a:ext>
              </a:extLst>
            </p:cNvPr>
            <p:cNvSpPr txBox="1"/>
            <p:nvPr/>
          </p:nvSpPr>
          <p:spPr>
            <a:xfrm>
              <a:off x="7665190" y="1620685"/>
              <a:ext cx="8579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5367E31-F882-4DC4-91B2-A32C0675CB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8287" y="1932198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DB535E-180D-4248-A1FC-313D9EDE78BF}"/>
                </a:ext>
              </a:extLst>
            </p:cNvPr>
            <p:cNvSpPr txBox="1"/>
            <p:nvPr/>
          </p:nvSpPr>
          <p:spPr>
            <a:xfrm>
              <a:off x="6010807" y="3535688"/>
              <a:ext cx="7713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2D4869-08CA-48D1-AE0E-0AD3C7BBAF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4160" y="3854870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8B35B31-E33E-4DA4-8F93-27D7CEAF93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6273" y="2137228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5D766F1-5582-46D6-888E-4281FB10DA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06540" y="1939818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91ADF7-C447-4146-AFEA-3DAAE92EDCD1}"/>
                </a:ext>
              </a:extLst>
            </p:cNvPr>
            <p:cNvSpPr txBox="1"/>
            <p:nvPr/>
          </p:nvSpPr>
          <p:spPr>
            <a:xfrm>
              <a:off x="6442456" y="1635967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7B47955-D5EA-40CB-BAE9-7AD75441D878}"/>
                </a:ext>
              </a:extLst>
            </p:cNvPr>
            <p:cNvSpPr txBox="1"/>
            <p:nvPr/>
          </p:nvSpPr>
          <p:spPr>
            <a:xfrm>
              <a:off x="6339153" y="2053395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0FEC4"/>
                  </a:solidFill>
                </a:rPr>
                <a:t>Dow Jones</a:t>
              </a:r>
              <a:endPara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76220D-DE83-407B-8608-BCA21B46245D}"/>
                </a:ext>
              </a:extLst>
            </p:cNvPr>
            <p:cNvSpPr txBox="1"/>
            <p:nvPr/>
          </p:nvSpPr>
          <p:spPr>
            <a:xfrm>
              <a:off x="2587764" y="2404548"/>
              <a:ext cx="8386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FFFF"/>
                  </a:solidFill>
                </a:rPr>
                <a:t>Finance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F7D6A7E-6E35-4AD7-A0BC-AD1C8CD22A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3200" y="2267388"/>
              <a:ext cx="182880" cy="182880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754A259-F020-4B23-A184-2583AE2520B0}"/>
                </a:ext>
              </a:extLst>
            </p:cNvPr>
            <p:cNvSpPr txBox="1"/>
            <p:nvPr/>
          </p:nvSpPr>
          <p:spPr>
            <a:xfrm>
              <a:off x="3526711" y="2583027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B36031-9BA3-4CB1-97CA-D104E3416EFE}"/>
                </a:ext>
              </a:extLst>
            </p:cNvPr>
            <p:cNvSpPr txBox="1"/>
            <p:nvPr/>
          </p:nvSpPr>
          <p:spPr>
            <a:xfrm>
              <a:off x="8523117" y="2201707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35296-8E51-43A8-92CF-CC1F5ADD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7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84167" y="0"/>
            <a:ext cx="8382000" cy="611642"/>
          </a:xfrm>
        </p:spPr>
        <p:txBody>
          <a:bodyPr/>
          <a:lstStyle/>
          <a:p>
            <a:pPr algn="ctr"/>
            <a:r>
              <a:rPr lang="en-US" dirty="0"/>
              <a:t>Clustering and Visualization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33399"/>
            <a:ext cx="12192000" cy="5643265"/>
          </a:xfrm>
        </p:spPr>
        <p:txBody>
          <a:bodyPr/>
          <a:lstStyle/>
          <a:p>
            <a:r>
              <a:rPr lang="en-US" sz="2100" b="1" dirty="0"/>
              <a:t>The SPIDAL Library </a:t>
            </a:r>
            <a:r>
              <a:rPr lang="en-US" sz="2100" dirty="0"/>
              <a:t>includes several clustering algorithms with sophisticated features</a:t>
            </a:r>
          </a:p>
          <a:p>
            <a:pPr lvl="1"/>
            <a:r>
              <a:rPr lang="en-US" sz="2100" dirty="0"/>
              <a:t>Deterministic Annealing</a:t>
            </a:r>
          </a:p>
          <a:p>
            <a:pPr lvl="1"/>
            <a:r>
              <a:rPr lang="en-US" sz="2100" dirty="0"/>
              <a:t>Radius cutoff in cluster membership</a:t>
            </a:r>
          </a:p>
          <a:p>
            <a:pPr lvl="1"/>
            <a:r>
              <a:rPr lang="en-US" sz="2100" dirty="0" err="1"/>
              <a:t>Elkans</a:t>
            </a:r>
            <a:r>
              <a:rPr lang="en-US" sz="2100" dirty="0"/>
              <a:t> algorithm using triangle inequality</a:t>
            </a:r>
          </a:p>
          <a:p>
            <a:r>
              <a:rPr lang="en-US" sz="2100" dirty="0"/>
              <a:t>They also cover two important cases</a:t>
            </a:r>
          </a:p>
          <a:p>
            <a:pPr lvl="1"/>
            <a:r>
              <a:rPr lang="en-US" sz="2100" dirty="0"/>
              <a:t>Points are </a:t>
            </a:r>
            <a:r>
              <a:rPr lang="en-US" sz="2100" b="1" dirty="0"/>
              <a:t>vectors </a:t>
            </a:r>
            <a:r>
              <a:rPr lang="en-US" sz="2100" dirty="0"/>
              <a:t>– algorithm O(N) for N points</a:t>
            </a:r>
          </a:p>
          <a:p>
            <a:pPr lvl="1"/>
            <a:r>
              <a:rPr lang="en-US" sz="2100" dirty="0"/>
              <a:t>Points </a:t>
            </a:r>
            <a:r>
              <a:rPr lang="en-US" sz="2100" b="1" dirty="0"/>
              <a:t>not vectors </a:t>
            </a:r>
            <a:r>
              <a:rPr lang="en-US" sz="2100" dirty="0"/>
              <a:t>– all we know is distance </a:t>
            </a:r>
            <a:r>
              <a:rPr lang="en-US" sz="21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100" b="1" dirty="0">
                <a:solidFill>
                  <a:srgbClr val="FF0000"/>
                </a:solidFill>
              </a:rPr>
              <a:t>(</a:t>
            </a:r>
            <a:r>
              <a:rPr lang="en-US" sz="2100" b="1" i="1" dirty="0" err="1">
                <a:solidFill>
                  <a:srgbClr val="FF0000"/>
                </a:solidFill>
              </a:rPr>
              <a:t>i</a:t>
            </a:r>
            <a:r>
              <a:rPr lang="en-US" sz="2100" b="1" dirty="0">
                <a:solidFill>
                  <a:srgbClr val="FF0000"/>
                </a:solidFill>
              </a:rPr>
              <a:t>, </a:t>
            </a:r>
            <a:r>
              <a:rPr lang="en-US" sz="2100" b="1" i="1" dirty="0">
                <a:solidFill>
                  <a:srgbClr val="FF0000"/>
                </a:solidFill>
              </a:rPr>
              <a:t>j</a:t>
            </a:r>
            <a:r>
              <a:rPr lang="en-US" sz="2100" b="1" dirty="0">
                <a:solidFill>
                  <a:srgbClr val="FF0000"/>
                </a:solidFill>
              </a:rPr>
              <a:t>) </a:t>
            </a:r>
            <a:r>
              <a:rPr lang="en-US" sz="2100" dirty="0"/>
              <a:t>between each pair of points </a:t>
            </a:r>
            <a:r>
              <a:rPr lang="en-US" sz="2100" i="1" dirty="0" err="1"/>
              <a:t>i</a:t>
            </a:r>
            <a:r>
              <a:rPr lang="en-US" sz="2100" dirty="0"/>
              <a:t> and </a:t>
            </a:r>
            <a:r>
              <a:rPr lang="en-US" sz="2100" i="1" dirty="0"/>
              <a:t>j</a:t>
            </a:r>
            <a:r>
              <a:rPr lang="en-US" sz="2100" dirty="0"/>
              <a:t>. algorithm O(N</a:t>
            </a:r>
            <a:r>
              <a:rPr lang="en-US" sz="2100" baseline="30000" dirty="0"/>
              <a:t>2</a:t>
            </a:r>
            <a:r>
              <a:rPr lang="en-US" sz="2100" dirty="0"/>
              <a:t>) for N points</a:t>
            </a:r>
          </a:p>
          <a:p>
            <a:r>
              <a:rPr lang="en-US" sz="2100" dirty="0"/>
              <a:t>We find </a:t>
            </a:r>
            <a:r>
              <a:rPr lang="en-US" sz="2100" b="1" dirty="0"/>
              <a:t>visualization</a:t>
            </a:r>
            <a:r>
              <a:rPr lang="en-US" sz="2100" dirty="0"/>
              <a:t> important to judge quality of clustering</a:t>
            </a:r>
          </a:p>
          <a:p>
            <a:r>
              <a:rPr lang="en-US" sz="2100" dirty="0"/>
              <a:t>As data typically not 2D or 3D, we use </a:t>
            </a:r>
            <a:r>
              <a:rPr lang="en-US" sz="2100" b="1" dirty="0"/>
              <a:t>dimension reduction </a:t>
            </a:r>
            <a:r>
              <a:rPr lang="en-US" sz="2100" dirty="0"/>
              <a:t>to project data so we can then view it</a:t>
            </a:r>
          </a:p>
          <a:p>
            <a:r>
              <a:rPr lang="en-US" sz="2100" dirty="0"/>
              <a:t>Have a browser viewer</a:t>
            </a:r>
            <a:r>
              <a:rPr lang="en-US" sz="2100" b="1" dirty="0"/>
              <a:t> </a:t>
            </a:r>
            <a:r>
              <a:rPr lang="en-US" sz="2100" b="1" dirty="0" err="1"/>
              <a:t>WebPlotViz</a:t>
            </a:r>
            <a:r>
              <a:rPr lang="en-US" sz="2100" b="1" dirty="0"/>
              <a:t> </a:t>
            </a:r>
            <a:r>
              <a:rPr lang="en-US" sz="2100" dirty="0"/>
              <a:t>that replaces an older Windows system</a:t>
            </a:r>
          </a:p>
          <a:p>
            <a:r>
              <a:rPr lang="en-US" sz="2100" dirty="0"/>
              <a:t>Clustering and Dimension Reduction are modest (for #sequences &lt; 1 million) HPC applications</a:t>
            </a:r>
          </a:p>
          <a:p>
            <a:r>
              <a:rPr lang="en-US" sz="2100" dirty="0"/>
              <a:t>Calculating distance </a:t>
            </a:r>
            <a:r>
              <a:rPr lang="en-US" sz="21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100" b="1" dirty="0">
                <a:solidFill>
                  <a:srgbClr val="FF0000"/>
                </a:solidFill>
              </a:rPr>
              <a:t>(</a:t>
            </a:r>
            <a:r>
              <a:rPr lang="en-US" sz="2100" b="1" i="1" dirty="0" err="1">
                <a:solidFill>
                  <a:srgbClr val="FF0000"/>
                </a:solidFill>
              </a:rPr>
              <a:t>i</a:t>
            </a:r>
            <a:r>
              <a:rPr lang="en-US" sz="2100" b="1" dirty="0">
                <a:solidFill>
                  <a:srgbClr val="FF0000"/>
                </a:solidFill>
              </a:rPr>
              <a:t>, </a:t>
            </a:r>
            <a:r>
              <a:rPr lang="en-US" sz="2100" b="1" i="1" dirty="0">
                <a:solidFill>
                  <a:srgbClr val="FF0000"/>
                </a:solidFill>
              </a:rPr>
              <a:t>j</a:t>
            </a:r>
            <a:r>
              <a:rPr lang="en-US" sz="2100" b="1" dirty="0">
                <a:solidFill>
                  <a:srgbClr val="FF0000"/>
                </a:solidFill>
              </a:rPr>
              <a:t>) </a:t>
            </a:r>
            <a:r>
              <a:rPr lang="en-US" sz="2100" dirty="0"/>
              <a:t>is similar compute load but pleasingly parallel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15000"/>
            <a:ext cx="87447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</a:rPr>
              <a:t>All examples require HPC but largest size used ~600 cores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D25562-F95F-483B-AA18-A4AD375F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8" y="5863"/>
            <a:ext cx="8382000" cy="820615"/>
          </a:xfrm>
        </p:spPr>
        <p:txBody>
          <a:bodyPr/>
          <a:lstStyle/>
          <a:p>
            <a:pPr algn="ctr"/>
            <a:r>
              <a:rPr lang="en-US" dirty="0"/>
              <a:t>Notes on Mapping to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12192000" cy="5257800"/>
          </a:xfrm>
        </p:spPr>
        <p:txBody>
          <a:bodyPr/>
          <a:lstStyle/>
          <a:p>
            <a:r>
              <a:rPr lang="en-US" dirty="0"/>
              <a:t>MDS performed separately at each day – quality judged by match between abstract space distance and mapped space distance</a:t>
            </a:r>
          </a:p>
          <a:p>
            <a:pPr lvl="1"/>
            <a:r>
              <a:rPr lang="en-US" dirty="0"/>
              <a:t>Pretty good agreement as seen in heat map averaged over all stocks and all days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Each day is mapped independently and is ambiguous up to global rotations and translations</a:t>
            </a:r>
          </a:p>
          <a:p>
            <a:pPr lvl="1"/>
            <a:r>
              <a:rPr lang="en-US" dirty="0"/>
              <a:t>Align each day to minimize day to day change averaged over all stocks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41471"/>
            <a:ext cx="7467599" cy="3556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55E46-F19B-4A88-BDEA-F85B4387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57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Fungi </a:t>
            </a:r>
          </a:p>
          <a:p>
            <a:pPr lvl="1"/>
            <a:r>
              <a:rPr lang="en-US" sz="1800" dirty="0"/>
              <a:t>All the plots </a:t>
            </a:r>
            <a:endParaRPr lang="en-US" sz="1800" dirty="0">
              <a:hlinkClick r:id="rId2"/>
            </a:endParaRPr>
          </a:p>
          <a:p>
            <a:pPr lvl="2"/>
            <a:r>
              <a:rPr lang="en-US" sz="1400" dirty="0">
                <a:hlinkClick r:id="rId2"/>
              </a:rPr>
              <a:t>https://spidal-gw.dsc.soic.indiana.edu/public/groupdashboard/Anna_GeneSeq</a:t>
            </a:r>
          </a:p>
          <a:p>
            <a:pPr lvl="2"/>
            <a:r>
              <a:rPr lang="en-US" sz="1400" dirty="0">
                <a:hlinkClick r:id="rId3"/>
              </a:rPr>
              <a:t>https://spidal-gw.dsc.soic.indiana.edu/public/resultsets/668018718</a:t>
            </a:r>
            <a:r>
              <a:rPr lang="en-US" sz="1400" dirty="0"/>
              <a:t>  Latest with 211 clusters</a:t>
            </a:r>
          </a:p>
          <a:p>
            <a:pPr lvl="2"/>
            <a:r>
              <a:rPr lang="en-US" sz="1400" dirty="0">
                <a:hlinkClick r:id="rId4"/>
              </a:rPr>
              <a:t>https://spidal-gw.dsc.soic.indiana.edu/public/resultsets/1167269857</a:t>
            </a:r>
            <a:r>
              <a:rPr lang="en-US" sz="1400" dirty="0"/>
              <a:t>  </a:t>
            </a:r>
            <a:endParaRPr lang="en-US" sz="1400" dirty="0">
              <a:hlinkClick r:id="rId2"/>
            </a:endParaRPr>
          </a:p>
          <a:p>
            <a:r>
              <a:rPr lang="en-US" sz="1800" dirty="0"/>
              <a:t>Pathology 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>
                <a:hlinkClick r:id="rId5"/>
              </a:rPr>
              <a:t>https://spidal-gw.dsc.soic.indiana.edu/public/groupdashboard/FushengWang</a:t>
            </a:r>
            <a:endParaRPr lang="en-US" sz="1400" dirty="0"/>
          </a:p>
          <a:p>
            <a:pPr lvl="1"/>
            <a:r>
              <a:rPr lang="en-US" sz="1400" dirty="0">
                <a:hlinkClick r:id="rId6"/>
              </a:rPr>
              <a:t>https://spidal-gw.dsc.soic.indiana.edu/public/resultsets/1678860580</a:t>
            </a:r>
            <a:endParaRPr lang="en-US" sz="1400" dirty="0"/>
          </a:p>
          <a:p>
            <a:r>
              <a:rPr lang="en-US" sz="1800" dirty="0"/>
              <a:t>2D Proteomics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/>
              <a:t>https://spidal-gw.dsc.soic.indiana.edu/public/groupdashboard/Sponge</a:t>
            </a:r>
          </a:p>
          <a:p>
            <a:pPr lvl="1"/>
            <a:r>
              <a:rPr lang="en-US" sz="1400" dirty="0">
                <a:hlinkClick r:id="rId7"/>
              </a:rPr>
              <a:t>https://spidal-gw.dsc.soic.indiana.edu/public/resultsets/1657429765</a:t>
            </a:r>
            <a:endParaRPr lang="en-US" sz="1400" dirty="0"/>
          </a:p>
          <a:p>
            <a:r>
              <a:rPr lang="en-US" sz="1800" dirty="0"/>
              <a:t>Time series stock data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>
                <a:hlinkClick r:id="rId8"/>
              </a:rPr>
              <a:t>https://spidal-gw.dsc.soic.indiana.edu/public/groupdashboard/Stocks</a:t>
            </a:r>
            <a:endParaRPr lang="en-US" sz="1400" dirty="0"/>
          </a:p>
          <a:p>
            <a:pPr lvl="1"/>
            <a:r>
              <a:rPr lang="en-US" sz="1400" dirty="0">
                <a:hlinkClick r:id="rId9"/>
              </a:rPr>
              <a:t>https://spidal-gw.dsc.soic.indiana.edu/public/timeseriesview/1494305167</a:t>
            </a:r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data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012364" y="6329364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Dimension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8" y="715962"/>
            <a:ext cx="12015821" cy="5761038"/>
          </a:xfrm>
        </p:spPr>
        <p:txBody>
          <a:bodyPr>
            <a:normAutofit/>
          </a:bodyPr>
          <a:lstStyle/>
          <a:p>
            <a:r>
              <a:rPr lang="en-US" sz="2400" dirty="0"/>
              <a:t>Large and high-dimensional data</a:t>
            </a:r>
          </a:p>
          <a:p>
            <a:pPr lvl="1"/>
            <a:r>
              <a:rPr lang="en-US" sz="2400" dirty="0"/>
              <a:t>Appears in everywhere; science, business, web, …</a:t>
            </a:r>
          </a:p>
          <a:p>
            <a:pPr lvl="1"/>
            <a:r>
              <a:rPr lang="en-US" sz="2400" dirty="0"/>
              <a:t>Complex to understand and hard to interpret</a:t>
            </a:r>
          </a:p>
          <a:p>
            <a:pPr lvl="1"/>
            <a:r>
              <a:rPr lang="en-US" sz="2400" dirty="0"/>
              <a:t>Dimension reduction is a way to summarize and visualize:</a:t>
            </a:r>
            <a:br>
              <a:rPr lang="en-US" sz="2400" dirty="0"/>
            </a:br>
            <a:r>
              <a:rPr lang="en-US" sz="2400" dirty="0"/>
              <a:t>PCA, MDS, GTM, SOM, </a:t>
            </a:r>
            <a:r>
              <a:rPr lang="en-US" sz="2400" dirty="0" err="1"/>
              <a:t>etc</a:t>
            </a:r>
            <a:endParaRPr lang="en-US" sz="2400" dirty="0"/>
          </a:p>
          <a:p>
            <a:pPr lvl="1"/>
            <a:r>
              <a:rPr lang="en-US" sz="2400" dirty="0"/>
              <a:t>Hard to interpret high dimensional data analysis – exploit human eye!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Interactive 3D scatter plots</a:t>
            </a:r>
          </a:p>
          <a:p>
            <a:pPr lvl="1"/>
            <a:r>
              <a:rPr lang="en-US" sz="2400" dirty="0"/>
              <a:t>Help to understand the overall structure</a:t>
            </a:r>
          </a:p>
          <a:p>
            <a:pPr lvl="1"/>
            <a:r>
              <a:rPr lang="en-US" sz="2400" dirty="0"/>
              <a:t>Help to find cluster structures in data</a:t>
            </a:r>
          </a:p>
          <a:p>
            <a:pPr lvl="1"/>
            <a:r>
              <a:rPr lang="en-US" sz="2400" dirty="0"/>
              <a:t>Exploit human visual perception</a:t>
            </a:r>
          </a:p>
          <a:p>
            <a:pPr lvl="1"/>
            <a:r>
              <a:rPr lang="en-US" sz="2400" dirty="0"/>
              <a:t>Users can tag, use different colors, explore spaces, ...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A7D5-3155-1E4D-BC0C-AFAFE59D1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Visualization by Dimension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05" y="3450717"/>
            <a:ext cx="11772295" cy="3270758"/>
          </a:xfrm>
        </p:spPr>
        <p:txBody>
          <a:bodyPr>
            <a:normAutofit/>
          </a:bodyPr>
          <a:lstStyle/>
          <a:p>
            <a:r>
              <a:rPr lang="en-US" dirty="0"/>
              <a:t>Also known as low-dimensional embedding or non-linear mapping</a:t>
            </a:r>
          </a:p>
          <a:p>
            <a:r>
              <a:rPr lang="en-US" dirty="0"/>
              <a:t>Provide a method to simplify data</a:t>
            </a:r>
          </a:p>
          <a:p>
            <a:r>
              <a:rPr lang="en-US" dirty="0"/>
              <a:t>Preserve the raw data information as much as possible in a low dimensional space</a:t>
            </a:r>
          </a:p>
          <a:p>
            <a:r>
              <a:rPr lang="en-US" dirty="0"/>
              <a:t>We focus on finding 2- or 3-dimensional representation in order to visualize high-dimensional data in a virtual 2D/3D space</a:t>
            </a:r>
          </a:p>
          <a:p>
            <a:r>
              <a:rPr lang="en-US" dirty="0"/>
              <a:t>Some cases where mapping to d&gt;3 dimensional space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3147" y="1409757"/>
            <a:ext cx="3200400" cy="8202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High Dimensional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64580" y="1915964"/>
            <a:ext cx="3276600" cy="761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Low Dimensional Representation</a:t>
            </a:r>
          </a:p>
        </p:txBody>
      </p:sp>
      <p:sp>
        <p:nvSpPr>
          <p:cNvPr id="13" name="Right Arrow 12"/>
          <p:cNvSpPr/>
          <p:nvPr/>
        </p:nvSpPr>
        <p:spPr>
          <a:xfrm rot="900185">
            <a:off x="5410200" y="1845823"/>
            <a:ext cx="12973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4734" y="1072312"/>
            <a:ext cx="307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Dimension Reduction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3147" y="2471921"/>
            <a:ext cx="3200400" cy="788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Non-metric Pairwise Data</a:t>
            </a:r>
          </a:p>
        </p:txBody>
      </p:sp>
      <p:sp>
        <p:nvSpPr>
          <p:cNvPr id="14" name="Right Arrow 13"/>
          <p:cNvSpPr/>
          <p:nvPr/>
        </p:nvSpPr>
        <p:spPr>
          <a:xfrm rot="20609866" flipV="1">
            <a:off x="5410199" y="2441853"/>
            <a:ext cx="1297348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20596819">
            <a:off x="5194666" y="2769369"/>
            <a:ext cx="171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MDS</a:t>
            </a:r>
          </a:p>
        </p:txBody>
      </p:sp>
      <p:sp>
        <p:nvSpPr>
          <p:cNvPr id="16" name="TextBox 15"/>
          <p:cNvSpPr txBox="1"/>
          <p:nvPr/>
        </p:nvSpPr>
        <p:spPr>
          <a:xfrm rot="754155">
            <a:off x="4987666" y="2107626"/>
            <a:ext cx="171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PCA, GTM,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A7D5-3155-1E4D-BC0C-AFAFE59D1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9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Dimension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834457"/>
            <a:ext cx="12015821" cy="5761038"/>
          </a:xfrm>
        </p:spPr>
        <p:txBody>
          <a:bodyPr>
            <a:noAutofit/>
          </a:bodyPr>
          <a:lstStyle/>
          <a:p>
            <a:r>
              <a:rPr lang="en-US" sz="2200" dirty="0"/>
              <a:t>We need to find a way of visualizing data (roughly same as mapping to two or three dimensions) so that relationships preserved</a:t>
            </a:r>
          </a:p>
          <a:p>
            <a:r>
              <a:rPr lang="en-US" sz="2200" dirty="0"/>
              <a:t>Simplest relationship is distance</a:t>
            </a:r>
          </a:p>
          <a:p>
            <a:r>
              <a:rPr lang="en-US" sz="2200" dirty="0">
                <a:solidFill>
                  <a:srgbClr val="FF0000"/>
                </a:solidFill>
              </a:rPr>
              <a:t>Map datapoints </a:t>
            </a:r>
            <a:r>
              <a:rPr lang="en-US" sz="2200" dirty="0"/>
              <a:t>in high dimension to </a:t>
            </a:r>
            <a:r>
              <a:rPr lang="en-US" sz="2200" dirty="0">
                <a:solidFill>
                  <a:srgbClr val="FF0000"/>
                </a:solidFill>
              </a:rPr>
              <a:t>lower dimensions</a:t>
            </a:r>
          </a:p>
          <a:p>
            <a:r>
              <a:rPr lang="en-US" sz="2200" dirty="0"/>
              <a:t>Many such </a:t>
            </a:r>
            <a:r>
              <a:rPr lang="en-US" sz="2200" dirty="0">
                <a:solidFill>
                  <a:srgbClr val="FF0000"/>
                </a:solidFill>
              </a:rPr>
              <a:t>dimension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reduction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en-US" sz="2200" dirty="0"/>
              <a:t>algorithms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PCA</a:t>
            </a:r>
            <a:r>
              <a:rPr lang="en-US" sz="2200" dirty="0"/>
              <a:t> Principal component analysis best linear algorithm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/>
              <a:t>MDS is best nonlinear: Minimize </a:t>
            </a:r>
            <a:r>
              <a:rPr lang="en-US" altLang="ja-JP" sz="2200" dirty="0">
                <a:ea typeface="ＭＳ Ｐゴシック" pitchFamily="-112" charset="-128"/>
              </a:rPr>
              <a:t>Stress </a:t>
            </a:r>
            <a:br>
              <a:rPr lang="en-US" altLang="ja-JP" sz="2200" dirty="0">
                <a:ea typeface="ＭＳ Ｐゴシック" pitchFamily="-112" charset="-128"/>
              </a:rPr>
            </a:br>
            <a:r>
              <a:rPr lang="en-US" altLang="ja-JP" sz="2200" b="1" dirty="0">
                <a:ea typeface="ＭＳ Ｐゴシック" pitchFamily="-112" charset="-128"/>
              </a:rPr>
              <a:t>	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2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200" b="1" i="1" baseline="-25000" dirty="0" err="1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200" b="1" i="1" baseline="-25000" dirty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2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200" b="1" i="1" baseline="30000" dirty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200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2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 err="1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2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2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2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</a:p>
          <a:p>
            <a:r>
              <a:rPr lang="en-US" sz="22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200" b="1" dirty="0">
                <a:solidFill>
                  <a:srgbClr val="FF0000"/>
                </a:solidFill>
              </a:rPr>
              <a:t>(</a:t>
            </a:r>
            <a:r>
              <a:rPr lang="en-US" sz="2200" b="1" i="1" dirty="0" err="1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j</a:t>
            </a:r>
            <a:r>
              <a:rPr lang="en-US" sz="2200" b="1" dirty="0">
                <a:solidFill>
                  <a:srgbClr val="FF0000"/>
                </a:solidFill>
              </a:rPr>
              <a:t>) </a:t>
            </a:r>
            <a:r>
              <a:rPr lang="en-US" altLang="ja-JP" sz="2200" dirty="0">
                <a:ea typeface="ＭＳ Ｐゴシック" pitchFamily="-112" charset="-128"/>
              </a:rPr>
              <a:t>are input distances and </a:t>
            </a:r>
            <a:r>
              <a:rPr lang="en-US" altLang="ja-JP" sz="2200" dirty="0">
                <a:solidFill>
                  <a:srgbClr val="FF0000"/>
                </a:solidFill>
                <a:ea typeface="ＭＳ Ｐゴシック" pitchFamily="-112" charset="-128"/>
              </a:rPr>
              <a:t>d(</a:t>
            </a:r>
            <a:r>
              <a:rPr lang="en-US" altLang="ja-JP" sz="2200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200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200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200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200" dirty="0">
                <a:solidFill>
                  <a:srgbClr val="FF0000"/>
                </a:solidFill>
                <a:ea typeface="ＭＳ Ｐゴシック" pitchFamily="-112" charset="-128"/>
              </a:rPr>
              <a:t>) </a:t>
            </a:r>
            <a:r>
              <a:rPr lang="en-US" altLang="ja-JP" sz="2200" dirty="0">
                <a:ea typeface="ＭＳ Ｐゴシック" pitchFamily="-112" charset="-128"/>
              </a:rPr>
              <a:t>the Euclidean distance squared in target space</a:t>
            </a:r>
          </a:p>
          <a:p>
            <a:r>
              <a:rPr lang="en-US" sz="2200" dirty="0"/>
              <a:t>SMACOF or </a:t>
            </a:r>
            <a:r>
              <a:rPr lang="en-US" sz="2200" dirty="0">
                <a:solidFill>
                  <a:srgbClr val="FF0000"/>
                </a:solidFill>
              </a:rPr>
              <a:t>Scaling by minimizing a complicated function </a:t>
            </a:r>
            <a:r>
              <a:rPr lang="en-US" sz="2200" dirty="0"/>
              <a:t>is clever steepest descent (expectation maximization EM) algorithm</a:t>
            </a:r>
          </a:p>
          <a:p>
            <a:r>
              <a:rPr lang="en-US" sz="2200" dirty="0"/>
              <a:t>Could just view as non linear </a:t>
            </a:r>
            <a:r>
              <a:rPr lang="en-US" sz="2200" dirty="0">
                <a:solidFill>
                  <a:srgbClr val="FF0000"/>
                </a:solidFill>
                <a:sym typeface="Symbol"/>
              </a:rPr>
              <a:t></a:t>
            </a:r>
            <a:r>
              <a:rPr lang="en-US" sz="2200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2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200" dirty="0">
                <a:sym typeface="Symbol"/>
              </a:rPr>
              <a:t>problem</a:t>
            </a:r>
          </a:p>
          <a:p>
            <a:pPr lvl="1"/>
            <a:r>
              <a:rPr lang="en-US" sz="2200" dirty="0">
                <a:sym typeface="Symbol"/>
              </a:rPr>
              <a:t>Slower but more general</a:t>
            </a:r>
          </a:p>
          <a:p>
            <a:r>
              <a:rPr lang="en-US" sz="2200" dirty="0">
                <a:sym typeface="Symbol"/>
              </a:rPr>
              <a:t>All parallelize with high efficiency</a:t>
            </a:r>
            <a:endParaRPr lang="en-US" sz="2200" dirty="0"/>
          </a:p>
          <a:p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AA7D5-3155-1E4D-BC0C-AFAFE59D1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12192000" cy="5486399"/>
          </a:xfrm>
        </p:spPr>
        <p:txBody>
          <a:bodyPr/>
          <a:lstStyle/>
          <a:p>
            <a:r>
              <a:rPr lang="en-US" sz="2400" dirty="0"/>
              <a:t>Input data</a:t>
            </a:r>
          </a:p>
          <a:p>
            <a:pPr lvl="1"/>
            <a:r>
              <a:rPr lang="en-US" sz="2400" dirty="0"/>
              <a:t>~7 million gene sequences in FASTA format.</a:t>
            </a:r>
          </a:p>
          <a:p>
            <a:r>
              <a:rPr lang="en-US" sz="2400" dirty="0"/>
              <a:t>Pre-processing</a:t>
            </a:r>
          </a:p>
          <a:p>
            <a:pPr lvl="1"/>
            <a:r>
              <a:rPr lang="en-US" sz="2400" dirty="0"/>
              <a:t>Input data filtered to locate unique sequences that appear multiple occasions in the input data, resulting in 170K gene sequences. </a:t>
            </a:r>
          </a:p>
          <a:p>
            <a:pPr lvl="1"/>
            <a:r>
              <a:rPr lang="en-US" sz="2400" dirty="0"/>
              <a:t>Smith–Waterman algorithm is applied to generate distance matrix for 170K gene sequences.</a:t>
            </a:r>
          </a:p>
          <a:p>
            <a:r>
              <a:rPr lang="en-US" sz="2400" dirty="0"/>
              <a:t>Clustering data with DAPWC</a:t>
            </a:r>
          </a:p>
          <a:p>
            <a:pPr lvl="1"/>
            <a:r>
              <a:rPr lang="en-US" sz="2400" dirty="0"/>
              <a:t>Run DAPWC iteratively to produce clean clustering for the data. Initial step of DAPWC is done with 8 clusters. Resulting clusters are visualized and further clustered using DAPWC with appropriate number of clusters that are determined through visualizing in </a:t>
            </a:r>
            <a:r>
              <a:rPr lang="en-US" sz="2400" dirty="0" err="1"/>
              <a:t>WebPlotViz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Resulting clusters are gathered and merged to produce the final clustering result. 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Fungal 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7F0EE-EA5A-43A9-A425-1BF3CCD3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-35922"/>
            <a:ext cx="8151436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2" y="0"/>
            <a:ext cx="754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72" y="-15239"/>
            <a:ext cx="892583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06" y="-43542"/>
            <a:ext cx="7920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-4354" y="0"/>
            <a:ext cx="2133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170K Fungi sequences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38B88-C1D4-47D7-A8EE-71353104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8C7BD-6CB5-4009-B2D6-D4EDF13B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3" r="26667"/>
          <a:stretch/>
        </p:blipFill>
        <p:spPr>
          <a:xfrm>
            <a:off x="33867" y="240715"/>
            <a:ext cx="12143426" cy="66172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E8E488-6264-46A3-8D5B-AF5DDCE802B5}"/>
              </a:ext>
            </a:extLst>
          </p:cNvPr>
          <p:cNvGrpSpPr/>
          <p:nvPr/>
        </p:nvGrpSpPr>
        <p:grpSpPr>
          <a:xfrm>
            <a:off x="-10014" y="132082"/>
            <a:ext cx="12202014" cy="6593835"/>
            <a:chOff x="533400" y="1076570"/>
            <a:chExt cx="12202014" cy="659383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6FB13E-8D1A-4679-A691-55E809047EF8}"/>
                </a:ext>
              </a:extLst>
            </p:cNvPr>
            <p:cNvGrpSpPr/>
            <p:nvPr/>
          </p:nvGrpSpPr>
          <p:grpSpPr>
            <a:xfrm>
              <a:off x="533400" y="1076570"/>
              <a:ext cx="12202014" cy="6593835"/>
              <a:chOff x="-540754" y="1295307"/>
              <a:chExt cx="12202014" cy="659383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-540754" y="1295307"/>
                <a:ext cx="12202014" cy="6593835"/>
                <a:chOff x="-380396" y="2696737"/>
                <a:chExt cx="9179779" cy="4960653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0396" y="3917542"/>
                  <a:ext cx="9144000" cy="3739848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 bwMode="auto">
                <a:xfrm>
                  <a:off x="-336319" y="2696737"/>
                  <a:ext cx="9135702" cy="1232464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charset="0"/>
                    <a:ea typeface="ＭＳ Ｐゴシック" charset="-128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93421" y="2271703"/>
                <a:ext cx="11567839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i="0" dirty="0">
                    <a:solidFill>
                      <a:schemeClr val="bg1"/>
                    </a:solidFill>
                  </a:rPr>
                  <a:t>LCMS Mass Spectrometer Peak Clustering. Charge 2 Sample with 10.9 million points and 420,000 clusters visualized in </a:t>
                </a:r>
                <a:r>
                  <a:rPr lang="en-US" sz="1800" i="0" dirty="0" err="1">
                    <a:solidFill>
                      <a:schemeClr val="bg1"/>
                    </a:solidFill>
                  </a:rPr>
                  <a:t>WebPlotViz</a:t>
                </a:r>
                <a:endParaRPr lang="en-US" sz="1800" i="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2206" y="1836580"/>
                <a:ext cx="87521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Orange Star – outside all clusters; yellow circle cluster centers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20697D-36A1-49C6-ABB3-6F4737D56B1D}"/>
                </a:ext>
              </a:extLst>
            </p:cNvPr>
            <p:cNvSpPr txBox="1"/>
            <p:nvPr/>
          </p:nvSpPr>
          <p:spPr>
            <a:xfrm>
              <a:off x="2258621" y="1121165"/>
              <a:ext cx="62627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2D Vector Clustering with cutoff at 3 </a:t>
              </a:r>
              <a:r>
                <a:rPr lang="el-GR" sz="28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σ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1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" y="2524432"/>
            <a:ext cx="1712315" cy="914400"/>
          </a:xfrm>
        </p:spPr>
        <p:txBody>
          <a:bodyPr vert="horz" wrap="square" lIns="100794" tIns="35202" rIns="100794" bIns="50397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Protein Universe Browser for COG Sequences with a few illustrative biologically identified clusters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 Clusters NOT distinct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15" y="34412"/>
            <a:ext cx="10403485" cy="682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5B0E5-D974-470B-805D-FEDE915D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24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39069</TotalTime>
  <Words>1225</Words>
  <Application>Microsoft Office PowerPoint</Application>
  <PresentationFormat>Widescreen</PresentationFormat>
  <Paragraphs>192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Franklin Gothic Medium</vt:lpstr>
      <vt:lpstr>Symbol</vt:lpstr>
      <vt:lpstr>Times New Roman</vt:lpstr>
      <vt:lpstr>ThemeSPIDAL</vt:lpstr>
      <vt:lpstr>MDS and Visualization</vt:lpstr>
      <vt:lpstr>Clustering and Visualization</vt:lpstr>
      <vt:lpstr>Motivation for Dimension Reduction</vt:lpstr>
      <vt:lpstr>Visualization by Dimension Reduction</vt:lpstr>
      <vt:lpstr>Methods for Dimension Reduction</vt:lpstr>
      <vt:lpstr>Fungal Sequences</vt:lpstr>
      <vt:lpstr>PowerPoint Presentation</vt:lpstr>
      <vt:lpstr>PowerPoint Presentation</vt:lpstr>
      <vt:lpstr>Protein Universe Browser for COG Sequences with a few illustrative biologically identified clusters  Note Clusters NOT distinct</vt:lpstr>
      <vt:lpstr>Heatmap of biology distance (Needleman-Wunsch) vs 3D Euclidean Distances – mapping pretty good</vt:lpstr>
      <vt:lpstr>Visualization can identify problems  e.g. what were thought to be the same Species are in different locations</vt:lpstr>
      <vt:lpstr>WebPlotViz</vt:lpstr>
      <vt:lpstr>WebPlotViz Basics</vt:lpstr>
      <vt:lpstr>WebPlotViz</vt:lpstr>
      <vt:lpstr>WebPlotViz Basics II</vt:lpstr>
      <vt:lpstr>Stock Daily Data Streaming Example</vt:lpstr>
      <vt:lpstr>Stock Problem Workflow</vt:lpstr>
      <vt:lpstr>Relative Changes in Stock Values using one day values measured from January 2004 and starting after one year January 2005 Filled circles are final values</vt:lpstr>
      <vt:lpstr>Relative Changes in Stock Values using one day values</vt:lpstr>
      <vt:lpstr>Notes on Mapping to 3D</vt:lpstr>
      <vt:lpstr>Links to data sets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749</cp:revision>
  <cp:lastPrinted>2009-05-27T19:00:23Z</cp:lastPrinted>
  <dcterms:created xsi:type="dcterms:W3CDTF">2011-04-26T20:44:01Z</dcterms:created>
  <dcterms:modified xsi:type="dcterms:W3CDTF">2018-09-25T16:27:17Z</dcterms:modified>
</cp:coreProperties>
</file>