
<file path=[Content_Types].xml><?xml version="1.0" encoding="utf-8"?>
<Types xmlns="http://schemas.openxmlformats.org/package/2006/content-types">
  <Override PartName="/ppt/charts/chart5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charts/chart2.xml" ContentType="application/vnd.openxmlformats-officedocument.drawingml.chart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charts/chart6.xml" ContentType="application/vnd.openxmlformats-officedocument.drawingml.char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ppt/charts/chart3.xml" ContentType="application/vnd.openxmlformats-officedocument.drawingml.chart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charts/chart7.xml" ContentType="application/vnd.openxmlformats-officedocument.drawingml.char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Override PartName="/ppt/charts/chart4.xml" ContentType="application/vnd.openxmlformats-officedocument.drawingml.chart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charts/chart1.xml" ContentType="application/vnd.openxmlformats-officedocument.drawingml.chart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Default Extension="xlsx" ContentType="application/vnd.openxmlformats-officedocument.spreadsheetml.sheet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71" r:id="rId3"/>
    <p:sldId id="258" r:id="rId4"/>
    <p:sldId id="259" r:id="rId5"/>
    <p:sldId id="260" r:id="rId6"/>
    <p:sldId id="261" r:id="rId7"/>
    <p:sldId id="268" r:id="rId8"/>
    <p:sldId id="272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149" d="100"/>
          <a:sy n="149" d="100"/>
        </p:scale>
        <p:origin x="-1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ko-KR"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en-US" sz="1800" dirty="0"/>
              <a:t>Mean query response time 
in a centralized </a:t>
            </a:r>
            <a:r>
              <a:rPr lang="en-US" altLang="en-US" sz="1800" dirty="0" smtClean="0"/>
              <a:t>database</a:t>
            </a:r>
            <a:endParaRPr lang="en-US" altLang="en-US" sz="1800" dirty="0"/>
          </a:p>
        </c:rich>
      </c:tx>
      <c:layout>
        <c:manualLayout>
          <c:xMode val="edge"/>
          <c:yMode val="edge"/>
          <c:x val="0.304962393272784"/>
          <c:y val="0.0540738440707645"/>
        </c:manualLayout>
      </c:layout>
      <c:spPr>
        <a:noFill/>
        <a:ln w="57206">
          <a:noFill/>
        </a:ln>
      </c:spPr>
    </c:title>
    <c:plotArea>
      <c:layout>
        <c:manualLayout>
          <c:layoutTarget val="inner"/>
          <c:xMode val="edge"/>
          <c:yMode val="edge"/>
          <c:x val="0.208609271523179"/>
          <c:y val="0.24537037037037"/>
          <c:w val="0.711920529801324"/>
          <c:h val="0.541666666666667"/>
        </c:manualLayout>
      </c:layout>
      <c:areaChart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Query processing cost</c:v>
                </c:pt>
              </c:strCache>
            </c:strRef>
          </c:tx>
          <c:spPr>
            <a:solidFill>
              <a:srgbClr val="FF0000"/>
            </a:solidFill>
            <a:ln w="28603">
              <a:solidFill>
                <a:srgbClr val="000000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250.8500000000002</c:v>
                </c:pt>
                <c:pt idx="1">
                  <c:v>712.38</c:v>
                </c:pt>
                <c:pt idx="2">
                  <c:v>2922.68</c:v>
                </c:pt>
                <c:pt idx="3">
                  <c:v>8913.66</c:v>
                </c:pt>
                <c:pt idx="4">
                  <c:v>18394.97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Aggregation cost</c:v>
                </c:pt>
              </c:strCache>
            </c:strRef>
          </c:tx>
          <c:spPr>
            <a:solidFill>
              <a:srgbClr val="0000FF"/>
            </a:solidFill>
            <a:ln w="28603">
              <a:solidFill>
                <a:srgbClr val="000000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5.930000000000002</c:v>
                </c:pt>
                <c:pt idx="1">
                  <c:v>58.2</c:v>
                </c:pt>
                <c:pt idx="2">
                  <c:v>439.58</c:v>
                </c:pt>
                <c:pt idx="3">
                  <c:v>1145.04</c:v>
                </c:pt>
                <c:pt idx="4">
                  <c:v>2433.72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Network cost</c:v>
                </c:pt>
              </c:strCache>
            </c:strRef>
          </c:tx>
          <c:spPr>
            <a:solidFill>
              <a:srgbClr val="CCFFFF"/>
            </a:solidFill>
            <a:ln w="28603">
              <a:solidFill>
                <a:srgbClr val="000000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>
                  <c:v>14.1</c:v>
                </c:pt>
                <c:pt idx="1">
                  <c:v>157.12</c:v>
                </c:pt>
                <c:pt idx="2">
                  <c:v>908.97</c:v>
                </c:pt>
                <c:pt idx="3">
                  <c:v>2816.05</c:v>
                </c:pt>
                <c:pt idx="4">
                  <c:v>6098.78</c:v>
                </c:pt>
              </c:numCache>
            </c:numRef>
          </c:val>
        </c:ser>
        <c:axId val="529943288"/>
        <c:axId val="529951400"/>
      </c:areaChart>
      <c:catAx>
        <c:axId val="529943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ko-KR" sz="1802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Distance R</a:t>
                </a:r>
              </a:p>
            </c:rich>
          </c:tx>
          <c:layout>
            <c:manualLayout>
              <c:xMode val="edge"/>
              <c:yMode val="edge"/>
              <c:x val="0.470198675496689"/>
              <c:y val="0.902777777777778"/>
            </c:manualLayout>
          </c:layout>
          <c:spPr>
            <a:noFill/>
            <a:ln w="57206">
              <a:noFill/>
            </a:ln>
          </c:spPr>
        </c:title>
        <c:numFmt formatCode="General" sourceLinked="1"/>
        <c:majorTickMark val="in"/>
        <c:tickLblPos val="nextTo"/>
        <c:spPr>
          <a:ln w="715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ko-KR"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951400"/>
        <c:crosses val="autoZero"/>
        <c:auto val="1"/>
        <c:lblAlgn val="ctr"/>
        <c:lblOffset val="100"/>
        <c:tickLblSkip val="1"/>
        <c:tickMarkSkip val="1"/>
      </c:catAx>
      <c:valAx>
        <c:axId val="52995140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ko-KR" sz="1802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Mean time in milliseconds</a:t>
                </a:r>
              </a:p>
            </c:rich>
          </c:tx>
          <c:layout>
            <c:manualLayout>
              <c:xMode val="edge"/>
              <c:yMode val="edge"/>
              <c:x val="0.0"/>
              <c:y val="0.116431540127612"/>
            </c:manualLayout>
          </c:layout>
          <c:spPr>
            <a:noFill/>
            <a:ln w="57206">
              <a:noFill/>
            </a:ln>
          </c:spPr>
        </c:title>
        <c:numFmt formatCode="General" sourceLinked="1"/>
        <c:majorTickMark val="in"/>
        <c:tickLblPos val="nextTo"/>
        <c:spPr>
          <a:ln w="715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ko-KR"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943288"/>
        <c:crosses val="autoZero"/>
        <c:crossBetween val="midCat"/>
      </c:valAx>
      <c:spPr>
        <a:solidFill>
          <a:srgbClr val="FFFFFF"/>
        </a:solidFill>
        <a:ln w="28603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18543046357616"/>
          <c:y val="0.259259259259259"/>
          <c:w val="0.432707867269848"/>
          <c:h val="0.158586084818622"/>
        </c:manualLayout>
      </c:layout>
      <c:spPr>
        <a:noFill/>
        <a:ln w="7151">
          <a:solidFill>
            <a:srgbClr val="000000"/>
          </a:solidFill>
          <a:prstDash val="solid"/>
        </a:ln>
      </c:spPr>
      <c:txPr>
        <a:bodyPr/>
        <a:lstStyle/>
        <a:p>
          <a:pPr>
            <a:defRPr lang="ko-KR"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196" b="0" i="0" u="none" strike="noStrike" baseline="0">
          <a:solidFill>
            <a:srgbClr val="000000"/>
          </a:solidFill>
          <a:latin typeface="돋움"/>
          <a:ea typeface="돋움"/>
          <a:cs typeface="돋움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ko-KR" sz="251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en-US"/>
              <a:t>Speedup</a:t>
            </a:r>
          </a:p>
        </c:rich>
      </c:tx>
      <c:layout>
        <c:manualLayout>
          <c:xMode val="edge"/>
          <c:yMode val="edge"/>
          <c:x val="0.410596026490066"/>
          <c:y val="0.0218579234972678"/>
        </c:manualLayout>
      </c:layout>
      <c:spPr>
        <a:noFill/>
        <a:ln w="70827">
          <a:noFill/>
        </a:ln>
      </c:spPr>
    </c:title>
    <c:plotArea>
      <c:layout>
        <c:manualLayout>
          <c:layoutTarget val="inner"/>
          <c:xMode val="edge"/>
          <c:yMode val="edge"/>
          <c:x val="0.129139072847682"/>
          <c:y val="0.153005464480875"/>
          <c:w val="0.837748344370861"/>
          <c:h val="0.628415300546448"/>
        </c:manualLayout>
      </c:layout>
      <c:lineChart>
        <c:grouping val="standard"/>
        <c:ser>
          <c:idx val="3"/>
          <c:order val="0"/>
          <c:tx>
            <c:strRef>
              <c:f>Sheet1!$A$2</c:f>
              <c:strCache>
                <c:ptCount val="1"/>
                <c:pt idx="0">
                  <c:v>Horizontal partitioning over physical machines</c:v>
                </c:pt>
              </c:strCache>
            </c:strRef>
          </c:tx>
          <c:spPr>
            <a:ln w="35413">
              <a:solidFill>
                <a:srgbClr val="0000FF"/>
              </a:solidFill>
              <a:prstDash val="solid"/>
            </a:ln>
          </c:spPr>
          <c:marker>
            <c:symbol val="square"/>
            <c:size val="13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4.29</c:v>
                </c:pt>
                <c:pt idx="1">
                  <c:v>1.950000000000001</c:v>
                </c:pt>
                <c:pt idx="2">
                  <c:v>1.62</c:v>
                </c:pt>
                <c:pt idx="3">
                  <c:v>1.71</c:v>
                </c:pt>
                <c:pt idx="4">
                  <c:v>1.83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Horizontal partitioning over virtual private servers</c:v>
                </c:pt>
              </c:strCache>
            </c:strRef>
          </c:tx>
          <c:spPr>
            <a:ln w="35413">
              <a:solidFill>
                <a:srgbClr val="FF0000"/>
              </a:solidFill>
              <a:prstDash val="solid"/>
            </a:ln>
          </c:spPr>
          <c:marker>
            <c:symbol val="diamond"/>
            <c:size val="13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3.601</c:v>
                </c:pt>
                <c:pt idx="1">
                  <c:v>2.369</c:v>
                </c:pt>
                <c:pt idx="2">
                  <c:v>1.907</c:v>
                </c:pt>
                <c:pt idx="3">
                  <c:v>1.941999999999998</c:v>
                </c:pt>
                <c:pt idx="4">
                  <c:v>1.925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Data clustering over physical machines</c:v>
                </c:pt>
              </c:strCache>
            </c:strRef>
          </c:tx>
          <c:spPr>
            <a:ln w="35413">
              <a:solidFill>
                <a:srgbClr val="000000"/>
              </a:solidFill>
              <a:prstDash val="solid"/>
            </a:ln>
          </c:spPr>
          <c:marker>
            <c:symbol val="circle"/>
            <c:size val="13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>
                  <c:v>1.298</c:v>
                </c:pt>
                <c:pt idx="1">
                  <c:v>1.125</c:v>
                </c:pt>
                <c:pt idx="2">
                  <c:v>1.195</c:v>
                </c:pt>
                <c:pt idx="3">
                  <c:v>1.276</c:v>
                </c:pt>
                <c:pt idx="4">
                  <c:v>1.372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Data clustering over virtual private servers</c:v>
                </c:pt>
              </c:strCache>
            </c:strRef>
          </c:tx>
          <c:spPr>
            <a:ln w="35413">
              <a:solidFill>
                <a:srgbClr val="800080"/>
              </a:solidFill>
              <a:prstDash val="solid"/>
            </a:ln>
          </c:spPr>
          <c:marker>
            <c:symbol val="star"/>
            <c:size val="19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Sheet1!$B$5:$F$5</c:f>
              <c:numCache>
                <c:formatCode>General</c:formatCode>
                <c:ptCount val="5"/>
                <c:pt idx="0">
                  <c:v>1.321</c:v>
                </c:pt>
                <c:pt idx="1">
                  <c:v>1.129</c:v>
                </c:pt>
                <c:pt idx="2">
                  <c:v>1.125</c:v>
                </c:pt>
                <c:pt idx="3">
                  <c:v>1.228</c:v>
                </c:pt>
                <c:pt idx="4">
                  <c:v>1.278999999999999</c:v>
                </c:pt>
              </c:numCache>
            </c:numRef>
          </c:val>
        </c:ser>
        <c:marker val="1"/>
        <c:axId val="530169208"/>
        <c:axId val="530125288"/>
      </c:lineChart>
      <c:catAx>
        <c:axId val="5301692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ko-KR" sz="223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Distance R</a:t>
                </a:r>
              </a:p>
            </c:rich>
          </c:tx>
          <c:layout>
            <c:manualLayout>
              <c:xMode val="edge"/>
              <c:yMode val="edge"/>
              <c:x val="0.45364238410596"/>
              <c:y val="0.885245901639344"/>
            </c:manualLayout>
          </c:layout>
          <c:spPr>
            <a:noFill/>
            <a:ln w="70827">
              <a:noFill/>
            </a:ln>
          </c:spPr>
        </c:title>
        <c:numFmt formatCode="General" sourceLinked="1"/>
        <c:majorTickMark val="in"/>
        <c:tickLblPos val="nextTo"/>
        <c:spPr>
          <a:ln w="885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ko-KR"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0125288"/>
        <c:crosses val="autoZero"/>
        <c:auto val="1"/>
        <c:lblAlgn val="ctr"/>
        <c:lblOffset val="100"/>
        <c:tickLblSkip val="1"/>
        <c:tickMarkSkip val="1"/>
      </c:catAx>
      <c:valAx>
        <c:axId val="53012528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ko-KR" sz="223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Speedup</a:t>
                </a:r>
              </a:p>
            </c:rich>
          </c:tx>
          <c:layout>
            <c:manualLayout>
              <c:xMode val="edge"/>
              <c:yMode val="edge"/>
              <c:x val="0.00662251655629138"/>
              <c:y val="0.338797814207651"/>
            </c:manualLayout>
          </c:layout>
          <c:spPr>
            <a:noFill/>
            <a:ln w="70827">
              <a:noFill/>
            </a:ln>
          </c:spPr>
        </c:title>
        <c:numFmt formatCode="General" sourceLinked="1"/>
        <c:majorTickMark val="in"/>
        <c:tickLblPos val="nextTo"/>
        <c:spPr>
          <a:ln w="885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ko-KR"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0169208"/>
        <c:crosses val="autoZero"/>
        <c:crossBetween val="midCat"/>
      </c:valAx>
      <c:spPr>
        <a:solidFill>
          <a:srgbClr val="FFFFFF"/>
        </a:solidFill>
        <a:ln w="35413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0067403516529"/>
          <c:y val="0.163934426229508"/>
          <c:w val="0.659590882279402"/>
          <c:h val="0.207650273224044"/>
        </c:manualLayout>
      </c:layout>
      <c:spPr>
        <a:noFill/>
        <a:ln w="8853">
          <a:solidFill>
            <a:srgbClr val="000000"/>
          </a:solidFill>
          <a:prstDash val="solid"/>
        </a:ln>
      </c:spPr>
      <c:txPr>
        <a:bodyPr/>
        <a:lstStyle/>
        <a:p>
          <a:pPr>
            <a:defRPr lang="ko-KR" sz="17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10" b="0" i="0" u="none" strike="noStrike" baseline="0">
          <a:solidFill>
            <a:srgbClr val="000000"/>
          </a:solidFill>
          <a:latin typeface="돋움"/>
          <a:ea typeface="돋움"/>
          <a:cs typeface="돋움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ko-KR" sz="184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ko-KR" sz="1800" b="0" i="0" strike="noStrike" dirty="0">
                <a:solidFill>
                  <a:srgbClr val="000000"/>
                </a:solidFill>
                <a:latin typeface="돋움"/>
                <a:ea typeface="돋움"/>
              </a:rPr>
              <a:t>Mean query processing time in each cluster (Tagent2db) </a:t>
            </a:r>
            <a:endParaRPr lang="en-US" altLang="ko-KR" sz="1800" b="0" i="0" strike="noStrike" dirty="0" smtClean="0">
              <a:solidFill>
                <a:srgbClr val="000000"/>
              </a:solidFill>
              <a:latin typeface="돋움"/>
              <a:ea typeface="돋움"/>
            </a:endParaRPr>
          </a:p>
          <a:p>
            <a:pPr>
              <a:defRPr lang="ko-KR" sz="184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ko-KR" sz="1800" b="0" i="0" strike="noStrike" dirty="0" smtClean="0">
                <a:solidFill>
                  <a:srgbClr val="000000"/>
                </a:solidFill>
                <a:latin typeface="돋움"/>
                <a:ea typeface="돋움"/>
              </a:rPr>
              <a:t>(</a:t>
            </a:r>
            <a:r>
              <a:rPr lang="en-US" altLang="ko-KR" sz="1800" b="0" i="0" strike="noStrike" dirty="0">
                <a:solidFill>
                  <a:srgbClr val="000000"/>
                </a:solidFill>
                <a:latin typeface="돋움"/>
                <a:ea typeface="돋움"/>
              </a:rPr>
              <a:t>R = 0.5)</a:t>
            </a:r>
          </a:p>
        </c:rich>
      </c:tx>
      <c:layout>
        <c:manualLayout>
          <c:xMode val="edge"/>
          <c:yMode val="edge"/>
          <c:x val="0.194247078683859"/>
          <c:y val="0.0509485247947271"/>
        </c:manualLayout>
      </c:layout>
      <c:spPr>
        <a:noFill/>
        <a:ln w="58420">
          <a:noFill/>
        </a:ln>
      </c:spPr>
    </c:title>
    <c:plotArea>
      <c:layout>
        <c:manualLayout>
          <c:layoutTarget val="inner"/>
          <c:xMode val="edge"/>
          <c:yMode val="edge"/>
          <c:x val="0.207006369426752"/>
          <c:y val="0.237209302325581"/>
          <c:w val="0.722929936305734"/>
          <c:h val="0.530232558139535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Data clustering over physical machines</c:v>
                </c:pt>
              </c:strCache>
            </c:strRef>
          </c:tx>
          <c:spPr>
            <a:ln w="29210">
              <a:solidFill>
                <a:srgbClr val="FF0000"/>
              </a:solidFill>
              <a:prstDash val="solid"/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Sheet1!$B$1:$I$1</c:f>
              <c:numCache>
                <c:formatCode>General</c:formatCode>
                <c:ptCount val="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231.25</c:v>
                </c:pt>
                <c:pt idx="1">
                  <c:v>7.24</c:v>
                </c:pt>
                <c:pt idx="2">
                  <c:v>36.55</c:v>
                </c:pt>
                <c:pt idx="3">
                  <c:v>10.98</c:v>
                </c:pt>
                <c:pt idx="4">
                  <c:v>2164.95</c:v>
                </c:pt>
                <c:pt idx="5">
                  <c:v>10.28</c:v>
                </c:pt>
                <c:pt idx="6">
                  <c:v>12.2</c:v>
                </c:pt>
                <c:pt idx="7">
                  <c:v>10.66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Data Clustering over vps</c:v>
                </c:pt>
              </c:strCache>
            </c:strRef>
          </c:tx>
          <c:spPr>
            <a:ln w="29210">
              <a:solidFill>
                <a:srgbClr val="339966"/>
              </a:solidFill>
              <a:prstDash val="solid"/>
            </a:ln>
          </c:spPr>
          <c:marker>
            <c:symbol val="triangle"/>
            <c:size val="11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cat>
            <c:numRef>
              <c:f>Sheet1!$B$1:$I$1</c:f>
              <c:numCache>
                <c:formatCode>General</c:formatCode>
                <c:ptCount val="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  <c:pt idx="0">
                  <c:v>245.13</c:v>
                </c:pt>
                <c:pt idx="1">
                  <c:v>14.06</c:v>
                </c:pt>
                <c:pt idx="2">
                  <c:v>42.98</c:v>
                </c:pt>
                <c:pt idx="3">
                  <c:v>14.38</c:v>
                </c:pt>
                <c:pt idx="4">
                  <c:v>2198.75</c:v>
                </c:pt>
                <c:pt idx="5">
                  <c:v>14.29</c:v>
                </c:pt>
                <c:pt idx="6">
                  <c:v>14.83</c:v>
                </c:pt>
                <c:pt idx="7">
                  <c:v>15.11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Horizontal partitioning over physical machines</c:v>
                </c:pt>
              </c:strCache>
            </c:strRef>
          </c:tx>
          <c:spPr>
            <a:ln w="29210">
              <a:solidFill>
                <a:srgbClr val="000000"/>
              </a:solidFill>
              <a:prstDash val="solid"/>
            </a:ln>
          </c:spPr>
          <c:marker>
            <c:symbol val="circle"/>
            <c:size val="11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Sheet1!$B$1:$I$1</c:f>
              <c:numCache>
                <c:formatCode>General</c:formatCode>
                <c:ptCount val="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</c:numCache>
            </c:numRef>
          </c:cat>
          <c:val>
            <c:numRef>
              <c:f>Sheet1!$B$4:$I$4</c:f>
              <c:numCache>
                <c:formatCode>General</c:formatCode>
                <c:ptCount val="8"/>
                <c:pt idx="0">
                  <c:v>690.47</c:v>
                </c:pt>
                <c:pt idx="1">
                  <c:v>708.13</c:v>
                </c:pt>
                <c:pt idx="2">
                  <c:v>672.7800000000005</c:v>
                </c:pt>
                <c:pt idx="3">
                  <c:v>555.19</c:v>
                </c:pt>
                <c:pt idx="4">
                  <c:v>320.19</c:v>
                </c:pt>
                <c:pt idx="5">
                  <c:v>187.41</c:v>
                </c:pt>
                <c:pt idx="6">
                  <c:v>542.66</c:v>
                </c:pt>
                <c:pt idx="7">
                  <c:v>736.64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Horizontal Partitioning over vps</c:v>
                </c:pt>
              </c:strCache>
            </c:strRef>
          </c:tx>
          <c:spPr>
            <a:ln w="29210">
              <a:solidFill>
                <a:srgbClr val="0000FF"/>
              </a:solidFill>
              <a:prstDash val="solid"/>
            </a:ln>
          </c:spPr>
          <c:marker>
            <c:symbol val="x"/>
            <c:size val="11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Sheet1!$B$1:$I$1</c:f>
              <c:numCache>
                <c:formatCode>General</c:formatCode>
                <c:ptCount val="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</c:numCache>
            </c:numRef>
          </c:cat>
          <c:val>
            <c:numRef>
              <c:f>Sheet1!$B$5:$I$5</c:f>
              <c:numCache>
                <c:formatCode>General</c:formatCode>
                <c:ptCount val="8"/>
                <c:pt idx="0">
                  <c:v>593.15</c:v>
                </c:pt>
                <c:pt idx="1">
                  <c:v>697.38</c:v>
                </c:pt>
                <c:pt idx="2">
                  <c:v>662.4299999999999</c:v>
                </c:pt>
                <c:pt idx="3">
                  <c:v>529.51</c:v>
                </c:pt>
                <c:pt idx="4">
                  <c:v>312.9299999999996</c:v>
                </c:pt>
                <c:pt idx="5">
                  <c:v>215.22</c:v>
                </c:pt>
                <c:pt idx="6">
                  <c:v>466.4</c:v>
                </c:pt>
                <c:pt idx="7">
                  <c:v>703.8399999999995</c:v>
                </c:pt>
              </c:numCache>
            </c:numRef>
          </c:val>
        </c:ser>
        <c:marker val="1"/>
        <c:axId val="501481288"/>
        <c:axId val="501491288"/>
      </c:lineChart>
      <c:catAx>
        <c:axId val="501481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ko-KR" sz="184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Cluster number</a:t>
                </a:r>
              </a:p>
            </c:rich>
          </c:tx>
          <c:layout>
            <c:manualLayout>
              <c:xMode val="edge"/>
              <c:yMode val="edge"/>
              <c:x val="0.445859872611465"/>
              <c:y val="0.893023255813954"/>
            </c:manualLayout>
          </c:layout>
          <c:spPr>
            <a:noFill/>
            <a:ln w="58420">
              <a:noFill/>
            </a:ln>
          </c:spPr>
        </c:title>
        <c:numFmt formatCode="General" sourceLinked="1"/>
        <c:majorTickMark val="in"/>
        <c:tickLblPos val="nextTo"/>
        <c:spPr>
          <a:ln w="730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ko-KR"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1491288"/>
        <c:crosses val="autoZero"/>
        <c:auto val="1"/>
        <c:lblAlgn val="ctr"/>
        <c:lblOffset val="100"/>
        <c:tickLblSkip val="1"/>
        <c:tickMarkSkip val="1"/>
      </c:catAx>
      <c:valAx>
        <c:axId val="50149128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ko-KR" sz="184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Mean time in milliseconds</a:t>
                </a:r>
              </a:p>
            </c:rich>
          </c:tx>
          <c:layout>
            <c:manualLayout>
              <c:xMode val="edge"/>
              <c:yMode val="edge"/>
              <c:x val="0.0530210713940146"/>
              <c:y val="0.202615341731413"/>
            </c:manualLayout>
          </c:layout>
          <c:spPr>
            <a:noFill/>
            <a:ln w="58420">
              <a:noFill/>
            </a:ln>
          </c:spPr>
        </c:title>
        <c:numFmt formatCode="General" sourceLinked="1"/>
        <c:majorTickMark val="in"/>
        <c:tickLblPos val="nextTo"/>
        <c:spPr>
          <a:ln w="730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ko-KR"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1481288"/>
        <c:crosses val="autoZero"/>
        <c:crossBetween val="midCat"/>
      </c:valAx>
      <c:spPr>
        <a:solidFill>
          <a:srgbClr val="FFFFFF"/>
        </a:solidFill>
        <a:ln w="2921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10059465133059"/>
          <c:y val="0.250305628225428"/>
          <c:w val="0.507990120742658"/>
          <c:h val="0.256472111878076"/>
        </c:manualLayout>
      </c:layout>
      <c:spPr>
        <a:noFill/>
        <a:ln w="7302">
          <a:solidFill>
            <a:srgbClr val="000000"/>
          </a:solidFill>
          <a:prstDash val="solid"/>
        </a:ln>
      </c:spPr>
      <c:txPr>
        <a:bodyPr/>
        <a:lstStyle/>
        <a:p>
          <a:pPr>
            <a:defRPr lang="ko-KR" sz="1472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357" b="0" i="0" u="none" strike="noStrike" baseline="0">
          <a:solidFill>
            <a:srgbClr val="000000"/>
          </a:solidFill>
          <a:latin typeface="돋움"/>
          <a:ea typeface="돋움"/>
          <a:cs typeface="돋움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ko-KR" sz="110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en-US" dirty="0"/>
              <a:t>Mean query response time 
by data clustering over physical machines</a:t>
            </a:r>
          </a:p>
        </c:rich>
      </c:tx>
      <c:layout>
        <c:manualLayout>
          <c:xMode val="edge"/>
          <c:yMode val="edge"/>
          <c:x val="0.177935943060499"/>
          <c:y val="0.0"/>
        </c:manualLayout>
      </c:layout>
      <c:spPr>
        <a:noFill/>
        <a:ln w="35067">
          <a:noFill/>
        </a:ln>
      </c:spPr>
    </c:title>
    <c:plotArea>
      <c:layout>
        <c:manualLayout>
          <c:layoutTarget val="inner"/>
          <c:xMode val="edge"/>
          <c:yMode val="edge"/>
          <c:x val="0.224199288256228"/>
          <c:y val="0.261780104712042"/>
          <c:w val="0.733096085409252"/>
          <c:h val="0.50261780104712"/>
        </c:manualLayout>
      </c:layout>
      <c:areaChart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Query processing cost</c:v>
                </c:pt>
              </c:strCache>
            </c:strRef>
          </c:tx>
          <c:spPr>
            <a:solidFill>
              <a:srgbClr val="FF0000"/>
            </a:solidFill>
            <a:ln w="17534">
              <a:solidFill>
                <a:srgbClr val="000000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186.9500000000001</c:v>
                </c:pt>
                <c:pt idx="1">
                  <c:v>580.11</c:v>
                </c:pt>
                <c:pt idx="2">
                  <c:v>2164.95</c:v>
                </c:pt>
                <c:pt idx="3">
                  <c:v>5801.43</c:v>
                </c:pt>
                <c:pt idx="4">
                  <c:v>10715.8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Aggregation cost</c:v>
                </c:pt>
              </c:strCache>
            </c:strRef>
          </c:tx>
          <c:spPr>
            <a:solidFill>
              <a:srgbClr val="0000FF"/>
            </a:solidFill>
            <a:ln w="17534">
              <a:solidFill>
                <a:srgbClr val="000000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5.819999999999998</c:v>
                </c:pt>
                <c:pt idx="1">
                  <c:v>75.85</c:v>
                </c:pt>
                <c:pt idx="2">
                  <c:v>460.71</c:v>
                </c:pt>
                <c:pt idx="3">
                  <c:v>1447.5</c:v>
                </c:pt>
                <c:pt idx="4">
                  <c:v>2875.830000000002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Network cost</c:v>
                </c:pt>
              </c:strCache>
            </c:strRef>
          </c:tx>
          <c:spPr>
            <a:solidFill>
              <a:srgbClr val="CCFFFF"/>
            </a:solidFill>
            <a:ln w="17534">
              <a:solidFill>
                <a:srgbClr val="000000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>
                  <c:v>13.86000000000001</c:v>
                </c:pt>
                <c:pt idx="1">
                  <c:v>155.08</c:v>
                </c:pt>
                <c:pt idx="2">
                  <c:v>908.1800000000005</c:v>
                </c:pt>
                <c:pt idx="3">
                  <c:v>2815.08</c:v>
                </c:pt>
                <c:pt idx="4">
                  <c:v>6054.57</c:v>
                </c:pt>
              </c:numCache>
            </c:numRef>
          </c:val>
        </c:ser>
        <c:axId val="492629304"/>
        <c:axId val="487592328"/>
      </c:areaChart>
      <c:catAx>
        <c:axId val="4926293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ko-KR" sz="1104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Distance R</a:t>
                </a:r>
              </a:p>
            </c:rich>
          </c:tx>
          <c:layout>
            <c:manualLayout>
              <c:xMode val="edge"/>
              <c:yMode val="edge"/>
              <c:x val="0.491103202846975"/>
              <c:y val="0.890052356020943"/>
            </c:manualLayout>
          </c:layout>
          <c:spPr>
            <a:noFill/>
            <a:ln w="35067">
              <a:noFill/>
            </a:ln>
          </c:spPr>
        </c:title>
        <c:numFmt formatCode="General" sourceLinked="1"/>
        <c:majorTickMark val="in"/>
        <c:tickLblPos val="nextTo"/>
        <c:spPr>
          <a:ln w="438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ko-KR" sz="110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7592328"/>
        <c:crosses val="autoZero"/>
        <c:auto val="1"/>
        <c:lblAlgn val="ctr"/>
        <c:lblOffset val="100"/>
        <c:tickLblSkip val="1"/>
        <c:tickMarkSkip val="1"/>
      </c:catAx>
      <c:valAx>
        <c:axId val="48759232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ko-KR" sz="828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Mean time in milliseconds</a:t>
                </a:r>
              </a:p>
            </c:rich>
          </c:tx>
          <c:layout>
            <c:manualLayout>
              <c:xMode val="edge"/>
              <c:yMode val="edge"/>
              <c:x val="0.0"/>
              <c:y val="0.314136125654451"/>
            </c:manualLayout>
          </c:layout>
          <c:spPr>
            <a:noFill/>
            <a:ln w="35067">
              <a:noFill/>
            </a:ln>
          </c:spPr>
        </c:title>
        <c:numFmt formatCode="General" sourceLinked="1"/>
        <c:majorTickMark val="in"/>
        <c:tickLblPos val="nextTo"/>
        <c:spPr>
          <a:ln w="438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ko-KR" sz="110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2629304"/>
        <c:crosses val="autoZero"/>
        <c:crossBetween val="midCat"/>
      </c:valAx>
      <c:spPr>
        <a:solidFill>
          <a:srgbClr val="FFFFFF"/>
        </a:solidFill>
        <a:ln w="17534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34875444839858"/>
          <c:y val="0.277486910994765"/>
          <c:w val="0.466192170818505"/>
          <c:h val="0.18848167539267"/>
        </c:manualLayout>
      </c:layout>
      <c:spPr>
        <a:noFill/>
        <a:ln w="4383">
          <a:solidFill>
            <a:srgbClr val="000000"/>
          </a:solidFill>
          <a:prstDash val="solid"/>
        </a:ln>
      </c:spPr>
      <c:txPr>
        <a:bodyPr/>
        <a:lstStyle/>
        <a:p>
          <a:pPr>
            <a:defRPr lang="ko-KR" sz="101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243" b="0" i="0" u="none" strike="noStrike" baseline="0">
          <a:solidFill>
            <a:srgbClr val="000000"/>
          </a:solidFill>
          <a:latin typeface="돋움"/>
          <a:ea typeface="돋움"/>
          <a:cs typeface="돋움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ko-KR" sz="114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en-US" sz="1100" dirty="0"/>
              <a:t>Mean query response time 
by horizontal partitioning over physical machines</a:t>
            </a:r>
          </a:p>
        </c:rich>
      </c:tx>
      <c:layout>
        <c:manualLayout>
          <c:xMode val="edge"/>
          <c:yMode val="edge"/>
          <c:x val="0.164285814272516"/>
          <c:y val="0.0467671267392704"/>
        </c:manualLayout>
      </c:layout>
      <c:spPr>
        <a:noFill/>
        <a:ln w="36459">
          <a:noFill/>
        </a:ln>
      </c:spPr>
    </c:title>
    <c:plotArea>
      <c:layout>
        <c:manualLayout>
          <c:layoutTarget val="inner"/>
          <c:xMode val="edge"/>
          <c:yMode val="edge"/>
          <c:x val="0.185714285714286"/>
          <c:y val="0.306532663316583"/>
          <c:w val="0.728571428571429"/>
          <c:h val="0.477386934673367"/>
        </c:manualLayout>
      </c:layout>
      <c:areaChart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Query processing cost</c:v>
                </c:pt>
              </c:strCache>
            </c:strRef>
          </c:tx>
          <c:spPr>
            <a:solidFill>
              <a:srgbClr val="FF0000"/>
            </a:solidFill>
            <a:ln w="18230">
              <a:solidFill>
                <a:srgbClr val="000000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43.54</c:v>
                </c:pt>
                <c:pt idx="1">
                  <c:v>119.52</c:v>
                </c:pt>
                <c:pt idx="2">
                  <c:v>736.64</c:v>
                </c:pt>
                <c:pt idx="3">
                  <c:v>2091.02</c:v>
                </c:pt>
                <c:pt idx="4">
                  <c:v>4491.22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Aggregation cost</c:v>
                </c:pt>
              </c:strCache>
            </c:strRef>
          </c:tx>
          <c:spPr>
            <a:solidFill>
              <a:srgbClr val="0000FF"/>
            </a:solidFill>
            <a:ln w="18230">
              <a:solidFill>
                <a:srgbClr val="000000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2.51</c:v>
                </c:pt>
                <c:pt idx="1">
                  <c:v>45.73000000000001</c:v>
                </c:pt>
                <c:pt idx="2">
                  <c:v>550.63</c:v>
                </c:pt>
                <c:pt idx="3">
                  <c:v>1153.41</c:v>
                </c:pt>
                <c:pt idx="4">
                  <c:v>2267.18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Network cost</c:v>
                </c:pt>
              </c:strCache>
            </c:strRef>
          </c:tx>
          <c:spPr>
            <a:solidFill>
              <a:srgbClr val="CCFFFF"/>
            </a:solidFill>
            <a:ln w="18230">
              <a:solidFill>
                <a:srgbClr val="000000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>
                  <c:v>13.86000000000001</c:v>
                </c:pt>
                <c:pt idx="1">
                  <c:v>155.08</c:v>
                </c:pt>
                <c:pt idx="2">
                  <c:v>908.1800000000005</c:v>
                </c:pt>
                <c:pt idx="3">
                  <c:v>2815.08</c:v>
                </c:pt>
                <c:pt idx="4">
                  <c:v>6054.57</c:v>
                </c:pt>
              </c:numCache>
            </c:numRef>
          </c:val>
        </c:ser>
        <c:axId val="561210168"/>
        <c:axId val="487955464"/>
      </c:areaChart>
      <c:catAx>
        <c:axId val="5612101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ko-KR" sz="1148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Distance R</a:t>
                </a:r>
              </a:p>
            </c:rich>
          </c:tx>
          <c:layout>
            <c:manualLayout>
              <c:xMode val="edge"/>
              <c:yMode val="edge"/>
              <c:x val="0.45"/>
              <c:y val="0.894472361809044"/>
            </c:manualLayout>
          </c:layout>
          <c:spPr>
            <a:noFill/>
            <a:ln w="36459">
              <a:noFill/>
            </a:ln>
          </c:spPr>
        </c:title>
        <c:numFmt formatCode="General" sourceLinked="1"/>
        <c:majorTickMark val="in"/>
        <c:tickLblPos val="nextTo"/>
        <c:spPr>
          <a:ln w="455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ko-KR" sz="114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7955464"/>
        <c:crosses val="autoZero"/>
        <c:auto val="1"/>
        <c:lblAlgn val="ctr"/>
        <c:lblOffset val="100"/>
        <c:tickLblSkip val="1"/>
        <c:tickMarkSkip val="1"/>
      </c:catAx>
      <c:valAx>
        <c:axId val="48795546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ko-KR" sz="86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Mean time in milliseconds</a:t>
                </a:r>
              </a:p>
            </c:rich>
          </c:tx>
          <c:layout>
            <c:manualLayout>
              <c:xMode val="edge"/>
              <c:yMode val="edge"/>
              <c:x val="0.0"/>
              <c:y val="0.35175879396985"/>
            </c:manualLayout>
          </c:layout>
          <c:spPr>
            <a:noFill/>
            <a:ln w="36459">
              <a:noFill/>
            </a:ln>
          </c:spPr>
        </c:title>
        <c:numFmt formatCode="General" sourceLinked="1"/>
        <c:majorTickMark val="in"/>
        <c:tickLblPos val="nextTo"/>
        <c:spPr>
          <a:ln w="455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ko-KR" sz="114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1210168"/>
        <c:crosses val="autoZero"/>
        <c:crossBetween val="midCat"/>
      </c:valAx>
      <c:spPr>
        <a:solidFill>
          <a:srgbClr val="FFFFFF"/>
        </a:solidFill>
        <a:ln w="1823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"/>
          <c:y val="0.321608040201005"/>
          <c:w val="0.467857142857143"/>
          <c:h val="0.190954773869347"/>
        </c:manualLayout>
      </c:layout>
      <c:spPr>
        <a:noFill/>
        <a:ln w="4557">
          <a:solidFill>
            <a:srgbClr val="000000"/>
          </a:solidFill>
          <a:prstDash val="solid"/>
        </a:ln>
      </c:spPr>
      <c:txPr>
        <a:bodyPr/>
        <a:lstStyle/>
        <a:p>
          <a:pPr>
            <a:defRPr lang="ko-KR" sz="10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292" b="0" i="0" u="none" strike="noStrike" baseline="0">
          <a:solidFill>
            <a:srgbClr val="000000"/>
          </a:solidFill>
          <a:latin typeface="돋움"/>
          <a:ea typeface="돋움"/>
          <a:cs typeface="돋움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ko-KR" sz="109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en-US"/>
              <a:t>Mean query response time 
by data clustering over virtual private servers</a:t>
            </a:r>
          </a:p>
        </c:rich>
      </c:tx>
      <c:layout>
        <c:manualLayout>
          <c:xMode val="edge"/>
          <c:yMode val="edge"/>
          <c:x val="0.167235494880546"/>
          <c:y val="0.0"/>
        </c:manualLayout>
      </c:layout>
      <c:spPr>
        <a:noFill/>
        <a:ln w="34894">
          <a:noFill/>
        </a:ln>
      </c:spPr>
    </c:title>
    <c:plotArea>
      <c:layout>
        <c:manualLayout>
          <c:layoutTarget val="inner"/>
          <c:xMode val="edge"/>
          <c:yMode val="edge"/>
          <c:x val="0.218430034129693"/>
          <c:y val="0.234375"/>
          <c:w val="0.689419795221842"/>
          <c:h val="0.526041666666667"/>
        </c:manualLayout>
      </c:layout>
      <c:areaChart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Query processing cost</c:v>
                </c:pt>
              </c:strCache>
            </c:strRef>
          </c:tx>
          <c:spPr>
            <a:solidFill>
              <a:srgbClr val="FF0000"/>
            </a:solidFill>
            <a:ln w="17447">
              <a:solidFill>
                <a:srgbClr val="000000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183.8800000000002</c:v>
                </c:pt>
                <c:pt idx="1">
                  <c:v>578.13</c:v>
                </c:pt>
                <c:pt idx="2">
                  <c:v>2198.75</c:v>
                </c:pt>
                <c:pt idx="3">
                  <c:v>6073.73</c:v>
                </c:pt>
                <c:pt idx="4">
                  <c:v>11884.97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Aggregation cost</c:v>
                </c:pt>
              </c:strCache>
            </c:strRef>
          </c:tx>
          <c:spPr>
            <a:solidFill>
              <a:srgbClr val="0000FF"/>
            </a:solidFill>
            <a:ln w="17447">
              <a:solidFill>
                <a:srgbClr val="000000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4.2</c:v>
                </c:pt>
                <c:pt idx="1">
                  <c:v>78.78</c:v>
                </c:pt>
                <c:pt idx="2">
                  <c:v>650.8599999999993</c:v>
                </c:pt>
                <c:pt idx="3">
                  <c:v>1541.03</c:v>
                </c:pt>
                <c:pt idx="4">
                  <c:v>3059.29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Network cost</c:v>
                </c:pt>
              </c:strCache>
            </c:strRef>
          </c:tx>
          <c:spPr>
            <a:solidFill>
              <a:srgbClr val="CCFFFF"/>
            </a:solidFill>
            <a:ln w="17447">
              <a:solidFill>
                <a:srgbClr val="000000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>
                  <c:v>13.86000000000001</c:v>
                </c:pt>
                <c:pt idx="1">
                  <c:v>155.08</c:v>
                </c:pt>
                <c:pt idx="2">
                  <c:v>908.1800000000005</c:v>
                </c:pt>
                <c:pt idx="3">
                  <c:v>2815.08</c:v>
                </c:pt>
                <c:pt idx="4">
                  <c:v>6054.57</c:v>
                </c:pt>
              </c:numCache>
            </c:numRef>
          </c:val>
        </c:ser>
        <c:axId val="488343960"/>
        <c:axId val="488351784"/>
      </c:areaChart>
      <c:catAx>
        <c:axId val="488343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ko-KR" sz="109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Distance R</a:t>
                </a:r>
              </a:p>
            </c:rich>
          </c:tx>
          <c:layout>
            <c:manualLayout>
              <c:xMode val="edge"/>
              <c:yMode val="edge"/>
              <c:x val="0.467576791808875"/>
              <c:y val="0.890625000000001"/>
            </c:manualLayout>
          </c:layout>
          <c:spPr>
            <a:noFill/>
            <a:ln w="34894">
              <a:noFill/>
            </a:ln>
          </c:spPr>
        </c:title>
        <c:numFmt formatCode="General" sourceLinked="1"/>
        <c:majorTickMark val="in"/>
        <c:tickLblPos val="nextTo"/>
        <c:spPr>
          <a:ln w="43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ko-KR" sz="109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8351784"/>
        <c:crosses val="autoZero"/>
        <c:auto val="1"/>
        <c:lblAlgn val="ctr"/>
        <c:lblOffset val="100"/>
        <c:tickLblSkip val="1"/>
        <c:tickMarkSkip val="1"/>
      </c:catAx>
      <c:valAx>
        <c:axId val="48835178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ko-KR" sz="79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Mean time in milliseconds</a:t>
                </a:r>
              </a:p>
            </c:rich>
          </c:tx>
          <c:layout>
            <c:manualLayout>
              <c:xMode val="edge"/>
              <c:yMode val="edge"/>
              <c:x val="0.00682593856655289"/>
              <c:y val="0.244791666666667"/>
            </c:manualLayout>
          </c:layout>
          <c:spPr>
            <a:noFill/>
            <a:ln w="34894">
              <a:noFill/>
            </a:ln>
          </c:spPr>
        </c:title>
        <c:numFmt formatCode="General" sourceLinked="1"/>
        <c:majorTickMark val="in"/>
        <c:tickLblPos val="nextTo"/>
        <c:spPr>
          <a:ln w="43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ko-KR" sz="109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8343960"/>
        <c:crosses val="autoZero"/>
        <c:crossBetween val="midCat"/>
      </c:valAx>
      <c:spPr>
        <a:solidFill>
          <a:srgbClr val="FFFFFF"/>
        </a:solidFill>
        <a:ln w="17447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28668941979522"/>
          <c:y val="0.244791666666667"/>
          <c:w val="0.447098976109215"/>
          <c:h val="0.1875"/>
        </c:manualLayout>
      </c:layout>
      <c:spPr>
        <a:noFill/>
        <a:ln w="4362">
          <a:solidFill>
            <a:srgbClr val="000000"/>
          </a:solidFill>
          <a:prstDash val="solid"/>
        </a:ln>
      </c:spPr>
      <c:txPr>
        <a:bodyPr/>
        <a:lstStyle/>
        <a:p>
          <a:pPr>
            <a:defRPr lang="ko-KR" sz="101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305" b="0" i="0" u="none" strike="noStrike" baseline="0">
          <a:solidFill>
            <a:srgbClr val="000000"/>
          </a:solidFill>
          <a:latin typeface="돋움"/>
          <a:ea typeface="돋움"/>
          <a:cs typeface="돋움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ko-KR" sz="1067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en-US"/>
              <a:t>Mean query response time 
by horizontal partitioning over virtual private servers</a:t>
            </a:r>
          </a:p>
        </c:rich>
      </c:tx>
      <c:layout>
        <c:manualLayout>
          <c:xMode val="edge"/>
          <c:yMode val="edge"/>
          <c:x val="0.130238356923983"/>
          <c:y val="0.0538353802162979"/>
        </c:manualLayout>
      </c:layout>
      <c:spPr>
        <a:noFill/>
        <a:ln w="33887">
          <a:noFill/>
        </a:ln>
      </c:spPr>
    </c:title>
    <c:plotArea>
      <c:layout>
        <c:manualLayout>
          <c:layoutTarget val="inner"/>
          <c:xMode val="edge"/>
          <c:yMode val="edge"/>
          <c:x val="0.197952218430034"/>
          <c:y val="0.268413812619978"/>
          <c:w val="0.696245733788397"/>
          <c:h val="0.529565989181319"/>
        </c:manualLayout>
      </c:layout>
      <c:areaChart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Query processing cost</c:v>
                </c:pt>
              </c:strCache>
            </c:strRef>
          </c:tx>
          <c:spPr>
            <a:solidFill>
              <a:srgbClr val="FF0000"/>
            </a:solidFill>
            <a:ln w="16944">
              <a:solidFill>
                <a:srgbClr val="000000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57.44</c:v>
                </c:pt>
                <c:pt idx="1">
                  <c:v>137.62</c:v>
                </c:pt>
                <c:pt idx="2">
                  <c:v>703.8399999999995</c:v>
                </c:pt>
                <c:pt idx="3">
                  <c:v>2050.350000000002</c:v>
                </c:pt>
                <c:pt idx="4">
                  <c:v>4582.97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Aggregation cost</c:v>
                </c:pt>
              </c:strCache>
            </c:strRef>
          </c:tx>
          <c:spPr>
            <a:solidFill>
              <a:srgbClr val="0000FF"/>
            </a:solidFill>
            <a:ln w="16944">
              <a:solidFill>
                <a:srgbClr val="000000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2.49</c:v>
                </c:pt>
                <c:pt idx="1">
                  <c:v>41.94</c:v>
                </c:pt>
                <c:pt idx="2">
                  <c:v>499.04</c:v>
                </c:pt>
                <c:pt idx="3">
                  <c:v>1237.5</c:v>
                </c:pt>
                <c:pt idx="4">
                  <c:v>2296.51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Network cost</c:v>
                </c:pt>
              </c:strCache>
            </c:strRef>
          </c:tx>
          <c:spPr>
            <a:solidFill>
              <a:srgbClr val="CCFFFF"/>
            </a:solidFill>
            <a:ln w="16944">
              <a:solidFill>
                <a:srgbClr val="000000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0.600000000000001</c:v>
                </c:pt>
                <c:pt idx="4">
                  <c:v>0.700000000000001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>
                  <c:v>13.86000000000001</c:v>
                </c:pt>
                <c:pt idx="1">
                  <c:v>155.08</c:v>
                </c:pt>
                <c:pt idx="2">
                  <c:v>908.1800000000005</c:v>
                </c:pt>
                <c:pt idx="3">
                  <c:v>2815.08</c:v>
                </c:pt>
                <c:pt idx="4">
                  <c:v>6054.57</c:v>
                </c:pt>
              </c:numCache>
            </c:numRef>
          </c:val>
        </c:ser>
        <c:axId val="488402744"/>
        <c:axId val="488410632"/>
      </c:areaChart>
      <c:catAx>
        <c:axId val="488402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ko-KR" sz="1067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Distance R</a:t>
                </a:r>
              </a:p>
            </c:rich>
          </c:tx>
          <c:layout>
            <c:manualLayout>
              <c:xMode val="edge"/>
              <c:yMode val="edge"/>
              <c:x val="0.453924914675768"/>
              <c:y val="0.878787878787879"/>
            </c:manualLayout>
          </c:layout>
          <c:spPr>
            <a:noFill/>
            <a:ln w="33887">
              <a:noFill/>
            </a:ln>
          </c:spPr>
        </c:title>
        <c:numFmt formatCode="General" sourceLinked="1"/>
        <c:majorTickMark val="in"/>
        <c:tickLblPos val="nextTo"/>
        <c:spPr>
          <a:ln w="423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ko-KR" sz="1067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8410632"/>
        <c:crosses val="autoZero"/>
        <c:auto val="1"/>
        <c:lblAlgn val="ctr"/>
        <c:lblOffset val="100"/>
        <c:tickLblSkip val="1"/>
        <c:tickMarkSkip val="1"/>
      </c:catAx>
      <c:valAx>
        <c:axId val="48841063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ko-KR" sz="767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Mean time in milliseconds</a:t>
                </a:r>
              </a:p>
            </c:rich>
          </c:tx>
          <c:layout>
            <c:manualLayout>
              <c:xMode val="edge"/>
              <c:yMode val="edge"/>
              <c:x val="0.0"/>
              <c:y val="0.348484848484849"/>
            </c:manualLayout>
          </c:layout>
          <c:spPr>
            <a:noFill/>
            <a:ln w="33887">
              <a:noFill/>
            </a:ln>
          </c:spPr>
        </c:title>
        <c:numFmt formatCode="General" sourceLinked="1"/>
        <c:majorTickMark val="in"/>
        <c:tickLblPos val="nextTo"/>
        <c:spPr>
          <a:ln w="423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ko-KR" sz="1067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8402744"/>
        <c:crosses val="autoZero"/>
        <c:crossBetween val="midCat"/>
      </c:valAx>
      <c:spPr>
        <a:solidFill>
          <a:srgbClr val="FFFFFF"/>
        </a:solidFill>
        <a:ln w="16944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08191131673845"/>
          <c:y val="0.293175030625687"/>
          <c:w val="0.447098976109215"/>
          <c:h val="0.191919191919192"/>
        </c:manualLayout>
      </c:layout>
      <c:spPr>
        <a:noFill/>
        <a:ln w="4236">
          <a:solidFill>
            <a:srgbClr val="000000"/>
          </a:solidFill>
          <a:prstDash val="solid"/>
        </a:ln>
      </c:spPr>
      <c:txPr>
        <a:bodyPr/>
        <a:lstStyle/>
        <a:p>
          <a:pPr>
            <a:defRPr lang="ko-KR" sz="981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267" b="0" i="0" u="none" strike="noStrike" baseline="0">
          <a:solidFill>
            <a:srgbClr val="000000"/>
          </a:solidFill>
          <a:latin typeface="돋움"/>
          <a:ea typeface="돋움"/>
          <a:cs typeface="돋움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391B4-387D-4FA9-B415-CC5C5F9E0DFC}" type="datetimeFigureOut">
              <a:rPr lang="ko-KR" altLang="en-US" smtClean="0"/>
              <a:pPr/>
              <a:t>12/8/08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D39CE-D36F-44A4-B00B-7E87B10371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>
            <a:off x="6820592" y="428628"/>
            <a:ext cx="2323440" cy="6000768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35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409446"/>
            <a:ext cx="77724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023248" y="3886200"/>
            <a:ext cx="5414978" cy="1042998"/>
          </a:xfrm>
        </p:spPr>
        <p:txBody>
          <a:bodyPr/>
          <a:lstStyle>
            <a:lvl1pPr marL="0" indent="0" algn="r">
              <a:buNone/>
              <a:defRPr sz="24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37DF-2F96-4010-9852-306B78E3773D}" type="datetime1">
              <a:rPr lang="ko-KR" altLang="en-US" smtClean="0"/>
              <a:pPr/>
              <a:t>12/8/08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1FAB-4122-480B-8720-0D3FCE63B13E}" type="datetime1">
              <a:rPr lang="ko-KR" altLang="en-US" smtClean="0"/>
              <a:pPr/>
              <a:t>12/8/08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58082" y="274639"/>
            <a:ext cx="1328718" cy="5851525"/>
          </a:xfrm>
        </p:spPr>
        <p:txBody>
          <a:bodyPr vert="eaVert" anchor="b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28672"/>
            <a:ext cx="6900882" cy="519749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F4D6-5E29-4795-BEFB-3403B0A0F502}" type="datetime1">
              <a:rPr lang="ko-KR" altLang="en-US" smtClean="0"/>
              <a:pPr/>
              <a:t>12/8/08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A520DD-5587-4365-AAFB-9579364DD646}" type="datetime1">
              <a:rPr lang="ko-KR" altLang="en-US" smtClean="0"/>
              <a:pPr/>
              <a:t>12/8/08</a:t>
            </a:fld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8AF4BB-03E6-4318-91F7-7F751EDF600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394-D947-490A-9566-F9CABF8FD614}" type="datetime1">
              <a:rPr lang="ko-KR" altLang="en-US" smtClean="0"/>
              <a:pPr/>
              <a:t>12/8/08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>
              <a:buNone/>
              <a:defRPr sz="1800" i="1">
                <a:solidFill>
                  <a:schemeClr val="tx1">
                    <a:tint val="85000"/>
                  </a:schemeClr>
                </a:solidFill>
              </a:defRPr>
            </a:lvl2pPr>
            <a:lvl3pPr marL="914400" indent="0">
              <a:buNone/>
              <a:defRPr sz="1600" i="1">
                <a:solidFill>
                  <a:schemeClr val="tx1">
                    <a:tint val="85000"/>
                  </a:schemeClr>
                </a:solidFill>
              </a:defRPr>
            </a:lvl3pPr>
            <a:lvl4pPr marL="13716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4pPr>
            <a:lvl5pPr marL="18288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D5B1-48F0-4371-9C4B-3A6F859667AD}" type="datetime1">
              <a:rPr lang="ko-KR" altLang="en-US" smtClean="0"/>
              <a:pPr/>
              <a:t>12/8/08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2830-828C-4E35-8C10-7AAFD6B0E3DB}" type="datetime1">
              <a:rPr lang="ko-KR" altLang="en-US" smtClean="0"/>
              <a:pPr/>
              <a:t>12/8/08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500702"/>
            <a:ext cx="4040188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50017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5500702"/>
            <a:ext cx="4041775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434A-03BB-4047-84AA-99D0846B3E05}" type="datetime1">
              <a:rPr lang="ko-KR" altLang="en-US" smtClean="0"/>
              <a:pPr/>
              <a:t>12/8/08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0F41-8382-494B-9B8E-616D9A89E0BA}" type="datetime1">
              <a:rPr lang="ko-KR" altLang="en-US" smtClean="0"/>
              <a:pPr/>
              <a:t>12/8/08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86E9-9C2C-443D-98E4-6EF4B53C01F7}" type="datetime1">
              <a:rPr lang="ko-KR" altLang="en-US" smtClean="0"/>
              <a:pPr/>
              <a:t>12/8/08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8219505" cy="59387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868" y="1590620"/>
            <a:ext cx="8218935" cy="45355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866111"/>
            <a:ext cx="8237260" cy="6877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BEB0-B8B6-45A9-989A-379DE69E5C33}" type="datetime1">
              <a:rPr lang="ko-KR" altLang="en-US" smtClean="0"/>
              <a:pPr/>
              <a:t>12/8/08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3422654" cy="781052"/>
          </a:xfrm>
        </p:spPr>
        <p:txBody>
          <a:bodyPr anchor="b"/>
          <a:lstStyle>
            <a:lvl1pPr algn="r">
              <a:defRPr sz="24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8596" y="2566978"/>
            <a:ext cx="3422654" cy="804862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C82-0EC5-411B-9D17-B0E5C22434F0}" type="datetime1">
              <a:rPr lang="ko-KR" altLang="en-US" smtClean="0"/>
              <a:pPr/>
              <a:t>12/8/08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sz="quarter" idx="1"/>
          </p:nvPr>
        </p:nvSpPr>
        <p:spPr>
          <a:xfrm>
            <a:off x="4000496" y="928670"/>
            <a:ext cx="4500594" cy="4500570"/>
          </a:xfrm>
          <a:prstGeom prst="roundRect">
            <a:avLst>
              <a:gd name="adj" fmla="val 8501"/>
            </a:avLst>
          </a:prstGeom>
          <a:noFill/>
          <a:ln w="165100" cap="rnd" cmpd="sng">
            <a:gradFill flip="none" rotWithShape="1">
              <a:gsLst>
                <a:gs pos="0">
                  <a:schemeClr val="accent2">
                    <a:tint val="20000"/>
                  </a:schemeClr>
                </a:gs>
                <a:gs pos="100000">
                  <a:schemeClr val="accent2">
                    <a:tint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balanced" dir="t"/>
          </a:scene3d>
          <a:sp3d extrusionH="76200" prstMaterial="matte">
            <a:bevelT h="38100"/>
            <a:bevelB h="38100"/>
            <a:extrusionClr>
              <a:schemeClr val="bg2">
                <a:shade val="75000"/>
              </a:schemeClr>
            </a:extrusionClr>
          </a:sp3d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 flipH="1">
            <a:off x="-32" y="500042"/>
            <a:ext cx="2268129" cy="5929354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62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D8C86-EFDC-49A8-BCA7-A8CEBD3107E4}" type="datetime1">
              <a:rPr lang="ko-KR" altLang="en-US" smtClean="0"/>
              <a:pPr/>
              <a:t>12/8/08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6FD73-EC61-4527-B2A2-711911F525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ftr="0" dt="0"/>
  <p:txStyles>
    <p:titleStyle>
      <a:lvl1pPr algn="ctr" rtl="0" eaLnBrk="1" latinLnBrk="1" hangingPunct="1">
        <a:spcBef>
          <a:spcPct val="0"/>
        </a:spcBef>
        <a:buNone/>
        <a:defRPr kumimoji="0" sz="4400" b="1" kern="1200" smtClean="0">
          <a:ln w="11430">
            <a:solidFill>
              <a:schemeClr val="tx2">
                <a:shade val="25000"/>
                <a:alpha val="75000"/>
              </a:schemeClr>
            </a:solidFill>
          </a:ln>
          <a:gradFill>
            <a:gsLst>
              <a:gs pos="0">
                <a:schemeClr val="tx2"/>
              </a:gs>
              <a:gs pos="50000">
                <a:schemeClr val="tx2"/>
              </a:gs>
              <a:gs pos="100000">
                <a:schemeClr val="tx2">
                  <a:shade val="90000"/>
                </a:schemeClr>
              </a:gs>
            </a:gsLst>
            <a:lin ang="5400000" scaled="0"/>
          </a:gradFill>
          <a:effectLst>
            <a:outerShdw blurRad="50800" dist="25400" dir="5460000" algn="tl" rotWithShape="0">
              <a:srgbClr val="000000">
                <a:alpha val="27000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1"/>
        </a:buClr>
        <a:buSzPct val="70000"/>
        <a:buFont typeface="Wingdings 2"/>
        <a:buChar char="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tx2"/>
        </a:buClr>
        <a:buSzPct val="70000"/>
        <a:buFont typeface="Wingdings"/>
        <a:buChar char="p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140000"/>
        <a:buFont typeface="Wingdings"/>
        <a:buChar char="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4"/>
        </a:buClr>
        <a:buSzPct val="12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5"/>
        </a:buClr>
        <a:buSzPct val="110000"/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6"/>
        </a:buClr>
        <a:buSzPct val="9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kakim@indiana.edu" TargetMode="External"/><Relationship Id="rId3" Type="http://schemas.openxmlformats.org/officeDocument/2006/relationships/hyperlink" Target="mailto:marpierc@indiana.edu" TargetMode="External"/><Relationship Id="rId4" Type="http://schemas.openxmlformats.org/officeDocument/2006/relationships/hyperlink" Target="mailto:rguha@indiana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5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3214710"/>
          </a:xfrm>
        </p:spPr>
        <p:txBody>
          <a:bodyPr>
            <a:normAutofit fontScale="90000"/>
          </a:bodyPr>
          <a:lstStyle/>
          <a:p>
            <a:r>
              <a:rPr lang="en-US" dirty="0"/>
              <a:t>SQMD: Architecture for Scalable, Distributed Database System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built </a:t>
            </a:r>
            <a:r>
              <a:rPr lang="en-US" dirty="0"/>
              <a:t>on Virtual Private </a:t>
            </a:r>
            <a:r>
              <a:rPr lang="en-US" dirty="0" smtClean="0"/>
              <a:t>Servers</a:t>
            </a:r>
            <a:br>
              <a:rPr lang="en-US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 smtClean="0"/>
              <a:t> </a:t>
            </a:r>
            <a:r>
              <a:rPr lang="en-US" sz="2700" b="0" dirty="0" smtClean="0"/>
              <a:t>e-Science for </a:t>
            </a:r>
            <a:r>
              <a:rPr lang="en-US" sz="2700" b="0" dirty="0" err="1" smtClean="0"/>
              <a:t>cheminformatics</a:t>
            </a:r>
            <a:r>
              <a:rPr lang="en-US" sz="2700" b="0" dirty="0" smtClean="0"/>
              <a:t> and drug discovery</a:t>
            </a:r>
            <a:br>
              <a:rPr lang="en-US" sz="2700" b="0" dirty="0" smtClean="0"/>
            </a:br>
            <a:r>
              <a:rPr lang="en-US" sz="2700" b="0" dirty="0" smtClean="0"/>
              <a:t> 4th IEEE International Conference on e-Science 2008</a:t>
            </a:r>
            <a:endParaRPr lang="ko-KR" altLang="en-US" sz="2700" b="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357422" y="4071942"/>
            <a:ext cx="6080804" cy="250033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Kangseok</a:t>
            </a:r>
            <a:r>
              <a:rPr lang="en-US" dirty="0" smtClean="0"/>
              <a:t> Kim, Marlon E. Pierce</a:t>
            </a:r>
            <a:endParaRPr lang="ko-KR" altLang="en-US" dirty="0" smtClean="0"/>
          </a:p>
          <a:p>
            <a:r>
              <a:rPr lang="en-US" dirty="0" smtClean="0"/>
              <a:t>Community Grids Laboratory, Indiana University</a:t>
            </a:r>
          </a:p>
          <a:p>
            <a:r>
              <a:rPr lang="en-US" u="sng" dirty="0" smtClean="0">
                <a:hlinkClick r:id="rId2"/>
              </a:rPr>
              <a:t>kakim@indiana.edu</a:t>
            </a:r>
            <a:r>
              <a:rPr lang="en-US" dirty="0" smtClean="0"/>
              <a:t>, </a:t>
            </a:r>
            <a:r>
              <a:rPr lang="en-US" u="sng" dirty="0" smtClean="0">
                <a:hlinkClick r:id="rId3"/>
              </a:rPr>
              <a:t>marpierc@indiana.edu</a:t>
            </a:r>
            <a:endParaRPr lang="en-US" u="sng" dirty="0" smtClean="0"/>
          </a:p>
          <a:p>
            <a:endParaRPr lang="en-US" altLang="ko-KR" dirty="0" smtClean="0"/>
          </a:p>
          <a:p>
            <a:r>
              <a:rPr lang="en-US" dirty="0" err="1" smtClean="0"/>
              <a:t>Rajarshi</a:t>
            </a:r>
            <a:r>
              <a:rPr lang="en-US" dirty="0" smtClean="0"/>
              <a:t> </a:t>
            </a:r>
            <a:r>
              <a:rPr lang="en-US" dirty="0" err="1" smtClean="0"/>
              <a:t>Guha</a:t>
            </a:r>
            <a:endParaRPr lang="ko-KR" altLang="en-US" dirty="0" smtClean="0"/>
          </a:p>
          <a:p>
            <a:r>
              <a:rPr lang="en-US" dirty="0" smtClean="0"/>
              <a:t>School of Informatics, Indiana University</a:t>
            </a:r>
          </a:p>
          <a:p>
            <a:r>
              <a:rPr lang="en-US" u="sng" dirty="0" smtClean="0">
                <a:hlinkClick r:id="rId4"/>
              </a:rPr>
              <a:t>rguha@indiana.edu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Mean query processing time</a:t>
            </a:r>
            <a:br>
              <a:rPr lang="en-US" altLang="ko-KR" sz="3200" dirty="0" smtClean="0"/>
            </a:br>
            <a:r>
              <a:rPr lang="en-US" altLang="ko-KR" sz="3200" dirty="0" smtClean="0"/>
              <a:t>in each cluster (R = 0.5)</a:t>
            </a:r>
            <a:endParaRPr lang="ko-KR" altLang="en-US" sz="32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500034" y="3000372"/>
          <a:ext cx="8143932" cy="385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As the responses occurred in performing a query in a large size of cluster </a:t>
            </a:r>
          </a:p>
          <a:p>
            <a:r>
              <a:rPr lang="en-US" dirty="0" smtClean="0"/>
              <a:t>   increase, the time needed to perform the query in the cluster increases as well.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In other words the total active (hash) index set for the query increases as the distance R</a:t>
            </a:r>
          </a:p>
          <a:p>
            <a:r>
              <a:rPr lang="en-US" dirty="0" smtClean="0"/>
              <a:t>   increase. 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To avoid as much disk access as possible and thus to improve the query processing </a:t>
            </a:r>
          </a:p>
          <a:p>
            <a:r>
              <a:rPr lang="en-US" dirty="0" smtClean="0"/>
              <a:t>  performance, the total index set is needed to fit in main memory. 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152400" y="214313"/>
            <a:ext cx="8791575" cy="547687"/>
          </a:xfrm>
        </p:spPr>
        <p:txBody>
          <a:bodyPr>
            <a:normAutofit fontScale="90000"/>
          </a:bodyPr>
          <a:lstStyle/>
          <a:p>
            <a:r>
              <a:rPr lang="en-US" altLang="ko-KR" sz="4000" dirty="0"/>
              <a:t>Mean query response time</a:t>
            </a:r>
            <a:endParaRPr lang="en-US" altLang="ko-KR" sz="4000" dirty="0">
              <a:latin typeface="Arial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214282" y="1142984"/>
          <a:ext cx="4000528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4643438" y="1000108"/>
          <a:ext cx="428628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7" name="Object 10"/>
          <p:cNvGraphicFramePr>
            <a:graphicFrameLocks noChangeAspect="1"/>
          </p:cNvGraphicFramePr>
          <p:nvPr/>
        </p:nvGraphicFramePr>
        <p:xfrm>
          <a:off x="214282" y="4000504"/>
          <a:ext cx="421484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4572000" y="3929066"/>
          <a:ext cx="4429156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슬라이드 번호 개체 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AF4BB-03E6-4318-91F7-7F751EDF6007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Summary and Future work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r>
              <a:rPr lang="en-US" altLang="ko-KR" sz="1800" dirty="0" smtClean="0"/>
              <a:t>SQMD mechanism, based on publish/subscribe paradigm, transmits a single query that simultaneously operates on multiple databases, hiding the details about data distribution in middleware to provide the transparency of the distributed databases to heterogeneous web service clients.</a:t>
            </a:r>
          </a:p>
          <a:p>
            <a:r>
              <a:rPr lang="en-US" altLang="ko-KR" sz="1800" dirty="0" smtClean="0"/>
              <a:t>The results of experiments with our distributed system indicate the performance in using virtual private servers on a machine (host) is comparable to that in using eight physical machines (hosts).</a:t>
            </a:r>
          </a:p>
          <a:p>
            <a:r>
              <a:rPr lang="en-US" altLang="ko-KR" sz="1800" dirty="0" smtClean="0"/>
              <a:t>In future work, we need to decrease the workload for aggregating the results of a query in web service.</a:t>
            </a:r>
          </a:p>
          <a:p>
            <a:r>
              <a:rPr lang="en-US" altLang="ko-KR" sz="1800" dirty="0" smtClean="0"/>
              <a:t>We will investigate the use of the M-tree index.  </a:t>
            </a:r>
          </a:p>
          <a:p>
            <a:pPr lvl="1"/>
            <a:r>
              <a:rPr lang="en-US" altLang="ko-KR" sz="1400" dirty="0" smtClean="0"/>
              <a:t>M-tree indexes allow one to perform queries using </a:t>
            </a:r>
            <a:r>
              <a:rPr lang="en-US" altLang="ko-KR" sz="1400" dirty="0" err="1" smtClean="0"/>
              <a:t>hyperspherical</a:t>
            </a:r>
            <a:r>
              <a:rPr lang="en-US" altLang="ko-KR" sz="1400" dirty="0" smtClean="0"/>
              <a:t> regions.</a:t>
            </a:r>
          </a:p>
          <a:p>
            <a:pPr lvl="1"/>
            <a:r>
              <a:rPr lang="en-US" altLang="ko-KR" sz="1400" dirty="0" smtClean="0"/>
              <a:t>This would allow us to avoid the extra hits we currently obtain due to the hypercube representation.</a:t>
            </a:r>
          </a:p>
          <a:p>
            <a:r>
              <a:rPr lang="en-US" altLang="ko-KR" sz="1800" dirty="0" smtClean="0"/>
              <a:t>To eliminate the unnecessary query processing with some databases distributed by the data clustering method, we should consider the query optimization that allows a query to localize into some specific databases in future work.  </a:t>
            </a:r>
          </a:p>
          <a:p>
            <a:r>
              <a:rPr lang="en-US" altLang="ko-KR" sz="1800" dirty="0" smtClean="0"/>
              <a:t>In future work we will extend the evaluation for the (optimized) effective use of other resources as well as memory with our distributed database system.</a:t>
            </a:r>
            <a:endParaRPr lang="ko-KR" altLang="en-US" sz="1800" dirty="0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Huge increase in the size of datasets in a variety of fields,  e.g.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cientific observations for </a:t>
            </a:r>
            <a:r>
              <a:rPr lang="en-US" dirty="0" err="1" smtClean="0"/>
              <a:t>e</a:t>
            </a:r>
            <a:r>
              <a:rPr lang="en-US" dirty="0" smtClean="0"/>
              <a:t>-Science</a:t>
            </a:r>
          </a:p>
          <a:p>
            <a:pPr lvl="1"/>
            <a:r>
              <a:rPr lang="en-US" dirty="0" smtClean="0"/>
              <a:t>Sensors</a:t>
            </a:r>
            <a:r>
              <a:rPr lang="en-US" dirty="0" smtClean="0"/>
              <a:t> (video, environmental)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ata fetched from Internet defining users interests</a:t>
            </a:r>
          </a:p>
          <a:p>
            <a:pPr lvl="1"/>
            <a:r>
              <a:rPr lang="en-US" dirty="0" smtClean="0"/>
              <a:t>Need data management and partitioning and processing strategies that are scalable</a:t>
            </a:r>
          </a:p>
          <a:p>
            <a:r>
              <a:rPr lang="en-US" altLang="ko-KR" dirty="0" smtClean="0"/>
              <a:t>We also need to find effective ways to use our overabundance of computing </a:t>
            </a:r>
            <a:r>
              <a:rPr lang="en-US" altLang="ko-KR" dirty="0" smtClean="0"/>
              <a:t>power.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Cloud computing and virtualization</a:t>
            </a:r>
          </a:p>
          <a:p>
            <a:pPr lvl="1"/>
            <a:r>
              <a:rPr lang="en-US" altLang="ko-KR" dirty="0" smtClean="0"/>
              <a:t>The partitioning of database over virtual private servers can be a critical factor for scalability and performance.</a:t>
            </a:r>
          </a:p>
          <a:p>
            <a:pPr lvl="1"/>
            <a:r>
              <a:rPr lang="en-US" altLang="ko-KR" dirty="0" smtClean="0"/>
              <a:t>The purpose of the virtual private servers’ use is to facilitate concurrent access to individual applications (databases) residing on multiple virtual platforms on a single or multiple physical machines with effective resources’ use and management,  as compared to an application (database) on a physical machine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142852"/>
            <a:ext cx="8786874" cy="857256"/>
          </a:xfrm>
        </p:spPr>
        <p:txBody>
          <a:bodyPr>
            <a:normAutofit/>
          </a:bodyPr>
          <a:lstStyle/>
          <a:p>
            <a:pPr>
              <a:buSzPct val="50000"/>
            </a:pPr>
            <a:r>
              <a:rPr lang="en-US" altLang="ko-KR" sz="2400" smtClean="0">
                <a:latin typeface="Arial" charset="0"/>
              </a:rPr>
              <a:t>Distributed database system built on virtual private servers</a:t>
            </a:r>
            <a:endParaRPr lang="en-US" altLang="ko-KR" sz="2400" dirty="0"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 lnSpcReduction="10000"/>
          </a:bodyPr>
          <a:lstStyle/>
          <a:p>
            <a:r>
              <a:rPr lang="en-US" sz="1800" smtClean="0"/>
              <a:t>Database system is composed of three tiers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smtClean="0"/>
              <a:t>web service (WS) client (front-end)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smtClean="0"/>
              <a:t>web service and message service system (middleware)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smtClean="0"/>
              <a:t>agents and a collection of databases (back-end)</a:t>
            </a:r>
          </a:p>
          <a:p>
            <a:r>
              <a:rPr lang="en-US" altLang="ko-KR" sz="1800" smtClean="0"/>
              <a:t>Distributed database system allows WS clients to access data from databases distributed over virtual private servers.</a:t>
            </a:r>
          </a:p>
          <a:p>
            <a:r>
              <a:rPr lang="en-US" sz="1800" smtClean="0"/>
              <a:t>Databases are distributed over multiple virtual private servers by fragmenting data using two different methods: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smtClean="0"/>
              <a:t>data clustering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smtClean="0"/>
              <a:t>horizontal (or equal) partitioning</a:t>
            </a:r>
            <a:endParaRPr lang="en-US" altLang="ko-KR" sz="1800" smtClean="0"/>
          </a:p>
          <a:p>
            <a:r>
              <a:rPr lang="en-US" altLang="ko-KR" sz="1800" smtClean="0"/>
              <a:t>The distributed database system is a network of two or more PostgreSQL databases that reside on one or more virtual private servers.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ko-KR" sz="1800" smtClean="0"/>
              <a:t>Lab uses 8 virtual private servers over one physical machine with OpenVZ virtualization technology</a:t>
            </a:r>
          </a:p>
          <a:p>
            <a:r>
              <a:rPr lang="en-US" altLang="ko-KR" sz="1800" smtClean="0"/>
              <a:t>WS client can simultaneously access (or query) the data in several databases in a single distributed environment.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ko-KR" sz="1800" smtClean="0"/>
              <a:t>SQMD (Single Query Multiple Database) mechanism which transmits a single query that synchronously operates on multiple databases, using publish/subscribe paradigm. </a:t>
            </a:r>
            <a:endParaRPr lang="en-US" altLang="ko-KR" sz="1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10DF-04A9-4EAC-94CF-8E0009AEA985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제목 94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571480"/>
          </a:xfrm>
        </p:spPr>
        <p:txBody>
          <a:bodyPr>
            <a:noAutofit/>
          </a:bodyPr>
          <a:lstStyle/>
          <a:p>
            <a:r>
              <a:rPr lang="en-US" altLang="ko-KR" sz="2900" dirty="0" smtClean="0"/>
              <a:t>Scalable distributed database system architecture</a:t>
            </a:r>
            <a:endParaRPr lang="ko-KR" altLang="en-US" sz="2900" dirty="0"/>
          </a:p>
        </p:txBody>
      </p:sp>
      <p:grpSp>
        <p:nvGrpSpPr>
          <p:cNvPr id="109" name="그룹 108"/>
          <p:cNvGrpSpPr/>
          <p:nvPr/>
        </p:nvGrpSpPr>
        <p:grpSpPr>
          <a:xfrm>
            <a:off x="142844" y="642918"/>
            <a:ext cx="8782096" cy="6215082"/>
            <a:chOff x="142844" y="585766"/>
            <a:chExt cx="8782096" cy="6110358"/>
          </a:xfrm>
        </p:grpSpPr>
        <p:sp>
          <p:nvSpPr>
            <p:cNvPr id="3148" name="Text Box 76"/>
            <p:cNvSpPr txBox="1">
              <a:spLocks noChangeArrowheads="1"/>
            </p:cNvSpPr>
            <p:nvPr/>
          </p:nvSpPr>
          <p:spPr bwMode="auto">
            <a:xfrm>
              <a:off x="4953000" y="1438236"/>
              <a:ext cx="1981200" cy="3667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en-US" altLang="ko-KR" dirty="0"/>
                <a:t>Query/Response</a:t>
              </a:r>
            </a:p>
          </p:txBody>
        </p:sp>
        <p:sp>
          <p:nvSpPr>
            <p:cNvPr id="3186" name="Line 114"/>
            <p:cNvSpPr>
              <a:spLocks noChangeShapeType="1"/>
            </p:cNvSpPr>
            <p:nvPr/>
          </p:nvSpPr>
          <p:spPr bwMode="auto">
            <a:xfrm flipV="1">
              <a:off x="4562444" y="1347766"/>
              <a:ext cx="0" cy="5334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ko-KR" altLang="en-US"/>
            </a:p>
          </p:txBody>
        </p:sp>
        <p:sp>
          <p:nvSpPr>
            <p:cNvPr id="3078" name="Cloud"/>
            <p:cNvSpPr>
              <a:spLocks noChangeAspect="1" noEditPoints="1" noChangeArrowheads="1"/>
            </p:cNvSpPr>
            <p:nvPr/>
          </p:nvSpPr>
          <p:spPr bwMode="auto">
            <a:xfrm>
              <a:off x="3114644" y="3328966"/>
              <a:ext cx="2895600" cy="83820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altLang="ko-KR" sz="1600" dirty="0"/>
                <a:t>Message / Service</a:t>
              </a:r>
            </a:p>
            <a:p>
              <a:pPr algn="ctr"/>
              <a:r>
                <a:rPr lang="en-US" altLang="ko-KR" sz="1600" dirty="0"/>
                <a:t>System (Broker)</a:t>
              </a:r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3571844" y="1881166"/>
              <a:ext cx="1981200" cy="1066800"/>
              <a:chOff x="2256" y="1104"/>
              <a:chExt cx="1248" cy="672"/>
            </a:xfrm>
          </p:grpSpPr>
          <p:sp>
            <p:nvSpPr>
              <p:cNvPr id="3099" name="Oval 27"/>
              <p:cNvSpPr>
                <a:spLocks noChangeArrowheads="1"/>
              </p:cNvSpPr>
              <p:nvPr/>
            </p:nvSpPr>
            <p:spPr bwMode="auto">
              <a:xfrm>
                <a:off x="2256" y="1104"/>
                <a:ext cx="1248" cy="67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altLang="ko-KR" dirty="0"/>
                  <a:t>Web Service</a:t>
                </a:r>
              </a:p>
              <a:p>
                <a:pPr algn="ctr"/>
                <a:r>
                  <a:rPr lang="en-US" altLang="ko-KR" dirty="0"/>
                  <a:t>Message Service</a:t>
                </a:r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2256" y="1440"/>
                <a:ext cx="1248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3101" name="Rectangle 29"/>
            <p:cNvSpPr>
              <a:spLocks noChangeArrowheads="1"/>
            </p:cNvSpPr>
            <p:nvPr/>
          </p:nvSpPr>
          <p:spPr bwMode="auto">
            <a:xfrm>
              <a:off x="2962244" y="585766"/>
              <a:ext cx="3200400" cy="762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ko-KR" dirty="0"/>
                <a:t>WS Client</a:t>
              </a:r>
            </a:p>
            <a:p>
              <a:pPr algn="ctr"/>
              <a:r>
                <a:rPr lang="en-US" altLang="ko-KR" dirty="0"/>
                <a:t>(Front-end User Interface)</a:t>
              </a:r>
            </a:p>
          </p:txBody>
        </p:sp>
        <p:sp>
          <p:nvSpPr>
            <p:cNvPr id="3104" name="Text Box 32"/>
            <p:cNvSpPr txBox="1">
              <a:spLocks noChangeArrowheads="1"/>
            </p:cNvSpPr>
            <p:nvPr/>
          </p:nvSpPr>
          <p:spPr bwMode="auto">
            <a:xfrm>
              <a:off x="5019644" y="2795566"/>
              <a:ext cx="1404938" cy="3667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altLang="ko-KR"/>
                <a:t>Web Server</a:t>
              </a:r>
            </a:p>
          </p:txBody>
        </p:sp>
        <p:sp>
          <p:nvSpPr>
            <p:cNvPr id="3142" name="Line 70"/>
            <p:cNvSpPr>
              <a:spLocks noChangeShapeType="1"/>
            </p:cNvSpPr>
            <p:nvPr/>
          </p:nvSpPr>
          <p:spPr bwMode="auto">
            <a:xfrm>
              <a:off x="4562444" y="2947966"/>
              <a:ext cx="0" cy="4572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ko-KR" altLang="en-US"/>
            </a:p>
          </p:txBody>
        </p:sp>
        <p:sp>
          <p:nvSpPr>
            <p:cNvPr id="3143" name="Line 71"/>
            <p:cNvSpPr>
              <a:spLocks noChangeShapeType="1"/>
            </p:cNvSpPr>
            <p:nvPr/>
          </p:nvSpPr>
          <p:spPr bwMode="auto">
            <a:xfrm>
              <a:off x="4562444" y="4167166"/>
              <a:ext cx="0" cy="5334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ko-KR" altLang="en-US"/>
            </a:p>
          </p:txBody>
        </p:sp>
        <p:sp>
          <p:nvSpPr>
            <p:cNvPr id="3144" name="Line 72"/>
            <p:cNvSpPr>
              <a:spLocks noChangeShapeType="1"/>
            </p:cNvSpPr>
            <p:nvPr/>
          </p:nvSpPr>
          <p:spPr bwMode="auto">
            <a:xfrm flipH="1">
              <a:off x="1285844" y="4014766"/>
              <a:ext cx="2209800" cy="6858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ko-KR" altLang="en-US"/>
            </a:p>
          </p:txBody>
        </p:sp>
        <p:sp>
          <p:nvSpPr>
            <p:cNvPr id="3145" name="Line 73"/>
            <p:cNvSpPr>
              <a:spLocks noChangeShapeType="1"/>
            </p:cNvSpPr>
            <p:nvPr/>
          </p:nvSpPr>
          <p:spPr bwMode="auto">
            <a:xfrm>
              <a:off x="5629244" y="3938566"/>
              <a:ext cx="2209800" cy="7620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ko-KR" altLang="en-US"/>
            </a:p>
          </p:txBody>
        </p:sp>
        <p:sp>
          <p:nvSpPr>
            <p:cNvPr id="3149" name="Text Box 77"/>
            <p:cNvSpPr txBox="1">
              <a:spLocks noChangeArrowheads="1"/>
            </p:cNvSpPr>
            <p:nvPr/>
          </p:nvSpPr>
          <p:spPr bwMode="auto">
            <a:xfrm>
              <a:off x="828644" y="3862366"/>
              <a:ext cx="2009775" cy="3667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altLang="ko-KR" dirty="0"/>
                <a:t>Query/Response</a:t>
              </a:r>
            </a:p>
          </p:txBody>
        </p:sp>
        <p:sp>
          <p:nvSpPr>
            <p:cNvPr id="3150" name="Text Box 78"/>
            <p:cNvSpPr txBox="1">
              <a:spLocks noChangeArrowheads="1"/>
            </p:cNvSpPr>
            <p:nvPr/>
          </p:nvSpPr>
          <p:spPr bwMode="auto">
            <a:xfrm>
              <a:off x="6162644" y="3786166"/>
              <a:ext cx="1981200" cy="3667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altLang="ko-KR"/>
                <a:t>Query/Response</a:t>
              </a:r>
            </a:p>
          </p:txBody>
        </p:sp>
        <p:sp>
          <p:nvSpPr>
            <p:cNvPr id="3151" name="Text Box 79"/>
            <p:cNvSpPr txBox="1">
              <a:spLocks noChangeArrowheads="1"/>
            </p:cNvSpPr>
            <p:nvPr/>
          </p:nvSpPr>
          <p:spPr bwMode="auto">
            <a:xfrm>
              <a:off x="2209800" y="2938434"/>
              <a:ext cx="1914524" cy="3667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altLang="ko-KR" dirty="0"/>
                <a:t>Query/Response</a:t>
              </a:r>
            </a:p>
          </p:txBody>
        </p:sp>
        <p:sp>
          <p:nvSpPr>
            <p:cNvPr id="3152" name="Text Box 80"/>
            <p:cNvSpPr txBox="1">
              <a:spLocks noChangeArrowheads="1"/>
            </p:cNvSpPr>
            <p:nvPr/>
          </p:nvSpPr>
          <p:spPr bwMode="auto">
            <a:xfrm>
              <a:off x="4562444" y="4243366"/>
              <a:ext cx="1981200" cy="3667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en-US" altLang="ko-KR"/>
                <a:t>Query/Response</a:t>
              </a:r>
            </a:p>
          </p:txBody>
        </p:sp>
        <p:grpSp>
          <p:nvGrpSpPr>
            <p:cNvPr id="96" name="그룹 95"/>
            <p:cNvGrpSpPr/>
            <p:nvPr/>
          </p:nvGrpSpPr>
          <p:grpSpPr>
            <a:xfrm>
              <a:off x="142844" y="4700566"/>
              <a:ext cx="2209800" cy="1981240"/>
              <a:chOff x="142844" y="4700566"/>
              <a:chExt cx="2209800" cy="1981240"/>
            </a:xfrm>
          </p:grpSpPr>
          <p:sp>
            <p:nvSpPr>
              <p:cNvPr id="3079" name="AutoShape 7"/>
              <p:cNvSpPr>
                <a:spLocks noChangeArrowheads="1"/>
              </p:cNvSpPr>
              <p:nvPr/>
            </p:nvSpPr>
            <p:spPr bwMode="auto">
              <a:xfrm>
                <a:off x="785786" y="5786454"/>
                <a:ext cx="1000132" cy="381000"/>
              </a:xfrm>
              <a:prstGeom prst="flowChartMagneticDisk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214282" y="6143644"/>
                <a:ext cx="2133600" cy="53816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altLang="ko-KR"/>
                  <a:t>DB Host Server</a:t>
                </a:r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142844" y="4700566"/>
                <a:ext cx="2209800" cy="762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altLang="ko-KR" dirty="0"/>
                  <a:t>DB Agent</a:t>
                </a:r>
              </a:p>
              <a:p>
                <a:pPr algn="ctr"/>
                <a:r>
                  <a:rPr lang="en-US" altLang="ko-KR" sz="1600" dirty="0"/>
                  <a:t>(JDBC to </a:t>
                </a:r>
                <a:r>
                  <a:rPr lang="en-US" altLang="ko-KR" sz="1600" dirty="0" err="1"/>
                  <a:t>PostgreSQL</a:t>
                </a:r>
                <a:r>
                  <a:rPr lang="en-US" altLang="ko-KR" sz="1600" dirty="0"/>
                  <a:t>)</a:t>
                </a:r>
              </a:p>
            </p:txBody>
          </p:sp>
          <p:sp>
            <p:nvSpPr>
              <p:cNvPr id="3090" name="Text Box 18"/>
              <p:cNvSpPr txBox="1">
                <a:spLocks noChangeArrowheads="1"/>
              </p:cNvSpPr>
              <p:nvPr/>
            </p:nvSpPr>
            <p:spPr bwMode="auto">
              <a:xfrm>
                <a:off x="1057244" y="5691166"/>
                <a:ext cx="184150" cy="36671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endParaRPr lang="ko-KR" altLang="ko-KR"/>
              </a:p>
            </p:txBody>
          </p:sp>
          <p:sp>
            <p:nvSpPr>
              <p:cNvPr id="78" name="Line 70"/>
              <p:cNvSpPr>
                <a:spLocks noChangeShapeType="1"/>
              </p:cNvSpPr>
              <p:nvPr/>
            </p:nvSpPr>
            <p:spPr bwMode="auto">
              <a:xfrm>
                <a:off x="1276296" y="5438764"/>
                <a:ext cx="0" cy="324000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93" name="TextBox 92"/>
            <p:cNvSpPr txBox="1"/>
            <p:nvPr/>
          </p:nvSpPr>
          <p:spPr>
            <a:xfrm>
              <a:off x="381000" y="1601834"/>
              <a:ext cx="2070439" cy="92333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Topics:</a:t>
              </a:r>
            </a:p>
            <a:p>
              <a:r>
                <a:rPr lang="en-US" altLang="ko-KR" dirty="0" smtClean="0"/>
                <a:t>1. Query/Response</a:t>
              </a:r>
            </a:p>
            <a:p>
              <a:r>
                <a:rPr lang="en-US" altLang="ko-KR" dirty="0" smtClean="0"/>
                <a:t>2. Heart-beat</a:t>
              </a:r>
              <a:endParaRPr lang="ko-KR" altLang="en-US" dirty="0"/>
            </a:p>
          </p:txBody>
        </p:sp>
        <p:grpSp>
          <p:nvGrpSpPr>
            <p:cNvPr id="97" name="그룹 96"/>
            <p:cNvGrpSpPr/>
            <p:nvPr/>
          </p:nvGrpSpPr>
          <p:grpSpPr>
            <a:xfrm>
              <a:off x="3500430" y="4714884"/>
              <a:ext cx="2209800" cy="1981240"/>
              <a:chOff x="142844" y="4700566"/>
              <a:chExt cx="2209800" cy="1981240"/>
            </a:xfrm>
          </p:grpSpPr>
          <p:sp>
            <p:nvSpPr>
              <p:cNvPr id="98" name="AutoShape 7"/>
              <p:cNvSpPr>
                <a:spLocks noChangeArrowheads="1"/>
              </p:cNvSpPr>
              <p:nvPr/>
            </p:nvSpPr>
            <p:spPr bwMode="auto">
              <a:xfrm>
                <a:off x="785786" y="5786454"/>
                <a:ext cx="1000132" cy="381000"/>
              </a:xfrm>
              <a:prstGeom prst="flowChartMagneticDisk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13"/>
              <p:cNvSpPr>
                <a:spLocks noChangeArrowheads="1"/>
              </p:cNvSpPr>
              <p:nvPr/>
            </p:nvSpPr>
            <p:spPr bwMode="auto">
              <a:xfrm>
                <a:off x="214282" y="6143644"/>
                <a:ext cx="2133600" cy="53816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altLang="ko-KR"/>
                  <a:t>DB Host Server</a:t>
                </a:r>
              </a:p>
            </p:txBody>
          </p:sp>
          <p:sp>
            <p:nvSpPr>
              <p:cNvPr id="100" name="Rectangle 14"/>
              <p:cNvSpPr>
                <a:spLocks noChangeArrowheads="1"/>
              </p:cNvSpPr>
              <p:nvPr/>
            </p:nvSpPr>
            <p:spPr bwMode="auto">
              <a:xfrm>
                <a:off x="142844" y="4700566"/>
                <a:ext cx="2209800" cy="762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altLang="ko-KR" dirty="0"/>
                  <a:t>DB Agent</a:t>
                </a:r>
              </a:p>
              <a:p>
                <a:pPr algn="ctr"/>
                <a:r>
                  <a:rPr lang="en-US" altLang="ko-KR" sz="1600" dirty="0"/>
                  <a:t>(JDBC to </a:t>
                </a:r>
                <a:r>
                  <a:rPr lang="en-US" altLang="ko-KR" sz="1600" dirty="0" err="1"/>
                  <a:t>PostgreSQL</a:t>
                </a:r>
                <a:r>
                  <a:rPr lang="en-US" altLang="ko-KR" sz="1600" dirty="0"/>
                  <a:t>)</a:t>
                </a:r>
              </a:p>
            </p:txBody>
          </p:sp>
          <p:sp>
            <p:nvSpPr>
              <p:cNvPr id="101" name="Text Box 18"/>
              <p:cNvSpPr txBox="1">
                <a:spLocks noChangeArrowheads="1"/>
              </p:cNvSpPr>
              <p:nvPr/>
            </p:nvSpPr>
            <p:spPr bwMode="auto">
              <a:xfrm>
                <a:off x="1057244" y="5691166"/>
                <a:ext cx="184150" cy="36671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endParaRPr lang="ko-KR" altLang="ko-KR"/>
              </a:p>
            </p:txBody>
          </p:sp>
          <p:sp>
            <p:nvSpPr>
              <p:cNvPr id="102" name="Line 70"/>
              <p:cNvSpPr>
                <a:spLocks noChangeShapeType="1"/>
              </p:cNvSpPr>
              <p:nvPr/>
            </p:nvSpPr>
            <p:spPr bwMode="auto">
              <a:xfrm>
                <a:off x="1276296" y="5438764"/>
                <a:ext cx="0" cy="324000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03" name="그룹 102"/>
            <p:cNvGrpSpPr/>
            <p:nvPr/>
          </p:nvGrpSpPr>
          <p:grpSpPr>
            <a:xfrm>
              <a:off x="6715140" y="4714884"/>
              <a:ext cx="2209800" cy="1981240"/>
              <a:chOff x="142844" y="4700566"/>
              <a:chExt cx="2209800" cy="1981240"/>
            </a:xfrm>
          </p:grpSpPr>
          <p:sp>
            <p:nvSpPr>
              <p:cNvPr id="104" name="AutoShape 7"/>
              <p:cNvSpPr>
                <a:spLocks noChangeArrowheads="1"/>
              </p:cNvSpPr>
              <p:nvPr/>
            </p:nvSpPr>
            <p:spPr bwMode="auto">
              <a:xfrm>
                <a:off x="785786" y="5786454"/>
                <a:ext cx="1000132" cy="381000"/>
              </a:xfrm>
              <a:prstGeom prst="flowChartMagneticDisk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3"/>
              <p:cNvSpPr>
                <a:spLocks noChangeArrowheads="1"/>
              </p:cNvSpPr>
              <p:nvPr/>
            </p:nvSpPr>
            <p:spPr bwMode="auto">
              <a:xfrm>
                <a:off x="214282" y="6143644"/>
                <a:ext cx="2133600" cy="53816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altLang="ko-KR"/>
                  <a:t>DB Host Server</a:t>
                </a:r>
              </a:p>
            </p:txBody>
          </p:sp>
          <p:sp>
            <p:nvSpPr>
              <p:cNvPr id="106" name="Rectangle 14"/>
              <p:cNvSpPr>
                <a:spLocks noChangeArrowheads="1"/>
              </p:cNvSpPr>
              <p:nvPr/>
            </p:nvSpPr>
            <p:spPr bwMode="auto">
              <a:xfrm>
                <a:off x="142844" y="4700566"/>
                <a:ext cx="2209800" cy="762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altLang="ko-KR" dirty="0"/>
                  <a:t>DB Agent</a:t>
                </a:r>
              </a:p>
              <a:p>
                <a:pPr algn="ctr"/>
                <a:r>
                  <a:rPr lang="en-US" altLang="ko-KR" sz="1600" dirty="0"/>
                  <a:t>(JDBC to </a:t>
                </a:r>
                <a:r>
                  <a:rPr lang="en-US" altLang="ko-KR" sz="1600" dirty="0" err="1"/>
                  <a:t>PostgreSQL</a:t>
                </a:r>
                <a:r>
                  <a:rPr lang="en-US" altLang="ko-KR" sz="1600" dirty="0"/>
                  <a:t>)</a:t>
                </a:r>
              </a:p>
            </p:txBody>
          </p:sp>
          <p:sp>
            <p:nvSpPr>
              <p:cNvPr id="107" name="Text Box 18"/>
              <p:cNvSpPr txBox="1">
                <a:spLocks noChangeArrowheads="1"/>
              </p:cNvSpPr>
              <p:nvPr/>
            </p:nvSpPr>
            <p:spPr bwMode="auto">
              <a:xfrm>
                <a:off x="1057244" y="5691166"/>
                <a:ext cx="184150" cy="36671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endParaRPr lang="ko-KR" altLang="ko-KR"/>
              </a:p>
            </p:txBody>
          </p:sp>
          <p:sp>
            <p:nvSpPr>
              <p:cNvPr id="108" name="Line 70"/>
              <p:cNvSpPr>
                <a:spLocks noChangeShapeType="1"/>
              </p:cNvSpPr>
              <p:nvPr/>
            </p:nvSpPr>
            <p:spPr bwMode="auto">
              <a:xfrm>
                <a:off x="1276296" y="5438764"/>
                <a:ext cx="0" cy="324000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ko-KR" altLang="en-US"/>
              </a:p>
            </p:txBody>
          </p:sp>
        </p:grpSp>
      </p:grpSp>
      <p:sp>
        <p:nvSpPr>
          <p:cNvPr id="39" name="슬라이드 번호 개체 틀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Example query and Total number of hits for varying R (distance cutoff)</a:t>
            </a:r>
            <a:endParaRPr lang="ko-KR" altLang="en-US" sz="3600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3857652"/>
          </a:xfrm>
        </p:spPr>
        <p:txBody>
          <a:bodyPr>
            <a:normAutofit fontScale="32500" lnSpcReduction="20000"/>
          </a:bodyPr>
          <a:lstStyle/>
          <a:p>
            <a:r>
              <a:rPr lang="en-US" sz="5500" dirty="0" smtClean="0"/>
              <a:t>SELECT cid, structure FROM pubchem_3d </a:t>
            </a:r>
          </a:p>
          <a:p>
            <a:pPr>
              <a:buNone/>
            </a:pPr>
            <a:r>
              <a:rPr lang="en-US" sz="5500" dirty="0" smtClean="0"/>
              <a:t>	WHERE  </a:t>
            </a:r>
            <a:r>
              <a:rPr lang="en-US" sz="5500" dirty="0" err="1" smtClean="0"/>
              <a:t>cube_enlarge</a:t>
            </a:r>
            <a:r>
              <a:rPr lang="en-US" sz="5500" dirty="0" smtClean="0"/>
              <a:t> ( COORDS, R, 12 ) @&gt; </a:t>
            </a:r>
            <a:r>
              <a:rPr lang="en-US" sz="5500" dirty="0" err="1" smtClean="0"/>
              <a:t>momsim</a:t>
            </a:r>
            <a:endParaRPr lang="en-US" sz="5500" dirty="0" smtClean="0"/>
          </a:p>
          <a:p>
            <a:pPr lvl="2">
              <a:buFont typeface="Wingdings" pitchFamily="2" charset="2"/>
              <a:buChar char="ü"/>
            </a:pPr>
            <a:r>
              <a:rPr lang="en-US" sz="4900" dirty="0" smtClean="0"/>
              <a:t>cid – </a:t>
            </a:r>
            <a:r>
              <a:rPr lang="en-US" sz="4900" dirty="0" err="1" smtClean="0"/>
              <a:t>compoundID</a:t>
            </a:r>
            <a:endParaRPr lang="en-US" sz="4900" dirty="0" smtClean="0"/>
          </a:p>
          <a:p>
            <a:pPr lvl="2">
              <a:buFont typeface="Wingdings" pitchFamily="2" charset="2"/>
              <a:buChar char="ü"/>
            </a:pPr>
            <a:r>
              <a:rPr lang="en-US" sz="4900" dirty="0" smtClean="0"/>
              <a:t>Pubchem_3d – 3D structure for public repository of chemical information </a:t>
            </a:r>
          </a:p>
          <a:p>
            <a:pPr lvl="1">
              <a:buNone/>
            </a:pPr>
            <a:r>
              <a:rPr lang="en-US" sz="4900" dirty="0" smtClean="0"/>
              <a:t>			              including connection tables, properties and biological assay results</a:t>
            </a:r>
          </a:p>
          <a:p>
            <a:pPr lvl="2">
              <a:buFont typeface="Wingdings" pitchFamily="2" charset="2"/>
              <a:buChar char="ü"/>
            </a:pPr>
            <a:r>
              <a:rPr lang="en-US" sz="4900" dirty="0" smtClean="0"/>
              <a:t>COORDS -   12-D shape descriptor of query molecule </a:t>
            </a:r>
          </a:p>
          <a:p>
            <a:pPr lvl="2">
              <a:buFont typeface="Wingdings" pitchFamily="2" charset="2"/>
              <a:buChar char="ü"/>
            </a:pPr>
            <a:r>
              <a:rPr lang="en-US" sz="4900" dirty="0" smtClean="0">
                <a:solidFill>
                  <a:srgbClr val="002060"/>
                </a:solidFill>
              </a:rPr>
              <a:t>R</a:t>
            </a:r>
            <a:r>
              <a:rPr lang="en-US" sz="4900" dirty="0" smtClean="0"/>
              <a:t> – user specified distance cutoff to retrieve those points from the database </a:t>
            </a:r>
          </a:p>
          <a:p>
            <a:pPr lvl="1">
              <a:buNone/>
            </a:pPr>
            <a:r>
              <a:rPr lang="en-US" sz="4900" dirty="0" smtClean="0"/>
              <a:t>		            whose distance to the query point</a:t>
            </a:r>
          </a:p>
          <a:p>
            <a:pPr lvl="2">
              <a:buFont typeface="Wingdings" pitchFamily="2" charset="2"/>
              <a:buChar char="ü"/>
            </a:pPr>
            <a:r>
              <a:rPr lang="en-US" sz="4900" dirty="0" err="1" smtClean="0"/>
              <a:t>cube_enlarge</a:t>
            </a:r>
            <a:r>
              <a:rPr lang="en-US" sz="4900" dirty="0" smtClean="0"/>
              <a:t> - </a:t>
            </a:r>
            <a:r>
              <a:rPr lang="en-US" sz="4900" dirty="0" err="1" smtClean="0"/>
              <a:t>PostgreSQL</a:t>
            </a:r>
            <a:r>
              <a:rPr lang="en-US" sz="4900" dirty="0" smtClean="0"/>
              <a:t> function that generates the bounding hypercube from the </a:t>
            </a:r>
          </a:p>
          <a:p>
            <a:pPr lvl="2">
              <a:buNone/>
            </a:pPr>
            <a:r>
              <a:rPr lang="en-US" sz="4900" dirty="0" smtClean="0"/>
              <a:t>		              query point </a:t>
            </a:r>
          </a:p>
          <a:p>
            <a:pPr lvl="2">
              <a:buFont typeface="Wingdings" pitchFamily="2" charset="2"/>
              <a:buChar char="ü"/>
            </a:pPr>
            <a:r>
              <a:rPr lang="en-US" sz="4900" dirty="0" err="1" smtClean="0"/>
              <a:t>momsim</a:t>
            </a:r>
            <a:r>
              <a:rPr lang="en-US" sz="4900" dirty="0" smtClean="0"/>
              <a:t> -  12-D CUBE field</a:t>
            </a:r>
          </a:p>
          <a:p>
            <a:pPr lvl="1">
              <a:buFont typeface="Wingdings" pitchFamily="2" charset="2"/>
              <a:buChar char="ü"/>
            </a:pPr>
            <a:r>
              <a:rPr lang="en-US" sz="5500" dirty="0" smtClean="0"/>
              <a:t>The example query means to find all rows of the database for which the 12-D      shape descriptor lies in the </a:t>
            </a:r>
            <a:r>
              <a:rPr lang="en-US" sz="5500" dirty="0" err="1" smtClean="0"/>
              <a:t>hypercubical</a:t>
            </a:r>
            <a:r>
              <a:rPr lang="en-US" sz="5500" dirty="0" smtClean="0"/>
              <a:t> region defined by </a:t>
            </a:r>
            <a:r>
              <a:rPr lang="en-US" sz="5500" dirty="0" err="1" smtClean="0"/>
              <a:t>cube_enlarge</a:t>
            </a:r>
            <a:endParaRPr lang="en-US" sz="5500" dirty="0" smtClean="0"/>
          </a:p>
          <a:p>
            <a:pPr lvl="1">
              <a:buNone/>
            </a:pPr>
            <a:endParaRPr lang="en-US" sz="5800" dirty="0" smtClean="0"/>
          </a:p>
          <a:p>
            <a:r>
              <a:rPr lang="en-US" sz="5500" dirty="0" smtClean="0"/>
              <a:t>Total number of hits for varying R, using the above query</a:t>
            </a:r>
          </a:p>
          <a:p>
            <a:pPr>
              <a:buNone/>
            </a:pPr>
            <a:endParaRPr 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5</a:t>
            </a:fld>
            <a:endParaRPr lang="ko-KR" alt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14282" y="5357826"/>
          <a:ext cx="8786875" cy="1263020"/>
        </p:xfrm>
        <a:graphic>
          <a:graphicData uri="http://schemas.openxmlformats.org/drawingml/2006/table">
            <a:tbl>
              <a:tblPr/>
              <a:tblGrid>
                <a:gridCol w="1747180"/>
                <a:gridCol w="1407939"/>
                <a:gridCol w="1407939"/>
                <a:gridCol w="1407939"/>
                <a:gridCol w="1407939"/>
                <a:gridCol w="1407939"/>
              </a:tblGrid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 dirty="0">
                          <a:latin typeface="Times New Roman"/>
                          <a:ea typeface="SimSun"/>
                          <a:cs typeface="Times New Roman"/>
                        </a:rPr>
                        <a:t>R</a:t>
                      </a:r>
                      <a:endParaRPr lang="ko-KR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>
                          <a:latin typeface="Times New Roman"/>
                          <a:ea typeface="SimSun"/>
                          <a:cs typeface="Times New Roman"/>
                        </a:rPr>
                        <a:t>0.3</a:t>
                      </a:r>
                      <a:endParaRPr lang="ko-KR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>
                          <a:latin typeface="Times New Roman"/>
                          <a:ea typeface="SimSun"/>
                          <a:cs typeface="Times New Roman"/>
                        </a:rPr>
                        <a:t>0.4</a:t>
                      </a:r>
                      <a:endParaRPr lang="ko-KR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 dirty="0">
                          <a:latin typeface="Times New Roman"/>
                          <a:ea typeface="SimSun"/>
                          <a:cs typeface="Times New Roman"/>
                        </a:rPr>
                        <a:t>0.5</a:t>
                      </a:r>
                      <a:endParaRPr lang="ko-KR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>
                          <a:latin typeface="Times New Roman"/>
                          <a:ea typeface="SimSun"/>
                          <a:cs typeface="Times New Roman"/>
                        </a:rPr>
                        <a:t>0.6</a:t>
                      </a:r>
                      <a:endParaRPr lang="ko-KR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>
                          <a:latin typeface="Times New Roman"/>
                          <a:ea typeface="SimSun"/>
                          <a:cs typeface="Times New Roman"/>
                        </a:rPr>
                        <a:t>0.7</a:t>
                      </a:r>
                      <a:endParaRPr lang="ko-KR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800" b="1" kern="100" dirty="0" smtClean="0">
                          <a:latin typeface="Times New Roman"/>
                          <a:ea typeface="SimSun"/>
                          <a:cs typeface="Times New Roman"/>
                        </a:rPr>
                        <a:t>Total number of response data</a:t>
                      </a:r>
                      <a:endParaRPr lang="ko-KR" sz="1800" b="1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Times New Roman"/>
                          <a:ea typeface="SimSun"/>
                          <a:cs typeface="Times New Roman"/>
                        </a:rPr>
                        <a:t>495</a:t>
                      </a:r>
                      <a:endParaRPr lang="ko-KR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Times New Roman"/>
                          <a:ea typeface="SimSun"/>
                          <a:cs typeface="Times New Roman"/>
                        </a:rPr>
                        <a:t>6,870</a:t>
                      </a:r>
                      <a:endParaRPr lang="ko-KR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Times New Roman"/>
                          <a:ea typeface="SimSun"/>
                          <a:cs typeface="Times New Roman"/>
                        </a:rPr>
                        <a:t>37,049</a:t>
                      </a:r>
                      <a:endParaRPr lang="ko-KR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kern="100">
                          <a:latin typeface="Times New Roman"/>
                          <a:ea typeface="SimSun"/>
                          <a:cs typeface="Times New Roman"/>
                        </a:rPr>
                        <a:t>113,123</a:t>
                      </a:r>
                      <a:endParaRPr lang="ko-KR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kern="100">
                          <a:latin typeface="Times New Roman"/>
                          <a:ea typeface="SimSun"/>
                          <a:cs typeface="Times New Roman"/>
                        </a:rPr>
                        <a:t>247,171</a:t>
                      </a:r>
                      <a:endParaRPr lang="ko-KR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kern="100" dirty="0">
                          <a:latin typeface="Times New Roman"/>
                          <a:ea typeface="SimSun"/>
                          <a:cs typeface="Times New Roman"/>
                        </a:rPr>
                        <a:t>Size in bytes</a:t>
                      </a:r>
                      <a:endParaRPr lang="ko-KR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kern="100">
                          <a:latin typeface="Times New Roman"/>
                          <a:ea typeface="SimSun"/>
                          <a:cs typeface="Times New Roman"/>
                        </a:rPr>
                        <a:t>80,837</a:t>
                      </a:r>
                      <a:endParaRPr lang="ko-KR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Times New Roman"/>
                          <a:ea typeface="SimSun"/>
                          <a:cs typeface="Times New Roman"/>
                        </a:rPr>
                        <a:t>1,121,181</a:t>
                      </a:r>
                      <a:endParaRPr lang="ko-KR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Times New Roman"/>
                          <a:ea typeface="SimSun"/>
                          <a:cs typeface="Times New Roman"/>
                        </a:rPr>
                        <a:t>6,043,337</a:t>
                      </a:r>
                      <a:endParaRPr lang="ko-KR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Times New Roman"/>
                          <a:ea typeface="SimSun"/>
                          <a:cs typeface="Times New Roman"/>
                        </a:rPr>
                        <a:t>18,447,438</a:t>
                      </a:r>
                      <a:endParaRPr lang="ko-KR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kern="100" dirty="0">
                          <a:latin typeface="Times New Roman"/>
                          <a:ea typeface="SimSun"/>
                          <a:cs typeface="Times New Roman"/>
                        </a:rPr>
                        <a:t>40,302,297</a:t>
                      </a:r>
                      <a:endParaRPr lang="ko-KR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85688" y="0"/>
            <a:ext cx="8858312" cy="785818"/>
          </a:xfrm>
        </p:spPr>
        <p:txBody>
          <a:bodyPr>
            <a:noAutofit/>
          </a:bodyPr>
          <a:lstStyle/>
          <a:p>
            <a:r>
              <a:rPr lang="en-US" sz="2400" dirty="0"/>
              <a:t>Total </a:t>
            </a:r>
            <a:r>
              <a:rPr lang="en-US" sz="2400" dirty="0" smtClean="0"/>
              <a:t> latency</a:t>
            </a:r>
            <a:r>
              <a:rPr lang="en-US" sz="2000" dirty="0" smtClean="0"/>
              <a:t>  = Transit  cost </a:t>
            </a:r>
            <a:r>
              <a:rPr lang="en-US" sz="2000" dirty="0"/>
              <a:t>(Tclient2ws) + </a:t>
            </a:r>
            <a:r>
              <a:rPr lang="en-US" sz="2000" dirty="0" smtClean="0"/>
              <a:t> Web  service  cost </a:t>
            </a:r>
            <a:r>
              <a:rPr lang="en-US" sz="2000" dirty="0"/>
              <a:t>(Tws2db)</a:t>
            </a:r>
            <a:endParaRPr lang="ko-KR" altLang="en-US" sz="2000" dirty="0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495" name="AutoShape 39"/>
          <p:cNvSpPr>
            <a:spLocks noChangeAspect="1" noChangeArrowheads="1" noTextEdit="1"/>
          </p:cNvSpPr>
          <p:nvPr/>
        </p:nvSpPr>
        <p:spPr bwMode="auto">
          <a:xfrm>
            <a:off x="285720" y="857232"/>
            <a:ext cx="8429684" cy="564360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58" name="슬라이드 번호 개체 틀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 rot="16200000">
            <a:off x="4257177" y="1600683"/>
            <a:ext cx="629645" cy="71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T</a:t>
            </a:r>
            <a:r>
              <a:rPr kumimoji="1" lang="en-US" altLang="ko-KR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query</a:t>
            </a:r>
            <a:endParaRPr kumimoji="1" lang="en-US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 rot="16200000">
            <a:off x="5378456" y="1408098"/>
            <a:ext cx="486601" cy="95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T</a:t>
            </a:r>
            <a:r>
              <a:rPr kumimoji="1" lang="en-US" altLang="ko-KR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response</a:t>
            </a:r>
            <a:endParaRPr kumimoji="1" lang="en-US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 rot="16200000">
            <a:off x="6965173" y="1321579"/>
            <a:ext cx="9286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T</a:t>
            </a:r>
            <a:r>
              <a:rPr kumimoji="1" lang="en-US" altLang="ko-K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client2ws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aseline="-30000" dirty="0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(Transit cost)</a:t>
            </a:r>
            <a:endParaRPr kumimoji="1" lang="en-US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 rot="16200000">
            <a:off x="6941008" y="3988950"/>
            <a:ext cx="857256" cy="88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T</a:t>
            </a:r>
            <a:r>
              <a:rPr kumimoji="1" lang="en-US" altLang="ko-K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ws2db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aseline="-30000" dirty="0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(WS cost)</a:t>
            </a:r>
            <a:endParaRPr kumimoji="1" lang="en-US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2071670" y="6429396"/>
            <a:ext cx="1455560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SimSun" pitchFamily="2" charset="-122"/>
                <a:cs typeface="Times New Roman" pitchFamily="18" charset="0"/>
              </a:rPr>
              <a:t>………….………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2285984" y="5572140"/>
            <a:ext cx="928694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SimSun" pitchFamily="2" charset="-122"/>
                <a:cs typeface="Times New Roman" pitchFamily="18" charset="0"/>
              </a:rPr>
              <a:t>…………………..</a:t>
            </a:r>
            <a:endParaRPr kumimoji="1" lang="en-US" altLang="ko-K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1484953" y="1144634"/>
            <a:ext cx="2428668" cy="7623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Web Service 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(WS) Client</a:t>
            </a:r>
            <a:endParaRPr kumimoji="1" lang="en-US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1788784" y="2670993"/>
            <a:ext cx="1828947" cy="76235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WS</a:t>
            </a:r>
            <a:endParaRPr kumimoji="1" lang="en-US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484" name="Cloud"/>
          <p:cNvSpPr>
            <a:spLocks noChangeAspect="1" noEditPoints="1" noChangeArrowheads="1"/>
          </p:cNvSpPr>
          <p:nvPr/>
        </p:nvSpPr>
        <p:spPr bwMode="auto">
          <a:xfrm>
            <a:off x="1788784" y="3943233"/>
            <a:ext cx="1811075" cy="970269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Broker</a:t>
            </a:r>
            <a:endParaRPr kumimoji="1" lang="en-US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53" name="그룹 52"/>
          <p:cNvGrpSpPr/>
          <p:nvPr/>
        </p:nvGrpSpPr>
        <p:grpSpPr>
          <a:xfrm>
            <a:off x="357158" y="5429264"/>
            <a:ext cx="1824976" cy="1293022"/>
            <a:chOff x="500034" y="5072074"/>
            <a:chExt cx="1824976" cy="1293022"/>
          </a:xfrm>
        </p:grpSpPr>
        <p:sp>
          <p:nvSpPr>
            <p:cNvPr id="19483" name="Rectangle 27"/>
            <p:cNvSpPr>
              <a:spLocks noChangeArrowheads="1"/>
            </p:cNvSpPr>
            <p:nvPr/>
          </p:nvSpPr>
          <p:spPr bwMode="auto">
            <a:xfrm>
              <a:off x="500034" y="5072074"/>
              <a:ext cx="1824976" cy="4580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ko-K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"/>
                  <a:cs typeface="Times New Roman" pitchFamily="18" charset="0"/>
                </a:rPr>
                <a:t>DB Agent</a:t>
              </a:r>
              <a:endPara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9482" name="AutoShape 26"/>
            <p:cNvSpPr>
              <a:spLocks noChangeArrowheads="1"/>
            </p:cNvSpPr>
            <p:nvPr/>
          </p:nvSpPr>
          <p:spPr bwMode="auto">
            <a:xfrm>
              <a:off x="857224" y="5929330"/>
              <a:ext cx="1217313" cy="435766"/>
            </a:xfrm>
            <a:prstGeom prst="flowChartMagneticDisk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>
              <a:off x="1500166" y="5500702"/>
              <a:ext cx="0" cy="43718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3309929" y="5471241"/>
            <a:ext cx="1822990" cy="1251045"/>
            <a:chOff x="3309929" y="5114051"/>
            <a:chExt cx="1822990" cy="1251045"/>
          </a:xfrm>
        </p:grpSpPr>
        <p:sp>
          <p:nvSpPr>
            <p:cNvPr id="19479" name="Rectangle 23"/>
            <p:cNvSpPr>
              <a:spLocks noChangeArrowheads="1"/>
            </p:cNvSpPr>
            <p:nvPr/>
          </p:nvSpPr>
          <p:spPr bwMode="auto">
            <a:xfrm>
              <a:off x="3309929" y="5114051"/>
              <a:ext cx="1822990" cy="38665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ko-K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"/>
                  <a:cs typeface="Times New Roman" pitchFamily="18" charset="0"/>
                </a:rPr>
                <a:t>DB Agent</a:t>
              </a:r>
              <a:endPara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9478" name="AutoShape 22"/>
            <p:cNvSpPr>
              <a:spLocks noChangeArrowheads="1"/>
            </p:cNvSpPr>
            <p:nvPr/>
          </p:nvSpPr>
          <p:spPr bwMode="auto">
            <a:xfrm>
              <a:off x="3643306" y="5929330"/>
              <a:ext cx="1215988" cy="435766"/>
            </a:xfrm>
            <a:prstGeom prst="flowChartMagneticDisk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4214810" y="5500702"/>
              <a:ext cx="0" cy="43718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1285852" y="4929198"/>
            <a:ext cx="1357322" cy="50006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 flipV="1">
            <a:off x="2786049" y="4929198"/>
            <a:ext cx="1437359" cy="54204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2702265" y="1906988"/>
            <a:ext cx="1986" cy="7640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702265" y="3434997"/>
            <a:ext cx="0" cy="5082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917592" y="1142984"/>
            <a:ext cx="3955769" cy="16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2702265" y="2670993"/>
            <a:ext cx="4867264" cy="16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2702265" y="3434997"/>
            <a:ext cx="3953783" cy="16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286248" y="6715148"/>
            <a:ext cx="3649952" cy="16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5134905" y="5471241"/>
            <a:ext cx="913481" cy="16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4223409" y="1142984"/>
            <a:ext cx="0" cy="152800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5134905" y="1142984"/>
            <a:ext cx="0" cy="152800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6959880" y="1142984"/>
            <a:ext cx="1986" cy="152800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929586" y="2357430"/>
            <a:ext cx="500066" cy="362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Total  latency = T</a:t>
            </a:r>
            <a:r>
              <a:rPr kumimoji="1" lang="en-US" altLang="ko-K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client2ws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 + T</a:t>
            </a:r>
            <a:r>
              <a:rPr kumimoji="1" lang="en-US" altLang="ko-K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ws2db</a:t>
            </a:r>
            <a:endParaRPr kumimoji="1" lang="en-US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5" name="Text Box 37"/>
          <p:cNvSpPr txBox="1">
            <a:spLocks noChangeArrowheads="1"/>
          </p:cNvSpPr>
          <p:nvPr/>
        </p:nvSpPr>
        <p:spPr bwMode="auto">
          <a:xfrm rot="16200000">
            <a:off x="5936055" y="2279260"/>
            <a:ext cx="486601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43504" y="2786058"/>
            <a:ext cx="112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T</a:t>
            </a:r>
            <a:r>
              <a:rPr kumimoji="1" lang="en-US" altLang="ko-KR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aggregation</a:t>
            </a:r>
            <a:endParaRPr lang="ko-KR" alt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5286380" y="5929330"/>
            <a:ext cx="947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T</a:t>
            </a:r>
            <a:r>
              <a:rPr kumimoji="1" lang="en-US" altLang="ko-K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agent2db</a:t>
            </a:r>
            <a:endParaRPr kumimoji="1" lang="en-US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cxnSp>
        <p:nvCxnSpPr>
          <p:cNvPr id="44" name="직선 화살표 연결선 43"/>
          <p:cNvCxnSpPr>
            <a:stCxn id="19462" idx="1"/>
          </p:cNvCxnSpPr>
          <p:nvPr/>
        </p:nvCxnSpPr>
        <p:spPr>
          <a:xfrm rot="16200000" flipH="1">
            <a:off x="4959301" y="4673557"/>
            <a:ext cx="4044155" cy="3902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/>
          <p:nvPr/>
        </p:nvCxnSpPr>
        <p:spPr>
          <a:xfrm rot="5400000">
            <a:off x="4642644" y="6072206"/>
            <a:ext cx="1286678" cy="79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>
            <a:endCxn id="19463" idx="1"/>
          </p:cNvCxnSpPr>
          <p:nvPr/>
        </p:nvCxnSpPr>
        <p:spPr>
          <a:xfrm rot="16200000" flipV="1">
            <a:off x="4760202" y="3045697"/>
            <a:ext cx="758007" cy="85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화살표 연결선 70"/>
          <p:cNvCxnSpPr>
            <a:stCxn id="19471" idx="1"/>
            <a:endCxn id="19468" idx="1"/>
          </p:cNvCxnSpPr>
          <p:nvPr/>
        </p:nvCxnSpPr>
        <p:spPr>
          <a:xfrm rot="16200000" flipH="1">
            <a:off x="5118698" y="3899297"/>
            <a:ext cx="5572164" cy="6283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>
            <a:stCxn id="19484" idx="1"/>
          </p:cNvCxnSpPr>
          <p:nvPr/>
        </p:nvCxnSpPr>
        <p:spPr>
          <a:xfrm>
            <a:off x="2694322" y="4912469"/>
            <a:ext cx="20290" cy="588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57256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Mean query response time </a:t>
            </a:r>
            <a:br>
              <a:rPr lang="en-US" altLang="ko-KR" sz="2400" dirty="0"/>
            </a:br>
            <a:r>
              <a:rPr lang="en-US" altLang="ko-KR" sz="2400" dirty="0"/>
              <a:t>in a centralized (not fragmented) database</a:t>
            </a:r>
            <a:endParaRPr lang="ko-KR" altLang="en-US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0" y="2143116"/>
          <a:ext cx="5357818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57720" y="2143116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time to transmit a query (</a:t>
            </a:r>
            <a:r>
              <a:rPr lang="en-US" dirty="0" err="1" smtClean="0">
                <a:solidFill>
                  <a:srgbClr val="002060"/>
                </a:solidFill>
              </a:rPr>
              <a:t>T</a:t>
            </a:r>
            <a:r>
              <a:rPr lang="en-US" baseline="-25000" dirty="0" err="1" smtClean="0">
                <a:solidFill>
                  <a:srgbClr val="002060"/>
                </a:solidFill>
              </a:rPr>
              <a:t>query</a:t>
            </a:r>
            <a:r>
              <a:rPr lang="en-US" dirty="0" smtClean="0">
                <a:solidFill>
                  <a:srgbClr val="002060"/>
                </a:solidFill>
              </a:rPr>
              <a:t>) to and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receive a response (</a:t>
            </a:r>
            <a:r>
              <a:rPr lang="en-US" dirty="0" err="1" smtClean="0">
                <a:solidFill>
                  <a:srgbClr val="002060"/>
                </a:solidFill>
              </a:rPr>
              <a:t>T</a:t>
            </a:r>
            <a:r>
              <a:rPr lang="en-US" baseline="-25000" dirty="0" err="1" smtClean="0">
                <a:solidFill>
                  <a:srgbClr val="002060"/>
                </a:solidFill>
              </a:rPr>
              <a:t>response</a:t>
            </a:r>
            <a:r>
              <a:rPr lang="en-US" dirty="0" smtClean="0">
                <a:solidFill>
                  <a:srgbClr val="002060"/>
                </a:solidFill>
              </a:rPr>
              <a:t>) from the web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service running on web server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564" y="4000504"/>
            <a:ext cx="4143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time spent in the web service for serially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aggregating responses from databases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072206"/>
            <a:ext cx="9215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time between submitting a query from an agent to and retrieving the responses of the query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from a database server including the corresponding execution time of the agent</a:t>
            </a:r>
            <a:endParaRPr lang="ko-KR" altLang="en-US" dirty="0">
              <a:solidFill>
                <a:srgbClr val="002060"/>
              </a:solidFill>
            </a:endParaRPr>
          </a:p>
        </p:txBody>
      </p:sp>
      <p:cxnSp>
        <p:nvCxnSpPr>
          <p:cNvPr id="14" name="Shape 13"/>
          <p:cNvCxnSpPr/>
          <p:nvPr/>
        </p:nvCxnSpPr>
        <p:spPr>
          <a:xfrm rot="5400000">
            <a:off x="5748029" y="2252971"/>
            <a:ext cx="433992" cy="2071670"/>
          </a:xfrm>
          <a:prstGeom prst="curvedConnector2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9" idx="0"/>
          </p:cNvCxnSpPr>
          <p:nvPr/>
        </p:nvCxnSpPr>
        <p:spPr>
          <a:xfrm rot="16200000" flipV="1">
            <a:off x="5929298" y="2857520"/>
            <a:ext cx="142876" cy="2143092"/>
          </a:xfrm>
          <a:prstGeom prst="curvedConnector2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구부러진 연결선 17"/>
          <p:cNvCxnSpPr/>
          <p:nvPr/>
        </p:nvCxnSpPr>
        <p:spPr>
          <a:xfrm rot="10800000">
            <a:off x="4929190" y="4857760"/>
            <a:ext cx="2071702" cy="1214446"/>
          </a:xfrm>
          <a:prstGeom prst="curvedConnector3">
            <a:avLst>
              <a:gd name="adj1" fmla="val 566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1071546"/>
            <a:ext cx="91871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As the distance R increases, the time needed to perform a query in the database increases </a:t>
            </a:r>
          </a:p>
          <a:p>
            <a:r>
              <a:rPr lang="en-US" dirty="0" smtClean="0"/>
              <a:t>since the size of result set increases and thus the query processing cost clearly becomes the </a:t>
            </a:r>
          </a:p>
          <a:p>
            <a:r>
              <a:rPr lang="en-US" dirty="0" smtClean="0"/>
              <a:t>biggest portion of the total cost.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Performance analysis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W</a:t>
            </a:r>
            <a:r>
              <a:rPr lang="en-US" altLang="ko-KR" dirty="0" smtClean="0"/>
              <a:t>e show the performance of a query/response interaction mechanism between a client and distributed databases, with overheads associated with virtualization deployments compared to real (physical) host deployments, and also with two different data partitioning strategies – horizontal partitioning vs. data clustering.</a:t>
            </a:r>
          </a:p>
          <a:p>
            <a:r>
              <a:rPr lang="en-US" altLang="ko-KR" dirty="0" smtClean="0"/>
              <a:t>In our experiment with virtual private servers</a:t>
            </a:r>
          </a:p>
          <a:p>
            <a:pPr lvl="1"/>
            <a:r>
              <a:rPr lang="en-US" altLang="ko-KR" dirty="0" smtClean="0"/>
              <a:t>in case of using data clustering method</a:t>
            </a:r>
          </a:p>
          <a:p>
            <a:pPr lvl="2"/>
            <a:r>
              <a:rPr lang="en-US" altLang="ko-KR" dirty="0" smtClean="0"/>
              <a:t>we allocated the memory into each virtual server in proportion to the size of each cluster</a:t>
            </a:r>
          </a:p>
          <a:p>
            <a:pPr lvl="1"/>
            <a:r>
              <a:rPr lang="en-US" altLang="ko-KR" dirty="0" smtClean="0"/>
              <a:t>in case of using horizontal partitioning method </a:t>
            </a:r>
          </a:p>
          <a:p>
            <a:pPr lvl="2"/>
            <a:r>
              <a:rPr lang="en-US" altLang="ko-KR" dirty="0" smtClean="0"/>
              <a:t>we allocated the memory into each server in same size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8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                                          </a:t>
            </a:r>
            <a:r>
              <a:rPr lang="en-US" sz="2000" dirty="0" smtClean="0"/>
              <a:t>mean </a:t>
            </a:r>
            <a:r>
              <a:rPr lang="en-US" sz="2000" dirty="0"/>
              <a:t>query response time in a centralized database </a:t>
            </a:r>
            <a:r>
              <a:rPr lang="en-US" sz="2000" dirty="0" smtClean="0"/>
              <a:t>system</a:t>
            </a:r>
            <a:r>
              <a:rPr lang="en-US" sz="1800" dirty="0" smtClean="0"/>
              <a:t>  </a:t>
            </a:r>
            <a:br>
              <a:rPr lang="en-US" sz="1800" dirty="0" smtClean="0"/>
            </a:br>
            <a:r>
              <a:rPr lang="en-US" sz="3100" dirty="0" smtClean="0"/>
              <a:t>Speedup</a:t>
            </a:r>
            <a:r>
              <a:rPr lang="en-US" sz="1600" dirty="0" smtClean="0"/>
              <a:t> =  --------------------------------------------------------------------------------------------------------</a:t>
            </a:r>
            <a:br>
              <a:rPr lang="en-US" sz="1600" dirty="0" smtClean="0"/>
            </a:br>
            <a:r>
              <a:rPr lang="en-US" sz="1600" dirty="0" smtClean="0"/>
              <a:t>                                          </a:t>
            </a:r>
            <a:r>
              <a:rPr lang="en-US" sz="2000" dirty="0" smtClean="0"/>
              <a:t>mean </a:t>
            </a:r>
            <a:r>
              <a:rPr lang="en-US" sz="2000" dirty="0"/>
              <a:t>query response time in a distributed database </a:t>
            </a:r>
            <a:r>
              <a:rPr lang="en-US" sz="2000" dirty="0" smtClean="0"/>
              <a:t>system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sz="16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4" name="Object 1"/>
          <p:cNvGraphicFramePr>
            <a:graphicFrameLocks noChangeAspect="1"/>
          </p:cNvGraphicFramePr>
          <p:nvPr/>
        </p:nvGraphicFramePr>
        <p:xfrm>
          <a:off x="214282" y="2285992"/>
          <a:ext cx="8501122" cy="457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슬라이드 번호 개체 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FD73-EC61-4527-B2A2-711911F525B4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" y="1357298"/>
            <a:ext cx="8929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Using horizontal partitioning is faster than using data clustering since fragments </a:t>
            </a:r>
          </a:p>
          <a:p>
            <a:r>
              <a:rPr lang="en-US" dirty="0" smtClean="0"/>
              <a:t>   partitioned by the data clustering method can be different in the number of dataset.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연꽃 당초 무늬">
  <a:themeElements>
    <a:clrScheme name="연꽃 당초 무늬">
      <a:dk1>
        <a:sysClr val="windowText" lastClr="000000"/>
      </a:dk1>
      <a:lt1>
        <a:sysClr val="window" lastClr="FFFFFF"/>
      </a:lt1>
      <a:dk2>
        <a:srgbClr val="466571"/>
      </a:dk2>
      <a:lt2>
        <a:srgbClr val="EFEFE7"/>
      </a:lt2>
      <a:accent1>
        <a:srgbClr val="D87D3A"/>
      </a:accent1>
      <a:accent2>
        <a:srgbClr val="7F8792"/>
      </a:accent2>
      <a:accent3>
        <a:srgbClr val="B5AD67"/>
      </a:accent3>
      <a:accent4>
        <a:srgbClr val="61A9B8"/>
      </a:accent4>
      <a:accent5>
        <a:srgbClr val="AB7350"/>
      </a:accent5>
      <a:accent6>
        <a:srgbClr val="889C6F"/>
      </a:accent6>
      <a:hlink>
        <a:srgbClr val="F76B04"/>
      </a:hlink>
      <a:folHlink>
        <a:srgbClr val="A3A395"/>
      </a:folHlink>
    </a:clrScheme>
    <a:fontScheme name="연꽃 당초 무늬">
      <a:maj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연꽃 당초 무늬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0000"/>
                <a:hueMod val="100000"/>
                <a:satMod val="100000"/>
              </a:schemeClr>
            </a:gs>
          </a:gsLst>
          <a:lin ang="270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254000">
              <a:schemeClr val="phClr">
                <a:tint val="100000"/>
                <a:shade val="90000"/>
                <a:hueMod val="100000"/>
                <a:satMod val="100000"/>
              </a:schemeClr>
            </a:innerShdw>
          </a:effectLst>
        </a:effectStyle>
        <a:effectStyle>
          <a:effectLst>
            <a:outerShdw blurRad="114300" dist="25400" dir="300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0" rev="5400000"/>
            </a:lightRig>
          </a:scene3d>
          <a:sp3d contourW="25400" prstMaterial="matte">
            <a:bevelT w="127000" h="127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27000" dist="25400" dir="312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400000"/>
            </a:lightRig>
          </a:scene3d>
          <a:sp3d contourW="25400" prstMaterial="powder">
            <a:bevelT w="88900" h="381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5000"/>
                <a:hueMod val="100000"/>
                <a:satMod val="100000"/>
              </a:schemeClr>
            </a:gs>
          </a:gsLst>
          <a:path path="circle">
            <a:fillToRect t="45000" r="100000" b="45000"/>
          </a:path>
        </a:gradFill>
        <a:blipFill>
          <a:blip xmlns:r="http://schemas.openxmlformats.org/officeDocument/2006/relationships" r:embed="rId1">
            <a:duotone>
              <a:srgbClr val="000000">
                <a:alpha val="27450"/>
              </a:srgbClr>
              <a:schemeClr val="phClr">
                <a:tint val="7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</TotalTime>
  <Words>1512</Words>
  <Application>Microsoft Office PowerPoint</Application>
  <PresentationFormat>On-screen Show (4:3)</PresentationFormat>
  <Paragraphs>178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연꽃 당초 무늬</vt:lpstr>
      <vt:lpstr>SQMD: Architecture for Scalable, Distributed Database System  built on Virtual Private Servers   e-Science for cheminformatics and drug discovery  4th IEEE International Conference on e-Science 2008</vt:lpstr>
      <vt:lpstr>Introduction</vt:lpstr>
      <vt:lpstr>Distributed database system built on virtual private servers</vt:lpstr>
      <vt:lpstr>Scalable distributed database system architecture</vt:lpstr>
      <vt:lpstr>Example query and Total number of hits for varying R (distance cutoff)</vt:lpstr>
      <vt:lpstr>Total  latency  = Transit  cost (Tclient2ws) +  Web  service  cost (Tws2db)</vt:lpstr>
      <vt:lpstr>Mean query response time  in a centralized (not fragmented) database</vt:lpstr>
      <vt:lpstr>Performance analysis</vt:lpstr>
      <vt:lpstr>                                          mean query response time in a centralized database system   Speedup =  --------------------------------------------------------------------------------------------------------                                           mean query response time in a distributed database system  </vt:lpstr>
      <vt:lpstr>Mean query processing time in each cluster (R = 0.5)</vt:lpstr>
      <vt:lpstr>Mean query response time</vt:lpstr>
      <vt:lpstr>Summary and Future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SQMD: Architecture for Scalable, Distributed Database System  built on Virtual Private Servers</dc:title>
  <dc:creator>IMLab</dc:creator>
  <cp:lastModifiedBy>Marlon Pierce</cp:lastModifiedBy>
  <cp:revision>150</cp:revision>
  <dcterms:created xsi:type="dcterms:W3CDTF">2008-12-08T22:28:47Z</dcterms:created>
  <dcterms:modified xsi:type="dcterms:W3CDTF">2008-12-08T23:32:33Z</dcterms:modified>
</cp:coreProperties>
</file>