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6"/>
  </p:sldMasterIdLst>
  <p:notesMasterIdLst>
    <p:notesMasterId r:id="rId20"/>
  </p:notesMasterIdLst>
  <p:sldIdLst>
    <p:sldId id="791" r:id="rId7"/>
    <p:sldId id="818" r:id="rId8"/>
    <p:sldId id="826" r:id="rId9"/>
    <p:sldId id="832" r:id="rId10"/>
    <p:sldId id="820" r:id="rId11"/>
    <p:sldId id="829" r:id="rId12"/>
    <p:sldId id="822" r:id="rId13"/>
    <p:sldId id="823" r:id="rId14"/>
    <p:sldId id="824" r:id="rId15"/>
    <p:sldId id="833" r:id="rId16"/>
    <p:sldId id="819" r:id="rId17"/>
    <p:sldId id="834" r:id="rId18"/>
    <p:sldId id="825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9A46"/>
    <a:srgbClr val="BDE2A2"/>
    <a:srgbClr val="B4DE94"/>
    <a:srgbClr val="8FF24C"/>
    <a:srgbClr val="FF0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78" autoAdjust="0"/>
    <p:restoredTop sz="96086" autoAdjust="0"/>
  </p:normalViewPr>
  <p:slideViewPr>
    <p:cSldViewPr snapToGrid="0" snapToObjects="1">
      <p:cViewPr varScale="1">
        <p:scale>
          <a:sx n="112" d="100"/>
          <a:sy n="112" d="100"/>
        </p:scale>
        <p:origin x="17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4898"/>
    </p:cViewPr>
  </p:sorterViewPr>
  <p:notesViewPr>
    <p:cSldViewPr snapToGrid="0" snapToObject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C38FE-F884-4E17-A83D-543C466F79A5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080E-B00D-4181-91FC-08D9D447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4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6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1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15D47E-E4A3-43B9-A8BF-5ECDE26A3D2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99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55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5E9FF-3143-4DEC-BCCB-C894062FBCD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51432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25761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27E4EC-F94E-4EC1-A542-64AA37DC212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CB78FB-1415-9B4D-996E-11F146E2B0ED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61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1E26F-1F09-4DAA-96CC-D00F49762AB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29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DE7FC-4A07-410E-8074-36B3DF63983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649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ECB90F-5243-4618-ADDF-CCA904268217}" type="datetime1"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22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3450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upercomputing-Background-2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54045"/>
            <a:ext cx="656771" cy="300062"/>
          </a:xfrm>
          <a:prstGeom prst="rect">
            <a:avLst/>
          </a:prstGeom>
        </p:spPr>
        <p:txBody>
          <a:bodyPr/>
          <a:lstStyle>
            <a:lvl1pPr>
              <a:defRPr sz="2000" b="0" i="1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4B85148-DB98-4269-ACE6-2DF49F9918C9}" type="slidenum">
              <a:rPr lang="en-US" smtClean="0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430E08-3875-45DA-9B0E-243C2FA94EC5}" type="datetime1"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1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3" r:id="rId3"/>
    <p:sldLayoutId id="2147483797" r:id="rId4"/>
    <p:sldLayoutId id="2147483808" r:id="rId5"/>
    <p:sldLayoutId id="2147483800" r:id="rId6"/>
    <p:sldLayoutId id="2147483802" r:id="rId7"/>
    <p:sldLayoutId id="2147483805" r:id="rId8"/>
    <p:sldLayoutId id="2147483806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reamingsystems.org/stream2015finalreport.html" TargetMode="External"/><Relationship Id="rId2" Type="http://schemas.openxmlformats.org/officeDocument/2006/relationships/hyperlink" Target="http://streamingsystem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8815" y="1807188"/>
            <a:ext cx="9144000" cy="30755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Summary of Streaming Data Workshop STREAM2015 October 27-28 2015</a:t>
            </a:r>
            <a:br>
              <a:rPr lang="en-US" sz="3600" dirty="0"/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37510"/>
            <a:ext cx="9144000" cy="597766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http://streamingsystems.org/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9EE5-3FB1-45EA-898F-9C0CFE0BBB4B}" type="datetime1">
              <a:rPr lang="en-US" smtClean="0"/>
              <a:t>3/22/2016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069976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67975"/>
            <a:ext cx="91440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STREAM2016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Geoffrey Fox, </a:t>
            </a:r>
            <a:r>
              <a:rPr lang="en-US" sz="2400" b="1" dirty="0" err="1">
                <a:solidFill>
                  <a:prstClr val="black"/>
                </a:solidFill>
                <a:cs typeface="Times New Roman" pitchFamily="18" charset="0"/>
              </a:rPr>
              <a:t>Shantenu</a:t>
            </a: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cs typeface="Times New Roman" pitchFamily="18" charset="0"/>
              </a:rPr>
              <a:t>Jha</a:t>
            </a: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cs typeface="Times New Roman" pitchFamily="18" charset="0"/>
              </a:rPr>
              <a:t>Lavanya</a:t>
            </a: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 Ramakrishnan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March 22, 2016</a:t>
            </a:r>
          </a:p>
        </p:txBody>
      </p:sp>
    </p:spTree>
    <p:extLst>
      <p:ext uri="{BB962C8B-B14F-4D97-AF65-F5344CB8AC3E}">
        <p14:creationId xmlns:p14="http://schemas.microsoft.com/office/powerpoint/2010/main" val="420005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Topics in Next Steps and Research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" y="1576705"/>
            <a:ext cx="9063990" cy="4038600"/>
          </a:xfrm>
        </p:spPr>
        <p:txBody>
          <a:bodyPr/>
          <a:lstStyle/>
          <a:p>
            <a:r>
              <a:rPr lang="en-US" sz="2400" dirty="0"/>
              <a:t>​​​​4.1​ New </a:t>
            </a:r>
            <a:r>
              <a:rPr lang="en-US" sz="2400" b="1" dirty="0"/>
              <a:t>Algorithms</a:t>
            </a:r>
          </a:p>
          <a:p>
            <a:r>
              <a:rPr lang="en-US" sz="2400" dirty="0"/>
              <a:t>​4.2​ </a:t>
            </a:r>
            <a:r>
              <a:rPr lang="en-US" sz="2400" b="1" dirty="0"/>
              <a:t>Programming</a:t>
            </a:r>
            <a:r>
              <a:rPr lang="en-US" sz="2400" dirty="0"/>
              <a:t> and Runtime Model; Languages</a:t>
            </a:r>
          </a:p>
          <a:p>
            <a:r>
              <a:rPr lang="en-US" sz="2400" dirty="0"/>
              <a:t>​4.3​ </a:t>
            </a:r>
            <a:r>
              <a:rPr lang="en-US" sz="2400" b="1" dirty="0"/>
              <a:t>Benchmarks </a:t>
            </a:r>
            <a:r>
              <a:rPr lang="en-US" sz="2400" dirty="0"/>
              <a:t>and Application Collections and Scenarios</a:t>
            </a:r>
          </a:p>
          <a:p>
            <a:r>
              <a:rPr lang="en-US" sz="2400" dirty="0"/>
              <a:t>​4.4​ Streaming Software System and </a:t>
            </a:r>
            <a:r>
              <a:rPr lang="en-US" sz="2400" b="1" dirty="0"/>
              <a:t>Algorithm Library</a:t>
            </a:r>
          </a:p>
          <a:p>
            <a:r>
              <a:rPr lang="en-US" sz="2400" dirty="0"/>
              <a:t>​4.5​ Streaming System </a:t>
            </a:r>
            <a:r>
              <a:rPr lang="en-US" sz="2400" b="1" dirty="0"/>
              <a:t>Infrastructure </a:t>
            </a:r>
            <a:r>
              <a:rPr lang="en-US" sz="2400" dirty="0"/>
              <a:t>and its Characteristics (NSF’s goal in funding)</a:t>
            </a:r>
          </a:p>
          <a:p>
            <a:r>
              <a:rPr lang="en-US" sz="2400" dirty="0"/>
              <a:t>​4.6</a:t>
            </a:r>
            <a:r>
              <a:rPr lang="en-US" sz="2400" b="1" dirty="0"/>
              <a:t>​ Steering </a:t>
            </a:r>
            <a:r>
              <a:rPr lang="en-US" sz="2400" dirty="0"/>
              <a:t>and </a:t>
            </a:r>
            <a:r>
              <a:rPr lang="en-US" sz="2400" b="1" dirty="0"/>
              <a:t>Human </a:t>
            </a:r>
            <a:r>
              <a:rPr lang="en-US" sz="2400" dirty="0"/>
              <a:t>in the Loop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001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224010" cy="906780"/>
          </a:xfrm>
        </p:spPr>
        <p:txBody>
          <a:bodyPr/>
          <a:lstStyle/>
          <a:p>
            <a:pPr algn="ctr"/>
            <a:r>
              <a:rPr lang="en-US" sz="3600" dirty="0"/>
              <a:t>Future Research Directions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7750"/>
            <a:ext cx="8866413" cy="4815840"/>
          </a:xfrm>
        </p:spPr>
        <p:txBody>
          <a:bodyPr/>
          <a:lstStyle/>
          <a:p>
            <a:r>
              <a:rPr lang="en-US" sz="2400" b="1" dirty="0"/>
              <a:t>Algorithms </a:t>
            </a:r>
            <a:r>
              <a:rPr lang="en-US" sz="2400" dirty="0"/>
              <a:t>including existing and new </a:t>
            </a:r>
            <a:r>
              <a:rPr lang="en-US" sz="2400" b="1" dirty="0"/>
              <a:t>online</a:t>
            </a:r>
            <a:r>
              <a:rPr lang="en-US" sz="2400" dirty="0"/>
              <a:t> (touch each data point once) and </a:t>
            </a:r>
            <a:r>
              <a:rPr lang="en-US" sz="2400" b="1" dirty="0"/>
              <a:t>sampling</a:t>
            </a:r>
            <a:r>
              <a:rPr lang="en-US" sz="2400" dirty="0"/>
              <a:t> methods</a:t>
            </a:r>
          </a:p>
          <a:p>
            <a:pPr lvl="1"/>
            <a:r>
              <a:rPr lang="en-US" sz="2400" dirty="0"/>
              <a:t>Needed even for batch jobs to reduce O(N</a:t>
            </a:r>
            <a:r>
              <a:rPr lang="en-US" sz="2400" baseline="30000" dirty="0"/>
              <a:t>2</a:t>
            </a:r>
            <a:r>
              <a:rPr lang="en-US" sz="2400" dirty="0"/>
              <a:t>) algorithms to O(</a:t>
            </a:r>
            <a:r>
              <a:rPr lang="en-US" sz="2400" dirty="0" err="1"/>
              <a:t>NlogN</a:t>
            </a:r>
            <a:r>
              <a:rPr lang="en-US" sz="2400" dirty="0"/>
              <a:t>) or reduce volume by sampling</a:t>
            </a:r>
          </a:p>
          <a:p>
            <a:pPr lvl="1"/>
            <a:r>
              <a:rPr lang="en-US" sz="2400" dirty="0"/>
              <a:t>Research but little robust “production” algorithms</a:t>
            </a:r>
          </a:p>
          <a:p>
            <a:r>
              <a:rPr lang="en-US" sz="2400" b="1" dirty="0"/>
              <a:t>Programming Models </a:t>
            </a:r>
            <a:r>
              <a:rPr lang="en-US" sz="2400" dirty="0"/>
              <a:t>and </a:t>
            </a:r>
            <a:r>
              <a:rPr lang="en-US" sz="2400" b="1" dirty="0"/>
              <a:t>runtime</a:t>
            </a:r>
          </a:p>
          <a:p>
            <a:pPr lvl="1"/>
            <a:r>
              <a:rPr lang="en-US" sz="2400" dirty="0"/>
              <a:t>Note </a:t>
            </a:r>
            <a:r>
              <a:rPr lang="en-US" sz="2400" b="1" dirty="0"/>
              <a:t>commercial solutions </a:t>
            </a:r>
            <a:r>
              <a:rPr lang="en-US" sz="2400" dirty="0"/>
              <a:t>are better than existing </a:t>
            </a:r>
            <a:r>
              <a:rPr lang="en-US" sz="2400" b="1" dirty="0"/>
              <a:t>Apache</a:t>
            </a:r>
            <a:r>
              <a:rPr lang="en-US" sz="2400" dirty="0"/>
              <a:t> solutions (4 year old commercial systems!) </a:t>
            </a:r>
          </a:p>
          <a:p>
            <a:pPr lvl="2"/>
            <a:r>
              <a:rPr lang="en-US" sz="2000" dirty="0"/>
              <a:t>e.g. Twitter announces Heron to replace Storm; Amazon Kinesis built to improve Storm performance</a:t>
            </a:r>
          </a:p>
          <a:p>
            <a:pPr lvl="1"/>
            <a:r>
              <a:rPr lang="en-US" sz="2400" dirty="0"/>
              <a:t>Links to HPC runtime, dataflow and publish-subscribe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592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224010" cy="906780"/>
          </a:xfrm>
        </p:spPr>
        <p:txBody>
          <a:bodyPr/>
          <a:lstStyle/>
          <a:p>
            <a:pPr algn="ctr"/>
            <a:r>
              <a:rPr lang="en-US" sz="3600" dirty="0"/>
              <a:t>Future Research Directions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9170"/>
            <a:ext cx="9144000" cy="4610100"/>
          </a:xfrm>
        </p:spPr>
        <p:txBody>
          <a:bodyPr/>
          <a:lstStyle/>
          <a:p>
            <a:r>
              <a:rPr lang="en-US" sz="2400" b="1" dirty="0"/>
              <a:t>Benchmarks </a:t>
            </a:r>
            <a:r>
              <a:rPr lang="en-US" sz="2400" dirty="0"/>
              <a:t>and Application Collections and Scenarios</a:t>
            </a:r>
          </a:p>
          <a:p>
            <a:pPr lvl="1"/>
            <a:r>
              <a:rPr lang="en-US" sz="2400" dirty="0"/>
              <a:t>Note huge amount of  big data benchmarks (</a:t>
            </a:r>
            <a:r>
              <a:rPr lang="en-US" sz="2400" dirty="0" err="1"/>
              <a:t>BigDataBench</a:t>
            </a:r>
            <a:r>
              <a:rPr lang="en-US" sz="2400" dirty="0"/>
              <a:t>) but no streaming focus</a:t>
            </a:r>
          </a:p>
          <a:p>
            <a:pPr lvl="1"/>
            <a:r>
              <a:rPr lang="en-US" sz="2400" dirty="0"/>
              <a:t>Participant talks/white papers suggested a few</a:t>
            </a:r>
          </a:p>
          <a:p>
            <a:r>
              <a:rPr lang="en-US" sz="2400" dirty="0"/>
              <a:t>Streaming </a:t>
            </a:r>
            <a:r>
              <a:rPr lang="en-US" sz="2400" b="1" dirty="0"/>
              <a:t>Software System </a:t>
            </a:r>
            <a:r>
              <a:rPr lang="en-US" sz="2400" dirty="0"/>
              <a:t>and </a:t>
            </a:r>
            <a:r>
              <a:rPr lang="en-US" sz="2400" b="1" dirty="0"/>
              <a:t>Algorithm Library</a:t>
            </a:r>
          </a:p>
          <a:p>
            <a:pPr lvl="1"/>
            <a:r>
              <a:rPr lang="en-US" sz="2400" dirty="0"/>
              <a:t>Note lack of streaming algorithms</a:t>
            </a:r>
          </a:p>
          <a:p>
            <a:r>
              <a:rPr lang="en-US" sz="2400" b="1" dirty="0"/>
              <a:t>Streaming System infrastructure </a:t>
            </a:r>
          </a:p>
          <a:p>
            <a:pPr lvl="1"/>
            <a:r>
              <a:rPr lang="en-US" sz="2400" dirty="0"/>
              <a:t>What NSF wanted!</a:t>
            </a:r>
          </a:p>
          <a:p>
            <a:pPr lvl="1"/>
            <a:r>
              <a:rPr lang="en-US" sz="2400" dirty="0"/>
              <a:t>Leverage HPC – Big Data convergence</a:t>
            </a:r>
          </a:p>
          <a:p>
            <a:r>
              <a:rPr lang="en-US" sz="2400" b="1" dirty="0"/>
              <a:t>Steering</a:t>
            </a:r>
            <a:r>
              <a:rPr lang="en-US" sz="2400" dirty="0"/>
              <a:t> and Human in the Loop</a:t>
            </a:r>
          </a:p>
          <a:p>
            <a:pPr lvl="1"/>
            <a:r>
              <a:rPr lang="en-US" sz="2400" dirty="0"/>
              <a:t>One example from STREAM2015 is DoE AIM project “Analysis in Motion” Initiative http://aim.pnnl.gov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336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"/>
            <a:ext cx="9144000" cy="769620"/>
          </a:xfrm>
        </p:spPr>
        <p:txBody>
          <a:bodyPr/>
          <a:lstStyle/>
          <a:p>
            <a:pPr algn="ctr"/>
            <a:r>
              <a:rPr lang="en-US" dirty="0"/>
              <a:t>Near Term 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9444"/>
            <a:ext cx="9144000" cy="4949825"/>
          </a:xfrm>
        </p:spPr>
        <p:txBody>
          <a:bodyPr/>
          <a:lstStyle/>
          <a:p>
            <a:r>
              <a:rPr lang="en-US" sz="2400" dirty="0"/>
              <a:t>Workshop brought together an interesting interdisciplinary community – need to build and sustain e.g. with NSF RCN?</a:t>
            </a:r>
          </a:p>
          <a:p>
            <a:r>
              <a:rPr lang="en-US" sz="2400" dirty="0"/>
              <a:t>Understand different applications e.g. relation between </a:t>
            </a:r>
            <a:r>
              <a:rPr lang="en-US" sz="2400" b="1" dirty="0"/>
              <a:t>science, government and commercial application </a:t>
            </a:r>
            <a:r>
              <a:rPr lang="en-US" sz="2400" dirty="0"/>
              <a:t>characteristics</a:t>
            </a:r>
          </a:p>
          <a:p>
            <a:pPr lvl="1"/>
            <a:r>
              <a:rPr lang="en-US" sz="2400" dirty="0"/>
              <a:t>Feed into benchmarks</a:t>
            </a:r>
          </a:p>
          <a:p>
            <a:r>
              <a:rPr lang="en-US" sz="2400" dirty="0"/>
              <a:t>Develop </a:t>
            </a:r>
            <a:r>
              <a:rPr lang="en-US" sz="2400" b="1" dirty="0"/>
              <a:t>Benchmarks</a:t>
            </a:r>
            <a:r>
              <a:rPr lang="en-US" sz="2400" dirty="0"/>
              <a:t> and Application Collections</a:t>
            </a:r>
          </a:p>
          <a:p>
            <a:pPr lvl="1"/>
            <a:r>
              <a:rPr lang="en-US" sz="2400" dirty="0"/>
              <a:t>Several from </a:t>
            </a:r>
            <a:r>
              <a:rPr lang="en-US" sz="2400" b="1" dirty="0"/>
              <a:t>STREAM2015 </a:t>
            </a:r>
            <a:r>
              <a:rPr lang="en-US" sz="2400" dirty="0"/>
              <a:t>and </a:t>
            </a:r>
            <a:r>
              <a:rPr lang="en-US" sz="2400" b="1" dirty="0"/>
              <a:t>STREAM2016</a:t>
            </a:r>
            <a:r>
              <a:rPr lang="en-US" sz="2400" dirty="0"/>
              <a:t> participants</a:t>
            </a:r>
          </a:p>
          <a:p>
            <a:r>
              <a:rPr lang="en-US" sz="2400" dirty="0"/>
              <a:t>Prototyping of existing and potentially new systems in different data center architectures (NSF and DoE focus?)</a:t>
            </a:r>
          </a:p>
          <a:p>
            <a:pPr lvl="1"/>
            <a:r>
              <a:rPr lang="en-US" sz="2400" dirty="0"/>
              <a:t>Clouds</a:t>
            </a:r>
          </a:p>
          <a:p>
            <a:pPr lvl="1"/>
            <a:r>
              <a:rPr lang="en-US" sz="2400" dirty="0"/>
              <a:t>HPC</a:t>
            </a:r>
          </a:p>
          <a:p>
            <a:pPr lvl="1"/>
            <a:r>
              <a:rPr lang="en-US" sz="2400" dirty="0"/>
              <a:t>External and internal I/O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81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240" y="19050"/>
            <a:ext cx="8382000" cy="632460"/>
          </a:xfrm>
        </p:spPr>
        <p:txBody>
          <a:bodyPr/>
          <a:lstStyle/>
          <a:p>
            <a:pPr algn="ctr"/>
            <a:r>
              <a:rPr lang="en-US" dirty="0"/>
              <a:t>Overall Information 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" y="582930"/>
            <a:ext cx="9144000" cy="5509260"/>
          </a:xfrm>
        </p:spPr>
        <p:txBody>
          <a:bodyPr/>
          <a:lstStyle/>
          <a:p>
            <a:r>
              <a:rPr lang="en-US" sz="2400" b="1" dirty="0"/>
              <a:t>STREAM2015</a:t>
            </a:r>
            <a:r>
              <a:rPr lang="en-US" sz="2400" dirty="0"/>
              <a:t> proposed in response to NSF ACI’s Dear Colleague Letter   [DCL15053] to the community to identify the gaps, requirements and </a:t>
            </a:r>
            <a:r>
              <a:rPr lang="en-US" sz="2400" b="1" dirty="0"/>
              <a:t>challenges of future production cyberinfrastructure beyond traditional HPC</a:t>
            </a:r>
            <a:r>
              <a:rPr lang="en-US" sz="2400" dirty="0"/>
              <a:t>.</a:t>
            </a:r>
          </a:p>
          <a:p>
            <a:pPr lvl="1"/>
            <a:r>
              <a:rPr lang="en-US" dirty="0"/>
              <a:t>Built on ongoing work on technology for streaming and use in DoE – especially for steering and analysis of instruments such as light  sources</a:t>
            </a:r>
          </a:p>
          <a:p>
            <a:pPr lvl="1"/>
            <a:r>
              <a:rPr lang="en-US" dirty="0"/>
              <a:t>First workshop NSF and AFOSR funding</a:t>
            </a:r>
          </a:p>
          <a:p>
            <a:pPr lvl="1"/>
            <a:r>
              <a:rPr lang="en-US" dirty="0"/>
              <a:t>October 27-28 2015 Indianapolis</a:t>
            </a:r>
          </a:p>
          <a:p>
            <a:r>
              <a:rPr lang="en-US" sz="2400" dirty="0">
                <a:hlinkClick r:id="rId2"/>
              </a:rPr>
              <a:t>http://streamingsystems.org/</a:t>
            </a:r>
            <a:r>
              <a:rPr lang="en-US" sz="2400" dirty="0"/>
              <a:t> has background material plus STREAM2015 resources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43 attendees including several from DoE</a:t>
            </a:r>
          </a:p>
          <a:p>
            <a:pPr lvl="1">
              <a:spcBef>
                <a:spcPts val="0"/>
              </a:spcBef>
            </a:pPr>
            <a:r>
              <a:rPr lang="en-US" dirty="0"/>
              <a:t>17 Workshop white papers (from call for participation)</a:t>
            </a:r>
          </a:p>
          <a:p>
            <a:pPr lvl="1"/>
            <a:r>
              <a:rPr lang="en-US" dirty="0"/>
              <a:t>29 Presentations (28 with slides; 23 with videos)</a:t>
            </a:r>
          </a:p>
          <a:p>
            <a:pPr lvl="1"/>
            <a:r>
              <a:rPr lang="en-US" dirty="0"/>
              <a:t>Final Report </a:t>
            </a:r>
            <a:r>
              <a:rPr lang="en-US" dirty="0">
                <a:hlinkClick r:id="rId3"/>
              </a:rPr>
              <a:t>http://streamingsystems.org/stream2015finalreport.html</a:t>
            </a: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EE02B1-7931-401A-A250-0E6F9029A1E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57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240" y="19050"/>
            <a:ext cx="8382000" cy="746760"/>
          </a:xfrm>
        </p:spPr>
        <p:txBody>
          <a:bodyPr/>
          <a:lstStyle/>
          <a:p>
            <a:pPr algn="ctr"/>
            <a:r>
              <a:rPr lang="en-US" dirty="0"/>
              <a:t>Overall Information 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5810"/>
            <a:ext cx="9144000" cy="4038600"/>
          </a:xfrm>
        </p:spPr>
        <p:txBody>
          <a:bodyPr/>
          <a:lstStyle/>
          <a:p>
            <a:r>
              <a:rPr lang="en-US" sz="2400" dirty="0"/>
              <a:t>Lot of enthusiasm from participants for workshop, field and continuation of activities</a:t>
            </a:r>
          </a:p>
          <a:p>
            <a:r>
              <a:rPr lang="en-US" sz="2400" dirty="0"/>
              <a:t>“Different” slice of researchers from normal</a:t>
            </a:r>
          </a:p>
          <a:p>
            <a:r>
              <a:rPr lang="en-US" sz="2400" dirty="0"/>
              <a:t>Reasonable Industry involvement: Amazon, Google, Microsoft. Johnson Controls (Industrial Internet of Things </a:t>
            </a:r>
            <a:r>
              <a:rPr lang="en-US" sz="2400" dirty="0" err="1"/>
              <a:t>IIoT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Missing IBM, Twitter (at 2016), GE (an </a:t>
            </a:r>
            <a:r>
              <a:rPr lang="en-US" sz="2400" dirty="0" err="1"/>
              <a:t>IIoT</a:t>
            </a:r>
            <a:r>
              <a:rPr lang="en-US" sz="2400" dirty="0"/>
              <a:t> leader with </a:t>
            </a:r>
            <a:r>
              <a:rPr lang="en-US" sz="2400" dirty="0" err="1"/>
              <a:t>Predix</a:t>
            </a:r>
            <a:r>
              <a:rPr lang="en-US" sz="2400" dirty="0"/>
              <a:t>) and others</a:t>
            </a:r>
          </a:p>
          <a:p>
            <a:r>
              <a:rPr lang="en-US" sz="2400" dirty="0"/>
              <a:t>Covered field broadly including technology, applications and education</a:t>
            </a:r>
          </a:p>
          <a:p>
            <a:r>
              <a:rPr lang="en-US" sz="2400" b="1" dirty="0"/>
              <a:t>STREAM2016 is </a:t>
            </a:r>
            <a:r>
              <a:rPr lang="en-US" sz="2400" dirty="0"/>
              <a:t>a DoE focused and funded follow up workshop in Washington DC March 22-23, 2016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EE02B1-7931-401A-A250-0E6F9029A1E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8" y="19050"/>
            <a:ext cx="8382000" cy="986790"/>
          </a:xfrm>
        </p:spPr>
        <p:txBody>
          <a:bodyPr/>
          <a:lstStyle/>
          <a:p>
            <a:pPr algn="ctr"/>
            <a:r>
              <a:rPr lang="en-US" sz="3600" dirty="0"/>
              <a:t>High level Contents of Final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8" y="1336674"/>
            <a:ext cx="8380412" cy="4481195"/>
          </a:xfrm>
        </p:spPr>
        <p:txBody>
          <a:bodyPr/>
          <a:lstStyle/>
          <a:p>
            <a:r>
              <a:rPr lang="en-US" dirty="0"/>
              <a:t>1 Executive Summary</a:t>
            </a:r>
          </a:p>
          <a:p>
            <a:r>
              <a:rPr lang="en-US" dirty="0"/>
              <a:t>2 Introduction</a:t>
            </a:r>
          </a:p>
          <a:p>
            <a:r>
              <a:rPr lang="en-US" b="1" dirty="0"/>
              <a:t>3 State of the Art</a:t>
            </a:r>
          </a:p>
          <a:p>
            <a:r>
              <a:rPr lang="en-US" b="1" dirty="0"/>
              <a:t>4 Next Steps and Research Directions</a:t>
            </a:r>
          </a:p>
          <a:p>
            <a:r>
              <a:rPr lang="en-US" b="1" dirty="0"/>
              <a:t>5 Build and Sustain Community</a:t>
            </a:r>
          </a:p>
          <a:p>
            <a:r>
              <a:rPr lang="en-US" dirty="0"/>
              <a:t>6 Summary</a:t>
            </a:r>
          </a:p>
          <a:p>
            <a:r>
              <a:rPr lang="en-US" dirty="0"/>
              <a:t>7 Acknowledgements</a:t>
            </a:r>
          </a:p>
          <a:p>
            <a:r>
              <a:rPr lang="en-US" dirty="0"/>
              <a:t>8 Appendices </a:t>
            </a:r>
            <a:r>
              <a:rPr lang="en-US" b="1" dirty="0"/>
              <a:t>(a lot of material)</a:t>
            </a:r>
          </a:p>
          <a:p>
            <a:pPr lvl="1"/>
            <a:r>
              <a:rPr lang="en-US" dirty="0"/>
              <a:t>8.1 Participants (43)</a:t>
            </a:r>
          </a:p>
          <a:p>
            <a:pPr lvl="1"/>
            <a:r>
              <a:rPr lang="en-US" dirty="0"/>
              <a:t>8.2 Workshop Presentations (video and slides 29)</a:t>
            </a:r>
          </a:p>
          <a:p>
            <a:pPr lvl="1"/>
            <a:r>
              <a:rPr lang="en-US" dirty="0"/>
              <a:t>8.3 Workshop White Papers (17)</a:t>
            </a:r>
          </a:p>
          <a:p>
            <a:pPr lvl="1"/>
            <a:r>
              <a:rPr lang="en-US" dirty="0"/>
              <a:t>8.4 Citations (43)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52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910"/>
            <a:ext cx="8382000" cy="815340"/>
          </a:xfrm>
        </p:spPr>
        <p:txBody>
          <a:bodyPr/>
          <a:lstStyle/>
          <a:p>
            <a:r>
              <a:rPr lang="en-US" dirty="0"/>
              <a:t>What are we Studying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3744"/>
            <a:ext cx="9144000" cy="525843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stream </a:t>
            </a:r>
            <a:r>
              <a:rPr lang="en-US" dirty="0"/>
              <a:t>is a possibly unbounded sequence (time series) of events. </a:t>
            </a:r>
          </a:p>
          <a:p>
            <a:pPr lvl="1"/>
            <a:r>
              <a:rPr lang="en-US" dirty="0"/>
              <a:t>Successive events may or may not be correlated and each event may optionally include a timestamp. </a:t>
            </a:r>
          </a:p>
          <a:p>
            <a:r>
              <a:rPr lang="en-US" b="1" dirty="0"/>
              <a:t>Exemplars</a:t>
            </a:r>
            <a:r>
              <a:rPr lang="en-US" dirty="0"/>
              <a:t> of streams include time-series data generated by instruments, experiments, simulations, autonomous vehicles or commercial big data applications including e-commerce, social media posts and </a:t>
            </a:r>
            <a:r>
              <a:rPr lang="en-US" dirty="0" err="1"/>
              <a:t>IIoT</a:t>
            </a:r>
            <a:r>
              <a:rPr lang="en-US" dirty="0"/>
              <a:t>.  </a:t>
            </a:r>
          </a:p>
          <a:p>
            <a:r>
              <a:rPr lang="en-US" b="1" dirty="0"/>
              <a:t>Steering</a:t>
            </a:r>
            <a:r>
              <a:rPr lang="en-US" dirty="0"/>
              <a:t> is defined as the ability to dynamically change the progression of a computational process such as a large-scale simulation via an external computational process.  Steering, which is inevitably real-time, might include changing progress of  simulations, or realigning experimental sensors, or control of autonomous vehicles. </a:t>
            </a:r>
          </a:p>
          <a:p>
            <a:r>
              <a:rPr lang="en-US" dirty="0"/>
              <a:t>Streaming and steering often occur together</a:t>
            </a:r>
            <a:r>
              <a:rPr lang="en-US" b="1" dirty="0"/>
              <a:t>. </a:t>
            </a:r>
            <a:r>
              <a:rPr lang="en-US" dirty="0"/>
              <a:t> An  example could be for an </a:t>
            </a:r>
            <a:r>
              <a:rPr lang="en-US" b="1" dirty="0"/>
              <a:t>exascale simulations </a:t>
            </a:r>
            <a:r>
              <a:rPr lang="en-US" dirty="0"/>
              <a:t>where it is impractical to store every </a:t>
            </a:r>
            <a:r>
              <a:rPr lang="en-US" dirty="0" err="1"/>
              <a:t>timestep</a:t>
            </a:r>
            <a:r>
              <a:rPr lang="en-US" dirty="0"/>
              <a:t> and the data must be reduced, resulting in streams which may constitute the final results from the simulation in a manner similar to the way we use data from an instrument in a massive physics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58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State of the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6674"/>
            <a:ext cx="9144000" cy="4138295"/>
          </a:xfrm>
        </p:spPr>
        <p:txBody>
          <a:bodyPr/>
          <a:lstStyle/>
          <a:p>
            <a:r>
              <a:rPr lang="en-US" sz="2400" dirty="0"/>
              <a:t>​3.1​ </a:t>
            </a:r>
            <a:r>
              <a:rPr lang="en-US" sz="2400" b="1" dirty="0"/>
              <a:t>Exemplar applications</a:t>
            </a:r>
            <a:r>
              <a:rPr lang="en-US" sz="2400" dirty="0"/>
              <a:t>: Characteristics of Applications, Industry-Science differences.</a:t>
            </a:r>
          </a:p>
          <a:p>
            <a:pPr lvl="1"/>
            <a:r>
              <a:rPr lang="en-US" sz="2400" dirty="0"/>
              <a:t>​3.1.1​ Application Categories and Exemplars</a:t>
            </a:r>
          </a:p>
          <a:p>
            <a:pPr lvl="1"/>
            <a:r>
              <a:rPr lang="en-US" sz="2400" dirty="0"/>
              <a:t>​3.1.2​ Application Characteristics</a:t>
            </a:r>
          </a:p>
          <a:p>
            <a:r>
              <a:rPr lang="en-US" sz="2400" dirty="0"/>
              <a:t>​3.2​ </a:t>
            </a:r>
            <a:r>
              <a:rPr lang="en-US" sz="2400" b="1" dirty="0"/>
              <a:t>Current solutions </a:t>
            </a:r>
            <a:r>
              <a:rPr lang="en-US" sz="2400" dirty="0"/>
              <a:t>-- Industry, Apache, Domain-Specific</a:t>
            </a:r>
          </a:p>
          <a:p>
            <a:pPr lvl="1"/>
            <a:r>
              <a:rPr lang="en-US" sz="2400" dirty="0"/>
              <a:t>​3.2.1​ Particular Solutions</a:t>
            </a:r>
          </a:p>
          <a:p>
            <a:pPr lvl="1"/>
            <a:r>
              <a:rPr lang="en-US" sz="2400" dirty="0"/>
              <a:t>​3.2.2​ Technology Challenges and Features</a:t>
            </a:r>
          </a:p>
          <a:p>
            <a:r>
              <a:rPr lang="en-US" sz="2400" dirty="0"/>
              <a:t>​3.3​ </a:t>
            </a:r>
            <a:r>
              <a:rPr lang="en-US" sz="2400" b="1" dirty="0"/>
              <a:t>Connections</a:t>
            </a:r>
            <a:r>
              <a:rPr lang="en-US" sz="2400" dirty="0"/>
              <a:t> - Streaming + HPC convergence. Role of workflow.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44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7229" y="6484605"/>
            <a:ext cx="656771" cy="29391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4848102" y="6453985"/>
            <a:ext cx="20574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3/22/2016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833388"/>
              </p:ext>
            </p:extLst>
          </p:nvPr>
        </p:nvGraphicFramePr>
        <p:xfrm>
          <a:off x="0" y="64128"/>
          <a:ext cx="9144000" cy="6793872"/>
        </p:xfrm>
        <a:graphic>
          <a:graphicData uri="http://schemas.openxmlformats.org/drawingml/2006/table">
            <a:tbl>
              <a:tblPr/>
              <a:tblGrid>
                <a:gridCol w="219153">
                  <a:extLst>
                    <a:ext uri="{9D8B030D-6E8A-4147-A177-3AD203B41FA5}">
                      <a16:colId xmlns:a16="http://schemas.microsoft.com/office/drawing/2014/main" val="2186015017"/>
                    </a:ext>
                  </a:extLst>
                </a:gridCol>
                <a:gridCol w="2751734">
                  <a:extLst>
                    <a:ext uri="{9D8B030D-6E8A-4147-A177-3AD203B41FA5}">
                      <a16:colId xmlns:a16="http://schemas.microsoft.com/office/drawing/2014/main" val="817926684"/>
                    </a:ext>
                  </a:extLst>
                </a:gridCol>
                <a:gridCol w="3701434">
                  <a:extLst>
                    <a:ext uri="{9D8B030D-6E8A-4147-A177-3AD203B41FA5}">
                      <a16:colId xmlns:a16="http://schemas.microsoft.com/office/drawing/2014/main" val="3478841360"/>
                    </a:ext>
                  </a:extLst>
                </a:gridCol>
                <a:gridCol w="2471679">
                  <a:extLst>
                    <a:ext uri="{9D8B030D-6E8A-4147-A177-3AD203B41FA5}">
                      <a16:colId xmlns:a16="http://schemas.microsoft.com/office/drawing/2014/main" val="312789207"/>
                    </a:ext>
                  </a:extLst>
                </a:gridCol>
              </a:tblGrid>
              <a:tr h="274158"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Streaming/Steering Application Class</a:t>
                      </a:r>
                      <a:endParaRPr lang="en-US" sz="1400" dirty="0">
                        <a:effectLst/>
                      </a:endParaRPr>
                    </a:p>
                  </a:txBody>
                  <a:tcPr marL="18288" marR="18288" marT="18288" marB="18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Details and Examples</a:t>
                      </a:r>
                      <a:endParaRPr lang="en-US" sz="1400">
                        <a:effectLst/>
                      </a:endParaRPr>
                    </a:p>
                  </a:txBody>
                  <a:tcPr marL="18288" marR="18288" marT="18288" marB="18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Features</a:t>
                      </a:r>
                      <a:endParaRPr lang="en-US" sz="1400" dirty="0">
                        <a:effectLst/>
                      </a:endParaRPr>
                    </a:p>
                  </a:txBody>
                  <a:tcPr marL="18288" marR="18288" marT="18288" marB="18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331858"/>
                  </a:ext>
                </a:extLst>
              </a:tr>
              <a:tr h="104676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DDDAS, (Industrial) Internet of Things, Control,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Cyberphysical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Systems, 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Software Defined Machines, Smart buildings, transportation, Electrical Grid, Environmental and seismic sensors, Robotics, Autonomous vehicles, Drones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Real-time response often needed; data varies from large to small events, heterogeneity in data sizes and timescales</a:t>
                      </a:r>
                      <a:endParaRPr lang="en-US" sz="14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74333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Internet of People: including wearables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Smart watches, bands, health, glasses, telemedicine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Small independent events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808834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Social media, Twitter, cell phones, blogs, e-commerce and financial transactions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information flow, online algorithms, outliers, graph analytics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Sophisticated analytics across many events; text and numerical data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57978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Satellite and airborne monitors, National Security: Justice, Military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Surveillance, remote sensing, Missile defense, Mission planning, Anti-submarine, Naval tactical cloud 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Often large volumes of heterogeneous data and sophisticated image analysis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32273"/>
                  </a:ext>
                </a:extLst>
              </a:tr>
              <a:tr h="95103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Astronomy, Light and Neutron Sources, TEM, Instruments like LHC, Sequencers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Scientific Data Analysis in real time or batch from “large” sources. LSST, DES, SKA in astronomy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Real-time or sometimes batch, or even both. large complex events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79696"/>
                  </a:ext>
                </a:extLst>
              </a:tr>
              <a:tr h="74064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Assimilation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Integrate typically distributed  data into simulations to enhance quality. 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Link large scale parallel simulations with time dependent data. Sensitivity to latency.</a:t>
                      </a:r>
                      <a:endParaRPr lang="en-US" sz="14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114234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Analysis of Simulation Results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Climate, Fusion, Molecular Dynamics, Materials. Typically local or in-situ data. HPC Big Data Convergence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Increasing bottleneck as simulations scale in size.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893793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Steering and Control </a:t>
                      </a:r>
                      <a:endParaRPr lang="en-US" sz="18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Aerial platforms. Control of simulations or Experiments. Network monitoring. Data could be local or distributed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Variety of scenarios  with similarities to robotics. Fault tolerance often critical</a:t>
                      </a:r>
                      <a:endParaRPr lang="en-US" sz="1600" dirty="0">
                        <a:effectLst/>
                      </a:endParaRPr>
                    </a:p>
                  </a:txBody>
                  <a:tcPr marL="45720" marR="9144" marT="36576" marB="365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9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8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71550"/>
          </a:xfrm>
        </p:spPr>
        <p:txBody>
          <a:bodyPr/>
          <a:lstStyle/>
          <a:p>
            <a:pPr algn="ctr"/>
            <a:r>
              <a:rPr lang="en-US" sz="4000" dirty="0"/>
              <a:t>“State of the Art 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034"/>
            <a:ext cx="9144000" cy="5327015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Classification of Application</a:t>
            </a:r>
          </a:p>
          <a:p>
            <a:pPr lvl="1"/>
            <a:r>
              <a:rPr lang="en-US" sz="2400" dirty="0"/>
              <a:t>Initial investigation of application characteristics to define/develop classification</a:t>
            </a:r>
          </a:p>
          <a:p>
            <a:pPr lvl="2"/>
            <a:r>
              <a:rPr lang="en-US" sz="2200" dirty="0"/>
              <a:t>Event size, synchronicity, time &amp; length scales..</a:t>
            </a:r>
          </a:p>
          <a:p>
            <a:pPr lvl="2"/>
            <a:r>
              <a:rPr lang="en-US" sz="2200" dirty="0"/>
              <a:t>See table on last slide</a:t>
            </a:r>
          </a:p>
          <a:p>
            <a:r>
              <a:rPr lang="en-US" sz="2400" b="1" dirty="0"/>
              <a:t>Current solutions</a:t>
            </a:r>
          </a:p>
          <a:p>
            <a:pPr lvl="1"/>
            <a:r>
              <a:rPr lang="en-US" sz="2400" dirty="0"/>
              <a:t>Impressive commercial solutions for commercial applications: applicability to science and Government(e.g. DoE) unclear.</a:t>
            </a:r>
          </a:p>
          <a:p>
            <a:pPr lvl="1"/>
            <a:r>
              <a:rPr lang="en-US" sz="2400" dirty="0"/>
              <a:t>Plethora of “local point” solutions (see report for detailed listing) but few end-to-end general streaming infrastructures outside open sourced </a:t>
            </a:r>
            <a:r>
              <a:rPr lang="en-US" sz="2400" b="1" dirty="0"/>
              <a:t>big data systems </a:t>
            </a:r>
            <a:r>
              <a:rPr lang="en-US" sz="2400" dirty="0"/>
              <a:t>(Apache Spark, </a:t>
            </a:r>
            <a:r>
              <a:rPr lang="en-US" sz="2400" dirty="0" err="1"/>
              <a:t>Flink</a:t>
            </a:r>
            <a:r>
              <a:rPr lang="en-US" sz="2400" dirty="0"/>
              <a:t>, Storm, </a:t>
            </a:r>
            <a:r>
              <a:rPr lang="en-US" sz="2400" dirty="0" err="1"/>
              <a:t>Samza</a:t>
            </a:r>
            <a:r>
              <a:rPr lang="en-US" sz="2400" dirty="0"/>
              <a:t>).</a:t>
            </a:r>
          </a:p>
          <a:p>
            <a:pPr lvl="1"/>
            <a:r>
              <a:rPr lang="en-US" sz="2400" dirty="0"/>
              <a:t>Opens up issues in distributed computing, e.g., performance, fault-tolerance, dynamic resource management.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367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9864"/>
            <a:ext cx="8382000" cy="1143000"/>
          </a:xfrm>
        </p:spPr>
        <p:txBody>
          <a:bodyPr/>
          <a:lstStyle/>
          <a:p>
            <a:pPr algn="ctr"/>
            <a:r>
              <a:rPr lang="en-US" sz="4000" dirty="0"/>
              <a:t>“State of the Art II”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3794"/>
            <a:ext cx="9144000" cy="4595495"/>
          </a:xfrm>
        </p:spPr>
        <p:txBody>
          <a:bodyPr>
            <a:normAutofit/>
          </a:bodyPr>
          <a:lstStyle/>
          <a:p>
            <a:r>
              <a:rPr lang="en-US" sz="2400" b="1" dirty="0"/>
              <a:t>Convergence of Streaming + HPC</a:t>
            </a:r>
          </a:p>
          <a:p>
            <a:pPr lvl="1"/>
            <a:r>
              <a:rPr lang="en-US" sz="2400" dirty="0"/>
              <a:t>Commercial and Apache  solutions do not address this space</a:t>
            </a:r>
          </a:p>
          <a:p>
            <a:pPr lvl="1"/>
            <a:r>
              <a:rPr lang="en-US" sz="2400" dirty="0"/>
              <a:t>Interaction between “big data” “big simulation” and “streaming data” technologies</a:t>
            </a:r>
          </a:p>
          <a:p>
            <a:pPr lvl="1"/>
            <a:r>
              <a:rPr lang="en-US" sz="2400" dirty="0"/>
              <a:t>Integrate streaming data with HPC simulations identified by DoE as key exascale project issue</a:t>
            </a:r>
          </a:p>
          <a:p>
            <a:pPr lvl="1"/>
            <a:r>
              <a:rPr lang="en-US" sz="2400" dirty="0"/>
              <a:t>DDDAS in this area</a:t>
            </a:r>
          </a:p>
          <a:p>
            <a:pPr lvl="1"/>
            <a:r>
              <a:rPr lang="en-US" sz="2400" dirty="0"/>
              <a:t>Plethora of issues in distributed workflow </a:t>
            </a:r>
          </a:p>
          <a:p>
            <a:pPr lvl="1"/>
            <a:r>
              <a:rPr lang="en-US" sz="2400" dirty="0"/>
              <a:t>Current XSEDE and DoE infrastructure not optimized for streaming data</a:t>
            </a:r>
          </a:p>
        </p:txBody>
      </p:sp>
    </p:spTree>
    <p:extLst>
      <p:ext uri="{BB962C8B-B14F-4D97-AF65-F5344CB8AC3E}">
        <p14:creationId xmlns:p14="http://schemas.microsoft.com/office/powerpoint/2010/main" val="39085365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578624&quot;&gt;&lt;property id=&quot;20148&quot; value=&quot;5&quot;/&gt;&lt;property id=&quot;20300&quot; value=&quot;Slide 1 - &amp;quot;Summary of Streaming Data Workshop STREAM2015 October 27-28 2015 &amp;quot;&quot;/&gt;&lt;property id=&quot;20307&quot; value=&quot;791&quot;/&gt;&lt;/object&gt;&lt;object type=&quot;3&quot; unique_id=&quot;585023&quot;&gt;&lt;property id=&quot;20148&quot; value=&quot;5&quot;/&gt;&lt;property id=&quot;20300&quot; value=&quot;Slide 2 - &amp;quot;Overall Information I&amp;quot;&quot;/&gt;&lt;property id=&quot;20307&quot; value=&quot;818&quot;/&gt;&lt;/object&gt;&lt;object type=&quot;3&quot; unique_id=&quot;591272&quot;&gt;&lt;property id=&quot;20148&quot; value=&quot;5&quot;/&gt;&lt;property id=&quot;20300&quot; value=&quot;Slide 3 - &amp;quot;Overall Information II&amp;quot;&quot;/&gt;&lt;property id=&quot;20307&quot; value=&quot;826&quot;/&gt;&lt;/object&gt;&lt;object type=&quot;3&quot; unique_id=&quot;591273&quot;&gt;&lt;property id=&quot;20148&quot; value=&quot;5&quot;/&gt;&lt;property id=&quot;20300&quot; value=&quot;Slide 5 - &amp;quot;What are we Studying&amp;quot;&quot;/&gt;&lt;property id=&quot;20307&quot; value=&quot;820&quot;/&gt;&lt;/object&gt;&lt;object type=&quot;3&quot; unique_id=&quot;591274&quot;&gt;&lt;property id=&quot;20148&quot; value=&quot;5&quot;/&gt;&lt;property id=&quot;20300&quot; value=&quot;Slide 7&quot;/&gt;&lt;property id=&quot;20307&quot; value=&quot;822&quot;/&gt;&lt;/object&gt;&lt;object type=&quot;3&quot; unique_id=&quot;591275&quot;&gt;&lt;property id=&quot;20148&quot; value=&quot;5&quot;/&gt;&lt;property id=&quot;20300&quot; value=&quot;Slide 8 - &amp;quot;“State of the Art I”&amp;quot;&quot;/&gt;&lt;property id=&quot;20307&quot; value=&quot;823&quot;/&gt;&lt;/object&gt;&lt;object type=&quot;3&quot; unique_id=&quot;591276&quot;&gt;&lt;property id=&quot;20148&quot; value=&quot;5&quot;/&gt;&lt;property id=&quot;20300&quot; value=&quot;Slide 9 - &amp;quot;“State of the Art II”&amp;quot;&quot;/&gt;&lt;property id=&quot;20307&quot; value=&quot;824&quot;/&gt;&lt;/object&gt;&lt;object type=&quot;3&quot; unique_id=&quot;591277&quot;&gt;&lt;property id=&quot;20148&quot; value=&quot;5&quot;/&gt;&lt;property id=&quot;20300&quot; value=&quot;Slide 11 - &amp;quot;Future Research Directions I&amp;quot;&quot;/&gt;&lt;property id=&quot;20307&quot; value=&quot;819&quot;/&gt;&lt;/object&gt;&lt;object type=&quot;3&quot; unique_id=&quot;591278&quot;&gt;&lt;property id=&quot;20148&quot; value=&quot;5&quot;/&gt;&lt;property id=&quot;20300&quot; value=&quot;Slide 13 - &amp;quot;Near Term Action Items&amp;quot;&quot;/&gt;&lt;property id=&quot;20307&quot; value=&quot;825&quot;/&gt;&lt;/object&gt;&lt;object type=&quot;3&quot; unique_id=&quot;591626&quot;&gt;&lt;property id=&quot;20148&quot; value=&quot;5&quot;/&gt;&lt;property id=&quot;20300&quot; value=&quot;Slide 6 - &amp;quot;3. State of the Art&amp;quot;&quot;/&gt;&lt;property id=&quot;20307&quot; value=&quot;829&quot;/&gt;&lt;/object&gt;&lt;object type=&quot;3&quot; unique_id=&quot;592549&quot;&gt;&lt;property id=&quot;20148&quot; value=&quot;5&quot;/&gt;&lt;property id=&quot;20300&quot; value=&quot;Slide 4 - &amp;quot;High level Contents of Final Report&amp;quot;&quot;/&gt;&lt;property id=&quot;20307&quot; value=&quot;832&quot;/&gt;&lt;/object&gt;&lt;object type=&quot;3&quot; unique_id=&quot;592635&quot;&gt;&lt;property id=&quot;20148&quot; value=&quot;5&quot;/&gt;&lt;property id=&quot;20300&quot; value=&quot;Slide 10 - &amp;quot;Topics in Next Steps and Research Directions&amp;quot;&quot;/&gt;&lt;property id=&quot;20307&quot; value=&quot;833&quot;/&gt;&lt;/object&gt;&lt;object type=&quot;3&quot; unique_id=&quot;592636&quot;&gt;&lt;property id=&quot;20148&quot; value=&quot;5&quot;/&gt;&lt;property id=&quot;20300&quot; value=&quot;Slide 12 - &amp;quot;Future Research Directions II&amp;quot;&quot;/&gt;&lt;property id=&quot;20307&quot; value=&quot;834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_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athena xmlns="http://schemas.microsoft.com/edu/athena" version="0.1.1819.0"/>
</file>

<file path=customXml/item2.xml><?xml version="1.0" encoding="utf-8"?>
<athena xmlns="http://schemas.microsoft.com/edu/athena" version="0.1.1819.0"/>
</file>

<file path=customXml/item3.xml><?xml version="1.0" encoding="utf-8"?>
<athena xmlns="http://schemas.microsoft.com/edu/athena" version="0.1.1819.0"/>
</file>

<file path=customXml/item4.xml><?xml version="1.0" encoding="utf-8"?>
<athena xmlns="http://schemas.microsoft.com/edu/athena" version="0.1.1819.0"/>
</file>

<file path=customXml/item5.xml><?xml version="1.0" encoding="utf-8"?>
<athena xmlns="http://schemas.microsoft.com/edu/athena" version="0.1.1819.0"/>
</file>

<file path=customXml/itemProps1.xml><?xml version="1.0" encoding="utf-8"?>
<ds:datastoreItem xmlns:ds="http://schemas.openxmlformats.org/officeDocument/2006/customXml" ds:itemID="{6ED799BC-8176-4448-B4C2-B6D8D2FD89CB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8EB78B8A-8892-4EDF-8FBF-57B4F544245A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83489A5D-7D4F-45E9-B9CE-A5881C1ADCA1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AD9B9BAE-1432-40D4-8494-CB7A16B28237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C85416F4-52BF-4112-B3A5-F0ED97AD92EE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31535</TotalTime>
  <Words>1115</Words>
  <Application>Microsoft Office PowerPoint</Application>
  <PresentationFormat>On-screen Show (4:3)</PresentationFormat>
  <Paragraphs>162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Franklin Gothic Medium</vt:lpstr>
      <vt:lpstr>Times New Roman</vt:lpstr>
      <vt:lpstr>2_Blank Presentation</vt:lpstr>
      <vt:lpstr>Summary of Streaming Data Workshop STREAM2015 October 27-28 2015 </vt:lpstr>
      <vt:lpstr>Overall Information I</vt:lpstr>
      <vt:lpstr>Overall Information II</vt:lpstr>
      <vt:lpstr>High level Contents of Final Report</vt:lpstr>
      <vt:lpstr>What are we Studying</vt:lpstr>
      <vt:lpstr>3. State of the Art</vt:lpstr>
      <vt:lpstr>PowerPoint Presentation</vt:lpstr>
      <vt:lpstr>“State of the Art I”</vt:lpstr>
      <vt:lpstr>“State of the Art II”</vt:lpstr>
      <vt:lpstr>Topics in Next Steps and Research Directions</vt:lpstr>
      <vt:lpstr>Future Research Directions I</vt:lpstr>
      <vt:lpstr>Future Research Directions II</vt:lpstr>
      <vt:lpstr>Near Term Action Items</vt:lpstr>
    </vt:vector>
  </TitlesOfParts>
  <Company>CCT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Shantenu Jha</dc:creator>
  <cp:lastModifiedBy>Geoffrey Fox</cp:lastModifiedBy>
  <cp:revision>725</cp:revision>
  <dcterms:created xsi:type="dcterms:W3CDTF">2014-02-25T01:32:12Z</dcterms:created>
  <dcterms:modified xsi:type="dcterms:W3CDTF">2016-03-22T12:52:29Z</dcterms:modified>
</cp:coreProperties>
</file>